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notesMasterIdLst>
    <p:notesMasterId r:id="rId56"/>
  </p:notesMasterIdLst>
  <p:sldIdLst>
    <p:sldId id="30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313" r:id="rId24"/>
    <p:sldId id="317" r:id="rId25"/>
    <p:sldId id="316" r:id="rId26"/>
    <p:sldId id="315" r:id="rId27"/>
    <p:sldId id="314" r:id="rId28"/>
    <p:sldId id="284" r:id="rId29"/>
    <p:sldId id="285" r:id="rId30"/>
    <p:sldId id="286" r:id="rId31"/>
    <p:sldId id="287" r:id="rId32"/>
    <p:sldId id="288" r:id="rId33"/>
    <p:sldId id="289" r:id="rId34"/>
    <p:sldId id="318" r:id="rId35"/>
    <p:sldId id="319" r:id="rId36"/>
    <p:sldId id="292" r:id="rId37"/>
    <p:sldId id="320" r:id="rId38"/>
    <p:sldId id="321" r:id="rId39"/>
    <p:sldId id="322" r:id="rId40"/>
    <p:sldId id="296" r:id="rId41"/>
    <p:sldId id="297" r:id="rId42"/>
    <p:sldId id="298" r:id="rId43"/>
    <p:sldId id="299" r:id="rId44"/>
    <p:sldId id="312" r:id="rId45"/>
    <p:sldId id="303" r:id="rId46"/>
    <p:sldId id="311" r:id="rId47"/>
    <p:sldId id="310" r:id="rId48"/>
    <p:sldId id="304" r:id="rId49"/>
    <p:sldId id="305" r:id="rId50"/>
    <p:sldId id="306" r:id="rId51"/>
    <p:sldId id="307" r:id="rId52"/>
    <p:sldId id="308" r:id="rId53"/>
    <p:sldId id="294" r:id="rId54"/>
    <p:sldId id="295" r:id="rId55"/>
  </p:sldIdLst>
  <p:sldSz cx="12188825" cy="6858000"/>
  <p:notesSz cx="6858000" cy="9144000"/>
  <p:defaultTextStyle>
    <a:defPPr marL="0" marR="0" indent="0" algn="l" defTabSz="45710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14277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228554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342831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457109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571386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685663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799940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914217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Default Section" id="{5C8C3BD5-72D8-2547-BBA3-AABBF20AD83A}">
          <p14:sldIdLst>
            <p14:sldId id="309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8"/>
            <p14:sldId id="313"/>
            <p14:sldId id="317"/>
            <p14:sldId id="316"/>
            <p14:sldId id="315"/>
            <p14:sldId id="314"/>
            <p14:sldId id="284"/>
            <p14:sldId id="285"/>
            <p14:sldId id="286"/>
            <p14:sldId id="287"/>
            <p14:sldId id="288"/>
            <p14:sldId id="289"/>
            <p14:sldId id="318"/>
            <p14:sldId id="319"/>
            <p14:sldId id="292"/>
            <p14:sldId id="320"/>
            <p14:sldId id="321"/>
            <p14:sldId id="322"/>
            <p14:sldId id="296"/>
            <p14:sldId id="297"/>
            <p14:sldId id="298"/>
            <p14:sldId id="299"/>
            <p14:sldId id="312"/>
            <p14:sldId id="303"/>
            <p14:sldId id="311"/>
            <p14:sldId id="310"/>
            <p14:sldId id="304"/>
            <p14:sldId id="305"/>
            <p14:sldId id="306"/>
            <p14:sldId id="307"/>
            <p14:sldId id="308"/>
          </p14:sldIdLst>
        </p14:section>
        <p14:section name="OriginalSlides" id="{60AB680F-AEC5-0749-B4C4-38961840A987}">
          <p14:sldIdLst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5"/>
    <p:restoredTop sz="83263"/>
  </p:normalViewPr>
  <p:slideViewPr>
    <p:cSldViewPr snapToGrid="0" snapToObjects="1">
      <p:cViewPr varScale="1">
        <p:scale>
          <a:sx n="97" d="100"/>
          <a:sy n="97" d="100"/>
        </p:scale>
        <p:origin x="1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1pPr>
    <a:lvl2pPr indent="114277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554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831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109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386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663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799940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217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reality we need to non-rigidly align bodies. Not only rotation, translation and scale, but also articulation and non-rigid alignment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1" name="Shape 6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closest</a:t>
            </a:r>
            <a:r>
              <a:rPr lang="de-DE" dirty="0"/>
              <a:t> </a:t>
            </a:r>
            <a:r>
              <a:rPr lang="de-DE" dirty="0" err="1"/>
              <a:t>distance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triangle</a:t>
            </a:r>
            <a:r>
              <a:rPr lang="de-DE" dirty="0"/>
              <a:t>. </a:t>
            </a:r>
            <a:r>
              <a:rPr lang="de-DE" dirty="0" err="1"/>
              <a:t>Although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seems</a:t>
            </a:r>
            <a:r>
              <a:rPr lang="de-DE" dirty="0"/>
              <a:t>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obvious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</a:t>
            </a:r>
            <a:r>
              <a:rPr lang="de-DE" dirty="0" err="1"/>
              <a:t>papers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distance</a:t>
            </a:r>
            <a:r>
              <a:rPr lang="de-DE" dirty="0"/>
              <a:t>. The </a:t>
            </a:r>
            <a:r>
              <a:rPr lang="de-DE" dirty="0" err="1"/>
              <a:t>formulation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derivatives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point-to-surface</a:t>
            </a:r>
            <a:r>
              <a:rPr lang="de-DE" dirty="0"/>
              <a:t> </a:t>
            </a:r>
            <a:r>
              <a:rPr lang="de-DE" dirty="0" err="1"/>
              <a:t>distance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complicated</a:t>
            </a:r>
            <a:r>
              <a:rPr lang="de-DE" dirty="0"/>
              <a:t>, but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substantially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198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28554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The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correspondences</a:t>
            </a:r>
            <a:r>
              <a:rPr lang="de-DE" dirty="0"/>
              <a:t>. The </a:t>
            </a:r>
            <a:r>
              <a:rPr lang="de-DE" dirty="0" err="1"/>
              <a:t>direction</a:t>
            </a:r>
            <a:r>
              <a:rPr lang="de-DE" dirty="0"/>
              <a:t> I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.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compute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optimal </a:t>
            </a:r>
            <a:r>
              <a:rPr lang="de-DE" dirty="0" err="1"/>
              <a:t>transformation</a:t>
            </a:r>
            <a:r>
              <a:rPr lang="de-DE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626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28554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complicated</a:t>
            </a:r>
            <a:r>
              <a:rPr lang="de-DE" dirty="0"/>
              <a:t> </a:t>
            </a:r>
            <a:r>
              <a:rPr lang="de-DE" dirty="0" err="1"/>
              <a:t>paramterization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shape</a:t>
            </a:r>
            <a:r>
              <a:rPr lang="de-DE" dirty="0"/>
              <a:t> </a:t>
            </a:r>
            <a:r>
              <a:rPr lang="de-DE" dirty="0" err="1"/>
              <a:t>deformation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linearlize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respect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transformation</a:t>
            </a:r>
            <a:r>
              <a:rPr lang="de-DE" dirty="0"/>
              <a:t> f </a:t>
            </a:r>
            <a:r>
              <a:rPr lang="de-DE" dirty="0" err="1"/>
              <a:t>parameters</a:t>
            </a:r>
            <a:r>
              <a:rPr lang="de-DE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236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3" name="Shape 6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Note the derivative is not with respect to the function. In practice the function is parameterised, and the derivative is with respect to those parameters. </a:t>
            </a:r>
          </a:p>
          <a:p>
            <a:r>
              <a:t>\arg\min_f E(f) = \arg\min_f \sum_i\|f(\mathbf{x}_i^{j+1})-\mathbf{y}_i\|^2</a:t>
            </a:r>
          </a:p>
          <a:p>
            <a:r>
              <a:t>f^{k+1} = f^k + \nabla_f E(f)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5" name="Shape 7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\documentclass[10pt]{article}</a:t>
            </a:r>
          </a:p>
          <a:p>
            <a:r>
              <a:t>\usepackage[usenames]{color} %used for font color</a:t>
            </a:r>
          </a:p>
          <a:p>
            <a:r>
              <a:t>\usepackage{amssymb} %maths</a:t>
            </a:r>
          </a:p>
          <a:p>
            <a:r>
              <a:t>\usepackage{amsmath} %maths</a:t>
            </a:r>
          </a:p>
          <a:p>
            <a:r>
              <a:t>\usepackage[utf8]{inputenc} %useful to type directly diacritic characters</a:t>
            </a:r>
          </a:p>
          <a:p>
            <a:endParaRPr/>
          </a:p>
          <a:p>
            <a:r>
              <a:t>\newcommand*{\tran}{^{\mkern-1.5mu\mathsf{T}}}</a:t>
            </a:r>
          </a:p>
          <a:p>
            <a:r>
              <a:t>\newcommand{\Ss}{\mathbf{S}}</a:t>
            </a:r>
          </a:p>
          <a:p>
            <a:r>
              <a:t>\newcommand{\X}{\mathbf{X}}</a:t>
            </a:r>
          </a:p>
          <a:p>
            <a:r>
              <a:t>\newcommand{\Tt}{\mathbf{T}}</a:t>
            </a:r>
          </a:p>
          <a:p>
            <a:r>
              <a:t>\newcommand{\mX}{\bar{\mathbf{X}}}</a:t>
            </a:r>
          </a:p>
          <a:p>
            <a:r>
              <a:t>\newcommand{\x}{\mathbf{x}_i}</a:t>
            </a:r>
          </a:p>
          <a:p>
            <a:r>
              <a:t>\newcommand{\xwoi}{\mathbf{x}}</a:t>
            </a:r>
          </a:p>
          <a:p>
            <a:r>
              <a:t>\newcommand{\ywoi}{\mathbf{y}}</a:t>
            </a:r>
          </a:p>
          <a:p>
            <a:r>
              <a:t>\newcommand{\hx}{\hat{\mathbf{x}}_i}</a:t>
            </a:r>
          </a:p>
          <a:p>
            <a:r>
              <a:t>\newcommand{\xwo}{\mathbf{x}}</a:t>
            </a:r>
          </a:p>
          <a:p>
            <a:r>
              <a:t>\newcommand{\hxwo}{\hat{\mathbf{x}}}</a:t>
            </a:r>
          </a:p>
          <a:p>
            <a:r>
              <a:t>\newcommand{\mx}{\bar{\mathbf{x}}}</a:t>
            </a:r>
          </a:p>
          <a:p>
            <a:r>
              <a:t>\newcommand{\mxi}{\bar{\mathbf{x}_i}}</a:t>
            </a:r>
          </a:p>
          <a:p>
            <a:r>
              <a:t>\newcommand{\Pb}{\mathbf{P}}</a:t>
            </a:r>
          </a:p>
          <a:p>
            <a:r>
              <a:t>\newcommand{\mPb}{\bar{\mathbf{P}}}</a:t>
            </a:r>
          </a:p>
          <a:p>
            <a:r>
              <a:t>\newcommand{\pb}{\mathbf{p}_i}</a:t>
            </a:r>
          </a:p>
          <a:p>
            <a:r>
              <a:t>\newcommand{\mpb}{\bar{\mathbf{p}}}</a:t>
            </a:r>
          </a:p>
          <a:p>
            <a:r>
              <a:t>\newcommand{\mpbi}{\bar{\mathbf{p}_i}}</a:t>
            </a:r>
          </a:p>
          <a:p>
            <a:r>
              <a:t>\newcommand{\Y}{\mathbf{Y}}</a:t>
            </a:r>
          </a:p>
          <a:p>
            <a:r>
              <a:t>\newcommand{\mY}{\bar{\mathbf{Y}}}</a:t>
            </a:r>
          </a:p>
          <a:p>
            <a:r>
              <a:t>\newcommand{\y}{\mathbf{y}_i}</a:t>
            </a:r>
          </a:p>
          <a:p>
            <a:r>
              <a:t>\newcommand{\my}{\bar{\mathbf{y}}}</a:t>
            </a:r>
          </a:p>
          <a:p>
            <a:r>
              <a:t>\newcommand{\myi}{\bar{\mathbf{y}_i}}</a:t>
            </a:r>
          </a:p>
          <a:p>
            <a:r>
              <a:t>\newcommand{\U}{\mathbf{U}}</a:t>
            </a:r>
          </a:p>
          <a:p>
            <a:r>
              <a:t>\newcommand{\V}{\mathbf{V}}</a:t>
            </a:r>
          </a:p>
          <a:p>
            <a:r>
              <a:t>\newcommand{\R}{\mathbf{R}}</a:t>
            </a:r>
          </a:p>
          <a:p>
            <a:r>
              <a:t>\newcommand{\A}{\mathbf{A}}</a:t>
            </a:r>
          </a:p>
          <a:p>
            <a:r>
              <a:t>\newcommand{\trans}{\mathbf{t}}</a:t>
            </a:r>
          </a:p>
          <a:p>
            <a:endParaRPr/>
          </a:p>
          <a:p>
            <a:endParaRPr/>
          </a:p>
          <a:p>
            <a:r>
              <a:t>%E &amp;\equiv \sum_i \| s \R \x + \trans - \y \|^2  \equiv \sum_i \| f(\x) - \y \|^2\\</a:t>
            </a:r>
          </a:p>
          <a:p>
            <a:r>
              <a:t>%E &amp;\equiv \sum_i  \min_\xwoi\|f(\xwoi) - \y \|^2%E &amp;\equiv \sum_i \| s \R \x + \trans - \y \|^2  \equiv \sum_i \| \Tt \mxi - \myi \|^2\\</a:t>
            </a:r>
          </a:p>
          <a:p>
            <a:r>
              <a:t>%\hx &amp;= \arg\min_\xwoi \| f(\xwoi) - \y\|^2 \\</a:t>
            </a:r>
          </a:p>
          <a:p>
            <a:r>
              <a:t>%f &amp;= \arg\min_f \sum_i \| f(\hx) - \y \|^2\\</a:t>
            </a:r>
          </a:p>
          <a:p>
            <a:r>
              <a:t>%f^0 &amp;= \{\R=\mathbf{I}, \trans=\mathbf{0}, s=1\} \\</a:t>
            </a:r>
          </a:p>
          <a:p>
            <a:r>
              <a:t>%f^0 &amp;= \{\R=\mathbf{I}, \trans=\frac{\sum{\y}}{N} - \frac{\sum{\x}}{N}, s=1\} \\</a:t>
            </a:r>
          </a:p>
          <a:p>
            <a:r>
              <a:t>%\xwoi_i^1 &amp;= \arg\min_{\xwoi \in \X} \| f^0(\xwoi) - \y\|^2 \\</a:t>
            </a:r>
          </a:p>
          <a:p>
            <a:r>
              <a:t>%f^{j} &amp;= \arg\min_f \sum_i \| f(\x) - \y \|^2\\</a:t>
            </a:r>
          </a:p>
          <a:p>
            <a:r>
              <a:t>%\x^{j+1} &amp;= \arg\min_{\xwoi \in \X} \| f^j(\xwoi) - \y\|^2 \\</a:t>
            </a:r>
          </a:p>
          <a:p>
            <a:r>
              <a:t>%f^{j+1} &amp;= \arg\min_f \sum_i \| f(\x^{j+1}) - \y \|^2\\</a:t>
            </a:r>
          </a:p>
          <a:p>
            <a:r>
              <a:t>%E^{j+1} &amp;= \sum_i \| f^j(\x) - \y \|^2\\</a:t>
            </a:r>
          </a:p>
          <a:p>
            <a:r>
              <a:t>%^\xwoi_0</a:t>
            </a:r>
          </a:p>
          <a:p>
            <a:r>
              <a:t>%\xwoi_i^{j+1} &amp;= \arg\min_{\xwoi \in \X} \| f^j(\xwoi) - \y\|^2 \\</a:t>
            </a:r>
          </a:p>
          <a:p>
            <a:r>
              <a:t>%\X \equiv f^0(\X)</a:t>
            </a:r>
          </a:p>
          <a:p>
            <a:r>
              <a:t>%E &amp;\equiv \sum_i \| \min_\xwoi f(\xwoi) - \y \|^2\\</a:t>
            </a:r>
          </a:p>
          <a:p>
            <a:r>
              <a:t>%J^{j+1} &amp;= \frac{\delta E}{\delta f}(f^j)</a:t>
            </a:r>
          </a:p>
          <a:p>
            <a:r>
              <a:t>%f^{j+1} = k_{\mathrm{step}}(J^{0\ldots j+1}, f^{0\ldots j})</a:t>
            </a:r>
          </a:p>
          <a:p>
            <a:r>
              <a:t>f^{j+1} = f^{j} - \alpha J^{j+1}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5" name="Shape 7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\documentclass[10pt]{article}</a:t>
            </a:r>
          </a:p>
          <a:p>
            <a:r>
              <a:t>\usepackage[usenames]{color} %used for font color</a:t>
            </a:r>
          </a:p>
          <a:p>
            <a:r>
              <a:t>\usepackage{amssymb} %maths</a:t>
            </a:r>
          </a:p>
          <a:p>
            <a:r>
              <a:t>\usepackage{amsmath} %maths</a:t>
            </a:r>
          </a:p>
          <a:p>
            <a:r>
              <a:t>\usepackage[utf8]{inputenc} %useful to type directly diacritic characters</a:t>
            </a:r>
          </a:p>
          <a:p>
            <a:endParaRPr/>
          </a:p>
          <a:p>
            <a:r>
              <a:t>\newcommand*{\tran}{^{\mkern-1.5mu\mathsf{T}}}</a:t>
            </a:r>
          </a:p>
          <a:p>
            <a:r>
              <a:t>\newcommand{\Ss}{\mathbf{S}}</a:t>
            </a:r>
          </a:p>
          <a:p>
            <a:r>
              <a:t>\newcommand{\X}{\mathbf{X}}</a:t>
            </a:r>
          </a:p>
          <a:p>
            <a:r>
              <a:t>\newcommand{\Tt}{\mathbf{T}}</a:t>
            </a:r>
          </a:p>
          <a:p>
            <a:r>
              <a:t>\newcommand{\mX}{\bar{\mathbf{X}}}</a:t>
            </a:r>
          </a:p>
          <a:p>
            <a:r>
              <a:t>\newcommand{\x}{\mathbf{x}_i}</a:t>
            </a:r>
          </a:p>
          <a:p>
            <a:r>
              <a:t>\newcommand{\xwoi}{\mathbf{x}}</a:t>
            </a:r>
          </a:p>
          <a:p>
            <a:r>
              <a:t>\newcommand{\ywoi}{\mathbf{y}}</a:t>
            </a:r>
          </a:p>
          <a:p>
            <a:r>
              <a:t>\newcommand{\hx}{\hat{\mathbf{x}}_i}</a:t>
            </a:r>
          </a:p>
          <a:p>
            <a:r>
              <a:t>\newcommand{\xwo}{\mathbf{x}}</a:t>
            </a:r>
          </a:p>
          <a:p>
            <a:r>
              <a:t>\newcommand{\hxwo}{\hat{\mathbf{x}}}</a:t>
            </a:r>
          </a:p>
          <a:p>
            <a:r>
              <a:t>\newcommand{\mx}{\bar{\mathbf{x}}}</a:t>
            </a:r>
          </a:p>
          <a:p>
            <a:r>
              <a:t>\newcommand{\mxi}{\bar{\mathbf{x}_i}}</a:t>
            </a:r>
          </a:p>
          <a:p>
            <a:r>
              <a:t>\newcommand{\Pb}{\mathbf{P}}</a:t>
            </a:r>
          </a:p>
          <a:p>
            <a:r>
              <a:t>\newcommand{\mPb}{\bar{\mathbf{P}}}</a:t>
            </a:r>
          </a:p>
          <a:p>
            <a:r>
              <a:t>\newcommand{\pb}{\mathbf{p}_i}</a:t>
            </a:r>
          </a:p>
          <a:p>
            <a:r>
              <a:t>\newcommand{\mpb}{\bar{\mathbf{p}}}</a:t>
            </a:r>
          </a:p>
          <a:p>
            <a:r>
              <a:t>\newcommand{\mpbi}{\bar{\mathbf{p}_i}}</a:t>
            </a:r>
          </a:p>
          <a:p>
            <a:r>
              <a:t>\newcommand{\Y}{\mathbf{Y}}</a:t>
            </a:r>
          </a:p>
          <a:p>
            <a:r>
              <a:t>\newcommand{\mY}{\bar{\mathbf{Y}}}</a:t>
            </a:r>
          </a:p>
          <a:p>
            <a:r>
              <a:t>\newcommand{\y}{\mathbf{y}_i}</a:t>
            </a:r>
          </a:p>
          <a:p>
            <a:r>
              <a:t>\newcommand{\my}{\bar{\mathbf{y}}}</a:t>
            </a:r>
          </a:p>
          <a:p>
            <a:r>
              <a:t>\newcommand{\myi}{\bar{\mathbf{y}_i}}</a:t>
            </a:r>
          </a:p>
          <a:p>
            <a:r>
              <a:t>\newcommand{\U}{\mathbf{U}}</a:t>
            </a:r>
          </a:p>
          <a:p>
            <a:r>
              <a:t>\newcommand{\V}{\mathbf{V}}</a:t>
            </a:r>
          </a:p>
          <a:p>
            <a:r>
              <a:t>\newcommand{\R}{\mathbf{R}}</a:t>
            </a:r>
          </a:p>
          <a:p>
            <a:r>
              <a:t>\newcommand{\A}{\mathbf{A}}</a:t>
            </a:r>
          </a:p>
          <a:p>
            <a:r>
              <a:t>\newcommand{\trans}{\mathbf{t}}</a:t>
            </a:r>
          </a:p>
          <a:p>
            <a:endParaRPr/>
          </a:p>
          <a:p>
            <a:endParaRPr/>
          </a:p>
          <a:p>
            <a:r>
              <a:t>%E &amp;\equiv \sum_i \| s \R \x + \trans - \y \|^2  \equiv \sum_i \| f(\x) - \y \|^2\\</a:t>
            </a:r>
          </a:p>
          <a:p>
            <a:r>
              <a:t>%E &amp;\equiv \sum_i  \min_\xwoi\|f(\xwoi) - \y \|^2%E &amp;\equiv \sum_i \| s \R \x + \trans - \y \|^2  \equiv \sum_i \| \Tt \mxi - \myi \|^2\\</a:t>
            </a:r>
          </a:p>
          <a:p>
            <a:r>
              <a:t>%\hx &amp;= \arg\min_\xwoi \| f(\xwoi) - \y\|^2 \\</a:t>
            </a:r>
          </a:p>
          <a:p>
            <a:r>
              <a:t>%f &amp;= \arg\min_f \sum_i \| f(\hx) - \y \|^2\\</a:t>
            </a:r>
          </a:p>
          <a:p>
            <a:r>
              <a:t>%f^0 &amp;= \{\R=\mathbf{I}, \trans=\mathbf{0}, s=1\} \\</a:t>
            </a:r>
          </a:p>
          <a:p>
            <a:r>
              <a:t>%f^0 &amp;= \{\R=\mathbf{I}, \trans=\frac{\sum{\y}}{N} - \frac{\sum{\x}}{N}, s=1\} \\</a:t>
            </a:r>
          </a:p>
          <a:p>
            <a:r>
              <a:t>%\xwoi_i^1 &amp;= \arg\min_{\xwoi \in \X} \| f^0(\xwoi) - \y\|^2 \\</a:t>
            </a:r>
          </a:p>
          <a:p>
            <a:r>
              <a:t>%f^{j} &amp;= \arg\min_f \sum_i \| f(\x) - \y \|^2\\</a:t>
            </a:r>
          </a:p>
          <a:p>
            <a:r>
              <a:t>%\x^{j+1} &amp;= \arg\min_{\xwoi \in \X} \| f^j(\xwoi) - \y\|^2 \\</a:t>
            </a:r>
          </a:p>
          <a:p>
            <a:r>
              <a:t>%f^{j+1} &amp;= \arg\min_f \sum_i \| f(\x^{j+1}) - \y \|^2\\</a:t>
            </a:r>
          </a:p>
          <a:p>
            <a:r>
              <a:t>%E^{j+1} &amp;= \sum_i \| f^j(\x) - \y \|^2\\</a:t>
            </a:r>
          </a:p>
          <a:p>
            <a:r>
              <a:t>%^\xwoi_0</a:t>
            </a:r>
          </a:p>
          <a:p>
            <a:r>
              <a:t>%\xwoi_i^{j+1} &amp;= \arg\min_{\xwoi \in \X} \| f^j(\xwoi) - \y\|^2 \\</a:t>
            </a:r>
          </a:p>
          <a:p>
            <a:r>
              <a:t>%\X \equiv f^0(\X)</a:t>
            </a:r>
          </a:p>
          <a:p>
            <a:r>
              <a:t>%E &amp;\equiv \sum_i \| \min_\xwoi f(\xwoi) - \y \|^2\\</a:t>
            </a:r>
          </a:p>
          <a:p>
            <a:r>
              <a:t>%J^{j+1} &amp;= \frac{\delta E}{\delta f}(f^j)</a:t>
            </a:r>
          </a:p>
          <a:p>
            <a:r>
              <a:t>%f^{j+1} = k_{\mathrm{step}}(J^{0\ldots j+1}, f^{0\ldots j})</a:t>
            </a:r>
          </a:p>
          <a:p>
            <a:r>
              <a:t>f^{j+1} = f^{j} - \alpha J^{j+1}</a:t>
            </a:r>
          </a:p>
        </p:txBody>
      </p:sp>
    </p:spTree>
    <p:extLst>
      <p:ext uri="{BB962C8B-B14F-4D97-AF65-F5344CB8AC3E}">
        <p14:creationId xmlns:p14="http://schemas.microsoft.com/office/powerpoint/2010/main" val="1512970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5" name="Shape 7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\documentclass[10pt]{article}</a:t>
            </a:r>
          </a:p>
          <a:p>
            <a:r>
              <a:t>\usepackage[usenames]{color} %used for font color</a:t>
            </a:r>
          </a:p>
          <a:p>
            <a:r>
              <a:t>\usepackage{amssymb} %maths</a:t>
            </a:r>
          </a:p>
          <a:p>
            <a:r>
              <a:t>\usepackage{amsmath} %maths</a:t>
            </a:r>
          </a:p>
          <a:p>
            <a:r>
              <a:t>\usepackage[utf8]{inputenc} %useful to type directly diacritic characters</a:t>
            </a:r>
          </a:p>
          <a:p>
            <a:endParaRPr/>
          </a:p>
          <a:p>
            <a:r>
              <a:t>\newcommand*{\tran}{^{\mkern-1.5mu\mathsf{T}}}</a:t>
            </a:r>
          </a:p>
          <a:p>
            <a:r>
              <a:t>\newcommand{\Ss}{\mathbf{S}}</a:t>
            </a:r>
          </a:p>
          <a:p>
            <a:r>
              <a:t>\newcommand{\X}{\mathbf{X}}</a:t>
            </a:r>
          </a:p>
          <a:p>
            <a:r>
              <a:t>\newcommand{\Tt}{\mathbf{T}}</a:t>
            </a:r>
          </a:p>
          <a:p>
            <a:r>
              <a:t>\newcommand{\mX}{\bar{\mathbf{X}}}</a:t>
            </a:r>
          </a:p>
          <a:p>
            <a:r>
              <a:t>\newcommand{\x}{\mathbf{x}_i}</a:t>
            </a:r>
          </a:p>
          <a:p>
            <a:r>
              <a:t>\newcommand{\xwoi}{\mathbf{x}}</a:t>
            </a:r>
          </a:p>
          <a:p>
            <a:r>
              <a:t>\newcommand{\ywoi}{\mathbf{y}}</a:t>
            </a:r>
          </a:p>
          <a:p>
            <a:r>
              <a:t>\newcommand{\hx}{\hat{\mathbf{x}}_i}</a:t>
            </a:r>
          </a:p>
          <a:p>
            <a:r>
              <a:t>\newcommand{\xwo}{\mathbf{x}}</a:t>
            </a:r>
          </a:p>
          <a:p>
            <a:r>
              <a:t>\newcommand{\hxwo}{\hat{\mathbf{x}}}</a:t>
            </a:r>
          </a:p>
          <a:p>
            <a:r>
              <a:t>\newcommand{\mx}{\bar{\mathbf{x}}}</a:t>
            </a:r>
          </a:p>
          <a:p>
            <a:r>
              <a:t>\newcommand{\mxi}{\bar{\mathbf{x}_i}}</a:t>
            </a:r>
          </a:p>
          <a:p>
            <a:r>
              <a:t>\newcommand{\Pb}{\mathbf{P}}</a:t>
            </a:r>
          </a:p>
          <a:p>
            <a:r>
              <a:t>\newcommand{\mPb}{\bar{\mathbf{P}}}</a:t>
            </a:r>
          </a:p>
          <a:p>
            <a:r>
              <a:t>\newcommand{\pb}{\mathbf{p}_i}</a:t>
            </a:r>
          </a:p>
          <a:p>
            <a:r>
              <a:t>\newcommand{\mpb}{\bar{\mathbf{p}}}</a:t>
            </a:r>
          </a:p>
          <a:p>
            <a:r>
              <a:t>\newcommand{\mpbi}{\bar{\mathbf{p}_i}}</a:t>
            </a:r>
          </a:p>
          <a:p>
            <a:r>
              <a:t>\newcommand{\Y}{\mathbf{Y}}</a:t>
            </a:r>
          </a:p>
          <a:p>
            <a:r>
              <a:t>\newcommand{\mY}{\bar{\mathbf{Y}}}</a:t>
            </a:r>
          </a:p>
          <a:p>
            <a:r>
              <a:t>\newcommand{\y}{\mathbf{y}_i}</a:t>
            </a:r>
          </a:p>
          <a:p>
            <a:r>
              <a:t>\newcommand{\my}{\bar{\mathbf{y}}}</a:t>
            </a:r>
          </a:p>
          <a:p>
            <a:r>
              <a:t>\newcommand{\myi}{\bar{\mathbf{y}_i}}</a:t>
            </a:r>
          </a:p>
          <a:p>
            <a:r>
              <a:t>\newcommand{\U}{\mathbf{U}}</a:t>
            </a:r>
          </a:p>
          <a:p>
            <a:r>
              <a:t>\newcommand{\V}{\mathbf{V}}</a:t>
            </a:r>
          </a:p>
          <a:p>
            <a:r>
              <a:t>\newcommand{\R}{\mathbf{R}}</a:t>
            </a:r>
          </a:p>
          <a:p>
            <a:r>
              <a:t>\newcommand{\A}{\mathbf{A}}</a:t>
            </a:r>
          </a:p>
          <a:p>
            <a:r>
              <a:t>\newcommand{\trans}{\mathbf{t}}</a:t>
            </a:r>
          </a:p>
          <a:p>
            <a:endParaRPr/>
          </a:p>
          <a:p>
            <a:endParaRPr/>
          </a:p>
          <a:p>
            <a:r>
              <a:t>%E &amp;\equiv \sum_i \| s \R \x + \trans - \y \|^2  \equiv \sum_i \| f(\x) - \y \|^2\\</a:t>
            </a:r>
          </a:p>
          <a:p>
            <a:r>
              <a:t>%E &amp;\equiv \sum_i  \min_\xwoi\|f(\xwoi) - \y \|^2%E &amp;\equiv \sum_i \| s \R \x + \trans - \y \|^2  \equiv \sum_i \| \Tt \mxi - \myi \|^2\\</a:t>
            </a:r>
          </a:p>
          <a:p>
            <a:r>
              <a:t>%\hx &amp;= \arg\min_\xwoi \| f(\xwoi) - \y\|^2 \\</a:t>
            </a:r>
          </a:p>
          <a:p>
            <a:r>
              <a:t>%f &amp;= \arg\min_f \sum_i \| f(\hx) - \y \|^2\\</a:t>
            </a:r>
          </a:p>
          <a:p>
            <a:r>
              <a:t>%f^0 &amp;= \{\R=\mathbf{I}, \trans=\mathbf{0}, s=1\} \\</a:t>
            </a:r>
          </a:p>
          <a:p>
            <a:r>
              <a:t>%f^0 &amp;= \{\R=\mathbf{I}, \trans=\frac{\sum{\y}}{N} - \frac{\sum{\x}}{N}, s=1\} \\</a:t>
            </a:r>
          </a:p>
          <a:p>
            <a:r>
              <a:t>%\xwoi_i^1 &amp;= \arg\min_{\xwoi \in \X} \| f^0(\xwoi) - \y\|^2 \\</a:t>
            </a:r>
          </a:p>
          <a:p>
            <a:r>
              <a:t>%f^{j} &amp;= \arg\min_f \sum_i \| f(\x) - \y \|^2\\</a:t>
            </a:r>
          </a:p>
          <a:p>
            <a:r>
              <a:t>%\x^{j+1} &amp;= \arg\min_{\xwoi \in \X} \| f^j(\xwoi) - \y\|^2 \\</a:t>
            </a:r>
          </a:p>
          <a:p>
            <a:r>
              <a:t>%f^{j+1} &amp;= \arg\min_f \sum_i \| f(\x^{j+1}) - \y \|^2\\</a:t>
            </a:r>
          </a:p>
          <a:p>
            <a:r>
              <a:t>%E^{j+1} &amp;= \sum_i \| f^j(\x) - \y \|^2\\</a:t>
            </a:r>
          </a:p>
          <a:p>
            <a:r>
              <a:t>%^\xwoi_0</a:t>
            </a:r>
          </a:p>
          <a:p>
            <a:r>
              <a:t>%\xwoi_i^{j+1} &amp;= \arg\min_{\xwoi \in \X} \| f^j(\xwoi) - \y\|^2 \\</a:t>
            </a:r>
          </a:p>
          <a:p>
            <a:r>
              <a:t>%\X \equiv f^0(\X)</a:t>
            </a:r>
          </a:p>
          <a:p>
            <a:r>
              <a:t>%E &amp;\equiv \sum_i \| \min_\xwoi f(\xwoi) - \y \|^2\\</a:t>
            </a:r>
          </a:p>
          <a:p>
            <a:r>
              <a:t>%J^{j+1} &amp;= \frac{\delta E}{\delta f}(f^j)</a:t>
            </a:r>
          </a:p>
          <a:p>
            <a:r>
              <a:t>%f^{j+1} = k_{\mathrm{step}}(J^{0\ldots j+1}, f^{0\ldots j})</a:t>
            </a:r>
          </a:p>
          <a:p>
            <a:r>
              <a:t>f^{j+1} = f^{j} - \alpha J^{j+1}</a:t>
            </a:r>
          </a:p>
        </p:txBody>
      </p:sp>
    </p:spTree>
    <p:extLst>
      <p:ext uri="{BB962C8B-B14F-4D97-AF65-F5344CB8AC3E}">
        <p14:creationId xmlns:p14="http://schemas.microsoft.com/office/powerpoint/2010/main" val="3459522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7" name="Shape 7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4" name="Shape 6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first step gives us correspondences. The direction I should move towards. In the second step we have to compute the optimal transformation. </a:t>
            </a:r>
          </a:p>
        </p:txBody>
      </p:sp>
    </p:spTree>
    <p:extLst>
      <p:ext uri="{BB962C8B-B14F-4D97-AF65-F5344CB8AC3E}">
        <p14:creationId xmlns:p14="http://schemas.microsoft.com/office/powerpoint/2010/main" val="2715673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4" name="Shape 6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If we have a more complicated </a:t>
            </a:r>
            <a:r>
              <a:rPr dirty="0" err="1"/>
              <a:t>paramterization</a:t>
            </a:r>
            <a:r>
              <a:rPr dirty="0"/>
              <a:t> of shape deformation, we can </a:t>
            </a:r>
            <a:r>
              <a:rPr dirty="0" err="1"/>
              <a:t>linearlize</a:t>
            </a:r>
            <a:r>
              <a:rPr dirty="0"/>
              <a:t> the energy with respect to transformation f parameters </a:t>
            </a:r>
          </a:p>
        </p:txBody>
      </p:sp>
    </p:spTree>
    <p:extLst>
      <p:ext uri="{BB962C8B-B14F-4D97-AF65-F5344CB8AC3E}">
        <p14:creationId xmlns:p14="http://schemas.microsoft.com/office/powerpoint/2010/main" val="398805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have two remaining problems. How do we find the correspondences. How do we align non-rigidly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Based on local features? This is often ambiguous! Local parts look the same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E(\mathcal{C},f) = \sum_i \min_{\mathbf{x}\in\mathbf{X}} \|f(\mathbf{x})-\mathbf{y}_i \|^2</a:t>
            </a:r>
          </a:p>
          <a:p>
            <a:r>
              <a:t>\mathcal{C}=\{(\mathbf{x}_i,\mathbf{y}_i)\}_i^N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 what machine learning method does this remind you of? —&gt; Expectation maximisation. In K-means and fitting mixture of Gaussians there is a similar type of alternation.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\xwo_i = \arg\min_{\xwo}\|\Tt\xwo -\y \|^2</a:t>
            </a:r>
          </a:p>
          <a:p>
            <a:r>
              <a:t>%\y</a:t>
            </a:r>
          </a:p>
          <a:p>
            <a:r>
              <a:t>%\xwo_0</a:t>
            </a:r>
          </a:p>
          <a:p>
            <a:r>
              <a:t>%\xwo_1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4" name="Shape 3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\xwo_i = \arg\min_{\xwo}\|\Tt\xwo -\y \|^2</a:t>
            </a:r>
          </a:p>
          <a:p>
            <a:r>
              <a:t>%\y</a:t>
            </a:r>
          </a:p>
          <a:p>
            <a:r>
              <a:t>%\xwo_0</a:t>
            </a:r>
          </a:p>
          <a:p>
            <a:r>
              <a:t>%\xwo_1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5" name="Shape 5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This results in a point-to-surface distance. If we zoom in a triangle with vertices </a:t>
            </a:r>
            <a:r>
              <a:rPr lang="en-US" dirty="0"/>
              <a:t>v</a:t>
            </a:r>
            <a:r>
              <a:rPr dirty="0"/>
              <a:t>_0 to </a:t>
            </a:r>
            <a:r>
              <a:rPr lang="en-US" dirty="0"/>
              <a:t>v</a:t>
            </a:r>
            <a:r>
              <a:rPr dirty="0"/>
              <a:t>_2</a:t>
            </a:r>
            <a:endParaRPr lang="en-US" dirty="0"/>
          </a:p>
          <a:p>
            <a:endParaRPr lang="de-DE" dirty="0"/>
          </a:p>
          <a:p>
            <a:pPr marL="0" marR="0" lvl="0" indent="0" defTabSz="228554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\</a:t>
            </a:r>
            <a:r>
              <a:rPr lang="de-DE" sz="11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mathbf</a:t>
            </a:r>
            <a:r>
              <a:rPr lang="de-DE" sz="1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{</a:t>
            </a:r>
            <a:r>
              <a:rPr lang="de-DE" sz="11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lang="de-DE" sz="1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}_0 \in \</a:t>
            </a:r>
            <a:r>
              <a:rPr lang="de-DE" sz="11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mathbf</a:t>
            </a:r>
            <a:r>
              <a:rPr lang="de-DE" sz="1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{Y}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1" name="Shape 6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and a query point s from the surface of the scan, a point-to-surface distance would find the closest vertex on the registration, in this case </a:t>
            </a:r>
            <a:r>
              <a:rPr lang="en-US" dirty="0"/>
              <a:t>x</a:t>
            </a:r>
            <a:r>
              <a:rPr dirty="0"/>
              <a:t>1. This is not a good distance estimation, since</a:t>
            </a:r>
            <a:endParaRPr lang="en-US" dirty="0"/>
          </a:p>
          <a:p>
            <a:endParaRPr lang="de-DE"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903E-34BB-F04C-B3E6-ACCB76872254}" type="datetime1">
              <a:rPr lang="de-DE" smtClean="0"/>
              <a:t>22.09.23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1BE9-C296-1249-A240-B59D283372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94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BBA6-F50B-6840-9138-410BBAAA1E39}" type="datetime1">
              <a:rPr lang="de-DE" smtClean="0"/>
              <a:t>22.09.23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1BE9-C296-1249-A240-B59D283372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16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8BE6-08F5-524A-B712-F1E6EB4848F6}" type="datetime1">
              <a:rPr lang="de-DE" smtClean="0"/>
              <a:t>22.09.23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1BE9-C296-1249-A240-B59D283372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99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3054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727B-7624-F34C-8E22-6A2EF791099E}" type="datetime1">
              <a:rPr lang="de-DE" smtClean="0"/>
              <a:t>22.09.23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1BE9-C296-1249-A240-B59D283372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51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3DED-AEC4-AF47-A8B8-93A49DCB8E65}" type="datetime1">
              <a:rPr lang="de-DE" smtClean="0"/>
              <a:t>22.09.23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1BE9-C296-1249-A240-B59D283372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41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B98A-04B5-3948-AD73-82A711A920FF}" type="datetime1">
              <a:rPr lang="de-DE" smtClean="0"/>
              <a:t>22.09.23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1BE9-C296-1249-A240-B59D283372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31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B7A5-C070-514D-B9FD-D1F23BD351FC}" type="datetime1">
              <a:rPr lang="de-DE" smtClean="0"/>
              <a:t>22.09.23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1BE9-C296-1249-A240-B59D283372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66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D446-554D-B44E-B922-C746EC634705}" type="datetime1">
              <a:rPr lang="de-DE" smtClean="0"/>
              <a:t>22.09.23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1BE9-C296-1249-A240-B59D283372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50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DD2F-C5CF-2441-869A-BE9867AD8988}" type="datetime1">
              <a:rPr lang="de-DE" smtClean="0"/>
              <a:t>22.09.23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1BE9-C296-1249-A240-B59D283372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63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6B16-497E-3344-985B-BB84E5AE8D35}" type="datetime1">
              <a:rPr lang="de-DE" smtClean="0"/>
              <a:t>22.09.23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1BE9-C296-1249-A240-B59D283372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08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0D46-1A02-584D-BA21-982A1221D79F}" type="datetime1">
              <a:rPr lang="de-DE" smtClean="0"/>
              <a:t>22.09.23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1BE9-C296-1249-A240-B59D283372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90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8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7" Type="http://schemas.openxmlformats.org/officeDocument/2006/relationships/image" Target="../media/image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6.xml"/><Relationship Id="rId4" Type="http://schemas.openxmlformats.org/officeDocument/2006/relationships/video" Target="../media/media1.mp4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6D9F-780D-B14D-ABB7-69993CBE5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93" y="612916"/>
            <a:ext cx="9565128" cy="1006725"/>
          </a:xfrm>
        </p:spPr>
        <p:txBody>
          <a:bodyPr>
            <a:normAutofit fontScale="90000"/>
          </a:bodyPr>
          <a:lstStyle/>
          <a:p>
            <a:r>
              <a:rPr lang="en-US" dirty="0"/>
              <a:t>Virtual Humans – </a:t>
            </a:r>
            <a:r>
              <a:rPr lang="en-US"/>
              <a:t>Winter 23/24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27F60-21CE-0143-8E1D-C2EDD370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2704240"/>
            <a:ext cx="9141619" cy="16553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Lecture 4_1 – </a:t>
            </a:r>
            <a:r>
              <a:rPr lang="de-DE" dirty="0"/>
              <a:t>ICP: Iterative </a:t>
            </a:r>
            <a:r>
              <a:rPr lang="de-DE" dirty="0" err="1"/>
              <a:t>Closest</a:t>
            </a:r>
            <a:r>
              <a:rPr lang="de-DE" dirty="0"/>
              <a:t> Points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Prof. Dr.-</a:t>
            </a:r>
            <a:r>
              <a:rPr lang="en-US" dirty="0" err="1"/>
              <a:t>Ing</a:t>
            </a:r>
            <a:r>
              <a:rPr lang="en-US" dirty="0"/>
              <a:t>. Gerard Pons-Moll</a:t>
            </a:r>
          </a:p>
          <a:p>
            <a:r>
              <a:rPr lang="en-US" dirty="0"/>
              <a:t>University of Tübingen / MPI-Informatics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F4E07E-AD63-E148-8B5E-322E20758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317" y="4881588"/>
            <a:ext cx="4921508" cy="12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9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Ide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Ideas</a:t>
            </a:r>
          </a:p>
        </p:txBody>
      </p:sp>
      <p:sp>
        <p:nvSpPr>
          <p:cNvPr id="276" name="The idea was to minimise the sum of distances between the one set of points and the other set, transformed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The idea was to </a:t>
            </a:r>
            <a:r>
              <a:rPr dirty="0" err="1"/>
              <a:t>minimise</a:t>
            </a:r>
            <a:r>
              <a:rPr dirty="0"/>
              <a:t> the sum of distances between the one set of points and the other set, transformed</a:t>
            </a:r>
            <a:br>
              <a:rPr dirty="0"/>
            </a:br>
            <a:br>
              <a:rPr dirty="0"/>
            </a:br>
            <a:br>
              <a:rPr dirty="0"/>
            </a:br>
            <a:endParaRPr dirty="0"/>
          </a:p>
          <a:p>
            <a:pPr marL="0" indent="0">
              <a:buNone/>
            </a:pPr>
            <a:r>
              <a:rPr dirty="0"/>
              <a:t>What if </a:t>
            </a:r>
            <a:r>
              <a:rPr lang="en-US" dirty="0"/>
              <a:t>we estimate </a:t>
            </a:r>
            <a:r>
              <a:rPr dirty="0"/>
              <a:t>the correspondences?</a:t>
            </a: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dirty="0"/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sp>
        <p:nvSpPr>
          <p:cNvPr id="24" name="compact notation: f contains translation, rotation and isotropic scale">
            <a:extLst>
              <a:ext uri="{FF2B5EF4-FFF2-40B4-BE49-F238E27FC236}">
                <a16:creationId xmlns:a16="http://schemas.microsoft.com/office/drawing/2014/main" id="{09416E69-62E1-D54C-AAF7-4351998C23D6}"/>
              </a:ext>
            </a:extLst>
          </p:cNvPr>
          <p:cNvSpPr txBox="1"/>
          <p:nvPr/>
        </p:nvSpPr>
        <p:spPr>
          <a:xfrm>
            <a:off x="3555902" y="3465355"/>
            <a:ext cx="7231128" cy="379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>
            <a:lvl1pPr>
              <a:defRPr sz="28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compact notation: f contains translation, rotation and isotropic scale</a:t>
            </a:r>
          </a:p>
        </p:txBody>
      </p: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E7FCDFA0-4C55-1642-875B-D10D707AE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165" y="2877641"/>
            <a:ext cx="6418774" cy="696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olution: Iteratively find correspond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Solution: Iteratively find correspondences</a:t>
            </a:r>
          </a:p>
        </p:txBody>
      </p:sp>
      <p:sp>
        <p:nvSpPr>
          <p:cNvPr id="296" name="The idea was to minimise the sum of distances between the one set of points and the other set, transformed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The idea was to </a:t>
            </a:r>
            <a:r>
              <a:rPr dirty="0" err="1"/>
              <a:t>minimise</a:t>
            </a:r>
            <a:r>
              <a:rPr dirty="0"/>
              <a:t> the sum of distances between the one set of points and the other set, transformed</a:t>
            </a:r>
            <a:br>
              <a:rPr dirty="0"/>
            </a:br>
            <a:br>
              <a:rPr dirty="0"/>
            </a:br>
            <a:br>
              <a:rPr dirty="0"/>
            </a:br>
            <a:endParaRPr dirty="0"/>
          </a:p>
          <a:p>
            <a:pPr marL="0" indent="0">
              <a:buNone/>
            </a:pPr>
            <a:r>
              <a:rPr dirty="0"/>
              <a:t>What if we estimate the correspondences?</a:t>
            </a: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dirty="0"/>
          </a:p>
        </p:txBody>
      </p:sp>
      <p:sp>
        <p:nvSpPr>
          <p:cNvPr id="317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309" name="Group"/>
          <p:cNvGrpSpPr/>
          <p:nvPr/>
        </p:nvGrpSpPr>
        <p:grpSpPr>
          <a:xfrm>
            <a:off x="2356398" y="4293596"/>
            <a:ext cx="2446516" cy="642716"/>
            <a:chOff x="0" y="-85309"/>
            <a:chExt cx="4894305" cy="1285765"/>
          </a:xfrm>
        </p:grpSpPr>
        <p:sp>
          <p:nvSpPr>
            <p:cNvPr id="304" name="Rounded Rectangle"/>
            <p:cNvSpPr/>
            <p:nvPr/>
          </p:nvSpPr>
          <p:spPr>
            <a:xfrm>
              <a:off x="0" y="688878"/>
              <a:ext cx="899078" cy="441841"/>
            </a:xfrm>
            <a:prstGeom prst="roundRect">
              <a:avLst>
                <a:gd name="adj" fmla="val 15075"/>
              </a:avLst>
            </a:prstGeom>
            <a:solidFill>
              <a:srgbClr val="00DED1">
                <a:alpha val="318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09" tIns="35709" rIns="35709" bIns="35709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  <p:sp>
          <p:nvSpPr>
            <p:cNvPr id="305" name="Rounded Rectangle"/>
            <p:cNvSpPr/>
            <p:nvPr/>
          </p:nvSpPr>
          <p:spPr>
            <a:xfrm>
              <a:off x="4641736" y="758615"/>
              <a:ext cx="252569" cy="441841"/>
            </a:xfrm>
            <a:prstGeom prst="roundRect">
              <a:avLst>
                <a:gd name="adj" fmla="val 26372"/>
              </a:avLst>
            </a:prstGeom>
            <a:solidFill>
              <a:srgbClr val="00DED1">
                <a:alpha val="318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09" tIns="35709" rIns="35709" bIns="35709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  <p:sp>
          <p:nvSpPr>
            <p:cNvPr id="306" name="iteration"/>
            <p:cNvSpPr txBox="1"/>
            <p:nvPr/>
          </p:nvSpPr>
          <p:spPr>
            <a:xfrm>
              <a:off x="1478341" y="-85309"/>
              <a:ext cx="1949721" cy="759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09" tIns="35709" rIns="35709" bIns="35709" numCol="1" anchor="ctr">
              <a:spAutoFit/>
            </a:bodyPr>
            <a:lstStyle>
              <a:lvl1pPr>
                <a:defRPr sz="2800">
                  <a:solidFill>
                    <a:srgbClr val="ABD2CE"/>
                  </a:solidFill>
                </a:defRPr>
              </a:lvl1pPr>
            </a:lstStyle>
            <a:p>
              <a:r>
                <a:rPr sz="2000" dirty="0">
                  <a:solidFill>
                    <a:schemeClr val="accent6"/>
                  </a:solidFill>
                </a:rPr>
                <a:t>iteration</a:t>
              </a:r>
              <a:endParaRPr sz="1400" dirty="0">
                <a:solidFill>
                  <a:schemeClr val="accent6"/>
                </a:solidFill>
              </a:endParaRPr>
            </a:p>
          </p:txBody>
        </p:sp>
        <p:sp>
          <p:nvSpPr>
            <p:cNvPr id="307" name="Line"/>
            <p:cNvSpPr/>
            <p:nvPr/>
          </p:nvSpPr>
          <p:spPr>
            <a:xfrm flipH="1">
              <a:off x="624716" y="317653"/>
              <a:ext cx="746182" cy="357018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09" tIns="35709" rIns="35709" bIns="35709" numCol="1" anchor="ctr">
              <a:noAutofit/>
            </a:bodyPr>
            <a:lstStyle/>
            <a:p>
              <a:pPr>
                <a:defRPr sz="3200"/>
              </a:pPr>
              <a:endParaRPr sz="1600"/>
            </a:p>
          </p:txBody>
        </p:sp>
        <p:sp>
          <p:nvSpPr>
            <p:cNvPr id="308" name="Line"/>
            <p:cNvSpPr/>
            <p:nvPr/>
          </p:nvSpPr>
          <p:spPr>
            <a:xfrm>
              <a:off x="3535504" y="358210"/>
              <a:ext cx="1039304" cy="394164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09" tIns="35709" rIns="35709" bIns="35709" numCol="1" anchor="ctr">
              <a:noAutofit/>
            </a:bodyPr>
            <a:lstStyle/>
            <a:p>
              <a:pPr>
                <a:defRPr sz="3200"/>
              </a:pPr>
              <a:endParaRPr sz="1600"/>
            </a:p>
          </p:txBody>
        </p:sp>
      </p:grpSp>
      <p:pic>
        <p:nvPicPr>
          <p:cNvPr id="31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419" y="4694687"/>
            <a:ext cx="4910050" cy="1410524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Given current best transformation,…"/>
          <p:cNvSpPr txBox="1"/>
          <p:nvPr/>
        </p:nvSpPr>
        <p:spPr>
          <a:xfrm>
            <a:off x="7192957" y="4693152"/>
            <a:ext cx="3313387" cy="503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/>
          <a:p>
            <a:pPr>
              <a:defRPr sz="28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rPr sz="1400"/>
              <a:t>Given current best transformation,</a:t>
            </a:r>
          </a:p>
          <a:p>
            <a:pPr>
              <a:defRPr sz="28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rPr sz="1400"/>
              <a:t>which are the closest correspondences?</a:t>
            </a:r>
          </a:p>
        </p:txBody>
      </p:sp>
      <p:sp>
        <p:nvSpPr>
          <p:cNvPr id="312" name="Given current best correspondences,…"/>
          <p:cNvSpPr txBox="1"/>
          <p:nvPr/>
        </p:nvSpPr>
        <p:spPr>
          <a:xfrm>
            <a:off x="7426820" y="5480035"/>
            <a:ext cx="3063319" cy="503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/>
          <a:p>
            <a:pPr>
              <a:defRPr sz="28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rPr sz="1400"/>
              <a:t>Given current best correspondences,</a:t>
            </a:r>
          </a:p>
          <a:p>
            <a:pPr>
              <a:defRPr sz="28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rPr sz="1400"/>
              <a:t>which is the best transformation?</a:t>
            </a:r>
          </a:p>
        </p:txBody>
      </p:sp>
      <p:sp>
        <p:nvSpPr>
          <p:cNvPr id="313" name="Rectangle"/>
          <p:cNvSpPr/>
          <p:nvPr/>
        </p:nvSpPr>
        <p:spPr>
          <a:xfrm>
            <a:off x="7139250" y="4420016"/>
            <a:ext cx="3420801" cy="22063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14" name="original unsorted points"/>
          <p:cNvSpPr txBox="1"/>
          <p:nvPr/>
        </p:nvSpPr>
        <p:spPr>
          <a:xfrm>
            <a:off x="734352" y="5057319"/>
            <a:ext cx="2563182" cy="379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>
            <a:lvl1pPr>
              <a:defRPr sz="2800">
                <a:solidFill>
                  <a:srgbClr val="ABD2CE"/>
                </a:solidFill>
              </a:defRPr>
            </a:lvl1pPr>
          </a:lstStyle>
          <a:p>
            <a:r>
              <a:rPr sz="2000" dirty="0">
                <a:solidFill>
                  <a:schemeClr val="accent6"/>
                </a:solidFill>
              </a:rPr>
              <a:t>original unsorted points</a:t>
            </a:r>
          </a:p>
        </p:txBody>
      </p:sp>
      <p:sp>
        <p:nvSpPr>
          <p:cNvPr id="315" name="Line"/>
          <p:cNvSpPr/>
          <p:nvPr/>
        </p:nvSpPr>
        <p:spPr>
          <a:xfrm>
            <a:off x="3330924" y="5282448"/>
            <a:ext cx="777631" cy="111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456" extrusionOk="0">
                <a:moveTo>
                  <a:pt x="0" y="11197"/>
                </a:moveTo>
                <a:cubicBezTo>
                  <a:pt x="4292" y="19578"/>
                  <a:pt x="8723" y="21600"/>
                  <a:pt x="13097" y="17174"/>
                </a:cubicBezTo>
                <a:cubicBezTo>
                  <a:pt x="15999" y="14235"/>
                  <a:pt x="18853" y="8473"/>
                  <a:pt x="21600" y="0"/>
                </a:cubicBezTo>
              </a:path>
            </a:pathLst>
          </a:cu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4" name="compact notation: f contains translation, rotation and isotropic scale">
            <a:extLst>
              <a:ext uri="{FF2B5EF4-FFF2-40B4-BE49-F238E27FC236}">
                <a16:creationId xmlns:a16="http://schemas.microsoft.com/office/drawing/2014/main" id="{E824751F-EE4D-5D41-8E2B-D0DEBA096E50}"/>
              </a:ext>
            </a:extLst>
          </p:cNvPr>
          <p:cNvSpPr txBox="1"/>
          <p:nvPr/>
        </p:nvSpPr>
        <p:spPr>
          <a:xfrm>
            <a:off x="3555902" y="3465355"/>
            <a:ext cx="7231128" cy="379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>
            <a:lvl1pPr>
              <a:defRPr sz="28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compact notation: f contains translation, rotation and isotropic scale</a:t>
            </a:r>
          </a:p>
        </p:txBody>
      </p: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D4813161-E230-5240-B982-C57456465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165" y="2877641"/>
            <a:ext cx="6418774" cy="696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0EA5-A33C-4E4D-AA6E-6E224575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 err="1"/>
              <a:t>Alternate</a:t>
            </a:r>
            <a:r>
              <a:rPr lang="de-DE" sz="4400" dirty="0"/>
              <a:t> </a:t>
            </a:r>
            <a:r>
              <a:rPr lang="de-DE" sz="4400" dirty="0" err="1"/>
              <a:t>between</a:t>
            </a:r>
            <a:r>
              <a:rPr lang="de-DE" sz="4400" dirty="0"/>
              <a:t> </a:t>
            </a:r>
            <a:r>
              <a:rPr lang="de-DE" sz="4400" dirty="0" err="1"/>
              <a:t>finding</a:t>
            </a:r>
            <a:r>
              <a:rPr lang="de-DE" sz="4400" dirty="0"/>
              <a:t> </a:t>
            </a:r>
            <a:r>
              <a:rPr lang="de-DE" sz="4400" dirty="0" err="1"/>
              <a:t>correspondences</a:t>
            </a:r>
            <a:r>
              <a:rPr lang="de-DE" sz="4400" dirty="0"/>
              <a:t> </a:t>
            </a:r>
            <a:r>
              <a:rPr lang="de-DE" sz="4400" dirty="0" err="1"/>
              <a:t>and</a:t>
            </a:r>
            <a:r>
              <a:rPr lang="de-DE" sz="4400" dirty="0"/>
              <a:t> </a:t>
            </a:r>
            <a:r>
              <a:rPr lang="de-DE" sz="4400" dirty="0" err="1"/>
              <a:t>finding</a:t>
            </a:r>
            <a:r>
              <a:rPr lang="de-DE" sz="4400" dirty="0"/>
              <a:t> </a:t>
            </a:r>
            <a:r>
              <a:rPr lang="de-DE" sz="4400" dirty="0" err="1"/>
              <a:t>the</a:t>
            </a:r>
            <a:r>
              <a:rPr lang="de-DE" sz="4400" dirty="0"/>
              <a:t> optimal </a:t>
            </a:r>
            <a:r>
              <a:rPr lang="de-DE" sz="4400" dirty="0" err="1"/>
              <a:t>transformation</a:t>
            </a:r>
            <a:endParaRPr lang="en-GB" dirty="0"/>
          </a:p>
        </p:txBody>
      </p:sp>
      <p:sp>
        <p:nvSpPr>
          <p:cNvPr id="319" name="The idea was to minimise the sum of distances between the one set of points and the other set, transformed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The idea was to </a:t>
            </a:r>
            <a:r>
              <a:rPr dirty="0" err="1"/>
              <a:t>minimise</a:t>
            </a:r>
            <a:r>
              <a:rPr dirty="0"/>
              <a:t> the sum of distances between the one set of points and the other set, transformed</a:t>
            </a:r>
            <a:br>
              <a:rPr dirty="0"/>
            </a:br>
            <a:br>
              <a:rPr dirty="0"/>
            </a:br>
            <a:br>
              <a:rPr dirty="0"/>
            </a:br>
            <a:endParaRPr dirty="0"/>
          </a:p>
          <a:p>
            <a:pPr marL="0" indent="0">
              <a:buNone/>
            </a:pPr>
            <a:r>
              <a:rPr dirty="0"/>
              <a:t>What if we estimate the correspondences?</a:t>
            </a: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dirty="0"/>
          </a:p>
        </p:txBody>
      </p:sp>
      <p:sp>
        <p:nvSpPr>
          <p:cNvPr id="337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334" name="Given current best transformation,…"/>
          <p:cNvSpPr txBox="1"/>
          <p:nvPr/>
        </p:nvSpPr>
        <p:spPr>
          <a:xfrm>
            <a:off x="7359503" y="4584256"/>
            <a:ext cx="4244733" cy="68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/>
          <a:p>
            <a:pPr algn="l">
              <a:defRPr sz="28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Given current best transformation,</a:t>
            </a:r>
          </a:p>
          <a:p>
            <a:pPr algn="l">
              <a:defRPr sz="28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which are the closest correspondences?</a:t>
            </a:r>
          </a:p>
        </p:txBody>
      </p:sp>
      <p:sp>
        <p:nvSpPr>
          <p:cNvPr id="335" name="Given current best correspondences,…"/>
          <p:cNvSpPr txBox="1"/>
          <p:nvPr/>
        </p:nvSpPr>
        <p:spPr>
          <a:xfrm>
            <a:off x="7359503" y="5429937"/>
            <a:ext cx="3924132" cy="68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/>
          <a:p>
            <a:pPr>
              <a:defRPr sz="28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Given current best correspondences,</a:t>
            </a:r>
          </a:p>
          <a:p>
            <a:pPr algn="l">
              <a:defRPr sz="28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which is the best transformation?</a:t>
            </a:r>
          </a:p>
        </p:txBody>
      </p:sp>
      <p:sp>
        <p:nvSpPr>
          <p:cNvPr id="22" name="compact notation: f contains translation, rotation and isotropic scale">
            <a:extLst>
              <a:ext uri="{FF2B5EF4-FFF2-40B4-BE49-F238E27FC236}">
                <a16:creationId xmlns:a16="http://schemas.microsoft.com/office/drawing/2014/main" id="{28A4F376-1444-CE42-B6D6-37E7AD56F187}"/>
              </a:ext>
            </a:extLst>
          </p:cNvPr>
          <p:cNvSpPr txBox="1"/>
          <p:nvPr/>
        </p:nvSpPr>
        <p:spPr>
          <a:xfrm>
            <a:off x="3555902" y="3465355"/>
            <a:ext cx="7231128" cy="379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>
            <a:lvl1pPr>
              <a:defRPr sz="28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compact notation: f contains translation, rotation and isotropic scale</a:t>
            </a:r>
          </a:p>
        </p:txBody>
      </p: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690293CB-84AA-CA47-B867-1A3F8405E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165" y="2877641"/>
            <a:ext cx="6418774" cy="6963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" name="Group">
            <a:extLst>
              <a:ext uri="{FF2B5EF4-FFF2-40B4-BE49-F238E27FC236}">
                <a16:creationId xmlns:a16="http://schemas.microsoft.com/office/drawing/2014/main" id="{2ECE09EB-53CB-8D48-9541-0B20E038C366}"/>
              </a:ext>
            </a:extLst>
          </p:cNvPr>
          <p:cNvGrpSpPr/>
          <p:nvPr/>
        </p:nvGrpSpPr>
        <p:grpSpPr>
          <a:xfrm>
            <a:off x="2356398" y="4293596"/>
            <a:ext cx="2446516" cy="642716"/>
            <a:chOff x="0" y="-85309"/>
            <a:chExt cx="4894305" cy="1285765"/>
          </a:xfrm>
        </p:grpSpPr>
        <p:sp>
          <p:nvSpPr>
            <p:cNvPr id="25" name="Rounded Rectangle">
              <a:extLst>
                <a:ext uri="{FF2B5EF4-FFF2-40B4-BE49-F238E27FC236}">
                  <a16:creationId xmlns:a16="http://schemas.microsoft.com/office/drawing/2014/main" id="{47E60F1A-B8B3-F34E-A7D3-468EA4C7EF1C}"/>
                </a:ext>
              </a:extLst>
            </p:cNvPr>
            <p:cNvSpPr/>
            <p:nvPr/>
          </p:nvSpPr>
          <p:spPr>
            <a:xfrm>
              <a:off x="0" y="688878"/>
              <a:ext cx="899078" cy="441841"/>
            </a:xfrm>
            <a:prstGeom prst="roundRect">
              <a:avLst>
                <a:gd name="adj" fmla="val 15075"/>
              </a:avLst>
            </a:prstGeom>
            <a:solidFill>
              <a:srgbClr val="00DED1">
                <a:alpha val="318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09" tIns="35709" rIns="35709" bIns="35709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  <p:sp>
          <p:nvSpPr>
            <p:cNvPr id="26" name="Rounded Rectangle">
              <a:extLst>
                <a:ext uri="{FF2B5EF4-FFF2-40B4-BE49-F238E27FC236}">
                  <a16:creationId xmlns:a16="http://schemas.microsoft.com/office/drawing/2014/main" id="{1D62A4B1-12E5-AD4A-AB55-5B39BD364F48}"/>
                </a:ext>
              </a:extLst>
            </p:cNvPr>
            <p:cNvSpPr/>
            <p:nvPr/>
          </p:nvSpPr>
          <p:spPr>
            <a:xfrm>
              <a:off x="4641736" y="758615"/>
              <a:ext cx="252569" cy="441841"/>
            </a:xfrm>
            <a:prstGeom prst="roundRect">
              <a:avLst>
                <a:gd name="adj" fmla="val 26372"/>
              </a:avLst>
            </a:prstGeom>
            <a:solidFill>
              <a:srgbClr val="00DED1">
                <a:alpha val="318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09" tIns="35709" rIns="35709" bIns="35709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  <p:sp>
          <p:nvSpPr>
            <p:cNvPr id="27" name="iteration">
              <a:extLst>
                <a:ext uri="{FF2B5EF4-FFF2-40B4-BE49-F238E27FC236}">
                  <a16:creationId xmlns:a16="http://schemas.microsoft.com/office/drawing/2014/main" id="{4B5984AA-54FF-644A-B5CD-A9FB38F7297F}"/>
                </a:ext>
              </a:extLst>
            </p:cNvPr>
            <p:cNvSpPr txBox="1"/>
            <p:nvPr/>
          </p:nvSpPr>
          <p:spPr>
            <a:xfrm>
              <a:off x="1478341" y="-85309"/>
              <a:ext cx="1949721" cy="759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09" tIns="35709" rIns="35709" bIns="35709" numCol="1" anchor="ctr">
              <a:spAutoFit/>
            </a:bodyPr>
            <a:lstStyle>
              <a:lvl1pPr>
                <a:defRPr sz="2800">
                  <a:solidFill>
                    <a:srgbClr val="ABD2CE"/>
                  </a:solidFill>
                </a:defRPr>
              </a:lvl1pPr>
            </a:lstStyle>
            <a:p>
              <a:r>
                <a:rPr sz="2000" dirty="0">
                  <a:solidFill>
                    <a:schemeClr val="accent6"/>
                  </a:solidFill>
                </a:rPr>
                <a:t>iteration</a:t>
              </a:r>
              <a:endParaRPr sz="1400" dirty="0">
                <a:solidFill>
                  <a:schemeClr val="accent6"/>
                </a:solidFill>
              </a:endParaRPr>
            </a:p>
          </p:txBody>
        </p:sp>
        <p:sp>
          <p:nvSpPr>
            <p:cNvPr id="28" name="Line">
              <a:extLst>
                <a:ext uri="{FF2B5EF4-FFF2-40B4-BE49-F238E27FC236}">
                  <a16:creationId xmlns:a16="http://schemas.microsoft.com/office/drawing/2014/main" id="{EA8A1067-B713-354A-9725-C05CEFAAD32D}"/>
                </a:ext>
              </a:extLst>
            </p:cNvPr>
            <p:cNvSpPr/>
            <p:nvPr/>
          </p:nvSpPr>
          <p:spPr>
            <a:xfrm flipH="1">
              <a:off x="624716" y="317653"/>
              <a:ext cx="746182" cy="357018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09" tIns="35709" rIns="35709" bIns="35709" numCol="1" anchor="ctr">
              <a:noAutofit/>
            </a:bodyPr>
            <a:lstStyle/>
            <a:p>
              <a:pPr>
                <a:defRPr sz="3200"/>
              </a:pPr>
              <a:endParaRPr sz="1600"/>
            </a:p>
          </p:txBody>
        </p:sp>
        <p:sp>
          <p:nvSpPr>
            <p:cNvPr id="29" name="Line">
              <a:extLst>
                <a:ext uri="{FF2B5EF4-FFF2-40B4-BE49-F238E27FC236}">
                  <a16:creationId xmlns:a16="http://schemas.microsoft.com/office/drawing/2014/main" id="{4FE388C7-1FC2-804C-B6C5-C37CF85B9DAF}"/>
                </a:ext>
              </a:extLst>
            </p:cNvPr>
            <p:cNvSpPr/>
            <p:nvPr/>
          </p:nvSpPr>
          <p:spPr>
            <a:xfrm>
              <a:off x="3535504" y="358210"/>
              <a:ext cx="1039304" cy="394164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09" tIns="35709" rIns="35709" bIns="35709" numCol="1" anchor="ctr">
              <a:noAutofit/>
            </a:bodyPr>
            <a:lstStyle/>
            <a:p>
              <a:pPr>
                <a:defRPr sz="3200"/>
              </a:pPr>
              <a:endParaRPr sz="1600"/>
            </a:p>
          </p:txBody>
        </p:sp>
      </p:grpSp>
      <p:pic>
        <p:nvPicPr>
          <p:cNvPr id="30" name="Image" descr="Image">
            <a:extLst>
              <a:ext uri="{FF2B5EF4-FFF2-40B4-BE49-F238E27FC236}">
                <a16:creationId xmlns:a16="http://schemas.microsoft.com/office/drawing/2014/main" id="{257AB4E2-A050-5B42-9DFF-9DF2BC4F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419" y="4694687"/>
            <a:ext cx="4910050" cy="141052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original unsorted points">
            <a:extLst>
              <a:ext uri="{FF2B5EF4-FFF2-40B4-BE49-F238E27FC236}">
                <a16:creationId xmlns:a16="http://schemas.microsoft.com/office/drawing/2014/main" id="{5815ACAD-F818-1544-B370-5B300E8C1A81}"/>
              </a:ext>
            </a:extLst>
          </p:cNvPr>
          <p:cNvSpPr txBox="1"/>
          <p:nvPr/>
        </p:nvSpPr>
        <p:spPr>
          <a:xfrm>
            <a:off x="734352" y="5057319"/>
            <a:ext cx="2563182" cy="379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>
            <a:lvl1pPr>
              <a:defRPr sz="2800">
                <a:solidFill>
                  <a:srgbClr val="ABD2CE"/>
                </a:solidFill>
              </a:defRPr>
            </a:lvl1pPr>
          </a:lstStyle>
          <a:p>
            <a:r>
              <a:rPr sz="2000" dirty="0">
                <a:solidFill>
                  <a:schemeClr val="accent6"/>
                </a:solidFill>
              </a:rPr>
              <a:t>original unsorted points</a:t>
            </a:r>
          </a:p>
        </p:txBody>
      </p:sp>
      <p:sp>
        <p:nvSpPr>
          <p:cNvPr id="32" name="Line">
            <a:extLst>
              <a:ext uri="{FF2B5EF4-FFF2-40B4-BE49-F238E27FC236}">
                <a16:creationId xmlns:a16="http://schemas.microsoft.com/office/drawing/2014/main" id="{5117BB16-3F7E-5544-AB7F-1D1C418EDFBF}"/>
              </a:ext>
            </a:extLst>
          </p:cNvPr>
          <p:cNvSpPr/>
          <p:nvPr/>
        </p:nvSpPr>
        <p:spPr>
          <a:xfrm>
            <a:off x="3330924" y="5282448"/>
            <a:ext cx="777631" cy="111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456" extrusionOk="0">
                <a:moveTo>
                  <a:pt x="0" y="11197"/>
                </a:moveTo>
                <a:cubicBezTo>
                  <a:pt x="4292" y="19578"/>
                  <a:pt x="8723" y="21600"/>
                  <a:pt x="13097" y="17174"/>
                </a:cubicBezTo>
                <a:cubicBezTo>
                  <a:pt x="15999" y="14235"/>
                  <a:pt x="18853" y="8473"/>
                  <a:pt x="21600" y="0"/>
                </a:cubicBezTo>
              </a:path>
            </a:pathLst>
          </a:cu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"/>
          <p:cNvSpPr/>
          <p:nvPr/>
        </p:nvSpPr>
        <p:spPr>
          <a:xfrm>
            <a:off x="2351463" y="1302567"/>
            <a:ext cx="7485899" cy="5292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"/>
                </a:lnTo>
                <a:lnTo>
                  <a:pt x="21578" y="21600"/>
                </a:lnTo>
                <a:lnTo>
                  <a:pt x="8" y="21567"/>
                </a:lnTo>
                <a:lnTo>
                  <a:pt x="0" y="0"/>
                </a:lnTo>
                <a:close/>
              </a:path>
            </a:pathLst>
          </a:custGeom>
          <a:solidFill>
            <a:srgbClr val="A6AAA9">
              <a:alpha val="45187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43" name="Make up reasonable correspond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Make up reasonable correspondences</a:t>
            </a:r>
          </a:p>
        </p:txBody>
      </p:sp>
      <p:sp>
        <p:nvSpPr>
          <p:cNvPr id="347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8686" y="2590890"/>
            <a:ext cx="267821" cy="223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27" y="2416297"/>
            <a:ext cx="258894" cy="22318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">
            <a:extLst>
              <a:ext uri="{FF2B5EF4-FFF2-40B4-BE49-F238E27FC236}">
                <a16:creationId xmlns:a16="http://schemas.microsoft.com/office/drawing/2014/main" id="{23322662-B14D-2048-ADC6-3366314BBB34}"/>
              </a:ext>
            </a:extLst>
          </p:cNvPr>
          <p:cNvSpPr/>
          <p:nvPr/>
        </p:nvSpPr>
        <p:spPr>
          <a:xfrm>
            <a:off x="2623789" y="2535948"/>
            <a:ext cx="3452818" cy="2825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00882B">
                <a:hueOff val="-2473793"/>
                <a:satOff val="-50209"/>
                <a:lumOff val="23543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1B84B8CD-2EAB-0844-9429-83B033422E27}"/>
              </a:ext>
            </a:extLst>
          </p:cNvPr>
          <p:cNvSpPr/>
          <p:nvPr/>
        </p:nvSpPr>
        <p:spPr>
          <a:xfrm rot="18245647">
            <a:off x="7300235" y="3157044"/>
            <a:ext cx="2037074" cy="1666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C82506">
                <a:hueOff val="-444211"/>
                <a:satOff val="-14915"/>
                <a:lumOff val="22857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"/>
          <p:cNvSpPr/>
          <p:nvPr/>
        </p:nvSpPr>
        <p:spPr>
          <a:xfrm>
            <a:off x="2351463" y="1302567"/>
            <a:ext cx="7485899" cy="5292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"/>
                </a:lnTo>
                <a:lnTo>
                  <a:pt x="21578" y="21600"/>
                </a:lnTo>
                <a:lnTo>
                  <a:pt x="8" y="21567"/>
                </a:lnTo>
                <a:lnTo>
                  <a:pt x="0" y="0"/>
                </a:lnTo>
                <a:close/>
              </a:path>
            </a:pathLst>
          </a:custGeom>
          <a:solidFill>
            <a:srgbClr val="A6AAA9">
              <a:alpha val="45187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 dirty="0"/>
          </a:p>
        </p:txBody>
      </p:sp>
      <p:sp>
        <p:nvSpPr>
          <p:cNvPr id="355" name="Line"/>
          <p:cNvSpPr/>
          <p:nvPr/>
        </p:nvSpPr>
        <p:spPr>
          <a:xfrm>
            <a:off x="6074744" y="3337357"/>
            <a:ext cx="1591388" cy="120869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pic>
        <p:nvPicPr>
          <p:cNvPr id="35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306" y="3027524"/>
            <a:ext cx="303531" cy="374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291" y="3093374"/>
            <a:ext cx="303531" cy="214257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Neutral initialisation.…"/>
          <p:cNvSpPr txBox="1"/>
          <p:nvPr/>
        </p:nvSpPr>
        <p:spPr>
          <a:xfrm>
            <a:off x="1657314" y="5360906"/>
            <a:ext cx="3694538" cy="995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09" tIns="35709" rIns="35709" bIns="35709" anchor="ctr">
            <a:spAutoFit/>
          </a:bodyPr>
          <a:lstStyle/>
          <a:p>
            <a:pPr>
              <a:defRPr sz="28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Neutral </a:t>
            </a:r>
            <a:r>
              <a:rPr lang="de-DE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initialization</a:t>
            </a:r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 sz="28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rPr lang="de-DE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Initializing</a:t>
            </a:r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to align centroids should work better!</a:t>
            </a:r>
          </a:p>
        </p:txBody>
      </p:sp>
      <p:sp>
        <p:nvSpPr>
          <p:cNvPr id="359" name="Line"/>
          <p:cNvSpPr/>
          <p:nvPr/>
        </p:nvSpPr>
        <p:spPr>
          <a:xfrm>
            <a:off x="4657702" y="5605746"/>
            <a:ext cx="1242205" cy="0"/>
          </a:xfrm>
          <a:prstGeom prst="line">
            <a:avLst/>
          </a:prstGeom>
          <a:ln w="25400">
            <a:solidFill>
              <a:schemeClr val="tx1"/>
            </a:solidFill>
            <a:miter lim="400000"/>
            <a:tailEnd type="triangle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pic>
        <p:nvPicPr>
          <p:cNvPr id="36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577" y="5363942"/>
            <a:ext cx="3803057" cy="1035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7782" y="2310100"/>
            <a:ext cx="1526579" cy="36602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F924939-361F-1842-8280-20D962E2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err="1"/>
              <a:t>Make</a:t>
            </a:r>
            <a:r>
              <a:rPr lang="de-DE" sz="4400" dirty="0"/>
              <a:t> </a:t>
            </a:r>
            <a:r>
              <a:rPr lang="de-DE" sz="4400" dirty="0" err="1"/>
              <a:t>up</a:t>
            </a:r>
            <a:r>
              <a:rPr lang="de-DE" sz="4400" dirty="0"/>
              <a:t> </a:t>
            </a:r>
            <a:r>
              <a:rPr lang="de-DE" sz="4400" dirty="0" err="1"/>
              <a:t>reasonable</a:t>
            </a:r>
            <a:r>
              <a:rPr lang="de-DE" sz="4400" dirty="0"/>
              <a:t> </a:t>
            </a:r>
            <a:r>
              <a:rPr lang="de-DE" sz="4400" dirty="0" err="1"/>
              <a:t>correspondences</a:t>
            </a:r>
            <a:endParaRPr lang="en-GB" dirty="0"/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4" name="Make up reasonable correspondences">
            <a:extLst>
              <a:ext uri="{FF2B5EF4-FFF2-40B4-BE49-F238E27FC236}">
                <a16:creationId xmlns:a16="http://schemas.microsoft.com/office/drawing/2014/main" id="{CEB8575E-1E59-DB42-AE50-6FEADE906EFA}"/>
              </a:ext>
            </a:extLst>
          </p:cNvPr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marL="0" marR="0" indent="0" algn="ctr" defTabSz="4106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277" algn="ctr" defTabSz="4106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99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554" algn="ctr" defTabSz="4106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99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831" algn="ctr" defTabSz="4106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99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109" algn="ctr" defTabSz="4106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99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386" algn="ctr" defTabSz="4106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99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663" algn="ctr" defTabSz="4106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99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799940" algn="ctr" defTabSz="4106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99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217" algn="ctr" defTabSz="41068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99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de-DE" sz="4400" dirty="0"/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DA3B8B78-EB93-7D49-AB8A-8C459CF107E4}"/>
              </a:ext>
            </a:extLst>
          </p:cNvPr>
          <p:cNvSpPr/>
          <p:nvPr/>
        </p:nvSpPr>
        <p:spPr>
          <a:xfrm>
            <a:off x="2623789" y="2535948"/>
            <a:ext cx="3452818" cy="2825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00882B">
                <a:hueOff val="-2473793"/>
                <a:satOff val="-50209"/>
                <a:lumOff val="23543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15EF2640-745E-414A-8841-95321093A416}"/>
              </a:ext>
            </a:extLst>
          </p:cNvPr>
          <p:cNvSpPr/>
          <p:nvPr/>
        </p:nvSpPr>
        <p:spPr>
          <a:xfrm rot="18245647">
            <a:off x="7300235" y="3157044"/>
            <a:ext cx="2037074" cy="1666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C82506">
                <a:hueOff val="-444211"/>
                <a:satOff val="-14915"/>
                <a:lumOff val="22857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"/>
          <p:cNvSpPr/>
          <p:nvPr/>
        </p:nvSpPr>
        <p:spPr>
          <a:xfrm>
            <a:off x="2351463" y="1302567"/>
            <a:ext cx="7485899" cy="5292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"/>
                </a:lnTo>
                <a:lnTo>
                  <a:pt x="21578" y="21600"/>
                </a:lnTo>
                <a:lnTo>
                  <a:pt x="8" y="21567"/>
                </a:lnTo>
                <a:lnTo>
                  <a:pt x="0" y="0"/>
                </a:lnTo>
                <a:close/>
              </a:path>
            </a:pathLst>
          </a:custGeom>
          <a:solidFill>
            <a:srgbClr val="A6AAA9">
              <a:alpha val="45187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69" name="Line"/>
          <p:cNvSpPr/>
          <p:nvPr/>
        </p:nvSpPr>
        <p:spPr>
          <a:xfrm>
            <a:off x="6074744" y="3337357"/>
            <a:ext cx="1591388" cy="120869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70" name="Line"/>
          <p:cNvSpPr/>
          <p:nvPr/>
        </p:nvSpPr>
        <p:spPr>
          <a:xfrm flipV="1">
            <a:off x="6042168" y="2972027"/>
            <a:ext cx="2155480" cy="178437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pic>
        <p:nvPicPr>
          <p:cNvPr id="3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866" y="2575328"/>
            <a:ext cx="294603" cy="214257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Make up reasonable correspond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Make up reasonable correspondences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661" y="5363942"/>
            <a:ext cx="3767347" cy="1035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306" y="3027524"/>
            <a:ext cx="303531" cy="374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711" y="2679654"/>
            <a:ext cx="294603" cy="366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9291" y="3093374"/>
            <a:ext cx="303531" cy="21425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">
            <a:extLst>
              <a:ext uri="{FF2B5EF4-FFF2-40B4-BE49-F238E27FC236}">
                <a16:creationId xmlns:a16="http://schemas.microsoft.com/office/drawing/2014/main" id="{810D1569-05EC-4D46-AF73-171B6F5A698C}"/>
              </a:ext>
            </a:extLst>
          </p:cNvPr>
          <p:cNvSpPr/>
          <p:nvPr/>
        </p:nvSpPr>
        <p:spPr>
          <a:xfrm>
            <a:off x="2623789" y="2535948"/>
            <a:ext cx="3452818" cy="2825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00882B">
                <a:hueOff val="-2473793"/>
                <a:satOff val="-50209"/>
                <a:lumOff val="23543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3425BE83-8C23-3244-B61C-B864F4F7C5D7}"/>
              </a:ext>
            </a:extLst>
          </p:cNvPr>
          <p:cNvSpPr/>
          <p:nvPr/>
        </p:nvSpPr>
        <p:spPr>
          <a:xfrm rot="18245647">
            <a:off x="7300235" y="3157044"/>
            <a:ext cx="2037074" cy="1666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C82506">
                <a:hueOff val="-444211"/>
                <a:satOff val="-14915"/>
                <a:lumOff val="22857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"/>
          <p:cNvSpPr/>
          <p:nvPr/>
        </p:nvSpPr>
        <p:spPr>
          <a:xfrm>
            <a:off x="2351463" y="1302567"/>
            <a:ext cx="7485899" cy="5292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"/>
                </a:lnTo>
                <a:lnTo>
                  <a:pt x="21578" y="21600"/>
                </a:lnTo>
                <a:lnTo>
                  <a:pt x="8" y="21567"/>
                </a:lnTo>
                <a:lnTo>
                  <a:pt x="0" y="0"/>
                </a:lnTo>
                <a:close/>
              </a:path>
            </a:pathLst>
          </a:custGeom>
          <a:solidFill>
            <a:srgbClr val="A6AAA9">
              <a:alpha val="45187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82" name="Line"/>
          <p:cNvSpPr/>
          <p:nvPr/>
        </p:nvSpPr>
        <p:spPr>
          <a:xfrm>
            <a:off x="6074744" y="3337357"/>
            <a:ext cx="1591388" cy="120869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83" name="Line"/>
          <p:cNvSpPr/>
          <p:nvPr/>
        </p:nvSpPr>
        <p:spPr>
          <a:xfrm>
            <a:off x="5995446" y="3680432"/>
            <a:ext cx="1681127" cy="369621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84" name="Line"/>
          <p:cNvSpPr/>
          <p:nvPr/>
        </p:nvSpPr>
        <p:spPr>
          <a:xfrm>
            <a:off x="6013903" y="3727049"/>
            <a:ext cx="2107034" cy="699895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85" name="Line"/>
          <p:cNvSpPr/>
          <p:nvPr/>
        </p:nvSpPr>
        <p:spPr>
          <a:xfrm>
            <a:off x="5847409" y="3977565"/>
            <a:ext cx="2304479" cy="808572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86" name="Line"/>
          <p:cNvSpPr/>
          <p:nvPr/>
        </p:nvSpPr>
        <p:spPr>
          <a:xfrm>
            <a:off x="5901193" y="3894553"/>
            <a:ext cx="1787348" cy="848793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87" name="Line"/>
          <p:cNvSpPr/>
          <p:nvPr/>
        </p:nvSpPr>
        <p:spPr>
          <a:xfrm>
            <a:off x="5950825" y="3797566"/>
            <a:ext cx="2814539" cy="1037557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88" name="Line"/>
          <p:cNvSpPr/>
          <p:nvPr/>
        </p:nvSpPr>
        <p:spPr>
          <a:xfrm flipV="1">
            <a:off x="6043190" y="3220608"/>
            <a:ext cx="2746484" cy="7387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89" name="Line"/>
          <p:cNvSpPr/>
          <p:nvPr/>
        </p:nvSpPr>
        <p:spPr>
          <a:xfrm>
            <a:off x="6014326" y="3648356"/>
            <a:ext cx="2752056" cy="418849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90" name="Line"/>
          <p:cNvSpPr/>
          <p:nvPr/>
        </p:nvSpPr>
        <p:spPr>
          <a:xfrm>
            <a:off x="6044483" y="3606422"/>
            <a:ext cx="1985129" cy="70260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91" name="Solve for the best transform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Solve for the best transformation</a:t>
            </a:r>
          </a:p>
        </p:txBody>
      </p:sp>
      <p:sp>
        <p:nvSpPr>
          <p:cNvPr id="397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392" name="Line"/>
          <p:cNvSpPr/>
          <p:nvPr/>
        </p:nvSpPr>
        <p:spPr>
          <a:xfrm flipV="1">
            <a:off x="6042168" y="2972027"/>
            <a:ext cx="2155480" cy="178437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93" name="solve with procrustes"/>
          <p:cNvSpPr txBox="1"/>
          <p:nvPr/>
        </p:nvSpPr>
        <p:spPr>
          <a:xfrm>
            <a:off x="2706489" y="5902171"/>
            <a:ext cx="2183271" cy="364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>
            <a:lvl1pPr>
              <a:defRPr sz="38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r>
              <a:rPr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solve with </a:t>
            </a:r>
            <a:r>
              <a:rPr sz="1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procrustes</a:t>
            </a:r>
            <a:endParaRPr sz="1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4" name="Line"/>
          <p:cNvSpPr/>
          <p:nvPr/>
        </p:nvSpPr>
        <p:spPr>
          <a:xfrm>
            <a:off x="5005954" y="6128124"/>
            <a:ext cx="521114" cy="0"/>
          </a:xfrm>
          <a:prstGeom prst="line">
            <a:avLst/>
          </a:prstGeom>
          <a:ln w="25400">
            <a:solidFill>
              <a:schemeClr val="tx1"/>
            </a:solidFill>
            <a:miter lim="400000"/>
            <a:tailEnd type="triangle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pic>
        <p:nvPicPr>
          <p:cNvPr id="39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259" y="5188115"/>
            <a:ext cx="4276207" cy="1392669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Rounded Rectangle"/>
          <p:cNvSpPr/>
          <p:nvPr/>
        </p:nvSpPr>
        <p:spPr>
          <a:xfrm>
            <a:off x="5376464" y="5758125"/>
            <a:ext cx="4432529" cy="843848"/>
          </a:xfrm>
          <a:prstGeom prst="roundRect">
            <a:avLst>
              <a:gd name="adj" fmla="val 17795"/>
            </a:avLst>
          </a:prstGeom>
          <a:solidFill>
            <a:srgbClr val="A6C1F6">
              <a:alpha val="25146"/>
            </a:srgb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1F7A53E5-97F1-064C-ADAA-194014227734}"/>
              </a:ext>
            </a:extLst>
          </p:cNvPr>
          <p:cNvSpPr/>
          <p:nvPr/>
        </p:nvSpPr>
        <p:spPr>
          <a:xfrm>
            <a:off x="2623789" y="2535948"/>
            <a:ext cx="3452818" cy="2825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00882B">
                <a:hueOff val="-2473793"/>
                <a:satOff val="-50209"/>
                <a:lumOff val="23543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5BE1C18C-8661-B948-B567-5F0855BE054B}"/>
              </a:ext>
            </a:extLst>
          </p:cNvPr>
          <p:cNvSpPr/>
          <p:nvPr/>
        </p:nvSpPr>
        <p:spPr>
          <a:xfrm rot="18245647">
            <a:off x="7300235" y="3157044"/>
            <a:ext cx="2037074" cy="1666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C82506">
                <a:hueOff val="-444211"/>
                <a:satOff val="-14915"/>
                <a:lumOff val="22857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"/>
          <p:cNvSpPr/>
          <p:nvPr/>
        </p:nvSpPr>
        <p:spPr>
          <a:xfrm>
            <a:off x="2351463" y="1302567"/>
            <a:ext cx="7485899" cy="5292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"/>
                </a:lnTo>
                <a:lnTo>
                  <a:pt x="21578" y="21600"/>
                </a:lnTo>
                <a:lnTo>
                  <a:pt x="8" y="21567"/>
                </a:lnTo>
                <a:lnTo>
                  <a:pt x="0" y="0"/>
                </a:lnTo>
                <a:close/>
              </a:path>
            </a:pathLst>
          </a:custGeom>
          <a:solidFill>
            <a:srgbClr val="A6AAA9">
              <a:alpha val="45187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400" name="Apply it 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Apply it …</a:t>
            </a:r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40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181" y="2124573"/>
            <a:ext cx="821318" cy="3660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">
            <a:extLst>
              <a:ext uri="{FF2B5EF4-FFF2-40B4-BE49-F238E27FC236}">
                <a16:creationId xmlns:a16="http://schemas.microsoft.com/office/drawing/2014/main" id="{3F98D27D-24C9-8847-AEA1-FE14697ED05D}"/>
              </a:ext>
            </a:extLst>
          </p:cNvPr>
          <p:cNvSpPr/>
          <p:nvPr/>
        </p:nvSpPr>
        <p:spPr>
          <a:xfrm>
            <a:off x="4865954" y="2420257"/>
            <a:ext cx="3452818" cy="2825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00882B">
                <a:hueOff val="-2473793"/>
                <a:satOff val="-50209"/>
                <a:lumOff val="23543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5EAFA714-6418-4942-B4B6-851DD357BB03}"/>
              </a:ext>
            </a:extLst>
          </p:cNvPr>
          <p:cNvSpPr/>
          <p:nvPr/>
        </p:nvSpPr>
        <p:spPr>
          <a:xfrm rot="18245647">
            <a:off x="7300235" y="3157044"/>
            <a:ext cx="2037074" cy="1666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C82506">
                <a:hueOff val="-444211"/>
                <a:satOff val="-14915"/>
                <a:lumOff val="22857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"/>
          <p:cNvSpPr/>
          <p:nvPr/>
        </p:nvSpPr>
        <p:spPr>
          <a:xfrm>
            <a:off x="2351463" y="1302567"/>
            <a:ext cx="7485899" cy="5292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"/>
                </a:lnTo>
                <a:lnTo>
                  <a:pt x="21578" y="21600"/>
                </a:lnTo>
                <a:lnTo>
                  <a:pt x="8" y="21567"/>
                </a:lnTo>
                <a:lnTo>
                  <a:pt x="0" y="0"/>
                </a:lnTo>
                <a:close/>
              </a:path>
            </a:pathLst>
          </a:custGeom>
          <a:solidFill>
            <a:srgbClr val="A6AAA9">
              <a:alpha val="45187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407" name="and iterate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and iterate!</a:t>
            </a:r>
          </a:p>
        </p:txBody>
      </p:sp>
      <p:sp>
        <p:nvSpPr>
          <p:cNvPr id="423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410" name="Line"/>
          <p:cNvSpPr/>
          <p:nvPr/>
        </p:nvSpPr>
        <p:spPr>
          <a:xfrm flipH="1">
            <a:off x="8031865" y="2923719"/>
            <a:ext cx="48122" cy="211058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411" name="Line"/>
          <p:cNvSpPr/>
          <p:nvPr/>
        </p:nvSpPr>
        <p:spPr>
          <a:xfrm flipH="1" flipV="1">
            <a:off x="8433501" y="3790785"/>
            <a:ext cx="343399" cy="432038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412" name="Line"/>
          <p:cNvSpPr/>
          <p:nvPr/>
        </p:nvSpPr>
        <p:spPr>
          <a:xfrm flipH="1" flipV="1">
            <a:off x="8426841" y="2925572"/>
            <a:ext cx="50770" cy="102849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413" name="Line"/>
          <p:cNvSpPr/>
          <p:nvPr/>
        </p:nvSpPr>
        <p:spPr>
          <a:xfrm>
            <a:off x="7479937" y="4479166"/>
            <a:ext cx="200740" cy="158261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414" name="Line"/>
          <p:cNvSpPr/>
          <p:nvPr/>
        </p:nvSpPr>
        <p:spPr>
          <a:xfrm flipV="1">
            <a:off x="5539987" y="4743345"/>
            <a:ext cx="61879" cy="2804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415" name="Line"/>
          <p:cNvSpPr/>
          <p:nvPr/>
        </p:nvSpPr>
        <p:spPr>
          <a:xfrm>
            <a:off x="6885508" y="3767091"/>
            <a:ext cx="806442" cy="325259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416" name="Line"/>
          <p:cNvSpPr/>
          <p:nvPr/>
        </p:nvSpPr>
        <p:spPr>
          <a:xfrm flipV="1">
            <a:off x="8559943" y="3366602"/>
            <a:ext cx="234505" cy="229530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417" name="Line"/>
          <p:cNvSpPr/>
          <p:nvPr/>
        </p:nvSpPr>
        <p:spPr>
          <a:xfrm>
            <a:off x="7946439" y="4032423"/>
            <a:ext cx="109487" cy="110465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418" name="Line"/>
          <p:cNvSpPr/>
          <p:nvPr/>
        </p:nvSpPr>
        <p:spPr>
          <a:xfrm flipH="1">
            <a:off x="8179717" y="3896359"/>
            <a:ext cx="82085" cy="454299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419" name="Line"/>
          <p:cNvSpPr/>
          <p:nvPr/>
        </p:nvSpPr>
        <p:spPr>
          <a:xfrm flipV="1">
            <a:off x="8598540" y="2937567"/>
            <a:ext cx="6660" cy="248542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pic>
        <p:nvPicPr>
          <p:cNvPr id="4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204" y="5179613"/>
            <a:ext cx="4276207" cy="1356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181" y="2115334"/>
            <a:ext cx="821318" cy="366022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Rounded Rectangle"/>
          <p:cNvSpPr/>
          <p:nvPr/>
        </p:nvSpPr>
        <p:spPr>
          <a:xfrm>
            <a:off x="5376464" y="5891660"/>
            <a:ext cx="3952848" cy="710313"/>
          </a:xfrm>
          <a:prstGeom prst="roundRect">
            <a:avLst>
              <a:gd name="adj" fmla="val 18852"/>
            </a:avLst>
          </a:prstGeom>
          <a:solidFill>
            <a:srgbClr val="A6C1F6">
              <a:alpha val="25146"/>
            </a:srgb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6C577ADC-D1D8-DA41-A25D-5412CA4BD732}"/>
              </a:ext>
            </a:extLst>
          </p:cNvPr>
          <p:cNvSpPr/>
          <p:nvPr/>
        </p:nvSpPr>
        <p:spPr>
          <a:xfrm>
            <a:off x="5954694" y="2715515"/>
            <a:ext cx="2650507" cy="2168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00882B">
                <a:hueOff val="-2473793"/>
                <a:satOff val="-50209"/>
                <a:lumOff val="23543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5200B3BB-C85D-4840-80D3-4B8C2CD27565}"/>
              </a:ext>
            </a:extLst>
          </p:cNvPr>
          <p:cNvSpPr/>
          <p:nvPr/>
        </p:nvSpPr>
        <p:spPr>
          <a:xfrm rot="18245647">
            <a:off x="7300235" y="3157044"/>
            <a:ext cx="2037074" cy="1666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C82506">
                <a:hueOff val="-444211"/>
                <a:satOff val="-14915"/>
                <a:lumOff val="22857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"/>
          <p:cNvSpPr/>
          <p:nvPr/>
        </p:nvSpPr>
        <p:spPr>
          <a:xfrm>
            <a:off x="2351463" y="1302567"/>
            <a:ext cx="7485899" cy="5292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"/>
                </a:lnTo>
                <a:lnTo>
                  <a:pt x="21578" y="21600"/>
                </a:lnTo>
                <a:lnTo>
                  <a:pt x="8" y="21567"/>
                </a:lnTo>
                <a:lnTo>
                  <a:pt x="0" y="0"/>
                </a:lnTo>
                <a:close/>
              </a:path>
            </a:pathLst>
          </a:custGeom>
          <a:solidFill>
            <a:srgbClr val="A6AAA9">
              <a:alpha val="45187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426" name="and iterate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and iterate!</a:t>
            </a:r>
          </a:p>
        </p:txBody>
      </p:sp>
      <p:sp>
        <p:nvSpPr>
          <p:cNvPr id="431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4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43" y="5181994"/>
            <a:ext cx="4579738" cy="1374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26" y="2119080"/>
            <a:ext cx="812390" cy="36602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">
            <a:extLst>
              <a:ext uri="{FF2B5EF4-FFF2-40B4-BE49-F238E27FC236}">
                <a16:creationId xmlns:a16="http://schemas.microsoft.com/office/drawing/2014/main" id="{92D7CABB-7C37-C042-8090-F940C4CF365E}"/>
              </a:ext>
            </a:extLst>
          </p:cNvPr>
          <p:cNvSpPr/>
          <p:nvPr/>
        </p:nvSpPr>
        <p:spPr>
          <a:xfrm rot="20105396">
            <a:off x="6364687" y="2927094"/>
            <a:ext cx="2148256" cy="175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00882B">
                <a:hueOff val="-2473793"/>
                <a:satOff val="-50209"/>
                <a:lumOff val="23543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8F2D95DE-FB5A-AB45-A35A-5DED92119ED6}"/>
              </a:ext>
            </a:extLst>
          </p:cNvPr>
          <p:cNvSpPr/>
          <p:nvPr/>
        </p:nvSpPr>
        <p:spPr>
          <a:xfrm rot="18245647">
            <a:off x="7300235" y="3157044"/>
            <a:ext cx="2037074" cy="1666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C82506">
                <a:hueOff val="-444211"/>
                <a:satOff val="-14915"/>
                <a:lumOff val="22857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eneric_pose_prior_mjb.mp4" descr="generic_pose_prior_mjb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666" y="1328808"/>
            <a:ext cx="9951492" cy="5435165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Non-rigid Articulated Regist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72239">
              <a:defRPr sz="9588"/>
            </a:lvl1pPr>
          </a:lstStyle>
          <a:p>
            <a:r>
              <a:rPr sz="4400" dirty="0"/>
              <a:t>Non-rigid Articulated Registration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0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83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"/>
          <p:cNvSpPr/>
          <p:nvPr/>
        </p:nvSpPr>
        <p:spPr>
          <a:xfrm>
            <a:off x="2351463" y="1302567"/>
            <a:ext cx="7485899" cy="5292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"/>
                </a:lnTo>
                <a:lnTo>
                  <a:pt x="21578" y="21600"/>
                </a:lnTo>
                <a:lnTo>
                  <a:pt x="8" y="21567"/>
                </a:lnTo>
                <a:lnTo>
                  <a:pt x="0" y="0"/>
                </a:lnTo>
                <a:close/>
              </a:path>
            </a:pathLst>
          </a:custGeom>
          <a:solidFill>
            <a:srgbClr val="A6AAA9">
              <a:alpha val="45187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434" name="and iterate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and iterate!</a:t>
            </a:r>
          </a:p>
        </p:txBody>
      </p:sp>
      <p:sp>
        <p:nvSpPr>
          <p:cNvPr id="439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43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43" y="5181994"/>
            <a:ext cx="4579738" cy="1374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900B6DF4-C45E-6041-8215-40A2AB229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26" y="2119080"/>
            <a:ext cx="812390" cy="36602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2D8E59FD-8B3E-3246-BC86-0A1DD634FA0D}"/>
              </a:ext>
            </a:extLst>
          </p:cNvPr>
          <p:cNvSpPr/>
          <p:nvPr/>
        </p:nvSpPr>
        <p:spPr>
          <a:xfrm rot="18928191">
            <a:off x="6755761" y="3051981"/>
            <a:ext cx="2148256" cy="175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00882B">
                <a:hueOff val="-2473793"/>
                <a:satOff val="-50209"/>
                <a:lumOff val="23543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7FC9E99A-A4BF-5F4A-BABB-1D41A91A850B}"/>
              </a:ext>
            </a:extLst>
          </p:cNvPr>
          <p:cNvSpPr/>
          <p:nvPr/>
        </p:nvSpPr>
        <p:spPr>
          <a:xfrm rot="18245647">
            <a:off x="7300235" y="3157044"/>
            <a:ext cx="2037074" cy="1666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C82506">
                <a:hueOff val="-444211"/>
                <a:satOff val="-14915"/>
                <a:lumOff val="22857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"/>
          <p:cNvSpPr/>
          <p:nvPr/>
        </p:nvSpPr>
        <p:spPr>
          <a:xfrm>
            <a:off x="2351463" y="1302567"/>
            <a:ext cx="7485899" cy="5292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"/>
                </a:lnTo>
                <a:lnTo>
                  <a:pt x="21578" y="21600"/>
                </a:lnTo>
                <a:lnTo>
                  <a:pt x="8" y="21567"/>
                </a:lnTo>
                <a:lnTo>
                  <a:pt x="0" y="0"/>
                </a:lnTo>
                <a:close/>
              </a:path>
            </a:pathLst>
          </a:custGeom>
          <a:solidFill>
            <a:srgbClr val="A6AAA9">
              <a:alpha val="45187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442" name="and iterate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and iterate!</a:t>
            </a:r>
          </a:p>
        </p:txBody>
      </p:sp>
      <p:sp>
        <p:nvSpPr>
          <p:cNvPr id="447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44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357" y="2515262"/>
            <a:ext cx="812390" cy="366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43" y="5181994"/>
            <a:ext cx="4579738" cy="137481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">
            <a:extLst>
              <a:ext uri="{FF2B5EF4-FFF2-40B4-BE49-F238E27FC236}">
                <a16:creationId xmlns:a16="http://schemas.microsoft.com/office/drawing/2014/main" id="{38F55B98-4FB9-2C4B-831E-7113C4880CC2}"/>
              </a:ext>
            </a:extLst>
          </p:cNvPr>
          <p:cNvSpPr/>
          <p:nvPr/>
        </p:nvSpPr>
        <p:spPr>
          <a:xfrm rot="18496339">
            <a:off x="7244643" y="3111555"/>
            <a:ext cx="2148256" cy="175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00882B">
                <a:hueOff val="-2473793"/>
                <a:satOff val="-50209"/>
                <a:lumOff val="23543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B04ABDF5-8004-594A-A66B-23A1E7124F75}"/>
              </a:ext>
            </a:extLst>
          </p:cNvPr>
          <p:cNvSpPr/>
          <p:nvPr/>
        </p:nvSpPr>
        <p:spPr>
          <a:xfrm rot="18245647">
            <a:off x="7300235" y="3157044"/>
            <a:ext cx="2037074" cy="1666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C82506">
                <a:hueOff val="-444211"/>
                <a:satOff val="-14915"/>
                <a:lumOff val="22857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"/>
          <p:cNvSpPr/>
          <p:nvPr/>
        </p:nvSpPr>
        <p:spPr>
          <a:xfrm>
            <a:off x="2351463" y="1302567"/>
            <a:ext cx="7485899" cy="5292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"/>
                </a:lnTo>
                <a:lnTo>
                  <a:pt x="21578" y="21600"/>
                </a:lnTo>
                <a:lnTo>
                  <a:pt x="8" y="21567"/>
                </a:lnTo>
                <a:lnTo>
                  <a:pt x="0" y="0"/>
                </a:lnTo>
                <a:close/>
              </a:path>
            </a:pathLst>
          </a:custGeom>
          <a:solidFill>
            <a:srgbClr val="A6AAA9">
              <a:alpha val="45187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458" name="and iterate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and iterate!</a:t>
            </a:r>
          </a:p>
        </p:txBody>
      </p:sp>
      <p:sp>
        <p:nvSpPr>
          <p:cNvPr id="463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459" name="Shape"/>
          <p:cNvSpPr/>
          <p:nvPr/>
        </p:nvSpPr>
        <p:spPr>
          <a:xfrm rot="18245647">
            <a:off x="5213562" y="3157044"/>
            <a:ext cx="2037074" cy="1666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460" name="Shape"/>
          <p:cNvSpPr/>
          <p:nvPr/>
        </p:nvSpPr>
        <p:spPr>
          <a:xfrm rot="18245647">
            <a:off x="5213562" y="3157044"/>
            <a:ext cx="2037074" cy="1666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6FC041"/>
            </a:solidFill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pic>
        <p:nvPicPr>
          <p:cNvPr id="46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357" y="2515262"/>
            <a:ext cx="812390" cy="366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43" y="5181994"/>
            <a:ext cx="4579738" cy="1374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Iterative Closest Point (ICP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Iterative Closest Point (ICP)</a:t>
            </a:r>
          </a:p>
        </p:txBody>
      </p:sp>
      <p:sp>
        <p:nvSpPr>
          <p:cNvPr id="513" name="initialise…"/>
          <p:cNvSpPr txBox="1">
            <a:spLocks noGrp="1"/>
          </p:cNvSpPr>
          <p:nvPr>
            <p:ph idx="1"/>
          </p:nvPr>
        </p:nvSpPr>
        <p:spPr>
          <a:xfrm>
            <a:off x="837982" y="1825624"/>
            <a:ext cx="10512862" cy="5032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7978" indent="-387978">
              <a:buSzPct val="100000"/>
              <a:buAutoNum type="arabicPeriod"/>
              <a:defRPr sz="4400"/>
            </a:pPr>
            <a:r>
              <a:rPr lang="en-US" sz="2800" dirty="0"/>
              <a:t>Initialize</a:t>
            </a:r>
            <a:br>
              <a:rPr lang="en-US" sz="2800" dirty="0"/>
            </a:br>
            <a:br>
              <a:rPr sz="2800" dirty="0"/>
            </a:br>
            <a:br>
              <a:rPr sz="2800" dirty="0"/>
            </a:br>
            <a:br>
              <a:rPr sz="2800" dirty="0"/>
            </a:br>
            <a:endParaRPr sz="2800" dirty="0"/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5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948" y="1723042"/>
            <a:ext cx="5409982" cy="678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F8E60E-837E-8B44-B88F-AB4CE2310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905" y="871434"/>
            <a:ext cx="2404155" cy="170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0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">
            <a:extLst>
              <a:ext uri="{FF2B5EF4-FFF2-40B4-BE49-F238E27FC236}">
                <a16:creationId xmlns:a16="http://schemas.microsoft.com/office/drawing/2014/main" id="{0B1E5E48-2A41-6045-828F-02869A1AC717}"/>
              </a:ext>
            </a:extLst>
          </p:cNvPr>
          <p:cNvSpPr/>
          <p:nvPr/>
        </p:nvSpPr>
        <p:spPr>
          <a:xfrm>
            <a:off x="837982" y="2536457"/>
            <a:ext cx="10537948" cy="1161004"/>
          </a:xfrm>
          <a:prstGeom prst="roundRect">
            <a:avLst>
              <a:gd name="adj" fmla="val 13279"/>
            </a:avLst>
          </a:prstGeom>
          <a:solidFill>
            <a:srgbClr val="00882B">
              <a:hueOff val="-2473793"/>
              <a:satOff val="-50209"/>
              <a:lumOff val="23543"/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515" name="Iterative Closest Point (ICP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Iterative Closest Point (ICP)</a:t>
            </a:r>
          </a:p>
        </p:txBody>
      </p:sp>
      <p:sp>
        <p:nvSpPr>
          <p:cNvPr id="513" name="initialise…"/>
          <p:cNvSpPr txBox="1">
            <a:spLocks noGrp="1"/>
          </p:cNvSpPr>
          <p:nvPr>
            <p:ph idx="1"/>
          </p:nvPr>
        </p:nvSpPr>
        <p:spPr>
          <a:xfrm>
            <a:off x="837982" y="1825624"/>
            <a:ext cx="10512862" cy="5032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7978" indent="-387978">
              <a:buSzPct val="100000"/>
              <a:buAutoNum type="arabicPeriod"/>
              <a:defRPr sz="4400"/>
            </a:pPr>
            <a:r>
              <a:rPr lang="en-US" sz="2800" dirty="0"/>
              <a:t>Initialize</a:t>
            </a:r>
            <a:br>
              <a:rPr lang="en-US" sz="2800" dirty="0"/>
            </a:br>
            <a:endParaRPr sz="2800" dirty="0"/>
          </a:p>
          <a:p>
            <a:pPr marL="387978" indent="-387978">
              <a:buSzPct val="100000"/>
              <a:buAutoNum type="arabicPeriod"/>
              <a:defRPr sz="4400"/>
            </a:pPr>
            <a:r>
              <a:rPr lang="en-US" sz="2800" dirty="0"/>
              <a:t>C</a:t>
            </a:r>
            <a:r>
              <a:rPr sz="2800" dirty="0"/>
              <a:t>ompute correspondences according to current best transform</a:t>
            </a:r>
            <a:br>
              <a:rPr lang="en-US" sz="2800" dirty="0"/>
            </a:br>
            <a:br>
              <a:rPr sz="2800" dirty="0"/>
            </a:br>
            <a:br>
              <a:rPr sz="2800" dirty="0"/>
            </a:br>
            <a:br>
              <a:rPr sz="2800" dirty="0"/>
            </a:br>
            <a:endParaRPr sz="2800" dirty="0"/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5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948" y="1723042"/>
            <a:ext cx="5409982" cy="678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956" y="3160957"/>
            <a:ext cx="4079805" cy="5356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7440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">
            <a:extLst>
              <a:ext uri="{FF2B5EF4-FFF2-40B4-BE49-F238E27FC236}">
                <a16:creationId xmlns:a16="http://schemas.microsoft.com/office/drawing/2014/main" id="{B127FB1B-C199-3D42-A75B-A5245AECEA5E}"/>
              </a:ext>
            </a:extLst>
          </p:cNvPr>
          <p:cNvSpPr/>
          <p:nvPr/>
        </p:nvSpPr>
        <p:spPr>
          <a:xfrm>
            <a:off x="837981" y="3831533"/>
            <a:ext cx="10512861" cy="1345161"/>
          </a:xfrm>
          <a:prstGeom prst="roundRect">
            <a:avLst>
              <a:gd name="adj" fmla="val 12309"/>
            </a:avLst>
          </a:prstGeom>
          <a:solidFill>
            <a:srgbClr val="3CA2C3"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  <a:latin typeface="Helvetica Light"/>
            </a:endParaRPr>
          </a:p>
        </p:txBody>
      </p:sp>
      <p:sp>
        <p:nvSpPr>
          <p:cNvPr id="14" name="Rounded Rectangle">
            <a:extLst>
              <a:ext uri="{FF2B5EF4-FFF2-40B4-BE49-F238E27FC236}">
                <a16:creationId xmlns:a16="http://schemas.microsoft.com/office/drawing/2014/main" id="{0B1E5E48-2A41-6045-828F-02869A1AC717}"/>
              </a:ext>
            </a:extLst>
          </p:cNvPr>
          <p:cNvSpPr/>
          <p:nvPr/>
        </p:nvSpPr>
        <p:spPr>
          <a:xfrm>
            <a:off x="837982" y="2536457"/>
            <a:ext cx="10537948" cy="1161004"/>
          </a:xfrm>
          <a:prstGeom prst="roundRect">
            <a:avLst>
              <a:gd name="adj" fmla="val 13279"/>
            </a:avLst>
          </a:prstGeom>
          <a:solidFill>
            <a:srgbClr val="00882B">
              <a:hueOff val="-2473793"/>
              <a:satOff val="-50209"/>
              <a:lumOff val="23543"/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515" name="Iterative Closest Point (ICP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Iterative Closest Point (ICP)</a:t>
            </a:r>
          </a:p>
        </p:txBody>
      </p:sp>
      <p:sp>
        <p:nvSpPr>
          <p:cNvPr id="513" name="initialise…"/>
          <p:cNvSpPr txBox="1">
            <a:spLocks noGrp="1"/>
          </p:cNvSpPr>
          <p:nvPr>
            <p:ph idx="1"/>
          </p:nvPr>
        </p:nvSpPr>
        <p:spPr>
          <a:xfrm>
            <a:off x="837982" y="1825624"/>
            <a:ext cx="10512862" cy="5032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7978" indent="-387978">
              <a:buSzPct val="100000"/>
              <a:buAutoNum type="arabicPeriod"/>
              <a:defRPr sz="4400"/>
            </a:pPr>
            <a:r>
              <a:rPr lang="en-US" sz="2800" dirty="0"/>
              <a:t>Initialize</a:t>
            </a:r>
            <a:br>
              <a:rPr lang="en-US" sz="2800" dirty="0"/>
            </a:br>
            <a:endParaRPr sz="2800" dirty="0"/>
          </a:p>
          <a:p>
            <a:pPr marL="387978" indent="-387978">
              <a:buSzPct val="100000"/>
              <a:buAutoNum type="arabicPeriod"/>
              <a:defRPr sz="4400"/>
            </a:pPr>
            <a:r>
              <a:rPr lang="en-US" sz="2800" dirty="0"/>
              <a:t>C</a:t>
            </a:r>
            <a:r>
              <a:rPr sz="2800" dirty="0"/>
              <a:t>ompute correspondences according to current best transform</a:t>
            </a:r>
            <a:br>
              <a:rPr lang="en-US" sz="2800" dirty="0"/>
            </a:br>
            <a:br>
              <a:rPr sz="2800" dirty="0"/>
            </a:br>
            <a:endParaRPr sz="2800" dirty="0"/>
          </a:p>
          <a:p>
            <a:pPr marL="387978" indent="-387978">
              <a:buSzPct val="100000"/>
              <a:buAutoNum type="arabicPeriod"/>
              <a:defRPr sz="4400"/>
            </a:pPr>
            <a:r>
              <a:rPr lang="en-US" sz="2800" dirty="0"/>
              <a:t>C</a:t>
            </a:r>
            <a:r>
              <a:rPr sz="2800" dirty="0"/>
              <a:t>ompute optimal transformation (            )with Procrustes</a:t>
            </a:r>
            <a:br>
              <a:rPr sz="2800" dirty="0"/>
            </a:br>
            <a:br>
              <a:rPr sz="2800" dirty="0"/>
            </a:br>
            <a:endParaRPr sz="2800" dirty="0"/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pic>
        <p:nvPicPr>
          <p:cNvPr id="5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948" y="1723042"/>
            <a:ext cx="5409982" cy="678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956" y="3160957"/>
            <a:ext cx="4079805" cy="53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948" y="4438569"/>
            <a:ext cx="4892195" cy="696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569" y="4111456"/>
            <a:ext cx="830245" cy="285676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Connection Line"/>
          <p:cNvSpPr/>
          <p:nvPr/>
        </p:nvSpPr>
        <p:spPr>
          <a:xfrm>
            <a:off x="16767" y="2674961"/>
            <a:ext cx="821212" cy="1280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12" h="21600" extrusionOk="0">
                <a:moveTo>
                  <a:pt x="16212" y="21600"/>
                </a:moveTo>
                <a:cubicBezTo>
                  <a:pt x="-4818" y="13993"/>
                  <a:pt x="-5388" y="6793"/>
                  <a:pt x="14502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50"/>
          </a:p>
        </p:txBody>
      </p:sp>
    </p:spTree>
    <p:extLst>
      <p:ext uri="{BB962C8B-B14F-4D97-AF65-F5344CB8AC3E}">
        <p14:creationId xmlns:p14="http://schemas.microsoft.com/office/powerpoint/2010/main" val="2702162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">
            <a:extLst>
              <a:ext uri="{FF2B5EF4-FFF2-40B4-BE49-F238E27FC236}">
                <a16:creationId xmlns:a16="http://schemas.microsoft.com/office/drawing/2014/main" id="{B127FB1B-C199-3D42-A75B-A5245AECEA5E}"/>
              </a:ext>
            </a:extLst>
          </p:cNvPr>
          <p:cNvSpPr/>
          <p:nvPr/>
        </p:nvSpPr>
        <p:spPr>
          <a:xfrm>
            <a:off x="837981" y="3831533"/>
            <a:ext cx="10512861" cy="1345161"/>
          </a:xfrm>
          <a:prstGeom prst="roundRect">
            <a:avLst>
              <a:gd name="adj" fmla="val 12309"/>
            </a:avLst>
          </a:prstGeom>
          <a:solidFill>
            <a:srgbClr val="3CA2C3"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  <a:latin typeface="Helvetica Light"/>
            </a:endParaRPr>
          </a:p>
        </p:txBody>
      </p:sp>
      <p:sp>
        <p:nvSpPr>
          <p:cNvPr id="14" name="Rounded Rectangle">
            <a:extLst>
              <a:ext uri="{FF2B5EF4-FFF2-40B4-BE49-F238E27FC236}">
                <a16:creationId xmlns:a16="http://schemas.microsoft.com/office/drawing/2014/main" id="{0B1E5E48-2A41-6045-828F-02869A1AC717}"/>
              </a:ext>
            </a:extLst>
          </p:cNvPr>
          <p:cNvSpPr/>
          <p:nvPr/>
        </p:nvSpPr>
        <p:spPr>
          <a:xfrm>
            <a:off x="837982" y="2536457"/>
            <a:ext cx="10537948" cy="1161004"/>
          </a:xfrm>
          <a:prstGeom prst="roundRect">
            <a:avLst>
              <a:gd name="adj" fmla="val 13279"/>
            </a:avLst>
          </a:prstGeom>
          <a:solidFill>
            <a:srgbClr val="00882B">
              <a:hueOff val="-2473793"/>
              <a:satOff val="-50209"/>
              <a:lumOff val="23543"/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515" name="Iterative Closest Point (ICP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Iterative Closest Point (ICP)</a:t>
            </a:r>
          </a:p>
        </p:txBody>
      </p:sp>
      <p:sp>
        <p:nvSpPr>
          <p:cNvPr id="513" name="initialise…"/>
          <p:cNvSpPr txBox="1">
            <a:spLocks noGrp="1"/>
          </p:cNvSpPr>
          <p:nvPr>
            <p:ph idx="1"/>
          </p:nvPr>
        </p:nvSpPr>
        <p:spPr>
          <a:xfrm>
            <a:off x="837982" y="1825624"/>
            <a:ext cx="10512862" cy="5032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7978" indent="-387978">
              <a:buSzPct val="100000"/>
              <a:buAutoNum type="arabicPeriod"/>
              <a:defRPr sz="4400"/>
            </a:pPr>
            <a:r>
              <a:rPr lang="en-US" sz="2800" dirty="0"/>
              <a:t>Initialize</a:t>
            </a:r>
            <a:br>
              <a:rPr lang="en-US" sz="2800" dirty="0"/>
            </a:br>
            <a:endParaRPr sz="2800" dirty="0"/>
          </a:p>
          <a:p>
            <a:pPr marL="387978" indent="-387978">
              <a:buSzPct val="100000"/>
              <a:buAutoNum type="arabicPeriod"/>
              <a:defRPr sz="4400"/>
            </a:pPr>
            <a:r>
              <a:rPr lang="en-US" sz="2800" dirty="0"/>
              <a:t>C</a:t>
            </a:r>
            <a:r>
              <a:rPr sz="2800" dirty="0"/>
              <a:t>ompute correspondences according to current best transform</a:t>
            </a:r>
            <a:br>
              <a:rPr lang="en-US" sz="2800" dirty="0"/>
            </a:br>
            <a:br>
              <a:rPr sz="2800" dirty="0"/>
            </a:br>
            <a:endParaRPr sz="2800" dirty="0"/>
          </a:p>
          <a:p>
            <a:pPr marL="387978" indent="-387978">
              <a:buSzPct val="100000"/>
              <a:buAutoNum type="arabicPeriod"/>
              <a:defRPr sz="4400"/>
            </a:pPr>
            <a:r>
              <a:rPr lang="en-US" sz="2800" dirty="0"/>
              <a:t>C</a:t>
            </a:r>
            <a:r>
              <a:rPr sz="2800" dirty="0"/>
              <a:t>ompute optimal transformation (            )with Procrustes</a:t>
            </a:r>
            <a:br>
              <a:rPr sz="2800" dirty="0"/>
            </a:br>
            <a:br>
              <a:rPr sz="2800" dirty="0"/>
            </a:br>
            <a:endParaRPr lang="de-DE" sz="2800" dirty="0"/>
          </a:p>
          <a:p>
            <a:pPr marL="387978" indent="-387978">
              <a:buSzPct val="100000"/>
              <a:buAutoNum type="arabicPeriod"/>
              <a:defRPr sz="4400"/>
            </a:pPr>
            <a:r>
              <a:rPr lang="en-US" sz="2800" dirty="0"/>
              <a:t>Terminate if converged (error below a threshold), otherwise iterate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pic>
        <p:nvPicPr>
          <p:cNvPr id="5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948" y="1723042"/>
            <a:ext cx="5409982" cy="678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956" y="3160957"/>
            <a:ext cx="4079805" cy="53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948" y="4438569"/>
            <a:ext cx="4892195" cy="696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569" y="4111456"/>
            <a:ext cx="830245" cy="285676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Connection Line"/>
          <p:cNvSpPr/>
          <p:nvPr/>
        </p:nvSpPr>
        <p:spPr>
          <a:xfrm>
            <a:off x="16767" y="2674961"/>
            <a:ext cx="821212" cy="1280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12" h="21600" extrusionOk="0">
                <a:moveTo>
                  <a:pt x="16212" y="21600"/>
                </a:moveTo>
                <a:cubicBezTo>
                  <a:pt x="-4818" y="13993"/>
                  <a:pt x="-5388" y="6793"/>
                  <a:pt x="14502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50"/>
          </a:p>
        </p:txBody>
      </p:sp>
    </p:spTree>
    <p:extLst>
      <p:ext uri="{BB962C8B-B14F-4D97-AF65-F5344CB8AC3E}">
        <p14:creationId xmlns:p14="http://schemas.microsoft.com/office/powerpoint/2010/main" val="1256394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">
            <a:extLst>
              <a:ext uri="{FF2B5EF4-FFF2-40B4-BE49-F238E27FC236}">
                <a16:creationId xmlns:a16="http://schemas.microsoft.com/office/drawing/2014/main" id="{B127FB1B-C199-3D42-A75B-A5245AECEA5E}"/>
              </a:ext>
            </a:extLst>
          </p:cNvPr>
          <p:cNvSpPr/>
          <p:nvPr/>
        </p:nvSpPr>
        <p:spPr>
          <a:xfrm>
            <a:off x="837981" y="3831533"/>
            <a:ext cx="10512861" cy="1345161"/>
          </a:xfrm>
          <a:prstGeom prst="roundRect">
            <a:avLst>
              <a:gd name="adj" fmla="val 12309"/>
            </a:avLst>
          </a:prstGeom>
          <a:solidFill>
            <a:srgbClr val="3CA2C3"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  <a:latin typeface="Helvetica Light"/>
            </a:endParaRPr>
          </a:p>
        </p:txBody>
      </p:sp>
      <p:sp>
        <p:nvSpPr>
          <p:cNvPr id="14" name="Rounded Rectangle">
            <a:extLst>
              <a:ext uri="{FF2B5EF4-FFF2-40B4-BE49-F238E27FC236}">
                <a16:creationId xmlns:a16="http://schemas.microsoft.com/office/drawing/2014/main" id="{0B1E5E48-2A41-6045-828F-02869A1AC717}"/>
              </a:ext>
            </a:extLst>
          </p:cNvPr>
          <p:cNvSpPr/>
          <p:nvPr/>
        </p:nvSpPr>
        <p:spPr>
          <a:xfrm>
            <a:off x="837982" y="2536457"/>
            <a:ext cx="10537948" cy="1161004"/>
          </a:xfrm>
          <a:prstGeom prst="roundRect">
            <a:avLst>
              <a:gd name="adj" fmla="val 13279"/>
            </a:avLst>
          </a:prstGeom>
          <a:solidFill>
            <a:srgbClr val="00882B">
              <a:hueOff val="-2473793"/>
              <a:satOff val="-50209"/>
              <a:lumOff val="23543"/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515" name="Iterative Closest Point (ICP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Iterative Closest Point (ICP)</a:t>
            </a:r>
          </a:p>
        </p:txBody>
      </p:sp>
      <p:sp>
        <p:nvSpPr>
          <p:cNvPr id="513" name="initialise…"/>
          <p:cNvSpPr txBox="1">
            <a:spLocks noGrp="1"/>
          </p:cNvSpPr>
          <p:nvPr>
            <p:ph idx="1"/>
          </p:nvPr>
        </p:nvSpPr>
        <p:spPr>
          <a:xfrm>
            <a:off x="837982" y="1825624"/>
            <a:ext cx="10512862" cy="5032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7978" indent="-387978">
              <a:buSzPct val="100000"/>
              <a:buAutoNum type="arabicPeriod"/>
              <a:defRPr sz="4400"/>
            </a:pPr>
            <a:r>
              <a:rPr lang="en-US" sz="2800" dirty="0"/>
              <a:t>Initialize</a:t>
            </a:r>
            <a:br>
              <a:rPr lang="en-US" sz="2800" dirty="0"/>
            </a:br>
            <a:endParaRPr sz="2800" dirty="0"/>
          </a:p>
          <a:p>
            <a:pPr marL="387978" indent="-387978">
              <a:buSzPct val="100000"/>
              <a:buAutoNum type="arabicPeriod"/>
              <a:defRPr sz="4400"/>
            </a:pPr>
            <a:r>
              <a:rPr lang="en-US" sz="2800" dirty="0"/>
              <a:t>C</a:t>
            </a:r>
            <a:r>
              <a:rPr sz="2800" dirty="0"/>
              <a:t>ompute correspondences according to current best transform</a:t>
            </a:r>
            <a:br>
              <a:rPr lang="en-US" sz="2800" dirty="0"/>
            </a:br>
            <a:br>
              <a:rPr sz="2800" dirty="0"/>
            </a:br>
            <a:endParaRPr sz="2800" dirty="0"/>
          </a:p>
          <a:p>
            <a:pPr marL="387978" indent="-387978">
              <a:buSzPct val="100000"/>
              <a:buAutoNum type="arabicPeriod"/>
              <a:defRPr sz="4400"/>
            </a:pPr>
            <a:r>
              <a:rPr lang="en-US" sz="2800" dirty="0"/>
              <a:t>C</a:t>
            </a:r>
            <a:r>
              <a:rPr sz="2800" dirty="0"/>
              <a:t>ompute optimal transformation (            )with Procrustes</a:t>
            </a:r>
            <a:br>
              <a:rPr sz="2800" dirty="0"/>
            </a:br>
            <a:br>
              <a:rPr sz="2800" dirty="0"/>
            </a:br>
            <a:endParaRPr sz="2800" dirty="0"/>
          </a:p>
          <a:p>
            <a:pPr marL="387978" indent="-387978">
              <a:buSzPct val="100000"/>
              <a:buAutoNum type="arabicPeriod"/>
              <a:defRPr sz="4400"/>
            </a:pPr>
            <a:r>
              <a:rPr lang="en-US" sz="2800" dirty="0"/>
              <a:t>T</a:t>
            </a:r>
            <a:r>
              <a:rPr sz="2800" dirty="0"/>
              <a:t>erminate if converged (error below a threshold), otherwise iterate</a:t>
            </a:r>
          </a:p>
          <a:p>
            <a:pPr marL="387978" indent="-387978">
              <a:buSzPct val="100000"/>
              <a:buAutoNum type="arabicPeriod"/>
              <a:defRPr sz="4400"/>
            </a:pPr>
            <a:r>
              <a:rPr lang="en-US" sz="2800" dirty="0"/>
              <a:t>C</a:t>
            </a:r>
            <a:r>
              <a:rPr sz="2800" dirty="0"/>
              <a:t>onverges to local minima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5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948" y="1723042"/>
            <a:ext cx="5409982" cy="678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956" y="3160957"/>
            <a:ext cx="4079805" cy="53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948" y="4438569"/>
            <a:ext cx="4892195" cy="696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569" y="4111456"/>
            <a:ext cx="830245" cy="285676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Connection Line"/>
          <p:cNvSpPr/>
          <p:nvPr/>
        </p:nvSpPr>
        <p:spPr>
          <a:xfrm>
            <a:off x="16767" y="2674961"/>
            <a:ext cx="821212" cy="1280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12" h="21600" extrusionOk="0">
                <a:moveTo>
                  <a:pt x="16212" y="21600"/>
                </a:moveTo>
                <a:cubicBezTo>
                  <a:pt x="-4818" y="13993"/>
                  <a:pt x="-5388" y="6793"/>
                  <a:pt x="14502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50"/>
          </a:p>
        </p:txBody>
      </p:sp>
    </p:spTree>
    <p:extLst>
      <p:ext uri="{BB962C8B-B14F-4D97-AF65-F5344CB8AC3E}">
        <p14:creationId xmlns:p14="http://schemas.microsoft.com/office/powerpoint/2010/main" val="1406108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Is ICP the best we can do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Is ICP the best we can do?</a:t>
            </a:r>
          </a:p>
        </p:txBody>
      </p:sp>
      <p:sp>
        <p:nvSpPr>
          <p:cNvPr id="526" name="iteration j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defTabSz="386042">
              <a:spcBef>
                <a:spcPts val="2749"/>
              </a:spcBef>
              <a:buNone/>
              <a:defRPr sz="4700"/>
            </a:pPr>
            <a:r>
              <a:rPr lang="en-US" dirty="0"/>
              <a:t>I</a:t>
            </a:r>
            <a:r>
              <a:rPr dirty="0"/>
              <a:t>teration j</a:t>
            </a:r>
            <a:r>
              <a:rPr lang="en-US" dirty="0"/>
              <a:t>:</a:t>
            </a:r>
            <a:endParaRPr dirty="0"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rPr dirty="0"/>
              <a:t>compute closest points</a:t>
            </a:r>
            <a:br>
              <a:rPr dirty="0"/>
            </a:br>
            <a:endParaRPr dirty="0"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rPr dirty="0"/>
              <a:t>compute optimal transformation with Procrustes</a:t>
            </a:r>
            <a:br>
              <a:rPr dirty="0"/>
            </a:br>
            <a:endParaRPr dirty="0"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rPr dirty="0"/>
              <a:t>apply transformation</a:t>
            </a:r>
            <a:br>
              <a:rPr dirty="0"/>
            </a:br>
            <a:endParaRPr dirty="0"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rPr dirty="0"/>
              <a:t>terminate if converged, otherwise iterate</a:t>
            </a:r>
          </a:p>
        </p:txBody>
      </p:sp>
      <p:sp>
        <p:nvSpPr>
          <p:cNvPr id="528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2B5B0F42-CBAE-014E-8B48-BF080789C1D8}"/>
              </a:ext>
            </a:extLst>
          </p:cNvPr>
          <p:cNvSpPr/>
          <p:nvPr/>
        </p:nvSpPr>
        <p:spPr>
          <a:xfrm>
            <a:off x="1160060" y="2415655"/>
            <a:ext cx="4148919" cy="532262"/>
          </a:xfrm>
          <a:prstGeom prst="roundRect">
            <a:avLst>
              <a:gd name="adj" fmla="val 13279"/>
            </a:avLst>
          </a:prstGeom>
          <a:solidFill>
            <a:srgbClr val="00882B">
              <a:hueOff val="-2473793"/>
              <a:satOff val="-50209"/>
              <a:lumOff val="23543"/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losest po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Closest points</a:t>
            </a:r>
          </a:p>
        </p:txBody>
      </p:sp>
      <p:sp>
        <p:nvSpPr>
          <p:cNvPr id="531" name="Brute force is n^2…"/>
          <p:cNvSpPr txBox="1"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1584" indent="-271584" defTabSz="361401">
              <a:spcBef>
                <a:spcPts val="2549"/>
              </a:spcBef>
              <a:defRPr sz="4400"/>
            </a:pPr>
            <a:r>
              <a:rPr lang="en-GB" sz="2800" dirty="0"/>
              <a:t>Brute force is O(n</a:t>
            </a:r>
            <a:r>
              <a:rPr lang="en-GB" sz="2800" baseline="30000" dirty="0"/>
              <a:t>2</a:t>
            </a:r>
            <a:r>
              <a:rPr lang="en-GB" sz="2800" dirty="0"/>
              <a:t>)</a:t>
            </a:r>
          </a:p>
          <a:p>
            <a:pPr marL="271584" indent="-271584" defTabSz="361401">
              <a:spcBef>
                <a:spcPts val="2549"/>
              </a:spcBef>
              <a:defRPr sz="4400"/>
            </a:pPr>
            <a:r>
              <a:rPr lang="en-GB" sz="2800" dirty="0"/>
              <a:t>For every source point find a </a:t>
            </a:r>
            <a:r>
              <a:rPr lang="en-GB" sz="2800" dirty="0" err="1"/>
              <a:t>neighbor</a:t>
            </a:r>
            <a:r>
              <a:rPr lang="en-GB" sz="2800" dirty="0"/>
              <a:t> point on the source shape</a:t>
            </a:r>
          </a:p>
        </p:txBody>
      </p:sp>
      <p:sp>
        <p:nvSpPr>
          <p:cNvPr id="552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532" name="Shape"/>
          <p:cNvSpPr/>
          <p:nvPr/>
        </p:nvSpPr>
        <p:spPr>
          <a:xfrm rot="18245647">
            <a:off x="5089429" y="3840060"/>
            <a:ext cx="2037074" cy="1666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1943" y="8820"/>
                  <a:pt x="2541" y="9294"/>
                  <a:pt x="3125" y="9862"/>
                </a:cubicBezTo>
                <a:cubicBezTo>
                  <a:pt x="3708" y="10430"/>
                  <a:pt x="4278" y="1109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33" name="Circle"/>
          <p:cNvSpPr/>
          <p:nvPr/>
        </p:nvSpPr>
        <p:spPr>
          <a:xfrm>
            <a:off x="6148625" y="3523685"/>
            <a:ext cx="142078" cy="142078"/>
          </a:xfrm>
          <a:prstGeom prst="ellipse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34" name="Circle"/>
          <p:cNvSpPr/>
          <p:nvPr/>
        </p:nvSpPr>
        <p:spPr>
          <a:xfrm>
            <a:off x="6510073" y="4209965"/>
            <a:ext cx="142079" cy="142079"/>
          </a:xfrm>
          <a:prstGeom prst="ellipse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35" name="Circle"/>
          <p:cNvSpPr/>
          <p:nvPr/>
        </p:nvSpPr>
        <p:spPr>
          <a:xfrm>
            <a:off x="6560464" y="5154645"/>
            <a:ext cx="142079" cy="142079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36" name="Circle"/>
          <p:cNvSpPr/>
          <p:nvPr/>
        </p:nvSpPr>
        <p:spPr>
          <a:xfrm>
            <a:off x="5821704" y="5387938"/>
            <a:ext cx="142079" cy="142079"/>
          </a:xfrm>
          <a:prstGeom prst="ellipse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37" name="Circle"/>
          <p:cNvSpPr/>
          <p:nvPr/>
        </p:nvSpPr>
        <p:spPr>
          <a:xfrm>
            <a:off x="5846174" y="4855098"/>
            <a:ext cx="142079" cy="142079"/>
          </a:xfrm>
          <a:prstGeom prst="ellipse">
            <a:avLst/>
          </a:prstGeom>
          <a:solidFill>
            <a:schemeClr val="accent6">
              <a:satOff val="24555"/>
              <a:lumOff val="22232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38" name="Circle"/>
          <p:cNvSpPr/>
          <p:nvPr/>
        </p:nvSpPr>
        <p:spPr>
          <a:xfrm>
            <a:off x="5444393" y="5373527"/>
            <a:ext cx="142078" cy="142078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39" name="Circle"/>
          <p:cNvSpPr/>
          <p:nvPr/>
        </p:nvSpPr>
        <p:spPr>
          <a:xfrm>
            <a:off x="5442941" y="4724040"/>
            <a:ext cx="142079" cy="142079"/>
          </a:xfrm>
          <a:prstGeom prst="ellipse">
            <a:avLst/>
          </a:prstGeom>
          <a:solidFill>
            <a:schemeClr val="accent4">
              <a:satOff val="1488"/>
              <a:lumOff val="-7242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40" name="Circle"/>
          <p:cNvSpPr/>
          <p:nvPr/>
        </p:nvSpPr>
        <p:spPr>
          <a:xfrm>
            <a:off x="5404060" y="4101925"/>
            <a:ext cx="142078" cy="142079"/>
          </a:xfrm>
          <a:prstGeom prst="ellipse">
            <a:avLst/>
          </a:prstGeom>
          <a:solidFill>
            <a:schemeClr val="accent2">
              <a:hueOff val="-554920"/>
              <a:satOff val="-21482"/>
              <a:lumOff val="-6228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41" name="Circle"/>
          <p:cNvSpPr/>
          <p:nvPr/>
        </p:nvSpPr>
        <p:spPr>
          <a:xfrm>
            <a:off x="5713665" y="4230082"/>
            <a:ext cx="142078" cy="142078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42" name="Circle"/>
          <p:cNvSpPr/>
          <p:nvPr/>
        </p:nvSpPr>
        <p:spPr>
          <a:xfrm>
            <a:off x="6447691" y="3465283"/>
            <a:ext cx="142079" cy="14207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43" name="Line"/>
          <p:cNvSpPr/>
          <p:nvPr/>
        </p:nvSpPr>
        <p:spPr>
          <a:xfrm flipV="1">
            <a:off x="6249502" y="3569486"/>
            <a:ext cx="223039" cy="14175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44" name="Line"/>
          <p:cNvSpPr/>
          <p:nvPr/>
        </p:nvSpPr>
        <p:spPr>
          <a:xfrm flipV="1">
            <a:off x="5497800" y="3569486"/>
            <a:ext cx="974742" cy="601922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45" name="Line"/>
          <p:cNvSpPr/>
          <p:nvPr/>
        </p:nvSpPr>
        <p:spPr>
          <a:xfrm flipV="1">
            <a:off x="5817843" y="3587636"/>
            <a:ext cx="654698" cy="698405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46" name="Line"/>
          <p:cNvSpPr/>
          <p:nvPr/>
        </p:nvSpPr>
        <p:spPr>
          <a:xfrm flipV="1">
            <a:off x="5517796" y="3569485"/>
            <a:ext cx="954746" cy="1227313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47" name="Line"/>
          <p:cNvSpPr/>
          <p:nvPr/>
        </p:nvSpPr>
        <p:spPr>
          <a:xfrm flipV="1">
            <a:off x="5933775" y="3569486"/>
            <a:ext cx="538766" cy="1324997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48" name="Line"/>
          <p:cNvSpPr/>
          <p:nvPr/>
        </p:nvSpPr>
        <p:spPr>
          <a:xfrm flipV="1">
            <a:off x="5503864" y="3569486"/>
            <a:ext cx="968678" cy="1838716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49" name="Line"/>
          <p:cNvSpPr/>
          <p:nvPr/>
        </p:nvSpPr>
        <p:spPr>
          <a:xfrm flipV="1">
            <a:off x="5907004" y="3569485"/>
            <a:ext cx="565537" cy="1883516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50" name="Line"/>
          <p:cNvSpPr/>
          <p:nvPr/>
        </p:nvSpPr>
        <p:spPr>
          <a:xfrm flipH="1" flipV="1">
            <a:off x="6454092" y="3565023"/>
            <a:ext cx="178901" cy="1630398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51" name="Line"/>
          <p:cNvSpPr/>
          <p:nvPr/>
        </p:nvSpPr>
        <p:spPr>
          <a:xfrm flipH="1" flipV="1">
            <a:off x="6472541" y="3587636"/>
            <a:ext cx="112685" cy="703268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What is missing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sz="4400" dirty="0"/>
              <a:t>What is missing?</a:t>
            </a:r>
          </a:p>
        </p:txBody>
      </p:sp>
      <p:sp>
        <p:nvSpPr>
          <p:cNvPr id="190" name="Given correspondences, we can find the optimal rigid alignment with Procrustes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Given correspondences, we can find the optimal rigid alignment with Procrustes.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SzTx/>
              <a:buNone/>
            </a:pP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PROBLEMS: </a:t>
            </a:r>
          </a:p>
          <a:p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How do we find the </a:t>
            </a:r>
            <a:r>
              <a:rPr sz="2800" b="1" dirty="0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correspondences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 between shapes ? </a:t>
            </a:r>
          </a:p>
          <a:p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How do we </a:t>
            </a:r>
            <a:r>
              <a:rPr sz="2800" b="1" dirty="0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align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 shapes </a:t>
            </a:r>
            <a:r>
              <a:rPr sz="2800" b="1" dirty="0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non-rigidly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"/>
          <p:cNvSpPr/>
          <p:nvPr/>
        </p:nvSpPr>
        <p:spPr>
          <a:xfrm>
            <a:off x="5268250" y="2869677"/>
            <a:ext cx="575498" cy="1063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95" h="21600" extrusionOk="0">
                <a:moveTo>
                  <a:pt x="12846" y="20904"/>
                </a:moveTo>
                <a:lnTo>
                  <a:pt x="20795" y="6943"/>
                </a:lnTo>
                <a:lnTo>
                  <a:pt x="8109" y="0"/>
                </a:lnTo>
                <a:cubicBezTo>
                  <a:pt x="6176" y="1806"/>
                  <a:pt x="4568" y="3716"/>
                  <a:pt x="3309" y="5702"/>
                </a:cubicBezTo>
                <a:cubicBezTo>
                  <a:pt x="79" y="10795"/>
                  <a:pt x="-805" y="16264"/>
                  <a:pt x="739" y="21600"/>
                </a:cubicBezTo>
                <a:lnTo>
                  <a:pt x="12846" y="20904"/>
                </a:lnTo>
                <a:close/>
              </a:path>
            </a:pathLst>
          </a:custGeom>
          <a:solidFill>
            <a:schemeClr val="accent2">
              <a:hueOff val="-554920"/>
              <a:satOff val="-21482"/>
              <a:lumOff val="-6228"/>
              <a:alpha val="50000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55" name="Shape"/>
          <p:cNvSpPr/>
          <p:nvPr/>
        </p:nvSpPr>
        <p:spPr>
          <a:xfrm>
            <a:off x="5617857" y="3215925"/>
            <a:ext cx="666174" cy="833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634"/>
                </a:moveTo>
                <a:lnTo>
                  <a:pt x="7191" y="0"/>
                </a:lnTo>
                <a:lnTo>
                  <a:pt x="14387" y="5541"/>
                </a:lnTo>
                <a:lnTo>
                  <a:pt x="21600" y="7583"/>
                </a:lnTo>
                <a:lnTo>
                  <a:pt x="19828" y="19910"/>
                </a:lnTo>
                <a:lnTo>
                  <a:pt x="7398" y="21600"/>
                </a:lnTo>
                <a:lnTo>
                  <a:pt x="0" y="17634"/>
                </a:lnTo>
                <a:close/>
              </a:path>
            </a:pathLst>
          </a:custGeom>
          <a:solidFill>
            <a:schemeClr val="accent1">
              <a:hueOff val="47394"/>
              <a:satOff val="-25753"/>
              <a:lumOff val="-7544"/>
              <a:alpha val="50000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56" name="Shape"/>
          <p:cNvSpPr/>
          <p:nvPr/>
        </p:nvSpPr>
        <p:spPr>
          <a:xfrm>
            <a:off x="5078096" y="3890370"/>
            <a:ext cx="779029" cy="7479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474"/>
                </a:moveTo>
                <a:lnTo>
                  <a:pt x="15141" y="0"/>
                </a:lnTo>
                <a:lnTo>
                  <a:pt x="5971" y="1100"/>
                </a:lnTo>
                <a:cubicBezTo>
                  <a:pt x="5335" y="2123"/>
                  <a:pt x="4713" y="3155"/>
                  <a:pt x="4107" y="4197"/>
                </a:cubicBezTo>
                <a:cubicBezTo>
                  <a:pt x="2649" y="6702"/>
                  <a:pt x="1279" y="9261"/>
                  <a:pt x="0" y="11869"/>
                </a:cubicBezTo>
                <a:lnTo>
                  <a:pt x="15703" y="21600"/>
                </a:lnTo>
                <a:lnTo>
                  <a:pt x="21600" y="4474"/>
                </a:lnTo>
                <a:close/>
              </a:path>
            </a:pathLst>
          </a:custGeom>
          <a:solidFill>
            <a:schemeClr val="accent4">
              <a:satOff val="1488"/>
              <a:lumOff val="-7242"/>
              <a:alpha val="50000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57" name="Shape"/>
          <p:cNvSpPr/>
          <p:nvPr/>
        </p:nvSpPr>
        <p:spPr>
          <a:xfrm>
            <a:off x="5645580" y="3977873"/>
            <a:ext cx="689762" cy="752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675"/>
                </a:moveTo>
                <a:lnTo>
                  <a:pt x="6637" y="1744"/>
                </a:lnTo>
                <a:lnTo>
                  <a:pt x="18535" y="0"/>
                </a:lnTo>
                <a:lnTo>
                  <a:pt x="20497" y="6176"/>
                </a:lnTo>
                <a:lnTo>
                  <a:pt x="21600" y="12185"/>
                </a:lnTo>
                <a:lnTo>
                  <a:pt x="17695" y="17693"/>
                </a:lnTo>
                <a:lnTo>
                  <a:pt x="5070" y="21600"/>
                </a:lnTo>
                <a:lnTo>
                  <a:pt x="0" y="18675"/>
                </a:lnTo>
                <a:close/>
              </a:path>
            </a:pathLst>
          </a:custGeom>
          <a:solidFill>
            <a:schemeClr val="accent6">
              <a:satOff val="24555"/>
              <a:lumOff val="22232"/>
              <a:alpha val="50000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58" name="Shape"/>
          <p:cNvSpPr/>
          <p:nvPr/>
        </p:nvSpPr>
        <p:spPr>
          <a:xfrm>
            <a:off x="5488481" y="2140003"/>
            <a:ext cx="2029033" cy="13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968" extrusionOk="0">
                <a:moveTo>
                  <a:pt x="8393" y="18968"/>
                </a:moveTo>
                <a:lnTo>
                  <a:pt x="5914" y="17554"/>
                </a:lnTo>
                <a:lnTo>
                  <a:pt x="0" y="9963"/>
                </a:lnTo>
                <a:cubicBezTo>
                  <a:pt x="683" y="7204"/>
                  <a:pt x="2017" y="4791"/>
                  <a:pt x="3814" y="3063"/>
                </a:cubicBezTo>
                <a:cubicBezTo>
                  <a:pt x="9739" y="-2632"/>
                  <a:pt x="18197" y="-113"/>
                  <a:pt x="21600" y="8359"/>
                </a:cubicBezTo>
                <a:lnTo>
                  <a:pt x="8393" y="18968"/>
                </a:lnTo>
                <a:close/>
              </a:path>
            </a:pathLst>
          </a:custGeom>
          <a:solidFill>
            <a:schemeClr val="accent5">
              <a:hueOff val="-444211"/>
              <a:satOff val="-14915"/>
              <a:lumOff val="22857"/>
              <a:alpha val="50000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59" name="Shape"/>
          <p:cNvSpPr/>
          <p:nvPr/>
        </p:nvSpPr>
        <p:spPr>
          <a:xfrm>
            <a:off x="6222477" y="2744737"/>
            <a:ext cx="1603881" cy="1442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1" h="21600" extrusionOk="0">
                <a:moveTo>
                  <a:pt x="1087" y="21600"/>
                </a:moveTo>
                <a:lnTo>
                  <a:pt x="0" y="18315"/>
                </a:lnTo>
                <a:lnTo>
                  <a:pt x="523" y="11536"/>
                </a:lnTo>
                <a:lnTo>
                  <a:pt x="17245" y="0"/>
                </a:lnTo>
                <a:cubicBezTo>
                  <a:pt x="18621" y="2975"/>
                  <a:pt x="19678" y="6120"/>
                  <a:pt x="20394" y="9372"/>
                </a:cubicBezTo>
                <a:cubicBezTo>
                  <a:pt x="21235" y="13187"/>
                  <a:pt x="21600" y="17115"/>
                  <a:pt x="21478" y="21042"/>
                </a:cubicBezTo>
                <a:lnTo>
                  <a:pt x="1087" y="21600"/>
                </a:lnTo>
                <a:close/>
              </a:path>
            </a:pathLst>
          </a:custGeom>
          <a:solidFill>
            <a:schemeClr val="accent4">
              <a:hueOff val="384618"/>
              <a:satOff val="3869"/>
              <a:lumOff val="5802"/>
              <a:alpha val="50000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60" name="Shape"/>
          <p:cNvSpPr/>
          <p:nvPr/>
        </p:nvSpPr>
        <p:spPr>
          <a:xfrm>
            <a:off x="4789336" y="4301265"/>
            <a:ext cx="1017344" cy="1656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19" h="21600" extrusionOk="0">
                <a:moveTo>
                  <a:pt x="5571" y="0"/>
                </a:moveTo>
                <a:lnTo>
                  <a:pt x="19719" y="5554"/>
                </a:lnTo>
                <a:lnTo>
                  <a:pt x="16502" y="21600"/>
                </a:lnTo>
                <a:cubicBezTo>
                  <a:pt x="12073" y="21275"/>
                  <a:pt x="7981" y="19882"/>
                  <a:pt x="5004" y="17688"/>
                </a:cubicBezTo>
                <a:cubicBezTo>
                  <a:pt x="-1881" y="12615"/>
                  <a:pt x="-1633" y="4875"/>
                  <a:pt x="5571" y="0"/>
                </a:cubicBezTo>
                <a:close/>
              </a:path>
            </a:pathLst>
          </a:custGeom>
          <a:solidFill>
            <a:schemeClr val="accent1">
              <a:satOff val="-3355"/>
              <a:lumOff val="26614"/>
              <a:alpha val="50000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61" name="Shape"/>
          <p:cNvSpPr/>
          <p:nvPr/>
        </p:nvSpPr>
        <p:spPr>
          <a:xfrm>
            <a:off x="5640843" y="4594907"/>
            <a:ext cx="1354951" cy="150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6" extrusionOk="0">
                <a:moveTo>
                  <a:pt x="2390" y="1887"/>
                </a:moveTo>
                <a:lnTo>
                  <a:pt x="8945" y="0"/>
                </a:lnTo>
                <a:lnTo>
                  <a:pt x="21600" y="19707"/>
                </a:lnTo>
                <a:cubicBezTo>
                  <a:pt x="18258" y="20961"/>
                  <a:pt x="14671" y="21600"/>
                  <a:pt x="11050" y="21586"/>
                </a:cubicBezTo>
                <a:cubicBezTo>
                  <a:pt x="7238" y="21572"/>
                  <a:pt x="3473" y="20835"/>
                  <a:pt x="0" y="19423"/>
                </a:cubicBezTo>
                <a:lnTo>
                  <a:pt x="2390" y="1887"/>
                </a:lnTo>
                <a:close/>
              </a:path>
            </a:pathLst>
          </a:custGeom>
          <a:solidFill>
            <a:schemeClr val="accent2">
              <a:hueOff val="-2473793"/>
              <a:satOff val="-50209"/>
              <a:lumOff val="23543"/>
              <a:alpha val="50000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62" name="Shape"/>
          <p:cNvSpPr/>
          <p:nvPr/>
        </p:nvSpPr>
        <p:spPr>
          <a:xfrm>
            <a:off x="6212798" y="4122185"/>
            <a:ext cx="1640468" cy="1848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5" h="21600" extrusionOk="0">
                <a:moveTo>
                  <a:pt x="0" y="5727"/>
                </a:moveTo>
                <a:lnTo>
                  <a:pt x="1514" y="3022"/>
                </a:lnTo>
                <a:lnTo>
                  <a:pt x="1015" y="832"/>
                </a:lnTo>
                <a:lnTo>
                  <a:pt x="20699" y="0"/>
                </a:lnTo>
                <a:cubicBezTo>
                  <a:pt x="20794" y="544"/>
                  <a:pt x="20865" y="1092"/>
                  <a:pt x="20913" y="1641"/>
                </a:cubicBezTo>
                <a:cubicBezTo>
                  <a:pt x="21600" y="9643"/>
                  <a:pt x="17366" y="17333"/>
                  <a:pt x="9922" y="21600"/>
                </a:cubicBezTo>
                <a:lnTo>
                  <a:pt x="0" y="5727"/>
                </a:lnTo>
                <a:close/>
              </a:path>
            </a:pathLst>
          </a:custGeom>
          <a:solidFill>
            <a:schemeClr val="accent3">
              <a:satOff val="18648"/>
              <a:lumOff val="5971"/>
              <a:alpha val="50000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63" name="Closest po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Closest points</a:t>
            </a:r>
          </a:p>
        </p:txBody>
      </p:sp>
      <p:sp>
        <p:nvSpPr>
          <p:cNvPr id="564" name="Tree based methods (e.g. kdtree) have avg. complexity log(n)"/>
          <p:cNvSpPr txBox="1">
            <a:spLocks noGrp="1"/>
          </p:cNvSpPr>
          <p:nvPr>
            <p:ph idx="1"/>
          </p:nvPr>
        </p:nvSpPr>
        <p:spPr>
          <a:xfrm>
            <a:off x="837982" y="1825624"/>
            <a:ext cx="10512862" cy="489585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602225" indent="-602225">
              <a:defRPr sz="4200"/>
            </a:lvl1pPr>
          </a:lstStyle>
          <a:p>
            <a:r>
              <a:rPr sz="2800" dirty="0"/>
              <a:t>Tree based methods (e.g. </a:t>
            </a:r>
            <a:r>
              <a:rPr sz="2800" dirty="0" err="1"/>
              <a:t>kdtree</a:t>
            </a:r>
            <a:r>
              <a:rPr sz="2800" dirty="0"/>
              <a:t>) have avg. complexity log(n)</a:t>
            </a:r>
            <a:endParaRPr lang="en-US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en-US" sz="2800" dirty="0"/>
          </a:p>
          <a:p>
            <a:r>
              <a:rPr lang="de-DE" sz="2800" dirty="0"/>
              <a:t>Random </a:t>
            </a:r>
            <a:r>
              <a:rPr lang="de-DE" sz="2800" dirty="0" err="1"/>
              <a:t>point</a:t>
            </a:r>
            <a:r>
              <a:rPr lang="de-DE" sz="2800" dirty="0"/>
              <a:t> </a:t>
            </a:r>
            <a:r>
              <a:rPr lang="de-DE" sz="2800" dirty="0" err="1"/>
              <a:t>sampling</a:t>
            </a:r>
            <a:r>
              <a:rPr lang="de-DE" sz="2800" dirty="0"/>
              <a:t> also </a:t>
            </a:r>
            <a:r>
              <a:rPr lang="de-DE" sz="2800" dirty="0" err="1"/>
              <a:t>reduces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running</a:t>
            </a:r>
            <a:r>
              <a:rPr lang="de-DE" sz="2800" dirty="0"/>
              <a:t> time</a:t>
            </a:r>
          </a:p>
        </p:txBody>
      </p:sp>
      <p:sp>
        <p:nvSpPr>
          <p:cNvPr id="577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565" name="Shape"/>
          <p:cNvSpPr/>
          <p:nvPr/>
        </p:nvSpPr>
        <p:spPr>
          <a:xfrm rot="18245647">
            <a:off x="5157668" y="3253206"/>
            <a:ext cx="2037074" cy="1666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1943" y="8820"/>
                  <a:pt x="2541" y="9294"/>
                  <a:pt x="3125" y="9862"/>
                </a:cubicBezTo>
                <a:cubicBezTo>
                  <a:pt x="3708" y="10430"/>
                  <a:pt x="4278" y="1109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66" name="Circle"/>
          <p:cNvSpPr/>
          <p:nvPr/>
        </p:nvSpPr>
        <p:spPr>
          <a:xfrm>
            <a:off x="6216864" y="2936831"/>
            <a:ext cx="142078" cy="142078"/>
          </a:xfrm>
          <a:prstGeom prst="ellipse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67" name="Circle"/>
          <p:cNvSpPr/>
          <p:nvPr/>
        </p:nvSpPr>
        <p:spPr>
          <a:xfrm>
            <a:off x="6578312" y="3623111"/>
            <a:ext cx="142079" cy="142079"/>
          </a:xfrm>
          <a:prstGeom prst="ellipse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68" name="Circle"/>
          <p:cNvSpPr/>
          <p:nvPr/>
        </p:nvSpPr>
        <p:spPr>
          <a:xfrm>
            <a:off x="6628703" y="4567791"/>
            <a:ext cx="142079" cy="142079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69" name="Circle"/>
          <p:cNvSpPr/>
          <p:nvPr/>
        </p:nvSpPr>
        <p:spPr>
          <a:xfrm>
            <a:off x="5889943" y="4801084"/>
            <a:ext cx="142079" cy="142079"/>
          </a:xfrm>
          <a:prstGeom prst="ellipse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70" name="Circle"/>
          <p:cNvSpPr/>
          <p:nvPr/>
        </p:nvSpPr>
        <p:spPr>
          <a:xfrm>
            <a:off x="5914413" y="4268244"/>
            <a:ext cx="142079" cy="142079"/>
          </a:xfrm>
          <a:prstGeom prst="ellipse">
            <a:avLst/>
          </a:prstGeom>
          <a:solidFill>
            <a:schemeClr val="accent6">
              <a:satOff val="24555"/>
              <a:lumOff val="22232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71" name="Circle"/>
          <p:cNvSpPr/>
          <p:nvPr/>
        </p:nvSpPr>
        <p:spPr>
          <a:xfrm>
            <a:off x="5512632" y="4786673"/>
            <a:ext cx="142078" cy="142078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72" name="Circle"/>
          <p:cNvSpPr/>
          <p:nvPr/>
        </p:nvSpPr>
        <p:spPr>
          <a:xfrm>
            <a:off x="5511180" y="4137186"/>
            <a:ext cx="142079" cy="142079"/>
          </a:xfrm>
          <a:prstGeom prst="ellipse">
            <a:avLst/>
          </a:prstGeom>
          <a:solidFill>
            <a:schemeClr val="accent4">
              <a:satOff val="1488"/>
              <a:lumOff val="-7242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73" name="Circle"/>
          <p:cNvSpPr/>
          <p:nvPr/>
        </p:nvSpPr>
        <p:spPr>
          <a:xfrm>
            <a:off x="5472299" y="3515071"/>
            <a:ext cx="142078" cy="142079"/>
          </a:xfrm>
          <a:prstGeom prst="ellipse">
            <a:avLst/>
          </a:prstGeom>
          <a:solidFill>
            <a:schemeClr val="accent2">
              <a:hueOff val="-554920"/>
              <a:satOff val="-21482"/>
              <a:lumOff val="-6228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74" name="Circle"/>
          <p:cNvSpPr/>
          <p:nvPr/>
        </p:nvSpPr>
        <p:spPr>
          <a:xfrm>
            <a:off x="5781904" y="3643228"/>
            <a:ext cx="142078" cy="142078"/>
          </a:xfrm>
          <a:prstGeom prst="ellipse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75" name="Circle"/>
          <p:cNvSpPr/>
          <p:nvPr/>
        </p:nvSpPr>
        <p:spPr>
          <a:xfrm>
            <a:off x="6515930" y="2878429"/>
            <a:ext cx="142079" cy="14207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ICP: Tips to avoid local mini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ICP: Tips to avoid local minima</a:t>
            </a:r>
          </a:p>
        </p:txBody>
      </p:sp>
      <p:sp>
        <p:nvSpPr>
          <p:cNvPr id="580" name="Always find correspondences from target to source! Proper data term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find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correspondences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Proper </a:t>
            </a:r>
            <a:r>
              <a:rPr b="1" dirty="0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data term</a:t>
            </a:r>
          </a:p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Outliers —&gt; Robust cost functions</a:t>
            </a:r>
          </a:p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Use additional information (e.g. normals)</a:t>
            </a:r>
          </a:p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Compute transformation based on greedy subsets of points: RANSAC</a:t>
            </a:r>
          </a:p>
        </p:txBody>
      </p:sp>
      <p:sp>
        <p:nvSpPr>
          <p:cNvPr id="581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roup"/>
          <p:cNvGrpSpPr/>
          <p:nvPr/>
        </p:nvGrpSpPr>
        <p:grpSpPr>
          <a:xfrm>
            <a:off x="2844369" y="2593148"/>
            <a:ext cx="5649040" cy="2678442"/>
            <a:chOff x="233978" y="545676"/>
            <a:chExt cx="11301020" cy="5358279"/>
          </a:xfrm>
        </p:grpSpPr>
        <p:sp>
          <p:nvSpPr>
            <p:cNvPr id="583" name="Triangle"/>
            <p:cNvSpPr/>
            <p:nvPr/>
          </p:nvSpPr>
          <p:spPr>
            <a:xfrm>
              <a:off x="351453" y="744479"/>
              <a:ext cx="10965222" cy="5012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hueOff val="-2473793"/>
                <a:satOff val="-50209"/>
                <a:lumOff val="23543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09" tIns="35709" rIns="35709" bIns="35709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  <p:sp>
          <p:nvSpPr>
            <p:cNvPr id="584" name="Circle"/>
            <p:cNvSpPr/>
            <p:nvPr/>
          </p:nvSpPr>
          <p:spPr>
            <a:xfrm>
              <a:off x="11159224" y="5528181"/>
              <a:ext cx="375774" cy="375774"/>
            </a:xfrm>
            <a:prstGeom prst="ellipse">
              <a:avLst/>
            </a:prstGeom>
            <a:solidFill>
              <a:schemeClr val="accent1">
                <a:hueOff val="273562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09" tIns="35709" rIns="35709" bIns="35709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  <p:sp>
          <p:nvSpPr>
            <p:cNvPr id="585" name="Circle"/>
            <p:cNvSpPr/>
            <p:nvPr/>
          </p:nvSpPr>
          <p:spPr>
            <a:xfrm>
              <a:off x="5667231" y="545676"/>
              <a:ext cx="375775" cy="375775"/>
            </a:xfrm>
            <a:prstGeom prst="ellipse">
              <a:avLst/>
            </a:prstGeom>
            <a:solidFill>
              <a:schemeClr val="accent1">
                <a:hueOff val="273562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09" tIns="35709" rIns="35709" bIns="35709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  <p:sp>
          <p:nvSpPr>
            <p:cNvPr id="586" name="Circle"/>
            <p:cNvSpPr/>
            <p:nvPr/>
          </p:nvSpPr>
          <p:spPr>
            <a:xfrm>
              <a:off x="233978" y="5528181"/>
              <a:ext cx="375774" cy="375774"/>
            </a:xfrm>
            <a:prstGeom prst="ellipse">
              <a:avLst/>
            </a:prstGeom>
            <a:solidFill>
              <a:schemeClr val="accent1">
                <a:hueOff val="273562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09" tIns="35709" rIns="35709" bIns="35709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</p:grpSp>
      <p:sp>
        <p:nvSpPr>
          <p:cNvPr id="592" name="A much better objective: Point-to-surface dist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0057">
              <a:defRPr sz="6272"/>
            </a:lvl1pPr>
          </a:lstStyle>
          <a:p>
            <a:r>
              <a:rPr sz="4400" dirty="0"/>
              <a:t>A much better objective: Point-to-surface distance</a:t>
            </a:r>
          </a:p>
        </p:txBody>
      </p:sp>
      <p:sp>
        <p:nvSpPr>
          <p:cNvPr id="593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DCDF8-A462-B14F-9219-5DEFD1067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18" y="2397349"/>
            <a:ext cx="952500" cy="27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472606-6175-8044-832F-C999CF6C1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357" y="5409716"/>
            <a:ext cx="952500" cy="27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65D3C1-83E8-7C4E-998C-7AB4DE1E3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957" y="5513321"/>
            <a:ext cx="952500" cy="279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Triangle"/>
          <p:cNvSpPr/>
          <p:nvPr/>
        </p:nvSpPr>
        <p:spPr>
          <a:xfrm>
            <a:off x="2903091" y="2692524"/>
            <a:ext cx="5481183" cy="2505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>
              <a:hueOff val="-2473793"/>
              <a:satOff val="-50209"/>
              <a:lumOff val="23543"/>
              <a:alpha val="50000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98" name="Circle"/>
          <p:cNvSpPr/>
          <p:nvPr/>
        </p:nvSpPr>
        <p:spPr>
          <a:xfrm>
            <a:off x="8305569" y="5083752"/>
            <a:ext cx="187838" cy="187838"/>
          </a:xfrm>
          <a:prstGeom prst="ellipse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99" name="Circle"/>
          <p:cNvSpPr/>
          <p:nvPr/>
        </p:nvSpPr>
        <p:spPr>
          <a:xfrm>
            <a:off x="5560288" y="2593149"/>
            <a:ext cx="187838" cy="187838"/>
          </a:xfrm>
          <a:prstGeom prst="ellipse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00" name="Circle"/>
          <p:cNvSpPr/>
          <p:nvPr/>
        </p:nvSpPr>
        <p:spPr>
          <a:xfrm>
            <a:off x="2844369" y="5083752"/>
            <a:ext cx="187838" cy="187838"/>
          </a:xfrm>
          <a:prstGeom prst="ellipse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01" name="Line"/>
          <p:cNvSpPr/>
          <p:nvPr/>
        </p:nvSpPr>
        <p:spPr>
          <a:xfrm flipH="1" flipV="1">
            <a:off x="7638531" y="3304386"/>
            <a:ext cx="739585" cy="1809780"/>
          </a:xfrm>
          <a:prstGeom prst="line">
            <a:avLst/>
          </a:prstGeom>
          <a:ln w="63500">
            <a:solidFill>
              <a:srgbClr val="A7392F"/>
            </a:solidFill>
            <a:custDash>
              <a:ds d="200000" sp="200000"/>
            </a:custDash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602" name="Circle"/>
          <p:cNvSpPr/>
          <p:nvPr/>
        </p:nvSpPr>
        <p:spPr>
          <a:xfrm>
            <a:off x="7544612" y="3195181"/>
            <a:ext cx="187838" cy="187839"/>
          </a:xfrm>
          <a:prstGeom prst="ellipse">
            <a:avLst/>
          </a:prstGeom>
          <a:solidFill>
            <a:srgbClr val="A7392F"/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03" name="Line"/>
          <p:cNvSpPr/>
          <p:nvPr/>
        </p:nvSpPr>
        <p:spPr>
          <a:xfrm flipV="1">
            <a:off x="7561955" y="3636206"/>
            <a:ext cx="892737" cy="892736"/>
          </a:xfrm>
          <a:prstGeom prst="line">
            <a:avLst/>
          </a:prstGeom>
          <a:ln w="279400">
            <a:solidFill>
              <a:srgbClr val="FF3207"/>
            </a:solidFill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604" name="Line"/>
          <p:cNvSpPr/>
          <p:nvPr/>
        </p:nvSpPr>
        <p:spPr>
          <a:xfrm flipH="1" flipV="1">
            <a:off x="7547432" y="3621683"/>
            <a:ext cx="921783" cy="921783"/>
          </a:xfrm>
          <a:prstGeom prst="line">
            <a:avLst/>
          </a:prstGeom>
          <a:ln w="279400">
            <a:solidFill>
              <a:srgbClr val="FF3207"/>
            </a:solidFill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605" name="Point-to-surface dist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600"/>
            </a:lvl1pPr>
          </a:lstStyle>
          <a:p>
            <a:r>
              <a:rPr lang="de-DE" sz="4400" dirty="0" err="1"/>
              <a:t>Closest</a:t>
            </a:r>
            <a:r>
              <a:rPr lang="de-DE" sz="4400" dirty="0"/>
              <a:t> </a:t>
            </a:r>
            <a:r>
              <a:rPr lang="de-DE" sz="4400" dirty="0" err="1"/>
              <a:t>points</a:t>
            </a:r>
            <a:r>
              <a:rPr lang="de-DE" sz="4400" dirty="0"/>
              <a:t>: </a:t>
            </a:r>
            <a:r>
              <a:rPr lang="de-DE" sz="4400" dirty="0" err="1"/>
              <a:t>avoid</a:t>
            </a:r>
            <a:r>
              <a:rPr lang="de-DE" sz="4400" dirty="0"/>
              <a:t> </a:t>
            </a:r>
            <a:r>
              <a:rPr lang="de-DE" sz="4400" dirty="0" err="1"/>
              <a:t>local</a:t>
            </a:r>
            <a:r>
              <a:rPr lang="de-DE" sz="4400" dirty="0"/>
              <a:t> </a:t>
            </a:r>
            <a:r>
              <a:rPr lang="de-DE" sz="4400" dirty="0" err="1"/>
              <a:t>minima</a:t>
            </a:r>
            <a:endParaRPr sz="4400" dirty="0"/>
          </a:p>
        </p:txBody>
      </p:sp>
      <p:sp>
        <p:nvSpPr>
          <p:cNvPr id="609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606" name="Closest points: avoid local minima"/>
          <p:cNvSpPr txBox="1"/>
          <p:nvPr/>
        </p:nvSpPr>
        <p:spPr>
          <a:xfrm>
            <a:off x="4061260" y="5333438"/>
            <a:ext cx="3185894" cy="108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09" tIns="35709" rIns="35709" bIns="35709" anchor="ctr">
            <a:normAutofit/>
          </a:bodyPr>
          <a:lstStyle>
            <a:lvl1pPr>
              <a:defRPr sz="7600"/>
            </a:lvl1pPr>
          </a:lstStyle>
          <a:p>
            <a:r>
              <a:rPr lang="de-DE" sz="2400" b="1" dirty="0"/>
              <a:t>Point-</a:t>
            </a:r>
            <a:r>
              <a:rPr lang="de-DE" sz="2400" b="1" dirty="0" err="1"/>
              <a:t>to</a:t>
            </a:r>
            <a:r>
              <a:rPr lang="de-DE" sz="2400" b="1" dirty="0"/>
              <a:t>-point</a:t>
            </a:r>
            <a:r>
              <a:rPr lang="de-DE" sz="2400" dirty="0"/>
              <a:t> </a:t>
            </a:r>
            <a:r>
              <a:rPr lang="de-DE" sz="2400" dirty="0" err="1"/>
              <a:t>distance</a:t>
            </a:r>
            <a:endParaRPr sz="2400" dirty="0"/>
          </a:p>
        </p:txBody>
      </p:sp>
      <p:pic>
        <p:nvPicPr>
          <p:cNvPr id="60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246" y="2730269"/>
            <a:ext cx="964155" cy="276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942" y="5034833"/>
            <a:ext cx="964155" cy="285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Triangle"/>
          <p:cNvSpPr/>
          <p:nvPr/>
        </p:nvSpPr>
        <p:spPr>
          <a:xfrm>
            <a:off x="2903091" y="2692524"/>
            <a:ext cx="5481183" cy="2505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>
              <a:hueOff val="-2473793"/>
              <a:satOff val="-50209"/>
              <a:lumOff val="23543"/>
              <a:alpha val="50000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98" name="Circle"/>
          <p:cNvSpPr/>
          <p:nvPr/>
        </p:nvSpPr>
        <p:spPr>
          <a:xfrm>
            <a:off x="8305569" y="5083752"/>
            <a:ext cx="187838" cy="187838"/>
          </a:xfrm>
          <a:prstGeom prst="ellipse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99" name="Circle"/>
          <p:cNvSpPr/>
          <p:nvPr/>
        </p:nvSpPr>
        <p:spPr>
          <a:xfrm>
            <a:off x="5560288" y="2593149"/>
            <a:ext cx="187838" cy="187838"/>
          </a:xfrm>
          <a:prstGeom prst="ellipse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00" name="Circle"/>
          <p:cNvSpPr/>
          <p:nvPr/>
        </p:nvSpPr>
        <p:spPr>
          <a:xfrm>
            <a:off x="2844369" y="5083752"/>
            <a:ext cx="187838" cy="187838"/>
          </a:xfrm>
          <a:prstGeom prst="ellipse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02" name="Circle"/>
          <p:cNvSpPr/>
          <p:nvPr/>
        </p:nvSpPr>
        <p:spPr>
          <a:xfrm>
            <a:off x="7544612" y="3195181"/>
            <a:ext cx="187838" cy="187839"/>
          </a:xfrm>
          <a:prstGeom prst="ellipse">
            <a:avLst/>
          </a:prstGeom>
          <a:solidFill>
            <a:srgbClr val="A7392F"/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05" name="Point-to-surface dist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600"/>
            </a:lvl1pPr>
          </a:lstStyle>
          <a:p>
            <a:r>
              <a:rPr lang="de-DE" sz="4400" dirty="0" err="1"/>
              <a:t>Closest</a:t>
            </a:r>
            <a:r>
              <a:rPr lang="de-DE" sz="4400" dirty="0"/>
              <a:t> </a:t>
            </a:r>
            <a:r>
              <a:rPr lang="de-DE" sz="4400" dirty="0" err="1"/>
              <a:t>points</a:t>
            </a:r>
            <a:r>
              <a:rPr lang="de-DE" sz="4400" dirty="0"/>
              <a:t>: </a:t>
            </a:r>
            <a:r>
              <a:rPr lang="de-DE" sz="4400" dirty="0" err="1"/>
              <a:t>avoid</a:t>
            </a:r>
            <a:r>
              <a:rPr lang="de-DE" sz="4400" dirty="0"/>
              <a:t> </a:t>
            </a:r>
            <a:r>
              <a:rPr lang="de-DE" sz="4400" dirty="0" err="1"/>
              <a:t>local</a:t>
            </a:r>
            <a:r>
              <a:rPr lang="de-DE" sz="4400" dirty="0"/>
              <a:t> </a:t>
            </a:r>
            <a:r>
              <a:rPr lang="de-DE" sz="4400" dirty="0" err="1"/>
              <a:t>minima</a:t>
            </a:r>
            <a:endParaRPr sz="4400" dirty="0"/>
          </a:p>
        </p:txBody>
      </p:sp>
      <p:sp>
        <p:nvSpPr>
          <p:cNvPr id="609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606" name="Closest points: avoid local minima"/>
          <p:cNvSpPr txBox="1"/>
          <p:nvPr/>
        </p:nvSpPr>
        <p:spPr>
          <a:xfrm>
            <a:off x="4061260" y="5333438"/>
            <a:ext cx="3464986" cy="108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09" tIns="35709" rIns="35709" bIns="35709" anchor="ctr">
            <a:normAutofit/>
          </a:bodyPr>
          <a:lstStyle>
            <a:lvl1pPr>
              <a:defRPr sz="7600"/>
            </a:lvl1pPr>
          </a:lstStyle>
          <a:p>
            <a:r>
              <a:rPr lang="de-DE" sz="2400" b="1" dirty="0"/>
              <a:t>Point-</a:t>
            </a:r>
            <a:r>
              <a:rPr lang="de-DE" sz="2400" b="1" dirty="0" err="1"/>
              <a:t>to</a:t>
            </a:r>
            <a:r>
              <a:rPr lang="de-DE" sz="2400" b="1" dirty="0"/>
              <a:t>-</a:t>
            </a:r>
            <a:r>
              <a:rPr lang="de-DE" sz="2400" b="1" dirty="0" err="1"/>
              <a:t>surface</a:t>
            </a:r>
            <a:r>
              <a:rPr lang="de-DE" sz="2400" dirty="0"/>
              <a:t> </a:t>
            </a:r>
            <a:r>
              <a:rPr lang="de-DE" sz="2400" dirty="0" err="1"/>
              <a:t>distance</a:t>
            </a:r>
            <a:endParaRPr sz="2400" dirty="0"/>
          </a:p>
        </p:txBody>
      </p:sp>
      <p:pic>
        <p:nvPicPr>
          <p:cNvPr id="60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246" y="2730269"/>
            <a:ext cx="964155" cy="27674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Line">
            <a:extLst>
              <a:ext uri="{FF2B5EF4-FFF2-40B4-BE49-F238E27FC236}">
                <a16:creationId xmlns:a16="http://schemas.microsoft.com/office/drawing/2014/main" id="{EC8ADB62-9629-E744-9D70-C62F35EBDCA2}"/>
              </a:ext>
            </a:extLst>
          </p:cNvPr>
          <p:cNvSpPr/>
          <p:nvPr/>
        </p:nvSpPr>
        <p:spPr>
          <a:xfrm flipV="1">
            <a:off x="7638531" y="3304387"/>
            <a:ext cx="0" cy="1556376"/>
          </a:xfrm>
          <a:prstGeom prst="line">
            <a:avLst/>
          </a:prstGeom>
          <a:ln w="63500">
            <a:solidFill>
              <a:srgbClr val="A7392F"/>
            </a:solidFill>
            <a:custDash>
              <a:ds d="200000" sp="200000"/>
            </a:custDash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5BFC487E-C5B7-464A-AC84-8321E2D2F441}"/>
              </a:ext>
            </a:extLst>
          </p:cNvPr>
          <p:cNvSpPr/>
          <p:nvPr/>
        </p:nvSpPr>
        <p:spPr>
          <a:xfrm>
            <a:off x="7544612" y="4845911"/>
            <a:ext cx="187838" cy="187839"/>
          </a:xfrm>
          <a:prstGeom prst="ellipse">
            <a:avLst/>
          </a:prstGeom>
          <a:solidFill>
            <a:srgbClr val="6E8C5D"/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D606291A-DCA0-B248-B8E4-F932B2173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218" y="4647011"/>
            <a:ext cx="919519" cy="2856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1459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Is ICP the best we can do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Is ICP the best we can do?</a:t>
            </a:r>
          </a:p>
        </p:txBody>
      </p:sp>
      <p:sp>
        <p:nvSpPr>
          <p:cNvPr id="526" name="iteration j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defTabSz="386042">
              <a:spcBef>
                <a:spcPts val="2749"/>
              </a:spcBef>
              <a:buNone/>
              <a:defRPr sz="4700"/>
            </a:pPr>
            <a:r>
              <a:rPr lang="en-US" dirty="0"/>
              <a:t>I</a:t>
            </a:r>
            <a:r>
              <a:rPr dirty="0"/>
              <a:t>teration j</a:t>
            </a:r>
            <a:r>
              <a:rPr lang="en-US" dirty="0"/>
              <a:t>:</a:t>
            </a:r>
            <a:endParaRPr dirty="0"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rPr dirty="0"/>
              <a:t>compute closest points</a:t>
            </a:r>
            <a:br>
              <a:rPr dirty="0"/>
            </a:br>
            <a:endParaRPr dirty="0"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rPr dirty="0"/>
              <a:t>compute optimal transformation with Procrustes</a:t>
            </a:r>
            <a:br>
              <a:rPr dirty="0"/>
            </a:br>
            <a:endParaRPr dirty="0"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rPr dirty="0"/>
              <a:t>apply transformation</a:t>
            </a:r>
            <a:br>
              <a:rPr dirty="0"/>
            </a:br>
            <a:endParaRPr dirty="0"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rPr dirty="0"/>
              <a:t>terminate if converged, otherwise iterate</a:t>
            </a:r>
          </a:p>
        </p:txBody>
      </p:sp>
      <p:sp>
        <p:nvSpPr>
          <p:cNvPr id="528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F9454DD1-9A0F-3940-A378-1C90B22C5268}"/>
              </a:ext>
            </a:extLst>
          </p:cNvPr>
          <p:cNvSpPr/>
          <p:nvPr/>
        </p:nvSpPr>
        <p:spPr>
          <a:xfrm>
            <a:off x="1160060" y="3533782"/>
            <a:ext cx="8447964" cy="467512"/>
          </a:xfrm>
          <a:prstGeom prst="roundRect">
            <a:avLst>
              <a:gd name="adj" fmla="val 12309"/>
            </a:avLst>
          </a:prstGeom>
          <a:solidFill>
            <a:srgbClr val="3CA2C3"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65265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Best transformatio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Best transformation?</a:t>
            </a:r>
          </a:p>
        </p:txBody>
      </p:sp>
      <p:sp>
        <p:nvSpPr>
          <p:cNvPr id="634" name="Procrustes gives us the optimal rigid transformation and scale given correspondences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Procrustes gives us the optimal </a:t>
            </a:r>
            <a:r>
              <a:rPr b="1" dirty="0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rigid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transformation and scale given correspondences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What if the deformation model is </a:t>
            </a:r>
            <a:r>
              <a:rPr b="1" dirty="0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not rigid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Can we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generalise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ICP to non-rigid deformation ?</a:t>
            </a:r>
          </a:p>
        </p:txBody>
      </p:sp>
      <p:sp>
        <p:nvSpPr>
          <p:cNvPr id="635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">
            <a:extLst>
              <a:ext uri="{FF2B5EF4-FFF2-40B4-BE49-F238E27FC236}">
                <a16:creationId xmlns:a16="http://schemas.microsoft.com/office/drawing/2014/main" id="{EBBC2D82-6CA0-694E-8F3E-CD71A75C3188}"/>
              </a:ext>
            </a:extLst>
          </p:cNvPr>
          <p:cNvSpPr/>
          <p:nvPr/>
        </p:nvSpPr>
        <p:spPr>
          <a:xfrm>
            <a:off x="1160060" y="2408609"/>
            <a:ext cx="4067033" cy="542190"/>
          </a:xfrm>
          <a:prstGeom prst="roundRect">
            <a:avLst>
              <a:gd name="adj" fmla="val 24698"/>
            </a:avLst>
          </a:prstGeom>
          <a:solidFill>
            <a:srgbClr val="00882B">
              <a:hueOff val="-2473793"/>
              <a:satOff val="-50209"/>
              <a:lumOff val="23543"/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525" name="Is ICP the best we can do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lang="de-DE" sz="4400" dirty="0"/>
              <a:t>Iterative </a:t>
            </a:r>
            <a:r>
              <a:rPr lang="de-DE" sz="4400" dirty="0" err="1"/>
              <a:t>Closest</a:t>
            </a:r>
            <a:r>
              <a:rPr lang="de-DE" sz="4400" dirty="0"/>
              <a:t> Point (ICP)</a:t>
            </a:r>
            <a:endParaRPr sz="4400" dirty="0"/>
          </a:p>
        </p:txBody>
      </p:sp>
      <p:sp>
        <p:nvSpPr>
          <p:cNvPr id="526" name="iteration j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defTabSz="386042">
              <a:spcBef>
                <a:spcPts val="2749"/>
              </a:spcBef>
              <a:buNone/>
              <a:defRPr sz="4700"/>
            </a:pPr>
            <a:r>
              <a:rPr lang="en-US" dirty="0"/>
              <a:t>I</a:t>
            </a:r>
            <a:r>
              <a:rPr dirty="0"/>
              <a:t>teration j</a:t>
            </a:r>
            <a:r>
              <a:rPr lang="en-US" dirty="0"/>
              <a:t>:</a:t>
            </a:r>
            <a:endParaRPr dirty="0"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rPr dirty="0"/>
              <a:t>compute closest points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>
                <a:solidFill>
                  <a:schemeClr val="accent6"/>
                </a:solidFill>
                <a:sym typeface="Wingdings" pitchFamily="2" charset="2"/>
              </a:rPr>
              <a:t>Which direction to move? </a:t>
            </a:r>
            <a:br>
              <a:rPr dirty="0"/>
            </a:br>
            <a:endParaRPr dirty="0"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rPr dirty="0"/>
              <a:t>compute optimal transformation with Procrustes</a:t>
            </a:r>
            <a:br>
              <a:rPr dirty="0"/>
            </a:br>
            <a:endParaRPr dirty="0"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rPr dirty="0"/>
              <a:t>apply transformation</a:t>
            </a:r>
            <a:br>
              <a:rPr dirty="0"/>
            </a:br>
            <a:endParaRPr dirty="0"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rPr dirty="0"/>
              <a:t>terminate if converged, otherwise iterate</a:t>
            </a:r>
          </a:p>
        </p:txBody>
      </p:sp>
      <p:sp>
        <p:nvSpPr>
          <p:cNvPr id="528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700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iteration j…"/>
          <p:cNvSpPr txBox="1">
            <a:spLocks noGrp="1"/>
          </p:cNvSpPr>
          <p:nvPr>
            <p:ph idx="1"/>
          </p:nvPr>
        </p:nvSpPr>
        <p:spPr>
          <a:xfrm>
            <a:off x="837982" y="1825624"/>
            <a:ext cx="10512862" cy="5032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defTabSz="386042">
              <a:spcBef>
                <a:spcPts val="1549"/>
              </a:spcBef>
              <a:buNone/>
              <a:defRPr sz="4700"/>
            </a:pPr>
            <a:r>
              <a:rPr lang="en-US" sz="3300" dirty="0">
                <a:solidFill>
                  <a:prstClr val="black"/>
                </a:solidFill>
              </a:rPr>
              <a:t>Iteration j:</a:t>
            </a:r>
          </a:p>
          <a:p>
            <a:pPr marL="290101" lvl="0" indent="-290101" defTabSz="386042">
              <a:spcBef>
                <a:spcPts val="1549"/>
              </a:spcBef>
              <a:defRPr sz="4700"/>
            </a:pPr>
            <a:r>
              <a:rPr lang="en-US" sz="3300" dirty="0">
                <a:solidFill>
                  <a:prstClr val="black"/>
                </a:solidFill>
              </a:rPr>
              <a:t>compute closest points </a:t>
            </a:r>
            <a:r>
              <a:rPr lang="en-US" sz="3300" dirty="0">
                <a:solidFill>
                  <a:prstClr val="black"/>
                </a:solidFill>
                <a:sym typeface="Wingdings" pitchFamily="2" charset="2"/>
              </a:rPr>
              <a:t> </a:t>
            </a:r>
            <a:r>
              <a:rPr lang="en-US" sz="3300" dirty="0">
                <a:solidFill>
                  <a:srgbClr val="70AD47"/>
                </a:solidFill>
                <a:sym typeface="Wingdings" pitchFamily="2" charset="2"/>
              </a:rPr>
              <a:t>Which direction to move? </a:t>
            </a:r>
            <a:br>
              <a:rPr lang="en-US" sz="3300" dirty="0">
                <a:solidFill>
                  <a:prstClr val="black"/>
                </a:solidFill>
              </a:rPr>
            </a:br>
            <a:endParaRPr lang="en-US" sz="3300" dirty="0">
              <a:solidFill>
                <a:prstClr val="black"/>
              </a:solidFill>
            </a:endParaRPr>
          </a:p>
          <a:p>
            <a:pPr marL="290101" lvl="0" indent="-290101" defTabSz="386042">
              <a:spcBef>
                <a:spcPts val="1549"/>
              </a:spcBef>
              <a:defRPr sz="4700"/>
            </a:pPr>
            <a:r>
              <a:rPr lang="en-US" sz="3300" dirty="0">
                <a:solidFill>
                  <a:prstClr val="black"/>
                </a:solidFill>
              </a:rPr>
              <a:t>compute optimal transformation with Procrustes </a:t>
            </a:r>
            <a:r>
              <a:rPr lang="en-US" sz="3300" dirty="0">
                <a:solidFill>
                  <a:prstClr val="black"/>
                </a:solidFill>
                <a:sym typeface="Wingdings" pitchFamily="2" charset="2"/>
              </a:rPr>
              <a:t></a:t>
            </a:r>
            <a:br>
              <a:rPr lang="en-US" sz="3300" dirty="0">
                <a:solidFill>
                  <a:prstClr val="black"/>
                </a:solidFill>
              </a:rPr>
            </a:br>
            <a:endParaRPr lang="en-US" sz="3300" dirty="0">
              <a:solidFill>
                <a:prstClr val="black"/>
              </a:solidFill>
            </a:endParaRPr>
          </a:p>
          <a:p>
            <a:pPr marL="290101" lvl="0" indent="-290101" defTabSz="386042">
              <a:spcBef>
                <a:spcPts val="1549"/>
              </a:spcBef>
              <a:defRPr sz="4700"/>
            </a:pPr>
            <a:r>
              <a:rPr lang="en-US" sz="3300" dirty="0">
                <a:solidFill>
                  <a:prstClr val="black"/>
                </a:solidFill>
              </a:rPr>
              <a:t>apply transformation</a:t>
            </a:r>
            <a:br>
              <a:rPr lang="en-US" sz="3300" dirty="0">
                <a:solidFill>
                  <a:prstClr val="black"/>
                </a:solidFill>
              </a:rPr>
            </a:br>
            <a:endParaRPr lang="en-US" sz="3300" dirty="0">
              <a:solidFill>
                <a:prstClr val="black"/>
              </a:solidFill>
            </a:endParaRPr>
          </a:p>
          <a:p>
            <a:pPr marL="290101" lvl="0" indent="-290101" defTabSz="386042">
              <a:spcBef>
                <a:spcPts val="1549"/>
              </a:spcBef>
              <a:defRPr sz="4700"/>
            </a:pPr>
            <a:r>
              <a:rPr lang="en-US" sz="3300" dirty="0">
                <a:solidFill>
                  <a:prstClr val="black"/>
                </a:solidFill>
              </a:rPr>
              <a:t>terminate if converged, otherwise iterate</a:t>
            </a:r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EBBC2D82-6CA0-694E-8F3E-CD71A75C3188}"/>
              </a:ext>
            </a:extLst>
          </p:cNvPr>
          <p:cNvSpPr/>
          <p:nvPr/>
        </p:nvSpPr>
        <p:spPr>
          <a:xfrm>
            <a:off x="1160060" y="2408609"/>
            <a:ext cx="4067033" cy="542190"/>
          </a:xfrm>
          <a:prstGeom prst="roundRect">
            <a:avLst>
              <a:gd name="adj" fmla="val 24698"/>
            </a:avLst>
          </a:prstGeom>
          <a:solidFill>
            <a:srgbClr val="00882B">
              <a:hueOff val="-2473793"/>
              <a:satOff val="-50209"/>
              <a:lumOff val="23543"/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525" name="Is ICP the best we can do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lang="de-DE" sz="4400" dirty="0"/>
              <a:t>Iterative </a:t>
            </a:r>
            <a:r>
              <a:rPr lang="de-DE" sz="4400" dirty="0" err="1"/>
              <a:t>Closest</a:t>
            </a:r>
            <a:r>
              <a:rPr lang="de-DE" sz="4400" dirty="0"/>
              <a:t> Point (ICP)</a:t>
            </a:r>
            <a:endParaRPr sz="4400" dirty="0"/>
          </a:p>
        </p:txBody>
      </p:sp>
      <p:sp>
        <p:nvSpPr>
          <p:cNvPr id="528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F9454DD1-9A0F-3940-A378-1C90B22C5268}"/>
              </a:ext>
            </a:extLst>
          </p:cNvPr>
          <p:cNvSpPr/>
          <p:nvPr/>
        </p:nvSpPr>
        <p:spPr>
          <a:xfrm>
            <a:off x="1160060" y="3561078"/>
            <a:ext cx="8447964" cy="467512"/>
          </a:xfrm>
          <a:prstGeom prst="roundRect">
            <a:avLst>
              <a:gd name="adj" fmla="val 12309"/>
            </a:avLst>
          </a:prstGeom>
          <a:solidFill>
            <a:srgbClr val="3CA2C3"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  <a:latin typeface="Helvetica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597EF-5B82-6749-8AF1-8D7A0AAF6437}"/>
              </a:ext>
            </a:extLst>
          </p:cNvPr>
          <p:cNvSpPr txBox="1"/>
          <p:nvPr/>
        </p:nvSpPr>
        <p:spPr>
          <a:xfrm>
            <a:off x="4808097" y="4001294"/>
            <a:ext cx="6591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chemeClr val="accent5"/>
                </a:solidFill>
              </a:rPr>
              <a:t>Compute</a:t>
            </a:r>
            <a:r>
              <a:rPr lang="de-DE" sz="2800" dirty="0">
                <a:solidFill>
                  <a:schemeClr val="accent5"/>
                </a:solidFill>
              </a:rPr>
              <a:t> a </a:t>
            </a:r>
            <a:r>
              <a:rPr lang="de-DE" sz="2800" dirty="0" err="1">
                <a:solidFill>
                  <a:schemeClr val="accent5"/>
                </a:solidFill>
              </a:rPr>
              <a:t>transform</a:t>
            </a:r>
            <a:r>
              <a:rPr lang="de-DE" sz="2800" dirty="0">
                <a:solidFill>
                  <a:schemeClr val="accent5"/>
                </a:solidFill>
              </a:rPr>
              <a:t> </a:t>
            </a:r>
            <a:r>
              <a:rPr lang="de-DE" sz="2800" dirty="0" err="1">
                <a:solidFill>
                  <a:schemeClr val="accent5"/>
                </a:solidFill>
              </a:rPr>
              <a:t>that</a:t>
            </a:r>
            <a:r>
              <a:rPr lang="de-DE" sz="2800" dirty="0">
                <a:solidFill>
                  <a:schemeClr val="accent5"/>
                </a:solidFill>
              </a:rPr>
              <a:t> </a:t>
            </a:r>
            <a:r>
              <a:rPr lang="de-DE" sz="2800" dirty="0" err="1">
                <a:solidFill>
                  <a:schemeClr val="accent5"/>
                </a:solidFill>
              </a:rPr>
              <a:t>reduces</a:t>
            </a:r>
            <a:r>
              <a:rPr lang="de-DE" sz="2800" dirty="0">
                <a:solidFill>
                  <a:schemeClr val="accent5"/>
                </a:solidFill>
              </a:rPr>
              <a:t> </a:t>
            </a:r>
            <a:r>
              <a:rPr lang="de-DE" sz="2800" dirty="0" err="1">
                <a:solidFill>
                  <a:schemeClr val="accent5"/>
                </a:solidFill>
              </a:rPr>
              <a:t>the</a:t>
            </a:r>
            <a:r>
              <a:rPr lang="de-DE" sz="2800" dirty="0">
                <a:solidFill>
                  <a:schemeClr val="accent5"/>
                </a:solidFill>
              </a:rPr>
              <a:t> </a:t>
            </a:r>
            <a:r>
              <a:rPr lang="de-DE" sz="2800" dirty="0" err="1">
                <a:solidFill>
                  <a:schemeClr val="accent5"/>
                </a:solidFill>
              </a:rPr>
              <a:t>error</a:t>
            </a:r>
            <a:endParaRPr lang="de-DE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37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A6E8-B765-1042-B92F-A22E7C6E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Gradient-</a:t>
            </a:r>
            <a:r>
              <a:rPr lang="de-DE" dirty="0" err="1"/>
              <a:t>based</a:t>
            </a:r>
            <a:r>
              <a:rPr lang="de-DE" dirty="0"/>
              <a:t> ICP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AB0AB-34E0-E543-9BA7-AF4D1849D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25624"/>
            <a:ext cx="10512862" cy="5032375"/>
          </a:xfrm>
        </p:spPr>
        <p:txBody>
          <a:bodyPr>
            <a:normAutofit/>
          </a:bodyPr>
          <a:lstStyle/>
          <a:p>
            <a:pPr marL="0" lvl="0" indent="0" defTabSz="386042">
              <a:spcBef>
                <a:spcPts val="1549"/>
              </a:spcBef>
              <a:buNone/>
              <a:defRPr sz="4700"/>
            </a:pPr>
            <a:r>
              <a:rPr lang="en-US" sz="3300" dirty="0">
                <a:solidFill>
                  <a:prstClr val="black"/>
                </a:solidFill>
              </a:rPr>
              <a:t>Iteration j:</a:t>
            </a:r>
          </a:p>
          <a:p>
            <a:pPr marL="290101" lvl="0" indent="-290101" defTabSz="386042">
              <a:spcBef>
                <a:spcPts val="1549"/>
              </a:spcBef>
              <a:defRPr sz="4700"/>
            </a:pPr>
            <a:r>
              <a:rPr lang="en-US" sz="3300" dirty="0">
                <a:solidFill>
                  <a:prstClr val="black"/>
                </a:solidFill>
              </a:rPr>
              <a:t>compute closest points </a:t>
            </a:r>
            <a:r>
              <a:rPr lang="en-US" sz="3300" dirty="0">
                <a:solidFill>
                  <a:prstClr val="black"/>
                </a:solidFill>
                <a:sym typeface="Wingdings" pitchFamily="2" charset="2"/>
              </a:rPr>
              <a:t> </a:t>
            </a:r>
            <a:r>
              <a:rPr lang="en-US" sz="3300" dirty="0">
                <a:solidFill>
                  <a:srgbClr val="70AD47"/>
                </a:solidFill>
                <a:sym typeface="Wingdings" pitchFamily="2" charset="2"/>
              </a:rPr>
              <a:t>Which direction to move? </a:t>
            </a:r>
            <a:br>
              <a:rPr lang="en-US" sz="3300" dirty="0">
                <a:solidFill>
                  <a:prstClr val="black"/>
                </a:solidFill>
              </a:rPr>
            </a:br>
            <a:endParaRPr lang="en-US" sz="3300" dirty="0">
              <a:solidFill>
                <a:prstClr val="black"/>
              </a:solidFill>
            </a:endParaRPr>
          </a:p>
          <a:p>
            <a:pPr marL="290101" lvl="0" indent="-290101" defTabSz="386042">
              <a:spcBef>
                <a:spcPts val="1549"/>
              </a:spcBef>
              <a:defRPr sz="4700"/>
            </a:pPr>
            <a:r>
              <a:rPr lang="en-US" sz="3300" strike="sngStrike" dirty="0">
                <a:solidFill>
                  <a:prstClr val="black"/>
                </a:solidFill>
              </a:rPr>
              <a:t>compute optimal transformation with Procrustes </a:t>
            </a:r>
            <a:r>
              <a:rPr lang="en-US" sz="3300" dirty="0">
                <a:solidFill>
                  <a:prstClr val="black"/>
                </a:solidFill>
                <a:sym typeface="Wingdings" pitchFamily="2" charset="2"/>
              </a:rPr>
              <a:t></a:t>
            </a:r>
            <a:br>
              <a:rPr lang="en-US" sz="3300" dirty="0">
                <a:solidFill>
                  <a:prstClr val="black"/>
                </a:solidFill>
              </a:rPr>
            </a:br>
            <a:endParaRPr lang="en-US" sz="3300" dirty="0">
              <a:solidFill>
                <a:prstClr val="black"/>
              </a:solidFill>
            </a:endParaRPr>
          </a:p>
          <a:p>
            <a:pPr marL="290101" lvl="0" indent="-290101" defTabSz="386042">
              <a:spcBef>
                <a:spcPts val="1549"/>
              </a:spcBef>
              <a:defRPr sz="4700"/>
            </a:pPr>
            <a:r>
              <a:rPr lang="en-US" sz="3300" dirty="0">
                <a:solidFill>
                  <a:prstClr val="black"/>
                </a:solidFill>
              </a:rPr>
              <a:t>apply transformation</a:t>
            </a:r>
            <a:br>
              <a:rPr lang="en-US" sz="3300" dirty="0">
                <a:solidFill>
                  <a:prstClr val="black"/>
                </a:solidFill>
              </a:rPr>
            </a:br>
            <a:endParaRPr lang="en-US" sz="3300" dirty="0">
              <a:solidFill>
                <a:prstClr val="black"/>
              </a:solidFill>
            </a:endParaRPr>
          </a:p>
          <a:p>
            <a:pPr marL="290101" lvl="0" indent="-290101" defTabSz="386042">
              <a:spcBef>
                <a:spcPts val="1549"/>
              </a:spcBef>
              <a:defRPr sz="4700"/>
            </a:pPr>
            <a:r>
              <a:rPr lang="en-US" sz="3300" dirty="0">
                <a:solidFill>
                  <a:prstClr val="black"/>
                </a:solidFill>
              </a:rPr>
              <a:t>terminate if converged, otherwise iterate</a:t>
            </a:r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B288B187-5656-4748-9C70-300A6E5057FC}"/>
              </a:ext>
            </a:extLst>
          </p:cNvPr>
          <p:cNvSpPr/>
          <p:nvPr/>
        </p:nvSpPr>
        <p:spPr>
          <a:xfrm>
            <a:off x="1160060" y="2408609"/>
            <a:ext cx="4067033" cy="542190"/>
          </a:xfrm>
          <a:prstGeom prst="roundRect">
            <a:avLst>
              <a:gd name="adj" fmla="val 24698"/>
            </a:avLst>
          </a:prstGeom>
          <a:solidFill>
            <a:srgbClr val="00882B">
              <a:hueOff val="-2473793"/>
              <a:satOff val="-50209"/>
              <a:lumOff val="23543"/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4AE698FD-9201-AC43-B6EC-747AD7E9BDD8}"/>
              </a:ext>
            </a:extLst>
          </p:cNvPr>
          <p:cNvSpPr/>
          <p:nvPr/>
        </p:nvSpPr>
        <p:spPr>
          <a:xfrm>
            <a:off x="1160060" y="3561078"/>
            <a:ext cx="8447964" cy="467512"/>
          </a:xfrm>
          <a:prstGeom prst="roundRect">
            <a:avLst>
              <a:gd name="adj" fmla="val 12309"/>
            </a:avLst>
          </a:prstGeom>
          <a:solidFill>
            <a:srgbClr val="3CA2C3"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  <a:latin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FAE0A-93B3-984D-82D5-6A9C4CFC2975}"/>
              </a:ext>
            </a:extLst>
          </p:cNvPr>
          <p:cNvSpPr txBox="1"/>
          <p:nvPr/>
        </p:nvSpPr>
        <p:spPr>
          <a:xfrm>
            <a:off x="4808097" y="4001294"/>
            <a:ext cx="7083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 sz="4200">
                <a:solidFill>
                  <a:schemeClr val="accent1"/>
                </a:solidFill>
              </a:defRPr>
            </a:pPr>
            <a:r>
              <a:rPr lang="de-DE" sz="2800" dirty="0" err="1"/>
              <a:t>Compute</a:t>
            </a:r>
            <a:r>
              <a:rPr lang="de-DE" sz="2800" dirty="0"/>
              <a:t> </a:t>
            </a:r>
            <a:r>
              <a:rPr lang="de-DE" sz="2800" dirty="0" err="1"/>
              <a:t>descent</a:t>
            </a:r>
            <a:r>
              <a:rPr lang="de-DE" sz="2800" dirty="0"/>
              <a:t> </a:t>
            </a:r>
            <a:r>
              <a:rPr lang="de-DE" sz="2800" dirty="0" err="1"/>
              <a:t>step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linearising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rgbClr val="1872C1"/>
                </a:solidFill>
              </a:rPr>
              <a:t>energy</a:t>
            </a:r>
            <a:endParaRPr lang="de-DE" sz="2800" dirty="0">
              <a:solidFill>
                <a:srgbClr val="1872C1"/>
              </a:solidFill>
            </a:endParaRPr>
          </a:p>
          <a:p>
            <a:pPr algn="l">
              <a:defRPr sz="4200">
                <a:solidFill>
                  <a:srgbClr val="1165C0"/>
                </a:solidFill>
              </a:defRPr>
            </a:pPr>
            <a:r>
              <a:rPr lang="de-DE" sz="2800" dirty="0" err="1"/>
              <a:t>Jacobian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distance-based</a:t>
            </a:r>
            <a:r>
              <a:rPr lang="de-DE" sz="2800" dirty="0"/>
              <a:t> </a:t>
            </a:r>
            <a:r>
              <a:rPr lang="de-DE" sz="2800" dirty="0" err="1"/>
              <a:t>energy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2162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ICP and alignment based on optimis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8400"/>
            </a:lvl1pPr>
          </a:lstStyle>
          <a:p>
            <a:r>
              <a:rPr sz="4400" dirty="0"/>
              <a:t>ICP and alignment based on </a:t>
            </a:r>
            <a:r>
              <a:rPr sz="4400" dirty="0" err="1"/>
              <a:t>optimisation</a:t>
            </a:r>
            <a:endParaRPr sz="4400" dirty="0"/>
          </a:p>
        </p:txBody>
      </p:sp>
      <p:sp>
        <p:nvSpPr>
          <p:cNvPr id="196" name="Optimising alignment and correspondences using Iterative Closest Point (ICP)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Optimising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alignment and correspondences using </a:t>
            </a:r>
            <a:r>
              <a:rPr i="1" dirty="0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Iterative Closest Point (ICP).</a:t>
            </a:r>
            <a:endParaRPr lang="en-US" i="1" dirty="0">
              <a:latin typeface="Calibri" panose="020F0502020204030204" pitchFamily="34" charset="0"/>
              <a:ea typeface="Helvetica"/>
              <a:cs typeface="Calibri" panose="020F0502020204030204" pitchFamily="34" charset="0"/>
              <a:sym typeface="Helvetica"/>
            </a:endParaRPr>
          </a:p>
          <a:p>
            <a:endParaRPr i="1" dirty="0">
              <a:latin typeface="Calibri" panose="020F0502020204030204" pitchFamily="34" charset="0"/>
              <a:ea typeface="Helvetica"/>
              <a:cs typeface="Calibri" panose="020F0502020204030204" pitchFamily="34" charset="0"/>
              <a:sym typeface="Helvetica"/>
            </a:endParaRPr>
          </a:p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Alignment through </a:t>
            </a:r>
            <a:r>
              <a:rPr i="1" dirty="0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continuous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optimisation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radient-based IC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Gradient-based ICP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F70DFE-7BE0-D643-83DC-D2317EF98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2934268"/>
            <a:ext cx="10512862" cy="378720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If f is a rigid transformation we can solve this minimisation using Procrustes</a:t>
            </a:r>
          </a:p>
          <a:p>
            <a:endParaRPr lang="en-GB" dirty="0"/>
          </a:p>
          <a:p>
            <a:r>
              <a:rPr lang="en-GB" dirty="0"/>
              <a:t>If f is a general non-linear function ?</a:t>
            </a:r>
          </a:p>
          <a:p>
            <a:r>
              <a:rPr lang="en-GB" dirty="0"/>
              <a:t>Gradient descent: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For least squares, is there a better optimisation method ?</a:t>
            </a:r>
            <a:br>
              <a:rPr lang="en-GB" dirty="0"/>
            </a:br>
            <a:r>
              <a:rPr lang="en-GB" dirty="0"/>
              <a:t>yes: Gauss-Newton based methods. </a:t>
            </a:r>
          </a:p>
        </p:txBody>
      </p:sp>
      <p:sp>
        <p:nvSpPr>
          <p:cNvPr id="671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  <p:pic>
        <p:nvPicPr>
          <p:cNvPr id="66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133" y="1804220"/>
            <a:ext cx="6034898" cy="696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506" y="4658765"/>
            <a:ext cx="3115650" cy="392804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Rectangle"/>
          <p:cNvSpPr/>
          <p:nvPr/>
        </p:nvSpPr>
        <p:spPr>
          <a:xfrm>
            <a:off x="2585768" y="1467483"/>
            <a:ext cx="6628811" cy="1110810"/>
          </a:xfrm>
          <a:prstGeom prst="rect">
            <a:avLst/>
          </a:prstGeom>
          <a:ln w="88900">
            <a:solidFill>
              <a:srgbClr val="3065CC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radient-based IC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Gradient-based ICP</a:t>
            </a:r>
          </a:p>
        </p:txBody>
      </p:sp>
      <p:sp>
        <p:nvSpPr>
          <p:cNvPr id="675" name="Energy:…"/>
          <p:cNvSpPr txBox="1">
            <a:spLocks noGrp="1"/>
          </p:cNvSpPr>
          <p:nvPr>
            <p:ph idx="1"/>
          </p:nvPr>
        </p:nvSpPr>
        <p:spPr>
          <a:xfrm>
            <a:off x="837982" y="1825624"/>
            <a:ext cx="10512862" cy="4895851"/>
          </a:xfrm>
          <a:prstGeom prst="rect">
            <a:avLst/>
          </a:prstGeom>
        </p:spPr>
        <p:txBody>
          <a:bodyPr/>
          <a:lstStyle/>
          <a:p>
            <a:pPr marL="440884" indent="-440884">
              <a:buSzPct val="100000"/>
              <a:buAutoNum type="arabicPeriod"/>
            </a:pPr>
            <a:r>
              <a:rPr dirty="0"/>
              <a:t>Energy: </a:t>
            </a:r>
            <a:br>
              <a:rPr dirty="0"/>
            </a:br>
            <a:endParaRPr dirty="0"/>
          </a:p>
          <a:p>
            <a:pPr marL="440884" indent="-440884">
              <a:buSzPct val="100000"/>
              <a:buAutoNum type="arabicPeriod"/>
            </a:pPr>
            <a:r>
              <a:rPr dirty="0"/>
              <a:t>Consider the correspondences fixed in each iteration j+1</a:t>
            </a:r>
            <a:br>
              <a:rPr lang="en-US" dirty="0"/>
            </a:br>
            <a:br>
              <a:rPr dirty="0"/>
            </a:br>
            <a:endParaRPr dirty="0"/>
          </a:p>
          <a:p>
            <a:pPr marL="440884" indent="-440884">
              <a:buSzPct val="100000"/>
              <a:buAutoNum type="arabicPeriod"/>
              <a:defRPr strike="sngStrike"/>
            </a:pPr>
            <a:r>
              <a:rPr strike="noStrike" dirty="0"/>
              <a:t>Compute gradient of the energy around current estimation</a:t>
            </a:r>
            <a:br>
              <a:rPr dirty="0"/>
            </a:br>
            <a:endParaRPr dirty="0"/>
          </a:p>
          <a:p>
            <a:pPr marL="440884" indent="-440884">
              <a:buSzPct val="100000"/>
              <a:buAutoNum type="arabicPeriod"/>
            </a:pPr>
            <a:r>
              <a:rPr dirty="0"/>
              <a:t>Apply step (gradient descent, dogleg, LM, BFGS…)</a:t>
            </a:r>
            <a:br>
              <a:rPr dirty="0"/>
            </a:br>
            <a:endParaRPr dirty="0"/>
          </a:p>
          <a:p>
            <a:pPr marL="440884" indent="-440884">
              <a:buSzPct val="100000"/>
              <a:buAutoNum type="arabicPeriod"/>
            </a:pPr>
            <a:r>
              <a:rPr dirty="0"/>
              <a:t>terminate if converged, otherwise iterate (go to step 2)</a:t>
            </a:r>
          </a:p>
        </p:txBody>
      </p:sp>
      <p:sp>
        <p:nvSpPr>
          <p:cNvPr id="686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  <p:pic>
        <p:nvPicPr>
          <p:cNvPr id="67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574" y="1825625"/>
            <a:ext cx="3597727" cy="696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574" y="3321684"/>
            <a:ext cx="4079805" cy="53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574" y="4471542"/>
            <a:ext cx="2115785" cy="3660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6B0DA6-6166-6842-BA20-BC70D96EEAF7}"/>
              </a:ext>
            </a:extLst>
          </p:cNvPr>
          <p:cNvGrpSpPr/>
          <p:nvPr/>
        </p:nvGrpSpPr>
        <p:grpSpPr>
          <a:xfrm>
            <a:off x="2038669" y="5377471"/>
            <a:ext cx="8590180" cy="438972"/>
            <a:chOff x="2038669" y="5377471"/>
            <a:chExt cx="8590180" cy="438972"/>
          </a:xfrm>
        </p:grpSpPr>
        <p:sp>
          <p:nvSpPr>
            <p:cNvPr id="682" name="Line"/>
            <p:cNvSpPr/>
            <p:nvPr/>
          </p:nvSpPr>
          <p:spPr>
            <a:xfrm flipH="1">
              <a:off x="5849284" y="5624562"/>
              <a:ext cx="1139564" cy="0"/>
            </a:xfrm>
            <a:prstGeom prst="line">
              <a:avLst/>
            </a:prstGeom>
            <a:ln w="25400">
              <a:solidFill>
                <a:srgbClr val="BAE0A1"/>
              </a:solidFill>
              <a:miter lim="400000"/>
              <a:tailEnd type="triangle"/>
            </a:ln>
          </p:spPr>
          <p:txBody>
            <a:bodyPr lIns="35709" tIns="35709" rIns="35709" bIns="35709" anchor="ctr"/>
            <a:lstStyle/>
            <a:p>
              <a:pPr>
                <a:defRPr sz="3200"/>
              </a:pPr>
              <a:endParaRPr sz="1600"/>
            </a:p>
          </p:txBody>
        </p:sp>
        <p:pic>
          <p:nvPicPr>
            <p:cNvPr id="683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8669" y="5420532"/>
              <a:ext cx="3749493" cy="38387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BA37C7A-E092-C54D-8098-259A506DAE99}"/>
                </a:ext>
              </a:extLst>
            </p:cNvPr>
            <p:cNvGrpSpPr/>
            <p:nvPr/>
          </p:nvGrpSpPr>
          <p:grpSpPr>
            <a:xfrm>
              <a:off x="6852574" y="5377471"/>
              <a:ext cx="3776275" cy="438972"/>
              <a:chOff x="6852574" y="4895209"/>
              <a:chExt cx="3776275" cy="438972"/>
            </a:xfrm>
          </p:grpSpPr>
          <p:grpSp>
            <p:nvGrpSpPr>
              <p:cNvPr id="681" name="Group"/>
              <p:cNvGrpSpPr/>
              <p:nvPr/>
            </p:nvGrpSpPr>
            <p:grpSpPr>
              <a:xfrm>
                <a:off x="6852574" y="4895209"/>
                <a:ext cx="3776275" cy="438972"/>
                <a:chOff x="0" y="0"/>
                <a:chExt cx="7554516" cy="878172"/>
              </a:xfrm>
            </p:grpSpPr>
            <p:sp>
              <p:nvSpPr>
                <p:cNvPr id="679" name="Rounded Rectangle"/>
                <p:cNvSpPr/>
                <p:nvPr/>
              </p:nvSpPr>
              <p:spPr>
                <a:xfrm>
                  <a:off x="272619" y="0"/>
                  <a:ext cx="7154042" cy="878172"/>
                </a:xfrm>
                <a:prstGeom prst="roundRect">
                  <a:avLst>
                    <a:gd name="adj" fmla="val 30506"/>
                  </a:avLst>
                </a:prstGeom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09" tIns="35709" rIns="35709" bIns="3570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 sz="1600"/>
                </a:p>
              </p:txBody>
            </p:sp>
            <p:sp>
              <p:nvSpPr>
                <p:cNvPr id="680" name="(for example                             )"/>
                <p:cNvSpPr txBox="1"/>
                <p:nvPr/>
              </p:nvSpPr>
              <p:spPr>
                <a:xfrm>
                  <a:off x="0" y="62328"/>
                  <a:ext cx="7554516" cy="72919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5709" tIns="35709" rIns="35709" bIns="35709" numCol="1" anchor="ctr">
                  <a:spAutoFit/>
                </a:bodyPr>
                <a:lstStyle>
                  <a:lvl1pPr>
                    <a:defRPr sz="3800"/>
                  </a:lvl1pPr>
                </a:lstStyle>
                <a:p>
                  <a:r>
                    <a:rPr sz="1900" dirty="0"/>
                    <a:t>(for example</a:t>
                  </a:r>
                  <a:r>
                    <a:rPr lang="en-US" sz="1900" dirty="0"/>
                    <a:t>          </a:t>
                  </a:r>
                  <a:r>
                    <a:rPr sz="1900" dirty="0"/>
                    <a:t>                             )                      </a:t>
                  </a:r>
                </a:p>
              </p:txBody>
            </p:sp>
          </p:grpSp>
          <p:pic>
            <p:nvPicPr>
              <p:cNvPr id="685" name="Image" descr="Image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58525" y="5007342"/>
                <a:ext cx="1943395" cy="269916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smpl0.mp4" descr="smpl0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4230" y="159683"/>
            <a:ext cx="3508254" cy="6637683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Gradient-based IC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5709" tIns="35709" rIns="35709" bIns="35709" anchor="ctr">
            <a:norm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+mj-lt"/>
                <a:cs typeface="Calibri" panose="020F0502020204030204" pitchFamily="34" charset="0"/>
              </a:rPr>
              <a:t>Gradient-based ICP</a:t>
            </a:r>
          </a:p>
        </p:txBody>
      </p:sp>
      <p:sp>
        <p:nvSpPr>
          <p:cNvPr id="691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08" tIns="45708" rIns="45708" bIns="45708" anchor="ctr">
            <a:spAutoFit/>
          </a:bodyPr>
          <a:lstStyle>
            <a:lvl1pPr algn="r" defTabSz="457109"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42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9" fill="hold"/>
                                        <p:tgtEl>
                                          <p:spTgt spid="6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88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8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Why is convergence on the left less smooth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621791">
              <a:defRPr sz="7344"/>
            </a:lvl1pPr>
          </a:lstStyle>
          <a:p>
            <a:r>
              <a:rPr sz="4400" dirty="0"/>
              <a:t>Why is convergence on the left less smooth? </a:t>
            </a:r>
          </a:p>
        </p:txBody>
      </p:sp>
      <p:sp>
        <p:nvSpPr>
          <p:cNvPr id="698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08" tIns="45708" rIns="45708" bIns="45708" anchor="ctr">
            <a:spAutoFit/>
          </a:bodyPr>
          <a:lstStyle>
            <a:lvl1pPr algn="r" defTabSz="457109"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43</a:t>
            </a:fld>
            <a:endParaRPr/>
          </a:p>
        </p:txBody>
      </p:sp>
      <p:pic>
        <p:nvPicPr>
          <p:cNvPr id="694" name="smpl0.mp4" descr="smpl0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82800" y="1489208"/>
            <a:ext cx="2195550" cy="4154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5" name="generic_pose_prior_mjb.mp4" descr="generic_pose_prior_mjb.mp4"/>
          <p:cNvPicPr>
            <a:picLocks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3620" y="2006054"/>
            <a:ext cx="6581519" cy="3594602"/>
          </a:xfrm>
          <a:prstGeom prst="rect">
            <a:avLst/>
          </a:prstGeom>
          <a:ln w="12700">
            <a:miter lim="400000"/>
          </a:ln>
        </p:spPr>
      </p:pic>
      <p:sp>
        <p:nvSpPr>
          <p:cNvPr id="696" name="Point to point objective"/>
          <p:cNvSpPr txBox="1"/>
          <p:nvPr/>
        </p:nvSpPr>
        <p:spPr>
          <a:xfrm>
            <a:off x="1519823" y="5930754"/>
            <a:ext cx="2521505" cy="379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/>
          <a:p>
            <a:r>
              <a:rPr sz="2000" dirty="0"/>
              <a:t>Point to point objective</a:t>
            </a:r>
          </a:p>
        </p:txBody>
      </p:sp>
      <p:sp>
        <p:nvSpPr>
          <p:cNvPr id="697" name="Point to surface objective"/>
          <p:cNvSpPr txBox="1"/>
          <p:nvPr/>
        </p:nvSpPr>
        <p:spPr>
          <a:xfrm>
            <a:off x="6440314" y="5930754"/>
            <a:ext cx="2736306" cy="379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/>
          <a:p>
            <a:r>
              <a:rPr sz="2000"/>
              <a:t>Point to surface objective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9" fill="hold"/>
                                        <p:tgtEl>
                                          <p:spTgt spid="6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700" fill="hold"/>
                                        <p:tgtEl>
                                          <p:spTgt spid="6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1" fill="hold" display="0">
                  <p:stCondLst>
                    <p:cond delay="indefinite"/>
                  </p:stCondLst>
                </p:cTn>
                <p:tgtEl>
                  <p:spTgt spid="694"/>
                </p:tgtEl>
              </p:cMediaNode>
            </p:video>
            <p:seq concurrent="1" prevAc="none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4"/>
                  </p:tgtEl>
                </p:cond>
              </p:nextCondLst>
            </p:seq>
            <p:video>
              <p:cMediaNode vol="100000">
                <p:cTn id="17" fill="hold" display="0">
                  <p:stCondLst>
                    <p:cond delay="indefinite"/>
                  </p:stCondLst>
                </p:cTn>
                <p:tgtEl>
                  <p:spTgt spid="695"/>
                </p:tgtEl>
              </p:cMediaNode>
            </p:video>
            <p:seq concurrent="1" prevAc="none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5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radient-based IC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Gradient-based ICP</a:t>
            </a:r>
          </a:p>
        </p:txBody>
      </p:sp>
      <p:sp>
        <p:nvSpPr>
          <p:cNvPr id="740" name="Energy: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A6AAA9"/>
                </a:solidFill>
              </a:defRPr>
            </a:pPr>
            <a:r>
              <a:rPr dirty="0"/>
              <a:t>Energy: </a:t>
            </a:r>
            <a:br>
              <a:rPr dirty="0"/>
            </a:br>
            <a:endParaRPr dirty="0"/>
          </a:p>
          <a:p>
            <a:pPr>
              <a:defRPr>
                <a:solidFill>
                  <a:srgbClr val="A6AAA9"/>
                </a:solidFill>
              </a:defRPr>
            </a:pPr>
            <a:r>
              <a:rPr dirty="0"/>
              <a:t>Consider the correspondences fixed in each iteration j+1</a:t>
            </a:r>
            <a:br>
              <a:rPr dirty="0"/>
            </a:br>
            <a:endParaRPr dirty="0"/>
          </a:p>
          <a:p>
            <a:pPr>
              <a:defRPr strike="sngStrike"/>
            </a:pPr>
            <a:r>
              <a:rPr strike="noStrike" dirty="0"/>
              <a:t>Compute gradient of the energy around current estimation</a:t>
            </a:r>
            <a:br>
              <a:rPr dirty="0"/>
            </a:br>
            <a:endParaRPr dirty="0"/>
          </a:p>
          <a:p>
            <a:r>
              <a:rPr dirty="0">
                <a:solidFill>
                  <a:schemeClr val="bg2">
                    <a:lumMod val="75000"/>
                  </a:schemeClr>
                </a:solidFill>
              </a:rPr>
              <a:t>Apply step (gradient descent, dogleg, LM, BFGS…)</a:t>
            </a:r>
            <a:br>
              <a:rPr dirty="0"/>
            </a:br>
            <a:endParaRPr dirty="0"/>
          </a:p>
          <a:p>
            <a:pPr>
              <a:defRPr>
                <a:solidFill>
                  <a:srgbClr val="A6AAA9"/>
                </a:solidFill>
              </a:defRPr>
            </a:pPr>
            <a:r>
              <a:rPr dirty="0"/>
              <a:t>terminate if converged, otherwise iterate</a:t>
            </a:r>
          </a:p>
        </p:txBody>
      </p:sp>
      <p:sp>
        <p:nvSpPr>
          <p:cNvPr id="742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44</a:t>
            </a:fld>
            <a:endParaRPr/>
          </a:p>
        </p:txBody>
      </p:sp>
      <p:pic>
        <p:nvPicPr>
          <p:cNvPr id="74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892" y="5418713"/>
            <a:ext cx="3749492" cy="3838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0536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radient-based IC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Gradient-based ICP</a:t>
            </a:r>
          </a:p>
        </p:txBody>
      </p:sp>
      <p:sp>
        <p:nvSpPr>
          <p:cNvPr id="720" name="gradient: derivative of the sum of squared distances with respect to transformation f parameters…"/>
          <p:cNvSpPr txBox="1">
            <a:spLocks noGrp="1"/>
          </p:cNvSpPr>
          <p:nvPr>
            <p:ph idx="1"/>
          </p:nvPr>
        </p:nvSpPr>
        <p:spPr>
          <a:xfrm>
            <a:off x="837982" y="1825625"/>
            <a:ext cx="6915134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dirty="0"/>
              <a:t>Gradient: derivative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squared</a:t>
            </a:r>
            <a:r>
              <a:rPr lang="de-DE" dirty="0"/>
              <a:t> </a:t>
            </a:r>
            <a:r>
              <a:rPr lang="de-DE" dirty="0" err="1"/>
              <a:t>distances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respect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transformation</a:t>
            </a:r>
            <a:r>
              <a:rPr lang="de-DE" dirty="0"/>
              <a:t> f </a:t>
            </a:r>
            <a:r>
              <a:rPr lang="de-DE" dirty="0" err="1"/>
              <a:t>parameters</a:t>
            </a:r>
            <a:endParaRPr lang="de-DE" dirty="0"/>
          </a:p>
        </p:txBody>
      </p:sp>
      <p:sp>
        <p:nvSpPr>
          <p:cNvPr id="723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45</a:t>
            </a:fld>
            <a:endParaRPr/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116" y="2148657"/>
            <a:ext cx="3597727" cy="696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461" y="3031455"/>
            <a:ext cx="2115785" cy="366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radient-based IC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Gradient-based ICP</a:t>
            </a:r>
          </a:p>
        </p:txBody>
      </p:sp>
      <p:sp>
        <p:nvSpPr>
          <p:cNvPr id="720" name="gradient: derivative of the sum of squared distances with respect to transformation f parameters…"/>
          <p:cNvSpPr txBox="1">
            <a:spLocks noGrp="1"/>
          </p:cNvSpPr>
          <p:nvPr>
            <p:ph idx="1"/>
          </p:nvPr>
        </p:nvSpPr>
        <p:spPr>
          <a:xfrm>
            <a:off x="837982" y="1825625"/>
            <a:ext cx="6915134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dirty="0"/>
              <a:t>Gradient: derivative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squared</a:t>
            </a:r>
            <a:r>
              <a:rPr lang="de-DE" dirty="0"/>
              <a:t> </a:t>
            </a:r>
            <a:r>
              <a:rPr lang="de-DE" dirty="0" err="1"/>
              <a:t>distances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respect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transformation</a:t>
            </a:r>
            <a:r>
              <a:rPr lang="de-DE" dirty="0"/>
              <a:t> f </a:t>
            </a:r>
            <a:r>
              <a:rPr lang="de-DE" dirty="0" err="1"/>
              <a:t>parameters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Each</a:t>
            </a:r>
            <a:r>
              <a:rPr lang="de-DE" dirty="0"/>
              <a:t> derivative </a:t>
            </a:r>
            <a:r>
              <a:rPr lang="de-DE" dirty="0" err="1"/>
              <a:t>is</a:t>
            </a:r>
            <a:r>
              <a:rPr lang="de-DE" dirty="0"/>
              <a:t> easy</a:t>
            </a:r>
          </a:p>
          <a:p>
            <a:pPr lvl="1"/>
            <a:r>
              <a:rPr lang="de-DE" dirty="0"/>
              <a:t>Who </a:t>
            </a:r>
            <a:r>
              <a:rPr lang="de-DE" dirty="0" err="1"/>
              <a:t>wants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writes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down?</a:t>
            </a:r>
          </a:p>
        </p:txBody>
      </p:sp>
      <p:sp>
        <p:nvSpPr>
          <p:cNvPr id="723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46</a:t>
            </a:fld>
            <a:endParaRPr/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116" y="2148657"/>
            <a:ext cx="3597727" cy="696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461" y="3031455"/>
            <a:ext cx="2115785" cy="3660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1129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radient-based IC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Gradient-based ICP</a:t>
            </a:r>
          </a:p>
        </p:txBody>
      </p:sp>
      <p:sp>
        <p:nvSpPr>
          <p:cNvPr id="720" name="gradient: derivative of the sum of squared distances with respect to transformation f parameters…"/>
          <p:cNvSpPr txBox="1">
            <a:spLocks noGrp="1"/>
          </p:cNvSpPr>
          <p:nvPr>
            <p:ph idx="1"/>
          </p:nvPr>
        </p:nvSpPr>
        <p:spPr>
          <a:xfrm>
            <a:off x="837982" y="1825625"/>
            <a:ext cx="6722878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dirty="0"/>
              <a:t>Gradient: derivative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squared</a:t>
            </a:r>
            <a:r>
              <a:rPr lang="de-DE" dirty="0"/>
              <a:t> </a:t>
            </a:r>
            <a:r>
              <a:rPr lang="de-DE" dirty="0" err="1"/>
              <a:t>distances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respect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transformation</a:t>
            </a:r>
            <a:r>
              <a:rPr lang="de-DE" dirty="0"/>
              <a:t> f </a:t>
            </a:r>
            <a:r>
              <a:rPr lang="de-DE" dirty="0" err="1"/>
              <a:t>parameters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Each</a:t>
            </a:r>
            <a:r>
              <a:rPr lang="de-DE" dirty="0"/>
              <a:t> derivative </a:t>
            </a:r>
            <a:r>
              <a:rPr lang="de-DE" dirty="0" err="1"/>
              <a:t>is</a:t>
            </a:r>
            <a:r>
              <a:rPr lang="de-DE" dirty="0"/>
              <a:t> easy</a:t>
            </a:r>
          </a:p>
          <a:p>
            <a:pPr lvl="1"/>
            <a:r>
              <a:rPr lang="de-DE" dirty="0"/>
              <a:t>Who </a:t>
            </a:r>
            <a:r>
              <a:rPr lang="de-DE" dirty="0" err="1"/>
              <a:t>wants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writes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down?</a:t>
            </a:r>
          </a:p>
          <a:p>
            <a:pPr marL="457063" lvl="1" indent="0">
              <a:buNone/>
            </a:pPr>
            <a:endParaRPr lang="de-DE" dirty="0"/>
          </a:p>
          <a:p>
            <a:r>
              <a:rPr lang="de-DE" sz="2800" b="1" dirty="0"/>
              <a:t>Chain </a:t>
            </a:r>
            <a:r>
              <a:rPr lang="de-DE" sz="2800" b="1" dirty="0" err="1"/>
              <a:t>rule</a:t>
            </a:r>
            <a:r>
              <a:rPr lang="de-DE" sz="2800" b="1" dirty="0"/>
              <a:t> </a:t>
            </a:r>
            <a:r>
              <a:rPr lang="de-DE" sz="2800" b="1" dirty="0" err="1"/>
              <a:t>and</a:t>
            </a:r>
            <a:r>
              <a:rPr lang="de-DE" sz="2800" b="1" dirty="0"/>
              <a:t> </a:t>
            </a:r>
            <a:r>
              <a:rPr lang="de-DE" sz="2800" b="1" dirty="0" err="1"/>
              <a:t>automatic</a:t>
            </a:r>
            <a:r>
              <a:rPr lang="de-DE" sz="2800" b="1" dirty="0"/>
              <a:t> </a:t>
            </a:r>
            <a:r>
              <a:rPr lang="de-DE" sz="2800" b="1" dirty="0" err="1"/>
              <a:t>differentiation</a:t>
            </a:r>
            <a:r>
              <a:rPr lang="de-DE" sz="2800" b="1" dirty="0"/>
              <a:t>!</a:t>
            </a:r>
          </a:p>
        </p:txBody>
      </p:sp>
      <p:sp>
        <p:nvSpPr>
          <p:cNvPr id="723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47</a:t>
            </a:fld>
            <a:endParaRPr/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116" y="2148657"/>
            <a:ext cx="3597727" cy="696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461" y="3031455"/>
            <a:ext cx="2115785" cy="3660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5619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Automatic differenti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Automatic differentiation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48</a:t>
            </a:fld>
            <a:endParaRPr/>
          </a:p>
        </p:txBody>
      </p:sp>
      <p:pic>
        <p:nvPicPr>
          <p:cNvPr id="728" name="icp_tree.png" descr="icp_t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253" y="1405011"/>
            <a:ext cx="2163320" cy="4915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47" y="1862994"/>
            <a:ext cx="3579872" cy="696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icp_blur.png" descr="icp_bl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920" y="3965388"/>
            <a:ext cx="4048181" cy="1703423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Line"/>
          <p:cNvSpPr/>
          <p:nvPr/>
        </p:nvSpPr>
        <p:spPr>
          <a:xfrm>
            <a:off x="4083010" y="2400521"/>
            <a:ext cx="0" cy="1406437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732" name="write as if it was numpy code"/>
          <p:cNvSpPr txBox="1"/>
          <p:nvPr/>
        </p:nvSpPr>
        <p:spPr>
          <a:xfrm>
            <a:off x="4154998" y="2619618"/>
            <a:ext cx="3111410" cy="379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>
            <a:lvl1pPr>
              <a:defRPr sz="26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write as if it was </a:t>
            </a:r>
            <a:r>
              <a:rPr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numpy</a:t>
            </a:r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code</a:t>
            </a:r>
          </a:p>
        </p:txBody>
      </p:sp>
      <p:sp>
        <p:nvSpPr>
          <p:cNvPr id="733" name="Line"/>
          <p:cNvSpPr/>
          <p:nvPr/>
        </p:nvSpPr>
        <p:spPr>
          <a:xfrm>
            <a:off x="6292397" y="4784587"/>
            <a:ext cx="2163320" cy="0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734" name="results in expression tree with jacobians available at each step"/>
          <p:cNvSpPr txBox="1"/>
          <p:nvPr/>
        </p:nvSpPr>
        <p:spPr>
          <a:xfrm>
            <a:off x="6094413" y="3789142"/>
            <a:ext cx="3006339" cy="995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09" tIns="35709" rIns="35709" bIns="35709" anchor="ctr">
            <a:spAutoFit/>
          </a:bodyPr>
          <a:lstStyle/>
          <a:p>
            <a:pPr>
              <a:defRPr sz="26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results in expression tree</a:t>
            </a:r>
            <a:b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 </a:t>
            </a:r>
            <a:r>
              <a:rPr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jacobians</a:t>
            </a:r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available at each step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radient-based IC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Gradient-based ICP</a:t>
            </a:r>
          </a:p>
        </p:txBody>
      </p:sp>
      <p:sp>
        <p:nvSpPr>
          <p:cNvPr id="740" name="Energy: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A6AAA9"/>
                </a:solidFill>
              </a:defRPr>
            </a:pPr>
            <a:r>
              <a:rPr dirty="0"/>
              <a:t>Energy: </a:t>
            </a:r>
            <a:br>
              <a:rPr dirty="0"/>
            </a:br>
            <a:endParaRPr dirty="0"/>
          </a:p>
          <a:p>
            <a:pPr>
              <a:defRPr>
                <a:solidFill>
                  <a:srgbClr val="A6AAA9"/>
                </a:solidFill>
              </a:defRPr>
            </a:pPr>
            <a:r>
              <a:rPr dirty="0"/>
              <a:t>Consider the correspondences fixed in each iteration j+1</a:t>
            </a:r>
            <a:br>
              <a:rPr dirty="0"/>
            </a:br>
            <a:endParaRPr dirty="0"/>
          </a:p>
          <a:p>
            <a:pPr>
              <a:defRPr strike="sngStrike"/>
            </a:pPr>
            <a:r>
              <a:rPr strike="noStrike" dirty="0">
                <a:solidFill>
                  <a:srgbClr val="A6AAA9"/>
                </a:solidFill>
              </a:rPr>
              <a:t>Compute gradient of the energy around current estimation</a:t>
            </a:r>
            <a:br>
              <a:rPr dirty="0"/>
            </a:br>
            <a:endParaRPr dirty="0"/>
          </a:p>
          <a:p>
            <a:r>
              <a:rPr dirty="0"/>
              <a:t>Apply step (gradient descent, dogleg, LM, BFGS…)</a:t>
            </a:r>
            <a:br>
              <a:rPr dirty="0"/>
            </a:br>
            <a:endParaRPr dirty="0"/>
          </a:p>
          <a:p>
            <a:pPr>
              <a:defRPr>
                <a:solidFill>
                  <a:srgbClr val="A6AAA9"/>
                </a:solidFill>
              </a:defRPr>
            </a:pPr>
            <a:r>
              <a:rPr dirty="0"/>
              <a:t>terminate if converged, otherwise iterate</a:t>
            </a:r>
          </a:p>
        </p:txBody>
      </p:sp>
      <p:sp>
        <p:nvSpPr>
          <p:cNvPr id="742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49</a:t>
            </a:fld>
            <a:endParaRPr/>
          </a:p>
        </p:txBody>
      </p:sp>
      <p:pic>
        <p:nvPicPr>
          <p:cNvPr id="74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892" y="5418713"/>
            <a:ext cx="3749492" cy="383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"/>
          <p:cNvSpPr/>
          <p:nvPr/>
        </p:nvSpPr>
        <p:spPr>
          <a:xfrm>
            <a:off x="2351463" y="1398728"/>
            <a:ext cx="7485899" cy="5292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"/>
                </a:lnTo>
                <a:lnTo>
                  <a:pt x="21578" y="21600"/>
                </a:lnTo>
                <a:lnTo>
                  <a:pt x="8" y="21567"/>
                </a:lnTo>
                <a:lnTo>
                  <a:pt x="0" y="0"/>
                </a:lnTo>
                <a:close/>
              </a:path>
            </a:pathLst>
          </a:custGeom>
          <a:solidFill>
            <a:srgbClr val="A6AAA9">
              <a:alpha val="45187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02" name="How do we find correspondenc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How do we find correspondences?</a:t>
            </a:r>
          </a:p>
        </p:txBody>
      </p:sp>
      <p:sp>
        <p:nvSpPr>
          <p:cNvPr id="203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539BFA8A-063A-3441-B2E6-36A52155D571}"/>
              </a:ext>
            </a:extLst>
          </p:cNvPr>
          <p:cNvSpPr/>
          <p:nvPr/>
        </p:nvSpPr>
        <p:spPr>
          <a:xfrm>
            <a:off x="2623789" y="2535948"/>
            <a:ext cx="3452818" cy="2825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00882B">
                <a:hueOff val="-2473793"/>
                <a:satOff val="-50209"/>
                <a:lumOff val="23543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553B7854-9E2A-9D48-89A1-A693D02D488F}"/>
              </a:ext>
            </a:extLst>
          </p:cNvPr>
          <p:cNvSpPr/>
          <p:nvPr/>
        </p:nvSpPr>
        <p:spPr>
          <a:xfrm rot="18245647">
            <a:off x="7300235" y="3157044"/>
            <a:ext cx="2037074" cy="1666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C82506">
                <a:hueOff val="-444211"/>
                <a:satOff val="-14915"/>
                <a:lumOff val="22857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Why Gradient-based ICP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Why Gradient-based ICP?</a:t>
            </a:r>
          </a:p>
        </p:txBody>
      </p:sp>
      <p:sp>
        <p:nvSpPr>
          <p:cNvPr id="745" name="Formulation is much more generic: the energy can incorporate other terms, more parameters, etc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Formulation is much more generic: the energy can incorporate other terms, more parameters,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 lot of available software for solving this least squares problem (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cvx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ceres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, …)</a:t>
            </a:r>
          </a:p>
          <a:p>
            <a:r>
              <a:rPr b="1" dirty="0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However,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the resulting energy is non-convex for general deformation models.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Optimisation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can get trapped in local minima.</a:t>
            </a:r>
          </a:p>
        </p:txBody>
      </p:sp>
      <p:sp>
        <p:nvSpPr>
          <p:cNvPr id="746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Take-home messa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0200"/>
            </a:lvl1pPr>
          </a:lstStyle>
          <a:p>
            <a:r>
              <a:rPr sz="4400" dirty="0"/>
              <a:t>Take-home message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8F6BEB-B19E-FD48-99A0-62663CF7A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8619" indent="-308619">
              <a:spcBef>
                <a:spcPts val="2949"/>
              </a:spcBef>
              <a:buSzPct val="75000"/>
            </a:pPr>
            <a:r>
              <a:rPr lang="de-DE" sz="2800" b="1" dirty="0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Procrustes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optimal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rigid </a:t>
            </a:r>
            <a:r>
              <a:rPr lang="de-DE" sz="2800" b="1" dirty="0" err="1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alignment</a:t>
            </a:r>
            <a:r>
              <a:rPr lang="de-DE" sz="2800" b="1" dirty="0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problems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i="1" dirty="0" err="1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known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correspondences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08619" indent="-308619">
              <a:spcBef>
                <a:spcPts val="2949"/>
              </a:spcBef>
              <a:buSzPct val="75000"/>
            </a:pP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correspondences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transformation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iteratively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Iterative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Closest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Point (</a:t>
            </a:r>
            <a:r>
              <a:rPr lang="de-DE" sz="2800" b="1" dirty="0">
                <a:latin typeface="Calibri" panose="020F0502020204030204" pitchFamily="34" charset="0"/>
                <a:ea typeface="Helvetica"/>
                <a:cs typeface="Calibri" panose="020F0502020204030204" pitchFamily="34" charset="0"/>
                <a:sym typeface="Helvetica"/>
              </a:rPr>
              <a:t>ICP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0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lide credi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credits</a:t>
            </a:r>
          </a:p>
        </p:txBody>
      </p:sp>
      <p:sp>
        <p:nvSpPr>
          <p:cNvPr id="753" name="Javier Romero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 algn="l">
              <a:buSzPct val="100000"/>
              <a:buChar char="•"/>
            </a:lvl1pPr>
          </a:lstStyle>
          <a:p>
            <a:r>
              <a:t> Javier Romero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Iterative Closest Point (ICP)"/>
          <p:cNvSpPr txBox="1">
            <a:spLocks noGrp="1"/>
          </p:cNvSpPr>
          <p:nvPr>
            <p:ph type="title"/>
          </p:nvPr>
        </p:nvSpPr>
        <p:spPr>
          <a:xfrm>
            <a:off x="1523603" y="161585"/>
            <a:ext cx="9141619" cy="151765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600"/>
            </a:lvl1pPr>
          </a:lstStyle>
          <a:p>
            <a:r>
              <a:t>Iterative Closest Point (ICP)</a:t>
            </a:r>
          </a:p>
        </p:txBody>
      </p:sp>
      <p:sp>
        <p:nvSpPr>
          <p:cNvPr id="645" name="iteration j…"/>
          <p:cNvSpPr txBox="1">
            <a:spLocks noGrp="1"/>
          </p:cNvSpPr>
          <p:nvPr>
            <p:ph type="body" idx="1"/>
          </p:nvPr>
        </p:nvSpPr>
        <p:spPr>
          <a:xfrm>
            <a:off x="1771481" y="1473539"/>
            <a:ext cx="8645863" cy="441904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90101" indent="-290101" defTabSz="386042">
              <a:spcBef>
                <a:spcPts val="2749"/>
              </a:spcBef>
              <a:defRPr sz="4700"/>
            </a:pPr>
            <a:r>
              <a:t>iteration j</a:t>
            </a:r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t>compute closest points</a:t>
            </a:r>
            <a:br/>
            <a:endParaRPr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t>compute optimal transformation with Procrustes</a:t>
            </a:r>
            <a:br/>
            <a:endParaRPr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t>apply transformation</a:t>
            </a:r>
            <a:br/>
            <a:endParaRPr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t>terminate if converged, otherwise iterate</a:t>
            </a:r>
          </a:p>
        </p:txBody>
      </p:sp>
      <p:sp>
        <p:nvSpPr>
          <p:cNvPr id="646" name="Rounded Rectangle"/>
          <p:cNvSpPr/>
          <p:nvPr/>
        </p:nvSpPr>
        <p:spPr>
          <a:xfrm>
            <a:off x="2045567" y="2161408"/>
            <a:ext cx="3315673" cy="542190"/>
          </a:xfrm>
          <a:prstGeom prst="roundRect">
            <a:avLst>
              <a:gd name="adj" fmla="val 24698"/>
            </a:avLst>
          </a:prstGeom>
          <a:solidFill>
            <a:schemeClr val="accent2">
              <a:hueOff val="-2473793"/>
              <a:satOff val="-50209"/>
              <a:lumOff val="23543"/>
              <a:alpha val="22260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47" name="Arrow"/>
          <p:cNvSpPr/>
          <p:nvPr/>
        </p:nvSpPr>
        <p:spPr>
          <a:xfrm>
            <a:off x="5331718" y="2208238"/>
            <a:ext cx="448531" cy="448531"/>
          </a:xfrm>
          <a:prstGeom prst="rightArrow">
            <a:avLst>
              <a:gd name="adj1" fmla="val 57030"/>
              <a:gd name="adj2" fmla="val 64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48" name="compute a transform that reduces the error"/>
          <p:cNvSpPr txBox="1"/>
          <p:nvPr/>
        </p:nvSpPr>
        <p:spPr>
          <a:xfrm>
            <a:off x="4350487" y="3708768"/>
            <a:ext cx="6442164" cy="395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09" tIns="35709" rIns="35709" bIns="35709" anchor="ctr">
            <a:spAutoFit/>
          </a:bodyPr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sz="2100" dirty="0"/>
              <a:t>compute a transform that reduces the error</a:t>
            </a:r>
          </a:p>
        </p:txBody>
      </p:sp>
      <p:sp>
        <p:nvSpPr>
          <p:cNvPr id="649" name="Arrow"/>
          <p:cNvSpPr/>
          <p:nvPr/>
        </p:nvSpPr>
        <p:spPr>
          <a:xfrm>
            <a:off x="4078319" y="3722820"/>
            <a:ext cx="448531" cy="448531"/>
          </a:xfrm>
          <a:prstGeom prst="rightArrow">
            <a:avLst>
              <a:gd name="adj1" fmla="val 5703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50" name="Rounded Rectangle"/>
          <p:cNvSpPr/>
          <p:nvPr/>
        </p:nvSpPr>
        <p:spPr>
          <a:xfrm>
            <a:off x="2050923" y="3243700"/>
            <a:ext cx="6532986" cy="542190"/>
          </a:xfrm>
          <a:prstGeom prst="roundRect">
            <a:avLst>
              <a:gd name="adj" fmla="val 24698"/>
            </a:avLst>
          </a:prstGeom>
          <a:solidFill>
            <a:srgbClr val="3CA2C3"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51" name="In which direction should I move?"/>
          <p:cNvSpPr txBox="1"/>
          <p:nvPr/>
        </p:nvSpPr>
        <p:spPr>
          <a:xfrm>
            <a:off x="6968015" y="2286279"/>
            <a:ext cx="2476621" cy="2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sz="1250"/>
              <a:t>In which direction should I move?</a:t>
            </a:r>
          </a:p>
        </p:txBody>
      </p:sp>
      <p:sp>
        <p:nvSpPr>
          <p:cNvPr id="65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32855" y="6505277"/>
            <a:ext cx="314188" cy="3289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862725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radient-based ICP"/>
          <p:cNvSpPr txBox="1">
            <a:spLocks noGrp="1"/>
          </p:cNvSpPr>
          <p:nvPr>
            <p:ph type="title"/>
          </p:nvPr>
        </p:nvSpPr>
        <p:spPr>
          <a:xfrm>
            <a:off x="1523603" y="161585"/>
            <a:ext cx="9141619" cy="1517652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</a:lstStyle>
          <a:p>
            <a:r>
              <a:t>Gradient-based ICP</a:t>
            </a:r>
          </a:p>
        </p:txBody>
      </p:sp>
      <p:sp>
        <p:nvSpPr>
          <p:cNvPr id="657" name="iteration j…"/>
          <p:cNvSpPr txBox="1">
            <a:spLocks noGrp="1"/>
          </p:cNvSpPr>
          <p:nvPr>
            <p:ph type="body" idx="1"/>
          </p:nvPr>
        </p:nvSpPr>
        <p:spPr>
          <a:xfrm>
            <a:off x="1771481" y="1473539"/>
            <a:ext cx="8645863" cy="441904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90101" indent="-290101" defTabSz="386042">
              <a:spcBef>
                <a:spcPts val="2749"/>
              </a:spcBef>
              <a:defRPr sz="4700"/>
            </a:pPr>
            <a:r>
              <a:t>iteration j</a:t>
            </a:r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t>compute closest points</a:t>
            </a:r>
            <a:br/>
            <a:endParaRPr/>
          </a:p>
          <a:p>
            <a:pPr marL="290101" indent="-290101" defTabSz="386042">
              <a:spcBef>
                <a:spcPts val="2749"/>
              </a:spcBef>
              <a:defRPr sz="4700" strike="sngStrike"/>
            </a:pPr>
            <a:r>
              <a:t>compute optimal transformation with Procrustes</a:t>
            </a:r>
            <a:br/>
            <a:endParaRPr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t>apply transformation</a:t>
            </a:r>
            <a:br/>
            <a:endParaRPr/>
          </a:p>
          <a:p>
            <a:pPr marL="290101" indent="-290101" defTabSz="386042">
              <a:spcBef>
                <a:spcPts val="2749"/>
              </a:spcBef>
              <a:defRPr sz="4700"/>
            </a:pPr>
            <a:r>
              <a:t>terminate if converged, otherwise iterate</a:t>
            </a:r>
          </a:p>
        </p:txBody>
      </p:sp>
      <p:sp>
        <p:nvSpPr>
          <p:cNvPr id="658" name="Rounded Rectangle"/>
          <p:cNvSpPr/>
          <p:nvPr/>
        </p:nvSpPr>
        <p:spPr>
          <a:xfrm>
            <a:off x="2045567" y="2161408"/>
            <a:ext cx="3315673" cy="542190"/>
          </a:xfrm>
          <a:prstGeom prst="roundRect">
            <a:avLst>
              <a:gd name="adj" fmla="val 24698"/>
            </a:avLst>
          </a:prstGeom>
          <a:solidFill>
            <a:schemeClr val="accent2">
              <a:hueOff val="-2473793"/>
              <a:satOff val="-50209"/>
              <a:lumOff val="23543"/>
              <a:alpha val="22260"/>
            </a:scheme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59" name="compute descent step by linearising the energy…"/>
          <p:cNvSpPr txBox="1"/>
          <p:nvPr/>
        </p:nvSpPr>
        <p:spPr>
          <a:xfrm>
            <a:off x="4820264" y="3724939"/>
            <a:ext cx="6442164" cy="718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09" tIns="35709" rIns="35709" bIns="35709" anchor="ctr">
            <a:spAutoFit/>
          </a:bodyPr>
          <a:lstStyle/>
          <a:p>
            <a:pPr algn="l">
              <a:defRPr sz="4200">
                <a:solidFill>
                  <a:schemeClr val="accent1"/>
                </a:solidFill>
              </a:defRPr>
            </a:pPr>
            <a:r>
              <a:rPr sz="2100" dirty="0"/>
              <a:t>compute descent step by </a:t>
            </a:r>
            <a:r>
              <a:rPr sz="2100" dirty="0" err="1"/>
              <a:t>linearising</a:t>
            </a:r>
            <a:r>
              <a:rPr sz="2100" dirty="0"/>
              <a:t> the </a:t>
            </a:r>
            <a:r>
              <a:rPr sz="2100" dirty="0">
                <a:solidFill>
                  <a:srgbClr val="1872C1"/>
                </a:solidFill>
              </a:rPr>
              <a:t>energy</a:t>
            </a:r>
          </a:p>
          <a:p>
            <a:pPr algn="l">
              <a:defRPr sz="4200">
                <a:solidFill>
                  <a:srgbClr val="1165C0"/>
                </a:solidFill>
              </a:defRPr>
            </a:pPr>
            <a:r>
              <a:rPr sz="2100" dirty="0"/>
              <a:t>Jacobian of distance-based energy</a:t>
            </a:r>
          </a:p>
        </p:txBody>
      </p:sp>
      <p:sp>
        <p:nvSpPr>
          <p:cNvPr id="660" name="Arrow"/>
          <p:cNvSpPr/>
          <p:nvPr/>
        </p:nvSpPr>
        <p:spPr>
          <a:xfrm>
            <a:off x="4078319" y="3722820"/>
            <a:ext cx="448531" cy="448531"/>
          </a:xfrm>
          <a:prstGeom prst="rightArrow">
            <a:avLst>
              <a:gd name="adj1" fmla="val 5703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61" name="Rounded Rectangle"/>
          <p:cNvSpPr/>
          <p:nvPr/>
        </p:nvSpPr>
        <p:spPr>
          <a:xfrm>
            <a:off x="2050923" y="3243700"/>
            <a:ext cx="6532986" cy="542190"/>
          </a:xfrm>
          <a:prstGeom prst="roundRect">
            <a:avLst>
              <a:gd name="adj" fmla="val 24698"/>
            </a:avLst>
          </a:prstGeom>
          <a:solidFill>
            <a:srgbClr val="3CA2C3"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6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32855" y="6505277"/>
            <a:ext cx="314188" cy="3289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098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"/>
          <p:cNvSpPr/>
          <p:nvPr/>
        </p:nvSpPr>
        <p:spPr>
          <a:xfrm>
            <a:off x="2351463" y="1398728"/>
            <a:ext cx="7485899" cy="5292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"/>
                </a:lnTo>
                <a:lnTo>
                  <a:pt x="21578" y="21600"/>
                </a:lnTo>
                <a:lnTo>
                  <a:pt x="8" y="21567"/>
                </a:lnTo>
                <a:lnTo>
                  <a:pt x="0" y="0"/>
                </a:lnTo>
                <a:close/>
              </a:path>
            </a:pathLst>
          </a:custGeom>
          <a:solidFill>
            <a:srgbClr val="A6AAA9">
              <a:alpha val="45187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13" name="How do we find correspondenc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How do we find correspondences?</a:t>
            </a:r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1CECDD-6CD9-254B-9C38-87E446091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951" y="1398728"/>
            <a:ext cx="4010922" cy="2429509"/>
          </a:xfrm>
          <a:prstGeom prst="rect">
            <a:avLst/>
          </a:prstGeom>
        </p:spPr>
      </p:pic>
      <p:sp>
        <p:nvSpPr>
          <p:cNvPr id="16" name="Shape">
            <a:extLst>
              <a:ext uri="{FF2B5EF4-FFF2-40B4-BE49-F238E27FC236}">
                <a16:creationId xmlns:a16="http://schemas.microsoft.com/office/drawing/2014/main" id="{B012A3E0-41AD-F64D-A5A9-F4B7281B9EED}"/>
              </a:ext>
            </a:extLst>
          </p:cNvPr>
          <p:cNvSpPr/>
          <p:nvPr/>
        </p:nvSpPr>
        <p:spPr>
          <a:xfrm>
            <a:off x="2623789" y="2535948"/>
            <a:ext cx="3452818" cy="2825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00882B">
                <a:hueOff val="-2473793"/>
                <a:satOff val="-50209"/>
                <a:lumOff val="23543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77218FE5-CDB9-1044-B896-E4A449C7C0E7}"/>
              </a:ext>
            </a:extLst>
          </p:cNvPr>
          <p:cNvSpPr/>
          <p:nvPr/>
        </p:nvSpPr>
        <p:spPr>
          <a:xfrm rot="18245647">
            <a:off x="7300235" y="3157044"/>
            <a:ext cx="2037074" cy="1666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C82506">
                <a:hueOff val="-444211"/>
                <a:satOff val="-14915"/>
                <a:lumOff val="22857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"/>
          <p:cNvSpPr/>
          <p:nvPr/>
        </p:nvSpPr>
        <p:spPr>
          <a:xfrm>
            <a:off x="2351463" y="1398728"/>
            <a:ext cx="7485899" cy="5292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"/>
                </a:lnTo>
                <a:lnTo>
                  <a:pt x="21578" y="21600"/>
                </a:lnTo>
                <a:lnTo>
                  <a:pt x="8" y="21567"/>
                </a:lnTo>
                <a:lnTo>
                  <a:pt x="0" y="0"/>
                </a:lnTo>
                <a:close/>
              </a:path>
            </a:pathLst>
          </a:custGeom>
          <a:solidFill>
            <a:srgbClr val="A6AAA9">
              <a:alpha val="45187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29" name="How do we find correspondenc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How do we find correspondences?</a:t>
            </a:r>
          </a:p>
        </p:txBody>
      </p:sp>
      <p:sp>
        <p:nvSpPr>
          <p:cNvPr id="230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CB09AD-470A-7040-AD43-2046D39A1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789" y="1448797"/>
            <a:ext cx="5345874" cy="2579096"/>
          </a:xfrm>
          <a:prstGeom prst="rect">
            <a:avLst/>
          </a:prstGeom>
        </p:spPr>
      </p:pic>
      <p:sp>
        <p:nvSpPr>
          <p:cNvPr id="21" name="Shape">
            <a:extLst>
              <a:ext uri="{FF2B5EF4-FFF2-40B4-BE49-F238E27FC236}">
                <a16:creationId xmlns:a16="http://schemas.microsoft.com/office/drawing/2014/main" id="{693953CB-72A7-254D-BA3D-F02D1CAFEEEA}"/>
              </a:ext>
            </a:extLst>
          </p:cNvPr>
          <p:cNvSpPr/>
          <p:nvPr/>
        </p:nvSpPr>
        <p:spPr>
          <a:xfrm>
            <a:off x="2623789" y="2535948"/>
            <a:ext cx="3452818" cy="2825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00882B">
                <a:hueOff val="-2473793"/>
                <a:satOff val="-50209"/>
                <a:lumOff val="23543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E198F8A0-330D-B048-ADD1-2EE8F57E9EC3}"/>
              </a:ext>
            </a:extLst>
          </p:cNvPr>
          <p:cNvSpPr/>
          <p:nvPr/>
        </p:nvSpPr>
        <p:spPr>
          <a:xfrm rot="18245647">
            <a:off x="7300235" y="3157044"/>
            <a:ext cx="2037074" cy="1666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031" extrusionOk="0">
                <a:moveTo>
                  <a:pt x="2699" y="19341"/>
                </a:moveTo>
                <a:cubicBezTo>
                  <a:pt x="2045" y="17483"/>
                  <a:pt x="3495" y="15138"/>
                  <a:pt x="2452" y="13480"/>
                </a:cubicBezTo>
                <a:cubicBezTo>
                  <a:pt x="1732" y="12337"/>
                  <a:pt x="50" y="12156"/>
                  <a:pt x="1" y="10561"/>
                </a:cubicBezTo>
                <a:cubicBezTo>
                  <a:pt x="-25" y="9736"/>
                  <a:pt x="516" y="9073"/>
                  <a:pt x="1189" y="8954"/>
                </a:cubicBezTo>
                <a:cubicBezTo>
                  <a:pt x="2698" y="8685"/>
                  <a:pt x="3579" y="10852"/>
                  <a:pt x="4977" y="11333"/>
                </a:cubicBezTo>
                <a:cubicBezTo>
                  <a:pt x="6663" y="11914"/>
                  <a:pt x="7999" y="10014"/>
                  <a:pt x="7310" y="8504"/>
                </a:cubicBezTo>
                <a:cubicBezTo>
                  <a:pt x="6819" y="7427"/>
                  <a:pt x="5308" y="7553"/>
                  <a:pt x="5084" y="6244"/>
                </a:cubicBezTo>
                <a:cubicBezTo>
                  <a:pt x="4883" y="5071"/>
                  <a:pt x="5866" y="4193"/>
                  <a:pt x="7002" y="4301"/>
                </a:cubicBezTo>
                <a:cubicBezTo>
                  <a:pt x="7737" y="4371"/>
                  <a:pt x="8440" y="4751"/>
                  <a:pt x="9139" y="5166"/>
                </a:cubicBezTo>
                <a:cubicBezTo>
                  <a:pt x="10194" y="5792"/>
                  <a:pt x="11434" y="5807"/>
                  <a:pt x="11607" y="4679"/>
                </a:cubicBezTo>
                <a:cubicBezTo>
                  <a:pt x="11802" y="3408"/>
                  <a:pt x="10277" y="3177"/>
                  <a:pt x="9936" y="2139"/>
                </a:cubicBezTo>
                <a:cubicBezTo>
                  <a:pt x="9503" y="816"/>
                  <a:pt x="10781" y="-423"/>
                  <a:pt x="12151" y="139"/>
                </a:cubicBezTo>
                <a:cubicBezTo>
                  <a:pt x="13034" y="501"/>
                  <a:pt x="13673" y="1498"/>
                  <a:pt x="14574" y="1840"/>
                </a:cubicBezTo>
                <a:cubicBezTo>
                  <a:pt x="15591" y="2227"/>
                  <a:pt x="16672" y="1715"/>
                  <a:pt x="17720" y="1853"/>
                </a:cubicBezTo>
                <a:cubicBezTo>
                  <a:pt x="20699" y="2246"/>
                  <a:pt x="21575" y="7644"/>
                  <a:pt x="19130" y="10580"/>
                </a:cubicBezTo>
                <a:cubicBezTo>
                  <a:pt x="17690" y="12309"/>
                  <a:pt x="15459" y="12213"/>
                  <a:pt x="13839" y="13615"/>
                </a:cubicBezTo>
                <a:cubicBezTo>
                  <a:pt x="13049" y="14299"/>
                  <a:pt x="12492" y="15301"/>
                  <a:pt x="11873" y="16216"/>
                </a:cubicBezTo>
                <a:cubicBezTo>
                  <a:pt x="10275" y="18580"/>
                  <a:pt x="8258" y="20622"/>
                  <a:pt x="5789" y="20990"/>
                </a:cubicBezTo>
                <a:cubicBezTo>
                  <a:pt x="4530" y="21177"/>
                  <a:pt x="3192" y="20742"/>
                  <a:pt x="2699" y="19341"/>
                </a:cubicBezTo>
                <a:close/>
              </a:path>
            </a:pathLst>
          </a:custGeom>
          <a:ln w="25400">
            <a:solidFill>
              <a:srgbClr val="C82506">
                <a:hueOff val="-444211"/>
                <a:satOff val="-14915"/>
                <a:lumOff val="22857"/>
              </a:srgbClr>
            </a:solidFill>
            <a:miter lim="400000"/>
          </a:ln>
        </p:spPr>
        <p:txBody>
          <a:bodyPr lIns="35709" tIns="35709" rIns="35709" bIns="3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ompact notation: f contains translation, rotation and isotropic scale"/>
          <p:cNvSpPr txBox="1"/>
          <p:nvPr/>
        </p:nvSpPr>
        <p:spPr>
          <a:xfrm>
            <a:off x="3550814" y="2464557"/>
            <a:ext cx="7231127" cy="379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>
            <a:lvl1pPr>
              <a:defRPr sz="28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compact notation: f contains translation, rotation and isotropic scale</a:t>
            </a:r>
          </a:p>
        </p:txBody>
      </p:sp>
      <p:sp>
        <p:nvSpPr>
          <p:cNvPr id="235" name="Line"/>
          <p:cNvSpPr/>
          <p:nvPr/>
        </p:nvSpPr>
        <p:spPr>
          <a:xfrm>
            <a:off x="6380921" y="2165157"/>
            <a:ext cx="159349" cy="393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4" h="21600" extrusionOk="0">
                <a:moveTo>
                  <a:pt x="19744" y="21600"/>
                </a:moveTo>
                <a:cubicBezTo>
                  <a:pt x="10363" y="20369"/>
                  <a:pt x="3157" y="17025"/>
                  <a:pt x="813" y="12814"/>
                </a:cubicBezTo>
                <a:cubicBezTo>
                  <a:pt x="-1856" y="8019"/>
                  <a:pt x="2170" y="2980"/>
                  <a:pt x="11052" y="0"/>
                </a:cubicBezTo>
              </a:path>
            </a:pathLst>
          </a:cu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chemeClr val="accent1">
                    <a:satOff val="-3355"/>
                    <a:lumOff val="26614"/>
                  </a:schemeClr>
                </a:solidFill>
              </a:defRPr>
            </a:pPr>
            <a:endParaRPr sz="1600"/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076" y="1876843"/>
            <a:ext cx="6418774" cy="696335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Rounded Rectangle"/>
          <p:cNvSpPr/>
          <p:nvPr/>
        </p:nvSpPr>
        <p:spPr>
          <a:xfrm>
            <a:off x="8617840" y="2075556"/>
            <a:ext cx="126252" cy="220863"/>
          </a:xfrm>
          <a:prstGeom prst="roundRect">
            <a:avLst>
              <a:gd name="adj" fmla="val 26372"/>
            </a:avLst>
          </a:prstGeom>
          <a:solidFill>
            <a:srgbClr val="E35952">
              <a:alpha val="31895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38" name="Rounded Rectangle"/>
          <p:cNvSpPr/>
          <p:nvPr/>
        </p:nvSpPr>
        <p:spPr>
          <a:xfrm>
            <a:off x="7811951" y="2075556"/>
            <a:ext cx="126251" cy="220863"/>
          </a:xfrm>
          <a:prstGeom prst="roundRect">
            <a:avLst>
              <a:gd name="adj" fmla="val 26372"/>
            </a:avLst>
          </a:prstGeom>
          <a:solidFill>
            <a:srgbClr val="E35952">
              <a:alpha val="31895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39" name="Line"/>
          <p:cNvSpPr/>
          <p:nvPr/>
        </p:nvSpPr>
        <p:spPr>
          <a:xfrm>
            <a:off x="7861212" y="1684087"/>
            <a:ext cx="829969" cy="335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754" extrusionOk="0">
                <a:moveTo>
                  <a:pt x="0" y="19714"/>
                </a:moveTo>
                <a:cubicBezTo>
                  <a:pt x="991" y="9678"/>
                  <a:pt x="4575" y="2012"/>
                  <a:pt x="9057" y="344"/>
                </a:cubicBezTo>
                <a:cubicBezTo>
                  <a:pt x="14940" y="-1846"/>
                  <a:pt x="20601" y="6620"/>
                  <a:pt x="21600" y="19754"/>
                </a:cubicBezTo>
              </a:path>
            </a:pathLst>
          </a:custGeom>
          <a:ln w="635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  <a:headEnd type="triangle"/>
            <a:tailEnd type="triangle"/>
          </a:ln>
        </p:spPr>
        <p:txBody>
          <a:bodyPr lIns="35709" tIns="35709" rIns="35709" bIns="3570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40" name="?"/>
          <p:cNvSpPr txBox="1"/>
          <p:nvPr/>
        </p:nvSpPr>
        <p:spPr>
          <a:xfrm>
            <a:off x="8186350" y="1738685"/>
            <a:ext cx="152266" cy="2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>
            <a:lvl1pPr>
              <a:def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defRPr>
            </a:lvl1pPr>
          </a:lstStyle>
          <a:p>
            <a:r>
              <a:rPr sz="1250"/>
              <a:t>?</a:t>
            </a:r>
          </a:p>
        </p:txBody>
      </p:sp>
      <p:sp>
        <p:nvSpPr>
          <p:cNvPr id="241" name="How do we find correspondenc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7600"/>
            </a:pPr>
            <a:r>
              <a:rPr sz="4400" dirty="0"/>
              <a:t>How do we find </a:t>
            </a:r>
            <a:r>
              <a:rPr sz="4400" b="1" dirty="0">
                <a:ea typeface="Helvetica"/>
                <a:cs typeface="Helvetica"/>
                <a:sym typeface="Helvetica"/>
              </a:rPr>
              <a:t>correspondences</a:t>
            </a:r>
            <a:r>
              <a:rPr sz="4400" dirty="0"/>
              <a:t>?</a:t>
            </a:r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076" y="3002356"/>
            <a:ext cx="387181" cy="28726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Closest point to target shape point"/>
          <p:cNvSpPr txBox="1"/>
          <p:nvPr/>
        </p:nvSpPr>
        <p:spPr>
          <a:xfrm>
            <a:off x="3009636" y="3002356"/>
            <a:ext cx="3742992" cy="379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/>
          <a:p>
            <a:r>
              <a:rPr sz="2000" dirty="0"/>
              <a:t>Closest point to target shape point </a:t>
            </a:r>
          </a:p>
        </p:txBody>
      </p:sp>
      <p:pic>
        <p:nvPicPr>
          <p:cNvPr id="24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136" y="3029049"/>
            <a:ext cx="371048" cy="28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706" y="5231899"/>
            <a:ext cx="4573693" cy="737084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he optimisation is over…"/>
          <p:cNvSpPr txBox="1"/>
          <p:nvPr/>
        </p:nvSpPr>
        <p:spPr>
          <a:xfrm>
            <a:off x="2543623" y="3586447"/>
            <a:ext cx="2707452" cy="995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/>
          <a:p>
            <a:pPr algn="l"/>
            <a:r>
              <a:rPr sz="2000" dirty="0"/>
              <a:t>The </a:t>
            </a:r>
            <a:r>
              <a:rPr sz="2000" dirty="0" err="1"/>
              <a:t>optimisation</a:t>
            </a:r>
            <a:r>
              <a:rPr sz="2000" dirty="0"/>
              <a:t> is over</a:t>
            </a:r>
            <a:r>
              <a:rPr lang="en-US" sz="2000" dirty="0"/>
              <a:t>:</a:t>
            </a:r>
            <a:r>
              <a:rPr sz="2000" dirty="0"/>
              <a:t> </a:t>
            </a:r>
          </a:p>
          <a:p>
            <a:pPr marL="228554" lvl="1" indent="-114277" algn="l">
              <a:buSzPct val="100000"/>
              <a:buChar char="•"/>
            </a:pPr>
            <a:r>
              <a:rPr sz="2000" dirty="0"/>
              <a:t> the transform </a:t>
            </a:r>
          </a:p>
          <a:p>
            <a:pPr marL="228554" lvl="1" indent="-114277" algn="l">
              <a:buSzPct val="100000"/>
              <a:buChar char="•"/>
            </a:pPr>
            <a:r>
              <a:rPr sz="2000" dirty="0"/>
              <a:t> the correspondences </a:t>
            </a:r>
          </a:p>
        </p:txBody>
      </p:sp>
      <p:pic>
        <p:nvPicPr>
          <p:cNvPr id="247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8754" y="4247576"/>
            <a:ext cx="1719906" cy="299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6418" y="3934301"/>
            <a:ext cx="167499" cy="299735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Rounded Rectangle"/>
          <p:cNvSpPr/>
          <p:nvPr/>
        </p:nvSpPr>
        <p:spPr>
          <a:xfrm>
            <a:off x="3428987" y="4939875"/>
            <a:ext cx="5052649" cy="1307242"/>
          </a:xfrm>
          <a:prstGeom prst="roundRect">
            <a:avLst>
              <a:gd name="adj" fmla="val 12309"/>
            </a:avLst>
          </a:prstGeom>
          <a:solidFill>
            <a:srgbClr val="3CA2C3">
              <a:alpha val="22260"/>
            </a:srgbClr>
          </a:solidFill>
          <a:ln w="12700">
            <a:miter lim="400000"/>
          </a:ln>
        </p:spPr>
        <p:txBody>
          <a:bodyPr lIns="35709" tIns="35709" rIns="35709" bIns="3570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How do we find correspondenc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sz="4400" dirty="0"/>
              <a:t>How do we find correspondences?</a:t>
            </a:r>
          </a:p>
        </p:txBody>
      </p:sp>
      <p:sp>
        <p:nvSpPr>
          <p:cNvPr id="254" name="The idea was to minimise the sum of distances between the one set of points and the other set, transformed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The idea was to </a:t>
            </a:r>
            <a:r>
              <a:rPr dirty="0" err="1"/>
              <a:t>minimise</a:t>
            </a:r>
            <a:r>
              <a:rPr dirty="0"/>
              <a:t> the sum of distances between the one set of points and the other set, transformed</a:t>
            </a: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dirty="0"/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55" name="compact notation: f contains translation, rotation and isotropic scale"/>
          <p:cNvSpPr txBox="1"/>
          <p:nvPr/>
        </p:nvSpPr>
        <p:spPr>
          <a:xfrm>
            <a:off x="3555902" y="3465355"/>
            <a:ext cx="7231128" cy="379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>
            <a:lvl1pPr>
              <a:defRPr sz="28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compact notation: f contains translation, rotation and isotropic scale</a:t>
            </a:r>
          </a:p>
        </p:txBody>
      </p:sp>
      <p:pic>
        <p:nvPicPr>
          <p:cNvPr id="25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165" y="2877641"/>
            <a:ext cx="6418774" cy="696335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?"/>
          <p:cNvSpPr txBox="1"/>
          <p:nvPr/>
        </p:nvSpPr>
        <p:spPr>
          <a:xfrm>
            <a:off x="8191438" y="3067036"/>
            <a:ext cx="152266" cy="2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09" tIns="35709" rIns="35709" bIns="35709" anchor="ctr">
            <a:spAutoFit/>
          </a:bodyPr>
          <a:lstStyle>
            <a:lvl1pPr>
              <a:def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defRPr>
            </a:lvl1pPr>
          </a:lstStyle>
          <a:p>
            <a:r>
              <a:rPr sz="1250"/>
              <a:t>?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4456</Words>
  <Application>Microsoft Macintosh PowerPoint</Application>
  <PresentationFormat>Custom</PresentationFormat>
  <Paragraphs>462</Paragraphs>
  <Slides>54</Slides>
  <Notes>19</Notes>
  <HiddenSlides>2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Century Gothic</vt:lpstr>
      <vt:lpstr>Helvetica Light</vt:lpstr>
      <vt:lpstr>Helvetica Neue</vt:lpstr>
      <vt:lpstr>Office Theme</vt:lpstr>
      <vt:lpstr>Virtual Humans – Winter 23/24</vt:lpstr>
      <vt:lpstr>Non-rigid Articulated Registration</vt:lpstr>
      <vt:lpstr>What is missing?</vt:lpstr>
      <vt:lpstr>ICP and alignment based on optimisation</vt:lpstr>
      <vt:lpstr>How do we find correspondences?</vt:lpstr>
      <vt:lpstr>How do we find correspondences?</vt:lpstr>
      <vt:lpstr>How do we find correspondences?</vt:lpstr>
      <vt:lpstr>How do we find correspondences?</vt:lpstr>
      <vt:lpstr>How do we find correspondences?</vt:lpstr>
      <vt:lpstr>Ideas</vt:lpstr>
      <vt:lpstr>Solution: Iteratively find correspondences</vt:lpstr>
      <vt:lpstr>Alternate between finding correspondences and finding the optimal transformation</vt:lpstr>
      <vt:lpstr>Make up reasonable correspondences</vt:lpstr>
      <vt:lpstr>Make up reasonable correspondences</vt:lpstr>
      <vt:lpstr>Make up reasonable correspondences</vt:lpstr>
      <vt:lpstr>Solve for the best transformation</vt:lpstr>
      <vt:lpstr>Apply it …</vt:lpstr>
      <vt:lpstr>and iterate!</vt:lpstr>
      <vt:lpstr>and iterate!</vt:lpstr>
      <vt:lpstr>and iterate!</vt:lpstr>
      <vt:lpstr>and iterate!</vt:lpstr>
      <vt:lpstr>and iterate!</vt:lpstr>
      <vt:lpstr>Iterative Closest Point (ICP)</vt:lpstr>
      <vt:lpstr>Iterative Closest Point (ICP)</vt:lpstr>
      <vt:lpstr>Iterative Closest Point (ICP)</vt:lpstr>
      <vt:lpstr>Iterative Closest Point (ICP)</vt:lpstr>
      <vt:lpstr>Iterative Closest Point (ICP)</vt:lpstr>
      <vt:lpstr>Is ICP the best we can do?</vt:lpstr>
      <vt:lpstr>Closest points</vt:lpstr>
      <vt:lpstr>Closest points</vt:lpstr>
      <vt:lpstr>ICP: Tips to avoid local minima</vt:lpstr>
      <vt:lpstr>A much better objective: Point-to-surface distance</vt:lpstr>
      <vt:lpstr>Closest points: avoid local minima</vt:lpstr>
      <vt:lpstr>Closest points: avoid local minima</vt:lpstr>
      <vt:lpstr>Is ICP the best we can do?</vt:lpstr>
      <vt:lpstr>Best transformation?</vt:lpstr>
      <vt:lpstr>Iterative Closest Point (ICP)</vt:lpstr>
      <vt:lpstr>Iterative Closest Point (ICP)</vt:lpstr>
      <vt:lpstr>Gradient-based ICP</vt:lpstr>
      <vt:lpstr>Gradient-based ICP</vt:lpstr>
      <vt:lpstr>Gradient-based ICP</vt:lpstr>
      <vt:lpstr>Gradient-based ICP</vt:lpstr>
      <vt:lpstr>Why is convergence on the left less smooth? </vt:lpstr>
      <vt:lpstr>Gradient-based ICP</vt:lpstr>
      <vt:lpstr>Gradient-based ICP</vt:lpstr>
      <vt:lpstr>Gradient-based ICP</vt:lpstr>
      <vt:lpstr>Gradient-based ICP</vt:lpstr>
      <vt:lpstr>Automatic differentiation</vt:lpstr>
      <vt:lpstr>Gradient-based ICP</vt:lpstr>
      <vt:lpstr>Why Gradient-based ICP?</vt:lpstr>
      <vt:lpstr>Take-home message</vt:lpstr>
      <vt:lpstr>Slide credits</vt:lpstr>
      <vt:lpstr>Iterative Closest Point (ICP)</vt:lpstr>
      <vt:lpstr>Gradient-based ICP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Ilia Petrov</cp:lastModifiedBy>
  <cp:revision>92</cp:revision>
  <dcterms:modified xsi:type="dcterms:W3CDTF">2023-09-22T17:26:33Z</dcterms:modified>
</cp:coreProperties>
</file>