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0"/>
  </p:notesMasterIdLst>
  <p:sldIdLst>
    <p:sldId id="256" r:id="rId2"/>
    <p:sldId id="3302" r:id="rId3"/>
    <p:sldId id="339" r:id="rId4"/>
    <p:sldId id="346" r:id="rId5"/>
    <p:sldId id="3304" r:id="rId6"/>
    <p:sldId id="403" r:id="rId7"/>
    <p:sldId id="3305" r:id="rId8"/>
    <p:sldId id="3306" r:id="rId9"/>
    <p:sldId id="3307" r:id="rId10"/>
    <p:sldId id="347" r:id="rId11"/>
    <p:sldId id="348" r:id="rId12"/>
    <p:sldId id="349" r:id="rId13"/>
    <p:sldId id="350" r:id="rId14"/>
    <p:sldId id="351" r:id="rId15"/>
    <p:sldId id="352" r:id="rId16"/>
    <p:sldId id="383" r:id="rId17"/>
    <p:sldId id="3308" r:id="rId18"/>
    <p:sldId id="3309" r:id="rId19"/>
    <p:sldId id="353" r:id="rId20"/>
    <p:sldId id="3319" r:id="rId21"/>
    <p:sldId id="3320" r:id="rId22"/>
    <p:sldId id="3321" r:id="rId23"/>
    <p:sldId id="3322" r:id="rId24"/>
    <p:sldId id="3324" r:id="rId25"/>
    <p:sldId id="3327" r:id="rId26"/>
    <p:sldId id="3326" r:id="rId27"/>
    <p:sldId id="391" r:id="rId28"/>
    <p:sldId id="354" r:id="rId29"/>
    <p:sldId id="355" r:id="rId30"/>
    <p:sldId id="3325" r:id="rId31"/>
    <p:sldId id="3323" r:id="rId32"/>
    <p:sldId id="3318" r:id="rId33"/>
    <p:sldId id="358" r:id="rId34"/>
    <p:sldId id="359" r:id="rId35"/>
    <p:sldId id="361" r:id="rId36"/>
    <p:sldId id="396" r:id="rId37"/>
    <p:sldId id="381" r:id="rId38"/>
    <p:sldId id="399" r:id="rId39"/>
    <p:sldId id="3317" r:id="rId40"/>
    <p:sldId id="3316" r:id="rId41"/>
    <p:sldId id="3315" r:id="rId42"/>
    <p:sldId id="364" r:id="rId43"/>
    <p:sldId id="365" r:id="rId44"/>
    <p:sldId id="366" r:id="rId45"/>
    <p:sldId id="3314" r:id="rId46"/>
    <p:sldId id="368" r:id="rId47"/>
    <p:sldId id="369" r:id="rId48"/>
    <p:sldId id="370" r:id="rId49"/>
    <p:sldId id="371" r:id="rId50"/>
    <p:sldId id="3312" r:id="rId51"/>
    <p:sldId id="373" r:id="rId52"/>
    <p:sldId id="374" r:id="rId53"/>
    <p:sldId id="375" r:id="rId54"/>
    <p:sldId id="378" r:id="rId55"/>
    <p:sldId id="3311" r:id="rId56"/>
    <p:sldId id="3310" r:id="rId57"/>
    <p:sldId id="379" r:id="rId58"/>
    <p:sldId id="380" r:id="rId59"/>
    <p:sldId id="401" r:id="rId60"/>
    <p:sldId id="402" r:id="rId61"/>
    <p:sldId id="3303" r:id="rId62"/>
    <p:sldId id="345" r:id="rId63"/>
    <p:sldId id="395" r:id="rId64"/>
    <p:sldId id="385" r:id="rId65"/>
    <p:sldId id="386" r:id="rId66"/>
    <p:sldId id="408" r:id="rId67"/>
    <p:sldId id="384" r:id="rId68"/>
    <p:sldId id="3313" r:id="rId69"/>
    <p:sldId id="367" r:id="rId70"/>
    <p:sldId id="404" r:id="rId71"/>
    <p:sldId id="407" r:id="rId72"/>
    <p:sldId id="405" r:id="rId73"/>
    <p:sldId id="406" r:id="rId74"/>
    <p:sldId id="393" r:id="rId75"/>
    <p:sldId id="392" r:id="rId76"/>
    <p:sldId id="356" r:id="rId77"/>
    <p:sldId id="389" r:id="rId78"/>
    <p:sldId id="390"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0ED775-6062-9540-BA47-B1E9E308DD9B}">
          <p14:sldIdLst>
            <p14:sldId id="256"/>
            <p14:sldId id="3302"/>
            <p14:sldId id="339"/>
            <p14:sldId id="346"/>
            <p14:sldId id="3304"/>
            <p14:sldId id="403"/>
            <p14:sldId id="3305"/>
            <p14:sldId id="3306"/>
            <p14:sldId id="3307"/>
            <p14:sldId id="347"/>
            <p14:sldId id="348"/>
            <p14:sldId id="349"/>
            <p14:sldId id="350"/>
            <p14:sldId id="351"/>
            <p14:sldId id="352"/>
            <p14:sldId id="383"/>
            <p14:sldId id="3308"/>
            <p14:sldId id="3309"/>
            <p14:sldId id="353"/>
            <p14:sldId id="3319"/>
            <p14:sldId id="3320"/>
            <p14:sldId id="3321"/>
            <p14:sldId id="3322"/>
            <p14:sldId id="3324"/>
            <p14:sldId id="3327"/>
            <p14:sldId id="3326"/>
            <p14:sldId id="391"/>
            <p14:sldId id="354"/>
            <p14:sldId id="355"/>
            <p14:sldId id="3325"/>
            <p14:sldId id="3323"/>
            <p14:sldId id="3318"/>
            <p14:sldId id="358"/>
            <p14:sldId id="359"/>
            <p14:sldId id="361"/>
            <p14:sldId id="396"/>
            <p14:sldId id="381"/>
            <p14:sldId id="399"/>
            <p14:sldId id="3317"/>
            <p14:sldId id="3316"/>
            <p14:sldId id="3315"/>
            <p14:sldId id="364"/>
            <p14:sldId id="365"/>
            <p14:sldId id="366"/>
            <p14:sldId id="3314"/>
            <p14:sldId id="368"/>
            <p14:sldId id="369"/>
            <p14:sldId id="370"/>
            <p14:sldId id="371"/>
            <p14:sldId id="3312"/>
            <p14:sldId id="373"/>
            <p14:sldId id="374"/>
            <p14:sldId id="375"/>
            <p14:sldId id="378"/>
            <p14:sldId id="3311"/>
            <p14:sldId id="3310"/>
            <p14:sldId id="379"/>
            <p14:sldId id="380"/>
            <p14:sldId id="401"/>
            <p14:sldId id="402"/>
          </p14:sldIdLst>
        </p14:section>
        <p14:section name="OriginalSlides" id="{2E0F7313-2FE3-3241-B222-912FEE91A313}">
          <p14:sldIdLst>
            <p14:sldId id="3303"/>
            <p14:sldId id="345"/>
            <p14:sldId id="395"/>
            <p14:sldId id="385"/>
            <p14:sldId id="386"/>
            <p14:sldId id="408"/>
            <p14:sldId id="384"/>
            <p14:sldId id="3313"/>
            <p14:sldId id="367"/>
            <p14:sldId id="404"/>
            <p14:sldId id="407"/>
            <p14:sldId id="405"/>
            <p14:sldId id="406"/>
            <p14:sldId id="393"/>
            <p14:sldId id="392"/>
            <p14:sldId id="356"/>
            <p14:sldId id="389"/>
            <p14:sldId id="3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0"/>
    <p:restoredTop sz="73234"/>
  </p:normalViewPr>
  <p:slideViewPr>
    <p:cSldViewPr snapToGrid="0" snapToObjects="1">
      <p:cViewPr varScale="1">
        <p:scale>
          <a:sx n="84" d="100"/>
          <a:sy n="84" d="100"/>
        </p:scale>
        <p:origin x="1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9ED02-E51B-A04E-BDC2-1EE692574963}" type="datetimeFigureOut">
              <a:rPr lang="de-DE" smtClean="0"/>
              <a:t>22.09.23</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3900C-D613-854E-9F9C-907A69C6A13A}" type="slidenum">
              <a:rPr lang="de-DE" smtClean="0"/>
              <a:t>‹#›</a:t>
            </a:fld>
            <a:endParaRPr lang="de-DE"/>
          </a:p>
        </p:txBody>
      </p:sp>
    </p:spTree>
    <p:extLst>
      <p:ext uri="{BB962C8B-B14F-4D97-AF65-F5344CB8AC3E}">
        <p14:creationId xmlns:p14="http://schemas.microsoft.com/office/powerpoint/2010/main" val="1455370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Royal_Cana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n.wikipedia.org/wiki/Broom_Bridg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lecture we will learn how to parameterize human motion. We will deep dive into 3D rotations representations and kinematic chains</a:t>
            </a:r>
          </a:p>
        </p:txBody>
      </p:sp>
      <p:sp>
        <p:nvSpPr>
          <p:cNvPr id="4" name="Slide Number Placeholder 3"/>
          <p:cNvSpPr>
            <a:spLocks noGrp="1"/>
          </p:cNvSpPr>
          <p:nvPr>
            <p:ph type="sldNum" sz="quarter" idx="5"/>
          </p:nvPr>
        </p:nvSpPr>
        <p:spPr/>
        <p:txBody>
          <a:bodyPr/>
          <a:lstStyle/>
          <a:p>
            <a:fld id="{D7A3900C-D613-854E-9F9C-907A69C6A13A}" type="slidenum">
              <a:rPr lang="de-DE" smtClean="0"/>
              <a:t>1</a:t>
            </a:fld>
            <a:endParaRPr lang="de-DE"/>
          </a:p>
        </p:txBody>
      </p:sp>
    </p:spTree>
    <p:extLst>
      <p:ext uri="{BB962C8B-B14F-4D97-AF65-F5344CB8AC3E}">
        <p14:creationId xmlns:p14="http://schemas.microsoft.com/office/powerpoint/2010/main" val="2240567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are rotation matrices a good representation? We need 9 numbers. But how many degrees of freedom does a rotation have? </a:t>
            </a:r>
          </a:p>
          <a:p>
            <a:r>
              <a:rPr lang="en-US" dirty="0"/>
              <a:t>With the 9 numbers we need additional constraints to ensure orthonormality, and we need to enforce </a:t>
            </a:r>
            <a:r>
              <a:rPr lang="en-US" dirty="0" err="1"/>
              <a:t>detR</a:t>
            </a:r>
            <a:r>
              <a:rPr lang="en-US" dirty="0"/>
              <a:t>=1 to prevent mirroring. </a:t>
            </a:r>
          </a:p>
          <a:p>
            <a:endParaRPr lang="en-US" dirty="0"/>
          </a:p>
          <a:p>
            <a:r>
              <a:rPr lang="en-US" dirty="0"/>
              <a:t>This makes them unsuited for numerical optimization. For example, if we want to find the rotation that aligns to shapes. </a:t>
            </a:r>
          </a:p>
          <a:p>
            <a:endParaRPr lang="en-US" dirty="0"/>
          </a:p>
          <a:p>
            <a:r>
              <a:rPr lang="en-US" dirty="0"/>
              <a:t>A good thing of rotation matrices is that they are functions of sines and cosines, which makes its values bounded. Good for machine learning tasks/ </a:t>
            </a:r>
          </a:p>
        </p:txBody>
      </p:sp>
      <p:sp>
        <p:nvSpPr>
          <p:cNvPr id="4" name="Slide Number Placeholder 3"/>
          <p:cNvSpPr>
            <a:spLocks noGrp="1"/>
          </p:cNvSpPr>
          <p:nvPr>
            <p:ph type="sldNum" sz="quarter" idx="5"/>
          </p:nvPr>
        </p:nvSpPr>
        <p:spPr/>
        <p:txBody>
          <a:bodyPr/>
          <a:lstStyle/>
          <a:p>
            <a:fld id="{D7A3900C-D613-854E-9F9C-907A69C6A13A}" type="slidenum">
              <a:rPr lang="de-DE" smtClean="0"/>
              <a:t>12</a:t>
            </a:fld>
            <a:endParaRPr lang="de-DE"/>
          </a:p>
        </p:txBody>
      </p:sp>
    </p:spTree>
    <p:extLst>
      <p:ext uri="{BB962C8B-B14F-4D97-AF65-F5344CB8AC3E}">
        <p14:creationId xmlns:p14="http://schemas.microsoft.com/office/powerpoint/2010/main" val="382251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a:t>A </a:t>
            </a:r>
            <a:r>
              <a:rPr lang="de-DE" dirty="0" err="1"/>
              <a:t>very</a:t>
            </a:r>
            <a:r>
              <a:rPr lang="de-DE" dirty="0"/>
              <a:t> </a:t>
            </a:r>
            <a:r>
              <a:rPr lang="de-DE" dirty="0" err="1"/>
              <a:t>common</a:t>
            </a:r>
            <a:r>
              <a:rPr lang="de-DE" dirty="0"/>
              <a:t> </a:t>
            </a:r>
            <a:r>
              <a:rPr lang="de-DE" dirty="0" err="1"/>
              <a:t>representaiton</a:t>
            </a:r>
            <a:r>
              <a:rPr lang="de-DE" dirty="0"/>
              <a:t> </a:t>
            </a:r>
            <a:r>
              <a:rPr lang="de-DE" dirty="0" err="1"/>
              <a:t>are</a:t>
            </a:r>
            <a:r>
              <a:rPr lang="de-DE" dirty="0"/>
              <a:t> Euler </a:t>
            </a:r>
            <a:r>
              <a:rPr lang="de-DE" dirty="0" err="1"/>
              <a:t>Angles</a:t>
            </a:r>
            <a:r>
              <a:rPr lang="de-DE" dirty="0"/>
              <a:t>. The </a:t>
            </a:r>
            <a:r>
              <a:rPr lang="de-DE" dirty="0" err="1"/>
              <a:t>idea</a:t>
            </a:r>
            <a:r>
              <a:rPr lang="de-DE" dirty="0"/>
              <a:t> </a:t>
            </a:r>
            <a:r>
              <a:rPr lang="de-DE" dirty="0" err="1"/>
              <a:t>is</a:t>
            </a:r>
            <a:r>
              <a:rPr lang="de-DE" dirty="0"/>
              <a:t> </a:t>
            </a:r>
            <a:r>
              <a:rPr lang="de-DE" dirty="0" err="1"/>
              <a:t>to</a:t>
            </a:r>
            <a:r>
              <a:rPr lang="de-DE" dirty="0"/>
              <a:t> </a:t>
            </a:r>
            <a:r>
              <a:rPr lang="de-DE" dirty="0" err="1"/>
              <a:t>apply</a:t>
            </a:r>
            <a:r>
              <a:rPr lang="de-DE" dirty="0"/>
              <a:t> 3 </a:t>
            </a:r>
            <a:r>
              <a:rPr lang="de-DE" dirty="0" err="1"/>
              <a:t>consecutive</a:t>
            </a:r>
            <a:r>
              <a:rPr lang="de-DE" dirty="0"/>
              <a:t> </a:t>
            </a:r>
            <a:r>
              <a:rPr lang="de-DE" dirty="0" err="1"/>
              <a:t>planar</a:t>
            </a:r>
            <a:r>
              <a:rPr lang="de-DE" dirty="0"/>
              <a:t> </a:t>
            </a:r>
            <a:r>
              <a:rPr lang="de-DE" dirty="0" err="1"/>
              <a:t>rotations</a:t>
            </a:r>
            <a:r>
              <a:rPr lang="de-DE" dirty="0"/>
              <a:t> </a:t>
            </a:r>
            <a:r>
              <a:rPr lang="de-DE" dirty="0" err="1"/>
              <a:t>to</a:t>
            </a:r>
            <a:r>
              <a:rPr lang="de-DE" dirty="0"/>
              <a:t> </a:t>
            </a:r>
            <a:r>
              <a:rPr lang="de-DE" dirty="0" err="1"/>
              <a:t>the</a:t>
            </a:r>
            <a:r>
              <a:rPr lang="de-DE" dirty="0"/>
              <a:t> </a:t>
            </a:r>
            <a:r>
              <a:rPr lang="de-DE" dirty="0" err="1"/>
              <a:t>object</a:t>
            </a:r>
            <a:r>
              <a:rPr lang="de-DE" dirty="0"/>
              <a:t> </a:t>
            </a:r>
            <a:r>
              <a:rPr lang="de-DE" dirty="0" err="1"/>
              <a:t>to</a:t>
            </a:r>
            <a:r>
              <a:rPr lang="de-DE" dirty="0"/>
              <a:t> </a:t>
            </a:r>
            <a:r>
              <a:rPr lang="de-DE" dirty="0" err="1"/>
              <a:t>achieve</a:t>
            </a:r>
            <a:r>
              <a:rPr lang="de-DE" dirty="0"/>
              <a:t> a 3D </a:t>
            </a:r>
            <a:r>
              <a:rPr lang="de-DE" dirty="0" err="1"/>
              <a:t>rotation</a:t>
            </a:r>
            <a:r>
              <a:rPr lang="de-DE" dirty="0"/>
              <a:t>. </a:t>
            </a:r>
          </a:p>
          <a:p>
            <a:r>
              <a:rPr lang="de-DE" dirty="0" err="1"/>
              <a:t>Very</a:t>
            </a:r>
            <a:r>
              <a:rPr lang="de-DE" dirty="0"/>
              <a:t> intuitive. </a:t>
            </a:r>
            <a:r>
              <a:rPr lang="de-DE" dirty="0" err="1"/>
              <a:t>And</a:t>
            </a:r>
            <a:r>
              <a:rPr lang="de-DE" dirty="0"/>
              <a:t> </a:t>
            </a:r>
            <a:r>
              <a:rPr lang="de-DE" dirty="0" err="1"/>
              <a:t>it</a:t>
            </a:r>
            <a:r>
              <a:rPr lang="de-DE" dirty="0"/>
              <a:t> </a:t>
            </a:r>
            <a:r>
              <a:rPr lang="de-DE" dirty="0" err="1"/>
              <a:t>is</a:t>
            </a:r>
            <a:r>
              <a:rPr lang="de-DE" dirty="0"/>
              <a:t> easy </a:t>
            </a:r>
            <a:r>
              <a:rPr lang="de-DE" dirty="0" err="1"/>
              <a:t>to</a:t>
            </a:r>
            <a:r>
              <a:rPr lang="de-DE" dirty="0"/>
              <a:t> </a:t>
            </a:r>
            <a:r>
              <a:rPr lang="de-DE" dirty="0" err="1"/>
              <a:t>accumulate</a:t>
            </a:r>
            <a:r>
              <a:rPr lang="de-DE" dirty="0"/>
              <a:t> </a:t>
            </a:r>
            <a:r>
              <a:rPr lang="de-DE" dirty="0" err="1"/>
              <a:t>motion</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13</a:t>
            </a:fld>
            <a:endParaRPr lang="de-DE"/>
          </a:p>
        </p:txBody>
      </p:sp>
    </p:spTree>
    <p:extLst>
      <p:ext uri="{BB962C8B-B14F-4D97-AF65-F5344CB8AC3E}">
        <p14:creationId xmlns:p14="http://schemas.microsoft.com/office/powerpoint/2010/main" val="3121515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rotation along fixed axis of the spatial frame, the 3rotation would be obtained with the following matrices. </a:t>
            </a:r>
          </a:p>
        </p:txBody>
      </p:sp>
      <p:sp>
        <p:nvSpPr>
          <p:cNvPr id="4" name="Slide Number Placeholder 3"/>
          <p:cNvSpPr>
            <a:spLocks noGrp="1"/>
          </p:cNvSpPr>
          <p:nvPr>
            <p:ph type="sldNum" sz="quarter" idx="5"/>
          </p:nvPr>
        </p:nvSpPr>
        <p:spPr/>
        <p:txBody>
          <a:bodyPr/>
          <a:lstStyle/>
          <a:p>
            <a:fld id="{D7A3900C-D613-854E-9F9C-907A69C6A13A}" type="slidenum">
              <a:rPr lang="de-DE" smtClean="0"/>
              <a:t>14</a:t>
            </a:fld>
            <a:endParaRPr lang="de-DE"/>
          </a:p>
        </p:txBody>
      </p:sp>
    </p:spTree>
    <p:extLst>
      <p:ext uri="{BB962C8B-B14F-4D97-AF65-F5344CB8AC3E}">
        <p14:creationId xmlns:p14="http://schemas.microsoft.com/office/powerpoint/2010/main" val="3806247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Careful. Many conventions for Euler angles. This makes them a source of many confusions. </a:t>
            </a:r>
          </a:p>
          <a:p>
            <a:r>
              <a:rPr lang="en-US" dirty="0"/>
              <a:t>2 </a:t>
            </a:r>
            <a:r>
              <a:rPr lang="en-US" dirty="0" err="1"/>
              <a:t>thngs</a:t>
            </a:r>
            <a:r>
              <a:rPr lang="en-US" dirty="0"/>
              <a:t> need to be specified.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we mean by extrinsic versus intrinsic? </a:t>
            </a:r>
            <a:r>
              <a:rPr lang="en-US" dirty="0" err="1"/>
              <a:t>Extrinisic</a:t>
            </a:r>
            <a:r>
              <a:rPr lang="en-US" dirty="0"/>
              <a:t> rotates the object along fixed coordinate axis. Intrinsic rotates along the axes of the object itself, like the example here</a:t>
            </a:r>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15</a:t>
            </a:fld>
            <a:endParaRPr lang="de-DE"/>
          </a:p>
        </p:txBody>
      </p:sp>
    </p:spTree>
    <p:extLst>
      <p:ext uri="{BB962C8B-B14F-4D97-AF65-F5344CB8AC3E}">
        <p14:creationId xmlns:p14="http://schemas.microsoft.com/office/powerpoint/2010/main" val="82281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by extrinsic versus intrinsic? </a:t>
            </a:r>
            <a:r>
              <a:rPr lang="en-US" dirty="0" err="1"/>
              <a:t>Extrinisic</a:t>
            </a:r>
            <a:r>
              <a:rPr lang="en-US" dirty="0"/>
              <a:t> rotates the object along fixed coordinate axis. Intrinsic rotates along the axes of the object itself, like the example here</a:t>
            </a:r>
          </a:p>
        </p:txBody>
      </p:sp>
      <p:sp>
        <p:nvSpPr>
          <p:cNvPr id="4" name="Slide Number Placeholder 3"/>
          <p:cNvSpPr>
            <a:spLocks noGrp="1"/>
          </p:cNvSpPr>
          <p:nvPr>
            <p:ph type="sldNum" sz="quarter" idx="5"/>
          </p:nvPr>
        </p:nvSpPr>
        <p:spPr/>
        <p:txBody>
          <a:bodyPr/>
          <a:lstStyle/>
          <a:p>
            <a:fld id="{D7A3900C-D613-854E-9F9C-907A69C6A13A}" type="slidenum">
              <a:rPr lang="de-DE" smtClean="0"/>
              <a:t>16</a:t>
            </a:fld>
            <a:endParaRPr lang="de-DE"/>
          </a:p>
        </p:txBody>
      </p:sp>
    </p:spTree>
    <p:extLst>
      <p:ext uri="{BB962C8B-B14F-4D97-AF65-F5344CB8AC3E}">
        <p14:creationId xmlns:p14="http://schemas.microsoft.com/office/powerpoint/2010/main" val="2752890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annoying thing of </a:t>
            </a:r>
            <a:r>
              <a:rPr lang="en-US" dirty="0" err="1"/>
              <a:t>euler</a:t>
            </a:r>
            <a:r>
              <a:rPr lang="en-US" dirty="0"/>
              <a:t> angles is the Gimbal lock lock. This is a degenerate case where we lose one degree of </a:t>
            </a:r>
            <a:r>
              <a:rPr lang="en-US" dirty="0" err="1"/>
              <a:t>freddom</a:t>
            </a:r>
            <a:r>
              <a:rPr lang="en-US" dirty="0"/>
              <a:t> and we can not rotate the object along one axis. </a:t>
            </a:r>
          </a:p>
          <a:p>
            <a:r>
              <a:rPr lang="en-US" dirty="0"/>
              <a:t>If we look a the resulting rotation matrix, we obtain this.</a:t>
            </a:r>
          </a:p>
          <a:p>
            <a:r>
              <a:rPr lang="en-US" dirty="0"/>
              <a:t>Consider the case…</a:t>
            </a:r>
          </a:p>
          <a:p>
            <a:r>
              <a:rPr lang="en-US" dirty="0"/>
              <a:t>We are left with a planar rotation. Notice it depends only of </a:t>
            </a:r>
            <a:r>
              <a:rPr lang="en-US" dirty="0" err="1"/>
              <a:t>thetax</a:t>
            </a:r>
            <a:r>
              <a:rPr lang="en-US" dirty="0"/>
              <a:t>, </a:t>
            </a:r>
            <a:r>
              <a:rPr lang="en-US" dirty="0" err="1"/>
              <a:t>tehtaz</a:t>
            </a:r>
            <a:r>
              <a:rPr lang="en-US" dirty="0"/>
              <a:t>. Not on </a:t>
            </a:r>
            <a:r>
              <a:rPr lang="en-US" dirty="0" err="1"/>
              <a:t>theta_y</a:t>
            </a:r>
            <a:r>
              <a:rPr lang="en-US"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17</a:t>
            </a:fld>
            <a:endParaRPr lang="de-DE"/>
          </a:p>
        </p:txBody>
      </p:sp>
    </p:spTree>
    <p:extLst>
      <p:ext uri="{BB962C8B-B14F-4D97-AF65-F5344CB8AC3E}">
        <p14:creationId xmlns:p14="http://schemas.microsoft.com/office/powerpoint/2010/main" val="4174879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annoying thing of </a:t>
            </a:r>
            <a:r>
              <a:rPr lang="en-US" dirty="0" err="1"/>
              <a:t>euler</a:t>
            </a:r>
            <a:r>
              <a:rPr lang="en-US" dirty="0"/>
              <a:t> angles is the Gimbal lock lock. This is a degenerate case where we lose one degree of </a:t>
            </a:r>
            <a:r>
              <a:rPr lang="en-US" dirty="0" err="1"/>
              <a:t>freddom</a:t>
            </a:r>
            <a:r>
              <a:rPr lang="en-US" dirty="0"/>
              <a:t> and we can not rotate the object along one axis. </a:t>
            </a:r>
          </a:p>
          <a:p>
            <a:r>
              <a:rPr lang="en-US" dirty="0"/>
              <a:t>If we look a the resulting rotation matrix, we obtain this.</a:t>
            </a:r>
          </a:p>
          <a:p>
            <a:r>
              <a:rPr lang="en-US" dirty="0"/>
              <a:t>Consider the case…</a:t>
            </a:r>
          </a:p>
          <a:p>
            <a:r>
              <a:rPr lang="en-US" dirty="0"/>
              <a:t>We are left with a planar rotation. Notice it depends only of </a:t>
            </a:r>
            <a:r>
              <a:rPr lang="en-US" dirty="0" err="1"/>
              <a:t>thetax</a:t>
            </a:r>
            <a:r>
              <a:rPr lang="en-US" dirty="0"/>
              <a:t>, </a:t>
            </a:r>
            <a:r>
              <a:rPr lang="en-US" dirty="0" err="1"/>
              <a:t>tehtaz</a:t>
            </a:r>
            <a:r>
              <a:rPr lang="en-US" dirty="0"/>
              <a:t>. Not on </a:t>
            </a:r>
            <a:r>
              <a:rPr lang="en-US" dirty="0" err="1"/>
              <a:t>theta_y</a:t>
            </a:r>
            <a:r>
              <a:rPr lang="en-US" dirty="0"/>
              <a:t>. </a:t>
            </a:r>
          </a:p>
        </p:txBody>
      </p:sp>
      <p:sp>
        <p:nvSpPr>
          <p:cNvPr id="4" name="Slide Number Placeholder 3"/>
          <p:cNvSpPr>
            <a:spLocks noGrp="1"/>
          </p:cNvSpPr>
          <p:nvPr>
            <p:ph type="sldNum" sz="quarter" idx="5"/>
          </p:nvPr>
        </p:nvSpPr>
        <p:spPr/>
        <p:txBody>
          <a:bodyPr/>
          <a:lstStyle/>
          <a:p>
            <a:fld id="{D7A3900C-D613-854E-9F9C-907A69C6A13A}" type="slidenum">
              <a:rPr lang="de-DE" smtClean="0"/>
              <a:t>18</a:t>
            </a:fld>
            <a:endParaRPr lang="de-DE"/>
          </a:p>
        </p:txBody>
      </p:sp>
    </p:spTree>
    <p:extLst>
      <p:ext uri="{BB962C8B-B14F-4D97-AF65-F5344CB8AC3E}">
        <p14:creationId xmlns:p14="http://schemas.microsoft.com/office/powerpoint/2010/main" val="91608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Geometrically what is happening is that….</a:t>
            </a:r>
          </a:p>
        </p:txBody>
      </p:sp>
      <p:sp>
        <p:nvSpPr>
          <p:cNvPr id="4" name="Slide Number Placeholder 3"/>
          <p:cNvSpPr>
            <a:spLocks noGrp="1"/>
          </p:cNvSpPr>
          <p:nvPr>
            <p:ph type="sldNum" sz="quarter" idx="5"/>
          </p:nvPr>
        </p:nvSpPr>
        <p:spPr/>
        <p:txBody>
          <a:bodyPr/>
          <a:lstStyle/>
          <a:p>
            <a:fld id="{D7A3900C-D613-854E-9F9C-907A69C6A13A}" type="slidenum">
              <a:rPr lang="de-DE" smtClean="0"/>
              <a:t>19</a:t>
            </a:fld>
            <a:endParaRPr lang="de-DE"/>
          </a:p>
        </p:txBody>
      </p:sp>
    </p:spTree>
    <p:extLst>
      <p:ext uri="{BB962C8B-B14F-4D97-AF65-F5344CB8AC3E}">
        <p14:creationId xmlns:p14="http://schemas.microsoft.com/office/powerpoint/2010/main" val="1362023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gimbal lock is a real problem. Can we find a parameterization which does not suffer from a gimbal lock and is more compact than the 9 numbers of a rotation matrix?</a:t>
            </a:r>
          </a:p>
          <a:p>
            <a:r>
              <a:rPr lang="en-US" dirty="0"/>
              <a:t>Yes, the answer are quaternions. To understand quaternions we need to know where they come from. They come from complex numbers.</a:t>
            </a:r>
          </a:p>
          <a:p>
            <a:endParaRPr lang="en-US" dirty="0"/>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20</a:t>
            </a:fld>
            <a:endParaRPr lang="de-DE"/>
          </a:p>
        </p:txBody>
      </p:sp>
    </p:spTree>
    <p:extLst>
      <p:ext uri="{BB962C8B-B14F-4D97-AF65-F5344CB8AC3E}">
        <p14:creationId xmlns:p14="http://schemas.microsoft.com/office/powerpoint/2010/main" val="1983982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want you to think about complex numbers in a different way. In bachelor math, you have seen that the square root of -1 equals </a:t>
            </a:r>
            <a:r>
              <a:rPr lang="en-US" dirty="0" err="1"/>
              <a:t>i</a:t>
            </a:r>
            <a:r>
              <a:rPr lang="en-US" dirty="0"/>
              <a:t>.</a:t>
            </a:r>
          </a:p>
          <a:p>
            <a:endParaRPr lang="en-US" dirty="0"/>
          </a:p>
          <a:p>
            <a:r>
              <a:rPr lang="en-US" dirty="0"/>
              <a:t>But what is the geometrical interpretation?  Forget about this for now.</a:t>
            </a:r>
          </a:p>
          <a:p>
            <a:endParaRPr lang="en-US" dirty="0"/>
          </a:p>
          <a:p>
            <a:r>
              <a:rPr lang="en-US" dirty="0"/>
              <a:t>We will think of I, simply as a quarter-turn in the </a:t>
            </a:r>
            <a:r>
              <a:rPr lang="en-US" dirty="0" err="1"/>
              <a:t>ounter</a:t>
            </a:r>
            <a:r>
              <a:rPr lang="en-US" dirty="0"/>
              <a:t> clockwise direction. Such that two turns lead map form 1 to -1. </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21</a:t>
            </a:fld>
            <a:endParaRPr lang="de-DE"/>
          </a:p>
        </p:txBody>
      </p:sp>
    </p:spTree>
    <p:extLst>
      <p:ext uri="{BB962C8B-B14F-4D97-AF65-F5344CB8AC3E}">
        <p14:creationId xmlns:p14="http://schemas.microsoft.com/office/powerpoint/2010/main" val="1461329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the first lecture, to build a virtual human, beyond the 3D shape, we need to specify how the 3D surface will move and deform with pose. By far the most common approach to this is to use a kinematic chain.</a:t>
            </a:r>
          </a:p>
        </p:txBody>
      </p:sp>
      <p:sp>
        <p:nvSpPr>
          <p:cNvPr id="4" name="Slide Number Placeholder 3"/>
          <p:cNvSpPr>
            <a:spLocks noGrp="1"/>
          </p:cNvSpPr>
          <p:nvPr>
            <p:ph type="sldNum" sz="quarter" idx="5"/>
          </p:nvPr>
        </p:nvSpPr>
        <p:spPr/>
        <p:txBody>
          <a:bodyPr/>
          <a:lstStyle/>
          <a:p>
            <a:fld id="{D0B84F8D-7BA9-0142-85AC-AC32D838F0DA}" type="slidenum">
              <a:rPr lang="de-DE" smtClean="0"/>
              <a:t>2</a:t>
            </a:fld>
            <a:endParaRPr lang="de-DE"/>
          </a:p>
        </p:txBody>
      </p:sp>
    </p:spTree>
    <p:extLst>
      <p:ext uri="{BB962C8B-B14F-4D97-AF65-F5344CB8AC3E}">
        <p14:creationId xmlns:p14="http://schemas.microsoft.com/office/powerpoint/2010/main" val="490555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numbers are just 2 </a:t>
            </a:r>
            <a:r>
              <a:rPr lang="en-US" dirty="0" err="1"/>
              <a:t>vectros</a:t>
            </a:r>
            <a:r>
              <a:rPr lang="en-US" dirty="0"/>
              <a:t>, where we have just replaced the name of the basis vectors say e1,e2 by 1 and </a:t>
            </a:r>
            <a:r>
              <a:rPr lang="en-US" dirty="0" err="1"/>
              <a:t>i</a:t>
            </a:r>
            <a:r>
              <a:rPr lang="en-US" dirty="0"/>
              <a:t>. But nothing else changes.</a:t>
            </a:r>
          </a:p>
          <a:p>
            <a:endParaRPr lang="en-US" dirty="0"/>
          </a:p>
          <a:p>
            <a:r>
              <a:rPr lang="en-US" dirty="0"/>
              <a:t>Except that now we have a new notion of product between two vectors!</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22</a:t>
            </a:fld>
            <a:endParaRPr lang="de-DE"/>
          </a:p>
        </p:txBody>
      </p:sp>
    </p:spTree>
    <p:extLst>
      <p:ext uri="{BB962C8B-B14F-4D97-AF65-F5344CB8AC3E}">
        <p14:creationId xmlns:p14="http://schemas.microsoft.com/office/powerpoint/2010/main" val="2167352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Vector addition, scalar </a:t>
            </a:r>
            <a:r>
              <a:rPr lang="en-US" dirty="0" err="1"/>
              <a:t>multiplaction</a:t>
            </a:r>
            <a:r>
              <a:rPr lang="en-US" dirty="0"/>
              <a:t>, </a:t>
            </a:r>
            <a:r>
              <a:rPr lang="en-US" dirty="0" err="1"/>
              <a:t>Evertyhing</a:t>
            </a:r>
            <a:r>
              <a:rPr lang="en-US" dirty="0"/>
              <a:t> like a vector space. But we </a:t>
            </a:r>
            <a:r>
              <a:rPr lang="en-US" dirty="0" err="1"/>
              <a:t>alos</a:t>
            </a:r>
            <a:r>
              <a:rPr lang="en-US" dirty="0"/>
              <a:t> have complex multiplication. Angles will add and magnitudes ill multiply.</a:t>
            </a:r>
          </a:p>
          <a:p>
            <a:r>
              <a:rPr lang="en-US" dirty="0"/>
              <a:t>If we take the polar form, we can get  r1r2 and theta1+theta2 </a:t>
            </a:r>
            <a:r>
              <a:rPr lang="en-US" dirty="0">
                <a:sym typeface="Wingdings" pitchFamily="2" charset="2"/>
              </a:rPr>
              <a:t> we just have to be careful if theta1+theta2 is larger than 2pi. </a:t>
            </a:r>
            <a:endParaRPr lang="en-US" dirty="0"/>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23</a:t>
            </a:fld>
            <a:endParaRPr lang="de-DE"/>
          </a:p>
        </p:txBody>
      </p:sp>
    </p:spTree>
    <p:extLst>
      <p:ext uri="{BB962C8B-B14F-4D97-AF65-F5344CB8AC3E}">
        <p14:creationId xmlns:p14="http://schemas.microsoft.com/office/powerpoint/2010/main" val="290935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we justify this geometrically?</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24</a:t>
            </a:fld>
            <a:endParaRPr lang="de-DE"/>
          </a:p>
        </p:txBody>
      </p:sp>
    </p:spTree>
    <p:extLst>
      <p:ext uri="{BB962C8B-B14F-4D97-AF65-F5344CB8AC3E}">
        <p14:creationId xmlns:p14="http://schemas.microsoft.com/office/powerpoint/2010/main" val="208195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this again in polar form. Perhaps the most beautiful formula in math. It involves a bunch of important constants e, pi, I, </a:t>
            </a:r>
          </a:p>
          <a:p>
            <a:endParaRPr lang="en-US" dirty="0"/>
          </a:p>
          <a:p>
            <a:r>
              <a:rPr lang="en-US" dirty="0"/>
              <a:t>This formula is a specialization of a more useful formula. E^\</a:t>
            </a:r>
            <a:r>
              <a:rPr lang="en-US" dirty="0" err="1"/>
              <a:t>theta_i</a:t>
            </a:r>
            <a:r>
              <a:rPr lang="en-US" dirty="0"/>
              <a:t> is a function that takes a \theta and returns a point on the circle. </a:t>
            </a:r>
          </a:p>
          <a:p>
            <a:endParaRPr lang="en-US" dirty="0"/>
          </a:p>
          <a:p>
            <a:r>
              <a:rPr lang="en-US" dirty="0"/>
              <a:t>Use this </a:t>
            </a:r>
            <a:r>
              <a:rPr lang="en-US" dirty="0" err="1"/>
              <a:t>formulat</a:t>
            </a:r>
            <a:r>
              <a:rPr lang="en-US" dirty="0"/>
              <a:t> to implement the complex product</a:t>
            </a:r>
          </a:p>
          <a:p>
            <a:r>
              <a:rPr lang="en-US" dirty="0"/>
              <a:t>You can represent rotations with complex numbers. </a:t>
            </a:r>
          </a:p>
          <a:p>
            <a:r>
              <a:rPr lang="en-US" dirty="0"/>
              <a:t>Why using complex numbers, they define an additional product operation over vectors which we can leverage to compose rotations.</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25</a:t>
            </a:fld>
            <a:endParaRPr lang="de-DE"/>
          </a:p>
        </p:txBody>
      </p:sp>
    </p:spTree>
    <p:extLst>
      <p:ext uri="{BB962C8B-B14F-4D97-AF65-F5344CB8AC3E}">
        <p14:creationId xmlns:p14="http://schemas.microsoft.com/office/powerpoint/2010/main" val="1581712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I want to rotate.</a:t>
            </a:r>
          </a:p>
          <a:p>
            <a:endParaRPr lang="en-US" dirty="0"/>
          </a:p>
          <a:p>
            <a:r>
              <a:rPr lang="en-US" dirty="0"/>
              <a:t>Much easier formulae when using complex numbers</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26</a:t>
            </a:fld>
            <a:endParaRPr lang="de-DE"/>
          </a:p>
        </p:txBody>
      </p:sp>
    </p:spTree>
    <p:extLst>
      <p:ext uri="{BB962C8B-B14F-4D97-AF65-F5344CB8AC3E}">
        <p14:creationId xmlns:p14="http://schemas.microsoft.com/office/powerpoint/2010/main" val="3568002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Hamilton spent many years trying to find a generalization of complex numbers to higher dimensions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higher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spatial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dimensions</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working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four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dimensions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rather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three</a:t>
            </a:r>
            <a:r>
              <a:rPr lang="de-DE" sz="1200" b="0" i="0" u="none" strike="noStrike" kern="1200" dirty="0">
                <a:solidFill>
                  <a:schemeClr val="tx1"/>
                </a:solidFill>
                <a:effectLst/>
                <a:latin typeface="+mn-lt"/>
                <a:ea typeface="+mn-ea"/>
                <a:cs typeface="+mn-cs"/>
              </a:rPr>
              <a:t>, he </a:t>
            </a:r>
            <a:r>
              <a:rPr lang="de-DE" sz="1200" b="0" i="0" u="none" strike="noStrike" kern="1200" dirty="0" err="1">
                <a:solidFill>
                  <a:schemeClr val="tx1"/>
                </a:solidFill>
                <a:effectLst/>
                <a:latin typeface="+mn-lt"/>
                <a:ea typeface="+mn-ea"/>
                <a:cs typeface="+mn-cs"/>
              </a:rPr>
              <a:t>created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quaternion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algebra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According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Hamilton, on 16 </a:t>
            </a:r>
            <a:r>
              <a:rPr lang="de-DE" sz="1200" b="0" i="0" u="none" strike="noStrike" kern="1200" dirty="0" err="1">
                <a:solidFill>
                  <a:schemeClr val="tx1"/>
                </a:solidFill>
                <a:effectLst/>
                <a:latin typeface="+mn-lt"/>
                <a:ea typeface="+mn-ea"/>
                <a:cs typeface="+mn-cs"/>
              </a:rPr>
              <a:t>October</a:t>
            </a:r>
            <a:r>
              <a:rPr lang="de-DE" sz="1200" b="0" i="0" u="none" strike="noStrike" kern="1200" dirty="0">
                <a:solidFill>
                  <a:schemeClr val="tx1"/>
                </a:solidFill>
                <a:effectLst/>
                <a:latin typeface="+mn-lt"/>
                <a:ea typeface="+mn-ea"/>
                <a:cs typeface="+mn-cs"/>
              </a:rPr>
              <a:t> he was out </a:t>
            </a:r>
            <a:r>
              <a:rPr lang="de-DE" sz="1200" b="0" i="0" u="none" strike="noStrike" kern="1200" dirty="0" err="1">
                <a:solidFill>
                  <a:schemeClr val="tx1"/>
                </a:solidFill>
                <a:effectLst/>
                <a:latin typeface="+mn-lt"/>
                <a:ea typeface="+mn-ea"/>
                <a:cs typeface="+mn-cs"/>
              </a:rPr>
              <a:t>walking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along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3" tooltip="Royal Canal"/>
              </a:rPr>
              <a:t>Royal Canal</a:t>
            </a:r>
            <a:r>
              <a:rPr lang="de-DE" sz="1200" b="0" i="0" u="none" strike="noStrike" kern="1200" dirty="0">
                <a:solidFill>
                  <a:schemeClr val="tx1"/>
                </a:solidFill>
                <a:effectLst/>
                <a:latin typeface="+mn-lt"/>
                <a:ea typeface="+mn-ea"/>
                <a:cs typeface="+mn-cs"/>
              </a:rPr>
              <a:t> in Dublin </a:t>
            </a:r>
            <a:r>
              <a:rPr lang="de-DE" sz="1200" b="0" i="0" u="none" strike="noStrike" kern="1200" dirty="0" err="1">
                <a:solidFill>
                  <a:schemeClr val="tx1"/>
                </a:solidFill>
                <a:effectLst/>
                <a:latin typeface="+mn-lt"/>
                <a:ea typeface="+mn-ea"/>
                <a:cs typeface="+mn-cs"/>
              </a:rPr>
              <a:t>with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wife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when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solution</a:t>
            </a:r>
            <a:r>
              <a:rPr lang="de-DE" sz="1200" b="0" i="0" u="none" strike="noStrike" kern="1200" dirty="0">
                <a:solidFill>
                  <a:schemeClr val="tx1"/>
                </a:solidFill>
                <a:effectLst/>
                <a:latin typeface="+mn-lt"/>
                <a:ea typeface="+mn-ea"/>
                <a:cs typeface="+mn-cs"/>
              </a:rPr>
              <a:t> in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form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equation</a:t>
            </a:r>
            <a:endParaRPr lang="de-DE" sz="1200" b="0" i="0" u="none" strike="noStrike" kern="1200" dirty="0">
              <a:solidFill>
                <a:schemeClr val="tx1"/>
              </a:solidFill>
              <a:effectLst/>
              <a:latin typeface="+mn-lt"/>
              <a:ea typeface="+mn-ea"/>
              <a:cs typeface="+mn-cs"/>
            </a:endParaRPr>
          </a:p>
          <a:p>
            <a:r>
              <a:rPr lang="de-DE" sz="1200" i="1" kern="1200" dirty="0">
                <a:solidFill>
                  <a:schemeClr val="tx1"/>
                </a:solidFill>
                <a:effectLst/>
                <a:latin typeface="+mn-lt"/>
                <a:ea typeface="+mn-ea"/>
                <a:cs typeface="+mn-cs"/>
              </a:rPr>
              <a:t>i</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 </a:t>
            </a:r>
            <a:r>
              <a:rPr lang="de-DE" sz="1200" i="1" kern="1200" dirty="0">
                <a:solidFill>
                  <a:schemeClr val="tx1"/>
                </a:solidFill>
                <a:effectLst/>
                <a:latin typeface="+mn-lt"/>
                <a:ea typeface="+mn-ea"/>
                <a:cs typeface="+mn-cs"/>
              </a:rPr>
              <a:t>j</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 </a:t>
            </a:r>
            <a:r>
              <a:rPr lang="de-DE" sz="1200" i="1" kern="1200" dirty="0">
                <a:solidFill>
                  <a:schemeClr val="tx1"/>
                </a:solidFill>
                <a:effectLst/>
                <a:latin typeface="+mn-lt"/>
                <a:ea typeface="+mn-ea"/>
                <a:cs typeface="+mn-cs"/>
              </a:rPr>
              <a:t>k</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 = </a:t>
            </a:r>
            <a:r>
              <a:rPr lang="de-DE" sz="1200" i="1" kern="1200" dirty="0" err="1">
                <a:solidFill>
                  <a:schemeClr val="tx1"/>
                </a:solidFill>
                <a:effectLst/>
                <a:latin typeface="+mn-lt"/>
                <a:ea typeface="+mn-ea"/>
                <a:cs typeface="+mn-cs"/>
              </a:rPr>
              <a:t>ijk</a:t>
            </a:r>
            <a:r>
              <a:rPr lang="de-DE" sz="1200" kern="1200" dirty="0">
                <a:solidFill>
                  <a:schemeClr val="tx1"/>
                </a:solidFill>
                <a:effectLst/>
                <a:latin typeface="+mn-lt"/>
                <a:ea typeface="+mn-ea"/>
                <a:cs typeface="+mn-cs"/>
              </a:rPr>
              <a:t> = −1 </a:t>
            </a:r>
            <a:r>
              <a:rPr lang="de-DE" sz="1200" b="0" i="0" u="none" strike="noStrike" kern="1200" dirty="0" err="1">
                <a:solidFill>
                  <a:schemeClr val="tx1"/>
                </a:solidFill>
                <a:effectLst/>
                <a:latin typeface="+mn-lt"/>
                <a:ea typeface="+mn-ea"/>
                <a:cs typeface="+mn-cs"/>
              </a:rPr>
              <a:t>occurred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him</a:t>
            </a:r>
            <a:r>
              <a:rPr lang="de-DE" sz="1200" b="0" i="0" u="none" strike="noStrike" kern="1200" dirty="0">
                <a:solidFill>
                  <a:schemeClr val="tx1"/>
                </a:solidFill>
                <a:effectLst/>
                <a:latin typeface="+mn-lt"/>
                <a:ea typeface="+mn-ea"/>
                <a:cs typeface="+mn-cs"/>
              </a:rPr>
              <a:t>; Hamilton </a:t>
            </a:r>
            <a:r>
              <a:rPr lang="de-DE" sz="1200" b="0" i="0" u="none" strike="noStrike" kern="1200" dirty="0" err="1">
                <a:solidFill>
                  <a:schemeClr val="tx1"/>
                </a:solidFill>
                <a:effectLst/>
                <a:latin typeface="+mn-lt"/>
                <a:ea typeface="+mn-ea"/>
                <a:cs typeface="+mn-cs"/>
              </a:rPr>
              <a:t>then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carved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equation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using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penknife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side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nearby</a:t>
            </a:r>
            <a:r>
              <a:rPr lang="de-DE" sz="1200" b="0"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hlinkClick r:id="rId4" tooltip="Broom Bridge"/>
              </a:rPr>
              <a:t>Broom Bridge</a:t>
            </a:r>
            <a:r>
              <a:rPr lang="de-DE" sz="1200" b="0" i="0" u="none" strike="noStrike" kern="1200" dirty="0">
                <a:solidFill>
                  <a:schemeClr val="tx1"/>
                </a:solidFill>
                <a:effectLst/>
                <a:latin typeface="+mn-lt"/>
                <a:ea typeface="+mn-ea"/>
                <a:cs typeface="+mn-cs"/>
              </a:rPr>
              <a:t>.</a:t>
            </a:r>
          </a:p>
          <a:p>
            <a:endParaRPr lang="de-DE"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A3900C-D613-854E-9F9C-907A69C6A13A}" type="slidenum">
              <a:rPr lang="de-DE" smtClean="0"/>
              <a:t>27</a:t>
            </a:fld>
            <a:endParaRPr lang="de-DE"/>
          </a:p>
        </p:txBody>
      </p:sp>
    </p:spTree>
    <p:extLst>
      <p:ext uri="{BB962C8B-B14F-4D97-AF65-F5344CB8AC3E}">
        <p14:creationId xmlns:p14="http://schemas.microsoft.com/office/powerpoint/2010/main" val="126142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Quaternions are specially useful for carrying out interpolation. </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31</a:t>
            </a:fld>
            <a:endParaRPr lang="de-DE"/>
          </a:p>
        </p:txBody>
      </p:sp>
    </p:spTree>
    <p:extLst>
      <p:ext uri="{BB962C8B-B14F-4D97-AF65-F5344CB8AC3E}">
        <p14:creationId xmlns:p14="http://schemas.microsoft.com/office/powerpoint/2010/main" val="3425924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 representation that requires just 3 numbers and does not suffer from </a:t>
            </a:r>
            <a:r>
              <a:rPr lang="en-US" dirty="0" err="1"/>
              <a:t>gimbla</a:t>
            </a:r>
            <a:r>
              <a:rPr lang="en-US" dirty="0"/>
              <a:t> lock?</a:t>
            </a:r>
          </a:p>
        </p:txBody>
      </p:sp>
      <p:sp>
        <p:nvSpPr>
          <p:cNvPr id="4" name="Slide Number Placeholder 3"/>
          <p:cNvSpPr>
            <a:spLocks noGrp="1"/>
          </p:cNvSpPr>
          <p:nvPr>
            <p:ph type="sldNum" sz="quarter" idx="5"/>
          </p:nvPr>
        </p:nvSpPr>
        <p:spPr/>
        <p:txBody>
          <a:bodyPr/>
          <a:lstStyle/>
          <a:p>
            <a:fld id="{D7A3900C-D613-854E-9F9C-907A69C6A13A}" type="slidenum">
              <a:rPr lang="de-DE" smtClean="0"/>
              <a:t>32</a:t>
            </a:fld>
            <a:endParaRPr lang="de-DE"/>
          </a:p>
        </p:txBody>
      </p:sp>
    </p:spTree>
    <p:extLst>
      <p:ext uri="{BB962C8B-B14F-4D97-AF65-F5344CB8AC3E}">
        <p14:creationId xmlns:p14="http://schemas.microsoft.com/office/powerpoint/2010/main" val="3615679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specify the motion of the knee joint as a</a:t>
            </a:r>
          </a:p>
          <a:p>
            <a:r>
              <a:rPr lang="en-US" sz="1200" kern="1200" baseline="0" dirty="0">
                <a:solidFill>
                  <a:schemeClr val="tx1"/>
                </a:solidFill>
                <a:latin typeface="+mn-lt"/>
                <a:ea typeface="+mn-ea"/>
                <a:cs typeface="+mn-cs"/>
              </a:rPr>
              <a:t>rotation about an axis perpendicular to the leg and parallel to the hips</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33</a:t>
            </a:fld>
            <a:endParaRPr lang="de-DE"/>
          </a:p>
        </p:txBody>
      </p:sp>
    </p:spTree>
    <p:extLst>
      <p:ext uri="{BB962C8B-B14F-4D97-AF65-F5344CB8AC3E}">
        <p14:creationId xmlns:p14="http://schemas.microsoft.com/office/powerpoint/2010/main" val="1074031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a:noFill/>
          <a:ln/>
        </p:spPr>
        <p:txBody>
          <a:bodyPr/>
          <a:lstStyle/>
          <a:p>
            <a:pPr eaLnBrk="1" hangingPunct="1">
              <a:spcBef>
                <a:spcPct val="0"/>
              </a:spcBef>
            </a:pPr>
            <a:r>
              <a:rPr lang="en-US"/>
              <a:t>specify the motion of the knee joint as a</a:t>
            </a:r>
          </a:p>
          <a:p>
            <a:pPr eaLnBrk="1" hangingPunct="1">
              <a:spcBef>
                <a:spcPct val="0"/>
              </a:spcBef>
            </a:pPr>
            <a:r>
              <a:rPr lang="en-US"/>
              <a:t>rotation about an axis perpendicular to the leg and parallel to the hips</a:t>
            </a:r>
            <a:endParaRPr lang="de-DE"/>
          </a:p>
        </p:txBody>
      </p:sp>
      <p:sp>
        <p:nvSpPr>
          <p:cNvPr id="83972" name="Slide Number Placeholder 3"/>
          <p:cNvSpPr txBox="1">
            <a:spLocks noGrp="1"/>
          </p:cNvSpPr>
          <p:nvPr/>
        </p:nvSpPr>
        <p:spPr bwMode="auto">
          <a:xfrm>
            <a:off x="3884414" y="8685894"/>
            <a:ext cx="2972098" cy="456595"/>
          </a:xfrm>
          <a:prstGeom prst="rect">
            <a:avLst/>
          </a:prstGeom>
          <a:noFill/>
          <a:ln w="9525">
            <a:noFill/>
            <a:miter lim="800000"/>
            <a:headEnd/>
            <a:tailEnd/>
          </a:ln>
        </p:spPr>
        <p:txBody>
          <a:bodyPr lIns="91432" tIns="45716" rIns="91432" bIns="45716" anchor="b"/>
          <a:lstStyle/>
          <a:p>
            <a:pPr algn="r" defTabSz="456491"/>
            <a:fld id="{72C1BB63-55DD-4ABF-B45B-1C68A4028F95}" type="slidenum">
              <a:rPr lang="de-DE" sz="1200">
                <a:latin typeface="Calibri" pitchFamily="34" charset="0"/>
              </a:rPr>
              <a:pPr algn="r" defTabSz="456491"/>
              <a:t>34</a:t>
            </a:fld>
            <a:endParaRPr lang="de-DE" sz="1200" dirty="0">
              <a:latin typeface="Calibri" pitchFamily="34" charset="0"/>
            </a:endParaRPr>
          </a:p>
        </p:txBody>
      </p:sp>
    </p:spTree>
    <p:extLst>
      <p:ext uri="{BB962C8B-B14F-4D97-AF65-F5344CB8AC3E}">
        <p14:creationId xmlns:p14="http://schemas.microsoft.com/office/powerpoint/2010/main" val="34758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motivated from robotics. The idea is that human motion can be expressed as a series of local rigid body motions along the limbs. Essentially, every part can only rotate and perhaps slightly translate relative to the parent. </a:t>
            </a:r>
          </a:p>
          <a:p>
            <a:r>
              <a:rPr lang="en-US" dirty="0"/>
              <a:t>This model has been widely used in animation and computer vision, because it is a very good approximation. </a:t>
            </a:r>
          </a:p>
        </p:txBody>
      </p:sp>
      <p:sp>
        <p:nvSpPr>
          <p:cNvPr id="4" name="Slide Number Placeholder 3"/>
          <p:cNvSpPr>
            <a:spLocks noGrp="1"/>
          </p:cNvSpPr>
          <p:nvPr>
            <p:ph type="sldNum" sz="quarter" idx="5"/>
          </p:nvPr>
        </p:nvSpPr>
        <p:spPr/>
        <p:txBody>
          <a:bodyPr/>
          <a:lstStyle/>
          <a:p>
            <a:fld id="{D7A3900C-D613-854E-9F9C-907A69C6A13A}" type="slidenum">
              <a:rPr lang="de-DE" smtClean="0"/>
              <a:t>3</a:t>
            </a:fld>
            <a:endParaRPr lang="de-DE"/>
          </a:p>
        </p:txBody>
      </p:sp>
    </p:spTree>
    <p:extLst>
      <p:ext uri="{BB962C8B-B14F-4D97-AF65-F5344CB8AC3E}">
        <p14:creationId xmlns:p14="http://schemas.microsoft.com/office/powerpoint/2010/main" val="27419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a:t>Coment</a:t>
            </a:r>
            <a:r>
              <a:rPr lang="de-DE" baseline="0" dirty="0"/>
              <a:t> on </a:t>
            </a:r>
            <a:r>
              <a:rPr lang="de-DE" baseline="0" dirty="0" err="1"/>
              <a:t>the</a:t>
            </a:r>
            <a:r>
              <a:rPr lang="de-DE" baseline="0" dirty="0"/>
              <a:t> hat</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35</a:t>
            </a:fld>
            <a:endParaRPr lang="de-DE"/>
          </a:p>
        </p:txBody>
      </p:sp>
    </p:spTree>
    <p:extLst>
      <p:ext uri="{BB962C8B-B14F-4D97-AF65-F5344CB8AC3E}">
        <p14:creationId xmlns:p14="http://schemas.microsoft.com/office/powerpoint/2010/main" val="1907936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a:t>Consider</a:t>
            </a:r>
            <a:r>
              <a:rPr lang="de-DE" baseline="0" dirty="0"/>
              <a:t> a </a:t>
            </a:r>
            <a:r>
              <a:rPr lang="de-DE" baseline="0" dirty="0" err="1"/>
              <a:t>point</a:t>
            </a:r>
            <a:r>
              <a:rPr lang="de-DE" baseline="0" dirty="0"/>
              <a:t> </a:t>
            </a:r>
            <a:r>
              <a:rPr lang="de-DE" baseline="0" dirty="0" err="1"/>
              <a:t>rotating</a:t>
            </a:r>
            <a:r>
              <a:rPr lang="de-DE" baseline="0" dirty="0"/>
              <a:t> </a:t>
            </a:r>
            <a:r>
              <a:rPr lang="de-DE" baseline="0" dirty="0" err="1"/>
              <a:t>about</a:t>
            </a:r>
            <a:r>
              <a:rPr lang="de-DE" baseline="0" dirty="0"/>
              <a:t> an </a:t>
            </a:r>
            <a:r>
              <a:rPr lang="de-DE" baseline="0" dirty="0" err="1"/>
              <a:t>axis</a:t>
            </a:r>
            <a:r>
              <a:rPr lang="de-DE" baseline="0" dirty="0"/>
              <a:t> </a:t>
            </a:r>
            <a:r>
              <a:rPr lang="de-DE" baseline="0" dirty="0" err="1"/>
              <a:t>following</a:t>
            </a:r>
            <a:r>
              <a:rPr lang="de-DE" baseline="0" dirty="0"/>
              <a:t> a </a:t>
            </a:r>
            <a:r>
              <a:rPr lang="de-DE" baseline="0" dirty="0" err="1"/>
              <a:t>trajectory</a:t>
            </a:r>
            <a:r>
              <a:rPr lang="de-DE" baseline="0" dirty="0"/>
              <a:t> in time</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37</a:t>
            </a:fld>
            <a:endParaRPr lang="de-DE"/>
          </a:p>
        </p:txBody>
      </p:sp>
    </p:spTree>
    <p:extLst>
      <p:ext uri="{BB962C8B-B14F-4D97-AF65-F5344CB8AC3E}">
        <p14:creationId xmlns:p14="http://schemas.microsoft.com/office/powerpoint/2010/main" val="608587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a:t>Consider</a:t>
            </a:r>
            <a:r>
              <a:rPr lang="de-DE" baseline="0" dirty="0"/>
              <a:t> a </a:t>
            </a:r>
            <a:r>
              <a:rPr lang="de-DE" baseline="0" dirty="0" err="1"/>
              <a:t>point</a:t>
            </a:r>
            <a:r>
              <a:rPr lang="de-DE" baseline="0" dirty="0"/>
              <a:t> </a:t>
            </a:r>
            <a:r>
              <a:rPr lang="de-DE" baseline="0" dirty="0" err="1"/>
              <a:t>rotating</a:t>
            </a:r>
            <a:r>
              <a:rPr lang="de-DE" baseline="0" dirty="0"/>
              <a:t> </a:t>
            </a:r>
            <a:r>
              <a:rPr lang="de-DE" baseline="0" dirty="0" err="1"/>
              <a:t>about</a:t>
            </a:r>
            <a:r>
              <a:rPr lang="de-DE" baseline="0" dirty="0"/>
              <a:t> an </a:t>
            </a:r>
            <a:r>
              <a:rPr lang="de-DE" baseline="0" dirty="0" err="1"/>
              <a:t>axis</a:t>
            </a:r>
            <a:r>
              <a:rPr lang="de-DE" baseline="0" dirty="0"/>
              <a:t> </a:t>
            </a:r>
            <a:r>
              <a:rPr lang="de-DE" baseline="0" dirty="0" err="1"/>
              <a:t>following</a:t>
            </a:r>
            <a:r>
              <a:rPr lang="de-DE" baseline="0" dirty="0"/>
              <a:t> a </a:t>
            </a:r>
            <a:r>
              <a:rPr lang="de-DE" baseline="0" dirty="0" err="1"/>
              <a:t>trajectory</a:t>
            </a:r>
            <a:r>
              <a:rPr lang="de-DE" baseline="0" dirty="0"/>
              <a:t> in time</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38</a:t>
            </a:fld>
            <a:endParaRPr lang="de-DE"/>
          </a:p>
        </p:txBody>
      </p:sp>
    </p:spTree>
    <p:extLst>
      <p:ext uri="{BB962C8B-B14F-4D97-AF65-F5344CB8AC3E}">
        <p14:creationId xmlns:p14="http://schemas.microsoft.com/office/powerpoint/2010/main" val="2814808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err="1"/>
              <a:t>Consider</a:t>
            </a:r>
            <a:r>
              <a:rPr lang="de-DE" baseline="0" dirty="0"/>
              <a:t> a </a:t>
            </a:r>
            <a:r>
              <a:rPr lang="de-DE" baseline="0" dirty="0" err="1"/>
              <a:t>point</a:t>
            </a:r>
            <a:r>
              <a:rPr lang="de-DE" baseline="0" dirty="0"/>
              <a:t> </a:t>
            </a:r>
            <a:r>
              <a:rPr lang="de-DE" baseline="0" dirty="0" err="1"/>
              <a:t>rotating</a:t>
            </a:r>
            <a:r>
              <a:rPr lang="de-DE" baseline="0" dirty="0"/>
              <a:t> </a:t>
            </a:r>
            <a:r>
              <a:rPr lang="de-DE" baseline="0" dirty="0" err="1"/>
              <a:t>about</a:t>
            </a:r>
            <a:r>
              <a:rPr lang="de-DE" baseline="0" dirty="0"/>
              <a:t> an </a:t>
            </a:r>
            <a:r>
              <a:rPr lang="de-DE" baseline="0" dirty="0" err="1"/>
              <a:t>axis</a:t>
            </a:r>
            <a:r>
              <a:rPr lang="de-DE" baseline="0" dirty="0"/>
              <a:t> </a:t>
            </a:r>
            <a:r>
              <a:rPr lang="de-DE" baseline="0" dirty="0" err="1"/>
              <a:t>following</a:t>
            </a:r>
            <a:r>
              <a:rPr lang="de-DE" baseline="0" dirty="0"/>
              <a:t> a </a:t>
            </a:r>
            <a:r>
              <a:rPr lang="de-DE" baseline="0" dirty="0" err="1"/>
              <a:t>trajectory</a:t>
            </a:r>
            <a:r>
              <a:rPr lang="de-DE" baseline="0" dirty="0"/>
              <a:t> in time</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39</a:t>
            </a:fld>
            <a:endParaRPr lang="de-DE"/>
          </a:p>
        </p:txBody>
      </p:sp>
    </p:spTree>
    <p:extLst>
      <p:ext uri="{BB962C8B-B14F-4D97-AF65-F5344CB8AC3E}">
        <p14:creationId xmlns:p14="http://schemas.microsoft.com/office/powerpoint/2010/main" val="467667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the first lecture, to build a virtual human, beyond the 3D shape, we need to specify how the 3D surface will move and deform with pose. By far the most common approach to this is to use a kinematic chain.</a:t>
            </a:r>
          </a:p>
        </p:txBody>
      </p:sp>
      <p:sp>
        <p:nvSpPr>
          <p:cNvPr id="4" name="Slide Number Placeholder 3"/>
          <p:cNvSpPr>
            <a:spLocks noGrp="1"/>
          </p:cNvSpPr>
          <p:nvPr>
            <p:ph type="sldNum" sz="quarter" idx="5"/>
          </p:nvPr>
        </p:nvSpPr>
        <p:spPr/>
        <p:txBody>
          <a:bodyPr/>
          <a:lstStyle/>
          <a:p>
            <a:fld id="{D0B84F8D-7BA9-0142-85AC-AC32D838F0DA}" type="slidenum">
              <a:rPr lang="de-DE" smtClean="0"/>
              <a:t>45</a:t>
            </a:fld>
            <a:endParaRPr lang="de-DE"/>
          </a:p>
        </p:txBody>
      </p:sp>
    </p:spTree>
    <p:extLst>
      <p:ext uri="{BB962C8B-B14F-4D97-AF65-F5344CB8AC3E}">
        <p14:creationId xmlns:p14="http://schemas.microsoft.com/office/powerpoint/2010/main" val="1103096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a:t>Comment </a:t>
            </a:r>
            <a:r>
              <a:rPr lang="de-DE" dirty="0" err="1"/>
              <a:t>that</a:t>
            </a:r>
            <a:r>
              <a:rPr lang="de-DE" baseline="0" dirty="0"/>
              <a:t> </a:t>
            </a:r>
            <a:r>
              <a:rPr lang="de-DE" baseline="0" dirty="0" err="1"/>
              <a:t>it</a:t>
            </a:r>
            <a:r>
              <a:rPr lang="de-DE" baseline="0" dirty="0"/>
              <a:t> </a:t>
            </a:r>
            <a:r>
              <a:rPr lang="de-DE" baseline="0" dirty="0" err="1"/>
              <a:t>is</a:t>
            </a:r>
            <a:r>
              <a:rPr lang="de-DE" baseline="0" dirty="0"/>
              <a:t> </a:t>
            </a:r>
            <a:r>
              <a:rPr lang="de-DE" baseline="0" dirty="0" err="1"/>
              <a:t>configuration</a:t>
            </a:r>
            <a:r>
              <a:rPr lang="de-DE" baseline="0" dirty="0"/>
              <a:t> </a:t>
            </a:r>
            <a:r>
              <a:rPr lang="de-DE" baseline="0" dirty="0" err="1"/>
              <a:t>dependent</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53</a:t>
            </a:fld>
            <a:endParaRPr lang="de-DE"/>
          </a:p>
        </p:txBody>
      </p:sp>
    </p:spTree>
    <p:extLst>
      <p:ext uri="{BB962C8B-B14F-4D97-AF65-F5344CB8AC3E}">
        <p14:creationId xmlns:p14="http://schemas.microsoft.com/office/powerpoint/2010/main" val="368899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a:t>Show </a:t>
            </a:r>
            <a:r>
              <a:rPr lang="de-DE" dirty="0" err="1"/>
              <a:t>video</a:t>
            </a:r>
            <a:r>
              <a:rPr lang="de-DE" dirty="0"/>
              <a:t> </a:t>
            </a:r>
            <a:r>
              <a:rPr lang="de-DE" dirty="0" err="1"/>
              <a:t>of</a:t>
            </a:r>
            <a:r>
              <a:rPr lang="de-DE" dirty="0"/>
              <a:t> </a:t>
            </a:r>
            <a:r>
              <a:rPr lang="de-DE" dirty="0" err="1"/>
              <a:t>moving</a:t>
            </a:r>
            <a:r>
              <a:rPr lang="de-DE" dirty="0"/>
              <a:t> </a:t>
            </a:r>
            <a:r>
              <a:rPr lang="de-DE" dirty="0" err="1"/>
              <a:t>paramteres</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57</a:t>
            </a:fld>
            <a:endParaRPr lang="de-DE"/>
          </a:p>
        </p:txBody>
      </p:sp>
    </p:spTree>
    <p:extLst>
      <p:ext uri="{BB962C8B-B14F-4D97-AF65-F5344CB8AC3E}">
        <p14:creationId xmlns:p14="http://schemas.microsoft.com/office/powerpoint/2010/main" val="1161477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a:t>Comment </a:t>
            </a:r>
            <a:r>
              <a:rPr lang="de-DE" dirty="0" err="1"/>
              <a:t>column</a:t>
            </a:r>
            <a:r>
              <a:rPr lang="de-DE" dirty="0"/>
              <a:t> </a:t>
            </a:r>
            <a:r>
              <a:rPr lang="de-DE" dirty="0" err="1"/>
              <a:t>is</a:t>
            </a:r>
            <a:r>
              <a:rPr lang="de-DE" dirty="0"/>
              <a:t> </a:t>
            </a:r>
            <a:r>
              <a:rPr lang="de-DE" dirty="0" err="1"/>
              <a:t>zero</a:t>
            </a:r>
            <a:r>
              <a:rPr lang="de-DE" dirty="0"/>
              <a:t> </a:t>
            </a:r>
            <a:r>
              <a:rPr lang="de-DE" dirty="0" err="1"/>
              <a:t>if</a:t>
            </a:r>
            <a:r>
              <a:rPr lang="de-DE" dirty="0"/>
              <a:t> </a:t>
            </a:r>
            <a:r>
              <a:rPr lang="de-DE" dirty="0" err="1"/>
              <a:t>the</a:t>
            </a:r>
            <a:r>
              <a:rPr lang="de-DE" dirty="0"/>
              <a:t> </a:t>
            </a:r>
            <a:r>
              <a:rPr lang="de-DE" dirty="0" err="1"/>
              <a:t>joint</a:t>
            </a:r>
            <a:r>
              <a:rPr lang="de-DE" dirty="0"/>
              <a:t> </a:t>
            </a:r>
            <a:r>
              <a:rPr lang="de-DE" dirty="0" err="1"/>
              <a:t>is</a:t>
            </a:r>
            <a:r>
              <a:rPr lang="de-DE" dirty="0"/>
              <a:t> not </a:t>
            </a:r>
            <a:r>
              <a:rPr lang="de-DE" dirty="0" err="1"/>
              <a:t>influencing</a:t>
            </a:r>
            <a:r>
              <a:rPr lang="de-DE" dirty="0"/>
              <a:t> </a:t>
            </a:r>
            <a:r>
              <a:rPr lang="de-DE" dirty="0" err="1"/>
              <a:t>the</a:t>
            </a:r>
            <a:r>
              <a:rPr lang="de-DE" dirty="0"/>
              <a:t> </a:t>
            </a:r>
            <a:r>
              <a:rPr lang="de-DE" dirty="0" err="1"/>
              <a:t>point</a:t>
            </a:r>
            <a:endParaRPr lang="de-DE" dirty="0"/>
          </a:p>
        </p:txBody>
      </p:sp>
      <p:sp>
        <p:nvSpPr>
          <p:cNvPr id="4" name="Slide Number Placeholder 3"/>
          <p:cNvSpPr>
            <a:spLocks noGrp="1"/>
          </p:cNvSpPr>
          <p:nvPr>
            <p:ph type="sldNum" sz="quarter" idx="10"/>
          </p:nvPr>
        </p:nvSpPr>
        <p:spPr/>
        <p:txBody>
          <a:bodyPr/>
          <a:lstStyle/>
          <a:p>
            <a:fld id="{FA5BF99C-4378-4B62-85AB-76E5E21C8D55}" type="slidenum">
              <a:rPr lang="de-DE" smtClean="0"/>
              <a:pPr/>
              <a:t>58</a:t>
            </a:fld>
            <a:endParaRPr lang="de-DE"/>
          </a:p>
        </p:txBody>
      </p:sp>
    </p:spTree>
    <p:extLst>
      <p:ext uri="{BB962C8B-B14F-4D97-AF65-F5344CB8AC3E}">
        <p14:creationId xmlns:p14="http://schemas.microsoft.com/office/powerpoint/2010/main" val="3098989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the first lecture, to build a virtual human, beyond the 3D shape, we need to specify how the 3D surface will move and deform with pose. By far the most common approach to this is to use a kinematic chain.</a:t>
            </a:r>
          </a:p>
        </p:txBody>
      </p:sp>
      <p:sp>
        <p:nvSpPr>
          <p:cNvPr id="4" name="Slide Number Placeholder 3"/>
          <p:cNvSpPr>
            <a:spLocks noGrp="1"/>
          </p:cNvSpPr>
          <p:nvPr>
            <p:ph type="sldNum" sz="quarter" idx="5"/>
          </p:nvPr>
        </p:nvSpPr>
        <p:spPr/>
        <p:txBody>
          <a:bodyPr/>
          <a:lstStyle/>
          <a:p>
            <a:fld id="{D7A3900C-D613-854E-9F9C-907A69C6A13A}" type="slidenum">
              <a:rPr lang="de-DE" smtClean="0"/>
              <a:t>62</a:t>
            </a:fld>
            <a:endParaRPr lang="de-DE"/>
          </a:p>
        </p:txBody>
      </p:sp>
    </p:spTree>
    <p:extLst>
      <p:ext uri="{BB962C8B-B14F-4D97-AF65-F5344CB8AC3E}">
        <p14:creationId xmlns:p14="http://schemas.microsoft.com/office/powerpoint/2010/main" val="296641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property of a transformation is whether it commutes. So, we can ask whether rotations commute. Let’s look first at rotations in 2D. Do they commute?</a:t>
            </a:r>
          </a:p>
        </p:txBody>
      </p:sp>
      <p:sp>
        <p:nvSpPr>
          <p:cNvPr id="4" name="Slide Number Placeholder 3"/>
          <p:cNvSpPr>
            <a:spLocks noGrp="1"/>
          </p:cNvSpPr>
          <p:nvPr>
            <p:ph type="sldNum" sz="quarter" idx="5"/>
          </p:nvPr>
        </p:nvSpPr>
        <p:spPr/>
        <p:txBody>
          <a:bodyPr/>
          <a:lstStyle/>
          <a:p>
            <a:fld id="{D7A3900C-D613-854E-9F9C-907A69C6A13A}" type="slidenum">
              <a:rPr lang="de-DE" smtClean="0"/>
              <a:t>64</a:t>
            </a:fld>
            <a:endParaRPr lang="de-DE"/>
          </a:p>
        </p:txBody>
      </p:sp>
    </p:spTree>
    <p:extLst>
      <p:ext uri="{BB962C8B-B14F-4D97-AF65-F5344CB8AC3E}">
        <p14:creationId xmlns:p14="http://schemas.microsoft.com/office/powerpoint/2010/main" val="421417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A parameterization we should consider the following things. </a:t>
            </a:r>
          </a:p>
          <a:p>
            <a:r>
              <a:rPr lang="en-US" dirty="0" err="1"/>
              <a:t>Sngularities</a:t>
            </a:r>
            <a:r>
              <a:rPr lang="en-US" dirty="0"/>
              <a:t> are for example, degenerate cases such as a gimbal lock, in which we lose one degree of freedom. </a:t>
            </a:r>
          </a:p>
        </p:txBody>
      </p:sp>
      <p:sp>
        <p:nvSpPr>
          <p:cNvPr id="4" name="Slide Number Placeholder 3"/>
          <p:cNvSpPr>
            <a:spLocks noGrp="1"/>
          </p:cNvSpPr>
          <p:nvPr>
            <p:ph type="sldNum" sz="quarter" idx="5"/>
          </p:nvPr>
        </p:nvSpPr>
        <p:spPr/>
        <p:txBody>
          <a:bodyPr/>
          <a:lstStyle/>
          <a:p>
            <a:fld id="{D7A3900C-D613-854E-9F9C-907A69C6A13A}" type="slidenum">
              <a:rPr lang="de-DE" smtClean="0"/>
              <a:t>4</a:t>
            </a:fld>
            <a:endParaRPr lang="de-DE"/>
          </a:p>
        </p:txBody>
      </p:sp>
    </p:spTree>
    <p:extLst>
      <p:ext uri="{BB962C8B-B14F-4D97-AF65-F5344CB8AC3E}">
        <p14:creationId xmlns:p14="http://schemas.microsoft.com/office/powerpoint/2010/main" val="128947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65</a:t>
            </a:fld>
            <a:endParaRPr lang="de-DE"/>
          </a:p>
        </p:txBody>
      </p:sp>
    </p:spTree>
    <p:extLst>
      <p:ext uri="{BB962C8B-B14F-4D97-AF65-F5344CB8AC3E}">
        <p14:creationId xmlns:p14="http://schemas.microsoft.com/office/powerpoint/2010/main" val="85385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annoying thing of </a:t>
            </a:r>
            <a:r>
              <a:rPr lang="en-US" dirty="0" err="1"/>
              <a:t>euler</a:t>
            </a:r>
            <a:r>
              <a:rPr lang="en-US" dirty="0"/>
              <a:t> angles is the Gimbal lock lock. This is a degenerate case where we lose one degree of </a:t>
            </a:r>
            <a:r>
              <a:rPr lang="en-US" dirty="0" err="1"/>
              <a:t>freddom</a:t>
            </a:r>
            <a:r>
              <a:rPr lang="en-US" dirty="0"/>
              <a:t> and we can not rotate the object along one axis. </a:t>
            </a:r>
          </a:p>
          <a:p>
            <a:r>
              <a:rPr lang="en-US" dirty="0"/>
              <a:t>If we look a the resulting rotation matrix, we obtain this.</a:t>
            </a:r>
          </a:p>
          <a:p>
            <a:r>
              <a:rPr lang="en-US" dirty="0"/>
              <a:t>Consider the case…</a:t>
            </a:r>
          </a:p>
          <a:p>
            <a:r>
              <a:rPr lang="en-US" dirty="0"/>
              <a:t>We are left with a planar rotation. Notice it depends only of </a:t>
            </a:r>
            <a:r>
              <a:rPr lang="en-US" dirty="0" err="1"/>
              <a:t>thetax</a:t>
            </a:r>
            <a:r>
              <a:rPr lang="en-US" dirty="0"/>
              <a:t>, </a:t>
            </a:r>
            <a:r>
              <a:rPr lang="en-US" dirty="0" err="1"/>
              <a:t>tehtaz</a:t>
            </a:r>
            <a:r>
              <a:rPr lang="en-US" dirty="0"/>
              <a:t>. Not on </a:t>
            </a:r>
            <a:r>
              <a:rPr lang="en-US" dirty="0" err="1"/>
              <a:t>theta_y</a:t>
            </a:r>
            <a:r>
              <a:rPr lang="en-US" dirty="0"/>
              <a:t>. </a:t>
            </a:r>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67</a:t>
            </a:fld>
            <a:endParaRPr lang="de-DE"/>
          </a:p>
        </p:txBody>
      </p:sp>
    </p:spTree>
    <p:extLst>
      <p:ext uri="{BB962C8B-B14F-4D97-AF65-F5344CB8AC3E}">
        <p14:creationId xmlns:p14="http://schemas.microsoft.com/office/powerpoint/2010/main" val="442314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gimbal lock is a real problem. Can we find a parameterization which does not suffer from a gimbal lock and is more compact than the 9 numbers of a rotation matrix?</a:t>
            </a:r>
          </a:p>
          <a:p>
            <a:r>
              <a:rPr lang="en-US" dirty="0"/>
              <a:t>Yes, the answer are quaternions. To understand quaternions we need to know where they come from. They come from complex numbers.</a:t>
            </a:r>
          </a:p>
          <a:p>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70</a:t>
            </a:fld>
            <a:endParaRPr lang="de-DE"/>
          </a:p>
        </p:txBody>
      </p:sp>
    </p:spTree>
    <p:extLst>
      <p:ext uri="{BB962C8B-B14F-4D97-AF65-F5344CB8AC3E}">
        <p14:creationId xmlns:p14="http://schemas.microsoft.com/office/powerpoint/2010/main" val="3854861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want you to think about complex numbers in a different way. In bachelor math, you have seen that the square root of -1 equals </a:t>
            </a:r>
            <a:r>
              <a:rPr lang="en-US" dirty="0" err="1"/>
              <a:t>i</a:t>
            </a:r>
            <a:r>
              <a:rPr lang="en-US" dirty="0"/>
              <a:t>.</a:t>
            </a:r>
          </a:p>
          <a:p>
            <a:endParaRPr lang="en-US" dirty="0"/>
          </a:p>
          <a:p>
            <a:r>
              <a:rPr lang="en-US" dirty="0"/>
              <a:t>But what is the geometrical interpretation?  Forget about this for now.</a:t>
            </a:r>
          </a:p>
          <a:p>
            <a:endParaRPr lang="en-US" dirty="0"/>
          </a:p>
          <a:p>
            <a:r>
              <a:rPr lang="en-US" dirty="0"/>
              <a:t>We will think of I, simply as a quarter-turn in the </a:t>
            </a:r>
            <a:r>
              <a:rPr lang="en-US" dirty="0" err="1"/>
              <a:t>ounter</a:t>
            </a:r>
            <a:r>
              <a:rPr lang="en-US" dirty="0"/>
              <a:t> clockwise direction. Such that two turns lead map form 1 to -1. </a:t>
            </a:r>
          </a:p>
        </p:txBody>
      </p:sp>
      <p:sp>
        <p:nvSpPr>
          <p:cNvPr id="4" name="Slide Number Placeholder 3"/>
          <p:cNvSpPr>
            <a:spLocks noGrp="1"/>
          </p:cNvSpPr>
          <p:nvPr>
            <p:ph type="sldNum" sz="quarter" idx="5"/>
          </p:nvPr>
        </p:nvSpPr>
        <p:spPr/>
        <p:txBody>
          <a:bodyPr/>
          <a:lstStyle/>
          <a:p>
            <a:fld id="{D7A3900C-D613-854E-9F9C-907A69C6A13A}" type="slidenum">
              <a:rPr lang="de-DE" smtClean="0"/>
              <a:t>71</a:t>
            </a:fld>
            <a:endParaRPr lang="de-DE"/>
          </a:p>
        </p:txBody>
      </p:sp>
    </p:spTree>
    <p:extLst>
      <p:ext uri="{BB962C8B-B14F-4D97-AF65-F5344CB8AC3E}">
        <p14:creationId xmlns:p14="http://schemas.microsoft.com/office/powerpoint/2010/main" val="3706226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numbers are just 2 </a:t>
            </a:r>
            <a:r>
              <a:rPr lang="en-US" dirty="0" err="1"/>
              <a:t>vectros</a:t>
            </a:r>
            <a:r>
              <a:rPr lang="en-US" dirty="0"/>
              <a:t>, where we have just replaced the name of the basis vectors say e1,e2 by 1 and </a:t>
            </a:r>
            <a:r>
              <a:rPr lang="en-US" dirty="0" err="1"/>
              <a:t>i</a:t>
            </a:r>
            <a:r>
              <a:rPr lang="en-US" dirty="0"/>
              <a:t>. But nothing else changes.</a:t>
            </a:r>
          </a:p>
          <a:p>
            <a:endParaRPr lang="en-US" dirty="0"/>
          </a:p>
          <a:p>
            <a:r>
              <a:rPr lang="en-US" dirty="0"/>
              <a:t>Except that now we have a new notion of product between two vectors!</a:t>
            </a:r>
          </a:p>
        </p:txBody>
      </p:sp>
      <p:sp>
        <p:nvSpPr>
          <p:cNvPr id="4" name="Slide Number Placeholder 3"/>
          <p:cNvSpPr>
            <a:spLocks noGrp="1"/>
          </p:cNvSpPr>
          <p:nvPr>
            <p:ph type="sldNum" sz="quarter" idx="5"/>
          </p:nvPr>
        </p:nvSpPr>
        <p:spPr/>
        <p:txBody>
          <a:bodyPr/>
          <a:lstStyle/>
          <a:p>
            <a:fld id="{D7A3900C-D613-854E-9F9C-907A69C6A13A}" type="slidenum">
              <a:rPr lang="de-DE" smtClean="0"/>
              <a:t>72</a:t>
            </a:fld>
            <a:endParaRPr lang="de-DE"/>
          </a:p>
        </p:txBody>
      </p:sp>
    </p:spTree>
    <p:extLst>
      <p:ext uri="{BB962C8B-B14F-4D97-AF65-F5344CB8AC3E}">
        <p14:creationId xmlns:p14="http://schemas.microsoft.com/office/powerpoint/2010/main" val="660563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Vector addition, scalar </a:t>
            </a:r>
            <a:r>
              <a:rPr lang="en-US" dirty="0" err="1"/>
              <a:t>multiplaction</a:t>
            </a:r>
            <a:r>
              <a:rPr lang="en-US" dirty="0"/>
              <a:t>, </a:t>
            </a:r>
            <a:r>
              <a:rPr lang="en-US" dirty="0" err="1"/>
              <a:t>Evertyhing</a:t>
            </a:r>
            <a:r>
              <a:rPr lang="en-US" dirty="0"/>
              <a:t> like a vector space. But we </a:t>
            </a:r>
            <a:r>
              <a:rPr lang="en-US" dirty="0" err="1"/>
              <a:t>alos</a:t>
            </a:r>
            <a:r>
              <a:rPr lang="en-US" dirty="0"/>
              <a:t> have complex multiplication. Angles will add and magnitudes ill multiply.</a:t>
            </a:r>
          </a:p>
          <a:p>
            <a:r>
              <a:rPr lang="en-US" dirty="0"/>
              <a:t>If we take the polar form, we can get  r1r2 and theta1+theta2 </a:t>
            </a:r>
            <a:r>
              <a:rPr lang="en-US" dirty="0">
                <a:sym typeface="Wingdings" pitchFamily="2" charset="2"/>
              </a:rPr>
              <a:t> we just have to be careful if theta1+theta2 is larger than 2pi. </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73</a:t>
            </a:fld>
            <a:endParaRPr lang="de-DE"/>
          </a:p>
        </p:txBody>
      </p:sp>
    </p:spTree>
    <p:extLst>
      <p:ext uri="{BB962C8B-B14F-4D97-AF65-F5344CB8AC3E}">
        <p14:creationId xmlns:p14="http://schemas.microsoft.com/office/powerpoint/2010/main" val="14703834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Quaternions are specially useful for carrying out interpolation. </a:t>
            </a:r>
          </a:p>
        </p:txBody>
      </p:sp>
      <p:sp>
        <p:nvSpPr>
          <p:cNvPr id="4" name="Slide Number Placeholder 3"/>
          <p:cNvSpPr>
            <a:spLocks noGrp="1"/>
          </p:cNvSpPr>
          <p:nvPr>
            <p:ph type="sldNum" sz="quarter" idx="5"/>
          </p:nvPr>
        </p:nvSpPr>
        <p:spPr/>
        <p:txBody>
          <a:bodyPr/>
          <a:lstStyle/>
          <a:p>
            <a:fld id="{D7A3900C-D613-854E-9F9C-907A69C6A13A}" type="slidenum">
              <a:rPr lang="de-DE" smtClean="0"/>
              <a:t>74</a:t>
            </a:fld>
            <a:endParaRPr lang="de-DE"/>
          </a:p>
        </p:txBody>
      </p:sp>
    </p:spTree>
    <p:extLst>
      <p:ext uri="{BB962C8B-B14F-4D97-AF65-F5344CB8AC3E}">
        <p14:creationId xmlns:p14="http://schemas.microsoft.com/office/powerpoint/2010/main" val="2561729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justify this geometrically?</a:t>
            </a:r>
          </a:p>
        </p:txBody>
      </p:sp>
      <p:sp>
        <p:nvSpPr>
          <p:cNvPr id="4" name="Slide Number Placeholder 3"/>
          <p:cNvSpPr>
            <a:spLocks noGrp="1"/>
          </p:cNvSpPr>
          <p:nvPr>
            <p:ph type="sldNum" sz="quarter" idx="5"/>
          </p:nvPr>
        </p:nvSpPr>
        <p:spPr/>
        <p:txBody>
          <a:bodyPr/>
          <a:lstStyle/>
          <a:p>
            <a:fld id="{D7A3900C-D613-854E-9F9C-907A69C6A13A}" type="slidenum">
              <a:rPr lang="de-DE" smtClean="0"/>
              <a:t>75</a:t>
            </a:fld>
            <a:endParaRPr lang="de-DE"/>
          </a:p>
        </p:txBody>
      </p:sp>
    </p:spTree>
    <p:extLst>
      <p:ext uri="{BB962C8B-B14F-4D97-AF65-F5344CB8AC3E}">
        <p14:creationId xmlns:p14="http://schemas.microsoft.com/office/powerpoint/2010/main" val="737441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I want to rotate.</a:t>
            </a:r>
          </a:p>
          <a:p>
            <a:endParaRPr lang="en-US" dirty="0"/>
          </a:p>
          <a:p>
            <a:r>
              <a:rPr lang="en-US" dirty="0"/>
              <a:t>Much easier formulae when using complex numbers</a:t>
            </a:r>
          </a:p>
        </p:txBody>
      </p:sp>
      <p:sp>
        <p:nvSpPr>
          <p:cNvPr id="4" name="Slide Number Placeholder 3"/>
          <p:cNvSpPr>
            <a:spLocks noGrp="1"/>
          </p:cNvSpPr>
          <p:nvPr>
            <p:ph type="sldNum" sz="quarter" idx="5"/>
          </p:nvPr>
        </p:nvSpPr>
        <p:spPr/>
        <p:txBody>
          <a:bodyPr/>
          <a:lstStyle/>
          <a:p>
            <a:fld id="{D7A3900C-D613-854E-9F9C-907A69C6A13A}" type="slidenum">
              <a:rPr lang="de-DE" smtClean="0"/>
              <a:t>77</a:t>
            </a:fld>
            <a:endParaRPr lang="de-DE"/>
          </a:p>
        </p:txBody>
      </p:sp>
    </p:spTree>
    <p:extLst>
      <p:ext uri="{BB962C8B-B14F-4D97-AF65-F5344CB8AC3E}">
        <p14:creationId xmlns:p14="http://schemas.microsoft.com/office/powerpoint/2010/main" val="1081501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this again in polar form. Perhaps the most beautiful formula in math. It involves a bunch of important constants e, pi, I, </a:t>
            </a:r>
          </a:p>
          <a:p>
            <a:endParaRPr lang="en-US" dirty="0"/>
          </a:p>
          <a:p>
            <a:r>
              <a:rPr lang="en-US" dirty="0"/>
              <a:t>This formula is a specialization of a more useful formula. E^\</a:t>
            </a:r>
            <a:r>
              <a:rPr lang="en-US" dirty="0" err="1"/>
              <a:t>theta_i</a:t>
            </a:r>
            <a:r>
              <a:rPr lang="en-US" dirty="0"/>
              <a:t> is a function that takes a \theta and returns a point on the circle. </a:t>
            </a:r>
          </a:p>
          <a:p>
            <a:endParaRPr lang="en-US" dirty="0"/>
          </a:p>
          <a:p>
            <a:r>
              <a:rPr lang="en-US" dirty="0"/>
              <a:t>Use this </a:t>
            </a:r>
            <a:r>
              <a:rPr lang="en-US" dirty="0" err="1"/>
              <a:t>formulat</a:t>
            </a:r>
            <a:r>
              <a:rPr lang="en-US" dirty="0"/>
              <a:t> to implement the complex product</a:t>
            </a:r>
          </a:p>
          <a:p>
            <a:r>
              <a:rPr lang="en-US" dirty="0"/>
              <a:t>You can represent rotations with complex numbers. </a:t>
            </a:r>
          </a:p>
          <a:p>
            <a:r>
              <a:rPr lang="en-US" dirty="0"/>
              <a:t>Why using complex numbers, they define an additional product operation over vectors which we can leverage to compose rotations.</a:t>
            </a:r>
          </a:p>
        </p:txBody>
      </p:sp>
      <p:sp>
        <p:nvSpPr>
          <p:cNvPr id="4" name="Slide Number Placeholder 3"/>
          <p:cNvSpPr>
            <a:spLocks noGrp="1"/>
          </p:cNvSpPr>
          <p:nvPr>
            <p:ph type="sldNum" sz="quarter" idx="5"/>
          </p:nvPr>
        </p:nvSpPr>
        <p:spPr/>
        <p:txBody>
          <a:bodyPr/>
          <a:lstStyle/>
          <a:p>
            <a:fld id="{D7A3900C-D613-854E-9F9C-907A69C6A13A}" type="slidenum">
              <a:rPr lang="de-DE" smtClean="0"/>
              <a:t>78</a:t>
            </a:fld>
            <a:endParaRPr lang="de-DE"/>
          </a:p>
        </p:txBody>
      </p:sp>
    </p:spTree>
    <p:extLst>
      <p:ext uri="{BB962C8B-B14F-4D97-AF65-F5344CB8AC3E}">
        <p14:creationId xmlns:p14="http://schemas.microsoft.com/office/powerpoint/2010/main" val="2695151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the first lecture, to build a virtual human, beyond the 3D shape, we need to specify how the 3D surface will move and deform with pose. By far the most common approach to this is to use a kinematic chain.</a:t>
            </a:r>
          </a:p>
        </p:txBody>
      </p:sp>
      <p:sp>
        <p:nvSpPr>
          <p:cNvPr id="4" name="Slide Number Placeholder 3"/>
          <p:cNvSpPr>
            <a:spLocks noGrp="1"/>
          </p:cNvSpPr>
          <p:nvPr>
            <p:ph type="sldNum" sz="quarter" idx="5"/>
          </p:nvPr>
        </p:nvSpPr>
        <p:spPr/>
        <p:txBody>
          <a:bodyPr/>
          <a:lstStyle/>
          <a:p>
            <a:fld id="{D0B84F8D-7BA9-0142-85AC-AC32D838F0DA}" type="slidenum">
              <a:rPr lang="de-DE" smtClean="0"/>
              <a:t>5</a:t>
            </a:fld>
            <a:endParaRPr lang="de-DE"/>
          </a:p>
        </p:txBody>
      </p:sp>
    </p:spTree>
    <p:extLst>
      <p:ext uri="{BB962C8B-B14F-4D97-AF65-F5344CB8AC3E}">
        <p14:creationId xmlns:p14="http://schemas.microsoft.com/office/powerpoint/2010/main" val="293408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important property of a transformation is whether it commutes. So, we can ask whether rotations commute. Let’s look first at rotations in 2D. Do they commute?</a:t>
            </a:r>
          </a:p>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7</a:t>
            </a:fld>
            <a:endParaRPr lang="de-DE"/>
          </a:p>
        </p:txBody>
      </p:sp>
    </p:spTree>
    <p:extLst>
      <p:ext uri="{BB962C8B-B14F-4D97-AF65-F5344CB8AC3E}">
        <p14:creationId xmlns:p14="http://schemas.microsoft.com/office/powerpoint/2010/main" val="150878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A3900C-D613-854E-9F9C-907A69C6A13A}" type="slidenum">
              <a:rPr lang="de-DE" smtClean="0"/>
              <a:t>8</a:t>
            </a:fld>
            <a:endParaRPr lang="de-DE"/>
          </a:p>
        </p:txBody>
      </p:sp>
    </p:spTree>
    <p:extLst>
      <p:ext uri="{BB962C8B-B14F-4D97-AF65-F5344CB8AC3E}">
        <p14:creationId xmlns:p14="http://schemas.microsoft.com/office/powerpoint/2010/main" val="144483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now at the most basic representation of a rotation, which are the 9 numbers of a matrix. First of all, a rotation is a linear mapping. Therefore, we can fully characterize it by a matrix, whose columns are the principal axis of one frame expressed relative to another frame.</a:t>
            </a:r>
          </a:p>
          <a:p>
            <a:endParaRPr lang="en-US" dirty="0"/>
          </a:p>
          <a:p>
            <a:r>
              <a:rPr lang="en-US" dirty="0"/>
              <a:t>Let’s look at the point </a:t>
            </a:r>
            <a:r>
              <a:rPr lang="en-US" dirty="0" err="1"/>
              <a:t>p_b</a:t>
            </a:r>
            <a:r>
              <a:rPr lang="en-US" dirty="0"/>
              <a:t> in body coordinates it is </a:t>
            </a:r>
            <a:r>
              <a:rPr lang="en-US" dirty="0" err="1"/>
              <a:t>lambda_x,lambda_y</a:t>
            </a:r>
            <a:r>
              <a:rPr lang="en-US" dirty="0"/>
              <a:t>,\</a:t>
            </a:r>
            <a:r>
              <a:rPr lang="en-US" dirty="0" err="1"/>
              <a:t>lambda_z</a:t>
            </a:r>
            <a:r>
              <a:rPr lang="en-US" dirty="0"/>
              <a:t>. The point in spatial coordinates can be written as, where </a:t>
            </a:r>
            <a:r>
              <a:rPr lang="en-US" dirty="0" err="1"/>
              <a:t>x_s^B</a:t>
            </a:r>
            <a:r>
              <a:rPr lang="en-US" dirty="0"/>
              <a:t> is the x axis of the B frame written in spatial coordinates,…</a:t>
            </a:r>
          </a:p>
          <a:p>
            <a:r>
              <a:rPr lang="en-US" dirty="0"/>
              <a:t>So the columns of a rotation matrix are the </a:t>
            </a:r>
            <a:r>
              <a:rPr lang="en-US" dirty="0" err="1"/>
              <a:t>ppal</a:t>
            </a:r>
            <a:r>
              <a:rPr lang="en-US" dirty="0"/>
              <a:t> axis of one frame expressed relative to </a:t>
            </a:r>
            <a:r>
              <a:rPr lang="en-US" dirty="0" err="1"/>
              <a:t>antother</a:t>
            </a:r>
            <a:endParaRPr lang="en-US" dirty="0"/>
          </a:p>
        </p:txBody>
      </p:sp>
      <p:sp>
        <p:nvSpPr>
          <p:cNvPr id="4" name="Slide Number Placeholder 3"/>
          <p:cNvSpPr>
            <a:spLocks noGrp="1"/>
          </p:cNvSpPr>
          <p:nvPr>
            <p:ph type="sldNum" sz="quarter" idx="5"/>
          </p:nvPr>
        </p:nvSpPr>
        <p:spPr/>
        <p:txBody>
          <a:bodyPr/>
          <a:lstStyle/>
          <a:p>
            <a:fld id="{D7A3900C-D613-854E-9F9C-907A69C6A13A}" type="slidenum">
              <a:rPr lang="de-DE" smtClean="0"/>
              <a:t>10</a:t>
            </a:fld>
            <a:endParaRPr lang="de-DE"/>
          </a:p>
        </p:txBody>
      </p:sp>
    </p:spTree>
    <p:extLst>
      <p:ext uri="{BB962C8B-B14F-4D97-AF65-F5344CB8AC3E}">
        <p14:creationId xmlns:p14="http://schemas.microsoft.com/office/powerpoint/2010/main" val="246984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Rotations can often lead to lots of confusions. Unlike say a translation, they can be interpreted in different ways. We can think of a rotation as a coordinate transformation or a relative motion in time</a:t>
            </a:r>
          </a:p>
          <a:p>
            <a:r>
              <a:rPr lang="en-US" dirty="0"/>
              <a:t>In the right, we imagine the object in the body coordinates is static, and applying a rotation simply writes the object in spatial frame coordinates. Nothing moves. Just coordinate transform</a:t>
            </a:r>
          </a:p>
          <a:p>
            <a:r>
              <a:rPr lang="en-US" dirty="0"/>
              <a:t>In the second case, we can imagine the body and spatial frames are originally aligned. When we apply a rotation, the object moves to a new location. So we can think of </a:t>
            </a:r>
            <a:r>
              <a:rPr lang="en-US" dirty="0" err="1"/>
              <a:t>ps</a:t>
            </a:r>
            <a:r>
              <a:rPr lang="en-US" dirty="0"/>
              <a:t>(0) moving to new location </a:t>
            </a:r>
            <a:r>
              <a:rPr lang="en-US" dirty="0" err="1"/>
              <a:t>ps</a:t>
            </a:r>
            <a:r>
              <a:rPr lang="en-US" dirty="0"/>
              <a:t>(1).</a:t>
            </a:r>
          </a:p>
          <a:p>
            <a:r>
              <a:rPr lang="en-US" dirty="0"/>
              <a:t>There is no coordinate transform. Ps is always in spatial coordinates. </a:t>
            </a:r>
          </a:p>
          <a:p>
            <a:r>
              <a:rPr lang="en-US" dirty="0"/>
              <a:t>The math is exactly the same, but interpretations are very different. Note: don’t be mislead. The fact that the math can be exactly the same, but interpretations can lead to completely new results and discoveries. </a:t>
            </a:r>
          </a:p>
        </p:txBody>
      </p:sp>
      <p:sp>
        <p:nvSpPr>
          <p:cNvPr id="4" name="Slide Number Placeholder 3"/>
          <p:cNvSpPr>
            <a:spLocks noGrp="1"/>
          </p:cNvSpPr>
          <p:nvPr>
            <p:ph type="sldNum" sz="quarter" idx="5"/>
          </p:nvPr>
        </p:nvSpPr>
        <p:spPr/>
        <p:txBody>
          <a:bodyPr/>
          <a:lstStyle/>
          <a:p>
            <a:fld id="{D7A3900C-D613-854E-9F9C-907A69C6A13A}" type="slidenum">
              <a:rPr lang="de-DE" smtClean="0"/>
              <a:t>11</a:t>
            </a:fld>
            <a:endParaRPr lang="de-DE"/>
          </a:p>
        </p:txBody>
      </p:sp>
    </p:spTree>
    <p:extLst>
      <p:ext uri="{BB962C8B-B14F-4D97-AF65-F5344CB8AC3E}">
        <p14:creationId xmlns:p14="http://schemas.microsoft.com/office/powerpoint/2010/main" val="141716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1AB6-FDDD-824B-BDE2-077B1DA4F5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4D31C-D0FF-9849-A65A-886347F1D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EC3E19-DA3C-9249-A5CC-8FA9183639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AA0341-5B57-2E42-9407-C7EFF449A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EC267-D0F6-304C-9719-58A6FA8F9ED3}"/>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59354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34AA-3263-A347-B3F3-BABE4B3C5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4CF89-90E9-6541-9A7F-2B5681ECE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102F2-A347-DC40-BDFC-DA3F00700A4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084FDF-2F29-4240-BA5F-8EDD63102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7D472-B21F-164B-860E-4DA24703677F}"/>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46429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C5026-4CEF-6F48-9980-A9FC1ACE3A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BF731-AA78-BF41-8A64-11A0C3B336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88C-260A-0641-8CC7-439D119CAB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CC311E-7003-1A4A-808D-CAEFB7A68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1D4A1-75E8-AF4A-A022-6896261EEA31}"/>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768086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5" name="Title 14"/>
          <p:cNvSpPr>
            <a:spLocks noGrp="1"/>
          </p:cNvSpPr>
          <p:nvPr>
            <p:ph type="title" hasCustomPrompt="1"/>
          </p:nvPr>
        </p:nvSpPr>
        <p:spPr>
          <a:xfrm>
            <a:off x="76200" y="219314"/>
            <a:ext cx="11993763" cy="632484"/>
          </a:xfrm>
          <a:prstGeom prst="rect">
            <a:avLst/>
          </a:prstGeom>
        </p:spPr>
        <p:txBody>
          <a:bodyPr vert="horz" anchor="ctr"/>
          <a:lstStyle>
            <a:lvl1pPr algn="ctr">
              <a:defRPr>
                <a:solidFill>
                  <a:schemeClr val="tx1"/>
                </a:solidFill>
                <a:latin typeface="+mj-lt"/>
                <a:cs typeface="GFS Neohellenic Bold"/>
              </a:defRPr>
            </a:lvl1pPr>
          </a:lstStyle>
          <a:p>
            <a:r>
              <a:rPr lang="de-DE" dirty="0"/>
              <a:t>Title of </a:t>
            </a:r>
            <a:r>
              <a:rPr lang="de-DE" dirty="0" err="1"/>
              <a:t>the</a:t>
            </a:r>
            <a:r>
              <a:rPr lang="de-DE" dirty="0"/>
              <a:t> </a:t>
            </a:r>
            <a:r>
              <a:rPr lang="de-DE" dirty="0" err="1"/>
              <a:t>chapter</a:t>
            </a:r>
            <a:endParaRPr lang="en-US" dirty="0"/>
          </a:p>
        </p:txBody>
      </p:sp>
    </p:spTree>
    <p:extLst>
      <p:ext uri="{BB962C8B-B14F-4D97-AF65-F5344CB8AC3E}">
        <p14:creationId xmlns:p14="http://schemas.microsoft.com/office/powerpoint/2010/main" val="13744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5549-C16B-8C48-8FFC-E8512CDFB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DC532-052B-4C4C-8B06-F3897F0876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47003-7E50-0244-964F-6B4CAF6D3F4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B1C59B1-E7FB-C843-9E3F-E70DA1041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20650-51CC-1F43-83DD-9360D099FB01}"/>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961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93C2-E9D8-3E46-A529-17427CBA9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F8456E-A67F-A340-AB20-91B80FACC5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A7B8D4-BA24-684D-AC01-4EA0A4DAA3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14DF69-EC24-4741-AAC9-8135BC3B4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B1173-0371-6A4D-8B07-0BC47034A7EE}"/>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169466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D37C3-E0C8-2F4D-BE41-B8E8EC31C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6B08C-A1A8-D84D-AAB8-8D60C3537A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FB9C72-AAD0-E847-8181-46EF8F2096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3800F0-BC20-EC43-A7F0-D076C803752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14F091-9D26-BA4B-A387-74797E8B5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7518E-3DA9-F14B-BCD3-249AB8CF1AB2}"/>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008905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6A73-2D4C-004D-AAB4-02D407D13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6A274-DBB3-2349-9AB3-5B19AF855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02D97B-DDDB-9043-B12B-8C48E117CE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C15E10-36B8-634A-B831-17ED3D9F9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C89053-ED89-EF47-A4BF-0060195A01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99166B-C408-4C48-AEC8-650C8080C8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123BEEB-05A6-D944-AEBF-B6CA78CD9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5CE002-FD29-C540-BDCB-2EDA33AEBC16}"/>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427953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E6FB-5F0B-0D4D-AEF9-B108381EC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013206-5DD1-4041-8334-696CF806613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DDBF760-3751-7944-87B1-B492C30A94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0EE18C-1B24-F94C-A05A-4C11A392CFF9}"/>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4171634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79EF-2ACD-C948-9DDE-DDC5A521ED7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163CE3E-3323-F444-9D65-215C7BDA46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DA3BE-3EF5-464F-AB6D-D8179B1150A2}"/>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439838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F1B7-E405-EC48-9768-C59ED8944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04E8B-1016-0D42-AB44-88377F1950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199A28-2DB1-C640-B165-BFD89247D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94311D-EA29-B84C-87DA-DC320CD5B9F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E32C0F5-8EBF-DD41-8CA4-71142EDB6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D0814-F193-4C4E-8C74-952DC3E48E88}"/>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249376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7799-C3BA-6C4C-B365-D8A0E7913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F6F738-0EE4-E140-956E-BFCED8571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C95B8C-1156-CC4E-B9E7-46635BDD3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0C286A-55E3-0842-B158-15FF7A01592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FF6ED95-4956-6B41-9BDA-0C9F63923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9061F-EBA8-FC43-9DC1-5CD4C94332B7}"/>
              </a:ext>
            </a:extLst>
          </p:cNvPr>
          <p:cNvSpPr>
            <a:spLocks noGrp="1"/>
          </p:cNvSpPr>
          <p:nvPr>
            <p:ph type="sldNum" sz="quarter" idx="12"/>
          </p:nvPr>
        </p:nvSpPr>
        <p:spPr/>
        <p:txBody>
          <a:bodyPr/>
          <a:lstStyle/>
          <a:p>
            <a:fld id="{3A161B0B-1A60-4749-8E50-DA258087C576}" type="slidenum">
              <a:rPr lang="en-US" smtClean="0"/>
              <a:t>‹#›</a:t>
            </a:fld>
            <a:endParaRPr lang="en-US"/>
          </a:p>
        </p:txBody>
      </p:sp>
    </p:spTree>
    <p:extLst>
      <p:ext uri="{BB962C8B-B14F-4D97-AF65-F5344CB8AC3E}">
        <p14:creationId xmlns:p14="http://schemas.microsoft.com/office/powerpoint/2010/main" val="328558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ADA57-79D8-9E47-A4D9-ED49665CB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Digital Humans</a:t>
            </a:r>
          </a:p>
        </p:txBody>
      </p:sp>
      <p:sp>
        <p:nvSpPr>
          <p:cNvPr id="3" name="Text Placeholder 2">
            <a:extLst>
              <a:ext uri="{FF2B5EF4-FFF2-40B4-BE49-F238E27FC236}">
                <a16:creationId xmlns:a16="http://schemas.microsoft.com/office/drawing/2014/main" id="{F939DD52-5BE6-4841-837F-9FC92B7E7F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5C3FE-8FD9-E24F-963F-E180E57357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D608B6C-0600-E44C-B431-3B656C9D58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FDCF6C-D452-8A4F-86C7-6114F172C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61B0B-1A60-4749-8E50-DA258087C576}" type="slidenum">
              <a:rPr lang="en-US" smtClean="0"/>
              <a:t>‹#›</a:t>
            </a:fld>
            <a:endParaRPr lang="en-US"/>
          </a:p>
        </p:txBody>
      </p:sp>
    </p:spTree>
    <p:extLst>
      <p:ext uri="{BB962C8B-B14F-4D97-AF65-F5344CB8AC3E}">
        <p14:creationId xmlns:p14="http://schemas.microsoft.com/office/powerpoint/2010/main" val="80947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gif"/></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3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gif"/></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wmf"/><Relationship Id="rId5" Type="http://schemas.openxmlformats.org/officeDocument/2006/relationships/oleObject" Target="../embeddings/oleObject2.bin"/><Relationship Id="rId4" Type="http://schemas.openxmlformats.org/officeDocument/2006/relationships/image" Target="../media/image50.w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slideLayout" Target="../slideLayouts/slideLayout2.xml"/><Relationship Id="rId7" Type="http://schemas.openxmlformats.org/officeDocument/2006/relationships/image" Target="../media/image78.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7.gif"/><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0.gif"/></Relationships>
</file>

<file path=ppt/slides/_rels/slide52.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slideLayout" Target="../slideLayouts/slideLayout2.xml"/><Relationship Id="rId7" Type="http://schemas.openxmlformats.org/officeDocument/2006/relationships/image" Target="../media/image79.gi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8.gif"/><Relationship Id="rId5" Type="http://schemas.openxmlformats.org/officeDocument/2006/relationships/image" Target="../media/image76.emf"/><Relationship Id="rId4" Type="http://schemas.openxmlformats.org/officeDocument/2006/relationships/image" Target="../media/image75.emf"/><Relationship Id="rId9"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cse.lehigh.edu/~trink/Courses/RoboticsII/reading/murray-li-sastry-94-complete.pdf" TargetMode="External"/><Relationship Id="rId2" Type="http://schemas.openxmlformats.org/officeDocument/2006/relationships/hyperlink" Target="https://virtualhumans.mpi-inf.mpg.de/papers/ponsmollModelBased/ponsmollModelBased.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0.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1.gif"/></Relationships>
</file>

<file path=ppt/slides/_rels/slide7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0380" y="612182"/>
            <a:ext cx="9567620" cy="1006987"/>
          </a:xfrm>
        </p:spPr>
        <p:txBody>
          <a:bodyPr>
            <a:normAutofit fontScale="90000"/>
          </a:bodyPr>
          <a:lstStyle/>
          <a:p>
            <a:r>
              <a:rPr lang="en-US" dirty="0"/>
              <a:t>Virtual Humans – </a:t>
            </a:r>
            <a:r>
              <a:rPr lang="en-US"/>
              <a:t>Winter 23/24</a:t>
            </a:r>
            <a:endParaRPr lang="en-US" dirty="0"/>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4000" y="2704051"/>
            <a:ext cx="9144000" cy="1655762"/>
          </a:xfrm>
        </p:spPr>
        <p:txBody>
          <a:bodyPr>
            <a:normAutofit lnSpcReduction="10000"/>
          </a:bodyPr>
          <a:lstStyle/>
          <a:p>
            <a:r>
              <a:rPr lang="en-US" dirty="0"/>
              <a:t>Lecture 2_2 – Rotations and Kinematic chains</a:t>
            </a:r>
          </a:p>
          <a:p>
            <a:endParaRPr lang="en-US" dirty="0"/>
          </a:p>
          <a:p>
            <a:r>
              <a:rPr lang="en-US" dirty="0"/>
              <a:t>Prof. Dr.-</a:t>
            </a:r>
            <a:r>
              <a:rPr lang="en-US" dirty="0" err="1"/>
              <a:t>Ing</a:t>
            </a:r>
            <a:r>
              <a:rPr lang="en-US" dirty="0"/>
              <a:t>. Gerard Pons-Moll</a:t>
            </a:r>
          </a:p>
          <a:p>
            <a:r>
              <a:rPr lang="en-US" dirty="0"/>
              <a:t>University of Tübingen / MPI-Informatics</a:t>
            </a:r>
          </a:p>
          <a:p>
            <a:endParaRPr lang="en-US" dirty="0"/>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3"/>
          <a:stretch>
            <a:fillRect/>
          </a:stretch>
        </p:blipFill>
        <p:spPr>
          <a:xfrm>
            <a:off x="3663271" y="4881966"/>
            <a:ext cx="4922790" cy="1261551"/>
          </a:xfrm>
          <a:prstGeom prst="rect">
            <a:avLst/>
          </a:prstGeom>
        </p:spPr>
      </p:pic>
    </p:spTree>
    <p:extLst>
      <p:ext uri="{BB962C8B-B14F-4D97-AF65-F5344CB8AC3E}">
        <p14:creationId xmlns:p14="http://schemas.microsoft.com/office/powerpoint/2010/main" val="296176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1"/>
                </a:solidFill>
              </a:rPr>
              <a:t>Rotation Matrices</a:t>
            </a:r>
          </a:p>
        </p:txBody>
      </p:sp>
      <p:pic>
        <p:nvPicPr>
          <p:cNvPr id="1026" name="Picture 2"/>
          <p:cNvPicPr>
            <a:picLocks noChangeAspect="1" noChangeArrowheads="1"/>
          </p:cNvPicPr>
          <p:nvPr/>
        </p:nvPicPr>
        <p:blipFill>
          <a:blip r:embed="rId3"/>
          <a:srcRect/>
          <a:stretch>
            <a:fillRect/>
          </a:stretch>
        </p:blipFill>
        <p:spPr bwMode="auto">
          <a:xfrm>
            <a:off x="2335297" y="3559938"/>
            <a:ext cx="5011898" cy="717504"/>
          </a:xfrm>
          <a:prstGeom prst="rect">
            <a:avLst/>
          </a:prstGeom>
          <a:noFill/>
          <a:ln w="9525">
            <a:noFill/>
            <a:miter lim="800000"/>
            <a:headEnd/>
            <a:tailEnd/>
          </a:ln>
        </p:spPr>
      </p:pic>
      <p:grpSp>
        <p:nvGrpSpPr>
          <p:cNvPr id="13" name="Group 12"/>
          <p:cNvGrpSpPr/>
          <p:nvPr/>
        </p:nvGrpSpPr>
        <p:grpSpPr>
          <a:xfrm>
            <a:off x="2597397" y="2189806"/>
            <a:ext cx="1255793" cy="1134318"/>
            <a:chOff x="518072" y="1352651"/>
            <a:chExt cx="1103393" cy="819530"/>
          </a:xfrm>
        </p:grpSpPr>
        <p:cxnSp>
          <p:nvCxnSpPr>
            <p:cNvPr id="7" name="Straight Arrow Connector 6"/>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5403894" y="2071619"/>
            <a:ext cx="1255793" cy="1134318"/>
            <a:chOff x="518072" y="1352651"/>
            <a:chExt cx="1103393" cy="819530"/>
          </a:xfrm>
        </p:grpSpPr>
        <p:cxnSp>
          <p:nvCxnSpPr>
            <p:cNvPr id="19" name="Straight Arrow Connector 1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2" name="Oval 21"/>
          <p:cNvSpPr/>
          <p:nvPr/>
        </p:nvSpPr>
        <p:spPr>
          <a:xfrm>
            <a:off x="6225087" y="1949292"/>
            <a:ext cx="236947" cy="2446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27" name="Picture 3"/>
          <p:cNvPicPr>
            <a:picLocks noChangeAspect="1" noChangeArrowheads="1"/>
          </p:cNvPicPr>
          <p:nvPr/>
        </p:nvPicPr>
        <p:blipFill>
          <a:blip r:embed="rId4"/>
          <a:srcRect/>
          <a:stretch>
            <a:fillRect/>
          </a:stretch>
        </p:blipFill>
        <p:spPr bwMode="auto">
          <a:xfrm>
            <a:off x="6659686" y="1690688"/>
            <a:ext cx="3442920" cy="728716"/>
          </a:xfrm>
          <a:prstGeom prst="rect">
            <a:avLst/>
          </a:prstGeom>
          <a:noFill/>
          <a:ln w="9525">
            <a:noFill/>
            <a:miter lim="800000"/>
            <a:headEnd/>
            <a:tailEnd/>
          </a:ln>
        </p:spPr>
      </p:pic>
      <p:sp>
        <p:nvSpPr>
          <p:cNvPr id="25" name="TextBox 24"/>
          <p:cNvSpPr txBox="1"/>
          <p:nvPr/>
        </p:nvSpPr>
        <p:spPr>
          <a:xfrm>
            <a:off x="2511058" y="1747373"/>
            <a:ext cx="520935" cy="553998"/>
          </a:xfrm>
          <a:prstGeom prst="rect">
            <a:avLst/>
          </a:prstGeom>
          <a:noFill/>
        </p:spPr>
        <p:txBody>
          <a:bodyPr wrap="square" rtlCol="0">
            <a:spAutoFit/>
          </a:bodyPr>
          <a:lstStyle/>
          <a:p>
            <a:r>
              <a:rPr lang="de-DE" sz="3000" dirty="0">
                <a:latin typeface="GFS Neohellenic Bold"/>
              </a:rPr>
              <a:t>S</a:t>
            </a:r>
          </a:p>
        </p:txBody>
      </p:sp>
      <p:sp>
        <p:nvSpPr>
          <p:cNvPr id="26" name="TextBox 25"/>
          <p:cNvSpPr txBox="1"/>
          <p:nvPr/>
        </p:nvSpPr>
        <p:spPr>
          <a:xfrm>
            <a:off x="5380373" y="1910062"/>
            <a:ext cx="520935" cy="553998"/>
          </a:xfrm>
          <a:prstGeom prst="rect">
            <a:avLst/>
          </a:prstGeom>
          <a:noFill/>
        </p:spPr>
        <p:txBody>
          <a:bodyPr wrap="square" rtlCol="0">
            <a:spAutoFit/>
          </a:bodyPr>
          <a:lstStyle/>
          <a:p>
            <a:r>
              <a:rPr lang="de-DE" sz="3000" dirty="0">
                <a:latin typeface="GFS Neohellenic Bold"/>
              </a:rPr>
              <a:t>B</a:t>
            </a:r>
          </a:p>
        </p:txBody>
      </p:sp>
      <p:pic>
        <p:nvPicPr>
          <p:cNvPr id="1028" name="Picture 4"/>
          <p:cNvPicPr>
            <a:picLocks noChangeAspect="1" noChangeArrowheads="1"/>
          </p:cNvPicPr>
          <p:nvPr/>
        </p:nvPicPr>
        <p:blipFill>
          <a:blip r:embed="rId5"/>
          <a:srcRect/>
          <a:stretch>
            <a:fillRect/>
          </a:stretch>
        </p:blipFill>
        <p:spPr bwMode="auto">
          <a:xfrm>
            <a:off x="2335297" y="4448071"/>
            <a:ext cx="2428024" cy="669799"/>
          </a:xfrm>
          <a:prstGeom prst="rect">
            <a:avLst/>
          </a:prstGeom>
          <a:noFill/>
          <a:ln w="9525">
            <a:noFill/>
            <a:miter lim="800000"/>
            <a:headEnd/>
            <a:tailEnd/>
          </a:ln>
        </p:spPr>
      </p:pic>
      <p:pic>
        <p:nvPicPr>
          <p:cNvPr id="1029" name="Picture 5"/>
          <p:cNvPicPr>
            <a:picLocks noChangeAspect="1" noChangeArrowheads="1"/>
          </p:cNvPicPr>
          <p:nvPr/>
        </p:nvPicPr>
        <p:blipFill>
          <a:blip r:embed="rId6"/>
          <a:srcRect/>
          <a:stretch>
            <a:fillRect/>
          </a:stretch>
        </p:blipFill>
        <p:spPr bwMode="auto">
          <a:xfrm>
            <a:off x="6171569" y="4314527"/>
            <a:ext cx="4025802" cy="944602"/>
          </a:xfrm>
          <a:prstGeom prst="rect">
            <a:avLst/>
          </a:prstGeom>
          <a:noFill/>
          <a:ln w="9525">
            <a:noFill/>
            <a:miter lim="800000"/>
            <a:headEnd/>
            <a:tailEnd/>
          </a:ln>
        </p:spPr>
      </p:pic>
      <p:sp>
        <p:nvSpPr>
          <p:cNvPr id="29" name="Right Arrow 28"/>
          <p:cNvSpPr/>
          <p:nvPr/>
        </p:nvSpPr>
        <p:spPr>
          <a:xfrm>
            <a:off x="5159029" y="4530535"/>
            <a:ext cx="760977" cy="4947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TextBox 29"/>
          <p:cNvSpPr txBox="1"/>
          <p:nvPr/>
        </p:nvSpPr>
        <p:spPr>
          <a:xfrm>
            <a:off x="2240532" y="5651744"/>
            <a:ext cx="7862074" cy="1015663"/>
          </a:xfrm>
          <a:prstGeom prst="rect">
            <a:avLst/>
          </a:prstGeom>
          <a:noFill/>
        </p:spPr>
        <p:txBody>
          <a:bodyPr wrap="square" rtlCol="0">
            <a:spAutoFit/>
          </a:bodyPr>
          <a:lstStyle/>
          <a:p>
            <a:r>
              <a:rPr lang="de-DE" sz="3000" dirty="0">
                <a:latin typeface="GFS Neohellenic Bold"/>
              </a:rPr>
              <a:t>The </a:t>
            </a:r>
            <a:r>
              <a:rPr lang="de-DE" sz="3000" dirty="0" err="1">
                <a:latin typeface="GFS Neohellenic Bold"/>
              </a:rPr>
              <a:t>columns</a:t>
            </a:r>
            <a:r>
              <a:rPr lang="de-DE" sz="3000" dirty="0">
                <a:latin typeface="GFS Neohellenic Bold"/>
              </a:rPr>
              <a:t> </a:t>
            </a:r>
            <a:r>
              <a:rPr lang="de-DE" sz="3000" dirty="0" err="1">
                <a:latin typeface="GFS Neohellenic Bold"/>
              </a:rPr>
              <a:t>of</a:t>
            </a:r>
            <a:r>
              <a:rPr lang="de-DE" sz="3000" dirty="0">
                <a:latin typeface="GFS Neohellenic Bold"/>
              </a:rPr>
              <a:t> a </a:t>
            </a:r>
            <a:r>
              <a:rPr lang="de-DE" sz="3000" dirty="0" err="1">
                <a:latin typeface="GFS Neohellenic Bold"/>
              </a:rPr>
              <a:t>rotation</a:t>
            </a:r>
            <a:r>
              <a:rPr lang="de-DE" sz="3000" dirty="0">
                <a:latin typeface="GFS Neohellenic Bold"/>
              </a:rPr>
              <a:t> </a:t>
            </a:r>
            <a:r>
              <a:rPr lang="de-DE" sz="3000" dirty="0" err="1">
                <a:latin typeface="GFS Neohellenic Bold"/>
              </a:rPr>
              <a:t>matrix</a:t>
            </a:r>
            <a:r>
              <a:rPr lang="de-DE" sz="3000" dirty="0">
                <a:latin typeface="GFS Neohellenic Bold"/>
              </a:rPr>
              <a:t> </a:t>
            </a:r>
            <a:r>
              <a:rPr lang="de-DE" sz="3000" dirty="0" err="1">
                <a:latin typeface="GFS Neohellenic Bold"/>
              </a:rPr>
              <a:t>are</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principal</a:t>
            </a:r>
            <a:r>
              <a:rPr lang="de-DE" sz="3000" dirty="0">
                <a:latin typeface="GFS Neohellenic Bold"/>
              </a:rPr>
              <a:t> </a:t>
            </a:r>
            <a:r>
              <a:rPr lang="de-DE" sz="3000" dirty="0" err="1">
                <a:latin typeface="GFS Neohellenic Bold"/>
              </a:rPr>
              <a:t>axis</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one</a:t>
            </a:r>
            <a:r>
              <a:rPr lang="de-DE" sz="3000" dirty="0">
                <a:latin typeface="GFS Neohellenic Bold"/>
              </a:rPr>
              <a:t> </a:t>
            </a:r>
            <a:r>
              <a:rPr lang="de-DE" sz="3000" dirty="0" err="1">
                <a:latin typeface="GFS Neohellenic Bold"/>
              </a:rPr>
              <a:t>frame</a:t>
            </a:r>
            <a:r>
              <a:rPr lang="de-DE" sz="3000" dirty="0">
                <a:latin typeface="GFS Neohellenic Bold"/>
              </a:rPr>
              <a:t> </a:t>
            </a:r>
            <a:r>
              <a:rPr lang="de-DE" sz="3000" dirty="0" err="1">
                <a:latin typeface="GFS Neohellenic Bold"/>
              </a:rPr>
              <a:t>expressed</a:t>
            </a:r>
            <a:r>
              <a:rPr lang="de-DE" sz="3000" dirty="0">
                <a:latin typeface="GFS Neohellenic Bold"/>
              </a:rPr>
              <a:t> relative </a:t>
            </a:r>
            <a:r>
              <a:rPr lang="de-DE" sz="3000" dirty="0" err="1">
                <a:latin typeface="GFS Neohellenic Bold"/>
              </a:rPr>
              <a:t>to</a:t>
            </a:r>
            <a:r>
              <a:rPr lang="de-DE" sz="3000" dirty="0">
                <a:latin typeface="GFS Neohellenic Bold"/>
              </a:rPr>
              <a:t> </a:t>
            </a:r>
            <a:r>
              <a:rPr lang="de-DE" sz="3000" dirty="0" err="1">
                <a:latin typeface="GFS Neohellenic Bold"/>
              </a:rPr>
              <a:t>another</a:t>
            </a:r>
            <a:endParaRPr lang="de-DE" sz="3000" dirty="0">
              <a:latin typeface="GFS Neohellenic Bold"/>
            </a:endParaRPr>
          </a:p>
        </p:txBody>
      </p:sp>
      <p:sp>
        <p:nvSpPr>
          <p:cNvPr id="31" name="Rectangle 30"/>
          <p:cNvSpPr/>
          <p:nvPr/>
        </p:nvSpPr>
        <p:spPr>
          <a:xfrm>
            <a:off x="6171569" y="4277442"/>
            <a:ext cx="4025802" cy="944602"/>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Slide Number Placeholder 1">
            <a:extLst>
              <a:ext uri="{FF2B5EF4-FFF2-40B4-BE49-F238E27FC236}">
                <a16:creationId xmlns:a16="http://schemas.microsoft.com/office/drawing/2014/main" id="{6F409E54-D8BE-4E43-AC4D-10070624EF0E}"/>
              </a:ext>
            </a:extLst>
          </p:cNvPr>
          <p:cNvSpPr>
            <a:spLocks noGrp="1"/>
          </p:cNvSpPr>
          <p:nvPr>
            <p:ph type="sldNum" sz="quarter" idx="12"/>
          </p:nvPr>
        </p:nvSpPr>
        <p:spPr/>
        <p:txBody>
          <a:bodyPr/>
          <a:lstStyle/>
          <a:p>
            <a:fld id="{3A161B0B-1A60-4749-8E50-DA258087C576}" type="slidenum">
              <a:rPr lang="en-US" smtClean="0"/>
              <a:t>10</a:t>
            </a:fld>
            <a:endParaRPr lang="en-US"/>
          </a:p>
        </p:txBody>
      </p:sp>
    </p:spTree>
    <p:extLst>
      <p:ext uri="{BB962C8B-B14F-4D97-AF65-F5344CB8AC3E}">
        <p14:creationId xmlns:p14="http://schemas.microsoft.com/office/powerpoint/2010/main" val="612222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1"/>
                </a:solidFill>
              </a:rPr>
              <a:t>2 Views of Rotations</a:t>
            </a:r>
          </a:p>
        </p:txBody>
      </p:sp>
      <p:sp>
        <p:nvSpPr>
          <p:cNvPr id="24" name="TextBox 23"/>
          <p:cNvSpPr txBox="1"/>
          <p:nvPr/>
        </p:nvSpPr>
        <p:spPr>
          <a:xfrm>
            <a:off x="1807305" y="1690688"/>
            <a:ext cx="8682082" cy="553998"/>
          </a:xfrm>
          <a:prstGeom prst="rect">
            <a:avLst/>
          </a:prstGeom>
          <a:noFill/>
        </p:spPr>
        <p:txBody>
          <a:bodyPr wrap="square" rtlCol="0">
            <a:spAutoFit/>
          </a:bodyPr>
          <a:lstStyle/>
          <a:p>
            <a:r>
              <a:rPr lang="en-AU" sz="3000" dirty="0">
                <a:latin typeface="GFS Neohellenic Bold"/>
              </a:rPr>
              <a:t>Rotations can be interpreted either as</a:t>
            </a:r>
          </a:p>
        </p:txBody>
      </p:sp>
      <p:pic>
        <p:nvPicPr>
          <p:cNvPr id="2053" name="Picture 5"/>
          <p:cNvPicPr>
            <a:picLocks noChangeAspect="1" noChangeArrowheads="1"/>
          </p:cNvPicPr>
          <p:nvPr/>
        </p:nvPicPr>
        <p:blipFill>
          <a:blip r:embed="rId3"/>
          <a:srcRect l="52159" t="2917" r="2038" b="5185"/>
          <a:stretch>
            <a:fillRect/>
          </a:stretch>
        </p:blipFill>
        <p:spPr bwMode="auto">
          <a:xfrm>
            <a:off x="6360018" y="2555716"/>
            <a:ext cx="3616267" cy="2432440"/>
          </a:xfrm>
          <a:prstGeom prst="rect">
            <a:avLst/>
          </a:prstGeom>
          <a:noFill/>
          <a:ln w="9525">
            <a:noFill/>
            <a:miter lim="800000"/>
            <a:headEnd/>
            <a:tailEnd/>
          </a:ln>
        </p:spPr>
      </p:pic>
      <p:pic>
        <p:nvPicPr>
          <p:cNvPr id="27" name="Picture 5"/>
          <p:cNvPicPr>
            <a:picLocks noChangeAspect="1" noChangeArrowheads="1"/>
          </p:cNvPicPr>
          <p:nvPr/>
        </p:nvPicPr>
        <p:blipFill>
          <a:blip r:embed="rId3"/>
          <a:srcRect l="2407" t="11872" r="55855" b="6393"/>
          <a:stretch>
            <a:fillRect/>
          </a:stretch>
        </p:blipFill>
        <p:spPr bwMode="auto">
          <a:xfrm>
            <a:off x="2055294" y="2666545"/>
            <a:ext cx="3518704" cy="2310036"/>
          </a:xfrm>
          <a:prstGeom prst="rect">
            <a:avLst/>
          </a:prstGeom>
          <a:noFill/>
          <a:ln w="9525">
            <a:noFill/>
            <a:miter lim="800000"/>
            <a:headEnd/>
            <a:tailEnd/>
          </a:ln>
        </p:spPr>
      </p:pic>
      <p:sp>
        <p:nvSpPr>
          <p:cNvPr id="28" name="Rounded Rectangle 27"/>
          <p:cNvSpPr/>
          <p:nvPr/>
        </p:nvSpPr>
        <p:spPr>
          <a:xfrm>
            <a:off x="6336867" y="2557756"/>
            <a:ext cx="3778314" cy="2432440"/>
          </a:xfrm>
          <a:prstGeom prst="roundRect">
            <a:avLst>
              <a:gd name="adj" fmla="val 15715"/>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Rounded Rectangle 31"/>
          <p:cNvSpPr/>
          <p:nvPr/>
        </p:nvSpPr>
        <p:spPr>
          <a:xfrm>
            <a:off x="2043719" y="2555716"/>
            <a:ext cx="3778314" cy="2432440"/>
          </a:xfrm>
          <a:prstGeom prst="round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TextBox 32"/>
          <p:cNvSpPr txBox="1"/>
          <p:nvPr/>
        </p:nvSpPr>
        <p:spPr>
          <a:xfrm>
            <a:off x="2043719" y="5277876"/>
            <a:ext cx="3778314" cy="1015663"/>
          </a:xfrm>
          <a:prstGeom prst="rect">
            <a:avLst/>
          </a:prstGeom>
          <a:noFill/>
        </p:spPr>
        <p:txBody>
          <a:bodyPr wrap="square" rtlCol="0">
            <a:spAutoFit/>
          </a:bodyPr>
          <a:lstStyle/>
          <a:p>
            <a:pPr algn="ctr"/>
            <a:r>
              <a:rPr lang="en-AU" sz="3000">
                <a:latin typeface="GFS Neohellenic Bold"/>
              </a:rPr>
              <a:t>Coordinate transformation</a:t>
            </a:r>
          </a:p>
        </p:txBody>
      </p:sp>
      <p:sp>
        <p:nvSpPr>
          <p:cNvPr id="34" name="TextBox 33"/>
          <p:cNvSpPr txBox="1"/>
          <p:nvPr/>
        </p:nvSpPr>
        <p:spPr>
          <a:xfrm>
            <a:off x="6336867" y="5277876"/>
            <a:ext cx="3778314" cy="1015663"/>
          </a:xfrm>
          <a:prstGeom prst="rect">
            <a:avLst/>
          </a:prstGeom>
          <a:noFill/>
        </p:spPr>
        <p:txBody>
          <a:bodyPr wrap="square" rtlCol="0">
            <a:spAutoFit/>
          </a:bodyPr>
          <a:lstStyle/>
          <a:p>
            <a:pPr algn="ctr"/>
            <a:r>
              <a:rPr lang="en-AU" sz="3000">
                <a:latin typeface="GFS Neohellenic Bold"/>
              </a:rPr>
              <a:t>Relative motion in time</a:t>
            </a:r>
          </a:p>
        </p:txBody>
      </p:sp>
      <p:sp>
        <p:nvSpPr>
          <p:cNvPr id="2" name="Slide Number Placeholder 1">
            <a:extLst>
              <a:ext uri="{FF2B5EF4-FFF2-40B4-BE49-F238E27FC236}">
                <a16:creationId xmlns:a16="http://schemas.microsoft.com/office/drawing/2014/main" id="{1975D209-4D80-7542-95A9-2885480B0D92}"/>
              </a:ext>
            </a:extLst>
          </p:cNvPr>
          <p:cNvSpPr>
            <a:spLocks noGrp="1"/>
          </p:cNvSpPr>
          <p:nvPr>
            <p:ph type="sldNum" sz="quarter" idx="12"/>
          </p:nvPr>
        </p:nvSpPr>
        <p:spPr/>
        <p:txBody>
          <a:bodyPr/>
          <a:lstStyle/>
          <a:p>
            <a:fld id="{3A161B0B-1A60-4749-8E50-DA258087C576}" type="slidenum">
              <a:rPr lang="en-US" smtClean="0"/>
              <a:t>11</a:t>
            </a:fld>
            <a:endParaRPr lang="en-US"/>
          </a:p>
        </p:txBody>
      </p:sp>
    </p:spTree>
    <p:extLst>
      <p:ext uri="{BB962C8B-B14F-4D97-AF65-F5344CB8AC3E}">
        <p14:creationId xmlns:p14="http://schemas.microsoft.com/office/powerpoint/2010/main" val="39537215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Rotation </a:t>
            </a:r>
            <a:r>
              <a:rPr lang="de-DE" dirty="0" err="1"/>
              <a:t>matrix</a:t>
            </a:r>
            <a:r>
              <a:rPr lang="de-DE" dirty="0"/>
              <a:t> </a:t>
            </a:r>
            <a:r>
              <a:rPr lang="de-DE" dirty="0" err="1"/>
              <a:t>drawbacks</a:t>
            </a:r>
            <a:endParaRPr lang="de-DE" dirty="0"/>
          </a:p>
        </p:txBody>
      </p:sp>
      <p:sp>
        <p:nvSpPr>
          <p:cNvPr id="5" name="Content Placeholder 4">
            <a:extLst>
              <a:ext uri="{FF2B5EF4-FFF2-40B4-BE49-F238E27FC236}">
                <a16:creationId xmlns:a16="http://schemas.microsoft.com/office/drawing/2014/main" id="{D5BEB34D-EF42-CB4A-868F-CA062CCF6C6D}"/>
              </a:ext>
            </a:extLst>
          </p:cNvPr>
          <p:cNvSpPr>
            <a:spLocks noGrp="1"/>
          </p:cNvSpPr>
          <p:nvPr>
            <p:ph idx="1"/>
          </p:nvPr>
        </p:nvSpPr>
        <p:spPr/>
        <p:txBody>
          <a:bodyPr/>
          <a:lstStyle/>
          <a:p>
            <a:pPr>
              <a:buClr>
                <a:schemeClr val="tx1"/>
              </a:buClr>
              <a:buSzPct val="100000"/>
            </a:pPr>
            <a:r>
              <a:rPr lang="en-GB" dirty="0">
                <a:latin typeface="Calibri" panose="020F0502020204030204" pitchFamily="34" charset="0"/>
                <a:cs typeface="Calibri" panose="020F0502020204030204" pitchFamily="34" charset="0"/>
              </a:rPr>
              <a:t> Need for </a:t>
            </a:r>
            <a:r>
              <a:rPr lang="en-GB" b="1" dirty="0">
                <a:latin typeface="Calibri" panose="020F0502020204030204" pitchFamily="34" charset="0"/>
                <a:cs typeface="Calibri" panose="020F0502020204030204" pitchFamily="34" charset="0"/>
              </a:rPr>
              <a:t>9 numbers</a:t>
            </a:r>
          </a:p>
          <a:p>
            <a:pPr>
              <a:buClr>
                <a:schemeClr val="tx1"/>
              </a:buClr>
              <a:buSzPct val="100000"/>
            </a:pPr>
            <a:endParaRPr lang="en-GB" dirty="0">
              <a:latin typeface="Calibri" panose="020F0502020204030204" pitchFamily="34" charset="0"/>
              <a:cs typeface="Calibri" panose="020F0502020204030204" pitchFamily="34" charset="0"/>
            </a:endParaRPr>
          </a:p>
          <a:p>
            <a:pPr>
              <a:buClr>
                <a:schemeClr val="tx1"/>
              </a:buClr>
              <a:buSzPct val="100000"/>
            </a:pPr>
            <a:r>
              <a:rPr lang="en-GB" dirty="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6 additional constrains </a:t>
            </a:r>
            <a:r>
              <a:rPr lang="en-GB" dirty="0">
                <a:latin typeface="Calibri" panose="020F0502020204030204" pitchFamily="34" charset="0"/>
                <a:cs typeface="Calibri" panose="020F0502020204030204" pitchFamily="34" charset="0"/>
              </a:rPr>
              <a:t>to ensure that the matrix is orthonormal and belongs to SO(3)</a:t>
            </a:r>
          </a:p>
          <a:p>
            <a:pPr>
              <a:buClr>
                <a:schemeClr val="tx1"/>
              </a:buClr>
              <a:buSzPct val="100000"/>
            </a:pPr>
            <a:endParaRPr lang="en-GB" dirty="0">
              <a:latin typeface="Calibri" panose="020F0502020204030204" pitchFamily="34" charset="0"/>
              <a:cs typeface="Calibri" panose="020F0502020204030204" pitchFamily="34" charset="0"/>
            </a:endParaRPr>
          </a:p>
          <a:p>
            <a:pPr>
              <a:buClr>
                <a:schemeClr val="tx1"/>
              </a:buClr>
              <a:buSzPct val="100000"/>
            </a:pPr>
            <a:endParaRPr lang="en-GB" dirty="0">
              <a:latin typeface="Calibri" panose="020F0502020204030204" pitchFamily="34" charset="0"/>
              <a:cs typeface="Calibri" panose="020F0502020204030204" pitchFamily="34" charset="0"/>
            </a:endParaRPr>
          </a:p>
          <a:p>
            <a:pPr>
              <a:buClr>
                <a:schemeClr val="tx1"/>
              </a:buClr>
              <a:buSzPct val="100000"/>
            </a:pPr>
            <a:endParaRPr lang="en-GB" dirty="0">
              <a:latin typeface="Calibri" panose="020F0502020204030204" pitchFamily="34" charset="0"/>
              <a:cs typeface="Calibri" panose="020F0502020204030204" pitchFamily="34" charset="0"/>
            </a:endParaRPr>
          </a:p>
          <a:p>
            <a:pPr>
              <a:buClr>
                <a:schemeClr val="tx1"/>
              </a:buClr>
              <a:buSzPct val="100000"/>
            </a:pPr>
            <a:r>
              <a:rPr lang="en-GB" dirty="0">
                <a:latin typeface="Calibri" panose="020F0502020204030204" pitchFamily="34" charset="0"/>
                <a:cs typeface="Calibri" panose="020F0502020204030204" pitchFamily="34" charset="0"/>
              </a:rPr>
              <a:t>Suboptimal for numerical optimization</a:t>
            </a:r>
          </a:p>
        </p:txBody>
      </p:sp>
      <p:pic>
        <p:nvPicPr>
          <p:cNvPr id="4" name="Picture 3">
            <a:extLst>
              <a:ext uri="{FF2B5EF4-FFF2-40B4-BE49-F238E27FC236}">
                <a16:creationId xmlns:a16="http://schemas.microsoft.com/office/drawing/2014/main" id="{5C4AB51D-3791-8746-B689-61E0430545CA}"/>
              </a:ext>
            </a:extLst>
          </p:cNvPr>
          <p:cNvPicPr>
            <a:picLocks noChangeAspect="1"/>
          </p:cNvPicPr>
          <p:nvPr/>
        </p:nvPicPr>
        <p:blipFill>
          <a:blip r:embed="rId3"/>
          <a:stretch>
            <a:fillRect/>
          </a:stretch>
        </p:blipFill>
        <p:spPr>
          <a:xfrm>
            <a:off x="1167099" y="4246786"/>
            <a:ext cx="7902824" cy="441438"/>
          </a:xfrm>
          <a:prstGeom prst="rect">
            <a:avLst/>
          </a:prstGeom>
        </p:spPr>
      </p:pic>
      <p:sp>
        <p:nvSpPr>
          <p:cNvPr id="6" name="Slide Number Placeholder 5">
            <a:extLst>
              <a:ext uri="{FF2B5EF4-FFF2-40B4-BE49-F238E27FC236}">
                <a16:creationId xmlns:a16="http://schemas.microsoft.com/office/drawing/2014/main" id="{613EE9D0-1372-E54A-8D62-DC738DEF6D96}"/>
              </a:ext>
            </a:extLst>
          </p:cNvPr>
          <p:cNvSpPr>
            <a:spLocks noGrp="1"/>
          </p:cNvSpPr>
          <p:nvPr>
            <p:ph type="sldNum" sz="quarter" idx="12"/>
          </p:nvPr>
        </p:nvSpPr>
        <p:spPr/>
        <p:txBody>
          <a:bodyPr/>
          <a:lstStyle/>
          <a:p>
            <a:fld id="{3A161B0B-1A60-4749-8E50-DA258087C576}" type="slidenum">
              <a:rPr lang="en-US" smtClean="0"/>
              <a:t>12</a:t>
            </a:fld>
            <a:endParaRPr lang="en-US"/>
          </a:p>
        </p:txBody>
      </p:sp>
    </p:spTree>
    <p:extLst>
      <p:ext uri="{BB962C8B-B14F-4D97-AF65-F5344CB8AC3E}">
        <p14:creationId xmlns:p14="http://schemas.microsoft.com/office/powerpoint/2010/main" val="39181920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Euler </a:t>
            </a:r>
            <a:r>
              <a:rPr lang="de-DE" dirty="0" err="1"/>
              <a:t>Angles</a:t>
            </a:r>
            <a:endParaRPr lang="de-DE" dirty="0"/>
          </a:p>
        </p:txBody>
      </p:sp>
      <p:sp>
        <p:nvSpPr>
          <p:cNvPr id="3" name="Content Placeholder 2">
            <a:extLst>
              <a:ext uri="{FF2B5EF4-FFF2-40B4-BE49-F238E27FC236}">
                <a16:creationId xmlns:a16="http://schemas.microsoft.com/office/drawing/2014/main" id="{06FB0A40-F2E4-734A-A32A-90C1117ABEA8}"/>
              </a:ext>
            </a:extLst>
          </p:cNvPr>
          <p:cNvSpPr>
            <a:spLocks noGrp="1"/>
          </p:cNvSpPr>
          <p:nvPr>
            <p:ph idx="1"/>
          </p:nvPr>
        </p:nvSpPr>
        <p:spPr/>
        <p:txBody>
          <a:bodyPr/>
          <a:lstStyle/>
          <a:p>
            <a:pPr>
              <a:buClr>
                <a:schemeClr val="tx1"/>
              </a:buClr>
              <a:buSzPct val="100000"/>
            </a:pP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One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most</a:t>
            </a:r>
            <a:r>
              <a:rPr lang="de-DE"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popular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parameterizations</a:t>
            </a:r>
            <a:endParaRPr lang="de-DE" dirty="0">
              <a:latin typeface="Calibri" panose="020F0502020204030204" pitchFamily="34" charset="0"/>
              <a:cs typeface="Calibri" panose="020F0502020204030204" pitchFamily="34" charset="0"/>
            </a:endParaRPr>
          </a:p>
          <a:p>
            <a:pPr>
              <a:buClr>
                <a:schemeClr val="tx1"/>
              </a:buClr>
              <a:buSzPct val="100000"/>
            </a:pPr>
            <a:endParaRPr lang="de-DE" dirty="0">
              <a:latin typeface="Calibri" panose="020F0502020204030204" pitchFamily="34" charset="0"/>
              <a:cs typeface="Calibri" panose="020F0502020204030204" pitchFamily="34" charset="0"/>
            </a:endParaRPr>
          </a:p>
          <a:p>
            <a:pPr>
              <a:buClr>
                <a:schemeClr val="tx1"/>
              </a:buClr>
              <a:buSzPct val="100000"/>
            </a:pPr>
            <a:r>
              <a:rPr lang="de-DE" dirty="0">
                <a:latin typeface="Calibri" panose="020F0502020204030204" pitchFamily="34" charset="0"/>
                <a:cs typeface="Calibri" panose="020F0502020204030204" pitchFamily="34" charset="0"/>
              </a:rPr>
              <a:t> Rotation </a:t>
            </a:r>
            <a:r>
              <a:rPr lang="de-DE" dirty="0" err="1">
                <a:latin typeface="Calibri" panose="020F0502020204030204" pitchFamily="34" charset="0"/>
                <a:cs typeface="Calibri" panose="020F0502020204030204" pitchFamily="34" charset="0"/>
              </a:rPr>
              <a:t>is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encoded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as</a:t>
            </a:r>
            <a:r>
              <a:rPr lang="de-DE"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the</a:t>
            </a:r>
            <a:r>
              <a:rPr lang="de-DE" b="1"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successive</a:t>
            </a:r>
            <a:r>
              <a:rPr lang="de-DE" b="1"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rotations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about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three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principal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axis</a:t>
            </a:r>
            <a:endParaRPr lang="de-DE" dirty="0">
              <a:latin typeface="Calibri" panose="020F0502020204030204" pitchFamily="34" charset="0"/>
              <a:cs typeface="Calibri" panose="020F0502020204030204" pitchFamily="34" charset="0"/>
            </a:endParaRPr>
          </a:p>
          <a:p>
            <a:pPr>
              <a:buClr>
                <a:schemeClr val="tx1"/>
              </a:buClr>
              <a:buSzPct val="100000"/>
            </a:pPr>
            <a:endParaRPr lang="de-DE" dirty="0">
              <a:latin typeface="Calibri" panose="020F0502020204030204" pitchFamily="34" charset="0"/>
              <a:cs typeface="Calibri" panose="020F0502020204030204" pitchFamily="34" charset="0"/>
            </a:endParaRPr>
          </a:p>
          <a:p>
            <a:pPr>
              <a:buClr>
                <a:schemeClr val="tx1"/>
              </a:buClr>
              <a:buSzPct val="100000"/>
            </a:pP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Only</a:t>
            </a:r>
            <a:r>
              <a:rPr lang="de-DE" dirty="0">
                <a:latin typeface="Calibri" panose="020F0502020204030204" pitchFamily="34" charset="0"/>
                <a:cs typeface="Calibri" panose="020F0502020204030204" pitchFamily="34" charset="0"/>
              </a:rPr>
              <a:t> </a:t>
            </a:r>
            <a:r>
              <a:rPr lang="de-DE" b="1" dirty="0">
                <a:latin typeface="Calibri" panose="020F0502020204030204" pitchFamily="34" charset="0"/>
                <a:cs typeface="Calibri" panose="020F0502020204030204" pitchFamily="34" charset="0"/>
              </a:rPr>
              <a:t>3 </a:t>
            </a:r>
            <a:r>
              <a:rPr lang="de-DE" b="1" dirty="0" err="1">
                <a:latin typeface="Calibri" panose="020F0502020204030204" pitchFamily="34" charset="0"/>
                <a:cs typeface="Calibri" panose="020F0502020204030204" pitchFamily="34" charset="0"/>
              </a:rPr>
              <a:t>parameters</a:t>
            </a:r>
            <a:r>
              <a:rPr lang="de-DE" b="1"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to</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encode</a:t>
            </a:r>
            <a:r>
              <a:rPr lang="de-DE" dirty="0">
                <a:latin typeface="Calibri" panose="020F0502020204030204" pitchFamily="34" charset="0"/>
                <a:cs typeface="Calibri" panose="020F0502020204030204" pitchFamily="34" charset="0"/>
              </a:rPr>
              <a:t> a </a:t>
            </a:r>
            <a:r>
              <a:rPr lang="de-DE" dirty="0" err="1">
                <a:latin typeface="Calibri" panose="020F0502020204030204" pitchFamily="34" charset="0"/>
                <a:cs typeface="Calibri" panose="020F0502020204030204" pitchFamily="34" charset="0"/>
              </a:rPr>
              <a:t>rotation</a:t>
            </a:r>
            <a:endParaRPr lang="de-DE" dirty="0">
              <a:latin typeface="Calibri" panose="020F0502020204030204" pitchFamily="34" charset="0"/>
              <a:cs typeface="Calibri" panose="020F0502020204030204" pitchFamily="34" charset="0"/>
            </a:endParaRPr>
          </a:p>
          <a:p>
            <a:pPr>
              <a:buClr>
                <a:schemeClr val="tx1"/>
              </a:buClr>
              <a:buSzPct val="100000"/>
            </a:pPr>
            <a:endParaRPr lang="de-DE" dirty="0">
              <a:latin typeface="Calibri" panose="020F0502020204030204" pitchFamily="34" charset="0"/>
              <a:cs typeface="Calibri" panose="020F0502020204030204" pitchFamily="34" charset="0"/>
            </a:endParaRPr>
          </a:p>
          <a:p>
            <a:pPr>
              <a:buClr>
                <a:schemeClr val="tx1"/>
              </a:buClr>
              <a:buSzPct val="100000"/>
            </a:pPr>
            <a:r>
              <a:rPr lang="de-DE" dirty="0">
                <a:latin typeface="Calibri" panose="020F0502020204030204" pitchFamily="34" charset="0"/>
                <a:cs typeface="Calibri" panose="020F0502020204030204" pitchFamily="34" charset="0"/>
              </a:rPr>
              <a:t> </a:t>
            </a:r>
            <a:r>
              <a:rPr lang="de-DE" b="1" dirty="0">
                <a:latin typeface="Calibri" panose="020F0502020204030204" pitchFamily="34" charset="0"/>
                <a:cs typeface="Calibri" panose="020F0502020204030204" pitchFamily="34" charset="0"/>
              </a:rPr>
              <a:t>Derivatives</a:t>
            </a:r>
            <a:r>
              <a:rPr lang="de-DE" dirty="0">
                <a:latin typeface="Calibri" panose="020F0502020204030204" pitchFamily="34" charset="0"/>
                <a:cs typeface="Calibri" panose="020F0502020204030204" pitchFamily="34" charset="0"/>
              </a:rPr>
              <a:t> easy </a:t>
            </a:r>
            <a:r>
              <a:rPr lang="de-DE" dirty="0" err="1">
                <a:latin typeface="Calibri" panose="020F0502020204030204" pitchFamily="34" charset="0"/>
                <a:cs typeface="Calibri" panose="020F0502020204030204" pitchFamily="34" charset="0"/>
              </a:rPr>
              <a:t>to</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compute</a:t>
            </a:r>
            <a:endParaRPr lang="de-DE" dirty="0">
              <a:latin typeface="Calibri" panose="020F0502020204030204" pitchFamily="34" charset="0"/>
              <a:cs typeface="Calibri" panose="020F0502020204030204" pitchFamily="34" charset="0"/>
            </a:endParaRPr>
          </a:p>
          <a:p>
            <a:pPr>
              <a:buClr>
                <a:schemeClr val="tx1"/>
              </a:buClr>
              <a:buSzPct val="100000"/>
            </a:pPr>
            <a:endParaRPr lang="en-GB"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53A974E-F5B1-BE4A-AF23-74E32FE58321}"/>
              </a:ext>
            </a:extLst>
          </p:cNvPr>
          <p:cNvSpPr>
            <a:spLocks noGrp="1"/>
          </p:cNvSpPr>
          <p:nvPr>
            <p:ph type="sldNum" sz="quarter" idx="12"/>
          </p:nvPr>
        </p:nvSpPr>
        <p:spPr/>
        <p:txBody>
          <a:bodyPr/>
          <a:lstStyle/>
          <a:p>
            <a:fld id="{3A161B0B-1A60-4749-8E50-DA258087C576}" type="slidenum">
              <a:rPr lang="en-US" smtClean="0"/>
              <a:t>13</a:t>
            </a:fld>
            <a:endParaRPr lang="en-US"/>
          </a:p>
        </p:txBody>
      </p:sp>
    </p:spTree>
    <p:extLst>
      <p:ext uri="{BB962C8B-B14F-4D97-AF65-F5344CB8AC3E}">
        <p14:creationId xmlns:p14="http://schemas.microsoft.com/office/powerpoint/2010/main" val="415741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Euler </a:t>
            </a:r>
            <a:r>
              <a:rPr lang="de-DE" dirty="0" err="1"/>
              <a:t>Angles</a:t>
            </a:r>
            <a:endParaRPr lang="de-DE" dirty="0"/>
          </a:p>
        </p:txBody>
      </p:sp>
      <p:grpSp>
        <p:nvGrpSpPr>
          <p:cNvPr id="3" name="Group 2"/>
          <p:cNvGrpSpPr/>
          <p:nvPr/>
        </p:nvGrpSpPr>
        <p:grpSpPr>
          <a:xfrm>
            <a:off x="2537329" y="1866411"/>
            <a:ext cx="2308606" cy="1948854"/>
            <a:chOff x="518072" y="1352651"/>
            <a:chExt cx="1103393" cy="819530"/>
          </a:xfrm>
        </p:grpSpPr>
        <p:cxnSp>
          <p:nvCxnSpPr>
            <p:cNvPr id="4" name="Straight Arrow Connector 3"/>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2856664" y="1589412"/>
            <a:ext cx="485123" cy="553998"/>
          </a:xfrm>
          <a:prstGeom prst="rect">
            <a:avLst/>
          </a:prstGeom>
          <a:noFill/>
        </p:spPr>
        <p:txBody>
          <a:bodyPr wrap="square" rtlCol="0">
            <a:spAutoFit/>
          </a:bodyPr>
          <a:lstStyle/>
          <a:p>
            <a:r>
              <a:rPr lang="de-DE" sz="3000" dirty="0">
                <a:latin typeface="GFS Neohellenic Bold"/>
              </a:rPr>
              <a:t>S</a:t>
            </a:r>
          </a:p>
        </p:txBody>
      </p:sp>
      <p:sp>
        <p:nvSpPr>
          <p:cNvPr id="8" name="Curved Down Arrow 7"/>
          <p:cNvSpPr/>
          <p:nvPr/>
        </p:nvSpPr>
        <p:spPr>
          <a:xfrm>
            <a:off x="2300573" y="3419329"/>
            <a:ext cx="798653" cy="314485"/>
          </a:xfrm>
          <a:prstGeom prst="curved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pic>
        <p:nvPicPr>
          <p:cNvPr id="1034" name="Picture 10" descr="http://latex.codecogs.com/gif.latex?\dpi%7b200%7d%20\mathbf%7bR_z%7d%20=%20\begin%7bbmatrix%7d%20\cos(\gamma)%20&amp;%20\sin(\gamma)%20&amp;%200\\%20-\sin(\gamma)&amp;%20\cos(\gamma)&amp;%200\\%200&amp;%200&amp;%201%20\end%7bbmatrix%7d"/>
          <p:cNvPicPr>
            <a:picLocks noChangeAspect="1" noChangeArrowheads="1"/>
          </p:cNvPicPr>
          <p:nvPr/>
        </p:nvPicPr>
        <p:blipFill>
          <a:blip r:embed="rId3"/>
          <a:srcRect/>
          <a:stretch>
            <a:fillRect/>
          </a:stretch>
        </p:blipFill>
        <p:spPr bwMode="auto">
          <a:xfrm>
            <a:off x="6797395" y="3599003"/>
            <a:ext cx="3724275" cy="1143001"/>
          </a:xfrm>
          <a:prstGeom prst="rect">
            <a:avLst/>
          </a:prstGeom>
          <a:noFill/>
        </p:spPr>
      </p:pic>
      <p:pic>
        <p:nvPicPr>
          <p:cNvPr id="1036" name="Picture 12" descr="http://latex.codecogs.com/gif.latex?\dpi%7b200%7d%20\mathbf%7bR_x%7d%20=%20\begin%7bbmatrix%7d%201%20&amp;0&amp;0\\%200%20&amp;%20\cos\alpha&amp;%20\sin\alpha\\%200%20&amp;%20-\sin\alpha%20&amp;\cos%20\alpha%20\end%7bbmatrix%7d"/>
          <p:cNvPicPr>
            <a:picLocks noChangeAspect="1" noChangeArrowheads="1"/>
          </p:cNvPicPr>
          <p:nvPr/>
        </p:nvPicPr>
        <p:blipFill>
          <a:blip r:embed="rId4"/>
          <a:srcRect/>
          <a:stretch>
            <a:fillRect/>
          </a:stretch>
        </p:blipFill>
        <p:spPr bwMode="auto">
          <a:xfrm>
            <a:off x="6797394" y="986722"/>
            <a:ext cx="3409950" cy="1143001"/>
          </a:xfrm>
          <a:prstGeom prst="rect">
            <a:avLst/>
          </a:prstGeom>
          <a:noFill/>
        </p:spPr>
      </p:pic>
      <p:pic>
        <p:nvPicPr>
          <p:cNvPr id="1038" name="Picture 14" descr="http://latex.codecogs.com/gif.latex?\dpi%7b200%7d%20\mathbf%7bR_y%7d%20=%20\begin%7bbmatrix%7d%20\cos%20\beta%20&amp;%200%20&amp;-sin%20\beta\\%200%20&amp;1%20&amp;0%20\\%20\sin\beta%20&amp;0%20&amp;%20\cos\beta%20\end%7bbmatrix%7d"/>
          <p:cNvPicPr>
            <a:picLocks noChangeAspect="1" noChangeArrowheads="1"/>
          </p:cNvPicPr>
          <p:nvPr/>
        </p:nvPicPr>
        <p:blipFill>
          <a:blip r:embed="rId5"/>
          <a:srcRect/>
          <a:stretch>
            <a:fillRect/>
          </a:stretch>
        </p:blipFill>
        <p:spPr bwMode="auto">
          <a:xfrm>
            <a:off x="6831394" y="2307063"/>
            <a:ext cx="3352800" cy="1143001"/>
          </a:xfrm>
          <a:prstGeom prst="rect">
            <a:avLst/>
          </a:prstGeom>
          <a:noFill/>
        </p:spPr>
      </p:pic>
      <p:sp>
        <p:nvSpPr>
          <p:cNvPr id="18" name="Rectangle 17"/>
          <p:cNvSpPr/>
          <p:nvPr/>
        </p:nvSpPr>
        <p:spPr>
          <a:xfrm>
            <a:off x="1940689" y="5279979"/>
            <a:ext cx="7801337" cy="1167120"/>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44" name="Picture 20" descr="http://latex.codecogs.com/gif.latex?\LARGE%20\dpi%7b200%7d%20\mathbf%7bR%7d(\alpha,\beta,\gamma)%20=%20\mathbf%7bR_x%7d(\alpha)\,\mathbf%7bR_y%7d(\beta)\,\mathbf%7bR_z%7d(\gamma)"/>
          <p:cNvPicPr>
            <a:picLocks noChangeAspect="1" noChangeArrowheads="1"/>
          </p:cNvPicPr>
          <p:nvPr/>
        </p:nvPicPr>
        <p:blipFill>
          <a:blip r:embed="rId6"/>
          <a:srcRect/>
          <a:stretch>
            <a:fillRect/>
          </a:stretch>
        </p:blipFill>
        <p:spPr bwMode="auto">
          <a:xfrm>
            <a:off x="2254273" y="5535854"/>
            <a:ext cx="7324725" cy="571501"/>
          </a:xfrm>
          <a:prstGeom prst="rect">
            <a:avLst/>
          </a:prstGeom>
          <a:noFill/>
        </p:spPr>
      </p:pic>
      <p:sp>
        <p:nvSpPr>
          <p:cNvPr id="14" name="Curved Down Arrow 13">
            <a:extLst>
              <a:ext uri="{FF2B5EF4-FFF2-40B4-BE49-F238E27FC236}">
                <a16:creationId xmlns:a16="http://schemas.microsoft.com/office/drawing/2014/main" id="{B582C97B-8CDD-724E-8486-FA30392F1243}"/>
              </a:ext>
            </a:extLst>
          </p:cNvPr>
          <p:cNvSpPr/>
          <p:nvPr/>
        </p:nvSpPr>
        <p:spPr>
          <a:xfrm rot="19495473">
            <a:off x="4160004" y="3078016"/>
            <a:ext cx="798653" cy="276951"/>
          </a:xfrm>
          <a:prstGeom prst="curved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5" name="Curved Down Arrow 14">
            <a:extLst>
              <a:ext uri="{FF2B5EF4-FFF2-40B4-BE49-F238E27FC236}">
                <a16:creationId xmlns:a16="http://schemas.microsoft.com/office/drawing/2014/main" id="{E775A3FA-430E-554C-8AAD-D332B646C119}"/>
              </a:ext>
            </a:extLst>
          </p:cNvPr>
          <p:cNvSpPr/>
          <p:nvPr/>
        </p:nvSpPr>
        <p:spPr>
          <a:xfrm flipH="1">
            <a:off x="3170763" y="2256806"/>
            <a:ext cx="647859" cy="332008"/>
          </a:xfrm>
          <a:prstGeom prst="curved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0" name="Slide Number Placeholder 9">
            <a:extLst>
              <a:ext uri="{FF2B5EF4-FFF2-40B4-BE49-F238E27FC236}">
                <a16:creationId xmlns:a16="http://schemas.microsoft.com/office/drawing/2014/main" id="{22E133E2-6179-D842-90E8-85E0D6348B99}"/>
              </a:ext>
            </a:extLst>
          </p:cNvPr>
          <p:cNvSpPr>
            <a:spLocks noGrp="1"/>
          </p:cNvSpPr>
          <p:nvPr>
            <p:ph type="sldNum" sz="quarter" idx="12"/>
          </p:nvPr>
        </p:nvSpPr>
        <p:spPr/>
        <p:txBody>
          <a:bodyPr/>
          <a:lstStyle/>
          <a:p>
            <a:fld id="{3A161B0B-1A60-4749-8E50-DA258087C576}" type="slidenum">
              <a:rPr lang="en-US" smtClean="0"/>
              <a:t>14</a:t>
            </a:fld>
            <a:endParaRPr lang="en-US"/>
          </a:p>
        </p:txBody>
      </p:sp>
    </p:spTree>
    <p:extLst>
      <p:ext uri="{BB962C8B-B14F-4D97-AF65-F5344CB8AC3E}">
        <p14:creationId xmlns:p14="http://schemas.microsoft.com/office/powerpoint/2010/main" val="3895918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Euler </a:t>
            </a:r>
            <a:r>
              <a:rPr lang="de-DE" dirty="0" err="1"/>
              <a:t>Angles</a:t>
            </a:r>
            <a:r>
              <a:rPr lang="de-DE" dirty="0"/>
              <a:t>: </a:t>
            </a:r>
            <a:r>
              <a:rPr lang="de-DE" dirty="0" err="1"/>
              <a:t>Confusion</a:t>
            </a:r>
            <a:endParaRPr lang="de-DE" dirty="0"/>
          </a:p>
        </p:txBody>
      </p:sp>
      <p:sp>
        <p:nvSpPr>
          <p:cNvPr id="5" name="Content Placeholder 4">
            <a:extLst>
              <a:ext uri="{FF2B5EF4-FFF2-40B4-BE49-F238E27FC236}">
                <a16:creationId xmlns:a16="http://schemas.microsoft.com/office/drawing/2014/main" id="{055203C7-DB68-224D-9D30-61B706DFFF32}"/>
              </a:ext>
            </a:extLst>
          </p:cNvPr>
          <p:cNvSpPr>
            <a:spLocks noGrp="1"/>
          </p:cNvSpPr>
          <p:nvPr>
            <p:ph idx="1"/>
          </p:nvPr>
        </p:nvSpPr>
        <p:spPr/>
        <p:txBody>
          <a:bodyPr/>
          <a:lstStyle/>
          <a:p>
            <a:pPr>
              <a:buClr>
                <a:schemeClr val="tx1"/>
              </a:buClr>
              <a:buSzPct val="100000"/>
            </a:pPr>
            <a:r>
              <a:rPr lang="en-AU" sz="3000" dirty="0">
                <a:latin typeface="GFS Neohellenic Bold"/>
              </a:rPr>
              <a:t>Careful: Euler angles are a typical source of confusion!</a:t>
            </a:r>
          </a:p>
          <a:p>
            <a:pPr>
              <a:buClr>
                <a:schemeClr val="tx1"/>
              </a:buClr>
              <a:buSzPct val="100000"/>
            </a:pPr>
            <a:endParaRPr lang="en-AU" sz="3000" dirty="0">
              <a:latin typeface="GFS Neohellenic Bold"/>
            </a:endParaRPr>
          </a:p>
          <a:p>
            <a:pPr>
              <a:buClr>
                <a:schemeClr val="tx1"/>
              </a:buClr>
              <a:buSzPct val="100000"/>
            </a:pPr>
            <a:r>
              <a:rPr lang="en-AU" sz="3000" dirty="0">
                <a:latin typeface="GFS Neohellenic Bold"/>
              </a:rPr>
              <a:t>When using Euler angles </a:t>
            </a:r>
            <a:r>
              <a:rPr lang="en-AU" sz="3000" b="1" dirty="0">
                <a:solidFill>
                  <a:srgbClr val="FF0000"/>
                </a:solidFill>
                <a:latin typeface="GFS Neohellenic Bold"/>
              </a:rPr>
              <a:t>2 things </a:t>
            </a:r>
            <a:r>
              <a:rPr lang="en-AU" sz="3000" dirty="0">
                <a:latin typeface="GFS Neohellenic Bold"/>
              </a:rPr>
              <a:t>have to be specified:</a:t>
            </a:r>
          </a:p>
          <a:p>
            <a:pPr>
              <a:buClr>
                <a:schemeClr val="tx1"/>
              </a:buClr>
              <a:buSzPct val="100000"/>
            </a:pPr>
            <a:endParaRPr lang="en-AU" sz="3000" dirty="0">
              <a:latin typeface="GFS Neohellenic Bold"/>
            </a:endParaRPr>
          </a:p>
          <a:p>
            <a:pPr marL="971550" lvl="1" indent="-514350">
              <a:buClr>
                <a:schemeClr val="tx1"/>
              </a:buClr>
              <a:buSzPct val="100000"/>
              <a:buFont typeface="+mj-lt"/>
              <a:buAutoNum type="arabicPeriod"/>
            </a:pPr>
            <a:r>
              <a:rPr lang="en-AU" sz="3000" dirty="0">
                <a:latin typeface="GFS Neohellenic Bold"/>
              </a:rPr>
              <a:t>Convention: X-Y-Z, Z-Y-X, Z-Y-Z …</a:t>
            </a:r>
          </a:p>
          <a:p>
            <a:pPr marL="971550" lvl="1" indent="-514350">
              <a:buClr>
                <a:schemeClr val="tx1"/>
              </a:buClr>
              <a:buSzPct val="100000"/>
              <a:buFont typeface="+mj-lt"/>
              <a:buAutoNum type="arabicPeriod"/>
            </a:pPr>
            <a:endParaRPr lang="en-AU" sz="3000" dirty="0">
              <a:latin typeface="GFS Neohellenic Bold"/>
            </a:endParaRPr>
          </a:p>
          <a:p>
            <a:pPr marL="971550" lvl="1" indent="-514350">
              <a:buClr>
                <a:schemeClr val="tx1"/>
              </a:buClr>
              <a:buSzPct val="100000"/>
              <a:buFont typeface="+mj-lt"/>
              <a:buAutoNum type="arabicPeriod"/>
            </a:pPr>
            <a:r>
              <a:rPr lang="en-AU" sz="3000" dirty="0">
                <a:latin typeface="GFS Neohellenic Bold"/>
              </a:rPr>
              <a:t>Rotations about the static spatial frame or the moving body frame (intrinsic vs extrinsic rotation)</a:t>
            </a:r>
          </a:p>
          <a:p>
            <a:pPr>
              <a:buClr>
                <a:schemeClr val="tx1"/>
              </a:buClr>
              <a:buSzPct val="100000"/>
            </a:pPr>
            <a:endParaRPr lang="en-AU" dirty="0"/>
          </a:p>
        </p:txBody>
      </p:sp>
      <p:sp>
        <p:nvSpPr>
          <p:cNvPr id="4" name="Rectangle 3"/>
          <p:cNvSpPr/>
          <p:nvPr/>
        </p:nvSpPr>
        <p:spPr>
          <a:xfrm>
            <a:off x="1107542" y="1730658"/>
            <a:ext cx="8529944" cy="636628"/>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Slide Number Placeholder 5">
            <a:extLst>
              <a:ext uri="{FF2B5EF4-FFF2-40B4-BE49-F238E27FC236}">
                <a16:creationId xmlns:a16="http://schemas.microsoft.com/office/drawing/2014/main" id="{A2821232-E8C4-C441-99FD-79B0A366227B}"/>
              </a:ext>
            </a:extLst>
          </p:cNvPr>
          <p:cNvSpPr>
            <a:spLocks noGrp="1"/>
          </p:cNvSpPr>
          <p:nvPr>
            <p:ph type="sldNum" sz="quarter" idx="12"/>
          </p:nvPr>
        </p:nvSpPr>
        <p:spPr/>
        <p:txBody>
          <a:bodyPr/>
          <a:lstStyle/>
          <a:p>
            <a:fld id="{3A161B0B-1A60-4749-8E50-DA258087C576}" type="slidenum">
              <a:rPr lang="en-US" smtClean="0"/>
              <a:t>15</a:t>
            </a:fld>
            <a:endParaRPr lang="en-US"/>
          </a:p>
        </p:txBody>
      </p:sp>
    </p:spTree>
    <p:extLst>
      <p:ext uri="{BB962C8B-B14F-4D97-AF65-F5344CB8AC3E}">
        <p14:creationId xmlns:p14="http://schemas.microsoft.com/office/powerpoint/2010/main" val="2057252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07FB-4477-5844-8544-4F8C2A95B8CB}"/>
              </a:ext>
            </a:extLst>
          </p:cNvPr>
          <p:cNvSpPr>
            <a:spLocks noGrp="1"/>
          </p:cNvSpPr>
          <p:nvPr>
            <p:ph type="title"/>
          </p:nvPr>
        </p:nvSpPr>
        <p:spPr/>
        <p:txBody>
          <a:bodyPr>
            <a:normAutofit/>
          </a:bodyPr>
          <a:lstStyle/>
          <a:p>
            <a:r>
              <a:rPr lang="en-US" dirty="0"/>
              <a:t>Example of intrinsic rotations (</a:t>
            </a:r>
            <a:r>
              <a:rPr lang="en-US" dirty="0" err="1"/>
              <a:t>z,x’,z</a:t>
            </a:r>
            <a:r>
              <a:rPr lang="en-US" dirty="0"/>
              <a:t>’’)</a:t>
            </a:r>
          </a:p>
        </p:txBody>
      </p:sp>
      <p:pic>
        <p:nvPicPr>
          <p:cNvPr id="4" name="Picture 3">
            <a:extLst>
              <a:ext uri="{FF2B5EF4-FFF2-40B4-BE49-F238E27FC236}">
                <a16:creationId xmlns:a16="http://schemas.microsoft.com/office/drawing/2014/main" id="{B2F3AEEE-C1F2-BD44-9CB8-EE4B1E49011B}"/>
              </a:ext>
            </a:extLst>
          </p:cNvPr>
          <p:cNvPicPr>
            <a:picLocks noChangeAspect="1"/>
          </p:cNvPicPr>
          <p:nvPr/>
        </p:nvPicPr>
        <p:blipFill>
          <a:blip r:embed="rId3"/>
          <a:stretch>
            <a:fillRect/>
          </a:stretch>
        </p:blipFill>
        <p:spPr>
          <a:xfrm>
            <a:off x="3907973" y="1877786"/>
            <a:ext cx="4477657" cy="4234306"/>
          </a:xfrm>
          <a:prstGeom prst="rect">
            <a:avLst/>
          </a:prstGeom>
        </p:spPr>
      </p:pic>
      <p:sp>
        <p:nvSpPr>
          <p:cNvPr id="5" name="Rectangle 4">
            <a:extLst>
              <a:ext uri="{FF2B5EF4-FFF2-40B4-BE49-F238E27FC236}">
                <a16:creationId xmlns:a16="http://schemas.microsoft.com/office/drawing/2014/main" id="{2260BC53-C051-824D-88C7-65ADA3E00D80}"/>
              </a:ext>
            </a:extLst>
          </p:cNvPr>
          <p:cNvSpPr/>
          <p:nvPr/>
        </p:nvSpPr>
        <p:spPr>
          <a:xfrm>
            <a:off x="3907973" y="6112092"/>
            <a:ext cx="4214102" cy="369332"/>
          </a:xfrm>
          <a:prstGeom prst="rect">
            <a:avLst/>
          </a:prstGeom>
        </p:spPr>
        <p:txBody>
          <a:bodyPr wrap="none">
            <a:spAutoFit/>
          </a:bodyPr>
          <a:lstStyle/>
          <a:p>
            <a:r>
              <a:rPr lang="en-US" dirty="0"/>
              <a:t>https://</a:t>
            </a:r>
            <a:r>
              <a:rPr lang="en-US" dirty="0" err="1"/>
              <a:t>en.wikipedia.org</a:t>
            </a:r>
            <a:r>
              <a:rPr lang="en-US" dirty="0"/>
              <a:t>/wiki/</a:t>
            </a:r>
            <a:r>
              <a:rPr lang="en-US" dirty="0" err="1"/>
              <a:t>Euler_angles</a:t>
            </a:r>
            <a:endParaRPr lang="en-US" dirty="0"/>
          </a:p>
        </p:txBody>
      </p:sp>
      <p:sp>
        <p:nvSpPr>
          <p:cNvPr id="3" name="Slide Number Placeholder 2">
            <a:extLst>
              <a:ext uri="{FF2B5EF4-FFF2-40B4-BE49-F238E27FC236}">
                <a16:creationId xmlns:a16="http://schemas.microsoft.com/office/drawing/2014/main" id="{0AA827D2-C005-5E42-BF13-5BA0582E2AB5}"/>
              </a:ext>
            </a:extLst>
          </p:cNvPr>
          <p:cNvSpPr>
            <a:spLocks noGrp="1"/>
          </p:cNvSpPr>
          <p:nvPr>
            <p:ph type="sldNum" sz="quarter" idx="12"/>
          </p:nvPr>
        </p:nvSpPr>
        <p:spPr/>
        <p:txBody>
          <a:bodyPr/>
          <a:lstStyle/>
          <a:p>
            <a:fld id="{3A161B0B-1A60-4749-8E50-DA258087C576}" type="slidenum">
              <a:rPr lang="en-US" smtClean="0"/>
              <a:t>16</a:t>
            </a:fld>
            <a:endParaRPr lang="en-US"/>
          </a:p>
        </p:txBody>
      </p:sp>
    </p:spTree>
    <p:extLst>
      <p:ext uri="{BB962C8B-B14F-4D97-AF65-F5344CB8AC3E}">
        <p14:creationId xmlns:p14="http://schemas.microsoft.com/office/powerpoint/2010/main" val="1026589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F4AC-6239-3644-99AB-D31788B93C33}"/>
              </a:ext>
            </a:extLst>
          </p:cNvPr>
          <p:cNvSpPr>
            <a:spLocks noGrp="1"/>
          </p:cNvSpPr>
          <p:nvPr>
            <p:ph type="title"/>
          </p:nvPr>
        </p:nvSpPr>
        <p:spPr/>
        <p:txBody>
          <a:bodyPr/>
          <a:lstStyle/>
          <a:p>
            <a:r>
              <a:rPr lang="en-GB" dirty="0"/>
              <a:t>Gimbal Lock</a:t>
            </a:r>
          </a:p>
        </p:txBody>
      </p:sp>
      <p:sp>
        <p:nvSpPr>
          <p:cNvPr id="4" name="Content Placeholder 3">
            <a:extLst>
              <a:ext uri="{FF2B5EF4-FFF2-40B4-BE49-F238E27FC236}">
                <a16:creationId xmlns:a16="http://schemas.microsoft.com/office/drawing/2014/main" id="{60738A45-265D-8148-AED4-BC77474291D3}"/>
              </a:ext>
            </a:extLst>
          </p:cNvPr>
          <p:cNvSpPr>
            <a:spLocks noGrp="1"/>
          </p:cNvSpPr>
          <p:nvPr>
            <p:ph idx="1"/>
          </p:nvPr>
        </p:nvSpPr>
        <p:spPr>
          <a:xfrm>
            <a:off x="838200" y="1825625"/>
            <a:ext cx="10515600" cy="1382032"/>
          </a:xfrm>
        </p:spPr>
        <p:txBody>
          <a:bodyPr/>
          <a:lstStyle/>
          <a:p>
            <a:r>
              <a:rPr lang="en-GB" dirty="0"/>
              <a:t>When using Euler angles </a:t>
            </a:r>
            <a:r>
              <a:rPr lang="en-GB" dirty="0" err="1"/>
              <a:t>θ</a:t>
            </a:r>
            <a:r>
              <a:rPr lang="en-GB" baseline="-25000" dirty="0" err="1"/>
              <a:t>x</a:t>
            </a:r>
            <a:r>
              <a:rPr lang="en-GB" dirty="0"/>
              <a:t>, </a:t>
            </a:r>
            <a:r>
              <a:rPr lang="en-GB" dirty="0" err="1"/>
              <a:t>θ</a:t>
            </a:r>
            <a:r>
              <a:rPr lang="en-GB" baseline="-25000" dirty="0" err="1"/>
              <a:t>y</a:t>
            </a:r>
            <a:r>
              <a:rPr lang="en-GB" dirty="0"/>
              <a:t>, </a:t>
            </a:r>
            <a:r>
              <a:rPr lang="en-GB" dirty="0" err="1"/>
              <a:t>θ</a:t>
            </a:r>
            <a:r>
              <a:rPr lang="en-GB" baseline="-25000" dirty="0" err="1"/>
              <a:t>z</a:t>
            </a:r>
            <a:r>
              <a:rPr lang="en-GB" dirty="0"/>
              <a:t>, may reach a configuration where there is no way to rotate around one of the three axes!   </a:t>
            </a:r>
          </a:p>
          <a:p>
            <a:r>
              <a:rPr lang="en-GB" dirty="0"/>
              <a:t>Recall rotation matrices around the three axes:</a:t>
            </a:r>
          </a:p>
          <a:p>
            <a:endParaRPr lang="en-GB" dirty="0"/>
          </a:p>
        </p:txBody>
      </p:sp>
      <p:sp>
        <p:nvSpPr>
          <p:cNvPr id="3" name="Slide Number Placeholder 2">
            <a:extLst>
              <a:ext uri="{FF2B5EF4-FFF2-40B4-BE49-F238E27FC236}">
                <a16:creationId xmlns:a16="http://schemas.microsoft.com/office/drawing/2014/main" id="{EB6D39EA-6B0A-A141-8603-7DCFA636687E}"/>
              </a:ext>
            </a:extLst>
          </p:cNvPr>
          <p:cNvSpPr>
            <a:spLocks noGrp="1"/>
          </p:cNvSpPr>
          <p:nvPr>
            <p:ph type="sldNum" sz="quarter" idx="12"/>
          </p:nvPr>
        </p:nvSpPr>
        <p:spPr/>
        <p:txBody>
          <a:bodyPr/>
          <a:lstStyle/>
          <a:p>
            <a:fld id="{3A161B0B-1A60-4749-8E50-DA258087C576}" type="slidenum">
              <a:rPr lang="en-US" smtClean="0"/>
              <a:t>17</a:t>
            </a:fld>
            <a:endParaRPr lang="en-US"/>
          </a:p>
        </p:txBody>
      </p:sp>
      <p:pic>
        <p:nvPicPr>
          <p:cNvPr id="5" name="Picture 4">
            <a:extLst>
              <a:ext uri="{FF2B5EF4-FFF2-40B4-BE49-F238E27FC236}">
                <a16:creationId xmlns:a16="http://schemas.microsoft.com/office/drawing/2014/main" id="{282854BD-B8AC-9347-8FDD-521FF94B0E2C}"/>
              </a:ext>
            </a:extLst>
          </p:cNvPr>
          <p:cNvPicPr>
            <a:picLocks noChangeAspect="1"/>
          </p:cNvPicPr>
          <p:nvPr/>
        </p:nvPicPr>
        <p:blipFill rotWithShape="1">
          <a:blip r:embed="rId3"/>
          <a:srcRect l="13453" t="29841" r="14167" b="57460"/>
          <a:stretch/>
        </p:blipFill>
        <p:spPr>
          <a:xfrm>
            <a:off x="1277257" y="3323771"/>
            <a:ext cx="8824686" cy="870857"/>
          </a:xfrm>
          <a:prstGeom prst="rect">
            <a:avLst/>
          </a:prstGeom>
        </p:spPr>
      </p:pic>
      <p:sp>
        <p:nvSpPr>
          <p:cNvPr id="6" name="Content Placeholder 3">
            <a:extLst>
              <a:ext uri="{FF2B5EF4-FFF2-40B4-BE49-F238E27FC236}">
                <a16:creationId xmlns:a16="http://schemas.microsoft.com/office/drawing/2014/main" id="{22DCAAB4-CFA2-2641-A106-C0B8BF63AA80}"/>
              </a:ext>
            </a:extLst>
          </p:cNvPr>
          <p:cNvSpPr txBox="1">
            <a:spLocks/>
          </p:cNvSpPr>
          <p:nvPr/>
        </p:nvSpPr>
        <p:spPr>
          <a:xfrm>
            <a:off x="838200" y="4310742"/>
            <a:ext cx="10515600" cy="528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product of these represents rotation by the three Euler angles.</a:t>
            </a:r>
          </a:p>
          <a:p>
            <a:endParaRPr lang="en-GB" dirty="0"/>
          </a:p>
        </p:txBody>
      </p:sp>
      <p:pic>
        <p:nvPicPr>
          <p:cNvPr id="8" name="Picture 7">
            <a:extLst>
              <a:ext uri="{FF2B5EF4-FFF2-40B4-BE49-F238E27FC236}">
                <a16:creationId xmlns:a16="http://schemas.microsoft.com/office/drawing/2014/main" id="{C343E6D0-FD77-E74C-A105-26CEBB4F7993}"/>
              </a:ext>
            </a:extLst>
          </p:cNvPr>
          <p:cNvPicPr>
            <a:picLocks noChangeAspect="1"/>
          </p:cNvPicPr>
          <p:nvPr/>
        </p:nvPicPr>
        <p:blipFill rotWithShape="1">
          <a:blip r:embed="rId3"/>
          <a:srcRect l="13453" t="52487" r="13333" b="35661"/>
          <a:stretch/>
        </p:blipFill>
        <p:spPr>
          <a:xfrm>
            <a:off x="1277257" y="4839382"/>
            <a:ext cx="8926286" cy="812801"/>
          </a:xfrm>
          <a:prstGeom prst="rect">
            <a:avLst/>
          </a:prstGeom>
        </p:spPr>
      </p:pic>
    </p:spTree>
    <p:extLst>
      <p:ext uri="{BB962C8B-B14F-4D97-AF65-F5344CB8AC3E}">
        <p14:creationId xmlns:p14="http://schemas.microsoft.com/office/powerpoint/2010/main" val="2159367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F4AC-6239-3644-99AB-D31788B93C33}"/>
              </a:ext>
            </a:extLst>
          </p:cNvPr>
          <p:cNvSpPr>
            <a:spLocks noGrp="1"/>
          </p:cNvSpPr>
          <p:nvPr>
            <p:ph type="title"/>
          </p:nvPr>
        </p:nvSpPr>
        <p:spPr/>
        <p:txBody>
          <a:bodyPr/>
          <a:lstStyle/>
          <a:p>
            <a:r>
              <a:rPr lang="en-GB" dirty="0"/>
              <a:t>Gimbal Lock</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60738A45-265D-8148-AED4-BC77474291D3}"/>
                  </a:ext>
                </a:extLst>
              </p:cNvPr>
              <p:cNvSpPr>
                <a:spLocks noGrp="1"/>
              </p:cNvSpPr>
              <p:nvPr>
                <p:ph idx="1"/>
              </p:nvPr>
            </p:nvSpPr>
            <p:spPr>
              <a:xfrm>
                <a:off x="838200" y="1825625"/>
                <a:ext cx="10515600" cy="569231"/>
              </a:xfrm>
            </p:spPr>
            <p:txBody>
              <a:bodyPr/>
              <a:lstStyle/>
              <a:p>
                <a:r>
                  <a:rPr lang="en-GB" dirty="0"/>
                  <a:t>Consider the special case where </a:t>
                </a:r>
                <a:r>
                  <a:rPr lang="en-GB" dirty="0" err="1"/>
                  <a:t>θ</a:t>
                </a:r>
                <a:r>
                  <a:rPr lang="en-GB" baseline="-25000" dirty="0" err="1"/>
                  <a:t>y</a:t>
                </a:r>
                <a:r>
                  <a:rPr lang="en-GB" dirty="0"/>
                  <a:t>=</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/2 (so, cos(</a:t>
                </a:r>
                <a:r>
                  <a:rPr lang="en-GB" dirty="0" err="1"/>
                  <a:t>θ</a:t>
                </a:r>
                <a:r>
                  <a:rPr lang="en-GB" baseline="-25000" dirty="0" err="1"/>
                  <a:t>y</a:t>
                </a:r>
                <a:r>
                  <a:rPr lang="en-GB" dirty="0"/>
                  <a:t>)=0, sin (</a:t>
                </a:r>
                <a:r>
                  <a:rPr lang="en-GB" dirty="0" err="1"/>
                  <a:t>θ</a:t>
                </a:r>
                <a:r>
                  <a:rPr lang="en-GB" baseline="-25000" dirty="0" err="1"/>
                  <a:t>y</a:t>
                </a:r>
                <a:r>
                  <a:rPr lang="en-GB" dirty="0"/>
                  <a:t>)=1)</a:t>
                </a:r>
              </a:p>
            </p:txBody>
          </p:sp>
        </mc:Choice>
        <mc:Fallback xmlns="">
          <p:sp>
            <p:nvSpPr>
              <p:cNvPr id="4" name="Content Placeholder 3">
                <a:extLst>
                  <a:ext uri="{FF2B5EF4-FFF2-40B4-BE49-F238E27FC236}">
                    <a16:creationId xmlns:a16="http://schemas.microsoft.com/office/drawing/2014/main" id="{60738A45-265D-8148-AED4-BC77474291D3}"/>
                  </a:ext>
                </a:extLst>
              </p:cNvPr>
              <p:cNvSpPr>
                <a:spLocks noGrp="1" noRot="1" noChangeAspect="1" noMove="1" noResize="1" noEditPoints="1" noAdjustHandles="1" noChangeArrowheads="1" noChangeShapeType="1" noTextEdit="1"/>
              </p:cNvSpPr>
              <p:nvPr>
                <p:ph idx="1"/>
              </p:nvPr>
            </p:nvSpPr>
            <p:spPr>
              <a:xfrm>
                <a:off x="838200" y="1825625"/>
                <a:ext cx="10515600" cy="569231"/>
              </a:xfrm>
              <a:blipFill>
                <a:blip r:embed="rId3"/>
                <a:stretch>
                  <a:fillRect l="-965" t="-20000" b="-11111"/>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B6D39EA-6B0A-A141-8603-7DCFA636687E}"/>
              </a:ext>
            </a:extLst>
          </p:cNvPr>
          <p:cNvSpPr>
            <a:spLocks noGrp="1"/>
          </p:cNvSpPr>
          <p:nvPr>
            <p:ph type="sldNum" sz="quarter" idx="12"/>
          </p:nvPr>
        </p:nvSpPr>
        <p:spPr/>
        <p:txBody>
          <a:bodyPr/>
          <a:lstStyle/>
          <a:p>
            <a:fld id="{3A161B0B-1A60-4749-8E50-DA258087C576}" type="slidenum">
              <a:rPr lang="en-US" smtClean="0"/>
              <a:t>18</a:t>
            </a:fld>
            <a:endParaRPr lang="en-US"/>
          </a:p>
        </p:txBody>
      </p:sp>
      <p:pic>
        <p:nvPicPr>
          <p:cNvPr id="8" name="Picture 7">
            <a:extLst>
              <a:ext uri="{FF2B5EF4-FFF2-40B4-BE49-F238E27FC236}">
                <a16:creationId xmlns:a16="http://schemas.microsoft.com/office/drawing/2014/main" id="{C343E6D0-FD77-E74C-A105-26CEBB4F7993}"/>
              </a:ext>
            </a:extLst>
          </p:cNvPr>
          <p:cNvPicPr>
            <a:picLocks noChangeAspect="1"/>
          </p:cNvPicPr>
          <p:nvPr/>
        </p:nvPicPr>
        <p:blipFill rotWithShape="1">
          <a:blip r:embed="rId4"/>
          <a:srcRect l="13453" t="52487" r="13333" b="35661"/>
          <a:stretch/>
        </p:blipFill>
        <p:spPr>
          <a:xfrm>
            <a:off x="1226456" y="2570383"/>
            <a:ext cx="8926286" cy="812801"/>
          </a:xfrm>
          <a:prstGeom prst="rect">
            <a:avLst/>
          </a:prstGeom>
        </p:spPr>
      </p:pic>
      <p:sp>
        <p:nvSpPr>
          <p:cNvPr id="9" name="Content Placeholder 3">
            <a:extLst>
              <a:ext uri="{FF2B5EF4-FFF2-40B4-BE49-F238E27FC236}">
                <a16:creationId xmlns:a16="http://schemas.microsoft.com/office/drawing/2014/main" id="{8B24446D-EA94-9742-B61F-C1A54472B9E4}"/>
              </a:ext>
            </a:extLst>
          </p:cNvPr>
          <p:cNvSpPr txBox="1">
            <a:spLocks/>
          </p:cNvSpPr>
          <p:nvPr/>
        </p:nvSpPr>
        <p:spPr>
          <a:xfrm>
            <a:off x="838200" y="5652183"/>
            <a:ext cx="10515600" cy="528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10" name="Picture 9">
            <a:extLst>
              <a:ext uri="{FF2B5EF4-FFF2-40B4-BE49-F238E27FC236}">
                <a16:creationId xmlns:a16="http://schemas.microsoft.com/office/drawing/2014/main" id="{8611642D-BDCB-6B4E-A4A1-E9A40B357D4A}"/>
              </a:ext>
            </a:extLst>
          </p:cNvPr>
          <p:cNvPicPr>
            <a:picLocks noChangeAspect="1"/>
          </p:cNvPicPr>
          <p:nvPr/>
        </p:nvPicPr>
        <p:blipFill rotWithShape="1">
          <a:blip r:embed="rId4"/>
          <a:srcRect l="24762" t="73863" r="24762" b="13350"/>
          <a:stretch/>
        </p:blipFill>
        <p:spPr>
          <a:xfrm>
            <a:off x="1814284" y="3465175"/>
            <a:ext cx="6154059" cy="876981"/>
          </a:xfrm>
          <a:prstGeom prst="rect">
            <a:avLst/>
          </a:prstGeom>
        </p:spPr>
      </p:pic>
      <p:sp>
        <p:nvSpPr>
          <p:cNvPr id="11" name="Content Placeholder 3">
            <a:extLst>
              <a:ext uri="{FF2B5EF4-FFF2-40B4-BE49-F238E27FC236}">
                <a16:creationId xmlns:a16="http://schemas.microsoft.com/office/drawing/2014/main" id="{2E6D8294-A938-EB44-88F5-ED3957F2F6DA}"/>
              </a:ext>
            </a:extLst>
          </p:cNvPr>
          <p:cNvSpPr txBox="1">
            <a:spLocks/>
          </p:cNvSpPr>
          <p:nvPr/>
        </p:nvSpPr>
        <p:spPr>
          <a:xfrm>
            <a:off x="838200" y="4726442"/>
            <a:ext cx="10515600" cy="925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We are left with a planar rotation. Notice it depends only of </a:t>
            </a:r>
            <a:r>
              <a:rPr lang="en-GB" dirty="0" err="1"/>
              <a:t>θ</a:t>
            </a:r>
            <a:r>
              <a:rPr lang="en-GB" baseline="-25000" dirty="0" err="1"/>
              <a:t>x</a:t>
            </a:r>
            <a:r>
              <a:rPr lang="en-GB" dirty="0"/>
              <a:t>, </a:t>
            </a:r>
            <a:r>
              <a:rPr lang="en-GB" dirty="0" err="1"/>
              <a:t>θ</a:t>
            </a:r>
            <a:r>
              <a:rPr lang="en-GB" baseline="-25000" dirty="0" err="1"/>
              <a:t>z</a:t>
            </a:r>
            <a:r>
              <a:rPr lang="en-GB" dirty="0"/>
              <a:t>. Not on </a:t>
            </a:r>
            <a:r>
              <a:rPr lang="en-GB" dirty="0" err="1"/>
              <a:t>θ</a:t>
            </a:r>
            <a:r>
              <a:rPr lang="en-GB" baseline="-25000" dirty="0" err="1"/>
              <a:t>y</a:t>
            </a:r>
            <a:r>
              <a:rPr lang="en-GB" dirty="0"/>
              <a:t>.</a:t>
            </a:r>
          </a:p>
        </p:txBody>
      </p:sp>
    </p:spTree>
    <p:extLst>
      <p:ext uri="{BB962C8B-B14F-4D97-AF65-F5344CB8AC3E}">
        <p14:creationId xmlns:p14="http://schemas.microsoft.com/office/powerpoint/2010/main" val="4059770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ln>
            <a:miter lim="800000"/>
            <a:headEnd/>
            <a:tailEnd/>
          </a:ln>
        </p:spPr>
        <p:txBody>
          <a:bodyPr vert="horz" wrap="square" lIns="91440" tIns="45720" rIns="91440" bIns="45720" numCol="1" rtlCol="0" anchor="ctr" anchorCtr="0" compatLnSpc="1">
            <a:prstTxWarp prst="textNoShape">
              <a:avLst/>
            </a:prstTxWarp>
            <a:normAutofit/>
          </a:bodyPr>
          <a:lstStyle/>
          <a:p>
            <a:pPr eaLnBrk="1" hangingPunct="1"/>
            <a:r>
              <a:rPr lang="de-DE" dirty="0">
                <a:ea typeface="GFS Neohellenic Bold"/>
              </a:rPr>
              <a:t>Euler </a:t>
            </a:r>
            <a:r>
              <a:rPr lang="de-DE" dirty="0" err="1">
                <a:ea typeface="GFS Neohellenic Bold"/>
              </a:rPr>
              <a:t>Angles</a:t>
            </a:r>
            <a:r>
              <a:rPr lang="de-DE" dirty="0">
                <a:ea typeface="GFS Neohellenic Bold"/>
              </a:rPr>
              <a:t>: </a:t>
            </a:r>
            <a:r>
              <a:rPr lang="de-DE" dirty="0" err="1">
                <a:ea typeface="GFS Neohellenic Bold"/>
              </a:rPr>
              <a:t>Drawbacks</a:t>
            </a:r>
            <a:endParaRPr lang="de-DE" dirty="0">
              <a:ea typeface="GFS Neohellenic Bold"/>
            </a:endParaRPr>
          </a:p>
        </p:txBody>
      </p:sp>
      <p:sp>
        <p:nvSpPr>
          <p:cNvPr id="3" name="Content Placeholder 2">
            <a:extLst>
              <a:ext uri="{FF2B5EF4-FFF2-40B4-BE49-F238E27FC236}">
                <a16:creationId xmlns:a16="http://schemas.microsoft.com/office/drawing/2014/main" id="{328E957A-36C0-A342-B19D-5F9E8A482A29}"/>
              </a:ext>
            </a:extLst>
          </p:cNvPr>
          <p:cNvSpPr>
            <a:spLocks noGrp="1"/>
          </p:cNvSpPr>
          <p:nvPr>
            <p:ph idx="1"/>
          </p:nvPr>
        </p:nvSpPr>
        <p:spPr>
          <a:xfrm>
            <a:off x="838200" y="1825625"/>
            <a:ext cx="5236779" cy="4351338"/>
          </a:xfrm>
        </p:spPr>
        <p:txBody>
          <a:bodyPr/>
          <a:lstStyle/>
          <a:p>
            <a:r>
              <a:rPr lang="en-GB" dirty="0"/>
              <a:t>Gimbal lock: When two of the axis align one degree of freedom is lost!</a:t>
            </a:r>
          </a:p>
          <a:p>
            <a:endParaRPr lang="en-GB" dirty="0"/>
          </a:p>
          <a:p>
            <a:r>
              <a:rPr lang="en-GB" dirty="0"/>
              <a:t>Parameterization is not unique</a:t>
            </a:r>
          </a:p>
          <a:p>
            <a:endParaRPr lang="en-GB" dirty="0"/>
          </a:p>
          <a:p>
            <a:r>
              <a:rPr lang="en-GB" dirty="0"/>
              <a:t>Lots of conventions</a:t>
            </a:r>
          </a:p>
        </p:txBody>
      </p:sp>
      <p:pic>
        <p:nvPicPr>
          <p:cNvPr id="18436" name="Picture 4"/>
          <p:cNvPicPr>
            <a:picLocks noChangeAspect="1" noChangeArrowheads="1"/>
          </p:cNvPicPr>
          <p:nvPr/>
        </p:nvPicPr>
        <p:blipFill>
          <a:blip r:embed="rId3"/>
          <a:srcRect/>
          <a:stretch>
            <a:fillRect/>
          </a:stretch>
        </p:blipFill>
        <p:spPr bwMode="auto">
          <a:xfrm>
            <a:off x="9785162" y="2934384"/>
            <a:ext cx="2041525" cy="2546350"/>
          </a:xfrm>
          <a:prstGeom prst="rect">
            <a:avLst/>
          </a:prstGeom>
          <a:noFill/>
          <a:ln w="9525">
            <a:noFill/>
            <a:miter lim="800000"/>
            <a:headEnd/>
            <a:tailEnd/>
          </a:ln>
        </p:spPr>
      </p:pic>
      <p:grpSp>
        <p:nvGrpSpPr>
          <p:cNvPr id="2" name="Group 5"/>
          <p:cNvGrpSpPr>
            <a:grpSpLocks/>
          </p:cNvGrpSpPr>
          <p:nvPr/>
        </p:nvGrpSpPr>
        <p:grpSpPr bwMode="auto">
          <a:xfrm>
            <a:off x="6930572" y="2718118"/>
            <a:ext cx="2368550" cy="2566352"/>
            <a:chOff x="960" y="1227"/>
            <a:chExt cx="1779" cy="1958"/>
          </a:xfrm>
        </p:grpSpPr>
        <p:pic>
          <p:nvPicPr>
            <p:cNvPr id="18438" name="Picture 6"/>
            <p:cNvPicPr>
              <a:picLocks noChangeAspect="1" noChangeArrowheads="1"/>
            </p:cNvPicPr>
            <p:nvPr/>
          </p:nvPicPr>
          <p:blipFill>
            <a:blip r:embed="rId4"/>
            <a:srcRect/>
            <a:stretch>
              <a:fillRect/>
            </a:stretch>
          </p:blipFill>
          <p:spPr bwMode="auto">
            <a:xfrm>
              <a:off x="960" y="1392"/>
              <a:ext cx="1779" cy="1793"/>
            </a:xfrm>
            <a:prstGeom prst="rect">
              <a:avLst/>
            </a:prstGeom>
            <a:noFill/>
            <a:ln w="9525">
              <a:noFill/>
              <a:miter lim="800000"/>
              <a:headEnd/>
              <a:tailEnd/>
            </a:ln>
          </p:spPr>
        </p:pic>
        <p:sp>
          <p:nvSpPr>
            <p:cNvPr id="18439" name="Rectangle 7"/>
            <p:cNvSpPr>
              <a:spLocks noChangeArrowheads="1"/>
            </p:cNvSpPr>
            <p:nvPr/>
          </p:nvSpPr>
          <p:spPr bwMode="auto">
            <a:xfrm>
              <a:off x="2016" y="1227"/>
              <a:ext cx="139" cy="282"/>
            </a:xfrm>
            <a:prstGeom prst="rect">
              <a:avLst/>
            </a:prstGeom>
            <a:noFill/>
            <a:ln w="9525" algn="ctr">
              <a:noFill/>
              <a:miter lim="800000"/>
              <a:headEnd/>
              <a:tailEnd/>
            </a:ln>
          </p:spPr>
          <p:txBody>
            <a:bodyPr wrap="none" anchor="ctr">
              <a:spAutoFit/>
            </a:bodyPr>
            <a:lstStyle/>
            <a:p>
              <a:endParaRPr lang="de-DE"/>
            </a:p>
          </p:txBody>
        </p:sp>
        <p:sp>
          <p:nvSpPr>
            <p:cNvPr id="18440" name="Rectangle 8"/>
            <p:cNvSpPr>
              <a:spLocks noChangeArrowheads="1"/>
            </p:cNvSpPr>
            <p:nvPr/>
          </p:nvSpPr>
          <p:spPr bwMode="auto">
            <a:xfrm>
              <a:off x="2007" y="1251"/>
              <a:ext cx="139" cy="282"/>
            </a:xfrm>
            <a:prstGeom prst="rect">
              <a:avLst/>
            </a:prstGeom>
            <a:solidFill>
              <a:schemeClr val="bg1"/>
            </a:solidFill>
            <a:ln w="9525" algn="ctr">
              <a:noFill/>
              <a:miter lim="800000"/>
              <a:headEnd/>
              <a:tailEnd/>
            </a:ln>
          </p:spPr>
          <p:txBody>
            <a:bodyPr wrap="none" anchor="ctr">
              <a:spAutoFit/>
            </a:bodyPr>
            <a:lstStyle/>
            <a:p>
              <a:endParaRPr lang="de-DE"/>
            </a:p>
          </p:txBody>
        </p:sp>
      </p:grpSp>
      <p:sp>
        <p:nvSpPr>
          <p:cNvPr id="4" name="Slide Number Placeholder 3">
            <a:extLst>
              <a:ext uri="{FF2B5EF4-FFF2-40B4-BE49-F238E27FC236}">
                <a16:creationId xmlns:a16="http://schemas.microsoft.com/office/drawing/2014/main" id="{0C2C1DF2-AEC7-4F49-91D6-8BDF733C7A2B}"/>
              </a:ext>
            </a:extLst>
          </p:cNvPr>
          <p:cNvSpPr>
            <a:spLocks noGrp="1"/>
          </p:cNvSpPr>
          <p:nvPr>
            <p:ph type="sldNum" sz="quarter" idx="12"/>
          </p:nvPr>
        </p:nvSpPr>
        <p:spPr/>
        <p:txBody>
          <a:bodyPr/>
          <a:lstStyle/>
          <a:p>
            <a:fld id="{3A161B0B-1A60-4749-8E50-DA258087C576}" type="slidenum">
              <a:rPr lang="en-US" smtClean="0"/>
              <a:t>19</a:t>
            </a:fld>
            <a:endParaRPr lang="en-US"/>
          </a:p>
        </p:txBody>
      </p:sp>
    </p:spTree>
    <p:extLst>
      <p:ext uri="{BB962C8B-B14F-4D97-AF65-F5344CB8AC3E}">
        <p14:creationId xmlns:p14="http://schemas.microsoft.com/office/powerpoint/2010/main" val="51700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51FD-98B6-A248-AB8E-59EF4904C5A5}"/>
              </a:ext>
            </a:extLst>
          </p:cNvPr>
          <p:cNvSpPr>
            <a:spLocks noGrp="1"/>
          </p:cNvSpPr>
          <p:nvPr>
            <p:ph type="title"/>
          </p:nvPr>
        </p:nvSpPr>
        <p:spPr/>
        <p:txBody>
          <a:bodyPr/>
          <a:lstStyle/>
          <a:p>
            <a:r>
              <a:rPr lang="en-US" dirty="0"/>
              <a:t>Ingredients to build a Virtual Human</a:t>
            </a:r>
            <a:endParaRPr lang="en-GB" dirty="0"/>
          </a:p>
        </p:txBody>
      </p:sp>
      <p:sp>
        <p:nvSpPr>
          <p:cNvPr id="4" name="Text Placeholder 3">
            <a:extLst>
              <a:ext uri="{FF2B5EF4-FFF2-40B4-BE49-F238E27FC236}">
                <a16:creationId xmlns:a16="http://schemas.microsoft.com/office/drawing/2014/main" id="{41C58599-548C-2A41-86FD-172B0E494A72}"/>
              </a:ext>
            </a:extLst>
          </p:cNvPr>
          <p:cNvSpPr>
            <a:spLocks noGrp="1"/>
          </p:cNvSpPr>
          <p:nvPr>
            <p:ph type="body" idx="1"/>
          </p:nvPr>
        </p:nvSpPr>
        <p:spPr>
          <a:xfrm>
            <a:off x="839788" y="1445630"/>
            <a:ext cx="5157787" cy="823912"/>
          </a:xfrm>
        </p:spPr>
        <p:txBody>
          <a:bodyPr anchor="ctr">
            <a:normAutofit/>
          </a:bodyPr>
          <a:lstStyle/>
          <a:p>
            <a:pPr algn="ctr"/>
            <a:r>
              <a:rPr lang="en-GB" sz="2800" dirty="0">
                <a:solidFill>
                  <a:schemeClr val="accent1">
                    <a:lumMod val="75000"/>
                  </a:schemeClr>
                </a:solidFill>
              </a:rPr>
              <a:t>Building a human model</a:t>
            </a:r>
          </a:p>
        </p:txBody>
      </p:sp>
      <p:sp>
        <p:nvSpPr>
          <p:cNvPr id="5" name="Content Placeholder 4">
            <a:extLst>
              <a:ext uri="{FF2B5EF4-FFF2-40B4-BE49-F238E27FC236}">
                <a16:creationId xmlns:a16="http://schemas.microsoft.com/office/drawing/2014/main" id="{9C4B0605-0E20-8D49-9650-5DCADD8DF6F9}"/>
              </a:ext>
            </a:extLst>
          </p:cNvPr>
          <p:cNvSpPr>
            <a:spLocks noGrp="1"/>
          </p:cNvSpPr>
          <p:nvPr>
            <p:ph sz="half" idx="2"/>
          </p:nvPr>
        </p:nvSpPr>
        <p:spPr>
          <a:xfrm>
            <a:off x="839788" y="2269542"/>
            <a:ext cx="5157787" cy="4216400"/>
          </a:xfrm>
        </p:spPr>
        <p:txBody>
          <a:bodyPr>
            <a:normAutofit lnSpcReduction="10000"/>
          </a:bodyPr>
          <a:lstStyle/>
          <a:p>
            <a:pPr>
              <a:buFont typeface="Wingdings" pitchFamily="2" charset="2"/>
              <a:buChar char="Ø"/>
            </a:pPr>
            <a:r>
              <a:rPr lang="en-GB" dirty="0"/>
              <a:t>Kinematic parameterization</a:t>
            </a:r>
          </a:p>
          <a:p>
            <a:pPr lvl="1"/>
            <a:r>
              <a:rPr lang="en-GB" dirty="0"/>
              <a:t>Rotation Matrices</a:t>
            </a:r>
          </a:p>
          <a:p>
            <a:pPr lvl="1"/>
            <a:r>
              <a:rPr lang="en-GB" dirty="0"/>
              <a:t>Euler Angles</a:t>
            </a:r>
          </a:p>
          <a:p>
            <a:pPr lvl="1"/>
            <a:r>
              <a:rPr lang="en-GB" dirty="0"/>
              <a:t>Quaternions</a:t>
            </a:r>
          </a:p>
          <a:p>
            <a:pPr lvl="1"/>
            <a:r>
              <a:rPr lang="en-GB" dirty="0"/>
              <a:t>Twists and Exponential maps</a:t>
            </a:r>
          </a:p>
          <a:p>
            <a:pPr lvl="1"/>
            <a:r>
              <a:rPr lang="en-GB" dirty="0"/>
              <a:t>Kinematic chains</a:t>
            </a:r>
            <a:br>
              <a:rPr lang="en-GB" dirty="0"/>
            </a:br>
            <a:endParaRPr lang="en-GB" dirty="0"/>
          </a:p>
          <a:p>
            <a:pPr>
              <a:buFont typeface="Wingdings" pitchFamily="2" charset="2"/>
              <a:buChar char="Ø"/>
            </a:pPr>
            <a:r>
              <a:rPr lang="en-GB" dirty="0"/>
              <a:t>Subject shape model</a:t>
            </a:r>
          </a:p>
          <a:p>
            <a:pPr lvl="1"/>
            <a:r>
              <a:rPr lang="en-GB" dirty="0"/>
              <a:t>Geometric primitives</a:t>
            </a:r>
          </a:p>
          <a:p>
            <a:pPr lvl="1"/>
            <a:r>
              <a:rPr lang="en-GB" dirty="0"/>
              <a:t>Detailed Body Scans</a:t>
            </a:r>
          </a:p>
          <a:p>
            <a:pPr lvl="1"/>
            <a:r>
              <a:rPr lang="en-GB" dirty="0"/>
              <a:t>Human Shape models </a:t>
            </a:r>
          </a:p>
          <a:p>
            <a:pPr marL="514350" indent="-514350">
              <a:buFont typeface="+mj-lt"/>
              <a:buAutoNum type="arabicPeriod"/>
            </a:pPr>
            <a:endParaRPr lang="en-GB" dirty="0"/>
          </a:p>
        </p:txBody>
      </p:sp>
      <p:sp>
        <p:nvSpPr>
          <p:cNvPr id="6" name="Text Placeholder 5">
            <a:extLst>
              <a:ext uri="{FF2B5EF4-FFF2-40B4-BE49-F238E27FC236}">
                <a16:creationId xmlns:a16="http://schemas.microsoft.com/office/drawing/2014/main" id="{3052C315-9F55-5844-A8E6-09B757E0F6DD}"/>
              </a:ext>
            </a:extLst>
          </p:cNvPr>
          <p:cNvSpPr>
            <a:spLocks noGrp="1"/>
          </p:cNvSpPr>
          <p:nvPr>
            <p:ph type="body" sz="quarter" idx="3"/>
          </p:nvPr>
        </p:nvSpPr>
        <p:spPr>
          <a:xfrm>
            <a:off x="6172200" y="1445630"/>
            <a:ext cx="5183188" cy="823912"/>
          </a:xfrm>
        </p:spPr>
        <p:txBody>
          <a:bodyPr anchor="ctr">
            <a:normAutofit/>
          </a:bodyPr>
          <a:lstStyle/>
          <a:p>
            <a:pPr algn="ctr"/>
            <a:r>
              <a:rPr lang="en-GB" sz="2800" dirty="0">
                <a:solidFill>
                  <a:srgbClr val="FF0000"/>
                </a:solidFill>
              </a:rPr>
              <a:t>Fitting model to observations</a:t>
            </a:r>
          </a:p>
        </p:txBody>
      </p:sp>
      <p:sp>
        <p:nvSpPr>
          <p:cNvPr id="7" name="Content Placeholder 6">
            <a:extLst>
              <a:ext uri="{FF2B5EF4-FFF2-40B4-BE49-F238E27FC236}">
                <a16:creationId xmlns:a16="http://schemas.microsoft.com/office/drawing/2014/main" id="{B08FDF83-9543-A345-8994-573AF44CB408}"/>
              </a:ext>
            </a:extLst>
          </p:cNvPr>
          <p:cNvSpPr>
            <a:spLocks noGrp="1"/>
          </p:cNvSpPr>
          <p:nvPr>
            <p:ph sz="quarter" idx="4"/>
          </p:nvPr>
        </p:nvSpPr>
        <p:spPr>
          <a:xfrm>
            <a:off x="6172200" y="2269542"/>
            <a:ext cx="5183188" cy="4216400"/>
          </a:xfrm>
        </p:spPr>
        <p:txBody>
          <a:bodyPr>
            <a:normAutofit lnSpcReduction="10000"/>
          </a:bodyPr>
          <a:lstStyle/>
          <a:p>
            <a:pPr>
              <a:buFont typeface="Wingdings" pitchFamily="2" charset="2"/>
              <a:buChar char="Ø"/>
            </a:pPr>
            <a:r>
              <a:rPr lang="en-GB" dirty="0"/>
              <a:t>Inference</a:t>
            </a:r>
          </a:p>
          <a:p>
            <a:pPr lvl="1"/>
            <a:r>
              <a:rPr lang="en-GB" dirty="0"/>
              <a:t>Observation likelihood</a:t>
            </a:r>
          </a:p>
          <a:p>
            <a:pPr lvl="1"/>
            <a:r>
              <a:rPr lang="en-GB" dirty="0"/>
              <a:t>Local optimization</a:t>
            </a:r>
          </a:p>
          <a:p>
            <a:pPr lvl="1"/>
            <a:r>
              <a:rPr lang="en-GB" dirty="0"/>
              <a:t>Particle Based optimization</a:t>
            </a:r>
          </a:p>
          <a:p>
            <a:pPr lvl="1"/>
            <a:r>
              <a:rPr lang="en-GB" dirty="0"/>
              <a:t>Directly regressing parameters</a:t>
            </a:r>
          </a:p>
          <a:p>
            <a:endParaRPr lang="en-GB" dirty="0"/>
          </a:p>
        </p:txBody>
      </p:sp>
      <p:sp>
        <p:nvSpPr>
          <p:cNvPr id="3" name="Slide Number Placeholder 2">
            <a:extLst>
              <a:ext uri="{FF2B5EF4-FFF2-40B4-BE49-F238E27FC236}">
                <a16:creationId xmlns:a16="http://schemas.microsoft.com/office/drawing/2014/main" id="{35E72A40-A2A7-CD49-A29E-0C57074EEFBA}"/>
              </a:ext>
            </a:extLst>
          </p:cNvPr>
          <p:cNvSpPr>
            <a:spLocks noGrp="1"/>
          </p:cNvSpPr>
          <p:nvPr>
            <p:ph type="sldNum" sz="quarter" idx="12"/>
          </p:nvPr>
        </p:nvSpPr>
        <p:spPr/>
        <p:txBody>
          <a:bodyPr/>
          <a:lstStyle/>
          <a:p>
            <a:fld id="{3A161B0B-1A60-4749-8E50-DA258087C576}" type="slidenum">
              <a:rPr lang="en-US" smtClean="0"/>
              <a:t>2</a:t>
            </a:fld>
            <a:endParaRPr lang="en-US"/>
          </a:p>
        </p:txBody>
      </p:sp>
      <p:sp>
        <p:nvSpPr>
          <p:cNvPr id="8" name="Rectangle 7">
            <a:extLst>
              <a:ext uri="{FF2B5EF4-FFF2-40B4-BE49-F238E27FC236}">
                <a16:creationId xmlns:a16="http://schemas.microsoft.com/office/drawing/2014/main" id="{AC09B13B-36A1-1A4E-8F13-5A986191925A}"/>
              </a:ext>
            </a:extLst>
          </p:cNvPr>
          <p:cNvSpPr/>
          <p:nvPr/>
        </p:nvSpPr>
        <p:spPr>
          <a:xfrm>
            <a:off x="839788" y="4601029"/>
            <a:ext cx="4820783" cy="188491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24FD4AD-EBB5-D248-B908-93C534BB50C4}"/>
              </a:ext>
            </a:extLst>
          </p:cNvPr>
          <p:cNvSpPr/>
          <p:nvPr/>
        </p:nvSpPr>
        <p:spPr>
          <a:xfrm>
            <a:off x="6172200" y="2270648"/>
            <a:ext cx="4820783" cy="188491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0894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700A21-E462-C541-ADEC-D97B9A6DBA91}"/>
              </a:ext>
            </a:extLst>
          </p:cNvPr>
          <p:cNvSpPr>
            <a:spLocks noGrp="1"/>
          </p:cNvSpPr>
          <p:nvPr>
            <p:ph type="title"/>
          </p:nvPr>
        </p:nvSpPr>
        <p:spPr/>
        <p:txBody>
          <a:bodyPr/>
          <a:lstStyle/>
          <a:p>
            <a:r>
              <a:rPr lang="en-GB" dirty="0"/>
              <a:t>Complex Analysis - Motivation</a:t>
            </a:r>
          </a:p>
        </p:txBody>
      </p:sp>
      <p:sp>
        <p:nvSpPr>
          <p:cNvPr id="4" name="Content Placeholder 3">
            <a:extLst>
              <a:ext uri="{FF2B5EF4-FFF2-40B4-BE49-F238E27FC236}">
                <a16:creationId xmlns:a16="http://schemas.microsoft.com/office/drawing/2014/main" id="{29359A42-01D5-CD43-9E11-E8D2B7C40DBF}"/>
              </a:ext>
            </a:extLst>
          </p:cNvPr>
          <p:cNvSpPr>
            <a:spLocks noGrp="1"/>
          </p:cNvSpPr>
          <p:nvPr>
            <p:ph idx="1"/>
          </p:nvPr>
        </p:nvSpPr>
        <p:spPr/>
        <p:txBody>
          <a:bodyPr/>
          <a:lstStyle/>
          <a:p>
            <a:r>
              <a:rPr lang="en-GB" dirty="0"/>
              <a:t>Natural way to encode geometric transformations in 2D.</a:t>
            </a:r>
          </a:p>
          <a:p>
            <a:r>
              <a:rPr lang="en-GB" dirty="0"/>
              <a:t>Simplifies code/notation/debugging/thinking.</a:t>
            </a:r>
          </a:p>
          <a:p>
            <a:r>
              <a:rPr lang="en-GB" dirty="0"/>
              <a:t>Moderate reduction in computational cost/ bandwidth/storage.</a:t>
            </a:r>
          </a:p>
          <a:p>
            <a:r>
              <a:rPr lang="en-GB" dirty="0"/>
              <a:t>Fluency in complex analysis can lead to deeper/novel solutions to problems… </a:t>
            </a:r>
          </a:p>
        </p:txBody>
      </p:sp>
      <p:pic>
        <p:nvPicPr>
          <p:cNvPr id="5" name="Picture 4">
            <a:extLst>
              <a:ext uri="{FF2B5EF4-FFF2-40B4-BE49-F238E27FC236}">
                <a16:creationId xmlns:a16="http://schemas.microsoft.com/office/drawing/2014/main" id="{006A2271-4157-3A4B-B602-8B56023FE22A}"/>
              </a:ext>
            </a:extLst>
          </p:cNvPr>
          <p:cNvPicPr>
            <a:picLocks noChangeAspect="1"/>
          </p:cNvPicPr>
          <p:nvPr/>
        </p:nvPicPr>
        <p:blipFill rotWithShape="1">
          <a:blip r:embed="rId3"/>
          <a:srcRect l="13214" t="46349" r="13928"/>
          <a:stretch/>
        </p:blipFill>
        <p:spPr>
          <a:xfrm>
            <a:off x="4078516" y="4038351"/>
            <a:ext cx="6807200" cy="2819649"/>
          </a:xfrm>
          <a:prstGeom prst="rect">
            <a:avLst/>
          </a:prstGeom>
        </p:spPr>
      </p:pic>
      <p:sp>
        <p:nvSpPr>
          <p:cNvPr id="2" name="Slide Number Placeholder 1">
            <a:extLst>
              <a:ext uri="{FF2B5EF4-FFF2-40B4-BE49-F238E27FC236}">
                <a16:creationId xmlns:a16="http://schemas.microsoft.com/office/drawing/2014/main" id="{DCAA63F5-1C1D-2248-93DF-775FDB3A6D3D}"/>
              </a:ext>
            </a:extLst>
          </p:cNvPr>
          <p:cNvSpPr>
            <a:spLocks noGrp="1"/>
          </p:cNvSpPr>
          <p:nvPr>
            <p:ph type="sldNum" sz="quarter" idx="12"/>
          </p:nvPr>
        </p:nvSpPr>
        <p:spPr/>
        <p:txBody>
          <a:bodyPr/>
          <a:lstStyle/>
          <a:p>
            <a:fld id="{3A161B0B-1A60-4749-8E50-DA258087C576}" type="slidenum">
              <a:rPr lang="en-US" smtClean="0"/>
              <a:t>20</a:t>
            </a:fld>
            <a:endParaRPr lang="en-US"/>
          </a:p>
        </p:txBody>
      </p:sp>
    </p:spTree>
    <p:extLst>
      <p:ext uri="{BB962C8B-B14F-4D97-AF65-F5344CB8AC3E}">
        <p14:creationId xmlns:p14="http://schemas.microsoft.com/office/powerpoint/2010/main" val="2089427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7ACE-4308-684A-885B-F48C12D00F4B}"/>
              </a:ext>
            </a:extLst>
          </p:cNvPr>
          <p:cNvSpPr>
            <a:spLocks noGrp="1"/>
          </p:cNvSpPr>
          <p:nvPr>
            <p:ph type="title"/>
          </p:nvPr>
        </p:nvSpPr>
        <p:spPr/>
        <p:txBody>
          <a:bodyPr/>
          <a:lstStyle/>
          <a:p>
            <a:r>
              <a:rPr lang="en-GB" dirty="0"/>
              <a:t>Imaginary units – Geometric description </a:t>
            </a:r>
          </a:p>
        </p:txBody>
      </p:sp>
      <p:sp>
        <p:nvSpPr>
          <p:cNvPr id="4" name="Slide Number Placeholder 3">
            <a:extLst>
              <a:ext uri="{FF2B5EF4-FFF2-40B4-BE49-F238E27FC236}">
                <a16:creationId xmlns:a16="http://schemas.microsoft.com/office/drawing/2014/main" id="{61EC7A2E-058F-D642-B1DE-E1817DACF782}"/>
              </a:ext>
            </a:extLst>
          </p:cNvPr>
          <p:cNvSpPr>
            <a:spLocks noGrp="1"/>
          </p:cNvSpPr>
          <p:nvPr>
            <p:ph type="sldNum" sz="quarter" idx="12"/>
          </p:nvPr>
        </p:nvSpPr>
        <p:spPr/>
        <p:txBody>
          <a:bodyPr/>
          <a:lstStyle/>
          <a:p>
            <a:fld id="{3A161B0B-1A60-4749-8E50-DA258087C576}" type="slidenum">
              <a:rPr lang="en-US" smtClean="0"/>
              <a:t>21</a:t>
            </a:fld>
            <a:endParaRPr lang="en-US"/>
          </a:p>
        </p:txBody>
      </p:sp>
      <p:pic>
        <p:nvPicPr>
          <p:cNvPr id="6" name="Content Placeholder 5">
            <a:extLst>
              <a:ext uri="{FF2B5EF4-FFF2-40B4-BE49-F238E27FC236}">
                <a16:creationId xmlns:a16="http://schemas.microsoft.com/office/drawing/2014/main" id="{99941AB6-3543-694F-A700-5AA9AC4DA699}"/>
              </a:ext>
            </a:extLst>
          </p:cNvPr>
          <p:cNvPicPr>
            <a:picLocks noGrp="1" noChangeAspect="1"/>
          </p:cNvPicPr>
          <p:nvPr>
            <p:ph idx="1"/>
          </p:nvPr>
        </p:nvPicPr>
        <p:blipFill rotWithShape="1">
          <a:blip r:embed="rId3"/>
          <a:srcRect l="30487" t="13081" r="30487" b="528"/>
          <a:stretch/>
        </p:blipFill>
        <p:spPr>
          <a:xfrm>
            <a:off x="4016828" y="1690688"/>
            <a:ext cx="4158343" cy="5177936"/>
          </a:xfrm>
          <a:prstGeom prst="rect">
            <a:avLst/>
          </a:prstGeom>
        </p:spPr>
      </p:pic>
    </p:spTree>
    <p:extLst>
      <p:ext uri="{BB962C8B-B14F-4D97-AF65-F5344CB8AC3E}">
        <p14:creationId xmlns:p14="http://schemas.microsoft.com/office/powerpoint/2010/main" val="54203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8ED3D-26DA-544D-961C-A5359538DDE6}"/>
              </a:ext>
            </a:extLst>
          </p:cNvPr>
          <p:cNvSpPr>
            <a:spLocks noGrp="1"/>
          </p:cNvSpPr>
          <p:nvPr>
            <p:ph type="title"/>
          </p:nvPr>
        </p:nvSpPr>
        <p:spPr/>
        <p:txBody>
          <a:bodyPr/>
          <a:lstStyle/>
          <a:p>
            <a:r>
              <a:rPr lang="en-GB" dirty="0"/>
              <a:t>Complex Numbers</a:t>
            </a:r>
          </a:p>
        </p:txBody>
      </p:sp>
      <p:sp>
        <p:nvSpPr>
          <p:cNvPr id="3" name="Content Placeholder 2">
            <a:extLst>
              <a:ext uri="{FF2B5EF4-FFF2-40B4-BE49-F238E27FC236}">
                <a16:creationId xmlns:a16="http://schemas.microsoft.com/office/drawing/2014/main" id="{89BB3303-735A-B447-A85B-755ACCCE19F0}"/>
              </a:ext>
            </a:extLst>
          </p:cNvPr>
          <p:cNvSpPr>
            <a:spLocks noGrp="1"/>
          </p:cNvSpPr>
          <p:nvPr>
            <p:ph idx="1"/>
          </p:nvPr>
        </p:nvSpPr>
        <p:spPr>
          <a:xfrm>
            <a:off x="838200" y="1825625"/>
            <a:ext cx="5635171" cy="4351338"/>
          </a:xfrm>
        </p:spPr>
        <p:txBody>
          <a:bodyPr/>
          <a:lstStyle/>
          <a:p>
            <a:r>
              <a:rPr lang="en-GB" dirty="0"/>
              <a:t>Complex numbers are then just two vectors</a:t>
            </a:r>
          </a:p>
          <a:p>
            <a:r>
              <a:rPr lang="en-GB" dirty="0"/>
              <a:t>Instead of e</a:t>
            </a:r>
            <a:r>
              <a:rPr lang="en-GB" baseline="-25000" dirty="0"/>
              <a:t>1</a:t>
            </a:r>
            <a:r>
              <a:rPr lang="en-GB" dirty="0"/>
              <a:t>, e</a:t>
            </a:r>
            <a:r>
              <a:rPr lang="en-GB" baseline="-25000" dirty="0"/>
              <a:t>2</a:t>
            </a:r>
            <a:r>
              <a:rPr lang="en-GB" dirty="0"/>
              <a:t> use "1" and "</a:t>
            </a:r>
            <a:r>
              <a:rPr lang="en-GB" i="1" dirty="0"/>
              <a:t>⍳</a:t>
            </a:r>
            <a:r>
              <a:rPr lang="en-GB" dirty="0"/>
              <a:t>" to denote two bases.</a:t>
            </a:r>
          </a:p>
          <a:p>
            <a:r>
              <a:rPr lang="en-GB" dirty="0"/>
              <a:t>Otherwise behaves like a 2D space</a:t>
            </a:r>
          </a:p>
          <a:p>
            <a:r>
              <a:rPr lang="en-GB" dirty="0"/>
              <a:t>… except that we are also going to get a very useful new notation of the </a:t>
            </a:r>
            <a:r>
              <a:rPr lang="en-GB" i="1" dirty="0"/>
              <a:t>product</a:t>
            </a:r>
            <a:r>
              <a:rPr lang="en-GB" dirty="0"/>
              <a:t> between the two vectors. </a:t>
            </a:r>
          </a:p>
          <a:p>
            <a:endParaRPr lang="en-GB" dirty="0"/>
          </a:p>
          <a:p>
            <a:endParaRPr lang="en-GB" dirty="0"/>
          </a:p>
        </p:txBody>
      </p:sp>
      <p:sp>
        <p:nvSpPr>
          <p:cNvPr id="4" name="Slide Number Placeholder 3">
            <a:extLst>
              <a:ext uri="{FF2B5EF4-FFF2-40B4-BE49-F238E27FC236}">
                <a16:creationId xmlns:a16="http://schemas.microsoft.com/office/drawing/2014/main" id="{F8199092-5E16-9F42-AD1D-9BE41AC356DA}"/>
              </a:ext>
            </a:extLst>
          </p:cNvPr>
          <p:cNvSpPr>
            <a:spLocks noGrp="1"/>
          </p:cNvSpPr>
          <p:nvPr>
            <p:ph type="sldNum" sz="quarter" idx="12"/>
          </p:nvPr>
        </p:nvSpPr>
        <p:spPr/>
        <p:txBody>
          <a:bodyPr/>
          <a:lstStyle/>
          <a:p>
            <a:fld id="{3A161B0B-1A60-4749-8E50-DA258087C576}" type="slidenum">
              <a:rPr lang="en-US" smtClean="0"/>
              <a:t>22</a:t>
            </a:fld>
            <a:endParaRPr lang="en-US"/>
          </a:p>
        </p:txBody>
      </p:sp>
      <p:pic>
        <p:nvPicPr>
          <p:cNvPr id="5" name="Picture 4">
            <a:extLst>
              <a:ext uri="{FF2B5EF4-FFF2-40B4-BE49-F238E27FC236}">
                <a16:creationId xmlns:a16="http://schemas.microsoft.com/office/drawing/2014/main" id="{6DA0A3D8-FA1E-4340-BDF8-DE5FEF2B7E62}"/>
              </a:ext>
            </a:extLst>
          </p:cNvPr>
          <p:cNvPicPr>
            <a:picLocks noChangeAspect="1"/>
          </p:cNvPicPr>
          <p:nvPr/>
        </p:nvPicPr>
        <p:blipFill rotWithShape="1">
          <a:blip r:embed="rId3"/>
          <a:srcRect l="25238" t="37037" r="23929" b="19365"/>
          <a:stretch/>
        </p:blipFill>
        <p:spPr>
          <a:xfrm>
            <a:off x="6309827" y="2242231"/>
            <a:ext cx="5882173" cy="2837769"/>
          </a:xfrm>
          <a:prstGeom prst="rect">
            <a:avLst/>
          </a:prstGeom>
        </p:spPr>
      </p:pic>
    </p:spTree>
    <p:extLst>
      <p:ext uri="{BB962C8B-B14F-4D97-AF65-F5344CB8AC3E}">
        <p14:creationId xmlns:p14="http://schemas.microsoft.com/office/powerpoint/2010/main" val="1897816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1DCD-9C8D-AB4B-A70F-7B76DB0F811C}"/>
              </a:ext>
            </a:extLst>
          </p:cNvPr>
          <p:cNvSpPr>
            <a:spLocks noGrp="1"/>
          </p:cNvSpPr>
          <p:nvPr>
            <p:ph type="title"/>
          </p:nvPr>
        </p:nvSpPr>
        <p:spPr/>
        <p:txBody>
          <a:bodyPr/>
          <a:lstStyle/>
          <a:p>
            <a:r>
              <a:rPr lang="en-GB" dirty="0"/>
              <a:t>Complex Arithmetic</a:t>
            </a:r>
          </a:p>
        </p:txBody>
      </p:sp>
      <p:sp>
        <p:nvSpPr>
          <p:cNvPr id="3" name="Content Placeholder 2">
            <a:extLst>
              <a:ext uri="{FF2B5EF4-FFF2-40B4-BE49-F238E27FC236}">
                <a16:creationId xmlns:a16="http://schemas.microsoft.com/office/drawing/2014/main" id="{369C1CC2-37ED-D54F-BD0D-F8B14599277B}"/>
              </a:ext>
            </a:extLst>
          </p:cNvPr>
          <p:cNvSpPr>
            <a:spLocks noGrp="1"/>
          </p:cNvSpPr>
          <p:nvPr>
            <p:ph idx="1"/>
          </p:nvPr>
        </p:nvSpPr>
        <p:spPr>
          <a:xfrm>
            <a:off x="838200" y="1825625"/>
            <a:ext cx="10515600" cy="605291"/>
          </a:xfrm>
        </p:spPr>
        <p:txBody>
          <a:bodyPr/>
          <a:lstStyle/>
          <a:p>
            <a:r>
              <a:rPr lang="en-GB" dirty="0"/>
              <a:t>Same operations as before, plus one more</a:t>
            </a:r>
          </a:p>
        </p:txBody>
      </p:sp>
      <p:sp>
        <p:nvSpPr>
          <p:cNvPr id="4" name="Slide Number Placeholder 3">
            <a:extLst>
              <a:ext uri="{FF2B5EF4-FFF2-40B4-BE49-F238E27FC236}">
                <a16:creationId xmlns:a16="http://schemas.microsoft.com/office/drawing/2014/main" id="{B8BFA28E-BFBD-9E43-81CF-BE4230EB4773}"/>
              </a:ext>
            </a:extLst>
          </p:cNvPr>
          <p:cNvSpPr>
            <a:spLocks noGrp="1"/>
          </p:cNvSpPr>
          <p:nvPr>
            <p:ph type="sldNum" sz="quarter" idx="12"/>
          </p:nvPr>
        </p:nvSpPr>
        <p:spPr/>
        <p:txBody>
          <a:bodyPr/>
          <a:lstStyle/>
          <a:p>
            <a:fld id="{3A161B0B-1A60-4749-8E50-DA258087C576}" type="slidenum">
              <a:rPr lang="en-US" smtClean="0"/>
              <a:t>23</a:t>
            </a:fld>
            <a:endParaRPr lang="en-US"/>
          </a:p>
        </p:txBody>
      </p:sp>
      <p:pic>
        <p:nvPicPr>
          <p:cNvPr id="5" name="Picture 4">
            <a:extLst>
              <a:ext uri="{FF2B5EF4-FFF2-40B4-BE49-F238E27FC236}">
                <a16:creationId xmlns:a16="http://schemas.microsoft.com/office/drawing/2014/main" id="{C9EA362A-04E6-B14C-923C-721B4547731D}"/>
              </a:ext>
            </a:extLst>
          </p:cNvPr>
          <p:cNvPicPr>
            <a:picLocks noChangeAspect="1"/>
          </p:cNvPicPr>
          <p:nvPr/>
        </p:nvPicPr>
        <p:blipFill rotWithShape="1">
          <a:blip r:embed="rId3"/>
          <a:srcRect l="15238" t="22010" r="17262" b="37457"/>
          <a:stretch/>
        </p:blipFill>
        <p:spPr>
          <a:xfrm>
            <a:off x="1117599" y="2430916"/>
            <a:ext cx="6720115" cy="2269853"/>
          </a:xfrm>
          <a:prstGeom prst="rect">
            <a:avLst/>
          </a:prstGeom>
        </p:spPr>
      </p:pic>
      <p:sp>
        <p:nvSpPr>
          <p:cNvPr id="6" name="Content Placeholder 2">
            <a:extLst>
              <a:ext uri="{FF2B5EF4-FFF2-40B4-BE49-F238E27FC236}">
                <a16:creationId xmlns:a16="http://schemas.microsoft.com/office/drawing/2014/main" id="{C0FF1B10-50F6-604D-A275-8BA19F8D020A}"/>
              </a:ext>
            </a:extLst>
          </p:cNvPr>
          <p:cNvSpPr txBox="1">
            <a:spLocks/>
          </p:cNvSpPr>
          <p:nvPr/>
        </p:nvSpPr>
        <p:spPr>
          <a:xfrm>
            <a:off x="838200" y="4902969"/>
            <a:ext cx="10515600" cy="1499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Complex multiplication:</a:t>
            </a:r>
          </a:p>
          <a:p>
            <a:pPr lvl="1"/>
            <a:r>
              <a:rPr lang="en-GB" dirty="0"/>
              <a:t>Angles add</a:t>
            </a:r>
          </a:p>
          <a:p>
            <a:pPr lvl="1"/>
            <a:r>
              <a:rPr lang="en-GB" dirty="0"/>
              <a:t>Magnitude multiplies</a:t>
            </a:r>
          </a:p>
        </p:txBody>
      </p:sp>
      <p:pic>
        <p:nvPicPr>
          <p:cNvPr id="7" name="Picture 6">
            <a:extLst>
              <a:ext uri="{FF2B5EF4-FFF2-40B4-BE49-F238E27FC236}">
                <a16:creationId xmlns:a16="http://schemas.microsoft.com/office/drawing/2014/main" id="{13536609-A515-924B-99FB-4CD109D4158B}"/>
              </a:ext>
            </a:extLst>
          </p:cNvPr>
          <p:cNvPicPr>
            <a:picLocks noChangeAspect="1"/>
          </p:cNvPicPr>
          <p:nvPr/>
        </p:nvPicPr>
        <p:blipFill rotWithShape="1">
          <a:blip r:embed="rId3"/>
          <a:srcRect l="47858" t="66455" r="17738" b="7315"/>
          <a:stretch/>
        </p:blipFill>
        <p:spPr>
          <a:xfrm>
            <a:off x="5554353" y="4902969"/>
            <a:ext cx="3442219" cy="1476194"/>
          </a:xfrm>
          <a:prstGeom prst="rect">
            <a:avLst/>
          </a:prstGeom>
        </p:spPr>
      </p:pic>
      <p:pic>
        <p:nvPicPr>
          <p:cNvPr id="8" name="Picture 7">
            <a:extLst>
              <a:ext uri="{FF2B5EF4-FFF2-40B4-BE49-F238E27FC236}">
                <a16:creationId xmlns:a16="http://schemas.microsoft.com/office/drawing/2014/main" id="{B5434BF1-7CC9-EE40-90F5-DFE791F2197D}"/>
              </a:ext>
            </a:extLst>
          </p:cNvPr>
          <p:cNvPicPr>
            <a:picLocks noChangeAspect="1"/>
          </p:cNvPicPr>
          <p:nvPr/>
        </p:nvPicPr>
        <p:blipFill rotWithShape="1">
          <a:blip r:embed="rId3"/>
          <a:srcRect l="13840" t="92878" r="47708" b="1795"/>
          <a:stretch/>
        </p:blipFill>
        <p:spPr>
          <a:xfrm>
            <a:off x="5554353" y="6401976"/>
            <a:ext cx="4261922" cy="331931"/>
          </a:xfrm>
          <a:prstGeom prst="rect">
            <a:avLst/>
          </a:prstGeom>
        </p:spPr>
      </p:pic>
    </p:spTree>
    <p:extLst>
      <p:ext uri="{BB962C8B-B14F-4D97-AF65-F5344CB8AC3E}">
        <p14:creationId xmlns:p14="http://schemas.microsoft.com/office/powerpoint/2010/main" val="3958853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38AD-161F-4240-9142-502A2D3D9AB8}"/>
              </a:ext>
            </a:extLst>
          </p:cNvPr>
          <p:cNvSpPr>
            <a:spLocks noGrp="1"/>
          </p:cNvSpPr>
          <p:nvPr>
            <p:ph type="title"/>
          </p:nvPr>
        </p:nvSpPr>
        <p:spPr/>
        <p:txBody>
          <a:bodyPr/>
          <a:lstStyle/>
          <a:p>
            <a:r>
              <a:rPr lang="en-GB" dirty="0"/>
              <a:t>Complex product – Rectangular form (1, </a:t>
            </a:r>
            <a:r>
              <a:rPr lang="en-GB" i="1" dirty="0"/>
              <a:t>⍳</a:t>
            </a:r>
            <a:r>
              <a:rPr lang="en-GB" dirty="0"/>
              <a:t>)</a:t>
            </a:r>
          </a:p>
        </p:txBody>
      </p:sp>
      <p:sp>
        <p:nvSpPr>
          <p:cNvPr id="4" name="Slide Number Placeholder 3">
            <a:extLst>
              <a:ext uri="{FF2B5EF4-FFF2-40B4-BE49-F238E27FC236}">
                <a16:creationId xmlns:a16="http://schemas.microsoft.com/office/drawing/2014/main" id="{94B2E422-7B76-F946-95ED-E51275CCEB8C}"/>
              </a:ext>
            </a:extLst>
          </p:cNvPr>
          <p:cNvSpPr>
            <a:spLocks noGrp="1"/>
          </p:cNvSpPr>
          <p:nvPr>
            <p:ph type="sldNum" sz="quarter" idx="12"/>
          </p:nvPr>
        </p:nvSpPr>
        <p:spPr/>
        <p:txBody>
          <a:bodyPr/>
          <a:lstStyle/>
          <a:p>
            <a:fld id="{3A161B0B-1A60-4749-8E50-DA258087C576}" type="slidenum">
              <a:rPr lang="en-US" smtClean="0"/>
              <a:t>24</a:t>
            </a:fld>
            <a:endParaRPr lang="en-US"/>
          </a:p>
        </p:txBody>
      </p:sp>
      <p:pic>
        <p:nvPicPr>
          <p:cNvPr id="5" name="Picture 4">
            <a:extLst>
              <a:ext uri="{FF2B5EF4-FFF2-40B4-BE49-F238E27FC236}">
                <a16:creationId xmlns:a16="http://schemas.microsoft.com/office/drawing/2014/main" id="{F7BC560A-23B5-BD47-BA29-F00988BB9296}"/>
              </a:ext>
            </a:extLst>
          </p:cNvPr>
          <p:cNvPicPr>
            <a:picLocks noChangeAspect="1"/>
          </p:cNvPicPr>
          <p:nvPr/>
        </p:nvPicPr>
        <p:blipFill rotWithShape="1">
          <a:blip r:embed="rId3"/>
          <a:srcRect l="15633" t="21805" r="15583" b="3371"/>
          <a:stretch/>
        </p:blipFill>
        <p:spPr>
          <a:xfrm>
            <a:off x="1759857" y="1690322"/>
            <a:ext cx="8222343" cy="5031153"/>
          </a:xfrm>
          <a:prstGeom prst="rect">
            <a:avLst/>
          </a:prstGeom>
        </p:spPr>
      </p:pic>
    </p:spTree>
    <p:extLst>
      <p:ext uri="{BB962C8B-B14F-4D97-AF65-F5344CB8AC3E}">
        <p14:creationId xmlns:p14="http://schemas.microsoft.com/office/powerpoint/2010/main" val="342657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D3B0C-0488-CA46-9EC0-08E2E1E9F411}"/>
              </a:ext>
            </a:extLst>
          </p:cNvPr>
          <p:cNvSpPr>
            <a:spLocks noGrp="1"/>
          </p:cNvSpPr>
          <p:nvPr>
            <p:ph type="title"/>
          </p:nvPr>
        </p:nvSpPr>
        <p:spPr/>
        <p:txBody>
          <a:bodyPr/>
          <a:lstStyle/>
          <a:p>
            <a:r>
              <a:rPr lang="en-GB" dirty="0"/>
              <a:t>Complex product – Polar form</a:t>
            </a:r>
          </a:p>
        </p:txBody>
      </p:sp>
      <p:sp>
        <p:nvSpPr>
          <p:cNvPr id="4" name="Content Placeholder 3">
            <a:extLst>
              <a:ext uri="{FF2B5EF4-FFF2-40B4-BE49-F238E27FC236}">
                <a16:creationId xmlns:a16="http://schemas.microsoft.com/office/drawing/2014/main" id="{AC746390-AA57-E246-BFB0-A8DC8192AA09}"/>
              </a:ext>
            </a:extLst>
          </p:cNvPr>
          <p:cNvSpPr>
            <a:spLocks noGrp="1"/>
          </p:cNvSpPr>
          <p:nvPr>
            <p:ph idx="1"/>
          </p:nvPr>
        </p:nvSpPr>
        <p:spPr>
          <a:xfrm>
            <a:off x="838200" y="1825625"/>
            <a:ext cx="10515600" cy="554718"/>
          </a:xfrm>
        </p:spPr>
        <p:txBody>
          <a:bodyPr/>
          <a:lstStyle/>
          <a:p>
            <a:r>
              <a:rPr lang="en-GB" dirty="0"/>
              <a:t>Perhaps most beautiful identity in maths.</a:t>
            </a:r>
          </a:p>
        </p:txBody>
      </p:sp>
      <p:pic>
        <p:nvPicPr>
          <p:cNvPr id="5" name="Picture 4">
            <a:extLst>
              <a:ext uri="{FF2B5EF4-FFF2-40B4-BE49-F238E27FC236}">
                <a16:creationId xmlns:a16="http://schemas.microsoft.com/office/drawing/2014/main" id="{0B446AF8-120A-3845-AABE-AA1FDF6D4DA8}"/>
              </a:ext>
            </a:extLst>
          </p:cNvPr>
          <p:cNvPicPr>
            <a:picLocks noChangeAspect="1"/>
          </p:cNvPicPr>
          <p:nvPr/>
        </p:nvPicPr>
        <p:blipFill rotWithShape="1">
          <a:blip r:embed="rId3"/>
          <a:srcRect l="67240" t="2509" r="14367" b="48524"/>
          <a:stretch/>
        </p:blipFill>
        <p:spPr>
          <a:xfrm>
            <a:off x="9637486" y="365125"/>
            <a:ext cx="2191657" cy="3350532"/>
          </a:xfrm>
          <a:prstGeom prst="rect">
            <a:avLst/>
          </a:prstGeom>
        </p:spPr>
      </p:pic>
      <p:sp>
        <p:nvSpPr>
          <p:cNvPr id="6" name="Content Placeholder 3">
            <a:extLst>
              <a:ext uri="{FF2B5EF4-FFF2-40B4-BE49-F238E27FC236}">
                <a16:creationId xmlns:a16="http://schemas.microsoft.com/office/drawing/2014/main" id="{8923E3AF-7A07-A949-9A1B-8BE51CA73236}"/>
              </a:ext>
            </a:extLst>
          </p:cNvPr>
          <p:cNvSpPr txBox="1">
            <a:spLocks/>
          </p:cNvSpPr>
          <p:nvPr/>
        </p:nvSpPr>
        <p:spPr>
          <a:xfrm>
            <a:off x="838200" y="3112168"/>
            <a:ext cx="10515600" cy="554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Specialization of Euler's formula. </a:t>
            </a:r>
          </a:p>
        </p:txBody>
      </p:sp>
      <p:sp>
        <p:nvSpPr>
          <p:cNvPr id="7" name="Content Placeholder 3">
            <a:extLst>
              <a:ext uri="{FF2B5EF4-FFF2-40B4-BE49-F238E27FC236}">
                <a16:creationId xmlns:a16="http://schemas.microsoft.com/office/drawing/2014/main" id="{52E46D29-4060-8543-B2DD-CBC4EC1051A1}"/>
              </a:ext>
            </a:extLst>
          </p:cNvPr>
          <p:cNvSpPr txBox="1">
            <a:spLocks/>
          </p:cNvSpPr>
          <p:nvPr/>
        </p:nvSpPr>
        <p:spPr>
          <a:xfrm>
            <a:off x="838200" y="4395063"/>
            <a:ext cx="10515600" cy="554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Can use to implement complex product.</a:t>
            </a:r>
          </a:p>
        </p:txBody>
      </p:sp>
      <p:pic>
        <p:nvPicPr>
          <p:cNvPr id="8" name="Picture 7">
            <a:extLst>
              <a:ext uri="{FF2B5EF4-FFF2-40B4-BE49-F238E27FC236}">
                <a16:creationId xmlns:a16="http://schemas.microsoft.com/office/drawing/2014/main" id="{DEAF6AFE-AEE0-7E41-8F29-F55F7F3EA731}"/>
              </a:ext>
            </a:extLst>
          </p:cNvPr>
          <p:cNvPicPr>
            <a:picLocks noChangeAspect="1"/>
          </p:cNvPicPr>
          <p:nvPr/>
        </p:nvPicPr>
        <p:blipFill rotWithShape="1">
          <a:blip r:embed="rId3"/>
          <a:srcRect l="31062" t="21882" r="53224" b="70373"/>
          <a:stretch/>
        </p:blipFill>
        <p:spPr>
          <a:xfrm>
            <a:off x="1132114" y="2321477"/>
            <a:ext cx="1872344" cy="529998"/>
          </a:xfrm>
          <a:prstGeom prst="rect">
            <a:avLst/>
          </a:prstGeom>
        </p:spPr>
      </p:pic>
      <p:pic>
        <p:nvPicPr>
          <p:cNvPr id="9" name="Picture 8">
            <a:extLst>
              <a:ext uri="{FF2B5EF4-FFF2-40B4-BE49-F238E27FC236}">
                <a16:creationId xmlns:a16="http://schemas.microsoft.com/office/drawing/2014/main" id="{9EB50566-E0C5-4E4E-A244-D4A6F04B56DC}"/>
              </a:ext>
            </a:extLst>
          </p:cNvPr>
          <p:cNvPicPr>
            <a:picLocks noChangeAspect="1"/>
          </p:cNvPicPr>
          <p:nvPr/>
        </p:nvPicPr>
        <p:blipFill rotWithShape="1">
          <a:blip r:embed="rId3"/>
          <a:srcRect l="22900" t="40068" r="47987" b="52186"/>
          <a:stretch/>
        </p:blipFill>
        <p:spPr>
          <a:xfrm>
            <a:off x="1132114" y="3568004"/>
            <a:ext cx="3468914" cy="529998"/>
          </a:xfrm>
          <a:prstGeom prst="rect">
            <a:avLst/>
          </a:prstGeom>
        </p:spPr>
      </p:pic>
      <p:pic>
        <p:nvPicPr>
          <p:cNvPr id="10" name="Picture 9">
            <a:extLst>
              <a:ext uri="{FF2B5EF4-FFF2-40B4-BE49-F238E27FC236}">
                <a16:creationId xmlns:a16="http://schemas.microsoft.com/office/drawing/2014/main" id="{84755FFB-006D-FF42-9132-52DBBDCF1CBD}"/>
              </a:ext>
            </a:extLst>
          </p:cNvPr>
          <p:cNvPicPr>
            <a:picLocks noChangeAspect="1"/>
          </p:cNvPicPr>
          <p:nvPr/>
        </p:nvPicPr>
        <p:blipFill rotWithShape="1">
          <a:blip r:embed="rId3"/>
          <a:srcRect l="25215" t="59222" r="37024" b="12108"/>
          <a:stretch/>
        </p:blipFill>
        <p:spPr>
          <a:xfrm>
            <a:off x="1132114" y="4896287"/>
            <a:ext cx="4499428" cy="1961713"/>
          </a:xfrm>
          <a:prstGeom prst="rect">
            <a:avLst/>
          </a:prstGeom>
        </p:spPr>
      </p:pic>
      <p:sp>
        <p:nvSpPr>
          <p:cNvPr id="2" name="Slide Number Placeholder 1">
            <a:extLst>
              <a:ext uri="{FF2B5EF4-FFF2-40B4-BE49-F238E27FC236}">
                <a16:creationId xmlns:a16="http://schemas.microsoft.com/office/drawing/2014/main" id="{4D5211A4-E3F8-8642-815D-C88CF7EA47C7}"/>
              </a:ext>
            </a:extLst>
          </p:cNvPr>
          <p:cNvSpPr>
            <a:spLocks noGrp="1"/>
          </p:cNvSpPr>
          <p:nvPr>
            <p:ph type="sldNum" sz="quarter" idx="12"/>
          </p:nvPr>
        </p:nvSpPr>
        <p:spPr/>
        <p:txBody>
          <a:bodyPr/>
          <a:lstStyle/>
          <a:p>
            <a:fld id="{3A161B0B-1A60-4749-8E50-DA258087C576}" type="slidenum">
              <a:rPr lang="en-US" smtClean="0"/>
              <a:t>25</a:t>
            </a:fld>
            <a:endParaRPr lang="en-US"/>
          </a:p>
        </p:txBody>
      </p:sp>
    </p:spTree>
    <p:extLst>
      <p:ext uri="{BB962C8B-B14F-4D97-AF65-F5344CB8AC3E}">
        <p14:creationId xmlns:p14="http://schemas.microsoft.com/office/powerpoint/2010/main" val="3599763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CADDF-BC3B-994D-BFB1-EC649476A43C}"/>
              </a:ext>
            </a:extLst>
          </p:cNvPr>
          <p:cNvSpPr>
            <a:spLocks noGrp="1"/>
          </p:cNvSpPr>
          <p:nvPr>
            <p:ph type="title"/>
          </p:nvPr>
        </p:nvSpPr>
        <p:spPr/>
        <p:txBody>
          <a:bodyPr/>
          <a:lstStyle/>
          <a:p>
            <a:r>
              <a:rPr lang="en-GB" dirty="0"/>
              <a:t>2D rotations: Matrices vs. Complex</a:t>
            </a:r>
          </a:p>
        </p:txBody>
      </p:sp>
      <p:sp>
        <p:nvSpPr>
          <p:cNvPr id="7" name="Content Placeholder 6">
            <a:extLst>
              <a:ext uri="{FF2B5EF4-FFF2-40B4-BE49-F238E27FC236}">
                <a16:creationId xmlns:a16="http://schemas.microsoft.com/office/drawing/2014/main" id="{B1A02160-E7CB-CA46-BAB8-E8B13B672307}"/>
              </a:ext>
            </a:extLst>
          </p:cNvPr>
          <p:cNvSpPr>
            <a:spLocks noGrp="1"/>
          </p:cNvSpPr>
          <p:nvPr>
            <p:ph idx="1"/>
          </p:nvPr>
        </p:nvSpPr>
        <p:spPr>
          <a:xfrm>
            <a:off x="838200" y="1825625"/>
            <a:ext cx="10657114" cy="4351338"/>
          </a:xfrm>
        </p:spPr>
        <p:txBody>
          <a:bodyPr/>
          <a:lstStyle/>
          <a:p>
            <a:pPr marL="0" indent="0">
              <a:buNone/>
            </a:pPr>
            <a:r>
              <a:rPr lang="en-GB" dirty="0"/>
              <a:t>Suppose we want to rotate a vector u by an angle </a:t>
            </a:r>
            <a:r>
              <a:rPr lang="en-GB" dirty="0" err="1"/>
              <a:t>θ</a:t>
            </a:r>
            <a:r>
              <a:rPr lang="en-GB" dirty="0"/>
              <a:t>, then by an angle </a:t>
            </a:r>
            <a:r>
              <a:rPr lang="en-GB" dirty="0" err="1"/>
              <a:t>ɸ</a:t>
            </a:r>
            <a:r>
              <a:rPr lang="en-GB" dirty="0"/>
              <a:t>. </a:t>
            </a:r>
          </a:p>
        </p:txBody>
      </p:sp>
      <p:pic>
        <p:nvPicPr>
          <p:cNvPr id="8" name="Content Placeholder 5">
            <a:extLst>
              <a:ext uri="{FF2B5EF4-FFF2-40B4-BE49-F238E27FC236}">
                <a16:creationId xmlns:a16="http://schemas.microsoft.com/office/drawing/2014/main" id="{4A6CBD53-DFFC-B84C-BED1-483D8CD36C43}"/>
              </a:ext>
            </a:extLst>
          </p:cNvPr>
          <p:cNvPicPr>
            <a:picLocks noChangeAspect="1"/>
          </p:cNvPicPr>
          <p:nvPr/>
        </p:nvPicPr>
        <p:blipFill rotWithShape="1">
          <a:blip r:embed="rId3"/>
          <a:srcRect l="13082" t="23782" r="15995" b="7561"/>
          <a:stretch/>
        </p:blipFill>
        <p:spPr>
          <a:xfrm>
            <a:off x="1963969" y="2537206"/>
            <a:ext cx="7934774" cy="4320794"/>
          </a:xfrm>
          <a:prstGeom prst="rect">
            <a:avLst/>
          </a:prstGeom>
        </p:spPr>
      </p:pic>
      <p:sp>
        <p:nvSpPr>
          <p:cNvPr id="2" name="Slide Number Placeholder 1">
            <a:extLst>
              <a:ext uri="{FF2B5EF4-FFF2-40B4-BE49-F238E27FC236}">
                <a16:creationId xmlns:a16="http://schemas.microsoft.com/office/drawing/2014/main" id="{9FB68EBF-6483-8649-9BDC-BF2FBCBB7440}"/>
              </a:ext>
            </a:extLst>
          </p:cNvPr>
          <p:cNvSpPr>
            <a:spLocks noGrp="1"/>
          </p:cNvSpPr>
          <p:nvPr>
            <p:ph type="sldNum" sz="quarter" idx="12"/>
          </p:nvPr>
        </p:nvSpPr>
        <p:spPr/>
        <p:txBody>
          <a:bodyPr/>
          <a:lstStyle/>
          <a:p>
            <a:fld id="{3A161B0B-1A60-4749-8E50-DA258087C576}" type="slidenum">
              <a:rPr lang="en-US" smtClean="0"/>
              <a:t>26</a:t>
            </a:fld>
            <a:endParaRPr lang="en-US"/>
          </a:p>
        </p:txBody>
      </p:sp>
    </p:spTree>
    <p:extLst>
      <p:ext uri="{BB962C8B-B14F-4D97-AF65-F5344CB8AC3E}">
        <p14:creationId xmlns:p14="http://schemas.microsoft.com/office/powerpoint/2010/main" val="845856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3DC9-0F09-DB4F-869D-A02B605BECA2}"/>
              </a:ext>
            </a:extLst>
          </p:cNvPr>
          <p:cNvSpPr>
            <a:spLocks noGrp="1"/>
          </p:cNvSpPr>
          <p:nvPr>
            <p:ph type="title"/>
          </p:nvPr>
        </p:nvSpPr>
        <p:spPr/>
        <p:txBody>
          <a:bodyPr>
            <a:normAutofit/>
          </a:bodyPr>
          <a:lstStyle/>
          <a:p>
            <a:r>
              <a:rPr lang="en-US" dirty="0"/>
              <a:t>Quaternions generalize complex numbers</a:t>
            </a:r>
          </a:p>
        </p:txBody>
      </p:sp>
      <p:sp>
        <p:nvSpPr>
          <p:cNvPr id="6" name="Content Placeholder 5">
            <a:extLst>
              <a:ext uri="{FF2B5EF4-FFF2-40B4-BE49-F238E27FC236}">
                <a16:creationId xmlns:a16="http://schemas.microsoft.com/office/drawing/2014/main" id="{6C5582EC-11ED-BF4B-B5B9-0D77445DCF45}"/>
              </a:ext>
            </a:extLst>
          </p:cNvPr>
          <p:cNvSpPr>
            <a:spLocks noGrp="1"/>
          </p:cNvSpPr>
          <p:nvPr>
            <p:ph idx="1"/>
          </p:nvPr>
        </p:nvSpPr>
        <p:spPr/>
        <p:txBody>
          <a:bodyPr/>
          <a:lstStyle/>
          <a:p>
            <a:r>
              <a:rPr lang="en-GB" dirty="0"/>
              <a:t>TLDR: </a:t>
            </a:r>
            <a:r>
              <a:rPr lang="en-GB" dirty="0" err="1"/>
              <a:t>Kinda</a:t>
            </a:r>
            <a:r>
              <a:rPr lang="en-GB" dirty="0"/>
              <a:t> like complex numbers but for 3D rotations</a:t>
            </a:r>
          </a:p>
          <a:p>
            <a:r>
              <a:rPr lang="en-GB" dirty="0"/>
              <a:t>Weird situation: can't do 3D rotations w/ only 3 components!</a:t>
            </a:r>
          </a:p>
        </p:txBody>
      </p:sp>
      <p:pic>
        <p:nvPicPr>
          <p:cNvPr id="4" name="Picture 3">
            <a:extLst>
              <a:ext uri="{FF2B5EF4-FFF2-40B4-BE49-F238E27FC236}">
                <a16:creationId xmlns:a16="http://schemas.microsoft.com/office/drawing/2014/main" id="{4DF89A4D-367E-B644-9E4C-AB4F64E55F78}"/>
              </a:ext>
            </a:extLst>
          </p:cNvPr>
          <p:cNvPicPr>
            <a:picLocks noChangeAspect="1"/>
          </p:cNvPicPr>
          <p:nvPr/>
        </p:nvPicPr>
        <p:blipFill rotWithShape="1">
          <a:blip r:embed="rId3"/>
          <a:srcRect l="57737" t="33404" r="13554" b="30546"/>
          <a:stretch/>
        </p:blipFill>
        <p:spPr>
          <a:xfrm>
            <a:off x="5847443" y="3157093"/>
            <a:ext cx="3630386" cy="2564213"/>
          </a:xfrm>
          <a:prstGeom prst="rect">
            <a:avLst/>
          </a:prstGeom>
        </p:spPr>
      </p:pic>
      <p:pic>
        <p:nvPicPr>
          <p:cNvPr id="5" name="Picture 4">
            <a:extLst>
              <a:ext uri="{FF2B5EF4-FFF2-40B4-BE49-F238E27FC236}">
                <a16:creationId xmlns:a16="http://schemas.microsoft.com/office/drawing/2014/main" id="{2FB83117-7CB5-E64D-BFEB-A584A5A78674}"/>
              </a:ext>
            </a:extLst>
          </p:cNvPr>
          <p:cNvPicPr>
            <a:picLocks noChangeAspect="1"/>
          </p:cNvPicPr>
          <p:nvPr/>
        </p:nvPicPr>
        <p:blipFill rotWithShape="1">
          <a:blip r:embed="rId4"/>
          <a:srcRect l="14194" t="32835" r="63394"/>
          <a:stretch/>
        </p:blipFill>
        <p:spPr>
          <a:xfrm>
            <a:off x="2772229" y="2888343"/>
            <a:ext cx="2286000" cy="3853543"/>
          </a:xfrm>
          <a:prstGeom prst="rect">
            <a:avLst/>
          </a:prstGeom>
        </p:spPr>
      </p:pic>
      <p:sp>
        <p:nvSpPr>
          <p:cNvPr id="3" name="Slide Number Placeholder 2">
            <a:extLst>
              <a:ext uri="{FF2B5EF4-FFF2-40B4-BE49-F238E27FC236}">
                <a16:creationId xmlns:a16="http://schemas.microsoft.com/office/drawing/2014/main" id="{6F31A35E-E4A4-EA49-9724-FC9F8558ABBC}"/>
              </a:ext>
            </a:extLst>
          </p:cNvPr>
          <p:cNvSpPr>
            <a:spLocks noGrp="1"/>
          </p:cNvSpPr>
          <p:nvPr>
            <p:ph type="sldNum" sz="quarter" idx="12"/>
          </p:nvPr>
        </p:nvSpPr>
        <p:spPr/>
        <p:txBody>
          <a:bodyPr/>
          <a:lstStyle/>
          <a:p>
            <a:fld id="{3A161B0B-1A60-4749-8E50-DA258087C576}" type="slidenum">
              <a:rPr lang="en-US" smtClean="0"/>
              <a:t>27</a:t>
            </a:fld>
            <a:endParaRPr lang="en-US"/>
          </a:p>
        </p:txBody>
      </p:sp>
    </p:spTree>
    <p:extLst>
      <p:ext uri="{BB962C8B-B14F-4D97-AF65-F5344CB8AC3E}">
        <p14:creationId xmlns:p14="http://schemas.microsoft.com/office/powerpoint/2010/main" val="4250417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Quaternions</a:t>
            </a:r>
            <a:endParaRPr lang="de-DE" dirty="0"/>
          </a:p>
        </p:txBody>
      </p:sp>
      <p:sp>
        <p:nvSpPr>
          <p:cNvPr id="3" name="Content Placeholder 2">
            <a:extLst>
              <a:ext uri="{FF2B5EF4-FFF2-40B4-BE49-F238E27FC236}">
                <a16:creationId xmlns:a16="http://schemas.microsoft.com/office/drawing/2014/main" id="{3BCC1B1C-5959-034C-9217-1F687FA935B4}"/>
              </a:ext>
            </a:extLst>
          </p:cNvPr>
          <p:cNvSpPr>
            <a:spLocks noGrp="1"/>
          </p:cNvSpPr>
          <p:nvPr>
            <p:ph idx="1"/>
          </p:nvPr>
        </p:nvSpPr>
        <p:spPr/>
        <p:txBody>
          <a:bodyPr>
            <a:normAutofit fontScale="92500" lnSpcReduction="10000"/>
          </a:bodyPr>
          <a:lstStyle/>
          <a:p>
            <a:r>
              <a:rPr lang="en-GB" dirty="0"/>
              <a:t>A quaternion has 4 components:</a:t>
            </a:r>
          </a:p>
          <a:p>
            <a:endParaRPr lang="en-GB" dirty="0"/>
          </a:p>
          <a:p>
            <a:endParaRPr lang="en-GB" dirty="0"/>
          </a:p>
          <a:p>
            <a:r>
              <a:rPr lang="en-GB" dirty="0"/>
              <a:t>They generalize complex numbers</a:t>
            </a:r>
          </a:p>
          <a:p>
            <a:endParaRPr lang="en-GB" dirty="0"/>
          </a:p>
          <a:p>
            <a:endParaRPr lang="en-GB" dirty="0"/>
          </a:p>
          <a:p>
            <a:pPr marL="0" indent="0">
              <a:buNone/>
            </a:pPr>
            <a:r>
              <a:rPr lang="en-GB" dirty="0"/>
              <a:t>       with additional properties:</a:t>
            </a:r>
          </a:p>
          <a:p>
            <a:endParaRPr lang="en-GB" dirty="0"/>
          </a:p>
          <a:p>
            <a:r>
              <a:rPr lang="en-GB" dirty="0"/>
              <a:t>Unit length quaternions can be used to carry out rotations. The set they form is called </a:t>
            </a:r>
          </a:p>
        </p:txBody>
      </p:sp>
      <p:pic>
        <p:nvPicPr>
          <p:cNvPr id="26626" name="Picture 2" descr="http://latex.codecogs.com/gif.latex?\LARGE%20\dpi%7b200%7d%20\mathbf%7bq%7d%20=\%5bq_w\%20q_x\%20q_y\%20q_z%5d%5eT"/>
          <p:cNvPicPr>
            <a:picLocks noChangeAspect="1" noChangeArrowheads="1"/>
          </p:cNvPicPr>
          <p:nvPr/>
        </p:nvPicPr>
        <p:blipFill>
          <a:blip r:embed="rId2"/>
          <a:srcRect/>
          <a:stretch>
            <a:fillRect/>
          </a:stretch>
        </p:blipFill>
        <p:spPr bwMode="auto">
          <a:xfrm>
            <a:off x="1396658" y="2295422"/>
            <a:ext cx="3227479" cy="527417"/>
          </a:xfrm>
          <a:prstGeom prst="rect">
            <a:avLst/>
          </a:prstGeom>
          <a:noFill/>
        </p:spPr>
      </p:pic>
      <p:pic>
        <p:nvPicPr>
          <p:cNvPr id="26628" name="Picture 4" descr="http://latex.codecogs.com/gif.latex?\LARGE%20\dpi%7b200%7d%20\mathbf%7bq%7d%20=q_w%20+%20q_x%20\mathbf%7bi%7d%20+%20q_y%20\mathbf%7bj%7d+%20q_z%20\mathbf%7bk%7d"/>
          <p:cNvPicPr>
            <a:picLocks noChangeAspect="1" noChangeArrowheads="1"/>
          </p:cNvPicPr>
          <p:nvPr/>
        </p:nvPicPr>
        <p:blipFill>
          <a:blip r:embed="rId3"/>
          <a:srcRect/>
          <a:stretch>
            <a:fillRect/>
          </a:stretch>
        </p:blipFill>
        <p:spPr bwMode="auto">
          <a:xfrm>
            <a:off x="1396658" y="3776944"/>
            <a:ext cx="4510599" cy="448699"/>
          </a:xfrm>
          <a:prstGeom prst="rect">
            <a:avLst/>
          </a:prstGeom>
          <a:noFill/>
        </p:spPr>
      </p:pic>
      <p:pic>
        <p:nvPicPr>
          <p:cNvPr id="26630" name="Picture 6" descr="http://latex.codecogs.com/gif.latex?\LARGE%20\dpi%7b200%7d%20S%5e3"/>
          <p:cNvPicPr>
            <a:picLocks noChangeAspect="1" noChangeArrowheads="1"/>
          </p:cNvPicPr>
          <p:nvPr/>
        </p:nvPicPr>
        <p:blipFill>
          <a:blip r:embed="rId4"/>
          <a:srcRect/>
          <a:stretch>
            <a:fillRect/>
          </a:stretch>
        </p:blipFill>
        <p:spPr bwMode="auto">
          <a:xfrm>
            <a:off x="2997694" y="5694340"/>
            <a:ext cx="326488" cy="320329"/>
          </a:xfrm>
          <a:prstGeom prst="rect">
            <a:avLst/>
          </a:prstGeom>
          <a:noFill/>
        </p:spPr>
      </p:pic>
      <p:pic>
        <p:nvPicPr>
          <p:cNvPr id="26634" name="Picture 10" descr="http://latex.codecogs.com/gif.latex?\LARGE%20\dpi%7b200%7d%20\mathbf%7bi%7d%5e2=\mathbf%7bj%7d%5e2=\mathbf%7bk%7d%5e2=\mathbf%7bi%7d\cdot%20\mathbf%7bj%7d%20\cdot%20\mathbf%7bk%7d=-1"/>
          <p:cNvPicPr>
            <a:picLocks noChangeAspect="1" noChangeArrowheads="1"/>
          </p:cNvPicPr>
          <p:nvPr/>
        </p:nvPicPr>
        <p:blipFill>
          <a:blip r:embed="rId5"/>
          <a:srcRect/>
          <a:stretch>
            <a:fillRect/>
          </a:stretch>
        </p:blipFill>
        <p:spPr bwMode="auto">
          <a:xfrm>
            <a:off x="5184370" y="4488150"/>
            <a:ext cx="3573136" cy="347926"/>
          </a:xfrm>
          <a:prstGeom prst="rect">
            <a:avLst/>
          </a:prstGeom>
          <a:noFill/>
        </p:spPr>
      </p:pic>
      <p:sp>
        <p:nvSpPr>
          <p:cNvPr id="4" name="Slide Number Placeholder 3">
            <a:extLst>
              <a:ext uri="{FF2B5EF4-FFF2-40B4-BE49-F238E27FC236}">
                <a16:creationId xmlns:a16="http://schemas.microsoft.com/office/drawing/2014/main" id="{CE81CFC0-22F3-DA4E-8F17-BC2175906FD8}"/>
              </a:ext>
            </a:extLst>
          </p:cNvPr>
          <p:cNvSpPr>
            <a:spLocks noGrp="1"/>
          </p:cNvSpPr>
          <p:nvPr>
            <p:ph type="sldNum" sz="quarter" idx="12"/>
          </p:nvPr>
        </p:nvSpPr>
        <p:spPr/>
        <p:txBody>
          <a:bodyPr/>
          <a:lstStyle/>
          <a:p>
            <a:fld id="{3A161B0B-1A60-4749-8E50-DA258087C576}" type="slidenum">
              <a:rPr lang="en-US" smtClean="0"/>
              <a:t>28</a:t>
            </a:fld>
            <a:endParaRPr lang="en-US"/>
          </a:p>
        </p:txBody>
      </p:sp>
    </p:spTree>
    <p:extLst>
      <p:ext uri="{BB962C8B-B14F-4D97-AF65-F5344CB8AC3E}">
        <p14:creationId xmlns:p14="http://schemas.microsoft.com/office/powerpoint/2010/main" val="219134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Quaternions</a:t>
            </a:r>
            <a:endParaRPr lang="de-DE" dirty="0"/>
          </a:p>
        </p:txBody>
      </p:sp>
      <p:sp>
        <p:nvSpPr>
          <p:cNvPr id="4" name="Content Placeholder 3">
            <a:extLst>
              <a:ext uri="{FF2B5EF4-FFF2-40B4-BE49-F238E27FC236}">
                <a16:creationId xmlns:a16="http://schemas.microsoft.com/office/drawing/2014/main" id="{6510A2F3-3E8A-0E42-AAD5-F037EACF9A9B}"/>
              </a:ext>
            </a:extLst>
          </p:cNvPr>
          <p:cNvSpPr>
            <a:spLocks noGrp="1"/>
          </p:cNvSpPr>
          <p:nvPr>
            <p:ph idx="1"/>
          </p:nvPr>
        </p:nvSpPr>
        <p:spPr/>
        <p:txBody>
          <a:bodyPr/>
          <a:lstStyle/>
          <a:p>
            <a:pPr>
              <a:buClr>
                <a:schemeClr val="tx1"/>
              </a:buClr>
              <a:buSzPct val="100000"/>
            </a:pPr>
            <a:r>
              <a:rPr lang="de-DE" dirty="0">
                <a:latin typeface="GFS Neohellenic Bold"/>
              </a:rPr>
              <a:t> </a:t>
            </a:r>
            <a:r>
              <a:rPr lang="de-DE" dirty="0" err="1">
                <a:latin typeface="GFS Neohellenic Bold"/>
              </a:rPr>
              <a:t>Quaternions</a:t>
            </a:r>
            <a:r>
              <a:rPr lang="de-DE" dirty="0">
                <a:latin typeface="GFS Neohellenic Bold"/>
              </a:rPr>
              <a:t> </a:t>
            </a:r>
            <a:r>
              <a:rPr lang="de-DE" dirty="0" err="1">
                <a:latin typeface="GFS Neohellenic Bold"/>
              </a:rPr>
              <a:t>can</a:t>
            </a:r>
            <a:r>
              <a:rPr lang="de-DE" dirty="0">
                <a:latin typeface="GFS Neohellenic Bold"/>
              </a:rPr>
              <a:t> also </a:t>
            </a:r>
            <a:r>
              <a:rPr lang="de-DE" dirty="0" err="1">
                <a:latin typeface="GFS Neohellenic Bold"/>
              </a:rPr>
              <a:t>be</a:t>
            </a:r>
            <a:r>
              <a:rPr lang="de-DE" dirty="0">
                <a:latin typeface="GFS Neohellenic Bold"/>
              </a:rPr>
              <a:t> </a:t>
            </a:r>
            <a:r>
              <a:rPr lang="de-DE" dirty="0" err="1">
                <a:latin typeface="GFS Neohellenic Bold"/>
              </a:rPr>
              <a:t>interpreted</a:t>
            </a:r>
            <a:r>
              <a:rPr lang="de-DE" dirty="0">
                <a:latin typeface="GFS Neohellenic Bold"/>
              </a:rPr>
              <a:t> </a:t>
            </a:r>
            <a:r>
              <a:rPr lang="de-DE" dirty="0" err="1">
                <a:latin typeface="GFS Neohellenic Bold"/>
              </a:rPr>
              <a:t>as</a:t>
            </a:r>
            <a:r>
              <a:rPr lang="de-DE" dirty="0">
                <a:latin typeface="GFS Neohellenic Bold"/>
              </a:rPr>
              <a:t> a </a:t>
            </a:r>
            <a:r>
              <a:rPr lang="de-DE" b="1" dirty="0" err="1">
                <a:latin typeface="GFS Neohellenic Bold"/>
              </a:rPr>
              <a:t>scalar</a:t>
            </a:r>
            <a:r>
              <a:rPr lang="de-DE" dirty="0">
                <a:latin typeface="GFS Neohellenic Bold"/>
              </a:rPr>
              <a:t> plus a </a:t>
            </a:r>
            <a:r>
              <a:rPr lang="de-DE" b="1" dirty="0">
                <a:latin typeface="GFS Neohellenic Bold"/>
              </a:rPr>
              <a:t>3-vector</a:t>
            </a:r>
          </a:p>
          <a:p>
            <a:pPr>
              <a:buClr>
                <a:schemeClr val="tx1"/>
              </a:buClr>
              <a:buSzPct val="100000"/>
            </a:pPr>
            <a:endParaRPr lang="de-DE" dirty="0">
              <a:latin typeface="GFS Neohellenic Bold"/>
            </a:endParaRPr>
          </a:p>
          <a:p>
            <a:pPr>
              <a:buClr>
                <a:schemeClr val="tx1"/>
              </a:buClr>
              <a:buSzPct val="100000"/>
            </a:pPr>
            <a:endParaRPr lang="de-DE" dirty="0">
              <a:latin typeface="GFS Neohellenic Bold"/>
            </a:endParaRPr>
          </a:p>
          <a:p>
            <a:pPr>
              <a:buClr>
                <a:schemeClr val="tx1"/>
              </a:buClr>
              <a:buSzPct val="100000"/>
            </a:pPr>
            <a:r>
              <a:rPr lang="de-DE" dirty="0">
                <a:latin typeface="GFS Neohellenic Bold"/>
              </a:rPr>
              <a:t>	</a:t>
            </a:r>
            <a:r>
              <a:rPr lang="de-DE" dirty="0" err="1">
                <a:latin typeface="GFS Neohellenic Bold"/>
              </a:rPr>
              <a:t>Where</a:t>
            </a:r>
            <a:r>
              <a:rPr lang="de-DE" dirty="0">
                <a:latin typeface="GFS Neohellenic Bold"/>
              </a:rPr>
              <a:t> </a:t>
            </a:r>
          </a:p>
          <a:p>
            <a:pPr>
              <a:buClr>
                <a:srgbClr val="0070C0"/>
              </a:buClr>
              <a:buSzPct val="120000"/>
            </a:pPr>
            <a:endParaRPr lang="de-DE" dirty="0">
              <a:latin typeface="GFS Neohellenic Bold"/>
            </a:endParaRPr>
          </a:p>
          <a:p>
            <a:pPr>
              <a:buClr>
                <a:srgbClr val="0070C0"/>
              </a:buClr>
              <a:buSzPct val="120000"/>
            </a:pPr>
            <a:endParaRPr lang="de-DE" dirty="0">
              <a:latin typeface="GFS Neohellenic Bold"/>
            </a:endParaRPr>
          </a:p>
          <a:p>
            <a:pPr>
              <a:buClr>
                <a:srgbClr val="0070C0"/>
              </a:buClr>
              <a:buSzPct val="120000"/>
            </a:pPr>
            <a:endParaRPr lang="de-DE" dirty="0">
              <a:latin typeface="GFS Neohellenic Bold"/>
            </a:endParaRPr>
          </a:p>
        </p:txBody>
      </p:sp>
      <p:pic>
        <p:nvPicPr>
          <p:cNvPr id="31746" name="Picture 2" descr="http://latex.codecogs.com/gif.latex?\LARGE%20\dpi%7b200%7d%20\mathbf%7bq%7d%20=%20\%5bq_w\%20\mathbf%7bv%7d%5d%5eT"/>
          <p:cNvPicPr>
            <a:picLocks noChangeAspect="1" noChangeArrowheads="1"/>
          </p:cNvPicPr>
          <p:nvPr/>
        </p:nvPicPr>
        <p:blipFill>
          <a:blip r:embed="rId2"/>
          <a:srcRect/>
          <a:stretch>
            <a:fillRect/>
          </a:stretch>
        </p:blipFill>
        <p:spPr bwMode="auto">
          <a:xfrm>
            <a:off x="2549529" y="2448134"/>
            <a:ext cx="2069231" cy="500001"/>
          </a:xfrm>
          <a:prstGeom prst="rect">
            <a:avLst/>
          </a:prstGeom>
          <a:noFill/>
        </p:spPr>
      </p:pic>
      <p:pic>
        <p:nvPicPr>
          <p:cNvPr id="31755" name="Picture 11" descr="http://latex.codecogs.com/gif.latex?\LARGE%20\dpi%7b200%7d%20\mathbf%7bv%7d%20=%20\sin%20\frac%7b\theta%7d%7b2%7d\,\omega"/>
          <p:cNvPicPr>
            <a:picLocks noChangeAspect="1" noChangeArrowheads="1"/>
          </p:cNvPicPr>
          <p:nvPr/>
        </p:nvPicPr>
        <p:blipFill>
          <a:blip r:embed="rId3"/>
          <a:srcRect/>
          <a:stretch>
            <a:fillRect/>
          </a:stretch>
        </p:blipFill>
        <p:spPr bwMode="auto">
          <a:xfrm>
            <a:off x="2550274" y="5186835"/>
            <a:ext cx="2134255" cy="980605"/>
          </a:xfrm>
          <a:prstGeom prst="rect">
            <a:avLst/>
          </a:prstGeom>
          <a:noFill/>
        </p:spPr>
      </p:pic>
      <p:pic>
        <p:nvPicPr>
          <p:cNvPr id="31757" name="Picture 13" descr="http://latex.codecogs.com/gif.latex?\LARGE%20\dpi%7b200%7d%20q_w%20=%20\cos%20\frac%7b\theta%7d%7b2%7d"/>
          <p:cNvPicPr>
            <a:picLocks noChangeAspect="1" noChangeArrowheads="1"/>
          </p:cNvPicPr>
          <p:nvPr/>
        </p:nvPicPr>
        <p:blipFill>
          <a:blip r:embed="rId4"/>
          <a:srcRect/>
          <a:stretch>
            <a:fillRect/>
          </a:stretch>
        </p:blipFill>
        <p:spPr bwMode="auto">
          <a:xfrm>
            <a:off x="2549529" y="3912601"/>
            <a:ext cx="1999051" cy="1003744"/>
          </a:xfrm>
          <a:prstGeom prst="rect">
            <a:avLst/>
          </a:prstGeom>
          <a:noFill/>
        </p:spPr>
      </p:pic>
      <p:grpSp>
        <p:nvGrpSpPr>
          <p:cNvPr id="6" name="Group 5">
            <a:extLst>
              <a:ext uri="{FF2B5EF4-FFF2-40B4-BE49-F238E27FC236}">
                <a16:creationId xmlns:a16="http://schemas.microsoft.com/office/drawing/2014/main" id="{CD09BE68-6BA8-3345-A339-BB513843B135}"/>
              </a:ext>
            </a:extLst>
          </p:cNvPr>
          <p:cNvGrpSpPr/>
          <p:nvPr/>
        </p:nvGrpSpPr>
        <p:grpSpPr>
          <a:xfrm>
            <a:off x="8587194" y="2698135"/>
            <a:ext cx="2508841" cy="2606317"/>
            <a:chOff x="4944108" y="2806281"/>
            <a:chExt cx="2508841" cy="2606317"/>
          </a:xfrm>
        </p:grpSpPr>
        <p:grpSp>
          <p:nvGrpSpPr>
            <p:cNvPr id="26" name="Group 25"/>
            <p:cNvGrpSpPr/>
            <p:nvPr/>
          </p:nvGrpSpPr>
          <p:grpSpPr>
            <a:xfrm>
              <a:off x="4944108" y="2806281"/>
              <a:ext cx="2508841" cy="2606317"/>
              <a:chOff x="3050948" y="4046538"/>
              <a:chExt cx="2314414" cy="2646362"/>
            </a:xfrm>
          </p:grpSpPr>
          <p:sp>
            <p:nvSpPr>
              <p:cNvPr id="13" name="Oval 12"/>
              <p:cNvSpPr/>
              <p:nvPr/>
            </p:nvSpPr>
            <p:spPr>
              <a:xfrm rot="780000">
                <a:off x="3050948" y="5092674"/>
                <a:ext cx="2026755" cy="75600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cxnSp>
            <p:nvCxnSpPr>
              <p:cNvPr id="16" name="Straight Connector 15"/>
              <p:cNvCxnSpPr>
                <a:endCxn id="13" idx="4"/>
              </p:cNvCxnSpPr>
              <p:nvPr/>
            </p:nvCxnSpPr>
            <p:spPr>
              <a:xfrm>
                <a:off x="3973512" y="5422900"/>
                <a:ext cx="5782" cy="4160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a:endCxn id="13" idx="7"/>
              </p:cNvCxnSpPr>
              <p:nvPr/>
            </p:nvCxnSpPr>
            <p:spPr>
              <a:xfrm flipV="1">
                <a:off x="3973512" y="5371431"/>
                <a:ext cx="849140" cy="5147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3543300" y="4046538"/>
                <a:ext cx="889000" cy="264636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pic>
            <p:nvPicPr>
              <p:cNvPr id="31759" name="Picture 15" descr="http://latex.codecogs.com/png.latex?\LARGE%20\dpi%7b200%7d%20\theta"/>
              <p:cNvPicPr>
                <a:picLocks noChangeAspect="1" noChangeArrowheads="1"/>
              </p:cNvPicPr>
              <p:nvPr/>
            </p:nvPicPr>
            <p:blipFill>
              <a:blip r:embed="rId5"/>
              <a:srcRect/>
              <a:stretch>
                <a:fillRect/>
              </a:stretch>
            </p:blipFill>
            <p:spPr bwMode="auto">
              <a:xfrm>
                <a:off x="5136762" y="5643723"/>
                <a:ext cx="228600" cy="390526"/>
              </a:xfrm>
              <a:prstGeom prst="rect">
                <a:avLst/>
              </a:prstGeom>
              <a:noFill/>
            </p:spPr>
          </p:pic>
          <p:pic>
            <p:nvPicPr>
              <p:cNvPr id="31761" name="Picture 17" descr="http://latex.codecogs.com/png.latex?\LARGE%20\dpi%7b200%7d%20\omega"/>
              <p:cNvPicPr>
                <a:picLocks noChangeAspect="1" noChangeArrowheads="1"/>
              </p:cNvPicPr>
              <p:nvPr/>
            </p:nvPicPr>
            <p:blipFill>
              <a:blip r:embed="rId6"/>
              <a:srcRect/>
              <a:stretch>
                <a:fillRect/>
              </a:stretch>
            </p:blipFill>
            <p:spPr bwMode="auto">
              <a:xfrm>
                <a:off x="4498802" y="4345604"/>
                <a:ext cx="323850" cy="247650"/>
              </a:xfrm>
              <a:prstGeom prst="rect">
                <a:avLst/>
              </a:prstGeom>
              <a:noFill/>
            </p:spPr>
          </p:pic>
        </p:grpSp>
        <p:sp>
          <p:nvSpPr>
            <p:cNvPr id="28" name="Freeform 27"/>
            <p:cNvSpPr/>
            <p:nvPr/>
          </p:nvSpPr>
          <p:spPr>
            <a:xfrm rot="732874">
              <a:off x="6028417" y="4069808"/>
              <a:ext cx="510190" cy="433859"/>
            </a:xfrm>
            <a:custGeom>
              <a:avLst/>
              <a:gdLst>
                <a:gd name="connsiteX0" fmla="*/ 0 w 469900"/>
                <a:gd name="connsiteY0" fmla="*/ 190500 h 228600"/>
                <a:gd name="connsiteX1" fmla="*/ 228600 w 469900"/>
                <a:gd name="connsiteY1" fmla="*/ 228600 h 228600"/>
                <a:gd name="connsiteX2" fmla="*/ 431800 w 469900"/>
                <a:gd name="connsiteY2" fmla="*/ 190500 h 228600"/>
                <a:gd name="connsiteX3" fmla="*/ 457200 w 469900"/>
                <a:gd name="connsiteY3" fmla="*/ 0 h 228600"/>
              </a:gdLst>
              <a:ahLst/>
              <a:cxnLst>
                <a:cxn ang="0">
                  <a:pos x="connsiteX0" y="connsiteY0"/>
                </a:cxn>
                <a:cxn ang="0">
                  <a:pos x="connsiteX1" y="connsiteY1"/>
                </a:cxn>
                <a:cxn ang="0">
                  <a:pos x="connsiteX2" y="connsiteY2"/>
                </a:cxn>
                <a:cxn ang="0">
                  <a:pos x="connsiteX3" y="connsiteY3"/>
                </a:cxn>
              </a:cxnLst>
              <a:rect l="l" t="t" r="r" b="b"/>
              <a:pathLst>
                <a:path w="469900" h="228600">
                  <a:moveTo>
                    <a:pt x="0" y="190500"/>
                  </a:moveTo>
                  <a:cubicBezTo>
                    <a:pt x="78316" y="209550"/>
                    <a:pt x="156633" y="228600"/>
                    <a:pt x="228600" y="228600"/>
                  </a:cubicBezTo>
                  <a:cubicBezTo>
                    <a:pt x="300567" y="228600"/>
                    <a:pt x="393700" y="228600"/>
                    <a:pt x="431800" y="190500"/>
                  </a:cubicBezTo>
                  <a:cubicBezTo>
                    <a:pt x="469900" y="152400"/>
                    <a:pt x="463550" y="76200"/>
                    <a:pt x="457200" y="0"/>
                  </a:cubicBezTo>
                </a:path>
              </a:pathLst>
            </a:custGeom>
            <a:ln>
              <a:headEnd type="none" w="med" len="med"/>
              <a:tailEnd type="triangle"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de-DE"/>
            </a:p>
          </p:txBody>
        </p:sp>
      </p:grpSp>
      <p:pic>
        <p:nvPicPr>
          <p:cNvPr id="5" name="Picture 4">
            <a:extLst>
              <a:ext uri="{FF2B5EF4-FFF2-40B4-BE49-F238E27FC236}">
                <a16:creationId xmlns:a16="http://schemas.microsoft.com/office/drawing/2014/main" id="{66D2EFBE-73F6-AC44-95A2-9C769679F072}"/>
              </a:ext>
            </a:extLst>
          </p:cNvPr>
          <p:cNvPicPr>
            <a:picLocks noChangeAspect="1"/>
          </p:cNvPicPr>
          <p:nvPr/>
        </p:nvPicPr>
        <p:blipFill>
          <a:blip r:embed="rId7"/>
          <a:stretch>
            <a:fillRect/>
          </a:stretch>
        </p:blipFill>
        <p:spPr>
          <a:xfrm>
            <a:off x="6781800" y="5412598"/>
            <a:ext cx="5145753" cy="1142260"/>
          </a:xfrm>
          <a:prstGeom prst="rect">
            <a:avLst/>
          </a:prstGeom>
        </p:spPr>
      </p:pic>
      <p:sp>
        <p:nvSpPr>
          <p:cNvPr id="3" name="Slide Number Placeholder 2">
            <a:extLst>
              <a:ext uri="{FF2B5EF4-FFF2-40B4-BE49-F238E27FC236}">
                <a16:creationId xmlns:a16="http://schemas.microsoft.com/office/drawing/2014/main" id="{BE2CE063-0262-9840-900D-32D5E1A90670}"/>
              </a:ext>
            </a:extLst>
          </p:cNvPr>
          <p:cNvSpPr>
            <a:spLocks noGrp="1"/>
          </p:cNvSpPr>
          <p:nvPr>
            <p:ph type="sldNum" sz="quarter" idx="12"/>
          </p:nvPr>
        </p:nvSpPr>
        <p:spPr/>
        <p:txBody>
          <a:bodyPr/>
          <a:lstStyle/>
          <a:p>
            <a:fld id="{3A161B0B-1A60-4749-8E50-DA258087C576}" type="slidenum">
              <a:rPr lang="en-US" smtClean="0"/>
              <a:t>29</a:t>
            </a:fld>
            <a:endParaRPr lang="en-US"/>
          </a:p>
        </p:txBody>
      </p:sp>
    </p:spTree>
    <p:extLst>
      <p:ext uri="{BB962C8B-B14F-4D97-AF65-F5344CB8AC3E}">
        <p14:creationId xmlns:p14="http://schemas.microsoft.com/office/powerpoint/2010/main" val="35423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876300" y="1633562"/>
            <a:ext cx="10515600" cy="1200329"/>
          </a:xfrm>
          <a:prstGeom prst="rect">
            <a:avLst/>
          </a:prstGeom>
          <a:noFill/>
          <a:ln w="9525" algn="ctr">
            <a:noFill/>
            <a:miter lim="800000"/>
            <a:headEnd/>
            <a:tailEnd/>
          </a:ln>
        </p:spPr>
        <p:txBody>
          <a:bodyPr wrap="square">
            <a:spAutoFit/>
          </a:bodyPr>
          <a:lstStyle/>
          <a:p>
            <a:pPr eaLnBrk="0" hangingPunct="0">
              <a:buClr>
                <a:srgbClr val="000000"/>
              </a:buClr>
              <a:buSzPct val="100000"/>
              <a:buFont typeface="Times New Roman" pitchFamily="18" charset="0"/>
              <a:buNone/>
            </a:pPr>
            <a:r>
              <a:rPr lang="de-DE" sz="2400" b="1" dirty="0" err="1">
                <a:latin typeface="Calibri" panose="020F0502020204030204" pitchFamily="34" charset="0"/>
                <a:cs typeface="Calibri" panose="020F0502020204030204" pitchFamily="34" charset="0"/>
              </a:rPr>
              <a:t>Motivated</a:t>
            </a:r>
            <a:r>
              <a:rPr lang="de-DE" sz="2400" b="1" dirty="0">
                <a:latin typeface="Calibri" panose="020F0502020204030204" pitchFamily="34" charset="0"/>
                <a:cs typeface="Calibri" panose="020F0502020204030204" pitchFamily="34" charset="0"/>
              </a:rPr>
              <a:t> </a:t>
            </a:r>
            <a:r>
              <a:rPr lang="de-DE" sz="2400" b="1" dirty="0" err="1">
                <a:latin typeface="Calibri" panose="020F0502020204030204" pitchFamily="34" charset="0"/>
                <a:cs typeface="Calibri" panose="020F0502020204030204" pitchFamily="34" charset="0"/>
              </a:rPr>
              <a:t>from</a:t>
            </a:r>
            <a:r>
              <a:rPr lang="de-DE" sz="2400" b="1" dirty="0">
                <a:latin typeface="Calibri" panose="020F0502020204030204" pitchFamily="34" charset="0"/>
                <a:cs typeface="Calibri" panose="020F0502020204030204" pitchFamily="34" charset="0"/>
              </a:rPr>
              <a:t> </a:t>
            </a:r>
            <a:r>
              <a:rPr lang="de-DE" sz="2400" b="1" dirty="0" err="1">
                <a:latin typeface="Calibri" panose="020F0502020204030204" pitchFamily="34" charset="0"/>
                <a:cs typeface="Calibri" panose="020F0502020204030204" pitchFamily="34" charset="0"/>
              </a:rPr>
              <a:t>robotics</a:t>
            </a:r>
            <a:r>
              <a:rPr lang="de-DE" sz="2400" b="1" dirty="0">
                <a:latin typeface="Calibri" panose="020F0502020204030204" pitchFamily="34" charset="0"/>
                <a:cs typeface="Calibri" panose="020F0502020204030204" pitchFamily="34" charset="0"/>
              </a:rPr>
              <a:t>:</a:t>
            </a:r>
          </a:p>
          <a:p>
            <a:pPr eaLnBrk="0" hangingPunct="0">
              <a:buClr>
                <a:srgbClr val="000000"/>
              </a:buClr>
              <a:buSzPct val="100000"/>
              <a:buFont typeface="Times New Roman" pitchFamily="18" charset="0"/>
              <a:buNone/>
            </a:pPr>
            <a:r>
              <a:rPr lang="de-DE" sz="2400" dirty="0">
                <a:latin typeface="Calibri" panose="020F0502020204030204" pitchFamily="34" charset="0"/>
                <a:cs typeface="Calibri" panose="020F0502020204030204" pitchFamily="34" charset="0"/>
              </a:rPr>
              <a:t>The human </a:t>
            </a:r>
            <a:r>
              <a:rPr lang="de-DE" sz="2400" dirty="0" err="1">
                <a:latin typeface="Calibri" panose="020F0502020204030204" pitchFamily="34" charset="0"/>
                <a:cs typeface="Calibri" panose="020F0502020204030204" pitchFamily="34" charset="0"/>
              </a:rPr>
              <a:t>motion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can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be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expressed</a:t>
            </a:r>
            <a:r>
              <a:rPr lang="de-DE" sz="2400" dirty="0">
                <a:latin typeface="Calibri" panose="020F0502020204030204" pitchFamily="34" charset="0"/>
                <a:cs typeface="Calibri" panose="020F0502020204030204" pitchFamily="34" charset="0"/>
              </a:rPr>
              <a:t> via a „</a:t>
            </a:r>
            <a:r>
              <a:rPr lang="de-DE" sz="2400" b="1" dirty="0" err="1">
                <a:latin typeface="Calibri" panose="020F0502020204030204" pitchFamily="34" charset="0"/>
                <a:cs typeface="Calibri" panose="020F0502020204030204" pitchFamily="34" charset="0"/>
              </a:rPr>
              <a:t>kinematic</a:t>
            </a:r>
            <a:r>
              <a:rPr lang="de-DE" sz="2400" b="1" dirty="0">
                <a:latin typeface="Calibri" panose="020F0502020204030204" pitchFamily="34" charset="0"/>
                <a:cs typeface="Calibri" panose="020F0502020204030204" pitchFamily="34" charset="0"/>
              </a:rPr>
              <a:t> </a:t>
            </a:r>
            <a:r>
              <a:rPr lang="de-DE" sz="2400" b="1" dirty="0" err="1">
                <a:latin typeface="Calibri" panose="020F0502020204030204" pitchFamily="34" charset="0"/>
                <a:cs typeface="Calibri" panose="020F0502020204030204" pitchFamily="34" charset="0"/>
              </a:rPr>
              <a:t>chain</a:t>
            </a:r>
            <a:r>
              <a:rPr lang="de-DE" sz="2400" dirty="0">
                <a:latin typeface="Calibri" panose="020F0502020204030204" pitchFamily="34" charset="0"/>
                <a:cs typeface="Calibri" panose="020F0502020204030204" pitchFamily="34" charset="0"/>
              </a:rPr>
              <a:t>“, a </a:t>
            </a:r>
            <a:r>
              <a:rPr lang="de-DE" sz="2400" dirty="0" err="1">
                <a:latin typeface="Calibri" panose="020F0502020204030204" pitchFamily="34" charset="0"/>
                <a:cs typeface="Calibri" panose="020F0502020204030204" pitchFamily="34" charset="0"/>
              </a:rPr>
              <a:t>series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of</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local</a:t>
            </a:r>
            <a:r>
              <a:rPr lang="de-DE" sz="2400" dirty="0">
                <a:latin typeface="Calibri" panose="020F0502020204030204" pitchFamily="34" charset="0"/>
                <a:cs typeface="Calibri" panose="020F0502020204030204" pitchFamily="34" charset="0"/>
              </a:rPr>
              <a:t> rigid </a:t>
            </a:r>
            <a:r>
              <a:rPr lang="de-DE" sz="2400" dirty="0" err="1">
                <a:latin typeface="Calibri" panose="020F0502020204030204" pitchFamily="34" charset="0"/>
                <a:cs typeface="Calibri" panose="020F0502020204030204" pitchFamily="34" charset="0"/>
              </a:rPr>
              <a:t>body</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motions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along</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the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limbs</a:t>
            </a:r>
            <a:r>
              <a:rPr lang="de-DE" sz="2400" dirty="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pic>
        <p:nvPicPr>
          <p:cNvPr id="14339" name="Picture 4"/>
          <p:cNvPicPr>
            <a:picLocks noChangeAspect="1" noChangeArrowheads="1"/>
          </p:cNvPicPr>
          <p:nvPr/>
        </p:nvPicPr>
        <p:blipFill>
          <a:blip r:embed="rId3"/>
          <a:srcRect/>
          <a:stretch>
            <a:fillRect/>
          </a:stretch>
        </p:blipFill>
        <p:spPr bwMode="auto">
          <a:xfrm>
            <a:off x="838200" y="2900624"/>
            <a:ext cx="8129588" cy="2062163"/>
          </a:xfrm>
          <a:prstGeom prst="rect">
            <a:avLst/>
          </a:prstGeom>
          <a:noFill/>
          <a:ln w="9525" algn="ctr">
            <a:noFill/>
            <a:miter lim="800000"/>
            <a:headEnd/>
            <a:tailEnd/>
          </a:ln>
        </p:spPr>
      </p:pic>
      <p:pic>
        <p:nvPicPr>
          <p:cNvPr id="14340" name="Picture 5"/>
          <p:cNvPicPr>
            <a:picLocks noChangeAspect="1" noChangeArrowheads="1"/>
          </p:cNvPicPr>
          <p:nvPr/>
        </p:nvPicPr>
        <p:blipFill>
          <a:blip r:embed="rId4"/>
          <a:srcRect/>
          <a:stretch>
            <a:fillRect/>
          </a:stretch>
        </p:blipFill>
        <p:spPr bwMode="auto">
          <a:xfrm>
            <a:off x="9298148" y="4645301"/>
            <a:ext cx="2211387" cy="1820863"/>
          </a:xfrm>
          <a:prstGeom prst="rect">
            <a:avLst/>
          </a:prstGeom>
          <a:noFill/>
          <a:ln w="9525" algn="ctr">
            <a:noFill/>
            <a:miter lim="800000"/>
            <a:headEnd/>
            <a:tailEnd/>
          </a:ln>
        </p:spPr>
      </p:pic>
      <p:sp>
        <p:nvSpPr>
          <p:cNvPr id="14341" name="Text Box 7"/>
          <p:cNvSpPr txBox="1">
            <a:spLocks noChangeArrowheads="1"/>
          </p:cNvSpPr>
          <p:nvPr/>
        </p:nvSpPr>
        <p:spPr bwMode="auto">
          <a:xfrm>
            <a:off x="9298148" y="6488668"/>
            <a:ext cx="2278829" cy="369332"/>
          </a:xfrm>
          <a:prstGeom prst="rect">
            <a:avLst/>
          </a:prstGeom>
          <a:noFill/>
          <a:ln w="9525">
            <a:noFill/>
            <a:miter lim="800000"/>
            <a:headEnd/>
            <a:tailEnd/>
          </a:ln>
        </p:spPr>
        <p:txBody>
          <a:bodyPr wrap="none">
            <a:spAutoFit/>
          </a:bodyPr>
          <a:lstStyle/>
          <a:p>
            <a:r>
              <a:rPr lang="de-DE" dirty="0" err="1"/>
              <a:t>Bregler</a:t>
            </a:r>
            <a:r>
              <a:rPr lang="de-DE" dirty="0"/>
              <a:t> </a:t>
            </a:r>
            <a:r>
              <a:rPr lang="de-DE" dirty="0" err="1"/>
              <a:t>et.al</a:t>
            </a:r>
            <a:r>
              <a:rPr lang="de-DE" dirty="0"/>
              <a:t>. CVPR-98</a:t>
            </a:r>
            <a:endParaRPr lang="en-US" dirty="0"/>
          </a:p>
        </p:txBody>
      </p:sp>
      <p:sp>
        <p:nvSpPr>
          <p:cNvPr id="14343" name="Text Box 10"/>
          <p:cNvSpPr txBox="1">
            <a:spLocks noChangeArrowheads="1"/>
          </p:cNvSpPr>
          <p:nvPr/>
        </p:nvSpPr>
        <p:spPr bwMode="auto">
          <a:xfrm>
            <a:off x="876300" y="5029520"/>
            <a:ext cx="8129589" cy="954107"/>
          </a:xfrm>
          <a:prstGeom prst="rect">
            <a:avLst/>
          </a:prstGeom>
          <a:noFill/>
          <a:ln w="9525">
            <a:noFill/>
            <a:miter lim="800000"/>
            <a:headEnd/>
            <a:tailEnd/>
          </a:ln>
        </p:spPr>
        <p:txBody>
          <a:bodyPr wrap="square">
            <a:spAutoFit/>
          </a:bodyPr>
          <a:lstStyle/>
          <a:p>
            <a:r>
              <a:rPr lang="en-AU" sz="2800" dirty="0">
                <a:latin typeface="Calibri" panose="020F0502020204030204" pitchFamily="34" charset="0"/>
                <a:cs typeface="Calibri" panose="020F0502020204030204" pitchFamily="34" charset="0"/>
              </a:rPr>
              <a:t>The model parameters to optimize, correspond to rigid body motions (RBM).</a:t>
            </a:r>
          </a:p>
        </p:txBody>
      </p:sp>
      <p:sp>
        <p:nvSpPr>
          <p:cNvPr id="8" name="TextBox 7"/>
          <p:cNvSpPr txBox="1"/>
          <p:nvPr/>
        </p:nvSpPr>
        <p:spPr>
          <a:xfrm>
            <a:off x="1168559" y="6095793"/>
            <a:ext cx="3772535" cy="523220"/>
          </a:xfrm>
          <a:prstGeom prst="rect">
            <a:avLst/>
          </a:prstGeom>
          <a:noFill/>
        </p:spPr>
        <p:txBody>
          <a:bodyPr wrap="square" rtlCol="0">
            <a:spAutoFit/>
          </a:bodyPr>
          <a:lstStyle/>
          <a:p>
            <a:r>
              <a:rPr lang="de-DE" sz="2800" dirty="0" err="1">
                <a:latin typeface="Calibri" panose="020F0502020204030204" pitchFamily="34" charset="0"/>
                <a:cs typeface="Calibri" panose="020F0502020204030204" pitchFamily="34" charset="0"/>
              </a:rPr>
              <a:t>How</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to</a:t>
            </a:r>
            <a:r>
              <a:rPr lang="de-DE" sz="2800" dirty="0">
                <a:latin typeface="Calibri" panose="020F0502020204030204" pitchFamily="34" charset="0"/>
                <a:cs typeface="Calibri" panose="020F0502020204030204" pitchFamily="34" charset="0"/>
              </a:rPr>
              <a:t> model RBM ?</a:t>
            </a:r>
            <a:endParaRPr lang="de-DE" sz="2800" dirty="0" err="1">
              <a:latin typeface="Calibri" panose="020F0502020204030204" pitchFamily="34" charset="0"/>
              <a:cs typeface="Calibri" panose="020F0502020204030204" pitchFamily="34" charset="0"/>
            </a:endParaRPr>
          </a:p>
        </p:txBody>
      </p:sp>
      <p:sp>
        <p:nvSpPr>
          <p:cNvPr id="9" name="Rectangle 8"/>
          <p:cNvSpPr/>
          <p:nvPr/>
        </p:nvSpPr>
        <p:spPr>
          <a:xfrm>
            <a:off x="876300" y="5983627"/>
            <a:ext cx="4206875" cy="747553"/>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3A39D7C5-131C-F44D-AD62-4524DDD57A16}"/>
              </a:ext>
            </a:extLst>
          </p:cNvPr>
          <p:cNvSpPr>
            <a:spLocks noGrp="1"/>
          </p:cNvSpPr>
          <p:nvPr>
            <p:ph type="title"/>
          </p:nvPr>
        </p:nvSpPr>
        <p:spPr/>
        <p:txBody>
          <a:bodyPr/>
          <a:lstStyle/>
          <a:p>
            <a:r>
              <a:rPr lang="en-US" dirty="0">
                <a:ea typeface="GFS Neohellenic Bold"/>
                <a:cs typeface="GFS Neohellenic Bold"/>
              </a:rPr>
              <a:t>Kinematic Chains</a:t>
            </a:r>
            <a:endParaRPr lang="en-GB" dirty="0"/>
          </a:p>
        </p:txBody>
      </p:sp>
      <p:sp>
        <p:nvSpPr>
          <p:cNvPr id="4" name="Slide Number Placeholder 3">
            <a:extLst>
              <a:ext uri="{FF2B5EF4-FFF2-40B4-BE49-F238E27FC236}">
                <a16:creationId xmlns:a16="http://schemas.microsoft.com/office/drawing/2014/main" id="{66B53F7E-F7B7-A449-94E4-94C3E994105C}"/>
              </a:ext>
            </a:extLst>
          </p:cNvPr>
          <p:cNvSpPr>
            <a:spLocks noGrp="1"/>
          </p:cNvSpPr>
          <p:nvPr>
            <p:ph type="sldNum" sz="quarter" idx="12"/>
          </p:nvPr>
        </p:nvSpPr>
        <p:spPr/>
        <p:txBody>
          <a:bodyPr/>
          <a:lstStyle/>
          <a:p>
            <a:fld id="{3A161B0B-1A60-4749-8E50-DA258087C576}" type="slidenum">
              <a:rPr lang="en-US" smtClean="0"/>
              <a:t>3</a:t>
            </a:fld>
            <a:endParaRPr lang="en-US" dirty="0"/>
          </a:p>
        </p:txBody>
      </p:sp>
    </p:spTree>
    <p:extLst>
      <p:ext uri="{BB962C8B-B14F-4D97-AF65-F5344CB8AC3E}">
        <p14:creationId xmlns:p14="http://schemas.microsoft.com/office/powerpoint/2010/main" val="25537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09A6A2-C1FD-544E-90D6-72E5D6FDC6EB}"/>
              </a:ext>
            </a:extLst>
          </p:cNvPr>
          <p:cNvSpPr>
            <a:spLocks noGrp="1"/>
          </p:cNvSpPr>
          <p:nvPr>
            <p:ph type="title"/>
          </p:nvPr>
        </p:nvSpPr>
        <p:spPr/>
        <p:txBody>
          <a:bodyPr/>
          <a:lstStyle/>
          <a:p>
            <a:r>
              <a:rPr lang="de-DE" dirty="0" err="1"/>
              <a:t>Quaternions</a:t>
            </a:r>
            <a:endParaRPr lang="en-GB" dirty="0"/>
          </a:p>
        </p:txBody>
      </p:sp>
      <p:sp>
        <p:nvSpPr>
          <p:cNvPr id="4" name="Content Placeholder 3">
            <a:extLst>
              <a:ext uri="{FF2B5EF4-FFF2-40B4-BE49-F238E27FC236}">
                <a16:creationId xmlns:a16="http://schemas.microsoft.com/office/drawing/2014/main" id="{075402D0-395C-6849-8865-6138E559DD83}"/>
              </a:ext>
            </a:extLst>
          </p:cNvPr>
          <p:cNvSpPr>
            <a:spLocks noGrp="1"/>
          </p:cNvSpPr>
          <p:nvPr>
            <p:ph idx="1"/>
          </p:nvPr>
        </p:nvSpPr>
        <p:spPr>
          <a:xfrm>
            <a:off x="838200" y="1825625"/>
            <a:ext cx="10515600" cy="1330354"/>
          </a:xfrm>
        </p:spPr>
        <p:txBody>
          <a:bodyPr/>
          <a:lstStyle/>
          <a:p>
            <a:r>
              <a:rPr lang="en-GB" dirty="0"/>
              <a:t>Rotations can be carried away directly in parameter space via the quaternion product:</a:t>
            </a:r>
          </a:p>
          <a:p>
            <a:pPr lvl="1"/>
            <a:r>
              <a:rPr lang="en-GB" dirty="0"/>
              <a:t>Concatenation of rotations:</a:t>
            </a:r>
          </a:p>
          <a:p>
            <a:endParaRPr lang="en-GB" dirty="0"/>
          </a:p>
        </p:txBody>
      </p:sp>
      <p:pic>
        <p:nvPicPr>
          <p:cNvPr id="5" name="Picture 3">
            <a:extLst>
              <a:ext uri="{FF2B5EF4-FFF2-40B4-BE49-F238E27FC236}">
                <a16:creationId xmlns:a16="http://schemas.microsoft.com/office/drawing/2014/main" id="{3CC97846-925C-7C4E-87D0-E88DE8106CD7}"/>
              </a:ext>
            </a:extLst>
          </p:cNvPr>
          <p:cNvPicPr>
            <a:picLocks noChangeAspect="1" noChangeArrowheads="1"/>
          </p:cNvPicPr>
          <p:nvPr/>
        </p:nvPicPr>
        <p:blipFill>
          <a:blip r:embed="rId2"/>
          <a:srcRect/>
          <a:stretch>
            <a:fillRect/>
          </a:stretch>
        </p:blipFill>
        <p:spPr bwMode="auto">
          <a:xfrm>
            <a:off x="2773206" y="3155979"/>
            <a:ext cx="7002684" cy="393642"/>
          </a:xfrm>
          <a:prstGeom prst="rect">
            <a:avLst/>
          </a:prstGeom>
          <a:noFill/>
          <a:ln w="9525">
            <a:noFill/>
            <a:miter lim="800000"/>
            <a:headEnd/>
            <a:tailEnd/>
          </a:ln>
        </p:spPr>
      </p:pic>
      <p:sp>
        <p:nvSpPr>
          <p:cNvPr id="6" name="Content Placeholder 3">
            <a:extLst>
              <a:ext uri="{FF2B5EF4-FFF2-40B4-BE49-F238E27FC236}">
                <a16:creationId xmlns:a16="http://schemas.microsoft.com/office/drawing/2014/main" id="{C8560793-6204-1B41-9B3D-B35300870830}"/>
              </a:ext>
            </a:extLst>
          </p:cNvPr>
          <p:cNvSpPr txBox="1">
            <a:spLocks/>
          </p:cNvSpPr>
          <p:nvPr/>
        </p:nvSpPr>
        <p:spPr>
          <a:xfrm>
            <a:off x="838200" y="3821156"/>
            <a:ext cx="10515600" cy="518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a:latin typeface="GFS Neohellenic Bold"/>
              </a:rPr>
              <a:t>If</a:t>
            </a:r>
            <a:r>
              <a:rPr lang="de-DE" dirty="0">
                <a:latin typeface="GFS Neohellenic Bold"/>
              </a:rPr>
              <a:t> </a:t>
            </a:r>
            <a:r>
              <a:rPr lang="de-DE" dirty="0" err="1">
                <a:latin typeface="GFS Neohellenic Bold"/>
              </a:rPr>
              <a:t>we</a:t>
            </a:r>
            <a:r>
              <a:rPr lang="de-DE" dirty="0">
                <a:latin typeface="GFS Neohellenic Bold"/>
              </a:rPr>
              <a:t> </a:t>
            </a:r>
            <a:r>
              <a:rPr lang="de-DE" dirty="0" err="1">
                <a:latin typeface="GFS Neohellenic Bold"/>
              </a:rPr>
              <a:t>want</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rotate</a:t>
            </a:r>
            <a:r>
              <a:rPr lang="de-DE" dirty="0">
                <a:latin typeface="GFS Neohellenic Bold"/>
              </a:rPr>
              <a:t> a </a:t>
            </a:r>
            <a:r>
              <a:rPr lang="de-DE" dirty="0" err="1">
                <a:latin typeface="GFS Neohellenic Bold"/>
              </a:rPr>
              <a:t>vector</a:t>
            </a:r>
            <a:endParaRPr lang="en-GB" dirty="0"/>
          </a:p>
        </p:txBody>
      </p:sp>
      <p:pic>
        <p:nvPicPr>
          <p:cNvPr id="7" name="Picture 7" descr="http://latex.codecogs.com/gif.latex?\LARGE%20\dpi%7b200%7d%20\boldsymbol%7ba%7d">
            <a:extLst>
              <a:ext uri="{FF2B5EF4-FFF2-40B4-BE49-F238E27FC236}">
                <a16:creationId xmlns:a16="http://schemas.microsoft.com/office/drawing/2014/main" id="{70A87F28-5C87-2643-90EC-06D22AC0AA5D}"/>
              </a:ext>
            </a:extLst>
          </p:cNvPr>
          <p:cNvPicPr>
            <a:picLocks noChangeAspect="1" noChangeArrowheads="1"/>
          </p:cNvPicPr>
          <p:nvPr/>
        </p:nvPicPr>
        <p:blipFill>
          <a:blip r:embed="rId3"/>
          <a:srcRect/>
          <a:stretch>
            <a:fillRect/>
          </a:stretch>
        </p:blipFill>
        <p:spPr bwMode="auto">
          <a:xfrm>
            <a:off x="5353649" y="3970726"/>
            <a:ext cx="252212" cy="206355"/>
          </a:xfrm>
          <a:prstGeom prst="rect">
            <a:avLst/>
          </a:prstGeom>
          <a:noFill/>
        </p:spPr>
      </p:pic>
      <p:pic>
        <p:nvPicPr>
          <p:cNvPr id="8" name="Picture 5" descr="http://latex.codecogs.com/gif.latex?\LARGE%20\dpi%7b200%7d%20\boldsymbol%7ba%7d%5e\prime%20=%20Rotate(\boldsymbol%7ba%7d)=\mathbf%7bq%7d\circ%20\tilde%7b\boldsymbol%7ba%7d%7d\circ%20\bar%7b\mathbf%7bq%7d%7d">
            <a:extLst>
              <a:ext uri="{FF2B5EF4-FFF2-40B4-BE49-F238E27FC236}">
                <a16:creationId xmlns:a16="http://schemas.microsoft.com/office/drawing/2014/main" id="{B2131715-C19F-9540-83EB-D554BA7BCAA3}"/>
              </a:ext>
            </a:extLst>
          </p:cNvPr>
          <p:cNvPicPr>
            <a:picLocks noChangeAspect="1" noChangeArrowheads="1"/>
          </p:cNvPicPr>
          <p:nvPr/>
        </p:nvPicPr>
        <p:blipFill>
          <a:blip r:embed="rId4"/>
          <a:srcRect/>
          <a:stretch>
            <a:fillRect/>
          </a:stretch>
        </p:blipFill>
        <p:spPr bwMode="auto">
          <a:xfrm>
            <a:off x="2773206" y="4467433"/>
            <a:ext cx="4188965" cy="393725"/>
          </a:xfrm>
          <a:prstGeom prst="rect">
            <a:avLst/>
          </a:prstGeom>
          <a:noFill/>
        </p:spPr>
      </p:pic>
      <p:sp>
        <p:nvSpPr>
          <p:cNvPr id="9" name="Content Placeholder 3">
            <a:extLst>
              <a:ext uri="{FF2B5EF4-FFF2-40B4-BE49-F238E27FC236}">
                <a16:creationId xmlns:a16="http://schemas.microsoft.com/office/drawing/2014/main" id="{CAFFE0D5-E795-5C49-B7E5-B9C7BA4B056C}"/>
              </a:ext>
            </a:extLst>
          </p:cNvPr>
          <p:cNvSpPr txBox="1">
            <a:spLocks/>
          </p:cNvSpPr>
          <p:nvPr/>
        </p:nvSpPr>
        <p:spPr>
          <a:xfrm>
            <a:off x="1190170" y="5004948"/>
            <a:ext cx="10163629" cy="518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err="1">
                <a:latin typeface="GFS Neohellenic Bold"/>
              </a:rPr>
              <a:t>where</a:t>
            </a:r>
            <a:r>
              <a:rPr lang="de-DE" dirty="0">
                <a:latin typeface="GFS Neohellenic Bold"/>
              </a:rPr>
              <a:t>                          </a:t>
            </a:r>
            <a:r>
              <a:rPr lang="de-DE" dirty="0" err="1">
                <a:latin typeface="GFS Neohellenic Bold"/>
              </a:rPr>
              <a:t>is</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quat</a:t>
            </a:r>
            <a:r>
              <a:rPr lang="de-DE" dirty="0">
                <a:latin typeface="GFS Neohellenic Bold"/>
              </a:rPr>
              <a:t> </a:t>
            </a:r>
            <a:r>
              <a:rPr lang="de-DE" dirty="0" err="1">
                <a:latin typeface="GFS Neohellenic Bold"/>
              </a:rPr>
              <a:t>conjugate</a:t>
            </a:r>
            <a:r>
              <a:rPr lang="de-DE" dirty="0">
                <a:latin typeface="GFS Neohellenic Bold"/>
              </a:rPr>
              <a:t>.</a:t>
            </a:r>
            <a:endParaRPr lang="en-GB" dirty="0"/>
          </a:p>
        </p:txBody>
      </p:sp>
      <p:pic>
        <p:nvPicPr>
          <p:cNvPr id="10" name="Picture 2" descr="http://latex.codecogs.com/png.latex?\LARGE%20\dpi%7b200%7d%20\bar%7b\mathbf%7bq%7d%7d%20=%20(q_w%20-\mathbf%7bv%7d)">
            <a:extLst>
              <a:ext uri="{FF2B5EF4-FFF2-40B4-BE49-F238E27FC236}">
                <a16:creationId xmlns:a16="http://schemas.microsoft.com/office/drawing/2014/main" id="{F1D9E6E8-94A1-8349-A9B9-0BD30A0EAA6A}"/>
              </a:ext>
            </a:extLst>
          </p:cNvPr>
          <p:cNvPicPr>
            <a:picLocks noChangeAspect="1" noChangeArrowheads="1"/>
          </p:cNvPicPr>
          <p:nvPr/>
        </p:nvPicPr>
        <p:blipFill>
          <a:blip r:embed="rId5"/>
          <a:srcRect/>
          <a:stretch>
            <a:fillRect/>
          </a:stretch>
        </p:blipFill>
        <p:spPr bwMode="auto">
          <a:xfrm>
            <a:off x="2264529" y="5071616"/>
            <a:ext cx="1999456" cy="385278"/>
          </a:xfrm>
          <a:prstGeom prst="rect">
            <a:avLst/>
          </a:prstGeom>
          <a:noFill/>
        </p:spPr>
      </p:pic>
      <p:sp>
        <p:nvSpPr>
          <p:cNvPr id="2" name="Slide Number Placeholder 1">
            <a:extLst>
              <a:ext uri="{FF2B5EF4-FFF2-40B4-BE49-F238E27FC236}">
                <a16:creationId xmlns:a16="http://schemas.microsoft.com/office/drawing/2014/main" id="{32BD6FD0-F1E1-BB4E-AB05-6770B55CE57C}"/>
              </a:ext>
            </a:extLst>
          </p:cNvPr>
          <p:cNvSpPr>
            <a:spLocks noGrp="1"/>
          </p:cNvSpPr>
          <p:nvPr>
            <p:ph type="sldNum" sz="quarter" idx="12"/>
          </p:nvPr>
        </p:nvSpPr>
        <p:spPr/>
        <p:txBody>
          <a:bodyPr/>
          <a:lstStyle/>
          <a:p>
            <a:fld id="{3A161B0B-1A60-4749-8E50-DA258087C576}" type="slidenum">
              <a:rPr lang="en-US" smtClean="0"/>
              <a:t>30</a:t>
            </a:fld>
            <a:endParaRPr lang="en-US"/>
          </a:p>
        </p:txBody>
      </p:sp>
    </p:spTree>
    <p:extLst>
      <p:ext uri="{BB962C8B-B14F-4D97-AF65-F5344CB8AC3E}">
        <p14:creationId xmlns:p14="http://schemas.microsoft.com/office/powerpoint/2010/main" val="36405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83099-486A-EC4C-B879-B9F00D55D2F1}"/>
              </a:ext>
            </a:extLst>
          </p:cNvPr>
          <p:cNvSpPr>
            <a:spLocks noGrp="1"/>
          </p:cNvSpPr>
          <p:nvPr>
            <p:ph type="title"/>
          </p:nvPr>
        </p:nvSpPr>
        <p:spPr/>
        <p:txBody>
          <a:bodyPr/>
          <a:lstStyle/>
          <a:p>
            <a:r>
              <a:rPr lang="en-US" dirty="0"/>
              <a:t>Quaternions are ideal for interpolation</a:t>
            </a:r>
            <a:endParaRPr lang="en-GB" dirty="0"/>
          </a:p>
        </p:txBody>
      </p:sp>
      <p:sp>
        <p:nvSpPr>
          <p:cNvPr id="4" name="Content Placeholder 3">
            <a:extLst>
              <a:ext uri="{FF2B5EF4-FFF2-40B4-BE49-F238E27FC236}">
                <a16:creationId xmlns:a16="http://schemas.microsoft.com/office/drawing/2014/main" id="{36130A77-16EF-B54A-AB1D-26A8CB1A3C46}"/>
              </a:ext>
            </a:extLst>
          </p:cNvPr>
          <p:cNvSpPr>
            <a:spLocks noGrp="1"/>
          </p:cNvSpPr>
          <p:nvPr>
            <p:ph idx="1"/>
          </p:nvPr>
        </p:nvSpPr>
        <p:spPr/>
        <p:txBody>
          <a:bodyPr/>
          <a:lstStyle/>
          <a:p>
            <a:r>
              <a:rPr lang="en-GB" dirty="0"/>
              <a:t>Interpolating Euler angles can yield strange-looking paths, non-uniform rotation speed, …</a:t>
            </a:r>
          </a:p>
          <a:p>
            <a:r>
              <a:rPr lang="en-GB" dirty="0"/>
              <a:t>Simple solution with quaternions: "SLERP" (spherical linear interpolation):</a:t>
            </a:r>
          </a:p>
        </p:txBody>
      </p:sp>
      <p:grpSp>
        <p:nvGrpSpPr>
          <p:cNvPr id="7" name="Group 6">
            <a:extLst>
              <a:ext uri="{FF2B5EF4-FFF2-40B4-BE49-F238E27FC236}">
                <a16:creationId xmlns:a16="http://schemas.microsoft.com/office/drawing/2014/main" id="{EC85EF59-5EEE-FF42-A745-E2CF72C79B26}"/>
              </a:ext>
            </a:extLst>
          </p:cNvPr>
          <p:cNvGrpSpPr/>
          <p:nvPr/>
        </p:nvGrpSpPr>
        <p:grpSpPr>
          <a:xfrm>
            <a:off x="1585821" y="3769065"/>
            <a:ext cx="8574180" cy="2907506"/>
            <a:chOff x="1585821" y="3769065"/>
            <a:chExt cx="8574180" cy="2907506"/>
          </a:xfrm>
        </p:grpSpPr>
        <p:pic>
          <p:nvPicPr>
            <p:cNvPr id="5" name="Picture 4">
              <a:extLst>
                <a:ext uri="{FF2B5EF4-FFF2-40B4-BE49-F238E27FC236}">
                  <a16:creationId xmlns:a16="http://schemas.microsoft.com/office/drawing/2014/main" id="{B5489458-738A-914D-AA69-B43B71BBDA17}"/>
                </a:ext>
              </a:extLst>
            </p:cNvPr>
            <p:cNvPicPr>
              <a:picLocks noChangeAspect="1"/>
            </p:cNvPicPr>
            <p:nvPr/>
          </p:nvPicPr>
          <p:blipFill rotWithShape="1">
            <a:blip r:embed="rId3"/>
            <a:srcRect l="15772" t="46551" r="13753" b="11031"/>
            <a:stretch/>
          </p:blipFill>
          <p:spPr>
            <a:xfrm>
              <a:off x="1585821" y="3773714"/>
              <a:ext cx="8574180" cy="2902857"/>
            </a:xfrm>
            <a:prstGeom prst="rect">
              <a:avLst/>
            </a:prstGeom>
          </p:spPr>
        </p:pic>
        <p:sp>
          <p:nvSpPr>
            <p:cNvPr id="6" name="Rectangle 5">
              <a:extLst>
                <a:ext uri="{FF2B5EF4-FFF2-40B4-BE49-F238E27FC236}">
                  <a16:creationId xmlns:a16="http://schemas.microsoft.com/office/drawing/2014/main" id="{88CD7BA9-92E2-734A-90AA-5F02936F2CB4}"/>
                </a:ext>
              </a:extLst>
            </p:cNvPr>
            <p:cNvSpPr/>
            <p:nvPr/>
          </p:nvSpPr>
          <p:spPr>
            <a:xfrm>
              <a:off x="2104572" y="3769065"/>
              <a:ext cx="1944914" cy="46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Slide Number Placeholder 1">
            <a:extLst>
              <a:ext uri="{FF2B5EF4-FFF2-40B4-BE49-F238E27FC236}">
                <a16:creationId xmlns:a16="http://schemas.microsoft.com/office/drawing/2014/main" id="{789E7DC8-ED7B-3A4F-84B2-EA1F660E491B}"/>
              </a:ext>
            </a:extLst>
          </p:cNvPr>
          <p:cNvSpPr>
            <a:spLocks noGrp="1"/>
          </p:cNvSpPr>
          <p:nvPr>
            <p:ph type="sldNum" sz="quarter" idx="12"/>
          </p:nvPr>
        </p:nvSpPr>
        <p:spPr/>
        <p:txBody>
          <a:bodyPr/>
          <a:lstStyle/>
          <a:p>
            <a:fld id="{3A161B0B-1A60-4749-8E50-DA258087C576}" type="slidenum">
              <a:rPr lang="en-US" smtClean="0"/>
              <a:t>31</a:t>
            </a:fld>
            <a:endParaRPr lang="en-US"/>
          </a:p>
        </p:txBody>
      </p:sp>
    </p:spTree>
    <p:extLst>
      <p:ext uri="{BB962C8B-B14F-4D97-AF65-F5344CB8AC3E}">
        <p14:creationId xmlns:p14="http://schemas.microsoft.com/office/powerpoint/2010/main" val="3283241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Quaternions</a:t>
            </a:r>
            <a:endParaRPr lang="de-DE" dirty="0"/>
          </a:p>
        </p:txBody>
      </p:sp>
      <p:sp>
        <p:nvSpPr>
          <p:cNvPr id="4" name="Content Placeholder 3">
            <a:extLst>
              <a:ext uri="{FF2B5EF4-FFF2-40B4-BE49-F238E27FC236}">
                <a16:creationId xmlns:a16="http://schemas.microsoft.com/office/drawing/2014/main" id="{CC08C6CD-ABF4-C844-9424-D0D99C60F959}"/>
              </a:ext>
            </a:extLst>
          </p:cNvPr>
          <p:cNvSpPr>
            <a:spLocks noGrp="1"/>
          </p:cNvSpPr>
          <p:nvPr>
            <p:ph idx="1"/>
          </p:nvPr>
        </p:nvSpPr>
        <p:spPr/>
        <p:txBody>
          <a:bodyPr>
            <a:normAutofit/>
          </a:bodyPr>
          <a:lstStyle/>
          <a:p>
            <a:pPr>
              <a:lnSpc>
                <a:spcPct val="120000"/>
              </a:lnSpc>
              <a:buSzPct val="200000"/>
              <a:buBlip>
                <a:blip r:embed="rId3"/>
              </a:buBlip>
            </a:pPr>
            <a:r>
              <a:rPr lang="de-DE" dirty="0" err="1">
                <a:latin typeface="GFS Neohellenic Bold"/>
              </a:rPr>
              <a:t>Quaternions</a:t>
            </a:r>
            <a:r>
              <a:rPr lang="de-DE" dirty="0">
                <a:latin typeface="GFS Neohellenic Bold"/>
              </a:rPr>
              <a:t> </a:t>
            </a:r>
            <a:r>
              <a:rPr lang="de-DE" dirty="0" err="1">
                <a:latin typeface="GFS Neohellenic Bold"/>
              </a:rPr>
              <a:t>have</a:t>
            </a:r>
            <a:r>
              <a:rPr lang="de-DE" dirty="0">
                <a:latin typeface="GFS Neohellenic Bold"/>
              </a:rPr>
              <a:t> </a:t>
            </a:r>
            <a:r>
              <a:rPr lang="de-DE" dirty="0" err="1">
                <a:latin typeface="GFS Neohellenic Bold"/>
              </a:rPr>
              <a:t>no</a:t>
            </a:r>
            <a:r>
              <a:rPr lang="de-DE" dirty="0">
                <a:latin typeface="GFS Neohellenic Bold"/>
              </a:rPr>
              <a:t> </a:t>
            </a:r>
            <a:r>
              <a:rPr lang="de-DE" dirty="0" err="1">
                <a:latin typeface="GFS Neohellenic Bold"/>
              </a:rPr>
              <a:t>singularities</a:t>
            </a:r>
            <a:endParaRPr lang="de-DE" dirty="0">
              <a:latin typeface="GFS Neohellenic Bold"/>
            </a:endParaRPr>
          </a:p>
          <a:p>
            <a:pPr marL="622300" indent="-622300">
              <a:lnSpc>
                <a:spcPct val="120000"/>
              </a:lnSpc>
              <a:buSzPct val="200000"/>
              <a:buBlip>
                <a:blip r:embed="rId3"/>
              </a:buBlip>
            </a:pPr>
            <a:r>
              <a:rPr lang="de-DE" dirty="0">
                <a:latin typeface="GFS Neohellenic Bold"/>
              </a:rPr>
              <a:t>Derivatives </a:t>
            </a:r>
            <a:r>
              <a:rPr lang="de-DE" dirty="0" err="1">
                <a:latin typeface="GFS Neohellenic Bold"/>
              </a:rPr>
              <a:t>exist</a:t>
            </a:r>
            <a:r>
              <a:rPr lang="de-DE" dirty="0">
                <a:latin typeface="GFS Neohellenic Bold"/>
              </a:rPr>
              <a:t> </a:t>
            </a:r>
            <a:r>
              <a:rPr lang="de-DE" dirty="0" err="1">
                <a:latin typeface="GFS Neohellenic Bold"/>
              </a:rPr>
              <a:t>and</a:t>
            </a:r>
            <a:r>
              <a:rPr lang="de-DE" dirty="0">
                <a:latin typeface="GFS Neohellenic Bold"/>
              </a:rPr>
              <a:t> </a:t>
            </a:r>
            <a:r>
              <a:rPr lang="de-DE" dirty="0" err="1">
                <a:latin typeface="GFS Neohellenic Bold"/>
              </a:rPr>
              <a:t>are</a:t>
            </a:r>
            <a:r>
              <a:rPr lang="de-DE" dirty="0">
                <a:latin typeface="GFS Neohellenic Bold"/>
              </a:rPr>
              <a:t> </a:t>
            </a:r>
            <a:r>
              <a:rPr lang="de-DE" dirty="0" err="1">
                <a:latin typeface="GFS Neohellenic Bold"/>
              </a:rPr>
              <a:t>linearly</a:t>
            </a:r>
            <a:r>
              <a:rPr lang="de-DE" dirty="0">
                <a:latin typeface="GFS Neohellenic Bold"/>
              </a:rPr>
              <a:t> </a:t>
            </a:r>
            <a:r>
              <a:rPr lang="de-DE" dirty="0" err="1">
                <a:latin typeface="GFS Neohellenic Bold"/>
              </a:rPr>
              <a:t>independent</a:t>
            </a:r>
            <a:endParaRPr lang="de-DE" dirty="0">
              <a:latin typeface="GFS Neohellenic Bold"/>
            </a:endParaRPr>
          </a:p>
          <a:p>
            <a:pPr marL="622300" indent="-622300">
              <a:lnSpc>
                <a:spcPct val="120000"/>
              </a:lnSpc>
              <a:buSzPct val="200000"/>
              <a:buBlip>
                <a:blip r:embed="rId3"/>
              </a:buBlip>
            </a:pPr>
            <a:r>
              <a:rPr lang="de-DE" dirty="0">
                <a:latin typeface="GFS Neohellenic Bold"/>
              </a:rPr>
              <a:t>Quaternion </a:t>
            </a:r>
            <a:r>
              <a:rPr lang="de-DE" dirty="0" err="1">
                <a:latin typeface="GFS Neohellenic Bold"/>
              </a:rPr>
              <a:t>product</a:t>
            </a:r>
            <a:r>
              <a:rPr lang="de-DE" dirty="0">
                <a:latin typeface="GFS Neohellenic Bold"/>
              </a:rPr>
              <a:t> </a:t>
            </a:r>
            <a:r>
              <a:rPr lang="de-DE" dirty="0" err="1">
                <a:latin typeface="GFS Neohellenic Bold"/>
              </a:rPr>
              <a:t>allows</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perform</a:t>
            </a:r>
            <a:r>
              <a:rPr lang="de-DE" dirty="0">
                <a:latin typeface="GFS Neohellenic Bold"/>
              </a:rPr>
              <a:t> </a:t>
            </a:r>
            <a:r>
              <a:rPr lang="de-DE" dirty="0" err="1">
                <a:latin typeface="GFS Neohellenic Bold"/>
              </a:rPr>
              <a:t>rotations</a:t>
            </a:r>
            <a:endParaRPr lang="de-DE" dirty="0">
              <a:latin typeface="GFS Neohellenic Bold"/>
            </a:endParaRPr>
          </a:p>
          <a:p>
            <a:pPr marL="622300" indent="-622300">
              <a:lnSpc>
                <a:spcPct val="120000"/>
              </a:lnSpc>
              <a:buSzPct val="200000"/>
              <a:buBlip>
                <a:blip r:embed="rId3"/>
              </a:buBlip>
            </a:pPr>
            <a:r>
              <a:rPr lang="de-DE" dirty="0">
                <a:latin typeface="GFS Neohellenic Bold"/>
              </a:rPr>
              <a:t> </a:t>
            </a:r>
            <a:r>
              <a:rPr lang="de-DE" dirty="0" err="1">
                <a:latin typeface="GFS Neohellenic Bold"/>
              </a:rPr>
              <a:t>Good</a:t>
            </a:r>
            <a:r>
              <a:rPr lang="de-DE" dirty="0">
                <a:latin typeface="GFS Neohellenic Bold"/>
              </a:rPr>
              <a:t> </a:t>
            </a:r>
            <a:r>
              <a:rPr lang="de-DE" dirty="0" err="1">
                <a:latin typeface="GFS Neohellenic Bold"/>
              </a:rPr>
              <a:t>for</a:t>
            </a:r>
            <a:r>
              <a:rPr lang="de-DE" dirty="0">
                <a:latin typeface="GFS Neohellenic Bold"/>
              </a:rPr>
              <a:t> </a:t>
            </a:r>
            <a:r>
              <a:rPr lang="de-DE" dirty="0" err="1">
                <a:latin typeface="GFS Neohellenic Bold"/>
              </a:rPr>
              <a:t>interpolation</a:t>
            </a:r>
            <a:endParaRPr lang="de-DE" dirty="0">
              <a:latin typeface="GFS Neohellenic Bold"/>
            </a:endParaRPr>
          </a:p>
          <a:p>
            <a:pPr marL="622300" indent="-622300">
              <a:lnSpc>
                <a:spcPct val="120000"/>
              </a:lnSpc>
              <a:buSzPct val="150000"/>
              <a:buBlip>
                <a:blip r:embed="rId4"/>
              </a:buBlip>
            </a:pPr>
            <a:r>
              <a:rPr lang="de-DE" dirty="0">
                <a:latin typeface="GFS Neohellenic Bold"/>
              </a:rPr>
              <a:t>But all </a:t>
            </a:r>
            <a:r>
              <a:rPr lang="de-DE" dirty="0" err="1">
                <a:latin typeface="GFS Neohellenic Bold"/>
              </a:rPr>
              <a:t>this</a:t>
            </a:r>
            <a:r>
              <a:rPr lang="de-DE" dirty="0">
                <a:latin typeface="GFS Neohellenic Bold"/>
              </a:rPr>
              <a:t> </a:t>
            </a:r>
            <a:r>
              <a:rPr lang="de-DE" dirty="0" err="1">
                <a:latin typeface="GFS Neohellenic Bold"/>
              </a:rPr>
              <a:t>comes</a:t>
            </a:r>
            <a:r>
              <a:rPr lang="de-DE" dirty="0">
                <a:latin typeface="GFS Neohellenic Bold"/>
              </a:rPr>
              <a:t> at </a:t>
            </a:r>
            <a:r>
              <a:rPr lang="de-DE" dirty="0" err="1">
                <a:latin typeface="GFS Neohellenic Bold"/>
              </a:rPr>
              <a:t>the</a:t>
            </a:r>
            <a:r>
              <a:rPr lang="de-DE" dirty="0">
                <a:latin typeface="GFS Neohellenic Bold"/>
              </a:rPr>
              <a:t> </a:t>
            </a:r>
            <a:r>
              <a:rPr lang="de-DE" dirty="0" err="1">
                <a:latin typeface="GFS Neohellenic Bold"/>
              </a:rPr>
              <a:t>expense</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using</a:t>
            </a:r>
            <a:r>
              <a:rPr lang="de-DE" dirty="0">
                <a:latin typeface="GFS Neohellenic Bold"/>
              </a:rPr>
              <a:t> 4 </a:t>
            </a:r>
            <a:r>
              <a:rPr lang="de-DE" dirty="0" err="1">
                <a:latin typeface="GFS Neohellenic Bold"/>
              </a:rPr>
              <a:t>numbers</a:t>
            </a:r>
            <a:r>
              <a:rPr lang="de-DE" dirty="0">
                <a:latin typeface="GFS Neohellenic Bold"/>
              </a:rPr>
              <a:t> </a:t>
            </a:r>
            <a:r>
              <a:rPr lang="de-DE" dirty="0" err="1">
                <a:latin typeface="GFS Neohellenic Bold"/>
              </a:rPr>
              <a:t>instead</a:t>
            </a:r>
            <a:r>
              <a:rPr lang="de-DE" dirty="0">
                <a:latin typeface="GFS Neohellenic Bold"/>
              </a:rPr>
              <a:t> </a:t>
            </a:r>
            <a:r>
              <a:rPr lang="de-DE" dirty="0" err="1">
                <a:latin typeface="GFS Neohellenic Bold"/>
              </a:rPr>
              <a:t>of</a:t>
            </a:r>
            <a:r>
              <a:rPr lang="de-DE" dirty="0">
                <a:latin typeface="GFS Neohellenic Bold"/>
              </a:rPr>
              <a:t> 3</a:t>
            </a:r>
          </a:p>
          <a:p>
            <a:pPr marL="622300" indent="-622300">
              <a:lnSpc>
                <a:spcPct val="120000"/>
              </a:lnSpc>
              <a:buSzPct val="150000"/>
              <a:buBlip>
                <a:blip r:embed="rId4"/>
              </a:buBlip>
            </a:pPr>
            <a:r>
              <a:rPr lang="de-DE" dirty="0" err="1">
                <a:latin typeface="GFS Neohellenic Bold"/>
              </a:rPr>
              <a:t>Enforce</a:t>
            </a:r>
            <a:r>
              <a:rPr lang="de-DE" dirty="0">
                <a:latin typeface="GFS Neohellenic Bold"/>
              </a:rPr>
              <a:t> </a:t>
            </a:r>
            <a:r>
              <a:rPr lang="de-DE" dirty="0" err="1">
                <a:latin typeface="GFS Neohellenic Bold"/>
              </a:rPr>
              <a:t>quadratic</a:t>
            </a:r>
            <a:r>
              <a:rPr lang="de-DE" dirty="0">
                <a:latin typeface="GFS Neohellenic Bold"/>
              </a:rPr>
              <a:t> </a:t>
            </a:r>
            <a:r>
              <a:rPr lang="de-DE" dirty="0" err="1">
                <a:latin typeface="GFS Neohellenic Bold"/>
              </a:rPr>
              <a:t>constraint</a:t>
            </a:r>
            <a:r>
              <a:rPr lang="de-DE" dirty="0">
                <a:latin typeface="GFS Neohellenic Bold"/>
              </a:rPr>
              <a:t> </a:t>
            </a:r>
          </a:p>
        </p:txBody>
      </p:sp>
      <p:pic>
        <p:nvPicPr>
          <p:cNvPr id="33794" name="Picture 2" descr="http://latex.codecogs.com/png.latex?\LARGE%20\dpi%7b200%7d%20\|\mathbf%7bq%7d\|_2%20=%201"/>
          <p:cNvPicPr>
            <a:picLocks noChangeAspect="1" noChangeArrowheads="1"/>
          </p:cNvPicPr>
          <p:nvPr/>
        </p:nvPicPr>
        <p:blipFill>
          <a:blip r:embed="rId5"/>
          <a:srcRect/>
          <a:stretch>
            <a:fillRect/>
          </a:stretch>
        </p:blipFill>
        <p:spPr bwMode="auto">
          <a:xfrm>
            <a:off x="5750771" y="5113200"/>
            <a:ext cx="1493036" cy="432982"/>
          </a:xfrm>
          <a:prstGeom prst="rect">
            <a:avLst/>
          </a:prstGeom>
          <a:noFill/>
        </p:spPr>
      </p:pic>
      <p:sp>
        <p:nvSpPr>
          <p:cNvPr id="6" name="Slide Number Placeholder 5">
            <a:extLst>
              <a:ext uri="{FF2B5EF4-FFF2-40B4-BE49-F238E27FC236}">
                <a16:creationId xmlns:a16="http://schemas.microsoft.com/office/drawing/2014/main" id="{62703275-49E9-2E42-9069-CA03C9448A74}"/>
              </a:ext>
            </a:extLst>
          </p:cNvPr>
          <p:cNvSpPr>
            <a:spLocks noGrp="1"/>
          </p:cNvSpPr>
          <p:nvPr>
            <p:ph type="sldNum" sz="quarter" idx="12"/>
          </p:nvPr>
        </p:nvSpPr>
        <p:spPr/>
        <p:txBody>
          <a:bodyPr/>
          <a:lstStyle/>
          <a:p>
            <a:fld id="{3A161B0B-1A60-4749-8E50-DA258087C576}" type="slidenum">
              <a:rPr lang="en-US" smtClean="0"/>
              <a:t>32</a:t>
            </a:fld>
            <a:endParaRPr lang="en-US"/>
          </a:p>
        </p:txBody>
      </p:sp>
    </p:spTree>
    <p:extLst>
      <p:ext uri="{BB962C8B-B14F-4D97-AF65-F5344CB8AC3E}">
        <p14:creationId xmlns:p14="http://schemas.microsoft.com/office/powerpoint/2010/main" val="3750367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Axis-angle</a:t>
            </a:r>
          </a:p>
        </p:txBody>
      </p:sp>
      <p:sp>
        <p:nvSpPr>
          <p:cNvPr id="3" name="TextBox 2"/>
          <p:cNvSpPr txBox="1"/>
          <p:nvPr/>
        </p:nvSpPr>
        <p:spPr>
          <a:xfrm>
            <a:off x="2006600" y="1645982"/>
            <a:ext cx="8343900" cy="1015663"/>
          </a:xfrm>
          <a:prstGeom prst="rect">
            <a:avLst/>
          </a:prstGeom>
          <a:noFill/>
        </p:spPr>
        <p:txBody>
          <a:bodyPr wrap="square" rtlCol="0">
            <a:spAutoFit/>
          </a:bodyPr>
          <a:lstStyle/>
          <a:p>
            <a:r>
              <a:rPr lang="de-DE" sz="3000" dirty="0" err="1">
                <a:latin typeface="GFS Neohellenic Bold"/>
              </a:rPr>
              <a:t>For</a:t>
            </a:r>
            <a:r>
              <a:rPr lang="de-DE" sz="3000" dirty="0">
                <a:latin typeface="GFS Neohellenic Bold"/>
              </a:rPr>
              <a:t> human </a:t>
            </a:r>
            <a:r>
              <a:rPr lang="de-DE" sz="3000" dirty="0" err="1">
                <a:latin typeface="GFS Neohellenic Bold"/>
              </a:rPr>
              <a:t>motion</a:t>
            </a:r>
            <a:r>
              <a:rPr lang="de-DE" sz="3000" dirty="0">
                <a:latin typeface="GFS Neohellenic Bold"/>
              </a:rPr>
              <a:t> </a:t>
            </a:r>
            <a:r>
              <a:rPr lang="de-DE" sz="3000" dirty="0" err="1">
                <a:latin typeface="GFS Neohellenic Bold"/>
              </a:rPr>
              <a:t>modeling</a:t>
            </a:r>
            <a:r>
              <a:rPr lang="de-DE" sz="3000" dirty="0">
                <a:latin typeface="GFS Neohellenic Bold"/>
              </a:rPr>
              <a:t> </a:t>
            </a:r>
            <a:r>
              <a:rPr lang="de-DE" sz="3000" dirty="0" err="1">
                <a:latin typeface="GFS Neohellenic Bold"/>
              </a:rPr>
              <a:t>it</a:t>
            </a:r>
            <a:r>
              <a:rPr lang="de-DE" sz="3000" dirty="0">
                <a:latin typeface="GFS Neohellenic Bold"/>
              </a:rPr>
              <a:t> </a:t>
            </a:r>
            <a:r>
              <a:rPr lang="de-DE" sz="3000" dirty="0" err="1">
                <a:latin typeface="GFS Neohellenic Bold"/>
              </a:rPr>
              <a:t>is</a:t>
            </a:r>
            <a:r>
              <a:rPr lang="de-DE" sz="3000" dirty="0">
                <a:latin typeface="GFS Neohellenic Bold"/>
              </a:rPr>
              <a:t> </a:t>
            </a:r>
            <a:r>
              <a:rPr lang="de-DE" sz="3000" dirty="0" err="1">
                <a:latin typeface="GFS Neohellenic Bold"/>
              </a:rPr>
              <a:t>often</a:t>
            </a:r>
            <a:r>
              <a:rPr lang="de-DE" sz="3000" dirty="0">
                <a:latin typeface="GFS Neohellenic Bold"/>
              </a:rPr>
              <a:t> </a:t>
            </a:r>
            <a:r>
              <a:rPr lang="de-DE" sz="3000" dirty="0" err="1">
                <a:latin typeface="GFS Neohellenic Bold"/>
              </a:rPr>
              <a:t>needed</a:t>
            </a:r>
            <a:r>
              <a:rPr lang="de-DE" sz="3000" dirty="0">
                <a:latin typeface="GFS Neohellenic Bold"/>
              </a:rPr>
              <a:t> </a:t>
            </a:r>
            <a:r>
              <a:rPr lang="de-DE" sz="3000" dirty="0" err="1">
                <a:latin typeface="GFS Neohellenic Bold"/>
              </a:rPr>
              <a:t>to</a:t>
            </a:r>
            <a:r>
              <a:rPr lang="de-DE" sz="3000" dirty="0">
                <a:latin typeface="GFS Neohellenic Bold"/>
              </a:rPr>
              <a:t> </a:t>
            </a:r>
            <a:r>
              <a:rPr lang="de-DE" sz="3000" dirty="0" err="1">
                <a:latin typeface="GFS Neohellenic Bold"/>
              </a:rPr>
              <a:t>specify</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axis</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rotation</a:t>
            </a:r>
            <a:r>
              <a:rPr lang="de-DE" sz="3000" dirty="0">
                <a:latin typeface="GFS Neohellenic Bold"/>
              </a:rPr>
              <a:t> </a:t>
            </a:r>
            <a:r>
              <a:rPr lang="de-DE" sz="3000" dirty="0" err="1">
                <a:latin typeface="GFS Neohellenic Bold"/>
              </a:rPr>
              <a:t>of</a:t>
            </a:r>
            <a:r>
              <a:rPr lang="de-DE" sz="3000" dirty="0">
                <a:latin typeface="GFS Neohellenic Bold"/>
              </a:rPr>
              <a:t> a </a:t>
            </a:r>
            <a:r>
              <a:rPr lang="de-DE" sz="3000" dirty="0" err="1">
                <a:latin typeface="GFS Neohellenic Bold"/>
              </a:rPr>
              <a:t>joint</a:t>
            </a:r>
            <a:endParaRPr lang="de-DE" sz="3000" dirty="0">
              <a:latin typeface="GFS Neohellenic Bold"/>
            </a:endParaRPr>
          </a:p>
        </p:txBody>
      </p:sp>
      <p:sp>
        <p:nvSpPr>
          <p:cNvPr id="4" name="Rectangle 3"/>
          <p:cNvSpPr/>
          <p:nvPr/>
        </p:nvSpPr>
        <p:spPr>
          <a:xfrm>
            <a:off x="2006600" y="1645982"/>
            <a:ext cx="7975600" cy="1015663"/>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4818" name="Picture 2"/>
          <p:cNvPicPr>
            <a:picLocks noChangeAspect="1" noChangeArrowheads="1"/>
          </p:cNvPicPr>
          <p:nvPr/>
        </p:nvPicPr>
        <p:blipFill>
          <a:blip r:embed="rId3"/>
          <a:srcRect/>
          <a:stretch>
            <a:fillRect/>
          </a:stretch>
        </p:blipFill>
        <p:spPr bwMode="auto">
          <a:xfrm>
            <a:off x="4107828" y="5060045"/>
            <a:ext cx="3632200" cy="795819"/>
          </a:xfrm>
          <a:prstGeom prst="rect">
            <a:avLst/>
          </a:prstGeom>
          <a:noFill/>
          <a:ln w="9525">
            <a:noFill/>
            <a:miter lim="800000"/>
            <a:headEnd/>
            <a:tailEnd/>
          </a:ln>
        </p:spPr>
      </p:pic>
      <p:sp>
        <p:nvSpPr>
          <p:cNvPr id="6" name="TextBox 5"/>
          <p:cNvSpPr txBox="1"/>
          <p:nvPr/>
        </p:nvSpPr>
        <p:spPr>
          <a:xfrm>
            <a:off x="2006600" y="2905063"/>
            <a:ext cx="7975600" cy="1477328"/>
          </a:xfrm>
          <a:prstGeom prst="rect">
            <a:avLst/>
          </a:prstGeom>
          <a:noFill/>
        </p:spPr>
        <p:txBody>
          <a:bodyPr wrap="square" rtlCol="0">
            <a:spAutoFit/>
          </a:bodyPr>
          <a:lstStyle/>
          <a:p>
            <a:r>
              <a:rPr lang="de-DE" sz="3000" dirty="0" err="1">
                <a:latin typeface="GFS Neohellenic Bold"/>
              </a:rPr>
              <a:t>Any</a:t>
            </a:r>
            <a:r>
              <a:rPr lang="de-DE" sz="3000" dirty="0">
                <a:latin typeface="GFS Neohellenic Bold"/>
              </a:rPr>
              <a:t> </a:t>
            </a:r>
            <a:r>
              <a:rPr lang="de-DE" sz="3000" dirty="0" err="1">
                <a:latin typeface="GFS Neohellenic Bold"/>
              </a:rPr>
              <a:t>rotation</a:t>
            </a:r>
            <a:r>
              <a:rPr lang="de-DE" sz="3000" dirty="0">
                <a:latin typeface="GFS Neohellenic Bold"/>
              </a:rPr>
              <a:t> </a:t>
            </a:r>
            <a:r>
              <a:rPr lang="de-DE" sz="3000" dirty="0" err="1">
                <a:latin typeface="GFS Neohellenic Bold"/>
              </a:rPr>
              <a:t>about</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origin</a:t>
            </a:r>
            <a:r>
              <a:rPr lang="de-DE" sz="3000" dirty="0">
                <a:latin typeface="GFS Neohellenic Bold"/>
              </a:rPr>
              <a:t> </a:t>
            </a:r>
            <a:r>
              <a:rPr lang="de-DE" sz="3000" dirty="0" err="1">
                <a:latin typeface="GFS Neohellenic Bold"/>
              </a:rPr>
              <a:t>can</a:t>
            </a:r>
            <a:r>
              <a:rPr lang="de-DE" sz="3000" dirty="0">
                <a:latin typeface="GFS Neohellenic Bold"/>
              </a:rPr>
              <a:t> </a:t>
            </a:r>
            <a:r>
              <a:rPr lang="de-DE" sz="3000" dirty="0" err="1">
                <a:latin typeface="GFS Neohellenic Bold"/>
              </a:rPr>
              <a:t>be</a:t>
            </a:r>
            <a:r>
              <a:rPr lang="de-DE" sz="3000" dirty="0">
                <a:latin typeface="GFS Neohellenic Bold"/>
              </a:rPr>
              <a:t> </a:t>
            </a:r>
            <a:r>
              <a:rPr lang="de-DE" sz="3000" dirty="0" err="1">
                <a:latin typeface="GFS Neohellenic Bold"/>
              </a:rPr>
              <a:t>expressed</a:t>
            </a:r>
            <a:r>
              <a:rPr lang="de-DE" sz="3000" dirty="0">
                <a:latin typeface="GFS Neohellenic Bold"/>
              </a:rPr>
              <a:t> in </a:t>
            </a:r>
            <a:r>
              <a:rPr lang="de-DE" sz="3000" dirty="0" err="1">
                <a:latin typeface="GFS Neohellenic Bold"/>
              </a:rPr>
              <a:t>terms</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axis</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rotation</a:t>
            </a:r>
            <a:r>
              <a:rPr lang="de-DE" sz="3000" dirty="0">
                <a:latin typeface="GFS Neohellenic Bold"/>
              </a:rPr>
              <a:t>                </a:t>
            </a:r>
            <a:r>
              <a:rPr lang="de-DE" sz="3000" dirty="0" err="1">
                <a:latin typeface="GFS Neohellenic Bold"/>
              </a:rPr>
              <a:t>and</a:t>
            </a:r>
            <a:r>
              <a:rPr lang="de-DE" sz="3000" dirty="0">
                <a:latin typeface="GFS Neohellenic Bold"/>
              </a:rPr>
              <a:t> </a:t>
            </a:r>
            <a:r>
              <a:rPr lang="de-DE" sz="3000" dirty="0" err="1">
                <a:latin typeface="GFS Neohellenic Bold"/>
              </a:rPr>
              <a:t>the</a:t>
            </a:r>
            <a:r>
              <a:rPr lang="de-DE" sz="3000" dirty="0">
                <a:latin typeface="GFS Neohellenic Bold"/>
              </a:rPr>
              <a:t> angle </a:t>
            </a:r>
            <a:r>
              <a:rPr lang="de-DE" sz="3000" dirty="0" err="1">
                <a:latin typeface="GFS Neohellenic Bold"/>
              </a:rPr>
              <a:t>of</a:t>
            </a:r>
            <a:r>
              <a:rPr lang="de-DE" sz="3000" dirty="0">
                <a:latin typeface="GFS Neohellenic Bold"/>
              </a:rPr>
              <a:t> </a:t>
            </a:r>
            <a:r>
              <a:rPr lang="de-DE" sz="3000" dirty="0" err="1">
                <a:latin typeface="GFS Neohellenic Bold"/>
              </a:rPr>
              <a:t>rotation</a:t>
            </a:r>
            <a:r>
              <a:rPr lang="de-DE" sz="3000" dirty="0">
                <a:latin typeface="GFS Neohellenic Bold"/>
              </a:rPr>
              <a:t>      </a:t>
            </a:r>
            <a:r>
              <a:rPr lang="de-DE" sz="3000" dirty="0" err="1">
                <a:latin typeface="GFS Neohellenic Bold"/>
              </a:rPr>
              <a:t>with</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b="1" dirty="0" err="1">
                <a:latin typeface="GFS Neohellenic Bold"/>
              </a:rPr>
              <a:t>exponential</a:t>
            </a:r>
            <a:r>
              <a:rPr lang="de-DE" sz="3000" b="1" dirty="0">
                <a:latin typeface="GFS Neohellenic Bold"/>
              </a:rPr>
              <a:t> </a:t>
            </a:r>
            <a:r>
              <a:rPr lang="de-DE" sz="3000" b="1" dirty="0" err="1">
                <a:latin typeface="GFS Neohellenic Bold"/>
              </a:rPr>
              <a:t>map</a:t>
            </a:r>
            <a:endParaRPr lang="de-DE" sz="3000" b="1" dirty="0">
              <a:latin typeface="GFS Neohellenic Bold"/>
            </a:endParaRPr>
          </a:p>
        </p:txBody>
      </p:sp>
      <p:pic>
        <p:nvPicPr>
          <p:cNvPr id="34820" name="Picture 4" descr="http://latex.codecogs.com/png.latex?\LARGE%20\dpi%7b200%7d%20\omega%20\in%20\mathbb%7bR%7d%5e3"/>
          <p:cNvPicPr>
            <a:picLocks noChangeAspect="1" noChangeArrowheads="1"/>
          </p:cNvPicPr>
          <p:nvPr/>
        </p:nvPicPr>
        <p:blipFill>
          <a:blip r:embed="rId4"/>
          <a:srcRect/>
          <a:stretch>
            <a:fillRect/>
          </a:stretch>
        </p:blipFill>
        <p:spPr bwMode="auto">
          <a:xfrm>
            <a:off x="6507291" y="3433890"/>
            <a:ext cx="1156247" cy="376129"/>
          </a:xfrm>
          <a:prstGeom prst="rect">
            <a:avLst/>
          </a:prstGeom>
          <a:noFill/>
        </p:spPr>
      </p:pic>
      <p:pic>
        <p:nvPicPr>
          <p:cNvPr id="8" name="Picture 15" descr="http://latex.codecogs.com/png.latex?\LARGE%20\dpi%7b200%7d%20\theta"/>
          <p:cNvPicPr>
            <a:picLocks noChangeAspect="1" noChangeArrowheads="1"/>
          </p:cNvPicPr>
          <p:nvPr/>
        </p:nvPicPr>
        <p:blipFill>
          <a:blip r:embed="rId5"/>
          <a:srcRect/>
          <a:stretch>
            <a:fillRect/>
          </a:stretch>
        </p:blipFill>
        <p:spPr bwMode="auto">
          <a:xfrm>
            <a:off x="3899080" y="3918658"/>
            <a:ext cx="208748" cy="324000"/>
          </a:xfrm>
          <a:prstGeom prst="rect">
            <a:avLst/>
          </a:prstGeom>
          <a:noFill/>
        </p:spPr>
      </p:pic>
      <p:sp>
        <p:nvSpPr>
          <p:cNvPr id="9" name="Rectangle 8"/>
          <p:cNvSpPr/>
          <p:nvPr/>
        </p:nvSpPr>
        <p:spPr>
          <a:xfrm>
            <a:off x="3899080" y="4865619"/>
            <a:ext cx="3999464" cy="1145893"/>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Slide Number Placeholder 6">
            <a:extLst>
              <a:ext uri="{FF2B5EF4-FFF2-40B4-BE49-F238E27FC236}">
                <a16:creationId xmlns:a16="http://schemas.microsoft.com/office/drawing/2014/main" id="{3D377B06-B168-C64F-8044-82B7F8FFB71D}"/>
              </a:ext>
            </a:extLst>
          </p:cNvPr>
          <p:cNvSpPr>
            <a:spLocks noGrp="1"/>
          </p:cNvSpPr>
          <p:nvPr>
            <p:ph type="sldNum" sz="quarter" idx="12"/>
          </p:nvPr>
        </p:nvSpPr>
        <p:spPr/>
        <p:txBody>
          <a:bodyPr/>
          <a:lstStyle/>
          <a:p>
            <a:fld id="{3A161B0B-1A60-4749-8E50-DA258087C576}" type="slidenum">
              <a:rPr lang="en-US" smtClean="0"/>
              <a:t>33</a:t>
            </a:fld>
            <a:endParaRPr lang="en-US"/>
          </a:p>
        </p:txBody>
      </p:sp>
    </p:spTree>
    <p:extLst>
      <p:ext uri="{BB962C8B-B14F-4D97-AF65-F5344CB8AC3E}">
        <p14:creationId xmlns:p14="http://schemas.microsoft.com/office/powerpoint/2010/main" val="1571729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bwMode="auto">
          <a:prstGeom prst="rect">
            <a:avLst/>
          </a:prstGeom>
          <a:noFill/>
          <a:ln>
            <a:miter lim="800000"/>
            <a:headEnd/>
            <a:tailEnd/>
          </a:ln>
        </p:spPr>
        <p:txBody>
          <a:bodyPr anchor="ctr">
            <a:normAutofit/>
          </a:bodyPr>
          <a:lstStyle/>
          <a:p>
            <a:pPr eaLnBrk="1" hangingPunct="1"/>
            <a:r>
              <a:rPr lang="de-DE" dirty="0" err="1">
                <a:ea typeface="GFS Neohellenic Bold"/>
                <a:cs typeface="Calibri" panose="020F0502020204030204" pitchFamily="34" charset="0"/>
              </a:rPr>
              <a:t>Lie</a:t>
            </a:r>
            <a:r>
              <a:rPr lang="de-DE" dirty="0">
                <a:ea typeface="GFS Neohellenic Bold"/>
                <a:cs typeface="Calibri" panose="020F0502020204030204" pitchFamily="34" charset="0"/>
              </a:rPr>
              <a:t> Groups / </a:t>
            </a:r>
            <a:r>
              <a:rPr lang="de-DE" dirty="0" err="1">
                <a:ea typeface="GFS Neohellenic Bold"/>
                <a:cs typeface="Calibri" panose="020F0502020204030204" pitchFamily="34" charset="0"/>
              </a:rPr>
              <a:t>Lie</a:t>
            </a:r>
            <a:r>
              <a:rPr lang="de-DE" dirty="0">
                <a:ea typeface="GFS Neohellenic Bold"/>
                <a:cs typeface="Calibri" panose="020F0502020204030204" pitchFamily="34" charset="0"/>
              </a:rPr>
              <a:t> </a:t>
            </a:r>
            <a:r>
              <a:rPr lang="de-DE" dirty="0" err="1">
                <a:ea typeface="GFS Neohellenic Bold"/>
                <a:cs typeface="Calibri" panose="020F0502020204030204" pitchFamily="34" charset="0"/>
              </a:rPr>
              <a:t>Algebras</a:t>
            </a:r>
            <a:endParaRPr lang="de-DE" dirty="0">
              <a:ea typeface="GFS Neohellenic Bold"/>
              <a:cs typeface="Calibri" panose="020F0502020204030204" pitchFamily="34" charset="0"/>
            </a:endParaRPr>
          </a:p>
        </p:txBody>
      </p:sp>
      <p:sp>
        <p:nvSpPr>
          <p:cNvPr id="3" name="Content Placeholder 2">
            <a:extLst>
              <a:ext uri="{FF2B5EF4-FFF2-40B4-BE49-F238E27FC236}">
                <a16:creationId xmlns:a16="http://schemas.microsoft.com/office/drawing/2014/main" id="{D0A30813-B647-CB4C-9634-600E105CACCF}"/>
              </a:ext>
            </a:extLst>
          </p:cNvPr>
          <p:cNvSpPr>
            <a:spLocks noGrp="1"/>
          </p:cNvSpPr>
          <p:nvPr>
            <p:ph idx="1"/>
          </p:nvPr>
        </p:nvSpPr>
        <p:spPr/>
        <p:txBody>
          <a:bodyPr/>
          <a:lstStyle/>
          <a:p>
            <a:pPr marL="0" indent="0">
              <a:buNone/>
            </a:pPr>
            <a:r>
              <a:rPr lang="en-US" b="1" dirty="0">
                <a:latin typeface="GFS Neohellenic Bold"/>
              </a:rPr>
              <a:t>Definition</a:t>
            </a:r>
            <a:r>
              <a:rPr lang="en-US" dirty="0">
                <a:latin typeface="GFS Neohellenic Bold"/>
              </a:rPr>
              <a:t>: A group is an </a:t>
            </a:r>
            <a:r>
              <a:rPr lang="en-US" i="1" dirty="0">
                <a:latin typeface="GFS Neohellenic Bold"/>
              </a:rPr>
              <a:t>n</a:t>
            </a:r>
            <a:r>
              <a:rPr lang="en-US" dirty="0">
                <a:latin typeface="GFS Neohellenic Bold"/>
              </a:rPr>
              <a:t>-dimensional </a:t>
            </a:r>
            <a:r>
              <a:rPr lang="en-US" i="1" dirty="0">
                <a:latin typeface="GFS Neohellenic Bold"/>
              </a:rPr>
              <a:t>Lie-group</a:t>
            </a:r>
            <a:r>
              <a:rPr lang="en-US" dirty="0">
                <a:latin typeface="GFS Neohellenic Bold"/>
              </a:rPr>
              <a:t>, if the set of its elements can be represented as a continuously differentiable manifold of dimension </a:t>
            </a:r>
            <a:r>
              <a:rPr lang="en-US" i="1" dirty="0">
                <a:latin typeface="GFS Neohellenic Bold"/>
              </a:rPr>
              <a:t>n</a:t>
            </a:r>
            <a:r>
              <a:rPr lang="en-US" dirty="0">
                <a:latin typeface="GFS Neohellenic Bold"/>
              </a:rPr>
              <a:t>, on which the group product and inverse are continuously differentiable functions as well</a:t>
            </a:r>
          </a:p>
          <a:p>
            <a:pPr marL="0" indent="0">
              <a:buNone/>
            </a:pPr>
            <a:endParaRPr lang="en-GB" dirty="0"/>
          </a:p>
        </p:txBody>
      </p:sp>
      <p:sp>
        <p:nvSpPr>
          <p:cNvPr id="2" name="Slide Number Placeholder 1">
            <a:extLst>
              <a:ext uri="{FF2B5EF4-FFF2-40B4-BE49-F238E27FC236}">
                <a16:creationId xmlns:a16="http://schemas.microsoft.com/office/drawing/2014/main" id="{45B17045-CDBE-E54A-B5C5-9338E307D2EB}"/>
              </a:ext>
            </a:extLst>
          </p:cNvPr>
          <p:cNvSpPr>
            <a:spLocks noGrp="1"/>
          </p:cNvSpPr>
          <p:nvPr>
            <p:ph type="sldNum" sz="quarter" idx="12"/>
          </p:nvPr>
        </p:nvSpPr>
        <p:spPr/>
        <p:txBody>
          <a:bodyPr/>
          <a:lstStyle/>
          <a:p>
            <a:fld id="{3A161B0B-1A60-4749-8E50-DA258087C576}" type="slidenum">
              <a:rPr lang="en-US" smtClean="0"/>
              <a:t>34</a:t>
            </a:fld>
            <a:endParaRPr lang="en-US"/>
          </a:p>
        </p:txBody>
      </p:sp>
      <p:graphicFrame>
        <p:nvGraphicFramePr>
          <p:cNvPr id="1026" name="Object 10"/>
          <p:cNvGraphicFramePr>
            <a:graphicFrameLocks noChangeAspect="1"/>
          </p:cNvGraphicFramePr>
          <p:nvPr>
            <p:extLst>
              <p:ext uri="{D42A27DB-BD31-4B8C-83A1-F6EECF244321}">
                <p14:modId xmlns:p14="http://schemas.microsoft.com/office/powerpoint/2010/main" val="3473386318"/>
              </p:ext>
            </p:extLst>
          </p:nvPr>
        </p:nvGraphicFramePr>
        <p:xfrm>
          <a:off x="7558314" y="5021944"/>
          <a:ext cx="388938" cy="398463"/>
        </p:xfrm>
        <a:graphic>
          <a:graphicData uri="http://schemas.openxmlformats.org/presentationml/2006/ole">
            <mc:AlternateContent xmlns:mc="http://schemas.openxmlformats.org/markup-compatibility/2006">
              <mc:Choice xmlns:v="urn:schemas-microsoft-com:vml" Requires="v">
                <p:oleObj name="Equation" r:id="rId3" imgW="203040" imgH="203040" progId="Equation.3">
                  <p:embed/>
                </p:oleObj>
              </mc:Choice>
              <mc:Fallback>
                <p:oleObj name="Equation" r:id="rId3" imgW="203040" imgH="203040" progId="Equation.3">
                  <p:embed/>
                  <p:pic>
                    <p:nvPicPr>
                      <p:cNvPr id="1026"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314" y="5021944"/>
                        <a:ext cx="388938" cy="3984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30" name="Text Box 11"/>
          <p:cNvSpPr txBox="1">
            <a:spLocks noChangeArrowheads="1"/>
          </p:cNvSpPr>
          <p:nvPr/>
        </p:nvSpPr>
        <p:spPr bwMode="auto">
          <a:xfrm>
            <a:off x="3443514" y="4717143"/>
            <a:ext cx="1371600" cy="641350"/>
          </a:xfrm>
          <a:prstGeom prst="rect">
            <a:avLst/>
          </a:prstGeom>
          <a:noFill/>
          <a:ln w="9525">
            <a:noFill/>
            <a:miter lim="800000"/>
            <a:headEnd/>
            <a:tailEnd/>
          </a:ln>
        </p:spPr>
        <p:txBody>
          <a:bodyPr>
            <a:spAutoFit/>
          </a:bodyPr>
          <a:lstStyle/>
          <a:p>
            <a:pPr algn="ctr" defTabSz="957263"/>
            <a:r>
              <a:rPr lang="en-US" dirty="0">
                <a:latin typeface="GFS Neohellenic Bold"/>
              </a:rPr>
              <a:t>Lie Group</a:t>
            </a:r>
          </a:p>
          <a:p>
            <a:pPr algn="ctr" defTabSz="957263"/>
            <a:r>
              <a:rPr lang="en-US" i="1" dirty="0"/>
              <a:t>M</a:t>
            </a:r>
          </a:p>
        </p:txBody>
      </p:sp>
      <p:sp>
        <p:nvSpPr>
          <p:cNvPr id="1031" name="Text Box 12"/>
          <p:cNvSpPr txBox="1">
            <a:spLocks noChangeArrowheads="1"/>
          </p:cNvSpPr>
          <p:nvPr/>
        </p:nvSpPr>
        <p:spPr bwMode="auto">
          <a:xfrm>
            <a:off x="7024915" y="4717144"/>
            <a:ext cx="1393825" cy="366713"/>
          </a:xfrm>
          <a:prstGeom prst="rect">
            <a:avLst/>
          </a:prstGeom>
          <a:noFill/>
          <a:ln w="9525">
            <a:noFill/>
            <a:miter lim="800000"/>
            <a:headEnd/>
            <a:tailEnd/>
          </a:ln>
        </p:spPr>
        <p:txBody>
          <a:bodyPr>
            <a:spAutoFit/>
          </a:bodyPr>
          <a:lstStyle/>
          <a:p>
            <a:pPr algn="ctr" defTabSz="957263">
              <a:spcBef>
                <a:spcPct val="50000"/>
              </a:spcBef>
            </a:pPr>
            <a:r>
              <a:rPr lang="en-US" dirty="0">
                <a:latin typeface="GFS Neohellenic Bold"/>
              </a:rPr>
              <a:t>Lie algebra</a:t>
            </a:r>
            <a:endParaRPr lang="en-US" i="1" dirty="0">
              <a:latin typeface="GFS Neohellenic Bold"/>
            </a:endParaRPr>
          </a:p>
        </p:txBody>
      </p:sp>
      <p:sp>
        <p:nvSpPr>
          <p:cNvPr id="1032" name="Line 13"/>
          <p:cNvSpPr>
            <a:spLocks noChangeShapeType="1"/>
          </p:cNvSpPr>
          <p:nvPr/>
        </p:nvSpPr>
        <p:spPr bwMode="auto">
          <a:xfrm>
            <a:off x="4815114" y="4945743"/>
            <a:ext cx="2209800" cy="0"/>
          </a:xfrm>
          <a:prstGeom prst="line">
            <a:avLst/>
          </a:prstGeom>
          <a:noFill/>
          <a:ln w="28575">
            <a:solidFill>
              <a:schemeClr val="tx1"/>
            </a:solidFill>
            <a:round/>
            <a:headEnd/>
            <a:tailEnd type="triangle" w="med" len="med"/>
          </a:ln>
        </p:spPr>
        <p:txBody>
          <a:bodyPr/>
          <a:lstStyle/>
          <a:p>
            <a:endParaRPr lang="de-DE"/>
          </a:p>
        </p:txBody>
      </p:sp>
      <p:sp>
        <p:nvSpPr>
          <p:cNvPr id="1033" name="Line 14"/>
          <p:cNvSpPr>
            <a:spLocks noChangeShapeType="1"/>
          </p:cNvSpPr>
          <p:nvPr/>
        </p:nvSpPr>
        <p:spPr bwMode="auto">
          <a:xfrm flipH="1" flipV="1">
            <a:off x="4815114" y="5174343"/>
            <a:ext cx="2133600" cy="0"/>
          </a:xfrm>
          <a:prstGeom prst="line">
            <a:avLst/>
          </a:prstGeom>
          <a:noFill/>
          <a:ln w="28575">
            <a:solidFill>
              <a:schemeClr val="tx1"/>
            </a:solidFill>
            <a:round/>
            <a:headEnd/>
            <a:tailEnd type="triangle" w="med" len="med"/>
          </a:ln>
        </p:spPr>
        <p:txBody>
          <a:bodyPr/>
          <a:lstStyle/>
          <a:p>
            <a:endParaRPr lang="de-DE"/>
          </a:p>
        </p:txBody>
      </p:sp>
      <p:graphicFrame>
        <p:nvGraphicFramePr>
          <p:cNvPr id="1027" name="Object 15"/>
          <p:cNvGraphicFramePr>
            <a:graphicFrameLocks noChangeAspect="1"/>
          </p:cNvGraphicFramePr>
          <p:nvPr>
            <p:extLst>
              <p:ext uri="{D42A27DB-BD31-4B8C-83A1-F6EECF244321}">
                <p14:modId xmlns:p14="http://schemas.microsoft.com/office/powerpoint/2010/main" val="2443857237"/>
              </p:ext>
            </p:extLst>
          </p:nvPr>
        </p:nvGraphicFramePr>
        <p:xfrm>
          <a:off x="5340578" y="5250544"/>
          <a:ext cx="1146175" cy="474663"/>
        </p:xfrm>
        <a:graphic>
          <a:graphicData uri="http://schemas.openxmlformats.org/presentationml/2006/ole">
            <mc:AlternateContent xmlns:mc="http://schemas.openxmlformats.org/markup-compatibility/2006">
              <mc:Choice xmlns:v="urn:schemas-microsoft-com:vml" Requires="v">
                <p:oleObj name="Equation" r:id="rId5" imgW="520560" imgH="215640" progId="Equation.3">
                  <p:embed/>
                </p:oleObj>
              </mc:Choice>
              <mc:Fallback>
                <p:oleObj name="Equation" r:id="rId5" imgW="520560" imgH="215640" progId="Equation.3">
                  <p:embed/>
                  <p:pic>
                    <p:nvPicPr>
                      <p:cNvPr id="1027"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578" y="5250544"/>
                        <a:ext cx="1146175" cy="4746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028" name="Object 16"/>
          <p:cNvGraphicFramePr>
            <a:graphicFrameLocks noChangeAspect="1"/>
          </p:cNvGraphicFramePr>
          <p:nvPr>
            <p:extLst>
              <p:ext uri="{D42A27DB-BD31-4B8C-83A1-F6EECF244321}">
                <p14:modId xmlns:p14="http://schemas.microsoft.com/office/powerpoint/2010/main" val="2092257139"/>
              </p:ext>
            </p:extLst>
          </p:nvPr>
        </p:nvGraphicFramePr>
        <p:xfrm>
          <a:off x="5500915" y="4412344"/>
          <a:ext cx="957263" cy="561975"/>
        </p:xfrm>
        <a:graphic>
          <a:graphicData uri="http://schemas.openxmlformats.org/presentationml/2006/ole">
            <mc:AlternateContent xmlns:mc="http://schemas.openxmlformats.org/markup-compatibility/2006">
              <mc:Choice xmlns:v="urn:schemas-microsoft-com:vml" Requires="v">
                <p:oleObj name="Equation" r:id="rId7" imgW="431640" imgH="253800" progId="Equation.3">
                  <p:embed/>
                </p:oleObj>
              </mc:Choice>
              <mc:Fallback>
                <p:oleObj name="Equation" r:id="rId7" imgW="431640" imgH="253800" progId="Equation.3">
                  <p:embed/>
                  <p:pic>
                    <p:nvPicPr>
                      <p:cNvPr id="1028"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0915" y="4412344"/>
                        <a:ext cx="957263" cy="5619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 name="Rectangle 8"/>
          <p:cNvSpPr/>
          <p:nvPr/>
        </p:nvSpPr>
        <p:spPr>
          <a:xfrm>
            <a:off x="3559403" y="4341701"/>
            <a:ext cx="4859337" cy="1484312"/>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3991483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Axis-angle</a:t>
            </a:r>
          </a:p>
        </p:txBody>
      </p:sp>
      <p:sp>
        <p:nvSpPr>
          <p:cNvPr id="3" name="Content Placeholder 2">
            <a:extLst>
              <a:ext uri="{FF2B5EF4-FFF2-40B4-BE49-F238E27FC236}">
                <a16:creationId xmlns:a16="http://schemas.microsoft.com/office/drawing/2014/main" id="{A1DB8BF4-A43C-434E-A879-6D7AFC8A8DB5}"/>
              </a:ext>
            </a:extLst>
          </p:cNvPr>
          <p:cNvSpPr>
            <a:spLocks noGrp="1"/>
          </p:cNvSpPr>
          <p:nvPr>
            <p:ph idx="1"/>
          </p:nvPr>
        </p:nvSpPr>
        <p:spPr>
          <a:xfrm>
            <a:off x="838200" y="1825625"/>
            <a:ext cx="10515600" cy="4351338"/>
          </a:xfrm>
        </p:spPr>
        <p:txBody>
          <a:bodyPr>
            <a:normAutofit/>
          </a:bodyPr>
          <a:lstStyle/>
          <a:p>
            <a:r>
              <a:rPr lang="de-DE" dirty="0" err="1">
                <a:latin typeface="GFS Neohellenic Bold"/>
              </a:rPr>
              <a:t>Given</a:t>
            </a:r>
            <a:r>
              <a:rPr lang="de-DE" dirty="0">
                <a:latin typeface="GFS Neohellenic Bold"/>
              </a:rPr>
              <a:t> a </a:t>
            </a:r>
            <a:r>
              <a:rPr lang="de-DE" dirty="0" err="1">
                <a:latin typeface="GFS Neohellenic Bold"/>
              </a:rPr>
              <a:t>vector</a:t>
            </a:r>
            <a:r>
              <a:rPr lang="de-DE" dirty="0">
                <a:latin typeface="GFS Neohellenic Bold"/>
              </a:rPr>
              <a:t>      </a:t>
            </a:r>
            <a:r>
              <a:rPr lang="de-DE" dirty="0" err="1">
                <a:latin typeface="GFS Neohellenic Bold"/>
              </a:rPr>
              <a:t>the</a:t>
            </a:r>
            <a:r>
              <a:rPr lang="de-DE" dirty="0">
                <a:latin typeface="GFS Neohellenic Bold"/>
              </a:rPr>
              <a:t> </a:t>
            </a:r>
            <a:r>
              <a:rPr lang="de-DE" b="1" dirty="0" err="1">
                <a:latin typeface="GFS Neohellenic Bold"/>
              </a:rPr>
              <a:t>skew</a:t>
            </a:r>
            <a:r>
              <a:rPr lang="de-DE" b="1" dirty="0">
                <a:latin typeface="GFS Neohellenic Bold"/>
              </a:rPr>
              <a:t> </a:t>
            </a:r>
            <a:r>
              <a:rPr lang="de-DE" b="1" dirty="0" err="1">
                <a:latin typeface="GFS Neohellenic Bold"/>
              </a:rPr>
              <a:t>symetric</a:t>
            </a:r>
            <a:r>
              <a:rPr lang="de-DE" b="1" dirty="0">
                <a:latin typeface="GFS Neohellenic Bold"/>
              </a:rPr>
              <a:t> </a:t>
            </a:r>
            <a:r>
              <a:rPr lang="de-DE" dirty="0" err="1">
                <a:latin typeface="GFS Neohellenic Bold"/>
              </a:rPr>
              <a:t>matrix</a:t>
            </a:r>
            <a:r>
              <a:rPr lang="de-DE" dirty="0">
                <a:latin typeface="GFS Neohellenic Bold"/>
              </a:rPr>
              <a:t> </a:t>
            </a:r>
            <a:r>
              <a:rPr lang="de-DE" dirty="0" err="1">
                <a:latin typeface="GFS Neohellenic Bold"/>
              </a:rPr>
              <a:t>is</a:t>
            </a:r>
            <a:endParaRPr lang="de-DE" dirty="0">
              <a:latin typeface="GFS Neohellenic Bold"/>
            </a:endParaRPr>
          </a:p>
          <a:p>
            <a:endParaRPr lang="de-DE" dirty="0">
              <a:latin typeface="GFS Neohellenic Bold"/>
            </a:endParaRPr>
          </a:p>
          <a:p>
            <a:endParaRPr lang="de-DE" dirty="0">
              <a:latin typeface="GFS Neohellenic Bold"/>
            </a:endParaRPr>
          </a:p>
          <a:p>
            <a:endParaRPr lang="de-DE" dirty="0">
              <a:latin typeface="GFS Neohellenic Bold"/>
            </a:endParaRPr>
          </a:p>
          <a:p>
            <a:endParaRPr lang="de-DE" dirty="0">
              <a:latin typeface="GFS Neohellenic Bold"/>
            </a:endParaRPr>
          </a:p>
          <a:p>
            <a:endParaRPr lang="de-DE" dirty="0">
              <a:latin typeface="GFS Neohellenic Bold"/>
            </a:endParaRPr>
          </a:p>
          <a:p>
            <a:r>
              <a:rPr lang="de-DE" dirty="0" err="1">
                <a:latin typeface="GFS Neohellenic Bold"/>
              </a:rPr>
              <a:t>It</a:t>
            </a:r>
            <a:r>
              <a:rPr lang="de-DE" dirty="0">
                <a:latin typeface="GFS Neohellenic Bold"/>
              </a:rPr>
              <a:t> </a:t>
            </a:r>
            <a:r>
              <a:rPr lang="de-DE" dirty="0" err="1">
                <a:latin typeface="GFS Neohellenic Bold"/>
              </a:rPr>
              <a:t>is</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matrix</a:t>
            </a:r>
            <a:r>
              <a:rPr lang="de-DE" dirty="0">
                <a:latin typeface="GFS Neohellenic Bold"/>
              </a:rPr>
              <a:t> form </a:t>
            </a:r>
            <a:r>
              <a:rPr lang="de-DE" dirty="0" err="1">
                <a:latin typeface="GFS Neohellenic Bold"/>
              </a:rPr>
              <a:t>of</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cross-product</a:t>
            </a:r>
            <a:r>
              <a:rPr lang="de-DE" dirty="0">
                <a:latin typeface="GFS Neohellenic Bold"/>
              </a:rPr>
              <a:t>: </a:t>
            </a:r>
          </a:p>
        </p:txBody>
      </p:sp>
      <p:pic>
        <p:nvPicPr>
          <p:cNvPr id="38916" name="Picture 4"/>
          <p:cNvPicPr>
            <a:picLocks noChangeAspect="1" noChangeArrowheads="1"/>
          </p:cNvPicPr>
          <p:nvPr/>
        </p:nvPicPr>
        <p:blipFill>
          <a:blip r:embed="rId3"/>
          <a:srcRect/>
          <a:stretch>
            <a:fillRect/>
          </a:stretch>
        </p:blipFill>
        <p:spPr bwMode="auto">
          <a:xfrm>
            <a:off x="1029118" y="2306408"/>
            <a:ext cx="4341813" cy="1880215"/>
          </a:xfrm>
          <a:prstGeom prst="rect">
            <a:avLst/>
          </a:prstGeom>
          <a:noFill/>
          <a:ln w="9525">
            <a:noFill/>
            <a:miter lim="800000"/>
            <a:headEnd/>
            <a:tailEnd/>
          </a:ln>
        </p:spPr>
      </p:pic>
      <p:pic>
        <p:nvPicPr>
          <p:cNvPr id="25" name="Picture 17" descr="http://latex.codecogs.com/png.latex?\LARGE%20\dpi%7b200%7d%20\omega"/>
          <p:cNvPicPr>
            <a:picLocks noChangeAspect="1" noChangeArrowheads="1"/>
          </p:cNvPicPr>
          <p:nvPr/>
        </p:nvPicPr>
        <p:blipFill>
          <a:blip r:embed="rId4"/>
          <a:srcRect/>
          <a:stretch>
            <a:fillRect/>
          </a:stretch>
        </p:blipFill>
        <p:spPr bwMode="auto">
          <a:xfrm>
            <a:off x="3310598" y="1954392"/>
            <a:ext cx="321328" cy="223249"/>
          </a:xfrm>
          <a:prstGeom prst="rect">
            <a:avLst/>
          </a:prstGeom>
          <a:noFill/>
        </p:spPr>
      </p:pic>
      <p:grpSp>
        <p:nvGrpSpPr>
          <p:cNvPr id="4" name="Group 3">
            <a:extLst>
              <a:ext uri="{FF2B5EF4-FFF2-40B4-BE49-F238E27FC236}">
                <a16:creationId xmlns:a16="http://schemas.microsoft.com/office/drawing/2014/main" id="{59040995-8ED9-5D49-907A-A52A05A93724}"/>
              </a:ext>
            </a:extLst>
          </p:cNvPr>
          <p:cNvGrpSpPr/>
          <p:nvPr/>
        </p:nvGrpSpPr>
        <p:grpSpPr>
          <a:xfrm>
            <a:off x="6869807" y="2738683"/>
            <a:ext cx="2985116" cy="1015663"/>
            <a:chOff x="7226454" y="3348775"/>
            <a:chExt cx="2985116" cy="1015663"/>
          </a:xfrm>
        </p:grpSpPr>
        <p:pic>
          <p:nvPicPr>
            <p:cNvPr id="38918" name="Picture 6" descr="http://latex.codecogs.com/png.latex?\LARGE%20\dpi%7b200%7d%20\omega_\times"/>
            <p:cNvPicPr>
              <a:picLocks noChangeAspect="1" noChangeArrowheads="1"/>
            </p:cNvPicPr>
            <p:nvPr/>
          </p:nvPicPr>
          <p:blipFill>
            <a:blip r:embed="rId5"/>
            <a:srcRect/>
            <a:stretch>
              <a:fillRect/>
            </a:stretch>
          </p:blipFill>
          <p:spPr bwMode="auto">
            <a:xfrm>
              <a:off x="8104431" y="4001294"/>
              <a:ext cx="571500" cy="314326"/>
            </a:xfrm>
            <a:prstGeom prst="rect">
              <a:avLst/>
            </a:prstGeom>
            <a:noFill/>
          </p:spPr>
        </p:pic>
        <p:sp>
          <p:nvSpPr>
            <p:cNvPr id="27" name="TextBox 26"/>
            <p:cNvSpPr txBox="1"/>
            <p:nvPr/>
          </p:nvSpPr>
          <p:spPr>
            <a:xfrm>
              <a:off x="7226454" y="3348775"/>
              <a:ext cx="2985116" cy="1015663"/>
            </a:xfrm>
            <a:prstGeom prst="rect">
              <a:avLst/>
            </a:prstGeom>
            <a:noFill/>
          </p:spPr>
          <p:txBody>
            <a:bodyPr wrap="square" rtlCol="0">
              <a:spAutoFit/>
            </a:bodyPr>
            <a:lstStyle/>
            <a:p>
              <a:r>
                <a:rPr lang="de-DE" sz="3000" dirty="0" err="1">
                  <a:latin typeface="GFS Neohellenic Bold"/>
                </a:rPr>
                <a:t>You</a:t>
              </a:r>
              <a:r>
                <a:rPr lang="de-DE" sz="3000" dirty="0">
                  <a:latin typeface="GFS Neohellenic Bold"/>
                </a:rPr>
                <a:t> will also find </a:t>
              </a:r>
              <a:r>
                <a:rPr lang="de-DE" sz="3000" dirty="0" err="1">
                  <a:latin typeface="GFS Neohellenic Bold"/>
                </a:rPr>
                <a:t>it</a:t>
              </a:r>
              <a:r>
                <a:rPr lang="de-DE" sz="3000" dirty="0">
                  <a:latin typeface="GFS Neohellenic Bold"/>
                </a:rPr>
                <a:t> </a:t>
              </a:r>
              <a:r>
                <a:rPr lang="de-DE" sz="3000" dirty="0" err="1">
                  <a:latin typeface="GFS Neohellenic Bold"/>
                </a:rPr>
                <a:t>as</a:t>
              </a:r>
              <a:endParaRPr lang="de-DE" sz="3000" dirty="0">
                <a:latin typeface="GFS Neohellenic Bold"/>
              </a:endParaRPr>
            </a:p>
          </p:txBody>
        </p:sp>
      </p:grpSp>
      <p:pic>
        <p:nvPicPr>
          <p:cNvPr id="38920" name="Picture 8" descr="http://latex.codecogs.com/png.latex?\LARGE%20\dpi%7b200%7d%20\omega%20\times%20\mathbf%7bp%7d%20=%20\hat%7b\omega%7d\,\mathbf%7bp%7d"/>
          <p:cNvPicPr>
            <a:picLocks noChangeAspect="1" noChangeArrowheads="1"/>
          </p:cNvPicPr>
          <p:nvPr/>
        </p:nvPicPr>
        <p:blipFill>
          <a:blip r:embed="rId6"/>
          <a:srcRect/>
          <a:stretch>
            <a:fillRect/>
          </a:stretch>
        </p:blipFill>
        <p:spPr bwMode="auto">
          <a:xfrm>
            <a:off x="1228770" y="5442193"/>
            <a:ext cx="3089230" cy="540876"/>
          </a:xfrm>
          <a:prstGeom prst="rect">
            <a:avLst/>
          </a:prstGeom>
          <a:noFill/>
        </p:spPr>
      </p:pic>
      <p:sp>
        <p:nvSpPr>
          <p:cNvPr id="5" name="Slide Number Placeholder 4">
            <a:extLst>
              <a:ext uri="{FF2B5EF4-FFF2-40B4-BE49-F238E27FC236}">
                <a16:creationId xmlns:a16="http://schemas.microsoft.com/office/drawing/2014/main" id="{C2057ED8-DFEC-0444-90FF-73AC93B39A61}"/>
              </a:ext>
            </a:extLst>
          </p:cNvPr>
          <p:cNvSpPr>
            <a:spLocks noGrp="1"/>
          </p:cNvSpPr>
          <p:nvPr>
            <p:ph type="sldNum" sz="quarter" idx="12"/>
          </p:nvPr>
        </p:nvSpPr>
        <p:spPr/>
        <p:txBody>
          <a:bodyPr/>
          <a:lstStyle/>
          <a:p>
            <a:fld id="{3A161B0B-1A60-4749-8E50-DA258087C576}" type="slidenum">
              <a:rPr lang="en-US" smtClean="0"/>
              <a:t>35</a:t>
            </a:fld>
            <a:endParaRPr lang="en-US"/>
          </a:p>
        </p:txBody>
      </p:sp>
    </p:spTree>
    <p:extLst>
      <p:ext uri="{BB962C8B-B14F-4D97-AF65-F5344CB8AC3E}">
        <p14:creationId xmlns:p14="http://schemas.microsoft.com/office/powerpoint/2010/main" val="2459502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91A3-7BCF-F74A-A71E-FA232D1C97CB}"/>
              </a:ext>
            </a:extLst>
          </p:cNvPr>
          <p:cNvSpPr>
            <a:spLocks noGrp="1"/>
          </p:cNvSpPr>
          <p:nvPr>
            <p:ph type="title"/>
          </p:nvPr>
        </p:nvSpPr>
        <p:spPr/>
        <p:txBody>
          <a:bodyPr>
            <a:normAutofit/>
          </a:bodyPr>
          <a:lstStyle/>
          <a:p>
            <a:r>
              <a:rPr lang="en-US" dirty="0"/>
              <a:t>Exponential map</a:t>
            </a:r>
          </a:p>
        </p:txBody>
      </p:sp>
      <p:sp>
        <p:nvSpPr>
          <p:cNvPr id="5" name="Content Placeholder 4">
            <a:extLst>
              <a:ext uri="{FF2B5EF4-FFF2-40B4-BE49-F238E27FC236}">
                <a16:creationId xmlns:a16="http://schemas.microsoft.com/office/drawing/2014/main" id="{F29664F6-98DC-2641-9D51-58B5DF6286D7}"/>
              </a:ext>
            </a:extLst>
          </p:cNvPr>
          <p:cNvSpPr>
            <a:spLocks noGrp="1"/>
          </p:cNvSpPr>
          <p:nvPr>
            <p:ph idx="1"/>
          </p:nvPr>
        </p:nvSpPr>
        <p:spPr/>
        <p:txBody>
          <a:bodyPr/>
          <a:lstStyle/>
          <a:p>
            <a:r>
              <a:rPr lang="en-US" dirty="0"/>
              <a:t>The exponential map recovers the rotation matrix from the axis-angle representation (Lie-algebra)</a:t>
            </a:r>
          </a:p>
        </p:txBody>
      </p:sp>
      <p:pic>
        <p:nvPicPr>
          <p:cNvPr id="3" name="Picture 3">
            <a:extLst>
              <a:ext uri="{FF2B5EF4-FFF2-40B4-BE49-F238E27FC236}">
                <a16:creationId xmlns:a16="http://schemas.microsoft.com/office/drawing/2014/main" id="{2CA2A586-7EA9-D449-9FBC-AFB5A6F4382A}"/>
              </a:ext>
            </a:extLst>
          </p:cNvPr>
          <p:cNvPicPr>
            <a:picLocks noChangeAspect="1" noChangeArrowheads="1"/>
          </p:cNvPicPr>
          <p:nvPr/>
        </p:nvPicPr>
        <p:blipFill>
          <a:blip r:embed="rId2"/>
          <a:srcRect/>
          <a:stretch>
            <a:fillRect/>
          </a:stretch>
        </p:blipFill>
        <p:spPr bwMode="auto">
          <a:xfrm>
            <a:off x="993207" y="3412796"/>
            <a:ext cx="5787802" cy="1160110"/>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6F6A6691-C7D0-E04D-BFED-162C35D1D3ED}"/>
              </a:ext>
            </a:extLst>
          </p:cNvPr>
          <p:cNvSpPr>
            <a:spLocks noGrp="1"/>
          </p:cNvSpPr>
          <p:nvPr>
            <p:ph type="sldNum" sz="quarter" idx="12"/>
          </p:nvPr>
        </p:nvSpPr>
        <p:spPr/>
        <p:txBody>
          <a:bodyPr/>
          <a:lstStyle/>
          <a:p>
            <a:fld id="{3A161B0B-1A60-4749-8E50-DA258087C576}" type="slidenum">
              <a:rPr lang="en-US" smtClean="0"/>
              <a:t>36</a:t>
            </a:fld>
            <a:endParaRPr lang="en-US"/>
          </a:p>
        </p:txBody>
      </p:sp>
    </p:spTree>
    <p:extLst>
      <p:ext uri="{BB962C8B-B14F-4D97-AF65-F5344CB8AC3E}">
        <p14:creationId xmlns:p14="http://schemas.microsoft.com/office/powerpoint/2010/main" val="1745065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Exponential</a:t>
            </a:r>
            <a:r>
              <a:rPr lang="de-DE" dirty="0"/>
              <a:t> </a:t>
            </a:r>
            <a:r>
              <a:rPr lang="de-DE" dirty="0" err="1"/>
              <a:t>map</a:t>
            </a:r>
            <a:endParaRPr lang="de-DE" dirty="0"/>
          </a:p>
        </p:txBody>
      </p:sp>
      <p:pic>
        <p:nvPicPr>
          <p:cNvPr id="4" name="Picture 3"/>
          <p:cNvPicPr>
            <a:picLocks noChangeAspect="1" noChangeArrowheads="1"/>
          </p:cNvPicPr>
          <p:nvPr/>
        </p:nvPicPr>
        <p:blipFill>
          <a:blip r:embed="rId3"/>
          <a:srcRect r="52597"/>
          <a:stretch>
            <a:fillRect/>
          </a:stretch>
        </p:blipFill>
        <p:spPr bwMode="auto">
          <a:xfrm>
            <a:off x="7951878" y="549274"/>
            <a:ext cx="2789695" cy="3048000"/>
          </a:xfrm>
          <a:prstGeom prst="rect">
            <a:avLst/>
          </a:prstGeom>
          <a:noFill/>
          <a:ln w="9525">
            <a:noFill/>
            <a:miter lim="800000"/>
            <a:headEnd/>
            <a:tailEnd/>
          </a:ln>
        </p:spPr>
      </p:pic>
      <p:sp>
        <p:nvSpPr>
          <p:cNvPr id="3" name="TextBox 2">
            <a:extLst>
              <a:ext uri="{FF2B5EF4-FFF2-40B4-BE49-F238E27FC236}">
                <a16:creationId xmlns:a16="http://schemas.microsoft.com/office/drawing/2014/main" id="{E9C289A8-D929-A241-BFC4-A1E742C3DFCC}"/>
              </a:ext>
            </a:extLst>
          </p:cNvPr>
          <p:cNvSpPr txBox="1"/>
          <p:nvPr/>
        </p:nvSpPr>
        <p:spPr>
          <a:xfrm>
            <a:off x="2255128" y="2415795"/>
            <a:ext cx="1045029" cy="707886"/>
          </a:xfrm>
          <a:prstGeom prst="rect">
            <a:avLst/>
          </a:prstGeom>
          <a:noFill/>
        </p:spPr>
        <p:txBody>
          <a:bodyPr wrap="square" rtlCol="0">
            <a:spAutoFit/>
          </a:bodyPr>
          <a:lstStyle/>
          <a:p>
            <a:r>
              <a:rPr lang="en-US" sz="4000" dirty="0"/>
              <a:t>?</a:t>
            </a:r>
          </a:p>
        </p:txBody>
      </p:sp>
      <p:sp>
        <p:nvSpPr>
          <p:cNvPr id="7" name="Content Placeholder 2">
            <a:extLst>
              <a:ext uri="{FF2B5EF4-FFF2-40B4-BE49-F238E27FC236}">
                <a16:creationId xmlns:a16="http://schemas.microsoft.com/office/drawing/2014/main" id="{2BF1D064-7897-1A48-85A2-0A955BC598B6}"/>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b="1" dirty="0">
                <a:latin typeface="GFS Neohellenic Bold"/>
              </a:rPr>
              <a:t>Proof: </a:t>
            </a:r>
            <a:r>
              <a:rPr lang="de-DE" dirty="0" err="1">
                <a:latin typeface="GFS Neohellenic Bold"/>
              </a:rPr>
              <a:t>exponential</a:t>
            </a:r>
            <a:r>
              <a:rPr lang="de-DE" dirty="0">
                <a:latin typeface="GFS Neohellenic Bold"/>
              </a:rPr>
              <a:t> </a:t>
            </a:r>
            <a:r>
              <a:rPr lang="de-DE" dirty="0" err="1">
                <a:latin typeface="GFS Neohellenic Bold"/>
              </a:rPr>
              <a:t>map</a:t>
            </a:r>
            <a:endParaRPr lang="de-DE" dirty="0">
              <a:latin typeface="GFS Neohellenic Bold"/>
            </a:endParaRPr>
          </a:p>
        </p:txBody>
      </p:sp>
      <p:pic>
        <p:nvPicPr>
          <p:cNvPr id="39937" name="Picture 1"/>
          <p:cNvPicPr>
            <a:picLocks noChangeAspect="1" noChangeArrowheads="1"/>
          </p:cNvPicPr>
          <p:nvPr/>
        </p:nvPicPr>
        <p:blipFill rotWithShape="1">
          <a:blip r:embed="rId4">
            <a:clrChange>
              <a:clrFrom>
                <a:srgbClr val="FFFFFF"/>
              </a:clrFrom>
              <a:clrTo>
                <a:srgbClr val="FFFFFF">
                  <a:alpha val="0"/>
                </a:srgbClr>
              </a:clrTo>
            </a:clrChange>
          </a:blip>
          <a:srcRect r="68440"/>
          <a:stretch/>
        </p:blipFill>
        <p:spPr bwMode="auto">
          <a:xfrm>
            <a:off x="686560" y="2407309"/>
            <a:ext cx="1568568" cy="903668"/>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60DE84EF-6172-B748-91B0-E79F79798553}"/>
              </a:ext>
            </a:extLst>
          </p:cNvPr>
          <p:cNvSpPr>
            <a:spLocks noGrp="1"/>
          </p:cNvSpPr>
          <p:nvPr>
            <p:ph type="sldNum" sz="quarter" idx="12"/>
          </p:nvPr>
        </p:nvSpPr>
        <p:spPr/>
        <p:txBody>
          <a:bodyPr/>
          <a:lstStyle/>
          <a:p>
            <a:fld id="{3A161B0B-1A60-4749-8E50-DA258087C576}" type="slidenum">
              <a:rPr lang="en-US" smtClean="0"/>
              <a:t>37</a:t>
            </a:fld>
            <a:endParaRPr lang="en-US"/>
          </a:p>
        </p:txBody>
      </p:sp>
    </p:spTree>
    <p:extLst>
      <p:ext uri="{BB962C8B-B14F-4D97-AF65-F5344CB8AC3E}">
        <p14:creationId xmlns:p14="http://schemas.microsoft.com/office/powerpoint/2010/main" val="390861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Exponential</a:t>
            </a:r>
            <a:r>
              <a:rPr lang="de-DE" dirty="0"/>
              <a:t> </a:t>
            </a:r>
            <a:r>
              <a:rPr lang="de-DE" dirty="0" err="1"/>
              <a:t>map</a:t>
            </a:r>
            <a:endParaRPr lang="de-DE" dirty="0"/>
          </a:p>
        </p:txBody>
      </p:sp>
      <p:sp>
        <p:nvSpPr>
          <p:cNvPr id="3" name="Content Placeholder 2">
            <a:extLst>
              <a:ext uri="{FF2B5EF4-FFF2-40B4-BE49-F238E27FC236}">
                <a16:creationId xmlns:a16="http://schemas.microsoft.com/office/drawing/2014/main" id="{DCA8AC2F-A805-A944-9F4C-1BCD350EE116}"/>
              </a:ext>
            </a:extLst>
          </p:cNvPr>
          <p:cNvSpPr>
            <a:spLocks noGrp="1"/>
          </p:cNvSpPr>
          <p:nvPr>
            <p:ph idx="1"/>
          </p:nvPr>
        </p:nvSpPr>
        <p:spPr/>
        <p:txBody>
          <a:bodyPr/>
          <a:lstStyle/>
          <a:p>
            <a:pPr marL="0" indent="0">
              <a:buNone/>
            </a:pPr>
            <a:r>
              <a:rPr lang="de-DE" b="1" dirty="0">
                <a:latin typeface="GFS Neohellenic Bold"/>
              </a:rPr>
              <a:t>Proof: </a:t>
            </a:r>
            <a:r>
              <a:rPr lang="de-DE" dirty="0" err="1">
                <a:latin typeface="GFS Neohellenic Bold"/>
              </a:rPr>
              <a:t>exponential</a:t>
            </a:r>
            <a:r>
              <a:rPr lang="de-DE" dirty="0">
                <a:latin typeface="GFS Neohellenic Bold"/>
              </a:rPr>
              <a:t> </a:t>
            </a:r>
            <a:r>
              <a:rPr lang="de-DE" dirty="0" err="1">
                <a:latin typeface="GFS Neohellenic Bold"/>
              </a:rPr>
              <a:t>map</a:t>
            </a:r>
            <a:endParaRPr lang="de-DE" dirty="0">
              <a:latin typeface="GFS Neohellenic Bold"/>
            </a:endParaRPr>
          </a:p>
        </p:txBody>
      </p:sp>
      <p:pic>
        <p:nvPicPr>
          <p:cNvPr id="4" name="Picture 3"/>
          <p:cNvPicPr>
            <a:picLocks noChangeAspect="1" noChangeArrowheads="1"/>
          </p:cNvPicPr>
          <p:nvPr/>
        </p:nvPicPr>
        <p:blipFill>
          <a:blip r:embed="rId3"/>
          <a:srcRect r="52597"/>
          <a:stretch>
            <a:fillRect/>
          </a:stretch>
        </p:blipFill>
        <p:spPr bwMode="auto">
          <a:xfrm>
            <a:off x="7951878" y="549274"/>
            <a:ext cx="2789695" cy="3048000"/>
          </a:xfrm>
          <a:prstGeom prst="rect">
            <a:avLst/>
          </a:prstGeom>
          <a:noFill/>
          <a:ln w="9525">
            <a:noFill/>
            <a:miter lim="800000"/>
            <a:headEnd/>
            <a:tailEnd/>
          </a:ln>
        </p:spPr>
      </p:pic>
      <p:pic>
        <p:nvPicPr>
          <p:cNvPr id="9" name="Picture 1">
            <a:extLst>
              <a:ext uri="{FF2B5EF4-FFF2-40B4-BE49-F238E27FC236}">
                <a16:creationId xmlns:a16="http://schemas.microsoft.com/office/drawing/2014/main" id="{80C7E558-6B03-BA4B-81A0-AF29739374C2}"/>
              </a:ext>
            </a:extLst>
          </p:cNvPr>
          <p:cNvPicPr>
            <a:picLocks noChangeAspect="1" noChangeArrowheads="1"/>
          </p:cNvPicPr>
          <p:nvPr/>
        </p:nvPicPr>
        <p:blipFill>
          <a:blip r:embed="rId4"/>
          <a:srcRect/>
          <a:stretch>
            <a:fillRect/>
          </a:stretch>
        </p:blipFill>
        <p:spPr bwMode="auto">
          <a:xfrm>
            <a:off x="686560" y="2407309"/>
            <a:ext cx="4970177" cy="903668"/>
          </a:xfrm>
          <a:prstGeom prst="rect">
            <a:avLst/>
          </a:prstGeom>
          <a:noFill/>
          <a:ln w="9525">
            <a:noFill/>
            <a:miter lim="800000"/>
            <a:headEnd/>
            <a:tailEnd/>
          </a:ln>
        </p:spPr>
      </p:pic>
      <p:sp>
        <p:nvSpPr>
          <p:cNvPr id="10" name="Down Arrow 9">
            <a:extLst>
              <a:ext uri="{FF2B5EF4-FFF2-40B4-BE49-F238E27FC236}">
                <a16:creationId xmlns:a16="http://schemas.microsoft.com/office/drawing/2014/main" id="{E42DDCDC-2886-6A4A-8A50-4DEE24D8B37F}"/>
              </a:ext>
            </a:extLst>
          </p:cNvPr>
          <p:cNvSpPr/>
          <p:nvPr/>
        </p:nvSpPr>
        <p:spPr>
          <a:xfrm>
            <a:off x="2986130" y="3272898"/>
            <a:ext cx="292100" cy="552451"/>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5" name="Slide Number Placeholder 4">
            <a:extLst>
              <a:ext uri="{FF2B5EF4-FFF2-40B4-BE49-F238E27FC236}">
                <a16:creationId xmlns:a16="http://schemas.microsoft.com/office/drawing/2014/main" id="{018A72CE-6E61-1A45-93FE-62C18D50C78E}"/>
              </a:ext>
            </a:extLst>
          </p:cNvPr>
          <p:cNvSpPr>
            <a:spLocks noGrp="1"/>
          </p:cNvSpPr>
          <p:nvPr>
            <p:ph type="sldNum" sz="quarter" idx="12"/>
          </p:nvPr>
        </p:nvSpPr>
        <p:spPr/>
        <p:txBody>
          <a:bodyPr/>
          <a:lstStyle/>
          <a:p>
            <a:fld id="{3A161B0B-1A60-4749-8E50-DA258087C576}" type="slidenum">
              <a:rPr lang="en-US" smtClean="0"/>
              <a:t>38</a:t>
            </a:fld>
            <a:endParaRPr lang="en-US"/>
          </a:p>
        </p:txBody>
      </p:sp>
    </p:spTree>
    <p:extLst>
      <p:ext uri="{BB962C8B-B14F-4D97-AF65-F5344CB8AC3E}">
        <p14:creationId xmlns:p14="http://schemas.microsoft.com/office/powerpoint/2010/main" val="3193716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Exponential</a:t>
            </a:r>
            <a:r>
              <a:rPr lang="de-DE" dirty="0"/>
              <a:t> </a:t>
            </a:r>
            <a:r>
              <a:rPr lang="de-DE" dirty="0" err="1"/>
              <a:t>map</a:t>
            </a:r>
            <a:endParaRPr lang="de-DE" dirty="0"/>
          </a:p>
        </p:txBody>
      </p:sp>
      <p:sp>
        <p:nvSpPr>
          <p:cNvPr id="3" name="Content Placeholder 2">
            <a:extLst>
              <a:ext uri="{FF2B5EF4-FFF2-40B4-BE49-F238E27FC236}">
                <a16:creationId xmlns:a16="http://schemas.microsoft.com/office/drawing/2014/main" id="{DCA8AC2F-A805-A944-9F4C-1BCD350EE116}"/>
              </a:ext>
            </a:extLst>
          </p:cNvPr>
          <p:cNvSpPr>
            <a:spLocks noGrp="1"/>
          </p:cNvSpPr>
          <p:nvPr>
            <p:ph idx="1"/>
          </p:nvPr>
        </p:nvSpPr>
        <p:spPr/>
        <p:txBody>
          <a:bodyPr/>
          <a:lstStyle/>
          <a:p>
            <a:pPr marL="0" indent="0">
              <a:buNone/>
            </a:pPr>
            <a:r>
              <a:rPr lang="de-DE" b="1" dirty="0">
                <a:latin typeface="GFS Neohellenic Bold"/>
              </a:rPr>
              <a:t>Proof: </a:t>
            </a:r>
            <a:r>
              <a:rPr lang="de-DE" dirty="0" err="1">
                <a:latin typeface="GFS Neohellenic Bold"/>
              </a:rPr>
              <a:t>exponential</a:t>
            </a:r>
            <a:r>
              <a:rPr lang="de-DE" dirty="0">
                <a:latin typeface="GFS Neohellenic Bold"/>
              </a:rPr>
              <a:t> </a:t>
            </a:r>
            <a:r>
              <a:rPr lang="de-DE" dirty="0" err="1">
                <a:latin typeface="GFS Neohellenic Bold"/>
              </a:rPr>
              <a:t>map</a:t>
            </a:r>
            <a:endParaRPr lang="de-DE" dirty="0">
              <a:latin typeface="GFS Neohellenic Bold"/>
            </a:endParaRPr>
          </a:p>
        </p:txBody>
      </p:sp>
      <p:pic>
        <p:nvPicPr>
          <p:cNvPr id="4" name="Picture 3"/>
          <p:cNvPicPr>
            <a:picLocks noChangeAspect="1" noChangeArrowheads="1"/>
          </p:cNvPicPr>
          <p:nvPr/>
        </p:nvPicPr>
        <p:blipFill>
          <a:blip r:embed="rId3"/>
          <a:srcRect r="52597"/>
          <a:stretch>
            <a:fillRect/>
          </a:stretch>
        </p:blipFill>
        <p:spPr bwMode="auto">
          <a:xfrm>
            <a:off x="7951878" y="549274"/>
            <a:ext cx="2789695" cy="3048000"/>
          </a:xfrm>
          <a:prstGeom prst="rect">
            <a:avLst/>
          </a:prstGeom>
          <a:noFill/>
          <a:ln w="9525">
            <a:noFill/>
            <a:miter lim="800000"/>
            <a:headEnd/>
            <a:tailEnd/>
          </a:ln>
        </p:spPr>
      </p:pic>
      <p:pic>
        <p:nvPicPr>
          <p:cNvPr id="9" name="Picture 1">
            <a:extLst>
              <a:ext uri="{FF2B5EF4-FFF2-40B4-BE49-F238E27FC236}">
                <a16:creationId xmlns:a16="http://schemas.microsoft.com/office/drawing/2014/main" id="{80C7E558-6B03-BA4B-81A0-AF29739374C2}"/>
              </a:ext>
            </a:extLst>
          </p:cNvPr>
          <p:cNvPicPr>
            <a:picLocks noChangeAspect="1" noChangeArrowheads="1"/>
          </p:cNvPicPr>
          <p:nvPr/>
        </p:nvPicPr>
        <p:blipFill>
          <a:blip r:embed="rId4"/>
          <a:srcRect/>
          <a:stretch>
            <a:fillRect/>
          </a:stretch>
        </p:blipFill>
        <p:spPr bwMode="auto">
          <a:xfrm>
            <a:off x="686560" y="2407309"/>
            <a:ext cx="4970177" cy="903668"/>
          </a:xfrm>
          <a:prstGeom prst="rect">
            <a:avLst/>
          </a:prstGeom>
          <a:noFill/>
          <a:ln w="9525">
            <a:noFill/>
            <a:miter lim="800000"/>
            <a:headEnd/>
            <a:tailEnd/>
          </a:ln>
        </p:spPr>
      </p:pic>
      <p:sp>
        <p:nvSpPr>
          <p:cNvPr id="10" name="Down Arrow 9">
            <a:extLst>
              <a:ext uri="{FF2B5EF4-FFF2-40B4-BE49-F238E27FC236}">
                <a16:creationId xmlns:a16="http://schemas.microsoft.com/office/drawing/2014/main" id="{E42DDCDC-2886-6A4A-8A50-4DEE24D8B37F}"/>
              </a:ext>
            </a:extLst>
          </p:cNvPr>
          <p:cNvSpPr/>
          <p:nvPr/>
        </p:nvSpPr>
        <p:spPr>
          <a:xfrm>
            <a:off x="2986130" y="3272898"/>
            <a:ext cx="292100" cy="552451"/>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pic>
        <p:nvPicPr>
          <p:cNvPr id="11" name="Picture 2">
            <a:extLst>
              <a:ext uri="{FF2B5EF4-FFF2-40B4-BE49-F238E27FC236}">
                <a16:creationId xmlns:a16="http://schemas.microsoft.com/office/drawing/2014/main" id="{706E2851-F4B1-D844-9BD6-854E6FA5AD5D}"/>
              </a:ext>
            </a:extLst>
          </p:cNvPr>
          <p:cNvPicPr>
            <a:picLocks noChangeAspect="1" noChangeArrowheads="1"/>
          </p:cNvPicPr>
          <p:nvPr/>
        </p:nvPicPr>
        <p:blipFill>
          <a:blip r:embed="rId5"/>
          <a:srcRect/>
          <a:stretch>
            <a:fillRect/>
          </a:stretch>
        </p:blipFill>
        <p:spPr bwMode="auto">
          <a:xfrm>
            <a:off x="686560" y="3851123"/>
            <a:ext cx="4187851" cy="968408"/>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B367D5FB-8AA5-1347-8A76-4F7B7E579591}"/>
              </a:ext>
            </a:extLst>
          </p:cNvPr>
          <p:cNvSpPr>
            <a:spLocks noGrp="1"/>
          </p:cNvSpPr>
          <p:nvPr>
            <p:ph type="sldNum" sz="quarter" idx="12"/>
          </p:nvPr>
        </p:nvSpPr>
        <p:spPr/>
        <p:txBody>
          <a:bodyPr/>
          <a:lstStyle/>
          <a:p>
            <a:fld id="{3A161B0B-1A60-4749-8E50-DA258087C576}" type="slidenum">
              <a:rPr lang="en-US" smtClean="0"/>
              <a:t>39</a:t>
            </a:fld>
            <a:endParaRPr lang="en-US"/>
          </a:p>
        </p:txBody>
      </p:sp>
    </p:spTree>
    <p:extLst>
      <p:ext uri="{BB962C8B-B14F-4D97-AF65-F5344CB8AC3E}">
        <p14:creationId xmlns:p14="http://schemas.microsoft.com/office/powerpoint/2010/main" val="56618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solidFill>
                  <a:schemeClr val="tx1"/>
                </a:solidFill>
                <a:latin typeface="+mj-lt"/>
              </a:rPr>
              <a:t>Kinematic</a:t>
            </a:r>
            <a:r>
              <a:rPr lang="de-DE" dirty="0">
                <a:solidFill>
                  <a:schemeClr val="tx1"/>
                </a:solidFill>
                <a:latin typeface="+mj-lt"/>
              </a:rPr>
              <a:t> </a:t>
            </a:r>
            <a:r>
              <a:rPr lang="de-DE" dirty="0" err="1">
                <a:solidFill>
                  <a:schemeClr val="tx1"/>
                </a:solidFill>
                <a:latin typeface="+mj-lt"/>
              </a:rPr>
              <a:t>Parameterization</a:t>
            </a:r>
            <a:endParaRPr lang="de-DE" dirty="0">
              <a:solidFill>
                <a:schemeClr val="tx1"/>
              </a:solidFill>
              <a:latin typeface="+mj-lt"/>
            </a:endParaRPr>
          </a:p>
        </p:txBody>
      </p:sp>
      <p:sp>
        <p:nvSpPr>
          <p:cNvPr id="4" name="Content Placeholder 3">
            <a:extLst>
              <a:ext uri="{FF2B5EF4-FFF2-40B4-BE49-F238E27FC236}">
                <a16:creationId xmlns:a16="http://schemas.microsoft.com/office/drawing/2014/main" id="{EE63EDBF-6CE6-C346-BAFA-BFE632F98E2A}"/>
              </a:ext>
            </a:extLst>
          </p:cNvPr>
          <p:cNvSpPr>
            <a:spLocks noGrp="1"/>
          </p:cNvSpPr>
          <p:nvPr>
            <p:ph idx="1"/>
          </p:nvPr>
        </p:nvSpPr>
        <p:spPr/>
        <p:txBody>
          <a:bodyPr>
            <a:normAutofit fontScale="85000" lnSpcReduction="10000"/>
          </a:bodyPr>
          <a:lstStyle/>
          <a:p>
            <a:pPr marL="514350" indent="-514350">
              <a:buAutoNum type="arabicParenR"/>
            </a:pPr>
            <a:r>
              <a:rPr lang="de-DE" dirty="0">
                <a:latin typeface="Calibri" panose="020F0502020204030204" pitchFamily="34" charset="0"/>
                <a:cs typeface="Calibri" panose="020F0502020204030204" pitchFamily="34" charset="0"/>
              </a:rPr>
              <a:t>Pose </a:t>
            </a:r>
            <a:r>
              <a:rPr lang="de-DE" dirty="0" err="1">
                <a:latin typeface="Calibri" panose="020F0502020204030204" pitchFamily="34" charset="0"/>
                <a:cs typeface="Calibri" panose="020F0502020204030204" pitchFamily="34" charset="0"/>
              </a:rPr>
              <a:t>configurations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are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represented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with</a:t>
            </a:r>
            <a:r>
              <a:rPr lang="de-DE" dirty="0">
                <a:latin typeface="Calibri" panose="020F0502020204030204" pitchFamily="34" charset="0"/>
                <a:cs typeface="Calibri" panose="020F0502020204030204" pitchFamily="34" charset="0"/>
              </a:rPr>
              <a:t> a </a:t>
            </a:r>
            <a:r>
              <a:rPr lang="de-DE" b="1" dirty="0" err="1">
                <a:latin typeface="Calibri" panose="020F0502020204030204" pitchFamily="34" charset="0"/>
                <a:cs typeface="Calibri" panose="020F0502020204030204" pitchFamily="34" charset="0"/>
              </a:rPr>
              <a:t>minimum</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number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parameters</a:t>
            </a:r>
            <a:endParaRPr lang="de-DE" b="1" dirty="0">
              <a:latin typeface="Calibri" panose="020F0502020204030204" pitchFamily="34" charset="0"/>
              <a:cs typeface="Calibri" panose="020F0502020204030204" pitchFamily="34" charset="0"/>
            </a:endParaRPr>
          </a:p>
          <a:p>
            <a:pPr marL="514350" indent="-514350">
              <a:buAutoNum type="arabicParenR"/>
            </a:pPr>
            <a:endParaRPr lang="de-DE" dirty="0">
              <a:latin typeface="Calibri" panose="020F0502020204030204" pitchFamily="34" charset="0"/>
              <a:cs typeface="Calibri" panose="020F0502020204030204" pitchFamily="34" charset="0"/>
            </a:endParaRPr>
          </a:p>
          <a:p>
            <a:pPr marL="514350" indent="-514350">
              <a:buAutoNum type="arabicParenR"/>
            </a:pPr>
            <a:r>
              <a:rPr lang="de-DE" b="1" dirty="0" err="1">
                <a:latin typeface="Calibri" panose="020F0502020204030204" pitchFamily="34" charset="0"/>
                <a:cs typeface="Calibri" panose="020F0502020204030204" pitchFamily="34" charset="0"/>
              </a:rPr>
              <a:t>Singularities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can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avoided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during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optimization</a:t>
            </a:r>
            <a:endParaRPr lang="de-DE" dirty="0">
              <a:latin typeface="Calibri" panose="020F0502020204030204" pitchFamily="34" charset="0"/>
              <a:cs typeface="Calibri" panose="020F0502020204030204" pitchFamily="34" charset="0"/>
            </a:endParaRPr>
          </a:p>
          <a:p>
            <a:pPr marL="514350" indent="-514350">
              <a:buAutoNum type="arabicParenR"/>
            </a:pPr>
            <a:endParaRPr lang="de-DE" dirty="0">
              <a:latin typeface="Calibri" panose="020F0502020204030204" pitchFamily="34" charset="0"/>
              <a:cs typeface="Calibri" panose="020F0502020204030204" pitchFamily="34" charset="0"/>
            </a:endParaRPr>
          </a:p>
          <a:p>
            <a:pPr marL="514350" indent="-514350">
              <a:buAutoNum type="arabicParenR"/>
            </a:pPr>
            <a:r>
              <a:rPr lang="de-DE" dirty="0">
                <a:latin typeface="Calibri" panose="020F0502020204030204" pitchFamily="34" charset="0"/>
                <a:cs typeface="Calibri" panose="020F0502020204030204" pitchFamily="34" charset="0"/>
              </a:rPr>
              <a:t>Easy </a:t>
            </a:r>
            <a:r>
              <a:rPr lang="de-DE" dirty="0" err="1">
                <a:latin typeface="Calibri" panose="020F0502020204030204" pitchFamily="34" charset="0"/>
                <a:cs typeface="Calibri" panose="020F0502020204030204" pitchFamily="34" charset="0"/>
              </a:rPr>
              <a:t>computation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b="1" dirty="0">
                <a:latin typeface="Calibri" panose="020F0502020204030204" pitchFamily="34" charset="0"/>
                <a:cs typeface="Calibri" panose="020F0502020204030204" pitchFamily="34" charset="0"/>
              </a:rPr>
              <a:t>derivatives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segment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positions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and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orientations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w.r.t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parameters</a:t>
            </a:r>
            <a:endParaRPr lang="de-DE" dirty="0">
              <a:latin typeface="Calibri" panose="020F0502020204030204" pitchFamily="34" charset="0"/>
              <a:cs typeface="Calibri" panose="020F0502020204030204" pitchFamily="34" charset="0"/>
            </a:endParaRPr>
          </a:p>
          <a:p>
            <a:pPr marL="514350" indent="-514350">
              <a:buAutoNum type="arabicParenR"/>
            </a:pPr>
            <a:endParaRPr lang="de-DE" dirty="0">
              <a:latin typeface="Calibri" panose="020F0502020204030204" pitchFamily="34" charset="0"/>
              <a:cs typeface="Calibri" panose="020F0502020204030204" pitchFamily="34" charset="0"/>
            </a:endParaRPr>
          </a:p>
          <a:p>
            <a:pPr marL="514350" indent="-514350">
              <a:buAutoNum type="arabicParenR"/>
            </a:pPr>
            <a:r>
              <a:rPr lang="de-DE" dirty="0">
                <a:latin typeface="Calibri" panose="020F0502020204030204" pitchFamily="34" charset="0"/>
                <a:cs typeface="Calibri" panose="020F0502020204030204" pitchFamily="34" charset="0"/>
              </a:rPr>
              <a:t>Human </a:t>
            </a:r>
            <a:r>
              <a:rPr lang="de-DE" b="1" dirty="0" err="1">
                <a:latin typeface="Calibri" panose="020F0502020204030204" pitchFamily="34" charset="0"/>
                <a:cs typeface="Calibri" panose="020F0502020204030204" pitchFamily="34" charset="0"/>
              </a:rPr>
              <a:t>motion</a:t>
            </a:r>
            <a:r>
              <a:rPr lang="de-DE" b="1"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contrains</a:t>
            </a:r>
            <a:r>
              <a:rPr lang="de-DE" b="1" dirty="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such </a:t>
            </a:r>
            <a:r>
              <a:rPr lang="de-DE" dirty="0" err="1">
                <a:latin typeface="Calibri" panose="020F0502020204030204" pitchFamily="34" charset="0"/>
                <a:cs typeface="Calibri" panose="020F0502020204030204" pitchFamily="34" charset="0"/>
              </a:rPr>
              <a:t>as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articulated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motion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are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naturally</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described</a:t>
            </a:r>
            <a:endParaRPr lang="de-DE" dirty="0">
              <a:latin typeface="Calibri" panose="020F0502020204030204" pitchFamily="34" charset="0"/>
              <a:cs typeface="Calibri" panose="020F0502020204030204" pitchFamily="34" charset="0"/>
            </a:endParaRPr>
          </a:p>
          <a:p>
            <a:pPr marL="514350" indent="-514350">
              <a:buAutoNum type="arabicParenR"/>
            </a:pPr>
            <a:endParaRPr lang="de-DE" dirty="0">
              <a:latin typeface="Calibri" panose="020F0502020204030204" pitchFamily="34" charset="0"/>
              <a:cs typeface="Calibri" panose="020F0502020204030204" pitchFamily="34" charset="0"/>
            </a:endParaRPr>
          </a:p>
          <a:p>
            <a:pPr marL="514350" indent="-514350">
              <a:buAutoNum type="arabicParenR"/>
            </a:pPr>
            <a:r>
              <a:rPr lang="de-DE" dirty="0">
                <a:latin typeface="Calibri" panose="020F0502020204030204" pitchFamily="34" charset="0"/>
                <a:cs typeface="Calibri" panose="020F0502020204030204" pitchFamily="34" charset="0"/>
              </a:rPr>
              <a:t>Simple </a:t>
            </a:r>
            <a:r>
              <a:rPr lang="de-DE" dirty="0" err="1">
                <a:latin typeface="Calibri" panose="020F0502020204030204" pitchFamily="34" charset="0"/>
                <a:cs typeface="Calibri" panose="020F0502020204030204" pitchFamily="34" charset="0"/>
              </a:rPr>
              <a:t>rules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b="1" dirty="0" err="1">
                <a:latin typeface="Calibri" panose="020F0502020204030204" pitchFamily="34" charset="0"/>
                <a:cs typeface="Calibri" panose="020F0502020204030204" pitchFamily="34" charset="0"/>
              </a:rPr>
              <a:t>concatenating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motions</a:t>
            </a:r>
            <a:endParaRPr lang="de-DE"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4DAC051-B6AE-7749-81D6-1D6DC54236A7}"/>
              </a:ext>
            </a:extLst>
          </p:cNvPr>
          <p:cNvSpPr>
            <a:spLocks noGrp="1"/>
          </p:cNvSpPr>
          <p:nvPr>
            <p:ph type="sldNum" sz="quarter" idx="12"/>
          </p:nvPr>
        </p:nvSpPr>
        <p:spPr/>
        <p:txBody>
          <a:bodyPr/>
          <a:lstStyle/>
          <a:p>
            <a:fld id="{3A161B0B-1A60-4749-8E50-DA258087C576}" type="slidenum">
              <a:rPr lang="en-US" smtClean="0"/>
              <a:t>4</a:t>
            </a:fld>
            <a:endParaRPr lang="en-US"/>
          </a:p>
        </p:txBody>
      </p:sp>
    </p:spTree>
    <p:extLst>
      <p:ext uri="{BB962C8B-B14F-4D97-AF65-F5344CB8AC3E}">
        <p14:creationId xmlns:p14="http://schemas.microsoft.com/office/powerpoint/2010/main" val="2933432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0EE1E8-2C9A-ED48-AE8F-3C36100A9DCB}"/>
              </a:ext>
            </a:extLst>
          </p:cNvPr>
          <p:cNvSpPr>
            <a:spLocks noGrp="1"/>
          </p:cNvSpPr>
          <p:nvPr>
            <p:ph type="title"/>
          </p:nvPr>
        </p:nvSpPr>
        <p:spPr/>
        <p:txBody>
          <a:bodyPr/>
          <a:lstStyle/>
          <a:p>
            <a:r>
              <a:rPr lang="de-DE" dirty="0" err="1"/>
              <a:t>Exponential</a:t>
            </a:r>
            <a:r>
              <a:rPr lang="de-DE" dirty="0"/>
              <a:t> </a:t>
            </a:r>
            <a:r>
              <a:rPr lang="de-DE" dirty="0" err="1"/>
              <a:t>map</a:t>
            </a:r>
            <a:endParaRPr lang="en-GB" dirty="0"/>
          </a:p>
        </p:txBody>
      </p:sp>
      <p:sp>
        <p:nvSpPr>
          <p:cNvPr id="4" name="Content Placeholder 3">
            <a:extLst>
              <a:ext uri="{FF2B5EF4-FFF2-40B4-BE49-F238E27FC236}">
                <a16:creationId xmlns:a16="http://schemas.microsoft.com/office/drawing/2014/main" id="{2054898D-B8C4-F943-A587-54808A61BD7B}"/>
              </a:ext>
            </a:extLst>
          </p:cNvPr>
          <p:cNvSpPr>
            <a:spLocks noGrp="1"/>
          </p:cNvSpPr>
          <p:nvPr>
            <p:ph idx="1"/>
          </p:nvPr>
        </p:nvSpPr>
        <p:spPr/>
        <p:txBody>
          <a:bodyPr/>
          <a:lstStyle/>
          <a:p>
            <a:pPr marL="0" indent="0">
              <a:buNone/>
            </a:pPr>
            <a:r>
              <a:rPr lang="de-DE" b="1" dirty="0">
                <a:latin typeface="GFS Neohellenic Bold"/>
              </a:rPr>
              <a:t>Proof: </a:t>
            </a:r>
            <a:r>
              <a:rPr lang="de-DE" dirty="0" err="1">
                <a:latin typeface="GFS Neohellenic Bold"/>
              </a:rPr>
              <a:t>exponential</a:t>
            </a:r>
            <a:r>
              <a:rPr lang="de-DE" dirty="0">
                <a:latin typeface="GFS Neohellenic Bold"/>
              </a:rPr>
              <a:t> </a:t>
            </a:r>
            <a:r>
              <a:rPr lang="de-DE" dirty="0" err="1">
                <a:latin typeface="GFS Neohellenic Bold"/>
              </a:rPr>
              <a:t>map</a:t>
            </a:r>
            <a:endParaRPr lang="de-DE" dirty="0">
              <a:latin typeface="GFS Neohellenic Bold"/>
            </a:endParaRPr>
          </a:p>
          <a:p>
            <a:pPr marL="0" indent="0">
              <a:buNone/>
            </a:pPr>
            <a:endParaRPr lang="en-GB" dirty="0"/>
          </a:p>
        </p:txBody>
      </p:sp>
      <p:pic>
        <p:nvPicPr>
          <p:cNvPr id="5" name="Picture 4">
            <a:extLst>
              <a:ext uri="{FF2B5EF4-FFF2-40B4-BE49-F238E27FC236}">
                <a16:creationId xmlns:a16="http://schemas.microsoft.com/office/drawing/2014/main" id="{1D732DAD-4EE3-2F4E-97D6-1E21D5174D27}"/>
              </a:ext>
            </a:extLst>
          </p:cNvPr>
          <p:cNvPicPr>
            <a:picLocks noChangeAspect="1" noChangeArrowheads="1"/>
          </p:cNvPicPr>
          <p:nvPr/>
        </p:nvPicPr>
        <p:blipFill>
          <a:blip r:embed="rId2"/>
          <a:srcRect r="52597"/>
          <a:stretch>
            <a:fillRect/>
          </a:stretch>
        </p:blipFill>
        <p:spPr bwMode="auto">
          <a:xfrm>
            <a:off x="7951878" y="549274"/>
            <a:ext cx="2789695" cy="3048000"/>
          </a:xfrm>
          <a:prstGeom prst="rect">
            <a:avLst/>
          </a:prstGeom>
          <a:noFill/>
          <a:ln w="9525">
            <a:noFill/>
            <a:miter lim="800000"/>
            <a:headEnd/>
            <a:tailEnd/>
          </a:ln>
        </p:spPr>
      </p:pic>
      <p:grpSp>
        <p:nvGrpSpPr>
          <p:cNvPr id="8" name="Group 7">
            <a:extLst>
              <a:ext uri="{FF2B5EF4-FFF2-40B4-BE49-F238E27FC236}">
                <a16:creationId xmlns:a16="http://schemas.microsoft.com/office/drawing/2014/main" id="{DFDFD888-5CAB-0D4E-9850-C2E6B63E97F3}"/>
              </a:ext>
            </a:extLst>
          </p:cNvPr>
          <p:cNvGrpSpPr/>
          <p:nvPr/>
        </p:nvGrpSpPr>
        <p:grpSpPr>
          <a:xfrm>
            <a:off x="686560" y="5353131"/>
            <a:ext cx="5787802" cy="958769"/>
            <a:chOff x="1722549" y="5208939"/>
            <a:chExt cx="5787802" cy="1160111"/>
          </a:xfrm>
        </p:grpSpPr>
        <p:pic>
          <p:nvPicPr>
            <p:cNvPr id="6" name="Picture 3">
              <a:extLst>
                <a:ext uri="{FF2B5EF4-FFF2-40B4-BE49-F238E27FC236}">
                  <a16:creationId xmlns:a16="http://schemas.microsoft.com/office/drawing/2014/main" id="{C3926B89-8DC9-CF4D-B309-265AD7C69B09}"/>
                </a:ext>
              </a:extLst>
            </p:cNvPr>
            <p:cNvPicPr>
              <a:picLocks noChangeAspect="1" noChangeArrowheads="1"/>
            </p:cNvPicPr>
            <p:nvPr/>
          </p:nvPicPr>
          <p:blipFill>
            <a:blip r:embed="rId3"/>
            <a:srcRect/>
            <a:stretch>
              <a:fillRect/>
            </a:stretch>
          </p:blipFill>
          <p:spPr bwMode="auto">
            <a:xfrm>
              <a:off x="1722549" y="5208939"/>
              <a:ext cx="5787802" cy="1160110"/>
            </a:xfrm>
            <a:prstGeom prst="rect">
              <a:avLst/>
            </a:prstGeom>
            <a:noFill/>
            <a:ln w="9525">
              <a:noFill/>
              <a:miter lim="800000"/>
              <a:headEnd/>
              <a:tailEnd/>
            </a:ln>
          </p:spPr>
        </p:pic>
        <p:sp>
          <p:nvSpPr>
            <p:cNvPr id="7" name="Rectangle 6">
              <a:extLst>
                <a:ext uri="{FF2B5EF4-FFF2-40B4-BE49-F238E27FC236}">
                  <a16:creationId xmlns:a16="http://schemas.microsoft.com/office/drawing/2014/main" id="{414168C5-5865-484B-BA02-0847C0D61783}"/>
                </a:ext>
              </a:extLst>
            </p:cNvPr>
            <p:cNvSpPr/>
            <p:nvPr/>
          </p:nvSpPr>
          <p:spPr>
            <a:xfrm>
              <a:off x="2064963" y="5223157"/>
              <a:ext cx="5067300" cy="1145893"/>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9" name="Picture 1">
            <a:extLst>
              <a:ext uri="{FF2B5EF4-FFF2-40B4-BE49-F238E27FC236}">
                <a16:creationId xmlns:a16="http://schemas.microsoft.com/office/drawing/2014/main" id="{5CB4F3EB-F932-1F41-B521-16D35D8DA4A0}"/>
              </a:ext>
            </a:extLst>
          </p:cNvPr>
          <p:cNvPicPr>
            <a:picLocks noChangeAspect="1" noChangeArrowheads="1"/>
          </p:cNvPicPr>
          <p:nvPr/>
        </p:nvPicPr>
        <p:blipFill>
          <a:blip r:embed="rId4"/>
          <a:srcRect/>
          <a:stretch>
            <a:fillRect/>
          </a:stretch>
        </p:blipFill>
        <p:spPr bwMode="auto">
          <a:xfrm>
            <a:off x="686560" y="2407309"/>
            <a:ext cx="4970177" cy="903668"/>
          </a:xfrm>
          <a:prstGeom prst="rect">
            <a:avLst/>
          </a:prstGeom>
          <a:noFill/>
          <a:ln w="9525">
            <a:noFill/>
            <a:miter lim="800000"/>
            <a:headEnd/>
            <a:tailEnd/>
          </a:ln>
        </p:spPr>
      </p:pic>
      <p:sp>
        <p:nvSpPr>
          <p:cNvPr id="11" name="Down Arrow 10">
            <a:extLst>
              <a:ext uri="{FF2B5EF4-FFF2-40B4-BE49-F238E27FC236}">
                <a16:creationId xmlns:a16="http://schemas.microsoft.com/office/drawing/2014/main" id="{F9F33662-1C6C-8646-89A1-337DC190022A}"/>
              </a:ext>
            </a:extLst>
          </p:cNvPr>
          <p:cNvSpPr/>
          <p:nvPr/>
        </p:nvSpPr>
        <p:spPr>
          <a:xfrm>
            <a:off x="2986130" y="3272898"/>
            <a:ext cx="292100" cy="552451"/>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pic>
        <p:nvPicPr>
          <p:cNvPr id="12" name="Picture 2">
            <a:extLst>
              <a:ext uri="{FF2B5EF4-FFF2-40B4-BE49-F238E27FC236}">
                <a16:creationId xmlns:a16="http://schemas.microsoft.com/office/drawing/2014/main" id="{B4D7472A-A668-5445-82F0-864814859341}"/>
              </a:ext>
            </a:extLst>
          </p:cNvPr>
          <p:cNvPicPr>
            <a:picLocks noChangeAspect="1" noChangeArrowheads="1"/>
          </p:cNvPicPr>
          <p:nvPr/>
        </p:nvPicPr>
        <p:blipFill>
          <a:blip r:embed="rId5"/>
          <a:srcRect/>
          <a:stretch>
            <a:fillRect/>
          </a:stretch>
        </p:blipFill>
        <p:spPr bwMode="auto">
          <a:xfrm>
            <a:off x="686560" y="3851123"/>
            <a:ext cx="4187851" cy="968408"/>
          </a:xfrm>
          <a:prstGeom prst="rect">
            <a:avLst/>
          </a:prstGeom>
          <a:noFill/>
          <a:ln w="9525">
            <a:noFill/>
            <a:miter lim="800000"/>
            <a:headEnd/>
            <a:tailEnd/>
          </a:ln>
        </p:spPr>
      </p:pic>
      <p:sp>
        <p:nvSpPr>
          <p:cNvPr id="13" name="Down Arrow 12">
            <a:extLst>
              <a:ext uri="{FF2B5EF4-FFF2-40B4-BE49-F238E27FC236}">
                <a16:creationId xmlns:a16="http://schemas.microsoft.com/office/drawing/2014/main" id="{DEA2A7A3-525C-0440-947E-98C2C873E738}"/>
              </a:ext>
            </a:extLst>
          </p:cNvPr>
          <p:cNvSpPr/>
          <p:nvPr/>
        </p:nvSpPr>
        <p:spPr>
          <a:xfrm>
            <a:off x="2986130" y="4569079"/>
            <a:ext cx="292100" cy="552451"/>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4" name="TextBox 13">
            <a:extLst>
              <a:ext uri="{FF2B5EF4-FFF2-40B4-BE49-F238E27FC236}">
                <a16:creationId xmlns:a16="http://schemas.microsoft.com/office/drawing/2014/main" id="{7D6DB02B-10A1-594B-8B06-13F5A1BD8A86}"/>
              </a:ext>
            </a:extLst>
          </p:cNvPr>
          <p:cNvSpPr txBox="1"/>
          <p:nvPr/>
        </p:nvSpPr>
        <p:spPr>
          <a:xfrm>
            <a:off x="4550941" y="4657155"/>
            <a:ext cx="5067300" cy="523220"/>
          </a:xfrm>
          <a:prstGeom prst="rect">
            <a:avLst/>
          </a:prstGeom>
          <a:noFill/>
        </p:spPr>
        <p:txBody>
          <a:bodyPr wrap="square" rtlCol="0">
            <a:spAutoFit/>
          </a:bodyPr>
          <a:lstStyle/>
          <a:p>
            <a:r>
              <a:rPr lang="de-DE" sz="2800" dirty="0" err="1">
                <a:latin typeface="GFS Neohellenic Bold"/>
              </a:rPr>
              <a:t>If</a:t>
            </a:r>
            <a:r>
              <a:rPr lang="de-DE" sz="2800" dirty="0">
                <a:latin typeface="GFS Neohellenic Bold"/>
              </a:rPr>
              <a:t> </a:t>
            </a:r>
            <a:r>
              <a:rPr lang="de-DE" sz="2800" dirty="0" err="1">
                <a:latin typeface="GFS Neohellenic Bold"/>
              </a:rPr>
              <a:t>we</a:t>
            </a:r>
            <a:r>
              <a:rPr lang="de-DE" sz="2800" dirty="0">
                <a:latin typeface="GFS Neohellenic Bold"/>
              </a:rPr>
              <a:t> </a:t>
            </a:r>
            <a:r>
              <a:rPr lang="de-DE" sz="2800" dirty="0" err="1">
                <a:latin typeface="GFS Neohellenic Bold"/>
              </a:rPr>
              <a:t>rotate</a:t>
            </a:r>
            <a:r>
              <a:rPr lang="de-DE" sz="2800" dirty="0">
                <a:latin typeface="GFS Neohellenic Bold"/>
              </a:rPr>
              <a:t> </a:t>
            </a:r>
            <a:r>
              <a:rPr lang="de-DE" sz="2800" dirty="0" err="1">
                <a:latin typeface="GFS Neohellenic Bold"/>
              </a:rPr>
              <a:t>θ</a:t>
            </a:r>
            <a:r>
              <a:rPr lang="de-DE" sz="2800" dirty="0">
                <a:latin typeface="GFS Neohellenic Bold"/>
              </a:rPr>
              <a:t> </a:t>
            </a:r>
            <a:r>
              <a:rPr lang="de-DE" sz="2800" dirty="0" err="1">
                <a:latin typeface="GFS Neohellenic Bold"/>
              </a:rPr>
              <a:t>units</a:t>
            </a:r>
            <a:r>
              <a:rPr lang="de-DE" sz="2800" dirty="0">
                <a:latin typeface="GFS Neohellenic Bold"/>
              </a:rPr>
              <a:t> </a:t>
            </a:r>
            <a:r>
              <a:rPr lang="de-DE" sz="2800" dirty="0" err="1">
                <a:latin typeface="GFS Neohellenic Bold"/>
              </a:rPr>
              <a:t>of</a:t>
            </a:r>
            <a:r>
              <a:rPr lang="de-DE" sz="2800" dirty="0">
                <a:latin typeface="GFS Neohellenic Bold"/>
              </a:rPr>
              <a:t> time </a:t>
            </a:r>
          </a:p>
        </p:txBody>
      </p:sp>
      <p:sp>
        <p:nvSpPr>
          <p:cNvPr id="15" name="Slide Number Placeholder 14">
            <a:extLst>
              <a:ext uri="{FF2B5EF4-FFF2-40B4-BE49-F238E27FC236}">
                <a16:creationId xmlns:a16="http://schemas.microsoft.com/office/drawing/2014/main" id="{0B3C0589-76A2-1F48-BE1C-D55889C76825}"/>
              </a:ext>
            </a:extLst>
          </p:cNvPr>
          <p:cNvSpPr>
            <a:spLocks noGrp="1"/>
          </p:cNvSpPr>
          <p:nvPr>
            <p:ph type="sldNum" sz="quarter" idx="12"/>
          </p:nvPr>
        </p:nvSpPr>
        <p:spPr/>
        <p:txBody>
          <a:bodyPr/>
          <a:lstStyle/>
          <a:p>
            <a:fld id="{3A161B0B-1A60-4749-8E50-DA258087C576}" type="slidenum">
              <a:rPr lang="en-US" smtClean="0"/>
              <a:t>40</a:t>
            </a:fld>
            <a:endParaRPr lang="en-US"/>
          </a:p>
        </p:txBody>
      </p:sp>
    </p:spTree>
    <p:extLst>
      <p:ext uri="{BB962C8B-B14F-4D97-AF65-F5344CB8AC3E}">
        <p14:creationId xmlns:p14="http://schemas.microsoft.com/office/powerpoint/2010/main" val="238656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9F7D31-D3D5-574D-A944-97A593407FC1}"/>
              </a:ext>
            </a:extLst>
          </p:cNvPr>
          <p:cNvSpPr>
            <a:spLocks noGrp="1"/>
          </p:cNvSpPr>
          <p:nvPr>
            <p:ph type="title"/>
          </p:nvPr>
        </p:nvSpPr>
        <p:spPr/>
        <p:txBody>
          <a:bodyPr/>
          <a:lstStyle/>
          <a:p>
            <a:r>
              <a:rPr lang="de-DE" dirty="0" err="1"/>
              <a:t>Exponential</a:t>
            </a:r>
            <a:r>
              <a:rPr lang="de-DE" dirty="0"/>
              <a:t> </a:t>
            </a:r>
            <a:r>
              <a:rPr lang="de-DE" dirty="0" err="1"/>
              <a:t>map</a:t>
            </a:r>
            <a:endParaRPr lang="en-GB" dirty="0"/>
          </a:p>
        </p:txBody>
      </p:sp>
      <p:sp>
        <p:nvSpPr>
          <p:cNvPr id="10" name="Content Placeholder 9">
            <a:extLst>
              <a:ext uri="{FF2B5EF4-FFF2-40B4-BE49-F238E27FC236}">
                <a16:creationId xmlns:a16="http://schemas.microsoft.com/office/drawing/2014/main" id="{D48DD566-D380-4E4A-B3A0-47D408AA6E3F}"/>
              </a:ext>
            </a:extLst>
          </p:cNvPr>
          <p:cNvSpPr>
            <a:spLocks noGrp="1"/>
          </p:cNvSpPr>
          <p:nvPr>
            <p:ph idx="1"/>
          </p:nvPr>
        </p:nvSpPr>
        <p:spPr>
          <a:xfrm>
            <a:off x="838200" y="2801257"/>
            <a:ext cx="10515600" cy="3375706"/>
          </a:xfrm>
        </p:spPr>
        <p:txBody>
          <a:bodyPr/>
          <a:lstStyle/>
          <a:p>
            <a:pPr marL="0" indent="0">
              <a:buNone/>
            </a:pPr>
            <a:r>
              <a:rPr lang="de-DE" dirty="0" err="1">
                <a:latin typeface="GFS Neohellenic Bold"/>
              </a:rPr>
              <a:t>Exploiting</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properties</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skew</a:t>
            </a:r>
            <a:r>
              <a:rPr lang="de-DE" dirty="0">
                <a:latin typeface="GFS Neohellenic Bold"/>
              </a:rPr>
              <a:t> </a:t>
            </a:r>
            <a:r>
              <a:rPr lang="de-DE" dirty="0" err="1">
                <a:latin typeface="GFS Neohellenic Bold"/>
              </a:rPr>
              <a:t>symetric</a:t>
            </a:r>
            <a:r>
              <a:rPr lang="de-DE" dirty="0">
                <a:latin typeface="GFS Neohellenic Bold"/>
              </a:rPr>
              <a:t> </a:t>
            </a:r>
            <a:r>
              <a:rPr lang="de-DE" dirty="0" err="1">
                <a:latin typeface="GFS Neohellenic Bold"/>
              </a:rPr>
              <a:t>matrices</a:t>
            </a:r>
            <a:endParaRPr lang="de-DE" dirty="0">
              <a:latin typeface="GFS Neohellenic Bold"/>
            </a:endParaRPr>
          </a:p>
          <a:p>
            <a:pPr marL="0" indent="0">
              <a:buNone/>
            </a:pPr>
            <a:r>
              <a:rPr lang="de-DE" dirty="0">
                <a:latin typeface="GFS Neohellenic Bold"/>
              </a:rPr>
              <a:t>Rodriguez </a:t>
            </a:r>
            <a:r>
              <a:rPr lang="de-DE" dirty="0" err="1">
                <a:latin typeface="GFS Neohellenic Bold"/>
              </a:rPr>
              <a:t>formula</a:t>
            </a:r>
            <a:r>
              <a:rPr lang="de-DE" dirty="0">
                <a:latin typeface="GFS Neohellenic Bold"/>
              </a:rPr>
              <a:t>:</a:t>
            </a:r>
          </a:p>
          <a:p>
            <a:pPr marL="0" indent="0">
              <a:buNone/>
            </a:pPr>
            <a:endParaRPr lang="de-DE" dirty="0">
              <a:latin typeface="GFS Neohellenic Bold"/>
            </a:endParaRPr>
          </a:p>
          <a:p>
            <a:pPr marL="0" indent="0">
              <a:buNone/>
            </a:pPr>
            <a:endParaRPr lang="de-DE" dirty="0">
              <a:latin typeface="GFS Neohellenic Bold"/>
            </a:endParaRPr>
          </a:p>
          <a:p>
            <a:pPr marL="0" indent="0">
              <a:buNone/>
            </a:pPr>
            <a:r>
              <a:rPr lang="de-DE" dirty="0" err="1">
                <a:latin typeface="GFS Neohellenic Bold"/>
              </a:rPr>
              <a:t>Closed</a:t>
            </a:r>
            <a:r>
              <a:rPr lang="de-DE" dirty="0">
                <a:latin typeface="GFS Neohellenic Bold"/>
              </a:rPr>
              <a:t> form!</a:t>
            </a:r>
          </a:p>
          <a:p>
            <a:pPr marL="0" indent="0">
              <a:buNone/>
            </a:pPr>
            <a:endParaRPr lang="de-DE" dirty="0">
              <a:latin typeface="GFS Neohellenic Bold"/>
            </a:endParaRPr>
          </a:p>
          <a:p>
            <a:pPr marL="0" indent="0">
              <a:buNone/>
            </a:pPr>
            <a:endParaRPr lang="de-DE" dirty="0">
              <a:latin typeface="GFS Neohellenic Bold"/>
            </a:endParaRPr>
          </a:p>
          <a:p>
            <a:pPr marL="0" indent="0">
              <a:buNone/>
            </a:pPr>
            <a:endParaRPr lang="en-GB" dirty="0"/>
          </a:p>
        </p:txBody>
      </p:sp>
      <p:pic>
        <p:nvPicPr>
          <p:cNvPr id="13" name="Picture 2">
            <a:extLst>
              <a:ext uri="{FF2B5EF4-FFF2-40B4-BE49-F238E27FC236}">
                <a16:creationId xmlns:a16="http://schemas.microsoft.com/office/drawing/2014/main" id="{37B35FA3-B87D-4C4C-95ED-640F7560A096}"/>
              </a:ext>
            </a:extLst>
          </p:cNvPr>
          <p:cNvPicPr>
            <a:picLocks noChangeAspect="1" noChangeArrowheads="1"/>
          </p:cNvPicPr>
          <p:nvPr/>
        </p:nvPicPr>
        <p:blipFill>
          <a:blip r:embed="rId2"/>
          <a:srcRect/>
          <a:stretch>
            <a:fillRect/>
          </a:stretch>
        </p:blipFill>
        <p:spPr bwMode="auto">
          <a:xfrm>
            <a:off x="838200" y="1610633"/>
            <a:ext cx="7962900" cy="1075402"/>
          </a:xfrm>
          <a:prstGeom prst="rect">
            <a:avLst/>
          </a:prstGeom>
          <a:noFill/>
          <a:ln w="9525">
            <a:noFill/>
            <a:miter lim="800000"/>
            <a:headEnd/>
            <a:tailEnd/>
          </a:ln>
        </p:spPr>
      </p:pic>
      <p:grpSp>
        <p:nvGrpSpPr>
          <p:cNvPr id="11" name="Group 10">
            <a:extLst>
              <a:ext uri="{FF2B5EF4-FFF2-40B4-BE49-F238E27FC236}">
                <a16:creationId xmlns:a16="http://schemas.microsoft.com/office/drawing/2014/main" id="{0A6905B4-3BEB-CD46-819E-FA15BC38BB35}"/>
              </a:ext>
            </a:extLst>
          </p:cNvPr>
          <p:cNvGrpSpPr/>
          <p:nvPr/>
        </p:nvGrpSpPr>
        <p:grpSpPr>
          <a:xfrm>
            <a:off x="2000250" y="3873844"/>
            <a:ext cx="7905750" cy="952500"/>
            <a:chOff x="2000250" y="3873844"/>
            <a:chExt cx="7905750" cy="952500"/>
          </a:xfrm>
        </p:grpSpPr>
        <p:pic>
          <p:nvPicPr>
            <p:cNvPr id="14" name="Picture 3">
              <a:extLst>
                <a:ext uri="{FF2B5EF4-FFF2-40B4-BE49-F238E27FC236}">
                  <a16:creationId xmlns:a16="http://schemas.microsoft.com/office/drawing/2014/main" id="{B423D190-2179-984B-86A0-3E003F2914FB}"/>
                </a:ext>
              </a:extLst>
            </p:cNvPr>
            <p:cNvPicPr>
              <a:picLocks noChangeAspect="1" noChangeArrowheads="1"/>
            </p:cNvPicPr>
            <p:nvPr/>
          </p:nvPicPr>
          <p:blipFill>
            <a:blip r:embed="rId3"/>
            <a:srcRect/>
            <a:stretch>
              <a:fillRect/>
            </a:stretch>
          </p:blipFill>
          <p:spPr bwMode="auto">
            <a:xfrm>
              <a:off x="2000250" y="3873844"/>
              <a:ext cx="7905750" cy="952500"/>
            </a:xfrm>
            <a:prstGeom prst="rect">
              <a:avLst/>
            </a:prstGeom>
            <a:noFill/>
            <a:ln w="9525">
              <a:noFill/>
              <a:miter lim="800000"/>
              <a:headEnd/>
              <a:tailEnd/>
            </a:ln>
          </p:spPr>
        </p:pic>
        <p:sp>
          <p:nvSpPr>
            <p:cNvPr id="15" name="Rectangle 14">
              <a:extLst>
                <a:ext uri="{FF2B5EF4-FFF2-40B4-BE49-F238E27FC236}">
                  <a16:creationId xmlns:a16="http://schemas.microsoft.com/office/drawing/2014/main" id="{0F5BABB0-4A3B-4A45-B667-1007EA42E6FE}"/>
                </a:ext>
              </a:extLst>
            </p:cNvPr>
            <p:cNvSpPr/>
            <p:nvPr/>
          </p:nvSpPr>
          <p:spPr>
            <a:xfrm>
              <a:off x="2000250" y="3873844"/>
              <a:ext cx="7905750" cy="772691"/>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2" name="Slide Number Placeholder 11">
            <a:extLst>
              <a:ext uri="{FF2B5EF4-FFF2-40B4-BE49-F238E27FC236}">
                <a16:creationId xmlns:a16="http://schemas.microsoft.com/office/drawing/2014/main" id="{B01830F5-558B-7943-8E41-CCDE8F5EC6D3}"/>
              </a:ext>
            </a:extLst>
          </p:cNvPr>
          <p:cNvSpPr>
            <a:spLocks noGrp="1"/>
          </p:cNvSpPr>
          <p:nvPr>
            <p:ph type="sldNum" sz="quarter" idx="12"/>
          </p:nvPr>
        </p:nvSpPr>
        <p:spPr/>
        <p:txBody>
          <a:bodyPr/>
          <a:lstStyle/>
          <a:p>
            <a:fld id="{3A161B0B-1A60-4749-8E50-DA258087C576}" type="slidenum">
              <a:rPr lang="en-US" smtClean="0"/>
              <a:t>41</a:t>
            </a:fld>
            <a:endParaRPr lang="en-US"/>
          </a:p>
        </p:txBody>
      </p:sp>
    </p:spTree>
    <p:extLst>
      <p:ext uri="{BB962C8B-B14F-4D97-AF65-F5344CB8AC3E}">
        <p14:creationId xmlns:p14="http://schemas.microsoft.com/office/powerpoint/2010/main" val="4053440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Twists</a:t>
            </a:r>
          </a:p>
        </p:txBody>
      </p:sp>
      <p:sp>
        <p:nvSpPr>
          <p:cNvPr id="5" name="Content Placeholder 4">
            <a:extLst>
              <a:ext uri="{FF2B5EF4-FFF2-40B4-BE49-F238E27FC236}">
                <a16:creationId xmlns:a16="http://schemas.microsoft.com/office/drawing/2014/main" id="{8F6CA32C-06F8-EF47-BAC0-BF2066E2DC6A}"/>
              </a:ext>
            </a:extLst>
          </p:cNvPr>
          <p:cNvSpPr>
            <a:spLocks noGrp="1"/>
          </p:cNvSpPr>
          <p:nvPr>
            <p:ph idx="1"/>
          </p:nvPr>
        </p:nvSpPr>
        <p:spPr>
          <a:xfrm>
            <a:off x="838200" y="1825625"/>
            <a:ext cx="10515600" cy="1127058"/>
          </a:xfrm>
        </p:spPr>
        <p:txBody>
          <a:bodyPr/>
          <a:lstStyle/>
          <a:p>
            <a:r>
              <a:rPr lang="de-DE" dirty="0" err="1">
                <a:latin typeface="GFS Neohellenic Bold"/>
              </a:rPr>
              <a:t>What</a:t>
            </a:r>
            <a:r>
              <a:rPr lang="de-DE" dirty="0">
                <a:latin typeface="GFS Neohellenic Bold"/>
              </a:rPr>
              <a:t> </a:t>
            </a:r>
            <a:r>
              <a:rPr lang="de-DE" dirty="0" err="1">
                <a:latin typeface="GFS Neohellenic Bold"/>
              </a:rPr>
              <a:t>about</a:t>
            </a:r>
            <a:r>
              <a:rPr lang="de-DE" dirty="0">
                <a:latin typeface="GFS Neohellenic Bold"/>
              </a:rPr>
              <a:t> </a:t>
            </a:r>
            <a:r>
              <a:rPr lang="de-DE" dirty="0" err="1">
                <a:latin typeface="GFS Neohellenic Bold"/>
              </a:rPr>
              <a:t>translation</a:t>
            </a:r>
            <a:r>
              <a:rPr lang="de-DE" dirty="0">
                <a:latin typeface="GFS Neohellenic Bold"/>
              </a:rPr>
              <a:t> ? </a:t>
            </a:r>
          </a:p>
          <a:p>
            <a:r>
              <a:rPr lang="de-DE" dirty="0">
                <a:latin typeface="GFS Neohellenic Bold"/>
              </a:rPr>
              <a:t>The </a:t>
            </a:r>
            <a:r>
              <a:rPr lang="de-DE" b="1" dirty="0" err="1">
                <a:latin typeface="GFS Neohellenic Bold"/>
              </a:rPr>
              <a:t>twist</a:t>
            </a:r>
            <a:r>
              <a:rPr lang="de-DE" b="1" dirty="0">
                <a:latin typeface="GFS Neohellenic Bold"/>
              </a:rPr>
              <a:t> </a:t>
            </a:r>
            <a:r>
              <a:rPr lang="de-DE" b="1" dirty="0" err="1">
                <a:latin typeface="GFS Neohellenic Bold"/>
              </a:rPr>
              <a:t>coordinates</a:t>
            </a:r>
            <a:r>
              <a:rPr lang="de-DE" b="1" dirty="0">
                <a:latin typeface="GFS Neohellenic Bold"/>
              </a:rPr>
              <a:t> </a:t>
            </a:r>
            <a:r>
              <a:rPr lang="de-DE" dirty="0" err="1">
                <a:latin typeface="GFS Neohellenic Bold"/>
              </a:rPr>
              <a:t>are</a:t>
            </a:r>
            <a:r>
              <a:rPr lang="de-DE" dirty="0">
                <a:latin typeface="GFS Neohellenic Bold"/>
              </a:rPr>
              <a:t> </a:t>
            </a:r>
            <a:r>
              <a:rPr lang="de-DE" dirty="0" err="1">
                <a:latin typeface="GFS Neohellenic Bold"/>
              </a:rPr>
              <a:t>defined</a:t>
            </a:r>
            <a:r>
              <a:rPr lang="de-DE" dirty="0">
                <a:latin typeface="GFS Neohellenic Bold"/>
              </a:rPr>
              <a:t> </a:t>
            </a:r>
            <a:r>
              <a:rPr lang="de-DE" dirty="0" err="1">
                <a:latin typeface="GFS Neohellenic Bold"/>
              </a:rPr>
              <a:t>as</a:t>
            </a:r>
            <a:endParaRPr lang="de-DE" dirty="0">
              <a:latin typeface="GFS Neohellenic Bold"/>
            </a:endParaRPr>
          </a:p>
          <a:p>
            <a:endParaRPr lang="en-GB" dirty="0"/>
          </a:p>
        </p:txBody>
      </p:sp>
      <p:pic>
        <p:nvPicPr>
          <p:cNvPr id="43011" name="Picture 3"/>
          <p:cNvPicPr>
            <a:picLocks noChangeAspect="1" noChangeArrowheads="1"/>
          </p:cNvPicPr>
          <p:nvPr/>
        </p:nvPicPr>
        <p:blipFill>
          <a:blip r:embed="rId2"/>
          <a:srcRect/>
          <a:stretch>
            <a:fillRect/>
          </a:stretch>
        </p:blipFill>
        <p:spPr bwMode="auto">
          <a:xfrm>
            <a:off x="838200" y="4295423"/>
            <a:ext cx="5580096" cy="2043710"/>
          </a:xfrm>
          <a:prstGeom prst="rect">
            <a:avLst/>
          </a:prstGeom>
          <a:noFill/>
          <a:ln w="9525">
            <a:noFill/>
            <a:miter lim="800000"/>
            <a:headEnd/>
            <a:tailEnd/>
          </a:ln>
        </p:spPr>
      </p:pic>
      <p:pic>
        <p:nvPicPr>
          <p:cNvPr id="43012" name="Picture 4"/>
          <p:cNvPicPr>
            <a:picLocks noChangeAspect="1" noChangeArrowheads="1"/>
          </p:cNvPicPr>
          <p:nvPr/>
        </p:nvPicPr>
        <p:blipFill>
          <a:blip r:embed="rId3"/>
          <a:srcRect/>
          <a:stretch>
            <a:fillRect/>
          </a:stretch>
        </p:blipFill>
        <p:spPr bwMode="auto">
          <a:xfrm>
            <a:off x="1260605" y="3035299"/>
            <a:ext cx="4953000" cy="516996"/>
          </a:xfrm>
          <a:prstGeom prst="rect">
            <a:avLst/>
          </a:prstGeom>
          <a:noFill/>
          <a:ln w="9525">
            <a:noFill/>
            <a:miter lim="800000"/>
            <a:headEnd/>
            <a:tailEnd/>
          </a:ln>
        </p:spPr>
      </p:pic>
      <p:pic>
        <p:nvPicPr>
          <p:cNvPr id="7" name="Picture 3"/>
          <p:cNvPicPr>
            <a:picLocks noChangeAspect="1" noChangeArrowheads="1"/>
          </p:cNvPicPr>
          <p:nvPr/>
        </p:nvPicPr>
        <p:blipFill>
          <a:blip r:embed="rId4"/>
          <a:srcRect l="45452" t="4907"/>
          <a:stretch>
            <a:fillRect/>
          </a:stretch>
        </p:blipFill>
        <p:spPr bwMode="auto">
          <a:xfrm>
            <a:off x="7730852" y="2234070"/>
            <a:ext cx="2750097" cy="2483055"/>
          </a:xfrm>
          <a:prstGeom prst="rect">
            <a:avLst/>
          </a:prstGeom>
          <a:noFill/>
          <a:ln w="9525">
            <a:noFill/>
            <a:miter lim="800000"/>
            <a:headEnd/>
            <a:tailEnd/>
          </a:ln>
        </p:spPr>
      </p:pic>
      <p:sp>
        <p:nvSpPr>
          <p:cNvPr id="8" name="TextBox 7"/>
          <p:cNvSpPr txBox="1"/>
          <p:nvPr/>
        </p:nvSpPr>
        <p:spPr>
          <a:xfrm>
            <a:off x="1917700" y="2553139"/>
            <a:ext cx="8077200" cy="553998"/>
          </a:xfrm>
          <a:prstGeom prst="rect">
            <a:avLst/>
          </a:prstGeom>
          <a:noFill/>
        </p:spPr>
        <p:txBody>
          <a:bodyPr wrap="square" rtlCol="0">
            <a:spAutoFit/>
          </a:bodyPr>
          <a:lstStyle/>
          <a:p>
            <a:endParaRPr lang="de-DE" sz="3000" dirty="0">
              <a:latin typeface="GFS Neohellenic Bold"/>
            </a:endParaRPr>
          </a:p>
        </p:txBody>
      </p:sp>
      <p:sp>
        <p:nvSpPr>
          <p:cNvPr id="11" name="Down Arrow 10"/>
          <p:cNvSpPr/>
          <p:nvPr/>
        </p:nvSpPr>
        <p:spPr>
          <a:xfrm rot="16200000">
            <a:off x="6315851" y="4909917"/>
            <a:ext cx="477197" cy="739095"/>
          </a:xfrm>
          <a:prstGeom prst="down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4" name="Group 3">
            <a:extLst>
              <a:ext uri="{FF2B5EF4-FFF2-40B4-BE49-F238E27FC236}">
                <a16:creationId xmlns:a16="http://schemas.microsoft.com/office/drawing/2014/main" id="{74D28CA0-AFC5-5546-B3C7-7EFEF6B86354}"/>
              </a:ext>
            </a:extLst>
          </p:cNvPr>
          <p:cNvGrpSpPr/>
          <p:nvPr/>
        </p:nvGrpSpPr>
        <p:grpSpPr>
          <a:xfrm>
            <a:off x="7134094" y="4776700"/>
            <a:ext cx="2235879" cy="936203"/>
            <a:chOff x="8023094" y="4724401"/>
            <a:chExt cx="2235879" cy="936203"/>
          </a:xfrm>
        </p:grpSpPr>
        <p:pic>
          <p:nvPicPr>
            <p:cNvPr id="43014" name="Picture 6" descr="http://latex.codecogs.com/png.latex?\LARGE%20\dpi%7b200%7d%20\dot%7b\mathbf%7bp%7d%7d%20=\widehat%7b\xi%7d\mathbf%7bp%7d"/>
            <p:cNvPicPr>
              <a:picLocks noChangeAspect="1" noChangeArrowheads="1"/>
            </p:cNvPicPr>
            <p:nvPr/>
          </p:nvPicPr>
          <p:blipFill>
            <a:blip r:embed="rId5"/>
            <a:srcRect/>
            <a:stretch>
              <a:fillRect/>
            </a:stretch>
          </p:blipFill>
          <p:spPr bwMode="auto">
            <a:xfrm>
              <a:off x="8385176" y="4837113"/>
              <a:ext cx="1609725" cy="666751"/>
            </a:xfrm>
            <a:prstGeom prst="rect">
              <a:avLst/>
            </a:prstGeom>
            <a:noFill/>
          </p:spPr>
        </p:pic>
        <p:sp>
          <p:nvSpPr>
            <p:cNvPr id="12" name="Rectangle 11"/>
            <p:cNvSpPr/>
            <p:nvPr/>
          </p:nvSpPr>
          <p:spPr>
            <a:xfrm>
              <a:off x="8023094" y="4724401"/>
              <a:ext cx="2235879" cy="936203"/>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4" name="Content Placeholder 4">
            <a:extLst>
              <a:ext uri="{FF2B5EF4-FFF2-40B4-BE49-F238E27FC236}">
                <a16:creationId xmlns:a16="http://schemas.microsoft.com/office/drawing/2014/main" id="{041AFEB8-0EBC-6941-B1D3-4B543FE9AD02}"/>
              </a:ext>
            </a:extLst>
          </p:cNvPr>
          <p:cNvSpPr txBox="1">
            <a:spLocks/>
          </p:cNvSpPr>
          <p:nvPr/>
        </p:nvSpPr>
        <p:spPr>
          <a:xfrm>
            <a:off x="838200" y="3834015"/>
            <a:ext cx="10515600" cy="8235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a:latin typeface="GFS Neohellenic Bold"/>
              </a:rPr>
              <a:t>And</a:t>
            </a:r>
            <a:r>
              <a:rPr lang="de-DE" dirty="0">
                <a:latin typeface="GFS Neohellenic Bold"/>
              </a:rPr>
              <a:t> </a:t>
            </a:r>
            <a:r>
              <a:rPr lang="de-DE" dirty="0" err="1">
                <a:latin typeface="GFS Neohellenic Bold"/>
              </a:rPr>
              <a:t>the</a:t>
            </a:r>
            <a:r>
              <a:rPr lang="de-DE" dirty="0">
                <a:latin typeface="GFS Neohellenic Bold"/>
              </a:rPr>
              <a:t> </a:t>
            </a:r>
            <a:r>
              <a:rPr lang="de-DE" b="1" dirty="0" err="1">
                <a:latin typeface="GFS Neohellenic Bold"/>
              </a:rPr>
              <a:t>twist</a:t>
            </a:r>
            <a:r>
              <a:rPr lang="de-DE" b="1" dirty="0">
                <a:latin typeface="GFS Neohellenic Bold"/>
              </a:rPr>
              <a:t> </a:t>
            </a:r>
            <a:r>
              <a:rPr lang="de-DE" dirty="0" err="1">
                <a:latin typeface="GFS Neohellenic Bold"/>
              </a:rPr>
              <a:t>is</a:t>
            </a:r>
            <a:r>
              <a:rPr lang="de-DE" dirty="0">
                <a:latin typeface="GFS Neohellenic Bold"/>
              </a:rPr>
              <a:t> </a:t>
            </a:r>
            <a:r>
              <a:rPr lang="de-DE" dirty="0" err="1">
                <a:latin typeface="GFS Neohellenic Bold"/>
              </a:rPr>
              <a:t>defined</a:t>
            </a:r>
            <a:r>
              <a:rPr lang="de-DE" dirty="0">
                <a:latin typeface="GFS Neohellenic Bold"/>
              </a:rPr>
              <a:t> </a:t>
            </a:r>
            <a:r>
              <a:rPr lang="de-DE" dirty="0" err="1">
                <a:latin typeface="GFS Neohellenic Bold"/>
              </a:rPr>
              <a:t>as</a:t>
            </a:r>
            <a:endParaRPr lang="de-DE" dirty="0">
              <a:latin typeface="GFS Neohellenic Bold"/>
            </a:endParaRPr>
          </a:p>
        </p:txBody>
      </p:sp>
      <p:sp>
        <p:nvSpPr>
          <p:cNvPr id="6" name="Slide Number Placeholder 5">
            <a:extLst>
              <a:ext uri="{FF2B5EF4-FFF2-40B4-BE49-F238E27FC236}">
                <a16:creationId xmlns:a16="http://schemas.microsoft.com/office/drawing/2014/main" id="{58390711-3FC2-0742-B020-346885341773}"/>
              </a:ext>
            </a:extLst>
          </p:cNvPr>
          <p:cNvSpPr>
            <a:spLocks noGrp="1"/>
          </p:cNvSpPr>
          <p:nvPr>
            <p:ph type="sldNum" sz="quarter" idx="12"/>
          </p:nvPr>
        </p:nvSpPr>
        <p:spPr/>
        <p:txBody>
          <a:bodyPr/>
          <a:lstStyle/>
          <a:p>
            <a:fld id="{3A161B0B-1A60-4749-8E50-DA258087C576}" type="slidenum">
              <a:rPr lang="en-US" smtClean="0"/>
              <a:t>42</a:t>
            </a:fld>
            <a:endParaRPr lang="en-US"/>
          </a:p>
        </p:txBody>
      </p:sp>
    </p:spTree>
    <p:extLst>
      <p:ext uri="{BB962C8B-B14F-4D97-AF65-F5344CB8AC3E}">
        <p14:creationId xmlns:p14="http://schemas.microsoft.com/office/powerpoint/2010/main" val="3376030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Exponential</a:t>
            </a:r>
            <a:r>
              <a:rPr lang="de-DE" dirty="0"/>
              <a:t> </a:t>
            </a:r>
            <a:r>
              <a:rPr lang="de-DE" dirty="0" err="1"/>
              <a:t>map</a:t>
            </a:r>
            <a:endParaRPr lang="de-DE" dirty="0"/>
          </a:p>
        </p:txBody>
      </p:sp>
      <p:sp>
        <p:nvSpPr>
          <p:cNvPr id="5" name="Content Placeholder 4">
            <a:extLst>
              <a:ext uri="{FF2B5EF4-FFF2-40B4-BE49-F238E27FC236}">
                <a16:creationId xmlns:a16="http://schemas.microsoft.com/office/drawing/2014/main" id="{C2A9A09F-3102-E145-80C6-F80E912E908A}"/>
              </a:ext>
            </a:extLst>
          </p:cNvPr>
          <p:cNvSpPr>
            <a:spLocks noGrp="1"/>
          </p:cNvSpPr>
          <p:nvPr>
            <p:ph idx="1"/>
          </p:nvPr>
        </p:nvSpPr>
        <p:spPr/>
        <p:txBody>
          <a:bodyPr/>
          <a:lstStyle/>
          <a:p>
            <a:r>
              <a:rPr lang="de-DE" dirty="0">
                <a:latin typeface="GFS Neohellenic Bold"/>
              </a:rPr>
              <a:t>The rigid </a:t>
            </a:r>
            <a:r>
              <a:rPr lang="de-DE" dirty="0" err="1">
                <a:latin typeface="GFS Neohellenic Bold"/>
              </a:rPr>
              <a:t>body</a:t>
            </a:r>
            <a:r>
              <a:rPr lang="de-DE" dirty="0">
                <a:latin typeface="GFS Neohellenic Bold"/>
              </a:rPr>
              <a:t> </a:t>
            </a:r>
            <a:r>
              <a:rPr lang="de-DE" dirty="0" err="1">
                <a:latin typeface="GFS Neohellenic Bold"/>
              </a:rPr>
              <a:t>motion</a:t>
            </a:r>
            <a:r>
              <a:rPr lang="de-DE" dirty="0">
                <a:latin typeface="GFS Neohellenic Bold"/>
              </a:rPr>
              <a:t> </a:t>
            </a:r>
            <a:r>
              <a:rPr lang="de-DE" dirty="0" err="1">
                <a:latin typeface="GFS Neohellenic Bold"/>
              </a:rPr>
              <a:t>can</a:t>
            </a:r>
            <a:r>
              <a:rPr lang="de-DE" dirty="0">
                <a:latin typeface="GFS Neohellenic Bold"/>
              </a:rPr>
              <a:t> </a:t>
            </a:r>
            <a:r>
              <a:rPr lang="de-DE" dirty="0" err="1">
                <a:latin typeface="GFS Neohellenic Bold"/>
              </a:rPr>
              <a:t>be</a:t>
            </a:r>
            <a:r>
              <a:rPr lang="de-DE" dirty="0">
                <a:latin typeface="GFS Neohellenic Bold"/>
              </a:rPr>
              <a:t> </a:t>
            </a:r>
            <a:r>
              <a:rPr lang="de-DE" dirty="0" err="1">
                <a:latin typeface="GFS Neohellenic Bold"/>
              </a:rPr>
              <a:t>computed</a:t>
            </a:r>
            <a:r>
              <a:rPr lang="de-DE" dirty="0">
                <a:latin typeface="GFS Neohellenic Bold"/>
              </a:rPr>
              <a:t> in </a:t>
            </a:r>
            <a:r>
              <a:rPr lang="de-DE" dirty="0" err="1">
                <a:latin typeface="GFS Neohellenic Bold"/>
              </a:rPr>
              <a:t>closed</a:t>
            </a:r>
            <a:r>
              <a:rPr lang="de-DE" dirty="0">
                <a:latin typeface="GFS Neohellenic Bold"/>
              </a:rPr>
              <a:t> form </a:t>
            </a:r>
            <a:r>
              <a:rPr lang="de-DE" dirty="0" err="1">
                <a:latin typeface="GFS Neohellenic Bold"/>
              </a:rPr>
              <a:t>as</a:t>
            </a:r>
            <a:r>
              <a:rPr lang="de-DE" dirty="0">
                <a:latin typeface="GFS Neohellenic Bold"/>
              </a:rPr>
              <a:t> </a:t>
            </a:r>
            <a:r>
              <a:rPr lang="de-DE" dirty="0" err="1">
                <a:latin typeface="GFS Neohellenic Bold"/>
              </a:rPr>
              <a:t>well</a:t>
            </a:r>
            <a:endParaRPr lang="de-DE" dirty="0">
              <a:latin typeface="GFS Neohellenic Bold"/>
            </a:endParaRPr>
          </a:p>
          <a:p>
            <a:endParaRPr lang="de-DE" dirty="0">
              <a:latin typeface="GFS Neohellenic Bold"/>
            </a:endParaRPr>
          </a:p>
          <a:p>
            <a:endParaRPr lang="de-DE" dirty="0">
              <a:latin typeface="GFS Neohellenic Bold"/>
            </a:endParaRPr>
          </a:p>
          <a:p>
            <a:endParaRPr lang="de-DE" dirty="0">
              <a:latin typeface="GFS Neohellenic Bold"/>
            </a:endParaRPr>
          </a:p>
          <a:p>
            <a:endParaRPr lang="de-DE" dirty="0">
              <a:latin typeface="GFS Neohellenic Bold"/>
            </a:endParaRPr>
          </a:p>
          <a:p>
            <a:r>
              <a:rPr lang="de-DE" dirty="0" err="1">
                <a:latin typeface="GFS Neohellenic Bold"/>
              </a:rPr>
              <a:t>From</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following</a:t>
            </a:r>
            <a:r>
              <a:rPr lang="de-DE" dirty="0">
                <a:latin typeface="GFS Neohellenic Bold"/>
              </a:rPr>
              <a:t> </a:t>
            </a:r>
            <a:r>
              <a:rPr lang="de-DE" dirty="0" err="1">
                <a:latin typeface="GFS Neohellenic Bold"/>
              </a:rPr>
              <a:t>formula</a:t>
            </a:r>
            <a:endParaRPr lang="de-DE" dirty="0">
              <a:latin typeface="GFS Neohellenic Bold"/>
            </a:endParaRPr>
          </a:p>
          <a:p>
            <a:pPr marL="0" indent="0">
              <a:buNone/>
            </a:pPr>
            <a:endParaRPr lang="en-GB" dirty="0"/>
          </a:p>
        </p:txBody>
      </p:sp>
      <p:pic>
        <p:nvPicPr>
          <p:cNvPr id="3" name="Picture 2"/>
          <p:cNvPicPr>
            <a:picLocks noChangeAspect="1" noChangeArrowheads="1"/>
          </p:cNvPicPr>
          <p:nvPr/>
        </p:nvPicPr>
        <p:blipFill>
          <a:blip r:embed="rId2"/>
          <a:srcRect/>
          <a:stretch>
            <a:fillRect/>
          </a:stretch>
        </p:blipFill>
        <p:spPr bwMode="auto">
          <a:xfrm>
            <a:off x="1943100" y="2488124"/>
            <a:ext cx="5920828" cy="1513170"/>
          </a:xfrm>
          <a:prstGeom prst="rect">
            <a:avLst/>
          </a:prstGeom>
          <a:noFill/>
          <a:ln w="9525">
            <a:noFill/>
            <a:miter lim="800000"/>
            <a:headEnd/>
            <a:tailEnd/>
          </a:ln>
        </p:spPr>
      </p:pic>
      <p:pic>
        <p:nvPicPr>
          <p:cNvPr id="44033" name="Picture 1"/>
          <p:cNvPicPr>
            <a:picLocks noChangeAspect="1" noChangeArrowheads="1"/>
          </p:cNvPicPr>
          <p:nvPr/>
        </p:nvPicPr>
        <p:blipFill>
          <a:blip r:embed="rId3"/>
          <a:srcRect/>
          <a:stretch>
            <a:fillRect/>
          </a:stretch>
        </p:blipFill>
        <p:spPr bwMode="auto">
          <a:xfrm>
            <a:off x="1943100" y="4955721"/>
            <a:ext cx="8458200" cy="1323758"/>
          </a:xfrm>
          <a:prstGeom prst="rect">
            <a:avLst/>
          </a:prstGeom>
          <a:noFill/>
          <a:ln w="9525">
            <a:noFill/>
            <a:miter lim="800000"/>
            <a:headEnd/>
            <a:tailEnd/>
          </a:ln>
        </p:spPr>
      </p:pic>
      <p:sp>
        <p:nvSpPr>
          <p:cNvPr id="6" name="Slide Number Placeholder 5">
            <a:extLst>
              <a:ext uri="{FF2B5EF4-FFF2-40B4-BE49-F238E27FC236}">
                <a16:creationId xmlns:a16="http://schemas.microsoft.com/office/drawing/2014/main" id="{72F79F49-DB38-8741-92EA-F3F1A6DC60EB}"/>
              </a:ext>
            </a:extLst>
          </p:cNvPr>
          <p:cNvSpPr>
            <a:spLocks noGrp="1"/>
          </p:cNvSpPr>
          <p:nvPr>
            <p:ph type="sldNum" sz="quarter" idx="12"/>
          </p:nvPr>
        </p:nvSpPr>
        <p:spPr/>
        <p:txBody>
          <a:bodyPr/>
          <a:lstStyle/>
          <a:p>
            <a:fld id="{3A161B0B-1A60-4749-8E50-DA258087C576}" type="slidenum">
              <a:rPr lang="en-US" smtClean="0"/>
              <a:t>43</a:t>
            </a:fld>
            <a:endParaRPr lang="en-US"/>
          </a:p>
        </p:txBody>
      </p:sp>
    </p:spTree>
    <p:extLst>
      <p:ext uri="{BB962C8B-B14F-4D97-AF65-F5344CB8AC3E}">
        <p14:creationId xmlns:p14="http://schemas.microsoft.com/office/powerpoint/2010/main" val="3812694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Which</a:t>
            </a:r>
            <a:r>
              <a:rPr lang="de-DE" dirty="0"/>
              <a:t> </a:t>
            </a:r>
            <a:r>
              <a:rPr lang="de-DE" dirty="0" err="1"/>
              <a:t>representation</a:t>
            </a:r>
            <a:r>
              <a:rPr lang="de-DE" dirty="0"/>
              <a:t> </a:t>
            </a:r>
            <a:r>
              <a:rPr lang="de-DE" dirty="0" err="1"/>
              <a:t>should</a:t>
            </a:r>
            <a:r>
              <a:rPr lang="de-DE" dirty="0"/>
              <a:t> I </a:t>
            </a:r>
            <a:r>
              <a:rPr lang="de-DE" dirty="0" err="1"/>
              <a:t>use</a:t>
            </a:r>
            <a:r>
              <a:rPr lang="de-DE" dirty="0"/>
              <a:t>?</a:t>
            </a:r>
          </a:p>
        </p:txBody>
      </p:sp>
      <p:graphicFrame>
        <p:nvGraphicFramePr>
          <p:cNvPr id="3" name="Table 2"/>
          <p:cNvGraphicFramePr>
            <a:graphicFrameLocks noGrp="1"/>
          </p:cNvGraphicFramePr>
          <p:nvPr>
            <p:extLst>
              <p:ext uri="{D42A27DB-BD31-4B8C-83A1-F6EECF244321}">
                <p14:modId xmlns:p14="http://schemas.microsoft.com/office/powerpoint/2010/main" val="3451467240"/>
              </p:ext>
            </p:extLst>
          </p:nvPr>
        </p:nvGraphicFramePr>
        <p:xfrm>
          <a:off x="1739900" y="1856014"/>
          <a:ext cx="8722272" cy="4191000"/>
        </p:xfrm>
        <a:graphic>
          <a:graphicData uri="http://schemas.openxmlformats.org/drawingml/2006/table">
            <a:tbl>
              <a:tblPr firstRow="1" bandRow="1">
                <a:tableStyleId>{5C22544A-7EE6-4342-B048-85BDC9FD1C3A}</a:tableStyleId>
              </a:tblPr>
              <a:tblGrid>
                <a:gridCol w="1835896">
                  <a:extLst>
                    <a:ext uri="{9D8B030D-6E8A-4147-A177-3AD203B41FA5}">
                      <a16:colId xmlns:a16="http://schemas.microsoft.com/office/drawing/2014/main" val="20000"/>
                    </a:ext>
                  </a:extLst>
                </a:gridCol>
                <a:gridCol w="1721594">
                  <a:extLst>
                    <a:ext uri="{9D8B030D-6E8A-4147-A177-3AD203B41FA5}">
                      <a16:colId xmlns:a16="http://schemas.microsoft.com/office/drawing/2014/main" val="20001"/>
                    </a:ext>
                  </a:extLst>
                </a:gridCol>
                <a:gridCol w="1721594">
                  <a:extLst>
                    <a:ext uri="{9D8B030D-6E8A-4147-A177-3AD203B41FA5}">
                      <a16:colId xmlns:a16="http://schemas.microsoft.com/office/drawing/2014/main" val="20002"/>
                    </a:ext>
                  </a:extLst>
                </a:gridCol>
                <a:gridCol w="1721594">
                  <a:extLst>
                    <a:ext uri="{9D8B030D-6E8A-4147-A177-3AD203B41FA5}">
                      <a16:colId xmlns:a16="http://schemas.microsoft.com/office/drawing/2014/main" val="20003"/>
                    </a:ext>
                  </a:extLst>
                </a:gridCol>
                <a:gridCol w="1721594">
                  <a:extLst>
                    <a:ext uri="{9D8B030D-6E8A-4147-A177-3AD203B41FA5}">
                      <a16:colId xmlns:a16="http://schemas.microsoft.com/office/drawing/2014/main" val="20004"/>
                    </a:ext>
                  </a:extLst>
                </a:gridCol>
              </a:tblGrid>
              <a:tr h="1047750">
                <a:tc>
                  <a:txBody>
                    <a:bodyPr/>
                    <a:lstStyle/>
                    <a:p>
                      <a:pPr algn="ctr"/>
                      <a:r>
                        <a:rPr lang="de-DE" sz="2000" dirty="0" err="1">
                          <a:latin typeface="GFS Neohellenic Bold"/>
                        </a:rPr>
                        <a:t>Number</a:t>
                      </a:r>
                      <a:r>
                        <a:rPr lang="de-DE" sz="2000" dirty="0">
                          <a:latin typeface="GFS Neohellenic Bold"/>
                        </a:rPr>
                        <a:t> </a:t>
                      </a:r>
                      <a:r>
                        <a:rPr lang="de-DE" sz="2000" dirty="0" err="1">
                          <a:latin typeface="GFS Neohellenic Bold"/>
                        </a:rPr>
                        <a:t>of</a:t>
                      </a:r>
                      <a:r>
                        <a:rPr lang="de-DE" sz="2000" dirty="0">
                          <a:latin typeface="GFS Neohellenic Bold"/>
                        </a:rPr>
                        <a:t> </a:t>
                      </a:r>
                      <a:r>
                        <a:rPr lang="de-DE" sz="2000" dirty="0" err="1">
                          <a:latin typeface="GFS Neohellenic Bold"/>
                        </a:rPr>
                        <a:t>parameters</a:t>
                      </a:r>
                      <a:endParaRPr lang="de-DE" sz="2000" dirty="0">
                        <a:latin typeface="GFS Neohellenic Bold"/>
                      </a:endParaRPr>
                    </a:p>
                  </a:txBody>
                  <a:tcPr/>
                </a:tc>
                <a:tc>
                  <a:txBody>
                    <a:bodyPr/>
                    <a:lstStyle/>
                    <a:p>
                      <a:pPr algn="ctr"/>
                      <a:r>
                        <a:rPr lang="de-DE" sz="2000" dirty="0" err="1">
                          <a:latin typeface="GFS Neohellenic Bold"/>
                        </a:rPr>
                        <a:t>Singularities</a:t>
                      </a:r>
                      <a:endParaRPr lang="de-DE" sz="2000" dirty="0">
                        <a:latin typeface="GFS Neohellenic Bold"/>
                      </a:endParaRPr>
                    </a:p>
                  </a:txBody>
                  <a:tcPr/>
                </a:tc>
                <a:tc>
                  <a:txBody>
                    <a:bodyPr/>
                    <a:lstStyle/>
                    <a:p>
                      <a:pPr algn="ctr"/>
                      <a:r>
                        <a:rPr lang="de-DE" sz="2000" dirty="0">
                          <a:latin typeface="GFS Neohellenic Bold"/>
                        </a:rPr>
                        <a:t>Human </a:t>
                      </a:r>
                      <a:r>
                        <a:rPr lang="de-DE" sz="2000" dirty="0" err="1">
                          <a:latin typeface="GFS Neohellenic Bold"/>
                        </a:rPr>
                        <a:t>constraints</a:t>
                      </a:r>
                      <a:endParaRPr lang="de-DE" sz="2000" dirty="0">
                        <a:latin typeface="GFS Neohellenic Bold"/>
                      </a:endParaRPr>
                    </a:p>
                  </a:txBody>
                  <a:tcPr/>
                </a:tc>
                <a:tc>
                  <a:txBody>
                    <a:bodyPr/>
                    <a:lstStyle/>
                    <a:p>
                      <a:pPr algn="ctr"/>
                      <a:r>
                        <a:rPr lang="de-DE" sz="2000" dirty="0" err="1">
                          <a:latin typeface="GFS Neohellenic Bold"/>
                        </a:rPr>
                        <a:t>Concatenate</a:t>
                      </a:r>
                      <a:r>
                        <a:rPr lang="de-DE" sz="2000" dirty="0">
                          <a:latin typeface="GFS Neohellenic Bold"/>
                        </a:rPr>
                        <a:t> </a:t>
                      </a:r>
                      <a:r>
                        <a:rPr lang="de-DE" sz="2000" dirty="0" err="1">
                          <a:latin typeface="GFS Neohellenic Bold"/>
                        </a:rPr>
                        <a:t>motion</a:t>
                      </a:r>
                      <a:endParaRPr lang="de-DE" sz="2000" dirty="0">
                        <a:latin typeface="GFS Neohellenic Bold"/>
                      </a:endParaRPr>
                    </a:p>
                  </a:txBody>
                  <a:tcPr/>
                </a:tc>
                <a:tc>
                  <a:txBody>
                    <a:bodyPr/>
                    <a:lstStyle/>
                    <a:p>
                      <a:pPr algn="ctr"/>
                      <a:r>
                        <a:rPr lang="de-DE" sz="2000" dirty="0" err="1">
                          <a:latin typeface="GFS Neohellenic Bold"/>
                        </a:rPr>
                        <a:t>Optimization</a:t>
                      </a:r>
                      <a:endParaRPr lang="de-DE" sz="2000" dirty="0">
                        <a:latin typeface="GFS Neohellenic Bold"/>
                      </a:endParaRPr>
                    </a:p>
                    <a:p>
                      <a:pPr algn="ctr"/>
                      <a:r>
                        <a:rPr lang="de-DE" sz="2000" dirty="0">
                          <a:latin typeface="GFS Neohellenic Bold"/>
                        </a:rPr>
                        <a:t>(derivatives</a:t>
                      </a:r>
                      <a:r>
                        <a:rPr lang="de-DE" sz="2000" baseline="0" dirty="0">
                          <a:latin typeface="GFS Neohellenic Bold"/>
                        </a:rPr>
                        <a:t>)</a:t>
                      </a:r>
                      <a:endParaRPr lang="de-DE" sz="2000" dirty="0">
                        <a:latin typeface="GFS Neohellenic Bold"/>
                      </a:endParaRPr>
                    </a:p>
                    <a:p>
                      <a:pPr algn="ctr"/>
                      <a:endParaRPr lang="de-DE" sz="2000" dirty="0">
                        <a:latin typeface="GFS Neohellenic Bold"/>
                      </a:endParaRPr>
                    </a:p>
                  </a:txBody>
                  <a:tcPr/>
                </a:tc>
                <a:extLst>
                  <a:ext uri="{0D108BD9-81ED-4DB2-BD59-A6C34878D82A}">
                    <a16:rowId xmlns:a16="http://schemas.microsoft.com/office/drawing/2014/main" val="10000"/>
                  </a:ext>
                </a:extLst>
              </a:tr>
              <a:tr h="1047750">
                <a:tc>
                  <a:txBody>
                    <a:bodyPr/>
                    <a:lstStyle/>
                    <a:p>
                      <a:pPr algn="ctr"/>
                      <a:r>
                        <a:rPr lang="de-DE" sz="2000" dirty="0">
                          <a:latin typeface="GFS Neohellenic Bold"/>
                        </a:rPr>
                        <a:t>Twists</a:t>
                      </a:r>
                    </a:p>
                  </a:txBody>
                  <a:tcPr anchor="ctr"/>
                </a:tc>
                <a:tc>
                  <a:txBody>
                    <a:bodyPr/>
                    <a:lstStyle/>
                    <a:p>
                      <a:pPr algn="ctr"/>
                      <a:r>
                        <a:rPr lang="de-DE" sz="2000" dirty="0" err="1">
                          <a:latin typeface="GFS Neohellenic Bold"/>
                        </a:rPr>
                        <a:t>Quaternions</a:t>
                      </a:r>
                      <a:endParaRPr lang="de-DE" sz="2000" dirty="0">
                        <a:latin typeface="GFS Neohellenic Bold"/>
                      </a:endParaRPr>
                    </a:p>
                  </a:txBody>
                  <a:tcPr anchor="ctr"/>
                </a:tc>
                <a:tc>
                  <a:txBody>
                    <a:bodyPr/>
                    <a:lstStyle/>
                    <a:p>
                      <a:pPr algn="ctr"/>
                      <a:r>
                        <a:rPr lang="de-DE" sz="2000" dirty="0">
                          <a:latin typeface="GFS Neohellenic Bold"/>
                        </a:rPr>
                        <a:t>Twists</a:t>
                      </a:r>
                    </a:p>
                  </a:txBody>
                  <a:tcPr anchor="ctr"/>
                </a:tc>
                <a:tc>
                  <a:txBody>
                    <a:bodyPr/>
                    <a:lstStyle/>
                    <a:p>
                      <a:pPr algn="ctr"/>
                      <a:r>
                        <a:rPr lang="de-DE" sz="2000" dirty="0" err="1">
                          <a:latin typeface="GFS Neohellenic Bold"/>
                        </a:rPr>
                        <a:t>Quaternions</a:t>
                      </a:r>
                      <a:endParaRPr lang="de-DE" sz="2000" dirty="0">
                        <a:latin typeface="GFS Neohellenic Bold"/>
                      </a:endParaRPr>
                    </a:p>
                  </a:txBody>
                  <a:tcPr anchor="ctr"/>
                </a:tc>
                <a:tc>
                  <a:txBody>
                    <a:bodyPr/>
                    <a:lstStyle/>
                    <a:p>
                      <a:pPr algn="ctr"/>
                      <a:r>
                        <a:rPr lang="de-DE" sz="2000" dirty="0">
                          <a:latin typeface="GFS Neohellenic Bold"/>
                        </a:rPr>
                        <a:t>Twists</a:t>
                      </a:r>
                    </a:p>
                  </a:txBody>
                  <a:tcPr anchor="ctr"/>
                </a:tc>
                <a:extLst>
                  <a:ext uri="{0D108BD9-81ED-4DB2-BD59-A6C34878D82A}">
                    <a16:rowId xmlns:a16="http://schemas.microsoft.com/office/drawing/2014/main" val="10001"/>
                  </a:ext>
                </a:extLst>
              </a:tr>
              <a:tr h="1047750">
                <a:tc>
                  <a:txBody>
                    <a:bodyPr/>
                    <a:lstStyle/>
                    <a:p>
                      <a:pPr algn="ctr"/>
                      <a:r>
                        <a:rPr lang="de-DE" sz="2000" dirty="0">
                          <a:latin typeface="GFS Neohellenic Bold"/>
                        </a:rPr>
                        <a:t>Euler</a:t>
                      </a:r>
                      <a:r>
                        <a:rPr lang="de-DE" sz="2000" baseline="0" dirty="0">
                          <a:latin typeface="GFS Neohellenic Bold"/>
                        </a:rPr>
                        <a:t> </a:t>
                      </a:r>
                      <a:r>
                        <a:rPr lang="de-DE" sz="2000" baseline="0" dirty="0" err="1">
                          <a:latin typeface="GFS Neohellenic Bold"/>
                        </a:rPr>
                        <a:t>Angles</a:t>
                      </a:r>
                      <a:endParaRPr lang="de-DE" sz="2000" dirty="0">
                        <a:latin typeface="GFS Neohellenic Bold"/>
                      </a:endParaRPr>
                    </a:p>
                  </a:txBody>
                  <a:tcPr anchor="ctr"/>
                </a:tc>
                <a:tc>
                  <a:txBody>
                    <a:bodyPr/>
                    <a:lstStyle/>
                    <a:p>
                      <a:pPr algn="ctr"/>
                      <a:r>
                        <a:rPr lang="de-DE" sz="2000" dirty="0">
                          <a:latin typeface="GFS Neohellenic Bold"/>
                        </a:rPr>
                        <a:t>Twists</a:t>
                      </a:r>
                    </a:p>
                  </a:txBody>
                  <a:tcPr anchor="ctr"/>
                </a:tc>
                <a:tc>
                  <a:txBody>
                    <a:bodyPr/>
                    <a:lstStyle/>
                    <a:p>
                      <a:pPr algn="ctr"/>
                      <a:r>
                        <a:rPr lang="de-DE" sz="2000" dirty="0" err="1">
                          <a:latin typeface="GFS Neohellenic Bold"/>
                        </a:rPr>
                        <a:t>Quaternions</a:t>
                      </a:r>
                      <a:endParaRPr lang="de-DE" sz="2000" dirty="0">
                        <a:latin typeface="GFS Neohellenic Bold"/>
                      </a:endParaRPr>
                    </a:p>
                  </a:txBody>
                  <a:tcPr anchor="ctr"/>
                </a:tc>
                <a:tc>
                  <a:txBody>
                    <a:bodyPr/>
                    <a:lstStyle/>
                    <a:p>
                      <a:pPr algn="ctr"/>
                      <a:r>
                        <a:rPr lang="de-DE" sz="2000" dirty="0">
                          <a:latin typeface="GFS Neohellenic Bold"/>
                        </a:rPr>
                        <a:t>Twists</a:t>
                      </a:r>
                    </a:p>
                  </a:txBody>
                  <a:tcPr anchor="ctr"/>
                </a:tc>
                <a:tc>
                  <a:txBody>
                    <a:bodyPr/>
                    <a:lstStyle/>
                    <a:p>
                      <a:pPr algn="ctr"/>
                      <a:r>
                        <a:rPr lang="de-DE" sz="2000" dirty="0">
                          <a:latin typeface="GFS Neohellenic Bold"/>
                        </a:rPr>
                        <a:t>Euler </a:t>
                      </a:r>
                      <a:r>
                        <a:rPr lang="de-DE" sz="2000" dirty="0" err="1">
                          <a:latin typeface="GFS Neohellenic Bold"/>
                        </a:rPr>
                        <a:t>Angles</a:t>
                      </a:r>
                      <a:endParaRPr lang="de-DE" sz="2000" dirty="0">
                        <a:latin typeface="GFS Neohellenic Bold"/>
                      </a:endParaRPr>
                    </a:p>
                  </a:txBody>
                  <a:tcPr anchor="ctr"/>
                </a:tc>
                <a:extLst>
                  <a:ext uri="{0D108BD9-81ED-4DB2-BD59-A6C34878D82A}">
                    <a16:rowId xmlns:a16="http://schemas.microsoft.com/office/drawing/2014/main" val="10002"/>
                  </a:ext>
                </a:extLst>
              </a:tr>
              <a:tr h="1047750">
                <a:tc>
                  <a:txBody>
                    <a:bodyPr/>
                    <a:lstStyle/>
                    <a:p>
                      <a:pPr algn="ctr"/>
                      <a:r>
                        <a:rPr lang="de-DE" sz="2000" dirty="0" err="1">
                          <a:latin typeface="GFS Neohellenic Bold"/>
                        </a:rPr>
                        <a:t>Quaternions</a:t>
                      </a:r>
                      <a:endParaRPr lang="de-DE" sz="2000" dirty="0">
                        <a:latin typeface="GFS Neohellenic Bold"/>
                      </a:endParaRPr>
                    </a:p>
                  </a:txBody>
                  <a:tcPr anchor="ctr"/>
                </a:tc>
                <a:tc>
                  <a:txBody>
                    <a:bodyPr/>
                    <a:lstStyle/>
                    <a:p>
                      <a:pPr algn="ctr"/>
                      <a:r>
                        <a:rPr lang="de-DE" sz="2000" dirty="0">
                          <a:latin typeface="GFS Neohellenic Bold"/>
                        </a:rPr>
                        <a:t>Euler </a:t>
                      </a:r>
                      <a:r>
                        <a:rPr lang="de-DE" sz="2000" dirty="0" err="1">
                          <a:latin typeface="GFS Neohellenic Bold"/>
                        </a:rPr>
                        <a:t>Angles</a:t>
                      </a:r>
                      <a:endParaRPr lang="de-DE" sz="2000" dirty="0">
                        <a:latin typeface="GFS Neohellenic Bold"/>
                      </a:endParaRPr>
                    </a:p>
                  </a:txBody>
                  <a:tcPr anchor="ctr"/>
                </a:tc>
                <a:tc>
                  <a:txBody>
                    <a:bodyPr/>
                    <a:lstStyle/>
                    <a:p>
                      <a:pPr algn="ctr"/>
                      <a:r>
                        <a:rPr lang="de-DE" sz="2000" dirty="0">
                          <a:latin typeface="GFS Neohellenic Bold"/>
                        </a:rPr>
                        <a:t>Euler </a:t>
                      </a:r>
                      <a:r>
                        <a:rPr lang="de-DE" sz="2000" dirty="0" err="1">
                          <a:latin typeface="GFS Neohellenic Bold"/>
                        </a:rPr>
                        <a:t>Angles</a:t>
                      </a:r>
                      <a:endParaRPr lang="de-DE" sz="2000" dirty="0">
                        <a:latin typeface="GFS Neohellenic Bold"/>
                      </a:endParaRPr>
                    </a:p>
                  </a:txBody>
                  <a:tcPr anchor="ctr"/>
                </a:tc>
                <a:tc>
                  <a:txBody>
                    <a:bodyPr/>
                    <a:lstStyle/>
                    <a:p>
                      <a:pPr algn="ctr"/>
                      <a:r>
                        <a:rPr lang="de-DE" sz="2000" dirty="0">
                          <a:latin typeface="GFS Neohellenic Bold"/>
                        </a:rPr>
                        <a:t>Euler </a:t>
                      </a:r>
                      <a:r>
                        <a:rPr lang="de-DE" sz="2000" dirty="0" err="1">
                          <a:latin typeface="GFS Neohellenic Bold"/>
                        </a:rPr>
                        <a:t>Angles</a:t>
                      </a:r>
                      <a:endParaRPr lang="de-DE" sz="2000" dirty="0">
                        <a:latin typeface="GFS Neohellenic Bold"/>
                      </a:endParaRPr>
                    </a:p>
                  </a:txBody>
                  <a:tcPr anchor="ctr"/>
                </a:tc>
                <a:tc>
                  <a:txBody>
                    <a:bodyPr/>
                    <a:lstStyle/>
                    <a:p>
                      <a:pPr algn="ctr"/>
                      <a:r>
                        <a:rPr lang="de-DE" sz="2000" dirty="0" err="1">
                          <a:latin typeface="GFS Neohellenic Bold"/>
                        </a:rPr>
                        <a:t>Quaternions</a:t>
                      </a:r>
                      <a:endParaRPr lang="de-DE" sz="2000" dirty="0">
                        <a:latin typeface="GFS Neohellenic Bold"/>
                      </a:endParaRPr>
                    </a:p>
                  </a:txBody>
                  <a:tcPr anchor="ctr"/>
                </a:tc>
                <a:extLst>
                  <a:ext uri="{0D108BD9-81ED-4DB2-BD59-A6C34878D82A}">
                    <a16:rowId xmlns:a16="http://schemas.microsoft.com/office/drawing/2014/main" val="10003"/>
                  </a:ext>
                </a:extLst>
              </a:tr>
            </a:tbl>
          </a:graphicData>
        </a:graphic>
      </p:graphicFrame>
      <p:sp>
        <p:nvSpPr>
          <p:cNvPr id="4" name="Rectangle 3"/>
          <p:cNvSpPr/>
          <p:nvPr/>
        </p:nvSpPr>
        <p:spPr>
          <a:xfrm>
            <a:off x="1739900" y="2935514"/>
            <a:ext cx="1892300" cy="1016000"/>
          </a:xfrm>
          <a:prstGeom prst="rect">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tangle 4"/>
          <p:cNvSpPr/>
          <p:nvPr/>
        </p:nvSpPr>
        <p:spPr>
          <a:xfrm>
            <a:off x="5283200" y="2935514"/>
            <a:ext cx="1739900" cy="1016000"/>
          </a:xfrm>
          <a:prstGeom prst="rect">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tangle 5"/>
          <p:cNvSpPr/>
          <p:nvPr/>
        </p:nvSpPr>
        <p:spPr>
          <a:xfrm>
            <a:off x="8813800" y="2935514"/>
            <a:ext cx="1648372" cy="1016000"/>
          </a:xfrm>
          <a:prstGeom prst="rect">
            <a:avLst/>
          </a:prstGeom>
          <a:noFill/>
          <a:ln w="5715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tangle 6"/>
          <p:cNvSpPr/>
          <p:nvPr/>
        </p:nvSpPr>
        <p:spPr>
          <a:xfrm>
            <a:off x="3632200" y="3951514"/>
            <a:ext cx="1651000" cy="10160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Rectangle 7"/>
          <p:cNvSpPr/>
          <p:nvPr/>
        </p:nvSpPr>
        <p:spPr>
          <a:xfrm>
            <a:off x="7023100" y="3951514"/>
            <a:ext cx="1714500" cy="10160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Slide Number Placeholder 8">
            <a:extLst>
              <a:ext uri="{FF2B5EF4-FFF2-40B4-BE49-F238E27FC236}">
                <a16:creationId xmlns:a16="http://schemas.microsoft.com/office/drawing/2014/main" id="{4F84D904-77A6-2B49-8F49-08EF68AE4AC6}"/>
              </a:ext>
            </a:extLst>
          </p:cNvPr>
          <p:cNvSpPr>
            <a:spLocks noGrp="1"/>
          </p:cNvSpPr>
          <p:nvPr>
            <p:ph type="sldNum" sz="quarter" idx="12"/>
          </p:nvPr>
        </p:nvSpPr>
        <p:spPr/>
        <p:txBody>
          <a:bodyPr/>
          <a:lstStyle/>
          <a:p>
            <a:fld id="{3A161B0B-1A60-4749-8E50-DA258087C576}" type="slidenum">
              <a:rPr lang="en-US" smtClean="0"/>
              <a:t>44</a:t>
            </a:fld>
            <a:endParaRPr lang="en-US"/>
          </a:p>
        </p:txBody>
      </p:sp>
    </p:spTree>
    <p:extLst>
      <p:ext uri="{BB962C8B-B14F-4D97-AF65-F5344CB8AC3E}">
        <p14:creationId xmlns:p14="http://schemas.microsoft.com/office/powerpoint/2010/main" val="3792847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51FD-98B6-A248-AB8E-59EF4904C5A5}"/>
              </a:ext>
            </a:extLst>
          </p:cNvPr>
          <p:cNvSpPr>
            <a:spLocks noGrp="1"/>
          </p:cNvSpPr>
          <p:nvPr>
            <p:ph type="title"/>
          </p:nvPr>
        </p:nvSpPr>
        <p:spPr/>
        <p:txBody>
          <a:bodyPr/>
          <a:lstStyle/>
          <a:p>
            <a:r>
              <a:rPr lang="en-US" dirty="0"/>
              <a:t>Ingredients to build a Virtual Human</a:t>
            </a:r>
            <a:endParaRPr lang="en-GB" dirty="0"/>
          </a:p>
        </p:txBody>
      </p:sp>
      <p:sp>
        <p:nvSpPr>
          <p:cNvPr id="4" name="Text Placeholder 3">
            <a:extLst>
              <a:ext uri="{FF2B5EF4-FFF2-40B4-BE49-F238E27FC236}">
                <a16:creationId xmlns:a16="http://schemas.microsoft.com/office/drawing/2014/main" id="{41C58599-548C-2A41-86FD-172B0E494A72}"/>
              </a:ext>
            </a:extLst>
          </p:cNvPr>
          <p:cNvSpPr>
            <a:spLocks noGrp="1"/>
          </p:cNvSpPr>
          <p:nvPr>
            <p:ph type="body" idx="1"/>
          </p:nvPr>
        </p:nvSpPr>
        <p:spPr>
          <a:xfrm>
            <a:off x="839788" y="1445630"/>
            <a:ext cx="5157787" cy="823912"/>
          </a:xfrm>
        </p:spPr>
        <p:txBody>
          <a:bodyPr anchor="ctr">
            <a:normAutofit/>
          </a:bodyPr>
          <a:lstStyle/>
          <a:p>
            <a:pPr algn="ctr"/>
            <a:r>
              <a:rPr lang="en-GB" sz="2800" dirty="0">
                <a:solidFill>
                  <a:schemeClr val="accent1">
                    <a:lumMod val="75000"/>
                  </a:schemeClr>
                </a:solidFill>
              </a:rPr>
              <a:t>Building a human model</a:t>
            </a:r>
          </a:p>
        </p:txBody>
      </p:sp>
      <p:sp>
        <p:nvSpPr>
          <p:cNvPr id="5" name="Content Placeholder 4">
            <a:extLst>
              <a:ext uri="{FF2B5EF4-FFF2-40B4-BE49-F238E27FC236}">
                <a16:creationId xmlns:a16="http://schemas.microsoft.com/office/drawing/2014/main" id="{9C4B0605-0E20-8D49-9650-5DCADD8DF6F9}"/>
              </a:ext>
            </a:extLst>
          </p:cNvPr>
          <p:cNvSpPr>
            <a:spLocks noGrp="1"/>
          </p:cNvSpPr>
          <p:nvPr>
            <p:ph sz="half" idx="2"/>
          </p:nvPr>
        </p:nvSpPr>
        <p:spPr>
          <a:xfrm>
            <a:off x="839788" y="2269542"/>
            <a:ext cx="5157787" cy="4216400"/>
          </a:xfrm>
        </p:spPr>
        <p:txBody>
          <a:bodyPr>
            <a:normAutofit lnSpcReduction="10000"/>
          </a:bodyPr>
          <a:lstStyle/>
          <a:p>
            <a:pPr>
              <a:buFont typeface="Wingdings" pitchFamily="2" charset="2"/>
              <a:buChar char="Ø"/>
            </a:pPr>
            <a:r>
              <a:rPr lang="en-GB" dirty="0"/>
              <a:t>Kinematic parameterization</a:t>
            </a:r>
          </a:p>
          <a:p>
            <a:pPr lvl="1"/>
            <a:r>
              <a:rPr lang="en-GB" dirty="0"/>
              <a:t>Rotation Matrices</a:t>
            </a:r>
          </a:p>
          <a:p>
            <a:pPr lvl="1"/>
            <a:r>
              <a:rPr lang="en-GB" dirty="0"/>
              <a:t>Euler Angles</a:t>
            </a:r>
          </a:p>
          <a:p>
            <a:pPr lvl="1"/>
            <a:r>
              <a:rPr lang="en-GB" dirty="0"/>
              <a:t>Quaternions</a:t>
            </a:r>
          </a:p>
          <a:p>
            <a:pPr lvl="1"/>
            <a:r>
              <a:rPr lang="en-GB" dirty="0"/>
              <a:t>Twists and Exponential maps</a:t>
            </a:r>
          </a:p>
          <a:p>
            <a:pPr lvl="1"/>
            <a:r>
              <a:rPr lang="en-GB" b="1" dirty="0"/>
              <a:t>Kinematic chains</a:t>
            </a:r>
            <a:br>
              <a:rPr lang="en-GB" dirty="0"/>
            </a:br>
            <a:endParaRPr lang="en-GB" dirty="0"/>
          </a:p>
          <a:p>
            <a:pPr>
              <a:buFont typeface="Wingdings" pitchFamily="2" charset="2"/>
              <a:buChar char="Ø"/>
            </a:pPr>
            <a:r>
              <a:rPr lang="en-GB" dirty="0"/>
              <a:t>Subject shape model</a:t>
            </a:r>
          </a:p>
          <a:p>
            <a:pPr lvl="1"/>
            <a:r>
              <a:rPr lang="en-GB" dirty="0"/>
              <a:t>Geometric primitives</a:t>
            </a:r>
          </a:p>
          <a:p>
            <a:pPr lvl="1"/>
            <a:r>
              <a:rPr lang="en-GB" dirty="0"/>
              <a:t>Detailed Body Scans</a:t>
            </a:r>
          </a:p>
          <a:p>
            <a:pPr lvl="1"/>
            <a:r>
              <a:rPr lang="en-GB" dirty="0"/>
              <a:t>Human Shape models </a:t>
            </a:r>
          </a:p>
          <a:p>
            <a:pPr marL="514350" indent="-514350">
              <a:buFont typeface="+mj-lt"/>
              <a:buAutoNum type="arabicPeriod"/>
            </a:pPr>
            <a:endParaRPr lang="en-GB" dirty="0"/>
          </a:p>
        </p:txBody>
      </p:sp>
      <p:sp>
        <p:nvSpPr>
          <p:cNvPr id="6" name="Text Placeholder 5">
            <a:extLst>
              <a:ext uri="{FF2B5EF4-FFF2-40B4-BE49-F238E27FC236}">
                <a16:creationId xmlns:a16="http://schemas.microsoft.com/office/drawing/2014/main" id="{3052C315-9F55-5844-A8E6-09B757E0F6DD}"/>
              </a:ext>
            </a:extLst>
          </p:cNvPr>
          <p:cNvSpPr>
            <a:spLocks noGrp="1"/>
          </p:cNvSpPr>
          <p:nvPr>
            <p:ph type="body" sz="quarter" idx="3"/>
          </p:nvPr>
        </p:nvSpPr>
        <p:spPr>
          <a:xfrm>
            <a:off x="6172200" y="1445630"/>
            <a:ext cx="5183188" cy="823912"/>
          </a:xfrm>
        </p:spPr>
        <p:txBody>
          <a:bodyPr anchor="ctr">
            <a:normAutofit/>
          </a:bodyPr>
          <a:lstStyle/>
          <a:p>
            <a:pPr algn="ctr"/>
            <a:r>
              <a:rPr lang="en-GB" sz="2800" dirty="0">
                <a:solidFill>
                  <a:srgbClr val="FF0000"/>
                </a:solidFill>
              </a:rPr>
              <a:t>Fitting model to observations</a:t>
            </a:r>
          </a:p>
        </p:txBody>
      </p:sp>
      <p:sp>
        <p:nvSpPr>
          <p:cNvPr id="7" name="Content Placeholder 6">
            <a:extLst>
              <a:ext uri="{FF2B5EF4-FFF2-40B4-BE49-F238E27FC236}">
                <a16:creationId xmlns:a16="http://schemas.microsoft.com/office/drawing/2014/main" id="{B08FDF83-9543-A345-8994-573AF44CB408}"/>
              </a:ext>
            </a:extLst>
          </p:cNvPr>
          <p:cNvSpPr>
            <a:spLocks noGrp="1"/>
          </p:cNvSpPr>
          <p:nvPr>
            <p:ph sz="quarter" idx="4"/>
          </p:nvPr>
        </p:nvSpPr>
        <p:spPr>
          <a:xfrm>
            <a:off x="6172200" y="2269542"/>
            <a:ext cx="5183188" cy="4216400"/>
          </a:xfrm>
        </p:spPr>
        <p:txBody>
          <a:bodyPr>
            <a:normAutofit lnSpcReduction="10000"/>
          </a:bodyPr>
          <a:lstStyle/>
          <a:p>
            <a:pPr>
              <a:buFont typeface="Wingdings" pitchFamily="2" charset="2"/>
              <a:buChar char="Ø"/>
            </a:pPr>
            <a:r>
              <a:rPr lang="en-GB" dirty="0"/>
              <a:t>Inference</a:t>
            </a:r>
          </a:p>
          <a:p>
            <a:pPr lvl="1"/>
            <a:r>
              <a:rPr lang="en-GB" dirty="0"/>
              <a:t>Observation likelihood</a:t>
            </a:r>
          </a:p>
          <a:p>
            <a:pPr lvl="1"/>
            <a:r>
              <a:rPr lang="en-GB" dirty="0"/>
              <a:t>Local optimization</a:t>
            </a:r>
          </a:p>
          <a:p>
            <a:pPr lvl="1"/>
            <a:r>
              <a:rPr lang="en-GB" dirty="0"/>
              <a:t>Particle Based optimization</a:t>
            </a:r>
          </a:p>
          <a:p>
            <a:pPr lvl="1"/>
            <a:r>
              <a:rPr lang="en-GB" dirty="0"/>
              <a:t>Directly regressing parameters</a:t>
            </a:r>
          </a:p>
          <a:p>
            <a:endParaRPr lang="en-GB" dirty="0"/>
          </a:p>
        </p:txBody>
      </p:sp>
      <p:sp>
        <p:nvSpPr>
          <p:cNvPr id="3" name="Slide Number Placeholder 2">
            <a:extLst>
              <a:ext uri="{FF2B5EF4-FFF2-40B4-BE49-F238E27FC236}">
                <a16:creationId xmlns:a16="http://schemas.microsoft.com/office/drawing/2014/main" id="{35E72A40-A2A7-CD49-A29E-0C57074EEFBA}"/>
              </a:ext>
            </a:extLst>
          </p:cNvPr>
          <p:cNvSpPr>
            <a:spLocks noGrp="1"/>
          </p:cNvSpPr>
          <p:nvPr>
            <p:ph type="sldNum" sz="quarter" idx="12"/>
          </p:nvPr>
        </p:nvSpPr>
        <p:spPr/>
        <p:txBody>
          <a:bodyPr/>
          <a:lstStyle/>
          <a:p>
            <a:fld id="{3A161B0B-1A60-4749-8E50-DA258087C576}" type="slidenum">
              <a:rPr lang="en-US" smtClean="0"/>
              <a:t>45</a:t>
            </a:fld>
            <a:endParaRPr lang="en-US"/>
          </a:p>
        </p:txBody>
      </p:sp>
      <p:sp>
        <p:nvSpPr>
          <p:cNvPr id="8" name="Rectangle 7">
            <a:extLst>
              <a:ext uri="{FF2B5EF4-FFF2-40B4-BE49-F238E27FC236}">
                <a16:creationId xmlns:a16="http://schemas.microsoft.com/office/drawing/2014/main" id="{AC09B13B-36A1-1A4E-8F13-5A986191925A}"/>
              </a:ext>
            </a:extLst>
          </p:cNvPr>
          <p:cNvSpPr/>
          <p:nvPr/>
        </p:nvSpPr>
        <p:spPr>
          <a:xfrm>
            <a:off x="839788" y="4601029"/>
            <a:ext cx="4820783" cy="188491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24FD4AD-EBB5-D248-B908-93C534BB50C4}"/>
              </a:ext>
            </a:extLst>
          </p:cNvPr>
          <p:cNvSpPr/>
          <p:nvPr/>
        </p:nvSpPr>
        <p:spPr>
          <a:xfrm>
            <a:off x="6172200" y="2270648"/>
            <a:ext cx="4820783" cy="188491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91996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flipH="1">
            <a:off x="4903797" y="3108027"/>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normAutofit/>
          </a:bodyPr>
          <a:lstStyle/>
          <a:p>
            <a:r>
              <a:rPr lang="de-DE" dirty="0" err="1"/>
              <a:t>Articulation</a:t>
            </a:r>
            <a:endParaRPr lang="de-DE" dirty="0"/>
          </a:p>
        </p:txBody>
      </p:sp>
      <p:sp>
        <p:nvSpPr>
          <p:cNvPr id="5" name="Cube 4"/>
          <p:cNvSpPr/>
          <p:nvPr/>
        </p:nvSpPr>
        <p:spPr>
          <a:xfrm>
            <a:off x="5144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7" name="Group 6"/>
          <p:cNvGrpSpPr/>
          <p:nvPr/>
        </p:nvGrpSpPr>
        <p:grpSpPr>
          <a:xfrm>
            <a:off x="1837805" y="2655953"/>
            <a:ext cx="1882442" cy="1808369"/>
            <a:chOff x="518072" y="1352651"/>
            <a:chExt cx="1103393" cy="819530"/>
          </a:xfrm>
        </p:grpSpPr>
        <p:cxnSp>
          <p:nvCxnSpPr>
            <p:cNvPr id="8" name="Straight Arrow Connector 7"/>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104311" y="2852534"/>
            <a:ext cx="485123" cy="553998"/>
          </a:xfrm>
          <a:prstGeom prst="rect">
            <a:avLst/>
          </a:prstGeom>
          <a:noFill/>
        </p:spPr>
        <p:txBody>
          <a:bodyPr wrap="square" rtlCol="0">
            <a:spAutoFit/>
          </a:bodyPr>
          <a:lstStyle/>
          <a:p>
            <a:r>
              <a:rPr lang="de-DE" sz="3000" dirty="0">
                <a:latin typeface="GFS Neohellenic Bold"/>
              </a:rPr>
              <a:t>S</a:t>
            </a:r>
          </a:p>
        </p:txBody>
      </p:sp>
      <p:sp>
        <p:nvSpPr>
          <p:cNvPr id="13" name="Oval 12"/>
          <p:cNvSpPr/>
          <p:nvPr/>
        </p:nvSpPr>
        <p:spPr>
          <a:xfrm flipH="1">
            <a:off x="7265036" y="3064015"/>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6" name="Cube 5"/>
          <p:cNvSpPr/>
          <p:nvPr/>
        </p:nvSpPr>
        <p:spPr>
          <a:xfrm>
            <a:off x="7530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4" name="Group 13"/>
          <p:cNvGrpSpPr/>
          <p:nvPr/>
        </p:nvGrpSpPr>
        <p:grpSpPr>
          <a:xfrm>
            <a:off x="8885621" y="2444675"/>
            <a:ext cx="751628" cy="698077"/>
            <a:chOff x="518072" y="1352651"/>
            <a:chExt cx="1103393" cy="819530"/>
          </a:xfrm>
        </p:grpSpPr>
        <p:cxnSp>
          <p:nvCxnSpPr>
            <p:cNvPr id="15" name="Straight Arrow Connector 14"/>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9353886" y="1909063"/>
            <a:ext cx="485123" cy="553998"/>
          </a:xfrm>
          <a:prstGeom prst="rect">
            <a:avLst/>
          </a:prstGeom>
          <a:noFill/>
        </p:spPr>
        <p:txBody>
          <a:bodyPr wrap="square" rtlCol="0">
            <a:spAutoFit/>
          </a:bodyPr>
          <a:lstStyle/>
          <a:p>
            <a:r>
              <a:rPr lang="de-DE" sz="3000" dirty="0">
                <a:latin typeface="GFS Neohellenic Bold"/>
              </a:rPr>
              <a:t>B</a:t>
            </a:r>
          </a:p>
        </p:txBody>
      </p:sp>
      <p:cxnSp>
        <p:nvCxnSpPr>
          <p:cNvPr id="21" name="Straight Arrow Connector 20"/>
          <p:cNvCxnSpPr/>
          <p:nvPr/>
        </p:nvCxnSpPr>
        <p:spPr>
          <a:xfrm flipH="1">
            <a:off x="4611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H="1">
            <a:off x="6952096" y="3327825"/>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Oval 23"/>
          <p:cNvSpPr/>
          <p:nvPr/>
        </p:nvSpPr>
        <p:spPr>
          <a:xfrm flipH="1">
            <a:off x="9628200" y="3012937"/>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26" name="TextBox 25"/>
          <p:cNvSpPr txBox="1"/>
          <p:nvPr/>
        </p:nvSpPr>
        <p:spPr>
          <a:xfrm>
            <a:off x="2219033" y="4907666"/>
            <a:ext cx="4687185" cy="553998"/>
          </a:xfrm>
          <a:prstGeom prst="rect">
            <a:avLst/>
          </a:prstGeom>
          <a:noFill/>
        </p:spPr>
        <p:txBody>
          <a:bodyPr wrap="square" rtlCol="0">
            <a:spAutoFit/>
          </a:bodyPr>
          <a:lstStyle/>
          <a:p>
            <a:r>
              <a:rPr lang="de-DE" sz="3000" dirty="0">
                <a:latin typeface="GFS Neohellenic Bold"/>
              </a:rPr>
              <a:t>In a </a:t>
            </a:r>
            <a:r>
              <a:rPr lang="de-DE" sz="3000" dirty="0" err="1">
                <a:latin typeface="GFS Neohellenic Bold"/>
              </a:rPr>
              <a:t>rest</a:t>
            </a:r>
            <a:r>
              <a:rPr lang="de-DE" sz="3000" dirty="0">
                <a:latin typeface="GFS Neohellenic Bold"/>
              </a:rPr>
              <a:t> </a:t>
            </a:r>
            <a:r>
              <a:rPr lang="de-DE" sz="3000" dirty="0" err="1">
                <a:latin typeface="GFS Neohellenic Bold"/>
              </a:rPr>
              <a:t>position</a:t>
            </a:r>
            <a:r>
              <a:rPr lang="de-DE" sz="3000" dirty="0">
                <a:latin typeface="GFS Neohellenic Bold"/>
              </a:rPr>
              <a:t> </a:t>
            </a:r>
            <a:r>
              <a:rPr lang="de-DE" sz="3000" dirty="0" err="1">
                <a:latin typeface="GFS Neohellenic Bold"/>
              </a:rPr>
              <a:t>we</a:t>
            </a:r>
            <a:r>
              <a:rPr lang="de-DE" sz="3000" dirty="0">
                <a:latin typeface="GFS Neohellenic Bold"/>
              </a:rPr>
              <a:t> </a:t>
            </a:r>
            <a:r>
              <a:rPr lang="de-DE" sz="3000" dirty="0" err="1">
                <a:latin typeface="GFS Neohellenic Bold"/>
              </a:rPr>
              <a:t>have</a:t>
            </a:r>
            <a:endParaRPr lang="de-DE" sz="3000" dirty="0">
              <a:latin typeface="GFS Neohellenic Bold"/>
            </a:endParaRPr>
          </a:p>
        </p:txBody>
      </p:sp>
      <p:pic>
        <p:nvPicPr>
          <p:cNvPr id="27" name="Picture 2" descr="http://latex.codecogs.com/png.latex?\LARGE%20\dpi%7b200%7d%20\xi_1"/>
          <p:cNvPicPr>
            <a:picLocks noChangeAspect="1" noChangeArrowheads="1"/>
          </p:cNvPicPr>
          <p:nvPr/>
        </p:nvPicPr>
        <p:blipFill>
          <a:blip r:embed="rId2"/>
          <a:srcRect/>
          <a:stretch>
            <a:fillRect/>
          </a:stretch>
        </p:blipFill>
        <p:spPr bwMode="auto">
          <a:xfrm>
            <a:off x="4656229" y="3859768"/>
            <a:ext cx="381000" cy="495301"/>
          </a:xfrm>
          <a:prstGeom prst="rect">
            <a:avLst/>
          </a:prstGeom>
          <a:noFill/>
        </p:spPr>
      </p:pic>
      <p:pic>
        <p:nvPicPr>
          <p:cNvPr id="47108" name="Picture 4" descr="http://latex.codecogs.com/png.latex?\LARGE%20\dpi%7b200%7d%20\xi_2"/>
          <p:cNvPicPr>
            <a:picLocks noChangeAspect="1" noChangeArrowheads="1"/>
          </p:cNvPicPr>
          <p:nvPr/>
        </p:nvPicPr>
        <p:blipFill>
          <a:blip r:embed="rId3"/>
          <a:srcRect/>
          <a:stretch>
            <a:fillRect/>
          </a:stretch>
        </p:blipFill>
        <p:spPr bwMode="auto">
          <a:xfrm>
            <a:off x="6752071" y="3887190"/>
            <a:ext cx="400050" cy="495301"/>
          </a:xfrm>
          <a:prstGeom prst="rect">
            <a:avLst/>
          </a:prstGeom>
          <a:noFill/>
        </p:spPr>
      </p:pic>
      <p:pic>
        <p:nvPicPr>
          <p:cNvPr id="47110" name="Picture 6" descr="http://latex.codecogs.com/png.latex?\LARGE%20\dpi%7b200%7d%20\mathbf%7bp%7d_s(0)%20=%20\mathbf%7bG%7d_%7bsb%7d\mathbf%7bp%7d_b"/>
          <p:cNvPicPr>
            <a:picLocks noChangeAspect="1" noChangeArrowheads="1"/>
          </p:cNvPicPr>
          <p:nvPr/>
        </p:nvPicPr>
        <p:blipFill>
          <a:blip r:embed="rId4"/>
          <a:srcRect/>
          <a:stretch>
            <a:fillRect/>
          </a:stretch>
        </p:blipFill>
        <p:spPr bwMode="auto">
          <a:xfrm>
            <a:off x="2392658" y="5644327"/>
            <a:ext cx="3181350" cy="552451"/>
          </a:xfrm>
          <a:prstGeom prst="rect">
            <a:avLst/>
          </a:prstGeom>
          <a:noFill/>
        </p:spPr>
      </p:pic>
      <p:sp>
        <p:nvSpPr>
          <p:cNvPr id="3" name="Slide Number Placeholder 2">
            <a:extLst>
              <a:ext uri="{FF2B5EF4-FFF2-40B4-BE49-F238E27FC236}">
                <a16:creationId xmlns:a16="http://schemas.microsoft.com/office/drawing/2014/main" id="{4200D264-9B06-C749-BD15-20877E6EBBDB}"/>
              </a:ext>
            </a:extLst>
          </p:cNvPr>
          <p:cNvSpPr>
            <a:spLocks noGrp="1"/>
          </p:cNvSpPr>
          <p:nvPr>
            <p:ph type="sldNum" sz="quarter" idx="12"/>
          </p:nvPr>
        </p:nvSpPr>
        <p:spPr/>
        <p:txBody>
          <a:bodyPr/>
          <a:lstStyle/>
          <a:p>
            <a:fld id="{3A161B0B-1A60-4749-8E50-DA258087C576}" type="slidenum">
              <a:rPr lang="en-US" smtClean="0"/>
              <a:t>46</a:t>
            </a:fld>
            <a:endParaRPr lang="en-US"/>
          </a:p>
        </p:txBody>
      </p:sp>
    </p:spTree>
    <p:extLst>
      <p:ext uri="{BB962C8B-B14F-4D97-AF65-F5344CB8AC3E}">
        <p14:creationId xmlns:p14="http://schemas.microsoft.com/office/powerpoint/2010/main" val="1818068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flipH="1">
            <a:off x="4903797" y="3108027"/>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normAutofit/>
          </a:bodyPr>
          <a:lstStyle/>
          <a:p>
            <a:r>
              <a:rPr lang="de-DE" dirty="0" err="1"/>
              <a:t>Articulation</a:t>
            </a:r>
            <a:endParaRPr lang="de-DE" dirty="0"/>
          </a:p>
        </p:txBody>
      </p:sp>
      <p:sp>
        <p:nvSpPr>
          <p:cNvPr id="5" name="Cube 4"/>
          <p:cNvSpPr/>
          <p:nvPr/>
        </p:nvSpPr>
        <p:spPr>
          <a:xfrm>
            <a:off x="5144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3" name="Group 6"/>
          <p:cNvGrpSpPr/>
          <p:nvPr/>
        </p:nvGrpSpPr>
        <p:grpSpPr>
          <a:xfrm>
            <a:off x="1837805" y="2655953"/>
            <a:ext cx="1882442" cy="1808369"/>
            <a:chOff x="518072" y="1352651"/>
            <a:chExt cx="1103393" cy="819530"/>
          </a:xfrm>
        </p:grpSpPr>
        <p:cxnSp>
          <p:nvCxnSpPr>
            <p:cNvPr id="8" name="Straight Arrow Connector 7"/>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104311" y="2852534"/>
            <a:ext cx="485123" cy="553998"/>
          </a:xfrm>
          <a:prstGeom prst="rect">
            <a:avLst/>
          </a:prstGeom>
          <a:noFill/>
        </p:spPr>
        <p:txBody>
          <a:bodyPr wrap="square" rtlCol="0">
            <a:spAutoFit/>
          </a:bodyPr>
          <a:lstStyle/>
          <a:p>
            <a:r>
              <a:rPr lang="de-DE" sz="3000" dirty="0">
                <a:latin typeface="GFS Neohellenic Bold"/>
              </a:rPr>
              <a:t>S</a:t>
            </a:r>
          </a:p>
        </p:txBody>
      </p:sp>
      <p:sp>
        <p:nvSpPr>
          <p:cNvPr id="13" name="Oval 12"/>
          <p:cNvSpPr/>
          <p:nvPr/>
        </p:nvSpPr>
        <p:spPr>
          <a:xfrm flipH="1">
            <a:off x="7265036" y="3064015"/>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21" name="Straight Arrow Connector 20"/>
          <p:cNvCxnSpPr/>
          <p:nvPr/>
        </p:nvCxnSpPr>
        <p:spPr>
          <a:xfrm flipH="1">
            <a:off x="4611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H="1">
            <a:off x="6952096" y="3327825"/>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5" name="Group 24"/>
          <p:cNvGrpSpPr/>
          <p:nvPr/>
        </p:nvGrpSpPr>
        <p:grpSpPr>
          <a:xfrm rot="20176224">
            <a:off x="7202026" y="1352270"/>
            <a:ext cx="2592898" cy="1651074"/>
            <a:chOff x="6006660" y="1909063"/>
            <a:chExt cx="2592898" cy="1651074"/>
          </a:xfrm>
        </p:grpSpPr>
        <p:sp>
          <p:nvSpPr>
            <p:cNvPr id="6" name="Cube 5"/>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4" name="Group 13"/>
            <p:cNvGrpSpPr/>
            <p:nvPr/>
          </p:nvGrpSpPr>
          <p:grpSpPr>
            <a:xfrm>
              <a:off x="7361621" y="2444674"/>
              <a:ext cx="751628" cy="698077"/>
              <a:chOff x="518072" y="1352651"/>
              <a:chExt cx="1103393" cy="819530"/>
            </a:xfrm>
          </p:grpSpPr>
          <p:cxnSp>
            <p:nvCxnSpPr>
              <p:cNvPr id="15" name="Straight Arrow Connector 14"/>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7829885" y="1909063"/>
              <a:ext cx="485123" cy="553998"/>
            </a:xfrm>
            <a:prstGeom prst="rect">
              <a:avLst/>
            </a:prstGeom>
            <a:noFill/>
          </p:spPr>
          <p:txBody>
            <a:bodyPr wrap="square" rtlCol="0">
              <a:spAutoFit/>
            </a:bodyPr>
            <a:lstStyle/>
            <a:p>
              <a:r>
                <a:rPr lang="de-DE" sz="3000" dirty="0">
                  <a:latin typeface="GFS Neohellenic Bold"/>
                </a:rPr>
                <a:t>B</a:t>
              </a:r>
            </a:p>
          </p:txBody>
        </p:sp>
        <p:sp>
          <p:nvSpPr>
            <p:cNvPr id="24" name="Oval 23"/>
            <p:cNvSpPr/>
            <p:nvPr/>
          </p:nvSpPr>
          <p:spPr>
            <a:xfrm flipH="1">
              <a:off x="8104200" y="3012936"/>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pic>
        <p:nvPicPr>
          <p:cNvPr id="27" name="Picture 2" descr="http://latex.codecogs.com/png.latex?\LARGE%20\dpi%7b200%7d%20\xi_1"/>
          <p:cNvPicPr>
            <a:picLocks noChangeAspect="1" noChangeArrowheads="1"/>
          </p:cNvPicPr>
          <p:nvPr/>
        </p:nvPicPr>
        <p:blipFill>
          <a:blip r:embed="rId2"/>
          <a:srcRect/>
          <a:stretch>
            <a:fillRect/>
          </a:stretch>
        </p:blipFill>
        <p:spPr bwMode="auto">
          <a:xfrm>
            <a:off x="4656229" y="3859768"/>
            <a:ext cx="381000" cy="495301"/>
          </a:xfrm>
          <a:prstGeom prst="rect">
            <a:avLst/>
          </a:prstGeom>
          <a:noFill/>
        </p:spPr>
      </p:pic>
      <p:pic>
        <p:nvPicPr>
          <p:cNvPr id="47108" name="Picture 4" descr="http://latex.codecogs.com/png.latex?\LARGE%20\dpi%7b200%7d%20\xi_2"/>
          <p:cNvPicPr>
            <a:picLocks noChangeAspect="1" noChangeArrowheads="1"/>
          </p:cNvPicPr>
          <p:nvPr/>
        </p:nvPicPr>
        <p:blipFill>
          <a:blip r:embed="rId3"/>
          <a:srcRect/>
          <a:stretch>
            <a:fillRect/>
          </a:stretch>
        </p:blipFill>
        <p:spPr bwMode="auto">
          <a:xfrm>
            <a:off x="6752071" y="3887190"/>
            <a:ext cx="400050" cy="495301"/>
          </a:xfrm>
          <a:prstGeom prst="rect">
            <a:avLst/>
          </a:prstGeom>
          <a:noFill/>
        </p:spPr>
      </p:pic>
      <p:cxnSp>
        <p:nvCxnSpPr>
          <p:cNvPr id="29" name="Straight Connector 28"/>
          <p:cNvCxnSpPr/>
          <p:nvPr/>
        </p:nvCxnSpPr>
        <p:spPr>
          <a:xfrm>
            <a:off x="7378260" y="3560137"/>
            <a:ext cx="2884626"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378260" y="2271865"/>
            <a:ext cx="2884626" cy="128827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a:off x="9175749" y="2852534"/>
            <a:ext cx="279602" cy="64302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 name="Slide Number Placeholder 6">
            <a:extLst>
              <a:ext uri="{FF2B5EF4-FFF2-40B4-BE49-F238E27FC236}">
                <a16:creationId xmlns:a16="http://schemas.microsoft.com/office/drawing/2014/main" id="{A897D1D0-EC63-FC46-8DB0-7CABC711D367}"/>
              </a:ext>
            </a:extLst>
          </p:cNvPr>
          <p:cNvSpPr>
            <a:spLocks noGrp="1"/>
          </p:cNvSpPr>
          <p:nvPr>
            <p:ph type="sldNum" sz="quarter" idx="12"/>
          </p:nvPr>
        </p:nvSpPr>
        <p:spPr/>
        <p:txBody>
          <a:bodyPr/>
          <a:lstStyle/>
          <a:p>
            <a:fld id="{3A161B0B-1A60-4749-8E50-DA258087C576}" type="slidenum">
              <a:rPr lang="en-US" smtClean="0"/>
              <a:t>47</a:t>
            </a:fld>
            <a:endParaRPr lang="en-US"/>
          </a:p>
        </p:txBody>
      </p:sp>
    </p:spTree>
    <p:extLst>
      <p:ext uri="{BB962C8B-B14F-4D97-AF65-F5344CB8AC3E}">
        <p14:creationId xmlns:p14="http://schemas.microsoft.com/office/powerpoint/2010/main" val="1468829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flipH="1">
            <a:off x="4903797" y="3108027"/>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normAutofit/>
          </a:bodyPr>
          <a:lstStyle/>
          <a:p>
            <a:r>
              <a:rPr lang="de-DE" dirty="0" err="1"/>
              <a:t>Articulation</a:t>
            </a:r>
            <a:endParaRPr lang="de-DE" dirty="0"/>
          </a:p>
        </p:txBody>
      </p:sp>
      <p:grpSp>
        <p:nvGrpSpPr>
          <p:cNvPr id="3" name="Group 6"/>
          <p:cNvGrpSpPr/>
          <p:nvPr/>
        </p:nvGrpSpPr>
        <p:grpSpPr>
          <a:xfrm>
            <a:off x="1837805" y="2655953"/>
            <a:ext cx="1882442" cy="1808369"/>
            <a:chOff x="518072" y="1352651"/>
            <a:chExt cx="1103393" cy="819530"/>
          </a:xfrm>
        </p:grpSpPr>
        <p:cxnSp>
          <p:nvCxnSpPr>
            <p:cNvPr id="8" name="Straight Arrow Connector 7"/>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104311" y="2852534"/>
            <a:ext cx="485123" cy="553998"/>
          </a:xfrm>
          <a:prstGeom prst="rect">
            <a:avLst/>
          </a:prstGeom>
          <a:noFill/>
        </p:spPr>
        <p:txBody>
          <a:bodyPr wrap="square" rtlCol="0">
            <a:spAutoFit/>
          </a:bodyPr>
          <a:lstStyle/>
          <a:p>
            <a:r>
              <a:rPr lang="de-DE" sz="3000" dirty="0">
                <a:latin typeface="GFS Neohellenic Bold"/>
              </a:rPr>
              <a:t>S</a:t>
            </a:r>
          </a:p>
        </p:txBody>
      </p:sp>
      <p:cxnSp>
        <p:nvCxnSpPr>
          <p:cNvPr id="21" name="Straight Arrow Connector 20"/>
          <p:cNvCxnSpPr/>
          <p:nvPr/>
        </p:nvCxnSpPr>
        <p:spPr>
          <a:xfrm flipH="1">
            <a:off x="4611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27" name="Picture 2" descr="http://latex.codecogs.com/png.latex?\LARGE%20\dpi%7b200%7d%20\xi_1"/>
          <p:cNvPicPr>
            <a:picLocks noChangeAspect="1" noChangeArrowheads="1"/>
          </p:cNvPicPr>
          <p:nvPr/>
        </p:nvPicPr>
        <p:blipFill>
          <a:blip r:embed="rId2"/>
          <a:srcRect/>
          <a:stretch>
            <a:fillRect/>
          </a:stretch>
        </p:blipFill>
        <p:spPr bwMode="auto">
          <a:xfrm>
            <a:off x="4656229" y="3859768"/>
            <a:ext cx="381000" cy="495301"/>
          </a:xfrm>
          <a:prstGeom prst="rect">
            <a:avLst/>
          </a:prstGeom>
          <a:noFill/>
        </p:spPr>
      </p:pic>
      <p:grpSp>
        <p:nvGrpSpPr>
          <p:cNvPr id="25" name="Group 24"/>
          <p:cNvGrpSpPr/>
          <p:nvPr/>
        </p:nvGrpSpPr>
        <p:grpSpPr>
          <a:xfrm rot="20927639">
            <a:off x="5060549" y="901518"/>
            <a:ext cx="4650578" cy="3064339"/>
            <a:chOff x="3620346" y="1352270"/>
            <a:chExt cx="4650578" cy="3064339"/>
          </a:xfrm>
        </p:grpSpPr>
        <p:sp>
          <p:nvSpPr>
            <p:cNvPr id="5" name="Cube 4"/>
            <p:cNvSpPr/>
            <p:nvPr/>
          </p:nvSpPr>
          <p:spPr>
            <a:xfrm>
              <a:off x="3620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3" name="Oval 12"/>
            <p:cNvSpPr/>
            <p:nvPr/>
          </p:nvSpPr>
          <p:spPr>
            <a:xfrm flipH="1">
              <a:off x="5741036" y="306401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22" name="Straight Arrow Connector 21"/>
            <p:cNvCxnSpPr/>
            <p:nvPr/>
          </p:nvCxnSpPr>
          <p:spPr>
            <a:xfrm flipH="1">
              <a:off x="5428096" y="332782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4" name="Group 24"/>
            <p:cNvGrpSpPr/>
            <p:nvPr/>
          </p:nvGrpSpPr>
          <p:grpSpPr>
            <a:xfrm rot="20176224">
              <a:off x="5678026" y="1352270"/>
              <a:ext cx="2592898" cy="1651074"/>
              <a:chOff x="6006660" y="1909063"/>
              <a:chExt cx="2592898" cy="1651074"/>
            </a:xfrm>
          </p:grpSpPr>
          <p:sp>
            <p:nvSpPr>
              <p:cNvPr id="6" name="Cube 5"/>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7" name="Group 13"/>
              <p:cNvGrpSpPr/>
              <p:nvPr/>
            </p:nvGrpSpPr>
            <p:grpSpPr>
              <a:xfrm>
                <a:off x="7361621" y="2444674"/>
                <a:ext cx="751628" cy="698077"/>
                <a:chOff x="518072" y="1352651"/>
                <a:chExt cx="1103393" cy="819530"/>
              </a:xfrm>
            </p:grpSpPr>
            <p:cxnSp>
              <p:nvCxnSpPr>
                <p:cNvPr id="15" name="Straight Arrow Connector 14"/>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7829885" y="1909063"/>
                <a:ext cx="485123" cy="553998"/>
              </a:xfrm>
              <a:prstGeom prst="rect">
                <a:avLst/>
              </a:prstGeom>
              <a:noFill/>
            </p:spPr>
            <p:txBody>
              <a:bodyPr wrap="square" rtlCol="0">
                <a:spAutoFit/>
              </a:bodyPr>
              <a:lstStyle/>
              <a:p>
                <a:r>
                  <a:rPr lang="de-DE" sz="3000" dirty="0">
                    <a:latin typeface="GFS Neohellenic Bold"/>
                  </a:rPr>
                  <a:t>B</a:t>
                </a:r>
              </a:p>
            </p:txBody>
          </p:sp>
          <p:sp>
            <p:nvSpPr>
              <p:cNvPr id="24" name="Oval 23"/>
              <p:cNvSpPr/>
              <p:nvPr/>
            </p:nvSpPr>
            <p:spPr>
              <a:xfrm flipH="1">
                <a:off x="8104200" y="3012936"/>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pic>
          <p:nvPicPr>
            <p:cNvPr id="47108" name="Picture 4" descr="http://latex.codecogs.com/png.latex?\LARGE%20\dpi%7b200%7d%20\xi_2"/>
            <p:cNvPicPr>
              <a:picLocks noChangeAspect="1" noChangeArrowheads="1"/>
            </p:cNvPicPr>
            <p:nvPr/>
          </p:nvPicPr>
          <p:blipFill>
            <a:blip r:embed="rId3"/>
            <a:srcRect/>
            <a:stretch>
              <a:fillRect/>
            </a:stretch>
          </p:blipFill>
          <p:spPr bwMode="auto">
            <a:xfrm rot="858322">
              <a:off x="5104841" y="3921308"/>
              <a:ext cx="400050" cy="495301"/>
            </a:xfrm>
            <a:prstGeom prst="rect">
              <a:avLst/>
            </a:prstGeom>
            <a:noFill/>
          </p:spPr>
        </p:pic>
      </p:grpSp>
      <p:cxnSp>
        <p:nvCxnSpPr>
          <p:cNvPr id="28" name="Straight Connector 27"/>
          <p:cNvCxnSpPr/>
          <p:nvPr/>
        </p:nvCxnSpPr>
        <p:spPr>
          <a:xfrm>
            <a:off x="5245995" y="3560137"/>
            <a:ext cx="493586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245995" y="2583096"/>
            <a:ext cx="4935868" cy="96529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485748" y="1074155"/>
            <a:ext cx="2869736" cy="203387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rot="20542217">
            <a:off x="9352566" y="1960243"/>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7" name="Freeform 36"/>
          <p:cNvSpPr/>
          <p:nvPr/>
        </p:nvSpPr>
        <p:spPr>
          <a:xfrm rot="20542217">
            <a:off x="9317130" y="2828752"/>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52226" name="Picture 2" descr="http://latex.codecogs.com/png.latex?\LARGE%20\dpi%7b200%7d%20\theta_1"/>
          <p:cNvPicPr>
            <a:picLocks noChangeAspect="1" noChangeArrowheads="1"/>
          </p:cNvPicPr>
          <p:nvPr/>
        </p:nvPicPr>
        <p:blipFill>
          <a:blip r:embed="rId4"/>
          <a:srcRect/>
          <a:stretch>
            <a:fillRect/>
          </a:stretch>
        </p:blipFill>
        <p:spPr bwMode="auto">
          <a:xfrm>
            <a:off x="9733256" y="3024270"/>
            <a:ext cx="381000" cy="466726"/>
          </a:xfrm>
          <a:prstGeom prst="rect">
            <a:avLst/>
          </a:prstGeom>
          <a:noFill/>
        </p:spPr>
      </p:pic>
      <p:pic>
        <p:nvPicPr>
          <p:cNvPr id="52228" name="Picture 4" descr="http://latex.codecogs.com/png.latex?\LARGE%20\dpi%7b200%7d%20\theta_2"/>
          <p:cNvPicPr>
            <a:picLocks noChangeAspect="1" noChangeArrowheads="1"/>
          </p:cNvPicPr>
          <p:nvPr/>
        </p:nvPicPr>
        <p:blipFill>
          <a:blip r:embed="rId5"/>
          <a:srcRect/>
          <a:stretch>
            <a:fillRect/>
          </a:stretch>
        </p:blipFill>
        <p:spPr bwMode="auto">
          <a:xfrm>
            <a:off x="9714206" y="1951452"/>
            <a:ext cx="400050" cy="466726"/>
          </a:xfrm>
          <a:prstGeom prst="rect">
            <a:avLst/>
          </a:prstGeom>
          <a:noFill/>
        </p:spPr>
      </p:pic>
      <p:sp>
        <p:nvSpPr>
          <p:cNvPr id="12" name="Slide Number Placeholder 11">
            <a:extLst>
              <a:ext uri="{FF2B5EF4-FFF2-40B4-BE49-F238E27FC236}">
                <a16:creationId xmlns:a16="http://schemas.microsoft.com/office/drawing/2014/main" id="{0BB2C230-4769-494A-9C72-3809BFD04539}"/>
              </a:ext>
            </a:extLst>
          </p:cNvPr>
          <p:cNvSpPr>
            <a:spLocks noGrp="1"/>
          </p:cNvSpPr>
          <p:nvPr>
            <p:ph type="sldNum" sz="quarter" idx="12"/>
          </p:nvPr>
        </p:nvSpPr>
        <p:spPr/>
        <p:txBody>
          <a:bodyPr/>
          <a:lstStyle/>
          <a:p>
            <a:fld id="{3A161B0B-1A60-4749-8E50-DA258087C576}" type="slidenum">
              <a:rPr lang="en-US" smtClean="0"/>
              <a:t>48</a:t>
            </a:fld>
            <a:endParaRPr lang="en-US"/>
          </a:p>
        </p:txBody>
      </p:sp>
    </p:spTree>
    <p:extLst>
      <p:ext uri="{BB962C8B-B14F-4D97-AF65-F5344CB8AC3E}">
        <p14:creationId xmlns:p14="http://schemas.microsoft.com/office/powerpoint/2010/main" val="3958526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flipH="1">
            <a:off x="4903797" y="3108027"/>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normAutofit/>
          </a:bodyPr>
          <a:lstStyle/>
          <a:p>
            <a:r>
              <a:rPr lang="de-DE" dirty="0" err="1"/>
              <a:t>Articulation</a:t>
            </a:r>
            <a:endParaRPr lang="de-DE" dirty="0"/>
          </a:p>
        </p:txBody>
      </p:sp>
      <p:grpSp>
        <p:nvGrpSpPr>
          <p:cNvPr id="3" name="Group 6"/>
          <p:cNvGrpSpPr/>
          <p:nvPr/>
        </p:nvGrpSpPr>
        <p:grpSpPr>
          <a:xfrm>
            <a:off x="1837805" y="2655953"/>
            <a:ext cx="1882442" cy="1808369"/>
            <a:chOff x="518072" y="1352651"/>
            <a:chExt cx="1103393" cy="819530"/>
          </a:xfrm>
        </p:grpSpPr>
        <p:cxnSp>
          <p:nvCxnSpPr>
            <p:cNvPr id="8" name="Straight Arrow Connector 7"/>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104311" y="2852534"/>
            <a:ext cx="485123" cy="553998"/>
          </a:xfrm>
          <a:prstGeom prst="rect">
            <a:avLst/>
          </a:prstGeom>
          <a:noFill/>
        </p:spPr>
        <p:txBody>
          <a:bodyPr wrap="square" rtlCol="0">
            <a:spAutoFit/>
          </a:bodyPr>
          <a:lstStyle/>
          <a:p>
            <a:r>
              <a:rPr lang="de-DE" sz="3000" dirty="0">
                <a:latin typeface="GFS Neohellenic Bold"/>
              </a:rPr>
              <a:t>S</a:t>
            </a:r>
          </a:p>
        </p:txBody>
      </p:sp>
      <p:cxnSp>
        <p:nvCxnSpPr>
          <p:cNvPr id="21" name="Straight Arrow Connector 20"/>
          <p:cNvCxnSpPr/>
          <p:nvPr/>
        </p:nvCxnSpPr>
        <p:spPr>
          <a:xfrm flipH="1">
            <a:off x="4611065" y="3388105"/>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7106" name="Picture 2"/>
          <p:cNvPicPr>
            <a:picLocks noChangeAspect="1" noChangeArrowheads="1"/>
          </p:cNvPicPr>
          <p:nvPr/>
        </p:nvPicPr>
        <p:blipFill>
          <a:blip r:embed="rId2"/>
          <a:srcRect/>
          <a:stretch>
            <a:fillRect/>
          </a:stretch>
        </p:blipFill>
        <p:spPr bwMode="auto">
          <a:xfrm>
            <a:off x="2204405" y="5516961"/>
            <a:ext cx="7191375" cy="1066800"/>
          </a:xfrm>
          <a:prstGeom prst="rect">
            <a:avLst/>
          </a:prstGeom>
          <a:noFill/>
          <a:ln w="9525">
            <a:noFill/>
            <a:miter lim="800000"/>
            <a:headEnd/>
            <a:tailEnd/>
          </a:ln>
        </p:spPr>
      </p:pic>
      <p:sp>
        <p:nvSpPr>
          <p:cNvPr id="26" name="TextBox 25"/>
          <p:cNvSpPr txBox="1"/>
          <p:nvPr/>
        </p:nvSpPr>
        <p:spPr>
          <a:xfrm>
            <a:off x="2204405" y="4874781"/>
            <a:ext cx="7783189" cy="553998"/>
          </a:xfrm>
          <a:prstGeom prst="rect">
            <a:avLst/>
          </a:prstGeom>
          <a:noFill/>
        </p:spPr>
        <p:txBody>
          <a:bodyPr wrap="square" rtlCol="0">
            <a:spAutoFit/>
          </a:bodyPr>
          <a:lstStyle/>
          <a:p>
            <a:r>
              <a:rPr lang="de-DE" sz="3000" dirty="0">
                <a:latin typeface="GFS Neohellenic Bold"/>
              </a:rPr>
              <a:t>The </a:t>
            </a:r>
            <a:r>
              <a:rPr lang="de-DE" sz="3000" dirty="0" err="1">
                <a:latin typeface="GFS Neohellenic Bold"/>
              </a:rPr>
              <a:t>coordinates</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point</a:t>
            </a:r>
            <a:r>
              <a:rPr lang="de-DE" sz="3000" dirty="0">
                <a:latin typeface="GFS Neohellenic Bold"/>
              </a:rPr>
              <a:t> in </a:t>
            </a:r>
            <a:r>
              <a:rPr lang="de-DE" sz="3000" dirty="0" err="1">
                <a:latin typeface="GFS Neohellenic Bold"/>
              </a:rPr>
              <a:t>the</a:t>
            </a:r>
            <a:r>
              <a:rPr lang="de-DE" sz="3000" dirty="0">
                <a:latin typeface="GFS Neohellenic Bold"/>
              </a:rPr>
              <a:t> </a:t>
            </a:r>
            <a:r>
              <a:rPr lang="de-DE" sz="3000" dirty="0" err="1">
                <a:latin typeface="GFS Neohellenic Bold"/>
              </a:rPr>
              <a:t>spatial</a:t>
            </a:r>
            <a:r>
              <a:rPr lang="de-DE" sz="3000" dirty="0">
                <a:latin typeface="GFS Neohellenic Bold"/>
              </a:rPr>
              <a:t> </a:t>
            </a:r>
            <a:r>
              <a:rPr lang="de-DE" sz="3000" dirty="0" err="1">
                <a:latin typeface="GFS Neohellenic Bold"/>
              </a:rPr>
              <a:t>frame</a:t>
            </a:r>
            <a:endParaRPr lang="de-DE" sz="3000" dirty="0">
              <a:latin typeface="GFS Neohellenic Bold"/>
            </a:endParaRPr>
          </a:p>
        </p:txBody>
      </p:sp>
      <p:pic>
        <p:nvPicPr>
          <p:cNvPr id="27" name="Picture 2" descr="http://latex.codecogs.com/png.latex?\LARGE%20\dpi%7b200%7d%20\xi_1"/>
          <p:cNvPicPr>
            <a:picLocks noChangeAspect="1" noChangeArrowheads="1"/>
          </p:cNvPicPr>
          <p:nvPr/>
        </p:nvPicPr>
        <p:blipFill>
          <a:blip r:embed="rId3"/>
          <a:srcRect/>
          <a:stretch>
            <a:fillRect/>
          </a:stretch>
        </p:blipFill>
        <p:spPr bwMode="auto">
          <a:xfrm>
            <a:off x="4656229" y="3859768"/>
            <a:ext cx="381000" cy="495301"/>
          </a:xfrm>
          <a:prstGeom prst="rect">
            <a:avLst/>
          </a:prstGeom>
          <a:noFill/>
        </p:spPr>
      </p:pic>
      <p:grpSp>
        <p:nvGrpSpPr>
          <p:cNvPr id="4" name="Group 24"/>
          <p:cNvGrpSpPr/>
          <p:nvPr/>
        </p:nvGrpSpPr>
        <p:grpSpPr>
          <a:xfrm rot="20927639">
            <a:off x="5060549" y="901518"/>
            <a:ext cx="4650578" cy="3064339"/>
            <a:chOff x="3620346" y="1352270"/>
            <a:chExt cx="4650578" cy="3064339"/>
          </a:xfrm>
        </p:grpSpPr>
        <p:sp>
          <p:nvSpPr>
            <p:cNvPr id="5" name="Cube 4"/>
            <p:cNvSpPr/>
            <p:nvPr/>
          </p:nvSpPr>
          <p:spPr>
            <a:xfrm>
              <a:off x="3620346"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13" name="Oval 12"/>
            <p:cNvSpPr/>
            <p:nvPr/>
          </p:nvSpPr>
          <p:spPr>
            <a:xfrm flipH="1">
              <a:off x="5741036" y="306401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22" name="Straight Arrow Connector 21"/>
            <p:cNvCxnSpPr/>
            <p:nvPr/>
          </p:nvCxnSpPr>
          <p:spPr>
            <a:xfrm flipH="1">
              <a:off x="5428096" y="3327824"/>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7" name="Group 24"/>
            <p:cNvGrpSpPr/>
            <p:nvPr/>
          </p:nvGrpSpPr>
          <p:grpSpPr>
            <a:xfrm rot="20176224">
              <a:off x="5678026" y="1352270"/>
              <a:ext cx="2592898" cy="1651074"/>
              <a:chOff x="6006660" y="1909063"/>
              <a:chExt cx="2592898" cy="1651074"/>
            </a:xfrm>
          </p:grpSpPr>
          <p:sp>
            <p:nvSpPr>
              <p:cNvPr id="6" name="Cube 5"/>
              <p:cNvSpPr/>
              <p:nvPr/>
            </p:nvSpPr>
            <p:spPr>
              <a:xfrm>
                <a:off x="6006660" y="2923529"/>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2" name="Group 13"/>
              <p:cNvGrpSpPr/>
              <p:nvPr/>
            </p:nvGrpSpPr>
            <p:grpSpPr>
              <a:xfrm>
                <a:off x="7361621" y="2444674"/>
                <a:ext cx="751628" cy="698077"/>
                <a:chOff x="518072" y="1352651"/>
                <a:chExt cx="1103393" cy="819530"/>
              </a:xfrm>
            </p:grpSpPr>
            <p:cxnSp>
              <p:nvCxnSpPr>
                <p:cNvPr id="15" name="Straight Arrow Connector 14"/>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7829885" y="1909063"/>
                <a:ext cx="485123" cy="553998"/>
              </a:xfrm>
              <a:prstGeom prst="rect">
                <a:avLst/>
              </a:prstGeom>
              <a:noFill/>
            </p:spPr>
            <p:txBody>
              <a:bodyPr wrap="square" rtlCol="0">
                <a:spAutoFit/>
              </a:bodyPr>
              <a:lstStyle/>
              <a:p>
                <a:r>
                  <a:rPr lang="de-DE" sz="3000" dirty="0">
                    <a:latin typeface="GFS Neohellenic Bold"/>
                  </a:rPr>
                  <a:t>B</a:t>
                </a:r>
              </a:p>
            </p:txBody>
          </p:sp>
          <p:sp>
            <p:nvSpPr>
              <p:cNvPr id="24" name="Oval 23"/>
              <p:cNvSpPr/>
              <p:nvPr/>
            </p:nvSpPr>
            <p:spPr>
              <a:xfrm flipH="1">
                <a:off x="8104200" y="3012936"/>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pic>
          <p:nvPicPr>
            <p:cNvPr id="47108" name="Picture 4" descr="http://latex.codecogs.com/png.latex?\LARGE%20\dpi%7b200%7d%20\xi_2"/>
            <p:cNvPicPr>
              <a:picLocks noChangeAspect="1" noChangeArrowheads="1"/>
            </p:cNvPicPr>
            <p:nvPr/>
          </p:nvPicPr>
          <p:blipFill>
            <a:blip r:embed="rId4"/>
            <a:srcRect/>
            <a:stretch>
              <a:fillRect/>
            </a:stretch>
          </p:blipFill>
          <p:spPr bwMode="auto">
            <a:xfrm rot="858322">
              <a:off x="5104841" y="3921308"/>
              <a:ext cx="400050" cy="495301"/>
            </a:xfrm>
            <a:prstGeom prst="rect">
              <a:avLst/>
            </a:prstGeom>
            <a:noFill/>
          </p:spPr>
        </p:pic>
      </p:grpSp>
      <p:cxnSp>
        <p:nvCxnSpPr>
          <p:cNvPr id="28" name="Straight Connector 27"/>
          <p:cNvCxnSpPr/>
          <p:nvPr/>
        </p:nvCxnSpPr>
        <p:spPr>
          <a:xfrm>
            <a:off x="5245995" y="3560137"/>
            <a:ext cx="4935868"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245995" y="2583096"/>
            <a:ext cx="4935868" cy="96529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485748" y="1074155"/>
            <a:ext cx="2869736" cy="203387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6" name="Freeform 35"/>
          <p:cNvSpPr/>
          <p:nvPr/>
        </p:nvSpPr>
        <p:spPr>
          <a:xfrm rot="20542217">
            <a:off x="9352566" y="1960243"/>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7" name="Freeform 36"/>
          <p:cNvSpPr/>
          <p:nvPr/>
        </p:nvSpPr>
        <p:spPr>
          <a:xfrm rot="20542217">
            <a:off x="9317130" y="2828752"/>
            <a:ext cx="168286" cy="710850"/>
          </a:xfrm>
          <a:custGeom>
            <a:avLst/>
            <a:gdLst>
              <a:gd name="connsiteX0" fmla="*/ 23149 w 279721"/>
              <a:gd name="connsiteY0" fmla="*/ 844951 h 844951"/>
              <a:gd name="connsiteX1" fmla="*/ 219919 w 279721"/>
              <a:gd name="connsiteY1" fmla="*/ 613458 h 844951"/>
              <a:gd name="connsiteX2" fmla="*/ 243068 w 279721"/>
              <a:gd name="connsiteY2" fmla="*/ 289367 h 844951"/>
              <a:gd name="connsiteX3" fmla="*/ 0 w 279721"/>
              <a:gd name="connsiteY3" fmla="*/ 0 h 844951"/>
            </a:gdLst>
            <a:ahLst/>
            <a:cxnLst>
              <a:cxn ang="0">
                <a:pos x="connsiteX0" y="connsiteY0"/>
              </a:cxn>
              <a:cxn ang="0">
                <a:pos x="connsiteX1" y="connsiteY1"/>
              </a:cxn>
              <a:cxn ang="0">
                <a:pos x="connsiteX2" y="connsiteY2"/>
              </a:cxn>
              <a:cxn ang="0">
                <a:pos x="connsiteX3" y="connsiteY3"/>
              </a:cxn>
            </a:cxnLst>
            <a:rect l="l" t="t" r="r" b="b"/>
            <a:pathLst>
              <a:path w="279721" h="844951">
                <a:moveTo>
                  <a:pt x="23149" y="844951"/>
                </a:moveTo>
                <a:cubicBezTo>
                  <a:pt x="103207" y="775503"/>
                  <a:pt x="183266" y="706055"/>
                  <a:pt x="219919" y="613458"/>
                </a:cubicBezTo>
                <a:cubicBezTo>
                  <a:pt x="256572" y="520861"/>
                  <a:pt x="279721" y="391610"/>
                  <a:pt x="243068" y="289367"/>
                </a:cubicBezTo>
                <a:cubicBezTo>
                  <a:pt x="206415" y="187124"/>
                  <a:pt x="103207" y="93562"/>
                  <a:pt x="0" y="0"/>
                </a:cubicBezTo>
              </a:path>
            </a:pathLst>
          </a:custGeom>
          <a:ln w="38100">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52226" name="Picture 2" descr="http://latex.codecogs.com/png.latex?\LARGE%20\dpi%7b200%7d%20\theta_1"/>
          <p:cNvPicPr>
            <a:picLocks noChangeAspect="1" noChangeArrowheads="1"/>
          </p:cNvPicPr>
          <p:nvPr/>
        </p:nvPicPr>
        <p:blipFill>
          <a:blip r:embed="rId5"/>
          <a:srcRect/>
          <a:stretch>
            <a:fillRect/>
          </a:stretch>
        </p:blipFill>
        <p:spPr bwMode="auto">
          <a:xfrm>
            <a:off x="9733256" y="3024270"/>
            <a:ext cx="381000" cy="466726"/>
          </a:xfrm>
          <a:prstGeom prst="rect">
            <a:avLst/>
          </a:prstGeom>
          <a:noFill/>
        </p:spPr>
      </p:pic>
      <p:pic>
        <p:nvPicPr>
          <p:cNvPr id="52228" name="Picture 4" descr="http://latex.codecogs.com/png.latex?\LARGE%20\dpi%7b200%7d%20\theta_2"/>
          <p:cNvPicPr>
            <a:picLocks noChangeAspect="1" noChangeArrowheads="1"/>
          </p:cNvPicPr>
          <p:nvPr/>
        </p:nvPicPr>
        <p:blipFill>
          <a:blip r:embed="rId6"/>
          <a:srcRect/>
          <a:stretch>
            <a:fillRect/>
          </a:stretch>
        </p:blipFill>
        <p:spPr bwMode="auto">
          <a:xfrm>
            <a:off x="9714206" y="1951452"/>
            <a:ext cx="400050" cy="466726"/>
          </a:xfrm>
          <a:prstGeom prst="rect">
            <a:avLst/>
          </a:prstGeom>
          <a:noFill/>
        </p:spPr>
      </p:pic>
      <p:sp>
        <p:nvSpPr>
          <p:cNvPr id="14" name="Slide Number Placeholder 13">
            <a:extLst>
              <a:ext uri="{FF2B5EF4-FFF2-40B4-BE49-F238E27FC236}">
                <a16:creationId xmlns:a16="http://schemas.microsoft.com/office/drawing/2014/main" id="{1398797B-427F-7D4D-837D-8CC39A36D5E4}"/>
              </a:ext>
            </a:extLst>
          </p:cNvPr>
          <p:cNvSpPr>
            <a:spLocks noGrp="1"/>
          </p:cNvSpPr>
          <p:nvPr>
            <p:ph type="sldNum" sz="quarter" idx="12"/>
          </p:nvPr>
        </p:nvSpPr>
        <p:spPr/>
        <p:txBody>
          <a:bodyPr/>
          <a:lstStyle/>
          <a:p>
            <a:fld id="{3A161B0B-1A60-4749-8E50-DA258087C576}" type="slidenum">
              <a:rPr lang="en-US" smtClean="0"/>
              <a:t>49</a:t>
            </a:fld>
            <a:endParaRPr lang="en-US"/>
          </a:p>
        </p:txBody>
      </p:sp>
    </p:spTree>
    <p:extLst>
      <p:ext uri="{BB962C8B-B14F-4D97-AF65-F5344CB8AC3E}">
        <p14:creationId xmlns:p14="http://schemas.microsoft.com/office/powerpoint/2010/main" val="3612816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51FD-98B6-A248-AB8E-59EF4904C5A5}"/>
              </a:ext>
            </a:extLst>
          </p:cNvPr>
          <p:cNvSpPr>
            <a:spLocks noGrp="1"/>
          </p:cNvSpPr>
          <p:nvPr>
            <p:ph type="title"/>
          </p:nvPr>
        </p:nvSpPr>
        <p:spPr/>
        <p:txBody>
          <a:bodyPr/>
          <a:lstStyle/>
          <a:p>
            <a:r>
              <a:rPr lang="en-US" dirty="0"/>
              <a:t>Ingredients to build a Virtual Human</a:t>
            </a:r>
            <a:endParaRPr lang="en-GB" dirty="0"/>
          </a:p>
        </p:txBody>
      </p:sp>
      <p:sp>
        <p:nvSpPr>
          <p:cNvPr id="4" name="Text Placeholder 3">
            <a:extLst>
              <a:ext uri="{FF2B5EF4-FFF2-40B4-BE49-F238E27FC236}">
                <a16:creationId xmlns:a16="http://schemas.microsoft.com/office/drawing/2014/main" id="{41C58599-548C-2A41-86FD-172B0E494A72}"/>
              </a:ext>
            </a:extLst>
          </p:cNvPr>
          <p:cNvSpPr>
            <a:spLocks noGrp="1"/>
          </p:cNvSpPr>
          <p:nvPr>
            <p:ph type="body" idx="1"/>
          </p:nvPr>
        </p:nvSpPr>
        <p:spPr>
          <a:xfrm>
            <a:off x="839788" y="1445630"/>
            <a:ext cx="5157787" cy="823912"/>
          </a:xfrm>
        </p:spPr>
        <p:txBody>
          <a:bodyPr anchor="ctr">
            <a:normAutofit/>
          </a:bodyPr>
          <a:lstStyle/>
          <a:p>
            <a:pPr algn="ctr"/>
            <a:r>
              <a:rPr lang="en-GB" sz="2800" dirty="0">
                <a:solidFill>
                  <a:schemeClr val="accent1">
                    <a:lumMod val="75000"/>
                  </a:schemeClr>
                </a:solidFill>
              </a:rPr>
              <a:t>Building a human model</a:t>
            </a:r>
          </a:p>
        </p:txBody>
      </p:sp>
      <p:sp>
        <p:nvSpPr>
          <p:cNvPr id="5" name="Content Placeholder 4">
            <a:extLst>
              <a:ext uri="{FF2B5EF4-FFF2-40B4-BE49-F238E27FC236}">
                <a16:creationId xmlns:a16="http://schemas.microsoft.com/office/drawing/2014/main" id="{9C4B0605-0E20-8D49-9650-5DCADD8DF6F9}"/>
              </a:ext>
            </a:extLst>
          </p:cNvPr>
          <p:cNvSpPr>
            <a:spLocks noGrp="1"/>
          </p:cNvSpPr>
          <p:nvPr>
            <p:ph sz="half" idx="2"/>
          </p:nvPr>
        </p:nvSpPr>
        <p:spPr>
          <a:xfrm>
            <a:off x="839788" y="2269542"/>
            <a:ext cx="5157787" cy="4216400"/>
          </a:xfrm>
        </p:spPr>
        <p:txBody>
          <a:bodyPr>
            <a:normAutofit lnSpcReduction="10000"/>
          </a:bodyPr>
          <a:lstStyle/>
          <a:p>
            <a:pPr>
              <a:buFont typeface="Wingdings" pitchFamily="2" charset="2"/>
              <a:buChar char="Ø"/>
            </a:pPr>
            <a:r>
              <a:rPr lang="en-GB" dirty="0"/>
              <a:t>Kinematic parameterization</a:t>
            </a:r>
          </a:p>
          <a:p>
            <a:pPr lvl="1"/>
            <a:r>
              <a:rPr lang="en-GB" b="1" dirty="0"/>
              <a:t>Rotation Matrices</a:t>
            </a:r>
          </a:p>
          <a:p>
            <a:pPr lvl="1"/>
            <a:r>
              <a:rPr lang="en-GB" dirty="0"/>
              <a:t>Euler Angles</a:t>
            </a:r>
          </a:p>
          <a:p>
            <a:pPr lvl="1"/>
            <a:r>
              <a:rPr lang="en-GB" dirty="0"/>
              <a:t>Quaternions</a:t>
            </a:r>
          </a:p>
          <a:p>
            <a:pPr lvl="1"/>
            <a:r>
              <a:rPr lang="en-GB" dirty="0"/>
              <a:t>Twists and Exponential maps</a:t>
            </a:r>
          </a:p>
          <a:p>
            <a:pPr lvl="1"/>
            <a:r>
              <a:rPr lang="en-GB" dirty="0"/>
              <a:t>Kinematic chains</a:t>
            </a:r>
            <a:br>
              <a:rPr lang="en-GB" dirty="0"/>
            </a:br>
            <a:endParaRPr lang="en-GB" dirty="0"/>
          </a:p>
          <a:p>
            <a:pPr>
              <a:buFont typeface="Wingdings" pitchFamily="2" charset="2"/>
              <a:buChar char="Ø"/>
            </a:pPr>
            <a:r>
              <a:rPr lang="en-GB" dirty="0"/>
              <a:t>Subject shape model</a:t>
            </a:r>
          </a:p>
          <a:p>
            <a:pPr lvl="1"/>
            <a:r>
              <a:rPr lang="en-GB" dirty="0"/>
              <a:t>Geometric primitives</a:t>
            </a:r>
          </a:p>
          <a:p>
            <a:pPr lvl="1"/>
            <a:r>
              <a:rPr lang="en-GB" dirty="0"/>
              <a:t>Detailed Body Scans</a:t>
            </a:r>
          </a:p>
          <a:p>
            <a:pPr lvl="1"/>
            <a:r>
              <a:rPr lang="en-GB" dirty="0"/>
              <a:t>Human Shape models </a:t>
            </a:r>
          </a:p>
          <a:p>
            <a:pPr marL="514350" indent="-514350">
              <a:buFont typeface="+mj-lt"/>
              <a:buAutoNum type="arabicPeriod"/>
            </a:pPr>
            <a:endParaRPr lang="en-GB" dirty="0"/>
          </a:p>
        </p:txBody>
      </p:sp>
      <p:sp>
        <p:nvSpPr>
          <p:cNvPr id="6" name="Text Placeholder 5">
            <a:extLst>
              <a:ext uri="{FF2B5EF4-FFF2-40B4-BE49-F238E27FC236}">
                <a16:creationId xmlns:a16="http://schemas.microsoft.com/office/drawing/2014/main" id="{3052C315-9F55-5844-A8E6-09B757E0F6DD}"/>
              </a:ext>
            </a:extLst>
          </p:cNvPr>
          <p:cNvSpPr>
            <a:spLocks noGrp="1"/>
          </p:cNvSpPr>
          <p:nvPr>
            <p:ph type="body" sz="quarter" idx="3"/>
          </p:nvPr>
        </p:nvSpPr>
        <p:spPr>
          <a:xfrm>
            <a:off x="6172200" y="1445630"/>
            <a:ext cx="5183188" cy="823912"/>
          </a:xfrm>
        </p:spPr>
        <p:txBody>
          <a:bodyPr anchor="ctr">
            <a:normAutofit/>
          </a:bodyPr>
          <a:lstStyle/>
          <a:p>
            <a:pPr algn="ctr"/>
            <a:r>
              <a:rPr lang="en-GB" sz="2800" dirty="0">
                <a:solidFill>
                  <a:srgbClr val="FF0000"/>
                </a:solidFill>
              </a:rPr>
              <a:t>Fitting model to observations</a:t>
            </a:r>
          </a:p>
        </p:txBody>
      </p:sp>
      <p:sp>
        <p:nvSpPr>
          <p:cNvPr id="7" name="Content Placeholder 6">
            <a:extLst>
              <a:ext uri="{FF2B5EF4-FFF2-40B4-BE49-F238E27FC236}">
                <a16:creationId xmlns:a16="http://schemas.microsoft.com/office/drawing/2014/main" id="{B08FDF83-9543-A345-8994-573AF44CB408}"/>
              </a:ext>
            </a:extLst>
          </p:cNvPr>
          <p:cNvSpPr>
            <a:spLocks noGrp="1"/>
          </p:cNvSpPr>
          <p:nvPr>
            <p:ph sz="quarter" idx="4"/>
          </p:nvPr>
        </p:nvSpPr>
        <p:spPr>
          <a:xfrm>
            <a:off x="6172200" y="2269542"/>
            <a:ext cx="5183188" cy="4216400"/>
          </a:xfrm>
        </p:spPr>
        <p:txBody>
          <a:bodyPr>
            <a:normAutofit lnSpcReduction="10000"/>
          </a:bodyPr>
          <a:lstStyle/>
          <a:p>
            <a:pPr>
              <a:buFont typeface="Wingdings" pitchFamily="2" charset="2"/>
              <a:buChar char="Ø"/>
            </a:pPr>
            <a:r>
              <a:rPr lang="en-GB" dirty="0"/>
              <a:t>Inference</a:t>
            </a:r>
          </a:p>
          <a:p>
            <a:pPr lvl="1"/>
            <a:r>
              <a:rPr lang="en-GB" dirty="0"/>
              <a:t>Observation likelihood</a:t>
            </a:r>
          </a:p>
          <a:p>
            <a:pPr lvl="1"/>
            <a:r>
              <a:rPr lang="en-GB" dirty="0"/>
              <a:t>Local optimization</a:t>
            </a:r>
          </a:p>
          <a:p>
            <a:pPr lvl="1"/>
            <a:r>
              <a:rPr lang="en-GB" dirty="0"/>
              <a:t>Particle Based optimization</a:t>
            </a:r>
          </a:p>
          <a:p>
            <a:pPr lvl="1"/>
            <a:r>
              <a:rPr lang="en-GB" dirty="0"/>
              <a:t>Directly regressing parameters</a:t>
            </a:r>
          </a:p>
          <a:p>
            <a:endParaRPr lang="en-GB" dirty="0"/>
          </a:p>
        </p:txBody>
      </p:sp>
      <p:sp>
        <p:nvSpPr>
          <p:cNvPr id="3" name="Slide Number Placeholder 2">
            <a:extLst>
              <a:ext uri="{FF2B5EF4-FFF2-40B4-BE49-F238E27FC236}">
                <a16:creationId xmlns:a16="http://schemas.microsoft.com/office/drawing/2014/main" id="{35E72A40-A2A7-CD49-A29E-0C57074EEFBA}"/>
              </a:ext>
            </a:extLst>
          </p:cNvPr>
          <p:cNvSpPr>
            <a:spLocks noGrp="1"/>
          </p:cNvSpPr>
          <p:nvPr>
            <p:ph type="sldNum" sz="quarter" idx="12"/>
          </p:nvPr>
        </p:nvSpPr>
        <p:spPr/>
        <p:txBody>
          <a:bodyPr/>
          <a:lstStyle/>
          <a:p>
            <a:fld id="{3A161B0B-1A60-4749-8E50-DA258087C576}" type="slidenum">
              <a:rPr lang="en-US" smtClean="0"/>
              <a:t>5</a:t>
            </a:fld>
            <a:endParaRPr lang="en-US"/>
          </a:p>
        </p:txBody>
      </p:sp>
      <p:sp>
        <p:nvSpPr>
          <p:cNvPr id="8" name="Rectangle 7">
            <a:extLst>
              <a:ext uri="{FF2B5EF4-FFF2-40B4-BE49-F238E27FC236}">
                <a16:creationId xmlns:a16="http://schemas.microsoft.com/office/drawing/2014/main" id="{AC09B13B-36A1-1A4E-8F13-5A986191925A}"/>
              </a:ext>
            </a:extLst>
          </p:cNvPr>
          <p:cNvSpPr/>
          <p:nvPr/>
        </p:nvSpPr>
        <p:spPr>
          <a:xfrm>
            <a:off x="839788" y="4601029"/>
            <a:ext cx="4820783" cy="188491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24FD4AD-EBB5-D248-B908-93C534BB50C4}"/>
              </a:ext>
            </a:extLst>
          </p:cNvPr>
          <p:cNvSpPr/>
          <p:nvPr/>
        </p:nvSpPr>
        <p:spPr>
          <a:xfrm>
            <a:off x="6172200" y="2270648"/>
            <a:ext cx="4820783" cy="1884913"/>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81409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12DFC12-F118-3E4E-BD44-2A21C4FCC258}"/>
              </a:ext>
            </a:extLst>
          </p:cNvPr>
          <p:cNvSpPr>
            <a:spLocks noGrp="1"/>
          </p:cNvSpPr>
          <p:nvPr>
            <p:ph type="title"/>
          </p:nvPr>
        </p:nvSpPr>
        <p:spPr/>
        <p:txBody>
          <a:bodyPr/>
          <a:lstStyle/>
          <a:p>
            <a:r>
              <a:rPr lang="en-GB" dirty="0"/>
              <a:t>Product of exponentials</a:t>
            </a:r>
          </a:p>
        </p:txBody>
      </p:sp>
      <p:sp>
        <p:nvSpPr>
          <p:cNvPr id="12" name="Content Placeholder 11">
            <a:extLst>
              <a:ext uri="{FF2B5EF4-FFF2-40B4-BE49-F238E27FC236}">
                <a16:creationId xmlns:a16="http://schemas.microsoft.com/office/drawing/2014/main" id="{375A11A4-A804-0146-BE32-7BD83D67EEC8}"/>
              </a:ext>
            </a:extLst>
          </p:cNvPr>
          <p:cNvSpPr>
            <a:spLocks noGrp="1"/>
          </p:cNvSpPr>
          <p:nvPr>
            <p:ph idx="1"/>
          </p:nvPr>
        </p:nvSpPr>
        <p:spPr>
          <a:xfrm>
            <a:off x="838200" y="2899707"/>
            <a:ext cx="10515600" cy="3277255"/>
          </a:xfrm>
        </p:spPr>
        <p:txBody>
          <a:bodyPr/>
          <a:lstStyle/>
          <a:p>
            <a:r>
              <a:rPr lang="de-DE" dirty="0">
                <a:latin typeface="GFS Neohellenic Bold"/>
              </a:rPr>
              <a:t>                 </a:t>
            </a:r>
            <a:r>
              <a:rPr lang="de-DE" dirty="0" err="1">
                <a:latin typeface="GFS Neohellenic Bold"/>
              </a:rPr>
              <a:t>is</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mapping</a:t>
            </a:r>
            <a:r>
              <a:rPr lang="de-DE" dirty="0">
                <a:latin typeface="GFS Neohellenic Bold"/>
              </a:rPr>
              <a:t> </a:t>
            </a:r>
            <a:r>
              <a:rPr lang="de-DE" dirty="0" err="1">
                <a:latin typeface="GFS Neohellenic Bold"/>
              </a:rPr>
              <a:t>from</a:t>
            </a:r>
            <a:r>
              <a:rPr lang="de-DE" dirty="0">
                <a:latin typeface="GFS Neohellenic Bold"/>
              </a:rPr>
              <a:t> </a:t>
            </a:r>
            <a:r>
              <a:rPr lang="de-DE" dirty="0" err="1">
                <a:latin typeface="GFS Neohellenic Bold"/>
              </a:rPr>
              <a:t>coordinate</a:t>
            </a:r>
            <a:r>
              <a:rPr lang="de-DE" dirty="0">
                <a:latin typeface="GFS Neohellenic Bold"/>
              </a:rPr>
              <a:t> B </a:t>
            </a:r>
            <a:r>
              <a:rPr lang="de-DE" dirty="0" err="1">
                <a:latin typeface="GFS Neohellenic Bold"/>
              </a:rPr>
              <a:t>to</a:t>
            </a:r>
            <a:r>
              <a:rPr lang="de-DE" dirty="0">
                <a:latin typeface="GFS Neohellenic Bold"/>
              </a:rPr>
              <a:t> </a:t>
            </a:r>
            <a:r>
              <a:rPr lang="de-DE" dirty="0" err="1">
                <a:latin typeface="GFS Neohellenic Bold"/>
              </a:rPr>
              <a:t>coordiante</a:t>
            </a:r>
            <a:r>
              <a:rPr lang="de-DE" dirty="0">
                <a:latin typeface="GFS Neohellenic Bold"/>
              </a:rPr>
              <a:t> S</a:t>
            </a:r>
          </a:p>
          <a:p>
            <a:endParaRPr lang="de-DE" dirty="0">
              <a:latin typeface="GFS Neohellenic Bold"/>
            </a:endParaRPr>
          </a:p>
          <a:p>
            <a:r>
              <a:rPr lang="de-DE" dirty="0">
                <a:latin typeface="GFS Neohellenic Bold"/>
              </a:rPr>
              <a:t>BUT                    </a:t>
            </a:r>
            <a:r>
              <a:rPr lang="de-DE" dirty="0">
                <a:solidFill>
                  <a:srgbClr val="FF0000"/>
                </a:solidFill>
                <a:latin typeface="GFS Neohellenic Bold"/>
              </a:rPr>
              <a:t>IS NOT </a:t>
            </a:r>
            <a:r>
              <a:rPr lang="de-DE" dirty="0" err="1">
                <a:latin typeface="GFS Neohellenic Bold"/>
              </a:rPr>
              <a:t>the</a:t>
            </a:r>
            <a:r>
              <a:rPr lang="de-DE" dirty="0">
                <a:latin typeface="GFS Neohellenic Bold"/>
              </a:rPr>
              <a:t> </a:t>
            </a:r>
            <a:r>
              <a:rPr lang="de-DE" dirty="0" err="1">
                <a:latin typeface="GFS Neohellenic Bold"/>
              </a:rPr>
              <a:t>mapping</a:t>
            </a:r>
            <a:r>
              <a:rPr lang="de-DE" dirty="0">
                <a:latin typeface="GFS Neohellenic Bold"/>
              </a:rPr>
              <a:t> </a:t>
            </a:r>
            <a:r>
              <a:rPr lang="de-DE" dirty="0" err="1">
                <a:latin typeface="GFS Neohellenic Bold"/>
              </a:rPr>
              <a:t>from</a:t>
            </a:r>
            <a:r>
              <a:rPr lang="de-DE" dirty="0">
                <a:latin typeface="GFS Neohellenic Bold"/>
              </a:rPr>
              <a:t> </a:t>
            </a:r>
            <a:r>
              <a:rPr lang="de-DE" dirty="0" err="1">
                <a:latin typeface="GFS Neohellenic Bold"/>
              </a:rPr>
              <a:t>segment</a:t>
            </a:r>
            <a:r>
              <a:rPr lang="de-DE" dirty="0">
                <a:latin typeface="GFS Neohellenic Bold"/>
              </a:rPr>
              <a:t> i+1 </a:t>
            </a:r>
            <a:r>
              <a:rPr lang="de-DE" dirty="0" err="1">
                <a:latin typeface="GFS Neohellenic Bold"/>
              </a:rPr>
              <a:t>to</a:t>
            </a:r>
            <a:r>
              <a:rPr lang="de-DE" dirty="0">
                <a:latin typeface="GFS Neohellenic Bold"/>
              </a:rPr>
              <a:t> </a:t>
            </a:r>
            <a:r>
              <a:rPr lang="de-DE" dirty="0" err="1">
                <a:latin typeface="GFS Neohellenic Bold"/>
              </a:rPr>
              <a:t>segment</a:t>
            </a:r>
            <a:r>
              <a:rPr lang="de-DE" dirty="0">
                <a:latin typeface="GFS Neohellenic Bold"/>
              </a:rPr>
              <a:t> i.</a:t>
            </a:r>
          </a:p>
          <a:p>
            <a:endParaRPr lang="de-DE" dirty="0">
              <a:solidFill>
                <a:srgbClr val="FF0000"/>
              </a:solidFill>
              <a:latin typeface="GFS Neohellenic Bold"/>
            </a:endParaRPr>
          </a:p>
          <a:p>
            <a:r>
              <a:rPr lang="de-DE" dirty="0">
                <a:latin typeface="GFS Neohellenic Bold"/>
              </a:rPr>
              <a:t>Think </a:t>
            </a:r>
            <a:r>
              <a:rPr lang="de-DE" dirty="0" err="1">
                <a:latin typeface="GFS Neohellenic Bold"/>
              </a:rPr>
              <a:t>of</a:t>
            </a:r>
            <a:r>
              <a:rPr lang="de-DE" dirty="0">
                <a:latin typeface="GFS Neohellenic Bold"/>
              </a:rPr>
              <a:t>                    </a:t>
            </a:r>
            <a:r>
              <a:rPr lang="de-DE" dirty="0" err="1">
                <a:latin typeface="GFS Neohellenic Bold"/>
              </a:rPr>
              <a:t>simply</a:t>
            </a:r>
            <a:r>
              <a:rPr lang="de-DE" dirty="0">
                <a:latin typeface="GFS Neohellenic Bold"/>
              </a:rPr>
              <a:t> </a:t>
            </a:r>
            <a:r>
              <a:rPr lang="de-DE" dirty="0" err="1">
                <a:latin typeface="GFS Neohellenic Bold"/>
              </a:rPr>
              <a:t>as</a:t>
            </a:r>
            <a:r>
              <a:rPr lang="de-DE" dirty="0">
                <a:latin typeface="GFS Neohellenic Bold"/>
              </a:rPr>
              <a:t> </a:t>
            </a:r>
            <a:r>
              <a:rPr lang="de-DE" dirty="0" err="1">
                <a:latin typeface="GFS Neohellenic Bold"/>
              </a:rPr>
              <a:t>the</a:t>
            </a:r>
            <a:r>
              <a:rPr lang="de-DE" dirty="0">
                <a:latin typeface="GFS Neohellenic Bold"/>
              </a:rPr>
              <a:t> relative </a:t>
            </a:r>
            <a:r>
              <a:rPr lang="de-DE" dirty="0" err="1">
                <a:latin typeface="GFS Neohellenic Bold"/>
              </a:rPr>
              <a:t>motion</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that</a:t>
            </a:r>
            <a:r>
              <a:rPr lang="de-DE" dirty="0">
                <a:latin typeface="GFS Neohellenic Bold"/>
              </a:rPr>
              <a:t> </a:t>
            </a:r>
            <a:r>
              <a:rPr lang="de-DE" dirty="0" err="1">
                <a:latin typeface="GFS Neohellenic Bold"/>
              </a:rPr>
              <a:t>joint</a:t>
            </a:r>
            <a:r>
              <a:rPr lang="de-DE" dirty="0">
                <a:latin typeface="GFS Neohellenic Bold"/>
              </a:rPr>
              <a:t>.</a:t>
            </a:r>
            <a:endParaRPr lang="en-GB" dirty="0"/>
          </a:p>
        </p:txBody>
      </p:sp>
      <p:grpSp>
        <p:nvGrpSpPr>
          <p:cNvPr id="15" name="Group 14">
            <a:extLst>
              <a:ext uri="{FF2B5EF4-FFF2-40B4-BE49-F238E27FC236}">
                <a16:creationId xmlns:a16="http://schemas.microsoft.com/office/drawing/2014/main" id="{1FD25F46-9182-3E42-9FAA-5ABE724BA5D6}"/>
              </a:ext>
            </a:extLst>
          </p:cNvPr>
          <p:cNvGrpSpPr/>
          <p:nvPr/>
        </p:nvGrpSpPr>
        <p:grpSpPr>
          <a:xfrm>
            <a:off x="838200" y="1427299"/>
            <a:ext cx="7720314" cy="1327960"/>
            <a:chOff x="1952263" y="1429696"/>
            <a:chExt cx="7720314" cy="1327960"/>
          </a:xfrm>
        </p:grpSpPr>
        <p:pic>
          <p:nvPicPr>
            <p:cNvPr id="16" name="Picture 2">
              <a:extLst>
                <a:ext uri="{FF2B5EF4-FFF2-40B4-BE49-F238E27FC236}">
                  <a16:creationId xmlns:a16="http://schemas.microsoft.com/office/drawing/2014/main" id="{AECD3707-0F70-D943-80A0-45C790D1C988}"/>
                </a:ext>
              </a:extLst>
            </p:cNvPr>
            <p:cNvPicPr>
              <a:picLocks noChangeAspect="1" noChangeArrowheads="1"/>
            </p:cNvPicPr>
            <p:nvPr/>
          </p:nvPicPr>
          <p:blipFill>
            <a:blip r:embed="rId2"/>
            <a:srcRect/>
            <a:stretch>
              <a:fillRect/>
            </a:stretch>
          </p:blipFill>
          <p:spPr bwMode="auto">
            <a:xfrm>
              <a:off x="1952263" y="1429696"/>
              <a:ext cx="7720314" cy="1327960"/>
            </a:xfrm>
            <a:prstGeom prst="rect">
              <a:avLst/>
            </a:prstGeom>
            <a:noFill/>
            <a:ln w="9525">
              <a:noFill/>
              <a:miter lim="800000"/>
              <a:headEnd/>
              <a:tailEnd/>
            </a:ln>
          </p:spPr>
        </p:pic>
        <p:sp>
          <p:nvSpPr>
            <p:cNvPr id="17" name="Rectangle 16">
              <a:extLst>
                <a:ext uri="{FF2B5EF4-FFF2-40B4-BE49-F238E27FC236}">
                  <a16:creationId xmlns:a16="http://schemas.microsoft.com/office/drawing/2014/main" id="{E474BA99-54C8-3A4C-9C43-B62A7F962F70}"/>
                </a:ext>
              </a:extLst>
            </p:cNvPr>
            <p:cNvSpPr/>
            <p:nvPr/>
          </p:nvSpPr>
          <p:spPr>
            <a:xfrm>
              <a:off x="2143125" y="1574145"/>
              <a:ext cx="7529452" cy="981035"/>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19" name="Picture 2">
            <a:extLst>
              <a:ext uri="{FF2B5EF4-FFF2-40B4-BE49-F238E27FC236}">
                <a16:creationId xmlns:a16="http://schemas.microsoft.com/office/drawing/2014/main" id="{4598093F-403C-B446-A8F8-DDBF9F42779B}"/>
              </a:ext>
            </a:extLst>
          </p:cNvPr>
          <p:cNvPicPr>
            <a:picLocks noChangeAspect="1" noChangeArrowheads="1"/>
          </p:cNvPicPr>
          <p:nvPr/>
        </p:nvPicPr>
        <p:blipFill rotWithShape="1">
          <a:blip r:embed="rId2"/>
          <a:srcRect l="4193" t="27778" r="74077" b="20447"/>
          <a:stretch/>
        </p:blipFill>
        <p:spPr bwMode="auto">
          <a:xfrm>
            <a:off x="1204686" y="2824924"/>
            <a:ext cx="1353039" cy="554517"/>
          </a:xfrm>
          <a:prstGeom prst="rect">
            <a:avLst/>
          </a:prstGeom>
          <a:noFill/>
          <a:ln w="9525">
            <a:noFill/>
            <a:miter lim="800000"/>
            <a:headEnd/>
            <a:tailEnd/>
          </a:ln>
        </p:spPr>
      </p:pic>
      <p:pic>
        <p:nvPicPr>
          <p:cNvPr id="20" name="Picture 4" descr="http://latex.codecogs.com/png.latex?\LARGE%20\dpi%7b200%7d%20\exp(\theta_i\widehat%7b\xi%7d_i)">
            <a:extLst>
              <a:ext uri="{FF2B5EF4-FFF2-40B4-BE49-F238E27FC236}">
                <a16:creationId xmlns:a16="http://schemas.microsoft.com/office/drawing/2014/main" id="{247DD365-730E-CC4A-814A-6EE25E3337B5}"/>
              </a:ext>
            </a:extLst>
          </p:cNvPr>
          <p:cNvPicPr>
            <a:picLocks noChangeAspect="1" noChangeArrowheads="1"/>
          </p:cNvPicPr>
          <p:nvPr/>
        </p:nvPicPr>
        <p:blipFill>
          <a:blip r:embed="rId3"/>
          <a:srcRect/>
          <a:stretch>
            <a:fillRect/>
          </a:stretch>
        </p:blipFill>
        <p:spPr bwMode="auto">
          <a:xfrm>
            <a:off x="1886395" y="3817433"/>
            <a:ext cx="1342659" cy="502636"/>
          </a:xfrm>
          <a:prstGeom prst="rect">
            <a:avLst/>
          </a:prstGeom>
          <a:noFill/>
        </p:spPr>
      </p:pic>
      <p:pic>
        <p:nvPicPr>
          <p:cNvPr id="21" name="Picture 4" descr="http://latex.codecogs.com/png.latex?\LARGE%20\dpi%7b200%7d%20\exp(\theta_i\widehat%7b\xi%7d_i)">
            <a:extLst>
              <a:ext uri="{FF2B5EF4-FFF2-40B4-BE49-F238E27FC236}">
                <a16:creationId xmlns:a16="http://schemas.microsoft.com/office/drawing/2014/main" id="{9373D809-7FA7-6A4E-8B24-FB7836D7D721}"/>
              </a:ext>
            </a:extLst>
          </p:cNvPr>
          <p:cNvPicPr>
            <a:picLocks noChangeAspect="1" noChangeArrowheads="1"/>
          </p:cNvPicPr>
          <p:nvPr/>
        </p:nvPicPr>
        <p:blipFill>
          <a:blip r:embed="rId3"/>
          <a:srcRect/>
          <a:stretch>
            <a:fillRect/>
          </a:stretch>
        </p:blipFill>
        <p:spPr bwMode="auto">
          <a:xfrm>
            <a:off x="2421412" y="4876260"/>
            <a:ext cx="1375454" cy="514913"/>
          </a:xfrm>
          <a:prstGeom prst="rect">
            <a:avLst/>
          </a:prstGeom>
          <a:noFill/>
        </p:spPr>
      </p:pic>
      <p:sp>
        <p:nvSpPr>
          <p:cNvPr id="13" name="Slide Number Placeholder 12">
            <a:extLst>
              <a:ext uri="{FF2B5EF4-FFF2-40B4-BE49-F238E27FC236}">
                <a16:creationId xmlns:a16="http://schemas.microsoft.com/office/drawing/2014/main" id="{8677C1E2-2346-8640-A494-BD23CA0C1697}"/>
              </a:ext>
            </a:extLst>
          </p:cNvPr>
          <p:cNvSpPr>
            <a:spLocks noGrp="1"/>
          </p:cNvSpPr>
          <p:nvPr>
            <p:ph type="sldNum" sz="quarter" idx="12"/>
          </p:nvPr>
        </p:nvSpPr>
        <p:spPr/>
        <p:txBody>
          <a:bodyPr/>
          <a:lstStyle/>
          <a:p>
            <a:fld id="{3A161B0B-1A60-4749-8E50-DA258087C576}" type="slidenum">
              <a:rPr lang="en-US" smtClean="0"/>
              <a:t>50</a:t>
            </a:fld>
            <a:endParaRPr lang="en-US"/>
          </a:p>
        </p:txBody>
      </p:sp>
    </p:spTree>
    <p:extLst>
      <p:ext uri="{BB962C8B-B14F-4D97-AF65-F5344CB8AC3E}">
        <p14:creationId xmlns:p14="http://schemas.microsoft.com/office/powerpoint/2010/main" val="216436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Inverse </a:t>
            </a:r>
            <a:r>
              <a:rPr lang="de-DE" dirty="0" err="1"/>
              <a:t>Kinematics</a:t>
            </a:r>
            <a:endParaRPr lang="de-DE" dirty="0"/>
          </a:p>
        </p:txBody>
      </p:sp>
      <p:sp>
        <p:nvSpPr>
          <p:cNvPr id="98" name="Content Placeholder 97">
            <a:extLst>
              <a:ext uri="{FF2B5EF4-FFF2-40B4-BE49-F238E27FC236}">
                <a16:creationId xmlns:a16="http://schemas.microsoft.com/office/drawing/2014/main" id="{5BE09D23-F4B8-8D42-9596-F0DE8115C916}"/>
              </a:ext>
            </a:extLst>
          </p:cNvPr>
          <p:cNvSpPr>
            <a:spLocks noGrp="1"/>
          </p:cNvSpPr>
          <p:nvPr>
            <p:ph idx="1"/>
          </p:nvPr>
        </p:nvSpPr>
        <p:spPr/>
        <p:txBody>
          <a:bodyPr/>
          <a:lstStyle/>
          <a:p>
            <a:pPr marL="0" indent="0">
              <a:buNone/>
            </a:pPr>
            <a:r>
              <a:rPr lang="de-DE" dirty="0" err="1">
                <a:latin typeface="GFS Neohellenic Bold"/>
              </a:rPr>
              <a:t>Supose</a:t>
            </a:r>
            <a:r>
              <a:rPr lang="de-DE" dirty="0">
                <a:latin typeface="GFS Neohellenic Bold"/>
              </a:rPr>
              <a:t> </a:t>
            </a:r>
            <a:r>
              <a:rPr lang="de-DE" dirty="0" err="1">
                <a:latin typeface="GFS Neohellenic Bold"/>
              </a:rPr>
              <a:t>we</a:t>
            </a:r>
            <a:r>
              <a:rPr lang="de-DE" dirty="0">
                <a:latin typeface="GFS Neohellenic Bold"/>
              </a:rPr>
              <a:t> </a:t>
            </a:r>
            <a:r>
              <a:rPr lang="de-DE" dirty="0" err="1">
                <a:latin typeface="GFS Neohellenic Bold"/>
              </a:rPr>
              <a:t>want</a:t>
            </a:r>
            <a:r>
              <a:rPr lang="de-DE" dirty="0">
                <a:latin typeface="GFS Neohellenic Bold"/>
              </a:rPr>
              <a:t> </a:t>
            </a:r>
            <a:r>
              <a:rPr lang="de-DE" dirty="0" err="1">
                <a:latin typeface="GFS Neohellenic Bold"/>
              </a:rPr>
              <a:t>to</a:t>
            </a:r>
            <a:r>
              <a:rPr lang="de-DE" dirty="0">
                <a:latin typeface="GFS Neohellenic Bold"/>
              </a:rPr>
              <a:t> find </a:t>
            </a:r>
            <a:r>
              <a:rPr lang="de-DE" dirty="0" err="1">
                <a:latin typeface="GFS Neohellenic Bold"/>
              </a:rPr>
              <a:t>the</a:t>
            </a:r>
            <a:r>
              <a:rPr lang="de-DE" dirty="0">
                <a:latin typeface="GFS Neohellenic Bold"/>
              </a:rPr>
              <a:t> </a:t>
            </a:r>
            <a:r>
              <a:rPr lang="de-DE" dirty="0" err="1">
                <a:latin typeface="GFS Neohellenic Bold"/>
              </a:rPr>
              <a:t>angles</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reach</a:t>
            </a:r>
            <a:r>
              <a:rPr lang="de-DE" dirty="0">
                <a:latin typeface="GFS Neohellenic Bold"/>
              </a:rPr>
              <a:t> a </a:t>
            </a:r>
            <a:r>
              <a:rPr lang="de-DE" dirty="0" err="1">
                <a:latin typeface="GFS Neohellenic Bold"/>
              </a:rPr>
              <a:t>specific</a:t>
            </a:r>
            <a:r>
              <a:rPr lang="de-DE" dirty="0">
                <a:latin typeface="GFS Neohellenic Bold"/>
              </a:rPr>
              <a:t> </a:t>
            </a:r>
            <a:r>
              <a:rPr lang="de-DE" dirty="0" err="1">
                <a:latin typeface="GFS Neohellenic Bold"/>
              </a:rPr>
              <a:t>goal</a:t>
            </a:r>
            <a:endParaRPr lang="de-DE" dirty="0">
              <a:latin typeface="GFS Neohellenic Bold"/>
            </a:endParaRPr>
          </a:p>
          <a:p>
            <a:endParaRPr lang="en-GB" dirty="0"/>
          </a:p>
        </p:txBody>
      </p:sp>
      <p:grpSp>
        <p:nvGrpSpPr>
          <p:cNvPr id="3" name="Group 2"/>
          <p:cNvGrpSpPr/>
          <p:nvPr/>
        </p:nvGrpSpPr>
        <p:grpSpPr>
          <a:xfrm>
            <a:off x="5392785" y="3429000"/>
            <a:ext cx="1676400" cy="3429000"/>
            <a:chOff x="2133600" y="2057400"/>
            <a:chExt cx="1676400" cy="3429000"/>
          </a:xfrm>
        </p:grpSpPr>
        <p:sp>
          <p:nvSpPr>
            <p:cNvPr id="4" name="Oval 3"/>
            <p:cNvSpPr/>
            <p:nvPr/>
          </p:nvSpPr>
          <p:spPr bwMode="auto">
            <a:xfrm>
              <a:off x="2743200" y="2209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5" name="Oval 4"/>
            <p:cNvSpPr/>
            <p:nvPr/>
          </p:nvSpPr>
          <p:spPr bwMode="auto">
            <a:xfrm>
              <a:off x="2209800" y="2743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 name="Oval 5"/>
            <p:cNvSpPr/>
            <p:nvPr/>
          </p:nvSpPr>
          <p:spPr bwMode="auto">
            <a:xfrm>
              <a:off x="3429000" y="2438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 name="Oval 6"/>
            <p:cNvSpPr/>
            <p:nvPr/>
          </p:nvSpPr>
          <p:spPr bwMode="auto">
            <a:xfrm>
              <a:off x="3048000" y="3276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8" name="Oval 7"/>
            <p:cNvSpPr/>
            <p:nvPr/>
          </p:nvSpPr>
          <p:spPr bwMode="auto">
            <a:xfrm>
              <a:off x="32766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9" name="Oval 8"/>
            <p:cNvSpPr/>
            <p:nvPr/>
          </p:nvSpPr>
          <p:spPr bwMode="auto">
            <a:xfrm>
              <a:off x="2895600" y="3581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0" name="Oval 9"/>
            <p:cNvSpPr/>
            <p:nvPr/>
          </p:nvSpPr>
          <p:spPr bwMode="auto">
            <a:xfrm>
              <a:off x="2667000" y="4419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1" name="Oval 10"/>
            <p:cNvSpPr/>
            <p:nvPr/>
          </p:nvSpPr>
          <p:spPr bwMode="auto">
            <a:xfrm>
              <a:off x="3429000" y="4572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2" name="Oval 11"/>
            <p:cNvSpPr/>
            <p:nvPr/>
          </p:nvSpPr>
          <p:spPr bwMode="auto">
            <a:xfrm>
              <a:off x="3657600" y="3200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3" name="Oval 12"/>
            <p:cNvSpPr/>
            <p:nvPr/>
          </p:nvSpPr>
          <p:spPr bwMode="auto">
            <a:xfrm>
              <a:off x="2743200" y="5105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4" name="Oval 13"/>
            <p:cNvSpPr/>
            <p:nvPr/>
          </p:nvSpPr>
          <p:spPr bwMode="auto">
            <a:xfrm>
              <a:off x="3429000" y="5334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5" name="Oval 14"/>
            <p:cNvSpPr/>
            <p:nvPr/>
          </p:nvSpPr>
          <p:spPr bwMode="auto">
            <a:xfrm>
              <a:off x="3048000" y="2057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16" name="Straight Connector 15"/>
            <p:cNvCxnSpPr>
              <a:stCxn id="4" idx="3"/>
              <a:endCxn id="5" idx="7"/>
            </p:cNvCxnSpPr>
            <p:nvPr/>
          </p:nvCxnSpPr>
          <p:spPr bwMode="auto">
            <a:xfrm rot="5400000">
              <a:off x="2339882" y="2339882"/>
              <a:ext cx="425636" cy="425636"/>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nvGrpSpPr>
            <p:cNvPr id="17" name="Group 115"/>
            <p:cNvGrpSpPr/>
            <p:nvPr/>
          </p:nvGrpSpPr>
          <p:grpSpPr>
            <a:xfrm>
              <a:off x="2133600" y="2895600"/>
              <a:ext cx="152400" cy="685800"/>
              <a:chOff x="2133600" y="2895600"/>
              <a:chExt cx="152400" cy="685800"/>
            </a:xfrm>
          </p:grpSpPr>
          <p:sp>
            <p:nvSpPr>
              <p:cNvPr id="30" name="Oval 29"/>
              <p:cNvSpPr/>
              <p:nvPr/>
            </p:nvSpPr>
            <p:spPr bwMode="auto">
              <a:xfrm>
                <a:off x="2133600" y="3429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31" name="Straight Connector 30"/>
              <p:cNvCxnSpPr>
                <a:endCxn id="30" idx="0"/>
              </p:cNvCxnSpPr>
              <p:nvPr/>
            </p:nvCxnSpPr>
            <p:spPr bwMode="auto">
              <a:xfrm rot="5400000">
                <a:off x="1981200" y="3124200"/>
                <a:ext cx="5334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cxnSp>
          <p:nvCxnSpPr>
            <p:cNvPr id="18" name="Straight Connector 17"/>
            <p:cNvCxnSpPr>
              <a:stCxn id="15" idx="4"/>
              <a:endCxn id="7" idx="0"/>
            </p:cNvCxnSpPr>
            <p:nvPr/>
          </p:nvCxnSpPr>
          <p:spPr bwMode="auto">
            <a:xfrm rot="5400000">
              <a:off x="2590800" y="2743200"/>
              <a:ext cx="10668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 name="Straight Connector 18"/>
            <p:cNvCxnSpPr>
              <a:stCxn id="7" idx="7"/>
              <a:endCxn id="6" idx="3"/>
            </p:cNvCxnSpPr>
            <p:nvPr/>
          </p:nvCxnSpPr>
          <p:spPr bwMode="auto">
            <a:xfrm rot="5400000" flipH="1" flipV="1">
              <a:off x="2949482" y="2797082"/>
              <a:ext cx="730436" cy="27323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 name="Straight Connector 19"/>
            <p:cNvCxnSpPr>
              <a:stCxn id="6" idx="5"/>
              <a:endCxn id="12" idx="6"/>
            </p:cNvCxnSpPr>
            <p:nvPr/>
          </p:nvCxnSpPr>
          <p:spPr bwMode="auto">
            <a:xfrm rot="16200000" flipH="1">
              <a:off x="3330482" y="2797082"/>
              <a:ext cx="7081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a:stCxn id="9" idx="4"/>
              <a:endCxn id="10" idx="0"/>
            </p:cNvCxnSpPr>
            <p:nvPr/>
          </p:nvCxnSpPr>
          <p:spPr bwMode="auto">
            <a:xfrm rot="5400000">
              <a:off x="2514600" y="3962400"/>
              <a:ext cx="6858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2" name="Straight Connector 21"/>
            <p:cNvCxnSpPr>
              <a:stCxn id="8" idx="5"/>
              <a:endCxn id="11" idx="0"/>
            </p:cNvCxnSpPr>
            <p:nvPr/>
          </p:nvCxnSpPr>
          <p:spPr bwMode="auto">
            <a:xfrm rot="16200000" flipH="1">
              <a:off x="3063782" y="4130582"/>
              <a:ext cx="7843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3" name="Straight Connector 22"/>
            <p:cNvCxnSpPr>
              <a:stCxn id="11" idx="4"/>
              <a:endCxn id="14" idx="0"/>
            </p:cNvCxnSpPr>
            <p:nvPr/>
          </p:nvCxnSpPr>
          <p:spPr bwMode="auto">
            <a:xfrm rot="5400000">
              <a:off x="3200400" y="5029200"/>
              <a:ext cx="6096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4" name="Straight Connector 23"/>
            <p:cNvCxnSpPr>
              <a:stCxn id="10" idx="4"/>
              <a:endCxn id="13" idx="0"/>
            </p:cNvCxnSpPr>
            <p:nvPr/>
          </p:nvCxnSpPr>
          <p:spPr bwMode="auto">
            <a:xfrm rot="16200000" flipH="1">
              <a:off x="2514600" y="4800600"/>
              <a:ext cx="5334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5" name="Straight Connector 24"/>
            <p:cNvCxnSpPr>
              <a:stCxn id="9" idx="0"/>
              <a:endCxn id="7" idx="3"/>
            </p:cNvCxnSpPr>
            <p:nvPr/>
          </p:nvCxnSpPr>
          <p:spPr bwMode="auto">
            <a:xfrm rot="5400000" flipH="1" flipV="1">
              <a:off x="2933700" y="3444782"/>
              <a:ext cx="1747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6" name="Straight Connector 25"/>
            <p:cNvCxnSpPr>
              <a:stCxn id="7" idx="5"/>
              <a:endCxn id="8" idx="0"/>
            </p:cNvCxnSpPr>
            <p:nvPr/>
          </p:nvCxnSpPr>
          <p:spPr bwMode="auto">
            <a:xfrm rot="16200000" flipH="1">
              <a:off x="3139982" y="3444782"/>
              <a:ext cx="250918" cy="1747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7" name="Oval 26"/>
            <p:cNvSpPr/>
            <p:nvPr/>
          </p:nvSpPr>
          <p:spPr bwMode="auto">
            <a:xfrm>
              <a:off x="3124200" y="3581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28" name="Straight Connector 27"/>
            <p:cNvCxnSpPr>
              <a:stCxn id="12" idx="3"/>
              <a:endCxn id="27" idx="6"/>
            </p:cNvCxnSpPr>
            <p:nvPr/>
          </p:nvCxnSpPr>
          <p:spPr bwMode="auto">
            <a:xfrm rot="5400000">
              <a:off x="3314700" y="3292382"/>
              <a:ext cx="327118" cy="4033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9" name="Straight Connector 28"/>
            <p:cNvCxnSpPr>
              <a:stCxn id="4" idx="4"/>
              <a:endCxn id="7" idx="1"/>
            </p:cNvCxnSpPr>
            <p:nvPr/>
          </p:nvCxnSpPr>
          <p:spPr bwMode="auto">
            <a:xfrm rot="16200000" flipH="1">
              <a:off x="2476500" y="2705100"/>
              <a:ext cx="9367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32" name="Group 31"/>
          <p:cNvGrpSpPr/>
          <p:nvPr/>
        </p:nvGrpSpPr>
        <p:grpSpPr>
          <a:xfrm>
            <a:off x="5087985" y="3429000"/>
            <a:ext cx="1981200" cy="3429000"/>
            <a:chOff x="3200400" y="2133600"/>
            <a:chExt cx="1981200" cy="3429000"/>
          </a:xfrm>
        </p:grpSpPr>
        <p:sp>
          <p:nvSpPr>
            <p:cNvPr id="33" name="Oval 32"/>
            <p:cNvSpPr/>
            <p:nvPr/>
          </p:nvSpPr>
          <p:spPr bwMode="auto">
            <a:xfrm>
              <a:off x="4114800" y="2286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34" name="Oval 33"/>
            <p:cNvSpPr/>
            <p:nvPr/>
          </p:nvSpPr>
          <p:spPr bwMode="auto">
            <a:xfrm>
              <a:off x="3581400" y="28194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35" name="Oval 34"/>
            <p:cNvSpPr/>
            <p:nvPr/>
          </p:nvSpPr>
          <p:spPr bwMode="auto">
            <a:xfrm>
              <a:off x="4800600" y="2514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36" name="Oval 35"/>
            <p:cNvSpPr/>
            <p:nvPr/>
          </p:nvSpPr>
          <p:spPr bwMode="auto">
            <a:xfrm>
              <a:off x="4419600" y="3352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37" name="Oval 36"/>
            <p:cNvSpPr/>
            <p:nvPr/>
          </p:nvSpPr>
          <p:spPr bwMode="auto">
            <a:xfrm>
              <a:off x="4648200" y="3733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38" name="Oval 37"/>
            <p:cNvSpPr/>
            <p:nvPr/>
          </p:nvSpPr>
          <p:spPr bwMode="auto">
            <a:xfrm>
              <a:off x="42672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39" name="Oval 38"/>
            <p:cNvSpPr/>
            <p:nvPr/>
          </p:nvSpPr>
          <p:spPr bwMode="auto">
            <a:xfrm>
              <a:off x="4038600" y="4495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40" name="Oval 39"/>
            <p:cNvSpPr/>
            <p:nvPr/>
          </p:nvSpPr>
          <p:spPr bwMode="auto">
            <a:xfrm>
              <a:off x="4800600" y="4648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41" name="Oval 40"/>
            <p:cNvSpPr/>
            <p:nvPr/>
          </p:nvSpPr>
          <p:spPr bwMode="auto">
            <a:xfrm>
              <a:off x="5029200" y="3276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42" name="Oval 41"/>
            <p:cNvSpPr/>
            <p:nvPr/>
          </p:nvSpPr>
          <p:spPr bwMode="auto">
            <a:xfrm>
              <a:off x="4114800" y="5181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43" name="Oval 42"/>
            <p:cNvSpPr/>
            <p:nvPr/>
          </p:nvSpPr>
          <p:spPr bwMode="auto">
            <a:xfrm>
              <a:off x="4800600" y="5410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44" name="Oval 43"/>
            <p:cNvSpPr/>
            <p:nvPr/>
          </p:nvSpPr>
          <p:spPr bwMode="auto">
            <a:xfrm>
              <a:off x="4419600" y="2133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45" name="Straight Connector 44"/>
            <p:cNvCxnSpPr>
              <a:stCxn id="33" idx="3"/>
              <a:endCxn id="34" idx="7"/>
            </p:cNvCxnSpPr>
            <p:nvPr/>
          </p:nvCxnSpPr>
          <p:spPr bwMode="auto">
            <a:xfrm rot="5400000">
              <a:off x="3711482" y="2416082"/>
              <a:ext cx="425636" cy="425636"/>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46" name="Oval 45"/>
            <p:cNvSpPr/>
            <p:nvPr/>
          </p:nvSpPr>
          <p:spPr bwMode="auto">
            <a:xfrm>
              <a:off x="3200400" y="2286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47" name="Straight Connector 46"/>
            <p:cNvCxnSpPr>
              <a:stCxn id="34" idx="1"/>
              <a:endCxn id="46" idx="5"/>
            </p:cNvCxnSpPr>
            <p:nvPr/>
          </p:nvCxnSpPr>
          <p:spPr bwMode="auto">
            <a:xfrm rot="16200000" flipV="1">
              <a:off x="3254282" y="2492282"/>
              <a:ext cx="425636" cy="27323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8" name="Straight Connector 47"/>
            <p:cNvCxnSpPr>
              <a:stCxn id="44" idx="4"/>
              <a:endCxn id="36" idx="0"/>
            </p:cNvCxnSpPr>
            <p:nvPr/>
          </p:nvCxnSpPr>
          <p:spPr bwMode="auto">
            <a:xfrm rot="5400000">
              <a:off x="3962400" y="2819400"/>
              <a:ext cx="10668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9" name="Straight Connector 48"/>
            <p:cNvCxnSpPr>
              <a:stCxn id="36" idx="7"/>
              <a:endCxn id="35" idx="3"/>
            </p:cNvCxnSpPr>
            <p:nvPr/>
          </p:nvCxnSpPr>
          <p:spPr bwMode="auto">
            <a:xfrm rot="5400000" flipH="1" flipV="1">
              <a:off x="4321082" y="2873282"/>
              <a:ext cx="730436" cy="27323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0" name="Straight Connector 49"/>
            <p:cNvCxnSpPr>
              <a:stCxn id="35" idx="5"/>
              <a:endCxn id="41" idx="6"/>
            </p:cNvCxnSpPr>
            <p:nvPr/>
          </p:nvCxnSpPr>
          <p:spPr bwMode="auto">
            <a:xfrm rot="16200000" flipH="1">
              <a:off x="4702082" y="2873282"/>
              <a:ext cx="7081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1" name="Straight Connector 50"/>
            <p:cNvCxnSpPr>
              <a:stCxn id="38" idx="4"/>
              <a:endCxn id="39" idx="0"/>
            </p:cNvCxnSpPr>
            <p:nvPr/>
          </p:nvCxnSpPr>
          <p:spPr bwMode="auto">
            <a:xfrm rot="5400000">
              <a:off x="3886200" y="4038600"/>
              <a:ext cx="6858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a:stCxn id="37" idx="5"/>
              <a:endCxn id="40" idx="0"/>
            </p:cNvCxnSpPr>
            <p:nvPr/>
          </p:nvCxnSpPr>
          <p:spPr bwMode="auto">
            <a:xfrm rot="16200000" flipH="1">
              <a:off x="4435382" y="4206782"/>
              <a:ext cx="7843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3" name="Straight Connector 52"/>
            <p:cNvCxnSpPr>
              <a:stCxn id="40" idx="4"/>
              <a:endCxn id="43" idx="0"/>
            </p:cNvCxnSpPr>
            <p:nvPr/>
          </p:nvCxnSpPr>
          <p:spPr bwMode="auto">
            <a:xfrm rot="5400000">
              <a:off x="4572000" y="5105400"/>
              <a:ext cx="6096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a:stCxn id="39" idx="4"/>
              <a:endCxn id="42" idx="0"/>
            </p:cNvCxnSpPr>
            <p:nvPr/>
          </p:nvCxnSpPr>
          <p:spPr bwMode="auto">
            <a:xfrm rot="16200000" flipH="1">
              <a:off x="3886200" y="4876800"/>
              <a:ext cx="5334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5" name="Straight Connector 54"/>
            <p:cNvCxnSpPr>
              <a:stCxn id="38" idx="0"/>
              <a:endCxn id="36" idx="3"/>
            </p:cNvCxnSpPr>
            <p:nvPr/>
          </p:nvCxnSpPr>
          <p:spPr bwMode="auto">
            <a:xfrm rot="5400000" flipH="1" flipV="1">
              <a:off x="4305300" y="3520982"/>
              <a:ext cx="1747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6" name="Straight Connector 55"/>
            <p:cNvCxnSpPr>
              <a:stCxn id="36" idx="5"/>
              <a:endCxn id="37" idx="0"/>
            </p:cNvCxnSpPr>
            <p:nvPr/>
          </p:nvCxnSpPr>
          <p:spPr bwMode="auto">
            <a:xfrm rot="16200000" flipH="1">
              <a:off x="4511582" y="3520982"/>
              <a:ext cx="250918" cy="1747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57" name="Oval 56"/>
            <p:cNvSpPr/>
            <p:nvPr/>
          </p:nvSpPr>
          <p:spPr bwMode="auto">
            <a:xfrm>
              <a:off x="44958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58" name="Straight Connector 57"/>
            <p:cNvCxnSpPr>
              <a:stCxn id="41" idx="3"/>
              <a:endCxn id="57" idx="6"/>
            </p:cNvCxnSpPr>
            <p:nvPr/>
          </p:nvCxnSpPr>
          <p:spPr bwMode="auto">
            <a:xfrm rot="5400000">
              <a:off x="4686300" y="3368582"/>
              <a:ext cx="327118" cy="4033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9" name="Straight Connector 58"/>
            <p:cNvCxnSpPr>
              <a:stCxn id="33" idx="4"/>
              <a:endCxn id="36" idx="1"/>
            </p:cNvCxnSpPr>
            <p:nvPr/>
          </p:nvCxnSpPr>
          <p:spPr bwMode="auto">
            <a:xfrm rot="16200000" flipH="1">
              <a:off x="3848100" y="2781300"/>
              <a:ext cx="9367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60" name="Group 59"/>
          <p:cNvGrpSpPr/>
          <p:nvPr/>
        </p:nvGrpSpPr>
        <p:grpSpPr>
          <a:xfrm>
            <a:off x="5392785" y="2819400"/>
            <a:ext cx="1676400" cy="4038600"/>
            <a:chOff x="5105400" y="1524000"/>
            <a:chExt cx="1676400" cy="4038600"/>
          </a:xfrm>
        </p:grpSpPr>
        <p:sp>
          <p:nvSpPr>
            <p:cNvPr id="61" name="Oval 60"/>
            <p:cNvSpPr/>
            <p:nvPr/>
          </p:nvSpPr>
          <p:spPr bwMode="auto">
            <a:xfrm>
              <a:off x="5715000" y="22860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2" name="Oval 61"/>
            <p:cNvSpPr/>
            <p:nvPr/>
          </p:nvSpPr>
          <p:spPr bwMode="auto">
            <a:xfrm>
              <a:off x="5105400" y="2133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3" name="Oval 62"/>
            <p:cNvSpPr/>
            <p:nvPr/>
          </p:nvSpPr>
          <p:spPr bwMode="auto">
            <a:xfrm>
              <a:off x="6400800" y="2514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4" name="Oval 63"/>
            <p:cNvSpPr/>
            <p:nvPr/>
          </p:nvSpPr>
          <p:spPr bwMode="auto">
            <a:xfrm>
              <a:off x="6019800" y="3352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5" name="Oval 64"/>
            <p:cNvSpPr/>
            <p:nvPr/>
          </p:nvSpPr>
          <p:spPr bwMode="auto">
            <a:xfrm>
              <a:off x="6248400" y="3733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6" name="Oval 65"/>
            <p:cNvSpPr/>
            <p:nvPr/>
          </p:nvSpPr>
          <p:spPr bwMode="auto">
            <a:xfrm>
              <a:off x="58674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7" name="Oval 66"/>
            <p:cNvSpPr/>
            <p:nvPr/>
          </p:nvSpPr>
          <p:spPr bwMode="auto">
            <a:xfrm>
              <a:off x="5638800" y="4495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8" name="Oval 67"/>
            <p:cNvSpPr/>
            <p:nvPr/>
          </p:nvSpPr>
          <p:spPr bwMode="auto">
            <a:xfrm>
              <a:off x="6400800" y="4648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9" name="Oval 68"/>
            <p:cNvSpPr/>
            <p:nvPr/>
          </p:nvSpPr>
          <p:spPr bwMode="auto">
            <a:xfrm>
              <a:off x="6629400" y="3276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0" name="Oval 69"/>
            <p:cNvSpPr/>
            <p:nvPr/>
          </p:nvSpPr>
          <p:spPr bwMode="auto">
            <a:xfrm>
              <a:off x="5715000" y="5181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1" name="Oval 70"/>
            <p:cNvSpPr/>
            <p:nvPr/>
          </p:nvSpPr>
          <p:spPr bwMode="auto">
            <a:xfrm>
              <a:off x="6400800" y="5410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2" name="Oval 71"/>
            <p:cNvSpPr/>
            <p:nvPr/>
          </p:nvSpPr>
          <p:spPr bwMode="auto">
            <a:xfrm>
              <a:off x="6019800" y="2133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73" name="Straight Connector 72"/>
            <p:cNvCxnSpPr>
              <a:stCxn id="61" idx="2"/>
              <a:endCxn id="62" idx="5"/>
            </p:cNvCxnSpPr>
            <p:nvPr/>
          </p:nvCxnSpPr>
          <p:spPr bwMode="auto">
            <a:xfrm rot="10800000">
              <a:off x="5235482" y="2263682"/>
              <a:ext cx="4795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74" name="Oval 73"/>
            <p:cNvSpPr/>
            <p:nvPr/>
          </p:nvSpPr>
          <p:spPr bwMode="auto">
            <a:xfrm>
              <a:off x="5105400" y="1524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75" name="Straight Connector 74"/>
            <p:cNvCxnSpPr>
              <a:stCxn id="62" idx="0"/>
              <a:endCxn id="74" idx="4"/>
            </p:cNvCxnSpPr>
            <p:nvPr/>
          </p:nvCxnSpPr>
          <p:spPr bwMode="auto">
            <a:xfrm rot="5400000" flipH="1" flipV="1">
              <a:off x="4953000" y="1905000"/>
              <a:ext cx="4572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6" name="Straight Connector 75"/>
            <p:cNvCxnSpPr>
              <a:stCxn id="72" idx="4"/>
              <a:endCxn id="64" idx="0"/>
            </p:cNvCxnSpPr>
            <p:nvPr/>
          </p:nvCxnSpPr>
          <p:spPr bwMode="auto">
            <a:xfrm rot="5400000">
              <a:off x="5562600" y="2819400"/>
              <a:ext cx="10668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7" name="Straight Connector 76"/>
            <p:cNvCxnSpPr>
              <a:stCxn id="64" idx="7"/>
              <a:endCxn id="63" idx="3"/>
            </p:cNvCxnSpPr>
            <p:nvPr/>
          </p:nvCxnSpPr>
          <p:spPr bwMode="auto">
            <a:xfrm rot="5400000" flipH="1" flipV="1">
              <a:off x="5921282" y="2873282"/>
              <a:ext cx="730436" cy="27323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a:stCxn id="63" idx="5"/>
              <a:endCxn id="69" idx="6"/>
            </p:cNvCxnSpPr>
            <p:nvPr/>
          </p:nvCxnSpPr>
          <p:spPr bwMode="auto">
            <a:xfrm rot="16200000" flipH="1">
              <a:off x="6302282" y="2873282"/>
              <a:ext cx="7081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9" name="Straight Connector 78"/>
            <p:cNvCxnSpPr>
              <a:stCxn id="66" idx="4"/>
              <a:endCxn id="67" idx="0"/>
            </p:cNvCxnSpPr>
            <p:nvPr/>
          </p:nvCxnSpPr>
          <p:spPr bwMode="auto">
            <a:xfrm rot="5400000">
              <a:off x="5486400" y="4038600"/>
              <a:ext cx="6858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a:stCxn id="65" idx="5"/>
              <a:endCxn id="68" idx="0"/>
            </p:cNvCxnSpPr>
            <p:nvPr/>
          </p:nvCxnSpPr>
          <p:spPr bwMode="auto">
            <a:xfrm rot="16200000" flipH="1">
              <a:off x="6035582" y="4206782"/>
              <a:ext cx="7843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1" name="Straight Connector 80"/>
            <p:cNvCxnSpPr>
              <a:stCxn id="68" idx="4"/>
              <a:endCxn id="71" idx="0"/>
            </p:cNvCxnSpPr>
            <p:nvPr/>
          </p:nvCxnSpPr>
          <p:spPr bwMode="auto">
            <a:xfrm rot="5400000">
              <a:off x="6172200" y="5105400"/>
              <a:ext cx="6096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a:stCxn id="67" idx="4"/>
              <a:endCxn id="70" idx="0"/>
            </p:cNvCxnSpPr>
            <p:nvPr/>
          </p:nvCxnSpPr>
          <p:spPr bwMode="auto">
            <a:xfrm rot="16200000" flipH="1">
              <a:off x="5486400" y="4876800"/>
              <a:ext cx="5334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3" name="Straight Connector 82"/>
            <p:cNvCxnSpPr>
              <a:stCxn id="66" idx="0"/>
              <a:endCxn id="64" idx="3"/>
            </p:cNvCxnSpPr>
            <p:nvPr/>
          </p:nvCxnSpPr>
          <p:spPr bwMode="auto">
            <a:xfrm rot="5400000" flipH="1" flipV="1">
              <a:off x="5905500" y="3520982"/>
              <a:ext cx="1747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4" name="Straight Connector 83"/>
            <p:cNvCxnSpPr>
              <a:stCxn id="64" idx="5"/>
              <a:endCxn id="65" idx="0"/>
            </p:cNvCxnSpPr>
            <p:nvPr/>
          </p:nvCxnSpPr>
          <p:spPr bwMode="auto">
            <a:xfrm rot="16200000" flipH="1">
              <a:off x="6111782" y="3520982"/>
              <a:ext cx="250918" cy="1747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85" name="Oval 84"/>
            <p:cNvSpPr/>
            <p:nvPr/>
          </p:nvSpPr>
          <p:spPr bwMode="auto">
            <a:xfrm>
              <a:off x="60960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86" name="Straight Connector 85"/>
            <p:cNvCxnSpPr>
              <a:stCxn id="69" idx="3"/>
              <a:endCxn id="85" idx="6"/>
            </p:cNvCxnSpPr>
            <p:nvPr/>
          </p:nvCxnSpPr>
          <p:spPr bwMode="auto">
            <a:xfrm rot="5400000">
              <a:off x="6286500" y="3368582"/>
              <a:ext cx="327118" cy="4033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a:stCxn id="61" idx="4"/>
              <a:endCxn id="64" idx="1"/>
            </p:cNvCxnSpPr>
            <p:nvPr/>
          </p:nvCxnSpPr>
          <p:spPr bwMode="auto">
            <a:xfrm rot="16200000" flipH="1">
              <a:off x="5448300" y="2781300"/>
              <a:ext cx="9367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88" name="Arc 87"/>
          <p:cNvSpPr/>
          <p:nvPr/>
        </p:nvSpPr>
        <p:spPr bwMode="auto">
          <a:xfrm rot="9957068">
            <a:off x="5259374" y="3735022"/>
            <a:ext cx="745826" cy="876157"/>
          </a:xfrm>
          <a:prstGeom prst="arc">
            <a:avLst>
              <a:gd name="adj1" fmla="val 17005561"/>
              <a:gd name="adj2" fmla="val 3959306"/>
            </a:avLst>
          </a:prstGeom>
          <a:noFill/>
          <a:ln w="254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89" name="Arc 88"/>
          <p:cNvSpPr/>
          <p:nvPr/>
        </p:nvSpPr>
        <p:spPr bwMode="auto">
          <a:xfrm rot="9957068">
            <a:off x="5716574" y="3277823"/>
            <a:ext cx="745826" cy="876157"/>
          </a:xfrm>
          <a:prstGeom prst="arc">
            <a:avLst>
              <a:gd name="adj1" fmla="val 17005561"/>
              <a:gd name="adj2" fmla="val 3959306"/>
            </a:avLst>
          </a:prstGeom>
          <a:noFill/>
          <a:ln w="254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pic>
        <p:nvPicPr>
          <p:cNvPr id="90" name="Picture 89" descr="TP_tmp.emf"/>
          <p:cNvPicPr>
            <a:picLocks noChangeAspect="1"/>
          </p:cNvPicPr>
          <p:nvPr>
            <p:custDataLst>
              <p:tags r:id="rId1"/>
            </p:custDataLst>
          </p:nvPr>
        </p:nvPicPr>
        <p:blipFill>
          <a:blip r:embed="rId4" cstate="print"/>
          <a:stretch>
            <a:fillRect/>
          </a:stretch>
        </p:blipFill>
        <p:spPr>
          <a:xfrm>
            <a:off x="6586585" y="4699000"/>
            <a:ext cx="50800" cy="50880"/>
          </a:xfrm>
          <a:prstGeom prst="rect">
            <a:avLst/>
          </a:prstGeom>
        </p:spPr>
      </p:pic>
      <p:pic>
        <p:nvPicPr>
          <p:cNvPr id="91" name="Picture 90" descr="TP_tmp.emf"/>
          <p:cNvPicPr>
            <a:picLocks noChangeAspect="1"/>
          </p:cNvPicPr>
          <p:nvPr>
            <p:custDataLst>
              <p:tags r:id="rId2"/>
            </p:custDataLst>
          </p:nvPr>
        </p:nvPicPr>
        <p:blipFill>
          <a:blip r:embed="rId5" cstate="print"/>
          <a:stretch>
            <a:fillRect/>
          </a:stretch>
        </p:blipFill>
        <p:spPr>
          <a:xfrm>
            <a:off x="6586585" y="4699000"/>
            <a:ext cx="50800" cy="50880"/>
          </a:xfrm>
          <a:prstGeom prst="rect">
            <a:avLst/>
          </a:prstGeom>
        </p:spPr>
      </p:pic>
      <p:pic>
        <p:nvPicPr>
          <p:cNvPr id="92" name="Picture 2" descr="http://latex.codecogs.com/gif.latex?\300dpi%20\theta_1"/>
          <p:cNvPicPr>
            <a:picLocks noChangeAspect="1" noChangeArrowheads="1"/>
          </p:cNvPicPr>
          <p:nvPr/>
        </p:nvPicPr>
        <p:blipFill>
          <a:blip r:embed="rId6" cstate="print"/>
          <a:srcRect/>
          <a:stretch>
            <a:fillRect/>
          </a:stretch>
        </p:blipFill>
        <p:spPr bwMode="auto">
          <a:xfrm>
            <a:off x="4935586" y="4419600"/>
            <a:ext cx="297603" cy="352426"/>
          </a:xfrm>
          <a:prstGeom prst="rect">
            <a:avLst/>
          </a:prstGeom>
          <a:noFill/>
        </p:spPr>
      </p:pic>
      <p:pic>
        <p:nvPicPr>
          <p:cNvPr id="93" name="Picture 4" descr="http://latex.codecogs.com/gif.latex?\300dpi%20\theta_2"/>
          <p:cNvPicPr>
            <a:picLocks noChangeAspect="1" noChangeArrowheads="1"/>
          </p:cNvPicPr>
          <p:nvPr/>
        </p:nvPicPr>
        <p:blipFill>
          <a:blip r:embed="rId7" cstate="print"/>
          <a:srcRect/>
          <a:stretch>
            <a:fillRect/>
          </a:stretch>
        </p:blipFill>
        <p:spPr bwMode="auto">
          <a:xfrm>
            <a:off x="5392786" y="3657600"/>
            <a:ext cx="305435" cy="352426"/>
          </a:xfrm>
          <a:prstGeom prst="rect">
            <a:avLst/>
          </a:prstGeom>
          <a:noFill/>
        </p:spPr>
      </p:pic>
      <p:pic>
        <p:nvPicPr>
          <p:cNvPr id="94" name="Picture 10" descr="http://latex.codecogs.com/gif.latex?\300dpi%20X_A"/>
          <p:cNvPicPr>
            <a:picLocks noChangeAspect="1" noChangeArrowheads="1"/>
          </p:cNvPicPr>
          <p:nvPr/>
        </p:nvPicPr>
        <p:blipFill>
          <a:blip r:embed="rId8" cstate="print"/>
          <a:srcRect/>
          <a:stretch>
            <a:fillRect/>
          </a:stretch>
        </p:blipFill>
        <p:spPr bwMode="auto">
          <a:xfrm>
            <a:off x="4935585" y="5181600"/>
            <a:ext cx="464126" cy="304800"/>
          </a:xfrm>
          <a:prstGeom prst="rect">
            <a:avLst/>
          </a:prstGeom>
          <a:noFill/>
        </p:spPr>
      </p:pic>
      <p:pic>
        <p:nvPicPr>
          <p:cNvPr id="95" name="Picture 12" descr="http://latex.codecogs.com/gif.latex?\300dpi%20X_B"/>
          <p:cNvPicPr>
            <a:picLocks noChangeAspect="1" noChangeArrowheads="1"/>
          </p:cNvPicPr>
          <p:nvPr/>
        </p:nvPicPr>
        <p:blipFill>
          <a:blip r:embed="rId9" cstate="print"/>
          <a:srcRect/>
          <a:stretch>
            <a:fillRect/>
          </a:stretch>
        </p:blipFill>
        <p:spPr bwMode="auto">
          <a:xfrm>
            <a:off x="4935586" y="2438400"/>
            <a:ext cx="471053" cy="304800"/>
          </a:xfrm>
          <a:prstGeom prst="rect">
            <a:avLst/>
          </a:prstGeom>
          <a:noFill/>
        </p:spPr>
      </p:pic>
      <p:sp>
        <p:nvSpPr>
          <p:cNvPr id="96" name="Arc 95"/>
          <p:cNvSpPr/>
          <p:nvPr/>
        </p:nvSpPr>
        <p:spPr bwMode="auto">
          <a:xfrm rot="10800000">
            <a:off x="3792585" y="2590800"/>
            <a:ext cx="1295400" cy="2743200"/>
          </a:xfrm>
          <a:prstGeom prst="arc">
            <a:avLst>
              <a:gd name="adj1" fmla="val 16200000"/>
              <a:gd name="adj2" fmla="val 5114498"/>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97" name="Oval 96"/>
          <p:cNvSpPr/>
          <p:nvPr/>
        </p:nvSpPr>
        <p:spPr>
          <a:xfrm>
            <a:off x="5301121" y="2708475"/>
            <a:ext cx="380365" cy="381000"/>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0" name="Slide Number Placeholder 99">
            <a:extLst>
              <a:ext uri="{FF2B5EF4-FFF2-40B4-BE49-F238E27FC236}">
                <a16:creationId xmlns:a16="http://schemas.microsoft.com/office/drawing/2014/main" id="{7A34C613-3305-554F-BA5E-8058C2341753}"/>
              </a:ext>
            </a:extLst>
          </p:cNvPr>
          <p:cNvSpPr>
            <a:spLocks noGrp="1"/>
          </p:cNvSpPr>
          <p:nvPr>
            <p:ph type="sldNum" sz="quarter" idx="12"/>
          </p:nvPr>
        </p:nvSpPr>
        <p:spPr/>
        <p:txBody>
          <a:bodyPr/>
          <a:lstStyle/>
          <a:p>
            <a:fld id="{3A161B0B-1A60-4749-8E50-DA258087C576}" type="slidenum">
              <a:rPr lang="en-US" smtClean="0"/>
              <a:t>51</a:t>
            </a:fld>
            <a:endParaRPr lang="en-US"/>
          </a:p>
        </p:txBody>
      </p:sp>
    </p:spTree>
    <p:extLst>
      <p:ext uri="{BB962C8B-B14F-4D97-AF65-F5344CB8AC3E}">
        <p14:creationId xmlns:p14="http://schemas.microsoft.com/office/powerpoint/2010/main" val="31354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Inverse </a:t>
            </a:r>
            <a:r>
              <a:rPr lang="de-DE" dirty="0" err="1"/>
              <a:t>Kinematics</a:t>
            </a:r>
            <a:endParaRPr lang="de-DE" dirty="0"/>
          </a:p>
        </p:txBody>
      </p:sp>
      <p:sp>
        <p:nvSpPr>
          <p:cNvPr id="5" name="Content Placeholder 4">
            <a:extLst>
              <a:ext uri="{FF2B5EF4-FFF2-40B4-BE49-F238E27FC236}">
                <a16:creationId xmlns:a16="http://schemas.microsoft.com/office/drawing/2014/main" id="{809AD188-1A6D-E843-858D-CB4B5CB0C9EA}"/>
              </a:ext>
            </a:extLst>
          </p:cNvPr>
          <p:cNvSpPr>
            <a:spLocks noGrp="1"/>
          </p:cNvSpPr>
          <p:nvPr>
            <p:ph idx="1"/>
          </p:nvPr>
        </p:nvSpPr>
        <p:spPr/>
        <p:txBody>
          <a:bodyPr/>
          <a:lstStyle/>
          <a:p>
            <a:pPr marL="0" indent="0">
              <a:buNone/>
            </a:pPr>
            <a:r>
              <a:rPr lang="de-DE" dirty="0" err="1">
                <a:latin typeface="GFS Neohellenic Bold"/>
              </a:rPr>
              <a:t>Supose</a:t>
            </a:r>
            <a:r>
              <a:rPr lang="de-DE" dirty="0">
                <a:latin typeface="GFS Neohellenic Bold"/>
              </a:rPr>
              <a:t> </a:t>
            </a:r>
            <a:r>
              <a:rPr lang="de-DE" dirty="0" err="1">
                <a:latin typeface="GFS Neohellenic Bold"/>
              </a:rPr>
              <a:t>we</a:t>
            </a:r>
            <a:r>
              <a:rPr lang="de-DE" dirty="0">
                <a:latin typeface="GFS Neohellenic Bold"/>
              </a:rPr>
              <a:t> </a:t>
            </a:r>
            <a:r>
              <a:rPr lang="de-DE" dirty="0" err="1">
                <a:latin typeface="GFS Neohellenic Bold"/>
              </a:rPr>
              <a:t>want</a:t>
            </a:r>
            <a:r>
              <a:rPr lang="de-DE" dirty="0">
                <a:latin typeface="GFS Neohellenic Bold"/>
              </a:rPr>
              <a:t> </a:t>
            </a:r>
            <a:r>
              <a:rPr lang="de-DE" dirty="0" err="1">
                <a:latin typeface="GFS Neohellenic Bold"/>
              </a:rPr>
              <a:t>to</a:t>
            </a:r>
            <a:r>
              <a:rPr lang="de-DE" dirty="0">
                <a:latin typeface="GFS Neohellenic Bold"/>
              </a:rPr>
              <a:t> find </a:t>
            </a:r>
            <a:r>
              <a:rPr lang="de-DE" dirty="0" err="1">
                <a:latin typeface="GFS Neohellenic Bold"/>
              </a:rPr>
              <a:t>the</a:t>
            </a:r>
            <a:r>
              <a:rPr lang="de-DE" dirty="0">
                <a:latin typeface="GFS Neohellenic Bold"/>
              </a:rPr>
              <a:t> </a:t>
            </a:r>
            <a:r>
              <a:rPr lang="de-DE" dirty="0" err="1">
                <a:latin typeface="GFS Neohellenic Bold"/>
              </a:rPr>
              <a:t>angles</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reach</a:t>
            </a:r>
            <a:r>
              <a:rPr lang="de-DE" dirty="0">
                <a:latin typeface="GFS Neohellenic Bold"/>
              </a:rPr>
              <a:t> a </a:t>
            </a:r>
            <a:r>
              <a:rPr lang="de-DE" dirty="0" err="1">
                <a:latin typeface="GFS Neohellenic Bold"/>
              </a:rPr>
              <a:t>specific</a:t>
            </a:r>
            <a:r>
              <a:rPr lang="de-DE" dirty="0">
                <a:latin typeface="GFS Neohellenic Bold"/>
              </a:rPr>
              <a:t> </a:t>
            </a:r>
            <a:r>
              <a:rPr lang="de-DE" dirty="0" err="1">
                <a:latin typeface="GFS Neohellenic Bold"/>
              </a:rPr>
              <a:t>goal</a:t>
            </a:r>
            <a:endParaRPr lang="de-DE" dirty="0">
              <a:latin typeface="GFS Neohellenic Bold"/>
            </a:endParaRPr>
          </a:p>
        </p:txBody>
      </p:sp>
      <p:grpSp>
        <p:nvGrpSpPr>
          <p:cNvPr id="3" name="Group 2"/>
          <p:cNvGrpSpPr/>
          <p:nvPr/>
        </p:nvGrpSpPr>
        <p:grpSpPr>
          <a:xfrm>
            <a:off x="4358643" y="3389887"/>
            <a:ext cx="1143000" cy="3429000"/>
            <a:chOff x="2667000" y="2057400"/>
            <a:chExt cx="1143000" cy="3429000"/>
          </a:xfrm>
        </p:grpSpPr>
        <p:sp>
          <p:nvSpPr>
            <p:cNvPr id="4" name="Oval 3"/>
            <p:cNvSpPr/>
            <p:nvPr/>
          </p:nvSpPr>
          <p:spPr bwMode="auto">
            <a:xfrm>
              <a:off x="2743200" y="2209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 name="Oval 5"/>
            <p:cNvSpPr/>
            <p:nvPr/>
          </p:nvSpPr>
          <p:spPr bwMode="auto">
            <a:xfrm>
              <a:off x="3429000" y="2438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 name="Oval 6"/>
            <p:cNvSpPr/>
            <p:nvPr/>
          </p:nvSpPr>
          <p:spPr bwMode="auto">
            <a:xfrm>
              <a:off x="3048000" y="3276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8" name="Oval 7"/>
            <p:cNvSpPr/>
            <p:nvPr/>
          </p:nvSpPr>
          <p:spPr bwMode="auto">
            <a:xfrm>
              <a:off x="32766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9" name="Oval 8"/>
            <p:cNvSpPr/>
            <p:nvPr/>
          </p:nvSpPr>
          <p:spPr bwMode="auto">
            <a:xfrm>
              <a:off x="2895600" y="3581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0" name="Oval 9"/>
            <p:cNvSpPr/>
            <p:nvPr/>
          </p:nvSpPr>
          <p:spPr bwMode="auto">
            <a:xfrm>
              <a:off x="2667000" y="4419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1" name="Oval 10"/>
            <p:cNvSpPr/>
            <p:nvPr/>
          </p:nvSpPr>
          <p:spPr bwMode="auto">
            <a:xfrm>
              <a:off x="3429000" y="4572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2" name="Oval 11"/>
            <p:cNvSpPr/>
            <p:nvPr/>
          </p:nvSpPr>
          <p:spPr bwMode="auto">
            <a:xfrm>
              <a:off x="3657600" y="3200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3" name="Oval 12"/>
            <p:cNvSpPr/>
            <p:nvPr/>
          </p:nvSpPr>
          <p:spPr bwMode="auto">
            <a:xfrm>
              <a:off x="2743200" y="5105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4" name="Oval 13"/>
            <p:cNvSpPr/>
            <p:nvPr/>
          </p:nvSpPr>
          <p:spPr bwMode="auto">
            <a:xfrm>
              <a:off x="3429000" y="5334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5" name="Oval 14"/>
            <p:cNvSpPr/>
            <p:nvPr/>
          </p:nvSpPr>
          <p:spPr bwMode="auto">
            <a:xfrm>
              <a:off x="3048000" y="2057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18" name="Straight Connector 17"/>
            <p:cNvCxnSpPr>
              <a:stCxn id="15" idx="4"/>
              <a:endCxn id="7" idx="0"/>
            </p:cNvCxnSpPr>
            <p:nvPr/>
          </p:nvCxnSpPr>
          <p:spPr bwMode="auto">
            <a:xfrm rot="5400000">
              <a:off x="2590800" y="2743200"/>
              <a:ext cx="10668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 name="Straight Connector 18"/>
            <p:cNvCxnSpPr>
              <a:stCxn id="7" idx="7"/>
              <a:endCxn id="6" idx="3"/>
            </p:cNvCxnSpPr>
            <p:nvPr/>
          </p:nvCxnSpPr>
          <p:spPr bwMode="auto">
            <a:xfrm rot="5400000" flipH="1" flipV="1">
              <a:off x="2949482" y="2797082"/>
              <a:ext cx="730436" cy="27323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 name="Straight Connector 19"/>
            <p:cNvCxnSpPr>
              <a:stCxn id="6" idx="5"/>
              <a:endCxn id="12" idx="6"/>
            </p:cNvCxnSpPr>
            <p:nvPr/>
          </p:nvCxnSpPr>
          <p:spPr bwMode="auto">
            <a:xfrm rot="16200000" flipH="1">
              <a:off x="3330482" y="2797082"/>
              <a:ext cx="7081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1" name="Straight Connector 20"/>
            <p:cNvCxnSpPr>
              <a:stCxn id="9" idx="4"/>
              <a:endCxn id="10" idx="0"/>
            </p:cNvCxnSpPr>
            <p:nvPr/>
          </p:nvCxnSpPr>
          <p:spPr bwMode="auto">
            <a:xfrm rot="5400000">
              <a:off x="2514600" y="3962400"/>
              <a:ext cx="6858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2" name="Straight Connector 21"/>
            <p:cNvCxnSpPr>
              <a:stCxn id="8" idx="5"/>
              <a:endCxn id="11" idx="0"/>
            </p:cNvCxnSpPr>
            <p:nvPr/>
          </p:nvCxnSpPr>
          <p:spPr bwMode="auto">
            <a:xfrm rot="16200000" flipH="1">
              <a:off x="3063782" y="4130582"/>
              <a:ext cx="7843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3" name="Straight Connector 22"/>
            <p:cNvCxnSpPr>
              <a:stCxn id="11" idx="4"/>
              <a:endCxn id="14" idx="0"/>
            </p:cNvCxnSpPr>
            <p:nvPr/>
          </p:nvCxnSpPr>
          <p:spPr bwMode="auto">
            <a:xfrm rot="5400000">
              <a:off x="3200400" y="5029200"/>
              <a:ext cx="6096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4" name="Straight Connector 23"/>
            <p:cNvCxnSpPr>
              <a:stCxn id="10" idx="4"/>
              <a:endCxn id="13" idx="0"/>
            </p:cNvCxnSpPr>
            <p:nvPr/>
          </p:nvCxnSpPr>
          <p:spPr bwMode="auto">
            <a:xfrm rot="16200000" flipH="1">
              <a:off x="2514600" y="4800600"/>
              <a:ext cx="5334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5" name="Straight Connector 24"/>
            <p:cNvCxnSpPr>
              <a:stCxn id="9" idx="0"/>
              <a:endCxn id="7" idx="3"/>
            </p:cNvCxnSpPr>
            <p:nvPr/>
          </p:nvCxnSpPr>
          <p:spPr bwMode="auto">
            <a:xfrm rot="5400000" flipH="1" flipV="1">
              <a:off x="2933700" y="3444782"/>
              <a:ext cx="1747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6" name="Straight Connector 25"/>
            <p:cNvCxnSpPr>
              <a:stCxn id="7" idx="5"/>
              <a:endCxn id="8" idx="0"/>
            </p:cNvCxnSpPr>
            <p:nvPr/>
          </p:nvCxnSpPr>
          <p:spPr bwMode="auto">
            <a:xfrm rot="16200000" flipH="1">
              <a:off x="3139982" y="3444782"/>
              <a:ext cx="250918" cy="1747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27" name="Oval 26"/>
            <p:cNvSpPr/>
            <p:nvPr/>
          </p:nvSpPr>
          <p:spPr bwMode="auto">
            <a:xfrm>
              <a:off x="3124200" y="35814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28" name="Straight Connector 27"/>
            <p:cNvCxnSpPr>
              <a:stCxn id="12" idx="3"/>
              <a:endCxn id="27" idx="6"/>
            </p:cNvCxnSpPr>
            <p:nvPr/>
          </p:nvCxnSpPr>
          <p:spPr bwMode="auto">
            <a:xfrm rot="5400000">
              <a:off x="3314700" y="3292382"/>
              <a:ext cx="327118" cy="4033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9" name="Straight Connector 28"/>
            <p:cNvCxnSpPr>
              <a:stCxn id="4" idx="4"/>
              <a:endCxn id="7" idx="1"/>
            </p:cNvCxnSpPr>
            <p:nvPr/>
          </p:nvCxnSpPr>
          <p:spPr bwMode="auto">
            <a:xfrm rot="16200000" flipH="1">
              <a:off x="2476500" y="2705100"/>
              <a:ext cx="9367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grpSp>
        <p:nvGrpSpPr>
          <p:cNvPr id="60" name="Group 59"/>
          <p:cNvGrpSpPr/>
          <p:nvPr/>
        </p:nvGrpSpPr>
        <p:grpSpPr>
          <a:xfrm>
            <a:off x="3825243" y="2780287"/>
            <a:ext cx="1676400" cy="4038600"/>
            <a:chOff x="5105400" y="1524000"/>
            <a:chExt cx="1676400" cy="4038600"/>
          </a:xfrm>
        </p:grpSpPr>
        <p:sp>
          <p:nvSpPr>
            <p:cNvPr id="61" name="Oval 60"/>
            <p:cNvSpPr/>
            <p:nvPr/>
          </p:nvSpPr>
          <p:spPr bwMode="auto">
            <a:xfrm>
              <a:off x="5715000" y="22860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2" name="Oval 61"/>
            <p:cNvSpPr/>
            <p:nvPr/>
          </p:nvSpPr>
          <p:spPr bwMode="auto">
            <a:xfrm>
              <a:off x="5105400" y="2133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3" name="Oval 62"/>
            <p:cNvSpPr/>
            <p:nvPr/>
          </p:nvSpPr>
          <p:spPr bwMode="auto">
            <a:xfrm>
              <a:off x="6400800" y="2514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4" name="Oval 63"/>
            <p:cNvSpPr/>
            <p:nvPr/>
          </p:nvSpPr>
          <p:spPr bwMode="auto">
            <a:xfrm>
              <a:off x="6019800" y="3352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5" name="Oval 64"/>
            <p:cNvSpPr/>
            <p:nvPr/>
          </p:nvSpPr>
          <p:spPr bwMode="auto">
            <a:xfrm>
              <a:off x="6248400" y="3733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6" name="Oval 65"/>
            <p:cNvSpPr/>
            <p:nvPr/>
          </p:nvSpPr>
          <p:spPr bwMode="auto">
            <a:xfrm>
              <a:off x="58674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7" name="Oval 66"/>
            <p:cNvSpPr/>
            <p:nvPr/>
          </p:nvSpPr>
          <p:spPr bwMode="auto">
            <a:xfrm>
              <a:off x="5638800" y="44958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8" name="Oval 67"/>
            <p:cNvSpPr/>
            <p:nvPr/>
          </p:nvSpPr>
          <p:spPr bwMode="auto">
            <a:xfrm>
              <a:off x="6400800" y="4648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69" name="Oval 68"/>
            <p:cNvSpPr/>
            <p:nvPr/>
          </p:nvSpPr>
          <p:spPr bwMode="auto">
            <a:xfrm>
              <a:off x="6629400" y="3276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0" name="Oval 69"/>
            <p:cNvSpPr/>
            <p:nvPr/>
          </p:nvSpPr>
          <p:spPr bwMode="auto">
            <a:xfrm>
              <a:off x="5715000" y="5181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1" name="Oval 70"/>
            <p:cNvSpPr/>
            <p:nvPr/>
          </p:nvSpPr>
          <p:spPr bwMode="auto">
            <a:xfrm>
              <a:off x="6400800" y="54102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72" name="Oval 71"/>
            <p:cNvSpPr/>
            <p:nvPr/>
          </p:nvSpPr>
          <p:spPr bwMode="auto">
            <a:xfrm>
              <a:off x="6019800" y="2133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73" name="Straight Connector 72"/>
            <p:cNvCxnSpPr>
              <a:stCxn id="61" idx="2"/>
              <a:endCxn id="62" idx="5"/>
            </p:cNvCxnSpPr>
            <p:nvPr/>
          </p:nvCxnSpPr>
          <p:spPr bwMode="auto">
            <a:xfrm rot="10800000">
              <a:off x="5235482" y="2263682"/>
              <a:ext cx="4795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74" name="Oval 73"/>
            <p:cNvSpPr/>
            <p:nvPr/>
          </p:nvSpPr>
          <p:spPr bwMode="auto">
            <a:xfrm>
              <a:off x="5105400" y="15240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75" name="Straight Connector 74"/>
            <p:cNvCxnSpPr>
              <a:stCxn id="62" idx="0"/>
              <a:endCxn id="74" idx="4"/>
            </p:cNvCxnSpPr>
            <p:nvPr/>
          </p:nvCxnSpPr>
          <p:spPr bwMode="auto">
            <a:xfrm rot="5400000" flipH="1" flipV="1">
              <a:off x="4953000" y="1905000"/>
              <a:ext cx="4572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6" name="Straight Connector 75"/>
            <p:cNvCxnSpPr>
              <a:stCxn id="72" idx="4"/>
              <a:endCxn id="64" idx="0"/>
            </p:cNvCxnSpPr>
            <p:nvPr/>
          </p:nvCxnSpPr>
          <p:spPr bwMode="auto">
            <a:xfrm rot="5400000">
              <a:off x="5562600" y="2819400"/>
              <a:ext cx="10668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7" name="Straight Connector 76"/>
            <p:cNvCxnSpPr>
              <a:stCxn id="64" idx="7"/>
              <a:endCxn id="63" idx="3"/>
            </p:cNvCxnSpPr>
            <p:nvPr/>
          </p:nvCxnSpPr>
          <p:spPr bwMode="auto">
            <a:xfrm rot="5400000" flipH="1" flipV="1">
              <a:off x="5921282" y="2873282"/>
              <a:ext cx="730436" cy="27323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a:stCxn id="63" idx="5"/>
              <a:endCxn id="69" idx="6"/>
            </p:cNvCxnSpPr>
            <p:nvPr/>
          </p:nvCxnSpPr>
          <p:spPr bwMode="auto">
            <a:xfrm rot="16200000" flipH="1">
              <a:off x="6302282" y="2873282"/>
              <a:ext cx="7081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9" name="Straight Connector 78"/>
            <p:cNvCxnSpPr>
              <a:stCxn id="66" idx="4"/>
              <a:endCxn id="67" idx="0"/>
            </p:cNvCxnSpPr>
            <p:nvPr/>
          </p:nvCxnSpPr>
          <p:spPr bwMode="auto">
            <a:xfrm rot="5400000">
              <a:off x="5486400" y="4038600"/>
              <a:ext cx="6858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a:stCxn id="65" idx="5"/>
              <a:endCxn id="68" idx="0"/>
            </p:cNvCxnSpPr>
            <p:nvPr/>
          </p:nvCxnSpPr>
          <p:spPr bwMode="auto">
            <a:xfrm rot="16200000" flipH="1">
              <a:off x="6035582" y="4206782"/>
              <a:ext cx="7843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1" name="Straight Connector 80"/>
            <p:cNvCxnSpPr>
              <a:stCxn id="68" idx="4"/>
              <a:endCxn id="71" idx="0"/>
            </p:cNvCxnSpPr>
            <p:nvPr/>
          </p:nvCxnSpPr>
          <p:spPr bwMode="auto">
            <a:xfrm rot="5400000">
              <a:off x="6172200" y="5105400"/>
              <a:ext cx="609600" cy="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a:stCxn id="67" idx="4"/>
              <a:endCxn id="70" idx="0"/>
            </p:cNvCxnSpPr>
            <p:nvPr/>
          </p:nvCxnSpPr>
          <p:spPr bwMode="auto">
            <a:xfrm rot="16200000" flipH="1">
              <a:off x="5486400" y="4876800"/>
              <a:ext cx="533400" cy="762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3" name="Straight Connector 82"/>
            <p:cNvCxnSpPr>
              <a:stCxn id="66" idx="0"/>
              <a:endCxn id="64" idx="3"/>
            </p:cNvCxnSpPr>
            <p:nvPr/>
          </p:nvCxnSpPr>
          <p:spPr bwMode="auto">
            <a:xfrm rot="5400000" flipH="1" flipV="1">
              <a:off x="5905500" y="3520982"/>
              <a:ext cx="174718" cy="985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4" name="Straight Connector 83"/>
            <p:cNvCxnSpPr>
              <a:stCxn id="64" idx="5"/>
              <a:endCxn id="65" idx="0"/>
            </p:cNvCxnSpPr>
            <p:nvPr/>
          </p:nvCxnSpPr>
          <p:spPr bwMode="auto">
            <a:xfrm rot="16200000" flipH="1">
              <a:off x="6111782" y="3520982"/>
              <a:ext cx="250918" cy="174718"/>
            </a:xfrm>
            <a:prstGeom prst="line">
              <a:avLst/>
            </a:prstGeom>
            <a:solidFill>
              <a:srgbClr val="00B8FF"/>
            </a:solidFill>
            <a:ln w="9525" cap="flat" cmpd="sng" algn="ctr">
              <a:solidFill>
                <a:schemeClr val="tx1"/>
              </a:solidFill>
              <a:prstDash val="solid"/>
              <a:round/>
              <a:headEnd type="none" w="med" len="med"/>
              <a:tailEnd type="none" w="med" len="med"/>
            </a:ln>
            <a:effectLst/>
          </p:spPr>
        </p:cxnSp>
        <p:sp>
          <p:nvSpPr>
            <p:cNvPr id="85" name="Oval 84"/>
            <p:cNvSpPr/>
            <p:nvPr/>
          </p:nvSpPr>
          <p:spPr bwMode="auto">
            <a:xfrm>
              <a:off x="6096000" y="3657600"/>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cxnSp>
          <p:nvCxnSpPr>
            <p:cNvPr id="86" name="Straight Connector 85"/>
            <p:cNvCxnSpPr>
              <a:stCxn id="69" idx="3"/>
              <a:endCxn id="85" idx="6"/>
            </p:cNvCxnSpPr>
            <p:nvPr/>
          </p:nvCxnSpPr>
          <p:spPr bwMode="auto">
            <a:xfrm rot="5400000">
              <a:off x="6286500" y="3368582"/>
              <a:ext cx="327118" cy="40331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a:stCxn id="61" idx="4"/>
              <a:endCxn id="64" idx="1"/>
            </p:cNvCxnSpPr>
            <p:nvPr/>
          </p:nvCxnSpPr>
          <p:spPr bwMode="auto">
            <a:xfrm rot="16200000" flipH="1">
              <a:off x="5448300" y="2781300"/>
              <a:ext cx="936718" cy="25091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89" name="Arc 88"/>
          <p:cNvSpPr/>
          <p:nvPr/>
        </p:nvSpPr>
        <p:spPr bwMode="auto">
          <a:xfrm rot="9957068">
            <a:off x="4149032" y="3238710"/>
            <a:ext cx="745826" cy="876157"/>
          </a:xfrm>
          <a:prstGeom prst="arc">
            <a:avLst>
              <a:gd name="adj1" fmla="val 17005561"/>
              <a:gd name="adj2" fmla="val 3959306"/>
            </a:avLst>
          </a:prstGeom>
          <a:noFill/>
          <a:ln w="254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pic>
        <p:nvPicPr>
          <p:cNvPr id="90" name="Picture 89" descr="TP_tmp.emf"/>
          <p:cNvPicPr>
            <a:picLocks noChangeAspect="1"/>
          </p:cNvPicPr>
          <p:nvPr>
            <p:custDataLst>
              <p:tags r:id="rId1"/>
            </p:custDataLst>
          </p:nvPr>
        </p:nvPicPr>
        <p:blipFill>
          <a:blip r:embed="rId4" cstate="print"/>
          <a:stretch>
            <a:fillRect/>
          </a:stretch>
        </p:blipFill>
        <p:spPr>
          <a:xfrm>
            <a:off x="5019043" y="4659887"/>
            <a:ext cx="50800" cy="50880"/>
          </a:xfrm>
          <a:prstGeom prst="rect">
            <a:avLst/>
          </a:prstGeom>
        </p:spPr>
      </p:pic>
      <p:pic>
        <p:nvPicPr>
          <p:cNvPr id="91" name="Picture 90" descr="TP_tmp.emf"/>
          <p:cNvPicPr>
            <a:picLocks noChangeAspect="1"/>
          </p:cNvPicPr>
          <p:nvPr>
            <p:custDataLst>
              <p:tags r:id="rId2"/>
            </p:custDataLst>
          </p:nvPr>
        </p:nvPicPr>
        <p:blipFill>
          <a:blip r:embed="rId5" cstate="print"/>
          <a:stretch>
            <a:fillRect/>
          </a:stretch>
        </p:blipFill>
        <p:spPr>
          <a:xfrm>
            <a:off x="5019043" y="4659887"/>
            <a:ext cx="50800" cy="50880"/>
          </a:xfrm>
          <a:prstGeom prst="rect">
            <a:avLst/>
          </a:prstGeom>
        </p:spPr>
      </p:pic>
      <p:pic>
        <p:nvPicPr>
          <p:cNvPr id="93" name="Picture 4" descr="http://latex.codecogs.com/gif.latex?\300dpi%20\theta_2"/>
          <p:cNvPicPr>
            <a:picLocks noChangeAspect="1" noChangeArrowheads="1"/>
          </p:cNvPicPr>
          <p:nvPr/>
        </p:nvPicPr>
        <p:blipFill>
          <a:blip r:embed="rId6" cstate="print"/>
          <a:srcRect/>
          <a:stretch>
            <a:fillRect/>
          </a:stretch>
        </p:blipFill>
        <p:spPr bwMode="auto">
          <a:xfrm>
            <a:off x="3825244" y="3618487"/>
            <a:ext cx="305435" cy="352426"/>
          </a:xfrm>
          <a:prstGeom prst="rect">
            <a:avLst/>
          </a:prstGeom>
          <a:noFill/>
        </p:spPr>
      </p:pic>
      <p:pic>
        <p:nvPicPr>
          <p:cNvPr id="94" name="Picture 10" descr="http://latex.codecogs.com/gif.latex?\300dpi%20X_A"/>
          <p:cNvPicPr>
            <a:picLocks noChangeAspect="1" noChangeArrowheads="1"/>
          </p:cNvPicPr>
          <p:nvPr/>
        </p:nvPicPr>
        <p:blipFill>
          <a:blip r:embed="rId7" cstate="print"/>
          <a:srcRect/>
          <a:stretch>
            <a:fillRect/>
          </a:stretch>
        </p:blipFill>
        <p:spPr bwMode="auto">
          <a:xfrm>
            <a:off x="3368043" y="5142487"/>
            <a:ext cx="464126" cy="304800"/>
          </a:xfrm>
          <a:prstGeom prst="rect">
            <a:avLst/>
          </a:prstGeom>
          <a:noFill/>
        </p:spPr>
      </p:pic>
      <p:pic>
        <p:nvPicPr>
          <p:cNvPr id="95" name="Picture 12" descr="http://latex.codecogs.com/gif.latex?\300dpi%20X_B"/>
          <p:cNvPicPr>
            <a:picLocks noChangeAspect="1" noChangeArrowheads="1"/>
          </p:cNvPicPr>
          <p:nvPr/>
        </p:nvPicPr>
        <p:blipFill>
          <a:blip r:embed="rId8" cstate="print"/>
          <a:srcRect/>
          <a:stretch>
            <a:fillRect/>
          </a:stretch>
        </p:blipFill>
        <p:spPr bwMode="auto">
          <a:xfrm>
            <a:off x="3368044" y="2399287"/>
            <a:ext cx="471053" cy="304800"/>
          </a:xfrm>
          <a:prstGeom prst="rect">
            <a:avLst/>
          </a:prstGeom>
          <a:noFill/>
        </p:spPr>
      </p:pic>
      <p:sp>
        <p:nvSpPr>
          <p:cNvPr id="96" name="Arc 95"/>
          <p:cNvSpPr/>
          <p:nvPr/>
        </p:nvSpPr>
        <p:spPr bwMode="auto">
          <a:xfrm rot="10800000">
            <a:off x="2225043" y="2551687"/>
            <a:ext cx="1295400" cy="2743200"/>
          </a:xfrm>
          <a:prstGeom prst="arc">
            <a:avLst>
              <a:gd name="adj1" fmla="val 16200000"/>
              <a:gd name="adj2" fmla="val 5114498"/>
            </a:avLst>
          </a:prstGeom>
          <a:noFill/>
          <a:ln w="1905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97" name="Oval 96"/>
          <p:cNvSpPr/>
          <p:nvPr/>
        </p:nvSpPr>
        <p:spPr>
          <a:xfrm>
            <a:off x="3733579" y="2669362"/>
            <a:ext cx="380365" cy="381000"/>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0" name="Picture 2" descr="http://latex.codecogs.com/png.latex?\dpi%7b200%7d%20\arg%20\min_%7b\theta_1\hdots\theta_n%7d%20\|\exp(\theta_1\widehat%7b\xi%7d_1)%20\hdots%20\exp(\theta_n\widehat%7b\xi%7d_n)\mathbf%7bX%7d_A-\mathbf%7bX%7d_B\|%5e2"/>
          <p:cNvPicPr>
            <a:picLocks noChangeAspect="1" noChangeArrowheads="1"/>
          </p:cNvPicPr>
          <p:nvPr/>
        </p:nvPicPr>
        <p:blipFill>
          <a:blip r:embed="rId9"/>
          <a:srcRect/>
          <a:stretch>
            <a:fillRect/>
          </a:stretch>
        </p:blipFill>
        <p:spPr bwMode="auto">
          <a:xfrm>
            <a:off x="5864500" y="3515774"/>
            <a:ext cx="5953125" cy="552451"/>
          </a:xfrm>
          <a:prstGeom prst="rect">
            <a:avLst/>
          </a:prstGeom>
          <a:noFill/>
        </p:spPr>
      </p:pic>
      <p:sp>
        <p:nvSpPr>
          <p:cNvPr id="101" name="TextBox 100"/>
          <p:cNvSpPr txBox="1"/>
          <p:nvPr/>
        </p:nvSpPr>
        <p:spPr>
          <a:xfrm>
            <a:off x="5810618" y="4243869"/>
            <a:ext cx="4920309" cy="1938992"/>
          </a:xfrm>
          <a:prstGeom prst="rect">
            <a:avLst/>
          </a:prstGeom>
          <a:noFill/>
        </p:spPr>
        <p:txBody>
          <a:bodyPr wrap="square" rtlCol="0">
            <a:spAutoFit/>
          </a:bodyPr>
          <a:lstStyle/>
          <a:p>
            <a:pPr>
              <a:buFont typeface="Arial" pitchFamily="34" charset="0"/>
              <a:buChar char="•"/>
            </a:pPr>
            <a:r>
              <a:rPr lang="de-DE" sz="3000" dirty="0">
                <a:latin typeface="GFS Neohellenic Bold"/>
              </a:rPr>
              <a:t> The </a:t>
            </a:r>
            <a:r>
              <a:rPr lang="de-DE" sz="3000" dirty="0" err="1">
                <a:latin typeface="GFS Neohellenic Bold"/>
              </a:rPr>
              <a:t>problem</a:t>
            </a:r>
            <a:r>
              <a:rPr lang="de-DE" sz="3000" dirty="0">
                <a:latin typeface="GFS Neohellenic Bold"/>
              </a:rPr>
              <a:t> </a:t>
            </a:r>
            <a:r>
              <a:rPr lang="de-DE" sz="3000" dirty="0" err="1">
                <a:latin typeface="GFS Neohellenic Bold"/>
              </a:rPr>
              <a:t>is</a:t>
            </a:r>
            <a:r>
              <a:rPr lang="de-DE" sz="3000" dirty="0">
                <a:latin typeface="GFS Neohellenic Bold"/>
              </a:rPr>
              <a:t> non-linear</a:t>
            </a:r>
          </a:p>
          <a:p>
            <a:pPr>
              <a:buFontTx/>
              <a:buChar char="-"/>
            </a:pPr>
            <a:endParaRPr lang="de-DE" sz="3000" dirty="0">
              <a:latin typeface="GFS Neohellenic Bold"/>
            </a:endParaRPr>
          </a:p>
          <a:p>
            <a:pPr>
              <a:buFont typeface="Arial" pitchFamily="34" charset="0"/>
              <a:buChar char="•"/>
            </a:pPr>
            <a:r>
              <a:rPr lang="de-DE" sz="3000" dirty="0">
                <a:latin typeface="GFS Neohellenic Bold"/>
              </a:rPr>
              <a:t> </a:t>
            </a:r>
            <a:r>
              <a:rPr lang="de-DE" sz="3000" dirty="0" err="1">
                <a:latin typeface="GFS Neohellenic Bold"/>
              </a:rPr>
              <a:t>Linearize</a:t>
            </a:r>
            <a:r>
              <a:rPr lang="de-DE" sz="3000" dirty="0">
                <a:latin typeface="GFS Neohellenic Bold"/>
              </a:rPr>
              <a:t> </a:t>
            </a:r>
            <a:r>
              <a:rPr lang="de-DE" sz="3000" dirty="0" err="1">
                <a:latin typeface="GFS Neohellenic Bold"/>
              </a:rPr>
              <a:t>with</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articulated</a:t>
            </a:r>
            <a:r>
              <a:rPr lang="de-DE" sz="3000" dirty="0">
                <a:latin typeface="GFS Neohellenic Bold"/>
              </a:rPr>
              <a:t> </a:t>
            </a:r>
            <a:r>
              <a:rPr lang="de-DE" sz="3000" b="1" dirty="0" err="1">
                <a:latin typeface="GFS Neohellenic Bold"/>
              </a:rPr>
              <a:t>Jacobian</a:t>
            </a:r>
            <a:endParaRPr lang="de-DE" sz="3000" b="1" dirty="0">
              <a:latin typeface="GFS Neohellenic Bold"/>
            </a:endParaRPr>
          </a:p>
        </p:txBody>
      </p:sp>
      <p:sp>
        <p:nvSpPr>
          <p:cNvPr id="102" name="Rectangle 101"/>
          <p:cNvSpPr/>
          <p:nvPr/>
        </p:nvSpPr>
        <p:spPr>
          <a:xfrm>
            <a:off x="5810618" y="5104387"/>
            <a:ext cx="5000951" cy="1071602"/>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Slide Number Placeholder 15">
            <a:extLst>
              <a:ext uri="{FF2B5EF4-FFF2-40B4-BE49-F238E27FC236}">
                <a16:creationId xmlns:a16="http://schemas.microsoft.com/office/drawing/2014/main" id="{30EBD30C-1FE9-6341-903B-CA3348736C06}"/>
              </a:ext>
            </a:extLst>
          </p:cNvPr>
          <p:cNvSpPr>
            <a:spLocks noGrp="1"/>
          </p:cNvSpPr>
          <p:nvPr>
            <p:ph type="sldNum" sz="quarter" idx="12"/>
          </p:nvPr>
        </p:nvSpPr>
        <p:spPr/>
        <p:txBody>
          <a:bodyPr/>
          <a:lstStyle/>
          <a:p>
            <a:fld id="{3A161B0B-1A60-4749-8E50-DA258087C576}" type="slidenum">
              <a:rPr lang="en-US" smtClean="0"/>
              <a:t>52</a:t>
            </a:fld>
            <a:endParaRPr lang="en-US"/>
          </a:p>
        </p:txBody>
      </p:sp>
    </p:spTree>
    <p:extLst>
      <p:ext uri="{BB962C8B-B14F-4D97-AF65-F5344CB8AC3E}">
        <p14:creationId xmlns:p14="http://schemas.microsoft.com/office/powerpoint/2010/main" val="2038666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Articulated</a:t>
            </a:r>
            <a:r>
              <a:rPr lang="de-DE" dirty="0"/>
              <a:t> </a:t>
            </a:r>
            <a:r>
              <a:rPr lang="de-DE" dirty="0" err="1"/>
              <a:t>Jacobian</a:t>
            </a:r>
            <a:endParaRPr lang="de-DE" dirty="0"/>
          </a:p>
        </p:txBody>
      </p:sp>
      <p:sp>
        <p:nvSpPr>
          <p:cNvPr id="3" name="Content Placeholder 2">
            <a:extLst>
              <a:ext uri="{FF2B5EF4-FFF2-40B4-BE49-F238E27FC236}">
                <a16:creationId xmlns:a16="http://schemas.microsoft.com/office/drawing/2014/main" id="{12ECDD5C-B5B4-714F-ABDF-5900A4806E4C}"/>
              </a:ext>
            </a:extLst>
          </p:cNvPr>
          <p:cNvSpPr>
            <a:spLocks noGrp="1"/>
          </p:cNvSpPr>
          <p:nvPr>
            <p:ph idx="1"/>
          </p:nvPr>
        </p:nvSpPr>
        <p:spPr>
          <a:xfrm>
            <a:off x="838200" y="1825625"/>
            <a:ext cx="10515600" cy="584832"/>
          </a:xfrm>
        </p:spPr>
        <p:txBody>
          <a:bodyPr/>
          <a:lstStyle/>
          <a:p>
            <a:pPr marL="0" indent="0">
              <a:buNone/>
            </a:pPr>
            <a:r>
              <a:rPr lang="de-DE" dirty="0">
                <a:latin typeface="GFS Neohellenic Bold"/>
              </a:rPr>
              <a:t>The </a:t>
            </a:r>
            <a:r>
              <a:rPr lang="de-DE" b="1" dirty="0" err="1">
                <a:latin typeface="GFS Neohellenic Bold"/>
              </a:rPr>
              <a:t>Jacobian</a:t>
            </a:r>
            <a:r>
              <a:rPr lang="de-DE" dirty="0">
                <a:latin typeface="GFS Neohellenic Bold"/>
              </a:rPr>
              <a:t> </a:t>
            </a:r>
            <a:r>
              <a:rPr lang="de-DE" dirty="0" err="1">
                <a:latin typeface="GFS Neohellenic Bold"/>
              </a:rPr>
              <a:t>using</a:t>
            </a:r>
            <a:r>
              <a:rPr lang="de-DE" dirty="0">
                <a:latin typeface="GFS Neohellenic Bold"/>
              </a:rPr>
              <a:t> </a:t>
            </a:r>
            <a:r>
              <a:rPr lang="de-DE" dirty="0" err="1">
                <a:latin typeface="GFS Neohellenic Bold"/>
              </a:rPr>
              <a:t>twists</a:t>
            </a:r>
            <a:r>
              <a:rPr lang="de-DE" dirty="0">
                <a:latin typeface="GFS Neohellenic Bold"/>
              </a:rPr>
              <a:t> </a:t>
            </a:r>
            <a:r>
              <a:rPr lang="de-DE" dirty="0" err="1">
                <a:latin typeface="GFS Neohellenic Bold"/>
              </a:rPr>
              <a:t>is</a:t>
            </a:r>
            <a:r>
              <a:rPr lang="de-DE" dirty="0">
                <a:latin typeface="GFS Neohellenic Bold"/>
              </a:rPr>
              <a:t> </a:t>
            </a:r>
            <a:r>
              <a:rPr lang="de-DE" dirty="0" err="1">
                <a:latin typeface="GFS Neohellenic Bold"/>
              </a:rPr>
              <a:t>extremely</a:t>
            </a:r>
            <a:r>
              <a:rPr lang="de-DE" dirty="0">
                <a:latin typeface="GFS Neohellenic Bold"/>
              </a:rPr>
              <a:t> simple </a:t>
            </a:r>
            <a:r>
              <a:rPr lang="de-DE" dirty="0" err="1">
                <a:latin typeface="GFS Neohellenic Bold"/>
              </a:rPr>
              <a:t>and</a:t>
            </a:r>
            <a:r>
              <a:rPr lang="de-DE" dirty="0">
                <a:latin typeface="GFS Neohellenic Bold"/>
              </a:rPr>
              <a:t> easy </a:t>
            </a:r>
            <a:r>
              <a:rPr lang="de-DE" dirty="0" err="1">
                <a:latin typeface="GFS Neohellenic Bold"/>
              </a:rPr>
              <a:t>to</a:t>
            </a:r>
            <a:r>
              <a:rPr lang="de-DE" dirty="0">
                <a:latin typeface="GFS Neohellenic Bold"/>
              </a:rPr>
              <a:t> </a:t>
            </a:r>
            <a:r>
              <a:rPr lang="de-DE" dirty="0" err="1">
                <a:latin typeface="GFS Neohellenic Bold"/>
              </a:rPr>
              <a:t>compute</a:t>
            </a:r>
            <a:endParaRPr lang="de-DE" dirty="0">
              <a:latin typeface="GFS Neohellenic Bold"/>
            </a:endParaRPr>
          </a:p>
          <a:p>
            <a:endParaRPr lang="en-GB" dirty="0"/>
          </a:p>
        </p:txBody>
      </p:sp>
      <p:pic>
        <p:nvPicPr>
          <p:cNvPr id="56327" name="Picture 7" descr="http://latex.codecogs.com/png.latex?\large%20\dpi%7b200%7d%20\mathbf%7bJ%7d_\Theta%20\Delta\Theta%20=%20\xi_T"/>
          <p:cNvPicPr>
            <a:picLocks noChangeAspect="1" noChangeArrowheads="1"/>
          </p:cNvPicPr>
          <p:nvPr/>
        </p:nvPicPr>
        <p:blipFill>
          <a:blip r:embed="rId3"/>
          <a:srcRect/>
          <a:stretch>
            <a:fillRect/>
          </a:stretch>
        </p:blipFill>
        <p:spPr bwMode="auto">
          <a:xfrm>
            <a:off x="4417671" y="5782819"/>
            <a:ext cx="2838214" cy="518660"/>
          </a:xfrm>
          <a:prstGeom prst="rect">
            <a:avLst/>
          </a:prstGeom>
          <a:noFill/>
        </p:spPr>
      </p:pic>
      <p:grpSp>
        <p:nvGrpSpPr>
          <p:cNvPr id="4" name="Group 3">
            <a:extLst>
              <a:ext uri="{FF2B5EF4-FFF2-40B4-BE49-F238E27FC236}">
                <a16:creationId xmlns:a16="http://schemas.microsoft.com/office/drawing/2014/main" id="{924AC5DF-8C7A-514F-AC0E-65064001A983}"/>
              </a:ext>
            </a:extLst>
          </p:cNvPr>
          <p:cNvGrpSpPr/>
          <p:nvPr/>
        </p:nvGrpSpPr>
        <p:grpSpPr>
          <a:xfrm>
            <a:off x="3320131" y="2525707"/>
            <a:ext cx="5000625" cy="1028700"/>
            <a:chOff x="3320131" y="2525707"/>
            <a:chExt cx="5000625" cy="1028700"/>
          </a:xfrm>
        </p:grpSpPr>
        <p:pic>
          <p:nvPicPr>
            <p:cNvPr id="56322" name="Picture 2"/>
            <p:cNvPicPr>
              <a:picLocks noChangeAspect="1" noChangeArrowheads="1"/>
            </p:cNvPicPr>
            <p:nvPr/>
          </p:nvPicPr>
          <p:blipFill>
            <a:blip r:embed="rId4"/>
            <a:srcRect/>
            <a:stretch>
              <a:fillRect/>
            </a:stretch>
          </p:blipFill>
          <p:spPr bwMode="auto">
            <a:xfrm>
              <a:off x="3320131" y="2525707"/>
              <a:ext cx="5000625" cy="1028700"/>
            </a:xfrm>
            <a:prstGeom prst="rect">
              <a:avLst/>
            </a:prstGeom>
            <a:noFill/>
            <a:ln w="9525">
              <a:noFill/>
              <a:miter lim="800000"/>
              <a:headEnd/>
              <a:tailEnd/>
            </a:ln>
          </p:spPr>
        </p:pic>
        <p:sp>
          <p:nvSpPr>
            <p:cNvPr id="23" name="Rectangle 22"/>
            <p:cNvSpPr/>
            <p:nvPr/>
          </p:nvSpPr>
          <p:spPr>
            <a:xfrm>
              <a:off x="3320131" y="2612792"/>
              <a:ext cx="5000625" cy="815540"/>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9" name="Content Placeholder 2">
            <a:extLst>
              <a:ext uri="{FF2B5EF4-FFF2-40B4-BE49-F238E27FC236}">
                <a16:creationId xmlns:a16="http://schemas.microsoft.com/office/drawing/2014/main" id="{6A24AB04-BD3C-974C-93D3-C976F810148C}"/>
              </a:ext>
            </a:extLst>
          </p:cNvPr>
          <p:cNvSpPr txBox="1">
            <a:spLocks/>
          </p:cNvSpPr>
          <p:nvPr/>
        </p:nvSpPr>
        <p:spPr>
          <a:xfrm>
            <a:off x="838200" y="3919100"/>
            <a:ext cx="10515600" cy="2257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de-DE" dirty="0">
                <a:latin typeface="GFS Neohellenic Bold"/>
              </a:rPr>
              <a:t>Every </a:t>
            </a:r>
            <a:r>
              <a:rPr lang="de-DE" dirty="0" err="1">
                <a:latin typeface="GFS Neohellenic Bold"/>
              </a:rPr>
              <a:t>column</a:t>
            </a:r>
            <a:r>
              <a:rPr lang="de-DE" dirty="0">
                <a:latin typeface="GFS Neohellenic Bold"/>
              </a:rPr>
              <a:t> </a:t>
            </a:r>
            <a:r>
              <a:rPr lang="de-DE" dirty="0" err="1">
                <a:latin typeface="GFS Neohellenic Bold"/>
              </a:rPr>
              <a:t>corresponds</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the</a:t>
            </a:r>
            <a:r>
              <a:rPr lang="de-DE" dirty="0">
                <a:latin typeface="GFS Neohellenic Bold"/>
              </a:rPr>
              <a:t> </a:t>
            </a:r>
            <a:r>
              <a:rPr lang="de-DE" dirty="0" err="1">
                <a:latin typeface="GFS Neohellenic Bold"/>
              </a:rPr>
              <a:t>contribution</a:t>
            </a:r>
            <a:r>
              <a:rPr lang="de-DE" dirty="0">
                <a:latin typeface="GFS Neohellenic Bold"/>
              </a:rPr>
              <a:t> </a:t>
            </a:r>
            <a:r>
              <a:rPr lang="de-DE" dirty="0" err="1">
                <a:latin typeface="GFS Neohellenic Bold"/>
              </a:rPr>
              <a:t>of</a:t>
            </a:r>
            <a:r>
              <a:rPr lang="de-DE" dirty="0">
                <a:latin typeface="GFS Neohellenic Bold"/>
              </a:rPr>
              <a:t> i-</a:t>
            </a:r>
            <a:r>
              <a:rPr lang="de-DE" dirty="0" err="1">
                <a:latin typeface="GFS Neohellenic Bold"/>
              </a:rPr>
              <a:t>th</a:t>
            </a:r>
            <a:r>
              <a:rPr lang="de-DE" dirty="0">
                <a:latin typeface="GFS Neohellenic Bold"/>
              </a:rPr>
              <a:t> </a:t>
            </a:r>
            <a:r>
              <a:rPr lang="de-DE" dirty="0" err="1">
                <a:latin typeface="GFS Neohellenic Bold"/>
              </a:rPr>
              <a:t>joint</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the</a:t>
            </a:r>
            <a:r>
              <a:rPr lang="de-DE" dirty="0">
                <a:latin typeface="GFS Neohellenic Bold"/>
              </a:rPr>
              <a:t> end-</a:t>
            </a:r>
            <a:r>
              <a:rPr lang="de-DE" dirty="0" err="1">
                <a:latin typeface="GFS Neohellenic Bold"/>
              </a:rPr>
              <a:t>effector</a:t>
            </a:r>
            <a:r>
              <a:rPr lang="de-DE" dirty="0">
                <a:latin typeface="GFS Neohellenic Bold"/>
              </a:rPr>
              <a:t> </a:t>
            </a:r>
            <a:r>
              <a:rPr lang="de-DE" dirty="0" err="1">
                <a:latin typeface="GFS Neohellenic Bold"/>
              </a:rPr>
              <a:t>motion</a:t>
            </a:r>
            <a:endParaRPr lang="de-DE" dirty="0">
              <a:latin typeface="GFS Neohellenic Bold"/>
            </a:endParaRPr>
          </a:p>
          <a:p>
            <a:pPr marL="514350" indent="-514350">
              <a:buAutoNum type="arabicParenR"/>
            </a:pPr>
            <a:r>
              <a:rPr lang="de-DE" dirty="0" err="1">
                <a:latin typeface="GFS Neohellenic Bold"/>
              </a:rPr>
              <a:t>Maps</a:t>
            </a:r>
            <a:r>
              <a:rPr lang="de-DE" dirty="0">
                <a:latin typeface="GFS Neohellenic Bold"/>
              </a:rPr>
              <a:t> an </a:t>
            </a:r>
            <a:r>
              <a:rPr lang="de-DE" dirty="0" err="1">
                <a:latin typeface="GFS Neohellenic Bold"/>
              </a:rPr>
              <a:t>increment</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joint</a:t>
            </a:r>
            <a:r>
              <a:rPr lang="de-DE" dirty="0">
                <a:latin typeface="GFS Neohellenic Bold"/>
              </a:rPr>
              <a:t> </a:t>
            </a:r>
            <a:r>
              <a:rPr lang="de-DE" dirty="0" err="1">
                <a:latin typeface="GFS Neohellenic Bold"/>
              </a:rPr>
              <a:t>angles</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the</a:t>
            </a:r>
            <a:r>
              <a:rPr lang="de-DE" dirty="0">
                <a:latin typeface="GFS Neohellenic Bold"/>
              </a:rPr>
              <a:t> end-</a:t>
            </a:r>
            <a:r>
              <a:rPr lang="de-DE" dirty="0" err="1">
                <a:latin typeface="GFS Neohellenic Bold"/>
              </a:rPr>
              <a:t>effector</a:t>
            </a:r>
            <a:r>
              <a:rPr lang="de-DE" dirty="0">
                <a:latin typeface="GFS Neohellenic Bold"/>
              </a:rPr>
              <a:t> </a:t>
            </a:r>
            <a:r>
              <a:rPr lang="de-DE" dirty="0" err="1">
                <a:latin typeface="GFS Neohellenic Bold"/>
              </a:rPr>
              <a:t>twist</a:t>
            </a:r>
            <a:r>
              <a:rPr lang="de-DE" dirty="0">
                <a:latin typeface="GFS Neohellenic Bold"/>
              </a:rPr>
              <a:t> </a:t>
            </a:r>
          </a:p>
        </p:txBody>
      </p:sp>
      <p:sp>
        <p:nvSpPr>
          <p:cNvPr id="5" name="Slide Number Placeholder 4">
            <a:extLst>
              <a:ext uri="{FF2B5EF4-FFF2-40B4-BE49-F238E27FC236}">
                <a16:creationId xmlns:a16="http://schemas.microsoft.com/office/drawing/2014/main" id="{6E4655FC-2C02-0649-A2B1-B939C334FFFC}"/>
              </a:ext>
            </a:extLst>
          </p:cNvPr>
          <p:cNvSpPr>
            <a:spLocks noGrp="1"/>
          </p:cNvSpPr>
          <p:nvPr>
            <p:ph type="sldNum" sz="quarter" idx="12"/>
          </p:nvPr>
        </p:nvSpPr>
        <p:spPr/>
        <p:txBody>
          <a:bodyPr/>
          <a:lstStyle/>
          <a:p>
            <a:fld id="{3A161B0B-1A60-4749-8E50-DA258087C576}" type="slidenum">
              <a:rPr lang="en-US" smtClean="0"/>
              <a:t>53</a:t>
            </a:fld>
            <a:endParaRPr lang="en-US"/>
          </a:p>
        </p:txBody>
      </p:sp>
    </p:spTree>
    <p:extLst>
      <p:ext uri="{BB962C8B-B14F-4D97-AF65-F5344CB8AC3E}">
        <p14:creationId xmlns:p14="http://schemas.microsoft.com/office/powerpoint/2010/main" val="88295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Articulated</a:t>
            </a:r>
            <a:r>
              <a:rPr lang="de-DE" dirty="0"/>
              <a:t> </a:t>
            </a:r>
            <a:r>
              <a:rPr lang="de-DE" dirty="0" err="1"/>
              <a:t>Jacobian</a:t>
            </a:r>
            <a:endParaRPr lang="de-DE" dirty="0"/>
          </a:p>
        </p:txBody>
      </p:sp>
      <p:sp>
        <p:nvSpPr>
          <p:cNvPr id="20" name="Content Placeholder 19">
            <a:extLst>
              <a:ext uri="{FF2B5EF4-FFF2-40B4-BE49-F238E27FC236}">
                <a16:creationId xmlns:a16="http://schemas.microsoft.com/office/drawing/2014/main" id="{51596883-9942-0C4A-B236-EC489B958B38}"/>
              </a:ext>
            </a:extLst>
          </p:cNvPr>
          <p:cNvSpPr>
            <a:spLocks noGrp="1"/>
          </p:cNvSpPr>
          <p:nvPr>
            <p:ph idx="1"/>
          </p:nvPr>
        </p:nvSpPr>
        <p:spPr/>
        <p:txBody>
          <a:bodyPr/>
          <a:lstStyle/>
          <a:p>
            <a:pPr marL="0" indent="0">
              <a:buNone/>
            </a:pPr>
            <a:r>
              <a:rPr lang="de-DE" dirty="0">
                <a:latin typeface="GFS Neohellenic Bold"/>
              </a:rPr>
              <a:t>Intuition: Linear </a:t>
            </a:r>
            <a:r>
              <a:rPr lang="de-DE" dirty="0" err="1">
                <a:latin typeface="GFS Neohellenic Bold"/>
              </a:rPr>
              <a:t>combination</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twists</a:t>
            </a:r>
            <a:endParaRPr lang="de-DE" dirty="0">
              <a:latin typeface="GFS Neohellenic Bold"/>
            </a:endParaRPr>
          </a:p>
        </p:txBody>
      </p:sp>
      <p:pic>
        <p:nvPicPr>
          <p:cNvPr id="3" name="Picture 3"/>
          <p:cNvPicPr>
            <a:picLocks noChangeAspect="1" noChangeArrowheads="1"/>
          </p:cNvPicPr>
          <p:nvPr/>
        </p:nvPicPr>
        <p:blipFill>
          <a:blip r:embed="rId2"/>
          <a:srcRect/>
          <a:stretch>
            <a:fillRect/>
          </a:stretch>
        </p:blipFill>
        <p:spPr bwMode="auto">
          <a:xfrm>
            <a:off x="2346872" y="5757943"/>
            <a:ext cx="7334250" cy="657225"/>
          </a:xfrm>
          <a:prstGeom prst="rect">
            <a:avLst/>
          </a:prstGeom>
          <a:noFill/>
          <a:ln w="9525">
            <a:noFill/>
            <a:miter lim="800000"/>
            <a:headEnd/>
            <a:tailEnd/>
          </a:ln>
        </p:spPr>
      </p:pic>
      <p:sp>
        <p:nvSpPr>
          <p:cNvPr id="4" name="Oval 3"/>
          <p:cNvSpPr/>
          <p:nvPr/>
        </p:nvSpPr>
        <p:spPr>
          <a:xfrm flipH="1">
            <a:off x="2955330" y="4184579"/>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3" name="Straight Arrow Connector 12"/>
          <p:cNvCxnSpPr/>
          <p:nvPr/>
        </p:nvCxnSpPr>
        <p:spPr>
          <a:xfrm flipH="1">
            <a:off x="2662598" y="4464657"/>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3" name="Group 22"/>
          <p:cNvGrpSpPr/>
          <p:nvPr/>
        </p:nvGrpSpPr>
        <p:grpSpPr>
          <a:xfrm rot="21202735">
            <a:off x="3091704" y="2475425"/>
            <a:ext cx="4890634" cy="2183095"/>
            <a:chOff x="1642850" y="2071053"/>
            <a:chExt cx="4890634" cy="2183095"/>
          </a:xfrm>
        </p:grpSpPr>
        <p:sp>
          <p:nvSpPr>
            <p:cNvPr id="5" name="Cube 4"/>
            <p:cNvSpPr/>
            <p:nvPr/>
          </p:nvSpPr>
          <p:spPr>
            <a:xfrm>
              <a:off x="1642850" y="3317910"/>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6" name="Oval 5"/>
            <p:cNvSpPr/>
            <p:nvPr/>
          </p:nvSpPr>
          <p:spPr>
            <a:xfrm flipH="1">
              <a:off x="3763540" y="3458395"/>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4" name="Straight Arrow Connector 13"/>
            <p:cNvCxnSpPr/>
            <p:nvPr/>
          </p:nvCxnSpPr>
          <p:spPr>
            <a:xfrm flipH="1">
              <a:off x="3450600" y="3722205"/>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8" name="Group 19"/>
            <p:cNvGrpSpPr/>
            <p:nvPr/>
          </p:nvGrpSpPr>
          <p:grpSpPr>
            <a:xfrm rot="21154817">
              <a:off x="3940586" y="2071053"/>
              <a:ext cx="2592898" cy="1651074"/>
              <a:chOff x="4029164" y="2303444"/>
              <a:chExt cx="2592898" cy="1651074"/>
            </a:xfrm>
          </p:grpSpPr>
          <p:sp>
            <p:nvSpPr>
              <p:cNvPr id="7" name="Cube 6"/>
              <p:cNvSpPr/>
              <p:nvPr/>
            </p:nvSpPr>
            <p:spPr>
              <a:xfrm>
                <a:off x="4029164" y="3317910"/>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9" name="Group 7"/>
              <p:cNvGrpSpPr/>
              <p:nvPr/>
            </p:nvGrpSpPr>
            <p:grpSpPr>
              <a:xfrm>
                <a:off x="5384125" y="2839055"/>
                <a:ext cx="751628" cy="698077"/>
                <a:chOff x="518072" y="1352651"/>
                <a:chExt cx="1103393" cy="819530"/>
              </a:xfrm>
            </p:grpSpPr>
            <p:cxnSp>
              <p:nvCxnSpPr>
                <p:cNvPr id="9" name="Straight Arrow Connector 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852389" y="2303444"/>
                <a:ext cx="485123" cy="553998"/>
              </a:xfrm>
              <a:prstGeom prst="rect">
                <a:avLst/>
              </a:prstGeom>
              <a:noFill/>
            </p:spPr>
            <p:txBody>
              <a:bodyPr wrap="square" rtlCol="0">
                <a:spAutoFit/>
              </a:bodyPr>
              <a:lstStyle/>
              <a:p>
                <a:r>
                  <a:rPr lang="de-DE" sz="3000" dirty="0">
                    <a:latin typeface="GFS Neohellenic Bold"/>
                  </a:rPr>
                  <a:t>B</a:t>
                </a:r>
              </a:p>
            </p:txBody>
          </p:sp>
          <p:sp>
            <p:nvSpPr>
              <p:cNvPr id="15" name="Oval 14"/>
              <p:cNvSpPr/>
              <p:nvPr/>
            </p:nvSpPr>
            <p:spPr>
              <a:xfrm flipH="1">
                <a:off x="6126704" y="3407317"/>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grpSp>
      <p:pic>
        <p:nvPicPr>
          <p:cNvPr id="16" name="Picture 2" descr="http://latex.codecogs.com/png.latex?\LARGE%20\dpi%7b200%7d%20\xi_1"/>
          <p:cNvPicPr>
            <a:picLocks noChangeAspect="1" noChangeArrowheads="1"/>
          </p:cNvPicPr>
          <p:nvPr/>
        </p:nvPicPr>
        <p:blipFill>
          <a:blip r:embed="rId3"/>
          <a:srcRect/>
          <a:stretch>
            <a:fillRect/>
          </a:stretch>
        </p:blipFill>
        <p:spPr bwMode="auto">
          <a:xfrm>
            <a:off x="2707762" y="4936320"/>
            <a:ext cx="381000" cy="495301"/>
          </a:xfrm>
          <a:prstGeom prst="rect">
            <a:avLst/>
          </a:prstGeom>
          <a:noFill/>
        </p:spPr>
      </p:pic>
      <p:pic>
        <p:nvPicPr>
          <p:cNvPr id="17" name="Picture 4" descr="http://latex.codecogs.com/png.latex?\LARGE%20\dpi%7b200%7d%20\xi_2"/>
          <p:cNvPicPr>
            <a:picLocks noChangeAspect="1" noChangeArrowheads="1"/>
          </p:cNvPicPr>
          <p:nvPr/>
        </p:nvPicPr>
        <p:blipFill>
          <a:blip r:embed="rId4"/>
          <a:srcRect/>
          <a:stretch>
            <a:fillRect/>
          </a:stretch>
        </p:blipFill>
        <p:spPr bwMode="auto">
          <a:xfrm>
            <a:off x="4803604" y="4724754"/>
            <a:ext cx="400050" cy="495301"/>
          </a:xfrm>
          <a:prstGeom prst="rect">
            <a:avLst/>
          </a:prstGeom>
          <a:noFill/>
        </p:spPr>
      </p:pic>
      <p:cxnSp>
        <p:nvCxnSpPr>
          <p:cNvPr id="21" name="Straight Connector 20"/>
          <p:cNvCxnSpPr/>
          <p:nvPr/>
        </p:nvCxnSpPr>
        <p:spPr>
          <a:xfrm>
            <a:off x="3195880" y="4636689"/>
            <a:ext cx="497284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965403" y="3987515"/>
            <a:ext cx="191744" cy="5888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66562" name="Picture 2" descr="http://latex.codecogs.com/png.latex?\large%20\dpi%7b200%7d%20\Delta%20\mathbf%7bp%7d_1"/>
          <p:cNvPicPr>
            <a:picLocks noChangeAspect="1" noChangeArrowheads="1"/>
          </p:cNvPicPr>
          <p:nvPr/>
        </p:nvPicPr>
        <p:blipFill>
          <a:blip r:embed="rId5"/>
          <a:srcRect/>
          <a:stretch>
            <a:fillRect/>
          </a:stretch>
        </p:blipFill>
        <p:spPr bwMode="auto">
          <a:xfrm>
            <a:off x="8157148" y="3522359"/>
            <a:ext cx="657225" cy="342901"/>
          </a:xfrm>
          <a:prstGeom prst="rect">
            <a:avLst/>
          </a:prstGeom>
          <a:noFill/>
        </p:spPr>
      </p:pic>
      <p:cxnSp>
        <p:nvCxnSpPr>
          <p:cNvPr id="24" name="Straight Arrow Connector 23"/>
          <p:cNvCxnSpPr/>
          <p:nvPr/>
        </p:nvCxnSpPr>
        <p:spPr>
          <a:xfrm>
            <a:off x="7816685" y="3522359"/>
            <a:ext cx="125568" cy="42509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27" name="Picture 2" descr="http://latex.codecogs.com/png.latex?\large%20\dpi%7b200%7d%20\Delta%20\mathbf%7bp%7d_2"/>
          <p:cNvPicPr>
            <a:picLocks noChangeAspect="1" noChangeArrowheads="1"/>
          </p:cNvPicPr>
          <p:nvPr/>
        </p:nvPicPr>
        <p:blipFill>
          <a:blip r:embed="rId6"/>
          <a:srcRect/>
          <a:stretch>
            <a:fillRect/>
          </a:stretch>
        </p:blipFill>
        <p:spPr bwMode="auto">
          <a:xfrm>
            <a:off x="8168722" y="4071699"/>
            <a:ext cx="666750" cy="342901"/>
          </a:xfrm>
          <a:prstGeom prst="rect">
            <a:avLst/>
          </a:prstGeom>
          <a:noFill/>
        </p:spPr>
      </p:pic>
      <p:sp>
        <p:nvSpPr>
          <p:cNvPr id="22" name="Slide Number Placeholder 21">
            <a:extLst>
              <a:ext uri="{FF2B5EF4-FFF2-40B4-BE49-F238E27FC236}">
                <a16:creationId xmlns:a16="http://schemas.microsoft.com/office/drawing/2014/main" id="{48CDBADE-A7F3-9144-B481-4A9AD81051B7}"/>
              </a:ext>
            </a:extLst>
          </p:cNvPr>
          <p:cNvSpPr>
            <a:spLocks noGrp="1"/>
          </p:cNvSpPr>
          <p:nvPr>
            <p:ph type="sldNum" sz="quarter" idx="12"/>
          </p:nvPr>
        </p:nvSpPr>
        <p:spPr/>
        <p:txBody>
          <a:bodyPr/>
          <a:lstStyle/>
          <a:p>
            <a:fld id="{3A161B0B-1A60-4749-8E50-DA258087C576}" type="slidenum">
              <a:rPr lang="en-US" smtClean="0"/>
              <a:t>54</a:t>
            </a:fld>
            <a:endParaRPr lang="en-US"/>
          </a:p>
        </p:txBody>
      </p:sp>
    </p:spTree>
    <p:extLst>
      <p:ext uri="{BB962C8B-B14F-4D97-AF65-F5344CB8AC3E}">
        <p14:creationId xmlns:p14="http://schemas.microsoft.com/office/powerpoint/2010/main" val="2085740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Articulated</a:t>
            </a:r>
            <a:r>
              <a:rPr lang="de-DE" dirty="0"/>
              <a:t> </a:t>
            </a:r>
            <a:r>
              <a:rPr lang="de-DE" dirty="0" err="1"/>
              <a:t>Jacobian</a:t>
            </a:r>
            <a:endParaRPr lang="de-DE" dirty="0"/>
          </a:p>
        </p:txBody>
      </p:sp>
      <p:sp>
        <p:nvSpPr>
          <p:cNvPr id="20" name="Content Placeholder 19">
            <a:extLst>
              <a:ext uri="{FF2B5EF4-FFF2-40B4-BE49-F238E27FC236}">
                <a16:creationId xmlns:a16="http://schemas.microsoft.com/office/drawing/2014/main" id="{51596883-9942-0C4A-B236-EC489B958B38}"/>
              </a:ext>
            </a:extLst>
          </p:cNvPr>
          <p:cNvSpPr>
            <a:spLocks noGrp="1"/>
          </p:cNvSpPr>
          <p:nvPr>
            <p:ph idx="1"/>
          </p:nvPr>
        </p:nvSpPr>
        <p:spPr/>
        <p:txBody>
          <a:bodyPr/>
          <a:lstStyle/>
          <a:p>
            <a:pPr marL="0" indent="0">
              <a:buNone/>
            </a:pPr>
            <a:r>
              <a:rPr lang="de-DE" dirty="0">
                <a:latin typeface="GFS Neohellenic Bold"/>
              </a:rPr>
              <a:t>Intuition: Linear </a:t>
            </a:r>
            <a:r>
              <a:rPr lang="de-DE" dirty="0" err="1">
                <a:latin typeface="GFS Neohellenic Bold"/>
              </a:rPr>
              <a:t>combination</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twists</a:t>
            </a:r>
            <a:endParaRPr lang="de-DE" dirty="0">
              <a:latin typeface="GFS Neohellenic Bold"/>
            </a:endParaRPr>
          </a:p>
        </p:txBody>
      </p:sp>
      <p:pic>
        <p:nvPicPr>
          <p:cNvPr id="3" name="Picture 3"/>
          <p:cNvPicPr>
            <a:picLocks noChangeAspect="1" noChangeArrowheads="1"/>
          </p:cNvPicPr>
          <p:nvPr/>
        </p:nvPicPr>
        <p:blipFill>
          <a:blip r:embed="rId2"/>
          <a:srcRect/>
          <a:stretch>
            <a:fillRect/>
          </a:stretch>
        </p:blipFill>
        <p:spPr bwMode="auto">
          <a:xfrm>
            <a:off x="2346872" y="5757943"/>
            <a:ext cx="7334250" cy="657225"/>
          </a:xfrm>
          <a:prstGeom prst="rect">
            <a:avLst/>
          </a:prstGeom>
          <a:noFill/>
          <a:ln w="9525">
            <a:noFill/>
            <a:miter lim="800000"/>
            <a:headEnd/>
            <a:tailEnd/>
          </a:ln>
        </p:spPr>
      </p:pic>
      <p:sp>
        <p:nvSpPr>
          <p:cNvPr id="4" name="Oval 3"/>
          <p:cNvSpPr/>
          <p:nvPr/>
        </p:nvSpPr>
        <p:spPr>
          <a:xfrm flipH="1">
            <a:off x="2955330" y="4184579"/>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3" name="Straight Arrow Connector 12"/>
          <p:cNvCxnSpPr/>
          <p:nvPr/>
        </p:nvCxnSpPr>
        <p:spPr>
          <a:xfrm flipH="1">
            <a:off x="2662598" y="4464657"/>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3" name="Group 22"/>
          <p:cNvGrpSpPr/>
          <p:nvPr/>
        </p:nvGrpSpPr>
        <p:grpSpPr>
          <a:xfrm rot="21202735">
            <a:off x="3091704" y="2475425"/>
            <a:ext cx="4890634" cy="2183095"/>
            <a:chOff x="1642850" y="2071053"/>
            <a:chExt cx="4890634" cy="2183095"/>
          </a:xfrm>
        </p:grpSpPr>
        <p:sp>
          <p:nvSpPr>
            <p:cNvPr id="5" name="Cube 4"/>
            <p:cNvSpPr/>
            <p:nvPr/>
          </p:nvSpPr>
          <p:spPr>
            <a:xfrm>
              <a:off x="1642850" y="3317910"/>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6" name="Oval 5"/>
            <p:cNvSpPr/>
            <p:nvPr/>
          </p:nvSpPr>
          <p:spPr>
            <a:xfrm flipH="1">
              <a:off x="3763540" y="3458395"/>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4" name="Straight Arrow Connector 13"/>
            <p:cNvCxnSpPr/>
            <p:nvPr/>
          </p:nvCxnSpPr>
          <p:spPr>
            <a:xfrm flipH="1">
              <a:off x="3450600" y="3722205"/>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8" name="Group 19"/>
            <p:cNvGrpSpPr/>
            <p:nvPr/>
          </p:nvGrpSpPr>
          <p:grpSpPr>
            <a:xfrm rot="21154817">
              <a:off x="3940586" y="2071053"/>
              <a:ext cx="2592898" cy="1651074"/>
              <a:chOff x="4029164" y="2303444"/>
              <a:chExt cx="2592898" cy="1651074"/>
            </a:xfrm>
          </p:grpSpPr>
          <p:sp>
            <p:nvSpPr>
              <p:cNvPr id="7" name="Cube 6"/>
              <p:cNvSpPr/>
              <p:nvPr/>
            </p:nvSpPr>
            <p:spPr>
              <a:xfrm>
                <a:off x="4029164" y="3317910"/>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9" name="Group 7"/>
              <p:cNvGrpSpPr/>
              <p:nvPr/>
            </p:nvGrpSpPr>
            <p:grpSpPr>
              <a:xfrm>
                <a:off x="5384125" y="2839055"/>
                <a:ext cx="751628" cy="698077"/>
                <a:chOff x="518072" y="1352651"/>
                <a:chExt cx="1103393" cy="819530"/>
              </a:xfrm>
            </p:grpSpPr>
            <p:cxnSp>
              <p:nvCxnSpPr>
                <p:cNvPr id="9" name="Straight Arrow Connector 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852389" y="2303444"/>
                <a:ext cx="485123" cy="553998"/>
              </a:xfrm>
              <a:prstGeom prst="rect">
                <a:avLst/>
              </a:prstGeom>
              <a:noFill/>
            </p:spPr>
            <p:txBody>
              <a:bodyPr wrap="square" rtlCol="0">
                <a:spAutoFit/>
              </a:bodyPr>
              <a:lstStyle/>
              <a:p>
                <a:r>
                  <a:rPr lang="de-DE" sz="3000" dirty="0">
                    <a:latin typeface="GFS Neohellenic Bold"/>
                  </a:rPr>
                  <a:t>B</a:t>
                </a:r>
              </a:p>
            </p:txBody>
          </p:sp>
          <p:sp>
            <p:nvSpPr>
              <p:cNvPr id="15" name="Oval 14"/>
              <p:cNvSpPr/>
              <p:nvPr/>
            </p:nvSpPr>
            <p:spPr>
              <a:xfrm flipH="1">
                <a:off x="6126704" y="3407317"/>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grpSp>
      <p:pic>
        <p:nvPicPr>
          <p:cNvPr id="16" name="Picture 2" descr="http://latex.codecogs.com/png.latex?\LARGE%20\dpi%7b200%7d%20\xi_1"/>
          <p:cNvPicPr>
            <a:picLocks noChangeAspect="1" noChangeArrowheads="1"/>
          </p:cNvPicPr>
          <p:nvPr/>
        </p:nvPicPr>
        <p:blipFill>
          <a:blip r:embed="rId3"/>
          <a:srcRect/>
          <a:stretch>
            <a:fillRect/>
          </a:stretch>
        </p:blipFill>
        <p:spPr bwMode="auto">
          <a:xfrm>
            <a:off x="2707762" y="4936320"/>
            <a:ext cx="381000" cy="495301"/>
          </a:xfrm>
          <a:prstGeom prst="rect">
            <a:avLst/>
          </a:prstGeom>
          <a:noFill/>
        </p:spPr>
      </p:pic>
      <p:pic>
        <p:nvPicPr>
          <p:cNvPr id="17" name="Picture 4" descr="http://latex.codecogs.com/png.latex?\LARGE%20\dpi%7b200%7d%20\xi_2"/>
          <p:cNvPicPr>
            <a:picLocks noChangeAspect="1" noChangeArrowheads="1"/>
          </p:cNvPicPr>
          <p:nvPr/>
        </p:nvPicPr>
        <p:blipFill>
          <a:blip r:embed="rId4"/>
          <a:srcRect/>
          <a:stretch>
            <a:fillRect/>
          </a:stretch>
        </p:blipFill>
        <p:spPr bwMode="auto">
          <a:xfrm>
            <a:off x="4803604" y="4724754"/>
            <a:ext cx="400050" cy="495301"/>
          </a:xfrm>
          <a:prstGeom prst="rect">
            <a:avLst/>
          </a:prstGeom>
          <a:noFill/>
        </p:spPr>
      </p:pic>
      <p:cxnSp>
        <p:nvCxnSpPr>
          <p:cNvPr id="21" name="Straight Connector 20"/>
          <p:cNvCxnSpPr/>
          <p:nvPr/>
        </p:nvCxnSpPr>
        <p:spPr>
          <a:xfrm>
            <a:off x="3195880" y="4636689"/>
            <a:ext cx="497284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965403" y="3987515"/>
            <a:ext cx="191744" cy="5888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66562" name="Picture 2" descr="http://latex.codecogs.com/png.latex?\large%20\dpi%7b200%7d%20\Delta%20\mathbf%7bp%7d_1"/>
          <p:cNvPicPr>
            <a:picLocks noChangeAspect="1" noChangeArrowheads="1"/>
          </p:cNvPicPr>
          <p:nvPr/>
        </p:nvPicPr>
        <p:blipFill>
          <a:blip r:embed="rId5"/>
          <a:srcRect/>
          <a:stretch>
            <a:fillRect/>
          </a:stretch>
        </p:blipFill>
        <p:spPr bwMode="auto">
          <a:xfrm>
            <a:off x="8157148" y="3522359"/>
            <a:ext cx="657225" cy="342901"/>
          </a:xfrm>
          <a:prstGeom prst="rect">
            <a:avLst/>
          </a:prstGeom>
          <a:noFill/>
        </p:spPr>
      </p:pic>
      <p:cxnSp>
        <p:nvCxnSpPr>
          <p:cNvPr id="24" name="Straight Arrow Connector 23"/>
          <p:cNvCxnSpPr/>
          <p:nvPr/>
        </p:nvCxnSpPr>
        <p:spPr>
          <a:xfrm>
            <a:off x="7816685" y="3522359"/>
            <a:ext cx="125568" cy="42509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27" name="Picture 2" descr="http://latex.codecogs.com/png.latex?\large%20\dpi%7b200%7d%20\Delta%20\mathbf%7bp%7d_2"/>
          <p:cNvPicPr>
            <a:picLocks noChangeAspect="1" noChangeArrowheads="1"/>
          </p:cNvPicPr>
          <p:nvPr/>
        </p:nvPicPr>
        <p:blipFill>
          <a:blip r:embed="rId6"/>
          <a:srcRect/>
          <a:stretch>
            <a:fillRect/>
          </a:stretch>
        </p:blipFill>
        <p:spPr bwMode="auto">
          <a:xfrm>
            <a:off x="8168722" y="4071699"/>
            <a:ext cx="666750" cy="342901"/>
          </a:xfrm>
          <a:prstGeom prst="rect">
            <a:avLst/>
          </a:prstGeom>
          <a:noFill/>
        </p:spPr>
      </p:pic>
      <p:sp>
        <p:nvSpPr>
          <p:cNvPr id="28" name="Rectangle 27"/>
          <p:cNvSpPr/>
          <p:nvPr/>
        </p:nvSpPr>
        <p:spPr>
          <a:xfrm>
            <a:off x="6635141" y="5741827"/>
            <a:ext cx="928202" cy="65722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Slide Number Placeholder 17">
            <a:extLst>
              <a:ext uri="{FF2B5EF4-FFF2-40B4-BE49-F238E27FC236}">
                <a16:creationId xmlns:a16="http://schemas.microsoft.com/office/drawing/2014/main" id="{7D3BBAE8-0C72-0749-BF41-147ADD6CFC6B}"/>
              </a:ext>
            </a:extLst>
          </p:cNvPr>
          <p:cNvSpPr>
            <a:spLocks noGrp="1"/>
          </p:cNvSpPr>
          <p:nvPr>
            <p:ph type="sldNum" sz="quarter" idx="12"/>
          </p:nvPr>
        </p:nvSpPr>
        <p:spPr/>
        <p:txBody>
          <a:bodyPr/>
          <a:lstStyle/>
          <a:p>
            <a:fld id="{3A161B0B-1A60-4749-8E50-DA258087C576}" type="slidenum">
              <a:rPr lang="en-US" smtClean="0"/>
              <a:t>55</a:t>
            </a:fld>
            <a:endParaRPr lang="en-US"/>
          </a:p>
        </p:txBody>
      </p:sp>
    </p:spTree>
    <p:extLst>
      <p:ext uri="{BB962C8B-B14F-4D97-AF65-F5344CB8AC3E}">
        <p14:creationId xmlns:p14="http://schemas.microsoft.com/office/powerpoint/2010/main" val="3300488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Articulated</a:t>
            </a:r>
            <a:r>
              <a:rPr lang="de-DE" dirty="0"/>
              <a:t> </a:t>
            </a:r>
            <a:r>
              <a:rPr lang="de-DE" dirty="0" err="1"/>
              <a:t>Jacobian</a:t>
            </a:r>
            <a:endParaRPr lang="de-DE" dirty="0"/>
          </a:p>
        </p:txBody>
      </p:sp>
      <p:sp>
        <p:nvSpPr>
          <p:cNvPr id="20" name="Content Placeholder 19">
            <a:extLst>
              <a:ext uri="{FF2B5EF4-FFF2-40B4-BE49-F238E27FC236}">
                <a16:creationId xmlns:a16="http://schemas.microsoft.com/office/drawing/2014/main" id="{51596883-9942-0C4A-B236-EC489B958B38}"/>
              </a:ext>
            </a:extLst>
          </p:cNvPr>
          <p:cNvSpPr>
            <a:spLocks noGrp="1"/>
          </p:cNvSpPr>
          <p:nvPr>
            <p:ph idx="1"/>
          </p:nvPr>
        </p:nvSpPr>
        <p:spPr/>
        <p:txBody>
          <a:bodyPr/>
          <a:lstStyle/>
          <a:p>
            <a:pPr marL="0" indent="0">
              <a:buNone/>
            </a:pPr>
            <a:r>
              <a:rPr lang="de-DE" dirty="0">
                <a:latin typeface="GFS Neohellenic Bold"/>
              </a:rPr>
              <a:t>Intuition: Linear </a:t>
            </a:r>
            <a:r>
              <a:rPr lang="de-DE" dirty="0" err="1">
                <a:latin typeface="GFS Neohellenic Bold"/>
              </a:rPr>
              <a:t>combination</a:t>
            </a:r>
            <a:r>
              <a:rPr lang="de-DE" dirty="0">
                <a:latin typeface="GFS Neohellenic Bold"/>
              </a:rPr>
              <a:t> </a:t>
            </a:r>
            <a:r>
              <a:rPr lang="de-DE" dirty="0" err="1">
                <a:latin typeface="GFS Neohellenic Bold"/>
              </a:rPr>
              <a:t>of</a:t>
            </a:r>
            <a:r>
              <a:rPr lang="de-DE" dirty="0">
                <a:latin typeface="GFS Neohellenic Bold"/>
              </a:rPr>
              <a:t> </a:t>
            </a:r>
            <a:r>
              <a:rPr lang="de-DE" dirty="0" err="1">
                <a:latin typeface="GFS Neohellenic Bold"/>
              </a:rPr>
              <a:t>twists</a:t>
            </a:r>
            <a:endParaRPr lang="de-DE" dirty="0">
              <a:latin typeface="GFS Neohellenic Bold"/>
            </a:endParaRPr>
          </a:p>
        </p:txBody>
      </p:sp>
      <p:pic>
        <p:nvPicPr>
          <p:cNvPr id="3" name="Picture 3"/>
          <p:cNvPicPr>
            <a:picLocks noChangeAspect="1" noChangeArrowheads="1"/>
          </p:cNvPicPr>
          <p:nvPr/>
        </p:nvPicPr>
        <p:blipFill>
          <a:blip r:embed="rId2"/>
          <a:srcRect/>
          <a:stretch>
            <a:fillRect/>
          </a:stretch>
        </p:blipFill>
        <p:spPr bwMode="auto">
          <a:xfrm>
            <a:off x="2346872" y="5757943"/>
            <a:ext cx="7334250" cy="657225"/>
          </a:xfrm>
          <a:prstGeom prst="rect">
            <a:avLst/>
          </a:prstGeom>
          <a:noFill/>
          <a:ln w="9525">
            <a:noFill/>
            <a:miter lim="800000"/>
            <a:headEnd/>
            <a:tailEnd/>
          </a:ln>
        </p:spPr>
      </p:pic>
      <p:sp>
        <p:nvSpPr>
          <p:cNvPr id="4" name="Oval 3"/>
          <p:cNvSpPr/>
          <p:nvPr/>
        </p:nvSpPr>
        <p:spPr>
          <a:xfrm flipH="1">
            <a:off x="2955330" y="4184579"/>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3" name="Straight Arrow Connector 12"/>
          <p:cNvCxnSpPr/>
          <p:nvPr/>
        </p:nvCxnSpPr>
        <p:spPr>
          <a:xfrm flipH="1">
            <a:off x="2662598" y="4464657"/>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23" name="Group 22"/>
          <p:cNvGrpSpPr/>
          <p:nvPr/>
        </p:nvGrpSpPr>
        <p:grpSpPr>
          <a:xfrm rot="21202735">
            <a:off x="3091704" y="2475425"/>
            <a:ext cx="4890634" cy="2183095"/>
            <a:chOff x="1642850" y="2071053"/>
            <a:chExt cx="4890634" cy="2183095"/>
          </a:xfrm>
        </p:grpSpPr>
        <p:sp>
          <p:nvSpPr>
            <p:cNvPr id="5" name="Cube 4"/>
            <p:cNvSpPr/>
            <p:nvPr/>
          </p:nvSpPr>
          <p:spPr>
            <a:xfrm>
              <a:off x="1642850" y="3317910"/>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6" name="Oval 5"/>
            <p:cNvSpPr/>
            <p:nvPr/>
          </p:nvSpPr>
          <p:spPr>
            <a:xfrm flipH="1">
              <a:off x="3763540" y="3458395"/>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4" name="Straight Arrow Connector 13"/>
            <p:cNvCxnSpPr/>
            <p:nvPr/>
          </p:nvCxnSpPr>
          <p:spPr>
            <a:xfrm flipH="1">
              <a:off x="3450600" y="3722205"/>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nvGrpSpPr>
            <p:cNvPr id="8" name="Group 19"/>
            <p:cNvGrpSpPr/>
            <p:nvPr/>
          </p:nvGrpSpPr>
          <p:grpSpPr>
            <a:xfrm rot="21154817">
              <a:off x="3940586" y="2071053"/>
              <a:ext cx="2592898" cy="1651074"/>
              <a:chOff x="4029164" y="2303444"/>
              <a:chExt cx="2592898" cy="1651074"/>
            </a:xfrm>
          </p:grpSpPr>
          <p:sp>
            <p:nvSpPr>
              <p:cNvPr id="7" name="Cube 6"/>
              <p:cNvSpPr/>
              <p:nvPr/>
            </p:nvSpPr>
            <p:spPr>
              <a:xfrm>
                <a:off x="4029164" y="3317910"/>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9" name="Group 7"/>
              <p:cNvGrpSpPr/>
              <p:nvPr/>
            </p:nvGrpSpPr>
            <p:grpSpPr>
              <a:xfrm>
                <a:off x="5384125" y="2839055"/>
                <a:ext cx="751628" cy="698077"/>
                <a:chOff x="518072" y="1352651"/>
                <a:chExt cx="1103393" cy="819530"/>
              </a:xfrm>
            </p:grpSpPr>
            <p:cxnSp>
              <p:nvCxnSpPr>
                <p:cNvPr id="9" name="Straight Arrow Connector 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5852389" y="2303444"/>
                <a:ext cx="485123" cy="553998"/>
              </a:xfrm>
              <a:prstGeom prst="rect">
                <a:avLst/>
              </a:prstGeom>
              <a:noFill/>
            </p:spPr>
            <p:txBody>
              <a:bodyPr wrap="square" rtlCol="0">
                <a:spAutoFit/>
              </a:bodyPr>
              <a:lstStyle/>
              <a:p>
                <a:r>
                  <a:rPr lang="de-DE" sz="3000" dirty="0">
                    <a:latin typeface="GFS Neohellenic Bold"/>
                  </a:rPr>
                  <a:t>B</a:t>
                </a:r>
              </a:p>
            </p:txBody>
          </p:sp>
          <p:sp>
            <p:nvSpPr>
              <p:cNvPr id="15" name="Oval 14"/>
              <p:cNvSpPr/>
              <p:nvPr/>
            </p:nvSpPr>
            <p:spPr>
              <a:xfrm flipH="1">
                <a:off x="6126704" y="3407317"/>
                <a:ext cx="495358"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grpSp>
      </p:grpSp>
      <p:pic>
        <p:nvPicPr>
          <p:cNvPr id="16" name="Picture 2" descr="http://latex.codecogs.com/png.latex?\LARGE%20\dpi%7b200%7d%20\xi_1"/>
          <p:cNvPicPr>
            <a:picLocks noChangeAspect="1" noChangeArrowheads="1"/>
          </p:cNvPicPr>
          <p:nvPr/>
        </p:nvPicPr>
        <p:blipFill>
          <a:blip r:embed="rId3"/>
          <a:srcRect/>
          <a:stretch>
            <a:fillRect/>
          </a:stretch>
        </p:blipFill>
        <p:spPr bwMode="auto">
          <a:xfrm>
            <a:off x="2707762" y="4936320"/>
            <a:ext cx="381000" cy="495301"/>
          </a:xfrm>
          <a:prstGeom prst="rect">
            <a:avLst/>
          </a:prstGeom>
          <a:noFill/>
        </p:spPr>
      </p:pic>
      <p:pic>
        <p:nvPicPr>
          <p:cNvPr id="17" name="Picture 4" descr="http://latex.codecogs.com/png.latex?\LARGE%20\dpi%7b200%7d%20\xi_2"/>
          <p:cNvPicPr>
            <a:picLocks noChangeAspect="1" noChangeArrowheads="1"/>
          </p:cNvPicPr>
          <p:nvPr/>
        </p:nvPicPr>
        <p:blipFill>
          <a:blip r:embed="rId4"/>
          <a:srcRect/>
          <a:stretch>
            <a:fillRect/>
          </a:stretch>
        </p:blipFill>
        <p:spPr bwMode="auto">
          <a:xfrm>
            <a:off x="4803604" y="4724754"/>
            <a:ext cx="400050" cy="495301"/>
          </a:xfrm>
          <a:prstGeom prst="rect">
            <a:avLst/>
          </a:prstGeom>
          <a:noFill/>
        </p:spPr>
      </p:pic>
      <p:cxnSp>
        <p:nvCxnSpPr>
          <p:cNvPr id="21" name="Straight Connector 20"/>
          <p:cNvCxnSpPr/>
          <p:nvPr/>
        </p:nvCxnSpPr>
        <p:spPr>
          <a:xfrm>
            <a:off x="3195880" y="4636689"/>
            <a:ext cx="4972843"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965403" y="3987515"/>
            <a:ext cx="191744" cy="58886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66562" name="Picture 2" descr="http://latex.codecogs.com/png.latex?\large%20\dpi%7b200%7d%20\Delta%20\mathbf%7bp%7d_1"/>
          <p:cNvPicPr>
            <a:picLocks noChangeAspect="1" noChangeArrowheads="1"/>
          </p:cNvPicPr>
          <p:nvPr/>
        </p:nvPicPr>
        <p:blipFill>
          <a:blip r:embed="rId5"/>
          <a:srcRect/>
          <a:stretch>
            <a:fillRect/>
          </a:stretch>
        </p:blipFill>
        <p:spPr bwMode="auto">
          <a:xfrm>
            <a:off x="8157148" y="3522359"/>
            <a:ext cx="657225" cy="342901"/>
          </a:xfrm>
          <a:prstGeom prst="rect">
            <a:avLst/>
          </a:prstGeom>
          <a:noFill/>
        </p:spPr>
      </p:pic>
      <p:cxnSp>
        <p:nvCxnSpPr>
          <p:cNvPr id="24" name="Straight Arrow Connector 23"/>
          <p:cNvCxnSpPr/>
          <p:nvPr/>
        </p:nvCxnSpPr>
        <p:spPr>
          <a:xfrm>
            <a:off x="7816685" y="3522359"/>
            <a:ext cx="125568" cy="42509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pic>
        <p:nvPicPr>
          <p:cNvPr id="27" name="Picture 2" descr="http://latex.codecogs.com/png.latex?\large%20\dpi%7b200%7d%20\Delta%20\mathbf%7bp%7d_2"/>
          <p:cNvPicPr>
            <a:picLocks noChangeAspect="1" noChangeArrowheads="1"/>
          </p:cNvPicPr>
          <p:nvPr/>
        </p:nvPicPr>
        <p:blipFill>
          <a:blip r:embed="rId6"/>
          <a:srcRect/>
          <a:stretch>
            <a:fillRect/>
          </a:stretch>
        </p:blipFill>
        <p:spPr bwMode="auto">
          <a:xfrm>
            <a:off x="8168722" y="4071699"/>
            <a:ext cx="666750" cy="342901"/>
          </a:xfrm>
          <a:prstGeom prst="rect">
            <a:avLst/>
          </a:prstGeom>
          <a:noFill/>
        </p:spPr>
      </p:pic>
      <p:sp>
        <p:nvSpPr>
          <p:cNvPr id="28" name="Rectangle 27"/>
          <p:cNvSpPr/>
          <p:nvPr/>
        </p:nvSpPr>
        <p:spPr>
          <a:xfrm>
            <a:off x="5599590" y="5757943"/>
            <a:ext cx="928202" cy="657225"/>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Slide Number Placeholder 17">
            <a:extLst>
              <a:ext uri="{FF2B5EF4-FFF2-40B4-BE49-F238E27FC236}">
                <a16:creationId xmlns:a16="http://schemas.microsoft.com/office/drawing/2014/main" id="{67CDFDD0-6161-E048-84CE-0D3F01E43BA6}"/>
              </a:ext>
            </a:extLst>
          </p:cNvPr>
          <p:cNvSpPr>
            <a:spLocks noGrp="1"/>
          </p:cNvSpPr>
          <p:nvPr>
            <p:ph type="sldNum" sz="quarter" idx="12"/>
          </p:nvPr>
        </p:nvSpPr>
        <p:spPr/>
        <p:txBody>
          <a:bodyPr/>
          <a:lstStyle/>
          <a:p>
            <a:fld id="{3A161B0B-1A60-4749-8E50-DA258087C576}" type="slidenum">
              <a:rPr lang="en-US" smtClean="0"/>
              <a:t>56</a:t>
            </a:fld>
            <a:endParaRPr lang="en-US"/>
          </a:p>
        </p:txBody>
      </p:sp>
    </p:spTree>
    <p:extLst>
      <p:ext uri="{BB962C8B-B14F-4D97-AF65-F5344CB8AC3E}">
        <p14:creationId xmlns:p14="http://schemas.microsoft.com/office/powerpoint/2010/main" val="3583323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Pose Parameters</a:t>
            </a:r>
          </a:p>
        </p:txBody>
      </p:sp>
      <p:sp>
        <p:nvSpPr>
          <p:cNvPr id="3" name="Content Placeholder 2">
            <a:extLst>
              <a:ext uri="{FF2B5EF4-FFF2-40B4-BE49-F238E27FC236}">
                <a16:creationId xmlns:a16="http://schemas.microsoft.com/office/drawing/2014/main" id="{DDC76BD7-89D4-C340-9206-DB6E021FAD9C}"/>
              </a:ext>
            </a:extLst>
          </p:cNvPr>
          <p:cNvSpPr>
            <a:spLocks noGrp="1"/>
          </p:cNvSpPr>
          <p:nvPr>
            <p:ph idx="1"/>
          </p:nvPr>
        </p:nvSpPr>
        <p:spPr/>
        <p:txBody>
          <a:bodyPr/>
          <a:lstStyle/>
          <a:p>
            <a:pPr marL="0" indent="0">
              <a:buNone/>
            </a:pPr>
            <a:r>
              <a:rPr lang="de-DE" dirty="0">
                <a:latin typeface="GFS Neohellenic Bold"/>
              </a:rPr>
              <a:t>Pose </a:t>
            </a:r>
            <a:r>
              <a:rPr lang="de-DE" dirty="0" err="1">
                <a:latin typeface="GFS Neohellenic Bold"/>
              </a:rPr>
              <a:t>parameters</a:t>
            </a:r>
            <a:r>
              <a:rPr lang="de-DE" dirty="0">
                <a:latin typeface="GFS Neohellenic Bold"/>
              </a:rPr>
              <a:t>: </a:t>
            </a:r>
            <a:r>
              <a:rPr lang="de-DE" dirty="0" err="1">
                <a:latin typeface="GFS Neohellenic Bold"/>
              </a:rPr>
              <a:t>root</a:t>
            </a:r>
            <a:r>
              <a:rPr lang="de-DE" dirty="0">
                <a:latin typeface="GFS Neohellenic Bold"/>
              </a:rPr>
              <a:t> + </a:t>
            </a:r>
            <a:r>
              <a:rPr lang="de-DE" dirty="0" err="1">
                <a:latin typeface="GFS Neohellenic Bold"/>
              </a:rPr>
              <a:t>joint</a:t>
            </a:r>
            <a:r>
              <a:rPr lang="de-DE" dirty="0">
                <a:latin typeface="GFS Neohellenic Bold"/>
              </a:rPr>
              <a:t> </a:t>
            </a:r>
            <a:r>
              <a:rPr lang="de-DE" dirty="0" err="1">
                <a:latin typeface="GFS Neohellenic Bold"/>
              </a:rPr>
              <a:t>angles</a:t>
            </a:r>
            <a:endParaRPr lang="de-DE" dirty="0">
              <a:latin typeface="GFS Neohellenic Bold"/>
            </a:endParaRPr>
          </a:p>
        </p:txBody>
      </p:sp>
      <p:pic>
        <p:nvPicPr>
          <p:cNvPr id="57348" name="Picture 4" descr="http://latex.codecogs.com/png.latex?\large%20\dpi%7b200%7d%20\mathbf%7bx%7d_t%20=%20(\xi,%20\theta_1%20\hdots%20\theta_n)"/>
          <p:cNvPicPr>
            <a:picLocks noChangeAspect="1" noChangeArrowheads="1"/>
          </p:cNvPicPr>
          <p:nvPr/>
        </p:nvPicPr>
        <p:blipFill>
          <a:blip r:embed="rId3"/>
          <a:srcRect/>
          <a:stretch>
            <a:fillRect/>
          </a:stretch>
        </p:blipFill>
        <p:spPr bwMode="auto">
          <a:xfrm>
            <a:off x="2332357" y="3398887"/>
            <a:ext cx="2667000" cy="381001"/>
          </a:xfrm>
          <a:prstGeom prst="rect">
            <a:avLst/>
          </a:prstGeom>
          <a:noFill/>
        </p:spPr>
      </p:pic>
      <p:pic>
        <p:nvPicPr>
          <p:cNvPr id="5" name="Picture 4"/>
          <p:cNvPicPr>
            <a:picLocks noChangeAspect="1" noChangeArrowheads="1"/>
          </p:cNvPicPr>
          <p:nvPr/>
        </p:nvPicPr>
        <p:blipFill>
          <a:blip r:embed="rId4" cstate="print"/>
          <a:srcRect/>
          <a:stretch>
            <a:fillRect/>
          </a:stretch>
        </p:blipFill>
        <p:spPr bwMode="auto">
          <a:xfrm>
            <a:off x="5242422" y="3322685"/>
            <a:ext cx="1219200" cy="2698361"/>
          </a:xfrm>
          <a:prstGeom prst="rect">
            <a:avLst/>
          </a:prstGeom>
          <a:noFill/>
          <a:ln w="9525">
            <a:noFill/>
            <a:miter lim="800000"/>
            <a:headEnd/>
            <a:tailEnd/>
          </a:ln>
        </p:spPr>
      </p:pic>
      <p:pic>
        <p:nvPicPr>
          <p:cNvPr id="16" name="Picture 15" descr="ab_10_01_00_112_mesh.png"/>
          <p:cNvPicPr>
            <a:picLocks noChangeAspect="1"/>
          </p:cNvPicPr>
          <p:nvPr/>
        </p:nvPicPr>
        <p:blipFill>
          <a:blip r:embed="rId5" cstate="print"/>
          <a:srcRect t="6111"/>
          <a:stretch>
            <a:fillRect/>
          </a:stretch>
        </p:blipFill>
        <p:spPr>
          <a:xfrm>
            <a:off x="7833122" y="2636884"/>
            <a:ext cx="2049823" cy="2895600"/>
          </a:xfrm>
          <a:prstGeom prst="rect">
            <a:avLst/>
          </a:prstGeom>
        </p:spPr>
      </p:pic>
      <p:sp>
        <p:nvSpPr>
          <p:cNvPr id="15" name="Arc 14"/>
          <p:cNvSpPr/>
          <p:nvPr/>
        </p:nvSpPr>
        <p:spPr bwMode="auto">
          <a:xfrm>
            <a:off x="6195404" y="3322684"/>
            <a:ext cx="1981200" cy="685800"/>
          </a:xfrm>
          <a:prstGeom prst="arc">
            <a:avLst>
              <a:gd name="adj1" fmla="val 11333642"/>
              <a:gd name="adj2" fmla="val 21397062"/>
            </a:avLst>
          </a:prstGeom>
          <a:noFill/>
          <a:ln w="19050" cap="flat" cmpd="sng" algn="ctr">
            <a:solidFill>
              <a:schemeClr val="tx1"/>
            </a:solidFill>
            <a:prstDash val="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defTabSz="447675" eaLnBrk="0" fontAlgn="base" hangingPunct="0">
              <a:spcBef>
                <a:spcPct val="0"/>
              </a:spcBef>
              <a:spcAft>
                <a:spcPct val="0"/>
              </a:spcAft>
              <a:buClr>
                <a:srgbClr val="000000"/>
              </a:buClr>
              <a:buSzPct val="100000"/>
            </a:pPr>
            <a:endParaRPr lang="de-DE" sz="1600">
              <a:solidFill>
                <a:schemeClr val="bg1"/>
              </a:solidFill>
              <a:latin typeface="Arial" charset="0"/>
            </a:endParaRPr>
          </a:p>
        </p:txBody>
      </p:sp>
      <p:sp>
        <p:nvSpPr>
          <p:cNvPr id="19" name="Rectangle 18"/>
          <p:cNvSpPr/>
          <p:nvPr/>
        </p:nvSpPr>
        <p:spPr>
          <a:xfrm>
            <a:off x="2167916" y="3253234"/>
            <a:ext cx="3074506" cy="685800"/>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Slide Number Placeholder 3">
            <a:extLst>
              <a:ext uri="{FF2B5EF4-FFF2-40B4-BE49-F238E27FC236}">
                <a16:creationId xmlns:a16="http://schemas.microsoft.com/office/drawing/2014/main" id="{1D6FDF06-EC77-5547-853F-2AEAC4EA16F4}"/>
              </a:ext>
            </a:extLst>
          </p:cNvPr>
          <p:cNvSpPr>
            <a:spLocks noGrp="1"/>
          </p:cNvSpPr>
          <p:nvPr>
            <p:ph type="sldNum" sz="quarter" idx="12"/>
          </p:nvPr>
        </p:nvSpPr>
        <p:spPr/>
        <p:txBody>
          <a:bodyPr/>
          <a:lstStyle/>
          <a:p>
            <a:fld id="{3A161B0B-1A60-4749-8E50-DA258087C576}" type="slidenum">
              <a:rPr lang="en-US" smtClean="0"/>
              <a:t>57</a:t>
            </a:fld>
            <a:endParaRPr lang="en-US"/>
          </a:p>
        </p:txBody>
      </p:sp>
    </p:spTree>
    <p:extLst>
      <p:ext uri="{BB962C8B-B14F-4D97-AF65-F5344CB8AC3E}">
        <p14:creationId xmlns:p14="http://schemas.microsoft.com/office/powerpoint/2010/main" val="18631444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Pose </a:t>
            </a:r>
            <a:r>
              <a:rPr lang="de-DE" dirty="0" err="1"/>
              <a:t>Jacobian</a:t>
            </a:r>
            <a:endParaRPr lang="de-DE" dirty="0"/>
          </a:p>
        </p:txBody>
      </p:sp>
      <p:sp>
        <p:nvSpPr>
          <p:cNvPr id="5" name="Content Placeholder 4">
            <a:extLst>
              <a:ext uri="{FF2B5EF4-FFF2-40B4-BE49-F238E27FC236}">
                <a16:creationId xmlns:a16="http://schemas.microsoft.com/office/drawing/2014/main" id="{C8BDEBA9-6556-7641-AD17-8A2BC77AE386}"/>
              </a:ext>
            </a:extLst>
          </p:cNvPr>
          <p:cNvSpPr>
            <a:spLocks noGrp="1"/>
          </p:cNvSpPr>
          <p:nvPr>
            <p:ph idx="1"/>
          </p:nvPr>
        </p:nvSpPr>
        <p:spPr/>
        <p:txBody>
          <a:bodyPr/>
          <a:lstStyle/>
          <a:p>
            <a:pPr marL="0" indent="0">
              <a:buNone/>
            </a:pPr>
            <a:r>
              <a:rPr lang="de-DE" dirty="0" err="1">
                <a:latin typeface="GFS Neohellenic Bold"/>
              </a:rPr>
              <a:t>Maps</a:t>
            </a:r>
            <a:r>
              <a:rPr lang="de-DE" dirty="0">
                <a:latin typeface="GFS Neohellenic Bold"/>
              </a:rPr>
              <a:t> </a:t>
            </a:r>
            <a:r>
              <a:rPr lang="de-DE" dirty="0" err="1">
                <a:latin typeface="GFS Neohellenic Bold"/>
              </a:rPr>
              <a:t>increments</a:t>
            </a:r>
            <a:r>
              <a:rPr lang="de-DE" dirty="0">
                <a:latin typeface="GFS Neohellenic Bold"/>
              </a:rPr>
              <a:t> in </a:t>
            </a:r>
            <a:r>
              <a:rPr lang="de-DE" dirty="0" err="1">
                <a:latin typeface="GFS Neohellenic Bold"/>
              </a:rPr>
              <a:t>the</a:t>
            </a:r>
            <a:r>
              <a:rPr lang="de-DE" dirty="0">
                <a:latin typeface="GFS Neohellenic Bold"/>
              </a:rPr>
              <a:t> </a:t>
            </a:r>
            <a:r>
              <a:rPr lang="de-DE" dirty="0" err="1">
                <a:latin typeface="GFS Neohellenic Bold"/>
              </a:rPr>
              <a:t>pose</a:t>
            </a:r>
            <a:r>
              <a:rPr lang="de-DE" dirty="0">
                <a:latin typeface="GFS Neohellenic Bold"/>
              </a:rPr>
              <a:t> </a:t>
            </a:r>
            <a:r>
              <a:rPr lang="de-DE" dirty="0" err="1">
                <a:latin typeface="GFS Neohellenic Bold"/>
              </a:rPr>
              <a:t>parameters</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increments</a:t>
            </a:r>
            <a:r>
              <a:rPr lang="de-DE" dirty="0">
                <a:latin typeface="GFS Neohellenic Bold"/>
              </a:rPr>
              <a:t> in end-</a:t>
            </a:r>
            <a:r>
              <a:rPr lang="de-DE" dirty="0" err="1">
                <a:latin typeface="GFS Neohellenic Bold"/>
              </a:rPr>
              <a:t>effector</a:t>
            </a:r>
            <a:r>
              <a:rPr lang="de-DE" dirty="0">
                <a:latin typeface="GFS Neohellenic Bold"/>
              </a:rPr>
              <a:t> </a:t>
            </a:r>
            <a:r>
              <a:rPr lang="de-DE" dirty="0" err="1">
                <a:latin typeface="GFS Neohellenic Bold"/>
              </a:rPr>
              <a:t>position</a:t>
            </a:r>
            <a:endParaRPr lang="de-DE" dirty="0">
              <a:latin typeface="GFS Neohellenic Bold"/>
            </a:endParaRPr>
          </a:p>
        </p:txBody>
      </p:sp>
      <p:pic>
        <p:nvPicPr>
          <p:cNvPr id="3" name="Picture 2"/>
          <p:cNvPicPr>
            <a:picLocks noChangeAspect="1" noChangeArrowheads="1"/>
          </p:cNvPicPr>
          <p:nvPr/>
        </p:nvPicPr>
        <p:blipFill>
          <a:blip r:embed="rId3"/>
          <a:srcRect/>
          <a:stretch>
            <a:fillRect/>
          </a:stretch>
        </p:blipFill>
        <p:spPr bwMode="auto">
          <a:xfrm>
            <a:off x="2022767" y="3755926"/>
            <a:ext cx="6753225" cy="1323975"/>
          </a:xfrm>
          <a:prstGeom prst="rect">
            <a:avLst/>
          </a:prstGeom>
          <a:noFill/>
          <a:ln w="9525">
            <a:noFill/>
            <a:miter lim="800000"/>
            <a:headEnd/>
            <a:tailEnd/>
          </a:ln>
        </p:spPr>
      </p:pic>
      <p:sp>
        <p:nvSpPr>
          <p:cNvPr id="6" name="Right Brace 5"/>
          <p:cNvSpPr/>
          <p:nvPr/>
        </p:nvSpPr>
        <p:spPr>
          <a:xfrm rot="5400000">
            <a:off x="4400295" y="4287035"/>
            <a:ext cx="416688" cy="1678332"/>
          </a:xfrm>
          <a:prstGeom prst="rightBrace">
            <a:avLst>
              <a:gd name="adj1" fmla="val 3611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 name="Right Brace 6"/>
          <p:cNvSpPr/>
          <p:nvPr/>
        </p:nvSpPr>
        <p:spPr>
          <a:xfrm rot="5400000">
            <a:off x="6953475" y="3830801"/>
            <a:ext cx="416688" cy="2590801"/>
          </a:xfrm>
          <a:prstGeom prst="rightBrace">
            <a:avLst>
              <a:gd name="adj1" fmla="val 4444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8" name="Picture 7"/>
          <p:cNvPicPr>
            <a:picLocks noChangeAspect="1" noChangeArrowheads="1"/>
          </p:cNvPicPr>
          <p:nvPr/>
        </p:nvPicPr>
        <p:blipFill>
          <a:blip r:embed="rId4" cstate="print"/>
          <a:srcRect/>
          <a:stretch>
            <a:fillRect/>
          </a:stretch>
        </p:blipFill>
        <p:spPr bwMode="auto">
          <a:xfrm>
            <a:off x="9039946" y="2526522"/>
            <a:ext cx="1219200" cy="2698361"/>
          </a:xfrm>
          <a:prstGeom prst="rect">
            <a:avLst/>
          </a:prstGeom>
          <a:noFill/>
          <a:ln w="9525">
            <a:noFill/>
            <a:miter lim="800000"/>
            <a:headEnd/>
            <a:tailEnd/>
          </a:ln>
        </p:spPr>
      </p:pic>
      <p:sp>
        <p:nvSpPr>
          <p:cNvPr id="9" name="Oval 8"/>
          <p:cNvSpPr/>
          <p:nvPr/>
        </p:nvSpPr>
        <p:spPr>
          <a:xfrm>
            <a:off x="9267466" y="4224759"/>
            <a:ext cx="208343" cy="164143"/>
          </a:xfrm>
          <a:prstGeom prst="ellipse">
            <a:avLst/>
          </a:prstGeom>
          <a:solidFill>
            <a:srgbClr val="FF0000"/>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Box 9"/>
          <p:cNvSpPr txBox="1"/>
          <p:nvPr/>
        </p:nvSpPr>
        <p:spPr>
          <a:xfrm>
            <a:off x="3410674" y="5714418"/>
            <a:ext cx="2455744" cy="1015663"/>
          </a:xfrm>
          <a:prstGeom prst="rect">
            <a:avLst/>
          </a:prstGeom>
          <a:noFill/>
        </p:spPr>
        <p:txBody>
          <a:bodyPr wrap="square" rtlCol="0">
            <a:spAutoFit/>
          </a:bodyPr>
          <a:lstStyle/>
          <a:p>
            <a:r>
              <a:rPr lang="de-DE" sz="3000" dirty="0">
                <a:latin typeface="GFS Neohellenic Bold"/>
              </a:rPr>
              <a:t>6 </a:t>
            </a:r>
            <a:r>
              <a:rPr lang="de-DE" sz="3000" dirty="0" err="1">
                <a:latin typeface="GFS Neohellenic Bold"/>
              </a:rPr>
              <a:t>columns</a:t>
            </a:r>
            <a:r>
              <a:rPr lang="de-DE" sz="3000" dirty="0">
                <a:latin typeface="GFS Neohellenic Bold"/>
              </a:rPr>
              <a:t> </a:t>
            </a:r>
            <a:r>
              <a:rPr lang="de-DE" sz="3000" dirty="0" err="1">
                <a:latin typeface="GFS Neohellenic Bold"/>
              </a:rPr>
              <a:t>of</a:t>
            </a:r>
            <a:r>
              <a:rPr lang="de-DE" sz="3000" dirty="0">
                <a:latin typeface="GFS Neohellenic Bold"/>
              </a:rPr>
              <a:t> Root</a:t>
            </a:r>
          </a:p>
        </p:txBody>
      </p:sp>
      <p:sp>
        <p:nvSpPr>
          <p:cNvPr id="11" name="TextBox 10"/>
          <p:cNvSpPr txBox="1"/>
          <p:nvPr/>
        </p:nvSpPr>
        <p:spPr>
          <a:xfrm>
            <a:off x="5947443" y="5714418"/>
            <a:ext cx="3090440" cy="1015663"/>
          </a:xfrm>
          <a:prstGeom prst="rect">
            <a:avLst/>
          </a:prstGeom>
          <a:noFill/>
        </p:spPr>
        <p:txBody>
          <a:bodyPr wrap="square" rtlCol="0">
            <a:spAutoFit/>
          </a:bodyPr>
          <a:lstStyle/>
          <a:p>
            <a:r>
              <a:rPr lang="de-DE" sz="3000" dirty="0">
                <a:latin typeface="GFS Neohellenic Bold"/>
              </a:rPr>
              <a:t>N </a:t>
            </a:r>
            <a:r>
              <a:rPr lang="de-DE" sz="3000" dirty="0" err="1">
                <a:latin typeface="GFS Neohellenic Bold"/>
              </a:rPr>
              <a:t>columns</a:t>
            </a:r>
            <a:r>
              <a:rPr lang="de-DE" sz="3000" dirty="0">
                <a:latin typeface="GFS Neohellenic Bold"/>
              </a:rPr>
              <a:t> </a:t>
            </a:r>
            <a:r>
              <a:rPr lang="de-DE" sz="3000" dirty="0" err="1">
                <a:latin typeface="GFS Neohellenic Bold"/>
              </a:rPr>
              <a:t>for</a:t>
            </a:r>
            <a:r>
              <a:rPr lang="de-DE" sz="3000" dirty="0">
                <a:latin typeface="GFS Neohellenic Bold"/>
              </a:rPr>
              <a:t> </a:t>
            </a:r>
            <a:r>
              <a:rPr lang="de-DE" sz="3000" dirty="0" err="1">
                <a:latin typeface="GFS Neohellenic Bold"/>
              </a:rPr>
              <a:t>one</a:t>
            </a:r>
            <a:r>
              <a:rPr lang="de-DE" sz="3000" dirty="0">
                <a:latin typeface="GFS Neohellenic Bold"/>
              </a:rPr>
              <a:t> per </a:t>
            </a:r>
            <a:r>
              <a:rPr lang="de-DE" sz="3000" dirty="0" err="1">
                <a:latin typeface="GFS Neohellenic Bold"/>
              </a:rPr>
              <a:t>joint</a:t>
            </a:r>
            <a:endParaRPr lang="de-DE" sz="3000" dirty="0">
              <a:latin typeface="GFS Neohellenic Bold"/>
            </a:endParaRPr>
          </a:p>
        </p:txBody>
      </p:sp>
      <p:pic>
        <p:nvPicPr>
          <p:cNvPr id="2050" name="Picture 2" descr="http://latex.codecogs.com/png.latex?\LARGE%20\dpi%7b200%7d%20\mathbf%7bJ_x%7d:\Delta\mathbf%7bx%7d\mapsto\Delta\mathbf%7bp%7d_s"/>
          <p:cNvPicPr>
            <a:picLocks noChangeAspect="1" noChangeArrowheads="1"/>
          </p:cNvPicPr>
          <p:nvPr/>
        </p:nvPicPr>
        <p:blipFill>
          <a:blip r:embed="rId5"/>
          <a:srcRect/>
          <a:stretch>
            <a:fillRect/>
          </a:stretch>
        </p:blipFill>
        <p:spPr bwMode="auto">
          <a:xfrm>
            <a:off x="3943098" y="2848500"/>
            <a:ext cx="3505200" cy="495301"/>
          </a:xfrm>
          <a:prstGeom prst="rect">
            <a:avLst/>
          </a:prstGeom>
          <a:noFill/>
        </p:spPr>
      </p:pic>
      <p:sp>
        <p:nvSpPr>
          <p:cNvPr id="12" name="Rectangle 11"/>
          <p:cNvSpPr/>
          <p:nvPr/>
        </p:nvSpPr>
        <p:spPr>
          <a:xfrm>
            <a:off x="3769474" y="2745228"/>
            <a:ext cx="3831235" cy="685800"/>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Slide Number Placeholder 12">
            <a:extLst>
              <a:ext uri="{FF2B5EF4-FFF2-40B4-BE49-F238E27FC236}">
                <a16:creationId xmlns:a16="http://schemas.microsoft.com/office/drawing/2014/main" id="{EADE54AC-700B-A64C-8B7A-2F27499FF74B}"/>
              </a:ext>
            </a:extLst>
          </p:cNvPr>
          <p:cNvSpPr>
            <a:spLocks noGrp="1"/>
          </p:cNvSpPr>
          <p:nvPr>
            <p:ph type="sldNum" sz="quarter" idx="12"/>
          </p:nvPr>
        </p:nvSpPr>
        <p:spPr/>
        <p:txBody>
          <a:bodyPr/>
          <a:lstStyle/>
          <a:p>
            <a:fld id="{3A161B0B-1A60-4749-8E50-DA258087C576}" type="slidenum">
              <a:rPr lang="en-US" smtClean="0"/>
              <a:t>58</a:t>
            </a:fld>
            <a:endParaRPr lang="en-US"/>
          </a:p>
        </p:txBody>
      </p:sp>
    </p:spTree>
    <p:extLst>
      <p:ext uri="{BB962C8B-B14F-4D97-AF65-F5344CB8AC3E}">
        <p14:creationId xmlns:p14="http://schemas.microsoft.com/office/powerpoint/2010/main" val="2302720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In SMPL (de-facto </a:t>
            </a:r>
            <a:r>
              <a:rPr lang="de-DE" dirty="0" err="1"/>
              <a:t>body</a:t>
            </a:r>
            <a:r>
              <a:rPr lang="de-DE" dirty="0"/>
              <a:t> </a:t>
            </a:r>
            <a:r>
              <a:rPr lang="de-DE" dirty="0" err="1"/>
              <a:t>model</a:t>
            </a:r>
            <a:r>
              <a:rPr lang="de-DE" dirty="0"/>
              <a:t>)</a:t>
            </a:r>
          </a:p>
        </p:txBody>
      </p:sp>
      <p:sp>
        <p:nvSpPr>
          <p:cNvPr id="8" name="Content Placeholder 7">
            <a:extLst>
              <a:ext uri="{FF2B5EF4-FFF2-40B4-BE49-F238E27FC236}">
                <a16:creationId xmlns:a16="http://schemas.microsoft.com/office/drawing/2014/main" id="{54FE3855-E141-A34A-844B-1765B7AE02DC}"/>
              </a:ext>
            </a:extLst>
          </p:cNvPr>
          <p:cNvSpPr>
            <a:spLocks noGrp="1"/>
          </p:cNvSpPr>
          <p:nvPr>
            <p:ph idx="1"/>
          </p:nvPr>
        </p:nvSpPr>
        <p:spPr/>
        <p:txBody>
          <a:bodyPr/>
          <a:lstStyle/>
          <a:p>
            <a:pPr marL="0" indent="0">
              <a:buNone/>
            </a:pPr>
            <a:r>
              <a:rPr lang="de-DE" dirty="0">
                <a:latin typeface="GFS Neohellenic Bold"/>
              </a:rPr>
              <a:t>In SMPL </a:t>
            </a:r>
            <a:r>
              <a:rPr lang="de-DE" dirty="0" err="1">
                <a:latin typeface="GFS Neohellenic Bold"/>
              </a:rPr>
              <a:t>rotations</a:t>
            </a:r>
            <a:r>
              <a:rPr lang="de-DE" dirty="0">
                <a:latin typeface="GFS Neohellenic Bold"/>
              </a:rPr>
              <a:t> </a:t>
            </a:r>
            <a:r>
              <a:rPr lang="de-DE" dirty="0" err="1">
                <a:latin typeface="GFS Neohellenic Bold"/>
              </a:rPr>
              <a:t>are</a:t>
            </a:r>
            <a:r>
              <a:rPr lang="de-DE" dirty="0">
                <a:latin typeface="GFS Neohellenic Bold"/>
              </a:rPr>
              <a:t> </a:t>
            </a:r>
            <a:r>
              <a:rPr lang="de-DE" dirty="0" err="1">
                <a:latin typeface="GFS Neohellenic Bold"/>
              </a:rPr>
              <a:t>local</a:t>
            </a:r>
            <a:r>
              <a:rPr lang="de-DE" dirty="0">
                <a:latin typeface="GFS Neohellenic Bold"/>
              </a:rPr>
              <a:t>, </a:t>
            </a:r>
            <a:r>
              <a:rPr lang="de-DE" dirty="0" err="1">
                <a:latin typeface="GFS Neohellenic Bold"/>
              </a:rPr>
              <a:t>from</a:t>
            </a:r>
            <a:r>
              <a:rPr lang="de-DE" dirty="0">
                <a:latin typeface="GFS Neohellenic Bold"/>
              </a:rPr>
              <a:t> </a:t>
            </a:r>
            <a:r>
              <a:rPr lang="de-DE" dirty="0" err="1">
                <a:latin typeface="GFS Neohellenic Bold"/>
              </a:rPr>
              <a:t>child</a:t>
            </a:r>
            <a:r>
              <a:rPr lang="de-DE" dirty="0">
                <a:latin typeface="GFS Neohellenic Bold"/>
              </a:rPr>
              <a:t> </a:t>
            </a:r>
            <a:r>
              <a:rPr lang="de-DE" dirty="0" err="1">
                <a:latin typeface="GFS Neohellenic Bold"/>
              </a:rPr>
              <a:t>to</a:t>
            </a:r>
            <a:r>
              <a:rPr lang="de-DE" dirty="0">
                <a:latin typeface="GFS Neohellenic Bold"/>
              </a:rPr>
              <a:t> </a:t>
            </a:r>
            <a:r>
              <a:rPr lang="de-DE" dirty="0" err="1">
                <a:latin typeface="GFS Neohellenic Bold"/>
              </a:rPr>
              <a:t>parent</a:t>
            </a:r>
            <a:endParaRPr lang="de-DE" dirty="0">
              <a:latin typeface="GFS Neohellenic Bold"/>
            </a:endParaRPr>
          </a:p>
          <a:p>
            <a:endParaRPr lang="en-GB" dirty="0"/>
          </a:p>
        </p:txBody>
      </p:sp>
      <p:sp>
        <p:nvSpPr>
          <p:cNvPr id="4" name="Oval 3"/>
          <p:cNvSpPr/>
          <p:nvPr/>
        </p:nvSpPr>
        <p:spPr>
          <a:xfrm flipH="1">
            <a:off x="2926301" y="4427694"/>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3" name="Straight Arrow Connector 12"/>
          <p:cNvCxnSpPr/>
          <p:nvPr/>
        </p:nvCxnSpPr>
        <p:spPr>
          <a:xfrm flipH="1">
            <a:off x="2633569" y="4707772"/>
            <a:ext cx="426164" cy="4716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Cube 4"/>
          <p:cNvSpPr/>
          <p:nvPr/>
        </p:nvSpPr>
        <p:spPr>
          <a:xfrm rot="21202735">
            <a:off x="3126144" y="4115402"/>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sp>
        <p:nvSpPr>
          <p:cNvPr id="6" name="Oval 5"/>
          <p:cNvSpPr/>
          <p:nvPr/>
        </p:nvSpPr>
        <p:spPr>
          <a:xfrm rot="21202735" flipH="1">
            <a:off x="5238514" y="4120453"/>
            <a:ext cx="342198" cy="347241"/>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cxnSp>
        <p:nvCxnSpPr>
          <p:cNvPr id="14" name="Straight Arrow Connector 13"/>
          <p:cNvCxnSpPr/>
          <p:nvPr/>
        </p:nvCxnSpPr>
        <p:spPr>
          <a:xfrm rot="21202735" flipH="1">
            <a:off x="4968447" y="4413130"/>
            <a:ext cx="426164" cy="5319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Cube 6"/>
          <p:cNvSpPr/>
          <p:nvPr/>
        </p:nvSpPr>
        <p:spPr>
          <a:xfrm rot="20757552">
            <a:off x="5450501" y="3630706"/>
            <a:ext cx="2233914" cy="636608"/>
          </a:xfrm>
          <a:prstGeom prst="cub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de-DE"/>
          </a:p>
        </p:txBody>
      </p:sp>
      <p:grpSp>
        <p:nvGrpSpPr>
          <p:cNvPr id="19" name="Group 7"/>
          <p:cNvGrpSpPr/>
          <p:nvPr/>
        </p:nvGrpSpPr>
        <p:grpSpPr>
          <a:xfrm rot="20845362">
            <a:off x="4071739" y="3569126"/>
            <a:ext cx="751628" cy="698077"/>
            <a:chOff x="518072" y="1352651"/>
            <a:chExt cx="1103393" cy="819530"/>
          </a:xfrm>
        </p:grpSpPr>
        <p:cxnSp>
          <p:nvCxnSpPr>
            <p:cNvPr id="9" name="Straight Arrow Connector 8"/>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6986843" y="2571266"/>
            <a:ext cx="485123" cy="553998"/>
          </a:xfrm>
          <a:prstGeom prst="rect">
            <a:avLst/>
          </a:prstGeom>
          <a:noFill/>
        </p:spPr>
        <p:txBody>
          <a:bodyPr wrap="square" rtlCol="0">
            <a:spAutoFit/>
          </a:bodyPr>
          <a:lstStyle/>
          <a:p>
            <a:r>
              <a:rPr lang="de-DE" sz="3000" dirty="0">
                <a:latin typeface="GFS Neohellenic Bold"/>
              </a:rPr>
              <a:t>C</a:t>
            </a:r>
          </a:p>
        </p:txBody>
      </p:sp>
      <p:sp>
        <p:nvSpPr>
          <p:cNvPr id="15" name="Oval 14"/>
          <p:cNvSpPr/>
          <p:nvPr/>
        </p:nvSpPr>
        <p:spPr>
          <a:xfrm rot="20757552" flipH="1">
            <a:off x="7510404" y="3429949"/>
            <a:ext cx="432723" cy="442331"/>
          </a:xfrm>
          <a:prstGeom prst="ellipse">
            <a:avLst/>
          </a:prstGeom>
          <a:solidFill>
            <a:srgbClr val="FFFF00"/>
          </a:soli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de-DE"/>
          </a:p>
        </p:txBody>
      </p:sp>
      <p:pic>
        <p:nvPicPr>
          <p:cNvPr id="16" name="Picture 2" descr="http://latex.codecogs.com/png.latex?\LARGE%20\dpi%7b200%7d%20\xi_1"/>
          <p:cNvPicPr>
            <a:picLocks noChangeAspect="1" noChangeArrowheads="1"/>
          </p:cNvPicPr>
          <p:nvPr/>
        </p:nvPicPr>
        <p:blipFill>
          <a:blip r:embed="rId2"/>
          <a:srcRect/>
          <a:stretch>
            <a:fillRect/>
          </a:stretch>
        </p:blipFill>
        <p:spPr bwMode="auto">
          <a:xfrm>
            <a:off x="2678733" y="5179435"/>
            <a:ext cx="381000" cy="495301"/>
          </a:xfrm>
          <a:prstGeom prst="rect">
            <a:avLst/>
          </a:prstGeom>
          <a:noFill/>
        </p:spPr>
      </p:pic>
      <p:pic>
        <p:nvPicPr>
          <p:cNvPr id="17" name="Picture 4" descr="http://latex.codecogs.com/png.latex?\LARGE%20\dpi%7b200%7d%20\xi_2"/>
          <p:cNvPicPr>
            <a:picLocks noChangeAspect="1" noChangeArrowheads="1"/>
          </p:cNvPicPr>
          <p:nvPr/>
        </p:nvPicPr>
        <p:blipFill>
          <a:blip r:embed="rId3"/>
          <a:srcRect/>
          <a:stretch>
            <a:fillRect/>
          </a:stretch>
        </p:blipFill>
        <p:spPr bwMode="auto">
          <a:xfrm>
            <a:off x="4774575" y="4967869"/>
            <a:ext cx="400050" cy="495301"/>
          </a:xfrm>
          <a:prstGeom prst="rect">
            <a:avLst/>
          </a:prstGeom>
          <a:noFill/>
        </p:spPr>
      </p:pic>
      <p:grpSp>
        <p:nvGrpSpPr>
          <p:cNvPr id="37" name="Group 7">
            <a:extLst>
              <a:ext uri="{FF2B5EF4-FFF2-40B4-BE49-F238E27FC236}">
                <a16:creationId xmlns:a16="http://schemas.microsoft.com/office/drawing/2014/main" id="{CF0BE317-3B1B-414B-8634-72AEADA7A9E9}"/>
              </a:ext>
            </a:extLst>
          </p:cNvPr>
          <p:cNvGrpSpPr/>
          <p:nvPr/>
        </p:nvGrpSpPr>
        <p:grpSpPr>
          <a:xfrm rot="20757552">
            <a:off x="6726569" y="2978432"/>
            <a:ext cx="751628" cy="698077"/>
            <a:chOff x="518072" y="1352651"/>
            <a:chExt cx="1103393" cy="819530"/>
          </a:xfrm>
        </p:grpSpPr>
        <p:cxnSp>
          <p:nvCxnSpPr>
            <p:cNvPr id="38" name="Straight Arrow Connector 37">
              <a:extLst>
                <a:ext uri="{FF2B5EF4-FFF2-40B4-BE49-F238E27FC236}">
                  <a16:creationId xmlns:a16="http://schemas.microsoft.com/office/drawing/2014/main" id="{B771E1A8-B37E-0F4F-94EB-79979C9AE07E}"/>
                </a:ext>
              </a:extLst>
            </p:cNvPr>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D1E140F-F7BA-3B41-BAB1-28352AB28ED6}"/>
                </a:ext>
              </a:extLst>
            </p:cNvPr>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F18BC78-087E-CA40-BA9A-B5C8B9AE3020}"/>
                </a:ext>
              </a:extLst>
            </p:cNvPr>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1" name="Group 7">
            <a:extLst>
              <a:ext uri="{FF2B5EF4-FFF2-40B4-BE49-F238E27FC236}">
                <a16:creationId xmlns:a16="http://schemas.microsoft.com/office/drawing/2014/main" id="{AEB57357-568E-3B4E-9BE0-A09A4F62EFF3}"/>
              </a:ext>
            </a:extLst>
          </p:cNvPr>
          <p:cNvGrpSpPr/>
          <p:nvPr/>
        </p:nvGrpSpPr>
        <p:grpSpPr>
          <a:xfrm>
            <a:off x="1591874" y="3948199"/>
            <a:ext cx="751628" cy="698077"/>
            <a:chOff x="518072" y="1352651"/>
            <a:chExt cx="1103393" cy="819530"/>
          </a:xfrm>
        </p:grpSpPr>
        <p:cxnSp>
          <p:nvCxnSpPr>
            <p:cNvPr id="42" name="Straight Arrow Connector 41">
              <a:extLst>
                <a:ext uri="{FF2B5EF4-FFF2-40B4-BE49-F238E27FC236}">
                  <a16:creationId xmlns:a16="http://schemas.microsoft.com/office/drawing/2014/main" id="{62C16377-1F9F-4946-8070-BE23DE32A4B2}"/>
                </a:ext>
              </a:extLst>
            </p:cNvPr>
            <p:cNvCxnSpPr/>
            <p:nvPr/>
          </p:nvCxnSpPr>
          <p:spPr>
            <a:xfrm flipV="1">
              <a:off x="1018572" y="1352651"/>
              <a:ext cx="0" cy="597517"/>
            </a:xfrm>
            <a:prstGeom prst="straightConnector1">
              <a:avLst/>
            </a:prstGeom>
            <a:ln w="38100">
              <a:solidFill>
                <a:srgbClr val="3076CF"/>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D72568E5-6B34-D942-AA0D-3CF094903CE3}"/>
                </a:ext>
              </a:extLst>
            </p:cNvPr>
            <p:cNvCxnSpPr/>
            <p:nvPr/>
          </p:nvCxnSpPr>
          <p:spPr>
            <a:xfrm>
              <a:off x="1018572" y="1950168"/>
              <a:ext cx="602893" cy="69612"/>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847EFED-2DCC-A448-A19F-B9B084522D4A}"/>
                </a:ext>
              </a:extLst>
            </p:cNvPr>
            <p:cNvCxnSpPr/>
            <p:nvPr/>
          </p:nvCxnSpPr>
          <p:spPr>
            <a:xfrm flipH="1">
              <a:off x="518072" y="1950168"/>
              <a:ext cx="500500" cy="2220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5" name="Freeform 24">
            <a:extLst>
              <a:ext uri="{FF2B5EF4-FFF2-40B4-BE49-F238E27FC236}">
                <a16:creationId xmlns:a16="http://schemas.microsoft.com/office/drawing/2014/main" id="{5E9A004C-C104-7A4F-B597-6223CD2C2673}"/>
              </a:ext>
            </a:extLst>
          </p:cNvPr>
          <p:cNvSpPr/>
          <p:nvPr/>
        </p:nvSpPr>
        <p:spPr>
          <a:xfrm rot="20063520" flipH="1">
            <a:off x="4515574" y="3080200"/>
            <a:ext cx="2208317" cy="665538"/>
          </a:xfrm>
          <a:custGeom>
            <a:avLst/>
            <a:gdLst>
              <a:gd name="connsiteX0" fmla="*/ 2286000 w 2286000"/>
              <a:gd name="connsiteY0" fmla="*/ 180023 h 539252"/>
              <a:gd name="connsiteX1" fmla="*/ 1121229 w 2286000"/>
              <a:gd name="connsiteY1" fmla="*/ 16738 h 539252"/>
              <a:gd name="connsiteX2" fmla="*/ 0 w 2286000"/>
              <a:gd name="connsiteY2" fmla="*/ 539252 h 539252"/>
            </a:gdLst>
            <a:ahLst/>
            <a:cxnLst>
              <a:cxn ang="0">
                <a:pos x="connsiteX0" y="connsiteY0"/>
              </a:cxn>
              <a:cxn ang="0">
                <a:pos x="connsiteX1" y="connsiteY1"/>
              </a:cxn>
              <a:cxn ang="0">
                <a:pos x="connsiteX2" y="connsiteY2"/>
              </a:cxn>
            </a:cxnLst>
            <a:rect l="l" t="t" r="r" b="b"/>
            <a:pathLst>
              <a:path w="2286000" h="539252">
                <a:moveTo>
                  <a:pt x="2286000" y="180023"/>
                </a:moveTo>
                <a:cubicBezTo>
                  <a:pt x="1894114" y="68445"/>
                  <a:pt x="1502229" y="-43133"/>
                  <a:pt x="1121229" y="16738"/>
                </a:cubicBezTo>
                <a:cubicBezTo>
                  <a:pt x="740229" y="76609"/>
                  <a:pt x="370114" y="307930"/>
                  <a:pt x="0" y="539252"/>
                </a:cubicBezTo>
              </a:path>
            </a:pathLst>
          </a:custGeom>
          <a:ln>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6" name="Freeform 45">
            <a:extLst>
              <a:ext uri="{FF2B5EF4-FFF2-40B4-BE49-F238E27FC236}">
                <a16:creationId xmlns:a16="http://schemas.microsoft.com/office/drawing/2014/main" id="{A42D0E38-2542-1044-8A78-FD99A4A5CB83}"/>
              </a:ext>
            </a:extLst>
          </p:cNvPr>
          <p:cNvSpPr/>
          <p:nvPr/>
        </p:nvSpPr>
        <p:spPr>
          <a:xfrm rot="20063520" flipH="1">
            <a:off x="1987241" y="3296544"/>
            <a:ext cx="2175828" cy="797950"/>
          </a:xfrm>
          <a:custGeom>
            <a:avLst/>
            <a:gdLst>
              <a:gd name="connsiteX0" fmla="*/ 2286000 w 2286000"/>
              <a:gd name="connsiteY0" fmla="*/ 180023 h 539252"/>
              <a:gd name="connsiteX1" fmla="*/ 1121229 w 2286000"/>
              <a:gd name="connsiteY1" fmla="*/ 16738 h 539252"/>
              <a:gd name="connsiteX2" fmla="*/ 0 w 2286000"/>
              <a:gd name="connsiteY2" fmla="*/ 539252 h 539252"/>
            </a:gdLst>
            <a:ahLst/>
            <a:cxnLst>
              <a:cxn ang="0">
                <a:pos x="connsiteX0" y="connsiteY0"/>
              </a:cxn>
              <a:cxn ang="0">
                <a:pos x="connsiteX1" y="connsiteY1"/>
              </a:cxn>
              <a:cxn ang="0">
                <a:pos x="connsiteX2" y="connsiteY2"/>
              </a:cxn>
            </a:cxnLst>
            <a:rect l="l" t="t" r="r" b="b"/>
            <a:pathLst>
              <a:path w="2286000" h="539252">
                <a:moveTo>
                  <a:pt x="2286000" y="180023"/>
                </a:moveTo>
                <a:cubicBezTo>
                  <a:pt x="1894114" y="68445"/>
                  <a:pt x="1502229" y="-43133"/>
                  <a:pt x="1121229" y="16738"/>
                </a:cubicBezTo>
                <a:cubicBezTo>
                  <a:pt x="740229" y="76609"/>
                  <a:pt x="370114" y="307930"/>
                  <a:pt x="0" y="539252"/>
                </a:cubicBezTo>
              </a:path>
            </a:pathLst>
          </a:custGeom>
          <a:ln>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5842E321-A154-1946-8373-CBBE1C315395}"/>
              </a:ext>
            </a:extLst>
          </p:cNvPr>
          <p:cNvSpPr txBox="1"/>
          <p:nvPr/>
        </p:nvSpPr>
        <p:spPr>
          <a:xfrm>
            <a:off x="4202748" y="3040135"/>
            <a:ext cx="485123" cy="553998"/>
          </a:xfrm>
          <a:prstGeom prst="rect">
            <a:avLst/>
          </a:prstGeom>
          <a:noFill/>
        </p:spPr>
        <p:txBody>
          <a:bodyPr wrap="square" rtlCol="0">
            <a:spAutoFit/>
          </a:bodyPr>
          <a:lstStyle/>
          <a:p>
            <a:r>
              <a:rPr lang="de-DE" sz="3000" dirty="0">
                <a:latin typeface="GFS Neohellenic Bold"/>
              </a:rPr>
              <a:t>B</a:t>
            </a:r>
          </a:p>
        </p:txBody>
      </p:sp>
      <p:pic>
        <p:nvPicPr>
          <p:cNvPr id="45" name="Picture 44">
            <a:extLst>
              <a:ext uri="{FF2B5EF4-FFF2-40B4-BE49-F238E27FC236}">
                <a16:creationId xmlns:a16="http://schemas.microsoft.com/office/drawing/2014/main" id="{7184F5C5-34C2-6A49-A633-A248470D51B0}"/>
              </a:ext>
            </a:extLst>
          </p:cNvPr>
          <p:cNvPicPr>
            <a:picLocks noChangeAspect="1"/>
          </p:cNvPicPr>
          <p:nvPr/>
        </p:nvPicPr>
        <p:blipFill>
          <a:blip r:embed="rId4"/>
          <a:stretch>
            <a:fillRect/>
          </a:stretch>
        </p:blipFill>
        <p:spPr>
          <a:xfrm>
            <a:off x="2169917" y="2925198"/>
            <a:ext cx="1630577" cy="293924"/>
          </a:xfrm>
          <a:prstGeom prst="rect">
            <a:avLst/>
          </a:prstGeom>
        </p:spPr>
      </p:pic>
      <p:sp>
        <p:nvSpPr>
          <p:cNvPr id="49" name="TextBox 48">
            <a:extLst>
              <a:ext uri="{FF2B5EF4-FFF2-40B4-BE49-F238E27FC236}">
                <a16:creationId xmlns:a16="http://schemas.microsoft.com/office/drawing/2014/main" id="{4ECF60A8-BF98-4E4A-9DEA-4EAA4C71F191}"/>
              </a:ext>
            </a:extLst>
          </p:cNvPr>
          <p:cNvSpPr txBox="1"/>
          <p:nvPr/>
        </p:nvSpPr>
        <p:spPr>
          <a:xfrm>
            <a:off x="1575465" y="3385974"/>
            <a:ext cx="485123" cy="553998"/>
          </a:xfrm>
          <a:prstGeom prst="rect">
            <a:avLst/>
          </a:prstGeom>
          <a:noFill/>
        </p:spPr>
        <p:txBody>
          <a:bodyPr wrap="square" rtlCol="0">
            <a:spAutoFit/>
          </a:bodyPr>
          <a:lstStyle/>
          <a:p>
            <a:r>
              <a:rPr lang="de-DE" sz="3000" dirty="0">
                <a:latin typeface="GFS Neohellenic Bold"/>
              </a:rPr>
              <a:t>A</a:t>
            </a:r>
          </a:p>
        </p:txBody>
      </p:sp>
      <p:pic>
        <p:nvPicPr>
          <p:cNvPr id="48" name="Picture 47">
            <a:extLst>
              <a:ext uri="{FF2B5EF4-FFF2-40B4-BE49-F238E27FC236}">
                <a16:creationId xmlns:a16="http://schemas.microsoft.com/office/drawing/2014/main" id="{B4F84085-2C52-A843-A120-22A8EA899596}"/>
              </a:ext>
            </a:extLst>
          </p:cNvPr>
          <p:cNvPicPr>
            <a:picLocks noChangeAspect="1"/>
          </p:cNvPicPr>
          <p:nvPr/>
        </p:nvPicPr>
        <p:blipFill>
          <a:blip r:embed="rId5"/>
          <a:stretch>
            <a:fillRect/>
          </a:stretch>
        </p:blipFill>
        <p:spPr>
          <a:xfrm>
            <a:off x="4939200" y="2624648"/>
            <a:ext cx="1798016" cy="322721"/>
          </a:xfrm>
          <a:prstGeom prst="rect">
            <a:avLst/>
          </a:prstGeom>
        </p:spPr>
      </p:pic>
      <p:sp>
        <p:nvSpPr>
          <p:cNvPr id="54" name="TextBox 53">
            <a:extLst>
              <a:ext uri="{FF2B5EF4-FFF2-40B4-BE49-F238E27FC236}">
                <a16:creationId xmlns:a16="http://schemas.microsoft.com/office/drawing/2014/main" id="{8DD8F0BD-DF83-6240-853E-56DBA51D9500}"/>
              </a:ext>
            </a:extLst>
          </p:cNvPr>
          <p:cNvSpPr txBox="1"/>
          <p:nvPr/>
        </p:nvSpPr>
        <p:spPr>
          <a:xfrm>
            <a:off x="6237514" y="5215519"/>
            <a:ext cx="5486400" cy="1015663"/>
          </a:xfrm>
          <a:prstGeom prst="rect">
            <a:avLst/>
          </a:prstGeom>
          <a:noFill/>
        </p:spPr>
        <p:txBody>
          <a:bodyPr wrap="square" rtlCol="0">
            <a:spAutoFit/>
          </a:bodyPr>
          <a:lstStyle/>
          <a:p>
            <a:r>
              <a:rPr lang="en-US" sz="3000" dirty="0"/>
              <a:t>In SMPL Twists are in the coordinates of </a:t>
            </a:r>
            <a:r>
              <a:rPr lang="en-US" sz="3000"/>
              <a:t>the parent </a:t>
            </a:r>
            <a:r>
              <a:rPr lang="en-US" sz="3000" dirty="0"/>
              <a:t>joint!</a:t>
            </a:r>
          </a:p>
        </p:txBody>
      </p:sp>
      <p:cxnSp>
        <p:nvCxnSpPr>
          <p:cNvPr id="56" name="Straight Connector 55">
            <a:extLst>
              <a:ext uri="{FF2B5EF4-FFF2-40B4-BE49-F238E27FC236}">
                <a16:creationId xmlns:a16="http://schemas.microsoft.com/office/drawing/2014/main" id="{39907A17-CAF6-5C42-87B6-B783E2666B49}"/>
              </a:ext>
            </a:extLst>
          </p:cNvPr>
          <p:cNvCxnSpPr>
            <a:cxnSpLocks/>
          </p:cNvCxnSpPr>
          <p:nvPr/>
        </p:nvCxnSpPr>
        <p:spPr>
          <a:xfrm>
            <a:off x="4666103" y="5040085"/>
            <a:ext cx="701439" cy="4121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C89DA6-A8FB-6944-BC70-444D8C485AE0}"/>
              </a:ext>
            </a:extLst>
          </p:cNvPr>
          <p:cNvCxnSpPr>
            <a:cxnSpLocks/>
          </p:cNvCxnSpPr>
          <p:nvPr/>
        </p:nvCxnSpPr>
        <p:spPr>
          <a:xfrm flipH="1">
            <a:off x="4687871" y="4967869"/>
            <a:ext cx="701439" cy="4953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35FBF4D-1982-D74C-81BE-BE771A506687}"/>
              </a:ext>
            </a:extLst>
          </p:cNvPr>
          <p:cNvCxnSpPr>
            <a:cxnSpLocks/>
          </p:cNvCxnSpPr>
          <p:nvPr/>
        </p:nvCxnSpPr>
        <p:spPr>
          <a:xfrm>
            <a:off x="2473362" y="5273279"/>
            <a:ext cx="701439" cy="4121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3E4287-429F-D44E-8E5B-B5492D66DDA8}"/>
              </a:ext>
            </a:extLst>
          </p:cNvPr>
          <p:cNvCxnSpPr>
            <a:cxnSpLocks/>
          </p:cNvCxnSpPr>
          <p:nvPr/>
        </p:nvCxnSpPr>
        <p:spPr>
          <a:xfrm flipH="1">
            <a:off x="2495130" y="5201063"/>
            <a:ext cx="701439" cy="4953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7E19C203-E25A-004B-8591-2A1E4BB04216}"/>
              </a:ext>
            </a:extLst>
          </p:cNvPr>
          <p:cNvSpPr>
            <a:spLocks noGrp="1"/>
          </p:cNvSpPr>
          <p:nvPr>
            <p:ph type="sldNum" sz="quarter" idx="12"/>
          </p:nvPr>
        </p:nvSpPr>
        <p:spPr/>
        <p:txBody>
          <a:bodyPr/>
          <a:lstStyle/>
          <a:p>
            <a:fld id="{3A161B0B-1A60-4749-8E50-DA258087C576}" type="slidenum">
              <a:rPr lang="en-US" smtClean="0"/>
              <a:t>59</a:t>
            </a:fld>
            <a:endParaRPr lang="en-US"/>
          </a:p>
        </p:txBody>
      </p:sp>
    </p:spTree>
    <p:extLst>
      <p:ext uri="{BB962C8B-B14F-4D97-AF65-F5344CB8AC3E}">
        <p14:creationId xmlns:p14="http://schemas.microsoft.com/office/powerpoint/2010/main" val="288619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03A9-DE85-2940-A616-873AA56E63D6}"/>
              </a:ext>
            </a:extLst>
          </p:cNvPr>
          <p:cNvSpPr>
            <a:spLocks noGrp="1"/>
          </p:cNvSpPr>
          <p:nvPr>
            <p:ph type="title"/>
          </p:nvPr>
        </p:nvSpPr>
        <p:spPr/>
        <p:txBody>
          <a:bodyPr>
            <a:normAutofit/>
          </a:bodyPr>
          <a:lstStyle/>
          <a:p>
            <a:r>
              <a:rPr lang="en-US" dirty="0"/>
              <a:t>Informally, what is a rotation?</a:t>
            </a:r>
          </a:p>
        </p:txBody>
      </p:sp>
      <p:sp>
        <p:nvSpPr>
          <p:cNvPr id="4" name="Content Placeholder 3">
            <a:extLst>
              <a:ext uri="{FF2B5EF4-FFF2-40B4-BE49-F238E27FC236}">
                <a16:creationId xmlns:a16="http://schemas.microsoft.com/office/drawing/2014/main" id="{50CA4079-EC52-1544-A2F9-3E48B07E8A22}"/>
              </a:ext>
            </a:extLst>
          </p:cNvPr>
          <p:cNvSpPr>
            <a:spLocks noGrp="1"/>
          </p:cNvSpPr>
          <p:nvPr>
            <p:ph idx="1"/>
          </p:nvPr>
        </p:nvSpPr>
        <p:spPr>
          <a:xfrm>
            <a:off x="838200" y="2316479"/>
            <a:ext cx="10515600" cy="3860483"/>
          </a:xfrm>
        </p:spPr>
        <p:txBody>
          <a:bodyPr/>
          <a:lstStyle/>
          <a:p>
            <a:pPr marL="457200" indent="-457200"/>
            <a:r>
              <a:rPr lang="en-US" dirty="0"/>
              <a:t>It is useful to characterize a </a:t>
            </a:r>
            <a:r>
              <a:rPr lang="en-US" b="1" dirty="0"/>
              <a:t>transformation</a:t>
            </a:r>
            <a:r>
              <a:rPr lang="en-US" dirty="0"/>
              <a:t> by its </a:t>
            </a:r>
            <a:r>
              <a:rPr lang="en-US" b="1" dirty="0"/>
              <a:t>invariances</a:t>
            </a:r>
            <a:r>
              <a:rPr lang="en-US" dirty="0"/>
              <a:t>. </a:t>
            </a:r>
          </a:p>
          <a:p>
            <a:endParaRPr lang="en-US" dirty="0"/>
          </a:p>
          <a:p>
            <a:pPr marL="457200" indent="-457200"/>
            <a:r>
              <a:rPr lang="en-US" dirty="0"/>
              <a:t>A rotation is a linear transformation which preserves angles and distances, and does not mirror the object</a:t>
            </a:r>
          </a:p>
          <a:p>
            <a:endParaRPr lang="en-GB" dirty="0"/>
          </a:p>
        </p:txBody>
      </p:sp>
      <p:sp>
        <p:nvSpPr>
          <p:cNvPr id="3" name="Slide Number Placeholder 2">
            <a:extLst>
              <a:ext uri="{FF2B5EF4-FFF2-40B4-BE49-F238E27FC236}">
                <a16:creationId xmlns:a16="http://schemas.microsoft.com/office/drawing/2014/main" id="{8619BB6F-0191-734F-8F94-8724CF5DB046}"/>
              </a:ext>
            </a:extLst>
          </p:cNvPr>
          <p:cNvSpPr>
            <a:spLocks noGrp="1"/>
          </p:cNvSpPr>
          <p:nvPr>
            <p:ph type="sldNum" sz="quarter" idx="12"/>
          </p:nvPr>
        </p:nvSpPr>
        <p:spPr/>
        <p:txBody>
          <a:bodyPr/>
          <a:lstStyle/>
          <a:p>
            <a:fld id="{3A161B0B-1A60-4749-8E50-DA258087C576}" type="slidenum">
              <a:rPr lang="en-US" smtClean="0"/>
              <a:t>6</a:t>
            </a:fld>
            <a:endParaRPr lang="en-US"/>
          </a:p>
        </p:txBody>
      </p:sp>
    </p:spTree>
    <p:extLst>
      <p:ext uri="{BB962C8B-B14F-4D97-AF65-F5344CB8AC3E}">
        <p14:creationId xmlns:p14="http://schemas.microsoft.com/office/powerpoint/2010/main" val="2484320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A899-AF21-3246-B389-1E1A4F7C618E}"/>
              </a:ext>
            </a:extLst>
          </p:cNvPr>
          <p:cNvSpPr>
            <a:spLocks noGrp="1"/>
          </p:cNvSpPr>
          <p:nvPr>
            <p:ph type="title"/>
          </p:nvPr>
        </p:nvSpPr>
        <p:spPr/>
        <p:txBody>
          <a:bodyPr>
            <a:normAutofit/>
          </a:bodyPr>
          <a:lstStyle/>
          <a:p>
            <a:r>
              <a:rPr lang="en-US" dirty="0"/>
              <a:t>Slide credits and further reading</a:t>
            </a:r>
          </a:p>
        </p:txBody>
      </p:sp>
      <p:sp>
        <p:nvSpPr>
          <p:cNvPr id="4" name="Content Placeholder 3">
            <a:extLst>
              <a:ext uri="{FF2B5EF4-FFF2-40B4-BE49-F238E27FC236}">
                <a16:creationId xmlns:a16="http://schemas.microsoft.com/office/drawing/2014/main" id="{15CB9525-CFC4-B24C-A530-8E3383BC1A5D}"/>
              </a:ext>
            </a:extLst>
          </p:cNvPr>
          <p:cNvSpPr>
            <a:spLocks noGrp="1"/>
          </p:cNvSpPr>
          <p:nvPr>
            <p:ph idx="1"/>
          </p:nvPr>
        </p:nvSpPr>
        <p:spPr/>
        <p:txBody>
          <a:bodyPr>
            <a:normAutofit fontScale="92500" lnSpcReduction="10000"/>
          </a:bodyPr>
          <a:lstStyle/>
          <a:p>
            <a:pPr marL="285750" indent="-285750"/>
            <a:r>
              <a:rPr lang="en-US" dirty="0"/>
              <a:t>Keenan Crane – Computer Graphics (slides on quaternions). CMU computer graphics lecture</a:t>
            </a:r>
          </a:p>
          <a:p>
            <a:pPr marL="285750" indent="-285750"/>
            <a:endParaRPr lang="en-US" dirty="0"/>
          </a:p>
          <a:p>
            <a:pPr marL="285750" indent="-285750"/>
            <a:r>
              <a:rPr lang="en-US" dirty="0"/>
              <a:t>Pons-Moll &amp; </a:t>
            </a:r>
            <a:r>
              <a:rPr lang="en-US" dirty="0" err="1"/>
              <a:t>Rosehnan</a:t>
            </a:r>
            <a:r>
              <a:rPr lang="en-US" dirty="0"/>
              <a:t> – ICCV’2011 Tutorial on Model Based Pose Estimation</a:t>
            </a:r>
          </a:p>
          <a:p>
            <a:pPr marL="742950" lvl="1" indent="-285750"/>
            <a:r>
              <a:rPr lang="en-US" sz="2800" dirty="0"/>
              <a:t>Book chapter: </a:t>
            </a:r>
            <a:r>
              <a:rPr lang="en-US" sz="2800" dirty="0">
                <a:hlinkClick r:id="rId2"/>
              </a:rPr>
              <a:t>model based human pose estimation </a:t>
            </a:r>
            <a:r>
              <a:rPr lang="en-US" sz="2800" dirty="0"/>
              <a:t>available on pdf on my website.</a:t>
            </a:r>
          </a:p>
          <a:p>
            <a:pPr marL="457200" lvl="1" indent="0">
              <a:buNone/>
            </a:pPr>
            <a:endParaRPr lang="en-US" sz="2800" dirty="0"/>
          </a:p>
          <a:p>
            <a:pPr marL="285750" indent="-285750"/>
            <a:r>
              <a:rPr lang="en-US" dirty="0"/>
              <a:t>A </a:t>
            </a:r>
            <a:r>
              <a:rPr lang="en-US" dirty="0">
                <a:hlinkClick r:id="rId3"/>
              </a:rPr>
              <a:t>Mathematical Introduction to Robotic Manipulation</a:t>
            </a:r>
            <a:endParaRPr lang="en-US" dirty="0"/>
          </a:p>
          <a:p>
            <a:pPr marL="742950" lvl="1" indent="-285750"/>
            <a:r>
              <a:rPr lang="en-US" sz="2800" dirty="0"/>
              <a:t>excellent rigorous treatment of twists and exponential maps for articulated bodies</a:t>
            </a:r>
          </a:p>
        </p:txBody>
      </p:sp>
      <p:sp>
        <p:nvSpPr>
          <p:cNvPr id="5" name="Slide Number Placeholder 4">
            <a:extLst>
              <a:ext uri="{FF2B5EF4-FFF2-40B4-BE49-F238E27FC236}">
                <a16:creationId xmlns:a16="http://schemas.microsoft.com/office/drawing/2014/main" id="{226A8DD8-37A2-3A45-8930-13836EE2888E}"/>
              </a:ext>
            </a:extLst>
          </p:cNvPr>
          <p:cNvSpPr>
            <a:spLocks noGrp="1"/>
          </p:cNvSpPr>
          <p:nvPr>
            <p:ph type="sldNum" sz="quarter" idx="12"/>
          </p:nvPr>
        </p:nvSpPr>
        <p:spPr/>
        <p:txBody>
          <a:bodyPr/>
          <a:lstStyle/>
          <a:p>
            <a:fld id="{3A161B0B-1A60-4749-8E50-DA258087C576}" type="slidenum">
              <a:rPr lang="en-US" smtClean="0"/>
              <a:t>60</a:t>
            </a:fld>
            <a:endParaRPr lang="en-US"/>
          </a:p>
        </p:txBody>
      </p:sp>
    </p:spTree>
    <p:extLst>
      <p:ext uri="{BB962C8B-B14F-4D97-AF65-F5344CB8AC3E}">
        <p14:creationId xmlns:p14="http://schemas.microsoft.com/office/powerpoint/2010/main" val="337969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121F-1FD9-4A46-9451-D8C9FF65AB35}"/>
              </a:ext>
            </a:extLst>
          </p:cNvPr>
          <p:cNvSpPr>
            <a:spLocks noGrp="1"/>
          </p:cNvSpPr>
          <p:nvPr>
            <p:ph type="title"/>
          </p:nvPr>
        </p:nvSpPr>
        <p:spPr/>
        <p:txBody>
          <a:bodyPr>
            <a:normAutofit fontScale="90000"/>
          </a:bodyPr>
          <a:lstStyle/>
          <a:p>
            <a:r>
              <a:rPr lang="en-GB" dirty="0"/>
              <a:t>Slides below are originals for heavy editing</a:t>
            </a:r>
          </a:p>
        </p:txBody>
      </p:sp>
    </p:spTree>
    <p:extLst>
      <p:ext uri="{BB962C8B-B14F-4D97-AF65-F5344CB8AC3E}">
        <p14:creationId xmlns:p14="http://schemas.microsoft.com/office/powerpoint/2010/main" val="1729243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solidFill>
                  <a:schemeClr val="tx1"/>
                </a:solidFill>
                <a:latin typeface="+mj-lt"/>
              </a:rPr>
              <a:t>Ingredients to build a Virtual Human</a:t>
            </a:r>
          </a:p>
        </p:txBody>
      </p:sp>
      <p:sp>
        <p:nvSpPr>
          <p:cNvPr id="24" name="TextBox 23"/>
          <p:cNvSpPr txBox="1"/>
          <p:nvPr/>
        </p:nvSpPr>
        <p:spPr>
          <a:xfrm>
            <a:off x="1998562" y="1154253"/>
            <a:ext cx="7859210" cy="5940088"/>
          </a:xfrm>
          <a:prstGeom prst="rect">
            <a:avLst/>
          </a:prstGeom>
          <a:noFill/>
        </p:spPr>
        <p:txBody>
          <a:bodyPr wrap="square" rtlCol="0">
            <a:spAutoFit/>
          </a:bodyPr>
          <a:lstStyle/>
          <a:p>
            <a:pPr marL="514350" indent="-514350">
              <a:buAutoNum type="arabicParenR"/>
            </a:pPr>
            <a:r>
              <a:rPr lang="de-DE" sz="3000" b="1" dirty="0" err="1">
                <a:latin typeface="GFS Neohellenic Bold"/>
              </a:rPr>
              <a:t>Kinematic</a:t>
            </a:r>
            <a:r>
              <a:rPr lang="de-DE" sz="3000" b="1" dirty="0">
                <a:latin typeface="GFS Neohellenic Bold"/>
              </a:rPr>
              <a:t> </a:t>
            </a:r>
            <a:r>
              <a:rPr lang="de-DE" sz="3000" b="1" dirty="0" err="1">
                <a:latin typeface="GFS Neohellenic Bold"/>
              </a:rPr>
              <a:t>parameterization</a:t>
            </a:r>
            <a:endParaRPr lang="de-DE" sz="3000" b="1" dirty="0">
              <a:latin typeface="GFS Neohellenic Bold"/>
            </a:endParaRPr>
          </a:p>
          <a:p>
            <a:pPr marL="514350" indent="-514350"/>
            <a:r>
              <a:rPr lang="de-DE" sz="2000" dirty="0">
                <a:latin typeface="GFS Neohellenic Bold"/>
              </a:rPr>
              <a:t>	- Rotation Matrices</a:t>
            </a:r>
          </a:p>
          <a:p>
            <a:pPr marL="514350" indent="-514350"/>
            <a:r>
              <a:rPr lang="de-DE" sz="2000" dirty="0">
                <a:latin typeface="GFS Neohellenic Bold"/>
              </a:rPr>
              <a:t>	- Euler </a:t>
            </a:r>
            <a:r>
              <a:rPr lang="de-DE" sz="2000" dirty="0" err="1">
                <a:latin typeface="GFS Neohellenic Bold"/>
              </a:rPr>
              <a:t>Angles</a:t>
            </a:r>
            <a:endParaRPr lang="de-DE" sz="2000" dirty="0">
              <a:latin typeface="GFS Neohellenic Bold"/>
            </a:endParaRPr>
          </a:p>
          <a:p>
            <a:pPr marL="514350" indent="-514350"/>
            <a:r>
              <a:rPr lang="de-DE" sz="2000" dirty="0">
                <a:latin typeface="GFS Neohellenic Bold"/>
              </a:rPr>
              <a:t>	- </a:t>
            </a:r>
            <a:r>
              <a:rPr lang="de-DE" sz="2000" dirty="0" err="1">
                <a:latin typeface="GFS Neohellenic Bold"/>
              </a:rPr>
              <a:t>Quaternions</a:t>
            </a:r>
            <a:endParaRPr lang="de-DE" sz="2000" dirty="0">
              <a:latin typeface="GFS Neohellenic Bold"/>
            </a:endParaRPr>
          </a:p>
          <a:p>
            <a:pPr marL="514350" indent="-514350"/>
            <a:r>
              <a:rPr lang="de-DE" sz="2000" dirty="0">
                <a:latin typeface="GFS Neohellenic Bold"/>
              </a:rPr>
              <a:t>	- Twists </a:t>
            </a:r>
            <a:r>
              <a:rPr lang="de-DE" sz="2000" dirty="0" err="1">
                <a:latin typeface="GFS Neohellenic Bold"/>
              </a:rPr>
              <a:t>and</a:t>
            </a:r>
            <a:r>
              <a:rPr lang="de-DE" sz="2000" dirty="0">
                <a:latin typeface="GFS Neohellenic Bold"/>
              </a:rPr>
              <a:t> </a:t>
            </a:r>
            <a:r>
              <a:rPr lang="de-DE" sz="2000" dirty="0" err="1">
                <a:latin typeface="GFS Neohellenic Bold"/>
              </a:rPr>
              <a:t>Exponential</a:t>
            </a:r>
            <a:r>
              <a:rPr lang="de-DE" sz="2000" dirty="0">
                <a:latin typeface="GFS Neohellenic Bold"/>
              </a:rPr>
              <a:t> </a:t>
            </a:r>
            <a:r>
              <a:rPr lang="de-DE" sz="2000" dirty="0" err="1">
                <a:latin typeface="GFS Neohellenic Bold"/>
              </a:rPr>
              <a:t>maps</a:t>
            </a:r>
            <a:endParaRPr lang="de-DE" sz="2000" dirty="0">
              <a:latin typeface="GFS Neohellenic Bold"/>
            </a:endParaRPr>
          </a:p>
          <a:p>
            <a:pPr marL="514350" indent="-514350"/>
            <a:r>
              <a:rPr lang="de-DE" sz="2000" dirty="0">
                <a:latin typeface="GFS Neohellenic Bold"/>
              </a:rPr>
              <a:t>	- </a:t>
            </a:r>
            <a:r>
              <a:rPr lang="de-DE" sz="2000" dirty="0" err="1">
                <a:latin typeface="GFS Neohellenic Bold"/>
              </a:rPr>
              <a:t>Kinematic</a:t>
            </a:r>
            <a:r>
              <a:rPr lang="de-DE" sz="2000" dirty="0">
                <a:latin typeface="GFS Neohellenic Bold"/>
              </a:rPr>
              <a:t> </a:t>
            </a:r>
            <a:r>
              <a:rPr lang="de-DE" sz="2000" dirty="0" err="1">
                <a:latin typeface="GFS Neohellenic Bold"/>
              </a:rPr>
              <a:t>chains</a:t>
            </a:r>
            <a:endParaRPr lang="de-DE" sz="2000" dirty="0">
              <a:latin typeface="GFS Neohellenic Bold"/>
            </a:endParaRPr>
          </a:p>
          <a:p>
            <a:pPr marL="514350" indent="-514350"/>
            <a:endParaRPr lang="de-DE" sz="2000" dirty="0">
              <a:latin typeface="GFS Neohellenic Bold"/>
            </a:endParaRPr>
          </a:p>
          <a:p>
            <a:pPr marL="514350" indent="-514350"/>
            <a:r>
              <a:rPr lang="de-DE" sz="3000" dirty="0">
                <a:solidFill>
                  <a:schemeClr val="bg1">
                    <a:lumMod val="75000"/>
                  </a:schemeClr>
                </a:solidFill>
                <a:latin typeface="GFS Neohellenic Bold"/>
              </a:rPr>
              <a:t>2) </a:t>
            </a:r>
            <a:r>
              <a:rPr lang="de-DE" sz="3000" dirty="0" err="1">
                <a:solidFill>
                  <a:schemeClr val="bg1">
                    <a:lumMod val="75000"/>
                  </a:schemeClr>
                </a:solidFill>
                <a:latin typeface="GFS Neohellenic Bold"/>
              </a:rPr>
              <a:t>Subject</a:t>
            </a:r>
            <a:r>
              <a:rPr lang="de-DE" sz="3000" dirty="0">
                <a:solidFill>
                  <a:schemeClr val="bg1">
                    <a:lumMod val="75000"/>
                  </a:schemeClr>
                </a:solidFill>
                <a:latin typeface="GFS Neohellenic Bold"/>
              </a:rPr>
              <a:t> model</a:t>
            </a: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Geometric</a:t>
            </a:r>
            <a:r>
              <a:rPr lang="de-DE" sz="2000" dirty="0">
                <a:solidFill>
                  <a:schemeClr val="bg1">
                    <a:lumMod val="75000"/>
                  </a:schemeClr>
                </a:solidFill>
                <a:latin typeface="GFS Neohellenic Bold"/>
              </a:rPr>
              <a:t> primitives</a:t>
            </a: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Detailed</a:t>
            </a:r>
            <a:r>
              <a:rPr lang="de-DE" sz="2000" dirty="0">
                <a:solidFill>
                  <a:schemeClr val="bg1">
                    <a:lumMod val="75000"/>
                  </a:schemeClr>
                </a:solidFill>
                <a:latin typeface="GFS Neohellenic Bold"/>
              </a:rPr>
              <a:t> Body Scans</a:t>
            </a:r>
          </a:p>
          <a:p>
            <a:pPr marL="514350" indent="-514350"/>
            <a:r>
              <a:rPr lang="de-DE" sz="2000" dirty="0">
                <a:solidFill>
                  <a:schemeClr val="bg1">
                    <a:lumMod val="75000"/>
                  </a:schemeClr>
                </a:solidFill>
                <a:latin typeface="GFS Neohellenic Bold"/>
              </a:rPr>
              <a:t>	- Human Shape </a:t>
            </a:r>
            <a:r>
              <a:rPr lang="de-DE" sz="2000" dirty="0" err="1">
                <a:solidFill>
                  <a:schemeClr val="bg1">
                    <a:lumMod val="75000"/>
                  </a:schemeClr>
                </a:solidFill>
                <a:latin typeface="GFS Neohellenic Bold"/>
              </a:rPr>
              <a:t>models</a:t>
            </a:r>
            <a:r>
              <a:rPr lang="de-DE" sz="2000" dirty="0">
                <a:solidFill>
                  <a:schemeClr val="bg1">
                    <a:lumMod val="75000"/>
                  </a:schemeClr>
                </a:solidFill>
                <a:latin typeface="GFS Neohellenic Bold"/>
              </a:rPr>
              <a:t> </a:t>
            </a:r>
          </a:p>
          <a:p>
            <a:pPr marL="514350" indent="-514350"/>
            <a:endParaRPr lang="de-DE" sz="2000" dirty="0">
              <a:solidFill>
                <a:schemeClr val="bg1">
                  <a:lumMod val="75000"/>
                </a:schemeClr>
              </a:solidFill>
              <a:latin typeface="GFS Neohellenic Bold"/>
            </a:endParaRPr>
          </a:p>
          <a:p>
            <a:pPr marL="514350" indent="-514350"/>
            <a:r>
              <a:rPr lang="de-DE" sz="3000" dirty="0">
                <a:solidFill>
                  <a:schemeClr val="bg1">
                    <a:lumMod val="75000"/>
                  </a:schemeClr>
                </a:solidFill>
                <a:latin typeface="GFS Neohellenic Bold"/>
              </a:rPr>
              <a:t>3) </a:t>
            </a:r>
            <a:r>
              <a:rPr lang="de-DE" sz="3000" dirty="0" err="1">
                <a:solidFill>
                  <a:schemeClr val="bg1">
                    <a:lumMod val="75000"/>
                  </a:schemeClr>
                </a:solidFill>
                <a:latin typeface="GFS Neohellenic Bold"/>
              </a:rPr>
              <a:t>Inference</a:t>
            </a:r>
            <a:endParaRPr lang="de-DE" sz="3000" dirty="0">
              <a:solidFill>
                <a:schemeClr val="bg1">
                  <a:lumMod val="75000"/>
                </a:schemeClr>
              </a:solidFill>
              <a:latin typeface="GFS Neohellenic Bold"/>
            </a:endParaRPr>
          </a:p>
          <a:p>
            <a:pPr marL="514350" indent="-514350"/>
            <a:r>
              <a:rPr lang="de-DE" sz="2000" dirty="0">
                <a:solidFill>
                  <a:schemeClr val="bg1">
                    <a:lumMod val="75000"/>
                  </a:schemeClr>
                </a:solidFill>
                <a:latin typeface="GFS Neohellenic Bold"/>
              </a:rPr>
              <a:t>	- Observation </a:t>
            </a:r>
            <a:r>
              <a:rPr lang="de-DE" sz="2000" dirty="0" err="1">
                <a:solidFill>
                  <a:schemeClr val="bg1">
                    <a:lumMod val="75000"/>
                  </a:schemeClr>
                </a:solidFill>
                <a:latin typeface="GFS Neohellenic Bold"/>
              </a:rPr>
              <a:t>likelihood</a:t>
            </a:r>
            <a:endParaRPr lang="de-DE" sz="2000" dirty="0">
              <a:solidFill>
                <a:schemeClr val="bg1">
                  <a:lumMod val="75000"/>
                </a:schemeClr>
              </a:solidFill>
              <a:latin typeface="GFS Neohellenic Bold"/>
            </a:endParaRP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Local</a:t>
            </a:r>
            <a:r>
              <a:rPr lang="de-DE" sz="2000" dirty="0">
                <a:solidFill>
                  <a:schemeClr val="bg1">
                    <a:lumMod val="75000"/>
                  </a:schemeClr>
                </a:solidFill>
                <a:latin typeface="GFS Neohellenic Bold"/>
              </a:rPr>
              <a:t> </a:t>
            </a:r>
            <a:r>
              <a:rPr lang="de-DE" sz="2000" dirty="0" err="1">
                <a:solidFill>
                  <a:schemeClr val="bg1">
                    <a:lumMod val="75000"/>
                  </a:schemeClr>
                </a:solidFill>
                <a:latin typeface="GFS Neohellenic Bold"/>
              </a:rPr>
              <a:t>optimization</a:t>
            </a:r>
            <a:endParaRPr lang="de-DE" sz="2000" dirty="0">
              <a:solidFill>
                <a:schemeClr val="bg1">
                  <a:lumMod val="75000"/>
                </a:schemeClr>
              </a:solidFill>
              <a:latin typeface="GFS Neohellenic Bold"/>
            </a:endParaRP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Particle</a:t>
            </a:r>
            <a:r>
              <a:rPr lang="de-DE" sz="2000" dirty="0">
                <a:solidFill>
                  <a:schemeClr val="bg1">
                    <a:lumMod val="75000"/>
                  </a:schemeClr>
                </a:solidFill>
                <a:latin typeface="GFS Neohellenic Bold"/>
              </a:rPr>
              <a:t> </a:t>
            </a:r>
            <a:r>
              <a:rPr lang="de-DE" sz="2000" dirty="0" err="1">
                <a:solidFill>
                  <a:schemeClr val="bg1">
                    <a:lumMod val="75000"/>
                  </a:schemeClr>
                </a:solidFill>
                <a:latin typeface="GFS Neohellenic Bold"/>
              </a:rPr>
              <a:t>Based</a:t>
            </a:r>
            <a:r>
              <a:rPr lang="de-DE" sz="2000" dirty="0">
                <a:solidFill>
                  <a:schemeClr val="bg1">
                    <a:lumMod val="75000"/>
                  </a:schemeClr>
                </a:solidFill>
                <a:latin typeface="GFS Neohellenic Bold"/>
              </a:rPr>
              <a:t> </a:t>
            </a:r>
            <a:r>
              <a:rPr lang="de-DE" sz="2000" dirty="0" err="1">
                <a:solidFill>
                  <a:schemeClr val="bg1">
                    <a:lumMod val="75000"/>
                  </a:schemeClr>
                </a:solidFill>
                <a:latin typeface="GFS Neohellenic Bold"/>
              </a:rPr>
              <a:t>optimization</a:t>
            </a:r>
            <a:endParaRPr lang="de-DE" sz="2000" dirty="0">
              <a:solidFill>
                <a:schemeClr val="bg1">
                  <a:lumMod val="75000"/>
                </a:schemeClr>
              </a:solidFill>
              <a:latin typeface="GFS Neohellenic Bold"/>
            </a:endParaRPr>
          </a:p>
          <a:p>
            <a:pPr marL="514350" indent="-514350"/>
            <a:endParaRPr lang="de-DE" sz="3000" dirty="0">
              <a:latin typeface="GFS Neohellenic Bold"/>
            </a:endParaRPr>
          </a:p>
        </p:txBody>
      </p:sp>
      <p:sp>
        <p:nvSpPr>
          <p:cNvPr id="2" name="Slide Number Placeholder 1">
            <a:extLst>
              <a:ext uri="{FF2B5EF4-FFF2-40B4-BE49-F238E27FC236}">
                <a16:creationId xmlns:a16="http://schemas.microsoft.com/office/drawing/2014/main" id="{CA38846D-7586-BA45-85E1-680F4CE3A683}"/>
              </a:ext>
            </a:extLst>
          </p:cNvPr>
          <p:cNvSpPr>
            <a:spLocks noGrp="1"/>
          </p:cNvSpPr>
          <p:nvPr>
            <p:ph type="sldNum" sz="quarter" idx="12"/>
          </p:nvPr>
        </p:nvSpPr>
        <p:spPr/>
        <p:txBody>
          <a:bodyPr/>
          <a:lstStyle/>
          <a:p>
            <a:fld id="{3A161B0B-1A60-4749-8E50-DA258087C576}" type="slidenum">
              <a:rPr lang="en-US" smtClean="0"/>
              <a:t>62</a:t>
            </a:fld>
            <a:endParaRPr lang="en-US"/>
          </a:p>
        </p:txBody>
      </p:sp>
    </p:spTree>
    <p:extLst>
      <p:ext uri="{BB962C8B-B14F-4D97-AF65-F5344CB8AC3E}">
        <p14:creationId xmlns:p14="http://schemas.microsoft.com/office/powerpoint/2010/main" val="536343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4800"/>
            <a:ext cx="12192000" cy="632484"/>
          </a:xfrm>
        </p:spPr>
        <p:txBody>
          <a:bodyPr>
            <a:normAutofit fontScale="90000"/>
          </a:bodyPr>
          <a:lstStyle/>
          <a:p>
            <a:pPr algn="ctr"/>
            <a:r>
              <a:rPr lang="en-US" dirty="0">
                <a:solidFill>
                  <a:schemeClr val="tx1"/>
                </a:solidFill>
                <a:latin typeface="+mj-lt"/>
              </a:rPr>
              <a:t>Ingredients to build a Virtual Human</a:t>
            </a:r>
          </a:p>
        </p:txBody>
      </p:sp>
      <p:sp>
        <p:nvSpPr>
          <p:cNvPr id="24" name="TextBox 23"/>
          <p:cNvSpPr txBox="1"/>
          <p:nvPr/>
        </p:nvSpPr>
        <p:spPr>
          <a:xfrm>
            <a:off x="1998562" y="1154253"/>
            <a:ext cx="7859210" cy="5940088"/>
          </a:xfrm>
          <a:prstGeom prst="rect">
            <a:avLst/>
          </a:prstGeom>
          <a:noFill/>
        </p:spPr>
        <p:txBody>
          <a:bodyPr wrap="square" rtlCol="0">
            <a:spAutoFit/>
          </a:bodyPr>
          <a:lstStyle/>
          <a:p>
            <a:pPr marL="514350" indent="-514350">
              <a:buAutoNum type="arabicParenR"/>
            </a:pPr>
            <a:r>
              <a:rPr lang="de-DE" sz="3000" b="1" dirty="0" err="1">
                <a:latin typeface="GFS Neohellenic Bold"/>
              </a:rPr>
              <a:t>Kinematic</a:t>
            </a:r>
            <a:r>
              <a:rPr lang="de-DE" sz="3000" b="1" dirty="0">
                <a:latin typeface="GFS Neohellenic Bold"/>
              </a:rPr>
              <a:t> </a:t>
            </a:r>
            <a:r>
              <a:rPr lang="de-DE" sz="3000" b="1" dirty="0" err="1">
                <a:latin typeface="GFS Neohellenic Bold"/>
              </a:rPr>
              <a:t>parameterization</a:t>
            </a:r>
            <a:endParaRPr lang="de-DE" sz="3000" b="1" dirty="0">
              <a:latin typeface="GFS Neohellenic Bold"/>
            </a:endParaRPr>
          </a:p>
          <a:p>
            <a:pPr marL="514350" indent="-514350"/>
            <a:r>
              <a:rPr lang="de-DE" sz="2000" b="1" dirty="0">
                <a:latin typeface="GFS Neohellenic Bold"/>
              </a:rPr>
              <a:t>	- Rotation Matrices</a:t>
            </a:r>
          </a:p>
          <a:p>
            <a:pPr marL="514350" indent="-514350"/>
            <a:r>
              <a:rPr lang="de-DE" sz="2000" dirty="0">
                <a:latin typeface="GFS Neohellenic Bold"/>
              </a:rPr>
              <a:t>	- Euler </a:t>
            </a:r>
            <a:r>
              <a:rPr lang="de-DE" sz="2000" dirty="0" err="1">
                <a:latin typeface="GFS Neohellenic Bold"/>
              </a:rPr>
              <a:t>Angles</a:t>
            </a:r>
            <a:endParaRPr lang="de-DE" sz="2000" dirty="0">
              <a:latin typeface="GFS Neohellenic Bold"/>
            </a:endParaRPr>
          </a:p>
          <a:p>
            <a:pPr marL="514350" indent="-514350"/>
            <a:r>
              <a:rPr lang="de-DE" sz="2000" dirty="0">
                <a:latin typeface="GFS Neohellenic Bold"/>
              </a:rPr>
              <a:t>	- </a:t>
            </a:r>
            <a:r>
              <a:rPr lang="de-DE" sz="2000" dirty="0" err="1">
                <a:latin typeface="GFS Neohellenic Bold"/>
              </a:rPr>
              <a:t>Quaternions</a:t>
            </a:r>
            <a:endParaRPr lang="de-DE" sz="2000" dirty="0">
              <a:latin typeface="GFS Neohellenic Bold"/>
            </a:endParaRPr>
          </a:p>
          <a:p>
            <a:pPr marL="514350" indent="-514350"/>
            <a:r>
              <a:rPr lang="de-DE" sz="2000" dirty="0">
                <a:latin typeface="GFS Neohellenic Bold"/>
              </a:rPr>
              <a:t>	- Twists </a:t>
            </a:r>
            <a:r>
              <a:rPr lang="de-DE" sz="2000" dirty="0" err="1">
                <a:latin typeface="GFS Neohellenic Bold"/>
              </a:rPr>
              <a:t>and</a:t>
            </a:r>
            <a:r>
              <a:rPr lang="de-DE" sz="2000" dirty="0">
                <a:latin typeface="GFS Neohellenic Bold"/>
              </a:rPr>
              <a:t> </a:t>
            </a:r>
            <a:r>
              <a:rPr lang="de-DE" sz="2000" dirty="0" err="1">
                <a:latin typeface="GFS Neohellenic Bold"/>
              </a:rPr>
              <a:t>Exponential</a:t>
            </a:r>
            <a:r>
              <a:rPr lang="de-DE" sz="2000" dirty="0">
                <a:latin typeface="GFS Neohellenic Bold"/>
              </a:rPr>
              <a:t> </a:t>
            </a:r>
            <a:r>
              <a:rPr lang="de-DE" sz="2000" dirty="0" err="1">
                <a:latin typeface="GFS Neohellenic Bold"/>
              </a:rPr>
              <a:t>maps</a:t>
            </a:r>
            <a:endParaRPr lang="de-DE" sz="2000" dirty="0">
              <a:latin typeface="GFS Neohellenic Bold"/>
            </a:endParaRPr>
          </a:p>
          <a:p>
            <a:pPr marL="514350" indent="-514350"/>
            <a:r>
              <a:rPr lang="de-DE" sz="2000" dirty="0">
                <a:latin typeface="GFS Neohellenic Bold"/>
              </a:rPr>
              <a:t>	- </a:t>
            </a:r>
            <a:r>
              <a:rPr lang="de-DE" sz="2000" dirty="0" err="1">
                <a:latin typeface="GFS Neohellenic Bold"/>
              </a:rPr>
              <a:t>Kinematic</a:t>
            </a:r>
            <a:r>
              <a:rPr lang="de-DE" sz="2000" dirty="0">
                <a:latin typeface="GFS Neohellenic Bold"/>
              </a:rPr>
              <a:t> </a:t>
            </a:r>
            <a:r>
              <a:rPr lang="de-DE" sz="2000" dirty="0" err="1">
                <a:latin typeface="GFS Neohellenic Bold"/>
              </a:rPr>
              <a:t>chains</a:t>
            </a:r>
            <a:endParaRPr lang="de-DE" sz="2000" dirty="0">
              <a:latin typeface="GFS Neohellenic Bold"/>
            </a:endParaRPr>
          </a:p>
          <a:p>
            <a:pPr marL="514350" indent="-514350"/>
            <a:endParaRPr lang="de-DE" sz="2000" dirty="0">
              <a:latin typeface="GFS Neohellenic Bold"/>
            </a:endParaRPr>
          </a:p>
          <a:p>
            <a:pPr marL="514350" indent="-514350"/>
            <a:r>
              <a:rPr lang="de-DE" sz="3000" dirty="0">
                <a:solidFill>
                  <a:schemeClr val="bg1">
                    <a:lumMod val="75000"/>
                  </a:schemeClr>
                </a:solidFill>
                <a:latin typeface="GFS Neohellenic Bold"/>
              </a:rPr>
              <a:t>2) </a:t>
            </a:r>
            <a:r>
              <a:rPr lang="de-DE" sz="3000" dirty="0" err="1">
                <a:solidFill>
                  <a:schemeClr val="bg1">
                    <a:lumMod val="75000"/>
                  </a:schemeClr>
                </a:solidFill>
                <a:latin typeface="GFS Neohellenic Bold"/>
              </a:rPr>
              <a:t>Subject</a:t>
            </a:r>
            <a:r>
              <a:rPr lang="de-DE" sz="3000" dirty="0">
                <a:solidFill>
                  <a:schemeClr val="bg1">
                    <a:lumMod val="75000"/>
                  </a:schemeClr>
                </a:solidFill>
                <a:latin typeface="GFS Neohellenic Bold"/>
              </a:rPr>
              <a:t> model</a:t>
            </a: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Geometric</a:t>
            </a:r>
            <a:r>
              <a:rPr lang="de-DE" sz="2000" dirty="0">
                <a:solidFill>
                  <a:schemeClr val="bg1">
                    <a:lumMod val="75000"/>
                  </a:schemeClr>
                </a:solidFill>
                <a:latin typeface="GFS Neohellenic Bold"/>
              </a:rPr>
              <a:t> primitives</a:t>
            </a: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Detailed</a:t>
            </a:r>
            <a:r>
              <a:rPr lang="de-DE" sz="2000" dirty="0">
                <a:solidFill>
                  <a:schemeClr val="bg1">
                    <a:lumMod val="75000"/>
                  </a:schemeClr>
                </a:solidFill>
                <a:latin typeface="GFS Neohellenic Bold"/>
              </a:rPr>
              <a:t> Body Scans</a:t>
            </a:r>
          </a:p>
          <a:p>
            <a:pPr marL="514350" indent="-514350"/>
            <a:r>
              <a:rPr lang="de-DE" sz="2000" dirty="0">
                <a:solidFill>
                  <a:schemeClr val="bg1">
                    <a:lumMod val="75000"/>
                  </a:schemeClr>
                </a:solidFill>
                <a:latin typeface="GFS Neohellenic Bold"/>
              </a:rPr>
              <a:t>	- Human Shape </a:t>
            </a:r>
            <a:r>
              <a:rPr lang="de-DE" sz="2000" dirty="0" err="1">
                <a:solidFill>
                  <a:schemeClr val="bg1">
                    <a:lumMod val="75000"/>
                  </a:schemeClr>
                </a:solidFill>
                <a:latin typeface="GFS Neohellenic Bold"/>
              </a:rPr>
              <a:t>models</a:t>
            </a:r>
            <a:r>
              <a:rPr lang="de-DE" sz="2000" dirty="0">
                <a:solidFill>
                  <a:schemeClr val="bg1">
                    <a:lumMod val="75000"/>
                  </a:schemeClr>
                </a:solidFill>
                <a:latin typeface="GFS Neohellenic Bold"/>
              </a:rPr>
              <a:t> </a:t>
            </a:r>
          </a:p>
          <a:p>
            <a:pPr marL="514350" indent="-514350"/>
            <a:endParaRPr lang="de-DE" sz="2000" dirty="0">
              <a:solidFill>
                <a:schemeClr val="bg1">
                  <a:lumMod val="75000"/>
                </a:schemeClr>
              </a:solidFill>
              <a:latin typeface="GFS Neohellenic Bold"/>
            </a:endParaRPr>
          </a:p>
          <a:p>
            <a:pPr marL="514350" indent="-514350"/>
            <a:r>
              <a:rPr lang="de-DE" sz="3000" dirty="0">
                <a:solidFill>
                  <a:schemeClr val="bg1">
                    <a:lumMod val="75000"/>
                  </a:schemeClr>
                </a:solidFill>
                <a:latin typeface="GFS Neohellenic Bold"/>
              </a:rPr>
              <a:t>3) </a:t>
            </a:r>
            <a:r>
              <a:rPr lang="de-DE" sz="3000" dirty="0" err="1">
                <a:solidFill>
                  <a:schemeClr val="bg1">
                    <a:lumMod val="75000"/>
                  </a:schemeClr>
                </a:solidFill>
                <a:latin typeface="GFS Neohellenic Bold"/>
              </a:rPr>
              <a:t>Inference</a:t>
            </a:r>
            <a:endParaRPr lang="de-DE" sz="3000" dirty="0">
              <a:solidFill>
                <a:schemeClr val="bg1">
                  <a:lumMod val="75000"/>
                </a:schemeClr>
              </a:solidFill>
              <a:latin typeface="GFS Neohellenic Bold"/>
            </a:endParaRPr>
          </a:p>
          <a:p>
            <a:pPr marL="514350" indent="-514350"/>
            <a:r>
              <a:rPr lang="de-DE" sz="2000" dirty="0">
                <a:solidFill>
                  <a:schemeClr val="bg1">
                    <a:lumMod val="75000"/>
                  </a:schemeClr>
                </a:solidFill>
                <a:latin typeface="GFS Neohellenic Bold"/>
              </a:rPr>
              <a:t>	- Observation </a:t>
            </a:r>
            <a:r>
              <a:rPr lang="de-DE" sz="2000" dirty="0" err="1">
                <a:solidFill>
                  <a:schemeClr val="bg1">
                    <a:lumMod val="75000"/>
                  </a:schemeClr>
                </a:solidFill>
                <a:latin typeface="GFS Neohellenic Bold"/>
              </a:rPr>
              <a:t>likelihood</a:t>
            </a:r>
            <a:endParaRPr lang="de-DE" sz="2000" dirty="0">
              <a:solidFill>
                <a:schemeClr val="bg1">
                  <a:lumMod val="75000"/>
                </a:schemeClr>
              </a:solidFill>
              <a:latin typeface="GFS Neohellenic Bold"/>
            </a:endParaRP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Local</a:t>
            </a:r>
            <a:r>
              <a:rPr lang="de-DE" sz="2000" dirty="0">
                <a:solidFill>
                  <a:schemeClr val="bg1">
                    <a:lumMod val="75000"/>
                  </a:schemeClr>
                </a:solidFill>
                <a:latin typeface="GFS Neohellenic Bold"/>
              </a:rPr>
              <a:t> </a:t>
            </a:r>
            <a:r>
              <a:rPr lang="de-DE" sz="2000" dirty="0" err="1">
                <a:solidFill>
                  <a:schemeClr val="bg1">
                    <a:lumMod val="75000"/>
                  </a:schemeClr>
                </a:solidFill>
                <a:latin typeface="GFS Neohellenic Bold"/>
              </a:rPr>
              <a:t>optimization</a:t>
            </a:r>
            <a:endParaRPr lang="de-DE" sz="2000" dirty="0">
              <a:solidFill>
                <a:schemeClr val="bg1">
                  <a:lumMod val="75000"/>
                </a:schemeClr>
              </a:solidFill>
              <a:latin typeface="GFS Neohellenic Bold"/>
            </a:endParaRPr>
          </a:p>
          <a:p>
            <a:pPr marL="514350" indent="-514350"/>
            <a:r>
              <a:rPr lang="de-DE" sz="2000" dirty="0">
                <a:solidFill>
                  <a:schemeClr val="bg1">
                    <a:lumMod val="75000"/>
                  </a:schemeClr>
                </a:solidFill>
                <a:latin typeface="GFS Neohellenic Bold"/>
              </a:rPr>
              <a:t>	- </a:t>
            </a:r>
            <a:r>
              <a:rPr lang="de-DE" sz="2000" dirty="0" err="1">
                <a:solidFill>
                  <a:schemeClr val="bg1">
                    <a:lumMod val="75000"/>
                  </a:schemeClr>
                </a:solidFill>
                <a:latin typeface="GFS Neohellenic Bold"/>
              </a:rPr>
              <a:t>Particle</a:t>
            </a:r>
            <a:r>
              <a:rPr lang="de-DE" sz="2000" dirty="0">
                <a:solidFill>
                  <a:schemeClr val="bg1">
                    <a:lumMod val="75000"/>
                  </a:schemeClr>
                </a:solidFill>
                <a:latin typeface="GFS Neohellenic Bold"/>
              </a:rPr>
              <a:t> </a:t>
            </a:r>
            <a:r>
              <a:rPr lang="de-DE" sz="2000" dirty="0" err="1">
                <a:solidFill>
                  <a:schemeClr val="bg1">
                    <a:lumMod val="75000"/>
                  </a:schemeClr>
                </a:solidFill>
                <a:latin typeface="GFS Neohellenic Bold"/>
              </a:rPr>
              <a:t>Based</a:t>
            </a:r>
            <a:r>
              <a:rPr lang="de-DE" sz="2000" dirty="0">
                <a:solidFill>
                  <a:schemeClr val="bg1">
                    <a:lumMod val="75000"/>
                  </a:schemeClr>
                </a:solidFill>
                <a:latin typeface="GFS Neohellenic Bold"/>
              </a:rPr>
              <a:t> </a:t>
            </a:r>
            <a:r>
              <a:rPr lang="de-DE" sz="2000" dirty="0" err="1">
                <a:solidFill>
                  <a:schemeClr val="bg1">
                    <a:lumMod val="75000"/>
                  </a:schemeClr>
                </a:solidFill>
                <a:latin typeface="GFS Neohellenic Bold"/>
              </a:rPr>
              <a:t>optimization</a:t>
            </a:r>
            <a:endParaRPr lang="de-DE" sz="2000" dirty="0">
              <a:solidFill>
                <a:schemeClr val="bg1">
                  <a:lumMod val="75000"/>
                </a:schemeClr>
              </a:solidFill>
              <a:latin typeface="GFS Neohellenic Bold"/>
            </a:endParaRPr>
          </a:p>
          <a:p>
            <a:pPr marL="514350" indent="-514350"/>
            <a:endParaRPr lang="de-DE" sz="3000" dirty="0">
              <a:latin typeface="GFS Neohellenic Bold"/>
            </a:endParaRPr>
          </a:p>
        </p:txBody>
      </p:sp>
    </p:spTree>
    <p:extLst>
      <p:ext uri="{BB962C8B-B14F-4D97-AF65-F5344CB8AC3E}">
        <p14:creationId xmlns:p14="http://schemas.microsoft.com/office/powerpoint/2010/main" val="434745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DAC9-799C-3449-BD70-19CF2979C8A5}"/>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90F7A8ED-C7A7-7046-9F97-46C3E0C43FFD}"/>
              </a:ext>
            </a:extLst>
          </p:cNvPr>
          <p:cNvPicPr>
            <a:picLocks noChangeAspect="1"/>
          </p:cNvPicPr>
          <p:nvPr/>
        </p:nvPicPr>
        <p:blipFill>
          <a:blip r:embed="rId3"/>
          <a:stretch>
            <a:fillRect/>
          </a:stretch>
        </p:blipFill>
        <p:spPr>
          <a:xfrm>
            <a:off x="0" y="0"/>
            <a:ext cx="12192000" cy="6858000"/>
          </a:xfrm>
          <a:prstGeom prst="rect">
            <a:avLst/>
          </a:prstGeom>
          <a:solidFill>
            <a:schemeClr val="bg1"/>
          </a:solidFill>
          <a:ln>
            <a:noFill/>
          </a:ln>
        </p:spPr>
      </p:pic>
      <p:sp>
        <p:nvSpPr>
          <p:cNvPr id="4" name="Rectangle 3">
            <a:extLst>
              <a:ext uri="{FF2B5EF4-FFF2-40B4-BE49-F238E27FC236}">
                <a16:creationId xmlns:a16="http://schemas.microsoft.com/office/drawing/2014/main" id="{ACFE6A6A-6C3B-E945-8F87-470D6BD5DCD3}"/>
              </a:ext>
            </a:extLst>
          </p:cNvPr>
          <p:cNvSpPr/>
          <p:nvPr/>
        </p:nvSpPr>
        <p:spPr>
          <a:xfrm>
            <a:off x="3710152" y="1597572"/>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6ECF56E-A196-1F44-81A8-855473A7EBB6}"/>
              </a:ext>
            </a:extLst>
          </p:cNvPr>
          <p:cNvSpPr/>
          <p:nvPr/>
        </p:nvSpPr>
        <p:spPr>
          <a:xfrm>
            <a:off x="7036676" y="1597571"/>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DFE68C-0CD3-F644-9302-A8DB6F50EA78}"/>
              </a:ext>
            </a:extLst>
          </p:cNvPr>
          <p:cNvSpPr/>
          <p:nvPr/>
        </p:nvSpPr>
        <p:spPr>
          <a:xfrm>
            <a:off x="3788980" y="3915102"/>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AE816D5-7172-8E42-870B-77516766061E}"/>
              </a:ext>
            </a:extLst>
          </p:cNvPr>
          <p:cNvSpPr/>
          <p:nvPr/>
        </p:nvSpPr>
        <p:spPr>
          <a:xfrm>
            <a:off x="7147035" y="3907219"/>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C892A0-31D9-C642-9562-5B9954F47978}"/>
              </a:ext>
            </a:extLst>
          </p:cNvPr>
          <p:cNvSpPr/>
          <p:nvPr/>
        </p:nvSpPr>
        <p:spPr>
          <a:xfrm>
            <a:off x="3710152" y="6032936"/>
            <a:ext cx="4824248" cy="39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5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BC92F-27CD-1B4A-91E6-D38CBB4E6381}"/>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52D38BCB-78B1-8C4E-BDC7-F0398EFD89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549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1C32-A729-2242-B685-99F0F6D37516}"/>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EE123477-A288-C64A-8588-068A24D8AEEC}"/>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34111BC-4199-2A4F-B83D-28DDB859C413}"/>
              </a:ext>
            </a:extLst>
          </p:cNvPr>
          <p:cNvSpPr/>
          <p:nvPr/>
        </p:nvSpPr>
        <p:spPr>
          <a:xfrm>
            <a:off x="5275385" y="2883877"/>
            <a:ext cx="1547446"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3F8482-9E06-9D44-8668-8C791104C710}"/>
              </a:ext>
            </a:extLst>
          </p:cNvPr>
          <p:cNvSpPr/>
          <p:nvPr/>
        </p:nvSpPr>
        <p:spPr>
          <a:xfrm>
            <a:off x="5275385" y="3362529"/>
            <a:ext cx="2461846"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F88523-97ED-5D4A-BDCF-35F7139F789F}"/>
              </a:ext>
            </a:extLst>
          </p:cNvPr>
          <p:cNvSpPr/>
          <p:nvPr/>
        </p:nvSpPr>
        <p:spPr>
          <a:xfrm>
            <a:off x="3159370" y="4333550"/>
            <a:ext cx="3892061"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935BF3-1EA5-C44E-B352-2FD596EE85DC}"/>
              </a:ext>
            </a:extLst>
          </p:cNvPr>
          <p:cNvSpPr/>
          <p:nvPr/>
        </p:nvSpPr>
        <p:spPr>
          <a:xfrm>
            <a:off x="1611924" y="5425911"/>
            <a:ext cx="8780584" cy="71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41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3DCDD-271A-CE47-96A5-BE1D9B860A7F}"/>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B08F3980-E9D7-AB41-8F75-62EA779DBE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03530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a:t>Product</a:t>
            </a:r>
            <a:r>
              <a:rPr lang="de-DE" dirty="0"/>
              <a:t> </a:t>
            </a:r>
            <a:r>
              <a:rPr lang="de-DE" dirty="0" err="1"/>
              <a:t>of</a:t>
            </a:r>
            <a:r>
              <a:rPr lang="de-DE" dirty="0"/>
              <a:t> </a:t>
            </a:r>
            <a:r>
              <a:rPr lang="de-DE" dirty="0" err="1"/>
              <a:t>exponentials</a:t>
            </a:r>
            <a:endParaRPr lang="de-DE" dirty="0"/>
          </a:p>
        </p:txBody>
      </p:sp>
      <p:sp>
        <p:nvSpPr>
          <p:cNvPr id="4" name="TextBox 3"/>
          <p:cNvSpPr txBox="1"/>
          <p:nvPr/>
        </p:nvSpPr>
        <p:spPr>
          <a:xfrm>
            <a:off x="2143125" y="857320"/>
            <a:ext cx="6932166" cy="553998"/>
          </a:xfrm>
          <a:prstGeom prst="rect">
            <a:avLst/>
          </a:prstGeom>
          <a:noFill/>
        </p:spPr>
        <p:txBody>
          <a:bodyPr wrap="square" rtlCol="0">
            <a:spAutoFit/>
          </a:bodyPr>
          <a:lstStyle/>
          <a:p>
            <a:r>
              <a:rPr lang="de-DE" sz="3000" dirty="0" err="1">
                <a:latin typeface="GFS Neohellenic Bold"/>
              </a:rPr>
              <a:t>Product</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exponentials</a:t>
            </a:r>
            <a:r>
              <a:rPr lang="de-DE" sz="3000" dirty="0">
                <a:latin typeface="GFS Neohellenic Bold"/>
              </a:rPr>
              <a:t> </a:t>
            </a:r>
            <a:r>
              <a:rPr lang="de-DE" sz="3000" dirty="0" err="1">
                <a:latin typeface="GFS Neohellenic Bold"/>
              </a:rPr>
              <a:t>formula</a:t>
            </a:r>
            <a:endParaRPr lang="de-DE" sz="3000" dirty="0">
              <a:latin typeface="GFS Neohellenic Bold"/>
            </a:endParaRPr>
          </a:p>
        </p:txBody>
      </p:sp>
      <p:grpSp>
        <p:nvGrpSpPr>
          <p:cNvPr id="3" name="Group 2">
            <a:extLst>
              <a:ext uri="{FF2B5EF4-FFF2-40B4-BE49-F238E27FC236}">
                <a16:creationId xmlns:a16="http://schemas.microsoft.com/office/drawing/2014/main" id="{B4B9C6CE-EBC5-D241-B3DF-BB179BB975D3}"/>
              </a:ext>
            </a:extLst>
          </p:cNvPr>
          <p:cNvGrpSpPr/>
          <p:nvPr/>
        </p:nvGrpSpPr>
        <p:grpSpPr>
          <a:xfrm>
            <a:off x="1952263" y="1429696"/>
            <a:ext cx="7720314" cy="1327960"/>
            <a:chOff x="1952263" y="1429696"/>
            <a:chExt cx="7720314" cy="1327960"/>
          </a:xfrm>
        </p:grpSpPr>
        <p:pic>
          <p:nvPicPr>
            <p:cNvPr id="55298" name="Picture 2"/>
            <p:cNvPicPr>
              <a:picLocks noChangeAspect="1" noChangeArrowheads="1"/>
            </p:cNvPicPr>
            <p:nvPr/>
          </p:nvPicPr>
          <p:blipFill>
            <a:blip r:embed="rId2"/>
            <a:srcRect/>
            <a:stretch>
              <a:fillRect/>
            </a:stretch>
          </p:blipFill>
          <p:spPr bwMode="auto">
            <a:xfrm>
              <a:off x="1952263" y="1429696"/>
              <a:ext cx="7720314" cy="1327960"/>
            </a:xfrm>
            <a:prstGeom prst="rect">
              <a:avLst/>
            </a:prstGeom>
            <a:noFill/>
            <a:ln w="9525">
              <a:noFill/>
              <a:miter lim="800000"/>
              <a:headEnd/>
              <a:tailEnd/>
            </a:ln>
          </p:spPr>
        </p:pic>
        <p:sp>
          <p:nvSpPr>
            <p:cNvPr id="6" name="Rectangle 5"/>
            <p:cNvSpPr/>
            <p:nvPr/>
          </p:nvSpPr>
          <p:spPr>
            <a:xfrm>
              <a:off x="2143125" y="1574145"/>
              <a:ext cx="7529452" cy="981035"/>
            </a:xfrm>
            <a:prstGeom prst="rect">
              <a:avLst/>
            </a:prstGeom>
            <a:noFill/>
            <a:ln w="57150">
              <a:solidFill>
                <a:srgbClr val="CC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7" name="TextBox 6"/>
          <p:cNvSpPr txBox="1"/>
          <p:nvPr/>
        </p:nvSpPr>
        <p:spPr>
          <a:xfrm>
            <a:off x="2143125" y="2898723"/>
            <a:ext cx="7760946" cy="3785652"/>
          </a:xfrm>
          <a:prstGeom prst="rect">
            <a:avLst/>
          </a:prstGeom>
          <a:noFill/>
        </p:spPr>
        <p:txBody>
          <a:bodyPr wrap="square" rtlCol="0">
            <a:spAutoFit/>
          </a:bodyPr>
          <a:lstStyle/>
          <a:p>
            <a:r>
              <a:rPr lang="de-DE" sz="3000" dirty="0">
                <a:latin typeface="GFS Neohellenic Bold"/>
              </a:rPr>
              <a:t>               </a:t>
            </a:r>
            <a:r>
              <a:rPr lang="de-DE" sz="3000" dirty="0" err="1">
                <a:latin typeface="GFS Neohellenic Bold"/>
              </a:rPr>
              <a:t>is</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mapping</a:t>
            </a:r>
            <a:r>
              <a:rPr lang="de-DE" sz="3000" dirty="0">
                <a:latin typeface="GFS Neohellenic Bold"/>
              </a:rPr>
              <a:t> </a:t>
            </a:r>
            <a:r>
              <a:rPr lang="de-DE" sz="3000" dirty="0" err="1">
                <a:latin typeface="GFS Neohellenic Bold"/>
              </a:rPr>
              <a:t>from</a:t>
            </a:r>
            <a:r>
              <a:rPr lang="de-DE" sz="3000" dirty="0">
                <a:latin typeface="GFS Neohellenic Bold"/>
              </a:rPr>
              <a:t> </a:t>
            </a:r>
            <a:r>
              <a:rPr lang="de-DE" sz="3000" dirty="0" err="1">
                <a:latin typeface="GFS Neohellenic Bold"/>
              </a:rPr>
              <a:t>coordinate</a:t>
            </a:r>
            <a:r>
              <a:rPr lang="de-DE" sz="3000" dirty="0">
                <a:latin typeface="GFS Neohellenic Bold"/>
              </a:rPr>
              <a:t> B </a:t>
            </a:r>
            <a:r>
              <a:rPr lang="de-DE" sz="3000" dirty="0" err="1">
                <a:latin typeface="GFS Neohellenic Bold"/>
              </a:rPr>
              <a:t>to</a:t>
            </a:r>
            <a:r>
              <a:rPr lang="de-DE" sz="3000" dirty="0">
                <a:latin typeface="GFS Neohellenic Bold"/>
              </a:rPr>
              <a:t> </a:t>
            </a:r>
            <a:r>
              <a:rPr lang="de-DE" sz="3000" dirty="0" err="1">
                <a:latin typeface="GFS Neohellenic Bold"/>
              </a:rPr>
              <a:t>coordiante</a:t>
            </a:r>
            <a:r>
              <a:rPr lang="de-DE" sz="3000" dirty="0">
                <a:latin typeface="GFS Neohellenic Bold"/>
              </a:rPr>
              <a:t> S</a:t>
            </a:r>
          </a:p>
          <a:p>
            <a:endParaRPr lang="de-DE" sz="3000" dirty="0">
              <a:latin typeface="GFS Neohellenic Bold"/>
            </a:endParaRPr>
          </a:p>
          <a:p>
            <a:r>
              <a:rPr lang="de-DE" sz="3000" dirty="0">
                <a:latin typeface="GFS Neohellenic Bold"/>
              </a:rPr>
              <a:t>BUT                  </a:t>
            </a:r>
            <a:r>
              <a:rPr lang="de-DE" sz="3000" dirty="0">
                <a:solidFill>
                  <a:srgbClr val="FF0000"/>
                </a:solidFill>
                <a:latin typeface="GFS Neohellenic Bold"/>
              </a:rPr>
              <a:t>IS NOT </a:t>
            </a:r>
            <a:r>
              <a:rPr lang="de-DE" sz="3000" dirty="0" err="1">
                <a:latin typeface="GFS Neohellenic Bold"/>
              </a:rPr>
              <a:t>the</a:t>
            </a:r>
            <a:r>
              <a:rPr lang="de-DE" sz="3000" dirty="0">
                <a:latin typeface="GFS Neohellenic Bold"/>
              </a:rPr>
              <a:t> </a:t>
            </a:r>
            <a:r>
              <a:rPr lang="de-DE" sz="3000" dirty="0" err="1">
                <a:latin typeface="GFS Neohellenic Bold"/>
              </a:rPr>
              <a:t>mapping</a:t>
            </a:r>
            <a:r>
              <a:rPr lang="de-DE" sz="3000" dirty="0">
                <a:latin typeface="GFS Neohellenic Bold"/>
              </a:rPr>
              <a:t> </a:t>
            </a:r>
            <a:r>
              <a:rPr lang="de-DE" sz="3000" dirty="0" err="1">
                <a:latin typeface="GFS Neohellenic Bold"/>
              </a:rPr>
              <a:t>from</a:t>
            </a:r>
            <a:r>
              <a:rPr lang="de-DE" sz="3000" dirty="0">
                <a:latin typeface="GFS Neohellenic Bold"/>
              </a:rPr>
              <a:t> </a:t>
            </a:r>
            <a:r>
              <a:rPr lang="de-DE" sz="3000" dirty="0" err="1">
                <a:latin typeface="GFS Neohellenic Bold"/>
              </a:rPr>
              <a:t>segment</a:t>
            </a:r>
            <a:r>
              <a:rPr lang="de-DE" sz="3000" dirty="0">
                <a:latin typeface="GFS Neohellenic Bold"/>
              </a:rPr>
              <a:t> i+1 </a:t>
            </a:r>
            <a:r>
              <a:rPr lang="de-DE" sz="3000" dirty="0" err="1">
                <a:latin typeface="GFS Neohellenic Bold"/>
              </a:rPr>
              <a:t>to</a:t>
            </a:r>
            <a:r>
              <a:rPr lang="de-DE" sz="3000" dirty="0">
                <a:latin typeface="GFS Neohellenic Bold"/>
              </a:rPr>
              <a:t> </a:t>
            </a:r>
            <a:r>
              <a:rPr lang="de-DE" sz="3000" dirty="0" err="1">
                <a:latin typeface="GFS Neohellenic Bold"/>
              </a:rPr>
              <a:t>segment</a:t>
            </a:r>
            <a:r>
              <a:rPr lang="de-DE" sz="3000" dirty="0">
                <a:latin typeface="GFS Neohellenic Bold"/>
              </a:rPr>
              <a:t> i.</a:t>
            </a:r>
          </a:p>
          <a:p>
            <a:endParaRPr lang="de-DE" sz="3000" dirty="0">
              <a:solidFill>
                <a:srgbClr val="FF0000"/>
              </a:solidFill>
              <a:latin typeface="GFS Neohellenic Bold"/>
            </a:endParaRPr>
          </a:p>
          <a:p>
            <a:r>
              <a:rPr lang="de-DE" sz="3000" dirty="0">
                <a:latin typeface="GFS Neohellenic Bold"/>
              </a:rPr>
              <a:t>Think </a:t>
            </a:r>
            <a:r>
              <a:rPr lang="de-DE" sz="3000" dirty="0" err="1">
                <a:latin typeface="GFS Neohellenic Bold"/>
              </a:rPr>
              <a:t>of</a:t>
            </a:r>
            <a:r>
              <a:rPr lang="de-DE" sz="3000" dirty="0">
                <a:latin typeface="GFS Neohellenic Bold"/>
              </a:rPr>
              <a:t>                   </a:t>
            </a:r>
            <a:r>
              <a:rPr lang="de-DE" sz="3000" dirty="0" err="1">
                <a:latin typeface="GFS Neohellenic Bold"/>
              </a:rPr>
              <a:t>simply</a:t>
            </a:r>
            <a:r>
              <a:rPr lang="de-DE" sz="3000" dirty="0">
                <a:latin typeface="GFS Neohellenic Bold"/>
              </a:rPr>
              <a:t> </a:t>
            </a:r>
            <a:r>
              <a:rPr lang="de-DE" sz="3000" dirty="0" err="1">
                <a:latin typeface="GFS Neohellenic Bold"/>
              </a:rPr>
              <a:t>as</a:t>
            </a:r>
            <a:r>
              <a:rPr lang="de-DE" sz="3000" dirty="0">
                <a:latin typeface="GFS Neohellenic Bold"/>
              </a:rPr>
              <a:t> </a:t>
            </a:r>
            <a:r>
              <a:rPr lang="de-DE" sz="3000" dirty="0" err="1">
                <a:latin typeface="GFS Neohellenic Bold"/>
              </a:rPr>
              <a:t>the</a:t>
            </a:r>
            <a:r>
              <a:rPr lang="de-DE" sz="3000" dirty="0">
                <a:latin typeface="GFS Neohellenic Bold"/>
              </a:rPr>
              <a:t> relative </a:t>
            </a:r>
            <a:r>
              <a:rPr lang="de-DE" sz="3000" dirty="0" err="1">
                <a:latin typeface="GFS Neohellenic Bold"/>
              </a:rPr>
              <a:t>motion</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that</a:t>
            </a:r>
            <a:r>
              <a:rPr lang="de-DE" sz="3000" dirty="0">
                <a:latin typeface="GFS Neohellenic Bold"/>
              </a:rPr>
              <a:t> </a:t>
            </a:r>
            <a:r>
              <a:rPr lang="de-DE" sz="3000" dirty="0" err="1">
                <a:latin typeface="GFS Neohellenic Bold"/>
              </a:rPr>
              <a:t>joint</a:t>
            </a:r>
            <a:r>
              <a:rPr lang="de-DE" sz="3000" dirty="0">
                <a:latin typeface="GFS Neohellenic Bold"/>
              </a:rPr>
              <a:t> </a:t>
            </a:r>
          </a:p>
        </p:txBody>
      </p:sp>
      <p:pic>
        <p:nvPicPr>
          <p:cNvPr id="8" name="Picture 2"/>
          <p:cNvPicPr>
            <a:picLocks noChangeAspect="1" noChangeArrowheads="1"/>
          </p:cNvPicPr>
          <p:nvPr/>
        </p:nvPicPr>
        <p:blipFill>
          <a:blip r:embed="rId2"/>
          <a:srcRect t="27778" r="74077" b="17106"/>
          <a:stretch>
            <a:fillRect/>
          </a:stretch>
        </p:blipFill>
        <p:spPr bwMode="auto">
          <a:xfrm>
            <a:off x="1952264" y="2898724"/>
            <a:ext cx="1614133" cy="590309"/>
          </a:xfrm>
          <a:prstGeom prst="rect">
            <a:avLst/>
          </a:prstGeom>
          <a:noFill/>
          <a:ln w="9525">
            <a:noFill/>
            <a:miter lim="800000"/>
            <a:headEnd/>
            <a:tailEnd/>
          </a:ln>
        </p:spPr>
      </p:pic>
      <p:pic>
        <p:nvPicPr>
          <p:cNvPr id="55300" name="Picture 4" descr="http://latex.codecogs.com/png.latex?\LARGE%20\dpi%7b200%7d%20\exp(\theta_i\widehat%7b\xi%7d_i)"/>
          <p:cNvPicPr>
            <a:picLocks noChangeAspect="1" noChangeArrowheads="1"/>
          </p:cNvPicPr>
          <p:nvPr/>
        </p:nvPicPr>
        <p:blipFill>
          <a:blip r:embed="rId3"/>
          <a:srcRect/>
          <a:stretch>
            <a:fillRect/>
          </a:stretch>
        </p:blipFill>
        <p:spPr bwMode="auto">
          <a:xfrm>
            <a:off x="3003776" y="4256255"/>
            <a:ext cx="1342659" cy="502636"/>
          </a:xfrm>
          <a:prstGeom prst="rect">
            <a:avLst/>
          </a:prstGeom>
          <a:noFill/>
        </p:spPr>
      </p:pic>
      <p:pic>
        <p:nvPicPr>
          <p:cNvPr id="11" name="Picture 4" descr="http://latex.codecogs.com/png.latex?\LARGE%20\dpi%7b200%7d%20\exp(\theta_i\widehat%7b\xi%7d_i)"/>
          <p:cNvPicPr>
            <a:picLocks noChangeAspect="1" noChangeArrowheads="1"/>
          </p:cNvPicPr>
          <p:nvPr/>
        </p:nvPicPr>
        <p:blipFill>
          <a:blip r:embed="rId3"/>
          <a:srcRect/>
          <a:stretch>
            <a:fillRect/>
          </a:stretch>
        </p:blipFill>
        <p:spPr bwMode="auto">
          <a:xfrm>
            <a:off x="3611583" y="5601975"/>
            <a:ext cx="1375454" cy="514913"/>
          </a:xfrm>
          <a:prstGeom prst="rect">
            <a:avLst/>
          </a:prstGeom>
          <a:noFill/>
        </p:spPr>
      </p:pic>
    </p:spTree>
    <p:extLst>
      <p:ext uri="{BB962C8B-B14F-4D97-AF65-F5344CB8AC3E}">
        <p14:creationId xmlns:p14="http://schemas.microsoft.com/office/powerpoint/2010/main" val="2429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Overview</a:t>
            </a:r>
          </a:p>
        </p:txBody>
      </p:sp>
      <p:sp>
        <p:nvSpPr>
          <p:cNvPr id="24" name="TextBox 23"/>
          <p:cNvSpPr txBox="1"/>
          <p:nvPr/>
        </p:nvSpPr>
        <p:spPr>
          <a:xfrm>
            <a:off x="1998562" y="917912"/>
            <a:ext cx="7859210" cy="5940088"/>
          </a:xfrm>
          <a:prstGeom prst="rect">
            <a:avLst/>
          </a:prstGeom>
          <a:noFill/>
        </p:spPr>
        <p:txBody>
          <a:bodyPr wrap="square" rtlCol="0">
            <a:spAutoFit/>
          </a:bodyPr>
          <a:lstStyle/>
          <a:p>
            <a:pPr marL="514350" indent="-514350">
              <a:buAutoNum type="arabicParenR"/>
            </a:pPr>
            <a:r>
              <a:rPr lang="de-DE" sz="3000" dirty="0" err="1">
                <a:latin typeface="GFS Neohellenic Bold"/>
              </a:rPr>
              <a:t>Kinematic</a:t>
            </a:r>
            <a:r>
              <a:rPr lang="de-DE" sz="3000" dirty="0">
                <a:latin typeface="GFS Neohellenic Bold"/>
              </a:rPr>
              <a:t> </a:t>
            </a:r>
            <a:r>
              <a:rPr lang="de-DE" sz="3000" dirty="0" err="1">
                <a:latin typeface="GFS Neohellenic Bold"/>
              </a:rPr>
              <a:t>parameterization</a:t>
            </a:r>
            <a:endParaRPr lang="de-DE" sz="3000" dirty="0">
              <a:latin typeface="GFS Neohellenic Bold"/>
            </a:endParaRPr>
          </a:p>
          <a:p>
            <a:pPr marL="514350" indent="-514350"/>
            <a:r>
              <a:rPr lang="de-DE" sz="2000" dirty="0">
                <a:latin typeface="GFS Neohellenic Bold"/>
              </a:rPr>
              <a:t>	- Rotation Matrices</a:t>
            </a:r>
          </a:p>
          <a:p>
            <a:pPr marL="514350" indent="-514350"/>
            <a:r>
              <a:rPr lang="de-DE" sz="2000" dirty="0">
                <a:latin typeface="GFS Neohellenic Bold"/>
              </a:rPr>
              <a:t>	- Euler </a:t>
            </a:r>
            <a:r>
              <a:rPr lang="de-DE" sz="2000" dirty="0" err="1">
                <a:latin typeface="GFS Neohellenic Bold"/>
              </a:rPr>
              <a:t>Angles</a:t>
            </a:r>
            <a:endParaRPr lang="de-DE" sz="2000" dirty="0">
              <a:latin typeface="GFS Neohellenic Bold"/>
            </a:endParaRPr>
          </a:p>
          <a:p>
            <a:pPr marL="514350" indent="-514350"/>
            <a:r>
              <a:rPr lang="de-DE" sz="2000" dirty="0">
                <a:latin typeface="GFS Neohellenic Bold"/>
              </a:rPr>
              <a:t>	- </a:t>
            </a:r>
            <a:r>
              <a:rPr lang="de-DE" sz="2000" dirty="0" err="1">
                <a:latin typeface="GFS Neohellenic Bold"/>
              </a:rPr>
              <a:t>Quaternions</a:t>
            </a:r>
            <a:endParaRPr lang="de-DE" sz="2000" dirty="0">
              <a:latin typeface="GFS Neohellenic Bold"/>
            </a:endParaRPr>
          </a:p>
          <a:p>
            <a:pPr marL="514350" indent="-514350"/>
            <a:r>
              <a:rPr lang="de-DE" sz="2000" dirty="0">
                <a:latin typeface="GFS Neohellenic Bold"/>
              </a:rPr>
              <a:t>	- Twists </a:t>
            </a:r>
            <a:r>
              <a:rPr lang="de-DE" sz="2000" dirty="0" err="1">
                <a:latin typeface="GFS Neohellenic Bold"/>
              </a:rPr>
              <a:t>and</a:t>
            </a:r>
            <a:r>
              <a:rPr lang="de-DE" sz="2000" dirty="0">
                <a:latin typeface="GFS Neohellenic Bold"/>
              </a:rPr>
              <a:t> </a:t>
            </a:r>
            <a:r>
              <a:rPr lang="de-DE" sz="2000" dirty="0" err="1">
                <a:latin typeface="GFS Neohellenic Bold"/>
              </a:rPr>
              <a:t>Exponential</a:t>
            </a:r>
            <a:r>
              <a:rPr lang="de-DE" sz="2000" dirty="0">
                <a:latin typeface="GFS Neohellenic Bold"/>
              </a:rPr>
              <a:t> </a:t>
            </a:r>
            <a:r>
              <a:rPr lang="de-DE" sz="2000" dirty="0" err="1">
                <a:latin typeface="GFS Neohellenic Bold"/>
              </a:rPr>
              <a:t>maps</a:t>
            </a:r>
            <a:endParaRPr lang="de-DE" sz="2000" dirty="0">
              <a:latin typeface="GFS Neohellenic Bold"/>
            </a:endParaRPr>
          </a:p>
          <a:p>
            <a:pPr marL="514350" indent="-514350"/>
            <a:r>
              <a:rPr lang="de-DE" sz="2000" b="1" dirty="0">
                <a:latin typeface="GFS Neohellenic Bold"/>
              </a:rPr>
              <a:t>	- </a:t>
            </a:r>
            <a:r>
              <a:rPr lang="de-DE" sz="2000" b="1" dirty="0" err="1">
                <a:latin typeface="GFS Neohellenic Bold"/>
              </a:rPr>
              <a:t>Kinematic</a:t>
            </a:r>
            <a:r>
              <a:rPr lang="de-DE" sz="2000" b="1" dirty="0">
                <a:latin typeface="GFS Neohellenic Bold"/>
              </a:rPr>
              <a:t> </a:t>
            </a:r>
            <a:r>
              <a:rPr lang="de-DE" sz="2000" b="1" dirty="0" err="1">
                <a:latin typeface="GFS Neohellenic Bold"/>
              </a:rPr>
              <a:t>chains</a:t>
            </a:r>
            <a:endParaRPr lang="de-DE" sz="2000" b="1" dirty="0">
              <a:latin typeface="GFS Neohellenic Bold"/>
            </a:endParaRPr>
          </a:p>
          <a:p>
            <a:pPr marL="514350" indent="-514350"/>
            <a:endParaRPr lang="de-DE" sz="2000" dirty="0">
              <a:latin typeface="GFS Neohellenic Bold"/>
            </a:endParaRPr>
          </a:p>
          <a:p>
            <a:pPr marL="514350" indent="-514350"/>
            <a:r>
              <a:rPr lang="de-DE" sz="3000" dirty="0">
                <a:solidFill>
                  <a:schemeClr val="bg1">
                    <a:lumMod val="50000"/>
                  </a:schemeClr>
                </a:solidFill>
                <a:latin typeface="GFS Neohellenic Bold"/>
              </a:rPr>
              <a:t>2) </a:t>
            </a:r>
            <a:r>
              <a:rPr lang="de-DE" sz="3000" dirty="0" err="1">
                <a:solidFill>
                  <a:schemeClr val="bg1">
                    <a:lumMod val="50000"/>
                  </a:schemeClr>
                </a:solidFill>
                <a:latin typeface="GFS Neohellenic Bold"/>
              </a:rPr>
              <a:t>Subject</a:t>
            </a:r>
            <a:r>
              <a:rPr lang="de-DE" sz="3000" dirty="0">
                <a:solidFill>
                  <a:schemeClr val="bg1">
                    <a:lumMod val="50000"/>
                  </a:schemeClr>
                </a:solidFill>
                <a:latin typeface="GFS Neohellenic Bold"/>
              </a:rPr>
              <a:t> model</a:t>
            </a:r>
          </a:p>
          <a:p>
            <a:pPr marL="514350" indent="-514350"/>
            <a:r>
              <a:rPr lang="de-DE" sz="2000" dirty="0">
                <a:solidFill>
                  <a:schemeClr val="bg1">
                    <a:lumMod val="50000"/>
                  </a:schemeClr>
                </a:solidFill>
                <a:latin typeface="GFS Neohellenic Bold"/>
              </a:rPr>
              <a:t>	- </a:t>
            </a:r>
            <a:r>
              <a:rPr lang="de-DE" sz="2000" dirty="0" err="1">
                <a:solidFill>
                  <a:schemeClr val="bg1">
                    <a:lumMod val="50000"/>
                  </a:schemeClr>
                </a:solidFill>
                <a:latin typeface="GFS Neohellenic Bold"/>
              </a:rPr>
              <a:t>Geometric</a:t>
            </a:r>
            <a:r>
              <a:rPr lang="de-DE" sz="2000" dirty="0">
                <a:solidFill>
                  <a:schemeClr val="bg1">
                    <a:lumMod val="50000"/>
                  </a:schemeClr>
                </a:solidFill>
                <a:latin typeface="GFS Neohellenic Bold"/>
              </a:rPr>
              <a:t> primitives</a:t>
            </a:r>
          </a:p>
          <a:p>
            <a:pPr marL="514350" indent="-514350"/>
            <a:r>
              <a:rPr lang="de-DE" sz="2000" dirty="0">
                <a:solidFill>
                  <a:schemeClr val="bg1">
                    <a:lumMod val="50000"/>
                  </a:schemeClr>
                </a:solidFill>
                <a:latin typeface="GFS Neohellenic Bold"/>
              </a:rPr>
              <a:t>	- </a:t>
            </a:r>
            <a:r>
              <a:rPr lang="de-DE" sz="2000" dirty="0" err="1">
                <a:solidFill>
                  <a:schemeClr val="bg1">
                    <a:lumMod val="50000"/>
                  </a:schemeClr>
                </a:solidFill>
                <a:latin typeface="GFS Neohellenic Bold"/>
              </a:rPr>
              <a:t>Detailed</a:t>
            </a:r>
            <a:r>
              <a:rPr lang="de-DE" sz="2000" dirty="0">
                <a:solidFill>
                  <a:schemeClr val="bg1">
                    <a:lumMod val="50000"/>
                  </a:schemeClr>
                </a:solidFill>
                <a:latin typeface="GFS Neohellenic Bold"/>
              </a:rPr>
              <a:t> Body Scans</a:t>
            </a:r>
          </a:p>
          <a:p>
            <a:pPr marL="514350" indent="-514350"/>
            <a:r>
              <a:rPr lang="de-DE" sz="2000" dirty="0">
                <a:solidFill>
                  <a:schemeClr val="bg1">
                    <a:lumMod val="50000"/>
                  </a:schemeClr>
                </a:solidFill>
                <a:latin typeface="GFS Neohellenic Bold"/>
              </a:rPr>
              <a:t>	- Human Shape </a:t>
            </a:r>
            <a:r>
              <a:rPr lang="de-DE" sz="2000" dirty="0" err="1">
                <a:solidFill>
                  <a:schemeClr val="bg1">
                    <a:lumMod val="50000"/>
                  </a:schemeClr>
                </a:solidFill>
                <a:latin typeface="GFS Neohellenic Bold"/>
              </a:rPr>
              <a:t>models</a:t>
            </a:r>
            <a:r>
              <a:rPr lang="de-DE" sz="2000" dirty="0">
                <a:solidFill>
                  <a:schemeClr val="bg1">
                    <a:lumMod val="50000"/>
                  </a:schemeClr>
                </a:solidFill>
                <a:latin typeface="GFS Neohellenic Bold"/>
              </a:rPr>
              <a:t> </a:t>
            </a:r>
          </a:p>
          <a:p>
            <a:pPr marL="514350" indent="-514350"/>
            <a:endParaRPr lang="de-DE" sz="2000" dirty="0">
              <a:solidFill>
                <a:schemeClr val="bg1">
                  <a:lumMod val="50000"/>
                </a:schemeClr>
              </a:solidFill>
              <a:latin typeface="GFS Neohellenic Bold"/>
            </a:endParaRPr>
          </a:p>
          <a:p>
            <a:pPr marL="514350" indent="-514350"/>
            <a:r>
              <a:rPr lang="de-DE" sz="3000" dirty="0">
                <a:solidFill>
                  <a:schemeClr val="bg1">
                    <a:lumMod val="50000"/>
                  </a:schemeClr>
                </a:solidFill>
                <a:latin typeface="GFS Neohellenic Bold"/>
              </a:rPr>
              <a:t>3) </a:t>
            </a:r>
            <a:r>
              <a:rPr lang="de-DE" sz="3000" dirty="0" err="1">
                <a:solidFill>
                  <a:schemeClr val="bg1">
                    <a:lumMod val="50000"/>
                  </a:schemeClr>
                </a:solidFill>
                <a:latin typeface="GFS Neohellenic Bold"/>
              </a:rPr>
              <a:t>Inference</a:t>
            </a:r>
            <a:endParaRPr lang="de-DE" sz="3000" dirty="0">
              <a:solidFill>
                <a:schemeClr val="bg1">
                  <a:lumMod val="50000"/>
                </a:schemeClr>
              </a:solidFill>
              <a:latin typeface="GFS Neohellenic Bold"/>
            </a:endParaRPr>
          </a:p>
          <a:p>
            <a:pPr marL="514350" indent="-514350"/>
            <a:r>
              <a:rPr lang="de-DE" sz="2000" dirty="0">
                <a:solidFill>
                  <a:schemeClr val="bg1">
                    <a:lumMod val="50000"/>
                  </a:schemeClr>
                </a:solidFill>
                <a:latin typeface="GFS Neohellenic Bold"/>
              </a:rPr>
              <a:t>	- Observation </a:t>
            </a:r>
            <a:r>
              <a:rPr lang="de-DE" sz="2000" dirty="0" err="1">
                <a:solidFill>
                  <a:schemeClr val="bg1">
                    <a:lumMod val="50000"/>
                  </a:schemeClr>
                </a:solidFill>
                <a:latin typeface="GFS Neohellenic Bold"/>
              </a:rPr>
              <a:t>likelihood</a:t>
            </a:r>
            <a:endParaRPr lang="de-DE" sz="2000" dirty="0">
              <a:solidFill>
                <a:schemeClr val="bg1">
                  <a:lumMod val="50000"/>
                </a:schemeClr>
              </a:solidFill>
              <a:latin typeface="GFS Neohellenic Bold"/>
            </a:endParaRPr>
          </a:p>
          <a:p>
            <a:pPr marL="514350" indent="-514350"/>
            <a:r>
              <a:rPr lang="de-DE" sz="2000" dirty="0">
                <a:solidFill>
                  <a:schemeClr val="bg1">
                    <a:lumMod val="50000"/>
                  </a:schemeClr>
                </a:solidFill>
                <a:latin typeface="GFS Neohellenic Bold"/>
              </a:rPr>
              <a:t>	- </a:t>
            </a:r>
            <a:r>
              <a:rPr lang="de-DE" sz="2000" dirty="0" err="1">
                <a:solidFill>
                  <a:schemeClr val="bg1">
                    <a:lumMod val="50000"/>
                  </a:schemeClr>
                </a:solidFill>
                <a:latin typeface="GFS Neohellenic Bold"/>
              </a:rPr>
              <a:t>Local</a:t>
            </a:r>
            <a:r>
              <a:rPr lang="de-DE" sz="2000" dirty="0">
                <a:solidFill>
                  <a:schemeClr val="bg1">
                    <a:lumMod val="50000"/>
                  </a:schemeClr>
                </a:solidFill>
                <a:latin typeface="GFS Neohellenic Bold"/>
              </a:rPr>
              <a:t> </a:t>
            </a:r>
            <a:r>
              <a:rPr lang="de-DE" sz="2000" dirty="0" err="1">
                <a:solidFill>
                  <a:schemeClr val="bg1">
                    <a:lumMod val="50000"/>
                  </a:schemeClr>
                </a:solidFill>
                <a:latin typeface="GFS Neohellenic Bold"/>
              </a:rPr>
              <a:t>optimization</a:t>
            </a:r>
            <a:endParaRPr lang="de-DE" sz="2000" dirty="0">
              <a:solidFill>
                <a:schemeClr val="bg1">
                  <a:lumMod val="50000"/>
                </a:schemeClr>
              </a:solidFill>
              <a:latin typeface="GFS Neohellenic Bold"/>
            </a:endParaRPr>
          </a:p>
          <a:p>
            <a:pPr marL="514350" indent="-514350"/>
            <a:r>
              <a:rPr lang="de-DE" sz="2000" dirty="0">
                <a:solidFill>
                  <a:schemeClr val="bg1">
                    <a:lumMod val="50000"/>
                  </a:schemeClr>
                </a:solidFill>
                <a:latin typeface="GFS Neohellenic Bold"/>
              </a:rPr>
              <a:t>	- </a:t>
            </a:r>
            <a:r>
              <a:rPr lang="de-DE" sz="2000" dirty="0" err="1">
                <a:solidFill>
                  <a:schemeClr val="bg1">
                    <a:lumMod val="50000"/>
                  </a:schemeClr>
                </a:solidFill>
                <a:latin typeface="GFS Neohellenic Bold"/>
              </a:rPr>
              <a:t>Particle</a:t>
            </a:r>
            <a:r>
              <a:rPr lang="de-DE" sz="2000" dirty="0">
                <a:solidFill>
                  <a:schemeClr val="bg1">
                    <a:lumMod val="50000"/>
                  </a:schemeClr>
                </a:solidFill>
                <a:latin typeface="GFS Neohellenic Bold"/>
              </a:rPr>
              <a:t> </a:t>
            </a:r>
            <a:r>
              <a:rPr lang="de-DE" sz="2000" dirty="0" err="1">
                <a:solidFill>
                  <a:schemeClr val="bg1">
                    <a:lumMod val="50000"/>
                  </a:schemeClr>
                </a:solidFill>
                <a:latin typeface="GFS Neohellenic Bold"/>
              </a:rPr>
              <a:t>Based</a:t>
            </a:r>
            <a:r>
              <a:rPr lang="de-DE" sz="2000" dirty="0">
                <a:solidFill>
                  <a:schemeClr val="bg1">
                    <a:lumMod val="50000"/>
                  </a:schemeClr>
                </a:solidFill>
                <a:latin typeface="GFS Neohellenic Bold"/>
              </a:rPr>
              <a:t> </a:t>
            </a:r>
            <a:r>
              <a:rPr lang="de-DE" sz="2000" dirty="0" err="1">
                <a:solidFill>
                  <a:schemeClr val="bg1">
                    <a:lumMod val="50000"/>
                  </a:schemeClr>
                </a:solidFill>
                <a:latin typeface="GFS Neohellenic Bold"/>
              </a:rPr>
              <a:t>optimization</a:t>
            </a:r>
            <a:endParaRPr lang="de-DE" sz="2000" dirty="0">
              <a:solidFill>
                <a:schemeClr val="bg1">
                  <a:lumMod val="50000"/>
                </a:schemeClr>
              </a:solidFill>
              <a:latin typeface="GFS Neohellenic Bold"/>
            </a:endParaRPr>
          </a:p>
          <a:p>
            <a:pPr marL="514350" indent="-514350"/>
            <a:endParaRPr lang="de-DE" sz="3000" dirty="0">
              <a:latin typeface="GFS Neohellenic Bold"/>
            </a:endParaRPr>
          </a:p>
        </p:txBody>
      </p:sp>
    </p:spTree>
    <p:extLst>
      <p:ext uri="{BB962C8B-B14F-4D97-AF65-F5344CB8AC3E}">
        <p14:creationId xmlns:p14="http://schemas.microsoft.com/office/powerpoint/2010/main" val="23810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8CDD-F626-EA4E-9DE2-681C9550D912}"/>
              </a:ext>
            </a:extLst>
          </p:cNvPr>
          <p:cNvSpPr>
            <a:spLocks noGrp="1"/>
          </p:cNvSpPr>
          <p:nvPr>
            <p:ph type="title"/>
          </p:nvPr>
        </p:nvSpPr>
        <p:spPr/>
        <p:txBody>
          <a:bodyPr/>
          <a:lstStyle/>
          <a:p>
            <a:r>
              <a:rPr lang="en-GB" dirty="0"/>
              <a:t>Commutativity of Rotations – 2D</a:t>
            </a:r>
          </a:p>
        </p:txBody>
      </p:sp>
      <p:sp>
        <p:nvSpPr>
          <p:cNvPr id="3" name="Content Placeholder 2">
            <a:extLst>
              <a:ext uri="{FF2B5EF4-FFF2-40B4-BE49-F238E27FC236}">
                <a16:creationId xmlns:a16="http://schemas.microsoft.com/office/drawing/2014/main" id="{1109D011-B03A-AA42-B33E-3343A059BAE8}"/>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32DC0B7-C0E2-3E41-8FB9-05A85C87EDB6}"/>
              </a:ext>
            </a:extLst>
          </p:cNvPr>
          <p:cNvSpPr>
            <a:spLocks noGrp="1"/>
          </p:cNvSpPr>
          <p:nvPr>
            <p:ph type="sldNum" sz="quarter" idx="12"/>
          </p:nvPr>
        </p:nvSpPr>
        <p:spPr/>
        <p:txBody>
          <a:bodyPr/>
          <a:lstStyle/>
          <a:p>
            <a:fld id="{3A161B0B-1A60-4749-8E50-DA258087C576}" type="slidenum">
              <a:rPr lang="en-US" smtClean="0"/>
              <a:t>7</a:t>
            </a:fld>
            <a:endParaRPr lang="en-US"/>
          </a:p>
        </p:txBody>
      </p:sp>
      <p:pic>
        <p:nvPicPr>
          <p:cNvPr id="5" name="Picture 4">
            <a:extLst>
              <a:ext uri="{FF2B5EF4-FFF2-40B4-BE49-F238E27FC236}">
                <a16:creationId xmlns:a16="http://schemas.microsoft.com/office/drawing/2014/main" id="{C7E78DE5-A407-9344-B90C-C58D327165EB}"/>
              </a:ext>
            </a:extLst>
          </p:cNvPr>
          <p:cNvPicPr>
            <a:picLocks noChangeAspect="1"/>
          </p:cNvPicPr>
          <p:nvPr/>
        </p:nvPicPr>
        <p:blipFill rotWithShape="1">
          <a:blip r:embed="rId3"/>
          <a:srcRect t="21555"/>
          <a:stretch/>
        </p:blipFill>
        <p:spPr>
          <a:xfrm>
            <a:off x="0" y="1478280"/>
            <a:ext cx="12192000" cy="5379720"/>
          </a:xfrm>
          <a:prstGeom prst="rect">
            <a:avLst/>
          </a:prstGeom>
          <a:solidFill>
            <a:schemeClr val="bg1"/>
          </a:solidFill>
          <a:ln>
            <a:noFill/>
          </a:ln>
        </p:spPr>
      </p:pic>
      <p:sp>
        <p:nvSpPr>
          <p:cNvPr id="6" name="Rectangle 5">
            <a:extLst>
              <a:ext uri="{FF2B5EF4-FFF2-40B4-BE49-F238E27FC236}">
                <a16:creationId xmlns:a16="http://schemas.microsoft.com/office/drawing/2014/main" id="{13F93F33-2E8A-E040-8FDB-CF27CF4EECF7}"/>
              </a:ext>
            </a:extLst>
          </p:cNvPr>
          <p:cNvSpPr/>
          <p:nvPr/>
        </p:nvSpPr>
        <p:spPr>
          <a:xfrm>
            <a:off x="3710152" y="1597572"/>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B75051C-44CC-8B47-9D7B-28FFE5E7B552}"/>
              </a:ext>
            </a:extLst>
          </p:cNvPr>
          <p:cNvSpPr/>
          <p:nvPr/>
        </p:nvSpPr>
        <p:spPr>
          <a:xfrm>
            <a:off x="7036676" y="1597571"/>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C5BEEE-6603-6F4E-BFF3-8FA32BE045F9}"/>
              </a:ext>
            </a:extLst>
          </p:cNvPr>
          <p:cNvSpPr/>
          <p:nvPr/>
        </p:nvSpPr>
        <p:spPr>
          <a:xfrm>
            <a:off x="3788980" y="3915102"/>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A23996-97E9-034C-8ECC-83E537FC18CD}"/>
              </a:ext>
            </a:extLst>
          </p:cNvPr>
          <p:cNvSpPr/>
          <p:nvPr/>
        </p:nvSpPr>
        <p:spPr>
          <a:xfrm>
            <a:off x="7147035" y="3907219"/>
            <a:ext cx="3247696" cy="202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A23A65-54CA-4E4C-AF6A-FA5229D750E2}"/>
              </a:ext>
            </a:extLst>
          </p:cNvPr>
          <p:cNvSpPr/>
          <p:nvPr/>
        </p:nvSpPr>
        <p:spPr>
          <a:xfrm>
            <a:off x="3710152" y="6032936"/>
            <a:ext cx="4824248" cy="399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3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D47B-C092-7A46-BCA2-F0A5F5392670}"/>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346CADF7-1954-9041-818D-8419101F9B2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74836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FE60-A7F8-C54E-BEFF-329F025FB44F}"/>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48E63281-1260-0B44-AC2F-FC5AA5E41227}"/>
              </a:ext>
            </a:extLst>
          </p:cNvPr>
          <p:cNvPicPr>
            <a:picLocks noChangeAspect="1"/>
          </p:cNvPicPr>
          <p:nvPr/>
        </p:nvPicPr>
        <p:blipFill>
          <a:blip r:embed="rId3"/>
          <a:stretch>
            <a:fillRect/>
          </a:stretch>
        </p:blipFill>
        <p:spPr>
          <a:xfrm>
            <a:off x="0" y="391885"/>
            <a:ext cx="12192000" cy="6858000"/>
          </a:xfrm>
          <a:prstGeom prst="rect">
            <a:avLst/>
          </a:prstGeom>
        </p:spPr>
      </p:pic>
    </p:spTree>
    <p:extLst>
      <p:ext uri="{BB962C8B-B14F-4D97-AF65-F5344CB8AC3E}">
        <p14:creationId xmlns:p14="http://schemas.microsoft.com/office/powerpoint/2010/main" val="2361947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E84D3-3651-A14A-9962-CF17ECA6289C}"/>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FD5BC2DE-8C65-3F4E-B60B-17562E414D1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5487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C3F3-368E-844E-9A6F-431511C85A29}"/>
              </a:ext>
            </a:extLst>
          </p:cNvPr>
          <p:cNvSpPr>
            <a:spLocks noGrp="1"/>
          </p:cNvSpPr>
          <p:nvPr>
            <p:ph type="title"/>
          </p:nvPr>
        </p:nvSpPr>
        <p:spPr/>
        <p:txBody>
          <a:bodyPr>
            <a:normAutofit fontScale="90000"/>
          </a:bodyPr>
          <a:lstStyle/>
          <a:p>
            <a:endParaRPr lang="en-US"/>
          </a:p>
        </p:txBody>
      </p:sp>
      <p:pic>
        <p:nvPicPr>
          <p:cNvPr id="3" name="Picture 2">
            <a:extLst>
              <a:ext uri="{FF2B5EF4-FFF2-40B4-BE49-F238E27FC236}">
                <a16:creationId xmlns:a16="http://schemas.microsoft.com/office/drawing/2014/main" id="{AC836267-A227-1644-A21A-DBA656B108A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17010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2F88-5FF2-134F-9CC1-2A08F148FA34}"/>
              </a:ext>
            </a:extLst>
          </p:cNvPr>
          <p:cNvSpPr>
            <a:spLocks noGrp="1"/>
          </p:cNvSpPr>
          <p:nvPr>
            <p:ph type="title"/>
          </p:nvPr>
        </p:nvSpPr>
        <p:spPr/>
        <p:txBody>
          <a:bodyPr>
            <a:normAutofit fontScale="90000"/>
          </a:bodyPr>
          <a:lstStyle/>
          <a:p>
            <a:r>
              <a:rPr lang="en-US" dirty="0"/>
              <a:t>Quaternions are ideal for interpolation</a:t>
            </a:r>
          </a:p>
        </p:txBody>
      </p:sp>
      <p:pic>
        <p:nvPicPr>
          <p:cNvPr id="3" name="Picture 2">
            <a:extLst>
              <a:ext uri="{FF2B5EF4-FFF2-40B4-BE49-F238E27FC236}">
                <a16:creationId xmlns:a16="http://schemas.microsoft.com/office/drawing/2014/main" id="{E3B40238-8C50-2944-BC3A-80B82ADB755C}"/>
              </a:ext>
            </a:extLst>
          </p:cNvPr>
          <p:cNvPicPr>
            <a:picLocks noChangeAspect="1"/>
          </p:cNvPicPr>
          <p:nvPr/>
        </p:nvPicPr>
        <p:blipFill>
          <a:blip r:embed="rId3"/>
          <a:stretch>
            <a:fillRect/>
          </a:stretch>
        </p:blipFill>
        <p:spPr>
          <a:xfrm>
            <a:off x="674915" y="990838"/>
            <a:ext cx="10123714" cy="5694589"/>
          </a:xfrm>
          <a:prstGeom prst="rect">
            <a:avLst/>
          </a:prstGeom>
        </p:spPr>
      </p:pic>
    </p:spTree>
    <p:extLst>
      <p:ext uri="{BB962C8B-B14F-4D97-AF65-F5344CB8AC3E}">
        <p14:creationId xmlns:p14="http://schemas.microsoft.com/office/powerpoint/2010/main" val="4339909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0CF4-36F6-5841-80D1-2289A25E1BF0}"/>
              </a:ext>
            </a:extLst>
          </p:cNvPr>
          <p:cNvSpPr>
            <a:spLocks noGrp="1"/>
          </p:cNvSpPr>
          <p:nvPr>
            <p:ph type="title"/>
          </p:nvPr>
        </p:nvSpPr>
        <p:spPr/>
        <p:txBody>
          <a:bodyPr>
            <a:normAutofit fontScale="90000"/>
          </a:bodyPr>
          <a:lstStyle/>
          <a:p>
            <a:br>
              <a:rPr lang="en-US" dirty="0"/>
            </a:br>
            <a:r>
              <a:rPr lang="en-US" dirty="0"/>
              <a:t>Quaternions: where they come from</a:t>
            </a:r>
          </a:p>
        </p:txBody>
      </p:sp>
      <p:pic>
        <p:nvPicPr>
          <p:cNvPr id="3" name="Picture 2">
            <a:extLst>
              <a:ext uri="{FF2B5EF4-FFF2-40B4-BE49-F238E27FC236}">
                <a16:creationId xmlns:a16="http://schemas.microsoft.com/office/drawing/2014/main" id="{7123C3D8-62F7-FE46-8C0C-6EBF2098CA5A}"/>
              </a:ext>
            </a:extLst>
          </p:cNvPr>
          <p:cNvPicPr>
            <a:picLocks noChangeAspect="1"/>
          </p:cNvPicPr>
          <p:nvPr/>
        </p:nvPicPr>
        <p:blipFill>
          <a:blip r:embed="rId3"/>
          <a:stretch>
            <a:fillRect/>
          </a:stretch>
        </p:blipFill>
        <p:spPr>
          <a:xfrm>
            <a:off x="0" y="0"/>
            <a:ext cx="12069963" cy="6789355"/>
          </a:xfrm>
          <a:prstGeom prst="rect">
            <a:avLst/>
          </a:prstGeom>
        </p:spPr>
      </p:pic>
    </p:spTree>
    <p:extLst>
      <p:ext uri="{BB962C8B-B14F-4D97-AF65-F5344CB8AC3E}">
        <p14:creationId xmlns:p14="http://schemas.microsoft.com/office/powerpoint/2010/main" val="3500679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a:t>Quaternions</a:t>
            </a:r>
            <a:endParaRPr lang="de-DE" dirty="0"/>
          </a:p>
        </p:txBody>
      </p:sp>
      <p:sp>
        <p:nvSpPr>
          <p:cNvPr id="3" name="TextBox 2"/>
          <p:cNvSpPr txBox="1"/>
          <p:nvPr/>
        </p:nvSpPr>
        <p:spPr>
          <a:xfrm>
            <a:off x="2010137" y="876301"/>
            <a:ext cx="8751648" cy="6093976"/>
          </a:xfrm>
          <a:prstGeom prst="rect">
            <a:avLst/>
          </a:prstGeom>
          <a:noFill/>
        </p:spPr>
        <p:txBody>
          <a:bodyPr wrap="square" rtlCol="0">
            <a:spAutoFit/>
          </a:bodyPr>
          <a:lstStyle/>
          <a:p>
            <a:pPr>
              <a:buClr>
                <a:srgbClr val="0070C0"/>
              </a:buClr>
              <a:buSzPct val="120000"/>
              <a:buFont typeface="Arial" pitchFamily="34" charset="0"/>
              <a:buChar char="•"/>
            </a:pPr>
            <a:r>
              <a:rPr lang="de-DE" sz="3000" dirty="0">
                <a:latin typeface="GFS Neohellenic Bold"/>
              </a:rPr>
              <a:t> </a:t>
            </a:r>
            <a:r>
              <a:rPr lang="de-DE" sz="3000" dirty="0" err="1">
                <a:latin typeface="GFS Neohellenic Bold"/>
              </a:rPr>
              <a:t>Rotations</a:t>
            </a:r>
            <a:r>
              <a:rPr lang="de-DE" sz="3000" dirty="0">
                <a:latin typeface="GFS Neohellenic Bold"/>
              </a:rPr>
              <a:t> </a:t>
            </a:r>
            <a:r>
              <a:rPr lang="de-DE" sz="3000" dirty="0" err="1">
                <a:latin typeface="GFS Neohellenic Bold"/>
              </a:rPr>
              <a:t>can</a:t>
            </a:r>
            <a:r>
              <a:rPr lang="de-DE" sz="3000" dirty="0">
                <a:latin typeface="GFS Neohellenic Bold"/>
              </a:rPr>
              <a:t> </a:t>
            </a:r>
            <a:r>
              <a:rPr lang="de-DE" sz="3000" dirty="0" err="1">
                <a:latin typeface="GFS Neohellenic Bold"/>
              </a:rPr>
              <a:t>be</a:t>
            </a:r>
            <a:r>
              <a:rPr lang="de-DE" sz="3000" dirty="0">
                <a:latin typeface="GFS Neohellenic Bold"/>
              </a:rPr>
              <a:t> </a:t>
            </a:r>
            <a:r>
              <a:rPr lang="de-DE" sz="3000" dirty="0" err="1">
                <a:latin typeface="GFS Neohellenic Bold"/>
              </a:rPr>
              <a:t>carried</a:t>
            </a:r>
            <a:r>
              <a:rPr lang="de-DE" sz="3000" dirty="0">
                <a:latin typeface="GFS Neohellenic Bold"/>
              </a:rPr>
              <a:t> </a:t>
            </a:r>
            <a:r>
              <a:rPr lang="de-DE" sz="3000" dirty="0" err="1">
                <a:latin typeface="GFS Neohellenic Bold"/>
              </a:rPr>
              <a:t>away</a:t>
            </a:r>
            <a:r>
              <a:rPr lang="de-DE" sz="3000" dirty="0">
                <a:latin typeface="GFS Neohellenic Bold"/>
              </a:rPr>
              <a:t> </a:t>
            </a:r>
            <a:r>
              <a:rPr lang="de-DE" sz="3000" dirty="0" err="1">
                <a:latin typeface="GFS Neohellenic Bold"/>
              </a:rPr>
              <a:t>directly</a:t>
            </a:r>
            <a:r>
              <a:rPr lang="de-DE" sz="3000" dirty="0">
                <a:latin typeface="GFS Neohellenic Bold"/>
              </a:rPr>
              <a:t> in </a:t>
            </a:r>
            <a:r>
              <a:rPr lang="de-DE" sz="3000" dirty="0" err="1">
                <a:latin typeface="GFS Neohellenic Bold"/>
              </a:rPr>
              <a:t>parameter</a:t>
            </a:r>
            <a:r>
              <a:rPr lang="de-DE" sz="3000" dirty="0">
                <a:latin typeface="GFS Neohellenic Bold"/>
              </a:rPr>
              <a:t> </a:t>
            </a:r>
            <a:r>
              <a:rPr lang="de-DE" sz="3000" dirty="0" err="1">
                <a:latin typeface="GFS Neohellenic Bold"/>
              </a:rPr>
              <a:t>space</a:t>
            </a:r>
            <a:r>
              <a:rPr lang="de-DE" sz="3000" dirty="0">
                <a:latin typeface="GFS Neohellenic Bold"/>
              </a:rPr>
              <a:t> via </a:t>
            </a:r>
            <a:r>
              <a:rPr lang="de-DE" sz="3000" dirty="0" err="1">
                <a:latin typeface="GFS Neohellenic Bold"/>
              </a:rPr>
              <a:t>the</a:t>
            </a:r>
            <a:r>
              <a:rPr lang="de-DE" sz="3000" dirty="0">
                <a:latin typeface="GFS Neohellenic Bold"/>
              </a:rPr>
              <a:t> </a:t>
            </a:r>
            <a:r>
              <a:rPr lang="de-DE" sz="3000" dirty="0" err="1">
                <a:latin typeface="GFS Neohellenic Bold"/>
              </a:rPr>
              <a:t>quaternion</a:t>
            </a:r>
            <a:r>
              <a:rPr lang="de-DE" sz="3000" dirty="0">
                <a:latin typeface="GFS Neohellenic Bold"/>
              </a:rPr>
              <a:t> </a:t>
            </a:r>
            <a:r>
              <a:rPr lang="de-DE" sz="3000" dirty="0" err="1">
                <a:latin typeface="GFS Neohellenic Bold"/>
              </a:rPr>
              <a:t>product</a:t>
            </a:r>
            <a:r>
              <a:rPr lang="de-DE" sz="3000" dirty="0">
                <a:latin typeface="GFS Neohellenic Bold"/>
              </a:rPr>
              <a:t>:</a:t>
            </a:r>
          </a:p>
          <a:p>
            <a:pPr>
              <a:buClr>
                <a:srgbClr val="0070C0"/>
              </a:buClr>
              <a:buSzPct val="120000"/>
              <a:buFont typeface="Arial" pitchFamily="34" charset="0"/>
              <a:buChar char="•"/>
            </a:pPr>
            <a:endParaRPr lang="de-DE" sz="3000" dirty="0">
              <a:latin typeface="GFS Neohellenic Bold"/>
            </a:endParaRPr>
          </a:p>
          <a:p>
            <a:pPr lvl="1">
              <a:buClr>
                <a:srgbClr val="0070C0"/>
              </a:buClr>
              <a:buSzPct val="120000"/>
            </a:pPr>
            <a:r>
              <a:rPr lang="de-DE" sz="3000" dirty="0">
                <a:latin typeface="GFS Neohellenic Bold"/>
              </a:rPr>
              <a:t>- </a:t>
            </a:r>
            <a:r>
              <a:rPr lang="de-DE" sz="3000" dirty="0" err="1">
                <a:latin typeface="GFS Neohellenic Bold"/>
              </a:rPr>
              <a:t>Concatenation</a:t>
            </a:r>
            <a:r>
              <a:rPr lang="de-DE" sz="3000" dirty="0">
                <a:latin typeface="GFS Neohellenic Bold"/>
              </a:rPr>
              <a:t> </a:t>
            </a:r>
            <a:r>
              <a:rPr lang="de-DE" sz="3000" dirty="0" err="1">
                <a:latin typeface="GFS Neohellenic Bold"/>
              </a:rPr>
              <a:t>of</a:t>
            </a:r>
            <a:r>
              <a:rPr lang="de-DE" sz="3000" dirty="0">
                <a:latin typeface="GFS Neohellenic Bold"/>
              </a:rPr>
              <a:t> </a:t>
            </a:r>
            <a:r>
              <a:rPr lang="de-DE" sz="3000" dirty="0" err="1">
                <a:latin typeface="GFS Neohellenic Bold"/>
              </a:rPr>
              <a:t>rotations</a:t>
            </a:r>
            <a:r>
              <a:rPr lang="de-DE" sz="3000" dirty="0">
                <a:latin typeface="GFS Neohellenic Bold"/>
              </a:rPr>
              <a:t>:</a:t>
            </a:r>
          </a:p>
          <a:p>
            <a:pPr lvl="1">
              <a:buClr>
                <a:srgbClr val="0070C0"/>
              </a:buClr>
              <a:buSzPct val="120000"/>
              <a:buFont typeface="Arial" pitchFamily="34" charset="0"/>
              <a:buChar char="•"/>
            </a:pPr>
            <a:endParaRPr lang="de-DE" sz="3000" dirty="0">
              <a:latin typeface="GFS Neohellenic Bold"/>
            </a:endParaRPr>
          </a:p>
          <a:p>
            <a:pPr lvl="1">
              <a:buClr>
                <a:srgbClr val="0070C0"/>
              </a:buClr>
              <a:buSzPct val="120000"/>
              <a:buFont typeface="Arial" pitchFamily="34" charset="0"/>
              <a:buChar char="•"/>
            </a:pPr>
            <a:endParaRPr lang="de-DE" sz="3000" dirty="0">
              <a:latin typeface="GFS Neohellenic Bold"/>
            </a:endParaRPr>
          </a:p>
          <a:p>
            <a:pPr lvl="1">
              <a:buClr>
                <a:srgbClr val="0070C0"/>
              </a:buClr>
              <a:buSzPct val="120000"/>
              <a:buFont typeface="Arial" pitchFamily="34" charset="0"/>
              <a:buChar char="•"/>
            </a:pPr>
            <a:endParaRPr lang="de-DE" sz="3000" dirty="0">
              <a:latin typeface="GFS Neohellenic Bold"/>
            </a:endParaRPr>
          </a:p>
          <a:p>
            <a:pPr lvl="1">
              <a:buClr>
                <a:srgbClr val="0070C0"/>
              </a:buClr>
              <a:buSzPct val="120000"/>
            </a:pPr>
            <a:r>
              <a:rPr lang="de-DE" sz="3000" dirty="0">
                <a:latin typeface="GFS Neohellenic Bold"/>
              </a:rPr>
              <a:t>- </a:t>
            </a:r>
            <a:r>
              <a:rPr lang="de-DE" sz="3000" dirty="0" err="1">
                <a:latin typeface="GFS Neohellenic Bold"/>
              </a:rPr>
              <a:t>If</a:t>
            </a:r>
            <a:r>
              <a:rPr lang="de-DE" sz="3000" dirty="0">
                <a:latin typeface="GFS Neohellenic Bold"/>
              </a:rPr>
              <a:t> </a:t>
            </a:r>
            <a:r>
              <a:rPr lang="de-DE" sz="3000" dirty="0" err="1">
                <a:latin typeface="GFS Neohellenic Bold"/>
              </a:rPr>
              <a:t>we</a:t>
            </a:r>
            <a:r>
              <a:rPr lang="de-DE" sz="3000" dirty="0">
                <a:latin typeface="GFS Neohellenic Bold"/>
              </a:rPr>
              <a:t> </a:t>
            </a:r>
            <a:r>
              <a:rPr lang="de-DE" sz="3000" dirty="0" err="1">
                <a:latin typeface="GFS Neohellenic Bold"/>
              </a:rPr>
              <a:t>want</a:t>
            </a:r>
            <a:r>
              <a:rPr lang="de-DE" sz="3000" dirty="0">
                <a:latin typeface="GFS Neohellenic Bold"/>
              </a:rPr>
              <a:t> </a:t>
            </a:r>
            <a:r>
              <a:rPr lang="de-DE" sz="3000" dirty="0" err="1">
                <a:latin typeface="GFS Neohellenic Bold"/>
              </a:rPr>
              <a:t>to</a:t>
            </a:r>
            <a:r>
              <a:rPr lang="de-DE" sz="3000" dirty="0">
                <a:latin typeface="GFS Neohellenic Bold"/>
              </a:rPr>
              <a:t> </a:t>
            </a:r>
            <a:r>
              <a:rPr lang="de-DE" sz="3000" dirty="0" err="1">
                <a:latin typeface="GFS Neohellenic Bold"/>
              </a:rPr>
              <a:t>rotate</a:t>
            </a:r>
            <a:r>
              <a:rPr lang="de-DE" sz="3000" dirty="0">
                <a:latin typeface="GFS Neohellenic Bold"/>
              </a:rPr>
              <a:t> a </a:t>
            </a:r>
            <a:r>
              <a:rPr lang="de-DE" sz="3000" dirty="0" err="1">
                <a:latin typeface="GFS Neohellenic Bold"/>
              </a:rPr>
              <a:t>vector</a:t>
            </a:r>
            <a:endParaRPr lang="de-DE" sz="3000" dirty="0">
              <a:latin typeface="GFS Neohellenic Bold"/>
            </a:endParaRPr>
          </a:p>
          <a:p>
            <a:pPr lvl="1">
              <a:buClr>
                <a:srgbClr val="0070C0"/>
              </a:buClr>
              <a:buSzPct val="120000"/>
              <a:buFontTx/>
              <a:buChar char="-"/>
            </a:pPr>
            <a:endParaRPr lang="de-DE" sz="3000" dirty="0">
              <a:latin typeface="GFS Neohellenic Bold"/>
            </a:endParaRPr>
          </a:p>
          <a:p>
            <a:pPr lvl="1">
              <a:buClr>
                <a:srgbClr val="0070C0"/>
              </a:buClr>
              <a:buSzPct val="120000"/>
            </a:pPr>
            <a:endParaRPr lang="de-DE" sz="3000" dirty="0">
              <a:latin typeface="GFS Neohellenic Bold"/>
            </a:endParaRPr>
          </a:p>
          <a:p>
            <a:pPr lvl="1">
              <a:buClr>
                <a:srgbClr val="0070C0"/>
              </a:buClr>
              <a:buSzPct val="120000"/>
            </a:pPr>
            <a:r>
              <a:rPr lang="de-DE" sz="3000" dirty="0">
                <a:latin typeface="GFS Neohellenic Bold"/>
              </a:rPr>
              <a:t>	 </a:t>
            </a:r>
            <a:r>
              <a:rPr lang="de-DE" sz="3000" dirty="0" err="1">
                <a:latin typeface="GFS Neohellenic Bold"/>
              </a:rPr>
              <a:t>where</a:t>
            </a:r>
            <a:r>
              <a:rPr lang="de-DE" sz="3000" dirty="0">
                <a:latin typeface="GFS Neohellenic Bold"/>
              </a:rPr>
              <a:t>                          </a:t>
            </a:r>
            <a:r>
              <a:rPr lang="de-DE" sz="3000" dirty="0" err="1">
                <a:latin typeface="GFS Neohellenic Bold"/>
              </a:rPr>
              <a:t>is</a:t>
            </a:r>
            <a:r>
              <a:rPr lang="de-DE" sz="3000" dirty="0">
                <a:latin typeface="GFS Neohellenic Bold"/>
              </a:rPr>
              <a:t> </a:t>
            </a:r>
            <a:r>
              <a:rPr lang="de-DE" sz="3000" dirty="0" err="1">
                <a:latin typeface="GFS Neohellenic Bold"/>
              </a:rPr>
              <a:t>the</a:t>
            </a:r>
            <a:r>
              <a:rPr lang="de-DE" sz="3000" dirty="0">
                <a:latin typeface="GFS Neohellenic Bold"/>
              </a:rPr>
              <a:t> </a:t>
            </a:r>
            <a:r>
              <a:rPr lang="de-DE" sz="3000" dirty="0" err="1">
                <a:latin typeface="GFS Neohellenic Bold"/>
              </a:rPr>
              <a:t>quat</a:t>
            </a:r>
            <a:r>
              <a:rPr lang="de-DE" sz="3000" dirty="0">
                <a:latin typeface="GFS Neohellenic Bold"/>
              </a:rPr>
              <a:t> </a:t>
            </a:r>
            <a:r>
              <a:rPr lang="de-DE" sz="3000" dirty="0" err="1">
                <a:latin typeface="GFS Neohellenic Bold"/>
              </a:rPr>
              <a:t>conjugate</a:t>
            </a:r>
            <a:r>
              <a:rPr lang="de-DE" sz="3000" dirty="0">
                <a:latin typeface="GFS Neohellenic Bold"/>
              </a:rPr>
              <a:t> </a:t>
            </a:r>
          </a:p>
          <a:p>
            <a:pPr>
              <a:buClr>
                <a:srgbClr val="0070C0"/>
              </a:buClr>
              <a:buSzPct val="120000"/>
            </a:pPr>
            <a:endParaRPr lang="de-DE" sz="3000" dirty="0">
              <a:latin typeface="GFS Neohellenic Bold"/>
            </a:endParaRPr>
          </a:p>
          <a:p>
            <a:pPr>
              <a:buClr>
                <a:srgbClr val="0070C0"/>
              </a:buClr>
              <a:buSzPct val="120000"/>
              <a:buFont typeface="Arial" pitchFamily="34" charset="0"/>
              <a:buChar char="•"/>
            </a:pPr>
            <a:endParaRPr lang="de-DE" sz="3000" dirty="0">
              <a:latin typeface="GFS Neohellenic Bold"/>
            </a:endParaRPr>
          </a:p>
        </p:txBody>
      </p:sp>
      <p:pic>
        <p:nvPicPr>
          <p:cNvPr id="31747" name="Picture 3"/>
          <p:cNvPicPr>
            <a:picLocks noChangeAspect="1" noChangeArrowheads="1"/>
          </p:cNvPicPr>
          <p:nvPr/>
        </p:nvPicPr>
        <p:blipFill>
          <a:blip r:embed="rId2"/>
          <a:srcRect/>
          <a:stretch>
            <a:fillRect/>
          </a:stretch>
        </p:blipFill>
        <p:spPr bwMode="auto">
          <a:xfrm>
            <a:off x="2773206" y="3155979"/>
            <a:ext cx="7002684" cy="393642"/>
          </a:xfrm>
          <a:prstGeom prst="rect">
            <a:avLst/>
          </a:prstGeom>
          <a:noFill/>
          <a:ln w="9525">
            <a:noFill/>
            <a:miter lim="800000"/>
            <a:headEnd/>
            <a:tailEnd/>
          </a:ln>
        </p:spPr>
      </p:pic>
      <p:pic>
        <p:nvPicPr>
          <p:cNvPr id="31749" name="Picture 5" descr="http://latex.codecogs.com/gif.latex?\LARGE%20\dpi%7b200%7d%20\boldsymbol%7ba%7d%5e\prime%20=%20Rotate(\boldsymbol%7ba%7d)=\mathbf%7bq%7d\circ%20\tilde%7b\boldsymbol%7ba%7d%7d\circ%20\bar%7b\mathbf%7bq%7d%7d"/>
          <p:cNvPicPr>
            <a:picLocks noChangeAspect="1" noChangeArrowheads="1"/>
          </p:cNvPicPr>
          <p:nvPr/>
        </p:nvPicPr>
        <p:blipFill>
          <a:blip r:embed="rId3"/>
          <a:srcRect/>
          <a:stretch>
            <a:fillRect/>
          </a:stretch>
        </p:blipFill>
        <p:spPr bwMode="auto">
          <a:xfrm>
            <a:off x="3483907" y="4871286"/>
            <a:ext cx="4188965" cy="393725"/>
          </a:xfrm>
          <a:prstGeom prst="rect">
            <a:avLst/>
          </a:prstGeom>
          <a:noFill/>
        </p:spPr>
      </p:pic>
      <p:pic>
        <p:nvPicPr>
          <p:cNvPr id="31751" name="Picture 7" descr="http://latex.codecogs.com/gif.latex?\LARGE%20\dpi%7b200%7d%20\boldsymbol%7ba%7d"/>
          <p:cNvPicPr>
            <a:picLocks noChangeAspect="1" noChangeArrowheads="1"/>
          </p:cNvPicPr>
          <p:nvPr/>
        </p:nvPicPr>
        <p:blipFill>
          <a:blip r:embed="rId4"/>
          <a:srcRect/>
          <a:stretch>
            <a:fillRect/>
          </a:stretch>
        </p:blipFill>
        <p:spPr bwMode="auto">
          <a:xfrm>
            <a:off x="7409774" y="4258372"/>
            <a:ext cx="252212" cy="206355"/>
          </a:xfrm>
          <a:prstGeom prst="rect">
            <a:avLst/>
          </a:prstGeom>
          <a:noFill/>
        </p:spPr>
      </p:pic>
      <p:pic>
        <p:nvPicPr>
          <p:cNvPr id="32770" name="Picture 2" descr="http://latex.codecogs.com/png.latex?\LARGE%20\dpi%7b200%7d%20\bar%7b\mathbf%7bq%7d%7d%20=%20(q_w%20-\mathbf%7bv%7d)"/>
          <p:cNvPicPr>
            <a:picLocks noChangeAspect="1" noChangeArrowheads="1"/>
          </p:cNvPicPr>
          <p:nvPr/>
        </p:nvPicPr>
        <p:blipFill>
          <a:blip r:embed="rId5"/>
          <a:srcRect/>
          <a:stretch>
            <a:fillRect/>
          </a:stretch>
        </p:blipFill>
        <p:spPr bwMode="auto">
          <a:xfrm>
            <a:off x="4194929" y="5539727"/>
            <a:ext cx="1999456" cy="385278"/>
          </a:xfrm>
          <a:prstGeom prst="rect">
            <a:avLst/>
          </a:prstGeom>
          <a:noFill/>
        </p:spPr>
      </p:pic>
    </p:spTree>
    <p:extLst>
      <p:ext uri="{BB962C8B-B14F-4D97-AF65-F5344CB8AC3E}">
        <p14:creationId xmlns:p14="http://schemas.microsoft.com/office/powerpoint/2010/main" val="4129337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E855-A649-2249-848D-9126E349C7DD}"/>
              </a:ext>
            </a:extLst>
          </p:cNvPr>
          <p:cNvSpPr>
            <a:spLocks noGrp="1"/>
          </p:cNvSpPr>
          <p:nvPr>
            <p:ph type="title"/>
          </p:nvPr>
        </p:nvSpPr>
        <p:spPr/>
        <p:txBody>
          <a:bodyPr>
            <a:normAutofit fontScale="90000"/>
          </a:bodyPr>
          <a:lstStyle/>
          <a:p>
            <a:r>
              <a:rPr lang="en-US" dirty="0"/>
              <a:t>Quaternions: where they come from</a:t>
            </a:r>
          </a:p>
        </p:txBody>
      </p:sp>
      <p:pic>
        <p:nvPicPr>
          <p:cNvPr id="3" name="Picture 2">
            <a:extLst>
              <a:ext uri="{FF2B5EF4-FFF2-40B4-BE49-F238E27FC236}">
                <a16:creationId xmlns:a16="http://schemas.microsoft.com/office/drawing/2014/main" id="{D1C68A79-848B-3D44-BAE2-D7A845373BA8}"/>
              </a:ext>
            </a:extLst>
          </p:cNvPr>
          <p:cNvPicPr>
            <a:picLocks noChangeAspect="1"/>
          </p:cNvPicPr>
          <p:nvPr/>
        </p:nvPicPr>
        <p:blipFill>
          <a:blip r:embed="rId3"/>
          <a:stretch>
            <a:fillRect/>
          </a:stretch>
        </p:blipFill>
        <p:spPr>
          <a:xfrm>
            <a:off x="172025" y="0"/>
            <a:ext cx="11941907" cy="6717323"/>
          </a:xfrm>
          <a:prstGeom prst="rect">
            <a:avLst/>
          </a:prstGeom>
        </p:spPr>
      </p:pic>
    </p:spTree>
    <p:extLst>
      <p:ext uri="{BB962C8B-B14F-4D97-AF65-F5344CB8AC3E}">
        <p14:creationId xmlns:p14="http://schemas.microsoft.com/office/powerpoint/2010/main" val="18871306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F04B4-9E52-1D4E-965A-AC42F7B44053}"/>
              </a:ext>
            </a:extLst>
          </p:cNvPr>
          <p:cNvSpPr>
            <a:spLocks noGrp="1"/>
          </p:cNvSpPr>
          <p:nvPr>
            <p:ph type="title"/>
          </p:nvPr>
        </p:nvSpPr>
        <p:spPr>
          <a:xfrm>
            <a:off x="97972" y="480571"/>
            <a:ext cx="11993763" cy="632484"/>
          </a:xfrm>
        </p:spPr>
        <p:txBody>
          <a:bodyPr>
            <a:normAutofit fontScale="90000"/>
          </a:bodyPr>
          <a:lstStyle/>
          <a:p>
            <a:r>
              <a:rPr lang="en-US" dirty="0"/>
              <a:t>Quaternions: where they come from</a:t>
            </a:r>
          </a:p>
        </p:txBody>
      </p:sp>
      <p:pic>
        <p:nvPicPr>
          <p:cNvPr id="3" name="Picture 2">
            <a:extLst>
              <a:ext uri="{FF2B5EF4-FFF2-40B4-BE49-F238E27FC236}">
                <a16:creationId xmlns:a16="http://schemas.microsoft.com/office/drawing/2014/main" id="{1EAC72D8-45A9-C546-B485-71CC35E8CB61}"/>
              </a:ext>
            </a:extLst>
          </p:cNvPr>
          <p:cNvPicPr>
            <a:picLocks noChangeAspect="1"/>
          </p:cNvPicPr>
          <p:nvPr/>
        </p:nvPicPr>
        <p:blipFill rotWithShape="1">
          <a:blip r:embed="rId3"/>
          <a:srcRect b="12108"/>
          <a:stretch/>
        </p:blipFill>
        <p:spPr>
          <a:xfrm>
            <a:off x="0" y="193431"/>
            <a:ext cx="11915338" cy="6013937"/>
          </a:xfrm>
          <a:prstGeom prst="rect">
            <a:avLst/>
          </a:prstGeom>
        </p:spPr>
      </p:pic>
    </p:spTree>
    <p:extLst>
      <p:ext uri="{BB962C8B-B14F-4D97-AF65-F5344CB8AC3E}">
        <p14:creationId xmlns:p14="http://schemas.microsoft.com/office/powerpoint/2010/main" val="1718337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84C9-6152-654F-A496-1038C2CA5299}"/>
              </a:ext>
            </a:extLst>
          </p:cNvPr>
          <p:cNvSpPr>
            <a:spLocks noGrp="1"/>
          </p:cNvSpPr>
          <p:nvPr>
            <p:ph type="title"/>
          </p:nvPr>
        </p:nvSpPr>
        <p:spPr/>
        <p:txBody>
          <a:bodyPr/>
          <a:lstStyle/>
          <a:p>
            <a:r>
              <a:rPr lang="en-GB" dirty="0"/>
              <a:t>Commutativity of Rotations – 3D</a:t>
            </a:r>
          </a:p>
        </p:txBody>
      </p:sp>
      <p:sp>
        <p:nvSpPr>
          <p:cNvPr id="3" name="Content Placeholder 2">
            <a:extLst>
              <a:ext uri="{FF2B5EF4-FFF2-40B4-BE49-F238E27FC236}">
                <a16:creationId xmlns:a16="http://schemas.microsoft.com/office/drawing/2014/main" id="{57473394-BAE3-1B45-9D24-79488B8D58AC}"/>
              </a:ext>
            </a:extLst>
          </p:cNvPr>
          <p:cNvSpPr>
            <a:spLocks noGrp="1"/>
          </p:cNvSpPr>
          <p:nvPr>
            <p:ph idx="1"/>
          </p:nvPr>
        </p:nvSpPr>
        <p:spPr>
          <a:xfrm>
            <a:off x="838200" y="1828800"/>
            <a:ext cx="5410200" cy="3975100"/>
          </a:xfrm>
        </p:spPr>
        <p:txBody>
          <a:bodyPr/>
          <a:lstStyle/>
          <a:p>
            <a:pPr marL="0" indent="0">
              <a:buNone/>
            </a:pPr>
            <a:r>
              <a:rPr lang="en-GB" dirty="0"/>
              <a:t>Try it at home – grab a bottle!</a:t>
            </a:r>
          </a:p>
          <a:p>
            <a:pPr lvl="1"/>
            <a:r>
              <a:rPr lang="en-GB" dirty="0"/>
              <a:t>Rotate 90</a:t>
            </a:r>
            <a:r>
              <a:rPr lang="en-GB" baseline="30000" dirty="0"/>
              <a:t>o</a:t>
            </a:r>
            <a:r>
              <a:rPr lang="en-GB" dirty="0"/>
              <a:t> around Y, then Z, then X</a:t>
            </a:r>
          </a:p>
          <a:p>
            <a:pPr lvl="1"/>
            <a:r>
              <a:rPr lang="en-GB" dirty="0"/>
              <a:t>Rotate 90</a:t>
            </a:r>
            <a:r>
              <a:rPr lang="en-GB" baseline="30000" dirty="0"/>
              <a:t>o</a:t>
            </a:r>
            <a:r>
              <a:rPr lang="en-GB" dirty="0"/>
              <a:t> around Z, then Y, then X</a:t>
            </a:r>
          </a:p>
          <a:p>
            <a:pPr lvl="1"/>
            <a:r>
              <a:rPr lang="en-GB" dirty="0"/>
              <a:t>Was there any difference?</a:t>
            </a:r>
          </a:p>
          <a:p>
            <a:pPr lvl="1"/>
            <a:endParaRPr lang="en-GB" dirty="0"/>
          </a:p>
          <a:p>
            <a:pPr lvl="1"/>
            <a:endParaRPr lang="en-GB" baseline="30000" dirty="0"/>
          </a:p>
          <a:p>
            <a:endParaRPr lang="en-GB" dirty="0"/>
          </a:p>
        </p:txBody>
      </p:sp>
      <p:sp>
        <p:nvSpPr>
          <p:cNvPr id="4" name="Slide Number Placeholder 3">
            <a:extLst>
              <a:ext uri="{FF2B5EF4-FFF2-40B4-BE49-F238E27FC236}">
                <a16:creationId xmlns:a16="http://schemas.microsoft.com/office/drawing/2014/main" id="{07003BC2-E73F-7C4B-85EC-791A00ACD8CE}"/>
              </a:ext>
            </a:extLst>
          </p:cNvPr>
          <p:cNvSpPr>
            <a:spLocks noGrp="1"/>
          </p:cNvSpPr>
          <p:nvPr>
            <p:ph type="sldNum" sz="quarter" idx="12"/>
          </p:nvPr>
        </p:nvSpPr>
        <p:spPr/>
        <p:txBody>
          <a:bodyPr/>
          <a:lstStyle/>
          <a:p>
            <a:fld id="{3A161B0B-1A60-4749-8E50-DA258087C576}" type="slidenum">
              <a:rPr lang="en-US" smtClean="0"/>
              <a:t>8</a:t>
            </a:fld>
            <a:endParaRPr lang="en-US"/>
          </a:p>
        </p:txBody>
      </p:sp>
      <p:pic>
        <p:nvPicPr>
          <p:cNvPr id="5" name="Picture 4">
            <a:extLst>
              <a:ext uri="{FF2B5EF4-FFF2-40B4-BE49-F238E27FC236}">
                <a16:creationId xmlns:a16="http://schemas.microsoft.com/office/drawing/2014/main" id="{D2D6E0A3-B38D-6047-AC87-BF215C9D18B6}"/>
              </a:ext>
            </a:extLst>
          </p:cNvPr>
          <p:cNvPicPr>
            <a:picLocks noChangeAspect="1"/>
          </p:cNvPicPr>
          <p:nvPr/>
        </p:nvPicPr>
        <p:blipFill rotWithShape="1">
          <a:blip r:embed="rId3"/>
          <a:srcRect l="60250" t="12445" r="14750" b="12667"/>
          <a:stretch/>
        </p:blipFill>
        <p:spPr>
          <a:xfrm>
            <a:off x="7711440" y="1403032"/>
            <a:ext cx="3048000" cy="5135880"/>
          </a:xfrm>
          <a:prstGeom prst="rect">
            <a:avLst/>
          </a:prstGeom>
        </p:spPr>
      </p:pic>
      <p:grpSp>
        <p:nvGrpSpPr>
          <p:cNvPr id="8" name="Group 7">
            <a:extLst>
              <a:ext uri="{FF2B5EF4-FFF2-40B4-BE49-F238E27FC236}">
                <a16:creationId xmlns:a16="http://schemas.microsoft.com/office/drawing/2014/main" id="{3BF9563F-87A6-8343-B284-62490E844DDA}"/>
              </a:ext>
            </a:extLst>
          </p:cNvPr>
          <p:cNvGrpSpPr/>
          <p:nvPr/>
        </p:nvGrpSpPr>
        <p:grpSpPr>
          <a:xfrm>
            <a:off x="342900" y="3788568"/>
            <a:ext cx="6385560" cy="3032761"/>
            <a:chOff x="342900" y="3788568"/>
            <a:chExt cx="6385560" cy="3032761"/>
          </a:xfrm>
        </p:grpSpPr>
        <p:pic>
          <p:nvPicPr>
            <p:cNvPr id="6" name="Picture 5">
              <a:extLst>
                <a:ext uri="{FF2B5EF4-FFF2-40B4-BE49-F238E27FC236}">
                  <a16:creationId xmlns:a16="http://schemas.microsoft.com/office/drawing/2014/main" id="{A6810004-5DEE-0748-B2A1-627C4E058E33}"/>
                </a:ext>
              </a:extLst>
            </p:cNvPr>
            <p:cNvPicPr>
              <a:picLocks noChangeAspect="1"/>
            </p:cNvPicPr>
            <p:nvPr/>
          </p:nvPicPr>
          <p:blipFill rotWithShape="1">
            <a:blip r:embed="rId3"/>
            <a:srcRect l="13375" t="55778" r="34250"/>
            <a:stretch/>
          </p:blipFill>
          <p:spPr>
            <a:xfrm>
              <a:off x="342900" y="3788569"/>
              <a:ext cx="6385560" cy="3032760"/>
            </a:xfrm>
            <a:prstGeom prst="rect">
              <a:avLst/>
            </a:prstGeom>
          </p:spPr>
        </p:pic>
        <p:sp>
          <p:nvSpPr>
            <p:cNvPr id="7" name="Rectangle 6">
              <a:extLst>
                <a:ext uri="{FF2B5EF4-FFF2-40B4-BE49-F238E27FC236}">
                  <a16:creationId xmlns:a16="http://schemas.microsoft.com/office/drawing/2014/main" id="{D5E1B21B-D059-6D4D-B5D8-8BA9950ADFB5}"/>
                </a:ext>
              </a:extLst>
            </p:cNvPr>
            <p:cNvSpPr/>
            <p:nvPr/>
          </p:nvSpPr>
          <p:spPr>
            <a:xfrm>
              <a:off x="6248400" y="3788568"/>
              <a:ext cx="480060" cy="229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509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4B7B-D5E9-9F40-A432-A9B8DAB78186}"/>
              </a:ext>
            </a:extLst>
          </p:cNvPr>
          <p:cNvSpPr>
            <a:spLocks noGrp="1"/>
          </p:cNvSpPr>
          <p:nvPr>
            <p:ph type="title"/>
          </p:nvPr>
        </p:nvSpPr>
        <p:spPr/>
        <p:txBody>
          <a:bodyPr/>
          <a:lstStyle/>
          <a:p>
            <a:r>
              <a:rPr lang="en-GB" dirty="0"/>
              <a:t>Representing rotations – 2D</a:t>
            </a:r>
          </a:p>
        </p:txBody>
      </p:sp>
      <p:sp>
        <p:nvSpPr>
          <p:cNvPr id="3" name="Content Placeholder 2">
            <a:extLst>
              <a:ext uri="{FF2B5EF4-FFF2-40B4-BE49-F238E27FC236}">
                <a16:creationId xmlns:a16="http://schemas.microsoft.com/office/drawing/2014/main" id="{8CCB43ED-C8BA-E844-A38E-3B7ED67C4802}"/>
              </a:ext>
            </a:extLst>
          </p:cNvPr>
          <p:cNvSpPr>
            <a:spLocks noGrp="1"/>
          </p:cNvSpPr>
          <p:nvPr>
            <p:ph idx="1"/>
          </p:nvPr>
        </p:nvSpPr>
        <p:spPr/>
        <p:txBody>
          <a:bodyPr/>
          <a:lstStyle/>
          <a:p>
            <a:r>
              <a:rPr lang="en-GB" dirty="0"/>
              <a:t>How to get a rotation matrix in 2D?</a:t>
            </a:r>
          </a:p>
          <a:p>
            <a:r>
              <a:rPr lang="en-GB" dirty="0">
                <a:latin typeface="Calibri" panose="020F0502020204030204" pitchFamily="34" charset="0"/>
                <a:cs typeface="Calibri" panose="020F0502020204030204" pitchFamily="34" charset="0"/>
              </a:rPr>
              <a:t>Suppose we have a function </a:t>
            </a:r>
            <a:r>
              <a:rPr lang="en-GB" i="1" dirty="0">
                <a:latin typeface="Calibri" panose="020F0502020204030204" pitchFamily="34" charset="0"/>
                <a:cs typeface="Calibri" panose="020F0502020204030204" pitchFamily="34" charset="0"/>
              </a:rPr>
              <a:t>S</a:t>
            </a:r>
            <a:r>
              <a:rPr lang="en-GB" dirty="0">
                <a:latin typeface="Calibri" panose="020F0502020204030204" pitchFamily="34" charset="0"/>
                <a:cs typeface="Calibri" panose="020F0502020204030204" pitchFamily="34" charset="0"/>
              </a:rPr>
              <a:t>(</a:t>
            </a:r>
            <a:r>
              <a:rPr lang="en-GB" dirty="0" err="1">
                <a:latin typeface="Calibri" panose="020F0502020204030204" pitchFamily="34" charset="0"/>
                <a:cs typeface="Calibri" panose="020F0502020204030204" pitchFamily="34" charset="0"/>
              </a:rPr>
              <a:t>θ</a:t>
            </a:r>
            <a:r>
              <a:rPr lang="en-GB" dirty="0">
                <a:latin typeface="Calibri" panose="020F0502020204030204" pitchFamily="34" charset="0"/>
                <a:cs typeface="Calibri" panose="020F0502020204030204" pitchFamily="34" charset="0"/>
              </a:rPr>
              <a:t>), that for a given </a:t>
            </a:r>
            <a:r>
              <a:rPr lang="en-GB" dirty="0" err="1">
                <a:latin typeface="Calibri" panose="020F0502020204030204" pitchFamily="34" charset="0"/>
                <a:cs typeface="Calibri" panose="020F0502020204030204" pitchFamily="34" charset="0"/>
              </a:rPr>
              <a:t>θ</a:t>
            </a:r>
            <a:r>
              <a:rPr lang="en-GB" dirty="0">
                <a:latin typeface="Calibri" panose="020F0502020204030204" pitchFamily="34" charset="0"/>
                <a:cs typeface="Calibri" panose="020F0502020204030204" pitchFamily="34" charset="0"/>
              </a:rPr>
              <a:t>, gives me the point (x, y) around a circle.</a:t>
            </a:r>
          </a:p>
          <a:p>
            <a:r>
              <a:rPr lang="en-GB" dirty="0">
                <a:latin typeface="Calibri" panose="020F0502020204030204" pitchFamily="34" charset="0"/>
                <a:cs typeface="Calibri" panose="020F0502020204030204" pitchFamily="34" charset="0"/>
              </a:rPr>
              <a:t>What's e</a:t>
            </a:r>
            <a:r>
              <a:rPr lang="en-GB" baseline="-25000" dirty="0">
                <a:latin typeface="Calibri" panose="020F0502020204030204" pitchFamily="34" charset="0"/>
                <a:cs typeface="Calibri" panose="020F0502020204030204" pitchFamily="34" charset="0"/>
              </a:rPr>
              <a:t>1</a:t>
            </a:r>
            <a:r>
              <a:rPr lang="en-GB" dirty="0">
                <a:latin typeface="Calibri" panose="020F0502020204030204" pitchFamily="34" charset="0"/>
                <a:cs typeface="Calibri" panose="020F0502020204030204" pitchFamily="34" charset="0"/>
              </a:rPr>
              <a:t> rotated by </a:t>
            </a:r>
            <a:r>
              <a:rPr lang="en-GB" dirty="0" err="1">
                <a:latin typeface="Calibri" panose="020F0502020204030204" pitchFamily="34" charset="0"/>
                <a:cs typeface="Calibri" panose="020F0502020204030204" pitchFamily="34" charset="0"/>
              </a:rPr>
              <a:t>θ</a:t>
            </a:r>
            <a:r>
              <a:rPr lang="en-GB" dirty="0">
                <a:latin typeface="Calibri" panose="020F0502020204030204" pitchFamily="34" charset="0"/>
                <a:cs typeface="Calibri" panose="020F0502020204030204" pitchFamily="34" charset="0"/>
              </a:rPr>
              <a:t>?</a:t>
            </a:r>
          </a:p>
          <a:p>
            <a:r>
              <a:rPr lang="en-GB" dirty="0">
                <a:latin typeface="Calibri" panose="020F0502020204030204" pitchFamily="34" charset="0"/>
                <a:cs typeface="Calibri" panose="020F0502020204030204" pitchFamily="34" charset="0"/>
              </a:rPr>
              <a:t>What's e</a:t>
            </a:r>
            <a:r>
              <a:rPr lang="en-GB" baseline="-25000" dirty="0">
                <a:latin typeface="Calibri" panose="020F0502020204030204" pitchFamily="34" charset="0"/>
                <a:cs typeface="Calibri" panose="020F0502020204030204" pitchFamily="34" charset="0"/>
              </a:rPr>
              <a:t>2</a:t>
            </a:r>
            <a:r>
              <a:rPr lang="en-GB" dirty="0">
                <a:latin typeface="Calibri" panose="020F0502020204030204" pitchFamily="34" charset="0"/>
                <a:cs typeface="Calibri" panose="020F0502020204030204" pitchFamily="34" charset="0"/>
              </a:rPr>
              <a:t> rotated by </a:t>
            </a:r>
            <a:r>
              <a:rPr lang="en-GB" dirty="0" err="1">
                <a:latin typeface="Calibri" panose="020F0502020204030204" pitchFamily="34" charset="0"/>
                <a:cs typeface="Calibri" panose="020F0502020204030204" pitchFamily="34" charset="0"/>
              </a:rPr>
              <a:t>θ</a:t>
            </a:r>
            <a:r>
              <a:rPr lang="en-GB" dirty="0">
                <a:latin typeface="Calibri" panose="020F0502020204030204" pitchFamily="34" charset="0"/>
                <a:cs typeface="Calibri" panose="020F0502020204030204" pitchFamily="34" charset="0"/>
              </a:rPr>
              <a:t>?</a:t>
            </a:r>
          </a:p>
          <a:p>
            <a:r>
              <a:rPr lang="en-GB" dirty="0">
                <a:latin typeface="Calibri" panose="020F0502020204030204" pitchFamily="34" charset="0"/>
                <a:cs typeface="Calibri" panose="020F0502020204030204" pitchFamily="34" charset="0"/>
              </a:rPr>
              <a:t>How about u := </a:t>
            </a:r>
            <a:r>
              <a:rPr lang="en-GB" dirty="0">
                <a:latin typeface="Book Antiqua" panose="02040602050305030304" pitchFamily="18" charset="0"/>
                <a:cs typeface="Calibri" panose="020F0502020204030204" pitchFamily="34" charset="0"/>
              </a:rPr>
              <a:t>a.</a:t>
            </a:r>
            <a:r>
              <a:rPr lang="en-GB" dirty="0">
                <a:latin typeface="Calibri" panose="020F0502020204030204" pitchFamily="34" charset="0"/>
                <a:cs typeface="Calibri" panose="020F0502020204030204" pitchFamily="34" charset="0"/>
              </a:rPr>
              <a:t>e</a:t>
            </a:r>
            <a:r>
              <a:rPr lang="en-GB" baseline="-25000" dirty="0">
                <a:latin typeface="Calibri" panose="020F0502020204030204" pitchFamily="34" charset="0"/>
                <a:cs typeface="Calibri" panose="020F0502020204030204" pitchFamily="34" charset="0"/>
              </a:rPr>
              <a:t>1</a:t>
            </a:r>
            <a:r>
              <a:rPr lang="en-GB" dirty="0">
                <a:latin typeface="Calibri" panose="020F0502020204030204" pitchFamily="34" charset="0"/>
                <a:cs typeface="Calibri" panose="020F0502020204030204" pitchFamily="34" charset="0"/>
              </a:rPr>
              <a:t> + </a:t>
            </a:r>
            <a:r>
              <a:rPr lang="en-GB" dirty="0">
                <a:latin typeface="Book Antiqua" panose="02040602050305030304" pitchFamily="18" charset="0"/>
                <a:cs typeface="Calibri" panose="020F0502020204030204" pitchFamily="34" charset="0"/>
              </a:rPr>
              <a:t>b</a:t>
            </a:r>
            <a:r>
              <a:rPr lang="en-GB" dirty="0">
                <a:latin typeface="Calibri" panose="020F0502020204030204" pitchFamily="34" charset="0"/>
                <a:cs typeface="Calibri" panose="020F0502020204030204" pitchFamily="34" charset="0"/>
              </a:rPr>
              <a:t>.e</a:t>
            </a:r>
            <a:r>
              <a:rPr lang="en-GB" baseline="-25000" dirty="0">
                <a:latin typeface="Calibri" panose="020F0502020204030204" pitchFamily="34" charset="0"/>
                <a:cs typeface="Calibri" panose="020F0502020204030204" pitchFamily="34" charset="0"/>
              </a:rPr>
              <a:t>2</a:t>
            </a:r>
            <a:r>
              <a:rPr lang="en-GB" dirty="0">
                <a:latin typeface="Calibri" panose="020F0502020204030204" pitchFamily="34" charset="0"/>
                <a:cs typeface="Calibri" panose="020F0502020204030204" pitchFamily="34" charset="0"/>
              </a:rPr>
              <a:t>?</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What then must the matrix look like?</a:t>
            </a:r>
          </a:p>
          <a:p>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F1CE88B-442E-1B45-927E-DB9DB92014AA}"/>
              </a:ext>
            </a:extLst>
          </p:cNvPr>
          <p:cNvSpPr>
            <a:spLocks noGrp="1"/>
          </p:cNvSpPr>
          <p:nvPr>
            <p:ph type="sldNum" sz="quarter" idx="12"/>
          </p:nvPr>
        </p:nvSpPr>
        <p:spPr/>
        <p:txBody>
          <a:bodyPr/>
          <a:lstStyle/>
          <a:p>
            <a:fld id="{3A161B0B-1A60-4749-8E50-DA258087C576}" type="slidenum">
              <a:rPr lang="en-US" smtClean="0"/>
              <a:t>9</a:t>
            </a:fld>
            <a:endParaRPr lang="en-US"/>
          </a:p>
        </p:txBody>
      </p:sp>
      <p:pic>
        <p:nvPicPr>
          <p:cNvPr id="5" name="Picture 4">
            <a:extLst>
              <a:ext uri="{FF2B5EF4-FFF2-40B4-BE49-F238E27FC236}">
                <a16:creationId xmlns:a16="http://schemas.microsoft.com/office/drawing/2014/main" id="{59FD5C6C-BD09-A341-8E1D-A789AD6DE655}"/>
              </a:ext>
            </a:extLst>
          </p:cNvPr>
          <p:cNvPicPr>
            <a:picLocks noChangeAspect="1"/>
          </p:cNvPicPr>
          <p:nvPr/>
        </p:nvPicPr>
        <p:blipFill rotWithShape="1">
          <a:blip r:embed="rId2"/>
          <a:srcRect l="63810" t="41694" r="13095" b="23809"/>
          <a:stretch/>
        </p:blipFill>
        <p:spPr>
          <a:xfrm>
            <a:off x="9085942" y="3099338"/>
            <a:ext cx="2815772" cy="2365829"/>
          </a:xfrm>
          <a:prstGeom prst="rect">
            <a:avLst/>
          </a:prstGeom>
        </p:spPr>
      </p:pic>
      <p:pic>
        <p:nvPicPr>
          <p:cNvPr id="6" name="Picture 5">
            <a:extLst>
              <a:ext uri="{FF2B5EF4-FFF2-40B4-BE49-F238E27FC236}">
                <a16:creationId xmlns:a16="http://schemas.microsoft.com/office/drawing/2014/main" id="{233CCEE3-0270-1843-9378-D95789984C78}"/>
              </a:ext>
            </a:extLst>
          </p:cNvPr>
          <p:cNvPicPr>
            <a:picLocks noChangeAspect="1"/>
          </p:cNvPicPr>
          <p:nvPr/>
        </p:nvPicPr>
        <p:blipFill rotWithShape="1">
          <a:blip r:embed="rId2"/>
          <a:srcRect l="14405" t="79154" r="14880" b="8736"/>
          <a:stretch/>
        </p:blipFill>
        <p:spPr>
          <a:xfrm>
            <a:off x="1669142" y="5859067"/>
            <a:ext cx="8621486" cy="830490"/>
          </a:xfrm>
          <a:prstGeom prst="rect">
            <a:avLst/>
          </a:prstGeom>
        </p:spPr>
      </p:pic>
      <p:pic>
        <p:nvPicPr>
          <p:cNvPr id="7" name="Picture 6">
            <a:extLst>
              <a:ext uri="{FF2B5EF4-FFF2-40B4-BE49-F238E27FC236}">
                <a16:creationId xmlns:a16="http://schemas.microsoft.com/office/drawing/2014/main" id="{33241FD4-DDE1-2F4C-AEAC-0C0C6A05AFAB}"/>
              </a:ext>
            </a:extLst>
          </p:cNvPr>
          <p:cNvPicPr>
            <a:picLocks noChangeAspect="1"/>
          </p:cNvPicPr>
          <p:nvPr/>
        </p:nvPicPr>
        <p:blipFill rotWithShape="1">
          <a:blip r:embed="rId2"/>
          <a:srcRect l="44167" t="41693" r="44523" b="51111"/>
          <a:stretch/>
        </p:blipFill>
        <p:spPr>
          <a:xfrm>
            <a:off x="4775200" y="3207656"/>
            <a:ext cx="1378857" cy="493486"/>
          </a:xfrm>
          <a:prstGeom prst="rect">
            <a:avLst/>
          </a:prstGeom>
        </p:spPr>
      </p:pic>
      <p:pic>
        <p:nvPicPr>
          <p:cNvPr id="8" name="Picture 7">
            <a:extLst>
              <a:ext uri="{FF2B5EF4-FFF2-40B4-BE49-F238E27FC236}">
                <a16:creationId xmlns:a16="http://schemas.microsoft.com/office/drawing/2014/main" id="{6FF7802C-BCC2-1848-BD82-076B55F088A2}"/>
              </a:ext>
            </a:extLst>
          </p:cNvPr>
          <p:cNvPicPr>
            <a:picLocks noChangeAspect="1"/>
          </p:cNvPicPr>
          <p:nvPr/>
        </p:nvPicPr>
        <p:blipFill rotWithShape="1">
          <a:blip r:embed="rId2"/>
          <a:srcRect l="44048" t="48889" r="36191" b="44064"/>
          <a:stretch/>
        </p:blipFill>
        <p:spPr>
          <a:xfrm>
            <a:off x="4775200" y="3715769"/>
            <a:ext cx="2409371" cy="483279"/>
          </a:xfrm>
          <a:prstGeom prst="rect">
            <a:avLst/>
          </a:prstGeom>
        </p:spPr>
      </p:pic>
      <p:pic>
        <p:nvPicPr>
          <p:cNvPr id="9" name="Picture 8">
            <a:extLst>
              <a:ext uri="{FF2B5EF4-FFF2-40B4-BE49-F238E27FC236}">
                <a16:creationId xmlns:a16="http://schemas.microsoft.com/office/drawing/2014/main" id="{132ECB2A-B56E-6641-83A2-769AC33CD9CF}"/>
              </a:ext>
            </a:extLst>
          </p:cNvPr>
          <p:cNvPicPr>
            <a:picLocks noChangeAspect="1"/>
          </p:cNvPicPr>
          <p:nvPr/>
        </p:nvPicPr>
        <p:blipFill rotWithShape="1">
          <a:blip r:embed="rId2"/>
          <a:srcRect l="26786" t="64339" r="42411" b="29312"/>
          <a:stretch/>
        </p:blipFill>
        <p:spPr>
          <a:xfrm>
            <a:off x="3211285" y="4789714"/>
            <a:ext cx="3755572" cy="435429"/>
          </a:xfrm>
          <a:prstGeom prst="rect">
            <a:avLst/>
          </a:prstGeom>
        </p:spPr>
      </p:pic>
    </p:spTree>
    <p:extLst>
      <p:ext uri="{BB962C8B-B14F-4D97-AF65-F5344CB8AC3E}">
        <p14:creationId xmlns:p14="http://schemas.microsoft.com/office/powerpoint/2010/main" val="427016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Theta  template TPT1  env TPENV1  fore 0  back 16777215  eqnno 1"/>
  <p:tag name="FILENAME" val="TP_tmp"/>
  <p:tag name="ORIGWIDTH" val="2"/>
  <p:tag name="PICTUREFILESIZE" val="968"/>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That is a test  template TPT1  env TPENV1  fore 0  back 16777215  eqnno 2"/>
  <p:tag name="FILENAME" val="TP_tmp"/>
  <p:tag name="ORIGWIDTH" val="2"/>
  <p:tag name="PICTUREFILESIZE" val="1928"/>
</p:tagLst>
</file>

<file path=ppt/tags/tag3.xml><?xml version="1.0" encoding="utf-8"?>
<p:tagLst xmlns:a="http://schemas.openxmlformats.org/drawingml/2006/main" xmlns:r="http://schemas.openxmlformats.org/officeDocument/2006/relationships" xmlns:p="http://schemas.openxmlformats.org/presentationml/2006/main">
  <p:tag name="TEXPOINT" val="template"/>
  <p:tag name="SOURCE" val="TPT1  equation \Theta  template TPT1  env TPENV1  fore 0  back 16777215  eqnno 1"/>
  <p:tag name="FILENAME" val="TP_tmp"/>
  <p:tag name="ORIGWIDTH" val="2"/>
  <p:tag name="PICTUREFILESIZE" val="968"/>
</p:tagLst>
</file>

<file path=ppt/tags/tag4.xml><?xml version="1.0" encoding="utf-8"?>
<p:tagLst xmlns:a="http://schemas.openxmlformats.org/drawingml/2006/main" xmlns:r="http://schemas.openxmlformats.org/officeDocument/2006/relationships" xmlns:p="http://schemas.openxmlformats.org/presentationml/2006/main">
  <p:tag name="TEXPOINT" val="template"/>
  <p:tag name="SOURCE" val="TPT1  equation That is a test  template TPT1  env TPENV1  fore 0  back 16777215  eqnno 2"/>
  <p:tag name="FILENAME" val="TP_tmp"/>
  <p:tag name="ORIGWIDTH" val="2"/>
  <p:tag name="PICTUREFILESIZE" val="19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8831</TotalTime>
  <Words>4145</Words>
  <Application>Microsoft Macintosh PowerPoint</Application>
  <PresentationFormat>Widescreen</PresentationFormat>
  <Paragraphs>621</Paragraphs>
  <Slides>78</Slides>
  <Notes>49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8" baseType="lpstr">
      <vt:lpstr>Arial</vt:lpstr>
      <vt:lpstr>Book Antiqua</vt:lpstr>
      <vt:lpstr>Calibri</vt:lpstr>
      <vt:lpstr>Calibri Light</vt:lpstr>
      <vt:lpstr>Cambria Math</vt:lpstr>
      <vt:lpstr>GFS Neohellenic Bold</vt:lpstr>
      <vt:lpstr>Times New Roman</vt:lpstr>
      <vt:lpstr>Wingdings</vt:lpstr>
      <vt:lpstr>Office Theme</vt:lpstr>
      <vt:lpstr>Equation</vt:lpstr>
      <vt:lpstr>Virtual Humans – Winter 23/24</vt:lpstr>
      <vt:lpstr>Ingredients to build a Virtual Human</vt:lpstr>
      <vt:lpstr>Kinematic Chains</vt:lpstr>
      <vt:lpstr>Kinematic Parameterization</vt:lpstr>
      <vt:lpstr>Ingredients to build a Virtual Human</vt:lpstr>
      <vt:lpstr>Informally, what is a rotation?</vt:lpstr>
      <vt:lpstr>Commutativity of Rotations – 2D</vt:lpstr>
      <vt:lpstr>Commutativity of Rotations – 3D</vt:lpstr>
      <vt:lpstr>Representing rotations – 2D</vt:lpstr>
      <vt:lpstr>Rotation Matrices</vt:lpstr>
      <vt:lpstr>2 Views of Rotations</vt:lpstr>
      <vt:lpstr>Rotation matrix drawbacks</vt:lpstr>
      <vt:lpstr>Euler Angles</vt:lpstr>
      <vt:lpstr>Euler Angles</vt:lpstr>
      <vt:lpstr>Euler Angles: Confusion</vt:lpstr>
      <vt:lpstr>Example of intrinsic rotations (z,x’,z’’)</vt:lpstr>
      <vt:lpstr>Gimbal Lock</vt:lpstr>
      <vt:lpstr>Gimbal Lock</vt:lpstr>
      <vt:lpstr>Euler Angles: Drawbacks</vt:lpstr>
      <vt:lpstr>Complex Analysis - Motivation</vt:lpstr>
      <vt:lpstr>Imaginary units – Geometric description </vt:lpstr>
      <vt:lpstr>Complex Numbers</vt:lpstr>
      <vt:lpstr>Complex Arithmetic</vt:lpstr>
      <vt:lpstr>Complex product – Rectangular form (1, ⍳)</vt:lpstr>
      <vt:lpstr>Complex product – Polar form</vt:lpstr>
      <vt:lpstr>2D rotations: Matrices vs. Complex</vt:lpstr>
      <vt:lpstr>Quaternions generalize complex numbers</vt:lpstr>
      <vt:lpstr>Quaternions</vt:lpstr>
      <vt:lpstr>Quaternions</vt:lpstr>
      <vt:lpstr>Quaternions</vt:lpstr>
      <vt:lpstr>Quaternions are ideal for interpolation</vt:lpstr>
      <vt:lpstr>Quaternions</vt:lpstr>
      <vt:lpstr>Axis-angle</vt:lpstr>
      <vt:lpstr>Lie Groups / Lie Algebras</vt:lpstr>
      <vt:lpstr>Axis-angle</vt:lpstr>
      <vt:lpstr>Exponential map</vt:lpstr>
      <vt:lpstr>Exponential map</vt:lpstr>
      <vt:lpstr>Exponential map</vt:lpstr>
      <vt:lpstr>Exponential map</vt:lpstr>
      <vt:lpstr>Exponential map</vt:lpstr>
      <vt:lpstr>Exponential map</vt:lpstr>
      <vt:lpstr>Twists</vt:lpstr>
      <vt:lpstr>Exponential map</vt:lpstr>
      <vt:lpstr>Which representation should I use?</vt:lpstr>
      <vt:lpstr>Ingredients to build a Virtual Human</vt:lpstr>
      <vt:lpstr>Articulation</vt:lpstr>
      <vt:lpstr>Articulation</vt:lpstr>
      <vt:lpstr>Articulation</vt:lpstr>
      <vt:lpstr>Articulation</vt:lpstr>
      <vt:lpstr>Product of exponentials</vt:lpstr>
      <vt:lpstr>Inverse Kinematics</vt:lpstr>
      <vt:lpstr>Inverse Kinematics</vt:lpstr>
      <vt:lpstr>Articulated Jacobian</vt:lpstr>
      <vt:lpstr>Articulated Jacobian</vt:lpstr>
      <vt:lpstr>Articulated Jacobian</vt:lpstr>
      <vt:lpstr>Articulated Jacobian</vt:lpstr>
      <vt:lpstr>Pose Parameters</vt:lpstr>
      <vt:lpstr>Pose Jacobian</vt:lpstr>
      <vt:lpstr>In SMPL (de-facto body model)</vt:lpstr>
      <vt:lpstr>Slide credits and further reading</vt:lpstr>
      <vt:lpstr>Slides below are originals for heavy editing</vt:lpstr>
      <vt:lpstr>Ingredients to build a Virtual Human</vt:lpstr>
      <vt:lpstr>Ingredients to build a Virtual Human</vt:lpstr>
      <vt:lpstr>PowerPoint Presentation</vt:lpstr>
      <vt:lpstr>PowerPoint Presentation</vt:lpstr>
      <vt:lpstr>PowerPoint Presentation</vt:lpstr>
      <vt:lpstr>PowerPoint Presentation</vt:lpstr>
      <vt:lpstr>Product of exponentials</vt:lpstr>
      <vt:lpstr>Overview</vt:lpstr>
      <vt:lpstr>PowerPoint Presentation</vt:lpstr>
      <vt:lpstr>PowerPoint Presentation</vt:lpstr>
      <vt:lpstr>PowerPoint Presentation</vt:lpstr>
      <vt:lpstr>PowerPoint Presentation</vt:lpstr>
      <vt:lpstr>Quaternions are ideal for interpolation</vt:lpstr>
      <vt:lpstr> Quaternions: where they come from</vt:lpstr>
      <vt:lpstr>Quaternions</vt:lpstr>
      <vt:lpstr>Quaternions: where they come from</vt:lpstr>
      <vt:lpstr>Quaternions: where they come from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Humans – Winter 2022</dc:title>
  <dc:creator>Microsoft Office User</dc:creator>
  <cp:lastModifiedBy>Ilia Petrov</cp:lastModifiedBy>
  <cp:revision>119</cp:revision>
  <dcterms:created xsi:type="dcterms:W3CDTF">2022-05-06T10:55:15Z</dcterms:created>
  <dcterms:modified xsi:type="dcterms:W3CDTF">2023-09-22T17:24:37Z</dcterms:modified>
</cp:coreProperties>
</file>