
<file path=[Content_Types].xml><?xml version="1.0" encoding="utf-8"?>
<Types xmlns="http://schemas.openxmlformats.org/package/2006/content-types">
  <Default Extension="gif" ContentType="image/gif"/>
  <Default Extension="jpeg" ContentType="image/jpeg"/>
  <Default Extension="m4v" ContentType="video/mp4"/>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386" r:id="rId2"/>
    <p:sldId id="893" r:id="rId3"/>
    <p:sldId id="973" r:id="rId4"/>
    <p:sldId id="905" r:id="rId5"/>
    <p:sldId id="976" r:id="rId6"/>
    <p:sldId id="977" r:id="rId7"/>
    <p:sldId id="975" r:id="rId8"/>
    <p:sldId id="979" r:id="rId9"/>
    <p:sldId id="978" r:id="rId10"/>
    <p:sldId id="980" r:id="rId11"/>
    <p:sldId id="981" r:id="rId12"/>
    <p:sldId id="982" r:id="rId13"/>
    <p:sldId id="983" r:id="rId14"/>
    <p:sldId id="903" r:id="rId15"/>
    <p:sldId id="984" r:id="rId16"/>
    <p:sldId id="1050" r:id="rId17"/>
    <p:sldId id="1051" r:id="rId18"/>
    <p:sldId id="1052" r:id="rId19"/>
    <p:sldId id="1053" r:id="rId20"/>
    <p:sldId id="910" r:id="rId21"/>
    <p:sldId id="917" r:id="rId22"/>
    <p:sldId id="986" r:id="rId23"/>
    <p:sldId id="898" r:id="rId24"/>
    <p:sldId id="1021" r:id="rId25"/>
    <p:sldId id="1019" r:id="rId26"/>
    <p:sldId id="1020" r:id="rId27"/>
    <p:sldId id="1022" r:id="rId28"/>
    <p:sldId id="1024" r:id="rId29"/>
    <p:sldId id="937" r:id="rId30"/>
    <p:sldId id="1026" r:id="rId31"/>
    <p:sldId id="1028" r:id="rId32"/>
    <p:sldId id="1030" r:id="rId33"/>
    <p:sldId id="1027" r:id="rId34"/>
    <p:sldId id="1031" r:id="rId35"/>
    <p:sldId id="1049" r:id="rId36"/>
    <p:sldId id="1025" r:id="rId37"/>
    <p:sldId id="939" r:id="rId38"/>
    <p:sldId id="940" r:id="rId39"/>
    <p:sldId id="1047" r:id="rId40"/>
    <p:sldId id="1048" r:id="rId41"/>
    <p:sldId id="1046" r:id="rId42"/>
    <p:sldId id="1034" r:id="rId43"/>
    <p:sldId id="1035" r:id="rId44"/>
    <p:sldId id="1036" r:id="rId45"/>
    <p:sldId id="1032" r:id="rId46"/>
    <p:sldId id="1037" r:id="rId47"/>
    <p:sldId id="1038" r:id="rId48"/>
    <p:sldId id="1040" r:id="rId49"/>
    <p:sldId id="1041" r:id="rId50"/>
    <p:sldId id="1042" r:id="rId51"/>
    <p:sldId id="1043" r:id="rId52"/>
    <p:sldId id="1044" r:id="rId53"/>
    <p:sldId id="985" r:id="rId54"/>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84CAE5-20F6-D343-B8ED-7FF7CB0D2F3E}" v="188" dt="2023-01-23T06:44:03.0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48469" autoAdjust="0"/>
  </p:normalViewPr>
  <p:slideViewPr>
    <p:cSldViewPr snapToGrid="0">
      <p:cViewPr varScale="1">
        <p:scale>
          <a:sx n="60" d="100"/>
          <a:sy n="60" d="100"/>
        </p:scale>
        <p:origin x="29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A1684-FB2C-254C-97C3-402C2BFB73F0}" type="datetimeFigureOut">
              <a:rPr lang="en-DE" smtClean="0"/>
              <a:t>08.01.24</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62A69-DE6F-9448-931F-DB271B69215D}" type="slidenum">
              <a:rPr lang="en-DE" smtClean="0"/>
              <a:t>‹#›</a:t>
            </a:fld>
            <a:endParaRPr lang="en-DE"/>
          </a:p>
        </p:txBody>
      </p:sp>
    </p:spTree>
    <p:extLst>
      <p:ext uri="{BB962C8B-B14F-4D97-AF65-F5344CB8AC3E}">
        <p14:creationId xmlns:p14="http://schemas.microsoft.com/office/powerpoint/2010/main" val="1291915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Novel view synthesis for human means learning a dynamic nerf. One way as we have seen in D-NeRF is to learn time conditioned NeRF. But that doesn’t allow us control over human motion.</a:t>
            </a:r>
          </a:p>
          <a:p>
            <a:r>
              <a:rPr lang="en-DE" dirty="0"/>
              <a:t>As we knoe that human motion depends on movement/articulation of individual joint, ideally we aim for learning a pose conditioned nerf for synthesis, where we can change both the pose and viewpoint of human.</a:t>
            </a:r>
          </a:p>
        </p:txBody>
      </p:sp>
      <p:sp>
        <p:nvSpPr>
          <p:cNvPr id="4" name="Slide Number Placeholder 3"/>
          <p:cNvSpPr>
            <a:spLocks noGrp="1"/>
          </p:cNvSpPr>
          <p:nvPr>
            <p:ph type="sldNum" sz="quarter" idx="5"/>
          </p:nvPr>
        </p:nvSpPr>
        <p:spPr/>
        <p:txBody>
          <a:bodyPr/>
          <a:lstStyle/>
          <a:p>
            <a:fld id="{86262A69-DE6F-9448-931F-DB271B69215D}" type="slidenum">
              <a:rPr lang="en-DE" smtClean="0"/>
              <a:t>2</a:t>
            </a:fld>
            <a:endParaRPr lang="en-DE"/>
          </a:p>
        </p:txBody>
      </p:sp>
    </p:spTree>
    <p:extLst>
      <p:ext uri="{BB962C8B-B14F-4D97-AF65-F5344CB8AC3E}">
        <p14:creationId xmlns:p14="http://schemas.microsoft.com/office/powerpoint/2010/main" val="375191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a:t>
            </a:r>
            <a:r>
              <a:rPr lang="en-GB" dirty="0" err="1"/>
              <a:t>neuralbody</a:t>
            </a:r>
            <a:r>
              <a:rPr lang="en-GB" dirty="0"/>
              <a:t> uses SMPL mesh as the underlying </a:t>
            </a:r>
            <a:r>
              <a:rPr lang="en-GB" dirty="0" err="1"/>
              <a:t>strutuce</a:t>
            </a:r>
            <a:r>
              <a:rPr lang="en-GB" dirty="0"/>
              <a:t>. It has a strong prior of human body shape So it doesn’t have ghosting </a:t>
            </a:r>
            <a:r>
              <a:rPr lang="en-GB" dirty="0" err="1"/>
              <a:t>artfatcs</a:t>
            </a:r>
            <a:r>
              <a:rPr lang="en-GB" dirty="0"/>
              <a:t> or extra </a:t>
            </a:r>
            <a:r>
              <a:rPr lang="en-GB" dirty="0" err="1"/>
              <a:t>limbsetc</a:t>
            </a:r>
            <a:r>
              <a:rPr lang="en-GB" dirty="0"/>
              <a:t>, which method like </a:t>
            </a:r>
            <a:r>
              <a:rPr lang="en-GB" dirty="0" err="1"/>
              <a:t>pifu</a:t>
            </a:r>
            <a:r>
              <a:rPr lang="en-GB" dirty="0"/>
              <a:t> might have.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6262A69-DE6F-9448-931F-DB271B69215D}" type="slidenum">
              <a:rPr lang="en-DE" smtClean="0"/>
              <a:t>11</a:t>
            </a:fld>
            <a:endParaRPr lang="en-DE"/>
          </a:p>
        </p:txBody>
      </p:sp>
    </p:spTree>
    <p:extLst>
      <p:ext uri="{BB962C8B-B14F-4D97-AF65-F5344CB8AC3E}">
        <p14:creationId xmlns:p14="http://schemas.microsoft.com/office/powerpoint/2010/main" val="3120525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But the downside it, it might generate </a:t>
            </a:r>
            <a:r>
              <a:rPr lang="en-GB" dirty="0" err="1"/>
              <a:t>artfacts</a:t>
            </a:r>
            <a:r>
              <a:rPr lang="en-GB" dirty="0"/>
              <a:t> for clothing which does not closely follow SMPL e.g. jackets </a:t>
            </a:r>
          </a:p>
          <a:p>
            <a:endParaRPr lang="en-GB" dirty="0"/>
          </a:p>
          <a:p>
            <a:endParaRPr lang="en-GB" dirty="0"/>
          </a:p>
        </p:txBody>
      </p:sp>
      <p:sp>
        <p:nvSpPr>
          <p:cNvPr id="4" name="Slide Number Placeholder 3"/>
          <p:cNvSpPr>
            <a:spLocks noGrp="1"/>
          </p:cNvSpPr>
          <p:nvPr>
            <p:ph type="sldNum" sz="quarter" idx="5"/>
          </p:nvPr>
        </p:nvSpPr>
        <p:spPr/>
        <p:txBody>
          <a:bodyPr/>
          <a:lstStyle/>
          <a:p>
            <a:fld id="{86262A69-DE6F-9448-931F-DB271B69215D}" type="slidenum">
              <a:rPr lang="en-DE" smtClean="0"/>
              <a:t>12</a:t>
            </a:fld>
            <a:endParaRPr lang="en-DE"/>
          </a:p>
        </p:txBody>
      </p:sp>
    </p:spTree>
    <p:extLst>
      <p:ext uri="{BB962C8B-B14F-4D97-AF65-F5344CB8AC3E}">
        <p14:creationId xmlns:p14="http://schemas.microsoft.com/office/powerpoint/2010/main" val="133632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Naturally having a monocular video setting is more natural, challenging.</a:t>
            </a:r>
          </a:p>
        </p:txBody>
      </p:sp>
      <p:sp>
        <p:nvSpPr>
          <p:cNvPr id="4" name="Slide Number Placeholder 3"/>
          <p:cNvSpPr>
            <a:spLocks noGrp="1"/>
          </p:cNvSpPr>
          <p:nvPr>
            <p:ph type="sldNum" sz="quarter" idx="5"/>
          </p:nvPr>
        </p:nvSpPr>
        <p:spPr/>
        <p:txBody>
          <a:bodyPr/>
          <a:lstStyle/>
          <a:p>
            <a:fld id="{86262A69-DE6F-9448-931F-DB271B69215D}" type="slidenum">
              <a:rPr lang="en-DE" smtClean="0"/>
              <a:t>13</a:t>
            </a:fld>
            <a:endParaRPr lang="en-DE"/>
          </a:p>
        </p:txBody>
      </p:sp>
    </p:spTree>
    <p:extLst>
      <p:ext uri="{BB962C8B-B14F-4D97-AF65-F5344CB8AC3E}">
        <p14:creationId xmlns:p14="http://schemas.microsoft.com/office/powerpoint/2010/main" val="2455392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a:t>
            </a:r>
            <a:r>
              <a:rPr lang="en-US" dirty="0" err="1"/>
              <a:t>neuralgif</a:t>
            </a:r>
            <a:r>
              <a:rPr lang="en-US" dirty="0"/>
              <a:t>, they query points in posed space and transform it to </a:t>
            </a:r>
            <a:r>
              <a:rPr lang="en-US" dirty="0" err="1"/>
              <a:t>cannical</a:t>
            </a:r>
            <a:r>
              <a:rPr lang="en-US" dirty="0"/>
              <a:t> using inverse </a:t>
            </a:r>
            <a:r>
              <a:rPr lang="en-US" dirty="0" err="1"/>
              <a:t>trasnforamtion</a:t>
            </a:r>
            <a:r>
              <a:rPr lang="en-US" dirty="0"/>
              <a:t>, followed by predicting non rigid deformation in </a:t>
            </a:r>
            <a:r>
              <a:rPr lang="en-US" dirty="0" err="1"/>
              <a:t>canocial</a:t>
            </a:r>
            <a:r>
              <a:rPr lang="en-US" dirty="0"/>
              <a:t> shape.</a:t>
            </a:r>
            <a:endParaRPr lang="en-DE" dirty="0"/>
          </a:p>
        </p:txBody>
      </p:sp>
      <p:sp>
        <p:nvSpPr>
          <p:cNvPr id="4" name="Slide Number Placeholder 3"/>
          <p:cNvSpPr>
            <a:spLocks noGrp="1"/>
          </p:cNvSpPr>
          <p:nvPr>
            <p:ph type="sldNum" sz="quarter" idx="5"/>
          </p:nvPr>
        </p:nvSpPr>
        <p:spPr/>
        <p:txBody>
          <a:bodyPr/>
          <a:lstStyle/>
          <a:p>
            <a:fld id="{86262A69-DE6F-9448-931F-DB271B69215D}" type="slidenum">
              <a:rPr lang="en-DE" smtClean="0"/>
              <a:t>15</a:t>
            </a:fld>
            <a:endParaRPr lang="en-DE"/>
          </a:p>
        </p:txBody>
      </p:sp>
    </p:spTree>
    <p:extLst>
      <p:ext uri="{BB962C8B-B14F-4D97-AF65-F5344CB8AC3E}">
        <p14:creationId xmlns:p14="http://schemas.microsoft.com/office/powerpoint/2010/main" val="520204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a:t>
            </a:r>
            <a:r>
              <a:rPr lang="en-US" dirty="0" err="1"/>
              <a:t>SNARF,Human</a:t>
            </a:r>
            <a:r>
              <a:rPr lang="en-US" dirty="0"/>
              <a:t> </a:t>
            </a:r>
            <a:r>
              <a:rPr lang="en-US" dirty="0" err="1"/>
              <a:t>NeRF</a:t>
            </a:r>
            <a:r>
              <a:rPr lang="en-US" dirty="0"/>
              <a:t> solves for canonical skinning weight and hence results in better generalization.</a:t>
            </a:r>
            <a:endParaRPr lang="en-DE" dirty="0"/>
          </a:p>
        </p:txBody>
      </p:sp>
      <p:sp>
        <p:nvSpPr>
          <p:cNvPr id="4" name="Slide Number Placeholder 3"/>
          <p:cNvSpPr>
            <a:spLocks noGrp="1"/>
          </p:cNvSpPr>
          <p:nvPr>
            <p:ph type="sldNum" sz="quarter" idx="5"/>
          </p:nvPr>
        </p:nvSpPr>
        <p:spPr/>
        <p:txBody>
          <a:bodyPr/>
          <a:lstStyle/>
          <a:p>
            <a:fld id="{86262A69-DE6F-9448-931F-DB271B69215D}" type="slidenum">
              <a:rPr lang="en-DE" smtClean="0"/>
              <a:t>16</a:t>
            </a:fld>
            <a:endParaRPr lang="en-DE"/>
          </a:p>
        </p:txBody>
      </p:sp>
    </p:spTree>
    <p:extLst>
      <p:ext uri="{BB962C8B-B14F-4D97-AF65-F5344CB8AC3E}">
        <p14:creationId xmlns:p14="http://schemas.microsoft.com/office/powerpoint/2010/main" val="28270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body pose p , and MLP, </a:t>
            </a:r>
            <a:r>
              <a:rPr lang="en-US" dirty="0" err="1"/>
              <a:t>pointsin</a:t>
            </a:r>
            <a:r>
              <a:rPr lang="en-US" dirty="0"/>
              <a:t> observed(deformed space) is transformed to canonical space</a:t>
            </a:r>
          </a:p>
          <a:p>
            <a:endParaRPr lang="en-DE" dirty="0"/>
          </a:p>
        </p:txBody>
      </p:sp>
      <p:sp>
        <p:nvSpPr>
          <p:cNvPr id="4" name="Slide Number Placeholder 3"/>
          <p:cNvSpPr>
            <a:spLocks noGrp="1"/>
          </p:cNvSpPr>
          <p:nvPr>
            <p:ph type="sldNum" sz="quarter" idx="5"/>
          </p:nvPr>
        </p:nvSpPr>
        <p:spPr/>
        <p:txBody>
          <a:bodyPr/>
          <a:lstStyle/>
          <a:p>
            <a:fld id="{86262A69-DE6F-9448-931F-DB271B69215D}" type="slidenum">
              <a:rPr lang="en-DE" smtClean="0"/>
              <a:t>17</a:t>
            </a:fld>
            <a:endParaRPr lang="en-DE"/>
          </a:p>
        </p:txBody>
      </p:sp>
    </p:spTree>
    <p:extLst>
      <p:ext uri="{BB962C8B-B14F-4D97-AF65-F5344CB8AC3E}">
        <p14:creationId xmlns:p14="http://schemas.microsoft.com/office/powerpoint/2010/main" val="3594929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predict non rigid deformation in the canonical space.</a:t>
            </a:r>
          </a:p>
          <a:p>
            <a:endParaRPr lang="en-DE" dirty="0"/>
          </a:p>
        </p:txBody>
      </p:sp>
      <p:sp>
        <p:nvSpPr>
          <p:cNvPr id="4" name="Slide Number Placeholder 3"/>
          <p:cNvSpPr>
            <a:spLocks noGrp="1"/>
          </p:cNvSpPr>
          <p:nvPr>
            <p:ph type="sldNum" sz="quarter" idx="5"/>
          </p:nvPr>
        </p:nvSpPr>
        <p:spPr/>
        <p:txBody>
          <a:bodyPr/>
          <a:lstStyle/>
          <a:p>
            <a:fld id="{86262A69-DE6F-9448-931F-DB271B69215D}" type="slidenum">
              <a:rPr lang="en-DE" smtClean="0"/>
              <a:t>18</a:t>
            </a:fld>
            <a:endParaRPr lang="en-DE"/>
          </a:p>
        </p:txBody>
      </p:sp>
    </p:spTree>
    <p:extLst>
      <p:ext uri="{BB962C8B-B14F-4D97-AF65-F5344CB8AC3E}">
        <p14:creationId xmlns:p14="http://schemas.microsoft.com/office/powerpoint/2010/main" val="1018102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Using volumetric rendering, we render the image and supervise using image loss</a:t>
            </a:r>
          </a:p>
        </p:txBody>
      </p:sp>
      <p:sp>
        <p:nvSpPr>
          <p:cNvPr id="4" name="Slide Number Placeholder 3"/>
          <p:cNvSpPr>
            <a:spLocks noGrp="1"/>
          </p:cNvSpPr>
          <p:nvPr>
            <p:ph type="sldNum" sz="quarter" idx="5"/>
          </p:nvPr>
        </p:nvSpPr>
        <p:spPr/>
        <p:txBody>
          <a:bodyPr/>
          <a:lstStyle/>
          <a:p>
            <a:fld id="{86262A69-DE6F-9448-931F-DB271B69215D}" type="slidenum">
              <a:rPr lang="en-DE" smtClean="0"/>
              <a:t>19</a:t>
            </a:fld>
            <a:endParaRPr lang="en-DE"/>
          </a:p>
        </p:txBody>
      </p:sp>
    </p:spTree>
    <p:extLst>
      <p:ext uri="{BB962C8B-B14F-4D97-AF65-F5344CB8AC3E}">
        <p14:creationId xmlns:p14="http://schemas.microsoft.com/office/powerpoint/2010/main" val="2853258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equations</a:t>
            </a:r>
          </a:p>
        </p:txBody>
      </p:sp>
      <p:sp>
        <p:nvSpPr>
          <p:cNvPr id="4" name="Slide Number Placeholder 3"/>
          <p:cNvSpPr>
            <a:spLocks noGrp="1"/>
          </p:cNvSpPr>
          <p:nvPr>
            <p:ph type="sldNum" sz="quarter" idx="5"/>
          </p:nvPr>
        </p:nvSpPr>
        <p:spPr/>
        <p:txBody>
          <a:bodyPr/>
          <a:lstStyle/>
          <a:p>
            <a:fld id="{7EA201C5-0F8F-0D4D-BCEB-5FECC11E143A}" type="slidenum">
              <a:rPr lang="en-US" smtClean="0"/>
              <a:t>20</a:t>
            </a:fld>
            <a:endParaRPr lang="en-US"/>
          </a:p>
        </p:txBody>
      </p:sp>
    </p:spTree>
    <p:extLst>
      <p:ext uri="{BB962C8B-B14F-4D97-AF65-F5344CB8AC3E}">
        <p14:creationId xmlns:p14="http://schemas.microsoft.com/office/powerpoint/2010/main" val="146149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equations</a:t>
            </a:r>
          </a:p>
        </p:txBody>
      </p:sp>
      <p:sp>
        <p:nvSpPr>
          <p:cNvPr id="4" name="Slide Number Placeholder 3"/>
          <p:cNvSpPr>
            <a:spLocks noGrp="1"/>
          </p:cNvSpPr>
          <p:nvPr>
            <p:ph type="sldNum" sz="quarter" idx="5"/>
          </p:nvPr>
        </p:nvSpPr>
        <p:spPr/>
        <p:txBody>
          <a:bodyPr/>
          <a:lstStyle/>
          <a:p>
            <a:fld id="{7EA201C5-0F8F-0D4D-BCEB-5FECC11E143A}" type="slidenum">
              <a:rPr lang="en-US" smtClean="0"/>
              <a:t>21</a:t>
            </a:fld>
            <a:endParaRPr lang="en-US"/>
          </a:p>
        </p:txBody>
      </p:sp>
    </p:spTree>
    <p:extLst>
      <p:ext uri="{BB962C8B-B14F-4D97-AF65-F5344CB8AC3E}">
        <p14:creationId xmlns:p14="http://schemas.microsoft.com/office/powerpoint/2010/main" val="90327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As we have already seen in previous part, we cannot model dynamic scene directly using NeRF.  In  D-NeRF we propose to learn a separate canonical shape of the deforming scene controlled by time</a:t>
            </a:r>
          </a:p>
          <a:p>
            <a:endParaRPr lang="en-DE" dirty="0"/>
          </a:p>
          <a:p>
            <a:r>
              <a:rPr lang="en-DE" dirty="0"/>
              <a:t>With this we cover NeuralBody, which is intial work doing NVS for humans using volume rendering.</a:t>
            </a:r>
          </a:p>
        </p:txBody>
      </p:sp>
      <p:sp>
        <p:nvSpPr>
          <p:cNvPr id="4" name="Slide Number Placeholder 3"/>
          <p:cNvSpPr>
            <a:spLocks noGrp="1"/>
          </p:cNvSpPr>
          <p:nvPr>
            <p:ph type="sldNum" sz="quarter" idx="5"/>
          </p:nvPr>
        </p:nvSpPr>
        <p:spPr/>
        <p:txBody>
          <a:bodyPr/>
          <a:lstStyle/>
          <a:p>
            <a:fld id="{86262A69-DE6F-9448-931F-DB271B69215D}" type="slidenum">
              <a:rPr lang="en-DE" smtClean="0"/>
              <a:t>3</a:t>
            </a:fld>
            <a:endParaRPr lang="en-DE"/>
          </a:p>
        </p:txBody>
      </p:sp>
    </p:spTree>
    <p:extLst>
      <p:ext uri="{BB962C8B-B14F-4D97-AF65-F5344CB8AC3E}">
        <p14:creationId xmlns:p14="http://schemas.microsoft.com/office/powerpoint/2010/main" val="1000436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We have already discussed this limitaiton in frist part of lecture. </a:t>
            </a:r>
            <a:r>
              <a:rPr lang="en-GB" dirty="0"/>
              <a:t>A</a:t>
            </a:r>
            <a:r>
              <a:rPr lang="en-DE" dirty="0"/>
              <a:t>nd tried to solve this problem for static scene. We now focus on a novel representaition to efficiently model dynamic scenes with high fidelity. </a:t>
            </a:r>
          </a:p>
          <a:p>
            <a:endParaRPr lang="en-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ideal representation should be memory efficient, can be rendered fast, is drivable, and has high rendering quality</a:t>
            </a:r>
          </a:p>
          <a:p>
            <a:endParaRPr lang="en-DE" dirty="0"/>
          </a:p>
        </p:txBody>
      </p:sp>
      <p:sp>
        <p:nvSpPr>
          <p:cNvPr id="4" name="Slide Number Placeholder 3"/>
          <p:cNvSpPr>
            <a:spLocks noGrp="1"/>
          </p:cNvSpPr>
          <p:nvPr>
            <p:ph type="sldNum" sz="quarter" idx="5"/>
          </p:nvPr>
        </p:nvSpPr>
        <p:spPr/>
        <p:txBody>
          <a:bodyPr/>
          <a:lstStyle/>
          <a:p>
            <a:fld id="{86262A69-DE6F-9448-931F-DB271B69215D}" type="slidenum">
              <a:rPr lang="en-DE" smtClean="0"/>
              <a:t>22</a:t>
            </a:fld>
            <a:endParaRPr lang="en-DE"/>
          </a:p>
        </p:txBody>
      </p:sp>
    </p:spTree>
    <p:extLst>
      <p:ext uri="{BB962C8B-B14F-4D97-AF65-F5344CB8AC3E}">
        <p14:creationId xmlns:p14="http://schemas.microsoft.com/office/powerpoint/2010/main" val="2686446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present Mixture of Volumetric Primitives (MVP), a representation for rendering dynamic 3D content that combines the completeness of volumetric representations with the efficiency of primitive-based rendering, e.g., point-based or mesh-based methods such that:</a:t>
            </a:r>
          </a:p>
          <a:p>
            <a:endParaRPr lang="en-GB" dirty="0"/>
          </a:p>
          <a:p>
            <a:r>
              <a:rPr lang="en-GB" dirty="0"/>
              <a:t>We explain the technical details of the work one by one</a:t>
            </a:r>
          </a:p>
          <a:p>
            <a:endParaRPr lang="en-GB" dirty="0"/>
          </a:p>
        </p:txBody>
      </p:sp>
      <p:sp>
        <p:nvSpPr>
          <p:cNvPr id="4" name="Slide Number Placeholder 3"/>
          <p:cNvSpPr>
            <a:spLocks noGrp="1"/>
          </p:cNvSpPr>
          <p:nvPr>
            <p:ph type="sldNum" sz="quarter" idx="5"/>
          </p:nvPr>
        </p:nvSpPr>
        <p:spPr/>
        <p:txBody>
          <a:bodyPr/>
          <a:lstStyle/>
          <a:p>
            <a:fld id="{7EA201C5-0F8F-0D4D-BCEB-5FECC11E143A}" type="slidenum">
              <a:rPr lang="en-US" smtClean="0"/>
              <a:t>23</a:t>
            </a:fld>
            <a:endParaRPr lang="en-US"/>
          </a:p>
        </p:txBody>
      </p:sp>
    </p:spTree>
    <p:extLst>
      <p:ext uri="{BB962C8B-B14F-4D97-AF65-F5344CB8AC3E}">
        <p14:creationId xmlns:p14="http://schemas.microsoft.com/office/powerpoint/2010/main" val="3425399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of traditional volumetric representation, we define a  a single volume and make large number of queries in that volume to obtain the color values for a camera ray.</a:t>
            </a:r>
          </a:p>
        </p:txBody>
      </p:sp>
      <p:sp>
        <p:nvSpPr>
          <p:cNvPr id="4" name="Slide Number Placeholder 3"/>
          <p:cNvSpPr>
            <a:spLocks noGrp="1"/>
          </p:cNvSpPr>
          <p:nvPr>
            <p:ph type="sldNum" sz="quarter" idx="5"/>
          </p:nvPr>
        </p:nvSpPr>
        <p:spPr/>
        <p:txBody>
          <a:bodyPr/>
          <a:lstStyle/>
          <a:p>
            <a:fld id="{7EA201C5-0F8F-0D4D-BCEB-5FECC11E143A}" type="slidenum">
              <a:rPr lang="en-US" smtClean="0"/>
              <a:t>24</a:t>
            </a:fld>
            <a:endParaRPr lang="en-US"/>
          </a:p>
        </p:txBody>
      </p:sp>
    </p:spTree>
    <p:extLst>
      <p:ext uri="{BB962C8B-B14F-4D97-AF65-F5344CB8AC3E}">
        <p14:creationId xmlns:p14="http://schemas.microsoft.com/office/powerpoint/2010/main" val="3893150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might result in large of unnecessary samples in the empty space of the shape and hence resulting in </a:t>
            </a:r>
            <a:r>
              <a:rPr lang="en-US" dirty="0" err="1"/>
              <a:t>unnescessary</a:t>
            </a:r>
            <a:r>
              <a:rPr lang="en-US" dirty="0"/>
              <a:t> network queries and computation.</a:t>
            </a:r>
          </a:p>
        </p:txBody>
      </p:sp>
      <p:sp>
        <p:nvSpPr>
          <p:cNvPr id="4" name="Slide Number Placeholder 3"/>
          <p:cNvSpPr>
            <a:spLocks noGrp="1"/>
          </p:cNvSpPr>
          <p:nvPr>
            <p:ph type="sldNum" sz="quarter" idx="5"/>
          </p:nvPr>
        </p:nvSpPr>
        <p:spPr/>
        <p:txBody>
          <a:bodyPr/>
          <a:lstStyle/>
          <a:p>
            <a:fld id="{7EA201C5-0F8F-0D4D-BCEB-5FECC11E143A}" type="slidenum">
              <a:rPr lang="en-US" smtClean="0"/>
              <a:t>25</a:t>
            </a:fld>
            <a:endParaRPr lang="en-US"/>
          </a:p>
        </p:txBody>
      </p:sp>
    </p:spTree>
    <p:extLst>
      <p:ext uri="{BB962C8B-B14F-4D97-AF65-F5344CB8AC3E}">
        <p14:creationId xmlns:p14="http://schemas.microsoft.com/office/powerpoint/2010/main" val="4152972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MVP, the key idea is to increase the number of primitives(grids) based on the structure of coarse mesh/shape of the object of interest.</a:t>
            </a:r>
          </a:p>
          <a:p>
            <a:r>
              <a:rPr lang="en-US" dirty="0"/>
              <a:t>Then treat each of these grids like regular grid in volumetric rendering formulation. We define each grid with the </a:t>
            </a:r>
            <a:r>
              <a:rPr lang="en-US" dirty="0" err="1"/>
              <a:t>centre</a:t>
            </a:r>
            <a:r>
              <a:rPr lang="en-US" dirty="0"/>
              <a:t> and its rotation, scale and a feature grid.</a:t>
            </a:r>
          </a:p>
          <a:p>
            <a:endParaRPr lang="en-US" dirty="0"/>
          </a:p>
          <a:p>
            <a:r>
              <a:rPr lang="en-US" dirty="0"/>
              <a:t>The feature grid is learned, which we will explain later.</a:t>
            </a:r>
          </a:p>
          <a:p>
            <a:endParaRPr lang="en-US" dirty="0"/>
          </a:p>
          <a:p>
            <a:r>
              <a:rPr lang="en-US" dirty="0"/>
              <a:t>Given the coarse shape and associated grids with it, we now only make queries the region where probability of the space being empty is much lower.</a:t>
            </a:r>
          </a:p>
          <a:p>
            <a:endParaRPr lang="en-US" dirty="0"/>
          </a:p>
          <a:p>
            <a:endParaRPr lang="en-US" dirty="0"/>
          </a:p>
          <a:p>
            <a:r>
              <a:rPr lang="en-US" dirty="0"/>
              <a:t>\</a:t>
            </a:r>
            <a:r>
              <a:rPr lang="en-US" dirty="0" err="1"/>
              <a:t>mathcal</a:t>
            </a:r>
            <a:r>
              <a:rPr lang="en-US" dirty="0"/>
              <a:t>{V}_k = \{</a:t>
            </a:r>
            <a:r>
              <a:rPr lang="en-US" dirty="0" err="1"/>
              <a:t>t_k</a:t>
            </a:r>
            <a:r>
              <a:rPr lang="en-US" dirty="0"/>
              <a:t>, </a:t>
            </a:r>
            <a:r>
              <a:rPr lang="en-US" dirty="0" err="1"/>
              <a:t>R_k</a:t>
            </a:r>
            <a:r>
              <a:rPr lang="en-US" dirty="0"/>
              <a:t>, </a:t>
            </a:r>
            <a:r>
              <a:rPr lang="en-US" dirty="0" err="1"/>
              <a:t>s_k,V_k</a:t>
            </a:r>
            <a:r>
              <a:rPr lang="en-US" dirty="0"/>
              <a:t> \}</a:t>
            </a:r>
          </a:p>
          <a:p>
            <a:r>
              <a:rPr lang="en-US" dirty="0" err="1"/>
              <a:t>V_k</a:t>
            </a:r>
            <a:r>
              <a:rPr lang="en-US" dirty="0"/>
              <a:t> \in \</a:t>
            </a:r>
            <a:r>
              <a:rPr lang="en-US" dirty="0" err="1"/>
              <a:t>mathbb</a:t>
            </a:r>
            <a:r>
              <a:rPr lang="en-US" dirty="0"/>
              <a:t>{R}^{4 \times </a:t>
            </a:r>
            <a:r>
              <a:rPr lang="en-US" dirty="0" err="1"/>
              <a:t>M_x</a:t>
            </a:r>
            <a:r>
              <a:rPr lang="en-US" dirty="0"/>
              <a:t> \times </a:t>
            </a:r>
            <a:r>
              <a:rPr lang="en-US" dirty="0" err="1"/>
              <a:t>M_y</a:t>
            </a:r>
            <a:r>
              <a:rPr lang="en-US" dirty="0"/>
              <a:t> \times </a:t>
            </a:r>
            <a:r>
              <a:rPr lang="en-US" dirty="0" err="1"/>
              <a:t>M_z</a:t>
            </a:r>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7EA201C5-0F8F-0D4D-BCEB-5FECC11E143A}" type="slidenum">
              <a:rPr lang="en-US" smtClean="0"/>
              <a:t>26</a:t>
            </a:fld>
            <a:endParaRPr lang="en-US"/>
          </a:p>
        </p:txBody>
      </p:sp>
    </p:spTree>
    <p:extLst>
      <p:ext uri="{BB962C8B-B14F-4D97-AF65-F5344CB8AC3E}">
        <p14:creationId xmlns:p14="http://schemas.microsoft.com/office/powerpoint/2010/main" val="4100993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increase the number of these primitives, the coarse shape is more refined and the </a:t>
            </a:r>
            <a:r>
              <a:rPr lang="en-US" dirty="0" err="1"/>
              <a:t>probablityl</a:t>
            </a:r>
            <a:r>
              <a:rPr lang="en-US" dirty="0"/>
              <a:t> of hitting empty regions decreases further.</a:t>
            </a:r>
          </a:p>
          <a:p>
            <a:r>
              <a:rPr lang="en-US" dirty="0"/>
              <a:t>This increase the quality of results and no. of unnecessary calls of network.</a:t>
            </a:r>
          </a:p>
          <a:p>
            <a:r>
              <a:rPr lang="en-US" dirty="0"/>
              <a:t>But there is  tradeoff between speed/memory and high frequency details.</a:t>
            </a:r>
          </a:p>
        </p:txBody>
      </p:sp>
      <p:sp>
        <p:nvSpPr>
          <p:cNvPr id="4" name="Slide Number Placeholder 3"/>
          <p:cNvSpPr>
            <a:spLocks noGrp="1"/>
          </p:cNvSpPr>
          <p:nvPr>
            <p:ph type="sldNum" sz="quarter" idx="5"/>
          </p:nvPr>
        </p:nvSpPr>
        <p:spPr/>
        <p:txBody>
          <a:bodyPr/>
          <a:lstStyle/>
          <a:p>
            <a:fld id="{7EA201C5-0F8F-0D4D-BCEB-5FECC11E143A}" type="slidenum">
              <a:rPr lang="en-US" smtClean="0"/>
              <a:t>27</a:t>
            </a:fld>
            <a:endParaRPr lang="en-US"/>
          </a:p>
        </p:txBody>
      </p:sp>
    </p:spTree>
    <p:extLst>
      <p:ext uri="{BB962C8B-B14F-4D97-AF65-F5344CB8AC3E}">
        <p14:creationId xmlns:p14="http://schemas.microsoft.com/office/powerpoint/2010/main" val="533481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us look how the model is learned from images using supervision only on images.</a:t>
            </a:r>
          </a:p>
        </p:txBody>
      </p:sp>
      <p:sp>
        <p:nvSpPr>
          <p:cNvPr id="4" name="Slide Number Placeholder 3"/>
          <p:cNvSpPr>
            <a:spLocks noGrp="1"/>
          </p:cNvSpPr>
          <p:nvPr>
            <p:ph type="sldNum" sz="quarter" idx="5"/>
          </p:nvPr>
        </p:nvSpPr>
        <p:spPr/>
        <p:txBody>
          <a:bodyPr/>
          <a:lstStyle/>
          <a:p>
            <a:fld id="{7EA201C5-0F8F-0D4D-BCEB-5FECC11E143A}" type="slidenum">
              <a:rPr lang="en-US" smtClean="0"/>
              <a:t>28</a:t>
            </a:fld>
            <a:endParaRPr lang="en-US"/>
          </a:p>
        </p:txBody>
      </p:sp>
    </p:spTree>
    <p:extLst>
      <p:ext uri="{BB962C8B-B14F-4D97-AF65-F5344CB8AC3E}">
        <p14:creationId xmlns:p14="http://schemas.microsoft.com/office/powerpoint/2010/main" val="3498093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predict a coarse shape, which can be used to create primitives.  Using </a:t>
            </a:r>
            <a:r>
              <a:rPr lang="en-GB" dirty="0"/>
              <a:t>vertex positions of a guide mesh we compute a base transformation for each primitive (ˆt𝑘 , Rˆ 𝑘 , sˆ𝑘 ) by computing a rotation matrix from the tangent, bitangent, normal vectors at points evenly distributed in the UV space of the mesh</a:t>
            </a:r>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29</a:t>
            </a:fld>
            <a:endParaRPr lang="en-US"/>
          </a:p>
        </p:txBody>
      </p:sp>
    </p:spTree>
    <p:extLst>
      <p:ext uri="{BB962C8B-B14F-4D97-AF65-F5344CB8AC3E}">
        <p14:creationId xmlns:p14="http://schemas.microsoft.com/office/powerpoint/2010/main" val="2156051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a:t>
            </a:r>
            <a:r>
              <a:rPr lang="en-GB" dirty="0"/>
              <a:t> latent code z a feature of volumetric primitives(</a:t>
            </a:r>
            <a:r>
              <a:rPr lang="en-GB" dirty="0" err="1"/>
              <a:t>V_k</a:t>
            </a:r>
            <a:r>
              <a:rPr lang="en-GB" dirty="0"/>
              <a:t>) if predicted </a:t>
            </a:r>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30</a:t>
            </a:fld>
            <a:endParaRPr lang="en-US"/>
          </a:p>
        </p:txBody>
      </p:sp>
    </p:spTree>
    <p:extLst>
      <p:ext uri="{BB962C8B-B14F-4D97-AF65-F5344CB8AC3E}">
        <p14:creationId xmlns:p14="http://schemas.microsoft.com/office/powerpoint/2010/main" val="2659757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composed together to obtained the whole feature grid.</a:t>
            </a:r>
          </a:p>
          <a:p>
            <a:r>
              <a:rPr lang="en-US" dirty="0"/>
              <a:t> </a:t>
            </a:r>
          </a:p>
        </p:txBody>
      </p:sp>
      <p:sp>
        <p:nvSpPr>
          <p:cNvPr id="4" name="Slide Number Placeholder 3"/>
          <p:cNvSpPr>
            <a:spLocks noGrp="1"/>
          </p:cNvSpPr>
          <p:nvPr>
            <p:ph type="sldNum" sz="quarter" idx="5"/>
          </p:nvPr>
        </p:nvSpPr>
        <p:spPr/>
        <p:txBody>
          <a:bodyPr/>
          <a:lstStyle/>
          <a:p>
            <a:fld id="{7EA201C5-0F8F-0D4D-BCEB-5FECC11E143A}" type="slidenum">
              <a:rPr lang="en-US" smtClean="0"/>
              <a:t>31</a:t>
            </a:fld>
            <a:endParaRPr lang="en-US"/>
          </a:p>
        </p:txBody>
      </p:sp>
    </p:spTree>
    <p:extLst>
      <p:ext uri="{BB962C8B-B14F-4D97-AF65-F5344CB8AC3E}">
        <p14:creationId xmlns:p14="http://schemas.microsoft.com/office/powerpoint/2010/main" val="1267545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NeuralBody, which is intial work doing NVS for humans using volume rendering and control over pose. The key idea to intergrate info across video frame using underying human model.</a:t>
            </a:r>
          </a:p>
          <a:p>
            <a:endParaRPr lang="en-DE" dirty="0"/>
          </a:p>
        </p:txBody>
      </p:sp>
      <p:sp>
        <p:nvSpPr>
          <p:cNvPr id="4" name="Slide Number Placeholder 3"/>
          <p:cNvSpPr>
            <a:spLocks noGrp="1"/>
          </p:cNvSpPr>
          <p:nvPr>
            <p:ph type="sldNum" sz="quarter" idx="5"/>
          </p:nvPr>
        </p:nvSpPr>
        <p:spPr/>
        <p:txBody>
          <a:bodyPr/>
          <a:lstStyle/>
          <a:p>
            <a:fld id="{86262A69-DE6F-9448-931F-DB271B69215D}" type="slidenum">
              <a:rPr lang="en-DE" smtClean="0"/>
              <a:t>4</a:t>
            </a:fld>
            <a:endParaRPr lang="en-DE"/>
          </a:p>
        </p:txBody>
      </p:sp>
    </p:spTree>
    <p:extLst>
      <p:ext uri="{BB962C8B-B14F-4D97-AF65-F5344CB8AC3E}">
        <p14:creationId xmlns:p14="http://schemas.microsoft.com/office/powerpoint/2010/main" val="1302336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residual transformation (𝜹t𝑘 , 𝜹R𝑘 , 𝜹s𝑘 ) is also predicted to model deviation from initialized volume grid. Allowing the volumetric primitives to deviate from the guide mesh is important to account for deficiencies in the initialization strategy, low guide mesh quality, and insufficient coverage of objects in the scene</a:t>
            </a:r>
          </a:p>
          <a:p>
            <a:endParaRPr lang="en-GB" dirty="0"/>
          </a:p>
          <a:p>
            <a:r>
              <a:rPr lang="en-GB" dirty="0"/>
              <a:t>. </a:t>
            </a:r>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32</a:t>
            </a:fld>
            <a:endParaRPr lang="en-US"/>
          </a:p>
        </p:txBody>
      </p:sp>
    </p:spTree>
    <p:extLst>
      <p:ext uri="{BB962C8B-B14F-4D97-AF65-F5344CB8AC3E}">
        <p14:creationId xmlns:p14="http://schemas.microsoft.com/office/powerpoint/2010/main" val="3726371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composed slab is transformed into world space  using the transformations.</a:t>
            </a:r>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33</a:t>
            </a:fld>
            <a:endParaRPr lang="en-US"/>
          </a:p>
        </p:txBody>
      </p:sp>
    </p:spTree>
    <p:extLst>
      <p:ext uri="{BB962C8B-B14F-4D97-AF65-F5344CB8AC3E}">
        <p14:creationId xmlns:p14="http://schemas.microsoft.com/office/powerpoint/2010/main" val="2288788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 We </a:t>
            </a:r>
            <a:r>
              <a:rPr lang="en-GB" dirty="0" err="1"/>
              <a:t>raymarch</a:t>
            </a:r>
            <a:r>
              <a:rPr lang="en-GB" dirty="0"/>
              <a:t> through the volumetric primitives, accumulating </a:t>
            </a:r>
            <a:r>
              <a:rPr lang="en-GB" dirty="0" err="1"/>
              <a:t>color</a:t>
            </a:r>
            <a:r>
              <a:rPr lang="en-GB" dirty="0"/>
              <a:t> and opacity, to form the reconstructed image. Both the reconstructed image and the mesh vertex positions are supervised during training from ground truth data.</a:t>
            </a:r>
          </a:p>
          <a:p>
            <a:endParaRPr lang="en-GB" dirty="0"/>
          </a:p>
          <a:p>
            <a:r>
              <a:rPr lang="en-GB" dirty="0"/>
              <a:t>We can train the network end-to-end using image based loss term.</a:t>
            </a:r>
          </a:p>
        </p:txBody>
      </p:sp>
      <p:sp>
        <p:nvSpPr>
          <p:cNvPr id="4" name="Slide Number Placeholder 3"/>
          <p:cNvSpPr>
            <a:spLocks noGrp="1"/>
          </p:cNvSpPr>
          <p:nvPr>
            <p:ph type="sldNum" sz="quarter" idx="5"/>
          </p:nvPr>
        </p:nvSpPr>
        <p:spPr/>
        <p:txBody>
          <a:bodyPr/>
          <a:lstStyle/>
          <a:p>
            <a:fld id="{7EA201C5-0F8F-0D4D-BCEB-5FECC11E143A}" type="slidenum">
              <a:rPr lang="en-US" smtClean="0"/>
              <a:t>34</a:t>
            </a:fld>
            <a:endParaRPr lang="en-US"/>
          </a:p>
        </p:txBody>
      </p:sp>
    </p:spTree>
    <p:extLst>
      <p:ext uri="{BB962C8B-B14F-4D97-AF65-F5344CB8AC3E}">
        <p14:creationId xmlns:p14="http://schemas.microsoft.com/office/powerpoint/2010/main" val="1111938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train the network using photometric loss and geometry super vision</a:t>
            </a:r>
          </a:p>
          <a:p>
            <a:endParaRPr lang="en-GB" dirty="0"/>
          </a:p>
          <a:p>
            <a:endParaRPr lang="en-GB" dirty="0"/>
          </a:p>
          <a:p>
            <a:endParaRPr lang="en-GB" dirty="0"/>
          </a:p>
          <a:p>
            <a:r>
              <a:rPr lang="en-GB" dirty="0"/>
              <a:t>We constrain the volumetric primitives to be as small as possible. The reasons for this are twofold: 1) We want to prevent them from overlapping too much, since this wastes model capacity in already well explained regions, and 2 We want to prevent loss of resolution by large primitives overlapping empty space. T</a:t>
            </a:r>
          </a:p>
          <a:p>
            <a:endParaRPr lang="en-GB" dirty="0"/>
          </a:p>
          <a:p>
            <a:r>
              <a:rPr lang="en-GB" dirty="0"/>
              <a:t>Last two terms:</a:t>
            </a:r>
          </a:p>
          <a:p>
            <a:r>
              <a:rPr lang="en-GB" dirty="0"/>
              <a:t>a delta magnitude prior </a:t>
            </a:r>
            <a:r>
              <a:rPr lang="en-GB" dirty="0" err="1"/>
              <a:t>Ldel</a:t>
            </a:r>
            <a:r>
              <a:rPr lang="en-GB" dirty="0"/>
              <a:t>, and a </a:t>
            </a:r>
            <a:r>
              <a:rPr lang="en-GB" dirty="0" err="1"/>
              <a:t>Kullback</a:t>
            </a:r>
            <a:r>
              <a:rPr lang="en-GB" dirty="0"/>
              <a:t>–</a:t>
            </a:r>
            <a:r>
              <a:rPr lang="en-GB" dirty="0" err="1"/>
              <a:t>Leibler</a:t>
            </a:r>
            <a:r>
              <a:rPr lang="en-GB" dirty="0"/>
              <a:t> (KL) divergence prior </a:t>
            </a:r>
            <a:r>
              <a:rPr lang="en-GB" dirty="0" err="1"/>
              <a:t>Lkld</a:t>
            </a:r>
            <a:r>
              <a:rPr lang="en-GB" dirty="0"/>
              <a:t> to regularize the latent space of our Variational Autoencoder (VAE</a:t>
            </a:r>
          </a:p>
          <a:p>
            <a:endParaRPr lang="en-GB" dirty="0"/>
          </a:p>
        </p:txBody>
      </p:sp>
      <p:sp>
        <p:nvSpPr>
          <p:cNvPr id="4" name="Slide Number Placeholder 3"/>
          <p:cNvSpPr>
            <a:spLocks noGrp="1"/>
          </p:cNvSpPr>
          <p:nvPr>
            <p:ph type="sldNum" sz="quarter" idx="5"/>
          </p:nvPr>
        </p:nvSpPr>
        <p:spPr/>
        <p:txBody>
          <a:bodyPr/>
          <a:lstStyle/>
          <a:p>
            <a:fld id="{7EA201C5-0F8F-0D4D-BCEB-5FECC11E143A}" type="slidenum">
              <a:rPr lang="en-US" smtClean="0"/>
              <a:t>35</a:t>
            </a:fld>
            <a:endParaRPr lang="en-US"/>
          </a:p>
        </p:txBody>
      </p:sp>
    </p:spTree>
    <p:extLst>
      <p:ext uri="{BB962C8B-B14F-4D97-AF65-F5344CB8AC3E}">
        <p14:creationId xmlns:p14="http://schemas.microsoft.com/office/powerpoint/2010/main" val="222537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that we increase the number of primitives, fine details complex details e.g. modeling inside of mouth and hair is improved.</a:t>
            </a:r>
          </a:p>
        </p:txBody>
      </p:sp>
      <p:sp>
        <p:nvSpPr>
          <p:cNvPr id="4" name="Slide Number Placeholder 3"/>
          <p:cNvSpPr>
            <a:spLocks noGrp="1"/>
          </p:cNvSpPr>
          <p:nvPr>
            <p:ph type="sldNum" sz="quarter" idx="5"/>
          </p:nvPr>
        </p:nvSpPr>
        <p:spPr/>
        <p:txBody>
          <a:bodyPr/>
          <a:lstStyle/>
          <a:p>
            <a:fld id="{7EA201C5-0F8F-0D4D-BCEB-5FECC11E143A}" type="slidenum">
              <a:rPr lang="en-US" smtClean="0"/>
              <a:t>36</a:t>
            </a:fld>
            <a:endParaRPr lang="en-US"/>
          </a:p>
        </p:txBody>
      </p:sp>
    </p:spTree>
    <p:extLst>
      <p:ext uri="{BB962C8B-B14F-4D97-AF65-F5344CB8AC3E}">
        <p14:creationId xmlns:p14="http://schemas.microsoft.com/office/powerpoint/2010/main" val="1728925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37</a:t>
            </a:fld>
            <a:endParaRPr lang="en-US"/>
          </a:p>
        </p:txBody>
      </p:sp>
    </p:spTree>
    <p:extLst>
      <p:ext uri="{BB962C8B-B14F-4D97-AF65-F5344CB8AC3E}">
        <p14:creationId xmlns:p14="http://schemas.microsoft.com/office/powerpoint/2010/main" val="436226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question that arises, is that how much this method relies on the initialisation. What if the initialisation  is not correct and doesn’t reflect the deforming  geometry well.</a:t>
            </a:r>
          </a:p>
          <a:p>
            <a:endParaRPr lang="en-GB" dirty="0"/>
          </a:p>
          <a:p>
            <a:r>
              <a:rPr lang="en-GB" dirty="0"/>
              <a:t>a residual transformation (𝜹t𝑘 , 𝜹R𝑘 , 𝜹s𝑘 ) is also predicted to model deviation from initialized volume grid. Allowing the volumetric primitives to deviate from the guide mesh is important to account for deficiencies in the initialization strategy, low guide mesh quality, and insufficient coverage of objects in the scene</a:t>
            </a:r>
          </a:p>
          <a:p>
            <a:endParaRPr lang="en-GB" dirty="0"/>
          </a:p>
          <a:p>
            <a:r>
              <a:rPr lang="en-GB" dirty="0"/>
              <a:t>. </a:t>
            </a:r>
            <a:endParaRPr lang="en-US" dirty="0"/>
          </a:p>
          <a:p>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38</a:t>
            </a:fld>
            <a:endParaRPr lang="en-US"/>
          </a:p>
        </p:txBody>
      </p:sp>
    </p:spTree>
    <p:extLst>
      <p:ext uri="{BB962C8B-B14F-4D97-AF65-F5344CB8AC3E}">
        <p14:creationId xmlns:p14="http://schemas.microsoft.com/office/powerpoint/2010/main" val="330494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already seen,  a residual transformation (𝜹t𝑘 , 𝜹R𝑘 , 𝜹s𝑘 ) is also predicted to model deviation from initialized volume grid. Allowing the volumetric primitives to deviate from the guide mesh is important to account for deficiencies in the initialization strategy, low guide mesh quality, and insufficient coverage of objects in the scene</a:t>
            </a:r>
          </a:p>
          <a:p>
            <a:endParaRPr lang="en-GB" dirty="0"/>
          </a:p>
          <a:p>
            <a:r>
              <a:rPr lang="en-GB" dirty="0"/>
              <a:t>. </a:t>
            </a:r>
          </a:p>
          <a:p>
            <a:r>
              <a:rPr lang="en-GB" dirty="0"/>
              <a:t>However, allowing for motion is not enough; during training the model can only receive gradients from regions of space that the primitives cover, resulting in a limited ability to self assemble and expand to attain more coverage of the scene’s content. Furthermore, it is easier for the model to reduce opacity in empty regions than to move the primitives away. This wastes primitives that would be better-utilized in regions with higher occupancy</a:t>
            </a:r>
            <a:endParaRPr lang="en-US" dirty="0"/>
          </a:p>
          <a:p>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39</a:t>
            </a:fld>
            <a:endParaRPr lang="en-US"/>
          </a:p>
        </p:txBody>
      </p:sp>
    </p:spTree>
    <p:extLst>
      <p:ext uri="{BB962C8B-B14F-4D97-AF65-F5344CB8AC3E}">
        <p14:creationId xmlns:p14="http://schemas.microsoft.com/office/powerpoint/2010/main" val="2224392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solve this problem,</a:t>
            </a:r>
            <a:r>
              <a:rPr lang="en-GB" dirty="0"/>
              <a:t> a windowing function W is applied  to the opacity of the volumetric  primitive</a:t>
            </a:r>
          </a:p>
          <a:p>
            <a:endParaRPr lang="en-GB" dirty="0"/>
          </a:p>
          <a:p>
            <a:r>
              <a:rPr lang="en-US" dirty="0"/>
              <a:t>W(</a:t>
            </a:r>
            <a:r>
              <a:rPr lang="en-US" dirty="0" err="1"/>
              <a:t>x,y,z</a:t>
            </a:r>
            <a:r>
              <a:rPr lang="en-US" dirty="0"/>
              <a:t>) = \</a:t>
            </a:r>
            <a:r>
              <a:rPr lang="en-US" dirty="0" err="1"/>
              <a:t>mathrm</a:t>
            </a:r>
            <a:r>
              <a:rPr lang="en-US" dirty="0"/>
              <a:t>{exp \Big( -\alpha(x ^{\beta} + y ^{\beta} + z ^{\beta}) \Big)}</a:t>
            </a:r>
          </a:p>
          <a:p>
            <a:r>
              <a:rPr lang="en-US" dirty="0"/>
              <a:t>W(</a:t>
            </a:r>
            <a:r>
              <a:rPr lang="en-US" dirty="0" err="1"/>
              <a:t>x,y,z</a:t>
            </a:r>
            <a:r>
              <a:rPr lang="en-US" dirty="0"/>
              <a:t>) \in \</a:t>
            </a:r>
            <a:r>
              <a:rPr lang="en-US" dirty="0" err="1"/>
              <a:t>mathbb</a:t>
            </a:r>
            <a:r>
              <a:rPr lang="en-US" dirty="0"/>
              <a:t>{R}^{M^3}</a:t>
            </a:r>
          </a:p>
          <a:p>
            <a:endParaRPr lang="en-US" dirty="0"/>
          </a:p>
          <a:p>
            <a:r>
              <a:rPr lang="en-GB" dirty="0"/>
              <a:t>where (𝑥, 𝑦, 𝑧) ∈ [−1, 1] 3 are normalized coordinates within the primitive’s payload volume. Here, 𝛼 and 𝛽 are hyperparameters that control the rate of opacity decay towards the edges of the volume. </a:t>
            </a:r>
          </a:p>
          <a:p>
            <a:endParaRPr lang="en-GB" dirty="0"/>
          </a:p>
          <a:p>
            <a:r>
              <a:rPr lang="en-GB" dirty="0"/>
              <a:t>This windowing function adds an inductive bias to explain the scene’s contents via motion instead of payload since the magnitude of gradients that are propagated through opacity values at the edges of the payload are downscaled</a:t>
            </a:r>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40</a:t>
            </a:fld>
            <a:endParaRPr lang="en-US"/>
          </a:p>
        </p:txBody>
      </p:sp>
    </p:spTree>
    <p:extLst>
      <p:ext uri="{BB962C8B-B14F-4D97-AF65-F5344CB8AC3E}">
        <p14:creationId xmlns:p14="http://schemas.microsoft.com/office/powerpoint/2010/main" val="2689698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opacity fade factor enables proper learning of primitive positions. We evaluate with and without opacity fade factor applied to the primitives. No opacity fade factor causes poor primitive positioning, drifting very far from the initialization, to a bad configuration with large primitives and high overlap because of poor gradients</a:t>
            </a:r>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41</a:t>
            </a:fld>
            <a:endParaRPr lang="en-US"/>
          </a:p>
        </p:txBody>
      </p:sp>
    </p:spTree>
    <p:extLst>
      <p:ext uri="{BB962C8B-B14F-4D97-AF65-F5344CB8AC3E}">
        <p14:creationId xmlns:p14="http://schemas.microsoft.com/office/powerpoint/2010/main" val="769402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 all idea to represent human with a structured latent code., specifically latent code z is anchored to vertices of a deformed mesh. When the pose of human changes, the anchor point changes.</a:t>
            </a:r>
          </a:p>
          <a:p>
            <a:endParaRPr lang="en-US" dirty="0"/>
          </a:p>
          <a:p>
            <a:r>
              <a:rPr lang="en-US" dirty="0"/>
              <a:t>For each frame, we transform the spatial locations of codes based on the human pose, and use a network to regress the density and color for any 3D location based on the structured latent codes. Then, images at any viewpoints can be synthesized by the volume rendering.</a:t>
            </a:r>
          </a:p>
          <a:p>
            <a:endParaRPr lang="en-US" dirty="0"/>
          </a:p>
          <a:p>
            <a:endParaRPr lang="en-GB" dirty="0"/>
          </a:p>
        </p:txBody>
      </p:sp>
      <p:sp>
        <p:nvSpPr>
          <p:cNvPr id="4" name="Slide Number Placeholder 3"/>
          <p:cNvSpPr>
            <a:spLocks noGrp="1"/>
          </p:cNvSpPr>
          <p:nvPr>
            <p:ph type="sldNum" sz="quarter" idx="5"/>
          </p:nvPr>
        </p:nvSpPr>
        <p:spPr/>
        <p:txBody>
          <a:bodyPr/>
          <a:lstStyle/>
          <a:p>
            <a:fld id="{86262A69-DE6F-9448-931F-DB271B69215D}" type="slidenum">
              <a:rPr lang="en-DE" smtClean="0"/>
              <a:t>5</a:t>
            </a:fld>
            <a:endParaRPr lang="en-DE"/>
          </a:p>
        </p:txBody>
      </p:sp>
    </p:spTree>
    <p:extLst>
      <p:ext uri="{BB962C8B-B14F-4D97-AF65-F5344CB8AC3E}">
        <p14:creationId xmlns:p14="http://schemas.microsoft.com/office/powerpoint/2010/main" val="3071773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42</a:t>
            </a:fld>
            <a:endParaRPr lang="en-US"/>
          </a:p>
        </p:txBody>
      </p:sp>
    </p:spTree>
    <p:extLst>
      <p:ext uri="{BB962C8B-B14F-4D97-AF65-F5344CB8AC3E}">
        <p14:creationId xmlns:p14="http://schemas.microsoft.com/office/powerpoint/2010/main" val="3581435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43</a:t>
            </a:fld>
            <a:endParaRPr lang="en-US"/>
          </a:p>
        </p:txBody>
      </p:sp>
    </p:spTree>
    <p:extLst>
      <p:ext uri="{BB962C8B-B14F-4D97-AF65-F5344CB8AC3E}">
        <p14:creationId xmlns:p14="http://schemas.microsoft.com/office/powerpoint/2010/main" val="1163523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A201C5-0F8F-0D4D-BCEB-5FECC11E143A}" type="slidenum">
              <a:rPr lang="en-US" smtClean="0"/>
              <a:t>44</a:t>
            </a:fld>
            <a:endParaRPr lang="en-US"/>
          </a:p>
        </p:txBody>
      </p:sp>
    </p:spTree>
    <p:extLst>
      <p:ext uri="{BB962C8B-B14F-4D97-AF65-F5344CB8AC3E}">
        <p14:creationId xmlns:p14="http://schemas.microsoft.com/office/powerpoint/2010/main" val="2146218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With the idea that human body dynamics is highly structured deformation i.e controlled via a skeletion.  We will see the work called drivable volumetric avatar, which buildson top of MVP and integrate human motion and structure information.</a:t>
            </a:r>
          </a:p>
        </p:txBody>
      </p:sp>
      <p:sp>
        <p:nvSpPr>
          <p:cNvPr id="4" name="Slide Number Placeholder 3"/>
          <p:cNvSpPr>
            <a:spLocks noGrp="1"/>
          </p:cNvSpPr>
          <p:nvPr>
            <p:ph type="sldNum" sz="quarter" idx="5"/>
          </p:nvPr>
        </p:nvSpPr>
        <p:spPr/>
        <p:txBody>
          <a:bodyPr/>
          <a:lstStyle/>
          <a:p>
            <a:fld id="{86262A69-DE6F-9448-931F-DB271B69215D}" type="slidenum">
              <a:rPr lang="en-DE" smtClean="0"/>
              <a:t>45</a:t>
            </a:fld>
            <a:endParaRPr lang="en-DE"/>
          </a:p>
        </p:txBody>
      </p:sp>
    </p:spTree>
    <p:extLst>
      <p:ext uri="{BB962C8B-B14F-4D97-AF65-F5344CB8AC3E}">
        <p14:creationId xmlns:p14="http://schemas.microsoft.com/office/powerpoint/2010/main" val="1623030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then initialize primitive locations by uniformly sampling </a:t>
            </a:r>
            <a:r>
              <a:rPr lang="en-GB" dirty="0" err="1"/>
              <a:t>UVspace</a:t>
            </a:r>
            <a:r>
              <a:rPr lang="en-GB" dirty="0"/>
              <a:t>, mapping each primitive to the closest </a:t>
            </a:r>
            <a:r>
              <a:rPr lang="en-GB" dirty="0" err="1"/>
              <a:t>texel</a:t>
            </a:r>
            <a:r>
              <a:rPr lang="en-GB" dirty="0"/>
              <a:t>, and positioning it at the corresponding surface point 𝑡ˆ 𝑘 (𝜽) ∈ M𝜽 </a:t>
            </a:r>
          </a:p>
          <a:p>
            <a:endParaRPr lang="en-GB" dirty="0"/>
          </a:p>
          <a:p>
            <a:endParaRPr lang="en-GB" dirty="0"/>
          </a:p>
          <a:p>
            <a:r>
              <a:rPr lang="en-GB" dirty="0"/>
              <a:t>\hat{t}_k(\</a:t>
            </a:r>
            <a:r>
              <a:rPr lang="en-GB" dirty="0" err="1"/>
              <a:t>boldsymbol</a:t>
            </a:r>
            <a:r>
              <a:rPr lang="en-GB" dirty="0"/>
              <a:t>{\theta})</a:t>
            </a:r>
          </a:p>
        </p:txBody>
      </p:sp>
      <p:sp>
        <p:nvSpPr>
          <p:cNvPr id="4" name="Slide Number Placeholder 3"/>
          <p:cNvSpPr>
            <a:spLocks noGrp="1"/>
          </p:cNvSpPr>
          <p:nvPr>
            <p:ph type="sldNum" sz="quarter" idx="5"/>
          </p:nvPr>
        </p:nvSpPr>
        <p:spPr/>
        <p:txBody>
          <a:bodyPr/>
          <a:lstStyle/>
          <a:p>
            <a:fld id="{86262A69-DE6F-9448-931F-DB271B69215D}" type="slidenum">
              <a:rPr lang="en-DE" smtClean="0"/>
              <a:t>46</a:t>
            </a:fld>
            <a:endParaRPr lang="en-DE"/>
          </a:p>
        </p:txBody>
      </p:sp>
    </p:spTree>
    <p:extLst>
      <p:ext uri="{BB962C8B-B14F-4D97-AF65-F5344CB8AC3E}">
        <p14:creationId xmlns:p14="http://schemas.microsoft.com/office/powerpoint/2010/main" val="2823269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core of our full-body model is a encoder-decoder architecture, which takes as input raw images, body pose, facial expression and view direction, and outputs a mixture of volumetric primitives. </a:t>
            </a:r>
          </a:p>
          <a:p>
            <a:endParaRPr lang="en-GB" dirty="0"/>
          </a:p>
          <a:p>
            <a:r>
              <a:rPr lang="en-GB" dirty="0" err="1"/>
              <a:t>Specifcially</a:t>
            </a:r>
            <a:r>
              <a:rPr lang="en-GB" dirty="0"/>
              <a:t> we first take input images, camera parameters and SMPL params of images as input.</a:t>
            </a:r>
          </a:p>
          <a:p>
            <a:endParaRPr lang="en-GB" dirty="0"/>
          </a:p>
          <a:p>
            <a:r>
              <a:rPr lang="en-GB" dirty="0"/>
              <a:t>Given the body pose, we also have  3D SMPL mesh, and skinning weights.</a:t>
            </a:r>
          </a:p>
          <a:p>
            <a:r>
              <a:rPr lang="en-GB" dirty="0"/>
              <a:t>We use the 3d </a:t>
            </a:r>
            <a:r>
              <a:rPr lang="en-GB" dirty="0" err="1"/>
              <a:t>smpl</a:t>
            </a:r>
            <a:r>
              <a:rPr lang="en-GB" dirty="0"/>
              <a:t> mesh, viewing direction to unwrap texture from images to UV space.</a:t>
            </a:r>
          </a:p>
        </p:txBody>
      </p:sp>
      <p:sp>
        <p:nvSpPr>
          <p:cNvPr id="4" name="Slide Number Placeholder 3"/>
          <p:cNvSpPr>
            <a:spLocks noGrp="1"/>
          </p:cNvSpPr>
          <p:nvPr>
            <p:ph type="sldNum" sz="quarter" idx="5"/>
          </p:nvPr>
        </p:nvSpPr>
        <p:spPr/>
        <p:txBody>
          <a:bodyPr/>
          <a:lstStyle/>
          <a:p>
            <a:fld id="{86262A69-DE6F-9448-931F-DB271B69215D}" type="slidenum">
              <a:rPr lang="en-DE" smtClean="0"/>
              <a:t>47</a:t>
            </a:fld>
            <a:endParaRPr lang="en-DE"/>
          </a:p>
        </p:txBody>
      </p:sp>
    </p:spTree>
    <p:extLst>
      <p:ext uri="{BB962C8B-B14F-4D97-AF65-F5344CB8AC3E}">
        <p14:creationId xmlns:p14="http://schemas.microsoft.com/office/powerpoint/2010/main" val="2174428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 posed mesh, skinning and unwrapped UV, we learn </a:t>
            </a:r>
            <a:r>
              <a:rPr lang="en-GB" dirty="0" err="1"/>
              <a:t>texel</a:t>
            </a:r>
            <a:r>
              <a:rPr lang="en-GB" dirty="0"/>
              <a:t> aligned features which represent pose features for geometry , </a:t>
            </a:r>
            <a:r>
              <a:rPr lang="en-GB" dirty="0" err="1"/>
              <a:t>viewdependent</a:t>
            </a:r>
            <a:r>
              <a:rPr lang="en-GB" dirty="0"/>
              <a:t> features and image features for textures</a:t>
            </a:r>
            <a:endParaRPr lang="en-DE" dirty="0"/>
          </a:p>
        </p:txBody>
      </p:sp>
      <p:sp>
        <p:nvSpPr>
          <p:cNvPr id="4" name="Slide Number Placeholder 3"/>
          <p:cNvSpPr>
            <a:spLocks noGrp="1"/>
          </p:cNvSpPr>
          <p:nvPr>
            <p:ph type="sldNum" sz="quarter" idx="5"/>
          </p:nvPr>
        </p:nvSpPr>
        <p:spPr/>
        <p:txBody>
          <a:bodyPr/>
          <a:lstStyle/>
          <a:p>
            <a:fld id="{86262A69-DE6F-9448-931F-DB271B69215D}" type="slidenum">
              <a:rPr lang="en-DE" smtClean="0"/>
              <a:t>48</a:t>
            </a:fld>
            <a:endParaRPr lang="en-DE"/>
          </a:p>
        </p:txBody>
      </p:sp>
    </p:spTree>
    <p:extLst>
      <p:ext uri="{BB962C8B-B14F-4D97-AF65-F5344CB8AC3E}">
        <p14:creationId xmlns:p14="http://schemas.microsoft.com/office/powerpoint/2010/main" val="36911025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these </a:t>
            </a:r>
            <a:r>
              <a:rPr lang="en-GB" dirty="0" err="1"/>
              <a:t>texel</a:t>
            </a:r>
            <a:r>
              <a:rPr lang="en-GB" dirty="0"/>
              <a:t> aligned features, we use a decoder to predict volumetric primitive features namely </a:t>
            </a:r>
            <a:r>
              <a:rPr lang="en-GB" dirty="0" err="1"/>
              <a:t>color</a:t>
            </a:r>
            <a:r>
              <a:rPr lang="en-GB" dirty="0"/>
              <a:t>, density and rotation/trans scale of grid. </a:t>
            </a:r>
          </a:p>
          <a:p>
            <a:endParaRPr lang="en-GB" dirty="0"/>
          </a:p>
          <a:p>
            <a:r>
              <a:rPr lang="en-GB" dirty="0"/>
              <a:t>This is analogous to MVP, where given z latent code, we predict RGB, density and rotation/trans etc of the volumetric grid.</a:t>
            </a:r>
          </a:p>
        </p:txBody>
      </p:sp>
      <p:sp>
        <p:nvSpPr>
          <p:cNvPr id="4" name="Slide Number Placeholder 3"/>
          <p:cNvSpPr>
            <a:spLocks noGrp="1"/>
          </p:cNvSpPr>
          <p:nvPr>
            <p:ph type="sldNum" sz="quarter" idx="5"/>
          </p:nvPr>
        </p:nvSpPr>
        <p:spPr/>
        <p:txBody>
          <a:bodyPr/>
          <a:lstStyle/>
          <a:p>
            <a:fld id="{86262A69-DE6F-9448-931F-DB271B69215D}" type="slidenum">
              <a:rPr lang="en-DE" smtClean="0"/>
              <a:t>49</a:t>
            </a:fld>
            <a:endParaRPr lang="en-DE"/>
          </a:p>
        </p:txBody>
      </p:sp>
    </p:spTree>
    <p:extLst>
      <p:ext uri="{BB962C8B-B14F-4D97-AF65-F5344CB8AC3E}">
        <p14:creationId xmlns:p14="http://schemas.microsoft.com/office/powerpoint/2010/main" val="6606192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then compose all the features and transform them using predicted transformation to get the articulated </a:t>
            </a:r>
            <a:r>
              <a:rPr lang="en-GB" dirty="0" err="1"/>
              <a:t>primtives</a:t>
            </a:r>
            <a:r>
              <a:rPr lang="en-GB" dirty="0"/>
              <a:t>.</a:t>
            </a:r>
          </a:p>
          <a:p>
            <a:r>
              <a:rPr lang="en-GB" dirty="0"/>
              <a:t>Which is then rendering using ray marching to obtain final image.</a:t>
            </a:r>
          </a:p>
        </p:txBody>
      </p:sp>
      <p:sp>
        <p:nvSpPr>
          <p:cNvPr id="4" name="Slide Number Placeholder 3"/>
          <p:cNvSpPr>
            <a:spLocks noGrp="1"/>
          </p:cNvSpPr>
          <p:nvPr>
            <p:ph type="sldNum" sz="quarter" idx="5"/>
          </p:nvPr>
        </p:nvSpPr>
        <p:spPr/>
        <p:txBody>
          <a:bodyPr/>
          <a:lstStyle/>
          <a:p>
            <a:fld id="{86262A69-DE6F-9448-931F-DB271B69215D}" type="slidenum">
              <a:rPr lang="en-DE" smtClean="0"/>
              <a:t>50</a:t>
            </a:fld>
            <a:endParaRPr lang="en-DE"/>
          </a:p>
        </p:txBody>
      </p:sp>
    </p:spTree>
    <p:extLst>
      <p:ext uri="{BB962C8B-B14F-4D97-AF65-F5344CB8AC3E}">
        <p14:creationId xmlns:p14="http://schemas.microsoft.com/office/powerpoint/2010/main" val="1734211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compare our method to state-of-the-art for NVS on ZJU-</a:t>
            </a:r>
            <a:r>
              <a:rPr lang="en-GB" dirty="0" err="1"/>
              <a:t>MoCap</a:t>
            </a:r>
            <a:r>
              <a:rPr lang="en-GB" dirty="0"/>
              <a:t>. Despite not being explicitly tailored to be trained with sparse supervision, our method outperforms competitors. Real faces and their reconstructions are blurred for anonymity</a:t>
            </a:r>
          </a:p>
          <a:p>
            <a:endParaRPr lang="en-GB" dirty="0"/>
          </a:p>
          <a:p>
            <a:endParaRPr lang="en-GB" dirty="0"/>
          </a:p>
          <a:p>
            <a:r>
              <a:rPr lang="en-GB"/>
              <a:t>o Full-Body Codec Avatars (FBCA)</a:t>
            </a:r>
            <a:endParaRPr lang="en-GB" dirty="0"/>
          </a:p>
        </p:txBody>
      </p:sp>
      <p:sp>
        <p:nvSpPr>
          <p:cNvPr id="4" name="Slide Number Placeholder 3"/>
          <p:cNvSpPr>
            <a:spLocks noGrp="1"/>
          </p:cNvSpPr>
          <p:nvPr>
            <p:ph type="sldNum" sz="quarter" idx="5"/>
          </p:nvPr>
        </p:nvSpPr>
        <p:spPr/>
        <p:txBody>
          <a:bodyPr/>
          <a:lstStyle/>
          <a:p>
            <a:fld id="{86262A69-DE6F-9448-931F-DB271B69215D}" type="slidenum">
              <a:rPr lang="en-DE" smtClean="0"/>
              <a:t>51</a:t>
            </a:fld>
            <a:endParaRPr lang="en-DE"/>
          </a:p>
        </p:txBody>
      </p:sp>
    </p:spTree>
    <p:extLst>
      <p:ext uri="{BB962C8B-B14F-4D97-AF65-F5344CB8AC3E}">
        <p14:creationId xmlns:p14="http://schemas.microsoft.com/office/powerpoint/2010/main" val="339163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dirty="0"/>
              <a:t>In volume rendering setting, we need to query </a:t>
            </a:r>
            <a:r>
              <a:rPr lang="en-GB" dirty="0" err="1"/>
              <a:t>color</a:t>
            </a:r>
            <a:r>
              <a:rPr lang="en-GB" dirty="0"/>
              <a:t> and density values for all points along the ray, but as mentioned in the previous slide, the latent codes are only defined on the surface of deformed mesh, which is very sparse for a continuous model. </a:t>
            </a:r>
          </a:p>
        </p:txBody>
      </p:sp>
      <p:sp>
        <p:nvSpPr>
          <p:cNvPr id="4" name="Slide Number Placeholder 3"/>
          <p:cNvSpPr>
            <a:spLocks noGrp="1"/>
          </p:cNvSpPr>
          <p:nvPr>
            <p:ph type="sldNum" sz="quarter" idx="5"/>
          </p:nvPr>
        </p:nvSpPr>
        <p:spPr/>
        <p:txBody>
          <a:bodyPr/>
          <a:lstStyle/>
          <a:p>
            <a:fld id="{86262A69-DE6F-9448-931F-DB271B69215D}" type="slidenum">
              <a:rPr lang="en-DE" smtClean="0"/>
              <a:t>6</a:t>
            </a:fld>
            <a:endParaRPr lang="en-DE"/>
          </a:p>
        </p:txBody>
      </p:sp>
    </p:spTree>
    <p:extLst>
      <p:ext uri="{BB962C8B-B14F-4D97-AF65-F5344CB8AC3E}">
        <p14:creationId xmlns:p14="http://schemas.microsoft.com/office/powerpoint/2010/main" val="2942702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equations</a:t>
            </a:r>
          </a:p>
        </p:txBody>
      </p:sp>
      <p:sp>
        <p:nvSpPr>
          <p:cNvPr id="4" name="Slide Number Placeholder 3"/>
          <p:cNvSpPr>
            <a:spLocks noGrp="1"/>
          </p:cNvSpPr>
          <p:nvPr>
            <p:ph type="sldNum" sz="quarter" idx="5"/>
          </p:nvPr>
        </p:nvSpPr>
        <p:spPr/>
        <p:txBody>
          <a:bodyPr/>
          <a:lstStyle/>
          <a:p>
            <a:fld id="{7EA201C5-0F8F-0D4D-BCEB-5FECC11E143A}" type="slidenum">
              <a:rPr lang="en-US" smtClean="0"/>
              <a:t>53</a:t>
            </a:fld>
            <a:endParaRPr lang="en-US"/>
          </a:p>
        </p:txBody>
      </p:sp>
    </p:spTree>
    <p:extLst>
      <p:ext uri="{BB962C8B-B14F-4D97-AF65-F5344CB8AC3E}">
        <p14:creationId xmlns:p14="http://schemas.microsoft.com/office/powerpoint/2010/main" val="185254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volume rendering setting, we need to query </a:t>
            </a:r>
            <a:r>
              <a:rPr lang="en-GB" dirty="0" err="1"/>
              <a:t>color</a:t>
            </a:r>
            <a:r>
              <a:rPr lang="en-GB" dirty="0"/>
              <a:t> and density values for all points along the ray, but as mentioned in the previous slide, the latent codes are only defined on the surface of deformed mesh, which is very sparse for a continuous model. </a:t>
            </a:r>
          </a:p>
          <a:p>
            <a:endParaRPr lang="en-GB" dirty="0"/>
          </a:p>
          <a:p>
            <a:r>
              <a:rPr lang="en-GB" dirty="0"/>
              <a:t>To solve this problem, latent codes are diffused to nearby 3D space and this is termed as Code diffusion</a:t>
            </a:r>
          </a:p>
          <a:p>
            <a:endParaRPr lang="en-GB" dirty="0"/>
          </a:p>
          <a:p>
            <a:r>
              <a:rPr lang="en-GB" dirty="0"/>
              <a:t>Based on posed SMPL, 3D </a:t>
            </a:r>
            <a:r>
              <a:rPr lang="en-GB" dirty="0" err="1"/>
              <a:t>bbox</a:t>
            </a:r>
            <a:r>
              <a:rPr lang="en-GB" dirty="0"/>
              <a:t> of human is estimated and </a:t>
            </a:r>
            <a:r>
              <a:rPr lang="en-GB" dirty="0" err="1"/>
              <a:t>devided</a:t>
            </a:r>
            <a:r>
              <a:rPr lang="en-GB" dirty="0"/>
              <a:t> in to small grids of a fixed size. . The latent code of a nonempty voxel is the mean of latent codes of SMPL vertices inside this voxel. </a:t>
            </a:r>
            <a:r>
              <a:rPr lang="en-GB" dirty="0" err="1"/>
              <a:t>SparseConvNet</a:t>
            </a:r>
            <a:r>
              <a:rPr lang="en-GB" dirty="0"/>
              <a:t> utilizes 3D sparse convolutions to process the input volume and output latent code volumes</a:t>
            </a:r>
            <a:endParaRPr lang="en-US" dirty="0"/>
          </a:p>
        </p:txBody>
      </p:sp>
      <p:sp>
        <p:nvSpPr>
          <p:cNvPr id="4" name="Slide Number Placeholder 3"/>
          <p:cNvSpPr>
            <a:spLocks noGrp="1"/>
          </p:cNvSpPr>
          <p:nvPr>
            <p:ph type="sldNum" sz="quarter" idx="5"/>
          </p:nvPr>
        </p:nvSpPr>
        <p:spPr/>
        <p:txBody>
          <a:bodyPr/>
          <a:lstStyle/>
          <a:p>
            <a:fld id="{86262A69-DE6F-9448-931F-DB271B69215D}" type="slidenum">
              <a:rPr lang="en-DE" smtClean="0"/>
              <a:t>7</a:t>
            </a:fld>
            <a:endParaRPr lang="en-DE"/>
          </a:p>
        </p:txBody>
      </p:sp>
    </p:spTree>
    <p:extLst>
      <p:ext uri="{BB962C8B-B14F-4D97-AF65-F5344CB8AC3E}">
        <p14:creationId xmlns:p14="http://schemas.microsoft.com/office/powerpoint/2010/main" val="207962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this diffused latent codes and trilinear interpolation, a latent code for any point x is obtained.</a:t>
            </a:r>
            <a:endParaRPr lang="en-US" dirty="0"/>
          </a:p>
        </p:txBody>
      </p:sp>
      <p:sp>
        <p:nvSpPr>
          <p:cNvPr id="4" name="Slide Number Placeholder 3"/>
          <p:cNvSpPr>
            <a:spLocks noGrp="1"/>
          </p:cNvSpPr>
          <p:nvPr>
            <p:ph type="sldNum" sz="quarter" idx="5"/>
          </p:nvPr>
        </p:nvSpPr>
        <p:spPr/>
        <p:txBody>
          <a:bodyPr/>
          <a:lstStyle/>
          <a:p>
            <a:fld id="{86262A69-DE6F-9448-931F-DB271B69215D}" type="slidenum">
              <a:rPr lang="en-DE" smtClean="0"/>
              <a:t>8</a:t>
            </a:fld>
            <a:endParaRPr lang="en-DE"/>
          </a:p>
        </p:txBody>
      </p:sp>
    </p:spTree>
    <p:extLst>
      <p:ext uri="{BB962C8B-B14F-4D97-AF65-F5344CB8AC3E}">
        <p14:creationId xmlns:p14="http://schemas.microsoft.com/office/powerpoint/2010/main" val="3103159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this latent code as input, we predict view independent density and view dependent </a:t>
            </a:r>
            <a:r>
              <a:rPr lang="en-GB" dirty="0" err="1"/>
              <a:t>color</a:t>
            </a:r>
            <a:r>
              <a:rPr lang="en-GB" dirty="0"/>
              <a:t> value.</a:t>
            </a:r>
          </a:p>
          <a:p>
            <a:endParaRPr lang="en-GB" dirty="0"/>
          </a:p>
          <a:p>
            <a:r>
              <a:rPr lang="en-GB" dirty="0"/>
              <a:t>This values are used in volume rendering to yield the final </a:t>
            </a:r>
            <a:r>
              <a:rPr lang="en-GB" dirty="0" err="1"/>
              <a:t>color</a:t>
            </a:r>
            <a:r>
              <a:rPr lang="en-GB" dirty="0"/>
              <a:t> at any ray.</a:t>
            </a:r>
            <a:endParaRPr lang="en-US" dirty="0"/>
          </a:p>
        </p:txBody>
      </p:sp>
      <p:sp>
        <p:nvSpPr>
          <p:cNvPr id="4" name="Slide Number Placeholder 3"/>
          <p:cNvSpPr>
            <a:spLocks noGrp="1"/>
          </p:cNvSpPr>
          <p:nvPr>
            <p:ph type="sldNum" sz="quarter" idx="5"/>
          </p:nvPr>
        </p:nvSpPr>
        <p:spPr/>
        <p:txBody>
          <a:bodyPr/>
          <a:lstStyle/>
          <a:p>
            <a:fld id="{86262A69-DE6F-9448-931F-DB271B69215D}" type="slidenum">
              <a:rPr lang="en-DE" smtClean="0"/>
              <a:t>9</a:t>
            </a:fld>
            <a:endParaRPr lang="en-DE"/>
          </a:p>
        </p:txBody>
      </p:sp>
    </p:spTree>
    <p:extLst>
      <p:ext uri="{BB962C8B-B14F-4D97-AF65-F5344CB8AC3E}">
        <p14:creationId xmlns:p14="http://schemas.microsoft.com/office/powerpoint/2010/main" val="341958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Compared to </a:t>
            </a:r>
            <a:r>
              <a:rPr lang="en-GB" dirty="0" err="1"/>
              <a:t>PiFU</a:t>
            </a:r>
            <a:r>
              <a:rPr lang="en-GB" dirty="0"/>
              <a:t>, Neural body </a:t>
            </a:r>
            <a:r>
              <a:rPr lang="en-GB" dirty="0" err="1"/>
              <a:t>recoverd</a:t>
            </a:r>
            <a:r>
              <a:rPr lang="en-GB" dirty="0"/>
              <a:t> human shapes with no missing/extra limbs or ghost artefacts. This is due the structed latent code used in method, which has strong information about humans shape.</a:t>
            </a:r>
          </a:p>
        </p:txBody>
      </p:sp>
      <p:sp>
        <p:nvSpPr>
          <p:cNvPr id="4" name="Slide Number Placeholder 3"/>
          <p:cNvSpPr>
            <a:spLocks noGrp="1"/>
          </p:cNvSpPr>
          <p:nvPr>
            <p:ph type="sldNum" sz="quarter" idx="5"/>
          </p:nvPr>
        </p:nvSpPr>
        <p:spPr/>
        <p:txBody>
          <a:bodyPr/>
          <a:lstStyle/>
          <a:p>
            <a:fld id="{86262A69-DE6F-9448-931F-DB271B69215D}" type="slidenum">
              <a:rPr lang="en-DE" smtClean="0"/>
              <a:t>10</a:t>
            </a:fld>
            <a:endParaRPr lang="en-DE"/>
          </a:p>
        </p:txBody>
      </p:sp>
    </p:spTree>
    <p:extLst>
      <p:ext uri="{BB962C8B-B14F-4D97-AF65-F5344CB8AC3E}">
        <p14:creationId xmlns:p14="http://schemas.microsoft.com/office/powerpoint/2010/main" val="178266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2E72A-87D9-58C9-6D6F-94874B7D7C5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5D1C5389-1247-04FC-ACB4-7D4019C23B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089C458A-8863-A77D-1246-FE4930C7E570}"/>
              </a:ext>
            </a:extLst>
          </p:cNvPr>
          <p:cNvSpPr>
            <a:spLocks noGrp="1"/>
          </p:cNvSpPr>
          <p:nvPr>
            <p:ph type="dt" sz="half" idx="10"/>
          </p:nvPr>
        </p:nvSpPr>
        <p:spPr/>
        <p:txBody>
          <a:bodyPr/>
          <a:lstStyle/>
          <a:p>
            <a:fld id="{50292A8C-01E3-EA42-B896-E84CDB973516}" type="datetimeFigureOut">
              <a:rPr lang="en-DE" smtClean="0"/>
              <a:t>08.01.24</a:t>
            </a:fld>
            <a:endParaRPr lang="en-DE"/>
          </a:p>
        </p:txBody>
      </p:sp>
      <p:sp>
        <p:nvSpPr>
          <p:cNvPr id="5" name="Footer Placeholder 4">
            <a:extLst>
              <a:ext uri="{FF2B5EF4-FFF2-40B4-BE49-F238E27FC236}">
                <a16:creationId xmlns:a16="http://schemas.microsoft.com/office/drawing/2014/main" id="{8FE86FEA-E2A3-B621-FE4E-4B2CD8052D59}"/>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B3724205-30C4-5EE3-1063-C9DDE40586E1}"/>
              </a:ext>
            </a:extLst>
          </p:cNvPr>
          <p:cNvSpPr>
            <a:spLocks noGrp="1"/>
          </p:cNvSpPr>
          <p:nvPr>
            <p:ph type="sldNum" sz="quarter" idx="12"/>
          </p:nvPr>
        </p:nvSpPr>
        <p:spPr/>
        <p:txBody>
          <a:bodyPr/>
          <a:lstStyle/>
          <a:p>
            <a:fld id="{AD6CCA16-B7AD-B447-92A5-636EFD9B0DF6}" type="slidenum">
              <a:rPr lang="en-DE" smtClean="0"/>
              <a:t>‹#›</a:t>
            </a:fld>
            <a:endParaRPr lang="en-DE"/>
          </a:p>
        </p:txBody>
      </p:sp>
    </p:spTree>
    <p:extLst>
      <p:ext uri="{BB962C8B-B14F-4D97-AF65-F5344CB8AC3E}">
        <p14:creationId xmlns:p14="http://schemas.microsoft.com/office/powerpoint/2010/main" val="259045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07BF-A338-DFC3-6103-804E9857179F}"/>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277BF105-78DC-2E14-E164-240A4630002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05148D1C-993F-54BA-85CC-FCFE9D94D6C6}"/>
              </a:ext>
            </a:extLst>
          </p:cNvPr>
          <p:cNvSpPr>
            <a:spLocks noGrp="1"/>
          </p:cNvSpPr>
          <p:nvPr>
            <p:ph type="dt" sz="half" idx="10"/>
          </p:nvPr>
        </p:nvSpPr>
        <p:spPr/>
        <p:txBody>
          <a:bodyPr/>
          <a:lstStyle/>
          <a:p>
            <a:fld id="{50292A8C-01E3-EA42-B896-E84CDB973516}" type="datetimeFigureOut">
              <a:rPr lang="en-DE" smtClean="0"/>
              <a:t>08.01.24</a:t>
            </a:fld>
            <a:endParaRPr lang="en-DE"/>
          </a:p>
        </p:txBody>
      </p:sp>
      <p:sp>
        <p:nvSpPr>
          <p:cNvPr id="5" name="Footer Placeholder 4">
            <a:extLst>
              <a:ext uri="{FF2B5EF4-FFF2-40B4-BE49-F238E27FC236}">
                <a16:creationId xmlns:a16="http://schemas.microsoft.com/office/drawing/2014/main" id="{A8468D14-FF57-726D-E1C1-450BA21300CF}"/>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F1BBFC10-166B-C7FD-D13C-39D941F006B5}"/>
              </a:ext>
            </a:extLst>
          </p:cNvPr>
          <p:cNvSpPr>
            <a:spLocks noGrp="1"/>
          </p:cNvSpPr>
          <p:nvPr>
            <p:ph type="sldNum" sz="quarter" idx="12"/>
          </p:nvPr>
        </p:nvSpPr>
        <p:spPr/>
        <p:txBody>
          <a:bodyPr/>
          <a:lstStyle/>
          <a:p>
            <a:fld id="{AD6CCA16-B7AD-B447-92A5-636EFD9B0DF6}" type="slidenum">
              <a:rPr lang="en-DE" smtClean="0"/>
              <a:t>‹#›</a:t>
            </a:fld>
            <a:endParaRPr lang="en-DE"/>
          </a:p>
        </p:txBody>
      </p:sp>
    </p:spTree>
    <p:extLst>
      <p:ext uri="{BB962C8B-B14F-4D97-AF65-F5344CB8AC3E}">
        <p14:creationId xmlns:p14="http://schemas.microsoft.com/office/powerpoint/2010/main" val="3006579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14A921-5385-888D-09C3-B8FAF807CF8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E92901B6-B1EF-F8F9-2361-021658F3EEA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E38741F2-FE35-B021-DB2F-324E1AB02D2C}"/>
              </a:ext>
            </a:extLst>
          </p:cNvPr>
          <p:cNvSpPr>
            <a:spLocks noGrp="1"/>
          </p:cNvSpPr>
          <p:nvPr>
            <p:ph type="dt" sz="half" idx="10"/>
          </p:nvPr>
        </p:nvSpPr>
        <p:spPr/>
        <p:txBody>
          <a:bodyPr/>
          <a:lstStyle/>
          <a:p>
            <a:fld id="{50292A8C-01E3-EA42-B896-E84CDB973516}" type="datetimeFigureOut">
              <a:rPr lang="en-DE" smtClean="0"/>
              <a:t>08.01.24</a:t>
            </a:fld>
            <a:endParaRPr lang="en-DE"/>
          </a:p>
        </p:txBody>
      </p:sp>
      <p:sp>
        <p:nvSpPr>
          <p:cNvPr id="5" name="Footer Placeholder 4">
            <a:extLst>
              <a:ext uri="{FF2B5EF4-FFF2-40B4-BE49-F238E27FC236}">
                <a16:creationId xmlns:a16="http://schemas.microsoft.com/office/drawing/2014/main" id="{3E1F8B4C-4469-264A-E467-51B941351E3E}"/>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9F54A1EC-B6F5-99D0-9A10-DA3F3A8BE3FF}"/>
              </a:ext>
            </a:extLst>
          </p:cNvPr>
          <p:cNvSpPr>
            <a:spLocks noGrp="1"/>
          </p:cNvSpPr>
          <p:nvPr>
            <p:ph type="sldNum" sz="quarter" idx="12"/>
          </p:nvPr>
        </p:nvSpPr>
        <p:spPr/>
        <p:txBody>
          <a:bodyPr/>
          <a:lstStyle/>
          <a:p>
            <a:fld id="{AD6CCA16-B7AD-B447-92A5-636EFD9B0DF6}" type="slidenum">
              <a:rPr lang="en-DE" smtClean="0"/>
              <a:t>‹#›</a:t>
            </a:fld>
            <a:endParaRPr lang="en-DE"/>
          </a:p>
        </p:txBody>
      </p:sp>
    </p:spTree>
    <p:extLst>
      <p:ext uri="{BB962C8B-B14F-4D97-AF65-F5344CB8AC3E}">
        <p14:creationId xmlns:p14="http://schemas.microsoft.com/office/powerpoint/2010/main" val="1928092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24D6-D05F-1844-2F5E-9DB551832C66}"/>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14B07602-84F2-98D0-3EC1-01814E9D8A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F735E770-4695-3BE7-B790-D2369F8186BC}"/>
              </a:ext>
            </a:extLst>
          </p:cNvPr>
          <p:cNvSpPr>
            <a:spLocks noGrp="1"/>
          </p:cNvSpPr>
          <p:nvPr>
            <p:ph type="dt" sz="half" idx="10"/>
          </p:nvPr>
        </p:nvSpPr>
        <p:spPr/>
        <p:txBody>
          <a:bodyPr/>
          <a:lstStyle/>
          <a:p>
            <a:fld id="{50292A8C-01E3-EA42-B896-E84CDB973516}" type="datetimeFigureOut">
              <a:rPr lang="en-DE" smtClean="0"/>
              <a:t>08.01.24</a:t>
            </a:fld>
            <a:endParaRPr lang="en-DE"/>
          </a:p>
        </p:txBody>
      </p:sp>
      <p:sp>
        <p:nvSpPr>
          <p:cNvPr id="5" name="Footer Placeholder 4">
            <a:extLst>
              <a:ext uri="{FF2B5EF4-FFF2-40B4-BE49-F238E27FC236}">
                <a16:creationId xmlns:a16="http://schemas.microsoft.com/office/drawing/2014/main" id="{0A96F0B6-4BC7-901A-E2F7-084497FB916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8304BE90-0D44-0493-9E04-AAF31E429B04}"/>
              </a:ext>
            </a:extLst>
          </p:cNvPr>
          <p:cNvSpPr>
            <a:spLocks noGrp="1"/>
          </p:cNvSpPr>
          <p:nvPr>
            <p:ph type="sldNum" sz="quarter" idx="12"/>
          </p:nvPr>
        </p:nvSpPr>
        <p:spPr/>
        <p:txBody>
          <a:bodyPr/>
          <a:lstStyle/>
          <a:p>
            <a:fld id="{AD6CCA16-B7AD-B447-92A5-636EFD9B0DF6}" type="slidenum">
              <a:rPr lang="en-DE" smtClean="0"/>
              <a:t>‹#›</a:t>
            </a:fld>
            <a:endParaRPr lang="en-DE"/>
          </a:p>
        </p:txBody>
      </p:sp>
    </p:spTree>
    <p:extLst>
      <p:ext uri="{BB962C8B-B14F-4D97-AF65-F5344CB8AC3E}">
        <p14:creationId xmlns:p14="http://schemas.microsoft.com/office/powerpoint/2010/main" val="3702873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2FDF1-FE4C-8798-65D1-F23236FF77B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6B1D8CB6-57B9-E418-543A-83AD4FC23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E37CE59-FD5B-7E49-6BAA-879A17E98575}"/>
              </a:ext>
            </a:extLst>
          </p:cNvPr>
          <p:cNvSpPr>
            <a:spLocks noGrp="1"/>
          </p:cNvSpPr>
          <p:nvPr>
            <p:ph type="dt" sz="half" idx="10"/>
          </p:nvPr>
        </p:nvSpPr>
        <p:spPr/>
        <p:txBody>
          <a:bodyPr/>
          <a:lstStyle/>
          <a:p>
            <a:fld id="{50292A8C-01E3-EA42-B896-E84CDB973516}" type="datetimeFigureOut">
              <a:rPr lang="en-DE" smtClean="0"/>
              <a:t>08.01.24</a:t>
            </a:fld>
            <a:endParaRPr lang="en-DE"/>
          </a:p>
        </p:txBody>
      </p:sp>
      <p:sp>
        <p:nvSpPr>
          <p:cNvPr id="5" name="Footer Placeholder 4">
            <a:extLst>
              <a:ext uri="{FF2B5EF4-FFF2-40B4-BE49-F238E27FC236}">
                <a16:creationId xmlns:a16="http://schemas.microsoft.com/office/drawing/2014/main" id="{B79DDCF9-9BE5-D8A1-4C4F-0601BBBD94E3}"/>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79E5A606-E6D7-E389-69C4-216DF750DE1D}"/>
              </a:ext>
            </a:extLst>
          </p:cNvPr>
          <p:cNvSpPr>
            <a:spLocks noGrp="1"/>
          </p:cNvSpPr>
          <p:nvPr>
            <p:ph type="sldNum" sz="quarter" idx="12"/>
          </p:nvPr>
        </p:nvSpPr>
        <p:spPr/>
        <p:txBody>
          <a:bodyPr/>
          <a:lstStyle/>
          <a:p>
            <a:fld id="{AD6CCA16-B7AD-B447-92A5-636EFD9B0DF6}" type="slidenum">
              <a:rPr lang="en-DE" smtClean="0"/>
              <a:t>‹#›</a:t>
            </a:fld>
            <a:endParaRPr lang="en-DE"/>
          </a:p>
        </p:txBody>
      </p:sp>
    </p:spTree>
    <p:extLst>
      <p:ext uri="{BB962C8B-B14F-4D97-AF65-F5344CB8AC3E}">
        <p14:creationId xmlns:p14="http://schemas.microsoft.com/office/powerpoint/2010/main" val="181775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104E-FBC2-C251-A810-66F293EB3242}"/>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52371871-B097-956A-87F7-196A9A81EB1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2EC03F0A-41F3-0784-F907-693016B96C9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D13269CB-7CFC-3B87-2A43-ECA45B113657}"/>
              </a:ext>
            </a:extLst>
          </p:cNvPr>
          <p:cNvSpPr>
            <a:spLocks noGrp="1"/>
          </p:cNvSpPr>
          <p:nvPr>
            <p:ph type="dt" sz="half" idx="10"/>
          </p:nvPr>
        </p:nvSpPr>
        <p:spPr/>
        <p:txBody>
          <a:bodyPr/>
          <a:lstStyle/>
          <a:p>
            <a:fld id="{50292A8C-01E3-EA42-B896-E84CDB973516}" type="datetimeFigureOut">
              <a:rPr lang="en-DE" smtClean="0"/>
              <a:t>08.01.24</a:t>
            </a:fld>
            <a:endParaRPr lang="en-DE"/>
          </a:p>
        </p:txBody>
      </p:sp>
      <p:sp>
        <p:nvSpPr>
          <p:cNvPr id="6" name="Footer Placeholder 5">
            <a:extLst>
              <a:ext uri="{FF2B5EF4-FFF2-40B4-BE49-F238E27FC236}">
                <a16:creationId xmlns:a16="http://schemas.microsoft.com/office/drawing/2014/main" id="{09B3C485-BAED-E9F9-CDB4-80865A0FA1D1}"/>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2BB5F417-C70C-7589-0C16-3849FE68BFF3}"/>
              </a:ext>
            </a:extLst>
          </p:cNvPr>
          <p:cNvSpPr>
            <a:spLocks noGrp="1"/>
          </p:cNvSpPr>
          <p:nvPr>
            <p:ph type="sldNum" sz="quarter" idx="12"/>
          </p:nvPr>
        </p:nvSpPr>
        <p:spPr/>
        <p:txBody>
          <a:bodyPr/>
          <a:lstStyle/>
          <a:p>
            <a:fld id="{AD6CCA16-B7AD-B447-92A5-636EFD9B0DF6}" type="slidenum">
              <a:rPr lang="en-DE" smtClean="0"/>
              <a:t>‹#›</a:t>
            </a:fld>
            <a:endParaRPr lang="en-DE"/>
          </a:p>
        </p:txBody>
      </p:sp>
    </p:spTree>
    <p:extLst>
      <p:ext uri="{BB962C8B-B14F-4D97-AF65-F5344CB8AC3E}">
        <p14:creationId xmlns:p14="http://schemas.microsoft.com/office/powerpoint/2010/main" val="168998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F6C7E-9CA3-21F3-9ED6-0246874B69AF}"/>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C240D8B0-7ED5-3FB1-EBE6-3AE3566CED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A2A117D-13D0-9FDD-828D-D4A50DF275B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4D8B4AC1-84A8-B87F-05F7-621CA5924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B7174C4-0508-0539-8E89-CE1D11D3498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B0BBEF31-CAD7-6757-2B70-A5E537A8741E}"/>
              </a:ext>
            </a:extLst>
          </p:cNvPr>
          <p:cNvSpPr>
            <a:spLocks noGrp="1"/>
          </p:cNvSpPr>
          <p:nvPr>
            <p:ph type="dt" sz="half" idx="10"/>
          </p:nvPr>
        </p:nvSpPr>
        <p:spPr/>
        <p:txBody>
          <a:bodyPr/>
          <a:lstStyle/>
          <a:p>
            <a:fld id="{50292A8C-01E3-EA42-B896-E84CDB973516}" type="datetimeFigureOut">
              <a:rPr lang="en-DE" smtClean="0"/>
              <a:t>08.01.24</a:t>
            </a:fld>
            <a:endParaRPr lang="en-DE"/>
          </a:p>
        </p:txBody>
      </p:sp>
      <p:sp>
        <p:nvSpPr>
          <p:cNvPr id="8" name="Footer Placeholder 7">
            <a:extLst>
              <a:ext uri="{FF2B5EF4-FFF2-40B4-BE49-F238E27FC236}">
                <a16:creationId xmlns:a16="http://schemas.microsoft.com/office/drawing/2014/main" id="{1B9102E8-824D-6F1E-F648-FA7B30EE07A5}"/>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D4204503-2938-966C-3576-FC3DB1C428A7}"/>
              </a:ext>
            </a:extLst>
          </p:cNvPr>
          <p:cNvSpPr>
            <a:spLocks noGrp="1"/>
          </p:cNvSpPr>
          <p:nvPr>
            <p:ph type="sldNum" sz="quarter" idx="12"/>
          </p:nvPr>
        </p:nvSpPr>
        <p:spPr/>
        <p:txBody>
          <a:bodyPr/>
          <a:lstStyle/>
          <a:p>
            <a:fld id="{AD6CCA16-B7AD-B447-92A5-636EFD9B0DF6}" type="slidenum">
              <a:rPr lang="en-DE" smtClean="0"/>
              <a:t>‹#›</a:t>
            </a:fld>
            <a:endParaRPr lang="en-DE"/>
          </a:p>
        </p:txBody>
      </p:sp>
    </p:spTree>
    <p:extLst>
      <p:ext uri="{BB962C8B-B14F-4D97-AF65-F5344CB8AC3E}">
        <p14:creationId xmlns:p14="http://schemas.microsoft.com/office/powerpoint/2010/main" val="1471854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EBB-F3FC-7520-86CA-AFD16478559D}"/>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9F47FC56-4C09-17E7-C350-591F552B6377}"/>
              </a:ext>
            </a:extLst>
          </p:cNvPr>
          <p:cNvSpPr>
            <a:spLocks noGrp="1"/>
          </p:cNvSpPr>
          <p:nvPr>
            <p:ph type="dt" sz="half" idx="10"/>
          </p:nvPr>
        </p:nvSpPr>
        <p:spPr/>
        <p:txBody>
          <a:bodyPr/>
          <a:lstStyle/>
          <a:p>
            <a:fld id="{50292A8C-01E3-EA42-B896-E84CDB973516}" type="datetimeFigureOut">
              <a:rPr lang="en-DE" smtClean="0"/>
              <a:t>08.01.24</a:t>
            </a:fld>
            <a:endParaRPr lang="en-DE"/>
          </a:p>
        </p:txBody>
      </p:sp>
      <p:sp>
        <p:nvSpPr>
          <p:cNvPr id="4" name="Footer Placeholder 3">
            <a:extLst>
              <a:ext uri="{FF2B5EF4-FFF2-40B4-BE49-F238E27FC236}">
                <a16:creationId xmlns:a16="http://schemas.microsoft.com/office/drawing/2014/main" id="{1293E752-DA12-5CC0-7A5F-0AE548AAEAB6}"/>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448241F7-160B-8F41-37E2-3BA925E0E3AA}"/>
              </a:ext>
            </a:extLst>
          </p:cNvPr>
          <p:cNvSpPr>
            <a:spLocks noGrp="1"/>
          </p:cNvSpPr>
          <p:nvPr>
            <p:ph type="sldNum" sz="quarter" idx="12"/>
          </p:nvPr>
        </p:nvSpPr>
        <p:spPr/>
        <p:txBody>
          <a:bodyPr/>
          <a:lstStyle/>
          <a:p>
            <a:fld id="{AD6CCA16-B7AD-B447-92A5-636EFD9B0DF6}" type="slidenum">
              <a:rPr lang="en-DE" smtClean="0"/>
              <a:t>‹#›</a:t>
            </a:fld>
            <a:endParaRPr lang="en-DE"/>
          </a:p>
        </p:txBody>
      </p:sp>
    </p:spTree>
    <p:extLst>
      <p:ext uri="{BB962C8B-B14F-4D97-AF65-F5344CB8AC3E}">
        <p14:creationId xmlns:p14="http://schemas.microsoft.com/office/powerpoint/2010/main" val="3282989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C4836D-4789-4C6F-B664-0972F67ADC21}"/>
              </a:ext>
            </a:extLst>
          </p:cNvPr>
          <p:cNvSpPr>
            <a:spLocks noGrp="1"/>
          </p:cNvSpPr>
          <p:nvPr>
            <p:ph type="dt" sz="half" idx="10"/>
          </p:nvPr>
        </p:nvSpPr>
        <p:spPr/>
        <p:txBody>
          <a:bodyPr/>
          <a:lstStyle/>
          <a:p>
            <a:fld id="{50292A8C-01E3-EA42-B896-E84CDB973516}" type="datetimeFigureOut">
              <a:rPr lang="en-DE" smtClean="0"/>
              <a:t>08.01.24</a:t>
            </a:fld>
            <a:endParaRPr lang="en-DE"/>
          </a:p>
        </p:txBody>
      </p:sp>
      <p:sp>
        <p:nvSpPr>
          <p:cNvPr id="3" name="Footer Placeholder 2">
            <a:extLst>
              <a:ext uri="{FF2B5EF4-FFF2-40B4-BE49-F238E27FC236}">
                <a16:creationId xmlns:a16="http://schemas.microsoft.com/office/drawing/2014/main" id="{59E65D10-3D8A-5684-E693-E01FB99C491E}"/>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E2A5C81E-9E82-32DA-70F2-7458C0CA30EA}"/>
              </a:ext>
            </a:extLst>
          </p:cNvPr>
          <p:cNvSpPr>
            <a:spLocks noGrp="1"/>
          </p:cNvSpPr>
          <p:nvPr>
            <p:ph type="sldNum" sz="quarter" idx="12"/>
          </p:nvPr>
        </p:nvSpPr>
        <p:spPr/>
        <p:txBody>
          <a:bodyPr/>
          <a:lstStyle/>
          <a:p>
            <a:fld id="{AD6CCA16-B7AD-B447-92A5-636EFD9B0DF6}" type="slidenum">
              <a:rPr lang="en-DE" smtClean="0"/>
              <a:t>‹#›</a:t>
            </a:fld>
            <a:endParaRPr lang="en-DE"/>
          </a:p>
        </p:txBody>
      </p:sp>
    </p:spTree>
    <p:extLst>
      <p:ext uri="{BB962C8B-B14F-4D97-AF65-F5344CB8AC3E}">
        <p14:creationId xmlns:p14="http://schemas.microsoft.com/office/powerpoint/2010/main" val="3301919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5348-DD18-05A0-42CD-CAF268ABC1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5B7565EF-DC3D-DD07-B8AA-C064C0645D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A0E2F8E6-C4C6-CD70-79E1-F8C72D950B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FA992A-BFD6-A5C7-D951-F54372EA044A}"/>
              </a:ext>
            </a:extLst>
          </p:cNvPr>
          <p:cNvSpPr>
            <a:spLocks noGrp="1"/>
          </p:cNvSpPr>
          <p:nvPr>
            <p:ph type="dt" sz="half" idx="10"/>
          </p:nvPr>
        </p:nvSpPr>
        <p:spPr/>
        <p:txBody>
          <a:bodyPr/>
          <a:lstStyle/>
          <a:p>
            <a:fld id="{50292A8C-01E3-EA42-B896-E84CDB973516}" type="datetimeFigureOut">
              <a:rPr lang="en-DE" smtClean="0"/>
              <a:t>08.01.24</a:t>
            </a:fld>
            <a:endParaRPr lang="en-DE"/>
          </a:p>
        </p:txBody>
      </p:sp>
      <p:sp>
        <p:nvSpPr>
          <p:cNvPr id="6" name="Footer Placeholder 5">
            <a:extLst>
              <a:ext uri="{FF2B5EF4-FFF2-40B4-BE49-F238E27FC236}">
                <a16:creationId xmlns:a16="http://schemas.microsoft.com/office/drawing/2014/main" id="{D188EDD1-9F90-640D-8825-5FDCC3E195B7}"/>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846007E3-1D99-5667-D099-1531752F2F68}"/>
              </a:ext>
            </a:extLst>
          </p:cNvPr>
          <p:cNvSpPr>
            <a:spLocks noGrp="1"/>
          </p:cNvSpPr>
          <p:nvPr>
            <p:ph type="sldNum" sz="quarter" idx="12"/>
          </p:nvPr>
        </p:nvSpPr>
        <p:spPr/>
        <p:txBody>
          <a:bodyPr/>
          <a:lstStyle/>
          <a:p>
            <a:fld id="{AD6CCA16-B7AD-B447-92A5-636EFD9B0DF6}" type="slidenum">
              <a:rPr lang="en-DE" smtClean="0"/>
              <a:t>‹#›</a:t>
            </a:fld>
            <a:endParaRPr lang="en-DE"/>
          </a:p>
        </p:txBody>
      </p:sp>
    </p:spTree>
    <p:extLst>
      <p:ext uri="{BB962C8B-B14F-4D97-AF65-F5344CB8AC3E}">
        <p14:creationId xmlns:p14="http://schemas.microsoft.com/office/powerpoint/2010/main" val="3874307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9117-2DF3-6E98-5236-3204153869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22150A75-5D91-D41A-49A0-0BC855A511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000ADBA3-8B52-0B3B-379A-109858D84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3E108C-7599-DD50-E05E-BE558B73190A}"/>
              </a:ext>
            </a:extLst>
          </p:cNvPr>
          <p:cNvSpPr>
            <a:spLocks noGrp="1"/>
          </p:cNvSpPr>
          <p:nvPr>
            <p:ph type="dt" sz="half" idx="10"/>
          </p:nvPr>
        </p:nvSpPr>
        <p:spPr/>
        <p:txBody>
          <a:bodyPr/>
          <a:lstStyle/>
          <a:p>
            <a:fld id="{50292A8C-01E3-EA42-B896-E84CDB973516}" type="datetimeFigureOut">
              <a:rPr lang="en-DE" smtClean="0"/>
              <a:t>08.01.24</a:t>
            </a:fld>
            <a:endParaRPr lang="en-DE"/>
          </a:p>
        </p:txBody>
      </p:sp>
      <p:sp>
        <p:nvSpPr>
          <p:cNvPr id="6" name="Footer Placeholder 5">
            <a:extLst>
              <a:ext uri="{FF2B5EF4-FFF2-40B4-BE49-F238E27FC236}">
                <a16:creationId xmlns:a16="http://schemas.microsoft.com/office/drawing/2014/main" id="{FC6F0D24-A6BF-AC66-D191-3F45F32A0289}"/>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9BF27823-F41D-E2C6-8978-E1B5D4637628}"/>
              </a:ext>
            </a:extLst>
          </p:cNvPr>
          <p:cNvSpPr>
            <a:spLocks noGrp="1"/>
          </p:cNvSpPr>
          <p:nvPr>
            <p:ph type="sldNum" sz="quarter" idx="12"/>
          </p:nvPr>
        </p:nvSpPr>
        <p:spPr/>
        <p:txBody>
          <a:bodyPr/>
          <a:lstStyle/>
          <a:p>
            <a:fld id="{AD6CCA16-B7AD-B447-92A5-636EFD9B0DF6}" type="slidenum">
              <a:rPr lang="en-DE" smtClean="0"/>
              <a:t>‹#›</a:t>
            </a:fld>
            <a:endParaRPr lang="en-DE"/>
          </a:p>
        </p:txBody>
      </p:sp>
    </p:spTree>
    <p:extLst>
      <p:ext uri="{BB962C8B-B14F-4D97-AF65-F5344CB8AC3E}">
        <p14:creationId xmlns:p14="http://schemas.microsoft.com/office/powerpoint/2010/main" val="2077826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BE6395-0BF2-8F84-F8C3-39E0B993A5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FEF5173A-2E24-7C49-DEF9-619043F300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56E63B14-AE6C-6A08-F48B-B832DBAE6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92A8C-01E3-EA42-B896-E84CDB973516}" type="datetimeFigureOut">
              <a:rPr lang="en-DE" smtClean="0"/>
              <a:t>08.01.24</a:t>
            </a:fld>
            <a:endParaRPr lang="en-DE"/>
          </a:p>
        </p:txBody>
      </p:sp>
      <p:sp>
        <p:nvSpPr>
          <p:cNvPr id="5" name="Footer Placeholder 4">
            <a:extLst>
              <a:ext uri="{FF2B5EF4-FFF2-40B4-BE49-F238E27FC236}">
                <a16:creationId xmlns:a16="http://schemas.microsoft.com/office/drawing/2014/main" id="{88BAB0DA-85D5-2607-183D-3F9AE57BF9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3A4766A5-7ED6-6221-0280-856E541440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CCA16-B7AD-B447-92A5-636EFD9B0DF6}" type="slidenum">
              <a:rPr lang="en-DE" smtClean="0"/>
              <a:t>‹#›</a:t>
            </a:fld>
            <a:endParaRPr lang="en-DE"/>
          </a:p>
        </p:txBody>
      </p:sp>
    </p:spTree>
    <p:extLst>
      <p:ext uri="{BB962C8B-B14F-4D97-AF65-F5344CB8AC3E}">
        <p14:creationId xmlns:p14="http://schemas.microsoft.com/office/powerpoint/2010/main" val="2662061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4v"/><Relationship Id="rId1" Type="http://schemas.microsoft.com/office/2007/relationships/media" Target="../media/media3.m4v"/><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1101681" y="612917"/>
            <a:ext cx="9565128" cy="1006725"/>
          </a:xfrm>
        </p:spPr>
        <p:txBody>
          <a:bodyPr>
            <a:normAutofit/>
          </a:bodyPr>
          <a:lstStyle/>
          <a:p>
            <a:r>
              <a:rPr lang="en-US" sz="5400" dirty="0">
                <a:latin typeface="Calibri Light" panose="020F0302020204030204" pitchFamily="34" charset="0"/>
                <a:cs typeface="Calibri Light" panose="020F0302020204030204" pitchFamily="34" charset="0"/>
              </a:rPr>
              <a:t>Virtual Humans – Winter 23/24</a:t>
            </a:r>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5192" y="2704241"/>
            <a:ext cx="9141619" cy="1655331"/>
          </a:xfrm>
        </p:spPr>
        <p:txBody>
          <a:bodyPr>
            <a:noAutofit/>
          </a:bodyPr>
          <a:lstStyle/>
          <a:p>
            <a:r>
              <a:rPr lang="en-US" dirty="0">
                <a:latin typeface="Calibri" panose="020F0502020204030204" pitchFamily="34" charset="0"/>
                <a:cs typeface="Calibri" panose="020F0502020204030204" pitchFamily="34" charset="0"/>
              </a:rPr>
              <a:t>Lecture 10_2 – Humans and </a:t>
            </a:r>
            <a:r>
              <a:rPr lang="en-US" dirty="0" err="1">
                <a:latin typeface="Calibri" panose="020F0502020204030204" pitchFamily="34" charset="0"/>
                <a:cs typeface="Calibri" panose="020F0502020204030204" pitchFamily="34" charset="0"/>
              </a:rPr>
              <a:t>NeRF</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Prof. Dr.-</a:t>
            </a:r>
            <a:r>
              <a:rPr lang="en-US" dirty="0" err="1">
                <a:latin typeface="Calibri" panose="020F0502020204030204" pitchFamily="34" charset="0"/>
                <a:cs typeface="Calibri" panose="020F0502020204030204" pitchFamily="34" charset="0"/>
              </a:rPr>
              <a:t>Ing</a:t>
            </a:r>
            <a:r>
              <a:rPr lang="en-US" dirty="0">
                <a:latin typeface="Calibri" panose="020F0502020204030204" pitchFamily="34" charset="0"/>
                <a:cs typeface="Calibri" panose="020F0502020204030204" pitchFamily="34" charset="0"/>
              </a:rPr>
              <a:t>. Gerard Pons-Moll</a:t>
            </a:r>
          </a:p>
          <a:p>
            <a:r>
              <a:rPr lang="en-US" dirty="0">
                <a:latin typeface="Calibri" panose="020F0502020204030204" pitchFamily="34" charset="0"/>
                <a:cs typeface="Calibri" panose="020F0502020204030204" pitchFamily="34" charset="0"/>
              </a:rPr>
              <a:t>University of Tübingen / MPI-Informatics</a:t>
            </a: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2"/>
          <a:stretch>
            <a:fillRect/>
          </a:stretch>
        </p:blipFill>
        <p:spPr>
          <a:xfrm>
            <a:off x="3663905" y="4881588"/>
            <a:ext cx="4921508" cy="1261222"/>
          </a:xfrm>
          <a:prstGeom prst="rect">
            <a:avLst/>
          </a:prstGeom>
        </p:spPr>
      </p:pic>
    </p:spTree>
    <p:extLst>
      <p:ext uri="{BB962C8B-B14F-4D97-AF65-F5344CB8AC3E}">
        <p14:creationId xmlns:p14="http://schemas.microsoft.com/office/powerpoint/2010/main" val="1151292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75944" y="570391"/>
            <a:ext cx="10515600" cy="1325563"/>
          </a:xfrm>
        </p:spPr>
        <p:txBody>
          <a:bodyPr>
            <a:normAutofit/>
          </a:bodyPr>
          <a:lstStyle/>
          <a:p>
            <a:r>
              <a:rPr lang="en-US" dirty="0">
                <a:latin typeface="Century Gothic" panose="020B0502020202020204" pitchFamily="34" charset="0"/>
              </a:rPr>
              <a:t>Neural Body: Results</a:t>
            </a:r>
          </a:p>
        </p:txBody>
      </p:sp>
      <p:pic>
        <p:nvPicPr>
          <p:cNvPr id="8" name="h36m-1">
            <a:hlinkClick r:id="" action="ppaction://media"/>
            <a:extLst>
              <a:ext uri="{FF2B5EF4-FFF2-40B4-BE49-F238E27FC236}">
                <a16:creationId xmlns:a16="http://schemas.microsoft.com/office/drawing/2014/main" id="{0797108C-61EB-240F-BE84-6752E09B234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11874" y="2525140"/>
            <a:ext cx="11624465" cy="2881548"/>
          </a:xfrm>
        </p:spPr>
      </p:pic>
      <p:sp>
        <p:nvSpPr>
          <p:cNvPr id="9" name="TextBox 8">
            <a:extLst>
              <a:ext uri="{FF2B5EF4-FFF2-40B4-BE49-F238E27FC236}">
                <a16:creationId xmlns:a16="http://schemas.microsoft.com/office/drawing/2014/main" id="{3FE12D72-10ED-C45C-0DBC-CCF74437CF88}"/>
              </a:ext>
            </a:extLst>
          </p:cNvPr>
          <p:cNvSpPr txBox="1"/>
          <p:nvPr/>
        </p:nvSpPr>
        <p:spPr>
          <a:xfrm>
            <a:off x="1075944" y="1925691"/>
            <a:ext cx="10515600" cy="430887"/>
          </a:xfrm>
          <a:prstGeom prst="rect">
            <a:avLst/>
          </a:prstGeom>
          <a:noFill/>
        </p:spPr>
        <p:txBody>
          <a:bodyPr wrap="square" rtlCol="0">
            <a:spAutoFit/>
          </a:bodyPr>
          <a:lstStyle/>
          <a:p>
            <a:r>
              <a:rPr lang="en-DE" sz="2200" dirty="0">
                <a:latin typeface="Century Gothic" panose="020B0502020202020204" pitchFamily="34" charset="0"/>
              </a:rPr>
              <a:t>Input  Views             </a:t>
            </a:r>
            <a:r>
              <a:rPr lang="it-IT" sz="2200" dirty="0">
                <a:latin typeface="Century Gothic" panose="020B0502020202020204" pitchFamily="34" charset="0"/>
              </a:rPr>
              <a:t> </a:t>
            </a:r>
            <a:r>
              <a:rPr lang="en-DE" sz="2200" dirty="0">
                <a:latin typeface="Century Gothic" panose="020B0502020202020204" pitchFamily="34" charset="0"/>
              </a:rPr>
              <a:t>NeuralBody                         </a:t>
            </a:r>
            <a:r>
              <a:rPr lang="it-IT" sz="2200" dirty="0">
                <a:latin typeface="Century Gothic" panose="020B0502020202020204" pitchFamily="34" charset="0"/>
              </a:rPr>
              <a:t>   </a:t>
            </a:r>
            <a:r>
              <a:rPr lang="en-DE" sz="2200" dirty="0">
                <a:latin typeface="Century Gothic" panose="020B0502020202020204" pitchFamily="34" charset="0"/>
              </a:rPr>
              <a:t>  3D reconstruction   </a:t>
            </a:r>
          </a:p>
        </p:txBody>
      </p:sp>
      <p:sp>
        <p:nvSpPr>
          <p:cNvPr id="3" name="Slide Number Placeholder 4">
            <a:extLst>
              <a:ext uri="{FF2B5EF4-FFF2-40B4-BE49-F238E27FC236}">
                <a16:creationId xmlns:a16="http://schemas.microsoft.com/office/drawing/2014/main" id="{3FE43371-0FD5-C548-279F-F91800C9B9AB}"/>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10</a:t>
            </a:fld>
            <a:endParaRPr lang="de-DE" sz="1200" dirty="0">
              <a:latin typeface="Century Gothic" panose="020B0502020202020204" pitchFamily="34" charset="0"/>
            </a:endParaRPr>
          </a:p>
        </p:txBody>
      </p:sp>
      <p:sp>
        <p:nvSpPr>
          <p:cNvPr id="6" name="TextBox 6">
            <a:extLst>
              <a:ext uri="{FF2B5EF4-FFF2-40B4-BE49-F238E27FC236}">
                <a16:creationId xmlns:a16="http://schemas.microsoft.com/office/drawing/2014/main" id="{AF71A3DA-5F11-C416-54EA-4F80A1356613}"/>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388493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75944" y="570391"/>
            <a:ext cx="10515600" cy="1325563"/>
          </a:xfrm>
        </p:spPr>
        <p:txBody>
          <a:bodyPr>
            <a:normAutofit/>
          </a:bodyPr>
          <a:lstStyle/>
          <a:p>
            <a:r>
              <a:rPr lang="en-US" dirty="0">
                <a:latin typeface="Century Gothic" panose="020B0502020202020204" pitchFamily="34" charset="0"/>
              </a:rPr>
              <a:t>Neural Body: Conclusion</a:t>
            </a:r>
          </a:p>
          <a:p>
            <a:endParaRPr lang="en-US" dirty="0">
              <a:latin typeface="Century Gothic" panose="020B0502020202020204" pitchFamily="34" charset="0"/>
            </a:endParaRPr>
          </a:p>
        </p:txBody>
      </p:sp>
      <p:sp>
        <p:nvSpPr>
          <p:cNvPr id="7" name="Content Placeholder 6">
            <a:extLst>
              <a:ext uri="{FF2B5EF4-FFF2-40B4-BE49-F238E27FC236}">
                <a16:creationId xmlns:a16="http://schemas.microsoft.com/office/drawing/2014/main" id="{8567045D-B841-357C-2CD3-BF030D49B42F}"/>
              </a:ext>
            </a:extLst>
          </p:cNvPr>
          <p:cNvSpPr>
            <a:spLocks noGrp="1"/>
          </p:cNvSpPr>
          <p:nvPr>
            <p:ph idx="1"/>
          </p:nvPr>
        </p:nvSpPr>
        <p:spPr>
          <a:xfrm>
            <a:off x="838200" y="1580644"/>
            <a:ext cx="10515600" cy="4351338"/>
          </a:xfrm>
        </p:spPr>
        <p:txBody>
          <a:bodyPr/>
          <a:lstStyle/>
          <a:p>
            <a:r>
              <a:rPr lang="en-GB" dirty="0">
                <a:latin typeface="Century Gothic" panose="020B0502020202020204" pitchFamily="34" charset="0"/>
              </a:rPr>
              <a:t>Use SMPL mesh as structure:</a:t>
            </a:r>
          </a:p>
          <a:p>
            <a:pPr marL="457200" lvl="1" indent="0">
              <a:buNone/>
            </a:pPr>
            <a:r>
              <a:rPr lang="en-GB" dirty="0">
                <a:latin typeface="Century Gothic" panose="020B0502020202020204" pitchFamily="34" charset="0"/>
              </a:rPr>
              <a:t>       Strong human prior and preserves human shape.</a:t>
            </a:r>
          </a:p>
          <a:p>
            <a:pPr lvl="1"/>
            <a:endParaRPr lang="en-DE" dirty="0">
              <a:latin typeface="Century Gothic" panose="020B0502020202020204" pitchFamily="34" charset="0"/>
            </a:endParaRPr>
          </a:p>
        </p:txBody>
      </p:sp>
      <p:sp>
        <p:nvSpPr>
          <p:cNvPr id="6" name="Cross 5">
            <a:extLst>
              <a:ext uri="{FF2B5EF4-FFF2-40B4-BE49-F238E27FC236}">
                <a16:creationId xmlns:a16="http://schemas.microsoft.com/office/drawing/2014/main" id="{A15D49FB-6D9E-7263-3229-AE05DE11E2CA}"/>
              </a:ext>
            </a:extLst>
          </p:cNvPr>
          <p:cNvSpPr/>
          <p:nvPr/>
        </p:nvSpPr>
        <p:spPr>
          <a:xfrm>
            <a:off x="1426286" y="2049580"/>
            <a:ext cx="288000" cy="288000"/>
          </a:xfrm>
          <a:prstGeom prst="plus">
            <a:avLst>
              <a:gd name="adj" fmla="val 4359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pic>
        <p:nvPicPr>
          <p:cNvPr id="9" name="Picture 7" descr="Shape, arrow&#10;&#10;Description automatically generated">
            <a:extLst>
              <a:ext uri="{FF2B5EF4-FFF2-40B4-BE49-F238E27FC236}">
                <a16:creationId xmlns:a16="http://schemas.microsoft.com/office/drawing/2014/main" id="{54D6B5BD-0190-0C90-E9D2-9BEF5D155201}"/>
              </a:ext>
            </a:extLst>
          </p:cNvPr>
          <p:cNvPicPr>
            <a:picLocks noChangeAspect="1"/>
          </p:cNvPicPr>
          <p:nvPr/>
        </p:nvPicPr>
        <p:blipFill rotWithShape="1">
          <a:blip r:embed="rId3"/>
          <a:srcRect t="63116" r="57537"/>
          <a:stretch/>
        </p:blipFill>
        <p:spPr>
          <a:xfrm>
            <a:off x="1" y="3879731"/>
            <a:ext cx="4489230" cy="2191636"/>
          </a:xfrm>
          <a:prstGeom prst="rect">
            <a:avLst/>
          </a:prstGeom>
        </p:spPr>
      </p:pic>
      <p:pic>
        <p:nvPicPr>
          <p:cNvPr id="12" name="Picture 7" descr="Shape, arrow&#10;&#10;Description automatically generated">
            <a:extLst>
              <a:ext uri="{FF2B5EF4-FFF2-40B4-BE49-F238E27FC236}">
                <a16:creationId xmlns:a16="http://schemas.microsoft.com/office/drawing/2014/main" id="{A9B86BCF-4412-E30F-85FA-94AE3FFB3954}"/>
              </a:ext>
            </a:extLst>
          </p:cNvPr>
          <p:cNvPicPr>
            <a:picLocks noChangeAspect="1"/>
          </p:cNvPicPr>
          <p:nvPr/>
        </p:nvPicPr>
        <p:blipFill rotWithShape="1">
          <a:blip r:embed="rId3"/>
          <a:srcRect l="59153" t="62313" r="20555" b="803"/>
          <a:stretch/>
        </p:blipFill>
        <p:spPr>
          <a:xfrm>
            <a:off x="4719255" y="3740346"/>
            <a:ext cx="2145316" cy="2191636"/>
          </a:xfrm>
          <a:prstGeom prst="rect">
            <a:avLst/>
          </a:prstGeom>
        </p:spPr>
      </p:pic>
      <p:sp>
        <p:nvSpPr>
          <p:cNvPr id="3" name="Slide Number Placeholder 4">
            <a:extLst>
              <a:ext uri="{FF2B5EF4-FFF2-40B4-BE49-F238E27FC236}">
                <a16:creationId xmlns:a16="http://schemas.microsoft.com/office/drawing/2014/main" id="{B19100F6-1F62-A0AE-84FF-5BB0D03F3FC9}"/>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11</a:t>
            </a:fld>
            <a:endParaRPr lang="de-DE" sz="1200" dirty="0">
              <a:latin typeface="Century Gothic" panose="020B0502020202020204" pitchFamily="34" charset="0"/>
            </a:endParaRPr>
          </a:p>
        </p:txBody>
      </p:sp>
      <p:sp>
        <p:nvSpPr>
          <p:cNvPr id="8" name="TextBox 6">
            <a:extLst>
              <a:ext uri="{FF2B5EF4-FFF2-40B4-BE49-F238E27FC236}">
                <a16:creationId xmlns:a16="http://schemas.microsoft.com/office/drawing/2014/main" id="{465CA315-4669-A1CF-A6B8-30FEB5BD423D}"/>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3745876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75944" y="570391"/>
            <a:ext cx="10515600" cy="1325563"/>
          </a:xfrm>
        </p:spPr>
        <p:txBody>
          <a:bodyPr>
            <a:normAutofit/>
          </a:bodyPr>
          <a:lstStyle/>
          <a:p>
            <a:r>
              <a:rPr lang="en-US" dirty="0">
                <a:latin typeface="Century Gothic" panose="020B0502020202020204" pitchFamily="34" charset="0"/>
              </a:rPr>
              <a:t>Neural Body: Conclusion</a:t>
            </a:r>
          </a:p>
          <a:p>
            <a:endParaRPr lang="en-US" dirty="0">
              <a:latin typeface="Century Gothic" panose="020B0502020202020204" pitchFamily="34" charset="0"/>
            </a:endParaRPr>
          </a:p>
        </p:txBody>
      </p:sp>
      <p:sp>
        <p:nvSpPr>
          <p:cNvPr id="7" name="Content Placeholder 6">
            <a:extLst>
              <a:ext uri="{FF2B5EF4-FFF2-40B4-BE49-F238E27FC236}">
                <a16:creationId xmlns:a16="http://schemas.microsoft.com/office/drawing/2014/main" id="{8567045D-B841-357C-2CD3-BF030D49B42F}"/>
              </a:ext>
            </a:extLst>
          </p:cNvPr>
          <p:cNvSpPr>
            <a:spLocks noGrp="1"/>
          </p:cNvSpPr>
          <p:nvPr>
            <p:ph idx="1"/>
          </p:nvPr>
        </p:nvSpPr>
        <p:spPr>
          <a:xfrm>
            <a:off x="838200" y="1580644"/>
            <a:ext cx="10515600" cy="4351338"/>
          </a:xfrm>
        </p:spPr>
        <p:txBody>
          <a:bodyPr/>
          <a:lstStyle/>
          <a:p>
            <a:r>
              <a:rPr lang="en-GB" dirty="0">
                <a:latin typeface="Century Gothic" panose="020B0502020202020204" pitchFamily="34" charset="0"/>
              </a:rPr>
              <a:t>Use SMPL mesh as structure:</a:t>
            </a:r>
          </a:p>
          <a:p>
            <a:pPr marL="457200" lvl="1" indent="0">
              <a:buNone/>
            </a:pPr>
            <a:r>
              <a:rPr lang="en-GB" dirty="0">
                <a:latin typeface="Century Gothic" panose="020B0502020202020204" pitchFamily="34" charset="0"/>
              </a:rPr>
              <a:t>       Strong human prior and preserves human shape.</a:t>
            </a:r>
          </a:p>
          <a:p>
            <a:pPr marL="457200" lvl="1" indent="0">
              <a:buNone/>
            </a:pPr>
            <a:r>
              <a:rPr lang="en-GB" dirty="0">
                <a:latin typeface="Century Gothic" panose="020B0502020202020204" pitchFamily="34" charset="0"/>
              </a:rPr>
              <a:t>       Introduces artifacts in clothing and complex motions that are not captured by the SMPL model.</a:t>
            </a:r>
          </a:p>
          <a:p>
            <a:pPr lvl="1"/>
            <a:endParaRPr lang="en-DE" dirty="0">
              <a:latin typeface="Century Gothic" panose="020B0502020202020204" pitchFamily="34" charset="0"/>
            </a:endParaRPr>
          </a:p>
        </p:txBody>
      </p:sp>
      <p:sp>
        <p:nvSpPr>
          <p:cNvPr id="6" name="Cross 5">
            <a:extLst>
              <a:ext uri="{FF2B5EF4-FFF2-40B4-BE49-F238E27FC236}">
                <a16:creationId xmlns:a16="http://schemas.microsoft.com/office/drawing/2014/main" id="{A15D49FB-6D9E-7263-3229-AE05DE11E2CA}"/>
              </a:ext>
            </a:extLst>
          </p:cNvPr>
          <p:cNvSpPr/>
          <p:nvPr/>
        </p:nvSpPr>
        <p:spPr>
          <a:xfrm>
            <a:off x="1426286" y="2049580"/>
            <a:ext cx="288000" cy="288000"/>
          </a:xfrm>
          <a:prstGeom prst="plus">
            <a:avLst>
              <a:gd name="adj" fmla="val 4359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8" name="Rectangle 7">
            <a:extLst>
              <a:ext uri="{FF2B5EF4-FFF2-40B4-BE49-F238E27FC236}">
                <a16:creationId xmlns:a16="http://schemas.microsoft.com/office/drawing/2014/main" id="{278ADADC-C4FF-91E6-FA63-EC8D0713C4ED}"/>
              </a:ext>
            </a:extLst>
          </p:cNvPr>
          <p:cNvSpPr/>
          <p:nvPr/>
        </p:nvSpPr>
        <p:spPr>
          <a:xfrm>
            <a:off x="1426286" y="2616350"/>
            <a:ext cx="288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pic>
        <p:nvPicPr>
          <p:cNvPr id="9" name="Picture 7" descr="Shape, arrow&#10;&#10;Description automatically generated">
            <a:extLst>
              <a:ext uri="{FF2B5EF4-FFF2-40B4-BE49-F238E27FC236}">
                <a16:creationId xmlns:a16="http://schemas.microsoft.com/office/drawing/2014/main" id="{54D6B5BD-0190-0C90-E9D2-9BEF5D155201}"/>
              </a:ext>
            </a:extLst>
          </p:cNvPr>
          <p:cNvPicPr>
            <a:picLocks noChangeAspect="1"/>
          </p:cNvPicPr>
          <p:nvPr/>
        </p:nvPicPr>
        <p:blipFill rotWithShape="1">
          <a:blip r:embed="rId3"/>
          <a:srcRect t="63116" r="57537"/>
          <a:stretch/>
        </p:blipFill>
        <p:spPr>
          <a:xfrm>
            <a:off x="1" y="3879731"/>
            <a:ext cx="4489230" cy="2191636"/>
          </a:xfrm>
          <a:prstGeom prst="rect">
            <a:avLst/>
          </a:prstGeom>
        </p:spPr>
      </p:pic>
      <p:pic>
        <p:nvPicPr>
          <p:cNvPr id="10" name="Picture 4">
            <a:extLst>
              <a:ext uri="{FF2B5EF4-FFF2-40B4-BE49-F238E27FC236}">
                <a16:creationId xmlns:a16="http://schemas.microsoft.com/office/drawing/2014/main" id="{AC9FE514-6A5A-42C6-275E-4790ED1CC5D0}"/>
              </a:ext>
            </a:extLst>
          </p:cNvPr>
          <p:cNvPicPr>
            <a:picLocks noChangeAspect="1"/>
          </p:cNvPicPr>
          <p:nvPr/>
        </p:nvPicPr>
        <p:blipFill rotWithShape="1">
          <a:blip r:embed="rId4"/>
          <a:srcRect t="70348" r="70434"/>
          <a:stretch/>
        </p:blipFill>
        <p:spPr>
          <a:xfrm>
            <a:off x="7821162" y="3495063"/>
            <a:ext cx="3762662" cy="2273986"/>
          </a:xfrm>
          <a:prstGeom prst="rect">
            <a:avLst/>
          </a:prstGeom>
        </p:spPr>
      </p:pic>
      <p:sp>
        <p:nvSpPr>
          <p:cNvPr id="11" name="TextBox 10">
            <a:extLst>
              <a:ext uri="{FF2B5EF4-FFF2-40B4-BE49-F238E27FC236}">
                <a16:creationId xmlns:a16="http://schemas.microsoft.com/office/drawing/2014/main" id="{BB438853-BA2E-E46F-B4F4-74F4C818ED8F}"/>
              </a:ext>
            </a:extLst>
          </p:cNvPr>
          <p:cNvSpPr txBox="1"/>
          <p:nvPr/>
        </p:nvSpPr>
        <p:spPr>
          <a:xfrm>
            <a:off x="8501011" y="3155555"/>
            <a:ext cx="4489229" cy="369332"/>
          </a:xfrm>
          <a:prstGeom prst="rect">
            <a:avLst/>
          </a:prstGeom>
          <a:noFill/>
        </p:spPr>
        <p:txBody>
          <a:bodyPr wrap="square" rtlCol="0">
            <a:spAutoFit/>
          </a:bodyPr>
          <a:lstStyle/>
          <a:p>
            <a:r>
              <a:rPr lang="en-DE" dirty="0">
                <a:latin typeface="Century Gothic" panose="020B0502020202020204" pitchFamily="34" charset="0"/>
              </a:rPr>
              <a:t>Input               NeuralBody   </a:t>
            </a:r>
          </a:p>
        </p:txBody>
      </p:sp>
      <p:pic>
        <p:nvPicPr>
          <p:cNvPr id="12" name="Picture 7" descr="Shape, arrow&#10;&#10;Description automatically generated">
            <a:extLst>
              <a:ext uri="{FF2B5EF4-FFF2-40B4-BE49-F238E27FC236}">
                <a16:creationId xmlns:a16="http://schemas.microsoft.com/office/drawing/2014/main" id="{A9B86BCF-4412-E30F-85FA-94AE3FFB3954}"/>
              </a:ext>
            </a:extLst>
          </p:cNvPr>
          <p:cNvPicPr>
            <a:picLocks noChangeAspect="1"/>
          </p:cNvPicPr>
          <p:nvPr/>
        </p:nvPicPr>
        <p:blipFill rotWithShape="1">
          <a:blip r:embed="rId3"/>
          <a:srcRect l="59153" t="62313" r="20555" b="803"/>
          <a:stretch/>
        </p:blipFill>
        <p:spPr>
          <a:xfrm>
            <a:off x="4719255" y="3740346"/>
            <a:ext cx="2145316" cy="2191636"/>
          </a:xfrm>
          <a:prstGeom prst="rect">
            <a:avLst/>
          </a:prstGeom>
        </p:spPr>
      </p:pic>
      <p:sp>
        <p:nvSpPr>
          <p:cNvPr id="3" name="Slide Number Placeholder 4">
            <a:extLst>
              <a:ext uri="{FF2B5EF4-FFF2-40B4-BE49-F238E27FC236}">
                <a16:creationId xmlns:a16="http://schemas.microsoft.com/office/drawing/2014/main" id="{2B687B93-59C9-F2D3-547A-320C0E026FA1}"/>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12</a:t>
            </a:fld>
            <a:endParaRPr lang="de-DE" sz="1200" dirty="0">
              <a:latin typeface="Century Gothic" panose="020B0502020202020204" pitchFamily="34" charset="0"/>
            </a:endParaRPr>
          </a:p>
        </p:txBody>
      </p:sp>
      <p:sp>
        <p:nvSpPr>
          <p:cNvPr id="15" name="TextBox 6">
            <a:extLst>
              <a:ext uri="{FF2B5EF4-FFF2-40B4-BE49-F238E27FC236}">
                <a16:creationId xmlns:a16="http://schemas.microsoft.com/office/drawing/2014/main" id="{4080B648-89BD-1CA7-9D9F-EFD5FB6887CB}"/>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2161730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567045D-B841-357C-2CD3-BF030D49B42F}"/>
              </a:ext>
            </a:extLst>
          </p:cNvPr>
          <p:cNvSpPr>
            <a:spLocks noGrp="1"/>
          </p:cNvSpPr>
          <p:nvPr>
            <p:ph idx="1"/>
          </p:nvPr>
        </p:nvSpPr>
        <p:spPr>
          <a:xfrm>
            <a:off x="838200" y="1580644"/>
            <a:ext cx="10515600" cy="4351338"/>
          </a:xfrm>
        </p:spPr>
        <p:txBody>
          <a:bodyPr/>
          <a:lstStyle/>
          <a:p>
            <a:r>
              <a:rPr lang="en-GB" dirty="0">
                <a:latin typeface="Century Gothic" panose="020B0502020202020204" pitchFamily="34" charset="0"/>
              </a:rPr>
              <a:t>Use SMPL mesh as structure:</a:t>
            </a:r>
          </a:p>
          <a:p>
            <a:pPr marL="457200" lvl="1" indent="0">
              <a:buNone/>
            </a:pPr>
            <a:r>
              <a:rPr lang="en-GB" dirty="0">
                <a:latin typeface="Century Gothic" panose="020B0502020202020204" pitchFamily="34" charset="0"/>
              </a:rPr>
              <a:t>       Strong human prior and preserves human shape.</a:t>
            </a:r>
          </a:p>
          <a:p>
            <a:pPr marL="457200" lvl="1" indent="0">
              <a:buNone/>
            </a:pPr>
            <a:r>
              <a:rPr lang="en-GB" dirty="0">
                <a:latin typeface="Century Gothic" panose="020B0502020202020204" pitchFamily="34" charset="0"/>
              </a:rPr>
              <a:t>       Introduces artifacts in clothing and complex motions that are not captured by the SMPL model.</a:t>
            </a:r>
          </a:p>
          <a:p>
            <a:pPr marL="457200" lvl="1" indent="0">
              <a:buNone/>
            </a:pPr>
            <a:r>
              <a:rPr lang="en-GB" dirty="0">
                <a:latin typeface="Century Gothic" panose="020B0502020202020204" pitchFamily="34" charset="0"/>
              </a:rPr>
              <a:t>      Only works for multi-view setup.</a:t>
            </a:r>
          </a:p>
          <a:p>
            <a:pPr lvl="1"/>
            <a:endParaRPr lang="en-DE" dirty="0">
              <a:latin typeface="Century Gothic" panose="020B0502020202020204" pitchFamily="34" charset="0"/>
            </a:endParaRPr>
          </a:p>
        </p:txBody>
      </p:sp>
      <p:sp>
        <p:nvSpPr>
          <p:cNvPr id="6" name="Cross 5">
            <a:extLst>
              <a:ext uri="{FF2B5EF4-FFF2-40B4-BE49-F238E27FC236}">
                <a16:creationId xmlns:a16="http://schemas.microsoft.com/office/drawing/2014/main" id="{A15D49FB-6D9E-7263-3229-AE05DE11E2CA}"/>
              </a:ext>
            </a:extLst>
          </p:cNvPr>
          <p:cNvSpPr/>
          <p:nvPr/>
        </p:nvSpPr>
        <p:spPr>
          <a:xfrm>
            <a:off x="1426286" y="2049580"/>
            <a:ext cx="288000" cy="288000"/>
          </a:xfrm>
          <a:prstGeom prst="plus">
            <a:avLst>
              <a:gd name="adj" fmla="val 4359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8" name="Rectangle 7">
            <a:extLst>
              <a:ext uri="{FF2B5EF4-FFF2-40B4-BE49-F238E27FC236}">
                <a16:creationId xmlns:a16="http://schemas.microsoft.com/office/drawing/2014/main" id="{278ADADC-C4FF-91E6-FA63-EC8D0713C4ED}"/>
              </a:ext>
            </a:extLst>
          </p:cNvPr>
          <p:cNvSpPr/>
          <p:nvPr/>
        </p:nvSpPr>
        <p:spPr>
          <a:xfrm>
            <a:off x="1426286" y="2616350"/>
            <a:ext cx="288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pic>
        <p:nvPicPr>
          <p:cNvPr id="9" name="Picture 7" descr="Shape, arrow&#10;&#10;Description automatically generated">
            <a:extLst>
              <a:ext uri="{FF2B5EF4-FFF2-40B4-BE49-F238E27FC236}">
                <a16:creationId xmlns:a16="http://schemas.microsoft.com/office/drawing/2014/main" id="{54D6B5BD-0190-0C90-E9D2-9BEF5D155201}"/>
              </a:ext>
            </a:extLst>
          </p:cNvPr>
          <p:cNvPicPr>
            <a:picLocks noChangeAspect="1"/>
          </p:cNvPicPr>
          <p:nvPr/>
        </p:nvPicPr>
        <p:blipFill rotWithShape="1">
          <a:blip r:embed="rId3"/>
          <a:srcRect t="63116" r="57537"/>
          <a:stretch/>
        </p:blipFill>
        <p:spPr>
          <a:xfrm>
            <a:off x="1" y="3879731"/>
            <a:ext cx="4489230" cy="2191636"/>
          </a:xfrm>
          <a:prstGeom prst="rect">
            <a:avLst/>
          </a:prstGeom>
        </p:spPr>
      </p:pic>
      <p:pic>
        <p:nvPicPr>
          <p:cNvPr id="12" name="Picture 7" descr="Shape, arrow&#10;&#10;Description automatically generated">
            <a:extLst>
              <a:ext uri="{FF2B5EF4-FFF2-40B4-BE49-F238E27FC236}">
                <a16:creationId xmlns:a16="http://schemas.microsoft.com/office/drawing/2014/main" id="{A9B86BCF-4412-E30F-85FA-94AE3FFB3954}"/>
              </a:ext>
            </a:extLst>
          </p:cNvPr>
          <p:cNvPicPr>
            <a:picLocks noChangeAspect="1"/>
          </p:cNvPicPr>
          <p:nvPr/>
        </p:nvPicPr>
        <p:blipFill rotWithShape="1">
          <a:blip r:embed="rId3"/>
          <a:srcRect l="59153" t="62313" r="20555" b="803"/>
          <a:stretch/>
        </p:blipFill>
        <p:spPr>
          <a:xfrm>
            <a:off x="4719255" y="3740346"/>
            <a:ext cx="2145316" cy="2191636"/>
          </a:xfrm>
          <a:prstGeom prst="rect">
            <a:avLst/>
          </a:prstGeom>
        </p:spPr>
      </p:pic>
      <p:sp>
        <p:nvSpPr>
          <p:cNvPr id="3" name="Rectangle 2">
            <a:extLst>
              <a:ext uri="{FF2B5EF4-FFF2-40B4-BE49-F238E27FC236}">
                <a16:creationId xmlns:a16="http://schemas.microsoft.com/office/drawing/2014/main" id="{5B4C6888-6973-289F-0FDA-73CF2A6F177F}"/>
              </a:ext>
            </a:extLst>
          </p:cNvPr>
          <p:cNvSpPr/>
          <p:nvPr/>
        </p:nvSpPr>
        <p:spPr>
          <a:xfrm>
            <a:off x="1426286" y="3324850"/>
            <a:ext cx="288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13" name="Slide Number Placeholder 4">
            <a:extLst>
              <a:ext uri="{FF2B5EF4-FFF2-40B4-BE49-F238E27FC236}">
                <a16:creationId xmlns:a16="http://schemas.microsoft.com/office/drawing/2014/main" id="{6AA3E377-F89F-BF14-87B7-18E8F6E37BE2}"/>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13</a:t>
            </a:fld>
            <a:endParaRPr lang="de-DE" sz="1200" dirty="0">
              <a:latin typeface="Century Gothic" panose="020B0502020202020204" pitchFamily="34" charset="0"/>
            </a:endParaRPr>
          </a:p>
        </p:txBody>
      </p:sp>
      <p:sp>
        <p:nvSpPr>
          <p:cNvPr id="16" name="Title 1">
            <a:extLst>
              <a:ext uri="{FF2B5EF4-FFF2-40B4-BE49-F238E27FC236}">
                <a16:creationId xmlns:a16="http://schemas.microsoft.com/office/drawing/2014/main" id="{EC5E4629-53F7-268F-ACE8-27CDB210891C}"/>
              </a:ext>
            </a:extLst>
          </p:cNvPr>
          <p:cNvSpPr txBox="1">
            <a:spLocks/>
          </p:cNvSpPr>
          <p:nvPr/>
        </p:nvSpPr>
        <p:spPr>
          <a:xfrm>
            <a:off x="1075944" y="5703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entury Gothic" panose="020B0502020202020204" pitchFamily="34" charset="0"/>
              </a:rPr>
              <a:t>Neural Body: Conclusion</a:t>
            </a:r>
          </a:p>
          <a:p>
            <a:endParaRPr lang="en-US" dirty="0">
              <a:latin typeface="Century Gothic" panose="020B0502020202020204" pitchFamily="34" charset="0"/>
            </a:endParaRPr>
          </a:p>
        </p:txBody>
      </p:sp>
      <p:pic>
        <p:nvPicPr>
          <p:cNvPr id="17" name="Picture 4">
            <a:extLst>
              <a:ext uri="{FF2B5EF4-FFF2-40B4-BE49-F238E27FC236}">
                <a16:creationId xmlns:a16="http://schemas.microsoft.com/office/drawing/2014/main" id="{8A4F3ECE-D7D9-724C-F345-630898F6AC67}"/>
              </a:ext>
            </a:extLst>
          </p:cNvPr>
          <p:cNvPicPr>
            <a:picLocks noChangeAspect="1"/>
          </p:cNvPicPr>
          <p:nvPr/>
        </p:nvPicPr>
        <p:blipFill rotWithShape="1">
          <a:blip r:embed="rId4"/>
          <a:srcRect t="70348" r="70434"/>
          <a:stretch/>
        </p:blipFill>
        <p:spPr>
          <a:xfrm>
            <a:off x="7821162" y="3495063"/>
            <a:ext cx="3762662" cy="2273986"/>
          </a:xfrm>
          <a:prstGeom prst="rect">
            <a:avLst/>
          </a:prstGeom>
        </p:spPr>
      </p:pic>
      <p:sp>
        <p:nvSpPr>
          <p:cNvPr id="18" name="TextBox 10">
            <a:extLst>
              <a:ext uri="{FF2B5EF4-FFF2-40B4-BE49-F238E27FC236}">
                <a16:creationId xmlns:a16="http://schemas.microsoft.com/office/drawing/2014/main" id="{6A99A737-7D6E-19AD-D670-F20D017980B2}"/>
              </a:ext>
            </a:extLst>
          </p:cNvPr>
          <p:cNvSpPr txBox="1"/>
          <p:nvPr/>
        </p:nvSpPr>
        <p:spPr>
          <a:xfrm>
            <a:off x="8501011" y="3155555"/>
            <a:ext cx="4489229" cy="369332"/>
          </a:xfrm>
          <a:prstGeom prst="rect">
            <a:avLst/>
          </a:prstGeom>
          <a:noFill/>
        </p:spPr>
        <p:txBody>
          <a:bodyPr wrap="square" rtlCol="0">
            <a:spAutoFit/>
          </a:bodyPr>
          <a:lstStyle/>
          <a:p>
            <a:r>
              <a:rPr lang="en-DE" dirty="0">
                <a:latin typeface="Century Gothic" panose="020B0502020202020204" pitchFamily="34" charset="0"/>
              </a:rPr>
              <a:t>Input               NeuralBody   </a:t>
            </a:r>
          </a:p>
        </p:txBody>
      </p:sp>
      <p:sp>
        <p:nvSpPr>
          <p:cNvPr id="19" name="TextBox 6">
            <a:extLst>
              <a:ext uri="{FF2B5EF4-FFF2-40B4-BE49-F238E27FC236}">
                <a16:creationId xmlns:a16="http://schemas.microsoft.com/office/drawing/2014/main" id="{14765273-02B3-9946-B556-39714C7DEFE2}"/>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3190993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68230" y="669564"/>
            <a:ext cx="10969943" cy="764483"/>
          </a:xfrm>
        </p:spPr>
        <p:txBody>
          <a:bodyPr>
            <a:normAutofit fontScale="90000"/>
          </a:bodyPr>
          <a:lstStyle/>
          <a:p>
            <a:r>
              <a:rPr lang="en-US" dirty="0" err="1">
                <a:latin typeface="Century Gothic" panose="020B0502020202020204" pitchFamily="34" charset="0"/>
              </a:rPr>
              <a:t>HumanNeRF:Free-viewpoint</a:t>
            </a:r>
            <a:r>
              <a:rPr lang="en-US" dirty="0">
                <a:latin typeface="Century Gothic" panose="020B0502020202020204" pitchFamily="34" charset="0"/>
              </a:rPr>
              <a:t> Rendering of Moving People from Monocular Video</a:t>
            </a:r>
          </a:p>
        </p:txBody>
      </p:sp>
      <p:sp>
        <p:nvSpPr>
          <p:cNvPr id="3" name="Content Placeholder 2">
            <a:extLst>
              <a:ext uri="{FF2B5EF4-FFF2-40B4-BE49-F238E27FC236}">
                <a16:creationId xmlns:a16="http://schemas.microsoft.com/office/drawing/2014/main" id="{0C0678ED-BE98-C66E-09B0-710C5FDA131F}"/>
              </a:ext>
            </a:extLst>
          </p:cNvPr>
          <p:cNvSpPr>
            <a:spLocks noGrp="1"/>
          </p:cNvSpPr>
          <p:nvPr>
            <p:ph idx="1"/>
          </p:nvPr>
        </p:nvSpPr>
        <p:spPr>
          <a:xfrm>
            <a:off x="611028" y="4540606"/>
            <a:ext cx="10969943" cy="2317394"/>
          </a:xfrm>
        </p:spPr>
        <p:txBody>
          <a:bodyPr vert="horz" lIns="91440" tIns="45720" rIns="91440" bIns="45720" rtlCol="0" anchor="t">
            <a:normAutofit/>
          </a:bodyPr>
          <a:lstStyle/>
          <a:p>
            <a:r>
              <a:rPr lang="en-US" sz="2400" dirty="0">
                <a:latin typeface="Century Gothic" panose="020B0502020202020204" pitchFamily="34" charset="0"/>
              </a:rPr>
              <a:t>Given a monocular video(a) of a human performing complex movement, e.g., dancing (left), </a:t>
            </a:r>
            <a:r>
              <a:rPr lang="en-US" sz="2400" dirty="0" err="1">
                <a:latin typeface="Century Gothic" panose="020B0502020202020204" pitchFamily="34" charset="0"/>
              </a:rPr>
              <a:t>HumanNeRF</a:t>
            </a:r>
            <a:r>
              <a:rPr lang="en-US" sz="2400" dirty="0">
                <a:latin typeface="Century Gothic" panose="020B0502020202020204" pitchFamily="34" charset="0"/>
              </a:rPr>
              <a:t> creates a free-viewpoint rendering for any frame in the sequence(b).</a:t>
            </a:r>
          </a:p>
          <a:p>
            <a:r>
              <a:rPr lang="en-US" sz="2400" dirty="0">
                <a:latin typeface="Century Gothic" panose="020B0502020202020204" pitchFamily="34" charset="0"/>
              </a:rPr>
              <a:t>Deformation and skinning formulation similar to </a:t>
            </a:r>
            <a:r>
              <a:rPr lang="en-US" sz="2400" dirty="0" err="1">
                <a:latin typeface="Century Gothic" panose="020B0502020202020204" pitchFamily="34" charset="0"/>
              </a:rPr>
              <a:t>NeuralGIF</a:t>
            </a:r>
            <a:endParaRPr lang="en-US" sz="2400" dirty="0">
              <a:latin typeface="Century Gothic" panose="020B0502020202020204" pitchFamily="34" charset="0"/>
            </a:endParaRPr>
          </a:p>
        </p:txBody>
      </p:sp>
      <p:pic>
        <p:nvPicPr>
          <p:cNvPr id="5" name="Picture 5">
            <a:extLst>
              <a:ext uri="{FF2B5EF4-FFF2-40B4-BE49-F238E27FC236}">
                <a16:creationId xmlns:a16="http://schemas.microsoft.com/office/drawing/2014/main" id="{395C3131-4BE7-71D2-CE76-4F7224A918AC}"/>
              </a:ext>
            </a:extLst>
          </p:cNvPr>
          <p:cNvPicPr>
            <a:picLocks noChangeAspect="1"/>
          </p:cNvPicPr>
          <p:nvPr/>
        </p:nvPicPr>
        <p:blipFill rotWithShape="1">
          <a:blip r:embed="rId2"/>
          <a:srcRect t="7383" r="87"/>
          <a:stretch/>
        </p:blipFill>
        <p:spPr>
          <a:xfrm>
            <a:off x="1258807" y="1931380"/>
            <a:ext cx="9674386" cy="2317394"/>
          </a:xfrm>
          <a:prstGeom prst="rect">
            <a:avLst/>
          </a:prstGeom>
        </p:spPr>
      </p:pic>
      <p:sp>
        <p:nvSpPr>
          <p:cNvPr id="6" name="TextBox 5">
            <a:extLst>
              <a:ext uri="{FF2B5EF4-FFF2-40B4-BE49-F238E27FC236}">
                <a16:creationId xmlns:a16="http://schemas.microsoft.com/office/drawing/2014/main" id="{E2C75A3D-4D9B-A644-6B02-9CC96AEF3ED5}"/>
              </a:ext>
            </a:extLst>
          </p:cNvPr>
          <p:cNvSpPr txBox="1"/>
          <p:nvPr/>
        </p:nvSpPr>
        <p:spPr>
          <a:xfrm>
            <a:off x="9805125" y="6051819"/>
            <a:ext cx="2024913"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Weng et al.  CVPR 22</a:t>
            </a:r>
          </a:p>
        </p:txBody>
      </p:sp>
      <p:sp>
        <p:nvSpPr>
          <p:cNvPr id="7" name="Slide Number Placeholder 4">
            <a:extLst>
              <a:ext uri="{FF2B5EF4-FFF2-40B4-BE49-F238E27FC236}">
                <a16:creationId xmlns:a16="http://schemas.microsoft.com/office/drawing/2014/main" id="{3F97361B-BE1F-C591-6D8E-1BA0C4932A07}"/>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14</a:t>
            </a:fld>
            <a:endParaRPr lang="de-DE" sz="1200" dirty="0">
              <a:latin typeface="Century Gothic" panose="020B0502020202020204" pitchFamily="34" charset="0"/>
            </a:endParaRPr>
          </a:p>
        </p:txBody>
      </p:sp>
    </p:spTree>
    <p:extLst>
      <p:ext uri="{BB962C8B-B14F-4D97-AF65-F5344CB8AC3E}">
        <p14:creationId xmlns:p14="http://schemas.microsoft.com/office/powerpoint/2010/main" val="1368816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68230" y="669564"/>
            <a:ext cx="10969943" cy="764483"/>
          </a:xfrm>
        </p:spPr>
        <p:txBody>
          <a:bodyPr>
            <a:normAutofit/>
          </a:bodyPr>
          <a:lstStyle/>
          <a:p>
            <a:r>
              <a:rPr lang="en-US" dirty="0" err="1">
                <a:latin typeface="Century Gothic" panose="020B0502020202020204" pitchFamily="34" charset="0"/>
              </a:rPr>
              <a:t>HumanNeRF</a:t>
            </a:r>
            <a:r>
              <a:rPr lang="en-US" dirty="0">
                <a:latin typeface="Century Gothic" panose="020B0502020202020204" pitchFamily="34" charset="0"/>
              </a:rPr>
              <a:t>: Key Idea</a:t>
            </a:r>
          </a:p>
        </p:txBody>
      </p:sp>
      <p:sp>
        <p:nvSpPr>
          <p:cNvPr id="11" name="Content Placeholder 2">
            <a:extLst>
              <a:ext uri="{FF2B5EF4-FFF2-40B4-BE49-F238E27FC236}">
                <a16:creationId xmlns:a16="http://schemas.microsoft.com/office/drawing/2014/main" id="{A101D956-91AD-C1BA-08F2-1500E40DEFA1}"/>
              </a:ext>
            </a:extLst>
          </p:cNvPr>
          <p:cNvSpPr txBox="1">
            <a:spLocks/>
          </p:cNvSpPr>
          <p:nvPr/>
        </p:nvSpPr>
        <p:spPr>
          <a:xfrm>
            <a:off x="526058" y="1825605"/>
            <a:ext cx="11645502" cy="445962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Century Gothic" panose="020B0502020202020204" pitchFamily="34" charset="0"/>
              </a:rPr>
              <a:t>Split the deformation into:</a:t>
            </a:r>
          </a:p>
          <a:p>
            <a:pPr marL="800100" lvl="1" indent="-342900">
              <a:buFont typeface="+mj-lt"/>
              <a:buAutoNum type="arabicPeriod"/>
            </a:pPr>
            <a:r>
              <a:rPr lang="en-US" dirty="0">
                <a:latin typeface="Century Gothic" panose="020B0502020202020204" pitchFamily="34" charset="0"/>
              </a:rPr>
              <a:t>Human articulation</a:t>
            </a:r>
          </a:p>
          <a:p>
            <a:pPr marL="800100" lvl="1" indent="-342900">
              <a:buFont typeface="+mj-lt"/>
              <a:buAutoNum type="arabicPeriod"/>
            </a:pPr>
            <a:r>
              <a:rPr lang="en-US" dirty="0">
                <a:latin typeface="Century Gothic" panose="020B0502020202020204" pitchFamily="34" charset="0"/>
              </a:rPr>
              <a:t>Non-rigid pose dependent deformation</a:t>
            </a:r>
          </a:p>
          <a:p>
            <a:pPr marL="800100" lvl="1" indent="-342900">
              <a:buFont typeface="+mj-lt"/>
              <a:buAutoNum type="arabicPeriod"/>
            </a:pPr>
            <a:endParaRPr lang="en-US" dirty="0">
              <a:latin typeface="Century Gothic" panose="020B0502020202020204" pitchFamily="34" charset="0"/>
            </a:endParaRPr>
          </a:p>
          <a:p>
            <a:pPr marL="457200" lvl="1" indent="0">
              <a:buNone/>
            </a:pPr>
            <a:endParaRPr lang="en-US" sz="2400" dirty="0">
              <a:latin typeface="Century Gothic" panose="020B0502020202020204" pitchFamily="34" charset="0"/>
            </a:endParaRPr>
          </a:p>
        </p:txBody>
      </p:sp>
      <p:sp>
        <p:nvSpPr>
          <p:cNvPr id="12" name="TextBox 11">
            <a:extLst>
              <a:ext uri="{FF2B5EF4-FFF2-40B4-BE49-F238E27FC236}">
                <a16:creationId xmlns:a16="http://schemas.microsoft.com/office/drawing/2014/main" id="{F21D94D1-E486-AF78-8992-5221203A8000}"/>
              </a:ext>
            </a:extLst>
          </p:cNvPr>
          <p:cNvSpPr txBox="1"/>
          <p:nvPr/>
        </p:nvSpPr>
        <p:spPr>
          <a:xfrm>
            <a:off x="8375904" y="2121408"/>
            <a:ext cx="2670048" cy="830997"/>
          </a:xfrm>
          <a:prstGeom prst="rect">
            <a:avLst/>
          </a:prstGeom>
          <a:solidFill>
            <a:schemeClr val="accent5">
              <a:lumMod val="60000"/>
              <a:lumOff val="40000"/>
            </a:schemeClr>
          </a:solidFill>
        </p:spPr>
        <p:txBody>
          <a:bodyPr wrap="square" rtlCol="0">
            <a:spAutoFit/>
          </a:bodyPr>
          <a:lstStyle/>
          <a:p>
            <a:r>
              <a:rPr lang="en-DE" sz="2400" dirty="0">
                <a:latin typeface="Century Gothic" panose="020B0502020202020204" pitchFamily="34" charset="0"/>
              </a:rPr>
              <a:t>Similar to NerualGIF</a:t>
            </a:r>
          </a:p>
        </p:txBody>
      </p:sp>
      <p:sp>
        <p:nvSpPr>
          <p:cNvPr id="3" name="Slide Number Placeholder 4">
            <a:extLst>
              <a:ext uri="{FF2B5EF4-FFF2-40B4-BE49-F238E27FC236}">
                <a16:creationId xmlns:a16="http://schemas.microsoft.com/office/drawing/2014/main" id="{B6CF0315-99FB-A836-A601-F54F5C121448}"/>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15</a:t>
            </a:fld>
            <a:endParaRPr lang="de-DE" sz="1200" dirty="0">
              <a:latin typeface="Century Gothic" panose="020B0502020202020204" pitchFamily="34" charset="0"/>
            </a:endParaRPr>
          </a:p>
        </p:txBody>
      </p:sp>
      <p:sp>
        <p:nvSpPr>
          <p:cNvPr id="5" name="TextBox 5">
            <a:extLst>
              <a:ext uri="{FF2B5EF4-FFF2-40B4-BE49-F238E27FC236}">
                <a16:creationId xmlns:a16="http://schemas.microsoft.com/office/drawing/2014/main" id="{866B25BF-B6C5-55DF-E89C-4096A6920074}"/>
              </a:ext>
            </a:extLst>
          </p:cNvPr>
          <p:cNvSpPr txBox="1"/>
          <p:nvPr/>
        </p:nvSpPr>
        <p:spPr>
          <a:xfrm>
            <a:off x="9805125" y="6051819"/>
            <a:ext cx="2024913"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Weng et al.  CVPR 22</a:t>
            </a:r>
          </a:p>
        </p:txBody>
      </p:sp>
    </p:spTree>
    <p:extLst>
      <p:ext uri="{BB962C8B-B14F-4D97-AF65-F5344CB8AC3E}">
        <p14:creationId xmlns:p14="http://schemas.microsoft.com/office/powerpoint/2010/main" val="96614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68230" y="669564"/>
            <a:ext cx="10969943" cy="764483"/>
          </a:xfrm>
        </p:spPr>
        <p:txBody>
          <a:bodyPr>
            <a:normAutofit/>
          </a:bodyPr>
          <a:lstStyle/>
          <a:p>
            <a:r>
              <a:rPr lang="en-US" dirty="0" err="1">
                <a:latin typeface="Century Gothic" panose="020B0502020202020204" pitchFamily="34" charset="0"/>
              </a:rPr>
              <a:t>HumanNeRF</a:t>
            </a:r>
            <a:r>
              <a:rPr lang="en-US" dirty="0">
                <a:latin typeface="Century Gothic" panose="020B0502020202020204" pitchFamily="34" charset="0"/>
              </a:rPr>
              <a:t>: Key Idea</a:t>
            </a:r>
          </a:p>
        </p:txBody>
      </p:sp>
      <p:sp>
        <p:nvSpPr>
          <p:cNvPr id="11" name="Content Placeholder 2">
            <a:extLst>
              <a:ext uri="{FF2B5EF4-FFF2-40B4-BE49-F238E27FC236}">
                <a16:creationId xmlns:a16="http://schemas.microsoft.com/office/drawing/2014/main" id="{A101D956-91AD-C1BA-08F2-1500E40DEFA1}"/>
              </a:ext>
            </a:extLst>
          </p:cNvPr>
          <p:cNvSpPr txBox="1">
            <a:spLocks/>
          </p:cNvSpPr>
          <p:nvPr/>
        </p:nvSpPr>
        <p:spPr>
          <a:xfrm>
            <a:off x="526058" y="1825605"/>
            <a:ext cx="11645502" cy="445962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Century Gothic" panose="020B0502020202020204" pitchFamily="34" charset="0"/>
              </a:rPr>
              <a:t>Split the deformation into:</a:t>
            </a:r>
          </a:p>
          <a:p>
            <a:pPr marL="800100" lvl="1" indent="-342900">
              <a:buFont typeface="+mj-lt"/>
              <a:buAutoNum type="arabicPeriod"/>
            </a:pPr>
            <a:r>
              <a:rPr lang="en-US" dirty="0">
                <a:latin typeface="Century Gothic" panose="020B0502020202020204" pitchFamily="34" charset="0"/>
              </a:rPr>
              <a:t>Human articulation</a:t>
            </a:r>
          </a:p>
          <a:p>
            <a:pPr marL="800100" lvl="1" indent="-342900">
              <a:buFont typeface="+mj-lt"/>
              <a:buAutoNum type="arabicPeriod"/>
            </a:pPr>
            <a:r>
              <a:rPr lang="en-US" dirty="0">
                <a:latin typeface="Century Gothic" panose="020B0502020202020204" pitchFamily="34" charset="0"/>
              </a:rPr>
              <a:t>Non-rigid pose dependent deformation</a:t>
            </a:r>
          </a:p>
          <a:p>
            <a:pPr marL="800100" lvl="1" indent="-342900">
              <a:buFont typeface="+mj-lt"/>
              <a:buAutoNum type="arabicPeriod"/>
            </a:pPr>
            <a:endParaRPr lang="en-US" dirty="0">
              <a:latin typeface="Century Gothic" panose="020B0502020202020204" pitchFamily="34" charset="0"/>
            </a:endParaRPr>
          </a:p>
          <a:p>
            <a:pPr marL="514350" indent="-457200"/>
            <a:r>
              <a:rPr lang="en-US" sz="2800" dirty="0">
                <a:latin typeface="Century Gothic" panose="020B0502020202020204" pitchFamily="34" charset="0"/>
              </a:rPr>
              <a:t>Skinning weights using forward skinning.</a:t>
            </a:r>
          </a:p>
          <a:p>
            <a:pPr marL="457200" lvl="1" indent="0">
              <a:buNone/>
            </a:pPr>
            <a:endParaRPr lang="en-US" sz="2400" dirty="0">
              <a:latin typeface="Century Gothic" panose="020B0502020202020204" pitchFamily="34" charset="0"/>
            </a:endParaRPr>
          </a:p>
        </p:txBody>
      </p:sp>
      <p:sp>
        <p:nvSpPr>
          <p:cNvPr id="12" name="TextBox 11">
            <a:extLst>
              <a:ext uri="{FF2B5EF4-FFF2-40B4-BE49-F238E27FC236}">
                <a16:creationId xmlns:a16="http://schemas.microsoft.com/office/drawing/2014/main" id="{F21D94D1-E486-AF78-8992-5221203A8000}"/>
              </a:ext>
            </a:extLst>
          </p:cNvPr>
          <p:cNvSpPr txBox="1"/>
          <p:nvPr/>
        </p:nvSpPr>
        <p:spPr>
          <a:xfrm>
            <a:off x="8375904" y="2121408"/>
            <a:ext cx="2670048" cy="830997"/>
          </a:xfrm>
          <a:prstGeom prst="rect">
            <a:avLst/>
          </a:prstGeom>
          <a:solidFill>
            <a:schemeClr val="accent5">
              <a:lumMod val="60000"/>
              <a:lumOff val="40000"/>
            </a:schemeClr>
          </a:solidFill>
        </p:spPr>
        <p:txBody>
          <a:bodyPr wrap="square" rtlCol="0">
            <a:spAutoFit/>
          </a:bodyPr>
          <a:lstStyle/>
          <a:p>
            <a:r>
              <a:rPr lang="en-DE" sz="2400" dirty="0">
                <a:latin typeface="Century Gothic" panose="020B0502020202020204" pitchFamily="34" charset="0"/>
              </a:rPr>
              <a:t>Similar to NeuralGIF</a:t>
            </a:r>
          </a:p>
        </p:txBody>
      </p:sp>
      <p:sp>
        <p:nvSpPr>
          <p:cNvPr id="14" name="TextBox 13">
            <a:extLst>
              <a:ext uri="{FF2B5EF4-FFF2-40B4-BE49-F238E27FC236}">
                <a16:creationId xmlns:a16="http://schemas.microsoft.com/office/drawing/2014/main" id="{8AA41D16-0DBA-6431-2615-BE276BF5CCDE}"/>
              </a:ext>
            </a:extLst>
          </p:cNvPr>
          <p:cNvSpPr txBox="1"/>
          <p:nvPr/>
        </p:nvSpPr>
        <p:spPr>
          <a:xfrm>
            <a:off x="8354691" y="4486656"/>
            <a:ext cx="2670048" cy="461665"/>
          </a:xfrm>
          <a:prstGeom prst="rect">
            <a:avLst/>
          </a:prstGeom>
          <a:solidFill>
            <a:schemeClr val="accent5">
              <a:lumMod val="60000"/>
              <a:lumOff val="40000"/>
            </a:schemeClr>
          </a:solidFill>
        </p:spPr>
        <p:txBody>
          <a:bodyPr wrap="square" rtlCol="0">
            <a:spAutoFit/>
          </a:bodyPr>
          <a:lstStyle/>
          <a:p>
            <a:r>
              <a:rPr lang="en-DE" sz="2400" dirty="0">
                <a:latin typeface="Century Gothic" panose="020B0502020202020204" pitchFamily="34" charset="0"/>
              </a:rPr>
              <a:t>Similar </a:t>
            </a:r>
            <a:r>
              <a:rPr lang="en-DE" sz="2400">
                <a:latin typeface="Century Gothic" panose="020B0502020202020204" pitchFamily="34" charset="0"/>
              </a:rPr>
              <a:t>to SNARF</a:t>
            </a:r>
            <a:endParaRPr lang="en-DE" sz="2400" dirty="0">
              <a:latin typeface="Century Gothic" panose="020B0502020202020204" pitchFamily="34" charset="0"/>
            </a:endParaRPr>
          </a:p>
        </p:txBody>
      </p:sp>
      <p:sp>
        <p:nvSpPr>
          <p:cNvPr id="3" name="Slide Number Placeholder 4">
            <a:extLst>
              <a:ext uri="{FF2B5EF4-FFF2-40B4-BE49-F238E27FC236}">
                <a16:creationId xmlns:a16="http://schemas.microsoft.com/office/drawing/2014/main" id="{6A7DF5C8-3913-59A6-FA23-4DAB05555E6C}"/>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16</a:t>
            </a:fld>
            <a:endParaRPr lang="de-DE" sz="1200" dirty="0">
              <a:latin typeface="Century Gothic" panose="020B0502020202020204" pitchFamily="34" charset="0"/>
            </a:endParaRPr>
          </a:p>
        </p:txBody>
      </p:sp>
      <p:sp>
        <p:nvSpPr>
          <p:cNvPr id="5" name="TextBox 5">
            <a:extLst>
              <a:ext uri="{FF2B5EF4-FFF2-40B4-BE49-F238E27FC236}">
                <a16:creationId xmlns:a16="http://schemas.microsoft.com/office/drawing/2014/main" id="{DD58C2C3-0369-358E-7531-18539B185CD4}"/>
              </a:ext>
            </a:extLst>
          </p:cNvPr>
          <p:cNvSpPr txBox="1"/>
          <p:nvPr/>
        </p:nvSpPr>
        <p:spPr>
          <a:xfrm>
            <a:off x="9805125" y="6051819"/>
            <a:ext cx="2024913"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Weng et al.  CVPR 22</a:t>
            </a:r>
          </a:p>
        </p:txBody>
      </p:sp>
    </p:spTree>
    <p:extLst>
      <p:ext uri="{BB962C8B-B14F-4D97-AF65-F5344CB8AC3E}">
        <p14:creationId xmlns:p14="http://schemas.microsoft.com/office/powerpoint/2010/main" val="2878478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68230" y="669564"/>
            <a:ext cx="10969943" cy="764483"/>
          </a:xfrm>
        </p:spPr>
        <p:txBody>
          <a:bodyPr>
            <a:normAutofit/>
          </a:bodyPr>
          <a:lstStyle/>
          <a:p>
            <a:r>
              <a:rPr lang="en-US" dirty="0" err="1">
                <a:latin typeface="Century Gothic" panose="020B0502020202020204" pitchFamily="34" charset="0"/>
              </a:rPr>
              <a:t>HumanNeRF</a:t>
            </a:r>
            <a:r>
              <a:rPr lang="en-US" dirty="0">
                <a:latin typeface="Century Gothic" panose="020B0502020202020204" pitchFamily="34" charset="0"/>
              </a:rPr>
              <a:t>: Method</a:t>
            </a:r>
          </a:p>
        </p:txBody>
      </p:sp>
      <p:sp>
        <p:nvSpPr>
          <p:cNvPr id="11" name="Content Placeholder 2">
            <a:extLst>
              <a:ext uri="{FF2B5EF4-FFF2-40B4-BE49-F238E27FC236}">
                <a16:creationId xmlns:a16="http://schemas.microsoft.com/office/drawing/2014/main" id="{A101D956-91AD-C1BA-08F2-1500E40DEFA1}"/>
              </a:ext>
            </a:extLst>
          </p:cNvPr>
          <p:cNvSpPr txBox="1">
            <a:spLocks/>
          </p:cNvSpPr>
          <p:nvPr/>
        </p:nvSpPr>
        <p:spPr>
          <a:xfrm>
            <a:off x="526058" y="1825605"/>
            <a:ext cx="11645502" cy="445962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2400" dirty="0">
              <a:latin typeface="Century Gothic" panose="020B0502020202020204" pitchFamily="34" charset="0"/>
            </a:endParaRPr>
          </a:p>
        </p:txBody>
      </p:sp>
      <p:pic>
        <p:nvPicPr>
          <p:cNvPr id="3" name="Picture 5" descr="Diagram&#10;&#10;Description automatically generated">
            <a:extLst>
              <a:ext uri="{FF2B5EF4-FFF2-40B4-BE49-F238E27FC236}">
                <a16:creationId xmlns:a16="http://schemas.microsoft.com/office/drawing/2014/main" id="{1B575A9D-7564-C0DB-2BE4-C1486BDEB455}"/>
              </a:ext>
            </a:extLst>
          </p:cNvPr>
          <p:cNvPicPr>
            <a:picLocks noGrp="1" noChangeAspect="1"/>
          </p:cNvPicPr>
          <p:nvPr>
            <p:ph idx="1"/>
          </p:nvPr>
        </p:nvPicPr>
        <p:blipFill rotWithShape="1">
          <a:blip r:embed="rId3"/>
          <a:srcRect r="54470" b="25161"/>
          <a:stretch/>
        </p:blipFill>
        <p:spPr>
          <a:xfrm>
            <a:off x="260301" y="1434047"/>
            <a:ext cx="5317540" cy="4459619"/>
          </a:xfrm>
        </p:spPr>
      </p:pic>
      <p:pic>
        <p:nvPicPr>
          <p:cNvPr id="5" name="Picture 15">
            <a:extLst>
              <a:ext uri="{FF2B5EF4-FFF2-40B4-BE49-F238E27FC236}">
                <a16:creationId xmlns:a16="http://schemas.microsoft.com/office/drawing/2014/main" id="{BB78F043-A7D9-F1D9-D17E-8B01C2BB6C4C}"/>
              </a:ext>
            </a:extLst>
          </p:cNvPr>
          <p:cNvPicPr>
            <a:picLocks noChangeAspect="1"/>
          </p:cNvPicPr>
          <p:nvPr/>
        </p:nvPicPr>
        <p:blipFill>
          <a:blip r:embed="rId4"/>
          <a:stretch>
            <a:fillRect/>
          </a:stretch>
        </p:blipFill>
        <p:spPr>
          <a:xfrm>
            <a:off x="6449712" y="3099044"/>
            <a:ext cx="5588461" cy="1129623"/>
          </a:xfrm>
          <a:prstGeom prst="rect">
            <a:avLst/>
          </a:prstGeom>
        </p:spPr>
      </p:pic>
      <p:sp>
        <p:nvSpPr>
          <p:cNvPr id="7" name="Rectangle 6">
            <a:extLst>
              <a:ext uri="{FF2B5EF4-FFF2-40B4-BE49-F238E27FC236}">
                <a16:creationId xmlns:a16="http://schemas.microsoft.com/office/drawing/2014/main" id="{8523CD68-6314-2029-FBEC-A0C9806863AF}"/>
              </a:ext>
            </a:extLst>
          </p:cNvPr>
          <p:cNvSpPr/>
          <p:nvPr/>
        </p:nvSpPr>
        <p:spPr>
          <a:xfrm>
            <a:off x="10113264" y="3429000"/>
            <a:ext cx="1240531" cy="480005"/>
          </a:xfrm>
          <a:prstGeom prst="rect">
            <a:avLst/>
          </a:prstGeom>
          <a:solidFill>
            <a:srgbClr val="7030A0">
              <a:alpha val="1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8" name="Rectangle 7">
            <a:extLst>
              <a:ext uri="{FF2B5EF4-FFF2-40B4-BE49-F238E27FC236}">
                <a16:creationId xmlns:a16="http://schemas.microsoft.com/office/drawing/2014/main" id="{D27E7BB9-CB36-FD70-3296-8EFA6400274A}"/>
              </a:ext>
            </a:extLst>
          </p:cNvPr>
          <p:cNvSpPr/>
          <p:nvPr/>
        </p:nvSpPr>
        <p:spPr>
          <a:xfrm>
            <a:off x="9243942" y="4558623"/>
            <a:ext cx="2777260" cy="701530"/>
          </a:xfrm>
          <a:prstGeom prst="rect">
            <a:avLst/>
          </a:prstGeom>
          <a:solidFill>
            <a:srgbClr val="7030A0">
              <a:alpha val="15000"/>
            </a:srgb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a:p>
            <a:pPr algn="ctr"/>
            <a:endParaRPr lang="en-DE" dirty="0">
              <a:solidFill>
                <a:schemeClr val="tx1"/>
              </a:solidFill>
              <a:latin typeface="Century Gothic" panose="020B0502020202020204" pitchFamily="34" charset="0"/>
            </a:endParaRPr>
          </a:p>
          <a:p>
            <a:pPr algn="ctr"/>
            <a:endParaRPr lang="en-DE" sz="2200" dirty="0">
              <a:solidFill>
                <a:schemeClr val="tx1"/>
              </a:solidFill>
              <a:latin typeface="Century Gothic" panose="020B0502020202020204" pitchFamily="34" charset="0"/>
            </a:endParaRPr>
          </a:p>
          <a:p>
            <a:pPr algn="ctr"/>
            <a:r>
              <a:rPr lang="en-DE" sz="2200" dirty="0">
                <a:solidFill>
                  <a:schemeClr val="tx1"/>
                </a:solidFill>
                <a:latin typeface="Century Gothic" panose="020B0502020202020204" pitchFamily="34" charset="0"/>
              </a:rPr>
              <a:t>Observed to canonical</a:t>
            </a:r>
          </a:p>
          <a:p>
            <a:pPr algn="ctr"/>
            <a:endParaRPr lang="en-DE" sz="2200" dirty="0">
              <a:solidFill>
                <a:schemeClr val="tx1"/>
              </a:solidFill>
              <a:latin typeface="Century Gothic" panose="020B0502020202020204" pitchFamily="34" charset="0"/>
            </a:endParaRPr>
          </a:p>
          <a:p>
            <a:pPr algn="ctr"/>
            <a:endParaRPr lang="en-DE" sz="2200" dirty="0">
              <a:solidFill>
                <a:schemeClr val="tx1"/>
              </a:solidFill>
              <a:latin typeface="Century Gothic" panose="020B0502020202020204" pitchFamily="34" charset="0"/>
            </a:endParaRPr>
          </a:p>
          <a:p>
            <a:pPr algn="ctr"/>
            <a:endParaRPr lang="en-DE" sz="2200" dirty="0">
              <a:solidFill>
                <a:schemeClr val="tx1"/>
              </a:solidFill>
              <a:latin typeface="Century Gothic" panose="020B0502020202020204" pitchFamily="34" charset="0"/>
            </a:endParaRPr>
          </a:p>
        </p:txBody>
      </p:sp>
      <p:cxnSp>
        <p:nvCxnSpPr>
          <p:cNvPr id="9" name="Straight Arrow Connector 8">
            <a:extLst>
              <a:ext uri="{FF2B5EF4-FFF2-40B4-BE49-F238E27FC236}">
                <a16:creationId xmlns:a16="http://schemas.microsoft.com/office/drawing/2014/main" id="{8A3B6212-0C3C-2A75-FA50-73E8A8086E24}"/>
              </a:ext>
            </a:extLst>
          </p:cNvPr>
          <p:cNvCxnSpPr>
            <a:cxnSpLocks/>
            <a:endCxn id="8" idx="0"/>
          </p:cNvCxnSpPr>
          <p:nvPr/>
        </p:nvCxnSpPr>
        <p:spPr>
          <a:xfrm flipH="1">
            <a:off x="10632572" y="3906978"/>
            <a:ext cx="12395" cy="651645"/>
          </a:xfrm>
          <a:prstGeom prst="straightConnector1">
            <a:avLst/>
          </a:prstGeom>
          <a:ln w="50800">
            <a:solidFill>
              <a:srgbClr val="7030A0">
                <a:alpha val="15000"/>
              </a:srgb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BEFEFC5-E7C4-AF69-1C0E-ADBC21B98D9A}"/>
              </a:ext>
            </a:extLst>
          </p:cNvPr>
          <p:cNvSpPr/>
          <p:nvPr/>
        </p:nvSpPr>
        <p:spPr>
          <a:xfrm>
            <a:off x="9241394" y="3411150"/>
            <a:ext cx="738484" cy="480005"/>
          </a:xfrm>
          <a:prstGeom prst="rect">
            <a:avLst/>
          </a:prstGeom>
          <a:solidFill>
            <a:schemeClr val="accent4">
              <a:alpha val="1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16" name="Rectangle 15">
            <a:extLst>
              <a:ext uri="{FF2B5EF4-FFF2-40B4-BE49-F238E27FC236}">
                <a16:creationId xmlns:a16="http://schemas.microsoft.com/office/drawing/2014/main" id="{8F5C5141-74AB-C4DB-1545-C686A5A31A1E}"/>
              </a:ext>
            </a:extLst>
          </p:cNvPr>
          <p:cNvSpPr/>
          <p:nvPr/>
        </p:nvSpPr>
        <p:spPr>
          <a:xfrm>
            <a:off x="7517220" y="5318580"/>
            <a:ext cx="3836575" cy="674814"/>
          </a:xfrm>
          <a:prstGeom prst="rect">
            <a:avLst/>
          </a:prstGeom>
          <a:solidFill>
            <a:schemeClr val="accent4">
              <a:alpha val="1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Century Gothic" panose="020B0502020202020204" pitchFamily="34" charset="0"/>
            </a:endParaRPr>
          </a:p>
          <a:p>
            <a:pPr algn="ctr"/>
            <a:endParaRPr lang="it-IT" sz="2200" dirty="0">
              <a:solidFill>
                <a:schemeClr val="tx1"/>
              </a:solidFill>
              <a:latin typeface="Century Gothic" panose="020B0502020202020204" pitchFamily="34" charset="0"/>
            </a:endParaRPr>
          </a:p>
          <a:p>
            <a:pPr algn="ctr"/>
            <a:r>
              <a:rPr lang="en-DE" sz="2200" dirty="0">
                <a:solidFill>
                  <a:schemeClr val="tx1"/>
                </a:solidFill>
                <a:latin typeface="Century Gothic" panose="020B0502020202020204" pitchFamily="34" charset="0"/>
              </a:rPr>
              <a:t>Skinning weight</a:t>
            </a:r>
            <a:r>
              <a:rPr lang="it-IT" sz="2200" dirty="0">
                <a:solidFill>
                  <a:schemeClr val="tx1"/>
                </a:solidFill>
                <a:latin typeface="Century Gothic" panose="020B0502020202020204" pitchFamily="34" charset="0"/>
              </a:rPr>
              <a:t> </a:t>
            </a:r>
            <a:r>
              <a:rPr lang="en-DE" sz="2200" dirty="0">
                <a:solidFill>
                  <a:schemeClr val="tx1"/>
                </a:solidFill>
                <a:latin typeface="Century Gothic" panose="020B0502020202020204" pitchFamily="34" charset="0"/>
              </a:rPr>
              <a:t>obtained using</a:t>
            </a:r>
            <a:r>
              <a:rPr lang="it-IT" sz="2200" dirty="0">
                <a:solidFill>
                  <a:schemeClr val="tx1"/>
                </a:solidFill>
                <a:latin typeface="Century Gothic" panose="020B0502020202020204" pitchFamily="34" charset="0"/>
              </a:rPr>
              <a:t> </a:t>
            </a:r>
            <a:r>
              <a:rPr lang="en-DE" sz="2200" dirty="0">
                <a:solidFill>
                  <a:schemeClr val="tx1"/>
                </a:solidFill>
                <a:latin typeface="Century Gothic" panose="020B0502020202020204" pitchFamily="34" charset="0"/>
              </a:rPr>
              <a:t>forward skinning</a:t>
            </a:r>
          </a:p>
          <a:p>
            <a:pPr algn="ctr"/>
            <a:endParaRPr lang="en-DE" sz="2200" dirty="0">
              <a:solidFill>
                <a:schemeClr val="tx1"/>
              </a:solidFill>
              <a:latin typeface="Century Gothic" panose="020B0502020202020204" pitchFamily="34" charset="0"/>
            </a:endParaRPr>
          </a:p>
          <a:p>
            <a:pPr algn="ctr"/>
            <a:endParaRPr lang="en-DE" sz="2200" dirty="0">
              <a:solidFill>
                <a:schemeClr val="tx1"/>
              </a:solidFill>
              <a:latin typeface="Century Gothic" panose="020B0502020202020204" pitchFamily="34" charset="0"/>
            </a:endParaRPr>
          </a:p>
        </p:txBody>
      </p:sp>
      <p:sp>
        <p:nvSpPr>
          <p:cNvPr id="10" name="Slide Number Placeholder 4">
            <a:extLst>
              <a:ext uri="{FF2B5EF4-FFF2-40B4-BE49-F238E27FC236}">
                <a16:creationId xmlns:a16="http://schemas.microsoft.com/office/drawing/2014/main" id="{D5B7E663-0309-9B99-BC7E-8B298BC35049}"/>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17</a:t>
            </a:fld>
            <a:endParaRPr lang="de-DE" sz="1200" dirty="0">
              <a:latin typeface="Century Gothic" panose="020B0502020202020204" pitchFamily="34" charset="0"/>
            </a:endParaRPr>
          </a:p>
        </p:txBody>
      </p:sp>
      <p:sp>
        <p:nvSpPr>
          <p:cNvPr id="12" name="TextBox 5">
            <a:extLst>
              <a:ext uri="{FF2B5EF4-FFF2-40B4-BE49-F238E27FC236}">
                <a16:creationId xmlns:a16="http://schemas.microsoft.com/office/drawing/2014/main" id="{468AE631-58DC-EF83-48E8-AE4C8FFD58C8}"/>
              </a:ext>
            </a:extLst>
          </p:cNvPr>
          <p:cNvSpPr txBox="1"/>
          <p:nvPr/>
        </p:nvSpPr>
        <p:spPr>
          <a:xfrm>
            <a:off x="9805125" y="6051819"/>
            <a:ext cx="2024913"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Weng et al.  CVPR 22</a:t>
            </a:r>
          </a:p>
        </p:txBody>
      </p:sp>
      <p:cxnSp>
        <p:nvCxnSpPr>
          <p:cNvPr id="17" name="Straight Arrow Connector 16">
            <a:extLst>
              <a:ext uri="{FF2B5EF4-FFF2-40B4-BE49-F238E27FC236}">
                <a16:creationId xmlns:a16="http://schemas.microsoft.com/office/drawing/2014/main" id="{75FB6262-4BC5-EC50-0C97-674847627FF4}"/>
              </a:ext>
            </a:extLst>
          </p:cNvPr>
          <p:cNvCxnSpPr>
            <a:cxnSpLocks/>
          </p:cNvCxnSpPr>
          <p:nvPr/>
        </p:nvCxnSpPr>
        <p:spPr>
          <a:xfrm flipH="1">
            <a:off x="9435508" y="3838764"/>
            <a:ext cx="54839" cy="1479816"/>
          </a:xfrm>
          <a:prstGeom prst="straightConnector1">
            <a:avLst/>
          </a:prstGeom>
          <a:ln w="50800">
            <a:solidFill>
              <a:schemeClr val="accent4">
                <a:alpha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409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68230" y="669564"/>
            <a:ext cx="10969943" cy="764483"/>
          </a:xfrm>
        </p:spPr>
        <p:txBody>
          <a:bodyPr>
            <a:normAutofit/>
          </a:bodyPr>
          <a:lstStyle/>
          <a:p>
            <a:r>
              <a:rPr lang="en-US" dirty="0" err="1">
                <a:latin typeface="Century Gothic" panose="020B0502020202020204" pitchFamily="34" charset="0"/>
              </a:rPr>
              <a:t>HumanNeRF</a:t>
            </a:r>
            <a:r>
              <a:rPr lang="en-US" dirty="0">
                <a:latin typeface="Century Gothic" panose="020B0502020202020204" pitchFamily="34" charset="0"/>
              </a:rPr>
              <a:t>: Method</a:t>
            </a:r>
          </a:p>
        </p:txBody>
      </p:sp>
      <p:sp>
        <p:nvSpPr>
          <p:cNvPr id="11" name="Content Placeholder 2">
            <a:extLst>
              <a:ext uri="{FF2B5EF4-FFF2-40B4-BE49-F238E27FC236}">
                <a16:creationId xmlns:a16="http://schemas.microsoft.com/office/drawing/2014/main" id="{A101D956-91AD-C1BA-08F2-1500E40DEFA1}"/>
              </a:ext>
            </a:extLst>
          </p:cNvPr>
          <p:cNvSpPr txBox="1">
            <a:spLocks/>
          </p:cNvSpPr>
          <p:nvPr/>
        </p:nvSpPr>
        <p:spPr>
          <a:xfrm>
            <a:off x="526058" y="1825605"/>
            <a:ext cx="11645502" cy="445962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2400" dirty="0">
              <a:latin typeface="Century Gothic" panose="020B0502020202020204" pitchFamily="34" charset="0"/>
            </a:endParaRPr>
          </a:p>
        </p:txBody>
      </p:sp>
      <p:pic>
        <p:nvPicPr>
          <p:cNvPr id="3" name="Picture 5" descr="Diagram&#10;&#10;Description automatically generated">
            <a:extLst>
              <a:ext uri="{FF2B5EF4-FFF2-40B4-BE49-F238E27FC236}">
                <a16:creationId xmlns:a16="http://schemas.microsoft.com/office/drawing/2014/main" id="{1B575A9D-7564-C0DB-2BE4-C1486BDEB455}"/>
              </a:ext>
            </a:extLst>
          </p:cNvPr>
          <p:cNvPicPr>
            <a:picLocks noGrp="1" noChangeAspect="1"/>
          </p:cNvPicPr>
          <p:nvPr>
            <p:ph idx="1"/>
          </p:nvPr>
        </p:nvPicPr>
        <p:blipFill rotWithShape="1">
          <a:blip r:embed="rId3"/>
          <a:srcRect r="36776" b="25161"/>
          <a:stretch/>
        </p:blipFill>
        <p:spPr>
          <a:xfrm>
            <a:off x="260300" y="1434047"/>
            <a:ext cx="7384083" cy="4459619"/>
          </a:xfrm>
        </p:spPr>
      </p:pic>
      <p:pic>
        <p:nvPicPr>
          <p:cNvPr id="10" name="Picture 16" descr="Logo&#10;&#10;Description automatically generated">
            <a:extLst>
              <a:ext uri="{FF2B5EF4-FFF2-40B4-BE49-F238E27FC236}">
                <a16:creationId xmlns:a16="http://schemas.microsoft.com/office/drawing/2014/main" id="{BA46849D-083E-585C-52EF-A799C990A05E}"/>
              </a:ext>
            </a:extLst>
          </p:cNvPr>
          <p:cNvPicPr>
            <a:picLocks noChangeAspect="1"/>
          </p:cNvPicPr>
          <p:nvPr/>
        </p:nvPicPr>
        <p:blipFill>
          <a:blip r:embed="rId4"/>
          <a:stretch>
            <a:fillRect/>
          </a:stretch>
        </p:blipFill>
        <p:spPr>
          <a:xfrm>
            <a:off x="6407291" y="2866286"/>
            <a:ext cx="5257734" cy="787934"/>
          </a:xfrm>
          <a:prstGeom prst="rect">
            <a:avLst/>
          </a:prstGeom>
        </p:spPr>
      </p:pic>
      <p:sp>
        <p:nvSpPr>
          <p:cNvPr id="13" name="Rectangle 12">
            <a:extLst>
              <a:ext uri="{FF2B5EF4-FFF2-40B4-BE49-F238E27FC236}">
                <a16:creationId xmlns:a16="http://schemas.microsoft.com/office/drawing/2014/main" id="{7C18540B-3D95-969B-A093-4291EC67C265}"/>
              </a:ext>
            </a:extLst>
          </p:cNvPr>
          <p:cNvSpPr/>
          <p:nvPr/>
        </p:nvSpPr>
        <p:spPr>
          <a:xfrm>
            <a:off x="10931336" y="2906138"/>
            <a:ext cx="422452" cy="516657"/>
          </a:xfrm>
          <a:prstGeom prst="rect">
            <a:avLst/>
          </a:prstGeom>
          <a:solidFill>
            <a:srgbClr val="7030A0">
              <a:alpha val="1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14" name="Rectangle 13">
            <a:extLst>
              <a:ext uri="{FF2B5EF4-FFF2-40B4-BE49-F238E27FC236}">
                <a16:creationId xmlns:a16="http://schemas.microsoft.com/office/drawing/2014/main" id="{5BDEFA1F-7260-5864-06AD-5B6D3757BAE2}"/>
              </a:ext>
            </a:extLst>
          </p:cNvPr>
          <p:cNvSpPr/>
          <p:nvPr/>
        </p:nvSpPr>
        <p:spPr>
          <a:xfrm>
            <a:off x="8164116" y="4401190"/>
            <a:ext cx="2777260" cy="745430"/>
          </a:xfrm>
          <a:prstGeom prst="rect">
            <a:avLst/>
          </a:prstGeom>
          <a:solidFill>
            <a:schemeClr val="accent4">
              <a:alpha val="1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a:p>
            <a:pPr algn="ctr"/>
            <a:endParaRPr lang="en-DE" dirty="0">
              <a:solidFill>
                <a:schemeClr val="tx1"/>
              </a:solidFill>
              <a:latin typeface="Century Gothic" panose="020B0502020202020204" pitchFamily="34" charset="0"/>
            </a:endParaRPr>
          </a:p>
          <a:p>
            <a:pPr algn="ctr"/>
            <a:endParaRPr lang="en-DE" sz="2200" dirty="0">
              <a:solidFill>
                <a:schemeClr val="tx1"/>
              </a:solidFill>
              <a:latin typeface="Century Gothic" panose="020B0502020202020204" pitchFamily="34" charset="0"/>
            </a:endParaRPr>
          </a:p>
          <a:p>
            <a:pPr algn="ctr"/>
            <a:r>
              <a:rPr lang="en-DE" sz="2200" dirty="0">
                <a:solidFill>
                  <a:schemeClr val="tx1"/>
                </a:solidFill>
                <a:latin typeface="Century Gothic" panose="020B0502020202020204" pitchFamily="34" charset="0"/>
              </a:rPr>
              <a:t>Positional encoding</a:t>
            </a:r>
          </a:p>
          <a:p>
            <a:pPr algn="ctr"/>
            <a:endParaRPr lang="en-DE" sz="2200" dirty="0">
              <a:solidFill>
                <a:schemeClr val="tx1"/>
              </a:solidFill>
              <a:latin typeface="Century Gothic" panose="020B0502020202020204" pitchFamily="34" charset="0"/>
            </a:endParaRPr>
          </a:p>
          <a:p>
            <a:pPr algn="ctr"/>
            <a:endParaRPr lang="en-DE" sz="2200" dirty="0">
              <a:solidFill>
                <a:schemeClr val="tx1"/>
              </a:solidFill>
              <a:latin typeface="Century Gothic" panose="020B0502020202020204" pitchFamily="34" charset="0"/>
            </a:endParaRPr>
          </a:p>
          <a:p>
            <a:pPr algn="ctr"/>
            <a:endParaRPr lang="en-DE" sz="2200" dirty="0">
              <a:solidFill>
                <a:schemeClr val="tx1"/>
              </a:solidFill>
              <a:latin typeface="Century Gothic" panose="020B0502020202020204" pitchFamily="34" charset="0"/>
            </a:endParaRPr>
          </a:p>
        </p:txBody>
      </p:sp>
      <p:cxnSp>
        <p:nvCxnSpPr>
          <p:cNvPr id="18" name="Straight Arrow Connector 17">
            <a:extLst>
              <a:ext uri="{FF2B5EF4-FFF2-40B4-BE49-F238E27FC236}">
                <a16:creationId xmlns:a16="http://schemas.microsoft.com/office/drawing/2014/main" id="{A4F40C4C-973B-6559-036B-D845F086B133}"/>
              </a:ext>
            </a:extLst>
          </p:cNvPr>
          <p:cNvCxnSpPr>
            <a:cxnSpLocks/>
          </p:cNvCxnSpPr>
          <p:nvPr/>
        </p:nvCxnSpPr>
        <p:spPr>
          <a:xfrm>
            <a:off x="11170920" y="3427860"/>
            <a:ext cx="0" cy="1756478"/>
          </a:xfrm>
          <a:prstGeom prst="straightConnector1">
            <a:avLst/>
          </a:prstGeom>
          <a:ln w="50800">
            <a:solidFill>
              <a:srgbClr val="7030A0">
                <a:alpha val="15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39514F4-30B8-B438-0D9B-DA8A1880A6CC}"/>
              </a:ext>
            </a:extLst>
          </p:cNvPr>
          <p:cNvSpPr/>
          <p:nvPr/>
        </p:nvSpPr>
        <p:spPr>
          <a:xfrm>
            <a:off x="10114694" y="2912343"/>
            <a:ext cx="680625" cy="516657"/>
          </a:xfrm>
          <a:prstGeom prst="rect">
            <a:avLst/>
          </a:prstGeom>
          <a:solidFill>
            <a:schemeClr val="accent4">
              <a:alpha val="1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20" name="Rectangle 19">
            <a:extLst>
              <a:ext uri="{FF2B5EF4-FFF2-40B4-BE49-F238E27FC236}">
                <a16:creationId xmlns:a16="http://schemas.microsoft.com/office/drawing/2014/main" id="{7EE75879-3D7C-EEBB-32D8-B3C3C8A4A6A5}"/>
              </a:ext>
            </a:extLst>
          </p:cNvPr>
          <p:cNvSpPr/>
          <p:nvPr/>
        </p:nvSpPr>
        <p:spPr>
          <a:xfrm>
            <a:off x="9378641" y="5205046"/>
            <a:ext cx="2553059" cy="787934"/>
          </a:xfrm>
          <a:prstGeom prst="rect">
            <a:avLst/>
          </a:prstGeom>
          <a:solidFill>
            <a:srgbClr val="7030A0">
              <a:alpha val="15000"/>
            </a:srgb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a:p>
            <a:pPr algn="ctr"/>
            <a:endParaRPr lang="en-DE" dirty="0">
              <a:solidFill>
                <a:schemeClr val="tx1"/>
              </a:solidFill>
              <a:latin typeface="Century Gothic" panose="020B0502020202020204" pitchFamily="34" charset="0"/>
            </a:endParaRPr>
          </a:p>
          <a:p>
            <a:pPr algn="ctr"/>
            <a:endParaRPr lang="en-DE" sz="2200" dirty="0">
              <a:solidFill>
                <a:schemeClr val="tx1"/>
              </a:solidFill>
              <a:latin typeface="Century Gothic" panose="020B0502020202020204" pitchFamily="34" charset="0"/>
            </a:endParaRPr>
          </a:p>
          <a:p>
            <a:pPr algn="ctr"/>
            <a:r>
              <a:rPr lang="en-GB" sz="2200" dirty="0">
                <a:solidFill>
                  <a:schemeClr val="tx1"/>
                </a:solidFill>
                <a:latin typeface="Century Gothic" panose="020B0502020202020204" pitchFamily="34" charset="0"/>
              </a:rPr>
              <a:t>S</a:t>
            </a:r>
            <a:r>
              <a:rPr lang="en-DE" sz="2200" dirty="0">
                <a:solidFill>
                  <a:schemeClr val="tx1"/>
                </a:solidFill>
                <a:latin typeface="Century Gothic" panose="020B0502020202020204" pitchFamily="34" charset="0"/>
              </a:rPr>
              <a:t>et of joint rotations</a:t>
            </a:r>
          </a:p>
          <a:p>
            <a:pPr algn="ctr"/>
            <a:endParaRPr lang="en-DE" sz="2200" dirty="0">
              <a:solidFill>
                <a:schemeClr val="tx1"/>
              </a:solidFill>
              <a:latin typeface="Century Gothic" panose="020B0502020202020204" pitchFamily="34" charset="0"/>
            </a:endParaRPr>
          </a:p>
          <a:p>
            <a:pPr algn="ctr"/>
            <a:endParaRPr lang="en-DE" sz="2200" dirty="0">
              <a:solidFill>
                <a:schemeClr val="tx1"/>
              </a:solidFill>
              <a:latin typeface="Century Gothic" panose="020B0502020202020204" pitchFamily="34" charset="0"/>
            </a:endParaRPr>
          </a:p>
          <a:p>
            <a:pPr algn="ctr"/>
            <a:endParaRPr lang="en-DE" sz="2200" dirty="0">
              <a:solidFill>
                <a:schemeClr val="tx1"/>
              </a:solidFill>
              <a:latin typeface="Century Gothic" panose="020B0502020202020204" pitchFamily="34" charset="0"/>
            </a:endParaRPr>
          </a:p>
        </p:txBody>
      </p:sp>
      <p:cxnSp>
        <p:nvCxnSpPr>
          <p:cNvPr id="21" name="Straight Arrow Connector 20">
            <a:extLst>
              <a:ext uri="{FF2B5EF4-FFF2-40B4-BE49-F238E27FC236}">
                <a16:creationId xmlns:a16="http://schemas.microsoft.com/office/drawing/2014/main" id="{629D3AD7-2C40-D82A-CD77-DA1615DC7CAA}"/>
              </a:ext>
            </a:extLst>
          </p:cNvPr>
          <p:cNvCxnSpPr>
            <a:cxnSpLocks/>
          </p:cNvCxnSpPr>
          <p:nvPr/>
        </p:nvCxnSpPr>
        <p:spPr>
          <a:xfrm>
            <a:off x="10426006" y="3422795"/>
            <a:ext cx="0" cy="970039"/>
          </a:xfrm>
          <a:prstGeom prst="straightConnector1">
            <a:avLst/>
          </a:prstGeom>
          <a:ln w="50800">
            <a:solidFill>
              <a:schemeClr val="accent4">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688F0FB-C66C-FE04-EA29-2BCE7AAF0573}"/>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18</a:t>
            </a:fld>
            <a:endParaRPr lang="de-DE" sz="1200" dirty="0">
              <a:latin typeface="Century Gothic" panose="020B0502020202020204" pitchFamily="34" charset="0"/>
            </a:endParaRPr>
          </a:p>
        </p:txBody>
      </p:sp>
      <p:sp>
        <p:nvSpPr>
          <p:cNvPr id="7" name="TextBox 5">
            <a:extLst>
              <a:ext uri="{FF2B5EF4-FFF2-40B4-BE49-F238E27FC236}">
                <a16:creationId xmlns:a16="http://schemas.microsoft.com/office/drawing/2014/main" id="{28DBE730-8316-1C40-F120-0524E409FAAA}"/>
              </a:ext>
            </a:extLst>
          </p:cNvPr>
          <p:cNvSpPr txBox="1"/>
          <p:nvPr/>
        </p:nvSpPr>
        <p:spPr>
          <a:xfrm>
            <a:off x="9805125" y="6051819"/>
            <a:ext cx="2024913"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Weng et al.  CVPR 22</a:t>
            </a:r>
          </a:p>
        </p:txBody>
      </p:sp>
    </p:spTree>
    <p:extLst>
      <p:ext uri="{BB962C8B-B14F-4D97-AF65-F5344CB8AC3E}">
        <p14:creationId xmlns:p14="http://schemas.microsoft.com/office/powerpoint/2010/main" val="3357329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68230" y="637666"/>
            <a:ext cx="10969943" cy="764483"/>
          </a:xfrm>
        </p:spPr>
        <p:txBody>
          <a:bodyPr>
            <a:normAutofit/>
          </a:bodyPr>
          <a:lstStyle/>
          <a:p>
            <a:r>
              <a:rPr lang="en-US" dirty="0" err="1">
                <a:latin typeface="Century Gothic" panose="020B0502020202020204" pitchFamily="34" charset="0"/>
              </a:rPr>
              <a:t>HumanNeRF</a:t>
            </a:r>
            <a:r>
              <a:rPr lang="en-US" dirty="0">
                <a:latin typeface="Century Gothic" panose="020B0502020202020204" pitchFamily="34" charset="0"/>
              </a:rPr>
              <a:t>: Method</a:t>
            </a:r>
          </a:p>
        </p:txBody>
      </p:sp>
      <p:sp>
        <p:nvSpPr>
          <p:cNvPr id="11" name="Content Placeholder 2">
            <a:extLst>
              <a:ext uri="{FF2B5EF4-FFF2-40B4-BE49-F238E27FC236}">
                <a16:creationId xmlns:a16="http://schemas.microsoft.com/office/drawing/2014/main" id="{A101D956-91AD-C1BA-08F2-1500E40DEFA1}"/>
              </a:ext>
            </a:extLst>
          </p:cNvPr>
          <p:cNvSpPr txBox="1">
            <a:spLocks/>
          </p:cNvSpPr>
          <p:nvPr/>
        </p:nvSpPr>
        <p:spPr>
          <a:xfrm>
            <a:off x="526058" y="1825605"/>
            <a:ext cx="11645502" cy="445962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2400" dirty="0">
              <a:latin typeface="Century Gothic" panose="020B0502020202020204" pitchFamily="34" charset="0"/>
            </a:endParaRPr>
          </a:p>
        </p:txBody>
      </p:sp>
      <p:pic>
        <p:nvPicPr>
          <p:cNvPr id="3" name="Picture 5" descr="Diagram&#10;&#10;Description automatically generated">
            <a:extLst>
              <a:ext uri="{FF2B5EF4-FFF2-40B4-BE49-F238E27FC236}">
                <a16:creationId xmlns:a16="http://schemas.microsoft.com/office/drawing/2014/main" id="{1B575A9D-7564-C0DB-2BE4-C1486BDEB455}"/>
              </a:ext>
            </a:extLst>
          </p:cNvPr>
          <p:cNvPicPr>
            <a:picLocks noGrp="1" noChangeAspect="1"/>
          </p:cNvPicPr>
          <p:nvPr>
            <p:ph idx="1"/>
          </p:nvPr>
        </p:nvPicPr>
        <p:blipFill rotWithShape="1">
          <a:blip r:embed="rId3"/>
          <a:srcRect l="-1" r="290" b="25161"/>
          <a:stretch/>
        </p:blipFill>
        <p:spPr>
          <a:xfrm>
            <a:off x="260300" y="1434047"/>
            <a:ext cx="11645502" cy="4459619"/>
          </a:xfrm>
        </p:spPr>
      </p:pic>
      <p:sp>
        <p:nvSpPr>
          <p:cNvPr id="5" name="Slide Number Placeholder 4">
            <a:extLst>
              <a:ext uri="{FF2B5EF4-FFF2-40B4-BE49-F238E27FC236}">
                <a16:creationId xmlns:a16="http://schemas.microsoft.com/office/drawing/2014/main" id="{FDE69B95-99BB-965B-8159-31BB550BDC36}"/>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19</a:t>
            </a:fld>
            <a:endParaRPr lang="de-DE" sz="1200" dirty="0">
              <a:latin typeface="Century Gothic" panose="020B0502020202020204" pitchFamily="34" charset="0"/>
            </a:endParaRPr>
          </a:p>
        </p:txBody>
      </p:sp>
      <p:sp>
        <p:nvSpPr>
          <p:cNvPr id="7" name="TextBox 5">
            <a:extLst>
              <a:ext uri="{FF2B5EF4-FFF2-40B4-BE49-F238E27FC236}">
                <a16:creationId xmlns:a16="http://schemas.microsoft.com/office/drawing/2014/main" id="{67A17B8B-D48D-9785-CF5D-3ABF3E7E854C}"/>
              </a:ext>
            </a:extLst>
          </p:cNvPr>
          <p:cNvSpPr txBox="1"/>
          <p:nvPr/>
        </p:nvSpPr>
        <p:spPr>
          <a:xfrm>
            <a:off x="9805125" y="6051819"/>
            <a:ext cx="2024913"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Weng et al.  CVPR 22</a:t>
            </a:r>
          </a:p>
        </p:txBody>
      </p:sp>
    </p:spTree>
    <p:extLst>
      <p:ext uri="{BB962C8B-B14F-4D97-AF65-F5344CB8AC3E}">
        <p14:creationId xmlns:p14="http://schemas.microsoft.com/office/powerpoint/2010/main" val="2899241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74297-599E-DD40-A0CE-D7385D30869F}"/>
              </a:ext>
            </a:extLst>
          </p:cNvPr>
          <p:cNvSpPr>
            <a:spLocks noGrp="1"/>
          </p:cNvSpPr>
          <p:nvPr>
            <p:ph type="title"/>
          </p:nvPr>
        </p:nvSpPr>
        <p:spPr>
          <a:xfrm>
            <a:off x="1068878" y="511843"/>
            <a:ext cx="11123122" cy="1188720"/>
          </a:xfrm>
        </p:spPr>
        <p:txBody>
          <a:bodyPr>
            <a:noAutofit/>
          </a:bodyPr>
          <a:lstStyle/>
          <a:p>
            <a:r>
              <a:rPr lang="de-DE" dirty="0" err="1">
                <a:solidFill>
                  <a:schemeClr val="tx1">
                    <a:lumMod val="85000"/>
                    <a:lumOff val="15000"/>
                  </a:schemeClr>
                </a:solidFill>
                <a:latin typeface="Century Gothic" panose="020B0502020202020204" pitchFamily="34" charset="0"/>
              </a:rPr>
              <a:t>Novel</a:t>
            </a:r>
            <a:r>
              <a:rPr lang="de-DE" dirty="0">
                <a:solidFill>
                  <a:schemeClr val="tx1">
                    <a:lumMod val="85000"/>
                    <a:lumOff val="15000"/>
                  </a:schemeClr>
                </a:solidFill>
                <a:latin typeface="Century Gothic" panose="020B0502020202020204" pitchFamily="34" charset="0"/>
              </a:rPr>
              <a:t> View Synthesis </a:t>
            </a:r>
            <a:r>
              <a:rPr lang="de-DE" dirty="0" err="1">
                <a:solidFill>
                  <a:schemeClr val="tx1">
                    <a:lumMod val="85000"/>
                    <a:lumOff val="15000"/>
                  </a:schemeClr>
                </a:solidFill>
                <a:latin typeface="Century Gothic" panose="020B0502020202020204" pitchFamily="34" charset="0"/>
              </a:rPr>
              <a:t>for</a:t>
            </a:r>
            <a:r>
              <a:rPr lang="de-DE" dirty="0">
                <a:solidFill>
                  <a:schemeClr val="tx1">
                    <a:lumMod val="85000"/>
                    <a:lumOff val="15000"/>
                  </a:schemeClr>
                </a:solidFill>
                <a:latin typeface="Century Gothic" panose="020B0502020202020204" pitchFamily="34" charset="0"/>
              </a:rPr>
              <a:t> </a:t>
            </a:r>
            <a:r>
              <a:rPr lang="de-DE" dirty="0" err="1">
                <a:solidFill>
                  <a:schemeClr val="tx1">
                    <a:lumMod val="85000"/>
                    <a:lumOff val="15000"/>
                  </a:schemeClr>
                </a:solidFill>
                <a:latin typeface="Century Gothic" panose="020B0502020202020204" pitchFamily="34" charset="0"/>
              </a:rPr>
              <a:t>Humans</a:t>
            </a:r>
            <a:endParaRPr lang="de-DE" dirty="0">
              <a:solidFill>
                <a:schemeClr val="tx1">
                  <a:lumMod val="85000"/>
                  <a:lumOff val="15000"/>
                </a:schemeClr>
              </a:solidFill>
              <a:latin typeface="Century Gothic" panose="020B0502020202020204" pitchFamily="34" charset="0"/>
            </a:endParaRPr>
          </a:p>
        </p:txBody>
      </p:sp>
      <p:pic>
        <p:nvPicPr>
          <p:cNvPr id="6" name="human_nvs">
            <a:hlinkClick r:id="" action="ppaction://media"/>
            <a:extLst>
              <a:ext uri="{FF2B5EF4-FFF2-40B4-BE49-F238E27FC236}">
                <a16:creationId xmlns:a16="http://schemas.microsoft.com/office/drawing/2014/main" id="{6ADA0ECC-02C3-371C-8B2D-B43E6B179F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8466" y="1390571"/>
            <a:ext cx="9152813" cy="5148342"/>
          </a:xfrm>
        </p:spPr>
      </p:pic>
      <p:sp>
        <p:nvSpPr>
          <p:cNvPr id="5" name="Slide Number Placeholder 4">
            <a:extLst>
              <a:ext uri="{FF2B5EF4-FFF2-40B4-BE49-F238E27FC236}">
                <a16:creationId xmlns:a16="http://schemas.microsoft.com/office/drawing/2014/main" id="{F9F11F7F-B16B-EE9D-3F9B-3BFF37DE080B}"/>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2</a:t>
            </a:fld>
            <a:endParaRPr lang="de-DE" sz="1200" dirty="0">
              <a:latin typeface="Century Gothic" panose="020B0502020202020204" pitchFamily="34" charset="0"/>
            </a:endParaRPr>
          </a:p>
        </p:txBody>
      </p:sp>
      <p:sp>
        <p:nvSpPr>
          <p:cNvPr id="10" name="TextBox 6">
            <a:extLst>
              <a:ext uri="{FF2B5EF4-FFF2-40B4-BE49-F238E27FC236}">
                <a16:creationId xmlns:a16="http://schemas.microsoft.com/office/drawing/2014/main" id="{34F5FEC4-72F6-81FD-C6D8-2C08EB63ECEB}"/>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26267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0A5A6C5D-4FAC-F724-1CA3-7F29F3F2CD82}"/>
              </a:ext>
            </a:extLst>
          </p:cNvPr>
          <p:cNvPicPr>
            <a:picLocks noGrp="1" noChangeAspect="1"/>
          </p:cNvPicPr>
          <p:nvPr>
            <p:ph idx="1"/>
          </p:nvPr>
        </p:nvPicPr>
        <p:blipFill>
          <a:blip r:embed="rId3"/>
          <a:stretch>
            <a:fillRect/>
          </a:stretch>
        </p:blipFill>
        <p:spPr>
          <a:xfrm>
            <a:off x="1994512" y="1521597"/>
            <a:ext cx="8144809" cy="4908070"/>
          </a:xfrm>
        </p:spPr>
      </p:pic>
      <p:sp>
        <p:nvSpPr>
          <p:cNvPr id="5" name="Slide Number Placeholder 4">
            <a:extLst>
              <a:ext uri="{FF2B5EF4-FFF2-40B4-BE49-F238E27FC236}">
                <a16:creationId xmlns:a16="http://schemas.microsoft.com/office/drawing/2014/main" id="{104B7EE2-2C4A-39FE-A1F8-FC6B3C9A52EE}"/>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20</a:t>
            </a:fld>
            <a:endParaRPr lang="de-DE" sz="1200" dirty="0">
              <a:latin typeface="Century Gothic" panose="020B0502020202020204" pitchFamily="34" charset="0"/>
            </a:endParaRPr>
          </a:p>
        </p:txBody>
      </p:sp>
      <p:sp>
        <p:nvSpPr>
          <p:cNvPr id="9" name="Title 1">
            <a:extLst>
              <a:ext uri="{FF2B5EF4-FFF2-40B4-BE49-F238E27FC236}">
                <a16:creationId xmlns:a16="http://schemas.microsoft.com/office/drawing/2014/main" id="{603FD33D-1035-B3C9-3CE4-96BA6CAA05E1}"/>
              </a:ext>
            </a:extLst>
          </p:cNvPr>
          <p:cNvSpPr>
            <a:spLocks noGrp="1"/>
          </p:cNvSpPr>
          <p:nvPr>
            <p:ph type="title"/>
          </p:nvPr>
        </p:nvSpPr>
        <p:spPr>
          <a:xfrm>
            <a:off x="1068230" y="637666"/>
            <a:ext cx="10969943" cy="764483"/>
          </a:xfrm>
        </p:spPr>
        <p:txBody>
          <a:bodyPr>
            <a:normAutofit/>
          </a:bodyPr>
          <a:lstStyle/>
          <a:p>
            <a:r>
              <a:rPr lang="en-US" dirty="0" err="1">
                <a:latin typeface="Century Gothic" panose="020B0502020202020204" pitchFamily="34" charset="0"/>
              </a:rPr>
              <a:t>HumanNeRF</a:t>
            </a:r>
            <a:r>
              <a:rPr lang="en-US" dirty="0">
                <a:latin typeface="Century Gothic" panose="020B0502020202020204" pitchFamily="34" charset="0"/>
              </a:rPr>
              <a:t>: Method</a:t>
            </a:r>
          </a:p>
        </p:txBody>
      </p:sp>
    </p:spTree>
    <p:extLst>
      <p:ext uri="{BB962C8B-B14F-4D97-AF65-F5344CB8AC3E}">
        <p14:creationId xmlns:p14="http://schemas.microsoft.com/office/powerpoint/2010/main" val="650021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72148" y="703706"/>
            <a:ext cx="10969943" cy="764483"/>
          </a:xfrm>
        </p:spPr>
        <p:txBody>
          <a:bodyPr vert="horz" lIns="91440" tIns="45720" rIns="91440" bIns="45720" rtlCol="0" anchor="ctr">
            <a:noAutofit/>
          </a:bodyPr>
          <a:lstStyle/>
          <a:p>
            <a:pPr algn="l"/>
            <a:r>
              <a:rPr lang="en-US" dirty="0">
                <a:latin typeface="Century Gothic" panose="020B0502020202020204" pitchFamily="34" charset="0"/>
              </a:rPr>
              <a:t>More on Human and </a:t>
            </a:r>
            <a:r>
              <a:rPr lang="en-US" dirty="0" err="1">
                <a:latin typeface="Century Gothic" panose="020B0502020202020204" pitchFamily="34" charset="0"/>
              </a:rPr>
              <a:t>NeRFs</a:t>
            </a:r>
            <a:endParaRPr lang="en-US" dirty="0">
              <a:latin typeface="Century Gothic" panose="020B0502020202020204" pitchFamily="34" charset="0"/>
            </a:endParaRPr>
          </a:p>
        </p:txBody>
      </p:sp>
      <p:sp>
        <p:nvSpPr>
          <p:cNvPr id="6" name="Content Placeholder 5">
            <a:extLst>
              <a:ext uri="{FF2B5EF4-FFF2-40B4-BE49-F238E27FC236}">
                <a16:creationId xmlns:a16="http://schemas.microsoft.com/office/drawing/2014/main" id="{C838D046-0B69-A064-F81B-D50956E8B2C1}"/>
              </a:ext>
            </a:extLst>
          </p:cNvPr>
          <p:cNvSpPr>
            <a:spLocks noGrp="1"/>
          </p:cNvSpPr>
          <p:nvPr>
            <p:ph idx="1"/>
          </p:nvPr>
        </p:nvSpPr>
        <p:spPr>
          <a:xfrm>
            <a:off x="1072148" y="1802956"/>
            <a:ext cx="10515600" cy="4351338"/>
          </a:xfrm>
        </p:spPr>
        <p:txBody>
          <a:bodyPr vert="horz" lIns="91440" tIns="45720" rIns="91440" bIns="45720" rtlCol="0" anchor="t">
            <a:normAutofit/>
          </a:bodyPr>
          <a:lstStyle/>
          <a:p>
            <a:r>
              <a:rPr lang="en-US" dirty="0">
                <a:latin typeface="Century Gothic" panose="020B0502020202020204" pitchFamily="34" charset="0"/>
              </a:rPr>
              <a:t>Animatable </a:t>
            </a:r>
            <a:r>
              <a:rPr lang="en-US" dirty="0" err="1">
                <a:latin typeface="Century Gothic" panose="020B0502020202020204" pitchFamily="34" charset="0"/>
              </a:rPr>
              <a:t>NeRF</a:t>
            </a:r>
            <a:r>
              <a:rPr lang="en-US" dirty="0">
                <a:latin typeface="Century Gothic" panose="020B0502020202020204" pitchFamily="34" charset="0"/>
              </a:rPr>
              <a:t>, Peng et al., ICCV2021</a:t>
            </a:r>
          </a:p>
          <a:p>
            <a:r>
              <a:rPr lang="en-US" dirty="0">
                <a:latin typeface="Century Gothic" panose="020B0502020202020204" pitchFamily="34" charset="0"/>
              </a:rPr>
              <a:t>H-</a:t>
            </a:r>
            <a:r>
              <a:rPr lang="en-US" dirty="0" err="1">
                <a:latin typeface="Century Gothic" panose="020B0502020202020204" pitchFamily="34" charset="0"/>
              </a:rPr>
              <a:t>NeRF</a:t>
            </a:r>
            <a:r>
              <a:rPr lang="en-US" dirty="0">
                <a:latin typeface="Century Gothic" panose="020B0502020202020204" pitchFamily="34" charset="0"/>
              </a:rPr>
              <a:t>, Xu et al., </a:t>
            </a:r>
            <a:r>
              <a:rPr lang="en-US" dirty="0" err="1">
                <a:latin typeface="Century Gothic" panose="020B0502020202020204" pitchFamily="34" charset="0"/>
              </a:rPr>
              <a:t>NeurIPS</a:t>
            </a:r>
            <a:r>
              <a:rPr lang="en-US" dirty="0">
                <a:latin typeface="Century Gothic" panose="020B0502020202020204" pitchFamily="34" charset="0"/>
              </a:rPr>
              <a:t> 2021</a:t>
            </a:r>
          </a:p>
          <a:p>
            <a:r>
              <a:rPr lang="en-US" dirty="0" err="1">
                <a:latin typeface="Century Gothic" panose="020B0502020202020204" pitchFamily="34" charset="0"/>
              </a:rPr>
              <a:t>NeuMan</a:t>
            </a:r>
            <a:r>
              <a:rPr lang="en-US" dirty="0">
                <a:latin typeface="Century Gothic" panose="020B0502020202020204" pitchFamily="34" charset="0"/>
              </a:rPr>
              <a:t>, Jian et al., ECCV 2022</a:t>
            </a:r>
          </a:p>
          <a:p>
            <a:r>
              <a:rPr lang="en-US" dirty="0" err="1">
                <a:latin typeface="Century Gothic" panose="020B0502020202020204" pitchFamily="34" charset="0"/>
              </a:rPr>
              <a:t>DoubleField</a:t>
            </a:r>
            <a:r>
              <a:rPr lang="en-US" dirty="0">
                <a:latin typeface="Century Gothic" panose="020B0502020202020204" pitchFamily="34" charset="0"/>
              </a:rPr>
              <a:t>, Shao et al., CVPR 2022</a:t>
            </a:r>
          </a:p>
          <a:p>
            <a:r>
              <a:rPr lang="en-US" dirty="0">
                <a:latin typeface="Century Gothic" panose="020B0502020202020204" pitchFamily="34" charset="0"/>
              </a:rPr>
              <a:t> </a:t>
            </a:r>
          </a:p>
          <a:p>
            <a:r>
              <a:rPr lang="en-US" dirty="0">
                <a:latin typeface="Century Gothic" panose="020B0502020202020204" pitchFamily="34" charset="0"/>
              </a:rPr>
              <a:t>……. And many more.</a:t>
            </a:r>
          </a:p>
        </p:txBody>
      </p:sp>
      <p:sp>
        <p:nvSpPr>
          <p:cNvPr id="3" name="Slide Number Placeholder 4">
            <a:extLst>
              <a:ext uri="{FF2B5EF4-FFF2-40B4-BE49-F238E27FC236}">
                <a16:creationId xmlns:a16="http://schemas.microsoft.com/office/drawing/2014/main" id="{4B31B20D-0304-F718-F1E8-442870DA9F3A}"/>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21</a:t>
            </a:fld>
            <a:endParaRPr lang="de-DE" sz="1200" dirty="0">
              <a:latin typeface="Century Gothic" panose="020B0502020202020204" pitchFamily="34" charset="0"/>
            </a:endParaRPr>
          </a:p>
        </p:txBody>
      </p:sp>
    </p:spTree>
    <p:extLst>
      <p:ext uri="{BB962C8B-B14F-4D97-AF65-F5344CB8AC3E}">
        <p14:creationId xmlns:p14="http://schemas.microsoft.com/office/powerpoint/2010/main" val="2430426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2BEB7-DC94-8855-6451-574F91843532}"/>
              </a:ext>
            </a:extLst>
          </p:cNvPr>
          <p:cNvSpPr>
            <a:spLocks noGrp="1"/>
          </p:cNvSpPr>
          <p:nvPr>
            <p:ph type="title"/>
          </p:nvPr>
        </p:nvSpPr>
        <p:spPr>
          <a:xfrm>
            <a:off x="680484" y="365125"/>
            <a:ext cx="10673316" cy="1325563"/>
          </a:xfrm>
        </p:spPr>
        <p:txBody>
          <a:bodyPr>
            <a:normAutofit/>
          </a:bodyPr>
          <a:lstStyle/>
          <a:p>
            <a:r>
              <a:rPr lang="en-DE" sz="4000" dirty="0">
                <a:latin typeface="Century Gothic" panose="020B0502020202020204" pitchFamily="34" charset="0"/>
              </a:rPr>
              <a:t>Limitation of NeRF/Implicit</a:t>
            </a:r>
            <a:r>
              <a:rPr lang="it-IT" sz="4000" dirty="0">
                <a:latin typeface="Century Gothic" panose="020B0502020202020204" pitchFamily="34" charset="0"/>
              </a:rPr>
              <a:t> </a:t>
            </a:r>
            <a:r>
              <a:rPr lang="en-DE" sz="4000" dirty="0">
                <a:latin typeface="Century Gothic" panose="020B0502020202020204" pitchFamily="34" charset="0"/>
              </a:rPr>
              <a:t>Representations</a:t>
            </a:r>
          </a:p>
        </p:txBody>
      </p:sp>
      <p:sp>
        <p:nvSpPr>
          <p:cNvPr id="3" name="Content Placeholder 2">
            <a:extLst>
              <a:ext uri="{FF2B5EF4-FFF2-40B4-BE49-F238E27FC236}">
                <a16:creationId xmlns:a16="http://schemas.microsoft.com/office/drawing/2014/main" id="{B6602152-6EC5-6446-3C22-C1C664151C52}"/>
              </a:ext>
            </a:extLst>
          </p:cNvPr>
          <p:cNvSpPr>
            <a:spLocks noGrp="1"/>
          </p:cNvSpPr>
          <p:nvPr>
            <p:ph idx="1"/>
          </p:nvPr>
        </p:nvSpPr>
        <p:spPr/>
        <p:txBody>
          <a:bodyPr/>
          <a:lstStyle/>
          <a:p>
            <a:r>
              <a:rPr lang="en-US" sz="2400" b="1" dirty="0">
                <a:latin typeface="Century Gothic" panose="020B0502020202020204" pitchFamily="34" charset="0"/>
                <a:ea typeface="+mn-lt"/>
                <a:cs typeface="+mn-lt"/>
              </a:rPr>
              <a:t>4. Expensive training: </a:t>
            </a:r>
          </a:p>
          <a:p>
            <a:pPr marL="800100" lvl="1" indent="-342900">
              <a:buFont typeface="Arial" panose="020B0604020202020204" pitchFamily="34" charset="0"/>
              <a:buChar char="•"/>
            </a:pPr>
            <a:r>
              <a:rPr lang="en-US" sz="2400" dirty="0">
                <a:latin typeface="Century Gothic" panose="020B0502020202020204" pitchFamily="34" charset="0"/>
                <a:ea typeface="+mn-lt"/>
                <a:cs typeface="+mn-lt"/>
              </a:rPr>
              <a:t>Training is slow(10 hours-</a:t>
            </a:r>
            <a:r>
              <a:rPr lang="en-US" sz="2400" dirty="0" err="1">
                <a:latin typeface="Century Gothic" panose="020B0502020202020204" pitchFamily="34" charset="0"/>
                <a:ea typeface="+mn-lt"/>
                <a:cs typeface="+mn-lt"/>
              </a:rPr>
              <a:t>upto</a:t>
            </a:r>
            <a:r>
              <a:rPr lang="en-US" sz="2400" dirty="0">
                <a:latin typeface="Century Gothic" panose="020B0502020202020204" pitchFamily="34" charset="0"/>
                <a:ea typeface="+mn-lt"/>
                <a:cs typeface="+mn-lt"/>
              </a:rPr>
              <a:t> few days)</a:t>
            </a:r>
          </a:p>
          <a:p>
            <a:pPr marL="800100" lvl="1" indent="-342900">
              <a:buFont typeface="Arial" panose="020B0604020202020204" pitchFamily="34" charset="0"/>
              <a:buChar char="•"/>
            </a:pPr>
            <a:r>
              <a:rPr lang="en-US" sz="2400" dirty="0">
                <a:latin typeface="Century Gothic" panose="020B0502020202020204" pitchFamily="34" charset="0"/>
                <a:ea typeface="+mn-lt"/>
                <a:cs typeface="+mn-lt"/>
              </a:rPr>
              <a:t>Inference is also not real time</a:t>
            </a:r>
            <a:endParaRPr lang="en-DE" dirty="0">
              <a:latin typeface="Century Gothic" panose="020B0502020202020204" pitchFamily="34" charset="0"/>
            </a:endParaRPr>
          </a:p>
        </p:txBody>
      </p:sp>
      <p:sp>
        <p:nvSpPr>
          <p:cNvPr id="4" name="Slide Number Placeholder 4">
            <a:extLst>
              <a:ext uri="{FF2B5EF4-FFF2-40B4-BE49-F238E27FC236}">
                <a16:creationId xmlns:a16="http://schemas.microsoft.com/office/drawing/2014/main" id="{80F7372E-9489-9B10-E80A-801957E3474E}"/>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22</a:t>
            </a:fld>
            <a:endParaRPr lang="de-DE" sz="1200" dirty="0">
              <a:latin typeface="Century Gothic" panose="020B0502020202020204" pitchFamily="34" charset="0"/>
            </a:endParaRPr>
          </a:p>
        </p:txBody>
      </p:sp>
    </p:spTree>
    <p:extLst>
      <p:ext uri="{BB962C8B-B14F-4D97-AF65-F5344CB8AC3E}">
        <p14:creationId xmlns:p14="http://schemas.microsoft.com/office/powerpoint/2010/main" val="4290729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lstStyle/>
          <a:p>
            <a:r>
              <a:rPr lang="en-US" dirty="0">
                <a:latin typeface="Century Gothic" panose="020B0502020202020204" pitchFamily="34" charset="0"/>
              </a:rPr>
              <a:t>Mixture of Volumetric Primitives</a:t>
            </a:r>
          </a:p>
        </p:txBody>
      </p:sp>
      <p:sp>
        <p:nvSpPr>
          <p:cNvPr id="3" name="TextBox 2">
            <a:extLst>
              <a:ext uri="{FF2B5EF4-FFF2-40B4-BE49-F238E27FC236}">
                <a16:creationId xmlns:a16="http://schemas.microsoft.com/office/drawing/2014/main" id="{C0A00F43-027E-CEA3-2DDA-4C1212DF24AB}"/>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
        <p:nvSpPr>
          <p:cNvPr id="8" name="Content Placeholder 5">
            <a:extLst>
              <a:ext uri="{FF2B5EF4-FFF2-40B4-BE49-F238E27FC236}">
                <a16:creationId xmlns:a16="http://schemas.microsoft.com/office/drawing/2014/main" id="{59DD5FB3-66FC-63CE-FCDA-6CF6296AAB6F}"/>
              </a:ext>
            </a:extLst>
          </p:cNvPr>
          <p:cNvSpPr txBox="1">
            <a:spLocks/>
          </p:cNvSpPr>
          <p:nvPr/>
        </p:nvSpPr>
        <p:spPr>
          <a:xfrm>
            <a:off x="990599" y="1978025"/>
            <a:ext cx="1109861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entury Gothic" panose="020B0502020202020204" pitchFamily="34" charset="0"/>
              </a:rPr>
              <a:t>Combines the advantages of volumetric and primitive-based approaches for:</a:t>
            </a:r>
          </a:p>
          <a:p>
            <a:pPr lvl="1"/>
            <a:r>
              <a:rPr lang="en-US" dirty="0">
                <a:latin typeface="Century Gothic" panose="020B0502020202020204" pitchFamily="34" charset="0"/>
              </a:rPr>
              <a:t>High performance decoding </a:t>
            </a:r>
          </a:p>
          <a:p>
            <a:pPr lvl="1"/>
            <a:r>
              <a:rPr lang="en-US" dirty="0">
                <a:latin typeface="Century Gothic" panose="020B0502020202020204" pitchFamily="34" charset="0"/>
              </a:rPr>
              <a:t>Efficient rendering</a:t>
            </a:r>
          </a:p>
          <a:p>
            <a:pPr marL="457200" lvl="1" indent="0">
              <a:buNone/>
            </a:pPr>
            <a:endParaRPr lang="en-US" dirty="0">
              <a:latin typeface="Century Gothic" panose="020B0502020202020204" pitchFamily="34" charset="0"/>
            </a:endParaRPr>
          </a:p>
          <a:p>
            <a:pPr marL="0" indent="0">
              <a:buFont typeface="Arial" panose="020B0604020202020204" pitchFamily="34" charset="0"/>
              <a:buNone/>
            </a:pPr>
            <a:r>
              <a:rPr lang="en-US" dirty="0">
                <a:latin typeface="Century Gothic" panose="020B0502020202020204" pitchFamily="34" charset="0"/>
              </a:rPr>
              <a:t> • A novel motion model for voxel grids for  scene motion, minimization of primitive overlap to increase the representational power.</a:t>
            </a:r>
          </a:p>
          <a:p>
            <a:pPr marL="0" indent="0">
              <a:buFont typeface="Arial" panose="020B0604020202020204" pitchFamily="34" charset="0"/>
              <a:buNone/>
            </a:pPr>
            <a:endParaRPr lang="en-US"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9D716CD0-4114-6933-CDCF-55DF39E567ED}"/>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23</a:t>
            </a:fld>
            <a:endParaRPr lang="de-DE" sz="1200" dirty="0">
              <a:latin typeface="Century Gothic" panose="020B0502020202020204" pitchFamily="34" charset="0"/>
            </a:endParaRPr>
          </a:p>
        </p:txBody>
      </p:sp>
    </p:spTree>
    <p:extLst>
      <p:ext uri="{BB962C8B-B14F-4D97-AF65-F5344CB8AC3E}">
        <p14:creationId xmlns:p14="http://schemas.microsoft.com/office/powerpoint/2010/main" val="526920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Key Idea</a:t>
            </a:r>
          </a:p>
        </p:txBody>
      </p:sp>
      <p:sp>
        <p:nvSpPr>
          <p:cNvPr id="6" name="Content Placeholder 5">
            <a:extLst>
              <a:ext uri="{FF2B5EF4-FFF2-40B4-BE49-F238E27FC236}">
                <a16:creationId xmlns:a16="http://schemas.microsoft.com/office/drawing/2014/main" id="{C30D0BAE-5371-9605-84D5-4A6531B1B574}"/>
              </a:ext>
            </a:extLst>
          </p:cNvPr>
          <p:cNvSpPr>
            <a:spLocks noGrp="1"/>
          </p:cNvSpPr>
          <p:nvPr>
            <p:ph idx="1"/>
          </p:nvPr>
        </p:nvSpPr>
        <p:spPr/>
        <p:txBody>
          <a:bodyPr/>
          <a:lstStyle/>
          <a:p>
            <a:r>
              <a:rPr lang="en-DE" dirty="0">
                <a:latin typeface="Century Gothic" panose="020B0502020202020204" pitchFamily="34" charset="0"/>
              </a:rPr>
              <a:t>Combining primitives and volumetric representation:</a:t>
            </a:r>
          </a:p>
        </p:txBody>
      </p:sp>
      <p:pic>
        <p:nvPicPr>
          <p:cNvPr id="8" name="Picture 7" descr="A collage of a person&#10;&#10;Description automatically generated with medium confidence">
            <a:extLst>
              <a:ext uri="{FF2B5EF4-FFF2-40B4-BE49-F238E27FC236}">
                <a16:creationId xmlns:a16="http://schemas.microsoft.com/office/drawing/2014/main" id="{196D4685-2C4A-8946-E97E-6D1A01DF00AC}"/>
              </a:ext>
            </a:extLst>
          </p:cNvPr>
          <p:cNvPicPr>
            <a:picLocks noChangeAspect="1"/>
          </p:cNvPicPr>
          <p:nvPr/>
        </p:nvPicPr>
        <p:blipFill rotWithShape="1">
          <a:blip r:embed="rId3"/>
          <a:srcRect r="76741"/>
          <a:stretch/>
        </p:blipFill>
        <p:spPr>
          <a:xfrm>
            <a:off x="161545" y="2348820"/>
            <a:ext cx="3203447" cy="3828143"/>
          </a:xfrm>
          <a:prstGeom prst="rect">
            <a:avLst/>
          </a:prstGeom>
        </p:spPr>
      </p:pic>
      <p:sp>
        <p:nvSpPr>
          <p:cNvPr id="5" name="Slide Number Placeholder 4">
            <a:extLst>
              <a:ext uri="{FF2B5EF4-FFF2-40B4-BE49-F238E27FC236}">
                <a16:creationId xmlns:a16="http://schemas.microsoft.com/office/drawing/2014/main" id="{5A68CB17-6A1B-5D0E-0963-37927B54609C}"/>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24</a:t>
            </a:fld>
            <a:endParaRPr lang="de-DE" sz="1200" dirty="0">
              <a:latin typeface="Century Gothic" panose="020B0502020202020204" pitchFamily="34" charset="0"/>
            </a:endParaRPr>
          </a:p>
        </p:txBody>
      </p:sp>
      <p:sp>
        <p:nvSpPr>
          <p:cNvPr id="7" name="TextBox 2">
            <a:extLst>
              <a:ext uri="{FF2B5EF4-FFF2-40B4-BE49-F238E27FC236}">
                <a16:creationId xmlns:a16="http://schemas.microsoft.com/office/drawing/2014/main" id="{6D11C16F-6A2B-2D09-289A-360A2DFC39E8}"/>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2868698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Key Idea</a:t>
            </a:r>
          </a:p>
        </p:txBody>
      </p:sp>
      <p:sp>
        <p:nvSpPr>
          <p:cNvPr id="6" name="Content Placeholder 5">
            <a:extLst>
              <a:ext uri="{FF2B5EF4-FFF2-40B4-BE49-F238E27FC236}">
                <a16:creationId xmlns:a16="http://schemas.microsoft.com/office/drawing/2014/main" id="{C30D0BAE-5371-9605-84D5-4A6531B1B574}"/>
              </a:ext>
            </a:extLst>
          </p:cNvPr>
          <p:cNvSpPr>
            <a:spLocks noGrp="1"/>
          </p:cNvSpPr>
          <p:nvPr>
            <p:ph idx="1"/>
          </p:nvPr>
        </p:nvSpPr>
        <p:spPr/>
        <p:txBody>
          <a:bodyPr/>
          <a:lstStyle/>
          <a:p>
            <a:r>
              <a:rPr lang="en-DE" dirty="0">
                <a:latin typeface="Century Gothic" panose="020B0502020202020204" pitchFamily="34" charset="0"/>
              </a:rPr>
              <a:t>Combining primitives and volumetric representation:</a:t>
            </a:r>
          </a:p>
        </p:txBody>
      </p:sp>
      <p:pic>
        <p:nvPicPr>
          <p:cNvPr id="8" name="Picture 7" descr="A collage of a person&#10;&#10;Description automatically generated with medium confidence">
            <a:extLst>
              <a:ext uri="{FF2B5EF4-FFF2-40B4-BE49-F238E27FC236}">
                <a16:creationId xmlns:a16="http://schemas.microsoft.com/office/drawing/2014/main" id="{196D4685-2C4A-8946-E97E-6D1A01DF00AC}"/>
              </a:ext>
            </a:extLst>
          </p:cNvPr>
          <p:cNvPicPr>
            <a:picLocks noChangeAspect="1"/>
          </p:cNvPicPr>
          <p:nvPr/>
        </p:nvPicPr>
        <p:blipFill rotWithShape="1">
          <a:blip r:embed="rId3"/>
          <a:srcRect r="76741"/>
          <a:stretch/>
        </p:blipFill>
        <p:spPr>
          <a:xfrm>
            <a:off x="161545" y="2348820"/>
            <a:ext cx="3203447" cy="3828143"/>
          </a:xfrm>
          <a:prstGeom prst="rect">
            <a:avLst/>
          </a:prstGeom>
        </p:spPr>
      </p:pic>
      <p:sp>
        <p:nvSpPr>
          <p:cNvPr id="9" name="Rectangle 8">
            <a:extLst>
              <a:ext uri="{FF2B5EF4-FFF2-40B4-BE49-F238E27FC236}">
                <a16:creationId xmlns:a16="http://schemas.microsoft.com/office/drawing/2014/main" id="{C09D65D0-5CB3-C6C2-3FDC-A281B123E96F}"/>
              </a:ext>
            </a:extLst>
          </p:cNvPr>
          <p:cNvSpPr/>
          <p:nvPr/>
        </p:nvSpPr>
        <p:spPr>
          <a:xfrm>
            <a:off x="2414016" y="3913632"/>
            <a:ext cx="1316736" cy="12435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3" name="Slide Number Placeholder 4">
            <a:extLst>
              <a:ext uri="{FF2B5EF4-FFF2-40B4-BE49-F238E27FC236}">
                <a16:creationId xmlns:a16="http://schemas.microsoft.com/office/drawing/2014/main" id="{025E24C2-B65A-7A29-9487-A9CB7C61DE87}"/>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25</a:t>
            </a:fld>
            <a:endParaRPr lang="de-DE" sz="1200" dirty="0">
              <a:latin typeface="Century Gothic" panose="020B0502020202020204" pitchFamily="34" charset="0"/>
            </a:endParaRPr>
          </a:p>
        </p:txBody>
      </p:sp>
      <p:sp>
        <p:nvSpPr>
          <p:cNvPr id="5" name="TextBox 2">
            <a:extLst>
              <a:ext uri="{FF2B5EF4-FFF2-40B4-BE49-F238E27FC236}">
                <a16:creationId xmlns:a16="http://schemas.microsoft.com/office/drawing/2014/main" id="{721CDDA8-D704-3CD3-6D97-6D664346866C}"/>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1476953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Key Idea</a:t>
            </a:r>
          </a:p>
        </p:txBody>
      </p:sp>
      <p:sp>
        <p:nvSpPr>
          <p:cNvPr id="6" name="Content Placeholder 5">
            <a:extLst>
              <a:ext uri="{FF2B5EF4-FFF2-40B4-BE49-F238E27FC236}">
                <a16:creationId xmlns:a16="http://schemas.microsoft.com/office/drawing/2014/main" id="{C30D0BAE-5371-9605-84D5-4A6531B1B574}"/>
              </a:ext>
            </a:extLst>
          </p:cNvPr>
          <p:cNvSpPr>
            <a:spLocks noGrp="1"/>
          </p:cNvSpPr>
          <p:nvPr>
            <p:ph idx="1"/>
          </p:nvPr>
        </p:nvSpPr>
        <p:spPr/>
        <p:txBody>
          <a:bodyPr/>
          <a:lstStyle/>
          <a:p>
            <a:r>
              <a:rPr lang="en-DE" dirty="0">
                <a:latin typeface="Century Gothic" panose="020B0502020202020204" pitchFamily="34" charset="0"/>
              </a:rPr>
              <a:t>Combining primitives and volumetric representation:</a:t>
            </a:r>
          </a:p>
        </p:txBody>
      </p:sp>
      <p:pic>
        <p:nvPicPr>
          <p:cNvPr id="8" name="Picture 7" descr="A collage of a person&#10;&#10;Description automatically generated with medium confidence">
            <a:extLst>
              <a:ext uri="{FF2B5EF4-FFF2-40B4-BE49-F238E27FC236}">
                <a16:creationId xmlns:a16="http://schemas.microsoft.com/office/drawing/2014/main" id="{196D4685-2C4A-8946-E97E-6D1A01DF00AC}"/>
              </a:ext>
            </a:extLst>
          </p:cNvPr>
          <p:cNvPicPr>
            <a:picLocks noChangeAspect="1"/>
          </p:cNvPicPr>
          <p:nvPr/>
        </p:nvPicPr>
        <p:blipFill rotWithShape="1">
          <a:blip r:embed="rId3"/>
          <a:srcRect l="1" r="39957"/>
          <a:stretch/>
        </p:blipFill>
        <p:spPr>
          <a:xfrm>
            <a:off x="161545" y="2348820"/>
            <a:ext cx="8269223" cy="3828143"/>
          </a:xfrm>
          <a:prstGeom prst="rect">
            <a:avLst/>
          </a:prstGeom>
        </p:spPr>
      </p:pic>
      <p:sp>
        <p:nvSpPr>
          <p:cNvPr id="3" name="Rectangle 2">
            <a:extLst>
              <a:ext uri="{FF2B5EF4-FFF2-40B4-BE49-F238E27FC236}">
                <a16:creationId xmlns:a16="http://schemas.microsoft.com/office/drawing/2014/main" id="{B7181B0B-151C-E53F-9D6D-F214A3511136}"/>
              </a:ext>
            </a:extLst>
          </p:cNvPr>
          <p:cNvSpPr/>
          <p:nvPr/>
        </p:nvSpPr>
        <p:spPr>
          <a:xfrm>
            <a:off x="5705856" y="2724912"/>
            <a:ext cx="2904744" cy="305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pic>
        <p:nvPicPr>
          <p:cNvPr id="15362" name="Picture 2" descr="\mathcal{V}_k = \{t_k, R_k, s_k,V_k \}">
            <a:extLst>
              <a:ext uri="{FF2B5EF4-FFF2-40B4-BE49-F238E27FC236}">
                <a16:creationId xmlns:a16="http://schemas.microsoft.com/office/drawing/2014/main" id="{5ECFDA87-022A-A013-402B-295B8AB04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5771" y="2633811"/>
            <a:ext cx="3963303" cy="54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4CFA8F6-4215-C10C-BEB5-B19CA7243824}"/>
              </a:ext>
            </a:extLst>
          </p:cNvPr>
          <p:cNvSpPr/>
          <p:nvPr/>
        </p:nvSpPr>
        <p:spPr>
          <a:xfrm>
            <a:off x="8366428" y="2632109"/>
            <a:ext cx="1874852" cy="540000"/>
          </a:xfrm>
          <a:prstGeom prst="rect">
            <a:avLst/>
          </a:prstGeom>
          <a:solidFill>
            <a:srgbClr val="FFC000">
              <a:alpha val="4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7" name="Rectangle 6">
            <a:extLst>
              <a:ext uri="{FF2B5EF4-FFF2-40B4-BE49-F238E27FC236}">
                <a16:creationId xmlns:a16="http://schemas.microsoft.com/office/drawing/2014/main" id="{10C501EE-2076-0D2F-851F-67B6B08A12E1}"/>
              </a:ext>
            </a:extLst>
          </p:cNvPr>
          <p:cNvSpPr/>
          <p:nvPr/>
        </p:nvSpPr>
        <p:spPr>
          <a:xfrm>
            <a:off x="10408738" y="2660217"/>
            <a:ext cx="402403" cy="569254"/>
          </a:xfrm>
          <a:prstGeom prst="rect">
            <a:avLst/>
          </a:prstGeom>
          <a:solidFill>
            <a:srgbClr val="7030A0">
              <a:alpha val="4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11" name="Rectangle 10">
            <a:extLst>
              <a:ext uri="{FF2B5EF4-FFF2-40B4-BE49-F238E27FC236}">
                <a16:creationId xmlns:a16="http://schemas.microsoft.com/office/drawing/2014/main" id="{E5FE81A2-EF02-B358-0122-50585CB6AA81}"/>
              </a:ext>
            </a:extLst>
          </p:cNvPr>
          <p:cNvSpPr/>
          <p:nvPr/>
        </p:nvSpPr>
        <p:spPr>
          <a:xfrm>
            <a:off x="8430767" y="4502423"/>
            <a:ext cx="3599687" cy="1343988"/>
          </a:xfrm>
          <a:prstGeom prst="rect">
            <a:avLst/>
          </a:prstGeom>
          <a:solidFill>
            <a:srgbClr val="7030A0">
              <a:alpha val="4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a:p>
            <a:pPr algn="ctr"/>
            <a:endParaRPr lang="en-GB" dirty="0">
              <a:solidFill>
                <a:schemeClr val="tx1"/>
              </a:solidFill>
              <a:latin typeface="Century Gothic" panose="020B0502020202020204" pitchFamily="34" charset="0"/>
            </a:endParaRPr>
          </a:p>
          <a:p>
            <a:pPr algn="ctr"/>
            <a:r>
              <a:rPr lang="en-GB" dirty="0">
                <a:solidFill>
                  <a:schemeClr val="tx1"/>
                </a:solidFill>
                <a:latin typeface="Century Gothic" panose="020B0502020202020204" pitchFamily="34" charset="0"/>
              </a:rPr>
              <a:t>W</a:t>
            </a:r>
            <a:r>
              <a:rPr lang="en-DE" dirty="0">
                <a:solidFill>
                  <a:schemeClr val="tx1"/>
                </a:solidFill>
                <a:latin typeface="Century Gothic" panose="020B0502020202020204" pitchFamily="34" charset="0"/>
              </a:rPr>
              <a:t>here each festure grid containes color and desnity and M is grid resolution</a:t>
            </a:r>
          </a:p>
        </p:txBody>
      </p:sp>
      <p:sp>
        <p:nvSpPr>
          <p:cNvPr id="12" name="Rectangle 11">
            <a:extLst>
              <a:ext uri="{FF2B5EF4-FFF2-40B4-BE49-F238E27FC236}">
                <a16:creationId xmlns:a16="http://schemas.microsoft.com/office/drawing/2014/main" id="{508D5A69-D67B-BCB6-0141-AD3B13D8D1D5}"/>
              </a:ext>
            </a:extLst>
          </p:cNvPr>
          <p:cNvSpPr/>
          <p:nvPr/>
        </p:nvSpPr>
        <p:spPr>
          <a:xfrm>
            <a:off x="7857686" y="3621447"/>
            <a:ext cx="2525606" cy="741615"/>
          </a:xfrm>
          <a:prstGeom prst="rect">
            <a:avLst/>
          </a:prstGeom>
          <a:solidFill>
            <a:schemeClr val="accent4">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T</a:t>
            </a:r>
            <a:r>
              <a:rPr lang="en-DE" dirty="0">
                <a:solidFill>
                  <a:schemeClr val="tx1"/>
                </a:solidFill>
                <a:latin typeface="Century Gothic" panose="020B0502020202020204" pitchFamily="34" charset="0"/>
              </a:rPr>
              <a:t>ranslation, rotation and scale of grid/primtitves</a:t>
            </a:r>
          </a:p>
        </p:txBody>
      </p:sp>
      <p:cxnSp>
        <p:nvCxnSpPr>
          <p:cNvPr id="14" name="Straight Arrow Connector 13">
            <a:extLst>
              <a:ext uri="{FF2B5EF4-FFF2-40B4-BE49-F238E27FC236}">
                <a16:creationId xmlns:a16="http://schemas.microsoft.com/office/drawing/2014/main" id="{3AEE9D23-8FDE-7FB8-61E1-501CD07D911F}"/>
              </a:ext>
            </a:extLst>
          </p:cNvPr>
          <p:cNvCxnSpPr>
            <a:cxnSpLocks/>
            <a:stCxn id="7" idx="2"/>
          </p:cNvCxnSpPr>
          <p:nvPr/>
        </p:nvCxnSpPr>
        <p:spPr>
          <a:xfrm>
            <a:off x="10609940" y="3229471"/>
            <a:ext cx="0" cy="1361660"/>
          </a:xfrm>
          <a:prstGeom prst="straightConnector1">
            <a:avLst/>
          </a:prstGeom>
          <a:ln w="50800">
            <a:solidFill>
              <a:srgbClr val="7030A0">
                <a:alpha val="73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FB2E600-B435-764D-5825-C59A773627FA}"/>
              </a:ext>
            </a:extLst>
          </p:cNvPr>
          <p:cNvCxnSpPr>
            <a:cxnSpLocks/>
          </p:cNvCxnSpPr>
          <p:nvPr/>
        </p:nvCxnSpPr>
        <p:spPr>
          <a:xfrm>
            <a:off x="9149620" y="3229471"/>
            <a:ext cx="0" cy="411566"/>
          </a:xfrm>
          <a:prstGeom prst="straightConnector1">
            <a:avLst/>
          </a:prstGeom>
          <a:ln w="50800">
            <a:solidFill>
              <a:schemeClr val="accent4">
                <a:alpha val="5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366" name="Picture 6" descr="V_k \in \mathbb{R}^{4 \times M_x \times M_y \times M_z}">
            <a:extLst>
              <a:ext uri="{FF2B5EF4-FFF2-40B4-BE49-F238E27FC236}">
                <a16:creationId xmlns:a16="http://schemas.microsoft.com/office/drawing/2014/main" id="{4AD437E1-04DE-C8BE-A719-9DB9103E4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1951" y="4516650"/>
            <a:ext cx="3252197" cy="47969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4">
            <a:extLst>
              <a:ext uri="{FF2B5EF4-FFF2-40B4-BE49-F238E27FC236}">
                <a16:creationId xmlns:a16="http://schemas.microsoft.com/office/drawing/2014/main" id="{7987A7BB-C226-F03A-93B5-C677E17C134E}"/>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26</a:t>
            </a:fld>
            <a:endParaRPr lang="de-DE" sz="1200" dirty="0">
              <a:latin typeface="Century Gothic" panose="020B0502020202020204" pitchFamily="34" charset="0"/>
            </a:endParaRPr>
          </a:p>
        </p:txBody>
      </p:sp>
      <p:sp>
        <p:nvSpPr>
          <p:cNvPr id="10" name="TextBox 2">
            <a:extLst>
              <a:ext uri="{FF2B5EF4-FFF2-40B4-BE49-F238E27FC236}">
                <a16:creationId xmlns:a16="http://schemas.microsoft.com/office/drawing/2014/main" id="{A71C98BC-D1E6-A6CD-5271-E320CF6800B5}"/>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3351412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Key Idea</a:t>
            </a:r>
          </a:p>
        </p:txBody>
      </p:sp>
      <p:sp>
        <p:nvSpPr>
          <p:cNvPr id="6" name="Content Placeholder 5">
            <a:extLst>
              <a:ext uri="{FF2B5EF4-FFF2-40B4-BE49-F238E27FC236}">
                <a16:creationId xmlns:a16="http://schemas.microsoft.com/office/drawing/2014/main" id="{C30D0BAE-5371-9605-84D5-4A6531B1B574}"/>
              </a:ext>
            </a:extLst>
          </p:cNvPr>
          <p:cNvSpPr>
            <a:spLocks noGrp="1"/>
          </p:cNvSpPr>
          <p:nvPr>
            <p:ph idx="1"/>
          </p:nvPr>
        </p:nvSpPr>
        <p:spPr/>
        <p:txBody>
          <a:bodyPr/>
          <a:lstStyle/>
          <a:p>
            <a:r>
              <a:rPr lang="en-DE" dirty="0">
                <a:latin typeface="Century Gothic" panose="020B0502020202020204" pitchFamily="34" charset="0"/>
              </a:rPr>
              <a:t>Combining primitives and volumetric representation:</a:t>
            </a:r>
          </a:p>
        </p:txBody>
      </p:sp>
      <p:pic>
        <p:nvPicPr>
          <p:cNvPr id="8" name="Picture 7" descr="A collage of a person&#10;&#10;Description automatically generated with medium confidence">
            <a:extLst>
              <a:ext uri="{FF2B5EF4-FFF2-40B4-BE49-F238E27FC236}">
                <a16:creationId xmlns:a16="http://schemas.microsoft.com/office/drawing/2014/main" id="{196D4685-2C4A-8946-E97E-6D1A01DF00AC}"/>
              </a:ext>
            </a:extLst>
          </p:cNvPr>
          <p:cNvPicPr>
            <a:picLocks noChangeAspect="1"/>
          </p:cNvPicPr>
          <p:nvPr/>
        </p:nvPicPr>
        <p:blipFill rotWithShape="1">
          <a:blip r:embed="rId3"/>
          <a:srcRect r="16190"/>
          <a:stretch/>
        </p:blipFill>
        <p:spPr>
          <a:xfrm>
            <a:off x="161545" y="2348820"/>
            <a:ext cx="11542776" cy="3828143"/>
          </a:xfrm>
          <a:prstGeom prst="rect">
            <a:avLst/>
          </a:prstGeom>
        </p:spPr>
      </p:pic>
      <p:sp>
        <p:nvSpPr>
          <p:cNvPr id="5" name="Slide Number Placeholder 4">
            <a:extLst>
              <a:ext uri="{FF2B5EF4-FFF2-40B4-BE49-F238E27FC236}">
                <a16:creationId xmlns:a16="http://schemas.microsoft.com/office/drawing/2014/main" id="{EE96CC7F-08FB-B20C-33DA-560657248FF0}"/>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27</a:t>
            </a:fld>
            <a:endParaRPr lang="de-DE" sz="1200" dirty="0">
              <a:latin typeface="Century Gothic" panose="020B0502020202020204" pitchFamily="34" charset="0"/>
            </a:endParaRPr>
          </a:p>
        </p:txBody>
      </p:sp>
      <p:sp>
        <p:nvSpPr>
          <p:cNvPr id="7" name="TextBox 2">
            <a:extLst>
              <a:ext uri="{FF2B5EF4-FFF2-40B4-BE49-F238E27FC236}">
                <a16:creationId xmlns:a16="http://schemas.microsoft.com/office/drawing/2014/main" id="{CE93DF99-43EB-1819-0EFC-2A6A9B36ABFB}"/>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4144952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Method</a:t>
            </a:r>
          </a:p>
        </p:txBody>
      </p:sp>
      <p:sp>
        <p:nvSpPr>
          <p:cNvPr id="3" name="Slide Number Placeholder 4">
            <a:extLst>
              <a:ext uri="{FF2B5EF4-FFF2-40B4-BE49-F238E27FC236}">
                <a16:creationId xmlns:a16="http://schemas.microsoft.com/office/drawing/2014/main" id="{A421FC67-2B97-FD9E-4427-7FEAA236E8B7}"/>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28</a:t>
            </a:fld>
            <a:endParaRPr lang="de-DE" sz="1200" dirty="0">
              <a:latin typeface="Century Gothic" panose="020B0502020202020204" pitchFamily="34" charset="0"/>
            </a:endParaRPr>
          </a:p>
        </p:txBody>
      </p:sp>
      <p:sp>
        <p:nvSpPr>
          <p:cNvPr id="7" name="TextBox 2">
            <a:extLst>
              <a:ext uri="{FF2B5EF4-FFF2-40B4-BE49-F238E27FC236}">
                <a16:creationId xmlns:a16="http://schemas.microsoft.com/office/drawing/2014/main" id="{3DAB9578-4688-AD2D-EC04-A016C8C58BA0}"/>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1140643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Method</a:t>
            </a:r>
          </a:p>
        </p:txBody>
      </p:sp>
      <p:pic>
        <p:nvPicPr>
          <p:cNvPr id="7" name="Picture 7" descr="Diagram&#10;&#10;Description automatically generated">
            <a:extLst>
              <a:ext uri="{FF2B5EF4-FFF2-40B4-BE49-F238E27FC236}">
                <a16:creationId xmlns:a16="http://schemas.microsoft.com/office/drawing/2014/main" id="{E0A20FE5-C6CE-0405-DFCF-930F66EB7C16}"/>
              </a:ext>
            </a:extLst>
          </p:cNvPr>
          <p:cNvPicPr>
            <a:picLocks noGrp="1" noChangeAspect="1"/>
          </p:cNvPicPr>
          <p:nvPr>
            <p:ph idx="1"/>
          </p:nvPr>
        </p:nvPicPr>
        <p:blipFill>
          <a:blip r:embed="rId3"/>
          <a:stretch>
            <a:fillRect/>
          </a:stretch>
        </p:blipFill>
        <p:spPr>
          <a:xfrm>
            <a:off x="608955" y="1715851"/>
            <a:ext cx="10337182" cy="3533428"/>
          </a:xfrm>
        </p:spPr>
      </p:pic>
      <p:sp>
        <p:nvSpPr>
          <p:cNvPr id="3" name="Rectangle 2">
            <a:extLst>
              <a:ext uri="{FF2B5EF4-FFF2-40B4-BE49-F238E27FC236}">
                <a16:creationId xmlns:a16="http://schemas.microsoft.com/office/drawing/2014/main" id="{3C853BCC-AE30-A990-E50C-855B7A2E121E}"/>
              </a:ext>
            </a:extLst>
          </p:cNvPr>
          <p:cNvSpPr/>
          <p:nvPr/>
        </p:nvSpPr>
        <p:spPr>
          <a:xfrm>
            <a:off x="1938528" y="3054096"/>
            <a:ext cx="3108960" cy="1133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6" name="Slide Number Placeholder 4">
            <a:extLst>
              <a:ext uri="{FF2B5EF4-FFF2-40B4-BE49-F238E27FC236}">
                <a16:creationId xmlns:a16="http://schemas.microsoft.com/office/drawing/2014/main" id="{964EC798-D0B3-275A-0972-FF3922A2D813}"/>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29</a:t>
            </a:fld>
            <a:endParaRPr lang="de-DE" sz="1200" dirty="0">
              <a:latin typeface="Century Gothic" panose="020B0502020202020204" pitchFamily="34" charset="0"/>
            </a:endParaRPr>
          </a:p>
        </p:txBody>
      </p:sp>
      <p:sp>
        <p:nvSpPr>
          <p:cNvPr id="8" name="TextBox 2">
            <a:extLst>
              <a:ext uri="{FF2B5EF4-FFF2-40B4-BE49-F238E27FC236}">
                <a16:creationId xmlns:a16="http://schemas.microsoft.com/office/drawing/2014/main" id="{22C5E433-3022-4387-FD53-0A82A84C8DD3}"/>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1034358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74297-599E-DD40-A0CE-D7385D30869F}"/>
              </a:ext>
            </a:extLst>
          </p:cNvPr>
          <p:cNvSpPr>
            <a:spLocks noGrp="1"/>
          </p:cNvSpPr>
          <p:nvPr>
            <p:ph type="title"/>
          </p:nvPr>
        </p:nvSpPr>
        <p:spPr>
          <a:xfrm>
            <a:off x="1068878" y="511843"/>
            <a:ext cx="11123122" cy="1188720"/>
          </a:xfrm>
        </p:spPr>
        <p:txBody>
          <a:bodyPr>
            <a:noAutofit/>
          </a:bodyPr>
          <a:lstStyle/>
          <a:p>
            <a:r>
              <a:rPr lang="de-DE" dirty="0">
                <a:solidFill>
                  <a:schemeClr val="tx1">
                    <a:lumMod val="85000"/>
                    <a:lumOff val="15000"/>
                  </a:schemeClr>
                </a:solidFill>
                <a:latin typeface="Century Gothic" panose="020B0502020202020204" pitchFamily="34" charset="0"/>
              </a:rPr>
              <a:t>Human </a:t>
            </a:r>
            <a:r>
              <a:rPr lang="de-DE" dirty="0" err="1">
                <a:solidFill>
                  <a:schemeClr val="tx1">
                    <a:lumMod val="85000"/>
                    <a:lumOff val="15000"/>
                  </a:schemeClr>
                </a:solidFill>
                <a:latin typeface="Century Gothic" panose="020B0502020202020204" pitchFamily="34" charset="0"/>
              </a:rPr>
              <a:t>models</a:t>
            </a:r>
            <a:r>
              <a:rPr lang="de-DE" dirty="0">
                <a:solidFill>
                  <a:schemeClr val="tx1">
                    <a:lumMod val="85000"/>
                    <a:lumOff val="15000"/>
                  </a:schemeClr>
                </a:solidFill>
                <a:latin typeface="Century Gothic" panose="020B0502020202020204" pitchFamily="34" charset="0"/>
              </a:rPr>
              <a:t> </a:t>
            </a:r>
            <a:r>
              <a:rPr lang="de-DE" dirty="0" err="1">
                <a:solidFill>
                  <a:schemeClr val="tx1">
                    <a:lumMod val="85000"/>
                    <a:lumOff val="15000"/>
                  </a:schemeClr>
                </a:solidFill>
                <a:latin typeface="Century Gothic" panose="020B0502020202020204" pitchFamily="34" charset="0"/>
              </a:rPr>
              <a:t>using</a:t>
            </a:r>
            <a:r>
              <a:rPr lang="de-DE" dirty="0">
                <a:solidFill>
                  <a:schemeClr val="tx1">
                    <a:lumMod val="85000"/>
                    <a:lumOff val="15000"/>
                  </a:schemeClr>
                </a:solidFill>
                <a:latin typeface="Century Gothic" panose="020B0502020202020204" pitchFamily="34" charset="0"/>
              </a:rPr>
              <a:t> </a:t>
            </a:r>
            <a:r>
              <a:rPr lang="de-DE" dirty="0" err="1">
                <a:solidFill>
                  <a:schemeClr val="tx1">
                    <a:lumMod val="85000"/>
                    <a:lumOff val="15000"/>
                  </a:schemeClr>
                </a:solidFill>
                <a:latin typeface="Century Gothic" panose="020B0502020202020204" pitchFamily="34" charset="0"/>
              </a:rPr>
              <a:t>NeRF</a:t>
            </a:r>
            <a:endParaRPr lang="de-DE" dirty="0">
              <a:solidFill>
                <a:schemeClr val="tx1">
                  <a:lumMod val="85000"/>
                  <a:lumOff val="15000"/>
                </a:schemeClr>
              </a:solidFill>
              <a:latin typeface="Century Gothic" panose="020B0502020202020204" pitchFamily="34" charset="0"/>
            </a:endParaRPr>
          </a:p>
        </p:txBody>
      </p:sp>
      <p:sp>
        <p:nvSpPr>
          <p:cNvPr id="3" name="Slide Number Placeholder 4">
            <a:extLst>
              <a:ext uri="{FF2B5EF4-FFF2-40B4-BE49-F238E27FC236}">
                <a16:creationId xmlns:a16="http://schemas.microsoft.com/office/drawing/2014/main" id="{0E3E24FD-FC35-E9BC-ADC5-C4DD63AAF9A2}"/>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3</a:t>
            </a:fld>
            <a:endParaRPr lang="de-DE" sz="1200" dirty="0">
              <a:latin typeface="Century Gothic" panose="020B0502020202020204" pitchFamily="34" charset="0"/>
            </a:endParaRPr>
          </a:p>
        </p:txBody>
      </p:sp>
      <p:pic>
        <p:nvPicPr>
          <p:cNvPr id="9" name="nerf_human_basic">
            <a:hlinkClick r:id="" action="ppaction://media"/>
            <a:extLst>
              <a:ext uri="{FF2B5EF4-FFF2-40B4-BE49-F238E27FC236}">
                <a16:creationId xmlns:a16="http://schemas.microsoft.com/office/drawing/2014/main" id="{B2A62745-637D-686C-A6F6-A040DC6743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8467" y="1469536"/>
            <a:ext cx="8989852" cy="5056677"/>
          </a:xfrm>
          <a:prstGeom prst="rect">
            <a:avLst/>
          </a:prstGeom>
        </p:spPr>
      </p:pic>
      <p:sp>
        <p:nvSpPr>
          <p:cNvPr id="10" name="TextBox 6">
            <a:extLst>
              <a:ext uri="{FF2B5EF4-FFF2-40B4-BE49-F238E27FC236}">
                <a16:creationId xmlns:a16="http://schemas.microsoft.com/office/drawing/2014/main" id="{6D008690-1F8E-9BB8-55DF-96BA67721C0F}"/>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64560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Method</a:t>
            </a:r>
          </a:p>
        </p:txBody>
      </p:sp>
      <p:pic>
        <p:nvPicPr>
          <p:cNvPr id="7" name="Picture 7" descr="Diagram&#10;&#10;Description automatically generated">
            <a:extLst>
              <a:ext uri="{FF2B5EF4-FFF2-40B4-BE49-F238E27FC236}">
                <a16:creationId xmlns:a16="http://schemas.microsoft.com/office/drawing/2014/main" id="{E0A20FE5-C6CE-0405-DFCF-930F66EB7C16}"/>
              </a:ext>
            </a:extLst>
          </p:cNvPr>
          <p:cNvPicPr>
            <a:picLocks noGrp="1" noChangeAspect="1"/>
          </p:cNvPicPr>
          <p:nvPr>
            <p:ph idx="1"/>
          </p:nvPr>
        </p:nvPicPr>
        <p:blipFill>
          <a:blip r:embed="rId3"/>
          <a:stretch>
            <a:fillRect/>
          </a:stretch>
        </p:blipFill>
        <p:spPr>
          <a:xfrm>
            <a:off x="608955" y="1715851"/>
            <a:ext cx="10337182" cy="3533428"/>
          </a:xfrm>
        </p:spPr>
      </p:pic>
      <p:sp>
        <p:nvSpPr>
          <p:cNvPr id="3" name="Rectangle 2">
            <a:extLst>
              <a:ext uri="{FF2B5EF4-FFF2-40B4-BE49-F238E27FC236}">
                <a16:creationId xmlns:a16="http://schemas.microsoft.com/office/drawing/2014/main" id="{3C853BCC-AE30-A990-E50C-855B7A2E121E}"/>
              </a:ext>
            </a:extLst>
          </p:cNvPr>
          <p:cNvSpPr/>
          <p:nvPr/>
        </p:nvSpPr>
        <p:spPr>
          <a:xfrm>
            <a:off x="1993392" y="1956816"/>
            <a:ext cx="3108960" cy="1133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Rectangle 4">
            <a:extLst>
              <a:ext uri="{FF2B5EF4-FFF2-40B4-BE49-F238E27FC236}">
                <a16:creationId xmlns:a16="http://schemas.microsoft.com/office/drawing/2014/main" id="{97E40E41-F10F-B01C-6811-6CD395B82B01}"/>
              </a:ext>
            </a:extLst>
          </p:cNvPr>
          <p:cNvSpPr/>
          <p:nvPr/>
        </p:nvSpPr>
        <p:spPr>
          <a:xfrm>
            <a:off x="4099970" y="5440280"/>
            <a:ext cx="3960456" cy="1077056"/>
          </a:xfrm>
          <a:prstGeom prst="rect">
            <a:avLst/>
          </a:prstGeom>
          <a:solidFill>
            <a:srgbClr val="7030A0">
              <a:alpha val="4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r>
              <a:rPr lang="en-GB" dirty="0">
                <a:solidFill>
                  <a:schemeClr val="tx1"/>
                </a:solidFill>
              </a:rPr>
              <a:t>W</a:t>
            </a:r>
            <a:r>
              <a:rPr lang="en-DE" dirty="0">
                <a:solidFill>
                  <a:schemeClr val="tx1"/>
                </a:solidFill>
              </a:rPr>
              <a:t>here each festure grid containes color and desnity and M is grid resolution</a:t>
            </a:r>
          </a:p>
        </p:txBody>
      </p:sp>
      <p:pic>
        <p:nvPicPr>
          <p:cNvPr id="6" name="Picture 6" descr="V_k \in \mathbb{R}^{4 \times M_x \times M_y \times M_z}">
            <a:extLst>
              <a:ext uri="{FF2B5EF4-FFF2-40B4-BE49-F238E27FC236}">
                <a16:creationId xmlns:a16="http://schemas.microsoft.com/office/drawing/2014/main" id="{AAD43E95-840B-970D-74B2-0C9E6C267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9901" y="5550204"/>
            <a:ext cx="3252197" cy="47969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4">
            <a:extLst>
              <a:ext uri="{FF2B5EF4-FFF2-40B4-BE49-F238E27FC236}">
                <a16:creationId xmlns:a16="http://schemas.microsoft.com/office/drawing/2014/main" id="{7D781772-DAB7-1EBB-3567-338EA62CB38A}"/>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30</a:t>
            </a:fld>
            <a:endParaRPr lang="de-DE" sz="1200" dirty="0">
              <a:latin typeface="Century Gothic" panose="020B0502020202020204" pitchFamily="34" charset="0"/>
            </a:endParaRPr>
          </a:p>
        </p:txBody>
      </p:sp>
      <p:sp>
        <p:nvSpPr>
          <p:cNvPr id="10" name="TextBox 2">
            <a:extLst>
              <a:ext uri="{FF2B5EF4-FFF2-40B4-BE49-F238E27FC236}">
                <a16:creationId xmlns:a16="http://schemas.microsoft.com/office/drawing/2014/main" id="{E12CC2B5-C3C6-89EF-9647-9991BE08F3BD}"/>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1106263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Method</a:t>
            </a:r>
          </a:p>
        </p:txBody>
      </p:sp>
      <p:pic>
        <p:nvPicPr>
          <p:cNvPr id="7" name="Picture 7" descr="Diagram&#10;&#10;Description automatically generated">
            <a:extLst>
              <a:ext uri="{FF2B5EF4-FFF2-40B4-BE49-F238E27FC236}">
                <a16:creationId xmlns:a16="http://schemas.microsoft.com/office/drawing/2014/main" id="{E0A20FE5-C6CE-0405-DFCF-930F66EB7C16}"/>
              </a:ext>
            </a:extLst>
          </p:cNvPr>
          <p:cNvPicPr>
            <a:picLocks noGrp="1" noChangeAspect="1"/>
          </p:cNvPicPr>
          <p:nvPr>
            <p:ph idx="1"/>
          </p:nvPr>
        </p:nvPicPr>
        <p:blipFill>
          <a:blip r:embed="rId3"/>
          <a:stretch>
            <a:fillRect/>
          </a:stretch>
        </p:blipFill>
        <p:spPr>
          <a:xfrm>
            <a:off x="608955" y="1715851"/>
            <a:ext cx="10337182" cy="3533428"/>
          </a:xfrm>
        </p:spPr>
      </p:pic>
      <p:sp>
        <p:nvSpPr>
          <p:cNvPr id="3" name="Rectangle 2">
            <a:extLst>
              <a:ext uri="{FF2B5EF4-FFF2-40B4-BE49-F238E27FC236}">
                <a16:creationId xmlns:a16="http://schemas.microsoft.com/office/drawing/2014/main" id="{3C853BCC-AE30-A990-E50C-855B7A2E121E}"/>
              </a:ext>
            </a:extLst>
          </p:cNvPr>
          <p:cNvSpPr/>
          <p:nvPr/>
        </p:nvSpPr>
        <p:spPr>
          <a:xfrm flipH="1">
            <a:off x="5084064" y="1956816"/>
            <a:ext cx="1682496" cy="16642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6" name="Slide Number Placeholder 4">
            <a:extLst>
              <a:ext uri="{FF2B5EF4-FFF2-40B4-BE49-F238E27FC236}">
                <a16:creationId xmlns:a16="http://schemas.microsoft.com/office/drawing/2014/main" id="{A19E9EEB-CFEF-B139-B3E7-EEC2C4A0F4BC}"/>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31</a:t>
            </a:fld>
            <a:endParaRPr lang="de-DE" sz="1200" dirty="0">
              <a:latin typeface="Century Gothic" panose="020B0502020202020204" pitchFamily="34" charset="0"/>
            </a:endParaRPr>
          </a:p>
        </p:txBody>
      </p:sp>
      <p:sp>
        <p:nvSpPr>
          <p:cNvPr id="8" name="TextBox 2">
            <a:extLst>
              <a:ext uri="{FF2B5EF4-FFF2-40B4-BE49-F238E27FC236}">
                <a16:creationId xmlns:a16="http://schemas.microsoft.com/office/drawing/2014/main" id="{2031F8D4-CA40-342F-409B-CA3919518DA4}"/>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4114153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Method</a:t>
            </a:r>
          </a:p>
        </p:txBody>
      </p:sp>
      <p:pic>
        <p:nvPicPr>
          <p:cNvPr id="7" name="Picture 7" descr="Diagram&#10;&#10;Description automatically generated">
            <a:extLst>
              <a:ext uri="{FF2B5EF4-FFF2-40B4-BE49-F238E27FC236}">
                <a16:creationId xmlns:a16="http://schemas.microsoft.com/office/drawing/2014/main" id="{E0A20FE5-C6CE-0405-DFCF-930F66EB7C16}"/>
              </a:ext>
            </a:extLst>
          </p:cNvPr>
          <p:cNvPicPr>
            <a:picLocks noGrp="1" noChangeAspect="1"/>
          </p:cNvPicPr>
          <p:nvPr>
            <p:ph idx="1"/>
          </p:nvPr>
        </p:nvPicPr>
        <p:blipFill>
          <a:blip r:embed="rId3"/>
          <a:stretch>
            <a:fillRect/>
          </a:stretch>
        </p:blipFill>
        <p:spPr>
          <a:xfrm>
            <a:off x="608955" y="1715851"/>
            <a:ext cx="10337182" cy="3533428"/>
          </a:xfrm>
        </p:spPr>
      </p:pic>
      <p:sp>
        <p:nvSpPr>
          <p:cNvPr id="3" name="Rectangle 2">
            <a:extLst>
              <a:ext uri="{FF2B5EF4-FFF2-40B4-BE49-F238E27FC236}">
                <a16:creationId xmlns:a16="http://schemas.microsoft.com/office/drawing/2014/main" id="{3C853BCC-AE30-A990-E50C-855B7A2E121E}"/>
              </a:ext>
            </a:extLst>
          </p:cNvPr>
          <p:cNvSpPr/>
          <p:nvPr/>
        </p:nvSpPr>
        <p:spPr>
          <a:xfrm>
            <a:off x="1901952" y="4140586"/>
            <a:ext cx="3108960" cy="1133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6" name="Slide Number Placeholder 4">
            <a:extLst>
              <a:ext uri="{FF2B5EF4-FFF2-40B4-BE49-F238E27FC236}">
                <a16:creationId xmlns:a16="http://schemas.microsoft.com/office/drawing/2014/main" id="{5E7163FC-8922-6753-8166-CB0099C5CB38}"/>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32</a:t>
            </a:fld>
            <a:endParaRPr lang="de-DE" sz="1200" dirty="0">
              <a:latin typeface="Century Gothic" panose="020B0502020202020204" pitchFamily="34" charset="0"/>
            </a:endParaRPr>
          </a:p>
        </p:txBody>
      </p:sp>
      <p:sp>
        <p:nvSpPr>
          <p:cNvPr id="8" name="TextBox 2">
            <a:extLst>
              <a:ext uri="{FF2B5EF4-FFF2-40B4-BE49-F238E27FC236}">
                <a16:creationId xmlns:a16="http://schemas.microsoft.com/office/drawing/2014/main" id="{5B558346-8335-BCE1-0241-AB231CF8D3AB}"/>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3288159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Method</a:t>
            </a:r>
          </a:p>
        </p:txBody>
      </p:sp>
      <p:pic>
        <p:nvPicPr>
          <p:cNvPr id="7" name="Picture 7" descr="Diagram&#10;&#10;Description automatically generated">
            <a:extLst>
              <a:ext uri="{FF2B5EF4-FFF2-40B4-BE49-F238E27FC236}">
                <a16:creationId xmlns:a16="http://schemas.microsoft.com/office/drawing/2014/main" id="{E0A20FE5-C6CE-0405-DFCF-930F66EB7C16}"/>
              </a:ext>
            </a:extLst>
          </p:cNvPr>
          <p:cNvPicPr>
            <a:picLocks noGrp="1" noChangeAspect="1"/>
          </p:cNvPicPr>
          <p:nvPr>
            <p:ph idx="1"/>
          </p:nvPr>
        </p:nvPicPr>
        <p:blipFill>
          <a:blip r:embed="rId3"/>
          <a:stretch>
            <a:fillRect/>
          </a:stretch>
        </p:blipFill>
        <p:spPr>
          <a:xfrm>
            <a:off x="608955" y="1715851"/>
            <a:ext cx="10337182" cy="3533428"/>
          </a:xfrm>
        </p:spPr>
      </p:pic>
      <p:sp>
        <p:nvSpPr>
          <p:cNvPr id="3" name="Rectangle 2">
            <a:extLst>
              <a:ext uri="{FF2B5EF4-FFF2-40B4-BE49-F238E27FC236}">
                <a16:creationId xmlns:a16="http://schemas.microsoft.com/office/drawing/2014/main" id="{3C853BCC-AE30-A990-E50C-855B7A2E121E}"/>
              </a:ext>
            </a:extLst>
          </p:cNvPr>
          <p:cNvSpPr/>
          <p:nvPr/>
        </p:nvSpPr>
        <p:spPr>
          <a:xfrm>
            <a:off x="7239000" y="1956816"/>
            <a:ext cx="2398776" cy="33176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6" name="Slide Number Placeholder 4">
            <a:extLst>
              <a:ext uri="{FF2B5EF4-FFF2-40B4-BE49-F238E27FC236}">
                <a16:creationId xmlns:a16="http://schemas.microsoft.com/office/drawing/2014/main" id="{5DE56767-4666-77E3-36BA-8E7B60284E15}"/>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33</a:t>
            </a:fld>
            <a:endParaRPr lang="de-DE" sz="1200" dirty="0">
              <a:latin typeface="Century Gothic" panose="020B0502020202020204" pitchFamily="34" charset="0"/>
            </a:endParaRPr>
          </a:p>
        </p:txBody>
      </p:sp>
      <p:sp>
        <p:nvSpPr>
          <p:cNvPr id="8" name="TextBox 2">
            <a:extLst>
              <a:ext uri="{FF2B5EF4-FFF2-40B4-BE49-F238E27FC236}">
                <a16:creationId xmlns:a16="http://schemas.microsoft.com/office/drawing/2014/main" id="{A4473778-2012-E98A-D54C-EFAC87AFAEE7}"/>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1785560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Method</a:t>
            </a:r>
          </a:p>
        </p:txBody>
      </p:sp>
      <p:pic>
        <p:nvPicPr>
          <p:cNvPr id="7" name="Picture 7" descr="Diagram&#10;&#10;Description automatically generated">
            <a:extLst>
              <a:ext uri="{FF2B5EF4-FFF2-40B4-BE49-F238E27FC236}">
                <a16:creationId xmlns:a16="http://schemas.microsoft.com/office/drawing/2014/main" id="{E0A20FE5-C6CE-0405-DFCF-930F66EB7C16}"/>
              </a:ext>
            </a:extLst>
          </p:cNvPr>
          <p:cNvPicPr>
            <a:picLocks noGrp="1" noChangeAspect="1"/>
          </p:cNvPicPr>
          <p:nvPr>
            <p:ph idx="1"/>
          </p:nvPr>
        </p:nvPicPr>
        <p:blipFill>
          <a:blip r:embed="rId3"/>
          <a:stretch>
            <a:fillRect/>
          </a:stretch>
        </p:blipFill>
        <p:spPr>
          <a:xfrm>
            <a:off x="608955" y="1715851"/>
            <a:ext cx="10337182" cy="3533428"/>
          </a:xfrm>
        </p:spPr>
      </p:pic>
      <p:sp>
        <p:nvSpPr>
          <p:cNvPr id="3" name="Rectangle 2">
            <a:extLst>
              <a:ext uri="{FF2B5EF4-FFF2-40B4-BE49-F238E27FC236}">
                <a16:creationId xmlns:a16="http://schemas.microsoft.com/office/drawing/2014/main" id="{3C853BCC-AE30-A990-E50C-855B7A2E121E}"/>
              </a:ext>
            </a:extLst>
          </p:cNvPr>
          <p:cNvSpPr/>
          <p:nvPr/>
        </p:nvSpPr>
        <p:spPr>
          <a:xfrm>
            <a:off x="7238999" y="2029968"/>
            <a:ext cx="3707137" cy="32444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6" name="Slide Number Placeholder 4">
            <a:extLst>
              <a:ext uri="{FF2B5EF4-FFF2-40B4-BE49-F238E27FC236}">
                <a16:creationId xmlns:a16="http://schemas.microsoft.com/office/drawing/2014/main" id="{FBC8AF7C-DAF2-0C5F-DBD7-2A6F82D40E7A}"/>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34</a:t>
            </a:fld>
            <a:endParaRPr lang="de-DE" sz="1200" dirty="0">
              <a:latin typeface="Century Gothic" panose="020B0502020202020204" pitchFamily="34" charset="0"/>
            </a:endParaRPr>
          </a:p>
        </p:txBody>
      </p:sp>
      <p:sp>
        <p:nvSpPr>
          <p:cNvPr id="8" name="TextBox 2">
            <a:extLst>
              <a:ext uri="{FF2B5EF4-FFF2-40B4-BE49-F238E27FC236}">
                <a16:creationId xmlns:a16="http://schemas.microsoft.com/office/drawing/2014/main" id="{E13FDF30-6CDA-2398-F64F-4CCEDCDEF3FA}"/>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2117163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diagram&#10;&#10;Description automatically generated">
            <a:extLst>
              <a:ext uri="{FF2B5EF4-FFF2-40B4-BE49-F238E27FC236}">
                <a16:creationId xmlns:a16="http://schemas.microsoft.com/office/drawing/2014/main" id="{E9760031-8B3A-548D-FBC8-46A02F60C7B9}"/>
              </a:ext>
            </a:extLst>
          </p:cNvPr>
          <p:cNvPicPr>
            <a:picLocks noChangeAspect="1"/>
          </p:cNvPicPr>
          <p:nvPr/>
        </p:nvPicPr>
        <p:blipFill>
          <a:blip r:embed="rId3"/>
          <a:stretch>
            <a:fillRect/>
          </a:stretch>
        </p:blipFill>
        <p:spPr>
          <a:xfrm>
            <a:off x="3084370" y="5002091"/>
            <a:ext cx="5559011" cy="1096676"/>
          </a:xfrm>
          <a:prstGeom prst="rect">
            <a:avLst/>
          </a:prstGeom>
        </p:spPr>
      </p:pic>
      <p:sp>
        <p:nvSpPr>
          <p:cNvPr id="22" name="Rectangle 21">
            <a:extLst>
              <a:ext uri="{FF2B5EF4-FFF2-40B4-BE49-F238E27FC236}">
                <a16:creationId xmlns:a16="http://schemas.microsoft.com/office/drawing/2014/main" id="{26F64A35-97C4-CB77-1657-95100B99B121}"/>
              </a:ext>
            </a:extLst>
          </p:cNvPr>
          <p:cNvSpPr/>
          <p:nvPr/>
        </p:nvSpPr>
        <p:spPr>
          <a:xfrm>
            <a:off x="2791620" y="4966920"/>
            <a:ext cx="5968330" cy="1806020"/>
          </a:xfrm>
          <a:prstGeom prst="rect">
            <a:avLst/>
          </a:prstGeom>
          <a:solidFill>
            <a:srgbClr val="7030A0">
              <a:alpha val="15000"/>
            </a:srgb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a:p>
            <a:pPr algn="ctr"/>
            <a:endParaRPr lang="en-DE" dirty="0">
              <a:solidFill>
                <a:schemeClr val="tx1"/>
              </a:solidFill>
              <a:latin typeface="Century Gothic" panose="020B0502020202020204" pitchFamily="34" charset="0"/>
            </a:endParaRPr>
          </a:p>
          <a:p>
            <a:pPr algn="ctr"/>
            <a:endParaRPr lang="en-DE" sz="2200" dirty="0">
              <a:solidFill>
                <a:schemeClr val="tx1"/>
              </a:solidFill>
              <a:latin typeface="Century Gothic" panose="020B0502020202020204" pitchFamily="34" charset="0"/>
            </a:endParaRPr>
          </a:p>
          <a:p>
            <a:pPr algn="ctr"/>
            <a:r>
              <a:rPr lang="en-DE" sz="2200" dirty="0">
                <a:solidFill>
                  <a:schemeClr val="tx1"/>
                </a:solidFill>
                <a:latin typeface="Century Gothic" panose="020B0502020202020204" pitchFamily="34" charset="0"/>
              </a:rPr>
              <a:t>Difference regressed vertex position and GT vertex</a:t>
            </a:r>
          </a:p>
        </p:txBody>
      </p:sp>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Training</a:t>
            </a:r>
          </a:p>
        </p:txBody>
      </p:sp>
      <p:pic>
        <p:nvPicPr>
          <p:cNvPr id="10" name="Picture 9">
            <a:extLst>
              <a:ext uri="{FF2B5EF4-FFF2-40B4-BE49-F238E27FC236}">
                <a16:creationId xmlns:a16="http://schemas.microsoft.com/office/drawing/2014/main" id="{93A264ED-CF00-0072-3E32-DA2E56C3FAD3}"/>
              </a:ext>
            </a:extLst>
          </p:cNvPr>
          <p:cNvPicPr>
            <a:picLocks noChangeAspect="1"/>
          </p:cNvPicPr>
          <p:nvPr/>
        </p:nvPicPr>
        <p:blipFill>
          <a:blip r:embed="rId4"/>
          <a:stretch>
            <a:fillRect/>
          </a:stretch>
        </p:blipFill>
        <p:spPr>
          <a:xfrm>
            <a:off x="907034" y="2165858"/>
            <a:ext cx="10377931" cy="633600"/>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2DC922BF-77BC-5056-E9CC-CC75BBA33365}"/>
              </a:ext>
            </a:extLst>
          </p:cNvPr>
          <p:cNvPicPr>
            <a:picLocks noChangeAspect="1"/>
          </p:cNvPicPr>
          <p:nvPr/>
        </p:nvPicPr>
        <p:blipFill rotWithShape="1">
          <a:blip r:embed="rId5"/>
          <a:srcRect l="5787"/>
          <a:stretch/>
        </p:blipFill>
        <p:spPr>
          <a:xfrm>
            <a:off x="127596" y="3162205"/>
            <a:ext cx="5436936" cy="1138480"/>
          </a:xfrm>
          <a:prstGeom prst="rect">
            <a:avLst/>
          </a:prstGeom>
        </p:spPr>
      </p:pic>
      <p:pic>
        <p:nvPicPr>
          <p:cNvPr id="16" name="Picture 15" descr="Schematic&#10;&#10;Description automatically generated with medium confidence">
            <a:extLst>
              <a:ext uri="{FF2B5EF4-FFF2-40B4-BE49-F238E27FC236}">
                <a16:creationId xmlns:a16="http://schemas.microsoft.com/office/drawing/2014/main" id="{77797639-A67C-D7D7-043B-A0E9185F1F25}"/>
              </a:ext>
            </a:extLst>
          </p:cNvPr>
          <p:cNvPicPr>
            <a:picLocks noChangeAspect="1"/>
          </p:cNvPicPr>
          <p:nvPr/>
        </p:nvPicPr>
        <p:blipFill>
          <a:blip r:embed="rId6"/>
          <a:stretch>
            <a:fillRect/>
          </a:stretch>
        </p:blipFill>
        <p:spPr>
          <a:xfrm>
            <a:off x="7516938" y="3090378"/>
            <a:ext cx="3396313" cy="1137600"/>
          </a:xfrm>
          <a:prstGeom prst="rect">
            <a:avLst/>
          </a:prstGeom>
        </p:spPr>
      </p:pic>
      <p:sp>
        <p:nvSpPr>
          <p:cNvPr id="17" name="Rectangle 16">
            <a:extLst>
              <a:ext uri="{FF2B5EF4-FFF2-40B4-BE49-F238E27FC236}">
                <a16:creationId xmlns:a16="http://schemas.microsoft.com/office/drawing/2014/main" id="{DA05D8A7-3FDF-CCF9-54AB-285815817CD4}"/>
              </a:ext>
            </a:extLst>
          </p:cNvPr>
          <p:cNvSpPr/>
          <p:nvPr/>
        </p:nvSpPr>
        <p:spPr>
          <a:xfrm>
            <a:off x="2770300" y="2201255"/>
            <a:ext cx="2094308" cy="633600"/>
          </a:xfrm>
          <a:prstGeom prst="rect">
            <a:avLst/>
          </a:prstGeom>
          <a:solidFill>
            <a:srgbClr val="FFC000">
              <a:alpha val="1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18" name="Rectangle 17">
            <a:extLst>
              <a:ext uri="{FF2B5EF4-FFF2-40B4-BE49-F238E27FC236}">
                <a16:creationId xmlns:a16="http://schemas.microsoft.com/office/drawing/2014/main" id="{AA043B18-61B5-7DFF-0C86-5A78A6351CF4}"/>
              </a:ext>
            </a:extLst>
          </p:cNvPr>
          <p:cNvSpPr/>
          <p:nvPr/>
        </p:nvSpPr>
        <p:spPr>
          <a:xfrm>
            <a:off x="146303" y="3151394"/>
            <a:ext cx="5436931" cy="1663775"/>
          </a:xfrm>
          <a:prstGeom prst="rect">
            <a:avLst/>
          </a:prstGeom>
          <a:solidFill>
            <a:schemeClr val="accent4">
              <a:alpha val="1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00" dirty="0">
              <a:solidFill>
                <a:schemeClr val="tx1"/>
              </a:solidFill>
              <a:latin typeface="Century Gothic" panose="020B0502020202020204" pitchFamily="34" charset="0"/>
            </a:endParaRPr>
          </a:p>
          <a:p>
            <a:pPr algn="ctr"/>
            <a:endParaRPr lang="en-DE" sz="2000" dirty="0">
              <a:solidFill>
                <a:schemeClr val="tx1"/>
              </a:solidFill>
              <a:latin typeface="Century Gothic" panose="020B0502020202020204" pitchFamily="34" charset="0"/>
            </a:endParaRPr>
          </a:p>
          <a:p>
            <a:pPr algn="ctr"/>
            <a:endParaRPr lang="en-DE" sz="2000" dirty="0">
              <a:solidFill>
                <a:schemeClr val="tx1"/>
              </a:solidFill>
              <a:latin typeface="Century Gothic" panose="020B0502020202020204" pitchFamily="34" charset="0"/>
            </a:endParaRPr>
          </a:p>
          <a:p>
            <a:pPr algn="ctr"/>
            <a:r>
              <a:rPr lang="en-DE" sz="2000" dirty="0">
                <a:solidFill>
                  <a:schemeClr val="tx1"/>
                </a:solidFill>
                <a:latin typeface="Century Gothic" panose="020B0502020202020204" pitchFamily="34" charset="0"/>
              </a:rPr>
              <a:t>Difference between predicted and GT image</a:t>
            </a:r>
          </a:p>
        </p:txBody>
      </p:sp>
      <p:cxnSp>
        <p:nvCxnSpPr>
          <p:cNvPr id="19" name="Straight Arrow Connector 18">
            <a:extLst>
              <a:ext uri="{FF2B5EF4-FFF2-40B4-BE49-F238E27FC236}">
                <a16:creationId xmlns:a16="http://schemas.microsoft.com/office/drawing/2014/main" id="{CE5B5BD3-DC6B-E865-807B-0CB83B0C02D1}"/>
              </a:ext>
            </a:extLst>
          </p:cNvPr>
          <p:cNvCxnSpPr>
            <a:cxnSpLocks/>
          </p:cNvCxnSpPr>
          <p:nvPr/>
        </p:nvCxnSpPr>
        <p:spPr>
          <a:xfrm>
            <a:off x="3553492" y="2798617"/>
            <a:ext cx="0" cy="359667"/>
          </a:xfrm>
          <a:prstGeom prst="straightConnector1">
            <a:avLst/>
          </a:prstGeom>
          <a:ln w="50800">
            <a:solidFill>
              <a:schemeClr val="accent4">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5B48399-BDC7-6B99-76AC-EE9027CF64F1}"/>
              </a:ext>
            </a:extLst>
          </p:cNvPr>
          <p:cNvSpPr/>
          <p:nvPr/>
        </p:nvSpPr>
        <p:spPr>
          <a:xfrm>
            <a:off x="5080684" y="2201255"/>
            <a:ext cx="1429844" cy="633600"/>
          </a:xfrm>
          <a:prstGeom prst="rect">
            <a:avLst/>
          </a:prstGeom>
          <a:solidFill>
            <a:srgbClr val="7030A0">
              <a:alpha val="1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cxnSp>
        <p:nvCxnSpPr>
          <p:cNvPr id="23" name="Straight Arrow Connector 22">
            <a:extLst>
              <a:ext uri="{FF2B5EF4-FFF2-40B4-BE49-F238E27FC236}">
                <a16:creationId xmlns:a16="http://schemas.microsoft.com/office/drawing/2014/main" id="{F0946EB8-A045-D633-3161-171EAF2EED02}"/>
              </a:ext>
            </a:extLst>
          </p:cNvPr>
          <p:cNvCxnSpPr>
            <a:cxnSpLocks/>
          </p:cNvCxnSpPr>
          <p:nvPr/>
        </p:nvCxnSpPr>
        <p:spPr>
          <a:xfrm>
            <a:off x="5863876" y="2798617"/>
            <a:ext cx="0" cy="2136226"/>
          </a:xfrm>
          <a:prstGeom prst="straightConnector1">
            <a:avLst/>
          </a:prstGeom>
          <a:ln w="50800">
            <a:solidFill>
              <a:srgbClr val="7030A0">
                <a:alpha val="15000"/>
              </a:srgb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E7D3FFB-40BC-561F-88AC-D1183412E2BF}"/>
              </a:ext>
            </a:extLst>
          </p:cNvPr>
          <p:cNvSpPr/>
          <p:nvPr/>
        </p:nvSpPr>
        <p:spPr>
          <a:xfrm>
            <a:off x="6733746" y="2129821"/>
            <a:ext cx="1429844" cy="633600"/>
          </a:xfrm>
          <a:prstGeom prst="rect">
            <a:avLst/>
          </a:prstGeom>
          <a:solidFill>
            <a:srgbClr val="00B050">
              <a:alpha val="1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26" name="Rectangle 25">
            <a:extLst>
              <a:ext uri="{FF2B5EF4-FFF2-40B4-BE49-F238E27FC236}">
                <a16:creationId xmlns:a16="http://schemas.microsoft.com/office/drawing/2014/main" id="{FE7E1A5D-CE8C-330B-FF55-160F0DBB9262}"/>
              </a:ext>
            </a:extLst>
          </p:cNvPr>
          <p:cNvSpPr/>
          <p:nvPr/>
        </p:nvSpPr>
        <p:spPr>
          <a:xfrm>
            <a:off x="6436204" y="3128538"/>
            <a:ext cx="5501497" cy="1663775"/>
          </a:xfrm>
          <a:prstGeom prst="rect">
            <a:avLst/>
          </a:prstGeom>
          <a:solidFill>
            <a:srgbClr val="00B050">
              <a:alpha val="15000"/>
            </a:srgb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00" dirty="0">
              <a:solidFill>
                <a:schemeClr val="tx1"/>
              </a:solidFill>
              <a:latin typeface="Century Gothic" panose="020B0502020202020204" pitchFamily="34" charset="0"/>
            </a:endParaRPr>
          </a:p>
          <a:p>
            <a:pPr algn="ctr"/>
            <a:endParaRPr lang="en-DE" sz="2000" dirty="0">
              <a:solidFill>
                <a:schemeClr val="tx1"/>
              </a:solidFill>
              <a:latin typeface="Century Gothic" panose="020B0502020202020204" pitchFamily="34" charset="0"/>
            </a:endParaRPr>
          </a:p>
          <a:p>
            <a:pPr algn="ctr"/>
            <a:endParaRPr lang="en-DE" sz="2000" dirty="0">
              <a:solidFill>
                <a:schemeClr val="tx1"/>
              </a:solidFill>
              <a:latin typeface="Century Gothic" panose="020B0502020202020204" pitchFamily="34" charset="0"/>
            </a:endParaRPr>
          </a:p>
          <a:p>
            <a:pPr algn="ctr"/>
            <a:r>
              <a:rPr lang="en-DE" sz="2000" dirty="0">
                <a:solidFill>
                  <a:schemeClr val="tx1"/>
                </a:solidFill>
                <a:latin typeface="Century Gothic" panose="020B0502020202020204" pitchFamily="34" charset="0"/>
              </a:rPr>
              <a:t>Volumetric primitive to be as small as possible</a:t>
            </a:r>
          </a:p>
        </p:txBody>
      </p:sp>
      <p:cxnSp>
        <p:nvCxnSpPr>
          <p:cNvPr id="27" name="Straight Arrow Connector 26">
            <a:extLst>
              <a:ext uri="{FF2B5EF4-FFF2-40B4-BE49-F238E27FC236}">
                <a16:creationId xmlns:a16="http://schemas.microsoft.com/office/drawing/2014/main" id="{0A6960BC-A2D3-9F64-7CCC-4A5587082909}"/>
              </a:ext>
            </a:extLst>
          </p:cNvPr>
          <p:cNvCxnSpPr>
            <a:cxnSpLocks/>
          </p:cNvCxnSpPr>
          <p:nvPr/>
        </p:nvCxnSpPr>
        <p:spPr>
          <a:xfrm>
            <a:off x="7516938" y="2727183"/>
            <a:ext cx="0" cy="359667"/>
          </a:xfrm>
          <a:prstGeom prst="straightConnector1">
            <a:avLst/>
          </a:prstGeom>
          <a:ln w="50800">
            <a:solidFill>
              <a:srgbClr val="00B050">
                <a:alpha val="15000"/>
              </a:srgb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4">
            <a:extLst>
              <a:ext uri="{FF2B5EF4-FFF2-40B4-BE49-F238E27FC236}">
                <a16:creationId xmlns:a16="http://schemas.microsoft.com/office/drawing/2014/main" id="{04CCF0E7-F35B-D8CA-6577-50C2292E83C5}"/>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35</a:t>
            </a:fld>
            <a:endParaRPr lang="de-DE" sz="1200" dirty="0">
              <a:latin typeface="Century Gothic" panose="020B0502020202020204" pitchFamily="34" charset="0"/>
            </a:endParaRPr>
          </a:p>
        </p:txBody>
      </p:sp>
      <p:sp>
        <p:nvSpPr>
          <p:cNvPr id="6" name="TextBox 2">
            <a:extLst>
              <a:ext uri="{FF2B5EF4-FFF2-40B4-BE49-F238E27FC236}">
                <a16:creationId xmlns:a16="http://schemas.microsoft.com/office/drawing/2014/main" id="{40840DCF-02CE-23B3-AB6D-19E5E74728B2}"/>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3588015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latin typeface="Century Gothic" panose="020B0502020202020204" pitchFamily="34" charset="0"/>
              </a:rPr>
              <a:t>Mixture of Volumetric Primitives: Results</a:t>
            </a:r>
          </a:p>
        </p:txBody>
      </p:sp>
      <p:pic>
        <p:nvPicPr>
          <p:cNvPr id="3" name="Picture 8">
            <a:extLst>
              <a:ext uri="{FF2B5EF4-FFF2-40B4-BE49-F238E27FC236}">
                <a16:creationId xmlns:a16="http://schemas.microsoft.com/office/drawing/2014/main" id="{4E200CF9-D383-292D-18B7-C72F0301AF01}"/>
              </a:ext>
            </a:extLst>
          </p:cNvPr>
          <p:cNvPicPr>
            <a:picLocks noChangeAspect="1"/>
          </p:cNvPicPr>
          <p:nvPr/>
        </p:nvPicPr>
        <p:blipFill>
          <a:blip r:embed="rId3"/>
          <a:stretch>
            <a:fillRect/>
          </a:stretch>
        </p:blipFill>
        <p:spPr>
          <a:xfrm>
            <a:off x="377485" y="1907921"/>
            <a:ext cx="11437030" cy="3741128"/>
          </a:xfrm>
          <a:prstGeom prst="rect">
            <a:avLst/>
          </a:prstGeom>
        </p:spPr>
      </p:pic>
      <p:sp>
        <p:nvSpPr>
          <p:cNvPr id="7" name="Slide Number Placeholder 4">
            <a:extLst>
              <a:ext uri="{FF2B5EF4-FFF2-40B4-BE49-F238E27FC236}">
                <a16:creationId xmlns:a16="http://schemas.microsoft.com/office/drawing/2014/main" id="{80AA3A32-31EC-25CD-DDA1-BDFC4FE162A8}"/>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36</a:t>
            </a:fld>
            <a:endParaRPr lang="de-DE" sz="1200" dirty="0">
              <a:latin typeface="Century Gothic" panose="020B0502020202020204" pitchFamily="34" charset="0"/>
            </a:endParaRPr>
          </a:p>
        </p:txBody>
      </p:sp>
      <p:sp>
        <p:nvSpPr>
          <p:cNvPr id="8" name="TextBox 2">
            <a:extLst>
              <a:ext uri="{FF2B5EF4-FFF2-40B4-BE49-F238E27FC236}">
                <a16:creationId xmlns:a16="http://schemas.microsoft.com/office/drawing/2014/main" id="{72D6B299-2F44-3D23-D1E4-D0D449D93A57}"/>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646852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normAutofit/>
          </a:bodyPr>
          <a:lstStyle/>
          <a:p>
            <a:r>
              <a:rPr lang="en-US" sz="4000" dirty="0"/>
              <a:t>Mixture of Volumetric Primitives: Results</a:t>
            </a:r>
          </a:p>
        </p:txBody>
      </p:sp>
      <p:sp>
        <p:nvSpPr>
          <p:cNvPr id="5" name="Content Placeholder 4">
            <a:extLst>
              <a:ext uri="{FF2B5EF4-FFF2-40B4-BE49-F238E27FC236}">
                <a16:creationId xmlns:a16="http://schemas.microsoft.com/office/drawing/2014/main" id="{BD598E6B-F166-88B8-3395-71E12D5D62C9}"/>
              </a:ext>
            </a:extLst>
          </p:cNvPr>
          <p:cNvSpPr>
            <a:spLocks noGrp="1"/>
          </p:cNvSpPr>
          <p:nvPr>
            <p:ph idx="1"/>
          </p:nvPr>
        </p:nvSpPr>
        <p:spPr/>
        <p:txBody>
          <a:bodyPr vert="horz" lIns="91440" tIns="45720" rIns="91440" bIns="45720" rtlCol="0" anchor="t">
            <a:normAutofit/>
          </a:bodyPr>
          <a:lstStyle/>
          <a:p>
            <a:pPr marL="0" indent="0">
              <a:buNone/>
            </a:pPr>
            <a:r>
              <a:rPr lang="en-US" sz="2200" dirty="0">
                <a:latin typeface="Century Gothic" panose="020B0502020202020204" pitchFamily="34" charset="0"/>
              </a:rPr>
              <a:t>A stronger primitive volume prior leads to less overlap and thus speeds up raymarching</a:t>
            </a:r>
          </a:p>
        </p:txBody>
      </p:sp>
      <p:pic>
        <p:nvPicPr>
          <p:cNvPr id="3" name="Picture 5" descr="Background pattern&#10;&#10;Description automatically generated">
            <a:extLst>
              <a:ext uri="{FF2B5EF4-FFF2-40B4-BE49-F238E27FC236}">
                <a16:creationId xmlns:a16="http://schemas.microsoft.com/office/drawing/2014/main" id="{4B2916F0-A07F-B61E-7263-9CD696D0629E}"/>
              </a:ext>
            </a:extLst>
          </p:cNvPr>
          <p:cNvPicPr>
            <a:picLocks noChangeAspect="1"/>
          </p:cNvPicPr>
          <p:nvPr/>
        </p:nvPicPr>
        <p:blipFill>
          <a:blip r:embed="rId3"/>
          <a:stretch>
            <a:fillRect/>
          </a:stretch>
        </p:blipFill>
        <p:spPr>
          <a:xfrm>
            <a:off x="3433405" y="2725772"/>
            <a:ext cx="4742560" cy="3983004"/>
          </a:xfrm>
          <a:prstGeom prst="rect">
            <a:avLst/>
          </a:prstGeom>
        </p:spPr>
      </p:pic>
      <p:sp>
        <p:nvSpPr>
          <p:cNvPr id="7" name="Slide Number Placeholder 4">
            <a:extLst>
              <a:ext uri="{FF2B5EF4-FFF2-40B4-BE49-F238E27FC236}">
                <a16:creationId xmlns:a16="http://schemas.microsoft.com/office/drawing/2014/main" id="{1700111D-01AF-3C54-7218-837D625E7E63}"/>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37</a:t>
            </a:fld>
            <a:endParaRPr lang="de-DE" sz="1200" dirty="0">
              <a:latin typeface="Century Gothic" panose="020B0502020202020204" pitchFamily="34" charset="0"/>
            </a:endParaRPr>
          </a:p>
        </p:txBody>
      </p:sp>
      <p:sp>
        <p:nvSpPr>
          <p:cNvPr id="8" name="TextBox 2">
            <a:extLst>
              <a:ext uri="{FF2B5EF4-FFF2-40B4-BE49-F238E27FC236}">
                <a16:creationId xmlns:a16="http://schemas.microsoft.com/office/drawing/2014/main" id="{29757B18-D015-DAD3-2DA3-8C7C15838FD1}"/>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3967126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lstStyle/>
          <a:p>
            <a:r>
              <a:rPr lang="en-US" dirty="0">
                <a:latin typeface="Century Gothic" panose="020B0502020202020204" pitchFamily="34" charset="0"/>
              </a:rPr>
              <a:t>Mixture of Volumetric Primitives</a:t>
            </a:r>
          </a:p>
        </p:txBody>
      </p:sp>
      <p:sp>
        <p:nvSpPr>
          <p:cNvPr id="5" name="Content Placeholder 4">
            <a:extLst>
              <a:ext uri="{FF2B5EF4-FFF2-40B4-BE49-F238E27FC236}">
                <a16:creationId xmlns:a16="http://schemas.microsoft.com/office/drawing/2014/main" id="{BD598E6B-F166-88B8-3395-71E12D5D62C9}"/>
              </a:ext>
            </a:extLst>
          </p:cNvPr>
          <p:cNvSpPr>
            <a:spLocks noGrp="1"/>
          </p:cNvSpPr>
          <p:nvPr>
            <p:ph idx="1"/>
          </p:nvPr>
        </p:nvSpPr>
        <p:spPr/>
        <p:txBody>
          <a:bodyPr vert="horz" lIns="91440" tIns="45720" rIns="91440" bIns="45720" rtlCol="0" anchor="t">
            <a:normAutofit/>
          </a:bodyPr>
          <a:lstStyle/>
          <a:p>
            <a:pPr marL="0" indent="0">
              <a:buNone/>
            </a:pPr>
            <a:r>
              <a:rPr lang="en-US" sz="2200" dirty="0">
                <a:latin typeface="Century Gothic" panose="020B0502020202020204" pitchFamily="34" charset="0"/>
              </a:rPr>
              <a:t>How much the result depends on initialization(or the guide coarse mesh)?</a:t>
            </a:r>
          </a:p>
        </p:txBody>
      </p:sp>
      <p:sp>
        <p:nvSpPr>
          <p:cNvPr id="6" name="Slide Number Placeholder 4">
            <a:extLst>
              <a:ext uri="{FF2B5EF4-FFF2-40B4-BE49-F238E27FC236}">
                <a16:creationId xmlns:a16="http://schemas.microsoft.com/office/drawing/2014/main" id="{F5151783-3D5B-9C90-D4AC-8AFDE163BC3F}"/>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38</a:t>
            </a:fld>
            <a:endParaRPr lang="de-DE" sz="1200" dirty="0">
              <a:latin typeface="Century Gothic" panose="020B0502020202020204" pitchFamily="34" charset="0"/>
            </a:endParaRPr>
          </a:p>
        </p:txBody>
      </p:sp>
      <p:sp>
        <p:nvSpPr>
          <p:cNvPr id="7" name="TextBox 2">
            <a:extLst>
              <a:ext uri="{FF2B5EF4-FFF2-40B4-BE49-F238E27FC236}">
                <a16:creationId xmlns:a16="http://schemas.microsoft.com/office/drawing/2014/main" id="{F1C8C016-F8D4-5CA3-FB8A-1BFDF6B8AC68}"/>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3484915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lstStyle/>
          <a:p>
            <a:r>
              <a:rPr lang="en-US" dirty="0">
                <a:latin typeface="Century Gothic" panose="020B0502020202020204" pitchFamily="34" charset="0"/>
              </a:rPr>
              <a:t>Mixture of Volumetric Primitives</a:t>
            </a:r>
          </a:p>
        </p:txBody>
      </p:sp>
      <p:sp>
        <p:nvSpPr>
          <p:cNvPr id="5" name="Content Placeholder 4">
            <a:extLst>
              <a:ext uri="{FF2B5EF4-FFF2-40B4-BE49-F238E27FC236}">
                <a16:creationId xmlns:a16="http://schemas.microsoft.com/office/drawing/2014/main" id="{BD598E6B-F166-88B8-3395-71E12D5D62C9}"/>
              </a:ext>
            </a:extLst>
          </p:cNvPr>
          <p:cNvSpPr>
            <a:spLocks noGrp="1"/>
          </p:cNvSpPr>
          <p:nvPr>
            <p:ph idx="1"/>
          </p:nvPr>
        </p:nvSpPr>
        <p:spPr>
          <a:xfrm>
            <a:off x="838200" y="1644868"/>
            <a:ext cx="10515600" cy="4351338"/>
          </a:xfrm>
        </p:spPr>
        <p:txBody>
          <a:bodyPr vert="horz" lIns="91440" tIns="45720" rIns="91440" bIns="45720" rtlCol="0" anchor="t">
            <a:normAutofit/>
          </a:bodyPr>
          <a:lstStyle/>
          <a:p>
            <a:pPr marL="0" indent="0">
              <a:buNone/>
            </a:pPr>
            <a:r>
              <a:rPr lang="en-US" sz="2200" dirty="0">
                <a:latin typeface="Century Gothic" panose="020B0502020202020204" pitchFamily="34" charset="0"/>
              </a:rPr>
              <a:t>How much the result depends on initialization(or the guide coarse mesh)?</a:t>
            </a:r>
          </a:p>
        </p:txBody>
      </p:sp>
      <p:pic>
        <p:nvPicPr>
          <p:cNvPr id="6" name="Picture 7" descr="Diagram&#10;&#10;Description automatically generated">
            <a:extLst>
              <a:ext uri="{FF2B5EF4-FFF2-40B4-BE49-F238E27FC236}">
                <a16:creationId xmlns:a16="http://schemas.microsoft.com/office/drawing/2014/main" id="{D406CCB0-C103-6F57-AC1B-B7628A7F7A07}"/>
              </a:ext>
            </a:extLst>
          </p:cNvPr>
          <p:cNvPicPr>
            <a:picLocks noChangeAspect="1"/>
          </p:cNvPicPr>
          <p:nvPr/>
        </p:nvPicPr>
        <p:blipFill>
          <a:blip r:embed="rId3">
            <a:alphaModFix/>
          </a:blip>
          <a:stretch>
            <a:fillRect/>
          </a:stretch>
        </p:blipFill>
        <p:spPr>
          <a:xfrm>
            <a:off x="1016618" y="2430250"/>
            <a:ext cx="10337182" cy="3533428"/>
          </a:xfrm>
          <a:prstGeom prst="rect">
            <a:avLst/>
          </a:prstGeom>
          <a:effectLst>
            <a:outerShdw blurRad="50800" dist="50800" dir="5400000" algn="ctr" rotWithShape="0">
              <a:srgbClr val="000000"/>
            </a:outerShdw>
          </a:effectLst>
        </p:spPr>
      </p:pic>
      <p:sp>
        <p:nvSpPr>
          <p:cNvPr id="7" name="Rectangle 6">
            <a:extLst>
              <a:ext uri="{FF2B5EF4-FFF2-40B4-BE49-F238E27FC236}">
                <a16:creationId xmlns:a16="http://schemas.microsoft.com/office/drawing/2014/main" id="{667E48B6-630B-42F9-BA69-0A40304C85F0}"/>
              </a:ext>
            </a:extLst>
          </p:cNvPr>
          <p:cNvSpPr/>
          <p:nvPr/>
        </p:nvSpPr>
        <p:spPr>
          <a:xfrm>
            <a:off x="2286427" y="4855941"/>
            <a:ext cx="3108960" cy="1133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9" name="Rectangle 8">
            <a:extLst>
              <a:ext uri="{FF2B5EF4-FFF2-40B4-BE49-F238E27FC236}">
                <a16:creationId xmlns:a16="http://schemas.microsoft.com/office/drawing/2014/main" id="{2DA4613F-74ED-DA94-E107-AFBC8CAB98CD}"/>
              </a:ext>
            </a:extLst>
          </p:cNvPr>
          <p:cNvSpPr/>
          <p:nvPr/>
        </p:nvSpPr>
        <p:spPr>
          <a:xfrm>
            <a:off x="5065776" y="2611967"/>
            <a:ext cx="6109606" cy="3669953"/>
          </a:xfrm>
          <a:prstGeom prst="rect">
            <a:avLst/>
          </a:prstGeom>
          <a:solidFill>
            <a:schemeClr val="bg1">
              <a:alpha val="608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10" name="Rectangle 9">
            <a:extLst>
              <a:ext uri="{FF2B5EF4-FFF2-40B4-BE49-F238E27FC236}">
                <a16:creationId xmlns:a16="http://schemas.microsoft.com/office/drawing/2014/main" id="{316B6520-70D7-1A45-E3FC-66A123C4761E}"/>
              </a:ext>
            </a:extLst>
          </p:cNvPr>
          <p:cNvSpPr/>
          <p:nvPr/>
        </p:nvSpPr>
        <p:spPr>
          <a:xfrm>
            <a:off x="507322" y="2423434"/>
            <a:ext cx="4888065" cy="2404906"/>
          </a:xfrm>
          <a:prstGeom prst="rect">
            <a:avLst/>
          </a:prstGeom>
          <a:solidFill>
            <a:schemeClr val="bg1">
              <a:alpha val="608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11" name="Rectangle 10">
            <a:extLst>
              <a:ext uri="{FF2B5EF4-FFF2-40B4-BE49-F238E27FC236}">
                <a16:creationId xmlns:a16="http://schemas.microsoft.com/office/drawing/2014/main" id="{4EC9A0C7-A32F-2262-408A-4E6C7D01EED4}"/>
              </a:ext>
            </a:extLst>
          </p:cNvPr>
          <p:cNvSpPr/>
          <p:nvPr/>
        </p:nvSpPr>
        <p:spPr>
          <a:xfrm>
            <a:off x="198168" y="4933532"/>
            <a:ext cx="1515594" cy="1340195"/>
          </a:xfrm>
          <a:prstGeom prst="rect">
            <a:avLst/>
          </a:prstGeom>
          <a:solidFill>
            <a:schemeClr val="bg1">
              <a:alpha val="608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8" name="Slide Number Placeholder 4">
            <a:extLst>
              <a:ext uri="{FF2B5EF4-FFF2-40B4-BE49-F238E27FC236}">
                <a16:creationId xmlns:a16="http://schemas.microsoft.com/office/drawing/2014/main" id="{BE10E7E5-77BD-9ADF-874F-7F041DD9F46B}"/>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39</a:t>
            </a:fld>
            <a:endParaRPr lang="de-DE" sz="1200" dirty="0">
              <a:latin typeface="Century Gothic" panose="020B0502020202020204" pitchFamily="34" charset="0"/>
            </a:endParaRPr>
          </a:p>
        </p:txBody>
      </p:sp>
      <p:sp>
        <p:nvSpPr>
          <p:cNvPr id="12" name="TextBox 2">
            <a:extLst>
              <a:ext uri="{FF2B5EF4-FFF2-40B4-BE49-F238E27FC236}">
                <a16:creationId xmlns:a16="http://schemas.microsoft.com/office/drawing/2014/main" id="{F6B667AE-E74C-60A0-ABE8-8D4FBAE18DA8}"/>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101194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57656" y="698407"/>
            <a:ext cx="10515600" cy="1325563"/>
          </a:xfrm>
        </p:spPr>
        <p:txBody>
          <a:bodyPr>
            <a:normAutofit fontScale="90000"/>
          </a:bodyPr>
          <a:lstStyle/>
          <a:p>
            <a:r>
              <a:rPr lang="en-US" dirty="0">
                <a:latin typeface="Century Gothic" panose="020B0502020202020204" pitchFamily="34" charset="0"/>
              </a:rPr>
              <a:t>Neural Body: Implicit Neural Representations with Structured Latent Codes for NVS of Dynamic Humans</a:t>
            </a:r>
          </a:p>
          <a:p>
            <a:endParaRPr lang="en-US" dirty="0">
              <a:latin typeface="Century Gothic" panose="020B0502020202020204" pitchFamily="34" charset="0"/>
            </a:endParaRPr>
          </a:p>
        </p:txBody>
      </p:sp>
      <p:pic>
        <p:nvPicPr>
          <p:cNvPr id="3" name="Picture 4">
            <a:extLst>
              <a:ext uri="{FF2B5EF4-FFF2-40B4-BE49-F238E27FC236}">
                <a16:creationId xmlns:a16="http://schemas.microsoft.com/office/drawing/2014/main" id="{F3989174-082B-115D-24B9-DEAA57D5EB48}"/>
              </a:ext>
            </a:extLst>
          </p:cNvPr>
          <p:cNvPicPr>
            <a:picLocks noGrp="1" noChangeAspect="1"/>
          </p:cNvPicPr>
          <p:nvPr>
            <p:ph idx="1"/>
          </p:nvPr>
        </p:nvPicPr>
        <p:blipFill>
          <a:blip r:embed="rId3"/>
          <a:stretch>
            <a:fillRect/>
          </a:stretch>
        </p:blipFill>
        <p:spPr>
          <a:xfrm>
            <a:off x="432583" y="2160495"/>
            <a:ext cx="9992417" cy="3538981"/>
          </a:xfrm>
        </p:spPr>
      </p:pic>
      <p:sp>
        <p:nvSpPr>
          <p:cNvPr id="6" name="Slide Number Placeholder 4">
            <a:extLst>
              <a:ext uri="{FF2B5EF4-FFF2-40B4-BE49-F238E27FC236}">
                <a16:creationId xmlns:a16="http://schemas.microsoft.com/office/drawing/2014/main" id="{DF23346A-4CB1-7247-7F3A-0EFA37295C0A}"/>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4</a:t>
            </a:fld>
            <a:endParaRPr lang="de-DE" sz="1200" dirty="0">
              <a:latin typeface="Century Gothic" panose="020B0502020202020204" pitchFamily="34" charset="0"/>
            </a:endParaRPr>
          </a:p>
        </p:txBody>
      </p:sp>
      <p:sp>
        <p:nvSpPr>
          <p:cNvPr id="8" name="TextBox 6">
            <a:extLst>
              <a:ext uri="{FF2B5EF4-FFF2-40B4-BE49-F238E27FC236}">
                <a16:creationId xmlns:a16="http://schemas.microsoft.com/office/drawing/2014/main" id="{DC7CB615-B90C-B28B-D34D-CC9EF34BAC02}"/>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1457069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lstStyle/>
          <a:p>
            <a:r>
              <a:rPr lang="en-US" dirty="0">
                <a:latin typeface="Century Gothic" panose="020B0502020202020204" pitchFamily="34" charset="0"/>
              </a:rPr>
              <a:t>Mixture of Volumetric Primitives</a:t>
            </a:r>
          </a:p>
        </p:txBody>
      </p:sp>
      <p:sp>
        <p:nvSpPr>
          <p:cNvPr id="5" name="Content Placeholder 4">
            <a:extLst>
              <a:ext uri="{FF2B5EF4-FFF2-40B4-BE49-F238E27FC236}">
                <a16:creationId xmlns:a16="http://schemas.microsoft.com/office/drawing/2014/main" id="{BD598E6B-F166-88B8-3395-71E12D5D62C9}"/>
              </a:ext>
            </a:extLst>
          </p:cNvPr>
          <p:cNvSpPr>
            <a:spLocks noGrp="1"/>
          </p:cNvSpPr>
          <p:nvPr>
            <p:ph idx="1"/>
          </p:nvPr>
        </p:nvSpPr>
        <p:spPr/>
        <p:txBody>
          <a:bodyPr vert="horz" lIns="91440" tIns="45720" rIns="91440" bIns="45720" rtlCol="0" anchor="t">
            <a:normAutofit/>
          </a:bodyPr>
          <a:lstStyle/>
          <a:p>
            <a:pPr marL="0" indent="0">
              <a:buNone/>
            </a:pPr>
            <a:r>
              <a:rPr lang="en-US" sz="2200" dirty="0">
                <a:latin typeface="Century Gothic" panose="020B0502020202020204" pitchFamily="34" charset="0"/>
              </a:rPr>
              <a:t>How much the result depends on initialization(or the guide coarse mesh)?</a:t>
            </a:r>
          </a:p>
          <a:p>
            <a:r>
              <a:rPr lang="en-GB" sz="2200" b="1" dirty="0">
                <a:latin typeface="Century Gothic" panose="020B0502020202020204" pitchFamily="34" charset="0"/>
              </a:rPr>
              <a:t>Alpha Fade: </a:t>
            </a:r>
            <a:r>
              <a:rPr lang="en-GB" sz="2200" dirty="0">
                <a:latin typeface="Century Gothic" panose="020B0502020202020204" pitchFamily="34" charset="0"/>
              </a:rPr>
              <a:t>Windowing function adds an inductive bias to explain the scene’s contents via motion instead of volumetric opacity.</a:t>
            </a:r>
            <a:endParaRPr lang="en-US" sz="2200" dirty="0">
              <a:latin typeface="Century Gothic" panose="020B0502020202020204" pitchFamily="34" charset="0"/>
            </a:endParaRPr>
          </a:p>
          <a:p>
            <a:pPr marL="0" indent="0">
              <a:buNone/>
            </a:pPr>
            <a:endParaRPr lang="en-US" sz="2200" dirty="0">
              <a:latin typeface="Century Gothic" panose="020B0502020202020204" pitchFamily="34" charset="0"/>
            </a:endParaRPr>
          </a:p>
        </p:txBody>
      </p:sp>
      <p:sp>
        <p:nvSpPr>
          <p:cNvPr id="11" name="Rectangle 10">
            <a:extLst>
              <a:ext uri="{FF2B5EF4-FFF2-40B4-BE49-F238E27FC236}">
                <a16:creationId xmlns:a16="http://schemas.microsoft.com/office/drawing/2014/main" id="{4EC9A0C7-A32F-2262-408A-4E6C7D01EED4}"/>
              </a:ext>
            </a:extLst>
          </p:cNvPr>
          <p:cNvSpPr/>
          <p:nvPr/>
        </p:nvSpPr>
        <p:spPr>
          <a:xfrm>
            <a:off x="198168" y="5007962"/>
            <a:ext cx="1515594" cy="1340195"/>
          </a:xfrm>
          <a:prstGeom prst="rect">
            <a:avLst/>
          </a:prstGeom>
          <a:solidFill>
            <a:schemeClr val="bg1">
              <a:alpha val="608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pic>
        <p:nvPicPr>
          <p:cNvPr id="46082" name="Picture 2" descr="W(x,y,z) = \mathrm{exp \Big( -\alpha(x ^{\beta} + y ^{\beta} + z ^{\beta}) \Big)}">
            <a:extLst>
              <a:ext uri="{FF2B5EF4-FFF2-40B4-BE49-F238E27FC236}">
                <a16:creationId xmlns:a16="http://schemas.microsoft.com/office/drawing/2014/main" id="{34C91DC6-D126-8B41-9EC9-19FD0E41C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216" y="3439945"/>
            <a:ext cx="5225567" cy="63360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W(x,y,z) \in \mathbb{R}^{M^3}">
            <a:extLst>
              <a:ext uri="{FF2B5EF4-FFF2-40B4-BE49-F238E27FC236}">
                <a16:creationId xmlns:a16="http://schemas.microsoft.com/office/drawing/2014/main" id="{A35F1A6B-6905-BB12-56C0-5D9C51854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205" y="4208482"/>
            <a:ext cx="2723590" cy="55493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
            <a:extLst>
              <a:ext uri="{FF2B5EF4-FFF2-40B4-BE49-F238E27FC236}">
                <a16:creationId xmlns:a16="http://schemas.microsoft.com/office/drawing/2014/main" id="{BCA815A2-CCFF-EC34-EDB3-742AEFB8B705}"/>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40</a:t>
            </a:fld>
            <a:endParaRPr lang="de-DE" sz="1200" dirty="0">
              <a:latin typeface="Century Gothic" panose="020B0502020202020204" pitchFamily="34" charset="0"/>
            </a:endParaRPr>
          </a:p>
        </p:txBody>
      </p:sp>
      <p:sp>
        <p:nvSpPr>
          <p:cNvPr id="7" name="TextBox 2">
            <a:extLst>
              <a:ext uri="{FF2B5EF4-FFF2-40B4-BE49-F238E27FC236}">
                <a16:creationId xmlns:a16="http://schemas.microsoft.com/office/drawing/2014/main" id="{A2F80916-32CC-1FA7-CFC1-60D545BCCC32}"/>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2642298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lstStyle/>
          <a:p>
            <a:r>
              <a:rPr lang="en-US" dirty="0">
                <a:latin typeface="Century Gothic" panose="020B0502020202020204" pitchFamily="34" charset="0"/>
              </a:rPr>
              <a:t>Mixture of Volumetric Primitives</a:t>
            </a:r>
          </a:p>
        </p:txBody>
      </p:sp>
      <p:sp>
        <p:nvSpPr>
          <p:cNvPr id="5" name="Content Placeholder 4">
            <a:extLst>
              <a:ext uri="{FF2B5EF4-FFF2-40B4-BE49-F238E27FC236}">
                <a16:creationId xmlns:a16="http://schemas.microsoft.com/office/drawing/2014/main" id="{BD598E6B-F166-88B8-3395-71E12D5D62C9}"/>
              </a:ext>
            </a:extLst>
          </p:cNvPr>
          <p:cNvSpPr>
            <a:spLocks noGrp="1"/>
          </p:cNvSpPr>
          <p:nvPr>
            <p:ph idx="1"/>
          </p:nvPr>
        </p:nvSpPr>
        <p:spPr/>
        <p:txBody>
          <a:bodyPr vert="horz" lIns="91440" tIns="45720" rIns="91440" bIns="45720" rtlCol="0" anchor="t">
            <a:normAutofit/>
          </a:bodyPr>
          <a:lstStyle/>
          <a:p>
            <a:pPr marL="0" indent="0">
              <a:buNone/>
            </a:pPr>
            <a:r>
              <a:rPr lang="en-US" sz="2200" dirty="0">
                <a:latin typeface="Century Gothic" panose="020B0502020202020204" pitchFamily="34" charset="0"/>
              </a:rPr>
              <a:t>How much the result depends on initialization(or the guide coarse mesh)?</a:t>
            </a:r>
          </a:p>
        </p:txBody>
      </p:sp>
      <p:pic>
        <p:nvPicPr>
          <p:cNvPr id="6" name="Picture 6" descr="A picture containing background pattern&#10;&#10;Description automatically generated">
            <a:extLst>
              <a:ext uri="{FF2B5EF4-FFF2-40B4-BE49-F238E27FC236}">
                <a16:creationId xmlns:a16="http://schemas.microsoft.com/office/drawing/2014/main" id="{7F6F90CD-1AAB-215D-3997-DF796E95FEAB}"/>
              </a:ext>
            </a:extLst>
          </p:cNvPr>
          <p:cNvPicPr>
            <a:picLocks noChangeAspect="1"/>
          </p:cNvPicPr>
          <p:nvPr/>
        </p:nvPicPr>
        <p:blipFill>
          <a:blip r:embed="rId3"/>
          <a:stretch>
            <a:fillRect/>
          </a:stretch>
        </p:blipFill>
        <p:spPr>
          <a:xfrm>
            <a:off x="2584142" y="2605059"/>
            <a:ext cx="7023715" cy="3354972"/>
          </a:xfrm>
          <a:prstGeom prst="rect">
            <a:avLst/>
          </a:prstGeom>
        </p:spPr>
      </p:pic>
      <p:sp>
        <p:nvSpPr>
          <p:cNvPr id="7" name="Slide Number Placeholder 4">
            <a:extLst>
              <a:ext uri="{FF2B5EF4-FFF2-40B4-BE49-F238E27FC236}">
                <a16:creationId xmlns:a16="http://schemas.microsoft.com/office/drawing/2014/main" id="{D95E0462-8084-6D6A-7927-172607FAA14B}"/>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41</a:t>
            </a:fld>
            <a:endParaRPr lang="de-DE" sz="1200" dirty="0">
              <a:latin typeface="Century Gothic" panose="020B0502020202020204" pitchFamily="34" charset="0"/>
            </a:endParaRPr>
          </a:p>
        </p:txBody>
      </p:sp>
      <p:sp>
        <p:nvSpPr>
          <p:cNvPr id="8" name="TextBox 2">
            <a:extLst>
              <a:ext uri="{FF2B5EF4-FFF2-40B4-BE49-F238E27FC236}">
                <a16:creationId xmlns:a16="http://schemas.microsoft.com/office/drawing/2014/main" id="{82EAD90F-1860-82D8-B0BE-1F6CFD171EB7}"/>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1165885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lstStyle/>
          <a:p>
            <a:r>
              <a:rPr lang="en-US" dirty="0">
                <a:latin typeface="Century Gothic" panose="020B0502020202020204" pitchFamily="34" charset="0"/>
              </a:rPr>
              <a:t>Mixture of Volumetric Primitives</a:t>
            </a:r>
          </a:p>
        </p:txBody>
      </p:sp>
      <p:sp>
        <p:nvSpPr>
          <p:cNvPr id="5" name="Content Placeholder 4">
            <a:extLst>
              <a:ext uri="{FF2B5EF4-FFF2-40B4-BE49-F238E27FC236}">
                <a16:creationId xmlns:a16="http://schemas.microsoft.com/office/drawing/2014/main" id="{BD598E6B-F166-88B8-3395-71E12D5D62C9}"/>
              </a:ext>
            </a:extLst>
          </p:cNvPr>
          <p:cNvSpPr>
            <a:spLocks noGrp="1"/>
          </p:cNvSpPr>
          <p:nvPr>
            <p:ph idx="1"/>
          </p:nvPr>
        </p:nvSpPr>
        <p:spPr/>
        <p:txBody>
          <a:bodyPr vert="horz" lIns="91440" tIns="45720" rIns="91440" bIns="45720" rtlCol="0" anchor="t">
            <a:normAutofit/>
          </a:bodyPr>
          <a:lstStyle/>
          <a:p>
            <a:pPr marL="0" indent="0">
              <a:buNone/>
            </a:pPr>
            <a:r>
              <a:rPr lang="en-US" sz="2200" dirty="0">
                <a:latin typeface="Century Gothic" panose="020B0502020202020204" pitchFamily="34" charset="0"/>
              </a:rPr>
              <a:t>      Combine volumetric and primitive based approach for </a:t>
            </a:r>
            <a:r>
              <a:rPr lang="en-US" sz="2200" dirty="0" err="1">
                <a:latin typeface="Century Gothic" panose="020B0502020202020204" pitchFamily="34" charset="0"/>
              </a:rPr>
              <a:t>generizable</a:t>
            </a:r>
            <a:r>
              <a:rPr lang="en-US" sz="2200" dirty="0">
                <a:latin typeface="Century Gothic" panose="020B0502020202020204" pitchFamily="34" charset="0"/>
              </a:rPr>
              <a:t> representation of dynamic scenes.</a:t>
            </a:r>
          </a:p>
          <a:p>
            <a:pPr lvl="1"/>
            <a:r>
              <a:rPr lang="en-US" sz="2200" dirty="0">
                <a:latin typeface="Century Gothic" panose="020B0502020202020204" pitchFamily="34" charset="0"/>
              </a:rPr>
              <a:t>Fast to render</a:t>
            </a:r>
          </a:p>
          <a:p>
            <a:pPr lvl="1"/>
            <a:r>
              <a:rPr lang="en-US" sz="2200" dirty="0">
                <a:latin typeface="Century Gothic" panose="020B0502020202020204" pitchFamily="34" charset="0"/>
              </a:rPr>
              <a:t>Represent translucent parts, thing structures</a:t>
            </a:r>
          </a:p>
          <a:p>
            <a:pPr lvl="1"/>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pPr lvl="1"/>
            <a:endParaRPr lang="en-US" sz="2200" dirty="0">
              <a:latin typeface="Century Gothic" panose="020B0502020202020204" pitchFamily="34" charset="0"/>
            </a:endParaRPr>
          </a:p>
        </p:txBody>
      </p:sp>
      <p:sp>
        <p:nvSpPr>
          <p:cNvPr id="6" name="Cross 5">
            <a:extLst>
              <a:ext uri="{FF2B5EF4-FFF2-40B4-BE49-F238E27FC236}">
                <a16:creationId xmlns:a16="http://schemas.microsoft.com/office/drawing/2014/main" id="{EB4BE25E-5AED-4C30-3AFD-3F60865031B8}"/>
              </a:ext>
            </a:extLst>
          </p:cNvPr>
          <p:cNvSpPr/>
          <p:nvPr/>
        </p:nvSpPr>
        <p:spPr>
          <a:xfrm>
            <a:off x="966216" y="1880489"/>
            <a:ext cx="288000" cy="288000"/>
          </a:xfrm>
          <a:prstGeom prst="plus">
            <a:avLst>
              <a:gd name="adj" fmla="val 4359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7" name="Slide Number Placeholder 4">
            <a:extLst>
              <a:ext uri="{FF2B5EF4-FFF2-40B4-BE49-F238E27FC236}">
                <a16:creationId xmlns:a16="http://schemas.microsoft.com/office/drawing/2014/main" id="{10036B6A-0862-7ECF-778B-36C7EFE5A3A1}"/>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42</a:t>
            </a:fld>
            <a:endParaRPr lang="de-DE" sz="1200" dirty="0">
              <a:latin typeface="Century Gothic" panose="020B0502020202020204" pitchFamily="34" charset="0"/>
            </a:endParaRPr>
          </a:p>
        </p:txBody>
      </p:sp>
      <p:sp>
        <p:nvSpPr>
          <p:cNvPr id="8" name="TextBox 2">
            <a:extLst>
              <a:ext uri="{FF2B5EF4-FFF2-40B4-BE49-F238E27FC236}">
                <a16:creationId xmlns:a16="http://schemas.microsoft.com/office/drawing/2014/main" id="{84A8901D-D530-9BC8-E2B3-91E60B9C6630}"/>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1490752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lstStyle/>
          <a:p>
            <a:r>
              <a:rPr lang="en-US" dirty="0">
                <a:latin typeface="Century Gothic" panose="020B0502020202020204" pitchFamily="34" charset="0"/>
              </a:rPr>
              <a:t>Mixture of Volumetric Primitives</a:t>
            </a:r>
          </a:p>
        </p:txBody>
      </p:sp>
      <p:sp>
        <p:nvSpPr>
          <p:cNvPr id="5" name="Content Placeholder 4">
            <a:extLst>
              <a:ext uri="{FF2B5EF4-FFF2-40B4-BE49-F238E27FC236}">
                <a16:creationId xmlns:a16="http://schemas.microsoft.com/office/drawing/2014/main" id="{BD598E6B-F166-88B8-3395-71E12D5D62C9}"/>
              </a:ext>
            </a:extLst>
          </p:cNvPr>
          <p:cNvSpPr>
            <a:spLocks noGrp="1"/>
          </p:cNvSpPr>
          <p:nvPr>
            <p:ph idx="1"/>
          </p:nvPr>
        </p:nvSpPr>
        <p:spPr>
          <a:xfrm>
            <a:off x="838200" y="1878185"/>
            <a:ext cx="10515600" cy="4351338"/>
          </a:xfrm>
        </p:spPr>
        <p:txBody>
          <a:bodyPr vert="horz" lIns="91440" tIns="45720" rIns="91440" bIns="45720" rtlCol="0" anchor="t">
            <a:normAutofit/>
          </a:bodyPr>
          <a:lstStyle/>
          <a:p>
            <a:pPr marL="0" indent="0">
              <a:buNone/>
            </a:pPr>
            <a:r>
              <a:rPr lang="en-US" sz="2200" dirty="0">
                <a:latin typeface="Century Gothic" panose="020B0502020202020204" pitchFamily="34" charset="0"/>
              </a:rPr>
              <a:t>      Combine volumetric and primitive based approach for </a:t>
            </a:r>
            <a:r>
              <a:rPr lang="en-US" sz="2200" dirty="0" err="1">
                <a:latin typeface="Century Gothic" panose="020B0502020202020204" pitchFamily="34" charset="0"/>
              </a:rPr>
              <a:t>generizable</a:t>
            </a:r>
            <a:r>
              <a:rPr lang="en-US" sz="2200" dirty="0">
                <a:latin typeface="Century Gothic" panose="020B0502020202020204" pitchFamily="34" charset="0"/>
              </a:rPr>
              <a:t> representation of dynamic scenes.</a:t>
            </a:r>
          </a:p>
          <a:p>
            <a:pPr lvl="1"/>
            <a:r>
              <a:rPr lang="en-US" sz="2200" dirty="0">
                <a:latin typeface="Century Gothic" panose="020B0502020202020204" pitchFamily="34" charset="0"/>
              </a:rPr>
              <a:t>Fast to render</a:t>
            </a:r>
          </a:p>
          <a:p>
            <a:pPr lvl="1"/>
            <a:r>
              <a:rPr lang="en-US" sz="2200" dirty="0">
                <a:latin typeface="Century Gothic" panose="020B0502020202020204" pitchFamily="34" charset="0"/>
              </a:rPr>
              <a:t>Represent translucent parts, thing structures</a:t>
            </a:r>
          </a:p>
          <a:p>
            <a:pPr lvl="1"/>
            <a:endParaRPr lang="en-US" sz="2200" dirty="0">
              <a:latin typeface="Century Gothic" panose="020B0502020202020204" pitchFamily="34" charset="0"/>
            </a:endParaRPr>
          </a:p>
          <a:p>
            <a:pPr marL="457200" lvl="1" indent="0">
              <a:buNone/>
            </a:pPr>
            <a:r>
              <a:rPr lang="en-US" sz="2200" dirty="0">
                <a:latin typeface="Century Gothic" panose="020B0502020202020204" pitchFamily="34" charset="0"/>
              </a:rPr>
              <a:t>Strong prior about structure of underlying shape via coarse shape and derived primitives</a:t>
            </a:r>
          </a:p>
          <a:p>
            <a:pPr marL="457200" lvl="1" indent="0">
              <a:buNone/>
            </a:pPr>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pPr lvl="1"/>
            <a:endParaRPr lang="en-US" sz="2200" dirty="0">
              <a:latin typeface="Century Gothic" panose="020B0502020202020204" pitchFamily="34" charset="0"/>
            </a:endParaRPr>
          </a:p>
        </p:txBody>
      </p:sp>
      <p:sp>
        <p:nvSpPr>
          <p:cNvPr id="6" name="Cross 5">
            <a:extLst>
              <a:ext uri="{FF2B5EF4-FFF2-40B4-BE49-F238E27FC236}">
                <a16:creationId xmlns:a16="http://schemas.microsoft.com/office/drawing/2014/main" id="{EB4BE25E-5AED-4C30-3AFD-3F60865031B8}"/>
              </a:ext>
            </a:extLst>
          </p:cNvPr>
          <p:cNvSpPr/>
          <p:nvPr/>
        </p:nvSpPr>
        <p:spPr>
          <a:xfrm>
            <a:off x="966216" y="1880489"/>
            <a:ext cx="288000" cy="288000"/>
          </a:xfrm>
          <a:prstGeom prst="plus">
            <a:avLst>
              <a:gd name="adj" fmla="val 4359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7" name="Cross 6">
            <a:extLst>
              <a:ext uri="{FF2B5EF4-FFF2-40B4-BE49-F238E27FC236}">
                <a16:creationId xmlns:a16="http://schemas.microsoft.com/office/drawing/2014/main" id="{1628AC2D-0882-C851-3E9C-09946B8A13DD}"/>
              </a:ext>
            </a:extLst>
          </p:cNvPr>
          <p:cNvSpPr/>
          <p:nvPr/>
        </p:nvSpPr>
        <p:spPr>
          <a:xfrm>
            <a:off x="958560" y="3765854"/>
            <a:ext cx="288000" cy="288000"/>
          </a:xfrm>
          <a:prstGeom prst="plus">
            <a:avLst>
              <a:gd name="adj" fmla="val 4359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8" name="Slide Number Placeholder 4">
            <a:extLst>
              <a:ext uri="{FF2B5EF4-FFF2-40B4-BE49-F238E27FC236}">
                <a16:creationId xmlns:a16="http://schemas.microsoft.com/office/drawing/2014/main" id="{8C4F8373-C149-DC60-FB09-8B3AC57C950B}"/>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43</a:t>
            </a:fld>
            <a:endParaRPr lang="de-DE" sz="1200" dirty="0">
              <a:latin typeface="Century Gothic" panose="020B0502020202020204" pitchFamily="34" charset="0"/>
            </a:endParaRPr>
          </a:p>
        </p:txBody>
      </p:sp>
      <p:sp>
        <p:nvSpPr>
          <p:cNvPr id="9" name="TextBox 2">
            <a:extLst>
              <a:ext uri="{FF2B5EF4-FFF2-40B4-BE49-F238E27FC236}">
                <a16:creationId xmlns:a16="http://schemas.microsoft.com/office/drawing/2014/main" id="{BC5C851D-25E8-71AE-527C-FE810D77AFD6}"/>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3890475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52E7-8F29-9538-405A-5C1F807F8EC9}"/>
              </a:ext>
            </a:extLst>
          </p:cNvPr>
          <p:cNvSpPr>
            <a:spLocks noGrp="1"/>
          </p:cNvSpPr>
          <p:nvPr>
            <p:ph type="title"/>
          </p:nvPr>
        </p:nvSpPr>
        <p:spPr/>
        <p:txBody>
          <a:bodyPr/>
          <a:lstStyle/>
          <a:p>
            <a:r>
              <a:rPr lang="en-US" dirty="0">
                <a:latin typeface="Century Gothic" panose="020B0502020202020204" pitchFamily="34" charset="0"/>
              </a:rPr>
              <a:t>Mixture of Volumetric Primitives</a:t>
            </a:r>
          </a:p>
        </p:txBody>
      </p:sp>
      <p:sp>
        <p:nvSpPr>
          <p:cNvPr id="5" name="Content Placeholder 4">
            <a:extLst>
              <a:ext uri="{FF2B5EF4-FFF2-40B4-BE49-F238E27FC236}">
                <a16:creationId xmlns:a16="http://schemas.microsoft.com/office/drawing/2014/main" id="{BD598E6B-F166-88B8-3395-71E12D5D62C9}"/>
              </a:ext>
            </a:extLst>
          </p:cNvPr>
          <p:cNvSpPr>
            <a:spLocks noGrp="1"/>
          </p:cNvSpPr>
          <p:nvPr>
            <p:ph idx="1"/>
          </p:nvPr>
        </p:nvSpPr>
        <p:spPr/>
        <p:txBody>
          <a:bodyPr vert="horz" lIns="91440" tIns="45720" rIns="91440" bIns="45720" rtlCol="0" anchor="t">
            <a:normAutofit/>
          </a:bodyPr>
          <a:lstStyle/>
          <a:p>
            <a:pPr marL="0" indent="0">
              <a:buNone/>
            </a:pPr>
            <a:r>
              <a:rPr lang="en-US" sz="2200" dirty="0">
                <a:latin typeface="Century Gothic" panose="020B0502020202020204" pitchFamily="34" charset="0"/>
              </a:rPr>
              <a:t>      Combine volumetric and primitive based approach for </a:t>
            </a:r>
            <a:r>
              <a:rPr lang="en-US" sz="2200" dirty="0" err="1">
                <a:latin typeface="Century Gothic" panose="020B0502020202020204" pitchFamily="34" charset="0"/>
              </a:rPr>
              <a:t>generizable</a:t>
            </a:r>
            <a:r>
              <a:rPr lang="en-US" sz="2200" dirty="0">
                <a:latin typeface="Century Gothic" panose="020B0502020202020204" pitchFamily="34" charset="0"/>
              </a:rPr>
              <a:t> representation of dynamic scenes.</a:t>
            </a:r>
          </a:p>
          <a:p>
            <a:pPr lvl="1"/>
            <a:r>
              <a:rPr lang="en-US" sz="2200" dirty="0">
                <a:latin typeface="Century Gothic" panose="020B0502020202020204" pitchFamily="34" charset="0"/>
              </a:rPr>
              <a:t>Fast to render</a:t>
            </a:r>
          </a:p>
          <a:p>
            <a:pPr lvl="1"/>
            <a:r>
              <a:rPr lang="en-US" sz="2200" dirty="0">
                <a:latin typeface="Century Gothic" panose="020B0502020202020204" pitchFamily="34" charset="0"/>
              </a:rPr>
              <a:t>Represent translucent parts, thing structures</a:t>
            </a:r>
          </a:p>
          <a:p>
            <a:pPr lvl="1"/>
            <a:endParaRPr lang="en-US" sz="2200" dirty="0">
              <a:latin typeface="Century Gothic" panose="020B0502020202020204" pitchFamily="34" charset="0"/>
            </a:endParaRPr>
          </a:p>
          <a:p>
            <a:pPr marL="457200" lvl="1" indent="0">
              <a:buNone/>
            </a:pPr>
            <a:r>
              <a:rPr lang="en-US" sz="2200" dirty="0">
                <a:latin typeface="Century Gothic" panose="020B0502020202020204" pitchFamily="34" charset="0"/>
              </a:rPr>
              <a:t>Strong prior about structure of underlying shape via coarse shape and derived primitives</a:t>
            </a:r>
          </a:p>
          <a:p>
            <a:pPr marL="457200" lvl="1" indent="0">
              <a:buNone/>
            </a:pPr>
            <a:endParaRPr lang="en-US" sz="2200" dirty="0">
              <a:latin typeface="Century Gothic" panose="020B0502020202020204" pitchFamily="34" charset="0"/>
            </a:endParaRPr>
          </a:p>
          <a:p>
            <a:pPr marL="457200" lvl="1" indent="0">
              <a:buNone/>
            </a:pPr>
            <a:r>
              <a:rPr lang="en-US" sz="2200" dirty="0">
                <a:latin typeface="Century Gothic" panose="020B0502020202020204" pitchFamily="34" charset="0"/>
              </a:rPr>
              <a:t>No prior/information about the structure of motion of underlying object.</a:t>
            </a:r>
          </a:p>
          <a:p>
            <a:pPr lvl="1"/>
            <a:r>
              <a:rPr lang="en-US" sz="2200" dirty="0">
                <a:latin typeface="Century Gothic" panose="020B0502020202020204" pitchFamily="34" charset="0"/>
              </a:rPr>
              <a:t>	Difficulty to model human motion</a:t>
            </a:r>
          </a:p>
          <a:p>
            <a:endParaRPr lang="en-US" sz="2200" dirty="0">
              <a:latin typeface="Century Gothic" panose="020B0502020202020204" pitchFamily="34" charset="0"/>
            </a:endParaRPr>
          </a:p>
          <a:p>
            <a:endParaRPr lang="en-US" sz="2200" dirty="0">
              <a:latin typeface="Century Gothic" panose="020B0502020202020204" pitchFamily="34" charset="0"/>
            </a:endParaRPr>
          </a:p>
          <a:p>
            <a:pPr lvl="1"/>
            <a:endParaRPr lang="en-US" sz="2200" dirty="0">
              <a:latin typeface="Century Gothic" panose="020B0502020202020204" pitchFamily="34" charset="0"/>
            </a:endParaRPr>
          </a:p>
        </p:txBody>
      </p:sp>
      <p:sp>
        <p:nvSpPr>
          <p:cNvPr id="6" name="Cross 5">
            <a:extLst>
              <a:ext uri="{FF2B5EF4-FFF2-40B4-BE49-F238E27FC236}">
                <a16:creationId xmlns:a16="http://schemas.microsoft.com/office/drawing/2014/main" id="{EB4BE25E-5AED-4C30-3AFD-3F60865031B8}"/>
              </a:ext>
            </a:extLst>
          </p:cNvPr>
          <p:cNvSpPr/>
          <p:nvPr/>
        </p:nvSpPr>
        <p:spPr>
          <a:xfrm>
            <a:off x="966216" y="1880489"/>
            <a:ext cx="288000" cy="288000"/>
          </a:xfrm>
          <a:prstGeom prst="plus">
            <a:avLst>
              <a:gd name="adj" fmla="val 4359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7" name="Cross 6">
            <a:extLst>
              <a:ext uri="{FF2B5EF4-FFF2-40B4-BE49-F238E27FC236}">
                <a16:creationId xmlns:a16="http://schemas.microsoft.com/office/drawing/2014/main" id="{1628AC2D-0882-C851-3E9C-09946B8A13DD}"/>
              </a:ext>
            </a:extLst>
          </p:cNvPr>
          <p:cNvSpPr/>
          <p:nvPr/>
        </p:nvSpPr>
        <p:spPr>
          <a:xfrm>
            <a:off x="958560" y="3765854"/>
            <a:ext cx="288000" cy="288000"/>
          </a:xfrm>
          <a:prstGeom prst="plus">
            <a:avLst>
              <a:gd name="adj" fmla="val 4359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8" name="Rectangle 7">
            <a:extLst>
              <a:ext uri="{FF2B5EF4-FFF2-40B4-BE49-F238E27FC236}">
                <a16:creationId xmlns:a16="http://schemas.microsoft.com/office/drawing/2014/main" id="{6C3D4815-46BC-BAC1-4C05-6761AF698B3F}"/>
              </a:ext>
            </a:extLst>
          </p:cNvPr>
          <p:cNvSpPr/>
          <p:nvPr/>
        </p:nvSpPr>
        <p:spPr>
          <a:xfrm>
            <a:off x="966216" y="5014825"/>
            <a:ext cx="288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9" name="Slide Number Placeholder 4">
            <a:extLst>
              <a:ext uri="{FF2B5EF4-FFF2-40B4-BE49-F238E27FC236}">
                <a16:creationId xmlns:a16="http://schemas.microsoft.com/office/drawing/2014/main" id="{B0BA55E3-7C78-6996-B6E5-EFB03E340154}"/>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44</a:t>
            </a:fld>
            <a:endParaRPr lang="de-DE" sz="1200" dirty="0">
              <a:latin typeface="Century Gothic" panose="020B0502020202020204" pitchFamily="34" charset="0"/>
            </a:endParaRPr>
          </a:p>
        </p:txBody>
      </p:sp>
      <p:sp>
        <p:nvSpPr>
          <p:cNvPr id="10" name="TextBox 2">
            <a:extLst>
              <a:ext uri="{FF2B5EF4-FFF2-40B4-BE49-F238E27FC236}">
                <a16:creationId xmlns:a16="http://schemas.microsoft.com/office/drawing/2014/main" id="{52C89B04-E7F3-9D16-4B4F-8C190FD9C065}"/>
              </a:ext>
            </a:extLst>
          </p:cNvPr>
          <p:cNvSpPr txBox="1"/>
          <p:nvPr/>
        </p:nvSpPr>
        <p:spPr>
          <a:xfrm>
            <a:off x="9074370" y="5960031"/>
            <a:ext cx="2760692"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Lombardi et al.  SIGGRAPH 21</a:t>
            </a:r>
          </a:p>
        </p:txBody>
      </p:sp>
    </p:spTree>
    <p:extLst>
      <p:ext uri="{BB962C8B-B14F-4D97-AF65-F5344CB8AC3E}">
        <p14:creationId xmlns:p14="http://schemas.microsoft.com/office/powerpoint/2010/main" val="3451807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FE78-01B5-EC9D-B64D-F7D1C3BBE624}"/>
              </a:ext>
            </a:extLst>
          </p:cNvPr>
          <p:cNvSpPr>
            <a:spLocks noGrp="1"/>
          </p:cNvSpPr>
          <p:nvPr>
            <p:ph type="title"/>
          </p:nvPr>
        </p:nvSpPr>
        <p:spPr/>
        <p:txBody>
          <a:bodyPr/>
          <a:lstStyle/>
          <a:p>
            <a:r>
              <a:rPr lang="en-DE" dirty="0">
                <a:latin typeface="Century Gothic" panose="020B0502020202020204" pitchFamily="34" charset="0"/>
              </a:rPr>
              <a:t>Drivable Volumetric Avatars</a:t>
            </a:r>
          </a:p>
        </p:txBody>
      </p:sp>
      <p:sp>
        <p:nvSpPr>
          <p:cNvPr id="5" name="TextBox 4">
            <a:extLst>
              <a:ext uri="{FF2B5EF4-FFF2-40B4-BE49-F238E27FC236}">
                <a16:creationId xmlns:a16="http://schemas.microsoft.com/office/drawing/2014/main" id="{2536508A-605B-3584-DF00-E191379B74B7}"/>
              </a:ext>
            </a:extLst>
          </p:cNvPr>
          <p:cNvSpPr txBox="1"/>
          <p:nvPr/>
        </p:nvSpPr>
        <p:spPr>
          <a:xfrm>
            <a:off x="9142181" y="6035874"/>
            <a:ext cx="2550698" cy="307777"/>
          </a:xfrm>
          <a:prstGeom prst="rect">
            <a:avLst/>
          </a:prstGeom>
          <a:noFill/>
        </p:spPr>
        <p:txBody>
          <a:bodyPr wrap="none" lIns="91440" tIns="45720" rIns="91440" bIns="45720" rtlCol="0" anchor="t">
            <a:spAutoFit/>
          </a:bodyPr>
          <a:lstStyle/>
          <a:p>
            <a:r>
              <a:rPr lang="de-DE" sz="1400" dirty="0" err="1">
                <a:latin typeface="Century Gothic" panose="020B0502020202020204" pitchFamily="34" charset="0"/>
              </a:rPr>
              <a:t>Remelli</a:t>
            </a:r>
            <a:r>
              <a:rPr lang="de-DE" sz="1400" dirty="0">
                <a:latin typeface="Century Gothic" panose="020B0502020202020204" pitchFamily="34" charset="0"/>
              </a:rPr>
              <a:t> et al.  SIGGRAPH 22</a:t>
            </a:r>
          </a:p>
        </p:txBody>
      </p:sp>
      <p:pic>
        <p:nvPicPr>
          <p:cNvPr id="7" name="Picture 6" descr="A collage of a person&#10;&#10;Description automatically generated with low confidence">
            <a:extLst>
              <a:ext uri="{FF2B5EF4-FFF2-40B4-BE49-F238E27FC236}">
                <a16:creationId xmlns:a16="http://schemas.microsoft.com/office/drawing/2014/main" id="{2127CB19-2571-3142-C9D1-E3BD7F63A481}"/>
              </a:ext>
            </a:extLst>
          </p:cNvPr>
          <p:cNvPicPr>
            <a:picLocks noChangeAspect="1"/>
          </p:cNvPicPr>
          <p:nvPr/>
        </p:nvPicPr>
        <p:blipFill>
          <a:blip r:embed="rId3"/>
          <a:stretch>
            <a:fillRect/>
          </a:stretch>
        </p:blipFill>
        <p:spPr>
          <a:xfrm>
            <a:off x="709297" y="2064956"/>
            <a:ext cx="10773405" cy="3313938"/>
          </a:xfrm>
          <a:prstGeom prst="rect">
            <a:avLst/>
          </a:prstGeom>
        </p:spPr>
      </p:pic>
      <p:sp>
        <p:nvSpPr>
          <p:cNvPr id="3" name="Slide Number Placeholder 4">
            <a:extLst>
              <a:ext uri="{FF2B5EF4-FFF2-40B4-BE49-F238E27FC236}">
                <a16:creationId xmlns:a16="http://schemas.microsoft.com/office/drawing/2014/main" id="{07E47EFB-3AE2-704B-E562-1A9E37AA3507}"/>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45</a:t>
            </a:fld>
            <a:endParaRPr lang="de-DE" sz="1200" dirty="0">
              <a:latin typeface="Century Gothic" panose="020B0502020202020204" pitchFamily="34" charset="0"/>
            </a:endParaRPr>
          </a:p>
        </p:txBody>
      </p:sp>
    </p:spTree>
    <p:extLst>
      <p:ext uri="{BB962C8B-B14F-4D97-AF65-F5344CB8AC3E}">
        <p14:creationId xmlns:p14="http://schemas.microsoft.com/office/powerpoint/2010/main" val="600200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FE78-01B5-EC9D-B64D-F7D1C3BBE624}"/>
              </a:ext>
            </a:extLst>
          </p:cNvPr>
          <p:cNvSpPr>
            <a:spLocks noGrp="1"/>
          </p:cNvSpPr>
          <p:nvPr>
            <p:ph type="title"/>
          </p:nvPr>
        </p:nvSpPr>
        <p:spPr/>
        <p:txBody>
          <a:bodyPr/>
          <a:lstStyle/>
          <a:p>
            <a:r>
              <a:rPr lang="en-DE" dirty="0">
                <a:latin typeface="Century Gothic" panose="020B0502020202020204" pitchFamily="34" charset="0"/>
              </a:rPr>
              <a:t>Drivable Volumetric Avatars</a:t>
            </a:r>
          </a:p>
        </p:txBody>
      </p:sp>
      <p:sp>
        <p:nvSpPr>
          <p:cNvPr id="6" name="Content Placeholder 4">
            <a:extLst>
              <a:ext uri="{FF2B5EF4-FFF2-40B4-BE49-F238E27FC236}">
                <a16:creationId xmlns:a16="http://schemas.microsoft.com/office/drawing/2014/main" id="{BF4EBA36-B86B-C622-C794-CE8A062B3096}"/>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r>
              <a:rPr lang="en-US" sz="2200" b="1" dirty="0">
                <a:latin typeface="Century Gothic" panose="020B0502020202020204" pitchFamily="34" charset="0"/>
              </a:rPr>
              <a:t>  Key Idea: Articulated Primitives</a:t>
            </a:r>
          </a:p>
          <a:p>
            <a:r>
              <a:rPr lang="en-US" sz="2200" dirty="0">
                <a:latin typeface="Century Gothic" panose="020B0502020202020204" pitchFamily="34" charset="0"/>
              </a:rPr>
              <a:t>Use SMPL posed mesh.        as a guide mesh and define primitives using it.</a:t>
            </a:r>
          </a:p>
          <a:p>
            <a:r>
              <a:rPr lang="en-US" sz="2200" dirty="0" err="1">
                <a:latin typeface="Century Gothic" panose="020B0502020202020204" pitchFamily="34" charset="0"/>
              </a:rPr>
              <a:t>Initialise</a:t>
            </a:r>
            <a:r>
              <a:rPr lang="en-US" sz="2200" dirty="0">
                <a:latin typeface="Century Gothic" panose="020B0502020202020204" pitchFamily="34" charset="0"/>
              </a:rPr>
              <a:t> primitive by uniformly sampling UV space and mapping each primitive to closest </a:t>
            </a:r>
            <a:r>
              <a:rPr lang="en-US" sz="2200" dirty="0" err="1">
                <a:latin typeface="Century Gothic" panose="020B0502020202020204" pitchFamily="34" charset="0"/>
              </a:rPr>
              <a:t>texel</a:t>
            </a:r>
            <a:r>
              <a:rPr lang="en-US" sz="2200" dirty="0">
                <a:latin typeface="Century Gothic" panose="020B0502020202020204" pitchFamily="34" charset="0"/>
              </a:rPr>
              <a:t>            . </a:t>
            </a:r>
          </a:p>
          <a:p>
            <a:r>
              <a:rPr lang="en-US" sz="2200" dirty="0">
                <a:latin typeface="Century Gothic" panose="020B0502020202020204" pitchFamily="34" charset="0"/>
              </a:rPr>
              <a:t>Transform primitives using transformation matrices of SMPL joints and skinning weights.</a:t>
            </a:r>
          </a:p>
          <a:p>
            <a:endParaRPr lang="en-US" sz="2200" b="1" dirty="0">
              <a:latin typeface="Century Gothic" panose="020B0502020202020204" pitchFamily="34" charset="0"/>
            </a:endParaRPr>
          </a:p>
        </p:txBody>
      </p:sp>
      <p:pic>
        <p:nvPicPr>
          <p:cNvPr id="34818" name="Picture 2" descr="M_{\boldsymbol{\theta}}">
            <a:extLst>
              <a:ext uri="{FF2B5EF4-FFF2-40B4-BE49-F238E27FC236}">
                <a16:creationId xmlns:a16="http://schemas.microsoft.com/office/drawing/2014/main" id="{22F4248A-6E65-78D1-6FB1-E418634DD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729" y="2255802"/>
            <a:ext cx="475306" cy="330914"/>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at{t}_k(\boldsymbol{\theta})">
            <a:extLst>
              <a:ext uri="{FF2B5EF4-FFF2-40B4-BE49-F238E27FC236}">
                <a16:creationId xmlns:a16="http://schemas.microsoft.com/office/drawing/2014/main" id="{2EFB7E39-540C-FD4A-3D09-BA7C4422B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8729" y="2964921"/>
            <a:ext cx="736942" cy="4071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4">
            <a:extLst>
              <a:ext uri="{FF2B5EF4-FFF2-40B4-BE49-F238E27FC236}">
                <a16:creationId xmlns:a16="http://schemas.microsoft.com/office/drawing/2014/main" id="{2B904511-11B7-C3A7-7C25-CFF845E2CF50}"/>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46</a:t>
            </a:fld>
            <a:endParaRPr lang="de-DE" sz="1200" dirty="0">
              <a:latin typeface="Century Gothic" panose="020B0502020202020204" pitchFamily="34" charset="0"/>
            </a:endParaRPr>
          </a:p>
        </p:txBody>
      </p:sp>
      <p:sp>
        <p:nvSpPr>
          <p:cNvPr id="4" name="TextBox 4">
            <a:extLst>
              <a:ext uri="{FF2B5EF4-FFF2-40B4-BE49-F238E27FC236}">
                <a16:creationId xmlns:a16="http://schemas.microsoft.com/office/drawing/2014/main" id="{9C41B275-8462-CB60-0517-6212BAF57FAD}"/>
              </a:ext>
            </a:extLst>
          </p:cNvPr>
          <p:cNvSpPr txBox="1"/>
          <p:nvPr/>
        </p:nvSpPr>
        <p:spPr>
          <a:xfrm>
            <a:off x="9142181" y="6035874"/>
            <a:ext cx="2550698" cy="307777"/>
          </a:xfrm>
          <a:prstGeom prst="rect">
            <a:avLst/>
          </a:prstGeom>
          <a:noFill/>
        </p:spPr>
        <p:txBody>
          <a:bodyPr wrap="none" lIns="91440" tIns="45720" rIns="91440" bIns="45720" rtlCol="0" anchor="t">
            <a:spAutoFit/>
          </a:bodyPr>
          <a:lstStyle/>
          <a:p>
            <a:r>
              <a:rPr lang="de-DE" sz="1400" dirty="0" err="1">
                <a:latin typeface="Century Gothic" panose="020B0502020202020204" pitchFamily="34" charset="0"/>
              </a:rPr>
              <a:t>Remelli</a:t>
            </a:r>
            <a:r>
              <a:rPr lang="de-DE" sz="1400" dirty="0">
                <a:latin typeface="Century Gothic" panose="020B0502020202020204" pitchFamily="34" charset="0"/>
              </a:rPr>
              <a:t> et al.  SIGGRAPH 22</a:t>
            </a:r>
          </a:p>
        </p:txBody>
      </p:sp>
    </p:spTree>
    <p:extLst>
      <p:ext uri="{BB962C8B-B14F-4D97-AF65-F5344CB8AC3E}">
        <p14:creationId xmlns:p14="http://schemas.microsoft.com/office/powerpoint/2010/main" val="1494253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FE78-01B5-EC9D-B64D-F7D1C3BBE624}"/>
              </a:ext>
            </a:extLst>
          </p:cNvPr>
          <p:cNvSpPr>
            <a:spLocks noGrp="1"/>
          </p:cNvSpPr>
          <p:nvPr>
            <p:ph type="title"/>
          </p:nvPr>
        </p:nvSpPr>
        <p:spPr/>
        <p:txBody>
          <a:bodyPr/>
          <a:lstStyle/>
          <a:p>
            <a:r>
              <a:rPr lang="en-DE" dirty="0">
                <a:latin typeface="Century Gothic" panose="020B0502020202020204" pitchFamily="34" charset="0"/>
              </a:rPr>
              <a:t>Drivable Volumetric Avatars: Method</a:t>
            </a:r>
          </a:p>
        </p:txBody>
      </p:sp>
      <p:pic>
        <p:nvPicPr>
          <p:cNvPr id="6" name="Picture 5" descr="Diagram&#10;&#10;Description automatically generated with medium confidence">
            <a:extLst>
              <a:ext uri="{FF2B5EF4-FFF2-40B4-BE49-F238E27FC236}">
                <a16:creationId xmlns:a16="http://schemas.microsoft.com/office/drawing/2014/main" id="{80527E3F-4A8E-8A36-96DF-26E686F1B797}"/>
              </a:ext>
            </a:extLst>
          </p:cNvPr>
          <p:cNvPicPr>
            <a:picLocks noChangeAspect="1"/>
          </p:cNvPicPr>
          <p:nvPr/>
        </p:nvPicPr>
        <p:blipFill rotWithShape="1">
          <a:blip r:embed="rId3"/>
          <a:srcRect r="71140"/>
          <a:stretch/>
        </p:blipFill>
        <p:spPr>
          <a:xfrm>
            <a:off x="664465" y="1481545"/>
            <a:ext cx="3267455" cy="4990098"/>
          </a:xfrm>
          <a:prstGeom prst="rect">
            <a:avLst/>
          </a:prstGeom>
        </p:spPr>
      </p:pic>
      <p:sp>
        <p:nvSpPr>
          <p:cNvPr id="3" name="Slide Number Placeholder 4">
            <a:extLst>
              <a:ext uri="{FF2B5EF4-FFF2-40B4-BE49-F238E27FC236}">
                <a16:creationId xmlns:a16="http://schemas.microsoft.com/office/drawing/2014/main" id="{367FE054-171E-1248-653B-72CD1382717C}"/>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47</a:t>
            </a:fld>
            <a:endParaRPr lang="de-DE" sz="1200" dirty="0">
              <a:latin typeface="Century Gothic" panose="020B0502020202020204" pitchFamily="34" charset="0"/>
            </a:endParaRPr>
          </a:p>
        </p:txBody>
      </p:sp>
      <p:sp>
        <p:nvSpPr>
          <p:cNvPr id="4" name="TextBox 4">
            <a:extLst>
              <a:ext uri="{FF2B5EF4-FFF2-40B4-BE49-F238E27FC236}">
                <a16:creationId xmlns:a16="http://schemas.microsoft.com/office/drawing/2014/main" id="{6B794508-1F40-C55D-0A77-B01CA9677A32}"/>
              </a:ext>
            </a:extLst>
          </p:cNvPr>
          <p:cNvSpPr txBox="1"/>
          <p:nvPr/>
        </p:nvSpPr>
        <p:spPr>
          <a:xfrm>
            <a:off x="9142181" y="6035874"/>
            <a:ext cx="2550698" cy="307777"/>
          </a:xfrm>
          <a:prstGeom prst="rect">
            <a:avLst/>
          </a:prstGeom>
          <a:noFill/>
        </p:spPr>
        <p:txBody>
          <a:bodyPr wrap="none" lIns="91440" tIns="45720" rIns="91440" bIns="45720" rtlCol="0" anchor="t">
            <a:spAutoFit/>
          </a:bodyPr>
          <a:lstStyle/>
          <a:p>
            <a:r>
              <a:rPr lang="de-DE" sz="1400" dirty="0" err="1">
                <a:latin typeface="Century Gothic" panose="020B0502020202020204" pitchFamily="34" charset="0"/>
              </a:rPr>
              <a:t>Remelli</a:t>
            </a:r>
            <a:r>
              <a:rPr lang="de-DE" sz="1400" dirty="0">
                <a:latin typeface="Century Gothic" panose="020B0502020202020204" pitchFamily="34" charset="0"/>
              </a:rPr>
              <a:t> et al.  SIGGRAPH 22</a:t>
            </a:r>
          </a:p>
        </p:txBody>
      </p:sp>
    </p:spTree>
    <p:extLst>
      <p:ext uri="{BB962C8B-B14F-4D97-AF65-F5344CB8AC3E}">
        <p14:creationId xmlns:p14="http://schemas.microsoft.com/office/powerpoint/2010/main" val="3744986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FE78-01B5-EC9D-B64D-F7D1C3BBE624}"/>
              </a:ext>
            </a:extLst>
          </p:cNvPr>
          <p:cNvSpPr>
            <a:spLocks noGrp="1"/>
          </p:cNvSpPr>
          <p:nvPr>
            <p:ph type="title"/>
          </p:nvPr>
        </p:nvSpPr>
        <p:spPr/>
        <p:txBody>
          <a:bodyPr/>
          <a:lstStyle/>
          <a:p>
            <a:r>
              <a:rPr lang="en-DE" dirty="0">
                <a:latin typeface="Century Gothic" panose="020B0502020202020204" pitchFamily="34" charset="0"/>
              </a:rPr>
              <a:t>Drivable Volumetric Avatars: Method</a:t>
            </a:r>
          </a:p>
        </p:txBody>
      </p:sp>
      <p:pic>
        <p:nvPicPr>
          <p:cNvPr id="4" name="Picture 3" descr="Diagram&#10;&#10;Description automatically generated with medium confidence">
            <a:extLst>
              <a:ext uri="{FF2B5EF4-FFF2-40B4-BE49-F238E27FC236}">
                <a16:creationId xmlns:a16="http://schemas.microsoft.com/office/drawing/2014/main" id="{3873A35D-CBC8-A9AC-DCE6-2220E0107AC5}"/>
              </a:ext>
            </a:extLst>
          </p:cNvPr>
          <p:cNvPicPr>
            <a:picLocks noChangeAspect="1"/>
          </p:cNvPicPr>
          <p:nvPr/>
        </p:nvPicPr>
        <p:blipFill rotWithShape="1">
          <a:blip r:embed="rId3"/>
          <a:srcRect r="56387"/>
          <a:stretch/>
        </p:blipFill>
        <p:spPr>
          <a:xfrm>
            <a:off x="512065" y="1329145"/>
            <a:ext cx="4937760" cy="4990098"/>
          </a:xfrm>
          <a:prstGeom prst="rect">
            <a:avLst/>
          </a:prstGeom>
        </p:spPr>
      </p:pic>
      <p:pic>
        <p:nvPicPr>
          <p:cNvPr id="3" name="Picture 2" descr="Diagram&#10;&#10;Description automatically generated with medium confidence">
            <a:extLst>
              <a:ext uri="{FF2B5EF4-FFF2-40B4-BE49-F238E27FC236}">
                <a16:creationId xmlns:a16="http://schemas.microsoft.com/office/drawing/2014/main" id="{59841031-F631-441D-DD84-8BFA2D868209}"/>
              </a:ext>
            </a:extLst>
          </p:cNvPr>
          <p:cNvPicPr>
            <a:picLocks noChangeAspect="1"/>
          </p:cNvPicPr>
          <p:nvPr/>
        </p:nvPicPr>
        <p:blipFill rotWithShape="1">
          <a:blip r:embed="rId3"/>
          <a:srcRect r="56387"/>
          <a:stretch/>
        </p:blipFill>
        <p:spPr>
          <a:xfrm>
            <a:off x="664465" y="1481545"/>
            <a:ext cx="4937760" cy="4990098"/>
          </a:xfrm>
          <a:prstGeom prst="rect">
            <a:avLst/>
          </a:prstGeom>
        </p:spPr>
      </p:pic>
      <p:sp>
        <p:nvSpPr>
          <p:cNvPr id="6" name="Slide Number Placeholder 4">
            <a:extLst>
              <a:ext uri="{FF2B5EF4-FFF2-40B4-BE49-F238E27FC236}">
                <a16:creationId xmlns:a16="http://schemas.microsoft.com/office/drawing/2014/main" id="{3FE49BA7-D885-DCEC-FEFC-D284FC3672E8}"/>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48</a:t>
            </a:fld>
            <a:endParaRPr lang="de-DE" sz="1200" dirty="0">
              <a:latin typeface="Century Gothic" panose="020B0502020202020204" pitchFamily="34" charset="0"/>
            </a:endParaRPr>
          </a:p>
        </p:txBody>
      </p:sp>
      <p:sp>
        <p:nvSpPr>
          <p:cNvPr id="7" name="TextBox 4">
            <a:extLst>
              <a:ext uri="{FF2B5EF4-FFF2-40B4-BE49-F238E27FC236}">
                <a16:creationId xmlns:a16="http://schemas.microsoft.com/office/drawing/2014/main" id="{837E7972-265F-8EF0-4DBD-3FA0070521F3}"/>
              </a:ext>
            </a:extLst>
          </p:cNvPr>
          <p:cNvSpPr txBox="1"/>
          <p:nvPr/>
        </p:nvSpPr>
        <p:spPr>
          <a:xfrm>
            <a:off x="9142181" y="6035874"/>
            <a:ext cx="2550698" cy="307777"/>
          </a:xfrm>
          <a:prstGeom prst="rect">
            <a:avLst/>
          </a:prstGeom>
          <a:noFill/>
        </p:spPr>
        <p:txBody>
          <a:bodyPr wrap="none" lIns="91440" tIns="45720" rIns="91440" bIns="45720" rtlCol="0" anchor="t">
            <a:spAutoFit/>
          </a:bodyPr>
          <a:lstStyle/>
          <a:p>
            <a:r>
              <a:rPr lang="de-DE" sz="1400" dirty="0" err="1">
                <a:latin typeface="Century Gothic" panose="020B0502020202020204" pitchFamily="34" charset="0"/>
              </a:rPr>
              <a:t>Remelli</a:t>
            </a:r>
            <a:r>
              <a:rPr lang="de-DE" sz="1400" dirty="0">
                <a:latin typeface="Century Gothic" panose="020B0502020202020204" pitchFamily="34" charset="0"/>
              </a:rPr>
              <a:t> et al.  SIGGRAPH 22</a:t>
            </a:r>
          </a:p>
        </p:txBody>
      </p:sp>
    </p:spTree>
    <p:extLst>
      <p:ext uri="{BB962C8B-B14F-4D97-AF65-F5344CB8AC3E}">
        <p14:creationId xmlns:p14="http://schemas.microsoft.com/office/powerpoint/2010/main" val="1773096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FE78-01B5-EC9D-B64D-F7D1C3BBE624}"/>
              </a:ext>
            </a:extLst>
          </p:cNvPr>
          <p:cNvSpPr>
            <a:spLocks noGrp="1"/>
          </p:cNvSpPr>
          <p:nvPr>
            <p:ph type="title"/>
          </p:nvPr>
        </p:nvSpPr>
        <p:spPr/>
        <p:txBody>
          <a:bodyPr/>
          <a:lstStyle/>
          <a:p>
            <a:r>
              <a:rPr lang="en-DE" dirty="0">
                <a:latin typeface="Century Gothic" panose="020B0502020202020204" pitchFamily="34" charset="0"/>
              </a:rPr>
              <a:t>Drivable Volumetric Avatars: Method</a:t>
            </a:r>
          </a:p>
        </p:txBody>
      </p:sp>
      <p:pic>
        <p:nvPicPr>
          <p:cNvPr id="4" name="Picture 3" descr="Diagram&#10;&#10;Description automatically generated with medium confidence">
            <a:extLst>
              <a:ext uri="{FF2B5EF4-FFF2-40B4-BE49-F238E27FC236}">
                <a16:creationId xmlns:a16="http://schemas.microsoft.com/office/drawing/2014/main" id="{3873A35D-CBC8-A9AC-DCE6-2220E0107AC5}"/>
              </a:ext>
            </a:extLst>
          </p:cNvPr>
          <p:cNvPicPr>
            <a:picLocks noChangeAspect="1"/>
          </p:cNvPicPr>
          <p:nvPr/>
        </p:nvPicPr>
        <p:blipFill rotWithShape="1">
          <a:blip r:embed="rId3"/>
          <a:srcRect r="56387"/>
          <a:stretch/>
        </p:blipFill>
        <p:spPr>
          <a:xfrm>
            <a:off x="512065" y="1329145"/>
            <a:ext cx="4937760" cy="4990098"/>
          </a:xfrm>
          <a:prstGeom prst="rect">
            <a:avLst/>
          </a:prstGeom>
        </p:spPr>
      </p:pic>
      <p:pic>
        <p:nvPicPr>
          <p:cNvPr id="3" name="Picture 2" descr="Diagram&#10;&#10;Description automatically generated with medium confidence">
            <a:extLst>
              <a:ext uri="{FF2B5EF4-FFF2-40B4-BE49-F238E27FC236}">
                <a16:creationId xmlns:a16="http://schemas.microsoft.com/office/drawing/2014/main" id="{59841031-F631-441D-DD84-8BFA2D868209}"/>
              </a:ext>
            </a:extLst>
          </p:cNvPr>
          <p:cNvPicPr>
            <a:picLocks noChangeAspect="1"/>
          </p:cNvPicPr>
          <p:nvPr/>
        </p:nvPicPr>
        <p:blipFill rotWithShape="1">
          <a:blip r:embed="rId3"/>
          <a:srcRect l="-1" r="33827"/>
          <a:stretch/>
        </p:blipFill>
        <p:spPr>
          <a:xfrm>
            <a:off x="664464" y="1481545"/>
            <a:ext cx="7491983" cy="4990098"/>
          </a:xfrm>
          <a:prstGeom prst="rect">
            <a:avLst/>
          </a:prstGeom>
        </p:spPr>
      </p:pic>
      <p:sp>
        <p:nvSpPr>
          <p:cNvPr id="6" name="Slide Number Placeholder 4">
            <a:extLst>
              <a:ext uri="{FF2B5EF4-FFF2-40B4-BE49-F238E27FC236}">
                <a16:creationId xmlns:a16="http://schemas.microsoft.com/office/drawing/2014/main" id="{07A6C29C-7279-2FE2-3C5F-BCF0D0D62FE5}"/>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49</a:t>
            </a:fld>
            <a:endParaRPr lang="de-DE" sz="1200" dirty="0">
              <a:latin typeface="Century Gothic" panose="020B0502020202020204" pitchFamily="34" charset="0"/>
            </a:endParaRPr>
          </a:p>
        </p:txBody>
      </p:sp>
      <p:sp>
        <p:nvSpPr>
          <p:cNvPr id="7" name="TextBox 4">
            <a:extLst>
              <a:ext uri="{FF2B5EF4-FFF2-40B4-BE49-F238E27FC236}">
                <a16:creationId xmlns:a16="http://schemas.microsoft.com/office/drawing/2014/main" id="{3B30E842-835B-8383-082E-6349650D894B}"/>
              </a:ext>
            </a:extLst>
          </p:cNvPr>
          <p:cNvSpPr txBox="1"/>
          <p:nvPr/>
        </p:nvSpPr>
        <p:spPr>
          <a:xfrm>
            <a:off x="9142181" y="6035874"/>
            <a:ext cx="2550698" cy="307777"/>
          </a:xfrm>
          <a:prstGeom prst="rect">
            <a:avLst/>
          </a:prstGeom>
          <a:noFill/>
        </p:spPr>
        <p:txBody>
          <a:bodyPr wrap="none" lIns="91440" tIns="45720" rIns="91440" bIns="45720" rtlCol="0" anchor="t">
            <a:spAutoFit/>
          </a:bodyPr>
          <a:lstStyle/>
          <a:p>
            <a:r>
              <a:rPr lang="de-DE" sz="1400" dirty="0" err="1">
                <a:latin typeface="Century Gothic" panose="020B0502020202020204" pitchFamily="34" charset="0"/>
              </a:rPr>
              <a:t>Remelli</a:t>
            </a:r>
            <a:r>
              <a:rPr lang="de-DE" sz="1400" dirty="0">
                <a:latin typeface="Century Gothic" panose="020B0502020202020204" pitchFamily="34" charset="0"/>
              </a:rPr>
              <a:t> et al.  SIGGRAPH 22</a:t>
            </a:r>
          </a:p>
        </p:txBody>
      </p:sp>
    </p:spTree>
    <p:extLst>
      <p:ext uri="{BB962C8B-B14F-4D97-AF65-F5344CB8AC3E}">
        <p14:creationId xmlns:p14="http://schemas.microsoft.com/office/powerpoint/2010/main" val="3192902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79119" y="552103"/>
            <a:ext cx="10515600" cy="1325563"/>
          </a:xfrm>
        </p:spPr>
        <p:txBody>
          <a:bodyPr>
            <a:normAutofit/>
          </a:bodyPr>
          <a:lstStyle/>
          <a:p>
            <a:r>
              <a:rPr lang="en-US" dirty="0">
                <a:latin typeface="Century Gothic" panose="020B0502020202020204" pitchFamily="34" charset="0"/>
              </a:rPr>
              <a:t>Neural Body: Key Idea</a:t>
            </a:r>
          </a:p>
        </p:txBody>
      </p:sp>
      <p:pic>
        <p:nvPicPr>
          <p:cNvPr id="8" name="Picture 7" descr="A picture containing indoor, text&#10;&#10;Description automatically generated">
            <a:extLst>
              <a:ext uri="{FF2B5EF4-FFF2-40B4-BE49-F238E27FC236}">
                <a16:creationId xmlns:a16="http://schemas.microsoft.com/office/drawing/2014/main" id="{FC53A899-8FF0-22A7-C57E-147697F39A31}"/>
              </a:ext>
            </a:extLst>
          </p:cNvPr>
          <p:cNvPicPr>
            <a:picLocks noChangeAspect="1"/>
          </p:cNvPicPr>
          <p:nvPr/>
        </p:nvPicPr>
        <p:blipFill rotWithShape="1">
          <a:blip r:embed="rId3"/>
          <a:srcRect t="4649"/>
          <a:stretch/>
        </p:blipFill>
        <p:spPr>
          <a:xfrm>
            <a:off x="938547" y="1719235"/>
            <a:ext cx="8510967" cy="4782848"/>
          </a:xfrm>
          <a:prstGeom prst="rect">
            <a:avLst/>
          </a:prstGeom>
        </p:spPr>
      </p:pic>
      <p:pic>
        <p:nvPicPr>
          <p:cNvPr id="9" name="Picture 2" descr="\mathcal{Z} = \{z_1, z_2,  \cdots, z_{6890} \}">
            <a:extLst>
              <a:ext uri="{FF2B5EF4-FFF2-40B4-BE49-F238E27FC236}">
                <a16:creationId xmlns:a16="http://schemas.microsoft.com/office/drawing/2014/main" id="{6988BE09-850D-12D1-B94E-77629AABF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542" y="5706069"/>
            <a:ext cx="3368041" cy="42100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4">
            <a:extLst>
              <a:ext uri="{FF2B5EF4-FFF2-40B4-BE49-F238E27FC236}">
                <a16:creationId xmlns:a16="http://schemas.microsoft.com/office/drawing/2014/main" id="{9B049C81-B564-852A-032A-DEE5D2D2BA2D}"/>
              </a:ext>
            </a:extLst>
          </p:cNvPr>
          <p:cNvSpPr>
            <a:spLocks noGrp="1"/>
          </p:cNvSpPr>
          <p:nvPr>
            <p:ph type="sldNum" sz="quarter" idx="12"/>
          </p:nvPr>
        </p:nvSpPr>
        <p:spPr>
          <a:xfrm>
            <a:off x="9449514" y="6343651"/>
            <a:ext cx="2742486" cy="365125"/>
          </a:xfrm>
        </p:spPr>
        <p:txBody>
          <a:bodyPr/>
          <a:lstStyle/>
          <a:p>
            <a:fld id="{AC5C1BE9-C296-1249-A240-B59D2833722D}" type="slidenum">
              <a:rPr lang="de-DE" sz="1200" smtClean="0">
                <a:latin typeface="Century Gothic" panose="020B0502020202020204" pitchFamily="34" charset="0"/>
              </a:rPr>
              <a:t>5</a:t>
            </a:fld>
            <a:endParaRPr lang="de-DE" sz="1200" dirty="0">
              <a:latin typeface="Century Gothic" panose="020B0502020202020204" pitchFamily="34" charset="0"/>
            </a:endParaRPr>
          </a:p>
        </p:txBody>
      </p:sp>
      <p:sp>
        <p:nvSpPr>
          <p:cNvPr id="6" name="TextBox 6">
            <a:extLst>
              <a:ext uri="{FF2B5EF4-FFF2-40B4-BE49-F238E27FC236}">
                <a16:creationId xmlns:a16="http://schemas.microsoft.com/office/drawing/2014/main" id="{B0FE5845-042B-BAE8-EC6C-821EE0F34778}"/>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2219015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FE78-01B5-EC9D-B64D-F7D1C3BBE624}"/>
              </a:ext>
            </a:extLst>
          </p:cNvPr>
          <p:cNvSpPr>
            <a:spLocks noGrp="1"/>
          </p:cNvSpPr>
          <p:nvPr>
            <p:ph type="title"/>
          </p:nvPr>
        </p:nvSpPr>
        <p:spPr/>
        <p:txBody>
          <a:bodyPr/>
          <a:lstStyle/>
          <a:p>
            <a:r>
              <a:rPr lang="en-DE" dirty="0">
                <a:latin typeface="Century Gothic" panose="020B0502020202020204" pitchFamily="34" charset="0"/>
              </a:rPr>
              <a:t>Drivable Volumetric Avatars: Method</a:t>
            </a:r>
          </a:p>
        </p:txBody>
      </p:sp>
      <p:pic>
        <p:nvPicPr>
          <p:cNvPr id="4" name="Picture 3" descr="Diagram&#10;&#10;Description automatically generated with medium confidence">
            <a:extLst>
              <a:ext uri="{FF2B5EF4-FFF2-40B4-BE49-F238E27FC236}">
                <a16:creationId xmlns:a16="http://schemas.microsoft.com/office/drawing/2014/main" id="{3873A35D-CBC8-A9AC-DCE6-2220E0107AC5}"/>
              </a:ext>
            </a:extLst>
          </p:cNvPr>
          <p:cNvPicPr>
            <a:picLocks noChangeAspect="1"/>
          </p:cNvPicPr>
          <p:nvPr/>
        </p:nvPicPr>
        <p:blipFill rotWithShape="1">
          <a:blip r:embed="rId3"/>
          <a:srcRect r="56387"/>
          <a:stretch/>
        </p:blipFill>
        <p:spPr>
          <a:xfrm>
            <a:off x="512065" y="1329145"/>
            <a:ext cx="4937760" cy="4990098"/>
          </a:xfrm>
          <a:prstGeom prst="rect">
            <a:avLst/>
          </a:prstGeom>
        </p:spPr>
      </p:pic>
      <p:pic>
        <p:nvPicPr>
          <p:cNvPr id="3" name="Picture 2" descr="Diagram&#10;&#10;Description automatically generated with medium confidence">
            <a:extLst>
              <a:ext uri="{FF2B5EF4-FFF2-40B4-BE49-F238E27FC236}">
                <a16:creationId xmlns:a16="http://schemas.microsoft.com/office/drawing/2014/main" id="{59841031-F631-441D-DD84-8BFA2D868209}"/>
              </a:ext>
            </a:extLst>
          </p:cNvPr>
          <p:cNvPicPr>
            <a:picLocks noChangeAspect="1"/>
          </p:cNvPicPr>
          <p:nvPr/>
        </p:nvPicPr>
        <p:blipFill rotWithShape="1">
          <a:blip r:embed="rId3"/>
          <a:srcRect l="-1" r="1198"/>
          <a:stretch/>
        </p:blipFill>
        <p:spPr>
          <a:xfrm>
            <a:off x="664464" y="1481545"/>
            <a:ext cx="11186160" cy="4990098"/>
          </a:xfrm>
          <a:prstGeom prst="rect">
            <a:avLst/>
          </a:prstGeom>
        </p:spPr>
      </p:pic>
      <p:sp>
        <p:nvSpPr>
          <p:cNvPr id="6" name="Slide Number Placeholder 4">
            <a:extLst>
              <a:ext uri="{FF2B5EF4-FFF2-40B4-BE49-F238E27FC236}">
                <a16:creationId xmlns:a16="http://schemas.microsoft.com/office/drawing/2014/main" id="{9B13C8EC-EE75-2479-9199-6B1EDD3E05D7}"/>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50</a:t>
            </a:fld>
            <a:endParaRPr lang="de-DE" sz="1200" dirty="0">
              <a:latin typeface="Century Gothic" panose="020B0502020202020204" pitchFamily="34" charset="0"/>
            </a:endParaRPr>
          </a:p>
        </p:txBody>
      </p:sp>
      <p:sp>
        <p:nvSpPr>
          <p:cNvPr id="7" name="TextBox 4">
            <a:extLst>
              <a:ext uri="{FF2B5EF4-FFF2-40B4-BE49-F238E27FC236}">
                <a16:creationId xmlns:a16="http://schemas.microsoft.com/office/drawing/2014/main" id="{2A5C9F72-FBE8-B25F-BBD3-D8FCB408A601}"/>
              </a:ext>
            </a:extLst>
          </p:cNvPr>
          <p:cNvSpPr txBox="1"/>
          <p:nvPr/>
        </p:nvSpPr>
        <p:spPr>
          <a:xfrm>
            <a:off x="9142181" y="6035874"/>
            <a:ext cx="2550698" cy="307777"/>
          </a:xfrm>
          <a:prstGeom prst="rect">
            <a:avLst/>
          </a:prstGeom>
          <a:noFill/>
        </p:spPr>
        <p:txBody>
          <a:bodyPr wrap="none" lIns="91440" tIns="45720" rIns="91440" bIns="45720" rtlCol="0" anchor="t">
            <a:spAutoFit/>
          </a:bodyPr>
          <a:lstStyle/>
          <a:p>
            <a:r>
              <a:rPr lang="de-DE" sz="1400" dirty="0" err="1">
                <a:latin typeface="Century Gothic" panose="020B0502020202020204" pitchFamily="34" charset="0"/>
              </a:rPr>
              <a:t>Remelli</a:t>
            </a:r>
            <a:r>
              <a:rPr lang="de-DE" sz="1400" dirty="0">
                <a:latin typeface="Century Gothic" panose="020B0502020202020204" pitchFamily="34" charset="0"/>
              </a:rPr>
              <a:t> et al.  SIGGRAPH 22</a:t>
            </a:r>
          </a:p>
        </p:txBody>
      </p:sp>
    </p:spTree>
    <p:extLst>
      <p:ext uri="{BB962C8B-B14F-4D97-AF65-F5344CB8AC3E}">
        <p14:creationId xmlns:p14="http://schemas.microsoft.com/office/powerpoint/2010/main" val="3298391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FE78-01B5-EC9D-B64D-F7D1C3BBE624}"/>
              </a:ext>
            </a:extLst>
          </p:cNvPr>
          <p:cNvSpPr>
            <a:spLocks noGrp="1"/>
          </p:cNvSpPr>
          <p:nvPr>
            <p:ph type="title"/>
          </p:nvPr>
        </p:nvSpPr>
        <p:spPr/>
        <p:txBody>
          <a:bodyPr/>
          <a:lstStyle/>
          <a:p>
            <a:r>
              <a:rPr lang="en-DE" dirty="0">
                <a:latin typeface="Century Gothic" panose="020B0502020202020204" pitchFamily="34" charset="0"/>
              </a:rPr>
              <a:t>Drivable Volumetric Avatars: Results</a:t>
            </a:r>
          </a:p>
        </p:txBody>
      </p:sp>
      <p:pic>
        <p:nvPicPr>
          <p:cNvPr id="7" name="Picture 6" descr="Graphical user interface, website&#10;&#10;Description automatically generated">
            <a:extLst>
              <a:ext uri="{FF2B5EF4-FFF2-40B4-BE49-F238E27FC236}">
                <a16:creationId xmlns:a16="http://schemas.microsoft.com/office/drawing/2014/main" id="{4ABB5409-314D-AC68-939D-83651A883B74}"/>
              </a:ext>
            </a:extLst>
          </p:cNvPr>
          <p:cNvPicPr>
            <a:picLocks noChangeAspect="1"/>
          </p:cNvPicPr>
          <p:nvPr/>
        </p:nvPicPr>
        <p:blipFill rotWithShape="1">
          <a:blip r:embed="rId3"/>
          <a:srcRect b="24484"/>
          <a:stretch/>
        </p:blipFill>
        <p:spPr>
          <a:xfrm>
            <a:off x="2359533" y="1500632"/>
            <a:ext cx="7472934" cy="4788252"/>
          </a:xfrm>
          <a:prstGeom prst="rect">
            <a:avLst/>
          </a:prstGeom>
        </p:spPr>
      </p:pic>
      <p:sp>
        <p:nvSpPr>
          <p:cNvPr id="3" name="Slide Number Placeholder 4">
            <a:extLst>
              <a:ext uri="{FF2B5EF4-FFF2-40B4-BE49-F238E27FC236}">
                <a16:creationId xmlns:a16="http://schemas.microsoft.com/office/drawing/2014/main" id="{A171064A-0BB3-F3FD-3D5F-6D325F71A0E3}"/>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51</a:t>
            </a:fld>
            <a:endParaRPr lang="de-DE" sz="1200" dirty="0">
              <a:latin typeface="Century Gothic" panose="020B0502020202020204" pitchFamily="34" charset="0"/>
            </a:endParaRPr>
          </a:p>
        </p:txBody>
      </p:sp>
      <p:sp>
        <p:nvSpPr>
          <p:cNvPr id="4" name="TextBox 4">
            <a:extLst>
              <a:ext uri="{FF2B5EF4-FFF2-40B4-BE49-F238E27FC236}">
                <a16:creationId xmlns:a16="http://schemas.microsoft.com/office/drawing/2014/main" id="{8F91D9D9-55A9-07D1-0B54-80EB0865CDDA}"/>
              </a:ext>
            </a:extLst>
          </p:cNvPr>
          <p:cNvSpPr txBox="1"/>
          <p:nvPr/>
        </p:nvSpPr>
        <p:spPr>
          <a:xfrm>
            <a:off x="9142181" y="6035874"/>
            <a:ext cx="2550698" cy="307777"/>
          </a:xfrm>
          <a:prstGeom prst="rect">
            <a:avLst/>
          </a:prstGeom>
          <a:noFill/>
        </p:spPr>
        <p:txBody>
          <a:bodyPr wrap="none" lIns="91440" tIns="45720" rIns="91440" bIns="45720" rtlCol="0" anchor="t">
            <a:spAutoFit/>
          </a:bodyPr>
          <a:lstStyle/>
          <a:p>
            <a:r>
              <a:rPr lang="de-DE" sz="1400" dirty="0" err="1">
                <a:latin typeface="Century Gothic" panose="020B0502020202020204" pitchFamily="34" charset="0"/>
              </a:rPr>
              <a:t>Remelli</a:t>
            </a:r>
            <a:r>
              <a:rPr lang="de-DE" sz="1400" dirty="0">
                <a:latin typeface="Century Gothic" panose="020B0502020202020204" pitchFamily="34" charset="0"/>
              </a:rPr>
              <a:t> et al.  SIGGRAPH 22</a:t>
            </a:r>
          </a:p>
        </p:txBody>
      </p:sp>
    </p:spTree>
    <p:extLst>
      <p:ext uri="{BB962C8B-B14F-4D97-AF65-F5344CB8AC3E}">
        <p14:creationId xmlns:p14="http://schemas.microsoft.com/office/powerpoint/2010/main" val="1317087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AD357-2A81-209F-1FEC-2800A45A7C66}"/>
              </a:ext>
            </a:extLst>
          </p:cNvPr>
          <p:cNvSpPr>
            <a:spLocks noGrp="1"/>
          </p:cNvSpPr>
          <p:nvPr>
            <p:ph type="title"/>
          </p:nvPr>
        </p:nvSpPr>
        <p:spPr/>
        <p:txBody>
          <a:bodyPr/>
          <a:lstStyle/>
          <a:p>
            <a:r>
              <a:rPr lang="en-DE" dirty="0">
                <a:latin typeface="Century Gothic" panose="020B0502020202020204" pitchFamily="34" charset="0"/>
              </a:rPr>
              <a:t>Conclusion:</a:t>
            </a:r>
          </a:p>
        </p:txBody>
      </p:sp>
      <p:sp>
        <p:nvSpPr>
          <p:cNvPr id="3" name="Content Placeholder 2">
            <a:extLst>
              <a:ext uri="{FF2B5EF4-FFF2-40B4-BE49-F238E27FC236}">
                <a16:creationId xmlns:a16="http://schemas.microsoft.com/office/drawing/2014/main" id="{ED5996C6-F6E7-F717-3833-4CC6050217E0}"/>
              </a:ext>
            </a:extLst>
          </p:cNvPr>
          <p:cNvSpPr>
            <a:spLocks noGrp="1"/>
          </p:cNvSpPr>
          <p:nvPr>
            <p:ph idx="1"/>
          </p:nvPr>
        </p:nvSpPr>
        <p:spPr/>
        <p:txBody>
          <a:bodyPr>
            <a:normAutofit/>
          </a:bodyPr>
          <a:lstStyle/>
          <a:p>
            <a:r>
              <a:rPr lang="en-DE" sz="2200" dirty="0">
                <a:latin typeface="Century Gothic" panose="020B0502020202020204" pitchFamily="34" charset="0"/>
              </a:rPr>
              <a:t>For NVS of humans, it helps to introduce human shape and structure prior in the method.</a:t>
            </a:r>
          </a:p>
          <a:p>
            <a:pPr lvl="1"/>
            <a:r>
              <a:rPr lang="en-DE" sz="2200" dirty="0">
                <a:latin typeface="Century Gothic" panose="020B0502020202020204" pitchFamily="34" charset="0"/>
              </a:rPr>
              <a:t>Provides controlabilty </a:t>
            </a:r>
          </a:p>
          <a:p>
            <a:pPr lvl="1"/>
            <a:r>
              <a:rPr lang="en-GB" sz="2200" dirty="0">
                <a:latin typeface="Century Gothic" panose="020B0502020202020204" pitchFamily="34" charset="0"/>
              </a:rPr>
              <a:t>P</a:t>
            </a:r>
            <a:r>
              <a:rPr lang="en-DE" sz="2200" dirty="0">
                <a:latin typeface="Century Gothic" panose="020B0502020202020204" pitchFamily="34" charset="0"/>
              </a:rPr>
              <a:t>reserves human shape/structure</a:t>
            </a:r>
          </a:p>
          <a:p>
            <a:pPr lvl="1"/>
            <a:endParaRPr lang="en-DE" sz="2200" dirty="0">
              <a:latin typeface="Century Gothic" panose="020B0502020202020204" pitchFamily="34" charset="0"/>
            </a:endParaRPr>
          </a:p>
          <a:p>
            <a:r>
              <a:rPr lang="en-DE" sz="2200" dirty="0">
                <a:latin typeface="Century Gothic" panose="020B0502020202020204" pitchFamily="34" charset="0"/>
              </a:rPr>
              <a:t>Mixture of volumetric primitives helps:</a:t>
            </a:r>
          </a:p>
          <a:p>
            <a:pPr lvl="1"/>
            <a:r>
              <a:rPr lang="en-DE" sz="2200" dirty="0">
                <a:latin typeface="Century Gothic" panose="020B0502020202020204" pitchFamily="34" charset="0"/>
              </a:rPr>
              <a:t>Efficient rendering</a:t>
            </a:r>
          </a:p>
          <a:p>
            <a:pPr lvl="1"/>
            <a:r>
              <a:rPr lang="en-DE" sz="2200" dirty="0">
                <a:latin typeface="Century Gothic" panose="020B0502020202020204" pitchFamily="34" charset="0"/>
              </a:rPr>
              <a:t>Preserving fine details and model translucent structres</a:t>
            </a:r>
          </a:p>
        </p:txBody>
      </p:sp>
      <p:sp>
        <p:nvSpPr>
          <p:cNvPr id="4" name="Slide Number Placeholder 4">
            <a:extLst>
              <a:ext uri="{FF2B5EF4-FFF2-40B4-BE49-F238E27FC236}">
                <a16:creationId xmlns:a16="http://schemas.microsoft.com/office/drawing/2014/main" id="{421B62DA-D976-82AC-6018-8C07B10F86ED}"/>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52</a:t>
            </a:fld>
            <a:endParaRPr lang="de-DE" sz="1200" dirty="0">
              <a:latin typeface="Century Gothic" panose="020B0502020202020204" pitchFamily="34" charset="0"/>
            </a:endParaRPr>
          </a:p>
        </p:txBody>
      </p:sp>
    </p:spTree>
    <p:extLst>
      <p:ext uri="{BB962C8B-B14F-4D97-AF65-F5344CB8AC3E}">
        <p14:creationId xmlns:p14="http://schemas.microsoft.com/office/powerpoint/2010/main" val="3391320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72148" y="703706"/>
            <a:ext cx="10969943" cy="764483"/>
          </a:xfrm>
        </p:spPr>
        <p:txBody>
          <a:bodyPr vert="horz" lIns="91440" tIns="45720" rIns="91440" bIns="45720" rtlCol="0" anchor="ctr">
            <a:noAutofit/>
          </a:bodyPr>
          <a:lstStyle/>
          <a:p>
            <a:pPr algn="l"/>
            <a:r>
              <a:rPr lang="en-US" dirty="0">
                <a:latin typeface="Century Gothic" panose="020B0502020202020204" pitchFamily="34" charset="0"/>
              </a:rPr>
              <a:t>More on Human and </a:t>
            </a:r>
            <a:r>
              <a:rPr lang="en-US" dirty="0" err="1">
                <a:latin typeface="Century Gothic" panose="020B0502020202020204" pitchFamily="34" charset="0"/>
              </a:rPr>
              <a:t>NeRFs</a:t>
            </a:r>
            <a:endParaRPr lang="en-US" dirty="0">
              <a:latin typeface="Century Gothic" panose="020B0502020202020204" pitchFamily="34" charset="0"/>
            </a:endParaRPr>
          </a:p>
        </p:txBody>
      </p:sp>
      <p:sp>
        <p:nvSpPr>
          <p:cNvPr id="6" name="Content Placeholder 5">
            <a:extLst>
              <a:ext uri="{FF2B5EF4-FFF2-40B4-BE49-F238E27FC236}">
                <a16:creationId xmlns:a16="http://schemas.microsoft.com/office/drawing/2014/main" id="{C838D046-0B69-A064-F81B-D50956E8B2C1}"/>
              </a:ext>
            </a:extLst>
          </p:cNvPr>
          <p:cNvSpPr>
            <a:spLocks noGrp="1"/>
          </p:cNvSpPr>
          <p:nvPr>
            <p:ph idx="1"/>
          </p:nvPr>
        </p:nvSpPr>
        <p:spPr/>
        <p:txBody>
          <a:bodyPr vert="horz" lIns="91440" tIns="45720" rIns="91440" bIns="45720" rtlCol="0" anchor="t">
            <a:normAutofit/>
          </a:bodyPr>
          <a:lstStyle/>
          <a:p>
            <a:r>
              <a:rPr lang="en-US" sz="2200" dirty="0">
                <a:latin typeface="Century Gothic" panose="020B0502020202020204" pitchFamily="34" charset="0"/>
              </a:rPr>
              <a:t>Animatable </a:t>
            </a:r>
            <a:r>
              <a:rPr lang="en-US" sz="2200" dirty="0" err="1">
                <a:latin typeface="Century Gothic" panose="020B0502020202020204" pitchFamily="34" charset="0"/>
              </a:rPr>
              <a:t>NeRF</a:t>
            </a:r>
            <a:r>
              <a:rPr lang="en-US" sz="2200" dirty="0">
                <a:latin typeface="Century Gothic" panose="020B0502020202020204" pitchFamily="34" charset="0"/>
              </a:rPr>
              <a:t>, Peng et al., ICCV2021</a:t>
            </a:r>
          </a:p>
          <a:p>
            <a:r>
              <a:rPr lang="en-US" sz="2200" dirty="0">
                <a:latin typeface="Century Gothic" panose="020B0502020202020204" pitchFamily="34" charset="0"/>
              </a:rPr>
              <a:t>H-</a:t>
            </a:r>
            <a:r>
              <a:rPr lang="en-US" sz="2200" dirty="0" err="1">
                <a:latin typeface="Century Gothic" panose="020B0502020202020204" pitchFamily="34" charset="0"/>
              </a:rPr>
              <a:t>NeRF</a:t>
            </a:r>
            <a:r>
              <a:rPr lang="en-US" sz="2200" dirty="0">
                <a:latin typeface="Century Gothic" panose="020B0502020202020204" pitchFamily="34" charset="0"/>
              </a:rPr>
              <a:t>, Xu et al., </a:t>
            </a:r>
            <a:r>
              <a:rPr lang="en-US" sz="2200" dirty="0" err="1">
                <a:latin typeface="Century Gothic" panose="020B0502020202020204" pitchFamily="34" charset="0"/>
              </a:rPr>
              <a:t>NeurIPS</a:t>
            </a:r>
            <a:r>
              <a:rPr lang="en-US" sz="2200" dirty="0">
                <a:latin typeface="Century Gothic" panose="020B0502020202020204" pitchFamily="34" charset="0"/>
              </a:rPr>
              <a:t> 2021</a:t>
            </a:r>
          </a:p>
          <a:p>
            <a:r>
              <a:rPr lang="en-US" sz="2200" dirty="0" err="1">
                <a:latin typeface="Century Gothic" panose="020B0502020202020204" pitchFamily="34" charset="0"/>
              </a:rPr>
              <a:t>NeuMan</a:t>
            </a:r>
            <a:r>
              <a:rPr lang="en-US" sz="2200" dirty="0">
                <a:latin typeface="Century Gothic" panose="020B0502020202020204" pitchFamily="34" charset="0"/>
              </a:rPr>
              <a:t>, Jian et al., ECCV 2022</a:t>
            </a:r>
          </a:p>
          <a:p>
            <a:r>
              <a:rPr lang="en-US" sz="2200" dirty="0" err="1">
                <a:latin typeface="Century Gothic" panose="020B0502020202020204" pitchFamily="34" charset="0"/>
              </a:rPr>
              <a:t>DoubleField</a:t>
            </a:r>
            <a:r>
              <a:rPr lang="en-US" sz="2200" dirty="0">
                <a:latin typeface="Century Gothic" panose="020B0502020202020204" pitchFamily="34" charset="0"/>
              </a:rPr>
              <a:t>, Shao et al., CVPR 2022</a:t>
            </a:r>
          </a:p>
          <a:p>
            <a:r>
              <a:rPr lang="en-US" sz="2200" dirty="0">
                <a:latin typeface="Century Gothic" panose="020B0502020202020204" pitchFamily="34" charset="0"/>
              </a:rPr>
              <a:t> </a:t>
            </a:r>
          </a:p>
          <a:p>
            <a:r>
              <a:rPr lang="en-US" sz="2200" dirty="0">
                <a:latin typeface="Century Gothic" panose="020B0502020202020204" pitchFamily="34" charset="0"/>
              </a:rPr>
              <a:t>……. And many more </a:t>
            </a:r>
          </a:p>
          <a:p>
            <a:endParaRPr lang="en-US" sz="2200" dirty="0">
              <a:latin typeface="Century Gothic" panose="020B0502020202020204" pitchFamily="34" charset="0"/>
            </a:endParaRPr>
          </a:p>
        </p:txBody>
      </p:sp>
      <p:sp>
        <p:nvSpPr>
          <p:cNvPr id="3" name="Slide Number Placeholder 4">
            <a:extLst>
              <a:ext uri="{FF2B5EF4-FFF2-40B4-BE49-F238E27FC236}">
                <a16:creationId xmlns:a16="http://schemas.microsoft.com/office/drawing/2014/main" id="{0DC03D02-8934-6E6B-26FA-9B6AACC031C0}"/>
              </a:ext>
            </a:extLst>
          </p:cNvPr>
          <p:cNvSpPr txBox="1">
            <a:spLocks/>
          </p:cNvSpPr>
          <p:nvPr/>
        </p:nvSpPr>
        <p:spPr>
          <a:xfrm>
            <a:off x="9446339" y="6343651"/>
            <a:ext cx="2742486" cy="365125"/>
          </a:xfrm>
          <a:prstGeom prst="rect">
            <a:avLst/>
          </a:prstGeom>
        </p:spPr>
        <p:txBody>
          <a:bodyPr vert="horz" lIns="91440" tIns="45720" rIns="91440" bIns="45720" rtlCol="0" anchor="ctr"/>
          <a:lstStyle>
            <a:defPPr>
              <a:defRPr lang="en-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5C1BE9-C296-1249-A240-B59D2833722D}" type="slidenum">
              <a:rPr lang="de-DE" smtClean="0">
                <a:latin typeface="Century Gothic" panose="020B0502020202020204" pitchFamily="34" charset="0"/>
              </a:rPr>
              <a:pPr/>
              <a:t>53</a:t>
            </a:fld>
            <a:endParaRPr lang="de-DE" dirty="0">
              <a:latin typeface="Century Gothic" panose="020B0502020202020204" pitchFamily="34" charset="0"/>
            </a:endParaRPr>
          </a:p>
        </p:txBody>
      </p:sp>
    </p:spTree>
    <p:extLst>
      <p:ext uri="{BB962C8B-B14F-4D97-AF65-F5344CB8AC3E}">
        <p14:creationId xmlns:p14="http://schemas.microsoft.com/office/powerpoint/2010/main" val="3214763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A picture containing indoor, text&#10;&#10;Description automatically generated">
            <a:extLst>
              <a:ext uri="{FF2B5EF4-FFF2-40B4-BE49-F238E27FC236}">
                <a16:creationId xmlns:a16="http://schemas.microsoft.com/office/drawing/2014/main" id="{DD69AD38-4164-A85E-985F-A84A8C51F7E2}"/>
              </a:ext>
            </a:extLst>
          </p:cNvPr>
          <p:cNvPicPr>
            <a:picLocks noChangeAspect="1"/>
          </p:cNvPicPr>
          <p:nvPr/>
        </p:nvPicPr>
        <p:blipFill rotWithShape="1">
          <a:blip r:embed="rId3"/>
          <a:srcRect t="4649"/>
          <a:stretch/>
        </p:blipFill>
        <p:spPr>
          <a:xfrm>
            <a:off x="938547" y="1719235"/>
            <a:ext cx="8510967" cy="4782848"/>
          </a:xfrm>
          <a:prstGeom prst="rect">
            <a:avLst/>
          </a:prstGeom>
        </p:spPr>
      </p:pic>
      <p:pic>
        <p:nvPicPr>
          <p:cNvPr id="16" name="Picture 2" descr="\mathcal{Z} = \{z_1, z_2,  \cdots, z_{6890} \}">
            <a:extLst>
              <a:ext uri="{FF2B5EF4-FFF2-40B4-BE49-F238E27FC236}">
                <a16:creationId xmlns:a16="http://schemas.microsoft.com/office/drawing/2014/main" id="{5A75EBB4-3CA8-44E4-2FE3-83930C6D5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542" y="5706069"/>
            <a:ext cx="3368041" cy="4210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75944" y="570391"/>
            <a:ext cx="10515600" cy="1325563"/>
          </a:xfrm>
        </p:spPr>
        <p:txBody>
          <a:bodyPr>
            <a:normAutofit/>
          </a:bodyPr>
          <a:lstStyle/>
          <a:p>
            <a:r>
              <a:rPr lang="en-US" dirty="0">
                <a:latin typeface="Century Gothic" panose="020B0502020202020204" pitchFamily="34" charset="0"/>
              </a:rPr>
              <a:t>Neural Body: Key Idea</a:t>
            </a:r>
          </a:p>
        </p:txBody>
      </p:sp>
      <p:sp>
        <p:nvSpPr>
          <p:cNvPr id="3" name="Rectangle 2">
            <a:extLst>
              <a:ext uri="{FF2B5EF4-FFF2-40B4-BE49-F238E27FC236}">
                <a16:creationId xmlns:a16="http://schemas.microsoft.com/office/drawing/2014/main" id="{F09CD933-504C-C4E5-88DA-D6B6C87423EE}"/>
              </a:ext>
            </a:extLst>
          </p:cNvPr>
          <p:cNvSpPr/>
          <p:nvPr/>
        </p:nvSpPr>
        <p:spPr>
          <a:xfrm>
            <a:off x="5758386" y="1990239"/>
            <a:ext cx="950976" cy="2109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6" name="TextBox 5">
            <a:extLst>
              <a:ext uri="{FF2B5EF4-FFF2-40B4-BE49-F238E27FC236}">
                <a16:creationId xmlns:a16="http://schemas.microsoft.com/office/drawing/2014/main" id="{18C96878-083C-0B55-E3ED-1D03AAC37916}"/>
              </a:ext>
            </a:extLst>
          </p:cNvPr>
          <p:cNvSpPr txBox="1"/>
          <p:nvPr/>
        </p:nvSpPr>
        <p:spPr>
          <a:xfrm>
            <a:off x="6639216" y="1427581"/>
            <a:ext cx="3215640" cy="646331"/>
          </a:xfrm>
          <a:prstGeom prst="rect">
            <a:avLst/>
          </a:prstGeom>
          <a:noFill/>
        </p:spPr>
        <p:txBody>
          <a:bodyPr wrap="square" rtlCol="0">
            <a:spAutoFit/>
          </a:bodyPr>
          <a:lstStyle/>
          <a:p>
            <a:r>
              <a:rPr lang="en-DE" dirty="0">
                <a:solidFill>
                  <a:srgbClr val="FF0000"/>
                </a:solidFill>
                <a:latin typeface="Century Gothic" panose="020B0502020202020204" pitchFamily="34" charset="0"/>
              </a:rPr>
              <a:t>Sparse latent code, not defined for all points in 3D</a:t>
            </a:r>
          </a:p>
        </p:txBody>
      </p:sp>
      <p:sp>
        <p:nvSpPr>
          <p:cNvPr id="10" name="Slide Number Placeholder 4">
            <a:extLst>
              <a:ext uri="{FF2B5EF4-FFF2-40B4-BE49-F238E27FC236}">
                <a16:creationId xmlns:a16="http://schemas.microsoft.com/office/drawing/2014/main" id="{63816816-14AD-A1C0-6E7A-E0EF593FE93A}"/>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6</a:t>
            </a:fld>
            <a:endParaRPr lang="de-DE" sz="1200" dirty="0">
              <a:latin typeface="Century Gothic" panose="020B0502020202020204" pitchFamily="34" charset="0"/>
            </a:endParaRPr>
          </a:p>
        </p:txBody>
      </p:sp>
      <p:sp>
        <p:nvSpPr>
          <p:cNvPr id="17" name="TextBox 6">
            <a:extLst>
              <a:ext uri="{FF2B5EF4-FFF2-40B4-BE49-F238E27FC236}">
                <a16:creationId xmlns:a16="http://schemas.microsoft.com/office/drawing/2014/main" id="{AE851A86-960A-AC37-D779-CF8AE1DCF9A9}"/>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3415839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75944" y="552103"/>
            <a:ext cx="10515600" cy="1325563"/>
          </a:xfrm>
        </p:spPr>
        <p:txBody>
          <a:bodyPr>
            <a:normAutofit/>
          </a:bodyPr>
          <a:lstStyle/>
          <a:p>
            <a:r>
              <a:rPr lang="en-US" dirty="0">
                <a:latin typeface="Century Gothic" panose="020B0502020202020204" pitchFamily="34" charset="0"/>
              </a:rPr>
              <a:t>Neural Body: Method</a:t>
            </a:r>
          </a:p>
        </p:txBody>
      </p:sp>
      <p:pic>
        <p:nvPicPr>
          <p:cNvPr id="10" name="Picture 7" descr="Chart, radar chart&#10;&#10;Description automatically generated">
            <a:extLst>
              <a:ext uri="{FF2B5EF4-FFF2-40B4-BE49-F238E27FC236}">
                <a16:creationId xmlns:a16="http://schemas.microsoft.com/office/drawing/2014/main" id="{B8392C25-4391-13CB-CCFF-5946B9017615}"/>
              </a:ext>
            </a:extLst>
          </p:cNvPr>
          <p:cNvPicPr>
            <a:picLocks noChangeAspect="1"/>
          </p:cNvPicPr>
          <p:nvPr/>
        </p:nvPicPr>
        <p:blipFill rotWithShape="1">
          <a:blip r:embed="rId3"/>
          <a:srcRect r="45013"/>
          <a:stretch/>
        </p:blipFill>
        <p:spPr>
          <a:xfrm>
            <a:off x="838200" y="2620295"/>
            <a:ext cx="5780467" cy="2761998"/>
          </a:xfrm>
          <a:prstGeom prst="rect">
            <a:avLst/>
          </a:prstGeom>
        </p:spPr>
      </p:pic>
      <p:sp>
        <p:nvSpPr>
          <p:cNvPr id="11" name="Rectangle 10">
            <a:extLst>
              <a:ext uri="{FF2B5EF4-FFF2-40B4-BE49-F238E27FC236}">
                <a16:creationId xmlns:a16="http://schemas.microsoft.com/office/drawing/2014/main" id="{D888178C-9D3E-DB57-C4AE-D6F8A9B2BDD5}"/>
              </a:ext>
            </a:extLst>
          </p:cNvPr>
          <p:cNvSpPr/>
          <p:nvPr/>
        </p:nvSpPr>
        <p:spPr>
          <a:xfrm>
            <a:off x="7388352" y="5065776"/>
            <a:ext cx="804672" cy="47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3" name="Slide Number Placeholder 4">
            <a:extLst>
              <a:ext uri="{FF2B5EF4-FFF2-40B4-BE49-F238E27FC236}">
                <a16:creationId xmlns:a16="http://schemas.microsoft.com/office/drawing/2014/main" id="{440CEEBA-FEAE-3F00-2AAC-44B64568D695}"/>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7</a:t>
            </a:fld>
            <a:endParaRPr lang="de-DE" sz="1200" dirty="0">
              <a:latin typeface="Century Gothic" panose="020B0502020202020204" pitchFamily="34" charset="0"/>
            </a:endParaRPr>
          </a:p>
        </p:txBody>
      </p:sp>
      <p:sp>
        <p:nvSpPr>
          <p:cNvPr id="6" name="TextBox 6">
            <a:extLst>
              <a:ext uri="{FF2B5EF4-FFF2-40B4-BE49-F238E27FC236}">
                <a16:creationId xmlns:a16="http://schemas.microsoft.com/office/drawing/2014/main" id="{9E425F05-9BED-7FE9-D60B-A7BE0F1A6EBC}"/>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2389835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75944" y="570391"/>
            <a:ext cx="10515600" cy="1325563"/>
          </a:xfrm>
        </p:spPr>
        <p:txBody>
          <a:bodyPr>
            <a:normAutofit/>
          </a:bodyPr>
          <a:lstStyle/>
          <a:p>
            <a:r>
              <a:rPr lang="en-US" dirty="0">
                <a:latin typeface="Century Gothic" panose="020B0502020202020204" pitchFamily="34" charset="0"/>
              </a:rPr>
              <a:t>Neural Body: Method</a:t>
            </a:r>
          </a:p>
        </p:txBody>
      </p:sp>
      <p:pic>
        <p:nvPicPr>
          <p:cNvPr id="10" name="Picture 7" descr="Chart, radar chart&#10;&#10;Description automatically generated">
            <a:extLst>
              <a:ext uri="{FF2B5EF4-FFF2-40B4-BE49-F238E27FC236}">
                <a16:creationId xmlns:a16="http://schemas.microsoft.com/office/drawing/2014/main" id="{B8392C25-4391-13CB-CCFF-5946B9017615}"/>
              </a:ext>
            </a:extLst>
          </p:cNvPr>
          <p:cNvPicPr>
            <a:picLocks noChangeAspect="1"/>
          </p:cNvPicPr>
          <p:nvPr/>
        </p:nvPicPr>
        <p:blipFill rotWithShape="1">
          <a:blip r:embed="rId3"/>
          <a:srcRect r="32662"/>
          <a:stretch/>
        </p:blipFill>
        <p:spPr>
          <a:xfrm>
            <a:off x="839789" y="2620295"/>
            <a:ext cx="7078915" cy="2761998"/>
          </a:xfrm>
          <a:prstGeom prst="rect">
            <a:avLst/>
          </a:prstGeom>
        </p:spPr>
      </p:pic>
      <p:sp>
        <p:nvSpPr>
          <p:cNvPr id="11" name="Rectangle 10">
            <a:extLst>
              <a:ext uri="{FF2B5EF4-FFF2-40B4-BE49-F238E27FC236}">
                <a16:creationId xmlns:a16="http://schemas.microsoft.com/office/drawing/2014/main" id="{D888178C-9D3E-DB57-C4AE-D6F8A9B2BDD5}"/>
              </a:ext>
            </a:extLst>
          </p:cNvPr>
          <p:cNvSpPr/>
          <p:nvPr/>
        </p:nvSpPr>
        <p:spPr>
          <a:xfrm>
            <a:off x="7388352" y="5065776"/>
            <a:ext cx="804672" cy="47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3" name="Slide Number Placeholder 4">
            <a:extLst>
              <a:ext uri="{FF2B5EF4-FFF2-40B4-BE49-F238E27FC236}">
                <a16:creationId xmlns:a16="http://schemas.microsoft.com/office/drawing/2014/main" id="{9BE58791-5D8A-2942-ED6A-614CA3F5D1B9}"/>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8</a:t>
            </a:fld>
            <a:endParaRPr lang="de-DE" sz="1200" dirty="0">
              <a:latin typeface="Century Gothic" panose="020B0502020202020204" pitchFamily="34" charset="0"/>
            </a:endParaRPr>
          </a:p>
        </p:txBody>
      </p:sp>
      <p:sp>
        <p:nvSpPr>
          <p:cNvPr id="6" name="TextBox 6">
            <a:extLst>
              <a:ext uri="{FF2B5EF4-FFF2-40B4-BE49-F238E27FC236}">
                <a16:creationId xmlns:a16="http://schemas.microsoft.com/office/drawing/2014/main" id="{197C9CE3-6207-524B-46A2-565B3D986EFA}"/>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3797527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F9F8-ECBB-BE90-E2F7-AD31941174D7}"/>
              </a:ext>
            </a:extLst>
          </p:cNvPr>
          <p:cNvSpPr>
            <a:spLocks noGrp="1"/>
          </p:cNvSpPr>
          <p:nvPr>
            <p:ph type="title"/>
          </p:nvPr>
        </p:nvSpPr>
        <p:spPr>
          <a:xfrm>
            <a:off x="1075944" y="570391"/>
            <a:ext cx="10515600" cy="1325563"/>
          </a:xfrm>
        </p:spPr>
        <p:txBody>
          <a:bodyPr>
            <a:normAutofit/>
          </a:bodyPr>
          <a:lstStyle/>
          <a:p>
            <a:r>
              <a:rPr lang="en-US" dirty="0">
                <a:latin typeface="Century Gothic" panose="020B0502020202020204" pitchFamily="34" charset="0"/>
              </a:rPr>
              <a:t>Neural Body: Method</a:t>
            </a:r>
          </a:p>
        </p:txBody>
      </p:sp>
      <p:pic>
        <p:nvPicPr>
          <p:cNvPr id="10" name="Picture 7" descr="Chart, radar chart&#10;&#10;Description automatically generated">
            <a:extLst>
              <a:ext uri="{FF2B5EF4-FFF2-40B4-BE49-F238E27FC236}">
                <a16:creationId xmlns:a16="http://schemas.microsoft.com/office/drawing/2014/main" id="{B8392C25-4391-13CB-CCFF-5946B9017615}"/>
              </a:ext>
            </a:extLst>
          </p:cNvPr>
          <p:cNvPicPr>
            <a:picLocks noChangeAspect="1"/>
          </p:cNvPicPr>
          <p:nvPr/>
        </p:nvPicPr>
        <p:blipFill>
          <a:blip r:embed="rId3"/>
          <a:stretch>
            <a:fillRect/>
          </a:stretch>
        </p:blipFill>
        <p:spPr>
          <a:xfrm>
            <a:off x="839789" y="2620295"/>
            <a:ext cx="10512425" cy="2761998"/>
          </a:xfrm>
          <a:prstGeom prst="rect">
            <a:avLst/>
          </a:prstGeom>
        </p:spPr>
      </p:pic>
      <p:sp>
        <p:nvSpPr>
          <p:cNvPr id="3" name="Slide Number Placeholder 4">
            <a:extLst>
              <a:ext uri="{FF2B5EF4-FFF2-40B4-BE49-F238E27FC236}">
                <a16:creationId xmlns:a16="http://schemas.microsoft.com/office/drawing/2014/main" id="{B027A9A8-CA52-6F00-2724-8568F18706DC}"/>
              </a:ext>
            </a:extLst>
          </p:cNvPr>
          <p:cNvSpPr>
            <a:spLocks noGrp="1"/>
          </p:cNvSpPr>
          <p:nvPr>
            <p:ph type="sldNum" sz="quarter" idx="12"/>
          </p:nvPr>
        </p:nvSpPr>
        <p:spPr>
          <a:xfrm>
            <a:off x="9446339" y="6343651"/>
            <a:ext cx="2742486" cy="365125"/>
          </a:xfrm>
        </p:spPr>
        <p:txBody>
          <a:bodyPr/>
          <a:lstStyle/>
          <a:p>
            <a:fld id="{AC5C1BE9-C296-1249-A240-B59D2833722D}" type="slidenum">
              <a:rPr lang="de-DE" sz="1200" smtClean="0">
                <a:latin typeface="Century Gothic" panose="020B0502020202020204" pitchFamily="34" charset="0"/>
              </a:rPr>
              <a:t>9</a:t>
            </a:fld>
            <a:endParaRPr lang="de-DE" sz="1200" dirty="0">
              <a:latin typeface="Century Gothic" panose="020B0502020202020204" pitchFamily="34" charset="0"/>
            </a:endParaRPr>
          </a:p>
        </p:txBody>
      </p:sp>
      <p:sp>
        <p:nvSpPr>
          <p:cNvPr id="6" name="TextBox 6">
            <a:extLst>
              <a:ext uri="{FF2B5EF4-FFF2-40B4-BE49-F238E27FC236}">
                <a16:creationId xmlns:a16="http://schemas.microsoft.com/office/drawing/2014/main" id="{775E7BE7-CC1C-4531-9147-1C915ABFEB5E}"/>
              </a:ext>
            </a:extLst>
          </p:cNvPr>
          <p:cNvSpPr txBox="1"/>
          <p:nvPr/>
        </p:nvSpPr>
        <p:spPr>
          <a:xfrm>
            <a:off x="9755946" y="6035874"/>
            <a:ext cx="1957587" cy="307777"/>
          </a:xfrm>
          <a:prstGeom prst="rect">
            <a:avLst/>
          </a:prstGeom>
          <a:noFill/>
        </p:spPr>
        <p:txBody>
          <a:bodyPr wrap="none" lIns="91440" tIns="45720" rIns="91440" bIns="45720" rtlCol="0" anchor="t">
            <a:spAutoFit/>
          </a:bodyPr>
          <a:lstStyle/>
          <a:p>
            <a:r>
              <a:rPr lang="de-DE" sz="1400" dirty="0">
                <a:latin typeface="Century Gothic" panose="020B0502020202020204" pitchFamily="34" charset="0"/>
              </a:rPr>
              <a:t>Peng et al.  CVPR 21</a:t>
            </a:r>
          </a:p>
        </p:txBody>
      </p:sp>
    </p:spTree>
    <p:extLst>
      <p:ext uri="{BB962C8B-B14F-4D97-AF65-F5344CB8AC3E}">
        <p14:creationId xmlns:p14="http://schemas.microsoft.com/office/powerpoint/2010/main" val="1628071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9769</TotalTime>
  <Words>3586</Words>
  <Application>Microsoft Macintosh PowerPoint</Application>
  <PresentationFormat>Widescreen</PresentationFormat>
  <Paragraphs>451</Paragraphs>
  <Slides>53</Slides>
  <Notes>50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Century Gothic</vt:lpstr>
      <vt:lpstr>Office Theme</vt:lpstr>
      <vt:lpstr>Virtual Humans – Winter 23/24</vt:lpstr>
      <vt:lpstr>Novel View Synthesis for Humans</vt:lpstr>
      <vt:lpstr>Human models using NeRF</vt:lpstr>
      <vt:lpstr>Neural Body: Implicit Neural Representations with Structured Latent Codes for NVS of Dynamic Humans </vt:lpstr>
      <vt:lpstr>Neural Body: Key Idea</vt:lpstr>
      <vt:lpstr>Neural Body: Key Idea</vt:lpstr>
      <vt:lpstr>Neural Body: Method</vt:lpstr>
      <vt:lpstr>Neural Body: Method</vt:lpstr>
      <vt:lpstr>Neural Body: Method</vt:lpstr>
      <vt:lpstr>Neural Body: Results</vt:lpstr>
      <vt:lpstr>Neural Body: Conclusion </vt:lpstr>
      <vt:lpstr>Neural Body: Conclusion </vt:lpstr>
      <vt:lpstr>PowerPoint Presentation</vt:lpstr>
      <vt:lpstr>HumanNeRF:Free-viewpoint Rendering of Moving People from Monocular Video</vt:lpstr>
      <vt:lpstr>HumanNeRF: Key Idea</vt:lpstr>
      <vt:lpstr>HumanNeRF: Key Idea</vt:lpstr>
      <vt:lpstr>HumanNeRF: Method</vt:lpstr>
      <vt:lpstr>HumanNeRF: Method</vt:lpstr>
      <vt:lpstr>HumanNeRF: Method</vt:lpstr>
      <vt:lpstr>HumanNeRF: Method</vt:lpstr>
      <vt:lpstr>More on Human and NeRFs</vt:lpstr>
      <vt:lpstr>Limitation of NeRF/Implicit Representations</vt:lpstr>
      <vt:lpstr>Mixture of Volumetric Primitives</vt:lpstr>
      <vt:lpstr>Mixture of Volumetric Primitives: Key Idea</vt:lpstr>
      <vt:lpstr>Mixture of Volumetric Primitives: Key Idea</vt:lpstr>
      <vt:lpstr>Mixture of Volumetric Primitives: Key Idea</vt:lpstr>
      <vt:lpstr>Mixture of Volumetric Primitives: Key Idea</vt:lpstr>
      <vt:lpstr>Mixture of Volumetric Primitives: Method</vt:lpstr>
      <vt:lpstr>Mixture of Volumetric Primitives: Method</vt:lpstr>
      <vt:lpstr>Mixture of Volumetric Primitives: Method</vt:lpstr>
      <vt:lpstr>Mixture of Volumetric Primitives: Method</vt:lpstr>
      <vt:lpstr>Mixture of Volumetric Primitives: Method</vt:lpstr>
      <vt:lpstr>Mixture of Volumetric Primitives: Method</vt:lpstr>
      <vt:lpstr>Mixture of Volumetric Primitives: Method</vt:lpstr>
      <vt:lpstr>Mixture of Volumetric Primitives: Training</vt:lpstr>
      <vt:lpstr>Mixture of Volumetric Primitives: Results</vt:lpstr>
      <vt:lpstr>Mixture of Volumetric Primitives: Results</vt:lpstr>
      <vt:lpstr>Mixture of Volumetric Primitives</vt:lpstr>
      <vt:lpstr>Mixture of Volumetric Primitives</vt:lpstr>
      <vt:lpstr>Mixture of Volumetric Primitives</vt:lpstr>
      <vt:lpstr>Mixture of Volumetric Primitives</vt:lpstr>
      <vt:lpstr>Mixture of Volumetric Primitives</vt:lpstr>
      <vt:lpstr>Mixture of Volumetric Primitives</vt:lpstr>
      <vt:lpstr>Mixture of Volumetric Primitives</vt:lpstr>
      <vt:lpstr>Drivable Volumetric Avatars</vt:lpstr>
      <vt:lpstr>Drivable Volumetric Avatars</vt:lpstr>
      <vt:lpstr>Drivable Volumetric Avatars: Method</vt:lpstr>
      <vt:lpstr>Drivable Volumetric Avatars: Method</vt:lpstr>
      <vt:lpstr>Drivable Volumetric Avatars: Method</vt:lpstr>
      <vt:lpstr>Drivable Volumetric Avatars: Method</vt:lpstr>
      <vt:lpstr>Drivable Volumetric Avatars: Results</vt:lpstr>
      <vt:lpstr>Conclusion:</vt:lpstr>
      <vt:lpstr>More on Human and NeRFs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garvita tiwari</dc:creator>
  <cp:lastModifiedBy>Microsoft Office User</cp:lastModifiedBy>
  <cp:revision>9</cp:revision>
  <dcterms:created xsi:type="dcterms:W3CDTF">2023-01-21T11:23:07Z</dcterms:created>
  <dcterms:modified xsi:type="dcterms:W3CDTF">2024-01-09T09:03:32Z</dcterms:modified>
</cp:coreProperties>
</file>