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mpeg" ContentType="video/unknown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tags/tag4.xml" ContentType="application/vnd.openxmlformats-officedocument.presentationml.tags+xml"/>
  <Override PartName="/ppt/notesSlides/notesSlide18.xml" ContentType="application/vnd.openxmlformats-officedocument.presentationml.notesSlid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6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62"/>
  </p:notesMasterIdLst>
  <p:sldIdLst>
    <p:sldId id="859" r:id="rId2"/>
    <p:sldId id="939" r:id="rId3"/>
    <p:sldId id="938" r:id="rId4"/>
    <p:sldId id="523" r:id="rId5"/>
    <p:sldId id="941" r:id="rId6"/>
    <p:sldId id="937" r:id="rId7"/>
    <p:sldId id="940" r:id="rId8"/>
    <p:sldId id="1021" r:id="rId9"/>
    <p:sldId id="942" r:id="rId10"/>
    <p:sldId id="1017" r:id="rId11"/>
    <p:sldId id="300" r:id="rId12"/>
    <p:sldId id="1016" r:id="rId13"/>
    <p:sldId id="945" r:id="rId14"/>
    <p:sldId id="946" r:id="rId15"/>
    <p:sldId id="948" r:id="rId16"/>
    <p:sldId id="949" r:id="rId17"/>
    <p:sldId id="950" r:id="rId18"/>
    <p:sldId id="955" r:id="rId19"/>
    <p:sldId id="947" r:id="rId20"/>
    <p:sldId id="962" r:id="rId21"/>
    <p:sldId id="956" r:id="rId22"/>
    <p:sldId id="952" r:id="rId23"/>
    <p:sldId id="953" r:id="rId24"/>
    <p:sldId id="957" r:id="rId25"/>
    <p:sldId id="959" r:id="rId26"/>
    <p:sldId id="1023" r:id="rId27"/>
    <p:sldId id="960" r:id="rId28"/>
    <p:sldId id="961" r:id="rId29"/>
    <p:sldId id="1007" r:id="rId30"/>
    <p:sldId id="1018" r:id="rId31"/>
    <p:sldId id="1020" r:id="rId32"/>
    <p:sldId id="1019" r:id="rId33"/>
    <p:sldId id="966" r:id="rId34"/>
    <p:sldId id="967" r:id="rId35"/>
    <p:sldId id="964" r:id="rId36"/>
    <p:sldId id="971" r:id="rId37"/>
    <p:sldId id="970" r:id="rId38"/>
    <p:sldId id="285" r:id="rId39"/>
    <p:sldId id="972" r:id="rId40"/>
    <p:sldId id="292" r:id="rId41"/>
    <p:sldId id="973" r:id="rId42"/>
    <p:sldId id="975" r:id="rId43"/>
    <p:sldId id="288" r:id="rId44"/>
    <p:sldId id="1024" r:id="rId45"/>
    <p:sldId id="980" r:id="rId46"/>
    <p:sldId id="978" r:id="rId47"/>
    <p:sldId id="979" r:id="rId48"/>
    <p:sldId id="981" r:id="rId49"/>
    <p:sldId id="976" r:id="rId50"/>
    <p:sldId id="281" r:id="rId51"/>
    <p:sldId id="289" r:id="rId52"/>
    <p:sldId id="963" r:id="rId53"/>
    <p:sldId id="1014" r:id="rId54"/>
    <p:sldId id="977" r:id="rId55"/>
    <p:sldId id="965" r:id="rId56"/>
    <p:sldId id="1009" r:id="rId57"/>
    <p:sldId id="1010" r:id="rId58"/>
    <p:sldId id="1011" r:id="rId59"/>
    <p:sldId id="1012" r:id="rId60"/>
    <p:sldId id="1013" r:id="rId6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E31224F-3F53-6143-A67C-0AD44DCD47A1}">
          <p14:sldIdLst>
            <p14:sldId id="859"/>
            <p14:sldId id="939"/>
            <p14:sldId id="938"/>
            <p14:sldId id="523"/>
            <p14:sldId id="941"/>
            <p14:sldId id="937"/>
            <p14:sldId id="940"/>
            <p14:sldId id="1021"/>
            <p14:sldId id="942"/>
            <p14:sldId id="1017"/>
            <p14:sldId id="300"/>
            <p14:sldId id="1016"/>
            <p14:sldId id="945"/>
            <p14:sldId id="946"/>
            <p14:sldId id="948"/>
            <p14:sldId id="949"/>
            <p14:sldId id="950"/>
            <p14:sldId id="955"/>
            <p14:sldId id="947"/>
            <p14:sldId id="962"/>
            <p14:sldId id="956"/>
            <p14:sldId id="952"/>
            <p14:sldId id="953"/>
            <p14:sldId id="957"/>
            <p14:sldId id="959"/>
            <p14:sldId id="1023"/>
            <p14:sldId id="960"/>
            <p14:sldId id="961"/>
            <p14:sldId id="1007"/>
            <p14:sldId id="1018"/>
            <p14:sldId id="1020"/>
            <p14:sldId id="1019"/>
            <p14:sldId id="966"/>
            <p14:sldId id="967"/>
            <p14:sldId id="964"/>
            <p14:sldId id="971"/>
            <p14:sldId id="970"/>
            <p14:sldId id="285"/>
            <p14:sldId id="972"/>
            <p14:sldId id="292"/>
            <p14:sldId id="973"/>
            <p14:sldId id="975"/>
            <p14:sldId id="288"/>
            <p14:sldId id="1024"/>
            <p14:sldId id="980"/>
            <p14:sldId id="978"/>
            <p14:sldId id="979"/>
            <p14:sldId id="981"/>
            <p14:sldId id="976"/>
            <p14:sldId id="281"/>
            <p14:sldId id="289"/>
            <p14:sldId id="963"/>
            <p14:sldId id="1014"/>
          </p14:sldIdLst>
        </p14:section>
        <p14:section name="OriginalSlides" id="{3CEB4576-32D3-8C4B-8CFD-E33946E022DB}">
          <p14:sldIdLst>
            <p14:sldId id="977"/>
            <p14:sldId id="965"/>
            <p14:sldId id="1009"/>
            <p14:sldId id="1010"/>
            <p14:sldId id="1011"/>
            <p14:sldId id="1012"/>
            <p14:sldId id="101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05"/>
    <p:restoredTop sz="68573"/>
  </p:normalViewPr>
  <p:slideViewPr>
    <p:cSldViewPr snapToGrid="0" snapToObjects="1">
      <p:cViewPr varScale="1">
        <p:scale>
          <a:sx n="77" d="100"/>
          <a:sy n="77" d="100"/>
        </p:scale>
        <p:origin x="22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DF26FB-7D24-3B4E-9E7D-8BC9F5F201C0}" type="datetimeFigureOut">
              <a:rPr lang="en-GB" smtClean="0"/>
              <a:t>22/09/2023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48131-6A90-0645-9896-4199639C59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1429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385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A201C5-0F8F-0D4D-BCEB-5FECC11E143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2888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48131-6A90-0645-9896-4199639C5903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7813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(\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{x}_t)= \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_{i=1}^N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e_i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(\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{x}_t)=\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_{i=1}^N \| \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}}_i(\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{x}_t)-\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}_i \|^2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48131-6A90-0645-9896-4199639C5903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926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(\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{x}_t)= \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_{i=1}^N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e_i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(\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{x}_t)=\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_{i=1}^N \| \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}}_i(\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{x}_t)-\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}_i \|^2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48131-6A90-0645-9896-4199639C5903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3376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A201C5-0F8F-0D4D-BCEB-5FECC11E143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2576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9" name="Shape 3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defRPr sz="1200"/>
            </a:pPr>
            <a:r>
              <a:rPr lang="en-US" sz="1800" baseline="0" dirty="0"/>
              <a:t>To fit beta and theta parameters to the detected 2D joints, we minimize [show] an objective function, </a:t>
            </a:r>
          </a:p>
        </p:txBody>
      </p:sp>
    </p:spTree>
    <p:extLst>
      <p:ext uri="{BB962C8B-B14F-4D97-AF65-F5344CB8AC3E}">
        <p14:creationId xmlns:p14="http://schemas.microsoft.com/office/powerpoint/2010/main" val="10638696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200">
              <a:defRPr sz="1500"/>
            </a:pPr>
            <a:r>
              <a:rPr lang="en-US" sz="1200" dirty="0"/>
              <a:t>However,</a:t>
            </a:r>
            <a:r>
              <a:rPr lang="en-US" sz="1200" baseline="0" dirty="0"/>
              <a:t> this problem </a:t>
            </a:r>
            <a:r>
              <a:rPr lang="en-US" sz="1200" dirty="0"/>
              <a:t>is fundamentally ambiguous,</a:t>
            </a:r>
            <a:r>
              <a:rPr lang="en-US" sz="1200" baseline="0" dirty="0"/>
              <a:t> because</a:t>
            </a:r>
            <a:r>
              <a:rPr lang="en-US" sz="1200" dirty="0"/>
              <a:t> many 3D poses and shapes can explain the same 2D image.</a:t>
            </a:r>
          </a:p>
          <a:p>
            <a:pPr defTabSz="457200">
              <a:defRPr sz="1500"/>
            </a:pPr>
            <a:r>
              <a:rPr lang="en-US" sz="1200" dirty="0"/>
              <a:t>For</a:t>
            </a:r>
            <a:r>
              <a:rPr lang="en-US" sz="1200" baseline="0" dirty="0"/>
              <a:t> example, given this image of a man standing, this model looks like </a:t>
            </a:r>
            <a:r>
              <a:rPr lang="en-US" sz="1200" dirty="0"/>
              <a:t>a reasonable explanation, but if we see it from another side[show], we see that </a:t>
            </a:r>
            <a:r>
              <a:rPr lang="en-US" sz="1200" baseline="0" dirty="0"/>
              <a:t>the knees are bent</a:t>
            </a:r>
            <a:r>
              <a:rPr lang="en-US" sz="1200" dirty="0"/>
              <a:t> eve</a:t>
            </a:r>
            <a:r>
              <a:rPr lang="en-US" sz="1200" baseline="0" dirty="0"/>
              <a:t>n though they shouldn’t be. To overcome this, </a:t>
            </a:r>
            <a:r>
              <a:rPr lang="en-US" sz="1200" dirty="0"/>
              <a:t>we need a good prior. </a:t>
            </a:r>
          </a:p>
          <a:p>
            <a:pPr defTabSz="457200">
              <a:defRPr sz="1500"/>
            </a:pPr>
            <a:endParaRPr lang="en-US" sz="12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A201C5-0F8F-0D4D-BCEB-5FECC11E143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779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So,</a:t>
            </a:r>
            <a:r>
              <a:rPr lang="en-US" sz="1800" baseline="0" dirty="0"/>
              <a:t> we learn a multi-modal pose prior [show] from nearly 1 million poses in the CMU </a:t>
            </a:r>
            <a:r>
              <a:rPr lang="en-US" sz="1800" baseline="0" dirty="0" err="1"/>
              <a:t>mocap</a:t>
            </a:r>
            <a:r>
              <a:rPr lang="en-US" sz="1800" baseline="0" dirty="0"/>
              <a:t> dataset. 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aseline="0" dirty="0"/>
              <a:t>For the shape prior, [show] we use SMPL’s PCA space, which was obtained from thousands of scans. This</a:t>
            </a:r>
            <a:r>
              <a:rPr lang="en-US" sz="1800" dirty="0"/>
              <a:t> captures</a:t>
            </a:r>
            <a:r>
              <a:rPr lang="en-US" sz="1800" baseline="0" dirty="0"/>
              <a:t> </a:t>
            </a:r>
            <a:r>
              <a:rPr lang="en-US" sz="1800" dirty="0"/>
              <a:t>the statistics</a:t>
            </a:r>
            <a:r>
              <a:rPr lang="en-US" sz="1800" baseline="0" dirty="0"/>
              <a:t> of human body shapes </a:t>
            </a:r>
            <a:r>
              <a:rPr lang="en-US" sz="1800" dirty="0"/>
              <a:t>very well</a:t>
            </a:r>
            <a:r>
              <a:rPr lang="en-US" sz="1800" baseline="0" dirty="0"/>
              <a:t> and is much richer than a prior on 3D skeletons. 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aseline="0" dirty="0"/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aseline="0" dirty="0"/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aseline="0" dirty="0"/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aseline="0" dirty="0"/>
              <a:t>#We also encode a prior on joint angle limits. </a:t>
            </a:r>
          </a:p>
        </p:txBody>
      </p:sp>
    </p:spTree>
    <p:extLst>
      <p:ext uri="{BB962C8B-B14F-4D97-AF65-F5344CB8AC3E}">
        <p14:creationId xmlns:p14="http://schemas.microsoft.com/office/powerpoint/2010/main" val="6700459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9" name="Shape 3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defRPr sz="1200"/>
            </a:pPr>
            <a:r>
              <a:rPr lang="en-US" sz="1800" baseline="0" dirty="0"/>
              <a:t>To fit beta and theta parameters to the detected 2D joints, we minimize [show] an objective function, which is a sum of a data term and four priors. </a:t>
            </a:r>
          </a:p>
        </p:txBody>
      </p:sp>
    </p:spTree>
    <p:extLst>
      <p:ext uri="{BB962C8B-B14F-4D97-AF65-F5344CB8AC3E}">
        <p14:creationId xmlns:p14="http://schemas.microsoft.com/office/powerpoint/2010/main" val="19494427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Here is a result without the interpenetration</a:t>
            </a:r>
            <a:r>
              <a:rPr lang="en-US" baseline="0" dirty="0"/>
              <a:t> term where [show] there is a gross intersection of the left arm and the body. Adding the interpenetration term [show]  resolves this problem and makes the results qualitatively natural.</a:t>
            </a:r>
          </a:p>
        </p:txBody>
      </p:sp>
    </p:spTree>
    <p:extLst>
      <p:ext uri="{BB962C8B-B14F-4D97-AF65-F5344CB8AC3E}">
        <p14:creationId xmlns:p14="http://schemas.microsoft.com/office/powerpoint/2010/main" val="2343313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have seen how to useful.</a:t>
            </a:r>
          </a:p>
          <a:p>
            <a:endParaRPr lang="en-GB" dirty="0"/>
          </a:p>
          <a:p>
            <a:r>
              <a:rPr lang="en-GB" dirty="0"/>
              <a:t>Most content in the web are still 2D images. Robots and intelligent systems are </a:t>
            </a:r>
            <a:r>
              <a:rPr lang="en-GB" dirty="0" err="1"/>
              <a:t>foten</a:t>
            </a:r>
            <a:r>
              <a:rPr lang="en-GB" dirty="0"/>
              <a:t> quipped with just images.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201C5-0F8F-0D4D-BCEB-5FECC11E14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124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9" name="Shape 3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defRPr sz="1200"/>
            </a:pPr>
            <a:r>
              <a:rPr lang="en-US" sz="1800" dirty="0"/>
              <a:t>Our final objective</a:t>
            </a:r>
            <a:r>
              <a:rPr lang="en-US" sz="1800" baseline="0" dirty="0"/>
              <a:t> function is composed of the sum of all of the energy terms. </a:t>
            </a:r>
          </a:p>
        </p:txBody>
      </p:sp>
    </p:spTree>
    <p:extLst>
      <p:ext uri="{BB962C8B-B14F-4D97-AF65-F5344CB8AC3E}">
        <p14:creationId xmlns:p14="http://schemas.microsoft.com/office/powerpoint/2010/main" val="39912257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5" name="Shape 34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defRPr sz="1200"/>
            </a:pPr>
            <a:r>
              <a:rPr sz="1800" dirty="0"/>
              <a:t>We </a:t>
            </a:r>
            <a:r>
              <a:rPr lang="en-US" sz="1800" dirty="0"/>
              <a:t>demonstrate</a:t>
            </a:r>
            <a:r>
              <a:rPr lang="en-US" sz="1800" baseline="0" dirty="0"/>
              <a:t> our approach </a:t>
            </a:r>
            <a:r>
              <a:rPr sz="1800" dirty="0"/>
              <a:t>on the Leeds Sport</a:t>
            </a:r>
            <a:r>
              <a:rPr lang="en-US" sz="1800" dirty="0"/>
              <a:t> Poses</a:t>
            </a:r>
            <a:r>
              <a:rPr lang="en-US" sz="1800" baseline="0" dirty="0"/>
              <a:t>, a highly unconstrained dataset with a wide variety of complex poses, clothing, background, and imaging conditions. </a:t>
            </a:r>
            <a:endParaRPr sz="1800" dirty="0"/>
          </a:p>
          <a:p>
            <a:pPr defTabSz="457200">
              <a:defRPr sz="1200"/>
            </a:pPr>
            <a:r>
              <a:rPr lang="en-US" sz="1800" dirty="0"/>
              <a:t>To our knowledge,</a:t>
            </a:r>
            <a:r>
              <a:rPr lang="en-US" sz="1800" baseline="0" dirty="0"/>
              <a:t> n</a:t>
            </a:r>
            <a:r>
              <a:rPr lang="en-US" sz="1800" dirty="0"/>
              <a:t>o</a:t>
            </a:r>
            <a:r>
              <a:rPr lang="en-US" sz="1800" baseline="0" dirty="0"/>
              <a:t> other </a:t>
            </a:r>
            <a:r>
              <a:rPr sz="1800" dirty="0"/>
              <a:t>previous approaches</a:t>
            </a:r>
            <a:r>
              <a:rPr lang="en-US" sz="1800" dirty="0"/>
              <a:t> have demonstrated 3D mesh</a:t>
            </a:r>
            <a:r>
              <a:rPr lang="en-US" sz="1800" baseline="0" dirty="0"/>
              <a:t> reconstruction on LSP images.</a:t>
            </a:r>
          </a:p>
        </p:txBody>
      </p:sp>
    </p:spTree>
    <p:extLst>
      <p:ext uri="{BB962C8B-B14F-4D97-AF65-F5344CB8AC3E}">
        <p14:creationId xmlns:p14="http://schemas.microsoft.com/office/powerpoint/2010/main" val="3614847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notice:</a:t>
            </a:r>
          </a:p>
          <a:p>
            <a:pPr marL="171450" indent="-171450">
              <a:buFontTx/>
              <a:buChar char="-"/>
            </a:pPr>
            <a:r>
              <a:rPr lang="en-US" dirty="0"/>
              <a:t>&lt;CLICK&gt;		the gestures for the sign of victory</a:t>
            </a:r>
          </a:p>
          <a:p>
            <a:pPr marL="171450" indent="-171450">
              <a:buFontTx/>
              <a:buChar char="-"/>
            </a:pPr>
            <a:r>
              <a:rPr lang="en-US" dirty="0"/>
              <a:t>&lt;CLICK&gt;		the surprise expression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&lt;CLICK&gt;		the tension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&lt;CLICK&gt;		and other expressive states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A201C5-0F8F-0D4D-BCEB-5FECC11E143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8294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8" name="Shape 3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defRPr sz="1200"/>
            </a:lvl1pPr>
          </a:lstStyle>
          <a:p>
            <a:r>
              <a:rPr lang="en-US" dirty="0"/>
              <a:t>One of the</a:t>
            </a:r>
            <a:r>
              <a:rPr lang="en-US" baseline="0" dirty="0"/>
              <a:t> failure modes are due to wrong detections in the 2D joints.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140740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8" name="Shape 3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defRPr sz="1200"/>
            </a:lvl1pPr>
          </a:lstStyle>
          <a:p>
            <a:r>
              <a:rPr lang="en-US" dirty="0"/>
              <a:t>Another</a:t>
            </a:r>
            <a:r>
              <a:rPr lang="en-US" baseline="0" dirty="0"/>
              <a:t> failure mode is due to challenging cases of depth ambiguity. These cases maybe improved by using the appearance information in the image and occlusion reasoning.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14952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092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}(\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{x})^T\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}(\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{x})</a:t>
            </a:r>
          </a:p>
          <a:p>
            <a:pPr marL="0" marR="0" lvl="0" indent="0" algn="l" defTabSz="6092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{x}^* = \arg \min_\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{x} 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mathrm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(f(I), 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f_m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(M(\</a:t>
            </a:r>
            <a:r>
              <a:rPr lang="de-DE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de-DE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{x})))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2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FC27E-CE06-5742-9A79-4B4E43E4A6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2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51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48131-6A90-0645-9896-4199639C590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565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understand human actions, we need to estimate </a:t>
            </a:r>
          </a:p>
          <a:p>
            <a:r>
              <a:rPr lang="en-US" dirty="0"/>
              <a:t>the configuration of people - from camera images.</a:t>
            </a:r>
          </a:p>
          <a:p>
            <a:endParaRPr lang="en-US" dirty="0"/>
          </a:p>
          <a:p>
            <a:r>
              <a:rPr lang="en-US" dirty="0"/>
              <a:t>		For this, we need to </a:t>
            </a:r>
          </a:p>
          <a:p>
            <a:r>
              <a:rPr lang="en-US" dirty="0"/>
              <a:t> &lt;CLICK&gt; 	estimate their 3D body shape and pose.</a:t>
            </a:r>
          </a:p>
          <a:p>
            <a:r>
              <a:rPr lang="en-US" dirty="0"/>
              <a:t>Specifically:</a:t>
            </a:r>
          </a:p>
          <a:p>
            <a:pPr marL="171450" indent="-171450">
              <a:buFontTx/>
              <a:buChar char="-"/>
            </a:pPr>
            <a:r>
              <a:rPr lang="en-US" dirty="0"/>
              <a:t>&lt;CLICK&gt;		As input,   we get a single RGB image of a human,</a:t>
            </a:r>
            <a:r>
              <a:rPr lang="en-US" baseline="0" dirty="0"/>
              <a:t> </a:t>
            </a:r>
            <a:br>
              <a:rPr lang="en-US" baseline="0" dirty="0"/>
            </a:br>
            <a:r>
              <a:rPr lang="en-US" baseline="0" dirty="0"/>
              <a:t>			</a:t>
            </a:r>
            <a:r>
              <a:rPr lang="en-US" dirty="0"/>
              <a:t>without any information about</a:t>
            </a:r>
            <a:br>
              <a:rPr lang="en-US" dirty="0"/>
            </a:br>
            <a:r>
              <a:rPr lang="en-US" dirty="0"/>
              <a:t>			- body pose, </a:t>
            </a:r>
            <a:br>
              <a:rPr lang="en-US" dirty="0"/>
            </a:br>
            <a:r>
              <a:rPr lang="en-US" dirty="0"/>
              <a:t>			- scene structure, or </a:t>
            </a:r>
            <a:br>
              <a:rPr lang="en-US" dirty="0"/>
            </a:br>
            <a:r>
              <a:rPr lang="en-US" dirty="0"/>
              <a:t>			- camera calibration. </a:t>
            </a:r>
          </a:p>
          <a:p>
            <a:pPr marL="171450" indent="-171450">
              <a:buFontTx/>
              <a:buChar char="-"/>
            </a:pPr>
            <a:r>
              <a:rPr lang="en-US" dirty="0"/>
              <a:t>.			As output, we wish to</a:t>
            </a:r>
            <a:r>
              <a:rPr lang="en-US" baseline="0" dirty="0"/>
              <a:t> obtain </a:t>
            </a:r>
            <a:r>
              <a:rPr lang="en-US" dirty="0"/>
              <a:t>the body shape-and-pose in full 3D.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89F32-2B55-A142-A586-E402DF7B19D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125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A201C5-0F8F-0D4D-BCEB-5FECC11E143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480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Q. Any ideas on how to leverage this information?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A201C5-0F8F-0D4D-BCEB-5FECC11E143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647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baseline="0" dirty="0"/>
              <a:t>Geom. Primitives </a:t>
            </a:r>
            <a:r>
              <a:rPr lang="de-DE" baseline="0" dirty="0" err="1"/>
              <a:t>useful</a:t>
            </a:r>
            <a:r>
              <a:rPr lang="de-DE" baseline="0" dirty="0"/>
              <a:t> </a:t>
            </a:r>
            <a:r>
              <a:rPr lang="de-DE" baseline="0" dirty="0" err="1"/>
              <a:t>because</a:t>
            </a:r>
            <a:r>
              <a:rPr lang="de-DE" baseline="0" dirty="0"/>
              <a:t> easy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compute</a:t>
            </a:r>
            <a:endParaRPr lang="de-DE" baseline="0" dirty="0"/>
          </a:p>
          <a:p>
            <a:r>
              <a:rPr lang="de-DE" baseline="0" dirty="0"/>
              <a:t>3D: </a:t>
            </a:r>
            <a:r>
              <a:rPr lang="de-DE" baseline="0" dirty="0" err="1"/>
              <a:t>shape</a:t>
            </a:r>
            <a:r>
              <a:rPr lang="de-DE" baseline="0" dirty="0"/>
              <a:t> </a:t>
            </a:r>
            <a:r>
              <a:rPr lang="de-DE" baseline="0" dirty="0" err="1"/>
              <a:t>paramters</a:t>
            </a:r>
            <a:r>
              <a:rPr lang="de-DE" baseline="0" dirty="0"/>
              <a:t> </a:t>
            </a:r>
            <a:r>
              <a:rPr lang="de-DE" baseline="0" dirty="0" err="1"/>
              <a:t>usually</a:t>
            </a:r>
            <a:r>
              <a:rPr lang="de-DE" baseline="0" dirty="0"/>
              <a:t> </a:t>
            </a:r>
            <a:r>
              <a:rPr lang="de-DE" baseline="0" dirty="0" err="1"/>
              <a:t>inferred</a:t>
            </a:r>
            <a:r>
              <a:rPr lang="de-DE" baseline="0" dirty="0"/>
              <a:t> </a:t>
            </a:r>
            <a:r>
              <a:rPr lang="de-DE" baseline="0" dirty="0" err="1"/>
              <a:t>from</a:t>
            </a:r>
            <a:r>
              <a:rPr lang="de-DE" baseline="0" dirty="0"/>
              <a:t> </a:t>
            </a:r>
            <a:r>
              <a:rPr lang="de-DE" baseline="0" dirty="0" err="1"/>
              <a:t>image</a:t>
            </a:r>
            <a:r>
              <a:rPr lang="de-DE" baseline="0" dirty="0"/>
              <a:t> </a:t>
            </a:r>
            <a:r>
              <a:rPr lang="de-DE" baseline="0" dirty="0" err="1"/>
              <a:t>using</a:t>
            </a:r>
            <a:r>
              <a:rPr lang="de-DE" baseline="0" dirty="0"/>
              <a:t> </a:t>
            </a:r>
            <a:r>
              <a:rPr lang="de-DE" baseline="0" dirty="0" err="1"/>
              <a:t>antropometric</a:t>
            </a:r>
            <a:r>
              <a:rPr lang="de-DE" baseline="0" dirty="0"/>
              <a:t> </a:t>
            </a:r>
            <a:r>
              <a:rPr lang="de-DE" baseline="0" dirty="0" err="1"/>
              <a:t>data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</a:t>
            </a:r>
            <a:r>
              <a:rPr lang="de-DE" baseline="0" dirty="0" err="1"/>
              <a:t>constrains</a:t>
            </a:r>
            <a:r>
              <a:rPr lang="de-DE" baseline="0" dirty="0"/>
              <a:t> in an </a:t>
            </a:r>
            <a:r>
              <a:rPr lang="de-DE" baseline="0" dirty="0" err="1"/>
              <a:t>initilization</a:t>
            </a:r>
            <a:r>
              <a:rPr lang="de-DE" baseline="0" dirty="0"/>
              <a:t> </a:t>
            </a:r>
            <a:r>
              <a:rPr lang="de-DE" baseline="0" dirty="0" err="1"/>
              <a:t>stage</a:t>
            </a:r>
            <a:endParaRPr lang="de-DE" baseline="0" dirty="0"/>
          </a:p>
          <a:p>
            <a:r>
              <a:rPr lang="de-DE" baseline="0" dirty="0" err="1"/>
              <a:t>andrilucka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BF99C-4378-4B62-85AB-76E5E21C8D55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9890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48131-6A90-0645-9896-4199639C590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789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A201C5-0F8F-0D4D-BCEB-5FECC11E143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217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9A6F4-2AFA-F94F-B691-9E5E54E80A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7E08C9-3A59-3348-966A-BBA8319136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CD636E-7D5E-104E-A814-E8A482936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66834-56F6-E74E-B6F7-61D731FAE41B}" type="datetime1">
              <a:rPr lang="de-DE" smtClean="0"/>
              <a:t>22.09.23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7CBA0-24B3-5E44-B8C0-9729DA691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1D3B8-E923-554F-8E46-BA29AC9BD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1BE9-C296-1249-A240-B59D28337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4638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A1BC3-EAC5-8347-8270-67260B7C2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F151E9-6D0E-6742-B3EC-4988CD49FF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77241B-AE33-D74F-9BD0-C9C4F76C0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7B394-969B-874D-BFCC-A00E04D9E802}" type="datetime1">
              <a:rPr lang="de-DE" smtClean="0"/>
              <a:t>22.09.23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1D0E0-82DE-3641-A452-D9869CE13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2F9421-FE71-4440-A988-CC220EDC0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1BE9-C296-1249-A240-B59D28337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3511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D5C027-593D-E84B-A8DB-ED17805E77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5128FD-B3AC-4742-837D-967517B918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B4571-8E28-564E-8AB5-6A45C255D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EF91F-F044-1049-B483-36C542F712D8}" type="datetime1">
              <a:rPr lang="de-DE" smtClean="0"/>
              <a:t>22.09.23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7B85C-47CB-B24E-BB87-3CFE3C9EC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F3E98-6A1D-234C-81CB-4D0DF4A45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1BE9-C296-1249-A240-B59D28337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1225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7ACDB-E07A-7949-A6A7-96A1CE457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4F449-1FCC-4A4E-A4C3-6864C86D1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23DD5-41DB-C541-8927-190E17C52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B8E52-BC08-6441-B971-99D064EC439C}" type="datetime1">
              <a:rPr lang="de-DE" smtClean="0"/>
              <a:t>22.09.23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BE5D3-C63B-9346-AB97-3F78EA5ED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A78110-FCE4-7C4B-B6E9-3DD29A9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1BE9-C296-1249-A240-B59D28337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3717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1FD56-AF46-7B49-9091-8B3194D0E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D9A72A-BFCC-CF41-A723-66945571B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A7BC5-4E8B-4C4D-8358-27C96172C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10F44-B5FA-9D4B-A294-274CC77EA67D}" type="datetime1">
              <a:rPr lang="de-DE" smtClean="0"/>
              <a:t>22.09.23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57A9F-88A9-8048-B48E-DCBC89A0A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32315-E2F7-4544-89E9-F84725D41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1BE9-C296-1249-A240-B59D28337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4333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1E5AB-04C7-4E43-AB81-0C41E8632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4CADF-EEF3-8545-AA0E-5E472F46F9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3DC86A-1A97-1E4D-9698-0EAF26F1D0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AD6366-1689-2745-AADF-6FC824FB9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A5B3A-2CD9-054D-A0B0-5D62EF004475}" type="datetime1">
              <a:rPr lang="de-DE" smtClean="0"/>
              <a:t>22.09.23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4BD17B-A13F-4E4D-BBA0-2098D2214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21AF31-3E19-A641-A02C-012D86019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1BE9-C296-1249-A240-B59D28337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0325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E7280-EBE1-6B42-A2CF-00E2DAFF8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0B893-215F-FC4C-A12D-A1AF22E30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4D249D-104E-A141-8D7A-B181FD49A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9CB185-E703-5246-A752-429E79D9F2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2273A2-DA2E-5148-875D-135293A27A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FCBD0B-EBBF-7E4A-96D3-9268FE87C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8CD53-CAB2-8A49-AFBB-35D1ABB27116}" type="datetime1">
              <a:rPr lang="de-DE" smtClean="0"/>
              <a:t>22.09.23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E4A3F-1D72-1542-B735-6C9999F95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23CB59-BFAD-5745-9535-7039204FB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1BE9-C296-1249-A240-B59D28337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8438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3326C-606A-4B4E-8676-7CFB0BB79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7913ED-5848-ED4E-A37E-2565DC74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2A0FA-8204-8A43-B8DE-2195B0119FCE}" type="datetime1">
              <a:rPr lang="de-DE" smtClean="0"/>
              <a:t>22.09.23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225204-5885-2346-98E9-279D47674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1819CB-034D-9E4D-A21D-23BF8EA62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1BE9-C296-1249-A240-B59D28337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4992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3FC82D-CCFF-0E41-AFDF-7FBB53AB2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9538-C8C2-D54B-9CD4-96DFFB534767}" type="datetime1">
              <a:rPr lang="de-DE" smtClean="0"/>
              <a:t>22.09.23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82811B-02CA-3A4D-A9A0-8C38D01B3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B14DB-6F10-744E-B3E7-AC46DC135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1BE9-C296-1249-A240-B59D28337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2589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E41BF-9282-5A4E-A5D9-9900CBF3E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F4DB1-7929-E149-86C7-AC8A538A2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A105D0-39E1-1A43-9D73-B299159598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81D11-8971-FE41-BEDA-B457FEEB9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B04EB-C42C-7343-AE16-9EBEF291BAAF}" type="datetime1">
              <a:rPr lang="de-DE" smtClean="0"/>
              <a:t>22.09.23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1CD93C-065F-C145-B9A6-7DACB8522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F9C3A5-5908-9E40-9AE4-232D38380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1BE9-C296-1249-A240-B59D28337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4487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76E10-DB28-9D4A-B866-755AB64D1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A39A44-AAA9-C440-A182-48311B5AB9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AD11AB-1129-2A44-B226-279F43F85B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3691E9-5D7F-A347-A5D7-0AEBA892A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287B9-AA22-414F-900A-56BBEAFDC7D2}" type="datetime1">
              <a:rPr lang="de-DE" smtClean="0"/>
              <a:t>22.09.23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C8B49E-D244-9641-AE59-53A5A781D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0A9A01-8AC3-154E-BB26-6D43F1402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1BE9-C296-1249-A240-B59D28337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8340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DE2656-FAD3-634A-AC34-279E470CB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943079-7DCB-1E4B-A2E7-DA2C3593E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A1900-D4F5-8E4E-A611-92991C1AD7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3BB3D-1D2C-D040-A7FE-AE87675CC0D8}" type="datetime1">
              <a:rPr lang="de-DE" smtClean="0"/>
              <a:t>22.09.23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11734-6F8F-5746-9796-44416DDC0C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74996-2594-3440-AEE3-35B2173CD8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C1BE9-C296-1249-A240-B59D28337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9634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ftr="0" dt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wmf"/><Relationship Id="rId4" Type="http://schemas.openxmlformats.org/officeDocument/2006/relationships/image" Target="../media/image34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3.png"/><Relationship Id="rId17" Type="http://schemas.openxmlformats.org/officeDocument/2006/relationships/image" Target="../media/image8.png"/><Relationship Id="rId2" Type="http://schemas.openxmlformats.org/officeDocument/2006/relationships/video" Target="../media/media1.mp4"/><Relationship Id="rId16" Type="http://schemas.openxmlformats.org/officeDocument/2006/relationships/image" Target="../media/image7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2.png"/><Relationship Id="rId5" Type="http://schemas.microsoft.com/office/2007/relationships/media" Target="../media/media3.mp4"/><Relationship Id="rId15" Type="http://schemas.openxmlformats.org/officeDocument/2006/relationships/image" Target="../media/image6.png"/><Relationship Id="rId10" Type="http://schemas.openxmlformats.org/officeDocument/2006/relationships/notesSlide" Target="../notesSlides/notesSlide2.xml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6.xml"/><Relationship Id="rId1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emf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peg"/><Relationship Id="rId1" Type="http://schemas.microsoft.com/office/2007/relationships/media" Target="../media/media6.mpe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3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9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6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7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emf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em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0.emf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71.emf"/><Relationship Id="rId5" Type="http://schemas.openxmlformats.org/officeDocument/2006/relationships/image" Target="../media/image68.png"/><Relationship Id="rId4" Type="http://schemas.openxmlformats.org/officeDocument/2006/relationships/image" Target="../media/image69.png"/><Relationship Id="rId9" Type="http://schemas.openxmlformats.org/officeDocument/2006/relationships/image" Target="../media/image77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video" Target="../media/media8.mp4"/><Relationship Id="rId7" Type="http://schemas.openxmlformats.org/officeDocument/2006/relationships/image" Target="../media/image77.emf"/><Relationship Id="rId2" Type="http://schemas.microsoft.com/office/2007/relationships/media" Target="../media/media8.mp4"/><Relationship Id="rId1" Type="http://schemas.openxmlformats.org/officeDocument/2006/relationships/tags" Target="../tags/tag2.xml"/><Relationship Id="rId6" Type="http://schemas.openxmlformats.org/officeDocument/2006/relationships/image" Target="../media/image76.emf"/><Relationship Id="rId5" Type="http://schemas.openxmlformats.org/officeDocument/2006/relationships/notesSlide" Target="../notesSlides/notesSlide15.xml"/><Relationship Id="rId10" Type="http://schemas.openxmlformats.org/officeDocument/2006/relationships/image" Target="../media/image80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openxmlformats.org/officeDocument/2006/relationships/image" Target="../media/image85.png"/><Relationship Id="rId5" Type="http://schemas.openxmlformats.org/officeDocument/2006/relationships/image" Target="../media/image77.emf"/><Relationship Id="rId4" Type="http://schemas.openxmlformats.org/officeDocument/2006/relationships/image" Target="../media/image8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video" Target="../media/media8.mp4"/><Relationship Id="rId7" Type="http://schemas.openxmlformats.org/officeDocument/2006/relationships/image" Target="../media/image77.emf"/><Relationship Id="rId2" Type="http://schemas.microsoft.com/office/2007/relationships/media" Target="../media/media8.mp4"/><Relationship Id="rId1" Type="http://schemas.openxmlformats.org/officeDocument/2006/relationships/tags" Target="../tags/tag4.xml"/><Relationship Id="rId6" Type="http://schemas.openxmlformats.org/officeDocument/2006/relationships/image" Target="../media/image76.emf"/><Relationship Id="rId5" Type="http://schemas.openxmlformats.org/officeDocument/2006/relationships/notesSlide" Target="../notesSlides/notesSlide18.xml"/><Relationship Id="rId10" Type="http://schemas.openxmlformats.org/officeDocument/2006/relationships/image" Target="../media/image80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microsoft.com/office/2007/relationships/hdphoto" Target="../media/hdphoto1.wdp"/><Relationship Id="rId7" Type="http://schemas.openxmlformats.org/officeDocument/2006/relationships/image" Target="../media/image87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png"/><Relationship Id="rId5" Type="http://schemas.microsoft.com/office/2007/relationships/hdphoto" Target="../media/hdphoto2.wdp"/><Relationship Id="rId4" Type="http://schemas.openxmlformats.org/officeDocument/2006/relationships/image" Target="../media/image8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8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76.emf"/><Relationship Id="rId5" Type="http://schemas.openxmlformats.org/officeDocument/2006/relationships/image" Target="../media/image77.emf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3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9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0" Type="http://schemas.openxmlformats.org/officeDocument/2006/relationships/image" Target="../media/image115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5" Type="http://schemas.openxmlformats.org/officeDocument/2006/relationships/image" Target="../media/image119.png"/><Relationship Id="rId10" Type="http://schemas.openxmlformats.org/officeDocument/2006/relationships/image" Target="../media/image124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g"/><Relationship Id="rId3" Type="http://schemas.openxmlformats.org/officeDocument/2006/relationships/image" Target="../media/image129.tiff"/><Relationship Id="rId7" Type="http://schemas.openxmlformats.org/officeDocument/2006/relationships/image" Target="../media/image133.jp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2.tiff"/><Relationship Id="rId5" Type="http://schemas.openxmlformats.org/officeDocument/2006/relationships/image" Target="../media/image131.tiff"/><Relationship Id="rId4" Type="http://schemas.openxmlformats.org/officeDocument/2006/relationships/image" Target="../media/image130.tif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image" Target="../media/image128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41.emf"/><Relationship Id="rId4" Type="http://schemas.openxmlformats.org/officeDocument/2006/relationships/image" Target="../media/image140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emf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video" Target="../media/media13.mp4"/><Relationship Id="rId13" Type="http://schemas.openxmlformats.org/officeDocument/2006/relationships/image" Target="../media/image146.png"/><Relationship Id="rId3" Type="http://schemas.microsoft.com/office/2007/relationships/media" Target="../media/media11.mp4"/><Relationship Id="rId7" Type="http://schemas.microsoft.com/office/2007/relationships/media" Target="../media/media13.mp4"/><Relationship Id="rId12" Type="http://schemas.openxmlformats.org/officeDocument/2006/relationships/image" Target="../media/image145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video" Target="../media/media12.mp4"/><Relationship Id="rId11" Type="http://schemas.openxmlformats.org/officeDocument/2006/relationships/image" Target="../media/image144.png"/><Relationship Id="rId5" Type="http://schemas.microsoft.com/office/2007/relationships/media" Target="../media/media12.mp4"/><Relationship Id="rId10" Type="http://schemas.openxmlformats.org/officeDocument/2006/relationships/image" Target="../media/image143.png"/><Relationship Id="rId4" Type="http://schemas.openxmlformats.org/officeDocument/2006/relationships/video" Target="../media/media11.mp4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47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eg"/><Relationship Id="rId1" Type="http://schemas.microsoft.com/office/2007/relationships/media" Target="../media/media5.m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06D9F-780D-B14D-ABB7-69993CBE5B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1681" y="612917"/>
            <a:ext cx="9565128" cy="1006725"/>
          </a:xfrm>
        </p:spPr>
        <p:txBody>
          <a:bodyPr>
            <a:normAutofit fontScale="90000"/>
          </a:bodyPr>
          <a:lstStyle/>
          <a:p>
            <a:r>
              <a:rPr lang="en-US" dirty="0"/>
              <a:t>Virtual Humans – Winter 23/24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A27F60-21CE-0143-8E1D-C2EDD370C1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5192" y="2704241"/>
            <a:ext cx="9141619" cy="165533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Lecture 6_1 – Fitting SMPL to Images with Optimization</a:t>
            </a:r>
          </a:p>
          <a:p>
            <a:endParaRPr lang="en-US" dirty="0"/>
          </a:p>
          <a:p>
            <a:r>
              <a:rPr lang="en-US" dirty="0"/>
              <a:t>Prof. Dr.-</a:t>
            </a:r>
            <a:r>
              <a:rPr lang="en-US" dirty="0" err="1"/>
              <a:t>Ing</a:t>
            </a:r>
            <a:r>
              <a:rPr lang="en-US" dirty="0"/>
              <a:t>. Gerard Pons-Moll</a:t>
            </a:r>
          </a:p>
          <a:p>
            <a:r>
              <a:rPr lang="en-US" dirty="0"/>
              <a:t>University of Tübingen / MPI-Informatics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F4E07E-AD63-E148-8B5E-322E20758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905" y="4881588"/>
            <a:ext cx="4921508" cy="126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61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17972-4CAE-FE41-AB41-353E58602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need a body model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F36E6A-AAFF-424C-915E-8D850BB911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509C4D-15A1-5D4B-B08A-7916EF5D6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313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2381" y="3903117"/>
            <a:ext cx="1152501" cy="1848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4"/>
          <a:srcRect t="15560" b="10866"/>
          <a:stretch>
            <a:fillRect/>
          </a:stretch>
        </p:blipFill>
        <p:spPr bwMode="auto">
          <a:xfrm>
            <a:off x="4654252" y="3879967"/>
            <a:ext cx="1264172" cy="1848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08273" y="3289643"/>
            <a:ext cx="1619968" cy="2462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82381" y="2102893"/>
            <a:ext cx="1152501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5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43510" y="2164451"/>
            <a:ext cx="1238984" cy="171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6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26212" y="2717126"/>
            <a:ext cx="1144824" cy="1256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2472108" y="1314119"/>
            <a:ext cx="9577652" cy="5393796"/>
          </a:xfrm>
          <a:prstGeom prst="rect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tangle 10"/>
          <p:cNvSpPr/>
          <p:nvPr/>
        </p:nvSpPr>
        <p:spPr>
          <a:xfrm>
            <a:off x="407829" y="1314120"/>
            <a:ext cx="1799877" cy="5393795"/>
          </a:xfrm>
          <a:prstGeom prst="rect">
            <a:avLst/>
          </a:prstGeom>
          <a:noFill/>
          <a:ln w="57150">
            <a:solidFill>
              <a:srgbClr val="C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Box 11"/>
          <p:cNvSpPr txBox="1"/>
          <p:nvPr/>
        </p:nvSpPr>
        <p:spPr>
          <a:xfrm>
            <a:off x="907449" y="760122"/>
            <a:ext cx="7047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rgbClr val="C00000"/>
                </a:solidFill>
                <a:latin typeface="GFS Neohellenic Bold"/>
              </a:rPr>
              <a:t>2D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90397" y="760122"/>
            <a:ext cx="7047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rgbClr val="3D72B8"/>
                </a:solidFill>
                <a:latin typeface="GFS Neohellenic Bold"/>
              </a:rPr>
              <a:t>3D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93006" y="5839835"/>
            <a:ext cx="19917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 err="1">
                <a:latin typeface="GFS Neohellenic Bold"/>
              </a:rPr>
              <a:t>Kjellström</a:t>
            </a:r>
            <a:r>
              <a:rPr lang="de-DE" sz="1500" dirty="0">
                <a:latin typeface="GFS Neohellenic Bold"/>
              </a:rPr>
              <a:t> et.al.</a:t>
            </a:r>
          </a:p>
          <a:p>
            <a:r>
              <a:rPr lang="de-DE" sz="1500" dirty="0" err="1">
                <a:latin typeface="GFS Neohellenic Bold"/>
              </a:rPr>
              <a:t>Sigal</a:t>
            </a:r>
            <a:r>
              <a:rPr lang="de-DE" sz="1500" dirty="0">
                <a:latin typeface="GFS Neohellenic Bold"/>
              </a:rPr>
              <a:t> et.al.</a:t>
            </a:r>
            <a:endParaRPr lang="de-DE" sz="1500" dirty="0" err="1">
              <a:latin typeface="GFS Neohellenic Bol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18595" y="5839835"/>
            <a:ext cx="261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>
                <a:latin typeface="GFS Neohellenic Bold"/>
              </a:rPr>
              <a:t>Kehl </a:t>
            </a:r>
            <a:r>
              <a:rPr lang="de-DE" sz="1500" dirty="0" err="1">
                <a:latin typeface="GFS Neohellenic Bold"/>
              </a:rPr>
              <a:t>and</a:t>
            </a:r>
            <a:r>
              <a:rPr lang="de-DE" sz="1500" dirty="0">
                <a:latin typeface="GFS Neohellenic Bold"/>
              </a:rPr>
              <a:t> Van </a:t>
            </a:r>
            <a:r>
              <a:rPr lang="de-DE" sz="1500" dirty="0" err="1">
                <a:latin typeface="GFS Neohellenic Bold"/>
              </a:rPr>
              <a:t>Gool</a:t>
            </a:r>
            <a:endParaRPr lang="de-DE" sz="1500" dirty="0">
              <a:latin typeface="GFS Neohellenic Bold"/>
            </a:endParaRPr>
          </a:p>
          <a:p>
            <a:r>
              <a:rPr lang="de-DE" sz="1500" dirty="0" err="1">
                <a:latin typeface="GFS Neohellenic Bold"/>
              </a:rPr>
              <a:t>Sminchisescu</a:t>
            </a:r>
            <a:r>
              <a:rPr lang="de-DE" sz="1500" dirty="0">
                <a:latin typeface="GFS Neohellenic Bold"/>
              </a:rPr>
              <a:t> </a:t>
            </a:r>
            <a:r>
              <a:rPr lang="de-DE" sz="1500" dirty="0" err="1">
                <a:latin typeface="GFS Neohellenic Bold"/>
              </a:rPr>
              <a:t>and</a:t>
            </a:r>
            <a:r>
              <a:rPr lang="de-DE" sz="1500" dirty="0">
                <a:latin typeface="GFS Neohellenic Bold"/>
              </a:rPr>
              <a:t> </a:t>
            </a:r>
            <a:r>
              <a:rPr lang="de-DE" sz="1500" dirty="0" err="1">
                <a:latin typeface="GFS Neohellenic Bold"/>
              </a:rPr>
              <a:t>Triggs</a:t>
            </a:r>
            <a:endParaRPr lang="de-DE" sz="1500" dirty="0">
              <a:latin typeface="GFS Neohellenic Bol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6817" y="5717916"/>
            <a:ext cx="207081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 err="1">
                <a:latin typeface="GFS Neohellenic Bold"/>
              </a:rPr>
              <a:t>Felzenszwalb</a:t>
            </a:r>
            <a:r>
              <a:rPr lang="de-DE" sz="1500" dirty="0"/>
              <a:t> </a:t>
            </a:r>
            <a:r>
              <a:rPr lang="de-DE" sz="1500" dirty="0">
                <a:latin typeface="GFS Neohellenic Bold"/>
              </a:rPr>
              <a:t>et.al</a:t>
            </a:r>
          </a:p>
          <a:p>
            <a:r>
              <a:rPr lang="de-DE" sz="1500" dirty="0" err="1">
                <a:latin typeface="GFS Neohellenic Bold"/>
              </a:rPr>
              <a:t>Ramanan</a:t>
            </a:r>
            <a:r>
              <a:rPr lang="de-DE" sz="1500" dirty="0">
                <a:latin typeface="GFS Neohellenic Bold"/>
              </a:rPr>
              <a:t> et.al. </a:t>
            </a:r>
            <a:r>
              <a:rPr lang="de-DE" sz="1500" dirty="0" err="1">
                <a:latin typeface="GFS Neohellenic Bold"/>
              </a:rPr>
              <a:t>Andriluka</a:t>
            </a:r>
            <a:r>
              <a:rPr lang="de-DE" sz="1500" dirty="0">
                <a:latin typeface="GFS Neohellenic Bold"/>
              </a:rPr>
              <a:t> et.al.</a:t>
            </a:r>
          </a:p>
          <a:p>
            <a:endParaRPr lang="de-DE" sz="1500" dirty="0">
              <a:latin typeface="GFS Neohellenic Bold"/>
            </a:endParaRPr>
          </a:p>
          <a:p>
            <a:endParaRPr lang="de-DE" sz="1500" dirty="0" err="1">
              <a:latin typeface="GFS Neohellenic Bold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08274" y="5839836"/>
            <a:ext cx="21372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 err="1">
                <a:latin typeface="GFS Neohellenic Bold"/>
              </a:rPr>
              <a:t>Plaenkers</a:t>
            </a:r>
            <a:r>
              <a:rPr lang="de-DE" sz="1500" dirty="0">
                <a:latin typeface="GFS Neohellenic Bold"/>
              </a:rPr>
              <a:t> </a:t>
            </a:r>
            <a:r>
              <a:rPr lang="de-DE" sz="1500" dirty="0" err="1">
                <a:latin typeface="GFS Neohellenic Bold"/>
              </a:rPr>
              <a:t>and</a:t>
            </a:r>
            <a:r>
              <a:rPr lang="de-DE" sz="1500" dirty="0">
                <a:latin typeface="GFS Neohellenic Bold"/>
              </a:rPr>
              <a:t> </a:t>
            </a:r>
            <a:r>
              <a:rPr lang="de-DE" sz="1500" dirty="0" err="1">
                <a:latin typeface="GFS Neohellenic Bold"/>
              </a:rPr>
              <a:t>Fua</a:t>
            </a:r>
            <a:endParaRPr lang="de-DE" sz="1500" dirty="0">
              <a:latin typeface="GFS Neohellenic Bold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93006" y="1466520"/>
            <a:ext cx="17940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err="1">
                <a:latin typeface="GFS Neohellenic Bold"/>
              </a:rPr>
              <a:t>Cylinders</a:t>
            </a:r>
            <a:endParaRPr lang="de-DE" sz="3000" dirty="0">
              <a:latin typeface="GFS Neohellenic Bold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43511" y="1466520"/>
            <a:ext cx="17940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latin typeface="GFS Neohellenic Bold"/>
              </a:rPr>
              <a:t>Ellipsoids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34173" y="1466521"/>
            <a:ext cx="17940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" dirty="0" err="1">
                <a:latin typeface="GFS Neohellenic Bold"/>
              </a:rPr>
              <a:t>Gaussian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Blobs</a:t>
            </a:r>
            <a:endParaRPr lang="de-DE" sz="3000" dirty="0">
              <a:latin typeface="GFS Neohellenic Bold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/>
          <a:srcRect l="30362" r="17595"/>
          <a:stretch>
            <a:fillRect/>
          </a:stretch>
        </p:blipFill>
        <p:spPr bwMode="auto">
          <a:xfrm>
            <a:off x="826213" y="4172992"/>
            <a:ext cx="1174833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/>
          <a:srcRect l="60981"/>
          <a:stretch>
            <a:fillRect/>
          </a:stretch>
        </p:blipFill>
        <p:spPr bwMode="auto">
          <a:xfrm>
            <a:off x="826213" y="1466521"/>
            <a:ext cx="1174833" cy="1099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E05792-A81D-0D43-84DA-BB2FD419848E}"/>
              </a:ext>
            </a:extLst>
          </p:cNvPr>
          <p:cNvSpPr txBox="1"/>
          <p:nvPr/>
        </p:nvSpPr>
        <p:spPr>
          <a:xfrm>
            <a:off x="3402294" y="39347"/>
            <a:ext cx="62119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Arial"/>
                <a:cs typeface="Arial"/>
              </a:rPr>
              <a:t>Body models in the past</a:t>
            </a:r>
          </a:p>
        </p:txBody>
      </p:sp>
      <p:pic>
        <p:nvPicPr>
          <p:cNvPr id="27" name="Picture 7">
            <a:extLst>
              <a:ext uri="{FF2B5EF4-FFF2-40B4-BE49-F238E27FC236}">
                <a16:creationId xmlns:a16="http://schemas.microsoft.com/office/drawing/2014/main" id="{EE74D0FC-03A9-C741-995E-8F245A048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058383" y="4194614"/>
            <a:ext cx="1307478" cy="1648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2E4B28A-1AE6-7E4D-B22B-B89D709505A9}"/>
              </a:ext>
            </a:extLst>
          </p:cNvPr>
          <p:cNvSpPr txBox="1"/>
          <p:nvPr/>
        </p:nvSpPr>
        <p:spPr>
          <a:xfrm>
            <a:off x="9540111" y="5880477"/>
            <a:ext cx="231388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>
                <a:latin typeface="GFS Neohellenic Bold"/>
              </a:rPr>
              <a:t>Pons-Moll </a:t>
            </a:r>
            <a:r>
              <a:rPr lang="de-DE" sz="1500" dirty="0" err="1">
                <a:latin typeface="GFS Neohellenic Bold"/>
              </a:rPr>
              <a:t>et.al</a:t>
            </a:r>
            <a:r>
              <a:rPr lang="de-DE" sz="1500" dirty="0">
                <a:latin typeface="GFS Neohellenic Bold"/>
              </a:rPr>
              <a:t>. </a:t>
            </a:r>
          </a:p>
          <a:p>
            <a:r>
              <a:rPr lang="de-DE" sz="1500" dirty="0" err="1">
                <a:latin typeface="GFS Neohellenic Bold"/>
              </a:rPr>
              <a:t>Rosehnahn</a:t>
            </a:r>
            <a:r>
              <a:rPr lang="de-DE" sz="1500" dirty="0">
                <a:latin typeface="GFS Neohellenic Bold"/>
              </a:rPr>
              <a:t> et.al.</a:t>
            </a:r>
          </a:p>
          <a:p>
            <a:r>
              <a:rPr lang="de-DE" sz="1500" dirty="0" err="1">
                <a:latin typeface="GFS Neohellenic Bold"/>
              </a:rPr>
              <a:t>Gall</a:t>
            </a:r>
            <a:r>
              <a:rPr lang="de-DE" sz="1500" dirty="0">
                <a:latin typeface="GFS Neohellenic Bold"/>
              </a:rPr>
              <a:t> et.al.</a:t>
            </a:r>
          </a:p>
        </p:txBody>
      </p:sp>
      <p:pic>
        <p:nvPicPr>
          <p:cNvPr id="29" name="Picture 8">
            <a:extLst>
              <a:ext uri="{FF2B5EF4-FFF2-40B4-BE49-F238E27FC236}">
                <a16:creationId xmlns:a16="http://schemas.microsoft.com/office/drawing/2014/main" id="{AC995802-7BAF-2240-9C1C-DA2DDE188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 l="15483" t="27618" r="21157" b="23989"/>
          <a:stretch>
            <a:fillRect/>
          </a:stretch>
        </p:blipFill>
        <p:spPr bwMode="auto">
          <a:xfrm>
            <a:off x="10697215" y="4194614"/>
            <a:ext cx="1160508" cy="1648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5" descr="E:\Literature\MyPapers\2011_PonsEtAl_SensorIK\figures\_ab_09_01_91_mesh.png">
            <a:extLst>
              <a:ext uri="{FF2B5EF4-FFF2-40B4-BE49-F238E27FC236}">
                <a16:creationId xmlns:a16="http://schemas.microsoft.com/office/drawing/2014/main" id="{58F6295D-D5D1-9A4A-BC59-37FB330D9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008366" y="2531179"/>
            <a:ext cx="1302200" cy="1630097"/>
          </a:xfrm>
          <a:prstGeom prst="rect">
            <a:avLst/>
          </a:prstGeom>
          <a:noFill/>
        </p:spPr>
      </p:pic>
      <p:pic>
        <p:nvPicPr>
          <p:cNvPr id="34" name="Picture 6">
            <a:extLst>
              <a:ext uri="{FF2B5EF4-FFF2-40B4-BE49-F238E27FC236}">
                <a16:creationId xmlns:a16="http://schemas.microsoft.com/office/drawing/2014/main" id="{251D4806-A0C8-EC4C-8951-8FE37894B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764940" y="2333421"/>
            <a:ext cx="1115129" cy="1861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45D3879-2E45-BA44-8050-0656A8E864FA}"/>
              </a:ext>
            </a:extLst>
          </p:cNvPr>
          <p:cNvSpPr txBox="1"/>
          <p:nvPr/>
        </p:nvSpPr>
        <p:spPr>
          <a:xfrm>
            <a:off x="9024283" y="1447892"/>
            <a:ext cx="26831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" dirty="0" err="1">
                <a:latin typeface="GFS Neohellenic Bold"/>
              </a:rPr>
              <a:t>Rigged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scan</a:t>
            </a:r>
            <a:endParaRPr lang="de-DE" sz="3000" dirty="0">
              <a:latin typeface="GFS Neohellenic Bold"/>
            </a:endParaRPr>
          </a:p>
        </p:txBody>
      </p:sp>
    </p:spTree>
    <p:extLst>
      <p:ext uri="{BB962C8B-B14F-4D97-AF65-F5344CB8AC3E}">
        <p14:creationId xmlns:p14="http://schemas.microsoft.com/office/powerpoint/2010/main" val="166161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65B7F-20E5-A64F-8467-215F1144D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Nowadays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2672BF-C3F2-8046-8BA7-2F8AD2A9C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439866-EBF8-C44E-8B45-B4F4116230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78"/>
          <a:stretch/>
        </p:blipFill>
        <p:spPr>
          <a:xfrm>
            <a:off x="4202849" y="949440"/>
            <a:ext cx="4229951" cy="47332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609A22-60AA-6A48-948C-EBA048880ACB}"/>
              </a:ext>
            </a:extLst>
          </p:cNvPr>
          <p:cNvSpPr txBox="1"/>
          <p:nvPr/>
        </p:nvSpPr>
        <p:spPr>
          <a:xfrm>
            <a:off x="1503680" y="5648960"/>
            <a:ext cx="9367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Nowadays 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SMPL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is the de-facto model for human 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pose and shape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estimation from 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images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6591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B6ED1-2D6C-7C4A-98E5-AA93CEE60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Problem formulation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93736-924E-B845-94E0-AE4A2F34D5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Input: RGB image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Estimate: Model (SMPL) parameters</a:t>
            </a:r>
          </a:p>
          <a:p>
            <a:pPr lvl="1"/>
            <a:r>
              <a:rPr lang="en-GB" dirty="0"/>
              <a:t>Pose</a:t>
            </a:r>
          </a:p>
          <a:p>
            <a:pPr lvl="1"/>
            <a:r>
              <a:rPr lang="en-GB" dirty="0"/>
              <a:t>Shape</a:t>
            </a:r>
          </a:p>
          <a:p>
            <a:pPr lvl="1"/>
            <a:r>
              <a:rPr lang="en-GB" dirty="0"/>
              <a:t>Camera (optional)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9D37B-B7D5-B54F-B80F-F34BB657A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612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9305EA4-75DE-B449-8EE3-68CA3C3F314C}"/>
              </a:ext>
            </a:extLst>
          </p:cNvPr>
          <p:cNvCxnSpPr>
            <a:cxnSpLocks/>
            <a:stCxn id="32" idx="0"/>
          </p:cNvCxnSpPr>
          <p:nvPr/>
        </p:nvCxnSpPr>
        <p:spPr>
          <a:xfrm flipV="1">
            <a:off x="3438534" y="2791716"/>
            <a:ext cx="280817" cy="1722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5988832-488B-5F4D-803F-C2E91353A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Inference with a generative model </a:t>
            </a:r>
            <a:r>
              <a:rPr lang="en-GB" dirty="0" err="1"/>
              <a:t>eg.</a:t>
            </a:r>
            <a:r>
              <a:rPr lang="en-GB" dirty="0"/>
              <a:t> SMPL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2C82C2-8F35-464E-BEC5-3D2954079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14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76961DC-65FF-FA4E-B6FA-6F509539B9CA}"/>
              </a:ext>
            </a:extLst>
          </p:cNvPr>
          <p:cNvGrpSpPr/>
          <p:nvPr/>
        </p:nvGrpSpPr>
        <p:grpSpPr>
          <a:xfrm>
            <a:off x="2774601" y="1838067"/>
            <a:ext cx="6642798" cy="953648"/>
            <a:chOff x="3377748" y="1104480"/>
            <a:chExt cx="6642798" cy="953648"/>
          </a:xfrm>
        </p:grpSpPr>
        <p:pic>
          <p:nvPicPr>
            <p:cNvPr id="13" name="Picture 4" descr="http://latex.codecogs.com/png.latex?\large%20\dpi%7b200%7d%20p(\mathbf%7bx%7d|\mathbf%7bI%7d)%20\quad%20\propto%20\quad%20p(\mathbf%7bI|\mathbf%7bx%7d%7d)%20\quad%20\times%20\quad%20p(\mathbf%7bx%7d)">
              <a:extLst>
                <a:ext uri="{FF2B5EF4-FFF2-40B4-BE49-F238E27FC236}">
                  <a16:creationId xmlns:a16="http://schemas.microsoft.com/office/drawing/2014/main" id="{96281766-AC8E-1F4E-81FA-AFBF771375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09402" y="1677127"/>
              <a:ext cx="5539813" cy="381001"/>
            </a:xfrm>
            <a:prstGeom prst="rect">
              <a:avLst/>
            </a:prstGeom>
            <a:noFill/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B62D34-C52F-C948-9B5D-BF35CFBE6D74}"/>
                </a:ext>
              </a:extLst>
            </p:cNvPr>
            <p:cNvSpPr txBox="1"/>
            <p:nvPr/>
          </p:nvSpPr>
          <p:spPr>
            <a:xfrm>
              <a:off x="6016871" y="1104480"/>
              <a:ext cx="26610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000" dirty="0" err="1">
                  <a:latin typeface="GFS Neohellenic Bold"/>
                </a:rPr>
                <a:t>Likelihood</a:t>
              </a:r>
              <a:r>
                <a:rPr lang="de-DE" sz="3000" dirty="0">
                  <a:latin typeface="GFS Neohellenic Bold"/>
                </a:rPr>
                <a:t>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76B7CB2-8B8F-CB47-9C21-7A03850ECB05}"/>
                </a:ext>
              </a:extLst>
            </p:cNvPr>
            <p:cNvSpPr txBox="1"/>
            <p:nvPr/>
          </p:nvSpPr>
          <p:spPr>
            <a:xfrm>
              <a:off x="8677884" y="1104480"/>
              <a:ext cx="134266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000" dirty="0">
                  <a:latin typeface="GFS Neohellenic Bold"/>
                </a:rPr>
                <a:t>Prior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7FEC4C-3D55-0F4A-B6A8-05585C5CCA43}"/>
                </a:ext>
              </a:extLst>
            </p:cNvPr>
            <p:cNvSpPr txBox="1"/>
            <p:nvPr/>
          </p:nvSpPr>
          <p:spPr>
            <a:xfrm>
              <a:off x="3377748" y="1104480"/>
              <a:ext cx="238438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000" dirty="0" err="1">
                  <a:latin typeface="GFS Neohellenic Bold"/>
                </a:rPr>
                <a:t>Posterior</a:t>
              </a:r>
              <a:endParaRPr lang="de-DE" sz="3000" dirty="0">
                <a:latin typeface="GFS Neohellenic Bold"/>
              </a:endParaRPr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149FDF19-5DEB-DA44-962C-3C2B76CAC943}"/>
              </a:ext>
            </a:extLst>
          </p:cNvPr>
          <p:cNvSpPr/>
          <p:nvPr/>
        </p:nvSpPr>
        <p:spPr>
          <a:xfrm>
            <a:off x="1463342" y="4514077"/>
            <a:ext cx="3950382" cy="172236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Model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params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eg.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EB2161F-B01A-4C4F-ADDA-8579F8F9509C}"/>
              </a:ext>
            </a:extLst>
          </p:cNvPr>
          <p:cNvSpPr/>
          <p:nvPr/>
        </p:nvSpPr>
        <p:spPr>
          <a:xfrm>
            <a:off x="6115896" y="4514078"/>
            <a:ext cx="4533028" cy="172236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Input/ Observation</a:t>
            </a:r>
          </a:p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eg.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RGB image)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C9048F9-01F5-7D4F-8C19-8D4284A1463C}"/>
              </a:ext>
            </a:extLst>
          </p:cNvPr>
          <p:cNvCxnSpPr>
            <a:cxnSpLocks/>
            <a:stCxn id="33" idx="0"/>
          </p:cNvCxnSpPr>
          <p:nvPr/>
        </p:nvCxnSpPr>
        <p:spPr>
          <a:xfrm flipH="1" flipV="1">
            <a:off x="4083008" y="2791715"/>
            <a:ext cx="4299402" cy="17223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2583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88832-488B-5F4D-803F-C2E91353A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How to model          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2C82C2-8F35-464E-BEC5-3D2954079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15</a:t>
            </a:fld>
            <a:endParaRPr lang="en-US"/>
          </a:p>
        </p:txBody>
      </p:sp>
      <p:pic>
        <p:nvPicPr>
          <p:cNvPr id="18" name="Picture 2" descr="E:\Literature\MyPapers\pons_rosenhahn_model_based\figures\modelBased.PNG">
            <a:extLst>
              <a:ext uri="{FF2B5EF4-FFF2-40B4-BE49-F238E27FC236}">
                <a16:creationId xmlns:a16="http://schemas.microsoft.com/office/drawing/2014/main" id="{C2CF7D40-058C-1847-98E5-259792E5E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12549" r="11145" b="13735"/>
          <a:stretch>
            <a:fillRect/>
          </a:stretch>
        </p:blipFill>
        <p:spPr bwMode="auto">
          <a:xfrm>
            <a:off x="2225698" y="2147486"/>
            <a:ext cx="1996120" cy="1265445"/>
          </a:xfrm>
          <a:prstGeom prst="rect">
            <a:avLst/>
          </a:prstGeom>
          <a:noFill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AF53BC8-F4B5-9A4D-8570-C065DF8C6B94}"/>
              </a:ext>
            </a:extLst>
          </p:cNvPr>
          <p:cNvSpPr txBox="1"/>
          <p:nvPr/>
        </p:nvSpPr>
        <p:spPr>
          <a:xfrm>
            <a:off x="2400683" y="3767038"/>
            <a:ext cx="23843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err="1">
                <a:solidFill>
                  <a:prstClr val="black"/>
                </a:solidFill>
                <a:latin typeface="GFS Neohellenic Bold"/>
              </a:rPr>
              <a:t>Optimization</a:t>
            </a:r>
            <a:endParaRPr lang="de-DE" sz="3000" dirty="0">
              <a:solidFill>
                <a:prstClr val="black"/>
              </a:solidFill>
              <a:latin typeface="GFS Neohellenic Bold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C81FB4-73F2-EB41-AFCE-C1242EF0FBC7}"/>
              </a:ext>
            </a:extLst>
          </p:cNvPr>
          <p:cNvSpPr txBox="1"/>
          <p:nvPr/>
        </p:nvSpPr>
        <p:spPr>
          <a:xfrm>
            <a:off x="6752658" y="3767038"/>
            <a:ext cx="32389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err="1">
                <a:solidFill>
                  <a:prstClr val="black"/>
                </a:solidFill>
                <a:latin typeface="GFS Neohellenic Bold"/>
              </a:rPr>
              <a:t>Bayesian</a:t>
            </a:r>
            <a:r>
              <a:rPr lang="de-DE" sz="3000" dirty="0">
                <a:solidFill>
                  <a:prstClr val="black"/>
                </a:solidFill>
                <a:latin typeface="GFS Neohellenic Bold"/>
              </a:rPr>
              <a:t> </a:t>
            </a:r>
            <a:r>
              <a:rPr lang="de-DE" sz="3000" dirty="0" err="1">
                <a:solidFill>
                  <a:prstClr val="black"/>
                </a:solidFill>
                <a:latin typeface="GFS Neohellenic Bold"/>
              </a:rPr>
              <a:t>models</a:t>
            </a:r>
            <a:endParaRPr lang="de-DE" sz="3000" dirty="0">
              <a:solidFill>
                <a:prstClr val="black"/>
              </a:solidFill>
              <a:latin typeface="GFS Neohellenic Bold"/>
            </a:endParaRPr>
          </a:p>
        </p:txBody>
      </p:sp>
      <p:pic>
        <p:nvPicPr>
          <p:cNvPr id="21" name="Picture 20" descr="D:\BookChapter\figures\PF.eps">
            <a:extLst>
              <a:ext uri="{FF2B5EF4-FFF2-40B4-BE49-F238E27FC236}">
                <a16:creationId xmlns:a16="http://schemas.microsoft.com/office/drawing/2014/main" id="{0D04D0E5-13A1-8C43-91E5-BC292866F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8132" r="37904"/>
          <a:stretch>
            <a:fillRect/>
          </a:stretch>
        </p:blipFill>
        <p:spPr bwMode="auto">
          <a:xfrm>
            <a:off x="6713465" y="2335107"/>
            <a:ext cx="2576607" cy="1096256"/>
          </a:xfrm>
          <a:prstGeom prst="rect">
            <a:avLst/>
          </a:prstGeom>
          <a:noFill/>
        </p:spPr>
      </p:pic>
      <p:pic>
        <p:nvPicPr>
          <p:cNvPr id="22" name="Picture 2" descr="D:\BookChapter\figures\APF.eps">
            <a:extLst>
              <a:ext uri="{FF2B5EF4-FFF2-40B4-BE49-F238E27FC236}">
                <a16:creationId xmlns:a16="http://schemas.microsoft.com/office/drawing/2014/main" id="{5D213481-9D9B-4C49-A91B-CDD278729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r="83512" b="73656"/>
          <a:stretch>
            <a:fillRect/>
          </a:stretch>
        </p:blipFill>
        <p:spPr bwMode="auto">
          <a:xfrm>
            <a:off x="9344431" y="1680553"/>
            <a:ext cx="988525" cy="2040187"/>
          </a:xfrm>
          <a:prstGeom prst="rect">
            <a:avLst/>
          </a:prstGeom>
          <a:noFill/>
        </p:spPr>
      </p:pic>
      <p:pic>
        <p:nvPicPr>
          <p:cNvPr id="23" name="Picture 8" descr="http://upload.wikimedia.org/wikipedia/commons/thumb/d/da/Newton_optimization_vs_grad_descent.svg/220px-Newton_optimization_vs_grad_descent.svg.png">
            <a:extLst>
              <a:ext uri="{FF2B5EF4-FFF2-40B4-BE49-F238E27FC236}">
                <a16:creationId xmlns:a16="http://schemas.microsoft.com/office/drawing/2014/main" id="{4F72308A-0064-814A-B26D-0F2B4D073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21820" y="2147484"/>
            <a:ext cx="1292561" cy="1486446"/>
          </a:xfrm>
          <a:prstGeom prst="rect">
            <a:avLst/>
          </a:prstGeom>
          <a:noFill/>
        </p:spPr>
      </p:pic>
      <p:pic>
        <p:nvPicPr>
          <p:cNvPr id="24" name="Picture 4" descr="http://latex.codecogs.com/png.latex?\large%20\dpi%7b200%7d%20p(\mathbf%7bx%7d|\mathbf%7bI%7d)%20\quad%20\propto%20\quad%20p(\mathbf%7bI|\mathbf%7bx%7d%7d)%20\quad%20\times%20\quad%20p(\mathbf%7bx%7d)">
            <a:extLst>
              <a:ext uri="{FF2B5EF4-FFF2-40B4-BE49-F238E27FC236}">
                <a16:creationId xmlns:a16="http://schemas.microsoft.com/office/drawing/2014/main" id="{2454B87A-1CA2-CD42-BF70-83839C2E1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r="79618"/>
          <a:stretch>
            <a:fillRect/>
          </a:stretch>
        </p:blipFill>
        <p:spPr bwMode="auto">
          <a:xfrm>
            <a:off x="3679017" y="5047362"/>
            <a:ext cx="1129097" cy="381001"/>
          </a:xfrm>
          <a:prstGeom prst="rect">
            <a:avLst/>
          </a:prstGeom>
          <a:noFill/>
        </p:spPr>
      </p:pic>
      <p:sp>
        <p:nvSpPr>
          <p:cNvPr id="25" name="Down Arrow 24">
            <a:extLst>
              <a:ext uri="{FF2B5EF4-FFF2-40B4-BE49-F238E27FC236}">
                <a16:creationId xmlns:a16="http://schemas.microsoft.com/office/drawing/2014/main" id="{804DF03F-FA82-1846-8ED1-1FC2F1AE1897}"/>
              </a:ext>
            </a:extLst>
          </p:cNvPr>
          <p:cNvSpPr/>
          <p:nvPr/>
        </p:nvSpPr>
        <p:spPr>
          <a:xfrm>
            <a:off x="3422362" y="4447734"/>
            <a:ext cx="399728" cy="564903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E252DF-47B5-4446-A837-CAE5DE47A199}"/>
              </a:ext>
            </a:extLst>
          </p:cNvPr>
          <p:cNvSpPr txBox="1"/>
          <p:nvPr/>
        </p:nvSpPr>
        <p:spPr>
          <a:xfrm>
            <a:off x="2273254" y="4955388"/>
            <a:ext cx="23843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err="1">
                <a:solidFill>
                  <a:prstClr val="black"/>
                </a:solidFill>
                <a:latin typeface="GFS Neohellenic Bold"/>
              </a:rPr>
              <a:t>Map</a:t>
            </a:r>
            <a:r>
              <a:rPr lang="de-DE" sz="3000" dirty="0">
                <a:solidFill>
                  <a:prstClr val="black"/>
                </a:solidFill>
                <a:latin typeface="GFS Neohellenic Bold"/>
              </a:rPr>
              <a:t> </a:t>
            </a:r>
            <a:r>
              <a:rPr lang="de-DE" sz="3000" dirty="0" err="1">
                <a:solidFill>
                  <a:prstClr val="black"/>
                </a:solidFill>
                <a:latin typeface="GFS Neohellenic Bold"/>
              </a:rPr>
              <a:t>of</a:t>
            </a:r>
            <a:endParaRPr lang="de-DE" sz="3000" dirty="0">
              <a:solidFill>
                <a:prstClr val="black"/>
              </a:solidFill>
              <a:latin typeface="GFS Neohellenic Bold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4FCB9C9-1B04-9642-A5DA-22326C213BEE}"/>
              </a:ext>
            </a:extLst>
          </p:cNvPr>
          <p:cNvSpPr/>
          <p:nvPr/>
        </p:nvSpPr>
        <p:spPr>
          <a:xfrm>
            <a:off x="1890328" y="1864501"/>
            <a:ext cx="3819645" cy="2456537"/>
          </a:xfrm>
          <a:prstGeom prst="rect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893407D-57CD-6F4D-BC26-53744F26FF22}"/>
              </a:ext>
            </a:extLst>
          </p:cNvPr>
          <p:cNvSpPr/>
          <p:nvPr/>
        </p:nvSpPr>
        <p:spPr>
          <a:xfrm>
            <a:off x="6493019" y="1864500"/>
            <a:ext cx="3819645" cy="2456537"/>
          </a:xfrm>
          <a:prstGeom prst="rect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Down Arrow 28">
            <a:extLst>
              <a:ext uri="{FF2B5EF4-FFF2-40B4-BE49-F238E27FC236}">
                <a16:creationId xmlns:a16="http://schemas.microsoft.com/office/drawing/2014/main" id="{2112E3B0-A8D5-0B44-A9DB-434DB0340DF5}"/>
              </a:ext>
            </a:extLst>
          </p:cNvPr>
          <p:cNvSpPr/>
          <p:nvPr/>
        </p:nvSpPr>
        <p:spPr>
          <a:xfrm>
            <a:off x="8249045" y="4447734"/>
            <a:ext cx="399728" cy="564903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" name="Picture 4" descr="http://latex.codecogs.com/png.latex?\large%20\dpi%7b200%7d%20p(\mathbf%7bx%7d|\mathbf%7bI%7d)%20\quad%20\propto%20\quad%20p(\mathbf%7bI|\mathbf%7bx%7d%7d)%20\quad%20\times%20\quad%20p(\mathbf%7bx%7d)">
            <a:extLst>
              <a:ext uri="{FF2B5EF4-FFF2-40B4-BE49-F238E27FC236}">
                <a16:creationId xmlns:a16="http://schemas.microsoft.com/office/drawing/2014/main" id="{336C218A-E745-4E45-8A76-6B3AF44BE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r="79618"/>
          <a:stretch>
            <a:fillRect/>
          </a:stretch>
        </p:blipFill>
        <p:spPr bwMode="auto">
          <a:xfrm>
            <a:off x="8249047" y="5128387"/>
            <a:ext cx="1129097" cy="381001"/>
          </a:xfrm>
          <a:prstGeom prst="rect">
            <a:avLst/>
          </a:prstGeom>
          <a:noFill/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A9D1C07-7EAF-724E-B9A6-37B008CF1A58}"/>
              </a:ext>
            </a:extLst>
          </p:cNvPr>
          <p:cNvSpPr txBox="1"/>
          <p:nvPr/>
        </p:nvSpPr>
        <p:spPr>
          <a:xfrm>
            <a:off x="6839068" y="5001556"/>
            <a:ext cx="42816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err="1">
                <a:solidFill>
                  <a:prstClr val="black"/>
                </a:solidFill>
                <a:latin typeface="GFS Neohellenic Bold"/>
              </a:rPr>
              <a:t>Approx</a:t>
            </a:r>
            <a:r>
              <a:rPr lang="de-DE" sz="3000" dirty="0">
                <a:solidFill>
                  <a:prstClr val="black"/>
                </a:solidFill>
                <a:latin typeface="GFS Neohellenic Bold"/>
              </a:rPr>
              <a:t>.               </a:t>
            </a:r>
            <a:r>
              <a:rPr lang="de-DE" sz="3000" dirty="0" err="1">
                <a:solidFill>
                  <a:prstClr val="black"/>
                </a:solidFill>
                <a:latin typeface="GFS Neohellenic Bold"/>
              </a:rPr>
              <a:t>with</a:t>
            </a:r>
            <a:r>
              <a:rPr lang="de-DE" sz="3000" dirty="0">
                <a:solidFill>
                  <a:prstClr val="black"/>
                </a:solidFill>
                <a:latin typeface="GFS Neohellenic Bold"/>
              </a:rPr>
              <a:t> </a:t>
            </a:r>
            <a:r>
              <a:rPr lang="de-DE" sz="3000" dirty="0" err="1">
                <a:solidFill>
                  <a:prstClr val="black"/>
                </a:solidFill>
                <a:latin typeface="GFS Neohellenic Bold"/>
              </a:rPr>
              <a:t>weighted</a:t>
            </a:r>
            <a:r>
              <a:rPr lang="de-DE" sz="3000" dirty="0">
                <a:solidFill>
                  <a:prstClr val="black"/>
                </a:solidFill>
                <a:latin typeface="GFS Neohellenic Bold"/>
              </a:rPr>
              <a:t> </a:t>
            </a:r>
            <a:r>
              <a:rPr lang="de-DE" sz="3000" dirty="0" err="1">
                <a:solidFill>
                  <a:prstClr val="black"/>
                </a:solidFill>
                <a:latin typeface="GFS Neohellenic Bold"/>
              </a:rPr>
              <a:t>samples</a:t>
            </a:r>
            <a:endParaRPr lang="de-DE" sz="3000" dirty="0">
              <a:solidFill>
                <a:prstClr val="black"/>
              </a:solidFill>
              <a:latin typeface="GFS Neohellenic Bold"/>
            </a:endParaRPr>
          </a:p>
        </p:txBody>
      </p:sp>
      <p:pic>
        <p:nvPicPr>
          <p:cNvPr id="33" name="Picture 4" descr="http://latex.codecogs.com/png.latex?\large%20\dpi%7b200%7d%20p(\mathbf%7bx%7d|\mathbf%7bI%7d)%20\quad%20\propto%20\quad%20p(\mathbf%7bI|\mathbf%7bx%7d%7d)%20\quad%20\times%20\quad%20p(\mathbf%7bx%7d)">
            <a:extLst>
              <a:ext uri="{FF2B5EF4-FFF2-40B4-BE49-F238E27FC236}">
                <a16:creationId xmlns:a16="http://schemas.microsoft.com/office/drawing/2014/main" id="{D363C955-6DC2-4F41-9316-53EDE3D7E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r="79618"/>
          <a:stretch>
            <a:fillRect/>
          </a:stretch>
        </p:blipFill>
        <p:spPr bwMode="auto">
          <a:xfrm>
            <a:off x="4124696" y="768928"/>
            <a:ext cx="1366835" cy="4612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969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5" grpId="0" animBg="1"/>
      <p:bldP spid="26" grpId="0"/>
      <p:bldP spid="27" grpId="0" animBg="1"/>
      <p:bldP spid="28" grpId="0" animBg="1"/>
      <p:bldP spid="29" grpId="0" animBg="1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7B524-9097-1446-A3FD-830520239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General framework for optimization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DA70AB-C2F1-954A-8137-39247CA38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16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5591505-69CC-FD4B-AA1E-1C9430C8A233}"/>
              </a:ext>
            </a:extLst>
          </p:cNvPr>
          <p:cNvGrpSpPr/>
          <p:nvPr/>
        </p:nvGrpSpPr>
        <p:grpSpPr>
          <a:xfrm>
            <a:off x="611029" y="2017806"/>
            <a:ext cx="10706738" cy="3832987"/>
            <a:chOff x="1726831" y="1730905"/>
            <a:chExt cx="8796759" cy="3149219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DBD2EE30-C45A-BB4D-BD60-B5B5170890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726831" y="1730905"/>
              <a:ext cx="8796759" cy="3149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8C1CC66-5BC5-0F4E-82A9-CB5418811809}"/>
                </a:ext>
              </a:extLst>
            </p:cNvPr>
            <p:cNvSpPr/>
            <p:nvPr/>
          </p:nvSpPr>
          <p:spPr>
            <a:xfrm>
              <a:off x="1819433" y="1788780"/>
              <a:ext cx="2754773" cy="2997844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684D61A-4EEB-AC49-A49B-6F3348C0A67D}"/>
                </a:ext>
              </a:extLst>
            </p:cNvPr>
            <p:cNvSpPr/>
            <p:nvPr/>
          </p:nvSpPr>
          <p:spPr>
            <a:xfrm>
              <a:off x="4713101" y="1788780"/>
              <a:ext cx="3078866" cy="2997844"/>
            </a:xfrm>
            <a:prstGeom prst="rect">
              <a:avLst/>
            </a:prstGeom>
            <a:noFill/>
            <a:ln w="571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1DFF6C9-7A82-7B4A-BB5F-1E3509DDDF27}"/>
                </a:ext>
              </a:extLst>
            </p:cNvPr>
            <p:cNvSpPr/>
            <p:nvPr/>
          </p:nvSpPr>
          <p:spPr>
            <a:xfrm>
              <a:off x="7896138" y="1788780"/>
              <a:ext cx="2592726" cy="2997844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7EE89CB-C351-834C-A4FB-69B9D1DB7406}"/>
              </a:ext>
            </a:extLst>
          </p:cNvPr>
          <p:cNvSpPr txBox="1"/>
          <p:nvPr/>
        </p:nvSpPr>
        <p:spPr>
          <a:xfrm>
            <a:off x="837437" y="1370819"/>
            <a:ext cx="33528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de-DE" sz="3000" dirty="0" err="1">
                <a:solidFill>
                  <a:srgbClr val="C00000"/>
                </a:solidFill>
                <a:latin typeface="GFS Neohellenic Bold"/>
              </a:rPr>
              <a:t>Extract</a:t>
            </a:r>
            <a:r>
              <a:rPr lang="de-DE" sz="3000" dirty="0">
                <a:solidFill>
                  <a:srgbClr val="C00000"/>
                </a:solidFill>
                <a:latin typeface="GFS Neohellenic Bold"/>
              </a:rPr>
              <a:t> </a:t>
            </a:r>
            <a:r>
              <a:rPr lang="de-DE" sz="3000" dirty="0" err="1">
                <a:solidFill>
                  <a:srgbClr val="C00000"/>
                </a:solidFill>
                <a:latin typeface="GFS Neohellenic Bold"/>
              </a:rPr>
              <a:t>features</a:t>
            </a:r>
            <a:endParaRPr lang="de-DE" sz="3000" dirty="0">
              <a:solidFill>
                <a:srgbClr val="C00000"/>
              </a:solidFill>
              <a:latin typeface="GFS Neohellenic Bol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CE939E-59BE-3446-9A44-2572C142E94E}"/>
              </a:ext>
            </a:extLst>
          </p:cNvPr>
          <p:cNvSpPr txBox="1"/>
          <p:nvPr/>
        </p:nvSpPr>
        <p:spPr>
          <a:xfrm>
            <a:off x="4359387" y="1370820"/>
            <a:ext cx="37473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de-DE" sz="3000" dirty="0" err="1">
                <a:solidFill>
                  <a:schemeClr val="accent1">
                    <a:lumMod val="75000"/>
                  </a:schemeClr>
                </a:solidFill>
                <a:latin typeface="GFS Neohellenic Bold"/>
              </a:rPr>
              <a:t>Predict</a:t>
            </a:r>
            <a:r>
              <a:rPr lang="de-DE" sz="3000" dirty="0">
                <a:solidFill>
                  <a:schemeClr val="accent1">
                    <a:lumMod val="75000"/>
                  </a:schemeClr>
                </a:solidFill>
                <a:latin typeface="GFS Neohellenic Bold"/>
              </a:rPr>
              <a:t> </a:t>
            </a:r>
            <a:r>
              <a:rPr lang="de-DE" sz="3000" dirty="0" err="1">
                <a:solidFill>
                  <a:schemeClr val="accent1">
                    <a:lumMod val="75000"/>
                  </a:schemeClr>
                </a:solidFill>
                <a:latin typeface="GFS Neohellenic Bold"/>
              </a:rPr>
              <a:t>and</a:t>
            </a:r>
            <a:r>
              <a:rPr lang="de-DE" sz="3000" dirty="0">
                <a:solidFill>
                  <a:schemeClr val="accent1">
                    <a:lumMod val="75000"/>
                  </a:schemeClr>
                </a:solidFill>
                <a:latin typeface="GFS Neohellenic Bold"/>
              </a:rPr>
              <a:t> </a:t>
            </a:r>
            <a:r>
              <a:rPr lang="de-DE" sz="3000" dirty="0" err="1">
                <a:solidFill>
                  <a:schemeClr val="accent1">
                    <a:lumMod val="75000"/>
                  </a:schemeClr>
                </a:solidFill>
                <a:latin typeface="GFS Neohellenic Bold"/>
              </a:rPr>
              <a:t>match</a:t>
            </a:r>
            <a:endParaRPr lang="de-DE" sz="3000" dirty="0">
              <a:solidFill>
                <a:schemeClr val="accent1">
                  <a:lumMod val="75000"/>
                </a:schemeClr>
              </a:solidFill>
              <a:latin typeface="GFS Neohellenic Bold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DAEE4C-B8A9-914F-A604-B95F68E74B08}"/>
              </a:ext>
            </a:extLst>
          </p:cNvPr>
          <p:cNvSpPr txBox="1"/>
          <p:nvPr/>
        </p:nvSpPr>
        <p:spPr>
          <a:xfrm>
            <a:off x="8381834" y="1370819"/>
            <a:ext cx="28936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de-DE" sz="3000" dirty="0" err="1">
                <a:solidFill>
                  <a:srgbClr val="00B050"/>
                </a:solidFill>
                <a:latin typeface="GFS Neohellenic Bold"/>
              </a:rPr>
              <a:t>Optimize</a:t>
            </a:r>
            <a:endParaRPr lang="de-DE" sz="3000" dirty="0">
              <a:solidFill>
                <a:srgbClr val="00B050"/>
              </a:solidFill>
              <a:latin typeface="GFS Neohellenic Bold"/>
            </a:endParaRPr>
          </a:p>
        </p:txBody>
      </p:sp>
    </p:spTree>
    <p:extLst>
      <p:ext uri="{BB962C8B-B14F-4D97-AF65-F5344CB8AC3E}">
        <p14:creationId xmlns:p14="http://schemas.microsoft.com/office/powerpoint/2010/main" val="2681754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7B524-9097-1446-A3FD-830520239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General framework for optimization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DA70AB-C2F1-954A-8137-39247CA38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17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5591505-69CC-FD4B-AA1E-1C9430C8A233}"/>
              </a:ext>
            </a:extLst>
          </p:cNvPr>
          <p:cNvGrpSpPr/>
          <p:nvPr/>
        </p:nvGrpSpPr>
        <p:grpSpPr>
          <a:xfrm>
            <a:off x="611029" y="2034080"/>
            <a:ext cx="10706738" cy="3832987"/>
            <a:chOff x="1726831" y="1730905"/>
            <a:chExt cx="8796759" cy="3149219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DBD2EE30-C45A-BB4D-BD60-B5B5170890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726831" y="1730905"/>
              <a:ext cx="8796759" cy="3149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8C1CC66-5BC5-0F4E-82A9-CB5418811809}"/>
                </a:ext>
              </a:extLst>
            </p:cNvPr>
            <p:cNvSpPr/>
            <p:nvPr/>
          </p:nvSpPr>
          <p:spPr>
            <a:xfrm>
              <a:off x="1819433" y="1788780"/>
              <a:ext cx="2754773" cy="2997844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684D61A-4EEB-AC49-A49B-6F3348C0A67D}"/>
                </a:ext>
              </a:extLst>
            </p:cNvPr>
            <p:cNvSpPr/>
            <p:nvPr/>
          </p:nvSpPr>
          <p:spPr>
            <a:xfrm>
              <a:off x="4713101" y="1788780"/>
              <a:ext cx="3078866" cy="2997844"/>
            </a:xfrm>
            <a:prstGeom prst="rect">
              <a:avLst/>
            </a:prstGeom>
            <a:noFill/>
            <a:ln w="571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1DFF6C9-7A82-7B4A-BB5F-1E3509DDDF27}"/>
                </a:ext>
              </a:extLst>
            </p:cNvPr>
            <p:cNvSpPr/>
            <p:nvPr/>
          </p:nvSpPr>
          <p:spPr>
            <a:xfrm>
              <a:off x="7896138" y="1788780"/>
              <a:ext cx="2592726" cy="2997844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2DA0BFF7-7D9F-7E4D-B273-00D756F0B401}"/>
              </a:ext>
            </a:extLst>
          </p:cNvPr>
          <p:cNvSpPr/>
          <p:nvPr/>
        </p:nvSpPr>
        <p:spPr>
          <a:xfrm>
            <a:off x="611029" y="1924818"/>
            <a:ext cx="10706738" cy="3942249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5C5CCD-05BA-5E42-AAF8-F897379B2029}"/>
              </a:ext>
            </a:extLst>
          </p:cNvPr>
          <p:cNvSpPr txBox="1"/>
          <p:nvPr/>
        </p:nvSpPr>
        <p:spPr>
          <a:xfrm>
            <a:off x="837437" y="1370819"/>
            <a:ext cx="33528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de-DE" sz="3000" dirty="0" err="1">
                <a:solidFill>
                  <a:srgbClr val="C00000"/>
                </a:solidFill>
                <a:latin typeface="GFS Neohellenic Bold"/>
              </a:rPr>
              <a:t>Extract</a:t>
            </a:r>
            <a:r>
              <a:rPr lang="de-DE" sz="3000" dirty="0">
                <a:solidFill>
                  <a:srgbClr val="C00000"/>
                </a:solidFill>
                <a:latin typeface="GFS Neohellenic Bold"/>
              </a:rPr>
              <a:t> </a:t>
            </a:r>
            <a:r>
              <a:rPr lang="de-DE" sz="3000" dirty="0" err="1">
                <a:solidFill>
                  <a:srgbClr val="C00000"/>
                </a:solidFill>
                <a:latin typeface="GFS Neohellenic Bold"/>
              </a:rPr>
              <a:t>features</a:t>
            </a:r>
            <a:endParaRPr lang="de-DE" sz="3000" dirty="0">
              <a:solidFill>
                <a:srgbClr val="C00000"/>
              </a:solidFill>
              <a:latin typeface="GFS Neohellenic Bold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9BEB51-1D65-6C4E-9332-33B01134CAEB}"/>
              </a:ext>
            </a:extLst>
          </p:cNvPr>
          <p:cNvSpPr txBox="1"/>
          <p:nvPr/>
        </p:nvSpPr>
        <p:spPr>
          <a:xfrm>
            <a:off x="4359387" y="1370820"/>
            <a:ext cx="37473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de-DE" sz="3000" dirty="0" err="1">
                <a:solidFill>
                  <a:schemeClr val="accent1">
                    <a:lumMod val="75000"/>
                  </a:schemeClr>
                </a:solidFill>
                <a:latin typeface="GFS Neohellenic Bold"/>
              </a:rPr>
              <a:t>Predict</a:t>
            </a:r>
            <a:r>
              <a:rPr lang="de-DE" sz="3000" dirty="0">
                <a:solidFill>
                  <a:schemeClr val="accent1">
                    <a:lumMod val="75000"/>
                  </a:schemeClr>
                </a:solidFill>
                <a:latin typeface="GFS Neohellenic Bold"/>
              </a:rPr>
              <a:t> </a:t>
            </a:r>
            <a:r>
              <a:rPr lang="de-DE" sz="3000" dirty="0" err="1">
                <a:solidFill>
                  <a:schemeClr val="accent1">
                    <a:lumMod val="75000"/>
                  </a:schemeClr>
                </a:solidFill>
                <a:latin typeface="GFS Neohellenic Bold"/>
              </a:rPr>
              <a:t>and</a:t>
            </a:r>
            <a:r>
              <a:rPr lang="de-DE" sz="3000" dirty="0">
                <a:solidFill>
                  <a:schemeClr val="accent1">
                    <a:lumMod val="75000"/>
                  </a:schemeClr>
                </a:solidFill>
                <a:latin typeface="GFS Neohellenic Bold"/>
              </a:rPr>
              <a:t> </a:t>
            </a:r>
            <a:r>
              <a:rPr lang="de-DE" sz="3000" dirty="0" err="1">
                <a:solidFill>
                  <a:schemeClr val="accent1">
                    <a:lumMod val="75000"/>
                  </a:schemeClr>
                </a:solidFill>
                <a:latin typeface="GFS Neohellenic Bold"/>
              </a:rPr>
              <a:t>match</a:t>
            </a:r>
            <a:endParaRPr lang="de-DE" sz="3000" dirty="0">
              <a:solidFill>
                <a:schemeClr val="accent1">
                  <a:lumMod val="75000"/>
                </a:schemeClr>
              </a:solidFill>
              <a:latin typeface="GFS Neohellenic Bold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C1CADF-6362-C449-83E6-19961128CA91}"/>
              </a:ext>
            </a:extLst>
          </p:cNvPr>
          <p:cNvSpPr txBox="1"/>
          <p:nvPr/>
        </p:nvSpPr>
        <p:spPr>
          <a:xfrm>
            <a:off x="8381834" y="1370819"/>
            <a:ext cx="28936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de-DE" sz="3000" dirty="0" err="1">
                <a:solidFill>
                  <a:srgbClr val="00B050"/>
                </a:solidFill>
                <a:latin typeface="GFS Neohellenic Bold"/>
              </a:rPr>
              <a:t>Optimize</a:t>
            </a:r>
            <a:endParaRPr lang="de-DE" sz="3000" dirty="0">
              <a:solidFill>
                <a:srgbClr val="00B050"/>
              </a:solidFill>
              <a:latin typeface="GFS Neohellenic Bold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2AF3B34-0B28-104E-8224-C09E3FA53162}"/>
              </a:ext>
            </a:extLst>
          </p:cNvPr>
          <p:cNvSpPr/>
          <p:nvPr/>
        </p:nvSpPr>
        <p:spPr>
          <a:xfrm>
            <a:off x="4189343" y="3222770"/>
            <a:ext cx="3789622" cy="137929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How to "match" 3D SMPL with 2D image?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E97EBBF-862F-544E-AFE9-B11C20F0D9FC}"/>
              </a:ext>
            </a:extLst>
          </p:cNvPr>
          <p:cNvSpPr/>
          <p:nvPr/>
        </p:nvSpPr>
        <p:spPr>
          <a:xfrm>
            <a:off x="8162099" y="3222770"/>
            <a:ext cx="3155669" cy="13463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What objective should we optimize?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944F457-53C2-DF45-ACE8-4A149ECA1901}"/>
              </a:ext>
            </a:extLst>
          </p:cNvPr>
          <p:cNvSpPr/>
          <p:nvPr/>
        </p:nvSpPr>
        <p:spPr>
          <a:xfrm>
            <a:off x="611029" y="3255722"/>
            <a:ext cx="3451525" cy="13463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What are good features for fitting?</a:t>
            </a:r>
          </a:p>
        </p:txBody>
      </p:sp>
    </p:spTree>
    <p:extLst>
      <p:ext uri="{BB962C8B-B14F-4D97-AF65-F5344CB8AC3E}">
        <p14:creationId xmlns:p14="http://schemas.microsoft.com/office/powerpoint/2010/main" val="6509697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7B524-9097-1446-A3FD-830520239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General framework for optimization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DA70AB-C2F1-954A-8137-39247CA38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18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5591505-69CC-FD4B-AA1E-1C9430C8A233}"/>
              </a:ext>
            </a:extLst>
          </p:cNvPr>
          <p:cNvGrpSpPr/>
          <p:nvPr/>
        </p:nvGrpSpPr>
        <p:grpSpPr>
          <a:xfrm>
            <a:off x="611029" y="2034080"/>
            <a:ext cx="10706738" cy="3832987"/>
            <a:chOff x="1726831" y="1730905"/>
            <a:chExt cx="8796759" cy="3149219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DBD2EE30-C45A-BB4D-BD60-B5B5170890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726831" y="1730905"/>
              <a:ext cx="8796759" cy="3149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8C1CC66-5BC5-0F4E-82A9-CB5418811809}"/>
                </a:ext>
              </a:extLst>
            </p:cNvPr>
            <p:cNvSpPr/>
            <p:nvPr/>
          </p:nvSpPr>
          <p:spPr>
            <a:xfrm>
              <a:off x="1819433" y="1788780"/>
              <a:ext cx="2754773" cy="2997844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684D61A-4EEB-AC49-A49B-6F3348C0A67D}"/>
                </a:ext>
              </a:extLst>
            </p:cNvPr>
            <p:cNvSpPr/>
            <p:nvPr/>
          </p:nvSpPr>
          <p:spPr>
            <a:xfrm>
              <a:off x="4713101" y="1788780"/>
              <a:ext cx="3078866" cy="2997844"/>
            </a:xfrm>
            <a:prstGeom prst="rect">
              <a:avLst/>
            </a:prstGeom>
            <a:noFill/>
            <a:ln w="571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1DFF6C9-7A82-7B4A-BB5F-1E3509DDDF27}"/>
                </a:ext>
              </a:extLst>
            </p:cNvPr>
            <p:cNvSpPr/>
            <p:nvPr/>
          </p:nvSpPr>
          <p:spPr>
            <a:xfrm>
              <a:off x="7896138" y="1788780"/>
              <a:ext cx="2592726" cy="2997844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2DA0BFF7-7D9F-7E4D-B273-00D756F0B401}"/>
              </a:ext>
            </a:extLst>
          </p:cNvPr>
          <p:cNvSpPr/>
          <p:nvPr/>
        </p:nvSpPr>
        <p:spPr>
          <a:xfrm>
            <a:off x="451039" y="1924818"/>
            <a:ext cx="10866728" cy="3942249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5C5CCD-05BA-5E42-AAF8-F897379B2029}"/>
              </a:ext>
            </a:extLst>
          </p:cNvPr>
          <p:cNvSpPr txBox="1"/>
          <p:nvPr/>
        </p:nvSpPr>
        <p:spPr>
          <a:xfrm>
            <a:off x="837437" y="1370819"/>
            <a:ext cx="33528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de-DE" sz="3000" dirty="0" err="1">
                <a:solidFill>
                  <a:srgbClr val="C00000"/>
                </a:solidFill>
                <a:latin typeface="GFS Neohellenic Bold"/>
              </a:rPr>
              <a:t>Extract</a:t>
            </a:r>
            <a:r>
              <a:rPr lang="de-DE" sz="3000" dirty="0">
                <a:solidFill>
                  <a:srgbClr val="C00000"/>
                </a:solidFill>
                <a:latin typeface="GFS Neohellenic Bold"/>
              </a:rPr>
              <a:t> </a:t>
            </a:r>
            <a:r>
              <a:rPr lang="de-DE" sz="3000" dirty="0" err="1">
                <a:solidFill>
                  <a:srgbClr val="C00000"/>
                </a:solidFill>
                <a:latin typeface="GFS Neohellenic Bold"/>
              </a:rPr>
              <a:t>features</a:t>
            </a:r>
            <a:endParaRPr lang="de-DE" sz="3000" dirty="0">
              <a:solidFill>
                <a:srgbClr val="C00000"/>
              </a:solidFill>
              <a:latin typeface="GFS Neohellenic Bold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9BEB51-1D65-6C4E-9332-33B01134CAEB}"/>
              </a:ext>
            </a:extLst>
          </p:cNvPr>
          <p:cNvSpPr txBox="1"/>
          <p:nvPr/>
        </p:nvSpPr>
        <p:spPr>
          <a:xfrm>
            <a:off x="4359387" y="1370820"/>
            <a:ext cx="37473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de-DE" sz="3000" dirty="0" err="1">
                <a:solidFill>
                  <a:schemeClr val="accent1">
                    <a:lumMod val="75000"/>
                  </a:schemeClr>
                </a:solidFill>
                <a:latin typeface="GFS Neohellenic Bold"/>
              </a:rPr>
              <a:t>Predict</a:t>
            </a:r>
            <a:r>
              <a:rPr lang="de-DE" sz="3000" dirty="0">
                <a:solidFill>
                  <a:schemeClr val="accent1">
                    <a:lumMod val="75000"/>
                  </a:schemeClr>
                </a:solidFill>
                <a:latin typeface="GFS Neohellenic Bold"/>
              </a:rPr>
              <a:t> </a:t>
            </a:r>
            <a:r>
              <a:rPr lang="de-DE" sz="3000" dirty="0" err="1">
                <a:solidFill>
                  <a:schemeClr val="accent1">
                    <a:lumMod val="75000"/>
                  </a:schemeClr>
                </a:solidFill>
                <a:latin typeface="GFS Neohellenic Bold"/>
              </a:rPr>
              <a:t>and</a:t>
            </a:r>
            <a:r>
              <a:rPr lang="de-DE" sz="3000" dirty="0">
                <a:solidFill>
                  <a:schemeClr val="accent1">
                    <a:lumMod val="75000"/>
                  </a:schemeClr>
                </a:solidFill>
                <a:latin typeface="GFS Neohellenic Bold"/>
              </a:rPr>
              <a:t> </a:t>
            </a:r>
            <a:r>
              <a:rPr lang="de-DE" sz="3000" dirty="0" err="1">
                <a:solidFill>
                  <a:schemeClr val="accent1">
                    <a:lumMod val="75000"/>
                  </a:schemeClr>
                </a:solidFill>
                <a:latin typeface="GFS Neohellenic Bold"/>
              </a:rPr>
              <a:t>match</a:t>
            </a:r>
            <a:endParaRPr lang="de-DE" sz="3000" dirty="0">
              <a:solidFill>
                <a:schemeClr val="accent1">
                  <a:lumMod val="75000"/>
                </a:schemeClr>
              </a:solidFill>
              <a:latin typeface="GFS Neohellenic Bold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C1CADF-6362-C449-83E6-19961128CA91}"/>
              </a:ext>
            </a:extLst>
          </p:cNvPr>
          <p:cNvSpPr txBox="1"/>
          <p:nvPr/>
        </p:nvSpPr>
        <p:spPr>
          <a:xfrm>
            <a:off x="8381834" y="1370819"/>
            <a:ext cx="28936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de-DE" sz="3000" dirty="0" err="1">
                <a:solidFill>
                  <a:srgbClr val="00B050"/>
                </a:solidFill>
                <a:latin typeface="GFS Neohellenic Bold"/>
              </a:rPr>
              <a:t>Optimize</a:t>
            </a:r>
            <a:endParaRPr lang="de-DE" sz="3000" dirty="0">
              <a:solidFill>
                <a:srgbClr val="00B050"/>
              </a:solidFill>
              <a:latin typeface="GFS Neohellenic Bold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2AF3B34-0B28-104E-8224-C09E3FA53162}"/>
              </a:ext>
            </a:extLst>
          </p:cNvPr>
          <p:cNvSpPr/>
          <p:nvPr/>
        </p:nvSpPr>
        <p:spPr>
          <a:xfrm>
            <a:off x="4189343" y="3222770"/>
            <a:ext cx="3789622" cy="137929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How to "match" 3D SMPL with 2D image?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E97EBBF-862F-544E-AFE9-B11C20F0D9FC}"/>
              </a:ext>
            </a:extLst>
          </p:cNvPr>
          <p:cNvSpPr/>
          <p:nvPr/>
        </p:nvSpPr>
        <p:spPr>
          <a:xfrm>
            <a:off x="8162099" y="3222770"/>
            <a:ext cx="3155669" cy="13463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What objective should we optimize?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944F457-53C2-DF45-ACE8-4A149ECA1901}"/>
              </a:ext>
            </a:extLst>
          </p:cNvPr>
          <p:cNvSpPr/>
          <p:nvPr/>
        </p:nvSpPr>
        <p:spPr>
          <a:xfrm>
            <a:off x="611029" y="3255722"/>
            <a:ext cx="3451525" cy="13463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Arial"/>
                <a:cs typeface="Arial"/>
              </a:rPr>
              <a:t>What are good features for fitting?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6BFECA-21D1-C540-A0E3-4887F7C9213D}"/>
              </a:ext>
            </a:extLst>
          </p:cNvPr>
          <p:cNvSpPr/>
          <p:nvPr/>
        </p:nvSpPr>
        <p:spPr>
          <a:xfrm>
            <a:off x="4076635" y="1261560"/>
            <a:ext cx="7393532" cy="475790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71780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05DE0-D78D-CC46-A302-F32313F3E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good features for fitting?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80ACA-20B6-754A-86FC-401B89A2B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</a:pPr>
            <a:r>
              <a:rPr lang="de-DE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Silhouettes</a:t>
            </a:r>
            <a:endParaRPr lang="de-DE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</a:pPr>
            <a:r>
              <a:rPr lang="de-DE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Edges</a:t>
            </a:r>
            <a:endParaRPr lang="de-DE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</a:pPr>
            <a:r>
              <a:rPr lang="de-DE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Distance</a:t>
            </a:r>
            <a:r>
              <a:rPr lang="de-DE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transforms</a:t>
            </a:r>
            <a:endParaRPr lang="de-DE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</a:pPr>
            <a:r>
              <a:rPr lang="de-DE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SIFT</a:t>
            </a:r>
          </a:p>
          <a:p>
            <a:pPr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</a:pPr>
            <a:r>
              <a:rPr lang="de-DE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Optic</a:t>
            </a:r>
            <a:r>
              <a:rPr lang="de-DE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flow</a:t>
            </a:r>
            <a:endParaRPr lang="de-DE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</a:pPr>
            <a:r>
              <a:rPr lang="de-DE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Appearance</a:t>
            </a:r>
            <a:endParaRPr lang="de-DE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</a:pPr>
            <a:r>
              <a:rPr lang="de-DE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C9C370-6F59-EF4E-B77E-597ED5139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19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859AA4D-F91D-3B4F-8925-BB57828371E4}"/>
              </a:ext>
            </a:extLst>
          </p:cNvPr>
          <p:cNvGrpSpPr/>
          <p:nvPr/>
        </p:nvGrpSpPr>
        <p:grpSpPr>
          <a:xfrm>
            <a:off x="7229854" y="1704814"/>
            <a:ext cx="3813543" cy="1732124"/>
            <a:chOff x="4418635" y="934475"/>
            <a:chExt cx="4502550" cy="2086517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9BE00482-7170-5B49-8018-E02CDD73A2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t="51062"/>
            <a:stretch>
              <a:fillRect/>
            </a:stretch>
          </p:blipFill>
          <p:spPr bwMode="auto">
            <a:xfrm>
              <a:off x="6635185" y="992350"/>
              <a:ext cx="2286000" cy="1999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4CC560F3-716D-C342-963B-633607A33D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b="48938"/>
            <a:stretch>
              <a:fillRect/>
            </a:stretch>
          </p:blipFill>
          <p:spPr bwMode="auto">
            <a:xfrm>
              <a:off x="4418635" y="934475"/>
              <a:ext cx="2286000" cy="20865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Picture 7" descr="ab_01_01_130_disttrans1.png">
            <a:extLst>
              <a:ext uri="{FF2B5EF4-FFF2-40B4-BE49-F238E27FC236}">
                <a16:creationId xmlns:a16="http://schemas.microsoft.com/office/drawing/2014/main" id="{023160CC-921A-1744-9DAD-45B66A189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389" y="3448162"/>
            <a:ext cx="3106006" cy="2474247"/>
          </a:xfrm>
          <a:prstGeom prst="rect">
            <a:avLst/>
          </a:prstGeom>
        </p:spPr>
      </p:pic>
      <p:pic>
        <p:nvPicPr>
          <p:cNvPr id="9" name="Picture 8" descr="ab_01_01_130_disttrans2.png">
            <a:extLst>
              <a:ext uri="{FF2B5EF4-FFF2-40B4-BE49-F238E27FC236}">
                <a16:creationId xmlns:a16="http://schemas.microsoft.com/office/drawing/2014/main" id="{A3C49E24-7F7B-DE4D-A005-3205C0783B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303" t="14096" r="27555" b="13663"/>
          <a:stretch>
            <a:fillRect/>
          </a:stretch>
        </p:blipFill>
        <p:spPr>
          <a:xfrm>
            <a:off x="5468589" y="3448162"/>
            <a:ext cx="1649682" cy="2474247"/>
          </a:xfrm>
          <a:prstGeom prst="rect">
            <a:avLst/>
          </a:prstGeom>
        </p:spPr>
      </p:pic>
      <p:pic>
        <p:nvPicPr>
          <p:cNvPr id="10" name="Picture 9" descr="edges.png">
            <a:extLst>
              <a:ext uri="{FF2B5EF4-FFF2-40B4-BE49-F238E27FC236}">
                <a16:creationId xmlns:a16="http://schemas.microsoft.com/office/drawing/2014/main" id="{285D0C72-86CB-684E-A8CC-1A94696893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249" y="3448162"/>
            <a:ext cx="1483748" cy="2474247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C36E092-5AC1-1D46-A1E9-B1C0788B3B48}"/>
              </a:ext>
            </a:extLst>
          </p:cNvPr>
          <p:cNvSpPr/>
          <p:nvPr/>
        </p:nvSpPr>
        <p:spPr>
          <a:xfrm>
            <a:off x="2651328" y="4951202"/>
            <a:ext cx="7284203" cy="146755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</a:t>
            </a:r>
            <a:r>
              <a:rPr lang="de-DE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</a:t>
            </a:r>
            <a:r>
              <a:rPr lang="de-DE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de-DE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de-DE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predicted</a:t>
            </a:r>
            <a:r>
              <a:rPr lang="de-DE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</a:t>
            </a:r>
            <a:r>
              <a:rPr lang="de-DE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fast </a:t>
            </a:r>
            <a:r>
              <a:rPr lang="de-DE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compute</a:t>
            </a:r>
            <a:endParaRPr lang="de-DE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02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D9773-AB5F-9541-A357-7D75A7F9D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 We have seen how to fit SMPL to scans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8D82F-BAD2-1B48-8A93-57E70B800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A803A37-EECB-FE4B-B36F-12216F01F2EC}" type="slidenum">
              <a:rPr lang="en-US">
                <a:solidFill>
                  <a:prstClr val="black">
                    <a:tint val="75000"/>
                  </a:prstClr>
                </a:solidFill>
                <a:latin typeface="Century Gothic"/>
              </a:rPr>
              <a:pPr defTabSz="457200"/>
              <a:t>2</a:t>
            </a:fld>
            <a:endParaRPr lang="en-US" dirty="0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1BD81C3-0A91-204E-96FF-7B9568F242F9}"/>
              </a:ext>
            </a:extLst>
          </p:cNvPr>
          <p:cNvGrpSpPr/>
          <p:nvPr/>
        </p:nvGrpSpPr>
        <p:grpSpPr>
          <a:xfrm>
            <a:off x="118918" y="2321571"/>
            <a:ext cx="2754304" cy="2989942"/>
            <a:chOff x="117330" y="2321571"/>
            <a:chExt cx="2754304" cy="298994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535AF02-91EB-8341-B7D4-C281CC10CA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4060" t="4739" r="37716" b="12992"/>
            <a:stretch/>
          </p:blipFill>
          <p:spPr>
            <a:xfrm flipH="1">
              <a:off x="117330" y="2321571"/>
              <a:ext cx="831362" cy="2732158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schemeClr val="tx1">
                  <a:alpha val="20000"/>
                </a:scheme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0EDC4AE-C71F-7548-BC33-0CC67E5602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5326" t="5854" r="37716" b="7171"/>
            <a:stretch/>
          </p:blipFill>
          <p:spPr>
            <a:xfrm flipH="1">
              <a:off x="2098015" y="2423035"/>
              <a:ext cx="773619" cy="2888478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schemeClr val="tx1">
                  <a:alpha val="20000"/>
                </a:scheme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8D6FBFE-50B4-8444-BBE0-EFC767C127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9933" t="28725" r="30341" b="13826"/>
            <a:stretch/>
          </p:blipFill>
          <p:spPr>
            <a:xfrm flipH="1">
              <a:off x="948692" y="2321571"/>
              <a:ext cx="1186658" cy="1231720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8" name="00">
            <a:hlinkClick r:id="" action="ppaction://media"/>
            <a:extLst>
              <a:ext uri="{FF2B5EF4-FFF2-40B4-BE49-F238E27FC236}">
                <a16:creationId xmlns:a16="http://schemas.microsoft.com/office/drawing/2014/main" id="{6527213F-9C10-284B-81FC-EE4C70ABE8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4"/>
          <a:srcRect l="22168" t="15750" r="19571" b="15989"/>
          <a:stretch/>
        </p:blipFill>
        <p:spPr>
          <a:xfrm flipH="1">
            <a:off x="3380254" y="2423323"/>
            <a:ext cx="1939556" cy="2525036"/>
          </a:xfrm>
          <a:prstGeom prst="rect">
            <a:avLst/>
          </a:prstGeom>
        </p:spPr>
      </p:pic>
      <p:pic>
        <p:nvPicPr>
          <p:cNvPr id="9" name="00">
            <a:hlinkClick r:id="" action="ppaction://media"/>
            <a:extLst>
              <a:ext uri="{FF2B5EF4-FFF2-40B4-BE49-F238E27FC236}">
                <a16:creationId xmlns:a16="http://schemas.microsoft.com/office/drawing/2014/main" id="{82CE947E-D572-484E-86D5-F1002867A74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5"/>
          <a:srcRect l="19255" t="22186" r="23955" b="11276"/>
          <a:stretch/>
        </p:blipFill>
        <p:spPr>
          <a:xfrm flipH="1">
            <a:off x="5319810" y="2423323"/>
            <a:ext cx="1939556" cy="2525036"/>
          </a:xfrm>
          <a:prstGeom prst="rect">
            <a:avLst/>
          </a:prstGeom>
        </p:spPr>
      </p:pic>
      <p:pic>
        <p:nvPicPr>
          <p:cNvPr id="10" name="01">
            <a:hlinkClick r:id="" action="ppaction://media"/>
            <a:extLst>
              <a:ext uri="{FF2B5EF4-FFF2-40B4-BE49-F238E27FC236}">
                <a16:creationId xmlns:a16="http://schemas.microsoft.com/office/drawing/2014/main" id="{4061C85A-9D18-3E4D-A3BC-E7E2AF09406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6"/>
          <a:srcRect l="10136" t="19299" r="10526" b="4210"/>
          <a:stretch/>
        </p:blipFill>
        <p:spPr>
          <a:xfrm flipH="1">
            <a:off x="7527448" y="2423035"/>
            <a:ext cx="2357355" cy="2525324"/>
          </a:xfrm>
          <a:prstGeom prst="rect">
            <a:avLst/>
          </a:prstGeom>
        </p:spPr>
      </p:pic>
      <p:pic>
        <p:nvPicPr>
          <p:cNvPr id="11" name="00">
            <a:hlinkClick r:id="" action="ppaction://media"/>
            <a:extLst>
              <a:ext uri="{FF2B5EF4-FFF2-40B4-BE49-F238E27FC236}">
                <a16:creationId xmlns:a16="http://schemas.microsoft.com/office/drawing/2014/main" id="{87797CAB-78CF-D740-8873-05F653937898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7"/>
          <a:srcRect l="10135" t="19299" r="11891" b="4210"/>
          <a:stretch/>
        </p:blipFill>
        <p:spPr>
          <a:xfrm flipH="1">
            <a:off x="9824616" y="2423035"/>
            <a:ext cx="2316811" cy="25253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4404B52-AD1F-5948-8A81-33B6C67E17A9}"/>
              </a:ext>
            </a:extLst>
          </p:cNvPr>
          <p:cNvSpPr txBox="1"/>
          <p:nvPr/>
        </p:nvSpPr>
        <p:spPr>
          <a:xfrm>
            <a:off x="143204" y="5311514"/>
            <a:ext cx="2362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Correspondences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45B3C1-907C-9242-9F28-88ED51F1B4E9}"/>
              </a:ext>
            </a:extLst>
          </p:cNvPr>
          <p:cNvSpPr txBox="1"/>
          <p:nvPr/>
        </p:nvSpPr>
        <p:spPr>
          <a:xfrm>
            <a:off x="4717627" y="5311513"/>
            <a:ext cx="1210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Tracking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25FACE-CE81-F145-B971-BCA2D21B01D5}"/>
              </a:ext>
            </a:extLst>
          </p:cNvPr>
          <p:cNvSpPr txBox="1"/>
          <p:nvPr/>
        </p:nvSpPr>
        <p:spPr>
          <a:xfrm>
            <a:off x="8749550" y="5311513"/>
            <a:ext cx="2660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Animation / Control</a:t>
            </a:r>
          </a:p>
        </p:txBody>
      </p:sp>
    </p:spTree>
    <p:extLst>
      <p:ext uri="{BB962C8B-B14F-4D97-AF65-F5344CB8AC3E}">
        <p14:creationId xmlns:p14="http://schemas.microsoft.com/office/powerpoint/2010/main" val="216512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8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8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A7931-7A81-EE4C-BDD9-3B8D20155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Let's look at Distance Transform for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7D45B-1704-CD4E-BE85-565D7B1C7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65189EE-C0E4-A444-9E0E-6B3416C90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2127" y="1357541"/>
            <a:ext cx="2798490" cy="3454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296C9270-70DB-364B-9394-C1C7C3CA6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3555" y="1381919"/>
            <a:ext cx="2569032" cy="3454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4FA144A5-617C-B94B-85E9-BB9323A26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18723" y="1381921"/>
            <a:ext cx="2597977" cy="345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5F785A-8886-4348-934F-E61964831ACD}"/>
              </a:ext>
            </a:extLst>
          </p:cNvPr>
          <p:cNvSpPr txBox="1"/>
          <p:nvPr/>
        </p:nvSpPr>
        <p:spPr>
          <a:xfrm>
            <a:off x="5042375" y="4888645"/>
            <a:ext cx="22802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err="1">
                <a:latin typeface="GFS Neohellenic Bold"/>
              </a:rPr>
              <a:t>Inconsistent</a:t>
            </a:r>
            <a:endParaRPr lang="de-DE" sz="3000" dirty="0">
              <a:latin typeface="GFS Neohellenic Bol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04572B-EBEF-754A-9025-DDD3D81EE89F}"/>
              </a:ext>
            </a:extLst>
          </p:cNvPr>
          <p:cNvSpPr txBox="1"/>
          <p:nvPr/>
        </p:nvSpPr>
        <p:spPr>
          <a:xfrm>
            <a:off x="8628479" y="4888645"/>
            <a:ext cx="19882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err="1">
                <a:latin typeface="GFS Neohellenic Bold"/>
              </a:rPr>
              <a:t>Consistent</a:t>
            </a:r>
            <a:endParaRPr lang="de-DE" sz="3000" dirty="0">
              <a:latin typeface="GFS Neohellenic Bol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E985AB-AAAC-5047-AD6B-3BDEA1FC0B90}"/>
              </a:ext>
            </a:extLst>
          </p:cNvPr>
          <p:cNvSpPr txBox="1"/>
          <p:nvPr/>
        </p:nvSpPr>
        <p:spPr>
          <a:xfrm>
            <a:off x="1050191" y="5340692"/>
            <a:ext cx="74067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/>
            </a:pPr>
            <a:r>
              <a:rPr lang="de-DE" sz="3000" dirty="0">
                <a:latin typeface="GFS Neohellenic Bold"/>
              </a:rPr>
              <a:t>Push model </a:t>
            </a:r>
            <a:r>
              <a:rPr lang="de-DE" sz="3000" dirty="0" err="1">
                <a:latin typeface="GFS Neohellenic Bold"/>
              </a:rPr>
              <a:t>inside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silhouette</a:t>
            </a:r>
            <a:endParaRPr lang="de-DE" sz="3000" dirty="0">
              <a:latin typeface="GFS Neohellenic Bold"/>
            </a:endParaRPr>
          </a:p>
          <a:p>
            <a:pPr marL="514350" indent="-514350">
              <a:buAutoNum type="arabicParenR"/>
            </a:pPr>
            <a:r>
              <a:rPr lang="de-DE" sz="3000" dirty="0">
                <a:latin typeface="GFS Neohellenic Bold"/>
              </a:rPr>
              <a:t>Force </a:t>
            </a:r>
            <a:r>
              <a:rPr lang="de-DE" sz="3000" dirty="0" err="1">
                <a:latin typeface="GFS Neohellenic Bold"/>
              </a:rPr>
              <a:t>the</a:t>
            </a:r>
            <a:r>
              <a:rPr lang="de-DE" sz="3000" dirty="0">
                <a:latin typeface="GFS Neohellenic Bold"/>
              </a:rPr>
              <a:t> model </a:t>
            </a:r>
            <a:r>
              <a:rPr lang="de-DE" sz="3000" dirty="0" err="1">
                <a:latin typeface="GFS Neohellenic Bold"/>
              </a:rPr>
              <a:t>to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explain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the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image</a:t>
            </a:r>
            <a:endParaRPr lang="de-DE" sz="3000" dirty="0">
              <a:latin typeface="GFS Neohellenic Bold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8FA386-3ED5-BD4F-9A5A-98FA56FCA755}"/>
              </a:ext>
            </a:extLst>
          </p:cNvPr>
          <p:cNvSpPr txBox="1"/>
          <p:nvPr/>
        </p:nvSpPr>
        <p:spPr>
          <a:xfrm>
            <a:off x="4330480" y="1381919"/>
            <a:ext cx="1423788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3000" dirty="0">
                <a:latin typeface="Arial"/>
                <a:cs typeface="Arial"/>
              </a:rPr>
              <a:t>Only 1)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A8EAD2-BBCF-174B-9803-E31767585878}"/>
              </a:ext>
            </a:extLst>
          </p:cNvPr>
          <p:cNvSpPr txBox="1"/>
          <p:nvPr/>
        </p:nvSpPr>
        <p:spPr>
          <a:xfrm>
            <a:off x="7514113" y="1366588"/>
            <a:ext cx="1338828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3000" dirty="0">
                <a:latin typeface="Arial"/>
                <a:cs typeface="Arial"/>
              </a:rPr>
              <a:t>1) &amp; 2)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1BE5F6-19AF-8D47-81C1-AA33DB7963B8}"/>
              </a:ext>
            </a:extLst>
          </p:cNvPr>
          <p:cNvSpPr txBox="1"/>
          <p:nvPr/>
        </p:nvSpPr>
        <p:spPr>
          <a:xfrm>
            <a:off x="7944829" y="6321369"/>
            <a:ext cx="3355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>
                <a:latin typeface="GFS Neohellenic Bold"/>
              </a:rPr>
              <a:t>Sminchisescu</a:t>
            </a:r>
            <a:r>
              <a:rPr lang="de-DE" sz="2000" dirty="0">
                <a:latin typeface="GFS Neohellenic Bold"/>
              </a:rPr>
              <a:t> F &amp; G 2001</a:t>
            </a:r>
          </a:p>
        </p:txBody>
      </p:sp>
    </p:spTree>
    <p:extLst>
      <p:ext uri="{BB962C8B-B14F-4D97-AF65-F5344CB8AC3E}">
        <p14:creationId xmlns:p14="http://schemas.microsoft.com/office/powerpoint/2010/main" val="1203326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7B524-9097-1446-A3FD-830520239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General framework for optimization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DA70AB-C2F1-954A-8137-39247CA38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21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5591505-69CC-FD4B-AA1E-1C9430C8A233}"/>
              </a:ext>
            </a:extLst>
          </p:cNvPr>
          <p:cNvGrpSpPr/>
          <p:nvPr/>
        </p:nvGrpSpPr>
        <p:grpSpPr>
          <a:xfrm>
            <a:off x="611029" y="2034080"/>
            <a:ext cx="10706738" cy="3832987"/>
            <a:chOff x="1726831" y="1730905"/>
            <a:chExt cx="8796759" cy="3149219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DBD2EE30-C45A-BB4D-BD60-B5B5170890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726831" y="1730905"/>
              <a:ext cx="8796759" cy="3149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8C1CC66-5BC5-0F4E-82A9-CB5418811809}"/>
                </a:ext>
              </a:extLst>
            </p:cNvPr>
            <p:cNvSpPr/>
            <p:nvPr/>
          </p:nvSpPr>
          <p:spPr>
            <a:xfrm>
              <a:off x="1819433" y="1788780"/>
              <a:ext cx="2754773" cy="2997844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684D61A-4EEB-AC49-A49B-6F3348C0A67D}"/>
                </a:ext>
              </a:extLst>
            </p:cNvPr>
            <p:cNvSpPr/>
            <p:nvPr/>
          </p:nvSpPr>
          <p:spPr>
            <a:xfrm>
              <a:off x="4713101" y="1788780"/>
              <a:ext cx="3078866" cy="2997844"/>
            </a:xfrm>
            <a:prstGeom prst="rect">
              <a:avLst/>
            </a:prstGeom>
            <a:noFill/>
            <a:ln w="571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1DFF6C9-7A82-7B4A-BB5F-1E3509DDDF27}"/>
                </a:ext>
              </a:extLst>
            </p:cNvPr>
            <p:cNvSpPr/>
            <p:nvPr/>
          </p:nvSpPr>
          <p:spPr>
            <a:xfrm>
              <a:off x="7896138" y="1788780"/>
              <a:ext cx="2592726" cy="2997844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2DA0BFF7-7D9F-7E4D-B273-00D756F0B401}"/>
              </a:ext>
            </a:extLst>
          </p:cNvPr>
          <p:cNvSpPr/>
          <p:nvPr/>
        </p:nvSpPr>
        <p:spPr>
          <a:xfrm>
            <a:off x="451039" y="1924818"/>
            <a:ext cx="10866728" cy="3942249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5C5CCD-05BA-5E42-AAF8-F897379B2029}"/>
              </a:ext>
            </a:extLst>
          </p:cNvPr>
          <p:cNvSpPr txBox="1"/>
          <p:nvPr/>
        </p:nvSpPr>
        <p:spPr>
          <a:xfrm>
            <a:off x="837437" y="1370819"/>
            <a:ext cx="33528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de-DE" sz="3000" dirty="0" err="1">
                <a:solidFill>
                  <a:srgbClr val="C00000"/>
                </a:solidFill>
                <a:latin typeface="GFS Neohellenic Bold"/>
              </a:rPr>
              <a:t>Extract</a:t>
            </a:r>
            <a:r>
              <a:rPr lang="de-DE" sz="3000" dirty="0">
                <a:solidFill>
                  <a:srgbClr val="C00000"/>
                </a:solidFill>
                <a:latin typeface="GFS Neohellenic Bold"/>
              </a:rPr>
              <a:t> </a:t>
            </a:r>
            <a:r>
              <a:rPr lang="de-DE" sz="3000" dirty="0" err="1">
                <a:solidFill>
                  <a:srgbClr val="C00000"/>
                </a:solidFill>
                <a:latin typeface="GFS Neohellenic Bold"/>
              </a:rPr>
              <a:t>features</a:t>
            </a:r>
            <a:endParaRPr lang="de-DE" sz="3000" dirty="0">
              <a:solidFill>
                <a:srgbClr val="C00000"/>
              </a:solidFill>
              <a:latin typeface="GFS Neohellenic Bold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9BEB51-1D65-6C4E-9332-33B01134CAEB}"/>
              </a:ext>
            </a:extLst>
          </p:cNvPr>
          <p:cNvSpPr txBox="1"/>
          <p:nvPr/>
        </p:nvSpPr>
        <p:spPr>
          <a:xfrm>
            <a:off x="4359387" y="1370820"/>
            <a:ext cx="37473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de-DE" sz="3000" dirty="0" err="1">
                <a:solidFill>
                  <a:schemeClr val="accent1">
                    <a:lumMod val="75000"/>
                  </a:schemeClr>
                </a:solidFill>
                <a:latin typeface="GFS Neohellenic Bold"/>
              </a:rPr>
              <a:t>Predict</a:t>
            </a:r>
            <a:r>
              <a:rPr lang="de-DE" sz="3000" dirty="0">
                <a:solidFill>
                  <a:schemeClr val="accent1">
                    <a:lumMod val="75000"/>
                  </a:schemeClr>
                </a:solidFill>
                <a:latin typeface="GFS Neohellenic Bold"/>
              </a:rPr>
              <a:t> </a:t>
            </a:r>
            <a:r>
              <a:rPr lang="de-DE" sz="3000" dirty="0" err="1">
                <a:solidFill>
                  <a:schemeClr val="accent1">
                    <a:lumMod val="75000"/>
                  </a:schemeClr>
                </a:solidFill>
                <a:latin typeface="GFS Neohellenic Bold"/>
              </a:rPr>
              <a:t>and</a:t>
            </a:r>
            <a:r>
              <a:rPr lang="de-DE" sz="3000" dirty="0">
                <a:solidFill>
                  <a:schemeClr val="accent1">
                    <a:lumMod val="75000"/>
                  </a:schemeClr>
                </a:solidFill>
                <a:latin typeface="GFS Neohellenic Bold"/>
              </a:rPr>
              <a:t> </a:t>
            </a:r>
            <a:r>
              <a:rPr lang="de-DE" sz="3000" dirty="0" err="1">
                <a:solidFill>
                  <a:schemeClr val="accent1">
                    <a:lumMod val="75000"/>
                  </a:schemeClr>
                </a:solidFill>
                <a:latin typeface="GFS Neohellenic Bold"/>
              </a:rPr>
              <a:t>match</a:t>
            </a:r>
            <a:endParaRPr lang="de-DE" sz="3000" dirty="0">
              <a:solidFill>
                <a:schemeClr val="accent1">
                  <a:lumMod val="75000"/>
                </a:schemeClr>
              </a:solidFill>
              <a:latin typeface="GFS Neohellenic Bold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C1CADF-6362-C449-83E6-19961128CA91}"/>
              </a:ext>
            </a:extLst>
          </p:cNvPr>
          <p:cNvSpPr txBox="1"/>
          <p:nvPr/>
        </p:nvSpPr>
        <p:spPr>
          <a:xfrm>
            <a:off x="8381834" y="1370819"/>
            <a:ext cx="28936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de-DE" sz="3000" dirty="0" err="1">
                <a:solidFill>
                  <a:srgbClr val="00B050"/>
                </a:solidFill>
                <a:latin typeface="GFS Neohellenic Bold"/>
              </a:rPr>
              <a:t>Optimize</a:t>
            </a:r>
            <a:endParaRPr lang="de-DE" sz="3000" dirty="0">
              <a:solidFill>
                <a:srgbClr val="00B050"/>
              </a:solidFill>
              <a:latin typeface="GFS Neohellenic Bold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2AF3B34-0B28-104E-8224-C09E3FA53162}"/>
              </a:ext>
            </a:extLst>
          </p:cNvPr>
          <p:cNvSpPr/>
          <p:nvPr/>
        </p:nvSpPr>
        <p:spPr>
          <a:xfrm>
            <a:off x="4189343" y="3222770"/>
            <a:ext cx="3789622" cy="137929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How to "match" 3D SMPL with 2D image?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E97EBBF-862F-544E-AFE9-B11C20F0D9FC}"/>
              </a:ext>
            </a:extLst>
          </p:cNvPr>
          <p:cNvSpPr/>
          <p:nvPr/>
        </p:nvSpPr>
        <p:spPr>
          <a:xfrm>
            <a:off x="8162099" y="3222770"/>
            <a:ext cx="3155669" cy="13463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What objective should we optimize?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944F457-53C2-DF45-ACE8-4A149ECA1901}"/>
              </a:ext>
            </a:extLst>
          </p:cNvPr>
          <p:cNvSpPr/>
          <p:nvPr/>
        </p:nvSpPr>
        <p:spPr>
          <a:xfrm>
            <a:off x="611029" y="3255722"/>
            <a:ext cx="3451525" cy="13463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Arial"/>
                <a:cs typeface="Arial"/>
              </a:rPr>
              <a:t>What are good features for fitting?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6BFECA-21D1-C540-A0E3-4887F7C9213D}"/>
              </a:ext>
            </a:extLst>
          </p:cNvPr>
          <p:cNvSpPr/>
          <p:nvPr/>
        </p:nvSpPr>
        <p:spPr>
          <a:xfrm>
            <a:off x="8091673" y="1261560"/>
            <a:ext cx="3378494" cy="475790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ACB974-B131-2948-AA2E-AFE73EF0BB55}"/>
              </a:ext>
            </a:extLst>
          </p:cNvPr>
          <p:cNvSpPr/>
          <p:nvPr/>
        </p:nvSpPr>
        <p:spPr>
          <a:xfrm>
            <a:off x="611029" y="1261560"/>
            <a:ext cx="3578315" cy="475790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12299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rved Up Arrow 20">
            <a:extLst>
              <a:ext uri="{FF2B5EF4-FFF2-40B4-BE49-F238E27FC236}">
                <a16:creationId xmlns:a16="http://schemas.microsoft.com/office/drawing/2014/main" id="{0BC12D49-AF87-794D-965B-3D52552E08AC}"/>
              </a:ext>
            </a:extLst>
          </p:cNvPr>
          <p:cNvSpPr/>
          <p:nvPr/>
        </p:nvSpPr>
        <p:spPr bwMode="auto">
          <a:xfrm>
            <a:off x="3785900" y="5308804"/>
            <a:ext cx="4189671" cy="567154"/>
          </a:xfrm>
          <a:prstGeom prst="curvedUp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76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de-DE" sz="1600">
              <a:solidFill>
                <a:prstClr val="white"/>
              </a:solidFill>
              <a:latin typeface="Adobe Caslon Pro" pitchFamily="18" charset="0"/>
            </a:endParaRPr>
          </a:p>
        </p:txBody>
      </p:sp>
      <p:sp>
        <p:nvSpPr>
          <p:cNvPr id="18" name="Curved Up Arrow 17">
            <a:extLst>
              <a:ext uri="{FF2B5EF4-FFF2-40B4-BE49-F238E27FC236}">
                <a16:creationId xmlns:a16="http://schemas.microsoft.com/office/drawing/2014/main" id="{659A2673-5554-D149-B2B5-A1ACD09C1D72}"/>
              </a:ext>
            </a:extLst>
          </p:cNvPr>
          <p:cNvSpPr/>
          <p:nvPr/>
        </p:nvSpPr>
        <p:spPr bwMode="auto">
          <a:xfrm rot="10800000">
            <a:off x="3890423" y="2240057"/>
            <a:ext cx="4105213" cy="533400"/>
          </a:xfrm>
          <a:prstGeom prst="curvedUp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76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de-DE" sz="1600">
              <a:solidFill>
                <a:prstClr val="white"/>
              </a:solidFill>
              <a:latin typeface="Adobe Caslon Pro" pitchFamily="18" charset="0"/>
            </a:endParaRPr>
          </a:p>
        </p:txBody>
      </p:sp>
      <p:pic>
        <p:nvPicPr>
          <p:cNvPr id="6" name="Picture 5" descr="ab_10_01_00_113_sil.png">
            <a:extLst>
              <a:ext uri="{FF2B5EF4-FFF2-40B4-BE49-F238E27FC236}">
                <a16:creationId xmlns:a16="http://schemas.microsoft.com/office/drawing/2014/main" id="{04B6CE39-42AF-9A4D-8D2B-9F0D6F14BAF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80899" y="2726579"/>
            <a:ext cx="1905000" cy="24725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163906-C80C-404F-89FB-9EB73FE2F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How to "match" a 3D Model with a 2D image?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A0904C-F361-C445-838A-9233BC474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22</a:t>
            </a:fld>
            <a:endParaRPr lang="en-US"/>
          </a:p>
        </p:txBody>
      </p:sp>
      <p:pic>
        <p:nvPicPr>
          <p:cNvPr id="5" name="Content Placeholder 5" descr="MPI_ab_10_01_040_00_00111.png">
            <a:extLst>
              <a:ext uri="{FF2B5EF4-FFF2-40B4-BE49-F238E27FC236}">
                <a16:creationId xmlns:a16="http://schemas.microsoft.com/office/drawing/2014/main" id="{990C5321-0A21-B249-B9C2-82A271F0B29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17544" t="3509" r="19298" b="8772"/>
          <a:stretch>
            <a:fillRect/>
          </a:stretch>
        </p:blipFill>
        <p:spPr>
          <a:xfrm>
            <a:off x="1880899" y="2760746"/>
            <a:ext cx="1905000" cy="2438400"/>
          </a:xfrm>
          <a:prstGeom prst="rect">
            <a:avLst/>
          </a:prstGeom>
        </p:spPr>
      </p:pic>
      <p:pic>
        <p:nvPicPr>
          <p:cNvPr id="7" name="Picture 6" descr="ab_10_01_00_112_mesh.png">
            <a:extLst>
              <a:ext uri="{FF2B5EF4-FFF2-40B4-BE49-F238E27FC236}">
                <a16:creationId xmlns:a16="http://schemas.microsoft.com/office/drawing/2014/main" id="{69A4E83F-749F-4B40-9158-613420E23ED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6667" t="6111" r="6667" b="4942"/>
          <a:stretch>
            <a:fillRect/>
          </a:stretch>
        </p:blipFill>
        <p:spPr>
          <a:xfrm>
            <a:off x="7995637" y="2760746"/>
            <a:ext cx="2209800" cy="2590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267295-8962-B442-9177-5CC8C781A9F4}"/>
              </a:ext>
            </a:extLst>
          </p:cNvPr>
          <p:cNvSpPr txBox="1"/>
          <p:nvPr/>
        </p:nvSpPr>
        <p:spPr>
          <a:xfrm>
            <a:off x="1642038" y="5199147"/>
            <a:ext cx="2382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" dirty="0" err="1">
                <a:solidFill>
                  <a:prstClr val="black"/>
                </a:solidFill>
                <a:latin typeface="GFS Neohellenic Bold"/>
              </a:rPr>
              <a:t>Extract</a:t>
            </a:r>
            <a:r>
              <a:rPr lang="de-DE" sz="3000" dirty="0">
                <a:solidFill>
                  <a:prstClr val="black"/>
                </a:solidFill>
                <a:latin typeface="GFS Neohellenic Bold"/>
              </a:rPr>
              <a:t>  </a:t>
            </a:r>
            <a:r>
              <a:rPr lang="de-DE" sz="3000" dirty="0" err="1">
                <a:solidFill>
                  <a:prstClr val="black"/>
                </a:solidFill>
                <a:latin typeface="GFS Neohellenic Bold"/>
              </a:rPr>
              <a:t>image</a:t>
            </a:r>
            <a:r>
              <a:rPr lang="de-DE" sz="3000" dirty="0">
                <a:solidFill>
                  <a:prstClr val="black"/>
                </a:solidFill>
                <a:latin typeface="GFS Neohellenic Bold"/>
              </a:rPr>
              <a:t> </a:t>
            </a:r>
            <a:r>
              <a:rPr lang="de-DE" sz="3000" dirty="0" err="1">
                <a:solidFill>
                  <a:prstClr val="black"/>
                </a:solidFill>
                <a:latin typeface="GFS Neohellenic Bold"/>
              </a:rPr>
              <a:t>features</a:t>
            </a:r>
            <a:endParaRPr lang="de-DE" sz="3000" dirty="0">
              <a:solidFill>
                <a:prstClr val="black"/>
              </a:solidFill>
              <a:latin typeface="GFS Neohellenic Bol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192FA0-EE69-3848-9A31-2EA7DAA6E39B}"/>
              </a:ext>
            </a:extLst>
          </p:cNvPr>
          <p:cNvSpPr txBox="1"/>
          <p:nvPr/>
        </p:nvSpPr>
        <p:spPr>
          <a:xfrm>
            <a:off x="1642038" y="2034793"/>
            <a:ext cx="23827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" dirty="0">
                <a:solidFill>
                  <a:prstClr val="black"/>
                </a:solidFill>
                <a:latin typeface="GFS Neohellenic Bold"/>
              </a:rPr>
              <a:t>Input Image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765261-5B41-414E-8E13-8F3A38352114}"/>
              </a:ext>
            </a:extLst>
          </p:cNvPr>
          <p:cNvSpPr txBox="1"/>
          <p:nvPr/>
        </p:nvSpPr>
        <p:spPr>
          <a:xfrm>
            <a:off x="7787562" y="2080960"/>
            <a:ext cx="241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"/>
                <a:cs typeface="Arial"/>
              </a:rPr>
              <a:t>Current 3D model estimate</a:t>
            </a:r>
          </a:p>
        </p:txBody>
      </p:sp>
      <p:grpSp>
        <p:nvGrpSpPr>
          <p:cNvPr id="11" name="Group 22">
            <a:extLst>
              <a:ext uri="{FF2B5EF4-FFF2-40B4-BE49-F238E27FC236}">
                <a16:creationId xmlns:a16="http://schemas.microsoft.com/office/drawing/2014/main" id="{6DEFB878-CA72-2B4E-BA1A-A8C1BDFA6120}"/>
              </a:ext>
            </a:extLst>
          </p:cNvPr>
          <p:cNvGrpSpPr/>
          <p:nvPr/>
        </p:nvGrpSpPr>
        <p:grpSpPr>
          <a:xfrm>
            <a:off x="4859131" y="1198553"/>
            <a:ext cx="2473739" cy="2226478"/>
            <a:chOff x="5416626" y="350127"/>
            <a:chExt cx="2473739" cy="2226478"/>
          </a:xfrm>
        </p:grpSpPr>
        <p:pic>
          <p:nvPicPr>
            <p:cNvPr id="12" name="Picture 11" descr="ab_10_01_00_112_mesh.png">
              <a:extLst>
                <a:ext uri="{FF2B5EF4-FFF2-40B4-BE49-F238E27FC236}">
                  <a16:creationId xmlns:a16="http://schemas.microsoft.com/office/drawing/2014/main" id="{E7CB1F96-33FC-D14C-964B-9634A6354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rcRect t="6111"/>
            <a:stretch>
              <a:fillRect/>
            </a:stretch>
          </p:blipFill>
          <p:spPr>
            <a:xfrm>
              <a:off x="5416626" y="350127"/>
              <a:ext cx="1039765" cy="141143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008F23-88C7-FE43-B275-48D1C36A0565}"/>
                </a:ext>
              </a:extLst>
            </p:cNvPr>
            <p:cNvSpPr txBox="1"/>
            <p:nvPr/>
          </p:nvSpPr>
          <p:spPr>
            <a:xfrm>
              <a:off x="7735756" y="2207273"/>
              <a:ext cx="1546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prstClr val="black"/>
                  </a:solidFill>
                  <a:latin typeface="Calibri"/>
                </a:rPr>
                <a:t>O</a:t>
              </a:r>
            </a:p>
          </p:txBody>
        </p:sp>
        <p:pic>
          <p:nvPicPr>
            <p:cNvPr id="14" name="Picture 13" descr="ab_10_01_00_113_sil.png">
              <a:extLst>
                <a:ext uri="{FF2B5EF4-FFF2-40B4-BE49-F238E27FC236}">
                  <a16:creationId xmlns:a16="http://schemas.microsoft.com/office/drawing/2014/main" id="{6B8E22A6-CE52-AC46-8D7D-24F515F31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58001" y="1371600"/>
              <a:ext cx="666750" cy="762000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A783E8D-70FD-3B4E-9521-FC8F4C84C567}"/>
                </a:ext>
              </a:extLst>
            </p:cNvPr>
            <p:cNvCxnSpPr/>
            <p:nvPr/>
          </p:nvCxnSpPr>
          <p:spPr bwMode="auto">
            <a:xfrm rot="16200000" flipH="1">
              <a:off x="6031876" y="503393"/>
              <a:ext cx="1745718" cy="1662043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66D2AB8-F767-384C-AC89-9C51A7B45F45}"/>
                </a:ext>
              </a:extLst>
            </p:cNvPr>
            <p:cNvCxnSpPr/>
            <p:nvPr/>
          </p:nvCxnSpPr>
          <p:spPr bwMode="auto">
            <a:xfrm>
              <a:off x="5725843" y="721556"/>
              <a:ext cx="2009913" cy="1485717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ED2B2A0-C7A0-0742-8909-2B24171F6436}"/>
                </a:ext>
              </a:extLst>
            </p:cNvPr>
            <p:cNvCxnSpPr/>
            <p:nvPr/>
          </p:nvCxnSpPr>
          <p:spPr bwMode="auto">
            <a:xfrm rot="10800000">
              <a:off x="5880452" y="1352986"/>
              <a:ext cx="1855304" cy="854287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C6325F5-F1DF-224C-8D5D-9145B00B79BF}"/>
              </a:ext>
            </a:extLst>
          </p:cNvPr>
          <p:cNvSpPr txBox="1"/>
          <p:nvPr/>
        </p:nvSpPr>
        <p:spPr>
          <a:xfrm>
            <a:off x="4681830" y="3192533"/>
            <a:ext cx="241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"/>
                <a:cs typeface="Arial"/>
              </a:rPr>
              <a:t>Project model features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07F21B-DC6A-6E45-9EA1-C73B3FE5A481}"/>
              </a:ext>
            </a:extLst>
          </p:cNvPr>
          <p:cNvSpPr txBox="1"/>
          <p:nvPr/>
        </p:nvSpPr>
        <p:spPr>
          <a:xfrm>
            <a:off x="4681830" y="5286541"/>
            <a:ext cx="2417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"/>
                <a:cs typeface="Arial"/>
              </a:rPr>
              <a:t>Optimize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D756F8-6032-354D-A714-6E58D5E68756}"/>
              </a:ext>
            </a:extLst>
          </p:cNvPr>
          <p:cNvSpPr txBox="1"/>
          <p:nvPr/>
        </p:nvSpPr>
        <p:spPr>
          <a:xfrm>
            <a:off x="4859131" y="6066434"/>
            <a:ext cx="67232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Pons-Moll et al. CVPR’10</a:t>
            </a:r>
          </a:p>
          <a:p>
            <a:r>
              <a:rPr lang="en-US" sz="2000" dirty="0">
                <a:latin typeface="Arial"/>
                <a:cs typeface="Arial"/>
              </a:rPr>
              <a:t>Pons-Moll et al. 2011 Model Based Pose Estimation</a:t>
            </a:r>
          </a:p>
        </p:txBody>
      </p:sp>
    </p:spTree>
    <p:extLst>
      <p:ext uri="{BB962C8B-B14F-4D97-AF65-F5344CB8AC3E}">
        <p14:creationId xmlns:p14="http://schemas.microsoft.com/office/powerpoint/2010/main" val="71708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8" grpId="0" animBg="1"/>
      <p:bldP spid="8" grpId="0"/>
      <p:bldP spid="9" grpId="0"/>
      <p:bldP spid="20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5FD7B-E65E-7040-8AB5-2A177E521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"match" 3D SMPL with 2D image?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314E8-7C23-E54F-B715-FC03CB8BD3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Check your understanding: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Should we match model to image or image to model?</a:t>
            </a:r>
          </a:p>
          <a:p>
            <a:pPr lvl="1"/>
            <a:r>
              <a:rPr lang="en-GB" dirty="0"/>
              <a:t>What if the images contain partial body?</a:t>
            </a:r>
          </a:p>
          <a:p>
            <a:pPr lvl="1"/>
            <a:endParaRPr lang="en-GB" dirty="0"/>
          </a:p>
          <a:p>
            <a:r>
              <a:rPr lang="en-GB" dirty="0"/>
              <a:t>What if our features contain outliers?</a:t>
            </a:r>
            <a:br>
              <a:rPr lang="en-GB" dirty="0"/>
            </a:br>
            <a:r>
              <a:rPr lang="en-GB" dirty="0"/>
              <a:t>We saw in our assignments that optimization can be susceptible to outliers.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6CEE41-C453-1245-A469-E66922140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908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7B524-9097-1446-A3FD-830520239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General framework for optimization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DA70AB-C2F1-954A-8137-39247CA38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24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5591505-69CC-FD4B-AA1E-1C9430C8A233}"/>
              </a:ext>
            </a:extLst>
          </p:cNvPr>
          <p:cNvGrpSpPr/>
          <p:nvPr/>
        </p:nvGrpSpPr>
        <p:grpSpPr>
          <a:xfrm>
            <a:off x="611029" y="2034080"/>
            <a:ext cx="10706738" cy="3832987"/>
            <a:chOff x="1726831" y="1730905"/>
            <a:chExt cx="8796759" cy="3149219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DBD2EE30-C45A-BB4D-BD60-B5B5170890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726831" y="1730905"/>
              <a:ext cx="8796759" cy="3149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8C1CC66-5BC5-0F4E-82A9-CB5418811809}"/>
                </a:ext>
              </a:extLst>
            </p:cNvPr>
            <p:cNvSpPr/>
            <p:nvPr/>
          </p:nvSpPr>
          <p:spPr>
            <a:xfrm>
              <a:off x="1819433" y="1788780"/>
              <a:ext cx="2754773" cy="2997844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684D61A-4EEB-AC49-A49B-6F3348C0A67D}"/>
                </a:ext>
              </a:extLst>
            </p:cNvPr>
            <p:cNvSpPr/>
            <p:nvPr/>
          </p:nvSpPr>
          <p:spPr>
            <a:xfrm>
              <a:off x="4713101" y="1788780"/>
              <a:ext cx="3078866" cy="2997844"/>
            </a:xfrm>
            <a:prstGeom prst="rect">
              <a:avLst/>
            </a:prstGeom>
            <a:noFill/>
            <a:ln w="571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1DFF6C9-7A82-7B4A-BB5F-1E3509DDDF27}"/>
                </a:ext>
              </a:extLst>
            </p:cNvPr>
            <p:cNvSpPr/>
            <p:nvPr/>
          </p:nvSpPr>
          <p:spPr>
            <a:xfrm>
              <a:off x="7896138" y="1788780"/>
              <a:ext cx="2592726" cy="2997844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2DA0BFF7-7D9F-7E4D-B273-00D756F0B401}"/>
              </a:ext>
            </a:extLst>
          </p:cNvPr>
          <p:cNvSpPr/>
          <p:nvPr/>
        </p:nvSpPr>
        <p:spPr>
          <a:xfrm>
            <a:off x="451039" y="1924818"/>
            <a:ext cx="10866728" cy="3942249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5C5CCD-05BA-5E42-AAF8-F897379B2029}"/>
              </a:ext>
            </a:extLst>
          </p:cNvPr>
          <p:cNvSpPr txBox="1"/>
          <p:nvPr/>
        </p:nvSpPr>
        <p:spPr>
          <a:xfrm>
            <a:off x="837437" y="1370819"/>
            <a:ext cx="33528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de-DE" sz="3000" dirty="0" err="1">
                <a:solidFill>
                  <a:srgbClr val="C00000"/>
                </a:solidFill>
                <a:latin typeface="GFS Neohellenic Bold"/>
              </a:rPr>
              <a:t>Extract</a:t>
            </a:r>
            <a:r>
              <a:rPr lang="de-DE" sz="3000" dirty="0">
                <a:solidFill>
                  <a:srgbClr val="C00000"/>
                </a:solidFill>
                <a:latin typeface="GFS Neohellenic Bold"/>
              </a:rPr>
              <a:t> </a:t>
            </a:r>
            <a:r>
              <a:rPr lang="de-DE" sz="3000" dirty="0" err="1">
                <a:solidFill>
                  <a:srgbClr val="C00000"/>
                </a:solidFill>
                <a:latin typeface="GFS Neohellenic Bold"/>
              </a:rPr>
              <a:t>features</a:t>
            </a:r>
            <a:endParaRPr lang="de-DE" sz="3000" dirty="0">
              <a:solidFill>
                <a:srgbClr val="C00000"/>
              </a:solidFill>
              <a:latin typeface="GFS Neohellenic Bold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9BEB51-1D65-6C4E-9332-33B01134CAEB}"/>
              </a:ext>
            </a:extLst>
          </p:cNvPr>
          <p:cNvSpPr txBox="1"/>
          <p:nvPr/>
        </p:nvSpPr>
        <p:spPr>
          <a:xfrm>
            <a:off x="4359387" y="1370820"/>
            <a:ext cx="37473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de-DE" sz="3000" dirty="0" err="1">
                <a:solidFill>
                  <a:schemeClr val="accent1">
                    <a:lumMod val="75000"/>
                  </a:schemeClr>
                </a:solidFill>
                <a:latin typeface="GFS Neohellenic Bold"/>
              </a:rPr>
              <a:t>Predict</a:t>
            </a:r>
            <a:r>
              <a:rPr lang="de-DE" sz="3000" dirty="0">
                <a:solidFill>
                  <a:schemeClr val="accent1">
                    <a:lumMod val="75000"/>
                  </a:schemeClr>
                </a:solidFill>
                <a:latin typeface="GFS Neohellenic Bold"/>
              </a:rPr>
              <a:t> </a:t>
            </a:r>
            <a:r>
              <a:rPr lang="de-DE" sz="3000" dirty="0" err="1">
                <a:solidFill>
                  <a:schemeClr val="accent1">
                    <a:lumMod val="75000"/>
                  </a:schemeClr>
                </a:solidFill>
                <a:latin typeface="GFS Neohellenic Bold"/>
              </a:rPr>
              <a:t>and</a:t>
            </a:r>
            <a:r>
              <a:rPr lang="de-DE" sz="3000" dirty="0">
                <a:solidFill>
                  <a:schemeClr val="accent1">
                    <a:lumMod val="75000"/>
                  </a:schemeClr>
                </a:solidFill>
                <a:latin typeface="GFS Neohellenic Bold"/>
              </a:rPr>
              <a:t> </a:t>
            </a:r>
            <a:r>
              <a:rPr lang="de-DE" sz="3000" dirty="0" err="1">
                <a:solidFill>
                  <a:schemeClr val="accent1">
                    <a:lumMod val="75000"/>
                  </a:schemeClr>
                </a:solidFill>
                <a:latin typeface="GFS Neohellenic Bold"/>
              </a:rPr>
              <a:t>match</a:t>
            </a:r>
            <a:endParaRPr lang="de-DE" sz="3000" dirty="0">
              <a:solidFill>
                <a:schemeClr val="accent1">
                  <a:lumMod val="75000"/>
                </a:schemeClr>
              </a:solidFill>
              <a:latin typeface="GFS Neohellenic Bold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C1CADF-6362-C449-83E6-19961128CA91}"/>
              </a:ext>
            </a:extLst>
          </p:cNvPr>
          <p:cNvSpPr txBox="1"/>
          <p:nvPr/>
        </p:nvSpPr>
        <p:spPr>
          <a:xfrm>
            <a:off x="8381834" y="1370819"/>
            <a:ext cx="28936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de-DE" sz="3000" dirty="0" err="1">
                <a:solidFill>
                  <a:srgbClr val="00B050"/>
                </a:solidFill>
                <a:latin typeface="GFS Neohellenic Bold"/>
              </a:rPr>
              <a:t>Optimize</a:t>
            </a:r>
            <a:endParaRPr lang="de-DE" sz="3000" dirty="0">
              <a:solidFill>
                <a:srgbClr val="00B050"/>
              </a:solidFill>
              <a:latin typeface="GFS Neohellenic Bold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2AF3B34-0B28-104E-8224-C09E3FA53162}"/>
              </a:ext>
            </a:extLst>
          </p:cNvPr>
          <p:cNvSpPr/>
          <p:nvPr/>
        </p:nvSpPr>
        <p:spPr>
          <a:xfrm>
            <a:off x="4189343" y="3222770"/>
            <a:ext cx="3789622" cy="137929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How to "match" 3D SMPL with 2D image?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E97EBBF-862F-544E-AFE9-B11C20F0D9FC}"/>
              </a:ext>
            </a:extLst>
          </p:cNvPr>
          <p:cNvSpPr/>
          <p:nvPr/>
        </p:nvSpPr>
        <p:spPr>
          <a:xfrm>
            <a:off x="8162099" y="3222770"/>
            <a:ext cx="3155669" cy="13463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What objective should we optimize?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944F457-53C2-DF45-ACE8-4A149ECA1901}"/>
              </a:ext>
            </a:extLst>
          </p:cNvPr>
          <p:cNvSpPr/>
          <p:nvPr/>
        </p:nvSpPr>
        <p:spPr>
          <a:xfrm>
            <a:off x="611029" y="3255722"/>
            <a:ext cx="3451525" cy="13463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Arial"/>
                <a:cs typeface="Arial"/>
              </a:rPr>
              <a:t>What are good features for fitting?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ACB974-B131-2948-AA2E-AFE73EF0BB55}"/>
              </a:ext>
            </a:extLst>
          </p:cNvPr>
          <p:cNvSpPr/>
          <p:nvPr/>
        </p:nvSpPr>
        <p:spPr>
          <a:xfrm>
            <a:off x="611028" y="1261560"/>
            <a:ext cx="7438380" cy="475790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8432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E2421-8DCD-404C-BC3C-620DEDC4D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objective should we optimize?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E2CB40-9307-3948-ADFE-48A183E2D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25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241CBC-86DB-984A-976D-EE2B25D97EB2}"/>
              </a:ext>
            </a:extLst>
          </p:cNvPr>
          <p:cNvSpPr txBox="1"/>
          <p:nvPr/>
        </p:nvSpPr>
        <p:spPr>
          <a:xfrm>
            <a:off x="718638" y="1482397"/>
            <a:ext cx="96973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A lot of problems can be formulated as 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Non-Linear Least Squares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F66A6C9-F10B-FC46-92B5-23D7474BDEF1}"/>
              </a:ext>
            </a:extLst>
          </p:cNvPr>
          <p:cNvSpPr/>
          <p:nvPr/>
        </p:nvSpPr>
        <p:spPr>
          <a:xfrm>
            <a:off x="287029" y="3852880"/>
            <a:ext cx="3045824" cy="158340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Arial"/>
                <a:cs typeface="Arial"/>
              </a:rPr>
              <a:t>SMPL </a:t>
            </a:r>
            <a:r>
              <a:rPr lang="en-GB" sz="2400" dirty="0" err="1">
                <a:latin typeface="Arial"/>
                <a:cs typeface="Arial"/>
              </a:rPr>
              <a:t>params</a:t>
            </a:r>
            <a:r>
              <a:rPr lang="en-GB" sz="2400" dirty="0">
                <a:latin typeface="Arial"/>
                <a:cs typeface="Arial"/>
              </a:rPr>
              <a:t>. for image </a:t>
            </a:r>
            <a:r>
              <a:rPr lang="en-GB" sz="2400" i="1" dirty="0">
                <a:latin typeface="Arial"/>
                <a:cs typeface="Arial"/>
              </a:rPr>
              <a:t>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2C0B54B-E5FD-9242-83A6-F9981EB80A91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1809941" y="3210560"/>
            <a:ext cx="1231853" cy="6423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B19D05F5-470E-B74E-A717-5AAAE2617F6E}"/>
              </a:ext>
            </a:extLst>
          </p:cNvPr>
          <p:cNvSpPr/>
          <p:nvPr/>
        </p:nvSpPr>
        <p:spPr>
          <a:xfrm>
            <a:off x="3041794" y="5138079"/>
            <a:ext cx="2742993" cy="158340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Arial"/>
                <a:cs typeface="Arial"/>
              </a:rPr>
              <a:t>Sum over all </a:t>
            </a:r>
            <a:r>
              <a:rPr lang="en-GB" sz="2400" i="1" dirty="0">
                <a:latin typeface="Arial"/>
                <a:cs typeface="Arial"/>
              </a:rPr>
              <a:t>N</a:t>
            </a:r>
            <a:r>
              <a:rPr lang="en-GB" sz="2400" dirty="0">
                <a:latin typeface="Arial"/>
                <a:cs typeface="Arial"/>
              </a:rPr>
              <a:t> features</a:t>
            </a:r>
            <a:endParaRPr lang="en-GB" sz="2400" i="1" dirty="0">
              <a:latin typeface="Arial"/>
              <a:cs typeface="Arial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7A071EF-3B4D-384E-B978-8ACC8289D8BB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4413290" y="3852880"/>
            <a:ext cx="0" cy="12851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67D0E332-FC2F-8C42-89C7-9F2A142E91C5}"/>
              </a:ext>
            </a:extLst>
          </p:cNvPr>
          <p:cNvSpPr/>
          <p:nvPr/>
        </p:nvSpPr>
        <p:spPr>
          <a:xfrm>
            <a:off x="5426351" y="4185830"/>
            <a:ext cx="2701649" cy="158340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i="1" dirty="0">
                <a:latin typeface="Arial"/>
                <a:cs typeface="Arial"/>
              </a:rPr>
              <a:t>2D image features predicted by the model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AC0F419-B487-394B-AB5E-AC8116FC11E1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6777176" y="3210560"/>
            <a:ext cx="924104" cy="9752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8D69262C-E2BF-9544-94F3-A2B69BDF74DF}"/>
              </a:ext>
            </a:extLst>
          </p:cNvPr>
          <p:cNvSpPr/>
          <p:nvPr/>
        </p:nvSpPr>
        <p:spPr>
          <a:xfrm>
            <a:off x="8485125" y="4372336"/>
            <a:ext cx="3347634" cy="158340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Arial"/>
                <a:cs typeface="Arial"/>
              </a:rPr>
              <a:t>Observed 2D features</a:t>
            </a:r>
            <a:endParaRPr lang="en-GB" sz="2400" i="1" dirty="0">
              <a:latin typeface="Arial"/>
              <a:cs typeface="Arial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DE9DCB0-664D-BA47-8351-F6DEDDFB3009}"/>
              </a:ext>
            </a:extLst>
          </p:cNvPr>
          <p:cNvCxnSpPr>
            <a:cxnSpLocks/>
            <a:stCxn id="23" idx="0"/>
          </p:cNvCxnSpPr>
          <p:nvPr/>
        </p:nvCxnSpPr>
        <p:spPr>
          <a:xfrm flipH="1" flipV="1">
            <a:off x="9611360" y="3210560"/>
            <a:ext cx="547582" cy="11617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BB6756CD-398C-3E4A-9053-C729D0EFA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827" y="2233881"/>
            <a:ext cx="75311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8612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E2421-8DCD-404C-BC3C-620DEDC4D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objective should we optimize?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241CBC-86DB-984A-976D-EE2B25D97EB2}"/>
              </a:ext>
            </a:extLst>
          </p:cNvPr>
          <p:cNvSpPr txBox="1"/>
          <p:nvPr/>
        </p:nvSpPr>
        <p:spPr>
          <a:xfrm>
            <a:off x="466370" y="1508334"/>
            <a:ext cx="96973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A lot of problems can be formulated as 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Non-Linear Least Squares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6756CD-398C-3E4A-9053-C729D0EFA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827" y="2233881"/>
            <a:ext cx="7531100" cy="13335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105CD0E-087C-EC40-9FB3-410EB30D068B}"/>
              </a:ext>
            </a:extLst>
          </p:cNvPr>
          <p:cNvSpPr txBox="1"/>
          <p:nvPr/>
        </p:nvSpPr>
        <p:spPr>
          <a:xfrm>
            <a:off x="466370" y="3910479"/>
            <a:ext cx="106893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Assuming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errors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re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independent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Gaussian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distributed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, least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squares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equivalent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MAP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estimate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F3D44EA6-48EC-FF4D-93F4-689F6B492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97401" y="4926142"/>
            <a:ext cx="8255510" cy="1434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26E1B4-B6CD-0442-8D05-3943A5FE15D2}"/>
              </a:ext>
            </a:extLst>
          </p:cNvPr>
          <p:cNvSpPr txBox="1"/>
          <p:nvPr/>
        </p:nvSpPr>
        <p:spPr>
          <a:xfrm>
            <a:off x="833120" y="6260931"/>
            <a:ext cx="3901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Observation (image)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B52873D-DFC3-1A45-8412-E51DC8DE16DC}"/>
              </a:ext>
            </a:extLst>
          </p:cNvPr>
          <p:cNvCxnSpPr/>
          <p:nvPr/>
        </p:nvCxnSpPr>
        <p:spPr>
          <a:xfrm>
            <a:off x="2405547" y="5915491"/>
            <a:ext cx="0" cy="3454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99E0337-B01C-014D-A1D8-5683F3CEF1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2774294" y="5554002"/>
            <a:ext cx="222183" cy="15786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988330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EC212-933F-7D45-91F4-090337B71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Optimization with Least Squares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7A8566-14B9-864F-94CA-D7D5E95B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67F1E2-489C-6149-8E37-C4E53530A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32422" y="1701078"/>
            <a:ext cx="3154189" cy="1159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9E99DEE-CD6A-DD46-AE4F-2D538CB7F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19366" y="2570288"/>
            <a:ext cx="36480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3C0301D8-4749-7D4E-8B9B-2488AFFB7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19366" y="1701079"/>
            <a:ext cx="180022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B7776A-8641-E944-90AA-50128BFA6B60}"/>
              </a:ext>
            </a:extLst>
          </p:cNvPr>
          <p:cNvSpPr txBox="1"/>
          <p:nvPr/>
        </p:nvSpPr>
        <p:spPr>
          <a:xfrm>
            <a:off x="838201" y="1408358"/>
            <a:ext cx="6561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Express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problem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vector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form</a:t>
            </a:r>
          </a:p>
        </p:txBody>
      </p:sp>
      <p:pic>
        <p:nvPicPr>
          <p:cNvPr id="9" name="Picture 8" descr="http://rogercortesi.com/eqn/tempimagedir/eqn3550.png">
            <a:extLst>
              <a:ext uri="{FF2B5EF4-FFF2-40B4-BE49-F238E27FC236}">
                <a16:creationId xmlns:a16="http://schemas.microsoft.com/office/drawing/2014/main" id="{1EA462D5-E555-2C45-870E-626C506FE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00616" y="3813180"/>
            <a:ext cx="1266825" cy="2543175"/>
          </a:xfrm>
          <a:prstGeom prst="rect">
            <a:avLst/>
          </a:prstGeom>
          <a:noFill/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51EED391-0326-7947-ACA3-75995F115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r="33981"/>
          <a:stretch>
            <a:fillRect/>
          </a:stretch>
        </p:blipFill>
        <p:spPr bwMode="auto">
          <a:xfrm>
            <a:off x="2464066" y="3508903"/>
            <a:ext cx="1715699" cy="95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http://rogercortesi.com/eqn/tempimagedir/eqn8727.png">
            <a:extLst>
              <a:ext uri="{FF2B5EF4-FFF2-40B4-BE49-F238E27FC236}">
                <a16:creationId xmlns:a16="http://schemas.microsoft.com/office/drawing/2014/main" id="{457EF759-6F87-354E-8EF8-7731CD699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79764" y="3813180"/>
            <a:ext cx="4705350" cy="419101"/>
          </a:xfrm>
          <a:prstGeom prst="rect">
            <a:avLst/>
          </a:prstGeom>
          <a:noFill/>
        </p:spPr>
      </p:pic>
      <p:sp>
        <p:nvSpPr>
          <p:cNvPr id="12" name="Right Brace 11">
            <a:extLst>
              <a:ext uri="{FF2B5EF4-FFF2-40B4-BE49-F238E27FC236}">
                <a16:creationId xmlns:a16="http://schemas.microsoft.com/office/drawing/2014/main" id="{EFF9ED41-6735-B845-8339-A705A62A1EC7}"/>
              </a:ext>
            </a:extLst>
          </p:cNvPr>
          <p:cNvSpPr/>
          <p:nvPr/>
        </p:nvSpPr>
        <p:spPr>
          <a:xfrm rot="5400000">
            <a:off x="4993241" y="3573155"/>
            <a:ext cx="324091" cy="1660600"/>
          </a:xfrm>
          <a:prstGeom prst="rightBrace">
            <a:avLst>
              <a:gd name="adj1" fmla="val 40476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982121-851E-D14A-99C0-F6F47E0A7002}"/>
              </a:ext>
            </a:extLst>
          </p:cNvPr>
          <p:cNvSpPr txBox="1"/>
          <p:nvPr/>
        </p:nvSpPr>
        <p:spPr>
          <a:xfrm>
            <a:off x="3678089" y="4755624"/>
            <a:ext cx="2995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Residual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match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2937846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BF162-8282-D444-B29E-FB2286249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Optimization with Least Squares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7D84A9-6BCF-034F-8954-50B14E81F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28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C3DAD3B-23B0-C745-A0AD-326667F33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2782" y="1375122"/>
            <a:ext cx="7986532" cy="3057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5A89A4-BCE6-6240-AC32-168CC40CE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03698" y="6101730"/>
            <a:ext cx="3383243" cy="640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CC4640-52A9-3045-8EF5-0B401D19A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62305" y="4791957"/>
            <a:ext cx="5267325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EF338B0-62DA-5A47-A725-C63C2A919A8E}"/>
              </a:ext>
            </a:extLst>
          </p:cNvPr>
          <p:cNvSpPr/>
          <p:nvPr/>
        </p:nvSpPr>
        <p:spPr>
          <a:xfrm>
            <a:off x="3862305" y="4849832"/>
            <a:ext cx="5267325" cy="1181100"/>
          </a:xfrm>
          <a:prstGeom prst="rect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D354F6-519C-B747-943B-B16EA613DDDC}"/>
              </a:ext>
            </a:extLst>
          </p:cNvPr>
          <p:cNvSpPr txBox="1"/>
          <p:nvPr/>
        </p:nvSpPr>
        <p:spPr>
          <a:xfrm>
            <a:off x="1823442" y="6159887"/>
            <a:ext cx="46725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latin typeface="Calibri" panose="020F0502020204030204" pitchFamily="34" charset="0"/>
                <a:cs typeface="Calibri" panose="020F0502020204030204" pitchFamily="34" charset="0"/>
              </a:rPr>
              <a:t>Take a </a:t>
            </a:r>
            <a:r>
              <a:rPr lang="de-DE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step</a:t>
            </a:r>
            <a:r>
              <a:rPr lang="de-DE" sz="30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de-DE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direction</a:t>
            </a:r>
            <a:endParaRPr lang="de-DE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9B4F01-7CB5-084C-B0B7-D92BEA01178E}"/>
              </a:ext>
            </a:extLst>
          </p:cNvPr>
          <p:cNvSpPr txBox="1"/>
          <p:nvPr/>
        </p:nvSpPr>
        <p:spPr>
          <a:xfrm>
            <a:off x="6246899" y="4206551"/>
            <a:ext cx="18172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Gradient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5141BE-6FE4-5A40-B3D1-6225A30E15D6}"/>
              </a:ext>
            </a:extLst>
          </p:cNvPr>
          <p:cNvSpPr txBox="1"/>
          <p:nvPr/>
        </p:nvSpPr>
        <p:spPr>
          <a:xfrm>
            <a:off x="8388851" y="4194976"/>
            <a:ext cx="19383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</a:t>
            </a:r>
            <a:r>
              <a:rPr lang="de-DE" sz="30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Hessian</a:t>
            </a:r>
            <a:endParaRPr lang="de-DE" sz="3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0176E08E-2678-0646-A478-0A72EEF6815B}"/>
              </a:ext>
            </a:extLst>
          </p:cNvPr>
          <p:cNvSpPr/>
          <p:nvPr/>
        </p:nvSpPr>
        <p:spPr>
          <a:xfrm rot="16200000">
            <a:off x="6901349" y="3853518"/>
            <a:ext cx="173085" cy="590312"/>
          </a:xfrm>
          <a:prstGeom prst="leftBrace">
            <a:avLst>
              <a:gd name="adj1" fmla="val 35082"/>
              <a:gd name="adj2" fmla="val 50000"/>
            </a:avLst>
          </a:prstGeom>
          <a:ln>
            <a:solidFill>
              <a:srgbClr val="CC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22EF914C-9482-A541-8943-926E6D0C8A90}"/>
              </a:ext>
            </a:extLst>
          </p:cNvPr>
          <p:cNvSpPr/>
          <p:nvPr/>
        </p:nvSpPr>
        <p:spPr>
          <a:xfrm rot="16200000">
            <a:off x="9043088" y="3853516"/>
            <a:ext cx="173085" cy="590312"/>
          </a:xfrm>
          <a:prstGeom prst="leftBrace">
            <a:avLst>
              <a:gd name="adj1" fmla="val 35082"/>
              <a:gd name="adj2" fmla="val 50000"/>
            </a:avLst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3942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085AA-5ED6-2A49-B9C6-3EE855DF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land of optimization if full of pitfalls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69C608-7E90-0647-AF07-B9072F9CF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90CB27-7824-924A-B55B-F6E1A668F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2897" y="1776496"/>
            <a:ext cx="6095719" cy="1366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39B51F-F6AB-A941-BBAA-ADC774D0CBA2}"/>
              </a:ext>
            </a:extLst>
          </p:cNvPr>
          <p:cNvSpPr txBox="1"/>
          <p:nvPr/>
        </p:nvSpPr>
        <p:spPr>
          <a:xfrm>
            <a:off x="4682571" y="4837981"/>
            <a:ext cx="2664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Gradient </a:t>
            </a:r>
            <a:r>
              <a:rPr lang="de-DE" sz="3000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</a:t>
            </a:r>
            <a:r>
              <a:rPr lang="de-DE" sz="30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000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30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total </a:t>
            </a:r>
            <a:r>
              <a:rPr lang="de-DE" sz="3000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error</a:t>
            </a:r>
            <a:endParaRPr lang="de-DE" sz="3000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22F52F-B8C4-404E-B56B-F48C75F6B2C9}"/>
              </a:ext>
            </a:extLst>
          </p:cNvPr>
          <p:cNvSpPr txBox="1"/>
          <p:nvPr/>
        </p:nvSpPr>
        <p:spPr>
          <a:xfrm>
            <a:off x="978960" y="4837981"/>
            <a:ext cx="3659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~Hessian</a:t>
            </a:r>
          </a:p>
          <a:p>
            <a:r>
              <a:rPr lang="en-AU" sz="3000" dirty="0">
                <a:latin typeface="Calibri" panose="020F0502020204030204" pitchFamily="34" charset="0"/>
                <a:cs typeface="Calibri" panose="020F0502020204030204" pitchFamily="34" charset="0"/>
              </a:rPr>
              <a:t>(approximation)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A0DAF9A-7CAB-4041-8E49-F2673B869BAA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2808634" y="2883167"/>
            <a:ext cx="2501737" cy="195481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1B7EDB2-F12F-0D44-9B9E-DB33E1AD5EC9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6014680" y="2842049"/>
            <a:ext cx="626597" cy="199593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7529BB4F-FEF8-3E4A-BB0C-6AFD42E65071}"/>
              </a:ext>
            </a:extLst>
          </p:cNvPr>
          <p:cNvSpPr/>
          <p:nvPr/>
        </p:nvSpPr>
        <p:spPr>
          <a:xfrm>
            <a:off x="7661097" y="2095796"/>
            <a:ext cx="787371" cy="7873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6CAB1F3-2180-AE40-AAB4-0FD0D934BD75}"/>
              </a:ext>
            </a:extLst>
          </p:cNvPr>
          <p:cNvSpPr txBox="1"/>
          <p:nvPr/>
        </p:nvSpPr>
        <p:spPr>
          <a:xfrm>
            <a:off x="7661097" y="4971434"/>
            <a:ext cx="45309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291">
              <a:defRPr/>
            </a:pPr>
            <a:r>
              <a:rPr lang="de-DE" sz="30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Jacobian</a:t>
            </a:r>
            <a:r>
              <a:rPr lang="de-DE" sz="3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0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3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0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3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0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vector</a:t>
            </a:r>
            <a:r>
              <a:rPr lang="de-DE" sz="3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0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error</a:t>
            </a:r>
            <a:endParaRPr lang="de-DE" sz="30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09291">
              <a:defRPr/>
            </a:pPr>
            <a:r>
              <a:rPr lang="de-DE" sz="3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entries</a:t>
            </a:r>
            <a:r>
              <a:rPr lang="de-DE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often</a:t>
            </a:r>
            <a:r>
              <a:rPr lang="de-DE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correspond</a:t>
            </a:r>
            <a:r>
              <a:rPr lang="de-DE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vertices</a:t>
            </a:r>
            <a:r>
              <a:rPr lang="de-DE" sz="30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model</a:t>
            </a:r>
            <a:r>
              <a:rPr lang="de-DE" sz="30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30E7793-4EE0-0B4C-8DCE-440C1D0FF435}"/>
              </a:ext>
            </a:extLst>
          </p:cNvPr>
          <p:cNvCxnSpPr>
            <a:cxnSpLocks/>
          </p:cNvCxnSpPr>
          <p:nvPr/>
        </p:nvCxnSpPr>
        <p:spPr>
          <a:xfrm flipH="1" flipV="1">
            <a:off x="8423090" y="2883167"/>
            <a:ext cx="1593389" cy="22035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6163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8703A1D-EFC9-7947-8427-EF6C79659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can we infer 3D human pose and shape from a single image?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0A6AD2-C3EC-1C46-B88A-D13D81A9CE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C68F3-9636-E742-8A65-FDF2E4570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A803A37-EECB-FE4B-B36F-12216F01F2EC}" type="slidenum">
              <a:rPr lang="en-US">
                <a:solidFill>
                  <a:prstClr val="black">
                    <a:tint val="75000"/>
                  </a:prstClr>
                </a:solidFill>
                <a:latin typeface="Century Gothic"/>
              </a:rPr>
              <a:pPr defTabSz="457200"/>
              <a:t>3</a:t>
            </a:fld>
            <a:endParaRPr lang="en-US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513617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978E9-7105-6341-AC90-7DFB665F1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Covariance scaled sampling for Monocular 3D body tracking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78E74-A11A-7149-95A4-4D4711A28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187771-2719-464B-B8C9-EC6E522CF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" y="1501140"/>
            <a:ext cx="5464272" cy="2501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35C934-AE7C-0247-92F5-154750095EB4}"/>
              </a:ext>
            </a:extLst>
          </p:cNvPr>
          <p:cNvSpPr txBox="1"/>
          <p:nvPr/>
        </p:nvSpPr>
        <p:spPr>
          <a:xfrm>
            <a:off x="6766560" y="6356352"/>
            <a:ext cx="2797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Sminchisescu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et al. CVPR’01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730024-C889-2945-8904-A84822DBE584}"/>
              </a:ext>
            </a:extLst>
          </p:cNvPr>
          <p:cNvSpPr txBox="1"/>
          <p:nvPr/>
        </p:nvSpPr>
        <p:spPr>
          <a:xfrm>
            <a:off x="822960" y="4128020"/>
            <a:ext cx="4470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Features: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Motion boundaries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Edges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Optical Flow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2A2AF7-292C-514F-AFE2-2B8F692D4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232" y="1767205"/>
            <a:ext cx="5480488" cy="51435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4BD2BDC-A509-B94E-8C9B-BB08A26DBFA2}"/>
              </a:ext>
            </a:extLst>
          </p:cNvPr>
          <p:cNvCxnSpPr>
            <a:cxnSpLocks/>
          </p:cNvCxnSpPr>
          <p:nvPr/>
        </p:nvCxnSpPr>
        <p:spPr>
          <a:xfrm>
            <a:off x="9027476" y="2479040"/>
            <a:ext cx="0" cy="609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E75E232D-2B69-4A42-9AF0-92F4B5A27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3230" y="3379085"/>
            <a:ext cx="5444490" cy="96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76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2A1A-76CF-5446-A23F-A992EE649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Covariance scaled sampling for Monocular 3D body tracking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19231C-266A-044B-9763-364542745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31</a:t>
            </a:fld>
            <a:endParaRPr lang="en-US"/>
          </a:p>
        </p:txBody>
      </p:sp>
      <p:pic>
        <p:nvPicPr>
          <p:cNvPr id="5" name="dance_x4_hq">
            <a:hlinkClick r:id="" action="ppaction://media"/>
            <a:extLst>
              <a:ext uri="{FF2B5EF4-FFF2-40B4-BE49-F238E27FC236}">
                <a16:creationId xmlns:a16="http://schemas.microsoft.com/office/drawing/2014/main" id="{3568F8BC-509B-4141-AABB-C07485BCA370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870075"/>
            <a:ext cx="5426075" cy="40687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9865D6-6327-C84D-8571-BD03133666FF}"/>
              </a:ext>
            </a:extLst>
          </p:cNvPr>
          <p:cNvSpPr txBox="1"/>
          <p:nvPr/>
        </p:nvSpPr>
        <p:spPr>
          <a:xfrm>
            <a:off x="6624320" y="1869440"/>
            <a:ext cx="55676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Remarkable for 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2001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Constrained to lab settings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robust to difficult poses and backgrounds</a:t>
            </a:r>
          </a:p>
        </p:txBody>
      </p:sp>
    </p:spTree>
    <p:extLst>
      <p:ext uri="{BB962C8B-B14F-4D97-AF65-F5344CB8AC3E}">
        <p14:creationId xmlns:p14="http://schemas.microsoft.com/office/powerpoint/2010/main" val="422854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DA2C9-6032-734B-9949-6009CA849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what has changed in almost 20 years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7BC8F4-932B-D442-B73A-3A61E2D12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32</a:t>
            </a:fld>
            <a:endParaRPr lang="en-US"/>
          </a:p>
        </p:txBody>
      </p:sp>
      <p:grpSp>
        <p:nvGrpSpPr>
          <p:cNvPr id="5" name="Group 292">
            <a:extLst>
              <a:ext uri="{FF2B5EF4-FFF2-40B4-BE49-F238E27FC236}">
                <a16:creationId xmlns:a16="http://schemas.microsoft.com/office/drawing/2014/main" id="{B651D957-90A0-1A44-AA3D-F20AFA7A2B9B}"/>
              </a:ext>
            </a:extLst>
          </p:cNvPr>
          <p:cNvGrpSpPr/>
          <p:nvPr/>
        </p:nvGrpSpPr>
        <p:grpSpPr>
          <a:xfrm>
            <a:off x="751840" y="2357120"/>
            <a:ext cx="5588000" cy="1775137"/>
            <a:chOff x="0" y="0"/>
            <a:chExt cx="23233356" cy="6179737"/>
          </a:xfrm>
        </p:grpSpPr>
        <p:pic>
          <p:nvPicPr>
            <p:cNvPr id="6" name="pasted-image.pdf">
              <a:extLst>
                <a:ext uri="{FF2B5EF4-FFF2-40B4-BE49-F238E27FC236}">
                  <a16:creationId xmlns:a16="http://schemas.microsoft.com/office/drawing/2014/main" id="{FBC8A606-8D5C-2946-91F3-228E6787C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"/>
              <a:ext cx="4254900" cy="61797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pasted-image.pdf">
              <a:extLst>
                <a:ext uri="{FF2B5EF4-FFF2-40B4-BE49-F238E27FC236}">
                  <a16:creationId xmlns:a16="http://schemas.microsoft.com/office/drawing/2014/main" id="{00EB7177-213B-114F-A406-0FFD6D7A9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4300"/>
            <a:stretch>
              <a:fillRect/>
            </a:stretch>
          </p:blipFill>
          <p:spPr>
            <a:xfrm>
              <a:off x="4618181" y="0"/>
              <a:ext cx="7434627" cy="6179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pasted-image.pdf">
              <a:extLst>
                <a:ext uri="{FF2B5EF4-FFF2-40B4-BE49-F238E27FC236}">
                  <a16:creationId xmlns:a16="http://schemas.microsoft.com/office/drawing/2014/main" id="{486A30F3-EC63-9145-BE04-DE8F17607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416123" y="2"/>
              <a:ext cx="3916228" cy="61797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pasted-image.pdf">
              <a:extLst>
                <a:ext uri="{FF2B5EF4-FFF2-40B4-BE49-F238E27FC236}">
                  <a16:creationId xmlns:a16="http://schemas.microsoft.com/office/drawing/2014/main" id="{1080E557-D4C5-E641-8D20-D48A9D7BE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95633" y="2"/>
              <a:ext cx="2600218" cy="61797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pasted-image.pdf">
              <a:extLst>
                <a:ext uri="{FF2B5EF4-FFF2-40B4-BE49-F238E27FC236}">
                  <a16:creationId xmlns:a16="http://schemas.microsoft.com/office/drawing/2014/main" id="{B7E764B7-7546-7B48-A8BC-205B2E8C1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659131" y="2"/>
              <a:ext cx="3574226" cy="61797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0B1C70B-6AAF-0041-A13D-A4F0E740CC94}"/>
              </a:ext>
            </a:extLst>
          </p:cNvPr>
          <p:cNvSpPr txBox="1"/>
          <p:nvPr/>
        </p:nvSpPr>
        <p:spPr>
          <a:xfrm>
            <a:off x="751840" y="4592320"/>
            <a:ext cx="54457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2D pose detection works very reliably!</a:t>
            </a:r>
          </a:p>
          <a:p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very good feature!! 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why?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A37264E-C9F5-6848-B4F3-223B759DDD2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578"/>
          <a:stretch/>
        </p:blipFill>
        <p:spPr>
          <a:xfrm>
            <a:off x="7572626" y="1359355"/>
            <a:ext cx="3489263" cy="39044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2F0311B-757A-8440-B63A-709CD6053453}"/>
              </a:ext>
            </a:extLst>
          </p:cNvPr>
          <p:cNvSpPr txBox="1"/>
          <p:nvPr/>
        </p:nvSpPr>
        <p:spPr>
          <a:xfrm>
            <a:off x="7325897" y="4592320"/>
            <a:ext cx="48661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SMPL</a:t>
            </a:r>
          </a:p>
          <a:p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Flexible and easy to use model which adapts to different shapes</a:t>
            </a:r>
          </a:p>
        </p:txBody>
      </p:sp>
    </p:spTree>
    <p:extLst>
      <p:ext uri="{BB962C8B-B14F-4D97-AF65-F5344CB8AC3E}">
        <p14:creationId xmlns:p14="http://schemas.microsoft.com/office/powerpoint/2010/main" val="9317825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7B524-9097-1446-A3FD-830520239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How does </a:t>
            </a:r>
            <a:r>
              <a:rPr lang="en-GB" dirty="0" err="1"/>
              <a:t>SMPLify</a:t>
            </a:r>
            <a:r>
              <a:rPr lang="en-GB" dirty="0"/>
              <a:t> execute the general framework to fit SMPL to an image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DA70AB-C2F1-954A-8137-39247CA38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33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5591505-69CC-FD4B-AA1E-1C9430C8A233}"/>
              </a:ext>
            </a:extLst>
          </p:cNvPr>
          <p:cNvGrpSpPr/>
          <p:nvPr/>
        </p:nvGrpSpPr>
        <p:grpSpPr>
          <a:xfrm>
            <a:off x="611029" y="2034080"/>
            <a:ext cx="10706738" cy="3832987"/>
            <a:chOff x="1726831" y="1730905"/>
            <a:chExt cx="8796759" cy="3149219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DBD2EE30-C45A-BB4D-BD60-B5B5170890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26831" y="1730905"/>
              <a:ext cx="8796759" cy="3149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8C1CC66-5BC5-0F4E-82A9-CB5418811809}"/>
                </a:ext>
              </a:extLst>
            </p:cNvPr>
            <p:cNvSpPr/>
            <p:nvPr/>
          </p:nvSpPr>
          <p:spPr>
            <a:xfrm>
              <a:off x="1819433" y="1788780"/>
              <a:ext cx="2754773" cy="2997844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684D61A-4EEB-AC49-A49B-6F3348C0A67D}"/>
                </a:ext>
              </a:extLst>
            </p:cNvPr>
            <p:cNvSpPr/>
            <p:nvPr/>
          </p:nvSpPr>
          <p:spPr>
            <a:xfrm>
              <a:off x="4713101" y="1788780"/>
              <a:ext cx="3078866" cy="2997844"/>
            </a:xfrm>
            <a:prstGeom prst="rect">
              <a:avLst/>
            </a:prstGeom>
            <a:noFill/>
            <a:ln w="571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1DFF6C9-7A82-7B4A-BB5F-1E3509DDDF27}"/>
                </a:ext>
              </a:extLst>
            </p:cNvPr>
            <p:cNvSpPr/>
            <p:nvPr/>
          </p:nvSpPr>
          <p:spPr>
            <a:xfrm>
              <a:off x="7896138" y="1788780"/>
              <a:ext cx="2592726" cy="2997844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2DA0BFF7-7D9F-7E4D-B273-00D756F0B401}"/>
              </a:ext>
            </a:extLst>
          </p:cNvPr>
          <p:cNvSpPr/>
          <p:nvPr/>
        </p:nvSpPr>
        <p:spPr>
          <a:xfrm>
            <a:off x="611029" y="1924818"/>
            <a:ext cx="10706738" cy="3942249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5C5CCD-05BA-5E42-AAF8-F897379B2029}"/>
              </a:ext>
            </a:extLst>
          </p:cNvPr>
          <p:cNvSpPr txBox="1"/>
          <p:nvPr/>
        </p:nvSpPr>
        <p:spPr>
          <a:xfrm>
            <a:off x="837437" y="1528479"/>
            <a:ext cx="33528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de-DE" sz="3000" dirty="0" err="1">
                <a:solidFill>
                  <a:srgbClr val="C00000"/>
                </a:solidFill>
                <a:latin typeface="GFS Neohellenic Bold"/>
              </a:rPr>
              <a:t>Extract</a:t>
            </a:r>
            <a:r>
              <a:rPr lang="de-DE" sz="3000" dirty="0">
                <a:solidFill>
                  <a:srgbClr val="C00000"/>
                </a:solidFill>
                <a:latin typeface="GFS Neohellenic Bold"/>
              </a:rPr>
              <a:t> </a:t>
            </a:r>
            <a:r>
              <a:rPr lang="de-DE" sz="3000" dirty="0" err="1">
                <a:solidFill>
                  <a:srgbClr val="C00000"/>
                </a:solidFill>
                <a:latin typeface="GFS Neohellenic Bold"/>
              </a:rPr>
              <a:t>features</a:t>
            </a:r>
            <a:endParaRPr lang="de-DE" sz="3000" dirty="0">
              <a:solidFill>
                <a:srgbClr val="C00000"/>
              </a:solidFill>
              <a:latin typeface="GFS Neohellenic Bold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9BEB51-1D65-6C4E-9332-33B01134CAEB}"/>
              </a:ext>
            </a:extLst>
          </p:cNvPr>
          <p:cNvSpPr txBox="1"/>
          <p:nvPr/>
        </p:nvSpPr>
        <p:spPr>
          <a:xfrm>
            <a:off x="4359387" y="1528480"/>
            <a:ext cx="37473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de-DE" sz="3000" dirty="0" err="1">
                <a:solidFill>
                  <a:schemeClr val="accent1">
                    <a:lumMod val="75000"/>
                  </a:schemeClr>
                </a:solidFill>
                <a:latin typeface="GFS Neohellenic Bold"/>
              </a:rPr>
              <a:t>Predict</a:t>
            </a:r>
            <a:r>
              <a:rPr lang="de-DE" sz="3000" dirty="0">
                <a:solidFill>
                  <a:schemeClr val="accent1">
                    <a:lumMod val="75000"/>
                  </a:schemeClr>
                </a:solidFill>
                <a:latin typeface="GFS Neohellenic Bold"/>
              </a:rPr>
              <a:t> </a:t>
            </a:r>
            <a:r>
              <a:rPr lang="de-DE" sz="3000" dirty="0" err="1">
                <a:solidFill>
                  <a:schemeClr val="accent1">
                    <a:lumMod val="75000"/>
                  </a:schemeClr>
                </a:solidFill>
                <a:latin typeface="GFS Neohellenic Bold"/>
              </a:rPr>
              <a:t>and</a:t>
            </a:r>
            <a:r>
              <a:rPr lang="de-DE" sz="3000" dirty="0">
                <a:solidFill>
                  <a:schemeClr val="accent1">
                    <a:lumMod val="75000"/>
                  </a:schemeClr>
                </a:solidFill>
                <a:latin typeface="GFS Neohellenic Bold"/>
              </a:rPr>
              <a:t> </a:t>
            </a:r>
            <a:r>
              <a:rPr lang="de-DE" sz="3000" dirty="0" err="1">
                <a:solidFill>
                  <a:schemeClr val="accent1">
                    <a:lumMod val="75000"/>
                  </a:schemeClr>
                </a:solidFill>
                <a:latin typeface="GFS Neohellenic Bold"/>
              </a:rPr>
              <a:t>match</a:t>
            </a:r>
            <a:endParaRPr lang="de-DE" sz="3000" dirty="0">
              <a:solidFill>
                <a:schemeClr val="accent1">
                  <a:lumMod val="75000"/>
                </a:schemeClr>
              </a:solidFill>
              <a:latin typeface="GFS Neohellenic Bold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C1CADF-6362-C449-83E6-19961128CA91}"/>
              </a:ext>
            </a:extLst>
          </p:cNvPr>
          <p:cNvSpPr txBox="1"/>
          <p:nvPr/>
        </p:nvSpPr>
        <p:spPr>
          <a:xfrm>
            <a:off x="8381834" y="1528479"/>
            <a:ext cx="28936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de-DE" sz="3000" dirty="0" err="1">
                <a:solidFill>
                  <a:srgbClr val="00B050"/>
                </a:solidFill>
                <a:latin typeface="GFS Neohellenic Bold"/>
              </a:rPr>
              <a:t>Optimize</a:t>
            </a:r>
            <a:endParaRPr lang="de-DE" sz="3000" dirty="0">
              <a:solidFill>
                <a:srgbClr val="00B050"/>
              </a:solidFill>
              <a:latin typeface="GFS Neohellenic Bold"/>
            </a:endParaRPr>
          </a:p>
        </p:txBody>
      </p:sp>
      <p:pic>
        <p:nvPicPr>
          <p:cNvPr id="16" name="image86.png" descr="1006.png">
            <a:extLst>
              <a:ext uri="{FF2B5EF4-FFF2-40B4-BE49-F238E27FC236}">
                <a16:creationId xmlns:a16="http://schemas.microsoft.com/office/drawing/2014/main" id="{A8451D82-BF93-8F43-8AAD-391545CC5B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2891" y="2991742"/>
            <a:ext cx="1922476" cy="361138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38D5A5-0785-F041-B7D4-3C0B401AF8BF}"/>
              </a:ext>
            </a:extLst>
          </p:cNvPr>
          <p:cNvSpPr txBox="1"/>
          <p:nvPr/>
        </p:nvSpPr>
        <p:spPr>
          <a:xfrm>
            <a:off x="723738" y="2160746"/>
            <a:ext cx="33951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/>
                <a:cs typeface="Arial"/>
              </a:rPr>
              <a:t>2D joints are quite reliable </a:t>
            </a:r>
          </a:p>
        </p:txBody>
      </p:sp>
      <p:pic>
        <p:nvPicPr>
          <p:cNvPr id="20" name="media29.mp4">
            <a:extLst>
              <a:ext uri="{FF2B5EF4-FFF2-40B4-BE49-F238E27FC236}">
                <a16:creationId xmlns:a16="http://schemas.microsoft.com/office/drawing/2014/main" id="{7A360BAF-725B-5649-AA36-BED8CA8534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59270" y="3008479"/>
            <a:ext cx="3002401" cy="35028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A38DFE6-5257-9546-8555-A5C5687D0F1A}"/>
              </a:ext>
            </a:extLst>
          </p:cNvPr>
          <p:cNvGrpSpPr/>
          <p:nvPr/>
        </p:nvGrpSpPr>
        <p:grpSpPr>
          <a:xfrm>
            <a:off x="4245687" y="4101341"/>
            <a:ext cx="3569748" cy="624174"/>
            <a:chOff x="12771759" y="7762117"/>
            <a:chExt cx="13110171" cy="2292321"/>
          </a:xfrm>
        </p:grpSpPr>
        <p:pic>
          <p:nvPicPr>
            <p:cNvPr id="23" name="Picture 22" descr="latex-image-2.pdf">
              <a:extLst>
                <a:ext uri="{FF2B5EF4-FFF2-40B4-BE49-F238E27FC236}">
                  <a16:creationId xmlns:a16="http://schemas.microsoft.com/office/drawing/2014/main" id="{6B8888E4-8706-EF48-8794-675BFCADD4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757"/>
            <a:stretch/>
          </p:blipFill>
          <p:spPr>
            <a:xfrm>
              <a:off x="12771759" y="7762117"/>
              <a:ext cx="4430756" cy="2292321"/>
            </a:xfrm>
            <a:prstGeom prst="rect">
              <a:avLst/>
            </a:prstGeom>
          </p:spPr>
        </p:pic>
        <p:pic>
          <p:nvPicPr>
            <p:cNvPr id="24" name="Picture 23" descr="latex-image-2.pdf">
              <a:extLst>
                <a:ext uri="{FF2B5EF4-FFF2-40B4-BE49-F238E27FC236}">
                  <a16:creationId xmlns:a16="http://schemas.microsoft.com/office/drawing/2014/main" id="{46780BCB-658B-5A43-9A32-0854B8CFA7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987" r="-2950"/>
            <a:stretch/>
          </p:blipFill>
          <p:spPr>
            <a:xfrm>
              <a:off x="24032499" y="7762117"/>
              <a:ext cx="1849431" cy="2292321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B2AF3E4-D23F-1548-BD86-3083C1B54115}"/>
              </a:ext>
            </a:extLst>
          </p:cNvPr>
          <p:cNvSpPr txBox="1"/>
          <p:nvPr/>
        </p:nvSpPr>
        <p:spPr>
          <a:xfrm>
            <a:off x="4359386" y="2141002"/>
            <a:ext cx="3633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/>
                <a:cs typeface="Arial"/>
              </a:rPr>
              <a:t>Match projection of 3D joints with 2D joints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42F5477-A841-354A-A5B2-F89A435925B7}"/>
              </a:ext>
            </a:extLst>
          </p:cNvPr>
          <p:cNvGrpSpPr/>
          <p:nvPr/>
        </p:nvGrpSpPr>
        <p:grpSpPr>
          <a:xfrm>
            <a:off x="8106745" y="3580535"/>
            <a:ext cx="3807458" cy="1769706"/>
            <a:chOff x="8105157" y="3580535"/>
            <a:chExt cx="3807458" cy="176970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ED7FE8D-1DB4-374B-B44D-80418F562CF2}"/>
                </a:ext>
              </a:extLst>
            </p:cNvPr>
            <p:cNvGrpSpPr/>
            <p:nvPr/>
          </p:nvGrpSpPr>
          <p:grpSpPr>
            <a:xfrm>
              <a:off x="8105157" y="3580535"/>
              <a:ext cx="3807458" cy="1769706"/>
              <a:chOff x="4039690" y="2100041"/>
              <a:chExt cx="7775829" cy="3614204"/>
            </a:xfrm>
          </p:grpSpPr>
          <p:pic>
            <p:nvPicPr>
              <p:cNvPr id="26" name="media29.mp4">
                <a:extLst>
                  <a:ext uri="{FF2B5EF4-FFF2-40B4-BE49-F238E27FC236}">
                    <a16:creationId xmlns:a16="http://schemas.microsoft.com/office/drawing/2014/main" id="{62F7A294-65C1-CC4F-B487-060AD7B48B71}"/>
                  </a:ext>
                </a:extLst>
              </p:cNvPr>
              <p:cNvPicPr>
                <a:picLocks noChangeAspect="1"/>
              </p:cNvPicPr>
              <p:nvPr>
                <a:videoFile r:link="rId2"/>
                <p:extLst>
                  <p:ext uri="{DAA4B4D4-6D71-4841-9C94-3DE7FCFB9230}">
                    <p14:media xmlns:p14="http://schemas.microsoft.com/office/powerpoint/2010/main" r:embed="rId1"/>
                  </p:ext>
                </p:extLst>
              </p:nvPr>
            </p:nvPicPr>
            <p:blipFill>
              <a:blip r:embed="rId7"/>
              <a:stretch>
                <a:fillRect/>
              </a:stretch>
            </p:blipFill>
            <p:spPr>
              <a:xfrm>
                <a:off x="8220310" y="2211445"/>
                <a:ext cx="3002401" cy="3502800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27" name="image86.png" descr="1006.png">
                <a:extLst>
                  <a:ext uri="{FF2B5EF4-FFF2-40B4-BE49-F238E27FC236}">
                    <a16:creationId xmlns:a16="http://schemas.microsoft.com/office/drawing/2014/main" id="{0A973F01-03AE-A24D-90A5-DEBDB42DC5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33336" y="2100041"/>
                <a:ext cx="1922476" cy="3611380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28" name="Picture 27" descr="latex-image-1.pdf">
                <a:extLst>
                  <a:ext uri="{FF2B5EF4-FFF2-40B4-BE49-F238E27FC236}">
                    <a16:creationId xmlns:a16="http://schemas.microsoft.com/office/drawing/2014/main" id="{FE242BCA-B7BC-DE41-A6A8-67A5C080E3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196"/>
              <a:stretch/>
            </p:blipFill>
            <p:spPr>
              <a:xfrm>
                <a:off x="11155643" y="2969501"/>
                <a:ext cx="659876" cy="1193366"/>
              </a:xfrm>
              <a:prstGeom prst="rect">
                <a:avLst/>
              </a:prstGeom>
            </p:spPr>
          </p:pic>
          <p:pic>
            <p:nvPicPr>
              <p:cNvPr id="29" name="Picture 28" descr="latex-image-1.pdf">
                <a:extLst>
                  <a:ext uri="{FF2B5EF4-FFF2-40B4-BE49-F238E27FC236}">
                    <a16:creationId xmlns:a16="http://schemas.microsoft.com/office/drawing/2014/main" id="{C53BF0DD-92E3-3841-B64A-45D091C36F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917" r="91113"/>
              <a:stretch/>
            </p:blipFill>
            <p:spPr>
              <a:xfrm>
                <a:off x="4039690" y="2969501"/>
                <a:ext cx="659876" cy="1193366"/>
              </a:xfrm>
              <a:prstGeom prst="rect">
                <a:avLst/>
              </a:prstGeom>
            </p:spPr>
          </p:pic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F2F92B-0BBD-344C-96B5-F54394273C6B}"/>
                  </a:ext>
                </a:extLst>
              </p:cNvPr>
              <p:cNvGrpSpPr/>
              <p:nvPr/>
            </p:nvGrpSpPr>
            <p:grpSpPr>
              <a:xfrm>
                <a:off x="7406728" y="3304307"/>
                <a:ext cx="3569748" cy="624174"/>
                <a:chOff x="12771759" y="7762117"/>
                <a:chExt cx="13110171" cy="2292321"/>
              </a:xfrm>
            </p:grpSpPr>
            <p:pic>
              <p:nvPicPr>
                <p:cNvPr id="31" name="Picture 30" descr="latex-image-2.pdf">
                  <a:extLst>
                    <a:ext uri="{FF2B5EF4-FFF2-40B4-BE49-F238E27FC236}">
                      <a16:creationId xmlns:a16="http://schemas.microsoft.com/office/drawing/2014/main" id="{5D027E23-F609-6945-A38C-F05C5FD806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61757"/>
                <a:stretch/>
              </p:blipFill>
              <p:spPr>
                <a:xfrm>
                  <a:off x="12771759" y="7762117"/>
                  <a:ext cx="4430756" cy="2292321"/>
                </a:xfrm>
                <a:prstGeom prst="rect">
                  <a:avLst/>
                </a:prstGeom>
              </p:spPr>
            </p:pic>
            <p:pic>
              <p:nvPicPr>
                <p:cNvPr id="32" name="Picture 31" descr="latex-image-2.pdf">
                  <a:extLst>
                    <a:ext uri="{FF2B5EF4-FFF2-40B4-BE49-F238E27FC236}">
                      <a16:creationId xmlns:a16="http://schemas.microsoft.com/office/drawing/2014/main" id="{3B93956B-709A-BC43-A197-840AE776F2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6987" r="-2950"/>
                <a:stretch/>
              </p:blipFill>
              <p:spPr>
                <a:xfrm>
                  <a:off x="24032499" y="7762117"/>
                  <a:ext cx="1849431" cy="2292321"/>
                </a:xfrm>
                <a:prstGeom prst="rect">
                  <a:avLst/>
                </a:prstGeom>
              </p:spPr>
            </p:pic>
          </p:grpSp>
        </p:grpSp>
        <p:pic>
          <p:nvPicPr>
            <p:cNvPr id="33" name="Picture 32" descr="latex-image-1.pdf">
              <a:extLst>
                <a:ext uri="{FF2B5EF4-FFF2-40B4-BE49-F238E27FC236}">
                  <a16:creationId xmlns:a16="http://schemas.microsoft.com/office/drawing/2014/main" id="{53FC9A2E-AA9C-4D49-94ED-32A268CEA9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14" r="51082"/>
            <a:stretch/>
          </p:blipFill>
          <p:spPr>
            <a:xfrm>
              <a:off x="9364768" y="3980000"/>
              <a:ext cx="352160" cy="636871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6AE4E3A-DCD0-134E-A43A-C4404D49236A}"/>
              </a:ext>
            </a:extLst>
          </p:cNvPr>
          <p:cNvSpPr txBox="1"/>
          <p:nvPr/>
        </p:nvSpPr>
        <p:spPr>
          <a:xfrm>
            <a:off x="8233964" y="2107941"/>
            <a:ext cx="3633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/>
                <a:cs typeface="Arial"/>
              </a:rPr>
              <a:t>Min. L</a:t>
            </a:r>
            <a:r>
              <a:rPr lang="en-GB" sz="2400" baseline="-25000" dirty="0">
                <a:latin typeface="Arial"/>
                <a:cs typeface="Arial"/>
              </a:rPr>
              <a:t>2</a:t>
            </a:r>
            <a:r>
              <a:rPr lang="en-GB" sz="2400" dirty="0">
                <a:latin typeface="Arial"/>
                <a:cs typeface="Arial"/>
              </a:rPr>
              <a:t> dist. b/w image and projected joints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6E54C1-7803-7F4E-A429-CA33C90E804B}"/>
              </a:ext>
            </a:extLst>
          </p:cNvPr>
          <p:cNvSpPr txBox="1"/>
          <p:nvPr/>
        </p:nvSpPr>
        <p:spPr>
          <a:xfrm>
            <a:off x="7935215" y="6472558"/>
            <a:ext cx="2115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Bogo et al., ECCV'16 </a:t>
            </a:r>
          </a:p>
        </p:txBody>
      </p:sp>
    </p:spTree>
    <p:extLst>
      <p:ext uri="{BB962C8B-B14F-4D97-AF65-F5344CB8AC3E}">
        <p14:creationId xmlns:p14="http://schemas.microsoft.com/office/powerpoint/2010/main" val="115777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9" grpId="0"/>
      <p:bldP spid="25" grpId="0"/>
      <p:bldP spid="3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AAE8B-DE42-4047-904C-FCD882F24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Bottom up and top down should match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7593FA-9BF2-404D-BA84-AB6AC10CB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34</a:t>
            </a:fld>
            <a:endParaRPr lang="en-US"/>
          </a:p>
        </p:txBody>
      </p:sp>
      <p:pic>
        <p:nvPicPr>
          <p:cNvPr id="5" name="pasted-image.pdf">
            <a:extLst>
              <a:ext uri="{FF2B5EF4-FFF2-40B4-BE49-F238E27FC236}">
                <a16:creationId xmlns:a16="http://schemas.microsoft.com/office/drawing/2014/main" id="{757B8E92-EE41-4144-9C19-D93FB286D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882" y="2183967"/>
            <a:ext cx="1611373" cy="2947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asted-image.pdf">
            <a:extLst>
              <a:ext uri="{FF2B5EF4-FFF2-40B4-BE49-F238E27FC236}">
                <a16:creationId xmlns:a16="http://schemas.microsoft.com/office/drawing/2014/main" id="{92286E4F-6ADC-DB4D-A89E-F48846A55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5620" y="2183967"/>
            <a:ext cx="1625146" cy="2947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asted-image.pdf">
            <a:extLst>
              <a:ext uri="{FF2B5EF4-FFF2-40B4-BE49-F238E27FC236}">
                <a16:creationId xmlns:a16="http://schemas.microsoft.com/office/drawing/2014/main" id="{D08E7720-4661-B642-9CF6-1052FE3B1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4691" y="2442719"/>
            <a:ext cx="2213117" cy="2969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 descr="female_apose.png">
            <a:extLst>
              <a:ext uri="{FF2B5EF4-FFF2-40B4-BE49-F238E27FC236}">
                <a16:creationId xmlns:a16="http://schemas.microsoft.com/office/drawing/2014/main" id="{D386F023-67C8-BE4F-B006-4AF082C8D1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2" t="10065" r="6165" b="3827"/>
          <a:stretch/>
        </p:blipFill>
        <p:spPr>
          <a:xfrm>
            <a:off x="8736913" y="1623728"/>
            <a:ext cx="3028968" cy="2989570"/>
          </a:xfrm>
          <a:prstGeom prst="rect">
            <a:avLst/>
          </a:prstGeom>
          <a:effectLst>
            <a:outerShdw blurRad="1143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1E77B019-992A-6646-AEC5-DAC2F6D82631}"/>
              </a:ext>
            </a:extLst>
          </p:cNvPr>
          <p:cNvSpPr/>
          <p:nvPr/>
        </p:nvSpPr>
        <p:spPr>
          <a:xfrm flipH="1">
            <a:off x="6238677" y="5479847"/>
            <a:ext cx="4962467" cy="74852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Top Down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FCAC44-FB60-F840-96BD-5691B33F8AC0}"/>
              </a:ext>
            </a:extLst>
          </p:cNvPr>
          <p:cNvSpPr txBox="1"/>
          <p:nvPr/>
        </p:nvSpPr>
        <p:spPr>
          <a:xfrm rot="20543641">
            <a:off x="7477486" y="2744274"/>
            <a:ext cx="2122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Apply pose and shape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3870598-3E33-4B43-950C-A3C7DFC0523C}"/>
              </a:ext>
            </a:extLst>
          </p:cNvPr>
          <p:cNvGrpSpPr/>
          <p:nvPr/>
        </p:nvGrpSpPr>
        <p:grpSpPr>
          <a:xfrm>
            <a:off x="5576744" y="3345529"/>
            <a:ext cx="1958595" cy="624174"/>
            <a:chOff x="12771759" y="7762117"/>
            <a:chExt cx="13110171" cy="2292321"/>
          </a:xfrm>
        </p:grpSpPr>
        <p:pic>
          <p:nvPicPr>
            <p:cNvPr id="12" name="Picture 11" descr="latex-image-2.pdf">
              <a:extLst>
                <a:ext uri="{FF2B5EF4-FFF2-40B4-BE49-F238E27FC236}">
                  <a16:creationId xmlns:a16="http://schemas.microsoft.com/office/drawing/2014/main" id="{52147863-7A63-CB43-9A61-304DEE3D85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757"/>
            <a:stretch/>
          </p:blipFill>
          <p:spPr>
            <a:xfrm>
              <a:off x="12771759" y="7762117"/>
              <a:ext cx="4430756" cy="2292321"/>
            </a:xfrm>
            <a:prstGeom prst="rect">
              <a:avLst/>
            </a:prstGeom>
          </p:spPr>
        </p:pic>
        <p:pic>
          <p:nvPicPr>
            <p:cNvPr id="13" name="Picture 12" descr="latex-image-2.pdf">
              <a:extLst>
                <a:ext uri="{FF2B5EF4-FFF2-40B4-BE49-F238E27FC236}">
                  <a16:creationId xmlns:a16="http://schemas.microsoft.com/office/drawing/2014/main" id="{C21DEF54-6860-AC42-9654-7F96097A93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987" r="-2950"/>
            <a:stretch/>
          </p:blipFill>
          <p:spPr>
            <a:xfrm>
              <a:off x="24032499" y="7762117"/>
              <a:ext cx="1849431" cy="2292321"/>
            </a:xfrm>
            <a:prstGeom prst="rect">
              <a:avLst/>
            </a:prstGeom>
          </p:spPr>
        </p:pic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316FBDE-EFB6-504C-9082-09673D2A3834}"/>
              </a:ext>
            </a:extLst>
          </p:cNvPr>
          <p:cNvCxnSpPr>
            <a:cxnSpLocks/>
          </p:cNvCxnSpPr>
          <p:nvPr/>
        </p:nvCxnSpPr>
        <p:spPr>
          <a:xfrm flipH="1">
            <a:off x="7884498" y="3358312"/>
            <a:ext cx="1747672" cy="6844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ight Arrow 16">
            <a:extLst>
              <a:ext uri="{FF2B5EF4-FFF2-40B4-BE49-F238E27FC236}">
                <a16:creationId xmlns:a16="http://schemas.microsoft.com/office/drawing/2014/main" id="{87E0253C-4DE6-FC4E-AD2B-2DB5BBA09359}"/>
              </a:ext>
            </a:extLst>
          </p:cNvPr>
          <p:cNvSpPr/>
          <p:nvPr/>
        </p:nvSpPr>
        <p:spPr>
          <a:xfrm>
            <a:off x="1382205" y="5479848"/>
            <a:ext cx="4525504" cy="74852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Bottom Up</a:t>
            </a:r>
          </a:p>
        </p:txBody>
      </p:sp>
    </p:spTree>
    <p:extLst>
      <p:ext uri="{BB962C8B-B14F-4D97-AF65-F5344CB8AC3E}">
        <p14:creationId xmlns:p14="http://schemas.microsoft.com/office/powerpoint/2010/main" val="270190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F9CAA8C-1F63-5748-9DA6-407C8EAF7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Bottom up and top down should match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02B7B3-6875-7947-AD24-A2F7BD2E6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35</a:t>
            </a:fld>
            <a:endParaRPr lang="en-US"/>
          </a:p>
        </p:txBody>
      </p:sp>
      <p:pic>
        <p:nvPicPr>
          <p:cNvPr id="18" name="media29.mp4">
            <a:extLst>
              <a:ext uri="{FF2B5EF4-FFF2-40B4-BE49-F238E27FC236}">
                <a16:creationId xmlns:a16="http://schemas.microsoft.com/office/drawing/2014/main" id="{4E200EDE-C5DB-0542-A61A-B8E4FBEAA7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86447" y="1813412"/>
            <a:ext cx="3002401" cy="3502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image86.png" descr="1006.png">
            <a:extLst>
              <a:ext uri="{FF2B5EF4-FFF2-40B4-BE49-F238E27FC236}">
                <a16:creationId xmlns:a16="http://schemas.microsoft.com/office/drawing/2014/main" id="{180088E2-0F9E-D542-B3BC-F02BDDCD11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9472" y="1702008"/>
            <a:ext cx="1922476" cy="361138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Shape 304">
            <a:extLst>
              <a:ext uri="{FF2B5EF4-FFF2-40B4-BE49-F238E27FC236}">
                <a16:creationId xmlns:a16="http://schemas.microsoft.com/office/drawing/2014/main" id="{5D8EB070-2F28-7E44-A5BD-97384FB91EC2}"/>
              </a:ext>
            </a:extLst>
          </p:cNvPr>
          <p:cNvSpPr/>
          <p:nvPr/>
        </p:nvSpPr>
        <p:spPr>
          <a:xfrm>
            <a:off x="7024526" y="4283344"/>
            <a:ext cx="1379698" cy="80021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tIns="91439" bIns="91439">
            <a:spAutoFit/>
          </a:bodyPr>
          <a:lstStyle>
            <a:lvl1pPr algn="ctr">
              <a:defRPr sz="4800"/>
            </a:lvl1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  <a:r>
              <a:rPr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amera</a:t>
            </a:r>
            <a:b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Projection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Shape 321">
            <a:extLst>
              <a:ext uri="{FF2B5EF4-FFF2-40B4-BE49-F238E27FC236}">
                <a16:creationId xmlns:a16="http://schemas.microsoft.com/office/drawing/2014/main" id="{463F651D-4975-A540-B632-83AF58CC19F7}"/>
              </a:ext>
            </a:extLst>
          </p:cNvPr>
          <p:cNvSpPr/>
          <p:nvPr/>
        </p:nvSpPr>
        <p:spPr>
          <a:xfrm flipH="1">
            <a:off x="7597584" y="3559520"/>
            <a:ext cx="14714" cy="811422"/>
          </a:xfrm>
          <a:prstGeom prst="line">
            <a:avLst/>
          </a:prstGeom>
          <a:ln w="38100" cmpd="sng">
            <a:solidFill>
              <a:schemeClr val="tx1">
                <a:lumMod val="75000"/>
                <a:lumOff val="25000"/>
              </a:schemeClr>
            </a:solidFill>
            <a:headEnd type="arrow"/>
            <a:tailEnd type="none"/>
          </a:ln>
        </p:spPr>
        <p:txBody>
          <a:bodyPr tIns="91439" bIns="91439"/>
          <a:lstStyle/>
          <a:p>
            <a:pPr algn="ctr">
              <a:defRPr sz="3800"/>
            </a:pPr>
            <a:endParaRPr sz="3800"/>
          </a:p>
        </p:txBody>
      </p:sp>
      <p:pic>
        <p:nvPicPr>
          <p:cNvPr id="22" name="Picture 21" descr="latex-image-1.pdf">
            <a:extLst>
              <a:ext uri="{FF2B5EF4-FFF2-40B4-BE49-F238E27FC236}">
                <a16:creationId xmlns:a16="http://schemas.microsoft.com/office/drawing/2014/main" id="{7249C3DE-B0AF-2A4B-9390-BB815920E4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6"/>
          <a:stretch/>
        </p:blipFill>
        <p:spPr>
          <a:xfrm>
            <a:off x="11221779" y="2571468"/>
            <a:ext cx="659876" cy="1193366"/>
          </a:xfrm>
          <a:prstGeom prst="rect">
            <a:avLst/>
          </a:prstGeom>
        </p:spPr>
      </p:pic>
      <p:pic>
        <p:nvPicPr>
          <p:cNvPr id="23" name="Picture 22" descr="latex-image-1.pdf">
            <a:extLst>
              <a:ext uri="{FF2B5EF4-FFF2-40B4-BE49-F238E27FC236}">
                <a16:creationId xmlns:a16="http://schemas.microsoft.com/office/drawing/2014/main" id="{3C126EE8-B286-FB42-9448-776EA46134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7" r="91113"/>
          <a:stretch/>
        </p:blipFill>
        <p:spPr>
          <a:xfrm>
            <a:off x="4105826" y="2571468"/>
            <a:ext cx="659876" cy="1193366"/>
          </a:xfrm>
          <a:prstGeom prst="rect">
            <a:avLst/>
          </a:prstGeom>
        </p:spPr>
      </p:pic>
      <p:pic>
        <p:nvPicPr>
          <p:cNvPr id="24" name="Picture 23" descr="latex-image-1.pdf">
            <a:extLst>
              <a:ext uri="{FF2B5EF4-FFF2-40B4-BE49-F238E27FC236}">
                <a16:creationId xmlns:a16="http://schemas.microsoft.com/office/drawing/2014/main" id="{8D62D865-3C0F-D44C-A5D6-D8CAC4BE09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4" r="51082"/>
          <a:stretch/>
        </p:blipFill>
        <p:spPr>
          <a:xfrm>
            <a:off x="6765236" y="2571468"/>
            <a:ext cx="659876" cy="119336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86D634A-078F-7246-9A55-1FBAF1184FC2}"/>
              </a:ext>
            </a:extLst>
          </p:cNvPr>
          <p:cNvGrpSpPr/>
          <p:nvPr/>
        </p:nvGrpSpPr>
        <p:grpSpPr>
          <a:xfrm>
            <a:off x="7472864" y="2906274"/>
            <a:ext cx="3569748" cy="624174"/>
            <a:chOff x="12771759" y="7762117"/>
            <a:chExt cx="13110171" cy="2292321"/>
          </a:xfrm>
        </p:grpSpPr>
        <p:pic>
          <p:nvPicPr>
            <p:cNvPr id="26" name="Picture 25" descr="latex-image-2.pdf">
              <a:extLst>
                <a:ext uri="{FF2B5EF4-FFF2-40B4-BE49-F238E27FC236}">
                  <a16:creationId xmlns:a16="http://schemas.microsoft.com/office/drawing/2014/main" id="{59CD6CB5-622E-924F-A12F-9F9EADB7CD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757"/>
            <a:stretch/>
          </p:blipFill>
          <p:spPr>
            <a:xfrm>
              <a:off x="12771759" y="7762117"/>
              <a:ext cx="4430756" cy="2292321"/>
            </a:xfrm>
            <a:prstGeom prst="rect">
              <a:avLst/>
            </a:prstGeom>
          </p:spPr>
        </p:pic>
        <p:pic>
          <p:nvPicPr>
            <p:cNvPr id="27" name="Picture 26" descr="latex-image-2.pdf">
              <a:extLst>
                <a:ext uri="{FF2B5EF4-FFF2-40B4-BE49-F238E27FC236}">
                  <a16:creationId xmlns:a16="http://schemas.microsoft.com/office/drawing/2014/main" id="{19660668-48EB-1F4A-AD08-CB3ABD96A2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987" r="-2950"/>
            <a:stretch/>
          </p:blipFill>
          <p:spPr>
            <a:xfrm>
              <a:off x="24032499" y="7762117"/>
              <a:ext cx="1849431" cy="2292321"/>
            </a:xfrm>
            <a:prstGeom prst="rect">
              <a:avLst/>
            </a:prstGeom>
          </p:spPr>
        </p:pic>
      </p:grpSp>
      <p:pic>
        <p:nvPicPr>
          <p:cNvPr id="28" name="Picture 27" descr="formulas-crop.pdf">
            <a:extLst>
              <a:ext uri="{FF2B5EF4-FFF2-40B4-BE49-F238E27FC236}">
                <a16:creationId xmlns:a16="http://schemas.microsoft.com/office/drawing/2014/main" id="{734FF9E0-46AC-A140-8AAD-C3C8D84FEC4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69" t="-1" b="-4042"/>
          <a:stretch/>
        </p:blipFill>
        <p:spPr>
          <a:xfrm>
            <a:off x="3400477" y="2851558"/>
            <a:ext cx="471290" cy="65368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781F4DB-F1A7-144B-ABAD-0EB9D4B93181}"/>
              </a:ext>
            </a:extLst>
          </p:cNvPr>
          <p:cNvSpPr txBox="1"/>
          <p:nvPr/>
        </p:nvSpPr>
        <p:spPr>
          <a:xfrm>
            <a:off x="4699472" y="5325921"/>
            <a:ext cx="1922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Bottom-up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2D joints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32B5A98-472D-264D-9ED5-91A0B12AC04E}"/>
              </a:ext>
            </a:extLst>
          </p:cNvPr>
          <p:cNvSpPr txBox="1"/>
          <p:nvPr/>
        </p:nvSpPr>
        <p:spPr>
          <a:xfrm>
            <a:off x="8679308" y="5325921"/>
            <a:ext cx="2363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Top-down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SMPL fit</a:t>
            </a:r>
          </a:p>
        </p:txBody>
      </p:sp>
      <p:pic>
        <p:nvPicPr>
          <p:cNvPr id="31" name="Picture 30" descr="formulas-crop.pdf">
            <a:extLst>
              <a:ext uri="{FF2B5EF4-FFF2-40B4-BE49-F238E27FC236}">
                <a16:creationId xmlns:a16="http://schemas.microsoft.com/office/drawing/2014/main" id="{12751760-83B9-AE42-AF92-A8C54801179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0" r="69140" b="1"/>
          <a:stretch/>
        </p:blipFill>
        <p:spPr>
          <a:xfrm>
            <a:off x="175903" y="2944943"/>
            <a:ext cx="3293898" cy="49212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74E509F7-D499-474C-952B-06D12054E721}"/>
              </a:ext>
            </a:extLst>
          </p:cNvPr>
          <p:cNvSpPr/>
          <p:nvPr/>
        </p:nvSpPr>
        <p:spPr>
          <a:xfrm rot="19764011">
            <a:off x="984494" y="2375390"/>
            <a:ext cx="9313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shape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A67C044-779B-B449-8DF0-5D7B9A92ADF8}"/>
              </a:ext>
            </a:extLst>
          </p:cNvPr>
          <p:cNvSpPr/>
          <p:nvPr/>
        </p:nvSpPr>
        <p:spPr>
          <a:xfrm rot="19764011">
            <a:off x="1496511" y="2375389"/>
            <a:ext cx="9313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pose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E0356F-FA10-DB42-8FDF-78AB991D2975}"/>
              </a:ext>
            </a:extLst>
          </p:cNvPr>
          <p:cNvSpPr/>
          <p:nvPr/>
        </p:nvSpPr>
        <p:spPr>
          <a:xfrm rot="19764011">
            <a:off x="1911189" y="2277990"/>
            <a:ext cx="12983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camera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91722CD-A20D-7E4B-81BA-A43F451D35F7}"/>
              </a:ext>
            </a:extLst>
          </p:cNvPr>
          <p:cNvSpPr/>
          <p:nvPr/>
        </p:nvSpPr>
        <p:spPr>
          <a:xfrm rot="19764011">
            <a:off x="2635319" y="2197737"/>
            <a:ext cx="11427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/>
              <a:t>2D joints [1]</a:t>
            </a:r>
            <a:endParaRPr lang="en-US" sz="20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2020C4C-FFA0-B64D-BED6-75A95E6AAADF}"/>
              </a:ext>
            </a:extLst>
          </p:cNvPr>
          <p:cNvSpPr/>
          <p:nvPr/>
        </p:nvSpPr>
        <p:spPr>
          <a:xfrm>
            <a:off x="1588" y="6551852"/>
            <a:ext cx="99034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[1] -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Pishchulin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et al., "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DeepCut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Joint subset partition and labeling for multi person pose estimation", CVPR 2016</a:t>
            </a:r>
          </a:p>
        </p:txBody>
      </p:sp>
    </p:spTree>
    <p:extLst>
      <p:ext uri="{BB962C8B-B14F-4D97-AF65-F5344CB8AC3E}">
        <p14:creationId xmlns:p14="http://schemas.microsoft.com/office/powerpoint/2010/main" val="55036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9"/>
            </p:par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0" grpId="0" animBg="1"/>
      <p:bldP spid="21" grpId="0" animBg="1"/>
      <p:bldP spid="29" grpId="0"/>
      <p:bldP spid="3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err="1"/>
              <a:t>SMPLify</a:t>
            </a:r>
            <a:r>
              <a:rPr lang="en-US" dirty="0"/>
              <a:t> Objective Function</a:t>
            </a:r>
            <a:endParaRPr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BFCB87-0A64-1D4C-A904-90F15BCE0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36</a:t>
            </a:fld>
            <a:endParaRPr lang="en-US"/>
          </a:p>
        </p:txBody>
      </p:sp>
      <p:pic>
        <p:nvPicPr>
          <p:cNvPr id="11" name="Picture 10" descr="formulas-crop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73" y="4549501"/>
            <a:ext cx="3939870" cy="673925"/>
          </a:xfrm>
          <a:prstGeom prst="rect">
            <a:avLst/>
          </a:prstGeom>
        </p:spPr>
      </p:pic>
      <p:pic>
        <p:nvPicPr>
          <p:cNvPr id="14" name="Picture 13" descr="formulas-crop.pd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9043" b="-2130"/>
          <a:stretch/>
        </p:blipFill>
        <p:spPr>
          <a:xfrm>
            <a:off x="4857022" y="4573813"/>
            <a:ext cx="3544158" cy="6496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98268" y="5383239"/>
            <a:ext cx="3802913" cy="553845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08" tIns="45708" rIns="45708" bIns="45708" numCol="1" spcCol="38100" rtlCol="0" anchor="t">
            <a:spAutoFit/>
          </a:bodyPr>
          <a:lstStyle/>
          <a:p>
            <a:pPr algn="ctr" defTabSz="457109" hangingPunct="0"/>
            <a:r>
              <a:rPr lang="en-US" sz="2999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Helvetica Neue Light"/>
                <a:cs typeface="Calibri" panose="020F0502020204030204" pitchFamily="34" charset="0"/>
                <a:sym typeface="Helvetica Neue Light"/>
              </a:rPr>
              <a:t>Data term</a:t>
            </a:r>
          </a:p>
        </p:txBody>
      </p:sp>
      <p:pic>
        <p:nvPicPr>
          <p:cNvPr id="3" name="1215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8"/>
          <a:srcRect l="6974" t="7689" r="4827" b="10609"/>
          <a:stretch/>
        </p:blipFill>
        <p:spPr>
          <a:xfrm>
            <a:off x="8112938" y="1473125"/>
            <a:ext cx="3985311" cy="2370632"/>
          </a:xfrm>
          <a:prstGeom prst="rect">
            <a:avLst/>
          </a:prstGeom>
        </p:spPr>
      </p:pic>
      <p:pic>
        <p:nvPicPr>
          <p:cNvPr id="7" name="Picture 6" descr="im1215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3" b="6781"/>
          <a:stretch/>
        </p:blipFill>
        <p:spPr>
          <a:xfrm>
            <a:off x="4500705" y="1342442"/>
            <a:ext cx="3169245" cy="2683669"/>
          </a:xfrm>
          <a:prstGeom prst="rect">
            <a:avLst/>
          </a:prstGeom>
        </p:spPr>
      </p:pic>
      <p:pic>
        <p:nvPicPr>
          <p:cNvPr id="8" name="Picture 7" descr="im_1215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3" b="6781"/>
          <a:stretch/>
        </p:blipFill>
        <p:spPr>
          <a:xfrm>
            <a:off x="562387" y="1342440"/>
            <a:ext cx="3544158" cy="2683670"/>
          </a:xfrm>
          <a:prstGeom prst="rect">
            <a:avLst/>
          </a:prstGeom>
        </p:spPr>
      </p:pic>
      <p:sp>
        <p:nvSpPr>
          <p:cNvPr id="17" name="Shape 304"/>
          <p:cNvSpPr/>
          <p:nvPr/>
        </p:nvSpPr>
        <p:spPr>
          <a:xfrm>
            <a:off x="1070659" y="3860833"/>
            <a:ext cx="1337353" cy="55384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tIns="45708" bIns="45708">
            <a:spAutoFit/>
          </a:bodyPr>
          <a:lstStyle>
            <a:lvl1pPr algn="ctr">
              <a:defRPr sz="4800"/>
            </a:lvl1pPr>
          </a:lstStyle>
          <a:p>
            <a:r>
              <a:rPr sz="2999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camera</a:t>
            </a:r>
          </a:p>
        </p:txBody>
      </p:sp>
      <p:sp>
        <p:nvSpPr>
          <p:cNvPr id="18" name="Shape 321"/>
          <p:cNvSpPr/>
          <p:nvPr/>
        </p:nvSpPr>
        <p:spPr>
          <a:xfrm>
            <a:off x="1982271" y="4264278"/>
            <a:ext cx="217848" cy="362733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tIns="45708" bIns="45708"/>
          <a:lstStyle/>
          <a:p>
            <a:pPr algn="ctr">
              <a:defRPr sz="3800"/>
            </a:pPr>
            <a:endParaRPr sz="19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Shape 304"/>
          <p:cNvSpPr/>
          <p:nvPr/>
        </p:nvSpPr>
        <p:spPr>
          <a:xfrm>
            <a:off x="3086375" y="3860833"/>
            <a:ext cx="1045094" cy="55384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tIns="45708" bIns="45708">
            <a:spAutoFit/>
          </a:bodyPr>
          <a:lstStyle>
            <a:lvl1pPr algn="ctr">
              <a:defRPr sz="4800"/>
            </a:lvl1pPr>
          </a:lstStyle>
          <a:p>
            <a:r>
              <a:rPr lang="en-US" sz="2999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joints</a:t>
            </a:r>
            <a:endParaRPr sz="2999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Shape 321"/>
          <p:cNvSpPr/>
          <p:nvPr/>
        </p:nvSpPr>
        <p:spPr>
          <a:xfrm flipH="1">
            <a:off x="3252555" y="4298928"/>
            <a:ext cx="219462" cy="328083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tIns="45708" bIns="45708"/>
          <a:lstStyle/>
          <a:p>
            <a:pPr algn="ctr">
              <a:defRPr sz="3800"/>
            </a:pPr>
            <a:endParaRPr sz="19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BC3D391-A1B3-E541-B47E-FFAFF3B77D26}"/>
              </a:ext>
            </a:extLst>
          </p:cNvPr>
          <p:cNvSpPr/>
          <p:nvPr/>
        </p:nvSpPr>
        <p:spPr>
          <a:xfrm>
            <a:off x="8649642" y="4320081"/>
            <a:ext cx="3448606" cy="21272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4000" dirty="0">
                <a:latin typeface="Calibri" panose="020F0502020204030204" pitchFamily="34" charset="0"/>
                <a:cs typeface="Calibri" panose="020F0502020204030204" pitchFamily="34" charset="0"/>
              </a:rPr>
              <a:t>Is this enough?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8428129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</p:bldLst>
  </p:timing>
  <p:extLst>
    <p:ext uri="{E180D4A7-C9FB-4DFB-919C-405C955672EB}">
      <p14:showEvtLst xmlns:p14="http://schemas.microsoft.com/office/powerpoint/2010/main">
        <p14:playEvt time="0" objId="3"/>
        <p14:playEvt time="4152" objId="3"/>
        <p14:playEvt time="8244" objId="3"/>
        <p14:stopEvt time="10283" objId="3"/>
      </p14:showEvt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70099-8087-E042-B4E3-6BAA6D8C7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Problem: Depth Ambiguity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B1331A-EFA8-6949-9999-3B81CF3CB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37</a:t>
            </a:fld>
            <a:endParaRPr lang="en-US"/>
          </a:p>
        </p:txBody>
      </p:sp>
      <p:pic>
        <p:nvPicPr>
          <p:cNvPr id="4" name="image2.png">
            <a:extLst>
              <a:ext uri="{FF2B5EF4-FFF2-40B4-BE49-F238E27FC236}">
                <a16:creationId xmlns:a16="http://schemas.microsoft.com/office/drawing/2014/main" id="{F5E0BDC2-E14E-8D47-90FF-B55C60B03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409" y="2089207"/>
            <a:ext cx="1553907" cy="326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3.png">
            <a:extLst>
              <a:ext uri="{FF2B5EF4-FFF2-40B4-BE49-F238E27FC236}">
                <a16:creationId xmlns:a16="http://schemas.microsoft.com/office/drawing/2014/main" id="{58EDCBDC-06CD-D04E-B0D0-ED6F9981B8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3589" y="2083198"/>
            <a:ext cx="1519376" cy="326320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4.png">
            <a:extLst>
              <a:ext uri="{FF2B5EF4-FFF2-40B4-BE49-F238E27FC236}">
                <a16:creationId xmlns:a16="http://schemas.microsoft.com/office/drawing/2014/main" id="{D86761DE-15D3-CF44-A52B-370E826401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6596" y="2083198"/>
            <a:ext cx="1404272" cy="326320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143">
            <a:extLst>
              <a:ext uri="{FF2B5EF4-FFF2-40B4-BE49-F238E27FC236}">
                <a16:creationId xmlns:a16="http://schemas.microsoft.com/office/drawing/2014/main" id="{AD310636-F9CE-E143-B83A-85F484164F7A}"/>
              </a:ext>
            </a:extLst>
          </p:cNvPr>
          <p:cNvSpPr/>
          <p:nvPr/>
        </p:nvSpPr>
        <p:spPr>
          <a:xfrm>
            <a:off x="203068" y="6356355"/>
            <a:ext cx="9351443" cy="4616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[Guan et al., Estimating human shape and pose from a single image. ICCV 2009.]</a:t>
            </a:r>
          </a:p>
        </p:txBody>
      </p:sp>
      <p:sp>
        <p:nvSpPr>
          <p:cNvPr id="8" name="Shape 144">
            <a:extLst>
              <a:ext uri="{FF2B5EF4-FFF2-40B4-BE49-F238E27FC236}">
                <a16:creationId xmlns:a16="http://schemas.microsoft.com/office/drawing/2014/main" id="{FCC682E9-2217-5F42-BB8F-AB236409B3B1}"/>
              </a:ext>
            </a:extLst>
          </p:cNvPr>
          <p:cNvSpPr/>
          <p:nvPr/>
        </p:nvSpPr>
        <p:spPr>
          <a:xfrm>
            <a:off x="7751259" y="3279346"/>
            <a:ext cx="1941595" cy="2230725"/>
          </a:xfrm>
          <a:prstGeom prst="ellipse">
            <a:avLst/>
          </a:prstGeom>
          <a:ln w="88900">
            <a:solidFill>
              <a:srgbClr val="FF2600"/>
            </a:solidFill>
            <a:miter lim="400000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 algn="ctr">
              <a:defRPr sz="3800"/>
            </a:pPr>
            <a:endParaRPr sz="38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AD19D8-A297-B042-8481-C48FC1591314}"/>
              </a:ext>
            </a:extLst>
          </p:cNvPr>
          <p:cNvSpPr txBox="1"/>
          <p:nvPr/>
        </p:nvSpPr>
        <p:spPr>
          <a:xfrm>
            <a:off x="7115949" y="1396886"/>
            <a:ext cx="2882479" cy="55399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algn="ctr" hangingPunct="0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Side view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CE15A2-6A10-874B-B5BA-AA24B9A88A63}"/>
              </a:ext>
            </a:extLst>
          </p:cNvPr>
          <p:cNvSpPr txBox="1"/>
          <p:nvPr/>
        </p:nvSpPr>
        <p:spPr>
          <a:xfrm>
            <a:off x="2233345" y="5641384"/>
            <a:ext cx="1677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Input image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3C904F-B86C-6348-B479-423C5DC5DB62}"/>
              </a:ext>
            </a:extLst>
          </p:cNvPr>
          <p:cNvSpPr txBox="1"/>
          <p:nvPr/>
        </p:nvSpPr>
        <p:spPr>
          <a:xfrm>
            <a:off x="4610423" y="5456717"/>
            <a:ext cx="26657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SMPL aligns well with the image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F0C521-E992-5A44-A241-1ABF5E1F591D}"/>
              </a:ext>
            </a:extLst>
          </p:cNvPr>
          <p:cNvSpPr txBox="1"/>
          <p:nvPr/>
        </p:nvSpPr>
        <p:spPr>
          <a:xfrm>
            <a:off x="7493234" y="5456716"/>
            <a:ext cx="26657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Side view is incorrect</a:t>
            </a:r>
          </a:p>
        </p:txBody>
      </p:sp>
    </p:spTree>
    <p:extLst>
      <p:ext uri="{BB962C8B-B14F-4D97-AF65-F5344CB8AC3E}">
        <p14:creationId xmlns:p14="http://schemas.microsoft.com/office/powerpoint/2010/main" val="2739665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Solution: Pose and Shape Priors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98E14BD-1BFC-E44D-A44C-7FD5E0298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38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6242952" y="1508644"/>
            <a:ext cx="5630746" cy="4737799"/>
            <a:chOff x="389278" y="2835277"/>
            <a:chExt cx="11264426" cy="9478067"/>
          </a:xfrm>
        </p:grpSpPr>
        <p:pic>
          <p:nvPicPr>
            <p:cNvPr id="3" name="Picture 2" descr="Screen Shot 2016-08-03 at 10.28.22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278" y="2835277"/>
              <a:ext cx="11264426" cy="7904378"/>
            </a:xfrm>
            <a:prstGeom prst="rect">
              <a:avLst/>
            </a:prstGeom>
          </p:spPr>
        </p:pic>
        <p:pic>
          <p:nvPicPr>
            <p:cNvPr id="5" name="Picture 4" descr="formulas-crop.pd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034" t="694" b="-1"/>
            <a:stretch/>
          </p:blipFill>
          <p:spPr>
            <a:xfrm>
              <a:off x="1534491" y="10711487"/>
              <a:ext cx="3474308" cy="160185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315377" y="11004583"/>
              <a:ext cx="5011517" cy="1108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999" dirty="0">
                  <a:latin typeface="Arial" panose="020B0604020202020204" pitchFamily="34" charset="0"/>
                  <a:cs typeface="Arial" panose="020B0604020202020204" pitchFamily="34" charset="0"/>
                </a:rPr>
                <a:t>Shape Prior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87887" y="1646664"/>
            <a:ext cx="5974314" cy="4613859"/>
            <a:chOff x="12042982" y="3016285"/>
            <a:chExt cx="11951741" cy="9230121"/>
          </a:xfrm>
        </p:grpSpPr>
        <p:pic>
          <p:nvPicPr>
            <p:cNvPr id="4" name="Picture 3" descr="Screen Shot 2016-08-03 at 10.28.29 P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42982" y="3016285"/>
              <a:ext cx="11951741" cy="7542362"/>
            </a:xfrm>
            <a:prstGeom prst="rect">
              <a:avLst/>
            </a:prstGeom>
          </p:spPr>
        </p:pic>
        <p:pic>
          <p:nvPicPr>
            <p:cNvPr id="6" name="Picture 5" descr="formulas-crop.pd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07" r="38250" b="693"/>
            <a:stretch/>
          </p:blipFill>
          <p:spPr>
            <a:xfrm>
              <a:off x="13056144" y="10644549"/>
              <a:ext cx="3206331" cy="160185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6262475" y="10909478"/>
              <a:ext cx="5011517" cy="1108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999" dirty="0">
                  <a:latin typeface="Arial" panose="020B0604020202020204" pitchFamily="34" charset="0"/>
                  <a:cs typeface="Arial" panose="020B0604020202020204" pitchFamily="34" charset="0"/>
                </a:rPr>
                <a:t>Pose Prior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2349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Updated </a:t>
            </a:r>
            <a:r>
              <a:rPr lang="en-US" dirty="0" err="1"/>
              <a:t>SMPLify</a:t>
            </a:r>
            <a:r>
              <a:rPr lang="en-US" dirty="0"/>
              <a:t> Objective Function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8B2ECB-E18D-404D-AEA7-1C2F5330D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39</a:t>
            </a:fld>
            <a:endParaRPr lang="en-US"/>
          </a:p>
        </p:txBody>
      </p:sp>
      <p:pic>
        <p:nvPicPr>
          <p:cNvPr id="11" name="Picture 10" descr="formulas-crop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73" y="4549501"/>
            <a:ext cx="3939870" cy="673925"/>
          </a:xfrm>
          <a:prstGeom prst="rect">
            <a:avLst/>
          </a:prstGeom>
        </p:spPr>
      </p:pic>
      <p:pic>
        <p:nvPicPr>
          <p:cNvPr id="14" name="Picture 13" descr="formulas-crop.pd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7918" b="-4568"/>
          <a:stretch/>
        </p:blipFill>
        <p:spPr>
          <a:xfrm>
            <a:off x="562387" y="5487717"/>
            <a:ext cx="7107562" cy="6651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3633" y="6297143"/>
            <a:ext cx="3802913" cy="46164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08" tIns="45708" rIns="45708" bIns="45708" numCol="1" spcCol="38100" rtlCol="0" anchor="t">
            <a:spAutoFit/>
          </a:bodyPr>
          <a:lstStyle/>
          <a:p>
            <a:pPr algn="ctr" defTabSz="457109" hangingPunct="0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Helvetica Neue Light"/>
                <a:cs typeface="Calibri" panose="020F0502020204030204" pitchFamily="34" charset="0"/>
                <a:sym typeface="Helvetica Neue Light"/>
              </a:rPr>
              <a:t>Data term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340050" y="6297141"/>
            <a:ext cx="2024542" cy="46164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08" tIns="45708" rIns="45708" bIns="45708" numCol="1" spcCol="38100" rtlCol="0" anchor="t">
            <a:spAutoFit/>
          </a:bodyPr>
          <a:lstStyle/>
          <a:p>
            <a:pPr algn="ctr" defTabSz="457109" hangingPunct="0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Helvetica Neue Light"/>
                <a:cs typeface="Calibri" panose="020F0502020204030204" pitchFamily="34" charset="0"/>
                <a:sym typeface="Helvetica Neue Light"/>
              </a:rPr>
              <a:t>Prior on shape</a:t>
            </a:r>
          </a:p>
        </p:txBody>
      </p:sp>
      <p:pic>
        <p:nvPicPr>
          <p:cNvPr id="3" name="1215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8"/>
          <a:srcRect l="6974" t="7689" r="4827" b="10609"/>
          <a:stretch/>
        </p:blipFill>
        <p:spPr>
          <a:xfrm>
            <a:off x="8112938" y="1441596"/>
            <a:ext cx="3985311" cy="2370632"/>
          </a:xfrm>
          <a:prstGeom prst="rect">
            <a:avLst/>
          </a:prstGeom>
        </p:spPr>
      </p:pic>
      <p:pic>
        <p:nvPicPr>
          <p:cNvPr id="7" name="Picture 6" descr="im1215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3" b="6781"/>
          <a:stretch/>
        </p:blipFill>
        <p:spPr>
          <a:xfrm>
            <a:off x="4500705" y="1310913"/>
            <a:ext cx="3169245" cy="2683669"/>
          </a:xfrm>
          <a:prstGeom prst="rect">
            <a:avLst/>
          </a:prstGeom>
        </p:spPr>
      </p:pic>
      <p:pic>
        <p:nvPicPr>
          <p:cNvPr id="8" name="Picture 7" descr="im_1215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3" b="6781"/>
          <a:stretch/>
        </p:blipFill>
        <p:spPr>
          <a:xfrm>
            <a:off x="562387" y="1310911"/>
            <a:ext cx="3544158" cy="2683670"/>
          </a:xfrm>
          <a:prstGeom prst="rect">
            <a:avLst/>
          </a:prstGeom>
        </p:spPr>
      </p:pic>
      <p:sp>
        <p:nvSpPr>
          <p:cNvPr id="17" name="Shape 304"/>
          <p:cNvSpPr/>
          <p:nvPr/>
        </p:nvSpPr>
        <p:spPr>
          <a:xfrm>
            <a:off x="1046678" y="3892365"/>
            <a:ext cx="1385315" cy="5231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tIns="45708" bIns="45708">
            <a:spAutoFit/>
          </a:bodyPr>
          <a:lstStyle>
            <a:lvl1pPr algn="ctr">
              <a:defRPr sz="4800"/>
            </a:lvl1pPr>
          </a:lstStyle>
          <a:p>
            <a:r>
              <a:rPr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camera</a:t>
            </a:r>
          </a:p>
        </p:txBody>
      </p:sp>
      <p:sp>
        <p:nvSpPr>
          <p:cNvPr id="18" name="Shape 321"/>
          <p:cNvSpPr/>
          <p:nvPr/>
        </p:nvSpPr>
        <p:spPr>
          <a:xfrm>
            <a:off x="1982271" y="4264278"/>
            <a:ext cx="217848" cy="362733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tIns="45708" bIns="45708"/>
          <a:lstStyle/>
          <a:p>
            <a:pPr algn="ctr">
              <a:defRPr sz="3800"/>
            </a:pPr>
            <a:endParaRPr sz="19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Shape 304"/>
          <p:cNvSpPr/>
          <p:nvPr/>
        </p:nvSpPr>
        <p:spPr>
          <a:xfrm>
            <a:off x="3096603" y="3892365"/>
            <a:ext cx="1024639" cy="5231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tIns="45708" bIns="45708">
            <a:spAutoFit/>
          </a:bodyPr>
          <a:lstStyle>
            <a:lvl1pPr algn="ctr">
              <a:defRPr sz="4800"/>
            </a:lvl1pPr>
          </a:lstStyle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joints</a:t>
            </a:r>
            <a:endParaRPr sz="2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hape 321"/>
          <p:cNvSpPr/>
          <p:nvPr/>
        </p:nvSpPr>
        <p:spPr>
          <a:xfrm flipH="1">
            <a:off x="3252555" y="4298928"/>
            <a:ext cx="219462" cy="328083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tIns="45708" bIns="45708"/>
          <a:lstStyle/>
          <a:p>
            <a:pPr algn="ctr">
              <a:defRPr sz="3800"/>
            </a:pPr>
            <a:endParaRPr sz="19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6" name="Picture 15" descr="formulas-crop.pdf">
            <a:extLst>
              <a:ext uri="{FF2B5EF4-FFF2-40B4-BE49-F238E27FC236}">
                <a16:creationId xmlns:a16="http://schemas.microsoft.com/office/drawing/2014/main" id="{EAFE410D-4204-7C43-A9AD-194E4F9F67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65" r="-1565" b="-4568"/>
          <a:stretch/>
        </p:blipFill>
        <p:spPr>
          <a:xfrm>
            <a:off x="7669949" y="5487717"/>
            <a:ext cx="1980684" cy="66511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7D20BD6-DB3D-1845-BCD9-6A3C9C63C6C1}"/>
              </a:ext>
            </a:extLst>
          </p:cNvPr>
          <p:cNvSpPr txBox="1"/>
          <p:nvPr/>
        </p:nvSpPr>
        <p:spPr>
          <a:xfrm>
            <a:off x="6326493" y="6297141"/>
            <a:ext cx="1896801" cy="46164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08" tIns="45708" rIns="45708" bIns="45708" numCol="1" spcCol="38100" rtlCol="0" anchor="t">
            <a:spAutoFit/>
          </a:bodyPr>
          <a:lstStyle/>
          <a:p>
            <a:pPr algn="ctr" defTabSz="457109" hangingPunct="0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Helvetica Neue Light"/>
                <a:cs typeface="Calibri" panose="020F0502020204030204" pitchFamily="34" charset="0"/>
                <a:sym typeface="Helvetica Neue Light"/>
              </a:rPr>
              <a:t>Prior on pose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F7EDC6-0055-DA4A-9E11-7D741CCA9A8B}"/>
              </a:ext>
            </a:extLst>
          </p:cNvPr>
          <p:cNvSpPr txBox="1"/>
          <p:nvPr/>
        </p:nvSpPr>
        <p:spPr>
          <a:xfrm>
            <a:off x="3704972" y="6094571"/>
            <a:ext cx="2504764" cy="83097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08" tIns="45708" rIns="45708" bIns="45708" numCol="1" spcCol="38100" rtlCol="0" anchor="t">
            <a:spAutoFit/>
          </a:bodyPr>
          <a:lstStyle/>
          <a:p>
            <a:pPr algn="ctr" defTabSz="457109" hangingPunct="0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Helvetica Neue Light"/>
                <a:cs typeface="Calibri" panose="020F0502020204030204" pitchFamily="34" charset="0"/>
                <a:sym typeface="Helvetica Neue Light"/>
              </a:rPr>
              <a:t>Prior on unnatural joint bending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2188325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playEvt time="4152" objId="3"/>
        <p14:playEvt time="8244" objId="3"/>
        <p14:stopEvt time="10283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899" y="2048319"/>
            <a:ext cx="3124242" cy="43274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899" y="2048319"/>
            <a:ext cx="3124242" cy="43274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407974"/>
            <a:ext cx="12188825" cy="52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Estimate 3D shape and pose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841C2BB-DFB0-0442-9CF1-E09FE2CF7C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9" t="16826" r="26406" b="19965"/>
          <a:stretch/>
        </p:blipFill>
        <p:spPr>
          <a:xfrm>
            <a:off x="2088037" y="2198056"/>
            <a:ext cx="1817750" cy="37997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5D5256-7600-D346-9F6F-7250C42F2462}"/>
              </a:ext>
            </a:extLst>
          </p:cNvPr>
          <p:cNvSpPr txBox="1"/>
          <p:nvPr/>
        </p:nvSpPr>
        <p:spPr>
          <a:xfrm>
            <a:off x="7843731" y="6121832"/>
            <a:ext cx="3296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"See" the person in 3D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C988A58-3671-6243-8E11-78E7E273A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399" dirty="0">
                <a:latin typeface="Arial" panose="020B0604020202020204" pitchFamily="34" charset="0"/>
                <a:cs typeface="Arial" panose="020B0604020202020204" pitchFamily="34" charset="0"/>
              </a:rPr>
              <a:t>Understand people in images</a:t>
            </a:r>
            <a:endParaRPr lang="en-US" sz="4399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ACC1A9-94C6-6A4A-9AC7-B060B2D6D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de-DE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2308512"/>
      </p:ext>
    </p:extLst>
  </p:cSld>
  <p:clrMapOvr>
    <a:masterClrMapping/>
  </p:clrMapOvr>
  <p:transition spd="med" advTm="274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5085E-6 3.7037E-7 L 0.51876 3.7037E-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3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Problem: Interpenetrations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10D17D-5D4E-5646-94B6-5BA7C4313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40</a:t>
            </a:fld>
            <a:endParaRPr lang="en-US"/>
          </a:p>
        </p:txBody>
      </p:sp>
      <p:pic>
        <p:nvPicPr>
          <p:cNvPr id="10" name="Picture 9" descr="1402_nosp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37" b="4124"/>
          <a:stretch/>
        </p:blipFill>
        <p:spPr>
          <a:xfrm>
            <a:off x="6376785" y="1216161"/>
            <a:ext cx="2096035" cy="533958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10" descr="im1402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2" b="3602"/>
          <a:stretch/>
        </p:blipFill>
        <p:spPr>
          <a:xfrm>
            <a:off x="3704462" y="1330442"/>
            <a:ext cx="2315113" cy="5156054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6546497" y="3108707"/>
            <a:ext cx="1754378" cy="544513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08" tIns="45708" rIns="45708" bIns="45708" numCol="1" spcCol="38100" rtlCol="0" anchor="ctr">
            <a:spAutoFit/>
          </a:bodyPr>
          <a:lstStyle/>
          <a:p>
            <a:pPr algn="ctr" defTabSz="457109" hangingPunct="0"/>
            <a:endParaRPr lang="en-US" sz="1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687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F8002-A482-F741-A176-A5F99D470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Solution: Approx. surface with capsules and penalise intersections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6106C-31E6-7444-AF0D-60F576B6B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41</a:t>
            </a:fld>
            <a:endParaRPr lang="en-US"/>
          </a:p>
        </p:txBody>
      </p:sp>
      <p:pic>
        <p:nvPicPr>
          <p:cNvPr id="4" name="Picture 3" descr="capsules.png">
            <a:extLst>
              <a:ext uri="{FF2B5EF4-FFF2-40B4-BE49-F238E27FC236}">
                <a16:creationId xmlns:a16="http://schemas.microsoft.com/office/drawing/2014/main" id="{E1BF0628-DA88-914A-A5C1-CEE03706CE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444" b="100000" l="53102" r="728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44" t="16870" r="26947"/>
          <a:stretch/>
        </p:blipFill>
        <p:spPr>
          <a:xfrm>
            <a:off x="1589" y="2219039"/>
            <a:ext cx="3090745" cy="31731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4" descr="capsules.png">
            <a:extLst>
              <a:ext uri="{FF2B5EF4-FFF2-40B4-BE49-F238E27FC236}">
                <a16:creationId xmlns:a16="http://schemas.microsoft.com/office/drawing/2014/main" id="{A0E54B93-D6EA-3D40-BC9E-BD517D4805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02" b="100000" l="72932" r="926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52" t="16870" r="7339"/>
          <a:stretch/>
        </p:blipFill>
        <p:spPr>
          <a:xfrm>
            <a:off x="3137564" y="2219039"/>
            <a:ext cx="3090745" cy="31731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6" name="Picture 5" descr="1402_nosp.png">
            <a:extLst>
              <a:ext uri="{FF2B5EF4-FFF2-40B4-BE49-F238E27FC236}">
                <a16:creationId xmlns:a16="http://schemas.microsoft.com/office/drawing/2014/main" id="{6EE3B64D-12C4-3B42-9C0B-122BA3568E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37" b="4124"/>
          <a:stretch/>
        </p:blipFill>
        <p:spPr>
          <a:xfrm>
            <a:off x="8374531" y="2219040"/>
            <a:ext cx="1088987" cy="277416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6" descr="im1402.png">
            <a:extLst>
              <a:ext uri="{FF2B5EF4-FFF2-40B4-BE49-F238E27FC236}">
                <a16:creationId xmlns:a16="http://schemas.microsoft.com/office/drawing/2014/main" id="{9E730FCE-D874-064A-A94F-A11CD55239D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2" b="3602"/>
          <a:stretch/>
        </p:blipFill>
        <p:spPr>
          <a:xfrm>
            <a:off x="6740042" y="2314392"/>
            <a:ext cx="1202808" cy="267880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6E91716-9149-7944-BBD1-057C61A2739E}"/>
              </a:ext>
            </a:extLst>
          </p:cNvPr>
          <p:cNvSpPr/>
          <p:nvPr/>
        </p:nvSpPr>
        <p:spPr>
          <a:xfrm>
            <a:off x="8374530" y="3174847"/>
            <a:ext cx="911482" cy="540956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08" tIns="45708" rIns="45708" bIns="45708" numCol="1" spcCol="38100" rtlCol="0" anchor="ctr">
            <a:spAutoFit/>
          </a:bodyPr>
          <a:lstStyle/>
          <a:p>
            <a:pPr algn="ctr" defTabSz="457109" hangingPunct="0"/>
            <a:endParaRPr lang="en-US" sz="1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5EB3C1C-0C22-4A44-B16D-8D71EB37B99B}"/>
              </a:ext>
            </a:extLst>
          </p:cNvPr>
          <p:cNvGrpSpPr/>
          <p:nvPr/>
        </p:nvGrpSpPr>
        <p:grpSpPr>
          <a:xfrm>
            <a:off x="10100876" y="2211282"/>
            <a:ext cx="1086022" cy="3335915"/>
            <a:chOff x="15226918" y="1947705"/>
            <a:chExt cx="4097947" cy="12587592"/>
          </a:xfrm>
        </p:grpSpPr>
        <p:pic>
          <p:nvPicPr>
            <p:cNvPr id="11" name="Picture 10" descr="1402.png">
              <a:extLst>
                <a:ext uri="{FF2B5EF4-FFF2-40B4-BE49-F238E27FC236}">
                  <a16:creationId xmlns:a16="http://schemas.microsoft.com/office/drawing/2014/main" id="{454AA7BC-ACCC-D54A-A8B9-5294CABEA6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572" b="4369"/>
            <a:stretch/>
          </p:blipFill>
          <p:spPr>
            <a:xfrm>
              <a:off x="15226918" y="1947705"/>
              <a:ext cx="4097945" cy="10585097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2DA181D-1399-894E-80A2-941C365FC109}"/>
                </a:ext>
              </a:extLst>
            </p:cNvPr>
            <p:cNvSpPr txBox="1"/>
            <p:nvPr/>
          </p:nvSpPr>
          <p:spPr>
            <a:xfrm>
              <a:off x="15700946" y="12444873"/>
              <a:ext cx="3623919" cy="209042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algn="ctr" hangingPunct="0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After</a:t>
              </a:r>
              <a:endPara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C207393-3CEE-EC46-9907-C8A5D6360BA8}"/>
              </a:ext>
            </a:extLst>
          </p:cNvPr>
          <p:cNvSpPr txBox="1"/>
          <p:nvPr/>
        </p:nvSpPr>
        <p:spPr>
          <a:xfrm>
            <a:off x="8438824" y="4993200"/>
            <a:ext cx="1150318" cy="55399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algn="ctr" hangingPunct="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70141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316"/>
          <p:cNvSpPr/>
          <p:nvPr/>
        </p:nvSpPr>
        <p:spPr>
          <a:xfrm>
            <a:off x="9047010" y="6068581"/>
            <a:ext cx="0" cy="35365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tIns="45708" bIns="45708"/>
          <a:lstStyle/>
          <a:p>
            <a:pPr algn="ctr">
              <a:defRPr sz="3800"/>
            </a:pPr>
            <a:endParaRPr sz="19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Shape 317"/>
          <p:cNvSpPr/>
          <p:nvPr/>
        </p:nvSpPr>
        <p:spPr>
          <a:xfrm>
            <a:off x="8014315" y="6264152"/>
            <a:ext cx="2249910" cy="4616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tIns="45708" bIns="45708">
            <a:spAutoFit/>
          </a:bodyPr>
          <a:lstStyle>
            <a:lvl1pPr algn="ctr">
              <a:defRPr sz="4800"/>
            </a:lvl1pPr>
          </a:lstStyle>
          <a:p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interpenetration</a:t>
            </a:r>
          </a:p>
        </p:txBody>
      </p:sp>
      <p:pic>
        <p:nvPicPr>
          <p:cNvPr id="14" name="Picture 13" descr="formulas-crop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565"/>
          <a:stretch/>
        </p:blipFill>
        <p:spPr>
          <a:xfrm>
            <a:off x="562387" y="5402658"/>
            <a:ext cx="11628026" cy="636061"/>
          </a:xfrm>
          <a:prstGeom prst="rect">
            <a:avLst/>
          </a:prstGeom>
        </p:spPr>
      </p:pic>
      <p:sp>
        <p:nvSpPr>
          <p:cNvPr id="15" name="Shape 320"/>
          <p:cNvSpPr/>
          <p:nvPr/>
        </p:nvSpPr>
        <p:spPr>
          <a:xfrm>
            <a:off x="368120" y="6185940"/>
            <a:ext cx="4167324" cy="4616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tIns="45708" bIns="45708">
            <a:spAutoFit/>
          </a:bodyPr>
          <a:lstStyle/>
          <a:p>
            <a:pPr algn="ctr">
              <a:defRPr sz="4800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oint projection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error</a:t>
            </a:r>
          </a:p>
        </p:txBody>
      </p:sp>
      <p:sp>
        <p:nvSpPr>
          <p:cNvPr id="17" name="Shape 321"/>
          <p:cNvSpPr/>
          <p:nvPr/>
        </p:nvSpPr>
        <p:spPr>
          <a:xfrm>
            <a:off x="2173697" y="6026430"/>
            <a:ext cx="0" cy="331762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tIns="45708" bIns="45708"/>
          <a:lstStyle/>
          <a:p>
            <a:pPr algn="ctr">
              <a:defRPr sz="3800"/>
            </a:pPr>
            <a:endParaRPr sz="19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Shape 313"/>
          <p:cNvSpPr/>
          <p:nvPr/>
        </p:nvSpPr>
        <p:spPr>
          <a:xfrm>
            <a:off x="6983829" y="4226045"/>
            <a:ext cx="2930161" cy="4616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tIns="45708" bIns="45708">
            <a:spAutoFit/>
          </a:bodyPr>
          <a:lstStyle>
            <a:lvl1pPr algn="ctr">
              <a:defRPr sz="4800"/>
            </a:lvl1pPr>
          </a:lstStyle>
          <a:p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pose and shape priors</a:t>
            </a:r>
          </a:p>
        </p:txBody>
      </p:sp>
      <p:sp>
        <p:nvSpPr>
          <p:cNvPr id="23" name="Shape 314"/>
          <p:cNvSpPr/>
          <p:nvPr/>
        </p:nvSpPr>
        <p:spPr>
          <a:xfrm flipH="1">
            <a:off x="7193698" y="4766319"/>
            <a:ext cx="651477" cy="492119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tIns="45708" bIns="45708"/>
          <a:lstStyle/>
          <a:p>
            <a:pPr algn="ctr">
              <a:defRPr sz="3800"/>
            </a:pPr>
            <a:endParaRPr sz="19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Shape 315"/>
          <p:cNvSpPr/>
          <p:nvPr/>
        </p:nvSpPr>
        <p:spPr>
          <a:xfrm>
            <a:off x="8653088" y="4766317"/>
            <a:ext cx="2316801" cy="636340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tIns="45708" bIns="45708"/>
          <a:lstStyle/>
          <a:p>
            <a:pPr algn="ctr">
              <a:defRPr sz="3800"/>
            </a:pPr>
            <a:endParaRPr sz="19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Shape 314"/>
          <p:cNvSpPr/>
          <p:nvPr/>
        </p:nvSpPr>
        <p:spPr>
          <a:xfrm flipH="1">
            <a:off x="5529877" y="4754286"/>
            <a:ext cx="1399873" cy="577821"/>
          </a:xfrm>
          <a:prstGeom prst="line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tIns="45708" bIns="45708"/>
          <a:lstStyle/>
          <a:p>
            <a:pPr algn="ctr">
              <a:defRPr sz="3800"/>
            </a:pPr>
            <a:endParaRPr sz="19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6" name="Picture 25" descr="formulas-crop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73" y="4416757"/>
            <a:ext cx="3939870" cy="673925"/>
          </a:xfrm>
          <a:prstGeom prst="rect">
            <a:avLst/>
          </a:prstGeom>
        </p:spPr>
      </p:pic>
      <p:sp>
        <p:nvSpPr>
          <p:cNvPr id="30" name="Shape 300"/>
          <p:cNvSpPr txBox="1">
            <a:spLocks/>
          </p:cNvSpPr>
          <p:nvPr/>
        </p:nvSpPr>
        <p:spPr>
          <a:xfrm>
            <a:off x="562388" y="151806"/>
            <a:ext cx="11171417" cy="114270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45708" bIns="45708" anchor="ctr">
            <a:normAutofit/>
          </a:bodyPr>
          <a:lstStyle>
            <a:lvl1pPr marL="0" marR="0" indent="0" algn="ctr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  <a:lvl2pPr marL="0" marR="0" indent="0" algn="ctr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 Thin"/>
                <a:ea typeface="Helvetica Neue Thin"/>
                <a:cs typeface="Helvetica Neue Thin"/>
                <a:sym typeface="Helvetica Neue Thin"/>
              </a:defRPr>
            </a:lvl2pPr>
            <a:lvl3pPr marL="0" marR="0" indent="0" algn="ctr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 Thin"/>
                <a:ea typeface="Helvetica Neue Thin"/>
                <a:cs typeface="Helvetica Neue Thin"/>
                <a:sym typeface="Helvetica Neue Thin"/>
              </a:defRPr>
            </a:lvl3pPr>
            <a:lvl4pPr marL="0" marR="0" indent="0" algn="ctr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 Thin"/>
                <a:ea typeface="Helvetica Neue Thin"/>
                <a:cs typeface="Helvetica Neue Thin"/>
                <a:sym typeface="Helvetica Neue Thin"/>
              </a:defRPr>
            </a:lvl4pPr>
            <a:lvl5pPr marL="0" marR="0" indent="0" algn="ctr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 Thin"/>
                <a:ea typeface="Helvetica Neue Thin"/>
                <a:cs typeface="Helvetica Neue Thin"/>
                <a:sym typeface="Helvetica Neue Thin"/>
              </a:defRPr>
            </a:lvl5pPr>
            <a:lvl6pPr marL="0" marR="0" indent="0" algn="ctr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 Thin"/>
                <a:ea typeface="Helvetica Neue Thin"/>
                <a:cs typeface="Helvetica Neue Thin"/>
                <a:sym typeface="Helvetica Neue Thin"/>
              </a:defRPr>
            </a:lvl6pPr>
            <a:lvl7pPr marL="0" marR="0" indent="0" algn="ctr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 Thin"/>
                <a:ea typeface="Helvetica Neue Thin"/>
                <a:cs typeface="Helvetica Neue Thin"/>
                <a:sym typeface="Helvetica Neue Thin"/>
              </a:defRPr>
            </a:lvl7pPr>
            <a:lvl8pPr marL="0" marR="0" indent="0" algn="ctr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 Thin"/>
                <a:ea typeface="Helvetica Neue Thin"/>
                <a:cs typeface="Helvetica Neue Thin"/>
                <a:sym typeface="Helvetica Neue Thin"/>
              </a:defRPr>
            </a:lvl8pPr>
            <a:lvl9pPr marL="0" marR="0" indent="0" algn="ctr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 Thin"/>
                <a:ea typeface="Helvetica Neue Thin"/>
                <a:cs typeface="Helvetica Neue Thin"/>
                <a:sym typeface="Helvetica Neue Thin"/>
              </a:defRPr>
            </a:lvl9pPr>
          </a:lstStyle>
          <a:p>
            <a:endParaRPr lang="en-US" sz="4399" dirty="0"/>
          </a:p>
        </p:txBody>
      </p:sp>
      <p:pic>
        <p:nvPicPr>
          <p:cNvPr id="31" name="121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6974" t="7689" r="4827" b="10609"/>
          <a:stretch/>
        </p:blipFill>
        <p:spPr>
          <a:xfrm>
            <a:off x="8048343" y="1313216"/>
            <a:ext cx="3985311" cy="2370632"/>
          </a:xfrm>
          <a:prstGeom prst="rect">
            <a:avLst/>
          </a:prstGeom>
        </p:spPr>
      </p:pic>
      <p:pic>
        <p:nvPicPr>
          <p:cNvPr id="32" name="Picture 31" descr="im1215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3" b="6781"/>
          <a:stretch/>
        </p:blipFill>
        <p:spPr>
          <a:xfrm>
            <a:off x="4484939" y="1353016"/>
            <a:ext cx="3169245" cy="2683669"/>
          </a:xfrm>
          <a:prstGeom prst="rect">
            <a:avLst/>
          </a:prstGeom>
        </p:spPr>
      </p:pic>
      <p:pic>
        <p:nvPicPr>
          <p:cNvPr id="33" name="Picture 32" descr="im_1215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3" b="6781"/>
          <a:stretch/>
        </p:blipFill>
        <p:spPr>
          <a:xfrm>
            <a:off x="546621" y="1353014"/>
            <a:ext cx="3544158" cy="268367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42796D3-9606-EB41-9A50-C9FA77113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SMPLify</a:t>
            </a:r>
            <a:r>
              <a:rPr lang="en-US" dirty="0">
                <a:solidFill>
                  <a:prstClr val="black"/>
                </a:solidFill>
              </a:rPr>
              <a:t> Objective Function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E8D62B-D8B6-3A44-B652-9E2A03EFA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42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433276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1"/>
        <p14:playEvt time="4174" objId="31"/>
        <p14:stopEvt time="5804" objId="31"/>
      </p14:showEvt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239323" y="2255613"/>
            <a:ext cx="5260380" cy="3107602"/>
            <a:chOff x="18409214" y="345782"/>
            <a:chExt cx="9937104" cy="5870406"/>
          </a:xfrm>
        </p:grpSpPr>
        <p:pic>
          <p:nvPicPr>
            <p:cNvPr id="9" name="Picture 8" descr="deg9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61500" y="1140894"/>
              <a:ext cx="2984818" cy="4662678"/>
            </a:xfrm>
            <a:prstGeom prst="rect">
              <a:avLst/>
            </a:prstGeom>
            <a:effectLst>
              <a:outerShdw blurRad="63500" dir="13500000" sy="23000" kx="1200000" algn="br" rotWithShape="0">
                <a:prstClr val="black">
                  <a:alpha val="35000"/>
                </a:prstClr>
              </a:outerShdw>
            </a:effectLst>
          </p:spPr>
        </p:pic>
        <p:pic>
          <p:nvPicPr>
            <p:cNvPr id="10" name="Picture 9" descr="im1988.p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409214" y="345782"/>
              <a:ext cx="3982892" cy="5870406"/>
            </a:xfrm>
            <a:prstGeom prst="rect">
              <a:avLst/>
            </a:prstGeom>
          </p:spPr>
        </p:pic>
        <p:pic>
          <p:nvPicPr>
            <p:cNvPr id="11" name="Picture 10" descr="deg00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86403" y="1180201"/>
              <a:ext cx="3779595" cy="4627355"/>
            </a:xfrm>
            <a:prstGeom prst="rect">
              <a:avLst/>
            </a:prstGeom>
            <a:effectLst>
              <a:outerShdw blurRad="63500" dir="13500000" sy="23000" kx="1200000" algn="br" rotWithShape="0">
                <a:prstClr val="black">
                  <a:alpha val="35000"/>
                </a:prstClr>
              </a:outerShdw>
            </a:effectLst>
          </p:spPr>
        </p:pic>
      </p:grpSp>
      <p:grpSp>
        <p:nvGrpSpPr>
          <p:cNvPr id="4" name="Group 3"/>
          <p:cNvGrpSpPr/>
          <p:nvPr/>
        </p:nvGrpSpPr>
        <p:grpSpPr>
          <a:xfrm>
            <a:off x="1294832" y="1861905"/>
            <a:ext cx="4416578" cy="3779473"/>
            <a:chOff x="-25400" y="267476"/>
            <a:chExt cx="7086516" cy="6082437"/>
          </a:xfrm>
        </p:grpSpPr>
        <p:pic>
          <p:nvPicPr>
            <p:cNvPr id="5" name="Picture 4" descr="deg300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96142" y="937611"/>
              <a:ext cx="3164974" cy="5315092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35000"/>
                </a:prstClr>
              </a:outerShdw>
            </a:effectLst>
          </p:spPr>
        </p:pic>
        <p:pic>
          <p:nvPicPr>
            <p:cNvPr id="6" name="Picture 5" descr="im1819.png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5400" y="267476"/>
              <a:ext cx="3108298" cy="6082437"/>
            </a:xfrm>
            <a:prstGeom prst="rect">
              <a:avLst/>
            </a:prstGeom>
          </p:spPr>
        </p:pic>
        <p:pic>
          <p:nvPicPr>
            <p:cNvPr id="7" name="Picture 6" descr="deg00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12526" y="901084"/>
              <a:ext cx="2029716" cy="5315092"/>
            </a:xfrm>
            <a:prstGeom prst="rect">
              <a:avLst/>
            </a:prstGeom>
            <a:effectLst>
              <a:outerShdw blurRad="63500" dir="13500000" sy="23000" kx="1200000" algn="br" rotWithShape="0">
                <a:prstClr val="black">
                  <a:alpha val="35000"/>
                </a:prstClr>
              </a:outerShdw>
            </a:effectLst>
          </p:spPr>
        </p:pic>
      </p:grpSp>
      <p:pic>
        <p:nvPicPr>
          <p:cNvPr id="12" name="lsp_showcase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75" y="323534"/>
            <a:ext cx="12188825" cy="6856214"/>
          </a:xfrm>
          <a:prstGeom prst="rect">
            <a:avLst/>
          </a:prstGeom>
        </p:spPr>
      </p:pic>
      <p:sp>
        <p:nvSpPr>
          <p:cNvPr id="343" name="Shape 3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Results on </a:t>
            </a:r>
            <a:r>
              <a:rPr dirty="0"/>
              <a:t>Leeds Sports Poses</a:t>
            </a:r>
            <a:r>
              <a:rPr lang="en-US" dirty="0"/>
              <a:t> (LSP)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43CB84-2EC6-524E-A3F1-4E63968AC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05968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1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12"/>
        <p14:playEvt time="17196" objId="12"/>
        <p14:stopEvt time="18093" objId="12"/>
      </p14:showEvt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0177F-16BC-AA49-B747-E96FCFBE2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778D3B-82DB-7E46-A3F4-427822CDF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8C123A-CE4E-044A-86C4-7A0EE7A94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203450"/>
            <a:ext cx="2434765" cy="184023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6976827-60ED-1A4F-B078-D699F25EC1C1}"/>
              </a:ext>
            </a:extLst>
          </p:cNvPr>
          <p:cNvCxnSpPr>
            <a:cxnSpLocks/>
          </p:cNvCxnSpPr>
          <p:nvPr/>
        </p:nvCxnSpPr>
        <p:spPr>
          <a:xfrm>
            <a:off x="704267" y="5700439"/>
            <a:ext cx="10601677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90D018A-02D7-1D4E-8DE7-799D488E879E}"/>
              </a:ext>
            </a:extLst>
          </p:cNvPr>
          <p:cNvSpPr txBox="1"/>
          <p:nvPr/>
        </p:nvSpPr>
        <p:spPr>
          <a:xfrm>
            <a:off x="4137304" y="6123452"/>
            <a:ext cx="24587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"/>
                <a:cs typeface="Arial"/>
              </a:rPr>
              <a:t>Into the wild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CC8647-9415-654C-B36D-DE673A2EF510}"/>
              </a:ext>
            </a:extLst>
          </p:cNvPr>
          <p:cNvSpPr txBox="1"/>
          <p:nvPr/>
        </p:nvSpPr>
        <p:spPr>
          <a:xfrm>
            <a:off x="609600" y="4332962"/>
            <a:ext cx="24587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"/>
                <a:cs typeface="Arial"/>
              </a:rPr>
              <a:t>Human-Eva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3F76CD-1DB8-434B-BA4A-0703BCA2D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3148" y="1924656"/>
            <a:ext cx="1398752" cy="21663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EDEF2D-48BE-A349-969F-F6224ECDCE8E}"/>
              </a:ext>
            </a:extLst>
          </p:cNvPr>
          <p:cNvSpPr txBox="1"/>
          <p:nvPr/>
        </p:nvSpPr>
        <p:spPr>
          <a:xfrm>
            <a:off x="3000944" y="4332962"/>
            <a:ext cx="16848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"/>
                <a:cs typeface="Arial"/>
              </a:rPr>
              <a:t>H3.6M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955BCE-70F0-234E-8CBC-597771A0E2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4650"/>
          <a:stretch/>
        </p:blipFill>
        <p:spPr>
          <a:xfrm>
            <a:off x="6499067" y="1800335"/>
            <a:ext cx="2834640" cy="24150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451C038-8EC9-FA47-BEC5-73D5EF225AC9}"/>
              </a:ext>
            </a:extLst>
          </p:cNvPr>
          <p:cNvSpPr txBox="1"/>
          <p:nvPr/>
        </p:nvSpPr>
        <p:spPr>
          <a:xfrm>
            <a:off x="6596024" y="4361351"/>
            <a:ext cx="16848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"/>
                <a:cs typeface="Arial"/>
              </a:rPr>
              <a:t>3DPW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B8855F-17E5-6B44-96B1-C7D5D5A128F9}"/>
              </a:ext>
            </a:extLst>
          </p:cNvPr>
          <p:cNvSpPr txBox="1"/>
          <p:nvPr/>
        </p:nvSpPr>
        <p:spPr>
          <a:xfrm>
            <a:off x="9479280" y="4379129"/>
            <a:ext cx="21031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Arial"/>
                <a:cs typeface="Arial"/>
              </a:rPr>
              <a:t>CoCo</a:t>
            </a:r>
            <a:r>
              <a:rPr lang="en-US" sz="3000" dirty="0">
                <a:latin typeface="Arial"/>
                <a:cs typeface="Arial"/>
              </a:rPr>
              <a:t>, </a:t>
            </a:r>
            <a:r>
              <a:rPr lang="en-US" sz="3000" dirty="0" err="1">
                <a:latin typeface="Arial"/>
                <a:cs typeface="Arial"/>
              </a:rPr>
              <a:t>Leeds,etc</a:t>
            </a:r>
            <a:endParaRPr lang="en-US" sz="3000" dirty="0"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09F842-4C27-2648-B6A2-75330317C168}"/>
              </a:ext>
            </a:extLst>
          </p:cNvPr>
          <p:cNvSpPr txBox="1"/>
          <p:nvPr/>
        </p:nvSpPr>
        <p:spPr>
          <a:xfrm>
            <a:off x="1559894" y="5037269"/>
            <a:ext cx="55226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Arial"/>
                <a:cs typeface="Arial"/>
              </a:rPr>
              <a:t>With reference pose and shape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13012B5-A069-F242-82A0-3163C7EBF7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8063" y="1792719"/>
            <a:ext cx="1647881" cy="258640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9997D81-5A78-D74E-AB69-06207089B10B}"/>
              </a:ext>
            </a:extLst>
          </p:cNvPr>
          <p:cNvSpPr txBox="1"/>
          <p:nvPr/>
        </p:nvSpPr>
        <p:spPr>
          <a:xfrm>
            <a:off x="1559894" y="1238722"/>
            <a:ext cx="19780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0070C0"/>
                </a:solidFill>
                <a:latin typeface="Arial"/>
                <a:cs typeface="Arial"/>
              </a:rPr>
              <a:t>Indoor, lab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B5488F-9FB5-E646-9B1D-D20A64BF35E3}"/>
              </a:ext>
            </a:extLst>
          </p:cNvPr>
          <p:cNvSpPr txBox="1"/>
          <p:nvPr/>
        </p:nvSpPr>
        <p:spPr>
          <a:xfrm>
            <a:off x="7082560" y="1239535"/>
            <a:ext cx="417736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00B050"/>
                </a:solidFill>
                <a:latin typeface="Arial"/>
                <a:cs typeface="Arial"/>
              </a:rPr>
              <a:t>Outdoor, unconstrained</a:t>
            </a: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E995DD64-7B74-2B4F-8BAC-695CA030198F}"/>
              </a:ext>
            </a:extLst>
          </p:cNvPr>
          <p:cNvSpPr/>
          <p:nvPr/>
        </p:nvSpPr>
        <p:spPr>
          <a:xfrm rot="16200000">
            <a:off x="4671423" y="454946"/>
            <a:ext cx="423165" cy="890140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3616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765BFA3-352F-0841-8801-910E86388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SMPLify</a:t>
            </a:r>
            <a:r>
              <a:rPr lang="en-GB" dirty="0"/>
              <a:t>-X vs </a:t>
            </a:r>
            <a:r>
              <a:rPr lang="en-GB" dirty="0" err="1"/>
              <a:t>SMPLify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0B9427-37CA-1342-BCA0-A3739B03C2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SMPLify</a:t>
            </a:r>
            <a:r>
              <a:rPr lang="en-GB" dirty="0"/>
              <a:t>-X improves on </a:t>
            </a:r>
            <a:r>
              <a:rPr lang="en-GB" dirty="0" err="1"/>
              <a:t>SMPLify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Key changes:</a:t>
            </a:r>
          </a:p>
          <a:p>
            <a:pPr lvl="1"/>
            <a:r>
              <a:rPr lang="en-GB" dirty="0"/>
              <a:t>Upgrade SMPL to have detailed hands and face (SMPL-X).</a:t>
            </a:r>
          </a:p>
          <a:p>
            <a:pPr lvl="1"/>
            <a:r>
              <a:rPr lang="en-GB" dirty="0"/>
              <a:t>Update the pose priors from GMM to VAE.</a:t>
            </a:r>
          </a:p>
          <a:p>
            <a:pPr lvl="1"/>
            <a:r>
              <a:rPr lang="en-GB" dirty="0"/>
              <a:t>Train classifier to predict gender and select model accordingly. </a:t>
            </a:r>
          </a:p>
          <a:p>
            <a:pPr lvl="1"/>
            <a:endParaRPr lang="en-GB" dirty="0"/>
          </a:p>
          <a:p>
            <a:r>
              <a:rPr lang="en-GB" dirty="0"/>
              <a:t>The key ideas remain the same.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760075-75D3-1542-9BA5-F6EAD8BAB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45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2A1EBF-3146-0848-BE59-FACD4098E6C2}"/>
              </a:ext>
            </a:extLst>
          </p:cNvPr>
          <p:cNvSpPr txBox="1"/>
          <p:nvPr/>
        </p:nvSpPr>
        <p:spPr>
          <a:xfrm>
            <a:off x="236482" y="6488668"/>
            <a:ext cx="3486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SMPLify</a:t>
            </a:r>
            <a:r>
              <a:rPr lang="en-GB" dirty="0"/>
              <a:t>-X. </a:t>
            </a:r>
            <a:r>
              <a:rPr lang="en-GB" dirty="0" err="1"/>
              <a:t>Pavlakos</a:t>
            </a:r>
            <a:r>
              <a:rPr lang="en-GB" dirty="0"/>
              <a:t> et al. CVPR'19  </a:t>
            </a:r>
          </a:p>
        </p:txBody>
      </p:sp>
    </p:spTree>
    <p:extLst>
      <p:ext uri="{BB962C8B-B14F-4D97-AF65-F5344CB8AC3E}">
        <p14:creationId xmlns:p14="http://schemas.microsoft.com/office/powerpoint/2010/main" val="28176834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DAA0EE9-19CA-FB47-B987-42AFC4BE1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Add detailed hands and face to SMPL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D3B5E6-5611-0A4D-9D8A-C72B9A637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46</a:t>
            </a:fld>
            <a:endParaRPr lang="en-US"/>
          </a:p>
        </p:txBody>
      </p:sp>
      <p:pic>
        <p:nvPicPr>
          <p:cNvPr id="6" name="Screen Shot 2017-11-30 at 10.25.16.png" descr="Screen Shot 2017-11-30 at 10.25.16.png">
            <a:extLst>
              <a:ext uri="{FF2B5EF4-FFF2-40B4-BE49-F238E27FC236}">
                <a16:creationId xmlns:a16="http://schemas.microsoft.com/office/drawing/2014/main" id="{3DE2DE6B-D217-5942-BE4B-0B46515920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5"/>
          <a:stretch/>
        </p:blipFill>
        <p:spPr>
          <a:xfrm>
            <a:off x="4330605" y="2628075"/>
            <a:ext cx="2363891" cy="388793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7" name="FacialMotion_170110_00096_TA_open_mouth_00051_cropped.png" descr="FacialMotion_170110_00096_TA_open_mouth_00051_cropped.png">
            <a:extLst>
              <a:ext uri="{FF2B5EF4-FFF2-40B4-BE49-F238E27FC236}">
                <a16:creationId xmlns:a16="http://schemas.microsoft.com/office/drawing/2014/main" id="{45DF3D79-DCCC-A345-9A45-4456EA766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21023" flipH="1">
            <a:off x="4652750" y="1494723"/>
            <a:ext cx="1773206" cy="226670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" name="hand2.png" descr="hand2.png">
            <a:extLst>
              <a:ext uri="{FF2B5EF4-FFF2-40B4-BE49-F238E27FC236}">
                <a16:creationId xmlns:a16="http://schemas.microsoft.com/office/drawing/2014/main" id="{BF02B5DC-265D-524E-AA12-6584D71665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937765">
            <a:off x="3336699" y="3392249"/>
            <a:ext cx="2751695" cy="183560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9" name="hand1.png" descr="hand1.png">
            <a:extLst>
              <a:ext uri="{FF2B5EF4-FFF2-40B4-BE49-F238E27FC236}">
                <a16:creationId xmlns:a16="http://schemas.microsoft.com/office/drawing/2014/main" id="{BC6EFB22-9AE4-7440-A1DC-C9B43CBEC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199197" flipH="1">
            <a:off x="5732090" y="3206087"/>
            <a:ext cx="2412270" cy="176234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8393314-9738-3243-8CA5-765D87B3D661}"/>
              </a:ext>
            </a:extLst>
          </p:cNvPr>
          <p:cNvGrpSpPr/>
          <p:nvPr/>
        </p:nvGrpSpPr>
        <p:grpSpPr>
          <a:xfrm>
            <a:off x="6166447" y="1883249"/>
            <a:ext cx="1807867" cy="770223"/>
            <a:chOff x="9145550" y="2225240"/>
            <a:chExt cx="1807867" cy="770223"/>
          </a:xfrm>
        </p:grpSpPr>
        <p:sp>
          <p:nvSpPr>
            <p:cNvPr id="10" name="FLAME">
              <a:extLst>
                <a:ext uri="{FF2B5EF4-FFF2-40B4-BE49-F238E27FC236}">
                  <a16:creationId xmlns:a16="http://schemas.microsoft.com/office/drawing/2014/main" id="{5D3008DC-330D-0F4A-8441-CDFCF70D9592}"/>
                </a:ext>
              </a:extLst>
            </p:cNvPr>
            <p:cNvSpPr txBox="1"/>
            <p:nvPr/>
          </p:nvSpPr>
          <p:spPr>
            <a:xfrm>
              <a:off x="9145550" y="2225240"/>
              <a:ext cx="1269579" cy="50302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8100" b="0">
                  <a:solidFill>
                    <a:srgbClr val="A0B692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r>
                <a:rPr sz="2800" dirty="0">
                  <a:latin typeface="Arial" panose="020B0604020202020204" pitchFamily="34" charset="0"/>
                  <a:cs typeface="Arial" panose="020B0604020202020204" pitchFamily="34" charset="0"/>
                </a:rPr>
                <a:t>FLAME</a:t>
              </a:r>
            </a:p>
          </p:txBody>
        </p:sp>
        <p:sp>
          <p:nvSpPr>
            <p:cNvPr id="12" name="FLAME">
              <a:extLst>
                <a:ext uri="{FF2B5EF4-FFF2-40B4-BE49-F238E27FC236}">
                  <a16:creationId xmlns:a16="http://schemas.microsoft.com/office/drawing/2014/main" id="{BE773717-BCFF-C748-B703-117C14409A68}"/>
                </a:ext>
              </a:extLst>
            </p:cNvPr>
            <p:cNvSpPr txBox="1"/>
            <p:nvPr/>
          </p:nvSpPr>
          <p:spPr>
            <a:xfrm>
              <a:off x="9145550" y="2646328"/>
              <a:ext cx="1807867" cy="3491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8100" b="0">
                  <a:solidFill>
                    <a:srgbClr val="A0B692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[Li et al. TOG’17]</a:t>
              </a:r>
              <a:endParaRPr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F637213-1FE3-2646-8CC6-10F8D154EAF3}"/>
              </a:ext>
            </a:extLst>
          </p:cNvPr>
          <p:cNvGrpSpPr/>
          <p:nvPr/>
        </p:nvGrpSpPr>
        <p:grpSpPr>
          <a:xfrm>
            <a:off x="6761963" y="5825798"/>
            <a:ext cx="2218236" cy="757825"/>
            <a:chOff x="9145550" y="5700213"/>
            <a:chExt cx="2218236" cy="757825"/>
          </a:xfrm>
        </p:grpSpPr>
        <p:sp>
          <p:nvSpPr>
            <p:cNvPr id="11" name="SMPL+H">
              <a:extLst>
                <a:ext uri="{FF2B5EF4-FFF2-40B4-BE49-F238E27FC236}">
                  <a16:creationId xmlns:a16="http://schemas.microsoft.com/office/drawing/2014/main" id="{21765F61-0D2F-6D48-A64D-4B2449462818}"/>
                </a:ext>
              </a:extLst>
            </p:cNvPr>
            <p:cNvSpPr txBox="1"/>
            <p:nvPr/>
          </p:nvSpPr>
          <p:spPr>
            <a:xfrm>
              <a:off x="9145550" y="5700213"/>
              <a:ext cx="1049967" cy="50302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pPr>
                <a:defRPr sz="8100" b="0">
                  <a:solidFill>
                    <a:srgbClr val="A0B692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r>
                <a:rPr sz="2800" dirty="0">
                  <a:solidFill>
                    <a:srgbClr val="996D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SMPL</a:t>
              </a:r>
              <a:endParaRPr sz="2800" dirty="0">
                <a:solidFill>
                  <a:srgbClr val="D6B2A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LAME">
              <a:extLst>
                <a:ext uri="{FF2B5EF4-FFF2-40B4-BE49-F238E27FC236}">
                  <a16:creationId xmlns:a16="http://schemas.microsoft.com/office/drawing/2014/main" id="{6A882CBA-A935-4C40-B9F5-905083BC5D4C}"/>
                </a:ext>
              </a:extLst>
            </p:cNvPr>
            <p:cNvSpPr txBox="1"/>
            <p:nvPr/>
          </p:nvSpPr>
          <p:spPr>
            <a:xfrm>
              <a:off x="9145550" y="6108903"/>
              <a:ext cx="2218236" cy="3491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8100" b="0">
                  <a:solidFill>
                    <a:srgbClr val="A0B692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r>
                <a:rPr lang="en-US" sz="1800" dirty="0">
                  <a:solidFill>
                    <a:srgbClr val="996D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</a:t>
              </a:r>
              <a:r>
                <a:rPr lang="en-US" sz="1800" dirty="0" err="1">
                  <a:solidFill>
                    <a:srgbClr val="996D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Loper</a:t>
              </a:r>
              <a:r>
                <a:rPr lang="en-US" sz="1800" dirty="0">
                  <a:solidFill>
                    <a:srgbClr val="996D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al. TOG’15]</a:t>
              </a:r>
              <a:endParaRPr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BA34FD1-EB98-8347-AA2E-47B291B55C5A}"/>
              </a:ext>
            </a:extLst>
          </p:cNvPr>
          <p:cNvGrpSpPr/>
          <p:nvPr/>
        </p:nvGrpSpPr>
        <p:grpSpPr>
          <a:xfrm>
            <a:off x="6866798" y="4541741"/>
            <a:ext cx="2741456" cy="816481"/>
            <a:chOff x="9845902" y="4883732"/>
            <a:chExt cx="2741456" cy="816481"/>
          </a:xfrm>
        </p:grpSpPr>
        <p:sp>
          <p:nvSpPr>
            <p:cNvPr id="24" name="SMPL+H">
              <a:extLst>
                <a:ext uri="{FF2B5EF4-FFF2-40B4-BE49-F238E27FC236}">
                  <a16:creationId xmlns:a16="http://schemas.microsoft.com/office/drawing/2014/main" id="{1973F891-D0B5-E64C-9713-D4EDB99514F2}"/>
                </a:ext>
              </a:extLst>
            </p:cNvPr>
            <p:cNvSpPr txBox="1"/>
            <p:nvPr/>
          </p:nvSpPr>
          <p:spPr>
            <a:xfrm>
              <a:off x="9907835" y="4883732"/>
              <a:ext cx="1149354" cy="50302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pPr>
                <a:defRPr sz="8100" b="0">
                  <a:solidFill>
                    <a:srgbClr val="A0B692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r>
                <a:rPr lang="en-US" sz="2800" dirty="0">
                  <a:solidFill>
                    <a:srgbClr val="D6B2A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MANO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47A27B8-93A7-C248-B12A-ADAA5F356271}"/>
                </a:ext>
              </a:extLst>
            </p:cNvPr>
            <p:cNvSpPr txBox="1"/>
            <p:nvPr/>
          </p:nvSpPr>
          <p:spPr>
            <a:xfrm>
              <a:off x="9845902" y="5330881"/>
              <a:ext cx="27414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D6B2A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[Romero et al. SiggA.'17]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5D7FB84-E9CA-1F4C-A858-E9AC834DAFE6}"/>
              </a:ext>
            </a:extLst>
          </p:cNvPr>
          <p:cNvSpPr txBox="1"/>
          <p:nvPr/>
        </p:nvSpPr>
        <p:spPr>
          <a:xfrm>
            <a:off x="236482" y="6488668"/>
            <a:ext cx="3486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SMPLify</a:t>
            </a:r>
            <a:r>
              <a:rPr lang="en-GB" dirty="0"/>
              <a:t>-X. </a:t>
            </a:r>
            <a:r>
              <a:rPr lang="en-GB" dirty="0" err="1"/>
              <a:t>Pavlakos</a:t>
            </a:r>
            <a:r>
              <a:rPr lang="en-GB" dirty="0"/>
              <a:t> et al. CVPR'19  </a:t>
            </a:r>
          </a:p>
        </p:txBody>
      </p:sp>
    </p:spTree>
    <p:extLst>
      <p:ext uri="{BB962C8B-B14F-4D97-AF65-F5344CB8AC3E}">
        <p14:creationId xmlns:p14="http://schemas.microsoft.com/office/powerpoint/2010/main" val="43220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68E84-49E5-2E44-A6CE-01A404CB2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 a VAE to learn the manifold of poses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118744-CF82-DF40-AC1F-4091C9E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47</a:t>
            </a:fld>
            <a:endParaRPr lang="en-US"/>
          </a:p>
        </p:txBody>
      </p:sp>
      <p:pic>
        <p:nvPicPr>
          <p:cNvPr id="7" name="Picture 2" descr="https://lh3.googleusercontent.com/uVjhaKF4QEfnXBrWeazh5hxpE2MHVwcc2h2qtQvC1Nox-LeUawodhqbPD8j3w4x-OVz3uELjhwhJ-8UhEs4T0mV_Yzosc6XL_J7R8G4cV8jgR-Ugec-ZbdO62wjPt5E1f5BCFGMSCmw">
            <a:extLst>
              <a:ext uri="{FF2B5EF4-FFF2-40B4-BE49-F238E27FC236}">
                <a16:creationId xmlns:a16="http://schemas.microsoft.com/office/drawing/2014/main" id="{33D7E331-8DA2-FE47-80B3-2BE47DFAE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62" y="2160186"/>
            <a:ext cx="11383311" cy="355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13A7791-4602-CE41-A1DB-5A9286F99CF8}"/>
              </a:ext>
            </a:extLst>
          </p:cNvPr>
          <p:cNvSpPr/>
          <p:nvPr/>
        </p:nvSpPr>
        <p:spPr>
          <a:xfrm>
            <a:off x="6216409" y="5377913"/>
            <a:ext cx="2882685" cy="4494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5553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7AA3A-270E-664F-9F6D-4E1B57383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SMPLify</a:t>
            </a:r>
            <a:r>
              <a:rPr lang="en-GB" dirty="0"/>
              <a:t>-X captures hands and faces better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DDD8C5-8A42-A94F-A4A8-9E7AD569C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48</a:t>
            </a:fld>
            <a:endParaRPr lang="en-US"/>
          </a:p>
        </p:txBody>
      </p:sp>
      <p:pic>
        <p:nvPicPr>
          <p:cNvPr id="4" name="Picture 3" descr="teaser.png">
            <a:extLst>
              <a:ext uri="{FF2B5EF4-FFF2-40B4-BE49-F238E27FC236}">
                <a16:creationId xmlns:a16="http://schemas.microsoft.com/office/drawing/2014/main" id="{00D47478-94A6-9846-B51C-E3DC2DAFA3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00" y="1718861"/>
            <a:ext cx="10430204" cy="500261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1759211-37F3-3C4C-9FA5-67D1F0E1E5AE}"/>
              </a:ext>
            </a:extLst>
          </p:cNvPr>
          <p:cNvSpPr/>
          <p:nvPr/>
        </p:nvSpPr>
        <p:spPr>
          <a:xfrm rot="20414099">
            <a:off x="3976727" y="4227661"/>
            <a:ext cx="1350818" cy="602672"/>
          </a:xfrm>
          <a:prstGeom prst="ellipse">
            <a:avLst/>
          </a:prstGeom>
          <a:noFill/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E9730C9-55D5-5149-ABA4-2A2411BE4DD8}"/>
              </a:ext>
            </a:extLst>
          </p:cNvPr>
          <p:cNvSpPr/>
          <p:nvPr/>
        </p:nvSpPr>
        <p:spPr>
          <a:xfrm rot="20414099">
            <a:off x="6839533" y="4544309"/>
            <a:ext cx="356532" cy="449404"/>
          </a:xfrm>
          <a:prstGeom prst="ellipse">
            <a:avLst/>
          </a:prstGeom>
          <a:noFill/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7EB7EC7-A4BD-2A4A-BA5E-2DF0024B0450}"/>
              </a:ext>
            </a:extLst>
          </p:cNvPr>
          <p:cNvSpPr/>
          <p:nvPr/>
        </p:nvSpPr>
        <p:spPr>
          <a:xfrm>
            <a:off x="8677116" y="4224963"/>
            <a:ext cx="1240867" cy="895288"/>
          </a:xfrm>
          <a:prstGeom prst="ellipse">
            <a:avLst/>
          </a:prstGeom>
          <a:noFill/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9BFA79A-12FA-3A42-8B19-1860C9B78A78}"/>
              </a:ext>
            </a:extLst>
          </p:cNvPr>
          <p:cNvSpPr/>
          <p:nvPr/>
        </p:nvSpPr>
        <p:spPr>
          <a:xfrm>
            <a:off x="9917982" y="4224964"/>
            <a:ext cx="1336357" cy="1187261"/>
          </a:xfrm>
          <a:prstGeom prst="ellipse">
            <a:avLst/>
          </a:prstGeom>
          <a:noFill/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99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220EAC-D33D-B54A-81C6-032FD85B2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Limitations of Optimization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5EA35D-70E1-0543-8726-DD5A4B86D6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21CD6F-FFD1-8A45-A0A9-B9E847F4B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550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C8D13-773B-174A-B312-10E93965D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GFS Neohellenic Bold"/>
              </a:rPr>
              <a:t>Two ways to estimate 3D humans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3900E-BBFF-8645-9A77-04C52F4995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sz="3000" dirty="0">
              <a:latin typeface="GFS Neohellenic Bold"/>
            </a:endParaRPr>
          </a:p>
          <a:p>
            <a:pPr>
              <a:buFont typeface="Arial" pitchFamily="34" charset="0"/>
              <a:buChar char="•"/>
            </a:pPr>
            <a:r>
              <a:rPr lang="en-GB" sz="3000" dirty="0">
                <a:latin typeface="GFS Neohellenic Bold"/>
              </a:rPr>
              <a:t>Discriminative Models</a:t>
            </a:r>
          </a:p>
          <a:p>
            <a:pPr lvl="1"/>
            <a:r>
              <a:rPr lang="en-GB" sz="3000" i="1" dirty="0">
                <a:latin typeface="GFS Neohellenic Bold"/>
              </a:rPr>
              <a:t>"condition on the image"</a:t>
            </a:r>
          </a:p>
          <a:p>
            <a:pPr>
              <a:buFont typeface="Arial" pitchFamily="34" charset="0"/>
              <a:buChar char="•"/>
            </a:pPr>
            <a:endParaRPr lang="en-GB" sz="3000" dirty="0">
              <a:latin typeface="GFS Neohellenic Bold"/>
            </a:endParaRPr>
          </a:p>
          <a:p>
            <a:pPr>
              <a:buFont typeface="Arial" pitchFamily="34" charset="0"/>
              <a:buChar char="•"/>
            </a:pPr>
            <a:endParaRPr lang="en-GB" sz="3000" dirty="0">
              <a:latin typeface="GFS Neohellenic Bold"/>
            </a:endParaRPr>
          </a:p>
          <a:p>
            <a:pPr>
              <a:buFont typeface="Arial" pitchFamily="34" charset="0"/>
              <a:buChar char="•"/>
            </a:pPr>
            <a:r>
              <a:rPr lang="en-GB" sz="3000" dirty="0">
                <a:latin typeface="GFS Neohellenic Bold"/>
              </a:rPr>
              <a:t>Generative Models</a:t>
            </a:r>
          </a:p>
          <a:p>
            <a:pPr lvl="1"/>
            <a:r>
              <a:rPr lang="en-GB" sz="3000" i="1" dirty="0">
                <a:latin typeface="GFS Neohellenic Bold"/>
              </a:rPr>
              <a:t>"explain the image"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74F43B-E253-3D47-B4FF-BC756582E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de-DE" smtClean="0"/>
              <a:t>5</a:t>
            </a:fld>
            <a:endParaRPr lang="de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AF8981-6B91-3849-B14D-EE5B60A3DB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25"/>
          <a:stretch/>
        </p:blipFill>
        <p:spPr>
          <a:xfrm>
            <a:off x="6262904" y="2118723"/>
            <a:ext cx="1454718" cy="167544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07298B0-23A0-CB4D-9050-3F7D4A3FAB7B}"/>
              </a:ext>
            </a:extLst>
          </p:cNvPr>
          <p:cNvCxnSpPr/>
          <p:nvPr/>
        </p:nvCxnSpPr>
        <p:spPr>
          <a:xfrm>
            <a:off x="7794644" y="2953564"/>
            <a:ext cx="1997430" cy="0"/>
          </a:xfrm>
          <a:prstGeom prst="straightConnector1">
            <a:avLst/>
          </a:prstGeom>
          <a:ln w="38100" cmpd="sng">
            <a:solidFill>
              <a:srgbClr val="17375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7FBF4AD9-E6D4-A14D-8419-7E1170DD11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25"/>
          <a:stretch/>
        </p:blipFill>
        <p:spPr>
          <a:xfrm>
            <a:off x="9659977" y="4328507"/>
            <a:ext cx="1454718" cy="1675446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FBE89D4-D5D9-2742-88E0-6DD3590EEDE4}"/>
              </a:ext>
            </a:extLst>
          </p:cNvPr>
          <p:cNvCxnSpPr/>
          <p:nvPr/>
        </p:nvCxnSpPr>
        <p:spPr>
          <a:xfrm>
            <a:off x="7794644" y="5137074"/>
            <a:ext cx="1997430" cy="0"/>
          </a:xfrm>
          <a:prstGeom prst="straightConnector1">
            <a:avLst/>
          </a:prstGeom>
          <a:ln w="38100" cmpd="sng">
            <a:solidFill>
              <a:srgbClr val="17375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B6BFF93A-3B63-D648-84AF-B19370B92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3969" y="2118723"/>
            <a:ext cx="1390019" cy="18338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64F98C-6C5E-9C4A-B930-F30F7EEE8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904" y="4395926"/>
            <a:ext cx="1350983" cy="178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8364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Failure </a:t>
            </a:r>
            <a:r>
              <a:rPr lang="en-US" dirty="0"/>
              <a:t>modes: 2D CNN failure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12614C-A7C1-7A47-A1D0-42BFAD94D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50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3422679" y="3822141"/>
            <a:ext cx="4563865" cy="2875566"/>
            <a:chOff x="16985040" y="280987"/>
            <a:chExt cx="9369217" cy="5591117"/>
          </a:xfrm>
        </p:grpSpPr>
        <p:pic>
          <p:nvPicPr>
            <p:cNvPr id="4" name="Picture 3" descr="im1354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833"/>
            <a:stretch/>
          </p:blipFill>
          <p:spPr>
            <a:xfrm>
              <a:off x="16985040" y="280987"/>
              <a:ext cx="3145491" cy="5591117"/>
            </a:xfrm>
            <a:prstGeom prst="rect">
              <a:avLst/>
            </a:prstGeom>
          </p:spPr>
        </p:pic>
        <p:pic>
          <p:nvPicPr>
            <p:cNvPr id="5" name="Picture 4" descr="deg270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16245" y="969980"/>
              <a:ext cx="3438012" cy="4555365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35000"/>
                </a:prstClr>
              </a:outerShdw>
            </a:effectLst>
          </p:spPr>
        </p:pic>
        <p:pic>
          <p:nvPicPr>
            <p:cNvPr id="6" name="Picture 5" descr="deg0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80729" y="998630"/>
              <a:ext cx="2707433" cy="4498064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35000"/>
                </a:prstClr>
              </a:outerShdw>
            </a:effectLst>
          </p:spPr>
        </p:pic>
      </p:grpSp>
      <p:grpSp>
        <p:nvGrpSpPr>
          <p:cNvPr id="7" name="Group 6"/>
          <p:cNvGrpSpPr/>
          <p:nvPr/>
        </p:nvGrpSpPr>
        <p:grpSpPr>
          <a:xfrm>
            <a:off x="762259" y="1492105"/>
            <a:ext cx="3718058" cy="2888659"/>
            <a:chOff x="-31648" y="280988"/>
            <a:chExt cx="7632848" cy="5616575"/>
          </a:xfrm>
        </p:grpSpPr>
        <p:pic>
          <p:nvPicPr>
            <p:cNvPr id="8" name="Picture 7" descr="deg90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0322" y="369818"/>
              <a:ext cx="1740878" cy="5257805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9" name="Picture 8" descr="im1805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1" t="6481" r="6458" b="6876"/>
            <a:stretch/>
          </p:blipFill>
          <p:spPr>
            <a:xfrm>
              <a:off x="-31648" y="280988"/>
              <a:ext cx="3840276" cy="5616575"/>
            </a:xfrm>
            <a:prstGeom prst="rect">
              <a:avLst/>
            </a:prstGeom>
          </p:spPr>
        </p:pic>
        <p:pic>
          <p:nvPicPr>
            <p:cNvPr id="10" name="Picture 9" descr="deg00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6664" y="370958"/>
              <a:ext cx="2919048" cy="5345726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30000"/>
                </a:prstClr>
              </a:outerShdw>
            </a:effectLst>
          </p:spPr>
        </p:pic>
      </p:grpSp>
      <p:grpSp>
        <p:nvGrpSpPr>
          <p:cNvPr id="11" name="Group 10"/>
          <p:cNvGrpSpPr/>
          <p:nvPr/>
        </p:nvGrpSpPr>
        <p:grpSpPr>
          <a:xfrm>
            <a:off x="6905766" y="1492105"/>
            <a:ext cx="4520392" cy="2888659"/>
            <a:chOff x="7889232" y="280987"/>
            <a:chExt cx="9279968" cy="5616575"/>
          </a:xfrm>
        </p:grpSpPr>
        <p:pic>
          <p:nvPicPr>
            <p:cNvPr id="12" name="Picture 11" descr="deg240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85976" y="1060849"/>
              <a:ext cx="2583224" cy="4350693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35000"/>
                </a:prstClr>
              </a:outerShdw>
            </a:effectLst>
          </p:spPr>
        </p:pic>
        <p:pic>
          <p:nvPicPr>
            <p:cNvPr id="13" name="Picture 12" descr="im1406.png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61" b="5751"/>
            <a:stretch/>
          </p:blipFill>
          <p:spPr>
            <a:xfrm>
              <a:off x="7889232" y="280987"/>
              <a:ext cx="4190652" cy="5616575"/>
            </a:xfrm>
            <a:prstGeom prst="rect">
              <a:avLst/>
            </a:prstGeom>
          </p:spPr>
        </p:pic>
        <p:pic>
          <p:nvPicPr>
            <p:cNvPr id="14" name="Picture 13" descr="deg00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93660" y="1075955"/>
              <a:ext cx="3308340" cy="4320480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35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6544155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Failure </a:t>
            </a:r>
            <a:r>
              <a:rPr lang="en-US" dirty="0"/>
              <a:t>modes: Depth Ambiguity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924673-8BF2-D642-9EEA-78ED6AE62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51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7308660" y="1418163"/>
            <a:ext cx="4301583" cy="3022709"/>
            <a:chOff x="34676209" y="280986"/>
            <a:chExt cx="7992887" cy="5616576"/>
          </a:xfrm>
        </p:grpSpPr>
        <p:pic>
          <p:nvPicPr>
            <p:cNvPr id="16" name="Picture 15" descr="im1850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35" b="2772"/>
            <a:stretch/>
          </p:blipFill>
          <p:spPr>
            <a:xfrm>
              <a:off x="34676209" y="280986"/>
              <a:ext cx="3272667" cy="5616576"/>
            </a:xfrm>
            <a:prstGeom prst="rect">
              <a:avLst/>
            </a:prstGeom>
          </p:spPr>
        </p:pic>
        <p:pic>
          <p:nvPicPr>
            <p:cNvPr id="17" name="Picture 16" descr="deg00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4559" y="628801"/>
              <a:ext cx="2211818" cy="5183949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18" name="Picture 17" descr="deg27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28961" y="640766"/>
              <a:ext cx="2540135" cy="5183949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30000"/>
                </a:prstClr>
              </a:outerShd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4485343" y="3834163"/>
            <a:ext cx="3928678" cy="3022945"/>
            <a:chOff x="43896197" y="280986"/>
            <a:chExt cx="7299982" cy="5617014"/>
          </a:xfrm>
        </p:grpSpPr>
        <p:pic>
          <p:nvPicPr>
            <p:cNvPr id="20" name="Picture 19" descr="deg240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59805" y="454898"/>
              <a:ext cx="3236374" cy="5029294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35000"/>
                </a:prstClr>
              </a:outerShdw>
            </a:effectLst>
          </p:spPr>
        </p:pic>
        <p:pic>
          <p:nvPicPr>
            <p:cNvPr id="21" name="Picture 20" descr="im1576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96197" y="280986"/>
              <a:ext cx="2459189" cy="5617014"/>
            </a:xfrm>
            <a:prstGeom prst="rect">
              <a:avLst/>
            </a:prstGeom>
          </p:spPr>
        </p:pic>
        <p:pic>
          <p:nvPicPr>
            <p:cNvPr id="22" name="Picture 21" descr="deg00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55392" y="490511"/>
              <a:ext cx="2218358" cy="5090072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35000"/>
                </a:prstClr>
              </a:outerShdw>
            </a:effectLst>
          </p:spPr>
        </p:pic>
      </p:grpSp>
      <p:grpSp>
        <p:nvGrpSpPr>
          <p:cNvPr id="23" name="Group 22"/>
          <p:cNvGrpSpPr/>
          <p:nvPr/>
        </p:nvGrpSpPr>
        <p:grpSpPr>
          <a:xfrm>
            <a:off x="475469" y="1418163"/>
            <a:ext cx="4968519" cy="3022708"/>
            <a:chOff x="26236156" y="280986"/>
            <a:chExt cx="9232140" cy="5616576"/>
          </a:xfrm>
        </p:grpSpPr>
        <p:pic>
          <p:nvPicPr>
            <p:cNvPr id="24" name="Picture 23" descr="im1210.png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2" r="10290"/>
            <a:stretch/>
          </p:blipFill>
          <p:spPr>
            <a:xfrm>
              <a:off x="26236156" y="280986"/>
              <a:ext cx="3721864" cy="5616576"/>
            </a:xfrm>
            <a:prstGeom prst="rect">
              <a:avLst/>
            </a:prstGeom>
          </p:spPr>
        </p:pic>
        <p:pic>
          <p:nvPicPr>
            <p:cNvPr id="25" name="Picture 24" descr="deg00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04510" y="763234"/>
              <a:ext cx="2967444" cy="4248472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35000"/>
                </a:prstClr>
              </a:outerShdw>
            </a:effectLst>
          </p:spPr>
        </p:pic>
        <p:pic>
          <p:nvPicPr>
            <p:cNvPr id="26" name="Picture 25" descr="deg180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00852" y="777273"/>
              <a:ext cx="2967444" cy="4248472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35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8241421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4FA36-BA4C-7145-AB58-1618A51EF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Pros/ Cons </a:t>
            </a:r>
            <a:r>
              <a:rPr lang="en-GB"/>
              <a:t>of local optimization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8F31D-6351-8141-9D7B-01B7A9B2D4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SzPct val="150000"/>
              <a:buBlip>
                <a:blip r:embed="rId2"/>
              </a:buBlip>
            </a:pPr>
            <a:r>
              <a:rPr lang="de-DE" dirty="0" err="1">
                <a:latin typeface="GFS Neohellenic Bold"/>
              </a:rPr>
              <a:t>It</a:t>
            </a:r>
            <a:r>
              <a:rPr lang="de-DE" dirty="0">
                <a:latin typeface="GFS Neohellenic Bold"/>
              </a:rPr>
              <a:t> (</a:t>
            </a:r>
            <a:r>
              <a:rPr lang="de-DE" dirty="0" err="1">
                <a:latin typeface="GFS Neohellenic Bold"/>
              </a:rPr>
              <a:t>can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be</a:t>
            </a:r>
            <a:r>
              <a:rPr lang="de-DE" dirty="0">
                <a:latin typeface="GFS Neohellenic Bold"/>
              </a:rPr>
              <a:t>) fast </a:t>
            </a:r>
            <a:r>
              <a:rPr lang="de-DE" dirty="0" err="1">
                <a:latin typeface="GFS Neohellenic Bold"/>
              </a:rPr>
              <a:t>and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accurate</a:t>
            </a:r>
            <a:endParaRPr lang="de-DE" dirty="0">
              <a:latin typeface="GFS Neohellenic Bold"/>
            </a:endParaRPr>
          </a:p>
          <a:p>
            <a:endParaRPr lang="de-DE" dirty="0">
              <a:latin typeface="GFS Neohellenic Bold"/>
            </a:endParaRPr>
          </a:p>
          <a:p>
            <a:pPr>
              <a:buSzPct val="150000"/>
              <a:buBlip>
                <a:blip r:embed="rId3"/>
              </a:buBlip>
            </a:pPr>
            <a:r>
              <a:rPr lang="de-DE" dirty="0" err="1">
                <a:latin typeface="GFS Neohellenic Bold"/>
              </a:rPr>
              <a:t>Prone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to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local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minima</a:t>
            </a:r>
            <a:endParaRPr lang="de-DE" dirty="0">
              <a:latin typeface="GFS Neohellenic Bold"/>
            </a:endParaRPr>
          </a:p>
          <a:p>
            <a:pPr>
              <a:buSzPct val="150000"/>
              <a:buBlip>
                <a:blip r:embed="rId3"/>
              </a:buBlip>
            </a:pPr>
            <a:endParaRPr lang="de-DE" dirty="0">
              <a:latin typeface="GFS Neohellenic Bold"/>
            </a:endParaRPr>
          </a:p>
          <a:p>
            <a:pPr>
              <a:buSzPct val="150000"/>
              <a:buBlip>
                <a:blip r:embed="rId3"/>
              </a:buBlip>
            </a:pPr>
            <a:r>
              <a:rPr lang="de-DE" dirty="0" err="1">
                <a:latin typeface="GFS Neohellenic Bold"/>
              </a:rPr>
              <a:t>Requires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initialization</a:t>
            </a:r>
            <a:endParaRPr lang="de-DE" dirty="0">
              <a:latin typeface="GFS Neohellenic Bold"/>
            </a:endParaRPr>
          </a:p>
          <a:p>
            <a:pPr>
              <a:buSzPct val="150000"/>
              <a:buBlip>
                <a:blip r:embed="rId3"/>
              </a:buBlip>
            </a:pPr>
            <a:endParaRPr lang="de-DE" dirty="0">
              <a:latin typeface="GFS Neohellenic Bold"/>
            </a:endParaRPr>
          </a:p>
          <a:p>
            <a:pPr>
              <a:buSzPct val="150000"/>
              <a:buBlip>
                <a:blip r:embed="rId3"/>
              </a:buBlip>
            </a:pPr>
            <a:r>
              <a:rPr lang="de-DE" dirty="0" err="1">
                <a:latin typeface="GFS Neohellenic Bold"/>
              </a:rPr>
              <a:t>Matching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cost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is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ambiguous</a:t>
            </a:r>
            <a:endParaRPr lang="de-DE" dirty="0">
              <a:latin typeface="GFS Neohellenic Bold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391391-8AE0-6742-BAC6-91F260194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52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9B56917-8CF1-FC46-B9CF-CA869A9335DD}"/>
              </a:ext>
            </a:extLst>
          </p:cNvPr>
          <p:cNvSpPr/>
          <p:nvPr/>
        </p:nvSpPr>
        <p:spPr>
          <a:xfrm>
            <a:off x="6820843" y="1963728"/>
            <a:ext cx="4928461" cy="285168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Can we use learning to solve these?</a:t>
            </a:r>
          </a:p>
        </p:txBody>
      </p:sp>
    </p:spTree>
    <p:extLst>
      <p:ext uri="{BB962C8B-B14F-4D97-AF65-F5344CB8AC3E}">
        <p14:creationId xmlns:p14="http://schemas.microsoft.com/office/powerpoint/2010/main" val="53387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D968C-4510-4545-B95C-40F71E919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4DA2E-377E-1547-96C1-23BB93C69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Can we use learning to address some of these limitations?</a:t>
            </a:r>
          </a:p>
          <a:p>
            <a:endParaRPr lang="en-GB" dirty="0"/>
          </a:p>
          <a:p>
            <a:r>
              <a:rPr lang="en-GB" dirty="0"/>
              <a:t>More in Part 2…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996D5D-0ECE-A547-A0C7-BBBF7095B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888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AC11206-4E0E-1E4D-AE80-35987DA24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Expressive Body Capture: 3D Hands, Face, and Body from a Single Image</a:t>
            </a:r>
            <a:br>
              <a:rPr lang="en-GB" sz="2800" dirty="0"/>
            </a:br>
            <a:r>
              <a:rPr lang="en-GB" sz="2800" dirty="0"/>
              <a:t>(</a:t>
            </a:r>
            <a:r>
              <a:rPr lang="en-GB" sz="2800" dirty="0" err="1"/>
              <a:t>SMPLify</a:t>
            </a:r>
            <a:r>
              <a:rPr lang="en-GB" sz="2800" dirty="0"/>
              <a:t>-X)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5929A9-851C-1141-9F81-D5368B81C4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G.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Pavlakos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*, V.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Choutas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*, N.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Ghorbani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, T.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Bolkart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, A. A. A. Osman, D.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Tzionas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M. J. Black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CVPR'19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C82A4A-4F42-5140-904C-2B74E80D5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54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AC8E253-6EAB-1A4C-8A49-66C0894D44BB}"/>
              </a:ext>
            </a:extLst>
          </p:cNvPr>
          <p:cNvGrpSpPr>
            <a:grpSpLocks noChangeAspect="1"/>
          </p:cNvGrpSpPr>
          <p:nvPr/>
        </p:nvGrpSpPr>
        <p:grpSpPr>
          <a:xfrm>
            <a:off x="3481019" y="547720"/>
            <a:ext cx="8201748" cy="1266277"/>
            <a:chOff x="1861837" y="5417450"/>
            <a:chExt cx="9334082" cy="1441100"/>
          </a:xfrm>
        </p:grpSpPr>
        <p:pic>
          <p:nvPicPr>
            <p:cNvPr id="15" name="Picture 4" descr="https://www.di.ens.fr/willow/research/surreal/photos/michael.jpg">
              <a:extLst>
                <a:ext uri="{FF2B5EF4-FFF2-40B4-BE49-F238E27FC236}">
                  <a16:creationId xmlns:a16="http://schemas.microsoft.com/office/drawing/2014/main" id="{868AA688-0FE9-934F-B4AD-9379769B25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5919" y="5418000"/>
              <a:ext cx="1440000" cy="1440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7F5595F-95CE-9C42-9A68-872BC3A5C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58141" y="5418000"/>
              <a:ext cx="1382400" cy="1440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D6C850F-A798-B54B-8468-483E4EBB2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40541" y="5418000"/>
              <a:ext cx="1317600" cy="1440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BCC270D-0C6D-5C46-ABAA-0DC49843D8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508" b="3508"/>
            <a:stretch/>
          </p:blipFill>
          <p:spPr>
            <a:xfrm>
              <a:off x="7002942" y="5418000"/>
              <a:ext cx="1596545" cy="1440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AAE6E57-7AFA-884F-B394-84497DF83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58141" y="5418000"/>
              <a:ext cx="1144800" cy="1440000"/>
            </a:xfrm>
            <a:prstGeom prst="rect">
              <a:avLst/>
            </a:prstGeom>
          </p:spPr>
        </p:pic>
        <p:pic>
          <p:nvPicPr>
            <p:cNvPr id="20" name="Picture 19" descr="dimitris_photographerMPI_2.jpg">
              <a:extLst>
                <a:ext uri="{FF2B5EF4-FFF2-40B4-BE49-F238E27FC236}">
                  <a16:creationId xmlns:a16="http://schemas.microsoft.com/office/drawing/2014/main" id="{FAA5B2CC-0688-574A-8046-3ACC820AF2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9183" r="1" b="5887"/>
            <a:stretch/>
          </p:blipFill>
          <p:spPr>
            <a:xfrm>
              <a:off x="8625473" y="5418000"/>
              <a:ext cx="1130445" cy="1440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68A5C0F-799A-C74C-B254-4B9EE08D66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62" r="163" b="16339"/>
            <a:stretch/>
          </p:blipFill>
          <p:spPr>
            <a:xfrm>
              <a:off x="1861837" y="5417450"/>
              <a:ext cx="1296304" cy="1441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27127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AC11206-4E0E-1E4D-AE80-35987DA24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Keep it SMPL: Automatic Estimation of 3D Human Pose and Shape from a Single Image</a:t>
            </a:r>
            <a:br>
              <a:rPr lang="en-GB" sz="2800" dirty="0"/>
            </a:br>
            <a:r>
              <a:rPr lang="en-GB" sz="2800" dirty="0"/>
              <a:t>(</a:t>
            </a:r>
            <a:r>
              <a:rPr lang="en-GB" sz="2800" dirty="0" err="1"/>
              <a:t>SMPLify</a:t>
            </a:r>
            <a:r>
              <a:rPr lang="en-GB" sz="2800" dirty="0"/>
              <a:t>)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5929A9-851C-1141-9F81-D5368B81C4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F.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Bogo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*, A. Kanazawa*, C.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Lassner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, P.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Gehler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, J. Romero, M. J. Black</a:t>
            </a:r>
          </a:p>
          <a:p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ECCV'16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C82A4A-4F42-5140-904C-2B74E80D5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55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C4028BA-3DE1-E643-90CF-67761E8C705C}"/>
              </a:ext>
            </a:extLst>
          </p:cNvPr>
          <p:cNvGrpSpPr>
            <a:grpSpLocks noChangeAspect="1"/>
          </p:cNvGrpSpPr>
          <p:nvPr/>
        </p:nvGrpSpPr>
        <p:grpSpPr>
          <a:xfrm>
            <a:off x="4744677" y="547720"/>
            <a:ext cx="6938449" cy="1266035"/>
            <a:chOff x="2905217" y="1951111"/>
            <a:chExt cx="10022654" cy="18288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23F5271-92ED-2942-A636-7EE0150DE2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32384"/>
            <a:stretch/>
          </p:blipFill>
          <p:spPr>
            <a:xfrm>
              <a:off x="4631939" y="1951111"/>
              <a:ext cx="1498190" cy="18288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B0C0E32-63C0-714D-A606-07949C533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05217" y="1951111"/>
              <a:ext cx="1728592" cy="18288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175CF4-F1FE-2E44-BBC2-443303593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30393" y="1951111"/>
              <a:ext cx="1514982" cy="18288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B9D4E55-5F7D-0F42-AFF9-1980982CD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38544" y="1951111"/>
              <a:ext cx="1828800" cy="18288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355E20A-4BC7-2B40-A26C-805BAA9B3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64738" y="1951111"/>
              <a:ext cx="1657350" cy="1828800"/>
            </a:xfrm>
            <a:prstGeom prst="rect">
              <a:avLst/>
            </a:prstGeom>
          </p:spPr>
        </p:pic>
        <p:pic>
          <p:nvPicPr>
            <p:cNvPr id="13" name="Picture 4" descr="https://www.di.ens.fr/willow/research/surreal/photos/michael.jpg">
              <a:extLst>
                <a:ext uri="{FF2B5EF4-FFF2-40B4-BE49-F238E27FC236}">
                  <a16:creationId xmlns:a16="http://schemas.microsoft.com/office/drawing/2014/main" id="{F32A6AF8-0D9C-9847-A46A-EC9E98E09E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99070" y="1951111"/>
              <a:ext cx="1828801" cy="18288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06704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02440-13D8-9A4B-B394-E4E674C7A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Learned</a:t>
            </a:r>
            <a:r>
              <a:rPr lang="de-DE" dirty="0"/>
              <a:t> Vertex </a:t>
            </a:r>
            <a:r>
              <a:rPr lang="de-DE" dirty="0" err="1"/>
              <a:t>Descent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DD76F6-2873-BD4E-B362-C679BE43A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EE9A2-C513-8E48-862C-FF2F20AD6B7D}" type="slidenum">
              <a:rPr lang="en-US" smtClean="0"/>
              <a:t>56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4FB663-2D7D-5C4C-ADCB-8E214513A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093" y="1852785"/>
            <a:ext cx="7617404" cy="831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85549B-5A8F-2143-843D-809D4BE05E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9649" y="4536652"/>
            <a:ext cx="3403600" cy="5207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8CACD71-C4E6-0046-A440-F58735CD70E5}"/>
              </a:ext>
            </a:extLst>
          </p:cNvPr>
          <p:cNvCxnSpPr/>
          <p:nvPr/>
        </p:nvCxnSpPr>
        <p:spPr>
          <a:xfrm flipV="1">
            <a:off x="2652023" y="1852785"/>
            <a:ext cx="7368208" cy="83129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05B92E6-3835-1E49-A7BB-4778C30BAB00}"/>
              </a:ext>
            </a:extLst>
          </p:cNvPr>
          <p:cNvCxnSpPr>
            <a:cxnSpLocks/>
          </p:cNvCxnSpPr>
          <p:nvPr/>
        </p:nvCxnSpPr>
        <p:spPr>
          <a:xfrm>
            <a:off x="2514093" y="2027583"/>
            <a:ext cx="7506138" cy="47707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48460BF-6F39-1C42-96EE-CEB43767025E}"/>
              </a:ext>
            </a:extLst>
          </p:cNvPr>
          <p:cNvSpPr txBox="1"/>
          <p:nvPr/>
        </p:nvSpPr>
        <p:spPr>
          <a:xfrm>
            <a:off x="1181033" y="3015430"/>
            <a:ext cx="96608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291">
              <a:defRPr/>
            </a:pPr>
            <a:r>
              <a:rPr lang="en-AU" sz="3200" b="1" dirty="0">
                <a:solidFill>
                  <a:prstClr val="black"/>
                </a:solidFill>
                <a:latin typeface="Calibri"/>
              </a:rPr>
              <a:t>Key idea</a:t>
            </a:r>
            <a:r>
              <a:rPr lang="en-AU" sz="3200" dirty="0">
                <a:solidFill>
                  <a:prstClr val="black"/>
                </a:solidFill>
                <a:latin typeface="Calibri"/>
              </a:rPr>
              <a:t>: Instead of computing gradient per-vertex, can we train a NN to predict it based on image features (local and global)?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A77190-1735-234A-9A40-DBDEE04EBA93}"/>
              </a:ext>
            </a:extLst>
          </p:cNvPr>
          <p:cNvSpPr txBox="1"/>
          <p:nvPr/>
        </p:nvSpPr>
        <p:spPr>
          <a:xfrm>
            <a:off x="9158841" y="6268279"/>
            <a:ext cx="3366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291">
              <a:defRPr/>
            </a:pPr>
            <a:r>
              <a:rPr lang="de-DE" sz="2400" dirty="0">
                <a:solidFill>
                  <a:prstClr val="black"/>
                </a:solidFill>
                <a:latin typeface="Calibri"/>
              </a:rPr>
              <a:t>Corona et al. ECCV‘22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982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73"/>
    </mc:Choice>
    <mc:Fallback xmlns="">
      <p:transition spd="slow" advTm="52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A590B9-CC0F-D148-ACAD-3816F321B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641" y="2676319"/>
            <a:ext cx="11330609" cy="380813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DDD78A0-3BAA-B548-9032-E2EBAC05FB7C}"/>
              </a:ext>
            </a:extLst>
          </p:cNvPr>
          <p:cNvSpPr txBox="1">
            <a:spLocks/>
          </p:cNvSpPr>
          <p:nvPr/>
        </p:nvSpPr>
        <p:spPr>
          <a:xfrm>
            <a:off x="611030" y="274639"/>
            <a:ext cx="11423533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609291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BB14B9-667A-7D4E-8285-457E502A2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2414" y="1786628"/>
            <a:ext cx="3403600" cy="5207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24094A9-B9CA-1C4A-9AB3-28EF08CD6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>
                <a:solidFill>
                  <a:prstClr val="black"/>
                </a:solidFill>
                <a:latin typeface="Calibri"/>
              </a:rPr>
              <a:t>Learned</a:t>
            </a:r>
            <a:r>
              <a:rPr lang="de-DE" dirty="0">
                <a:solidFill>
                  <a:prstClr val="black"/>
                </a:solidFill>
                <a:latin typeface="Calibri"/>
              </a:rPr>
              <a:t> Vertex </a:t>
            </a:r>
            <a:r>
              <a:rPr lang="de-DE" dirty="0" err="1">
                <a:solidFill>
                  <a:prstClr val="black"/>
                </a:solidFill>
                <a:latin typeface="Calibri"/>
              </a:rPr>
              <a:t>Descent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5703FC-331C-9349-9746-BB8466C33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EE9A2-C513-8E48-862C-FF2F20AD6B7D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8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702"/>
    </mc:Choice>
    <mc:Fallback xmlns="">
      <p:transition spd="slow" advTm="69702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606798-0FE4-D240-9EB1-9CC8EEA9C5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7980" y="1932960"/>
            <a:ext cx="2884488" cy="2791440"/>
          </a:xfrm>
          <a:prstGeom prst="rect">
            <a:avLst/>
          </a:prstGeom>
        </p:spPr>
      </p:pic>
      <p:pic>
        <p:nvPicPr>
          <p:cNvPr id="5" name="image_ours-19328">
            <a:hlinkClick r:id="" action="ppaction://media"/>
            <a:extLst>
              <a:ext uri="{FF2B5EF4-FFF2-40B4-BE49-F238E27FC236}">
                <a16:creationId xmlns:a16="http://schemas.microsoft.com/office/drawing/2014/main" id="{8567CF7A-294E-1A48-94D6-FF082D5181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 flipH="1">
            <a:off x="7809506" y="4001965"/>
            <a:ext cx="3780001" cy="2520000"/>
          </a:xfrm>
          <a:prstGeom prst="rect">
            <a:avLst/>
          </a:prstGeom>
        </p:spPr>
      </p:pic>
      <p:pic>
        <p:nvPicPr>
          <p:cNvPr id="6" name="image_ours-19332">
            <a:hlinkClick r:id="" action="ppaction://media"/>
            <a:extLst>
              <a:ext uri="{FF2B5EF4-FFF2-40B4-BE49-F238E27FC236}">
                <a16:creationId xmlns:a16="http://schemas.microsoft.com/office/drawing/2014/main" id="{80E2243C-E273-6746-8D82-B619086D4DC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864361" y="1137786"/>
            <a:ext cx="3780000" cy="2520000"/>
          </a:xfrm>
          <a:prstGeom prst="rect">
            <a:avLst/>
          </a:prstGeom>
        </p:spPr>
      </p:pic>
      <p:pic>
        <p:nvPicPr>
          <p:cNvPr id="7" name="image_ours-19336">
            <a:hlinkClick r:id="" action="ppaction://media"/>
            <a:extLst>
              <a:ext uri="{FF2B5EF4-FFF2-40B4-BE49-F238E27FC236}">
                <a16:creationId xmlns:a16="http://schemas.microsoft.com/office/drawing/2014/main" id="{CACE67A2-DF85-6846-B6E0-399F7520F71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09505" y="1137786"/>
            <a:ext cx="3780000" cy="2520000"/>
          </a:xfrm>
          <a:prstGeom prst="rect">
            <a:avLst/>
          </a:prstGeom>
        </p:spPr>
      </p:pic>
      <p:pic>
        <p:nvPicPr>
          <p:cNvPr id="12" name="image_ours-19356">
            <a:hlinkClick r:id="" action="ppaction://media"/>
            <a:extLst>
              <a:ext uri="{FF2B5EF4-FFF2-40B4-BE49-F238E27FC236}">
                <a16:creationId xmlns:a16="http://schemas.microsoft.com/office/drawing/2014/main" id="{8AF31084-7F38-404E-8540-5FDAA972BFEE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864361" y="4001965"/>
            <a:ext cx="3780000" cy="2520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A936B6-2518-2E43-A489-745A0EACF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EE9A2-C513-8E48-862C-FF2F20AD6B7D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82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"/>
    </mc:Choice>
    <mc:Fallback xmlns="">
      <p:transition spd="slow" advTm="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2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22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6D1B8F-6483-BC4E-88A2-CF344CDDB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98" y="674245"/>
            <a:ext cx="11918073" cy="518564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7E3CC5-37F8-B945-BAB9-E93406852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EE9A2-C513-8E48-862C-FF2F20AD6B7D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03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AC11206-4E0E-1E4D-AE80-35987DA24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is it Hard?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D32840-C646-2F4B-9D9D-478FB76778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C82A4A-4F42-5140-904C-2B74E80D5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313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A12C515-90B0-3C4D-A750-29E06C0C6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030" y="1512917"/>
            <a:ext cx="10969943" cy="4613249"/>
          </a:xfrm>
        </p:spPr>
        <p:txBody>
          <a:bodyPr/>
          <a:lstStyle/>
          <a:p>
            <a:r>
              <a:rPr lang="en-GB" dirty="0"/>
              <a:t>We'll learn more about LVD in our lecture on neural fields.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Lets use simple least squares optimization for fitting SMPL to images, for now.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5C7E33-1157-8048-9D68-F87E59ADA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822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67ABD9-BE7D-604E-83DD-ADEDDF236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is it Hard?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91AC3A-747D-AF40-AF8A-B84B1E60D3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defTabSz="447675" eaLnBrk="0" hangingPunct="0"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GB" dirty="0">
                <a:latin typeface="GFS Neohellenic Bold"/>
              </a:rPr>
              <a:t>Many degrees of freedom.</a:t>
            </a:r>
          </a:p>
          <a:p>
            <a:pPr defTabSz="447675" eaLnBrk="0" hangingPunct="0"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GB" dirty="0">
                <a:latin typeface="GFS Neohellenic Bold"/>
              </a:rPr>
              <a:t>Highly Dynamic / Skinning/ Clothing / Outdoor.</a:t>
            </a:r>
          </a:p>
          <a:p>
            <a:pPr defTabSz="447675" eaLnBrk="0" hangingPunct="0"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GB" dirty="0">
                <a:latin typeface="GFS Neohellenic Bold"/>
              </a:rPr>
              <a:t>Large variability and individuality of Motion patterns.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74CE29-17BF-264A-92CA-2FDC85495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E756D73-C101-3A47-9800-6B4B9C356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2881" y="3374304"/>
            <a:ext cx="2605065" cy="3234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C86FE462-B741-874C-B455-1860CD96C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43718" y="4113117"/>
            <a:ext cx="2406743" cy="219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804F19-DBEA-8F43-8888-F1471AFA2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1193" y="3607960"/>
            <a:ext cx="1844657" cy="2766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E6A772-D8A2-F547-B64F-880D3AF50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64592" y="4076460"/>
            <a:ext cx="3073309" cy="2018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A2DD4C78-4688-4B4A-8B55-7F29EC828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6913" y="6583363"/>
            <a:ext cx="24945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47675" eaLnBrk="0" hangingPunct="0">
              <a:buClr>
                <a:srgbClr val="000000"/>
              </a:buClr>
              <a:buSzPct val="100000"/>
            </a:pPr>
            <a:r>
              <a:rPr lang="en-US" sz="1200" dirty="0"/>
              <a:t>http://www.google.de/images</a:t>
            </a:r>
          </a:p>
        </p:txBody>
      </p:sp>
    </p:spTree>
    <p:extLst>
      <p:ext uri="{BB962C8B-B14F-4D97-AF65-F5344CB8AC3E}">
        <p14:creationId xmlns:p14="http://schemas.microsoft.com/office/powerpoint/2010/main" val="3660960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2AA5A-A914-9646-A59C-D7E6165C4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it hard?</a:t>
            </a:r>
          </a:p>
        </p:txBody>
      </p:sp>
      <p:pic>
        <p:nvPicPr>
          <p:cNvPr id="5" name="ambig">
            <a:hlinkClick r:id="" action="ppaction://media"/>
            <a:extLst>
              <a:ext uri="{FF2B5EF4-FFF2-40B4-BE49-F238E27FC236}">
                <a16:creationId xmlns:a16="http://schemas.microsoft.com/office/drawing/2014/main" id="{BF176826-47A1-AD49-85E7-BF29EE74418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2138363"/>
            <a:ext cx="10515600" cy="37242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AEF025-FBCA-3F4D-A5A8-500A86107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8</a:t>
            </a:fld>
            <a:endParaRPr lang="en-US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053BA2EF-E32C-F341-AC98-5FA9B47FBC27}"/>
              </a:ext>
            </a:extLst>
          </p:cNvPr>
          <p:cNvSpPr txBox="1">
            <a:spLocks/>
          </p:cNvSpPr>
          <p:nvPr/>
        </p:nvSpPr>
        <p:spPr>
          <a:xfrm>
            <a:off x="609600" y="1481958"/>
            <a:ext cx="10972801" cy="46442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47675" eaLnBrk="0" hangingPunct="0"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Depth ambiguity: many 3D poses produce the exact same projection!</a:t>
            </a:r>
          </a:p>
          <a:p>
            <a:pPr defTabSz="447675" eaLnBrk="0" hangingPunct="0"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C637FD-BAE6-E942-9958-418BB327EC26}"/>
              </a:ext>
            </a:extLst>
          </p:cNvPr>
          <p:cNvSpPr txBox="1"/>
          <p:nvPr/>
        </p:nvSpPr>
        <p:spPr>
          <a:xfrm>
            <a:off x="6847840" y="6298317"/>
            <a:ext cx="4235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Arial"/>
                <a:cs typeface="Arial"/>
              </a:rPr>
              <a:t>Sminchisescu</a:t>
            </a:r>
            <a:r>
              <a:rPr lang="en-US" sz="2000" dirty="0">
                <a:latin typeface="Arial"/>
                <a:cs typeface="Arial"/>
              </a:rPr>
              <a:t> and </a:t>
            </a:r>
            <a:r>
              <a:rPr lang="en-US" sz="2000" dirty="0" err="1">
                <a:latin typeface="Arial"/>
                <a:cs typeface="Arial"/>
              </a:rPr>
              <a:t>Triggs</a:t>
            </a:r>
            <a:r>
              <a:rPr lang="en-US" sz="2000" dirty="0">
                <a:latin typeface="Arial"/>
                <a:cs typeface="Arial"/>
              </a:rPr>
              <a:t>. CVPR’01</a:t>
            </a:r>
          </a:p>
        </p:txBody>
      </p:sp>
    </p:spTree>
    <p:extLst>
      <p:ext uri="{BB962C8B-B14F-4D97-AF65-F5344CB8AC3E}">
        <p14:creationId xmlns:p14="http://schemas.microsoft.com/office/powerpoint/2010/main" val="364236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67ABD9-BE7D-604E-83DD-ADEDDF236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Can we use prior information about humans?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D96E1C-6DC8-4243-89C5-EBDAA7D90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/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We know humans have a fixed skeletal structure.</a:t>
            </a:r>
          </a:p>
          <a:p>
            <a:pPr marL="285750" indent="-285750"/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/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Motion is mostly articulated.</a:t>
            </a:r>
          </a:p>
          <a:p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/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Human shape is roughly symmetric, and lives in a subspace.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74CE29-17BF-264A-92CA-2FDC85495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3A37-EECB-FE4B-B36F-12216F01F2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276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6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1642</TotalTime>
  <Words>2263</Words>
  <Application>Microsoft Macintosh PowerPoint</Application>
  <PresentationFormat>Widescreen</PresentationFormat>
  <Paragraphs>403</Paragraphs>
  <Slides>60</Slides>
  <Notes>25</Notes>
  <HiddenSlides>6</HiddenSlides>
  <MMClips>17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0" baseType="lpstr">
      <vt:lpstr>Adobe Caslon Pro</vt:lpstr>
      <vt:lpstr>Arial</vt:lpstr>
      <vt:lpstr>Calibri</vt:lpstr>
      <vt:lpstr>Calibri Light</vt:lpstr>
      <vt:lpstr>Century Gothic</vt:lpstr>
      <vt:lpstr>GFS Neohellenic Bold</vt:lpstr>
      <vt:lpstr>Helvetica Neue Light</vt:lpstr>
      <vt:lpstr>Helvetica Neue Thin</vt:lpstr>
      <vt:lpstr>Times New Roman</vt:lpstr>
      <vt:lpstr>2_Office Theme</vt:lpstr>
      <vt:lpstr>Virtual Humans – Winter 23/24</vt:lpstr>
      <vt:lpstr> We have seen how to fit SMPL to scans</vt:lpstr>
      <vt:lpstr>How can we infer 3D human pose and shape from a single image?</vt:lpstr>
      <vt:lpstr>Understand people in images</vt:lpstr>
      <vt:lpstr>Two ways to estimate 3D humans</vt:lpstr>
      <vt:lpstr>Why is it Hard?</vt:lpstr>
      <vt:lpstr>Why is it Hard?</vt:lpstr>
      <vt:lpstr>Why is it hard?</vt:lpstr>
      <vt:lpstr>Can we use prior information about humans?</vt:lpstr>
      <vt:lpstr>We need a body model</vt:lpstr>
      <vt:lpstr>PowerPoint Presentation</vt:lpstr>
      <vt:lpstr>Nowadays</vt:lpstr>
      <vt:lpstr>Problem formulation</vt:lpstr>
      <vt:lpstr>Inference with a generative model eg. SMPL</vt:lpstr>
      <vt:lpstr>How to model          ? </vt:lpstr>
      <vt:lpstr>General framework for optimization</vt:lpstr>
      <vt:lpstr>General framework for optimization</vt:lpstr>
      <vt:lpstr>General framework for optimization</vt:lpstr>
      <vt:lpstr>What are good features for fitting?</vt:lpstr>
      <vt:lpstr>Let's look at Distance Transform for example</vt:lpstr>
      <vt:lpstr>General framework for optimization</vt:lpstr>
      <vt:lpstr>How to "match" a 3D Model with a 2D image?</vt:lpstr>
      <vt:lpstr>How to "match" 3D SMPL with 2D image?</vt:lpstr>
      <vt:lpstr>General framework for optimization</vt:lpstr>
      <vt:lpstr>What objective should we optimize?</vt:lpstr>
      <vt:lpstr>What objective should we optimize?</vt:lpstr>
      <vt:lpstr>Optimization with Least Squares</vt:lpstr>
      <vt:lpstr>Optimization with Least Squares</vt:lpstr>
      <vt:lpstr>The land of optimization if full of pitfalls</vt:lpstr>
      <vt:lpstr>Example: Covariance scaled sampling for Monocular 3D body tracking</vt:lpstr>
      <vt:lpstr>Example: Covariance scaled sampling for Monocular 3D body tracking</vt:lpstr>
      <vt:lpstr>So what has changed in almost 20 years</vt:lpstr>
      <vt:lpstr>How does SMPLify execute the general framework to fit SMPL to an image</vt:lpstr>
      <vt:lpstr>Bottom up and top down should match</vt:lpstr>
      <vt:lpstr>Bottom up and top down should match</vt:lpstr>
      <vt:lpstr>SMPLify Objective Function</vt:lpstr>
      <vt:lpstr>Problem: Depth Ambiguity</vt:lpstr>
      <vt:lpstr>Solution: Pose and Shape Priors</vt:lpstr>
      <vt:lpstr>Updated SMPLify Objective Function</vt:lpstr>
      <vt:lpstr>Problem: Interpenetrations</vt:lpstr>
      <vt:lpstr>Solution: Approx. surface with capsules and penalise intersections</vt:lpstr>
      <vt:lpstr>SMPLify Objective Function</vt:lpstr>
      <vt:lpstr>Results on Leeds Sports Poses (LSP)</vt:lpstr>
      <vt:lpstr>Datasets</vt:lpstr>
      <vt:lpstr>SMPLify-X vs SMPLify</vt:lpstr>
      <vt:lpstr>Add detailed hands and face to SMPL</vt:lpstr>
      <vt:lpstr>Use a VAE to learn the manifold of poses</vt:lpstr>
      <vt:lpstr>SMPLify-X captures hands and faces better </vt:lpstr>
      <vt:lpstr>Limitations of Optimization</vt:lpstr>
      <vt:lpstr>Failure modes: 2D CNN failure</vt:lpstr>
      <vt:lpstr>Failure modes: Depth Ambiguity</vt:lpstr>
      <vt:lpstr>Pros/ Cons of local optimization</vt:lpstr>
      <vt:lpstr>Thanks!</vt:lpstr>
      <vt:lpstr>Expressive Body Capture: 3D Hands, Face, and Body from a Single Image (SMPLify-X)</vt:lpstr>
      <vt:lpstr>Keep it SMPL: Automatic Estimation of 3D Human Pose and Shape from a Single Image (SMPLify)</vt:lpstr>
      <vt:lpstr>Learned Vertex Descent</vt:lpstr>
      <vt:lpstr>Learned Vertex Descent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Virtual Humans – Winter 22/23</dc:title>
  <dc:creator>Bharat Bhatnagar</dc:creator>
  <cp:lastModifiedBy>Ilia Petrov</cp:lastModifiedBy>
  <cp:revision>46</cp:revision>
  <dcterms:created xsi:type="dcterms:W3CDTF">2022-11-30T15:15:33Z</dcterms:created>
  <dcterms:modified xsi:type="dcterms:W3CDTF">2023-09-22T17:29:31Z</dcterms:modified>
</cp:coreProperties>
</file>