
<file path=[Content_Types].xml><?xml version="1.0" encoding="utf-8"?>
<Types xmlns="http://schemas.openxmlformats.org/package/2006/content-types">
  <Default Extension="emf" ContentType="image/x-emf"/>
  <Default Extension="gif" ContentType="image/gif"/>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80" r:id="rId2"/>
  </p:sldMasterIdLst>
  <p:notesMasterIdLst>
    <p:notesMasterId r:id="rId40"/>
  </p:notesMasterIdLst>
  <p:sldIdLst>
    <p:sldId id="29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1" r:id="rId26"/>
    <p:sldId id="282" r:id="rId27"/>
    <p:sldId id="283" r:id="rId28"/>
    <p:sldId id="284" r:id="rId29"/>
    <p:sldId id="285" r:id="rId30"/>
    <p:sldId id="287" r:id="rId31"/>
    <p:sldId id="288" r:id="rId32"/>
    <p:sldId id="291" r:id="rId33"/>
    <p:sldId id="297" r:id="rId34"/>
    <p:sldId id="298" r:id="rId35"/>
    <p:sldId id="275" r:id="rId36"/>
    <p:sldId id="293" r:id="rId37"/>
    <p:sldId id="295" r:id="rId38"/>
    <p:sldId id="296" r:id="rId39"/>
  </p:sldIdLst>
  <p:sldSz cx="12193588" cy="6858000"/>
  <p:notesSz cx="6858000" cy="9144000"/>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Default Section" id="{273EFDAF-7775-5F4A-8727-0280206EFCF1}">
          <p14:sldIdLst>
            <p14:sldId id="294"/>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6"/>
            <p14:sldId id="277"/>
            <p14:sldId id="278"/>
            <p14:sldId id="279"/>
            <p14:sldId id="281"/>
            <p14:sldId id="282"/>
            <p14:sldId id="283"/>
            <p14:sldId id="284"/>
            <p14:sldId id="285"/>
            <p14:sldId id="287"/>
            <p14:sldId id="288"/>
            <p14:sldId id="291"/>
            <p14:sldId id="297"/>
            <p14:sldId id="298"/>
          </p14:sldIdLst>
        </p14:section>
        <p14:section name="OriginalSlides" id="{C78771A4-52F1-5C44-9D92-AFCDBF6B332A}">
          <p14:sldIdLst>
            <p14:sldId id="275"/>
            <p14:sldId id="293"/>
            <p14:sldId id="295"/>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0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7"/>
    <p:restoredTop sz="57923"/>
  </p:normalViewPr>
  <p:slideViewPr>
    <p:cSldViewPr snapToGrid="0" snapToObjects="1">
      <p:cViewPr varScale="1">
        <p:scale>
          <a:sx n="73" d="100"/>
          <a:sy n="73" d="100"/>
        </p:scale>
        <p:origin x="29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600" latinLnBrk="0">
      <a:lnSpc>
        <a:spcPct val="117999"/>
      </a:lnSpc>
      <a:defRPr sz="1100">
        <a:latin typeface="Helvetica Neue"/>
        <a:ea typeface="Helvetica Neue"/>
        <a:cs typeface="Helvetica Neue"/>
        <a:sym typeface="Helvetica Neue"/>
      </a:defRPr>
    </a:lvl1pPr>
    <a:lvl2pPr indent="114300" defTabSz="228600" latinLnBrk="0">
      <a:lnSpc>
        <a:spcPct val="117999"/>
      </a:lnSpc>
      <a:defRPr sz="1100">
        <a:latin typeface="Helvetica Neue"/>
        <a:ea typeface="Helvetica Neue"/>
        <a:cs typeface="Helvetica Neue"/>
        <a:sym typeface="Helvetica Neue"/>
      </a:defRPr>
    </a:lvl2pPr>
    <a:lvl3pPr indent="228600" defTabSz="228600" latinLnBrk="0">
      <a:lnSpc>
        <a:spcPct val="117999"/>
      </a:lnSpc>
      <a:defRPr sz="1100">
        <a:latin typeface="Helvetica Neue"/>
        <a:ea typeface="Helvetica Neue"/>
        <a:cs typeface="Helvetica Neue"/>
        <a:sym typeface="Helvetica Neue"/>
      </a:defRPr>
    </a:lvl3pPr>
    <a:lvl4pPr indent="342900" defTabSz="228600" latinLnBrk="0">
      <a:lnSpc>
        <a:spcPct val="117999"/>
      </a:lnSpc>
      <a:defRPr sz="1100">
        <a:latin typeface="Helvetica Neue"/>
        <a:ea typeface="Helvetica Neue"/>
        <a:cs typeface="Helvetica Neue"/>
        <a:sym typeface="Helvetica Neue"/>
      </a:defRPr>
    </a:lvl4pPr>
    <a:lvl5pPr indent="457200" defTabSz="228600" latinLnBrk="0">
      <a:lnSpc>
        <a:spcPct val="117999"/>
      </a:lnSpc>
      <a:defRPr sz="1100">
        <a:latin typeface="Helvetica Neue"/>
        <a:ea typeface="Helvetica Neue"/>
        <a:cs typeface="Helvetica Neue"/>
        <a:sym typeface="Helvetica Neue"/>
      </a:defRPr>
    </a:lvl5pPr>
    <a:lvl6pPr indent="571500" defTabSz="228600" latinLnBrk="0">
      <a:lnSpc>
        <a:spcPct val="117999"/>
      </a:lnSpc>
      <a:defRPr sz="1100">
        <a:latin typeface="Helvetica Neue"/>
        <a:ea typeface="Helvetica Neue"/>
        <a:cs typeface="Helvetica Neue"/>
        <a:sym typeface="Helvetica Neue"/>
      </a:defRPr>
    </a:lvl6pPr>
    <a:lvl7pPr indent="685800" defTabSz="228600" latinLnBrk="0">
      <a:lnSpc>
        <a:spcPct val="117999"/>
      </a:lnSpc>
      <a:defRPr sz="1100">
        <a:latin typeface="Helvetica Neue"/>
        <a:ea typeface="Helvetica Neue"/>
        <a:cs typeface="Helvetica Neue"/>
        <a:sym typeface="Helvetica Neue"/>
      </a:defRPr>
    </a:lvl7pPr>
    <a:lvl8pPr indent="800100" defTabSz="228600" latinLnBrk="0">
      <a:lnSpc>
        <a:spcPct val="117999"/>
      </a:lnSpc>
      <a:defRPr sz="1100">
        <a:latin typeface="Helvetica Neue"/>
        <a:ea typeface="Helvetica Neue"/>
        <a:cs typeface="Helvetica Neue"/>
        <a:sym typeface="Helvetica Neue"/>
      </a:defRPr>
    </a:lvl8pPr>
    <a:lvl9pPr indent="914400" defTabSz="228600"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The key idea is to scan lots of people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t>Algebraically, rotations can be represented by a 3x3 matrix. A column vector v gets pre-multiplied by the rotation matrix R to obtain the rotated point v’ as a column vector. This representation of rotations requires 9 numbers, although there are only 3 degrees of freedom.</a:t>
            </a:r>
          </a:p>
          <a:p>
            <a:endParaRPr/>
          </a:p>
          <a:p>
            <a:r>
              <a:t>{\color[rgb]{0.568627,0.384314,0.062745} R }&amp;: \mathbb{R}^3 \rightarrow \mathbb{R}^3\\</a:t>
            </a:r>
          </a:p>
          <a:p>
            <a:r>
              <a:t>\mathbf{v}' &amp;= {\color[rgb]{0.568627,0.384314,0.062745} R }{\color[rgb]{0.643137,0.686275,0.749020} \mathbf{v}} \\</a:t>
            </a:r>
          </a:p>
          <a:p>
            <a:r>
              <a:t>{\color[rgb]{0.568627,0.384314,0.062745} R }&amp; \equiv  \left[ \mathbf{r}_x~\mathbf{r}_y~\mathbf{r}_z\right]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Algebraically, rotations can be represented by a 3x3 matrix. A column vector v gets pre-multiplied by the rotation matrix R to obtain the rotated point v’ as a column vector. This representation of rotations requires 9 numbers, although there are only 3 degrees of freedom.</a:t>
            </a:r>
          </a:p>
          <a:p>
            <a:endParaRPr/>
          </a:p>
          <a:p>
            <a:r>
              <a:t>{\color[rgb]{0.568627,0.384314,0.062745} R }&amp;: \mathbb{R}^3 \rightarrow \mathbb{R}^3\\</a:t>
            </a:r>
          </a:p>
          <a:p>
            <a:r>
              <a:t>\mathbf{v}' &amp;= {\color[rgb]{0.568627,0.384314,0.062745} R }{\color[rgb]{0.643137,0.686275,0.749020} \mathbf{v}} \\</a:t>
            </a:r>
          </a:p>
          <a:p>
            <a:r>
              <a:t>{\color[rgb]{0.568627,0.384314,0.062745} R }&amp; \equiv  \left[ \mathbf{r}_x~\mathbf{r}_y~\mathbf{r}_z\right]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r>
              <a:rPr dirty="0"/>
              <a:t>Algebraically, rotations can be represented by a 3x3 matrix. A column vector v gets pre-multiplied by the rotation matrix R to obtain the rotated point v’ as a column vector. This representation of rotations requires 9 numbers, although there are only 3 degrees of freedom.</a:t>
            </a:r>
          </a:p>
          <a:p>
            <a:endParaRPr dirty="0"/>
          </a:p>
          <a:p>
            <a:r>
              <a:rPr dirty="0"/>
              <a:t>{\color[</a:t>
            </a:r>
            <a:r>
              <a:rPr dirty="0" err="1"/>
              <a:t>rgb</a:t>
            </a:r>
            <a:r>
              <a:rPr dirty="0"/>
              <a:t>]{0.568627,0.384314,0.062745} R }&amp;: \</a:t>
            </a:r>
            <a:r>
              <a:rPr dirty="0" err="1"/>
              <a:t>mathbb</a:t>
            </a:r>
            <a:r>
              <a:rPr dirty="0"/>
              <a:t>{R}^3 \</a:t>
            </a:r>
            <a:r>
              <a:rPr dirty="0" err="1"/>
              <a:t>rightarrow</a:t>
            </a:r>
            <a:r>
              <a:rPr dirty="0"/>
              <a:t> \</a:t>
            </a:r>
            <a:r>
              <a:rPr dirty="0" err="1"/>
              <a:t>mathbb</a:t>
            </a:r>
            <a:r>
              <a:rPr dirty="0"/>
              <a:t>{R}^3\\</a:t>
            </a:r>
          </a:p>
          <a:p>
            <a:r>
              <a:rPr dirty="0"/>
              <a:t>\</a:t>
            </a:r>
            <a:r>
              <a:rPr dirty="0" err="1"/>
              <a:t>mathbf</a:t>
            </a:r>
            <a:r>
              <a:rPr dirty="0"/>
              <a:t>{v}' &amp;= {\color[</a:t>
            </a:r>
            <a:r>
              <a:rPr dirty="0" err="1"/>
              <a:t>rgb</a:t>
            </a:r>
            <a:r>
              <a:rPr dirty="0"/>
              <a:t>]{0.568627,0.384314,0.062745} R }{\color[</a:t>
            </a:r>
            <a:r>
              <a:rPr dirty="0" err="1"/>
              <a:t>rgb</a:t>
            </a:r>
            <a:r>
              <a:rPr dirty="0"/>
              <a:t>]{0.643137,0.686275,0.749020} \</a:t>
            </a:r>
            <a:r>
              <a:rPr dirty="0" err="1"/>
              <a:t>mathbf</a:t>
            </a:r>
            <a:r>
              <a:rPr dirty="0"/>
              <a:t>{v}} \\</a:t>
            </a:r>
          </a:p>
          <a:p>
            <a:r>
              <a:rPr dirty="0"/>
              <a:t>{\color[</a:t>
            </a:r>
            <a:r>
              <a:rPr dirty="0" err="1"/>
              <a:t>rgb</a:t>
            </a:r>
            <a:r>
              <a:rPr dirty="0"/>
              <a:t>]{0.568627,0.384314,0.062745} R }&amp; \</a:t>
            </a:r>
            <a:r>
              <a:rPr dirty="0" err="1"/>
              <a:t>equiv</a:t>
            </a:r>
            <a:r>
              <a:rPr dirty="0"/>
              <a:t>  \left[ \</a:t>
            </a:r>
            <a:r>
              <a:rPr dirty="0" err="1"/>
              <a:t>mathbf</a:t>
            </a:r>
            <a:r>
              <a:rPr dirty="0"/>
              <a:t>{r}_x~\</a:t>
            </a:r>
            <a:r>
              <a:rPr dirty="0" err="1"/>
              <a:t>mathbf</a:t>
            </a:r>
            <a:r>
              <a:rPr dirty="0"/>
              <a:t>{r}_y~\</a:t>
            </a:r>
            <a:r>
              <a:rPr dirty="0" err="1"/>
              <a:t>mathbf</a:t>
            </a:r>
            <a:r>
              <a:rPr dirty="0"/>
              <a:t>{r}_z\right]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 S(\</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 (s\</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{R} \</a:t>
            </a:r>
            <a:r>
              <a:rPr lang="de-DE" sz="1100" dirty="0" err="1">
                <a:effectLst/>
                <a:latin typeface="Helvetica Neue"/>
                <a:ea typeface="Helvetica Neue"/>
                <a:cs typeface="Helvetica Neue"/>
                <a:sym typeface="Helvetica Neue"/>
              </a:rPr>
              <a:t>cdot</a:t>
            </a:r>
            <a:r>
              <a:rPr lang="de-DE" sz="1100" dirty="0">
                <a:effectLst/>
                <a:latin typeface="Helvetica Neue"/>
                <a:ea typeface="Helvetica Neue"/>
                <a:cs typeface="Helvetica Neue"/>
                <a:sym typeface="Helvetica Neue"/>
              </a:rPr>
              <a:t>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{X}^T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{t})^T</a:t>
            </a:r>
          </a:p>
          <a:p>
            <a:endParaRPr lang="en-GB" dirty="0"/>
          </a:p>
        </p:txBody>
      </p:sp>
    </p:spTree>
    <p:extLst>
      <p:ext uri="{BB962C8B-B14F-4D97-AF65-F5344CB8AC3E}">
        <p14:creationId xmlns:p14="http://schemas.microsoft.com/office/powerpoint/2010/main" val="62613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rPr dirty="0"/>
              <a:t>\</a:t>
            </a:r>
            <a:r>
              <a:rPr dirty="0" err="1"/>
              <a:t>arg</a:t>
            </a:r>
            <a:r>
              <a:rPr dirty="0"/>
              <a:t> \min_{s,\</a:t>
            </a:r>
            <a:r>
              <a:rPr dirty="0" err="1"/>
              <a:t>mathbf</a:t>
            </a:r>
            <a:r>
              <a:rPr dirty="0"/>
              <a:t>{R},\</a:t>
            </a:r>
            <a:r>
              <a:rPr dirty="0" err="1"/>
              <a:t>mathbf</a:t>
            </a:r>
            <a:r>
              <a:rPr dirty="0"/>
              <a:t>{t}} \| (s\</a:t>
            </a:r>
            <a:r>
              <a:rPr dirty="0" err="1"/>
              <a:t>mathbf</a:t>
            </a:r>
            <a:r>
              <a:rPr dirty="0"/>
              <a:t>{R}\</a:t>
            </a:r>
            <a:r>
              <a:rPr dirty="0" err="1"/>
              <a:t>mathbf</a:t>
            </a:r>
            <a:r>
              <a:rPr dirty="0"/>
              <a:t>{V}^T+\</a:t>
            </a:r>
            <a:r>
              <a:rPr dirty="0" err="1"/>
              <a:t>mathbf</a:t>
            </a:r>
            <a:r>
              <a:rPr dirty="0"/>
              <a:t>{t})-\</a:t>
            </a:r>
            <a:r>
              <a:rPr dirty="0" err="1"/>
              <a:t>mathbf</a:t>
            </a:r>
            <a:r>
              <a:rPr dirty="0"/>
              <a:t>{V}^{\prime T}\|^2_F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r>
              <a:t>Procrustes, which means "he who stretches", offered hospitality to people who passed his home.  He gave them a room and a nice bed to sleep in, and he explained to his guests that the bed had a unique quality, in which it would fit whoever laid on it perfectly.  He neglected to explain, though, that the reason people fit the bed was due to the fact that he stretched out people who were too short for the bed, and he cut off limbs of people who were too tall for it.  </a:t>
            </a:r>
          </a:p>
          <a:p>
            <a:endParaRPr/>
          </a:p>
          <a:p>
            <a:r>
              <a:t>Eventually, a hero in Greek mythology, Theseus, beat Procrustes by adjusting him to fit his own bed.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Ideas to solve the problem? </a:t>
            </a:r>
          </a:p>
          <a:p>
            <a:r>
              <a:t>Is it linear, quadratic in the parameters?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t>To understand how procrustes works, we need to understand what SVD does. I assume you are familiar with SVD, but here is a quick recap.</a:t>
            </a:r>
          </a:p>
          <a:p>
            <a:r>
              <a:t>SVD states that every matrix, can be factorized into 3 matrices. Where V and U are orthogonal matrices and sigma is diagonal.</a:t>
            </a:r>
          </a:p>
          <a:p>
            <a:r>
              <a:t>Geometrically it is telling us, a linear mapping can always be decomposed into a rotation, a scaling along principal axis by Sigma, followed by another rotation.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t>\A &amp;= \U\Sigma \V\tran \\</a:t>
            </a:r>
          </a:p>
          <a:p>
            <a:r>
              <a:t>\A &amp;\equiv (M \times N) \mathrm{\ real\ } \\</a:t>
            </a:r>
          </a:p>
          <a:p>
            <a:r>
              <a:t>\U &amp;\equiv (M\times M) \mathrm{\ orthogonal,\ unit\ norm} \\</a:t>
            </a:r>
          </a:p>
          <a:p>
            <a:r>
              <a:t>\V &amp;\equiv (N\times N) \mathrm{\ orthogonal,\ unit\ norm} \\</a:t>
            </a:r>
          </a:p>
          <a:p>
            <a:r>
              <a:t>\Sigma &amp;\equiv (M\times N) \mathrm{\ diagonal}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endParaRPr dirty="0"/>
          </a:p>
          <a:p>
            <a:r>
              <a:rPr dirty="0"/>
              <a:t>\</a:t>
            </a:r>
            <a:r>
              <a:rPr dirty="0" err="1"/>
              <a:t>mathbf</a:t>
            </a:r>
            <a:r>
              <a:rPr dirty="0"/>
              <a:t>{X}= [\</a:t>
            </a:r>
            <a:r>
              <a:rPr dirty="0" err="1"/>
              <a:t>mathbf</a:t>
            </a:r>
            <a:r>
              <a:rPr dirty="0"/>
              <a:t>{x}_1 \</a:t>
            </a:r>
            <a:r>
              <a:rPr dirty="0" err="1"/>
              <a:t>hdots</a:t>
            </a:r>
            <a:r>
              <a:rPr dirty="0"/>
              <a:t> \</a:t>
            </a:r>
            <a:r>
              <a:rPr dirty="0" err="1"/>
              <a:t>mathbf</a:t>
            </a:r>
            <a:r>
              <a:rPr dirty="0"/>
              <a:t>{x}_n]^T</a:t>
            </a:r>
          </a:p>
          <a:p>
            <a:endParaRPr dirty="0"/>
          </a:p>
          <a:p>
            <a:r>
              <a:rPr dirty="0"/>
              <a:t>\</a:t>
            </a:r>
            <a:r>
              <a:rPr dirty="0" err="1"/>
              <a:t>mathbf</a:t>
            </a:r>
            <a:r>
              <a:rPr dirty="0"/>
              <a:t>{Y}= [\</a:t>
            </a:r>
            <a:r>
              <a:rPr dirty="0" err="1"/>
              <a:t>mathbf</a:t>
            </a:r>
            <a:r>
              <a:rPr dirty="0"/>
              <a:t>{y}_1 \</a:t>
            </a:r>
            <a:r>
              <a:rPr dirty="0" err="1"/>
              <a:t>hdots</a:t>
            </a:r>
            <a:r>
              <a:rPr dirty="0"/>
              <a:t> \</a:t>
            </a:r>
            <a:r>
              <a:rPr dirty="0" err="1"/>
              <a:t>mathbf</a:t>
            </a:r>
            <a:r>
              <a:rPr dirty="0"/>
              <a:t>{y}_n]^T</a:t>
            </a:r>
          </a:p>
          <a:p>
            <a:endParaRPr dirty="0"/>
          </a:p>
          <a:p>
            <a:endParaRPr dirty="0"/>
          </a:p>
          <a:p>
            <a:r>
              <a:rPr dirty="0"/>
              <a:t>\</a:t>
            </a:r>
            <a:r>
              <a:rPr dirty="0" err="1"/>
              <a:t>mathbf</a:t>
            </a:r>
            <a:r>
              <a:rPr dirty="0"/>
              <a:t>{R} = \</a:t>
            </a:r>
            <a:r>
              <a:rPr dirty="0" err="1"/>
              <a:t>mathbf</a:t>
            </a:r>
            <a:r>
              <a:rPr dirty="0"/>
              <a:t>{U}\</a:t>
            </a:r>
            <a:r>
              <a:rPr dirty="0" err="1"/>
              <a:t>mathbf</a:t>
            </a:r>
            <a:r>
              <a:rPr dirty="0"/>
              <a:t>{V}^T</a:t>
            </a:r>
          </a:p>
          <a:p>
            <a:r>
              <a:rPr dirty="0"/>
              <a:t>\</a:t>
            </a:r>
            <a:r>
              <a:rPr dirty="0" err="1"/>
              <a:t>mathbf</a:t>
            </a:r>
            <a:r>
              <a:rPr dirty="0"/>
              <a:t>{t} = \sum \</a:t>
            </a:r>
            <a:r>
              <a:rPr dirty="0" err="1"/>
              <a:t>mathbf</a:t>
            </a:r>
            <a:r>
              <a:rPr dirty="0"/>
              <a:t>{R}\bar{\</a:t>
            </a:r>
            <a:r>
              <a:rPr dirty="0" err="1"/>
              <a:t>mathbf</a:t>
            </a:r>
            <a:r>
              <a:rPr dirty="0"/>
              <a:t>{x}} - \bar{\</a:t>
            </a:r>
            <a:r>
              <a:rPr dirty="0" err="1"/>
              <a:t>mathbf</a:t>
            </a:r>
            <a:r>
              <a:rPr dirty="0"/>
              <a:t>{y}}</a:t>
            </a:r>
          </a:p>
          <a:p>
            <a:r>
              <a:rPr dirty="0"/>
              <a:t>\</a:t>
            </a:r>
            <a:r>
              <a:rPr dirty="0" err="1"/>
              <a:t>mathbf</a:t>
            </a:r>
            <a:r>
              <a:rPr dirty="0"/>
              <a:t>{t} = \sum \</a:t>
            </a:r>
            <a:r>
              <a:rPr dirty="0" err="1"/>
              <a:t>mathbf</a:t>
            </a:r>
            <a:r>
              <a:rPr dirty="0"/>
              <a:t>{R}\bar{\</a:t>
            </a:r>
            <a:r>
              <a:rPr dirty="0" err="1"/>
              <a:t>mathbf</a:t>
            </a:r>
            <a:r>
              <a:rPr dirty="0"/>
              <a:t>{x}} - \bar{\</a:t>
            </a:r>
            <a:r>
              <a:rPr dirty="0" err="1"/>
              <a:t>mathbf</a:t>
            </a:r>
            <a:r>
              <a:rPr dirty="0"/>
              <a:t>{y}}</a:t>
            </a:r>
          </a:p>
          <a:p>
            <a:r>
              <a:rPr dirty="0"/>
              <a:t>\bar{\</a:t>
            </a:r>
            <a:r>
              <a:rPr dirty="0" err="1"/>
              <a:t>mathbf</a:t>
            </a:r>
            <a:r>
              <a:rPr dirty="0"/>
              <a:t>{X}}^T\bar{\</a:t>
            </a:r>
            <a:r>
              <a:rPr dirty="0" err="1"/>
              <a:t>mathbf</a:t>
            </a:r>
            <a:r>
              <a:rPr dirty="0"/>
              <a:t>{Y}} = \</a:t>
            </a:r>
            <a:r>
              <a:rPr dirty="0" err="1"/>
              <a:t>mathbf</a:t>
            </a:r>
            <a:r>
              <a:rPr dirty="0"/>
              <a:t>{U}\Sigma\</a:t>
            </a:r>
            <a:r>
              <a:rPr dirty="0" err="1"/>
              <a:t>mathbf</a:t>
            </a:r>
            <a:r>
              <a:rPr dirty="0"/>
              <a:t>{V}^T</a:t>
            </a:r>
          </a:p>
          <a:p>
            <a:r>
              <a:rPr lang="en-GB" dirty="0">
                <a:solidFill>
                  <a:srgbClr val="000000"/>
                </a:solidFill>
                <a:effectLst/>
                <a:latin typeface="Monaco" pitchFamily="2" charset="77"/>
              </a:rPr>
              <a:t>\</a:t>
            </a:r>
            <a:r>
              <a:rPr lang="en-GB" dirty="0" err="1">
                <a:solidFill>
                  <a:srgbClr val="000000"/>
                </a:solidFill>
                <a:effectLst/>
                <a:latin typeface="Monaco" pitchFamily="2" charset="77"/>
              </a:rPr>
              <a:t>mathbf</a:t>
            </a:r>
            <a:r>
              <a:rPr lang="en-GB" dirty="0">
                <a:solidFill>
                  <a:srgbClr val="000000"/>
                </a:solidFill>
                <a:effectLst/>
                <a:latin typeface="Monaco" pitchFamily="2" charset="77"/>
              </a:rPr>
              <a:t>{s} = \frac{\</a:t>
            </a:r>
            <a:r>
              <a:rPr lang="en-GB" dirty="0" err="1">
                <a:solidFill>
                  <a:srgbClr val="000000"/>
                </a:solidFill>
                <a:effectLst/>
                <a:latin typeface="Monaco" pitchFamily="2" charset="77"/>
              </a:rPr>
              <a:t>mathrm</a:t>
            </a:r>
            <a:r>
              <a:rPr lang="en-GB" dirty="0">
                <a:solidFill>
                  <a:srgbClr val="000000"/>
                </a:solidFill>
                <a:effectLst/>
                <a:latin typeface="Monaco" pitchFamily="2" charset="77"/>
              </a:rPr>
              <a:t>{tr}(\Sigma)}{\|\bar{\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{X}}\|_F^2}</a:t>
            </a:r>
          </a:p>
          <a:p>
            <a:endParaRPr lang="en-DE" dirty="0"/>
          </a:p>
          <a:p>
            <a:r>
              <a:rPr lang="en-DE" dirty="0"/>
              <a:t>clarify what the \bar{X} is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Idea scan lots of people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rPr dirty="0"/>
              <a:t>The summation is replaced by the centroids. The rotation and scale comes out of the summation. </a:t>
            </a:r>
          </a:p>
          <a:p>
            <a:r>
              <a:rPr dirty="0"/>
              <a:t>Take derivative equate to zero and find result</a:t>
            </a:r>
          </a:p>
          <a:p>
            <a:endParaRPr dirty="0"/>
          </a:p>
          <a:p>
            <a:endParaRPr dirty="0"/>
          </a:p>
          <a:p>
            <a:r>
              <a:rPr dirty="0"/>
              <a:t>\</a:t>
            </a:r>
            <a:r>
              <a:rPr dirty="0" err="1"/>
              <a:t>documentclass</a:t>
            </a:r>
            <a:r>
              <a:rPr dirty="0"/>
              <a:t>[10pt]{article}</a:t>
            </a:r>
          </a:p>
          <a:p>
            <a:r>
              <a:rPr dirty="0"/>
              <a:t>\</a:t>
            </a:r>
            <a:r>
              <a:rPr dirty="0" err="1"/>
              <a:t>usepackage</a:t>
            </a:r>
            <a:r>
              <a:rPr dirty="0"/>
              <a:t>[</a:t>
            </a:r>
            <a:r>
              <a:rPr dirty="0" err="1"/>
              <a:t>usenames</a:t>
            </a:r>
            <a:r>
              <a:rPr dirty="0"/>
              <a:t>]{color} %used for font color</a:t>
            </a:r>
          </a:p>
          <a:p>
            <a:r>
              <a:rPr dirty="0"/>
              <a:t>\</a:t>
            </a:r>
            <a:r>
              <a:rPr dirty="0" err="1"/>
              <a:t>usepackage</a:t>
            </a:r>
            <a:r>
              <a:rPr dirty="0"/>
              <a:t>{</a:t>
            </a:r>
            <a:r>
              <a:rPr dirty="0" err="1"/>
              <a:t>amssymb</a:t>
            </a:r>
            <a:r>
              <a:rPr dirty="0"/>
              <a:t>} %</a:t>
            </a:r>
            <a:r>
              <a:rPr dirty="0" err="1"/>
              <a:t>maths</a:t>
            </a:r>
            <a:endParaRPr dirty="0"/>
          </a:p>
          <a:p>
            <a:r>
              <a:rPr dirty="0"/>
              <a:t>\</a:t>
            </a:r>
            <a:r>
              <a:rPr dirty="0" err="1"/>
              <a:t>usepackage</a:t>
            </a:r>
            <a:r>
              <a:rPr dirty="0"/>
              <a:t>{</a:t>
            </a:r>
            <a:r>
              <a:rPr dirty="0" err="1"/>
              <a:t>amsmath</a:t>
            </a:r>
            <a:r>
              <a:rPr dirty="0"/>
              <a:t>} %</a:t>
            </a:r>
            <a:r>
              <a:rPr dirty="0" err="1"/>
              <a:t>maths</a:t>
            </a:r>
            <a:endParaRPr dirty="0"/>
          </a:p>
          <a:p>
            <a:r>
              <a:rPr dirty="0"/>
              <a:t>\</a:t>
            </a:r>
            <a:r>
              <a:rPr dirty="0" err="1"/>
              <a:t>usepackage</a:t>
            </a:r>
            <a:r>
              <a:rPr dirty="0"/>
              <a:t>[utf8]{</a:t>
            </a:r>
            <a:r>
              <a:rPr dirty="0" err="1"/>
              <a:t>inputenc</a:t>
            </a:r>
            <a:r>
              <a:rPr dirty="0"/>
              <a:t>} %useful to type directly diacritic characters</a:t>
            </a:r>
          </a:p>
          <a:p>
            <a:r>
              <a:rPr dirty="0"/>
              <a:t>\</a:t>
            </a:r>
            <a:r>
              <a:rPr dirty="0" err="1"/>
              <a:t>newcommand</a:t>
            </a:r>
            <a:r>
              <a:rPr dirty="0"/>
              <a:t>*{\</a:t>
            </a:r>
            <a:r>
              <a:rPr dirty="0" err="1"/>
              <a:t>tran</a:t>
            </a:r>
            <a:r>
              <a:rPr dirty="0"/>
              <a:t>}{^{\mkern-1.5mu\</a:t>
            </a:r>
            <a:r>
              <a:rPr dirty="0" err="1"/>
              <a:t>mathsf</a:t>
            </a:r>
            <a:r>
              <a:rPr dirty="0"/>
              <a:t>{T}}}</a:t>
            </a:r>
          </a:p>
          <a:p>
            <a:r>
              <a:rPr dirty="0"/>
              <a:t>\</a:t>
            </a:r>
            <a:r>
              <a:rPr dirty="0" err="1"/>
              <a:t>newcommand</a:t>
            </a:r>
            <a:r>
              <a:rPr dirty="0"/>
              <a:t>{\X}{\</a:t>
            </a:r>
            <a:r>
              <a:rPr dirty="0" err="1"/>
              <a:t>mathbf</a:t>
            </a:r>
            <a:r>
              <a:rPr dirty="0"/>
              <a:t>{X}}</a:t>
            </a:r>
          </a:p>
          <a:p>
            <a:r>
              <a:rPr dirty="0"/>
              <a:t>\</a:t>
            </a:r>
            <a:r>
              <a:rPr dirty="0" err="1"/>
              <a:t>newcommand</a:t>
            </a:r>
            <a:r>
              <a:rPr dirty="0"/>
              <a:t>{\</a:t>
            </a:r>
            <a:r>
              <a:rPr dirty="0" err="1"/>
              <a:t>mX</a:t>
            </a:r>
            <a:r>
              <a:rPr dirty="0"/>
              <a:t>}{\bar{\</a:t>
            </a:r>
            <a:r>
              <a:rPr dirty="0" err="1"/>
              <a:t>mathbf</a:t>
            </a:r>
            <a:r>
              <a:rPr dirty="0"/>
              <a:t>{X}}}</a:t>
            </a:r>
          </a:p>
          <a:p>
            <a:r>
              <a:rPr dirty="0"/>
              <a:t>\</a:t>
            </a:r>
            <a:r>
              <a:rPr dirty="0" err="1"/>
              <a:t>newcommand</a:t>
            </a:r>
            <a:r>
              <a:rPr dirty="0"/>
              <a:t>{\x}{\</a:t>
            </a:r>
            <a:r>
              <a:rPr dirty="0" err="1"/>
              <a:t>mathbf</a:t>
            </a:r>
            <a:r>
              <a:rPr dirty="0"/>
              <a:t>{x}_</a:t>
            </a:r>
            <a:r>
              <a:rPr dirty="0" err="1"/>
              <a:t>i</a:t>
            </a:r>
            <a:r>
              <a:rPr dirty="0"/>
              <a:t>}</a:t>
            </a:r>
          </a:p>
          <a:p>
            <a:r>
              <a:rPr dirty="0"/>
              <a:t>\</a:t>
            </a:r>
            <a:r>
              <a:rPr dirty="0" err="1"/>
              <a:t>newcommand</a:t>
            </a:r>
            <a:r>
              <a:rPr dirty="0"/>
              <a:t>{\mx}{\bar{\</a:t>
            </a:r>
            <a:r>
              <a:rPr dirty="0" err="1"/>
              <a:t>mathbf</a:t>
            </a:r>
            <a:r>
              <a:rPr dirty="0"/>
              <a:t>{x}}}</a:t>
            </a:r>
          </a:p>
          <a:p>
            <a:r>
              <a:rPr dirty="0"/>
              <a:t>\</a:t>
            </a:r>
            <a:r>
              <a:rPr dirty="0" err="1"/>
              <a:t>newcommand</a:t>
            </a:r>
            <a:r>
              <a:rPr dirty="0"/>
              <a:t>{\mxi}{\bar{\</a:t>
            </a:r>
            <a:r>
              <a:rPr dirty="0" err="1"/>
              <a:t>mathbf</a:t>
            </a:r>
            <a:r>
              <a:rPr dirty="0"/>
              <a:t>{x}_</a:t>
            </a:r>
            <a:r>
              <a:rPr dirty="0" err="1"/>
              <a:t>i</a:t>
            </a:r>
            <a:r>
              <a:rPr dirty="0"/>
              <a:t>}}</a:t>
            </a:r>
          </a:p>
          <a:p>
            <a:r>
              <a:rPr dirty="0"/>
              <a:t>\</a:t>
            </a:r>
            <a:r>
              <a:rPr dirty="0" err="1"/>
              <a:t>newcommand</a:t>
            </a:r>
            <a:r>
              <a:rPr dirty="0"/>
              <a:t>{\Y}{\</a:t>
            </a:r>
            <a:r>
              <a:rPr dirty="0" err="1"/>
              <a:t>mathbf</a:t>
            </a:r>
            <a:r>
              <a:rPr dirty="0"/>
              <a:t>{Y}}</a:t>
            </a:r>
          </a:p>
          <a:p>
            <a:r>
              <a:rPr dirty="0"/>
              <a:t>\</a:t>
            </a:r>
            <a:r>
              <a:rPr dirty="0" err="1"/>
              <a:t>newcommand</a:t>
            </a:r>
            <a:r>
              <a:rPr dirty="0"/>
              <a:t>{\</a:t>
            </a:r>
            <a:r>
              <a:rPr dirty="0" err="1"/>
              <a:t>mY</a:t>
            </a:r>
            <a:r>
              <a:rPr dirty="0"/>
              <a:t>}{\bar{\</a:t>
            </a:r>
            <a:r>
              <a:rPr dirty="0" err="1"/>
              <a:t>mathbf</a:t>
            </a:r>
            <a:r>
              <a:rPr dirty="0"/>
              <a:t>{Y}}}</a:t>
            </a:r>
          </a:p>
          <a:p>
            <a:r>
              <a:rPr dirty="0"/>
              <a:t>\</a:t>
            </a:r>
            <a:r>
              <a:rPr dirty="0" err="1"/>
              <a:t>newcommand</a:t>
            </a:r>
            <a:r>
              <a:rPr dirty="0"/>
              <a:t>{\y}{\</a:t>
            </a:r>
            <a:r>
              <a:rPr dirty="0" err="1"/>
              <a:t>mathbf</a:t>
            </a:r>
            <a:r>
              <a:rPr dirty="0"/>
              <a:t>{y}_</a:t>
            </a:r>
            <a:r>
              <a:rPr dirty="0" err="1"/>
              <a:t>i</a:t>
            </a:r>
            <a:r>
              <a:rPr dirty="0"/>
              <a:t>}</a:t>
            </a:r>
          </a:p>
          <a:p>
            <a:r>
              <a:rPr dirty="0"/>
              <a:t>\</a:t>
            </a:r>
            <a:r>
              <a:rPr dirty="0" err="1"/>
              <a:t>newcommand</a:t>
            </a:r>
            <a:r>
              <a:rPr dirty="0"/>
              <a:t>{\my}{\bar{\</a:t>
            </a:r>
            <a:r>
              <a:rPr dirty="0" err="1"/>
              <a:t>mathbf</a:t>
            </a:r>
            <a:r>
              <a:rPr dirty="0"/>
              <a:t>{y}}}</a:t>
            </a:r>
          </a:p>
          <a:p>
            <a:r>
              <a:rPr dirty="0"/>
              <a:t>\</a:t>
            </a:r>
            <a:r>
              <a:rPr dirty="0" err="1"/>
              <a:t>newcommand</a:t>
            </a:r>
            <a:r>
              <a:rPr dirty="0"/>
              <a:t>{\</a:t>
            </a:r>
            <a:r>
              <a:rPr dirty="0" err="1"/>
              <a:t>myi</a:t>
            </a:r>
            <a:r>
              <a:rPr dirty="0"/>
              <a:t>}{\bar{\</a:t>
            </a:r>
            <a:r>
              <a:rPr dirty="0" err="1"/>
              <a:t>mathbf</a:t>
            </a:r>
            <a:r>
              <a:rPr dirty="0"/>
              <a:t>{y}_</a:t>
            </a:r>
            <a:r>
              <a:rPr dirty="0" err="1"/>
              <a:t>i</a:t>
            </a:r>
            <a:r>
              <a:rPr dirty="0"/>
              <a:t>}}</a:t>
            </a:r>
          </a:p>
          <a:p>
            <a:r>
              <a:rPr dirty="0"/>
              <a:t>\</a:t>
            </a:r>
            <a:r>
              <a:rPr dirty="0" err="1"/>
              <a:t>newcommand</a:t>
            </a:r>
            <a:r>
              <a:rPr dirty="0"/>
              <a:t>{\U}{\</a:t>
            </a:r>
            <a:r>
              <a:rPr dirty="0" err="1"/>
              <a:t>mathbf</a:t>
            </a:r>
            <a:r>
              <a:rPr dirty="0"/>
              <a:t>{U}}</a:t>
            </a:r>
          </a:p>
          <a:p>
            <a:r>
              <a:rPr dirty="0"/>
              <a:t>\</a:t>
            </a:r>
            <a:r>
              <a:rPr dirty="0" err="1"/>
              <a:t>newcommand</a:t>
            </a:r>
            <a:r>
              <a:rPr dirty="0"/>
              <a:t>{\V}{\</a:t>
            </a:r>
            <a:r>
              <a:rPr dirty="0" err="1"/>
              <a:t>mathbf</a:t>
            </a:r>
            <a:r>
              <a:rPr dirty="0"/>
              <a:t>{V}}</a:t>
            </a:r>
          </a:p>
          <a:p>
            <a:r>
              <a:rPr dirty="0"/>
              <a:t>\</a:t>
            </a:r>
            <a:r>
              <a:rPr dirty="0" err="1"/>
              <a:t>newcommand</a:t>
            </a:r>
            <a:r>
              <a:rPr dirty="0"/>
              <a:t>{\R}{\</a:t>
            </a:r>
            <a:r>
              <a:rPr dirty="0" err="1"/>
              <a:t>mathbf</a:t>
            </a:r>
            <a:r>
              <a:rPr dirty="0"/>
              <a:t>{R}}</a:t>
            </a:r>
          </a:p>
          <a:p>
            <a:r>
              <a:rPr dirty="0"/>
              <a:t>\</a:t>
            </a:r>
            <a:r>
              <a:rPr dirty="0" err="1"/>
              <a:t>newcommand</a:t>
            </a:r>
            <a:r>
              <a:rPr dirty="0"/>
              <a:t>{\A}{\</a:t>
            </a:r>
            <a:r>
              <a:rPr dirty="0" err="1"/>
              <a:t>mathbf</a:t>
            </a:r>
            <a:r>
              <a:rPr dirty="0"/>
              <a:t>{A}}</a:t>
            </a:r>
          </a:p>
          <a:p>
            <a:r>
              <a:rPr dirty="0"/>
              <a:t>\</a:t>
            </a:r>
            <a:r>
              <a:rPr dirty="0" err="1"/>
              <a:t>newcommand</a:t>
            </a:r>
            <a:r>
              <a:rPr dirty="0"/>
              <a:t>{\trans}{\</a:t>
            </a:r>
            <a:r>
              <a:rPr dirty="0" err="1"/>
              <a:t>mathbf</a:t>
            </a:r>
            <a:r>
              <a:rPr dirty="0"/>
              <a:t>{t}}</a:t>
            </a:r>
          </a:p>
          <a:p>
            <a:endParaRPr dirty="0"/>
          </a:p>
          <a:p>
            <a:endParaRPr dirty="0"/>
          </a:p>
          <a:p>
            <a:r>
              <a:rPr dirty="0"/>
              <a:t>\</a:t>
            </a:r>
            <a:r>
              <a:rPr dirty="0" err="1"/>
              <a:t>usepackage</a:t>
            </a:r>
            <a:r>
              <a:rPr dirty="0"/>
              <a:t>[</a:t>
            </a:r>
            <a:r>
              <a:rPr dirty="0" err="1"/>
              <a:t>normalem</a:t>
            </a:r>
            <a:r>
              <a:rPr dirty="0"/>
              <a:t>]{</a:t>
            </a:r>
            <a:r>
              <a:rPr dirty="0" err="1"/>
              <a:t>ulem</a:t>
            </a:r>
            <a:r>
              <a:rPr dirty="0"/>
              <a:t>}</a:t>
            </a:r>
          </a:p>
          <a:p>
            <a:r>
              <a:rPr dirty="0"/>
              <a:t>\</a:t>
            </a:r>
            <a:r>
              <a:rPr dirty="0" err="1"/>
              <a:t>usepackage</a:t>
            </a:r>
            <a:r>
              <a:rPr dirty="0"/>
              <a:t>{</a:t>
            </a:r>
            <a:r>
              <a:rPr dirty="0" err="1"/>
              <a:t>amsmath</a:t>
            </a:r>
            <a:r>
              <a:rPr dirty="0"/>
              <a:t>}</a:t>
            </a:r>
          </a:p>
          <a:p>
            <a:r>
              <a:rPr dirty="0"/>
              <a:t>\</a:t>
            </a:r>
            <a:r>
              <a:rPr dirty="0" err="1"/>
              <a:t>newcommand</a:t>
            </a:r>
            <a:r>
              <a:rPr dirty="0"/>
              <a:t>{\</a:t>
            </a:r>
            <a:r>
              <a:rPr dirty="0" err="1"/>
              <a:t>stkout</a:t>
            </a:r>
            <a:r>
              <a:rPr dirty="0"/>
              <a:t>}[1]{\</a:t>
            </a:r>
            <a:r>
              <a:rPr dirty="0" err="1"/>
              <a:t>ifmmode</a:t>
            </a:r>
            <a:r>
              <a:rPr dirty="0"/>
              <a:t>\text{\</a:t>
            </a:r>
            <a:r>
              <a:rPr dirty="0" err="1"/>
              <a:t>sout</a:t>
            </a:r>
            <a:r>
              <a:rPr dirty="0"/>
              <a:t>{\</a:t>
            </a:r>
            <a:r>
              <a:rPr dirty="0" err="1"/>
              <a:t>ensuremath</a:t>
            </a:r>
            <a:r>
              <a:rPr dirty="0"/>
              <a:t>{#1}}}\else\</a:t>
            </a:r>
            <a:r>
              <a:rPr dirty="0" err="1"/>
              <a:t>sout</a:t>
            </a:r>
            <a:r>
              <a:rPr dirty="0"/>
              <a:t>{#1}\fi}</a:t>
            </a:r>
          </a:p>
          <a:p>
            <a:endParaRPr dirty="0"/>
          </a:p>
          <a:p>
            <a:endParaRPr dirty="0"/>
          </a:p>
          <a:p>
            <a:r>
              <a:rPr dirty="0"/>
              <a:t>%%%%%%%%%%%%%%%%%%%%%%%%%%%</a:t>
            </a:r>
          </a:p>
          <a:p>
            <a:endParaRPr dirty="0"/>
          </a:p>
          <a:p>
            <a:r>
              <a:rPr dirty="0"/>
              <a:t>\X, \Y &amp;\in \</a:t>
            </a:r>
            <a:r>
              <a:rPr dirty="0" err="1"/>
              <a:t>mathbb</a:t>
            </a:r>
            <a:r>
              <a:rPr dirty="0"/>
              <a:t>{R}^{(N\times 3)} \\</a:t>
            </a:r>
          </a:p>
          <a:p>
            <a:r>
              <a:rPr dirty="0"/>
              <a:t>\x, \y &amp;\in \</a:t>
            </a:r>
            <a:r>
              <a:rPr dirty="0" err="1"/>
              <a:t>mathbb</a:t>
            </a:r>
            <a:r>
              <a:rPr dirty="0"/>
              <a:t>{R}^{(3\times 1)} \\</a:t>
            </a:r>
          </a:p>
          <a:p>
            <a:r>
              <a:rPr dirty="0"/>
              <a:t>%\mu_\X &amp;= \</a:t>
            </a:r>
            <a:r>
              <a:rPr dirty="0" err="1"/>
              <a:t>mathop</a:t>
            </a:r>
            <a:r>
              <a:rPr dirty="0"/>
              <a:t>{}\</a:t>
            </a:r>
            <a:r>
              <a:rPr dirty="0" err="1"/>
              <a:t>mathbb</a:t>
            </a:r>
            <a:r>
              <a:rPr dirty="0"/>
              <a:t>{E}(\X), \mu_\Y = \</a:t>
            </a:r>
            <a:r>
              <a:rPr dirty="0" err="1"/>
              <a:t>mathop</a:t>
            </a:r>
            <a:r>
              <a:rPr dirty="0"/>
              <a:t>{}\</a:t>
            </a:r>
            <a:r>
              <a:rPr dirty="0" err="1"/>
              <a:t>mathbb</a:t>
            </a:r>
            <a:r>
              <a:rPr dirty="0"/>
              <a:t>{E}(\Y) \\</a:t>
            </a:r>
          </a:p>
          <a:p>
            <a:r>
              <a:rPr dirty="0"/>
              <a:t>%\bar{\X} &amp;= \X - \mu_\X, \bar{\Y} = \Y - \mu_\Y \\</a:t>
            </a:r>
          </a:p>
          <a:p>
            <a:r>
              <a:rPr dirty="0"/>
              <a:t>%\tilde{\X} &amp;= \frac{\bar{\X}}{\|\bar{\X}\|}, \tilde{\Y} = \frac{\bar{\Y}}{\|\bar{\Y}\|} \\</a:t>
            </a:r>
          </a:p>
          <a:p>
            <a:r>
              <a:rPr dirty="0"/>
              <a:t>%\A &amp;= \tilde{\X}\</a:t>
            </a:r>
            <a:r>
              <a:rPr dirty="0" err="1"/>
              <a:t>tran</a:t>
            </a:r>
            <a:r>
              <a:rPr dirty="0"/>
              <a:t> \tilde{\Y} \\</a:t>
            </a:r>
          </a:p>
          <a:p>
            <a:r>
              <a:rPr dirty="0"/>
              <a:t>%\A &amp;= \U \Sigma \V\</a:t>
            </a:r>
            <a:r>
              <a:rPr dirty="0" err="1"/>
              <a:t>tran</a:t>
            </a:r>
            <a:r>
              <a:rPr dirty="0"/>
              <a:t> \\</a:t>
            </a:r>
          </a:p>
          <a:p>
            <a:r>
              <a:rPr dirty="0"/>
              <a:t>%\R &amp;= \V\U\</a:t>
            </a:r>
            <a:r>
              <a:rPr dirty="0" err="1"/>
              <a:t>tran</a:t>
            </a:r>
            <a:r>
              <a:rPr dirty="0"/>
              <a:t> \\</a:t>
            </a:r>
          </a:p>
          <a:p>
            <a:r>
              <a:rPr dirty="0"/>
              <a:t>%s &amp;= \</a:t>
            </a:r>
            <a:r>
              <a:rPr dirty="0" err="1"/>
              <a:t>mathrm</a:t>
            </a:r>
            <a:r>
              <a:rPr dirty="0"/>
              <a:t>{tr}(\Sigma) \frac{\|\bar{\X}\|}{\|\bar{\Y}\|} \\</a:t>
            </a:r>
          </a:p>
          <a:p>
            <a:r>
              <a:rPr dirty="0"/>
              <a:t>%\trans &amp;= \mu\X - s(\mu\Y \</a:t>
            </a:r>
            <a:r>
              <a:rPr dirty="0" err="1"/>
              <a:t>cdot</a:t>
            </a:r>
            <a:r>
              <a:rPr dirty="0"/>
              <a:t> \R)</a:t>
            </a:r>
          </a:p>
          <a:p>
            <a:r>
              <a:rPr dirty="0"/>
              <a:t>{s, \R, \trans} &amp;= \</a:t>
            </a:r>
            <a:r>
              <a:rPr dirty="0" err="1"/>
              <a:t>arg</a:t>
            </a:r>
            <a:r>
              <a:rPr dirty="0"/>
              <a:t>\min_{s, \R, \trans} E \\</a:t>
            </a:r>
          </a:p>
          <a:p>
            <a:r>
              <a:rPr dirty="0"/>
              <a:t>E &amp;\</a:t>
            </a:r>
            <a:r>
              <a:rPr dirty="0" err="1"/>
              <a:t>equiv</a:t>
            </a:r>
            <a:r>
              <a:rPr dirty="0"/>
              <a:t> \</a:t>
            </a:r>
            <a:r>
              <a:rPr dirty="0" err="1"/>
              <a:t>sum_i</a:t>
            </a:r>
            <a:r>
              <a:rPr dirty="0"/>
              <a:t> \| s \R \x + \trans - \y \|^2 \\</a:t>
            </a:r>
          </a:p>
          <a:p>
            <a:r>
              <a:rPr dirty="0"/>
              <a:t>&amp;= \</a:t>
            </a:r>
            <a:r>
              <a:rPr dirty="0" err="1"/>
              <a:t>sum_i</a:t>
            </a:r>
            <a:r>
              <a:rPr dirty="0"/>
              <a:t> (s \R \x + \trans - \y)\</a:t>
            </a:r>
            <a:r>
              <a:rPr dirty="0" err="1"/>
              <a:t>tran</a:t>
            </a:r>
            <a:r>
              <a:rPr dirty="0"/>
              <a:t> (s \R \x + \trans - \y) \\</a:t>
            </a:r>
          </a:p>
          <a:p>
            <a:r>
              <a:rPr dirty="0"/>
              <a:t>&amp;= \</a:t>
            </a:r>
            <a:r>
              <a:rPr dirty="0" err="1"/>
              <a:t>sum_i</a:t>
            </a:r>
            <a:r>
              <a:rPr dirty="0"/>
              <a:t> s^2 \x\</a:t>
            </a:r>
            <a:r>
              <a:rPr dirty="0" err="1"/>
              <a:t>tran</a:t>
            </a:r>
            <a:r>
              <a:rPr dirty="0"/>
              <a:t> \x + \trans\</a:t>
            </a:r>
            <a:r>
              <a:rPr dirty="0" err="1"/>
              <a:t>tran</a:t>
            </a:r>
            <a:r>
              <a:rPr dirty="0"/>
              <a:t> \trans + \y\</a:t>
            </a:r>
            <a:r>
              <a:rPr dirty="0" err="1"/>
              <a:t>tran</a:t>
            </a:r>
            <a:r>
              <a:rPr dirty="0"/>
              <a:t> \y + 2s\x\</a:t>
            </a:r>
            <a:r>
              <a:rPr dirty="0" err="1"/>
              <a:t>tran</a:t>
            </a:r>
            <a:r>
              <a:rPr dirty="0"/>
              <a:t> \R\</a:t>
            </a:r>
            <a:r>
              <a:rPr dirty="0" err="1"/>
              <a:t>tran</a:t>
            </a:r>
            <a:r>
              <a:rPr dirty="0"/>
              <a:t> \trans - 2s\x\</a:t>
            </a:r>
            <a:r>
              <a:rPr dirty="0" err="1"/>
              <a:t>tran</a:t>
            </a:r>
            <a:r>
              <a:rPr dirty="0"/>
              <a:t>\R\</a:t>
            </a:r>
            <a:r>
              <a:rPr dirty="0" err="1"/>
              <a:t>tran</a:t>
            </a:r>
            <a:r>
              <a:rPr dirty="0"/>
              <a:t> \y -2\trans \</a:t>
            </a:r>
            <a:r>
              <a:rPr dirty="0" err="1"/>
              <a:t>tran</a:t>
            </a:r>
            <a:r>
              <a:rPr dirty="0"/>
              <a:t> \y \\</a:t>
            </a:r>
          </a:p>
          <a:p>
            <a:r>
              <a:rPr dirty="0"/>
              <a:t>{\trans} &amp;= \</a:t>
            </a:r>
            <a:r>
              <a:rPr dirty="0" err="1"/>
              <a:t>arg</a:t>
            </a:r>
            <a:r>
              <a:rPr dirty="0"/>
              <a:t>\min_{\trans} E = \</a:t>
            </a:r>
            <a:r>
              <a:rPr dirty="0" err="1"/>
              <a:t>arg</a:t>
            </a:r>
            <a:r>
              <a:rPr dirty="0"/>
              <a:t>\min_{\trans}\</a:t>
            </a:r>
            <a:r>
              <a:rPr dirty="0" err="1"/>
              <a:t>sum_i</a:t>
            </a:r>
            <a:r>
              <a:rPr dirty="0"/>
              <a:t> \</a:t>
            </a:r>
            <a:r>
              <a:rPr dirty="0" err="1"/>
              <a:t>stkout</a:t>
            </a:r>
            <a:r>
              <a:rPr dirty="0"/>
              <a:t>{s^2 \x\</a:t>
            </a:r>
            <a:r>
              <a:rPr dirty="0" err="1"/>
              <a:t>tran</a:t>
            </a:r>
            <a:r>
              <a:rPr dirty="0"/>
              <a:t> \x} + \trans\</a:t>
            </a:r>
            <a:r>
              <a:rPr dirty="0" err="1"/>
              <a:t>tran</a:t>
            </a:r>
            <a:r>
              <a:rPr dirty="0"/>
              <a:t> \trans + \</a:t>
            </a:r>
            <a:r>
              <a:rPr dirty="0" err="1"/>
              <a:t>stkout</a:t>
            </a:r>
            <a:r>
              <a:rPr dirty="0"/>
              <a:t>{\y\</a:t>
            </a:r>
            <a:r>
              <a:rPr dirty="0" err="1"/>
              <a:t>tran</a:t>
            </a:r>
            <a:r>
              <a:rPr dirty="0"/>
              <a:t> \y} + 2s\x\</a:t>
            </a:r>
            <a:r>
              <a:rPr dirty="0" err="1"/>
              <a:t>tran</a:t>
            </a:r>
            <a:r>
              <a:rPr dirty="0"/>
              <a:t> \R\</a:t>
            </a:r>
            <a:r>
              <a:rPr dirty="0" err="1"/>
              <a:t>tran</a:t>
            </a:r>
            <a:r>
              <a:rPr dirty="0"/>
              <a:t> \trans - \</a:t>
            </a:r>
            <a:r>
              <a:rPr dirty="0" err="1"/>
              <a:t>stkout</a:t>
            </a:r>
            <a:r>
              <a:rPr dirty="0"/>
              <a:t>{2s\x\</a:t>
            </a:r>
            <a:r>
              <a:rPr dirty="0" err="1"/>
              <a:t>tran</a:t>
            </a:r>
            <a:r>
              <a:rPr dirty="0"/>
              <a:t>\R\</a:t>
            </a:r>
            <a:r>
              <a:rPr dirty="0" err="1"/>
              <a:t>tran</a:t>
            </a:r>
            <a:r>
              <a:rPr dirty="0"/>
              <a:t> \y} -2\trans \</a:t>
            </a:r>
            <a:r>
              <a:rPr dirty="0" err="1"/>
              <a:t>tran</a:t>
            </a:r>
            <a:r>
              <a:rPr dirty="0"/>
              <a:t> \y \\</a:t>
            </a:r>
          </a:p>
          <a:p>
            <a:r>
              <a:rPr dirty="0"/>
              <a:t>&amp;= \</a:t>
            </a:r>
            <a:r>
              <a:rPr dirty="0" err="1"/>
              <a:t>arg</a:t>
            </a:r>
            <a:r>
              <a:rPr dirty="0"/>
              <a:t>\min_{\trans}\</a:t>
            </a:r>
            <a:r>
              <a:rPr dirty="0" err="1"/>
              <a:t>sum_i</a:t>
            </a:r>
            <a:r>
              <a:rPr dirty="0"/>
              <a:t> \trans\</a:t>
            </a:r>
            <a:r>
              <a:rPr dirty="0" err="1"/>
              <a:t>tran</a:t>
            </a:r>
            <a:r>
              <a:rPr dirty="0"/>
              <a:t> \trans + 2s\x\</a:t>
            </a:r>
            <a:r>
              <a:rPr dirty="0" err="1"/>
              <a:t>tran</a:t>
            </a:r>
            <a:r>
              <a:rPr dirty="0"/>
              <a:t> \R\</a:t>
            </a:r>
            <a:r>
              <a:rPr dirty="0" err="1"/>
              <a:t>tran</a:t>
            </a:r>
            <a:r>
              <a:rPr dirty="0"/>
              <a:t> \trans -2\trans \</a:t>
            </a:r>
            <a:r>
              <a:rPr dirty="0" err="1"/>
              <a:t>tran</a:t>
            </a:r>
            <a:r>
              <a:rPr dirty="0"/>
              <a:t> \y \\</a:t>
            </a:r>
          </a:p>
          <a:p>
            <a:r>
              <a:rPr dirty="0"/>
              <a:t>\mx &amp;\</a:t>
            </a:r>
            <a:r>
              <a:rPr dirty="0" err="1"/>
              <a:t>equiv</a:t>
            </a:r>
            <a:r>
              <a:rPr dirty="0"/>
              <a:t> \frac{\</a:t>
            </a:r>
            <a:r>
              <a:rPr dirty="0" err="1"/>
              <a:t>sum_i</a:t>
            </a:r>
            <a:r>
              <a:rPr dirty="0"/>
              <a:t> \x}{N}, \my \</a:t>
            </a:r>
            <a:r>
              <a:rPr dirty="0" err="1"/>
              <a:t>equiv</a:t>
            </a:r>
            <a:r>
              <a:rPr dirty="0"/>
              <a:t> \frac{\</a:t>
            </a:r>
            <a:r>
              <a:rPr dirty="0" err="1"/>
              <a:t>sum_i</a:t>
            </a:r>
            <a:r>
              <a:rPr dirty="0"/>
              <a:t> \y}{N} \\</a:t>
            </a:r>
          </a:p>
          <a:p>
            <a:r>
              <a:rPr dirty="0"/>
              <a:t>{\trans} &amp;= \</a:t>
            </a:r>
            <a:r>
              <a:rPr dirty="0" err="1"/>
              <a:t>arg</a:t>
            </a:r>
            <a:r>
              <a:rPr dirty="0"/>
              <a:t>\min_{\trans} E = \</a:t>
            </a:r>
            <a:r>
              <a:rPr dirty="0" err="1"/>
              <a:t>arg</a:t>
            </a:r>
            <a:r>
              <a:rPr dirty="0"/>
              <a:t>\min_{\trans}(\trans\</a:t>
            </a:r>
            <a:r>
              <a:rPr dirty="0" err="1"/>
              <a:t>tran</a:t>
            </a:r>
            <a:r>
              <a:rPr dirty="0"/>
              <a:t> (2s\R \mx + \trans - 2\my)) = \my - s \R \mx \\</a:t>
            </a:r>
          </a:p>
          <a:p>
            <a:r>
              <a:rPr dirty="0"/>
              <a:t>\mxi &amp;\</a:t>
            </a:r>
            <a:r>
              <a:rPr dirty="0" err="1"/>
              <a:t>equiv</a:t>
            </a:r>
            <a:r>
              <a:rPr dirty="0"/>
              <a:t> \x - \mx, \</a:t>
            </a:r>
            <a:r>
              <a:rPr dirty="0" err="1"/>
              <a:t>myi</a:t>
            </a:r>
            <a:r>
              <a:rPr dirty="0"/>
              <a:t> \</a:t>
            </a:r>
            <a:r>
              <a:rPr dirty="0" err="1"/>
              <a:t>equiv</a:t>
            </a:r>
            <a:r>
              <a:rPr dirty="0"/>
              <a:t> \y - \my \\</a:t>
            </a:r>
          </a:p>
          <a:p>
            <a:r>
              <a:rPr dirty="0"/>
              <a:t>E &amp;= \</a:t>
            </a:r>
            <a:r>
              <a:rPr dirty="0" err="1"/>
              <a:t>sum_i</a:t>
            </a:r>
            <a:r>
              <a:rPr dirty="0"/>
              <a:t> \| s \R \x + \trans - \y \|^2 = \</a:t>
            </a:r>
            <a:r>
              <a:rPr dirty="0" err="1"/>
              <a:t>sum_i</a:t>
            </a:r>
            <a:r>
              <a:rPr dirty="0"/>
              <a:t> \| s \R \mxi - \</a:t>
            </a:r>
            <a:r>
              <a:rPr dirty="0" err="1"/>
              <a:t>myi</a:t>
            </a:r>
            <a:r>
              <a:rPr dirty="0"/>
              <a:t> \|^2 = \</a:t>
            </a:r>
            <a:r>
              <a:rPr dirty="0" err="1"/>
              <a:t>sum_i</a:t>
            </a:r>
            <a:r>
              <a:rPr dirty="0"/>
              <a:t> s^2 \mxi\</a:t>
            </a:r>
            <a:r>
              <a:rPr dirty="0" err="1"/>
              <a:t>tran</a:t>
            </a:r>
            <a:r>
              <a:rPr dirty="0"/>
              <a:t> \mxi  + \</a:t>
            </a:r>
            <a:r>
              <a:rPr dirty="0" err="1"/>
              <a:t>myi</a:t>
            </a:r>
            <a:r>
              <a:rPr dirty="0"/>
              <a:t>\</a:t>
            </a:r>
            <a:r>
              <a:rPr dirty="0" err="1"/>
              <a:t>tran</a:t>
            </a:r>
            <a:r>
              <a:rPr dirty="0"/>
              <a:t> \</a:t>
            </a:r>
            <a:r>
              <a:rPr dirty="0" err="1"/>
              <a:t>myi</a:t>
            </a:r>
            <a:r>
              <a:rPr dirty="0"/>
              <a:t> - 2s\mxi\</a:t>
            </a:r>
            <a:r>
              <a:rPr dirty="0" err="1"/>
              <a:t>tran</a:t>
            </a:r>
            <a:r>
              <a:rPr dirty="0"/>
              <a:t>\R\</a:t>
            </a:r>
            <a:r>
              <a:rPr dirty="0" err="1"/>
              <a:t>tran</a:t>
            </a:r>
            <a:r>
              <a:rPr dirty="0"/>
              <a:t> \</a:t>
            </a:r>
            <a:r>
              <a:rPr dirty="0" err="1"/>
              <a:t>myi</a:t>
            </a:r>
            <a:r>
              <a:rPr dirty="0"/>
              <a:t> \\</a:t>
            </a:r>
          </a:p>
          <a:p>
            <a:r>
              <a:rPr dirty="0"/>
              <a:t>\A &amp;\</a:t>
            </a:r>
            <a:r>
              <a:rPr dirty="0" err="1"/>
              <a:t>equiv</a:t>
            </a:r>
            <a:r>
              <a:rPr dirty="0"/>
              <a:t> \</a:t>
            </a:r>
            <a:r>
              <a:rPr dirty="0" err="1"/>
              <a:t>mX</a:t>
            </a:r>
            <a:r>
              <a:rPr dirty="0"/>
              <a:t>\</a:t>
            </a:r>
            <a:r>
              <a:rPr dirty="0" err="1"/>
              <a:t>tran</a:t>
            </a:r>
            <a:r>
              <a:rPr dirty="0"/>
              <a:t> \</a:t>
            </a:r>
            <a:r>
              <a:rPr dirty="0" err="1"/>
              <a:t>mY</a:t>
            </a:r>
            <a:r>
              <a:rPr dirty="0"/>
              <a:t> = \</a:t>
            </a:r>
            <a:r>
              <a:rPr dirty="0" err="1"/>
              <a:t>sum_i</a:t>
            </a:r>
            <a:r>
              <a:rPr dirty="0"/>
              <a:t> \mx\my\</a:t>
            </a:r>
            <a:r>
              <a:rPr dirty="0" err="1"/>
              <a:t>tran</a:t>
            </a:r>
            <a:r>
              <a:rPr dirty="0"/>
              <a:t>\\</a:t>
            </a:r>
          </a:p>
          <a:p>
            <a:r>
              <a:rPr dirty="0"/>
              <a:t>{\R} &amp;= \</a:t>
            </a:r>
            <a:r>
              <a:rPr dirty="0" err="1"/>
              <a:t>arg</a:t>
            </a:r>
            <a:r>
              <a:rPr dirty="0"/>
              <a:t>\min_{\R} E = \</a:t>
            </a:r>
            <a:r>
              <a:rPr dirty="0" err="1"/>
              <a:t>arg</a:t>
            </a:r>
            <a:r>
              <a:rPr dirty="0"/>
              <a:t>\min_{\R}(\</a:t>
            </a:r>
            <a:r>
              <a:rPr dirty="0" err="1"/>
              <a:t>sum_i</a:t>
            </a:r>
            <a:r>
              <a:rPr dirty="0"/>
              <a:t> \</a:t>
            </a:r>
            <a:r>
              <a:rPr dirty="0" err="1"/>
              <a:t>stkout</a:t>
            </a:r>
            <a:r>
              <a:rPr dirty="0"/>
              <a:t>{s^2 \mxi\</a:t>
            </a:r>
            <a:r>
              <a:rPr dirty="0" err="1"/>
              <a:t>tran</a:t>
            </a:r>
            <a:r>
              <a:rPr dirty="0"/>
              <a:t> \mxi  + \</a:t>
            </a:r>
            <a:r>
              <a:rPr dirty="0" err="1"/>
              <a:t>myi</a:t>
            </a:r>
            <a:r>
              <a:rPr dirty="0"/>
              <a:t>\</a:t>
            </a:r>
            <a:r>
              <a:rPr dirty="0" err="1"/>
              <a:t>tran</a:t>
            </a:r>
            <a:r>
              <a:rPr dirty="0"/>
              <a:t> \</a:t>
            </a:r>
            <a:r>
              <a:rPr dirty="0" err="1"/>
              <a:t>myi</a:t>
            </a:r>
            <a:r>
              <a:rPr dirty="0"/>
              <a:t>} - 2s\mxi\</a:t>
            </a:r>
            <a:r>
              <a:rPr dirty="0" err="1"/>
              <a:t>tran</a:t>
            </a:r>
            <a:r>
              <a:rPr dirty="0"/>
              <a:t>\R\</a:t>
            </a:r>
            <a:r>
              <a:rPr dirty="0" err="1"/>
              <a:t>tran</a:t>
            </a:r>
            <a:r>
              <a:rPr dirty="0"/>
              <a:t> \</a:t>
            </a:r>
            <a:r>
              <a:rPr dirty="0" err="1"/>
              <a:t>myi</a:t>
            </a:r>
            <a:r>
              <a:rPr dirty="0"/>
              <a:t>)\\</a:t>
            </a:r>
          </a:p>
          <a:p>
            <a:r>
              <a:rPr dirty="0"/>
              <a:t>&amp;= \</a:t>
            </a:r>
            <a:r>
              <a:rPr dirty="0" err="1"/>
              <a:t>arg</a:t>
            </a:r>
            <a:r>
              <a:rPr dirty="0"/>
              <a:t>\max_{\R}(\</a:t>
            </a:r>
            <a:r>
              <a:rPr dirty="0" err="1"/>
              <a:t>sum_i</a:t>
            </a:r>
            <a:r>
              <a:rPr dirty="0"/>
              <a:t> \mxi\</a:t>
            </a:r>
            <a:r>
              <a:rPr dirty="0" err="1"/>
              <a:t>tran</a:t>
            </a:r>
            <a:r>
              <a:rPr dirty="0"/>
              <a:t>\R\</a:t>
            </a:r>
            <a:r>
              <a:rPr dirty="0" err="1"/>
              <a:t>tran</a:t>
            </a:r>
            <a:r>
              <a:rPr dirty="0"/>
              <a:t> \</a:t>
            </a:r>
            <a:r>
              <a:rPr dirty="0" err="1"/>
              <a:t>myi</a:t>
            </a:r>
            <a:r>
              <a:rPr dirty="0"/>
              <a:t>) = \</a:t>
            </a:r>
            <a:r>
              <a:rPr dirty="0" err="1"/>
              <a:t>arg</a:t>
            </a:r>
            <a:r>
              <a:rPr dirty="0"/>
              <a:t>\max_{\R}(\</a:t>
            </a:r>
            <a:r>
              <a:rPr dirty="0" err="1"/>
              <a:t>sum_i</a:t>
            </a:r>
            <a:r>
              <a:rPr dirty="0"/>
              <a:t> \</a:t>
            </a:r>
            <a:r>
              <a:rPr dirty="0" err="1"/>
              <a:t>mathrm</a:t>
            </a:r>
            <a:r>
              <a:rPr dirty="0"/>
              <a:t>{tr}(\mxi\</a:t>
            </a:r>
            <a:r>
              <a:rPr dirty="0" err="1"/>
              <a:t>myi</a:t>
            </a:r>
            <a:r>
              <a:rPr dirty="0"/>
              <a:t>\</a:t>
            </a:r>
            <a:r>
              <a:rPr dirty="0" err="1"/>
              <a:t>tran</a:t>
            </a:r>
            <a:r>
              <a:rPr dirty="0"/>
              <a:t> \R)) = \</a:t>
            </a:r>
            <a:r>
              <a:rPr dirty="0" err="1"/>
              <a:t>mathrm</a:t>
            </a:r>
            <a:r>
              <a:rPr dirty="0"/>
              <a:t>{tr}(\A \R) \\</a:t>
            </a:r>
          </a:p>
          <a:p>
            <a:r>
              <a:rPr dirty="0"/>
              <a:t>\A &amp;= \U\Sigma\V\</a:t>
            </a:r>
            <a:r>
              <a:rPr dirty="0" err="1"/>
              <a:t>tran</a:t>
            </a:r>
            <a:r>
              <a:rPr dirty="0"/>
              <a:t> \</a:t>
            </a:r>
            <a:r>
              <a:rPr dirty="0" err="1"/>
              <a:t>mathrm</a:t>
            </a:r>
            <a:r>
              <a:rPr dirty="0"/>
              <a:t>{,\ through\ SVD}\\ </a:t>
            </a:r>
          </a:p>
          <a:p>
            <a:r>
              <a:rPr dirty="0"/>
              <a:t>\R &amp;= \V\U\</a:t>
            </a:r>
            <a:r>
              <a:rPr dirty="0" err="1"/>
              <a:t>tran</a:t>
            </a:r>
            <a:r>
              <a:rPr dirty="0"/>
              <a:t> \</a:t>
            </a:r>
            <a:r>
              <a:rPr dirty="0" err="1"/>
              <a:t>mathrm</a:t>
            </a:r>
            <a:r>
              <a:rPr dirty="0"/>
              <a:t>{\ because\ } \\</a:t>
            </a:r>
          </a:p>
          <a:p>
            <a:r>
              <a:rPr dirty="0"/>
              <a:t>\A\R &amp;= (\U\Sigma\V\</a:t>
            </a:r>
            <a:r>
              <a:rPr dirty="0" err="1"/>
              <a:t>tran</a:t>
            </a:r>
            <a:r>
              <a:rPr dirty="0"/>
              <a:t>)(\V\U\</a:t>
            </a:r>
            <a:r>
              <a:rPr dirty="0" err="1"/>
              <a:t>tran</a:t>
            </a:r>
            <a:r>
              <a:rPr dirty="0"/>
              <a:t>) = \U\Sigma\U\</a:t>
            </a:r>
            <a:r>
              <a:rPr dirty="0" err="1"/>
              <a:t>tran</a:t>
            </a:r>
            <a:r>
              <a:rPr dirty="0"/>
              <a:t> \</a:t>
            </a:r>
            <a:r>
              <a:rPr dirty="0" err="1"/>
              <a:t>mathrm</a:t>
            </a:r>
            <a:r>
              <a:rPr dirty="0"/>
              <a:t>{\ symmetric\ positive\ semidefinite,\ so\ } \R \</a:t>
            </a:r>
            <a:r>
              <a:rPr dirty="0" err="1"/>
              <a:t>mathrm</a:t>
            </a:r>
            <a:r>
              <a:rPr dirty="0"/>
              <a:t>{\ maximizes\ } \</a:t>
            </a:r>
            <a:r>
              <a:rPr dirty="0" err="1"/>
              <a:t>mathrm</a:t>
            </a:r>
            <a:r>
              <a:rPr dirty="0"/>
              <a:t>{tr}(\A\R) \\</a:t>
            </a:r>
          </a:p>
          <a:p>
            <a:r>
              <a:rPr dirty="0"/>
              <a:t>s &amp;= \</a:t>
            </a:r>
            <a:r>
              <a:rPr dirty="0" err="1"/>
              <a:t>arg</a:t>
            </a:r>
            <a:r>
              <a:rPr dirty="0"/>
              <a:t>\min_{s} E = \</a:t>
            </a:r>
            <a:r>
              <a:rPr dirty="0" err="1"/>
              <a:t>arg</a:t>
            </a:r>
            <a:r>
              <a:rPr dirty="0"/>
              <a:t>\min_{s}(\</a:t>
            </a:r>
            <a:r>
              <a:rPr dirty="0" err="1"/>
              <a:t>sum_i</a:t>
            </a:r>
            <a:r>
              <a:rPr dirty="0"/>
              <a:t> s^2 \mxi\</a:t>
            </a:r>
            <a:r>
              <a:rPr dirty="0" err="1"/>
              <a:t>tran</a:t>
            </a:r>
            <a:r>
              <a:rPr dirty="0"/>
              <a:t> \mxi  + \</a:t>
            </a:r>
            <a:r>
              <a:rPr dirty="0" err="1"/>
              <a:t>stkout</a:t>
            </a:r>
            <a:r>
              <a:rPr dirty="0"/>
              <a:t>{\</a:t>
            </a:r>
            <a:r>
              <a:rPr dirty="0" err="1"/>
              <a:t>myi</a:t>
            </a:r>
            <a:r>
              <a:rPr dirty="0"/>
              <a:t>\</a:t>
            </a:r>
            <a:r>
              <a:rPr dirty="0" err="1"/>
              <a:t>tran</a:t>
            </a:r>
            <a:r>
              <a:rPr dirty="0"/>
              <a:t> \</a:t>
            </a:r>
            <a:r>
              <a:rPr dirty="0" err="1"/>
              <a:t>myi</a:t>
            </a:r>
            <a:r>
              <a:rPr dirty="0"/>
              <a:t>} - 2s\mxi\</a:t>
            </a:r>
            <a:r>
              <a:rPr dirty="0" err="1"/>
              <a:t>tran</a:t>
            </a:r>
            <a:r>
              <a:rPr dirty="0"/>
              <a:t>\R\</a:t>
            </a:r>
            <a:r>
              <a:rPr dirty="0" err="1"/>
              <a:t>tran</a:t>
            </a:r>
            <a:r>
              <a:rPr dirty="0"/>
              <a:t> \</a:t>
            </a:r>
            <a:r>
              <a:rPr dirty="0" err="1"/>
              <a:t>myi</a:t>
            </a:r>
            <a:r>
              <a:rPr dirty="0"/>
              <a:t>) \\</a:t>
            </a:r>
          </a:p>
          <a:p>
            <a:r>
              <a:rPr dirty="0"/>
              <a:t>&amp;= \</a:t>
            </a:r>
            <a:r>
              <a:rPr dirty="0" err="1"/>
              <a:t>arg</a:t>
            </a:r>
            <a:r>
              <a:rPr dirty="0"/>
              <a:t>\min_{s}(s^2 \</a:t>
            </a:r>
            <a:r>
              <a:rPr dirty="0" err="1"/>
              <a:t>sum_i</a:t>
            </a:r>
            <a:r>
              <a:rPr dirty="0"/>
              <a:t>(\mxi\</a:t>
            </a:r>
            <a:r>
              <a:rPr dirty="0" err="1"/>
              <a:t>tran</a:t>
            </a:r>
            <a:r>
              <a:rPr dirty="0"/>
              <a:t> \mxi) -2s \</a:t>
            </a:r>
            <a:r>
              <a:rPr dirty="0" err="1"/>
              <a:t>sum_i</a:t>
            </a:r>
            <a:r>
              <a:rPr dirty="0"/>
              <a:t>(\mxi\</a:t>
            </a:r>
            <a:r>
              <a:rPr dirty="0" err="1"/>
              <a:t>tran</a:t>
            </a:r>
            <a:r>
              <a:rPr dirty="0"/>
              <a:t>\R\</a:t>
            </a:r>
            <a:r>
              <a:rPr dirty="0" err="1"/>
              <a:t>tran</a:t>
            </a:r>
            <a:r>
              <a:rPr dirty="0"/>
              <a:t> \</a:t>
            </a:r>
            <a:r>
              <a:rPr dirty="0" err="1"/>
              <a:t>myi</a:t>
            </a:r>
            <a:r>
              <a:rPr dirty="0"/>
              <a:t>)) \\</a:t>
            </a:r>
          </a:p>
          <a:p>
            <a:r>
              <a:rPr dirty="0"/>
              <a:t>&amp;= \</a:t>
            </a:r>
            <a:r>
              <a:rPr dirty="0" err="1"/>
              <a:t>arg</a:t>
            </a:r>
            <a:r>
              <a:rPr dirty="0"/>
              <a:t>\</a:t>
            </a:r>
            <a:r>
              <a:rPr dirty="0" err="1"/>
              <a:t>min_s</a:t>
            </a:r>
            <a:r>
              <a:rPr dirty="0"/>
              <a:t>(s^2a -2sb) = \frac{b}{a} = \frac{\mxi\</a:t>
            </a:r>
            <a:r>
              <a:rPr dirty="0" err="1"/>
              <a:t>tran</a:t>
            </a:r>
            <a:r>
              <a:rPr dirty="0"/>
              <a:t>\R\</a:t>
            </a:r>
            <a:r>
              <a:rPr dirty="0" err="1"/>
              <a:t>tran</a:t>
            </a:r>
            <a:r>
              <a:rPr dirty="0"/>
              <a:t> \</a:t>
            </a:r>
            <a:r>
              <a:rPr dirty="0" err="1"/>
              <a:t>myi</a:t>
            </a:r>
            <a:r>
              <a:rPr dirty="0"/>
              <a:t>}{\mxi\</a:t>
            </a:r>
            <a:r>
              <a:rPr dirty="0" err="1"/>
              <a:t>tran</a:t>
            </a:r>
            <a:r>
              <a:rPr dirty="0"/>
              <a:t> \mxi} \\</a:t>
            </a:r>
          </a:p>
          <a:p>
            <a:r>
              <a:rPr dirty="0"/>
              <a:t>&amp;= \frac{\</a:t>
            </a:r>
            <a:r>
              <a:rPr dirty="0" err="1"/>
              <a:t>mathrm</a:t>
            </a:r>
            <a:r>
              <a:rPr dirty="0"/>
              <a:t>{tr}(\A\R)}{\|\X\|^2} = \frac{\</a:t>
            </a:r>
            <a:r>
              <a:rPr dirty="0" err="1"/>
              <a:t>mathrm</a:t>
            </a:r>
            <a:r>
              <a:rPr dirty="0"/>
              <a:t>{tr}(\Sigma)}{\|\X\|^2}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xfrm>
            <a:off x="381000" y="685800"/>
            <a:ext cx="6096000" cy="3429000"/>
          </a:xfrm>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rPr dirty="0"/>
              <a:t>Let’s look at the rotation part</a:t>
            </a:r>
          </a:p>
          <a:p>
            <a:endParaRPr dirty="0"/>
          </a:p>
          <a:p>
            <a:r>
              <a:rPr lang="en-GB" dirty="0">
                <a:solidFill>
                  <a:srgbClr val="000000"/>
                </a:solidFill>
                <a:effectLst/>
                <a:latin typeface="Monaco" pitchFamily="2" charset="77"/>
              </a:rPr>
              <a:t>\</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{Y}}^T\|_F^2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{X}}^T\|_F^2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{Y}}^T\|_F^2 - 2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{X}}^T\|_F^2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{Y}}^T\|_F^2 - 2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U\Sigma V^T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U^T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V , \Sigma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S , \Sigma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\quad \text{where } S = U^T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V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xfrm>
            <a:off x="381000" y="685800"/>
            <a:ext cx="6096000" cy="3429000"/>
          </a:xfrm>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xfrm>
            <a:off x="381000" y="685800"/>
            <a:ext cx="6096000" cy="3429000"/>
          </a:xfrm>
          <a:prstGeom prst="rect">
            <a:avLst/>
          </a:prstGeom>
        </p:spPr>
        <p:txBody>
          <a:bodyPr/>
          <a:lstStyle/>
          <a:p>
            <a:endParaRPr/>
          </a:p>
        </p:txBody>
      </p:sp>
      <p:sp>
        <p:nvSpPr>
          <p:cNvPr id="509" name="Shape 509"/>
          <p:cNvSpPr>
            <a:spLocks noGrp="1"/>
          </p:cNvSpPr>
          <p:nvPr>
            <p:ph type="body" sz="quarter" idx="1"/>
          </p:nvPr>
        </p:nvSpPr>
        <p:spPr>
          <a:prstGeom prst="rect">
            <a:avLst/>
          </a:prstGeom>
        </p:spPr>
        <p:txBody>
          <a:bodyPr/>
          <a:lstStyle/>
          <a:p>
            <a:r>
              <a:rPr lang="en-GB" dirty="0">
                <a:solidFill>
                  <a:srgbClr val="000000"/>
                </a:solidFill>
                <a:effectLst/>
                <a:latin typeface="Monaco" pitchFamily="2" charset="77"/>
              </a:rPr>
              <a:t>\</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{Y}}^T\|_F^2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{X}}^T\|_F^2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{Y}}^T\|_F^2 - 2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\min_\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{X}}^T\|_F^2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{Y}}^T\|_F^2 - 2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U\Sigma V^T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U^T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V , \Sigma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a:t>
            </a:r>
          </a:p>
          <a:p>
            <a:r>
              <a:rPr lang="en-GB" dirty="0">
                <a:solidFill>
                  <a:srgbClr val="000000"/>
                </a:solidFill>
                <a:effectLst/>
                <a:latin typeface="Monaco" pitchFamily="2" charset="77"/>
              </a:rPr>
              <a:t>&amp;= \</a:t>
            </a:r>
            <a:r>
              <a:rPr lang="en-GB" dirty="0" err="1">
                <a:solidFill>
                  <a:srgbClr val="000000"/>
                </a:solidFill>
                <a:effectLst/>
                <a:latin typeface="Monaco" pitchFamily="2" charset="77"/>
              </a:rPr>
              <a:t>arg</a:t>
            </a:r>
            <a:r>
              <a:rPr lang="en-GB" dirty="0">
                <a:solidFill>
                  <a:srgbClr val="000000"/>
                </a:solidFill>
                <a:effectLst/>
                <a:latin typeface="Monaco" pitchFamily="2" charset="77"/>
              </a:rPr>
              <a:t>\max_\</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a:t>
            </a:r>
            <a:r>
              <a:rPr lang="en-GB" dirty="0" err="1">
                <a:solidFill>
                  <a:srgbClr val="000000"/>
                </a:solidFill>
                <a:effectLst/>
                <a:latin typeface="Monaco" pitchFamily="2" charset="77"/>
              </a:rPr>
              <a:t>langle</a:t>
            </a:r>
            <a:r>
              <a:rPr lang="en-GB" dirty="0">
                <a:solidFill>
                  <a:srgbClr val="000000"/>
                </a:solidFill>
                <a:effectLst/>
                <a:latin typeface="Monaco" pitchFamily="2" charset="77"/>
              </a:rPr>
              <a:t> S , \Sigma \</a:t>
            </a:r>
            <a:r>
              <a:rPr lang="en-GB" dirty="0" err="1">
                <a:solidFill>
                  <a:srgbClr val="000000"/>
                </a:solidFill>
                <a:effectLst/>
                <a:latin typeface="Monaco" pitchFamily="2" charset="77"/>
              </a:rPr>
              <a:t>rangle_F</a:t>
            </a:r>
            <a:r>
              <a:rPr lang="en-GB" dirty="0">
                <a:solidFill>
                  <a:srgbClr val="000000"/>
                </a:solidFill>
                <a:effectLst/>
                <a:latin typeface="Monaco" pitchFamily="2" charset="77"/>
              </a:rPr>
              <a:t>  \quad \text{where } S = U^T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 V \\</a:t>
            </a:r>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xfrm>
            <a:off x="381000" y="685800"/>
            <a:ext cx="6096000" cy="3429000"/>
          </a:xfrm>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r>
              <a:t>\mathbf{R} &amp;= \arg\min_\mathbf{R} ||\mathbf{R} \bar{\mathbf{X}}-\bar{\mathbf{Y}}\|_F^2 \\</a:t>
            </a:r>
          </a:p>
          <a:p>
            <a:r>
              <a:t>&amp;= \arg\min_\mathbf{R}  \langle \mathbf{R} \bar{\mathbf{X}}-\bar{\mathbf{Y}}, \mathbf{R} \bar{\mathbf{X}}-\bar{\mathbf{Y}} \rangle_F  \\</a:t>
            </a:r>
          </a:p>
          <a:p>
            <a:r>
              <a:t>&amp;= \arg\min_\mathbf{R}  \|\mathbf{R} \bar{\mathbf{X}}\|_F^2 + \|\bar{\mathbf{Y}}\|_F^2 - 2 \langle \mathbf{R} \bar{\mathbf{X}} , \bar{\mathbf{Y}} \rangle_F \\</a:t>
            </a:r>
          </a:p>
          <a:p>
            <a:r>
              <a:t>&amp;= \arg\min_\mathbf{R}  \|\bar{\mathbf{X}}\|_F^2 + \|\bar{\mathbf{Y}}\|_F^2 - 2 \langle \mathbf{R} \bar{\mathbf{X}} , \bar{\mathbf{Y}} \rangle_F  \\</a:t>
            </a:r>
          </a:p>
          <a:p>
            <a:r>
              <a:t>&amp;= \arg\max_\mathbf{R}  \langle \mathbf{R} , \bar{\mathbf{Y}} \bar{\mathbf{X}}^T \rangle_F  \\</a:t>
            </a:r>
          </a:p>
          <a:p>
            <a:r>
              <a:t>&amp;= \arg\max_\mathbf{R}  \langle \mathbf{R}, U\Sigma V^T \rangle_F  \\</a:t>
            </a:r>
          </a:p>
          <a:p>
            <a:r>
              <a:t>&amp;= \arg\max_\mathbf{R}  \langle U^T \mathbf{R} V , \Sigma \rangle_F  \\</a:t>
            </a:r>
          </a:p>
          <a:p>
            <a:r>
              <a:t>&amp;= \arg\max_\mathbf{R}  \langle S , \Sigma \rangle_F  \quad \text{where } S = U^T \mathbf{R} V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xfrm>
            <a:off x="381000" y="685800"/>
            <a:ext cx="6096000" cy="3429000"/>
          </a:xfrm>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p>
            <a:r>
              <a:rPr dirty="0"/>
              <a:t>\</a:t>
            </a:r>
            <a:r>
              <a:rPr dirty="0" err="1"/>
              <a:t>mathbf</a:t>
            </a:r>
            <a:r>
              <a:rPr dirty="0"/>
              <a:t>{R} &amp;= \</a:t>
            </a:r>
            <a:r>
              <a:rPr dirty="0" err="1"/>
              <a:t>arg</a:t>
            </a:r>
            <a:r>
              <a:rPr dirty="0"/>
              <a:t>\min_\</a:t>
            </a:r>
            <a:r>
              <a:rPr dirty="0" err="1"/>
              <a:t>mathbf</a:t>
            </a:r>
            <a:r>
              <a:rPr dirty="0"/>
              <a:t>{R} ||\</a:t>
            </a:r>
            <a:r>
              <a:rPr dirty="0" err="1"/>
              <a:t>mathbf</a:t>
            </a:r>
            <a:r>
              <a:rPr dirty="0"/>
              <a:t>{R} \bar{\</a:t>
            </a:r>
            <a:r>
              <a:rPr dirty="0" err="1"/>
              <a:t>mathbf</a:t>
            </a:r>
            <a:r>
              <a:rPr dirty="0"/>
              <a:t>{X}}-\bar{\</a:t>
            </a:r>
            <a:r>
              <a:rPr dirty="0" err="1"/>
              <a:t>mathbf</a:t>
            </a:r>
            <a:r>
              <a:rPr dirty="0"/>
              <a:t>{Y}}\|_F^2 \\</a:t>
            </a:r>
          </a:p>
          <a:p>
            <a:r>
              <a:rPr dirty="0"/>
              <a:t>&amp;= \</a:t>
            </a:r>
            <a:r>
              <a:rPr dirty="0" err="1"/>
              <a:t>arg</a:t>
            </a:r>
            <a:r>
              <a:rPr dirty="0"/>
              <a:t>\min_\</a:t>
            </a:r>
            <a:r>
              <a:rPr dirty="0" err="1"/>
              <a:t>mathbf</a:t>
            </a:r>
            <a:r>
              <a:rPr dirty="0"/>
              <a:t>{R}  \</a:t>
            </a:r>
            <a:r>
              <a:rPr dirty="0" err="1"/>
              <a:t>langle</a:t>
            </a:r>
            <a:r>
              <a:rPr dirty="0"/>
              <a:t> \</a:t>
            </a:r>
            <a:r>
              <a:rPr dirty="0" err="1"/>
              <a:t>mathbf</a:t>
            </a:r>
            <a:r>
              <a:rPr dirty="0"/>
              <a:t>{R} \bar{\</a:t>
            </a:r>
            <a:r>
              <a:rPr dirty="0" err="1"/>
              <a:t>mathbf</a:t>
            </a:r>
            <a:r>
              <a:rPr dirty="0"/>
              <a:t>{X}}-\bar{\</a:t>
            </a:r>
            <a:r>
              <a:rPr dirty="0" err="1"/>
              <a:t>mathbf</a:t>
            </a:r>
            <a:r>
              <a:rPr dirty="0"/>
              <a:t>{Y}}, \</a:t>
            </a:r>
            <a:r>
              <a:rPr dirty="0" err="1"/>
              <a:t>mathbf</a:t>
            </a:r>
            <a:r>
              <a:rPr dirty="0"/>
              <a:t>{R} \bar{\</a:t>
            </a:r>
            <a:r>
              <a:rPr dirty="0" err="1"/>
              <a:t>mathbf</a:t>
            </a:r>
            <a:r>
              <a:rPr dirty="0"/>
              <a:t>{X}}-\bar{\</a:t>
            </a:r>
            <a:r>
              <a:rPr dirty="0" err="1"/>
              <a:t>mathbf</a:t>
            </a:r>
            <a:r>
              <a:rPr dirty="0"/>
              <a:t>{Y}} \</a:t>
            </a:r>
            <a:r>
              <a:rPr dirty="0" err="1"/>
              <a:t>rangle_F</a:t>
            </a:r>
            <a:r>
              <a:rPr dirty="0"/>
              <a:t>  \\</a:t>
            </a:r>
          </a:p>
          <a:p>
            <a:r>
              <a:rPr dirty="0"/>
              <a:t>&amp;= \</a:t>
            </a:r>
            <a:r>
              <a:rPr dirty="0" err="1"/>
              <a:t>arg</a:t>
            </a:r>
            <a:r>
              <a:rPr dirty="0"/>
              <a:t>\min_\</a:t>
            </a:r>
            <a:r>
              <a:rPr dirty="0" err="1"/>
              <a:t>mathbf</a:t>
            </a:r>
            <a:r>
              <a:rPr dirty="0"/>
              <a:t>{R}  \|\</a:t>
            </a:r>
            <a:r>
              <a:rPr dirty="0" err="1"/>
              <a:t>mathbf</a:t>
            </a:r>
            <a:r>
              <a:rPr dirty="0"/>
              <a:t>{R} \bar{\</a:t>
            </a:r>
            <a:r>
              <a:rPr dirty="0" err="1"/>
              <a:t>mathbf</a:t>
            </a:r>
            <a:r>
              <a:rPr dirty="0"/>
              <a:t>{X}}\|_F^2 + \|\bar{\</a:t>
            </a:r>
            <a:r>
              <a:rPr dirty="0" err="1"/>
              <a:t>mathbf</a:t>
            </a:r>
            <a:r>
              <a:rPr dirty="0"/>
              <a:t>{Y}}\|_F^2 - 2 \</a:t>
            </a:r>
            <a:r>
              <a:rPr dirty="0" err="1"/>
              <a:t>langle</a:t>
            </a:r>
            <a:r>
              <a:rPr dirty="0"/>
              <a:t> \</a:t>
            </a:r>
            <a:r>
              <a:rPr dirty="0" err="1"/>
              <a:t>mathbf</a:t>
            </a:r>
            <a:r>
              <a:rPr dirty="0"/>
              <a:t>{R} \bar{\</a:t>
            </a:r>
            <a:r>
              <a:rPr dirty="0" err="1"/>
              <a:t>mathbf</a:t>
            </a:r>
            <a:r>
              <a:rPr dirty="0"/>
              <a:t>{X}} , \bar{\</a:t>
            </a:r>
            <a:r>
              <a:rPr dirty="0" err="1"/>
              <a:t>mathbf</a:t>
            </a:r>
            <a:r>
              <a:rPr dirty="0"/>
              <a:t>{Y}} \</a:t>
            </a:r>
            <a:r>
              <a:rPr dirty="0" err="1"/>
              <a:t>rangle_F</a:t>
            </a:r>
            <a:r>
              <a:rPr dirty="0"/>
              <a:t> \\</a:t>
            </a:r>
          </a:p>
          <a:p>
            <a:r>
              <a:rPr dirty="0"/>
              <a:t>&amp;= \</a:t>
            </a:r>
            <a:r>
              <a:rPr dirty="0" err="1"/>
              <a:t>arg</a:t>
            </a:r>
            <a:r>
              <a:rPr dirty="0"/>
              <a:t>\min_\</a:t>
            </a:r>
            <a:r>
              <a:rPr dirty="0" err="1"/>
              <a:t>mathbf</a:t>
            </a:r>
            <a:r>
              <a:rPr dirty="0"/>
              <a:t>{R}  \|\bar{\</a:t>
            </a:r>
            <a:r>
              <a:rPr dirty="0" err="1"/>
              <a:t>mathbf</a:t>
            </a:r>
            <a:r>
              <a:rPr dirty="0"/>
              <a:t>{X}}\|_F^2 + \|\bar{\</a:t>
            </a:r>
            <a:r>
              <a:rPr dirty="0" err="1"/>
              <a:t>mathbf</a:t>
            </a:r>
            <a:r>
              <a:rPr dirty="0"/>
              <a:t>{Y}}\|_F^2 - 2 \</a:t>
            </a:r>
            <a:r>
              <a:rPr dirty="0" err="1"/>
              <a:t>langle</a:t>
            </a:r>
            <a:r>
              <a:rPr dirty="0"/>
              <a:t> \</a:t>
            </a:r>
            <a:r>
              <a:rPr dirty="0" err="1"/>
              <a:t>mathbf</a:t>
            </a:r>
            <a:r>
              <a:rPr dirty="0"/>
              <a:t>{R} \bar{\</a:t>
            </a:r>
            <a:r>
              <a:rPr dirty="0" err="1"/>
              <a:t>mathbf</a:t>
            </a:r>
            <a:r>
              <a:rPr dirty="0"/>
              <a:t>{X}} , \bar{\</a:t>
            </a:r>
            <a:r>
              <a:rPr dirty="0" err="1"/>
              <a:t>mathbf</a:t>
            </a:r>
            <a:r>
              <a:rPr dirty="0"/>
              <a:t>{Y}} \</a:t>
            </a:r>
            <a:r>
              <a:rPr dirty="0" err="1"/>
              <a:t>rangle_F</a:t>
            </a:r>
            <a:r>
              <a:rPr dirty="0"/>
              <a:t>  \\</a:t>
            </a:r>
          </a:p>
          <a:p>
            <a:r>
              <a:rPr dirty="0"/>
              <a:t>&amp;= \</a:t>
            </a:r>
            <a:r>
              <a:rPr dirty="0" err="1"/>
              <a:t>arg</a:t>
            </a:r>
            <a:r>
              <a:rPr dirty="0"/>
              <a:t>\max_\</a:t>
            </a:r>
            <a:r>
              <a:rPr dirty="0" err="1"/>
              <a:t>mathbf</a:t>
            </a:r>
            <a:r>
              <a:rPr dirty="0"/>
              <a:t>{R}  \</a:t>
            </a:r>
            <a:r>
              <a:rPr dirty="0" err="1"/>
              <a:t>langle</a:t>
            </a:r>
            <a:r>
              <a:rPr dirty="0"/>
              <a:t> \</a:t>
            </a:r>
            <a:r>
              <a:rPr dirty="0" err="1"/>
              <a:t>mathbf</a:t>
            </a:r>
            <a:r>
              <a:rPr dirty="0"/>
              <a:t>{R} , \bar{\</a:t>
            </a:r>
            <a:r>
              <a:rPr dirty="0" err="1"/>
              <a:t>mathbf</a:t>
            </a:r>
            <a:r>
              <a:rPr dirty="0"/>
              <a:t>{Y}} \bar{\</a:t>
            </a:r>
            <a:r>
              <a:rPr dirty="0" err="1"/>
              <a:t>mathbf</a:t>
            </a:r>
            <a:r>
              <a:rPr dirty="0"/>
              <a:t>{X}}^T \</a:t>
            </a:r>
            <a:r>
              <a:rPr dirty="0" err="1"/>
              <a:t>rangle_F</a:t>
            </a:r>
            <a:r>
              <a:rPr dirty="0"/>
              <a:t>  \\</a:t>
            </a:r>
          </a:p>
          <a:p>
            <a:r>
              <a:rPr dirty="0"/>
              <a:t>&amp;= \</a:t>
            </a:r>
            <a:r>
              <a:rPr dirty="0" err="1"/>
              <a:t>arg</a:t>
            </a:r>
            <a:r>
              <a:rPr dirty="0"/>
              <a:t>\max_\</a:t>
            </a:r>
            <a:r>
              <a:rPr dirty="0" err="1"/>
              <a:t>mathbf</a:t>
            </a:r>
            <a:r>
              <a:rPr dirty="0"/>
              <a:t>{R}  \</a:t>
            </a:r>
            <a:r>
              <a:rPr dirty="0" err="1"/>
              <a:t>langle</a:t>
            </a:r>
            <a:r>
              <a:rPr dirty="0"/>
              <a:t> \</a:t>
            </a:r>
            <a:r>
              <a:rPr dirty="0" err="1"/>
              <a:t>mathbf</a:t>
            </a:r>
            <a:r>
              <a:rPr dirty="0"/>
              <a:t>{R}, U\Sigma V^T \</a:t>
            </a:r>
            <a:r>
              <a:rPr dirty="0" err="1"/>
              <a:t>rangle_F</a:t>
            </a:r>
            <a:r>
              <a:rPr dirty="0"/>
              <a:t>  \\</a:t>
            </a:r>
          </a:p>
          <a:p>
            <a:r>
              <a:rPr dirty="0"/>
              <a:t>&amp;= \</a:t>
            </a:r>
            <a:r>
              <a:rPr dirty="0" err="1"/>
              <a:t>arg</a:t>
            </a:r>
            <a:r>
              <a:rPr dirty="0"/>
              <a:t>\max_\</a:t>
            </a:r>
            <a:r>
              <a:rPr dirty="0" err="1"/>
              <a:t>mathbf</a:t>
            </a:r>
            <a:r>
              <a:rPr dirty="0"/>
              <a:t>{R}  \</a:t>
            </a:r>
            <a:r>
              <a:rPr dirty="0" err="1"/>
              <a:t>langle</a:t>
            </a:r>
            <a:r>
              <a:rPr dirty="0"/>
              <a:t> U^T \</a:t>
            </a:r>
            <a:r>
              <a:rPr dirty="0" err="1"/>
              <a:t>mathbf</a:t>
            </a:r>
            <a:r>
              <a:rPr dirty="0"/>
              <a:t>{R} V , \Sigma \</a:t>
            </a:r>
            <a:r>
              <a:rPr dirty="0" err="1"/>
              <a:t>rangle_F</a:t>
            </a:r>
            <a:r>
              <a:rPr dirty="0"/>
              <a:t>  \\</a:t>
            </a:r>
          </a:p>
          <a:p>
            <a:r>
              <a:rPr dirty="0"/>
              <a:t>&amp;= \</a:t>
            </a:r>
            <a:r>
              <a:rPr dirty="0" err="1"/>
              <a:t>arg</a:t>
            </a:r>
            <a:r>
              <a:rPr dirty="0"/>
              <a:t>\max_\</a:t>
            </a:r>
            <a:r>
              <a:rPr dirty="0" err="1"/>
              <a:t>mathbf</a:t>
            </a:r>
            <a:r>
              <a:rPr dirty="0"/>
              <a:t>{R}  \</a:t>
            </a:r>
            <a:r>
              <a:rPr dirty="0" err="1"/>
              <a:t>langle</a:t>
            </a:r>
            <a:r>
              <a:rPr dirty="0"/>
              <a:t> S , \Sigma \</a:t>
            </a:r>
            <a:r>
              <a:rPr dirty="0" err="1"/>
              <a:t>rangle_F</a:t>
            </a:r>
            <a:r>
              <a:rPr dirty="0"/>
              <a:t>  \quad \text{where } S = U^T \</a:t>
            </a:r>
            <a:r>
              <a:rPr dirty="0" err="1"/>
              <a:t>mathbf</a:t>
            </a:r>
            <a:r>
              <a:rPr dirty="0"/>
              <a:t>{R} V \\</a:t>
            </a:r>
            <a:endParaRPr lang="en-US" dirty="0"/>
          </a:p>
          <a:p>
            <a:endParaRPr lang="en-DE" dirty="0"/>
          </a:p>
          <a:p>
            <a:pPr marL="0" marR="0" lvl="0" indent="0" defTabSz="228600" eaLnBrk="1" fontAlgn="auto" latinLnBrk="0" hangingPunct="1">
              <a:lnSpc>
                <a:spcPct val="117999"/>
              </a:lnSpc>
              <a:spcBef>
                <a:spcPts val="0"/>
              </a:spcBef>
              <a:spcAft>
                <a:spcPts val="0"/>
              </a:spcAft>
              <a:buClrTx/>
              <a:buSzTx/>
              <a:buFontTx/>
              <a:buNone/>
              <a:tabLst/>
              <a:defRPr/>
            </a:pPr>
            <a:r>
              <a:rPr lang="en-GB" dirty="0">
                <a:solidFill>
                  <a:srgbClr val="000000"/>
                </a:solidFill>
                <a:effectLst/>
                <a:latin typeface="Monaco" pitchFamily="2" charset="77"/>
              </a:rPr>
              <a: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 {Y}}^T\</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{{U}}\Sigma\</a:t>
            </a:r>
            <a:r>
              <a:rPr lang="en-GB" dirty="0" err="1">
                <a:solidFill>
                  <a:srgbClr val="000000"/>
                </a:solidFill>
                <a:effectLst/>
                <a:latin typeface="Monaco" pitchFamily="2" charset="77"/>
              </a:rPr>
              <a:t>mathbf</a:t>
            </a:r>
            <a:r>
              <a:rPr lang="en-GB" dirty="0">
                <a:solidFill>
                  <a:srgbClr val="000000"/>
                </a:solidFill>
                <a:effectLst/>
                <a:latin typeface="Monaco" pitchFamily="2" charset="77"/>
              </a:rPr>
              <a:t>{{V}}^T</a:t>
            </a:r>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xfrm>
            <a:off x="381000" y="685800"/>
            <a:ext cx="6096000" cy="3429000"/>
          </a:xfrm>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endParaRPr lang="en-US" dirty="0"/>
          </a:p>
          <a:p>
            <a:r>
              <a:rPr dirty="0"/>
              <a:t>Correction: summation missing</a:t>
            </a:r>
          </a:p>
          <a:p>
            <a:endParaRPr dirty="0"/>
          </a:p>
          <a:p>
            <a:r>
              <a:rPr dirty="0"/>
              <a:t>Theorem 1: The trace of a square matrix is smaller than the sum of its eigenvalues, equal if an only if the matrix is symmetric and positive semi-definite</a:t>
            </a:r>
          </a:p>
          <a:p>
            <a:endParaRPr dirty="0"/>
          </a:p>
          <a:p>
            <a:r>
              <a:rPr dirty="0"/>
              <a:t>Theorem 2: For a square matrix $\</a:t>
            </a:r>
            <a:r>
              <a:rPr dirty="0" err="1"/>
              <a:t>mathbf</a:t>
            </a:r>
            <a:r>
              <a:rPr dirty="0"/>
              <a:t>{B}$, there is an orthogonal matrix $\</a:t>
            </a:r>
            <a:r>
              <a:rPr dirty="0" err="1"/>
              <a:t>mathbf</a:t>
            </a:r>
            <a:r>
              <a:rPr dirty="0"/>
              <a:t>{C}$ such that $\</a:t>
            </a:r>
            <a:r>
              <a:rPr dirty="0" err="1"/>
              <a:t>mathbf</a:t>
            </a:r>
            <a:r>
              <a:rPr dirty="0"/>
              <a:t>{B}\</a:t>
            </a:r>
            <a:r>
              <a:rPr dirty="0" err="1"/>
              <a:t>mathbf</a:t>
            </a:r>
            <a:r>
              <a:rPr dirty="0"/>
              <a:t>{C}$ is symmetric and positive semi-definite. If $\</a:t>
            </a:r>
            <a:r>
              <a:rPr dirty="0" err="1"/>
              <a:t>mathbf</a:t>
            </a:r>
            <a:r>
              <a:rPr dirty="0"/>
              <a:t>{D}$ is any other orthogonal matrix, $\</a:t>
            </a:r>
            <a:r>
              <a:rPr dirty="0" err="1"/>
              <a:t>mathrm</a:t>
            </a:r>
            <a:r>
              <a:rPr dirty="0"/>
              <a:t>{tr}(\m</a:t>
            </a:r>
            <a:endParaRPr lang="en-US" dirty="0"/>
          </a:p>
          <a:p>
            <a:r>
              <a:rPr dirty="0" err="1"/>
              <a:t>athbf</a:t>
            </a:r>
            <a:r>
              <a:rPr dirty="0"/>
              <a:t>{B}\</a:t>
            </a:r>
            <a:r>
              <a:rPr dirty="0" err="1"/>
              <a:t>mathbf</a:t>
            </a:r>
            <a:r>
              <a:rPr dirty="0"/>
              <a:t>{D}) \</a:t>
            </a:r>
            <a:r>
              <a:rPr dirty="0" err="1"/>
              <a:t>leq</a:t>
            </a:r>
            <a:r>
              <a:rPr dirty="0"/>
              <a:t> \</a:t>
            </a:r>
            <a:r>
              <a:rPr dirty="0" err="1"/>
              <a:t>mathrm</a:t>
            </a:r>
            <a:r>
              <a:rPr dirty="0"/>
              <a:t>{tr}(\</a:t>
            </a:r>
            <a:r>
              <a:rPr dirty="0" err="1"/>
              <a:t>mathbf</a:t>
            </a:r>
            <a:r>
              <a:rPr dirty="0"/>
              <a:t>{B}\</a:t>
            </a:r>
            <a:r>
              <a:rPr dirty="0" err="1"/>
              <a:t>mathbf</a:t>
            </a:r>
            <a:r>
              <a:rPr dirty="0"/>
              <a:t>{C})$, equal if and only if $\</a:t>
            </a:r>
            <a:r>
              <a:rPr dirty="0" err="1"/>
              <a:t>mathbf</a:t>
            </a:r>
            <a:r>
              <a:rPr dirty="0"/>
              <a:t>{B}\</a:t>
            </a:r>
            <a:r>
              <a:rPr dirty="0" err="1"/>
              <a:t>mathbf</a:t>
            </a:r>
            <a:r>
              <a:rPr dirty="0"/>
              <a:t>{D}$ is symmetric and positive semi-definite</a:t>
            </a:r>
            <a:endParaRPr lang="en-US" dirty="0"/>
          </a:p>
          <a:p>
            <a:endParaRPr lang="en-DE" dirty="0"/>
          </a:p>
          <a:p>
            <a:r>
              <a:rPr lang="en-DE" dirty="0"/>
              <a:t>change A by Sigma</a:t>
            </a:r>
            <a:endParaRPr lang="en-US" dirty="0"/>
          </a:p>
          <a:p>
            <a:endParaRPr lang="en-US" dirty="0"/>
          </a:p>
          <a:p>
            <a:pPr marL="0" marR="0" lvl="0" indent="0" defTabSz="228600"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mathrm</a:t>
            </a: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tr</a:t>
            </a:r>
            <a:r>
              <a:rPr lang="de-DE" sz="1100" dirty="0">
                <a:effectLst/>
                <a:latin typeface="Helvetica Neue"/>
                <a:ea typeface="Helvetica Neue"/>
                <a:cs typeface="Helvetica Neue"/>
                <a:sym typeface="Helvetica Neue"/>
              </a:rPr>
              <a:t>}\{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{R}^T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{Y} \}</a:t>
            </a:r>
          </a:p>
          <a:p>
            <a:pPr marL="0" marR="0" lvl="0" indent="0" defTabSz="228600" eaLnBrk="1" fontAlgn="auto" latinLnBrk="0" hangingPunct="1">
              <a:lnSpc>
                <a:spcPct val="117999"/>
              </a:lnSpc>
              <a:spcBef>
                <a:spcPts val="0"/>
              </a:spcBef>
              <a:spcAft>
                <a:spcPts val="0"/>
              </a:spcAft>
              <a:buClrTx/>
              <a:buSzTx/>
              <a:buFontTx/>
              <a:buNone/>
              <a:tabLst/>
              <a:defRPr/>
            </a:pPr>
            <a:endParaRPr lang="de-DE" sz="1100" dirty="0">
              <a:effectLst/>
              <a:latin typeface="Helvetica Neue"/>
              <a:ea typeface="Helvetica Neue"/>
              <a:cs typeface="Helvetica Neue"/>
              <a:sym typeface="Helvetica Neue"/>
            </a:endParaRPr>
          </a:p>
          <a:p>
            <a:br>
              <a:rPr lang="en-GB" dirty="0">
                <a:solidFill>
                  <a:srgbClr val="000000"/>
                </a:solidFill>
                <a:effectLst/>
                <a:latin typeface="Monaco" pitchFamily="2" charset="77"/>
              </a:rPr>
            </a:br>
            <a:endParaRPr lang="en-GB" dirty="0">
              <a:solidFill>
                <a:srgbClr val="000000"/>
              </a:solidFill>
              <a:effectLst/>
              <a:latin typeface="Monaco" pitchFamily="2" charset="77"/>
            </a:endParaRPr>
          </a:p>
          <a:p>
            <a:r>
              <a:rPr lang="en-GB" dirty="0">
                <a:solidFill>
                  <a:srgbClr val="000000"/>
                </a:solidFill>
                <a:effectLst/>
                <a:latin typeface="Monaco" pitchFamily="2" charset="77"/>
              </a:rPr>
              <a:t>=\frac{\</a:t>
            </a:r>
            <a:r>
              <a:rPr lang="en-GB" dirty="0" err="1">
                <a:solidFill>
                  <a:srgbClr val="000000"/>
                </a:solidFill>
                <a:effectLst/>
                <a:latin typeface="Monaco" pitchFamily="2" charset="77"/>
              </a:rPr>
              <a:t>mathrm</a:t>
            </a:r>
            <a:r>
              <a:rPr lang="en-GB" dirty="0">
                <a:solidFill>
                  <a:srgbClr val="000000"/>
                </a:solidFill>
                <a:effectLst/>
                <a:latin typeface="Monaco" pitchFamily="2" charset="77"/>
              </a:rPr>
              <a:t>{tr}(\bar{\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{R}^T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{X}}\|_F^2} = \frac{\</a:t>
            </a:r>
            <a:r>
              <a:rPr lang="en-GB" dirty="0" err="1">
                <a:solidFill>
                  <a:srgbClr val="000000"/>
                </a:solidFill>
                <a:effectLst/>
                <a:latin typeface="Monaco" pitchFamily="2" charset="77"/>
              </a:rPr>
              <a:t>mathrm</a:t>
            </a:r>
            <a:r>
              <a:rPr lang="en-GB" dirty="0">
                <a:solidFill>
                  <a:srgbClr val="000000"/>
                </a:solidFill>
                <a:effectLst/>
                <a:latin typeface="Monaco" pitchFamily="2" charset="77"/>
              </a:rPr>
              <a:t>{tr}(\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{R}^T\bar{\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{Y}}^T\bar{\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{X}}\|_F^2}=\frac{\</a:t>
            </a:r>
            <a:r>
              <a:rPr lang="en-GB" dirty="0" err="1">
                <a:solidFill>
                  <a:srgbClr val="000000"/>
                </a:solidFill>
                <a:effectLst/>
                <a:latin typeface="Monaco" pitchFamily="2" charset="77"/>
              </a:rPr>
              <a:t>mathrm</a:t>
            </a:r>
            <a:r>
              <a:rPr lang="en-GB" dirty="0">
                <a:solidFill>
                  <a:srgbClr val="000000"/>
                </a:solidFill>
                <a:effectLst/>
                <a:latin typeface="Monaco" pitchFamily="2" charset="77"/>
              </a:rPr>
              <a:t>{tr}(\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{V}\</a:t>
            </a:r>
            <a:r>
              <a:rPr lang="en-GB" dirty="0" err="1">
                <a:solidFill>
                  <a:srgbClr val="000000"/>
                </a:solidFill>
                <a:effectLst/>
                <a:latin typeface="Monaco" pitchFamily="2" charset="77"/>
              </a:rPr>
              <a:t>mathbf</a:t>
            </a:r>
            <a:r>
              <a:rPr lang="en-GB" dirty="0">
                <a:solidFill>
                  <a:srgbClr val="000000"/>
                </a:solidFill>
                <a:effectLst/>
                <a:latin typeface="Monaco" pitchFamily="2" charset="77"/>
              </a:rPr>
              <a:t>{U}^T\</a:t>
            </a:r>
            <a:r>
              <a:rPr lang="en-GB" dirty="0" err="1">
                <a:solidFill>
                  <a:srgbClr val="000000"/>
                </a:solidFill>
                <a:effectLst/>
                <a:latin typeface="Monaco" pitchFamily="2" charset="77"/>
              </a:rPr>
              <a:t>mathbf</a:t>
            </a:r>
            <a:r>
              <a:rPr lang="en-GB" dirty="0">
                <a:solidFill>
                  <a:srgbClr val="000000"/>
                </a:solidFill>
                <a:effectLst/>
                <a:latin typeface="Monaco" pitchFamily="2" charset="77"/>
              </a:rPr>
              <a:t>{U}\Sigma\</a:t>
            </a:r>
            <a:r>
              <a:rPr lang="en-GB" dirty="0" err="1">
                <a:solidFill>
                  <a:srgbClr val="000000"/>
                </a:solidFill>
                <a:effectLst/>
                <a:latin typeface="Monaco" pitchFamily="2" charset="77"/>
              </a:rPr>
              <a:t>mathbf</a:t>
            </a:r>
            <a:r>
              <a:rPr lang="en-GB" dirty="0">
                <a:solidFill>
                  <a:srgbClr val="000000"/>
                </a:solidFill>
                <a:effectLst/>
                <a:latin typeface="Monaco" pitchFamily="2" charset="77"/>
              </a:rPr>
              <a:t>{</a:t>
            </a:r>
          </a:p>
          <a:p>
            <a:r>
              <a:rPr lang="en-GB" dirty="0">
                <a:solidFill>
                  <a:srgbClr val="000000"/>
                </a:solidFill>
                <a:effectLst/>
                <a:latin typeface="Monaco" pitchFamily="2" charset="77"/>
              </a:rPr>
              <a:t>V}^T)}{\|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{X}}\|_F^2}=\frac{\</a:t>
            </a:r>
            <a:r>
              <a:rPr lang="en-GB" dirty="0" err="1">
                <a:solidFill>
                  <a:srgbClr val="000000"/>
                </a:solidFill>
                <a:effectLst/>
                <a:latin typeface="Monaco" pitchFamily="2" charset="77"/>
              </a:rPr>
              <a:t>mathrm</a:t>
            </a:r>
            <a:r>
              <a:rPr lang="en-GB" dirty="0">
                <a:solidFill>
                  <a:srgbClr val="000000"/>
                </a:solidFill>
                <a:effectLst/>
                <a:latin typeface="Monaco" pitchFamily="2" charset="77"/>
              </a:rPr>
              <a:t>{tr}(\Sigma)}{\|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{X}}\|_F^2}</a:t>
            </a:r>
          </a:p>
          <a:p>
            <a:pPr marL="0" marR="0" lvl="0" indent="0" defTabSz="228600" eaLnBrk="1" fontAlgn="auto" latinLnBrk="0" hangingPunct="1">
              <a:lnSpc>
                <a:spcPct val="117999"/>
              </a:lnSpc>
              <a:spcBef>
                <a:spcPts val="0"/>
              </a:spcBef>
              <a:spcAft>
                <a:spcPts val="0"/>
              </a:spcAft>
              <a:buClrTx/>
              <a:buSzTx/>
              <a:buFontTx/>
              <a:buNone/>
              <a:tabLst/>
              <a:defRPr/>
            </a:pPr>
            <a:endParaRPr lang="de-DE" sz="1100" dirty="0">
              <a:effectLst/>
              <a:latin typeface="Helvetica Neue"/>
              <a:ea typeface="Helvetica Neue"/>
              <a:cs typeface="Helvetica Neue"/>
              <a:sym typeface="Helvetica Neue"/>
            </a:endParaRPr>
          </a:p>
          <a:p>
            <a:pPr marL="0" marR="0" lvl="0" indent="0" defTabSz="228600" eaLnBrk="1" fontAlgn="auto" latinLnBrk="0" hangingPunct="1">
              <a:lnSpc>
                <a:spcPct val="117999"/>
              </a:lnSpc>
              <a:spcBef>
                <a:spcPts val="0"/>
              </a:spcBef>
              <a:spcAft>
                <a:spcPts val="0"/>
              </a:spcAft>
              <a:buClrTx/>
              <a:buSzTx/>
              <a:buFontTx/>
              <a:buNone/>
              <a:tabLst/>
              <a:defRPr/>
            </a:pPr>
            <a:endParaRPr lang="de-DE" sz="1100" dirty="0">
              <a:effectLst/>
              <a:latin typeface="Helvetica Neue"/>
              <a:ea typeface="Helvetica Neue"/>
              <a:cs typeface="Helvetica Neue"/>
              <a:sym typeface="Helvetica Neue"/>
            </a:endParaRPr>
          </a:p>
          <a:p>
            <a:pPr marL="0" marR="0" lvl="0" indent="0" defTabSz="228600"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\bar{\</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{Y}}^T\bar{\</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{U} \Sigma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{V}^T,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{R}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{U}\</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{V}^T</a:t>
            </a:r>
          </a:p>
          <a:p>
            <a:pPr marL="0" marR="0" lvl="0" indent="0" defTabSz="228600" eaLnBrk="1" fontAlgn="auto" latinLnBrk="0" hangingPunct="1">
              <a:lnSpc>
                <a:spcPct val="117999"/>
              </a:lnSpc>
              <a:spcBef>
                <a:spcPts val="0"/>
              </a:spcBef>
              <a:spcAft>
                <a:spcPts val="0"/>
              </a:spcAft>
              <a:buClrTx/>
              <a:buSzTx/>
              <a:buFontTx/>
              <a:buNone/>
              <a:tabLst/>
              <a:defRPr/>
            </a:pPr>
            <a:endParaRPr lang="de-DE" sz="1100" dirty="0">
              <a:effectLst/>
              <a:latin typeface="Helvetica Neue"/>
              <a:ea typeface="Helvetica Neue"/>
              <a:cs typeface="Helvetica Neue"/>
              <a:sym typeface="Helvetica Neue"/>
            </a:endParaRPr>
          </a:p>
          <a:p>
            <a:endParaRPr lang="en-US" dirty="0"/>
          </a:p>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Monaco" pitchFamily="2" charset="77"/>
              </a:rPr>
              <a: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{x}_1 -\bar{\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a:t>
            </a:r>
            <a:r>
              <a:rPr lang="en-GB" dirty="0" err="1">
                <a:solidFill>
                  <a:srgbClr val="000000"/>
                </a:solidFill>
                <a:effectLst/>
                <a:latin typeface="Monaco" pitchFamily="2" charset="77"/>
              </a:rPr>
              <a:t>hdots</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{x}_n-\bar{\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a:t>
            </a:r>
          </a:p>
          <a:p>
            <a:endParaRPr lang="en-US" dirty="0"/>
          </a:p>
          <a:p>
            <a:pPr marL="0" marR="0" lvl="0" indent="0" defTabSz="228600" eaLnBrk="1" fontAlgn="auto" latinLnBrk="0" hangingPunct="1">
              <a:lnSpc>
                <a:spcPct val="117999"/>
              </a:lnSpc>
              <a:spcBef>
                <a:spcPts val="0"/>
              </a:spcBef>
              <a:spcAft>
                <a:spcPts val="0"/>
              </a:spcAft>
              <a:buClrTx/>
              <a:buSzTx/>
              <a:buFontTx/>
              <a:buNone/>
              <a:tabLst/>
              <a:defRPr/>
            </a:pPr>
            <a:r>
              <a:rPr lang="en-GB" dirty="0">
                <a:solidFill>
                  <a:srgbClr val="000000"/>
                </a:solidFill>
                <a:effectLst/>
                <a:latin typeface="Monaco" pitchFamily="2" charset="77"/>
              </a:rPr>
              <a: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 \frac{1}{N}\</a:t>
            </a:r>
            <a:r>
              <a:rPr lang="en-GB" dirty="0" err="1">
                <a:solidFill>
                  <a:srgbClr val="000000"/>
                </a:solidFill>
                <a:effectLst/>
                <a:latin typeface="Monaco" pitchFamily="2" charset="77"/>
              </a:rPr>
              <a:t>sum_i^N</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a:t>
            </a:r>
            <a:r>
              <a:rPr lang="en-GB" dirty="0" err="1">
                <a:solidFill>
                  <a:srgbClr val="000000"/>
                </a:solidFill>
                <a:effectLst/>
                <a:latin typeface="Monaco" pitchFamily="2" charset="77"/>
              </a:rPr>
              <a:t>i</a:t>
            </a:r>
            <a:endParaRPr lang="en-GB" dirty="0">
              <a:solidFill>
                <a:srgbClr val="000000"/>
              </a:solidFill>
              <a:effectLst/>
              <a:latin typeface="Monaco" pitchFamily="2" charset="77"/>
            </a:endParaRPr>
          </a:p>
          <a:p>
            <a:endParaRPr lang="en-US" dirty="0"/>
          </a:p>
        </p:txBody>
      </p:sp>
    </p:spTree>
    <p:extLst>
      <p:ext uri="{BB962C8B-B14F-4D97-AF65-F5344CB8AC3E}">
        <p14:creationId xmlns:p14="http://schemas.microsoft.com/office/powerpoint/2010/main" val="282904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Monaco" pitchFamily="2" charset="77"/>
              </a:rPr>
              <a: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{x}_1 -\bar{\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a:t>
            </a:r>
            <a:r>
              <a:rPr lang="en-GB" dirty="0" err="1">
                <a:solidFill>
                  <a:srgbClr val="000000"/>
                </a:solidFill>
                <a:effectLst/>
                <a:latin typeface="Monaco" pitchFamily="2" charset="77"/>
              </a:rPr>
              <a:t>hdots</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{x}_n-\bar{\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{x}}]^T</a:t>
            </a:r>
          </a:p>
          <a:p>
            <a:endParaRPr lang="en-US" dirty="0"/>
          </a:p>
          <a:p>
            <a:pPr marL="0" marR="0" lvl="0" indent="0" defTabSz="228600" eaLnBrk="1" fontAlgn="auto" latinLnBrk="0" hangingPunct="1">
              <a:lnSpc>
                <a:spcPct val="117999"/>
              </a:lnSpc>
              <a:spcBef>
                <a:spcPts val="0"/>
              </a:spcBef>
              <a:spcAft>
                <a:spcPts val="0"/>
              </a:spcAft>
              <a:buClrTx/>
              <a:buSzTx/>
              <a:buFontTx/>
              <a:buNone/>
              <a:tabLst/>
              <a:defRPr/>
            </a:pPr>
            <a:r>
              <a:rPr lang="en-GB" dirty="0">
                <a:solidFill>
                  <a:srgbClr val="000000"/>
                </a:solidFill>
                <a:effectLst/>
                <a:latin typeface="Monaco" pitchFamily="2" charset="77"/>
              </a:rPr>
              <a:t>\bar{\</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 = \frac{1}{N}\</a:t>
            </a:r>
            <a:r>
              <a:rPr lang="en-GB" dirty="0" err="1">
                <a:solidFill>
                  <a:srgbClr val="000000"/>
                </a:solidFill>
                <a:effectLst/>
                <a:latin typeface="Monaco" pitchFamily="2" charset="77"/>
              </a:rPr>
              <a:t>sum_i^N</a:t>
            </a:r>
            <a:r>
              <a:rPr lang="en-GB" dirty="0">
                <a:solidFill>
                  <a:srgbClr val="000000"/>
                </a:solidFill>
                <a:effectLst/>
                <a:latin typeface="Monaco" pitchFamily="2" charset="77"/>
              </a:rPr>
              <a:t>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a:t>
            </a:r>
            <a:r>
              <a:rPr lang="en-GB" dirty="0" err="1">
                <a:solidFill>
                  <a:srgbClr val="000000"/>
                </a:solidFill>
                <a:effectLst/>
                <a:latin typeface="Monaco" pitchFamily="2" charset="77"/>
              </a:rPr>
              <a:t>i</a:t>
            </a:r>
            <a:endParaRPr lang="en-GB" dirty="0">
              <a:solidFill>
                <a:srgbClr val="000000"/>
              </a:solidFill>
              <a:effectLst/>
              <a:latin typeface="Monaco" pitchFamily="2" charset="77"/>
            </a:endParaRPr>
          </a:p>
          <a:p>
            <a:endParaRPr lang="en-US" dirty="0"/>
          </a:p>
        </p:txBody>
      </p:sp>
    </p:spTree>
    <p:extLst>
      <p:ext uri="{BB962C8B-B14F-4D97-AF65-F5344CB8AC3E}">
        <p14:creationId xmlns:p14="http://schemas.microsoft.com/office/powerpoint/2010/main" val="3447683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t>Root mean square distance</a:t>
            </a:r>
          </a:p>
        </p:txBody>
      </p:sp>
    </p:spTree>
    <p:extLst>
      <p:ext uri="{BB962C8B-B14F-4D97-AF65-F5344CB8AC3E}">
        <p14:creationId xmlns:p14="http://schemas.microsoft.com/office/powerpoint/2010/main" val="213379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And bring them into correspondence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Topic of today. Rigid alignment.</a:t>
            </a:r>
          </a:p>
          <a:p>
            <a:endParaRPr/>
          </a:p>
        </p:txBody>
      </p:sp>
    </p:spTree>
    <p:extLst>
      <p:ext uri="{BB962C8B-B14F-4D97-AF65-F5344CB8AC3E}">
        <p14:creationId xmlns:p14="http://schemas.microsoft.com/office/powerpoint/2010/main" val="1323503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38512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We need non-rigid articulated registration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rPr dirty="0"/>
              <a:t>Topic of today. Rigid alignment.</a:t>
            </a:r>
          </a:p>
          <a:p>
            <a:endParaRPr lang="en-US" dirty="0"/>
          </a:p>
          <a:p>
            <a:pPr marL="0" marR="0" lvl="0" indent="0" defTabSz="228600"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underset</a:t>
            </a:r>
            <a:r>
              <a:rPr lang="de-DE" sz="1100" dirty="0">
                <a:effectLst/>
                <a:latin typeface="Helvetica Neue"/>
                <a:ea typeface="Helvetica Neue"/>
                <a:cs typeface="Helvetica Neue"/>
                <a:sym typeface="Helvetica Neue"/>
              </a:rPr>
              <a:t>{S}{\</a:t>
            </a:r>
            <a:r>
              <a:rPr lang="de-DE" sz="1100" dirty="0" err="1">
                <a:effectLst/>
                <a:latin typeface="Helvetica Neue"/>
                <a:ea typeface="Helvetica Neue"/>
                <a:cs typeface="Helvetica Neue"/>
                <a:sym typeface="Helvetica Neue"/>
              </a:rPr>
              <a:t>text</a:t>
            </a:r>
            <a:r>
              <a:rPr lang="de-DE" sz="1100" dirty="0">
                <a:effectLst/>
                <a:latin typeface="Helvetica Neue"/>
                <a:ea typeface="Helvetica Neue"/>
                <a:cs typeface="Helvetica Neue"/>
                <a:sym typeface="Helvetica Neue"/>
              </a:rPr>
              <a:t>{arg min}} || (s\</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{R} \</a:t>
            </a:r>
            <a:r>
              <a:rPr lang="de-DE" sz="1100" dirty="0" err="1">
                <a:effectLst/>
                <a:latin typeface="Helvetica Neue"/>
                <a:ea typeface="Helvetica Neue"/>
                <a:cs typeface="Helvetica Neue"/>
                <a:sym typeface="Helvetica Neue"/>
              </a:rPr>
              <a:t>cdot</a:t>
            </a:r>
            <a:r>
              <a:rPr lang="de-DE" sz="1100" dirty="0">
                <a:effectLst/>
                <a:latin typeface="Helvetica Neue"/>
                <a:ea typeface="Helvetica Neue"/>
                <a:cs typeface="Helvetica Neue"/>
                <a:sym typeface="Helvetica Neue"/>
              </a:rPr>
              <a:t>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{X}^T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{t})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{X}^{'T}||</a:t>
            </a: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and their corresponding N vertices V define a triangulated mesh, which is a piecewise-linear 2D surface embedded in 3D. We denote those 2D spaces embedded in 3D with calligraphic notation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xfrm>
            <a:off x="381000" y="685800"/>
            <a:ext cx="6096000" cy="3429000"/>
          </a:xfrm>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endParaRPr dirty="0"/>
          </a:p>
          <a:p>
            <a:r>
              <a:rPr dirty="0"/>
              <a:t>A set of M triangles F</a:t>
            </a:r>
          </a:p>
          <a:p>
            <a:endParaRPr dirty="0"/>
          </a:p>
          <a:p>
            <a:r>
              <a:rPr dirty="0"/>
              <a:t>\</a:t>
            </a:r>
            <a:r>
              <a:rPr dirty="0" err="1"/>
              <a:t>mathcal</a:t>
            </a:r>
            <a:r>
              <a:rPr dirty="0"/>
              <a:t>{V} &amp;\</a:t>
            </a:r>
            <a:r>
              <a:rPr dirty="0" err="1"/>
              <a:t>equiv</a:t>
            </a:r>
            <a:r>
              <a:rPr dirty="0"/>
              <a:t> \left\{</a:t>
            </a:r>
          </a:p>
          <a:p>
            <a:r>
              <a:rPr dirty="0"/>
              <a:t>    \begin{array}{</a:t>
            </a:r>
            <a:r>
              <a:rPr dirty="0" err="1"/>
              <a:t>rl</a:t>
            </a:r>
            <a:r>
              <a:rPr dirty="0"/>
              <a:t>}</a:t>
            </a:r>
          </a:p>
          <a:p>
            <a:r>
              <a:rPr dirty="0"/>
              <a:t>\</a:t>
            </a:r>
            <a:r>
              <a:rPr dirty="0" err="1"/>
              <a:t>mathbf</a:t>
            </a:r>
            <a:r>
              <a:rPr dirty="0"/>
              <a:t>{F} \in \</a:t>
            </a:r>
            <a:r>
              <a:rPr dirty="0" err="1"/>
              <a:t>mathbb</a:t>
            </a:r>
            <a:r>
              <a:rPr dirty="0"/>
              <a:t>{N}^{M\times3} \\</a:t>
            </a:r>
          </a:p>
          <a:p>
            <a:r>
              <a:rPr dirty="0"/>
              <a:t>\</a:t>
            </a:r>
            <a:r>
              <a:rPr dirty="0" err="1"/>
              <a:t>mathbf</a:t>
            </a:r>
            <a:r>
              <a:rPr dirty="0"/>
              <a:t>{V} \in \</a:t>
            </a:r>
            <a:r>
              <a:rPr dirty="0" err="1"/>
              <a:t>mathbb</a:t>
            </a:r>
            <a:r>
              <a:rPr dirty="0"/>
              <a:t>{R}^{N\times3}</a:t>
            </a:r>
          </a:p>
          <a:p>
            <a:r>
              <a:rPr dirty="0"/>
              <a:t>    \end{array} \right. \\</a:t>
            </a:r>
          </a:p>
          <a:p>
            <a:r>
              <a:rPr dirty="0"/>
              <a:t>\</a:t>
            </a:r>
            <a:r>
              <a:rPr dirty="0" err="1"/>
              <a:t>mathcal</a:t>
            </a:r>
            <a:r>
              <a:rPr dirty="0"/>
              <a:t>{V} &amp;\</a:t>
            </a:r>
            <a:r>
              <a:rPr dirty="0" err="1"/>
              <a:t>equiv</a:t>
            </a:r>
            <a:r>
              <a:rPr dirty="0"/>
              <a:t> \</a:t>
            </a:r>
            <a:r>
              <a:rPr dirty="0" err="1"/>
              <a:t>mathbb</a:t>
            </a:r>
            <a:r>
              <a:rPr dirty="0"/>
              <a:t>{R}^2 \</a:t>
            </a:r>
            <a:r>
              <a:rPr dirty="0" err="1"/>
              <a:t>rightarrow</a:t>
            </a:r>
            <a:r>
              <a:rPr dirty="0"/>
              <a:t> \</a:t>
            </a:r>
            <a:r>
              <a:rPr dirty="0" err="1"/>
              <a:t>mathbb</a:t>
            </a:r>
            <a:r>
              <a:rPr dirty="0"/>
              <a:t>{R}^3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marL="0" marR="0" lvl="0" indent="0" defTabSz="228600"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{t},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{t} \in \</a:t>
            </a:r>
            <a:r>
              <a:rPr lang="de-DE" sz="1100" dirty="0" err="1">
                <a:effectLst/>
                <a:latin typeface="Helvetica Neue"/>
                <a:ea typeface="Helvetica Neue"/>
                <a:cs typeface="Helvetica Neue"/>
                <a:sym typeface="Helvetica Neue"/>
              </a:rPr>
              <a:t>mathbb</a:t>
            </a:r>
            <a:r>
              <a:rPr lang="de-DE" sz="1100" dirty="0">
                <a:effectLst/>
                <a:latin typeface="Helvetica Neue"/>
                <a:ea typeface="Helvetica Neue"/>
                <a:cs typeface="Helvetica Neue"/>
                <a:sym typeface="Helvetica Neue"/>
              </a:rPr>
              <a:t>{R}^3</a:t>
            </a:r>
          </a:p>
          <a:p>
            <a:pPr marL="0" marR="0" lvl="0" indent="0" defTabSz="228600"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{X}'}^{T}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{R} \</a:t>
            </a:r>
            <a:r>
              <a:rPr lang="de-DE" sz="1100" dirty="0" err="1">
                <a:effectLst/>
                <a:latin typeface="Helvetica Neue"/>
                <a:ea typeface="Helvetica Neue"/>
                <a:cs typeface="Helvetica Neue"/>
                <a:sym typeface="Helvetica Neue"/>
              </a:rPr>
              <a:t>cdot</a:t>
            </a:r>
            <a:r>
              <a:rPr lang="de-DE" sz="1100" dirty="0">
                <a:effectLst/>
                <a:latin typeface="Helvetica Neue"/>
                <a:ea typeface="Helvetica Neue"/>
                <a:cs typeface="Helvetica Neue"/>
                <a:sym typeface="Helvetica Neue"/>
              </a:rPr>
              <a:t>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{X}^T ,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{R} \in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{SO}(3)</a:t>
            </a:r>
          </a:p>
          <a:p>
            <a:pPr marL="0" marR="0" lvl="0" indent="0" defTabSz="228600" eaLnBrk="1" fontAlgn="auto" latinLnBrk="0" hangingPunct="1">
              <a:lnSpc>
                <a:spcPct val="117999"/>
              </a:lnSpc>
              <a:spcBef>
                <a:spcPts val="0"/>
              </a:spcBef>
              <a:spcAft>
                <a:spcPts val="0"/>
              </a:spcAft>
              <a:buClrTx/>
              <a:buSzTx/>
              <a:buFontTx/>
              <a:buNone/>
              <a:tabLst/>
              <a:defRPr/>
            </a:pPr>
            <a:r>
              <a:rPr lang="de-DE" sz="1100" dirty="0">
                <a:effectLst/>
                <a:latin typeface="Helvetica Neue"/>
                <a:ea typeface="Helvetica Neue"/>
                <a:cs typeface="Helvetica Neue"/>
                <a:sym typeface="Helvetica Neue"/>
              </a:rPr>
              <a:t>{\</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 s \</a:t>
            </a:r>
            <a:r>
              <a:rPr lang="de-DE" sz="1100" dirty="0" err="1">
                <a:effectLst/>
                <a:latin typeface="Helvetica Neue"/>
                <a:ea typeface="Helvetica Neue"/>
                <a:cs typeface="Helvetica Neue"/>
                <a:sym typeface="Helvetica Neue"/>
              </a:rPr>
              <a:t>mathbf</a:t>
            </a:r>
            <a:r>
              <a:rPr lang="de-DE" sz="1100" dirty="0">
                <a:effectLst/>
                <a:latin typeface="Helvetica Neue"/>
                <a:ea typeface="Helvetica Neue"/>
                <a:cs typeface="Helvetica Neue"/>
                <a:sym typeface="Helvetica Neue"/>
              </a:rPr>
              <a:t>{X} , s \in \</a:t>
            </a:r>
            <a:r>
              <a:rPr lang="de-DE" sz="1100" dirty="0" err="1">
                <a:effectLst/>
                <a:latin typeface="Helvetica Neue"/>
                <a:ea typeface="Helvetica Neue"/>
                <a:cs typeface="Helvetica Neue"/>
                <a:sym typeface="Helvetica Neue"/>
              </a:rPr>
              <a:t>mathbb</a:t>
            </a:r>
            <a:r>
              <a:rPr lang="de-DE" sz="1100" dirty="0">
                <a:effectLst/>
                <a:latin typeface="Helvetica Neue"/>
                <a:ea typeface="Helvetica Neue"/>
                <a:cs typeface="Helvetica Neue"/>
                <a:sym typeface="Helvetica Neue"/>
              </a:rPr>
              <a:t>{R}</a:t>
            </a:r>
          </a:p>
          <a:p>
            <a:pPr marL="0" marR="0" lvl="0" indent="0" defTabSz="228600" eaLnBrk="1" fontAlgn="auto" latinLnBrk="0" hangingPunct="1">
              <a:lnSpc>
                <a:spcPct val="117999"/>
              </a:lnSpc>
              <a:spcBef>
                <a:spcPts val="0"/>
              </a:spcBef>
              <a:spcAft>
                <a:spcPts val="0"/>
              </a:spcAft>
              <a:buClrTx/>
              <a:buSzTx/>
              <a:buFontTx/>
              <a:buNone/>
              <a:tabLst/>
              <a:defRPr/>
            </a:pPr>
            <a:endParaRPr lang="de-DE" sz="1100" dirty="0">
              <a:effectLst/>
              <a:latin typeface="Helvetica Neue"/>
              <a:ea typeface="Helvetica Neue"/>
              <a:cs typeface="Helvetica Neue"/>
              <a:sym typeface="Helvetica Neue"/>
            </a:endParaRPr>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Algebraically, rotations can be represented by a 3x3 matrix. A column vector v gets pre-multiplied by the rotation matrix R to obtain the rotated point v’ as a column vector. This representation of rotations requires 9 numbers, although there are only 3 degrees of freedom.</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417284" y="1151930"/>
            <a:ext cx="7359021"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2417284" y="3536156"/>
            <a:ext cx="7359021" cy="794743"/>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1" name="–Johnny Appleseed"/>
          <p:cNvSpPr txBox="1">
            <a:spLocks noGrp="1"/>
          </p:cNvSpPr>
          <p:nvPr>
            <p:ph type="body" sz="quarter" idx="21"/>
          </p:nvPr>
        </p:nvSpPr>
        <p:spPr>
          <a:xfrm>
            <a:off x="2417284" y="4473773"/>
            <a:ext cx="7359021" cy="390491"/>
          </a:xfrm>
          <a:prstGeom prst="rect">
            <a:avLst/>
          </a:prstGeom>
        </p:spPr>
        <p:txBody>
          <a:bodyPr anchor="t">
            <a:spAutoFit/>
          </a:bodyPr>
          <a:lstStyle>
            <a:lvl1pPr marL="0" indent="0" algn="ctr">
              <a:spcBef>
                <a:spcPts val="0"/>
              </a:spcBef>
              <a:buSzTx/>
              <a:buNone/>
              <a:defRPr sz="1600">
                <a:latin typeface="Helvetica"/>
                <a:ea typeface="Helvetica"/>
                <a:cs typeface="Helvetica"/>
                <a:sym typeface="Helvetica"/>
              </a:defRPr>
            </a:lvl1pPr>
          </a:lstStyle>
          <a:p>
            <a:r>
              <a:t>–Johnny Appleseed</a:t>
            </a:r>
          </a:p>
        </p:txBody>
      </p:sp>
      <p:sp>
        <p:nvSpPr>
          <p:cNvPr id="92" name="“Type a quote here.”"/>
          <p:cNvSpPr txBox="1">
            <a:spLocks noGrp="1"/>
          </p:cNvSpPr>
          <p:nvPr>
            <p:ph type="body" sz="quarter" idx="22"/>
          </p:nvPr>
        </p:nvSpPr>
        <p:spPr>
          <a:xfrm>
            <a:off x="2417284" y="2969288"/>
            <a:ext cx="7359021" cy="544379"/>
          </a:xfrm>
          <a:prstGeom prst="rect">
            <a:avLst/>
          </a:prstGeom>
        </p:spPr>
        <p:txBody>
          <a:bodyPr>
            <a:spAutoFit/>
          </a:bodyPr>
          <a:lstStyle>
            <a:lvl1pPr marL="0" indent="0" algn="ctr">
              <a:spcBef>
                <a:spcPts val="0"/>
              </a:spcBef>
              <a:buSzTx/>
              <a:buNone/>
              <a:defRPr sz="2600"/>
            </a:lvl1pPr>
          </a:lstStyle>
          <a:p>
            <a:r>
              <a:t>“Type a quote here.” </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0" name="Image"/>
          <p:cNvSpPr>
            <a:spLocks noGrp="1"/>
          </p:cNvSpPr>
          <p:nvPr>
            <p:ph type="pic" idx="21"/>
          </p:nvPr>
        </p:nvSpPr>
        <p:spPr>
          <a:xfrm>
            <a:off x="952625" y="0"/>
            <a:ext cx="10711441" cy="7143750"/>
          </a:xfrm>
          <a:prstGeom prst="rect">
            <a:avLst/>
          </a:prstGeom>
        </p:spPr>
        <p:txBody>
          <a:bodyPr lIns="91439" tIns="45719" rIns="91439" bIns="45719" anchor="t">
            <a:noAutofit/>
          </a:bodyPr>
          <a:lstStyle/>
          <a:p>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5" name="Title Text"/>
          <p:cNvSpPr txBox="1">
            <a:spLocks noGrp="1"/>
          </p:cNvSpPr>
          <p:nvPr>
            <p:ph type="title"/>
          </p:nvPr>
        </p:nvSpPr>
        <p:spPr>
          <a:xfrm>
            <a:off x="1981458" y="274638"/>
            <a:ext cx="8230672" cy="1143001"/>
          </a:xfrm>
          <a:prstGeom prst="rect">
            <a:avLst/>
          </a:prstGeom>
        </p:spPr>
        <p:txBody>
          <a:bodyPr lIns="91439" tIns="91439" rIns="91439" bIns="91439"/>
          <a:lstStyle>
            <a:lvl1pPr defTabSz="457200">
              <a:defRPr sz="4300">
                <a:latin typeface="Calibri"/>
                <a:ea typeface="Calibri"/>
                <a:cs typeface="Calibri"/>
                <a:sym typeface="Calibri"/>
              </a:defRPr>
            </a:lvl1pPr>
          </a:lstStyle>
          <a:p>
            <a:r>
              <a:t>Title Text</a:t>
            </a:r>
          </a:p>
        </p:txBody>
      </p:sp>
      <p:sp>
        <p:nvSpPr>
          <p:cNvPr id="116" name="Slide Number"/>
          <p:cNvSpPr txBox="1">
            <a:spLocks noGrp="1"/>
          </p:cNvSpPr>
          <p:nvPr>
            <p:ph type="sldNum" sz="quarter" idx="2"/>
          </p:nvPr>
        </p:nvSpPr>
        <p:spPr>
          <a:xfrm>
            <a:off x="9860753" y="6361943"/>
            <a:ext cx="351377" cy="353941"/>
          </a:xfrm>
          <a:prstGeom prst="rect">
            <a:avLst/>
          </a:prstGeom>
        </p:spPr>
        <p:txBody>
          <a:bodyPr lIns="91439" tIns="91439" rIns="91439" bIns="91439" anchor="ctr"/>
          <a:lstStyle>
            <a:lvl1pPr algn="r" defTabSz="457200">
              <a:defRPr sz="11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3" name="Image"/>
          <p:cNvSpPr>
            <a:spLocks noGrp="1"/>
          </p:cNvSpPr>
          <p:nvPr>
            <p:ph type="pic" idx="21"/>
          </p:nvPr>
        </p:nvSpPr>
        <p:spPr>
          <a:xfrm>
            <a:off x="952624" y="0"/>
            <a:ext cx="10282984" cy="6858000"/>
          </a:xfrm>
          <a:prstGeom prst="rect">
            <a:avLst/>
          </a:prstGeom>
        </p:spPr>
        <p:txBody>
          <a:bodyPr lIns="91439" tIns="45719" rIns="91439" bIns="45719" anchor="t">
            <a:noAutofit/>
          </a:bodyPr>
          <a:lstStyle/>
          <a:p>
            <a:endParaRP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2408553" y="1"/>
            <a:ext cx="8260838" cy="912814"/>
          </a:xfrm>
          <a:prstGeom prst="rect">
            <a:avLst/>
          </a:prstGeom>
        </p:spPr>
        <p:txBody>
          <a:bodyPr lIns="91439" tIns="91439" rIns="91439" bIns="91439"/>
          <a:lstStyle>
            <a:lvl1pPr defTabSz="457200">
              <a:defRPr sz="4300">
                <a:latin typeface="Calibri"/>
                <a:ea typeface="Calibri"/>
                <a:cs typeface="Calibri"/>
                <a:sym typeface="Calibri"/>
              </a:defRPr>
            </a:lvl1pPr>
          </a:lstStyle>
          <a:p>
            <a:r>
              <a:t>Title Text</a:t>
            </a:r>
          </a:p>
        </p:txBody>
      </p:sp>
      <p:sp>
        <p:nvSpPr>
          <p:cNvPr id="132" name="Body Level One…"/>
          <p:cNvSpPr txBox="1">
            <a:spLocks noGrp="1"/>
          </p:cNvSpPr>
          <p:nvPr>
            <p:ph type="body" sz="quarter" idx="1"/>
          </p:nvPr>
        </p:nvSpPr>
        <p:spPr>
          <a:xfrm>
            <a:off x="1895723" y="1066801"/>
            <a:ext cx="4310625" cy="2570164"/>
          </a:xfrm>
          <a:prstGeom prst="rect">
            <a:avLst/>
          </a:prstGeom>
        </p:spPr>
        <p:txBody>
          <a:bodyPr lIns="91439" tIns="91439" rIns="91439" bIns="91439" anchor="t"/>
          <a:lstStyle>
            <a:lvl1pPr marL="321469" indent="-321469" defTabSz="457200">
              <a:spcBef>
                <a:spcPts val="750"/>
              </a:spcBef>
              <a:buSzPct val="100000"/>
              <a:buFont typeface="Arial"/>
              <a:defRPr sz="3000">
                <a:latin typeface="Calibri"/>
                <a:ea typeface="Calibri"/>
                <a:cs typeface="Calibri"/>
                <a:sym typeface="Calibri"/>
              </a:defRPr>
            </a:lvl1pPr>
            <a:lvl2pPr marL="534761" indent="-306161" defTabSz="457200">
              <a:spcBef>
                <a:spcPts val="750"/>
              </a:spcBef>
              <a:buSzPct val="100000"/>
              <a:buFont typeface="Arial"/>
              <a:buChar char="–"/>
              <a:defRPr sz="3000">
                <a:latin typeface="Calibri"/>
                <a:ea typeface="Calibri"/>
                <a:cs typeface="Calibri"/>
                <a:sym typeface="Calibri"/>
              </a:defRPr>
            </a:lvl2pPr>
            <a:lvl3pPr marL="742950" indent="-285750" defTabSz="457200">
              <a:spcBef>
                <a:spcPts val="750"/>
              </a:spcBef>
              <a:buSzPct val="100000"/>
              <a:buFont typeface="Arial"/>
              <a:defRPr sz="3000">
                <a:latin typeface="Calibri"/>
                <a:ea typeface="Calibri"/>
                <a:cs typeface="Calibri"/>
                <a:sym typeface="Calibri"/>
              </a:defRPr>
            </a:lvl3pPr>
            <a:lvl4pPr marL="1028700" indent="-342900" defTabSz="457200">
              <a:spcBef>
                <a:spcPts val="750"/>
              </a:spcBef>
              <a:buSzPct val="100000"/>
              <a:buFont typeface="Arial"/>
              <a:buChar char="–"/>
              <a:defRPr sz="3000">
                <a:latin typeface="Calibri"/>
                <a:ea typeface="Calibri"/>
                <a:cs typeface="Calibri"/>
                <a:sym typeface="Calibri"/>
              </a:defRPr>
            </a:lvl4pPr>
            <a:lvl5pPr marL="1257300" indent="-342900" defTabSz="457200">
              <a:spcBef>
                <a:spcPts val="750"/>
              </a:spcBef>
              <a:buSzPct val="100000"/>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7726876" y="6179380"/>
            <a:ext cx="351376" cy="353941"/>
          </a:xfrm>
          <a:prstGeom prst="rect">
            <a:avLst/>
          </a:prstGeom>
        </p:spPr>
        <p:txBody>
          <a:bodyPr lIns="91439" tIns="91439" rIns="91439" bIns="91439" anchor="ctr"/>
          <a:lstStyle>
            <a:lvl1pPr algn="r" defTabSz="457200">
              <a:defRPr sz="11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0" name="Title Text"/>
          <p:cNvSpPr txBox="1">
            <a:spLocks noGrp="1"/>
          </p:cNvSpPr>
          <p:nvPr>
            <p:ph type="title"/>
          </p:nvPr>
        </p:nvSpPr>
        <p:spPr>
          <a:xfrm>
            <a:off x="2210088" y="2130425"/>
            <a:ext cx="7773413" cy="1470025"/>
          </a:xfrm>
          <a:prstGeom prst="rect">
            <a:avLst/>
          </a:prstGeom>
        </p:spPr>
        <p:txBody>
          <a:bodyPr lIns="91439" tIns="91439" rIns="91439" bIns="91439"/>
          <a:lstStyle>
            <a:lvl1pPr defTabSz="457200">
              <a:defRPr sz="4300">
                <a:latin typeface="Calibri"/>
                <a:ea typeface="Calibri"/>
                <a:cs typeface="Calibri"/>
                <a:sym typeface="Calibri"/>
              </a:defRPr>
            </a:lvl1pPr>
          </a:lstStyle>
          <a:p>
            <a:r>
              <a:t>Title Text</a:t>
            </a:r>
          </a:p>
        </p:txBody>
      </p:sp>
      <p:sp>
        <p:nvSpPr>
          <p:cNvPr id="141" name="Body Level One…"/>
          <p:cNvSpPr txBox="1">
            <a:spLocks noGrp="1"/>
          </p:cNvSpPr>
          <p:nvPr>
            <p:ph type="body" sz="quarter" idx="1"/>
          </p:nvPr>
        </p:nvSpPr>
        <p:spPr>
          <a:xfrm>
            <a:off x="2895977" y="3886200"/>
            <a:ext cx="6401634" cy="1752601"/>
          </a:xfrm>
          <a:prstGeom prst="rect">
            <a:avLst/>
          </a:prstGeom>
        </p:spPr>
        <p:txBody>
          <a:bodyPr lIns="91439" tIns="91439" rIns="91439" bIns="91439" anchor="t"/>
          <a:lstStyle>
            <a:lvl1pPr marL="0" indent="0" algn="ctr" defTabSz="457200">
              <a:spcBef>
                <a:spcPts val="750"/>
              </a:spcBef>
              <a:buSzTx/>
              <a:buNone/>
              <a:defRPr sz="3000">
                <a:solidFill>
                  <a:srgbClr val="888888"/>
                </a:solidFill>
                <a:latin typeface="Calibri"/>
                <a:ea typeface="Calibri"/>
                <a:cs typeface="Calibri"/>
                <a:sym typeface="Calibri"/>
              </a:defRPr>
            </a:lvl1pPr>
            <a:lvl2pPr marL="0" indent="228600" algn="ctr" defTabSz="457200">
              <a:spcBef>
                <a:spcPts val="750"/>
              </a:spcBef>
              <a:buSzTx/>
              <a:buNone/>
              <a:defRPr sz="3000">
                <a:solidFill>
                  <a:srgbClr val="888888"/>
                </a:solidFill>
                <a:latin typeface="Calibri"/>
                <a:ea typeface="Calibri"/>
                <a:cs typeface="Calibri"/>
                <a:sym typeface="Calibri"/>
              </a:defRPr>
            </a:lvl2pPr>
            <a:lvl3pPr marL="0" indent="457200" algn="ctr" defTabSz="457200">
              <a:spcBef>
                <a:spcPts val="750"/>
              </a:spcBef>
              <a:buSzTx/>
              <a:buNone/>
              <a:defRPr sz="3000">
                <a:solidFill>
                  <a:srgbClr val="888888"/>
                </a:solidFill>
                <a:latin typeface="Calibri"/>
                <a:ea typeface="Calibri"/>
                <a:cs typeface="Calibri"/>
                <a:sym typeface="Calibri"/>
              </a:defRPr>
            </a:lvl3pPr>
            <a:lvl4pPr marL="0" indent="685800" algn="ctr" defTabSz="457200">
              <a:spcBef>
                <a:spcPts val="750"/>
              </a:spcBef>
              <a:buSzTx/>
              <a:buNone/>
              <a:defRPr sz="3000">
                <a:solidFill>
                  <a:srgbClr val="888888"/>
                </a:solidFill>
                <a:latin typeface="Calibri"/>
                <a:ea typeface="Calibri"/>
                <a:cs typeface="Calibri"/>
                <a:sym typeface="Calibri"/>
              </a:defRPr>
            </a:lvl4pPr>
            <a:lvl5pPr marL="0" indent="914400" algn="ctr" defTabSz="457200">
              <a:spcBef>
                <a:spcPts val="750"/>
              </a:spcBef>
              <a:buSzTx/>
              <a:buNone/>
              <a:defRPr sz="3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xfrm>
            <a:off x="9860753" y="6361943"/>
            <a:ext cx="351377" cy="353941"/>
          </a:xfrm>
          <a:prstGeom prst="rect">
            <a:avLst/>
          </a:prstGeom>
        </p:spPr>
        <p:txBody>
          <a:bodyPr lIns="91439" tIns="91439" rIns="91439" bIns="91439" anchor="ctr"/>
          <a:lstStyle>
            <a:lvl1pPr algn="r" defTabSz="457200">
              <a:defRPr sz="11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1981458" y="274639"/>
            <a:ext cx="8230672" cy="1143001"/>
          </a:xfrm>
          <a:prstGeom prst="rect">
            <a:avLst/>
          </a:prstGeom>
        </p:spPr>
        <p:txBody>
          <a:bodyPr lIns="91439" tIns="91439" rIns="91439" bIns="91439"/>
          <a:lstStyle>
            <a:lvl1pPr defTabSz="457200">
              <a:defRPr sz="5400">
                <a:latin typeface="Arial"/>
                <a:ea typeface="Arial"/>
                <a:cs typeface="Arial"/>
                <a:sym typeface="Arial"/>
              </a:defRPr>
            </a:lvl1pPr>
          </a:lstStyle>
          <a:p>
            <a:r>
              <a:t>Title Text</a:t>
            </a:r>
          </a:p>
        </p:txBody>
      </p:sp>
      <p:sp>
        <p:nvSpPr>
          <p:cNvPr id="150" name="Body Level One…"/>
          <p:cNvSpPr txBox="1">
            <a:spLocks noGrp="1"/>
          </p:cNvSpPr>
          <p:nvPr>
            <p:ph type="body" idx="1"/>
          </p:nvPr>
        </p:nvSpPr>
        <p:spPr>
          <a:xfrm>
            <a:off x="1981458" y="1600201"/>
            <a:ext cx="8230672" cy="4525964"/>
          </a:xfrm>
          <a:prstGeom prst="rect">
            <a:avLst/>
          </a:prstGeom>
        </p:spPr>
        <p:txBody>
          <a:bodyPr lIns="91439" tIns="91439" rIns="91439" bIns="91439" anchor="t"/>
          <a:lstStyle>
            <a:lvl1pPr marL="315468" indent="-315468" defTabSz="457200">
              <a:spcBef>
                <a:spcPts val="600"/>
              </a:spcBef>
              <a:buSzPct val="100000"/>
              <a:buFont typeface="Arial"/>
              <a:defRPr sz="2300">
                <a:latin typeface="Arial"/>
                <a:ea typeface="Arial"/>
                <a:cs typeface="Arial"/>
                <a:sym typeface="Arial"/>
              </a:defRPr>
            </a:lvl1pPr>
            <a:lvl2pPr marL="491490" indent="-262890" defTabSz="457200">
              <a:spcBef>
                <a:spcPts val="600"/>
              </a:spcBef>
              <a:buSzPct val="100000"/>
              <a:buFont typeface="Arial"/>
              <a:buChar char="–"/>
              <a:defRPr sz="2300">
                <a:latin typeface="Arial"/>
                <a:ea typeface="Arial"/>
                <a:cs typeface="Arial"/>
                <a:sym typeface="Arial"/>
              </a:defRPr>
            </a:lvl2pPr>
            <a:lvl3pPr marL="667512" indent="-210312" defTabSz="457200">
              <a:spcBef>
                <a:spcPts val="600"/>
              </a:spcBef>
              <a:buSzPct val="100000"/>
              <a:buFont typeface="Arial"/>
              <a:defRPr sz="2300">
                <a:latin typeface="Arial"/>
                <a:ea typeface="Arial"/>
                <a:cs typeface="Arial"/>
                <a:sym typeface="Arial"/>
              </a:defRPr>
            </a:lvl3pPr>
            <a:lvl4pPr marL="896112" indent="-210312" defTabSz="457200">
              <a:spcBef>
                <a:spcPts val="600"/>
              </a:spcBef>
              <a:buSzPct val="100000"/>
              <a:buFont typeface="Arial"/>
              <a:buChar char="–"/>
              <a:defRPr sz="2300">
                <a:latin typeface="Arial"/>
                <a:ea typeface="Arial"/>
                <a:cs typeface="Arial"/>
                <a:sym typeface="Arial"/>
              </a:defRPr>
            </a:lvl4pPr>
            <a:lvl5pPr marL="1124712" indent="-210312" defTabSz="457200">
              <a:spcBef>
                <a:spcPts val="600"/>
              </a:spcBef>
              <a:buSzPct val="100000"/>
              <a:buFont typeface="Arial"/>
              <a:buChar char="»"/>
              <a:defRPr sz="23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7722067" y="6179380"/>
            <a:ext cx="356185" cy="353941"/>
          </a:xfrm>
          <a:prstGeom prst="rect">
            <a:avLst/>
          </a:prstGeom>
        </p:spPr>
        <p:txBody>
          <a:bodyPr lIns="91439" tIns="91439" rIns="91439" bIns="91439" anchor="ctr"/>
          <a:lstStyle>
            <a:lvl1pPr algn="r" defTabSz="457200">
              <a:defRPr sz="1100">
                <a:solidFill>
                  <a:srgbClr val="888888"/>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prstGeom prst="rect">
            <a:avLst/>
          </a:prstGeom>
        </p:spPr>
        <p:txBody>
          <a:bodyPr/>
          <a:lstStyle/>
          <a:p>
            <a:r>
              <a:t>Title Text</a:t>
            </a:r>
          </a:p>
        </p:txBody>
      </p:sp>
      <p:sp>
        <p:nvSpPr>
          <p:cNvPr id="1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1981458" y="274638"/>
            <a:ext cx="8230672" cy="1143001"/>
          </a:xfrm>
          <a:prstGeom prst="rect">
            <a:avLst/>
          </a:prstGeom>
        </p:spPr>
        <p:txBody>
          <a:bodyPr lIns="91439" tIns="91439" rIns="91439" bIns="91439"/>
          <a:lstStyle>
            <a:lvl1pPr defTabSz="457200">
              <a:defRPr sz="4300">
                <a:latin typeface="Calibri"/>
                <a:ea typeface="Calibri"/>
                <a:cs typeface="Calibri"/>
                <a:sym typeface="Calibri"/>
              </a:defRPr>
            </a:lvl1pPr>
          </a:lstStyle>
          <a:p>
            <a:r>
              <a:t>Title Text</a:t>
            </a:r>
          </a:p>
        </p:txBody>
      </p:sp>
      <p:sp>
        <p:nvSpPr>
          <p:cNvPr id="168" name="Body Level One…"/>
          <p:cNvSpPr txBox="1">
            <a:spLocks noGrp="1"/>
          </p:cNvSpPr>
          <p:nvPr>
            <p:ph type="body" idx="1"/>
          </p:nvPr>
        </p:nvSpPr>
        <p:spPr>
          <a:xfrm>
            <a:off x="1981458" y="1600200"/>
            <a:ext cx="8230672" cy="4525964"/>
          </a:xfrm>
          <a:prstGeom prst="rect">
            <a:avLst/>
          </a:prstGeom>
        </p:spPr>
        <p:txBody>
          <a:bodyPr lIns="91439" tIns="91439" rIns="91439" bIns="91439" anchor="t"/>
          <a:lstStyle>
            <a:lvl1pPr marL="321469" indent="-321469" defTabSz="457200">
              <a:spcBef>
                <a:spcPts val="750"/>
              </a:spcBef>
              <a:buSzPct val="100000"/>
              <a:buFont typeface="Arial"/>
              <a:defRPr sz="3000">
                <a:latin typeface="Calibri"/>
                <a:ea typeface="Calibri"/>
                <a:cs typeface="Calibri"/>
                <a:sym typeface="Calibri"/>
              </a:defRPr>
            </a:lvl1pPr>
            <a:lvl2pPr marL="534761" indent="-306161" defTabSz="457200">
              <a:spcBef>
                <a:spcPts val="750"/>
              </a:spcBef>
              <a:buSzPct val="100000"/>
              <a:buFont typeface="Arial"/>
              <a:buChar char="–"/>
              <a:defRPr sz="3000">
                <a:latin typeface="Calibri"/>
                <a:ea typeface="Calibri"/>
                <a:cs typeface="Calibri"/>
                <a:sym typeface="Calibri"/>
              </a:defRPr>
            </a:lvl2pPr>
            <a:lvl3pPr marL="742950" indent="-285750" defTabSz="457200">
              <a:spcBef>
                <a:spcPts val="750"/>
              </a:spcBef>
              <a:buSzPct val="100000"/>
              <a:buFont typeface="Arial"/>
              <a:defRPr sz="3000">
                <a:latin typeface="Calibri"/>
                <a:ea typeface="Calibri"/>
                <a:cs typeface="Calibri"/>
                <a:sym typeface="Calibri"/>
              </a:defRPr>
            </a:lvl3pPr>
            <a:lvl4pPr marL="1028700" indent="-342900" defTabSz="457200">
              <a:spcBef>
                <a:spcPts val="750"/>
              </a:spcBef>
              <a:buSzPct val="100000"/>
              <a:buFont typeface="Arial"/>
              <a:buChar char="–"/>
              <a:defRPr sz="3000">
                <a:latin typeface="Calibri"/>
                <a:ea typeface="Calibri"/>
                <a:cs typeface="Calibri"/>
                <a:sym typeface="Calibri"/>
              </a:defRPr>
            </a:lvl4pPr>
            <a:lvl5pPr marL="1257300" indent="-342900" defTabSz="457200">
              <a:spcBef>
                <a:spcPts val="750"/>
              </a:spcBef>
              <a:buSzPct val="100000"/>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9860753" y="6361943"/>
            <a:ext cx="351377" cy="353941"/>
          </a:xfrm>
          <a:prstGeom prst="rect">
            <a:avLst/>
          </a:prstGeom>
        </p:spPr>
        <p:txBody>
          <a:bodyPr lIns="91439" tIns="91439" rIns="91439" bIns="91439" anchor="ctr"/>
          <a:lstStyle>
            <a:lvl1pPr algn="r" defTabSz="457200">
              <a:defRPr sz="11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28E29A-2F40-1342-8B6C-7FB15D093683}" type="datetime1">
              <a:rPr lang="de-DE" smtClean="0"/>
              <a:t>28.11.23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70956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21"/>
          </p:nvPr>
        </p:nvSpPr>
        <p:spPr>
          <a:xfrm>
            <a:off x="2653950" y="446484"/>
            <a:ext cx="6876756" cy="458629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417284" y="4723805"/>
            <a:ext cx="7359021" cy="1000126"/>
          </a:xfrm>
          <a:prstGeom prst="rect">
            <a:avLst/>
          </a:prstGeom>
        </p:spPr>
        <p:txBody>
          <a:bodyPr anchor="b"/>
          <a:lstStyle/>
          <a:p>
            <a:r>
              <a:t>Title Text</a:t>
            </a:r>
          </a:p>
        </p:txBody>
      </p:sp>
      <p:sp>
        <p:nvSpPr>
          <p:cNvPr id="22" name="Body Level One…"/>
          <p:cNvSpPr txBox="1">
            <a:spLocks noGrp="1"/>
          </p:cNvSpPr>
          <p:nvPr>
            <p:ph type="body" sz="quarter" idx="1"/>
          </p:nvPr>
        </p:nvSpPr>
        <p:spPr>
          <a:xfrm>
            <a:off x="2417284" y="5759648"/>
            <a:ext cx="7359021" cy="794743"/>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5918403" y="6500813"/>
            <a:ext cx="347851" cy="32893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3BAD71-577D-D04C-8DFD-55A14FA5FAE7}" type="datetime1">
              <a:rPr lang="de-DE" smtClean="0"/>
              <a:t>28.11.23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324188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9842D5-5722-BD47-8593-A1EE8D7824D5}" type="datetime1">
              <a:rPr lang="de-DE" smtClean="0"/>
              <a:t>28.11.23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71123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309"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004"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6F222D-732A-6944-B901-4933F6D1C477}" type="datetime1">
              <a:rPr lang="de-DE" smtClean="0"/>
              <a:t>28.11.23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530892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9C7EFA-EB19-A647-BE86-903F0559151E}" type="datetime1">
              <a:rPr lang="de-DE" smtClean="0"/>
              <a:t>28.11.23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15126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307299-F80D-CB4C-81B3-7903C5DC7095}" type="datetime1">
              <a:rPr lang="de-DE" smtClean="0"/>
              <a:t>28.11.23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061985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8589B-2EE8-4041-9D6C-01E2A3AE22D3}" type="datetime1">
              <a:rPr lang="de-DE" smtClean="0"/>
              <a:t>28.11.23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038452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87197F-149F-C846-BCFE-2C39BB90907D}" type="datetime1">
              <a:rPr lang="de-DE" smtClean="0"/>
              <a:t>28.11.23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2143269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A058A7-A200-1846-B185-29E5B812065D}" type="datetime1">
              <a:rPr lang="de-DE" smtClean="0"/>
              <a:t>28.11.23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3186328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E41270-43A1-824D-90AB-7504F1445999}" type="datetime1">
              <a:rPr lang="de-DE" smtClean="0"/>
              <a:t>28.11.23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76725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9585AE-310A-F44A-8550-351F71FC96E8}" type="datetime1">
              <a:rPr lang="de-DE" smtClean="0"/>
              <a:t>28.11.23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C5C1BE9-C296-1249-A240-B59D2833722D}" type="slidenum">
              <a:rPr lang="de-DE" smtClean="0"/>
              <a:t>‹#›</a:t>
            </a:fld>
            <a:endParaRPr lang="de-DE"/>
          </a:p>
        </p:txBody>
      </p:sp>
    </p:spTree>
    <p:extLst>
      <p:ext uri="{BB962C8B-B14F-4D97-AF65-F5344CB8AC3E}">
        <p14:creationId xmlns:p14="http://schemas.microsoft.com/office/powerpoint/2010/main" val="149834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17284" y="2268141"/>
            <a:ext cx="7359021"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3435401" y="446484"/>
            <a:ext cx="8689718" cy="579239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2194012" y="446484"/>
            <a:ext cx="3750957" cy="2803923"/>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2194012" y="3348633"/>
            <a:ext cx="3750957" cy="2884290"/>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3" name="Image"/>
          <p:cNvSpPr>
            <a:spLocks noGrp="1"/>
          </p:cNvSpPr>
          <p:nvPr>
            <p:ph type="pic" sz="half" idx="21"/>
          </p:nvPr>
        </p:nvSpPr>
        <p:spPr>
          <a:xfrm>
            <a:off x="4712512" y="1830586"/>
            <a:ext cx="6631157" cy="4420196"/>
          </a:xfrm>
          <a:prstGeom prst="rect">
            <a:avLst/>
          </a:prstGeom>
        </p:spPr>
        <p:txBody>
          <a:bodyPr lIns="91439" tIns="45719" rIns="91439" bIns="45719" anchor="t">
            <a:noAutofit/>
          </a:bodyPr>
          <a:lstStyle/>
          <a:p>
            <a:endParaRPr/>
          </a:p>
        </p:txBody>
      </p:sp>
      <p:sp>
        <p:nvSpPr>
          <p:cNvPr id="64" name="Title Text"/>
          <p:cNvSpPr txBox="1">
            <a:spLocks noGrp="1"/>
          </p:cNvSpPr>
          <p:nvPr>
            <p:ph type="title"/>
          </p:nvPr>
        </p:nvSpPr>
        <p:spPr>
          <a:prstGeom prst="rect">
            <a:avLst/>
          </a:prstGeom>
        </p:spPr>
        <p:txBody>
          <a:bodyPr/>
          <a:lstStyle/>
          <a:p>
            <a:r>
              <a:t>Title Text</a:t>
            </a:r>
          </a:p>
        </p:txBody>
      </p:sp>
      <p:sp>
        <p:nvSpPr>
          <p:cNvPr id="65" name="Body Level One…"/>
          <p:cNvSpPr txBox="1">
            <a:spLocks noGrp="1"/>
          </p:cNvSpPr>
          <p:nvPr>
            <p:ph type="body" sz="quarter" idx="1"/>
          </p:nvPr>
        </p:nvSpPr>
        <p:spPr>
          <a:xfrm>
            <a:off x="2194012" y="1830586"/>
            <a:ext cx="3750957" cy="4420196"/>
          </a:xfrm>
          <a:prstGeom prst="rect">
            <a:avLst/>
          </a:prstGeom>
        </p:spPr>
        <p:txBody>
          <a:bodyPr/>
          <a:lstStyle>
            <a:lvl1pPr marL="232682" indent="-232682">
              <a:spcBef>
                <a:spcPts val="2250"/>
              </a:spcBef>
              <a:defRPr sz="1900"/>
            </a:lvl1pPr>
            <a:lvl2pPr marL="404132" indent="-232682">
              <a:spcBef>
                <a:spcPts val="2250"/>
              </a:spcBef>
              <a:defRPr sz="1900"/>
            </a:lvl2pPr>
            <a:lvl3pPr marL="575582" indent="-232682">
              <a:spcBef>
                <a:spcPts val="2250"/>
              </a:spcBef>
              <a:defRPr sz="1900"/>
            </a:lvl3pPr>
            <a:lvl4pPr marL="747032" indent="-232682">
              <a:spcBef>
                <a:spcPts val="2250"/>
              </a:spcBef>
              <a:defRPr sz="1900"/>
            </a:lvl4pPr>
            <a:lvl5pPr marL="918482" indent="-232682">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3" name="Body Level One…"/>
          <p:cNvSpPr txBox="1">
            <a:spLocks noGrp="1"/>
          </p:cNvSpPr>
          <p:nvPr>
            <p:ph type="body" idx="1"/>
          </p:nvPr>
        </p:nvSpPr>
        <p:spPr>
          <a:xfrm>
            <a:off x="2194012" y="892969"/>
            <a:ext cx="7805564"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1" name="Image"/>
          <p:cNvSpPr>
            <a:spLocks noGrp="1"/>
          </p:cNvSpPr>
          <p:nvPr>
            <p:ph type="pic" sz="quarter" idx="21"/>
          </p:nvPr>
        </p:nvSpPr>
        <p:spPr>
          <a:xfrm>
            <a:off x="6221826" y="3534572"/>
            <a:ext cx="4260016" cy="2841121"/>
          </a:xfrm>
          <a:prstGeom prst="rect">
            <a:avLst/>
          </a:prstGeom>
        </p:spPr>
        <p:txBody>
          <a:bodyPr lIns="91439" tIns="45719" rIns="91439" bIns="45719" anchor="t">
            <a:noAutofit/>
          </a:bodyPr>
          <a:lstStyle/>
          <a:p>
            <a:endParaRPr/>
          </a:p>
        </p:txBody>
      </p:sp>
      <p:sp>
        <p:nvSpPr>
          <p:cNvPr id="82" name="Image"/>
          <p:cNvSpPr>
            <a:spLocks noGrp="1"/>
          </p:cNvSpPr>
          <p:nvPr>
            <p:ph type="pic" sz="quarter" idx="22"/>
          </p:nvPr>
        </p:nvSpPr>
        <p:spPr>
          <a:xfrm>
            <a:off x="6096794" y="623494"/>
            <a:ext cx="4126053" cy="2750345"/>
          </a:xfrm>
          <a:prstGeom prst="rect">
            <a:avLst/>
          </a:prstGeom>
        </p:spPr>
        <p:txBody>
          <a:bodyPr lIns="91439" tIns="45719" rIns="91439" bIns="45719" anchor="t">
            <a:noAutofit/>
          </a:bodyPr>
          <a:lstStyle/>
          <a:p>
            <a:endParaRPr/>
          </a:p>
        </p:txBody>
      </p:sp>
      <p:sp>
        <p:nvSpPr>
          <p:cNvPr id="83" name="Image"/>
          <p:cNvSpPr>
            <a:spLocks noGrp="1"/>
          </p:cNvSpPr>
          <p:nvPr>
            <p:ph type="pic" idx="23"/>
          </p:nvPr>
        </p:nvSpPr>
        <p:spPr>
          <a:xfrm>
            <a:off x="-145871" y="625078"/>
            <a:ext cx="8421793" cy="5613797"/>
          </a:xfrm>
          <a:prstGeom prst="rect">
            <a:avLst/>
          </a:prstGeom>
        </p:spPr>
        <p:txBody>
          <a:bodyPr lIns="91439" tIns="45719" rIns="91439" bIns="45719" anchor="t">
            <a:noAutofit/>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4012" y="312539"/>
            <a:ext cx="7805564"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2194012" y="1830586"/>
            <a:ext cx="7805564"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18403" y="6505277"/>
            <a:ext cx="347851" cy="328935"/>
          </a:xfrm>
          <a:prstGeom prst="rect">
            <a:avLst/>
          </a:prstGeom>
          <a:ln w="12700">
            <a:miter lim="400000"/>
          </a:ln>
        </p:spPr>
        <p:txBody>
          <a:bodyPr wrap="none" lIns="71437" tIns="71437" rIns="71437" bIns="71437">
            <a:spAutoFit/>
          </a:bodyPr>
          <a:lstStyle>
            <a:lvl1pP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Lst>
  <p:transition spd="med"/>
  <p:hf hdr="0" ftr="0" dt="0"/>
  <p:txStyles>
    <p:titleStyle>
      <a:lvl1pPr marL="0" marR="0" indent="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1pPr>
      <a:lvl2pPr marL="0" marR="0" indent="1143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2pPr>
      <a:lvl3pPr marL="0" marR="0" indent="2286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3pPr>
      <a:lvl4pPr marL="0" marR="0" indent="3429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4pPr>
      <a:lvl5pPr marL="0" marR="0" indent="4572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5pPr>
      <a:lvl6pPr marL="0" marR="0" indent="5715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6pPr>
      <a:lvl7pPr marL="0" marR="0" indent="6858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7pPr>
      <a:lvl8pPr marL="0" marR="0" indent="8001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8pPr>
      <a:lvl9pPr marL="0" marR="0" indent="914400" algn="ctr" defTabSz="410766"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Light"/>
        </a:defRPr>
      </a:lvl9pPr>
    </p:titleStyle>
    <p:bodyStyle>
      <a:lvl1pPr marL="30868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1pPr>
      <a:lvl2pPr marL="53093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2pPr>
      <a:lvl3pPr marL="75318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3pPr>
      <a:lvl4pPr marL="97543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4pPr>
      <a:lvl5pPr marL="119768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5pPr>
      <a:lvl6pPr marL="141993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6pPr>
      <a:lvl7pPr marL="164218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7pPr>
      <a:lvl8pPr marL="186443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8pPr>
      <a:lvl9pPr marL="2086681" marR="0" indent="-308681" algn="l" defTabSz="410766" rtl="0" latinLnBrk="0">
        <a:lnSpc>
          <a:spcPct val="100000"/>
        </a:lnSpc>
        <a:spcBef>
          <a:spcPts val="2950"/>
        </a:spcBef>
        <a:spcAft>
          <a:spcPts val="0"/>
        </a:spcAft>
        <a:buClrTx/>
        <a:buSzPct val="75000"/>
        <a:buFontTx/>
        <a:buChar char="•"/>
        <a:tabLst/>
        <a:defRPr sz="2500" b="0" i="0" u="none" strike="noStrike" cap="none" spc="0" baseline="0">
          <a:solidFill>
            <a:srgbClr val="000000"/>
          </a:solidFill>
          <a:uFillTx/>
          <a:latin typeface="+mn-lt"/>
          <a:ea typeface="+mn-ea"/>
          <a:cs typeface="+mn-cs"/>
          <a:sym typeface="Helvetica Light"/>
        </a:defRPr>
      </a:lvl9pPr>
    </p:bodyStyle>
    <p:otherStyle>
      <a:lvl1pPr marL="0" marR="0" indent="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1pPr>
      <a:lvl2pPr marL="0" marR="0" indent="1143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2pPr>
      <a:lvl3pPr marL="0" marR="0" indent="2286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3pPr>
      <a:lvl4pPr marL="0" marR="0" indent="3429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4pPr>
      <a:lvl5pPr marL="0" marR="0" indent="4572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5pPr>
      <a:lvl6pPr marL="0" marR="0" indent="5715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6pPr>
      <a:lvl7pPr marL="0" marR="0" indent="6858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7pPr>
      <a:lvl8pPr marL="0" marR="0" indent="8001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8pPr>
      <a:lvl9pPr marL="0" marR="0" indent="914400" algn="ctr" defTabSz="410766"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A9829-FB5A-8247-8C90-06EBA7B78161}" type="datetime1">
              <a:rPr lang="de-DE" smtClean="0"/>
              <a:t>28.11.23</a:t>
            </a:fld>
            <a:endParaRPr lang="en-US" dirty="0"/>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de-DE" smtClean="0"/>
              <a:t>‹#›</a:t>
            </a:fld>
            <a:endParaRPr lang="de-DE"/>
          </a:p>
        </p:txBody>
      </p:sp>
    </p:spTree>
    <p:extLst>
      <p:ext uri="{BB962C8B-B14F-4D97-AF65-F5344CB8AC3E}">
        <p14:creationId xmlns:p14="http://schemas.microsoft.com/office/powerpoint/2010/main" val="40729830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5.emf"/><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1.emf"/><Relationship Id="rId5" Type="http://schemas.openxmlformats.org/officeDocument/2006/relationships/image" Target="../media/image20.em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2.emf"/><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5.tif"/><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4.tif"/><Relationship Id="rId5" Type="http://schemas.openxmlformats.org/officeDocument/2006/relationships/hyperlink" Target="https://en.wikipedia.org/wiki/Greek_language" TargetMode="External"/><Relationship Id="rId4" Type="http://schemas.openxmlformats.org/officeDocument/2006/relationships/hyperlink" Target="https://en.wikipedia.org/wiki/Procrust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9.emf"/><Relationship Id="rId5" Type="http://schemas.openxmlformats.org/officeDocument/2006/relationships/image" Target="../media/image43.png"/><Relationship Id="rId10" Type="http://schemas.openxmlformats.org/officeDocument/2006/relationships/image" Target="../media/image48.emf"/><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53.emf"/><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54.emf"/></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59.emf"/><Relationship Id="rId5" Type="http://schemas.openxmlformats.org/officeDocument/2006/relationships/image" Target="../media/image56.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4.emf"/></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16.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9.em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9.em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1174" y="612183"/>
            <a:ext cx="9567620" cy="1006987"/>
          </a:xfrm>
        </p:spPr>
        <p:txBody>
          <a:bodyPr>
            <a:normAutofit fontScale="90000"/>
          </a:bodyPr>
          <a:lstStyle/>
          <a:p>
            <a:r>
              <a:rPr lang="en-US" dirty="0"/>
              <a:t>Virtual Humans – </a:t>
            </a:r>
            <a:r>
              <a:rPr lang="en-US"/>
              <a:t>Winter 23/24</a:t>
            </a:r>
            <a:endParaRPr lang="en-US" dirty="0"/>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794" y="2704051"/>
            <a:ext cx="9144000" cy="1655762"/>
          </a:xfrm>
        </p:spPr>
        <p:txBody>
          <a:bodyPr>
            <a:normAutofit lnSpcReduction="10000"/>
          </a:bodyPr>
          <a:lstStyle/>
          <a:p>
            <a:r>
              <a:rPr lang="en-US" dirty="0"/>
              <a:t>Lecture 3_2 – </a:t>
            </a:r>
            <a:r>
              <a:rPr lang="de-DE" dirty="0"/>
              <a:t>Procrustes </a:t>
            </a:r>
            <a:r>
              <a:rPr lang="de-DE" dirty="0" err="1"/>
              <a:t>Alignment</a:t>
            </a:r>
            <a:endParaRPr lang="en-US" dirty="0"/>
          </a:p>
          <a:p>
            <a:endParaRPr lang="en-US" dirty="0"/>
          </a:p>
          <a:p>
            <a:r>
              <a:rPr lang="en-US" dirty="0"/>
              <a:t>Prof. Dr.-</a:t>
            </a:r>
            <a:r>
              <a:rPr lang="en-US" dirty="0" err="1"/>
              <a:t>Ing</a:t>
            </a:r>
            <a:r>
              <a:rPr lang="en-US" dirty="0"/>
              <a:t>. Gerard Pons-Moll</a:t>
            </a:r>
          </a:p>
          <a:p>
            <a:r>
              <a:rPr lang="en-US" dirty="0"/>
              <a:t>University of Tübingen / MPI-Informatics</a:t>
            </a:r>
          </a:p>
          <a:p>
            <a:endParaRPr lang="en-US" dirty="0"/>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2"/>
          <a:stretch>
            <a:fillRect/>
          </a:stretch>
        </p:blipFill>
        <p:spPr>
          <a:xfrm>
            <a:off x="3664065" y="4881967"/>
            <a:ext cx="4922790" cy="1261551"/>
          </a:xfrm>
          <a:prstGeom prst="rect">
            <a:avLst/>
          </a:prstGeom>
        </p:spPr>
      </p:pic>
    </p:spTree>
    <p:extLst>
      <p:ext uri="{BB962C8B-B14F-4D97-AF65-F5344CB8AC3E}">
        <p14:creationId xmlns:p14="http://schemas.microsoft.com/office/powerpoint/2010/main" val="72743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urface representation: Mesh"/>
          <p:cNvSpPr txBox="1">
            <a:spLocks noGrp="1"/>
          </p:cNvSpPr>
          <p:nvPr>
            <p:ph type="title"/>
          </p:nvPr>
        </p:nvSpPr>
        <p:spPr>
          <a:prstGeom prst="rect">
            <a:avLst/>
          </a:prstGeom>
        </p:spPr>
        <p:txBody>
          <a:bodyPr/>
          <a:lstStyle/>
          <a:p>
            <a:r>
              <a:rPr dirty="0"/>
              <a:t>Surface representation: Mesh</a:t>
            </a:r>
          </a:p>
        </p:txBody>
      </p:sp>
      <p:sp>
        <p:nvSpPr>
          <p:cNvPr id="2" name="Content Placeholder 1">
            <a:extLst>
              <a:ext uri="{FF2B5EF4-FFF2-40B4-BE49-F238E27FC236}">
                <a16:creationId xmlns:a16="http://schemas.microsoft.com/office/drawing/2014/main" id="{CCB6157B-3741-C340-9CEF-9C733E2A1155}"/>
              </a:ext>
            </a:extLst>
          </p:cNvPr>
          <p:cNvSpPr>
            <a:spLocks noGrp="1"/>
          </p:cNvSpPr>
          <p:nvPr>
            <p:ph idx="1"/>
          </p:nvPr>
        </p:nvSpPr>
        <p:spPr/>
        <p:txBody>
          <a:bodyPr/>
          <a:lstStyle/>
          <a:p>
            <a:pPr marL="0" indent="0">
              <a:buNone/>
            </a:pPr>
            <a:r>
              <a:rPr lang="en-GB" dirty="0"/>
              <a:t>How can we rigidly transform a set of points ?</a:t>
            </a:r>
          </a:p>
          <a:p>
            <a:pPr marL="0" indent="0">
              <a:buNone/>
            </a:pPr>
            <a:endParaRPr lang="en-GB" dirty="0"/>
          </a:p>
          <a:p>
            <a:r>
              <a:rPr lang="en-GB" dirty="0"/>
              <a:t>Translate it</a:t>
            </a:r>
          </a:p>
          <a:p>
            <a:r>
              <a:rPr lang="en-GB" dirty="0"/>
              <a:t>Rotate it  </a:t>
            </a:r>
          </a:p>
          <a:p>
            <a:r>
              <a:rPr lang="en-GB" dirty="0"/>
              <a:t>Today we’ll consider also</a:t>
            </a:r>
          </a:p>
          <a:p>
            <a:r>
              <a:rPr lang="en-GB" dirty="0"/>
              <a:t>Scale it</a:t>
            </a:r>
          </a:p>
          <a:p>
            <a:endParaRPr lang="en-GB" dirty="0"/>
          </a:p>
          <a:p>
            <a:endParaRPr lang="en-GB" dirty="0"/>
          </a:p>
        </p:txBody>
      </p:sp>
      <p:sp>
        <p:nvSpPr>
          <p:cNvPr id="256"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3" name="Picture 2">
            <a:extLst>
              <a:ext uri="{FF2B5EF4-FFF2-40B4-BE49-F238E27FC236}">
                <a16:creationId xmlns:a16="http://schemas.microsoft.com/office/drawing/2014/main" id="{15F0FA35-6B1C-4243-84AD-6DB40359293C}"/>
              </a:ext>
            </a:extLst>
          </p:cNvPr>
          <p:cNvPicPr>
            <a:picLocks noChangeAspect="1"/>
          </p:cNvPicPr>
          <p:nvPr/>
        </p:nvPicPr>
        <p:blipFill>
          <a:blip r:embed="rId3"/>
          <a:stretch>
            <a:fillRect/>
          </a:stretch>
        </p:blipFill>
        <p:spPr>
          <a:xfrm>
            <a:off x="5835562" y="2787639"/>
            <a:ext cx="3124200" cy="419100"/>
          </a:xfrm>
          <a:prstGeom prst="rect">
            <a:avLst/>
          </a:prstGeom>
        </p:spPr>
      </p:pic>
      <p:pic>
        <p:nvPicPr>
          <p:cNvPr id="4" name="Picture 3">
            <a:extLst>
              <a:ext uri="{FF2B5EF4-FFF2-40B4-BE49-F238E27FC236}">
                <a16:creationId xmlns:a16="http://schemas.microsoft.com/office/drawing/2014/main" id="{BF72A6C6-47E7-774E-86A0-6FD25BD1223E}"/>
              </a:ext>
            </a:extLst>
          </p:cNvPr>
          <p:cNvPicPr>
            <a:picLocks noChangeAspect="1"/>
          </p:cNvPicPr>
          <p:nvPr/>
        </p:nvPicPr>
        <p:blipFill>
          <a:blip r:embed="rId4"/>
          <a:stretch>
            <a:fillRect/>
          </a:stretch>
        </p:blipFill>
        <p:spPr>
          <a:xfrm>
            <a:off x="5835562" y="3279080"/>
            <a:ext cx="4330700" cy="495300"/>
          </a:xfrm>
          <a:prstGeom prst="rect">
            <a:avLst/>
          </a:prstGeom>
        </p:spPr>
      </p:pic>
      <p:pic>
        <p:nvPicPr>
          <p:cNvPr id="5" name="Picture 4">
            <a:extLst>
              <a:ext uri="{FF2B5EF4-FFF2-40B4-BE49-F238E27FC236}">
                <a16:creationId xmlns:a16="http://schemas.microsoft.com/office/drawing/2014/main" id="{703C3C59-F074-544E-A4B2-8D407550741E}"/>
              </a:ext>
            </a:extLst>
          </p:cNvPr>
          <p:cNvPicPr>
            <a:picLocks noChangeAspect="1"/>
          </p:cNvPicPr>
          <p:nvPr/>
        </p:nvPicPr>
        <p:blipFill>
          <a:blip r:embed="rId5"/>
          <a:stretch>
            <a:fillRect/>
          </a:stretch>
        </p:blipFill>
        <p:spPr>
          <a:xfrm>
            <a:off x="5835562" y="4350845"/>
            <a:ext cx="2527300" cy="381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Group"/>
          <p:cNvGrpSpPr/>
          <p:nvPr/>
        </p:nvGrpSpPr>
        <p:grpSpPr>
          <a:xfrm>
            <a:off x="2996892" y="1688612"/>
            <a:ext cx="4528648" cy="4713073"/>
            <a:chOff x="0" y="0"/>
            <a:chExt cx="9057294" cy="9426144"/>
          </a:xfrm>
        </p:grpSpPr>
        <p:grpSp>
          <p:nvGrpSpPr>
            <p:cNvPr id="263" name="Group"/>
            <p:cNvGrpSpPr/>
            <p:nvPr/>
          </p:nvGrpSpPr>
          <p:grpSpPr>
            <a:xfrm>
              <a:off x="0" y="-1"/>
              <a:ext cx="9057295" cy="9426145"/>
              <a:chOff x="0" y="0"/>
              <a:chExt cx="9057294" cy="9426143"/>
            </a:xfrm>
          </p:grpSpPr>
          <p:sp>
            <p:nvSpPr>
              <p:cNvPr id="260" name="Line"/>
              <p:cNvSpPr/>
              <p:nvPr/>
            </p:nvSpPr>
            <p:spPr>
              <a:xfrm flipV="1">
                <a:off x="3625948" y="0"/>
                <a:ext cx="1" cy="5800196"/>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261" name="Line"/>
              <p:cNvSpPr/>
              <p:nvPr/>
            </p:nvSpPr>
            <p:spPr>
              <a:xfrm flipH="1">
                <a:off x="0" y="5800194"/>
                <a:ext cx="3625949" cy="3625950"/>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262" name="Line"/>
              <p:cNvSpPr/>
              <p:nvPr/>
            </p:nvSpPr>
            <p:spPr>
              <a:xfrm>
                <a:off x="3625948" y="5800195"/>
                <a:ext cx="5431347"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grpSp>
        <p:grpSp>
          <p:nvGrpSpPr>
            <p:cNvPr id="268" name="Group"/>
            <p:cNvGrpSpPr/>
            <p:nvPr/>
          </p:nvGrpSpPr>
          <p:grpSpPr>
            <a:xfrm rot="504402">
              <a:off x="3784626" y="2389969"/>
              <a:ext cx="2928011" cy="3579824"/>
              <a:chOff x="0" y="0"/>
              <a:chExt cx="2928009" cy="3579822"/>
            </a:xfrm>
          </p:grpSpPr>
          <p:sp>
            <p:nvSpPr>
              <p:cNvPr id="264" name="Shape"/>
              <p:cNvSpPr/>
              <p:nvPr/>
            </p:nvSpPr>
            <p:spPr>
              <a:xfrm>
                <a:off x="102401" y="18014"/>
                <a:ext cx="2673448" cy="3561809"/>
              </a:xfrm>
              <a:custGeom>
                <a:avLst/>
                <a:gdLst/>
                <a:ahLst/>
                <a:cxnLst>
                  <a:cxn ang="0">
                    <a:pos x="wd2" y="hd2"/>
                  </a:cxn>
                  <a:cxn ang="5400000">
                    <a:pos x="wd2" y="hd2"/>
                  </a:cxn>
                  <a:cxn ang="10800000">
                    <a:pos x="wd2" y="hd2"/>
                  </a:cxn>
                  <a:cxn ang="16200000">
                    <a:pos x="wd2" y="hd2"/>
                  </a:cxn>
                </a:cxnLst>
                <a:rect l="0" t="0" r="r" b="b"/>
                <a:pathLst>
                  <a:path w="21600" h="21116" extrusionOk="0">
                    <a:moveTo>
                      <a:pt x="186" y="21116"/>
                    </a:moveTo>
                    <a:lnTo>
                      <a:pt x="21600" y="9942"/>
                    </a:lnTo>
                    <a:cubicBezTo>
                      <a:pt x="20510" y="6720"/>
                      <a:pt x="17791" y="3922"/>
                      <a:pt x="13996" y="2116"/>
                    </a:cubicBezTo>
                    <a:cubicBezTo>
                      <a:pt x="9856" y="146"/>
                      <a:pt x="4793" y="-484"/>
                      <a:pt x="0" y="375"/>
                    </a:cubicBezTo>
                    <a:lnTo>
                      <a:pt x="186" y="21116"/>
                    </a:lnTo>
                    <a:close/>
                  </a:path>
                </a:pathLst>
              </a:custGeom>
              <a:solidFill>
                <a:schemeClr val="accent3">
                  <a:alpha val="30000"/>
                </a:schemeClr>
              </a:solidFill>
              <a:ln w="12700" cap="flat">
                <a:noFill/>
                <a:miter lim="400000"/>
              </a:ln>
              <a:effectLst/>
            </p:spPr>
            <p:txBody>
              <a:bodyPr wrap="square" lIns="35719" tIns="35719" rIns="35719" bIns="35719" numCol="1" anchor="ctr">
                <a:noAutofit/>
              </a:bodyPr>
              <a:lstStyle/>
              <a:p>
                <a:pPr>
                  <a:defRPr sz="3200"/>
                </a:pPr>
                <a:endParaRPr sz="1600"/>
              </a:p>
            </p:txBody>
          </p:sp>
          <p:sp>
            <p:nvSpPr>
              <p:cNvPr id="265" name="Circle"/>
              <p:cNvSpPr/>
              <p:nvPr/>
            </p:nvSpPr>
            <p:spPr>
              <a:xfrm>
                <a:off x="2714184" y="1592765"/>
                <a:ext cx="213826" cy="213827"/>
              </a:xfrm>
              <a:prstGeom prst="ellipse">
                <a:avLst/>
              </a:prstGeom>
              <a:solidFill>
                <a:schemeClr val="accent1">
                  <a:hueOff val="273562"/>
                  <a:satOff val="2937"/>
                  <a:lumOff val="-22233"/>
                  <a:alpha val="30000"/>
                </a:schemeClr>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266" name="Circle"/>
              <p:cNvSpPr/>
              <p:nvPr/>
            </p:nvSpPr>
            <p:spPr>
              <a:xfrm>
                <a:off x="0" y="0"/>
                <a:ext cx="213826" cy="213826"/>
              </a:xfrm>
              <a:prstGeom prst="ellipse">
                <a:avLst/>
              </a:prstGeom>
              <a:solidFill>
                <a:schemeClr val="accent1">
                  <a:hueOff val="273562"/>
                  <a:satOff val="2937"/>
                  <a:lumOff val="-22233"/>
                </a:schemeClr>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275" name="Connection Line"/>
              <p:cNvSpPr/>
              <p:nvPr/>
            </p:nvSpPr>
            <p:spPr>
              <a:xfrm>
                <a:off x="179321" y="55534"/>
                <a:ext cx="2576349" cy="1630121"/>
              </a:xfrm>
              <a:custGeom>
                <a:avLst/>
                <a:gdLst/>
                <a:ahLst/>
                <a:cxnLst>
                  <a:cxn ang="0">
                    <a:pos x="wd2" y="hd2"/>
                  </a:cxn>
                  <a:cxn ang="5400000">
                    <a:pos x="wd2" y="hd2"/>
                  </a:cxn>
                  <a:cxn ang="10800000">
                    <a:pos x="wd2" y="hd2"/>
                  </a:cxn>
                  <a:cxn ang="16200000">
                    <a:pos x="wd2" y="hd2"/>
                  </a:cxn>
                </a:cxnLst>
                <a:rect l="0" t="0" r="r" b="b"/>
                <a:pathLst>
                  <a:path w="21600" h="19718" extrusionOk="0">
                    <a:moveTo>
                      <a:pt x="0" y="476"/>
                    </a:moveTo>
                    <a:cubicBezTo>
                      <a:pt x="10917" y="-1882"/>
                      <a:pt x="18117" y="4532"/>
                      <a:pt x="21600" y="19718"/>
                    </a:cubicBezTo>
                  </a:path>
                </a:pathLst>
              </a:custGeom>
              <a:noFill/>
              <a:ln w="63500" cap="flat">
                <a:solidFill>
                  <a:schemeClr val="accent3">
                    <a:hueOff val="-546623"/>
                    <a:satOff val="7767"/>
                    <a:lumOff val="-14512"/>
                  </a:schemeClr>
                </a:solidFill>
                <a:prstDash val="solid"/>
                <a:miter lim="400000"/>
                <a:headEnd type="triangle" w="med" len="med"/>
              </a:ln>
              <a:effectLst/>
            </p:spPr>
            <p:txBody>
              <a:bodyPr/>
              <a:lstStyle/>
              <a:p>
                <a:endParaRPr sz="1250"/>
              </a:p>
            </p:txBody>
          </p:sp>
        </p:grpSp>
      </p:grpSp>
      <p:pic>
        <p:nvPicPr>
          <p:cNvPr id="272" name="Image" descr="Image"/>
          <p:cNvPicPr>
            <a:picLocks noChangeAspect="1"/>
          </p:cNvPicPr>
          <p:nvPr/>
        </p:nvPicPr>
        <p:blipFill>
          <a:blip r:embed="rId3"/>
          <a:stretch>
            <a:fillRect/>
          </a:stretch>
        </p:blipFill>
        <p:spPr>
          <a:xfrm>
            <a:off x="7443092" y="2177588"/>
            <a:ext cx="2751338" cy="1202847"/>
          </a:xfrm>
          <a:prstGeom prst="rect">
            <a:avLst/>
          </a:prstGeom>
          <a:ln w="12700">
            <a:miter lim="400000"/>
          </a:ln>
        </p:spPr>
      </p:pic>
      <p:sp>
        <p:nvSpPr>
          <p:cNvPr id="273" name="Rigid transformation + scale"/>
          <p:cNvSpPr txBox="1">
            <a:spLocks noGrp="1"/>
          </p:cNvSpPr>
          <p:nvPr>
            <p:ph type="title"/>
          </p:nvPr>
        </p:nvSpPr>
        <p:spPr>
          <a:prstGeom prst="rect">
            <a:avLst/>
          </a:prstGeom>
        </p:spPr>
        <p:txBody>
          <a:bodyPr/>
          <a:lstStyle/>
          <a:p>
            <a:r>
              <a:rPr dirty="0"/>
              <a:t>Rigid transformation + scale</a:t>
            </a:r>
          </a:p>
        </p:txBody>
      </p:sp>
      <p:sp>
        <p:nvSpPr>
          <p:cNvPr id="274"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pic>
        <p:nvPicPr>
          <p:cNvPr id="2" name="Picture 1">
            <a:extLst>
              <a:ext uri="{FF2B5EF4-FFF2-40B4-BE49-F238E27FC236}">
                <a16:creationId xmlns:a16="http://schemas.microsoft.com/office/drawing/2014/main" id="{9027809D-DDCC-4644-97C5-8F7B91275534}"/>
              </a:ext>
            </a:extLst>
          </p:cNvPr>
          <p:cNvPicPr>
            <a:picLocks noChangeAspect="1"/>
          </p:cNvPicPr>
          <p:nvPr/>
        </p:nvPicPr>
        <p:blipFill>
          <a:blip r:embed="rId4"/>
          <a:stretch>
            <a:fillRect/>
          </a:stretch>
        </p:blipFill>
        <p:spPr>
          <a:xfrm>
            <a:off x="4993388" y="2327324"/>
            <a:ext cx="304800" cy="317500"/>
          </a:xfrm>
          <a:prstGeom prst="rect">
            <a:avLst/>
          </a:prstGeom>
        </p:spPr>
      </p:pic>
      <p:pic>
        <p:nvPicPr>
          <p:cNvPr id="3" name="Picture 2">
            <a:extLst>
              <a:ext uri="{FF2B5EF4-FFF2-40B4-BE49-F238E27FC236}">
                <a16:creationId xmlns:a16="http://schemas.microsoft.com/office/drawing/2014/main" id="{1503853F-5E30-904C-A453-3C835C41B019}"/>
              </a:ext>
            </a:extLst>
          </p:cNvPr>
          <p:cNvPicPr>
            <a:picLocks noChangeAspect="1"/>
          </p:cNvPicPr>
          <p:nvPr/>
        </p:nvPicPr>
        <p:blipFill>
          <a:blip r:embed="rId4"/>
          <a:stretch>
            <a:fillRect/>
          </a:stretch>
        </p:blipFill>
        <p:spPr>
          <a:xfrm>
            <a:off x="7457414" y="2981159"/>
            <a:ext cx="379177" cy="394976"/>
          </a:xfrm>
          <a:prstGeom prst="rect">
            <a:avLst/>
          </a:prstGeom>
          <a:solidFill>
            <a:schemeClr val="bg1"/>
          </a:solidFill>
        </p:spPr>
      </p:pic>
      <p:pic>
        <p:nvPicPr>
          <p:cNvPr id="4" name="Picture 3">
            <a:extLst>
              <a:ext uri="{FF2B5EF4-FFF2-40B4-BE49-F238E27FC236}">
                <a16:creationId xmlns:a16="http://schemas.microsoft.com/office/drawing/2014/main" id="{194F1457-EC9A-7544-A229-4D658F43CF1F}"/>
              </a:ext>
            </a:extLst>
          </p:cNvPr>
          <p:cNvPicPr>
            <a:picLocks noChangeAspect="1"/>
          </p:cNvPicPr>
          <p:nvPr/>
        </p:nvPicPr>
        <p:blipFill>
          <a:blip r:embed="rId5"/>
          <a:stretch>
            <a:fillRect/>
          </a:stretch>
        </p:blipFill>
        <p:spPr>
          <a:xfrm>
            <a:off x="6386884" y="3570396"/>
            <a:ext cx="228600" cy="190500"/>
          </a:xfrm>
          <a:prstGeom prst="rect">
            <a:avLst/>
          </a:prstGeom>
        </p:spPr>
      </p:pic>
      <p:pic>
        <p:nvPicPr>
          <p:cNvPr id="5" name="Picture 4">
            <a:extLst>
              <a:ext uri="{FF2B5EF4-FFF2-40B4-BE49-F238E27FC236}">
                <a16:creationId xmlns:a16="http://schemas.microsoft.com/office/drawing/2014/main" id="{2832866F-8B5F-BD41-AA1A-A9079DEEBC70}"/>
              </a:ext>
            </a:extLst>
          </p:cNvPr>
          <p:cNvPicPr>
            <a:picLocks noChangeAspect="1"/>
          </p:cNvPicPr>
          <p:nvPr/>
        </p:nvPicPr>
        <p:blipFill>
          <a:blip r:embed="rId5"/>
          <a:stretch>
            <a:fillRect/>
          </a:stretch>
        </p:blipFill>
        <p:spPr>
          <a:xfrm>
            <a:off x="8921825" y="3138661"/>
            <a:ext cx="276606" cy="230505"/>
          </a:xfrm>
          <a:prstGeom prst="rect">
            <a:avLst/>
          </a:prstGeom>
          <a:solidFill>
            <a:schemeClr val="bg1"/>
          </a:solid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2" name="Group"/>
          <p:cNvGrpSpPr/>
          <p:nvPr/>
        </p:nvGrpSpPr>
        <p:grpSpPr>
          <a:xfrm>
            <a:off x="2996892" y="1688612"/>
            <a:ext cx="4528648" cy="4713073"/>
            <a:chOff x="0" y="0"/>
            <a:chExt cx="9057294" cy="9426143"/>
          </a:xfrm>
        </p:grpSpPr>
        <p:sp>
          <p:nvSpPr>
            <p:cNvPr id="279" name="Line"/>
            <p:cNvSpPr/>
            <p:nvPr/>
          </p:nvSpPr>
          <p:spPr>
            <a:xfrm flipV="1">
              <a:off x="3625948" y="0"/>
              <a:ext cx="1" cy="5800196"/>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280" name="Line"/>
            <p:cNvSpPr/>
            <p:nvPr/>
          </p:nvSpPr>
          <p:spPr>
            <a:xfrm flipH="1">
              <a:off x="0" y="5800194"/>
              <a:ext cx="3625949" cy="3625950"/>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281" name="Line"/>
            <p:cNvSpPr/>
            <p:nvPr/>
          </p:nvSpPr>
          <p:spPr>
            <a:xfrm>
              <a:off x="3625948" y="5800195"/>
              <a:ext cx="5431347"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grpSp>
      <p:grpSp>
        <p:nvGrpSpPr>
          <p:cNvPr id="287" name="Group"/>
          <p:cNvGrpSpPr/>
          <p:nvPr/>
        </p:nvGrpSpPr>
        <p:grpSpPr>
          <a:xfrm rot="504402">
            <a:off x="4889205" y="2883597"/>
            <a:ext cx="1464006" cy="1789912"/>
            <a:chOff x="0" y="0"/>
            <a:chExt cx="2928009" cy="3579822"/>
          </a:xfrm>
        </p:grpSpPr>
        <p:sp>
          <p:nvSpPr>
            <p:cNvPr id="283" name="Shape"/>
            <p:cNvSpPr/>
            <p:nvPr/>
          </p:nvSpPr>
          <p:spPr>
            <a:xfrm>
              <a:off x="102401" y="18014"/>
              <a:ext cx="2673448" cy="3561809"/>
            </a:xfrm>
            <a:custGeom>
              <a:avLst/>
              <a:gdLst/>
              <a:ahLst/>
              <a:cxnLst>
                <a:cxn ang="0">
                  <a:pos x="wd2" y="hd2"/>
                </a:cxn>
                <a:cxn ang="5400000">
                  <a:pos x="wd2" y="hd2"/>
                </a:cxn>
                <a:cxn ang="10800000">
                  <a:pos x="wd2" y="hd2"/>
                </a:cxn>
                <a:cxn ang="16200000">
                  <a:pos x="wd2" y="hd2"/>
                </a:cxn>
              </a:cxnLst>
              <a:rect l="0" t="0" r="r" b="b"/>
              <a:pathLst>
                <a:path w="21600" h="21116" extrusionOk="0">
                  <a:moveTo>
                    <a:pt x="186" y="21116"/>
                  </a:moveTo>
                  <a:lnTo>
                    <a:pt x="21600" y="9942"/>
                  </a:lnTo>
                  <a:cubicBezTo>
                    <a:pt x="20510" y="6720"/>
                    <a:pt x="17791" y="3922"/>
                    <a:pt x="13996" y="2116"/>
                  </a:cubicBezTo>
                  <a:cubicBezTo>
                    <a:pt x="9856" y="146"/>
                    <a:pt x="4793" y="-484"/>
                    <a:pt x="0" y="375"/>
                  </a:cubicBezTo>
                  <a:lnTo>
                    <a:pt x="186" y="21116"/>
                  </a:lnTo>
                  <a:close/>
                </a:path>
              </a:pathLst>
            </a:custGeom>
            <a:solidFill>
              <a:schemeClr val="accent3">
                <a:alpha val="30000"/>
              </a:schemeClr>
            </a:solidFill>
            <a:ln w="12700" cap="flat">
              <a:noFill/>
              <a:miter lim="400000"/>
            </a:ln>
            <a:effectLst/>
          </p:spPr>
          <p:txBody>
            <a:bodyPr wrap="square" lIns="35719" tIns="35719" rIns="35719" bIns="35719" numCol="1" anchor="ctr">
              <a:noAutofit/>
            </a:bodyPr>
            <a:lstStyle/>
            <a:p>
              <a:pPr>
                <a:defRPr sz="3200"/>
              </a:pPr>
              <a:endParaRPr sz="1600"/>
            </a:p>
          </p:txBody>
        </p:sp>
        <p:sp>
          <p:nvSpPr>
            <p:cNvPr id="284" name="Circle"/>
            <p:cNvSpPr/>
            <p:nvPr/>
          </p:nvSpPr>
          <p:spPr>
            <a:xfrm>
              <a:off x="2714184" y="1592765"/>
              <a:ext cx="213826" cy="213827"/>
            </a:xfrm>
            <a:prstGeom prst="ellipse">
              <a:avLst/>
            </a:prstGeom>
            <a:solidFill>
              <a:schemeClr val="accent1">
                <a:hueOff val="273562"/>
                <a:satOff val="2937"/>
                <a:lumOff val="-22233"/>
                <a:alpha val="30000"/>
              </a:schemeClr>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285" name="Circle"/>
            <p:cNvSpPr/>
            <p:nvPr/>
          </p:nvSpPr>
          <p:spPr>
            <a:xfrm>
              <a:off x="0" y="0"/>
              <a:ext cx="213826" cy="213826"/>
            </a:xfrm>
            <a:prstGeom prst="ellipse">
              <a:avLst/>
            </a:prstGeom>
            <a:solidFill>
              <a:srgbClr val="B3BDCB"/>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297" name="Connection Line"/>
            <p:cNvSpPr/>
            <p:nvPr/>
          </p:nvSpPr>
          <p:spPr>
            <a:xfrm>
              <a:off x="179321" y="55534"/>
              <a:ext cx="2576349" cy="1630121"/>
            </a:xfrm>
            <a:custGeom>
              <a:avLst/>
              <a:gdLst/>
              <a:ahLst/>
              <a:cxnLst>
                <a:cxn ang="0">
                  <a:pos x="wd2" y="hd2"/>
                </a:cxn>
                <a:cxn ang="5400000">
                  <a:pos x="wd2" y="hd2"/>
                </a:cxn>
                <a:cxn ang="10800000">
                  <a:pos x="wd2" y="hd2"/>
                </a:cxn>
                <a:cxn ang="16200000">
                  <a:pos x="wd2" y="hd2"/>
                </a:cxn>
              </a:cxnLst>
              <a:rect l="0" t="0" r="r" b="b"/>
              <a:pathLst>
                <a:path w="21600" h="19718" extrusionOk="0">
                  <a:moveTo>
                    <a:pt x="0" y="476"/>
                  </a:moveTo>
                  <a:cubicBezTo>
                    <a:pt x="10917" y="-1882"/>
                    <a:pt x="18117" y="4532"/>
                    <a:pt x="21600" y="19718"/>
                  </a:cubicBezTo>
                </a:path>
              </a:pathLst>
            </a:custGeom>
            <a:noFill/>
            <a:ln w="63500" cap="flat">
              <a:solidFill>
                <a:schemeClr val="accent3">
                  <a:hueOff val="-546623"/>
                  <a:satOff val="7767"/>
                  <a:lumOff val="-14512"/>
                </a:schemeClr>
              </a:solidFill>
              <a:prstDash val="solid"/>
              <a:miter lim="400000"/>
              <a:headEnd type="triangle" w="med" len="med"/>
            </a:ln>
            <a:effectLst/>
          </p:spPr>
          <p:txBody>
            <a:bodyPr/>
            <a:lstStyle/>
            <a:p>
              <a:endParaRPr sz="1250"/>
            </a:p>
          </p:txBody>
        </p:sp>
      </p:grpSp>
      <p:sp>
        <p:nvSpPr>
          <p:cNvPr id="290" name="Circle"/>
          <p:cNvSpPr/>
          <p:nvPr/>
        </p:nvSpPr>
        <p:spPr>
          <a:xfrm rot="504402">
            <a:off x="5138170" y="2048182"/>
            <a:ext cx="106913" cy="106914"/>
          </a:xfrm>
          <a:prstGeom prst="ellipse">
            <a:avLst/>
          </a:prstGeom>
          <a:solidFill>
            <a:schemeClr val="accent1">
              <a:hueOff val="273562"/>
              <a:satOff val="2937"/>
              <a:lumOff val="-22233"/>
            </a:schemeClr>
          </a:solidFill>
          <a:ln w="12700">
            <a:miter lim="400000"/>
          </a:ln>
        </p:spPr>
        <p:txBody>
          <a:bodyPr lIns="35719" tIns="35719" rIns="35719" bIns="35719" anchor="ctr"/>
          <a:lstStyle/>
          <a:p>
            <a:pPr>
              <a:defRPr sz="3200">
                <a:solidFill>
                  <a:srgbClr val="FFFFFF"/>
                </a:solidFill>
              </a:defRPr>
            </a:pPr>
            <a:endParaRPr sz="1600"/>
          </a:p>
        </p:txBody>
      </p:sp>
      <p:sp>
        <p:nvSpPr>
          <p:cNvPr id="291" name="Line"/>
          <p:cNvSpPr/>
          <p:nvPr/>
        </p:nvSpPr>
        <p:spPr>
          <a:xfrm flipV="1">
            <a:off x="4804045" y="1571125"/>
            <a:ext cx="477254" cy="2997598"/>
          </a:xfrm>
          <a:prstGeom prst="line">
            <a:avLst/>
          </a:prstGeom>
          <a:ln w="63500">
            <a:solidFill>
              <a:schemeClr val="accent6"/>
            </a:solidFill>
            <a:prstDash val="sysDot"/>
            <a:miter lim="400000"/>
          </a:ln>
        </p:spPr>
        <p:txBody>
          <a:bodyPr lIns="35719" tIns="35719" rIns="35719" bIns="35719" anchor="ctr"/>
          <a:lstStyle/>
          <a:p>
            <a:pPr>
              <a:defRPr sz="3200"/>
            </a:pPr>
            <a:endParaRPr sz="1600"/>
          </a:p>
        </p:txBody>
      </p:sp>
      <p:sp>
        <p:nvSpPr>
          <p:cNvPr id="292" name="Line"/>
          <p:cNvSpPr/>
          <p:nvPr/>
        </p:nvSpPr>
        <p:spPr>
          <a:xfrm flipV="1">
            <a:off x="4303982" y="2006871"/>
            <a:ext cx="392142" cy="2467712"/>
          </a:xfrm>
          <a:prstGeom prst="line">
            <a:avLst/>
          </a:prstGeom>
          <a:ln w="50800">
            <a:solidFill>
              <a:schemeClr val="accent6"/>
            </a:solidFill>
            <a:miter lim="400000"/>
            <a:headEnd type="triangle"/>
            <a:tailEnd type="triangle"/>
          </a:ln>
        </p:spPr>
        <p:txBody>
          <a:bodyPr lIns="35719" tIns="35719" rIns="35719" bIns="35719" anchor="ctr"/>
          <a:lstStyle/>
          <a:p>
            <a:pPr>
              <a:defRPr sz="3200"/>
            </a:pPr>
            <a:endParaRPr sz="1600"/>
          </a:p>
        </p:txBody>
      </p:sp>
      <p:pic>
        <p:nvPicPr>
          <p:cNvPr id="293" name="Image" descr="Image"/>
          <p:cNvPicPr>
            <a:picLocks noChangeAspect="1"/>
          </p:cNvPicPr>
          <p:nvPr/>
        </p:nvPicPr>
        <p:blipFill>
          <a:blip r:embed="rId3"/>
          <a:stretch>
            <a:fillRect/>
          </a:stretch>
        </p:blipFill>
        <p:spPr>
          <a:xfrm rot="16970462">
            <a:off x="3973726" y="2795899"/>
            <a:ext cx="616149" cy="330399"/>
          </a:xfrm>
          <a:prstGeom prst="rect">
            <a:avLst/>
          </a:prstGeom>
          <a:ln w="12700">
            <a:miter lim="400000"/>
          </a:ln>
        </p:spPr>
      </p:pic>
      <p:pic>
        <p:nvPicPr>
          <p:cNvPr id="294" name="Image" descr="Image"/>
          <p:cNvPicPr>
            <a:picLocks noChangeAspect="1"/>
          </p:cNvPicPr>
          <p:nvPr/>
        </p:nvPicPr>
        <p:blipFill>
          <a:blip r:embed="rId4"/>
          <a:stretch>
            <a:fillRect/>
          </a:stretch>
        </p:blipFill>
        <p:spPr>
          <a:xfrm>
            <a:off x="7480366" y="2185822"/>
            <a:ext cx="2751338" cy="1202847"/>
          </a:xfrm>
          <a:prstGeom prst="rect">
            <a:avLst/>
          </a:prstGeom>
          <a:ln w="12700">
            <a:miter lim="400000"/>
          </a:ln>
        </p:spPr>
      </p:pic>
      <p:sp>
        <p:nvSpPr>
          <p:cNvPr id="295" name="Rigid transformation + scale"/>
          <p:cNvSpPr txBox="1">
            <a:spLocks noGrp="1"/>
          </p:cNvSpPr>
          <p:nvPr>
            <p:ph type="title"/>
          </p:nvPr>
        </p:nvSpPr>
        <p:spPr>
          <a:prstGeom prst="rect">
            <a:avLst/>
          </a:prstGeom>
        </p:spPr>
        <p:txBody>
          <a:bodyPr/>
          <a:lstStyle/>
          <a:p>
            <a:r>
              <a:t>Rigid transformation + scale</a:t>
            </a:r>
          </a:p>
        </p:txBody>
      </p:sp>
      <p:sp>
        <p:nvSpPr>
          <p:cNvPr id="296"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pic>
        <p:nvPicPr>
          <p:cNvPr id="20" name="Picture 19">
            <a:extLst>
              <a:ext uri="{FF2B5EF4-FFF2-40B4-BE49-F238E27FC236}">
                <a16:creationId xmlns:a16="http://schemas.microsoft.com/office/drawing/2014/main" id="{9846E082-0827-A442-8533-2735B8CF189D}"/>
              </a:ext>
            </a:extLst>
          </p:cNvPr>
          <p:cNvPicPr>
            <a:picLocks noChangeAspect="1"/>
          </p:cNvPicPr>
          <p:nvPr/>
        </p:nvPicPr>
        <p:blipFill>
          <a:blip r:embed="rId5"/>
          <a:stretch>
            <a:fillRect/>
          </a:stretch>
        </p:blipFill>
        <p:spPr>
          <a:xfrm>
            <a:off x="5296885" y="1876536"/>
            <a:ext cx="304800" cy="317500"/>
          </a:xfrm>
          <a:prstGeom prst="rect">
            <a:avLst/>
          </a:prstGeom>
        </p:spPr>
      </p:pic>
      <p:pic>
        <p:nvPicPr>
          <p:cNvPr id="21" name="Picture 20">
            <a:extLst>
              <a:ext uri="{FF2B5EF4-FFF2-40B4-BE49-F238E27FC236}">
                <a16:creationId xmlns:a16="http://schemas.microsoft.com/office/drawing/2014/main" id="{2573C140-BB3B-3642-B55E-677F70160F88}"/>
              </a:ext>
            </a:extLst>
          </p:cNvPr>
          <p:cNvPicPr>
            <a:picLocks noChangeAspect="1"/>
          </p:cNvPicPr>
          <p:nvPr/>
        </p:nvPicPr>
        <p:blipFill>
          <a:blip r:embed="rId6"/>
          <a:stretch>
            <a:fillRect/>
          </a:stretch>
        </p:blipFill>
        <p:spPr>
          <a:xfrm rot="17024577">
            <a:off x="4200419" y="2766702"/>
            <a:ext cx="228600" cy="190500"/>
          </a:xfrm>
          <a:prstGeom prst="rect">
            <a:avLst/>
          </a:prstGeom>
          <a:solidFill>
            <a:schemeClr val="bg1"/>
          </a:solidFill>
        </p:spPr>
      </p:pic>
      <p:pic>
        <p:nvPicPr>
          <p:cNvPr id="23" name="Picture 22">
            <a:extLst>
              <a:ext uri="{FF2B5EF4-FFF2-40B4-BE49-F238E27FC236}">
                <a16:creationId xmlns:a16="http://schemas.microsoft.com/office/drawing/2014/main" id="{1BB29DBB-6A31-E94C-A3B4-1B4AD7E03027}"/>
              </a:ext>
            </a:extLst>
          </p:cNvPr>
          <p:cNvPicPr>
            <a:picLocks noChangeAspect="1"/>
          </p:cNvPicPr>
          <p:nvPr/>
        </p:nvPicPr>
        <p:blipFill>
          <a:blip r:embed="rId5"/>
          <a:stretch>
            <a:fillRect/>
          </a:stretch>
        </p:blipFill>
        <p:spPr>
          <a:xfrm>
            <a:off x="7516229" y="2972915"/>
            <a:ext cx="379177" cy="394976"/>
          </a:xfrm>
          <a:prstGeom prst="rect">
            <a:avLst/>
          </a:prstGeom>
          <a:solidFill>
            <a:schemeClr val="bg1"/>
          </a:solidFill>
        </p:spPr>
      </p:pic>
      <p:pic>
        <p:nvPicPr>
          <p:cNvPr id="24" name="Picture 23">
            <a:extLst>
              <a:ext uri="{FF2B5EF4-FFF2-40B4-BE49-F238E27FC236}">
                <a16:creationId xmlns:a16="http://schemas.microsoft.com/office/drawing/2014/main" id="{A6648E68-0EDD-BF43-815A-50C881D86DB8}"/>
              </a:ext>
            </a:extLst>
          </p:cNvPr>
          <p:cNvPicPr>
            <a:picLocks noChangeAspect="1"/>
          </p:cNvPicPr>
          <p:nvPr/>
        </p:nvPicPr>
        <p:blipFill>
          <a:blip r:embed="rId6"/>
          <a:stretch>
            <a:fillRect/>
          </a:stretch>
        </p:blipFill>
        <p:spPr>
          <a:xfrm>
            <a:off x="9233387" y="3125474"/>
            <a:ext cx="276606" cy="230505"/>
          </a:xfrm>
          <a:prstGeom prst="rect">
            <a:avLst/>
          </a:prstGeom>
          <a:solidFill>
            <a:schemeClr val="bg1"/>
          </a:solidFill>
        </p:spPr>
      </p:pic>
      <p:pic>
        <p:nvPicPr>
          <p:cNvPr id="25" name="Picture 24">
            <a:extLst>
              <a:ext uri="{FF2B5EF4-FFF2-40B4-BE49-F238E27FC236}">
                <a16:creationId xmlns:a16="http://schemas.microsoft.com/office/drawing/2014/main" id="{17C67050-64B8-614C-9D63-7FD6FFB13E59}"/>
              </a:ext>
            </a:extLst>
          </p:cNvPr>
          <p:cNvPicPr>
            <a:picLocks noChangeAspect="1"/>
          </p:cNvPicPr>
          <p:nvPr/>
        </p:nvPicPr>
        <p:blipFill>
          <a:blip r:embed="rId6"/>
          <a:stretch>
            <a:fillRect/>
          </a:stretch>
        </p:blipFill>
        <p:spPr>
          <a:xfrm>
            <a:off x="6386884" y="3570396"/>
            <a:ext cx="228600" cy="190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 name="Group"/>
          <p:cNvGrpSpPr/>
          <p:nvPr/>
        </p:nvGrpSpPr>
        <p:grpSpPr>
          <a:xfrm>
            <a:off x="2996892" y="1688612"/>
            <a:ext cx="4528648" cy="4713073"/>
            <a:chOff x="0" y="0"/>
            <a:chExt cx="9057294" cy="9426143"/>
          </a:xfrm>
        </p:grpSpPr>
        <p:sp>
          <p:nvSpPr>
            <p:cNvPr id="301" name="Line"/>
            <p:cNvSpPr/>
            <p:nvPr/>
          </p:nvSpPr>
          <p:spPr>
            <a:xfrm flipV="1">
              <a:off x="3625948" y="0"/>
              <a:ext cx="1" cy="5800196"/>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302" name="Line"/>
            <p:cNvSpPr/>
            <p:nvPr/>
          </p:nvSpPr>
          <p:spPr>
            <a:xfrm flipH="1">
              <a:off x="0" y="5800194"/>
              <a:ext cx="3625949" cy="3625950"/>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303" name="Line"/>
            <p:cNvSpPr/>
            <p:nvPr/>
          </p:nvSpPr>
          <p:spPr>
            <a:xfrm>
              <a:off x="3625948" y="5800195"/>
              <a:ext cx="5431347"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grpSp>
      <p:grpSp>
        <p:nvGrpSpPr>
          <p:cNvPr id="309" name="Group"/>
          <p:cNvGrpSpPr/>
          <p:nvPr/>
        </p:nvGrpSpPr>
        <p:grpSpPr>
          <a:xfrm rot="504402">
            <a:off x="4889205" y="2883597"/>
            <a:ext cx="1464006" cy="1789912"/>
            <a:chOff x="0" y="0"/>
            <a:chExt cx="2928009" cy="3579822"/>
          </a:xfrm>
        </p:grpSpPr>
        <p:sp>
          <p:nvSpPr>
            <p:cNvPr id="305" name="Shape"/>
            <p:cNvSpPr/>
            <p:nvPr/>
          </p:nvSpPr>
          <p:spPr>
            <a:xfrm>
              <a:off x="102401" y="18014"/>
              <a:ext cx="2673448" cy="3561809"/>
            </a:xfrm>
            <a:custGeom>
              <a:avLst/>
              <a:gdLst/>
              <a:ahLst/>
              <a:cxnLst>
                <a:cxn ang="0">
                  <a:pos x="wd2" y="hd2"/>
                </a:cxn>
                <a:cxn ang="5400000">
                  <a:pos x="wd2" y="hd2"/>
                </a:cxn>
                <a:cxn ang="10800000">
                  <a:pos x="wd2" y="hd2"/>
                </a:cxn>
                <a:cxn ang="16200000">
                  <a:pos x="wd2" y="hd2"/>
                </a:cxn>
              </a:cxnLst>
              <a:rect l="0" t="0" r="r" b="b"/>
              <a:pathLst>
                <a:path w="21600" h="21116" extrusionOk="0">
                  <a:moveTo>
                    <a:pt x="186" y="21116"/>
                  </a:moveTo>
                  <a:lnTo>
                    <a:pt x="21600" y="9942"/>
                  </a:lnTo>
                  <a:cubicBezTo>
                    <a:pt x="20510" y="6720"/>
                    <a:pt x="17791" y="3922"/>
                    <a:pt x="13996" y="2116"/>
                  </a:cubicBezTo>
                  <a:cubicBezTo>
                    <a:pt x="9856" y="146"/>
                    <a:pt x="4793" y="-484"/>
                    <a:pt x="0" y="375"/>
                  </a:cubicBezTo>
                  <a:lnTo>
                    <a:pt x="186" y="21116"/>
                  </a:lnTo>
                  <a:close/>
                </a:path>
              </a:pathLst>
            </a:custGeom>
            <a:solidFill>
              <a:schemeClr val="accent3">
                <a:alpha val="30000"/>
              </a:schemeClr>
            </a:solidFill>
            <a:ln w="12700" cap="flat">
              <a:noFill/>
              <a:miter lim="400000"/>
            </a:ln>
            <a:effectLst/>
          </p:spPr>
          <p:txBody>
            <a:bodyPr wrap="square" lIns="35719" tIns="35719" rIns="35719" bIns="35719" numCol="1" anchor="ctr">
              <a:noAutofit/>
            </a:bodyPr>
            <a:lstStyle/>
            <a:p>
              <a:pPr>
                <a:defRPr sz="3200"/>
              </a:pPr>
              <a:endParaRPr sz="1600"/>
            </a:p>
          </p:txBody>
        </p:sp>
        <p:sp>
          <p:nvSpPr>
            <p:cNvPr id="306" name="Circle"/>
            <p:cNvSpPr/>
            <p:nvPr/>
          </p:nvSpPr>
          <p:spPr>
            <a:xfrm>
              <a:off x="2714184" y="1592765"/>
              <a:ext cx="213826" cy="213827"/>
            </a:xfrm>
            <a:prstGeom prst="ellipse">
              <a:avLst/>
            </a:prstGeom>
            <a:solidFill>
              <a:schemeClr val="accent1">
                <a:hueOff val="273562"/>
                <a:satOff val="2937"/>
                <a:lumOff val="-22233"/>
                <a:alpha val="30000"/>
              </a:schemeClr>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307" name="Circle"/>
            <p:cNvSpPr/>
            <p:nvPr/>
          </p:nvSpPr>
          <p:spPr>
            <a:xfrm>
              <a:off x="0" y="0"/>
              <a:ext cx="213826" cy="213826"/>
            </a:xfrm>
            <a:prstGeom prst="ellipse">
              <a:avLst/>
            </a:prstGeom>
            <a:solidFill>
              <a:srgbClr val="B3BDCB"/>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319" name="Connection Line"/>
            <p:cNvSpPr/>
            <p:nvPr/>
          </p:nvSpPr>
          <p:spPr>
            <a:xfrm>
              <a:off x="179321" y="55534"/>
              <a:ext cx="2576349" cy="1630121"/>
            </a:xfrm>
            <a:custGeom>
              <a:avLst/>
              <a:gdLst/>
              <a:ahLst/>
              <a:cxnLst>
                <a:cxn ang="0">
                  <a:pos x="wd2" y="hd2"/>
                </a:cxn>
                <a:cxn ang="5400000">
                  <a:pos x="wd2" y="hd2"/>
                </a:cxn>
                <a:cxn ang="10800000">
                  <a:pos x="wd2" y="hd2"/>
                </a:cxn>
                <a:cxn ang="16200000">
                  <a:pos x="wd2" y="hd2"/>
                </a:cxn>
              </a:cxnLst>
              <a:rect l="0" t="0" r="r" b="b"/>
              <a:pathLst>
                <a:path w="21600" h="19718" extrusionOk="0">
                  <a:moveTo>
                    <a:pt x="0" y="476"/>
                  </a:moveTo>
                  <a:cubicBezTo>
                    <a:pt x="10917" y="-1882"/>
                    <a:pt x="18117" y="4532"/>
                    <a:pt x="21600" y="19718"/>
                  </a:cubicBezTo>
                </a:path>
              </a:pathLst>
            </a:custGeom>
            <a:noFill/>
            <a:ln w="63500" cap="flat">
              <a:solidFill>
                <a:schemeClr val="accent3">
                  <a:hueOff val="-546623"/>
                  <a:satOff val="7767"/>
                  <a:lumOff val="-14512"/>
                </a:schemeClr>
              </a:solidFill>
              <a:prstDash val="solid"/>
              <a:miter lim="400000"/>
              <a:headEnd type="triangle" w="med" len="med"/>
            </a:ln>
            <a:effectLst/>
          </p:spPr>
          <p:txBody>
            <a:bodyPr/>
            <a:lstStyle/>
            <a:p>
              <a:endParaRPr sz="1250"/>
            </a:p>
          </p:txBody>
        </p:sp>
      </p:grpSp>
      <p:sp>
        <p:nvSpPr>
          <p:cNvPr id="311" name="Line"/>
          <p:cNvSpPr/>
          <p:nvPr/>
        </p:nvSpPr>
        <p:spPr>
          <a:xfrm flipV="1">
            <a:off x="4804045" y="1571125"/>
            <a:ext cx="477254" cy="2997598"/>
          </a:xfrm>
          <a:prstGeom prst="line">
            <a:avLst/>
          </a:prstGeom>
          <a:ln w="63500">
            <a:solidFill>
              <a:schemeClr val="accent6"/>
            </a:solidFill>
            <a:prstDash val="sysDot"/>
            <a:miter lim="400000"/>
          </a:ln>
        </p:spPr>
        <p:txBody>
          <a:bodyPr lIns="35719" tIns="35719" rIns="35719" bIns="35719" anchor="ctr"/>
          <a:lstStyle/>
          <a:p>
            <a:pPr>
              <a:defRPr sz="3200"/>
            </a:pPr>
            <a:endParaRPr sz="1600"/>
          </a:p>
        </p:txBody>
      </p:sp>
      <p:sp>
        <p:nvSpPr>
          <p:cNvPr id="313" name="Line"/>
          <p:cNvSpPr/>
          <p:nvPr/>
        </p:nvSpPr>
        <p:spPr>
          <a:xfrm flipH="1">
            <a:off x="4443274" y="2086285"/>
            <a:ext cx="723597" cy="1141238"/>
          </a:xfrm>
          <a:prstGeom prst="line">
            <a:avLst/>
          </a:prstGeom>
          <a:ln w="63500">
            <a:solidFill>
              <a:schemeClr val="accent2"/>
            </a:solidFill>
            <a:miter lim="400000"/>
            <a:tailEnd type="triangle"/>
          </a:ln>
        </p:spPr>
        <p:txBody>
          <a:bodyPr lIns="35719" tIns="35719" rIns="35719" bIns="35719" anchor="ctr"/>
          <a:lstStyle/>
          <a:p>
            <a:pPr>
              <a:defRPr sz="3200"/>
            </a:pPr>
            <a:endParaRPr sz="1600"/>
          </a:p>
        </p:txBody>
      </p:sp>
      <p:sp>
        <p:nvSpPr>
          <p:cNvPr id="314" name="Circle"/>
          <p:cNvSpPr/>
          <p:nvPr/>
        </p:nvSpPr>
        <p:spPr>
          <a:xfrm rot="504402">
            <a:off x="4400803" y="3180759"/>
            <a:ext cx="106914" cy="106913"/>
          </a:xfrm>
          <a:prstGeom prst="ellipse">
            <a:avLst/>
          </a:prstGeom>
          <a:solidFill>
            <a:schemeClr val="accent1">
              <a:hueOff val="273562"/>
              <a:satOff val="2937"/>
              <a:lumOff val="-22233"/>
            </a:schemeClr>
          </a:solidFill>
          <a:ln w="12700">
            <a:miter lim="400000"/>
          </a:ln>
        </p:spPr>
        <p:txBody>
          <a:bodyPr lIns="35719" tIns="35719" rIns="35719" bIns="35719" anchor="ctr"/>
          <a:lstStyle/>
          <a:p>
            <a:pPr>
              <a:defRPr sz="3200">
                <a:solidFill>
                  <a:srgbClr val="FFFFFF"/>
                </a:solidFill>
              </a:defRPr>
            </a:pPr>
            <a:endParaRPr sz="1600"/>
          </a:p>
        </p:txBody>
      </p:sp>
      <p:sp>
        <p:nvSpPr>
          <p:cNvPr id="315" name="Circle"/>
          <p:cNvSpPr/>
          <p:nvPr/>
        </p:nvSpPr>
        <p:spPr>
          <a:xfrm rot="504402">
            <a:off x="5136292" y="2033978"/>
            <a:ext cx="106913" cy="106914"/>
          </a:xfrm>
          <a:prstGeom prst="ellipse">
            <a:avLst/>
          </a:prstGeom>
          <a:solidFill>
            <a:schemeClr val="accent1">
              <a:hueOff val="273562"/>
              <a:satOff val="2937"/>
              <a:lumOff val="-22233"/>
              <a:alpha val="30000"/>
            </a:schemeClr>
          </a:solidFill>
          <a:ln w="12700">
            <a:miter lim="400000"/>
          </a:ln>
        </p:spPr>
        <p:txBody>
          <a:bodyPr lIns="35719" tIns="35719" rIns="35719" bIns="35719" anchor="ctr"/>
          <a:lstStyle/>
          <a:p>
            <a:pPr>
              <a:defRPr sz="3200">
                <a:solidFill>
                  <a:srgbClr val="FFFFFF"/>
                </a:solidFill>
              </a:defRPr>
            </a:pPr>
            <a:endParaRPr sz="1600"/>
          </a:p>
        </p:txBody>
      </p:sp>
      <p:pic>
        <p:nvPicPr>
          <p:cNvPr id="316" name="Image" descr="Image"/>
          <p:cNvPicPr>
            <a:picLocks noChangeAspect="1"/>
          </p:cNvPicPr>
          <p:nvPr/>
        </p:nvPicPr>
        <p:blipFill>
          <a:blip r:embed="rId3"/>
          <a:stretch>
            <a:fillRect/>
          </a:stretch>
        </p:blipFill>
        <p:spPr>
          <a:xfrm>
            <a:off x="7500721" y="2203256"/>
            <a:ext cx="2770601" cy="1202847"/>
          </a:xfrm>
          <a:prstGeom prst="rect">
            <a:avLst/>
          </a:prstGeom>
          <a:ln w="12700">
            <a:miter lim="400000"/>
          </a:ln>
        </p:spPr>
      </p:pic>
      <p:sp>
        <p:nvSpPr>
          <p:cNvPr id="317" name="Rigid transformation + scale"/>
          <p:cNvSpPr txBox="1">
            <a:spLocks noGrp="1"/>
          </p:cNvSpPr>
          <p:nvPr>
            <p:ph type="title"/>
          </p:nvPr>
        </p:nvSpPr>
        <p:spPr>
          <a:prstGeom prst="rect">
            <a:avLst/>
          </a:prstGeom>
        </p:spPr>
        <p:txBody>
          <a:bodyPr/>
          <a:lstStyle/>
          <a:p>
            <a:r>
              <a:t>Rigid transformation + scale</a:t>
            </a:r>
          </a:p>
        </p:txBody>
      </p:sp>
      <p:sp>
        <p:nvSpPr>
          <p:cNvPr id="318"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pic>
        <p:nvPicPr>
          <p:cNvPr id="20" name="Picture 19">
            <a:extLst>
              <a:ext uri="{FF2B5EF4-FFF2-40B4-BE49-F238E27FC236}">
                <a16:creationId xmlns:a16="http://schemas.microsoft.com/office/drawing/2014/main" id="{02666F3A-8451-A74F-8260-B3661E4C7D1D}"/>
              </a:ext>
            </a:extLst>
          </p:cNvPr>
          <p:cNvPicPr>
            <a:picLocks noChangeAspect="1"/>
          </p:cNvPicPr>
          <p:nvPr/>
        </p:nvPicPr>
        <p:blipFill>
          <a:blip r:embed="rId4"/>
          <a:stretch>
            <a:fillRect/>
          </a:stretch>
        </p:blipFill>
        <p:spPr>
          <a:xfrm>
            <a:off x="4081750" y="2856018"/>
            <a:ext cx="304800" cy="317500"/>
          </a:xfrm>
          <a:prstGeom prst="rect">
            <a:avLst/>
          </a:prstGeom>
        </p:spPr>
      </p:pic>
      <p:pic>
        <p:nvPicPr>
          <p:cNvPr id="21" name="Picture 20">
            <a:extLst>
              <a:ext uri="{FF2B5EF4-FFF2-40B4-BE49-F238E27FC236}">
                <a16:creationId xmlns:a16="http://schemas.microsoft.com/office/drawing/2014/main" id="{275E15B5-EA64-8D49-9729-99B6596A1385}"/>
              </a:ext>
            </a:extLst>
          </p:cNvPr>
          <p:cNvPicPr>
            <a:picLocks noChangeAspect="1"/>
          </p:cNvPicPr>
          <p:nvPr/>
        </p:nvPicPr>
        <p:blipFill>
          <a:blip r:embed="rId5"/>
          <a:stretch>
            <a:fillRect/>
          </a:stretch>
        </p:blipFill>
        <p:spPr>
          <a:xfrm>
            <a:off x="6386884" y="3570396"/>
            <a:ext cx="228600" cy="190500"/>
          </a:xfrm>
          <a:prstGeom prst="rect">
            <a:avLst/>
          </a:prstGeom>
        </p:spPr>
      </p:pic>
      <p:pic>
        <p:nvPicPr>
          <p:cNvPr id="22" name="Picture 21">
            <a:extLst>
              <a:ext uri="{FF2B5EF4-FFF2-40B4-BE49-F238E27FC236}">
                <a16:creationId xmlns:a16="http://schemas.microsoft.com/office/drawing/2014/main" id="{6A758950-EDFC-B146-8C4C-3B23BFB7D2C1}"/>
              </a:ext>
            </a:extLst>
          </p:cNvPr>
          <p:cNvPicPr>
            <a:picLocks noChangeAspect="1"/>
          </p:cNvPicPr>
          <p:nvPr/>
        </p:nvPicPr>
        <p:blipFill>
          <a:blip r:embed="rId4"/>
          <a:stretch>
            <a:fillRect/>
          </a:stretch>
        </p:blipFill>
        <p:spPr>
          <a:xfrm>
            <a:off x="7516229" y="2972915"/>
            <a:ext cx="379177" cy="394976"/>
          </a:xfrm>
          <a:prstGeom prst="rect">
            <a:avLst/>
          </a:prstGeom>
          <a:solidFill>
            <a:schemeClr val="bg1"/>
          </a:solidFill>
        </p:spPr>
      </p:pic>
      <p:pic>
        <p:nvPicPr>
          <p:cNvPr id="23" name="Picture 22">
            <a:extLst>
              <a:ext uri="{FF2B5EF4-FFF2-40B4-BE49-F238E27FC236}">
                <a16:creationId xmlns:a16="http://schemas.microsoft.com/office/drawing/2014/main" id="{E85E446F-A4C8-4341-956C-FDC540536DD3}"/>
              </a:ext>
            </a:extLst>
          </p:cNvPr>
          <p:cNvPicPr>
            <a:picLocks noChangeAspect="1"/>
          </p:cNvPicPr>
          <p:nvPr/>
        </p:nvPicPr>
        <p:blipFill>
          <a:blip r:embed="rId5"/>
          <a:stretch>
            <a:fillRect/>
          </a:stretch>
        </p:blipFill>
        <p:spPr>
          <a:xfrm>
            <a:off x="9233387" y="3125474"/>
            <a:ext cx="276606" cy="230505"/>
          </a:xfrm>
          <a:prstGeom prst="rect">
            <a:avLst/>
          </a:prstGeom>
          <a:solidFill>
            <a:schemeClr val="bg1"/>
          </a:solid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 name="Group"/>
          <p:cNvGrpSpPr/>
          <p:nvPr/>
        </p:nvGrpSpPr>
        <p:grpSpPr>
          <a:xfrm>
            <a:off x="2996892" y="1688612"/>
            <a:ext cx="4528648" cy="4713073"/>
            <a:chOff x="0" y="0"/>
            <a:chExt cx="9057294" cy="9426143"/>
          </a:xfrm>
        </p:grpSpPr>
        <p:sp>
          <p:nvSpPr>
            <p:cNvPr id="323" name="Line"/>
            <p:cNvSpPr/>
            <p:nvPr/>
          </p:nvSpPr>
          <p:spPr>
            <a:xfrm flipV="1">
              <a:off x="3625948" y="0"/>
              <a:ext cx="1" cy="5800196"/>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324" name="Line"/>
            <p:cNvSpPr/>
            <p:nvPr/>
          </p:nvSpPr>
          <p:spPr>
            <a:xfrm flipH="1">
              <a:off x="0" y="5800194"/>
              <a:ext cx="3625949" cy="3625950"/>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sp>
          <p:nvSpPr>
            <p:cNvPr id="325" name="Line"/>
            <p:cNvSpPr/>
            <p:nvPr/>
          </p:nvSpPr>
          <p:spPr>
            <a:xfrm>
              <a:off x="3625948" y="5800195"/>
              <a:ext cx="5431347" cy="1"/>
            </a:xfrm>
            <a:prstGeom prst="line">
              <a:avLst/>
            </a:prstGeom>
            <a:noFill/>
            <a:ln w="101600" cap="flat">
              <a:solidFill>
                <a:schemeClr val="accent1">
                  <a:hueOff val="47394"/>
                  <a:satOff val="-25753"/>
                  <a:lumOff val="-7544"/>
                </a:schemeClr>
              </a:solidFill>
              <a:prstDash val="solid"/>
              <a:miter lim="400000"/>
              <a:tailEnd type="triangle" w="med" len="med"/>
            </a:ln>
            <a:effectLst/>
          </p:spPr>
          <p:txBody>
            <a:bodyPr wrap="square" lIns="35719" tIns="35719" rIns="35719" bIns="35719" numCol="1" anchor="ctr">
              <a:noAutofit/>
            </a:bodyPr>
            <a:lstStyle/>
            <a:p>
              <a:pPr>
                <a:defRPr sz="3200"/>
              </a:pPr>
              <a:endParaRPr sz="1600"/>
            </a:p>
          </p:txBody>
        </p:sp>
      </p:grpSp>
      <p:grpSp>
        <p:nvGrpSpPr>
          <p:cNvPr id="331" name="Group"/>
          <p:cNvGrpSpPr/>
          <p:nvPr/>
        </p:nvGrpSpPr>
        <p:grpSpPr>
          <a:xfrm rot="504402">
            <a:off x="4889205" y="2883597"/>
            <a:ext cx="1464006" cy="1789912"/>
            <a:chOff x="0" y="0"/>
            <a:chExt cx="2928009" cy="3579822"/>
          </a:xfrm>
        </p:grpSpPr>
        <p:sp>
          <p:nvSpPr>
            <p:cNvPr id="327" name="Shape"/>
            <p:cNvSpPr/>
            <p:nvPr/>
          </p:nvSpPr>
          <p:spPr>
            <a:xfrm>
              <a:off x="102401" y="18014"/>
              <a:ext cx="2673448" cy="3561809"/>
            </a:xfrm>
            <a:custGeom>
              <a:avLst/>
              <a:gdLst/>
              <a:ahLst/>
              <a:cxnLst>
                <a:cxn ang="0">
                  <a:pos x="wd2" y="hd2"/>
                </a:cxn>
                <a:cxn ang="5400000">
                  <a:pos x="wd2" y="hd2"/>
                </a:cxn>
                <a:cxn ang="10800000">
                  <a:pos x="wd2" y="hd2"/>
                </a:cxn>
                <a:cxn ang="16200000">
                  <a:pos x="wd2" y="hd2"/>
                </a:cxn>
              </a:cxnLst>
              <a:rect l="0" t="0" r="r" b="b"/>
              <a:pathLst>
                <a:path w="21600" h="21116" extrusionOk="0">
                  <a:moveTo>
                    <a:pt x="186" y="21116"/>
                  </a:moveTo>
                  <a:lnTo>
                    <a:pt x="21600" y="9942"/>
                  </a:lnTo>
                  <a:cubicBezTo>
                    <a:pt x="20510" y="6720"/>
                    <a:pt x="17791" y="3922"/>
                    <a:pt x="13996" y="2116"/>
                  </a:cubicBezTo>
                  <a:cubicBezTo>
                    <a:pt x="9856" y="146"/>
                    <a:pt x="4793" y="-484"/>
                    <a:pt x="0" y="375"/>
                  </a:cubicBezTo>
                  <a:lnTo>
                    <a:pt x="186" y="21116"/>
                  </a:lnTo>
                  <a:close/>
                </a:path>
              </a:pathLst>
            </a:custGeom>
            <a:solidFill>
              <a:schemeClr val="accent3">
                <a:alpha val="30000"/>
              </a:schemeClr>
            </a:solidFill>
            <a:ln w="12700" cap="flat">
              <a:noFill/>
              <a:miter lim="400000"/>
            </a:ln>
            <a:effectLst/>
          </p:spPr>
          <p:txBody>
            <a:bodyPr wrap="square" lIns="35719" tIns="35719" rIns="35719" bIns="35719" numCol="1" anchor="ctr">
              <a:noAutofit/>
            </a:bodyPr>
            <a:lstStyle/>
            <a:p>
              <a:pPr>
                <a:defRPr sz="3200"/>
              </a:pPr>
              <a:endParaRPr sz="1600"/>
            </a:p>
          </p:txBody>
        </p:sp>
        <p:sp>
          <p:nvSpPr>
            <p:cNvPr id="328" name="Circle"/>
            <p:cNvSpPr/>
            <p:nvPr/>
          </p:nvSpPr>
          <p:spPr>
            <a:xfrm>
              <a:off x="2714184" y="1592765"/>
              <a:ext cx="213826" cy="213827"/>
            </a:xfrm>
            <a:prstGeom prst="ellipse">
              <a:avLst/>
            </a:prstGeom>
            <a:solidFill>
              <a:schemeClr val="accent1">
                <a:hueOff val="273562"/>
                <a:satOff val="2937"/>
                <a:lumOff val="-22233"/>
                <a:alpha val="30000"/>
              </a:schemeClr>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329" name="Circle"/>
            <p:cNvSpPr/>
            <p:nvPr/>
          </p:nvSpPr>
          <p:spPr>
            <a:xfrm>
              <a:off x="0" y="0"/>
              <a:ext cx="213826" cy="213826"/>
            </a:xfrm>
            <a:prstGeom prst="ellipse">
              <a:avLst/>
            </a:prstGeom>
            <a:solidFill>
              <a:srgbClr val="B3BDCB"/>
            </a:solidFill>
            <a:ln w="12700" cap="flat">
              <a:noFill/>
              <a:miter lim="400000"/>
            </a:ln>
            <a:effectLst/>
          </p:spPr>
          <p:txBody>
            <a:bodyPr wrap="square" lIns="35719" tIns="35719" rIns="35719" bIns="35719" numCol="1" anchor="ctr">
              <a:noAutofit/>
            </a:bodyPr>
            <a:lstStyle/>
            <a:p>
              <a:pPr>
                <a:defRPr sz="3200">
                  <a:solidFill>
                    <a:srgbClr val="FFFFFF"/>
                  </a:solidFill>
                </a:defRPr>
              </a:pPr>
              <a:endParaRPr sz="1600"/>
            </a:p>
          </p:txBody>
        </p:sp>
        <p:sp>
          <p:nvSpPr>
            <p:cNvPr id="342" name="Connection Line"/>
            <p:cNvSpPr/>
            <p:nvPr/>
          </p:nvSpPr>
          <p:spPr>
            <a:xfrm>
              <a:off x="179321" y="55534"/>
              <a:ext cx="2576349" cy="1630121"/>
            </a:xfrm>
            <a:custGeom>
              <a:avLst/>
              <a:gdLst/>
              <a:ahLst/>
              <a:cxnLst>
                <a:cxn ang="0">
                  <a:pos x="wd2" y="hd2"/>
                </a:cxn>
                <a:cxn ang="5400000">
                  <a:pos x="wd2" y="hd2"/>
                </a:cxn>
                <a:cxn ang="10800000">
                  <a:pos x="wd2" y="hd2"/>
                </a:cxn>
                <a:cxn ang="16200000">
                  <a:pos x="wd2" y="hd2"/>
                </a:cxn>
              </a:cxnLst>
              <a:rect l="0" t="0" r="r" b="b"/>
              <a:pathLst>
                <a:path w="21600" h="19718" extrusionOk="0">
                  <a:moveTo>
                    <a:pt x="0" y="476"/>
                  </a:moveTo>
                  <a:cubicBezTo>
                    <a:pt x="10917" y="-1882"/>
                    <a:pt x="18117" y="4532"/>
                    <a:pt x="21600" y="19718"/>
                  </a:cubicBezTo>
                </a:path>
              </a:pathLst>
            </a:custGeom>
            <a:noFill/>
            <a:ln w="63500" cap="flat">
              <a:solidFill>
                <a:schemeClr val="accent3">
                  <a:hueOff val="-546623"/>
                  <a:satOff val="7767"/>
                  <a:lumOff val="-14512"/>
                </a:schemeClr>
              </a:solidFill>
              <a:prstDash val="solid"/>
              <a:miter lim="400000"/>
              <a:headEnd type="triangle" w="med" len="med"/>
            </a:ln>
            <a:effectLst/>
          </p:spPr>
          <p:txBody>
            <a:bodyPr/>
            <a:lstStyle/>
            <a:p>
              <a:endParaRPr sz="1250"/>
            </a:p>
          </p:txBody>
        </p:sp>
      </p:grpSp>
      <p:sp>
        <p:nvSpPr>
          <p:cNvPr id="333" name="Line"/>
          <p:cNvSpPr/>
          <p:nvPr/>
        </p:nvSpPr>
        <p:spPr>
          <a:xfrm flipV="1">
            <a:off x="4804045" y="1571125"/>
            <a:ext cx="477254" cy="2997598"/>
          </a:xfrm>
          <a:prstGeom prst="line">
            <a:avLst/>
          </a:prstGeom>
          <a:ln w="63500">
            <a:solidFill>
              <a:schemeClr val="accent6"/>
            </a:solidFill>
            <a:prstDash val="sysDot"/>
            <a:miter lim="400000"/>
          </a:ln>
        </p:spPr>
        <p:txBody>
          <a:bodyPr lIns="35719" tIns="35719" rIns="35719" bIns="35719" anchor="ctr"/>
          <a:lstStyle/>
          <a:p>
            <a:pPr>
              <a:defRPr sz="3200"/>
            </a:pPr>
            <a:endParaRPr sz="1600"/>
          </a:p>
        </p:txBody>
      </p:sp>
      <p:sp>
        <p:nvSpPr>
          <p:cNvPr id="335" name="Line"/>
          <p:cNvSpPr/>
          <p:nvPr/>
        </p:nvSpPr>
        <p:spPr>
          <a:xfrm flipH="1">
            <a:off x="4443274" y="2086285"/>
            <a:ext cx="723597" cy="1141238"/>
          </a:xfrm>
          <a:prstGeom prst="line">
            <a:avLst/>
          </a:prstGeom>
          <a:ln w="63500">
            <a:solidFill>
              <a:schemeClr val="accent2"/>
            </a:solidFill>
            <a:miter lim="400000"/>
            <a:tailEnd type="triangle"/>
          </a:ln>
        </p:spPr>
        <p:txBody>
          <a:bodyPr lIns="35719" tIns="35719" rIns="35719" bIns="35719" anchor="ctr"/>
          <a:lstStyle/>
          <a:p>
            <a:pPr>
              <a:defRPr sz="3200"/>
            </a:pPr>
            <a:endParaRPr sz="1600"/>
          </a:p>
        </p:txBody>
      </p:sp>
      <p:sp>
        <p:nvSpPr>
          <p:cNvPr id="336" name="Circle"/>
          <p:cNvSpPr/>
          <p:nvPr/>
        </p:nvSpPr>
        <p:spPr>
          <a:xfrm rot="504402">
            <a:off x="4400803" y="3180759"/>
            <a:ext cx="106914" cy="106913"/>
          </a:xfrm>
          <a:prstGeom prst="ellipse">
            <a:avLst/>
          </a:prstGeom>
          <a:solidFill>
            <a:schemeClr val="accent1">
              <a:hueOff val="273562"/>
              <a:satOff val="2937"/>
              <a:lumOff val="-22233"/>
            </a:schemeClr>
          </a:solidFill>
          <a:ln w="12700">
            <a:miter lim="400000"/>
          </a:ln>
        </p:spPr>
        <p:txBody>
          <a:bodyPr lIns="35719" tIns="35719" rIns="35719" bIns="35719" anchor="ctr"/>
          <a:lstStyle/>
          <a:p>
            <a:pPr>
              <a:defRPr sz="3200">
                <a:solidFill>
                  <a:srgbClr val="FFFFFF"/>
                </a:solidFill>
              </a:defRPr>
            </a:pPr>
            <a:endParaRPr sz="1600"/>
          </a:p>
        </p:txBody>
      </p:sp>
      <p:sp>
        <p:nvSpPr>
          <p:cNvPr id="337" name="Circle"/>
          <p:cNvSpPr/>
          <p:nvPr/>
        </p:nvSpPr>
        <p:spPr>
          <a:xfrm rot="504402">
            <a:off x="5136292" y="2033978"/>
            <a:ext cx="106913" cy="106914"/>
          </a:xfrm>
          <a:prstGeom prst="ellipse">
            <a:avLst/>
          </a:prstGeom>
          <a:solidFill>
            <a:schemeClr val="accent1">
              <a:hueOff val="273562"/>
              <a:satOff val="2937"/>
              <a:lumOff val="-22233"/>
              <a:alpha val="30000"/>
            </a:schemeClr>
          </a:solidFill>
          <a:ln w="12700">
            <a:miter lim="400000"/>
          </a:ln>
        </p:spPr>
        <p:txBody>
          <a:bodyPr lIns="35719" tIns="35719" rIns="35719" bIns="35719" anchor="ctr"/>
          <a:lstStyle/>
          <a:p>
            <a:pPr>
              <a:defRPr sz="3200">
                <a:solidFill>
                  <a:srgbClr val="FFFFFF"/>
                </a:solidFill>
              </a:defRPr>
            </a:pPr>
            <a:endParaRPr sz="1600"/>
          </a:p>
        </p:txBody>
      </p:sp>
      <p:pic>
        <p:nvPicPr>
          <p:cNvPr id="338" name="Image" descr="Image"/>
          <p:cNvPicPr>
            <a:picLocks noChangeAspect="1"/>
          </p:cNvPicPr>
          <p:nvPr/>
        </p:nvPicPr>
        <p:blipFill>
          <a:blip r:embed="rId3"/>
          <a:stretch>
            <a:fillRect/>
          </a:stretch>
        </p:blipFill>
        <p:spPr>
          <a:xfrm>
            <a:off x="7500721" y="2203256"/>
            <a:ext cx="2770601" cy="1202847"/>
          </a:xfrm>
          <a:prstGeom prst="rect">
            <a:avLst/>
          </a:prstGeom>
          <a:ln w="12700">
            <a:miter lim="400000"/>
          </a:ln>
        </p:spPr>
      </p:pic>
      <p:pic>
        <p:nvPicPr>
          <p:cNvPr id="339" name="Image" descr="Image"/>
          <p:cNvPicPr>
            <a:picLocks noChangeAspect="1"/>
          </p:cNvPicPr>
          <p:nvPr/>
        </p:nvPicPr>
        <p:blipFill>
          <a:blip r:embed="rId4"/>
          <a:stretch>
            <a:fillRect/>
          </a:stretch>
        </p:blipFill>
        <p:spPr>
          <a:xfrm>
            <a:off x="5252770" y="5416212"/>
            <a:ext cx="5061208" cy="1085416"/>
          </a:xfrm>
          <a:prstGeom prst="rect">
            <a:avLst/>
          </a:prstGeom>
          <a:ln w="12700">
            <a:miter lim="400000"/>
          </a:ln>
        </p:spPr>
      </p:pic>
      <p:sp>
        <p:nvSpPr>
          <p:cNvPr id="340" name="Rigid transformation + scale"/>
          <p:cNvSpPr txBox="1">
            <a:spLocks noGrp="1"/>
          </p:cNvSpPr>
          <p:nvPr>
            <p:ph type="title"/>
          </p:nvPr>
        </p:nvSpPr>
        <p:spPr>
          <a:prstGeom prst="rect">
            <a:avLst/>
          </a:prstGeom>
        </p:spPr>
        <p:txBody>
          <a:bodyPr/>
          <a:lstStyle/>
          <a:p>
            <a:r>
              <a:t>Rigid transformation + scale</a:t>
            </a:r>
          </a:p>
        </p:txBody>
      </p:sp>
      <p:sp>
        <p:nvSpPr>
          <p:cNvPr id="34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pic>
        <p:nvPicPr>
          <p:cNvPr id="21" name="Picture 20">
            <a:extLst>
              <a:ext uri="{FF2B5EF4-FFF2-40B4-BE49-F238E27FC236}">
                <a16:creationId xmlns:a16="http://schemas.microsoft.com/office/drawing/2014/main" id="{F9C373A7-738D-1F47-B070-444B4BE63EA0}"/>
              </a:ext>
            </a:extLst>
          </p:cNvPr>
          <p:cNvPicPr>
            <a:picLocks noChangeAspect="1"/>
          </p:cNvPicPr>
          <p:nvPr/>
        </p:nvPicPr>
        <p:blipFill>
          <a:blip r:embed="rId5"/>
          <a:stretch>
            <a:fillRect/>
          </a:stretch>
        </p:blipFill>
        <p:spPr>
          <a:xfrm>
            <a:off x="4081750" y="2856018"/>
            <a:ext cx="304800" cy="317500"/>
          </a:xfrm>
          <a:prstGeom prst="rect">
            <a:avLst/>
          </a:prstGeom>
        </p:spPr>
      </p:pic>
      <p:pic>
        <p:nvPicPr>
          <p:cNvPr id="22" name="Picture 21">
            <a:extLst>
              <a:ext uri="{FF2B5EF4-FFF2-40B4-BE49-F238E27FC236}">
                <a16:creationId xmlns:a16="http://schemas.microsoft.com/office/drawing/2014/main" id="{6A0B5A92-EE1E-774A-825F-2DCD95416CE2}"/>
              </a:ext>
            </a:extLst>
          </p:cNvPr>
          <p:cNvPicPr>
            <a:picLocks noChangeAspect="1"/>
          </p:cNvPicPr>
          <p:nvPr/>
        </p:nvPicPr>
        <p:blipFill>
          <a:blip r:embed="rId6"/>
          <a:stretch>
            <a:fillRect/>
          </a:stretch>
        </p:blipFill>
        <p:spPr>
          <a:xfrm>
            <a:off x="6386884" y="3570396"/>
            <a:ext cx="228600" cy="190500"/>
          </a:xfrm>
          <a:prstGeom prst="rect">
            <a:avLst/>
          </a:prstGeom>
        </p:spPr>
      </p:pic>
      <p:pic>
        <p:nvPicPr>
          <p:cNvPr id="23" name="Picture 22">
            <a:extLst>
              <a:ext uri="{FF2B5EF4-FFF2-40B4-BE49-F238E27FC236}">
                <a16:creationId xmlns:a16="http://schemas.microsoft.com/office/drawing/2014/main" id="{BC81F7E6-4D9E-814C-A345-46EB259761C7}"/>
              </a:ext>
            </a:extLst>
          </p:cNvPr>
          <p:cNvPicPr>
            <a:picLocks noChangeAspect="1"/>
          </p:cNvPicPr>
          <p:nvPr/>
        </p:nvPicPr>
        <p:blipFill>
          <a:blip r:embed="rId5"/>
          <a:stretch>
            <a:fillRect/>
          </a:stretch>
        </p:blipFill>
        <p:spPr>
          <a:xfrm>
            <a:off x="7516229" y="2972915"/>
            <a:ext cx="379177" cy="394976"/>
          </a:xfrm>
          <a:prstGeom prst="rect">
            <a:avLst/>
          </a:prstGeom>
          <a:solidFill>
            <a:schemeClr val="bg1"/>
          </a:solidFill>
        </p:spPr>
      </p:pic>
      <p:pic>
        <p:nvPicPr>
          <p:cNvPr id="24" name="Picture 23">
            <a:extLst>
              <a:ext uri="{FF2B5EF4-FFF2-40B4-BE49-F238E27FC236}">
                <a16:creationId xmlns:a16="http://schemas.microsoft.com/office/drawing/2014/main" id="{F61FAC41-9CC0-A24D-957D-6621B8525620}"/>
              </a:ext>
            </a:extLst>
          </p:cNvPr>
          <p:cNvPicPr>
            <a:picLocks noChangeAspect="1"/>
          </p:cNvPicPr>
          <p:nvPr/>
        </p:nvPicPr>
        <p:blipFill>
          <a:blip r:embed="rId6"/>
          <a:stretch>
            <a:fillRect/>
          </a:stretch>
        </p:blipFill>
        <p:spPr>
          <a:xfrm>
            <a:off x="9233387" y="3125474"/>
            <a:ext cx="276606" cy="230505"/>
          </a:xfrm>
          <a:prstGeom prst="rect">
            <a:avLst/>
          </a:prstGeom>
          <a:solidFill>
            <a:schemeClr val="bg1"/>
          </a:solidFill>
        </p:spPr>
      </p:pic>
      <p:pic>
        <p:nvPicPr>
          <p:cNvPr id="25" name="Picture 24">
            <a:extLst>
              <a:ext uri="{FF2B5EF4-FFF2-40B4-BE49-F238E27FC236}">
                <a16:creationId xmlns:a16="http://schemas.microsoft.com/office/drawing/2014/main" id="{E35CE255-0873-4346-A79C-DEFFBBD47DF9}"/>
              </a:ext>
            </a:extLst>
          </p:cNvPr>
          <p:cNvPicPr>
            <a:picLocks noChangeAspect="1"/>
          </p:cNvPicPr>
          <p:nvPr/>
        </p:nvPicPr>
        <p:blipFill>
          <a:blip r:embed="rId5"/>
          <a:stretch>
            <a:fillRect/>
          </a:stretch>
        </p:blipFill>
        <p:spPr>
          <a:xfrm>
            <a:off x="5608243" y="5457229"/>
            <a:ext cx="379177" cy="394976"/>
          </a:xfrm>
          <a:prstGeom prst="rect">
            <a:avLst/>
          </a:prstGeom>
          <a:solidFill>
            <a:schemeClr val="bg1"/>
          </a:solidFill>
        </p:spPr>
      </p:pic>
      <p:pic>
        <p:nvPicPr>
          <p:cNvPr id="26" name="Picture 25">
            <a:extLst>
              <a:ext uri="{FF2B5EF4-FFF2-40B4-BE49-F238E27FC236}">
                <a16:creationId xmlns:a16="http://schemas.microsoft.com/office/drawing/2014/main" id="{C40C5557-EEDE-B946-9D78-8D5B7A2DCA73}"/>
              </a:ext>
            </a:extLst>
          </p:cNvPr>
          <p:cNvPicPr>
            <a:picLocks noChangeAspect="1"/>
          </p:cNvPicPr>
          <p:nvPr/>
        </p:nvPicPr>
        <p:blipFill>
          <a:blip r:embed="rId6"/>
          <a:stretch>
            <a:fillRect/>
          </a:stretch>
        </p:blipFill>
        <p:spPr>
          <a:xfrm>
            <a:off x="9665978" y="5564968"/>
            <a:ext cx="317522" cy="264602"/>
          </a:xfrm>
          <a:prstGeom prst="rect">
            <a:avLst/>
          </a:prstGeom>
          <a:solidFill>
            <a:schemeClr val="bg1"/>
          </a:solid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napshot00.png" descr="snapshot00.png"/>
          <p:cNvPicPr>
            <a:picLocks noChangeAspect="1"/>
          </p:cNvPicPr>
          <p:nvPr/>
        </p:nvPicPr>
        <p:blipFill>
          <a:blip r:embed="rId2"/>
          <a:srcRect r="49621"/>
          <a:stretch>
            <a:fillRect/>
          </a:stretch>
        </p:blipFill>
        <p:spPr>
          <a:xfrm>
            <a:off x="1619315" y="991820"/>
            <a:ext cx="4606572" cy="6106658"/>
          </a:xfrm>
          <a:prstGeom prst="rect">
            <a:avLst/>
          </a:prstGeom>
          <a:ln w="12700">
            <a:miter lim="400000"/>
          </a:ln>
        </p:spPr>
      </p:pic>
      <p:pic>
        <p:nvPicPr>
          <p:cNvPr id="349" name="Image" descr="Image"/>
          <p:cNvPicPr>
            <a:picLocks noChangeAspect="1"/>
          </p:cNvPicPr>
          <p:nvPr/>
        </p:nvPicPr>
        <p:blipFill>
          <a:blip r:embed="rId3"/>
          <a:stretch>
            <a:fillRect/>
          </a:stretch>
        </p:blipFill>
        <p:spPr>
          <a:xfrm>
            <a:off x="5637632" y="1908995"/>
            <a:ext cx="205384" cy="250032"/>
          </a:xfrm>
          <a:prstGeom prst="rect">
            <a:avLst/>
          </a:prstGeom>
          <a:ln w="12700">
            <a:miter lim="400000"/>
          </a:ln>
        </p:spPr>
      </p:pic>
      <p:sp>
        <p:nvSpPr>
          <p:cNvPr id="350" name="Line"/>
          <p:cNvSpPr/>
          <p:nvPr/>
        </p:nvSpPr>
        <p:spPr>
          <a:xfrm>
            <a:off x="4354408" y="1770315"/>
            <a:ext cx="2729520" cy="231694"/>
          </a:xfrm>
          <a:custGeom>
            <a:avLst/>
            <a:gdLst/>
            <a:ahLst/>
            <a:cxnLst>
              <a:cxn ang="0">
                <a:pos x="wd2" y="hd2"/>
              </a:cxn>
              <a:cxn ang="5400000">
                <a:pos x="wd2" y="hd2"/>
              </a:cxn>
              <a:cxn ang="10800000">
                <a:pos x="wd2" y="hd2"/>
              </a:cxn>
              <a:cxn ang="16200000">
                <a:pos x="wd2" y="hd2"/>
              </a:cxn>
            </a:cxnLst>
            <a:rect l="0" t="0" r="r" b="b"/>
            <a:pathLst>
              <a:path w="21600" h="16959" extrusionOk="0">
                <a:moveTo>
                  <a:pt x="0" y="16617"/>
                </a:moveTo>
                <a:cubicBezTo>
                  <a:pt x="1478" y="11900"/>
                  <a:pt x="2990" y="8169"/>
                  <a:pt x="4525" y="5452"/>
                </a:cubicBezTo>
                <a:cubicBezTo>
                  <a:pt x="10227" y="-4641"/>
                  <a:pt x="16116" y="-672"/>
                  <a:pt x="21600" y="16959"/>
                </a:cubicBezTo>
              </a:path>
            </a:pathLst>
          </a:custGeom>
          <a:ln w="88900">
            <a:solidFill>
              <a:srgbClr val="000000"/>
            </a:solidFill>
            <a:miter lim="400000"/>
            <a:tailEnd type="triangle"/>
          </a:ln>
        </p:spPr>
        <p:txBody>
          <a:bodyPr lIns="35719" tIns="35719" rIns="35719" bIns="35719" anchor="ctr"/>
          <a:lstStyle/>
          <a:p>
            <a:pPr>
              <a:defRPr sz="3200"/>
            </a:pPr>
            <a:endParaRPr sz="1600"/>
          </a:p>
        </p:txBody>
      </p:sp>
      <p:sp>
        <p:nvSpPr>
          <p:cNvPr id="351" name="Rectangle"/>
          <p:cNvSpPr/>
          <p:nvPr/>
        </p:nvSpPr>
        <p:spPr>
          <a:xfrm>
            <a:off x="4689516" y="2177291"/>
            <a:ext cx="1766931" cy="892969"/>
          </a:xfrm>
          <a:prstGeom prst="rect">
            <a:avLst/>
          </a:prstGeom>
          <a:solidFill>
            <a:srgbClr val="FFFFFF"/>
          </a:solidFill>
          <a:ln w="12700">
            <a:miter lim="400000"/>
          </a:ln>
        </p:spPr>
        <p:txBody>
          <a:bodyPr lIns="35719" tIns="35719" rIns="35719" bIns="35719" anchor="ctr"/>
          <a:lstStyle/>
          <a:p>
            <a:pPr>
              <a:defRPr sz="3200">
                <a:solidFill>
                  <a:srgbClr val="FFFFFF"/>
                </a:solidFill>
              </a:defRPr>
            </a:pPr>
            <a:endParaRPr sz="1600"/>
          </a:p>
        </p:txBody>
      </p:sp>
      <p:sp>
        <p:nvSpPr>
          <p:cNvPr id="352" name="?"/>
          <p:cNvSpPr txBox="1"/>
          <p:nvPr/>
        </p:nvSpPr>
        <p:spPr>
          <a:xfrm>
            <a:off x="8098228" y="2952023"/>
            <a:ext cx="612348" cy="14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200"/>
            </a:lvl1pPr>
          </a:lstStyle>
          <a:p>
            <a:r>
              <a:rPr sz="9100"/>
              <a:t>?</a:t>
            </a:r>
          </a:p>
        </p:txBody>
      </p:sp>
      <p:sp>
        <p:nvSpPr>
          <p:cNvPr id="353" name="Procrustes alignment problem definition"/>
          <p:cNvSpPr txBox="1">
            <a:spLocks noGrp="1"/>
          </p:cNvSpPr>
          <p:nvPr>
            <p:ph type="title"/>
          </p:nvPr>
        </p:nvSpPr>
        <p:spPr>
          <a:prstGeom prst="rect">
            <a:avLst/>
          </a:prstGeom>
        </p:spPr>
        <p:txBody>
          <a:bodyPr>
            <a:normAutofit/>
          </a:bodyPr>
          <a:lstStyle>
            <a:lvl1pPr defTabSz="698301">
              <a:defRPr sz="9520"/>
            </a:lvl1pPr>
          </a:lstStyle>
          <a:p>
            <a:r>
              <a:rPr sz="4400" dirty="0"/>
              <a:t>Procrustes alignment problem definition</a:t>
            </a:r>
          </a:p>
        </p:txBody>
      </p:sp>
      <p:sp>
        <p:nvSpPr>
          <p:cNvPr id="354"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pic>
        <p:nvPicPr>
          <p:cNvPr id="11" name="Picture 10">
            <a:extLst>
              <a:ext uri="{FF2B5EF4-FFF2-40B4-BE49-F238E27FC236}">
                <a16:creationId xmlns:a16="http://schemas.microsoft.com/office/drawing/2014/main" id="{490A8C51-5C32-6E4F-BA88-108AAE527E88}"/>
              </a:ext>
            </a:extLst>
          </p:cNvPr>
          <p:cNvPicPr>
            <a:picLocks noChangeAspect="1"/>
          </p:cNvPicPr>
          <p:nvPr/>
        </p:nvPicPr>
        <p:blipFill rotWithShape="1">
          <a:blip r:embed="rId4"/>
          <a:srcRect t="-835" r="84092" b="1"/>
          <a:stretch/>
        </p:blipFill>
        <p:spPr>
          <a:xfrm>
            <a:off x="7126240" y="1790711"/>
            <a:ext cx="496999" cy="422596"/>
          </a:xfrm>
          <a:prstGeom prst="rect">
            <a:avLst/>
          </a:prstGeom>
        </p:spPr>
      </p:pic>
      <p:pic>
        <p:nvPicPr>
          <p:cNvPr id="12" name="Picture 11">
            <a:extLst>
              <a:ext uri="{FF2B5EF4-FFF2-40B4-BE49-F238E27FC236}">
                <a16:creationId xmlns:a16="http://schemas.microsoft.com/office/drawing/2014/main" id="{9A6EEEF5-AE71-504C-B790-7CDBA1BACF4C}"/>
              </a:ext>
            </a:extLst>
          </p:cNvPr>
          <p:cNvPicPr>
            <a:picLocks noChangeAspect="1"/>
          </p:cNvPicPr>
          <p:nvPr/>
        </p:nvPicPr>
        <p:blipFill rotWithShape="1">
          <a:blip r:embed="rId4"/>
          <a:srcRect l="28545" t="3560" r="58350" b="2004"/>
          <a:stretch/>
        </p:blipFill>
        <p:spPr>
          <a:xfrm>
            <a:off x="3919131" y="1838477"/>
            <a:ext cx="409433" cy="3957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snapshot00.png" descr="snapshot00.png"/>
          <p:cNvPicPr>
            <a:picLocks noChangeAspect="1"/>
          </p:cNvPicPr>
          <p:nvPr/>
        </p:nvPicPr>
        <p:blipFill>
          <a:blip r:embed="rId3"/>
          <a:stretch>
            <a:fillRect/>
          </a:stretch>
        </p:blipFill>
        <p:spPr>
          <a:xfrm>
            <a:off x="1619315" y="991820"/>
            <a:ext cx="9144001" cy="6106658"/>
          </a:xfrm>
          <a:prstGeom prst="rect">
            <a:avLst/>
          </a:prstGeom>
          <a:ln w="12700">
            <a:miter lim="400000"/>
          </a:ln>
        </p:spPr>
      </p:pic>
      <p:pic>
        <p:nvPicPr>
          <p:cNvPr id="360" name="Image" descr="Image"/>
          <p:cNvPicPr>
            <a:picLocks noChangeAspect="1"/>
          </p:cNvPicPr>
          <p:nvPr/>
        </p:nvPicPr>
        <p:blipFill>
          <a:blip r:embed="rId4"/>
          <a:stretch>
            <a:fillRect/>
          </a:stretch>
        </p:blipFill>
        <p:spPr>
          <a:xfrm>
            <a:off x="5637632" y="1908995"/>
            <a:ext cx="205384" cy="250032"/>
          </a:xfrm>
          <a:prstGeom prst="rect">
            <a:avLst/>
          </a:prstGeom>
          <a:ln w="12700">
            <a:miter lim="400000"/>
          </a:ln>
        </p:spPr>
      </p:pic>
      <p:sp>
        <p:nvSpPr>
          <p:cNvPr id="361" name="Line"/>
          <p:cNvSpPr/>
          <p:nvPr/>
        </p:nvSpPr>
        <p:spPr>
          <a:xfrm>
            <a:off x="4354408" y="1770315"/>
            <a:ext cx="2729520" cy="231694"/>
          </a:xfrm>
          <a:custGeom>
            <a:avLst/>
            <a:gdLst/>
            <a:ahLst/>
            <a:cxnLst>
              <a:cxn ang="0">
                <a:pos x="wd2" y="hd2"/>
              </a:cxn>
              <a:cxn ang="5400000">
                <a:pos x="wd2" y="hd2"/>
              </a:cxn>
              <a:cxn ang="10800000">
                <a:pos x="wd2" y="hd2"/>
              </a:cxn>
              <a:cxn ang="16200000">
                <a:pos x="wd2" y="hd2"/>
              </a:cxn>
            </a:cxnLst>
            <a:rect l="0" t="0" r="r" b="b"/>
            <a:pathLst>
              <a:path w="21600" h="16959" extrusionOk="0">
                <a:moveTo>
                  <a:pt x="0" y="16617"/>
                </a:moveTo>
                <a:cubicBezTo>
                  <a:pt x="1478" y="11900"/>
                  <a:pt x="2990" y="8169"/>
                  <a:pt x="4525" y="5452"/>
                </a:cubicBezTo>
                <a:cubicBezTo>
                  <a:pt x="10227" y="-4641"/>
                  <a:pt x="16116" y="-672"/>
                  <a:pt x="21600" y="16959"/>
                </a:cubicBezTo>
              </a:path>
            </a:pathLst>
          </a:custGeom>
          <a:ln w="88900">
            <a:solidFill>
              <a:srgbClr val="000000"/>
            </a:solidFill>
            <a:miter lim="400000"/>
            <a:tailEnd type="triangle"/>
          </a:ln>
        </p:spPr>
        <p:txBody>
          <a:bodyPr lIns="35719" tIns="35719" rIns="35719" bIns="35719" anchor="ctr"/>
          <a:lstStyle/>
          <a:p>
            <a:pPr>
              <a:defRPr sz="3200"/>
            </a:pPr>
            <a:endParaRPr sz="1600"/>
          </a:p>
        </p:txBody>
      </p:sp>
      <p:sp>
        <p:nvSpPr>
          <p:cNvPr id="362" name="Procrustes alignment problem definition"/>
          <p:cNvSpPr txBox="1">
            <a:spLocks noGrp="1"/>
          </p:cNvSpPr>
          <p:nvPr>
            <p:ph type="title"/>
          </p:nvPr>
        </p:nvSpPr>
        <p:spPr>
          <a:prstGeom prst="rect">
            <a:avLst/>
          </a:prstGeom>
        </p:spPr>
        <p:txBody>
          <a:bodyPr>
            <a:normAutofit/>
          </a:bodyPr>
          <a:lstStyle>
            <a:lvl1pPr defTabSz="698301">
              <a:defRPr sz="9520"/>
            </a:lvl1pPr>
          </a:lstStyle>
          <a:p>
            <a:r>
              <a:rPr sz="4400" dirty="0"/>
              <a:t>Procrustes alignment problem definition</a:t>
            </a:r>
          </a:p>
        </p:txBody>
      </p:sp>
      <p:sp>
        <p:nvSpPr>
          <p:cNvPr id="36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pic>
        <p:nvPicPr>
          <p:cNvPr id="10" name="Picture 9">
            <a:extLst>
              <a:ext uri="{FF2B5EF4-FFF2-40B4-BE49-F238E27FC236}">
                <a16:creationId xmlns:a16="http://schemas.microsoft.com/office/drawing/2014/main" id="{36E2B4D1-9BC3-9949-9D28-A13BCC2BF0E7}"/>
              </a:ext>
            </a:extLst>
          </p:cNvPr>
          <p:cNvPicPr>
            <a:picLocks noChangeAspect="1"/>
          </p:cNvPicPr>
          <p:nvPr/>
        </p:nvPicPr>
        <p:blipFill rotWithShape="1">
          <a:blip r:embed="rId5"/>
          <a:srcRect t="-835" r="84092" b="1"/>
          <a:stretch/>
        </p:blipFill>
        <p:spPr>
          <a:xfrm>
            <a:off x="7126240" y="1790711"/>
            <a:ext cx="496999" cy="422596"/>
          </a:xfrm>
          <a:prstGeom prst="rect">
            <a:avLst/>
          </a:prstGeom>
        </p:spPr>
      </p:pic>
      <p:pic>
        <p:nvPicPr>
          <p:cNvPr id="11" name="Picture 10">
            <a:extLst>
              <a:ext uri="{FF2B5EF4-FFF2-40B4-BE49-F238E27FC236}">
                <a16:creationId xmlns:a16="http://schemas.microsoft.com/office/drawing/2014/main" id="{B2126594-15F5-7F48-9EAD-3CD26A9446D3}"/>
              </a:ext>
            </a:extLst>
          </p:cNvPr>
          <p:cNvPicPr>
            <a:picLocks noChangeAspect="1"/>
          </p:cNvPicPr>
          <p:nvPr/>
        </p:nvPicPr>
        <p:blipFill rotWithShape="1">
          <a:blip r:embed="rId5"/>
          <a:srcRect l="28545" t="3560" r="58350" b="2004"/>
          <a:stretch/>
        </p:blipFill>
        <p:spPr>
          <a:xfrm>
            <a:off x="3919131" y="1838477"/>
            <a:ext cx="409433" cy="395785"/>
          </a:xfrm>
          <a:prstGeom prst="rect">
            <a:avLst/>
          </a:prstGeom>
        </p:spPr>
      </p:pic>
      <p:pic>
        <p:nvPicPr>
          <p:cNvPr id="2" name="Picture 1">
            <a:extLst>
              <a:ext uri="{FF2B5EF4-FFF2-40B4-BE49-F238E27FC236}">
                <a16:creationId xmlns:a16="http://schemas.microsoft.com/office/drawing/2014/main" id="{B628CC8F-6EA4-734D-B99A-90D7B91F6605}"/>
              </a:ext>
            </a:extLst>
          </p:cNvPr>
          <p:cNvPicPr>
            <a:picLocks noChangeAspect="1"/>
          </p:cNvPicPr>
          <p:nvPr/>
        </p:nvPicPr>
        <p:blipFill>
          <a:blip r:embed="rId6"/>
          <a:stretch>
            <a:fillRect/>
          </a:stretch>
        </p:blipFill>
        <p:spPr>
          <a:xfrm>
            <a:off x="5788631" y="5911851"/>
            <a:ext cx="4813300" cy="444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snapshot00.png" descr="snapshot00.png"/>
          <p:cNvPicPr>
            <a:picLocks noChangeAspect="1"/>
          </p:cNvPicPr>
          <p:nvPr/>
        </p:nvPicPr>
        <p:blipFill>
          <a:blip r:embed="rId3"/>
          <a:stretch>
            <a:fillRect/>
          </a:stretch>
        </p:blipFill>
        <p:spPr>
          <a:xfrm>
            <a:off x="1619315" y="991820"/>
            <a:ext cx="9144001" cy="6106658"/>
          </a:xfrm>
          <a:prstGeom prst="rect">
            <a:avLst/>
          </a:prstGeom>
          <a:ln w="12700">
            <a:miter lim="400000"/>
          </a:ln>
        </p:spPr>
      </p:pic>
      <p:pic>
        <p:nvPicPr>
          <p:cNvPr id="366" name="Image" descr="Image"/>
          <p:cNvPicPr>
            <a:picLocks noChangeAspect="1"/>
          </p:cNvPicPr>
          <p:nvPr/>
        </p:nvPicPr>
        <p:blipFill>
          <a:blip r:embed="rId4"/>
          <a:stretch>
            <a:fillRect/>
          </a:stretch>
        </p:blipFill>
        <p:spPr>
          <a:xfrm>
            <a:off x="7259663" y="1900065"/>
            <a:ext cx="357188" cy="267891"/>
          </a:xfrm>
          <a:prstGeom prst="rect">
            <a:avLst/>
          </a:prstGeom>
          <a:ln w="12700">
            <a:miter lim="400000"/>
          </a:ln>
        </p:spPr>
      </p:pic>
      <p:pic>
        <p:nvPicPr>
          <p:cNvPr id="367" name="Image" descr="Image"/>
          <p:cNvPicPr>
            <a:picLocks noChangeAspect="1"/>
          </p:cNvPicPr>
          <p:nvPr/>
        </p:nvPicPr>
        <p:blipFill>
          <a:blip r:embed="rId5"/>
          <a:stretch>
            <a:fillRect/>
          </a:stretch>
        </p:blipFill>
        <p:spPr>
          <a:xfrm>
            <a:off x="3953095" y="1922389"/>
            <a:ext cx="267891" cy="223243"/>
          </a:xfrm>
          <a:prstGeom prst="rect">
            <a:avLst/>
          </a:prstGeom>
          <a:ln w="12700">
            <a:miter lim="400000"/>
          </a:ln>
        </p:spPr>
      </p:pic>
      <p:sp>
        <p:nvSpPr>
          <p:cNvPr id="368" name="Line"/>
          <p:cNvSpPr/>
          <p:nvPr/>
        </p:nvSpPr>
        <p:spPr>
          <a:xfrm>
            <a:off x="4354408" y="1770315"/>
            <a:ext cx="2729520" cy="231694"/>
          </a:xfrm>
          <a:custGeom>
            <a:avLst/>
            <a:gdLst/>
            <a:ahLst/>
            <a:cxnLst>
              <a:cxn ang="0">
                <a:pos x="wd2" y="hd2"/>
              </a:cxn>
              <a:cxn ang="5400000">
                <a:pos x="wd2" y="hd2"/>
              </a:cxn>
              <a:cxn ang="10800000">
                <a:pos x="wd2" y="hd2"/>
              </a:cxn>
              <a:cxn ang="16200000">
                <a:pos x="wd2" y="hd2"/>
              </a:cxn>
            </a:cxnLst>
            <a:rect l="0" t="0" r="r" b="b"/>
            <a:pathLst>
              <a:path w="21600" h="16959" extrusionOk="0">
                <a:moveTo>
                  <a:pt x="0" y="16617"/>
                </a:moveTo>
                <a:cubicBezTo>
                  <a:pt x="1478" y="11900"/>
                  <a:pt x="2990" y="8169"/>
                  <a:pt x="4525" y="5452"/>
                </a:cubicBezTo>
                <a:cubicBezTo>
                  <a:pt x="10227" y="-4641"/>
                  <a:pt x="16116" y="-672"/>
                  <a:pt x="21600" y="16959"/>
                </a:cubicBezTo>
              </a:path>
            </a:pathLst>
          </a:custGeom>
          <a:ln w="88900">
            <a:solidFill>
              <a:srgbClr val="000000"/>
            </a:solidFill>
            <a:miter lim="400000"/>
            <a:tailEnd type="triangle"/>
          </a:ln>
        </p:spPr>
        <p:txBody>
          <a:bodyPr lIns="35719" tIns="35719" rIns="35719" bIns="35719" anchor="ctr"/>
          <a:lstStyle/>
          <a:p>
            <a:pPr>
              <a:defRPr sz="3200"/>
            </a:pPr>
            <a:endParaRPr sz="1600"/>
          </a:p>
        </p:txBody>
      </p:sp>
      <p:sp>
        <p:nvSpPr>
          <p:cNvPr id="369" name="?"/>
          <p:cNvSpPr txBox="1"/>
          <p:nvPr/>
        </p:nvSpPr>
        <p:spPr>
          <a:xfrm>
            <a:off x="9700464" y="5285558"/>
            <a:ext cx="612348" cy="14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200"/>
            </a:lvl1pPr>
          </a:lstStyle>
          <a:p>
            <a:r>
              <a:rPr sz="9100"/>
              <a:t>?</a:t>
            </a:r>
          </a:p>
        </p:txBody>
      </p:sp>
      <p:sp>
        <p:nvSpPr>
          <p:cNvPr id="370" name="Procrustes alignment problem definition"/>
          <p:cNvSpPr txBox="1">
            <a:spLocks noGrp="1"/>
          </p:cNvSpPr>
          <p:nvPr>
            <p:ph type="title"/>
          </p:nvPr>
        </p:nvSpPr>
        <p:spPr>
          <a:prstGeom prst="rect">
            <a:avLst/>
          </a:prstGeom>
        </p:spPr>
        <p:txBody>
          <a:bodyPr>
            <a:normAutofit/>
          </a:bodyPr>
          <a:lstStyle>
            <a:lvl1pPr>
              <a:defRPr sz="9800"/>
            </a:lvl1pPr>
          </a:lstStyle>
          <a:p>
            <a:r>
              <a:rPr sz="4400" dirty="0"/>
              <a:t>Procrustes alignment problem definition</a:t>
            </a:r>
          </a:p>
        </p:txBody>
      </p:sp>
      <p:sp>
        <p:nvSpPr>
          <p:cNvPr id="372"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2" name="Picture 1">
            <a:extLst>
              <a:ext uri="{FF2B5EF4-FFF2-40B4-BE49-F238E27FC236}">
                <a16:creationId xmlns:a16="http://schemas.microsoft.com/office/drawing/2014/main" id="{FEB96B23-EEE8-0143-8614-241C3159FB18}"/>
              </a:ext>
            </a:extLst>
          </p:cNvPr>
          <p:cNvPicPr>
            <a:picLocks noChangeAspect="1"/>
          </p:cNvPicPr>
          <p:nvPr/>
        </p:nvPicPr>
        <p:blipFill>
          <a:blip r:embed="rId6"/>
          <a:stretch>
            <a:fillRect/>
          </a:stretch>
        </p:blipFill>
        <p:spPr>
          <a:xfrm>
            <a:off x="4607764" y="5793275"/>
            <a:ext cx="5092700" cy="6477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asted-image.gif" descr="pasted-image.gif"/>
          <p:cNvPicPr>
            <a:picLocks/>
          </p:cNvPicPr>
          <p:nvPr/>
        </p:nvPicPr>
        <p:blipFill>
          <a:blip r:embed="rId3"/>
          <a:stretch>
            <a:fillRect/>
          </a:stretch>
        </p:blipFill>
        <p:spPr>
          <a:xfrm>
            <a:off x="1921077" y="1831580"/>
            <a:ext cx="3861547" cy="2806058"/>
          </a:xfrm>
          <a:prstGeom prst="rect">
            <a:avLst/>
          </a:prstGeom>
          <a:ln w="12700">
            <a:miter lim="400000"/>
          </a:ln>
        </p:spPr>
      </p:pic>
      <p:sp>
        <p:nvSpPr>
          <p:cNvPr id="377" name="Why Procrustes?"/>
          <p:cNvSpPr txBox="1">
            <a:spLocks noGrp="1"/>
          </p:cNvSpPr>
          <p:nvPr>
            <p:ph type="title"/>
          </p:nvPr>
        </p:nvSpPr>
        <p:spPr>
          <a:prstGeom prst="rect">
            <a:avLst/>
          </a:prstGeom>
        </p:spPr>
        <p:txBody>
          <a:bodyPr>
            <a:normAutofit/>
          </a:bodyPr>
          <a:lstStyle>
            <a:lvl1pPr>
              <a:defRPr sz="9800"/>
            </a:lvl1pPr>
          </a:lstStyle>
          <a:p>
            <a:r>
              <a:rPr sz="4400" dirty="0"/>
              <a:t>Why Procrustes?</a:t>
            </a:r>
          </a:p>
        </p:txBody>
      </p:sp>
      <p:sp>
        <p:nvSpPr>
          <p:cNvPr id="38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78" name="The name Procrustes (Greek: Προκρούστης) refers to a bandit from Greek mythology who made his victims fit his bed either by stretching their limbs or cutting them off.…"/>
          <p:cNvSpPr txBox="1"/>
          <p:nvPr/>
        </p:nvSpPr>
        <p:spPr>
          <a:xfrm>
            <a:off x="838994" y="5237371"/>
            <a:ext cx="10515600" cy="1528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defTabSz="228600">
              <a:spcBef>
                <a:spcPts val="350"/>
              </a:spcBef>
              <a:defRPr sz="2800">
                <a:solidFill>
                  <a:srgbClr val="202122"/>
                </a:solidFill>
                <a:latin typeface="Helvetica"/>
                <a:ea typeface="Helvetica"/>
                <a:cs typeface="Helvetica"/>
                <a:sym typeface="Helvetica"/>
              </a:defRPr>
            </a:pPr>
            <a:r>
              <a:rPr sz="2200" dirty="0">
                <a:latin typeface="Calibri" panose="020F0502020204030204" pitchFamily="34" charset="0"/>
                <a:cs typeface="Calibri" panose="020F0502020204030204" pitchFamily="34" charset="0"/>
              </a:rPr>
              <a:t>The name </a:t>
            </a:r>
            <a:r>
              <a:rPr sz="2200" i="1" dirty="0">
                <a:solidFill>
                  <a:srgbClr val="0B0080"/>
                </a:solidFill>
                <a:latin typeface="Calibri" panose="020F0502020204030204" pitchFamily="34" charset="0"/>
                <a:cs typeface="Calibri" panose="020F0502020204030204" pitchFamily="34" charset="0"/>
                <a:hlinkClick r:id="rId4"/>
              </a:rPr>
              <a:t>Procrustes</a:t>
            </a:r>
            <a:r>
              <a:rPr sz="2200" dirty="0">
                <a:latin typeface="Calibri" panose="020F0502020204030204" pitchFamily="34" charset="0"/>
                <a:cs typeface="Calibri" panose="020F0502020204030204" pitchFamily="34" charset="0"/>
              </a:rPr>
              <a:t> (</a:t>
            </a:r>
            <a:r>
              <a:rPr sz="2200" dirty="0">
                <a:solidFill>
                  <a:srgbClr val="0645AD"/>
                </a:solidFill>
                <a:latin typeface="Calibri" panose="020F0502020204030204" pitchFamily="34" charset="0"/>
                <a:cs typeface="Calibri" panose="020F0502020204030204" pitchFamily="34" charset="0"/>
                <a:hlinkClick r:id="rId5"/>
              </a:rPr>
              <a:t>Greek</a:t>
            </a:r>
            <a:r>
              <a:rPr sz="2200" dirty="0">
                <a:latin typeface="Calibri" panose="020F0502020204030204" pitchFamily="34" charset="0"/>
                <a:cs typeface="Calibri" panose="020F0502020204030204" pitchFamily="34" charset="0"/>
              </a:rPr>
              <a:t>: </a:t>
            </a:r>
            <a:r>
              <a:rPr sz="2200" dirty="0" err="1">
                <a:latin typeface="Calibri" panose="020F0502020204030204" pitchFamily="34" charset="0"/>
                <a:cs typeface="Calibri" panose="020F0502020204030204" pitchFamily="34" charset="0"/>
              </a:rPr>
              <a:t>Προκρούστης</a:t>
            </a:r>
            <a:r>
              <a:rPr sz="2200" dirty="0">
                <a:latin typeface="Calibri" panose="020F0502020204030204" pitchFamily="34" charset="0"/>
                <a:cs typeface="Calibri" panose="020F0502020204030204" pitchFamily="34" charset="0"/>
              </a:rPr>
              <a:t>) refers to a bandit from Greek mythology who made his victims fit his bed either by stretching their limbs or cutting them off.</a:t>
            </a:r>
          </a:p>
          <a:p>
            <a:pPr algn="l" defTabSz="228600">
              <a:spcBef>
                <a:spcPts val="350"/>
              </a:spcBef>
              <a:defRPr sz="2800">
                <a:solidFill>
                  <a:srgbClr val="202122"/>
                </a:solidFill>
                <a:latin typeface="Helvetica"/>
                <a:ea typeface="Helvetica"/>
                <a:cs typeface="Helvetica"/>
                <a:sym typeface="Helvetica"/>
              </a:defRPr>
            </a:pPr>
            <a:endParaRPr sz="2200" dirty="0">
              <a:latin typeface="Calibri" panose="020F0502020204030204" pitchFamily="34" charset="0"/>
              <a:cs typeface="Calibri" panose="020F0502020204030204" pitchFamily="34" charset="0"/>
            </a:endParaRPr>
          </a:p>
          <a:p>
            <a:pPr algn="l" defTabSz="228600">
              <a:spcBef>
                <a:spcPts val="350"/>
              </a:spcBef>
              <a:defRPr sz="2800">
                <a:solidFill>
                  <a:srgbClr val="202122"/>
                </a:solidFill>
                <a:latin typeface="Helvetica"/>
                <a:ea typeface="Helvetica"/>
                <a:cs typeface="Helvetica"/>
                <a:sym typeface="Helvetica"/>
              </a:defRPr>
            </a:pPr>
            <a:r>
              <a:rPr sz="2200" dirty="0" err="1">
                <a:latin typeface="Calibri" panose="020F0502020204030204" pitchFamily="34" charset="0"/>
                <a:cs typeface="Calibri" panose="020F0502020204030204" pitchFamily="34" charset="0"/>
              </a:rPr>
              <a:t>Prcrustes</a:t>
            </a:r>
            <a:r>
              <a:rPr sz="2200" dirty="0">
                <a:latin typeface="Calibri" panose="020F0502020204030204" pitchFamily="34" charset="0"/>
                <a:cs typeface="Calibri" panose="020F0502020204030204" pitchFamily="34" charset="0"/>
              </a:rPr>
              <a:t> means “he who stretches”</a:t>
            </a:r>
          </a:p>
        </p:txBody>
      </p:sp>
      <p:pic>
        <p:nvPicPr>
          <p:cNvPr id="379" name="Image" descr="Image"/>
          <p:cNvPicPr>
            <a:picLocks noChangeAspect="1"/>
          </p:cNvPicPr>
          <p:nvPr/>
        </p:nvPicPr>
        <p:blipFill>
          <a:blip r:embed="rId6"/>
          <a:stretch>
            <a:fillRect/>
          </a:stretch>
        </p:blipFill>
        <p:spPr>
          <a:xfrm>
            <a:off x="7542285" y="1177464"/>
            <a:ext cx="2967792" cy="2062616"/>
          </a:xfrm>
          <a:prstGeom prst="rect">
            <a:avLst/>
          </a:prstGeom>
          <a:ln w="12700">
            <a:miter lim="400000"/>
          </a:ln>
        </p:spPr>
      </p:pic>
      <p:pic>
        <p:nvPicPr>
          <p:cNvPr id="380" name="Image" descr="Image"/>
          <p:cNvPicPr>
            <a:picLocks noChangeAspect="1"/>
          </p:cNvPicPr>
          <p:nvPr/>
        </p:nvPicPr>
        <p:blipFill>
          <a:blip r:embed="rId7"/>
          <a:stretch>
            <a:fillRect/>
          </a:stretch>
        </p:blipFill>
        <p:spPr>
          <a:xfrm>
            <a:off x="7742926" y="3267257"/>
            <a:ext cx="2183114" cy="1976527"/>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Image" descr="Image"/>
          <p:cNvPicPr>
            <a:picLocks noChangeAspect="1"/>
          </p:cNvPicPr>
          <p:nvPr/>
        </p:nvPicPr>
        <p:blipFill>
          <a:blip r:embed="rId3"/>
          <a:stretch>
            <a:fillRect/>
          </a:stretch>
        </p:blipFill>
        <p:spPr>
          <a:xfrm>
            <a:off x="2324290" y="2174642"/>
            <a:ext cx="7545008" cy="984132"/>
          </a:xfrm>
          <a:prstGeom prst="rect">
            <a:avLst/>
          </a:prstGeom>
          <a:ln w="12700">
            <a:miter lim="400000"/>
          </a:ln>
        </p:spPr>
      </p:pic>
      <p:sp>
        <p:nvSpPr>
          <p:cNvPr id="386" name="Rounded Rectangle"/>
          <p:cNvSpPr/>
          <p:nvPr/>
        </p:nvSpPr>
        <p:spPr>
          <a:xfrm>
            <a:off x="7276155" y="2302904"/>
            <a:ext cx="466863" cy="448648"/>
          </a:xfrm>
          <a:prstGeom prst="roundRect">
            <a:avLst>
              <a:gd name="adj" fmla="val 16090"/>
            </a:avLst>
          </a:prstGeom>
          <a:solidFill>
            <a:schemeClr val="accent5">
              <a:hueOff val="-444211"/>
              <a:satOff val="-14915"/>
              <a:lumOff val="22857"/>
              <a:alpha val="35229"/>
            </a:schemeClr>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387" name="Rounded Rectangle"/>
          <p:cNvSpPr/>
          <p:nvPr/>
        </p:nvSpPr>
        <p:spPr>
          <a:xfrm>
            <a:off x="9049527" y="2302904"/>
            <a:ext cx="466863" cy="448648"/>
          </a:xfrm>
          <a:prstGeom prst="roundRect">
            <a:avLst>
              <a:gd name="adj" fmla="val 16090"/>
            </a:avLst>
          </a:prstGeom>
          <a:solidFill>
            <a:schemeClr val="accent5">
              <a:hueOff val="-444211"/>
              <a:satOff val="-14915"/>
              <a:lumOff val="22857"/>
              <a:alpha val="35229"/>
            </a:schemeClr>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390" name="Optimisation Problem"/>
          <p:cNvSpPr txBox="1">
            <a:spLocks noGrp="1"/>
          </p:cNvSpPr>
          <p:nvPr>
            <p:ph type="title"/>
          </p:nvPr>
        </p:nvSpPr>
        <p:spPr>
          <a:prstGeom prst="rect">
            <a:avLst/>
          </a:prstGeom>
        </p:spPr>
        <p:txBody>
          <a:bodyPr>
            <a:normAutofit/>
          </a:bodyPr>
          <a:lstStyle>
            <a:lvl1pPr>
              <a:defRPr sz="9800"/>
            </a:lvl1pPr>
          </a:lstStyle>
          <a:p>
            <a:r>
              <a:rPr sz="4400" dirty="0" err="1"/>
              <a:t>Optimisation</a:t>
            </a:r>
            <a:r>
              <a:rPr sz="4400" dirty="0"/>
              <a:t> Problem</a:t>
            </a:r>
          </a:p>
        </p:txBody>
      </p:sp>
      <p:sp>
        <p:nvSpPr>
          <p:cNvPr id="39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demo_video.mp4" descr="demo_video.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680000" y="1465580"/>
            <a:ext cx="8523152" cy="4655055"/>
          </a:xfrm>
          <a:prstGeom prst="rect">
            <a:avLst/>
          </a:prstGeom>
          <a:ln w="12700">
            <a:miter lim="400000"/>
          </a:ln>
        </p:spPr>
      </p:pic>
      <p:pic>
        <p:nvPicPr>
          <p:cNvPr id="184" name="Image" descr="Image"/>
          <p:cNvPicPr>
            <a:picLocks noChangeAspect="1"/>
          </p:cNvPicPr>
          <p:nvPr/>
        </p:nvPicPr>
        <p:blipFill>
          <a:blip r:embed="rId5"/>
          <a:stretch>
            <a:fillRect/>
          </a:stretch>
        </p:blipFill>
        <p:spPr>
          <a:xfrm>
            <a:off x="1922329" y="6344545"/>
            <a:ext cx="2857501" cy="339329"/>
          </a:xfrm>
          <a:prstGeom prst="rect">
            <a:avLst/>
          </a:prstGeom>
          <a:ln w="12700">
            <a:miter lim="400000"/>
          </a:ln>
        </p:spPr>
      </p:pic>
      <p:pic>
        <p:nvPicPr>
          <p:cNvPr id="185" name="Image" descr="Image"/>
          <p:cNvPicPr>
            <a:picLocks noChangeAspect="1"/>
          </p:cNvPicPr>
          <p:nvPr/>
        </p:nvPicPr>
        <p:blipFill>
          <a:blip r:embed="rId6"/>
          <a:stretch>
            <a:fillRect/>
          </a:stretch>
        </p:blipFill>
        <p:spPr>
          <a:xfrm>
            <a:off x="2199835" y="3477393"/>
            <a:ext cx="1812727" cy="339329"/>
          </a:xfrm>
          <a:prstGeom prst="rect">
            <a:avLst/>
          </a:prstGeom>
          <a:ln w="12700">
            <a:miter lim="400000"/>
          </a:ln>
        </p:spPr>
      </p:pic>
      <p:pic>
        <p:nvPicPr>
          <p:cNvPr id="186" name="Image" descr="Image"/>
          <p:cNvPicPr>
            <a:picLocks noChangeAspect="1"/>
          </p:cNvPicPr>
          <p:nvPr/>
        </p:nvPicPr>
        <p:blipFill>
          <a:blip r:embed="rId7"/>
          <a:stretch>
            <a:fillRect/>
          </a:stretch>
        </p:blipFill>
        <p:spPr>
          <a:xfrm>
            <a:off x="5287008" y="3477393"/>
            <a:ext cx="1669852" cy="339329"/>
          </a:xfrm>
          <a:prstGeom prst="rect">
            <a:avLst/>
          </a:prstGeom>
          <a:ln w="12700">
            <a:miter lim="400000"/>
          </a:ln>
        </p:spPr>
      </p:pic>
      <p:pic>
        <p:nvPicPr>
          <p:cNvPr id="187" name="Image" descr="Image"/>
          <p:cNvPicPr>
            <a:picLocks noChangeAspect="1"/>
          </p:cNvPicPr>
          <p:nvPr/>
        </p:nvPicPr>
        <p:blipFill>
          <a:blip r:embed="rId8"/>
          <a:stretch>
            <a:fillRect/>
          </a:stretch>
        </p:blipFill>
        <p:spPr>
          <a:xfrm>
            <a:off x="7963627" y="3477393"/>
            <a:ext cx="2411016" cy="339329"/>
          </a:xfrm>
          <a:prstGeom prst="rect">
            <a:avLst/>
          </a:prstGeom>
          <a:ln w="12700">
            <a:miter lim="400000"/>
          </a:ln>
        </p:spPr>
      </p:pic>
      <p:pic>
        <p:nvPicPr>
          <p:cNvPr id="188" name="Image" descr="Image"/>
          <p:cNvPicPr>
            <a:picLocks noChangeAspect="1"/>
          </p:cNvPicPr>
          <p:nvPr/>
        </p:nvPicPr>
        <p:blipFill>
          <a:blip r:embed="rId9"/>
          <a:stretch>
            <a:fillRect/>
          </a:stretch>
        </p:blipFill>
        <p:spPr>
          <a:xfrm>
            <a:off x="9742189" y="5728635"/>
            <a:ext cx="267891" cy="223243"/>
          </a:xfrm>
          <a:prstGeom prst="rect">
            <a:avLst/>
          </a:prstGeom>
          <a:ln w="12700">
            <a:miter lim="400000"/>
          </a:ln>
        </p:spPr>
      </p:pic>
      <p:pic>
        <p:nvPicPr>
          <p:cNvPr id="189" name="Image" descr="Image"/>
          <p:cNvPicPr>
            <a:picLocks noChangeAspect="1"/>
          </p:cNvPicPr>
          <p:nvPr/>
        </p:nvPicPr>
        <p:blipFill>
          <a:blip r:embed="rId8"/>
          <a:stretch>
            <a:fillRect/>
          </a:stretch>
        </p:blipFill>
        <p:spPr>
          <a:xfrm>
            <a:off x="4916426" y="5783548"/>
            <a:ext cx="2411016" cy="339329"/>
          </a:xfrm>
          <a:prstGeom prst="rect">
            <a:avLst/>
          </a:prstGeom>
          <a:ln w="12700">
            <a:miter lim="400000"/>
          </a:ln>
        </p:spPr>
      </p:pic>
      <p:pic>
        <p:nvPicPr>
          <p:cNvPr id="190" name="Image" descr="Image"/>
          <p:cNvPicPr>
            <a:picLocks noChangeAspect="1"/>
          </p:cNvPicPr>
          <p:nvPr/>
        </p:nvPicPr>
        <p:blipFill>
          <a:blip r:embed="rId10"/>
          <a:stretch>
            <a:fillRect/>
          </a:stretch>
        </p:blipFill>
        <p:spPr>
          <a:xfrm>
            <a:off x="1659589" y="5783548"/>
            <a:ext cx="2893219" cy="339329"/>
          </a:xfrm>
          <a:prstGeom prst="rect">
            <a:avLst/>
          </a:prstGeom>
          <a:ln w="12700">
            <a:miter lim="400000"/>
          </a:ln>
        </p:spPr>
      </p:pic>
      <p:sp>
        <p:nvSpPr>
          <p:cNvPr id="191" name="Goal: learn a model of pose and shape"/>
          <p:cNvSpPr txBox="1">
            <a:spLocks noGrp="1"/>
          </p:cNvSpPr>
          <p:nvPr>
            <p:ph type="title"/>
          </p:nvPr>
        </p:nvSpPr>
        <p:spPr>
          <a:prstGeom prst="rect">
            <a:avLst/>
          </a:prstGeom>
        </p:spPr>
        <p:txBody>
          <a:bodyPr>
            <a:normAutofit/>
          </a:bodyPr>
          <a:lstStyle>
            <a:lvl1pPr defTabSz="813315">
              <a:defRPr sz="10098"/>
            </a:lvl1pPr>
          </a:lstStyle>
          <a:p>
            <a:r>
              <a:rPr sz="4400" dirty="0"/>
              <a:t>Goal: learn a model of pose and shape</a:t>
            </a:r>
          </a:p>
        </p:txBody>
      </p:sp>
      <p:sp>
        <p:nvSpPr>
          <p:cNvPr id="19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192" name="Text"/>
          <p:cNvSpPr txBox="1"/>
          <p:nvPr/>
        </p:nvSpPr>
        <p:spPr>
          <a:xfrm>
            <a:off x="6085835" y="3735122"/>
            <a:ext cx="72200" cy="264496"/>
          </a:xfrm>
          <a:prstGeom prst="rect">
            <a:avLst/>
          </a:prstGeom>
          <a:ln w="12700">
            <a:miter lim="400000"/>
          </a:ln>
        </p:spPr>
        <p:txBody>
          <a:bodyPr wrap="none" lIns="35719" tIns="35719" rIns="35719" bIns="35719" anchor="ctr">
            <a:spAutoFit/>
          </a:bodyPr>
          <a:lstStyle/>
          <a:p>
            <a:endParaRPr sz="125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7" fill="hold"/>
                                        <p:tgtEl>
                                          <p:spTgt spid="1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83"/>
                </p:tgtEl>
              </p:cMediaNode>
            </p:video>
            <p:seq concurrent="1" prevAc="none" nextAc="seek">
              <p:cTn id="8" restart="whenNotActive" fill="hold" evtFilter="cancelBubble" nodeType="interactiveSeq">
                <p:stCondLst>
                  <p:cond evt="onClick" delay="0">
                    <p:tgtEl>
                      <p:spTgt spid="18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3"/>
                                        </p:tgtEl>
                                      </p:cBhvr>
                                    </p:cmd>
                                  </p:childTnLst>
                                </p:cTn>
                              </p:par>
                            </p:childTnLst>
                          </p:cTn>
                        </p:par>
                      </p:childTnLst>
                    </p:cTn>
                  </p:par>
                </p:childTnLst>
              </p:cTn>
              <p:nextCondLst>
                <p:cond evt="onClick" delay="0">
                  <p:tgtEl>
                    <p:spTgt spid="18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Singular-Value-Decomposition.png" descr="Singular-Value-Decomposition.png"/>
          <p:cNvPicPr>
            <a:picLocks noChangeAspect="1"/>
          </p:cNvPicPr>
          <p:nvPr/>
        </p:nvPicPr>
        <p:blipFill>
          <a:blip r:embed="rId3"/>
          <a:stretch>
            <a:fillRect/>
          </a:stretch>
        </p:blipFill>
        <p:spPr>
          <a:xfrm>
            <a:off x="3259105" y="1615481"/>
            <a:ext cx="5675378" cy="5159435"/>
          </a:xfrm>
          <a:prstGeom prst="rect">
            <a:avLst/>
          </a:prstGeom>
          <a:ln w="12700">
            <a:miter lim="400000"/>
          </a:ln>
        </p:spPr>
      </p:pic>
      <p:sp>
        <p:nvSpPr>
          <p:cNvPr id="401" name="Rectangle"/>
          <p:cNvSpPr/>
          <p:nvPr/>
        </p:nvSpPr>
        <p:spPr>
          <a:xfrm>
            <a:off x="4546911" y="5975767"/>
            <a:ext cx="2643779" cy="513567"/>
          </a:xfrm>
          <a:prstGeom prst="rect">
            <a:avLst/>
          </a:prstGeom>
          <a:solidFill>
            <a:srgbClr val="FFFFFF"/>
          </a:solidFill>
          <a:ln w="12700">
            <a:miter lim="400000"/>
          </a:ln>
        </p:spPr>
        <p:txBody>
          <a:bodyPr lIns="35719" tIns="35719" rIns="35719" bIns="35719" anchor="ctr"/>
          <a:lstStyle/>
          <a:p>
            <a:pPr>
              <a:defRPr sz="3200">
                <a:solidFill>
                  <a:srgbClr val="FFFFFF"/>
                </a:solidFill>
              </a:defRPr>
            </a:pPr>
            <a:endParaRPr sz="1600"/>
          </a:p>
        </p:txBody>
      </p:sp>
      <p:sp>
        <p:nvSpPr>
          <p:cNvPr id="402" name="Rectangle"/>
          <p:cNvSpPr/>
          <p:nvPr/>
        </p:nvSpPr>
        <p:spPr>
          <a:xfrm>
            <a:off x="5294472" y="1853864"/>
            <a:ext cx="694913" cy="513568"/>
          </a:xfrm>
          <a:prstGeom prst="rect">
            <a:avLst/>
          </a:prstGeom>
          <a:solidFill>
            <a:srgbClr val="FFFFFF"/>
          </a:solidFill>
          <a:ln w="12700">
            <a:miter lim="400000"/>
          </a:ln>
        </p:spPr>
        <p:txBody>
          <a:bodyPr lIns="35719" tIns="35719" rIns="35719" bIns="35719" anchor="ctr"/>
          <a:lstStyle/>
          <a:p>
            <a:pPr>
              <a:defRPr sz="3200">
                <a:solidFill>
                  <a:srgbClr val="FFFFFF"/>
                </a:solidFill>
              </a:defRPr>
            </a:pPr>
            <a:endParaRPr sz="1600"/>
          </a:p>
        </p:txBody>
      </p:sp>
      <p:pic>
        <p:nvPicPr>
          <p:cNvPr id="403" name="Image" descr="Image"/>
          <p:cNvPicPr>
            <a:picLocks noChangeAspect="1"/>
          </p:cNvPicPr>
          <p:nvPr/>
        </p:nvPicPr>
        <p:blipFill>
          <a:blip r:embed="rId4"/>
          <a:stretch>
            <a:fillRect/>
          </a:stretch>
        </p:blipFill>
        <p:spPr>
          <a:xfrm>
            <a:off x="5512448" y="1994561"/>
            <a:ext cx="258962" cy="232173"/>
          </a:xfrm>
          <a:prstGeom prst="rect">
            <a:avLst/>
          </a:prstGeom>
          <a:ln w="12700">
            <a:miter lim="400000"/>
          </a:ln>
        </p:spPr>
      </p:pic>
      <p:sp>
        <p:nvSpPr>
          <p:cNvPr id="404" name="T"/>
          <p:cNvSpPr/>
          <p:nvPr/>
        </p:nvSpPr>
        <p:spPr>
          <a:xfrm>
            <a:off x="4384452" y="3558615"/>
            <a:ext cx="179666" cy="28079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200"/>
            </a:lvl1pPr>
          </a:lstStyle>
          <a:p>
            <a:r>
              <a:rPr sz="1600"/>
              <a:t>T</a:t>
            </a:r>
          </a:p>
        </p:txBody>
      </p:sp>
      <mc:AlternateContent xmlns:mc="http://schemas.openxmlformats.org/markup-compatibility/2006" xmlns:a14="http://schemas.microsoft.com/office/drawing/2010/main">
        <mc:Choice Requires="a14">
          <p:sp>
            <p:nvSpPr>
              <p:cNvPr id="405" name="Equation"/>
              <p:cNvSpPr txBox="1"/>
              <p:nvPr/>
            </p:nvSpPr>
            <p:spPr>
              <a:xfrm>
                <a:off x="4580488" y="5779590"/>
                <a:ext cx="2659959" cy="677108"/>
              </a:xfrm>
              <a:prstGeom prst="rect">
                <a:avLst/>
              </a:prstGeom>
              <a:ln w="12700">
                <a:miter lim="400000"/>
              </a:ln>
            </p:spPr>
            <p:txBody>
              <a:bodyPr wrap="none" lIns="0" tIns="0" rIns="0" bIns="0">
                <a:spAutoFit/>
              </a:bodyPr>
              <a:lstStyle/>
              <a:p>
                <a:pPr algn="l" defTabSz="457200" latinLnBrk="1">
                  <a:defRPr sz="1800"/>
                </a:pPr>
                <a14:m>
                  <m:oMathPara xmlns:m="http://schemas.openxmlformats.org/officeDocument/2006/math">
                    <m:oMathParaPr>
                      <m:jc m:val="centerGroup"/>
                    </m:oMathParaPr>
                    <m:oMath xmlns:m="http://schemas.openxmlformats.org/officeDocument/2006/math">
                      <m:r>
                        <a:rPr sz="4400" i="1">
                          <a:latin typeface="Cambria Math" panose="02040503050406030204" pitchFamily="18" charset="0"/>
                        </a:rPr>
                        <m:t>𝐴</m:t>
                      </m:r>
                      <m:r>
                        <a:rPr sz="4400" i="1">
                          <a:latin typeface="Cambria Math" panose="02040503050406030204" pitchFamily="18" charset="0"/>
                        </a:rPr>
                        <m:t>=</m:t>
                      </m:r>
                      <m:r>
                        <a:rPr sz="4400" i="1">
                          <a:latin typeface="Cambria Math" panose="02040503050406030204" pitchFamily="18" charset="0"/>
                        </a:rPr>
                        <m:t>𝑈</m:t>
                      </m:r>
                      <m:r>
                        <a:rPr sz="4400" i="1">
                          <a:latin typeface="Cambria Math" panose="02040503050406030204" pitchFamily="18" charset="0"/>
                        </a:rPr>
                        <m:t>𝛴</m:t>
                      </m:r>
                      <m:sSup>
                        <m:sSupPr>
                          <m:ctrlPr>
                            <a:rPr sz="4400" i="1">
                              <a:latin typeface="Cambria Math" panose="02040503050406030204" pitchFamily="18" charset="0"/>
                            </a:rPr>
                          </m:ctrlPr>
                        </m:sSupPr>
                        <m:e>
                          <m:r>
                            <a:rPr sz="4400" i="1">
                              <a:latin typeface="Cambria Math" panose="02040503050406030204" pitchFamily="18" charset="0"/>
                            </a:rPr>
                            <m:t>𝑉</m:t>
                          </m:r>
                        </m:e>
                        <m:sup>
                          <m:r>
                            <a:rPr sz="4400" i="1">
                              <a:latin typeface="Cambria Math" panose="02040503050406030204" pitchFamily="18" charset="0"/>
                            </a:rPr>
                            <m:t>𝑇</m:t>
                          </m:r>
                        </m:sup>
                      </m:sSup>
                    </m:oMath>
                  </m:oMathPara>
                </a14:m>
                <a:endParaRPr sz="4400" dirty="0">
                  <a:latin typeface="Book Antiqua" panose="02040602050305030304" pitchFamily="18" charset="0"/>
                </a:endParaRPr>
              </a:p>
            </p:txBody>
          </p:sp>
        </mc:Choice>
        <mc:Fallback xmlns="">
          <p:sp>
            <p:nvSpPr>
              <p:cNvPr id="405" name="Equation"/>
              <p:cNvSpPr txBox="1">
                <a:spLocks noRot="1" noChangeAspect="1" noMove="1" noResize="1" noEditPoints="1" noAdjustHandles="1" noChangeArrowheads="1" noChangeShapeType="1" noTextEdit="1"/>
              </p:cNvSpPr>
              <p:nvPr/>
            </p:nvSpPr>
            <p:spPr>
              <a:xfrm>
                <a:off x="4580488" y="5779590"/>
                <a:ext cx="2659959" cy="677108"/>
              </a:xfrm>
              <a:prstGeom prst="rect">
                <a:avLst/>
              </a:prstGeom>
              <a:blipFill>
                <a:blip r:embed="rId5"/>
                <a:stretch>
                  <a:fillRect l="-4286" r="-476" b="-5556"/>
                </a:stretch>
              </a:blipFill>
              <a:ln w="12700">
                <a:miter lim="400000"/>
              </a:ln>
            </p:spPr>
            <p:txBody>
              <a:bodyPr/>
              <a:lstStyle/>
              <a:p>
                <a:r>
                  <a:rPr lang="en-GB">
                    <a:noFill/>
                  </a:rPr>
                  <a:t> </a:t>
                </a:r>
              </a:p>
            </p:txBody>
          </p:sp>
        </mc:Fallback>
      </mc:AlternateContent>
      <p:sp>
        <p:nvSpPr>
          <p:cNvPr id="406" name="Quick recap of SVD"/>
          <p:cNvSpPr txBox="1">
            <a:spLocks noGrp="1"/>
          </p:cNvSpPr>
          <p:nvPr>
            <p:ph type="title"/>
          </p:nvPr>
        </p:nvSpPr>
        <p:spPr>
          <a:prstGeom prst="rect">
            <a:avLst/>
          </a:prstGeom>
        </p:spPr>
        <p:txBody>
          <a:bodyPr>
            <a:normAutofit/>
          </a:bodyPr>
          <a:lstStyle>
            <a:lvl1pPr>
              <a:defRPr sz="9800"/>
            </a:lvl1pPr>
          </a:lstStyle>
          <a:p>
            <a:r>
              <a:rPr sz="4400" dirty="0"/>
              <a:t>Quick recap of SVD</a:t>
            </a:r>
          </a:p>
        </p:txBody>
      </p:sp>
      <p:sp>
        <p:nvSpPr>
          <p:cNvPr id="40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Rectangle"/>
          <p:cNvSpPr/>
          <p:nvPr/>
        </p:nvSpPr>
        <p:spPr>
          <a:xfrm>
            <a:off x="4155085" y="3540646"/>
            <a:ext cx="694912" cy="513568"/>
          </a:xfrm>
          <a:prstGeom prst="rect">
            <a:avLst/>
          </a:prstGeom>
          <a:solidFill>
            <a:srgbClr val="FFFFFF"/>
          </a:solidFill>
          <a:ln w="12700">
            <a:miter lim="400000"/>
          </a:ln>
        </p:spPr>
        <p:txBody>
          <a:bodyPr lIns="35719" tIns="35719" rIns="35719" bIns="35719" anchor="ctr"/>
          <a:lstStyle/>
          <a:p>
            <a:pPr>
              <a:defRPr sz="3200">
                <a:solidFill>
                  <a:srgbClr val="FFFFFF"/>
                </a:solidFill>
              </a:defRPr>
            </a:pPr>
            <a:endParaRPr sz="1600"/>
          </a:p>
        </p:txBody>
      </p:sp>
      <p:sp>
        <p:nvSpPr>
          <p:cNvPr id="413" name="Rectangle"/>
          <p:cNvSpPr/>
          <p:nvPr/>
        </p:nvSpPr>
        <p:spPr>
          <a:xfrm>
            <a:off x="5294472" y="1853864"/>
            <a:ext cx="694913" cy="513568"/>
          </a:xfrm>
          <a:prstGeom prst="rect">
            <a:avLst/>
          </a:prstGeom>
          <a:solidFill>
            <a:srgbClr val="FFFFFF"/>
          </a:solidFill>
          <a:ln w="12700">
            <a:miter lim="400000"/>
          </a:ln>
        </p:spPr>
        <p:txBody>
          <a:bodyPr lIns="35719" tIns="35719" rIns="35719" bIns="35719" anchor="ctr"/>
          <a:lstStyle/>
          <a:p>
            <a:pPr>
              <a:defRPr sz="3200">
                <a:solidFill>
                  <a:srgbClr val="FFFFFF"/>
                </a:solidFill>
              </a:defRPr>
            </a:pPr>
            <a:endParaRPr sz="1600"/>
          </a:p>
        </p:txBody>
      </p:sp>
      <p:sp>
        <p:nvSpPr>
          <p:cNvPr id="414" name="in general, applied to a real matrix:"/>
          <p:cNvSpPr txBox="1"/>
          <p:nvPr/>
        </p:nvSpPr>
        <p:spPr>
          <a:xfrm>
            <a:off x="915737" y="1542456"/>
            <a:ext cx="4441922"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spcBef>
                <a:spcPts val="5900"/>
              </a:spcBef>
            </a:lvl1pPr>
          </a:lstStyle>
          <a:p>
            <a:r>
              <a:rPr sz="2400" dirty="0"/>
              <a:t>in general, applied to a real matrix:</a:t>
            </a:r>
          </a:p>
        </p:txBody>
      </p:sp>
      <p:pic>
        <p:nvPicPr>
          <p:cNvPr id="415" name="Image" descr="Image"/>
          <p:cNvPicPr>
            <a:picLocks noChangeAspect="1"/>
          </p:cNvPicPr>
          <p:nvPr/>
        </p:nvPicPr>
        <p:blipFill>
          <a:blip r:embed="rId3"/>
          <a:stretch>
            <a:fillRect/>
          </a:stretch>
        </p:blipFill>
        <p:spPr>
          <a:xfrm>
            <a:off x="2880751" y="2390709"/>
            <a:ext cx="6712081" cy="2908946"/>
          </a:xfrm>
          <a:prstGeom prst="rect">
            <a:avLst/>
          </a:prstGeom>
          <a:ln w="12700">
            <a:miter lim="400000"/>
          </a:ln>
        </p:spPr>
      </p:pic>
      <p:sp>
        <p:nvSpPr>
          <p:cNvPr id="416" name="Rounded Rectangle"/>
          <p:cNvSpPr/>
          <p:nvPr/>
        </p:nvSpPr>
        <p:spPr>
          <a:xfrm>
            <a:off x="2763361" y="4145726"/>
            <a:ext cx="550892" cy="513567"/>
          </a:xfrm>
          <a:prstGeom prst="roundRect">
            <a:avLst>
              <a:gd name="adj" fmla="val 16090"/>
            </a:avLst>
          </a:prstGeom>
          <a:solidFill>
            <a:schemeClr val="accent5">
              <a:hueOff val="-444211"/>
              <a:satOff val="-14915"/>
              <a:lumOff val="22857"/>
              <a:alpha val="35229"/>
            </a:schemeClr>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417" name="warning: this is not the vertex matrix!"/>
          <p:cNvSpPr txBox="1"/>
          <p:nvPr/>
        </p:nvSpPr>
        <p:spPr>
          <a:xfrm>
            <a:off x="2377038" y="5607269"/>
            <a:ext cx="4768935"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A47B7A"/>
                </a:solidFill>
              </a:defRPr>
            </a:lvl1pPr>
          </a:lstStyle>
          <a:p>
            <a:r>
              <a:rPr sz="2400" dirty="0"/>
              <a:t>warning: this is not the vertex matrix!</a:t>
            </a:r>
          </a:p>
        </p:txBody>
      </p:sp>
      <p:sp>
        <p:nvSpPr>
          <p:cNvPr id="418" name="Line"/>
          <p:cNvSpPr/>
          <p:nvPr/>
        </p:nvSpPr>
        <p:spPr>
          <a:xfrm>
            <a:off x="1941574" y="4409692"/>
            <a:ext cx="753915" cy="1441400"/>
          </a:xfrm>
          <a:custGeom>
            <a:avLst/>
            <a:gdLst/>
            <a:ahLst/>
            <a:cxnLst>
              <a:cxn ang="0">
                <a:pos x="wd2" y="hd2"/>
              </a:cxn>
              <a:cxn ang="5400000">
                <a:pos x="wd2" y="hd2"/>
              </a:cxn>
              <a:cxn ang="10800000">
                <a:pos x="wd2" y="hd2"/>
              </a:cxn>
              <a:cxn ang="16200000">
                <a:pos x="wd2" y="hd2"/>
              </a:cxn>
            </a:cxnLst>
            <a:rect l="0" t="0" r="r" b="b"/>
            <a:pathLst>
              <a:path w="21144" h="21386" extrusionOk="0">
                <a:moveTo>
                  <a:pt x="19204" y="21386"/>
                </a:moveTo>
                <a:cubicBezTo>
                  <a:pt x="8784" y="21167"/>
                  <a:pt x="431" y="16748"/>
                  <a:pt x="17" y="11235"/>
                </a:cubicBezTo>
                <a:cubicBezTo>
                  <a:pt x="-456" y="4954"/>
                  <a:pt x="9268" y="-214"/>
                  <a:pt x="21144" y="7"/>
                </a:cubicBezTo>
              </a:path>
            </a:pathLst>
          </a:custGeom>
          <a:ln w="25400">
            <a:solidFill>
              <a:srgbClr val="BF908F"/>
            </a:solidFill>
            <a:miter lim="400000"/>
            <a:tailEnd type="triangle"/>
          </a:ln>
        </p:spPr>
        <p:txBody>
          <a:bodyPr lIns="35719" tIns="35719" rIns="35719" bIns="35719" anchor="ctr"/>
          <a:lstStyle/>
          <a:p>
            <a:pPr>
              <a:defRPr sz="3200"/>
            </a:pPr>
            <a:endParaRPr sz="1600"/>
          </a:p>
        </p:txBody>
      </p:sp>
      <p:sp>
        <p:nvSpPr>
          <p:cNvPr id="419" name="Quick recap of SVD"/>
          <p:cNvSpPr txBox="1">
            <a:spLocks noGrp="1"/>
          </p:cNvSpPr>
          <p:nvPr>
            <p:ph type="title"/>
          </p:nvPr>
        </p:nvSpPr>
        <p:spPr>
          <a:prstGeom prst="rect">
            <a:avLst/>
          </a:prstGeom>
        </p:spPr>
        <p:txBody>
          <a:bodyPr>
            <a:normAutofit/>
          </a:bodyPr>
          <a:lstStyle>
            <a:lvl1pPr>
              <a:defRPr sz="9800"/>
            </a:lvl1pPr>
          </a:lstStyle>
          <a:p>
            <a:r>
              <a:rPr sz="4400" dirty="0"/>
              <a:t>Quick recap of SVD</a:t>
            </a:r>
          </a:p>
        </p:txBody>
      </p:sp>
      <p:sp>
        <p:nvSpPr>
          <p:cNvPr id="420"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a:extLst>
              <a:ext uri="{FF2B5EF4-FFF2-40B4-BE49-F238E27FC236}">
                <a16:creationId xmlns:a16="http://schemas.microsoft.com/office/drawing/2014/main" id="{C688B488-F70A-1C3B-F9A4-0D9757EDBEBE}"/>
              </a:ext>
            </a:extLst>
          </p:cNvPr>
          <p:cNvSpPr/>
          <p:nvPr/>
        </p:nvSpPr>
        <p:spPr>
          <a:xfrm>
            <a:off x="1449033" y="2584300"/>
            <a:ext cx="3576152" cy="1213559"/>
          </a:xfrm>
          <a:prstGeom prst="roundRect">
            <a:avLst>
              <a:gd name="adj" fmla="val 6911"/>
            </a:avLst>
          </a:prstGeom>
          <a:solidFill>
            <a:srgbClr val="F1E3E2"/>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424" name="Rounded Rectangle"/>
          <p:cNvSpPr/>
          <p:nvPr/>
        </p:nvSpPr>
        <p:spPr>
          <a:xfrm>
            <a:off x="1449033" y="3976350"/>
            <a:ext cx="3550752" cy="1269451"/>
          </a:xfrm>
          <a:prstGeom prst="roundRect">
            <a:avLst>
              <a:gd name="adj" fmla="val 6509"/>
            </a:avLst>
          </a:prstGeom>
          <a:blipFill>
            <a:blip r:embed="rId3"/>
          </a:blipFill>
          <a:ln w="12700">
            <a:miter lim="400000"/>
          </a:ln>
          <a:effectLst>
            <a:outerShdw blurRad="63500" dist="12700" rotWithShape="0">
              <a:srgbClr val="000000">
                <a:alpha val="50000"/>
              </a:srgbClr>
            </a:outerShdw>
          </a:effectLst>
        </p:spPr>
        <p:txBody>
          <a:bodyPr lIns="35719" tIns="35719" rIns="35719" bIns="35719" anchor="ctr"/>
          <a:lstStyle/>
          <a:p>
            <a:pPr>
              <a:defRPr sz="3200">
                <a:solidFill>
                  <a:srgbClr val="D8EFFF"/>
                </a:solidFill>
              </a:defRPr>
            </a:pPr>
            <a:endParaRPr sz="1600"/>
          </a:p>
        </p:txBody>
      </p:sp>
      <p:sp>
        <p:nvSpPr>
          <p:cNvPr id="425" name="Rounded Rectangle"/>
          <p:cNvSpPr/>
          <p:nvPr/>
        </p:nvSpPr>
        <p:spPr>
          <a:xfrm>
            <a:off x="5563833" y="5362286"/>
            <a:ext cx="5872272" cy="1325106"/>
          </a:xfrm>
          <a:prstGeom prst="roundRect">
            <a:avLst>
              <a:gd name="adj" fmla="val 6236"/>
            </a:avLst>
          </a:prstGeom>
          <a:blipFill>
            <a:blip r:embed="rId4"/>
          </a:blipFill>
          <a:ln w="12700">
            <a:miter lim="400000"/>
          </a:ln>
          <a:effectLst>
            <a:outerShdw blurRad="63500" dist="12700" rotWithShape="0">
              <a:srgbClr val="000000">
                <a:alpha val="50000"/>
              </a:srgbClr>
            </a:outerShdw>
          </a:effectLst>
        </p:spPr>
        <p:txBody>
          <a:bodyPr lIns="35719" tIns="35719" rIns="35719" bIns="35719" anchor="ctr"/>
          <a:lstStyle/>
          <a:p>
            <a:pPr>
              <a:defRPr sz="3200">
                <a:solidFill>
                  <a:srgbClr val="006B00"/>
                </a:solidFill>
              </a:defRPr>
            </a:pPr>
            <a:endParaRPr sz="1600"/>
          </a:p>
        </p:txBody>
      </p:sp>
      <p:sp>
        <p:nvSpPr>
          <p:cNvPr id="426" name="Rounded Rectangle"/>
          <p:cNvSpPr/>
          <p:nvPr/>
        </p:nvSpPr>
        <p:spPr>
          <a:xfrm>
            <a:off x="5576533" y="4029146"/>
            <a:ext cx="5846872" cy="1213795"/>
          </a:xfrm>
          <a:prstGeom prst="roundRect">
            <a:avLst>
              <a:gd name="adj" fmla="val 6808"/>
            </a:avLst>
          </a:prstGeom>
          <a:blipFill>
            <a:blip r:embed="rId3"/>
          </a:blipFill>
          <a:ln w="12700">
            <a:miter lim="400000"/>
          </a:ln>
          <a:effectLst>
            <a:outerShdw blurRad="63500" dist="12700" rotWithShape="0">
              <a:srgbClr val="000000">
                <a:alpha val="50000"/>
              </a:srgbClr>
            </a:outerShdw>
          </a:effectLst>
        </p:spPr>
        <p:txBody>
          <a:bodyPr lIns="35719" tIns="35719" rIns="35719" bIns="35719" anchor="ctr"/>
          <a:lstStyle/>
          <a:p>
            <a:pPr>
              <a:defRPr sz="3200">
                <a:solidFill>
                  <a:srgbClr val="D8EFFF"/>
                </a:solidFill>
              </a:defRPr>
            </a:pPr>
            <a:endParaRPr sz="1600"/>
          </a:p>
        </p:txBody>
      </p:sp>
      <p:sp>
        <p:nvSpPr>
          <p:cNvPr id="427" name="Rounded Rectangle"/>
          <p:cNvSpPr/>
          <p:nvPr/>
        </p:nvSpPr>
        <p:spPr>
          <a:xfrm>
            <a:off x="1436333" y="5362286"/>
            <a:ext cx="3576152" cy="1325106"/>
          </a:xfrm>
          <a:prstGeom prst="roundRect">
            <a:avLst>
              <a:gd name="adj" fmla="val 6236"/>
            </a:avLst>
          </a:prstGeom>
          <a:blipFill>
            <a:blip r:embed="rId4"/>
          </a:blipFill>
          <a:ln w="12700">
            <a:miter lim="400000"/>
          </a:ln>
          <a:effectLst>
            <a:outerShdw blurRad="63500" dist="12700" rotWithShape="0">
              <a:srgbClr val="000000">
                <a:alpha val="50000"/>
              </a:srgbClr>
            </a:outerShdw>
          </a:effectLst>
        </p:spPr>
        <p:txBody>
          <a:bodyPr lIns="35719" tIns="35719" rIns="35719" bIns="35719" anchor="ctr"/>
          <a:lstStyle/>
          <a:p>
            <a:pPr>
              <a:defRPr sz="3200">
                <a:solidFill>
                  <a:srgbClr val="E4FEE2"/>
                </a:solidFill>
              </a:defRPr>
            </a:pPr>
            <a:endParaRPr sz="1600" dirty="0"/>
          </a:p>
        </p:txBody>
      </p:sp>
      <p:sp>
        <p:nvSpPr>
          <p:cNvPr id="428" name="Rounded Rectangle"/>
          <p:cNvSpPr/>
          <p:nvPr/>
        </p:nvSpPr>
        <p:spPr>
          <a:xfrm>
            <a:off x="5538116" y="2590186"/>
            <a:ext cx="5879896" cy="1213559"/>
          </a:xfrm>
          <a:prstGeom prst="roundRect">
            <a:avLst>
              <a:gd name="adj" fmla="val 6911"/>
            </a:avLst>
          </a:prstGeom>
          <a:solidFill>
            <a:srgbClr val="F1E3E2"/>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pic>
        <p:nvPicPr>
          <p:cNvPr id="429" name="Image" descr="Image"/>
          <p:cNvPicPr>
            <a:picLocks noChangeAspect="1"/>
          </p:cNvPicPr>
          <p:nvPr/>
        </p:nvPicPr>
        <p:blipFill>
          <a:blip r:embed="rId5"/>
          <a:stretch>
            <a:fillRect/>
          </a:stretch>
        </p:blipFill>
        <p:spPr>
          <a:xfrm>
            <a:off x="1648437" y="3316198"/>
            <a:ext cx="1892431" cy="385496"/>
          </a:xfrm>
          <a:prstGeom prst="rect">
            <a:avLst/>
          </a:prstGeom>
          <a:ln w="12700">
            <a:miter lim="400000"/>
          </a:ln>
        </p:spPr>
      </p:pic>
      <p:sp>
        <p:nvSpPr>
          <p:cNvPr id="432" name="Optimal rotation obtained by computing SVD on the point cross-covariance"/>
          <p:cNvSpPr txBox="1"/>
          <p:nvPr/>
        </p:nvSpPr>
        <p:spPr>
          <a:xfrm>
            <a:off x="5560021" y="2806062"/>
            <a:ext cx="5879896"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a:r>
              <a:rPr sz="2400">
                <a:latin typeface="Calibri" panose="020F0502020204030204" pitchFamily="34" charset="0"/>
                <a:cs typeface="Calibri" panose="020F0502020204030204" pitchFamily="34" charset="0"/>
              </a:rPr>
              <a:t>Optimal </a:t>
            </a:r>
            <a:r>
              <a:rPr sz="2400" b="1">
                <a:latin typeface="Calibri" panose="020F0502020204030204" pitchFamily="34" charset="0"/>
                <a:ea typeface="Helvetica"/>
                <a:cs typeface="Calibri" panose="020F0502020204030204" pitchFamily="34" charset="0"/>
                <a:sym typeface="Helvetica"/>
              </a:rPr>
              <a:t>rotation</a:t>
            </a:r>
            <a:r>
              <a:rPr sz="2400">
                <a:latin typeface="Calibri" panose="020F0502020204030204" pitchFamily="34" charset="0"/>
                <a:cs typeface="Calibri" panose="020F0502020204030204" pitchFamily="34" charset="0"/>
              </a:rPr>
              <a:t> obtained by computing SVD on the point cross-covariance</a:t>
            </a:r>
          </a:p>
        </p:txBody>
      </p:sp>
      <p:sp>
        <p:nvSpPr>
          <p:cNvPr id="433" name="Procrustes alignment steps"/>
          <p:cNvSpPr txBox="1">
            <a:spLocks noGrp="1"/>
          </p:cNvSpPr>
          <p:nvPr>
            <p:ph type="title"/>
          </p:nvPr>
        </p:nvSpPr>
        <p:spPr>
          <a:prstGeom prst="rect">
            <a:avLst/>
          </a:prstGeom>
        </p:spPr>
        <p:txBody>
          <a:bodyPr>
            <a:normAutofit/>
          </a:bodyPr>
          <a:lstStyle>
            <a:lvl1pPr>
              <a:defRPr sz="9800"/>
            </a:lvl1pPr>
          </a:lstStyle>
          <a:p>
            <a:r>
              <a:rPr sz="4400" dirty="0"/>
              <a:t>Procrustes alignment steps</a:t>
            </a:r>
          </a:p>
        </p:txBody>
      </p:sp>
      <p:sp>
        <p:nvSpPr>
          <p:cNvPr id="44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pic>
        <p:nvPicPr>
          <p:cNvPr id="434" name="Image" descr="Image"/>
          <p:cNvPicPr>
            <a:picLocks noChangeAspect="1"/>
          </p:cNvPicPr>
          <p:nvPr/>
        </p:nvPicPr>
        <p:blipFill>
          <a:blip r:embed="rId6"/>
          <a:stretch>
            <a:fillRect/>
          </a:stretch>
        </p:blipFill>
        <p:spPr>
          <a:xfrm>
            <a:off x="1669679" y="1524725"/>
            <a:ext cx="2393195" cy="390921"/>
          </a:xfrm>
          <a:prstGeom prst="rect">
            <a:avLst/>
          </a:prstGeom>
          <a:ln w="12700">
            <a:miter lim="400000"/>
          </a:ln>
        </p:spPr>
      </p:pic>
      <p:pic>
        <p:nvPicPr>
          <p:cNvPr id="435" name="Image" descr="Image"/>
          <p:cNvPicPr>
            <a:picLocks noChangeAspect="1"/>
          </p:cNvPicPr>
          <p:nvPr/>
        </p:nvPicPr>
        <p:blipFill>
          <a:blip r:embed="rId7"/>
          <a:stretch>
            <a:fillRect/>
          </a:stretch>
        </p:blipFill>
        <p:spPr>
          <a:xfrm>
            <a:off x="4734483" y="1545403"/>
            <a:ext cx="2157064" cy="349564"/>
          </a:xfrm>
          <a:prstGeom prst="rect">
            <a:avLst/>
          </a:prstGeom>
          <a:ln w="12700">
            <a:miter lim="400000"/>
          </a:ln>
        </p:spPr>
      </p:pic>
      <p:sp>
        <p:nvSpPr>
          <p:cNvPr id="436" name="Matrices of points"/>
          <p:cNvSpPr txBox="1"/>
          <p:nvPr/>
        </p:nvSpPr>
        <p:spPr>
          <a:xfrm>
            <a:off x="7416095" y="1499451"/>
            <a:ext cx="2340385"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lstStyle>
          <a:p>
            <a:r>
              <a:rPr sz="2400" dirty="0">
                <a:latin typeface="Calibri" panose="020F0502020204030204" pitchFamily="34" charset="0"/>
                <a:cs typeface="Calibri" panose="020F0502020204030204" pitchFamily="34" charset="0"/>
              </a:rPr>
              <a:t>Matrices of points</a:t>
            </a:r>
          </a:p>
        </p:txBody>
      </p:sp>
      <p:sp>
        <p:nvSpPr>
          <p:cNvPr id="438" name="Translation is the centroid difference"/>
          <p:cNvSpPr txBox="1"/>
          <p:nvPr/>
        </p:nvSpPr>
        <p:spPr>
          <a:xfrm>
            <a:off x="5750521" y="4415310"/>
            <a:ext cx="5671535"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a:r>
              <a:rPr sz="2400" b="1">
                <a:latin typeface="Calibri" panose="020F0502020204030204" pitchFamily="34" charset="0"/>
                <a:ea typeface="Helvetica"/>
                <a:cs typeface="Calibri" panose="020F0502020204030204" pitchFamily="34" charset="0"/>
                <a:sym typeface="Helvetica"/>
              </a:rPr>
              <a:t>Translation</a:t>
            </a:r>
            <a:r>
              <a:rPr sz="2400">
                <a:latin typeface="Calibri" panose="020F0502020204030204" pitchFamily="34" charset="0"/>
                <a:cs typeface="Calibri" panose="020F0502020204030204" pitchFamily="34" charset="0"/>
              </a:rPr>
              <a:t> is the centroid difference</a:t>
            </a:r>
          </a:p>
        </p:txBody>
      </p:sp>
      <p:sp>
        <p:nvSpPr>
          <p:cNvPr id="439" name="Scale is a quotient of eigenvalue sums"/>
          <p:cNvSpPr txBox="1"/>
          <p:nvPr/>
        </p:nvSpPr>
        <p:spPr>
          <a:xfrm>
            <a:off x="5750521" y="5727213"/>
            <a:ext cx="5671535"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a:r>
              <a:rPr sz="2400" b="1" dirty="0">
                <a:latin typeface="Calibri" panose="020F0502020204030204" pitchFamily="34" charset="0"/>
                <a:ea typeface="Helvetica"/>
                <a:cs typeface="Calibri" panose="020F0502020204030204" pitchFamily="34" charset="0"/>
                <a:sym typeface="Helvetica"/>
              </a:rPr>
              <a:t>Scale</a:t>
            </a:r>
            <a:r>
              <a:rPr sz="2400" dirty="0">
                <a:latin typeface="Calibri" panose="020F0502020204030204" pitchFamily="34" charset="0"/>
                <a:cs typeface="Calibri" panose="020F0502020204030204" pitchFamily="34" charset="0"/>
              </a:rPr>
              <a:t> is a quotient of eigenvalue sums</a:t>
            </a:r>
          </a:p>
        </p:txBody>
      </p:sp>
      <p:pic>
        <p:nvPicPr>
          <p:cNvPr id="440" name="Image" descr="Image"/>
          <p:cNvPicPr>
            <a:picLocks noChangeAspect="1"/>
          </p:cNvPicPr>
          <p:nvPr/>
        </p:nvPicPr>
        <p:blipFill>
          <a:blip r:embed="rId8"/>
          <a:stretch>
            <a:fillRect/>
          </a:stretch>
        </p:blipFill>
        <p:spPr>
          <a:xfrm>
            <a:off x="1754369" y="4499871"/>
            <a:ext cx="2029496" cy="328000"/>
          </a:xfrm>
          <a:prstGeom prst="rect">
            <a:avLst/>
          </a:prstGeom>
          <a:ln w="12700">
            <a:miter lim="400000"/>
          </a:ln>
        </p:spPr>
      </p:pic>
      <p:pic>
        <p:nvPicPr>
          <p:cNvPr id="2" name="Image" descr="Image">
            <a:extLst>
              <a:ext uri="{FF2B5EF4-FFF2-40B4-BE49-F238E27FC236}">
                <a16:creationId xmlns:a16="http://schemas.microsoft.com/office/drawing/2014/main" id="{65056138-6EA3-7937-2C89-85A4BED54B0C}"/>
              </a:ext>
            </a:extLst>
          </p:cNvPr>
          <p:cNvPicPr>
            <a:picLocks noChangeAspect="1"/>
          </p:cNvPicPr>
          <p:nvPr/>
        </p:nvPicPr>
        <p:blipFill rotWithShape="1">
          <a:blip r:embed="rId9"/>
          <a:srcRect l="242" t="828" r="74654" b="76426"/>
          <a:stretch/>
        </p:blipFill>
        <p:spPr>
          <a:xfrm>
            <a:off x="9773016" y="1246364"/>
            <a:ext cx="2289636" cy="952330"/>
          </a:xfrm>
          <a:prstGeom prst="rect">
            <a:avLst/>
          </a:prstGeom>
          <a:ln w="12700">
            <a:miter lim="400000"/>
          </a:ln>
        </p:spPr>
      </p:pic>
      <p:pic>
        <p:nvPicPr>
          <p:cNvPr id="3" name="Picture 2">
            <a:extLst>
              <a:ext uri="{FF2B5EF4-FFF2-40B4-BE49-F238E27FC236}">
                <a16:creationId xmlns:a16="http://schemas.microsoft.com/office/drawing/2014/main" id="{9ECE6D21-62DE-D7A3-CA07-13312C72CC7E}"/>
              </a:ext>
            </a:extLst>
          </p:cNvPr>
          <p:cNvPicPr>
            <a:picLocks noChangeAspect="1"/>
          </p:cNvPicPr>
          <p:nvPr/>
        </p:nvPicPr>
        <p:blipFill>
          <a:blip r:embed="rId10"/>
          <a:stretch>
            <a:fillRect/>
          </a:stretch>
        </p:blipFill>
        <p:spPr>
          <a:xfrm>
            <a:off x="1618129" y="2747947"/>
            <a:ext cx="2750256" cy="373492"/>
          </a:xfrm>
          <a:prstGeom prst="rect">
            <a:avLst/>
          </a:prstGeom>
        </p:spPr>
      </p:pic>
      <p:sp>
        <p:nvSpPr>
          <p:cNvPr id="7" name="TextBox 6">
            <a:extLst>
              <a:ext uri="{FF2B5EF4-FFF2-40B4-BE49-F238E27FC236}">
                <a16:creationId xmlns:a16="http://schemas.microsoft.com/office/drawing/2014/main" id="{6D483800-FD1B-ACA2-227B-CF93CDA30550}"/>
              </a:ext>
            </a:extLst>
          </p:cNvPr>
          <p:cNvSpPr txBox="1"/>
          <p:nvPr/>
        </p:nvSpPr>
        <p:spPr>
          <a:xfrm>
            <a:off x="237862" y="38807"/>
            <a:ext cx="7092006" cy="477054"/>
          </a:xfrm>
          <a:prstGeom prst="rect">
            <a:avLst/>
          </a:prstGeom>
          <a:noFill/>
        </p:spPr>
        <p:txBody>
          <a:bodyPr wrap="none" rtlCol="0">
            <a:spAutoFit/>
          </a:bodyPr>
          <a:lstStyle/>
          <a:p>
            <a:r>
              <a:rPr lang="en-US" dirty="0"/>
              <a:t>* See also clarification slide 1 at the end of slide deck</a:t>
            </a:r>
          </a:p>
        </p:txBody>
      </p:sp>
      <p:pic>
        <p:nvPicPr>
          <p:cNvPr id="5" name="Picture 4">
            <a:extLst>
              <a:ext uri="{FF2B5EF4-FFF2-40B4-BE49-F238E27FC236}">
                <a16:creationId xmlns:a16="http://schemas.microsoft.com/office/drawing/2014/main" id="{2E0BA062-D987-DA3F-AAF2-C9F8A3FE73CD}"/>
              </a:ext>
            </a:extLst>
          </p:cNvPr>
          <p:cNvPicPr>
            <a:picLocks noChangeAspect="1"/>
          </p:cNvPicPr>
          <p:nvPr/>
        </p:nvPicPr>
        <p:blipFill>
          <a:blip r:embed="rId11"/>
          <a:stretch>
            <a:fillRect/>
          </a:stretch>
        </p:blipFill>
        <p:spPr>
          <a:xfrm>
            <a:off x="1744915" y="5562510"/>
            <a:ext cx="1795953" cy="99398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roof"/>
          <p:cNvSpPr txBox="1">
            <a:spLocks noGrp="1"/>
          </p:cNvSpPr>
          <p:nvPr>
            <p:ph type="title"/>
          </p:nvPr>
        </p:nvSpPr>
        <p:spPr>
          <a:prstGeom prst="rect">
            <a:avLst/>
          </a:prstGeom>
        </p:spPr>
        <p:txBody>
          <a:bodyPr anchor="ctr">
            <a:normAutofit/>
          </a:bodyPr>
          <a:lstStyle>
            <a:lvl1pPr>
              <a:defRPr sz="10200"/>
            </a:lvl1pPr>
          </a:lstStyle>
          <a:p>
            <a:pPr algn="ctr"/>
            <a:r>
              <a:rPr sz="5400" dirty="0"/>
              <a:t>Proof</a:t>
            </a:r>
            <a:endParaRPr sz="4400" dirty="0"/>
          </a:p>
        </p:txBody>
      </p:sp>
      <p:sp>
        <p:nvSpPr>
          <p:cNvPr id="446"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5" name="Image" descr="Image">
            <a:extLst>
              <a:ext uri="{FF2B5EF4-FFF2-40B4-BE49-F238E27FC236}">
                <a16:creationId xmlns:a16="http://schemas.microsoft.com/office/drawing/2014/main" id="{3316AB5B-062D-B446-8183-29A82B917B5D}"/>
              </a:ext>
            </a:extLst>
          </p:cNvPr>
          <p:cNvPicPr>
            <a:picLocks noChangeAspect="1"/>
          </p:cNvPicPr>
          <p:nvPr/>
        </p:nvPicPr>
        <p:blipFill>
          <a:blip r:embed="rId2"/>
          <a:stretch>
            <a:fillRect/>
          </a:stretch>
        </p:blipFill>
        <p:spPr>
          <a:xfrm>
            <a:off x="2256051" y="4829176"/>
            <a:ext cx="7545008" cy="984132"/>
          </a:xfrm>
          <a:prstGeom prst="rect">
            <a:avLst/>
          </a:prstGeom>
          <a:ln w="12700">
            <a:miter lim="400000"/>
          </a:ln>
        </p:spPr>
      </p:pic>
      <p:sp>
        <p:nvSpPr>
          <p:cNvPr id="6" name="Rounded Rectangle">
            <a:extLst>
              <a:ext uri="{FF2B5EF4-FFF2-40B4-BE49-F238E27FC236}">
                <a16:creationId xmlns:a16="http://schemas.microsoft.com/office/drawing/2014/main" id="{05477B60-A7D2-5245-89BD-E471BDD1CAD4}"/>
              </a:ext>
            </a:extLst>
          </p:cNvPr>
          <p:cNvSpPr/>
          <p:nvPr/>
        </p:nvSpPr>
        <p:spPr>
          <a:xfrm>
            <a:off x="7207916" y="4957438"/>
            <a:ext cx="466863" cy="448648"/>
          </a:xfrm>
          <a:prstGeom prst="roundRect">
            <a:avLst>
              <a:gd name="adj" fmla="val 16090"/>
            </a:avLst>
          </a:prstGeom>
          <a:solidFill>
            <a:schemeClr val="accent5">
              <a:hueOff val="-444211"/>
              <a:satOff val="-14915"/>
              <a:lumOff val="22857"/>
              <a:alpha val="35229"/>
            </a:schemeClr>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7" name="Rounded Rectangle">
            <a:extLst>
              <a:ext uri="{FF2B5EF4-FFF2-40B4-BE49-F238E27FC236}">
                <a16:creationId xmlns:a16="http://schemas.microsoft.com/office/drawing/2014/main" id="{2CC7CE5C-7807-EA40-A8DB-32A049B04A1C}"/>
              </a:ext>
            </a:extLst>
          </p:cNvPr>
          <p:cNvSpPr/>
          <p:nvPr/>
        </p:nvSpPr>
        <p:spPr>
          <a:xfrm>
            <a:off x="8981288" y="4957438"/>
            <a:ext cx="466863" cy="448648"/>
          </a:xfrm>
          <a:prstGeom prst="roundRect">
            <a:avLst>
              <a:gd name="adj" fmla="val 16090"/>
            </a:avLst>
          </a:prstGeom>
          <a:solidFill>
            <a:schemeClr val="accent5">
              <a:hueOff val="-444211"/>
              <a:satOff val="-14915"/>
              <a:lumOff val="22857"/>
              <a:alpha val="35229"/>
            </a:schemeClr>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Image" descr="Image"/>
          <p:cNvPicPr>
            <a:picLocks noChangeAspect="1"/>
          </p:cNvPicPr>
          <p:nvPr/>
        </p:nvPicPr>
        <p:blipFill>
          <a:blip r:embed="rId2"/>
          <a:stretch>
            <a:fillRect/>
          </a:stretch>
        </p:blipFill>
        <p:spPr>
          <a:xfrm>
            <a:off x="1048846" y="1766871"/>
            <a:ext cx="9120740" cy="4187007"/>
          </a:xfrm>
          <a:prstGeom prst="rect">
            <a:avLst/>
          </a:prstGeom>
          <a:ln w="12700">
            <a:miter lim="400000"/>
          </a:ln>
        </p:spPr>
      </p:pic>
      <p:sp>
        <p:nvSpPr>
          <p:cNvPr id="457" name="minimize the L2 distance between…"/>
          <p:cNvSpPr txBox="1"/>
          <p:nvPr/>
        </p:nvSpPr>
        <p:spPr>
          <a:xfrm>
            <a:off x="5751180" y="3318498"/>
            <a:ext cx="5604099"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3200">
                <a:solidFill>
                  <a:schemeClr val="accent1">
                    <a:hueOff val="47394"/>
                    <a:satOff val="-25753"/>
                    <a:lumOff val="-7544"/>
                  </a:schemeClr>
                </a:solidFill>
              </a:defRPr>
            </a:pPr>
            <a:r>
              <a:rPr lang="en-US" sz="2400" dirty="0"/>
              <a:t>M</a:t>
            </a:r>
            <a:r>
              <a:rPr sz="2400" dirty="0"/>
              <a:t>inimize the L2 distance between</a:t>
            </a:r>
          </a:p>
          <a:p>
            <a:pPr algn="l">
              <a:defRPr sz="3200">
                <a:solidFill>
                  <a:schemeClr val="accent1">
                    <a:hueOff val="47394"/>
                    <a:satOff val="-25753"/>
                    <a:lumOff val="-7544"/>
                  </a:schemeClr>
                </a:solidFill>
              </a:defRPr>
            </a:pPr>
            <a:r>
              <a:rPr sz="2400" dirty="0"/>
              <a:t>transformed source points and target points</a:t>
            </a:r>
          </a:p>
        </p:txBody>
      </p:sp>
      <p:sp>
        <p:nvSpPr>
          <p:cNvPr id="458" name="Procrustes derivation: translation"/>
          <p:cNvSpPr txBox="1">
            <a:spLocks noGrp="1"/>
          </p:cNvSpPr>
          <p:nvPr>
            <p:ph type="title"/>
          </p:nvPr>
        </p:nvSpPr>
        <p:spPr>
          <a:prstGeom prst="rect">
            <a:avLst/>
          </a:prstGeom>
        </p:spPr>
        <p:txBody>
          <a:bodyPr>
            <a:normAutofit/>
          </a:bodyPr>
          <a:lstStyle>
            <a:lvl1pPr>
              <a:defRPr sz="9800"/>
            </a:lvl1pPr>
          </a:lstStyle>
          <a:p>
            <a:r>
              <a:rPr sz="4400" dirty="0"/>
              <a:t>Procrustes derivation: translation</a:t>
            </a:r>
          </a:p>
        </p:txBody>
      </p:sp>
      <p:sp>
        <p:nvSpPr>
          <p:cNvPr id="45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Rounded Rectangle"/>
          <p:cNvSpPr/>
          <p:nvPr/>
        </p:nvSpPr>
        <p:spPr>
          <a:xfrm>
            <a:off x="6874719" y="4778754"/>
            <a:ext cx="1148728" cy="650815"/>
          </a:xfrm>
          <a:prstGeom prst="roundRect">
            <a:avLst>
              <a:gd name="adj" fmla="val 11780"/>
            </a:avLst>
          </a:prstGeom>
          <a:blipFill>
            <a:blip r:embed="rId3"/>
          </a:blipFill>
          <a:ln w="12700">
            <a:miter lim="400000"/>
          </a:ln>
          <a:effectLst>
            <a:outerShdw blurRad="63500" dist="127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462" name="If we remove the elements that do not  depend on the translation and solve for t"/>
          <p:cNvSpPr txBox="1"/>
          <p:nvPr/>
        </p:nvSpPr>
        <p:spPr>
          <a:xfrm>
            <a:off x="838309" y="1799436"/>
            <a:ext cx="10516970"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a:solidFill>
                  <a:schemeClr val="accent1">
                    <a:hueOff val="47394"/>
                    <a:satOff val="-25753"/>
                    <a:lumOff val="-7544"/>
                  </a:schemeClr>
                </a:solidFill>
              </a:defRPr>
            </a:lvl1pPr>
          </a:lstStyle>
          <a:p>
            <a:r>
              <a:rPr lang="en-US" sz="2400" dirty="0">
                <a:solidFill>
                  <a:schemeClr val="bg2">
                    <a:lumMod val="10000"/>
                  </a:schemeClr>
                </a:solidFill>
              </a:rPr>
              <a:t>W</a:t>
            </a:r>
            <a:r>
              <a:rPr sz="2400" dirty="0">
                <a:solidFill>
                  <a:schemeClr val="bg2">
                    <a:lumMod val="10000"/>
                  </a:schemeClr>
                </a:solidFill>
              </a:rPr>
              <a:t>e remove the elements that do not  depend on the translation and solve for t</a:t>
            </a:r>
            <a:r>
              <a:rPr lang="en-US" sz="2400" dirty="0">
                <a:solidFill>
                  <a:schemeClr val="bg2">
                    <a:lumMod val="10000"/>
                  </a:schemeClr>
                </a:solidFill>
              </a:rPr>
              <a:t>.</a:t>
            </a:r>
            <a:endParaRPr sz="2400" dirty="0">
              <a:solidFill>
                <a:schemeClr val="bg2">
                  <a:lumMod val="10000"/>
                </a:schemeClr>
              </a:solidFill>
            </a:endParaRPr>
          </a:p>
        </p:txBody>
      </p:sp>
      <p:pic>
        <p:nvPicPr>
          <p:cNvPr id="463" name="Image" descr="Image"/>
          <p:cNvPicPr>
            <a:picLocks noChangeAspect="1"/>
          </p:cNvPicPr>
          <p:nvPr/>
        </p:nvPicPr>
        <p:blipFill>
          <a:blip r:embed="rId4"/>
          <a:stretch>
            <a:fillRect/>
          </a:stretch>
        </p:blipFill>
        <p:spPr>
          <a:xfrm>
            <a:off x="838309" y="2780225"/>
            <a:ext cx="9659128" cy="2562626"/>
          </a:xfrm>
          <a:prstGeom prst="rect">
            <a:avLst/>
          </a:prstGeom>
          <a:ln w="12700">
            <a:miter lim="400000"/>
          </a:ln>
        </p:spPr>
      </p:pic>
      <p:sp>
        <p:nvSpPr>
          <p:cNvPr id="464" name="compute the centroid of the point clouds"/>
          <p:cNvSpPr txBox="1"/>
          <p:nvPr/>
        </p:nvSpPr>
        <p:spPr>
          <a:xfrm>
            <a:off x="6494251" y="4225677"/>
            <a:ext cx="5245027"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a:solidFill>
                  <a:schemeClr val="accent1">
                    <a:hueOff val="47394"/>
                    <a:satOff val="-25753"/>
                    <a:lumOff val="-7544"/>
                  </a:schemeClr>
                </a:solidFill>
              </a:defRPr>
            </a:lvl1pPr>
          </a:lstStyle>
          <a:p>
            <a:pPr algn="l"/>
            <a:r>
              <a:rPr lang="en-US" sz="2400" dirty="0"/>
              <a:t>C</a:t>
            </a:r>
            <a:r>
              <a:rPr sz="2400" dirty="0"/>
              <a:t>ompute the centroid of the point clouds</a:t>
            </a:r>
          </a:p>
        </p:txBody>
      </p:sp>
      <p:sp>
        <p:nvSpPr>
          <p:cNvPr id="465" name="So given s and R, we can compute the translation t"/>
          <p:cNvSpPr txBox="1"/>
          <p:nvPr/>
        </p:nvSpPr>
        <p:spPr>
          <a:xfrm>
            <a:off x="5667873" y="5663807"/>
            <a:ext cx="6375143"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a:solidFill>
                  <a:schemeClr val="accent1">
                    <a:hueOff val="47394"/>
                    <a:satOff val="-25753"/>
                    <a:lumOff val="-7544"/>
                  </a:schemeClr>
                </a:solidFill>
              </a:defRPr>
            </a:lvl1pPr>
          </a:lstStyle>
          <a:p>
            <a:pPr algn="l"/>
            <a:r>
              <a:rPr sz="2400" dirty="0"/>
              <a:t>So given s and R, we can compute the translation t</a:t>
            </a:r>
          </a:p>
        </p:txBody>
      </p:sp>
      <p:sp>
        <p:nvSpPr>
          <p:cNvPr id="466" name="Procrustes derivation: translation"/>
          <p:cNvSpPr txBox="1">
            <a:spLocks noGrp="1"/>
          </p:cNvSpPr>
          <p:nvPr>
            <p:ph type="title"/>
          </p:nvPr>
        </p:nvSpPr>
        <p:spPr>
          <a:prstGeom prst="rect">
            <a:avLst/>
          </a:prstGeom>
        </p:spPr>
        <p:txBody>
          <a:bodyPr>
            <a:normAutofit/>
          </a:bodyPr>
          <a:lstStyle>
            <a:lvl1pPr>
              <a:defRPr sz="9800"/>
            </a:lvl1pPr>
          </a:lstStyle>
          <a:p>
            <a:r>
              <a:rPr sz="4400" dirty="0"/>
              <a:t>Procrustes derivation: translation</a:t>
            </a:r>
          </a:p>
        </p:txBody>
      </p:sp>
      <p:sp>
        <p:nvSpPr>
          <p:cNvPr id="46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ubtract the centroid from the points to obtain a simpler expression for E"/>
          <p:cNvSpPr txBox="1"/>
          <p:nvPr/>
        </p:nvSpPr>
        <p:spPr>
          <a:xfrm>
            <a:off x="838309" y="1798699"/>
            <a:ext cx="9236504"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2400" dirty="0">
                <a:solidFill>
                  <a:schemeClr val="bg2">
                    <a:lumMod val="10000"/>
                  </a:schemeClr>
                </a:solidFill>
              </a:rPr>
              <a:t>Subtract the centroid from the points to obtain a simpler expression for E</a:t>
            </a:r>
          </a:p>
        </p:txBody>
      </p:sp>
      <p:sp>
        <p:nvSpPr>
          <p:cNvPr id="474" name="Procrustes derivation: Rotation"/>
          <p:cNvSpPr txBox="1">
            <a:spLocks noGrp="1"/>
          </p:cNvSpPr>
          <p:nvPr>
            <p:ph type="title"/>
          </p:nvPr>
        </p:nvSpPr>
        <p:spPr>
          <a:prstGeom prst="rect">
            <a:avLst/>
          </a:prstGeom>
        </p:spPr>
        <p:txBody>
          <a:bodyPr>
            <a:normAutofit/>
          </a:bodyPr>
          <a:lstStyle>
            <a:lvl1pPr>
              <a:defRPr sz="9800"/>
            </a:lvl1pPr>
          </a:lstStyle>
          <a:p>
            <a:r>
              <a:rPr sz="4400" dirty="0"/>
              <a:t>Procrustes derivation: Rotation</a:t>
            </a:r>
          </a:p>
        </p:txBody>
      </p:sp>
      <p:sp>
        <p:nvSpPr>
          <p:cNvPr id="48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475" name="Optimal rotation does not depend on scale"/>
          <p:cNvSpPr txBox="1"/>
          <p:nvPr/>
        </p:nvSpPr>
        <p:spPr>
          <a:xfrm>
            <a:off x="6267715" y="3630680"/>
            <a:ext cx="5429371"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2400" dirty="0"/>
              <a:t>Optimal rotation does not depend on scale</a:t>
            </a:r>
          </a:p>
        </p:txBody>
      </p:sp>
      <p:grpSp>
        <p:nvGrpSpPr>
          <p:cNvPr id="2" name="Group 1">
            <a:extLst>
              <a:ext uri="{FF2B5EF4-FFF2-40B4-BE49-F238E27FC236}">
                <a16:creationId xmlns:a16="http://schemas.microsoft.com/office/drawing/2014/main" id="{6BFFDCF1-F433-1F49-BECD-8AE005D2F20B}"/>
              </a:ext>
            </a:extLst>
          </p:cNvPr>
          <p:cNvGrpSpPr/>
          <p:nvPr/>
        </p:nvGrpSpPr>
        <p:grpSpPr>
          <a:xfrm>
            <a:off x="6244790" y="2436522"/>
            <a:ext cx="3346328" cy="629462"/>
            <a:chOff x="6244790" y="2436522"/>
            <a:chExt cx="3346328" cy="629462"/>
          </a:xfrm>
        </p:grpSpPr>
        <p:sp>
          <p:nvSpPr>
            <p:cNvPr id="471" name="Rounded Rectangle"/>
            <p:cNvSpPr/>
            <p:nvPr/>
          </p:nvSpPr>
          <p:spPr>
            <a:xfrm>
              <a:off x="6244790" y="2436522"/>
              <a:ext cx="3346328" cy="629462"/>
            </a:xfrm>
            <a:prstGeom prst="roundRect">
              <a:avLst>
                <a:gd name="adj" fmla="val 20004"/>
              </a:avLst>
            </a:prstGeom>
            <a:solidFill>
              <a:srgbClr val="F1E3E2"/>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pic>
          <p:nvPicPr>
            <p:cNvPr id="478" name="Image" descr="Image"/>
            <p:cNvPicPr>
              <a:picLocks noChangeAspect="1"/>
            </p:cNvPicPr>
            <p:nvPr/>
          </p:nvPicPr>
          <p:blipFill>
            <a:blip r:embed="rId3"/>
            <a:stretch>
              <a:fillRect/>
            </a:stretch>
          </p:blipFill>
          <p:spPr>
            <a:xfrm>
              <a:off x="6447597" y="2597659"/>
              <a:ext cx="2940714" cy="321914"/>
            </a:xfrm>
            <a:prstGeom prst="rect">
              <a:avLst/>
            </a:prstGeom>
            <a:ln w="12700">
              <a:miter lim="400000"/>
            </a:ln>
          </p:spPr>
        </p:pic>
      </p:grpSp>
      <p:sp>
        <p:nvSpPr>
          <p:cNvPr id="479" name="Line"/>
          <p:cNvSpPr/>
          <p:nvPr/>
        </p:nvSpPr>
        <p:spPr>
          <a:xfrm flipV="1">
            <a:off x="5786651" y="2877195"/>
            <a:ext cx="417564" cy="434061"/>
          </a:xfrm>
          <a:prstGeom prst="line">
            <a:avLst/>
          </a:prstGeom>
          <a:ln w="76200">
            <a:solidFill>
              <a:srgbClr val="F1E3E2"/>
            </a:solidFill>
            <a:miter lim="400000"/>
            <a:headEnd type="triangle"/>
          </a:ln>
        </p:spPr>
        <p:txBody>
          <a:bodyPr lIns="35719" tIns="35719" rIns="35719" bIns="35719" anchor="ctr"/>
          <a:lstStyle/>
          <a:p>
            <a:pPr>
              <a:defRPr sz="3200"/>
            </a:pPr>
            <a:endParaRPr sz="1600"/>
          </a:p>
        </p:txBody>
      </p:sp>
      <p:sp>
        <p:nvSpPr>
          <p:cNvPr id="480" name="Line"/>
          <p:cNvSpPr/>
          <p:nvPr/>
        </p:nvSpPr>
        <p:spPr>
          <a:xfrm flipV="1">
            <a:off x="2920621" y="2877195"/>
            <a:ext cx="3283594" cy="1259879"/>
          </a:xfrm>
          <a:prstGeom prst="line">
            <a:avLst/>
          </a:prstGeom>
          <a:ln w="76200">
            <a:solidFill>
              <a:srgbClr val="F1E3E2"/>
            </a:solidFill>
            <a:miter lim="400000"/>
            <a:headEnd type="triangle"/>
          </a:ln>
        </p:spPr>
        <p:txBody>
          <a:bodyPr lIns="35719" tIns="35719" rIns="35719" bIns="35719" anchor="ctr"/>
          <a:lstStyle/>
          <a:p>
            <a:pPr>
              <a:defRPr sz="3200"/>
            </a:pPr>
            <a:endParaRPr sz="1600"/>
          </a:p>
        </p:txBody>
      </p:sp>
      <p:pic>
        <p:nvPicPr>
          <p:cNvPr id="473" name="Image" descr="Image"/>
          <p:cNvPicPr>
            <a:picLocks noChangeAspect="1"/>
          </p:cNvPicPr>
          <p:nvPr/>
        </p:nvPicPr>
        <p:blipFill>
          <a:blip r:embed="rId4"/>
          <a:srcRect r="42821" b="66640"/>
          <a:stretch>
            <a:fillRect/>
          </a:stretch>
        </p:blipFill>
        <p:spPr>
          <a:xfrm>
            <a:off x="826657" y="2761779"/>
            <a:ext cx="6311594" cy="1212192"/>
          </a:xfrm>
          <a:prstGeom prst="rect">
            <a:avLst/>
          </a:prstGeom>
          <a:ln w="12700">
            <a:miter lim="400000"/>
          </a:ln>
        </p:spPr>
      </p:pic>
      <p:pic>
        <p:nvPicPr>
          <p:cNvPr id="3" name="Picture 2">
            <a:extLst>
              <a:ext uri="{FF2B5EF4-FFF2-40B4-BE49-F238E27FC236}">
                <a16:creationId xmlns:a16="http://schemas.microsoft.com/office/drawing/2014/main" id="{19A29AFF-4DE7-1A9C-0546-B8313F255CC5}"/>
              </a:ext>
            </a:extLst>
          </p:cNvPr>
          <p:cNvPicPr>
            <a:picLocks noChangeAspect="1"/>
          </p:cNvPicPr>
          <p:nvPr/>
        </p:nvPicPr>
        <p:blipFill rotWithShape="1">
          <a:blip r:embed="rId5"/>
          <a:srcRect b="87618"/>
          <a:stretch/>
        </p:blipFill>
        <p:spPr>
          <a:xfrm>
            <a:off x="876404" y="4246372"/>
            <a:ext cx="6704852" cy="61319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ounded Rectangle">
            <a:extLst>
              <a:ext uri="{FF2B5EF4-FFF2-40B4-BE49-F238E27FC236}">
                <a16:creationId xmlns:a16="http://schemas.microsoft.com/office/drawing/2014/main" id="{52C3213D-654E-8A14-3788-05A6AEA38E81}"/>
              </a:ext>
            </a:extLst>
          </p:cNvPr>
          <p:cNvSpPr/>
          <p:nvPr/>
        </p:nvSpPr>
        <p:spPr>
          <a:xfrm>
            <a:off x="2372680" y="6074691"/>
            <a:ext cx="1396131" cy="522000"/>
          </a:xfrm>
          <a:prstGeom prst="roundRect">
            <a:avLst>
              <a:gd name="adj" fmla="val 20004"/>
            </a:avLst>
          </a:prstGeom>
          <a:solidFill>
            <a:srgbClr val="92D050">
              <a:alpha val="52327"/>
            </a:srgb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21" name="Rounded Rectangle">
            <a:extLst>
              <a:ext uri="{FF2B5EF4-FFF2-40B4-BE49-F238E27FC236}">
                <a16:creationId xmlns:a16="http://schemas.microsoft.com/office/drawing/2014/main" id="{EDEF9287-0C06-E21F-1A39-C6E1E8868C4C}"/>
              </a:ext>
            </a:extLst>
          </p:cNvPr>
          <p:cNvSpPr/>
          <p:nvPr/>
        </p:nvSpPr>
        <p:spPr>
          <a:xfrm>
            <a:off x="4554517" y="5552691"/>
            <a:ext cx="1804087" cy="522000"/>
          </a:xfrm>
          <a:prstGeom prst="roundRect">
            <a:avLst>
              <a:gd name="adj" fmla="val 20004"/>
            </a:avLst>
          </a:prstGeom>
          <a:solidFill>
            <a:srgbClr val="92D050">
              <a:alpha val="59000"/>
            </a:srgb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20" name="Rounded Rectangle">
            <a:extLst>
              <a:ext uri="{FF2B5EF4-FFF2-40B4-BE49-F238E27FC236}">
                <a16:creationId xmlns:a16="http://schemas.microsoft.com/office/drawing/2014/main" id="{EB3529C0-C825-BD3A-AC1D-439C78263DD9}"/>
              </a:ext>
            </a:extLst>
          </p:cNvPr>
          <p:cNvSpPr/>
          <p:nvPr/>
        </p:nvSpPr>
        <p:spPr>
          <a:xfrm>
            <a:off x="6873913" y="5552691"/>
            <a:ext cx="4501233" cy="522000"/>
          </a:xfrm>
          <a:prstGeom prst="roundRect">
            <a:avLst>
              <a:gd name="adj" fmla="val 20004"/>
            </a:avLst>
          </a:prstGeom>
          <a:solidFill>
            <a:srgbClr val="92D050">
              <a:alpha val="52327"/>
            </a:srgb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6" name="Rounded Rectangle">
            <a:extLst>
              <a:ext uri="{FF2B5EF4-FFF2-40B4-BE49-F238E27FC236}">
                <a16:creationId xmlns:a16="http://schemas.microsoft.com/office/drawing/2014/main" id="{ADE46CF9-EC9C-5423-2A8B-9225996EFC1E}"/>
              </a:ext>
            </a:extLst>
          </p:cNvPr>
          <p:cNvSpPr/>
          <p:nvPr/>
        </p:nvSpPr>
        <p:spPr>
          <a:xfrm>
            <a:off x="6873913" y="4950787"/>
            <a:ext cx="4234811" cy="522000"/>
          </a:xfrm>
          <a:prstGeom prst="roundRect">
            <a:avLst>
              <a:gd name="adj" fmla="val 20004"/>
            </a:avLst>
          </a:prstGeom>
          <a:solidFill>
            <a:srgbClr val="F1E3E2"/>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4" name="Rounded Rectangle">
            <a:extLst>
              <a:ext uri="{FF2B5EF4-FFF2-40B4-BE49-F238E27FC236}">
                <a16:creationId xmlns:a16="http://schemas.microsoft.com/office/drawing/2014/main" id="{3EE53017-759C-781E-FCE4-8FE69BB11A69}"/>
              </a:ext>
            </a:extLst>
          </p:cNvPr>
          <p:cNvSpPr/>
          <p:nvPr/>
        </p:nvSpPr>
        <p:spPr>
          <a:xfrm>
            <a:off x="2309290" y="4970162"/>
            <a:ext cx="1064105" cy="522000"/>
          </a:xfrm>
          <a:prstGeom prst="roundRect">
            <a:avLst>
              <a:gd name="adj" fmla="val 20004"/>
            </a:avLst>
          </a:prstGeom>
          <a:solidFill>
            <a:srgbClr val="F1E3E2"/>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487" name="Procrustes derivation: Rotation"/>
          <p:cNvSpPr txBox="1">
            <a:spLocks noGrp="1"/>
          </p:cNvSpPr>
          <p:nvPr>
            <p:ph type="title"/>
          </p:nvPr>
        </p:nvSpPr>
        <p:spPr>
          <a:prstGeom prst="rect">
            <a:avLst/>
          </a:prstGeom>
        </p:spPr>
        <p:txBody>
          <a:bodyPr>
            <a:normAutofit/>
          </a:bodyPr>
          <a:lstStyle>
            <a:lvl1pPr>
              <a:defRPr sz="9800"/>
            </a:lvl1pPr>
          </a:lstStyle>
          <a:p>
            <a:r>
              <a:rPr sz="4400" dirty="0"/>
              <a:t>Procrustes derivation: Rotation</a:t>
            </a:r>
          </a:p>
        </p:txBody>
      </p:sp>
      <p:sp>
        <p:nvSpPr>
          <p:cNvPr id="49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490" name="Inner product should be maximum!"/>
          <p:cNvSpPr txBox="1"/>
          <p:nvPr/>
        </p:nvSpPr>
        <p:spPr>
          <a:xfrm>
            <a:off x="6873913" y="5553947"/>
            <a:ext cx="4501233"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r>
              <a:rPr sz="2400" dirty="0">
                <a:solidFill>
                  <a:schemeClr val="tx1"/>
                </a:solidFill>
              </a:rPr>
              <a:t>Inner product should be maximum!</a:t>
            </a:r>
          </a:p>
        </p:txBody>
      </p:sp>
      <p:sp>
        <p:nvSpPr>
          <p:cNvPr id="491" name="Rotation does not change norm!"/>
          <p:cNvSpPr txBox="1"/>
          <p:nvPr/>
        </p:nvSpPr>
        <p:spPr>
          <a:xfrm>
            <a:off x="6873913" y="5031947"/>
            <a:ext cx="4124528"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r>
              <a:rPr sz="2400" dirty="0">
                <a:solidFill>
                  <a:schemeClr val="tx1"/>
                </a:solidFill>
              </a:rPr>
              <a:t>Rotation does not change norm!</a:t>
            </a:r>
          </a:p>
        </p:txBody>
      </p:sp>
      <p:pic>
        <p:nvPicPr>
          <p:cNvPr id="12" name="Image" descr="Image">
            <a:extLst>
              <a:ext uri="{FF2B5EF4-FFF2-40B4-BE49-F238E27FC236}">
                <a16:creationId xmlns:a16="http://schemas.microsoft.com/office/drawing/2014/main" id="{A31992B4-E4C0-8C49-A283-9DA5D3FE7ED4}"/>
              </a:ext>
            </a:extLst>
          </p:cNvPr>
          <p:cNvPicPr>
            <a:picLocks noChangeAspect="1"/>
          </p:cNvPicPr>
          <p:nvPr/>
        </p:nvPicPr>
        <p:blipFill>
          <a:blip r:embed="rId3"/>
          <a:srcRect r="42821" b="66640"/>
          <a:stretch>
            <a:fillRect/>
          </a:stretch>
        </p:blipFill>
        <p:spPr>
          <a:xfrm>
            <a:off x="826657" y="2761779"/>
            <a:ext cx="6311594" cy="1212192"/>
          </a:xfrm>
          <a:prstGeom prst="rect">
            <a:avLst/>
          </a:prstGeom>
          <a:ln w="12700">
            <a:miter lim="400000"/>
          </a:ln>
        </p:spPr>
      </p:pic>
      <p:sp>
        <p:nvSpPr>
          <p:cNvPr id="13" name="Subtract the centroid from the points to obtain a simpler expression for E">
            <a:extLst>
              <a:ext uri="{FF2B5EF4-FFF2-40B4-BE49-F238E27FC236}">
                <a16:creationId xmlns:a16="http://schemas.microsoft.com/office/drawing/2014/main" id="{F7443190-197A-374C-8F98-474872383FBD}"/>
              </a:ext>
            </a:extLst>
          </p:cNvPr>
          <p:cNvSpPr txBox="1"/>
          <p:nvPr/>
        </p:nvSpPr>
        <p:spPr>
          <a:xfrm>
            <a:off x="838309" y="1798699"/>
            <a:ext cx="9236504"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2400" dirty="0">
                <a:solidFill>
                  <a:schemeClr val="bg2">
                    <a:lumMod val="10000"/>
                  </a:schemeClr>
                </a:solidFill>
              </a:rPr>
              <a:t>Subtract the centroid from the points to obtain a simpler expression for E</a:t>
            </a:r>
          </a:p>
        </p:txBody>
      </p:sp>
      <p:sp>
        <p:nvSpPr>
          <p:cNvPr id="16" name="Optimal rotation does not depend on scale">
            <a:extLst>
              <a:ext uri="{FF2B5EF4-FFF2-40B4-BE49-F238E27FC236}">
                <a16:creationId xmlns:a16="http://schemas.microsoft.com/office/drawing/2014/main" id="{106BFBAB-FBAF-EB4F-A070-2F8127696C2D}"/>
              </a:ext>
            </a:extLst>
          </p:cNvPr>
          <p:cNvSpPr txBox="1"/>
          <p:nvPr/>
        </p:nvSpPr>
        <p:spPr>
          <a:xfrm>
            <a:off x="6708887" y="3676323"/>
            <a:ext cx="5429371"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2400" dirty="0"/>
              <a:t>Optimal rotation does not depend on scale</a:t>
            </a:r>
          </a:p>
        </p:txBody>
      </p:sp>
      <p:pic>
        <p:nvPicPr>
          <p:cNvPr id="2" name="Picture 1">
            <a:extLst>
              <a:ext uri="{FF2B5EF4-FFF2-40B4-BE49-F238E27FC236}">
                <a16:creationId xmlns:a16="http://schemas.microsoft.com/office/drawing/2014/main" id="{74340D34-7C98-6697-1628-13073A16939F}"/>
              </a:ext>
            </a:extLst>
          </p:cNvPr>
          <p:cNvPicPr>
            <a:picLocks noChangeAspect="1"/>
          </p:cNvPicPr>
          <p:nvPr/>
        </p:nvPicPr>
        <p:blipFill rotWithShape="1">
          <a:blip r:embed="rId4"/>
          <a:srcRect b="35161"/>
          <a:stretch/>
        </p:blipFill>
        <p:spPr>
          <a:xfrm>
            <a:off x="838309" y="3985884"/>
            <a:ext cx="5712040" cy="273559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a:extLst>
              <a:ext uri="{FF2B5EF4-FFF2-40B4-BE49-F238E27FC236}">
                <a16:creationId xmlns:a16="http://schemas.microsoft.com/office/drawing/2014/main" id="{A2E43E89-020F-DD62-DCA3-FA9F1159451B}"/>
              </a:ext>
            </a:extLst>
          </p:cNvPr>
          <p:cNvSpPr/>
          <p:nvPr/>
        </p:nvSpPr>
        <p:spPr>
          <a:xfrm>
            <a:off x="5729986" y="5408793"/>
            <a:ext cx="3567601" cy="326376"/>
          </a:xfrm>
          <a:prstGeom prst="roundRect">
            <a:avLst>
              <a:gd name="adj" fmla="val 20004"/>
            </a:avLst>
          </a:prstGeom>
          <a:solidFill>
            <a:schemeClr val="accent2">
              <a:lumMod val="60000"/>
              <a:lumOff val="40000"/>
              <a:alpha val="52327"/>
            </a:scheme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12" name="Rounded Rectangle">
            <a:extLst>
              <a:ext uri="{FF2B5EF4-FFF2-40B4-BE49-F238E27FC236}">
                <a16:creationId xmlns:a16="http://schemas.microsoft.com/office/drawing/2014/main" id="{457D4056-C5DE-E89E-1693-DE8605589E3F}"/>
              </a:ext>
            </a:extLst>
          </p:cNvPr>
          <p:cNvSpPr/>
          <p:nvPr/>
        </p:nvSpPr>
        <p:spPr>
          <a:xfrm>
            <a:off x="5729989" y="5023893"/>
            <a:ext cx="3579506" cy="349506"/>
          </a:xfrm>
          <a:prstGeom prst="roundRect">
            <a:avLst>
              <a:gd name="adj" fmla="val 20004"/>
            </a:avLst>
          </a:prstGeom>
          <a:solidFill>
            <a:schemeClr val="accent5">
              <a:lumMod val="40000"/>
              <a:lumOff val="60000"/>
              <a:alpha val="52327"/>
            </a:scheme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11" name="Rounded Rectangle">
            <a:extLst>
              <a:ext uri="{FF2B5EF4-FFF2-40B4-BE49-F238E27FC236}">
                <a16:creationId xmlns:a16="http://schemas.microsoft.com/office/drawing/2014/main" id="{FA5A5F4D-13D1-750A-0C03-4F240355552A}"/>
              </a:ext>
            </a:extLst>
          </p:cNvPr>
          <p:cNvSpPr/>
          <p:nvPr/>
        </p:nvSpPr>
        <p:spPr>
          <a:xfrm>
            <a:off x="2374376" y="5064479"/>
            <a:ext cx="472646" cy="326376"/>
          </a:xfrm>
          <a:prstGeom prst="roundRect">
            <a:avLst>
              <a:gd name="adj" fmla="val 20004"/>
            </a:avLst>
          </a:prstGeom>
          <a:solidFill>
            <a:schemeClr val="accent5">
              <a:lumMod val="40000"/>
              <a:lumOff val="60000"/>
              <a:alpha val="52327"/>
            </a:scheme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9" name="Rounded Rectangle">
            <a:extLst>
              <a:ext uri="{FF2B5EF4-FFF2-40B4-BE49-F238E27FC236}">
                <a16:creationId xmlns:a16="http://schemas.microsoft.com/office/drawing/2014/main" id="{40DBAE6D-0089-F820-D3B0-BA9B80B54072}"/>
              </a:ext>
            </a:extLst>
          </p:cNvPr>
          <p:cNvSpPr/>
          <p:nvPr/>
        </p:nvSpPr>
        <p:spPr>
          <a:xfrm>
            <a:off x="3635685" y="4656312"/>
            <a:ext cx="1183450" cy="326376"/>
          </a:xfrm>
          <a:prstGeom prst="roundRect">
            <a:avLst>
              <a:gd name="adj" fmla="val 20004"/>
            </a:avLst>
          </a:prstGeom>
          <a:solidFill>
            <a:srgbClr val="92D050">
              <a:alpha val="52327"/>
            </a:srgb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6" name="Rounded Rectangle">
            <a:extLst>
              <a:ext uri="{FF2B5EF4-FFF2-40B4-BE49-F238E27FC236}">
                <a16:creationId xmlns:a16="http://schemas.microsoft.com/office/drawing/2014/main" id="{9423DCC5-AB9F-0CC0-C6E5-2401FE3EE6AC}"/>
              </a:ext>
            </a:extLst>
          </p:cNvPr>
          <p:cNvSpPr/>
          <p:nvPr/>
        </p:nvSpPr>
        <p:spPr>
          <a:xfrm>
            <a:off x="2030277" y="4290417"/>
            <a:ext cx="853816" cy="357937"/>
          </a:xfrm>
          <a:prstGeom prst="roundRect">
            <a:avLst>
              <a:gd name="adj" fmla="val 20004"/>
            </a:avLst>
          </a:prstGeom>
          <a:solidFill>
            <a:srgbClr val="F1E3E2"/>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4" name="Rounded Rectangle">
            <a:extLst>
              <a:ext uri="{FF2B5EF4-FFF2-40B4-BE49-F238E27FC236}">
                <a16:creationId xmlns:a16="http://schemas.microsoft.com/office/drawing/2014/main" id="{A0565CBE-89B8-2694-674B-7891C6B7EF69}"/>
              </a:ext>
            </a:extLst>
          </p:cNvPr>
          <p:cNvSpPr/>
          <p:nvPr/>
        </p:nvSpPr>
        <p:spPr>
          <a:xfrm>
            <a:off x="5729989" y="4623577"/>
            <a:ext cx="3579506" cy="398807"/>
          </a:xfrm>
          <a:prstGeom prst="roundRect">
            <a:avLst>
              <a:gd name="adj" fmla="val 20004"/>
            </a:avLst>
          </a:prstGeom>
          <a:solidFill>
            <a:srgbClr val="92D050">
              <a:alpha val="52327"/>
            </a:srgb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
        <p:nvSpPr>
          <p:cNvPr id="5" name="Rounded Rectangle">
            <a:extLst>
              <a:ext uri="{FF2B5EF4-FFF2-40B4-BE49-F238E27FC236}">
                <a16:creationId xmlns:a16="http://schemas.microsoft.com/office/drawing/2014/main" id="{2016FDD0-E68A-DE3A-B8A6-2DDCED2D906A}"/>
              </a:ext>
            </a:extLst>
          </p:cNvPr>
          <p:cNvSpPr/>
          <p:nvPr/>
        </p:nvSpPr>
        <p:spPr>
          <a:xfrm>
            <a:off x="5729987" y="4263712"/>
            <a:ext cx="3567601" cy="357937"/>
          </a:xfrm>
          <a:prstGeom prst="roundRect">
            <a:avLst>
              <a:gd name="adj" fmla="val 20004"/>
            </a:avLst>
          </a:prstGeom>
          <a:solidFill>
            <a:srgbClr val="F1E3E2"/>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pic>
        <p:nvPicPr>
          <p:cNvPr id="498" name="Image" descr="Image"/>
          <p:cNvPicPr>
            <a:picLocks noChangeAspect="1"/>
          </p:cNvPicPr>
          <p:nvPr/>
        </p:nvPicPr>
        <p:blipFill>
          <a:blip r:embed="rId3"/>
          <a:srcRect r="42821" b="66640"/>
          <a:stretch>
            <a:fillRect/>
          </a:stretch>
        </p:blipFill>
        <p:spPr>
          <a:xfrm>
            <a:off x="1027947" y="2647821"/>
            <a:ext cx="4113276" cy="789988"/>
          </a:xfrm>
          <a:prstGeom prst="rect">
            <a:avLst/>
          </a:prstGeom>
          <a:ln w="12700">
            <a:miter lim="400000"/>
          </a:ln>
        </p:spPr>
      </p:pic>
      <p:sp>
        <p:nvSpPr>
          <p:cNvPr id="499" name="Procrustes derivation: Rotation"/>
          <p:cNvSpPr txBox="1">
            <a:spLocks noGrp="1"/>
          </p:cNvSpPr>
          <p:nvPr>
            <p:ph type="title"/>
          </p:nvPr>
        </p:nvSpPr>
        <p:spPr>
          <a:prstGeom prst="rect">
            <a:avLst/>
          </a:prstGeom>
        </p:spPr>
        <p:txBody>
          <a:bodyPr>
            <a:normAutofit/>
          </a:bodyPr>
          <a:lstStyle>
            <a:lvl1pPr>
              <a:defRPr sz="9800"/>
            </a:lvl1pPr>
          </a:lstStyle>
          <a:p>
            <a:r>
              <a:rPr sz="4400" dirty="0"/>
              <a:t>Procrustes derivation: Rotation</a:t>
            </a:r>
          </a:p>
        </p:txBody>
      </p:sp>
      <p:sp>
        <p:nvSpPr>
          <p:cNvPr id="50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500" name="Optimal rotation does not depend on scale"/>
          <p:cNvSpPr txBox="1"/>
          <p:nvPr/>
        </p:nvSpPr>
        <p:spPr>
          <a:xfrm>
            <a:off x="5729988" y="2558069"/>
            <a:ext cx="4316887"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1900" dirty="0"/>
              <a:t>Optimal rotation does not depend on scale</a:t>
            </a:r>
          </a:p>
        </p:txBody>
      </p:sp>
      <p:sp>
        <p:nvSpPr>
          <p:cNvPr id="502" name="Inner product should be maximum!"/>
          <p:cNvSpPr txBox="1"/>
          <p:nvPr/>
        </p:nvSpPr>
        <p:spPr>
          <a:xfrm>
            <a:off x="5718082" y="4623200"/>
            <a:ext cx="3579506"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1900" dirty="0">
                <a:solidFill>
                  <a:schemeClr val="tx1"/>
                </a:solidFill>
              </a:rPr>
              <a:t>Inner product should be maximum!</a:t>
            </a:r>
          </a:p>
        </p:txBody>
      </p:sp>
      <p:sp>
        <p:nvSpPr>
          <p:cNvPr id="503" name="Rotation does not change norm!"/>
          <p:cNvSpPr txBox="1"/>
          <p:nvPr/>
        </p:nvSpPr>
        <p:spPr>
          <a:xfrm>
            <a:off x="5729988" y="4298374"/>
            <a:ext cx="3284554"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1900" dirty="0">
                <a:solidFill>
                  <a:schemeClr val="tx1"/>
                </a:solidFill>
              </a:rPr>
              <a:t>Rotation does not change norm!</a:t>
            </a:r>
          </a:p>
        </p:txBody>
      </p:sp>
      <p:sp>
        <p:nvSpPr>
          <p:cNvPr id="504" name="Cross-covariance matrix"/>
          <p:cNvSpPr txBox="1"/>
          <p:nvPr/>
        </p:nvSpPr>
        <p:spPr>
          <a:xfrm>
            <a:off x="5729988" y="4982687"/>
            <a:ext cx="2551982"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1900" dirty="0">
                <a:solidFill>
                  <a:schemeClr val="tx1"/>
                </a:solidFill>
              </a:rPr>
              <a:t>Cross-covariance matrix</a:t>
            </a:r>
            <a:r>
              <a:rPr lang="en-US" sz="1900" dirty="0">
                <a:solidFill>
                  <a:schemeClr val="tx1"/>
                </a:solidFill>
              </a:rPr>
              <a:t> </a:t>
            </a:r>
            <a:r>
              <a:rPr sz="1900" dirty="0">
                <a:solidFill>
                  <a:schemeClr val="tx1"/>
                </a:solidFill>
              </a:rPr>
              <a:t> </a:t>
            </a:r>
          </a:p>
        </p:txBody>
      </p:sp>
      <p:sp>
        <p:nvSpPr>
          <p:cNvPr id="505" name="SVD decomposition"/>
          <p:cNvSpPr txBox="1"/>
          <p:nvPr/>
        </p:nvSpPr>
        <p:spPr>
          <a:xfrm>
            <a:off x="5718082" y="5347210"/>
            <a:ext cx="2003755"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1900" dirty="0">
                <a:solidFill>
                  <a:schemeClr val="tx1"/>
                </a:solidFill>
              </a:rPr>
              <a:t>SVD decomposition</a:t>
            </a:r>
          </a:p>
        </p:txBody>
      </p:sp>
      <p:sp>
        <p:nvSpPr>
          <p:cNvPr id="13" name="Subtract the centroid from the points to obtain a simpler expression for E">
            <a:extLst>
              <a:ext uri="{FF2B5EF4-FFF2-40B4-BE49-F238E27FC236}">
                <a16:creationId xmlns:a16="http://schemas.microsoft.com/office/drawing/2014/main" id="{5C2B0D5D-A170-C54F-83C6-BFCEC7E5D450}"/>
              </a:ext>
            </a:extLst>
          </p:cNvPr>
          <p:cNvSpPr txBox="1"/>
          <p:nvPr/>
        </p:nvSpPr>
        <p:spPr>
          <a:xfrm>
            <a:off x="838309" y="1798699"/>
            <a:ext cx="9236504"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3800">
                <a:solidFill>
                  <a:schemeClr val="accent1">
                    <a:hueOff val="47394"/>
                    <a:satOff val="-25753"/>
                    <a:lumOff val="-7544"/>
                  </a:schemeClr>
                </a:solidFill>
              </a:defRPr>
            </a:lvl1pPr>
          </a:lstStyle>
          <a:p>
            <a:pPr algn="l"/>
            <a:r>
              <a:rPr sz="2400" dirty="0">
                <a:solidFill>
                  <a:schemeClr val="bg2">
                    <a:lumMod val="10000"/>
                  </a:schemeClr>
                </a:solidFill>
              </a:rPr>
              <a:t>Subtract the centroid from the points to obtain a simpler expression for E</a:t>
            </a:r>
          </a:p>
        </p:txBody>
      </p:sp>
      <p:pic>
        <p:nvPicPr>
          <p:cNvPr id="2" name="Picture 1">
            <a:extLst>
              <a:ext uri="{FF2B5EF4-FFF2-40B4-BE49-F238E27FC236}">
                <a16:creationId xmlns:a16="http://schemas.microsoft.com/office/drawing/2014/main" id="{24A75906-0FDA-F493-A822-753B66F106A2}"/>
              </a:ext>
            </a:extLst>
          </p:cNvPr>
          <p:cNvPicPr>
            <a:picLocks noChangeAspect="1"/>
          </p:cNvPicPr>
          <p:nvPr/>
        </p:nvPicPr>
        <p:blipFill>
          <a:blip r:embed="rId4"/>
          <a:stretch>
            <a:fillRect/>
          </a:stretch>
        </p:blipFill>
        <p:spPr>
          <a:xfrm>
            <a:off x="1027946" y="3602620"/>
            <a:ext cx="3950453" cy="2917889"/>
          </a:xfrm>
          <a:prstGeom prst="rect">
            <a:avLst/>
          </a:prstGeom>
        </p:spPr>
      </p:pic>
      <p:sp>
        <p:nvSpPr>
          <p:cNvPr id="15" name="Rounded Rectangle">
            <a:extLst>
              <a:ext uri="{FF2B5EF4-FFF2-40B4-BE49-F238E27FC236}">
                <a16:creationId xmlns:a16="http://schemas.microsoft.com/office/drawing/2014/main" id="{556B7C2C-54CA-238A-DCF7-7D5CDA127A1F}"/>
              </a:ext>
            </a:extLst>
          </p:cNvPr>
          <p:cNvSpPr/>
          <p:nvPr/>
        </p:nvSpPr>
        <p:spPr>
          <a:xfrm>
            <a:off x="2346624" y="5438509"/>
            <a:ext cx="549378" cy="326376"/>
          </a:xfrm>
          <a:prstGeom prst="roundRect">
            <a:avLst>
              <a:gd name="adj" fmla="val 20004"/>
            </a:avLst>
          </a:prstGeom>
          <a:solidFill>
            <a:schemeClr val="accent2">
              <a:lumMod val="60000"/>
              <a:lumOff val="40000"/>
              <a:alpha val="52327"/>
            </a:schemeClr>
          </a:solidFill>
          <a:ln w="12700">
            <a:miter lim="400000"/>
          </a:ln>
          <a:effectLst/>
        </p:spPr>
        <p:txBody>
          <a:bodyPr lIns="35719" tIns="35719" rIns="35719" bIns="35719" anchor="ctr"/>
          <a:lstStyle/>
          <a:p>
            <a:pPr>
              <a:defRPr sz="3200">
                <a:solidFill>
                  <a:srgbClr val="FFFFFF"/>
                </a:solidFill>
              </a:defRPr>
            </a:pPr>
            <a:endParaRPr sz="24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Procrustes derivation: Rotation"/>
          <p:cNvSpPr txBox="1">
            <a:spLocks noGrp="1"/>
          </p:cNvSpPr>
          <p:nvPr>
            <p:ph type="title"/>
          </p:nvPr>
        </p:nvSpPr>
        <p:spPr>
          <a:prstGeom prst="rect">
            <a:avLst/>
          </a:prstGeom>
        </p:spPr>
        <p:txBody>
          <a:bodyPr>
            <a:normAutofit/>
          </a:bodyPr>
          <a:lstStyle>
            <a:lvl1pPr>
              <a:defRPr sz="9800"/>
            </a:lvl1pPr>
          </a:lstStyle>
          <a:p>
            <a:r>
              <a:rPr sz="4400" dirty="0"/>
              <a:t>Procrustes derivation: Rotation</a:t>
            </a:r>
          </a:p>
        </p:txBody>
      </p:sp>
      <p:sp>
        <p:nvSpPr>
          <p:cNvPr id="534"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pic>
        <p:nvPicPr>
          <p:cNvPr id="526" name="Image" descr="Image"/>
          <p:cNvPicPr>
            <a:picLocks noChangeAspect="1"/>
          </p:cNvPicPr>
          <p:nvPr/>
        </p:nvPicPr>
        <p:blipFill>
          <a:blip r:embed="rId3"/>
          <a:srcRect t="87805"/>
          <a:stretch>
            <a:fillRect/>
          </a:stretch>
        </p:blipFill>
        <p:spPr>
          <a:xfrm>
            <a:off x="1492605" y="1955672"/>
            <a:ext cx="4907439" cy="497121"/>
          </a:xfrm>
          <a:prstGeom prst="rect">
            <a:avLst/>
          </a:prstGeom>
          <a:ln w="12700">
            <a:miter lim="400000"/>
          </a:ln>
        </p:spPr>
      </p:pic>
      <p:sp>
        <p:nvSpPr>
          <p:cNvPr id="527" name="What kind of matrix is S?"/>
          <p:cNvSpPr txBox="1"/>
          <p:nvPr/>
        </p:nvSpPr>
        <p:spPr>
          <a:xfrm>
            <a:off x="1302234" y="2886914"/>
            <a:ext cx="2874014"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E24F48"/>
                </a:solidFill>
              </a:defRPr>
            </a:lvl1pPr>
          </a:lstStyle>
          <a:p>
            <a:r>
              <a:rPr sz="1900" dirty="0"/>
              <a:t>What kind of matrix is </a:t>
            </a:r>
            <a:r>
              <a:rPr lang="en-US" sz="1900" dirty="0"/>
              <a:t>    </a:t>
            </a:r>
            <a:r>
              <a:rPr sz="1900" dirty="0"/>
              <a:t>? </a:t>
            </a:r>
          </a:p>
        </p:txBody>
      </p:sp>
      <p:sp>
        <p:nvSpPr>
          <p:cNvPr id="528" name="What kind of matrix is     ?"/>
          <p:cNvSpPr txBox="1"/>
          <p:nvPr/>
        </p:nvSpPr>
        <p:spPr>
          <a:xfrm>
            <a:off x="1302234" y="3378821"/>
            <a:ext cx="2874014"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E24F48"/>
                </a:solidFill>
              </a:defRPr>
            </a:lvl1pPr>
          </a:lstStyle>
          <a:p>
            <a:r>
              <a:rPr sz="1900"/>
              <a:t>What kind of matrix is     ?</a:t>
            </a:r>
          </a:p>
        </p:txBody>
      </p:sp>
      <p:pic>
        <p:nvPicPr>
          <p:cNvPr id="529" name="Image" descr="Image"/>
          <p:cNvPicPr>
            <a:picLocks noChangeAspect="1"/>
          </p:cNvPicPr>
          <p:nvPr/>
        </p:nvPicPr>
        <p:blipFill>
          <a:blip r:embed="rId4"/>
          <a:stretch>
            <a:fillRect/>
          </a:stretch>
        </p:blipFill>
        <p:spPr>
          <a:xfrm>
            <a:off x="3561432" y="3454578"/>
            <a:ext cx="200183" cy="230980"/>
          </a:xfrm>
          <a:prstGeom prst="rect">
            <a:avLst/>
          </a:prstGeom>
          <a:ln w="12700">
            <a:miter lim="400000"/>
          </a:ln>
        </p:spPr>
      </p:pic>
      <p:sp>
        <p:nvSpPr>
          <p:cNvPr id="530" name="Orthogonal"/>
          <p:cNvSpPr txBox="1"/>
          <p:nvPr/>
        </p:nvSpPr>
        <p:spPr>
          <a:xfrm>
            <a:off x="5269388" y="2786927"/>
            <a:ext cx="1412573"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164E86"/>
                </a:solidFill>
              </a:defRPr>
            </a:lvl1pPr>
          </a:lstStyle>
          <a:p>
            <a:r>
              <a:rPr sz="2000" dirty="0"/>
              <a:t>Orthogonal</a:t>
            </a:r>
          </a:p>
        </p:txBody>
      </p:sp>
      <p:sp>
        <p:nvSpPr>
          <p:cNvPr id="531" name="Diagonal"/>
          <p:cNvSpPr txBox="1"/>
          <p:nvPr/>
        </p:nvSpPr>
        <p:spPr>
          <a:xfrm>
            <a:off x="5269388" y="3371127"/>
            <a:ext cx="1412573"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164E86"/>
                </a:solidFill>
              </a:defRPr>
            </a:lvl1pPr>
          </a:lstStyle>
          <a:p>
            <a:r>
              <a:rPr sz="2000"/>
              <a:t>Diagonal</a:t>
            </a:r>
          </a:p>
        </p:txBody>
      </p:sp>
      <p:sp>
        <p:nvSpPr>
          <p:cNvPr id="532" name="Rectangle"/>
          <p:cNvSpPr/>
          <p:nvPr/>
        </p:nvSpPr>
        <p:spPr>
          <a:xfrm>
            <a:off x="5098692" y="2840193"/>
            <a:ext cx="1583269" cy="442635"/>
          </a:xfrm>
          <a:prstGeom prst="rect">
            <a:avLst/>
          </a:prstGeom>
          <a:blipFill>
            <a:blip r:embed="rId5"/>
          </a:blipFill>
          <a:ln w="12700">
            <a:miter lim="400000"/>
          </a:ln>
        </p:spPr>
        <p:txBody>
          <a:bodyPr lIns="35719" tIns="35719" rIns="35719" bIns="35719" anchor="ctr"/>
          <a:lstStyle/>
          <a:p>
            <a:pPr>
              <a:defRPr sz="3200">
                <a:solidFill>
                  <a:srgbClr val="FFFFFF"/>
                </a:solidFill>
              </a:defRPr>
            </a:pPr>
            <a:endParaRPr sz="1600"/>
          </a:p>
        </p:txBody>
      </p:sp>
      <p:sp>
        <p:nvSpPr>
          <p:cNvPr id="533" name="Rectangle"/>
          <p:cNvSpPr/>
          <p:nvPr/>
        </p:nvSpPr>
        <p:spPr>
          <a:xfrm>
            <a:off x="5184039" y="3425844"/>
            <a:ext cx="1583269" cy="325196"/>
          </a:xfrm>
          <a:prstGeom prst="rect">
            <a:avLst/>
          </a:prstGeom>
          <a:blipFill>
            <a:blip r:embed="rId5"/>
          </a:blipFill>
          <a:ln w="12700">
            <a:miter lim="400000"/>
          </a:ln>
        </p:spPr>
        <p:txBody>
          <a:bodyPr lIns="35719" tIns="35719" rIns="35719" bIns="35719" anchor="ctr"/>
          <a:lstStyle/>
          <a:p>
            <a:pPr>
              <a:defRPr sz="3200">
                <a:solidFill>
                  <a:srgbClr val="FFFFFF"/>
                </a:solidFill>
              </a:defRPr>
            </a:pPr>
            <a:endParaRPr sz="1600"/>
          </a:p>
        </p:txBody>
      </p:sp>
      <p:pic>
        <p:nvPicPr>
          <p:cNvPr id="12" name="Image" descr="Image">
            <a:extLst>
              <a:ext uri="{FF2B5EF4-FFF2-40B4-BE49-F238E27FC236}">
                <a16:creationId xmlns:a16="http://schemas.microsoft.com/office/drawing/2014/main" id="{BB062317-6333-DE4B-B894-07215821A04A}"/>
              </a:ext>
            </a:extLst>
          </p:cNvPr>
          <p:cNvPicPr>
            <a:picLocks noChangeAspect="1"/>
          </p:cNvPicPr>
          <p:nvPr/>
        </p:nvPicPr>
        <p:blipFill rotWithShape="1">
          <a:blip r:embed="rId3"/>
          <a:srcRect l="66154" t="87805" r="28330" b="2882"/>
          <a:stretch/>
        </p:blipFill>
        <p:spPr>
          <a:xfrm>
            <a:off x="3490935" y="2840193"/>
            <a:ext cx="270680" cy="379631"/>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5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5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animBg="1" advAuto="0"/>
      <p:bldP spid="53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3"/>
          <a:stretch>
            <a:fillRect/>
          </a:stretch>
        </p:blipFill>
        <p:spPr>
          <a:xfrm>
            <a:off x="2975052" y="2012357"/>
            <a:ext cx="5935054" cy="4317992"/>
          </a:xfrm>
          <a:prstGeom prst="rect">
            <a:avLst/>
          </a:prstGeom>
          <a:ln w="12700">
            <a:miter lim="400000"/>
          </a:ln>
        </p:spPr>
      </p:pic>
      <p:sp>
        <p:nvSpPr>
          <p:cNvPr id="196" name="Scan a Lot of People"/>
          <p:cNvSpPr txBox="1">
            <a:spLocks noGrp="1"/>
          </p:cNvSpPr>
          <p:nvPr>
            <p:ph type="title"/>
          </p:nvPr>
        </p:nvSpPr>
        <p:spPr>
          <a:prstGeom prst="rect">
            <a:avLst/>
          </a:prstGeom>
        </p:spPr>
        <p:txBody>
          <a:bodyPr anchor="ctr">
            <a:normAutofit/>
          </a:bodyPr>
          <a:lstStyle>
            <a:lvl1pPr>
              <a:defRPr sz="10200"/>
            </a:lvl1pPr>
          </a:lstStyle>
          <a:p>
            <a:r>
              <a:rPr sz="4400" dirty="0"/>
              <a:t>Scan a Lot of People</a:t>
            </a:r>
          </a:p>
        </p:txBody>
      </p:sp>
      <p:sp>
        <p:nvSpPr>
          <p:cNvPr id="19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F69F0AD3-2249-EC45-3F37-1B9119DEF29E}"/>
              </a:ext>
            </a:extLst>
          </p:cNvPr>
          <p:cNvSpPr/>
          <p:nvPr/>
        </p:nvSpPr>
        <p:spPr>
          <a:xfrm>
            <a:off x="1321689" y="5216120"/>
            <a:ext cx="1562068" cy="441468"/>
          </a:xfrm>
          <a:prstGeom prst="roundRect">
            <a:avLst>
              <a:gd name="adj" fmla="val 6911"/>
            </a:avLst>
          </a:prstGeom>
          <a:solidFill>
            <a:srgbClr val="F1E3E2"/>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5" name="Rounded Rectangle">
            <a:extLst>
              <a:ext uri="{FF2B5EF4-FFF2-40B4-BE49-F238E27FC236}">
                <a16:creationId xmlns:a16="http://schemas.microsoft.com/office/drawing/2014/main" id="{CCC7B36E-EE38-2D5A-BDC2-54F428F11F60}"/>
              </a:ext>
            </a:extLst>
          </p:cNvPr>
          <p:cNvSpPr/>
          <p:nvPr/>
        </p:nvSpPr>
        <p:spPr>
          <a:xfrm>
            <a:off x="5627097" y="4684760"/>
            <a:ext cx="5354351" cy="1213559"/>
          </a:xfrm>
          <a:prstGeom prst="roundRect">
            <a:avLst>
              <a:gd name="adj" fmla="val 6911"/>
            </a:avLst>
          </a:prstGeom>
          <a:solidFill>
            <a:srgbClr val="F1E3E2"/>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538" name="Procrustes derivation: Rotation"/>
          <p:cNvSpPr txBox="1">
            <a:spLocks noGrp="1"/>
          </p:cNvSpPr>
          <p:nvPr>
            <p:ph type="title"/>
          </p:nvPr>
        </p:nvSpPr>
        <p:spPr>
          <a:prstGeom prst="rect">
            <a:avLst/>
          </a:prstGeom>
        </p:spPr>
        <p:txBody>
          <a:bodyPr>
            <a:normAutofit/>
          </a:bodyPr>
          <a:lstStyle>
            <a:lvl1pPr>
              <a:defRPr sz="9800"/>
            </a:lvl1pPr>
          </a:lstStyle>
          <a:p>
            <a:r>
              <a:rPr sz="4400" dirty="0"/>
              <a:t>Procrustes derivation: Rotation</a:t>
            </a:r>
          </a:p>
        </p:txBody>
      </p:sp>
      <p:sp>
        <p:nvSpPr>
          <p:cNvPr id="548"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pic>
        <p:nvPicPr>
          <p:cNvPr id="539" name="Image" descr="Image"/>
          <p:cNvPicPr>
            <a:picLocks noChangeAspect="1"/>
          </p:cNvPicPr>
          <p:nvPr/>
        </p:nvPicPr>
        <p:blipFill>
          <a:blip r:embed="rId3"/>
          <a:srcRect t="87805"/>
          <a:stretch>
            <a:fillRect/>
          </a:stretch>
        </p:blipFill>
        <p:spPr>
          <a:xfrm>
            <a:off x="1492605" y="1955672"/>
            <a:ext cx="4907439" cy="497121"/>
          </a:xfrm>
          <a:prstGeom prst="rect">
            <a:avLst/>
          </a:prstGeom>
          <a:ln w="12700">
            <a:miter lim="400000"/>
          </a:ln>
        </p:spPr>
      </p:pic>
      <p:sp>
        <p:nvSpPr>
          <p:cNvPr id="540" name="What kind of matrix is S?"/>
          <p:cNvSpPr txBox="1"/>
          <p:nvPr/>
        </p:nvSpPr>
        <p:spPr>
          <a:xfrm>
            <a:off x="1302234" y="2886914"/>
            <a:ext cx="2874014"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E24F48"/>
                </a:solidFill>
              </a:defRPr>
            </a:lvl1pPr>
          </a:lstStyle>
          <a:p>
            <a:r>
              <a:rPr sz="1900" dirty="0"/>
              <a:t>What kind of matrix is</a:t>
            </a:r>
            <a:r>
              <a:rPr lang="en-US" sz="1900" dirty="0"/>
              <a:t>  </a:t>
            </a:r>
            <a:r>
              <a:rPr sz="1900" dirty="0"/>
              <a:t> </a:t>
            </a:r>
            <a:r>
              <a:rPr lang="en-US" sz="1900" dirty="0"/>
              <a:t>  </a:t>
            </a:r>
            <a:r>
              <a:rPr sz="1900" dirty="0"/>
              <a:t>? </a:t>
            </a:r>
          </a:p>
        </p:txBody>
      </p:sp>
      <p:sp>
        <p:nvSpPr>
          <p:cNvPr id="541" name="What kind of matrix is     ?"/>
          <p:cNvSpPr txBox="1"/>
          <p:nvPr/>
        </p:nvSpPr>
        <p:spPr>
          <a:xfrm>
            <a:off x="1302234" y="3378821"/>
            <a:ext cx="2874014"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E24F48"/>
                </a:solidFill>
              </a:defRPr>
            </a:lvl1pPr>
          </a:lstStyle>
          <a:p>
            <a:r>
              <a:rPr sz="1900"/>
              <a:t>What kind of matrix is     ?</a:t>
            </a:r>
          </a:p>
        </p:txBody>
      </p:sp>
      <p:sp>
        <p:nvSpPr>
          <p:cNvPr id="543" name="Orthogonal"/>
          <p:cNvSpPr txBox="1"/>
          <p:nvPr/>
        </p:nvSpPr>
        <p:spPr>
          <a:xfrm>
            <a:off x="5269388" y="2899711"/>
            <a:ext cx="1412573"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164E86"/>
                </a:solidFill>
              </a:defRPr>
            </a:lvl1pPr>
          </a:lstStyle>
          <a:p>
            <a:r>
              <a:rPr sz="2000" dirty="0"/>
              <a:t>Orthogonal</a:t>
            </a:r>
          </a:p>
        </p:txBody>
      </p:sp>
      <p:sp>
        <p:nvSpPr>
          <p:cNvPr id="544" name="Diagonal"/>
          <p:cNvSpPr txBox="1"/>
          <p:nvPr/>
        </p:nvSpPr>
        <p:spPr>
          <a:xfrm>
            <a:off x="5269388" y="3371127"/>
            <a:ext cx="1412573"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3800">
                <a:solidFill>
                  <a:srgbClr val="164E86"/>
                </a:solidFill>
              </a:defRPr>
            </a:lvl1pPr>
          </a:lstStyle>
          <a:p>
            <a:r>
              <a:rPr sz="2000"/>
              <a:t>Diagonal</a:t>
            </a:r>
          </a:p>
        </p:txBody>
      </p:sp>
      <p:sp>
        <p:nvSpPr>
          <p:cNvPr id="545" name="Hence the quantity above is maximised when S equals the identity, hence:"/>
          <p:cNvSpPr txBox="1"/>
          <p:nvPr/>
        </p:nvSpPr>
        <p:spPr>
          <a:xfrm>
            <a:off x="1289533" y="4032499"/>
            <a:ext cx="9492197"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defRPr sz="3800">
                <a:solidFill>
                  <a:srgbClr val="164E86"/>
                </a:solidFill>
              </a:defRPr>
            </a:lvl1pPr>
          </a:lstStyle>
          <a:p>
            <a:r>
              <a:rPr sz="2400" dirty="0">
                <a:solidFill>
                  <a:schemeClr val="bg2">
                    <a:lumMod val="10000"/>
                  </a:schemeClr>
                </a:solidFill>
              </a:rPr>
              <a:t>Hence the quantity above is </a:t>
            </a:r>
            <a:r>
              <a:rPr sz="2400" dirty="0" err="1">
                <a:solidFill>
                  <a:schemeClr val="bg2">
                    <a:lumMod val="10000"/>
                  </a:schemeClr>
                </a:solidFill>
              </a:rPr>
              <a:t>maximised</a:t>
            </a:r>
            <a:r>
              <a:rPr sz="2400" dirty="0">
                <a:solidFill>
                  <a:schemeClr val="bg2">
                    <a:lumMod val="10000"/>
                  </a:schemeClr>
                </a:solidFill>
              </a:rPr>
              <a:t> when </a:t>
            </a:r>
            <a:r>
              <a:rPr lang="en-US" sz="2400" dirty="0">
                <a:solidFill>
                  <a:schemeClr val="bg2">
                    <a:lumMod val="10000"/>
                  </a:schemeClr>
                </a:solidFill>
              </a:rPr>
              <a:t> </a:t>
            </a:r>
            <a:r>
              <a:rPr sz="2400" dirty="0">
                <a:solidFill>
                  <a:schemeClr val="bg2">
                    <a:lumMod val="10000"/>
                  </a:schemeClr>
                </a:solidFill>
              </a:rPr>
              <a:t> </a:t>
            </a:r>
            <a:r>
              <a:rPr lang="en-US" sz="2400" dirty="0">
                <a:solidFill>
                  <a:schemeClr val="bg2">
                    <a:lumMod val="10000"/>
                  </a:schemeClr>
                </a:solidFill>
              </a:rPr>
              <a:t> </a:t>
            </a:r>
            <a:r>
              <a:rPr sz="2400" dirty="0">
                <a:solidFill>
                  <a:schemeClr val="bg2">
                    <a:lumMod val="10000"/>
                  </a:schemeClr>
                </a:solidFill>
              </a:rPr>
              <a:t>equals the identity, hence:</a:t>
            </a:r>
          </a:p>
        </p:txBody>
      </p:sp>
      <p:pic>
        <p:nvPicPr>
          <p:cNvPr id="546" name="Image" descr="Image"/>
          <p:cNvPicPr>
            <a:picLocks noChangeAspect="1"/>
          </p:cNvPicPr>
          <p:nvPr/>
        </p:nvPicPr>
        <p:blipFill>
          <a:blip r:embed="rId4"/>
          <a:stretch>
            <a:fillRect/>
          </a:stretch>
        </p:blipFill>
        <p:spPr>
          <a:xfrm>
            <a:off x="1395879" y="4763967"/>
            <a:ext cx="1468423" cy="718590"/>
          </a:xfrm>
          <a:prstGeom prst="rect">
            <a:avLst/>
          </a:prstGeom>
          <a:ln w="12700">
            <a:miter lim="400000"/>
          </a:ln>
        </p:spPr>
      </p:pic>
      <p:pic>
        <p:nvPicPr>
          <p:cNvPr id="13" name="Image" descr="Image">
            <a:extLst>
              <a:ext uri="{FF2B5EF4-FFF2-40B4-BE49-F238E27FC236}">
                <a16:creationId xmlns:a16="http://schemas.microsoft.com/office/drawing/2014/main" id="{B28D83E8-DDFC-4344-9DBA-29DD9D1A87B4}"/>
              </a:ext>
            </a:extLst>
          </p:cNvPr>
          <p:cNvPicPr>
            <a:picLocks noChangeAspect="1"/>
          </p:cNvPicPr>
          <p:nvPr/>
        </p:nvPicPr>
        <p:blipFill>
          <a:blip r:embed="rId5"/>
          <a:stretch>
            <a:fillRect/>
          </a:stretch>
        </p:blipFill>
        <p:spPr>
          <a:xfrm>
            <a:off x="3561432" y="3454578"/>
            <a:ext cx="200183" cy="230980"/>
          </a:xfrm>
          <a:prstGeom prst="rect">
            <a:avLst/>
          </a:prstGeom>
          <a:ln w="12700">
            <a:miter lim="400000"/>
          </a:ln>
        </p:spPr>
      </p:pic>
      <p:pic>
        <p:nvPicPr>
          <p:cNvPr id="14" name="Image" descr="Image">
            <a:extLst>
              <a:ext uri="{FF2B5EF4-FFF2-40B4-BE49-F238E27FC236}">
                <a16:creationId xmlns:a16="http://schemas.microsoft.com/office/drawing/2014/main" id="{6BAC79C1-CE77-3440-8878-E09503B2B1D4}"/>
              </a:ext>
            </a:extLst>
          </p:cNvPr>
          <p:cNvPicPr>
            <a:picLocks noChangeAspect="1"/>
          </p:cNvPicPr>
          <p:nvPr/>
        </p:nvPicPr>
        <p:blipFill rotWithShape="1">
          <a:blip r:embed="rId3"/>
          <a:srcRect l="66154" t="87805" r="28330" b="2882"/>
          <a:stretch/>
        </p:blipFill>
        <p:spPr>
          <a:xfrm>
            <a:off x="3490935" y="2840193"/>
            <a:ext cx="270680" cy="379631"/>
          </a:xfrm>
          <a:prstGeom prst="rect">
            <a:avLst/>
          </a:prstGeom>
          <a:ln w="12700">
            <a:miter lim="400000"/>
          </a:ln>
        </p:spPr>
      </p:pic>
      <p:pic>
        <p:nvPicPr>
          <p:cNvPr id="15" name="Image" descr="Image">
            <a:extLst>
              <a:ext uri="{FF2B5EF4-FFF2-40B4-BE49-F238E27FC236}">
                <a16:creationId xmlns:a16="http://schemas.microsoft.com/office/drawing/2014/main" id="{F6928427-16A7-D048-B129-777B7368FDF8}"/>
              </a:ext>
            </a:extLst>
          </p:cNvPr>
          <p:cNvPicPr>
            <a:picLocks noChangeAspect="1"/>
          </p:cNvPicPr>
          <p:nvPr/>
        </p:nvPicPr>
        <p:blipFill rotWithShape="1">
          <a:blip r:embed="rId3"/>
          <a:srcRect l="66154" t="87805" r="28330" b="2882"/>
          <a:stretch/>
        </p:blipFill>
        <p:spPr>
          <a:xfrm>
            <a:off x="6918912" y="3999869"/>
            <a:ext cx="297748" cy="417594"/>
          </a:xfrm>
          <a:prstGeom prst="rect">
            <a:avLst/>
          </a:prstGeom>
          <a:ln w="12700">
            <a:miter lim="400000"/>
          </a:ln>
        </p:spPr>
      </p:pic>
      <p:pic>
        <p:nvPicPr>
          <p:cNvPr id="2" name="Picture 1">
            <a:extLst>
              <a:ext uri="{FF2B5EF4-FFF2-40B4-BE49-F238E27FC236}">
                <a16:creationId xmlns:a16="http://schemas.microsoft.com/office/drawing/2014/main" id="{EBE752F5-B6A7-C7FB-9FE3-A4A9F25506D1}"/>
              </a:ext>
            </a:extLst>
          </p:cNvPr>
          <p:cNvPicPr>
            <a:picLocks noChangeAspect="1"/>
          </p:cNvPicPr>
          <p:nvPr/>
        </p:nvPicPr>
        <p:blipFill>
          <a:blip r:embed="rId6"/>
          <a:stretch>
            <a:fillRect/>
          </a:stretch>
        </p:blipFill>
        <p:spPr>
          <a:xfrm>
            <a:off x="5711564" y="5422733"/>
            <a:ext cx="2039649" cy="292608"/>
          </a:xfrm>
          <a:prstGeom prst="rect">
            <a:avLst/>
          </a:prstGeom>
        </p:spPr>
      </p:pic>
      <p:sp>
        <p:nvSpPr>
          <p:cNvPr id="3" name="TextBox 2">
            <a:extLst>
              <a:ext uri="{FF2B5EF4-FFF2-40B4-BE49-F238E27FC236}">
                <a16:creationId xmlns:a16="http://schemas.microsoft.com/office/drawing/2014/main" id="{D05F5ED5-4422-D529-2C06-53E98B84C210}"/>
              </a:ext>
            </a:extLst>
          </p:cNvPr>
          <p:cNvSpPr txBox="1"/>
          <p:nvPr/>
        </p:nvSpPr>
        <p:spPr>
          <a:xfrm>
            <a:off x="5553019" y="4843440"/>
            <a:ext cx="5354351" cy="477054"/>
          </a:xfrm>
          <a:prstGeom prst="rect">
            <a:avLst/>
          </a:prstGeom>
          <a:noFill/>
        </p:spPr>
        <p:txBody>
          <a:bodyPr wrap="none" rtlCol="0">
            <a:spAutoFit/>
          </a:bodyPr>
          <a:lstStyle/>
          <a:p>
            <a:r>
              <a:rPr lang="en-US" dirty="0"/>
              <a:t>SVD of cross-covariance of </a:t>
            </a:r>
            <a:r>
              <a:rPr lang="en-US" dirty="0" err="1"/>
              <a:t>pointsclouds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a:extLst>
              <a:ext uri="{FF2B5EF4-FFF2-40B4-BE49-F238E27FC236}">
                <a16:creationId xmlns:a16="http://schemas.microsoft.com/office/drawing/2014/main" id="{FA3273BE-33AB-5E41-80E3-E1AA3896ECB4}"/>
              </a:ext>
            </a:extLst>
          </p:cNvPr>
          <p:cNvSpPr/>
          <p:nvPr/>
        </p:nvSpPr>
        <p:spPr>
          <a:xfrm>
            <a:off x="8395345" y="3054433"/>
            <a:ext cx="3491855" cy="1784403"/>
          </a:xfrm>
          <a:prstGeom prst="roundRect">
            <a:avLst>
              <a:gd name="adj" fmla="val 7249"/>
            </a:avLst>
          </a:prstGeom>
          <a:solidFill>
            <a:schemeClr val="bg1">
              <a:lumMod val="85000"/>
            </a:schemeClr>
          </a:solidFill>
          <a:ln w="12700">
            <a:miter lim="400000"/>
          </a:ln>
          <a:effectLst>
            <a:outerShdw blurRad="63500" dist="12700" rotWithShape="0">
              <a:srgbClr val="000000">
                <a:alpha val="50000"/>
              </a:srgbClr>
            </a:outerShdw>
          </a:effectLst>
        </p:spPr>
        <p:txBody>
          <a:bodyPr lIns="35719" tIns="35719" rIns="35719" bIns="35719" anchor="ctr"/>
          <a:lstStyle/>
          <a:p>
            <a:pPr>
              <a:defRPr sz="3200">
                <a:solidFill>
                  <a:srgbClr val="E4FEE2"/>
                </a:solidFill>
              </a:defRPr>
            </a:pPr>
            <a:endParaRPr sz="1600"/>
          </a:p>
        </p:txBody>
      </p:sp>
      <p:sp>
        <p:nvSpPr>
          <p:cNvPr id="568" name="Rounded Rectangle"/>
          <p:cNvSpPr/>
          <p:nvPr/>
        </p:nvSpPr>
        <p:spPr>
          <a:xfrm>
            <a:off x="7742258" y="5175440"/>
            <a:ext cx="1047997" cy="1166656"/>
          </a:xfrm>
          <a:prstGeom prst="roundRect">
            <a:avLst>
              <a:gd name="adj" fmla="val 7249"/>
            </a:avLst>
          </a:prstGeom>
          <a:blipFill>
            <a:blip r:embed="rId3"/>
          </a:blipFill>
          <a:ln w="12700">
            <a:miter lim="400000"/>
          </a:ln>
          <a:effectLst>
            <a:outerShdw blurRad="63500" dist="12700" rotWithShape="0">
              <a:srgbClr val="000000">
                <a:alpha val="50000"/>
              </a:srgbClr>
            </a:outerShdw>
          </a:effectLst>
        </p:spPr>
        <p:txBody>
          <a:bodyPr lIns="35719" tIns="35719" rIns="35719" bIns="35719" anchor="ctr"/>
          <a:lstStyle/>
          <a:p>
            <a:pPr>
              <a:defRPr sz="3200">
                <a:solidFill>
                  <a:srgbClr val="E4FEE2"/>
                </a:solidFill>
              </a:defRPr>
            </a:pPr>
            <a:endParaRPr sz="1600"/>
          </a:p>
        </p:txBody>
      </p:sp>
      <p:pic>
        <p:nvPicPr>
          <p:cNvPr id="570" name="Image" descr="Image"/>
          <p:cNvPicPr>
            <a:picLocks noChangeAspect="1"/>
          </p:cNvPicPr>
          <p:nvPr/>
        </p:nvPicPr>
        <p:blipFill rotWithShape="1">
          <a:blip r:embed="rId4"/>
          <a:srcRect t="1" b="26415"/>
          <a:stretch/>
        </p:blipFill>
        <p:spPr>
          <a:xfrm>
            <a:off x="636134" y="2163541"/>
            <a:ext cx="8949539" cy="2770866"/>
          </a:xfrm>
          <a:prstGeom prst="rect">
            <a:avLst/>
          </a:prstGeom>
          <a:ln w="12700">
            <a:miter lim="400000"/>
          </a:ln>
        </p:spPr>
      </p:pic>
      <p:sp>
        <p:nvSpPr>
          <p:cNvPr id="571" name="Procrustes derivation: scale"/>
          <p:cNvSpPr txBox="1">
            <a:spLocks noGrp="1"/>
          </p:cNvSpPr>
          <p:nvPr>
            <p:ph type="title"/>
          </p:nvPr>
        </p:nvSpPr>
        <p:spPr>
          <a:xfrm>
            <a:off x="369679" y="168406"/>
            <a:ext cx="10516970" cy="1325563"/>
          </a:xfrm>
          <a:prstGeom prst="rect">
            <a:avLst/>
          </a:prstGeom>
        </p:spPr>
        <p:txBody>
          <a:bodyPr>
            <a:normAutofit/>
          </a:bodyPr>
          <a:lstStyle>
            <a:lvl1pPr>
              <a:defRPr sz="9800"/>
            </a:lvl1pPr>
          </a:lstStyle>
          <a:p>
            <a:r>
              <a:rPr sz="4400" dirty="0"/>
              <a:t>Procrustes derivation: scale</a:t>
            </a:r>
          </a:p>
        </p:txBody>
      </p:sp>
      <p:sp>
        <p:nvSpPr>
          <p:cNvPr id="2" name="Content Placeholder 1">
            <a:extLst>
              <a:ext uri="{FF2B5EF4-FFF2-40B4-BE49-F238E27FC236}">
                <a16:creationId xmlns:a16="http://schemas.microsoft.com/office/drawing/2014/main" id="{83B752AF-3D6C-B745-979A-16800544911C}"/>
              </a:ext>
            </a:extLst>
          </p:cNvPr>
          <p:cNvSpPr>
            <a:spLocks noGrp="1"/>
          </p:cNvSpPr>
          <p:nvPr>
            <p:ph idx="1"/>
          </p:nvPr>
        </p:nvSpPr>
        <p:spPr>
          <a:xfrm>
            <a:off x="369679" y="1466137"/>
            <a:ext cx="10516970" cy="4351338"/>
          </a:xfrm>
        </p:spPr>
        <p:txBody>
          <a:bodyPr>
            <a:normAutofit/>
          </a:bodyPr>
          <a:lstStyle/>
          <a:p>
            <a:pPr marL="0" indent="0">
              <a:buNone/>
            </a:pPr>
            <a:r>
              <a:rPr lang="de-DE" sz="2400" dirty="0" err="1">
                <a:latin typeface="Calibri" panose="020F0502020204030204" pitchFamily="34" charset="0"/>
                <a:cs typeface="Calibri" panose="020F0502020204030204" pitchFamily="34" charset="0"/>
              </a:rPr>
              <a:t>Optimize</a:t>
            </a:r>
            <a:r>
              <a:rPr lang="de-DE" sz="2400" dirty="0">
                <a:latin typeface="Calibri" panose="020F0502020204030204" pitchFamily="34" charset="0"/>
                <a:cs typeface="Calibri" panose="020F0502020204030204" pitchFamily="34" charset="0"/>
              </a:rPr>
              <a:t> </a:t>
            </a:r>
            <a:r>
              <a:rPr lang="de-DE" sz="2400" b="1" dirty="0" err="1">
                <a:latin typeface="Calibri" panose="020F0502020204030204" pitchFamily="34" charset="0"/>
                <a:ea typeface="Helvetica"/>
                <a:cs typeface="Calibri" panose="020F0502020204030204" pitchFamily="34" charset="0"/>
                <a:sym typeface="Helvetica"/>
              </a:rPr>
              <a:t>scale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given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the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rotation</a:t>
            </a:r>
            <a:endParaRPr lang="de-DE" sz="2400" dirty="0">
              <a:latin typeface="Calibri" panose="020F0502020204030204" pitchFamily="34" charset="0"/>
              <a:cs typeface="Calibri" panose="020F0502020204030204" pitchFamily="34" charset="0"/>
            </a:endParaRPr>
          </a:p>
        </p:txBody>
      </p:sp>
      <p:sp>
        <p:nvSpPr>
          <p:cNvPr id="572" name="Slide Number"/>
          <p:cNvSpPr txBox="1">
            <a:spLocks noGrp="1"/>
          </p:cNvSpPr>
          <p:nvPr>
            <p:ph type="sldNum" sz="quarter" idx="12"/>
          </p:nvPr>
        </p:nvSpPr>
        <p:spPr>
          <a:xfrm>
            <a:off x="8611722" y="4838836"/>
            <a:ext cx="2743557"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 name="Rectangle 4">
            <a:extLst>
              <a:ext uri="{FF2B5EF4-FFF2-40B4-BE49-F238E27FC236}">
                <a16:creationId xmlns:a16="http://schemas.microsoft.com/office/drawing/2014/main" id="{EA509360-E147-3C7E-D5F4-4D28CA27FE07}"/>
              </a:ext>
            </a:extLst>
          </p:cNvPr>
          <p:cNvSpPr/>
          <p:nvPr/>
        </p:nvSpPr>
        <p:spPr>
          <a:xfrm>
            <a:off x="5175493" y="3977204"/>
            <a:ext cx="2435678" cy="1044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descr="Image">
            <a:extLst>
              <a:ext uri="{FF2B5EF4-FFF2-40B4-BE49-F238E27FC236}">
                <a16:creationId xmlns:a16="http://schemas.microsoft.com/office/drawing/2014/main" id="{E402B38A-FFA5-6FD4-10C3-197078F69ECE}"/>
              </a:ext>
            </a:extLst>
          </p:cNvPr>
          <p:cNvPicPr>
            <a:picLocks noChangeAspect="1"/>
          </p:cNvPicPr>
          <p:nvPr/>
        </p:nvPicPr>
        <p:blipFill rotWithShape="1">
          <a:blip r:embed="rId4"/>
          <a:srcRect l="24825" t="19841" r="55990" b="52074"/>
          <a:stretch/>
        </p:blipFill>
        <p:spPr>
          <a:xfrm>
            <a:off x="5653960" y="4492585"/>
            <a:ext cx="1255509" cy="757140"/>
          </a:xfrm>
          <a:prstGeom prst="rect">
            <a:avLst/>
          </a:prstGeom>
          <a:ln w="12700">
            <a:miter lim="400000"/>
          </a:ln>
        </p:spPr>
      </p:pic>
      <p:pic>
        <p:nvPicPr>
          <p:cNvPr id="4" name="Image" descr="Image">
            <a:extLst>
              <a:ext uri="{FF2B5EF4-FFF2-40B4-BE49-F238E27FC236}">
                <a16:creationId xmlns:a16="http://schemas.microsoft.com/office/drawing/2014/main" id="{E4D9E5F7-F083-2FF6-F126-CFC1994CAC92}"/>
              </a:ext>
            </a:extLst>
          </p:cNvPr>
          <p:cNvPicPr>
            <a:picLocks noChangeAspect="1"/>
          </p:cNvPicPr>
          <p:nvPr/>
        </p:nvPicPr>
        <p:blipFill rotWithShape="1">
          <a:blip r:embed="rId4"/>
          <a:srcRect l="52036" t="19841" r="20431" b="52074"/>
          <a:stretch/>
        </p:blipFill>
        <p:spPr>
          <a:xfrm>
            <a:off x="5490245" y="3791430"/>
            <a:ext cx="1747468" cy="734309"/>
          </a:xfrm>
          <a:prstGeom prst="rect">
            <a:avLst/>
          </a:prstGeom>
          <a:ln w="12700">
            <a:miter lim="400000"/>
          </a:ln>
        </p:spPr>
      </p:pic>
      <p:cxnSp>
        <p:nvCxnSpPr>
          <p:cNvPr id="7" name="Straight Connector 6">
            <a:extLst>
              <a:ext uri="{FF2B5EF4-FFF2-40B4-BE49-F238E27FC236}">
                <a16:creationId xmlns:a16="http://schemas.microsoft.com/office/drawing/2014/main" id="{EC6A57BF-DC9F-701D-5D3F-7A532BCCCF58}"/>
              </a:ext>
            </a:extLst>
          </p:cNvPr>
          <p:cNvCxnSpPr/>
          <p:nvPr/>
        </p:nvCxnSpPr>
        <p:spPr>
          <a:xfrm>
            <a:off x="5469039" y="4499293"/>
            <a:ext cx="16478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D188BD3-ACB1-0447-BD04-6E1CC87261FC}"/>
              </a:ext>
            </a:extLst>
          </p:cNvPr>
          <p:cNvSpPr txBox="1"/>
          <p:nvPr/>
        </p:nvSpPr>
        <p:spPr>
          <a:xfrm>
            <a:off x="8451806" y="3085046"/>
            <a:ext cx="3318664" cy="1754326"/>
          </a:xfrm>
          <a:prstGeom prst="rect">
            <a:avLst/>
          </a:prstGeom>
          <a:noFill/>
        </p:spPr>
        <p:txBody>
          <a:bodyPr wrap="square" rtlCol="0">
            <a:spAutoFit/>
          </a:bodyPr>
          <a:lstStyle/>
          <a:p>
            <a:pPr algn="l"/>
            <a:r>
              <a:rPr lang="en-US" sz="1800" dirty="0"/>
              <a:t>We used:</a:t>
            </a:r>
          </a:p>
          <a:p>
            <a:pPr marL="457200" indent="-457200" algn="l">
              <a:buAutoNum type="arabicParenR"/>
            </a:pPr>
            <a:r>
              <a:rPr lang="en-US" sz="1800" dirty="0"/>
              <a:t>Trace invariance with shifts</a:t>
            </a:r>
          </a:p>
          <a:p>
            <a:pPr marL="457200" indent="-457200" algn="l">
              <a:buAutoNum type="arabicParenR"/>
            </a:pPr>
            <a:r>
              <a:rPr lang="en-US" sz="1800" dirty="0"/>
              <a:t> </a:t>
            </a:r>
          </a:p>
          <a:p>
            <a:pPr marL="457200" indent="-457200" algn="l">
              <a:buAutoNum type="arabicParenR"/>
            </a:pPr>
            <a:r>
              <a:rPr lang="en-US" sz="1800" dirty="0"/>
              <a:t>Trace equals sum of </a:t>
            </a:r>
            <a:r>
              <a:rPr lang="en-US" sz="1800" dirty="0" err="1"/>
              <a:t>eigenvals</a:t>
            </a:r>
            <a:r>
              <a:rPr lang="en-US" sz="1800" dirty="0"/>
              <a:t> for square matrices</a:t>
            </a:r>
          </a:p>
        </p:txBody>
      </p:sp>
      <p:pic>
        <p:nvPicPr>
          <p:cNvPr id="13" name="Picture 12">
            <a:extLst>
              <a:ext uri="{FF2B5EF4-FFF2-40B4-BE49-F238E27FC236}">
                <a16:creationId xmlns:a16="http://schemas.microsoft.com/office/drawing/2014/main" id="{E2766E45-AD4A-8281-F2AF-0E3A77DADD3A}"/>
              </a:ext>
            </a:extLst>
          </p:cNvPr>
          <p:cNvPicPr>
            <a:picLocks noChangeAspect="1"/>
          </p:cNvPicPr>
          <p:nvPr/>
        </p:nvPicPr>
        <p:blipFill>
          <a:blip r:embed="rId5"/>
          <a:stretch>
            <a:fillRect/>
          </a:stretch>
        </p:blipFill>
        <p:spPr>
          <a:xfrm>
            <a:off x="9034441" y="3729054"/>
            <a:ext cx="2736030" cy="248151"/>
          </a:xfrm>
          <a:prstGeom prst="rect">
            <a:avLst/>
          </a:prstGeom>
        </p:spPr>
      </p:pic>
      <p:pic>
        <p:nvPicPr>
          <p:cNvPr id="6" name="Picture 5">
            <a:extLst>
              <a:ext uri="{FF2B5EF4-FFF2-40B4-BE49-F238E27FC236}">
                <a16:creationId xmlns:a16="http://schemas.microsoft.com/office/drawing/2014/main" id="{01C17C21-F99C-CE81-8622-90D26574626B}"/>
              </a:ext>
            </a:extLst>
          </p:cNvPr>
          <p:cNvPicPr>
            <a:picLocks noChangeAspect="1"/>
          </p:cNvPicPr>
          <p:nvPr/>
        </p:nvPicPr>
        <p:blipFill>
          <a:blip r:embed="rId6"/>
          <a:stretch>
            <a:fillRect/>
          </a:stretch>
        </p:blipFill>
        <p:spPr>
          <a:xfrm>
            <a:off x="839322" y="5349943"/>
            <a:ext cx="7772400" cy="74766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780D-BEDE-DCBC-8BA5-13BD3CEAF51B}"/>
              </a:ext>
            </a:extLst>
          </p:cNvPr>
          <p:cNvSpPr>
            <a:spLocks noGrp="1"/>
          </p:cNvSpPr>
          <p:nvPr>
            <p:ph type="title"/>
          </p:nvPr>
        </p:nvSpPr>
        <p:spPr>
          <a:xfrm>
            <a:off x="1011677" y="2285999"/>
            <a:ext cx="9922211" cy="1143001"/>
          </a:xfrm>
        </p:spPr>
        <p:txBody>
          <a:bodyPr>
            <a:noAutofit/>
          </a:bodyPr>
          <a:lstStyle/>
          <a:p>
            <a:r>
              <a:rPr lang="en-US" sz="4400" dirty="0"/>
              <a:t>Clarification slides </a:t>
            </a:r>
            <a:br>
              <a:rPr lang="en-US" sz="4400" dirty="0"/>
            </a:br>
            <a:r>
              <a:rPr lang="en-US" sz="4400" dirty="0"/>
              <a:t>(not included in the video recordings)</a:t>
            </a:r>
          </a:p>
        </p:txBody>
      </p:sp>
      <p:sp>
        <p:nvSpPr>
          <p:cNvPr id="3" name="Slide Number Placeholder 2">
            <a:extLst>
              <a:ext uri="{FF2B5EF4-FFF2-40B4-BE49-F238E27FC236}">
                <a16:creationId xmlns:a16="http://schemas.microsoft.com/office/drawing/2014/main" id="{7408655B-E85D-A243-6A38-178F7686858F}"/>
              </a:ext>
            </a:extLst>
          </p:cNvPr>
          <p:cNvSpPr>
            <a:spLocks noGrp="1"/>
          </p:cNvSpPr>
          <p:nvPr>
            <p:ph type="sldNum" sz="quarter" idx="12"/>
          </p:nvPr>
        </p:nvSpPr>
        <p:spPr>
          <a:xfrm>
            <a:off x="8611722" y="6356351"/>
            <a:ext cx="2743557" cy="365125"/>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0766"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AC5C1BE9-C296-1249-A240-B59D2833722D}" type="slidenum">
              <a:rPr lang="de-DE" smtClean="0"/>
              <a:pPr/>
              <a:t>32</a:t>
            </a:fld>
            <a:endParaRPr lang="de-DE"/>
          </a:p>
        </p:txBody>
      </p:sp>
    </p:spTree>
    <p:extLst>
      <p:ext uri="{BB962C8B-B14F-4D97-AF65-F5344CB8AC3E}">
        <p14:creationId xmlns:p14="http://schemas.microsoft.com/office/powerpoint/2010/main" val="11036488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780D-BEDE-DCBC-8BA5-13BD3CEAF51B}"/>
              </a:ext>
            </a:extLst>
          </p:cNvPr>
          <p:cNvSpPr>
            <a:spLocks noGrp="1"/>
          </p:cNvSpPr>
          <p:nvPr>
            <p:ph type="title"/>
          </p:nvPr>
        </p:nvSpPr>
        <p:spPr/>
        <p:txBody>
          <a:bodyPr>
            <a:normAutofit fontScale="90000"/>
          </a:bodyPr>
          <a:lstStyle/>
          <a:p>
            <a:r>
              <a:rPr lang="en-US" dirty="0"/>
              <a:t>Clarification slide 1 (not in the video)</a:t>
            </a:r>
          </a:p>
        </p:txBody>
      </p:sp>
      <p:sp>
        <p:nvSpPr>
          <p:cNvPr id="3" name="Slide Number Placeholder 2">
            <a:extLst>
              <a:ext uri="{FF2B5EF4-FFF2-40B4-BE49-F238E27FC236}">
                <a16:creationId xmlns:a16="http://schemas.microsoft.com/office/drawing/2014/main" id="{7408655B-E85D-A243-6A38-178F7686858F}"/>
              </a:ext>
            </a:extLst>
          </p:cNvPr>
          <p:cNvSpPr>
            <a:spLocks noGrp="1"/>
          </p:cNvSpPr>
          <p:nvPr>
            <p:ph type="sldNum" sz="quarter" idx="12"/>
          </p:nvPr>
        </p:nvSpPr>
        <p:spPr>
          <a:xfrm>
            <a:off x="8611722" y="6356351"/>
            <a:ext cx="2743557" cy="365125"/>
          </a:xfrm>
          <a:prstGeom prst="rect">
            <a:avLst/>
          </a:prstGeom>
        </p:spPr>
        <p:txBody>
          <a:bodyPr vert="horz" lIns="91440" tIns="45720" rIns="91440" bIns="45720"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410766"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Helvetica Light"/>
              </a:defRPr>
            </a:lvl1pPr>
            <a:lvl2pPr marL="0" marR="0" indent="1143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0766"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fld id="{AC5C1BE9-C296-1249-A240-B59D2833722D}" type="slidenum">
              <a:rPr lang="de-DE" smtClean="0"/>
              <a:pPr/>
              <a:t>33</a:t>
            </a:fld>
            <a:endParaRPr lang="de-DE"/>
          </a:p>
        </p:txBody>
      </p:sp>
      <p:pic>
        <p:nvPicPr>
          <p:cNvPr id="5" name="Picture 4">
            <a:extLst>
              <a:ext uri="{FF2B5EF4-FFF2-40B4-BE49-F238E27FC236}">
                <a16:creationId xmlns:a16="http://schemas.microsoft.com/office/drawing/2014/main" id="{1BFB2B6C-3C02-7FE1-ED11-1E50404908B5}"/>
              </a:ext>
            </a:extLst>
          </p:cNvPr>
          <p:cNvPicPr>
            <a:picLocks noChangeAspect="1"/>
          </p:cNvPicPr>
          <p:nvPr/>
        </p:nvPicPr>
        <p:blipFill>
          <a:blip r:embed="rId3"/>
          <a:stretch>
            <a:fillRect/>
          </a:stretch>
        </p:blipFill>
        <p:spPr>
          <a:xfrm>
            <a:off x="7008855" y="1614154"/>
            <a:ext cx="2603500" cy="1333500"/>
          </a:xfrm>
          <a:prstGeom prst="rect">
            <a:avLst/>
          </a:prstGeom>
        </p:spPr>
      </p:pic>
      <p:pic>
        <p:nvPicPr>
          <p:cNvPr id="6" name="Picture 5">
            <a:extLst>
              <a:ext uri="{FF2B5EF4-FFF2-40B4-BE49-F238E27FC236}">
                <a16:creationId xmlns:a16="http://schemas.microsoft.com/office/drawing/2014/main" id="{462338B4-CFF7-71E3-BB09-EB2238C239E6}"/>
              </a:ext>
            </a:extLst>
          </p:cNvPr>
          <p:cNvPicPr>
            <a:picLocks noChangeAspect="1"/>
          </p:cNvPicPr>
          <p:nvPr/>
        </p:nvPicPr>
        <p:blipFill>
          <a:blip r:embed="rId4"/>
          <a:stretch>
            <a:fillRect/>
          </a:stretch>
        </p:blipFill>
        <p:spPr>
          <a:xfrm>
            <a:off x="1093328" y="1965494"/>
            <a:ext cx="5194300" cy="520700"/>
          </a:xfrm>
          <a:prstGeom prst="rect">
            <a:avLst/>
          </a:prstGeom>
        </p:spPr>
      </p:pic>
      <p:sp>
        <p:nvSpPr>
          <p:cNvPr id="7" name="TextBox 6">
            <a:extLst>
              <a:ext uri="{FF2B5EF4-FFF2-40B4-BE49-F238E27FC236}">
                <a16:creationId xmlns:a16="http://schemas.microsoft.com/office/drawing/2014/main" id="{C03C6759-A35C-2BDB-3643-4D1A46AA56D3}"/>
              </a:ext>
            </a:extLst>
          </p:cNvPr>
          <p:cNvSpPr txBox="1"/>
          <p:nvPr/>
        </p:nvSpPr>
        <p:spPr>
          <a:xfrm>
            <a:off x="1093328" y="3220493"/>
            <a:ext cx="4547937" cy="1631216"/>
          </a:xfrm>
          <a:prstGeom prst="rect">
            <a:avLst/>
          </a:prstGeom>
          <a:noFill/>
        </p:spPr>
        <p:txBody>
          <a:bodyPr wrap="square" rtlCol="0">
            <a:spAutoFit/>
          </a:bodyPr>
          <a:lstStyle/>
          <a:p>
            <a:pPr algn="l"/>
            <a:r>
              <a:rPr lang="en-US" dirty="0"/>
              <a:t>Normalized </a:t>
            </a:r>
            <a:r>
              <a:rPr lang="en-US" dirty="0" err="1"/>
              <a:t>pointcloud</a:t>
            </a:r>
            <a:r>
              <a:rPr lang="en-US" dirty="0"/>
              <a:t>. The centroid is subtracted to all points to center the </a:t>
            </a:r>
            <a:r>
              <a:rPr lang="en-US" dirty="0" err="1"/>
              <a:t>pointcloud</a:t>
            </a:r>
            <a:r>
              <a:rPr lang="en-US" dirty="0"/>
              <a:t> at the origin</a:t>
            </a:r>
          </a:p>
        </p:txBody>
      </p:sp>
      <p:sp>
        <p:nvSpPr>
          <p:cNvPr id="8" name="Rounded Rectangle">
            <a:extLst>
              <a:ext uri="{FF2B5EF4-FFF2-40B4-BE49-F238E27FC236}">
                <a16:creationId xmlns:a16="http://schemas.microsoft.com/office/drawing/2014/main" id="{16AA0D9A-364F-6D30-5DA7-87F1D0A4E371}"/>
              </a:ext>
            </a:extLst>
          </p:cNvPr>
          <p:cNvSpPr/>
          <p:nvPr/>
        </p:nvSpPr>
        <p:spPr>
          <a:xfrm>
            <a:off x="6493880" y="3360967"/>
            <a:ext cx="4248638" cy="1325106"/>
          </a:xfrm>
          <a:prstGeom prst="roundRect">
            <a:avLst>
              <a:gd name="adj" fmla="val 6236"/>
            </a:avLst>
          </a:prstGeom>
          <a:solidFill>
            <a:schemeClr val="accent5">
              <a:hueOff val="-444211"/>
              <a:satOff val="-14915"/>
              <a:lumOff val="22857"/>
              <a:alpha val="10000"/>
            </a:schemeClr>
          </a:solidFill>
          <a:ln w="12700">
            <a:miter lim="400000"/>
          </a:ln>
          <a:effectLst>
            <a:outerShdw blurRad="50800" dist="25400" dir="5400000" rotWithShape="0">
              <a:srgbClr val="000000">
                <a:alpha val="50000"/>
              </a:srgbClr>
            </a:outerShdw>
          </a:effectLst>
        </p:spPr>
        <p:txBody>
          <a:bodyPr lIns="35719" tIns="35719" rIns="35719" bIns="35719" anchor="ctr"/>
          <a:lstStyle/>
          <a:p>
            <a:pPr>
              <a:defRPr sz="3200">
                <a:solidFill>
                  <a:srgbClr val="FFFFFF"/>
                </a:solidFill>
              </a:defRPr>
            </a:pPr>
            <a:endParaRPr sz="1600"/>
          </a:p>
        </p:txBody>
      </p:sp>
      <p:sp>
        <p:nvSpPr>
          <p:cNvPr id="9" name="Rounded Rectangle">
            <a:extLst>
              <a:ext uri="{FF2B5EF4-FFF2-40B4-BE49-F238E27FC236}">
                <a16:creationId xmlns:a16="http://schemas.microsoft.com/office/drawing/2014/main" id="{3725ECA0-DB6F-A3ED-9F26-86B0264479E1}"/>
              </a:ext>
            </a:extLst>
          </p:cNvPr>
          <p:cNvSpPr/>
          <p:nvPr/>
        </p:nvSpPr>
        <p:spPr>
          <a:xfrm>
            <a:off x="1093328" y="3220493"/>
            <a:ext cx="4612858" cy="1862882"/>
          </a:xfrm>
          <a:prstGeom prst="roundRect">
            <a:avLst>
              <a:gd name="adj" fmla="val 6236"/>
            </a:avLst>
          </a:prstGeom>
          <a:solidFill>
            <a:schemeClr val="accent5">
              <a:hueOff val="-444211"/>
              <a:satOff val="-14915"/>
              <a:lumOff val="22857"/>
              <a:alpha val="10000"/>
            </a:schemeClr>
          </a:solidFill>
          <a:ln w="12700">
            <a:miter lim="400000"/>
          </a:ln>
          <a:effectLst>
            <a:outerShdw blurRad="50800" dist="25400" dir="5400000" rotWithShape="0">
              <a:srgbClr val="000000">
                <a:alpha val="50000"/>
              </a:srgbClr>
            </a:outerShdw>
          </a:effectLst>
        </p:spPr>
        <p:txBody>
          <a:bodyPr lIns="35719" tIns="35719" rIns="35719" bIns="35719" anchor="ctr"/>
          <a:lstStyle/>
          <a:p>
            <a:pPr algn="l">
              <a:defRPr sz="3200">
                <a:solidFill>
                  <a:srgbClr val="FFFFFF"/>
                </a:solidFill>
              </a:defRPr>
            </a:pPr>
            <a:endParaRPr sz="1600" dirty="0"/>
          </a:p>
        </p:txBody>
      </p:sp>
      <p:sp>
        <p:nvSpPr>
          <p:cNvPr id="11" name="TextBox 10">
            <a:extLst>
              <a:ext uri="{FF2B5EF4-FFF2-40B4-BE49-F238E27FC236}">
                <a16:creationId xmlns:a16="http://schemas.microsoft.com/office/drawing/2014/main" id="{09F15141-AD3B-BA0B-C8C7-867FB035A4B5}"/>
              </a:ext>
            </a:extLst>
          </p:cNvPr>
          <p:cNvSpPr txBox="1"/>
          <p:nvPr/>
        </p:nvSpPr>
        <p:spPr>
          <a:xfrm>
            <a:off x="6194581" y="3784993"/>
            <a:ext cx="4547937" cy="477054"/>
          </a:xfrm>
          <a:prstGeom prst="rect">
            <a:avLst/>
          </a:prstGeom>
          <a:noFill/>
        </p:spPr>
        <p:txBody>
          <a:bodyPr wrap="square" rtlCol="0">
            <a:spAutoFit/>
          </a:bodyPr>
          <a:lstStyle/>
          <a:p>
            <a:r>
              <a:rPr lang="en-US" dirty="0"/>
              <a:t>Centroid</a:t>
            </a:r>
          </a:p>
        </p:txBody>
      </p:sp>
    </p:spTree>
    <p:extLst>
      <p:ext uri="{BB962C8B-B14F-4D97-AF65-F5344CB8AC3E}">
        <p14:creationId xmlns:p14="http://schemas.microsoft.com/office/powerpoint/2010/main" val="133160727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5" name="Image" descr="Image"/>
          <p:cNvPicPr>
            <a:picLocks noChangeAspect="1"/>
          </p:cNvPicPr>
          <p:nvPr/>
        </p:nvPicPr>
        <p:blipFill>
          <a:blip r:embed="rId3"/>
          <a:stretch>
            <a:fillRect/>
          </a:stretch>
        </p:blipFill>
        <p:spPr>
          <a:xfrm>
            <a:off x="1524794" y="545928"/>
            <a:ext cx="9144000" cy="5766144"/>
          </a:xfrm>
          <a:prstGeom prst="rect">
            <a:avLst/>
          </a:prstGeom>
          <a:ln w="12700">
            <a:miter lim="400000"/>
          </a:ln>
        </p:spPr>
      </p:pic>
      <p:sp>
        <p:nvSpPr>
          <p:cNvPr id="396" name="Slide Number"/>
          <p:cNvSpPr txBox="1">
            <a:spLocks noGrp="1"/>
          </p:cNvSpPr>
          <p:nvPr>
            <p:ph type="sldNum" sz="quarter" idx="4294967295"/>
          </p:nvPr>
        </p:nvSpPr>
        <p:spPr>
          <a:xfrm>
            <a:off x="5935236" y="6505277"/>
            <a:ext cx="314188" cy="3289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Tree>
    <p:extLst>
      <p:ext uri="{BB962C8B-B14F-4D97-AF65-F5344CB8AC3E}">
        <p14:creationId xmlns:p14="http://schemas.microsoft.com/office/powerpoint/2010/main" val="205714108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2" name="Note: I will not expect you to be able to derive the procrustes algorithm, but it is good to look at the derivation to gain a deeper understanding of the method"/>
          <p:cNvSpPr txBox="1"/>
          <p:nvPr/>
        </p:nvSpPr>
        <p:spPr>
          <a:xfrm>
            <a:off x="984980" y="2959273"/>
            <a:ext cx="10223628" cy="456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just"/>
            <a:r>
              <a:rPr sz="1250" b="1">
                <a:latin typeface="Helvetica"/>
                <a:ea typeface="Helvetica"/>
                <a:cs typeface="Helvetica"/>
                <a:sym typeface="Helvetica"/>
              </a:rPr>
              <a:t>Note</a:t>
            </a:r>
            <a:r>
              <a:rPr sz="1250"/>
              <a:t>: I will not expect you to be able to derive the procrustes algorithm, but it is good to look at the derivation to gain a deeper understanding of the method</a:t>
            </a:r>
          </a:p>
        </p:txBody>
      </p:sp>
      <p:sp>
        <p:nvSpPr>
          <p:cNvPr id="583" name="Slide Number"/>
          <p:cNvSpPr txBox="1">
            <a:spLocks noGrp="1"/>
          </p:cNvSpPr>
          <p:nvPr>
            <p:ph type="sldNum" sz="quarter" idx="4294967295"/>
          </p:nvPr>
        </p:nvSpPr>
        <p:spPr>
          <a:xfrm>
            <a:off x="5935234" y="6505277"/>
            <a:ext cx="314188" cy="3289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Tree>
    <p:extLst>
      <p:ext uri="{BB962C8B-B14F-4D97-AF65-F5344CB8AC3E}">
        <p14:creationId xmlns:p14="http://schemas.microsoft.com/office/powerpoint/2010/main" val="88354554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4" name="snapshot00.png" descr="snapshot00.png"/>
          <p:cNvPicPr>
            <a:picLocks noChangeAspect="1"/>
          </p:cNvPicPr>
          <p:nvPr/>
        </p:nvPicPr>
        <p:blipFill>
          <a:blip r:embed="rId3"/>
          <a:stretch>
            <a:fillRect/>
          </a:stretch>
        </p:blipFill>
        <p:spPr>
          <a:xfrm>
            <a:off x="1784925" y="2258371"/>
            <a:ext cx="6153485" cy="4109496"/>
          </a:xfrm>
          <a:prstGeom prst="rect">
            <a:avLst/>
          </a:prstGeom>
          <a:ln w="12700">
            <a:miter lim="400000"/>
          </a:ln>
        </p:spPr>
      </p:pic>
      <p:pic>
        <p:nvPicPr>
          <p:cNvPr id="225" name="Image" descr="Image"/>
          <p:cNvPicPr>
            <a:picLocks noChangeAspect="1"/>
          </p:cNvPicPr>
          <p:nvPr/>
        </p:nvPicPr>
        <p:blipFill>
          <a:blip r:embed="rId4"/>
          <a:stretch>
            <a:fillRect/>
          </a:stretch>
        </p:blipFill>
        <p:spPr>
          <a:xfrm>
            <a:off x="6467445" y="2585865"/>
            <a:ext cx="357188" cy="267891"/>
          </a:xfrm>
          <a:prstGeom prst="rect">
            <a:avLst/>
          </a:prstGeom>
          <a:ln w="12700">
            <a:miter lim="400000"/>
          </a:ln>
        </p:spPr>
      </p:pic>
      <p:pic>
        <p:nvPicPr>
          <p:cNvPr id="226" name="Image" descr="Image"/>
          <p:cNvPicPr>
            <a:picLocks noChangeAspect="1"/>
          </p:cNvPicPr>
          <p:nvPr/>
        </p:nvPicPr>
        <p:blipFill>
          <a:blip r:embed="rId5"/>
          <a:stretch>
            <a:fillRect/>
          </a:stretch>
        </p:blipFill>
        <p:spPr>
          <a:xfrm>
            <a:off x="2841626" y="3152100"/>
            <a:ext cx="267891" cy="223243"/>
          </a:xfrm>
          <a:prstGeom prst="rect">
            <a:avLst/>
          </a:prstGeom>
          <a:ln w="12700">
            <a:miter lim="400000"/>
          </a:ln>
        </p:spPr>
      </p:pic>
      <p:sp>
        <p:nvSpPr>
          <p:cNvPr id="227" name="Line"/>
          <p:cNvSpPr/>
          <p:nvPr/>
        </p:nvSpPr>
        <p:spPr>
          <a:xfrm>
            <a:off x="3339728" y="2569223"/>
            <a:ext cx="2620907" cy="576286"/>
          </a:xfrm>
          <a:custGeom>
            <a:avLst/>
            <a:gdLst/>
            <a:ahLst/>
            <a:cxnLst>
              <a:cxn ang="0">
                <a:pos x="wd2" y="hd2"/>
              </a:cxn>
              <a:cxn ang="5400000">
                <a:pos x="wd2" y="hd2"/>
              </a:cxn>
              <a:cxn ang="10800000">
                <a:pos x="wd2" y="hd2"/>
              </a:cxn>
              <a:cxn ang="16200000">
                <a:pos x="wd2" y="hd2"/>
              </a:cxn>
            </a:cxnLst>
            <a:rect l="0" t="0" r="r" b="b"/>
            <a:pathLst>
              <a:path w="21600" h="16959" extrusionOk="0">
                <a:moveTo>
                  <a:pt x="0" y="16617"/>
                </a:moveTo>
                <a:cubicBezTo>
                  <a:pt x="1478" y="11900"/>
                  <a:pt x="2990" y="8169"/>
                  <a:pt x="4525" y="5452"/>
                </a:cubicBezTo>
                <a:cubicBezTo>
                  <a:pt x="10227" y="-4641"/>
                  <a:pt x="16116" y="-672"/>
                  <a:pt x="21600" y="16959"/>
                </a:cubicBezTo>
              </a:path>
            </a:pathLst>
          </a:custGeom>
          <a:ln w="88900">
            <a:solidFill>
              <a:srgbClr val="000000"/>
            </a:solidFill>
            <a:miter lim="400000"/>
            <a:tailEnd type="triangle"/>
          </a:ln>
        </p:spPr>
        <p:txBody>
          <a:bodyPr lIns="35719" tIns="35719" rIns="35719" bIns="35719" anchor="ctr"/>
          <a:lstStyle/>
          <a:p>
            <a:pPr>
              <a:defRPr sz="3200"/>
            </a:pPr>
            <a:endParaRPr sz="1600"/>
          </a:p>
        </p:txBody>
      </p:sp>
      <p:sp>
        <p:nvSpPr>
          <p:cNvPr id="228" name="?"/>
          <p:cNvSpPr txBox="1"/>
          <p:nvPr/>
        </p:nvSpPr>
        <p:spPr>
          <a:xfrm>
            <a:off x="9487630" y="4623406"/>
            <a:ext cx="612348" cy="14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200"/>
            </a:lvl1pPr>
          </a:lstStyle>
          <a:p>
            <a:r>
              <a:rPr sz="9100"/>
              <a:t>?</a:t>
            </a:r>
          </a:p>
        </p:txBody>
      </p:sp>
      <p:pic>
        <p:nvPicPr>
          <p:cNvPr id="229" name="Image" descr="Image"/>
          <p:cNvPicPr>
            <a:picLocks noChangeAspect="1"/>
          </p:cNvPicPr>
          <p:nvPr/>
        </p:nvPicPr>
        <p:blipFill>
          <a:blip r:embed="rId6"/>
          <a:stretch>
            <a:fillRect/>
          </a:stretch>
        </p:blipFill>
        <p:spPr>
          <a:xfrm>
            <a:off x="6939839" y="4063061"/>
            <a:ext cx="4232673" cy="500063"/>
          </a:xfrm>
          <a:prstGeom prst="rect">
            <a:avLst/>
          </a:prstGeom>
          <a:ln w="12700">
            <a:miter lim="400000"/>
          </a:ln>
        </p:spPr>
      </p:pic>
      <p:sp>
        <p:nvSpPr>
          <p:cNvPr id="230" name="Today: Rigid Alignment (Procrustes)"/>
          <p:cNvSpPr txBox="1">
            <a:spLocks noGrp="1"/>
          </p:cNvSpPr>
          <p:nvPr>
            <p:ph type="title"/>
          </p:nvPr>
        </p:nvSpPr>
        <p:spPr>
          <a:prstGeom prst="rect">
            <a:avLst/>
          </a:prstGeom>
        </p:spPr>
        <p:txBody>
          <a:bodyPr>
            <a:normAutofit fontScale="90000"/>
          </a:bodyPr>
          <a:lstStyle>
            <a:lvl1pPr>
              <a:defRPr sz="9800"/>
            </a:lvl1pPr>
          </a:lstStyle>
          <a:p>
            <a:r>
              <a:rPr sz="4400" dirty="0"/>
              <a:t>Today: Rigid Alignment (Procrustes)</a:t>
            </a:r>
          </a:p>
        </p:txBody>
      </p:sp>
      <p:sp>
        <p:nvSpPr>
          <p:cNvPr id="23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Tree>
    <p:extLst>
      <p:ext uri="{BB962C8B-B14F-4D97-AF65-F5344CB8AC3E}">
        <p14:creationId xmlns:p14="http://schemas.microsoft.com/office/powerpoint/2010/main" val="1926265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5" name="Surface representation: Mesh"/>
          <p:cNvSpPr txBox="1">
            <a:spLocks noGrp="1"/>
          </p:cNvSpPr>
          <p:nvPr>
            <p:ph type="title"/>
          </p:nvPr>
        </p:nvSpPr>
        <p:spPr>
          <a:prstGeom prst="rect">
            <a:avLst/>
          </a:prstGeom>
        </p:spPr>
        <p:txBody>
          <a:bodyPr/>
          <a:lstStyle/>
          <a:p>
            <a:r>
              <a:rPr dirty="0"/>
              <a:t>Surface representation: Mesh</a:t>
            </a:r>
          </a:p>
        </p:txBody>
      </p:sp>
      <p:sp>
        <p:nvSpPr>
          <p:cNvPr id="2" name="Content Placeholder 1">
            <a:extLst>
              <a:ext uri="{FF2B5EF4-FFF2-40B4-BE49-F238E27FC236}">
                <a16:creationId xmlns:a16="http://schemas.microsoft.com/office/drawing/2014/main" id="{CCB6157B-3741-C340-9CEF-9C733E2A1155}"/>
              </a:ext>
            </a:extLst>
          </p:cNvPr>
          <p:cNvSpPr>
            <a:spLocks noGrp="1"/>
          </p:cNvSpPr>
          <p:nvPr>
            <p:ph idx="1"/>
          </p:nvPr>
        </p:nvSpPr>
        <p:spPr/>
        <p:txBody>
          <a:bodyPr/>
          <a:lstStyle/>
          <a:p>
            <a:pPr marL="0" indent="0">
              <a:buNone/>
            </a:pPr>
            <a:r>
              <a:rPr lang="en-GB" dirty="0"/>
              <a:t>How can we rigidly transform a set of points ?</a:t>
            </a:r>
          </a:p>
          <a:p>
            <a:pPr marL="0" indent="0">
              <a:buNone/>
            </a:pPr>
            <a:endParaRPr lang="en-GB" dirty="0"/>
          </a:p>
          <a:p>
            <a:r>
              <a:rPr lang="en-GB" dirty="0"/>
              <a:t>Translate it</a:t>
            </a:r>
          </a:p>
          <a:p>
            <a:r>
              <a:rPr lang="en-GB" dirty="0"/>
              <a:t>Rotate it  </a:t>
            </a:r>
          </a:p>
          <a:p>
            <a:r>
              <a:rPr lang="en-GB" dirty="0"/>
              <a:t>Today we’ll consider also</a:t>
            </a:r>
          </a:p>
          <a:p>
            <a:r>
              <a:rPr lang="en-GB" dirty="0"/>
              <a:t>Scale it</a:t>
            </a:r>
          </a:p>
          <a:p>
            <a:endParaRPr lang="en-GB" dirty="0"/>
          </a:p>
          <a:p>
            <a:endParaRPr lang="en-GB" dirty="0"/>
          </a:p>
        </p:txBody>
      </p:sp>
      <p:sp>
        <p:nvSpPr>
          <p:cNvPr id="256"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pic>
        <p:nvPicPr>
          <p:cNvPr id="252" name="Image" descr="Image"/>
          <p:cNvPicPr>
            <a:picLocks noChangeAspect="1"/>
          </p:cNvPicPr>
          <p:nvPr/>
        </p:nvPicPr>
        <p:blipFill>
          <a:blip r:embed="rId3"/>
          <a:stretch>
            <a:fillRect/>
          </a:stretch>
        </p:blipFill>
        <p:spPr>
          <a:xfrm>
            <a:off x="5835562" y="2836536"/>
            <a:ext cx="3147117" cy="414655"/>
          </a:xfrm>
          <a:prstGeom prst="rect">
            <a:avLst/>
          </a:prstGeom>
          <a:ln w="12700">
            <a:miter lim="400000"/>
          </a:ln>
        </p:spPr>
      </p:pic>
      <p:pic>
        <p:nvPicPr>
          <p:cNvPr id="253" name="Image" descr="Image"/>
          <p:cNvPicPr>
            <a:picLocks noChangeAspect="1"/>
          </p:cNvPicPr>
          <p:nvPr/>
        </p:nvPicPr>
        <p:blipFill>
          <a:blip r:embed="rId4"/>
          <a:stretch>
            <a:fillRect/>
          </a:stretch>
        </p:blipFill>
        <p:spPr>
          <a:xfrm>
            <a:off x="5835562" y="3386127"/>
            <a:ext cx="4296034" cy="492473"/>
          </a:xfrm>
          <a:prstGeom prst="rect">
            <a:avLst/>
          </a:prstGeom>
          <a:ln w="12700">
            <a:miter lim="400000"/>
          </a:ln>
        </p:spPr>
      </p:pic>
      <p:pic>
        <p:nvPicPr>
          <p:cNvPr id="254" name="Image" descr="Image"/>
          <p:cNvPicPr>
            <a:picLocks noChangeAspect="1"/>
          </p:cNvPicPr>
          <p:nvPr/>
        </p:nvPicPr>
        <p:blipFill>
          <a:blip r:embed="rId5"/>
          <a:stretch>
            <a:fillRect/>
          </a:stretch>
        </p:blipFill>
        <p:spPr>
          <a:xfrm>
            <a:off x="5835562" y="4342021"/>
            <a:ext cx="3062060" cy="414655"/>
          </a:xfrm>
          <a:prstGeom prst="rect">
            <a:avLst/>
          </a:prstGeom>
          <a:ln w="12700">
            <a:miter lim="400000"/>
          </a:ln>
        </p:spPr>
      </p:pic>
    </p:spTree>
    <p:extLst>
      <p:ext uri="{BB962C8B-B14F-4D97-AF65-F5344CB8AC3E}">
        <p14:creationId xmlns:p14="http://schemas.microsoft.com/office/powerpoint/2010/main" val="17388006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3"/>
          <a:stretch>
            <a:fillRect/>
          </a:stretch>
        </p:blipFill>
        <p:spPr>
          <a:xfrm>
            <a:off x="2081407" y="2018109"/>
            <a:ext cx="8030775" cy="4455354"/>
          </a:xfrm>
          <a:prstGeom prst="rect">
            <a:avLst/>
          </a:prstGeom>
          <a:ln w="12700">
            <a:miter lim="400000"/>
          </a:ln>
        </p:spPr>
      </p:pic>
      <p:sp>
        <p:nvSpPr>
          <p:cNvPr id="202" name="In Lots of Poses"/>
          <p:cNvSpPr txBox="1">
            <a:spLocks noGrp="1"/>
          </p:cNvSpPr>
          <p:nvPr>
            <p:ph type="title"/>
          </p:nvPr>
        </p:nvSpPr>
        <p:spPr>
          <a:prstGeom prst="rect">
            <a:avLst/>
          </a:prstGeom>
        </p:spPr>
        <p:txBody>
          <a:bodyPr anchor="ctr">
            <a:normAutofit/>
          </a:bodyPr>
          <a:lstStyle>
            <a:lvl1pPr>
              <a:defRPr sz="10200"/>
            </a:lvl1pPr>
          </a:lstStyle>
          <a:p>
            <a:r>
              <a:rPr sz="4400" dirty="0"/>
              <a:t>In </a:t>
            </a:r>
            <a:r>
              <a:rPr lang="en-US" sz="4400" dirty="0"/>
              <a:t>l</a:t>
            </a:r>
            <a:r>
              <a:rPr sz="4400" dirty="0"/>
              <a:t>ots of </a:t>
            </a:r>
            <a:r>
              <a:rPr lang="en-US" sz="4400" dirty="0"/>
              <a:t>p</a:t>
            </a:r>
            <a:r>
              <a:rPr sz="4400" dirty="0"/>
              <a:t>oses</a:t>
            </a:r>
          </a:p>
        </p:txBody>
      </p:sp>
      <p:sp>
        <p:nvSpPr>
          <p:cNvPr id="20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3"/>
          <a:stretch>
            <a:fillRect/>
          </a:stretch>
        </p:blipFill>
        <p:spPr>
          <a:xfrm>
            <a:off x="2081407" y="2288097"/>
            <a:ext cx="3079087" cy="1708232"/>
          </a:xfrm>
          <a:prstGeom prst="rect">
            <a:avLst/>
          </a:prstGeom>
          <a:ln w="12700">
            <a:miter lim="400000"/>
          </a:ln>
        </p:spPr>
      </p:pic>
      <p:sp>
        <p:nvSpPr>
          <p:cNvPr id="208" name="To Learn a Model We Need Correspondence"/>
          <p:cNvSpPr txBox="1">
            <a:spLocks noGrp="1"/>
          </p:cNvSpPr>
          <p:nvPr>
            <p:ph type="title"/>
          </p:nvPr>
        </p:nvSpPr>
        <p:spPr>
          <a:prstGeom prst="rect">
            <a:avLst/>
          </a:prstGeom>
        </p:spPr>
        <p:txBody>
          <a:bodyPr anchor="ctr">
            <a:normAutofit/>
          </a:bodyPr>
          <a:lstStyle>
            <a:lvl1pPr defTabSz="764024">
              <a:defRPr sz="9486"/>
            </a:lvl1pPr>
          </a:lstStyle>
          <a:p>
            <a:r>
              <a:rPr sz="4400" dirty="0"/>
              <a:t>To </a:t>
            </a:r>
            <a:r>
              <a:rPr lang="en-US" sz="4400" dirty="0"/>
              <a:t>l</a:t>
            </a:r>
            <a:r>
              <a:rPr sz="4400" dirty="0"/>
              <a:t>earn a </a:t>
            </a:r>
            <a:r>
              <a:rPr lang="en-US" sz="4400" dirty="0"/>
              <a:t>m</a:t>
            </a:r>
            <a:r>
              <a:rPr sz="4400" dirty="0"/>
              <a:t>odel </a:t>
            </a:r>
            <a:r>
              <a:rPr lang="en-US" sz="4400" dirty="0"/>
              <a:t>w</a:t>
            </a:r>
            <a:r>
              <a:rPr sz="4400" dirty="0"/>
              <a:t>e </a:t>
            </a:r>
            <a:r>
              <a:rPr lang="en-US" sz="4400" dirty="0"/>
              <a:t>n</a:t>
            </a:r>
            <a:r>
              <a:rPr sz="4400" dirty="0"/>
              <a:t>eed </a:t>
            </a:r>
            <a:r>
              <a:rPr lang="en-US" sz="4400" dirty="0"/>
              <a:t>c</a:t>
            </a:r>
            <a:r>
              <a:rPr sz="4400" dirty="0"/>
              <a:t>orrespondence</a:t>
            </a:r>
          </a:p>
        </p:txBody>
      </p:sp>
      <p:sp>
        <p:nvSpPr>
          <p:cNvPr id="21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pic>
        <p:nvPicPr>
          <p:cNvPr id="209" name="Image" descr="Image"/>
          <p:cNvPicPr>
            <a:picLocks noChangeAspect="1"/>
          </p:cNvPicPr>
          <p:nvPr/>
        </p:nvPicPr>
        <p:blipFill>
          <a:blip r:embed="rId4"/>
          <a:stretch>
            <a:fillRect/>
          </a:stretch>
        </p:blipFill>
        <p:spPr>
          <a:xfrm>
            <a:off x="2239271" y="4319893"/>
            <a:ext cx="2763359" cy="2010456"/>
          </a:xfrm>
          <a:prstGeom prst="rect">
            <a:avLst/>
          </a:prstGeom>
          <a:ln w="12700">
            <a:miter lim="400000"/>
          </a:ln>
        </p:spPr>
      </p:pic>
      <p:pic>
        <p:nvPicPr>
          <p:cNvPr id="210" name="snapshot04.png" descr="snapshot04.png"/>
          <p:cNvPicPr>
            <a:picLocks noChangeAspect="1"/>
          </p:cNvPicPr>
          <p:nvPr/>
        </p:nvPicPr>
        <p:blipFill>
          <a:blip r:embed="rId5"/>
          <a:stretch>
            <a:fillRect/>
          </a:stretch>
        </p:blipFill>
        <p:spPr>
          <a:xfrm>
            <a:off x="6476193" y="2952667"/>
            <a:ext cx="3789883" cy="2792161"/>
          </a:xfrm>
          <a:prstGeom prst="rect">
            <a:avLst/>
          </a:prstGeom>
          <a:ln w="12700">
            <a:miter lim="400000"/>
          </a:ln>
        </p:spPr>
      </p:pic>
      <p:sp>
        <p:nvSpPr>
          <p:cNvPr id="211" name="Line"/>
          <p:cNvSpPr/>
          <p:nvPr/>
        </p:nvSpPr>
        <p:spPr>
          <a:xfrm>
            <a:off x="5387442" y="3069859"/>
            <a:ext cx="1421897" cy="717239"/>
          </a:xfrm>
          <a:prstGeom prst="line">
            <a:avLst/>
          </a:prstGeom>
          <a:ln w="25400">
            <a:solidFill>
              <a:srgbClr val="000000"/>
            </a:solidFill>
            <a:miter lim="400000"/>
            <a:tailEnd type="triangle"/>
          </a:ln>
        </p:spPr>
        <p:txBody>
          <a:bodyPr lIns="35719" tIns="35719" rIns="35719" bIns="35719" anchor="ctr"/>
          <a:lstStyle/>
          <a:p>
            <a:pPr>
              <a:defRPr sz="3200"/>
            </a:pPr>
            <a:endParaRPr sz="1600"/>
          </a:p>
        </p:txBody>
      </p:sp>
      <p:sp>
        <p:nvSpPr>
          <p:cNvPr id="212" name="Line"/>
          <p:cNvSpPr/>
          <p:nvPr/>
        </p:nvSpPr>
        <p:spPr>
          <a:xfrm flipV="1">
            <a:off x="5301310" y="4410948"/>
            <a:ext cx="1595867" cy="972326"/>
          </a:xfrm>
          <a:prstGeom prst="line">
            <a:avLst/>
          </a:prstGeom>
          <a:ln w="25400">
            <a:solidFill>
              <a:srgbClr val="000000"/>
            </a:solidFill>
            <a:miter lim="400000"/>
            <a:tailEnd type="triangle"/>
          </a:ln>
        </p:spPr>
        <p:txBody>
          <a:bodyPr lIns="35719" tIns="35719" rIns="35719" bIns="35719" anchor="ctr"/>
          <a:lstStyle/>
          <a:p>
            <a:pPr>
              <a:defRPr sz="3200"/>
            </a:pP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eneric_pose_prior_mjb.mp4" descr="generic_pose_prior_mjb.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24794" y="1874361"/>
            <a:ext cx="9144000" cy="4994142"/>
          </a:xfrm>
          <a:prstGeom prst="rect">
            <a:avLst/>
          </a:prstGeom>
          <a:ln w="12700">
            <a:miter lim="400000"/>
          </a:ln>
        </p:spPr>
      </p:pic>
      <p:sp>
        <p:nvSpPr>
          <p:cNvPr id="218" name="Non-rigid Articulated Registration"/>
          <p:cNvSpPr txBox="1">
            <a:spLocks noGrp="1"/>
          </p:cNvSpPr>
          <p:nvPr>
            <p:ph type="title"/>
          </p:nvPr>
        </p:nvSpPr>
        <p:spPr>
          <a:prstGeom prst="rect">
            <a:avLst/>
          </a:prstGeom>
        </p:spPr>
        <p:txBody>
          <a:bodyPr>
            <a:normAutofit/>
          </a:bodyPr>
          <a:lstStyle>
            <a:lvl1pPr defTabSz="772239">
              <a:defRPr sz="9588"/>
            </a:lvl1pPr>
          </a:lstStyle>
          <a:p>
            <a:r>
              <a:rPr sz="4400" dirty="0"/>
              <a:t>Non-rigid Articulated Registration</a:t>
            </a:r>
          </a:p>
        </p:txBody>
      </p:sp>
      <p:sp>
        <p:nvSpPr>
          <p:cNvPr id="220"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19" name="How?"/>
          <p:cNvSpPr txBox="1"/>
          <p:nvPr/>
        </p:nvSpPr>
        <p:spPr>
          <a:xfrm>
            <a:off x="4855812" y="3872556"/>
            <a:ext cx="2481965"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8000" b="1">
                <a:solidFill>
                  <a:srgbClr val="FF454A"/>
                </a:solidFill>
                <a:latin typeface="Helvetica"/>
                <a:ea typeface="Helvetica"/>
                <a:cs typeface="Helvetica"/>
                <a:sym typeface="Helvetica"/>
              </a:defRPr>
            </a:lvl1pPr>
          </a:lstStyle>
          <a:p>
            <a:r>
              <a:rPr sz="4000"/>
              <a:t>How?</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0" fill="hold"/>
                                        <p:tgtEl>
                                          <p:spTgt spid="2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iterate>
                                    <p:tmAbs val="0"/>
                                  </p:iterate>
                                  <p:childTnLst>
                                    <p:set>
                                      <p:cBhvr>
                                        <p:cTn id="10" fill="hold"/>
                                        <p:tgtEl>
                                          <p:spTgt spid="219"/>
                                        </p:tgtEl>
                                        <p:attrNameLst>
                                          <p:attrName>style.visibility</p:attrName>
                                        </p:attrNameLst>
                                      </p:cBhvr>
                                      <p:to>
                                        <p:strVal val="visible"/>
                                      </p:to>
                                    </p:set>
                                    <p:anim calcmode="lin" valueType="num">
                                      <p:cBhvr>
                                        <p:cTn id="11" dur="1500" fill="hold"/>
                                        <p:tgtEl>
                                          <p:spTgt spid="219"/>
                                        </p:tgtEl>
                                        <p:attrNameLst>
                                          <p:attrName>ppt_x</p:attrName>
                                        </p:attrNameLst>
                                      </p:cBhvr>
                                      <p:tavLst>
                                        <p:tav tm="0">
                                          <p:val>
                                            <p:strVal val="#ppt_x"/>
                                          </p:val>
                                        </p:tav>
                                        <p:tav tm="100000">
                                          <p:val>
                                            <p:strVal val="#ppt_x"/>
                                          </p:val>
                                        </p:tav>
                                      </p:tavLst>
                                    </p:anim>
                                    <p:anim calcmode="lin" valueType="num">
                                      <p:cBhvr>
                                        <p:cTn id="12" dur="1500" fill="hold"/>
                                        <p:tgtEl>
                                          <p:spTgt spid="2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217"/>
                </p:tgtEl>
              </p:cMediaNode>
            </p:video>
            <p:seq concurrent="1" prevAc="none" nextAc="seek">
              <p:cTn id="14" restart="whenNotActive" fill="hold" evtFilter="cancelBubble" nodeType="interactiveSeq">
                <p:stCondLst>
                  <p:cond evt="onClick" delay="0">
                    <p:tgtEl>
                      <p:spTgt spid="21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17"/>
                                        </p:tgtEl>
                                      </p:cBhvr>
                                    </p:cmd>
                                  </p:childTnLst>
                                </p:cTn>
                              </p:par>
                            </p:childTnLst>
                          </p:cTn>
                        </p:par>
                      </p:childTnLst>
                    </p:cTn>
                  </p:par>
                </p:childTnLst>
              </p:cTn>
              <p:nextCondLst>
                <p:cond evt="onClick" delay="0">
                  <p:tgtEl>
                    <p:spTgt spid="217"/>
                  </p:tgtEl>
                </p:cond>
              </p:nextCondLst>
            </p:seq>
          </p:childTnLst>
        </p:cTn>
      </p:par>
    </p:tnLst>
    <p:bldLst>
      <p:bldP spid="21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snapshot00.png" descr="snapshot00.png"/>
          <p:cNvPicPr>
            <a:picLocks noChangeAspect="1"/>
          </p:cNvPicPr>
          <p:nvPr/>
        </p:nvPicPr>
        <p:blipFill>
          <a:blip r:embed="rId3"/>
          <a:stretch>
            <a:fillRect/>
          </a:stretch>
        </p:blipFill>
        <p:spPr>
          <a:xfrm>
            <a:off x="1784925" y="2258371"/>
            <a:ext cx="6153485" cy="4109496"/>
          </a:xfrm>
          <a:prstGeom prst="rect">
            <a:avLst/>
          </a:prstGeom>
          <a:ln w="12700">
            <a:miter lim="400000"/>
          </a:ln>
        </p:spPr>
      </p:pic>
      <p:pic>
        <p:nvPicPr>
          <p:cNvPr id="225" name="Image" descr="Image"/>
          <p:cNvPicPr>
            <a:picLocks noChangeAspect="1"/>
          </p:cNvPicPr>
          <p:nvPr/>
        </p:nvPicPr>
        <p:blipFill>
          <a:blip r:embed="rId4"/>
          <a:stretch>
            <a:fillRect/>
          </a:stretch>
        </p:blipFill>
        <p:spPr>
          <a:xfrm>
            <a:off x="6467445" y="2585865"/>
            <a:ext cx="357188" cy="267891"/>
          </a:xfrm>
          <a:prstGeom prst="rect">
            <a:avLst/>
          </a:prstGeom>
          <a:ln w="12700">
            <a:miter lim="400000"/>
          </a:ln>
        </p:spPr>
      </p:pic>
      <p:pic>
        <p:nvPicPr>
          <p:cNvPr id="226" name="Image" descr="Image"/>
          <p:cNvPicPr>
            <a:picLocks noChangeAspect="1"/>
          </p:cNvPicPr>
          <p:nvPr/>
        </p:nvPicPr>
        <p:blipFill>
          <a:blip r:embed="rId5"/>
          <a:stretch>
            <a:fillRect/>
          </a:stretch>
        </p:blipFill>
        <p:spPr>
          <a:xfrm>
            <a:off x="2841626" y="3152100"/>
            <a:ext cx="267891" cy="223243"/>
          </a:xfrm>
          <a:prstGeom prst="rect">
            <a:avLst/>
          </a:prstGeom>
          <a:ln w="12700">
            <a:miter lim="400000"/>
          </a:ln>
        </p:spPr>
      </p:pic>
      <p:sp>
        <p:nvSpPr>
          <p:cNvPr id="227" name="Line"/>
          <p:cNvSpPr/>
          <p:nvPr/>
        </p:nvSpPr>
        <p:spPr>
          <a:xfrm>
            <a:off x="3339728" y="2569223"/>
            <a:ext cx="2620907" cy="576286"/>
          </a:xfrm>
          <a:custGeom>
            <a:avLst/>
            <a:gdLst/>
            <a:ahLst/>
            <a:cxnLst>
              <a:cxn ang="0">
                <a:pos x="wd2" y="hd2"/>
              </a:cxn>
              <a:cxn ang="5400000">
                <a:pos x="wd2" y="hd2"/>
              </a:cxn>
              <a:cxn ang="10800000">
                <a:pos x="wd2" y="hd2"/>
              </a:cxn>
              <a:cxn ang="16200000">
                <a:pos x="wd2" y="hd2"/>
              </a:cxn>
            </a:cxnLst>
            <a:rect l="0" t="0" r="r" b="b"/>
            <a:pathLst>
              <a:path w="21600" h="16959" extrusionOk="0">
                <a:moveTo>
                  <a:pt x="0" y="16617"/>
                </a:moveTo>
                <a:cubicBezTo>
                  <a:pt x="1478" y="11900"/>
                  <a:pt x="2990" y="8169"/>
                  <a:pt x="4525" y="5452"/>
                </a:cubicBezTo>
                <a:cubicBezTo>
                  <a:pt x="10227" y="-4641"/>
                  <a:pt x="16116" y="-672"/>
                  <a:pt x="21600" y="16959"/>
                </a:cubicBezTo>
              </a:path>
            </a:pathLst>
          </a:custGeom>
          <a:ln w="88900">
            <a:solidFill>
              <a:srgbClr val="000000"/>
            </a:solidFill>
            <a:miter lim="400000"/>
            <a:tailEnd type="triangle"/>
          </a:ln>
        </p:spPr>
        <p:txBody>
          <a:bodyPr lIns="35719" tIns="35719" rIns="35719" bIns="35719" anchor="ctr"/>
          <a:lstStyle/>
          <a:p>
            <a:pPr>
              <a:defRPr sz="3200"/>
            </a:pPr>
            <a:endParaRPr sz="1600"/>
          </a:p>
        </p:txBody>
      </p:sp>
      <p:sp>
        <p:nvSpPr>
          <p:cNvPr id="228" name="?"/>
          <p:cNvSpPr txBox="1"/>
          <p:nvPr/>
        </p:nvSpPr>
        <p:spPr>
          <a:xfrm>
            <a:off x="9487630" y="4623406"/>
            <a:ext cx="612348" cy="14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200"/>
            </a:lvl1pPr>
          </a:lstStyle>
          <a:p>
            <a:r>
              <a:rPr sz="9100"/>
              <a:t>?</a:t>
            </a:r>
          </a:p>
        </p:txBody>
      </p:sp>
      <p:sp>
        <p:nvSpPr>
          <p:cNvPr id="230" name="Today: Rigid Alignment (Procrustes)"/>
          <p:cNvSpPr txBox="1">
            <a:spLocks noGrp="1"/>
          </p:cNvSpPr>
          <p:nvPr>
            <p:ph type="title"/>
          </p:nvPr>
        </p:nvSpPr>
        <p:spPr>
          <a:prstGeom prst="rect">
            <a:avLst/>
          </a:prstGeom>
        </p:spPr>
        <p:txBody>
          <a:bodyPr>
            <a:normAutofit/>
          </a:bodyPr>
          <a:lstStyle>
            <a:lvl1pPr>
              <a:defRPr sz="9800"/>
            </a:lvl1pPr>
          </a:lstStyle>
          <a:p>
            <a:r>
              <a:rPr sz="4400" dirty="0"/>
              <a:t>Today: Rigid Alignment (Procrustes)</a:t>
            </a:r>
          </a:p>
        </p:txBody>
      </p:sp>
      <p:sp>
        <p:nvSpPr>
          <p:cNvPr id="23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3" name="Picture 2">
            <a:extLst>
              <a:ext uri="{FF2B5EF4-FFF2-40B4-BE49-F238E27FC236}">
                <a16:creationId xmlns:a16="http://schemas.microsoft.com/office/drawing/2014/main" id="{8B293E7E-B9AB-7642-AE16-3D94D73C37BB}"/>
              </a:ext>
            </a:extLst>
          </p:cNvPr>
          <p:cNvPicPr>
            <a:picLocks noChangeAspect="1"/>
          </p:cNvPicPr>
          <p:nvPr/>
        </p:nvPicPr>
        <p:blipFill>
          <a:blip r:embed="rId6"/>
          <a:stretch>
            <a:fillRect/>
          </a:stretch>
        </p:blipFill>
        <p:spPr>
          <a:xfrm>
            <a:off x="6824633" y="4137593"/>
            <a:ext cx="5067300" cy="711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Rounded Rectangle"/>
          <p:cNvSpPr/>
          <p:nvPr/>
        </p:nvSpPr>
        <p:spPr>
          <a:xfrm>
            <a:off x="7492506" y="4368089"/>
            <a:ext cx="2592265" cy="634718"/>
          </a:xfrm>
          <a:prstGeom prst="roundRect">
            <a:avLst>
              <a:gd name="adj" fmla="val 21103"/>
            </a:avLst>
          </a:prstGeom>
          <a:solidFill>
            <a:schemeClr val="accent1">
              <a:satOff val="-3355"/>
              <a:lumOff val="26614"/>
            </a:schemeClr>
          </a:solidFill>
          <a:ln w="12700">
            <a:miter lim="400000"/>
          </a:ln>
        </p:spPr>
        <p:txBody>
          <a:bodyPr lIns="35719" tIns="35719" rIns="35719" bIns="35719" anchor="ctr"/>
          <a:lstStyle/>
          <a:p>
            <a:pPr>
              <a:defRPr sz="3200">
                <a:solidFill>
                  <a:srgbClr val="FFFFFF"/>
                </a:solidFill>
              </a:defRPr>
            </a:pPr>
            <a:endParaRPr sz="1600"/>
          </a:p>
        </p:txBody>
      </p:sp>
      <p:pic>
        <p:nvPicPr>
          <p:cNvPr id="236" name="snapshot04.png" descr="snapshot04.png"/>
          <p:cNvPicPr>
            <a:picLocks noChangeAspect="1"/>
          </p:cNvPicPr>
          <p:nvPr/>
        </p:nvPicPr>
        <p:blipFill>
          <a:blip r:embed="rId3"/>
          <a:stretch>
            <a:fillRect/>
          </a:stretch>
        </p:blipFill>
        <p:spPr>
          <a:xfrm>
            <a:off x="1046943" y="1651074"/>
            <a:ext cx="6962556" cy="5129597"/>
          </a:xfrm>
          <a:prstGeom prst="rect">
            <a:avLst/>
          </a:prstGeom>
          <a:ln w="12700">
            <a:miter lim="400000"/>
          </a:ln>
        </p:spPr>
      </p:pic>
      <p:pic>
        <p:nvPicPr>
          <p:cNvPr id="237" name="Image" descr="Image"/>
          <p:cNvPicPr>
            <a:picLocks noChangeAspect="1"/>
          </p:cNvPicPr>
          <p:nvPr/>
        </p:nvPicPr>
        <p:blipFill>
          <a:blip r:embed="rId4"/>
          <a:stretch>
            <a:fillRect/>
          </a:stretch>
        </p:blipFill>
        <p:spPr>
          <a:xfrm>
            <a:off x="5923856" y="3789043"/>
            <a:ext cx="4030270" cy="1935686"/>
          </a:xfrm>
          <a:prstGeom prst="rect">
            <a:avLst/>
          </a:prstGeom>
          <a:ln w="12700">
            <a:miter lim="400000"/>
          </a:ln>
        </p:spPr>
      </p:pic>
      <p:sp>
        <p:nvSpPr>
          <p:cNvPr id="238" name="Surface representation: Mesh"/>
          <p:cNvSpPr txBox="1">
            <a:spLocks noGrp="1"/>
          </p:cNvSpPr>
          <p:nvPr>
            <p:ph type="title"/>
          </p:nvPr>
        </p:nvSpPr>
        <p:spPr>
          <a:prstGeom prst="rect">
            <a:avLst/>
          </a:prstGeom>
        </p:spPr>
        <p:txBody>
          <a:bodyPr/>
          <a:lstStyle/>
          <a:p>
            <a:r>
              <a:t>Surface representation: Mesh</a:t>
            </a:r>
          </a:p>
        </p:txBody>
      </p:sp>
      <p:sp>
        <p:nvSpPr>
          <p:cNvPr id="23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2" name="Picture 1">
            <a:extLst>
              <a:ext uri="{FF2B5EF4-FFF2-40B4-BE49-F238E27FC236}">
                <a16:creationId xmlns:a16="http://schemas.microsoft.com/office/drawing/2014/main" id="{C99603DB-8C40-DF4B-9B49-BB74FD414C7E}"/>
              </a:ext>
            </a:extLst>
          </p:cNvPr>
          <p:cNvPicPr>
            <a:picLocks noChangeAspect="1"/>
          </p:cNvPicPr>
          <p:nvPr/>
        </p:nvPicPr>
        <p:blipFill>
          <a:blip r:embed="rId5"/>
          <a:stretch>
            <a:fillRect/>
          </a:stretch>
        </p:blipFill>
        <p:spPr>
          <a:xfrm>
            <a:off x="7621491" y="4477485"/>
            <a:ext cx="417578" cy="367469"/>
          </a:xfrm>
          <a:prstGeom prst="rect">
            <a:avLst/>
          </a:prstGeom>
          <a:solidFill>
            <a:srgbClr val="ADC0E2"/>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ounded Rectangle"/>
          <p:cNvSpPr/>
          <p:nvPr/>
        </p:nvSpPr>
        <p:spPr>
          <a:xfrm>
            <a:off x="7492506" y="3727790"/>
            <a:ext cx="2592265" cy="634718"/>
          </a:xfrm>
          <a:prstGeom prst="roundRect">
            <a:avLst>
              <a:gd name="adj" fmla="val 21103"/>
            </a:avLst>
          </a:prstGeom>
          <a:solidFill>
            <a:schemeClr val="accent2">
              <a:hueOff val="-2473793"/>
              <a:satOff val="-50209"/>
              <a:lumOff val="23543"/>
            </a:schemeClr>
          </a:solidFill>
          <a:ln w="12700">
            <a:miter lim="400000"/>
          </a:ln>
        </p:spPr>
        <p:txBody>
          <a:bodyPr lIns="35719" tIns="35719" rIns="35719" bIns="35719" anchor="ctr"/>
          <a:lstStyle/>
          <a:p>
            <a:pPr>
              <a:defRPr sz="3200">
                <a:solidFill>
                  <a:srgbClr val="FFFFFF"/>
                </a:solidFill>
              </a:defRPr>
            </a:pPr>
            <a:endParaRPr sz="1600"/>
          </a:p>
        </p:txBody>
      </p:sp>
      <p:pic>
        <p:nvPicPr>
          <p:cNvPr id="244" name="snapshot04.png" descr="snapshot04.png"/>
          <p:cNvPicPr>
            <a:picLocks noChangeAspect="1"/>
          </p:cNvPicPr>
          <p:nvPr/>
        </p:nvPicPr>
        <p:blipFill>
          <a:blip r:embed="rId3"/>
          <a:stretch>
            <a:fillRect/>
          </a:stretch>
        </p:blipFill>
        <p:spPr>
          <a:xfrm>
            <a:off x="1046943" y="1651074"/>
            <a:ext cx="6962556" cy="5129597"/>
          </a:xfrm>
          <a:prstGeom prst="rect">
            <a:avLst/>
          </a:prstGeom>
          <a:ln w="12700">
            <a:miter lim="400000"/>
          </a:ln>
        </p:spPr>
      </p:pic>
      <p:pic>
        <p:nvPicPr>
          <p:cNvPr id="245" name="Image" descr="Image"/>
          <p:cNvPicPr>
            <a:picLocks noChangeAspect="1"/>
          </p:cNvPicPr>
          <p:nvPr/>
        </p:nvPicPr>
        <p:blipFill>
          <a:blip r:embed="rId4"/>
          <a:stretch>
            <a:fillRect/>
          </a:stretch>
        </p:blipFill>
        <p:spPr>
          <a:xfrm>
            <a:off x="5923856" y="3789043"/>
            <a:ext cx="4030270" cy="1935686"/>
          </a:xfrm>
          <a:prstGeom prst="rect">
            <a:avLst/>
          </a:prstGeom>
          <a:ln w="12700">
            <a:miter lim="400000"/>
          </a:ln>
        </p:spPr>
      </p:pic>
      <p:sp>
        <p:nvSpPr>
          <p:cNvPr id="246" name="Surface representation: Mesh"/>
          <p:cNvSpPr txBox="1">
            <a:spLocks noGrp="1"/>
          </p:cNvSpPr>
          <p:nvPr>
            <p:ph type="title"/>
          </p:nvPr>
        </p:nvSpPr>
        <p:spPr>
          <a:prstGeom prst="rect">
            <a:avLst/>
          </a:prstGeom>
        </p:spPr>
        <p:txBody>
          <a:bodyPr/>
          <a:lstStyle/>
          <a:p>
            <a:r>
              <a:rPr dirty="0"/>
              <a:t>Surface representation: Mesh</a:t>
            </a:r>
          </a:p>
        </p:txBody>
      </p:sp>
      <p:sp>
        <p:nvSpPr>
          <p:cNvPr id="24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pic>
        <p:nvPicPr>
          <p:cNvPr id="7" name="Picture 6">
            <a:extLst>
              <a:ext uri="{FF2B5EF4-FFF2-40B4-BE49-F238E27FC236}">
                <a16:creationId xmlns:a16="http://schemas.microsoft.com/office/drawing/2014/main" id="{6A809D95-63F1-0A46-AB21-ED093F12E712}"/>
              </a:ext>
            </a:extLst>
          </p:cNvPr>
          <p:cNvPicPr>
            <a:picLocks noChangeAspect="1"/>
          </p:cNvPicPr>
          <p:nvPr/>
        </p:nvPicPr>
        <p:blipFill>
          <a:blip r:embed="rId5"/>
          <a:stretch>
            <a:fillRect/>
          </a:stretch>
        </p:blipFill>
        <p:spPr>
          <a:xfrm>
            <a:off x="7621491" y="4477485"/>
            <a:ext cx="417578" cy="367469"/>
          </a:xfrm>
          <a:prstGeom prst="rect">
            <a:avLst/>
          </a:prstGeom>
          <a:solidFill>
            <a:schemeClr val="bg1"/>
          </a:solid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7149</TotalTime>
  <Words>5185</Words>
  <Application>Microsoft Macintosh PowerPoint</Application>
  <PresentationFormat>Custom</PresentationFormat>
  <Paragraphs>330</Paragraphs>
  <Slides>37</Slides>
  <Notes>31</Notes>
  <HiddenSlides>4</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Book Antiqua</vt:lpstr>
      <vt:lpstr>Calibri</vt:lpstr>
      <vt:lpstr>Calibri Light</vt:lpstr>
      <vt:lpstr>Cambria Math</vt:lpstr>
      <vt:lpstr>Century Gothic</vt:lpstr>
      <vt:lpstr>Helvetica</vt:lpstr>
      <vt:lpstr>Helvetica Light</vt:lpstr>
      <vt:lpstr>Helvetica Neue</vt:lpstr>
      <vt:lpstr>Monaco</vt:lpstr>
      <vt:lpstr>White</vt:lpstr>
      <vt:lpstr>Office Theme</vt:lpstr>
      <vt:lpstr>Virtual Humans – Winter 23/24</vt:lpstr>
      <vt:lpstr>Goal: learn a model of pose and shape</vt:lpstr>
      <vt:lpstr>Scan a Lot of People</vt:lpstr>
      <vt:lpstr>In lots of poses</vt:lpstr>
      <vt:lpstr>To learn a model we need correspondence</vt:lpstr>
      <vt:lpstr>Non-rigid Articulated Registration</vt:lpstr>
      <vt:lpstr>Today: Rigid Alignment (Procrustes)</vt:lpstr>
      <vt:lpstr>Surface representation: Mesh</vt:lpstr>
      <vt:lpstr>Surface representation: Mesh</vt:lpstr>
      <vt:lpstr>Surface representation: Mesh</vt:lpstr>
      <vt:lpstr>Rigid transformation + scale</vt:lpstr>
      <vt:lpstr>Rigid transformation + scale</vt:lpstr>
      <vt:lpstr>Rigid transformation + scale</vt:lpstr>
      <vt:lpstr>Rigid transformation + scale</vt:lpstr>
      <vt:lpstr>Procrustes alignment problem definition</vt:lpstr>
      <vt:lpstr>Procrustes alignment problem definition</vt:lpstr>
      <vt:lpstr>Procrustes alignment problem definition</vt:lpstr>
      <vt:lpstr>Why Procrustes?</vt:lpstr>
      <vt:lpstr>Optimisation Problem</vt:lpstr>
      <vt:lpstr>Quick recap of SVD</vt:lpstr>
      <vt:lpstr>Quick recap of SVD</vt:lpstr>
      <vt:lpstr>Procrustes alignment steps</vt:lpstr>
      <vt:lpstr>Proof</vt:lpstr>
      <vt:lpstr>Procrustes derivation: translation</vt:lpstr>
      <vt:lpstr>Procrustes derivation: translation</vt:lpstr>
      <vt:lpstr>Procrustes derivation: Rotation</vt:lpstr>
      <vt:lpstr>Procrustes derivation: Rotation</vt:lpstr>
      <vt:lpstr>Procrustes derivation: Rotation</vt:lpstr>
      <vt:lpstr>Procrustes derivation: Rotation</vt:lpstr>
      <vt:lpstr>Procrustes derivation: Rotation</vt:lpstr>
      <vt:lpstr>Procrustes derivation: scale</vt:lpstr>
      <vt:lpstr>Clarification slides  (not included in the video recordings)</vt:lpstr>
      <vt:lpstr>Clarification slide 1 (not in the video)</vt:lpstr>
      <vt:lpstr>PowerPoint Presentation</vt:lpstr>
      <vt:lpstr>PowerPoint Presentation</vt:lpstr>
      <vt:lpstr>Today: Rigid Alignment (Procrustes)</vt:lpstr>
      <vt:lpstr>Surface representation: Mesh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Humans – Winter 22/23</dc:title>
  <cp:lastModifiedBy>Microsoft Office User</cp:lastModifiedBy>
  <cp:revision>61</cp:revision>
  <dcterms:modified xsi:type="dcterms:W3CDTF">2023-11-28T16:02:47Z</dcterms:modified>
</cp:coreProperties>
</file>