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ink/ink1.xml" ContentType="application/inkml+xml"/>
  <Override PartName="/ppt/ink/ink2.xml" ContentType="application/inkml+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 id="2147483661" r:id="rId2"/>
    <p:sldMasterId id="2147483675" r:id="rId3"/>
  </p:sldMasterIdLst>
  <p:notesMasterIdLst>
    <p:notesMasterId r:id="rId100"/>
  </p:notesMasterIdLst>
  <p:sldIdLst>
    <p:sldId id="256" r:id="rId4"/>
    <p:sldId id="416" r:id="rId5"/>
    <p:sldId id="359" r:id="rId6"/>
    <p:sldId id="417" r:id="rId7"/>
    <p:sldId id="418" r:id="rId8"/>
    <p:sldId id="357" r:id="rId9"/>
    <p:sldId id="361" r:id="rId10"/>
    <p:sldId id="362" r:id="rId11"/>
    <p:sldId id="363" r:id="rId12"/>
    <p:sldId id="257" r:id="rId13"/>
    <p:sldId id="365" r:id="rId14"/>
    <p:sldId id="360" r:id="rId15"/>
    <p:sldId id="367" r:id="rId16"/>
    <p:sldId id="368" r:id="rId17"/>
    <p:sldId id="369" r:id="rId18"/>
    <p:sldId id="370" r:id="rId19"/>
    <p:sldId id="371" r:id="rId20"/>
    <p:sldId id="902" r:id="rId21"/>
    <p:sldId id="903" r:id="rId22"/>
    <p:sldId id="904" r:id="rId23"/>
    <p:sldId id="415" r:id="rId24"/>
    <p:sldId id="354" r:id="rId25"/>
    <p:sldId id="372" r:id="rId26"/>
    <p:sldId id="882" r:id="rId27"/>
    <p:sldId id="913" r:id="rId28"/>
    <p:sldId id="907" r:id="rId29"/>
    <p:sldId id="908" r:id="rId30"/>
    <p:sldId id="909" r:id="rId31"/>
    <p:sldId id="910" r:id="rId32"/>
    <p:sldId id="912" r:id="rId33"/>
    <p:sldId id="911" r:id="rId34"/>
    <p:sldId id="914" r:id="rId35"/>
    <p:sldId id="383" r:id="rId36"/>
    <p:sldId id="915" r:id="rId37"/>
    <p:sldId id="905" r:id="rId38"/>
    <p:sldId id="381" r:id="rId39"/>
    <p:sldId id="382" r:id="rId40"/>
    <p:sldId id="385" r:id="rId41"/>
    <p:sldId id="386" r:id="rId42"/>
    <p:sldId id="388" r:id="rId43"/>
    <p:sldId id="389" r:id="rId44"/>
    <p:sldId id="901" r:id="rId45"/>
    <p:sldId id="419" r:id="rId46"/>
    <p:sldId id="420" r:id="rId47"/>
    <p:sldId id="392" r:id="rId48"/>
    <p:sldId id="394" r:id="rId49"/>
    <p:sldId id="397" r:id="rId50"/>
    <p:sldId id="395" r:id="rId51"/>
    <p:sldId id="396" r:id="rId52"/>
    <p:sldId id="398" r:id="rId53"/>
    <p:sldId id="399" r:id="rId54"/>
    <p:sldId id="422" r:id="rId55"/>
    <p:sldId id="884" r:id="rId56"/>
    <p:sldId id="400" r:id="rId57"/>
    <p:sldId id="285" r:id="rId58"/>
    <p:sldId id="266" r:id="rId59"/>
    <p:sldId id="286" r:id="rId60"/>
    <p:sldId id="287" r:id="rId61"/>
    <p:sldId id="412" r:id="rId62"/>
    <p:sldId id="301" r:id="rId63"/>
    <p:sldId id="423" r:id="rId64"/>
    <p:sldId id="424" r:id="rId65"/>
    <p:sldId id="852" r:id="rId66"/>
    <p:sldId id="836" r:id="rId67"/>
    <p:sldId id="872" r:id="rId68"/>
    <p:sldId id="874" r:id="rId69"/>
    <p:sldId id="881" r:id="rId70"/>
    <p:sldId id="888" r:id="rId71"/>
    <p:sldId id="887" r:id="rId72"/>
    <p:sldId id="891" r:id="rId73"/>
    <p:sldId id="892" r:id="rId74"/>
    <p:sldId id="894" r:id="rId75"/>
    <p:sldId id="895" r:id="rId76"/>
    <p:sldId id="896" r:id="rId77"/>
    <p:sldId id="897" r:id="rId78"/>
    <p:sldId id="885" r:id="rId79"/>
    <p:sldId id="906" r:id="rId80"/>
    <p:sldId id="408" r:id="rId81"/>
    <p:sldId id="401" r:id="rId82"/>
    <p:sldId id="403" r:id="rId83"/>
    <p:sldId id="406" r:id="rId84"/>
    <p:sldId id="404" r:id="rId85"/>
    <p:sldId id="405" r:id="rId86"/>
    <p:sldId id="402" r:id="rId87"/>
    <p:sldId id="900" r:id="rId88"/>
    <p:sldId id="899" r:id="rId89"/>
    <p:sldId id="409" r:id="rId90"/>
    <p:sldId id="410" r:id="rId91"/>
    <p:sldId id="421" r:id="rId92"/>
    <p:sldId id="883" r:id="rId93"/>
    <p:sldId id="375" r:id="rId94"/>
    <p:sldId id="376" r:id="rId95"/>
    <p:sldId id="377" r:id="rId96"/>
    <p:sldId id="378" r:id="rId97"/>
    <p:sldId id="379" r:id="rId98"/>
    <p:sldId id="380" r:id="rId9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18615003-D2C1-4B89-AC59-927EDD46EBFB}">
          <p14:sldIdLst>
            <p14:sldId id="256"/>
            <p14:sldId id="416"/>
            <p14:sldId id="359"/>
            <p14:sldId id="417"/>
            <p14:sldId id="418"/>
            <p14:sldId id="357"/>
            <p14:sldId id="361"/>
            <p14:sldId id="362"/>
            <p14:sldId id="363"/>
            <p14:sldId id="257"/>
            <p14:sldId id="365"/>
            <p14:sldId id="360"/>
            <p14:sldId id="367"/>
            <p14:sldId id="368"/>
            <p14:sldId id="369"/>
            <p14:sldId id="370"/>
            <p14:sldId id="371"/>
            <p14:sldId id="902"/>
            <p14:sldId id="903"/>
            <p14:sldId id="904"/>
            <p14:sldId id="415"/>
            <p14:sldId id="354"/>
            <p14:sldId id="372"/>
            <p14:sldId id="882"/>
            <p14:sldId id="913"/>
            <p14:sldId id="907"/>
            <p14:sldId id="908"/>
            <p14:sldId id="909"/>
            <p14:sldId id="910"/>
            <p14:sldId id="912"/>
            <p14:sldId id="911"/>
            <p14:sldId id="914"/>
            <p14:sldId id="383"/>
            <p14:sldId id="915"/>
            <p14:sldId id="905"/>
            <p14:sldId id="381"/>
            <p14:sldId id="382"/>
            <p14:sldId id="385"/>
            <p14:sldId id="386"/>
            <p14:sldId id="388"/>
            <p14:sldId id="389"/>
            <p14:sldId id="901"/>
            <p14:sldId id="419"/>
            <p14:sldId id="420"/>
            <p14:sldId id="392"/>
            <p14:sldId id="394"/>
            <p14:sldId id="397"/>
            <p14:sldId id="395"/>
            <p14:sldId id="396"/>
            <p14:sldId id="398"/>
            <p14:sldId id="399"/>
            <p14:sldId id="422"/>
            <p14:sldId id="884"/>
            <p14:sldId id="400"/>
            <p14:sldId id="285"/>
            <p14:sldId id="266"/>
            <p14:sldId id="286"/>
            <p14:sldId id="287"/>
            <p14:sldId id="412"/>
            <p14:sldId id="301"/>
            <p14:sldId id="423"/>
            <p14:sldId id="424"/>
            <p14:sldId id="852"/>
            <p14:sldId id="836"/>
            <p14:sldId id="872"/>
            <p14:sldId id="874"/>
            <p14:sldId id="881"/>
            <p14:sldId id="888"/>
            <p14:sldId id="887"/>
            <p14:sldId id="891"/>
            <p14:sldId id="892"/>
            <p14:sldId id="894"/>
            <p14:sldId id="895"/>
            <p14:sldId id="896"/>
            <p14:sldId id="897"/>
            <p14:sldId id="885"/>
          </p14:sldIdLst>
        </p14:section>
        <p14:section name="Removed" id="{DC7AC7F2-1147-47D2-8B5C-CB8BB6564B28}">
          <p14:sldIdLst>
            <p14:sldId id="906"/>
            <p14:sldId id="408"/>
            <p14:sldId id="401"/>
            <p14:sldId id="403"/>
            <p14:sldId id="406"/>
            <p14:sldId id="404"/>
            <p14:sldId id="405"/>
            <p14:sldId id="402"/>
            <p14:sldId id="900"/>
            <p14:sldId id="899"/>
            <p14:sldId id="409"/>
            <p14:sldId id="410"/>
            <p14:sldId id="421"/>
            <p14:sldId id="883"/>
            <p14:sldId id="375"/>
            <p14:sldId id="376"/>
            <p14:sldId id="377"/>
            <p14:sldId id="378"/>
            <p14:sldId id="379"/>
            <p14:sldId id="380"/>
          </p14:sldIdLst>
        </p14:section>
      </p14:sectionLst>
    </p:ex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1E96E6"/>
    <a:srgbClr val="0070C0"/>
    <a:srgbClr val="A6A6A6"/>
    <a:srgbClr val="F2F2F2"/>
    <a:srgbClr val="92D050"/>
    <a:srgbClr val="E61E1E"/>
    <a:srgbClr val="748D99"/>
    <a:srgbClr val="000000"/>
    <a:srgbClr val="C73C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F8B7EC-1BFD-4CD9-B240-5ABB91279038}" v="1735" dt="2026-06-30T15:12:34.437"/>
    <p1510:client id="{28895E46-42E6-4A21-81C0-FEFEE2D46E12}" v="1253" dt="2026-06-30T11:11:41.726"/>
    <p1510:client id="{35FB7323-3B76-44DD-AF95-CE4F6BEDD094}" v="634" dt="2026-06-30T16:58:36.821"/>
    <p1510:client id="{59924C4B-E12D-4404-A187-09BF29C4F4F7}" v="1" dt="2026-06-30T15:13:57.929"/>
    <p1510:client id="{69B2170D-E2DD-41A6-8BB5-F95532B256B0}" v="63" dt="2026-06-30T12:29:57.0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viewProps" Target="view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microsoft.com/office/2015/10/relationships/revisionInfo" Target="revisionInfo.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notesMaster" Target="notesMasters/notesMaster1.xml"/><Relationship Id="rId105" Type="http://schemas.microsoft.com/office/2016/11/relationships/changesInfo" Target="changesInfos/changesInfo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las Berndt" userId="rg4AfsZfotE5oOIiMp1YkgsbSEABAXJ5vB1XusYsPJI=" providerId="None" clId="Web-{28895E46-42E6-4A21-81C0-FEFEE2D46E12}"/>
    <pc:docChg chg="addSld delSld modSld sldOrd addSection modSection">
      <pc:chgData name="Niklas Berndt" userId="rg4AfsZfotE5oOIiMp1YkgsbSEABAXJ5vB1XusYsPJI=" providerId="None" clId="Web-{28895E46-42E6-4A21-81C0-FEFEE2D46E12}" dt="2026-06-30T11:11:41.726" v="2514"/>
      <pc:docMkLst>
        <pc:docMk/>
      </pc:docMkLst>
      <pc:sldChg chg="delSp">
        <pc:chgData name="Niklas Berndt" userId="rg4AfsZfotE5oOIiMp1YkgsbSEABAXJ5vB1XusYsPJI=" providerId="None" clId="Web-{28895E46-42E6-4A21-81C0-FEFEE2D46E12}" dt="2026-06-30T09:40:10.962" v="697"/>
        <pc:sldMkLst>
          <pc:docMk/>
          <pc:sldMk cId="2353828840" sldId="257"/>
        </pc:sldMkLst>
        <pc:spChg chg="del">
          <ac:chgData name="Niklas Berndt" userId="rg4AfsZfotE5oOIiMp1YkgsbSEABAXJ5vB1XusYsPJI=" providerId="None" clId="Web-{28895E46-42E6-4A21-81C0-FEFEE2D46E12}" dt="2026-06-30T09:40:10.962" v="697"/>
          <ac:spMkLst>
            <pc:docMk/>
            <pc:sldMk cId="2353828840" sldId="257"/>
            <ac:spMk id="8" creationId="{20B08A23-A527-31D2-9893-8E03E59462BF}"/>
          </ac:spMkLst>
        </pc:spChg>
      </pc:sldChg>
      <pc:sldChg chg="addSp modSp addAnim">
        <pc:chgData name="Niklas Berndt" userId="rg4AfsZfotE5oOIiMp1YkgsbSEABAXJ5vB1XusYsPJI=" providerId="None" clId="Web-{28895E46-42E6-4A21-81C0-FEFEE2D46E12}" dt="2026-06-30T09:16:59.686" v="9" actId="1076"/>
        <pc:sldMkLst>
          <pc:docMk/>
          <pc:sldMk cId="2564974719" sldId="369"/>
        </pc:sldMkLst>
        <pc:picChg chg="mod">
          <ac:chgData name="Niklas Berndt" userId="rg4AfsZfotE5oOIiMp1YkgsbSEABAXJ5vB1XusYsPJI=" providerId="None" clId="Web-{28895E46-42E6-4A21-81C0-FEFEE2D46E12}" dt="2026-06-30T09:16:29.467" v="5" actId="1076"/>
          <ac:picMkLst>
            <pc:docMk/>
            <pc:sldMk cId="2564974719" sldId="369"/>
            <ac:picMk id="2" creationId="{22528126-180F-25B7-68F1-FDB0C535499F}"/>
          </ac:picMkLst>
        </pc:picChg>
        <pc:picChg chg="add mod">
          <ac:chgData name="Niklas Berndt" userId="rg4AfsZfotE5oOIiMp1YkgsbSEABAXJ5vB1XusYsPJI=" providerId="None" clId="Web-{28895E46-42E6-4A21-81C0-FEFEE2D46E12}" dt="2026-06-30T09:16:59.686" v="9" actId="1076"/>
          <ac:picMkLst>
            <pc:docMk/>
            <pc:sldMk cId="2564974719" sldId="369"/>
            <ac:picMk id="3" creationId="{E6FDFE5D-3BCF-EE35-A8DA-385E59468E84}"/>
          </ac:picMkLst>
        </pc:picChg>
      </pc:sldChg>
      <pc:sldChg chg="modSp">
        <pc:chgData name="Niklas Berndt" userId="rg4AfsZfotE5oOIiMp1YkgsbSEABAXJ5vB1XusYsPJI=" providerId="None" clId="Web-{28895E46-42E6-4A21-81C0-FEFEE2D46E12}" dt="2026-06-30T07:48:12.487" v="1" actId="20577"/>
        <pc:sldMkLst>
          <pc:docMk/>
          <pc:sldMk cId="2147625341" sldId="379"/>
        </pc:sldMkLst>
        <pc:spChg chg="mod">
          <ac:chgData name="Niklas Berndt" userId="rg4AfsZfotE5oOIiMp1YkgsbSEABAXJ5vB1XusYsPJI=" providerId="None" clId="Web-{28895E46-42E6-4A21-81C0-FEFEE2D46E12}" dt="2026-06-30T07:48:12.487" v="1" actId="20577"/>
          <ac:spMkLst>
            <pc:docMk/>
            <pc:sldMk cId="2147625341" sldId="379"/>
            <ac:spMk id="4" creationId="{EE3C7847-6217-16DF-3889-2542B2DAD015}"/>
          </ac:spMkLst>
        </pc:spChg>
      </pc:sldChg>
      <pc:sldChg chg="modSp">
        <pc:chgData name="Niklas Berndt" userId="rg4AfsZfotE5oOIiMp1YkgsbSEABAXJ5vB1XusYsPJI=" providerId="None" clId="Web-{28895E46-42E6-4A21-81C0-FEFEE2D46E12}" dt="2026-06-30T10:09:23.113" v="1031" actId="14100"/>
        <pc:sldMkLst>
          <pc:docMk/>
          <pc:sldMk cId="3717489536" sldId="383"/>
        </pc:sldMkLst>
        <pc:spChg chg="mod">
          <ac:chgData name="Niklas Berndt" userId="rg4AfsZfotE5oOIiMp1YkgsbSEABAXJ5vB1XusYsPJI=" providerId="None" clId="Web-{28895E46-42E6-4A21-81C0-FEFEE2D46E12}" dt="2026-06-30T10:09:14.910" v="1029" actId="1076"/>
          <ac:spMkLst>
            <pc:docMk/>
            <pc:sldMk cId="3717489536" sldId="383"/>
            <ac:spMk id="15" creationId="{1D9BFB5F-0FFF-FA48-DBDC-EBC43AEF5B28}"/>
          </ac:spMkLst>
        </pc:spChg>
        <pc:cxnChg chg="mod">
          <ac:chgData name="Niklas Berndt" userId="rg4AfsZfotE5oOIiMp1YkgsbSEABAXJ5vB1XusYsPJI=" providerId="None" clId="Web-{28895E46-42E6-4A21-81C0-FEFEE2D46E12}" dt="2026-06-30T10:09:23.113" v="1031" actId="14100"/>
          <ac:cxnSpMkLst>
            <pc:docMk/>
            <pc:sldMk cId="3717489536" sldId="383"/>
            <ac:cxnSpMk id="17" creationId="{8912A534-92B5-85F9-DC32-71C0531554AF}"/>
          </ac:cxnSpMkLst>
        </pc:cxnChg>
      </pc:sldChg>
      <pc:sldChg chg="addSp modSp modNotes">
        <pc:chgData name="Niklas Berndt" userId="rg4AfsZfotE5oOIiMp1YkgsbSEABAXJ5vB1XusYsPJI=" providerId="None" clId="Web-{28895E46-42E6-4A21-81C0-FEFEE2D46E12}" dt="2026-06-30T10:21:35.814" v="1378"/>
        <pc:sldMkLst>
          <pc:docMk/>
          <pc:sldMk cId="3859024493" sldId="392"/>
        </pc:sldMkLst>
        <pc:spChg chg="add mod">
          <ac:chgData name="Niklas Berndt" userId="rg4AfsZfotE5oOIiMp1YkgsbSEABAXJ5vB1XusYsPJI=" providerId="None" clId="Web-{28895E46-42E6-4A21-81C0-FEFEE2D46E12}" dt="2026-06-30T10:21:07.220" v="1370" actId="1076"/>
          <ac:spMkLst>
            <pc:docMk/>
            <pc:sldMk cId="3859024493" sldId="392"/>
            <ac:spMk id="3" creationId="{DB1B35A6-F85F-F917-AFB1-919A97CA0000}"/>
          </ac:spMkLst>
        </pc:spChg>
        <pc:spChg chg="add mod">
          <ac:chgData name="Niklas Berndt" userId="rg4AfsZfotE5oOIiMp1YkgsbSEABAXJ5vB1XusYsPJI=" providerId="None" clId="Web-{28895E46-42E6-4A21-81C0-FEFEE2D46E12}" dt="2026-06-30T10:21:20.126" v="1374" actId="20577"/>
          <ac:spMkLst>
            <pc:docMk/>
            <pc:sldMk cId="3859024493" sldId="392"/>
            <ac:spMk id="4" creationId="{015A68AF-BF59-4B49-CCD8-53F6E85407AE}"/>
          </ac:spMkLst>
        </pc:spChg>
        <pc:spChg chg="mod">
          <ac:chgData name="Niklas Berndt" userId="rg4AfsZfotE5oOIiMp1YkgsbSEABAXJ5vB1XusYsPJI=" providerId="None" clId="Web-{28895E46-42E6-4A21-81C0-FEFEE2D46E12}" dt="2026-06-30T10:20:02.439" v="1351" actId="1076"/>
          <ac:spMkLst>
            <pc:docMk/>
            <pc:sldMk cId="3859024493" sldId="392"/>
            <ac:spMk id="1305" creationId="{CF601ED5-1B05-2E87-D9DE-E14D2C49AAEA}"/>
          </ac:spMkLst>
        </pc:spChg>
      </pc:sldChg>
      <pc:sldChg chg="modSp">
        <pc:chgData name="Niklas Berndt" userId="rg4AfsZfotE5oOIiMp1YkgsbSEABAXJ5vB1XusYsPJI=" providerId="None" clId="Web-{28895E46-42E6-4A21-81C0-FEFEE2D46E12}" dt="2026-06-30T08:11:44.263" v="3" actId="20577"/>
        <pc:sldMkLst>
          <pc:docMk/>
          <pc:sldMk cId="782676391" sldId="397"/>
        </pc:sldMkLst>
        <pc:spChg chg="mod">
          <ac:chgData name="Niklas Berndt" userId="rg4AfsZfotE5oOIiMp1YkgsbSEABAXJ5vB1XusYsPJI=" providerId="None" clId="Web-{28895E46-42E6-4A21-81C0-FEFEE2D46E12}" dt="2026-06-30T08:11:44.263" v="3" actId="20577"/>
          <ac:spMkLst>
            <pc:docMk/>
            <pc:sldMk cId="782676391" sldId="397"/>
            <ac:spMk id="4" creationId="{8BDC726C-AE48-F87D-CCA0-276F94FD169D}"/>
          </ac:spMkLst>
        </pc:spChg>
      </pc:sldChg>
      <pc:sldChg chg="addSp delSp modSp mod modShow modNotes">
        <pc:chgData name="Niklas Berndt" userId="rg4AfsZfotE5oOIiMp1YkgsbSEABAXJ5vB1XusYsPJI=" providerId="None" clId="Web-{28895E46-42E6-4A21-81C0-FEFEE2D46E12}" dt="2026-06-30T11:11:00.211" v="2498"/>
        <pc:sldMkLst>
          <pc:docMk/>
          <pc:sldMk cId="1680007460" sldId="400"/>
        </pc:sldMkLst>
        <pc:spChg chg="mod">
          <ac:chgData name="Niklas Berndt" userId="rg4AfsZfotE5oOIiMp1YkgsbSEABAXJ5vB1XusYsPJI=" providerId="None" clId="Web-{28895E46-42E6-4A21-81C0-FEFEE2D46E12}" dt="2026-06-30T11:07:29.055" v="2435" actId="20577"/>
          <ac:spMkLst>
            <pc:docMk/>
            <pc:sldMk cId="1680007460" sldId="400"/>
            <ac:spMk id="4" creationId="{6C2F4DF0-9399-7D88-D536-C380F7D36C50}"/>
          </ac:spMkLst>
        </pc:spChg>
        <pc:spChg chg="add mod">
          <ac:chgData name="Niklas Berndt" userId="rg4AfsZfotE5oOIiMp1YkgsbSEABAXJ5vB1XusYsPJI=" providerId="None" clId="Web-{28895E46-42E6-4A21-81C0-FEFEE2D46E12}" dt="2026-06-30T11:07:18.024" v="2433" actId="1076"/>
          <ac:spMkLst>
            <pc:docMk/>
            <pc:sldMk cId="1680007460" sldId="400"/>
            <ac:spMk id="5" creationId="{5449D7A2-DD63-524D-EC9F-03D7AE03D6ED}"/>
          </ac:spMkLst>
        </pc:spChg>
        <pc:spChg chg="add mod">
          <ac:chgData name="Niklas Berndt" userId="rg4AfsZfotE5oOIiMp1YkgsbSEABAXJ5vB1XusYsPJI=" providerId="None" clId="Web-{28895E46-42E6-4A21-81C0-FEFEE2D46E12}" dt="2026-06-30T11:07:04.274" v="2428" actId="14100"/>
          <ac:spMkLst>
            <pc:docMk/>
            <pc:sldMk cId="1680007460" sldId="400"/>
            <ac:spMk id="6" creationId="{FB50E26A-07CB-2FB3-9B70-719A30150386}"/>
          </ac:spMkLst>
        </pc:spChg>
        <pc:spChg chg="add mod">
          <ac:chgData name="Niklas Berndt" userId="rg4AfsZfotE5oOIiMp1YkgsbSEABAXJ5vB1XusYsPJI=" providerId="None" clId="Web-{28895E46-42E6-4A21-81C0-FEFEE2D46E12}" dt="2026-06-30T11:07:12.086" v="2432" actId="20577"/>
          <ac:spMkLst>
            <pc:docMk/>
            <pc:sldMk cId="1680007460" sldId="400"/>
            <ac:spMk id="7" creationId="{060CE6C3-D46D-47D7-6BB9-BA85D4047C62}"/>
          </ac:spMkLst>
        </pc:spChg>
        <pc:spChg chg="add del">
          <ac:chgData name="Niklas Berndt" userId="rg4AfsZfotE5oOIiMp1YkgsbSEABAXJ5vB1XusYsPJI=" providerId="None" clId="Web-{28895E46-42E6-4A21-81C0-FEFEE2D46E12}" dt="2026-06-30T11:10:08.555" v="2490"/>
          <ac:spMkLst>
            <pc:docMk/>
            <pc:sldMk cId="1680007460" sldId="400"/>
            <ac:spMk id="11" creationId="{0F6FF295-711B-551A-8298-5202C09A429A}"/>
          </ac:spMkLst>
        </pc:spChg>
        <pc:spChg chg="add del">
          <ac:chgData name="Niklas Berndt" userId="rg4AfsZfotE5oOIiMp1YkgsbSEABAXJ5vB1XusYsPJI=" providerId="None" clId="Web-{28895E46-42E6-4A21-81C0-FEFEE2D46E12}" dt="2026-06-30T11:10:09.352" v="2492"/>
          <ac:spMkLst>
            <pc:docMk/>
            <pc:sldMk cId="1680007460" sldId="400"/>
            <ac:spMk id="12" creationId="{4C9C7D0B-3CFE-E7D8-FAB1-F379B1C56FE8}"/>
          </ac:spMkLst>
        </pc:spChg>
        <pc:picChg chg="add mod modCrop">
          <ac:chgData name="Niklas Berndt" userId="rg4AfsZfotE5oOIiMp1YkgsbSEABAXJ5vB1XusYsPJI=" providerId="None" clId="Web-{28895E46-42E6-4A21-81C0-FEFEE2D46E12}" dt="2026-06-30T11:09:19.695" v="2482" actId="1076"/>
          <ac:picMkLst>
            <pc:docMk/>
            <pc:sldMk cId="1680007460" sldId="400"/>
            <ac:picMk id="3" creationId="{821A0FCA-DCDF-56F1-98F4-BC7D09A81526}"/>
          </ac:picMkLst>
        </pc:picChg>
        <pc:inkChg chg="add del">
          <ac:chgData name="Niklas Berndt" userId="rg4AfsZfotE5oOIiMp1YkgsbSEABAXJ5vB1XusYsPJI=" providerId="None" clId="Web-{28895E46-42E6-4A21-81C0-FEFEE2D46E12}" dt="2026-06-30T11:09:35.695" v="2484"/>
          <ac:inkMkLst>
            <pc:docMk/>
            <pc:sldMk cId="1680007460" sldId="400"/>
            <ac:inkMk id="8" creationId="{0756E7E0-F327-FB8E-F56B-ACAEF720AA29}"/>
          </ac:inkMkLst>
        </pc:inkChg>
        <pc:inkChg chg="add del">
          <ac:chgData name="Niklas Berndt" userId="rg4AfsZfotE5oOIiMp1YkgsbSEABAXJ5vB1XusYsPJI=" providerId="None" clId="Web-{28895E46-42E6-4A21-81C0-FEFEE2D46E12}" dt="2026-06-30T11:09:44.586" v="2488"/>
          <ac:inkMkLst>
            <pc:docMk/>
            <pc:sldMk cId="1680007460" sldId="400"/>
            <ac:inkMk id="9" creationId="{E47099F4-909E-5ADA-0F88-AFDCDD9D3FD0}"/>
          </ac:inkMkLst>
        </pc:inkChg>
        <pc:inkChg chg="add del">
          <ac:chgData name="Niklas Berndt" userId="rg4AfsZfotE5oOIiMp1YkgsbSEABAXJ5vB1XusYsPJI=" providerId="None" clId="Web-{28895E46-42E6-4A21-81C0-FEFEE2D46E12}" dt="2026-06-30T11:09:44.149" v="2487"/>
          <ac:inkMkLst>
            <pc:docMk/>
            <pc:sldMk cId="1680007460" sldId="400"/>
            <ac:inkMk id="10" creationId="{3103E266-7BE1-703C-DC69-7F58A01F520D}"/>
          </ac:inkMkLst>
        </pc:inkChg>
        <pc:inkChg chg="add">
          <ac:chgData name="Niklas Berndt" userId="rg4AfsZfotE5oOIiMp1YkgsbSEABAXJ5vB1XusYsPJI=" providerId="None" clId="Web-{28895E46-42E6-4A21-81C0-FEFEE2D46E12}" dt="2026-06-30T11:10:19.008" v="2493"/>
          <ac:inkMkLst>
            <pc:docMk/>
            <pc:sldMk cId="1680007460" sldId="400"/>
            <ac:inkMk id="13" creationId="{5FA5267B-0390-568F-0A15-8C8FCC356469}"/>
          </ac:inkMkLst>
        </pc:inkChg>
        <pc:inkChg chg="add del">
          <ac:chgData name="Niklas Berndt" userId="rg4AfsZfotE5oOIiMp1YkgsbSEABAXJ5vB1XusYsPJI=" providerId="None" clId="Web-{28895E46-42E6-4A21-81C0-FEFEE2D46E12}" dt="2026-06-30T11:11:00.211" v="2498"/>
          <ac:inkMkLst>
            <pc:docMk/>
            <pc:sldMk cId="1680007460" sldId="400"/>
            <ac:inkMk id="14" creationId="{93C89895-1C56-AA60-B556-FAD183505135}"/>
          </ac:inkMkLst>
        </pc:inkChg>
      </pc:sldChg>
      <pc:sldChg chg="mod ord modShow">
        <pc:chgData name="Niklas Berndt" userId="rg4AfsZfotE5oOIiMp1YkgsbSEABAXJ5vB1XusYsPJI=" providerId="None" clId="Web-{28895E46-42E6-4A21-81C0-FEFEE2D46E12}" dt="2026-06-30T11:11:41.711" v="2512"/>
        <pc:sldMkLst>
          <pc:docMk/>
          <pc:sldMk cId="3670202497" sldId="401"/>
        </pc:sldMkLst>
      </pc:sldChg>
      <pc:sldChg chg="mod ord modShow">
        <pc:chgData name="Niklas Berndt" userId="rg4AfsZfotE5oOIiMp1YkgsbSEABAXJ5vB1XusYsPJI=" providerId="None" clId="Web-{28895E46-42E6-4A21-81C0-FEFEE2D46E12}" dt="2026-06-30T11:11:41.711" v="2507"/>
        <pc:sldMkLst>
          <pc:docMk/>
          <pc:sldMk cId="3979159502" sldId="402"/>
        </pc:sldMkLst>
      </pc:sldChg>
      <pc:sldChg chg="mod ord modShow">
        <pc:chgData name="Niklas Berndt" userId="rg4AfsZfotE5oOIiMp1YkgsbSEABAXJ5vB1XusYsPJI=" providerId="None" clId="Web-{28895E46-42E6-4A21-81C0-FEFEE2D46E12}" dt="2026-06-30T11:11:41.711" v="2511"/>
        <pc:sldMkLst>
          <pc:docMk/>
          <pc:sldMk cId="2991845517" sldId="403"/>
        </pc:sldMkLst>
      </pc:sldChg>
      <pc:sldChg chg="mod ord modShow">
        <pc:chgData name="Niklas Berndt" userId="rg4AfsZfotE5oOIiMp1YkgsbSEABAXJ5vB1XusYsPJI=" providerId="None" clId="Web-{28895E46-42E6-4A21-81C0-FEFEE2D46E12}" dt="2026-06-30T11:11:41.711" v="2509"/>
        <pc:sldMkLst>
          <pc:docMk/>
          <pc:sldMk cId="2939045849" sldId="404"/>
        </pc:sldMkLst>
      </pc:sldChg>
      <pc:sldChg chg="mod ord modShow">
        <pc:chgData name="Niklas Berndt" userId="rg4AfsZfotE5oOIiMp1YkgsbSEABAXJ5vB1XusYsPJI=" providerId="None" clId="Web-{28895E46-42E6-4A21-81C0-FEFEE2D46E12}" dt="2026-06-30T11:11:41.711" v="2508"/>
        <pc:sldMkLst>
          <pc:docMk/>
          <pc:sldMk cId="1900910044" sldId="405"/>
        </pc:sldMkLst>
      </pc:sldChg>
      <pc:sldChg chg="mod ord modShow">
        <pc:chgData name="Niklas Berndt" userId="rg4AfsZfotE5oOIiMp1YkgsbSEABAXJ5vB1XusYsPJI=" providerId="None" clId="Web-{28895E46-42E6-4A21-81C0-FEFEE2D46E12}" dt="2026-06-30T11:11:41.711" v="2510"/>
        <pc:sldMkLst>
          <pc:docMk/>
          <pc:sldMk cId="138301602" sldId="406"/>
        </pc:sldMkLst>
      </pc:sldChg>
      <pc:sldChg chg="mod ord modShow">
        <pc:chgData name="Niklas Berndt" userId="rg4AfsZfotE5oOIiMp1YkgsbSEABAXJ5vB1XusYsPJI=" providerId="None" clId="Web-{28895E46-42E6-4A21-81C0-FEFEE2D46E12}" dt="2026-06-30T11:11:41.726" v="2513"/>
        <pc:sldMkLst>
          <pc:docMk/>
          <pc:sldMk cId="881573099" sldId="408"/>
        </pc:sldMkLst>
      </pc:sldChg>
      <pc:sldChg chg="mod ord modShow">
        <pc:chgData name="Niklas Berndt" userId="rg4AfsZfotE5oOIiMp1YkgsbSEABAXJ5vB1XusYsPJI=" providerId="None" clId="Web-{28895E46-42E6-4A21-81C0-FEFEE2D46E12}" dt="2026-06-30T11:11:41.711" v="2504"/>
        <pc:sldMkLst>
          <pc:docMk/>
          <pc:sldMk cId="1623269116" sldId="409"/>
        </pc:sldMkLst>
      </pc:sldChg>
      <pc:sldChg chg="mod ord modShow">
        <pc:chgData name="Niklas Berndt" userId="rg4AfsZfotE5oOIiMp1YkgsbSEABAXJ5vB1XusYsPJI=" providerId="None" clId="Web-{28895E46-42E6-4A21-81C0-FEFEE2D46E12}" dt="2026-06-30T11:11:41.711" v="2503"/>
        <pc:sldMkLst>
          <pc:docMk/>
          <pc:sldMk cId="333316612" sldId="410"/>
        </pc:sldMkLst>
      </pc:sldChg>
      <pc:sldChg chg="del">
        <pc:chgData name="Niklas Berndt" userId="rg4AfsZfotE5oOIiMp1YkgsbSEABAXJ5vB1XusYsPJI=" providerId="None" clId="Web-{28895E46-42E6-4A21-81C0-FEFEE2D46E12}" dt="2026-06-30T10:21:37.282" v="1379"/>
        <pc:sldMkLst>
          <pc:docMk/>
          <pc:sldMk cId="2422579727" sldId="414"/>
        </pc:sldMkLst>
      </pc:sldChg>
      <pc:sldChg chg="mod ord modShow">
        <pc:chgData name="Niklas Berndt" userId="rg4AfsZfotE5oOIiMp1YkgsbSEABAXJ5vB1XusYsPJI=" providerId="None" clId="Web-{28895E46-42E6-4A21-81C0-FEFEE2D46E12}" dt="2026-06-30T11:11:41.711" v="2502"/>
        <pc:sldMkLst>
          <pc:docMk/>
          <pc:sldMk cId="624539661" sldId="421"/>
        </pc:sldMkLst>
      </pc:sldChg>
      <pc:sldChg chg="addSp delSp">
        <pc:chgData name="Niklas Berndt" userId="rg4AfsZfotE5oOIiMp1YkgsbSEABAXJ5vB1XusYsPJI=" providerId="None" clId="Web-{28895E46-42E6-4A21-81C0-FEFEE2D46E12}" dt="2026-06-30T11:10:51.773" v="2496"/>
        <pc:sldMkLst>
          <pc:docMk/>
          <pc:sldMk cId="29297819" sldId="872"/>
        </pc:sldMkLst>
        <pc:inkChg chg="add del">
          <ac:chgData name="Niklas Berndt" userId="rg4AfsZfotE5oOIiMp1YkgsbSEABAXJ5vB1XusYsPJI=" providerId="None" clId="Web-{28895E46-42E6-4A21-81C0-FEFEE2D46E12}" dt="2026-06-30T11:10:51.773" v="2496"/>
          <ac:inkMkLst>
            <pc:docMk/>
            <pc:sldMk cId="29297819" sldId="872"/>
            <ac:inkMk id="3" creationId="{9C934BFB-89C2-9B68-AFCC-94012A4A9320}"/>
          </ac:inkMkLst>
        </pc:inkChg>
      </pc:sldChg>
      <pc:sldChg chg="mod ord modShow">
        <pc:chgData name="Niklas Berndt" userId="rg4AfsZfotE5oOIiMp1YkgsbSEABAXJ5vB1XusYsPJI=" providerId="None" clId="Web-{28895E46-42E6-4A21-81C0-FEFEE2D46E12}" dt="2026-06-30T11:11:41.711" v="2501"/>
        <pc:sldMkLst>
          <pc:docMk/>
          <pc:sldMk cId="1239257926" sldId="883"/>
        </pc:sldMkLst>
      </pc:sldChg>
      <pc:sldChg chg="mod ord modShow">
        <pc:chgData name="Niklas Berndt" userId="rg4AfsZfotE5oOIiMp1YkgsbSEABAXJ5vB1XusYsPJI=" providerId="None" clId="Web-{28895E46-42E6-4A21-81C0-FEFEE2D46E12}" dt="2026-06-30T11:11:41.711" v="2505"/>
        <pc:sldMkLst>
          <pc:docMk/>
          <pc:sldMk cId="455622802" sldId="899"/>
        </pc:sldMkLst>
      </pc:sldChg>
      <pc:sldChg chg="mod ord modShow">
        <pc:chgData name="Niklas Berndt" userId="rg4AfsZfotE5oOIiMp1YkgsbSEABAXJ5vB1XusYsPJI=" providerId="None" clId="Web-{28895E46-42E6-4A21-81C0-FEFEE2D46E12}" dt="2026-06-30T11:11:41.711" v="2506"/>
        <pc:sldMkLst>
          <pc:docMk/>
          <pc:sldMk cId="1710745563" sldId="900"/>
        </pc:sldMkLst>
      </pc:sldChg>
      <pc:sldChg chg="addSp modSp new mod modClrScheme chgLayout modNotes">
        <pc:chgData name="Niklas Berndt" userId="rg4AfsZfotE5oOIiMp1YkgsbSEABAXJ5vB1XusYsPJI=" providerId="None" clId="Web-{28895E46-42E6-4A21-81C0-FEFEE2D46E12}" dt="2026-06-30T09:46:48.914" v="725" actId="1076"/>
        <pc:sldMkLst>
          <pc:docMk/>
          <pc:sldMk cId="2693330186" sldId="902"/>
        </pc:sldMkLst>
        <pc:spChg chg="mod ord">
          <ac:chgData name="Niklas Berndt" userId="rg4AfsZfotE5oOIiMp1YkgsbSEABAXJ5vB1XusYsPJI=" providerId="None" clId="Web-{28895E46-42E6-4A21-81C0-FEFEE2D46E12}" dt="2026-06-30T09:21:01.154" v="437" actId="20577"/>
          <ac:spMkLst>
            <pc:docMk/>
            <pc:sldMk cId="2693330186" sldId="902"/>
            <ac:spMk id="2" creationId="{FF7E2111-7815-234A-B335-D32983DCAAE4}"/>
          </ac:spMkLst>
        </pc:spChg>
        <pc:spChg chg="mod ord">
          <ac:chgData name="Niklas Berndt" userId="rg4AfsZfotE5oOIiMp1YkgsbSEABAXJ5vB1XusYsPJI=" providerId="None" clId="Web-{28895E46-42E6-4A21-81C0-FEFEE2D46E12}" dt="2026-06-30T09:17:25.389" v="11"/>
          <ac:spMkLst>
            <pc:docMk/>
            <pc:sldMk cId="2693330186" sldId="902"/>
            <ac:spMk id="3" creationId="{2F93C7CF-B8A7-FD57-FA6A-7D3BE2FB384C}"/>
          </ac:spMkLst>
        </pc:spChg>
        <pc:picChg chg="add mod ord">
          <ac:chgData name="Niklas Berndt" userId="rg4AfsZfotE5oOIiMp1YkgsbSEABAXJ5vB1XusYsPJI=" providerId="None" clId="Web-{28895E46-42E6-4A21-81C0-FEFEE2D46E12}" dt="2026-06-30T09:46:48.914" v="725" actId="1076"/>
          <ac:picMkLst>
            <pc:docMk/>
            <pc:sldMk cId="2693330186" sldId="902"/>
            <ac:picMk id="4" creationId="{E0F750AE-7A73-5A39-F141-02C2CC5CD888}"/>
          </ac:picMkLst>
        </pc:picChg>
      </pc:sldChg>
      <pc:sldChg chg="addSp delSp modSp add replId addAnim delAnim modNotes">
        <pc:chgData name="Niklas Berndt" userId="rg4AfsZfotE5oOIiMp1YkgsbSEABAXJ5vB1XusYsPJI=" providerId="None" clId="Web-{28895E46-42E6-4A21-81C0-FEFEE2D46E12}" dt="2026-06-30T09:46:39.133" v="724" actId="1076"/>
        <pc:sldMkLst>
          <pc:docMk/>
          <pc:sldMk cId="1767358132" sldId="903"/>
        </pc:sldMkLst>
        <pc:spChg chg="mod">
          <ac:chgData name="Niklas Berndt" userId="rg4AfsZfotE5oOIiMp1YkgsbSEABAXJ5vB1XusYsPJI=" providerId="None" clId="Web-{28895E46-42E6-4A21-81C0-FEFEE2D46E12}" dt="2026-06-30T09:21:04.310" v="438" actId="20577"/>
          <ac:spMkLst>
            <pc:docMk/>
            <pc:sldMk cId="1767358132" sldId="903"/>
            <ac:spMk id="2" creationId="{DA348461-31B8-1504-80DB-1E02F3C17908}"/>
          </ac:spMkLst>
        </pc:spChg>
        <pc:picChg chg="add del mod">
          <ac:chgData name="Niklas Berndt" userId="rg4AfsZfotE5oOIiMp1YkgsbSEABAXJ5vB1XusYsPJI=" providerId="None" clId="Web-{28895E46-42E6-4A21-81C0-FEFEE2D46E12}" dt="2026-06-30T09:46:26.180" v="722"/>
          <ac:picMkLst>
            <pc:docMk/>
            <pc:sldMk cId="1767358132" sldId="903"/>
            <ac:picMk id="4" creationId="{04D92A10-47BF-D668-E797-F4B5B328A850}"/>
          </ac:picMkLst>
        </pc:picChg>
        <pc:picChg chg="add mod">
          <ac:chgData name="Niklas Berndt" userId="rg4AfsZfotE5oOIiMp1YkgsbSEABAXJ5vB1XusYsPJI=" providerId="None" clId="Web-{28895E46-42E6-4A21-81C0-FEFEE2D46E12}" dt="2026-06-30T09:46:39.133" v="724" actId="1076"/>
          <ac:picMkLst>
            <pc:docMk/>
            <pc:sldMk cId="1767358132" sldId="903"/>
            <ac:picMk id="5" creationId="{F799E8DC-6CD6-A6A7-6B70-078F8CFF94A2}"/>
          </ac:picMkLst>
        </pc:picChg>
      </pc:sldChg>
      <pc:sldChg chg="addSp modSp new addAnim modNotes">
        <pc:chgData name="Niklas Berndt" userId="rg4AfsZfotE5oOIiMp1YkgsbSEABAXJ5vB1XusYsPJI=" providerId="None" clId="Web-{28895E46-42E6-4A21-81C0-FEFEE2D46E12}" dt="2026-06-30T09:52:14.929" v="993"/>
        <pc:sldMkLst>
          <pc:docMk/>
          <pc:sldMk cId="2932581242" sldId="904"/>
        </pc:sldMkLst>
        <pc:spChg chg="mod">
          <ac:chgData name="Niklas Berndt" userId="rg4AfsZfotE5oOIiMp1YkgsbSEABAXJ5vB1XusYsPJI=" providerId="None" clId="Web-{28895E46-42E6-4A21-81C0-FEFEE2D46E12}" dt="2026-06-30T09:21:31.997" v="496" actId="20577"/>
          <ac:spMkLst>
            <pc:docMk/>
            <pc:sldMk cId="2932581242" sldId="904"/>
            <ac:spMk id="2" creationId="{AD1EA48B-FFAD-1422-308F-0D069710E4A1}"/>
          </ac:spMkLst>
        </pc:spChg>
        <pc:picChg chg="add mod">
          <ac:chgData name="Niklas Berndt" userId="rg4AfsZfotE5oOIiMp1YkgsbSEABAXJ5vB1XusYsPJI=" providerId="None" clId="Web-{28895E46-42E6-4A21-81C0-FEFEE2D46E12}" dt="2026-06-30T09:46:19.680" v="721" actId="1076"/>
          <ac:picMkLst>
            <pc:docMk/>
            <pc:sldMk cId="2932581242" sldId="904"/>
            <ac:picMk id="4" creationId="{F096AE82-5300-B56A-91F4-B59614F47D7B}"/>
          </ac:picMkLst>
        </pc:picChg>
      </pc:sldChg>
      <pc:sldChg chg="addSp delSp modSp new">
        <pc:chgData name="Niklas Berndt" userId="rg4AfsZfotE5oOIiMp1YkgsbSEABAXJ5vB1XusYsPJI=" providerId="None" clId="Web-{28895E46-42E6-4A21-81C0-FEFEE2D46E12}" dt="2026-06-30T10:19:07.752" v="1350" actId="1076"/>
        <pc:sldMkLst>
          <pc:docMk/>
          <pc:sldMk cId="1788587460" sldId="905"/>
        </pc:sldMkLst>
        <pc:spChg chg="mod">
          <ac:chgData name="Niklas Berndt" userId="rg4AfsZfotE5oOIiMp1YkgsbSEABAXJ5vB1XusYsPJI=" providerId="None" clId="Web-{28895E46-42E6-4A21-81C0-FEFEE2D46E12}" dt="2026-06-30T10:18:59.720" v="1348" actId="1076"/>
          <ac:spMkLst>
            <pc:docMk/>
            <pc:sldMk cId="1788587460" sldId="905"/>
            <ac:spMk id="2" creationId="{0D97AAE2-55D9-32FC-35DF-CCEDA5223815}"/>
          </ac:spMkLst>
        </pc:spChg>
        <pc:spChg chg="del">
          <ac:chgData name="Niklas Berndt" userId="rg4AfsZfotE5oOIiMp1YkgsbSEABAXJ5vB1XusYsPJI=" providerId="None" clId="Web-{28895E46-42E6-4A21-81C0-FEFEE2D46E12}" dt="2026-06-30T10:05:01.833" v="1017"/>
          <ac:spMkLst>
            <pc:docMk/>
            <pc:sldMk cId="1788587460" sldId="905"/>
            <ac:spMk id="3" creationId="{F05761CD-5339-6923-F01E-A969921F80F9}"/>
          </ac:spMkLst>
        </pc:spChg>
        <pc:spChg chg="add mod">
          <ac:chgData name="Niklas Berndt" userId="rg4AfsZfotE5oOIiMp1YkgsbSEABAXJ5vB1XusYsPJI=" providerId="None" clId="Web-{28895E46-42E6-4A21-81C0-FEFEE2D46E12}" dt="2026-06-30T10:15:00.190" v="1196" actId="1076"/>
          <ac:spMkLst>
            <pc:docMk/>
            <pc:sldMk cId="1788587460" sldId="905"/>
            <ac:spMk id="8" creationId="{4329C861-01FC-7002-EA3F-D8C1AA1ED86C}"/>
          </ac:spMkLst>
        </pc:spChg>
        <pc:spChg chg="add mod">
          <ac:chgData name="Niklas Berndt" userId="rg4AfsZfotE5oOIiMp1YkgsbSEABAXJ5vB1XusYsPJI=" providerId="None" clId="Web-{28895E46-42E6-4A21-81C0-FEFEE2D46E12}" dt="2026-06-30T10:14:57.440" v="1195" actId="1076"/>
          <ac:spMkLst>
            <pc:docMk/>
            <pc:sldMk cId="1788587460" sldId="905"/>
            <ac:spMk id="9" creationId="{3ED7669D-2F00-2C6E-83DB-04E743751A48}"/>
          </ac:spMkLst>
        </pc:spChg>
        <pc:spChg chg="add mod">
          <ac:chgData name="Niklas Berndt" userId="rg4AfsZfotE5oOIiMp1YkgsbSEABAXJ5vB1XusYsPJI=" providerId="None" clId="Web-{28895E46-42E6-4A21-81C0-FEFEE2D46E12}" dt="2026-06-30T10:13:55.143" v="1191" actId="14100"/>
          <ac:spMkLst>
            <pc:docMk/>
            <pc:sldMk cId="1788587460" sldId="905"/>
            <ac:spMk id="10" creationId="{7CB56170-DD90-601A-93E1-489FA4A26099}"/>
          </ac:spMkLst>
        </pc:spChg>
        <pc:spChg chg="add del">
          <ac:chgData name="Niklas Berndt" userId="rg4AfsZfotE5oOIiMp1YkgsbSEABAXJ5vB1XusYsPJI=" providerId="None" clId="Web-{28895E46-42E6-4A21-81C0-FEFEE2D46E12}" dt="2026-06-30T10:13:07.894" v="1177"/>
          <ac:spMkLst>
            <pc:docMk/>
            <pc:sldMk cId="1788587460" sldId="905"/>
            <ac:spMk id="11" creationId="{F387C5E7-912F-6CA7-E760-01CCAC1204A1}"/>
          </ac:spMkLst>
        </pc:spChg>
        <pc:spChg chg="add mod">
          <ac:chgData name="Niklas Berndt" userId="rg4AfsZfotE5oOIiMp1YkgsbSEABAXJ5vB1XusYsPJI=" providerId="None" clId="Web-{28895E46-42E6-4A21-81C0-FEFEE2D46E12}" dt="2026-06-30T10:14:48.315" v="1193" actId="1076"/>
          <ac:spMkLst>
            <pc:docMk/>
            <pc:sldMk cId="1788587460" sldId="905"/>
            <ac:spMk id="12" creationId="{ECAF774A-E228-6579-03C5-00D75BECD15A}"/>
          </ac:spMkLst>
        </pc:spChg>
        <pc:spChg chg="add mod">
          <ac:chgData name="Niklas Berndt" userId="rg4AfsZfotE5oOIiMp1YkgsbSEABAXJ5vB1XusYsPJI=" providerId="None" clId="Web-{28895E46-42E6-4A21-81C0-FEFEE2D46E12}" dt="2026-06-30T10:14:46.112" v="1192" actId="1076"/>
          <ac:spMkLst>
            <pc:docMk/>
            <pc:sldMk cId="1788587460" sldId="905"/>
            <ac:spMk id="13" creationId="{80013F29-BE60-EF37-6ABC-F0BF4C71CC75}"/>
          </ac:spMkLst>
        </pc:spChg>
        <pc:spChg chg="add mod">
          <ac:chgData name="Niklas Berndt" userId="rg4AfsZfotE5oOIiMp1YkgsbSEABAXJ5vB1XusYsPJI=" providerId="None" clId="Web-{28895E46-42E6-4A21-81C0-FEFEE2D46E12}" dt="2026-06-30T10:13:50.237" v="1188" actId="1076"/>
          <ac:spMkLst>
            <pc:docMk/>
            <pc:sldMk cId="1788587460" sldId="905"/>
            <ac:spMk id="14" creationId="{3AD763EC-9DA8-639D-86D6-6EDD7B689448}"/>
          </ac:spMkLst>
        </pc:spChg>
        <pc:spChg chg="add mod">
          <ac:chgData name="Niklas Berndt" userId="rg4AfsZfotE5oOIiMp1YkgsbSEABAXJ5vB1XusYsPJI=" providerId="None" clId="Web-{28895E46-42E6-4A21-81C0-FEFEE2D46E12}" dt="2026-06-30T10:15:18.862" v="1198" actId="1076"/>
          <ac:spMkLst>
            <pc:docMk/>
            <pc:sldMk cId="1788587460" sldId="905"/>
            <ac:spMk id="15" creationId="{0E99A27C-F854-169B-0A8B-B6F752944885}"/>
          </ac:spMkLst>
        </pc:spChg>
        <pc:spChg chg="add mod">
          <ac:chgData name="Niklas Berndt" userId="rg4AfsZfotE5oOIiMp1YkgsbSEABAXJ5vB1XusYsPJI=" providerId="None" clId="Web-{28895E46-42E6-4A21-81C0-FEFEE2D46E12}" dt="2026-06-30T10:15:38.081" v="1228" actId="14100"/>
          <ac:spMkLst>
            <pc:docMk/>
            <pc:sldMk cId="1788587460" sldId="905"/>
            <ac:spMk id="16" creationId="{900B1497-8867-9DD0-1E81-8C58F75918A5}"/>
          </ac:spMkLst>
        </pc:spChg>
        <pc:spChg chg="add mod">
          <ac:chgData name="Niklas Berndt" userId="rg4AfsZfotE5oOIiMp1YkgsbSEABAXJ5vB1XusYsPJI=" providerId="None" clId="Web-{28895E46-42E6-4A21-81C0-FEFEE2D46E12}" dt="2026-06-30T10:15:47.346" v="1230" actId="1076"/>
          <ac:spMkLst>
            <pc:docMk/>
            <pc:sldMk cId="1788587460" sldId="905"/>
            <ac:spMk id="17" creationId="{153EE996-610B-2DFC-EBC3-A34699D8FBD7}"/>
          </ac:spMkLst>
        </pc:spChg>
        <pc:spChg chg="add mod">
          <ac:chgData name="Niklas Berndt" userId="rg4AfsZfotE5oOIiMp1YkgsbSEABAXJ5vB1XusYsPJI=" providerId="None" clId="Web-{28895E46-42E6-4A21-81C0-FEFEE2D46E12}" dt="2026-06-30T10:16:00.159" v="1232" actId="1076"/>
          <ac:spMkLst>
            <pc:docMk/>
            <pc:sldMk cId="1788587460" sldId="905"/>
            <ac:spMk id="18" creationId="{06A43B7D-FB12-7DBF-732F-9E2B60692498}"/>
          </ac:spMkLst>
        </pc:spChg>
        <pc:spChg chg="add del">
          <ac:chgData name="Niklas Berndt" userId="rg4AfsZfotE5oOIiMp1YkgsbSEABAXJ5vB1XusYsPJI=" providerId="None" clId="Web-{28895E46-42E6-4A21-81C0-FEFEE2D46E12}" dt="2026-06-30T10:16:03.940" v="1234"/>
          <ac:spMkLst>
            <pc:docMk/>
            <pc:sldMk cId="1788587460" sldId="905"/>
            <ac:spMk id="19" creationId="{1715B4EB-D273-939E-C2BE-1E1FF325323C}"/>
          </ac:spMkLst>
        </pc:spChg>
        <pc:spChg chg="add mod">
          <ac:chgData name="Niklas Berndt" userId="rg4AfsZfotE5oOIiMp1YkgsbSEABAXJ5vB1XusYsPJI=" providerId="None" clId="Web-{28895E46-42E6-4A21-81C0-FEFEE2D46E12}" dt="2026-06-30T10:16:20.909" v="1250" actId="20577"/>
          <ac:spMkLst>
            <pc:docMk/>
            <pc:sldMk cId="1788587460" sldId="905"/>
            <ac:spMk id="20" creationId="{C1167010-5A86-E74B-B7C8-ECD4530D5CEC}"/>
          </ac:spMkLst>
        </pc:spChg>
        <pc:spChg chg="add mod">
          <ac:chgData name="Niklas Berndt" userId="rg4AfsZfotE5oOIiMp1YkgsbSEABAXJ5vB1XusYsPJI=" providerId="None" clId="Web-{28895E46-42E6-4A21-81C0-FEFEE2D46E12}" dt="2026-06-30T10:19:05.408" v="1349" actId="1076"/>
          <ac:spMkLst>
            <pc:docMk/>
            <pc:sldMk cId="1788587460" sldId="905"/>
            <ac:spMk id="21" creationId="{B0082029-F57A-AA11-208B-6BB559062C1F}"/>
          </ac:spMkLst>
        </pc:spChg>
        <pc:spChg chg="add mod">
          <ac:chgData name="Niklas Berndt" userId="rg4AfsZfotE5oOIiMp1YkgsbSEABAXJ5vB1XusYsPJI=" providerId="None" clId="Web-{28895E46-42E6-4A21-81C0-FEFEE2D46E12}" dt="2026-06-30T10:16:53.143" v="1269" actId="1076"/>
          <ac:spMkLst>
            <pc:docMk/>
            <pc:sldMk cId="1788587460" sldId="905"/>
            <ac:spMk id="22" creationId="{11E28DBD-2687-6636-6E60-ADF67BB13252}"/>
          </ac:spMkLst>
        </pc:spChg>
        <pc:spChg chg="add mod">
          <ac:chgData name="Niklas Berndt" userId="rg4AfsZfotE5oOIiMp1YkgsbSEABAXJ5vB1XusYsPJI=" providerId="None" clId="Web-{28895E46-42E6-4A21-81C0-FEFEE2D46E12}" dt="2026-06-30T10:19:07.752" v="1350" actId="1076"/>
          <ac:spMkLst>
            <pc:docMk/>
            <pc:sldMk cId="1788587460" sldId="905"/>
            <ac:spMk id="23" creationId="{0A06E85F-66E6-9E1F-3BBE-09133DA1AA87}"/>
          </ac:spMkLst>
        </pc:spChg>
        <pc:picChg chg="add del mod">
          <ac:chgData name="Niklas Berndt" userId="rg4AfsZfotE5oOIiMp1YkgsbSEABAXJ5vB1XusYsPJI=" providerId="None" clId="Web-{28895E46-42E6-4A21-81C0-FEFEE2D46E12}" dt="2026-06-30T10:05:39.082" v="1020"/>
          <ac:picMkLst>
            <pc:docMk/>
            <pc:sldMk cId="1788587460" sldId="905"/>
            <ac:picMk id="5" creationId="{B3FA3D6A-F318-3C17-85BC-D7A111ADDB26}"/>
          </ac:picMkLst>
        </pc:picChg>
        <pc:picChg chg="add mod">
          <ac:chgData name="Niklas Berndt" userId="rg4AfsZfotE5oOIiMp1YkgsbSEABAXJ5vB1XusYsPJI=" providerId="None" clId="Web-{28895E46-42E6-4A21-81C0-FEFEE2D46E12}" dt="2026-06-30T10:12:50.269" v="1175" actId="1076"/>
          <ac:picMkLst>
            <pc:docMk/>
            <pc:sldMk cId="1788587460" sldId="905"/>
            <ac:picMk id="6" creationId="{67E8633E-54D0-A915-78F2-94794F91B2C6}"/>
          </ac:picMkLst>
        </pc:picChg>
        <pc:picChg chg="add mod">
          <ac:chgData name="Niklas Berndt" userId="rg4AfsZfotE5oOIiMp1YkgsbSEABAXJ5vB1XusYsPJI=" providerId="None" clId="Web-{28895E46-42E6-4A21-81C0-FEFEE2D46E12}" dt="2026-06-30T10:12:40.003" v="1172" actId="14100"/>
          <ac:picMkLst>
            <pc:docMk/>
            <pc:sldMk cId="1788587460" sldId="905"/>
            <ac:picMk id="7" creationId="{AE20D0E6-E4CB-C9C9-F08A-E8FE60108AD2}"/>
          </ac:picMkLst>
        </pc:picChg>
      </pc:sldChg>
      <pc:sldChg chg="add ord replId">
        <pc:chgData name="Niklas Berndt" userId="rg4AfsZfotE5oOIiMp1YkgsbSEABAXJ5vB1XusYsPJI=" providerId="None" clId="Web-{28895E46-42E6-4A21-81C0-FEFEE2D46E12}" dt="2026-06-30T11:11:41.726" v="2514"/>
        <pc:sldMkLst>
          <pc:docMk/>
          <pc:sldMk cId="2478394862" sldId="906"/>
        </pc:sldMkLst>
      </pc:sldChg>
    </pc:docChg>
  </pc:docChgLst>
  <pc:docChgLst>
    <pc:chgData name="Niklas Berndt" userId="rg4AfsZfotE5oOIiMp1YkgsbSEABAXJ5vB1XusYsPJI=" providerId="None" clId="Web-{69B2170D-E2DD-41A6-8BB5-F95532B256B0}"/>
    <pc:docChg chg="addSld delSld modSld modSection">
      <pc:chgData name="Niklas Berndt" userId="rg4AfsZfotE5oOIiMp1YkgsbSEABAXJ5vB1XusYsPJI=" providerId="None" clId="Web-{69B2170D-E2DD-41A6-8BB5-F95532B256B0}" dt="2026-06-30T12:29:57.018" v="59"/>
      <pc:docMkLst>
        <pc:docMk/>
      </pc:docMkLst>
      <pc:sldChg chg="add replId">
        <pc:chgData name="Niklas Berndt" userId="rg4AfsZfotE5oOIiMp1YkgsbSEABAXJ5vB1XusYsPJI=" providerId="None" clId="Web-{69B2170D-E2DD-41A6-8BB5-F95532B256B0}" dt="2026-06-30T12:29:57.018" v="59"/>
        <pc:sldMkLst>
          <pc:docMk/>
          <pc:sldMk cId="1980572628" sldId="907"/>
        </pc:sldMkLst>
      </pc:sldChg>
      <pc:sldChg chg="addSp modSp new del mod modClrScheme chgLayout">
        <pc:chgData name="Niklas Berndt" userId="rg4AfsZfotE5oOIiMp1YkgsbSEABAXJ5vB1XusYsPJI=" providerId="None" clId="Web-{69B2170D-E2DD-41A6-8BB5-F95532B256B0}" dt="2026-06-30T12:10:41.703" v="58"/>
        <pc:sldMkLst>
          <pc:docMk/>
          <pc:sldMk cId="2317178417" sldId="907"/>
        </pc:sldMkLst>
        <pc:spChg chg="mod ord">
          <ac:chgData name="Niklas Berndt" userId="rg4AfsZfotE5oOIiMp1YkgsbSEABAXJ5vB1XusYsPJI=" providerId="None" clId="Web-{69B2170D-E2DD-41A6-8BB5-F95532B256B0}" dt="2026-06-30T12:10:09.562" v="35" actId="20577"/>
          <ac:spMkLst>
            <pc:docMk/>
            <pc:sldMk cId="2317178417" sldId="907"/>
            <ac:spMk id="2" creationId="{807FE5F4-6DC2-E4B6-328A-58B653E07DB5}"/>
          </ac:spMkLst>
        </pc:spChg>
        <pc:spChg chg="mod ord">
          <ac:chgData name="Niklas Berndt" userId="rg4AfsZfotE5oOIiMp1YkgsbSEABAXJ5vB1XusYsPJI=" providerId="None" clId="Web-{69B2170D-E2DD-41A6-8BB5-F95532B256B0}" dt="2026-06-30T12:09:20.390" v="1"/>
          <ac:spMkLst>
            <pc:docMk/>
            <pc:sldMk cId="2317178417" sldId="907"/>
            <ac:spMk id="3" creationId="{8A0CEC53-4BA7-DD86-9B9F-56E7E7A025C3}"/>
          </ac:spMkLst>
        </pc:spChg>
        <pc:spChg chg="add mod ord">
          <ac:chgData name="Niklas Berndt" userId="rg4AfsZfotE5oOIiMp1YkgsbSEABAXJ5vB1XusYsPJI=" providerId="None" clId="Web-{69B2170D-E2DD-41A6-8BB5-F95532B256B0}" dt="2026-06-30T12:10:37.234" v="57" actId="20577"/>
          <ac:spMkLst>
            <pc:docMk/>
            <pc:sldMk cId="2317178417" sldId="907"/>
            <ac:spMk id="4" creationId="{C0C4EAA2-A04F-D86C-CDC2-CD9D5A4E2B2F}"/>
          </ac:spMkLst>
        </pc:spChg>
        <pc:picChg chg="add mod">
          <ac:chgData name="Niklas Berndt" userId="rg4AfsZfotE5oOIiMp1YkgsbSEABAXJ5vB1XusYsPJI=" providerId="None" clId="Web-{69B2170D-E2DD-41A6-8BB5-F95532B256B0}" dt="2026-06-30T12:09:49.406" v="16" actId="1076"/>
          <ac:picMkLst>
            <pc:docMk/>
            <pc:sldMk cId="2317178417" sldId="907"/>
            <ac:picMk id="6" creationId="{F66D32EF-0F74-99BE-4257-14F6C4767AF4}"/>
          </ac:picMkLst>
        </pc:picChg>
      </pc:sldChg>
    </pc:docChg>
  </pc:docChgLst>
  <pc:docChgLst>
    <pc:chgData name="Niklas Berndt" userId="rg4AfsZfotE5oOIiMp1YkgsbSEABAXJ5vB1XusYsPJI=" providerId="None" clId="Web-{35FB7323-3B76-44DD-AF95-CE4F6BEDD094}"/>
    <pc:docChg chg="addSld delSld modSld sldOrd modSection">
      <pc:chgData name="Niklas Berndt" userId="rg4AfsZfotE5oOIiMp1YkgsbSEABAXJ5vB1XusYsPJI=" providerId="None" clId="Web-{35FB7323-3B76-44DD-AF95-CE4F6BEDD094}" dt="2026-06-30T16:58:36.540" v="1044"/>
      <pc:docMkLst>
        <pc:docMk/>
      </pc:docMkLst>
      <pc:sldChg chg="del">
        <pc:chgData name="Niklas Berndt" userId="rg4AfsZfotE5oOIiMp1YkgsbSEABAXJ5vB1XusYsPJI=" providerId="None" clId="Web-{35FB7323-3B76-44DD-AF95-CE4F6BEDD094}" dt="2026-06-30T16:08:38.298" v="380"/>
        <pc:sldMkLst>
          <pc:docMk/>
          <pc:sldMk cId="0" sldId="355"/>
        </pc:sldMkLst>
      </pc:sldChg>
      <pc:sldChg chg="del">
        <pc:chgData name="Niklas Berndt" userId="rg4AfsZfotE5oOIiMp1YkgsbSEABAXJ5vB1XusYsPJI=" providerId="None" clId="Web-{35FB7323-3B76-44DD-AF95-CE4F6BEDD094}" dt="2026-06-30T16:11:37.080" v="419"/>
        <pc:sldMkLst>
          <pc:docMk/>
          <pc:sldMk cId="3392674273" sldId="364"/>
        </pc:sldMkLst>
      </pc:sldChg>
      <pc:sldChg chg="add del mod ord modShow">
        <pc:chgData name="Niklas Berndt" userId="rg4AfsZfotE5oOIiMp1YkgsbSEABAXJ5vB1XusYsPJI=" providerId="None" clId="Web-{35FB7323-3B76-44DD-AF95-CE4F6BEDD094}" dt="2026-06-30T15:28:12.690" v="30"/>
        <pc:sldMkLst>
          <pc:docMk/>
          <pc:sldMk cId="4138609490" sldId="375"/>
        </pc:sldMkLst>
      </pc:sldChg>
      <pc:sldChg chg="add del mod ord modShow">
        <pc:chgData name="Niklas Berndt" userId="rg4AfsZfotE5oOIiMp1YkgsbSEABAXJ5vB1XusYsPJI=" providerId="None" clId="Web-{35FB7323-3B76-44DD-AF95-CE4F6BEDD094}" dt="2026-06-30T15:28:12.784" v="31"/>
        <pc:sldMkLst>
          <pc:docMk/>
          <pc:sldMk cId="126663349" sldId="376"/>
        </pc:sldMkLst>
      </pc:sldChg>
      <pc:sldChg chg="add del mod ord modShow">
        <pc:chgData name="Niklas Berndt" userId="rg4AfsZfotE5oOIiMp1YkgsbSEABAXJ5vB1XusYsPJI=" providerId="None" clId="Web-{35FB7323-3B76-44DD-AF95-CE4F6BEDD094}" dt="2026-06-30T15:28:12.893" v="32"/>
        <pc:sldMkLst>
          <pc:docMk/>
          <pc:sldMk cId="3533824697" sldId="377"/>
        </pc:sldMkLst>
      </pc:sldChg>
      <pc:sldChg chg="add del mod ord modShow">
        <pc:chgData name="Niklas Berndt" userId="rg4AfsZfotE5oOIiMp1YkgsbSEABAXJ5vB1XusYsPJI=" providerId="None" clId="Web-{35FB7323-3B76-44DD-AF95-CE4F6BEDD094}" dt="2026-06-30T15:28:13.002" v="33"/>
        <pc:sldMkLst>
          <pc:docMk/>
          <pc:sldMk cId="960451083" sldId="378"/>
        </pc:sldMkLst>
      </pc:sldChg>
      <pc:sldChg chg="add del mod ord modShow">
        <pc:chgData name="Niklas Berndt" userId="rg4AfsZfotE5oOIiMp1YkgsbSEABAXJ5vB1XusYsPJI=" providerId="None" clId="Web-{35FB7323-3B76-44DD-AF95-CE4F6BEDD094}" dt="2026-06-30T15:28:13.112" v="34"/>
        <pc:sldMkLst>
          <pc:docMk/>
          <pc:sldMk cId="2147625341" sldId="379"/>
        </pc:sldMkLst>
      </pc:sldChg>
      <pc:sldChg chg="add del ord">
        <pc:chgData name="Niklas Berndt" userId="rg4AfsZfotE5oOIiMp1YkgsbSEABAXJ5vB1XusYsPJI=" providerId="None" clId="Web-{35FB7323-3B76-44DD-AF95-CE4F6BEDD094}" dt="2026-06-30T15:28:02.674" v="24"/>
        <pc:sldMkLst>
          <pc:docMk/>
          <pc:sldMk cId="2115123862" sldId="380"/>
        </pc:sldMkLst>
      </pc:sldChg>
      <pc:sldChg chg="ord">
        <pc:chgData name="Niklas Berndt" userId="rg4AfsZfotE5oOIiMp1YkgsbSEABAXJ5vB1XusYsPJI=" providerId="None" clId="Web-{35FB7323-3B76-44DD-AF95-CE4F6BEDD094}" dt="2026-06-30T15:41:51.674" v="229"/>
        <pc:sldMkLst>
          <pc:docMk/>
          <pc:sldMk cId="1745054890" sldId="381"/>
        </pc:sldMkLst>
      </pc:sldChg>
      <pc:sldChg chg="ord">
        <pc:chgData name="Niklas Berndt" userId="rg4AfsZfotE5oOIiMp1YkgsbSEABAXJ5vB1XusYsPJI=" providerId="None" clId="Web-{35FB7323-3B76-44DD-AF95-CE4F6BEDD094}" dt="2026-06-30T15:41:51.674" v="228"/>
        <pc:sldMkLst>
          <pc:docMk/>
          <pc:sldMk cId="410099748" sldId="382"/>
        </pc:sldMkLst>
      </pc:sldChg>
      <pc:sldChg chg="addSp delSp modSp ord">
        <pc:chgData name="Niklas Berndt" userId="rg4AfsZfotE5oOIiMp1YkgsbSEABAXJ5vB1XusYsPJI=" providerId="None" clId="Web-{35FB7323-3B76-44DD-AF95-CE4F6BEDD094}" dt="2026-06-30T16:25:40.720" v="485"/>
        <pc:sldMkLst>
          <pc:docMk/>
          <pc:sldMk cId="3717489536" sldId="383"/>
        </pc:sldMkLst>
        <pc:spChg chg="mod">
          <ac:chgData name="Niklas Berndt" userId="rg4AfsZfotE5oOIiMp1YkgsbSEABAXJ5vB1XusYsPJI=" providerId="None" clId="Web-{35FB7323-3B76-44DD-AF95-CE4F6BEDD094}" dt="2026-06-30T16:23:46.345" v="445" actId="20577"/>
          <ac:spMkLst>
            <pc:docMk/>
            <pc:sldMk cId="3717489536" sldId="383"/>
            <ac:spMk id="4" creationId="{0EBB91A0-99EA-E689-80F5-D4BC79824B4D}"/>
          </ac:spMkLst>
        </pc:spChg>
        <pc:spChg chg="add mod">
          <ac:chgData name="Niklas Berndt" userId="rg4AfsZfotE5oOIiMp1YkgsbSEABAXJ5vB1XusYsPJI=" providerId="None" clId="Web-{35FB7323-3B76-44DD-AF95-CE4F6BEDD094}" dt="2026-06-30T16:25:18.095" v="480" actId="1076"/>
          <ac:spMkLst>
            <pc:docMk/>
            <pc:sldMk cId="3717489536" sldId="383"/>
            <ac:spMk id="5" creationId="{4F165D40-FE95-DED9-394D-0ADEFB09EEB0}"/>
          </ac:spMkLst>
        </pc:spChg>
        <pc:spChg chg="mod">
          <ac:chgData name="Niklas Berndt" userId="rg4AfsZfotE5oOIiMp1YkgsbSEABAXJ5vB1XusYsPJI=" providerId="None" clId="Web-{35FB7323-3B76-44DD-AF95-CE4F6BEDD094}" dt="2026-06-30T16:24:32.220" v="454" actId="1076"/>
          <ac:spMkLst>
            <pc:docMk/>
            <pc:sldMk cId="3717489536" sldId="383"/>
            <ac:spMk id="6" creationId="{8B21EC33-AF5E-DC61-F487-E6E712AEC7D1}"/>
          </ac:spMkLst>
        </pc:spChg>
        <pc:spChg chg="mod">
          <ac:chgData name="Niklas Berndt" userId="rg4AfsZfotE5oOIiMp1YkgsbSEABAXJ5vB1XusYsPJI=" providerId="None" clId="Web-{35FB7323-3B76-44DD-AF95-CE4F6BEDD094}" dt="2026-06-30T15:40:04.018" v="61" actId="1076"/>
          <ac:spMkLst>
            <pc:docMk/>
            <pc:sldMk cId="3717489536" sldId="383"/>
            <ac:spMk id="15" creationId="{1D9BFB5F-0FFF-FA48-DBDC-EBC43AEF5B28}"/>
          </ac:spMkLst>
        </pc:spChg>
        <pc:picChg chg="add mod">
          <ac:chgData name="Niklas Berndt" userId="rg4AfsZfotE5oOIiMp1YkgsbSEABAXJ5vB1XusYsPJI=" providerId="None" clId="Web-{35FB7323-3B76-44DD-AF95-CE4F6BEDD094}" dt="2026-06-30T16:24:23.455" v="453" actId="1076"/>
          <ac:picMkLst>
            <pc:docMk/>
            <pc:sldMk cId="3717489536" sldId="383"/>
            <ac:picMk id="3" creationId="{5F12A0D6-A090-A612-BD4C-3C5DF6B7B84C}"/>
          </ac:picMkLst>
        </pc:picChg>
        <pc:picChg chg="mod">
          <ac:chgData name="Niklas Berndt" userId="rg4AfsZfotE5oOIiMp1YkgsbSEABAXJ5vB1XusYsPJI=" providerId="None" clId="Web-{35FB7323-3B76-44DD-AF95-CE4F6BEDD094}" dt="2026-06-30T15:39:32.690" v="57" actId="1076"/>
          <ac:picMkLst>
            <pc:docMk/>
            <pc:sldMk cId="3717489536" sldId="383"/>
            <ac:picMk id="7" creationId="{D729C556-6D4D-00EC-2418-EB5E34D832AC}"/>
          </ac:picMkLst>
        </pc:picChg>
        <pc:picChg chg="mod">
          <ac:chgData name="Niklas Berndt" userId="rg4AfsZfotE5oOIiMp1YkgsbSEABAXJ5vB1XusYsPJI=" providerId="None" clId="Web-{35FB7323-3B76-44DD-AF95-CE4F6BEDD094}" dt="2026-06-30T15:39:09.971" v="52" actId="1076"/>
          <ac:picMkLst>
            <pc:docMk/>
            <pc:sldMk cId="3717489536" sldId="383"/>
            <ac:picMk id="8" creationId="{0F6943D6-4CD0-2C2A-2053-867805F5CB9A}"/>
          </ac:picMkLst>
        </pc:picChg>
        <pc:picChg chg="mod">
          <ac:chgData name="Niklas Berndt" userId="rg4AfsZfotE5oOIiMp1YkgsbSEABAXJ5vB1XusYsPJI=" providerId="None" clId="Web-{35FB7323-3B76-44DD-AF95-CE4F6BEDD094}" dt="2026-06-30T15:39:13.408" v="53" actId="1076"/>
          <ac:picMkLst>
            <pc:docMk/>
            <pc:sldMk cId="3717489536" sldId="383"/>
            <ac:picMk id="9" creationId="{146E496F-2515-2362-AFD8-A589394428DA}"/>
          </ac:picMkLst>
        </pc:picChg>
        <pc:picChg chg="mod">
          <ac:chgData name="Niklas Berndt" userId="rg4AfsZfotE5oOIiMp1YkgsbSEABAXJ5vB1XusYsPJI=" providerId="None" clId="Web-{35FB7323-3B76-44DD-AF95-CE4F6BEDD094}" dt="2026-06-30T15:39:24.799" v="55" actId="1076"/>
          <ac:picMkLst>
            <pc:docMk/>
            <pc:sldMk cId="3717489536" sldId="383"/>
            <ac:picMk id="11" creationId="{44CC1063-6E74-54AC-1458-7DC1427665B7}"/>
          </ac:picMkLst>
        </pc:picChg>
        <pc:picChg chg="mod">
          <ac:chgData name="Niklas Berndt" userId="rg4AfsZfotE5oOIiMp1YkgsbSEABAXJ5vB1XusYsPJI=" providerId="None" clId="Web-{35FB7323-3B76-44DD-AF95-CE4F6BEDD094}" dt="2026-06-30T15:39:01.283" v="50" actId="1076"/>
          <ac:picMkLst>
            <pc:docMk/>
            <pc:sldMk cId="3717489536" sldId="383"/>
            <ac:picMk id="12" creationId="{7168AA24-CF70-C2C0-320F-7280AEA97893}"/>
          </ac:picMkLst>
        </pc:picChg>
        <pc:picChg chg="mod">
          <ac:chgData name="Niklas Berndt" userId="rg4AfsZfotE5oOIiMp1YkgsbSEABAXJ5vB1XusYsPJI=" providerId="None" clId="Web-{35FB7323-3B76-44DD-AF95-CE4F6BEDD094}" dt="2026-06-30T15:38:51.440" v="46" actId="1076"/>
          <ac:picMkLst>
            <pc:docMk/>
            <pc:sldMk cId="3717489536" sldId="383"/>
            <ac:picMk id="13" creationId="{5DE0AD04-60C4-C582-419D-C44F6190674D}"/>
          </ac:picMkLst>
        </pc:picChg>
        <pc:picChg chg="del">
          <ac:chgData name="Niklas Berndt" userId="rg4AfsZfotE5oOIiMp1YkgsbSEABAXJ5vB1XusYsPJI=" providerId="None" clId="Web-{35FB7323-3B76-44DD-AF95-CE4F6BEDD094}" dt="2026-06-30T16:23:51.158" v="446"/>
          <ac:picMkLst>
            <pc:docMk/>
            <pc:sldMk cId="3717489536" sldId="383"/>
            <ac:picMk id="14" creationId="{378CC324-52EB-1077-B33E-1533C7AFBBA1}"/>
          </ac:picMkLst>
        </pc:picChg>
        <pc:cxnChg chg="add del mod">
          <ac:chgData name="Niklas Berndt" userId="rg4AfsZfotE5oOIiMp1YkgsbSEABAXJ5vB1XusYsPJI=" providerId="None" clId="Web-{35FB7323-3B76-44DD-AF95-CE4F6BEDD094}" dt="2026-06-30T16:25:30.798" v="484"/>
          <ac:cxnSpMkLst>
            <pc:docMk/>
            <pc:sldMk cId="3717489536" sldId="383"/>
            <ac:cxnSpMk id="16" creationId="{C3C9CA85-2902-D679-AF00-D00AC9749D5A}"/>
          </ac:cxnSpMkLst>
        </pc:cxnChg>
        <pc:cxnChg chg="mod">
          <ac:chgData name="Niklas Berndt" userId="rg4AfsZfotE5oOIiMp1YkgsbSEABAXJ5vB1XusYsPJI=" providerId="None" clId="Web-{35FB7323-3B76-44DD-AF95-CE4F6BEDD094}" dt="2026-06-30T15:40:04.018" v="62" actId="1076"/>
          <ac:cxnSpMkLst>
            <pc:docMk/>
            <pc:sldMk cId="3717489536" sldId="383"/>
            <ac:cxnSpMk id="17" creationId="{8912A534-92B5-85F9-DC32-71C0531554AF}"/>
          </ac:cxnSpMkLst>
        </pc:cxnChg>
        <pc:cxnChg chg="add">
          <ac:chgData name="Niklas Berndt" userId="rg4AfsZfotE5oOIiMp1YkgsbSEABAXJ5vB1XusYsPJI=" providerId="None" clId="Web-{35FB7323-3B76-44DD-AF95-CE4F6BEDD094}" dt="2026-06-30T16:25:40.720" v="485"/>
          <ac:cxnSpMkLst>
            <pc:docMk/>
            <pc:sldMk cId="3717489536" sldId="383"/>
            <ac:cxnSpMk id="18" creationId="{007527D9-BE4D-790C-ED59-20D8455C8F43}"/>
          </ac:cxnSpMkLst>
        </pc:cxnChg>
      </pc:sldChg>
      <pc:sldChg chg="modSp">
        <pc:chgData name="Niklas Berndt" userId="rg4AfsZfotE5oOIiMp1YkgsbSEABAXJ5vB1XusYsPJI=" providerId="None" clId="Web-{35FB7323-3B76-44DD-AF95-CE4F6BEDD094}" dt="2026-06-30T15:44:19.721" v="230" actId="1076"/>
        <pc:sldMkLst>
          <pc:docMk/>
          <pc:sldMk cId="1857790629" sldId="386"/>
        </pc:sldMkLst>
        <pc:picChg chg="mod">
          <ac:chgData name="Niklas Berndt" userId="rg4AfsZfotE5oOIiMp1YkgsbSEABAXJ5vB1XusYsPJI=" providerId="None" clId="Web-{35FB7323-3B76-44DD-AF95-CE4F6BEDD094}" dt="2026-06-30T15:44:19.721" v="230" actId="1076"/>
          <ac:picMkLst>
            <pc:docMk/>
            <pc:sldMk cId="1857790629" sldId="386"/>
            <ac:picMk id="11" creationId="{BA548991-5F05-ACD6-A877-B49541447C18}"/>
          </ac:picMkLst>
        </pc:picChg>
      </pc:sldChg>
      <pc:sldChg chg="modSp">
        <pc:chgData name="Niklas Berndt" userId="rg4AfsZfotE5oOIiMp1YkgsbSEABAXJ5vB1XusYsPJI=" providerId="None" clId="Web-{35FB7323-3B76-44DD-AF95-CE4F6BEDD094}" dt="2026-06-30T15:44:31.658" v="231" actId="1076"/>
        <pc:sldMkLst>
          <pc:docMk/>
          <pc:sldMk cId="3859024493" sldId="392"/>
        </pc:sldMkLst>
        <pc:spChg chg="mod">
          <ac:chgData name="Niklas Berndt" userId="rg4AfsZfotE5oOIiMp1YkgsbSEABAXJ5vB1XusYsPJI=" providerId="None" clId="Web-{35FB7323-3B76-44DD-AF95-CE4F6BEDD094}" dt="2026-06-30T15:44:31.658" v="231" actId="1076"/>
          <ac:spMkLst>
            <pc:docMk/>
            <pc:sldMk cId="3859024493" sldId="392"/>
            <ac:spMk id="3" creationId="{DB1B35A6-F85F-F917-AFB1-919A97CA0000}"/>
          </ac:spMkLst>
        </pc:spChg>
      </pc:sldChg>
      <pc:sldChg chg="addSp modSp">
        <pc:chgData name="Niklas Berndt" userId="rg4AfsZfotE5oOIiMp1YkgsbSEABAXJ5vB1XusYsPJI=" providerId="None" clId="Web-{35FB7323-3B76-44DD-AF95-CE4F6BEDD094}" dt="2026-06-30T16:11:17.955" v="418" actId="1076"/>
        <pc:sldMkLst>
          <pc:docMk/>
          <pc:sldMk cId="1680007460" sldId="400"/>
        </pc:sldMkLst>
        <pc:spChg chg="mod">
          <ac:chgData name="Niklas Berndt" userId="rg4AfsZfotE5oOIiMp1YkgsbSEABAXJ5vB1XusYsPJI=" providerId="None" clId="Web-{35FB7323-3B76-44DD-AF95-CE4F6BEDD094}" dt="2026-06-30T16:10:25.252" v="392" actId="20577"/>
          <ac:spMkLst>
            <pc:docMk/>
            <pc:sldMk cId="1680007460" sldId="400"/>
            <ac:spMk id="4" creationId="{6C2F4DF0-9399-7D88-D536-C380F7D36C50}"/>
          </ac:spMkLst>
        </pc:spChg>
        <pc:spChg chg="mod">
          <ac:chgData name="Niklas Berndt" userId="rg4AfsZfotE5oOIiMp1YkgsbSEABAXJ5vB1XusYsPJI=" providerId="None" clId="Web-{35FB7323-3B76-44DD-AF95-CE4F6BEDD094}" dt="2026-06-30T16:10:20.142" v="390" actId="20577"/>
          <ac:spMkLst>
            <pc:docMk/>
            <pc:sldMk cId="1680007460" sldId="400"/>
            <ac:spMk id="7" creationId="{060CE6C3-D46D-47D7-6BB9-BA85D4047C62}"/>
          </ac:spMkLst>
        </pc:spChg>
        <pc:spChg chg="add mod">
          <ac:chgData name="Niklas Berndt" userId="rg4AfsZfotE5oOIiMp1YkgsbSEABAXJ5vB1XusYsPJI=" providerId="None" clId="Web-{35FB7323-3B76-44DD-AF95-CE4F6BEDD094}" dt="2026-06-30T16:11:10.127" v="416" actId="20577"/>
          <ac:spMkLst>
            <pc:docMk/>
            <pc:sldMk cId="1680007460" sldId="400"/>
            <ac:spMk id="8" creationId="{7628F55B-8678-7175-115D-4934DCD39932}"/>
          </ac:spMkLst>
        </pc:spChg>
        <pc:picChg chg="mod">
          <ac:chgData name="Niklas Berndt" userId="rg4AfsZfotE5oOIiMp1YkgsbSEABAXJ5vB1XusYsPJI=" providerId="None" clId="Web-{35FB7323-3B76-44DD-AF95-CE4F6BEDD094}" dt="2026-06-30T16:10:34.439" v="393" actId="1076"/>
          <ac:picMkLst>
            <pc:docMk/>
            <pc:sldMk cId="1680007460" sldId="400"/>
            <ac:picMk id="3" creationId="{821A0FCA-DCDF-56F1-98F4-BC7D09A81526}"/>
          </ac:picMkLst>
        </pc:picChg>
        <pc:inkChg chg="mod">
          <ac:chgData name="Niklas Berndt" userId="rg4AfsZfotE5oOIiMp1YkgsbSEABAXJ5vB1XusYsPJI=" providerId="None" clId="Web-{35FB7323-3B76-44DD-AF95-CE4F6BEDD094}" dt="2026-06-30T16:11:15.658" v="417" actId="1076"/>
          <ac:inkMkLst>
            <pc:docMk/>
            <pc:sldMk cId="1680007460" sldId="400"/>
            <ac:inkMk id="13" creationId="{5FA5267B-0390-568F-0A15-8C8FCC356469}"/>
          </ac:inkMkLst>
        </pc:inkChg>
        <pc:inkChg chg="mod">
          <ac:chgData name="Niklas Berndt" userId="rg4AfsZfotE5oOIiMp1YkgsbSEABAXJ5vB1XusYsPJI=" providerId="None" clId="Web-{35FB7323-3B76-44DD-AF95-CE4F6BEDD094}" dt="2026-06-30T16:11:17.955" v="418" actId="1076"/>
          <ac:inkMkLst>
            <pc:docMk/>
            <pc:sldMk cId="1680007460" sldId="400"/>
            <ac:inkMk id="14" creationId="{93C89895-1C56-AA60-B556-FAD183505135}"/>
          </ac:inkMkLst>
        </pc:inkChg>
      </pc:sldChg>
      <pc:sldChg chg="add del">
        <pc:chgData name="Niklas Berndt" userId="rg4AfsZfotE5oOIiMp1YkgsbSEABAXJ5vB1XusYsPJI=" providerId="None" clId="Web-{35FB7323-3B76-44DD-AF95-CE4F6BEDD094}" dt="2026-06-30T16:09:55.423" v="383"/>
        <pc:sldMkLst>
          <pc:docMk/>
          <pc:sldMk cId="1468559378" sldId="884"/>
        </pc:sldMkLst>
      </pc:sldChg>
      <pc:sldChg chg="del">
        <pc:chgData name="Niklas Berndt" userId="rg4AfsZfotE5oOIiMp1YkgsbSEABAXJ5vB1XusYsPJI=" providerId="None" clId="Web-{35FB7323-3B76-44DD-AF95-CE4F6BEDD094}" dt="2026-06-30T16:08:44.798" v="381"/>
        <pc:sldMkLst>
          <pc:docMk/>
          <pc:sldMk cId="491497641" sldId="886"/>
        </pc:sldMkLst>
      </pc:sldChg>
      <pc:sldChg chg="modSp">
        <pc:chgData name="Niklas Berndt" userId="rg4AfsZfotE5oOIiMp1YkgsbSEABAXJ5vB1XusYsPJI=" providerId="None" clId="Web-{35FB7323-3B76-44DD-AF95-CE4F6BEDD094}" dt="2026-06-30T15:27:03.628" v="3" actId="1076"/>
        <pc:sldMkLst>
          <pc:docMk/>
          <pc:sldMk cId="1767358132" sldId="903"/>
        </pc:sldMkLst>
        <pc:picChg chg="mod">
          <ac:chgData name="Niklas Berndt" userId="rg4AfsZfotE5oOIiMp1YkgsbSEABAXJ5vB1XusYsPJI=" providerId="None" clId="Web-{35FB7323-3B76-44DD-AF95-CE4F6BEDD094}" dt="2026-06-30T15:27:03.628" v="3" actId="1076"/>
          <ac:picMkLst>
            <pc:docMk/>
            <pc:sldMk cId="1767358132" sldId="903"/>
            <ac:picMk id="4" creationId="{574A6478-02BF-294B-5F0E-74E86839A257}"/>
          </ac:picMkLst>
        </pc:picChg>
      </pc:sldChg>
      <pc:sldChg chg="addSp delSp modSp addAnim delAnim modNotes">
        <pc:chgData name="Niklas Berndt" userId="rg4AfsZfotE5oOIiMp1YkgsbSEABAXJ5vB1XusYsPJI=" providerId="None" clId="Web-{35FB7323-3B76-44DD-AF95-CE4F6BEDD094}" dt="2026-06-30T16:58:36.540" v="1044"/>
        <pc:sldMkLst>
          <pc:docMk/>
          <pc:sldMk cId="2932581242" sldId="904"/>
        </pc:sldMkLst>
        <pc:picChg chg="del">
          <ac:chgData name="Niklas Berndt" userId="rg4AfsZfotE5oOIiMp1YkgsbSEABAXJ5vB1XusYsPJI=" providerId="None" clId="Web-{35FB7323-3B76-44DD-AF95-CE4F6BEDD094}" dt="2026-06-30T15:26:26.659" v="0"/>
          <ac:picMkLst>
            <pc:docMk/>
            <pc:sldMk cId="2932581242" sldId="904"/>
            <ac:picMk id="4" creationId="{F096AE82-5300-B56A-91F4-B59614F47D7B}"/>
          </ac:picMkLst>
        </pc:picChg>
        <pc:picChg chg="add mod">
          <ac:chgData name="Niklas Berndt" userId="rg4AfsZfotE5oOIiMp1YkgsbSEABAXJ5vB1XusYsPJI=" providerId="None" clId="Web-{35FB7323-3B76-44DD-AF95-CE4F6BEDD094}" dt="2026-06-30T15:26:53.143" v="2" actId="1076"/>
          <ac:picMkLst>
            <pc:docMk/>
            <pc:sldMk cId="2932581242" sldId="904"/>
            <ac:picMk id="5" creationId="{9B753B6F-48EA-EE85-4437-A6F038C9F3AE}"/>
          </ac:picMkLst>
        </pc:picChg>
      </pc:sldChg>
      <pc:sldChg chg="modNotes">
        <pc:chgData name="Niklas Berndt" userId="rg4AfsZfotE5oOIiMp1YkgsbSEABAXJ5vB1XusYsPJI=" providerId="None" clId="Web-{35FB7323-3B76-44DD-AF95-CE4F6BEDD094}" dt="2026-06-30T15:41:46.205" v="227"/>
        <pc:sldMkLst>
          <pc:docMk/>
          <pc:sldMk cId="1788587460" sldId="905"/>
        </pc:sldMkLst>
      </pc:sldChg>
      <pc:sldChg chg="ord">
        <pc:chgData name="Niklas Berndt" userId="rg4AfsZfotE5oOIiMp1YkgsbSEABAXJ5vB1XusYsPJI=" providerId="None" clId="Web-{35FB7323-3B76-44DD-AF95-CE4F6BEDD094}" dt="2026-06-30T15:27:41.424" v="22"/>
        <pc:sldMkLst>
          <pc:docMk/>
          <pc:sldMk cId="2478394862" sldId="906"/>
        </pc:sldMkLst>
      </pc:sldChg>
      <pc:sldChg chg="modNotes">
        <pc:chgData name="Niklas Berndt" userId="rg4AfsZfotE5oOIiMp1YkgsbSEABAXJ5vB1XusYsPJI=" providerId="None" clId="Web-{35FB7323-3B76-44DD-AF95-CE4F6BEDD094}" dt="2026-06-30T15:50:14.408" v="354"/>
        <pc:sldMkLst>
          <pc:docMk/>
          <pc:sldMk cId="3802670349" sldId="909"/>
        </pc:sldMkLst>
      </pc:sldChg>
      <pc:sldChg chg="delSp modNotes">
        <pc:chgData name="Niklas Berndt" userId="rg4AfsZfotE5oOIiMp1YkgsbSEABAXJ5vB1XusYsPJI=" providerId="None" clId="Web-{35FB7323-3B76-44DD-AF95-CE4F6BEDD094}" dt="2026-06-30T15:50:37.346" v="378"/>
        <pc:sldMkLst>
          <pc:docMk/>
          <pc:sldMk cId="2337566802" sldId="911"/>
        </pc:sldMkLst>
        <pc:picChg chg="del">
          <ac:chgData name="Niklas Berndt" userId="rg4AfsZfotE5oOIiMp1YkgsbSEABAXJ5vB1XusYsPJI=" providerId="None" clId="Web-{35FB7323-3B76-44DD-AF95-CE4F6BEDD094}" dt="2026-06-30T15:37:54.502" v="35"/>
          <ac:picMkLst>
            <pc:docMk/>
            <pc:sldMk cId="2337566802" sldId="911"/>
            <ac:picMk id="9" creationId="{E6B7C934-8DEE-065B-598C-A552BCD421B8}"/>
          </ac:picMkLst>
        </pc:picChg>
      </pc:sldChg>
      <pc:sldChg chg="delSp modNotes">
        <pc:chgData name="Niklas Berndt" userId="rg4AfsZfotE5oOIiMp1YkgsbSEABAXJ5vB1XusYsPJI=" providerId="None" clId="Web-{35FB7323-3B76-44DD-AF95-CE4F6BEDD094}" dt="2026-06-30T15:50:49.018" v="379"/>
        <pc:sldMkLst>
          <pc:docMk/>
          <pc:sldMk cId="3765221591" sldId="914"/>
        </pc:sldMkLst>
        <pc:picChg chg="del">
          <ac:chgData name="Niklas Berndt" userId="rg4AfsZfotE5oOIiMp1YkgsbSEABAXJ5vB1XusYsPJI=" providerId="None" clId="Web-{35FB7323-3B76-44DD-AF95-CE4F6BEDD094}" dt="2026-06-30T15:37:56.049" v="36"/>
          <ac:picMkLst>
            <pc:docMk/>
            <pc:sldMk cId="3765221591" sldId="914"/>
            <ac:picMk id="9" creationId="{B5973DF1-71BB-7221-7E9E-02661F25FE19}"/>
          </ac:picMkLst>
        </pc:picChg>
      </pc:sldChg>
      <pc:sldChg chg="addSp delSp modSp new modNotes">
        <pc:chgData name="Niklas Berndt" userId="rg4AfsZfotE5oOIiMp1YkgsbSEABAXJ5vB1XusYsPJI=" providerId="None" clId="Web-{35FB7323-3B76-44DD-AF95-CE4F6BEDD094}" dt="2026-06-30T16:51:52.226" v="1032" actId="1076"/>
        <pc:sldMkLst>
          <pc:docMk/>
          <pc:sldMk cId="1207785876" sldId="915"/>
        </pc:sldMkLst>
        <pc:spChg chg="mod">
          <ac:chgData name="Niklas Berndt" userId="rg4AfsZfotE5oOIiMp1YkgsbSEABAXJ5vB1XusYsPJI=" providerId="None" clId="Web-{35FB7323-3B76-44DD-AF95-CE4F6BEDD094}" dt="2026-06-30T16:16:54.189" v="443" actId="20577"/>
          <ac:spMkLst>
            <pc:docMk/>
            <pc:sldMk cId="1207785876" sldId="915"/>
            <ac:spMk id="2" creationId="{DD86182D-81DD-FD09-7AFB-41BFFF39E11C}"/>
          </ac:spMkLst>
        </pc:spChg>
        <pc:spChg chg="mod">
          <ac:chgData name="Niklas Berndt" userId="rg4AfsZfotE5oOIiMp1YkgsbSEABAXJ5vB1XusYsPJI=" providerId="None" clId="Web-{35FB7323-3B76-44DD-AF95-CE4F6BEDD094}" dt="2026-06-30T16:46:57.039" v="1007" actId="20577"/>
          <ac:spMkLst>
            <pc:docMk/>
            <pc:sldMk cId="1207785876" sldId="915"/>
            <ac:spMk id="3" creationId="{6D971FA7-6B94-9EBC-36BE-82FCCBDC8366}"/>
          </ac:spMkLst>
        </pc:spChg>
        <pc:spChg chg="add mod">
          <ac:chgData name="Niklas Berndt" userId="rg4AfsZfotE5oOIiMp1YkgsbSEABAXJ5vB1XusYsPJI=" providerId="None" clId="Web-{35FB7323-3B76-44DD-AF95-CE4F6BEDD094}" dt="2026-06-30T16:44:14.179" v="867" actId="14100"/>
          <ac:spMkLst>
            <pc:docMk/>
            <pc:sldMk cId="1207785876" sldId="915"/>
            <ac:spMk id="11" creationId="{22975EBE-9848-BE8F-54AF-060AD634B21F}"/>
          </ac:spMkLst>
        </pc:spChg>
        <pc:picChg chg="add mod">
          <ac:chgData name="Niklas Berndt" userId="rg4AfsZfotE5oOIiMp1YkgsbSEABAXJ5vB1XusYsPJI=" providerId="None" clId="Web-{35FB7323-3B76-44DD-AF95-CE4F6BEDD094}" dt="2026-06-30T16:40:58.492" v="681" actId="1076"/>
          <ac:picMkLst>
            <pc:docMk/>
            <pc:sldMk cId="1207785876" sldId="915"/>
            <ac:picMk id="5" creationId="{236FE5CB-4A85-1572-F5AA-3204F357AB72}"/>
          </ac:picMkLst>
        </pc:picChg>
        <pc:picChg chg="add del mod">
          <ac:chgData name="Niklas Berndt" userId="rg4AfsZfotE5oOIiMp1YkgsbSEABAXJ5vB1XusYsPJI=" providerId="None" clId="Web-{35FB7323-3B76-44DD-AF95-CE4F6BEDD094}" dt="2026-06-30T16:41:50.289" v="708"/>
          <ac:picMkLst>
            <pc:docMk/>
            <pc:sldMk cId="1207785876" sldId="915"/>
            <ac:picMk id="6" creationId="{22F10BFF-3414-A68E-F489-F0CD07A700D0}"/>
          </ac:picMkLst>
        </pc:picChg>
        <pc:picChg chg="add mod">
          <ac:chgData name="Niklas Berndt" userId="rg4AfsZfotE5oOIiMp1YkgsbSEABAXJ5vB1XusYsPJI=" providerId="None" clId="Web-{35FB7323-3B76-44DD-AF95-CE4F6BEDD094}" dt="2026-06-30T16:47:08.523" v="1008" actId="1076"/>
          <ac:picMkLst>
            <pc:docMk/>
            <pc:sldMk cId="1207785876" sldId="915"/>
            <ac:picMk id="7" creationId="{E80BE2BB-BECD-ACB0-3766-995528B93F78}"/>
          </ac:picMkLst>
        </pc:picChg>
        <pc:picChg chg="add del mod">
          <ac:chgData name="Niklas Berndt" userId="rg4AfsZfotE5oOIiMp1YkgsbSEABAXJ5vB1XusYsPJI=" providerId="None" clId="Web-{35FB7323-3B76-44DD-AF95-CE4F6BEDD094}" dt="2026-06-30T16:43:26.476" v="785"/>
          <ac:picMkLst>
            <pc:docMk/>
            <pc:sldMk cId="1207785876" sldId="915"/>
            <ac:picMk id="8" creationId="{D8C3DD8C-BC38-A815-584D-43975AB18BCA}"/>
          </ac:picMkLst>
        </pc:picChg>
        <pc:picChg chg="add mod">
          <ac:chgData name="Niklas Berndt" userId="rg4AfsZfotE5oOIiMp1YkgsbSEABAXJ5vB1XusYsPJI=" providerId="None" clId="Web-{35FB7323-3B76-44DD-AF95-CE4F6BEDD094}" dt="2026-06-30T16:47:08.523" v="1009" actId="1076"/>
          <ac:picMkLst>
            <pc:docMk/>
            <pc:sldMk cId="1207785876" sldId="915"/>
            <ac:picMk id="9" creationId="{DFAE433E-4D0F-001E-D2BC-A844A8A420AD}"/>
          </ac:picMkLst>
        </pc:picChg>
        <pc:picChg chg="add mod">
          <ac:chgData name="Niklas Berndt" userId="rg4AfsZfotE5oOIiMp1YkgsbSEABAXJ5vB1XusYsPJI=" providerId="None" clId="Web-{35FB7323-3B76-44DD-AF95-CE4F6BEDD094}" dt="2026-06-30T16:51:46.460" v="1031" actId="1076"/>
          <ac:picMkLst>
            <pc:docMk/>
            <pc:sldMk cId="1207785876" sldId="915"/>
            <ac:picMk id="12" creationId="{1AA66D0E-786C-57B1-7217-27385C78E388}"/>
          </ac:picMkLst>
        </pc:picChg>
        <pc:picChg chg="add mod">
          <ac:chgData name="Niklas Berndt" userId="rg4AfsZfotE5oOIiMp1YkgsbSEABAXJ5vB1XusYsPJI=" providerId="None" clId="Web-{35FB7323-3B76-44DD-AF95-CE4F6BEDD094}" dt="2026-06-30T16:51:52.226" v="1032" actId="1076"/>
          <ac:picMkLst>
            <pc:docMk/>
            <pc:sldMk cId="1207785876" sldId="915"/>
            <ac:picMk id="13" creationId="{53E033A3-4BA8-D223-1D13-6CF665E412E3}"/>
          </ac:picMkLst>
        </pc:picChg>
        <pc:picChg chg="add mod">
          <ac:chgData name="Niklas Berndt" userId="rg4AfsZfotE5oOIiMp1YkgsbSEABAXJ5vB1XusYsPJI=" providerId="None" clId="Web-{35FB7323-3B76-44DD-AF95-CE4F6BEDD094}" dt="2026-06-30T16:51:29.163" v="1026" actId="1076"/>
          <ac:picMkLst>
            <pc:docMk/>
            <pc:sldMk cId="1207785876" sldId="915"/>
            <ac:picMk id="14" creationId="{E006B50F-A031-C292-7314-8F5CD0F23C69}"/>
          </ac:picMkLst>
        </pc:picChg>
      </pc:sldChg>
      <pc:sldChg chg="del">
        <pc:chgData name="Niklas Berndt" userId="rg4AfsZfotE5oOIiMp1YkgsbSEABAXJ5vB1XusYsPJI=" providerId="None" clId="Web-{35FB7323-3B76-44DD-AF95-CE4F6BEDD094}" dt="2026-06-30T15:39:42.955" v="58"/>
        <pc:sldMkLst>
          <pc:docMk/>
          <pc:sldMk cId="4108822049" sldId="915"/>
        </pc:sldMkLst>
      </pc:sldChg>
    </pc:docChg>
  </pc:docChgLst>
  <pc:docChgLst>
    <pc:chgData name="Niklas Berndt" userId="rg4AfsZfotE5oOIiMp1YkgsbSEABAXJ5vB1XusYsPJI=" providerId="None" clId="Web-{59924C4B-E12D-4404-A187-09BF29C4F4F7}"/>
    <pc:docChg chg="modSld">
      <pc:chgData name="Niklas Berndt" userId="rg4AfsZfotE5oOIiMp1YkgsbSEABAXJ5vB1XusYsPJI=" providerId="None" clId="Web-{59924C4B-E12D-4404-A187-09BF29C4F4F7}" dt="2026-06-30T15:15:20.663" v="94"/>
      <pc:docMkLst>
        <pc:docMk/>
      </pc:docMkLst>
      <pc:sldChg chg="delSp">
        <pc:chgData name="Niklas Berndt" userId="rg4AfsZfotE5oOIiMp1YkgsbSEABAXJ5vB1XusYsPJI=" providerId="None" clId="Web-{59924C4B-E12D-4404-A187-09BF29C4F4F7}" dt="2026-06-30T15:13:57.929" v="0"/>
        <pc:sldMkLst>
          <pc:docMk/>
          <pc:sldMk cId="0" sldId="256"/>
        </pc:sldMkLst>
        <pc:spChg chg="del">
          <ac:chgData name="Niklas Berndt" userId="rg4AfsZfotE5oOIiMp1YkgsbSEABAXJ5vB1XusYsPJI=" providerId="None" clId="Web-{59924C4B-E12D-4404-A187-09BF29C4F4F7}" dt="2026-06-30T15:13:57.929" v="0"/>
          <ac:spMkLst>
            <pc:docMk/>
            <pc:sldMk cId="0" sldId="256"/>
            <ac:spMk id="2" creationId="{A64D961E-D0C3-901D-D8BD-F0BE4CD4BE13}"/>
          </ac:spMkLst>
        </pc:spChg>
      </pc:sldChg>
      <pc:sldChg chg="modNotes">
        <pc:chgData name="Niklas Berndt" userId="rg4AfsZfotE5oOIiMp1YkgsbSEABAXJ5vB1XusYsPJI=" providerId="None" clId="Web-{59924C4B-E12D-4404-A187-09BF29C4F4F7}" dt="2026-06-30T15:15:20.663" v="94"/>
        <pc:sldMkLst>
          <pc:docMk/>
          <pc:sldMk cId="2693330186" sldId="902"/>
        </pc:sldMkLst>
      </pc:sldChg>
    </pc:docChg>
  </pc:docChgLst>
  <pc:docChgLst>
    <pc:chgData name="Niklas Berndt" userId="rg4AfsZfotE5oOIiMp1YkgsbSEABAXJ5vB1XusYsPJI=" providerId="None" clId="Web-{22800BD5-6A32-41E6-ABEE-5D9ABE46AC81}"/>
    <pc:docChg chg="addSld delSld modSld">
      <pc:chgData name="Niklas Berndt" userId="rg4AfsZfotE5oOIiMp1YkgsbSEABAXJ5vB1XusYsPJI=" providerId="None" clId="Web-{22800BD5-6A32-41E6-ABEE-5D9ABE46AC81}" dt="2026-06-23T08:24:00.469" v="28" actId="20577"/>
      <pc:docMkLst>
        <pc:docMk/>
      </pc:docMkLst>
      <pc:sldChg chg="addSp delSp modSp add">
        <pc:chgData name="Niklas Berndt" userId="rg4AfsZfotE5oOIiMp1YkgsbSEABAXJ5vB1XusYsPJI=" providerId="None" clId="Web-{22800BD5-6A32-41E6-ABEE-5D9ABE46AC81}" dt="2026-06-23T08:18:38.380" v="14" actId="20577"/>
        <pc:sldMkLst>
          <pc:docMk/>
          <pc:sldMk cId="2353828840" sldId="257"/>
        </pc:sldMkLst>
        <pc:spChg chg="mod">
          <ac:chgData name="Niklas Berndt" userId="rg4AfsZfotE5oOIiMp1YkgsbSEABAXJ5vB1XusYsPJI=" providerId="None" clId="Web-{22800BD5-6A32-41E6-ABEE-5D9ABE46AC81}" dt="2026-06-23T08:18:38.380" v="14" actId="20577"/>
          <ac:spMkLst>
            <pc:docMk/>
            <pc:sldMk cId="2353828840" sldId="257"/>
            <ac:spMk id="5" creationId="{83454945-7C91-96F9-3C12-DAAB44668F5A}"/>
          </ac:spMkLst>
        </pc:spChg>
        <pc:spChg chg="mod">
          <ac:chgData name="Niklas Berndt" userId="rg4AfsZfotE5oOIiMp1YkgsbSEABAXJ5vB1XusYsPJI=" providerId="None" clId="Web-{22800BD5-6A32-41E6-ABEE-5D9ABE46AC81}" dt="2026-06-23T08:18:34.442" v="13" actId="20577"/>
          <ac:spMkLst>
            <pc:docMk/>
            <pc:sldMk cId="2353828840" sldId="257"/>
            <ac:spMk id="7" creationId="{2BE51F14-6CB5-1771-6863-42BCF5E7E755}"/>
          </ac:spMkLst>
        </pc:spChg>
        <pc:spChg chg="add mod">
          <ac:chgData name="Niklas Berndt" userId="rg4AfsZfotE5oOIiMp1YkgsbSEABAXJ5vB1XusYsPJI=" providerId="None" clId="Web-{22800BD5-6A32-41E6-ABEE-5D9ABE46AC81}" dt="2026-06-23T08:18:26.832" v="11" actId="20577"/>
          <ac:spMkLst>
            <pc:docMk/>
            <pc:sldMk cId="2353828840" sldId="257"/>
            <ac:spMk id="11" creationId="{FB25553C-3E7B-E163-E8C3-483B2D0AE5E6}"/>
          </ac:spMkLst>
        </pc:spChg>
      </pc:sldChg>
      <pc:sldChg chg="modSp">
        <pc:chgData name="Niklas Berndt" userId="rg4AfsZfotE5oOIiMp1YkgsbSEABAXJ5vB1XusYsPJI=" providerId="None" clId="Web-{22800BD5-6A32-41E6-ABEE-5D9ABE46AC81}" dt="2026-06-23T08:20:18.773" v="22" actId="20577"/>
        <pc:sldMkLst>
          <pc:docMk/>
          <pc:sldMk cId="0" sldId="354"/>
        </pc:sldMkLst>
        <pc:spChg chg="mod">
          <ac:chgData name="Niklas Berndt" userId="rg4AfsZfotE5oOIiMp1YkgsbSEABAXJ5vB1XusYsPJI=" providerId="None" clId="Web-{22800BD5-6A32-41E6-ABEE-5D9ABE46AC81}" dt="2026-06-23T08:20:18.773" v="22" actId="20577"/>
          <ac:spMkLst>
            <pc:docMk/>
            <pc:sldMk cId="0" sldId="354"/>
            <ac:spMk id="5" creationId="{47673AA7-1B88-9CAE-C8A2-8417888B2013}"/>
          </ac:spMkLst>
        </pc:spChg>
      </pc:sldChg>
      <pc:sldChg chg="modSp">
        <pc:chgData name="Niklas Berndt" userId="rg4AfsZfotE5oOIiMp1YkgsbSEABAXJ5vB1XusYsPJI=" providerId="None" clId="Web-{22800BD5-6A32-41E6-ABEE-5D9ABE46AC81}" dt="2026-06-23T08:19:37.412" v="19" actId="20577"/>
        <pc:sldMkLst>
          <pc:docMk/>
          <pc:sldMk cId="1884965021" sldId="360"/>
        </pc:sldMkLst>
        <pc:spChg chg="mod">
          <ac:chgData name="Niklas Berndt" userId="rg4AfsZfotE5oOIiMp1YkgsbSEABAXJ5vB1XusYsPJI=" providerId="None" clId="Web-{22800BD5-6A32-41E6-ABEE-5D9ABE46AC81}" dt="2026-06-23T08:19:12.396" v="18" actId="20577"/>
          <ac:spMkLst>
            <pc:docMk/>
            <pc:sldMk cId="1884965021" sldId="360"/>
            <ac:spMk id="5" creationId="{31129E03-36FB-0616-5F3E-0161458E2CDA}"/>
          </ac:spMkLst>
        </pc:spChg>
        <pc:spChg chg="mod">
          <ac:chgData name="Niklas Berndt" userId="rg4AfsZfotE5oOIiMp1YkgsbSEABAXJ5vB1XusYsPJI=" providerId="None" clId="Web-{22800BD5-6A32-41E6-ABEE-5D9ABE46AC81}" dt="2026-06-23T08:19:37.412" v="19" actId="20577"/>
          <ac:spMkLst>
            <pc:docMk/>
            <pc:sldMk cId="1884965021" sldId="360"/>
            <ac:spMk id="7" creationId="{AFFFD7BB-C8DB-C9B8-74A7-977388A2682B}"/>
          </ac:spMkLst>
        </pc:spChg>
      </pc:sldChg>
      <pc:sldChg chg="modSp">
        <pc:chgData name="Niklas Berndt" userId="rg4AfsZfotE5oOIiMp1YkgsbSEABAXJ5vB1XusYsPJI=" providerId="None" clId="Web-{22800BD5-6A32-41E6-ABEE-5D9ABE46AC81}" dt="2026-06-23T08:20:27.976" v="25" actId="20577"/>
        <pc:sldMkLst>
          <pc:docMk/>
          <pc:sldMk cId="619069149" sldId="372"/>
        </pc:sldMkLst>
        <pc:spChg chg="mod">
          <ac:chgData name="Niklas Berndt" userId="rg4AfsZfotE5oOIiMp1YkgsbSEABAXJ5vB1XusYsPJI=" providerId="None" clId="Web-{22800BD5-6A32-41E6-ABEE-5D9ABE46AC81}" dt="2026-06-23T08:20:27.976" v="25" actId="20577"/>
          <ac:spMkLst>
            <pc:docMk/>
            <pc:sldMk cId="619069149" sldId="372"/>
            <ac:spMk id="5" creationId="{C6A17F55-472D-CA2B-761E-AC147AB192B6}"/>
          </ac:spMkLst>
        </pc:spChg>
      </pc:sldChg>
      <pc:sldChg chg="modSp">
        <pc:chgData name="Niklas Berndt" userId="rg4AfsZfotE5oOIiMp1YkgsbSEABAXJ5vB1XusYsPJI=" providerId="None" clId="Web-{22800BD5-6A32-41E6-ABEE-5D9ABE46AC81}" dt="2026-06-23T08:24:00.469" v="28" actId="20577"/>
        <pc:sldMkLst>
          <pc:docMk/>
          <pc:sldMk cId="1554188860" sldId="885"/>
        </pc:sldMkLst>
        <pc:spChg chg="mod">
          <ac:chgData name="Niklas Berndt" userId="rg4AfsZfotE5oOIiMp1YkgsbSEABAXJ5vB1XusYsPJI=" providerId="None" clId="Web-{22800BD5-6A32-41E6-ABEE-5D9ABE46AC81}" dt="2026-06-23T08:24:00.469" v="28" actId="20577"/>
          <ac:spMkLst>
            <pc:docMk/>
            <pc:sldMk cId="1554188860" sldId="885"/>
            <ac:spMk id="3" creationId="{2C31E503-EEB5-DF67-5DFC-A3332C1B1903}"/>
          </ac:spMkLst>
        </pc:spChg>
      </pc:sldChg>
    </pc:docChg>
  </pc:docChgLst>
  <pc:docChgLst>
    <pc:chgData name="Niklas Berndt" userId="rg4AfsZfotE5oOIiMp1YkgsbSEABAXJ5vB1XusYsPJI=" providerId="None" clId="Web-{03F8B7EC-1BFD-4CD9-B240-5ABB91279038}"/>
    <pc:docChg chg="addSld delSld modSld sldOrd modSection">
      <pc:chgData name="Niklas Berndt" userId="rg4AfsZfotE5oOIiMp1YkgsbSEABAXJ5vB1XusYsPJI=" providerId="None" clId="Web-{03F8B7EC-1BFD-4CD9-B240-5ABB91279038}" dt="2026-06-30T15:13:15.672" v="2858"/>
      <pc:docMkLst>
        <pc:docMk/>
      </pc:docMkLst>
      <pc:sldChg chg="ord">
        <pc:chgData name="Niklas Berndt" userId="rg4AfsZfotE5oOIiMp1YkgsbSEABAXJ5vB1XusYsPJI=" providerId="None" clId="Web-{03F8B7EC-1BFD-4CD9-B240-5ABB91279038}" dt="2026-06-30T13:52:39.715" v="1781"/>
        <pc:sldMkLst>
          <pc:docMk/>
          <pc:sldMk cId="4138609490" sldId="375"/>
        </pc:sldMkLst>
      </pc:sldChg>
      <pc:sldChg chg="addSp delSp modSp modNotes">
        <pc:chgData name="Niklas Berndt" userId="rg4AfsZfotE5oOIiMp1YkgsbSEABAXJ5vB1XusYsPJI=" providerId="None" clId="Web-{03F8B7EC-1BFD-4CD9-B240-5ABB91279038}" dt="2026-06-30T15:13:15.672" v="2858"/>
        <pc:sldMkLst>
          <pc:docMk/>
          <pc:sldMk cId="2693330186" sldId="902"/>
        </pc:sldMkLst>
        <pc:picChg chg="del">
          <ac:chgData name="Niklas Berndt" userId="rg4AfsZfotE5oOIiMp1YkgsbSEABAXJ5vB1XusYsPJI=" providerId="None" clId="Web-{03F8B7EC-1BFD-4CD9-B240-5ABB91279038}" dt="2026-06-30T15:11:44.109" v="2754"/>
          <ac:picMkLst>
            <pc:docMk/>
            <pc:sldMk cId="2693330186" sldId="902"/>
            <ac:picMk id="4" creationId="{E0F750AE-7A73-5A39-F141-02C2CC5CD888}"/>
          </ac:picMkLst>
        </pc:picChg>
        <pc:picChg chg="add mod ord">
          <ac:chgData name="Niklas Berndt" userId="rg4AfsZfotE5oOIiMp1YkgsbSEABAXJ5vB1XusYsPJI=" providerId="None" clId="Web-{03F8B7EC-1BFD-4CD9-B240-5ABB91279038}" dt="2026-06-30T15:11:52.468" v="2756" actId="1076"/>
          <ac:picMkLst>
            <pc:docMk/>
            <pc:sldMk cId="2693330186" sldId="902"/>
            <ac:picMk id="5" creationId="{EC393708-EEFB-ED42-75BB-FA507092796C}"/>
          </ac:picMkLst>
        </pc:picChg>
      </pc:sldChg>
      <pc:sldChg chg="addSp delSp modSp addAnim delAnim">
        <pc:chgData name="Niklas Berndt" userId="rg4AfsZfotE5oOIiMp1YkgsbSEABAXJ5vB1XusYsPJI=" providerId="None" clId="Web-{03F8B7EC-1BFD-4CD9-B240-5ABB91279038}" dt="2026-06-30T15:12:34.437" v="2758"/>
        <pc:sldMkLst>
          <pc:docMk/>
          <pc:sldMk cId="1767358132" sldId="903"/>
        </pc:sldMkLst>
        <pc:picChg chg="add mod">
          <ac:chgData name="Niklas Berndt" userId="rg4AfsZfotE5oOIiMp1YkgsbSEABAXJ5vB1XusYsPJI=" providerId="None" clId="Web-{03F8B7EC-1BFD-4CD9-B240-5ABB91279038}" dt="2026-06-30T15:12:34.437" v="2758"/>
          <ac:picMkLst>
            <pc:docMk/>
            <pc:sldMk cId="1767358132" sldId="903"/>
            <ac:picMk id="4" creationId="{574A6478-02BF-294B-5F0E-74E86839A257}"/>
          </ac:picMkLst>
        </pc:picChg>
        <pc:picChg chg="del">
          <ac:chgData name="Niklas Berndt" userId="rg4AfsZfotE5oOIiMp1YkgsbSEABAXJ5vB1XusYsPJI=" providerId="None" clId="Web-{03F8B7EC-1BFD-4CD9-B240-5ABB91279038}" dt="2026-06-30T15:12:07.218" v="2757"/>
          <ac:picMkLst>
            <pc:docMk/>
            <pc:sldMk cId="1767358132" sldId="903"/>
            <ac:picMk id="5" creationId="{F799E8DC-6CD6-A6A7-6B70-078F8CFF94A2}"/>
          </ac:picMkLst>
        </pc:picChg>
      </pc:sldChg>
      <pc:sldChg chg="addSp delSp modSp modNotes">
        <pc:chgData name="Niklas Berndt" userId="rg4AfsZfotE5oOIiMp1YkgsbSEABAXJ5vB1XusYsPJI=" providerId="None" clId="Web-{03F8B7EC-1BFD-4CD9-B240-5ABB91279038}" dt="2026-06-30T14:05:51.905" v="1826"/>
        <pc:sldMkLst>
          <pc:docMk/>
          <pc:sldMk cId="1980572628" sldId="907"/>
        </pc:sldMkLst>
        <pc:spChg chg="mod">
          <ac:chgData name="Niklas Berndt" userId="rg4AfsZfotE5oOIiMp1YkgsbSEABAXJ5vB1XusYsPJI=" providerId="None" clId="Web-{03F8B7EC-1BFD-4CD9-B240-5ABB91279038}" dt="2026-06-30T12:41:23.275" v="262" actId="20577"/>
          <ac:spMkLst>
            <pc:docMk/>
            <pc:sldMk cId="1980572628" sldId="907"/>
            <ac:spMk id="4" creationId="{FD7AE93D-5F1A-E2DC-C02D-259DF14ECD8D}"/>
          </ac:spMkLst>
        </pc:spChg>
        <pc:spChg chg="add mod">
          <ac:chgData name="Niklas Berndt" userId="rg4AfsZfotE5oOIiMp1YkgsbSEABAXJ5vB1XusYsPJI=" providerId="None" clId="Web-{03F8B7EC-1BFD-4CD9-B240-5ABB91279038}" dt="2026-06-30T12:41:15.525" v="261"/>
          <ac:spMkLst>
            <pc:docMk/>
            <pc:sldMk cId="1980572628" sldId="907"/>
            <ac:spMk id="14" creationId="{69DEA02B-FD26-B622-E5A4-9D3BC308E046}"/>
          </ac:spMkLst>
        </pc:spChg>
        <pc:spChg chg="add mod">
          <ac:chgData name="Niklas Berndt" userId="rg4AfsZfotE5oOIiMp1YkgsbSEABAXJ5vB1XusYsPJI=" providerId="None" clId="Web-{03F8B7EC-1BFD-4CD9-B240-5ABB91279038}" dt="2026-06-30T12:58:01.888" v="607" actId="20577"/>
          <ac:spMkLst>
            <pc:docMk/>
            <pc:sldMk cId="1980572628" sldId="907"/>
            <ac:spMk id="16" creationId="{2F9C3FE4-B741-3CD1-0397-05FE505FED85}"/>
          </ac:spMkLst>
        </pc:spChg>
        <pc:spChg chg="mod">
          <ac:chgData name="Niklas Berndt" userId="rg4AfsZfotE5oOIiMp1YkgsbSEABAXJ5vB1XusYsPJI=" providerId="None" clId="Web-{03F8B7EC-1BFD-4CD9-B240-5ABB91279038}" dt="2026-06-30T12:31:28.601" v="8" actId="20577"/>
          <ac:spMkLst>
            <pc:docMk/>
            <pc:sldMk cId="1980572628" sldId="907"/>
            <ac:spMk id="1305" creationId="{0C25AF30-27FC-F2C0-D337-7B3F58DFFE0A}"/>
          </ac:spMkLst>
        </pc:spChg>
        <pc:picChg chg="del mod">
          <ac:chgData name="Niklas Berndt" userId="rg4AfsZfotE5oOIiMp1YkgsbSEABAXJ5vB1XusYsPJI=" providerId="None" clId="Web-{03F8B7EC-1BFD-4CD9-B240-5ABB91279038}" dt="2026-06-30T12:36:49.024" v="160"/>
          <ac:picMkLst>
            <pc:docMk/>
            <pc:sldMk cId="1980572628" sldId="907"/>
            <ac:picMk id="3" creationId="{4DBF9464-27C4-F0EB-C12F-74EC35233FF9}"/>
          </ac:picMkLst>
        </pc:picChg>
        <pc:picChg chg="del mod">
          <ac:chgData name="Niklas Berndt" userId="rg4AfsZfotE5oOIiMp1YkgsbSEABAXJ5vB1XusYsPJI=" providerId="None" clId="Web-{03F8B7EC-1BFD-4CD9-B240-5ABB91279038}" dt="2026-06-30T12:35:43.086" v="130"/>
          <ac:picMkLst>
            <pc:docMk/>
            <pc:sldMk cId="1980572628" sldId="907"/>
            <ac:picMk id="5" creationId="{CF473774-DC3B-82B7-D83C-0451F0CAD2DB}"/>
          </ac:picMkLst>
        </pc:picChg>
        <pc:picChg chg="del mod">
          <ac:chgData name="Niklas Berndt" userId="rg4AfsZfotE5oOIiMp1YkgsbSEABAXJ5vB1XusYsPJI=" providerId="None" clId="Web-{03F8B7EC-1BFD-4CD9-B240-5ABB91279038}" dt="2026-06-30T12:35:43.930" v="131"/>
          <ac:picMkLst>
            <pc:docMk/>
            <pc:sldMk cId="1980572628" sldId="907"/>
            <ac:picMk id="6" creationId="{25DA4504-9730-E864-11CA-47CE471FF632}"/>
          </ac:picMkLst>
        </pc:picChg>
        <pc:picChg chg="add mod">
          <ac:chgData name="Niklas Berndt" userId="rg4AfsZfotE5oOIiMp1YkgsbSEABAXJ5vB1XusYsPJI=" providerId="None" clId="Web-{03F8B7EC-1BFD-4CD9-B240-5ABB91279038}" dt="2026-06-30T12:32:04.117" v="49" actId="1076"/>
          <ac:picMkLst>
            <pc:docMk/>
            <pc:sldMk cId="1980572628" sldId="907"/>
            <ac:picMk id="7" creationId="{3566C0FE-818E-87CD-6227-9ECE80703C65}"/>
          </ac:picMkLst>
        </pc:picChg>
        <pc:picChg chg="del mod">
          <ac:chgData name="Niklas Berndt" userId="rg4AfsZfotE5oOIiMp1YkgsbSEABAXJ5vB1XusYsPJI=" providerId="None" clId="Web-{03F8B7EC-1BFD-4CD9-B240-5ABB91279038}" dt="2026-06-30T12:35:40.305" v="129"/>
          <ac:picMkLst>
            <pc:docMk/>
            <pc:sldMk cId="1980572628" sldId="907"/>
            <ac:picMk id="8" creationId="{48D3F412-4FDB-7FB3-0C23-0345947ACD12}"/>
          </ac:picMkLst>
        </pc:picChg>
        <pc:picChg chg="add mod">
          <ac:chgData name="Niklas Berndt" userId="rg4AfsZfotE5oOIiMp1YkgsbSEABAXJ5vB1XusYsPJI=" providerId="None" clId="Web-{03F8B7EC-1BFD-4CD9-B240-5ABB91279038}" dt="2026-06-30T12:37:19.633" v="202" actId="1076"/>
          <ac:picMkLst>
            <pc:docMk/>
            <pc:sldMk cId="1980572628" sldId="907"/>
            <ac:picMk id="9" creationId="{62587ABA-FF1D-CE8E-3A05-BB949659CDE0}"/>
          </ac:picMkLst>
        </pc:picChg>
        <pc:picChg chg="add del mod">
          <ac:chgData name="Niklas Berndt" userId="rg4AfsZfotE5oOIiMp1YkgsbSEABAXJ5vB1XusYsPJI=" providerId="None" clId="Web-{03F8B7EC-1BFD-4CD9-B240-5ABB91279038}" dt="2026-06-30T12:40:32.728" v="250"/>
          <ac:picMkLst>
            <pc:docMk/>
            <pc:sldMk cId="1980572628" sldId="907"/>
            <ac:picMk id="10" creationId="{9ECD9187-C555-C71D-398B-C5CC61381A14}"/>
          </ac:picMkLst>
        </pc:picChg>
        <pc:picChg chg="add mod">
          <ac:chgData name="Niklas Berndt" userId="rg4AfsZfotE5oOIiMp1YkgsbSEABAXJ5vB1XusYsPJI=" providerId="None" clId="Web-{03F8B7EC-1BFD-4CD9-B240-5ABB91279038}" dt="2026-06-30T12:36:58.868" v="165" actId="14100"/>
          <ac:picMkLst>
            <pc:docMk/>
            <pc:sldMk cId="1980572628" sldId="907"/>
            <ac:picMk id="11" creationId="{796C3160-7EA3-B562-86DD-078A41706A54}"/>
          </ac:picMkLst>
        </pc:picChg>
        <pc:picChg chg="add mod">
          <ac:chgData name="Niklas Berndt" userId="rg4AfsZfotE5oOIiMp1YkgsbSEABAXJ5vB1XusYsPJI=" providerId="None" clId="Web-{03F8B7EC-1BFD-4CD9-B240-5ABB91279038}" dt="2026-06-30T12:41:26.619" v="263" actId="1076"/>
          <ac:picMkLst>
            <pc:docMk/>
            <pc:sldMk cId="1980572628" sldId="907"/>
            <ac:picMk id="12" creationId="{95320CE9-C903-F136-B363-0A645FA48533}"/>
          </ac:picMkLst>
        </pc:picChg>
        <pc:picChg chg="add mod">
          <ac:chgData name="Niklas Berndt" userId="rg4AfsZfotE5oOIiMp1YkgsbSEABAXJ5vB1XusYsPJI=" providerId="None" clId="Web-{03F8B7EC-1BFD-4CD9-B240-5ABB91279038}" dt="2026-06-30T12:39:46.071" v="247" actId="1076"/>
          <ac:picMkLst>
            <pc:docMk/>
            <pc:sldMk cId="1980572628" sldId="907"/>
            <ac:picMk id="13" creationId="{CCC0C320-088F-3866-D648-84C602178362}"/>
          </ac:picMkLst>
        </pc:picChg>
        <pc:picChg chg="add mod">
          <ac:chgData name="Niklas Berndt" userId="rg4AfsZfotE5oOIiMp1YkgsbSEABAXJ5vB1XusYsPJI=" providerId="None" clId="Web-{03F8B7EC-1BFD-4CD9-B240-5ABB91279038}" dt="2026-06-30T12:40:44.759" v="255" actId="1076"/>
          <ac:picMkLst>
            <pc:docMk/>
            <pc:sldMk cId="1980572628" sldId="907"/>
            <ac:picMk id="15" creationId="{C884D864-0D30-CD0A-2779-18007CBAFF65}"/>
          </ac:picMkLst>
        </pc:picChg>
        <pc:inkChg chg="add del">
          <ac:chgData name="Niklas Berndt" userId="rg4AfsZfotE5oOIiMp1YkgsbSEABAXJ5vB1XusYsPJI=" providerId="None" clId="Web-{03F8B7EC-1BFD-4CD9-B240-5ABB91279038}" dt="2026-06-30T12:42:43.979" v="311"/>
          <ac:inkMkLst>
            <pc:docMk/>
            <pc:sldMk cId="1980572628" sldId="907"/>
            <ac:inkMk id="17" creationId="{325B011F-FF77-DA1E-B3F2-CBB51FBF4D01}"/>
          </ac:inkMkLst>
        </pc:inkChg>
        <pc:inkChg chg="add del">
          <ac:chgData name="Niklas Berndt" userId="rg4AfsZfotE5oOIiMp1YkgsbSEABAXJ5vB1XusYsPJI=" providerId="None" clId="Web-{03F8B7EC-1BFD-4CD9-B240-5ABB91279038}" dt="2026-06-30T12:42:43.525" v="310"/>
          <ac:inkMkLst>
            <pc:docMk/>
            <pc:sldMk cId="1980572628" sldId="907"/>
            <ac:inkMk id="18" creationId="{66ED7B3B-871C-5D06-F150-55595F347BB0}"/>
          </ac:inkMkLst>
        </pc:inkChg>
        <pc:inkChg chg="add del">
          <ac:chgData name="Niklas Berndt" userId="rg4AfsZfotE5oOIiMp1YkgsbSEABAXJ5vB1XusYsPJI=" providerId="None" clId="Web-{03F8B7EC-1BFD-4CD9-B240-5ABB91279038}" dt="2026-06-30T12:43:04.682" v="316"/>
          <ac:inkMkLst>
            <pc:docMk/>
            <pc:sldMk cId="1980572628" sldId="907"/>
            <ac:inkMk id="20" creationId="{B6975F14-1255-5298-3FEC-88216EC194C8}"/>
          </ac:inkMkLst>
        </pc:inkChg>
        <pc:inkChg chg="add del">
          <ac:chgData name="Niklas Berndt" userId="rg4AfsZfotE5oOIiMp1YkgsbSEABAXJ5vB1XusYsPJI=" providerId="None" clId="Web-{03F8B7EC-1BFD-4CD9-B240-5ABB91279038}" dt="2026-06-30T12:43:07.276" v="318"/>
          <ac:inkMkLst>
            <pc:docMk/>
            <pc:sldMk cId="1980572628" sldId="907"/>
            <ac:inkMk id="21" creationId="{93F05D2D-87FE-4BF8-E44A-3FA11886F7F2}"/>
          </ac:inkMkLst>
        </pc:inkChg>
        <pc:inkChg chg="add del">
          <ac:chgData name="Niklas Berndt" userId="rg4AfsZfotE5oOIiMp1YkgsbSEABAXJ5vB1XusYsPJI=" providerId="None" clId="Web-{03F8B7EC-1BFD-4CD9-B240-5ABB91279038}" dt="2026-06-30T12:43:13.994" v="322"/>
          <ac:inkMkLst>
            <pc:docMk/>
            <pc:sldMk cId="1980572628" sldId="907"/>
            <ac:inkMk id="22" creationId="{A5FB48A5-6CA5-4905-EA31-03CE182BBB4A}"/>
          </ac:inkMkLst>
        </pc:inkChg>
        <pc:inkChg chg="add del">
          <ac:chgData name="Niklas Berndt" userId="rg4AfsZfotE5oOIiMp1YkgsbSEABAXJ5vB1XusYsPJI=" providerId="None" clId="Web-{03F8B7EC-1BFD-4CD9-B240-5ABB91279038}" dt="2026-06-30T12:43:12.697" v="321"/>
          <ac:inkMkLst>
            <pc:docMk/>
            <pc:sldMk cId="1980572628" sldId="907"/>
            <ac:inkMk id="23" creationId="{E2FDA2FB-D6CB-EA7A-8957-F9FCF2EBF96D}"/>
          </ac:inkMkLst>
        </pc:inkChg>
        <pc:cxnChg chg="add mod">
          <ac:chgData name="Niklas Berndt" userId="rg4AfsZfotE5oOIiMp1YkgsbSEABAXJ5vB1XusYsPJI=" providerId="None" clId="Web-{03F8B7EC-1BFD-4CD9-B240-5ABB91279038}" dt="2026-06-30T12:43:32.088" v="324"/>
          <ac:cxnSpMkLst>
            <pc:docMk/>
            <pc:sldMk cId="1980572628" sldId="907"/>
            <ac:cxnSpMk id="19" creationId="{87975F7C-598D-B5FB-EFDC-F376495D9D5A}"/>
          </ac:cxnSpMkLst>
        </pc:cxnChg>
      </pc:sldChg>
      <pc:sldChg chg="addSp delSp modSp new modNotes">
        <pc:chgData name="Niklas Berndt" userId="rg4AfsZfotE5oOIiMp1YkgsbSEABAXJ5vB1XusYsPJI=" providerId="None" clId="Web-{03F8B7EC-1BFD-4CD9-B240-5ABB91279038}" dt="2026-06-30T13:26:10.333" v="1373"/>
        <pc:sldMkLst>
          <pc:docMk/>
          <pc:sldMk cId="1691687682" sldId="908"/>
        </pc:sldMkLst>
        <pc:spChg chg="mod">
          <ac:chgData name="Niklas Berndt" userId="rg4AfsZfotE5oOIiMp1YkgsbSEABAXJ5vB1XusYsPJI=" providerId="None" clId="Web-{03F8B7EC-1BFD-4CD9-B240-5ABB91279038}" dt="2026-06-30T12:44:10.823" v="363" actId="20577"/>
          <ac:spMkLst>
            <pc:docMk/>
            <pc:sldMk cId="1691687682" sldId="908"/>
            <ac:spMk id="2" creationId="{3222452F-ADA2-079C-EE3D-52B129C59E42}"/>
          </ac:spMkLst>
        </pc:spChg>
        <pc:spChg chg="mod">
          <ac:chgData name="Niklas Berndt" userId="rg4AfsZfotE5oOIiMp1YkgsbSEABAXJ5vB1XusYsPJI=" providerId="None" clId="Web-{03F8B7EC-1BFD-4CD9-B240-5ABB91279038}" dt="2026-06-30T12:59:57.920" v="659" actId="20577"/>
          <ac:spMkLst>
            <pc:docMk/>
            <pc:sldMk cId="1691687682" sldId="908"/>
            <ac:spMk id="3" creationId="{3689DBB3-4EC3-EB3A-D62E-92F5B07D96D6}"/>
          </ac:spMkLst>
        </pc:spChg>
        <pc:spChg chg="add del mod">
          <ac:chgData name="Niklas Berndt" userId="rg4AfsZfotE5oOIiMp1YkgsbSEABAXJ5vB1XusYsPJI=" providerId="None" clId="Web-{03F8B7EC-1BFD-4CD9-B240-5ABB91279038}" dt="2026-06-30T13:03:26.968" v="674"/>
          <ac:spMkLst>
            <pc:docMk/>
            <pc:sldMk cId="1691687682" sldId="908"/>
            <ac:spMk id="12" creationId="{FED05912-B1FB-8D5A-1195-9009C5F5CB8B}"/>
          </ac:spMkLst>
        </pc:spChg>
        <pc:picChg chg="add mod">
          <ac:chgData name="Niklas Berndt" userId="rg4AfsZfotE5oOIiMp1YkgsbSEABAXJ5vB1XusYsPJI=" providerId="None" clId="Web-{03F8B7EC-1BFD-4CD9-B240-5ABB91279038}" dt="2026-06-30T12:45:39.495" v="442" actId="1076"/>
          <ac:picMkLst>
            <pc:docMk/>
            <pc:sldMk cId="1691687682" sldId="908"/>
            <ac:picMk id="5" creationId="{37B59DF8-28C9-11EB-8CDD-E8B53913D467}"/>
          </ac:picMkLst>
        </pc:picChg>
        <pc:picChg chg="add mod">
          <ac:chgData name="Niklas Berndt" userId="rg4AfsZfotE5oOIiMp1YkgsbSEABAXJ5vB1XusYsPJI=" providerId="None" clId="Web-{03F8B7EC-1BFD-4CD9-B240-5ABB91279038}" dt="2026-06-30T12:59:53.311" v="657" actId="1076"/>
          <ac:picMkLst>
            <pc:docMk/>
            <pc:sldMk cId="1691687682" sldId="908"/>
            <ac:picMk id="6" creationId="{6EFBE1DE-2E61-6F52-5E76-F0E9745D0DE1}"/>
          </ac:picMkLst>
        </pc:picChg>
        <pc:picChg chg="add mod">
          <ac:chgData name="Niklas Berndt" userId="rg4AfsZfotE5oOIiMp1YkgsbSEABAXJ5vB1XusYsPJI=" providerId="None" clId="Web-{03F8B7EC-1BFD-4CD9-B240-5ABB91279038}" dt="2026-06-30T12:59:55.701" v="658" actId="1076"/>
          <ac:picMkLst>
            <pc:docMk/>
            <pc:sldMk cId="1691687682" sldId="908"/>
            <ac:picMk id="7" creationId="{DBFD8375-E45B-5A09-5BE1-0FFD38FD612F}"/>
          </ac:picMkLst>
        </pc:picChg>
        <pc:picChg chg="add mod">
          <ac:chgData name="Niklas Berndt" userId="rg4AfsZfotE5oOIiMp1YkgsbSEABAXJ5vB1XusYsPJI=" providerId="None" clId="Web-{03F8B7EC-1BFD-4CD9-B240-5ABB91279038}" dt="2026-06-30T13:00:01.889" v="661" actId="1076"/>
          <ac:picMkLst>
            <pc:docMk/>
            <pc:sldMk cId="1691687682" sldId="908"/>
            <ac:picMk id="8" creationId="{C98E1D8F-81B3-11F9-4C24-4A303DC42D8E}"/>
          </ac:picMkLst>
        </pc:picChg>
        <pc:picChg chg="add mod">
          <ac:chgData name="Niklas Berndt" userId="rg4AfsZfotE5oOIiMp1YkgsbSEABAXJ5vB1XusYsPJI=" providerId="None" clId="Web-{03F8B7EC-1BFD-4CD9-B240-5ABB91279038}" dt="2026-06-30T13:00:03.623" v="662" actId="1076"/>
          <ac:picMkLst>
            <pc:docMk/>
            <pc:sldMk cId="1691687682" sldId="908"/>
            <ac:picMk id="9" creationId="{9952D999-7888-90CD-411F-2AA40A2F0EBA}"/>
          </ac:picMkLst>
        </pc:picChg>
        <pc:picChg chg="add del mod modCrop">
          <ac:chgData name="Niklas Berndt" userId="rg4AfsZfotE5oOIiMp1YkgsbSEABAXJ5vB1XusYsPJI=" providerId="None" clId="Web-{03F8B7EC-1BFD-4CD9-B240-5ABB91279038}" dt="2026-06-30T13:21:49.598" v="1085"/>
          <ac:picMkLst>
            <pc:docMk/>
            <pc:sldMk cId="1691687682" sldId="908"/>
            <ac:picMk id="10" creationId="{3FEB9693-851C-DC24-1219-8361EA8F1328}"/>
          </ac:picMkLst>
        </pc:picChg>
        <pc:picChg chg="add mod ord">
          <ac:chgData name="Niklas Berndt" userId="rg4AfsZfotE5oOIiMp1YkgsbSEABAXJ5vB1XusYsPJI=" providerId="None" clId="Web-{03F8B7EC-1BFD-4CD9-B240-5ABB91279038}" dt="2026-06-30T13:22:07.004" v="1090"/>
          <ac:picMkLst>
            <pc:docMk/>
            <pc:sldMk cId="1691687682" sldId="908"/>
            <ac:picMk id="13" creationId="{8398F249-5C3D-E69B-E637-57B20BEA005A}"/>
          </ac:picMkLst>
        </pc:picChg>
        <pc:cxnChg chg="add del mod">
          <ac:chgData name="Niklas Berndt" userId="rg4AfsZfotE5oOIiMp1YkgsbSEABAXJ5vB1XusYsPJI=" providerId="None" clId="Web-{03F8B7EC-1BFD-4CD9-B240-5ABB91279038}" dt="2026-06-30T13:03:27.749" v="675"/>
          <ac:cxnSpMkLst>
            <pc:docMk/>
            <pc:sldMk cId="1691687682" sldId="908"/>
            <ac:cxnSpMk id="11" creationId="{F012A5F9-FAAB-8A61-1570-812541835CBB}"/>
          </ac:cxnSpMkLst>
        </pc:cxnChg>
      </pc:sldChg>
      <pc:sldChg chg="addSp delSp modSp add replId modNotes">
        <pc:chgData name="Niklas Berndt" userId="rg4AfsZfotE5oOIiMp1YkgsbSEABAXJ5vB1XusYsPJI=" providerId="None" clId="Web-{03F8B7EC-1BFD-4CD9-B240-5ABB91279038}" dt="2026-06-30T14:03:14.014" v="1798" actId="1076"/>
        <pc:sldMkLst>
          <pc:docMk/>
          <pc:sldMk cId="3802670349" sldId="909"/>
        </pc:sldMkLst>
        <pc:spChg chg="mod">
          <ac:chgData name="Niklas Berndt" userId="rg4AfsZfotE5oOIiMp1YkgsbSEABAXJ5vB1XusYsPJI=" providerId="None" clId="Web-{03F8B7EC-1BFD-4CD9-B240-5ABB91279038}" dt="2026-06-30T14:03:08.108" v="1796" actId="14100"/>
          <ac:spMkLst>
            <pc:docMk/>
            <pc:sldMk cId="3802670349" sldId="909"/>
            <ac:spMk id="3" creationId="{8359BB53-EF36-8635-01E5-F6298FA8F5DB}"/>
          </ac:spMkLst>
        </pc:spChg>
        <pc:picChg chg="mod">
          <ac:chgData name="Niklas Berndt" userId="rg4AfsZfotE5oOIiMp1YkgsbSEABAXJ5vB1XusYsPJI=" providerId="None" clId="Web-{03F8B7EC-1BFD-4CD9-B240-5ABB91279038}" dt="2026-06-30T13:15:38.518" v="696" actId="1076"/>
          <ac:picMkLst>
            <pc:docMk/>
            <pc:sldMk cId="3802670349" sldId="909"/>
            <ac:picMk id="8" creationId="{5F3F71F7-5BA5-7989-3DC4-21A6033774CA}"/>
          </ac:picMkLst>
        </pc:picChg>
        <pc:picChg chg="del">
          <ac:chgData name="Niklas Berndt" userId="rg4AfsZfotE5oOIiMp1YkgsbSEABAXJ5vB1XusYsPJI=" providerId="None" clId="Web-{03F8B7EC-1BFD-4CD9-B240-5ABB91279038}" dt="2026-06-30T12:54:02.575" v="594"/>
          <ac:picMkLst>
            <pc:docMk/>
            <pc:sldMk cId="3802670349" sldId="909"/>
            <ac:picMk id="9" creationId="{31DC3C40-C5D5-7474-BB95-12E54A0990F0}"/>
          </ac:picMkLst>
        </pc:picChg>
        <pc:picChg chg="add mod">
          <ac:chgData name="Niklas Berndt" userId="rg4AfsZfotE5oOIiMp1YkgsbSEABAXJ5vB1XusYsPJI=" providerId="None" clId="Web-{03F8B7EC-1BFD-4CD9-B240-5ABB91279038}" dt="2026-06-30T14:03:11.608" v="1797" actId="1076"/>
          <ac:picMkLst>
            <pc:docMk/>
            <pc:sldMk cId="3802670349" sldId="909"/>
            <ac:picMk id="10" creationId="{2208FC6E-4B0C-7FB8-C9FC-F2E4FE02F2A1}"/>
          </ac:picMkLst>
        </pc:picChg>
        <pc:picChg chg="add mod">
          <ac:chgData name="Niklas Berndt" userId="rg4AfsZfotE5oOIiMp1YkgsbSEABAXJ5vB1XusYsPJI=" providerId="None" clId="Web-{03F8B7EC-1BFD-4CD9-B240-5ABB91279038}" dt="2026-06-30T14:03:14.014" v="1798" actId="1076"/>
          <ac:picMkLst>
            <pc:docMk/>
            <pc:sldMk cId="3802670349" sldId="909"/>
            <ac:picMk id="11" creationId="{08D85258-07F9-7263-3095-CC4229DB7EF4}"/>
          </ac:picMkLst>
        </pc:picChg>
        <pc:picChg chg="add mod">
          <ac:chgData name="Niklas Berndt" userId="rg4AfsZfotE5oOIiMp1YkgsbSEABAXJ5vB1XusYsPJI=" providerId="None" clId="Web-{03F8B7EC-1BFD-4CD9-B240-5ABB91279038}" dt="2026-06-30T13:16:37.190" v="730" actId="1076"/>
          <ac:picMkLst>
            <pc:docMk/>
            <pc:sldMk cId="3802670349" sldId="909"/>
            <ac:picMk id="12" creationId="{F8F8B5FD-A4B9-FAF2-A72B-BB51EEA9F5A0}"/>
          </ac:picMkLst>
        </pc:picChg>
      </pc:sldChg>
      <pc:sldChg chg="addSp delSp modSp new">
        <pc:chgData name="Niklas Berndt" userId="rg4AfsZfotE5oOIiMp1YkgsbSEABAXJ5vB1XusYsPJI=" providerId="None" clId="Web-{03F8B7EC-1BFD-4CD9-B240-5ABB91279038}" dt="2026-06-30T13:48:38.495" v="1780"/>
        <pc:sldMkLst>
          <pc:docMk/>
          <pc:sldMk cId="422528367" sldId="910"/>
        </pc:sldMkLst>
        <pc:spChg chg="mod">
          <ac:chgData name="Niklas Berndt" userId="rg4AfsZfotE5oOIiMp1YkgsbSEABAXJ5vB1XusYsPJI=" providerId="None" clId="Web-{03F8B7EC-1BFD-4CD9-B240-5ABB91279038}" dt="2026-06-30T13:35:00.225" v="1485" actId="20577"/>
          <ac:spMkLst>
            <pc:docMk/>
            <pc:sldMk cId="422528367" sldId="910"/>
            <ac:spMk id="2" creationId="{7CC9961C-AD32-68A7-0D88-D373E5FE0370}"/>
          </ac:spMkLst>
        </pc:spChg>
        <pc:spChg chg="mod">
          <ac:chgData name="Niklas Berndt" userId="rg4AfsZfotE5oOIiMp1YkgsbSEABAXJ5vB1XusYsPJI=" providerId="None" clId="Web-{03F8B7EC-1BFD-4CD9-B240-5ABB91279038}" dt="2026-06-30T13:45:05.477" v="1736" actId="20577"/>
          <ac:spMkLst>
            <pc:docMk/>
            <pc:sldMk cId="422528367" sldId="910"/>
            <ac:spMk id="3" creationId="{A29B6DA0-6030-2815-431C-DAA3FB2223F0}"/>
          </ac:spMkLst>
        </pc:spChg>
        <pc:spChg chg="add mod">
          <ac:chgData name="Niklas Berndt" userId="rg4AfsZfotE5oOIiMp1YkgsbSEABAXJ5vB1XusYsPJI=" providerId="None" clId="Web-{03F8B7EC-1BFD-4CD9-B240-5ABB91279038}" dt="2026-06-30T13:41:34.789" v="1653" actId="20577"/>
          <ac:spMkLst>
            <pc:docMk/>
            <pc:sldMk cId="422528367" sldId="910"/>
            <ac:spMk id="9" creationId="{B66F4890-07CE-067E-55EA-9223DF641D9A}"/>
          </ac:spMkLst>
        </pc:spChg>
        <pc:spChg chg="add mod">
          <ac:chgData name="Niklas Berndt" userId="rg4AfsZfotE5oOIiMp1YkgsbSEABAXJ5vB1XusYsPJI=" providerId="None" clId="Web-{03F8B7EC-1BFD-4CD9-B240-5ABB91279038}" dt="2026-06-30T13:41:44.242" v="1658" actId="14100"/>
          <ac:spMkLst>
            <pc:docMk/>
            <pc:sldMk cId="422528367" sldId="910"/>
            <ac:spMk id="11" creationId="{536640A2-44CC-7A21-F258-E99DB581F915}"/>
          </ac:spMkLst>
        </pc:spChg>
        <pc:spChg chg="add mod">
          <ac:chgData name="Niklas Berndt" userId="rg4AfsZfotE5oOIiMp1YkgsbSEABAXJ5vB1XusYsPJI=" providerId="None" clId="Web-{03F8B7EC-1BFD-4CD9-B240-5ABB91279038}" dt="2026-06-30T13:47:49.026" v="1750"/>
          <ac:spMkLst>
            <pc:docMk/>
            <pc:sldMk cId="422528367" sldId="910"/>
            <ac:spMk id="19" creationId="{6792EB6E-84FD-4588-ABF7-09877410031C}"/>
          </ac:spMkLst>
        </pc:spChg>
        <pc:spChg chg="add mod">
          <ac:chgData name="Niklas Berndt" userId="rg4AfsZfotE5oOIiMp1YkgsbSEABAXJ5vB1XusYsPJI=" providerId="None" clId="Web-{03F8B7EC-1BFD-4CD9-B240-5ABB91279038}" dt="2026-06-30T13:48:23.557" v="1779" actId="1076"/>
          <ac:spMkLst>
            <pc:docMk/>
            <pc:sldMk cId="422528367" sldId="910"/>
            <ac:spMk id="21" creationId="{1A277C85-95E3-C8BB-2B02-4A7B721D0E81}"/>
          </ac:spMkLst>
        </pc:spChg>
        <pc:picChg chg="add mod">
          <ac:chgData name="Niklas Berndt" userId="rg4AfsZfotE5oOIiMp1YkgsbSEABAXJ5vB1XusYsPJI=" providerId="None" clId="Web-{03F8B7EC-1BFD-4CD9-B240-5ABB91279038}" dt="2026-06-30T13:39:55.242" v="1614" actId="1076"/>
          <ac:picMkLst>
            <pc:docMk/>
            <pc:sldMk cId="422528367" sldId="910"/>
            <ac:picMk id="6" creationId="{9565B2F6-E1FC-D9BE-262A-656E9B660A2B}"/>
          </ac:picMkLst>
        </pc:picChg>
        <pc:picChg chg="add mod">
          <ac:chgData name="Niklas Berndt" userId="rg4AfsZfotE5oOIiMp1YkgsbSEABAXJ5vB1XusYsPJI=" providerId="None" clId="Web-{03F8B7EC-1BFD-4CD9-B240-5ABB91279038}" dt="2026-06-30T13:40:05.054" v="1617" actId="1076"/>
          <ac:picMkLst>
            <pc:docMk/>
            <pc:sldMk cId="422528367" sldId="910"/>
            <ac:picMk id="7" creationId="{38A8CAD2-4471-BC9C-D7DC-B03591B372AD}"/>
          </ac:picMkLst>
        </pc:picChg>
        <pc:picChg chg="add mod">
          <ac:chgData name="Niklas Berndt" userId="rg4AfsZfotE5oOIiMp1YkgsbSEABAXJ5vB1XusYsPJI=" providerId="None" clId="Web-{03F8B7EC-1BFD-4CD9-B240-5ABB91279038}" dt="2026-06-30T13:40:10.820" v="1618" actId="1076"/>
          <ac:picMkLst>
            <pc:docMk/>
            <pc:sldMk cId="422528367" sldId="910"/>
            <ac:picMk id="8" creationId="{B47C97C5-D028-87D3-B5F0-F7A8D8C10B18}"/>
          </ac:picMkLst>
        </pc:picChg>
        <pc:picChg chg="add mod">
          <ac:chgData name="Niklas Berndt" userId="rg4AfsZfotE5oOIiMp1YkgsbSEABAXJ5vB1XusYsPJI=" providerId="None" clId="Web-{03F8B7EC-1BFD-4CD9-B240-5ABB91279038}" dt="2026-06-30T13:42:52.321" v="1708" actId="1076"/>
          <ac:picMkLst>
            <pc:docMk/>
            <pc:sldMk cId="422528367" sldId="910"/>
            <ac:picMk id="14" creationId="{8BB05E1E-1F98-E8B7-94FA-A5171A245E90}"/>
          </ac:picMkLst>
        </pc:picChg>
        <pc:picChg chg="add del mod">
          <ac:chgData name="Niklas Berndt" userId="rg4AfsZfotE5oOIiMp1YkgsbSEABAXJ5vB1XusYsPJI=" providerId="None" clId="Web-{03F8B7EC-1BFD-4CD9-B240-5ABB91279038}" dt="2026-06-30T13:48:38.495" v="1780"/>
          <ac:picMkLst>
            <pc:docMk/>
            <pc:sldMk cId="422528367" sldId="910"/>
            <ac:picMk id="15" creationId="{41826018-F8BC-E19C-AF33-DCFDA45BC1F3}"/>
          </ac:picMkLst>
        </pc:picChg>
        <pc:picChg chg="add mod">
          <ac:chgData name="Niklas Berndt" userId="rg4AfsZfotE5oOIiMp1YkgsbSEABAXJ5vB1XusYsPJI=" providerId="None" clId="Web-{03F8B7EC-1BFD-4CD9-B240-5ABB91279038}" dt="2026-06-30T13:44:12.868" v="1734" actId="1076"/>
          <ac:picMkLst>
            <pc:docMk/>
            <pc:sldMk cId="422528367" sldId="910"/>
            <ac:picMk id="16" creationId="{E187E460-929E-6988-E68A-0B1257493695}"/>
          </ac:picMkLst>
        </pc:picChg>
        <pc:picChg chg="add del mod">
          <ac:chgData name="Niklas Berndt" userId="rg4AfsZfotE5oOIiMp1YkgsbSEABAXJ5vB1XusYsPJI=" providerId="None" clId="Web-{03F8B7EC-1BFD-4CD9-B240-5ABB91279038}" dt="2026-06-30T13:47:23.994" v="1744"/>
          <ac:picMkLst>
            <pc:docMk/>
            <pc:sldMk cId="422528367" sldId="910"/>
            <ac:picMk id="17" creationId="{546ADB07-CD23-D935-6F17-E9C3943EDCA1}"/>
          </ac:picMkLst>
        </pc:picChg>
        <pc:picChg chg="add mod">
          <ac:chgData name="Niklas Berndt" userId="rg4AfsZfotE5oOIiMp1YkgsbSEABAXJ5vB1XusYsPJI=" providerId="None" clId="Web-{03F8B7EC-1BFD-4CD9-B240-5ABB91279038}" dt="2026-06-30T13:47:31.775" v="1746" actId="1076"/>
          <ac:picMkLst>
            <pc:docMk/>
            <pc:sldMk cId="422528367" sldId="910"/>
            <ac:picMk id="18" creationId="{2A5AEE60-ACCA-FD70-8C9F-F6736B7DDBF7}"/>
          </ac:picMkLst>
        </pc:picChg>
        <pc:cxnChg chg="add mod">
          <ac:chgData name="Niklas Berndt" userId="rg4AfsZfotE5oOIiMp1YkgsbSEABAXJ5vB1XusYsPJI=" providerId="None" clId="Web-{03F8B7EC-1BFD-4CD9-B240-5ABB91279038}" dt="2026-06-30T13:41:50.852" v="1661" actId="14100"/>
          <ac:cxnSpMkLst>
            <pc:docMk/>
            <pc:sldMk cId="422528367" sldId="910"/>
            <ac:cxnSpMk id="13" creationId="{50991514-F5DE-8E48-317B-9068B6A01E6B}"/>
          </ac:cxnSpMkLst>
        </pc:cxnChg>
        <pc:cxnChg chg="add mod">
          <ac:chgData name="Niklas Berndt" userId="rg4AfsZfotE5oOIiMp1YkgsbSEABAXJ5vB1XusYsPJI=" providerId="None" clId="Web-{03F8B7EC-1BFD-4CD9-B240-5ABB91279038}" dt="2026-06-30T13:47:58.619" v="1755"/>
          <ac:cxnSpMkLst>
            <pc:docMk/>
            <pc:sldMk cId="422528367" sldId="910"/>
            <ac:cxnSpMk id="20" creationId="{8F31AFE0-C363-D276-C894-FE05DA0505EE}"/>
          </ac:cxnSpMkLst>
        </pc:cxnChg>
      </pc:sldChg>
      <pc:sldChg chg="addSp delSp modSp new modNotes">
        <pc:chgData name="Niklas Berndt" userId="rg4AfsZfotE5oOIiMp1YkgsbSEABAXJ5vB1XusYsPJI=" providerId="None" clId="Web-{03F8B7EC-1BFD-4CD9-B240-5ABB91279038}" dt="2026-06-30T14:39:04.211" v="2481"/>
        <pc:sldMkLst>
          <pc:docMk/>
          <pc:sldMk cId="2337566802" sldId="911"/>
        </pc:sldMkLst>
        <pc:spChg chg="mod">
          <ac:chgData name="Niklas Berndt" userId="rg4AfsZfotE5oOIiMp1YkgsbSEABAXJ5vB1XusYsPJI=" providerId="None" clId="Web-{03F8B7EC-1BFD-4CD9-B240-5ABB91279038}" dt="2026-06-30T14:24:12.910" v="2184" actId="20577"/>
          <ac:spMkLst>
            <pc:docMk/>
            <pc:sldMk cId="2337566802" sldId="911"/>
            <ac:spMk id="2" creationId="{7F07DB34-BF67-7DA9-10BF-5B61D4FFE88C}"/>
          </ac:spMkLst>
        </pc:spChg>
        <pc:spChg chg="mod">
          <ac:chgData name="Niklas Berndt" userId="rg4AfsZfotE5oOIiMp1YkgsbSEABAXJ5vB1XusYsPJI=" providerId="None" clId="Web-{03F8B7EC-1BFD-4CD9-B240-5ABB91279038}" dt="2026-06-30T14:33:18.537" v="2298" actId="20577"/>
          <ac:spMkLst>
            <pc:docMk/>
            <pc:sldMk cId="2337566802" sldId="911"/>
            <ac:spMk id="3" creationId="{B2A503D9-2555-617A-C41E-2419AAD2A6E6}"/>
          </ac:spMkLst>
        </pc:spChg>
        <pc:picChg chg="add mod">
          <ac:chgData name="Niklas Berndt" userId="rg4AfsZfotE5oOIiMp1YkgsbSEABAXJ5vB1XusYsPJI=" providerId="None" clId="Web-{03F8B7EC-1BFD-4CD9-B240-5ABB91279038}" dt="2026-06-30T14:33:39.178" v="2302" actId="1076"/>
          <ac:picMkLst>
            <pc:docMk/>
            <pc:sldMk cId="2337566802" sldId="911"/>
            <ac:picMk id="6" creationId="{CF86A2BD-29B4-D0DC-E589-D955DE47D1D0}"/>
          </ac:picMkLst>
        </pc:picChg>
        <pc:picChg chg="add del mod">
          <ac:chgData name="Niklas Berndt" userId="rg4AfsZfotE5oOIiMp1YkgsbSEABAXJ5vB1XusYsPJI=" providerId="None" clId="Web-{03F8B7EC-1BFD-4CD9-B240-5ABB91279038}" dt="2026-06-30T14:32:58.115" v="2271"/>
          <ac:picMkLst>
            <pc:docMk/>
            <pc:sldMk cId="2337566802" sldId="911"/>
            <ac:picMk id="8" creationId="{282DDB2C-9A20-F155-2EFC-5B821D161062}"/>
          </ac:picMkLst>
        </pc:picChg>
        <pc:picChg chg="add mod">
          <ac:chgData name="Niklas Berndt" userId="rg4AfsZfotE5oOIiMp1YkgsbSEABAXJ5vB1XusYsPJI=" providerId="None" clId="Web-{03F8B7EC-1BFD-4CD9-B240-5ABB91279038}" dt="2026-06-30T14:32:56.693" v="2270" actId="1076"/>
          <ac:picMkLst>
            <pc:docMk/>
            <pc:sldMk cId="2337566802" sldId="911"/>
            <ac:picMk id="9" creationId="{E6B7C934-8DEE-065B-598C-A552BCD421B8}"/>
          </ac:picMkLst>
        </pc:picChg>
        <pc:picChg chg="add del mod">
          <ac:chgData name="Niklas Berndt" userId="rg4AfsZfotE5oOIiMp1YkgsbSEABAXJ5vB1XusYsPJI=" providerId="None" clId="Web-{03F8B7EC-1BFD-4CD9-B240-5ABB91279038}" dt="2026-06-30T14:34:38.944" v="2304"/>
          <ac:picMkLst>
            <pc:docMk/>
            <pc:sldMk cId="2337566802" sldId="911"/>
            <ac:picMk id="10" creationId="{1C321648-2EB2-2F38-5DF7-3B44A21E730C}"/>
          </ac:picMkLst>
        </pc:picChg>
        <pc:picChg chg="add mod">
          <ac:chgData name="Niklas Berndt" userId="rg4AfsZfotE5oOIiMp1YkgsbSEABAXJ5vB1XusYsPJI=" providerId="None" clId="Web-{03F8B7EC-1BFD-4CD9-B240-5ABB91279038}" dt="2026-06-30T14:34:45.366" v="2307" actId="1076"/>
          <ac:picMkLst>
            <pc:docMk/>
            <pc:sldMk cId="2337566802" sldId="911"/>
            <ac:picMk id="11" creationId="{EAC7916E-5E5B-7111-7149-979010CA3981}"/>
          </ac:picMkLst>
        </pc:picChg>
      </pc:sldChg>
      <pc:sldChg chg="addSp delSp modSp add replId">
        <pc:chgData name="Niklas Berndt" userId="rg4AfsZfotE5oOIiMp1YkgsbSEABAXJ5vB1XusYsPJI=" providerId="None" clId="Web-{03F8B7EC-1BFD-4CD9-B240-5ABB91279038}" dt="2026-06-30T14:23:23.879" v="2150" actId="1076"/>
        <pc:sldMkLst>
          <pc:docMk/>
          <pc:sldMk cId="2639905039" sldId="912"/>
        </pc:sldMkLst>
        <pc:spChg chg="mod">
          <ac:chgData name="Niklas Berndt" userId="rg4AfsZfotE5oOIiMp1YkgsbSEABAXJ5vB1XusYsPJI=" providerId="None" clId="Web-{03F8B7EC-1BFD-4CD9-B240-5ABB91279038}" dt="2026-06-30T14:23:20.863" v="2149" actId="20577"/>
          <ac:spMkLst>
            <pc:docMk/>
            <pc:sldMk cId="2639905039" sldId="912"/>
            <ac:spMk id="3" creationId="{5BB24192-DD64-664E-70FF-EC025A285281}"/>
          </ac:spMkLst>
        </pc:spChg>
        <pc:spChg chg="del">
          <ac:chgData name="Niklas Berndt" userId="rg4AfsZfotE5oOIiMp1YkgsbSEABAXJ5vB1XusYsPJI=" providerId="None" clId="Web-{03F8B7EC-1BFD-4CD9-B240-5ABB91279038}" dt="2026-06-30T14:11:12.719" v="1950"/>
          <ac:spMkLst>
            <pc:docMk/>
            <pc:sldMk cId="2639905039" sldId="912"/>
            <ac:spMk id="9" creationId="{7FF0A515-0C44-9822-BCC0-195B17817244}"/>
          </ac:spMkLst>
        </pc:spChg>
        <pc:spChg chg="del">
          <ac:chgData name="Niklas Berndt" userId="rg4AfsZfotE5oOIiMp1YkgsbSEABAXJ5vB1XusYsPJI=" providerId="None" clId="Web-{03F8B7EC-1BFD-4CD9-B240-5ABB91279038}" dt="2026-06-30T14:10:10.782" v="1936"/>
          <ac:spMkLst>
            <pc:docMk/>
            <pc:sldMk cId="2639905039" sldId="912"/>
            <ac:spMk id="11" creationId="{F4213955-B7AF-930F-E13C-90AD985635F4}"/>
          </ac:spMkLst>
        </pc:spChg>
        <pc:spChg chg="add mod">
          <ac:chgData name="Niklas Berndt" userId="rg4AfsZfotE5oOIiMp1YkgsbSEABAXJ5vB1XusYsPJI=" providerId="None" clId="Web-{03F8B7EC-1BFD-4CD9-B240-5ABB91279038}" dt="2026-06-30T14:20:25.487" v="2096" actId="1076"/>
          <ac:spMkLst>
            <pc:docMk/>
            <pc:sldMk cId="2639905039" sldId="912"/>
            <ac:spMk id="15" creationId="{D7E0065F-B2E6-00A7-8FB0-8C8C61B130D8}"/>
          </ac:spMkLst>
        </pc:spChg>
        <pc:spChg chg="add mod">
          <ac:chgData name="Niklas Berndt" userId="rg4AfsZfotE5oOIiMp1YkgsbSEABAXJ5vB1XusYsPJI=" providerId="None" clId="Web-{03F8B7EC-1BFD-4CD9-B240-5ABB91279038}" dt="2026-06-30T14:14:40.923" v="2032" actId="14100"/>
          <ac:spMkLst>
            <pc:docMk/>
            <pc:sldMk cId="2639905039" sldId="912"/>
            <ac:spMk id="17" creationId="{A049289A-2D93-382D-BFCB-97F64B6158C4}"/>
          </ac:spMkLst>
        </pc:spChg>
        <pc:spChg chg="del">
          <ac:chgData name="Niklas Berndt" userId="rg4AfsZfotE5oOIiMp1YkgsbSEABAXJ5vB1XusYsPJI=" providerId="None" clId="Web-{03F8B7EC-1BFD-4CD9-B240-5ABB91279038}" dt="2026-06-30T14:11:09.297" v="1947"/>
          <ac:spMkLst>
            <pc:docMk/>
            <pc:sldMk cId="2639905039" sldId="912"/>
            <ac:spMk id="19" creationId="{A07F0E16-02B4-3430-1285-8D9AAD5C311C}"/>
          </ac:spMkLst>
        </pc:spChg>
        <pc:spChg chg="del">
          <ac:chgData name="Niklas Berndt" userId="rg4AfsZfotE5oOIiMp1YkgsbSEABAXJ5vB1XusYsPJI=" providerId="None" clId="Web-{03F8B7EC-1BFD-4CD9-B240-5ABB91279038}" dt="2026-06-30T14:11:11.266" v="1949"/>
          <ac:spMkLst>
            <pc:docMk/>
            <pc:sldMk cId="2639905039" sldId="912"/>
            <ac:spMk id="21" creationId="{99622944-9239-F8B6-0EFC-5B6AD9EDA6F5}"/>
          </ac:spMkLst>
        </pc:spChg>
        <pc:spChg chg="add mod">
          <ac:chgData name="Niklas Berndt" userId="rg4AfsZfotE5oOIiMp1YkgsbSEABAXJ5vB1XusYsPJI=" providerId="None" clId="Web-{03F8B7EC-1BFD-4CD9-B240-5ABB91279038}" dt="2026-06-30T14:20:22.300" v="2095" actId="1076"/>
          <ac:spMkLst>
            <pc:docMk/>
            <pc:sldMk cId="2639905039" sldId="912"/>
            <ac:spMk id="22" creationId="{2DBFD5F2-B7EC-D263-0A2C-613B0309EF05}"/>
          </ac:spMkLst>
        </pc:spChg>
        <pc:spChg chg="add mod">
          <ac:chgData name="Niklas Berndt" userId="rg4AfsZfotE5oOIiMp1YkgsbSEABAXJ5vB1XusYsPJI=" providerId="None" clId="Web-{03F8B7EC-1BFD-4CD9-B240-5ABB91279038}" dt="2026-06-30T14:13:09.923" v="2003" actId="1076"/>
          <ac:spMkLst>
            <pc:docMk/>
            <pc:sldMk cId="2639905039" sldId="912"/>
            <ac:spMk id="23" creationId="{000E7071-6BD7-AB11-8E81-FE3D30084ABF}"/>
          </ac:spMkLst>
        </pc:spChg>
        <pc:picChg chg="add del mod">
          <ac:chgData name="Niklas Berndt" userId="rg4AfsZfotE5oOIiMp1YkgsbSEABAXJ5vB1XusYsPJI=" providerId="None" clId="Web-{03F8B7EC-1BFD-4CD9-B240-5ABB91279038}" dt="2026-06-30T14:19:59.924" v="2089"/>
          <ac:picMkLst>
            <pc:docMk/>
            <pc:sldMk cId="2639905039" sldId="912"/>
            <ac:picMk id="5" creationId="{0EA543FC-CF41-5296-8A31-93B4CE04CD04}"/>
          </ac:picMkLst>
        </pc:picChg>
        <pc:picChg chg="del mod">
          <ac:chgData name="Niklas Berndt" userId="rg4AfsZfotE5oOIiMp1YkgsbSEABAXJ5vB1XusYsPJI=" providerId="None" clId="Web-{03F8B7EC-1BFD-4CD9-B240-5ABB91279038}" dt="2026-06-30T14:11:07.266" v="1946"/>
          <ac:picMkLst>
            <pc:docMk/>
            <pc:sldMk cId="2639905039" sldId="912"/>
            <ac:picMk id="6" creationId="{FEFB45FF-2A94-F356-D9A6-5F3FDBDE827B}"/>
          </ac:picMkLst>
        </pc:picChg>
        <pc:picChg chg="del mod">
          <ac:chgData name="Niklas Berndt" userId="rg4AfsZfotE5oOIiMp1YkgsbSEABAXJ5vB1XusYsPJI=" providerId="None" clId="Web-{03F8B7EC-1BFD-4CD9-B240-5ABB91279038}" dt="2026-06-30T14:11:13.469" v="1951"/>
          <ac:picMkLst>
            <pc:docMk/>
            <pc:sldMk cId="2639905039" sldId="912"/>
            <ac:picMk id="7" creationId="{8FF93EC5-BAF9-FD5D-A9A1-9E5E6C9576A3}"/>
          </ac:picMkLst>
        </pc:picChg>
        <pc:picChg chg="del">
          <ac:chgData name="Niklas Berndt" userId="rg4AfsZfotE5oOIiMp1YkgsbSEABAXJ5vB1XusYsPJI=" providerId="None" clId="Web-{03F8B7EC-1BFD-4CD9-B240-5ABB91279038}" dt="2026-06-30T14:10:09.813" v="1935"/>
          <ac:picMkLst>
            <pc:docMk/>
            <pc:sldMk cId="2639905039" sldId="912"/>
            <ac:picMk id="8" creationId="{CA277E17-625B-6F90-5ADF-A3DB413BDF2C}"/>
          </ac:picMkLst>
        </pc:picChg>
        <pc:picChg chg="add mod">
          <ac:chgData name="Niklas Berndt" userId="rg4AfsZfotE5oOIiMp1YkgsbSEABAXJ5vB1XusYsPJI=" providerId="None" clId="Web-{03F8B7EC-1BFD-4CD9-B240-5ABB91279038}" dt="2026-06-30T14:13:09.907" v="2002" actId="1076"/>
          <ac:picMkLst>
            <pc:docMk/>
            <pc:sldMk cId="2639905039" sldId="912"/>
            <ac:picMk id="10" creationId="{5701EA51-5FE9-4F75-2634-19CE9DF43A64}"/>
          </ac:picMkLst>
        </pc:picChg>
        <pc:picChg chg="del">
          <ac:chgData name="Niklas Berndt" userId="rg4AfsZfotE5oOIiMp1YkgsbSEABAXJ5vB1XusYsPJI=" providerId="None" clId="Web-{03F8B7EC-1BFD-4CD9-B240-5ABB91279038}" dt="2026-06-30T14:11:05.907" v="1945"/>
          <ac:picMkLst>
            <pc:docMk/>
            <pc:sldMk cId="2639905039" sldId="912"/>
            <ac:picMk id="14" creationId="{686019CD-56BE-C162-0602-085FE15BB220}"/>
          </ac:picMkLst>
        </pc:picChg>
        <pc:picChg chg="del">
          <ac:chgData name="Niklas Berndt" userId="rg4AfsZfotE5oOIiMp1YkgsbSEABAXJ5vB1XusYsPJI=" providerId="None" clId="Web-{03F8B7EC-1BFD-4CD9-B240-5ABB91279038}" dt="2026-06-30T14:11:02.126" v="1943"/>
          <ac:picMkLst>
            <pc:docMk/>
            <pc:sldMk cId="2639905039" sldId="912"/>
            <ac:picMk id="16" creationId="{5734F1A5-5BC1-245C-21A4-8D50B0A2FEC4}"/>
          </ac:picMkLst>
        </pc:picChg>
        <pc:picChg chg="mod">
          <ac:chgData name="Niklas Berndt" userId="rg4AfsZfotE5oOIiMp1YkgsbSEABAXJ5vB1XusYsPJI=" providerId="None" clId="Web-{03F8B7EC-1BFD-4CD9-B240-5ABB91279038}" dt="2026-06-30T14:13:00.798" v="1992" actId="1076"/>
          <ac:picMkLst>
            <pc:docMk/>
            <pc:sldMk cId="2639905039" sldId="912"/>
            <ac:picMk id="18" creationId="{B45A5545-6FBD-81D7-C69E-9E78F446E244}"/>
          </ac:picMkLst>
        </pc:picChg>
        <pc:picChg chg="add del mod">
          <ac:chgData name="Niklas Berndt" userId="rg4AfsZfotE5oOIiMp1YkgsbSEABAXJ5vB1XusYsPJI=" providerId="None" clId="Web-{03F8B7EC-1BFD-4CD9-B240-5ABB91279038}" dt="2026-06-30T14:16:45.767" v="2083"/>
          <ac:picMkLst>
            <pc:docMk/>
            <pc:sldMk cId="2639905039" sldId="912"/>
            <ac:picMk id="27" creationId="{2DD1CBF9-EC9C-14A0-9BF6-7F4C0A581A41}"/>
          </ac:picMkLst>
        </pc:picChg>
        <pc:picChg chg="add mod">
          <ac:chgData name="Niklas Berndt" userId="rg4AfsZfotE5oOIiMp1YkgsbSEABAXJ5vB1XusYsPJI=" providerId="None" clId="Web-{03F8B7EC-1BFD-4CD9-B240-5ABB91279038}" dt="2026-06-30T14:16:52.689" v="2088" actId="1076"/>
          <ac:picMkLst>
            <pc:docMk/>
            <pc:sldMk cId="2639905039" sldId="912"/>
            <ac:picMk id="28" creationId="{F702D3A0-D50D-3F52-1DEE-0E1933011D21}"/>
          </ac:picMkLst>
        </pc:picChg>
        <pc:picChg chg="add mod ord">
          <ac:chgData name="Niklas Berndt" userId="rg4AfsZfotE5oOIiMp1YkgsbSEABAXJ5vB1XusYsPJI=" providerId="None" clId="Web-{03F8B7EC-1BFD-4CD9-B240-5ABB91279038}" dt="2026-06-30T14:20:18.721" v="2094"/>
          <ac:picMkLst>
            <pc:docMk/>
            <pc:sldMk cId="2639905039" sldId="912"/>
            <ac:picMk id="29" creationId="{7239331F-9622-7735-F504-22AC5560B70D}"/>
          </ac:picMkLst>
        </pc:picChg>
        <pc:picChg chg="add mod">
          <ac:chgData name="Niklas Berndt" userId="rg4AfsZfotE5oOIiMp1YkgsbSEABAXJ5vB1XusYsPJI=" providerId="None" clId="Web-{03F8B7EC-1BFD-4CD9-B240-5ABB91279038}" dt="2026-06-30T14:23:23.879" v="2150" actId="1076"/>
          <ac:picMkLst>
            <pc:docMk/>
            <pc:sldMk cId="2639905039" sldId="912"/>
            <ac:picMk id="30" creationId="{43C583B8-3E0E-F25D-4A3F-944936114E0A}"/>
          </ac:picMkLst>
        </pc:picChg>
        <pc:picChg chg="add mod">
          <ac:chgData name="Niklas Berndt" userId="rg4AfsZfotE5oOIiMp1YkgsbSEABAXJ5vB1XusYsPJI=" providerId="None" clId="Web-{03F8B7EC-1BFD-4CD9-B240-5ABB91279038}" dt="2026-06-30T14:22:50.410" v="2133" actId="14100"/>
          <ac:picMkLst>
            <pc:docMk/>
            <pc:sldMk cId="2639905039" sldId="912"/>
            <ac:picMk id="31" creationId="{4C67136E-F30A-3D69-D625-7D68F2DEED74}"/>
          </ac:picMkLst>
        </pc:picChg>
        <pc:cxnChg chg="del">
          <ac:chgData name="Niklas Berndt" userId="rg4AfsZfotE5oOIiMp1YkgsbSEABAXJ5vB1XusYsPJI=" providerId="None" clId="Web-{03F8B7EC-1BFD-4CD9-B240-5ABB91279038}" dt="2026-06-30T14:10:11.516" v="1937"/>
          <ac:cxnSpMkLst>
            <pc:docMk/>
            <pc:sldMk cId="2639905039" sldId="912"/>
            <ac:cxnSpMk id="13" creationId="{0778B9E2-158C-73AF-75A1-F952A4A144BB}"/>
          </ac:cxnSpMkLst>
        </pc:cxnChg>
        <pc:cxnChg chg="del">
          <ac:chgData name="Niklas Berndt" userId="rg4AfsZfotE5oOIiMp1YkgsbSEABAXJ5vB1XusYsPJI=" providerId="None" clId="Web-{03F8B7EC-1BFD-4CD9-B240-5ABB91279038}" dt="2026-06-30T14:11:09.797" v="1948"/>
          <ac:cxnSpMkLst>
            <pc:docMk/>
            <pc:sldMk cId="2639905039" sldId="912"/>
            <ac:cxnSpMk id="20" creationId="{AF7AE681-EAEF-3EFC-875F-8FAB1FEB5020}"/>
          </ac:cxnSpMkLst>
        </pc:cxnChg>
        <pc:cxnChg chg="add mod">
          <ac:chgData name="Niklas Berndt" userId="rg4AfsZfotE5oOIiMp1YkgsbSEABAXJ5vB1XusYsPJI=" providerId="None" clId="Web-{03F8B7EC-1BFD-4CD9-B240-5ABB91279038}" dt="2026-06-30T14:14:08.486" v="2029" actId="14100"/>
          <ac:cxnSpMkLst>
            <pc:docMk/>
            <pc:sldMk cId="2639905039" sldId="912"/>
            <ac:cxnSpMk id="25" creationId="{CA867471-F233-29BD-FAF9-CF9B34C279D9}"/>
          </ac:cxnSpMkLst>
        </pc:cxnChg>
        <pc:cxnChg chg="add mod">
          <ac:chgData name="Niklas Berndt" userId="rg4AfsZfotE5oOIiMp1YkgsbSEABAXJ5vB1XusYsPJI=" providerId="None" clId="Web-{03F8B7EC-1BFD-4CD9-B240-5ABB91279038}" dt="2026-06-30T14:14:19.001" v="2030" actId="14100"/>
          <ac:cxnSpMkLst>
            <pc:docMk/>
            <pc:sldMk cId="2639905039" sldId="912"/>
            <ac:cxnSpMk id="26" creationId="{A7058DC7-66E7-5F29-2956-37217D30C4A7}"/>
          </ac:cxnSpMkLst>
        </pc:cxnChg>
      </pc:sldChg>
      <pc:sldChg chg="add del replId">
        <pc:chgData name="Niklas Berndt" userId="rg4AfsZfotE5oOIiMp1YkgsbSEABAXJ5vB1XusYsPJI=" providerId="None" clId="Web-{03F8B7EC-1BFD-4CD9-B240-5ABB91279038}" dt="2026-06-30T14:10:25.141" v="1939"/>
        <pc:sldMkLst>
          <pc:docMk/>
          <pc:sldMk cId="2517946642" sldId="913"/>
        </pc:sldMkLst>
      </pc:sldChg>
      <pc:sldChg chg="add replId">
        <pc:chgData name="Niklas Berndt" userId="rg4AfsZfotE5oOIiMp1YkgsbSEABAXJ5vB1XusYsPJI=" providerId="None" clId="Web-{03F8B7EC-1BFD-4CD9-B240-5ABB91279038}" dt="2026-06-30T14:35:18.944" v="2308"/>
        <pc:sldMkLst>
          <pc:docMk/>
          <pc:sldMk cId="3935533909" sldId="913"/>
        </pc:sldMkLst>
      </pc:sldChg>
      <pc:sldChg chg="addSp modSp add replId modNotes">
        <pc:chgData name="Niklas Berndt" userId="rg4AfsZfotE5oOIiMp1YkgsbSEABAXJ5vB1XusYsPJI=" providerId="None" clId="Web-{03F8B7EC-1BFD-4CD9-B240-5ABB91279038}" dt="2026-06-30T14:56:44.965" v="2748"/>
        <pc:sldMkLst>
          <pc:docMk/>
          <pc:sldMk cId="3765221591" sldId="914"/>
        </pc:sldMkLst>
        <pc:cxnChg chg="add mod">
          <ac:chgData name="Niklas Berndt" userId="rg4AfsZfotE5oOIiMp1YkgsbSEABAXJ5vB1XusYsPJI=" providerId="None" clId="Web-{03F8B7EC-1BFD-4CD9-B240-5ABB91279038}" dt="2026-06-30T14:36:19.460" v="2313"/>
          <ac:cxnSpMkLst>
            <pc:docMk/>
            <pc:sldMk cId="3765221591" sldId="914"/>
            <ac:cxnSpMk id="5" creationId="{FFDA2322-EDF0-40E2-B740-47A2D96564E4}"/>
          </ac:cxnSpMkLst>
        </pc:cxnChg>
      </pc:sldChg>
      <pc:sldChg chg="modSp new">
        <pc:chgData name="Niklas Berndt" userId="rg4AfsZfotE5oOIiMp1YkgsbSEABAXJ5vB1XusYsPJI=" providerId="None" clId="Web-{03F8B7EC-1BFD-4CD9-B240-5ABB91279038}" dt="2026-06-30T14:51:56.808" v="2642" actId="20577"/>
        <pc:sldMkLst>
          <pc:docMk/>
          <pc:sldMk cId="4108822049" sldId="915"/>
        </pc:sldMkLst>
        <pc:spChg chg="mod">
          <ac:chgData name="Niklas Berndt" userId="rg4AfsZfotE5oOIiMp1YkgsbSEABAXJ5vB1XusYsPJI=" providerId="None" clId="Web-{03F8B7EC-1BFD-4CD9-B240-5ABB91279038}" dt="2026-06-30T14:51:56.808" v="2642" actId="20577"/>
          <ac:spMkLst>
            <pc:docMk/>
            <pc:sldMk cId="4108822049" sldId="915"/>
            <ac:spMk id="2" creationId="{B0BD92A2-F2E9-39ED-9267-49789F0D0D45}"/>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30T11:25:00.889"/>
    </inkml:context>
    <inkml:brush xml:id="br0">
      <inkml:brushProperty name="width" value="0.1" units="cm"/>
      <inkml:brushProperty name="height" value="0.1" units="cm"/>
      <inkml:brushProperty name="color" value="#E71224"/>
    </inkml:brush>
  </inkml:definitions>
  <inkml:trace contextRef="#ctx0" brushRef="#br0">33151 8102 16383 0 0,'-3'-3'0'0'0,"-4"-4"0"0"0,-3-7 0 0 0,-4-4 0 0 0,-5 2 0 0 0,-8-1 0 0 0,-6-2 0 0 0,1 2 0 0 0,-4 3 0 0 0,-2 5 0 0 0,-3 3 0 0 0,-6 3 0 0 0,-5 2 0 0 0,-4 1 0 0 0,0 1 0 0 0,2 0 0 0 0,-3 0 0 0 0,6-1 0 0 0,6 1 0 0 0,4-1 0 0 0,6 3 0 0 0,4 4 0 0 0,-3 1 0 0 0,-3 4 0 0 0,-6 7 0 0 0,3 0 0 0 0,2 0 0 0 0,-2-1 0 0 0,0 3 0 0 0,1 1 0 0 0,4-1 0 0 0,3-3 0 0 0,2-3 0 0 0,2 0 0 0 0,2 0 0 0 0,0 4 0 0 0,1 1 0 0 0,2 0 0 0 0,-2 3 0 0 0,-1 3 0 0 0,0 4 0 0 0,4-1 0 0 0,-2 9 0 0 0,-1 2 0 0 0,5 0 0 0 0,1-4 0 0 0,3 0 0 0 0,3 1 0 0 0,4-3 0 0 0,-3-2 0 0 0,1 0 0 0 0,3 0 0 0 0,2 7 0 0 0,2 8 0 0 0,2 6 0 0 0,1 8 0 0 0,4 11 0 0 0,2 9 0 0 0,2 6 0 0 0,0-1 0 0 0,0-6 0 0 0,0-11 0 0 0,6-7 0 0 0,4-7 0 0 0,1-5 0 0 0,-2-7 0 0 0,-1-3 0 0 0,3-1 0 0 0,2-3 0 0 0,0-2 0 0 0,-1-1 0 0 0,3-1 0 0 0,1-1 0 0 0,-1-5 0 0 0,1 1 0 0 0,7 0 0 0 0,6 0 0 0 0,1-3 0 0 0,-1 1 0 0 0,0 0 0 0 0,6 6 0 0 0,4 2 0 0 0,6 1 0 0 0,4 0 0 0 0,1-2 0 0 0,2-4 0 0 0,7-6 0 0 0,0-5 0 0 0,7-4 0 0 0,3-6 0 0 0,4-2 0 0 0,-1-4 0 0 0,-4 0 0 0 0,-6-2 0 0 0,-12 0 0 0 0,-7 0 0 0 0,0-9 0 0 0,-5-5 0 0 0,1-10 0 0 0,-1-11 0 0 0,-2-7 0 0 0,6-7 0 0 0,1-7 0 0 0,3-21 0 0 0,-3-9 0 0 0,-6-7 0 0 0,-9-5 0 0 0,-11-2 0 0 0,-9 0 0 0 0,-8-2 0 0 0,-5 0 0 0 0,-2-1 0 0 0,-2 2 0 0 0,0 10 0 0 0,0 9 0 0 0,1 3 0 0 0,-9-2 0 0 0,-9-2 0 0 0,-3 7 0 0 0,-11 5 0 0 0,-8 9 0 0 0,-6 3 0 0 0,-10 9 0 0 0,-13 10 0 0 0,-12 12 0 0 0,-2 11 0 0 0,5 8 0 0 0,2 7 0 0 0,4 3 0 0 0,5 2 0 0 0,4 6 0 0 0,11 2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30T11:25:00.890"/>
    </inkml:context>
    <inkml:brush xml:id="br0">
      <inkml:brushProperty name="width" value="0.1" units="cm"/>
      <inkml:brushProperty name="height" value="0.1" units="cm"/>
      <inkml:brushProperty name="color" value="#E71224"/>
    </inkml:brush>
  </inkml:definitions>
  <inkml:trace contextRef="#ctx0" brushRef="#br0">39784 7413 16383 0 0,'-6'-6'0'0'0,"-5"-8"0"0"0,-4-4 0 0 0,-1-3 0 0 0,-5-3 0 0 0,-2-1 0 0 0,1 2 0 0 0,-3 0 0 0 0,-2 6 0 0 0,-3 4 0 0 0,-2 6 0 0 0,-5 3 0 0 0,-4 2 0 0 0,-14 2 0 0 0,-9 1 0 0 0,-11 6 0 0 0,-15 8 0 0 0,1 4 0 0 0,2 8 0 0 0,2 5 0 0 0,6 1 0 0 0,11-7 0 0 0,8-3 0 0 0,11-3 0 0 0,8-3 0 0 0,2 6 0 0 0,5 1 0 0 0,2 3 0 0 0,0 2 0 0 0,4 3 0 0 0,-1 8 0 0 0,6 2 0 0 0,6 6 0 0 0,6 11 0 0 0,5 6 0 0 0,4 7 0 0 0,1 3 0 0 0,2 7 0 0 0,6 7 0 0 0,14 10 0 0 0,10 2 0 0 0,10-1 0 0 0,5-9 0 0 0,7-5 0 0 0,-1-10 0 0 0,1-11 0 0 0,6-9 0 0 0,-2-12 0 0 0,-4-7 0 0 0,-5-10 0 0 0,-2-7 0 0 0,-6-6 0 0 0,-4-6 0 0 0,-1-5 0 0 0,1-5 0 0 0,7-11 0 0 0,8-10 0 0 0,13-9 0 0 0,10-9 0 0 0,5-6 0 0 0,4 3 0 0 0,-4 1 0 0 0,-9 7 0 0 0,-8 2 0 0 0,-2-1 0 0 0,-8 2 0 0 0,-8-11 0 0 0,-8-7 0 0 0,-10-7 0 0 0,-9-11 0 0 0,-8-9 0 0 0,-6-6 0 0 0,-2 0 0 0 0,-3-4 0 0 0,0 4 0 0 0,0 8 0 0 0,1 4 0 0 0,0 12 0 0 0,0 10 0 0 0,-2 5 0 0 0,-5 4 0 0 0,-2 6 0 0 0,-4 6 0 0 0,-8 2 0 0 0,-9-4 0 0 0,-5 1 0 0 0,-8 6 0 0 0,-3 3 0 0 0,0 6 0 0 0,3 2 0 0 0,0 4 0 0 0,1-3 0 0 0,0 0 0 0 0,0 3 0 0 0,8 3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t-IT"/>
              <a:t>Intro</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30E5B07D-51FE-0BD6-FC18-364D28C96772}"/>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09FFC161-8CDC-DA78-F484-E9EA6A4029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B1D9E95D-50D2-BBC3-765A-FC9E568922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lang="en-US"/>
          </a:p>
        </p:txBody>
      </p:sp>
    </p:spTree>
    <p:extLst>
      <p:ext uri="{BB962C8B-B14F-4D97-AF65-F5344CB8AC3E}">
        <p14:creationId xmlns:p14="http://schemas.microsoft.com/office/powerpoint/2010/main" val="1795087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EFBF17C6-35F3-CD1C-7A7A-75FD9594C769}"/>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DAA54CA9-59E1-901C-11D6-495D83368D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DF6A6EE8-B69E-1DE0-7105-6C9F686CA9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Overview of 3D Reconstruction Models</a:t>
            </a:r>
            <a:endParaRPr lang="it-IT"/>
          </a:p>
          <a:p>
            <a:pPr>
              <a:buNone/>
            </a:pPr>
            <a:r>
              <a:rPr lang="en-US"/>
              <a:t> </a:t>
            </a:r>
          </a:p>
          <a:p>
            <a:pPr>
              <a:buNone/>
            </a:pPr>
            <a:r>
              <a:rPr lang="en-US"/>
              <a:t>Until now, we've looked at various models that aim to reconstruct 3D structures from images.</a:t>
            </a:r>
          </a:p>
          <a:p>
            <a:pPr>
              <a:buNone/>
            </a:pPr>
            <a:r>
              <a:rPr lang="en-US"/>
              <a:t>For example:</a:t>
            </a:r>
          </a:p>
          <a:p>
            <a:pPr>
              <a:buNone/>
            </a:pPr>
            <a:r>
              <a:rPr lang="en-US"/>
              <a:t> </a:t>
            </a:r>
          </a:p>
          <a:p>
            <a:pPr>
              <a:buNone/>
            </a:pPr>
            <a:r>
              <a:rPr lang="en-US"/>
              <a:t>    Structure from Motion (SfM) tries to recover 3D points and camera positions from many images.</a:t>
            </a:r>
          </a:p>
          <a:p>
            <a:pPr>
              <a:buNone/>
            </a:pPr>
            <a:r>
              <a:rPr lang="en-US"/>
              <a:t> </a:t>
            </a:r>
          </a:p>
          <a:p>
            <a:pPr>
              <a:buNone/>
            </a:pPr>
            <a:r>
              <a:rPr lang="en-US"/>
              <a:t>    Multi-View Stereo (MVS) reconstructs objects by using shared features and geometry across multiple views.</a:t>
            </a:r>
          </a:p>
          <a:p>
            <a:pPr>
              <a:buNone/>
            </a:pPr>
            <a:r>
              <a:rPr lang="en-US"/>
              <a:t> </a:t>
            </a:r>
          </a:p>
          <a:p>
            <a:pPr marL="0" indent="0">
              <a:buNone/>
            </a:pPr>
            <a:r>
              <a:rPr lang="en-US"/>
              <a:t>       </a:t>
            </a:r>
            <a:r>
              <a:rPr lang="en-US" err="1"/>
              <a:t>NeRF</a:t>
            </a:r>
            <a:r>
              <a:rPr lang="en-US"/>
              <a:t> and Gaussian Splatting, on the other hand, reconstruct a scene by overfitting to the set of training images.</a:t>
            </a:r>
          </a:p>
        </p:txBody>
      </p:sp>
    </p:spTree>
    <p:extLst>
      <p:ext uri="{BB962C8B-B14F-4D97-AF65-F5344CB8AC3E}">
        <p14:creationId xmlns:p14="http://schemas.microsoft.com/office/powerpoint/2010/main" val="301668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68514152-43E3-6286-D525-EF3DD63144BE}"/>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CD273B6D-2909-DEA8-2BEC-2F916F966D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2B508F2B-160E-5012-68E7-5C23385E80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b="1"/>
              <a:t>The Challenge of Single View Reconstruction</a:t>
            </a:r>
            <a:endParaRPr lang="it-IT"/>
          </a:p>
          <a:p>
            <a:pPr>
              <a:buNone/>
            </a:pPr>
            <a:r>
              <a:rPr lang="en-US"/>
              <a:t>However, for tasks like </a:t>
            </a:r>
            <a:r>
              <a:rPr lang="en-US" b="1"/>
              <a:t>Single View Reconstruction</a:t>
            </a:r>
            <a:r>
              <a:rPr lang="en-US"/>
              <a:t>, this is not enough.</a:t>
            </a:r>
            <a:br>
              <a:rPr lang="en-US"/>
            </a:br>
            <a:r>
              <a:rPr lang="en-US"/>
              <a:t> When we only have a </a:t>
            </a:r>
            <a:r>
              <a:rPr lang="en-US" b="1"/>
              <a:t>single image</a:t>
            </a:r>
            <a:r>
              <a:rPr lang="en-US"/>
              <a:t> of an object, we can't see what's behind it - this makes the problem </a:t>
            </a:r>
            <a:r>
              <a:rPr lang="en-US" b="1"/>
              <a:t>ill-posed</a:t>
            </a:r>
            <a:r>
              <a:rPr lang="en-US"/>
              <a:t>.</a:t>
            </a:r>
            <a:br>
              <a:rPr lang="en-US"/>
            </a:br>
            <a:r>
              <a:rPr lang="en-US"/>
              <a:t> To fully reconstruct such an object, we need </a:t>
            </a:r>
            <a:r>
              <a:rPr lang="en-US" b="1"/>
              <a:t>generative capabilities</a:t>
            </a:r>
            <a:r>
              <a:rPr lang="en-US"/>
              <a:t>.</a:t>
            </a:r>
          </a:p>
          <a:p>
            <a:pPr lvl="1"/>
            <a:r>
              <a:rPr lang="en-US"/>
              <a:t>Deterministic models often </a:t>
            </a:r>
            <a:r>
              <a:rPr lang="en-US" b="1"/>
              <a:t>collapse to average shapes</a:t>
            </a:r>
            <a:r>
              <a:rPr lang="en-US"/>
              <a:t>.</a:t>
            </a:r>
          </a:p>
          <a:p>
            <a:pPr lvl="1"/>
            <a:r>
              <a:rPr lang="en-US" b="1"/>
              <a:t>Generative models</a:t>
            </a:r>
            <a:r>
              <a:rPr lang="en-US"/>
              <a:t>, instead, learn a </a:t>
            </a:r>
            <a:r>
              <a:rPr lang="en-US" b="1"/>
              <a:t>probability distribution</a:t>
            </a:r>
            <a:r>
              <a:rPr lang="en-US"/>
              <a:t> and can generate diverse plausible outputs.</a:t>
            </a:r>
          </a:p>
          <a:p>
            <a:pPr indent="0">
              <a:buNone/>
            </a:pPr>
            <a:r>
              <a:rPr lang="en-US"/>
              <a:t>Today, we’ll look at one powerful generative paradigm: </a:t>
            </a:r>
            <a:r>
              <a:rPr lang="en-US" b="1"/>
              <a:t>diffusion models</a:t>
            </a:r>
            <a:r>
              <a:rPr lang="en-US"/>
              <a:t>.</a:t>
            </a:r>
          </a:p>
          <a:p>
            <a:pPr marL="0" indent="0">
              <a:buNone/>
            </a:pPr>
            <a:endParaRPr lang="en-US"/>
          </a:p>
        </p:txBody>
      </p:sp>
    </p:spTree>
    <p:extLst>
      <p:ext uri="{BB962C8B-B14F-4D97-AF65-F5344CB8AC3E}">
        <p14:creationId xmlns:p14="http://schemas.microsoft.com/office/powerpoint/2010/main" val="812612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D57C46C8-2DAD-876D-F305-10201FC515B8}"/>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A1AD203F-E05D-639E-8720-232041AA3DA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79095BBA-2B9D-4B25-8496-6E8C7F0938C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lang="en-US"/>
          </a:p>
        </p:txBody>
      </p:sp>
    </p:spTree>
    <p:extLst>
      <p:ext uri="{BB962C8B-B14F-4D97-AF65-F5344CB8AC3E}">
        <p14:creationId xmlns:p14="http://schemas.microsoft.com/office/powerpoint/2010/main" val="1822059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C707806B-DA78-9541-9171-CE6446C038A3}"/>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A99FA277-8426-32D0-BAB1-9E09BD2460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E609CEC3-5720-C447-A0DC-716650962C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Generative modeling is the ability to generate new content.</a:t>
            </a:r>
            <a:br>
              <a:rPr lang="en-US"/>
            </a:br>
            <a:r>
              <a:rPr lang="en-US"/>
              <a:t> It’s a very </a:t>
            </a:r>
            <a:r>
              <a:rPr lang="en-US" b="1"/>
              <a:t>powerful capability</a:t>
            </a:r>
            <a:r>
              <a:rPr lang="en-US"/>
              <a:t> with </a:t>
            </a:r>
            <a:r>
              <a:rPr lang="en-US" b="1"/>
              <a:t>many applications</a:t>
            </a:r>
            <a:r>
              <a:rPr lang="en-US"/>
              <a:t>.</a:t>
            </a:r>
            <a:br>
              <a:rPr lang="en-US"/>
            </a:br>
            <a:r>
              <a:rPr lang="en-US"/>
              <a:t> Although it's become </a:t>
            </a:r>
            <a:r>
              <a:rPr lang="en-US" b="1"/>
              <a:t>mainstream recently</a:t>
            </a:r>
            <a:r>
              <a:rPr lang="en-US"/>
              <a:t>, research in this area has been ongoing for several years.</a:t>
            </a:r>
            <a:endParaRPr lang="it-IT"/>
          </a:p>
        </p:txBody>
      </p:sp>
    </p:spTree>
    <p:extLst>
      <p:ext uri="{BB962C8B-B14F-4D97-AF65-F5344CB8AC3E}">
        <p14:creationId xmlns:p14="http://schemas.microsoft.com/office/powerpoint/2010/main" val="1961518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5875C8CB-60FA-C4C7-0B43-309F9A46D27C}"/>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300E2214-9411-35C3-3380-53B64F7AD7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4055E9A5-53FA-D777-4B44-3925094DE0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Text-to-3D Object</a:t>
            </a:r>
            <a:endParaRPr lang="it-IT"/>
          </a:p>
          <a:p>
            <a:pPr marL="0" indent="0">
              <a:buNone/>
            </a:pPr>
            <a:r>
              <a:rPr lang="en-US"/>
              <a:t>With generative models, we can go from </a:t>
            </a:r>
            <a:r>
              <a:rPr lang="en-US" b="1"/>
              <a:t>text descriptions</a:t>
            </a:r>
            <a:r>
              <a:rPr lang="en-US"/>
              <a:t> to </a:t>
            </a:r>
            <a:r>
              <a:rPr lang="en-US" b="1"/>
              <a:t>3D object creation</a:t>
            </a:r>
            <a:r>
              <a:rPr lang="en-US"/>
              <a:t>.</a:t>
            </a:r>
            <a:br>
              <a:rPr lang="en-US"/>
            </a:br>
            <a:r>
              <a:rPr lang="en-US"/>
              <a:t> This allows us to generate highly detailed objects from just a textual prompt.</a:t>
            </a:r>
            <a:br>
              <a:rPr lang="it-IT"/>
            </a:br>
            <a:endParaRPr lang="en-US"/>
          </a:p>
          <a:p>
            <a:pPr>
              <a:buNone/>
            </a:pPr>
            <a:r>
              <a:rPr lang="it-IT"/>
              <a:t>Here </a:t>
            </a:r>
            <a:r>
              <a:rPr lang="it-IT" err="1"/>
              <a:t>you</a:t>
            </a:r>
            <a:r>
              <a:rPr lang="it-IT"/>
              <a:t> can </a:t>
            </a:r>
            <a:r>
              <a:rPr lang="it-IT" err="1"/>
              <a:t>see</a:t>
            </a:r>
            <a:r>
              <a:rPr lang="it-IT"/>
              <a:t> a video </a:t>
            </a:r>
            <a:r>
              <a:rPr lang="it-IT" err="1"/>
              <a:t>showing</a:t>
            </a:r>
            <a:r>
              <a:rPr lang="it-IT"/>
              <a:t> </a:t>
            </a:r>
            <a:r>
              <a:rPr lang="it-IT" b="1" err="1"/>
              <a:t>rotating</a:t>
            </a:r>
            <a:r>
              <a:rPr lang="it-IT" b="1"/>
              <a:t> 3D </a:t>
            </a:r>
            <a:r>
              <a:rPr lang="it-IT" b="1" err="1"/>
              <a:t>objects</a:t>
            </a:r>
            <a:r>
              <a:rPr lang="it-IT"/>
              <a:t> </a:t>
            </a:r>
            <a:r>
              <a:rPr lang="it-IT" err="1"/>
              <a:t>generated</a:t>
            </a:r>
            <a:r>
              <a:rPr lang="it-IT"/>
              <a:t> from </a:t>
            </a:r>
            <a:r>
              <a:rPr lang="it-IT" b="1"/>
              <a:t>text </a:t>
            </a:r>
            <a:r>
              <a:rPr lang="it-IT" b="1" err="1"/>
              <a:t>descriptions</a:t>
            </a:r>
            <a:r>
              <a:rPr lang="it-IT"/>
              <a:t>, </a:t>
            </a:r>
            <a:r>
              <a:rPr lang="it-IT" err="1"/>
              <a:t>using</a:t>
            </a:r>
            <a:r>
              <a:rPr lang="it-IT"/>
              <a:t> the </a:t>
            </a:r>
            <a:r>
              <a:rPr lang="it-IT" b="1" err="1"/>
              <a:t>Trellis</a:t>
            </a:r>
            <a:r>
              <a:rPr lang="it-IT"/>
              <a:t> model.</a:t>
            </a:r>
          </a:p>
          <a:p>
            <a:pPr>
              <a:buNone/>
            </a:pPr>
            <a:r>
              <a:rPr lang="it-IT"/>
              <a:t>The </a:t>
            </a:r>
            <a:r>
              <a:rPr lang="it-IT" err="1"/>
              <a:t>generated</a:t>
            </a:r>
            <a:r>
              <a:rPr lang="it-IT"/>
              <a:t> </a:t>
            </a:r>
            <a:r>
              <a:rPr lang="it-IT" err="1"/>
              <a:t>objects</a:t>
            </a:r>
            <a:r>
              <a:rPr lang="it-IT"/>
              <a:t> are:</a:t>
            </a:r>
          </a:p>
          <a:p>
            <a:pPr marL="171450" indent="-171450"/>
            <a:r>
              <a:rPr lang="it-IT" b="1"/>
              <a:t>Highly </a:t>
            </a:r>
            <a:r>
              <a:rPr lang="it-IT" b="1" err="1"/>
              <a:t>detailed</a:t>
            </a:r>
            <a:endParaRPr lang="it-IT"/>
          </a:p>
          <a:p>
            <a:pPr marL="171450" indent="-171450"/>
            <a:r>
              <a:rPr lang="it-IT" b="1" err="1"/>
              <a:t>Visually</a:t>
            </a:r>
            <a:r>
              <a:rPr lang="it-IT" b="1"/>
              <a:t> </a:t>
            </a:r>
            <a:r>
              <a:rPr lang="it-IT" b="1" err="1"/>
              <a:t>realistic</a:t>
            </a:r>
            <a:endParaRPr lang="it-IT"/>
          </a:p>
          <a:p>
            <a:pPr marL="171450" indent="-171450"/>
            <a:r>
              <a:rPr lang="it-IT" err="1"/>
              <a:t>Showcasing</a:t>
            </a:r>
            <a:r>
              <a:rPr lang="it-IT"/>
              <a:t> the </a:t>
            </a:r>
            <a:r>
              <a:rPr lang="it-IT" err="1"/>
              <a:t>model’s</a:t>
            </a:r>
            <a:r>
              <a:rPr lang="it-IT"/>
              <a:t> </a:t>
            </a:r>
            <a:r>
              <a:rPr lang="it-IT" err="1"/>
              <a:t>ability</a:t>
            </a:r>
            <a:r>
              <a:rPr lang="it-IT"/>
              <a:t> to produce </a:t>
            </a:r>
            <a:r>
              <a:rPr lang="it-IT" err="1"/>
              <a:t>compelling</a:t>
            </a:r>
            <a:r>
              <a:rPr lang="it-IT"/>
              <a:t> </a:t>
            </a:r>
            <a:r>
              <a:rPr lang="it-IT" err="1"/>
              <a:t>geometry</a:t>
            </a:r>
            <a:r>
              <a:rPr lang="it-IT"/>
              <a:t> and texture </a:t>
            </a:r>
            <a:r>
              <a:rPr lang="it-IT" err="1"/>
              <a:t>This</a:t>
            </a:r>
            <a:r>
              <a:rPr lang="it-IT"/>
              <a:t> </a:t>
            </a:r>
            <a:r>
              <a:rPr lang="it-IT" err="1"/>
              <a:t>demonstrates</a:t>
            </a:r>
            <a:r>
              <a:rPr lang="it-IT"/>
              <a:t> </a:t>
            </a:r>
            <a:r>
              <a:rPr lang="it-IT" err="1"/>
              <a:t>how</a:t>
            </a:r>
            <a:r>
              <a:rPr lang="it-IT"/>
              <a:t> far </a:t>
            </a:r>
            <a:r>
              <a:rPr lang="it-IT" b="1"/>
              <a:t>text-to-3D generation</a:t>
            </a:r>
            <a:r>
              <a:rPr lang="it-IT"/>
              <a:t> </a:t>
            </a:r>
            <a:r>
              <a:rPr lang="it-IT" err="1"/>
              <a:t>has</a:t>
            </a:r>
            <a:r>
              <a:rPr lang="it-IT"/>
              <a:t> come in </a:t>
            </a:r>
            <a:r>
              <a:rPr lang="it-IT" err="1"/>
              <a:t>terms</a:t>
            </a:r>
            <a:r>
              <a:rPr lang="it-IT"/>
              <a:t> of visual fidelity and </a:t>
            </a:r>
            <a:r>
              <a:rPr lang="it-IT" err="1"/>
              <a:t>detail</a:t>
            </a:r>
            <a:r>
              <a:rPr lang="it-IT"/>
              <a:t>.</a:t>
            </a:r>
          </a:p>
          <a:p>
            <a:pPr marL="0" indent="0">
              <a:buNone/>
            </a:pPr>
            <a:endParaRPr lang="it-IT"/>
          </a:p>
          <a:p>
            <a:pPr marL="0" indent="0">
              <a:buNone/>
            </a:pPr>
            <a:endParaRPr lang="en-US"/>
          </a:p>
        </p:txBody>
      </p:sp>
    </p:spTree>
    <p:extLst>
      <p:ext uri="{BB962C8B-B14F-4D97-AF65-F5344CB8AC3E}">
        <p14:creationId xmlns:p14="http://schemas.microsoft.com/office/powerpoint/2010/main" val="319644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B76CB964-688E-6E53-C1C3-D2E117CFF06A}"/>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489D96D8-7F0A-F9BA-C257-560D8F149D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1D7AF60A-3324-9F23-FBDD-068E596B85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The same generative models can also reconstruct </a:t>
            </a:r>
            <a:r>
              <a:rPr lang="en-US" b="1"/>
              <a:t>3D shapes from single images.</a:t>
            </a:r>
            <a:r>
              <a:rPr lang="en-US"/>
              <a:t>3D shapes from single images</a:t>
            </a:r>
          </a:p>
          <a:p>
            <a:pPr marL="0" indent="0">
              <a:buNone/>
            </a:pPr>
            <a:endParaRPr lang="en-US"/>
          </a:p>
          <a:p>
            <a:pPr>
              <a:buNone/>
            </a:pPr>
            <a:r>
              <a:rPr lang="en-US"/>
              <a:t>Here we show more results from </a:t>
            </a:r>
            <a:r>
              <a:rPr lang="en-US" b="1"/>
              <a:t>Trellis</a:t>
            </a:r>
            <a:r>
              <a:rPr lang="en-US"/>
              <a:t>, this time focusing on </a:t>
            </a:r>
            <a:r>
              <a:rPr lang="en-US" b="1"/>
              <a:t>single-image 3D reconstruction</a:t>
            </a:r>
            <a:r>
              <a:rPr lang="en-US"/>
              <a:t>.</a:t>
            </a:r>
          </a:p>
          <a:p>
            <a:pPr>
              <a:buNone/>
            </a:pPr>
            <a:r>
              <a:rPr lang="en-US"/>
              <a:t>The input is just a </a:t>
            </a:r>
            <a:r>
              <a:rPr lang="en-US" b="1"/>
              <a:t>single image</a:t>
            </a:r>
            <a:r>
              <a:rPr lang="en-US"/>
              <a:t> of the object, and the model generates a </a:t>
            </a:r>
            <a:r>
              <a:rPr lang="en-US" b="1"/>
              <a:t>full 3D reconstruction</a:t>
            </a:r>
            <a:r>
              <a:rPr lang="en-US"/>
              <a:t>.</a:t>
            </a:r>
          </a:p>
          <a:p>
            <a:pPr>
              <a:buNone/>
            </a:pPr>
            <a:r>
              <a:rPr lang="en-US"/>
              <a:t>While the quality is generally </a:t>
            </a:r>
            <a:r>
              <a:rPr lang="en-US" b="1"/>
              <a:t>very high</a:t>
            </a:r>
            <a:r>
              <a:rPr lang="en-US"/>
              <a:t>, there are still some </a:t>
            </a:r>
            <a:r>
              <a:rPr lang="en-US" b="1"/>
              <a:t>minor artifacts</a:t>
            </a:r>
            <a:r>
              <a:rPr lang="en-US"/>
              <a:t>:</a:t>
            </a:r>
          </a:p>
          <a:p>
            <a:pPr lvl="1">
              <a:buFont typeface="Courier New"/>
              <a:buChar char="o"/>
            </a:pPr>
            <a:r>
              <a:rPr lang="en-US"/>
              <a:t>For instance, the </a:t>
            </a:r>
            <a:r>
              <a:rPr lang="en-US" b="1"/>
              <a:t>robot's arms</a:t>
            </a:r>
            <a:r>
              <a:rPr lang="en-US"/>
              <a:t> appear </a:t>
            </a:r>
            <a:r>
              <a:rPr lang="en-US" b="1"/>
              <a:t>disconnected</a:t>
            </a:r>
            <a:r>
              <a:rPr lang="en-US"/>
              <a:t> from its body.</a:t>
            </a:r>
          </a:p>
          <a:p>
            <a:pPr marL="0" indent="0">
              <a:buNone/>
            </a:pPr>
            <a:endParaRPr lang="en-US"/>
          </a:p>
          <a:p>
            <a:pPr marL="0" indent="0">
              <a:buNone/>
            </a:pPr>
            <a:r>
              <a:rPr lang="en-US"/>
              <a:t>Still, compared to just a year ago, this represents a </a:t>
            </a:r>
            <a:r>
              <a:rPr lang="en-US" b="1"/>
              <a:t>major improvement</a:t>
            </a:r>
            <a:r>
              <a:rPr lang="en-US"/>
              <a:t>, and the field has </a:t>
            </a:r>
            <a:r>
              <a:rPr lang="en-US" b="1"/>
              <a:t>progressed rapidly</a:t>
            </a:r>
            <a:r>
              <a:rPr lang="en-US"/>
              <a:t> in a short time</a:t>
            </a:r>
          </a:p>
          <a:p>
            <a:pPr marL="0" indent="0">
              <a:buNone/>
            </a:pPr>
            <a:endParaRPr lang="en-US"/>
          </a:p>
        </p:txBody>
      </p:sp>
    </p:spTree>
    <p:extLst>
      <p:ext uri="{BB962C8B-B14F-4D97-AF65-F5344CB8AC3E}">
        <p14:creationId xmlns:p14="http://schemas.microsoft.com/office/powerpoint/2010/main" val="2097250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2CB54F3E-B23D-4240-1613-81350F55B1C0}"/>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B5E5B3B7-EEDE-2E13-9610-03306729E7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49428574-CF09-2BAF-0AC5-57EA9DA2A0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It’s also possible to try generating entire 3D scenes from text or images.</a:t>
            </a:r>
            <a:endParaRPr lang="it-IT"/>
          </a:p>
          <a:p>
            <a:pPr>
              <a:buNone/>
            </a:pPr>
            <a:endParaRPr lang="en-US"/>
          </a:p>
          <a:p>
            <a:pPr>
              <a:buNone/>
            </a:pPr>
            <a:r>
              <a:rPr lang="en-US"/>
              <a:t>This slide shows results from the </a:t>
            </a:r>
            <a:r>
              <a:rPr lang="en-US" b="1" err="1"/>
              <a:t>SynCity</a:t>
            </a:r>
            <a:r>
              <a:rPr lang="en-US"/>
              <a:t> model, which generates </a:t>
            </a:r>
            <a:r>
              <a:rPr lang="en-US" b="1"/>
              <a:t>3D scenes</a:t>
            </a:r>
            <a:r>
              <a:rPr lang="en-US"/>
              <a:t>.</a:t>
            </a:r>
            <a:br>
              <a:rPr lang="en-US"/>
            </a:br>
            <a:r>
              <a:rPr lang="en-US"/>
              <a:t> The approach:</a:t>
            </a:r>
          </a:p>
          <a:p>
            <a:pPr marL="171450" indent="-171450"/>
            <a:r>
              <a:rPr lang="en-US" b="1"/>
              <a:t>Divides the scene into tiles</a:t>
            </a:r>
            <a:endParaRPr lang="en-US"/>
          </a:p>
          <a:p>
            <a:pPr marL="171450" indent="-171450"/>
            <a:r>
              <a:rPr lang="en-US" b="1"/>
              <a:t>Generates one tile at a time</a:t>
            </a:r>
          </a:p>
          <a:p>
            <a:pPr marL="0" indent="0">
              <a:buNone/>
            </a:pPr>
            <a:endParaRPr lang="en-US"/>
          </a:p>
          <a:p>
            <a:pPr marL="0" indent="0">
              <a:buNone/>
            </a:pPr>
            <a:r>
              <a:rPr lang="en-US"/>
              <a:t>Visually, the results can be </a:t>
            </a:r>
            <a:r>
              <a:rPr lang="en-US" b="1"/>
              <a:t>appealing</a:t>
            </a:r>
            <a:r>
              <a:rPr lang="en-US"/>
              <a:t>, but there are still important </a:t>
            </a:r>
            <a:r>
              <a:rPr lang="en-US" b="1"/>
              <a:t>limitations</a:t>
            </a:r>
            <a:r>
              <a:rPr lang="en-US"/>
              <a:t>.</a:t>
            </a:r>
            <a:br>
              <a:rPr lang="en-US"/>
            </a:br>
            <a:r>
              <a:rPr lang="en-US"/>
              <a:t> For example:</a:t>
            </a:r>
          </a:p>
          <a:p>
            <a:pPr marL="171450" indent="-171450"/>
            <a:r>
              <a:rPr lang="en-US"/>
              <a:t>The model </a:t>
            </a:r>
            <a:r>
              <a:rPr lang="en-US" b="1"/>
              <a:t>cannot generate buildings larger than a single tile</a:t>
            </a:r>
            <a:r>
              <a:rPr lang="en-US"/>
              <a:t>, since it doesn’t merge or coordinate across tiles.</a:t>
            </a:r>
          </a:p>
          <a:p>
            <a:pPr marL="171450" indent="-171450"/>
            <a:r>
              <a:rPr lang="en-US"/>
              <a:t>This limits the </a:t>
            </a:r>
            <a:r>
              <a:rPr lang="en-US" b="1"/>
              <a:t>scale and coherence</a:t>
            </a:r>
            <a:r>
              <a:rPr lang="en-US"/>
              <a:t> of the generated scenes.</a:t>
            </a:r>
          </a:p>
          <a:p>
            <a:pPr marL="0" indent="0">
              <a:buNone/>
            </a:pPr>
            <a:endParaRPr lang="en-US"/>
          </a:p>
          <a:p>
            <a:pPr marL="0" indent="0">
              <a:buNone/>
            </a:pPr>
            <a:r>
              <a:rPr lang="en-US"/>
              <a:t>Ongoing research is actively trying to address these </a:t>
            </a:r>
            <a:r>
              <a:rPr lang="en-US" b="1"/>
              <a:t>limitations</a:t>
            </a:r>
            <a:r>
              <a:rPr lang="en-US"/>
              <a:t> and improve </a:t>
            </a:r>
            <a:r>
              <a:rPr lang="en-US" b="1"/>
              <a:t>scene-level 3D generation</a:t>
            </a:r>
            <a:r>
              <a:rPr lang="en-US"/>
              <a:t>.</a:t>
            </a:r>
          </a:p>
          <a:p>
            <a:pPr>
              <a:buNone/>
            </a:pPr>
            <a:endParaRPr lang="en-US"/>
          </a:p>
        </p:txBody>
      </p:sp>
    </p:spTree>
    <p:extLst>
      <p:ext uri="{BB962C8B-B14F-4D97-AF65-F5344CB8AC3E}">
        <p14:creationId xmlns:p14="http://schemas.microsoft.com/office/powerpoint/2010/main" val="2639026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DBC138D8-8FE4-755D-7B79-AB002AB32DDE}"/>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CD4C10CA-396E-D7DF-4DB3-0E1AA4E252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A7F321BD-029E-2991-1619-872B5478D46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Generative models aren’t limited to visual content.</a:t>
            </a:r>
            <a:br>
              <a:rPr lang="en-US"/>
            </a:br>
            <a:r>
              <a:rPr lang="en-US"/>
              <a:t> For example, in </a:t>
            </a:r>
            <a:r>
              <a:rPr lang="en-US" b="1"/>
              <a:t>motion generation</a:t>
            </a:r>
            <a:r>
              <a:rPr lang="en-US"/>
              <a:t>, models can create motion sequences based on </a:t>
            </a:r>
            <a:r>
              <a:rPr lang="en-US" b="1"/>
              <a:t>text descriptions</a:t>
            </a:r>
            <a:r>
              <a:rPr lang="en-US"/>
              <a:t>.</a:t>
            </a:r>
            <a:endParaRPr lang="it-IT"/>
          </a:p>
        </p:txBody>
      </p:sp>
    </p:spTree>
    <p:extLst>
      <p:ext uri="{BB962C8B-B14F-4D97-AF65-F5344CB8AC3E}">
        <p14:creationId xmlns:p14="http://schemas.microsoft.com/office/powerpoint/2010/main" val="18343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BA6B4443-4FEA-6A11-3C28-CD19C5E8323C}"/>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809746EF-2B86-4966-6A23-D769EB7EB88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A56E23F6-1436-116E-A67E-4DE21D3F9BF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b="1"/>
              <a:t>Generative Model </a:t>
            </a:r>
            <a:r>
              <a:rPr lang="en-US" b="1" err="1"/>
              <a:t>Architectures</a:t>
            </a:r>
            <a:endParaRPr lang="it-IT" err="1"/>
          </a:p>
          <a:p>
            <a:pPr>
              <a:buNone/>
            </a:pPr>
            <a:r>
              <a:rPr lang="en-US"/>
              <a:t>There are four main families of generative models:</a:t>
            </a:r>
          </a:p>
          <a:p>
            <a:pPr marL="171450" indent="-171450"/>
            <a:r>
              <a:rPr lang="en-US" b="1"/>
              <a:t>GANs (Generative Adversarial Networks)</a:t>
            </a:r>
            <a:r>
              <a:rPr lang="en-US"/>
              <a:t> – use adversarial training to learn data distributions.</a:t>
            </a:r>
          </a:p>
          <a:p>
            <a:pPr marL="171450" indent="-171450"/>
            <a:r>
              <a:rPr lang="en-US" b="1"/>
              <a:t>VAEs (Variational Autoencoders)</a:t>
            </a:r>
            <a:r>
              <a:rPr lang="en-US"/>
              <a:t> – learn a latent space to compress and sample data.</a:t>
            </a:r>
          </a:p>
          <a:p>
            <a:pPr marL="171450" indent="-171450"/>
            <a:r>
              <a:rPr lang="en-US" b="1"/>
              <a:t>Normalizing Flows</a:t>
            </a:r>
            <a:r>
              <a:rPr lang="en-US"/>
              <a:t> – learn invertible functions and solve ODEs to generate samples.</a:t>
            </a:r>
          </a:p>
          <a:p>
            <a:pPr marL="171450" indent="-171450"/>
            <a:r>
              <a:rPr lang="en-US" b="1"/>
              <a:t>Diffusion Models</a:t>
            </a:r>
            <a:r>
              <a:rPr lang="en-US"/>
              <a:t> – progressively add Gaussian noise to data and learn to reverse the process to generate new samples.</a:t>
            </a:r>
          </a:p>
          <a:p>
            <a:pPr marL="0" indent="0">
              <a:buNone/>
            </a:pPr>
            <a:endParaRPr lang="en-US"/>
          </a:p>
        </p:txBody>
      </p:sp>
    </p:spTree>
    <p:extLst>
      <p:ext uri="{BB962C8B-B14F-4D97-AF65-F5344CB8AC3E}">
        <p14:creationId xmlns:p14="http://schemas.microsoft.com/office/powerpoint/2010/main" val="4288405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EAE79EE6-D781-70D8-BDCF-4DF3AA0399F6}"/>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522B136C-2FF7-4C34-B2EF-E5523E71D34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DF3CD2D4-BC70-412C-DA20-62E2FAC7F4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Generative Adversarial Networks (GANs)</a:t>
            </a:r>
            <a:endParaRPr lang="it-IT"/>
          </a:p>
          <a:p>
            <a:pPr marL="0" indent="0">
              <a:buNone/>
            </a:pPr>
            <a:endParaRPr lang="en-US"/>
          </a:p>
          <a:p>
            <a:pPr>
              <a:buNone/>
            </a:pPr>
            <a:r>
              <a:rPr lang="en-US"/>
              <a:t>There are two main components:</a:t>
            </a:r>
          </a:p>
          <a:p>
            <a:pPr>
              <a:buNone/>
            </a:pPr>
            <a:r>
              <a:rPr lang="en-US"/>
              <a:t>    Generator (G):</a:t>
            </a:r>
          </a:p>
          <a:p>
            <a:pPr>
              <a:buNone/>
            </a:pPr>
            <a:r>
              <a:rPr lang="en-US"/>
              <a:t>        Takes in random noise (or some structured input)</a:t>
            </a:r>
          </a:p>
          <a:p>
            <a:pPr>
              <a:buNone/>
            </a:pPr>
            <a:r>
              <a:rPr lang="en-US"/>
              <a:t>        Tries to generate realistic samples that resemble the training data</a:t>
            </a:r>
          </a:p>
          <a:p>
            <a:pPr>
              <a:buNone/>
            </a:pPr>
            <a:r>
              <a:rPr lang="en-US"/>
              <a:t>    Discriminator (D):</a:t>
            </a:r>
          </a:p>
          <a:p>
            <a:pPr>
              <a:buNone/>
            </a:pPr>
            <a:r>
              <a:rPr lang="en-US"/>
              <a:t>        Takes in samples</a:t>
            </a:r>
          </a:p>
          <a:p>
            <a:pPr>
              <a:buNone/>
            </a:pPr>
            <a:r>
              <a:rPr lang="en-US"/>
              <a:t>        Tries to distinguish whether they come from the real training data or were generated by G</a:t>
            </a:r>
          </a:p>
          <a:p>
            <a:pPr>
              <a:buNone/>
            </a:pPr>
            <a:r>
              <a:rPr lang="en-US"/>
              <a:t>The training is based on game theory:</a:t>
            </a:r>
          </a:p>
          <a:p>
            <a:pPr>
              <a:buNone/>
            </a:pPr>
            <a:r>
              <a:rPr lang="en-US"/>
              <a:t>    The generator tries to fool the discriminator</a:t>
            </a:r>
          </a:p>
          <a:p>
            <a:pPr>
              <a:buNone/>
            </a:pPr>
            <a:r>
              <a:rPr lang="en-US"/>
              <a:t>    The discriminator tries to correctly classify samples as real or fake</a:t>
            </a:r>
          </a:p>
          <a:p>
            <a:pPr>
              <a:buNone/>
            </a:pPr>
            <a:r>
              <a:rPr lang="en-US"/>
              <a:t>    This leads to a min-max optimization problem where:</a:t>
            </a:r>
          </a:p>
          <a:p>
            <a:pPr>
              <a:buNone/>
            </a:pPr>
            <a:r>
              <a:rPr lang="en-US"/>
              <a:t>        G minimizes the probability of D detecting fake samples</a:t>
            </a:r>
          </a:p>
          <a:p>
            <a:pPr>
              <a:buNone/>
            </a:pPr>
            <a:r>
              <a:rPr lang="en-US"/>
              <a:t>        D maximizes its ability to distinguish them</a:t>
            </a:r>
          </a:p>
          <a:p>
            <a:pPr marL="0" indent="0">
              <a:buNone/>
            </a:pPr>
            <a:r>
              <a:rPr lang="en-US"/>
              <a:t>The goal is for G to eventually generate samples so realistic that D can no longer tell the difference.</a:t>
            </a:r>
          </a:p>
        </p:txBody>
      </p:sp>
    </p:spTree>
    <p:extLst>
      <p:ext uri="{BB962C8B-B14F-4D97-AF65-F5344CB8AC3E}">
        <p14:creationId xmlns:p14="http://schemas.microsoft.com/office/powerpoint/2010/main" val="1106952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2626E7A4-D579-14C2-A570-81CE103A566A}"/>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50B87F0C-901C-01CC-243B-EFA318C2A3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EBD29410-CCC8-1F20-7AD8-1B1791F261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Variational Autoencoders (VAEs)</a:t>
            </a:r>
            <a:endParaRPr lang="it-IT"/>
          </a:p>
          <a:p>
            <a:pPr>
              <a:buNone/>
            </a:pPr>
            <a:r>
              <a:rPr lang="en-US"/>
              <a:t>The second architecture from the previous overview is the Variational Autoencoder (VAE).</a:t>
            </a:r>
          </a:p>
          <a:p>
            <a:r>
              <a:rPr lang="en-US"/>
              <a:t>    A VAE is an autoencoder that learns to encode data into a latent space and then decode it back to reconstruct the input.</a:t>
            </a:r>
          </a:p>
          <a:p>
            <a:r>
              <a:rPr lang="en-US"/>
              <a:t>    The encoder doesn't just output a single point, but rather the parameters of a distribution:</a:t>
            </a:r>
          </a:p>
          <a:p>
            <a:pPr lvl="1"/>
            <a:r>
              <a:rPr lang="en-US"/>
              <a:t>It predicts a mean (μ) and a standard deviation (σ)</a:t>
            </a:r>
          </a:p>
          <a:p>
            <a:pPr lvl="1"/>
            <a:r>
              <a:rPr lang="en-US"/>
              <a:t>This defines a Gaussian distribution in the latent space</a:t>
            </a:r>
          </a:p>
          <a:p>
            <a:pPr lvl="1"/>
            <a:endParaRPr lang="en-US"/>
          </a:p>
          <a:p>
            <a:pPr>
              <a:buNone/>
            </a:pPr>
            <a:r>
              <a:rPr lang="en-US"/>
              <a:t>To sample from this distribution and make it trainable, VAEs use the reparameterization trick:</a:t>
            </a:r>
          </a:p>
          <a:p>
            <a:r>
              <a:rPr lang="en-US"/>
              <a:t> A latent vector is sampled as:</a:t>
            </a:r>
          </a:p>
          <a:p>
            <a:pPr>
              <a:buNone/>
            </a:pPr>
            <a:r>
              <a:rPr lang="en-US"/>
              <a:t>          z = μ + σ ⊙ ε, where ε ~ N(0, I)</a:t>
            </a:r>
          </a:p>
          <a:p>
            <a:pPr>
              <a:buNone/>
            </a:pPr>
            <a:r>
              <a:rPr lang="en-US"/>
              <a:t> </a:t>
            </a:r>
          </a:p>
          <a:p>
            <a:pPr>
              <a:buNone/>
            </a:pPr>
            <a:r>
              <a:rPr lang="en-US"/>
              <a:t>This makes it possible to backpropagate through the sampling process.</a:t>
            </a:r>
          </a:p>
          <a:p>
            <a:r>
              <a:rPr lang="en-US"/>
              <a:t>The decoder then reconstructs the input from this latent vector</a:t>
            </a:r>
          </a:p>
          <a:p>
            <a:r>
              <a:rPr lang="en-US"/>
              <a:t>Training is self-supervised, with a loss that combines:</a:t>
            </a:r>
          </a:p>
          <a:p>
            <a:pPr lvl="1"/>
            <a:r>
              <a:rPr lang="en-US"/>
              <a:t>Reconstruction loss (how well the input is reconstructed)</a:t>
            </a:r>
          </a:p>
          <a:p>
            <a:pPr lvl="1"/>
            <a:r>
              <a:rPr lang="en-US"/>
              <a:t>KL divergence (to keep the latent distribution close to a standard Gaussian)</a:t>
            </a:r>
          </a:p>
          <a:p>
            <a:pPr marL="0" indent="0">
              <a:buNone/>
            </a:pPr>
            <a:endParaRPr lang="en-US"/>
          </a:p>
        </p:txBody>
      </p:sp>
    </p:spTree>
    <p:extLst>
      <p:ext uri="{BB962C8B-B14F-4D97-AF65-F5344CB8AC3E}">
        <p14:creationId xmlns:p14="http://schemas.microsoft.com/office/powerpoint/2010/main" val="231672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9C33CE12-DEE9-609A-0316-83CE30D615F8}"/>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F131D61E-6B0F-45B3-FAFA-24429AE230D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BEEEEA10-3C07-FC2B-E04E-64DDAA8FBF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Diffusion models work in </a:t>
            </a:r>
            <a:r>
              <a:rPr lang="en-US" b="1"/>
              <a:t>two stages</a:t>
            </a:r>
            <a:r>
              <a:rPr lang="en-US"/>
              <a:t>:</a:t>
            </a:r>
            <a:endParaRPr lang="it-IT"/>
          </a:p>
          <a:p>
            <a:pPr marL="171450" indent="-171450"/>
            <a:r>
              <a:rPr lang="en-US" b="1"/>
              <a:t>Forward Process (q):</a:t>
            </a:r>
            <a:endParaRPr lang="en-US"/>
          </a:p>
          <a:p>
            <a:pPr marL="1085850" lvl="1" indent="-171450"/>
            <a:r>
              <a:rPr lang="en-US"/>
              <a:t>Starting from a clean sample (e.g., an image), the model </a:t>
            </a:r>
            <a:r>
              <a:rPr lang="en-US" b="1"/>
              <a:t>adds Gaussian noise</a:t>
            </a:r>
            <a:r>
              <a:rPr lang="en-US"/>
              <a:t> step by step</a:t>
            </a:r>
          </a:p>
          <a:p>
            <a:pPr marL="1085850" lvl="1" indent="-171450"/>
            <a:r>
              <a:rPr lang="en-US"/>
              <a:t>After many steps, the sample becomes </a:t>
            </a:r>
            <a:r>
              <a:rPr lang="en-US" b="1"/>
              <a:t>pure noise</a:t>
            </a:r>
            <a:endParaRPr lang="en-US"/>
          </a:p>
          <a:p>
            <a:pPr marL="171450" indent="-171450"/>
            <a:r>
              <a:rPr lang="en-US" b="1"/>
              <a:t>Reverse Process (p):</a:t>
            </a:r>
            <a:endParaRPr lang="en-US"/>
          </a:p>
          <a:p>
            <a:pPr marL="1085850" lvl="1" indent="-171450"/>
            <a:r>
              <a:rPr lang="en-US"/>
              <a:t>The diffusion model is trained to </a:t>
            </a:r>
            <a:r>
              <a:rPr lang="en-US" b="1"/>
              <a:t>reverse this process</a:t>
            </a:r>
            <a:r>
              <a:rPr lang="en-US"/>
              <a:t>, step by step</a:t>
            </a:r>
          </a:p>
          <a:p>
            <a:pPr marL="1085850" lvl="1" indent="-171450"/>
            <a:r>
              <a:rPr lang="en-US"/>
              <a:t>The goal is to </a:t>
            </a:r>
            <a:r>
              <a:rPr lang="en-US" b="1"/>
              <a:t>denoise</a:t>
            </a:r>
            <a:r>
              <a:rPr lang="en-US"/>
              <a:t> the input gradually, going from noise back to a clean image</a:t>
            </a:r>
          </a:p>
          <a:p>
            <a:pPr marL="0" indent="0">
              <a:buNone/>
            </a:pPr>
            <a:r>
              <a:rPr lang="en-US"/>
              <a:t>Notation:</a:t>
            </a:r>
          </a:p>
          <a:p>
            <a:pPr marL="171450" indent="-171450"/>
            <a:r>
              <a:rPr lang="en-US" b="1"/>
              <a:t>q(xₜ | xₜ₋₁):</a:t>
            </a:r>
            <a:r>
              <a:rPr lang="en-US"/>
              <a:t> Forward process – adds noise</a:t>
            </a:r>
          </a:p>
          <a:p>
            <a:pPr marL="171450" indent="-171450"/>
            <a:r>
              <a:rPr lang="en-US" b="1"/>
              <a:t>p(xₜ₋₁ | xₜ):</a:t>
            </a:r>
            <a:r>
              <a:rPr lang="en-US"/>
              <a:t> Reverse process – removes noise</a:t>
            </a:r>
          </a:p>
          <a:p>
            <a:pPr>
              <a:buNone/>
            </a:pPr>
            <a:r>
              <a:rPr lang="en-US"/>
              <a:t>During training, the model learns the </a:t>
            </a:r>
            <a:r>
              <a:rPr lang="en-US" b="1"/>
              <a:t>reverse transitions</a:t>
            </a:r>
            <a:r>
              <a:rPr lang="en-US"/>
              <a:t>, often by predicting the noise that was added, and then </a:t>
            </a:r>
            <a:r>
              <a:rPr lang="en-US" b="1"/>
              <a:t>subtracting</a:t>
            </a:r>
            <a:r>
              <a:rPr lang="en-US"/>
              <a:t> it to obtain a cleaner sample.</a:t>
            </a:r>
          </a:p>
          <a:p>
            <a:pPr>
              <a:buNone/>
            </a:pPr>
            <a:r>
              <a:rPr lang="en-US"/>
              <a:t>This leads to </a:t>
            </a:r>
            <a:r>
              <a:rPr lang="en-US" b="1"/>
              <a:t>high-quality generative results</a:t>
            </a:r>
            <a:r>
              <a:rPr lang="en-US"/>
              <a:t>, and diffusion models are currently </a:t>
            </a:r>
            <a:r>
              <a:rPr lang="en-US" b="1"/>
              <a:t>state-of-the-art</a:t>
            </a:r>
            <a:r>
              <a:rPr lang="en-US"/>
              <a:t> in many domains.</a:t>
            </a:r>
          </a:p>
          <a:p>
            <a:pPr marL="0" indent="0">
              <a:buNone/>
            </a:pPr>
            <a:endParaRPr lang="en-US"/>
          </a:p>
        </p:txBody>
      </p:sp>
    </p:spTree>
    <p:extLst>
      <p:ext uri="{BB962C8B-B14F-4D97-AF65-F5344CB8AC3E}">
        <p14:creationId xmlns:p14="http://schemas.microsoft.com/office/powerpoint/2010/main" val="1401792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AF0E4A68-F954-4B67-C604-66070ED8F837}"/>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EB99B10E-8160-C0CD-DAFC-3CC464A17F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8BC1FE85-5888-FB14-0670-63EAB591DA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b="1"/>
              <a:t>The Generative </a:t>
            </a:r>
            <a:r>
              <a:rPr lang="en-US" b="1" err="1"/>
              <a:t>Modeling</a:t>
            </a:r>
            <a:r>
              <a:rPr lang="en-US" b="1"/>
              <a:t> Trilemma – Quality, Diversity, Speed</a:t>
            </a:r>
            <a:endParaRPr lang="it-IT"/>
          </a:p>
          <a:p>
            <a:pPr>
              <a:buNone/>
            </a:pPr>
            <a:r>
              <a:rPr lang="en-US"/>
              <a:t>This slide illustrates what is often referred to as the </a:t>
            </a:r>
            <a:r>
              <a:rPr lang="en-US" b="1"/>
              <a:t>Generative Modeling Trilemma</a:t>
            </a:r>
            <a:r>
              <a:rPr lang="en-US"/>
              <a:t>, consisting of:</a:t>
            </a:r>
          </a:p>
          <a:p>
            <a:pPr lvl="1"/>
            <a:r>
              <a:rPr lang="en-US" b="1"/>
              <a:t>Quality</a:t>
            </a:r>
            <a:r>
              <a:rPr lang="en-US"/>
              <a:t> of the generated samples</a:t>
            </a:r>
          </a:p>
          <a:p>
            <a:pPr lvl="1"/>
            <a:r>
              <a:rPr lang="en-US" b="1"/>
              <a:t>Diversity</a:t>
            </a:r>
            <a:r>
              <a:rPr lang="en-US"/>
              <a:t> or </a:t>
            </a:r>
            <a:r>
              <a:rPr lang="en-US" b="1"/>
              <a:t>mode coverage</a:t>
            </a:r>
            <a:endParaRPr lang="en-US"/>
          </a:p>
          <a:p>
            <a:pPr lvl="1"/>
            <a:r>
              <a:rPr lang="en-US" b="1"/>
              <a:t>Speed</a:t>
            </a:r>
            <a:r>
              <a:rPr lang="en-US"/>
              <a:t> of sampling</a:t>
            </a:r>
          </a:p>
          <a:p>
            <a:pPr indent="0">
              <a:buNone/>
            </a:pPr>
            <a:r>
              <a:rPr lang="en-US"/>
              <a:t>Each architecture tends to prioritize different aspects:</a:t>
            </a:r>
          </a:p>
          <a:p>
            <a:pPr lvl="1"/>
            <a:r>
              <a:rPr lang="en-US" b="1"/>
              <a:t>GANs</a:t>
            </a:r>
            <a:r>
              <a:rPr lang="en-US"/>
              <a:t>:</a:t>
            </a:r>
          </a:p>
          <a:p>
            <a:pPr marL="1085850" lvl="1" indent="-171450"/>
            <a:r>
              <a:rPr lang="en-US" b="1"/>
              <a:t>High quality</a:t>
            </a:r>
            <a:r>
              <a:rPr lang="en-US"/>
              <a:t> outputs</a:t>
            </a:r>
          </a:p>
          <a:p>
            <a:pPr marL="1085850" lvl="1" indent="-171450"/>
            <a:r>
              <a:rPr lang="en-US" b="1"/>
              <a:t>Fast</a:t>
            </a:r>
            <a:r>
              <a:rPr lang="en-US"/>
              <a:t> sampling</a:t>
            </a:r>
          </a:p>
          <a:p>
            <a:pPr marL="1085850" lvl="1" indent="-171450"/>
            <a:r>
              <a:rPr lang="en-US"/>
              <a:t>But </a:t>
            </a:r>
            <a:r>
              <a:rPr lang="en-US" b="1"/>
              <a:t>low diversity</a:t>
            </a:r>
            <a:r>
              <a:rPr lang="en-US"/>
              <a:t> – they often suffer from </a:t>
            </a:r>
            <a:r>
              <a:rPr lang="en-US" b="1"/>
              <a:t>mode collapse</a:t>
            </a:r>
            <a:endParaRPr lang="en-US"/>
          </a:p>
          <a:p>
            <a:pPr lvl="1"/>
            <a:r>
              <a:rPr lang="en-US" b="1"/>
              <a:t>VAEs</a:t>
            </a:r>
            <a:r>
              <a:rPr lang="en-US"/>
              <a:t>:</a:t>
            </a:r>
          </a:p>
          <a:p>
            <a:pPr marL="1085850" lvl="1" indent="-171450"/>
            <a:r>
              <a:rPr lang="en-US" b="1"/>
              <a:t>High diversity</a:t>
            </a:r>
            <a:r>
              <a:rPr lang="en-US"/>
              <a:t> and good </a:t>
            </a:r>
            <a:r>
              <a:rPr lang="en-US" b="1"/>
              <a:t>mode coverage</a:t>
            </a:r>
            <a:endParaRPr lang="en-US"/>
          </a:p>
          <a:p>
            <a:pPr marL="1085850" lvl="1" indent="-171450"/>
            <a:r>
              <a:rPr lang="en-US" b="1"/>
              <a:t>Fast</a:t>
            </a:r>
            <a:r>
              <a:rPr lang="en-US"/>
              <a:t> to sample</a:t>
            </a:r>
          </a:p>
          <a:p>
            <a:pPr marL="1085850" lvl="1" indent="-171450"/>
            <a:r>
              <a:rPr lang="en-US"/>
              <a:t>But </a:t>
            </a:r>
            <a:r>
              <a:rPr lang="en-US" b="1"/>
              <a:t>lower quality</a:t>
            </a:r>
            <a:r>
              <a:rPr lang="en-US"/>
              <a:t> of the generated outputs</a:t>
            </a:r>
          </a:p>
          <a:p>
            <a:pPr lvl="1"/>
            <a:r>
              <a:rPr lang="en-US" b="1"/>
              <a:t>Denoising Diffusion Models</a:t>
            </a:r>
            <a:r>
              <a:rPr lang="en-US"/>
              <a:t>:</a:t>
            </a:r>
          </a:p>
          <a:p>
            <a:pPr marL="1085850" lvl="1" indent="-171450"/>
            <a:r>
              <a:rPr lang="en-US" b="1"/>
              <a:t>High quality</a:t>
            </a:r>
            <a:r>
              <a:rPr lang="en-US"/>
              <a:t> and </a:t>
            </a:r>
            <a:r>
              <a:rPr lang="en-US" b="1"/>
              <a:t>high diversity</a:t>
            </a:r>
            <a:endParaRPr lang="en-US"/>
          </a:p>
          <a:p>
            <a:pPr marL="1085850" lvl="1" indent="-171450"/>
            <a:r>
              <a:rPr lang="en-US"/>
              <a:t>But </a:t>
            </a:r>
            <a:r>
              <a:rPr lang="en-US" b="1"/>
              <a:t>slow</a:t>
            </a:r>
            <a:r>
              <a:rPr lang="en-US"/>
              <a:t> sampling – due to the need for </a:t>
            </a:r>
            <a:r>
              <a:rPr lang="en-US" b="1"/>
              <a:t>many iterative denoising steps</a:t>
            </a:r>
            <a:endParaRPr lang="en-US"/>
          </a:p>
          <a:p>
            <a:pPr marL="0" indent="0">
              <a:buNone/>
            </a:pPr>
            <a:endParaRPr lang="en-US"/>
          </a:p>
        </p:txBody>
      </p:sp>
    </p:spTree>
    <p:extLst>
      <p:ext uri="{BB962C8B-B14F-4D97-AF65-F5344CB8AC3E}">
        <p14:creationId xmlns:p14="http://schemas.microsoft.com/office/powerpoint/2010/main" val="276434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DFCDBF51-8904-BE83-E517-0CD37B8ABFCF}"/>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1C072F88-45EB-EA9E-A220-8E908C0D97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1B4EE457-3022-AF5B-F30B-8F6FF77DBE6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In this lecture, we will focus specifically on </a:t>
            </a:r>
            <a:r>
              <a:rPr lang="en-US" b="1"/>
              <a:t>diffusion models</a:t>
            </a:r>
            <a:r>
              <a:rPr lang="en-US"/>
              <a:t>,</a:t>
            </a:r>
            <a:endParaRPr lang="it-IT"/>
          </a:p>
          <a:p>
            <a:pPr marL="171450" indent="-171450"/>
            <a:r>
              <a:rPr lang="en-US"/>
              <a:t>We will understand </a:t>
            </a:r>
            <a:r>
              <a:rPr lang="en-US" b="1"/>
              <a:t>how they work</a:t>
            </a:r>
            <a:endParaRPr lang="en-US"/>
          </a:p>
          <a:p>
            <a:pPr marL="171450" indent="-171450"/>
            <a:r>
              <a:rPr lang="en-US"/>
              <a:t>And explore </a:t>
            </a:r>
            <a:r>
              <a:rPr lang="en-US" b="1"/>
              <a:t>how they can be applied to 3D tasks</a:t>
            </a:r>
            <a:endParaRPr lang="en-US"/>
          </a:p>
          <a:p>
            <a:pPr marL="0" indent="0">
              <a:buNone/>
            </a:pPr>
            <a:endParaRPr lang="en-US"/>
          </a:p>
        </p:txBody>
      </p:sp>
    </p:spTree>
    <p:extLst>
      <p:ext uri="{BB962C8B-B14F-4D97-AF65-F5344CB8AC3E}">
        <p14:creationId xmlns:p14="http://schemas.microsoft.com/office/powerpoint/2010/main" val="3429980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ea typeface="Calibri"/>
                <a:cs typeface="Calibri"/>
              </a:rPr>
              <a:t>Diffusion models bridge the gap between two distributions:</a:t>
            </a:r>
          </a:p>
          <a:p>
            <a:pPr>
              <a:buNone/>
            </a:pPr>
            <a:r>
              <a:rPr lang="en-US">
                <a:latin typeface="Calibri"/>
                <a:ea typeface="Calibri"/>
                <a:cs typeface="Calibri"/>
              </a:rPr>
              <a:t>Gaussian Distribution, and data distribution we want to learn / sample from.</a:t>
            </a:r>
          </a:p>
          <a:p>
            <a:pPr>
              <a:buNone/>
            </a:pPr>
            <a:r>
              <a:rPr lang="en-US">
                <a:latin typeface="Calibri"/>
                <a:ea typeface="Calibri"/>
                <a:cs typeface="Calibri"/>
              </a:rPr>
              <a:t>In this example: </a:t>
            </a:r>
          </a:p>
          <a:p>
            <a:pPr>
              <a:buNone/>
            </a:pPr>
            <a:r>
              <a:rPr lang="en-US">
                <a:latin typeface="Calibri"/>
                <a:ea typeface="Calibri"/>
                <a:cs typeface="Calibri"/>
              </a:rPr>
              <a:t>Gaussian Noise Images and Images of sports balls</a:t>
            </a:r>
          </a:p>
          <a:p>
            <a:pPr>
              <a:buNone/>
            </a:pPr>
            <a:r>
              <a:rPr lang="en-US">
                <a:latin typeface="Calibri"/>
                <a:ea typeface="Calibri"/>
                <a:cs typeface="Calibri"/>
              </a:rPr>
              <a:t>Clearly this is a nontrivial problem, as sport balls differ in shape, texture, size etc. So we are somehow trying to find a mapping between a simple unimodal distribution (Gaussian noise) and a very complex distribution (</a:t>
            </a:r>
            <a:endParaRPr lang="en-US" dirty="0">
              <a:latin typeface="Calibri"/>
              <a:ea typeface="Calibri"/>
              <a:cs typeface="Calibri"/>
            </a:endParaRPr>
          </a:p>
          <a:p>
            <a:pPr>
              <a:buNone/>
            </a:pPr>
            <a:endParaRPr lang="en-US">
              <a:latin typeface="Calibri"/>
              <a:ea typeface="Calibri"/>
              <a:cs typeface="Calibri"/>
            </a:endParaRPr>
          </a:p>
          <a:p>
            <a:pPr>
              <a:buNone/>
            </a:pPr>
            <a:r>
              <a:rPr lang="en-US">
                <a:latin typeface="Calibri"/>
                <a:ea typeface="Calibri"/>
                <a:cs typeface="Calibri"/>
              </a:rPr>
              <a:t>The goal is to learn how to transform (samples from) one into (samples from) the other</a:t>
            </a:r>
          </a:p>
          <a:p>
            <a:pPr>
              <a:buNone/>
            </a:pPr>
            <a:r>
              <a:rPr lang="en-US">
                <a:latin typeface="Calibri"/>
                <a:ea typeface="Calibri"/>
                <a:cs typeface="Calibri"/>
              </a:rPr>
              <a:t>One direction is easy. Which one and why?</a:t>
            </a:r>
          </a:p>
          <a:p>
            <a:pPr>
              <a:buNone/>
            </a:pPr>
            <a:endParaRPr lang="en-US">
              <a:latin typeface="Calibri"/>
              <a:ea typeface="Calibri"/>
              <a:cs typeface="Calibri"/>
            </a:endParaRPr>
          </a:p>
          <a:p>
            <a:pPr>
              <a:buNone/>
            </a:pPr>
            <a:r>
              <a:rPr lang="en-US">
                <a:latin typeface="Calibri"/>
                <a:ea typeface="Calibri"/>
                <a:cs typeface="Calibri"/>
              </a:rPr>
              <a:t>Answer: From data distribution to Noise. Just add noise. We can do this incrementally (see next slide), which is called the forward process.</a:t>
            </a:r>
          </a:p>
        </p:txBody>
      </p:sp>
    </p:spTree>
    <p:extLst>
      <p:ext uri="{BB962C8B-B14F-4D97-AF65-F5344CB8AC3E}">
        <p14:creationId xmlns:p14="http://schemas.microsoft.com/office/powerpoint/2010/main" val="3474019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079C1-0BB5-7501-5B95-5BAC37EEB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51623A-B406-938F-1EA8-A824314D155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10EDBAA-AFD3-237A-42BA-C55A23933609}"/>
              </a:ext>
            </a:extLst>
          </p:cNvPr>
          <p:cNvSpPr>
            <a:spLocks noGrp="1"/>
          </p:cNvSpPr>
          <p:nvPr>
            <p:ph type="body" idx="1"/>
          </p:nvPr>
        </p:nvSpPr>
        <p:spPr/>
        <p:txBody>
          <a:bodyPr/>
          <a:lstStyle/>
          <a:p>
            <a:pPr>
              <a:buNone/>
            </a:pPr>
            <a:r>
              <a:rPr lang="en-US">
                <a:latin typeface="Calibri"/>
                <a:ea typeface="Calibri"/>
                <a:cs typeface="Calibri"/>
              </a:rPr>
              <a:t>The goal is to learn how to transform (samples from) one into (samples from) the other</a:t>
            </a:r>
            <a:endParaRPr lang="en-US"/>
          </a:p>
          <a:p>
            <a:pPr>
              <a:buNone/>
            </a:pPr>
            <a:r>
              <a:rPr lang="en-US">
                <a:latin typeface="Calibri"/>
                <a:ea typeface="Calibri"/>
                <a:cs typeface="Calibri"/>
              </a:rPr>
              <a:t>One direction is easy. Which one and why?</a:t>
            </a:r>
          </a:p>
          <a:p>
            <a:pPr>
              <a:buNone/>
            </a:pPr>
            <a:endParaRPr lang="en-US">
              <a:latin typeface="Calibri"/>
              <a:ea typeface="Calibri"/>
              <a:cs typeface="Calibri"/>
            </a:endParaRPr>
          </a:p>
          <a:p>
            <a:pPr>
              <a:buNone/>
            </a:pPr>
            <a:r>
              <a:rPr lang="en-US">
                <a:latin typeface="Calibri"/>
                <a:ea typeface="Calibri"/>
                <a:cs typeface="Calibri"/>
              </a:rPr>
              <a:t>Answer: From data distribution to Noise. Just add noise. We can do this incrementally, which is called the forward process.</a:t>
            </a:r>
          </a:p>
          <a:p>
            <a:pPr>
              <a:buNone/>
            </a:pPr>
            <a:endParaRPr lang="en-US">
              <a:latin typeface="Calibri"/>
              <a:ea typeface="Calibri"/>
              <a:cs typeface="Calibri"/>
            </a:endParaRPr>
          </a:p>
          <a:p>
            <a:pPr>
              <a:buNone/>
            </a:pPr>
            <a:r>
              <a:rPr lang="en-US">
                <a:latin typeface="Calibri"/>
                <a:ea typeface="Calibri"/>
                <a:cs typeface="Calibri"/>
              </a:rPr>
              <a:t>So far there is no magic here. Nothing is learned. This just means: if we incrementally add noise to an image, it will converge to noise. </a:t>
            </a:r>
          </a:p>
          <a:p>
            <a:pPr>
              <a:buNone/>
            </a:pPr>
            <a:r>
              <a:rPr lang="en-US">
                <a:latin typeface="Calibri"/>
                <a:ea typeface="Calibri"/>
                <a:cs typeface="Calibri"/>
              </a:rPr>
              <a:t>The idea of diffusion models is now to </a:t>
            </a:r>
            <a:r>
              <a:rPr lang="en-US" b="1">
                <a:latin typeface="Calibri"/>
                <a:ea typeface="Calibri"/>
                <a:cs typeface="Calibri"/>
              </a:rPr>
              <a:t>learn the backward process</a:t>
            </a:r>
            <a:r>
              <a:rPr lang="en-US">
                <a:latin typeface="Calibri"/>
                <a:ea typeface="Calibri"/>
                <a:cs typeface="Calibri"/>
              </a:rPr>
              <a:t> i.e. the denoising</a:t>
            </a:r>
          </a:p>
        </p:txBody>
      </p:sp>
    </p:spTree>
    <p:extLst>
      <p:ext uri="{BB962C8B-B14F-4D97-AF65-F5344CB8AC3E}">
        <p14:creationId xmlns:p14="http://schemas.microsoft.com/office/powerpoint/2010/main" val="1709870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highlight>
                  <a:srgbClr val="F5F5F5"/>
                </a:highlight>
              </a:rPr>
              <a:t>The idea of diffusion models is now to </a:t>
            </a:r>
            <a:r>
              <a:rPr lang="en-US" b="1" dirty="0">
                <a:highlight>
                  <a:srgbClr val="F5F5F5"/>
                </a:highlight>
              </a:rPr>
              <a:t>learn the backward process</a:t>
            </a:r>
            <a:r>
              <a:rPr lang="en-US" dirty="0">
                <a:highlight>
                  <a:srgbClr val="F5F5F5"/>
                </a:highlight>
              </a:rPr>
              <a:t> i.e. the incremental denoising.</a:t>
            </a:r>
          </a:p>
          <a:p>
            <a:pPr>
              <a:buNone/>
            </a:pPr>
            <a:r>
              <a:rPr lang="en-US" dirty="0">
                <a:highlight>
                  <a:srgbClr val="F5F5F5"/>
                </a:highlight>
              </a:rPr>
              <a:t>We aim to learn a network that takes the current noisy image and tells us how to denoise it.</a:t>
            </a:r>
          </a:p>
          <a:p>
            <a:pPr>
              <a:buNone/>
            </a:pPr>
            <a:r>
              <a:rPr lang="en-US" dirty="0">
                <a:highlight>
                  <a:srgbClr val="F5F5F5"/>
                </a:highlight>
              </a:rPr>
              <a:t>We use the same network to repeat multiple steps of denoising, to end up with an image of the volleyball.</a:t>
            </a:r>
          </a:p>
          <a:p>
            <a:pPr>
              <a:buNone/>
            </a:pPr>
            <a:endParaRPr lang="en-US">
              <a:highlight>
                <a:srgbClr val="F5F5F5"/>
              </a:highlight>
            </a:endParaRPr>
          </a:p>
        </p:txBody>
      </p:sp>
    </p:spTree>
    <p:extLst>
      <p:ext uri="{BB962C8B-B14F-4D97-AF65-F5344CB8AC3E}">
        <p14:creationId xmlns:p14="http://schemas.microsoft.com/office/powerpoint/2010/main" val="1378533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a:extLst>
            <a:ext uri="{FF2B5EF4-FFF2-40B4-BE49-F238E27FC236}">
              <a16:creationId xmlns:a16="http://schemas.microsoft.com/office/drawing/2014/main" id="{0D4C83BF-EF6F-CEC4-042D-4622E48211C6}"/>
            </a:ext>
          </a:extLst>
        </p:cNvPr>
        <p:cNvGrpSpPr/>
        <p:nvPr/>
      </p:nvGrpSpPr>
      <p:grpSpPr>
        <a:xfrm>
          <a:off x="0" y="0"/>
          <a:ext cx="0" cy="0"/>
          <a:chOff x="0" y="0"/>
          <a:chExt cx="0" cy="0"/>
        </a:xfrm>
      </p:grpSpPr>
      <p:sp>
        <p:nvSpPr>
          <p:cNvPr id="1289" name="Google Shape;1289;g3497fee4060_0_242:notes">
            <a:extLst>
              <a:ext uri="{FF2B5EF4-FFF2-40B4-BE49-F238E27FC236}">
                <a16:creationId xmlns:a16="http://schemas.microsoft.com/office/drawing/2014/main" id="{E2B63D7E-9767-EEDB-7800-C85FC9E05B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3497fee4060_0_242:notes">
            <a:extLst>
              <a:ext uri="{FF2B5EF4-FFF2-40B4-BE49-F238E27FC236}">
                <a16:creationId xmlns:a16="http://schemas.microsoft.com/office/drawing/2014/main" id="{4585FAEB-B86B-4AA7-714B-C6B22046277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Diffusion models are currently </a:t>
            </a:r>
            <a:r>
              <a:rPr lang="en-US" b="1"/>
              <a:t>state of the art</a:t>
            </a:r>
            <a:r>
              <a:rPr lang="en-US"/>
              <a:t> for </a:t>
            </a:r>
            <a:r>
              <a:rPr lang="en-US" b="1"/>
              <a:t>image generation. </a:t>
            </a:r>
            <a:r>
              <a:rPr lang="en-US"/>
              <a:t>They gained widespread popularity with models like:</a:t>
            </a:r>
            <a:endParaRPr lang="it-IT"/>
          </a:p>
          <a:p>
            <a:pPr marL="171450" indent="-171450"/>
            <a:r>
              <a:rPr lang="en-US" b="1"/>
              <a:t>Stable Diffusion</a:t>
            </a:r>
            <a:endParaRPr lang="en-US"/>
          </a:p>
          <a:p>
            <a:pPr marL="171450" indent="-171450"/>
            <a:r>
              <a:rPr lang="en-US" b="1"/>
              <a:t>Imagen</a:t>
            </a:r>
            <a:endParaRPr lang="en-US"/>
          </a:p>
          <a:p>
            <a:pPr marL="171450" indent="-171450"/>
            <a:r>
              <a:rPr lang="en-US" b="1" err="1"/>
              <a:t>MidJourney</a:t>
            </a:r>
          </a:p>
          <a:p>
            <a:pPr marL="0" indent="0">
              <a:buNone/>
            </a:pPr>
            <a:endParaRPr lang="en-US"/>
          </a:p>
          <a:p>
            <a:pPr marL="0" indent="0">
              <a:buNone/>
            </a:pPr>
            <a:r>
              <a:rPr lang="en-US"/>
              <a:t>These models have become the </a:t>
            </a:r>
            <a:r>
              <a:rPr lang="en-US" b="1"/>
              <a:t>backbone</a:t>
            </a:r>
            <a:r>
              <a:rPr lang="en-US"/>
              <a:t> of modern generative pipelines.</a:t>
            </a:r>
            <a:br>
              <a:rPr lang="en-US"/>
            </a:br>
            <a:r>
              <a:rPr lang="en-US"/>
              <a:t> Although </a:t>
            </a:r>
            <a:r>
              <a:rPr lang="en-US" b="1"/>
              <a:t>Flow-based models</a:t>
            </a:r>
            <a:r>
              <a:rPr lang="en-US"/>
              <a:t> are now emerging and sometimes outperforming diffusion models, the </a:t>
            </a:r>
            <a:r>
              <a:rPr lang="en-US" b="1"/>
              <a:t>core architecture</a:t>
            </a:r>
            <a:r>
              <a:rPr lang="en-US"/>
              <a:t> of these new models is still often based on diffusion.</a:t>
            </a:r>
          </a:p>
          <a:p>
            <a:pPr marL="0" indent="0">
              <a:buNone/>
            </a:pPr>
            <a:endParaRPr lang="en-US"/>
          </a:p>
          <a:p>
            <a:pPr marL="0" indent="0">
              <a:buNone/>
            </a:pPr>
            <a:r>
              <a:rPr lang="en-US"/>
              <a:t>So diffusion models remain </a:t>
            </a:r>
            <a:r>
              <a:rPr lang="en-US" b="1"/>
              <a:t>central and widely used</a:t>
            </a:r>
            <a:r>
              <a:rPr lang="en-US"/>
              <a:t> in the field.</a:t>
            </a:r>
          </a:p>
          <a:p>
            <a:pPr marL="0" indent="0">
              <a:buNone/>
            </a:pPr>
            <a:endParaRPr lang="en-US"/>
          </a:p>
        </p:txBody>
      </p:sp>
    </p:spTree>
    <p:extLst>
      <p:ext uri="{BB962C8B-B14F-4D97-AF65-F5344CB8AC3E}">
        <p14:creationId xmlns:p14="http://schemas.microsoft.com/office/powerpoint/2010/main" val="2500527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p:cNvGrpSpPr/>
        <p:nvPr/>
      </p:nvGrpSpPr>
      <p:grpSpPr>
        <a:xfrm>
          <a:off x="0" y="0"/>
          <a:ext cx="0" cy="0"/>
          <a:chOff x="0" y="0"/>
          <a:chExt cx="0" cy="0"/>
        </a:xfrm>
      </p:grpSpPr>
      <p:sp>
        <p:nvSpPr>
          <p:cNvPr id="1302" name="Google Shape;1302;g349b541ca73_11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err="1"/>
              <a:t>Recent</a:t>
            </a:r>
            <a:r>
              <a:rPr lang="it-IT" b="1"/>
              <a:t> </a:t>
            </a:r>
            <a:r>
              <a:rPr lang="it-IT" b="1" err="1"/>
              <a:t>Advances</a:t>
            </a:r>
            <a:r>
              <a:rPr lang="it-IT" b="1"/>
              <a:t> – </a:t>
            </a:r>
            <a:r>
              <a:rPr lang="it-IT" b="1" err="1"/>
              <a:t>Flux</a:t>
            </a:r>
            <a:r>
              <a:rPr lang="it-IT" b="1"/>
              <a:t> 1 </a:t>
            </a:r>
            <a:r>
              <a:rPr lang="it-IT" b="1" err="1"/>
              <a:t>Context</a:t>
            </a:r>
            <a:endParaRPr lang="it-IT" err="1"/>
          </a:p>
          <a:p>
            <a:pPr>
              <a:buNone/>
            </a:pPr>
            <a:r>
              <a:rPr lang="en-US"/>
              <a:t>Just a few days ago, a new model called </a:t>
            </a:r>
            <a:r>
              <a:rPr lang="en-US" b="1"/>
              <a:t>Flux 1 Context</a:t>
            </a:r>
            <a:r>
              <a:rPr lang="en-US"/>
              <a:t> was released.</a:t>
            </a:r>
            <a:endParaRPr lang="it-IT"/>
          </a:p>
          <a:p>
            <a:pPr>
              <a:buNone/>
            </a:pPr>
            <a:r>
              <a:rPr lang="en-US"/>
              <a:t>It builds upon </a:t>
            </a:r>
            <a:r>
              <a:rPr lang="en-US" b="1"/>
              <a:t>Flux 1</a:t>
            </a:r>
            <a:r>
              <a:rPr lang="en-US"/>
              <a:t> and introduces </a:t>
            </a:r>
            <a:r>
              <a:rPr lang="en-US" b="1"/>
              <a:t>image editing capabilities</a:t>
            </a:r>
            <a:r>
              <a:rPr lang="en-US"/>
              <a:t>.</a:t>
            </a:r>
          </a:p>
          <a:p>
            <a:pPr>
              <a:buNone/>
            </a:pPr>
            <a:r>
              <a:rPr lang="en-US"/>
              <a:t>Unlike previous models, it can:</a:t>
            </a:r>
          </a:p>
          <a:p>
            <a:pPr marL="171450" indent="-171450"/>
            <a:r>
              <a:rPr lang="en-US" b="1"/>
              <a:t>Edit existing images</a:t>
            </a:r>
            <a:endParaRPr lang="en-US"/>
          </a:p>
          <a:p>
            <a:pPr marL="171450" indent="-171450"/>
            <a:r>
              <a:rPr lang="en-US" b="1"/>
              <a:t>Iterate</a:t>
            </a:r>
            <a:r>
              <a:rPr lang="en-US"/>
              <a:t> over a generated sample</a:t>
            </a:r>
          </a:p>
          <a:p>
            <a:pPr marL="171450" indent="-171450"/>
            <a:r>
              <a:rPr lang="en-US"/>
              <a:t>Create </a:t>
            </a:r>
            <a:r>
              <a:rPr lang="en-US" b="1"/>
              <a:t>realistic and coherent variations</a:t>
            </a:r>
            <a:endParaRPr lang="en-US"/>
          </a:p>
          <a:p>
            <a:pPr marL="171450" indent="-171450"/>
            <a:endParaRPr lang="en-US" b="1"/>
          </a:p>
          <a:p>
            <a:pPr marL="171450" indent="-171450"/>
            <a:endParaRPr lang="en-US"/>
          </a:p>
          <a:p>
            <a:pPr marL="0" lvl="0" indent="0" algn="l">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8B58A5A6-34A1-3C41-F13D-0EE9C273049D}"/>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D1A83D63-09F4-EC2E-306E-5B0D800151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3E377B29-EDBB-48C9-AD89-24ECC7E8B7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lang="en-US"/>
          </a:p>
          <a:p>
            <a:pPr marL="0" indent="0">
              <a:buNone/>
            </a:pPr>
            <a:r>
              <a:rPr lang="en-US"/>
              <a:t>You can see here how Flux 1 Context:</a:t>
            </a:r>
          </a:p>
          <a:p>
            <a:pPr marL="171450" indent="-171450"/>
            <a:r>
              <a:rPr lang="en-US" b="1"/>
              <a:t>Removes objects</a:t>
            </a:r>
            <a:endParaRPr lang="en-US"/>
          </a:p>
          <a:p>
            <a:pPr marL="171450" indent="-171450"/>
            <a:r>
              <a:rPr lang="en-US" b="1"/>
              <a:t>Changes the scene</a:t>
            </a:r>
            <a:endParaRPr lang="en-US"/>
          </a:p>
          <a:p>
            <a:pPr marL="171450" indent="-171450"/>
            <a:r>
              <a:rPr lang="en-US"/>
              <a:t>Maintains </a:t>
            </a:r>
            <a:r>
              <a:rPr lang="en-US" b="1"/>
              <a:t>high visual quality</a:t>
            </a:r>
            <a:br>
              <a:rPr lang="en-US" b="1"/>
            </a:br>
            <a:r>
              <a:rPr lang="en-US" b="1"/>
              <a:t> This highlights the power and flexibility</a:t>
            </a:r>
            <a:r>
              <a:rPr lang="en-US"/>
              <a:t> of diffusion-based methods.</a:t>
            </a:r>
            <a:endParaRPr lang="it-IT"/>
          </a:p>
        </p:txBody>
      </p:sp>
    </p:spTree>
    <p:extLst>
      <p:ext uri="{BB962C8B-B14F-4D97-AF65-F5344CB8AC3E}">
        <p14:creationId xmlns:p14="http://schemas.microsoft.com/office/powerpoint/2010/main" val="3135522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buNone/>
            </a:pPr>
            <a:r>
              <a:rPr lang="it-IT" b="1" err="1"/>
              <a:t>Theoretical</a:t>
            </a:r>
            <a:r>
              <a:rPr lang="it-IT" b="1"/>
              <a:t> </a:t>
            </a:r>
            <a:r>
              <a:rPr lang="it-IT" b="1" err="1"/>
              <a:t>Foundations</a:t>
            </a:r>
            <a:r>
              <a:rPr lang="it-IT" b="1"/>
              <a:t> – </a:t>
            </a:r>
            <a:r>
              <a:rPr lang="it-IT" b="1" err="1"/>
              <a:t>Diffusion</a:t>
            </a:r>
            <a:r>
              <a:rPr lang="it-IT" b="1"/>
              <a:t> </a:t>
            </a:r>
            <a:r>
              <a:rPr lang="it-IT" b="1" err="1"/>
              <a:t>Probabilistic</a:t>
            </a:r>
            <a:r>
              <a:rPr lang="it-IT" b="1"/>
              <a:t> Models</a:t>
            </a:r>
            <a:endParaRPr lang="it-IT"/>
          </a:p>
          <a:p>
            <a:pPr>
              <a:buNone/>
            </a:pPr>
            <a:r>
              <a:rPr lang="en-US"/>
              <a:t>Now let’s dive into the </a:t>
            </a:r>
            <a:r>
              <a:rPr lang="en-US" b="1"/>
              <a:t>theoretical foundations</a:t>
            </a:r>
            <a:r>
              <a:rPr lang="en-US"/>
              <a:t> of diffusion models.</a:t>
            </a:r>
            <a:endParaRPr lang="it-IT"/>
          </a:p>
          <a:p>
            <a:pPr>
              <a:buNone/>
            </a:pPr>
            <a:endParaRPr lang="en-US">
              <a:latin typeface="Calibri"/>
              <a:ea typeface="Calibri"/>
              <a:cs typeface="Calibri"/>
            </a:endParaRPr>
          </a:p>
        </p:txBody>
      </p:sp>
    </p:spTree>
    <p:extLst>
      <p:ext uri="{BB962C8B-B14F-4D97-AF65-F5344CB8AC3E}">
        <p14:creationId xmlns:p14="http://schemas.microsoft.com/office/powerpoint/2010/main" val="28396960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F660BD30-DF7C-7C86-31EF-CAD66BBAED35}"/>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647BB5F8-B039-CC8D-BA78-9009AF3DD8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DC26C73A-7960-40BD-ADAD-793894040E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it" b="1" err="1"/>
              <a:t>Diffusion</a:t>
            </a:r>
            <a:r>
              <a:rPr lang="it" b="1"/>
              <a:t> </a:t>
            </a:r>
            <a:r>
              <a:rPr lang="it" b="1" err="1"/>
              <a:t>Probabilistic</a:t>
            </a:r>
            <a:r>
              <a:rPr lang="it" b="1"/>
              <a:t> Models</a:t>
            </a:r>
            <a:endParaRPr lang="en-US" b="1"/>
          </a:p>
          <a:p>
            <a:pPr>
              <a:buNone/>
            </a:pPr>
            <a:endParaRPr lang="en-US"/>
          </a:p>
          <a:p>
            <a:pPr>
              <a:buNone/>
            </a:pPr>
            <a:r>
              <a:rPr lang="en-US"/>
              <a:t>The idea is simple:</a:t>
            </a:r>
            <a:endParaRPr lang="it-IT"/>
          </a:p>
          <a:p>
            <a:pPr marL="171450" indent="-171450"/>
            <a:r>
              <a:rPr lang="en-US"/>
              <a:t>Start from a </a:t>
            </a:r>
            <a:r>
              <a:rPr lang="en-US" b="1"/>
              <a:t>clean image</a:t>
            </a:r>
            <a:r>
              <a:rPr lang="en-US"/>
              <a:t> x_0 </a:t>
            </a:r>
          </a:p>
          <a:p>
            <a:pPr marL="171450" indent="-171450"/>
            <a:r>
              <a:rPr lang="en-US"/>
              <a:t>Gradually add </a:t>
            </a:r>
            <a:r>
              <a:rPr lang="en-US" b="1"/>
              <a:t>Gaussian noise</a:t>
            </a:r>
            <a:r>
              <a:rPr lang="en-US"/>
              <a:t> through a </a:t>
            </a:r>
            <a:r>
              <a:rPr lang="en-US" b="1"/>
              <a:t>forward process</a:t>
            </a:r>
            <a:r>
              <a:rPr lang="en-US"/>
              <a:t>, until the image becomes </a:t>
            </a:r>
            <a:r>
              <a:rPr lang="en-US" b="1"/>
              <a:t>pure noise </a:t>
            </a:r>
            <a:r>
              <a:rPr lang="en-US"/>
              <a:t>(</a:t>
            </a:r>
            <a:r>
              <a:rPr lang="en-US" err="1"/>
              <a:t>x_T</a:t>
            </a:r>
            <a:r>
              <a:rPr lang="en-US"/>
              <a:t>)</a:t>
            </a:r>
          </a:p>
          <a:p>
            <a:pPr marL="171450" indent="-171450"/>
            <a:r>
              <a:rPr lang="en-US"/>
              <a:t>Then, </a:t>
            </a:r>
            <a:r>
              <a:rPr lang="en-US" b="1"/>
              <a:t>learn the reverse process</a:t>
            </a:r>
            <a:r>
              <a:rPr lang="en-US"/>
              <a:t> to recover the original image from noise</a:t>
            </a:r>
          </a:p>
          <a:p>
            <a:pPr indent="0">
              <a:buNone/>
            </a:pPr>
            <a:r>
              <a:rPr lang="en-US"/>
              <a:t>This reverse process is what enables the model to </a:t>
            </a:r>
            <a:r>
              <a:rPr lang="en-US" b="1"/>
              <a:t>generate new data</a:t>
            </a:r>
            <a:r>
              <a:rPr lang="en-US"/>
              <a:t> – by starting from noise and progressively </a:t>
            </a:r>
            <a:r>
              <a:rPr lang="en-US" b="1"/>
              <a:t>denoising</a:t>
            </a:r>
            <a:r>
              <a:rPr lang="en-US"/>
              <a:t> it into a realistic sample.</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13430173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4F9A9A84-5C95-E186-3295-862A8AA8ED82}"/>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EFD59745-52B6-E2E4-8184-6A74937C09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03408E1E-4CB8-3E04-0611-BB09C8D1A9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Forward Process – Mathematical Formulation</a:t>
            </a:r>
          </a:p>
          <a:p>
            <a:pPr marL="0" indent="0">
              <a:buNone/>
            </a:pPr>
            <a:endParaRPr lang="en-US"/>
          </a:p>
          <a:p>
            <a:pPr marL="0" indent="0">
              <a:buNone/>
            </a:pPr>
            <a:r>
              <a:rPr lang="en-US"/>
              <a:t>In the </a:t>
            </a:r>
            <a:r>
              <a:rPr lang="en-US" b="1"/>
              <a:t>forward process</a:t>
            </a:r>
            <a:r>
              <a:rPr lang="en-US"/>
              <a:t>, we define a Markov chain that </a:t>
            </a:r>
            <a:r>
              <a:rPr lang="en-US" b="1"/>
              <a:t>adds Gaussian noise</a:t>
            </a:r>
            <a:r>
              <a:rPr lang="en-US"/>
              <a:t> at each step:</a:t>
            </a:r>
          </a:p>
          <a:p>
            <a:pPr marL="171450" indent="-171450"/>
            <a:r>
              <a:rPr lang="en-US"/>
              <a:t>The probability of a noisy sample at time t, given the previous step t−1, is denoted as q(</a:t>
            </a:r>
            <a:r>
              <a:rPr lang="en-US" err="1"/>
              <a:t>x_t</a:t>
            </a:r>
            <a:r>
              <a:rPr lang="en-US"/>
              <a:t> | x_{t-1})</a:t>
            </a:r>
          </a:p>
          <a:p>
            <a:pPr marL="171450" indent="-171450"/>
            <a:r>
              <a:rPr lang="en-US"/>
              <a:t>The full forward process can be written as this product</a:t>
            </a:r>
          </a:p>
          <a:p>
            <a:pPr marL="0" indent="0">
              <a:buNone/>
            </a:pPr>
            <a:endParaRPr lang="en-US"/>
          </a:p>
          <a:p>
            <a:pPr marL="0" indent="0">
              <a:buNone/>
            </a:pPr>
            <a:r>
              <a:rPr lang="en-US"/>
              <a:t>Here:</a:t>
            </a:r>
          </a:p>
          <a:p>
            <a:pPr marL="171450" indent="-171450"/>
            <a:r>
              <a:rPr lang="en-US" b="1"/>
              <a:t>βt </a:t>
            </a:r>
            <a:r>
              <a:rPr lang="en-US"/>
              <a:t> are the </a:t>
            </a:r>
            <a:r>
              <a:rPr lang="en-US" b="1"/>
              <a:t>variance schedule parameters</a:t>
            </a:r>
            <a:r>
              <a:rPr lang="en-US"/>
              <a:t> that control how much noise is added at each step</a:t>
            </a:r>
          </a:p>
          <a:p>
            <a:pPr marL="171450" indent="-171450"/>
            <a:r>
              <a:rPr lang="en-US"/>
              <a:t>They are typically </a:t>
            </a:r>
            <a:r>
              <a:rPr lang="en-US" b="1"/>
              <a:t>fixed</a:t>
            </a:r>
            <a:r>
              <a:rPr lang="en-US"/>
              <a:t> beforehand, though in theory they could be learned</a:t>
            </a:r>
          </a:p>
          <a:p>
            <a:pPr marL="0" indent="0">
              <a:buNone/>
            </a:pPr>
            <a:endParaRPr lang="en-US"/>
          </a:p>
          <a:p>
            <a:pPr marL="0" indent="0">
              <a:buNone/>
            </a:pPr>
            <a:r>
              <a:rPr lang="en-US"/>
              <a:t>To ensure that the added noise </a:t>
            </a:r>
            <a:r>
              <a:rPr lang="en-US" b="1"/>
              <a:t>doesn’t overwhelm</a:t>
            </a:r>
            <a:r>
              <a:rPr lang="en-US"/>
              <a:t> the data too early, βt values are </a:t>
            </a:r>
            <a:r>
              <a:rPr lang="en-US" b="1"/>
              <a:t>gradually increased</a:t>
            </a:r>
            <a:r>
              <a:rPr lang="en-US"/>
              <a:t> across timesteps.</a:t>
            </a:r>
          </a:p>
          <a:p>
            <a:pPr marL="0" indent="0">
              <a:buNone/>
            </a:pPr>
            <a:r>
              <a:rPr lang="en-US"/>
              <a:t>The </a:t>
            </a:r>
            <a:r>
              <a:rPr lang="en-US" b="1"/>
              <a:t>forward process is Gaussian</a:t>
            </a:r>
            <a:r>
              <a:rPr lang="en-US"/>
              <a:t>, making the math tractable and differentiable.</a:t>
            </a:r>
          </a:p>
          <a:p>
            <a:pPr marL="0" indent="0">
              <a:buNone/>
            </a:pPr>
            <a:endParaRPr lang="en-US"/>
          </a:p>
        </p:txBody>
      </p:sp>
    </p:spTree>
    <p:extLst>
      <p:ext uri="{BB962C8B-B14F-4D97-AF65-F5344CB8AC3E}">
        <p14:creationId xmlns:p14="http://schemas.microsoft.com/office/powerpoint/2010/main" val="1946147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a:latin typeface="Calibri"/>
                <a:ea typeface="Calibri"/>
                <a:cs typeface="Calibri"/>
              </a:rPr>
              <a:t>With this formulation, it turns out we do not have to do the noising incrementally. Instead, there is a closed form representation for the sample after t noising steps, i.e. can skip the t noising steps and just do one single noise addition, now expressed in terms of bar (</a:t>
            </a:r>
            <a:r>
              <a:rPr lang="en-US" err="1">
                <a:latin typeface="Calibri"/>
                <a:ea typeface="Calibri"/>
                <a:cs typeface="Calibri"/>
              </a:rPr>
              <a:t>alpah_t</a:t>
            </a:r>
            <a:r>
              <a:rPr lang="en-US">
                <a:latin typeface="Calibri"/>
                <a:ea typeface="Calibri"/>
                <a:cs typeface="Calibri"/>
              </a:rPr>
              <a:t>)</a:t>
            </a:r>
          </a:p>
          <a:p>
            <a:pPr>
              <a:buNone/>
            </a:pPr>
            <a:endParaRPr lang="en-US">
              <a:latin typeface="Calibri"/>
              <a:ea typeface="Calibri"/>
              <a:cs typeface="Calibri"/>
            </a:endParaRPr>
          </a:p>
          <a:p>
            <a:pPr>
              <a:buNone/>
            </a:pPr>
            <a:r>
              <a:rPr lang="en-US">
                <a:latin typeface="Calibri"/>
                <a:ea typeface="Calibri"/>
                <a:cs typeface="Calibri"/>
              </a:rPr>
              <a:t>In the limit, we want to end up in pure Gaussian noise, i.e. we want q(</a:t>
            </a:r>
            <a:r>
              <a:rPr lang="en-US" err="1">
                <a:latin typeface="Calibri"/>
                <a:ea typeface="Calibri"/>
                <a:cs typeface="Calibri"/>
              </a:rPr>
              <a:t>x_T</a:t>
            </a:r>
            <a:r>
              <a:rPr lang="en-US">
                <a:latin typeface="Calibri"/>
                <a:ea typeface="Calibri"/>
                <a:cs typeface="Calibri"/>
              </a:rPr>
              <a:t> | x_0) = N(0, I). How can we achieve this?</a:t>
            </a:r>
          </a:p>
          <a:p>
            <a:pPr>
              <a:buNone/>
            </a:pPr>
            <a:endParaRPr lang="en-US">
              <a:latin typeface="Calibri"/>
              <a:ea typeface="Calibri"/>
              <a:cs typeface="Calibri"/>
            </a:endParaRPr>
          </a:p>
          <a:p>
            <a:pPr>
              <a:buNone/>
            </a:pPr>
            <a:r>
              <a:rPr lang="en-US">
                <a:latin typeface="Calibri"/>
                <a:ea typeface="Calibri"/>
                <a:cs typeface="Calibri"/>
              </a:rPr>
              <a:t>We need sqrt(</a:t>
            </a:r>
            <a:r>
              <a:rPr lang="en-US" err="1">
                <a:latin typeface="Calibri"/>
                <a:ea typeface="Calibri"/>
                <a:cs typeface="Calibri"/>
              </a:rPr>
              <a:t>alpha_t</a:t>
            </a:r>
            <a:r>
              <a:rPr lang="en-US">
                <a:latin typeface="Calibri"/>
                <a:ea typeface="Calibri"/>
                <a:cs typeface="Calibri"/>
              </a:rPr>
              <a:t>) -&gt; 0 or equivalently </a:t>
            </a:r>
            <a:r>
              <a:rPr lang="en-US" err="1">
                <a:latin typeface="Calibri"/>
                <a:ea typeface="Calibri"/>
                <a:cs typeface="Calibri"/>
              </a:rPr>
              <a:t>alpha_t</a:t>
            </a:r>
            <a:r>
              <a:rPr lang="en-US">
                <a:latin typeface="Calibri"/>
                <a:ea typeface="Calibri"/>
                <a:cs typeface="Calibri"/>
              </a:rPr>
              <a:t> -&gt; 0.</a:t>
            </a:r>
          </a:p>
        </p:txBody>
      </p:sp>
    </p:spTree>
    <p:extLst>
      <p:ext uri="{BB962C8B-B14F-4D97-AF65-F5344CB8AC3E}">
        <p14:creationId xmlns:p14="http://schemas.microsoft.com/office/powerpoint/2010/main" val="1650387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b="1" dirty="0">
                <a:latin typeface="Calibri"/>
                <a:ea typeface="Calibri"/>
                <a:cs typeface="Calibri"/>
              </a:rPr>
              <a:t>Question</a:t>
            </a:r>
            <a:r>
              <a:rPr lang="en-US" dirty="0">
                <a:latin typeface="Calibri"/>
                <a:ea typeface="Calibri"/>
                <a:cs typeface="Calibri"/>
              </a:rPr>
              <a:t>: Why not just choose </a:t>
            </a:r>
            <a:r>
              <a:rPr lang="en-US" dirty="0" err="1">
                <a:latin typeface="Calibri"/>
                <a:ea typeface="Calibri"/>
                <a:cs typeface="Calibri"/>
              </a:rPr>
              <a:t>beta_t</a:t>
            </a:r>
            <a:r>
              <a:rPr lang="en-US" dirty="0">
                <a:latin typeface="Calibri"/>
                <a:ea typeface="Calibri"/>
                <a:cs typeface="Calibri"/>
              </a:rPr>
              <a:t> = 1? Then trivially </a:t>
            </a:r>
            <a:r>
              <a:rPr lang="en-US" dirty="0" err="1">
                <a:latin typeface="Calibri"/>
                <a:ea typeface="Calibri"/>
                <a:cs typeface="Calibri"/>
              </a:rPr>
              <a:t>alpha_t</a:t>
            </a:r>
            <a:r>
              <a:rPr lang="en-US" dirty="0">
                <a:latin typeface="Calibri"/>
                <a:ea typeface="Calibri"/>
                <a:cs typeface="Calibri"/>
              </a:rPr>
              <a:t> = 0</a:t>
            </a:r>
          </a:p>
          <a:p>
            <a:pPr>
              <a:buNone/>
            </a:pPr>
            <a:r>
              <a:rPr lang="en-US" b="1" dirty="0">
                <a:latin typeface="Calibri"/>
                <a:ea typeface="Calibri"/>
                <a:cs typeface="Calibri"/>
              </a:rPr>
              <a:t>Answer</a:t>
            </a:r>
            <a:r>
              <a:rPr lang="en-US" dirty="0">
                <a:latin typeface="Calibri"/>
                <a:ea typeface="Calibri"/>
                <a:cs typeface="Calibri"/>
              </a:rPr>
              <a:t>: Then the SNR (signal to noise ratio) would be too high. </a:t>
            </a:r>
            <a:r>
              <a:rPr lang="en-US" dirty="0" err="1">
                <a:latin typeface="Calibri"/>
                <a:ea typeface="Calibri"/>
                <a:cs typeface="Calibri"/>
              </a:rPr>
              <a:t>Beta_t</a:t>
            </a:r>
            <a:r>
              <a:rPr lang="en-US" dirty="0">
                <a:latin typeface="Calibri"/>
                <a:ea typeface="Calibri"/>
                <a:cs typeface="Calibri"/>
              </a:rPr>
              <a:t> = 1 essentially discards all information from the image and is pure noise (see math on last slide).</a:t>
            </a:r>
          </a:p>
          <a:p>
            <a:pPr>
              <a:buNone/>
            </a:pPr>
            <a:r>
              <a:rPr lang="en-US" dirty="0">
                <a:latin typeface="Calibri"/>
                <a:ea typeface="Calibri"/>
                <a:cs typeface="Calibri"/>
              </a:rPr>
              <a:t>Thus, we want to keep beta small, at least in the initial timesteps where there is still some information in the image.</a:t>
            </a:r>
          </a:p>
          <a:p>
            <a:pPr>
              <a:buNone/>
            </a:pPr>
            <a:endParaRPr lang="en-US">
              <a:latin typeface="Calibri"/>
              <a:ea typeface="Calibri"/>
              <a:cs typeface="Calibri"/>
            </a:endParaRPr>
          </a:p>
          <a:p>
            <a:pPr>
              <a:buNone/>
            </a:pPr>
            <a:r>
              <a:rPr lang="en-US" dirty="0"/>
              <a:t>Intuitively this also makes sense: We want to learn to undo this stepwise noising process. If in a step we add too much noise, then this will be too hard to undo, if there was lots of information was in x_{t-1}.</a:t>
            </a:r>
          </a:p>
          <a:p>
            <a:pPr>
              <a:buNone/>
            </a:pPr>
            <a:r>
              <a:rPr lang="en-US" dirty="0">
                <a:ea typeface="Calibri"/>
              </a:rPr>
              <a:t>In later steps (higher T) we can afford to add more noise per step, as the </a:t>
            </a:r>
          </a:p>
          <a:p>
            <a:pPr>
              <a:buNone/>
            </a:pPr>
            <a:endParaRPr lang="en-US">
              <a:latin typeface="Calibri"/>
              <a:ea typeface="Calibri"/>
              <a:cs typeface="Calibri"/>
            </a:endParaRPr>
          </a:p>
        </p:txBody>
      </p:sp>
    </p:spTree>
    <p:extLst>
      <p:ext uri="{BB962C8B-B14F-4D97-AF65-F5344CB8AC3E}">
        <p14:creationId xmlns:p14="http://schemas.microsoft.com/office/powerpoint/2010/main" val="11034730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We are skipping the derivation of this 3-term loss function here!</a:t>
            </a:r>
          </a:p>
        </p:txBody>
      </p:sp>
    </p:spTree>
    <p:extLst>
      <p:ext uri="{BB962C8B-B14F-4D97-AF65-F5344CB8AC3E}">
        <p14:creationId xmlns:p14="http://schemas.microsoft.com/office/powerpoint/2010/main" val="1551613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L_T is independent of network parameters, i.e. it is constant and can therefore be dropped</a:t>
            </a:r>
          </a:p>
          <a:p>
            <a:pPr>
              <a:buNone/>
            </a:pPr>
            <a:endParaRPr lang="en-US">
              <a:latin typeface="Calibri"/>
              <a:ea typeface="Calibri"/>
              <a:cs typeface="Calibri"/>
            </a:endParaRPr>
          </a:p>
          <a:p>
            <a:pPr>
              <a:buNone/>
            </a:pPr>
            <a:r>
              <a:rPr lang="en-US" dirty="0">
                <a:latin typeface="Calibri"/>
                <a:ea typeface="Calibri"/>
                <a:cs typeface="Calibri"/>
              </a:rPr>
              <a:t>Denoising matching terms are intuitive: We want to match the true denoising distribution.</a:t>
            </a:r>
          </a:p>
          <a:p>
            <a:pPr>
              <a:buNone/>
            </a:pPr>
            <a:endParaRPr lang="en-US" dirty="0">
              <a:latin typeface="Calibri"/>
              <a:ea typeface="Calibri"/>
              <a:cs typeface="Calibri"/>
            </a:endParaRPr>
          </a:p>
          <a:p>
            <a:pPr>
              <a:buNone/>
            </a:pPr>
            <a:r>
              <a:rPr lang="en-US" dirty="0">
                <a:latin typeface="Calibri"/>
                <a:ea typeface="Calibri"/>
                <a:cs typeface="Calibri"/>
              </a:rPr>
              <a:t>Reconstruction term is the decoder term, where the model is scored against an actual data value rather than </a:t>
            </a:r>
            <a:r>
              <a:rPr lang="en-US" dirty="0" err="1">
                <a:latin typeface="Calibri"/>
                <a:ea typeface="Calibri"/>
                <a:cs typeface="Calibri"/>
              </a:rPr>
              <a:t>agains</a:t>
            </a:r>
            <a:r>
              <a:rPr lang="en-US" dirty="0">
                <a:latin typeface="Calibri"/>
                <a:ea typeface="Calibri"/>
                <a:cs typeface="Calibri"/>
              </a:rPr>
              <a:t> another noisy latent</a:t>
            </a:r>
          </a:p>
          <a:p>
            <a:pPr>
              <a:buNone/>
            </a:pPr>
            <a:r>
              <a:rPr lang="en-US" dirty="0">
                <a:latin typeface="Calibri"/>
                <a:ea typeface="Calibri"/>
                <a:cs typeface="Calibri"/>
              </a:rPr>
              <a:t>Now we will see that because we modelled everything as Gaussians, all these KL losses reduce to simple L2 losses</a:t>
            </a:r>
          </a:p>
        </p:txBody>
      </p:sp>
    </p:spTree>
    <p:extLst>
      <p:ext uri="{BB962C8B-B14F-4D97-AF65-F5344CB8AC3E}">
        <p14:creationId xmlns:p14="http://schemas.microsoft.com/office/powerpoint/2010/main" val="1453135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B1C711D9-5549-A73A-A3D3-9F11FD03CFCA}"/>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D3B4F14D-C334-5132-0D4A-17AE678689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83A29E5A-CD43-1DC9-389A-3AC7E296EB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err="1"/>
              <a:t>Noise</a:t>
            </a:r>
            <a:r>
              <a:rPr lang="it-IT" b="1"/>
              <a:t> </a:t>
            </a:r>
            <a:r>
              <a:rPr lang="it-IT" b="1" err="1"/>
              <a:t>Prediction</a:t>
            </a:r>
            <a:r>
              <a:rPr lang="it-IT" b="1"/>
              <a:t> </a:t>
            </a:r>
            <a:r>
              <a:rPr lang="it-IT" b="1" err="1"/>
              <a:t>Instead</a:t>
            </a:r>
            <a:r>
              <a:rPr lang="it-IT" b="1"/>
              <a:t> of Image </a:t>
            </a:r>
            <a:r>
              <a:rPr lang="it-IT" b="1" err="1"/>
              <a:t>Prediction</a:t>
            </a:r>
            <a:endParaRPr lang="it-IT" err="1"/>
          </a:p>
          <a:p>
            <a:pPr>
              <a:buNone/>
            </a:pPr>
            <a:r>
              <a:rPr lang="en-US"/>
              <a:t>Originally, DPMs try to directly predict the </a:t>
            </a:r>
            <a:r>
              <a:rPr lang="en-US" b="1"/>
              <a:t>denoised image</a:t>
            </a:r>
            <a:r>
              <a:rPr lang="en-US"/>
              <a:t> x_{t-1} , given the noisy input </a:t>
            </a:r>
            <a:r>
              <a:rPr lang="en-US" err="1"/>
              <a:t>x_t</a:t>
            </a:r>
            <a:r>
              <a:rPr lang="en-US"/>
              <a:t>.</a:t>
            </a:r>
            <a:endParaRPr lang="it-IT"/>
          </a:p>
          <a:p>
            <a:pPr>
              <a:buNone/>
            </a:pPr>
            <a:r>
              <a:rPr lang="it-IT"/>
              <a:t>But an </a:t>
            </a:r>
            <a:r>
              <a:rPr lang="it-IT" err="1"/>
              <a:t>important</a:t>
            </a:r>
            <a:r>
              <a:rPr lang="it-IT"/>
              <a:t> </a:t>
            </a:r>
            <a:r>
              <a:rPr lang="it-IT" err="1"/>
              <a:t>improvement</a:t>
            </a:r>
            <a:r>
              <a:rPr lang="it-IT"/>
              <a:t> </a:t>
            </a:r>
            <a:r>
              <a:rPr lang="it-IT" err="1"/>
              <a:t>is</a:t>
            </a:r>
            <a:r>
              <a:rPr lang="it-IT"/>
              <a:t> the idea of </a:t>
            </a:r>
            <a:r>
              <a:rPr lang="it-IT" b="1" err="1"/>
              <a:t>predicting</a:t>
            </a:r>
            <a:r>
              <a:rPr lang="it-IT" b="1"/>
              <a:t> the </a:t>
            </a:r>
            <a:r>
              <a:rPr lang="it-IT" b="1" err="1"/>
              <a:t>noise</a:t>
            </a:r>
            <a:r>
              <a:rPr lang="it-IT" b="1"/>
              <a:t> </a:t>
            </a:r>
            <a:r>
              <a:rPr lang="it-IT" b="1" err="1"/>
              <a:t>instead</a:t>
            </a:r>
            <a:r>
              <a:rPr lang="it-IT"/>
              <a:t>.</a:t>
            </a:r>
          </a:p>
          <a:p>
            <a:pPr marL="171450" indent="-171450"/>
            <a:r>
              <a:rPr lang="it-IT" err="1"/>
              <a:t>This</a:t>
            </a:r>
            <a:r>
              <a:rPr lang="it-IT"/>
              <a:t> leads to the </a:t>
            </a:r>
            <a:r>
              <a:rPr lang="it-IT" b="1" err="1"/>
              <a:t>Denoising</a:t>
            </a:r>
            <a:r>
              <a:rPr lang="it-IT" b="1"/>
              <a:t> </a:t>
            </a:r>
            <a:r>
              <a:rPr lang="it-IT" b="1" err="1"/>
              <a:t>Diffusion</a:t>
            </a:r>
            <a:r>
              <a:rPr lang="it-IT" b="1"/>
              <a:t> </a:t>
            </a:r>
            <a:r>
              <a:rPr lang="it-IT" b="1" err="1"/>
              <a:t>Probabilistic</a:t>
            </a:r>
            <a:r>
              <a:rPr lang="it-IT" b="1"/>
              <a:t> Model (DDPM)</a:t>
            </a:r>
            <a:r>
              <a:rPr lang="it-IT"/>
              <a:t> </a:t>
            </a:r>
            <a:r>
              <a:rPr lang="it-IT" err="1"/>
              <a:t>formulation</a:t>
            </a:r>
            <a:r>
              <a:rPr lang="it-IT"/>
              <a:t>.</a:t>
            </a:r>
          </a:p>
          <a:p>
            <a:pPr marL="171450" indent="-171450"/>
            <a:r>
              <a:rPr lang="it-IT"/>
              <a:t>The key insight:</a:t>
            </a:r>
          </a:p>
          <a:p>
            <a:r>
              <a:rPr lang="it-IT" err="1"/>
              <a:t>Instead</a:t>
            </a:r>
            <a:r>
              <a:rPr lang="it-IT"/>
              <a:t> of </a:t>
            </a:r>
            <a:r>
              <a:rPr lang="it-IT" err="1"/>
              <a:t>predicting</a:t>
            </a:r>
            <a:r>
              <a:rPr lang="it-IT"/>
              <a:t> the </a:t>
            </a:r>
            <a:r>
              <a:rPr lang="it-IT" err="1"/>
              <a:t>denoised</a:t>
            </a:r>
            <a:r>
              <a:rPr lang="it-IT"/>
              <a:t> </a:t>
            </a:r>
            <a:r>
              <a:rPr lang="it-IT" err="1"/>
              <a:t>signal</a:t>
            </a:r>
            <a:r>
              <a:rPr lang="it-IT"/>
              <a:t> x_{t-1} , the network </a:t>
            </a:r>
            <a:r>
              <a:rPr lang="it-IT" err="1"/>
              <a:t>predicts</a:t>
            </a:r>
            <a:r>
              <a:rPr lang="it-IT"/>
              <a:t> the </a:t>
            </a:r>
            <a:r>
              <a:rPr lang="it-IT" b="1" err="1"/>
              <a:t>noise</a:t>
            </a:r>
            <a:r>
              <a:rPr lang="it-IT"/>
              <a:t> </a:t>
            </a:r>
            <a:r>
              <a:rPr lang="it-IT" err="1"/>
              <a:t>that</a:t>
            </a:r>
            <a:r>
              <a:rPr lang="it-IT"/>
              <a:t> </a:t>
            </a:r>
            <a:r>
              <a:rPr lang="it-IT" err="1"/>
              <a:t>was</a:t>
            </a:r>
            <a:r>
              <a:rPr lang="it-IT"/>
              <a:t> </a:t>
            </a:r>
            <a:r>
              <a:rPr lang="it-IT" err="1"/>
              <a:t>added</a:t>
            </a:r>
            <a:r>
              <a:rPr lang="it-IT"/>
              <a:t> </a:t>
            </a:r>
            <a:r>
              <a:rPr lang="it-IT" err="1"/>
              <a:t>at</a:t>
            </a:r>
            <a:r>
              <a:rPr lang="it-IT"/>
              <a:t> step t .</a:t>
            </a:r>
            <a:br>
              <a:rPr lang="it-IT"/>
            </a:br>
            <a:r>
              <a:rPr lang="it-IT"/>
              <a:t> </a:t>
            </a:r>
            <a:r>
              <a:rPr lang="it-IT" err="1"/>
              <a:t>This</a:t>
            </a:r>
            <a:r>
              <a:rPr lang="it-IT"/>
              <a:t> </a:t>
            </a:r>
            <a:r>
              <a:rPr lang="it-IT" err="1"/>
              <a:t>is</a:t>
            </a:r>
            <a:r>
              <a:rPr lang="it-IT"/>
              <a:t> more </a:t>
            </a:r>
            <a:r>
              <a:rPr lang="it-IT" err="1"/>
              <a:t>efficient</a:t>
            </a:r>
            <a:r>
              <a:rPr lang="it-IT"/>
              <a:t> </a:t>
            </a:r>
            <a:r>
              <a:rPr lang="it-IT" err="1"/>
              <a:t>because</a:t>
            </a:r>
            <a:r>
              <a:rPr lang="it-IT"/>
              <a:t>:</a:t>
            </a:r>
          </a:p>
          <a:p>
            <a:pPr lvl="1"/>
            <a:r>
              <a:rPr lang="it-IT"/>
              <a:t>The </a:t>
            </a:r>
            <a:r>
              <a:rPr lang="it-IT" b="1" err="1"/>
              <a:t>noise</a:t>
            </a:r>
            <a:r>
              <a:rPr lang="it-IT" b="1"/>
              <a:t> </a:t>
            </a:r>
            <a:r>
              <a:rPr lang="it-IT" b="1" err="1"/>
              <a:t>is</a:t>
            </a:r>
            <a:r>
              <a:rPr lang="it-IT" b="1"/>
              <a:t> the </a:t>
            </a:r>
            <a:r>
              <a:rPr lang="it-IT" b="1" err="1"/>
              <a:t>only</a:t>
            </a:r>
            <a:r>
              <a:rPr lang="it-IT" b="1"/>
              <a:t> </a:t>
            </a:r>
            <a:r>
              <a:rPr lang="it-IT" b="1" err="1"/>
              <a:t>changing</a:t>
            </a:r>
            <a:r>
              <a:rPr lang="it-IT" b="1"/>
              <a:t> component</a:t>
            </a:r>
            <a:r>
              <a:rPr lang="it-IT"/>
              <a:t> </a:t>
            </a:r>
            <a:r>
              <a:rPr lang="it-IT" err="1"/>
              <a:t>between</a:t>
            </a:r>
            <a:r>
              <a:rPr lang="it-IT"/>
              <a:t> </a:t>
            </a:r>
            <a:r>
              <a:rPr lang="it-IT" err="1"/>
              <a:t>x_t</a:t>
            </a:r>
            <a:r>
              <a:rPr lang="it-IT"/>
              <a:t>  and x_{t-1};</a:t>
            </a:r>
          </a:p>
          <a:p>
            <a:pPr lvl="1"/>
            <a:r>
              <a:rPr lang="it-IT"/>
              <a:t>The </a:t>
            </a:r>
            <a:r>
              <a:rPr lang="it-IT" err="1"/>
              <a:t>rest</a:t>
            </a:r>
            <a:r>
              <a:rPr lang="it-IT"/>
              <a:t> of the image </a:t>
            </a:r>
            <a:r>
              <a:rPr lang="it-IT" err="1"/>
              <a:t>content</a:t>
            </a:r>
            <a:r>
              <a:rPr lang="it-IT"/>
              <a:t> </a:t>
            </a:r>
            <a:r>
              <a:rPr lang="it-IT" err="1"/>
              <a:t>is</a:t>
            </a:r>
            <a:r>
              <a:rPr lang="it-IT"/>
              <a:t> </a:t>
            </a:r>
            <a:r>
              <a:rPr lang="it-IT" err="1"/>
              <a:t>shared</a:t>
            </a:r>
            <a:r>
              <a:rPr lang="it-IT"/>
              <a:t>, so </a:t>
            </a:r>
            <a:r>
              <a:rPr lang="it-IT" err="1"/>
              <a:t>predicting</a:t>
            </a:r>
            <a:r>
              <a:rPr lang="it-IT"/>
              <a:t> </a:t>
            </a:r>
            <a:r>
              <a:rPr lang="it-IT" err="1"/>
              <a:t>it</a:t>
            </a:r>
            <a:r>
              <a:rPr lang="it-IT"/>
              <a:t> </a:t>
            </a:r>
            <a:r>
              <a:rPr lang="it-IT" err="1"/>
              <a:t>again</a:t>
            </a:r>
            <a:r>
              <a:rPr lang="it-IT"/>
              <a:t> </a:t>
            </a:r>
            <a:r>
              <a:rPr lang="it-IT" err="1"/>
              <a:t>is</a:t>
            </a:r>
            <a:r>
              <a:rPr lang="it-IT"/>
              <a:t> </a:t>
            </a:r>
            <a:r>
              <a:rPr lang="it-IT" err="1"/>
              <a:t>redundant</a:t>
            </a:r>
            <a:r>
              <a:rPr lang="it-IT"/>
              <a:t>.</a:t>
            </a:r>
          </a:p>
          <a:p>
            <a:pPr lvl="1"/>
            <a:endParaRPr lang="it-IT"/>
          </a:p>
          <a:p>
            <a:pPr>
              <a:buNone/>
            </a:pPr>
            <a:r>
              <a:rPr lang="it-IT" err="1"/>
              <a:t>This</a:t>
            </a:r>
            <a:r>
              <a:rPr lang="it-IT"/>
              <a:t> </a:t>
            </a:r>
            <a:r>
              <a:rPr lang="it-IT" err="1"/>
              <a:t>change</a:t>
            </a:r>
            <a:r>
              <a:rPr lang="it-IT"/>
              <a:t> </a:t>
            </a:r>
            <a:r>
              <a:rPr lang="it-IT" err="1"/>
              <a:t>affects</a:t>
            </a:r>
            <a:r>
              <a:rPr lang="it-IT"/>
              <a:t> the training </a:t>
            </a:r>
            <a:r>
              <a:rPr lang="it-IT" err="1"/>
              <a:t>objective</a:t>
            </a:r>
            <a:r>
              <a:rPr lang="it-IT"/>
              <a:t>:</a:t>
            </a:r>
          </a:p>
          <a:p>
            <a:pPr marL="171450" indent="-171450"/>
            <a:r>
              <a:rPr lang="it-IT" err="1"/>
              <a:t>Instead</a:t>
            </a:r>
            <a:r>
              <a:rPr lang="it-IT"/>
              <a:t> of </a:t>
            </a:r>
            <a:r>
              <a:rPr lang="it-IT" err="1"/>
              <a:t>minimizing</a:t>
            </a:r>
            <a:r>
              <a:rPr lang="it-IT"/>
              <a:t> the </a:t>
            </a:r>
            <a:r>
              <a:rPr lang="it-IT" b="1" err="1"/>
              <a:t>variational</a:t>
            </a:r>
            <a:r>
              <a:rPr lang="it-IT" b="1"/>
              <a:t> </a:t>
            </a:r>
            <a:r>
              <a:rPr lang="it-IT" b="1" err="1"/>
              <a:t>lower</a:t>
            </a:r>
            <a:r>
              <a:rPr lang="it-IT" b="1"/>
              <a:t> </a:t>
            </a:r>
            <a:r>
              <a:rPr lang="it-IT" b="1" err="1"/>
              <a:t>bound</a:t>
            </a:r>
            <a:r>
              <a:rPr lang="it-IT"/>
              <a:t>, the model </a:t>
            </a:r>
            <a:r>
              <a:rPr lang="it-IT" err="1"/>
              <a:t>minimizes</a:t>
            </a:r>
            <a:r>
              <a:rPr lang="it-IT"/>
              <a:t> a </a:t>
            </a:r>
            <a:r>
              <a:rPr lang="it-IT" b="1" err="1"/>
              <a:t>simple</a:t>
            </a:r>
            <a:r>
              <a:rPr lang="it-IT" b="1"/>
              <a:t> L2 </a:t>
            </a:r>
            <a:r>
              <a:rPr lang="it-IT" b="1" err="1"/>
              <a:t>loss</a:t>
            </a:r>
            <a:r>
              <a:rPr lang="it-IT"/>
              <a:t> </a:t>
            </a:r>
            <a:r>
              <a:rPr lang="it-IT" err="1"/>
              <a:t>between</a:t>
            </a:r>
            <a:r>
              <a:rPr lang="it-IT"/>
              <a:t> (Bottom Formula):</a:t>
            </a:r>
          </a:p>
          <a:p>
            <a:pPr marL="1085850" lvl="1" indent="-171450"/>
            <a:r>
              <a:rPr lang="it-IT"/>
              <a:t>The </a:t>
            </a:r>
            <a:r>
              <a:rPr lang="it-IT" b="1" err="1"/>
              <a:t>true</a:t>
            </a:r>
            <a:r>
              <a:rPr lang="it-IT" b="1"/>
              <a:t> </a:t>
            </a:r>
            <a:r>
              <a:rPr lang="it-IT" b="1" err="1"/>
              <a:t>noise</a:t>
            </a:r>
            <a:r>
              <a:rPr lang="it-IT"/>
              <a:t> ϵ </a:t>
            </a:r>
            <a:r>
              <a:rPr lang="it-IT" err="1"/>
              <a:t>that</a:t>
            </a:r>
            <a:r>
              <a:rPr lang="it-IT"/>
              <a:t> </a:t>
            </a:r>
            <a:r>
              <a:rPr lang="it-IT" err="1"/>
              <a:t>was</a:t>
            </a:r>
            <a:r>
              <a:rPr lang="it-IT"/>
              <a:t> </a:t>
            </a:r>
            <a:r>
              <a:rPr lang="it-IT" err="1"/>
              <a:t>added</a:t>
            </a:r>
            <a:r>
              <a:rPr lang="it-IT"/>
              <a:t> </a:t>
            </a:r>
            <a:r>
              <a:rPr lang="it-IT" err="1"/>
              <a:t>during</a:t>
            </a:r>
            <a:r>
              <a:rPr lang="it-IT"/>
              <a:t> the </a:t>
            </a:r>
            <a:r>
              <a:rPr lang="it-IT" err="1"/>
              <a:t>forward</a:t>
            </a:r>
            <a:r>
              <a:rPr lang="it-IT"/>
              <a:t> </a:t>
            </a:r>
            <a:r>
              <a:rPr lang="it-IT" err="1"/>
              <a:t>process</a:t>
            </a:r>
            <a:r>
              <a:rPr lang="it-IT"/>
              <a:t>;</a:t>
            </a:r>
          </a:p>
          <a:p>
            <a:pPr marL="1085850" lvl="1" indent="-171450"/>
            <a:r>
              <a:rPr lang="it-IT"/>
              <a:t>And the </a:t>
            </a:r>
            <a:r>
              <a:rPr lang="it-IT" b="1" err="1"/>
              <a:t>predicted</a:t>
            </a:r>
            <a:r>
              <a:rPr lang="it-IT" b="1"/>
              <a:t> </a:t>
            </a:r>
            <a:r>
              <a:rPr lang="it-IT" b="1" err="1"/>
              <a:t>noise</a:t>
            </a:r>
            <a:r>
              <a:rPr lang="it-IT"/>
              <a:t> ϵθ(</a:t>
            </a:r>
            <a:r>
              <a:rPr lang="it-IT" err="1"/>
              <a:t>x_t,t</a:t>
            </a:r>
            <a:r>
              <a:rPr lang="it-IT"/>
              <a:t>) output by the model.</a:t>
            </a:r>
          </a:p>
          <a:p>
            <a:pPr marL="1085850" lvl="1" indent="-171450"/>
            <a:endParaRPr lang="it-IT"/>
          </a:p>
          <a:p>
            <a:pPr marL="0" indent="0">
              <a:buNone/>
            </a:pPr>
            <a:r>
              <a:rPr lang="it-IT" err="1"/>
              <a:t>This</a:t>
            </a:r>
            <a:r>
              <a:rPr lang="it-IT"/>
              <a:t> </a:t>
            </a:r>
            <a:r>
              <a:rPr lang="it-IT" err="1"/>
              <a:t>formulation</a:t>
            </a:r>
            <a:r>
              <a:rPr lang="it-IT"/>
              <a:t> </a:t>
            </a:r>
            <a:r>
              <a:rPr lang="it-IT" err="1"/>
              <a:t>is</a:t>
            </a:r>
            <a:r>
              <a:rPr lang="it-IT"/>
              <a:t> </a:t>
            </a:r>
            <a:r>
              <a:rPr lang="it-IT" err="1"/>
              <a:t>now</a:t>
            </a:r>
            <a:r>
              <a:rPr lang="it-IT"/>
              <a:t> </a:t>
            </a:r>
            <a:r>
              <a:rPr lang="it-IT" b="1"/>
              <a:t>standard in </a:t>
            </a:r>
            <a:r>
              <a:rPr lang="it-IT" b="1" err="1"/>
              <a:t>most</a:t>
            </a:r>
            <a:r>
              <a:rPr lang="it-IT" b="1"/>
              <a:t> </a:t>
            </a:r>
            <a:r>
              <a:rPr lang="it-IT" b="1" err="1"/>
              <a:t>diffusion</a:t>
            </a:r>
            <a:r>
              <a:rPr lang="it-IT" b="1"/>
              <a:t> models</a:t>
            </a:r>
            <a:r>
              <a:rPr lang="it-IT"/>
              <a:t> and </a:t>
            </a:r>
            <a:r>
              <a:rPr lang="it-IT" err="1"/>
              <a:t>improves</a:t>
            </a:r>
            <a:r>
              <a:rPr lang="it-IT"/>
              <a:t> </a:t>
            </a:r>
            <a:r>
              <a:rPr lang="it-IT" err="1"/>
              <a:t>both</a:t>
            </a:r>
            <a:r>
              <a:rPr lang="it-IT"/>
              <a:t> </a:t>
            </a:r>
            <a:r>
              <a:rPr lang="it-IT" b="1"/>
              <a:t>training </a:t>
            </a:r>
            <a:r>
              <a:rPr lang="it-IT" b="1" err="1"/>
              <a:t>stability</a:t>
            </a:r>
            <a:r>
              <a:rPr lang="it-IT"/>
              <a:t> and </a:t>
            </a:r>
            <a:r>
              <a:rPr lang="it-IT" b="1"/>
              <a:t>generation </a:t>
            </a:r>
            <a:r>
              <a:rPr lang="it-IT" b="1" err="1"/>
              <a:t>quality</a:t>
            </a:r>
            <a:r>
              <a:rPr lang="it-IT"/>
              <a:t>.</a:t>
            </a:r>
          </a:p>
        </p:txBody>
      </p:sp>
    </p:spTree>
    <p:extLst>
      <p:ext uri="{BB962C8B-B14F-4D97-AF65-F5344CB8AC3E}">
        <p14:creationId xmlns:p14="http://schemas.microsoft.com/office/powerpoint/2010/main" val="20476993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latin typeface="Calibri"/>
                <a:ea typeface="Calibri"/>
                <a:cs typeface="Calibri"/>
              </a:rPr>
              <a:t>Now the full loss function would be quite involved, hence Ho et al (DDPM paper) </a:t>
            </a:r>
            <a:r>
              <a:rPr lang="en-US" dirty="0" err="1">
                <a:latin typeface="Calibri"/>
                <a:ea typeface="Calibri"/>
                <a:cs typeface="Calibri"/>
              </a:rPr>
              <a:t>propse</a:t>
            </a:r>
            <a:r>
              <a:rPr lang="en-US" dirty="0">
                <a:latin typeface="Calibri"/>
                <a:ea typeface="Calibri"/>
                <a:cs typeface="Calibri"/>
              </a:rPr>
              <a:t> a simplified training objective</a:t>
            </a:r>
          </a:p>
          <a:p>
            <a:pPr>
              <a:buNone/>
            </a:pPr>
            <a:endParaRPr lang="en-US" dirty="0">
              <a:latin typeface="Calibri"/>
              <a:ea typeface="Calibri"/>
              <a:cs typeface="Calibri"/>
            </a:endParaRPr>
          </a:p>
          <a:p>
            <a:pPr>
              <a:buNone/>
            </a:pPr>
            <a:r>
              <a:rPr lang="en-US">
                <a:latin typeface="Calibri"/>
                <a:ea typeface="Calibri"/>
                <a:cs typeface="Calibri"/>
              </a:rPr>
              <a:t> </a:t>
            </a:r>
            <a:endParaRPr lang="en-US"/>
          </a:p>
          <a:p>
            <a:pPr>
              <a:buNone/>
            </a:pPr>
            <a:r>
              <a:rPr lang="en-US" dirty="0">
                <a:latin typeface="Calibri"/>
                <a:ea typeface="Calibri"/>
                <a:cs typeface="Calibri"/>
              </a:rPr>
              <a:t>Details for the L0 term are a bit technical. They don’t matter too much here.</a:t>
            </a:r>
            <a:endParaRPr lang="en-US" dirty="0"/>
          </a:p>
        </p:txBody>
      </p:sp>
    </p:spTree>
    <p:extLst>
      <p:ext uri="{BB962C8B-B14F-4D97-AF65-F5344CB8AC3E}">
        <p14:creationId xmlns:p14="http://schemas.microsoft.com/office/powerpoint/2010/main" val="42521522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latin typeface="Calibri"/>
                <a:ea typeface="Calibri"/>
                <a:cs typeface="Calibri"/>
              </a:rPr>
              <a:t>To summarize:</a:t>
            </a:r>
          </a:p>
          <a:p>
            <a:pPr>
              <a:buNone/>
            </a:pPr>
            <a:r>
              <a:rPr lang="en-US" dirty="0">
                <a:latin typeface="Calibri"/>
                <a:ea typeface="Calibri"/>
                <a:cs typeface="Calibri"/>
              </a:rPr>
              <a:t>Here is how we train a diffusion model, and how we sample from it</a:t>
            </a:r>
          </a:p>
        </p:txBody>
      </p:sp>
    </p:spTree>
    <p:extLst>
      <p:ext uri="{BB962C8B-B14F-4D97-AF65-F5344CB8AC3E}">
        <p14:creationId xmlns:p14="http://schemas.microsoft.com/office/powerpoint/2010/main" val="7226958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180877D9-7706-1627-AED4-DC86372BC461}"/>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7A341978-C472-64DE-B760-4DD776AF52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B33A15F4-CBF4-1FD4-C396-AB2F4ACFED7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Once the model is trained, </a:t>
            </a:r>
            <a:r>
              <a:rPr lang="en-US" b="1"/>
              <a:t>generation</a:t>
            </a:r>
            <a:r>
              <a:rPr lang="en-US"/>
              <a:t> is done by starting from </a:t>
            </a:r>
            <a:r>
              <a:rPr lang="en-US" b="1"/>
              <a:t>pure noise</a:t>
            </a:r>
            <a:r>
              <a:rPr lang="en-US"/>
              <a:t> </a:t>
            </a:r>
            <a:r>
              <a:rPr lang="en-US" err="1"/>
              <a:t>x_T</a:t>
            </a:r>
            <a:r>
              <a:rPr lang="en-US"/>
              <a:t> , and progressively </a:t>
            </a:r>
            <a:r>
              <a:rPr lang="en-US" b="1"/>
              <a:t>denoising</a:t>
            </a:r>
            <a:r>
              <a:rPr lang="en-US"/>
              <a:t> it step by step until reaching a clean image x_0</a:t>
            </a:r>
          </a:p>
          <a:p>
            <a:pPr marL="171450" indent="-171450"/>
            <a:r>
              <a:rPr lang="en-US"/>
              <a:t>This </a:t>
            </a:r>
            <a:r>
              <a:rPr lang="en-US" b="1"/>
              <a:t>reverse process</a:t>
            </a:r>
            <a:r>
              <a:rPr lang="en-US"/>
              <a:t> is slow: a typical </a:t>
            </a:r>
            <a:r>
              <a:rPr lang="en-US" b="1"/>
              <a:t>Denoising Probabilistic Model (DPM)</a:t>
            </a:r>
            <a:r>
              <a:rPr lang="en-US"/>
              <a:t> may require </a:t>
            </a:r>
            <a:r>
              <a:rPr lang="en-US" b="1"/>
              <a:t>hundreds or even 1000 steps</a:t>
            </a:r>
            <a:r>
              <a:rPr lang="en-US"/>
              <a:t>, making sampling quite </a:t>
            </a:r>
            <a:r>
              <a:rPr lang="en-US" b="1"/>
              <a:t>computationally expensive</a:t>
            </a:r>
            <a:r>
              <a:rPr lang="en-US"/>
              <a:t>.</a:t>
            </a:r>
          </a:p>
          <a:p>
            <a:pPr marL="171450" indent="-171450"/>
            <a:endParaRPr lang="en-US"/>
          </a:p>
          <a:p>
            <a:pPr marL="0" indent="0">
              <a:buNone/>
            </a:pPr>
            <a:r>
              <a:rPr lang="en-US"/>
              <a:t>Question: What happens if, instead of starting N generations from pure noise, we start from an image that is partially denoised?</a:t>
            </a:r>
          </a:p>
        </p:txBody>
      </p:sp>
    </p:spTree>
    <p:extLst>
      <p:ext uri="{BB962C8B-B14F-4D97-AF65-F5344CB8AC3E}">
        <p14:creationId xmlns:p14="http://schemas.microsoft.com/office/powerpoint/2010/main" val="32084850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AF864784-BC65-25D6-8150-445D45F41811}"/>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2EA21D8C-D56D-8050-2620-FA234AB190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DBE96F9C-C5BA-A545-970D-EBB80CD588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The </a:t>
            </a:r>
            <a:r>
              <a:rPr lang="en-US" b="1"/>
              <a:t>less noise</a:t>
            </a:r>
            <a:r>
              <a:rPr lang="en-US"/>
              <a:t> we add at the beginning, the </a:t>
            </a:r>
            <a:r>
              <a:rPr lang="en-US" b="1"/>
              <a:t>closer</a:t>
            </a:r>
            <a:r>
              <a:rPr lang="en-US"/>
              <a:t> the final generated images will be to each other.</a:t>
            </a:r>
          </a:p>
          <a:p>
            <a:pPr marL="1085850" lvl="1" indent="-171450"/>
            <a:r>
              <a:rPr lang="en-US"/>
              <a:t>Starting from </a:t>
            </a:r>
            <a:r>
              <a:rPr lang="en-US" b="1"/>
              <a:t>pure noise</a:t>
            </a:r>
            <a:r>
              <a:rPr lang="en-US"/>
              <a:t> leads to </a:t>
            </a:r>
            <a:r>
              <a:rPr lang="en-US" b="1"/>
              <a:t>more diverse</a:t>
            </a:r>
            <a:r>
              <a:rPr lang="en-US"/>
              <a:t> outputs.</a:t>
            </a:r>
          </a:p>
          <a:p>
            <a:pPr marL="1085850" lvl="1" indent="-171450"/>
            <a:r>
              <a:rPr lang="en-US"/>
              <a:t>Starting from </a:t>
            </a:r>
            <a:r>
              <a:rPr lang="en-US" b="1"/>
              <a:t>slightly less noise</a:t>
            </a:r>
            <a:r>
              <a:rPr lang="en-US"/>
              <a:t> leads to </a:t>
            </a:r>
            <a:r>
              <a:rPr lang="en-US" b="1"/>
              <a:t>similar images</a:t>
            </a:r>
            <a:r>
              <a:rPr lang="en-US"/>
              <a:t>.</a:t>
            </a:r>
          </a:p>
          <a:p>
            <a:pPr marL="1085850" lvl="1" indent="-171450"/>
            <a:r>
              <a:rPr lang="en-US"/>
              <a:t>If </a:t>
            </a:r>
            <a:r>
              <a:rPr lang="en-US" b="1"/>
              <a:t>no noise</a:t>
            </a:r>
            <a:r>
              <a:rPr lang="en-US"/>
              <a:t> is added at all, the output is </a:t>
            </a:r>
            <a:r>
              <a:rPr lang="en-US" b="1"/>
              <a:t>always the same</a:t>
            </a:r>
            <a:r>
              <a:rPr lang="en-US"/>
              <a:t> (deterministic).</a:t>
            </a:r>
          </a:p>
          <a:p>
            <a:pPr marL="0" indent="0">
              <a:buNone/>
            </a:pPr>
            <a:endParaRPr lang="it-IT"/>
          </a:p>
        </p:txBody>
      </p:sp>
    </p:spTree>
    <p:extLst>
      <p:ext uri="{BB962C8B-B14F-4D97-AF65-F5344CB8AC3E}">
        <p14:creationId xmlns:p14="http://schemas.microsoft.com/office/powerpoint/2010/main" val="13733211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ED9300BC-D433-00EE-7957-DC3B60D9F65B}"/>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7A6A5114-5A8F-62DB-683A-8A3C3D7757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777FC06B-0292-9DF5-A95F-2825A886436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A key improvement to classic diffusion models is the </a:t>
            </a:r>
            <a:r>
              <a:rPr lang="en-US" b="1"/>
              <a:t>Denoising Diffusion Implicit Model (DDIM)</a:t>
            </a:r>
            <a:r>
              <a:rPr lang="en-US"/>
              <a:t>.</a:t>
            </a:r>
            <a:endParaRPr lang="it-IT"/>
          </a:p>
          <a:p>
            <a:pPr marL="171450" indent="-171450"/>
            <a:r>
              <a:rPr lang="en-US"/>
              <a:t>The motivation:</a:t>
            </a:r>
            <a:br>
              <a:rPr lang="en-US"/>
            </a:br>
            <a:r>
              <a:rPr lang="en-US"/>
              <a:t> Diffusion models are </a:t>
            </a:r>
            <a:r>
              <a:rPr lang="en-US" b="1"/>
              <a:t>slow</a:t>
            </a:r>
            <a:r>
              <a:rPr lang="en-US"/>
              <a:t> due to their </a:t>
            </a:r>
            <a:r>
              <a:rPr lang="en-US" b="1"/>
              <a:t>iterative nature</a:t>
            </a:r>
            <a:r>
              <a:rPr lang="en-US"/>
              <a:t>, requiring many steps for high-quality generation.</a:t>
            </a:r>
            <a:br>
              <a:rPr lang="en-US"/>
            </a:br>
            <a:r>
              <a:rPr lang="en-US"/>
              <a:t> On the other hand, </a:t>
            </a:r>
            <a:r>
              <a:rPr lang="en-US" b="1"/>
              <a:t>GANs and VAEs</a:t>
            </a:r>
            <a:r>
              <a:rPr lang="en-US"/>
              <a:t> can generate samples in </a:t>
            </a:r>
            <a:r>
              <a:rPr lang="en-US" b="1"/>
              <a:t>one forward pass</a:t>
            </a:r>
            <a:r>
              <a:rPr lang="en-US"/>
              <a:t>.</a:t>
            </a:r>
          </a:p>
          <a:p>
            <a:pPr marL="171450" indent="-171450"/>
            <a:r>
              <a:rPr lang="en-US"/>
              <a:t>The idea of DDIM is to </a:t>
            </a:r>
            <a:r>
              <a:rPr lang="en-US" b="1"/>
              <a:t>combine the best of both worlds</a:t>
            </a:r>
            <a:r>
              <a:rPr lang="en-US"/>
              <a:t>:</a:t>
            </a:r>
          </a:p>
          <a:p>
            <a:pPr marL="1085850" lvl="1" indent="-171450"/>
            <a:r>
              <a:rPr lang="en-US"/>
              <a:t>Keep the </a:t>
            </a:r>
            <a:r>
              <a:rPr lang="en-US" b="1"/>
              <a:t>sample quality</a:t>
            </a:r>
            <a:r>
              <a:rPr lang="en-US"/>
              <a:t> and </a:t>
            </a:r>
            <a:r>
              <a:rPr lang="en-US" b="1"/>
              <a:t>diversity</a:t>
            </a:r>
            <a:r>
              <a:rPr lang="en-US"/>
              <a:t> of diffusion;</a:t>
            </a:r>
          </a:p>
          <a:p>
            <a:pPr marL="1085850" lvl="1" indent="-171450"/>
            <a:r>
              <a:rPr lang="en-US"/>
              <a:t>Reduce the </a:t>
            </a:r>
            <a:r>
              <a:rPr lang="en-US" b="1"/>
              <a:t>generation time</a:t>
            </a:r>
            <a:r>
              <a:rPr lang="en-US"/>
              <a:t> closer to GAN/VAE speed.</a:t>
            </a:r>
          </a:p>
          <a:p>
            <a:pPr marL="171450" indent="-171450"/>
            <a:r>
              <a:rPr lang="en-US" b="1"/>
              <a:t>Technical spoiler</a:t>
            </a:r>
            <a:r>
              <a:rPr lang="en-US"/>
              <a:t>:</a:t>
            </a:r>
            <a:br>
              <a:rPr lang="en-US"/>
            </a:br>
            <a:r>
              <a:rPr lang="en-US"/>
              <a:t> Instead of directly applying diffusion on a GAN or VAE, DDIM introduces a </a:t>
            </a:r>
            <a:r>
              <a:rPr lang="en-US" b="1"/>
              <a:t>sketch-refinement approach</a:t>
            </a:r>
            <a:r>
              <a:rPr lang="en-US"/>
              <a:t>.</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32319640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D1E0B83A-BBCD-7DED-0CC6-50DC1A7D464D}"/>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FBA0CF63-A657-B3F8-7E1B-EB3138D08D4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6F68102F-2983-B921-7E9D-3E5AAE3CE6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a:t>Sketch + </a:t>
            </a:r>
            <a:r>
              <a:rPr lang="it-IT" b="1" err="1"/>
              <a:t>Refinement</a:t>
            </a:r>
            <a:r>
              <a:rPr lang="it-IT" b="1"/>
              <a:t> </a:t>
            </a:r>
            <a:r>
              <a:rPr lang="it-IT" b="1" err="1"/>
              <a:t>Process</a:t>
            </a:r>
            <a:endParaRPr lang="it-IT" err="1"/>
          </a:p>
          <a:p>
            <a:pPr>
              <a:buNone/>
            </a:pPr>
            <a:r>
              <a:rPr lang="en-US"/>
              <a:t>In DDIM, generation is divided into </a:t>
            </a:r>
            <a:r>
              <a:rPr lang="en-US" b="1"/>
              <a:t>two steps</a:t>
            </a:r>
            <a:r>
              <a:rPr lang="en-US"/>
              <a:t>:</a:t>
            </a:r>
          </a:p>
          <a:p>
            <a:pPr marL="171450" indent="-171450"/>
            <a:r>
              <a:rPr lang="en-US"/>
              <a:t>Given a noisy sample </a:t>
            </a:r>
            <a:r>
              <a:rPr lang="en-US" err="1"/>
              <a:t>x_T</a:t>
            </a:r>
            <a:r>
              <a:rPr lang="en-US"/>
              <a:t> , the model first generates a </a:t>
            </a:r>
            <a:r>
              <a:rPr lang="en-US" b="1"/>
              <a:t>rough sketch</a:t>
            </a:r>
            <a:r>
              <a:rPr lang="en-US"/>
              <a:t> x0 , an initial estimate of the final sample.</a:t>
            </a:r>
          </a:p>
          <a:p>
            <a:pPr marL="171450" indent="-171450"/>
            <a:r>
              <a:rPr lang="en-US"/>
              <a:t>Then, the reverse denoising process is conditioned </a:t>
            </a:r>
            <a:r>
              <a:rPr lang="en-US" b="1"/>
              <a:t>not only on </a:t>
            </a:r>
            <a:r>
              <a:rPr lang="en-US" b="1" err="1"/>
              <a:t>x_t</a:t>
            </a:r>
            <a:r>
              <a:rPr lang="en-US" b="1"/>
              <a:t> </a:t>
            </a:r>
            <a:r>
              <a:rPr lang="en-US"/>
              <a:t>, but also on the </a:t>
            </a:r>
            <a:r>
              <a:rPr lang="en-US" b="1"/>
              <a:t>initial sketch</a:t>
            </a:r>
            <a:r>
              <a:rPr lang="en-US"/>
              <a:t> x0 .</a:t>
            </a:r>
          </a:p>
          <a:p>
            <a:pPr marL="171450" indent="-171450"/>
            <a:r>
              <a:rPr lang="en-US"/>
              <a:t>This means the reverse distribution becomes:</a:t>
            </a:r>
          </a:p>
          <a:p>
            <a:pPr lvl="1"/>
            <a:r>
              <a:rPr lang="en-US" err="1"/>
              <a:t>pθ</a:t>
            </a:r>
            <a:r>
              <a:rPr lang="en-US"/>
              <a:t> (x_t−1 ∣</a:t>
            </a:r>
            <a:r>
              <a:rPr lang="en-US" err="1"/>
              <a:t>x_t</a:t>
            </a:r>
            <a:r>
              <a:rPr lang="en-US"/>
              <a:t> , x0)</a:t>
            </a:r>
          </a:p>
          <a:p>
            <a:pPr marL="0" indent="0">
              <a:buNone/>
            </a:pPr>
            <a:endParaRPr lang="en-US"/>
          </a:p>
          <a:p>
            <a:pPr marL="171450" indent="-171450"/>
            <a:r>
              <a:rPr lang="en-US"/>
              <a:t>This </a:t>
            </a:r>
            <a:r>
              <a:rPr lang="en-US" b="1"/>
              <a:t>conditioning on the final sketch</a:t>
            </a:r>
            <a:r>
              <a:rPr lang="en-US"/>
              <a:t> makes the generation more </a:t>
            </a:r>
            <a:r>
              <a:rPr lang="en-US" b="1"/>
              <a:t>directed and efficient</a:t>
            </a:r>
            <a:r>
              <a:rPr lang="en-US"/>
              <a:t>, and reduces the number of denoising steps needed.</a:t>
            </a:r>
          </a:p>
          <a:p>
            <a:pPr marL="171450" indent="-171450"/>
            <a:r>
              <a:rPr lang="en-US"/>
              <a:t>Unlike the original diffusion models, </a:t>
            </a:r>
            <a:r>
              <a:rPr lang="en-US" b="1"/>
              <a:t>DDIM is not modeled as a strict Markov chain</a:t>
            </a:r>
            <a:r>
              <a:rPr lang="en-US"/>
              <a:t> anymore </a:t>
            </a:r>
            <a:br>
              <a:rPr lang="en-US"/>
            </a:br>
            <a:r>
              <a:rPr lang="en-US"/>
              <a:t> The dependency on x0  breaks the Markov assumption.</a:t>
            </a:r>
          </a:p>
          <a:p>
            <a:pPr marL="0" indent="0">
              <a:buNone/>
            </a:pPr>
            <a:endParaRPr lang="en-US"/>
          </a:p>
        </p:txBody>
      </p:sp>
    </p:spTree>
    <p:extLst>
      <p:ext uri="{BB962C8B-B14F-4D97-AF65-F5344CB8AC3E}">
        <p14:creationId xmlns:p14="http://schemas.microsoft.com/office/powerpoint/2010/main" val="3144048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FE6C0EA9-2E64-A331-10A2-6F0A0D2F400F}"/>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E5540A71-7AA6-49CC-E4F5-92CFFA2DED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7C878D48-BFCF-D5F3-60FB-E14A851EAEC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In the </a:t>
            </a:r>
            <a:r>
              <a:rPr lang="en-US" b="1"/>
              <a:t>reverse step</a:t>
            </a:r>
            <a:r>
              <a:rPr lang="en-US"/>
              <a:t> of DDIM, the goal is to sample x_{t-1}  given the current noisy sample </a:t>
            </a:r>
            <a:r>
              <a:rPr lang="en-US" err="1"/>
              <a:t>x_t</a:t>
            </a:r>
            <a:r>
              <a:rPr lang="en-US"/>
              <a:t> .</a:t>
            </a:r>
            <a:endParaRPr lang="it-IT"/>
          </a:p>
          <a:p>
            <a:pPr marL="0" indent="0">
              <a:buNone/>
            </a:pPr>
            <a:endParaRPr lang="en-US"/>
          </a:p>
          <a:p>
            <a:pPr>
              <a:buNone/>
            </a:pPr>
            <a:r>
              <a:rPr lang="en-US"/>
              <a:t>The sampling is done as a </a:t>
            </a:r>
            <a:r>
              <a:rPr lang="en-US" b="1"/>
              <a:t>weighted combination</a:t>
            </a:r>
            <a:r>
              <a:rPr lang="en-US"/>
              <a:t> of: (Bottom Formula)</a:t>
            </a:r>
          </a:p>
          <a:p>
            <a:pPr marL="171450" indent="-171450"/>
            <a:r>
              <a:rPr lang="en-US"/>
              <a:t>The </a:t>
            </a:r>
            <a:r>
              <a:rPr lang="en-US" b="1"/>
              <a:t>predicted clean image</a:t>
            </a:r>
            <a:r>
              <a:rPr lang="en-US"/>
              <a:t> x0 - the rough sketch of the final output;</a:t>
            </a:r>
          </a:p>
          <a:p>
            <a:pPr marL="171450" indent="-171450"/>
            <a:r>
              <a:rPr lang="en-US"/>
              <a:t>The </a:t>
            </a:r>
            <a:r>
              <a:rPr lang="en-US" b="1"/>
              <a:t>direction of the noise</a:t>
            </a:r>
            <a:r>
              <a:rPr lang="en-US"/>
              <a:t>, as predicted by the network;</a:t>
            </a:r>
          </a:p>
          <a:p>
            <a:pPr marL="171450" indent="-171450"/>
            <a:r>
              <a:rPr lang="en-US"/>
              <a:t>A </a:t>
            </a:r>
            <a:r>
              <a:rPr lang="en-US" b="1"/>
              <a:t>random noise term</a:t>
            </a:r>
            <a:r>
              <a:rPr lang="en-US"/>
              <a:t>, depending on whether we're doing stochastic or deterministic sampling.</a:t>
            </a:r>
          </a:p>
          <a:p>
            <a:pPr marL="171450" indent="-171450"/>
            <a:endParaRPr lang="en-US"/>
          </a:p>
          <a:p>
            <a:pPr marL="171450" indent="-171450"/>
            <a:endParaRPr lang="en-US"/>
          </a:p>
          <a:p>
            <a:pPr marL="0" indent="0">
              <a:buNone/>
            </a:pPr>
            <a:r>
              <a:rPr lang="en-US"/>
              <a:t>This formulation allows DDIM to </a:t>
            </a:r>
            <a:r>
              <a:rPr lang="en-US" b="1"/>
              <a:t>efficiently reconstruct a clean image</a:t>
            </a:r>
            <a:r>
              <a:rPr lang="en-US"/>
              <a:t> by iteratively removing noise, while also giving </a:t>
            </a:r>
            <a:r>
              <a:rPr lang="en-US" b="1"/>
              <a:t>control over the level of stochasticity</a:t>
            </a:r>
            <a:r>
              <a:rPr lang="en-US"/>
              <a:t> in generation.</a:t>
            </a:r>
          </a:p>
        </p:txBody>
      </p:sp>
    </p:spTree>
    <p:extLst>
      <p:ext uri="{BB962C8B-B14F-4D97-AF65-F5344CB8AC3E}">
        <p14:creationId xmlns:p14="http://schemas.microsoft.com/office/powerpoint/2010/main" val="30802866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55C5F5E9-8148-7B2E-D4C9-01DE0E04161A}"/>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9373DAB3-493A-DEAF-3028-7EB0A07C49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832BEEF4-99D4-50DC-085C-C621A996C9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lang="it-IT"/>
          </a:p>
        </p:txBody>
      </p:sp>
    </p:spTree>
    <p:extLst>
      <p:ext uri="{BB962C8B-B14F-4D97-AF65-F5344CB8AC3E}">
        <p14:creationId xmlns:p14="http://schemas.microsoft.com/office/powerpoint/2010/main" val="16749620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9CBBFA64-49FA-73F0-C18E-451F6C85DBF6}"/>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4DF69026-E82B-637E-2375-19E8A77969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3036D7BD-A284-0BED-893E-D37C86D4C7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Building on this, in 2022 </a:t>
            </a:r>
            <a:r>
              <a:rPr lang="en-US" b="1"/>
              <a:t>Stable Diffusion</a:t>
            </a:r>
            <a:r>
              <a:rPr lang="en-US"/>
              <a:t> was released — one of the most popular open-source models for image generation.</a:t>
            </a:r>
            <a:br>
              <a:rPr lang="en-US"/>
            </a:br>
            <a:r>
              <a:rPr lang="en-US"/>
              <a:t> It is based on a </a:t>
            </a:r>
            <a:r>
              <a:rPr lang="en-US" b="1"/>
              <a:t>DDPM architecture</a:t>
            </a:r>
            <a:r>
              <a:rPr lang="en-US"/>
              <a:t>, but instead of performing diffusion directly in pixel space, Stable Diffusion applies diffusion in a </a:t>
            </a:r>
            <a:r>
              <a:rPr lang="en-US" b="1"/>
              <a:t>latent space</a:t>
            </a:r>
            <a:r>
              <a:rPr lang="en-US"/>
              <a:t>.</a:t>
            </a:r>
            <a:endParaRPr lang="it-IT"/>
          </a:p>
          <a:p>
            <a:pPr marL="171450" indent="-171450"/>
            <a:r>
              <a:rPr lang="en-US"/>
              <a:t>An </a:t>
            </a:r>
            <a:r>
              <a:rPr lang="en-US" b="1"/>
              <a:t>encoder</a:t>
            </a:r>
            <a:r>
              <a:rPr lang="en-US"/>
              <a:t> (denoted as E) first maps the input image into a latent space;</a:t>
            </a:r>
          </a:p>
          <a:p>
            <a:pPr marL="171450" indent="-171450"/>
            <a:r>
              <a:rPr lang="en-US"/>
              <a:t>The </a:t>
            </a:r>
            <a:r>
              <a:rPr lang="en-US" b="1"/>
              <a:t>diffusion process</a:t>
            </a:r>
            <a:r>
              <a:rPr lang="en-US"/>
              <a:t> (both forward and reverse) is applied in this compact space;</a:t>
            </a:r>
          </a:p>
          <a:p>
            <a:pPr marL="171450" indent="-171450"/>
            <a:r>
              <a:rPr lang="en-US"/>
              <a:t>Finally, a </a:t>
            </a:r>
            <a:r>
              <a:rPr lang="en-US" b="1"/>
              <a:t>decoder</a:t>
            </a:r>
            <a:r>
              <a:rPr lang="en-US"/>
              <a:t> reconstructs the image back into pixel space from the denoised latent representation.</a:t>
            </a:r>
          </a:p>
          <a:p>
            <a:pPr indent="0">
              <a:buNone/>
            </a:pPr>
            <a:r>
              <a:rPr lang="en-US"/>
              <a:t>This latent formulation allows the model to </a:t>
            </a:r>
            <a:r>
              <a:rPr lang="en-US" b="1"/>
              <a:t>generate high-resolution images more efficiently</a:t>
            </a:r>
            <a:r>
              <a:rPr lang="en-US"/>
              <a:t>.</a:t>
            </a:r>
            <a:br>
              <a:rPr lang="en-US"/>
            </a:br>
            <a:r>
              <a:rPr lang="en-US"/>
              <a:t> In addition, Stable Diffusion supports </a:t>
            </a:r>
            <a:r>
              <a:rPr lang="en-US" b="1"/>
              <a:t>conditioning</a:t>
            </a:r>
            <a:r>
              <a:rPr lang="en-US"/>
              <a:t> on various inputs — such as text, images, or other modalities — using techniques that were already established at the time.</a:t>
            </a:r>
          </a:p>
          <a:p>
            <a:pPr marL="45720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45720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45720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457200" marR="0" lvl="0" indent="0" algn="l" defTabSz="914400" rtl="0" eaLnBrk="1" fontAlgn="auto" latinLnBrk="0" hangingPunct="1">
              <a:lnSpc>
                <a:spcPct val="100000"/>
              </a:lnSpc>
              <a:spcBef>
                <a:spcPts val="0"/>
              </a:spcBef>
              <a:spcAft>
                <a:spcPts val="0"/>
              </a:spcAft>
              <a:buClr>
                <a:srgbClr val="000000"/>
              </a:buClr>
              <a:buSzPts val="1100"/>
              <a:buNone/>
              <a:tabLst/>
              <a:defRPr/>
            </a:pPr>
            <a:r>
              <a:rPr lang="en-US"/>
              <a:t>Attention: self-attention understand image globally. Cross-attention to condition on text or an external image</a:t>
            </a:r>
          </a:p>
          <a:p>
            <a:pPr indent="0">
              <a:buNone/>
            </a:pP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26232844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61376BEC-4F1F-CC9D-F39F-99064125415E}"/>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60C0BFC6-0E10-3B84-4FE2-A38F2E3264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FAD6D312-D7F9-D589-9CF3-F6342011B3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a:t>Scaling with Data</a:t>
            </a:r>
            <a:endParaRPr lang="it-IT"/>
          </a:p>
          <a:p>
            <a:pPr>
              <a:buNone/>
            </a:pPr>
            <a:r>
              <a:rPr lang="en-US"/>
              <a:t>A crucial ingredient for training such large models is </a:t>
            </a:r>
            <a:r>
              <a:rPr lang="en-US" b="1"/>
              <a:t>large-scale data</a:t>
            </a:r>
            <a:r>
              <a:rPr lang="en-US"/>
              <a:t>.</a:t>
            </a:r>
            <a:br>
              <a:rPr lang="en-US"/>
            </a:br>
            <a:r>
              <a:rPr lang="en-US"/>
              <a:t> In the case of Stable Diffusion, training was done on </a:t>
            </a:r>
            <a:r>
              <a:rPr lang="en-US" b="1"/>
              <a:t>LAION</a:t>
            </a:r>
            <a:r>
              <a:rPr lang="en-US"/>
              <a:t>, a dataset of </a:t>
            </a:r>
            <a:r>
              <a:rPr lang="en-US" b="1"/>
              <a:t>5 billion</a:t>
            </a:r>
            <a:r>
              <a:rPr lang="en-US"/>
              <a:t> image–text pairs.</a:t>
            </a:r>
          </a:p>
          <a:p>
            <a:pPr>
              <a:buNone/>
            </a:pPr>
            <a:r>
              <a:rPr lang="en-US"/>
              <a:t>This scale of data is key to achieving </a:t>
            </a:r>
            <a:r>
              <a:rPr lang="en-US" b="1"/>
              <a:t>generalization</a:t>
            </a:r>
            <a:r>
              <a:rPr lang="en-US"/>
              <a:t> and training powerful, open generative models.</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36393797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6A31230A-4248-D2B2-54FE-48159ADA39FA}"/>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B2388CD5-6395-F7EB-24F1-107C166C73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F49F874A-C840-FD8E-57B7-46DAB57B6B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err="1"/>
              <a:t>Transition</a:t>
            </a:r>
            <a:r>
              <a:rPr lang="it-IT" b="1"/>
              <a:t> to 3D</a:t>
            </a:r>
            <a:endParaRPr lang="it-IT"/>
          </a:p>
          <a:p>
            <a:pPr>
              <a:buNone/>
            </a:pPr>
            <a:r>
              <a:rPr lang="en-US"/>
              <a:t>This brings us to the next part of the lecture:</a:t>
            </a:r>
          </a:p>
          <a:p>
            <a:pPr marL="0" indent="0">
              <a:buNone/>
            </a:pPr>
            <a:endParaRPr/>
          </a:p>
          <a:p>
            <a:pPr>
              <a:buNone/>
            </a:pPr>
            <a:r>
              <a:rPr lang="en-US"/>
              <a:t>There are two fundamental questions we’ll explore:</a:t>
            </a:r>
            <a:endParaRPr lang="en-US">
              <a:solidFill>
                <a:srgbClr val="444444"/>
              </a:solidFill>
            </a:endParaRPr>
          </a:p>
          <a:p>
            <a:pPr marL="171450" indent="-171450"/>
            <a:r>
              <a:rPr lang="en-US" b="1"/>
              <a:t>Do diffusion models understand 3D?</a:t>
            </a:r>
            <a:br>
              <a:rPr lang="en-US" b="1"/>
            </a:br>
            <a:r>
              <a:rPr lang="en-US" b="1"/>
              <a:t> Can they reason about 3D geometry, structure, or depth?</a:t>
            </a:r>
            <a:endParaRPr lang="en-US">
              <a:solidFill>
                <a:srgbClr val="444444"/>
              </a:solidFill>
            </a:endParaRPr>
          </a:p>
          <a:p>
            <a:pPr marL="171450" indent="-171450"/>
            <a:r>
              <a:rPr lang="en-US" b="1"/>
              <a:t>How can we use them for 3D generation and reconstruction?</a:t>
            </a:r>
            <a:endParaRPr lang="en-US"/>
          </a:p>
        </p:txBody>
      </p:sp>
    </p:spTree>
    <p:extLst>
      <p:ext uri="{BB962C8B-B14F-4D97-AF65-F5344CB8AC3E}">
        <p14:creationId xmlns:p14="http://schemas.microsoft.com/office/powerpoint/2010/main" val="39548637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51D36790-A101-E835-2F7D-2675B68B7758}"/>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E78AC037-B59E-CE8E-DD54-27C4AF2ED9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16842086-F440-108D-6199-BC57EB0A30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a:t>Multi-</a:t>
            </a:r>
            <a:r>
              <a:rPr lang="it-IT" b="1" err="1"/>
              <a:t>view</a:t>
            </a:r>
            <a:r>
              <a:rPr lang="it-IT" b="1"/>
              <a:t> </a:t>
            </a:r>
            <a:r>
              <a:rPr lang="it-IT" b="1" err="1"/>
              <a:t>Diffusion</a:t>
            </a:r>
            <a:endParaRPr lang="it-IT" err="1"/>
          </a:p>
          <a:p>
            <a:pPr>
              <a:buNone/>
            </a:pPr>
            <a:r>
              <a:rPr lang="en-US"/>
              <a:t>A prominent direction in this space is </a:t>
            </a:r>
            <a:r>
              <a:rPr lang="en-US" b="1"/>
              <a:t>multi-view image diffusion</a:t>
            </a:r>
            <a:r>
              <a:rPr lang="en-US"/>
              <a:t>, where the goal is to generate </a:t>
            </a:r>
            <a:r>
              <a:rPr lang="en-US" b="1"/>
              <a:t>multiple views</a:t>
            </a:r>
            <a:r>
              <a:rPr lang="en-US"/>
              <a:t> of the same object or scene, ensuring both </a:t>
            </a:r>
            <a:r>
              <a:rPr lang="en-US" b="1"/>
              <a:t>geometric and texture consistency</a:t>
            </a:r>
            <a:r>
              <a:rPr lang="en-US"/>
              <a:t>.</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30240331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07C8E236-4631-8E95-983E-D9A24A22D6F5}"/>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C6EA98EE-9547-3D9C-8BAC-CD5345A114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EC7ED5A2-2B73-252C-E865-475AEF1A9E4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One of the first models tackling this was Zero-1-to-3.</a:t>
            </a:r>
            <a:endParaRPr lang="it-IT"/>
          </a:p>
          <a:p>
            <a:pPr marL="171450" indent="-171450"/>
            <a:r>
              <a:rPr lang="en-US"/>
              <a:t>It builds on top of Stable Diffusion to generate </a:t>
            </a:r>
            <a:r>
              <a:rPr lang="en-US" b="1"/>
              <a:t>novel views</a:t>
            </a:r>
            <a:r>
              <a:rPr lang="en-US"/>
              <a:t> of an object;</a:t>
            </a:r>
          </a:p>
          <a:p>
            <a:pPr marL="171450" indent="-171450"/>
            <a:r>
              <a:rPr lang="en-US"/>
              <a:t>The model is conditioned on:</a:t>
            </a:r>
          </a:p>
          <a:p>
            <a:pPr marL="1085850" lvl="1" indent="-171450"/>
            <a:r>
              <a:rPr lang="en-US"/>
              <a:t>a </a:t>
            </a:r>
            <a:r>
              <a:rPr lang="en-US" b="1"/>
              <a:t>single image</a:t>
            </a:r>
            <a:r>
              <a:rPr lang="en-US"/>
              <a:t> of the object,</a:t>
            </a:r>
          </a:p>
          <a:p>
            <a:pPr marL="1085850" lvl="1" indent="-171450"/>
            <a:r>
              <a:rPr lang="en-US"/>
              <a:t>and a </a:t>
            </a:r>
            <a:r>
              <a:rPr lang="en-US" b="1"/>
              <a:t>target rotation</a:t>
            </a:r>
            <a:r>
              <a:rPr lang="en-US"/>
              <a:t> angle;</a:t>
            </a:r>
          </a:p>
          <a:p>
            <a:pPr marL="171450" indent="-171450"/>
            <a:r>
              <a:rPr lang="en-US"/>
              <a:t>It was trained at scale on </a:t>
            </a:r>
            <a:r>
              <a:rPr lang="en-US" b="1" err="1"/>
              <a:t>Objaverse</a:t>
            </a:r>
            <a:r>
              <a:rPr lang="en-US"/>
              <a:t>, one of the largest datasets for 3D-aware image generation.</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4145324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EA6BAB05-11FD-D822-FFEE-4157CA6B89DC}"/>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AED78DF1-CFC9-A018-BB46-28D5C505C1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E62F7C1D-672F-0D93-6DAD-C43E1661BF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Given an input image and a target viewpoint, Zero-1-to-3 uses a latent diffusion model to generate a novel image of the object from that viewpoint.</a:t>
            </a:r>
            <a:endParaRPr lang="it-IT"/>
          </a:p>
          <a:p>
            <a:pPr marL="171450" indent="-171450"/>
            <a:r>
              <a:rPr lang="en-US"/>
              <a:t>The training objective is the same as standard LDMs;</a:t>
            </a:r>
          </a:p>
          <a:p>
            <a:pPr marL="171450" indent="-171450"/>
            <a:r>
              <a:rPr lang="en-US"/>
              <a:t>The key difference: the </a:t>
            </a:r>
            <a:r>
              <a:rPr lang="en-US" b="1"/>
              <a:t>denoising network is conditioned</a:t>
            </a:r>
            <a:r>
              <a:rPr lang="en-US"/>
              <a:t> not just on the noisy latent, but also on the </a:t>
            </a:r>
            <a:r>
              <a:rPr lang="en-US" b="1"/>
              <a:t>input image and the rotation</a:t>
            </a:r>
            <a:r>
              <a:rPr lang="en-US"/>
              <a:t>.</a:t>
            </a:r>
          </a:p>
          <a:p>
            <a:pPr indent="0">
              <a:buNone/>
            </a:pPr>
            <a:r>
              <a:rPr lang="en-US"/>
              <a:t>Once trained, the model can generate </a:t>
            </a:r>
            <a:r>
              <a:rPr lang="en-US" b="1"/>
              <a:t>multiple views</a:t>
            </a:r>
            <a:r>
              <a:rPr lang="en-US"/>
              <a:t> of an object, enabling </a:t>
            </a:r>
            <a:r>
              <a:rPr lang="en-US" b="1"/>
              <a:t>3D reconstruction</a:t>
            </a:r>
            <a:r>
              <a:rPr lang="en-US"/>
              <a:t> from a </a:t>
            </a:r>
            <a:r>
              <a:rPr lang="en-US" b="1"/>
              <a:t>single photo</a:t>
            </a:r>
            <a:r>
              <a:rPr lang="en-US"/>
              <a:t> — a powerful and scalable solution for 3D generation.</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36756424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1DBC743D-C55E-5976-AF03-B81564CD7BCF}"/>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7F24C0D4-B501-4346-0EF1-60D6BF353E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82432CA2-661A-7540-1F39-7C00F4DDE8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29268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0C091417-1C80-4065-7826-A454CFEF2B26}"/>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5192215A-85C3-458F-E3A9-1959B70205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E9FAF69A-8B05-2CAB-CACA-0CEC2E50EB8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it-IT" err="1"/>
              <a:t>Results</a:t>
            </a:r>
            <a:r>
              <a:rPr lang="it-IT"/>
              <a:t> Zero-1-to-3</a:t>
            </a:r>
          </a:p>
        </p:txBody>
      </p:sp>
    </p:spTree>
    <p:extLst>
      <p:ext uri="{BB962C8B-B14F-4D97-AF65-F5344CB8AC3E}">
        <p14:creationId xmlns:p14="http://schemas.microsoft.com/office/powerpoint/2010/main" val="18517902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161C1A54-F4A6-8239-DAA5-DF6197112CE1}"/>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3F5A4153-2386-38D3-F962-14B33D6EC0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E01BEF89-2BA3-D4A6-A6F0-78FCBE8B9BA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While the results from Zero-1-to-3 look quite impressive, there are </a:t>
            </a:r>
            <a:r>
              <a:rPr lang="en-US" b="1"/>
              <a:t>clear limitations</a:t>
            </a:r>
            <a:r>
              <a:rPr lang="en-US"/>
              <a:t>.</a:t>
            </a:r>
            <a:endParaRPr lang="it-IT"/>
          </a:p>
          <a:p>
            <a:pPr>
              <a:buNone/>
            </a:pPr>
            <a:r>
              <a:rPr lang="en-US"/>
              <a:t>The most critical issue is </a:t>
            </a:r>
            <a:r>
              <a:rPr lang="en-US" b="1"/>
              <a:t>inconsistency</a:t>
            </a:r>
            <a:r>
              <a:rPr lang="en-US"/>
              <a:t>:</a:t>
            </a:r>
          </a:p>
          <a:p>
            <a:pPr>
              <a:buNone/>
            </a:pPr>
            <a:r>
              <a:rPr lang="en-US"/>
              <a:t>If we sample the same view multiple times, the generated images are often different.</a:t>
            </a:r>
          </a:p>
          <a:p>
            <a:pPr marL="0" indent="0">
              <a:buNone/>
            </a:pPr>
            <a:endParaRPr/>
          </a:p>
        </p:txBody>
      </p:sp>
    </p:spTree>
    <p:extLst>
      <p:ext uri="{BB962C8B-B14F-4D97-AF65-F5344CB8AC3E}">
        <p14:creationId xmlns:p14="http://schemas.microsoft.com/office/powerpoint/2010/main" val="17088474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746ED8FA-3FC9-1EAD-7F65-2EFF5DF0EAB0}"/>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ADF18A43-8CE0-59DB-FBAF-A5046CB52C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883799A7-1099-2B04-1533-14089A0F09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This happens because:</a:t>
            </a:r>
          </a:p>
          <a:p>
            <a:pPr marL="171450" indent="-171450"/>
            <a:r>
              <a:rPr lang="en-US"/>
              <a:t>The model generates </a:t>
            </a:r>
            <a:r>
              <a:rPr lang="en-US" b="1"/>
              <a:t>each view independently</a:t>
            </a:r>
            <a:r>
              <a:rPr lang="en-US"/>
              <a:t>;</a:t>
            </a:r>
          </a:p>
          <a:p>
            <a:pPr marL="171450" indent="-171450"/>
            <a:r>
              <a:rPr lang="en-US"/>
              <a:t>There is </a:t>
            </a:r>
            <a:r>
              <a:rPr lang="en-US" b="1"/>
              <a:t>no explicit 3D representation</a:t>
            </a:r>
            <a:r>
              <a:rPr lang="en-US"/>
              <a:t> or memory of previous views;</a:t>
            </a:r>
          </a:p>
          <a:p>
            <a:pPr marL="171450" indent="-171450"/>
            <a:r>
              <a:rPr lang="en-US"/>
              <a:t>So there's no enforced </a:t>
            </a:r>
            <a:r>
              <a:rPr lang="en-US" b="1"/>
              <a:t>3D consistency</a:t>
            </a:r>
            <a:r>
              <a:rPr lang="en-US"/>
              <a:t> across generated images.</a:t>
            </a:r>
            <a:endParaRPr lang="it-IT"/>
          </a:p>
        </p:txBody>
      </p:sp>
    </p:spTree>
    <p:extLst>
      <p:ext uri="{BB962C8B-B14F-4D97-AF65-F5344CB8AC3E}">
        <p14:creationId xmlns:p14="http://schemas.microsoft.com/office/powerpoint/2010/main" val="35404781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a:buNone/>
            </a:pPr>
            <a:r>
              <a:rPr lang="it-IT" b="1" err="1"/>
              <a:t>Limitations</a:t>
            </a:r>
            <a:r>
              <a:rPr lang="it-IT" b="1"/>
              <a:t> of Multi-</a:t>
            </a:r>
            <a:r>
              <a:rPr lang="it-IT" b="1" err="1"/>
              <a:t>View</a:t>
            </a:r>
            <a:r>
              <a:rPr lang="it-IT" b="1"/>
              <a:t> Diffusion Models</a:t>
            </a:r>
            <a:endParaRPr lang="it-IT"/>
          </a:p>
          <a:p>
            <a:pPr>
              <a:buNone/>
            </a:pPr>
            <a:r>
              <a:rPr lang="en-US"/>
              <a:t>Let’s now move to the final part of this talk — the </a:t>
            </a:r>
            <a:r>
              <a:rPr lang="en-US" b="1"/>
              <a:t>limitations</a:t>
            </a:r>
            <a:r>
              <a:rPr lang="en-US"/>
              <a:t> of current multi-view diffusion models.</a:t>
            </a:r>
            <a:endParaRPr lang="it-IT"/>
          </a:p>
          <a:p>
            <a:pPr>
              <a:buNone/>
            </a:pPr>
            <a:endParaRPr lang="en-US">
              <a:latin typeface="Calibri"/>
              <a:ea typeface="Calibri"/>
              <a:cs typeface="Calibri"/>
            </a:endParaRPr>
          </a:p>
        </p:txBody>
      </p:sp>
    </p:spTree>
    <p:extLst>
      <p:ext uri="{BB962C8B-B14F-4D97-AF65-F5344CB8AC3E}">
        <p14:creationId xmlns:p14="http://schemas.microsoft.com/office/powerpoint/2010/main" val="41882648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380F9369-59E0-9AE1-6BDC-CDE086A5E119}"/>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E10BCC6F-F2F1-6C17-A590-E339FB8481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BB1AF2D4-9B30-726A-A889-97329C2092D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err="1"/>
              <a:t>Improving</a:t>
            </a:r>
            <a:r>
              <a:rPr lang="it-IT" b="1"/>
              <a:t> 3D </a:t>
            </a:r>
            <a:r>
              <a:rPr lang="it-IT" b="1" err="1"/>
              <a:t>Consistency</a:t>
            </a:r>
            <a:endParaRPr lang="it-IT"/>
          </a:p>
          <a:p>
            <a:pPr>
              <a:buNone/>
            </a:pPr>
            <a:r>
              <a:rPr lang="en-US"/>
              <a:t>In recent years, there has been a strong research focus on improving </a:t>
            </a:r>
            <a:r>
              <a:rPr lang="en-US" b="1"/>
              <a:t>3D consistency</a:t>
            </a:r>
            <a:r>
              <a:rPr lang="en-US"/>
              <a:t> across novel views generated by diffusion models.</a:t>
            </a:r>
          </a:p>
          <a:p>
            <a:pPr>
              <a:buNone/>
            </a:pPr>
            <a:r>
              <a:rPr lang="en-US"/>
              <a:t>It is clear that if we generate the novel views independently without crosstalk, then we will surely end up with contradicting views and 3D inconsistencies!</a:t>
            </a:r>
          </a:p>
          <a:p>
            <a:pPr>
              <a:buNone/>
            </a:pPr>
            <a:endParaRPr lang="en-US"/>
          </a:p>
          <a:p>
            <a:pPr>
              <a:buNone/>
            </a:pPr>
            <a:r>
              <a:rPr lang="en-US"/>
              <a:t>Then people tried to synchronize the denoising with techniques like cross-attention between different views. This does help with creating more consistent views, but it still does not fully resolve the problem (horse is looking to the left vs right)</a:t>
            </a:r>
          </a:p>
          <a:p>
            <a:pPr>
              <a:buNone/>
            </a:pPr>
            <a:endParaRPr lang="en-US"/>
          </a:p>
          <a:p>
            <a:pPr>
              <a:buNone/>
            </a:pPr>
            <a:r>
              <a:rPr lang="en-US"/>
              <a:t>So key questions we want to </a:t>
            </a:r>
            <a:r>
              <a:rPr lang="en-US" err="1"/>
              <a:t>adress</a:t>
            </a:r>
            <a:r>
              <a:rPr lang="en-US"/>
              <a:t> in the remainder of this lecture are the following:</a:t>
            </a:r>
          </a:p>
          <a:p>
            <a:pPr>
              <a:buAutoNum type="arabicPeriod"/>
            </a:pPr>
            <a:r>
              <a:rPr lang="en-US"/>
              <a:t>Can we create a model that by design creates 3d consistent multi view images?</a:t>
            </a:r>
          </a:p>
          <a:p>
            <a:pPr>
              <a:buAutoNum type="arabicPeriod"/>
            </a:pPr>
            <a:r>
              <a:rPr lang="en-US"/>
              <a:t>How can we quantify inconsistencies? And can we create a benchmark to fairly compare different </a:t>
            </a:r>
            <a:r>
              <a:rPr lang="en-US" err="1"/>
              <a:t>multiview</a:t>
            </a:r>
            <a:r>
              <a:rPr lang="en-US"/>
              <a:t> image generation methods?</a:t>
            </a:r>
          </a:p>
          <a:p>
            <a:pPr>
              <a:buAutoNum type="arabicPeriod"/>
            </a:pPr>
            <a:endParaRPr lang="en-US"/>
          </a:p>
          <a:p>
            <a:pPr marL="158750" indent="0">
              <a:buNone/>
            </a:pPr>
            <a:r>
              <a:rPr lang="en-US"/>
              <a:t>These two works were actually done in our group!</a:t>
            </a:r>
            <a:endParaRPr lang="it-IT"/>
          </a:p>
        </p:txBody>
      </p:sp>
    </p:spTree>
    <p:extLst>
      <p:ext uri="{BB962C8B-B14F-4D97-AF65-F5344CB8AC3E}">
        <p14:creationId xmlns:p14="http://schemas.microsoft.com/office/powerpoint/2010/main" val="23521952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DE"/>
              <a:t>The inconsistency of generated images is suboptimal for downstream tasks, such as sparse view reconstructor. For example, Large Gaussian Model takes output from imagedream, and the inconsistency leads to the floating 3D Gaussian Splats, results in undesired rendering effect.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6EF52A-2D91-E24B-B329-EF05E2AFAAE2}"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0358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6EF52A-2D91-E24B-B329-EF05E2AFAAE2}"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7665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6EF52A-2D91-E24B-B329-EF05E2AFAAE2}"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36648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96AC79FB-47EF-64A5-9969-DD49BDEE051E}"/>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5A769612-70A3-7632-D568-1ECDBD7990F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A1D4C4F9-AC88-1E70-6877-8D7174A737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a:t>Gen3D Fusion – 3D </a:t>
            </a:r>
            <a:r>
              <a:rPr lang="it-IT" b="1" err="1"/>
              <a:t>as</a:t>
            </a:r>
            <a:r>
              <a:rPr lang="it-IT" b="1"/>
              <a:t> a </a:t>
            </a:r>
            <a:r>
              <a:rPr lang="it-IT" b="1" err="1"/>
              <a:t>Consistency</a:t>
            </a:r>
            <a:r>
              <a:rPr lang="it-IT" b="1"/>
              <a:t> </a:t>
            </a:r>
            <a:r>
              <a:rPr lang="it-IT" b="1" err="1"/>
              <a:t>Backbone</a:t>
            </a:r>
            <a:endParaRPr lang="it-IT" err="1"/>
          </a:p>
          <a:p>
            <a:pPr>
              <a:buNone/>
            </a:pPr>
            <a:r>
              <a:rPr lang="en-US"/>
              <a:t>The final direction we look at is to </a:t>
            </a:r>
            <a:r>
              <a:rPr lang="en-US" b="1"/>
              <a:t>explicitly integrate 3D structure</a:t>
            </a:r>
            <a:r>
              <a:rPr lang="en-US"/>
              <a:t> as a guiding backbone for the diffusion process.</a:t>
            </a:r>
          </a:p>
          <a:p>
            <a:pPr>
              <a:buNone/>
            </a:pPr>
            <a:r>
              <a:rPr lang="en-US"/>
              <a:t>A representative method here is </a:t>
            </a:r>
            <a:r>
              <a:rPr lang="en-US" b="1"/>
              <a:t>Gen3D Fusion</a:t>
            </a:r>
            <a:r>
              <a:rPr lang="en-US"/>
              <a:t>.</a:t>
            </a:r>
          </a:p>
          <a:p>
            <a:pPr>
              <a:buNone/>
            </a:pPr>
            <a:r>
              <a:rPr lang="en-US"/>
              <a:t>This method combines:</a:t>
            </a:r>
          </a:p>
          <a:p>
            <a:pPr marL="171450" indent="-171450"/>
            <a:r>
              <a:rPr lang="en-US"/>
              <a:t>A </a:t>
            </a:r>
            <a:r>
              <a:rPr lang="en-US" b="1"/>
              <a:t>3D generative model</a:t>
            </a:r>
            <a:r>
              <a:rPr lang="en-US"/>
              <a:t> that provides strong geometric priors,</a:t>
            </a:r>
          </a:p>
          <a:p>
            <a:pPr marL="171450" indent="-171450"/>
            <a:r>
              <a:rPr lang="en-US"/>
              <a:t>With a </a:t>
            </a:r>
            <a:r>
              <a:rPr lang="en-US" b="1"/>
              <a:t>multi-view 2D diffusion model</a:t>
            </a:r>
            <a:r>
              <a:rPr lang="en-US"/>
              <a:t>, which benefits from rich image data and view diversity.</a:t>
            </a:r>
          </a:p>
          <a:p>
            <a:pPr indent="0">
              <a:buNone/>
            </a:pPr>
            <a:r>
              <a:rPr lang="en-US"/>
              <a:t>By fusing these two components, the model achieves the </a:t>
            </a:r>
            <a:r>
              <a:rPr lang="en-US" b="1"/>
              <a:t>generalization power of 2D</a:t>
            </a:r>
            <a:r>
              <a:rPr lang="en-US"/>
              <a:t> with the </a:t>
            </a:r>
            <a:r>
              <a:rPr lang="en-US" b="1"/>
              <a:t>explicit geometry of 3D</a:t>
            </a:r>
            <a:r>
              <a:rPr lang="en-US"/>
              <a:t>.</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16241356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model is based on diffusion. We combine multi-view generation and 3D </a:t>
            </a:r>
            <a:r>
              <a:rPr lang="en-US" err="1"/>
              <a:t>reconstruting</a:t>
            </a:r>
            <a:r>
              <a:rPr lang="en-US"/>
              <a:t> using a gaussian splat representation. </a:t>
            </a:r>
          </a:p>
          <a:p>
            <a:r>
              <a:rPr lang="en-US"/>
              <a:t>Et each iteration the 3D generation model takes as input: the input view </a:t>
            </a:r>
            <a:r>
              <a:rPr lang="en-US" err="1"/>
              <a:t>x^x</a:t>
            </a:r>
            <a:r>
              <a:rPr lang="en-US"/>
              <a:t> and the current </a:t>
            </a:r>
            <a:r>
              <a:rPr lang="en-US" err="1"/>
              <a:t>nosiy</a:t>
            </a:r>
            <a:r>
              <a:rPr lang="en-US"/>
              <a:t> multi-view </a:t>
            </a:r>
            <a:r>
              <a:rPr lang="en-US" err="1"/>
              <a:t>x^tgt</a:t>
            </a:r>
            <a:r>
              <a:rPr lang="en-US"/>
              <a:t> which are rendered from the representation.</a:t>
            </a:r>
          </a:p>
          <a:p>
            <a:r>
              <a:rPr lang="en-US"/>
              <a:t>It also takes the predicted Multiview images as input, which might be 3D inconsistent, but they constitute a shape prior. </a:t>
            </a:r>
          </a:p>
          <a:p>
            <a:r>
              <a:rPr lang="en-US"/>
              <a:t>Then we generate the 3D representation based on Gaussian splats, render </a:t>
            </a:r>
            <a:r>
              <a:rPr lang="en-US" err="1"/>
              <a:t>muklti</a:t>
            </a:r>
            <a:r>
              <a:rPr lang="en-US"/>
              <a:t>-view and backpropagate </a:t>
            </a:r>
            <a:r>
              <a:rPr lang="en-US" err="1"/>
              <a:t>throught</a:t>
            </a:r>
            <a:r>
              <a:rPr lang="en-US"/>
              <a:t> he 3D generative model and the diffusion model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6EF52A-2D91-E24B-B329-EF05E2AFAAE2}"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9505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BCA7665B-F2A2-A42F-8DAC-488F6A481363}"/>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D6E751DD-7EB2-4D53-35D3-A7AC28363B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AC025878-03BA-9183-0907-177A1E2FD3F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68915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DD138D5C-7BF4-1C83-9158-9CE11D0B57D2}"/>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DBE539C6-B066-D2E5-D4AE-6D15D52471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7C0C7C2E-C9DF-42C7-B029-98B2108EB76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5443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DE"/>
              <a:t>Here is a comparation of Gen3Diffusion with two state-of-the-art avatar reconstruction works, show superior performance in both appearance and geometry.</a:t>
            </a:r>
          </a:p>
        </p:txBody>
      </p:sp>
      <p:sp>
        <p:nvSpPr>
          <p:cNvPr id="4" name="Footer Placeholder 3"/>
          <p:cNvSpPr>
            <a:spLocks noGrp="1"/>
          </p:cNvSpPr>
          <p:nvPr>
            <p:ph type="ftr" sz="quarter" idx="4"/>
          </p:nvPr>
        </p:nvSpPr>
        <p:spPr/>
        <p:txBody>
          <a:bodyPr/>
          <a:lstStyle/>
          <a:p>
            <a:endParaRPr lang="de-DE"/>
          </a:p>
        </p:txBody>
      </p:sp>
      <p:sp>
        <p:nvSpPr>
          <p:cNvPr id="5" name="Slide Number Placeholder 4"/>
          <p:cNvSpPr>
            <a:spLocks noGrp="1"/>
          </p:cNvSpPr>
          <p:nvPr>
            <p:ph type="sldNum" sz="quarter" idx="5"/>
          </p:nvPr>
        </p:nvSpPr>
        <p:spPr/>
        <p:txBody>
          <a:bodyPr/>
          <a:lstStyle/>
          <a:p>
            <a:fld id="{CC85E968-FCE0-431C-99B4-EC8EA971DFFE}" type="slidenum">
              <a:rPr lang="de-DE" smtClean="0"/>
              <a:t>69</a:t>
            </a:fld>
            <a:endParaRPr lang="de-DE"/>
          </a:p>
        </p:txBody>
      </p:sp>
    </p:spTree>
    <p:extLst>
      <p:ext uri="{BB962C8B-B14F-4D97-AF65-F5344CB8AC3E}">
        <p14:creationId xmlns:p14="http://schemas.microsoft.com/office/powerpoint/2010/main" val="12833649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DE"/>
              <a:t>Gen3Diffusion shows better reconstruction results in challenging subjects.</a:t>
            </a:r>
          </a:p>
        </p:txBody>
      </p:sp>
      <p:sp>
        <p:nvSpPr>
          <p:cNvPr id="4" name="Footer Placeholder 3"/>
          <p:cNvSpPr>
            <a:spLocks noGrp="1"/>
          </p:cNvSpPr>
          <p:nvPr>
            <p:ph type="ftr" sz="quarter" idx="4"/>
          </p:nvPr>
        </p:nvSpPr>
        <p:spPr/>
        <p:txBody>
          <a:bodyPr/>
          <a:lstStyle/>
          <a:p>
            <a:endParaRPr lang="de-DE"/>
          </a:p>
        </p:txBody>
      </p:sp>
      <p:sp>
        <p:nvSpPr>
          <p:cNvPr id="5" name="Slide Number Placeholder 4"/>
          <p:cNvSpPr>
            <a:spLocks noGrp="1"/>
          </p:cNvSpPr>
          <p:nvPr>
            <p:ph type="sldNum" sz="quarter" idx="5"/>
          </p:nvPr>
        </p:nvSpPr>
        <p:spPr/>
        <p:txBody>
          <a:bodyPr/>
          <a:lstStyle/>
          <a:p>
            <a:fld id="{CC85E968-FCE0-431C-99B4-EC8EA971DFFE}" type="slidenum">
              <a:rPr lang="de-DE" smtClean="0"/>
              <a:t>70</a:t>
            </a:fld>
            <a:endParaRPr lang="de-DE"/>
          </a:p>
        </p:txBody>
      </p:sp>
    </p:spTree>
    <p:extLst>
      <p:ext uri="{BB962C8B-B14F-4D97-AF65-F5344CB8AC3E}">
        <p14:creationId xmlns:p14="http://schemas.microsoft.com/office/powerpoint/2010/main" val="9023719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DE"/>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85E968-FCE0-431C-99B4-EC8EA971DFFE}"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65070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3E7A7-9E82-7A89-F3E5-9211810B3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C7535-8526-1883-FD1D-EEA653DFB5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BF6168-3FAD-39DE-CE74-B49EF1874418}"/>
              </a:ext>
            </a:extLst>
          </p:cNvPr>
          <p:cNvSpPr>
            <a:spLocks noGrp="1"/>
          </p:cNvSpPr>
          <p:nvPr>
            <p:ph type="body" idx="1"/>
          </p:nvPr>
        </p:nvSpPr>
        <p:spPr/>
        <p:txBody>
          <a:bodyPr/>
          <a:lstStyle/>
          <a:p>
            <a:endParaRPr lang="en-DE"/>
          </a:p>
        </p:txBody>
      </p:sp>
      <p:sp>
        <p:nvSpPr>
          <p:cNvPr id="4" name="Footer Placeholder 3">
            <a:extLst>
              <a:ext uri="{FF2B5EF4-FFF2-40B4-BE49-F238E27FC236}">
                <a16:creationId xmlns:a16="http://schemas.microsoft.com/office/drawing/2014/main" id="{1B4E095C-9EEE-6E7A-33CB-045F5328D1FB}"/>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FCE102D7-374A-FD97-513C-DE27035545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85E968-FCE0-431C-99B4-EC8EA971DFFE}"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09823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DE"/>
              <a:t>This generaliation ability also shows on multi-human image reconstruction. This amazing generalizing ability is all thaks to the foundational power from the pre-trained 2D diffusion model.</a:t>
            </a:r>
          </a:p>
        </p:txBody>
      </p:sp>
      <p:sp>
        <p:nvSpPr>
          <p:cNvPr id="4" name="Footer Placeholder 3"/>
          <p:cNvSpPr>
            <a:spLocks noGrp="1"/>
          </p:cNvSpPr>
          <p:nvPr>
            <p:ph type="ftr" sz="quarter" idx="4"/>
          </p:nvPr>
        </p:nvSpPr>
        <p:spPr/>
        <p:txBody>
          <a:bodyPr/>
          <a:lstStyle/>
          <a:p>
            <a:endParaRPr lang="de-DE"/>
          </a:p>
        </p:txBody>
      </p:sp>
      <p:sp>
        <p:nvSpPr>
          <p:cNvPr id="5" name="Slide Number Placeholder 4"/>
          <p:cNvSpPr>
            <a:spLocks noGrp="1"/>
          </p:cNvSpPr>
          <p:nvPr>
            <p:ph type="sldNum" sz="quarter" idx="5"/>
          </p:nvPr>
        </p:nvSpPr>
        <p:spPr/>
        <p:txBody>
          <a:bodyPr/>
          <a:lstStyle/>
          <a:p>
            <a:fld id="{CC85E968-FCE0-431C-99B4-EC8EA971DFFE}" type="slidenum">
              <a:rPr lang="de-DE" smtClean="0"/>
              <a:t>73</a:t>
            </a:fld>
            <a:endParaRPr lang="de-DE"/>
          </a:p>
        </p:txBody>
      </p:sp>
    </p:spTree>
    <p:extLst>
      <p:ext uri="{BB962C8B-B14F-4D97-AF65-F5344CB8AC3E}">
        <p14:creationId xmlns:p14="http://schemas.microsoft.com/office/powerpoint/2010/main" val="32349913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a:buNone/>
            </a:pPr>
            <a:r>
              <a:rPr lang="en-US"/>
              <a:t>A good starting point is to remember that </a:t>
            </a:r>
            <a:r>
              <a:rPr lang="en-US" b="1"/>
              <a:t>reconstructing 3D from a single image is an inverse problem</a:t>
            </a:r>
            <a:r>
              <a:rPr lang="en-US"/>
              <a:t>.</a:t>
            </a:r>
            <a:endParaRPr lang="it-IT"/>
          </a:p>
          <a:p>
            <a:pPr marL="285750" indent="-285750">
              <a:buChar char="•"/>
            </a:pPr>
            <a:r>
              <a:rPr lang="en-US"/>
              <a:t>That means: for a single 2D view, there are </a:t>
            </a:r>
            <a:r>
              <a:rPr lang="en-US" b="1"/>
              <a:t>many valid 3D interpretations</a:t>
            </a:r>
            <a:r>
              <a:rPr lang="en-US"/>
              <a:t>.</a:t>
            </a:r>
            <a:endParaRPr lang="it-IT"/>
          </a:p>
          <a:p>
            <a:pPr marL="285750" indent="-285750">
              <a:buChar char="•"/>
            </a:pPr>
            <a:r>
              <a:rPr lang="en-US"/>
              <a:t>Multiple 3D shapes can explain the same image equally well.</a:t>
            </a:r>
            <a:endParaRPr lang="it-IT"/>
          </a:p>
          <a:p>
            <a:pPr marL="285750" indent="-285750">
              <a:buChar char="•"/>
            </a:pPr>
            <a:r>
              <a:rPr lang="en-US"/>
              <a:t>So there is </a:t>
            </a:r>
            <a:r>
              <a:rPr lang="en-US" b="1"/>
              <a:t>inherent ambiguity</a:t>
            </a:r>
            <a:r>
              <a:rPr lang="en-US"/>
              <a:t> in this task.</a:t>
            </a:r>
            <a:endParaRPr lang="it-IT"/>
          </a:p>
          <a:p>
            <a:pPr marL="0" indent="0">
              <a:buNone/>
            </a:pPr>
            <a:endParaRPr lang="en-US"/>
          </a:p>
          <a:p>
            <a:pPr marL="0" indent="0">
              <a:buNone/>
            </a:pPr>
            <a:r>
              <a:rPr lang="en-US"/>
              <a:t>A major issue in current literature is how we </a:t>
            </a:r>
            <a:r>
              <a:rPr lang="en-US" b="1"/>
              <a:t>evaluate</a:t>
            </a:r>
            <a:r>
              <a:rPr lang="en-US"/>
              <a:t> these models.</a:t>
            </a:r>
            <a:endParaRPr lang="it-IT"/>
          </a:p>
          <a:p>
            <a:pPr marL="171450" indent="-171450"/>
            <a:r>
              <a:rPr lang="en-US"/>
              <a:t>Most works benchmark their performance using some kind of </a:t>
            </a:r>
            <a:r>
              <a:rPr lang="en-US" b="1"/>
              <a:t>ground truth 3D data</a:t>
            </a:r>
            <a:r>
              <a:rPr lang="en-US"/>
              <a:t> — like object meshes or multi-view renderings.</a:t>
            </a:r>
          </a:p>
          <a:p>
            <a:pPr marL="171450" indent="-171450"/>
            <a:r>
              <a:rPr lang="en-US"/>
              <a:t>However, in a </a:t>
            </a:r>
            <a:r>
              <a:rPr lang="en-US" b="1"/>
              <a:t>generative task</a:t>
            </a:r>
            <a:r>
              <a:rPr lang="en-US"/>
              <a:t>, this doesn’t always make sense.</a:t>
            </a:r>
          </a:p>
          <a:p>
            <a:pPr indent="0">
              <a:buNone/>
            </a:pPr>
            <a:r>
              <a:rPr lang="en-US"/>
              <a:t>Why?</a:t>
            </a:r>
          </a:p>
          <a:p>
            <a:pPr marL="171450" indent="-171450"/>
            <a:r>
              <a:rPr lang="en-US"/>
              <a:t>Because the model might generate a shape that is </a:t>
            </a:r>
            <a:r>
              <a:rPr lang="en-US" b="1"/>
              <a:t>plausible and consistent</a:t>
            </a:r>
            <a:r>
              <a:rPr lang="en-US"/>
              <a:t>, even if it’s </a:t>
            </a:r>
            <a:r>
              <a:rPr lang="en-US" b="1"/>
              <a:t>not the same as the ground truth</a:t>
            </a:r>
            <a:r>
              <a:rPr lang="en-US"/>
              <a:t>.</a:t>
            </a:r>
          </a:p>
          <a:p>
            <a:pPr marL="171450" indent="-171450"/>
            <a:r>
              <a:rPr lang="en-US"/>
              <a:t>Penalizing such outputs could be misleading.</a:t>
            </a:r>
          </a:p>
          <a:p>
            <a:pPr>
              <a:buNone/>
            </a:pPr>
            <a:endParaRPr lang="en-US">
              <a:latin typeface="Calibri"/>
              <a:ea typeface="Calibri"/>
              <a:cs typeface="Calibri"/>
            </a:endParaRPr>
          </a:p>
        </p:txBody>
      </p:sp>
    </p:spTree>
    <p:extLst>
      <p:ext uri="{BB962C8B-B14F-4D97-AF65-F5344CB8AC3E}">
        <p14:creationId xmlns:p14="http://schemas.microsoft.com/office/powerpoint/2010/main" val="37880625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a:buNone/>
            </a:pPr>
            <a:r>
              <a:rPr lang="en-US"/>
              <a:t>So, let’s play a quick game.</a:t>
            </a:r>
            <a:endParaRPr lang="it-IT"/>
          </a:p>
          <a:p>
            <a:pPr>
              <a:buNone/>
            </a:pPr>
            <a:r>
              <a:rPr lang="en-US"/>
              <a:t>In the top right, you see the </a:t>
            </a:r>
            <a:r>
              <a:rPr lang="en-US" b="1"/>
              <a:t>input view</a:t>
            </a:r>
            <a:r>
              <a:rPr lang="en-US"/>
              <a:t> — a front-facing image of the object.</a:t>
            </a:r>
            <a:br>
              <a:rPr lang="en-US"/>
            </a:br>
            <a:r>
              <a:rPr lang="en-US"/>
              <a:t> At the bottom, we have </a:t>
            </a:r>
            <a:r>
              <a:rPr lang="en-US" b="1"/>
              <a:t>four possible back views</a:t>
            </a:r>
            <a:r>
              <a:rPr lang="en-US"/>
              <a:t>, all showing the object rotated by 180°.</a:t>
            </a:r>
            <a:endParaRPr lang="it-IT"/>
          </a:p>
          <a:p>
            <a:pPr>
              <a:buNone/>
            </a:pPr>
            <a:r>
              <a:rPr lang="en-US"/>
              <a:t>And the question is:</a:t>
            </a:r>
            <a:br>
              <a:rPr lang="en-US"/>
            </a:br>
            <a:r>
              <a:rPr lang="en-US"/>
              <a:t> </a:t>
            </a:r>
            <a:r>
              <a:rPr lang="en-US" b="1"/>
              <a:t>Which one is correct?</a:t>
            </a:r>
            <a:endParaRPr lang="it-IT"/>
          </a:p>
          <a:p>
            <a:pPr>
              <a:buNone/>
            </a:pPr>
            <a:endParaRPr lang="en-US" b="1"/>
          </a:p>
          <a:p>
            <a:pPr>
              <a:buNone/>
            </a:pPr>
            <a:r>
              <a:rPr lang="en-US"/>
              <a:t>The truth is — </a:t>
            </a:r>
            <a:r>
              <a:rPr lang="en-US" b="1"/>
              <a:t>we don’t know</a:t>
            </a:r>
            <a:r>
              <a:rPr lang="en-US"/>
              <a:t>. Since the back side is occluded in the input view, it’s actually </a:t>
            </a:r>
            <a:r>
              <a:rPr lang="en-US" b="1"/>
              <a:t>very hard to say which of these is the real one</a:t>
            </a:r>
            <a:r>
              <a:rPr lang="en-US"/>
              <a:t>, unless some generation has obvious artifacts.</a:t>
            </a:r>
          </a:p>
        </p:txBody>
      </p:sp>
    </p:spTree>
    <p:extLst>
      <p:ext uri="{BB962C8B-B14F-4D97-AF65-F5344CB8AC3E}">
        <p14:creationId xmlns:p14="http://schemas.microsoft.com/office/powerpoint/2010/main" val="25436039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a:buNone/>
            </a:pPr>
            <a:r>
              <a:rPr lang="it-IT" b="1"/>
              <a:t>Ground Truth </a:t>
            </a:r>
            <a:r>
              <a:rPr lang="it-IT" b="1" err="1"/>
              <a:t>Revealed</a:t>
            </a:r>
            <a:endParaRPr lang="it-IT" err="1"/>
          </a:p>
          <a:p>
            <a:pPr>
              <a:buNone/>
            </a:pPr>
            <a:r>
              <a:rPr lang="en-US"/>
              <a:t>Here is the </a:t>
            </a:r>
            <a:r>
              <a:rPr lang="en-US" b="1"/>
              <a:t>actual ground truth</a:t>
            </a:r>
            <a:r>
              <a:rPr lang="en-US"/>
              <a:t> back view.</a:t>
            </a:r>
            <a:endParaRPr lang="it-IT"/>
          </a:p>
          <a:p>
            <a:pPr>
              <a:buNone/>
            </a:pPr>
            <a:r>
              <a:rPr lang="en-US"/>
              <a:t>As you can see, it was </a:t>
            </a:r>
            <a:r>
              <a:rPr lang="en-US" b="1"/>
              <a:t>not at all obvious</a:t>
            </a:r>
            <a:r>
              <a:rPr lang="en-US"/>
              <a:t>.</a:t>
            </a:r>
            <a:br>
              <a:rPr lang="en-US"/>
            </a:br>
            <a:r>
              <a:rPr lang="en-US"/>
              <a:t> And this leads to a key insight:</a:t>
            </a:r>
            <a:endParaRPr lang="it-IT"/>
          </a:p>
          <a:p>
            <a:pPr>
              <a:buNone/>
            </a:pPr>
            <a:r>
              <a:rPr lang="en-US"/>
              <a:t>When we ask a model to generate the back of an object from a single input image, we’re essentially asking for a </a:t>
            </a:r>
            <a:r>
              <a:rPr lang="en-US" b="1"/>
              <a:t>plausible guess</a:t>
            </a:r>
            <a:r>
              <a:rPr lang="en-US"/>
              <a:t>, not an exact reconstruction.</a:t>
            </a:r>
            <a:endParaRPr lang="it-IT"/>
          </a:p>
          <a:p>
            <a:pPr>
              <a:buNone/>
            </a:pPr>
            <a:r>
              <a:rPr lang="en-US"/>
              <a:t>So comparing the generated image directly to the ground truth — </a:t>
            </a:r>
            <a:r>
              <a:rPr lang="en-US" b="1"/>
              <a:t>pixel by pixel or geometry by geometry</a:t>
            </a:r>
            <a:r>
              <a:rPr lang="en-US"/>
              <a:t> — often doesn’t make much sense.</a:t>
            </a:r>
            <a:endParaRPr lang="it-IT"/>
          </a:p>
          <a:p>
            <a:pPr>
              <a:buNone/>
            </a:pPr>
            <a:r>
              <a:rPr lang="en-US"/>
              <a:t>What does make sense is evaluating:</a:t>
            </a:r>
            <a:endParaRPr lang="it-IT"/>
          </a:p>
          <a:p>
            <a:pPr marL="285750" indent="-285750">
              <a:buChar char="•"/>
            </a:pPr>
            <a:r>
              <a:rPr lang="en-US" b="1"/>
              <a:t>consistency across views</a:t>
            </a:r>
            <a:r>
              <a:rPr lang="en-US"/>
              <a:t>,</a:t>
            </a:r>
            <a:endParaRPr lang="it-IT"/>
          </a:p>
          <a:p>
            <a:pPr marL="285750" indent="-285750">
              <a:buChar char="•"/>
            </a:pPr>
            <a:r>
              <a:rPr lang="en-US" b="1"/>
              <a:t>3D geometry consistency</a:t>
            </a:r>
            <a:r>
              <a:rPr lang="en-US"/>
              <a:t>,</a:t>
            </a:r>
            <a:endParaRPr lang="it-IT"/>
          </a:p>
          <a:p>
            <a:pPr marL="285750" indent="-285750">
              <a:buChar char="•"/>
            </a:pPr>
            <a:r>
              <a:rPr lang="en-US"/>
              <a:t>and </a:t>
            </a:r>
            <a:r>
              <a:rPr lang="en-US" b="1"/>
              <a:t>texture coherence</a:t>
            </a:r>
            <a:r>
              <a:rPr lang="en-US"/>
              <a:t>.</a:t>
            </a:r>
            <a:endParaRPr lang="it-IT"/>
          </a:p>
          <a:p>
            <a:pPr>
              <a:buNone/>
            </a:pPr>
            <a:endParaRPr lang="en-US">
              <a:latin typeface="Calibri"/>
              <a:ea typeface="Calibri"/>
              <a:cs typeface="Calibri"/>
            </a:endParaRPr>
          </a:p>
        </p:txBody>
      </p:sp>
    </p:spTree>
    <p:extLst>
      <p:ext uri="{BB962C8B-B14F-4D97-AF65-F5344CB8AC3E}">
        <p14:creationId xmlns:p14="http://schemas.microsoft.com/office/powerpoint/2010/main" val="10295737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a:buNone/>
            </a:pPr>
            <a:r>
              <a:rPr lang="it-IT" b="1" err="1"/>
              <a:t>Example</a:t>
            </a:r>
            <a:r>
              <a:rPr lang="it-IT" b="1"/>
              <a:t> – Back </a:t>
            </a:r>
            <a:r>
              <a:rPr lang="it-IT" b="1" err="1"/>
              <a:t>View</a:t>
            </a:r>
            <a:r>
              <a:rPr lang="it-IT" b="1"/>
              <a:t> </a:t>
            </a:r>
            <a:r>
              <a:rPr lang="it-IT" b="1" err="1"/>
              <a:t>Discrepancy</a:t>
            </a:r>
            <a:endParaRPr lang="it-IT" err="1"/>
          </a:p>
          <a:p>
            <a:pPr>
              <a:buNone/>
            </a:pPr>
            <a:r>
              <a:rPr lang="en-US"/>
              <a:t>Here's a concrete example:</a:t>
            </a:r>
            <a:endParaRPr lang="it-IT"/>
          </a:p>
          <a:p>
            <a:pPr marL="285750" indent="-285750">
              <a:buChar char="•"/>
            </a:pPr>
            <a:r>
              <a:rPr lang="en-US"/>
              <a:t>On the left is the front view,</a:t>
            </a:r>
            <a:endParaRPr lang="it-IT"/>
          </a:p>
          <a:p>
            <a:pPr marL="285750" indent="-285750">
              <a:buChar char="•"/>
            </a:pPr>
            <a:r>
              <a:rPr lang="en-US"/>
              <a:t>On the right is the actual back view.</a:t>
            </a:r>
            <a:endParaRPr lang="it-IT"/>
          </a:p>
          <a:p>
            <a:pPr indent="0">
              <a:buNone/>
            </a:pPr>
            <a:r>
              <a:rPr lang="en-US"/>
              <a:t>Notice two things:</a:t>
            </a:r>
            <a:endParaRPr lang="it-IT"/>
          </a:p>
          <a:p>
            <a:pPr marL="285750" indent="-285750">
              <a:buChar char="•"/>
            </a:pPr>
            <a:r>
              <a:rPr lang="en-US"/>
              <a:t>There's a </a:t>
            </a:r>
            <a:r>
              <a:rPr lang="en-US" b="1"/>
              <a:t>yellow triangle</a:t>
            </a:r>
            <a:r>
              <a:rPr lang="en-US"/>
              <a:t> on the back that’s completely invisible from the front.</a:t>
            </a:r>
            <a:endParaRPr lang="it-IT"/>
          </a:p>
          <a:p>
            <a:pPr marL="285750" indent="-285750">
              <a:buChar char="•"/>
            </a:pPr>
            <a:r>
              <a:rPr lang="en-US"/>
              <a:t>The back side has </a:t>
            </a:r>
            <a:r>
              <a:rPr lang="en-US" b="1"/>
              <a:t>slight asymmetries</a:t>
            </a:r>
            <a:r>
              <a:rPr lang="en-US"/>
              <a:t> — for example, the staircase is shifted slightly to the right.</a:t>
            </a:r>
            <a:endParaRPr lang="it-IT"/>
          </a:p>
          <a:p>
            <a:pPr indent="0">
              <a:buNone/>
            </a:pPr>
            <a:r>
              <a:rPr lang="en-US"/>
              <a:t>So again, if a model predicts a </a:t>
            </a:r>
            <a:r>
              <a:rPr lang="en-US" b="1"/>
              <a:t>perfectly symmetric</a:t>
            </a:r>
            <a:r>
              <a:rPr lang="en-US"/>
              <a:t> version of the object’s back, should we penalize it just because the real object was slightly asymmetric?</a:t>
            </a:r>
            <a:endParaRPr lang="it-IT"/>
          </a:p>
          <a:p>
            <a:pPr>
              <a:buNone/>
            </a:pPr>
            <a:r>
              <a:rPr lang="en-US"/>
              <a:t>Probably not.</a:t>
            </a:r>
            <a:endParaRPr lang="it-IT"/>
          </a:p>
          <a:p>
            <a:pPr>
              <a:buNone/>
            </a:pPr>
            <a:endParaRPr lang="en-US">
              <a:latin typeface="Calibri"/>
              <a:ea typeface="Calibri"/>
              <a:cs typeface="Calibri"/>
            </a:endParaRPr>
          </a:p>
        </p:txBody>
      </p:sp>
    </p:spTree>
    <p:extLst>
      <p:ext uri="{BB962C8B-B14F-4D97-AF65-F5344CB8AC3E}">
        <p14:creationId xmlns:p14="http://schemas.microsoft.com/office/powerpoint/2010/main" val="42266692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a:buNone/>
            </a:pPr>
            <a:r>
              <a:rPr lang="it-IT" b="1"/>
              <a:t>A New Benchmark</a:t>
            </a:r>
            <a:endParaRPr lang="it-IT"/>
          </a:p>
          <a:p>
            <a:pPr>
              <a:buNone/>
            </a:pPr>
            <a:r>
              <a:rPr lang="en-US"/>
              <a:t>This is exactly the motivation behind a recent </a:t>
            </a:r>
            <a:r>
              <a:rPr lang="en-US" b="1"/>
              <a:t>ICCV 2025 paper from our group</a:t>
            </a:r>
            <a:r>
              <a:rPr lang="en-US"/>
              <a:t>.</a:t>
            </a:r>
            <a:endParaRPr lang="it-IT"/>
          </a:p>
          <a:p>
            <a:pPr>
              <a:buNone/>
            </a:pPr>
            <a:r>
              <a:rPr lang="en-US"/>
              <a:t>The goal is to introduce a </a:t>
            </a:r>
            <a:r>
              <a:rPr lang="en-US" b="1"/>
              <a:t>comprehensive benchmark</a:t>
            </a:r>
            <a:r>
              <a:rPr lang="en-US"/>
              <a:t> that goes beyond simple GT comparison and evaluates:</a:t>
            </a:r>
            <a:endParaRPr lang="it-IT"/>
          </a:p>
          <a:p>
            <a:pPr marL="285750" indent="-285750">
              <a:buChar char="•"/>
            </a:pPr>
            <a:r>
              <a:rPr lang="en-US" b="1"/>
              <a:t>3D geometry consistency</a:t>
            </a:r>
            <a:r>
              <a:rPr lang="en-US"/>
              <a:t>,</a:t>
            </a:r>
            <a:endParaRPr lang="it-IT"/>
          </a:p>
          <a:p>
            <a:pPr marL="285750" indent="-285750">
              <a:buChar char="•"/>
            </a:pPr>
            <a:r>
              <a:rPr lang="en-US" b="1"/>
              <a:t>texture consistency</a:t>
            </a:r>
            <a:r>
              <a:rPr lang="en-US"/>
              <a:t>,</a:t>
            </a:r>
            <a:endParaRPr lang="it-IT"/>
          </a:p>
          <a:p>
            <a:pPr marL="285750" indent="-285750">
              <a:buChar char="•"/>
            </a:pPr>
            <a:r>
              <a:rPr lang="en-US" b="1"/>
              <a:t>visual quality</a:t>
            </a:r>
            <a:r>
              <a:rPr lang="en-US"/>
              <a:t>,</a:t>
            </a:r>
            <a:endParaRPr lang="it-IT"/>
          </a:p>
          <a:p>
            <a:pPr marL="285750" indent="-285750">
              <a:buChar char="•"/>
            </a:pPr>
            <a:r>
              <a:rPr lang="en-US"/>
              <a:t>and </a:t>
            </a:r>
            <a:r>
              <a:rPr lang="en-US" b="1"/>
              <a:t>semantic correctness</a:t>
            </a:r>
            <a:r>
              <a:rPr lang="en-US"/>
              <a:t>.</a:t>
            </a:r>
            <a:endParaRPr lang="it-IT"/>
          </a:p>
          <a:p>
            <a:pPr>
              <a:buNone/>
            </a:pPr>
            <a:endParaRPr lang="en-US">
              <a:latin typeface="Calibri"/>
              <a:ea typeface="Calibri"/>
              <a:cs typeface="Calibri"/>
            </a:endParaRPr>
          </a:p>
        </p:txBody>
      </p:sp>
    </p:spTree>
    <p:extLst>
      <p:ext uri="{BB962C8B-B14F-4D97-AF65-F5344CB8AC3E}">
        <p14:creationId xmlns:p14="http://schemas.microsoft.com/office/powerpoint/2010/main" val="904039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a:buNone/>
            </a:pPr>
            <a:r>
              <a:rPr lang="it-IT" b="1"/>
              <a:t>How the Benchmark Works</a:t>
            </a:r>
            <a:endParaRPr lang="it-IT"/>
          </a:p>
          <a:p>
            <a:pPr>
              <a:buNone/>
            </a:pPr>
            <a:r>
              <a:rPr lang="en-US"/>
              <a:t>Here's how it works:</a:t>
            </a:r>
            <a:endParaRPr lang="it-IT"/>
          </a:p>
          <a:p>
            <a:pPr marL="285750" indent="-285750">
              <a:buChar char="•"/>
            </a:pPr>
            <a:r>
              <a:rPr lang="en-US"/>
              <a:t>Take any </a:t>
            </a:r>
            <a:r>
              <a:rPr lang="en-US" b="1"/>
              <a:t>multi-view generation system</a:t>
            </a:r>
            <a:r>
              <a:rPr lang="en-US"/>
              <a:t>.</a:t>
            </a:r>
            <a:endParaRPr lang="it-IT"/>
          </a:p>
          <a:p>
            <a:pPr marL="285750" indent="-285750">
              <a:buChar char="•"/>
            </a:pPr>
            <a:r>
              <a:rPr lang="en-US"/>
              <a:t>Generate two </a:t>
            </a:r>
            <a:r>
              <a:rPr lang="en-US" b="1"/>
              <a:t>independent sets of views</a:t>
            </a:r>
            <a:r>
              <a:rPr lang="en-US"/>
              <a:t> from the same input.</a:t>
            </a:r>
            <a:endParaRPr lang="it-IT"/>
          </a:p>
          <a:p>
            <a:pPr marL="285750" indent="-285750">
              <a:buChar char="•"/>
            </a:pPr>
            <a:r>
              <a:rPr lang="en-US"/>
              <a:t>Reconstruct the scene from both sets using 3D methods.</a:t>
            </a:r>
            <a:endParaRPr lang="it-IT"/>
          </a:p>
          <a:p>
            <a:pPr marL="285750" indent="-285750">
              <a:buChar char="•"/>
            </a:pPr>
            <a:r>
              <a:rPr lang="en-US"/>
              <a:t>Apply </a:t>
            </a:r>
            <a:r>
              <a:rPr lang="en-US" b="1"/>
              <a:t>3D consistency metrics</a:t>
            </a:r>
            <a:r>
              <a:rPr lang="en-US"/>
              <a:t> between the reconstructions.</a:t>
            </a:r>
            <a:endParaRPr lang="it-IT"/>
          </a:p>
          <a:p>
            <a:pPr indent="0">
              <a:buNone/>
            </a:pPr>
            <a:r>
              <a:rPr lang="en-US"/>
              <a:t>The key idea is:</a:t>
            </a:r>
            <a:br>
              <a:rPr lang="en-US"/>
            </a:br>
            <a:r>
              <a:rPr lang="en-US"/>
              <a:t> if the generated views are </a:t>
            </a:r>
            <a:r>
              <a:rPr lang="en-US" b="1"/>
              <a:t>internally consistent</a:t>
            </a:r>
            <a:r>
              <a:rPr lang="en-US"/>
              <a:t>, then their 3D reconstructions should also be </a:t>
            </a:r>
            <a:r>
              <a:rPr lang="en-US" b="1"/>
              <a:t>structurally consistent</a:t>
            </a:r>
            <a:r>
              <a:rPr lang="en-US"/>
              <a:t>.</a:t>
            </a:r>
            <a:endParaRPr lang="it-IT"/>
          </a:p>
          <a:p>
            <a:pPr>
              <a:buNone/>
            </a:pPr>
            <a:endParaRPr lang="en-US">
              <a:latin typeface="Calibri"/>
              <a:ea typeface="Calibri"/>
              <a:cs typeface="Calibri"/>
            </a:endParaRPr>
          </a:p>
        </p:txBody>
      </p:sp>
    </p:spTree>
    <p:extLst>
      <p:ext uri="{BB962C8B-B14F-4D97-AF65-F5344CB8AC3E}">
        <p14:creationId xmlns:p14="http://schemas.microsoft.com/office/powerpoint/2010/main" val="16742074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a:buNone/>
            </a:pPr>
            <a:r>
              <a:rPr lang="it-IT" b="1"/>
              <a:t>Semantic and Image Quality Metrics</a:t>
            </a:r>
            <a:endParaRPr lang="it-IT"/>
          </a:p>
          <a:p>
            <a:pPr>
              <a:buNone/>
            </a:pPr>
            <a:r>
              <a:rPr lang="en-US"/>
              <a:t>In addition to geometric consistency, the benchmark also measures:</a:t>
            </a:r>
            <a:endParaRPr lang="it-IT"/>
          </a:p>
          <a:p>
            <a:pPr marL="285750" indent="-285750">
              <a:buChar char="•"/>
            </a:pPr>
            <a:r>
              <a:rPr lang="en-US" b="1"/>
              <a:t>FID score</a:t>
            </a:r>
            <a:r>
              <a:rPr lang="en-US"/>
              <a:t>, which compares the distribution of generated images with the training distribution — so it's not just comparing to a specific GT image.</a:t>
            </a:r>
            <a:endParaRPr lang="it-IT"/>
          </a:p>
          <a:p>
            <a:pPr marL="285750" indent="-285750">
              <a:buChar char="•"/>
            </a:pPr>
            <a:r>
              <a:rPr lang="en-US"/>
              <a:t>A </a:t>
            </a:r>
            <a:r>
              <a:rPr lang="en-US" b="1"/>
              <a:t>pre-trained Vision-Language Model (VLM)</a:t>
            </a:r>
            <a:r>
              <a:rPr lang="en-US"/>
              <a:t> is used to evaluate:</a:t>
            </a:r>
            <a:endParaRPr lang="it-IT"/>
          </a:p>
          <a:p>
            <a:pPr marL="742950" lvl="2" indent="-285750">
              <a:buFont typeface="Wingdings"/>
              <a:buChar char="§"/>
            </a:pPr>
            <a:r>
              <a:rPr lang="en-US" b="1"/>
              <a:t>Semantic consistency</a:t>
            </a:r>
            <a:r>
              <a:rPr lang="en-US"/>
              <a:t> through tasks like question answering,</a:t>
            </a:r>
            <a:endParaRPr lang="it-IT"/>
          </a:p>
          <a:p>
            <a:pPr marL="742950" lvl="2" indent="-285750">
              <a:buFont typeface="Wingdings"/>
              <a:buChar char="§"/>
            </a:pPr>
            <a:r>
              <a:rPr lang="en-US" b="1"/>
              <a:t>Image quality</a:t>
            </a:r>
            <a:r>
              <a:rPr lang="en-US"/>
              <a:t> via </a:t>
            </a:r>
            <a:r>
              <a:rPr lang="en-US" b="1"/>
              <a:t>class</a:t>
            </a:r>
            <a:r>
              <a:rPr lang="en-US"/>
              <a:t>, </a:t>
            </a:r>
            <a:r>
              <a:rPr lang="en-US" b="1"/>
              <a:t>color</a:t>
            </a:r>
            <a:r>
              <a:rPr lang="en-US"/>
              <a:t>, and </a:t>
            </a:r>
            <a:r>
              <a:rPr lang="en-US" b="1"/>
              <a:t>style consistency</a:t>
            </a:r>
            <a:r>
              <a:rPr lang="en-US"/>
              <a:t>.</a:t>
            </a:r>
            <a:endParaRPr lang="it-IT"/>
          </a:p>
          <a:p>
            <a:pPr>
              <a:buNone/>
            </a:pPr>
            <a:endParaRPr lang="en-US">
              <a:latin typeface="Calibri"/>
              <a:ea typeface="Calibri"/>
              <a:cs typeface="Calibri"/>
            </a:endParaRPr>
          </a:p>
        </p:txBody>
      </p:sp>
    </p:spTree>
    <p:extLst>
      <p:ext uri="{BB962C8B-B14F-4D97-AF65-F5344CB8AC3E}">
        <p14:creationId xmlns:p14="http://schemas.microsoft.com/office/powerpoint/2010/main" val="42054620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a:buNone/>
            </a:pPr>
            <a:r>
              <a:rPr lang="it-IT" b="1"/>
              <a:t>Trade-off: Image Quality vs 3D </a:t>
            </a:r>
            <a:r>
              <a:rPr lang="it-IT" b="1" err="1"/>
              <a:t>Consistency</a:t>
            </a:r>
            <a:endParaRPr lang="it-IT" err="1"/>
          </a:p>
          <a:p>
            <a:pPr>
              <a:buNone/>
            </a:pPr>
            <a:r>
              <a:rPr lang="en-US"/>
              <a:t>Finally, one of the most interesting findings:</a:t>
            </a:r>
            <a:endParaRPr lang="it-IT"/>
          </a:p>
          <a:p>
            <a:pPr>
              <a:buNone/>
            </a:pPr>
            <a:r>
              <a:rPr lang="en-US"/>
              <a:t>There’s a clear </a:t>
            </a:r>
            <a:r>
              <a:rPr lang="en-US" b="1"/>
              <a:t>trade-off between image quality and 3D consistency</a:t>
            </a:r>
            <a:r>
              <a:rPr lang="en-US"/>
              <a:t>.</a:t>
            </a:r>
            <a:endParaRPr lang="it-IT"/>
          </a:p>
          <a:p>
            <a:pPr>
              <a:buNone/>
            </a:pPr>
            <a:r>
              <a:rPr lang="en-US"/>
              <a:t>This plot shows that methods like </a:t>
            </a:r>
            <a:r>
              <a:rPr lang="en-US" b="1"/>
              <a:t>Zero-1-to-3</a:t>
            </a:r>
            <a:r>
              <a:rPr lang="en-US"/>
              <a:t>, </a:t>
            </a:r>
            <a:r>
              <a:rPr lang="en-US" b="1"/>
              <a:t>SV3D</a:t>
            </a:r>
            <a:r>
              <a:rPr lang="en-US"/>
              <a:t> and </a:t>
            </a:r>
            <a:r>
              <a:rPr lang="en-US" b="1" err="1"/>
              <a:t>SyncDreamer</a:t>
            </a:r>
            <a:r>
              <a:rPr lang="en-US"/>
              <a:t> fall on different parts of the spectrum.</a:t>
            </a:r>
            <a:endParaRPr lang="it-IT"/>
          </a:p>
          <a:p>
            <a:pPr>
              <a:buNone/>
            </a:pPr>
            <a:r>
              <a:rPr lang="en-US"/>
              <a:t>No existing method achieves </a:t>
            </a:r>
            <a:r>
              <a:rPr lang="en-US" b="1"/>
              <a:t>both</a:t>
            </a:r>
            <a:r>
              <a:rPr lang="en-US"/>
              <a:t> high image fidelity and high 3D consistency — at least not yet.</a:t>
            </a:r>
            <a:endParaRPr lang="it-IT"/>
          </a:p>
          <a:p>
            <a:pPr>
              <a:buNone/>
            </a:pPr>
            <a:r>
              <a:rPr lang="en-US"/>
              <a:t>This suggests there's still a lot of room for improvement, especially toward </a:t>
            </a:r>
            <a:r>
              <a:rPr lang="en-US" b="1"/>
              <a:t>building systems that are both photorealistic and geometrically consistent</a:t>
            </a:r>
            <a:r>
              <a:rPr lang="en-US"/>
              <a:t>.</a:t>
            </a:r>
            <a:endParaRPr lang="it-IT"/>
          </a:p>
          <a:p>
            <a:pPr>
              <a:buNone/>
            </a:pPr>
            <a:endParaRPr lang="en-US">
              <a:latin typeface="Calibri"/>
              <a:ea typeface="Calibri"/>
              <a:cs typeface="Calibri"/>
            </a:endParaRPr>
          </a:p>
        </p:txBody>
      </p:sp>
    </p:spTree>
    <p:extLst>
      <p:ext uri="{BB962C8B-B14F-4D97-AF65-F5344CB8AC3E}">
        <p14:creationId xmlns:p14="http://schemas.microsoft.com/office/powerpoint/2010/main" val="28011622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BF5D2772-1C98-1E39-E4B5-589BF3178686}"/>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21317DAA-44FD-BD8A-217B-E9680ECA3C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6AB8F382-E78A-06CE-EE3F-D656F78A82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err="1"/>
              <a:t>Improving</a:t>
            </a:r>
            <a:r>
              <a:rPr lang="it-IT" b="1"/>
              <a:t> 3D </a:t>
            </a:r>
            <a:r>
              <a:rPr lang="it-IT" b="1" err="1"/>
              <a:t>Consistency</a:t>
            </a:r>
            <a:endParaRPr lang="it-IT"/>
          </a:p>
          <a:p>
            <a:pPr>
              <a:buNone/>
            </a:pPr>
            <a:r>
              <a:rPr lang="en-US"/>
              <a:t>In recent years, there has been a strong research focus on improving </a:t>
            </a:r>
            <a:r>
              <a:rPr lang="en-US" b="1"/>
              <a:t>3D consistency</a:t>
            </a:r>
            <a:r>
              <a:rPr lang="en-US"/>
              <a:t> across novel views generated by diffusion models.</a:t>
            </a:r>
          </a:p>
          <a:p>
            <a:pPr>
              <a:buNone/>
            </a:pPr>
            <a:r>
              <a:rPr lang="en-US"/>
              <a:t>The goal is to make the generated views </a:t>
            </a:r>
            <a:r>
              <a:rPr lang="en-US" b="1"/>
              <a:t>dependent on each other</a:t>
            </a:r>
            <a:r>
              <a:rPr lang="en-US"/>
              <a:t>, rather than producing them independently, which often leads to inconsistencies.</a:t>
            </a:r>
          </a:p>
          <a:p>
            <a:pPr>
              <a:buNone/>
            </a:pPr>
            <a:r>
              <a:rPr lang="en-US"/>
              <a:t>We can identify </a:t>
            </a:r>
            <a:r>
              <a:rPr lang="en-US" b="1"/>
              <a:t>four main research directions</a:t>
            </a:r>
            <a:r>
              <a:rPr lang="en-US"/>
              <a:t> that are currently the most promising:</a:t>
            </a:r>
          </a:p>
          <a:p>
            <a:pPr marL="228600" indent="-228600">
              <a:buAutoNum type="arabicPeriod"/>
            </a:pPr>
            <a:r>
              <a:rPr lang="en-US" b="1"/>
              <a:t>Synchronized multi-view noise prediction</a:t>
            </a:r>
            <a:r>
              <a:rPr lang="en-US"/>
              <a:t>,</a:t>
            </a:r>
          </a:p>
          <a:p>
            <a:pPr marL="228600" indent="-228600">
              <a:buAutoNum type="arabicPeriod"/>
            </a:pPr>
            <a:r>
              <a:rPr lang="en-US" b="1" err="1"/>
              <a:t>Epipolar</a:t>
            </a:r>
            <a:r>
              <a:rPr lang="en-US" b="1"/>
              <a:t> geometry constraints</a:t>
            </a:r>
            <a:r>
              <a:rPr lang="en-US"/>
              <a:t>,</a:t>
            </a:r>
          </a:p>
          <a:p>
            <a:pPr marL="228600" indent="-228600">
              <a:buAutoNum type="arabicPeriod"/>
            </a:pPr>
            <a:r>
              <a:rPr lang="en-US" b="1"/>
              <a:t>Temporal consistency from video diffusion models</a:t>
            </a:r>
            <a:r>
              <a:rPr lang="en-US"/>
              <a:t>,</a:t>
            </a:r>
          </a:p>
          <a:p>
            <a:pPr marL="228600" indent="-228600">
              <a:buAutoNum type="arabicPeriod"/>
            </a:pPr>
            <a:r>
              <a:rPr lang="en-US"/>
              <a:t>And finally, </a:t>
            </a:r>
            <a:r>
              <a:rPr lang="en-US" b="1"/>
              <a:t>explicit 3D consistency supervision</a:t>
            </a:r>
            <a:r>
              <a:rPr lang="en-US"/>
              <a:t> to guide 2D diffusion for consistent multi-view generation.</a:t>
            </a:r>
            <a:endParaRPr lang="it-IT"/>
          </a:p>
          <a:p>
            <a:pPr marL="0" lvl="0" indent="0" algn="l">
              <a:spcBef>
                <a:spcPts val="0"/>
              </a:spcBef>
              <a:spcAft>
                <a:spcPts val="0"/>
              </a:spcAft>
              <a:buNone/>
            </a:pPr>
            <a:endParaRPr/>
          </a:p>
          <a:p>
            <a:pPr marL="0" indent="0">
              <a:buNone/>
            </a:pPr>
            <a:r>
              <a:rPr lang="it-IT" err="1"/>
              <a:t>We’ll</a:t>
            </a:r>
            <a:r>
              <a:rPr lang="it-IT"/>
              <a:t> </a:t>
            </a:r>
            <a:r>
              <a:rPr lang="it-IT" err="1"/>
              <a:t>now</a:t>
            </a:r>
            <a:r>
              <a:rPr lang="it-IT"/>
              <a:t> look </a:t>
            </a:r>
            <a:r>
              <a:rPr lang="it-IT" err="1"/>
              <a:t>at</a:t>
            </a:r>
            <a:r>
              <a:rPr lang="it-IT"/>
              <a:t> one </a:t>
            </a:r>
            <a:r>
              <a:rPr lang="it-IT" err="1"/>
              <a:t>representative</a:t>
            </a:r>
            <a:r>
              <a:rPr lang="it-IT"/>
              <a:t> </a:t>
            </a:r>
            <a:r>
              <a:rPr lang="it-IT" err="1"/>
              <a:t>method</a:t>
            </a:r>
            <a:r>
              <a:rPr lang="it-IT"/>
              <a:t> for </a:t>
            </a:r>
            <a:r>
              <a:rPr lang="it-IT" err="1"/>
              <a:t>each</a:t>
            </a:r>
            <a:r>
              <a:rPr lang="it-IT"/>
              <a:t> of </a:t>
            </a:r>
            <a:r>
              <a:rPr lang="it-IT" err="1"/>
              <a:t>these</a:t>
            </a:r>
            <a:r>
              <a:rPr lang="it-IT"/>
              <a:t> </a:t>
            </a:r>
            <a:r>
              <a:rPr lang="it-IT" err="1"/>
              <a:t>four</a:t>
            </a:r>
            <a:r>
              <a:rPr lang="it-IT"/>
              <a:t> </a:t>
            </a:r>
            <a:r>
              <a:rPr lang="it-IT" err="1"/>
              <a:t>directions</a:t>
            </a:r>
            <a:r>
              <a:rPr lang="it-IT"/>
              <a:t>.</a:t>
            </a:r>
          </a:p>
        </p:txBody>
      </p:sp>
    </p:spTree>
    <p:extLst>
      <p:ext uri="{BB962C8B-B14F-4D97-AF65-F5344CB8AC3E}">
        <p14:creationId xmlns:p14="http://schemas.microsoft.com/office/powerpoint/2010/main" val="17019540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AC6FDC1C-8A8F-5F8D-2988-25F9A8947DB7}"/>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5AB6C236-3E64-BBE8-A09C-FE135699C9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2BB0D253-7F0A-4E46-D061-A0CEB8202F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it-IT" err="1"/>
              <a:t>Let’s</a:t>
            </a:r>
            <a:r>
              <a:rPr lang="it-IT"/>
              <a:t> start with the first: </a:t>
            </a:r>
            <a:r>
              <a:rPr lang="it-IT" b="1" err="1"/>
              <a:t>SyncDreamer</a:t>
            </a:r>
            <a:r>
              <a:rPr lang="it-IT"/>
              <a:t>.</a:t>
            </a:r>
          </a:p>
          <a:p>
            <a:pPr marL="0" indent="0">
              <a:buNone/>
            </a:pPr>
            <a:endParaRPr lang="it-IT"/>
          </a:p>
          <a:p>
            <a:pPr>
              <a:buNone/>
            </a:pPr>
            <a:r>
              <a:rPr lang="it-IT" b="1" err="1"/>
              <a:t>Motivation</a:t>
            </a:r>
            <a:endParaRPr lang="it-IT" err="1"/>
          </a:p>
          <a:p>
            <a:pPr>
              <a:buNone/>
            </a:pPr>
            <a:r>
              <a:rPr lang="it-IT"/>
              <a:t>The goal of </a:t>
            </a:r>
            <a:r>
              <a:rPr lang="it-IT" b="1" err="1"/>
              <a:t>SyncDreamer</a:t>
            </a:r>
            <a:r>
              <a:rPr lang="it-IT"/>
              <a:t> </a:t>
            </a:r>
            <a:r>
              <a:rPr lang="it-IT" err="1"/>
              <a:t>is</a:t>
            </a:r>
            <a:r>
              <a:rPr lang="it-IT"/>
              <a:t> to generate </a:t>
            </a:r>
            <a:r>
              <a:rPr lang="it-IT" b="1" err="1"/>
              <a:t>all</a:t>
            </a:r>
            <a:r>
              <a:rPr lang="it-IT" b="1"/>
              <a:t> </a:t>
            </a:r>
            <a:r>
              <a:rPr lang="it-IT" b="1" err="1"/>
              <a:t>novel</a:t>
            </a:r>
            <a:r>
              <a:rPr lang="it-IT" b="1"/>
              <a:t> </a:t>
            </a:r>
            <a:r>
              <a:rPr lang="it-IT" b="1" err="1"/>
              <a:t>views</a:t>
            </a:r>
            <a:r>
              <a:rPr lang="it-IT"/>
              <a:t> from a single image y , by </a:t>
            </a:r>
            <a:r>
              <a:rPr lang="it-IT" b="1"/>
              <a:t>learning a joint </a:t>
            </a:r>
            <a:r>
              <a:rPr lang="it-IT" b="1" err="1"/>
              <a:t>distribution</a:t>
            </a:r>
            <a:r>
              <a:rPr lang="it-IT"/>
              <a:t> over the full set of </a:t>
            </a:r>
            <a:r>
              <a:rPr lang="it-IT" err="1"/>
              <a:t>views</a:t>
            </a:r>
            <a:r>
              <a:rPr lang="it-IT"/>
              <a:t>.</a:t>
            </a:r>
          </a:p>
          <a:p>
            <a:pPr>
              <a:buNone/>
            </a:pPr>
            <a:r>
              <a:rPr lang="it-IT"/>
              <a:t>The key idea </a:t>
            </a:r>
            <a:r>
              <a:rPr lang="it-IT" err="1"/>
              <a:t>is</a:t>
            </a:r>
            <a:r>
              <a:rPr lang="it-IT"/>
              <a:t> to </a:t>
            </a:r>
            <a:r>
              <a:rPr lang="it-IT" b="1" err="1"/>
              <a:t>condition</a:t>
            </a:r>
            <a:r>
              <a:rPr lang="it-IT" b="1"/>
              <a:t> the generation of </a:t>
            </a:r>
            <a:r>
              <a:rPr lang="it-IT" b="1" err="1"/>
              <a:t>each</a:t>
            </a:r>
            <a:r>
              <a:rPr lang="it-IT" b="1"/>
              <a:t> </a:t>
            </a:r>
            <a:r>
              <a:rPr lang="it-IT" b="1" err="1"/>
              <a:t>view</a:t>
            </a:r>
            <a:r>
              <a:rPr lang="it-IT"/>
              <a:t> </a:t>
            </a:r>
            <a:r>
              <a:rPr lang="it-IT" err="1"/>
              <a:t>not</a:t>
            </a:r>
            <a:r>
              <a:rPr lang="it-IT"/>
              <a:t> just on the </a:t>
            </a:r>
            <a:r>
              <a:rPr lang="it-IT" err="1"/>
              <a:t>initial</a:t>
            </a:r>
            <a:r>
              <a:rPr lang="it-IT"/>
              <a:t> image, </a:t>
            </a:r>
            <a:r>
              <a:rPr lang="it-IT" err="1"/>
              <a:t>but</a:t>
            </a:r>
            <a:r>
              <a:rPr lang="it-IT"/>
              <a:t> </a:t>
            </a:r>
            <a:r>
              <a:rPr lang="it-IT" err="1"/>
              <a:t>also</a:t>
            </a:r>
            <a:r>
              <a:rPr lang="it-IT"/>
              <a:t> on </a:t>
            </a:r>
            <a:r>
              <a:rPr lang="it-IT" b="1" err="1"/>
              <a:t>all</a:t>
            </a:r>
            <a:r>
              <a:rPr lang="it-IT" b="1"/>
              <a:t> the </a:t>
            </a:r>
            <a:r>
              <a:rPr lang="it-IT" b="1" err="1"/>
              <a:t>other</a:t>
            </a:r>
            <a:r>
              <a:rPr lang="it-IT" b="1"/>
              <a:t> </a:t>
            </a:r>
            <a:r>
              <a:rPr lang="it-IT" b="1" err="1"/>
              <a:t>generated</a:t>
            </a:r>
            <a:r>
              <a:rPr lang="it-IT" b="1"/>
              <a:t> </a:t>
            </a:r>
            <a:r>
              <a:rPr lang="it-IT" b="1" err="1"/>
              <a:t>views</a:t>
            </a:r>
            <a:r>
              <a:rPr lang="it-IT"/>
              <a:t>.</a:t>
            </a:r>
          </a:p>
          <a:p>
            <a:pPr marL="0" indent="0">
              <a:buNone/>
            </a:pPr>
            <a:endParaRPr lang="it-IT"/>
          </a:p>
        </p:txBody>
      </p:sp>
    </p:spTree>
    <p:extLst>
      <p:ext uri="{BB962C8B-B14F-4D97-AF65-F5344CB8AC3E}">
        <p14:creationId xmlns:p14="http://schemas.microsoft.com/office/powerpoint/2010/main" val="25751374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654DFA0D-57DB-8A1A-FF34-FD9D9C02D62D}"/>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9AC7C839-CE22-F5AB-11FC-5CA2BD2103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FCAE031C-4F80-7680-01B8-639CB4311B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err="1"/>
              <a:t>Forward</a:t>
            </a:r>
            <a:r>
              <a:rPr lang="it-IT" b="1"/>
              <a:t> </a:t>
            </a:r>
            <a:r>
              <a:rPr lang="it-IT" b="1" err="1"/>
              <a:t>Process</a:t>
            </a:r>
            <a:endParaRPr lang="it-IT" err="1"/>
          </a:p>
          <a:p>
            <a:pPr>
              <a:buNone/>
            </a:pPr>
            <a:r>
              <a:rPr lang="en-US"/>
              <a:t>The forward process in </a:t>
            </a:r>
            <a:r>
              <a:rPr lang="en-US" err="1"/>
              <a:t>SyncDreamer</a:t>
            </a:r>
            <a:r>
              <a:rPr lang="en-US"/>
              <a:t> is a </a:t>
            </a:r>
            <a:r>
              <a:rPr lang="en-US" b="1"/>
              <a:t>direct extension of the vanilla DDPM</a:t>
            </a:r>
            <a:r>
              <a:rPr lang="en-US"/>
              <a:t>:</a:t>
            </a:r>
          </a:p>
          <a:p>
            <a:pPr marL="171450" indent="-171450"/>
            <a:r>
              <a:rPr lang="en-US"/>
              <a:t>Gaussian noise is added </a:t>
            </a:r>
            <a:r>
              <a:rPr lang="en-US" b="1"/>
              <a:t>independently</a:t>
            </a:r>
            <a:r>
              <a:rPr lang="en-US"/>
              <a:t> to each view;</a:t>
            </a:r>
          </a:p>
          <a:p>
            <a:pPr marL="171450" indent="-171450"/>
            <a:r>
              <a:rPr lang="en-US"/>
              <a:t>Each view has its own noisy version.</a:t>
            </a:r>
            <a:endParaRPr lang="it-IT"/>
          </a:p>
          <a:p>
            <a:pPr marL="0" indent="0">
              <a:buNone/>
            </a:pPr>
            <a:endParaRPr lang="en-US"/>
          </a:p>
          <a:p>
            <a:pPr marL="0" indent="0">
              <a:buNone/>
            </a:pPr>
            <a:r>
              <a:rPr lang="en-US"/>
              <a:t>So, this part is essentially the same as in standard diffusion models.</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41031748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E701F21E-EA59-E0BB-C973-2F13F9AA2096}"/>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009F2685-3E29-E49A-AF58-1904110F5E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EE54B2F9-820B-CE47-9EE0-3AA23D63AB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a:t>Reverse </a:t>
            </a:r>
            <a:r>
              <a:rPr lang="it-IT" b="1" err="1"/>
              <a:t>Process</a:t>
            </a:r>
            <a:r>
              <a:rPr lang="it-IT" b="1"/>
              <a:t> – Key Idea</a:t>
            </a:r>
            <a:endParaRPr lang="it-IT"/>
          </a:p>
          <a:p>
            <a:pPr>
              <a:buNone/>
            </a:pPr>
            <a:r>
              <a:rPr lang="en-US"/>
              <a:t>The reverse process is where things change:</a:t>
            </a:r>
          </a:p>
          <a:p>
            <a:pPr marL="171450" indent="-171450"/>
            <a:r>
              <a:rPr lang="en-US"/>
              <a:t>Instead of conditioning only on the current noisy view at time step t, </a:t>
            </a:r>
            <a:r>
              <a:rPr lang="en-US" b="1"/>
              <a:t>each view is now generated by conditioning on multiple other views</a:t>
            </a:r>
            <a:r>
              <a:rPr lang="en-US"/>
              <a:t> at the same time step.</a:t>
            </a:r>
          </a:p>
          <a:p>
            <a:pPr marL="0" indent="0">
              <a:buNone/>
            </a:pPr>
            <a:endParaRPr lang="en-US"/>
          </a:p>
          <a:p>
            <a:pPr marL="0" indent="0">
              <a:buNone/>
            </a:pPr>
            <a:r>
              <a:rPr lang="en-US"/>
              <a:t>This is the </a:t>
            </a:r>
            <a:r>
              <a:rPr lang="en-US" b="1"/>
              <a:t>core idea</a:t>
            </a:r>
            <a:r>
              <a:rPr lang="en-US"/>
              <a:t> behind </a:t>
            </a:r>
            <a:r>
              <a:rPr lang="en-US" err="1"/>
              <a:t>SyncDreamer</a:t>
            </a:r>
            <a:r>
              <a:rPr lang="en-US"/>
              <a:t>: synchronizing the denoising across all views.</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13055244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2466C51B-278E-F5F1-1F78-584AEC0562B5}"/>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F4711D95-2ABF-BA7D-6A69-E5D10A96FB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F1000EBA-7AB1-1FA5-0D86-CD78CD1889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a:t>Cross-</a:t>
            </a:r>
            <a:r>
              <a:rPr lang="it-IT" b="1" err="1"/>
              <a:t>View</a:t>
            </a:r>
            <a:r>
              <a:rPr lang="it-IT" b="1"/>
              <a:t> </a:t>
            </a:r>
            <a:r>
              <a:rPr lang="it-IT" b="1" err="1"/>
              <a:t>Conditioning</a:t>
            </a:r>
            <a:endParaRPr lang="it-IT" err="1"/>
          </a:p>
          <a:p>
            <a:pPr>
              <a:buNone/>
            </a:pPr>
            <a:r>
              <a:rPr lang="en-US"/>
              <a:t>To enable this synchronized conditioning, </a:t>
            </a:r>
            <a:r>
              <a:rPr lang="en-US" err="1"/>
              <a:t>SyncDreamer</a:t>
            </a:r>
            <a:r>
              <a:rPr lang="en-US"/>
              <a:t>:</a:t>
            </a:r>
          </a:p>
          <a:p>
            <a:pPr marL="171450" indent="-171450"/>
            <a:r>
              <a:rPr lang="en-US" b="1"/>
              <a:t>Projects features from each view into a shared 3D space</a:t>
            </a:r>
            <a:r>
              <a:rPr lang="en-US"/>
              <a:t>;</a:t>
            </a:r>
          </a:p>
          <a:p>
            <a:pPr marL="171450" indent="-171450"/>
            <a:r>
              <a:rPr lang="en-US"/>
              <a:t>Applies 3D convolutions to </a:t>
            </a:r>
            <a:r>
              <a:rPr lang="en-US" b="1"/>
              <a:t>aggregate features across views</a:t>
            </a:r>
            <a:r>
              <a:rPr lang="en-US"/>
              <a:t>;</a:t>
            </a:r>
          </a:p>
          <a:p>
            <a:pPr marL="171450" indent="-171450"/>
            <a:r>
              <a:rPr lang="en-US"/>
              <a:t>Then </a:t>
            </a:r>
            <a:r>
              <a:rPr lang="en-US" b="1"/>
              <a:t>interpolates the 3D features</a:t>
            </a:r>
            <a:r>
              <a:rPr lang="en-US"/>
              <a:t> to generate a </a:t>
            </a:r>
            <a:r>
              <a:rPr lang="en-US" b="1"/>
              <a:t>"view frustum"</a:t>
            </a:r>
            <a:r>
              <a:rPr lang="en-US"/>
              <a:t> representation for the target view.</a:t>
            </a:r>
          </a:p>
          <a:p>
            <a:pPr indent="0">
              <a:buNone/>
            </a:pPr>
            <a:r>
              <a:rPr lang="en-US"/>
              <a:t>This </a:t>
            </a:r>
            <a:r>
              <a:rPr lang="en-US" b="1"/>
              <a:t>view frustum </a:t>
            </a:r>
            <a:r>
              <a:rPr lang="en-US"/>
              <a:t>acts as a strong multi-view conditioning signal for the generation of each novel view.</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1155948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64C30426-3FF5-D783-1533-4EEA1AC337E4}"/>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10931628-7346-CFB7-94D5-77576B81E6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A98FA9E1-28D4-45BE-16B8-EAF3DE5031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The loss remains </a:t>
            </a:r>
            <a:r>
              <a:rPr lang="en-US" b="1"/>
              <a:t>standard noise prediction</a:t>
            </a:r>
            <a:r>
              <a:rPr lang="en-US"/>
              <a:t>:</a:t>
            </a:r>
            <a:endParaRPr lang="it-IT"/>
          </a:p>
          <a:p>
            <a:pPr marL="171450" indent="-171450"/>
            <a:r>
              <a:rPr lang="en-US"/>
              <a:t>The model predicts the added noise for each view,</a:t>
            </a:r>
          </a:p>
          <a:p>
            <a:pPr marL="171450" indent="-171450"/>
            <a:r>
              <a:rPr lang="en-US"/>
              <a:t>Then computes the difference between the true and predicted noise.</a:t>
            </a:r>
            <a:endParaRPr lang="it-IT"/>
          </a:p>
          <a:p>
            <a:pPr marL="0" indent="0">
              <a:buNone/>
            </a:pPr>
            <a:endParaRPr lang="en-US"/>
          </a:p>
          <a:p>
            <a:pPr marL="0" indent="0">
              <a:buNone/>
            </a:pPr>
            <a:r>
              <a:rPr lang="en-US"/>
              <a:t>The key difference is that this is now done </a:t>
            </a:r>
            <a:r>
              <a:rPr lang="en-US" b="1"/>
              <a:t>jointly across multiple views</a:t>
            </a:r>
            <a:r>
              <a:rPr lang="en-US"/>
              <a:t>, ensuring synchronized and consistent predictions.</a:t>
            </a:r>
            <a:endParaRPr lang="it-IT"/>
          </a:p>
          <a:p>
            <a:pPr marL="0" lvl="0" indent="0" algn="l">
              <a:spcBef>
                <a:spcPts val="0"/>
              </a:spcBef>
              <a:spcAft>
                <a:spcPts val="0"/>
              </a:spcAft>
              <a:buNone/>
            </a:pPr>
            <a:endParaRPr/>
          </a:p>
          <a:p>
            <a:pPr>
              <a:buNone/>
            </a:pPr>
            <a:r>
              <a:rPr lang="en-US"/>
              <a:t>As we can see in the qualitative results:</a:t>
            </a:r>
            <a:endParaRPr lang="it-IT"/>
          </a:p>
          <a:p>
            <a:pPr marL="171450" indent="-171450"/>
            <a:r>
              <a:rPr lang="en-US" b="1" err="1"/>
              <a:t>SyncDreamer</a:t>
            </a:r>
            <a:r>
              <a:rPr lang="en-US" b="1"/>
              <a:t> produces significantly more consistent outputs</a:t>
            </a:r>
            <a:r>
              <a:rPr lang="en-US"/>
              <a:t> compared to Zero-1-to-3 ;</a:t>
            </a:r>
            <a:endParaRPr lang="it-IT"/>
          </a:p>
          <a:p>
            <a:pPr marL="171450" indent="-171450"/>
            <a:r>
              <a:rPr lang="en-US"/>
              <a:t>Sampling the same view multiple times now leads to nearly </a:t>
            </a:r>
            <a:r>
              <a:rPr lang="en-US" b="1"/>
              <a:t>identical results</a:t>
            </a:r>
            <a:r>
              <a:rPr lang="en-US"/>
              <a:t>, unlike in earlier models.</a:t>
            </a:r>
            <a:endParaRPr lang="it-IT"/>
          </a:p>
          <a:p>
            <a:pPr marL="0" indent="0">
              <a:buNone/>
            </a:pPr>
            <a:endParaRPr lang="it-IT"/>
          </a:p>
        </p:txBody>
      </p:sp>
    </p:spTree>
    <p:extLst>
      <p:ext uri="{BB962C8B-B14F-4D97-AF65-F5344CB8AC3E}">
        <p14:creationId xmlns:p14="http://schemas.microsoft.com/office/powerpoint/2010/main" val="34148176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72D4B6C9-ED73-1698-3B9E-D98B3F08894D}"/>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B7B2A0FA-D087-3339-DA80-A910C5EF87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350193BA-AE91-BDB3-7721-6929FB8300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err="1"/>
              <a:t>Geometry</a:t>
            </a:r>
            <a:r>
              <a:rPr lang="it-IT" b="1"/>
              <a:t> </a:t>
            </a:r>
            <a:r>
              <a:rPr lang="it-IT" b="1" err="1"/>
              <a:t>Extraction</a:t>
            </a:r>
            <a:r>
              <a:rPr lang="it-IT" b="1"/>
              <a:t> – </a:t>
            </a:r>
            <a:r>
              <a:rPr lang="it-IT" b="1" err="1"/>
              <a:t>Cleaner</a:t>
            </a:r>
            <a:r>
              <a:rPr lang="it-IT" b="1"/>
              <a:t> Meshes</a:t>
            </a:r>
            <a:endParaRPr lang="it-IT"/>
          </a:p>
          <a:p>
            <a:pPr>
              <a:buNone/>
            </a:pPr>
            <a:r>
              <a:rPr lang="en-US"/>
              <a:t>This consistency also improves </a:t>
            </a:r>
            <a:r>
              <a:rPr lang="en-US" b="1"/>
              <a:t>geometry extraction</a:t>
            </a:r>
            <a:r>
              <a:rPr lang="en-US"/>
              <a:t>:</a:t>
            </a:r>
          </a:p>
          <a:p>
            <a:pPr marL="171450" indent="-171450"/>
            <a:r>
              <a:rPr lang="en-US"/>
              <a:t>The recovered meshes are </a:t>
            </a:r>
            <a:r>
              <a:rPr lang="en-US" b="1"/>
              <a:t>much cleaner</a:t>
            </a:r>
            <a:r>
              <a:rPr lang="en-US"/>
              <a:t>, with </a:t>
            </a:r>
            <a:r>
              <a:rPr lang="en-US" b="1"/>
              <a:t>less noise</a:t>
            </a:r>
            <a:r>
              <a:rPr lang="en-US"/>
              <a:t>,</a:t>
            </a:r>
          </a:p>
          <a:p>
            <a:pPr marL="171450" indent="-171450"/>
            <a:r>
              <a:rPr lang="en-US"/>
              <a:t>Because the underlying multi-view images are geometrically consistent.</a:t>
            </a:r>
          </a:p>
          <a:p>
            <a:pPr indent="0">
              <a:buNone/>
            </a:pPr>
            <a:r>
              <a:rPr lang="en-US"/>
              <a:t>In contrast, methods like Zero-1-to-3  generate noisy and inconsistent meshes due to the lack of cross-view dependency.</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39574603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1A6C061A-5572-D7F7-39B8-59D143DFF587}"/>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FC8277B4-D4A5-EB33-CEFC-C6F3CC0B3ED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BEDBEF9E-65BD-AEAB-87D0-CAE1B19CC9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 There are, of course, several other approaches that aim to improve </a:t>
            </a:r>
            <a:r>
              <a:rPr lang="en-US" b="1"/>
              <a:t>view consistency</a:t>
            </a:r>
            <a:r>
              <a:rPr lang="en-US"/>
              <a:t> in multi-view diffusion.</a:t>
            </a:r>
            <a:endParaRPr lang="it-IT"/>
          </a:p>
          <a:p>
            <a:pPr>
              <a:buNone/>
            </a:pPr>
            <a:r>
              <a:rPr lang="en-US"/>
              <a:t>One particularly interesting method is </a:t>
            </a:r>
            <a:r>
              <a:rPr lang="en-US" b="1" err="1"/>
              <a:t>EpiDiff</a:t>
            </a:r>
            <a:r>
              <a:rPr lang="en-US"/>
              <a:t>, presented at CVPR 2024.</a:t>
            </a:r>
            <a:endParaRPr lang="it-IT"/>
          </a:p>
          <a:p>
            <a:pPr marL="0" indent="0">
              <a:buNone/>
            </a:pPr>
            <a:endParaRPr lang="en-US"/>
          </a:p>
          <a:p>
            <a:pPr marL="0" indent="0">
              <a:buNone/>
            </a:pPr>
            <a:r>
              <a:rPr lang="en-US" err="1"/>
              <a:t>EpiDiff</a:t>
            </a:r>
            <a:r>
              <a:rPr lang="en-US"/>
              <a:t> takes a </a:t>
            </a:r>
            <a:r>
              <a:rPr lang="en-US" b="1"/>
              <a:t>geometric approach</a:t>
            </a:r>
            <a:r>
              <a:rPr lang="en-US"/>
              <a:t> to the problem, leveraging </a:t>
            </a:r>
            <a:r>
              <a:rPr lang="en-US" b="1" err="1"/>
              <a:t>epipolar</a:t>
            </a:r>
            <a:r>
              <a:rPr lang="en-US" b="1"/>
              <a:t> constraints</a:t>
            </a:r>
            <a:r>
              <a:rPr lang="en-US"/>
              <a:t> to enforce consistency across views.</a:t>
            </a:r>
            <a:endParaRPr lang="it-IT"/>
          </a:p>
          <a:p>
            <a:pPr>
              <a:buNone/>
            </a:pPr>
            <a:r>
              <a:rPr lang="en-US"/>
              <a:t>The core idea is conceptually similar to other joint multi-view diffusion methods:</a:t>
            </a:r>
            <a:br>
              <a:rPr lang="en-US"/>
            </a:br>
            <a:r>
              <a:rPr lang="en-US"/>
              <a:t> We start from a </a:t>
            </a:r>
            <a:r>
              <a:rPr lang="en-US" b="1"/>
              <a:t>single input view </a:t>
            </a:r>
            <a:r>
              <a:rPr lang="en-US"/>
              <a:t>y and generate multiple new views simultaneously.</a:t>
            </a:r>
            <a:endParaRPr lang="it-IT"/>
          </a:p>
          <a:p>
            <a:pPr>
              <a:buNone/>
            </a:pPr>
            <a:endParaRPr lang="en-US"/>
          </a:p>
          <a:p>
            <a:pPr marL="0" indent="0">
              <a:buNone/>
            </a:pPr>
            <a:r>
              <a:rPr lang="it-IT"/>
              <a:t>But </a:t>
            </a:r>
            <a:r>
              <a:rPr lang="it-IT" err="1"/>
              <a:t>instead</a:t>
            </a:r>
            <a:r>
              <a:rPr lang="it-IT"/>
              <a:t> of </a:t>
            </a:r>
            <a:r>
              <a:rPr lang="it-IT" err="1"/>
              <a:t>conditioning</a:t>
            </a:r>
            <a:r>
              <a:rPr lang="it-IT"/>
              <a:t> on a 3D volume or </a:t>
            </a:r>
            <a:r>
              <a:rPr lang="it-IT" err="1"/>
              <a:t>implicit</a:t>
            </a:r>
            <a:r>
              <a:rPr lang="it-IT"/>
              <a:t> </a:t>
            </a:r>
            <a:r>
              <a:rPr lang="it-IT" err="1"/>
              <a:t>representation</a:t>
            </a:r>
            <a:r>
              <a:rPr lang="it-IT"/>
              <a:t>, </a:t>
            </a:r>
            <a:r>
              <a:rPr lang="it-IT" err="1"/>
              <a:t>EpiDiff</a:t>
            </a:r>
            <a:r>
              <a:rPr lang="it-IT"/>
              <a:t> </a:t>
            </a:r>
            <a:r>
              <a:rPr lang="it-IT" err="1"/>
              <a:t>conditions</a:t>
            </a:r>
            <a:r>
              <a:rPr lang="it-IT"/>
              <a:t> </a:t>
            </a:r>
            <a:r>
              <a:rPr lang="it-IT" err="1"/>
              <a:t>each</a:t>
            </a:r>
            <a:r>
              <a:rPr lang="it-IT"/>
              <a:t> </a:t>
            </a:r>
            <a:r>
              <a:rPr lang="it-IT" err="1"/>
              <a:t>generated</a:t>
            </a:r>
            <a:r>
              <a:rPr lang="it-IT"/>
              <a:t> </a:t>
            </a:r>
            <a:r>
              <a:rPr lang="it-IT" err="1"/>
              <a:t>view</a:t>
            </a:r>
            <a:r>
              <a:rPr lang="it-IT"/>
              <a:t> by </a:t>
            </a:r>
            <a:r>
              <a:rPr lang="it-IT" b="1" err="1"/>
              <a:t>projecting</a:t>
            </a:r>
            <a:r>
              <a:rPr lang="it-IT" b="1"/>
              <a:t> features</a:t>
            </a:r>
            <a:r>
              <a:rPr lang="it-IT"/>
              <a:t> from </a:t>
            </a:r>
            <a:r>
              <a:rPr lang="it-IT" err="1"/>
              <a:t>neighboring</a:t>
            </a:r>
            <a:r>
              <a:rPr lang="it-IT"/>
              <a:t> </a:t>
            </a:r>
            <a:r>
              <a:rPr lang="it-IT" err="1"/>
              <a:t>views</a:t>
            </a:r>
            <a:r>
              <a:rPr lang="it-IT"/>
              <a:t> </a:t>
            </a:r>
            <a:r>
              <a:rPr lang="it-IT" err="1"/>
              <a:t>onto</a:t>
            </a:r>
            <a:r>
              <a:rPr lang="it-IT"/>
              <a:t> </a:t>
            </a:r>
            <a:r>
              <a:rPr lang="it-IT" err="1"/>
              <a:t>it</a:t>
            </a:r>
            <a:r>
              <a:rPr lang="it-IT"/>
              <a:t>, </a:t>
            </a:r>
            <a:r>
              <a:rPr lang="it-IT" err="1"/>
              <a:t>using</a:t>
            </a:r>
            <a:r>
              <a:rPr lang="it-IT"/>
              <a:t> </a:t>
            </a:r>
            <a:r>
              <a:rPr lang="it-IT" b="1" err="1"/>
              <a:t>epipolar</a:t>
            </a:r>
            <a:r>
              <a:rPr lang="it-IT" b="1"/>
              <a:t> </a:t>
            </a:r>
            <a:r>
              <a:rPr lang="it-IT" b="1" err="1"/>
              <a:t>geometry</a:t>
            </a:r>
            <a:r>
              <a:rPr lang="it-IT"/>
              <a:t>.</a:t>
            </a:r>
          </a:p>
        </p:txBody>
      </p:sp>
    </p:spTree>
    <p:extLst>
      <p:ext uri="{BB962C8B-B14F-4D97-AF65-F5344CB8AC3E}">
        <p14:creationId xmlns:p14="http://schemas.microsoft.com/office/powerpoint/2010/main" val="15080449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9A0A3F9C-A355-6038-8B82-58583E58BD6A}"/>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C2BA2A91-2809-3C2D-C0E3-04B3D2EEE9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DFC242ED-9BE4-EB21-8CBB-C54FCFCB34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err="1"/>
              <a:t>Epipolar</a:t>
            </a:r>
            <a:r>
              <a:rPr lang="it-IT" b="1"/>
              <a:t> </a:t>
            </a:r>
            <a:r>
              <a:rPr lang="it-IT" b="1" err="1"/>
              <a:t>Projection</a:t>
            </a:r>
            <a:r>
              <a:rPr lang="it-IT" b="1"/>
              <a:t> for Feature </a:t>
            </a:r>
            <a:r>
              <a:rPr lang="it-IT" b="1" err="1"/>
              <a:t>Conditioning</a:t>
            </a:r>
            <a:endParaRPr lang="it-IT" err="1"/>
          </a:p>
          <a:p>
            <a:pPr>
              <a:buNone/>
            </a:pPr>
            <a:r>
              <a:rPr lang="en-US"/>
              <a:t>Here’s how it works in more detail:</a:t>
            </a:r>
          </a:p>
          <a:p>
            <a:pPr>
              <a:buNone/>
            </a:pPr>
            <a:r>
              <a:rPr lang="en-US"/>
              <a:t>When generating a new view, </a:t>
            </a:r>
            <a:r>
              <a:rPr lang="en-US" err="1"/>
              <a:t>EpiDiff</a:t>
            </a:r>
            <a:r>
              <a:rPr lang="en-US"/>
              <a:t> first identifies N </a:t>
            </a:r>
            <a:r>
              <a:rPr lang="en-US" b="1"/>
              <a:t>neighboring views</a:t>
            </a:r>
            <a:r>
              <a:rPr lang="en-US"/>
              <a:t> that are geometrically close.</a:t>
            </a:r>
            <a:endParaRPr lang="it-IT"/>
          </a:p>
          <a:p>
            <a:pPr marL="0" lvl="0" indent="0" algn="l">
              <a:spcBef>
                <a:spcPts val="0"/>
              </a:spcBef>
              <a:spcAft>
                <a:spcPts val="0"/>
              </a:spcAft>
              <a:buNone/>
            </a:pPr>
            <a:endParaRPr/>
          </a:p>
          <a:p>
            <a:pPr marL="0" indent="0">
              <a:buNone/>
            </a:pPr>
            <a:r>
              <a:rPr lang="it-IT"/>
              <a:t> </a:t>
            </a:r>
            <a:r>
              <a:rPr lang="it-IT" err="1"/>
              <a:t>Then</a:t>
            </a:r>
            <a:r>
              <a:rPr lang="it-IT"/>
              <a:t>, for </a:t>
            </a:r>
            <a:r>
              <a:rPr lang="it-IT" err="1"/>
              <a:t>each</a:t>
            </a:r>
            <a:r>
              <a:rPr lang="it-IT"/>
              <a:t> </a:t>
            </a:r>
            <a:r>
              <a:rPr lang="it-IT" err="1"/>
              <a:t>neighboring</a:t>
            </a:r>
            <a:r>
              <a:rPr lang="it-IT"/>
              <a:t> </a:t>
            </a:r>
            <a:r>
              <a:rPr lang="it-IT" err="1"/>
              <a:t>view</a:t>
            </a:r>
            <a:r>
              <a:rPr lang="it-IT"/>
              <a:t>, </a:t>
            </a:r>
            <a:r>
              <a:rPr lang="it-IT" err="1"/>
              <a:t>it</a:t>
            </a:r>
            <a:r>
              <a:rPr lang="it-IT"/>
              <a:t> </a:t>
            </a:r>
            <a:r>
              <a:rPr lang="it-IT" b="1" err="1"/>
              <a:t>traces</a:t>
            </a:r>
            <a:r>
              <a:rPr lang="it-IT" b="1"/>
              <a:t> </a:t>
            </a:r>
            <a:r>
              <a:rPr lang="it-IT" b="1" err="1"/>
              <a:t>epipolar</a:t>
            </a:r>
            <a:r>
              <a:rPr lang="it-IT" b="1"/>
              <a:t> lines</a:t>
            </a:r>
            <a:r>
              <a:rPr lang="it-IT"/>
              <a:t>, and </a:t>
            </a:r>
            <a:r>
              <a:rPr lang="it-IT" err="1"/>
              <a:t>uses</a:t>
            </a:r>
            <a:r>
              <a:rPr lang="it-IT"/>
              <a:t> features on the </a:t>
            </a:r>
            <a:r>
              <a:rPr lang="it-IT" err="1"/>
              <a:t>epipolar</a:t>
            </a:r>
            <a:r>
              <a:rPr lang="it-IT"/>
              <a:t> lines in a cross </a:t>
            </a:r>
            <a:r>
              <a:rPr lang="it-IT" err="1"/>
              <a:t>attention</a:t>
            </a:r>
            <a:r>
              <a:rPr lang="it-IT"/>
              <a:t> </a:t>
            </a:r>
            <a:r>
              <a:rPr lang="it-IT" err="1"/>
              <a:t>mechanism</a:t>
            </a:r>
          </a:p>
          <a:p>
            <a:pPr marL="0" indent="0">
              <a:buNone/>
            </a:pPr>
            <a:r>
              <a:rPr lang="it-IT"/>
              <a:t> </a:t>
            </a:r>
          </a:p>
          <a:p>
            <a:pPr marL="0" indent="0">
              <a:buNone/>
            </a:pPr>
            <a:r>
              <a:rPr lang="it-IT"/>
              <a:t> </a:t>
            </a:r>
            <a:r>
              <a:rPr lang="it-IT" err="1"/>
              <a:t>This</a:t>
            </a:r>
            <a:r>
              <a:rPr lang="it-IT"/>
              <a:t> </a:t>
            </a:r>
            <a:r>
              <a:rPr lang="it-IT" err="1"/>
              <a:t>gives</a:t>
            </a:r>
            <a:r>
              <a:rPr lang="it-IT"/>
              <a:t> the model </a:t>
            </a:r>
            <a:r>
              <a:rPr lang="it-IT" b="1"/>
              <a:t>a </a:t>
            </a:r>
            <a:r>
              <a:rPr lang="it-IT" b="1" err="1"/>
              <a:t>geometrically</a:t>
            </a:r>
            <a:r>
              <a:rPr lang="it-IT" b="1"/>
              <a:t> </a:t>
            </a:r>
            <a:r>
              <a:rPr lang="it-IT" b="1" err="1"/>
              <a:t>meaningful</a:t>
            </a:r>
            <a:r>
              <a:rPr lang="it-IT" b="1"/>
              <a:t> </a:t>
            </a:r>
            <a:r>
              <a:rPr lang="it-IT" b="1" err="1"/>
              <a:t>guess</a:t>
            </a:r>
            <a:r>
              <a:rPr lang="it-IT"/>
              <a:t> </a:t>
            </a:r>
            <a:r>
              <a:rPr lang="it-IT" err="1"/>
              <a:t>about</a:t>
            </a:r>
            <a:r>
              <a:rPr lang="it-IT"/>
              <a:t> </a:t>
            </a:r>
            <a:r>
              <a:rPr lang="it-IT" err="1"/>
              <a:t>where</a:t>
            </a:r>
            <a:r>
              <a:rPr lang="it-IT"/>
              <a:t> the </a:t>
            </a:r>
            <a:r>
              <a:rPr lang="it-IT" err="1"/>
              <a:t>neighboring</a:t>
            </a:r>
            <a:r>
              <a:rPr lang="it-IT"/>
              <a:t> features </a:t>
            </a:r>
            <a:r>
              <a:rPr lang="it-IT" err="1"/>
              <a:t>should</a:t>
            </a:r>
            <a:r>
              <a:rPr lang="it-IT"/>
              <a:t> </a:t>
            </a:r>
            <a:r>
              <a:rPr lang="it-IT" err="1"/>
              <a:t>appear</a:t>
            </a:r>
            <a:r>
              <a:rPr lang="it-IT"/>
              <a:t> in the target </a:t>
            </a:r>
            <a:r>
              <a:rPr lang="it-IT" err="1"/>
              <a:t>view</a:t>
            </a:r>
            <a:r>
              <a:rPr lang="it-IT"/>
              <a:t>, </a:t>
            </a:r>
          </a:p>
          <a:p>
            <a:pPr marL="0" indent="0">
              <a:buNone/>
            </a:pPr>
            <a:r>
              <a:rPr lang="it-IT"/>
              <a:t>    </a:t>
            </a:r>
            <a:r>
              <a:rPr lang="it-IT" err="1"/>
              <a:t>essentially</a:t>
            </a:r>
            <a:r>
              <a:rPr lang="it-IT"/>
              <a:t> </a:t>
            </a:r>
            <a:r>
              <a:rPr lang="it-IT" err="1"/>
              <a:t>aligning</a:t>
            </a:r>
            <a:r>
              <a:rPr lang="it-IT"/>
              <a:t> the </a:t>
            </a:r>
            <a:r>
              <a:rPr lang="it-IT" err="1"/>
              <a:t>context</a:t>
            </a:r>
            <a:r>
              <a:rPr lang="it-IT"/>
              <a:t> </a:t>
            </a:r>
            <a:r>
              <a:rPr lang="it-IT" err="1"/>
              <a:t>across</a:t>
            </a:r>
            <a:r>
              <a:rPr lang="it-IT"/>
              <a:t> </a:t>
            </a:r>
            <a:r>
              <a:rPr lang="it-IT" err="1"/>
              <a:t>views</a:t>
            </a:r>
            <a:r>
              <a:rPr lang="it-IT"/>
              <a:t> in a </a:t>
            </a:r>
            <a:r>
              <a:rPr lang="it-IT" err="1"/>
              <a:t>physically</a:t>
            </a:r>
            <a:r>
              <a:rPr lang="it-IT"/>
              <a:t> </a:t>
            </a:r>
            <a:r>
              <a:rPr lang="it-IT" err="1"/>
              <a:t>grounded</a:t>
            </a:r>
            <a:r>
              <a:rPr lang="it-IT"/>
              <a:t> way.</a:t>
            </a:r>
          </a:p>
        </p:txBody>
      </p:sp>
    </p:spTree>
    <p:extLst>
      <p:ext uri="{BB962C8B-B14F-4D97-AF65-F5344CB8AC3E}">
        <p14:creationId xmlns:p14="http://schemas.microsoft.com/office/powerpoint/2010/main" val="27509428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3FFDB372-9D3C-011D-C5B9-BCE34546C80A}"/>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E73690A8-355D-056F-FD33-3ED6834F42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7D7B4B99-ABC8-5CE8-12A2-6D616A2806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This approach allows </a:t>
            </a:r>
            <a:r>
              <a:rPr lang="en-US" err="1"/>
              <a:t>EpiDiff</a:t>
            </a:r>
            <a:r>
              <a:rPr lang="en-US"/>
              <a:t> to strongly encode </a:t>
            </a:r>
            <a:r>
              <a:rPr lang="en-US" b="1"/>
              <a:t>geometric priors</a:t>
            </a:r>
            <a:r>
              <a:rPr lang="en-US"/>
              <a:t> into the generation process, leading to significantly improved </a:t>
            </a:r>
            <a:r>
              <a:rPr lang="en-US" b="1"/>
              <a:t>multi-view consistency</a:t>
            </a:r>
            <a:r>
              <a:rPr lang="en-US"/>
              <a:t> without the need for explicit 3D supervision.</a:t>
            </a:r>
            <a:endParaRPr lang="it-IT"/>
          </a:p>
        </p:txBody>
      </p:sp>
    </p:spTree>
    <p:extLst>
      <p:ext uri="{BB962C8B-B14F-4D97-AF65-F5344CB8AC3E}">
        <p14:creationId xmlns:p14="http://schemas.microsoft.com/office/powerpoint/2010/main" val="17412346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1F19486D-247A-7C32-1C1A-2616D039BC73}"/>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D903DA0F-7501-4846-25AE-C616F51DDF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F5E73AEC-CA2C-62D2-DF17-AFBB3BAE250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a:t>SV3D – </a:t>
            </a:r>
            <a:r>
              <a:rPr lang="it-IT" b="1" err="1"/>
              <a:t>Leveraging</a:t>
            </a:r>
            <a:r>
              <a:rPr lang="it-IT" b="1"/>
              <a:t> Video </a:t>
            </a:r>
            <a:r>
              <a:rPr lang="it-IT" b="1" err="1"/>
              <a:t>Diffusion</a:t>
            </a:r>
            <a:r>
              <a:rPr lang="it-IT" b="1"/>
              <a:t> for 3D</a:t>
            </a:r>
            <a:endParaRPr lang="it-IT"/>
          </a:p>
          <a:p>
            <a:pPr>
              <a:buNone/>
            </a:pPr>
            <a:r>
              <a:rPr lang="en-US"/>
              <a:t>Another interesting approach is </a:t>
            </a:r>
            <a:r>
              <a:rPr lang="en-US" b="1"/>
              <a:t>SV3D</a:t>
            </a:r>
            <a:r>
              <a:rPr lang="en-US"/>
              <a:t>, which stands for </a:t>
            </a:r>
            <a:r>
              <a:rPr lang="en-US" b="1"/>
              <a:t>Stable Video Diffusion for 3D</a:t>
            </a:r>
            <a:r>
              <a:rPr lang="en-US"/>
              <a:t>.</a:t>
            </a:r>
          </a:p>
          <a:p>
            <a:pPr>
              <a:buNone/>
            </a:pPr>
            <a:r>
              <a:rPr lang="en-US"/>
              <a:t>The idea is to generate synthetic videos of objects </a:t>
            </a:r>
            <a:r>
              <a:rPr lang="en-US" b="1"/>
              <a:t>rotating</a:t>
            </a:r>
            <a:r>
              <a:rPr lang="en-US"/>
              <a:t> from a </a:t>
            </a:r>
            <a:r>
              <a:rPr lang="en-US" b="1"/>
              <a:t>single image</a:t>
            </a:r>
            <a:r>
              <a:rPr lang="en-US"/>
              <a:t>, using </a:t>
            </a:r>
            <a:r>
              <a:rPr lang="en-US" b="1"/>
              <a:t>camera pose conditioning</a:t>
            </a:r>
            <a:r>
              <a:rPr lang="en-US"/>
              <a:t> — specifically, the </a:t>
            </a:r>
            <a:r>
              <a:rPr lang="en-US" b="1"/>
              <a:t>elevation</a:t>
            </a:r>
            <a:r>
              <a:rPr lang="en-US"/>
              <a:t> and </a:t>
            </a:r>
            <a:r>
              <a:rPr lang="en-US" b="1"/>
              <a:t>azimuth</a:t>
            </a:r>
            <a:r>
              <a:rPr lang="en-US"/>
              <a:t> of the camera.</a:t>
            </a:r>
          </a:p>
          <a:p>
            <a:pPr>
              <a:buNone/>
            </a:pPr>
            <a:r>
              <a:rPr lang="en-US"/>
              <a:t>This allows the model to create </a:t>
            </a:r>
            <a:r>
              <a:rPr lang="en-US" b="1"/>
              <a:t>360° object views</a:t>
            </a:r>
            <a:r>
              <a:rPr lang="en-US"/>
              <a:t>, and the resulting video frames can later be used with methods like </a:t>
            </a:r>
            <a:r>
              <a:rPr lang="en-US" b="1"/>
              <a:t>Gaussian Splatting</a:t>
            </a:r>
            <a:r>
              <a:rPr lang="en-US"/>
              <a:t> or </a:t>
            </a:r>
            <a:r>
              <a:rPr lang="en-US" b="1" err="1"/>
              <a:t>NeRF</a:t>
            </a:r>
            <a:r>
              <a:rPr lang="en-US"/>
              <a:t> to reconstruct the full 3D mesh.</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23785109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219C014E-90BF-917A-EDE4-6703A67306C6}"/>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15BBA2F2-E781-E233-52CB-B560C84A39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02663BD3-0E02-54E0-CC05-5040BF88BC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a:t>Dynamic Camera </a:t>
            </a:r>
            <a:r>
              <a:rPr lang="it-IT" b="1" err="1"/>
              <a:t>Conditioning</a:t>
            </a:r>
            <a:endParaRPr lang="it-IT" err="1"/>
          </a:p>
          <a:p>
            <a:pPr>
              <a:buNone/>
            </a:pPr>
            <a:r>
              <a:rPr lang="en-US"/>
              <a:t>A key aspect of SV3D is its </a:t>
            </a:r>
            <a:r>
              <a:rPr lang="en-US" b="1"/>
              <a:t>dynamic camera conditioning</a:t>
            </a:r>
            <a:r>
              <a:rPr lang="en-US"/>
              <a:t>:</a:t>
            </a:r>
          </a:p>
          <a:p>
            <a:pPr marL="171450" indent="-171450"/>
            <a:r>
              <a:rPr lang="en-US"/>
              <a:t>It doesn’t just teach the model to rotate around the object,</a:t>
            </a:r>
          </a:p>
          <a:p>
            <a:pPr marL="171450" indent="-171450"/>
            <a:r>
              <a:rPr lang="en-US"/>
              <a:t>It also allows for </a:t>
            </a:r>
            <a:r>
              <a:rPr lang="en-US" b="1"/>
              <a:t>camera trajectories that move closer or farther</a:t>
            </a:r>
            <a:r>
              <a:rPr lang="en-US"/>
              <a:t> from the object,</a:t>
            </a:r>
          </a:p>
          <a:p>
            <a:pPr marL="171450" indent="-171450"/>
            <a:r>
              <a:rPr lang="en-US"/>
              <a:t>This improves the </a:t>
            </a:r>
            <a:r>
              <a:rPr lang="en-US" b="1"/>
              <a:t>generalization</a:t>
            </a:r>
            <a:r>
              <a:rPr lang="en-US"/>
              <a:t> capabilities of the model.</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388740463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43B95871-508F-89D0-C1C1-F4186E4C2585}"/>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9BC7FCCB-ADFE-063E-DB43-C8F1CB38FD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9B8FD63A-5852-E211-FE39-EFD68353099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it-IT" b="1" err="1"/>
              <a:t>Built</a:t>
            </a:r>
            <a:r>
              <a:rPr lang="it-IT" b="1"/>
              <a:t> on </a:t>
            </a:r>
            <a:r>
              <a:rPr lang="it-IT" b="1" err="1"/>
              <a:t>Stable</a:t>
            </a:r>
            <a:r>
              <a:rPr lang="it-IT" b="1"/>
              <a:t> Video </a:t>
            </a:r>
            <a:r>
              <a:rPr lang="it-IT" b="1" err="1"/>
              <a:t>Diffusion</a:t>
            </a:r>
            <a:endParaRPr lang="it-IT" err="1"/>
          </a:p>
          <a:p>
            <a:pPr>
              <a:buNone/>
            </a:pPr>
            <a:r>
              <a:rPr lang="en-US"/>
              <a:t>SV3D builds on </a:t>
            </a:r>
            <a:r>
              <a:rPr lang="en-US" b="1"/>
              <a:t>Stable Video Diffusion</a:t>
            </a:r>
            <a:r>
              <a:rPr lang="en-US"/>
              <a:t>, which itself is based on Stable Diffusion but extended for video generation.</a:t>
            </a:r>
          </a:p>
          <a:p>
            <a:pPr>
              <a:buNone/>
            </a:pPr>
            <a:r>
              <a:rPr lang="en-US"/>
              <a:t>Stable Video Diffusion introduces:</a:t>
            </a:r>
          </a:p>
          <a:p>
            <a:pPr marL="171450" indent="-171450"/>
            <a:r>
              <a:rPr lang="en-US" b="1"/>
              <a:t>Temporal attention</a:t>
            </a:r>
            <a:r>
              <a:rPr lang="en-US"/>
              <a:t> and</a:t>
            </a:r>
          </a:p>
          <a:p>
            <a:pPr marL="171450" indent="-171450"/>
            <a:r>
              <a:rPr lang="en-US" b="1"/>
              <a:t>3D convolutions</a:t>
            </a:r>
            <a:r>
              <a:rPr lang="en-US"/>
              <a:t> across frames,</a:t>
            </a:r>
          </a:p>
          <a:p>
            <a:pPr marL="0" indent="0">
              <a:buNone/>
            </a:pPr>
            <a:r>
              <a:rPr lang="en-US"/>
              <a:t>to ensure </a:t>
            </a:r>
            <a:r>
              <a:rPr lang="en-US" b="1"/>
              <a:t>temporal coherence</a:t>
            </a:r>
            <a:r>
              <a:rPr lang="en-US"/>
              <a:t> in the video — meaning that frames remain </a:t>
            </a:r>
            <a:r>
              <a:rPr lang="en-US" b="1"/>
              <a:t>geometrically and visually consistent</a:t>
            </a:r>
            <a:r>
              <a:rPr lang="en-US"/>
              <a:t> over time.</a:t>
            </a:r>
            <a:endParaRPr lang="it-IT"/>
          </a:p>
          <a:p>
            <a:pPr marL="0" indent="0">
              <a:buNone/>
            </a:pPr>
            <a:endParaRPr lang="en-US"/>
          </a:p>
          <a:p>
            <a:pPr marL="0" indent="0">
              <a:buNone/>
            </a:pPr>
            <a:r>
              <a:rPr lang="en-US"/>
              <a:t>So, by building on top of this video architecture, SV3D </a:t>
            </a:r>
            <a:r>
              <a:rPr lang="en-US" b="1"/>
              <a:t>inherits temporal and geometric consistency</a:t>
            </a:r>
            <a:r>
              <a:rPr lang="en-US"/>
              <a:t> in the generated object rotations.</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169952739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67F60609-1993-0C42-BA02-FFE4DA7C834E}"/>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D91991BC-7C8D-4CE7-B845-8EC92240FDD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B21F5C98-2C53-40FE-AE28-9299E6713A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Here we can see qualitative results from SV3D.</a:t>
            </a:r>
            <a:endParaRPr lang="it-IT"/>
          </a:p>
          <a:p>
            <a:pPr marL="171450" indent="-171450"/>
            <a:r>
              <a:rPr lang="en-US"/>
              <a:t>The model generates </a:t>
            </a:r>
            <a:r>
              <a:rPr lang="en-US" b="1"/>
              <a:t>smooth and coherent object rotations</a:t>
            </a:r>
            <a:r>
              <a:rPr lang="en-US"/>
              <a:t>.</a:t>
            </a:r>
          </a:p>
          <a:p>
            <a:pPr marL="171450" indent="-171450"/>
            <a:r>
              <a:rPr lang="en-US"/>
              <a:t>Compared to earlier models like Zero-1-to-3  and its improved version Zero-1-to-3 </a:t>
            </a:r>
            <a:r>
              <a:rPr lang="en-US" b="1"/>
              <a:t> XL</a:t>
            </a:r>
            <a:r>
              <a:rPr lang="en-US"/>
              <a:t>, SV3D achieves </a:t>
            </a:r>
            <a:r>
              <a:rPr lang="en-US" b="1"/>
              <a:t>higher consistency and realism</a:t>
            </a:r>
            <a:r>
              <a:rPr lang="en-US"/>
              <a:t> across frames.</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14576201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25E4E2C6-54A8-2589-D14A-2DC9095CA19D}"/>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DD60050D-5008-D5A3-3032-A2D8B6C72C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4CF351D8-43DF-CA1F-AEF8-2D8FF3124E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it" b="1" err="1"/>
              <a:t>Diffusion</a:t>
            </a:r>
            <a:r>
              <a:rPr lang="it" b="1"/>
              <a:t> </a:t>
            </a:r>
            <a:r>
              <a:rPr lang="it" b="1" err="1"/>
              <a:t>Probabilistic</a:t>
            </a:r>
            <a:r>
              <a:rPr lang="it" b="1"/>
              <a:t> Models</a:t>
            </a:r>
            <a:endParaRPr lang="en-US" b="1"/>
          </a:p>
          <a:p>
            <a:pPr>
              <a:buNone/>
            </a:pPr>
            <a:endParaRPr lang="en-US"/>
          </a:p>
          <a:p>
            <a:pPr>
              <a:buNone/>
            </a:pPr>
            <a:r>
              <a:rPr lang="en-US"/>
              <a:t>The idea is simple:</a:t>
            </a:r>
            <a:endParaRPr lang="it-IT"/>
          </a:p>
          <a:p>
            <a:pPr marL="171450" indent="-171450"/>
            <a:r>
              <a:rPr lang="en-US"/>
              <a:t>Start from a </a:t>
            </a:r>
            <a:r>
              <a:rPr lang="en-US" b="1"/>
              <a:t>clean image</a:t>
            </a:r>
            <a:r>
              <a:rPr lang="en-US"/>
              <a:t> x_0 </a:t>
            </a:r>
          </a:p>
          <a:p>
            <a:pPr marL="171450" indent="-171450"/>
            <a:r>
              <a:rPr lang="en-US"/>
              <a:t>Gradually add </a:t>
            </a:r>
            <a:r>
              <a:rPr lang="en-US" b="1"/>
              <a:t>Gaussian noise</a:t>
            </a:r>
            <a:r>
              <a:rPr lang="en-US"/>
              <a:t> through a </a:t>
            </a:r>
            <a:r>
              <a:rPr lang="en-US" b="1"/>
              <a:t>forward process</a:t>
            </a:r>
            <a:r>
              <a:rPr lang="en-US"/>
              <a:t>, until the image becomes </a:t>
            </a:r>
            <a:r>
              <a:rPr lang="en-US" b="1"/>
              <a:t>pure noise </a:t>
            </a:r>
            <a:r>
              <a:rPr lang="en-US"/>
              <a:t>(</a:t>
            </a:r>
            <a:r>
              <a:rPr lang="en-US" err="1"/>
              <a:t>x_T</a:t>
            </a:r>
            <a:r>
              <a:rPr lang="en-US"/>
              <a:t>)</a:t>
            </a:r>
          </a:p>
          <a:p>
            <a:pPr marL="171450" indent="-171450"/>
            <a:r>
              <a:rPr lang="en-US"/>
              <a:t>Then, </a:t>
            </a:r>
            <a:r>
              <a:rPr lang="en-US" b="1"/>
              <a:t>learn the reverse process</a:t>
            </a:r>
            <a:r>
              <a:rPr lang="en-US"/>
              <a:t> to recover the original image from noise</a:t>
            </a:r>
          </a:p>
          <a:p>
            <a:pPr indent="0">
              <a:buNone/>
            </a:pPr>
            <a:r>
              <a:rPr lang="en-US"/>
              <a:t>This reverse process is what enables the model to </a:t>
            </a:r>
            <a:r>
              <a:rPr lang="en-US" b="1"/>
              <a:t>generate new data</a:t>
            </a:r>
            <a:r>
              <a:rPr lang="en-US"/>
              <a:t> – by starting from noise and progressively </a:t>
            </a:r>
            <a:r>
              <a:rPr lang="en-US" b="1"/>
              <a:t>denoising</a:t>
            </a:r>
            <a:r>
              <a:rPr lang="en-US"/>
              <a:t> it into a realistic sample.</a:t>
            </a:r>
            <a:endParaRPr lang="it-IT"/>
          </a:p>
          <a:p>
            <a:pPr marL="0" lvl="0" indent="0" algn="l">
              <a:spcBef>
                <a:spcPts val="0"/>
              </a:spcBef>
              <a:spcAft>
                <a:spcPts val="0"/>
              </a:spcAft>
              <a:buNone/>
            </a:pPr>
            <a:endParaRPr/>
          </a:p>
        </p:txBody>
      </p:sp>
    </p:spTree>
    <p:extLst>
      <p:ext uri="{BB962C8B-B14F-4D97-AF65-F5344CB8AC3E}">
        <p14:creationId xmlns:p14="http://schemas.microsoft.com/office/powerpoint/2010/main" val="337767836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7BFBA530-86A7-D57F-D0FF-AA9B5D8E837F}"/>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163C30F1-FC81-716D-A143-59332B6C08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BA48F658-536A-2813-A66E-C085FB4A59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Forward Process – Mathematical Formulation</a:t>
            </a:r>
          </a:p>
          <a:p>
            <a:pPr marL="0" indent="0">
              <a:buNone/>
            </a:pPr>
            <a:endParaRPr lang="en-US"/>
          </a:p>
          <a:p>
            <a:pPr marL="0" indent="0">
              <a:buNone/>
            </a:pPr>
            <a:r>
              <a:rPr lang="en-US"/>
              <a:t>In the </a:t>
            </a:r>
            <a:r>
              <a:rPr lang="en-US" b="1"/>
              <a:t>forward process</a:t>
            </a:r>
            <a:r>
              <a:rPr lang="en-US"/>
              <a:t>, we define a Markov chain that </a:t>
            </a:r>
            <a:r>
              <a:rPr lang="en-US" b="1"/>
              <a:t>adds Gaussian noise</a:t>
            </a:r>
            <a:r>
              <a:rPr lang="en-US"/>
              <a:t> at each step:</a:t>
            </a:r>
          </a:p>
          <a:p>
            <a:pPr marL="171450" indent="-171450"/>
            <a:r>
              <a:rPr lang="en-US"/>
              <a:t>The probability of a noisy sample at time t, given the previous step t−1, is denoted as (Formula on the right)</a:t>
            </a:r>
          </a:p>
          <a:p>
            <a:pPr marL="171450" indent="-171450"/>
            <a:r>
              <a:rPr lang="en-US"/>
              <a:t>The full forward process can be written as (formula on the left)</a:t>
            </a:r>
          </a:p>
          <a:p>
            <a:pPr marL="0" indent="0">
              <a:buNone/>
            </a:pPr>
            <a:endParaRPr lang="en-US"/>
          </a:p>
          <a:p>
            <a:pPr marL="0" indent="0">
              <a:buNone/>
            </a:pPr>
            <a:r>
              <a:rPr lang="en-US"/>
              <a:t>Here:</a:t>
            </a:r>
          </a:p>
          <a:p>
            <a:pPr marL="171450" indent="-171450"/>
            <a:r>
              <a:rPr lang="en-US" b="1"/>
              <a:t>βt </a:t>
            </a:r>
            <a:r>
              <a:rPr lang="en-US"/>
              <a:t> are the </a:t>
            </a:r>
            <a:r>
              <a:rPr lang="en-US" b="1"/>
              <a:t>variance schedule parameters</a:t>
            </a:r>
            <a:r>
              <a:rPr lang="en-US"/>
              <a:t> that control how much noise is added at each step</a:t>
            </a:r>
          </a:p>
          <a:p>
            <a:pPr marL="171450" indent="-171450"/>
            <a:r>
              <a:rPr lang="en-US"/>
              <a:t>They are typically </a:t>
            </a:r>
            <a:r>
              <a:rPr lang="en-US" b="1"/>
              <a:t>fixed</a:t>
            </a:r>
            <a:r>
              <a:rPr lang="en-US"/>
              <a:t> beforehand, though in theory they could be learned</a:t>
            </a:r>
          </a:p>
          <a:p>
            <a:pPr marL="0" indent="0">
              <a:buNone/>
            </a:pPr>
            <a:endParaRPr lang="en-US"/>
          </a:p>
          <a:p>
            <a:pPr marL="0" indent="0">
              <a:buNone/>
            </a:pPr>
            <a:r>
              <a:rPr lang="en-US"/>
              <a:t>To ensure that the added noise </a:t>
            </a:r>
            <a:r>
              <a:rPr lang="en-US" b="1"/>
              <a:t>doesn’t overwhelm</a:t>
            </a:r>
            <a:r>
              <a:rPr lang="en-US"/>
              <a:t> the data too early, βt values are </a:t>
            </a:r>
            <a:r>
              <a:rPr lang="en-US" b="1"/>
              <a:t>gradually increased</a:t>
            </a:r>
            <a:r>
              <a:rPr lang="en-US"/>
              <a:t> across timesteps.</a:t>
            </a:r>
          </a:p>
          <a:p>
            <a:pPr marL="0" indent="0">
              <a:buNone/>
            </a:pPr>
            <a:r>
              <a:rPr lang="en-US"/>
              <a:t>The </a:t>
            </a:r>
            <a:r>
              <a:rPr lang="en-US" b="1"/>
              <a:t>forward process is Gaussian</a:t>
            </a:r>
            <a:r>
              <a:rPr lang="en-US"/>
              <a:t>, making the math tractable and differentiable.</a:t>
            </a:r>
          </a:p>
          <a:p>
            <a:pPr marL="0" indent="0">
              <a:buNone/>
            </a:pPr>
            <a:endParaRPr lang="en-US"/>
          </a:p>
        </p:txBody>
      </p:sp>
    </p:spTree>
    <p:extLst>
      <p:ext uri="{BB962C8B-B14F-4D97-AF65-F5344CB8AC3E}">
        <p14:creationId xmlns:p14="http://schemas.microsoft.com/office/powerpoint/2010/main" val="40359815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BAFD46C3-33F6-1AFF-C494-4D8ED6B95706}"/>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08BA504F-3CBB-7637-6C19-25E236CAB9C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4C2B2530-1939-F882-3C83-52802CA670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In the </a:t>
            </a:r>
            <a:r>
              <a:rPr lang="en-US" b="1"/>
              <a:t>reverse process</a:t>
            </a:r>
            <a:r>
              <a:rPr lang="en-US"/>
              <a:t>, the goal is to </a:t>
            </a:r>
            <a:r>
              <a:rPr lang="en-US" b="1"/>
              <a:t>recover the original sample</a:t>
            </a:r>
            <a:r>
              <a:rPr lang="en-US"/>
              <a:t> x_0  starting from </a:t>
            </a:r>
            <a:r>
              <a:rPr lang="en-US" b="1"/>
              <a:t>pure noise</a:t>
            </a:r>
            <a:r>
              <a:rPr lang="en-US"/>
              <a:t> </a:t>
            </a:r>
            <a:r>
              <a:rPr lang="en-US" err="1"/>
              <a:t>x_T</a:t>
            </a:r>
            <a:r>
              <a:rPr lang="en-US"/>
              <a:t>.</a:t>
            </a:r>
            <a:endParaRPr lang="it-IT"/>
          </a:p>
          <a:p>
            <a:pPr>
              <a:buNone/>
            </a:pPr>
            <a:r>
              <a:rPr lang="en-US"/>
              <a:t>This process is learned by </a:t>
            </a:r>
            <a:r>
              <a:rPr lang="en-US" b="1"/>
              <a:t>training a neural network</a:t>
            </a:r>
            <a:r>
              <a:rPr lang="en-US"/>
              <a:t> to denoise progressively:</a:t>
            </a:r>
          </a:p>
          <a:p>
            <a:pPr marL="171450" indent="-171450"/>
            <a:r>
              <a:rPr lang="en-US"/>
              <a:t>The model learns to approximate the reverse conditional distribution </a:t>
            </a:r>
            <a:r>
              <a:rPr lang="en-US" err="1"/>
              <a:t>pθ</a:t>
            </a:r>
            <a:r>
              <a:rPr lang="en-US"/>
              <a:t> (x_t−1 ∣</a:t>
            </a:r>
            <a:r>
              <a:rPr lang="en-US" err="1"/>
              <a:t>x_t</a:t>
            </a:r>
            <a:r>
              <a:rPr lang="en-US"/>
              <a:t> )</a:t>
            </a:r>
            <a:endParaRPr lang="it-IT"/>
          </a:p>
          <a:p>
            <a:pPr marL="171450" indent="-171450"/>
            <a:r>
              <a:rPr lang="en-US"/>
              <a:t>This is modeled as a </a:t>
            </a:r>
            <a:r>
              <a:rPr lang="en-US" b="1"/>
              <a:t>Gaussian distribution</a:t>
            </a:r>
            <a:r>
              <a:rPr lang="en-US"/>
              <a:t> with: </a:t>
            </a:r>
          </a:p>
          <a:p>
            <a:pPr lvl="1"/>
            <a:r>
              <a:rPr lang="it-IT"/>
              <a:t>Mean </a:t>
            </a:r>
            <a:r>
              <a:rPr lang="it-IT" err="1"/>
              <a:t>μθ</a:t>
            </a:r>
            <a:r>
              <a:rPr lang="it-IT"/>
              <a:t>(</a:t>
            </a:r>
            <a:r>
              <a:rPr lang="it-IT" err="1"/>
              <a:t>x_t</a:t>
            </a:r>
            <a:r>
              <a:rPr lang="it-IT"/>
              <a:t>, t)</a:t>
            </a:r>
          </a:p>
          <a:p>
            <a:pPr lvl="1"/>
            <a:r>
              <a:rPr lang="it-IT" err="1"/>
              <a:t>Variance</a:t>
            </a:r>
            <a:r>
              <a:rPr lang="it-IT"/>
              <a:t> </a:t>
            </a:r>
            <a:r>
              <a:rPr lang="it-IT" err="1"/>
              <a:t>Σθ</a:t>
            </a:r>
            <a:r>
              <a:rPr lang="it-IT"/>
              <a:t>(</a:t>
            </a:r>
            <a:r>
              <a:rPr lang="it-IT" err="1"/>
              <a:t>x_t</a:t>
            </a:r>
            <a:r>
              <a:rPr lang="it-IT"/>
              <a:t> , t)</a:t>
            </a:r>
          </a:p>
          <a:p>
            <a:pPr>
              <a:buNone/>
            </a:pPr>
            <a:r>
              <a:rPr lang="it-IT" err="1"/>
              <a:t>These</a:t>
            </a:r>
            <a:r>
              <a:rPr lang="it-IT"/>
              <a:t> are </a:t>
            </a:r>
            <a:r>
              <a:rPr lang="it-IT" err="1"/>
              <a:t>both</a:t>
            </a:r>
            <a:r>
              <a:rPr lang="it-IT"/>
              <a:t> </a:t>
            </a:r>
            <a:r>
              <a:rPr lang="it-IT" b="1" err="1"/>
              <a:t>parameterized</a:t>
            </a:r>
            <a:r>
              <a:rPr lang="it-IT" b="1"/>
              <a:t> by </a:t>
            </a:r>
            <a:r>
              <a:rPr lang="it-IT" b="1" err="1"/>
              <a:t>neural</a:t>
            </a:r>
            <a:r>
              <a:rPr lang="it-IT" b="1"/>
              <a:t> networks</a:t>
            </a:r>
            <a:r>
              <a:rPr lang="it-IT"/>
              <a:t> with </a:t>
            </a:r>
            <a:r>
              <a:rPr lang="it-IT" err="1"/>
              <a:t>parameters</a:t>
            </a:r>
            <a:r>
              <a:rPr lang="it-IT"/>
              <a:t> θ.</a:t>
            </a:r>
          </a:p>
          <a:p>
            <a:pPr>
              <a:buNone/>
            </a:pPr>
            <a:r>
              <a:rPr lang="it-IT"/>
              <a:t>So the reverse step </a:t>
            </a:r>
            <a:r>
              <a:rPr lang="it-IT" err="1"/>
              <a:t>predicts</a:t>
            </a:r>
            <a:r>
              <a:rPr lang="it-IT"/>
              <a:t> a </a:t>
            </a:r>
            <a:r>
              <a:rPr lang="it-IT" b="1" err="1"/>
              <a:t>cleaner</a:t>
            </a:r>
            <a:r>
              <a:rPr lang="it-IT" b="1"/>
              <a:t> sample</a:t>
            </a:r>
            <a:r>
              <a:rPr lang="it-IT"/>
              <a:t> x_{t-1}  </a:t>
            </a:r>
            <a:r>
              <a:rPr lang="it-IT" err="1"/>
              <a:t>given</a:t>
            </a:r>
            <a:r>
              <a:rPr lang="it-IT"/>
              <a:t> a </a:t>
            </a:r>
            <a:r>
              <a:rPr lang="it-IT" err="1"/>
              <a:t>noisier</a:t>
            </a:r>
            <a:r>
              <a:rPr lang="it-IT"/>
              <a:t> one </a:t>
            </a:r>
            <a:r>
              <a:rPr lang="it-IT" err="1"/>
              <a:t>x_t</a:t>
            </a:r>
            <a:r>
              <a:rPr lang="it-IT"/>
              <a:t> , </a:t>
            </a:r>
            <a:r>
              <a:rPr lang="it-IT" err="1"/>
              <a:t>using</a:t>
            </a:r>
            <a:r>
              <a:rPr lang="it-IT"/>
              <a:t> the </a:t>
            </a:r>
            <a:r>
              <a:rPr lang="it-IT" err="1"/>
              <a:t>predicted</a:t>
            </a:r>
            <a:r>
              <a:rPr lang="it-IT"/>
              <a:t> μ and Σ.</a:t>
            </a:r>
          </a:p>
          <a:p>
            <a:pPr>
              <a:buNone/>
            </a:pPr>
            <a:endParaRPr lang="it-IT"/>
          </a:p>
          <a:p>
            <a:pPr>
              <a:buNone/>
            </a:pPr>
            <a:r>
              <a:rPr lang="it-IT"/>
              <a:t>The </a:t>
            </a:r>
            <a:r>
              <a:rPr lang="it-IT" b="1"/>
              <a:t>full reverse </a:t>
            </a:r>
            <a:r>
              <a:rPr lang="it-IT" b="1" err="1"/>
              <a:t>process</a:t>
            </a:r>
            <a:r>
              <a:rPr lang="it-IT"/>
              <a:t> </a:t>
            </a:r>
            <a:r>
              <a:rPr lang="it-IT" err="1"/>
              <a:t>is</a:t>
            </a:r>
            <a:r>
              <a:rPr lang="it-IT"/>
              <a:t> </a:t>
            </a:r>
            <a:r>
              <a:rPr lang="it-IT" err="1"/>
              <a:t>defined</a:t>
            </a:r>
            <a:r>
              <a:rPr lang="it-IT"/>
              <a:t> </a:t>
            </a:r>
            <a:r>
              <a:rPr lang="it-IT" err="1"/>
              <a:t>as</a:t>
            </a:r>
            <a:r>
              <a:rPr lang="it-IT"/>
              <a:t> a product of </a:t>
            </a:r>
            <a:r>
              <a:rPr lang="it-IT" err="1"/>
              <a:t>these</a:t>
            </a:r>
            <a:r>
              <a:rPr lang="it-IT"/>
              <a:t> </a:t>
            </a:r>
            <a:r>
              <a:rPr lang="it-IT" err="1"/>
              <a:t>conditional</a:t>
            </a:r>
            <a:r>
              <a:rPr lang="it-IT"/>
              <a:t> </a:t>
            </a:r>
            <a:r>
              <a:rPr lang="it-IT" err="1"/>
              <a:t>distributions</a:t>
            </a:r>
            <a:r>
              <a:rPr lang="it-IT"/>
              <a:t> (Formula bottom </a:t>
            </a:r>
            <a:r>
              <a:rPr lang="it-IT" err="1"/>
              <a:t>left</a:t>
            </a:r>
            <a:r>
              <a:rPr lang="it-IT"/>
              <a:t>)</a:t>
            </a:r>
          </a:p>
          <a:p>
            <a:pPr>
              <a:buNone/>
            </a:pPr>
            <a:endParaRPr lang="it-IT"/>
          </a:p>
          <a:p>
            <a:pPr>
              <a:buNone/>
            </a:pPr>
            <a:r>
              <a:rPr lang="it-IT" err="1"/>
              <a:t>This</a:t>
            </a:r>
            <a:r>
              <a:rPr lang="it-IT"/>
              <a:t> </a:t>
            </a:r>
            <a:r>
              <a:rPr lang="it-IT" err="1"/>
              <a:t>is</a:t>
            </a:r>
            <a:r>
              <a:rPr lang="it-IT"/>
              <a:t> </a:t>
            </a:r>
            <a:r>
              <a:rPr lang="it-IT" err="1"/>
              <a:t>what</a:t>
            </a:r>
            <a:r>
              <a:rPr lang="it-IT"/>
              <a:t> </a:t>
            </a:r>
            <a:r>
              <a:rPr lang="it-IT" err="1"/>
              <a:t>allows</a:t>
            </a:r>
            <a:r>
              <a:rPr lang="it-IT"/>
              <a:t> the model to generate </a:t>
            </a:r>
            <a:r>
              <a:rPr lang="it-IT" err="1"/>
              <a:t>realistic</a:t>
            </a:r>
            <a:r>
              <a:rPr lang="it-IT"/>
              <a:t> data from random </a:t>
            </a:r>
            <a:r>
              <a:rPr lang="it-IT" err="1"/>
              <a:t>Gaussian</a:t>
            </a:r>
            <a:r>
              <a:rPr lang="it-IT"/>
              <a:t> </a:t>
            </a:r>
            <a:r>
              <a:rPr lang="it-IT" err="1"/>
              <a:t>noise</a:t>
            </a:r>
            <a:r>
              <a:rPr lang="it-IT"/>
              <a:t>.</a:t>
            </a:r>
          </a:p>
          <a:p>
            <a:pPr marL="0" indent="0">
              <a:buNone/>
            </a:pPr>
            <a:endParaRPr lang="it-IT"/>
          </a:p>
        </p:txBody>
      </p:sp>
    </p:spTree>
    <p:extLst>
      <p:ext uri="{BB962C8B-B14F-4D97-AF65-F5344CB8AC3E}">
        <p14:creationId xmlns:p14="http://schemas.microsoft.com/office/powerpoint/2010/main" val="395955878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439E79F0-C4FC-E510-0D73-1BC7DB9C6CD8}"/>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1854FAD3-6B26-3F41-0EFF-08CD09D0A49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533F7163-600A-5359-4AEF-ACE47DB2FA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To train the model, we use a variational approach.</a:t>
            </a:r>
            <a:endParaRPr lang="it-IT"/>
          </a:p>
          <a:p>
            <a:pPr>
              <a:buNone/>
            </a:pPr>
            <a:r>
              <a:rPr lang="en-US"/>
              <a:t> </a:t>
            </a:r>
          </a:p>
          <a:p>
            <a:pPr>
              <a:buNone/>
            </a:pPr>
            <a:r>
              <a:rPr lang="en-US"/>
              <a:t>We aim to minimize the negative log-likelihood of the data under the model,</a:t>
            </a:r>
          </a:p>
          <a:p>
            <a:pPr>
              <a:buNone/>
            </a:pPr>
            <a:r>
              <a:rPr lang="en-US"/>
              <a:t>but directly computing this is intractable.</a:t>
            </a:r>
          </a:p>
          <a:p>
            <a:pPr>
              <a:buNone/>
            </a:pPr>
            <a:r>
              <a:rPr lang="en-US"/>
              <a:t> </a:t>
            </a:r>
          </a:p>
          <a:p>
            <a:pPr marL="0" indent="0">
              <a:buNone/>
            </a:pPr>
            <a:r>
              <a:rPr lang="en-US"/>
              <a:t>Instead, we optimize a Variational Lower Bound (VLB) on the log-likelihood (Formula)</a:t>
            </a:r>
          </a:p>
          <a:p>
            <a:pPr marL="0" indent="0">
              <a:buNone/>
            </a:pPr>
            <a:endParaRPr lang="en-US"/>
          </a:p>
          <a:p>
            <a:pPr>
              <a:buNone/>
            </a:pPr>
            <a:r>
              <a:rPr lang="en-US"/>
              <a:t>Why do we do this?</a:t>
            </a:r>
          </a:p>
          <a:p>
            <a:pPr marL="171450" indent="-171450"/>
            <a:r>
              <a:rPr lang="en-US"/>
              <a:t>Because this ratio measures how well the model’s reverse process </a:t>
            </a:r>
            <a:r>
              <a:rPr lang="en-US" b="1"/>
              <a:t>matches</a:t>
            </a:r>
            <a:r>
              <a:rPr lang="en-US"/>
              <a:t> the forward process.</a:t>
            </a:r>
          </a:p>
          <a:p>
            <a:pPr marL="171450" indent="-171450"/>
            <a:r>
              <a:rPr lang="en-US"/>
              <a:t>If they are the same, the ratio becomes 1, and the log becomes 0 — meaning perfect generation.</a:t>
            </a:r>
          </a:p>
        </p:txBody>
      </p:sp>
    </p:spTree>
    <p:extLst>
      <p:ext uri="{BB962C8B-B14F-4D97-AF65-F5344CB8AC3E}">
        <p14:creationId xmlns:p14="http://schemas.microsoft.com/office/powerpoint/2010/main" val="213667807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AC7F5829-2BE1-F450-F7F1-7554466A704A}"/>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D83183D2-944C-0080-761E-E80B79F0E98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DA9CF5C2-BC99-55BC-7FFE-85FB6228F8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a:spcBef>
                <a:spcPts val="0"/>
              </a:spcBef>
              <a:spcAft>
                <a:spcPts val="0"/>
              </a:spcAft>
            </a:pPr>
            <a:endParaRPr lang="en-US"/>
          </a:p>
          <a:p>
            <a:pPr marL="0" indent="0">
              <a:buNone/>
            </a:pPr>
            <a:r>
              <a:rPr lang="en-US"/>
              <a:t>In practice, this loss is further decomposed into simpler terms (KL divergences and reconstruction losses) that are easier to compute and optimize.</a:t>
            </a:r>
          </a:p>
          <a:p>
            <a:pPr marL="0" indent="0">
              <a:buNone/>
            </a:pPr>
            <a:r>
              <a:rPr lang="en-US"/>
              <a:t>Denoising matching is matching the distribution at each time step</a:t>
            </a:r>
            <a:endParaRPr lang="it-IT"/>
          </a:p>
          <a:p>
            <a:pPr marL="0" indent="0">
              <a:buNone/>
            </a:pPr>
            <a:r>
              <a:rPr lang="en-US"/>
              <a:t>So, the </a:t>
            </a:r>
            <a:r>
              <a:rPr lang="en-US" b="1"/>
              <a:t>core idea</a:t>
            </a:r>
            <a:r>
              <a:rPr lang="en-US"/>
              <a:t> is:</a:t>
            </a:r>
            <a:br>
              <a:rPr lang="en-US"/>
            </a:br>
            <a:r>
              <a:rPr lang="en-US"/>
              <a:t> We simulate how noise is added (forward process), and train the model to </a:t>
            </a:r>
            <a:r>
              <a:rPr lang="en-US" b="1"/>
              <a:t>undo that noise</a:t>
            </a:r>
            <a:r>
              <a:rPr lang="en-US"/>
              <a:t> in a way that matches the data distribution.</a:t>
            </a:r>
            <a:endParaRPr lang="it-IT"/>
          </a:p>
        </p:txBody>
      </p:sp>
    </p:spTree>
    <p:extLst>
      <p:ext uri="{BB962C8B-B14F-4D97-AF65-F5344CB8AC3E}">
        <p14:creationId xmlns:p14="http://schemas.microsoft.com/office/powerpoint/2010/main" val="28517767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a:extLst>
            <a:ext uri="{FF2B5EF4-FFF2-40B4-BE49-F238E27FC236}">
              <a16:creationId xmlns:a16="http://schemas.microsoft.com/office/drawing/2014/main" id="{4BE5B7AA-7197-4523-7393-2B5526991A8E}"/>
            </a:ext>
          </a:extLst>
        </p:cNvPr>
        <p:cNvGrpSpPr/>
        <p:nvPr/>
      </p:nvGrpSpPr>
      <p:grpSpPr>
        <a:xfrm>
          <a:off x="0" y="0"/>
          <a:ext cx="0" cy="0"/>
          <a:chOff x="0" y="0"/>
          <a:chExt cx="0" cy="0"/>
        </a:xfrm>
      </p:grpSpPr>
      <p:sp>
        <p:nvSpPr>
          <p:cNvPr id="1302" name="Google Shape;1302;g349b541ca73_11_115:notes">
            <a:extLst>
              <a:ext uri="{FF2B5EF4-FFF2-40B4-BE49-F238E27FC236}">
                <a16:creationId xmlns:a16="http://schemas.microsoft.com/office/drawing/2014/main" id="{1722C323-A991-E586-846A-CF647EB517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3" name="Google Shape;1303;g349b541ca73_11_115:notes">
            <a:extLst>
              <a:ext uri="{FF2B5EF4-FFF2-40B4-BE49-F238E27FC236}">
                <a16:creationId xmlns:a16="http://schemas.microsoft.com/office/drawing/2014/main" id="{23A94149-F148-FB5A-6FF5-58965877ED0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9793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3.emf"/><Relationship Id="rId4" Type="http://schemas.openxmlformats.org/officeDocument/2006/relationships/oleObject" Target="../embeddings/oleObject4.bin"/></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3.emf"/><Relationship Id="rId4" Type="http://schemas.openxmlformats.org/officeDocument/2006/relationships/oleObject" Target="../embeddings/oleObject5.bin"/></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3.emf"/><Relationship Id="rId4" Type="http://schemas.openxmlformats.org/officeDocument/2006/relationships/oleObject" Target="../embeddings/oleObject6.bin"/></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3.emf"/><Relationship Id="rId4" Type="http://schemas.openxmlformats.org/officeDocument/2006/relationships/oleObject" Target="../embeddings/oleObject8.bin"/></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3.emf"/><Relationship Id="rId4" Type="http://schemas.openxmlformats.org/officeDocument/2006/relationships/oleObject" Target="../embeddings/oleObject9.bin"/></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3.emf"/><Relationship Id="rId4" Type="http://schemas.openxmlformats.org/officeDocument/2006/relationships/oleObject" Target="../embeddings/oleObject10.bin"/></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3.emf"/><Relationship Id="rId4" Type="http://schemas.openxmlformats.org/officeDocument/2006/relationships/oleObject" Target="../embeddings/oleObject11.bin"/></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3.emf"/><Relationship Id="rId5" Type="http://schemas.openxmlformats.org/officeDocument/2006/relationships/oleObject" Target="../embeddings/oleObject12.bin"/><Relationship Id="rId4" Type="http://schemas.openxmlformats.org/officeDocument/2006/relationships/image" Target="../media/image2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a:t>
            </a:fld>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a:t>
            </a:fld>
            <a:endParaRP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a:t>
            </a:fld>
            <a:endParaRPr/>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a:t>
            </a:fld>
            <a:endParaRPr/>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a:t>
            </a:fld>
            <a:endParaRPr/>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a:t>
            </a:fld>
            <a:endParaRPr/>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a:t>
            </a:fld>
            <a:endParaRPr/>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a:t>
            </a:fld>
            <a:endParaRPr/>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a:t>
            </a:fld>
            <a:endParaRPr/>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a:t>
            </a:fld>
            <a:endParaRPr/>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a:t>
            </a:fld>
            <a:endParaRPr/>
          </a:p>
        </p:txBody>
      </p:sp>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D0EC0-8607-285A-F7AC-7CCB8A0F0FCA}"/>
              </a:ext>
            </a:extLst>
          </p:cNvPr>
          <p:cNvSpPr>
            <a:spLocks noGrp="1"/>
          </p:cNvSpPr>
          <p:nvPr>
            <p:ph type="title"/>
          </p:nvPr>
        </p:nvSpPr>
        <p:spPr>
          <a:xfrm>
            <a:off x="628650" y="273844"/>
            <a:ext cx="7886700" cy="411480"/>
          </a:xfrm>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96B1D19-6ACD-967C-9F62-EA548F57E647}"/>
              </a:ext>
            </a:extLst>
          </p:cNvPr>
          <p:cNvSpPr>
            <a:spLocks noGrp="1"/>
          </p:cNvSpPr>
          <p:nvPr>
            <p:ph idx="1"/>
          </p:nvPr>
        </p:nvSpPr>
        <p:spPr>
          <a:xfrm>
            <a:off x="628650" y="768927"/>
            <a:ext cx="7886700" cy="33644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72F8FDD-5189-3E3E-6E5E-F0521A86F998}"/>
              </a:ext>
            </a:extLst>
          </p:cNvPr>
          <p:cNvSpPr>
            <a:spLocks noGrp="1"/>
          </p:cNvSpPr>
          <p:nvPr>
            <p:ph type="dt" sz="half" idx="10"/>
          </p:nvPr>
        </p:nvSpPr>
        <p:spPr/>
        <p:txBody>
          <a:bodyPr/>
          <a:lstStyle/>
          <a:p>
            <a:fld id="{3D8A6B49-E088-43AE-94CD-C8FEB0549BEC}" type="datetime1">
              <a:rPr lang="en-CA" smtClean="0"/>
              <a:t>2026-06-30</a:t>
            </a:fld>
            <a:endParaRPr lang="en-CA"/>
          </a:p>
        </p:txBody>
      </p:sp>
      <p:sp>
        <p:nvSpPr>
          <p:cNvPr id="5" name="Footer Placeholder 4">
            <a:extLst>
              <a:ext uri="{FF2B5EF4-FFF2-40B4-BE49-F238E27FC236}">
                <a16:creationId xmlns:a16="http://schemas.microsoft.com/office/drawing/2014/main" id="{DCB4F7AA-E106-C336-B0F8-5141CD3BF23F}"/>
              </a:ext>
            </a:extLst>
          </p:cNvPr>
          <p:cNvSpPr>
            <a:spLocks noGrp="1"/>
          </p:cNvSpPr>
          <p:nvPr>
            <p:ph type="ftr" sz="quarter" idx="11"/>
          </p:nvPr>
        </p:nvSpPr>
        <p:spPr/>
        <p:txBody>
          <a:bodyPr/>
          <a:lstStyle/>
          <a:p>
            <a:r>
              <a:rPr lang="en-CA"/>
              <a:t>InterTrack | Tracking Interaction without Object Templates</a:t>
            </a:r>
          </a:p>
        </p:txBody>
      </p:sp>
      <p:sp>
        <p:nvSpPr>
          <p:cNvPr id="6" name="Slide Number Placeholder 5">
            <a:extLst>
              <a:ext uri="{FF2B5EF4-FFF2-40B4-BE49-F238E27FC236}">
                <a16:creationId xmlns:a16="http://schemas.microsoft.com/office/drawing/2014/main" id="{0B3CBD3E-8D5D-1677-A282-5DD58977FE87}"/>
              </a:ext>
            </a:extLst>
          </p:cNvPr>
          <p:cNvSpPr>
            <a:spLocks noGrp="1"/>
          </p:cNvSpPr>
          <p:nvPr>
            <p:ph type="sldNum" sz="quarter" idx="12"/>
          </p:nvPr>
        </p:nvSpPr>
        <p:spPr/>
        <p:txBody>
          <a:bodyPr/>
          <a:lstStyle/>
          <a:p>
            <a:fld id="{FB7966E0-A0A2-49DC-B90B-E16E1A137875}" type="slidenum">
              <a:rPr lang="en-CA" smtClean="0"/>
              <a:t>‹#›</a:t>
            </a:fld>
            <a:endParaRPr lang="en-CA"/>
          </a:p>
        </p:txBody>
      </p:sp>
    </p:spTree>
    <p:extLst>
      <p:ext uri="{BB962C8B-B14F-4D97-AF65-F5344CB8AC3E}">
        <p14:creationId xmlns:p14="http://schemas.microsoft.com/office/powerpoint/2010/main" val="2272230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597832"/>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1" cy="1314450"/>
          </a:xfrm>
        </p:spPr>
        <p:txBody>
          <a:bodyPr/>
          <a:lstStyle>
            <a:lvl1pPr marL="0" indent="0" algn="ctr">
              <a:buNone/>
              <a:defRPr>
                <a:solidFill>
                  <a:schemeClr val="tx1">
                    <a:tint val="75000"/>
                  </a:schemeClr>
                </a:solidFill>
              </a:defRPr>
            </a:lvl1pPr>
            <a:lvl2pPr marL="456968" indent="0" algn="ctr">
              <a:buNone/>
              <a:defRPr>
                <a:solidFill>
                  <a:schemeClr val="tx1">
                    <a:tint val="75000"/>
                  </a:schemeClr>
                </a:solidFill>
              </a:defRPr>
            </a:lvl2pPr>
            <a:lvl3pPr marL="913936" indent="0" algn="ctr">
              <a:buNone/>
              <a:defRPr>
                <a:solidFill>
                  <a:schemeClr val="tx1">
                    <a:tint val="75000"/>
                  </a:schemeClr>
                </a:solidFill>
              </a:defRPr>
            </a:lvl3pPr>
            <a:lvl4pPr marL="1370904" indent="0" algn="ctr">
              <a:buNone/>
              <a:defRPr>
                <a:solidFill>
                  <a:schemeClr val="tx1">
                    <a:tint val="75000"/>
                  </a:schemeClr>
                </a:solidFill>
              </a:defRPr>
            </a:lvl4pPr>
            <a:lvl5pPr marL="1827871" indent="0" algn="ctr">
              <a:buNone/>
              <a:defRPr>
                <a:solidFill>
                  <a:schemeClr val="tx1">
                    <a:tint val="75000"/>
                  </a:schemeClr>
                </a:solidFill>
              </a:defRPr>
            </a:lvl5pPr>
            <a:lvl6pPr marL="2284834" indent="0" algn="ctr">
              <a:buNone/>
              <a:defRPr>
                <a:solidFill>
                  <a:schemeClr val="tx1">
                    <a:tint val="75000"/>
                  </a:schemeClr>
                </a:solidFill>
              </a:defRPr>
            </a:lvl6pPr>
            <a:lvl7pPr marL="2741808" indent="0" algn="ctr">
              <a:buNone/>
              <a:defRPr>
                <a:solidFill>
                  <a:schemeClr val="tx1">
                    <a:tint val="75000"/>
                  </a:schemeClr>
                </a:solidFill>
              </a:defRPr>
            </a:lvl7pPr>
            <a:lvl8pPr marL="3198772" indent="0" algn="ctr">
              <a:buNone/>
              <a:defRPr>
                <a:solidFill>
                  <a:schemeClr val="tx1">
                    <a:tint val="75000"/>
                  </a:schemeClr>
                </a:solidFill>
              </a:defRPr>
            </a:lvl8pPr>
            <a:lvl9pPr marL="365573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0613E3E-9BB3-B441-AD74-AD8476D5F9FC}" type="datetimeFigureOut">
              <a:rPr lang="en-US" smtClean="0"/>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EE9A2-C513-8E48-862C-FF2F20AD6B7D}" type="slidenum">
              <a:rPr lang="en-US" smtClean="0"/>
              <a:t>‹#›</a:t>
            </a:fld>
            <a:endParaRPr lang="en-US"/>
          </a:p>
        </p:txBody>
      </p:sp>
    </p:spTree>
    <p:extLst>
      <p:ext uri="{BB962C8B-B14F-4D97-AF65-F5344CB8AC3E}">
        <p14:creationId xmlns:p14="http://schemas.microsoft.com/office/powerpoint/2010/main" val="2205916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613E3E-9BB3-B441-AD74-AD8476D5F9FC}" type="datetimeFigureOut">
              <a:rPr lang="en-US" smtClean="0"/>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EE9A2-C513-8E48-862C-FF2F20AD6B7D}" type="slidenum">
              <a:rPr lang="en-US" smtClean="0"/>
              <a:t>‹#›</a:t>
            </a:fld>
            <a:endParaRPr lang="en-US"/>
          </a:p>
        </p:txBody>
      </p:sp>
    </p:spTree>
    <p:extLst>
      <p:ext uri="{BB962C8B-B14F-4D97-AF65-F5344CB8AC3E}">
        <p14:creationId xmlns:p14="http://schemas.microsoft.com/office/powerpoint/2010/main" val="3447301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80"/>
            <a:ext cx="7772400" cy="1021556"/>
          </a:xfrm>
        </p:spPr>
        <p:txBody>
          <a:bodyPr anchor="t"/>
          <a:lstStyle>
            <a:lvl1pPr algn="l">
              <a:defRPr sz="3975"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25">
                <a:solidFill>
                  <a:schemeClr val="tx1">
                    <a:tint val="75000"/>
                  </a:schemeClr>
                </a:solidFill>
              </a:defRPr>
            </a:lvl1pPr>
            <a:lvl2pPr marL="456968" indent="0">
              <a:buNone/>
              <a:defRPr sz="1800">
                <a:solidFill>
                  <a:schemeClr val="tx1">
                    <a:tint val="75000"/>
                  </a:schemeClr>
                </a:solidFill>
              </a:defRPr>
            </a:lvl2pPr>
            <a:lvl3pPr marL="913936" indent="0">
              <a:buNone/>
              <a:defRPr sz="1575">
                <a:solidFill>
                  <a:schemeClr val="tx1">
                    <a:tint val="75000"/>
                  </a:schemeClr>
                </a:solidFill>
              </a:defRPr>
            </a:lvl3pPr>
            <a:lvl4pPr marL="1370904" indent="0">
              <a:buNone/>
              <a:defRPr sz="1425">
                <a:solidFill>
                  <a:schemeClr val="tx1">
                    <a:tint val="75000"/>
                  </a:schemeClr>
                </a:solidFill>
              </a:defRPr>
            </a:lvl4pPr>
            <a:lvl5pPr marL="1827871" indent="0">
              <a:buNone/>
              <a:defRPr sz="1425">
                <a:solidFill>
                  <a:schemeClr val="tx1">
                    <a:tint val="75000"/>
                  </a:schemeClr>
                </a:solidFill>
              </a:defRPr>
            </a:lvl5pPr>
            <a:lvl6pPr marL="2284834" indent="0">
              <a:buNone/>
              <a:defRPr sz="1425">
                <a:solidFill>
                  <a:schemeClr val="tx1">
                    <a:tint val="75000"/>
                  </a:schemeClr>
                </a:solidFill>
              </a:defRPr>
            </a:lvl6pPr>
            <a:lvl7pPr marL="2741808" indent="0">
              <a:buNone/>
              <a:defRPr sz="1425">
                <a:solidFill>
                  <a:schemeClr val="tx1">
                    <a:tint val="75000"/>
                  </a:schemeClr>
                </a:solidFill>
              </a:defRPr>
            </a:lvl7pPr>
            <a:lvl8pPr marL="3198772" indent="0">
              <a:buNone/>
              <a:defRPr sz="1425">
                <a:solidFill>
                  <a:schemeClr val="tx1">
                    <a:tint val="75000"/>
                  </a:schemeClr>
                </a:solidFill>
              </a:defRPr>
            </a:lvl8pPr>
            <a:lvl9pPr marL="3655739" indent="0">
              <a:buNone/>
              <a:defRPr sz="142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613E3E-9BB3-B441-AD74-AD8476D5F9FC}" type="datetimeFigureOut">
              <a:rPr lang="en-US" smtClean="0"/>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EE9A2-C513-8E48-862C-FF2F20AD6B7D}" type="slidenum">
              <a:rPr lang="en-US" smtClean="0"/>
              <a:t>‹#›</a:t>
            </a:fld>
            <a:endParaRPr lang="en-US"/>
          </a:p>
        </p:txBody>
      </p:sp>
    </p:spTree>
    <p:extLst>
      <p:ext uri="{BB962C8B-B14F-4D97-AF65-F5344CB8AC3E}">
        <p14:creationId xmlns:p14="http://schemas.microsoft.com/office/powerpoint/2010/main" val="5125241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5"/>
            <a:ext cx="4038600" cy="3394472"/>
          </a:xfrm>
        </p:spPr>
        <p:txBody>
          <a:bodyPr/>
          <a:lstStyle>
            <a:lvl1pPr>
              <a:defRPr sz="2775"/>
            </a:lvl1pPr>
            <a:lvl2pPr>
              <a:defRPr sz="2400"/>
            </a:lvl2pPr>
            <a:lvl3pPr>
              <a:defRPr sz="2025"/>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5"/>
            <a:ext cx="4038600" cy="3394472"/>
          </a:xfrm>
        </p:spPr>
        <p:txBody>
          <a:bodyPr/>
          <a:lstStyle>
            <a:lvl1pPr>
              <a:defRPr sz="2775"/>
            </a:lvl1pPr>
            <a:lvl2pPr>
              <a:defRPr sz="2400"/>
            </a:lvl2pPr>
            <a:lvl3pPr>
              <a:defRPr sz="2025"/>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0613E3E-9BB3-B441-AD74-AD8476D5F9FC}" type="datetimeFigureOut">
              <a:rPr lang="en-US" smtClean="0"/>
              <a:t>6/30/2026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EE9A2-C513-8E48-862C-FF2F20AD6B7D}" type="slidenum">
              <a:rPr lang="en-US" smtClean="0"/>
              <a:t>‹#›</a:t>
            </a:fld>
            <a:endParaRPr lang="en-US"/>
          </a:p>
        </p:txBody>
      </p:sp>
    </p:spTree>
    <p:extLst>
      <p:ext uri="{BB962C8B-B14F-4D97-AF65-F5344CB8AC3E}">
        <p14:creationId xmlns:p14="http://schemas.microsoft.com/office/powerpoint/2010/main" val="180149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8"/>
            <a:ext cx="4040188" cy="479822"/>
          </a:xfrm>
        </p:spPr>
        <p:txBody>
          <a:bodyPr anchor="b"/>
          <a:lstStyle>
            <a:lvl1pPr marL="0" indent="0">
              <a:buNone/>
              <a:defRPr sz="2400" b="1"/>
            </a:lvl1pPr>
            <a:lvl2pPr marL="456968" indent="0">
              <a:buNone/>
              <a:defRPr sz="2025" b="1"/>
            </a:lvl2pPr>
            <a:lvl3pPr marL="913936" indent="0">
              <a:buNone/>
              <a:defRPr sz="1800" b="1"/>
            </a:lvl3pPr>
            <a:lvl4pPr marL="1370904" indent="0">
              <a:buNone/>
              <a:defRPr sz="1575" b="1"/>
            </a:lvl4pPr>
            <a:lvl5pPr marL="1827871" indent="0">
              <a:buNone/>
              <a:defRPr sz="1575" b="1"/>
            </a:lvl5pPr>
            <a:lvl6pPr marL="2284834" indent="0">
              <a:buNone/>
              <a:defRPr sz="1575" b="1"/>
            </a:lvl6pPr>
            <a:lvl7pPr marL="2741808" indent="0">
              <a:buNone/>
              <a:defRPr sz="1575" b="1"/>
            </a:lvl7pPr>
            <a:lvl8pPr marL="3198772" indent="0">
              <a:buNone/>
              <a:defRPr sz="1575" b="1"/>
            </a:lvl8pPr>
            <a:lvl9pPr marL="3655739" indent="0">
              <a:buNone/>
              <a:defRPr sz="1575"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25"/>
            </a:lvl2pPr>
            <a:lvl3pPr>
              <a:defRPr sz="1800"/>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8"/>
            <a:ext cx="4041775" cy="479822"/>
          </a:xfrm>
        </p:spPr>
        <p:txBody>
          <a:bodyPr anchor="b"/>
          <a:lstStyle>
            <a:lvl1pPr marL="0" indent="0">
              <a:buNone/>
              <a:defRPr sz="2400" b="1"/>
            </a:lvl1pPr>
            <a:lvl2pPr marL="456968" indent="0">
              <a:buNone/>
              <a:defRPr sz="2025" b="1"/>
            </a:lvl2pPr>
            <a:lvl3pPr marL="913936" indent="0">
              <a:buNone/>
              <a:defRPr sz="1800" b="1"/>
            </a:lvl3pPr>
            <a:lvl4pPr marL="1370904" indent="0">
              <a:buNone/>
              <a:defRPr sz="1575" b="1"/>
            </a:lvl4pPr>
            <a:lvl5pPr marL="1827871" indent="0">
              <a:buNone/>
              <a:defRPr sz="1575" b="1"/>
            </a:lvl5pPr>
            <a:lvl6pPr marL="2284834" indent="0">
              <a:buNone/>
              <a:defRPr sz="1575" b="1"/>
            </a:lvl6pPr>
            <a:lvl7pPr marL="2741808" indent="0">
              <a:buNone/>
              <a:defRPr sz="1575" b="1"/>
            </a:lvl7pPr>
            <a:lvl8pPr marL="3198772" indent="0">
              <a:buNone/>
              <a:defRPr sz="1575" b="1"/>
            </a:lvl8pPr>
            <a:lvl9pPr marL="3655739" indent="0">
              <a:buNone/>
              <a:defRPr sz="1575"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25"/>
            </a:lvl2pPr>
            <a:lvl3pPr>
              <a:defRPr sz="1800"/>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0613E3E-9BB3-B441-AD74-AD8476D5F9FC}" type="datetimeFigureOut">
              <a:rPr lang="en-US" smtClean="0"/>
              <a:t>6/30/2026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4EE9A2-C513-8E48-862C-FF2F20AD6B7D}" type="slidenum">
              <a:rPr lang="en-US" smtClean="0"/>
              <a:t>‹#›</a:t>
            </a:fld>
            <a:endParaRPr lang="en-US"/>
          </a:p>
        </p:txBody>
      </p:sp>
    </p:spTree>
    <p:extLst>
      <p:ext uri="{BB962C8B-B14F-4D97-AF65-F5344CB8AC3E}">
        <p14:creationId xmlns:p14="http://schemas.microsoft.com/office/powerpoint/2010/main" val="4067442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613E3E-9BB3-B441-AD74-AD8476D5F9FC}" type="datetimeFigureOut">
              <a:rPr lang="en-US" smtClean="0"/>
              <a:t>6/30/2026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4EE9A2-C513-8E48-862C-FF2F20AD6B7D}" type="slidenum">
              <a:rPr lang="en-US" smtClean="0"/>
              <a:t>‹#›</a:t>
            </a:fld>
            <a:endParaRPr lang="en-US"/>
          </a:p>
        </p:txBody>
      </p:sp>
    </p:spTree>
    <p:extLst>
      <p:ext uri="{BB962C8B-B14F-4D97-AF65-F5344CB8AC3E}">
        <p14:creationId xmlns:p14="http://schemas.microsoft.com/office/powerpoint/2010/main" val="97764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613E3E-9BB3-B441-AD74-AD8476D5F9FC}" type="datetimeFigureOut">
              <a:rPr lang="en-US" smtClean="0"/>
              <a:t>6/30/2026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4EE9A2-C513-8E48-862C-FF2F20AD6B7D}" type="slidenum">
              <a:rPr lang="en-US" smtClean="0"/>
              <a:t>‹#›</a:t>
            </a:fld>
            <a:endParaRPr lang="en-US"/>
          </a:p>
        </p:txBody>
      </p:sp>
    </p:spTree>
    <p:extLst>
      <p:ext uri="{BB962C8B-B14F-4D97-AF65-F5344CB8AC3E}">
        <p14:creationId xmlns:p14="http://schemas.microsoft.com/office/powerpoint/2010/main" val="2582916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04791"/>
            <a:ext cx="3008313" cy="871538"/>
          </a:xfrm>
        </p:spPr>
        <p:txBody>
          <a:bodyPr anchor="b"/>
          <a:lstStyle>
            <a:lvl1pPr algn="l">
              <a:defRPr sz="2025" b="1"/>
            </a:lvl1pPr>
          </a:lstStyle>
          <a:p>
            <a:r>
              <a:rPr lang="en-US"/>
              <a:t>Click to edit Master title style</a:t>
            </a:r>
          </a:p>
        </p:txBody>
      </p:sp>
      <p:sp>
        <p:nvSpPr>
          <p:cNvPr id="3" name="Content Placeholder 2"/>
          <p:cNvSpPr>
            <a:spLocks noGrp="1"/>
          </p:cNvSpPr>
          <p:nvPr>
            <p:ph idx="1"/>
          </p:nvPr>
        </p:nvSpPr>
        <p:spPr>
          <a:xfrm>
            <a:off x="3575050" y="204801"/>
            <a:ext cx="5111750" cy="4389835"/>
          </a:xfrm>
        </p:spPr>
        <p:txBody>
          <a:bodyPr/>
          <a:lstStyle>
            <a:lvl1pPr>
              <a:defRPr sz="3225"/>
            </a:lvl1pPr>
            <a:lvl2pPr>
              <a:defRPr sz="2775"/>
            </a:lvl2pPr>
            <a:lvl3pPr>
              <a:defRPr sz="2400"/>
            </a:lvl3pPr>
            <a:lvl4pPr>
              <a:defRPr sz="2025"/>
            </a:lvl4pPr>
            <a:lvl5pPr>
              <a:defRPr sz="2025"/>
            </a:lvl5pPr>
            <a:lvl6pPr>
              <a:defRPr sz="2025"/>
            </a:lvl6pPr>
            <a:lvl7pPr>
              <a:defRPr sz="2025"/>
            </a:lvl7pPr>
            <a:lvl8pPr>
              <a:defRPr sz="2025"/>
            </a:lvl8pPr>
            <a:lvl9pPr>
              <a:defRPr sz="20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2" y="1076328"/>
            <a:ext cx="3008313" cy="3518297"/>
          </a:xfrm>
        </p:spPr>
        <p:txBody>
          <a:bodyPr/>
          <a:lstStyle>
            <a:lvl1pPr marL="0" indent="0">
              <a:buNone/>
              <a:defRPr sz="1425"/>
            </a:lvl1pPr>
            <a:lvl2pPr marL="456968" indent="0">
              <a:buNone/>
              <a:defRPr sz="1200"/>
            </a:lvl2pPr>
            <a:lvl3pPr marL="913936" indent="0">
              <a:buNone/>
              <a:defRPr sz="975"/>
            </a:lvl3pPr>
            <a:lvl4pPr marL="1370904" indent="0">
              <a:buNone/>
              <a:defRPr sz="900"/>
            </a:lvl4pPr>
            <a:lvl5pPr marL="1827871" indent="0">
              <a:buNone/>
              <a:defRPr sz="900"/>
            </a:lvl5pPr>
            <a:lvl6pPr marL="2284834" indent="0">
              <a:buNone/>
              <a:defRPr sz="900"/>
            </a:lvl6pPr>
            <a:lvl7pPr marL="2741808" indent="0">
              <a:buNone/>
              <a:defRPr sz="900"/>
            </a:lvl7pPr>
            <a:lvl8pPr marL="3198772" indent="0">
              <a:buNone/>
              <a:defRPr sz="900"/>
            </a:lvl8pPr>
            <a:lvl9pPr marL="365573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613E3E-9BB3-B441-AD74-AD8476D5F9FC}" type="datetimeFigureOut">
              <a:rPr lang="en-US" smtClean="0"/>
              <a:t>6/30/2026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EE9A2-C513-8E48-862C-FF2F20AD6B7D}" type="slidenum">
              <a:rPr lang="en-US" smtClean="0"/>
              <a:t>‹#›</a:t>
            </a:fld>
            <a:endParaRPr lang="en-US"/>
          </a:p>
        </p:txBody>
      </p:sp>
    </p:spTree>
    <p:extLst>
      <p:ext uri="{BB962C8B-B14F-4D97-AF65-F5344CB8AC3E}">
        <p14:creationId xmlns:p14="http://schemas.microsoft.com/office/powerpoint/2010/main" val="22082637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3600455"/>
            <a:ext cx="5486400" cy="425054"/>
          </a:xfrm>
        </p:spPr>
        <p:txBody>
          <a:bodyPr anchor="b"/>
          <a:lstStyle>
            <a:lvl1pPr algn="l">
              <a:defRPr sz="2025" b="1"/>
            </a:lvl1pPr>
          </a:lstStyle>
          <a:p>
            <a:r>
              <a:rPr lang="en-US"/>
              <a:t>Click to edit Master title style</a:t>
            </a:r>
          </a:p>
        </p:txBody>
      </p:sp>
      <p:sp>
        <p:nvSpPr>
          <p:cNvPr id="3" name="Picture Placeholder 2"/>
          <p:cNvSpPr>
            <a:spLocks noGrp="1"/>
          </p:cNvSpPr>
          <p:nvPr>
            <p:ph type="pic" idx="1"/>
          </p:nvPr>
        </p:nvSpPr>
        <p:spPr>
          <a:xfrm>
            <a:off x="1792289" y="459581"/>
            <a:ext cx="5486400" cy="3086100"/>
          </a:xfrm>
        </p:spPr>
        <p:txBody>
          <a:bodyPr/>
          <a:lstStyle>
            <a:lvl1pPr marL="0" indent="0">
              <a:buNone/>
              <a:defRPr sz="3225"/>
            </a:lvl1pPr>
            <a:lvl2pPr marL="456968" indent="0">
              <a:buNone/>
              <a:defRPr sz="2775"/>
            </a:lvl2pPr>
            <a:lvl3pPr marL="913936" indent="0">
              <a:buNone/>
              <a:defRPr sz="2400"/>
            </a:lvl3pPr>
            <a:lvl4pPr marL="1370904" indent="0">
              <a:buNone/>
              <a:defRPr sz="2025"/>
            </a:lvl4pPr>
            <a:lvl5pPr marL="1827871" indent="0">
              <a:buNone/>
              <a:defRPr sz="2025"/>
            </a:lvl5pPr>
            <a:lvl6pPr marL="2284834" indent="0">
              <a:buNone/>
              <a:defRPr sz="2025"/>
            </a:lvl6pPr>
            <a:lvl7pPr marL="2741808" indent="0">
              <a:buNone/>
              <a:defRPr sz="2025"/>
            </a:lvl7pPr>
            <a:lvl8pPr marL="3198772" indent="0">
              <a:buNone/>
              <a:defRPr sz="2025"/>
            </a:lvl8pPr>
            <a:lvl9pPr marL="3655739" indent="0">
              <a:buNone/>
              <a:defRPr sz="2025"/>
            </a:lvl9pPr>
          </a:lstStyle>
          <a:p>
            <a:endParaRPr lang="en-US"/>
          </a:p>
        </p:txBody>
      </p:sp>
      <p:sp>
        <p:nvSpPr>
          <p:cNvPr id="4" name="Text Placeholder 3"/>
          <p:cNvSpPr>
            <a:spLocks noGrp="1"/>
          </p:cNvSpPr>
          <p:nvPr>
            <p:ph type="body" sz="half" idx="2"/>
          </p:nvPr>
        </p:nvSpPr>
        <p:spPr>
          <a:xfrm>
            <a:off x="1792289" y="4025516"/>
            <a:ext cx="5486400" cy="603647"/>
          </a:xfrm>
        </p:spPr>
        <p:txBody>
          <a:bodyPr/>
          <a:lstStyle>
            <a:lvl1pPr marL="0" indent="0">
              <a:buNone/>
              <a:defRPr sz="1425"/>
            </a:lvl1pPr>
            <a:lvl2pPr marL="456968" indent="0">
              <a:buNone/>
              <a:defRPr sz="1200"/>
            </a:lvl2pPr>
            <a:lvl3pPr marL="913936" indent="0">
              <a:buNone/>
              <a:defRPr sz="975"/>
            </a:lvl3pPr>
            <a:lvl4pPr marL="1370904" indent="0">
              <a:buNone/>
              <a:defRPr sz="900"/>
            </a:lvl4pPr>
            <a:lvl5pPr marL="1827871" indent="0">
              <a:buNone/>
              <a:defRPr sz="900"/>
            </a:lvl5pPr>
            <a:lvl6pPr marL="2284834" indent="0">
              <a:buNone/>
              <a:defRPr sz="900"/>
            </a:lvl6pPr>
            <a:lvl7pPr marL="2741808" indent="0">
              <a:buNone/>
              <a:defRPr sz="900"/>
            </a:lvl7pPr>
            <a:lvl8pPr marL="3198772" indent="0">
              <a:buNone/>
              <a:defRPr sz="900"/>
            </a:lvl8pPr>
            <a:lvl9pPr marL="365573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613E3E-9BB3-B441-AD74-AD8476D5F9FC}" type="datetimeFigureOut">
              <a:rPr lang="en-US" smtClean="0"/>
              <a:t>6/30/2026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EE9A2-C513-8E48-862C-FF2F20AD6B7D}" type="slidenum">
              <a:rPr lang="en-US" smtClean="0"/>
              <a:t>‹#›</a:t>
            </a:fld>
            <a:endParaRPr lang="en-US"/>
          </a:p>
        </p:txBody>
      </p:sp>
    </p:spTree>
    <p:extLst>
      <p:ext uri="{BB962C8B-B14F-4D97-AF65-F5344CB8AC3E}">
        <p14:creationId xmlns:p14="http://schemas.microsoft.com/office/powerpoint/2010/main" val="38090230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613E3E-9BB3-B441-AD74-AD8476D5F9FC}" type="datetimeFigureOut">
              <a:rPr lang="en-US" smtClean="0"/>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EE9A2-C513-8E48-862C-FF2F20AD6B7D}" type="slidenum">
              <a:rPr lang="en-US" smtClean="0"/>
              <a:t>‹#›</a:t>
            </a:fld>
            <a:endParaRPr lang="en-US"/>
          </a:p>
        </p:txBody>
      </p:sp>
    </p:spTree>
    <p:extLst>
      <p:ext uri="{BB962C8B-B14F-4D97-AF65-F5344CB8AC3E}">
        <p14:creationId xmlns:p14="http://schemas.microsoft.com/office/powerpoint/2010/main" val="54511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4"/>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4"/>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613E3E-9BB3-B441-AD74-AD8476D5F9FC}" type="datetimeFigureOut">
              <a:rPr lang="en-US" smtClean="0"/>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EE9A2-C513-8E48-862C-FF2F20AD6B7D}" type="slidenum">
              <a:rPr lang="en-US" smtClean="0"/>
              <a:t>‹#›</a:t>
            </a:fld>
            <a:endParaRPr lang="en-US"/>
          </a:p>
        </p:txBody>
      </p:sp>
    </p:spTree>
    <p:extLst>
      <p:ext uri="{BB962C8B-B14F-4D97-AF65-F5344CB8AC3E}">
        <p14:creationId xmlns:p14="http://schemas.microsoft.com/office/powerpoint/2010/main" val="42512800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userDrawn="1">
  <p:cSld name="Title and text">
    <p:bg>
      <p:bgPr>
        <a:solidFill>
          <a:schemeClr val="bg1"/>
        </a:solidFill>
        <a:effectLst/>
      </p:bgPr>
    </p:bg>
    <p:spTree>
      <p:nvGrpSpPr>
        <p:cNvPr id="1" name="Shape 95"/>
        <p:cNvGrpSpPr/>
        <p:nvPr/>
      </p:nvGrpSpPr>
      <p:grpSpPr>
        <a:xfrm>
          <a:off x="0" y="0"/>
          <a:ext cx="0" cy="0"/>
          <a:chOff x="0" y="0"/>
          <a:chExt cx="0" cy="0"/>
        </a:xfrm>
      </p:grpSpPr>
      <p:sp>
        <p:nvSpPr>
          <p:cNvPr id="97" name="Google Shape;97;p21"/>
          <p:cNvSpPr txBox="1">
            <a:spLocks noGrp="1"/>
          </p:cNvSpPr>
          <p:nvPr>
            <p:ph type="body" idx="1"/>
          </p:nvPr>
        </p:nvSpPr>
        <p:spPr>
          <a:xfrm>
            <a:off x="311701" y="906375"/>
            <a:ext cx="8520600" cy="3416400"/>
          </a:xfrm>
          <a:prstGeom prst="rect">
            <a:avLst/>
          </a:prstGeom>
        </p:spPr>
        <p:txBody>
          <a:bodyPr spcFirstLastPara="1" wrap="square" lIns="91425" tIns="91425" rIns="91425" bIns="91425" anchor="t" anchorCtr="0">
            <a:noAutofit/>
          </a:bodyPr>
          <a:lstStyle>
            <a:lvl1pPr marL="457052" marR="0" lvl="0" indent="-342789" algn="l" rtl="0">
              <a:lnSpc>
                <a:spcPct val="150000"/>
              </a:lnSpc>
              <a:spcBef>
                <a:spcPts val="0"/>
              </a:spcBef>
              <a:spcAft>
                <a:spcPts val="0"/>
              </a:spcAft>
              <a:buSzPts val="1800"/>
              <a:buChar char="●"/>
              <a:defRPr/>
            </a:lvl1pPr>
            <a:lvl2pPr marL="914103" lvl="1" indent="-317397" rtl="0">
              <a:spcBef>
                <a:spcPts val="0"/>
              </a:spcBef>
              <a:spcAft>
                <a:spcPts val="0"/>
              </a:spcAft>
              <a:buSzPts val="1400"/>
              <a:buChar char="○"/>
              <a:defRPr/>
            </a:lvl2pPr>
            <a:lvl3pPr marL="1371154" lvl="2" indent="-317397" rtl="0">
              <a:spcBef>
                <a:spcPts val="1599"/>
              </a:spcBef>
              <a:spcAft>
                <a:spcPts val="0"/>
              </a:spcAft>
              <a:buSzPts val="1400"/>
              <a:buChar char="■"/>
              <a:defRPr/>
            </a:lvl3pPr>
            <a:lvl4pPr marL="1828205" lvl="3" indent="-317397" rtl="0">
              <a:spcBef>
                <a:spcPts val="1599"/>
              </a:spcBef>
              <a:spcAft>
                <a:spcPts val="0"/>
              </a:spcAft>
              <a:buSzPts val="1400"/>
              <a:buChar char="●"/>
              <a:defRPr/>
            </a:lvl4pPr>
            <a:lvl5pPr marL="2285258" lvl="4" indent="-317397" rtl="0">
              <a:spcBef>
                <a:spcPts val="1599"/>
              </a:spcBef>
              <a:spcAft>
                <a:spcPts val="0"/>
              </a:spcAft>
              <a:buSzPts val="1400"/>
              <a:buChar char="○"/>
              <a:defRPr/>
            </a:lvl5pPr>
            <a:lvl6pPr marL="2742309" lvl="5" indent="-317397" rtl="0">
              <a:spcBef>
                <a:spcPts val="1599"/>
              </a:spcBef>
              <a:spcAft>
                <a:spcPts val="0"/>
              </a:spcAft>
              <a:buSzPts val="1400"/>
              <a:buChar char="■"/>
              <a:defRPr/>
            </a:lvl6pPr>
            <a:lvl7pPr marL="3199360" lvl="6" indent="-317397" rtl="0">
              <a:spcBef>
                <a:spcPts val="1599"/>
              </a:spcBef>
              <a:spcAft>
                <a:spcPts val="0"/>
              </a:spcAft>
              <a:buSzPts val="1400"/>
              <a:buChar char="●"/>
              <a:defRPr/>
            </a:lvl7pPr>
            <a:lvl8pPr marL="3656411" lvl="7" indent="-317397" rtl="0">
              <a:spcBef>
                <a:spcPts val="1599"/>
              </a:spcBef>
              <a:spcAft>
                <a:spcPts val="0"/>
              </a:spcAft>
              <a:buSzPts val="1400"/>
              <a:buChar char="○"/>
              <a:defRPr/>
            </a:lvl8pPr>
            <a:lvl9pPr marL="4113463" lvl="8" indent="-317397" rtl="0">
              <a:spcBef>
                <a:spcPts val="1599"/>
              </a:spcBef>
              <a:spcAft>
                <a:spcPts val="1599"/>
              </a:spcAft>
              <a:buSzPts val="1400"/>
              <a:buChar char="■"/>
              <a:defRPr/>
            </a:lvl9pPr>
          </a:lstStyle>
          <a:p>
            <a:pPr lvl="0"/>
            <a:r>
              <a:rPr lang="en-US"/>
              <a:t>Click to edit Master text styles</a:t>
            </a:r>
          </a:p>
        </p:txBody>
      </p:sp>
      <p:pic>
        <p:nvPicPr>
          <p:cNvPr id="100" name="Google Shape;100;p21"/>
          <p:cNvPicPr preferRelativeResize="0"/>
          <p:nvPr/>
        </p:nvPicPr>
        <p:blipFill>
          <a:blip r:embed="rId2">
            <a:alphaModFix/>
          </a:blip>
          <a:stretch>
            <a:fillRect/>
          </a:stretch>
        </p:blipFill>
        <p:spPr>
          <a:xfrm>
            <a:off x="7736714" y="71982"/>
            <a:ext cx="1243010" cy="319243"/>
          </a:xfrm>
          <a:prstGeom prst="rect">
            <a:avLst/>
          </a:prstGeom>
          <a:noFill/>
          <a:ln>
            <a:noFill/>
          </a:ln>
          <a:effectLst>
            <a:outerShdw blurRad="57150" dist="19050" dir="5400000" algn="bl" rotWithShape="0">
              <a:srgbClr val="000000">
                <a:alpha val="50000"/>
              </a:srgbClr>
            </a:outerShdw>
          </a:effectLst>
        </p:spPr>
      </p:pic>
      <p:pic>
        <p:nvPicPr>
          <p:cNvPr id="7" name="Picture 6" descr="Logo&#10;&#10;Description automatically generated">
            <a:extLst>
              <a:ext uri="{FF2B5EF4-FFF2-40B4-BE49-F238E27FC236}">
                <a16:creationId xmlns:a16="http://schemas.microsoft.com/office/drawing/2014/main" id="{DAFB6D9B-3C3D-9874-4B14-90B66A7AA1EB}"/>
              </a:ext>
            </a:extLst>
          </p:cNvPr>
          <p:cNvPicPr>
            <a:picLocks noChangeAspect="1"/>
          </p:cNvPicPr>
          <p:nvPr/>
        </p:nvPicPr>
        <p:blipFill>
          <a:blip r:embed="rId3"/>
          <a:stretch>
            <a:fillRect/>
          </a:stretch>
        </p:blipFill>
        <p:spPr>
          <a:xfrm>
            <a:off x="7693201" y="497149"/>
            <a:ext cx="1330035" cy="323576"/>
          </a:xfrm>
          <a:prstGeom prst="rect">
            <a:avLst/>
          </a:prstGeom>
        </p:spPr>
      </p:pic>
      <p:sp>
        <p:nvSpPr>
          <p:cNvPr id="9" name="Footer Placeholder 1">
            <a:extLst>
              <a:ext uri="{FF2B5EF4-FFF2-40B4-BE49-F238E27FC236}">
                <a16:creationId xmlns:a16="http://schemas.microsoft.com/office/drawing/2014/main" id="{9180B949-3396-3686-AB7B-6954CF353B3B}"/>
              </a:ext>
            </a:extLst>
          </p:cNvPr>
          <p:cNvSpPr>
            <a:spLocks noGrp="1"/>
          </p:cNvSpPr>
          <p:nvPr>
            <p:ph type="ftr" sz="quarter" idx="3"/>
          </p:nvPr>
        </p:nvSpPr>
        <p:spPr>
          <a:xfrm>
            <a:off x="2428876" y="4874609"/>
            <a:ext cx="4286250" cy="182210"/>
          </a:xfrm>
          <a:prstGeom prst="rect">
            <a:avLst/>
          </a:prstGeom>
        </p:spPr>
        <p:txBody>
          <a:bodyPr vert="horz" lIns="91440" tIns="45720" rIns="91440" bIns="45720" rtlCol="0" anchor="ctr"/>
          <a:lstStyle>
            <a:lvl1pPr algn="ctr">
              <a:defRPr sz="1000">
                <a:solidFill>
                  <a:schemeClr val="bg1">
                    <a:lumMod val="65000"/>
                  </a:schemeClr>
                </a:solidFill>
              </a:defRPr>
            </a:lvl1pPr>
          </a:lstStyle>
          <a:p>
            <a:r>
              <a:rPr lang="en-US"/>
              <a:t>Object pop-up, Petrov Ilya, 09.01.2023</a:t>
            </a:r>
            <a:endParaRPr lang="ru-RU"/>
          </a:p>
        </p:txBody>
      </p:sp>
      <p:sp>
        <p:nvSpPr>
          <p:cNvPr id="10" name="Google Shape;98;p21">
            <a:extLst>
              <a:ext uri="{FF2B5EF4-FFF2-40B4-BE49-F238E27FC236}">
                <a16:creationId xmlns:a16="http://schemas.microsoft.com/office/drawing/2014/main" id="{CA23FCDE-8054-43B2-E25B-1796DBECB3EE}"/>
              </a:ext>
            </a:extLst>
          </p:cNvPr>
          <p:cNvSpPr txBox="1">
            <a:spLocks noGrp="1"/>
          </p:cNvSpPr>
          <p:nvPr>
            <p:ph type="sldNum" idx="12"/>
          </p:nvPr>
        </p:nvSpPr>
        <p:spPr>
          <a:xfrm>
            <a:off x="8333078" y="4874609"/>
            <a:ext cx="693587" cy="182210"/>
          </a:xfrm>
          <a:prstGeom prst="rect">
            <a:avLst/>
          </a:prstGeom>
        </p:spPr>
        <p:txBody>
          <a:bodyPr spcFirstLastPara="1" wrap="square" lIns="91425" tIns="91425" rIns="91425" bIns="91425" anchor="ctr" anchorCtr="0">
            <a:noAutofit/>
          </a:bodyPr>
          <a:lstStyle>
            <a:lvl1pPr lvl="0" algn="r" rtl="0">
              <a:buNone/>
              <a:defRPr>
                <a:solidFill>
                  <a:schemeClr val="bg1">
                    <a:lumMod val="65000"/>
                  </a:schemeClr>
                </a:solidFill>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D256B17B-B9CE-41AE-AA2F-5C67AACE5574}" type="slidenum">
              <a:rPr lang="ru-RU" smtClean="0"/>
              <a:pPr/>
              <a:t>‹#›</a:t>
            </a:fld>
            <a:r>
              <a:rPr lang="en-US"/>
              <a:t> / 45</a:t>
            </a:r>
            <a:endParaRPr lang="ru-RU"/>
          </a:p>
        </p:txBody>
      </p:sp>
    </p:spTree>
    <p:extLst>
      <p:ext uri="{BB962C8B-B14F-4D97-AF65-F5344CB8AC3E}">
        <p14:creationId xmlns:p14="http://schemas.microsoft.com/office/powerpoint/2010/main" val="29170327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mp; Subtitle">
    <p:bg>
      <p:bgPr>
        <a:solidFill>
          <a:srgbClr val="000000"/>
        </a:solidFill>
        <a:effectLst/>
      </p:bgPr>
    </p:bg>
    <p:spTree>
      <p:nvGrpSpPr>
        <p:cNvPr id="1" name=""/>
        <p:cNvGrpSpPr/>
        <p:nvPr/>
      </p:nvGrpSpPr>
      <p:grpSpPr>
        <a:xfrm>
          <a:off x="0" y="0"/>
          <a:ext cx="0" cy="0"/>
          <a:chOff x="0" y="0"/>
          <a:chExt cx="0" cy="0"/>
        </a:xfrm>
      </p:grpSpPr>
      <p:sp>
        <p:nvSpPr>
          <p:cNvPr id="169" name="Title Text"/>
          <p:cNvSpPr txBox="1">
            <a:spLocks noGrp="1"/>
          </p:cNvSpPr>
          <p:nvPr>
            <p:ph type="title"/>
          </p:nvPr>
        </p:nvSpPr>
        <p:spPr>
          <a:xfrm>
            <a:off x="2502545" y="1290898"/>
            <a:ext cx="4138912" cy="1305968"/>
          </a:xfrm>
          <a:prstGeom prst="rect">
            <a:avLst/>
          </a:prstGeom>
        </p:spPr>
        <p:txBody>
          <a:bodyPr lIns="53578" tIns="53578" rIns="53578" bIns="53578" anchor="b"/>
          <a:lstStyle>
            <a:lvl1pPr algn="ctr" defTabSz="308075">
              <a:lnSpc>
                <a:spcPct val="100000"/>
              </a:lnSpc>
              <a:defRPr sz="4050" b="0" spc="0">
                <a:solidFill>
                  <a:srgbClr val="FFFFFF"/>
                </a:solidFill>
                <a:latin typeface="Helvetica Neue Medium"/>
                <a:ea typeface="Helvetica Neue Medium"/>
                <a:cs typeface="Helvetica Neue Medium"/>
                <a:sym typeface="Helvetica Neue Medium"/>
              </a:defRPr>
            </a:lvl1pPr>
          </a:lstStyle>
          <a:p>
            <a:r>
              <a:t>Title Text</a:t>
            </a:r>
          </a:p>
        </p:txBody>
      </p:sp>
      <p:sp>
        <p:nvSpPr>
          <p:cNvPr id="170" name="Body Level One…"/>
          <p:cNvSpPr txBox="1">
            <a:spLocks noGrp="1"/>
          </p:cNvSpPr>
          <p:nvPr>
            <p:ph type="body" sz="quarter" idx="1"/>
          </p:nvPr>
        </p:nvSpPr>
        <p:spPr>
          <a:xfrm>
            <a:off x="2502545" y="2632026"/>
            <a:ext cx="4138912" cy="447043"/>
          </a:xfrm>
          <a:prstGeom prst="rect">
            <a:avLst/>
          </a:prstGeom>
        </p:spPr>
        <p:txBody>
          <a:bodyPr lIns="53578" tIns="53578" rIns="53578" bIns="53578"/>
          <a:lstStyle>
            <a:lvl1pPr marL="0" indent="0" algn="ctr" defTabSz="308075">
              <a:lnSpc>
                <a:spcPct val="100000"/>
              </a:lnSpc>
              <a:spcBef>
                <a:spcPts val="0"/>
              </a:spcBef>
              <a:buSzTx/>
              <a:buNone/>
              <a:defRPr sz="1875">
                <a:solidFill>
                  <a:srgbClr val="FFFFFF"/>
                </a:solidFill>
              </a:defRPr>
            </a:lvl1pPr>
            <a:lvl2pPr marL="0" indent="0" algn="ctr" defTabSz="308075">
              <a:lnSpc>
                <a:spcPct val="100000"/>
              </a:lnSpc>
              <a:spcBef>
                <a:spcPts val="0"/>
              </a:spcBef>
              <a:buSzTx/>
              <a:buNone/>
              <a:defRPr sz="1875">
                <a:solidFill>
                  <a:srgbClr val="FFFFFF"/>
                </a:solidFill>
              </a:defRPr>
            </a:lvl2pPr>
            <a:lvl3pPr marL="0" indent="0" algn="ctr" defTabSz="308075">
              <a:lnSpc>
                <a:spcPct val="100000"/>
              </a:lnSpc>
              <a:spcBef>
                <a:spcPts val="0"/>
              </a:spcBef>
              <a:buSzTx/>
              <a:buNone/>
              <a:defRPr sz="1875">
                <a:solidFill>
                  <a:srgbClr val="FFFFFF"/>
                </a:solidFill>
              </a:defRPr>
            </a:lvl3pPr>
            <a:lvl4pPr marL="0" indent="0" algn="ctr" defTabSz="308075">
              <a:lnSpc>
                <a:spcPct val="100000"/>
              </a:lnSpc>
              <a:spcBef>
                <a:spcPts val="0"/>
              </a:spcBef>
              <a:buSzTx/>
              <a:buNone/>
              <a:defRPr sz="1875">
                <a:solidFill>
                  <a:srgbClr val="FFFFFF"/>
                </a:solidFill>
              </a:defRPr>
            </a:lvl4pPr>
            <a:lvl5pPr marL="0" indent="0" algn="ctr" defTabSz="308075">
              <a:lnSpc>
                <a:spcPct val="100000"/>
              </a:lnSpc>
              <a:spcBef>
                <a:spcPts val="0"/>
              </a:spcBef>
              <a:buSzTx/>
              <a:buNone/>
              <a:defRPr sz="1875">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71" name="Slide Number"/>
          <p:cNvSpPr txBox="1">
            <a:spLocks noGrp="1"/>
          </p:cNvSpPr>
          <p:nvPr>
            <p:ph type="sldNum" sz="quarter" idx="2"/>
          </p:nvPr>
        </p:nvSpPr>
        <p:spPr>
          <a:xfrm>
            <a:off x="4483197" y="4319736"/>
            <a:ext cx="174928" cy="185027"/>
          </a:xfrm>
          <a:prstGeom prst="rect">
            <a:avLst/>
          </a:prstGeom>
        </p:spPr>
        <p:txBody>
          <a:bodyPr lIns="53578" tIns="53578" rIns="53578" bIns="53578" anchor="t"/>
          <a:lstStyle>
            <a:lvl1pPr defTabSz="308075">
              <a:defRPr>
                <a:solidFill>
                  <a:srgbClr val="FFFFFF"/>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914748638"/>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71900" y="1647000"/>
            <a:ext cx="6750000" cy="1620000"/>
          </a:xfrm>
          <a:prstGeom prst="rect">
            <a:avLst/>
          </a:prstGeom>
        </p:spPr>
        <p:txBody>
          <a:bodyPr anchor="t" anchorCtr="0"/>
          <a:lstStyle>
            <a:lvl1pPr algn="l">
              <a:lnSpc>
                <a:spcPts val="1950"/>
              </a:lnSpc>
              <a:defRPr sz="1725" baseline="0">
                <a:solidFill>
                  <a:schemeClr val="bg1"/>
                </a:solidFill>
              </a:defRPr>
            </a:lvl1pPr>
          </a:lstStyle>
          <a:p>
            <a:r>
              <a:rPr lang="en-GB"/>
              <a:t>Click to edit Master title style</a:t>
            </a:r>
            <a:endParaRPr lang="en-US"/>
          </a:p>
        </p:txBody>
      </p:sp>
      <p:sp>
        <p:nvSpPr>
          <p:cNvPr id="3" name="Subtitle 2"/>
          <p:cNvSpPr>
            <a:spLocks noGrp="1"/>
          </p:cNvSpPr>
          <p:nvPr>
            <p:ph type="subTitle" idx="1"/>
          </p:nvPr>
        </p:nvSpPr>
        <p:spPr>
          <a:xfrm>
            <a:off x="1080000" y="2808000"/>
            <a:ext cx="6858000" cy="1620000"/>
          </a:xfrm>
        </p:spPr>
        <p:txBody>
          <a:bodyPr anchor="b" anchorCtr="0"/>
          <a:lstStyle>
            <a:lvl1pPr marL="0" indent="0" algn="l">
              <a:spcBef>
                <a:spcPts val="1725"/>
              </a:spcBef>
              <a:buNone/>
              <a:defRPr sz="1425" spc="143" baseline="0">
                <a:solidFill>
                  <a:schemeClr val="bg1"/>
                </a:solidFill>
              </a:defRPr>
            </a:lvl1pPr>
            <a:lvl2pPr marL="0" indent="189000" algn="l">
              <a:lnSpc>
                <a:spcPts val="1200"/>
              </a:lnSpc>
              <a:spcBef>
                <a:spcPts val="225"/>
              </a:spcBef>
              <a:buSzPct val="110000"/>
              <a:buFont typeface=".SF NS Symbols Regular"/>
              <a:buChar char="↘"/>
              <a:defRPr sz="975" i="1" baseline="0">
                <a:solidFill>
                  <a:schemeClr val="bg1"/>
                </a:solidFill>
              </a:defRPr>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CBB6CBE7-1545-4E8E-9750-1FCBFC400104}"/>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pic>
        <p:nvPicPr>
          <p:cNvPr id="6" name="Grafik 5">
            <a:extLst>
              <a:ext uri="{FF2B5EF4-FFF2-40B4-BE49-F238E27FC236}">
                <a16:creationId xmlns:a16="http://schemas.microsoft.com/office/drawing/2014/main" id="{B63B0156-08EF-4F4A-817B-437F0424B3B7}"/>
              </a:ext>
            </a:extLst>
          </p:cNvPr>
          <p:cNvPicPr>
            <a:picLocks noChangeAspect="1"/>
          </p:cNvPicPr>
          <p:nvPr userDrawn="1"/>
        </p:nvPicPr>
        <p:blipFill>
          <a:blip r:embed="rId3"/>
          <a:stretch>
            <a:fillRect/>
          </a:stretch>
        </p:blipFill>
        <p:spPr>
          <a:xfrm>
            <a:off x="5025147" y="339455"/>
            <a:ext cx="3655897" cy="918000"/>
          </a:xfrm>
          <a:prstGeom prst="rect">
            <a:avLst/>
          </a:prstGeom>
        </p:spPr>
      </p:pic>
    </p:spTree>
    <p:extLst>
      <p:ext uri="{BB962C8B-B14F-4D97-AF65-F5344CB8AC3E}">
        <p14:creationId xmlns:p14="http://schemas.microsoft.com/office/powerpoint/2010/main" val="40135153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elfolie dunkelgrü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71900" y="1647000"/>
            <a:ext cx="6750000" cy="1620000"/>
          </a:xfrm>
          <a:prstGeom prst="rect">
            <a:avLst/>
          </a:prstGeom>
        </p:spPr>
        <p:txBody>
          <a:bodyPr anchor="t" anchorCtr="0"/>
          <a:lstStyle>
            <a:lvl1pPr algn="l">
              <a:lnSpc>
                <a:spcPts val="1950"/>
              </a:lnSpc>
              <a:defRPr sz="1725" baseline="0">
                <a:solidFill>
                  <a:schemeClr val="bg1"/>
                </a:solidFill>
              </a:defRPr>
            </a:lvl1pPr>
          </a:lstStyle>
          <a:p>
            <a:r>
              <a:rPr lang="en-GB"/>
              <a:t>Click to edit Master title style</a:t>
            </a:r>
            <a:endParaRPr lang="en-US"/>
          </a:p>
        </p:txBody>
      </p:sp>
      <p:sp>
        <p:nvSpPr>
          <p:cNvPr id="3" name="Subtitle 2"/>
          <p:cNvSpPr>
            <a:spLocks noGrp="1"/>
          </p:cNvSpPr>
          <p:nvPr>
            <p:ph type="subTitle" idx="1"/>
          </p:nvPr>
        </p:nvSpPr>
        <p:spPr>
          <a:xfrm>
            <a:off x="1080000" y="2808000"/>
            <a:ext cx="6858000" cy="1620000"/>
          </a:xfrm>
        </p:spPr>
        <p:txBody>
          <a:bodyPr anchor="b" anchorCtr="0"/>
          <a:lstStyle>
            <a:lvl1pPr marL="0" indent="0" algn="l">
              <a:spcBef>
                <a:spcPts val="1725"/>
              </a:spcBef>
              <a:buNone/>
              <a:defRPr sz="1425" spc="143" baseline="0">
                <a:solidFill>
                  <a:schemeClr val="bg1"/>
                </a:solidFill>
              </a:defRPr>
            </a:lvl1pPr>
            <a:lvl2pPr marL="0" indent="189000" algn="l">
              <a:lnSpc>
                <a:spcPts val="1200"/>
              </a:lnSpc>
              <a:spcBef>
                <a:spcPts val="225"/>
              </a:spcBef>
              <a:buSzPct val="110000"/>
              <a:buFont typeface=".SF NS Symbols Regular"/>
              <a:buChar char="↘"/>
              <a:defRPr sz="975" i="1" baseline="0">
                <a:solidFill>
                  <a:schemeClr val="bg1"/>
                </a:solidFill>
              </a:defRPr>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Footer Placeholder 3">
            <a:extLst>
              <a:ext uri="{FF2B5EF4-FFF2-40B4-BE49-F238E27FC236}">
                <a16:creationId xmlns:a16="http://schemas.microsoft.com/office/drawing/2014/main" id="{8ECEE6E5-DB8B-472C-8377-0C6AA874D1F6}"/>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3EFE5860-9366-8446-A5C8-C249B44851A5}"/>
              </a:ext>
            </a:extLst>
          </p:cNvPr>
          <p:cNvPicPr>
            <a:picLocks noChangeAspect="1"/>
          </p:cNvPicPr>
          <p:nvPr userDrawn="1"/>
        </p:nvPicPr>
        <p:blipFill>
          <a:blip r:embed="rId3"/>
          <a:stretch>
            <a:fillRect/>
          </a:stretch>
        </p:blipFill>
        <p:spPr>
          <a:xfrm>
            <a:off x="5025147" y="339455"/>
            <a:ext cx="3655897" cy="918000"/>
          </a:xfrm>
          <a:prstGeom prst="rect">
            <a:avLst/>
          </a:prstGeom>
        </p:spPr>
      </p:pic>
    </p:spTree>
    <p:extLst>
      <p:ext uri="{BB962C8B-B14F-4D97-AF65-F5344CB8AC3E}">
        <p14:creationId xmlns:p14="http://schemas.microsoft.com/office/powerpoint/2010/main" val="15175646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elfolie grü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71900" y="1647000"/>
            <a:ext cx="6750000" cy="1620000"/>
          </a:xfrm>
          <a:prstGeom prst="rect">
            <a:avLst/>
          </a:prstGeom>
        </p:spPr>
        <p:txBody>
          <a:bodyPr anchor="t" anchorCtr="0"/>
          <a:lstStyle>
            <a:lvl1pPr algn="l">
              <a:lnSpc>
                <a:spcPts val="1950"/>
              </a:lnSpc>
              <a:defRPr sz="1725" baseline="0">
                <a:solidFill>
                  <a:schemeClr val="bg1"/>
                </a:solidFill>
              </a:defRPr>
            </a:lvl1pPr>
          </a:lstStyle>
          <a:p>
            <a:r>
              <a:rPr lang="en-GB"/>
              <a:t>Click to edit Master title style</a:t>
            </a:r>
            <a:endParaRPr lang="en-US"/>
          </a:p>
        </p:txBody>
      </p:sp>
      <p:sp>
        <p:nvSpPr>
          <p:cNvPr id="3" name="Subtitle 2"/>
          <p:cNvSpPr>
            <a:spLocks noGrp="1"/>
          </p:cNvSpPr>
          <p:nvPr>
            <p:ph type="subTitle" idx="1"/>
          </p:nvPr>
        </p:nvSpPr>
        <p:spPr>
          <a:xfrm>
            <a:off x="1080000" y="2808000"/>
            <a:ext cx="6858000" cy="1620000"/>
          </a:xfrm>
        </p:spPr>
        <p:txBody>
          <a:bodyPr anchor="b" anchorCtr="0"/>
          <a:lstStyle>
            <a:lvl1pPr marL="0" indent="0" algn="l">
              <a:spcBef>
                <a:spcPts val="1725"/>
              </a:spcBef>
              <a:buNone/>
              <a:defRPr sz="1425" spc="143" baseline="0">
                <a:solidFill>
                  <a:schemeClr val="bg1"/>
                </a:solidFill>
              </a:defRPr>
            </a:lvl1pPr>
            <a:lvl2pPr marL="0" indent="189000" algn="l">
              <a:lnSpc>
                <a:spcPts val="1200"/>
              </a:lnSpc>
              <a:spcBef>
                <a:spcPts val="225"/>
              </a:spcBef>
              <a:buSzPct val="110000"/>
              <a:buFont typeface=".SF NS Symbols Regular"/>
              <a:buChar char="↘"/>
              <a:defRPr sz="975" i="1" baseline="0">
                <a:solidFill>
                  <a:schemeClr val="bg1"/>
                </a:solidFill>
              </a:defRPr>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Footer Placeholder 3">
            <a:extLst>
              <a:ext uri="{FF2B5EF4-FFF2-40B4-BE49-F238E27FC236}">
                <a16:creationId xmlns:a16="http://schemas.microsoft.com/office/drawing/2014/main" id="{862D5D59-E9B2-42BF-A061-8A51677792FD}"/>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CFC8BD61-7CE3-CF4A-AC02-C4D45AB0168A}"/>
              </a:ext>
            </a:extLst>
          </p:cNvPr>
          <p:cNvPicPr>
            <a:picLocks noChangeAspect="1"/>
          </p:cNvPicPr>
          <p:nvPr userDrawn="1"/>
        </p:nvPicPr>
        <p:blipFill>
          <a:blip r:embed="rId3"/>
          <a:stretch>
            <a:fillRect/>
          </a:stretch>
        </p:blipFill>
        <p:spPr>
          <a:xfrm>
            <a:off x="5025147" y="339455"/>
            <a:ext cx="3655897" cy="918000"/>
          </a:xfrm>
          <a:prstGeom prst="rect">
            <a:avLst/>
          </a:prstGeom>
        </p:spPr>
      </p:pic>
    </p:spTree>
    <p:extLst>
      <p:ext uri="{BB962C8B-B14F-4D97-AF65-F5344CB8AC3E}">
        <p14:creationId xmlns:p14="http://schemas.microsoft.com/office/powerpoint/2010/main" val="2374057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elfolie hellbl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71900" y="1647000"/>
            <a:ext cx="6750000" cy="1620000"/>
          </a:xfrm>
          <a:prstGeom prst="rect">
            <a:avLst/>
          </a:prstGeom>
        </p:spPr>
        <p:txBody>
          <a:bodyPr anchor="t" anchorCtr="0"/>
          <a:lstStyle>
            <a:lvl1pPr algn="l">
              <a:lnSpc>
                <a:spcPts val="1950"/>
              </a:lnSpc>
              <a:defRPr sz="1725" baseline="0">
                <a:solidFill>
                  <a:schemeClr val="bg1"/>
                </a:solidFill>
              </a:defRPr>
            </a:lvl1pPr>
          </a:lstStyle>
          <a:p>
            <a:r>
              <a:rPr lang="en-GB"/>
              <a:t>Click to edit Master title style</a:t>
            </a:r>
            <a:endParaRPr lang="en-US"/>
          </a:p>
        </p:txBody>
      </p:sp>
      <p:sp>
        <p:nvSpPr>
          <p:cNvPr id="3" name="Subtitle 2"/>
          <p:cNvSpPr>
            <a:spLocks noGrp="1"/>
          </p:cNvSpPr>
          <p:nvPr>
            <p:ph type="subTitle" idx="1"/>
          </p:nvPr>
        </p:nvSpPr>
        <p:spPr>
          <a:xfrm>
            <a:off x="1080000" y="2808000"/>
            <a:ext cx="6858000" cy="1620000"/>
          </a:xfrm>
        </p:spPr>
        <p:txBody>
          <a:bodyPr anchor="b" anchorCtr="0"/>
          <a:lstStyle>
            <a:lvl1pPr marL="0" indent="0" algn="l">
              <a:spcBef>
                <a:spcPts val="1725"/>
              </a:spcBef>
              <a:buNone/>
              <a:defRPr sz="1425" spc="143" baseline="0">
                <a:solidFill>
                  <a:schemeClr val="bg1"/>
                </a:solidFill>
              </a:defRPr>
            </a:lvl1pPr>
            <a:lvl2pPr marL="0" indent="189000" algn="l">
              <a:lnSpc>
                <a:spcPts val="1200"/>
              </a:lnSpc>
              <a:spcBef>
                <a:spcPts val="225"/>
              </a:spcBef>
              <a:buSzPct val="110000"/>
              <a:buFont typeface=".SF NS Symbols Regular"/>
              <a:buChar char="↘"/>
              <a:defRPr sz="975" i="1" baseline="0">
                <a:solidFill>
                  <a:schemeClr val="bg1"/>
                </a:solidFill>
              </a:defRPr>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Footer Placeholder 3">
            <a:extLst>
              <a:ext uri="{FF2B5EF4-FFF2-40B4-BE49-F238E27FC236}">
                <a16:creationId xmlns:a16="http://schemas.microsoft.com/office/drawing/2014/main" id="{E69DB118-779A-465C-8A6D-0925A1A8E75B}"/>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5D88596C-FB2C-8341-A9C9-DB8EC7538365}"/>
              </a:ext>
            </a:extLst>
          </p:cNvPr>
          <p:cNvPicPr>
            <a:picLocks noChangeAspect="1"/>
          </p:cNvPicPr>
          <p:nvPr userDrawn="1"/>
        </p:nvPicPr>
        <p:blipFill>
          <a:blip r:embed="rId3"/>
          <a:stretch>
            <a:fillRect/>
          </a:stretch>
        </p:blipFill>
        <p:spPr>
          <a:xfrm>
            <a:off x="5025147" y="339455"/>
            <a:ext cx="3655897" cy="918000"/>
          </a:xfrm>
          <a:prstGeom prst="rect">
            <a:avLst/>
          </a:prstGeom>
        </p:spPr>
      </p:pic>
    </p:spTree>
    <p:extLst>
      <p:ext uri="{BB962C8B-B14F-4D97-AF65-F5344CB8AC3E}">
        <p14:creationId xmlns:p14="http://schemas.microsoft.com/office/powerpoint/2010/main" val="4252264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elfolie grau">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71900" y="1647000"/>
            <a:ext cx="6750000" cy="1620000"/>
          </a:xfrm>
          <a:prstGeom prst="rect">
            <a:avLst/>
          </a:prstGeom>
        </p:spPr>
        <p:txBody>
          <a:bodyPr anchor="t" anchorCtr="0"/>
          <a:lstStyle>
            <a:lvl1pPr algn="l">
              <a:lnSpc>
                <a:spcPts val="1950"/>
              </a:lnSpc>
              <a:defRPr sz="1725" baseline="0">
                <a:solidFill>
                  <a:schemeClr val="bg1"/>
                </a:solidFill>
              </a:defRPr>
            </a:lvl1pPr>
          </a:lstStyle>
          <a:p>
            <a:r>
              <a:rPr lang="en-GB"/>
              <a:t>Click to edit Master title style</a:t>
            </a:r>
            <a:endParaRPr lang="en-US"/>
          </a:p>
        </p:txBody>
      </p:sp>
      <p:sp>
        <p:nvSpPr>
          <p:cNvPr id="3" name="Subtitle 2"/>
          <p:cNvSpPr>
            <a:spLocks noGrp="1"/>
          </p:cNvSpPr>
          <p:nvPr>
            <p:ph type="subTitle" idx="1"/>
          </p:nvPr>
        </p:nvSpPr>
        <p:spPr>
          <a:xfrm>
            <a:off x="1080000" y="2808000"/>
            <a:ext cx="6858000" cy="1620000"/>
          </a:xfrm>
        </p:spPr>
        <p:txBody>
          <a:bodyPr anchor="b" anchorCtr="0"/>
          <a:lstStyle>
            <a:lvl1pPr marL="0" indent="0" algn="l">
              <a:spcBef>
                <a:spcPts val="1725"/>
              </a:spcBef>
              <a:buNone/>
              <a:defRPr sz="1425" spc="143" baseline="0">
                <a:solidFill>
                  <a:schemeClr val="bg1"/>
                </a:solidFill>
              </a:defRPr>
            </a:lvl1pPr>
            <a:lvl2pPr marL="0" indent="189000" algn="l">
              <a:lnSpc>
                <a:spcPts val="1200"/>
              </a:lnSpc>
              <a:spcBef>
                <a:spcPts val="225"/>
              </a:spcBef>
              <a:buSzPct val="110000"/>
              <a:buFont typeface=".SF NS Symbols Regular"/>
              <a:buChar char="↘"/>
              <a:defRPr sz="975" i="1" baseline="0">
                <a:solidFill>
                  <a:schemeClr val="bg1"/>
                </a:solidFill>
              </a:defRPr>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Footer Placeholder 3">
            <a:extLst>
              <a:ext uri="{FF2B5EF4-FFF2-40B4-BE49-F238E27FC236}">
                <a16:creationId xmlns:a16="http://schemas.microsoft.com/office/drawing/2014/main" id="{7DF1544B-68F0-4475-A9C7-4C5B075C02CB}"/>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132E0C38-0B53-7A40-9882-E8322ADC08BC}"/>
              </a:ext>
            </a:extLst>
          </p:cNvPr>
          <p:cNvPicPr>
            <a:picLocks noChangeAspect="1"/>
          </p:cNvPicPr>
          <p:nvPr userDrawn="1"/>
        </p:nvPicPr>
        <p:blipFill>
          <a:blip r:embed="rId3"/>
          <a:stretch>
            <a:fillRect/>
          </a:stretch>
        </p:blipFill>
        <p:spPr>
          <a:xfrm>
            <a:off x="5025147" y="339455"/>
            <a:ext cx="3655897" cy="918000"/>
          </a:xfrm>
          <a:prstGeom prst="rect">
            <a:avLst/>
          </a:prstGeom>
        </p:spPr>
      </p:pic>
    </p:spTree>
    <p:extLst>
      <p:ext uri="{BB962C8B-B14F-4D97-AF65-F5344CB8AC3E}">
        <p14:creationId xmlns:p14="http://schemas.microsoft.com/office/powerpoint/2010/main" val="33999757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elfolie farbig + grü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1" y="1676400"/>
            <a:ext cx="4567238" cy="1524000"/>
          </a:xfrm>
          <a:prstGeom prst="rect">
            <a:avLst/>
          </a:prstGeom>
          <a:solidFill>
            <a:schemeClr val="tx2"/>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en-GB"/>
              <a:t>Click to edit Master title style</a:t>
            </a:r>
            <a:endParaRPr lang="en-US"/>
          </a:p>
        </p:txBody>
      </p:sp>
      <p:sp>
        <p:nvSpPr>
          <p:cNvPr id="3" name="Subtitle 2"/>
          <p:cNvSpPr>
            <a:spLocks noGrp="1"/>
          </p:cNvSpPr>
          <p:nvPr>
            <p:ph type="subTitle" idx="1"/>
          </p:nvPr>
        </p:nvSpPr>
        <p:spPr>
          <a:xfrm>
            <a:off x="4874419" y="3812382"/>
            <a:ext cx="3652837" cy="914399"/>
          </a:xfrm>
          <a:solidFill>
            <a:schemeClr val="tx2"/>
          </a:solidFill>
        </p:spPr>
        <p:txBody>
          <a:bodyPr lIns="187200" tIns="158400" rIns="108000" bIns="172800" anchor="b" anchorCtr="0"/>
          <a:lstStyle>
            <a:lvl1pPr marL="0" indent="0" algn="l">
              <a:spcBef>
                <a:spcPts val="1725"/>
              </a:spcBef>
              <a:buNone/>
              <a:defRPr sz="1425" spc="143" baseline="0">
                <a:solidFill>
                  <a:schemeClr val="bg1"/>
                </a:solidFill>
              </a:defRPr>
            </a:lvl1pPr>
            <a:lvl2pPr marL="0" indent="189000" algn="l">
              <a:lnSpc>
                <a:spcPts val="1200"/>
              </a:lnSpc>
              <a:spcBef>
                <a:spcPts val="225"/>
              </a:spcBef>
              <a:buSzPct val="110000"/>
              <a:buFont typeface=".SF NS Symbols Regular"/>
              <a:buChar char="↘"/>
              <a:defRPr sz="975" i="1" baseline="0">
                <a:solidFill>
                  <a:schemeClr val="bg1"/>
                </a:solidFill>
              </a:defRPr>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Footer Placeholder 3">
            <a:extLst>
              <a:ext uri="{FF2B5EF4-FFF2-40B4-BE49-F238E27FC236}">
                <a16:creationId xmlns:a16="http://schemas.microsoft.com/office/drawing/2014/main" id="{3D5D9F8A-C438-4962-8518-060144F575A5}"/>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6629E6D3-3FF2-D04E-9604-1C74F08FEC3C}"/>
              </a:ext>
            </a:extLst>
          </p:cNvPr>
          <p:cNvPicPr>
            <a:picLocks noChangeAspect="1"/>
          </p:cNvPicPr>
          <p:nvPr userDrawn="1"/>
        </p:nvPicPr>
        <p:blipFill>
          <a:blip r:embed="rId3"/>
          <a:stretch>
            <a:fillRect/>
          </a:stretch>
        </p:blipFill>
        <p:spPr>
          <a:xfrm>
            <a:off x="5025147" y="339455"/>
            <a:ext cx="3655897" cy="918000"/>
          </a:xfrm>
          <a:prstGeom prst="rect">
            <a:avLst/>
          </a:prstGeom>
        </p:spPr>
      </p:pic>
    </p:spTree>
    <p:extLst>
      <p:ext uri="{BB962C8B-B14F-4D97-AF65-F5344CB8AC3E}">
        <p14:creationId xmlns:p14="http://schemas.microsoft.com/office/powerpoint/2010/main" val="662555315"/>
      </p:ext>
    </p:extLst>
  </p:cSld>
  <p:clrMapOvr>
    <a:masterClrMapping/>
  </p:clrMapOvr>
  <p:extLst>
    <p:ext uri="{DCECCB84-F9BA-43D5-87BE-67443E8EF086}">
      <p15:sldGuideLst xmlns:p15="http://schemas.microsoft.com/office/powerpoint/2012/main">
        <p15:guide id="1" pos="512">
          <p15:clr>
            <a:srgbClr val="FBAE40"/>
          </p15:clr>
        </p15:guide>
        <p15:guide id="2" orient="horz" pos="1408">
          <p15:clr>
            <a:srgbClr val="FBAE40"/>
          </p15:clr>
        </p15:guide>
        <p15:guide id="3" orient="horz" pos="1792">
          <p15:clr>
            <a:srgbClr val="FBAE40"/>
          </p15:clr>
        </p15:guide>
        <p15:guide id="4" orient="horz" pos="1918">
          <p15:clr>
            <a:srgbClr val="FBAE40"/>
          </p15:clr>
        </p15:guide>
        <p15:guide id="5" orient="horz" pos="2046">
          <p15:clr>
            <a:srgbClr val="FBAE40"/>
          </p15:clr>
        </p15:guide>
        <p15:guide id="6" orient="horz" pos="2176">
          <p15:clr>
            <a:srgbClr val="FBAE40"/>
          </p15:clr>
        </p15:guide>
        <p15:guide id="7" orient="horz" pos="2302">
          <p15:clr>
            <a:srgbClr val="FBAE40"/>
          </p15:clr>
        </p15:guide>
        <p15:guide id="8" orient="horz" pos="2432">
          <p15:clr>
            <a:srgbClr val="FBAE40"/>
          </p15:clr>
        </p15:guide>
        <p15:guide id="9" orient="horz" pos="2558">
          <p15:clr>
            <a:srgbClr val="FBAE40"/>
          </p15:clr>
        </p15:guide>
        <p15:guide id="10" orient="horz" pos="2688">
          <p15:clr>
            <a:srgbClr val="FBAE40"/>
          </p15:clr>
        </p15:guide>
        <p15:guide id="11" orient="horz" pos="2818">
          <p15:clr>
            <a:srgbClr val="FBAE40"/>
          </p15:clr>
        </p15:guide>
        <p15:guide id="12" orient="horz" pos="2944">
          <p15:clr>
            <a:srgbClr val="FBAE40"/>
          </p15:clr>
        </p15:guide>
        <p15:guide id="13" orient="horz" pos="3074">
          <p15:clr>
            <a:srgbClr val="FBAE40"/>
          </p15:clr>
        </p15:guide>
        <p15:guide id="14" orient="horz" pos="3202">
          <p15:clr>
            <a:srgbClr val="FBAE40"/>
          </p15:clr>
        </p15:guide>
        <p15:guide id="15" orient="horz" pos="3328">
          <p15:clr>
            <a:srgbClr val="FBAE40"/>
          </p15:clr>
        </p15:guide>
        <p15:guide id="16" orient="horz" pos="3456">
          <p15:clr>
            <a:srgbClr val="FBAE40"/>
          </p15:clr>
        </p15:guide>
        <p15:guide id="17" orient="horz" pos="3584">
          <p15:clr>
            <a:srgbClr val="FBAE40"/>
          </p15:clr>
        </p15:guide>
        <p15:guide id="18" orient="horz" pos="3710">
          <p15:clr>
            <a:srgbClr val="FBAE40"/>
          </p15:clr>
        </p15:guide>
        <p15:guide id="19" orient="horz" pos="3838">
          <p15:clr>
            <a:srgbClr val="FBAE40"/>
          </p15:clr>
        </p15:guide>
        <p15:guide id="20" orient="horz" pos="3970">
          <p15:clr>
            <a:srgbClr val="FBAE40"/>
          </p15:clr>
        </p15:guide>
        <p15:guide id="21" pos="7162">
          <p15:clr>
            <a:srgbClr val="FBAE40"/>
          </p15:clr>
        </p15:guide>
        <p15:guide id="22" pos="5626">
          <p15:clr>
            <a:srgbClr val="FBAE40"/>
          </p15:clr>
        </p15:guide>
        <p15:guide id="23" pos="5500">
          <p15:clr>
            <a:srgbClr val="FBAE40"/>
          </p15:clr>
        </p15:guide>
        <p15:guide id="24" pos="5372">
          <p15:clr>
            <a:srgbClr val="FBAE40"/>
          </p15:clr>
        </p15:guide>
        <p15:guide id="25" pos="5246">
          <p15:clr>
            <a:srgbClr val="FBAE40"/>
          </p15:clr>
        </p15:guide>
        <p15:guide id="26" pos="5116">
          <p15:clr>
            <a:srgbClr val="FBAE40"/>
          </p15:clr>
        </p15:guide>
        <p15:guide id="27" pos="4988">
          <p15:clr>
            <a:srgbClr val="FBAE40"/>
          </p15:clr>
        </p15:guide>
        <p15:guide id="28" pos="4860">
          <p15:clr>
            <a:srgbClr val="FBAE40"/>
          </p15:clr>
        </p15:guide>
        <p15:guide id="29" pos="4732">
          <p15:clr>
            <a:srgbClr val="FBAE40"/>
          </p15:clr>
        </p15:guide>
        <p15:guide id="30" pos="4602">
          <p15:clr>
            <a:srgbClr val="FBAE40"/>
          </p15:clr>
        </p15:guide>
        <p15:guide id="31" pos="4476">
          <p15:clr>
            <a:srgbClr val="FBAE40"/>
          </p15:clr>
        </p15:guide>
        <p15:guide id="32" pos="4348">
          <p15:clr>
            <a:srgbClr val="FBAE40"/>
          </p15:clr>
        </p15:guide>
        <p15:guide id="33" pos="4220">
          <p15:clr>
            <a:srgbClr val="FBAE40"/>
          </p15:clr>
        </p15:guide>
        <p15:guide id="34" pos="4094">
          <p15:clr>
            <a:srgbClr val="FBAE40"/>
          </p15:clr>
        </p15:guide>
        <p15:guide id="35" pos="3966">
          <p15:clr>
            <a:srgbClr val="FBAE40"/>
          </p15:clr>
        </p15:guide>
        <p15:guide id="36" pos="3838">
          <p15:clr>
            <a:srgbClr val="FBAE40"/>
          </p15:clr>
        </p15:guide>
        <p15:guide id="37" pos="3708">
          <p15:clr>
            <a:srgbClr val="FBAE40"/>
          </p15:clr>
        </p15:guide>
        <p15:guide id="38" pos="3580">
          <p15:clr>
            <a:srgbClr val="FBAE40"/>
          </p15:clr>
        </p15:guide>
        <p15:guide id="39" pos="3452">
          <p15:clr>
            <a:srgbClr val="FBAE40"/>
          </p15:clr>
        </p15:guide>
        <p15:guide id="40" pos="3324">
          <p15:clr>
            <a:srgbClr val="FBAE40"/>
          </p15:clr>
        </p15:guide>
        <p15:guide id="41" pos="3196">
          <p15:clr>
            <a:srgbClr val="FBAE40"/>
          </p15:clr>
        </p15:guide>
        <p15:guide id="42" pos="3068">
          <p15:clr>
            <a:srgbClr val="FBAE40"/>
          </p15:clr>
        </p15:guide>
        <p15:guide id="43" pos="2940">
          <p15:clr>
            <a:srgbClr val="FBAE40"/>
          </p15:clr>
        </p15:guide>
        <p15:guide id="44" pos="2812">
          <p15:clr>
            <a:srgbClr val="FBAE40"/>
          </p15:clr>
        </p15:guide>
        <p15:guide id="45" pos="2686">
          <p15:clr>
            <a:srgbClr val="FBAE40"/>
          </p15:clr>
        </p15:guide>
        <p15:guide id="46" pos="2556">
          <p15:clr>
            <a:srgbClr val="FBAE40"/>
          </p15:clr>
        </p15:guide>
        <p15:guide id="47" pos="2430">
          <p15:clr>
            <a:srgbClr val="FBAE40"/>
          </p15:clr>
        </p15:guide>
        <p15:guide id="48" pos="2302">
          <p15:clr>
            <a:srgbClr val="FBAE40"/>
          </p15:clr>
        </p15:guide>
        <p15:guide id="49" pos="217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Titelfolie farbig + bl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p:nvPr>
        </p:nvSpPr>
        <p:spPr>
          <a:xfrm>
            <a:off x="609601" y="1676400"/>
            <a:ext cx="4567238" cy="1524000"/>
          </a:xfrm>
          <a:prstGeom prst="rect">
            <a:avLst/>
          </a:prstGeom>
          <a:solidFill>
            <a:srgbClr val="29485D"/>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en-GB"/>
              <a:t>Click to edit Master title style</a:t>
            </a:r>
            <a:endParaRPr lang="en-US"/>
          </a:p>
        </p:txBody>
      </p:sp>
      <p:sp>
        <p:nvSpPr>
          <p:cNvPr id="6" name="Subtitle 2"/>
          <p:cNvSpPr>
            <a:spLocks noGrp="1"/>
          </p:cNvSpPr>
          <p:nvPr>
            <p:ph type="subTitle" idx="1"/>
          </p:nvPr>
        </p:nvSpPr>
        <p:spPr>
          <a:xfrm>
            <a:off x="4874419" y="3812382"/>
            <a:ext cx="3652837" cy="914399"/>
          </a:xfrm>
          <a:solidFill>
            <a:srgbClr val="29485D"/>
          </a:solidFill>
        </p:spPr>
        <p:txBody>
          <a:bodyPr lIns="187200" tIns="158400" rIns="108000" bIns="172800" anchor="b" anchorCtr="0"/>
          <a:lstStyle>
            <a:lvl1pPr marL="0" indent="0" algn="l">
              <a:spcBef>
                <a:spcPts val="1725"/>
              </a:spcBef>
              <a:buNone/>
              <a:defRPr sz="1425" spc="143" baseline="0">
                <a:solidFill>
                  <a:schemeClr val="bg1"/>
                </a:solidFill>
              </a:defRPr>
            </a:lvl1pPr>
            <a:lvl2pPr marL="0" indent="189000" algn="l">
              <a:lnSpc>
                <a:spcPts val="1200"/>
              </a:lnSpc>
              <a:spcBef>
                <a:spcPts val="225"/>
              </a:spcBef>
              <a:buSzPct val="110000"/>
              <a:buFont typeface=".SF NS Symbols Regular"/>
              <a:buChar char="↘"/>
              <a:defRPr sz="975" i="1" baseline="0">
                <a:solidFill>
                  <a:schemeClr val="bg1"/>
                </a:solidFill>
              </a:defRPr>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2" name="Footer Placeholder 1">
            <a:extLst>
              <a:ext uri="{FF2B5EF4-FFF2-40B4-BE49-F238E27FC236}">
                <a16:creationId xmlns:a16="http://schemas.microsoft.com/office/drawing/2014/main" id="{32973028-3882-4980-B8C8-2E29C1E4BDF4}"/>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pic>
        <p:nvPicPr>
          <p:cNvPr id="7" name="Grafik 6">
            <a:extLst>
              <a:ext uri="{FF2B5EF4-FFF2-40B4-BE49-F238E27FC236}">
                <a16:creationId xmlns:a16="http://schemas.microsoft.com/office/drawing/2014/main" id="{4CE61DBC-751F-B341-A4E2-BAB06778A5C1}"/>
              </a:ext>
            </a:extLst>
          </p:cNvPr>
          <p:cNvPicPr>
            <a:picLocks noChangeAspect="1"/>
          </p:cNvPicPr>
          <p:nvPr userDrawn="1"/>
        </p:nvPicPr>
        <p:blipFill>
          <a:blip r:embed="rId3"/>
          <a:stretch>
            <a:fillRect/>
          </a:stretch>
        </p:blipFill>
        <p:spPr>
          <a:xfrm>
            <a:off x="5025147" y="339455"/>
            <a:ext cx="3655897" cy="918000"/>
          </a:xfrm>
          <a:prstGeom prst="rect">
            <a:avLst/>
          </a:prstGeom>
        </p:spPr>
      </p:pic>
    </p:spTree>
    <p:extLst>
      <p:ext uri="{BB962C8B-B14F-4D97-AF65-F5344CB8AC3E}">
        <p14:creationId xmlns:p14="http://schemas.microsoft.com/office/powerpoint/2010/main" val="492940369"/>
      </p:ext>
    </p:extLst>
  </p:cSld>
  <p:clrMapOvr>
    <a:masterClrMapping/>
  </p:clrMapOvr>
  <p:extLst>
    <p:ext uri="{DCECCB84-F9BA-43D5-87BE-67443E8EF086}">
      <p15:sldGuideLst xmlns:p15="http://schemas.microsoft.com/office/powerpoint/2012/main">
        <p15:guide id="1" pos="512">
          <p15:clr>
            <a:srgbClr val="FBAE40"/>
          </p15:clr>
        </p15:guide>
        <p15:guide id="2" orient="horz" pos="1408">
          <p15:clr>
            <a:srgbClr val="FBAE40"/>
          </p15:clr>
        </p15:guide>
        <p15:guide id="3" orient="horz" pos="1792">
          <p15:clr>
            <a:srgbClr val="FBAE40"/>
          </p15:clr>
        </p15:guide>
        <p15:guide id="4" orient="horz" pos="1918">
          <p15:clr>
            <a:srgbClr val="FBAE40"/>
          </p15:clr>
        </p15:guide>
        <p15:guide id="5" orient="horz" pos="2046">
          <p15:clr>
            <a:srgbClr val="FBAE40"/>
          </p15:clr>
        </p15:guide>
        <p15:guide id="6" orient="horz" pos="2176">
          <p15:clr>
            <a:srgbClr val="FBAE40"/>
          </p15:clr>
        </p15:guide>
        <p15:guide id="7" orient="horz" pos="2302">
          <p15:clr>
            <a:srgbClr val="FBAE40"/>
          </p15:clr>
        </p15:guide>
        <p15:guide id="8" orient="horz" pos="2432">
          <p15:clr>
            <a:srgbClr val="FBAE40"/>
          </p15:clr>
        </p15:guide>
        <p15:guide id="9" orient="horz" pos="2558">
          <p15:clr>
            <a:srgbClr val="FBAE40"/>
          </p15:clr>
        </p15:guide>
        <p15:guide id="10" orient="horz" pos="2688">
          <p15:clr>
            <a:srgbClr val="FBAE40"/>
          </p15:clr>
        </p15:guide>
        <p15:guide id="11" orient="horz" pos="2818">
          <p15:clr>
            <a:srgbClr val="FBAE40"/>
          </p15:clr>
        </p15:guide>
        <p15:guide id="12" orient="horz" pos="2944">
          <p15:clr>
            <a:srgbClr val="FBAE40"/>
          </p15:clr>
        </p15:guide>
        <p15:guide id="13" orient="horz" pos="3074">
          <p15:clr>
            <a:srgbClr val="FBAE40"/>
          </p15:clr>
        </p15:guide>
        <p15:guide id="14" orient="horz" pos="3202">
          <p15:clr>
            <a:srgbClr val="FBAE40"/>
          </p15:clr>
        </p15:guide>
        <p15:guide id="15" orient="horz" pos="3328">
          <p15:clr>
            <a:srgbClr val="FBAE40"/>
          </p15:clr>
        </p15:guide>
        <p15:guide id="16" orient="horz" pos="3456">
          <p15:clr>
            <a:srgbClr val="FBAE40"/>
          </p15:clr>
        </p15:guide>
        <p15:guide id="17" orient="horz" pos="3584">
          <p15:clr>
            <a:srgbClr val="FBAE40"/>
          </p15:clr>
        </p15:guide>
        <p15:guide id="18" orient="horz" pos="3710">
          <p15:clr>
            <a:srgbClr val="FBAE40"/>
          </p15:clr>
        </p15:guide>
        <p15:guide id="19" orient="horz" pos="3838">
          <p15:clr>
            <a:srgbClr val="FBAE40"/>
          </p15:clr>
        </p15:guide>
        <p15:guide id="20" orient="horz" pos="3970">
          <p15:clr>
            <a:srgbClr val="FBAE40"/>
          </p15:clr>
        </p15:guide>
        <p15:guide id="21" pos="7162">
          <p15:clr>
            <a:srgbClr val="FBAE40"/>
          </p15:clr>
        </p15:guide>
        <p15:guide id="22" pos="5626">
          <p15:clr>
            <a:srgbClr val="FBAE40"/>
          </p15:clr>
        </p15:guide>
        <p15:guide id="23" pos="5500">
          <p15:clr>
            <a:srgbClr val="FBAE40"/>
          </p15:clr>
        </p15:guide>
        <p15:guide id="24" pos="5372">
          <p15:clr>
            <a:srgbClr val="FBAE40"/>
          </p15:clr>
        </p15:guide>
        <p15:guide id="25" pos="5246">
          <p15:clr>
            <a:srgbClr val="FBAE40"/>
          </p15:clr>
        </p15:guide>
        <p15:guide id="26" pos="5116">
          <p15:clr>
            <a:srgbClr val="FBAE40"/>
          </p15:clr>
        </p15:guide>
        <p15:guide id="27" pos="4988">
          <p15:clr>
            <a:srgbClr val="FBAE40"/>
          </p15:clr>
        </p15:guide>
        <p15:guide id="28" pos="4860">
          <p15:clr>
            <a:srgbClr val="FBAE40"/>
          </p15:clr>
        </p15:guide>
        <p15:guide id="29" pos="4732">
          <p15:clr>
            <a:srgbClr val="FBAE40"/>
          </p15:clr>
        </p15:guide>
        <p15:guide id="30" pos="4602">
          <p15:clr>
            <a:srgbClr val="FBAE40"/>
          </p15:clr>
        </p15:guide>
        <p15:guide id="31" pos="4476">
          <p15:clr>
            <a:srgbClr val="FBAE40"/>
          </p15:clr>
        </p15:guide>
        <p15:guide id="32" pos="4348">
          <p15:clr>
            <a:srgbClr val="FBAE40"/>
          </p15:clr>
        </p15:guide>
        <p15:guide id="33" pos="4220">
          <p15:clr>
            <a:srgbClr val="FBAE40"/>
          </p15:clr>
        </p15:guide>
        <p15:guide id="34" pos="4094">
          <p15:clr>
            <a:srgbClr val="FBAE40"/>
          </p15:clr>
        </p15:guide>
        <p15:guide id="35" pos="3966">
          <p15:clr>
            <a:srgbClr val="FBAE40"/>
          </p15:clr>
        </p15:guide>
        <p15:guide id="36" pos="3838">
          <p15:clr>
            <a:srgbClr val="FBAE40"/>
          </p15:clr>
        </p15:guide>
        <p15:guide id="37" pos="3708">
          <p15:clr>
            <a:srgbClr val="FBAE40"/>
          </p15:clr>
        </p15:guide>
        <p15:guide id="38" pos="3580">
          <p15:clr>
            <a:srgbClr val="FBAE40"/>
          </p15:clr>
        </p15:guide>
        <p15:guide id="39" pos="3452">
          <p15:clr>
            <a:srgbClr val="FBAE40"/>
          </p15:clr>
        </p15:guide>
        <p15:guide id="40" pos="3324">
          <p15:clr>
            <a:srgbClr val="FBAE40"/>
          </p15:clr>
        </p15:guide>
        <p15:guide id="41" pos="3196">
          <p15:clr>
            <a:srgbClr val="FBAE40"/>
          </p15:clr>
        </p15:guide>
        <p15:guide id="42" pos="3068">
          <p15:clr>
            <a:srgbClr val="FBAE40"/>
          </p15:clr>
        </p15:guide>
        <p15:guide id="43" pos="2940">
          <p15:clr>
            <a:srgbClr val="FBAE40"/>
          </p15:clr>
        </p15:guide>
        <p15:guide id="44" pos="2812">
          <p15:clr>
            <a:srgbClr val="FBAE40"/>
          </p15:clr>
        </p15:guide>
        <p15:guide id="45" pos="2686">
          <p15:clr>
            <a:srgbClr val="FBAE40"/>
          </p15:clr>
        </p15:guide>
        <p15:guide id="46" pos="2556">
          <p15:clr>
            <a:srgbClr val="FBAE40"/>
          </p15:clr>
        </p15:guide>
        <p15:guide id="47" pos="2430">
          <p15:clr>
            <a:srgbClr val="FBAE40"/>
          </p15:clr>
        </p15:guide>
        <p15:guide id="48" pos="2302">
          <p15:clr>
            <a:srgbClr val="FBAE40"/>
          </p15:clr>
        </p15:guide>
        <p15:guide id="49" pos="217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elfolie mit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Bildplatzhalter 7">
            <a:extLst>
              <a:ext uri="{FF2B5EF4-FFF2-40B4-BE49-F238E27FC236}">
                <a16:creationId xmlns:a16="http://schemas.microsoft.com/office/drawing/2014/main" id="{A71ADE3B-C90A-3546-B749-0ACBB53B7BF5}"/>
              </a:ext>
            </a:extLst>
          </p:cNvPr>
          <p:cNvSpPr>
            <a:spLocks noGrp="1"/>
          </p:cNvSpPr>
          <p:nvPr>
            <p:ph type="pic" sz="quarter" idx="13"/>
          </p:nvPr>
        </p:nvSpPr>
        <p:spPr>
          <a:xfrm>
            <a:off x="912019" y="1373982"/>
            <a:ext cx="7310437" cy="3352800"/>
          </a:xfrm>
          <a:solidFill>
            <a:schemeClr val="bg1"/>
          </a:solidFill>
        </p:spPr>
        <p:txBody>
          <a:bodyPr/>
          <a:lstStyle>
            <a:lvl1pPr>
              <a:defRPr>
                <a:solidFill>
                  <a:schemeClr val="bg1"/>
                </a:solidFill>
              </a:defRPr>
            </a:lvl1pPr>
          </a:lstStyle>
          <a:p>
            <a:r>
              <a:rPr lang="en-GB"/>
              <a:t>Click icon to add picture</a:t>
            </a:r>
            <a:endParaRPr lang="de-DE"/>
          </a:p>
        </p:txBody>
      </p:sp>
      <p:sp>
        <p:nvSpPr>
          <p:cNvPr id="6" name="Title 1"/>
          <p:cNvSpPr>
            <a:spLocks noGrp="1"/>
          </p:cNvSpPr>
          <p:nvPr>
            <p:ph type="ctrTitle"/>
          </p:nvPr>
        </p:nvSpPr>
        <p:spPr>
          <a:xfrm>
            <a:off x="609600" y="762000"/>
            <a:ext cx="2588419" cy="1674019"/>
          </a:xfrm>
          <a:prstGeom prst="rect">
            <a:avLst/>
          </a:prstGeom>
          <a:solidFill>
            <a:srgbClr val="29485D"/>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en-GB"/>
              <a:t>Click to edit Master title style</a:t>
            </a:r>
            <a:endParaRPr lang="en-US"/>
          </a:p>
        </p:txBody>
      </p:sp>
      <p:sp>
        <p:nvSpPr>
          <p:cNvPr id="2" name="Footer Placeholder 1">
            <a:extLst>
              <a:ext uri="{FF2B5EF4-FFF2-40B4-BE49-F238E27FC236}">
                <a16:creationId xmlns:a16="http://schemas.microsoft.com/office/drawing/2014/main" id="{4D6017DF-16E5-4F68-B2C1-0378C00DDDE3}"/>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E4CE8ABD-E1EA-5648-A8DD-FBBD6C3EF0A6}"/>
              </a:ext>
            </a:extLst>
          </p:cNvPr>
          <p:cNvPicPr>
            <a:picLocks noChangeAspect="1"/>
          </p:cNvPicPr>
          <p:nvPr userDrawn="1"/>
        </p:nvPicPr>
        <p:blipFill>
          <a:blip r:embed="rId3"/>
          <a:stretch>
            <a:fillRect/>
          </a:stretch>
        </p:blipFill>
        <p:spPr>
          <a:xfrm>
            <a:off x="5025147" y="339455"/>
            <a:ext cx="3655897" cy="918000"/>
          </a:xfrm>
          <a:prstGeom prst="rect">
            <a:avLst/>
          </a:prstGeom>
        </p:spPr>
      </p:pic>
    </p:spTree>
    <p:extLst>
      <p:ext uri="{BB962C8B-B14F-4D97-AF65-F5344CB8AC3E}">
        <p14:creationId xmlns:p14="http://schemas.microsoft.com/office/powerpoint/2010/main" val="11462836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9_Titelfolie mit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C57BB5B-0A00-0447-AFFB-AF169EFAFAB1}"/>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12018" y="1362269"/>
            <a:ext cx="7310437" cy="3354356"/>
          </a:xfrm>
          <a:prstGeom prst="rect">
            <a:avLst/>
          </a:prstGeom>
        </p:spPr>
      </p:pic>
      <p:sp>
        <p:nvSpPr>
          <p:cNvPr id="6" name="Title 1"/>
          <p:cNvSpPr>
            <a:spLocks noGrp="1"/>
          </p:cNvSpPr>
          <p:nvPr>
            <p:ph type="ctrTitle"/>
          </p:nvPr>
        </p:nvSpPr>
        <p:spPr>
          <a:xfrm>
            <a:off x="609600" y="762000"/>
            <a:ext cx="2588419" cy="1674019"/>
          </a:xfrm>
          <a:prstGeom prst="rect">
            <a:avLst/>
          </a:prstGeom>
          <a:solidFill>
            <a:srgbClr val="29485D"/>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en-GB"/>
              <a:t>Click to edit Master title style</a:t>
            </a:r>
            <a:endParaRPr lang="en-US"/>
          </a:p>
        </p:txBody>
      </p:sp>
      <p:sp>
        <p:nvSpPr>
          <p:cNvPr id="2" name="Footer Placeholder 1">
            <a:extLst>
              <a:ext uri="{FF2B5EF4-FFF2-40B4-BE49-F238E27FC236}">
                <a16:creationId xmlns:a16="http://schemas.microsoft.com/office/drawing/2014/main" id="{4D6017DF-16E5-4F68-B2C1-0378C00DDDE3}"/>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E4CE8ABD-E1EA-5648-A8DD-FBBD6C3EF0A6}"/>
              </a:ext>
            </a:extLst>
          </p:cNvPr>
          <p:cNvPicPr>
            <a:picLocks noChangeAspect="1"/>
          </p:cNvPicPr>
          <p:nvPr userDrawn="1"/>
        </p:nvPicPr>
        <p:blipFill>
          <a:blip r:embed="rId4"/>
          <a:stretch>
            <a:fillRect/>
          </a:stretch>
        </p:blipFill>
        <p:spPr>
          <a:xfrm>
            <a:off x="5025147" y="339455"/>
            <a:ext cx="3655897" cy="918000"/>
          </a:xfrm>
          <a:prstGeom prst="rect">
            <a:avLst/>
          </a:prstGeom>
        </p:spPr>
      </p:pic>
    </p:spTree>
    <p:extLst>
      <p:ext uri="{BB962C8B-B14F-4D97-AF65-F5344CB8AC3E}">
        <p14:creationId xmlns:p14="http://schemas.microsoft.com/office/powerpoint/2010/main" val="2474951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0_Titelfolie mit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776238DA-5692-424D-8E5F-EF0E7893FB5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08923" y="1366944"/>
            <a:ext cx="6813533" cy="3334940"/>
          </a:xfrm>
          <a:prstGeom prst="rect">
            <a:avLst/>
          </a:prstGeom>
        </p:spPr>
      </p:pic>
      <p:sp>
        <p:nvSpPr>
          <p:cNvPr id="6" name="Title 1"/>
          <p:cNvSpPr>
            <a:spLocks noGrp="1"/>
          </p:cNvSpPr>
          <p:nvPr>
            <p:ph type="ctrTitle"/>
          </p:nvPr>
        </p:nvSpPr>
        <p:spPr>
          <a:xfrm>
            <a:off x="609600" y="762000"/>
            <a:ext cx="2588419" cy="1674019"/>
          </a:xfrm>
          <a:prstGeom prst="rect">
            <a:avLst/>
          </a:prstGeom>
          <a:solidFill>
            <a:srgbClr val="29485D"/>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en-GB"/>
              <a:t>Click to edit Master title style</a:t>
            </a:r>
            <a:endParaRPr lang="en-US"/>
          </a:p>
        </p:txBody>
      </p:sp>
      <p:sp>
        <p:nvSpPr>
          <p:cNvPr id="2" name="Footer Placeholder 1">
            <a:extLst>
              <a:ext uri="{FF2B5EF4-FFF2-40B4-BE49-F238E27FC236}">
                <a16:creationId xmlns:a16="http://schemas.microsoft.com/office/drawing/2014/main" id="{4D6017DF-16E5-4F68-B2C1-0378C00DDDE3}"/>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E4CE8ABD-E1EA-5648-A8DD-FBBD6C3EF0A6}"/>
              </a:ext>
            </a:extLst>
          </p:cNvPr>
          <p:cNvPicPr>
            <a:picLocks noChangeAspect="1"/>
          </p:cNvPicPr>
          <p:nvPr userDrawn="1"/>
        </p:nvPicPr>
        <p:blipFill>
          <a:blip r:embed="rId4"/>
          <a:stretch>
            <a:fillRect/>
          </a:stretch>
        </p:blipFill>
        <p:spPr>
          <a:xfrm>
            <a:off x="5025147" y="339455"/>
            <a:ext cx="3655897" cy="918000"/>
          </a:xfrm>
          <a:prstGeom prst="rect">
            <a:avLst/>
          </a:prstGeom>
        </p:spPr>
      </p:pic>
    </p:spTree>
    <p:extLst>
      <p:ext uri="{BB962C8B-B14F-4D97-AF65-F5344CB8AC3E}">
        <p14:creationId xmlns:p14="http://schemas.microsoft.com/office/powerpoint/2010/main" val="12571277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Titelfolie mit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6017DF-16E5-4F68-B2C1-0378C00DDDE3}"/>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E4CE8ABD-E1EA-5648-A8DD-FBBD6C3EF0A6}"/>
              </a:ext>
            </a:extLst>
          </p:cNvPr>
          <p:cNvPicPr>
            <a:picLocks noChangeAspect="1"/>
          </p:cNvPicPr>
          <p:nvPr userDrawn="1"/>
        </p:nvPicPr>
        <p:blipFill>
          <a:blip r:embed="rId3"/>
          <a:srcRect/>
          <a:stretch/>
        </p:blipFill>
        <p:spPr>
          <a:xfrm>
            <a:off x="5025147" y="353186"/>
            <a:ext cx="3655897" cy="890539"/>
          </a:xfrm>
          <a:prstGeom prst="rect">
            <a:avLst/>
          </a:prstGeom>
        </p:spPr>
      </p:pic>
      <p:sp>
        <p:nvSpPr>
          <p:cNvPr id="15" name="Inhaltsplatzhalter 12">
            <a:extLst>
              <a:ext uri="{FF2B5EF4-FFF2-40B4-BE49-F238E27FC236}">
                <a16:creationId xmlns:a16="http://schemas.microsoft.com/office/drawing/2014/main" id="{608101CD-BF72-3C4C-9902-03AE680CDF88}"/>
              </a:ext>
            </a:extLst>
          </p:cNvPr>
          <p:cNvSpPr>
            <a:spLocks noGrp="1"/>
          </p:cNvSpPr>
          <p:nvPr>
            <p:ph sz="quarter" idx="15"/>
          </p:nvPr>
        </p:nvSpPr>
        <p:spPr>
          <a:xfrm>
            <a:off x="916200" y="1373982"/>
            <a:ext cx="7311600" cy="3353400"/>
          </a:xfrm>
          <a:no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1"/>
          <p:cNvSpPr>
            <a:spLocks noGrp="1"/>
          </p:cNvSpPr>
          <p:nvPr>
            <p:ph type="ctrTitle" hasCustomPrompt="1"/>
          </p:nvPr>
        </p:nvSpPr>
        <p:spPr>
          <a:xfrm>
            <a:off x="609600" y="762000"/>
            <a:ext cx="2588419" cy="1674019"/>
          </a:xfrm>
          <a:prstGeom prst="rect">
            <a:avLst/>
          </a:prstGeom>
          <a:solidFill>
            <a:srgbClr val="FFBA4D"/>
          </a:solidFill>
        </p:spPr>
        <p:txBody>
          <a:bodyPr wrap="square" lIns="198000" tIns="158400" rIns="108000" bIns="108000" anchor="t" anchorCtr="0">
            <a:noAutofit/>
          </a:bodyPr>
          <a:lstStyle>
            <a:lvl1pPr algn="l">
              <a:lnSpc>
                <a:spcPts val="1950"/>
              </a:lnSpc>
              <a:defRPr sz="1725" baseline="0">
                <a:solidFill>
                  <a:schemeClr val="tx2"/>
                </a:solidFill>
              </a:defRPr>
            </a:lvl1pPr>
          </a:lstStyle>
          <a:p>
            <a:r>
              <a:rPr lang="de-DE"/>
              <a:t>Department </a:t>
            </a:r>
            <a:r>
              <a:rPr lang="de-DE" err="1"/>
              <a:t>for</a:t>
            </a:r>
            <a:r>
              <a:rPr lang="de-DE"/>
              <a:t> </a:t>
            </a:r>
            <a:r>
              <a:rPr lang="de-DE" err="1"/>
              <a:t>Empirical</a:t>
            </a:r>
            <a:r>
              <a:rPr lang="de-DE"/>
              <a:t> </a:t>
            </a:r>
            <a:r>
              <a:rPr lang="de-DE" err="1"/>
              <a:t>Inference</a:t>
            </a:r>
            <a:endParaRPr lang="en-US"/>
          </a:p>
        </p:txBody>
      </p:sp>
    </p:spTree>
    <p:extLst>
      <p:ext uri="{BB962C8B-B14F-4D97-AF65-F5344CB8AC3E}">
        <p14:creationId xmlns:p14="http://schemas.microsoft.com/office/powerpoint/2010/main" val="553535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Titelfolie mit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6017DF-16E5-4F68-B2C1-0378C00DDDE3}"/>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E4CE8ABD-E1EA-5648-A8DD-FBBD6C3EF0A6}"/>
              </a:ext>
            </a:extLst>
          </p:cNvPr>
          <p:cNvPicPr>
            <a:picLocks noChangeAspect="1"/>
          </p:cNvPicPr>
          <p:nvPr userDrawn="1"/>
        </p:nvPicPr>
        <p:blipFill>
          <a:blip r:embed="rId3"/>
          <a:srcRect/>
          <a:stretch/>
        </p:blipFill>
        <p:spPr>
          <a:xfrm>
            <a:off x="5025147" y="353186"/>
            <a:ext cx="3655897" cy="890539"/>
          </a:xfrm>
          <a:prstGeom prst="rect">
            <a:avLst/>
          </a:prstGeom>
        </p:spPr>
      </p:pic>
      <p:sp>
        <p:nvSpPr>
          <p:cNvPr id="7" name="Inhaltsplatzhalter 12">
            <a:extLst>
              <a:ext uri="{FF2B5EF4-FFF2-40B4-BE49-F238E27FC236}">
                <a16:creationId xmlns:a16="http://schemas.microsoft.com/office/drawing/2014/main" id="{595CA197-C210-0F4B-BC68-C49D40C0BC64}"/>
              </a:ext>
            </a:extLst>
          </p:cNvPr>
          <p:cNvSpPr>
            <a:spLocks noGrp="1"/>
          </p:cNvSpPr>
          <p:nvPr>
            <p:ph sz="quarter" idx="15"/>
          </p:nvPr>
        </p:nvSpPr>
        <p:spPr>
          <a:xfrm>
            <a:off x="916200" y="1373982"/>
            <a:ext cx="7311600" cy="3353400"/>
          </a:xfrm>
          <a:solidFill>
            <a:srgbClr val="17C7D0"/>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1"/>
          <p:cNvSpPr>
            <a:spLocks noGrp="1"/>
          </p:cNvSpPr>
          <p:nvPr>
            <p:ph type="ctrTitle" hasCustomPrompt="1"/>
          </p:nvPr>
        </p:nvSpPr>
        <p:spPr>
          <a:xfrm>
            <a:off x="609600" y="762000"/>
            <a:ext cx="2588419" cy="1674019"/>
          </a:xfrm>
          <a:prstGeom prst="rect">
            <a:avLst/>
          </a:prstGeom>
          <a:solidFill>
            <a:srgbClr val="29485D"/>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de-DE"/>
              <a:t>Department </a:t>
            </a:r>
            <a:r>
              <a:rPr lang="de-DE" err="1"/>
              <a:t>for</a:t>
            </a:r>
            <a:r>
              <a:rPr lang="de-DE"/>
              <a:t> </a:t>
            </a:r>
            <a:r>
              <a:rPr lang="de-DE" err="1"/>
              <a:t>Haptic</a:t>
            </a:r>
            <a:r>
              <a:rPr lang="de-DE"/>
              <a:t> </a:t>
            </a:r>
            <a:r>
              <a:rPr lang="de-DE" err="1"/>
              <a:t>Intelligence</a:t>
            </a:r>
            <a:endParaRPr lang="en-US"/>
          </a:p>
        </p:txBody>
      </p:sp>
    </p:spTree>
    <p:extLst>
      <p:ext uri="{BB962C8B-B14F-4D97-AF65-F5344CB8AC3E}">
        <p14:creationId xmlns:p14="http://schemas.microsoft.com/office/powerpoint/2010/main" val="29789361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3_Titelfolie mit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6017DF-16E5-4F68-B2C1-0378C00DDDE3}"/>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E4CE8ABD-E1EA-5648-A8DD-FBBD6C3EF0A6}"/>
              </a:ext>
            </a:extLst>
          </p:cNvPr>
          <p:cNvPicPr>
            <a:picLocks noChangeAspect="1"/>
          </p:cNvPicPr>
          <p:nvPr userDrawn="1"/>
        </p:nvPicPr>
        <p:blipFill>
          <a:blip r:embed="rId3"/>
          <a:srcRect/>
          <a:stretch/>
        </p:blipFill>
        <p:spPr>
          <a:xfrm>
            <a:off x="5025147" y="456839"/>
            <a:ext cx="3655897" cy="683233"/>
          </a:xfrm>
          <a:prstGeom prst="rect">
            <a:avLst/>
          </a:prstGeom>
        </p:spPr>
      </p:pic>
      <p:sp>
        <p:nvSpPr>
          <p:cNvPr id="8" name="Inhaltsplatzhalter 12">
            <a:extLst>
              <a:ext uri="{FF2B5EF4-FFF2-40B4-BE49-F238E27FC236}">
                <a16:creationId xmlns:a16="http://schemas.microsoft.com/office/drawing/2014/main" id="{27DFB07A-8814-6147-9FCC-D6FDA554A528}"/>
              </a:ext>
            </a:extLst>
          </p:cNvPr>
          <p:cNvSpPr>
            <a:spLocks noGrp="1"/>
          </p:cNvSpPr>
          <p:nvPr>
            <p:ph sz="quarter" idx="15"/>
          </p:nvPr>
        </p:nvSpPr>
        <p:spPr>
          <a:xfrm>
            <a:off x="916200" y="1373982"/>
            <a:ext cx="7311600" cy="3353400"/>
          </a:xfrm>
          <a:solidFill>
            <a:srgbClr val="A0C04C"/>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1"/>
          <p:cNvSpPr>
            <a:spLocks noGrp="1"/>
          </p:cNvSpPr>
          <p:nvPr>
            <p:ph type="ctrTitle" hasCustomPrompt="1"/>
          </p:nvPr>
        </p:nvSpPr>
        <p:spPr>
          <a:xfrm>
            <a:off x="609600" y="762000"/>
            <a:ext cx="2588419" cy="1674019"/>
          </a:xfrm>
          <a:prstGeom prst="rect">
            <a:avLst/>
          </a:prstGeom>
          <a:solidFill>
            <a:srgbClr val="29485D"/>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de-DE"/>
              <a:t>Department </a:t>
            </a:r>
            <a:r>
              <a:rPr lang="de-DE" err="1"/>
              <a:t>for</a:t>
            </a:r>
            <a:r>
              <a:rPr lang="de-DE"/>
              <a:t> modern </a:t>
            </a:r>
            <a:r>
              <a:rPr lang="de-DE" err="1"/>
              <a:t>magnetic</a:t>
            </a:r>
            <a:r>
              <a:rPr lang="de-DE"/>
              <a:t> </a:t>
            </a:r>
            <a:r>
              <a:rPr lang="de-DE" err="1"/>
              <a:t>systems</a:t>
            </a:r>
            <a:endParaRPr lang="en-US"/>
          </a:p>
        </p:txBody>
      </p:sp>
    </p:spTree>
    <p:extLst>
      <p:ext uri="{BB962C8B-B14F-4D97-AF65-F5344CB8AC3E}">
        <p14:creationId xmlns:p14="http://schemas.microsoft.com/office/powerpoint/2010/main" val="21837538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4_Titelfolie mit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6017DF-16E5-4F68-B2C1-0378C00DDDE3}"/>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E4CE8ABD-E1EA-5648-A8DD-FBBD6C3EF0A6}"/>
              </a:ext>
            </a:extLst>
          </p:cNvPr>
          <p:cNvPicPr>
            <a:picLocks noChangeAspect="1"/>
          </p:cNvPicPr>
          <p:nvPr userDrawn="1"/>
        </p:nvPicPr>
        <p:blipFill>
          <a:blip r:embed="rId3"/>
          <a:srcRect/>
          <a:stretch/>
        </p:blipFill>
        <p:spPr>
          <a:xfrm>
            <a:off x="5025147" y="353186"/>
            <a:ext cx="3655897" cy="890539"/>
          </a:xfrm>
          <a:prstGeom prst="rect">
            <a:avLst/>
          </a:prstGeom>
        </p:spPr>
      </p:pic>
      <p:sp>
        <p:nvSpPr>
          <p:cNvPr id="7" name="Inhaltsplatzhalter 12">
            <a:extLst>
              <a:ext uri="{FF2B5EF4-FFF2-40B4-BE49-F238E27FC236}">
                <a16:creationId xmlns:a16="http://schemas.microsoft.com/office/drawing/2014/main" id="{4249659E-D765-9545-91D3-8EB5C7124030}"/>
              </a:ext>
            </a:extLst>
          </p:cNvPr>
          <p:cNvSpPr>
            <a:spLocks noGrp="1"/>
          </p:cNvSpPr>
          <p:nvPr>
            <p:ph sz="quarter" idx="15"/>
          </p:nvPr>
        </p:nvSpPr>
        <p:spPr>
          <a:xfrm>
            <a:off x="916200" y="1373982"/>
            <a:ext cx="7311600" cy="3353400"/>
          </a:xfrm>
          <a:solidFill>
            <a:srgbClr val="0193D7"/>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1"/>
          <p:cNvSpPr>
            <a:spLocks noGrp="1"/>
          </p:cNvSpPr>
          <p:nvPr>
            <p:ph type="ctrTitle" hasCustomPrompt="1"/>
          </p:nvPr>
        </p:nvSpPr>
        <p:spPr>
          <a:xfrm>
            <a:off x="609600" y="762000"/>
            <a:ext cx="2588419" cy="1674019"/>
          </a:xfrm>
          <a:prstGeom prst="rect">
            <a:avLst/>
          </a:prstGeom>
          <a:solidFill>
            <a:srgbClr val="29485D"/>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de-DE"/>
              <a:t>Department </a:t>
            </a:r>
            <a:r>
              <a:rPr lang="de-DE" err="1"/>
              <a:t>for</a:t>
            </a:r>
            <a:r>
              <a:rPr lang="de-DE"/>
              <a:t> </a:t>
            </a:r>
            <a:r>
              <a:rPr lang="de-DE" err="1"/>
              <a:t>perceiving</a:t>
            </a:r>
            <a:r>
              <a:rPr lang="de-DE"/>
              <a:t> Systems</a:t>
            </a:r>
            <a:endParaRPr lang="en-US"/>
          </a:p>
        </p:txBody>
      </p:sp>
    </p:spTree>
    <p:extLst>
      <p:ext uri="{BB962C8B-B14F-4D97-AF65-F5344CB8AC3E}">
        <p14:creationId xmlns:p14="http://schemas.microsoft.com/office/powerpoint/2010/main" val="40463267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5_Titelfolie mit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6017DF-16E5-4F68-B2C1-0378C00DDDE3}"/>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E4CE8ABD-E1EA-5648-A8DD-FBBD6C3EF0A6}"/>
              </a:ext>
            </a:extLst>
          </p:cNvPr>
          <p:cNvPicPr>
            <a:picLocks noChangeAspect="1"/>
          </p:cNvPicPr>
          <p:nvPr userDrawn="1"/>
        </p:nvPicPr>
        <p:blipFill>
          <a:blip r:embed="rId3"/>
          <a:srcRect/>
          <a:stretch/>
        </p:blipFill>
        <p:spPr>
          <a:xfrm>
            <a:off x="5025147" y="353186"/>
            <a:ext cx="3655897" cy="890539"/>
          </a:xfrm>
          <a:prstGeom prst="rect">
            <a:avLst/>
          </a:prstGeom>
        </p:spPr>
      </p:pic>
      <p:sp>
        <p:nvSpPr>
          <p:cNvPr id="8" name="Inhaltsplatzhalter 12">
            <a:extLst>
              <a:ext uri="{FF2B5EF4-FFF2-40B4-BE49-F238E27FC236}">
                <a16:creationId xmlns:a16="http://schemas.microsoft.com/office/drawing/2014/main" id="{9583D7C2-23DE-EF4B-8387-10352AEBB6D6}"/>
              </a:ext>
            </a:extLst>
          </p:cNvPr>
          <p:cNvSpPr>
            <a:spLocks noGrp="1"/>
          </p:cNvSpPr>
          <p:nvPr>
            <p:ph sz="quarter" idx="15"/>
          </p:nvPr>
        </p:nvSpPr>
        <p:spPr>
          <a:xfrm>
            <a:off x="916200" y="1373982"/>
            <a:ext cx="7311600" cy="3353400"/>
          </a:xfrm>
          <a:solidFill>
            <a:srgbClr val="CF5369"/>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1"/>
          <p:cNvSpPr>
            <a:spLocks noGrp="1"/>
          </p:cNvSpPr>
          <p:nvPr>
            <p:ph type="ctrTitle" hasCustomPrompt="1"/>
          </p:nvPr>
        </p:nvSpPr>
        <p:spPr>
          <a:xfrm>
            <a:off x="609600" y="762000"/>
            <a:ext cx="2588419" cy="1674019"/>
          </a:xfrm>
          <a:prstGeom prst="rect">
            <a:avLst/>
          </a:prstGeom>
          <a:solidFill>
            <a:srgbClr val="29485D"/>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de-DE"/>
              <a:t>Department </a:t>
            </a:r>
            <a:r>
              <a:rPr lang="de-DE" err="1"/>
              <a:t>for</a:t>
            </a:r>
            <a:r>
              <a:rPr lang="de-DE"/>
              <a:t> </a:t>
            </a:r>
            <a:r>
              <a:rPr lang="de-DE" err="1"/>
              <a:t>physical</a:t>
            </a:r>
            <a:r>
              <a:rPr lang="de-DE"/>
              <a:t> </a:t>
            </a:r>
            <a:r>
              <a:rPr lang="de-DE" err="1"/>
              <a:t>intelligence</a:t>
            </a:r>
            <a:endParaRPr lang="en-US"/>
          </a:p>
        </p:txBody>
      </p:sp>
    </p:spTree>
    <p:extLst>
      <p:ext uri="{BB962C8B-B14F-4D97-AF65-F5344CB8AC3E}">
        <p14:creationId xmlns:p14="http://schemas.microsoft.com/office/powerpoint/2010/main" val="3280915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7_Titelfolie mit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6017DF-16E5-4F68-B2C1-0378C00DDDE3}"/>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E4CE8ABD-E1EA-5648-A8DD-FBBD6C3EF0A6}"/>
              </a:ext>
            </a:extLst>
          </p:cNvPr>
          <p:cNvPicPr>
            <a:picLocks noChangeAspect="1"/>
          </p:cNvPicPr>
          <p:nvPr userDrawn="1"/>
        </p:nvPicPr>
        <p:blipFill>
          <a:blip r:embed="rId3"/>
          <a:srcRect/>
          <a:stretch/>
        </p:blipFill>
        <p:spPr>
          <a:xfrm>
            <a:off x="5025147" y="353186"/>
            <a:ext cx="3655897" cy="890539"/>
          </a:xfrm>
          <a:prstGeom prst="rect">
            <a:avLst/>
          </a:prstGeom>
        </p:spPr>
      </p:pic>
      <p:sp>
        <p:nvSpPr>
          <p:cNvPr id="7" name="Inhaltsplatzhalter 12">
            <a:extLst>
              <a:ext uri="{FF2B5EF4-FFF2-40B4-BE49-F238E27FC236}">
                <a16:creationId xmlns:a16="http://schemas.microsoft.com/office/drawing/2014/main" id="{218FFBB0-2AFB-F346-AE59-E72977CA5EF5}"/>
              </a:ext>
            </a:extLst>
          </p:cNvPr>
          <p:cNvSpPr>
            <a:spLocks noGrp="1"/>
          </p:cNvSpPr>
          <p:nvPr>
            <p:ph sz="quarter" idx="15"/>
          </p:nvPr>
        </p:nvSpPr>
        <p:spPr>
          <a:xfrm>
            <a:off x="916200" y="1373982"/>
            <a:ext cx="7311600" cy="3353400"/>
          </a:xfrm>
          <a:solidFill>
            <a:srgbClr val="D3D3CC"/>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1"/>
          <p:cNvSpPr>
            <a:spLocks noGrp="1"/>
          </p:cNvSpPr>
          <p:nvPr>
            <p:ph type="ctrTitle" hasCustomPrompt="1"/>
          </p:nvPr>
        </p:nvSpPr>
        <p:spPr>
          <a:xfrm>
            <a:off x="609600" y="762000"/>
            <a:ext cx="2588419" cy="1674019"/>
          </a:xfrm>
          <a:prstGeom prst="rect">
            <a:avLst/>
          </a:prstGeom>
          <a:solidFill>
            <a:srgbClr val="29485D"/>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de-DE"/>
              <a:t>Department </a:t>
            </a:r>
            <a:r>
              <a:rPr lang="de-DE" err="1"/>
              <a:t>for</a:t>
            </a:r>
            <a:r>
              <a:rPr lang="de-DE"/>
              <a:t> </a:t>
            </a:r>
            <a:r>
              <a:rPr lang="de-DE" err="1"/>
              <a:t>robotic</a:t>
            </a:r>
            <a:r>
              <a:rPr lang="de-DE"/>
              <a:t> </a:t>
            </a:r>
            <a:r>
              <a:rPr lang="de-DE" err="1"/>
              <a:t>materials</a:t>
            </a:r>
            <a:endParaRPr lang="en-US"/>
          </a:p>
        </p:txBody>
      </p:sp>
    </p:spTree>
    <p:extLst>
      <p:ext uri="{BB962C8B-B14F-4D97-AF65-F5344CB8AC3E}">
        <p14:creationId xmlns:p14="http://schemas.microsoft.com/office/powerpoint/2010/main" val="24594462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6_Titelfolie mit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6017DF-16E5-4F68-B2C1-0378C00DDDE3}"/>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pic>
        <p:nvPicPr>
          <p:cNvPr id="5" name="Grafik 4">
            <a:extLst>
              <a:ext uri="{FF2B5EF4-FFF2-40B4-BE49-F238E27FC236}">
                <a16:creationId xmlns:a16="http://schemas.microsoft.com/office/drawing/2014/main" id="{E4CE8ABD-E1EA-5648-A8DD-FBBD6C3EF0A6}"/>
              </a:ext>
            </a:extLst>
          </p:cNvPr>
          <p:cNvPicPr>
            <a:picLocks noChangeAspect="1"/>
          </p:cNvPicPr>
          <p:nvPr userDrawn="1"/>
        </p:nvPicPr>
        <p:blipFill>
          <a:blip r:embed="rId3"/>
          <a:srcRect/>
          <a:stretch/>
        </p:blipFill>
        <p:spPr>
          <a:xfrm>
            <a:off x="5025147" y="403785"/>
            <a:ext cx="3655897" cy="789341"/>
          </a:xfrm>
          <a:prstGeom prst="rect">
            <a:avLst/>
          </a:prstGeom>
        </p:spPr>
      </p:pic>
      <p:sp>
        <p:nvSpPr>
          <p:cNvPr id="7" name="Inhaltsplatzhalter 12">
            <a:extLst>
              <a:ext uri="{FF2B5EF4-FFF2-40B4-BE49-F238E27FC236}">
                <a16:creationId xmlns:a16="http://schemas.microsoft.com/office/drawing/2014/main" id="{9DBEB7B9-B0A3-4B42-953A-6A2A464DCFA5}"/>
              </a:ext>
            </a:extLst>
          </p:cNvPr>
          <p:cNvSpPr>
            <a:spLocks noGrp="1"/>
          </p:cNvSpPr>
          <p:nvPr>
            <p:ph sz="quarter" idx="15"/>
          </p:nvPr>
        </p:nvSpPr>
        <p:spPr>
          <a:xfrm>
            <a:off x="916200" y="1373982"/>
            <a:ext cx="7311600" cy="3353400"/>
          </a:xfrm>
          <a:solidFill>
            <a:srgbClr val="A0C04C"/>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1"/>
          <p:cNvSpPr>
            <a:spLocks noGrp="1"/>
          </p:cNvSpPr>
          <p:nvPr>
            <p:ph type="ctrTitle" hasCustomPrompt="1"/>
          </p:nvPr>
        </p:nvSpPr>
        <p:spPr>
          <a:xfrm>
            <a:off x="609600" y="762000"/>
            <a:ext cx="2588419" cy="1674019"/>
          </a:xfrm>
          <a:prstGeom prst="rect">
            <a:avLst/>
          </a:prstGeom>
          <a:solidFill>
            <a:srgbClr val="29485D"/>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de-DE"/>
              <a:t>Department </a:t>
            </a:r>
            <a:r>
              <a:rPr lang="de-DE" err="1"/>
              <a:t>for</a:t>
            </a:r>
            <a:r>
              <a:rPr lang="de-DE"/>
              <a:t> </a:t>
            </a:r>
            <a:r>
              <a:rPr lang="de-DE" err="1"/>
              <a:t>theory</a:t>
            </a:r>
            <a:r>
              <a:rPr lang="de-DE"/>
              <a:t> </a:t>
            </a:r>
            <a:r>
              <a:rPr lang="de-DE" err="1"/>
              <a:t>of</a:t>
            </a:r>
            <a:r>
              <a:rPr lang="de-DE"/>
              <a:t> </a:t>
            </a:r>
            <a:r>
              <a:rPr lang="de-DE" err="1"/>
              <a:t>inhomogeneous</a:t>
            </a:r>
            <a:r>
              <a:rPr lang="de-DE"/>
              <a:t> </a:t>
            </a:r>
            <a:r>
              <a:rPr lang="de-DE" err="1"/>
              <a:t>condensed</a:t>
            </a:r>
            <a:r>
              <a:rPr lang="de-DE"/>
              <a:t> matter</a:t>
            </a:r>
            <a:endParaRPr lang="en-US"/>
          </a:p>
        </p:txBody>
      </p:sp>
    </p:spTree>
    <p:extLst>
      <p:ext uri="{BB962C8B-B14F-4D97-AF65-F5344CB8AC3E}">
        <p14:creationId xmlns:p14="http://schemas.microsoft.com/office/powerpoint/2010/main" val="7465245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8_Titelfolie mit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6017DF-16E5-4F68-B2C1-0378C00DDDE3}"/>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sp>
        <p:nvSpPr>
          <p:cNvPr id="7" name="Inhaltsplatzhalter 12">
            <a:extLst>
              <a:ext uri="{FF2B5EF4-FFF2-40B4-BE49-F238E27FC236}">
                <a16:creationId xmlns:a16="http://schemas.microsoft.com/office/drawing/2014/main" id="{E2B61A99-0520-C94B-AF61-19710CB1FD21}"/>
              </a:ext>
            </a:extLst>
          </p:cNvPr>
          <p:cNvSpPr>
            <a:spLocks noGrp="1"/>
          </p:cNvSpPr>
          <p:nvPr>
            <p:ph sz="quarter" idx="15"/>
          </p:nvPr>
        </p:nvSpPr>
        <p:spPr>
          <a:xfrm>
            <a:off x="916200" y="1373982"/>
            <a:ext cx="7311600" cy="3353400"/>
          </a:xfrm>
          <a:solidFill>
            <a:srgbClr val="45B260"/>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itle 1"/>
          <p:cNvSpPr>
            <a:spLocks noGrp="1"/>
          </p:cNvSpPr>
          <p:nvPr>
            <p:ph type="ctrTitle" hasCustomPrompt="1"/>
          </p:nvPr>
        </p:nvSpPr>
        <p:spPr>
          <a:xfrm>
            <a:off x="609600" y="762000"/>
            <a:ext cx="2588419" cy="1674019"/>
          </a:xfrm>
          <a:prstGeom prst="rect">
            <a:avLst/>
          </a:prstGeom>
          <a:solidFill>
            <a:srgbClr val="29485D"/>
          </a:solidFill>
        </p:spPr>
        <p:txBody>
          <a:bodyPr wrap="square" lIns="198000" tIns="158400" rIns="108000" bIns="108000" anchor="t" anchorCtr="0">
            <a:noAutofit/>
          </a:bodyPr>
          <a:lstStyle>
            <a:lvl1pPr algn="l">
              <a:lnSpc>
                <a:spcPts val="1950"/>
              </a:lnSpc>
              <a:defRPr sz="1725" baseline="0">
                <a:solidFill>
                  <a:schemeClr val="bg1"/>
                </a:solidFill>
              </a:defRPr>
            </a:lvl1pPr>
          </a:lstStyle>
          <a:p>
            <a:r>
              <a:rPr lang="de-DE"/>
              <a:t>Independent </a:t>
            </a:r>
            <a:r>
              <a:rPr lang="de-DE" err="1"/>
              <a:t>research</a:t>
            </a:r>
            <a:r>
              <a:rPr lang="de-DE"/>
              <a:t> </a:t>
            </a:r>
            <a:r>
              <a:rPr lang="de-DE" err="1"/>
              <a:t>groups</a:t>
            </a:r>
            <a:endParaRPr lang="en-US"/>
          </a:p>
        </p:txBody>
      </p:sp>
      <p:pic>
        <p:nvPicPr>
          <p:cNvPr id="9" name="Grafik 8">
            <a:extLst>
              <a:ext uri="{FF2B5EF4-FFF2-40B4-BE49-F238E27FC236}">
                <a16:creationId xmlns:a16="http://schemas.microsoft.com/office/drawing/2014/main" id="{8E9877D6-1408-444F-9446-B977064F2B8B}"/>
              </a:ext>
            </a:extLst>
          </p:cNvPr>
          <p:cNvPicPr>
            <a:picLocks noChangeAspect="1"/>
          </p:cNvPicPr>
          <p:nvPr userDrawn="1"/>
        </p:nvPicPr>
        <p:blipFill>
          <a:blip r:embed="rId3"/>
          <a:stretch>
            <a:fillRect/>
          </a:stretch>
        </p:blipFill>
        <p:spPr>
          <a:xfrm>
            <a:off x="5025147" y="339455"/>
            <a:ext cx="3655897" cy="918000"/>
          </a:xfrm>
          <a:prstGeom prst="rect">
            <a:avLst/>
          </a:prstGeom>
        </p:spPr>
      </p:pic>
    </p:spTree>
    <p:extLst>
      <p:ext uri="{BB962C8B-B14F-4D97-AF65-F5344CB8AC3E}">
        <p14:creationId xmlns:p14="http://schemas.microsoft.com/office/powerpoint/2010/main" val="24740507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A60F433-92AC-4993-A4E4-F4A2A5A54757}"/>
              </a:ext>
            </a:extLst>
          </p:cNvPr>
          <p:cNvGraphicFramePr>
            <a:graphicFrameLocks noChangeAspect="1"/>
          </p:cNvGraphicFramePr>
          <p:nvPr>
            <p:custDataLst>
              <p:tags r:id="rId1"/>
            </p:custDataLst>
            <p:extLst>
              <p:ext uri="{D42A27DB-BD31-4B8C-83A1-F6EECF244321}">
                <p14:modId xmlns:p14="http://schemas.microsoft.com/office/powerpoint/2010/main" val="1958331062"/>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4" name="Object 3" hidden="1">
                        <a:extLst>
                          <a:ext uri="{FF2B5EF4-FFF2-40B4-BE49-F238E27FC236}">
                            <a16:creationId xmlns:a16="http://schemas.microsoft.com/office/drawing/2014/main" id="{9A60F433-92AC-4993-A4E4-F4A2A5A54757}"/>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340841A0-F483-42BB-B94E-8E965D6056F2}"/>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idx="1"/>
          </p:nvPr>
        </p:nvSpPr>
        <p:spPr/>
        <p:txBody>
          <a:bodyPr/>
          <a:lstStyle>
            <a:lvl1pPr>
              <a:spcBef>
                <a:spcPts val="863"/>
              </a:spcBef>
              <a:tabLst>
                <a:tab pos="135000" algn="l"/>
                <a:tab pos="270000" algn="l"/>
                <a:tab pos="432000" algn="l"/>
              </a:tabLst>
              <a:defRPr/>
            </a:lvl1pPr>
            <a:lvl2pPr>
              <a:tabLst>
                <a:tab pos="135000" algn="l"/>
                <a:tab pos="270000" algn="l"/>
                <a:tab pos="432000" algn="l"/>
              </a:tabLst>
              <a:defRPr kern="600" spc="30" baseline="0"/>
            </a:lvl2pPr>
            <a:lvl3pPr>
              <a:defRPr b="0">
                <a:solidFill>
                  <a:schemeClr val="tx1"/>
                </a:solidFill>
              </a:defRPr>
            </a:lvl3pPr>
            <a:lvl4pPr>
              <a:defRPr b="1" kern="600" spc="30" baseline="0">
                <a:solidFill>
                  <a:schemeClr val="tx2"/>
                </a:solidFill>
              </a:defRPr>
            </a:lvl4pPr>
            <a:lvl5pPr>
              <a:lnSpc>
                <a:spcPts val="1725"/>
              </a:lnSpc>
              <a:defRPr kern="600" spc="30" baseline="0"/>
            </a:lvl5pPr>
            <a:lvl7pPr>
              <a:defRPr/>
            </a:lvl7pPr>
            <a:lvl8pPr>
              <a:defRPr spc="90" baseline="0"/>
            </a:lvl8pPr>
            <a:lvl9pPr>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itle 4">
            <a:extLst>
              <a:ext uri="{FF2B5EF4-FFF2-40B4-BE49-F238E27FC236}">
                <a16:creationId xmlns:a16="http://schemas.microsoft.com/office/drawing/2014/main" id="{E3D30B0A-E5C0-40E4-B75F-82DADA381720}"/>
              </a:ext>
            </a:extLst>
          </p:cNvPr>
          <p:cNvSpPr>
            <a:spLocks noGrp="1"/>
          </p:cNvSpPr>
          <p:nvPr>
            <p:ph type="title"/>
          </p:nvPr>
        </p:nvSpPr>
        <p:spPr/>
        <p:txBody>
          <a:bodyPr/>
          <a:lstStyle/>
          <a:p>
            <a:r>
              <a:rPr lang="en-GB"/>
              <a:t>Click to edit Master title style</a:t>
            </a:r>
            <a:endParaRPr lang="de-DE"/>
          </a:p>
        </p:txBody>
      </p:sp>
      <p:sp>
        <p:nvSpPr>
          <p:cNvPr id="9" name="Footer Placeholder 8">
            <a:extLst>
              <a:ext uri="{FF2B5EF4-FFF2-40B4-BE49-F238E27FC236}">
                <a16:creationId xmlns:a16="http://schemas.microsoft.com/office/drawing/2014/main" id="{F4BB28A3-86AA-44A8-8B10-52DC0DB28696}"/>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29139481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1941148051"/>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710804" y="1572816"/>
            <a:ext cx="7722393" cy="3233184"/>
          </a:xfrm>
        </p:spPr>
        <p:txBody>
          <a:bodyPr numCol="1" spcCol="540000"/>
          <a:lstStyle>
            <a:lvl3pPr>
              <a:defRPr b="0">
                <a:solidFill>
                  <a:schemeClr val="tx1"/>
                </a:solidFill>
              </a:defRPr>
            </a:lvl3pPr>
            <a:lvl4pPr>
              <a:defRPr b="1">
                <a:solidFill>
                  <a:schemeClr val="tx2"/>
                </a:solidFill>
              </a:defRPr>
            </a:lvl4pPr>
            <a:lvl8pPr>
              <a:defRPr spc="90" baseline="0"/>
            </a:lvl8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en-GB"/>
              <a:t>Click to edit Master title style</a:t>
            </a:r>
            <a:endParaRPr lang="de-DE"/>
          </a:p>
        </p:txBody>
      </p:sp>
      <p:sp>
        <p:nvSpPr>
          <p:cNvPr id="10" name="Footer Placeholder 9">
            <a:extLst>
              <a:ext uri="{FF2B5EF4-FFF2-40B4-BE49-F238E27FC236}">
                <a16:creationId xmlns:a16="http://schemas.microsoft.com/office/drawing/2014/main" id="{96DF20C0-9653-44CB-B680-DA847CB0A983}"/>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26787400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2 Felder (Text/Bi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34D6FFE-C346-403E-A982-395E5408109F}"/>
              </a:ext>
            </a:extLst>
          </p:cNvPr>
          <p:cNvGraphicFramePr>
            <a:graphicFrameLocks noChangeAspect="1"/>
          </p:cNvGraphicFramePr>
          <p:nvPr>
            <p:custDataLst>
              <p:tags r:id="rId1"/>
            </p:custDataLst>
            <p:extLst>
              <p:ext uri="{D42A27DB-BD31-4B8C-83A1-F6EECF244321}">
                <p14:modId xmlns:p14="http://schemas.microsoft.com/office/powerpoint/2010/main" val="115877921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7" name="Object 6" hidden="1">
                        <a:extLst>
                          <a:ext uri="{FF2B5EF4-FFF2-40B4-BE49-F238E27FC236}">
                            <a16:creationId xmlns:a16="http://schemas.microsoft.com/office/drawing/2014/main" id="{434D6FFE-C346-403E-A982-395E5408109F}"/>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FC65B91-E784-4354-A701-802A4C59DD92}"/>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710804" y="1572816"/>
            <a:ext cx="3645000"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788197" y="1572816"/>
            <a:ext cx="3645000"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9">
            <a:extLst>
              <a:ext uri="{FF2B5EF4-FFF2-40B4-BE49-F238E27FC236}">
                <a16:creationId xmlns:a16="http://schemas.microsoft.com/office/drawing/2014/main" id="{A46C3F50-3D7B-4965-BBCA-896067A4CB6C}"/>
              </a:ext>
            </a:extLst>
          </p:cNvPr>
          <p:cNvSpPr>
            <a:spLocks noGrp="1"/>
          </p:cNvSpPr>
          <p:nvPr>
            <p:ph type="title"/>
          </p:nvPr>
        </p:nvSpPr>
        <p:spPr>
          <a:xfrm>
            <a:off x="710804" y="519112"/>
            <a:ext cx="7722393" cy="1053703"/>
          </a:xfrm>
        </p:spPr>
        <p:txBody>
          <a:bodyPr/>
          <a:lstStyle/>
          <a:p>
            <a:r>
              <a:rPr lang="en-GB"/>
              <a:t>Click to edit Master title style</a:t>
            </a:r>
            <a:endParaRPr lang="de-DE"/>
          </a:p>
        </p:txBody>
      </p:sp>
      <p:sp>
        <p:nvSpPr>
          <p:cNvPr id="11" name="Footer Placeholder 10">
            <a:extLst>
              <a:ext uri="{FF2B5EF4-FFF2-40B4-BE49-F238E27FC236}">
                <a16:creationId xmlns:a16="http://schemas.microsoft.com/office/drawing/2014/main" id="{A41C9CA6-6D1C-4ADA-8260-CCE7AD3CBD81}"/>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21570068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ext (2-spalti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059122B-6621-47D1-A7DC-B86D3C66D4FB}"/>
              </a:ext>
            </a:extLst>
          </p:cNvPr>
          <p:cNvGraphicFramePr>
            <a:graphicFrameLocks noChangeAspect="1"/>
          </p:cNvGraphicFramePr>
          <p:nvPr>
            <p:custDataLst>
              <p:tags r:id="rId1"/>
            </p:custDataLst>
            <p:extLst>
              <p:ext uri="{D42A27DB-BD31-4B8C-83A1-F6EECF244321}">
                <p14:modId xmlns:p14="http://schemas.microsoft.com/office/powerpoint/2010/main" val="304470120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5059122B-6621-47D1-A7DC-B86D3C66D4FB}"/>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2B497B3-7BCD-436C-BE19-C4ED853A13EB}"/>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710804" y="1572816"/>
            <a:ext cx="7722393" cy="3233184"/>
          </a:xfrm>
        </p:spPr>
        <p:txBody>
          <a:bodyPr numCol="2" spcCol="540000"/>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8">
            <a:extLst>
              <a:ext uri="{FF2B5EF4-FFF2-40B4-BE49-F238E27FC236}">
                <a16:creationId xmlns:a16="http://schemas.microsoft.com/office/drawing/2014/main" id="{17FD22FE-B954-4E59-AD32-7DA12A787568}"/>
              </a:ext>
            </a:extLst>
          </p:cNvPr>
          <p:cNvSpPr>
            <a:spLocks noGrp="1"/>
          </p:cNvSpPr>
          <p:nvPr>
            <p:ph type="title"/>
          </p:nvPr>
        </p:nvSpPr>
        <p:spPr>
          <a:xfrm>
            <a:off x="710804" y="519112"/>
            <a:ext cx="7722393" cy="1053703"/>
          </a:xfrm>
        </p:spPr>
        <p:txBody>
          <a:bodyPr/>
          <a:lstStyle/>
          <a:p>
            <a:r>
              <a:rPr lang="en-GB"/>
              <a:t>Click to edit Master title style</a:t>
            </a:r>
            <a:endParaRPr lang="de-DE"/>
          </a:p>
        </p:txBody>
      </p:sp>
      <p:sp>
        <p:nvSpPr>
          <p:cNvPr id="10" name="Footer Placeholder 9">
            <a:extLst>
              <a:ext uri="{FF2B5EF4-FFF2-40B4-BE49-F238E27FC236}">
                <a16:creationId xmlns:a16="http://schemas.microsoft.com/office/drawing/2014/main" id="{71A4F4E8-41E6-43E5-86D4-144034C85E40}"/>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6620826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Felder (Text/Bi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D73405DF-DDE4-4B3F-BD48-FC67B9175B28}"/>
              </a:ext>
            </a:extLst>
          </p:cNvPr>
          <p:cNvGraphicFramePr>
            <a:graphicFrameLocks noChangeAspect="1"/>
          </p:cNvGraphicFramePr>
          <p:nvPr>
            <p:custDataLst>
              <p:tags r:id="rId1"/>
            </p:custDataLst>
            <p:extLst>
              <p:ext uri="{D42A27DB-BD31-4B8C-83A1-F6EECF244321}">
                <p14:modId xmlns:p14="http://schemas.microsoft.com/office/powerpoint/2010/main" val="2018058671"/>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9" name="Object 8" hidden="1">
                        <a:extLst>
                          <a:ext uri="{FF2B5EF4-FFF2-40B4-BE49-F238E27FC236}">
                            <a16:creationId xmlns:a16="http://schemas.microsoft.com/office/drawing/2014/main" id="{D73405DF-DDE4-4B3F-BD48-FC67B9175B28}"/>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EEA7A5B-CC69-48D1-B35F-8500863105EE}"/>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6" name="Content Placeholder 2"/>
          <p:cNvSpPr>
            <a:spLocks noGrp="1"/>
          </p:cNvSpPr>
          <p:nvPr>
            <p:ph sz="half" idx="1"/>
          </p:nvPr>
        </p:nvSpPr>
        <p:spPr>
          <a:xfrm>
            <a:off x="710804" y="1572816"/>
            <a:ext cx="2295000"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Content Placeholder 3"/>
          <p:cNvSpPr>
            <a:spLocks noGrp="1"/>
          </p:cNvSpPr>
          <p:nvPr>
            <p:ph sz="half" idx="2"/>
          </p:nvPr>
        </p:nvSpPr>
        <p:spPr>
          <a:xfrm>
            <a:off x="3424501" y="1572816"/>
            <a:ext cx="2295000"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3">
            <a:extLst>
              <a:ext uri="{FF2B5EF4-FFF2-40B4-BE49-F238E27FC236}">
                <a16:creationId xmlns:a16="http://schemas.microsoft.com/office/drawing/2014/main" id="{51F02B2B-2724-554D-82D3-E93B5519A17A}"/>
              </a:ext>
            </a:extLst>
          </p:cNvPr>
          <p:cNvSpPr>
            <a:spLocks noGrp="1"/>
          </p:cNvSpPr>
          <p:nvPr>
            <p:ph sz="half" idx="13"/>
          </p:nvPr>
        </p:nvSpPr>
        <p:spPr>
          <a:xfrm>
            <a:off x="6138197" y="1572816"/>
            <a:ext cx="2295000"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10">
            <a:extLst>
              <a:ext uri="{FF2B5EF4-FFF2-40B4-BE49-F238E27FC236}">
                <a16:creationId xmlns:a16="http://schemas.microsoft.com/office/drawing/2014/main" id="{F23DF60E-5BB4-4358-9ED3-0B06131E2A5C}"/>
              </a:ext>
            </a:extLst>
          </p:cNvPr>
          <p:cNvSpPr>
            <a:spLocks noGrp="1"/>
          </p:cNvSpPr>
          <p:nvPr>
            <p:ph type="title"/>
          </p:nvPr>
        </p:nvSpPr>
        <p:spPr>
          <a:xfrm>
            <a:off x="710804" y="519112"/>
            <a:ext cx="7722393" cy="1053703"/>
          </a:xfrm>
        </p:spPr>
        <p:txBody>
          <a:bodyPr/>
          <a:lstStyle/>
          <a:p>
            <a:r>
              <a:rPr lang="en-GB"/>
              <a:t>Click to edit Master title style</a:t>
            </a:r>
            <a:endParaRPr lang="de-DE"/>
          </a:p>
        </p:txBody>
      </p:sp>
      <p:sp>
        <p:nvSpPr>
          <p:cNvPr id="12" name="Footer Placeholder 11">
            <a:extLst>
              <a:ext uri="{FF2B5EF4-FFF2-40B4-BE49-F238E27FC236}">
                <a16:creationId xmlns:a16="http://schemas.microsoft.com/office/drawing/2014/main" id="{B67601A5-58AC-4B70-8384-E8B22377E0CA}"/>
              </a:ext>
            </a:extLst>
          </p:cNvPr>
          <p:cNvSpPr>
            <a:spLocks noGrp="1"/>
          </p:cNvSpPr>
          <p:nvPr>
            <p:ph type="ftr" sz="quarter" idx="14"/>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38470091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ext (3-spalti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DC182B74-8C6D-4413-AFAC-24A2B937F299}"/>
              </a:ext>
            </a:extLst>
          </p:cNvPr>
          <p:cNvGraphicFramePr>
            <a:graphicFrameLocks noChangeAspect="1"/>
          </p:cNvGraphicFramePr>
          <p:nvPr>
            <p:custDataLst>
              <p:tags r:id="rId1"/>
            </p:custDataLst>
            <p:extLst>
              <p:ext uri="{D42A27DB-BD31-4B8C-83A1-F6EECF244321}">
                <p14:modId xmlns:p14="http://schemas.microsoft.com/office/powerpoint/2010/main" val="2708285622"/>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DC182B74-8C6D-4413-AFAC-24A2B937F299}"/>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D9F2C3B-65EA-4BDE-A2B5-D40F165DF282}"/>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710804" y="1572816"/>
            <a:ext cx="7722393" cy="3233184"/>
          </a:xfrm>
        </p:spPr>
        <p:txBody>
          <a:bodyPr numCol="3" spcCol="360000"/>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8">
            <a:extLst>
              <a:ext uri="{FF2B5EF4-FFF2-40B4-BE49-F238E27FC236}">
                <a16:creationId xmlns:a16="http://schemas.microsoft.com/office/drawing/2014/main" id="{730F1A20-A4A7-4C1A-8E8E-5AC976BCE643}"/>
              </a:ext>
            </a:extLst>
          </p:cNvPr>
          <p:cNvSpPr>
            <a:spLocks noGrp="1"/>
          </p:cNvSpPr>
          <p:nvPr>
            <p:ph type="title"/>
          </p:nvPr>
        </p:nvSpPr>
        <p:spPr>
          <a:xfrm>
            <a:off x="710804" y="519112"/>
            <a:ext cx="7722393" cy="1053703"/>
          </a:xfrm>
        </p:spPr>
        <p:txBody>
          <a:bodyPr/>
          <a:lstStyle/>
          <a:p>
            <a:r>
              <a:rPr lang="en-GB"/>
              <a:t>Click to edit Master title style</a:t>
            </a:r>
            <a:endParaRPr lang="de-DE"/>
          </a:p>
        </p:txBody>
      </p:sp>
      <p:sp>
        <p:nvSpPr>
          <p:cNvPr id="10" name="Footer Placeholder 9">
            <a:extLst>
              <a:ext uri="{FF2B5EF4-FFF2-40B4-BE49-F238E27FC236}">
                <a16:creationId xmlns:a16="http://schemas.microsoft.com/office/drawing/2014/main" id="{1EDCA4C6-2ACE-4627-BE54-8F5B288E0D0B}"/>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27415392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 Felder (Text/Bi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F8CA7A7F-18CF-42AB-93B5-CE02169C7548}"/>
              </a:ext>
            </a:extLst>
          </p:cNvPr>
          <p:cNvGraphicFramePr>
            <a:graphicFrameLocks noChangeAspect="1"/>
          </p:cNvGraphicFramePr>
          <p:nvPr>
            <p:custDataLst>
              <p:tags r:id="rId1"/>
            </p:custDataLst>
            <p:extLst>
              <p:ext uri="{D42A27DB-BD31-4B8C-83A1-F6EECF244321}">
                <p14:modId xmlns:p14="http://schemas.microsoft.com/office/powerpoint/2010/main" val="759419341"/>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10" name="Object 9" hidden="1">
                        <a:extLst>
                          <a:ext uri="{FF2B5EF4-FFF2-40B4-BE49-F238E27FC236}">
                            <a16:creationId xmlns:a16="http://schemas.microsoft.com/office/drawing/2014/main" id="{F8CA7A7F-18CF-42AB-93B5-CE02169C7548}"/>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EA2FB6F-4CCF-4483-B0FF-497BECC7F5B8}"/>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6" name="Content Placeholder 2"/>
          <p:cNvSpPr>
            <a:spLocks noGrp="1"/>
          </p:cNvSpPr>
          <p:nvPr>
            <p:ph sz="half" idx="1"/>
          </p:nvPr>
        </p:nvSpPr>
        <p:spPr>
          <a:xfrm>
            <a:off x="710804" y="1572816"/>
            <a:ext cx="1755000"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Content Placeholder 3"/>
          <p:cNvSpPr>
            <a:spLocks noGrp="1"/>
          </p:cNvSpPr>
          <p:nvPr>
            <p:ph sz="half" idx="2"/>
          </p:nvPr>
        </p:nvSpPr>
        <p:spPr>
          <a:xfrm>
            <a:off x="2699936" y="1572816"/>
            <a:ext cx="1755000"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3">
            <a:extLst>
              <a:ext uri="{FF2B5EF4-FFF2-40B4-BE49-F238E27FC236}">
                <a16:creationId xmlns:a16="http://schemas.microsoft.com/office/drawing/2014/main" id="{51F02B2B-2724-554D-82D3-E93B5519A17A}"/>
              </a:ext>
            </a:extLst>
          </p:cNvPr>
          <p:cNvSpPr>
            <a:spLocks noGrp="1"/>
          </p:cNvSpPr>
          <p:nvPr>
            <p:ph sz="half" idx="13"/>
          </p:nvPr>
        </p:nvSpPr>
        <p:spPr>
          <a:xfrm>
            <a:off x="6678197" y="1572816"/>
            <a:ext cx="1755000" cy="3233184"/>
          </a:xfrm>
        </p:spPr>
        <p:txBody>
          <a:bodyPr/>
          <a:lstStyle>
            <a:lvl3pPr>
              <a:defRPr b="0">
                <a:solidFill>
                  <a:schemeClr val="tx1"/>
                </a:solidFill>
              </a:defRPr>
            </a:lvl3pPr>
            <a:lvl4pPr>
              <a:defRPr b="1">
                <a:solidFill>
                  <a:schemeClr val="tx2"/>
                </a:solidFill>
              </a:defRPr>
            </a:lvl4pPr>
            <a:lvl8pPr>
              <a:spcBef>
                <a:spcPts val="394"/>
              </a:spcBef>
              <a:spcAft>
                <a:spcPts val="0"/>
              </a:spcAft>
              <a:defRPr/>
            </a:lvl8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3">
            <a:extLst>
              <a:ext uri="{FF2B5EF4-FFF2-40B4-BE49-F238E27FC236}">
                <a16:creationId xmlns:a16="http://schemas.microsoft.com/office/drawing/2014/main" id="{F27FE177-075A-6045-8624-77FF676D6047}"/>
              </a:ext>
            </a:extLst>
          </p:cNvPr>
          <p:cNvSpPr>
            <a:spLocks noGrp="1"/>
          </p:cNvSpPr>
          <p:nvPr>
            <p:ph sz="half" idx="14"/>
          </p:nvPr>
        </p:nvSpPr>
        <p:spPr>
          <a:xfrm>
            <a:off x="4689067" y="1572816"/>
            <a:ext cx="1755000"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Title 11">
            <a:extLst>
              <a:ext uri="{FF2B5EF4-FFF2-40B4-BE49-F238E27FC236}">
                <a16:creationId xmlns:a16="http://schemas.microsoft.com/office/drawing/2014/main" id="{4F9EBB6B-48B6-455B-A218-EB6DFA7CBD94}"/>
              </a:ext>
            </a:extLst>
          </p:cNvPr>
          <p:cNvSpPr>
            <a:spLocks noGrp="1"/>
          </p:cNvSpPr>
          <p:nvPr>
            <p:ph type="title"/>
          </p:nvPr>
        </p:nvSpPr>
        <p:spPr>
          <a:xfrm>
            <a:off x="710804" y="519112"/>
            <a:ext cx="7722393" cy="1053703"/>
          </a:xfrm>
        </p:spPr>
        <p:txBody>
          <a:bodyPr/>
          <a:lstStyle/>
          <a:p>
            <a:r>
              <a:rPr lang="en-GB"/>
              <a:t>Click to edit Master title style</a:t>
            </a:r>
            <a:endParaRPr lang="de-DE"/>
          </a:p>
        </p:txBody>
      </p:sp>
      <p:sp>
        <p:nvSpPr>
          <p:cNvPr id="13" name="Footer Placeholder 12">
            <a:extLst>
              <a:ext uri="{FF2B5EF4-FFF2-40B4-BE49-F238E27FC236}">
                <a16:creationId xmlns:a16="http://schemas.microsoft.com/office/drawing/2014/main" id="{D80CF2E0-C9F7-41B0-A531-2C79A57C5639}"/>
              </a:ext>
            </a:extLst>
          </p:cNvPr>
          <p:cNvSpPr>
            <a:spLocks noGrp="1"/>
          </p:cNvSpPr>
          <p:nvPr>
            <p:ph type="ftr" sz="quarter" idx="15"/>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42319136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ext (4-spalti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F29E846F-D6EF-4F38-BEA1-DD2E6EE76E5E}"/>
              </a:ext>
            </a:extLst>
          </p:cNvPr>
          <p:cNvGraphicFramePr>
            <a:graphicFrameLocks noChangeAspect="1"/>
          </p:cNvGraphicFramePr>
          <p:nvPr>
            <p:custDataLst>
              <p:tags r:id="rId1"/>
            </p:custDataLst>
            <p:extLst>
              <p:ext uri="{D42A27DB-BD31-4B8C-83A1-F6EECF244321}">
                <p14:modId xmlns:p14="http://schemas.microsoft.com/office/powerpoint/2010/main" val="317039516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F29E846F-D6EF-4F38-BEA1-DD2E6EE76E5E}"/>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ECDDCE0-6FB0-4AE2-A021-2B9544EF1C5F}"/>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710804" y="1572816"/>
            <a:ext cx="7722393" cy="3233184"/>
          </a:xfrm>
        </p:spPr>
        <p:txBody>
          <a:bodyPr numCol="4" spcCol="288000"/>
          <a:lstStyle>
            <a:lvl3pPr>
              <a:defRPr b="0">
                <a:solidFill>
                  <a:schemeClr val="tx1"/>
                </a:solidFill>
              </a:defRPr>
            </a:lvl3pPr>
            <a:lvl4pPr>
              <a:defRPr b="1">
                <a:solidFill>
                  <a:schemeClr val="tx2"/>
                </a:solidFill>
              </a:defRPr>
            </a:lvl4pPr>
            <a:lvl8pPr>
              <a:lnSpc>
                <a:spcPts val="825"/>
              </a:lnSpc>
              <a:spcBef>
                <a:spcPts val="394"/>
              </a:spcBef>
              <a:spcAft>
                <a:spcPts val="0"/>
              </a:spcAft>
              <a:defRPr/>
            </a:lvl8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8">
            <a:extLst>
              <a:ext uri="{FF2B5EF4-FFF2-40B4-BE49-F238E27FC236}">
                <a16:creationId xmlns:a16="http://schemas.microsoft.com/office/drawing/2014/main" id="{C50071A1-8A74-45B2-A989-D27068F99AD6}"/>
              </a:ext>
            </a:extLst>
          </p:cNvPr>
          <p:cNvSpPr>
            <a:spLocks noGrp="1"/>
          </p:cNvSpPr>
          <p:nvPr>
            <p:ph type="title"/>
          </p:nvPr>
        </p:nvSpPr>
        <p:spPr>
          <a:xfrm>
            <a:off x="710804" y="519112"/>
            <a:ext cx="7722393" cy="1053703"/>
          </a:xfrm>
        </p:spPr>
        <p:txBody>
          <a:bodyPr/>
          <a:lstStyle/>
          <a:p>
            <a:r>
              <a:rPr lang="en-GB"/>
              <a:t>Click to edit Master title style</a:t>
            </a:r>
            <a:endParaRPr lang="de-DE"/>
          </a:p>
        </p:txBody>
      </p:sp>
      <p:sp>
        <p:nvSpPr>
          <p:cNvPr id="10" name="Footer Placeholder 9">
            <a:extLst>
              <a:ext uri="{FF2B5EF4-FFF2-40B4-BE49-F238E27FC236}">
                <a16:creationId xmlns:a16="http://schemas.microsoft.com/office/drawing/2014/main" id="{26E9F9AB-CADF-4A81-A991-F3A1A1806275}"/>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21796830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2 Spalten">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FDE2241-1AF0-49A8-922F-CB987C6D8A0A}"/>
              </a:ext>
            </a:extLst>
          </p:cNvPr>
          <p:cNvGraphicFramePr>
            <a:graphicFrameLocks noChangeAspect="1"/>
          </p:cNvGraphicFramePr>
          <p:nvPr>
            <p:custDataLst>
              <p:tags r:id="rId1"/>
            </p:custDataLst>
            <p:extLst>
              <p:ext uri="{D42A27DB-BD31-4B8C-83A1-F6EECF244321}">
                <p14:modId xmlns:p14="http://schemas.microsoft.com/office/powerpoint/2010/main" val="364190692"/>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7" name="Object 6" hidden="1">
                        <a:extLst>
                          <a:ext uri="{FF2B5EF4-FFF2-40B4-BE49-F238E27FC236}">
                            <a16:creationId xmlns:a16="http://schemas.microsoft.com/office/drawing/2014/main" id="{0FDE2241-1AF0-49A8-922F-CB987C6D8A0A}"/>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111491F-25C0-47A3-B8C8-CF423E9D18AF}"/>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710804" y="1572816"/>
            <a:ext cx="2295000"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451622" y="1572816"/>
            <a:ext cx="4981575"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9">
            <a:extLst>
              <a:ext uri="{FF2B5EF4-FFF2-40B4-BE49-F238E27FC236}">
                <a16:creationId xmlns:a16="http://schemas.microsoft.com/office/drawing/2014/main" id="{2455E15A-CF7F-4A54-BC65-334E16D17EC8}"/>
              </a:ext>
            </a:extLst>
          </p:cNvPr>
          <p:cNvSpPr>
            <a:spLocks noGrp="1"/>
          </p:cNvSpPr>
          <p:nvPr>
            <p:ph type="title"/>
          </p:nvPr>
        </p:nvSpPr>
        <p:spPr>
          <a:xfrm>
            <a:off x="710804" y="519112"/>
            <a:ext cx="7722393" cy="1053703"/>
          </a:xfrm>
        </p:spPr>
        <p:txBody>
          <a:bodyPr/>
          <a:lstStyle/>
          <a:p>
            <a:r>
              <a:rPr lang="en-GB"/>
              <a:t>Click to edit Master title style</a:t>
            </a:r>
            <a:endParaRPr lang="de-DE"/>
          </a:p>
        </p:txBody>
      </p:sp>
      <p:sp>
        <p:nvSpPr>
          <p:cNvPr id="11" name="Footer Placeholder 10">
            <a:extLst>
              <a:ext uri="{FF2B5EF4-FFF2-40B4-BE49-F238E27FC236}">
                <a16:creationId xmlns:a16="http://schemas.microsoft.com/office/drawing/2014/main" id="{DEE745B2-7FBE-4F51-89F3-B7B820B78430}"/>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13662229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1 Spalten">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A1D4A37-1331-435B-A211-7068997FD9A1}"/>
              </a:ext>
            </a:extLst>
          </p:cNvPr>
          <p:cNvGraphicFramePr>
            <a:graphicFrameLocks noChangeAspect="1"/>
          </p:cNvGraphicFramePr>
          <p:nvPr>
            <p:custDataLst>
              <p:tags r:id="rId1"/>
            </p:custDataLst>
            <p:extLst>
              <p:ext uri="{D42A27DB-BD31-4B8C-83A1-F6EECF244321}">
                <p14:modId xmlns:p14="http://schemas.microsoft.com/office/powerpoint/2010/main" val="247056642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7" name="Object 6" hidden="1">
                        <a:extLst>
                          <a:ext uri="{FF2B5EF4-FFF2-40B4-BE49-F238E27FC236}">
                            <a16:creationId xmlns:a16="http://schemas.microsoft.com/office/drawing/2014/main" id="{EA1D4A37-1331-435B-A211-7068997FD9A1}"/>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7193015A-FC55-4B7E-8DBE-5DF6AAB16C8B}"/>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6155378" y="1572816"/>
            <a:ext cx="2277820"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710804" y="1572816"/>
            <a:ext cx="4995000" cy="3233184"/>
          </a:xfrm>
        </p:spPr>
        <p:txBody>
          <a:bodyPr/>
          <a:lstStyle>
            <a:lvl3pPr>
              <a:defRPr b="0">
                <a:solidFill>
                  <a:schemeClr val="tx1"/>
                </a:solidFill>
              </a:defRPr>
            </a:lvl3pPr>
            <a:lvl4pPr>
              <a:defRPr b="1">
                <a:solidFill>
                  <a:schemeClr val="tx2"/>
                </a:solidFill>
              </a:defRPr>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9">
            <a:extLst>
              <a:ext uri="{FF2B5EF4-FFF2-40B4-BE49-F238E27FC236}">
                <a16:creationId xmlns:a16="http://schemas.microsoft.com/office/drawing/2014/main" id="{A298DB1A-2FBE-4B43-929F-D8A944C8D6D7}"/>
              </a:ext>
            </a:extLst>
          </p:cNvPr>
          <p:cNvSpPr>
            <a:spLocks noGrp="1"/>
          </p:cNvSpPr>
          <p:nvPr>
            <p:ph type="title"/>
          </p:nvPr>
        </p:nvSpPr>
        <p:spPr>
          <a:xfrm>
            <a:off x="710804" y="519112"/>
            <a:ext cx="7722393" cy="1053703"/>
          </a:xfrm>
        </p:spPr>
        <p:txBody>
          <a:bodyPr/>
          <a:lstStyle/>
          <a:p>
            <a:r>
              <a:rPr lang="en-GB"/>
              <a:t>Click to edit Master title style</a:t>
            </a:r>
            <a:endParaRPr lang="de-DE"/>
          </a:p>
        </p:txBody>
      </p:sp>
      <p:sp>
        <p:nvSpPr>
          <p:cNvPr id="11" name="Footer Placeholder 10">
            <a:extLst>
              <a:ext uri="{FF2B5EF4-FFF2-40B4-BE49-F238E27FC236}">
                <a16:creationId xmlns:a16="http://schemas.microsoft.com/office/drawing/2014/main" id="{E902DFC1-1B36-4B69-A65A-1E64FEF5C1F0}"/>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1698303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chlussfolie">
    <p:bg>
      <p:bgPr>
        <a:blipFill dpi="0" rotWithShape="1">
          <a:blip r:embed="rId4"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5F05C30-C7CF-4BED-ACA7-6138A5FB09A4}"/>
              </a:ext>
            </a:extLst>
          </p:cNvPr>
          <p:cNvGraphicFramePr>
            <a:graphicFrameLocks noChangeAspect="1"/>
          </p:cNvGraphicFramePr>
          <p:nvPr>
            <p:custDataLst>
              <p:tags r:id="rId1"/>
            </p:custDataLst>
            <p:extLst>
              <p:ext uri="{D42A27DB-BD31-4B8C-83A1-F6EECF244321}">
                <p14:modId xmlns:p14="http://schemas.microsoft.com/office/powerpoint/2010/main" val="220659171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55F05C30-C7CF-4BED-ACA7-6138A5FB09A4}"/>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71A1027B-D4DE-4331-AC66-77D3E8B84122}"/>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idx="1"/>
          </p:nvPr>
        </p:nvSpPr>
        <p:spPr/>
        <p:txBody>
          <a:bodyPr/>
          <a:lstStyle>
            <a:lvl1pPr>
              <a:spcBef>
                <a:spcPts val="863"/>
              </a:spcBef>
              <a:tabLst>
                <a:tab pos="135000" algn="l"/>
                <a:tab pos="270000" algn="l"/>
                <a:tab pos="432000" algn="l"/>
              </a:tabLst>
              <a:defRPr/>
            </a:lvl1pPr>
            <a:lvl2pPr>
              <a:tabLst>
                <a:tab pos="135000" algn="l"/>
                <a:tab pos="270000" algn="l"/>
                <a:tab pos="432000" algn="l"/>
              </a:tabLst>
              <a:defRPr kern="600" spc="30" baseline="0"/>
            </a:lvl2pPr>
            <a:lvl3pPr>
              <a:defRPr b="0">
                <a:solidFill>
                  <a:schemeClr val="tx1"/>
                </a:solidFill>
              </a:defRPr>
            </a:lvl3pPr>
            <a:lvl4pPr>
              <a:defRPr b="1" kern="600" spc="30" baseline="0">
                <a:solidFill>
                  <a:schemeClr val="tx2"/>
                </a:solidFill>
              </a:defRPr>
            </a:lvl4pPr>
            <a:lvl5pPr>
              <a:lnSpc>
                <a:spcPts val="1725"/>
              </a:lnSpc>
              <a:defRPr kern="600" spc="3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8">
            <a:extLst>
              <a:ext uri="{FF2B5EF4-FFF2-40B4-BE49-F238E27FC236}">
                <a16:creationId xmlns:a16="http://schemas.microsoft.com/office/drawing/2014/main" id="{30A92407-1187-4BC7-9440-8FB58293508F}"/>
              </a:ext>
            </a:extLst>
          </p:cNvPr>
          <p:cNvSpPr>
            <a:spLocks noGrp="1"/>
          </p:cNvSpPr>
          <p:nvPr>
            <p:ph type="title"/>
          </p:nvPr>
        </p:nvSpPr>
        <p:spPr/>
        <p:txBody>
          <a:bodyPr/>
          <a:lstStyle/>
          <a:p>
            <a:r>
              <a:rPr lang="en-GB"/>
              <a:t>Click to edit Master title style</a:t>
            </a:r>
            <a:endParaRPr lang="de-DE"/>
          </a:p>
        </p:txBody>
      </p:sp>
      <p:sp>
        <p:nvSpPr>
          <p:cNvPr id="10" name="Footer Placeholder 9">
            <a:extLst>
              <a:ext uri="{FF2B5EF4-FFF2-40B4-BE49-F238E27FC236}">
                <a16:creationId xmlns:a16="http://schemas.microsoft.com/office/drawing/2014/main" id="{EF811C7B-97C7-436D-82F8-E55AB3AC8F1C}"/>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38851558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ext (nur Text ohne Titel)">
    <p:spTree>
      <p:nvGrpSpPr>
        <p:cNvPr id="1" name=""/>
        <p:cNvGrpSpPr/>
        <p:nvPr/>
      </p:nvGrpSpPr>
      <p:grpSpPr>
        <a:xfrm>
          <a:off x="0" y="0"/>
          <a:ext cx="0" cy="0"/>
          <a:chOff x="0" y="0"/>
          <a:chExt cx="0" cy="0"/>
        </a:xfrm>
      </p:grpSpPr>
      <p:sp>
        <p:nvSpPr>
          <p:cNvPr id="6" name="Content Placeholder 2"/>
          <p:cNvSpPr>
            <a:spLocks noGrp="1"/>
          </p:cNvSpPr>
          <p:nvPr>
            <p:ph sz="half" idx="1" hasCustomPrompt="1"/>
          </p:nvPr>
        </p:nvSpPr>
        <p:spPr>
          <a:xfrm>
            <a:off x="710804" y="519112"/>
            <a:ext cx="7722393" cy="4286888"/>
          </a:xfrm>
        </p:spPr>
        <p:txBody>
          <a:bodyPr numCol="1" spcCol="540000"/>
          <a:lstStyle>
            <a:lvl1pPr marL="0" indent="0">
              <a:buFont typeface="Arial" panose="020B0604020202020204" pitchFamily="34" charset="0"/>
              <a:buNone/>
              <a:defRPr/>
            </a:lvl1pPr>
            <a:lvl3pPr>
              <a:defRPr b="0">
                <a:solidFill>
                  <a:schemeClr val="tx1"/>
                </a:solidFill>
              </a:defRPr>
            </a:lvl3pPr>
            <a:lvl4pPr>
              <a:defRPr b="1">
                <a:solidFill>
                  <a:schemeClr val="tx2"/>
                </a:solidFill>
              </a:defRPr>
            </a:lvl4pPr>
            <a:lvl5pPr marL="265510" indent="-132160">
              <a:buFont typeface="Arial" panose="020B0604020202020204" pitchFamily="34" charset="0"/>
              <a:buChar char="•"/>
              <a:defRPr/>
            </a:lvl5pPr>
          </a:lstStyle>
          <a:p>
            <a:pPr lvl="0"/>
            <a:r>
              <a:rPr lang="de-DE"/>
              <a:t>FOLIE OHNE TITEL (Ausnahme)</a:t>
            </a:r>
          </a:p>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err="1"/>
              <a:t>Sixt</a:t>
            </a:r>
            <a:r>
              <a:rPr lang="en-US"/>
              <a:t> level</a:t>
            </a:r>
          </a:p>
          <a:p>
            <a:pPr lvl="6"/>
            <a:r>
              <a:rPr lang="en-US"/>
              <a:t>Seventh level</a:t>
            </a:r>
          </a:p>
          <a:p>
            <a:pPr lvl="7"/>
            <a:r>
              <a:rPr lang="en-US"/>
              <a:t>Eight level</a:t>
            </a:r>
          </a:p>
        </p:txBody>
      </p:sp>
      <p:sp>
        <p:nvSpPr>
          <p:cNvPr id="2" name="Footer Placeholder 1">
            <a:extLst>
              <a:ext uri="{FF2B5EF4-FFF2-40B4-BE49-F238E27FC236}">
                <a16:creationId xmlns:a16="http://schemas.microsoft.com/office/drawing/2014/main" id="{7B8FC9C2-A520-4EFC-B13F-6FAAFCBD5460}"/>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4122739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898B50-3A96-4348-B1B1-76B8EAE74367}"/>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2119958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enutzerdefiniertes Layout">
    <p:bg>
      <p:bgRef idx="1001">
        <a:schemeClr val="bg2"/>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7875FB-19D3-1B48-84B2-4A6BAA325122}"/>
              </a:ext>
            </a:extLst>
          </p:cNvPr>
          <p:cNvSpPr>
            <a:spLocks noGrp="1"/>
          </p:cNvSpPr>
          <p:nvPr>
            <p:ph type="title"/>
          </p:nvPr>
        </p:nvSpPr>
        <p:spPr>
          <a:xfrm>
            <a:off x="710804" y="1165860"/>
            <a:ext cx="7722393" cy="349758"/>
          </a:xfrm>
        </p:spPr>
        <p:txBody>
          <a:bodyPr/>
          <a:lstStyle>
            <a:lvl1pPr>
              <a:defRPr>
                <a:solidFill>
                  <a:schemeClr val="tx1"/>
                </a:solidFill>
              </a:defRPr>
            </a:lvl1pPr>
          </a:lstStyle>
          <a:p>
            <a:r>
              <a:rPr lang="en-GB"/>
              <a:t>Click to edit Master title style</a:t>
            </a:r>
            <a:endParaRPr lang="en-US"/>
          </a:p>
        </p:txBody>
      </p:sp>
      <p:sp>
        <p:nvSpPr>
          <p:cNvPr id="3" name="Fußzeilenplatzhalter 2">
            <a:extLst>
              <a:ext uri="{FF2B5EF4-FFF2-40B4-BE49-F238E27FC236}">
                <a16:creationId xmlns:a16="http://schemas.microsoft.com/office/drawing/2014/main" id="{2C949854-3141-974A-9EAF-D29A50992CD1}"/>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
        <p:nvSpPr>
          <p:cNvPr id="9" name="Textplatzhalter 8">
            <a:extLst>
              <a:ext uri="{FF2B5EF4-FFF2-40B4-BE49-F238E27FC236}">
                <a16:creationId xmlns:a16="http://schemas.microsoft.com/office/drawing/2014/main" id="{70B46BBE-6658-9C43-8860-1F0E40129999}"/>
              </a:ext>
            </a:extLst>
          </p:cNvPr>
          <p:cNvSpPr>
            <a:spLocks noGrp="1"/>
          </p:cNvSpPr>
          <p:nvPr>
            <p:ph type="body" sz="quarter" idx="11"/>
          </p:nvPr>
        </p:nvSpPr>
        <p:spPr>
          <a:xfrm>
            <a:off x="710804" y="1577578"/>
            <a:ext cx="7722394" cy="31480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Rechteck 11">
            <a:extLst>
              <a:ext uri="{FF2B5EF4-FFF2-40B4-BE49-F238E27FC236}">
                <a16:creationId xmlns:a16="http://schemas.microsoft.com/office/drawing/2014/main" id="{EB4374F5-595C-114B-8C68-9F8BECBC38AD}"/>
              </a:ext>
            </a:extLst>
          </p:cNvPr>
          <p:cNvSpPr/>
          <p:nvPr userDrawn="1"/>
        </p:nvSpPr>
        <p:spPr>
          <a:xfrm>
            <a:off x="8517636" y="0"/>
            <a:ext cx="621000" cy="644652"/>
          </a:xfrm>
          <a:prstGeom prst="rect">
            <a:avLst/>
          </a:prstGeom>
          <a:solidFill>
            <a:schemeClr val="bg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08000" tIns="81000" rIns="108000" bIns="108000" rtlCol="0" anchor="t" anchorCtr="0"/>
          <a:lstStyle/>
          <a:p>
            <a:pPr algn="l">
              <a:spcBef>
                <a:spcPts val="863"/>
              </a:spcBef>
              <a:buClr>
                <a:srgbClr val="116656"/>
              </a:buClr>
              <a:buSzPct val="120000"/>
            </a:pPr>
            <a:endParaRPr lang="en-US" sz="975" b="1">
              <a:solidFill>
                <a:schemeClr val="bg1"/>
              </a:solidFill>
            </a:endParaRPr>
          </a:p>
        </p:txBody>
      </p:sp>
      <p:pic>
        <p:nvPicPr>
          <p:cNvPr id="11" name="Grafik 10">
            <a:extLst>
              <a:ext uri="{FF2B5EF4-FFF2-40B4-BE49-F238E27FC236}">
                <a16:creationId xmlns:a16="http://schemas.microsoft.com/office/drawing/2014/main" id="{0C38CA09-F2B5-4540-9B94-184A1276A34B}"/>
              </a:ext>
            </a:extLst>
          </p:cNvPr>
          <p:cNvPicPr>
            <a:picLocks noChangeAspect="1"/>
          </p:cNvPicPr>
          <p:nvPr userDrawn="1"/>
        </p:nvPicPr>
        <p:blipFill>
          <a:blip r:embed="rId2"/>
          <a:stretch>
            <a:fillRect/>
          </a:stretch>
        </p:blipFill>
        <p:spPr>
          <a:xfrm>
            <a:off x="5025149" y="341084"/>
            <a:ext cx="3655895" cy="918000"/>
          </a:xfrm>
          <a:prstGeom prst="rect">
            <a:avLst/>
          </a:prstGeom>
          <a:noFill/>
        </p:spPr>
      </p:pic>
    </p:spTree>
    <p:extLst>
      <p:ext uri="{BB962C8B-B14F-4D97-AF65-F5344CB8AC3E}">
        <p14:creationId xmlns:p14="http://schemas.microsoft.com/office/powerpoint/2010/main" val="3102466368"/>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18087503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1725" b="1" i="0" baseline="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en-GB"/>
              <a:t>Click to edit Master title style</a:t>
            </a:r>
            <a:endParaRPr lang="de-DE"/>
          </a:p>
        </p:txBody>
      </p:sp>
      <p:sp>
        <p:nvSpPr>
          <p:cNvPr id="10" name="Footer Placeholder 9">
            <a:extLst>
              <a:ext uri="{FF2B5EF4-FFF2-40B4-BE49-F238E27FC236}">
                <a16:creationId xmlns:a16="http://schemas.microsoft.com/office/drawing/2014/main" id="{96DF20C0-9653-44CB-B680-DA847CB0A983}"/>
              </a:ext>
            </a:extLst>
          </p:cNvPr>
          <p:cNvSpPr>
            <a:spLocks noGrp="1"/>
          </p:cNvSpPr>
          <p:nvPr>
            <p:ph type="ftr" sz="quarter" idx="10"/>
          </p:nvPr>
        </p:nvSpPr>
        <p:spPr/>
        <p:txBody>
          <a:body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10202389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secHead" preserve="1">
  <p:cSld name="Kapiteltrenn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55999" y="2241000"/>
            <a:ext cx="8037900" cy="2700000"/>
          </a:xfrm>
          <a:prstGeom prst="rect">
            <a:avLst/>
          </a:prstGeom>
        </p:spPr>
        <p:txBody>
          <a:bodyPr anchor="t" anchorCtr="0"/>
          <a:lstStyle>
            <a:lvl1pPr>
              <a:defRPr sz="1725" spc="173" baseline="0"/>
            </a:lvl1pPr>
          </a:lstStyle>
          <a:p>
            <a:r>
              <a:rPr lang="en-GB"/>
              <a:t>Click to edit Master title style</a:t>
            </a:r>
            <a:endParaRPr lang="en-US"/>
          </a:p>
        </p:txBody>
      </p:sp>
    </p:spTree>
    <p:extLst>
      <p:ext uri="{BB962C8B-B14F-4D97-AF65-F5344CB8AC3E}">
        <p14:creationId xmlns:p14="http://schemas.microsoft.com/office/powerpoint/2010/main" val="137427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9" Type="http://schemas.openxmlformats.org/officeDocument/2006/relationships/image" Target="../media/image3.emf"/><Relationship Id="rId21" Type="http://schemas.openxmlformats.org/officeDocument/2006/relationships/slideLayout" Target="../slideLayouts/slideLayout46.xml"/><Relationship Id="rId34" Type="http://schemas.openxmlformats.org/officeDocument/2006/relationships/slideLayout" Target="../slideLayouts/slideLayout59.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oleObject" Target="../embeddings/oleObject1.bin"/><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tags" Target="../tags/tag2.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tags" Target="../tags/tag1.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theme" Target="../theme/theme3.xml"/><Relationship Id="rId8" Type="http://schemas.openxmlformats.org/officeDocument/2006/relationships/slideLayout" Target="../slideLayouts/slideLayout33.xml"/><Relationship Id="rId3"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it"/>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1" cy="857250"/>
          </a:xfrm>
          <a:prstGeom prst="rect">
            <a:avLst/>
          </a:prstGeom>
        </p:spPr>
        <p:txBody>
          <a:bodyPr vert="horz" lIns="121856" tIns="60928" rIns="121856" bIns="60928" rtlCol="0" anchor="ctr">
            <a:normAutofit/>
          </a:bodyPr>
          <a:lstStyle/>
          <a:p>
            <a:r>
              <a:rPr lang="en-US"/>
              <a:t>Click to edit Master title style</a:t>
            </a:r>
          </a:p>
        </p:txBody>
      </p:sp>
      <p:sp>
        <p:nvSpPr>
          <p:cNvPr id="3" name="Text Placeholder 2"/>
          <p:cNvSpPr>
            <a:spLocks noGrp="1"/>
          </p:cNvSpPr>
          <p:nvPr>
            <p:ph type="body" idx="1"/>
          </p:nvPr>
        </p:nvSpPr>
        <p:spPr>
          <a:xfrm>
            <a:off x="457200" y="1200155"/>
            <a:ext cx="8229601" cy="3394472"/>
          </a:xfrm>
          <a:prstGeom prst="rect">
            <a:avLst/>
          </a:prstGeom>
        </p:spPr>
        <p:txBody>
          <a:bodyPr vert="horz" lIns="121856" tIns="60928" rIns="121856" bIns="6092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8"/>
            <a:ext cx="2133600" cy="273844"/>
          </a:xfrm>
          <a:prstGeom prst="rect">
            <a:avLst/>
          </a:prstGeom>
        </p:spPr>
        <p:txBody>
          <a:bodyPr vert="horz" lIns="121856" tIns="60928" rIns="121856" bIns="60928" rtlCol="0" anchor="ctr"/>
          <a:lstStyle>
            <a:lvl1pPr algn="l">
              <a:defRPr sz="1200">
                <a:solidFill>
                  <a:schemeClr val="tx1">
                    <a:tint val="75000"/>
                  </a:schemeClr>
                </a:solidFill>
              </a:defRPr>
            </a:lvl1pPr>
          </a:lstStyle>
          <a:p>
            <a:fld id="{10613E3E-9BB3-B441-AD74-AD8476D5F9FC}" type="datetimeFigureOut">
              <a:rPr lang="en-US" smtClean="0"/>
              <a:t>6/30/2026</a:t>
            </a:fld>
            <a:endParaRPr lang="en-US"/>
          </a:p>
        </p:txBody>
      </p:sp>
      <p:sp>
        <p:nvSpPr>
          <p:cNvPr id="5" name="Footer Placeholder 4"/>
          <p:cNvSpPr>
            <a:spLocks noGrp="1"/>
          </p:cNvSpPr>
          <p:nvPr>
            <p:ph type="ftr" sz="quarter" idx="3"/>
          </p:nvPr>
        </p:nvSpPr>
        <p:spPr>
          <a:xfrm>
            <a:off x="3124201" y="4767268"/>
            <a:ext cx="2895600" cy="273844"/>
          </a:xfrm>
          <a:prstGeom prst="rect">
            <a:avLst/>
          </a:prstGeom>
        </p:spPr>
        <p:txBody>
          <a:bodyPr vert="horz" lIns="121856" tIns="60928" rIns="121856" bIns="6092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2" y="4767268"/>
            <a:ext cx="2133600" cy="273844"/>
          </a:xfrm>
          <a:prstGeom prst="rect">
            <a:avLst/>
          </a:prstGeom>
        </p:spPr>
        <p:txBody>
          <a:bodyPr vert="horz" lIns="121856" tIns="60928" rIns="121856" bIns="60928" rtlCol="0" anchor="ctr"/>
          <a:lstStyle>
            <a:lvl1pPr algn="r">
              <a:defRPr sz="1200">
                <a:solidFill>
                  <a:schemeClr val="tx1">
                    <a:tint val="75000"/>
                  </a:schemeClr>
                </a:solidFill>
              </a:defRPr>
            </a:lvl1pPr>
          </a:lstStyle>
          <a:p>
            <a:fld id="{7A4EE9A2-C513-8E48-862C-FF2F20AD6B7D}" type="slidenum">
              <a:rPr lang="en-US" smtClean="0"/>
              <a:t>‹#›</a:t>
            </a:fld>
            <a:endParaRPr lang="en-US"/>
          </a:p>
        </p:txBody>
      </p:sp>
    </p:spTree>
    <p:extLst>
      <p:ext uri="{BB962C8B-B14F-4D97-AF65-F5344CB8AC3E}">
        <p14:creationId xmlns:p14="http://schemas.microsoft.com/office/powerpoint/2010/main" val="366283704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ctr" defTabSz="456968" rtl="0" eaLnBrk="1" latinLnBrk="0" hangingPunct="1">
        <a:spcBef>
          <a:spcPct val="0"/>
        </a:spcBef>
        <a:buNone/>
        <a:defRPr sz="4425" kern="1200">
          <a:solidFill>
            <a:schemeClr val="tx1"/>
          </a:solidFill>
          <a:latin typeface="+mj-lt"/>
          <a:ea typeface="+mj-ea"/>
          <a:cs typeface="+mj-cs"/>
        </a:defRPr>
      </a:lvl1pPr>
    </p:titleStyle>
    <p:bodyStyle>
      <a:lvl1pPr marL="342721" indent="-342721" algn="l" defTabSz="456968" rtl="0" eaLnBrk="1" latinLnBrk="0" hangingPunct="1">
        <a:spcBef>
          <a:spcPct val="20000"/>
        </a:spcBef>
        <a:buFont typeface="Arial"/>
        <a:buChar char="•"/>
        <a:defRPr sz="3225" kern="1200">
          <a:solidFill>
            <a:schemeClr val="tx1"/>
          </a:solidFill>
          <a:latin typeface="+mn-lt"/>
          <a:ea typeface="+mn-ea"/>
          <a:cs typeface="+mn-cs"/>
        </a:defRPr>
      </a:lvl1pPr>
      <a:lvl2pPr marL="742572" indent="-285604" algn="l" defTabSz="456968" rtl="0" eaLnBrk="1" latinLnBrk="0" hangingPunct="1">
        <a:spcBef>
          <a:spcPct val="20000"/>
        </a:spcBef>
        <a:buFont typeface="Arial"/>
        <a:buChar char="–"/>
        <a:defRPr sz="2775" kern="1200">
          <a:solidFill>
            <a:schemeClr val="tx1"/>
          </a:solidFill>
          <a:latin typeface="+mn-lt"/>
          <a:ea typeface="+mn-ea"/>
          <a:cs typeface="+mn-cs"/>
        </a:defRPr>
      </a:lvl2pPr>
      <a:lvl3pPr marL="1142416" indent="-228488" algn="l" defTabSz="456968" rtl="0" eaLnBrk="1" latinLnBrk="0" hangingPunct="1">
        <a:spcBef>
          <a:spcPct val="20000"/>
        </a:spcBef>
        <a:buFont typeface="Arial"/>
        <a:buChar char="•"/>
        <a:defRPr sz="2400" kern="1200">
          <a:solidFill>
            <a:schemeClr val="tx1"/>
          </a:solidFill>
          <a:latin typeface="+mn-lt"/>
          <a:ea typeface="+mn-ea"/>
          <a:cs typeface="+mn-cs"/>
        </a:defRPr>
      </a:lvl3pPr>
      <a:lvl4pPr marL="1599392" indent="-228488" algn="l" defTabSz="456968" rtl="0" eaLnBrk="1" latinLnBrk="0" hangingPunct="1">
        <a:spcBef>
          <a:spcPct val="20000"/>
        </a:spcBef>
        <a:buFont typeface="Arial"/>
        <a:buChar char="–"/>
        <a:defRPr sz="2025" kern="1200">
          <a:solidFill>
            <a:schemeClr val="tx1"/>
          </a:solidFill>
          <a:latin typeface="+mn-lt"/>
          <a:ea typeface="+mn-ea"/>
          <a:cs typeface="+mn-cs"/>
        </a:defRPr>
      </a:lvl4pPr>
      <a:lvl5pPr marL="2056352" indent="-228488" algn="l" defTabSz="456968" rtl="0" eaLnBrk="1" latinLnBrk="0" hangingPunct="1">
        <a:spcBef>
          <a:spcPct val="20000"/>
        </a:spcBef>
        <a:buFont typeface="Arial"/>
        <a:buChar char="»"/>
        <a:defRPr sz="2025" kern="1200">
          <a:solidFill>
            <a:schemeClr val="tx1"/>
          </a:solidFill>
          <a:latin typeface="+mn-lt"/>
          <a:ea typeface="+mn-ea"/>
          <a:cs typeface="+mn-cs"/>
        </a:defRPr>
      </a:lvl5pPr>
      <a:lvl6pPr marL="2513320" indent="-228488" algn="l" defTabSz="456968" rtl="0" eaLnBrk="1" latinLnBrk="0" hangingPunct="1">
        <a:spcBef>
          <a:spcPct val="20000"/>
        </a:spcBef>
        <a:buFont typeface="Arial"/>
        <a:buChar char="•"/>
        <a:defRPr sz="2025" kern="1200">
          <a:solidFill>
            <a:schemeClr val="tx1"/>
          </a:solidFill>
          <a:latin typeface="+mn-lt"/>
          <a:ea typeface="+mn-ea"/>
          <a:cs typeface="+mn-cs"/>
        </a:defRPr>
      </a:lvl6pPr>
      <a:lvl7pPr marL="2970288" indent="-228488" algn="l" defTabSz="456968" rtl="0" eaLnBrk="1" latinLnBrk="0" hangingPunct="1">
        <a:spcBef>
          <a:spcPct val="20000"/>
        </a:spcBef>
        <a:buFont typeface="Arial"/>
        <a:buChar char="•"/>
        <a:defRPr sz="2025" kern="1200">
          <a:solidFill>
            <a:schemeClr val="tx1"/>
          </a:solidFill>
          <a:latin typeface="+mn-lt"/>
          <a:ea typeface="+mn-ea"/>
          <a:cs typeface="+mn-cs"/>
        </a:defRPr>
      </a:lvl7pPr>
      <a:lvl8pPr marL="3427256" indent="-228488" algn="l" defTabSz="456968" rtl="0" eaLnBrk="1" latinLnBrk="0" hangingPunct="1">
        <a:spcBef>
          <a:spcPct val="20000"/>
        </a:spcBef>
        <a:buFont typeface="Arial"/>
        <a:buChar char="•"/>
        <a:defRPr sz="2025" kern="1200">
          <a:solidFill>
            <a:schemeClr val="tx1"/>
          </a:solidFill>
          <a:latin typeface="+mn-lt"/>
          <a:ea typeface="+mn-ea"/>
          <a:cs typeface="+mn-cs"/>
        </a:defRPr>
      </a:lvl8pPr>
      <a:lvl9pPr marL="3884225" indent="-228488" algn="l" defTabSz="456968" rtl="0" eaLnBrk="1" latinLnBrk="0" hangingPunct="1">
        <a:spcBef>
          <a:spcPct val="20000"/>
        </a:spcBef>
        <a:buFont typeface="Arial"/>
        <a:buChar char="•"/>
        <a:defRPr sz="2025" kern="1200">
          <a:solidFill>
            <a:schemeClr val="tx1"/>
          </a:solidFill>
          <a:latin typeface="+mn-lt"/>
          <a:ea typeface="+mn-ea"/>
          <a:cs typeface="+mn-cs"/>
        </a:defRPr>
      </a:lvl9pPr>
    </p:bodyStyle>
    <p:otherStyle>
      <a:defPPr>
        <a:defRPr lang="en-US"/>
      </a:defPPr>
      <a:lvl1pPr marL="0" algn="l" defTabSz="456968" rtl="0" eaLnBrk="1" latinLnBrk="0" hangingPunct="1">
        <a:defRPr sz="1800" kern="1200">
          <a:solidFill>
            <a:schemeClr val="tx1"/>
          </a:solidFill>
          <a:latin typeface="+mn-lt"/>
          <a:ea typeface="+mn-ea"/>
          <a:cs typeface="+mn-cs"/>
        </a:defRPr>
      </a:lvl1pPr>
      <a:lvl2pPr marL="456968" algn="l" defTabSz="456968" rtl="0" eaLnBrk="1" latinLnBrk="0" hangingPunct="1">
        <a:defRPr sz="1800" kern="1200">
          <a:solidFill>
            <a:schemeClr val="tx1"/>
          </a:solidFill>
          <a:latin typeface="+mn-lt"/>
          <a:ea typeface="+mn-ea"/>
          <a:cs typeface="+mn-cs"/>
        </a:defRPr>
      </a:lvl2pPr>
      <a:lvl3pPr marL="913936" algn="l" defTabSz="456968" rtl="0" eaLnBrk="1" latinLnBrk="0" hangingPunct="1">
        <a:defRPr sz="1800" kern="1200">
          <a:solidFill>
            <a:schemeClr val="tx1"/>
          </a:solidFill>
          <a:latin typeface="+mn-lt"/>
          <a:ea typeface="+mn-ea"/>
          <a:cs typeface="+mn-cs"/>
        </a:defRPr>
      </a:lvl3pPr>
      <a:lvl4pPr marL="1370904" algn="l" defTabSz="456968" rtl="0" eaLnBrk="1" latinLnBrk="0" hangingPunct="1">
        <a:defRPr sz="1800" kern="1200">
          <a:solidFill>
            <a:schemeClr val="tx1"/>
          </a:solidFill>
          <a:latin typeface="+mn-lt"/>
          <a:ea typeface="+mn-ea"/>
          <a:cs typeface="+mn-cs"/>
        </a:defRPr>
      </a:lvl4pPr>
      <a:lvl5pPr marL="1827871" algn="l" defTabSz="456968" rtl="0" eaLnBrk="1" latinLnBrk="0" hangingPunct="1">
        <a:defRPr sz="1800" kern="1200">
          <a:solidFill>
            <a:schemeClr val="tx1"/>
          </a:solidFill>
          <a:latin typeface="+mn-lt"/>
          <a:ea typeface="+mn-ea"/>
          <a:cs typeface="+mn-cs"/>
        </a:defRPr>
      </a:lvl5pPr>
      <a:lvl6pPr marL="2284834" algn="l" defTabSz="456968" rtl="0" eaLnBrk="1" latinLnBrk="0" hangingPunct="1">
        <a:defRPr sz="1800" kern="1200">
          <a:solidFill>
            <a:schemeClr val="tx1"/>
          </a:solidFill>
          <a:latin typeface="+mn-lt"/>
          <a:ea typeface="+mn-ea"/>
          <a:cs typeface="+mn-cs"/>
        </a:defRPr>
      </a:lvl6pPr>
      <a:lvl7pPr marL="2741808" algn="l" defTabSz="456968" rtl="0" eaLnBrk="1" latinLnBrk="0" hangingPunct="1">
        <a:defRPr sz="1800" kern="1200">
          <a:solidFill>
            <a:schemeClr val="tx1"/>
          </a:solidFill>
          <a:latin typeface="+mn-lt"/>
          <a:ea typeface="+mn-ea"/>
          <a:cs typeface="+mn-cs"/>
        </a:defRPr>
      </a:lvl7pPr>
      <a:lvl8pPr marL="3198772" algn="l" defTabSz="456968" rtl="0" eaLnBrk="1" latinLnBrk="0" hangingPunct="1">
        <a:defRPr sz="1800" kern="1200">
          <a:solidFill>
            <a:schemeClr val="tx1"/>
          </a:solidFill>
          <a:latin typeface="+mn-lt"/>
          <a:ea typeface="+mn-ea"/>
          <a:cs typeface="+mn-cs"/>
        </a:defRPr>
      </a:lvl8pPr>
      <a:lvl9pPr marL="3655739" algn="l" defTabSz="45696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FBFD33-14B0-4B26-8D25-D9E05002D480}"/>
              </a:ext>
            </a:extLst>
          </p:cNvPr>
          <p:cNvGraphicFramePr>
            <a:graphicFrameLocks noChangeAspect="1"/>
          </p:cNvGraphicFramePr>
          <p:nvPr>
            <p:custDataLst>
              <p:tags r:id="rId36"/>
            </p:custDataLst>
            <p:extLst>
              <p:ext uri="{D42A27DB-BD31-4B8C-83A1-F6EECF244321}">
                <p14:modId xmlns:p14="http://schemas.microsoft.com/office/powerpoint/2010/main" val="394953215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Folie" r:id="rId38" imgW="384" imgH="385" progId="TCLayout.ActiveDocument.1">
                  <p:embed/>
                </p:oleObj>
              </mc:Choice>
              <mc:Fallback>
                <p:oleObj name="think-cell Folie" r:id="rId38" imgW="384" imgH="385" progId="TCLayout.ActiveDocument.1">
                  <p:embed/>
                  <p:pic>
                    <p:nvPicPr>
                      <p:cNvPr id="6" name="Object 5" hidden="1">
                        <a:extLst>
                          <a:ext uri="{FF2B5EF4-FFF2-40B4-BE49-F238E27FC236}">
                            <a16:creationId xmlns:a16="http://schemas.microsoft.com/office/drawing/2014/main" id="{E3FBFD33-14B0-4B26-8D25-D9E05002D480}"/>
                          </a:ext>
                        </a:extLst>
                      </p:cNvPr>
                      <p:cNvPicPr/>
                      <p:nvPr/>
                    </p:nvPicPr>
                    <p:blipFill>
                      <a:blip r:embed="rId39"/>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8354E6-9E0E-44B9-83E8-1963A1EC88F1}"/>
              </a:ext>
            </a:extLst>
          </p:cNvPr>
          <p:cNvSpPr/>
          <p:nvPr>
            <p:custDataLst>
              <p:tags r:id="rId37"/>
            </p:custDataLst>
          </p:nvPr>
        </p:nvSpPr>
        <p:spPr>
          <a:xfrm>
            <a:off x="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1725" b="1" i="0" baseline="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710804" y="519112"/>
            <a:ext cx="7722393" cy="1053703"/>
          </a:xfrm>
          <a:prstGeom prst="rect">
            <a:avLst/>
          </a:prstGeom>
        </p:spPr>
        <p:txBody>
          <a:bodyPr vert="horz" lIns="0" tIns="0" rIns="0" bIns="0" rtlCol="0" anchor="t" anchorCtr="0">
            <a:noAutofit/>
          </a:bodyPr>
          <a:lstStyle/>
          <a:p>
            <a:r>
              <a:rPr lang="de-DE"/>
              <a:t>Headline Arial </a:t>
            </a:r>
            <a:r>
              <a:rPr lang="de-DE" err="1"/>
              <a:t>MPG_green_dark</a:t>
            </a:r>
            <a:r>
              <a:rPr lang="de-DE"/>
              <a:t>, 23 </a:t>
            </a:r>
            <a:r>
              <a:rPr lang="de-DE" err="1"/>
              <a:t>pt</a:t>
            </a:r>
            <a:r>
              <a:rPr lang="de-DE"/>
              <a:t>, ZAB 26 </a:t>
            </a:r>
            <a:r>
              <a:rPr lang="de-DE" err="1"/>
              <a:t>pt</a:t>
            </a:r>
            <a:r>
              <a:rPr lang="de-DE"/>
              <a:t>, gesperrt 1,4 </a:t>
            </a:r>
            <a:r>
              <a:rPr lang="de-DE" err="1"/>
              <a:t>pt</a:t>
            </a:r>
            <a:endParaRPr lang="en-US"/>
          </a:p>
        </p:txBody>
      </p:sp>
      <p:sp>
        <p:nvSpPr>
          <p:cNvPr id="3" name="Text Placeholder 2"/>
          <p:cNvSpPr>
            <a:spLocks noGrp="1"/>
          </p:cNvSpPr>
          <p:nvPr>
            <p:ph type="body" idx="1"/>
          </p:nvPr>
        </p:nvSpPr>
        <p:spPr>
          <a:xfrm>
            <a:off x="710804" y="1572816"/>
            <a:ext cx="7722393" cy="3239690"/>
          </a:xfrm>
          <a:prstGeom prst="rect">
            <a:avLst/>
          </a:prstGeom>
        </p:spPr>
        <p:txBody>
          <a:bodyPr vert="horz" lIns="0" tIns="0" rIns="0" bIns="0" rtlCol="0">
            <a:noAutofit/>
          </a:bodyPr>
          <a:lstStyle/>
          <a:p>
            <a:r>
              <a:rPr lang="de-DE"/>
              <a:t>Ebene 1: Headlines</a:t>
            </a:r>
          </a:p>
          <a:p>
            <a:pPr lvl="1"/>
            <a:r>
              <a:rPr lang="de-DE"/>
              <a:t>Ebene 2: Fließtext</a:t>
            </a:r>
          </a:p>
          <a:p>
            <a:pPr lvl="3"/>
            <a:r>
              <a:rPr lang="de-DE"/>
              <a:t>Ebene 3: Stichpunkte</a:t>
            </a:r>
          </a:p>
          <a:p>
            <a:pPr lvl="2"/>
            <a:r>
              <a:rPr lang="de-DE"/>
              <a:t>Ebene 4: Stichpunkte hervorgehoben</a:t>
            </a:r>
          </a:p>
          <a:p>
            <a:pPr lvl="4"/>
            <a:r>
              <a:rPr lang="de-DE"/>
              <a:t>Ebene 5: Stichpunkte eingerückt</a:t>
            </a:r>
          </a:p>
          <a:p>
            <a:pPr lvl="5"/>
            <a:r>
              <a:rPr lang="de-DE"/>
              <a:t>Ebene 6: Stichpunkte weiter eingerückt</a:t>
            </a:r>
          </a:p>
          <a:p>
            <a:pPr lvl="6"/>
            <a:r>
              <a:rPr lang="de-DE"/>
              <a:t>Ebene 7: Zusatzinfo</a:t>
            </a:r>
          </a:p>
          <a:p>
            <a:pPr lvl="7"/>
            <a:r>
              <a:rPr lang="de-DE"/>
              <a:t>Ebene 8: Bildunterschrift</a:t>
            </a:r>
          </a:p>
        </p:txBody>
      </p:sp>
      <p:sp>
        <p:nvSpPr>
          <p:cNvPr id="5" name="Footer Placeholder 4"/>
          <p:cNvSpPr>
            <a:spLocks noGrp="1"/>
          </p:cNvSpPr>
          <p:nvPr>
            <p:ph type="ftr" sz="quarter" idx="3"/>
          </p:nvPr>
        </p:nvSpPr>
        <p:spPr>
          <a:xfrm>
            <a:off x="710804" y="4839891"/>
            <a:ext cx="7722393" cy="135000"/>
          </a:xfrm>
          <a:prstGeom prst="rect">
            <a:avLst/>
          </a:prstGeom>
        </p:spPr>
        <p:txBody>
          <a:bodyPr vert="horz" wrap="none" lIns="0" tIns="0" rIns="0" bIns="0" rtlCol="0" anchor="b" anchorCtr="0">
            <a:normAutofit/>
          </a:bodyPr>
          <a:lstStyle>
            <a:lvl1pPr algn="r">
              <a:defRPr sz="450" kern="600" cap="all" spc="68" baseline="0">
                <a:solidFill>
                  <a:schemeClr val="tx1">
                    <a:tint val="75000"/>
                  </a:schemeClr>
                </a:solidFill>
              </a:defRPr>
            </a:lvl1pPr>
          </a:lstStyle>
          <a:p>
            <a:pPr algn="l">
              <a:tabLst>
                <a:tab pos="7331869" algn="r"/>
                <a:tab pos="7670006" algn="r"/>
              </a:tabLst>
            </a:pPr>
            <a:r>
              <a:rPr lang="de-DE"/>
              <a:t>Xue| Perceiving Human from Multi-Dimension and multi-modality| Yongriver Forum 2024</a:t>
            </a:r>
          </a:p>
        </p:txBody>
      </p:sp>
    </p:spTree>
    <p:extLst>
      <p:ext uri="{BB962C8B-B14F-4D97-AF65-F5344CB8AC3E}">
        <p14:creationId xmlns:p14="http://schemas.microsoft.com/office/powerpoint/2010/main" val="120770172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Lst>
  <p:hf hdr="0" dt="0"/>
  <p:txStyles>
    <p:titleStyle>
      <a:lvl1pPr algn="l" defTabSz="685800" rtl="0" eaLnBrk="1" latinLnBrk="0" hangingPunct="1">
        <a:lnSpc>
          <a:spcPts val="1950"/>
        </a:lnSpc>
        <a:spcBef>
          <a:spcPct val="0"/>
        </a:spcBef>
        <a:spcAft>
          <a:spcPts val="1350"/>
        </a:spcAft>
        <a:buNone/>
        <a:defRPr sz="1725" b="1" kern="600" cap="all" spc="105" baseline="0">
          <a:solidFill>
            <a:schemeClr val="tx2"/>
          </a:solidFill>
          <a:latin typeface="+mj-lt"/>
          <a:ea typeface="+mj-ea"/>
          <a:cs typeface="+mj-cs"/>
        </a:defRPr>
      </a:lvl1pPr>
    </p:titleStyle>
    <p:bodyStyle>
      <a:lvl1pPr marL="0" marR="0" indent="0" algn="l" defTabSz="685800" rtl="0" eaLnBrk="1" fontAlgn="auto" latinLnBrk="0" hangingPunct="1">
        <a:lnSpc>
          <a:spcPts val="1725"/>
        </a:lnSpc>
        <a:spcBef>
          <a:spcPts val="750"/>
        </a:spcBef>
        <a:spcAft>
          <a:spcPts val="0"/>
        </a:spcAft>
        <a:buClrTx/>
        <a:buSzTx/>
        <a:buFont typeface="Arial" panose="020B0604020202020204" pitchFamily="34" charset="0"/>
        <a:buNone/>
        <a:tabLst/>
        <a:defRPr sz="1200" b="1" i="0" kern="600" spc="30" baseline="0">
          <a:solidFill>
            <a:schemeClr val="tx2"/>
          </a:solidFill>
          <a:latin typeface="+mn-lt"/>
          <a:ea typeface="+mn-ea"/>
          <a:cs typeface="+mn-cs"/>
        </a:defRPr>
      </a:lvl1pPr>
      <a:lvl2pPr marL="0" indent="0" algn="l" defTabSz="685800" rtl="0" eaLnBrk="1" latinLnBrk="0" hangingPunct="1">
        <a:lnSpc>
          <a:spcPts val="1725"/>
        </a:lnSpc>
        <a:spcBef>
          <a:spcPts val="863"/>
        </a:spcBef>
        <a:spcAft>
          <a:spcPts val="0"/>
        </a:spcAft>
        <a:buFont typeface="Arial" panose="020B0604020202020204" pitchFamily="34" charset="0"/>
        <a:buNone/>
        <a:defRPr sz="1200" kern="600" spc="30" baseline="0">
          <a:solidFill>
            <a:schemeClr val="tx1"/>
          </a:solidFill>
          <a:latin typeface="+mn-lt"/>
          <a:ea typeface="+mn-ea"/>
          <a:cs typeface="+mn-cs"/>
        </a:defRPr>
      </a:lvl2pPr>
      <a:lvl3pPr marL="134541" indent="-134541" algn="l" defTabSz="685800" rtl="0" eaLnBrk="1" latinLnBrk="0" hangingPunct="1">
        <a:lnSpc>
          <a:spcPts val="1725"/>
        </a:lnSpc>
        <a:spcBef>
          <a:spcPts val="863"/>
        </a:spcBef>
        <a:buFont typeface="Arial" panose="020B0604020202020204" pitchFamily="34" charset="0"/>
        <a:buChar char="•"/>
        <a:defRPr sz="1200" b="1" kern="400" spc="30" baseline="0">
          <a:solidFill>
            <a:schemeClr val="tx2"/>
          </a:solidFill>
          <a:latin typeface="+mn-lt"/>
          <a:ea typeface="+mn-ea"/>
          <a:cs typeface="+mn-cs"/>
        </a:defRPr>
      </a:lvl3pPr>
      <a:lvl4pPr marL="134541" indent="-134541" algn="l" defTabSz="685800" rtl="0" eaLnBrk="1" latinLnBrk="0" hangingPunct="1">
        <a:lnSpc>
          <a:spcPts val="1725"/>
        </a:lnSpc>
        <a:spcBef>
          <a:spcPts val="863"/>
        </a:spcBef>
        <a:buFont typeface="Arial" panose="020B0604020202020204" pitchFamily="34" charset="0"/>
        <a:buChar char="•"/>
        <a:defRPr sz="1200" kern="600" spc="30" baseline="0">
          <a:solidFill>
            <a:schemeClr val="tx1"/>
          </a:solidFill>
          <a:latin typeface="+mn-lt"/>
          <a:ea typeface="+mn-ea"/>
          <a:cs typeface="+mn-cs"/>
        </a:defRPr>
      </a:lvl4pPr>
      <a:lvl5pPr marL="267891" indent="-134541" algn="l" defTabSz="685800" rtl="0" eaLnBrk="1" latinLnBrk="0" hangingPunct="1">
        <a:lnSpc>
          <a:spcPts val="1725"/>
        </a:lnSpc>
        <a:spcBef>
          <a:spcPts val="394"/>
        </a:spcBef>
        <a:buFont typeface="Arial" panose="020B0604020202020204" pitchFamily="34" charset="0"/>
        <a:buChar char="•"/>
        <a:defRPr sz="1200" kern="600" spc="30" baseline="0">
          <a:solidFill>
            <a:schemeClr val="tx1"/>
          </a:solidFill>
          <a:latin typeface="+mn-lt"/>
          <a:ea typeface="+mn-ea"/>
          <a:cs typeface="+mn-cs"/>
        </a:defRPr>
      </a:lvl5pPr>
      <a:lvl6pPr marL="484313" indent="-214313" algn="l" defTabSz="685800" rtl="0" eaLnBrk="1" latinLnBrk="0" hangingPunct="1">
        <a:lnSpc>
          <a:spcPts val="1725"/>
        </a:lnSpc>
        <a:spcBef>
          <a:spcPts val="0"/>
        </a:spcBef>
        <a:spcAft>
          <a:spcPts val="0"/>
        </a:spcAft>
        <a:buClr>
          <a:schemeClr val="tx1"/>
        </a:buClr>
        <a:buSzPct val="110000"/>
        <a:buFont typeface="Symbol" panose="05050102010706020507" pitchFamily="18" charset="2"/>
        <a:buChar char=""/>
        <a:defRPr sz="1200" b="0" i="0" kern="600" spc="30" baseline="0">
          <a:solidFill>
            <a:schemeClr val="tx1"/>
          </a:solidFill>
          <a:latin typeface="+mn-lt"/>
          <a:ea typeface="+mn-ea"/>
          <a:cs typeface="+mn-cs"/>
        </a:defRPr>
      </a:lvl6pPr>
      <a:lvl7pPr marL="0" indent="161925" algn="l" defTabSz="685800" rtl="0" eaLnBrk="1" latinLnBrk="0" hangingPunct="1">
        <a:lnSpc>
          <a:spcPts val="1725"/>
        </a:lnSpc>
        <a:spcBef>
          <a:spcPts val="394"/>
        </a:spcBef>
        <a:spcAft>
          <a:spcPts val="0"/>
        </a:spcAft>
        <a:buClr>
          <a:schemeClr val="tx2"/>
        </a:buClr>
        <a:buFont typeface="Wingdings 3" panose="05040102010807070707" pitchFamily="18" charset="2"/>
        <a:buChar char=""/>
        <a:defRPr sz="975" b="0" i="1" kern="600" spc="30" baseline="0">
          <a:solidFill>
            <a:schemeClr val="tx2"/>
          </a:solidFill>
          <a:latin typeface="+mn-lt"/>
          <a:ea typeface="+mn-ea"/>
          <a:cs typeface="+mn-cs"/>
        </a:defRPr>
      </a:lvl7pPr>
      <a:lvl8pPr marL="0" indent="0" algn="l" defTabSz="685800" rtl="0" eaLnBrk="1" latinLnBrk="0" hangingPunct="1">
        <a:lnSpc>
          <a:spcPts val="825"/>
        </a:lnSpc>
        <a:spcBef>
          <a:spcPts val="394"/>
        </a:spcBef>
        <a:spcAft>
          <a:spcPts val="0"/>
        </a:spcAft>
        <a:buSzPct val="110000"/>
        <a:buFont typeface=".SF NS Symbols Regular"/>
        <a:buNone/>
        <a:defRPr sz="600" b="0" i="1" kern="600" spc="90" baseline="0">
          <a:solidFill>
            <a:schemeClr val="tx1">
              <a:lumMod val="50000"/>
              <a:lumOff val="50000"/>
            </a:schemeClr>
          </a:solidFill>
          <a:latin typeface="+mn-lt"/>
          <a:ea typeface="+mn-ea"/>
          <a:cs typeface="+mn-cs"/>
        </a:defRPr>
      </a:lvl8pPr>
      <a:lvl9pPr marL="0" indent="0" algn="l" defTabSz="685800" rtl="0" eaLnBrk="1" latinLnBrk="0" hangingPunct="1">
        <a:lnSpc>
          <a:spcPts val="825"/>
        </a:lnSpc>
        <a:spcBef>
          <a:spcPts val="394"/>
        </a:spcBef>
        <a:buFont typeface="Arial" panose="020B0604020202020204" pitchFamily="34" charset="0"/>
        <a:buNone/>
        <a:defRPr sz="600" b="0" i="1" kern="600" spc="90" baseline="0">
          <a:solidFill>
            <a:schemeClr val="tx1">
              <a:lumMod val="50000"/>
              <a:lumOff val="50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97">
          <p15:clr>
            <a:srgbClr val="F26B43"/>
          </p15:clr>
        </p15:guide>
        <p15:guide id="2" orient="horz" pos="1321">
          <p15:clr>
            <a:srgbClr val="F26B43"/>
          </p15:clr>
        </p15:guide>
        <p15:guide id="3" pos="7083">
          <p15:clr>
            <a:srgbClr val="F26B43"/>
          </p15:clr>
        </p15:guide>
        <p15:guide id="4" orient="horz" pos="4042">
          <p15:clr>
            <a:srgbClr val="F26B43"/>
          </p15:clr>
        </p15:guide>
        <p15:guide id="5" pos="483">
          <p15:clr>
            <a:srgbClr val="F26B43"/>
          </p15:clr>
        </p15:guide>
        <p15:guide id="6" orient="horz" pos="436">
          <p15:clr>
            <a:srgbClr val="F26B43"/>
          </p15:clr>
        </p15:guide>
        <p15:guide id="7" orient="horz" pos="4065">
          <p15:clr>
            <a:srgbClr val="F26B43"/>
          </p15:clr>
        </p15:guide>
        <p15:guide id="8" orient="horz" pos="4178">
          <p15:clr>
            <a:srgbClr val="F26B43"/>
          </p15:clr>
        </p15:guide>
        <p15:guide id="9" pos="166">
          <p15:clr>
            <a:srgbClr val="F26B43"/>
          </p15:clr>
        </p15:guide>
        <p15:guide id="10" pos="751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3.xml"/><Relationship Id="rId7" Type="http://schemas.openxmlformats.org/officeDocument/2006/relationships/image" Target="../media/image3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8.xml"/><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microsoft.com/office/2007/relationships/media" Target="../media/media5.mov"/><Relationship Id="rId7" Type="http://schemas.openxmlformats.org/officeDocument/2006/relationships/image" Target="../media/image3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8.png"/><Relationship Id="rId5" Type="http://schemas.openxmlformats.org/officeDocument/2006/relationships/slideLayout" Target="../slideLayouts/slideLayout12.xml"/><Relationship Id="rId4" Type="http://schemas.openxmlformats.org/officeDocument/2006/relationships/video" Target="../media/media5.mov"/></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40.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48.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49.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7.png"/><Relationship Id="rId7"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4.png"/></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8.png"/><Relationship Id="rId2" Type="http://schemas.openxmlformats.org/officeDocument/2006/relationships/image" Target="../media/image70.png"/><Relationship Id="rId1" Type="http://schemas.openxmlformats.org/officeDocument/2006/relationships/slideLayout" Target="../slideLayouts/slideLayout3.xml"/><Relationship Id="rId6" Type="http://schemas.openxmlformats.org/officeDocument/2006/relationships/image" Target="../media/image63.png"/><Relationship Id="rId5" Type="http://schemas.openxmlformats.org/officeDocument/2006/relationships/image" Target="../media/image77.png"/><Relationship Id="rId4" Type="http://schemas.openxmlformats.org/officeDocument/2006/relationships/image" Target="../media/image76.png"/></Relationships>
</file>

<file path=ppt/slides/_rels/slide30.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3.png"/><Relationship Id="rId2" Type="http://schemas.openxmlformats.org/officeDocument/2006/relationships/image" Target="../media/image79.png"/><Relationship Id="rId1" Type="http://schemas.openxmlformats.org/officeDocument/2006/relationships/slideLayout" Target="../slideLayouts/slideLayout3.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85.png"/></Relationships>
</file>

<file path=ppt/slides/_rels/slide3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85.png"/></Relationships>
</file>

<file path=ppt/slides/_rels/slide33.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89.pn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image" Target="../media/image92.emf"/></Relationships>
</file>

<file path=ppt/slides/_rels/slide34.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3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101.png"/></Relationships>
</file>

<file path=ppt/slides/_rels/slide3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104.png"/><Relationship Id="rId4" Type="http://schemas.openxmlformats.org/officeDocument/2006/relationships/image" Target="../media/image103.png"/></Relationships>
</file>

<file path=ppt/slides/_rels/slide3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105.png"/><Relationship Id="rId4" Type="http://schemas.openxmlformats.org/officeDocument/2006/relationships/image" Target="../media/image10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image" Target="../media/image108.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56.png"/></Relationships>
</file>

<file path=ppt/slides/_rels/slide40.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2.png"/><Relationship Id="rId7" Type="http://schemas.openxmlformats.org/officeDocument/2006/relationships/image" Target="../media/image110.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109.png"/><Relationship Id="rId5" Type="http://schemas.openxmlformats.org/officeDocument/2006/relationships/image" Target="../media/image106.png"/><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117.png"/></Relationships>
</file>

<file path=ppt/slides/_rels/slide4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4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24.jpeg"/><Relationship Id="rId7" Type="http://schemas.openxmlformats.org/officeDocument/2006/relationships/image" Target="../media/image126.png"/><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customXml" Target="../ink/ink2.xml"/><Relationship Id="rId5" Type="http://schemas.openxmlformats.org/officeDocument/2006/relationships/image" Target="../media/image125.png"/><Relationship Id="rId4" Type="http://schemas.openxmlformats.org/officeDocument/2006/relationships/customXml" Target="../ink/ink1.xml"/></Relationships>
</file>

<file path=ppt/slides/_rels/slide55.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35.png"/><Relationship Id="rId3" Type="http://schemas.openxmlformats.org/officeDocument/2006/relationships/image" Target="../media/image128.png"/><Relationship Id="rId7" Type="http://schemas.openxmlformats.org/officeDocument/2006/relationships/image" Target="../media/image132.png"/><Relationship Id="rId12" Type="http://schemas.microsoft.com/office/2007/relationships/hdphoto" Target="../media/hdphoto3.wdp"/><Relationship Id="rId2" Type="http://schemas.openxmlformats.org/officeDocument/2006/relationships/image" Target="../media/image127.png"/><Relationship Id="rId1" Type="http://schemas.openxmlformats.org/officeDocument/2006/relationships/slideLayout" Target="../slideLayouts/slideLayout14.xml"/><Relationship Id="rId6" Type="http://schemas.openxmlformats.org/officeDocument/2006/relationships/image" Target="../media/image131.png"/><Relationship Id="rId11" Type="http://schemas.openxmlformats.org/officeDocument/2006/relationships/image" Target="../media/image134.png"/><Relationship Id="rId5" Type="http://schemas.openxmlformats.org/officeDocument/2006/relationships/image" Target="../media/image130.png"/><Relationship Id="rId10" Type="http://schemas.microsoft.com/office/2007/relationships/hdphoto" Target="../media/hdphoto2.wdp"/><Relationship Id="rId4" Type="http://schemas.openxmlformats.org/officeDocument/2006/relationships/image" Target="../media/image129.png"/><Relationship Id="rId9" Type="http://schemas.openxmlformats.org/officeDocument/2006/relationships/image" Target="../media/image133.png"/><Relationship Id="rId14" Type="http://schemas.microsoft.com/office/2007/relationships/hdphoto" Target="../media/hdphoto4.wdp"/></Relationships>
</file>

<file path=ppt/slides/_rels/slide5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51.xml"/><Relationship Id="rId1" Type="http://schemas.openxmlformats.org/officeDocument/2006/relationships/slideLayout" Target="../slideLayouts/slideLayout14.xml"/><Relationship Id="rId5" Type="http://schemas.openxmlformats.org/officeDocument/2006/relationships/image" Target="../media/image138.png"/><Relationship Id="rId4" Type="http://schemas.openxmlformats.org/officeDocument/2006/relationships/image" Target="../media/image137.png"/></Relationships>
</file>

<file path=ppt/slides/_rels/slide5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52.xml"/><Relationship Id="rId1" Type="http://schemas.openxmlformats.org/officeDocument/2006/relationships/slideLayout" Target="../slideLayouts/slideLayout14.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5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53.xml"/><Relationship Id="rId1" Type="http://schemas.openxmlformats.org/officeDocument/2006/relationships/slideLayout" Target="../slideLayouts/slideLayout14.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5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144.svg"/><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58.xml"/><Relationship Id="rId3" Type="http://schemas.microsoft.com/office/2007/relationships/media" Target="../media/media11.mp4"/><Relationship Id="rId7" Type="http://schemas.openxmlformats.org/officeDocument/2006/relationships/slideLayout" Target="../slideLayouts/slideLayout12.xml"/><Relationship Id="rId12" Type="http://schemas.openxmlformats.org/officeDocument/2006/relationships/image" Target="../media/image150.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video" Target="../media/media12.mp4"/><Relationship Id="rId11" Type="http://schemas.openxmlformats.org/officeDocument/2006/relationships/image" Target="../media/image149.png"/><Relationship Id="rId5" Type="http://schemas.microsoft.com/office/2007/relationships/media" Target="../media/media12.mp4"/><Relationship Id="rId10" Type="http://schemas.openxmlformats.org/officeDocument/2006/relationships/image" Target="../media/image148.png"/><Relationship Id="rId4" Type="http://schemas.openxmlformats.org/officeDocument/2006/relationships/video" Target="../media/media11.mp4"/><Relationship Id="rId9" Type="http://schemas.openxmlformats.org/officeDocument/2006/relationships/image" Target="../media/image147.png"/></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59.xml"/><Relationship Id="rId3" Type="http://schemas.microsoft.com/office/2007/relationships/media" Target="../media/media14.mp4"/><Relationship Id="rId7" Type="http://schemas.openxmlformats.org/officeDocument/2006/relationships/slideLayout" Target="../slideLayouts/slideLayout12.xml"/><Relationship Id="rId12" Type="http://schemas.openxmlformats.org/officeDocument/2006/relationships/image" Target="../media/image154.png"/><Relationship Id="rId2" Type="http://schemas.openxmlformats.org/officeDocument/2006/relationships/video" Target="../media/media13.mp4"/><Relationship Id="rId1" Type="http://schemas.microsoft.com/office/2007/relationships/media" Target="../media/media13.mp4"/><Relationship Id="rId6" Type="http://schemas.openxmlformats.org/officeDocument/2006/relationships/video" Target="../media/media15.mp4"/><Relationship Id="rId11" Type="http://schemas.openxmlformats.org/officeDocument/2006/relationships/image" Target="../media/image153.png"/><Relationship Id="rId5" Type="http://schemas.microsoft.com/office/2007/relationships/media" Target="../media/media15.mp4"/><Relationship Id="rId10" Type="http://schemas.openxmlformats.org/officeDocument/2006/relationships/image" Target="../media/image152.png"/><Relationship Id="rId4" Type="http://schemas.openxmlformats.org/officeDocument/2006/relationships/video" Target="../media/media14.mp4"/><Relationship Id="rId9" Type="http://schemas.openxmlformats.org/officeDocument/2006/relationships/image" Target="../media/image151.png"/></Relationships>
</file>

<file path=ppt/slides/_rels/slide65.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microsoft.com/office/2007/relationships/media" Target="../media/media17.mp4"/><Relationship Id="rId7" Type="http://schemas.openxmlformats.org/officeDocument/2006/relationships/slideLayout" Target="../slideLayouts/slideLayout45.xml"/><Relationship Id="rId12" Type="http://schemas.openxmlformats.org/officeDocument/2006/relationships/image" Target="../media/image158.png"/><Relationship Id="rId2" Type="http://schemas.openxmlformats.org/officeDocument/2006/relationships/video" Target="../media/media16.mp4"/><Relationship Id="rId1" Type="http://schemas.microsoft.com/office/2007/relationships/media" Target="../media/media16.mp4"/><Relationship Id="rId6" Type="http://schemas.openxmlformats.org/officeDocument/2006/relationships/video" Target="../media/media18.mp4"/><Relationship Id="rId11" Type="http://schemas.openxmlformats.org/officeDocument/2006/relationships/image" Target="../media/image157.png"/><Relationship Id="rId5" Type="http://schemas.microsoft.com/office/2007/relationships/media" Target="../media/media18.mp4"/><Relationship Id="rId10" Type="http://schemas.openxmlformats.org/officeDocument/2006/relationships/image" Target="../media/image156.png"/><Relationship Id="rId4" Type="http://schemas.openxmlformats.org/officeDocument/2006/relationships/video" Target="../media/media17.mp4"/><Relationship Id="rId9" Type="http://schemas.openxmlformats.org/officeDocument/2006/relationships/image" Target="../media/image155.png"/></Relationships>
</file>

<file path=ppt/slides/_rels/slide66.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microsoft.com/office/2007/relationships/media" Target="../media/media20.mp4"/><Relationship Id="rId7" Type="http://schemas.openxmlformats.org/officeDocument/2006/relationships/slideLayout" Target="../slideLayouts/slideLayout45.xml"/><Relationship Id="rId12" Type="http://schemas.openxmlformats.org/officeDocument/2006/relationships/image" Target="../media/image162.png"/><Relationship Id="rId2" Type="http://schemas.openxmlformats.org/officeDocument/2006/relationships/video" Target="../media/media19.mp4"/><Relationship Id="rId1" Type="http://schemas.microsoft.com/office/2007/relationships/media" Target="../media/media19.mp4"/><Relationship Id="rId6" Type="http://schemas.openxmlformats.org/officeDocument/2006/relationships/video" Target="../media/media21.mp4"/><Relationship Id="rId11" Type="http://schemas.openxmlformats.org/officeDocument/2006/relationships/image" Target="../media/image161.png"/><Relationship Id="rId5" Type="http://schemas.microsoft.com/office/2007/relationships/media" Target="../media/media21.mp4"/><Relationship Id="rId10" Type="http://schemas.openxmlformats.org/officeDocument/2006/relationships/image" Target="../media/image160.png"/><Relationship Id="rId4" Type="http://schemas.openxmlformats.org/officeDocument/2006/relationships/video" Target="../media/media20.mp4"/><Relationship Id="rId9" Type="http://schemas.openxmlformats.org/officeDocument/2006/relationships/image" Target="../media/image159.png"/></Relationships>
</file>

<file path=ppt/slides/_rels/slide67.xml.rels><?xml version="1.0" encoding="UTF-8" standalone="yes"?>
<Relationships xmlns="http://schemas.openxmlformats.org/package/2006/relationships"><Relationship Id="rId8" Type="http://schemas.openxmlformats.org/officeDocument/2006/relationships/image" Target="../media/image164.png"/><Relationship Id="rId3" Type="http://schemas.microsoft.com/office/2007/relationships/media" Target="../media/media23.mp4"/><Relationship Id="rId7" Type="http://schemas.openxmlformats.org/officeDocument/2006/relationships/image" Target="../media/image163.png"/><Relationship Id="rId2" Type="http://schemas.openxmlformats.org/officeDocument/2006/relationships/video" Target="../media/media22.mp4"/><Relationship Id="rId1" Type="http://schemas.microsoft.com/office/2007/relationships/media" Target="../media/media22.mp4"/><Relationship Id="rId6" Type="http://schemas.openxmlformats.org/officeDocument/2006/relationships/notesSlide" Target="../notesSlides/notesSlide62.xml"/><Relationship Id="rId5" Type="http://schemas.openxmlformats.org/officeDocument/2006/relationships/slideLayout" Target="../slideLayouts/slideLayout12.xml"/><Relationship Id="rId4" Type="http://schemas.openxmlformats.org/officeDocument/2006/relationships/video" Target="../media/media23.mp4"/></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166.png"/></Relationships>
</file>

<file path=ppt/slides/_rels/slide70.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65.xml"/><Relationship Id="rId1" Type="http://schemas.openxmlformats.org/officeDocument/2006/relationships/slideLayout" Target="../slideLayouts/slideLayout3.xml"/><Relationship Id="rId4" Type="http://schemas.openxmlformats.org/officeDocument/2006/relationships/image" Target="../media/image166.png"/></Relationships>
</file>

<file path=ppt/slides/_rels/slide71.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66.xml"/><Relationship Id="rId1" Type="http://schemas.openxmlformats.org/officeDocument/2006/relationships/slideLayout" Target="../slideLayouts/slideLayout3.xml"/><Relationship Id="rId4" Type="http://schemas.openxmlformats.org/officeDocument/2006/relationships/image" Target="../media/image166.png"/></Relationships>
</file>

<file path=ppt/slides/_rels/slide72.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69.xml"/><Relationship Id="rId1" Type="http://schemas.openxmlformats.org/officeDocument/2006/relationships/slideLayout" Target="../slideLayouts/slideLayout3.xml"/><Relationship Id="rId4" Type="http://schemas.openxmlformats.org/officeDocument/2006/relationships/image" Target="../media/image170.png"/></Relationships>
</file>

<file path=ppt/slides/_rels/slide7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72.xml"/><Relationship Id="rId1" Type="http://schemas.openxmlformats.org/officeDocument/2006/relationships/slideLayout" Target="../slideLayouts/slideLayout3.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png"/></Relationships>
</file>

<file path=ppt/slides/_rels/slide79.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73.xml"/><Relationship Id="rId1" Type="http://schemas.openxmlformats.org/officeDocument/2006/relationships/slideLayout" Target="../slideLayouts/slideLayout3.xml"/><Relationship Id="rId4" Type="http://schemas.openxmlformats.org/officeDocument/2006/relationships/image" Target="../media/image177.png"/></Relationships>
</file>

<file path=ppt/slides/_rels/slide80.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74.xml"/><Relationship Id="rId1" Type="http://schemas.openxmlformats.org/officeDocument/2006/relationships/slideLayout" Target="../slideLayouts/slideLayout3.xml"/><Relationship Id="rId5" Type="http://schemas.openxmlformats.org/officeDocument/2006/relationships/image" Target="../media/image180.png"/><Relationship Id="rId4" Type="http://schemas.openxmlformats.org/officeDocument/2006/relationships/image" Target="../media/image179.png"/></Relationships>
</file>

<file path=ppt/slides/_rels/slide8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76.xml"/><Relationship Id="rId1" Type="http://schemas.openxmlformats.org/officeDocument/2006/relationships/slideLayout" Target="../slideLayouts/slideLayout3.xml"/><Relationship Id="rId5" Type="http://schemas.openxmlformats.org/officeDocument/2006/relationships/image" Target="../media/image184.jpeg"/><Relationship Id="rId4" Type="http://schemas.openxmlformats.org/officeDocument/2006/relationships/image" Target="../media/image183.jpeg"/></Relationships>
</file>

<file path=ppt/slides/_rels/slide83.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77.xml"/><Relationship Id="rId1" Type="http://schemas.openxmlformats.org/officeDocument/2006/relationships/slideLayout" Target="../slideLayouts/slideLayout3.xml"/><Relationship Id="rId4" Type="http://schemas.openxmlformats.org/officeDocument/2006/relationships/image" Target="../media/image186.png"/></Relationships>
</file>

<file path=ppt/slides/_rels/slide84.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4.mp4"/><Relationship Id="rId1" Type="http://schemas.microsoft.com/office/2007/relationships/media" Target="../media/media24.mp4"/><Relationship Id="rId5" Type="http://schemas.openxmlformats.org/officeDocument/2006/relationships/image" Target="../media/image192.png"/><Relationship Id="rId4" Type="http://schemas.openxmlformats.org/officeDocument/2006/relationships/notesSlide" Target="../notesSlides/notesSlide84.xml"/></Relationships>
</file>

<file path=ppt/slides/_rels/slide9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5.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92.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86.xml"/><Relationship Id="rId1" Type="http://schemas.openxmlformats.org/officeDocument/2006/relationships/slideLayout" Target="../slideLayouts/slideLayout3.xml"/><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94.png"/></Relationships>
</file>

<file path=ppt/slides/_rels/slide93.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193.png"/><Relationship Id="rId7" Type="http://schemas.openxmlformats.org/officeDocument/2006/relationships/image" Target="../media/image199.png"/><Relationship Id="rId2" Type="http://schemas.openxmlformats.org/officeDocument/2006/relationships/notesSlide" Target="../notesSlides/notesSlide87.xml"/><Relationship Id="rId1" Type="http://schemas.openxmlformats.org/officeDocument/2006/relationships/slideLayout" Target="../slideLayouts/slideLayout3.xml"/><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image" Target="../media/image196.png"/></Relationships>
</file>

<file path=ppt/slides/_rels/slide94.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88.xml"/><Relationship Id="rId1" Type="http://schemas.openxmlformats.org/officeDocument/2006/relationships/slideLayout" Target="../slideLayouts/slideLayout3.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png"/></Relationships>
</file>

<file path=ppt/slides/_rels/slide95.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89.xml"/><Relationship Id="rId1" Type="http://schemas.openxmlformats.org/officeDocument/2006/relationships/slideLayout" Target="../slideLayouts/slideLayout3.xml"/><Relationship Id="rId4" Type="http://schemas.openxmlformats.org/officeDocument/2006/relationships/image" Target="../media/image84.png"/></Relationships>
</file>

<file path=ppt/slides/_rels/slide96.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206.png"/><Relationship Id="rId2" Type="http://schemas.openxmlformats.org/officeDocument/2006/relationships/notesSlide" Target="../notesSlides/notesSlide90.xml"/><Relationship Id="rId1" Type="http://schemas.openxmlformats.org/officeDocument/2006/relationships/slideLayout" Target="../slideLayouts/slideLayout3.xml"/><Relationship Id="rId6" Type="http://schemas.openxmlformats.org/officeDocument/2006/relationships/image" Target="../media/image205.png"/><Relationship Id="rId5" Type="http://schemas.openxmlformats.org/officeDocument/2006/relationships/image" Target="../media/image204.png"/><Relationship Id="rId4" Type="http://schemas.openxmlformats.org/officeDocument/2006/relationships/image" Target="../media/image20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825285" y="763937"/>
            <a:ext cx="7175700" cy="755100"/>
          </a:xfrm>
          <a:prstGeom prst="rect">
            <a:avLst/>
          </a:prstGeom>
          <a:noFill/>
          <a:ln>
            <a:noFill/>
          </a:ln>
        </p:spPr>
        <p:txBody>
          <a:bodyPr spcFirstLastPara="1" wrap="square" lIns="68575" tIns="34275" rIns="68575" bIns="34275" anchor="ctr" anchorCtr="0">
            <a:noAutofit/>
          </a:bodyPr>
          <a:lstStyle/>
          <a:p>
            <a:pPr marL="0" lvl="0" indent="0" algn="ctr" rtl="0">
              <a:lnSpc>
                <a:spcPct val="70000"/>
              </a:lnSpc>
              <a:spcBef>
                <a:spcPts val="0"/>
              </a:spcBef>
              <a:spcAft>
                <a:spcPts val="0"/>
              </a:spcAft>
              <a:buSzPts val="523"/>
              <a:buNone/>
            </a:pPr>
            <a:r>
              <a:rPr lang="it" sz="3200" err="1">
                <a:solidFill>
                  <a:srgbClr val="000000"/>
                </a:solidFill>
                <a:latin typeface="Calibri Light"/>
                <a:ea typeface="Calibri"/>
                <a:cs typeface="Calibri"/>
                <a:sym typeface="Calibri"/>
              </a:rPr>
              <a:t>Hands-on</a:t>
            </a:r>
            <a:r>
              <a:rPr lang="it" sz="3200">
                <a:solidFill>
                  <a:srgbClr val="000000"/>
                </a:solidFill>
                <a:latin typeface="Calibri Light"/>
                <a:ea typeface="Calibri"/>
                <a:cs typeface="Calibri"/>
                <a:sym typeface="Calibri"/>
              </a:rPr>
              <a:t> AI </a:t>
            </a:r>
            <a:r>
              <a:rPr lang="it" sz="3200" err="1">
                <a:solidFill>
                  <a:srgbClr val="000000"/>
                </a:solidFill>
                <a:latin typeface="Calibri Light"/>
                <a:ea typeface="Calibri"/>
                <a:cs typeface="Calibri"/>
                <a:sym typeface="Calibri"/>
              </a:rPr>
              <a:t>based</a:t>
            </a:r>
            <a:r>
              <a:rPr lang="it" sz="3200">
                <a:solidFill>
                  <a:srgbClr val="000000"/>
                </a:solidFill>
                <a:latin typeface="Calibri Light"/>
                <a:ea typeface="Calibri"/>
                <a:cs typeface="Calibri"/>
                <a:sym typeface="Calibri"/>
              </a:rPr>
              <a:t> 3D Vision </a:t>
            </a:r>
            <a:endParaRPr lang="en-US" sz="3200">
              <a:solidFill>
                <a:srgbClr val="000000"/>
              </a:solidFill>
              <a:latin typeface="Calibri Light"/>
              <a:ea typeface="Calibri"/>
              <a:cs typeface="Calibri"/>
            </a:endParaRPr>
          </a:p>
          <a:p>
            <a:pPr marL="0" lvl="0" indent="0" algn="ctr" rtl="0">
              <a:lnSpc>
                <a:spcPct val="70000"/>
              </a:lnSpc>
              <a:spcBef>
                <a:spcPts val="0"/>
              </a:spcBef>
              <a:spcAft>
                <a:spcPts val="0"/>
              </a:spcAft>
              <a:buSzPts val="523"/>
              <a:buNone/>
            </a:pPr>
            <a:r>
              <a:rPr lang="it" sz="3200" err="1">
                <a:solidFill>
                  <a:srgbClr val="000000"/>
                </a:solidFill>
                <a:latin typeface="Calibri Light"/>
                <a:ea typeface="Calibri"/>
                <a:cs typeface="Calibri"/>
                <a:sym typeface="Calibri"/>
              </a:rPr>
              <a:t>Summer</a:t>
            </a:r>
            <a:r>
              <a:rPr lang="it" sz="3200">
                <a:solidFill>
                  <a:srgbClr val="000000"/>
                </a:solidFill>
                <a:latin typeface="Calibri Light"/>
                <a:ea typeface="Calibri"/>
                <a:cs typeface="Calibri"/>
                <a:sym typeface="Calibri"/>
              </a:rPr>
              <a:t> </a:t>
            </a:r>
            <a:r>
              <a:rPr lang="it" sz="3200" err="1">
                <a:solidFill>
                  <a:srgbClr val="000000"/>
                </a:solidFill>
                <a:latin typeface="Calibri Light"/>
                <a:ea typeface="Calibri"/>
                <a:cs typeface="Calibri"/>
                <a:sym typeface="Calibri"/>
              </a:rPr>
              <a:t>Semester</a:t>
            </a:r>
            <a:r>
              <a:rPr lang="it" sz="3200">
                <a:solidFill>
                  <a:srgbClr val="000000"/>
                </a:solidFill>
                <a:latin typeface="Calibri Light"/>
                <a:ea typeface="Calibri"/>
                <a:cs typeface="Calibri"/>
                <a:sym typeface="Calibri"/>
              </a:rPr>
              <a:t> </a:t>
            </a:r>
            <a:r>
              <a:rPr lang="it" sz="3200">
                <a:latin typeface="Calibri Light"/>
                <a:ea typeface="Calibri"/>
                <a:cs typeface="Calibri"/>
                <a:sym typeface="Calibri"/>
              </a:rPr>
              <a:t>26</a:t>
            </a:r>
            <a:endParaRPr sz="3200">
              <a:solidFill>
                <a:srgbClr val="000000"/>
              </a:solidFill>
              <a:latin typeface="Calibri Light"/>
              <a:ea typeface="Calibri"/>
              <a:cs typeface="Calibri"/>
            </a:endParaRPr>
          </a:p>
        </p:txBody>
      </p:sp>
      <p:sp>
        <p:nvSpPr>
          <p:cNvPr id="55" name="Google Shape;55;p13"/>
          <p:cNvSpPr txBox="1"/>
          <p:nvPr/>
        </p:nvSpPr>
        <p:spPr>
          <a:xfrm>
            <a:off x="1143000" y="2028038"/>
            <a:ext cx="6858000" cy="1241700"/>
          </a:xfrm>
          <a:prstGeom prst="rect">
            <a:avLst/>
          </a:prstGeom>
          <a:noFill/>
          <a:ln>
            <a:noFill/>
          </a:ln>
        </p:spPr>
        <p:txBody>
          <a:bodyPr spcFirstLastPara="1" wrap="square" lIns="68575" tIns="34275" rIns="68575" bIns="34275" anchor="t" anchorCtr="0">
            <a:normAutofit fontScale="92500" lnSpcReduction="10000"/>
          </a:bodyPr>
          <a:lstStyle/>
          <a:p>
            <a:pPr algn="ctr">
              <a:lnSpc>
                <a:spcPct val="90000"/>
              </a:lnSpc>
            </a:pPr>
            <a:r>
              <a:rPr lang="it" sz="1800" err="1">
                <a:solidFill>
                  <a:srgbClr val="000000"/>
                </a:solidFill>
                <a:latin typeface="Calibri"/>
                <a:ea typeface="Calibri"/>
                <a:cs typeface="Calibri"/>
                <a:sym typeface="Calibri"/>
              </a:rPr>
              <a:t>Lecture</a:t>
            </a:r>
            <a:r>
              <a:rPr lang="it" sz="1800">
                <a:solidFill>
                  <a:srgbClr val="000000"/>
                </a:solidFill>
                <a:latin typeface="Calibri"/>
                <a:ea typeface="Calibri"/>
                <a:cs typeface="Calibri"/>
                <a:sym typeface="Calibri"/>
              </a:rPr>
              <a:t> </a:t>
            </a:r>
            <a:r>
              <a:rPr lang="it" sz="1800">
                <a:latin typeface="Calibri"/>
                <a:ea typeface="Calibri"/>
                <a:cs typeface="Calibri"/>
                <a:sym typeface="Calibri"/>
              </a:rPr>
              <a:t>10_0</a:t>
            </a:r>
            <a:r>
              <a:rPr lang="it" sz="1800">
                <a:solidFill>
                  <a:srgbClr val="000000"/>
                </a:solidFill>
                <a:latin typeface="Calibri"/>
                <a:ea typeface="Calibri"/>
                <a:cs typeface="Calibri"/>
                <a:sym typeface="Calibri"/>
              </a:rPr>
              <a:t> – </a:t>
            </a:r>
            <a:r>
              <a:rPr lang="it" sz="1800" err="1">
                <a:latin typeface="Calibri"/>
                <a:ea typeface="Calibri"/>
                <a:cs typeface="Calibri"/>
                <a:sym typeface="Calibri"/>
              </a:rPr>
              <a:t>Diffusion</a:t>
            </a:r>
            <a:r>
              <a:rPr lang="it" sz="1800">
                <a:latin typeface="Calibri"/>
                <a:ea typeface="Calibri"/>
                <a:cs typeface="Calibri"/>
                <a:sym typeface="Calibri"/>
              </a:rPr>
              <a:t> Models</a:t>
            </a:r>
            <a:endParaRPr lang="it" sz="1800">
              <a:solidFill>
                <a:srgbClr val="000000"/>
              </a:solidFill>
              <a:latin typeface="Calibri"/>
              <a:ea typeface="Calibri"/>
              <a:cs typeface="Calibri"/>
            </a:endParaRPr>
          </a:p>
          <a:p>
            <a:pPr marL="0" lvl="0" indent="0" algn="ctr" rtl="0">
              <a:lnSpc>
                <a:spcPct val="90000"/>
              </a:lnSpc>
              <a:spcBef>
                <a:spcPts val="800"/>
              </a:spcBef>
              <a:spcAft>
                <a:spcPts val="0"/>
              </a:spcAft>
              <a:buNone/>
            </a:pPr>
            <a:endParaRPr sz="1800">
              <a:solidFill>
                <a:srgbClr val="000000"/>
              </a:solidFill>
              <a:latin typeface="Calibri"/>
              <a:ea typeface="Calibri"/>
              <a:cs typeface="Calibri"/>
              <a:sym typeface="Calibri"/>
            </a:endParaRPr>
          </a:p>
          <a:p>
            <a:pPr marL="0" lvl="0" indent="0" algn="ctr" rtl="0">
              <a:lnSpc>
                <a:spcPct val="90000"/>
              </a:lnSpc>
              <a:spcBef>
                <a:spcPts val="800"/>
              </a:spcBef>
              <a:spcAft>
                <a:spcPts val="0"/>
              </a:spcAft>
              <a:buNone/>
            </a:pPr>
            <a:r>
              <a:rPr lang="it" sz="1800">
                <a:solidFill>
                  <a:srgbClr val="000000"/>
                </a:solidFill>
                <a:latin typeface="Calibri"/>
                <a:ea typeface="Calibri"/>
                <a:cs typeface="Calibri"/>
                <a:sym typeface="Calibri"/>
              </a:rPr>
              <a:t>Prof. Dr.-</a:t>
            </a:r>
            <a:r>
              <a:rPr lang="it" sz="1800" err="1">
                <a:solidFill>
                  <a:srgbClr val="000000"/>
                </a:solidFill>
                <a:latin typeface="Calibri"/>
                <a:ea typeface="Calibri"/>
                <a:cs typeface="Calibri"/>
                <a:sym typeface="Calibri"/>
              </a:rPr>
              <a:t>Ing</a:t>
            </a:r>
            <a:r>
              <a:rPr lang="it" sz="1800">
                <a:solidFill>
                  <a:srgbClr val="000000"/>
                </a:solidFill>
                <a:latin typeface="Calibri"/>
                <a:ea typeface="Calibri"/>
                <a:cs typeface="Calibri"/>
                <a:sym typeface="Calibri"/>
              </a:rPr>
              <a:t> Gerard Pons-Moll</a:t>
            </a:r>
            <a:endParaRPr sz="1800">
              <a:solidFill>
                <a:srgbClr val="000000"/>
              </a:solidFill>
              <a:latin typeface="Calibri"/>
              <a:ea typeface="Calibri"/>
              <a:cs typeface="Calibri"/>
              <a:sym typeface="Calibri"/>
            </a:endParaRPr>
          </a:p>
          <a:p>
            <a:pPr marL="0" lvl="0" indent="0" algn="ctr" rtl="0">
              <a:lnSpc>
                <a:spcPct val="90000"/>
              </a:lnSpc>
              <a:spcBef>
                <a:spcPts val="800"/>
              </a:spcBef>
              <a:spcAft>
                <a:spcPts val="0"/>
              </a:spcAft>
              <a:buNone/>
            </a:pPr>
            <a:r>
              <a:rPr lang="it" sz="1800">
                <a:solidFill>
                  <a:srgbClr val="000000"/>
                </a:solidFill>
                <a:latin typeface="Calibri"/>
                <a:ea typeface="Calibri"/>
                <a:cs typeface="Calibri"/>
                <a:sym typeface="Calibri"/>
              </a:rPr>
              <a:t>University of Tübingen / MPI-</a:t>
            </a:r>
            <a:r>
              <a:rPr lang="it" sz="1800" err="1">
                <a:solidFill>
                  <a:srgbClr val="000000"/>
                </a:solidFill>
                <a:latin typeface="Calibri"/>
                <a:ea typeface="Calibri"/>
                <a:cs typeface="Calibri"/>
                <a:sym typeface="Calibri"/>
              </a:rPr>
              <a:t>Informatics</a:t>
            </a:r>
            <a:endParaRPr sz="1800" err="1">
              <a:solidFill>
                <a:srgbClr val="000000"/>
              </a:solidFill>
              <a:latin typeface="Calibri"/>
              <a:ea typeface="Calibri"/>
              <a:cs typeface="Calibri"/>
              <a:sym typeface="Calibri"/>
            </a:endParaRPr>
          </a:p>
          <a:p>
            <a:pPr marL="0" lvl="0" indent="0" algn="ctr" rtl="0">
              <a:lnSpc>
                <a:spcPct val="90000"/>
              </a:lnSpc>
              <a:spcBef>
                <a:spcPts val="800"/>
              </a:spcBef>
              <a:spcAft>
                <a:spcPts val="0"/>
              </a:spcAft>
              <a:buNone/>
            </a:pPr>
            <a:endParaRPr sz="1800">
              <a:solidFill>
                <a:srgbClr val="000000"/>
              </a:solidFill>
              <a:latin typeface="Calibri"/>
              <a:ea typeface="Calibri"/>
              <a:cs typeface="Calibri"/>
              <a:sym typeface="Calibri"/>
            </a:endParaRPr>
          </a:p>
        </p:txBody>
      </p:sp>
      <p:pic>
        <p:nvPicPr>
          <p:cNvPr id="56" name="Google Shape;56;p13"/>
          <p:cNvPicPr preferRelativeResize="0"/>
          <p:nvPr/>
        </p:nvPicPr>
        <p:blipFill rotWithShape="1">
          <a:blip r:embed="rId3">
            <a:alphaModFix/>
          </a:blip>
          <a:srcRect/>
          <a:stretch/>
        </p:blipFill>
        <p:spPr>
          <a:xfrm>
            <a:off x="2747453" y="3661475"/>
            <a:ext cx="3692091" cy="94616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41B13FBF-2862-900B-1ACA-5AD642B37357}"/>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A9921E5A-DDE1-E0F6-98B3-641066958F18}"/>
              </a:ext>
            </a:extLst>
          </p:cNvPr>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r>
              <a:rPr lang="it" err="1"/>
              <a:t>Motivations</a:t>
            </a:r>
            <a:r>
              <a:rPr lang="it"/>
              <a:t> for Generative Models</a:t>
            </a:r>
          </a:p>
        </p:txBody>
      </p:sp>
      <p:sp>
        <p:nvSpPr>
          <p:cNvPr id="1293" name="Google Shape;1293;p109">
            <a:extLst>
              <a:ext uri="{FF2B5EF4-FFF2-40B4-BE49-F238E27FC236}">
                <a16:creationId xmlns:a16="http://schemas.microsoft.com/office/drawing/2014/main" id="{E398E3A4-8960-0C3C-5E8E-C73A54366702}"/>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sp>
        <p:nvSpPr>
          <p:cNvPr id="2" name="Segnaposto numero diapositiva 1">
            <a:extLst>
              <a:ext uri="{FF2B5EF4-FFF2-40B4-BE49-F238E27FC236}">
                <a16:creationId xmlns:a16="http://schemas.microsoft.com/office/drawing/2014/main" id="{B7EB4459-73CD-A13F-5313-4EF4CED1CD71}"/>
              </a:ext>
            </a:extLst>
          </p:cNvPr>
          <p:cNvSpPr>
            <a:spLocks noGrp="1"/>
          </p:cNvSpPr>
          <p:nvPr>
            <p:ph type="sldNum" idx="12"/>
          </p:nvPr>
        </p:nvSpPr>
        <p:spPr/>
        <p:txBody>
          <a:bodyPr/>
          <a:lstStyle/>
          <a:p>
            <a:fld id="{00000000-1234-1234-1234-123412341234}" type="slidenum">
              <a:rPr lang="it"/>
              <a:t>2</a:t>
            </a:fld>
            <a:endParaRPr lang="it-IT"/>
          </a:p>
        </p:txBody>
      </p:sp>
    </p:spTree>
    <p:extLst>
      <p:ext uri="{BB962C8B-B14F-4D97-AF65-F5344CB8AC3E}">
        <p14:creationId xmlns:p14="http://schemas.microsoft.com/office/powerpoint/2010/main" val="1783814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E4518675-CB0B-1CAF-4523-5523AD4D28CA}"/>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3B3296CF-EE78-3D62-9CA3-39C0B7582DEF}"/>
              </a:ext>
            </a:extLst>
          </p:cNvPr>
          <p:cNvSpPr txBox="1">
            <a:spLocks noGrp="1"/>
          </p:cNvSpPr>
          <p:nvPr>
            <p:ph type="title"/>
          </p:nvPr>
        </p:nvSpPr>
        <p:spPr>
          <a:prstGeom prst="rect">
            <a:avLst/>
          </a:prstGeom>
        </p:spPr>
        <p:txBody>
          <a:bodyPr spcFirstLastPara="1" wrap="square" lIns="91425" tIns="91425" rIns="91425" bIns="91425" anchor="ctr" anchorCtr="0">
            <a:normAutofit fontScale="90000"/>
          </a:bodyPr>
          <a:lstStyle/>
          <a:p>
            <a:r>
              <a:rPr lang="it" err="1"/>
              <a:t>Motivations</a:t>
            </a:r>
            <a:r>
              <a:rPr lang="it"/>
              <a:t> for Generative Models </a:t>
            </a:r>
            <a:endParaRPr lang="it-IT"/>
          </a:p>
        </p:txBody>
      </p:sp>
      <p:sp>
        <p:nvSpPr>
          <p:cNvPr id="3" name="Text Placeholder 2">
            <a:extLst>
              <a:ext uri="{FF2B5EF4-FFF2-40B4-BE49-F238E27FC236}">
                <a16:creationId xmlns:a16="http://schemas.microsoft.com/office/drawing/2014/main" id="{9ED53605-940B-D9AD-1DBA-59F56B74550A}"/>
              </a:ext>
            </a:extLst>
          </p:cNvPr>
          <p:cNvSpPr>
            <a:spLocks noGrp="1"/>
          </p:cNvSpPr>
          <p:nvPr>
            <p:ph type="body" idx="1"/>
          </p:nvPr>
        </p:nvSpPr>
        <p:spPr/>
        <p:txBody>
          <a:bodyPr/>
          <a:lstStyle/>
          <a:p>
            <a:r>
              <a:rPr lang="en-US"/>
              <a:t>Until now we saw methods that can </a:t>
            </a:r>
            <a:r>
              <a:rPr lang="en-US" b="1"/>
              <a:t>reconstruct </a:t>
            </a:r>
            <a:r>
              <a:rPr lang="en-US"/>
              <a:t>scene and objects from multiple images (SFM, Multiview Stereo, </a:t>
            </a:r>
            <a:r>
              <a:rPr lang="en-US" err="1"/>
              <a:t>NeRF</a:t>
            </a:r>
            <a:r>
              <a:rPr lang="en-US"/>
              <a:t>, Gaussian Splatting...)</a:t>
            </a:r>
          </a:p>
        </p:txBody>
      </p:sp>
      <p:sp>
        <p:nvSpPr>
          <p:cNvPr id="2" name="Segnaposto numero diapositiva 1">
            <a:extLst>
              <a:ext uri="{FF2B5EF4-FFF2-40B4-BE49-F238E27FC236}">
                <a16:creationId xmlns:a16="http://schemas.microsoft.com/office/drawing/2014/main" id="{D9DC8011-315A-9881-DE65-5C050EA701DC}"/>
              </a:ext>
            </a:extLst>
          </p:cNvPr>
          <p:cNvSpPr>
            <a:spLocks noGrp="1"/>
          </p:cNvSpPr>
          <p:nvPr>
            <p:ph type="sldNum" idx="12"/>
          </p:nvPr>
        </p:nvSpPr>
        <p:spPr/>
        <p:txBody>
          <a:bodyPr/>
          <a:lstStyle/>
          <a:p>
            <a:fld id="{00000000-1234-1234-1234-123412341234}" type="slidenum">
              <a:rPr lang="it"/>
              <a:t>3</a:t>
            </a:fld>
            <a:endParaRPr lang="it-IT"/>
          </a:p>
        </p:txBody>
      </p:sp>
      <p:sp>
        <p:nvSpPr>
          <p:cNvPr id="1293" name="Google Shape;1293;p109">
            <a:extLst>
              <a:ext uri="{FF2B5EF4-FFF2-40B4-BE49-F238E27FC236}">
                <a16:creationId xmlns:a16="http://schemas.microsoft.com/office/drawing/2014/main" id="{D5F03CB0-4356-E2C2-173D-06E1E8009173}"/>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pic>
        <p:nvPicPr>
          <p:cNvPr id="4" name="Picture 3" descr="3D Gaussian Splatting Technique | Spline Dynamics">
            <a:extLst>
              <a:ext uri="{FF2B5EF4-FFF2-40B4-BE49-F238E27FC236}">
                <a16:creationId xmlns:a16="http://schemas.microsoft.com/office/drawing/2014/main" id="{20686244-37B1-DBA0-D1A3-3A85956CF556}"/>
              </a:ext>
            </a:extLst>
          </p:cNvPr>
          <p:cNvPicPr>
            <a:picLocks noChangeAspect="1"/>
          </p:cNvPicPr>
          <p:nvPr/>
        </p:nvPicPr>
        <p:blipFill>
          <a:blip r:embed="rId3"/>
          <a:stretch>
            <a:fillRect/>
          </a:stretch>
        </p:blipFill>
        <p:spPr>
          <a:xfrm>
            <a:off x="6428495" y="1941739"/>
            <a:ext cx="1782073" cy="1786875"/>
          </a:xfrm>
          <a:prstGeom prst="rect">
            <a:avLst/>
          </a:prstGeom>
        </p:spPr>
      </p:pic>
      <p:pic>
        <p:nvPicPr>
          <p:cNvPr id="8" name="Picture 7" descr="NeRF: Neural Radiance Fields">
            <a:extLst>
              <a:ext uri="{FF2B5EF4-FFF2-40B4-BE49-F238E27FC236}">
                <a16:creationId xmlns:a16="http://schemas.microsoft.com/office/drawing/2014/main" id="{24C4D7D0-2F43-3B6D-D1F0-27A93611241F}"/>
              </a:ext>
            </a:extLst>
          </p:cNvPr>
          <p:cNvPicPr>
            <a:picLocks noChangeAspect="1"/>
          </p:cNvPicPr>
          <p:nvPr/>
        </p:nvPicPr>
        <p:blipFill>
          <a:blip r:embed="rId4"/>
          <a:stretch>
            <a:fillRect/>
          </a:stretch>
        </p:blipFill>
        <p:spPr>
          <a:xfrm>
            <a:off x="3448606" y="3553457"/>
            <a:ext cx="4466932" cy="1549765"/>
          </a:xfrm>
          <a:prstGeom prst="rect">
            <a:avLst/>
          </a:prstGeom>
        </p:spPr>
      </p:pic>
      <p:pic>
        <p:nvPicPr>
          <p:cNvPr id="10" name="Picture 9" descr="3D Reconstruction with Stereo Images -Part 1: Camera Calibration | by  AI/HUB | Medium">
            <a:extLst>
              <a:ext uri="{FF2B5EF4-FFF2-40B4-BE49-F238E27FC236}">
                <a16:creationId xmlns:a16="http://schemas.microsoft.com/office/drawing/2014/main" id="{4C8E612C-F101-4C88-BC74-6BD7A87757D9}"/>
              </a:ext>
            </a:extLst>
          </p:cNvPr>
          <p:cNvPicPr>
            <a:picLocks noChangeAspect="1"/>
          </p:cNvPicPr>
          <p:nvPr/>
        </p:nvPicPr>
        <p:blipFill>
          <a:blip r:embed="rId5"/>
          <a:srcRect t="95" b="4407"/>
          <a:stretch>
            <a:fillRect/>
          </a:stretch>
        </p:blipFill>
        <p:spPr>
          <a:xfrm>
            <a:off x="2327615" y="1902320"/>
            <a:ext cx="2769854" cy="1822863"/>
          </a:xfrm>
          <a:prstGeom prst="rect">
            <a:avLst/>
          </a:prstGeom>
        </p:spPr>
      </p:pic>
      <p:pic>
        <p:nvPicPr>
          <p:cNvPr id="7" name="Picture 6" descr="2311.18801] Distributed Global Structure-from-Motion with a Deep Front-End">
            <a:extLst>
              <a:ext uri="{FF2B5EF4-FFF2-40B4-BE49-F238E27FC236}">
                <a16:creationId xmlns:a16="http://schemas.microsoft.com/office/drawing/2014/main" id="{51C36DAF-DB8D-87B5-CB6D-DEAD22D199AD}"/>
              </a:ext>
            </a:extLst>
          </p:cNvPr>
          <p:cNvPicPr>
            <a:picLocks noChangeAspect="1"/>
          </p:cNvPicPr>
          <p:nvPr/>
        </p:nvPicPr>
        <p:blipFill>
          <a:blip r:embed="rId6"/>
          <a:stretch>
            <a:fillRect/>
          </a:stretch>
        </p:blipFill>
        <p:spPr>
          <a:xfrm>
            <a:off x="-1191" y="2856903"/>
            <a:ext cx="2496491" cy="2243260"/>
          </a:xfrm>
          <a:prstGeom prst="rect">
            <a:avLst/>
          </a:prstGeom>
        </p:spPr>
      </p:pic>
    </p:spTree>
    <p:extLst>
      <p:ext uri="{BB962C8B-B14F-4D97-AF65-F5344CB8AC3E}">
        <p14:creationId xmlns:p14="http://schemas.microsoft.com/office/powerpoint/2010/main" val="1568383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6A78B88A-D55B-B5D3-1B2F-4784FEBA1587}"/>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A15B6C00-5883-657A-248D-CC74C9112AA0}"/>
              </a:ext>
            </a:extLst>
          </p:cNvPr>
          <p:cNvSpPr txBox="1">
            <a:spLocks noGrp="1"/>
          </p:cNvSpPr>
          <p:nvPr>
            <p:ph type="title"/>
          </p:nvPr>
        </p:nvSpPr>
        <p:spPr>
          <a:prstGeom prst="rect">
            <a:avLst/>
          </a:prstGeom>
        </p:spPr>
        <p:txBody>
          <a:bodyPr spcFirstLastPara="1" wrap="square" lIns="91425" tIns="91425" rIns="91425" bIns="91425" anchor="ctr" anchorCtr="0">
            <a:normAutofit fontScale="90000"/>
          </a:bodyPr>
          <a:lstStyle/>
          <a:p>
            <a:r>
              <a:rPr lang="it" err="1"/>
              <a:t>Motivation</a:t>
            </a:r>
            <a:r>
              <a:rPr lang="it"/>
              <a:t> for generative models</a:t>
            </a:r>
            <a:endParaRPr lang="it-IT"/>
          </a:p>
        </p:txBody>
      </p:sp>
      <p:sp>
        <p:nvSpPr>
          <p:cNvPr id="3" name="Text Placeholder 2">
            <a:extLst>
              <a:ext uri="{FF2B5EF4-FFF2-40B4-BE49-F238E27FC236}">
                <a16:creationId xmlns:a16="http://schemas.microsoft.com/office/drawing/2014/main" id="{1E7CE17A-D559-73E0-8223-D01DE5B15AC2}"/>
              </a:ext>
            </a:extLst>
          </p:cNvPr>
          <p:cNvSpPr>
            <a:spLocks noGrp="1"/>
          </p:cNvSpPr>
          <p:nvPr>
            <p:ph type="body" idx="1"/>
          </p:nvPr>
        </p:nvSpPr>
        <p:spPr/>
        <p:txBody>
          <a:bodyPr/>
          <a:lstStyle/>
          <a:p>
            <a:pPr>
              <a:lnSpc>
                <a:spcPct val="114999"/>
              </a:lnSpc>
            </a:pPr>
            <a:r>
              <a:rPr lang="en-US"/>
              <a:t>However, tasks like </a:t>
            </a:r>
            <a:r>
              <a:rPr lang="en-US" b="1"/>
              <a:t>single view reconstruction </a:t>
            </a:r>
            <a:r>
              <a:rPr lang="en-US"/>
              <a:t>are ill-posed.</a:t>
            </a:r>
          </a:p>
          <a:p>
            <a:pPr>
              <a:lnSpc>
                <a:spcPct val="114999"/>
              </a:lnSpc>
            </a:pPr>
            <a:r>
              <a:rPr lang="en-US"/>
              <a:t>Deterministic model might collapse to average value.</a:t>
            </a:r>
          </a:p>
          <a:p>
            <a:pPr>
              <a:lnSpc>
                <a:spcPct val="114999"/>
              </a:lnSpc>
            </a:pPr>
            <a:endParaRPr lang="en-US"/>
          </a:p>
          <a:p>
            <a:pPr>
              <a:lnSpc>
                <a:spcPct val="114999"/>
              </a:lnSpc>
            </a:pPr>
            <a:endParaRPr lang="en-US"/>
          </a:p>
          <a:p>
            <a:pPr>
              <a:lnSpc>
                <a:spcPct val="114999"/>
              </a:lnSpc>
            </a:pPr>
            <a:endParaRPr lang="en-US"/>
          </a:p>
          <a:p>
            <a:pPr>
              <a:lnSpc>
                <a:spcPct val="114999"/>
              </a:lnSpc>
            </a:pPr>
            <a:endParaRPr lang="en-US"/>
          </a:p>
          <a:p>
            <a:pPr>
              <a:lnSpc>
                <a:spcPct val="114999"/>
              </a:lnSpc>
            </a:pPr>
            <a:endParaRPr lang="en-US"/>
          </a:p>
          <a:p>
            <a:pPr>
              <a:lnSpc>
                <a:spcPct val="114999"/>
              </a:lnSpc>
            </a:pPr>
            <a:r>
              <a:rPr lang="en-US"/>
              <a:t>We should learn a distribution of all possible configurations instead of simply regression or fitting to observations</a:t>
            </a:r>
          </a:p>
          <a:p>
            <a:pPr>
              <a:lnSpc>
                <a:spcPct val="114999"/>
              </a:lnSpc>
            </a:pPr>
            <a:r>
              <a:rPr lang="en-US"/>
              <a:t>Today we will explore diffusion model for conditional generation!</a:t>
            </a:r>
          </a:p>
        </p:txBody>
      </p:sp>
      <p:sp>
        <p:nvSpPr>
          <p:cNvPr id="2" name="Segnaposto numero diapositiva 1">
            <a:extLst>
              <a:ext uri="{FF2B5EF4-FFF2-40B4-BE49-F238E27FC236}">
                <a16:creationId xmlns:a16="http://schemas.microsoft.com/office/drawing/2014/main" id="{40877B71-A4E0-92F6-EAB1-6C0EE40BCC60}"/>
              </a:ext>
            </a:extLst>
          </p:cNvPr>
          <p:cNvSpPr>
            <a:spLocks noGrp="1"/>
          </p:cNvSpPr>
          <p:nvPr>
            <p:ph type="sldNum" idx="12"/>
          </p:nvPr>
        </p:nvSpPr>
        <p:spPr/>
        <p:txBody>
          <a:bodyPr/>
          <a:lstStyle/>
          <a:p>
            <a:fld id="{00000000-1234-1234-1234-123412341234}" type="slidenum">
              <a:rPr lang="it"/>
              <a:t>4</a:t>
            </a:fld>
            <a:endParaRPr lang="it-IT"/>
          </a:p>
        </p:txBody>
      </p:sp>
      <p:pic>
        <p:nvPicPr>
          <p:cNvPr id="5" name="Immagine 4" descr="Immagine che contiene diagramma, Diagramma, linea, testo&#10;&#10;Il contenuto generato dall&amp;#39;IA potrebbe non essere corretto.">
            <a:extLst>
              <a:ext uri="{FF2B5EF4-FFF2-40B4-BE49-F238E27FC236}">
                <a16:creationId xmlns:a16="http://schemas.microsoft.com/office/drawing/2014/main" id="{CBC874F1-5AC5-DD6F-2627-11BCC4D09148}"/>
              </a:ext>
            </a:extLst>
          </p:cNvPr>
          <p:cNvPicPr>
            <a:picLocks noChangeAspect="1"/>
          </p:cNvPicPr>
          <p:nvPr/>
        </p:nvPicPr>
        <p:blipFill>
          <a:blip r:embed="rId3"/>
          <a:stretch>
            <a:fillRect/>
          </a:stretch>
        </p:blipFill>
        <p:spPr>
          <a:xfrm>
            <a:off x="1520927" y="1902779"/>
            <a:ext cx="5604388" cy="1476207"/>
          </a:xfrm>
          <a:prstGeom prst="rect">
            <a:avLst/>
          </a:prstGeom>
        </p:spPr>
      </p:pic>
    </p:spTree>
    <p:extLst>
      <p:ext uri="{BB962C8B-B14F-4D97-AF65-F5344CB8AC3E}">
        <p14:creationId xmlns:p14="http://schemas.microsoft.com/office/powerpoint/2010/main" val="1638762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4C9FD458-5277-CC49-A699-6FE8478330E2}"/>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BE156EEA-87FD-5708-33FF-25D8E6852E9E}"/>
              </a:ext>
            </a:extLst>
          </p:cNvPr>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r>
              <a:rPr lang="it"/>
              <a:t>Generative Models in 3D</a:t>
            </a:r>
            <a:endParaRPr lang="en-US"/>
          </a:p>
        </p:txBody>
      </p:sp>
      <p:sp>
        <p:nvSpPr>
          <p:cNvPr id="1293" name="Google Shape;1293;p109">
            <a:extLst>
              <a:ext uri="{FF2B5EF4-FFF2-40B4-BE49-F238E27FC236}">
                <a16:creationId xmlns:a16="http://schemas.microsoft.com/office/drawing/2014/main" id="{F2E1676A-E1FC-7804-3ED7-E29CE884419E}"/>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sp>
        <p:nvSpPr>
          <p:cNvPr id="2" name="Segnaposto numero diapositiva 1">
            <a:extLst>
              <a:ext uri="{FF2B5EF4-FFF2-40B4-BE49-F238E27FC236}">
                <a16:creationId xmlns:a16="http://schemas.microsoft.com/office/drawing/2014/main" id="{A6A5B324-C45B-A7F3-0D21-C5457EB7EE5D}"/>
              </a:ext>
            </a:extLst>
          </p:cNvPr>
          <p:cNvSpPr>
            <a:spLocks noGrp="1"/>
          </p:cNvSpPr>
          <p:nvPr>
            <p:ph type="sldNum" idx="12"/>
          </p:nvPr>
        </p:nvSpPr>
        <p:spPr/>
        <p:txBody>
          <a:bodyPr/>
          <a:lstStyle/>
          <a:p>
            <a:fld id="{00000000-1234-1234-1234-123412341234}" type="slidenum">
              <a:rPr lang="it"/>
              <a:t>5</a:t>
            </a:fld>
            <a:endParaRPr lang="it-IT"/>
          </a:p>
        </p:txBody>
      </p:sp>
    </p:spTree>
    <p:extLst>
      <p:ext uri="{BB962C8B-B14F-4D97-AF65-F5344CB8AC3E}">
        <p14:creationId xmlns:p14="http://schemas.microsoft.com/office/powerpoint/2010/main" val="605609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EED61FD9-026E-9035-4BD1-BF42E67A583C}"/>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78C8A8FF-763D-8C1A-1BAF-3883A235F8C0}"/>
              </a:ext>
            </a:extLst>
          </p:cNvPr>
          <p:cNvSpPr txBox="1">
            <a:spLocks noGrp="1"/>
          </p:cNvSpPr>
          <p:nvPr>
            <p:ph type="title"/>
          </p:nvPr>
        </p:nvSpPr>
        <p:spPr>
          <a:prstGeom prst="rect">
            <a:avLst/>
          </a:prstGeom>
        </p:spPr>
        <p:txBody>
          <a:bodyPr spcFirstLastPara="1" wrap="square" lIns="91425" tIns="91425" rIns="91425" bIns="91425" anchor="ctr" anchorCtr="0">
            <a:normAutofit fontScale="90000"/>
          </a:bodyPr>
          <a:lstStyle/>
          <a:p>
            <a:r>
              <a:rPr lang="it"/>
              <a:t>Generative Models in 3D</a:t>
            </a:r>
          </a:p>
        </p:txBody>
      </p:sp>
      <p:sp>
        <p:nvSpPr>
          <p:cNvPr id="3" name="Text Placeholder 2">
            <a:extLst>
              <a:ext uri="{FF2B5EF4-FFF2-40B4-BE49-F238E27FC236}">
                <a16:creationId xmlns:a16="http://schemas.microsoft.com/office/drawing/2014/main" id="{066267EB-2A16-0BF6-4928-FD038F529814}"/>
              </a:ext>
            </a:extLst>
          </p:cNvPr>
          <p:cNvSpPr>
            <a:spLocks noGrp="1"/>
          </p:cNvSpPr>
          <p:nvPr>
            <p:ph type="body" idx="1"/>
          </p:nvPr>
        </p:nvSpPr>
        <p:spPr/>
        <p:txBody>
          <a:bodyPr spcFirstLastPara="1" wrap="square" lIns="91425" tIns="91425" rIns="91425" bIns="91425" anchor="ctr" anchorCtr="0">
            <a:normAutofit/>
          </a:bodyPr>
          <a:lstStyle/>
          <a:p>
            <a:pPr marL="114300" indent="0" algn="ctr">
              <a:buNone/>
            </a:pPr>
            <a:r>
              <a:rPr lang="en-US" sz="2400"/>
              <a:t>Being able to generate content is a very powerful capability, and has many applications.</a:t>
            </a:r>
          </a:p>
        </p:txBody>
      </p:sp>
      <p:sp>
        <p:nvSpPr>
          <p:cNvPr id="2" name="Segnaposto numero diapositiva 1">
            <a:extLst>
              <a:ext uri="{FF2B5EF4-FFF2-40B4-BE49-F238E27FC236}">
                <a16:creationId xmlns:a16="http://schemas.microsoft.com/office/drawing/2014/main" id="{486FF95D-7832-A4A2-A3C2-F09A6221547E}"/>
              </a:ext>
            </a:extLst>
          </p:cNvPr>
          <p:cNvSpPr>
            <a:spLocks noGrp="1"/>
          </p:cNvSpPr>
          <p:nvPr>
            <p:ph type="sldNum" idx="12"/>
          </p:nvPr>
        </p:nvSpPr>
        <p:spPr/>
        <p:txBody>
          <a:bodyPr/>
          <a:lstStyle/>
          <a:p>
            <a:fld id="{00000000-1234-1234-1234-123412341234}" type="slidenum">
              <a:rPr lang="it"/>
              <a:t>6</a:t>
            </a:fld>
            <a:endParaRPr lang="it-IT"/>
          </a:p>
        </p:txBody>
      </p:sp>
      <p:sp>
        <p:nvSpPr>
          <p:cNvPr id="1293" name="Google Shape;1293;p109">
            <a:extLst>
              <a:ext uri="{FF2B5EF4-FFF2-40B4-BE49-F238E27FC236}">
                <a16:creationId xmlns:a16="http://schemas.microsoft.com/office/drawing/2014/main" id="{930639E9-6B88-F51B-0646-96E3AAA49DA4}"/>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spTree>
    <p:extLst>
      <p:ext uri="{BB962C8B-B14F-4D97-AF65-F5344CB8AC3E}">
        <p14:creationId xmlns:p14="http://schemas.microsoft.com/office/powerpoint/2010/main" val="518411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9CB5F4B9-5536-274A-592F-C2AC09132EC7}"/>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661DF1B7-059D-3CC3-BE6B-DE8AD7D505C5}"/>
              </a:ext>
            </a:extLst>
          </p:cNvPr>
          <p:cNvSpPr>
            <a:spLocks noGrp="1"/>
          </p:cNvSpPr>
          <p:nvPr>
            <p:ph type="sldNum" idx="12"/>
          </p:nvPr>
        </p:nvSpPr>
        <p:spPr/>
        <p:txBody>
          <a:bodyPr/>
          <a:lstStyle/>
          <a:p>
            <a:fld id="{00000000-1234-1234-1234-123412341234}" type="slidenum">
              <a:rPr lang="it"/>
              <a:t>7</a:t>
            </a:fld>
            <a:endParaRPr lang="it-IT"/>
          </a:p>
        </p:txBody>
      </p:sp>
      <p:sp>
        <p:nvSpPr>
          <p:cNvPr id="1293" name="Google Shape;1293;p109">
            <a:extLst>
              <a:ext uri="{FF2B5EF4-FFF2-40B4-BE49-F238E27FC236}">
                <a16:creationId xmlns:a16="http://schemas.microsoft.com/office/drawing/2014/main" id="{8D8D3DC8-4C5A-6B39-6262-76BD597A87AC}"/>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sp>
        <p:nvSpPr>
          <p:cNvPr id="5" name="Text Placeholder 4">
            <a:extLst>
              <a:ext uri="{FF2B5EF4-FFF2-40B4-BE49-F238E27FC236}">
                <a16:creationId xmlns:a16="http://schemas.microsoft.com/office/drawing/2014/main" id="{14A57E11-DE96-100C-BA5C-E8F560DE8F38}"/>
              </a:ext>
            </a:extLst>
          </p:cNvPr>
          <p:cNvSpPr>
            <a:spLocks noGrp="1"/>
          </p:cNvSpPr>
          <p:nvPr>
            <p:ph type="body" idx="1"/>
          </p:nvPr>
        </p:nvSpPr>
        <p:spPr>
          <a:xfrm>
            <a:off x="311700" y="295092"/>
            <a:ext cx="8520600" cy="3416400"/>
          </a:xfrm>
        </p:spPr>
        <p:txBody>
          <a:bodyPr/>
          <a:lstStyle/>
          <a:p>
            <a:pPr marL="114300" indent="0" algn="ctr">
              <a:buNone/>
            </a:pPr>
            <a:r>
              <a:rPr lang="en-US"/>
              <a:t>Text to 3D object</a:t>
            </a:r>
          </a:p>
        </p:txBody>
      </p:sp>
      <p:sp>
        <p:nvSpPr>
          <p:cNvPr id="11" name="TextBox 10">
            <a:extLst>
              <a:ext uri="{FF2B5EF4-FFF2-40B4-BE49-F238E27FC236}">
                <a16:creationId xmlns:a16="http://schemas.microsoft.com/office/drawing/2014/main" id="{F196D23A-2C7D-466F-7CF0-8870A45D99D6}"/>
              </a:ext>
            </a:extLst>
          </p:cNvPr>
          <p:cNvSpPr txBox="1"/>
          <p:nvPr/>
        </p:nvSpPr>
        <p:spPr>
          <a:xfrm>
            <a:off x="1770351" y="4446096"/>
            <a:ext cx="5600583" cy="430887"/>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100"/>
              <a:t>Trellis: Structured 3D </a:t>
            </a:r>
            <a:r>
              <a:rPr lang="en-US" sz="1100" err="1"/>
              <a:t>Latents</a:t>
            </a:r>
            <a:endParaRPr lang="en-US" err="1"/>
          </a:p>
          <a:p>
            <a:pPr algn="ctr"/>
            <a:r>
              <a:rPr lang="en-US" sz="1100"/>
              <a:t>for Scalable and Versatile 3D Generation. Xiang et al. CVPR 2025</a:t>
            </a:r>
            <a:endParaRPr lang="en-US"/>
          </a:p>
        </p:txBody>
      </p:sp>
      <p:pic>
        <p:nvPicPr>
          <p:cNvPr id="24" name="objects">
            <a:hlinkClick r:id="" action="ppaction://media"/>
            <a:extLst>
              <a:ext uri="{FF2B5EF4-FFF2-40B4-BE49-F238E27FC236}">
                <a16:creationId xmlns:a16="http://schemas.microsoft.com/office/drawing/2014/main" id="{84E4E485-43CC-D9BA-AFD8-852C03ED8DF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21" y="904316"/>
            <a:ext cx="9135355" cy="2566467"/>
          </a:xfrm>
          <a:prstGeom prst="rect">
            <a:avLst/>
          </a:prstGeom>
        </p:spPr>
      </p:pic>
      <p:sp>
        <p:nvSpPr>
          <p:cNvPr id="25" name="TextBox 24">
            <a:extLst>
              <a:ext uri="{FF2B5EF4-FFF2-40B4-BE49-F238E27FC236}">
                <a16:creationId xmlns:a16="http://schemas.microsoft.com/office/drawing/2014/main" id="{707907E4-F4A2-CA36-A929-E4C34636FC60}"/>
              </a:ext>
            </a:extLst>
          </p:cNvPr>
          <p:cNvSpPr txBox="1"/>
          <p:nvPr/>
        </p:nvSpPr>
        <p:spPr>
          <a:xfrm>
            <a:off x="2287921" y="3575331"/>
            <a:ext cx="1917167" cy="73866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t>Vintage copper rotary telephone with intricate detailing. </a:t>
            </a:r>
          </a:p>
        </p:txBody>
      </p:sp>
      <p:sp>
        <p:nvSpPr>
          <p:cNvPr id="26" name="TextBox 25">
            <a:extLst>
              <a:ext uri="{FF2B5EF4-FFF2-40B4-BE49-F238E27FC236}">
                <a16:creationId xmlns:a16="http://schemas.microsoft.com/office/drawing/2014/main" id="{32E5B744-8E53-F3EA-C14B-EBEB9586A573}"/>
              </a:ext>
            </a:extLst>
          </p:cNvPr>
          <p:cNvSpPr txBox="1"/>
          <p:nvPr/>
        </p:nvSpPr>
        <p:spPr>
          <a:xfrm>
            <a:off x="136392" y="3577398"/>
            <a:ext cx="182111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Two-story brick house with red roof and fence. </a:t>
            </a:r>
          </a:p>
        </p:txBody>
      </p:sp>
      <p:sp>
        <p:nvSpPr>
          <p:cNvPr id="27" name="TextBox 26">
            <a:extLst>
              <a:ext uri="{FF2B5EF4-FFF2-40B4-BE49-F238E27FC236}">
                <a16:creationId xmlns:a16="http://schemas.microsoft.com/office/drawing/2014/main" id="{96A155FB-52DF-AAE9-EE8F-AF91A0F23822}"/>
              </a:ext>
            </a:extLst>
          </p:cNvPr>
          <p:cNvSpPr txBox="1"/>
          <p:nvPr/>
        </p:nvSpPr>
        <p:spPr>
          <a:xfrm>
            <a:off x="4684379" y="3577397"/>
            <a:ext cx="182111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Bronze owl sculpture perched on a branch. </a:t>
            </a:r>
          </a:p>
        </p:txBody>
      </p:sp>
      <p:sp>
        <p:nvSpPr>
          <p:cNvPr id="28" name="TextBox 27">
            <a:extLst>
              <a:ext uri="{FF2B5EF4-FFF2-40B4-BE49-F238E27FC236}">
                <a16:creationId xmlns:a16="http://schemas.microsoft.com/office/drawing/2014/main" id="{CADFF0D0-D2AF-F3A2-25EC-44F58F0E5369}"/>
              </a:ext>
            </a:extLst>
          </p:cNvPr>
          <p:cNvSpPr txBox="1"/>
          <p:nvPr/>
        </p:nvSpPr>
        <p:spPr>
          <a:xfrm>
            <a:off x="6994391" y="3577396"/>
            <a:ext cx="182111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Bronze owl sculpture perched on a branch. </a:t>
            </a:r>
          </a:p>
        </p:txBody>
      </p:sp>
    </p:spTree>
    <p:extLst>
      <p:ext uri="{BB962C8B-B14F-4D97-AF65-F5344CB8AC3E}">
        <p14:creationId xmlns:p14="http://schemas.microsoft.com/office/powerpoint/2010/main" val="427670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6"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4"/>
                </p:tgtEl>
              </p:cMediaNode>
            </p:video>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7CE0FA91-675C-43D2-2CDF-744B892D947D}"/>
            </a:ext>
          </a:extLst>
        </p:cNvPr>
        <p:cNvGrpSpPr/>
        <p:nvPr/>
      </p:nvGrpSpPr>
      <p:grpSpPr>
        <a:xfrm>
          <a:off x="0" y="0"/>
          <a:ext cx="0" cy="0"/>
          <a:chOff x="0" y="0"/>
          <a:chExt cx="0" cy="0"/>
        </a:xfrm>
      </p:grpSpPr>
      <p:pic>
        <p:nvPicPr>
          <p:cNvPr id="3" name="objects_i2o">
            <a:hlinkClick r:id="" action="ppaction://media"/>
            <a:extLst>
              <a:ext uri="{FF2B5EF4-FFF2-40B4-BE49-F238E27FC236}">
                <a16:creationId xmlns:a16="http://schemas.microsoft.com/office/drawing/2014/main" id="{5A550089-7CA8-8154-BFE8-52DBA6A59B1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9156" y="664188"/>
            <a:ext cx="9015292" cy="2537652"/>
          </a:xfrm>
          <a:prstGeom prst="rect">
            <a:avLst/>
          </a:prstGeom>
        </p:spPr>
      </p:pic>
      <p:pic>
        <p:nvPicPr>
          <p:cNvPr id="4" name="Picture 3" descr="A red dragon head with red eyes&#10;&#10;AI-generated content may be incorrect.">
            <a:extLst>
              <a:ext uri="{FF2B5EF4-FFF2-40B4-BE49-F238E27FC236}">
                <a16:creationId xmlns:a16="http://schemas.microsoft.com/office/drawing/2014/main" id="{7B784EF5-A96C-BFB3-B3A0-EFFCC46AD609}"/>
              </a:ext>
            </a:extLst>
          </p:cNvPr>
          <p:cNvPicPr>
            <a:picLocks noChangeAspect="1"/>
          </p:cNvPicPr>
          <p:nvPr/>
        </p:nvPicPr>
        <p:blipFill>
          <a:blip r:embed="rId6"/>
          <a:stretch>
            <a:fillRect/>
          </a:stretch>
        </p:blipFill>
        <p:spPr>
          <a:xfrm>
            <a:off x="2451987" y="2771054"/>
            <a:ext cx="1771530" cy="1738514"/>
          </a:xfrm>
          <a:prstGeom prst="rect">
            <a:avLst/>
          </a:prstGeom>
        </p:spPr>
      </p:pic>
      <p:pic>
        <p:nvPicPr>
          <p:cNvPr id="6" name="Picture 5" descr="A robot with guns and a black background&#10;&#10;AI-generated content may be incorrect.">
            <a:extLst>
              <a:ext uri="{FF2B5EF4-FFF2-40B4-BE49-F238E27FC236}">
                <a16:creationId xmlns:a16="http://schemas.microsoft.com/office/drawing/2014/main" id="{79C3B70D-737B-4F18-26F3-EE0C118D5E22}"/>
              </a:ext>
            </a:extLst>
          </p:cNvPr>
          <p:cNvPicPr>
            <a:picLocks noChangeAspect="1"/>
          </p:cNvPicPr>
          <p:nvPr/>
        </p:nvPicPr>
        <p:blipFill>
          <a:blip r:embed="rId7"/>
          <a:stretch>
            <a:fillRect/>
          </a:stretch>
        </p:blipFill>
        <p:spPr>
          <a:xfrm>
            <a:off x="223417" y="2943945"/>
            <a:ext cx="1579831" cy="1565623"/>
          </a:xfrm>
          <a:prstGeom prst="rect">
            <a:avLst/>
          </a:prstGeom>
        </p:spPr>
      </p:pic>
      <p:pic>
        <p:nvPicPr>
          <p:cNvPr id="8" name="Picture 7" descr="A toy ship with sails&#10;&#10;AI-generated content may be incorrect.">
            <a:extLst>
              <a:ext uri="{FF2B5EF4-FFF2-40B4-BE49-F238E27FC236}">
                <a16:creationId xmlns:a16="http://schemas.microsoft.com/office/drawing/2014/main" id="{90DFEA29-723A-269D-14CA-432DAF53480D}"/>
              </a:ext>
            </a:extLst>
          </p:cNvPr>
          <p:cNvPicPr>
            <a:picLocks noChangeAspect="1"/>
          </p:cNvPicPr>
          <p:nvPr/>
        </p:nvPicPr>
        <p:blipFill>
          <a:blip r:embed="rId8"/>
          <a:stretch>
            <a:fillRect/>
          </a:stretch>
        </p:blipFill>
        <p:spPr>
          <a:xfrm>
            <a:off x="7035260" y="2910328"/>
            <a:ext cx="1599240" cy="1599240"/>
          </a:xfrm>
          <a:prstGeom prst="rect">
            <a:avLst/>
          </a:prstGeom>
        </p:spPr>
      </p:pic>
      <p:pic>
        <p:nvPicPr>
          <p:cNvPr id="9" name="Picture 8" descr="A colorful food cart with a ladder&#10;&#10;AI-generated content may be incorrect.">
            <a:extLst>
              <a:ext uri="{FF2B5EF4-FFF2-40B4-BE49-F238E27FC236}">
                <a16:creationId xmlns:a16="http://schemas.microsoft.com/office/drawing/2014/main" id="{53D245E5-9063-B73D-063D-EF314B8AB6CC}"/>
              </a:ext>
            </a:extLst>
          </p:cNvPr>
          <p:cNvPicPr>
            <a:picLocks noChangeAspect="1"/>
          </p:cNvPicPr>
          <p:nvPr/>
        </p:nvPicPr>
        <p:blipFill>
          <a:blip r:embed="rId9"/>
          <a:stretch>
            <a:fillRect/>
          </a:stretch>
        </p:blipFill>
        <p:spPr>
          <a:xfrm>
            <a:off x="4579204" y="2747043"/>
            <a:ext cx="1882588" cy="1925810"/>
          </a:xfrm>
          <a:prstGeom prst="rect">
            <a:avLst/>
          </a:prstGeom>
        </p:spPr>
      </p:pic>
      <p:sp>
        <p:nvSpPr>
          <p:cNvPr id="2" name="Segnaposto numero diapositiva 1">
            <a:extLst>
              <a:ext uri="{FF2B5EF4-FFF2-40B4-BE49-F238E27FC236}">
                <a16:creationId xmlns:a16="http://schemas.microsoft.com/office/drawing/2014/main" id="{C4018122-3F0A-A252-9FBE-E671BBEFEB6B}"/>
              </a:ext>
            </a:extLst>
          </p:cNvPr>
          <p:cNvSpPr>
            <a:spLocks noGrp="1"/>
          </p:cNvSpPr>
          <p:nvPr>
            <p:ph type="sldNum" idx="12"/>
          </p:nvPr>
        </p:nvSpPr>
        <p:spPr/>
        <p:txBody>
          <a:bodyPr/>
          <a:lstStyle/>
          <a:p>
            <a:fld id="{00000000-1234-1234-1234-123412341234}" type="slidenum">
              <a:rPr lang="it"/>
              <a:t>8</a:t>
            </a:fld>
            <a:endParaRPr lang="it-IT"/>
          </a:p>
        </p:txBody>
      </p:sp>
      <p:sp>
        <p:nvSpPr>
          <p:cNvPr id="1293" name="Google Shape;1293;p109">
            <a:extLst>
              <a:ext uri="{FF2B5EF4-FFF2-40B4-BE49-F238E27FC236}">
                <a16:creationId xmlns:a16="http://schemas.microsoft.com/office/drawing/2014/main" id="{AF1DDAFB-1661-E8C9-C9C7-32DA40E3CE83}"/>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sp>
        <p:nvSpPr>
          <p:cNvPr id="11" name="TextBox 10">
            <a:extLst>
              <a:ext uri="{FF2B5EF4-FFF2-40B4-BE49-F238E27FC236}">
                <a16:creationId xmlns:a16="http://schemas.microsoft.com/office/drawing/2014/main" id="{0B5F9633-3D1A-1C62-B0E4-FFF59DFC427C}"/>
              </a:ext>
            </a:extLst>
          </p:cNvPr>
          <p:cNvSpPr txBox="1"/>
          <p:nvPr/>
        </p:nvSpPr>
        <p:spPr>
          <a:xfrm>
            <a:off x="1770351" y="4446096"/>
            <a:ext cx="5600583" cy="430887"/>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100"/>
              <a:t>Trellis: Structured 3D </a:t>
            </a:r>
            <a:r>
              <a:rPr lang="en-US" sz="1100" err="1"/>
              <a:t>Latents</a:t>
            </a:r>
            <a:endParaRPr lang="en-US" err="1"/>
          </a:p>
          <a:p>
            <a:pPr algn="ctr"/>
            <a:r>
              <a:rPr lang="en-US" sz="1100"/>
              <a:t>for Scalable and Versatile 3D Generation. Xiang et al. CVPR 2025</a:t>
            </a:r>
            <a:endParaRPr lang="en-US"/>
          </a:p>
        </p:txBody>
      </p:sp>
      <p:sp>
        <p:nvSpPr>
          <p:cNvPr id="15" name="Text Placeholder 4">
            <a:extLst>
              <a:ext uri="{FF2B5EF4-FFF2-40B4-BE49-F238E27FC236}">
                <a16:creationId xmlns:a16="http://schemas.microsoft.com/office/drawing/2014/main" id="{F621F5EA-7122-B728-783E-BB72D802558A}"/>
              </a:ext>
            </a:extLst>
          </p:cNvPr>
          <p:cNvSpPr txBox="1">
            <a:spLocks/>
          </p:cNvSpPr>
          <p:nvPr/>
        </p:nvSpPr>
        <p:spPr>
          <a:xfrm>
            <a:off x="311700" y="295092"/>
            <a:ext cx="8520600" cy="706385"/>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lgn="ctr">
              <a:buNone/>
            </a:pPr>
            <a:r>
              <a:rPr lang="en-US"/>
              <a:t>Image to 3D object</a:t>
            </a:r>
          </a:p>
        </p:txBody>
      </p:sp>
    </p:spTree>
    <p:extLst>
      <p:ext uri="{BB962C8B-B14F-4D97-AF65-F5344CB8AC3E}">
        <p14:creationId xmlns:p14="http://schemas.microsoft.com/office/powerpoint/2010/main" val="270267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6BAFF8C3-CE7A-44D2-48D5-51D46CCFCAA1}"/>
            </a:ext>
          </a:extLst>
        </p:cNvPr>
        <p:cNvGrpSpPr/>
        <p:nvPr/>
      </p:nvGrpSpPr>
      <p:grpSpPr>
        <a:xfrm>
          <a:off x="0" y="0"/>
          <a:ext cx="0" cy="0"/>
          <a:chOff x="0" y="0"/>
          <a:chExt cx="0" cy="0"/>
        </a:xfrm>
      </p:grpSpPr>
      <p:sp>
        <p:nvSpPr>
          <p:cNvPr id="9" name="Text Placeholder 4">
            <a:extLst>
              <a:ext uri="{FF2B5EF4-FFF2-40B4-BE49-F238E27FC236}">
                <a16:creationId xmlns:a16="http://schemas.microsoft.com/office/drawing/2014/main" id="{6D823847-7BE8-0B40-C69D-4A409552954C}"/>
              </a:ext>
            </a:extLst>
          </p:cNvPr>
          <p:cNvSpPr txBox="1">
            <a:spLocks/>
          </p:cNvSpPr>
          <p:nvPr/>
        </p:nvSpPr>
        <p:spPr>
          <a:xfrm>
            <a:off x="311700" y="295092"/>
            <a:ext cx="8520600"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lgn="ctr">
              <a:lnSpc>
                <a:spcPct val="114999"/>
              </a:lnSpc>
              <a:buNone/>
            </a:pPr>
            <a:r>
              <a:rPr lang="en-US"/>
              <a:t>Generate 3D Scenes</a:t>
            </a:r>
          </a:p>
        </p:txBody>
      </p:sp>
      <p:sp>
        <p:nvSpPr>
          <p:cNvPr id="2" name="Segnaposto numero diapositiva 1">
            <a:extLst>
              <a:ext uri="{FF2B5EF4-FFF2-40B4-BE49-F238E27FC236}">
                <a16:creationId xmlns:a16="http://schemas.microsoft.com/office/drawing/2014/main" id="{211F9F93-BC9F-226B-661F-892251081B8F}"/>
              </a:ext>
            </a:extLst>
          </p:cNvPr>
          <p:cNvSpPr>
            <a:spLocks noGrp="1"/>
          </p:cNvSpPr>
          <p:nvPr>
            <p:ph type="sldNum" idx="12"/>
          </p:nvPr>
        </p:nvSpPr>
        <p:spPr/>
        <p:txBody>
          <a:bodyPr/>
          <a:lstStyle/>
          <a:p>
            <a:fld id="{00000000-1234-1234-1234-123412341234}" type="slidenum">
              <a:rPr lang="it"/>
              <a:t>9</a:t>
            </a:fld>
            <a:endParaRPr lang="it-IT"/>
          </a:p>
        </p:txBody>
      </p:sp>
      <p:sp>
        <p:nvSpPr>
          <p:cNvPr id="7" name="TextBox 6">
            <a:extLst>
              <a:ext uri="{FF2B5EF4-FFF2-40B4-BE49-F238E27FC236}">
                <a16:creationId xmlns:a16="http://schemas.microsoft.com/office/drawing/2014/main" id="{AA78F8A4-6203-433D-90A2-E271C656DCED}"/>
              </a:ext>
            </a:extLst>
          </p:cNvPr>
          <p:cNvSpPr txBox="1"/>
          <p:nvPr/>
        </p:nvSpPr>
        <p:spPr>
          <a:xfrm>
            <a:off x="3200400" y="4596719"/>
            <a:ext cx="2743200" cy="26161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100" err="1"/>
              <a:t>SynCity</a:t>
            </a:r>
            <a:r>
              <a:rPr lang="en-US" sz="1100"/>
              <a:t>. Engstler et al. CVPR 2025</a:t>
            </a:r>
            <a:endParaRPr lang="en-US"/>
          </a:p>
        </p:txBody>
      </p:sp>
      <p:pic>
        <p:nvPicPr>
          <p:cNvPr id="10" name="website_video_out">
            <a:hlinkClick r:id="" action="ppaction://media"/>
            <a:extLst>
              <a:ext uri="{FF2B5EF4-FFF2-40B4-BE49-F238E27FC236}">
                <a16:creationId xmlns:a16="http://schemas.microsoft.com/office/drawing/2014/main" id="{05381F2C-DE0A-2632-0095-30E07B80EC5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0666" y="749399"/>
            <a:ext cx="5087471" cy="3788229"/>
          </a:xfrm>
          <a:prstGeom prst="rect">
            <a:avLst/>
          </a:prstGeom>
        </p:spPr>
      </p:pic>
    </p:spTree>
    <p:extLst>
      <p:ext uri="{BB962C8B-B14F-4D97-AF65-F5344CB8AC3E}">
        <p14:creationId xmlns:p14="http://schemas.microsoft.com/office/powerpoint/2010/main" val="256623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easer (2)">
            <a:hlinkClick r:id="" action="ppaction://media"/>
            <a:extLst>
              <a:ext uri="{FF2B5EF4-FFF2-40B4-BE49-F238E27FC236}">
                <a16:creationId xmlns:a16="http://schemas.microsoft.com/office/drawing/2014/main" id="{32CFB171-BEA6-3E51-1380-5E95526C193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628651" y="1404569"/>
            <a:ext cx="3617796" cy="2087219"/>
          </a:xfrm>
        </p:spPr>
      </p:pic>
      <p:sp>
        <p:nvSpPr>
          <p:cNvPr id="5" name="Title 1">
            <a:extLst>
              <a:ext uri="{FF2B5EF4-FFF2-40B4-BE49-F238E27FC236}">
                <a16:creationId xmlns:a16="http://schemas.microsoft.com/office/drawing/2014/main" id="{83454945-7C91-96F9-3C12-DAAB44668F5A}"/>
              </a:ext>
            </a:extLst>
          </p:cNvPr>
          <p:cNvSpPr txBox="1">
            <a:spLocks/>
          </p:cNvSpPr>
          <p:nvPr/>
        </p:nvSpPr>
        <p:spPr>
          <a:xfrm>
            <a:off x="1152625" y="3431106"/>
            <a:ext cx="2584985" cy="608071"/>
          </a:xfrm>
          <a:prstGeom prst="rect">
            <a:avLst/>
          </a:prstGeom>
        </p:spPr>
        <p:txBody>
          <a:bodyPr vert="horz" lIns="68580" tIns="34290" rIns="68580" bIns="34290" rtlCol="0" anchor="ct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1500"/>
              <a:t>Lyra 2.0 (Nvidia)</a:t>
            </a:r>
            <a:endParaRPr lang="en-US" sz="1500">
              <a:cs typeface="Arial"/>
            </a:endParaRPr>
          </a:p>
        </p:txBody>
      </p:sp>
      <p:pic>
        <p:nvPicPr>
          <p:cNvPr id="6" name="world2_0-highlight-first_2">
            <a:hlinkClick r:id="" action="ppaction://media"/>
            <a:extLst>
              <a:ext uri="{FF2B5EF4-FFF2-40B4-BE49-F238E27FC236}">
                <a16:creationId xmlns:a16="http://schemas.microsoft.com/office/drawing/2014/main" id="{4768A976-A1B3-D1EB-F80C-7117B5F1AE93}"/>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688706" y="1404568"/>
            <a:ext cx="3710614" cy="2087220"/>
          </a:xfrm>
          <a:prstGeom prst="rect">
            <a:avLst/>
          </a:prstGeom>
        </p:spPr>
      </p:pic>
      <p:sp>
        <p:nvSpPr>
          <p:cNvPr id="7" name="Title 1">
            <a:extLst>
              <a:ext uri="{FF2B5EF4-FFF2-40B4-BE49-F238E27FC236}">
                <a16:creationId xmlns:a16="http://schemas.microsoft.com/office/drawing/2014/main" id="{2BE51F14-6CB5-1771-6863-42BCF5E7E755}"/>
              </a:ext>
            </a:extLst>
          </p:cNvPr>
          <p:cNvSpPr txBox="1">
            <a:spLocks/>
          </p:cNvSpPr>
          <p:nvPr/>
        </p:nvSpPr>
        <p:spPr>
          <a:xfrm>
            <a:off x="4593092" y="3431105"/>
            <a:ext cx="3901841" cy="608071"/>
          </a:xfrm>
          <a:prstGeom prst="rect">
            <a:avLst/>
          </a:prstGeom>
        </p:spPr>
        <p:txBody>
          <a:bodyPr vert="horz" lIns="68580" tIns="34290" rIns="68580" bIns="34290" rtlCol="0" anchor="ct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1500"/>
              <a:t>HY-World 2.0 (Tencent Hunyuan)</a:t>
            </a:r>
            <a:endParaRPr lang="en-US" sz="1500">
              <a:cs typeface="Arial"/>
            </a:endParaRPr>
          </a:p>
        </p:txBody>
      </p:sp>
      <p:sp>
        <p:nvSpPr>
          <p:cNvPr id="11" name="Google Shape;1292;p109">
            <a:extLst>
              <a:ext uri="{FF2B5EF4-FFF2-40B4-BE49-F238E27FC236}">
                <a16:creationId xmlns:a16="http://schemas.microsoft.com/office/drawing/2014/main" id="{FB25553C-3E7B-E163-E8C3-483B2D0AE5E6}"/>
              </a:ext>
            </a:extLst>
          </p:cNvPr>
          <p:cNvSpPr txBox="1">
            <a:spLocks/>
          </p:cNvSpPr>
          <p:nvPr/>
        </p:nvSpPr>
        <p:spPr>
          <a:xfrm>
            <a:off x="311700" y="445025"/>
            <a:ext cx="8520600" cy="572700"/>
          </a:xfrm>
          <a:prstGeom prst="rect">
            <a:avLst/>
          </a:prstGeom>
          <a:noFill/>
          <a:ln>
            <a:noFill/>
          </a:ln>
        </p:spPr>
        <p:txBody>
          <a:bodyPr spcFirstLastPara="1" wrap="square" lIns="91425" tIns="91425" rIns="91425" bIns="91425" anchor="ctr"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it"/>
              <a:t>Generate 3D Worlds</a:t>
            </a:r>
            <a:endParaRPr lang="en-US"/>
          </a:p>
        </p:txBody>
      </p:sp>
    </p:spTree>
    <p:extLst>
      <p:ext uri="{BB962C8B-B14F-4D97-AF65-F5344CB8AC3E}">
        <p14:creationId xmlns:p14="http://schemas.microsoft.com/office/powerpoint/2010/main" val="235382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467"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04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6"/>
                </p:tgtEl>
              </p:cMediaNode>
            </p:video>
            <p:seq concurrent="1" nextAc="seek">
              <p:cTn id="18" restart="whenNotActive" fill="hold" evtFilter="cancelBubble" nodeType="interactiveSeq">
                <p:stCondLst>
                  <p:cond evt="onClick" delay="0">
                    <p:tgtEl>
                      <p:spTgt spid="6"/>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5DA792E5-684B-4387-FEBD-37276A44640A}"/>
            </a:ext>
          </a:extLst>
        </p:cNvPr>
        <p:cNvGrpSpPr/>
        <p:nvPr/>
      </p:nvGrpSpPr>
      <p:grpSpPr>
        <a:xfrm>
          <a:off x="0" y="0"/>
          <a:ext cx="0" cy="0"/>
          <a:chOff x="0" y="0"/>
          <a:chExt cx="0" cy="0"/>
        </a:xfrm>
      </p:grpSpPr>
      <p:sp>
        <p:nvSpPr>
          <p:cNvPr id="9" name="Text Placeholder 4">
            <a:extLst>
              <a:ext uri="{FF2B5EF4-FFF2-40B4-BE49-F238E27FC236}">
                <a16:creationId xmlns:a16="http://schemas.microsoft.com/office/drawing/2014/main" id="{560077C6-3630-2CD3-7379-AFD04E848651}"/>
              </a:ext>
            </a:extLst>
          </p:cNvPr>
          <p:cNvSpPr txBox="1">
            <a:spLocks/>
          </p:cNvSpPr>
          <p:nvPr/>
        </p:nvSpPr>
        <p:spPr>
          <a:xfrm>
            <a:off x="311700" y="295092"/>
            <a:ext cx="8520600" cy="34164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114300" indent="0" algn="ctr">
              <a:lnSpc>
                <a:spcPct val="114999"/>
              </a:lnSpc>
              <a:buNone/>
            </a:pPr>
            <a:r>
              <a:rPr lang="en-US"/>
              <a:t>Motion Generation</a:t>
            </a:r>
          </a:p>
        </p:txBody>
      </p:sp>
      <p:sp>
        <p:nvSpPr>
          <p:cNvPr id="2" name="Segnaposto numero diapositiva 1">
            <a:extLst>
              <a:ext uri="{FF2B5EF4-FFF2-40B4-BE49-F238E27FC236}">
                <a16:creationId xmlns:a16="http://schemas.microsoft.com/office/drawing/2014/main" id="{D75995F4-5D6A-A0A6-4FEF-887CC65A4BE8}"/>
              </a:ext>
            </a:extLst>
          </p:cNvPr>
          <p:cNvSpPr>
            <a:spLocks noGrp="1"/>
          </p:cNvSpPr>
          <p:nvPr>
            <p:ph type="sldNum" idx="12"/>
          </p:nvPr>
        </p:nvSpPr>
        <p:spPr/>
        <p:txBody>
          <a:bodyPr/>
          <a:lstStyle/>
          <a:p>
            <a:fld id="{00000000-1234-1234-1234-123412341234}" type="slidenum">
              <a:rPr lang="it"/>
              <a:t>11</a:t>
            </a:fld>
            <a:endParaRPr lang="it-IT"/>
          </a:p>
        </p:txBody>
      </p:sp>
      <p:sp>
        <p:nvSpPr>
          <p:cNvPr id="7" name="TextBox 6">
            <a:extLst>
              <a:ext uri="{FF2B5EF4-FFF2-40B4-BE49-F238E27FC236}">
                <a16:creationId xmlns:a16="http://schemas.microsoft.com/office/drawing/2014/main" id="{6896291E-965F-FC69-B3BA-F51D4A56D9BD}"/>
              </a:ext>
            </a:extLst>
          </p:cNvPr>
          <p:cNvSpPr txBox="1"/>
          <p:nvPr/>
        </p:nvSpPr>
        <p:spPr>
          <a:xfrm>
            <a:off x="3200400" y="4726387"/>
            <a:ext cx="2743200" cy="26161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100" err="1"/>
              <a:t>UniMotion</a:t>
            </a:r>
            <a:r>
              <a:rPr lang="en-US" sz="1100"/>
              <a:t>. Li et al. 3DV 2025</a:t>
            </a:r>
            <a:endParaRPr lang="en-US"/>
          </a:p>
        </p:txBody>
      </p:sp>
      <p:pic>
        <p:nvPicPr>
          <p:cNvPr id="5" name="fig_edit_before_updated">
            <a:hlinkClick r:id="" action="ppaction://media"/>
            <a:extLst>
              <a:ext uri="{FF2B5EF4-FFF2-40B4-BE49-F238E27FC236}">
                <a16:creationId xmlns:a16="http://schemas.microsoft.com/office/drawing/2014/main" id="{3E804466-6689-5224-6F69-065E81C4219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87291" y="716056"/>
            <a:ext cx="6964616" cy="3946711"/>
          </a:xfrm>
          <a:prstGeom prst="rect">
            <a:avLst/>
          </a:prstGeom>
        </p:spPr>
      </p:pic>
    </p:spTree>
    <p:extLst>
      <p:ext uri="{BB962C8B-B14F-4D97-AF65-F5344CB8AC3E}">
        <p14:creationId xmlns:p14="http://schemas.microsoft.com/office/powerpoint/2010/main" val="257473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D21C027F-74DC-65B7-FC89-A0F9FA624439}"/>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460B5BD3-CE09-24DC-0614-3D06B03A9F95}"/>
              </a:ext>
            </a:extLst>
          </p:cNvPr>
          <p:cNvSpPr txBox="1">
            <a:spLocks noGrp="1"/>
          </p:cNvSpPr>
          <p:nvPr>
            <p:ph type="title"/>
          </p:nvPr>
        </p:nvSpPr>
        <p:spPr>
          <a:prstGeom prst="rect">
            <a:avLst/>
          </a:prstGeom>
        </p:spPr>
        <p:txBody>
          <a:bodyPr spcFirstLastPara="1" wrap="square" lIns="91425" tIns="91425" rIns="91425" bIns="91425" anchor="ctr" anchorCtr="0">
            <a:normAutofit fontScale="90000"/>
          </a:bodyPr>
          <a:lstStyle/>
          <a:p>
            <a:r>
              <a:rPr lang="it"/>
              <a:t>Generative Models – </a:t>
            </a:r>
            <a:r>
              <a:rPr lang="it" err="1"/>
              <a:t>Main</a:t>
            </a:r>
            <a:r>
              <a:rPr lang="it"/>
              <a:t> </a:t>
            </a:r>
            <a:r>
              <a:rPr lang="it" err="1"/>
              <a:t>Architectures</a:t>
            </a:r>
          </a:p>
        </p:txBody>
      </p:sp>
      <p:sp>
        <p:nvSpPr>
          <p:cNvPr id="2" name="Segnaposto numero diapositiva 1">
            <a:extLst>
              <a:ext uri="{FF2B5EF4-FFF2-40B4-BE49-F238E27FC236}">
                <a16:creationId xmlns:a16="http://schemas.microsoft.com/office/drawing/2014/main" id="{6A05D511-0C88-1714-8B19-8648F901CFF3}"/>
              </a:ext>
            </a:extLst>
          </p:cNvPr>
          <p:cNvSpPr>
            <a:spLocks noGrp="1"/>
          </p:cNvSpPr>
          <p:nvPr>
            <p:ph type="sldNum" idx="12"/>
          </p:nvPr>
        </p:nvSpPr>
        <p:spPr/>
        <p:txBody>
          <a:bodyPr/>
          <a:lstStyle/>
          <a:p>
            <a:fld id="{00000000-1234-1234-1234-123412341234}" type="slidenum">
              <a:rPr lang="it"/>
              <a:t>12</a:t>
            </a:fld>
            <a:endParaRPr lang="it-IT"/>
          </a:p>
        </p:txBody>
      </p:sp>
      <p:sp>
        <p:nvSpPr>
          <p:cNvPr id="1293" name="Google Shape;1293;p109">
            <a:extLst>
              <a:ext uri="{FF2B5EF4-FFF2-40B4-BE49-F238E27FC236}">
                <a16:creationId xmlns:a16="http://schemas.microsoft.com/office/drawing/2014/main" id="{193E7907-645E-E6FC-5610-F09201A9041C}"/>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pic>
        <p:nvPicPr>
          <p:cNvPr id="4" name="Picture 3" descr="A diagram of a machine&#10;&#10;AI-generated content may be incorrect.">
            <a:extLst>
              <a:ext uri="{FF2B5EF4-FFF2-40B4-BE49-F238E27FC236}">
                <a16:creationId xmlns:a16="http://schemas.microsoft.com/office/drawing/2014/main" id="{283B9BBA-C761-EB8A-3FE9-568949AE37EF}"/>
              </a:ext>
            </a:extLst>
          </p:cNvPr>
          <p:cNvPicPr>
            <a:picLocks noChangeAspect="1"/>
          </p:cNvPicPr>
          <p:nvPr/>
        </p:nvPicPr>
        <p:blipFill>
          <a:blip r:embed="rId3"/>
          <a:stretch>
            <a:fillRect/>
          </a:stretch>
        </p:blipFill>
        <p:spPr>
          <a:xfrm>
            <a:off x="3242744" y="965306"/>
            <a:ext cx="4248145" cy="3885239"/>
          </a:xfrm>
          <a:prstGeom prst="rect">
            <a:avLst/>
          </a:prstGeom>
        </p:spPr>
      </p:pic>
      <p:sp>
        <p:nvSpPr>
          <p:cNvPr id="5" name="TextBox 4">
            <a:extLst>
              <a:ext uri="{FF2B5EF4-FFF2-40B4-BE49-F238E27FC236}">
                <a16:creationId xmlns:a16="http://schemas.microsoft.com/office/drawing/2014/main" id="{31129E03-36FB-0616-5F3E-0161458E2CDA}"/>
              </a:ext>
            </a:extLst>
          </p:cNvPr>
          <p:cNvSpPr txBox="1"/>
          <p:nvPr/>
        </p:nvSpPr>
        <p:spPr>
          <a:xfrm>
            <a:off x="592444" y="1340081"/>
            <a:ext cx="217456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GAN: </a:t>
            </a:r>
            <a:r>
              <a:rPr lang="en-US"/>
              <a:t>Adversarial training</a:t>
            </a:r>
          </a:p>
        </p:txBody>
      </p:sp>
      <p:sp>
        <p:nvSpPr>
          <p:cNvPr id="6" name="TextBox 5">
            <a:extLst>
              <a:ext uri="{FF2B5EF4-FFF2-40B4-BE49-F238E27FC236}">
                <a16:creationId xmlns:a16="http://schemas.microsoft.com/office/drawing/2014/main" id="{863E3A5B-20C6-7C2D-F549-897224911D1C}"/>
              </a:ext>
            </a:extLst>
          </p:cNvPr>
          <p:cNvSpPr txBox="1"/>
          <p:nvPr/>
        </p:nvSpPr>
        <p:spPr>
          <a:xfrm>
            <a:off x="592444" y="2214140"/>
            <a:ext cx="241949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VAE:</a:t>
            </a:r>
            <a:r>
              <a:rPr lang="en-US"/>
              <a:t> Maximize variational lower bound</a:t>
            </a:r>
          </a:p>
        </p:txBody>
      </p:sp>
      <p:sp>
        <p:nvSpPr>
          <p:cNvPr id="7" name="TextBox 6">
            <a:extLst>
              <a:ext uri="{FF2B5EF4-FFF2-40B4-BE49-F238E27FC236}">
                <a16:creationId xmlns:a16="http://schemas.microsoft.com/office/drawing/2014/main" id="{AFFFD7BB-C8DB-C9B8-74A7-977388A2682B}"/>
              </a:ext>
            </a:extLst>
          </p:cNvPr>
          <p:cNvSpPr txBox="1"/>
          <p:nvPr/>
        </p:nvSpPr>
        <p:spPr>
          <a:xfrm>
            <a:off x="592443" y="3083395"/>
            <a:ext cx="2419491"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Flow-based models:</a:t>
            </a:r>
            <a:r>
              <a:rPr lang="en-US"/>
              <a:t> Invertible transform to distribution</a:t>
            </a:r>
          </a:p>
        </p:txBody>
      </p:sp>
      <p:sp>
        <p:nvSpPr>
          <p:cNvPr id="11" name="TextBox 10">
            <a:extLst>
              <a:ext uri="{FF2B5EF4-FFF2-40B4-BE49-F238E27FC236}">
                <a16:creationId xmlns:a16="http://schemas.microsoft.com/office/drawing/2014/main" id="{B38820FF-FFDF-0329-588B-1ACA5824CD15}"/>
              </a:ext>
            </a:extLst>
          </p:cNvPr>
          <p:cNvSpPr txBox="1"/>
          <p:nvPr/>
        </p:nvSpPr>
        <p:spPr>
          <a:xfrm>
            <a:off x="592442" y="3986268"/>
            <a:ext cx="241949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Diffusion Models:</a:t>
            </a:r>
            <a:r>
              <a:rPr lang="en-US"/>
              <a:t> Gradually add Gaussian noise and then reverse</a:t>
            </a:r>
          </a:p>
        </p:txBody>
      </p:sp>
    </p:spTree>
    <p:extLst>
      <p:ext uri="{BB962C8B-B14F-4D97-AF65-F5344CB8AC3E}">
        <p14:creationId xmlns:p14="http://schemas.microsoft.com/office/powerpoint/2010/main" val="1884965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6E0DE153-81D1-A2C3-445B-B67941117425}"/>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CF7F5E2F-D239-749B-9FC3-2718B30C38B8}"/>
              </a:ext>
            </a:extLst>
          </p:cNvPr>
          <p:cNvSpPr txBox="1">
            <a:spLocks noGrp="1"/>
          </p:cNvSpPr>
          <p:nvPr>
            <p:ph type="title"/>
          </p:nvPr>
        </p:nvSpPr>
        <p:spPr>
          <a:prstGeom prst="rect">
            <a:avLst/>
          </a:prstGeom>
        </p:spPr>
        <p:txBody>
          <a:bodyPr spcFirstLastPara="1" wrap="square" lIns="91425" tIns="91425" rIns="91425" bIns="91425" anchor="ctr" anchorCtr="0">
            <a:normAutofit fontScale="90000"/>
          </a:bodyPr>
          <a:lstStyle/>
          <a:p>
            <a:r>
              <a:rPr lang="it"/>
              <a:t>GAN</a:t>
            </a:r>
            <a:endParaRPr lang="it-IT"/>
          </a:p>
        </p:txBody>
      </p:sp>
      <p:sp>
        <p:nvSpPr>
          <p:cNvPr id="1293" name="Google Shape;1293;p109">
            <a:extLst>
              <a:ext uri="{FF2B5EF4-FFF2-40B4-BE49-F238E27FC236}">
                <a16:creationId xmlns:a16="http://schemas.microsoft.com/office/drawing/2014/main" id="{1B35E25B-F8D8-AFB0-88BE-C366E69BF715}"/>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pic>
        <p:nvPicPr>
          <p:cNvPr id="2" name="Immagine 1" descr="Immagine che contiene testo, schermata, Viso umano, diagramma&#10;&#10;Il contenuto generato dall&amp;#39;IA potrebbe non essere corretto.">
            <a:extLst>
              <a:ext uri="{FF2B5EF4-FFF2-40B4-BE49-F238E27FC236}">
                <a16:creationId xmlns:a16="http://schemas.microsoft.com/office/drawing/2014/main" id="{E82B0233-D6CE-BB08-F66F-1D7CC8794B08}"/>
              </a:ext>
            </a:extLst>
          </p:cNvPr>
          <p:cNvPicPr>
            <a:picLocks noChangeAspect="1"/>
          </p:cNvPicPr>
          <p:nvPr/>
        </p:nvPicPr>
        <p:blipFill>
          <a:blip r:embed="rId3"/>
          <a:stretch>
            <a:fillRect/>
          </a:stretch>
        </p:blipFill>
        <p:spPr>
          <a:xfrm>
            <a:off x="68792" y="1132407"/>
            <a:ext cx="9001125" cy="3264976"/>
          </a:xfrm>
          <a:prstGeom prst="rect">
            <a:avLst/>
          </a:prstGeom>
        </p:spPr>
      </p:pic>
    </p:spTree>
    <p:extLst>
      <p:ext uri="{BB962C8B-B14F-4D97-AF65-F5344CB8AC3E}">
        <p14:creationId xmlns:p14="http://schemas.microsoft.com/office/powerpoint/2010/main" val="2041534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6D442425-91D9-BAC8-FBFA-77361E1A45AC}"/>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F976E0B6-C0CF-35E5-C0BA-198027AFCB93}"/>
              </a:ext>
            </a:extLst>
          </p:cNvPr>
          <p:cNvSpPr txBox="1">
            <a:spLocks noGrp="1"/>
          </p:cNvSpPr>
          <p:nvPr>
            <p:ph type="title"/>
          </p:nvPr>
        </p:nvSpPr>
        <p:spPr>
          <a:prstGeom prst="rect">
            <a:avLst/>
          </a:prstGeom>
        </p:spPr>
        <p:txBody>
          <a:bodyPr spcFirstLastPara="1" wrap="square" lIns="91425" tIns="91425" rIns="91425" bIns="91425" anchor="ctr" anchorCtr="0">
            <a:normAutofit fontScale="90000"/>
          </a:bodyPr>
          <a:lstStyle/>
          <a:p>
            <a:r>
              <a:rPr lang="it"/>
              <a:t>VAE</a:t>
            </a:r>
          </a:p>
        </p:txBody>
      </p:sp>
      <p:sp>
        <p:nvSpPr>
          <p:cNvPr id="1293" name="Google Shape;1293;p109">
            <a:extLst>
              <a:ext uri="{FF2B5EF4-FFF2-40B4-BE49-F238E27FC236}">
                <a16:creationId xmlns:a16="http://schemas.microsoft.com/office/drawing/2014/main" id="{9D1FA15D-02F2-1AB5-691B-B5D8EA294CF6}"/>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pic>
        <p:nvPicPr>
          <p:cNvPr id="4" name="Immagine 3" descr="Immagine che contiene testo, Viso umano, diagramma&#10;&#10;Il contenuto generato dall&amp;#39;IA potrebbe non essere corretto.">
            <a:extLst>
              <a:ext uri="{FF2B5EF4-FFF2-40B4-BE49-F238E27FC236}">
                <a16:creationId xmlns:a16="http://schemas.microsoft.com/office/drawing/2014/main" id="{97AB3C60-C3F1-F221-8FF3-18523D4DC7B6}"/>
              </a:ext>
            </a:extLst>
          </p:cNvPr>
          <p:cNvPicPr>
            <a:picLocks noChangeAspect="1"/>
          </p:cNvPicPr>
          <p:nvPr/>
        </p:nvPicPr>
        <p:blipFill>
          <a:blip r:embed="rId3"/>
          <a:stretch>
            <a:fillRect/>
          </a:stretch>
        </p:blipFill>
        <p:spPr>
          <a:xfrm>
            <a:off x="139273" y="1246822"/>
            <a:ext cx="8855849" cy="3206946"/>
          </a:xfrm>
          <a:prstGeom prst="rect">
            <a:avLst/>
          </a:prstGeom>
        </p:spPr>
      </p:pic>
    </p:spTree>
    <p:extLst>
      <p:ext uri="{BB962C8B-B14F-4D97-AF65-F5344CB8AC3E}">
        <p14:creationId xmlns:p14="http://schemas.microsoft.com/office/powerpoint/2010/main" val="3668745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51728A1A-6E49-B12D-FBFF-F85C10DAE23B}"/>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599D9C8C-02FC-96F0-5884-54AA9D87E9A3}"/>
              </a:ext>
            </a:extLst>
          </p:cNvPr>
          <p:cNvSpPr txBox="1">
            <a:spLocks noGrp="1"/>
          </p:cNvSpPr>
          <p:nvPr>
            <p:ph type="title"/>
          </p:nvPr>
        </p:nvSpPr>
        <p:spPr>
          <a:prstGeom prst="rect">
            <a:avLst/>
          </a:prstGeom>
        </p:spPr>
        <p:txBody>
          <a:bodyPr spcFirstLastPara="1" wrap="square" lIns="91425" tIns="91425" rIns="91425" bIns="91425" anchor="ctr" anchorCtr="0">
            <a:normAutofit fontScale="90000"/>
          </a:bodyPr>
          <a:lstStyle/>
          <a:p>
            <a:r>
              <a:rPr lang="it" err="1"/>
              <a:t>Diffusion</a:t>
            </a:r>
            <a:r>
              <a:rPr lang="it"/>
              <a:t> Models</a:t>
            </a:r>
          </a:p>
        </p:txBody>
      </p:sp>
      <p:sp>
        <p:nvSpPr>
          <p:cNvPr id="1293" name="Google Shape;1293;p109">
            <a:extLst>
              <a:ext uri="{FF2B5EF4-FFF2-40B4-BE49-F238E27FC236}">
                <a16:creationId xmlns:a16="http://schemas.microsoft.com/office/drawing/2014/main" id="{8C8D3A23-7F48-B0FA-0FF1-05AC24C7F3FA}"/>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pic>
        <p:nvPicPr>
          <p:cNvPr id="2" name="Immagine 1" descr="Immagine che contiene testo, schermata, diagramma&#10;&#10;Il contenuto generato dall&amp;#39;IA potrebbe non essere corretto.">
            <a:extLst>
              <a:ext uri="{FF2B5EF4-FFF2-40B4-BE49-F238E27FC236}">
                <a16:creationId xmlns:a16="http://schemas.microsoft.com/office/drawing/2014/main" id="{22528126-180F-25B7-68F1-FDB0C535499F}"/>
              </a:ext>
            </a:extLst>
          </p:cNvPr>
          <p:cNvPicPr>
            <a:picLocks noChangeAspect="1"/>
          </p:cNvPicPr>
          <p:nvPr/>
        </p:nvPicPr>
        <p:blipFill>
          <a:blip r:embed="rId5"/>
          <a:stretch>
            <a:fillRect/>
          </a:stretch>
        </p:blipFill>
        <p:spPr>
          <a:xfrm>
            <a:off x="-538203" y="1634774"/>
            <a:ext cx="6101444" cy="2764981"/>
          </a:xfrm>
          <a:prstGeom prst="rect">
            <a:avLst/>
          </a:prstGeom>
        </p:spPr>
      </p:pic>
      <p:pic>
        <p:nvPicPr>
          <p:cNvPr id="3" name="diffusion_interp">
            <a:hlinkClick r:id="" action="ppaction://media"/>
            <a:extLst>
              <a:ext uri="{FF2B5EF4-FFF2-40B4-BE49-F238E27FC236}">
                <a16:creationId xmlns:a16="http://schemas.microsoft.com/office/drawing/2014/main" id="{E6FDFE5D-3BCF-EE35-A8DA-385E59468E8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257799" y="1156606"/>
            <a:ext cx="3412672" cy="3418115"/>
          </a:xfrm>
          <a:prstGeom prst="rect">
            <a:avLst/>
          </a:prstGeom>
        </p:spPr>
      </p:pic>
    </p:spTree>
    <p:extLst>
      <p:ext uri="{BB962C8B-B14F-4D97-AF65-F5344CB8AC3E}">
        <p14:creationId xmlns:p14="http://schemas.microsoft.com/office/powerpoint/2010/main" val="256497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E44438BD-4FE9-D9A2-875C-C9D04CBCDD8D}"/>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F3776D0B-56D9-0005-F11D-E4CEB506FE7A}"/>
              </a:ext>
            </a:extLst>
          </p:cNvPr>
          <p:cNvSpPr txBox="1">
            <a:spLocks noGrp="1"/>
          </p:cNvSpPr>
          <p:nvPr>
            <p:ph type="title"/>
          </p:nvPr>
        </p:nvSpPr>
        <p:spPr>
          <a:prstGeom prst="rect">
            <a:avLst/>
          </a:prstGeom>
        </p:spPr>
        <p:txBody>
          <a:bodyPr spcFirstLastPara="1" wrap="square" lIns="91425" tIns="91425" rIns="91425" bIns="91425" anchor="ctr" anchorCtr="0">
            <a:normAutofit fontScale="90000"/>
          </a:bodyPr>
          <a:lstStyle/>
          <a:p>
            <a:r>
              <a:rPr lang="it"/>
              <a:t>Trilemma: Quality, </a:t>
            </a:r>
            <a:r>
              <a:rPr lang="it" err="1"/>
              <a:t>Diversity</a:t>
            </a:r>
            <a:r>
              <a:rPr lang="it"/>
              <a:t> Speed</a:t>
            </a:r>
            <a:endParaRPr lang="it-IT"/>
          </a:p>
        </p:txBody>
      </p:sp>
      <p:sp>
        <p:nvSpPr>
          <p:cNvPr id="1293" name="Google Shape;1293;p109">
            <a:extLst>
              <a:ext uri="{FF2B5EF4-FFF2-40B4-BE49-F238E27FC236}">
                <a16:creationId xmlns:a16="http://schemas.microsoft.com/office/drawing/2014/main" id="{A7DD8F40-E7C7-9879-31F5-51AB28B05493}"/>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pic>
        <p:nvPicPr>
          <p:cNvPr id="3" name="Immagine 2" descr="Immagine che contiene testo, Carattere, cerchio, schermata&#10;&#10;Il contenuto generato dall&amp;#39;IA potrebbe non essere corretto.">
            <a:extLst>
              <a:ext uri="{FF2B5EF4-FFF2-40B4-BE49-F238E27FC236}">
                <a16:creationId xmlns:a16="http://schemas.microsoft.com/office/drawing/2014/main" id="{E3044808-E9FF-A005-09AE-FF7B898DF15C}"/>
              </a:ext>
            </a:extLst>
          </p:cNvPr>
          <p:cNvPicPr>
            <a:picLocks noChangeAspect="1"/>
          </p:cNvPicPr>
          <p:nvPr/>
        </p:nvPicPr>
        <p:blipFill>
          <a:blip r:embed="rId3"/>
          <a:stretch>
            <a:fillRect/>
          </a:stretch>
        </p:blipFill>
        <p:spPr>
          <a:xfrm>
            <a:off x="2411761" y="1020950"/>
            <a:ext cx="4399510" cy="3925904"/>
          </a:xfrm>
          <a:prstGeom prst="rect">
            <a:avLst/>
          </a:prstGeom>
        </p:spPr>
      </p:pic>
    </p:spTree>
    <p:extLst>
      <p:ext uri="{BB962C8B-B14F-4D97-AF65-F5344CB8AC3E}">
        <p14:creationId xmlns:p14="http://schemas.microsoft.com/office/powerpoint/2010/main" val="238317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B0F7CEF9-C9D6-778B-03BA-9B2ABB3A2819}"/>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5758FF3D-8500-4FFD-145A-1A9338E736E5}"/>
              </a:ext>
            </a:extLst>
          </p:cNvPr>
          <p:cNvSpPr txBox="1">
            <a:spLocks noGrp="1"/>
          </p:cNvSpPr>
          <p:nvPr>
            <p:ph type="title"/>
          </p:nvPr>
        </p:nvSpPr>
        <p:spPr>
          <a:prstGeom prst="rect">
            <a:avLst/>
          </a:prstGeom>
        </p:spPr>
        <p:txBody>
          <a:bodyPr spcFirstLastPara="1" wrap="square" lIns="91425" tIns="91425" rIns="91425" bIns="91425" anchor="ctr" anchorCtr="0">
            <a:normAutofit/>
          </a:bodyPr>
          <a:lstStyle/>
          <a:p>
            <a:r>
              <a:rPr lang="it" err="1"/>
              <a:t>Diffusion</a:t>
            </a:r>
            <a:r>
              <a:rPr lang="it"/>
              <a:t> Models</a:t>
            </a:r>
            <a:endParaRPr lang="it-IT"/>
          </a:p>
        </p:txBody>
      </p:sp>
    </p:spTree>
    <p:extLst>
      <p:ext uri="{BB962C8B-B14F-4D97-AF65-F5344CB8AC3E}">
        <p14:creationId xmlns:p14="http://schemas.microsoft.com/office/powerpoint/2010/main" val="3600782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diagram of different sports images&#10;&#10;AI-generated content may be incorrect.">
            <a:extLst>
              <a:ext uri="{FF2B5EF4-FFF2-40B4-BE49-F238E27FC236}">
                <a16:creationId xmlns:a16="http://schemas.microsoft.com/office/drawing/2014/main" id="{EC393708-EEFB-ED42-75BB-FA507092796C}"/>
              </a:ext>
            </a:extLst>
          </p:cNvPr>
          <p:cNvPicPr>
            <a:picLocks noChangeAspect="1"/>
          </p:cNvPicPr>
          <p:nvPr/>
        </p:nvPicPr>
        <p:blipFill>
          <a:blip r:embed="rId3"/>
          <a:stretch>
            <a:fillRect/>
          </a:stretch>
        </p:blipFill>
        <p:spPr>
          <a:xfrm>
            <a:off x="449775" y="342900"/>
            <a:ext cx="8026738" cy="5138058"/>
          </a:xfrm>
          <a:prstGeom prst="rect">
            <a:avLst/>
          </a:prstGeom>
        </p:spPr>
      </p:pic>
      <p:sp>
        <p:nvSpPr>
          <p:cNvPr id="2" name="Title 1">
            <a:extLst>
              <a:ext uri="{FF2B5EF4-FFF2-40B4-BE49-F238E27FC236}">
                <a16:creationId xmlns:a16="http://schemas.microsoft.com/office/drawing/2014/main" id="{FF7E2111-7815-234A-B335-D32983DCAAE4}"/>
              </a:ext>
            </a:extLst>
          </p:cNvPr>
          <p:cNvSpPr>
            <a:spLocks noGrp="1"/>
          </p:cNvSpPr>
          <p:nvPr>
            <p:ph type="title"/>
          </p:nvPr>
        </p:nvSpPr>
        <p:spPr/>
        <p:txBody>
          <a:bodyPr>
            <a:normAutofit fontScale="90000"/>
          </a:bodyPr>
          <a:lstStyle/>
          <a:p>
            <a:r>
              <a:rPr lang="en-US"/>
              <a:t>Idea</a:t>
            </a:r>
          </a:p>
        </p:txBody>
      </p:sp>
      <p:sp>
        <p:nvSpPr>
          <p:cNvPr id="3" name="Slide Number Placeholder 2">
            <a:extLst>
              <a:ext uri="{FF2B5EF4-FFF2-40B4-BE49-F238E27FC236}">
                <a16:creationId xmlns:a16="http://schemas.microsoft.com/office/drawing/2014/main" id="{2F93C7CF-B8A7-FD57-FA6A-7D3BE2FB384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a:t>18</a:t>
            </a:fld>
            <a:endParaRPr lang="it"/>
          </a:p>
        </p:txBody>
      </p:sp>
    </p:spTree>
    <p:extLst>
      <p:ext uri="{BB962C8B-B14F-4D97-AF65-F5344CB8AC3E}">
        <p14:creationId xmlns:p14="http://schemas.microsoft.com/office/powerpoint/2010/main" val="2693330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CE8F4-AE99-0658-2F12-038B651FA8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348461-31B8-1504-80DB-1E02F3C17908}"/>
              </a:ext>
            </a:extLst>
          </p:cNvPr>
          <p:cNvSpPr>
            <a:spLocks noGrp="1"/>
          </p:cNvSpPr>
          <p:nvPr>
            <p:ph type="title"/>
          </p:nvPr>
        </p:nvSpPr>
        <p:spPr/>
        <p:txBody>
          <a:bodyPr>
            <a:normAutofit fontScale="90000"/>
          </a:bodyPr>
          <a:lstStyle/>
          <a:p>
            <a:r>
              <a:rPr lang="en-US"/>
              <a:t>Idea: Forward Process</a:t>
            </a:r>
          </a:p>
        </p:txBody>
      </p:sp>
      <p:sp>
        <p:nvSpPr>
          <p:cNvPr id="3" name="Slide Number Placeholder 2">
            <a:extLst>
              <a:ext uri="{FF2B5EF4-FFF2-40B4-BE49-F238E27FC236}">
                <a16:creationId xmlns:a16="http://schemas.microsoft.com/office/drawing/2014/main" id="{D05F5280-4DE5-EAB9-1A25-A5109B047FD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a:t>19</a:t>
            </a:fld>
            <a:endParaRPr lang="it"/>
          </a:p>
        </p:txBody>
      </p:sp>
      <p:pic>
        <p:nvPicPr>
          <p:cNvPr id="4" name="diffusion_v3_vb">
            <a:hlinkClick r:id="" action="ppaction://media"/>
            <a:extLst>
              <a:ext uri="{FF2B5EF4-FFF2-40B4-BE49-F238E27FC236}">
                <a16:creationId xmlns:a16="http://schemas.microsoft.com/office/drawing/2014/main" id="{574A6478-02BF-294B-5F0E-74E86839A25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65238" y="1025979"/>
            <a:ext cx="6611937" cy="4114800"/>
          </a:xfrm>
          <a:prstGeom prst="rect">
            <a:avLst/>
          </a:prstGeom>
        </p:spPr>
      </p:pic>
    </p:spTree>
    <p:extLst>
      <p:ext uri="{BB962C8B-B14F-4D97-AF65-F5344CB8AC3E}">
        <p14:creationId xmlns:p14="http://schemas.microsoft.com/office/powerpoint/2010/main" val="176735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EA48B-FFAD-1422-308F-0D069710E4A1}"/>
              </a:ext>
            </a:extLst>
          </p:cNvPr>
          <p:cNvSpPr>
            <a:spLocks noGrp="1"/>
          </p:cNvSpPr>
          <p:nvPr>
            <p:ph type="title"/>
          </p:nvPr>
        </p:nvSpPr>
        <p:spPr/>
        <p:txBody>
          <a:bodyPr>
            <a:normAutofit fontScale="90000"/>
          </a:bodyPr>
          <a:lstStyle/>
          <a:p>
            <a:r>
              <a:rPr lang="en-US"/>
              <a:t>Idea: Learn to undo the incremental noising</a:t>
            </a:r>
          </a:p>
        </p:txBody>
      </p:sp>
      <p:sp>
        <p:nvSpPr>
          <p:cNvPr id="3" name="Slide Number Placeholder 2">
            <a:extLst>
              <a:ext uri="{FF2B5EF4-FFF2-40B4-BE49-F238E27FC236}">
                <a16:creationId xmlns:a16="http://schemas.microsoft.com/office/drawing/2014/main" id="{D2781A65-3B4D-D0B6-78C4-05E97E2B893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a:t>20</a:t>
            </a:fld>
            <a:endParaRPr lang="it"/>
          </a:p>
        </p:txBody>
      </p:sp>
      <p:pic>
        <p:nvPicPr>
          <p:cNvPr id="5" name="diffusion_v2_vb (1)">
            <a:hlinkClick r:id="" action="ppaction://media"/>
            <a:extLst>
              <a:ext uri="{FF2B5EF4-FFF2-40B4-BE49-F238E27FC236}">
                <a16:creationId xmlns:a16="http://schemas.microsoft.com/office/drawing/2014/main" id="{9B753B6F-48EA-EE85-4437-A6F038C9F3A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65238" y="1025979"/>
            <a:ext cx="6611937" cy="4114800"/>
          </a:xfrm>
          <a:prstGeom prst="rect">
            <a:avLst/>
          </a:prstGeom>
        </p:spPr>
      </p:pic>
    </p:spTree>
    <p:extLst>
      <p:ext uri="{BB962C8B-B14F-4D97-AF65-F5344CB8AC3E}">
        <p14:creationId xmlns:p14="http://schemas.microsoft.com/office/powerpoint/2010/main" val="293258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91">
          <a:extLst>
            <a:ext uri="{FF2B5EF4-FFF2-40B4-BE49-F238E27FC236}">
              <a16:creationId xmlns:a16="http://schemas.microsoft.com/office/drawing/2014/main" id="{78167B0A-C6BC-B967-CB7D-88A5955B84F9}"/>
            </a:ext>
          </a:extLst>
        </p:cNvPr>
        <p:cNvGrpSpPr/>
        <p:nvPr/>
      </p:nvGrpSpPr>
      <p:grpSpPr>
        <a:xfrm>
          <a:off x="0" y="0"/>
          <a:ext cx="0" cy="0"/>
          <a:chOff x="0" y="0"/>
          <a:chExt cx="0" cy="0"/>
        </a:xfrm>
      </p:grpSpPr>
      <p:sp>
        <p:nvSpPr>
          <p:cNvPr id="1292" name="Google Shape;1292;p109">
            <a:extLst>
              <a:ext uri="{FF2B5EF4-FFF2-40B4-BE49-F238E27FC236}">
                <a16:creationId xmlns:a16="http://schemas.microsoft.com/office/drawing/2014/main" id="{3B0ACB32-84E9-952C-E53C-36D15B9703C8}"/>
              </a:ext>
            </a:extLst>
          </p:cNvPr>
          <p:cNvSpPr txBox="1">
            <a:spLocks noGrp="1"/>
          </p:cNvSpPr>
          <p:nvPr>
            <p:ph type="title"/>
          </p:nvPr>
        </p:nvSpPr>
        <p:spPr>
          <a:prstGeom prst="rect">
            <a:avLst/>
          </a:prstGeom>
        </p:spPr>
        <p:txBody>
          <a:bodyPr spcFirstLastPara="1" wrap="square" lIns="91425" tIns="91425" rIns="91425" bIns="91425" anchor="ctr" anchorCtr="0">
            <a:normAutofit fontScale="90000"/>
          </a:bodyPr>
          <a:lstStyle/>
          <a:p>
            <a:r>
              <a:rPr lang="it" err="1"/>
              <a:t>Diffusion</a:t>
            </a:r>
            <a:r>
              <a:rPr lang="it"/>
              <a:t> Models for Image Generation</a:t>
            </a:r>
            <a:endParaRPr lang="it-IT"/>
          </a:p>
        </p:txBody>
      </p:sp>
      <p:sp>
        <p:nvSpPr>
          <p:cNvPr id="4" name="Sottotitolo 3">
            <a:extLst>
              <a:ext uri="{FF2B5EF4-FFF2-40B4-BE49-F238E27FC236}">
                <a16:creationId xmlns:a16="http://schemas.microsoft.com/office/drawing/2014/main" id="{492ECAE2-1A3A-B445-06DB-31045384C323}"/>
              </a:ext>
            </a:extLst>
          </p:cNvPr>
          <p:cNvSpPr>
            <a:spLocks noGrp="1"/>
          </p:cNvSpPr>
          <p:nvPr>
            <p:ph type="body" idx="1"/>
          </p:nvPr>
        </p:nvSpPr>
        <p:spPr>
          <a:xfrm>
            <a:off x="311700" y="1152475"/>
            <a:ext cx="6907496" cy="3416400"/>
          </a:xfrm>
        </p:spPr>
        <p:txBody>
          <a:bodyPr>
            <a:normAutofit/>
          </a:bodyPr>
          <a:lstStyle/>
          <a:p>
            <a:r>
              <a:rPr lang="it-IT" sz="2000" err="1">
                <a:solidFill>
                  <a:srgbClr val="595959"/>
                </a:solidFill>
              </a:rPr>
              <a:t>Diffusion</a:t>
            </a:r>
            <a:r>
              <a:rPr lang="it-IT" sz="2000">
                <a:solidFill>
                  <a:srgbClr val="595959"/>
                </a:solidFill>
              </a:rPr>
              <a:t> model </a:t>
            </a:r>
            <a:r>
              <a:rPr lang="it-IT" sz="2000" err="1">
                <a:solidFill>
                  <a:srgbClr val="595959"/>
                </a:solidFill>
              </a:rPr>
              <a:t>is</a:t>
            </a:r>
            <a:r>
              <a:rPr lang="it-IT" sz="2000">
                <a:solidFill>
                  <a:srgbClr val="595959"/>
                </a:solidFill>
              </a:rPr>
              <a:t> SOTA on image generation</a:t>
            </a:r>
          </a:p>
        </p:txBody>
      </p:sp>
      <p:sp>
        <p:nvSpPr>
          <p:cNvPr id="1293" name="Google Shape;1293;p109">
            <a:extLst>
              <a:ext uri="{FF2B5EF4-FFF2-40B4-BE49-F238E27FC236}">
                <a16:creationId xmlns:a16="http://schemas.microsoft.com/office/drawing/2014/main" id="{10690A0B-0896-30AF-83E7-ACE57C9B84D3}"/>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pic>
        <p:nvPicPr>
          <p:cNvPr id="5" name="Immagine 4" descr="Immagine che contiene collage, Viso umano, arte, Fotomontaggio&#10;&#10;Il contenuto generato dall&amp;#39;IA potrebbe non essere corretto.">
            <a:extLst>
              <a:ext uri="{FF2B5EF4-FFF2-40B4-BE49-F238E27FC236}">
                <a16:creationId xmlns:a16="http://schemas.microsoft.com/office/drawing/2014/main" id="{4473C191-14F3-7FE9-453B-138101CB4FE5}"/>
              </a:ext>
            </a:extLst>
          </p:cNvPr>
          <p:cNvPicPr>
            <a:picLocks noChangeAspect="1"/>
          </p:cNvPicPr>
          <p:nvPr/>
        </p:nvPicPr>
        <p:blipFill>
          <a:blip r:embed="rId3"/>
          <a:stretch>
            <a:fillRect/>
          </a:stretch>
        </p:blipFill>
        <p:spPr>
          <a:xfrm>
            <a:off x="930272" y="1622322"/>
            <a:ext cx="5661135" cy="3419783"/>
          </a:xfrm>
          <a:prstGeom prst="rect">
            <a:avLst/>
          </a:prstGeom>
        </p:spPr>
      </p:pic>
      <p:sp>
        <p:nvSpPr>
          <p:cNvPr id="7" name="CasellaDiTesto 6">
            <a:extLst>
              <a:ext uri="{FF2B5EF4-FFF2-40B4-BE49-F238E27FC236}">
                <a16:creationId xmlns:a16="http://schemas.microsoft.com/office/drawing/2014/main" id="{CC917DE4-2ECD-8CFE-DE05-6153C8FC0671}"/>
              </a:ext>
            </a:extLst>
          </p:cNvPr>
          <p:cNvSpPr txBox="1"/>
          <p:nvPr/>
        </p:nvSpPr>
        <p:spPr>
          <a:xfrm>
            <a:off x="6857999" y="1762932"/>
            <a:ext cx="2285842"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it-IT" sz="2000" err="1"/>
              <a:t>Stable</a:t>
            </a:r>
            <a:r>
              <a:rPr lang="it-IT" sz="2000"/>
              <a:t> </a:t>
            </a:r>
            <a:r>
              <a:rPr lang="it-IT" sz="2000" err="1"/>
              <a:t>Diffusion</a:t>
            </a:r>
            <a:endParaRPr lang="it-IT" sz="2000"/>
          </a:p>
          <a:p>
            <a:pPr marL="285750" indent="-285750">
              <a:buChar char="•"/>
            </a:pPr>
            <a:r>
              <a:rPr lang="it-IT" sz="2000" err="1"/>
              <a:t>Flux</a:t>
            </a:r>
            <a:endParaRPr lang="it-IT" sz="2000"/>
          </a:p>
          <a:p>
            <a:pPr marL="285750" indent="-285750">
              <a:buChar char="•"/>
            </a:pPr>
            <a:r>
              <a:rPr lang="it-IT" sz="2000" err="1"/>
              <a:t>Mid-Journey</a:t>
            </a:r>
          </a:p>
          <a:p>
            <a:pPr marL="285750" indent="-285750">
              <a:buChar char="•"/>
            </a:pPr>
            <a:r>
              <a:rPr lang="it-IT" sz="2000" err="1"/>
              <a:t>Dall</a:t>
            </a:r>
            <a:r>
              <a:rPr lang="it-IT" sz="2000"/>
              <a:t>-E</a:t>
            </a:r>
          </a:p>
          <a:p>
            <a:pPr marL="285750" indent="-285750">
              <a:buChar char="•"/>
            </a:pPr>
            <a:r>
              <a:rPr lang="it-IT" sz="2000"/>
              <a:t>...</a:t>
            </a:r>
          </a:p>
        </p:txBody>
      </p:sp>
    </p:spTree>
    <p:extLst>
      <p:ext uri="{BB962C8B-B14F-4D97-AF65-F5344CB8AC3E}">
        <p14:creationId xmlns:p14="http://schemas.microsoft.com/office/powerpoint/2010/main" val="832464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04"/>
        <p:cNvGrpSpPr/>
        <p:nvPr/>
      </p:nvGrpSpPr>
      <p:grpSpPr>
        <a:xfrm>
          <a:off x="0" y="0"/>
          <a:ext cx="0" cy="0"/>
          <a:chOff x="0" y="0"/>
          <a:chExt cx="0" cy="0"/>
        </a:xfrm>
      </p:grpSpPr>
      <p:sp>
        <p:nvSpPr>
          <p:cNvPr id="1305" name="Google Shape;1305;p11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it" err="1"/>
              <a:t>Diffusion</a:t>
            </a:r>
            <a:r>
              <a:rPr lang="it"/>
              <a:t> Models for Image Editing</a:t>
            </a:r>
            <a:endParaRPr lang="it-IT"/>
          </a:p>
        </p:txBody>
      </p:sp>
      <p:sp>
        <p:nvSpPr>
          <p:cNvPr id="2" name="Segnaposto numero diapositiva 1">
            <a:extLst>
              <a:ext uri="{FF2B5EF4-FFF2-40B4-BE49-F238E27FC236}">
                <a16:creationId xmlns:a16="http://schemas.microsoft.com/office/drawing/2014/main" id="{422D291A-BD36-D578-D538-793C19D54B19}"/>
              </a:ext>
            </a:extLst>
          </p:cNvPr>
          <p:cNvSpPr>
            <a:spLocks noGrp="1"/>
          </p:cNvSpPr>
          <p:nvPr>
            <p:ph type="sldNum" idx="12"/>
          </p:nvPr>
        </p:nvSpPr>
        <p:spPr/>
        <p:txBody>
          <a:bodyPr/>
          <a:lstStyle/>
          <a:p>
            <a:fld id="{00000000-1234-1234-1234-123412341234}" type="slidenum">
              <a:rPr lang="it"/>
              <a:t>22</a:t>
            </a:fld>
            <a:endParaRPr lang="it-IT"/>
          </a:p>
        </p:txBody>
      </p:sp>
      <p:sp>
        <p:nvSpPr>
          <p:cNvPr id="5" name="CasellaDiTesto 4">
            <a:extLst>
              <a:ext uri="{FF2B5EF4-FFF2-40B4-BE49-F238E27FC236}">
                <a16:creationId xmlns:a16="http://schemas.microsoft.com/office/drawing/2014/main" id="{47673AA7-1B88-9CAE-C8A2-8417888B2013}"/>
              </a:ext>
            </a:extLst>
          </p:cNvPr>
          <p:cNvSpPr txBox="1"/>
          <p:nvPr/>
        </p:nvSpPr>
        <p:spPr>
          <a:xfrm>
            <a:off x="6636773" y="1421876"/>
            <a:ext cx="235958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it-IT" sz="2000"/>
              <a:t>Flux.1 </a:t>
            </a:r>
            <a:r>
              <a:rPr lang="it-IT" sz="2000" err="1"/>
              <a:t>Kontext</a:t>
            </a:r>
          </a:p>
        </p:txBody>
      </p:sp>
      <p:pic>
        <p:nvPicPr>
          <p:cNvPr id="6" name="Immagine 5" descr="Immagine che contiene uccello, uccello acquatico, becco, cielo&#10;&#10;Il contenuto generato dall&amp;#39;IA potrebbe non essere corretto.">
            <a:extLst>
              <a:ext uri="{FF2B5EF4-FFF2-40B4-BE49-F238E27FC236}">
                <a16:creationId xmlns:a16="http://schemas.microsoft.com/office/drawing/2014/main" id="{7B2A9736-A18F-844F-9296-87A8B8CEFFDE}"/>
              </a:ext>
            </a:extLst>
          </p:cNvPr>
          <p:cNvPicPr>
            <a:picLocks noChangeAspect="1"/>
          </p:cNvPicPr>
          <p:nvPr/>
        </p:nvPicPr>
        <p:blipFill>
          <a:blip r:embed="rId3"/>
          <a:stretch>
            <a:fillRect/>
          </a:stretch>
        </p:blipFill>
        <p:spPr>
          <a:xfrm>
            <a:off x="132889" y="1018253"/>
            <a:ext cx="3024956" cy="1881034"/>
          </a:xfrm>
          <a:prstGeom prst="rect">
            <a:avLst/>
          </a:prstGeom>
        </p:spPr>
      </p:pic>
      <p:pic>
        <p:nvPicPr>
          <p:cNvPr id="7" name="Immagine 6" descr="Immagine che contiene giocattolo, cartone animato, bevanda, schermata&#10;&#10;Il contenuto generato dall&amp;#39;IA potrebbe non essere corretto.">
            <a:extLst>
              <a:ext uri="{FF2B5EF4-FFF2-40B4-BE49-F238E27FC236}">
                <a16:creationId xmlns:a16="http://schemas.microsoft.com/office/drawing/2014/main" id="{5911BB48-9E0A-C981-367D-D0E8120DC1A2}"/>
              </a:ext>
            </a:extLst>
          </p:cNvPr>
          <p:cNvPicPr>
            <a:picLocks noChangeAspect="1"/>
          </p:cNvPicPr>
          <p:nvPr/>
        </p:nvPicPr>
        <p:blipFill>
          <a:blip r:embed="rId4"/>
          <a:stretch>
            <a:fillRect/>
          </a:stretch>
        </p:blipFill>
        <p:spPr>
          <a:xfrm>
            <a:off x="3318847" y="1021479"/>
            <a:ext cx="3031715" cy="1846928"/>
          </a:xfrm>
          <a:prstGeom prst="rect">
            <a:avLst/>
          </a:prstGeom>
        </p:spPr>
      </p:pic>
      <p:pic>
        <p:nvPicPr>
          <p:cNvPr id="8" name="Immagine 7" descr="Immagine che contiene bevanda, giocattolo, schermata, birra&#10;&#10;Il contenuto generato dall&amp;#39;IA potrebbe non essere corretto.">
            <a:extLst>
              <a:ext uri="{FF2B5EF4-FFF2-40B4-BE49-F238E27FC236}">
                <a16:creationId xmlns:a16="http://schemas.microsoft.com/office/drawing/2014/main" id="{531E0600-D383-D22D-E8AD-4108F6212462}"/>
              </a:ext>
            </a:extLst>
          </p:cNvPr>
          <p:cNvPicPr>
            <a:picLocks noChangeAspect="1"/>
          </p:cNvPicPr>
          <p:nvPr/>
        </p:nvPicPr>
        <p:blipFill>
          <a:blip r:embed="rId5"/>
          <a:stretch>
            <a:fillRect/>
          </a:stretch>
        </p:blipFill>
        <p:spPr>
          <a:xfrm>
            <a:off x="130630" y="3014201"/>
            <a:ext cx="3121647" cy="2018686"/>
          </a:xfrm>
          <a:prstGeom prst="rect">
            <a:avLst/>
          </a:prstGeom>
        </p:spPr>
      </p:pic>
      <p:pic>
        <p:nvPicPr>
          <p:cNvPr id="9" name="Immagine 8" descr="Immagine che contiene giocattolo, interno, imbottito, Peluche&#10;&#10;Il contenuto generato dall&amp;#39;IA potrebbe non essere corretto.">
            <a:extLst>
              <a:ext uri="{FF2B5EF4-FFF2-40B4-BE49-F238E27FC236}">
                <a16:creationId xmlns:a16="http://schemas.microsoft.com/office/drawing/2014/main" id="{3006291A-AFDC-11DD-2883-BBFEA0A7A35C}"/>
              </a:ext>
            </a:extLst>
          </p:cNvPr>
          <p:cNvPicPr>
            <a:picLocks noChangeAspect="1"/>
          </p:cNvPicPr>
          <p:nvPr/>
        </p:nvPicPr>
        <p:blipFill>
          <a:blip r:embed="rId6"/>
          <a:stretch>
            <a:fillRect/>
          </a:stretch>
        </p:blipFill>
        <p:spPr>
          <a:xfrm>
            <a:off x="3314824" y="3087943"/>
            <a:ext cx="3039759" cy="18435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9DE03392-C1F9-A144-DE83-E3C9AC36B65D}"/>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269A0080-158E-F9C4-2395-CCA16A906CF9}"/>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r>
              <a:rPr lang="it" err="1"/>
              <a:t>Diffusion</a:t>
            </a:r>
            <a:r>
              <a:rPr lang="it"/>
              <a:t> Models for Image Editing</a:t>
            </a:r>
            <a:endParaRPr lang="it-IT"/>
          </a:p>
        </p:txBody>
      </p:sp>
      <p:sp>
        <p:nvSpPr>
          <p:cNvPr id="1306" name="Google Shape;1306;p111">
            <a:extLst>
              <a:ext uri="{FF2B5EF4-FFF2-40B4-BE49-F238E27FC236}">
                <a16:creationId xmlns:a16="http://schemas.microsoft.com/office/drawing/2014/main" id="{2E5F665B-097D-67AC-C797-3FC82254415A}"/>
              </a:ext>
            </a:extLst>
          </p:cNvPr>
          <p:cNvSpPr txBox="1"/>
          <p:nvPr/>
        </p:nvSpPr>
        <p:spPr>
          <a:xfrm>
            <a:off x="137300" y="4852519"/>
            <a:ext cx="8861700" cy="37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dk2"/>
              </a:solidFill>
            </a:endParaRPr>
          </a:p>
        </p:txBody>
      </p:sp>
      <p:sp>
        <p:nvSpPr>
          <p:cNvPr id="2" name="Segnaposto numero diapositiva 1">
            <a:extLst>
              <a:ext uri="{FF2B5EF4-FFF2-40B4-BE49-F238E27FC236}">
                <a16:creationId xmlns:a16="http://schemas.microsoft.com/office/drawing/2014/main" id="{9CB9FC85-2812-E32F-760F-FE1662BBAB14}"/>
              </a:ext>
            </a:extLst>
          </p:cNvPr>
          <p:cNvSpPr>
            <a:spLocks noGrp="1"/>
          </p:cNvSpPr>
          <p:nvPr>
            <p:ph type="sldNum" idx="12"/>
          </p:nvPr>
        </p:nvSpPr>
        <p:spPr/>
        <p:txBody>
          <a:bodyPr/>
          <a:lstStyle/>
          <a:p>
            <a:fld id="{00000000-1234-1234-1234-123412341234}" type="slidenum">
              <a:rPr lang="it"/>
              <a:t>23</a:t>
            </a:fld>
            <a:endParaRPr lang="it-IT"/>
          </a:p>
        </p:txBody>
      </p:sp>
      <p:pic>
        <p:nvPicPr>
          <p:cNvPr id="3" name="Immagine 2" descr="Immagine che contiene Viso umano, vestiti, ragazza, testo&#10;&#10;Il contenuto generato dall&amp;#39;IA potrebbe non essere corretto.">
            <a:extLst>
              <a:ext uri="{FF2B5EF4-FFF2-40B4-BE49-F238E27FC236}">
                <a16:creationId xmlns:a16="http://schemas.microsoft.com/office/drawing/2014/main" id="{42B763CA-06C1-87A8-A907-BB68714C5EFF}"/>
              </a:ext>
            </a:extLst>
          </p:cNvPr>
          <p:cNvPicPr>
            <a:picLocks noChangeAspect="1"/>
          </p:cNvPicPr>
          <p:nvPr/>
        </p:nvPicPr>
        <p:blipFill>
          <a:blip r:embed="rId3"/>
          <a:stretch>
            <a:fillRect/>
          </a:stretch>
        </p:blipFill>
        <p:spPr>
          <a:xfrm>
            <a:off x="997311" y="912556"/>
            <a:ext cx="5471751" cy="4129549"/>
          </a:xfrm>
          <a:prstGeom prst="rect">
            <a:avLst/>
          </a:prstGeom>
        </p:spPr>
      </p:pic>
      <p:sp>
        <p:nvSpPr>
          <p:cNvPr id="5" name="CasellaDiTesto 4">
            <a:extLst>
              <a:ext uri="{FF2B5EF4-FFF2-40B4-BE49-F238E27FC236}">
                <a16:creationId xmlns:a16="http://schemas.microsoft.com/office/drawing/2014/main" id="{C6A17F55-472D-CA2B-761E-AC147AB192B6}"/>
              </a:ext>
            </a:extLst>
          </p:cNvPr>
          <p:cNvSpPr txBox="1"/>
          <p:nvPr/>
        </p:nvSpPr>
        <p:spPr>
          <a:xfrm>
            <a:off x="6636773" y="1421876"/>
            <a:ext cx="235958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it-IT" sz="2000"/>
              <a:t>Flux.1 </a:t>
            </a:r>
            <a:r>
              <a:rPr lang="it-IT" sz="2000" err="1"/>
              <a:t>Kontext</a:t>
            </a:r>
          </a:p>
        </p:txBody>
      </p:sp>
    </p:spTree>
    <p:extLst>
      <p:ext uri="{BB962C8B-B14F-4D97-AF65-F5344CB8AC3E}">
        <p14:creationId xmlns:p14="http://schemas.microsoft.com/office/powerpoint/2010/main" val="619069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3E0C8F-65DC-E540-0F69-2F21E1421EAD}"/>
              </a:ext>
            </a:extLst>
          </p:cNvPr>
          <p:cNvSpPr>
            <a:spLocks noGrp="1"/>
          </p:cNvSpPr>
          <p:nvPr>
            <p:ph type="title"/>
          </p:nvPr>
        </p:nvSpPr>
        <p:spPr/>
        <p:txBody>
          <a:bodyPr/>
          <a:lstStyle/>
          <a:p>
            <a:r>
              <a:rPr lang="it-IT" err="1"/>
              <a:t>Diffusion</a:t>
            </a:r>
            <a:r>
              <a:rPr lang="it-IT"/>
              <a:t> - Theory</a:t>
            </a:r>
          </a:p>
        </p:txBody>
      </p:sp>
      <p:sp>
        <p:nvSpPr>
          <p:cNvPr id="4" name="Segnaposto numero diapositiva 3">
            <a:extLst>
              <a:ext uri="{FF2B5EF4-FFF2-40B4-BE49-F238E27FC236}">
                <a16:creationId xmlns:a16="http://schemas.microsoft.com/office/drawing/2014/main" id="{79EBFBFB-7BFF-780E-4BA5-A722068A8A0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a:t>24</a:t>
            </a:fld>
            <a:endParaRPr lang="it-IT"/>
          </a:p>
        </p:txBody>
      </p:sp>
    </p:spTree>
    <p:extLst>
      <p:ext uri="{BB962C8B-B14F-4D97-AF65-F5344CB8AC3E}">
        <p14:creationId xmlns:p14="http://schemas.microsoft.com/office/powerpoint/2010/main" val="1270994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7E84AD27-EC2E-2BC2-64DC-EC4621149FC6}"/>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053AD037-2E29-B25F-4BDA-2C793D9BBAE9}"/>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Diffusion</a:t>
            </a:r>
            <a:r>
              <a:rPr lang="it"/>
              <a:t> </a:t>
            </a:r>
            <a:r>
              <a:rPr lang="it" err="1"/>
              <a:t>Probabilistic</a:t>
            </a:r>
            <a:r>
              <a:rPr lang="it"/>
              <a:t> Models</a:t>
            </a:r>
          </a:p>
        </p:txBody>
      </p:sp>
      <p:sp>
        <p:nvSpPr>
          <p:cNvPr id="4" name="Sottotitolo 3">
            <a:extLst>
              <a:ext uri="{FF2B5EF4-FFF2-40B4-BE49-F238E27FC236}">
                <a16:creationId xmlns:a16="http://schemas.microsoft.com/office/drawing/2014/main" id="{9A11884A-7EDB-7343-BC1D-88A9D18F914B}"/>
              </a:ext>
            </a:extLst>
          </p:cNvPr>
          <p:cNvSpPr>
            <a:spLocks noGrp="1"/>
          </p:cNvSpPr>
          <p:nvPr>
            <p:ph type="body" idx="1"/>
          </p:nvPr>
        </p:nvSpPr>
        <p:spPr/>
        <p:txBody>
          <a:bodyPr>
            <a:normAutofit/>
          </a:bodyPr>
          <a:lstStyle/>
          <a:p>
            <a:pPr>
              <a:lnSpc>
                <a:spcPct val="114999"/>
              </a:lnSpc>
            </a:pPr>
            <a:r>
              <a:rPr lang="it-IT" err="1"/>
              <a:t>Diffusion</a:t>
            </a:r>
            <a:r>
              <a:rPr lang="it-IT"/>
              <a:t> model </a:t>
            </a:r>
            <a:r>
              <a:rPr lang="it-IT" err="1"/>
              <a:t>aims</a:t>
            </a:r>
            <a:r>
              <a:rPr lang="it-IT"/>
              <a:t> to </a:t>
            </a:r>
            <a:r>
              <a:rPr lang="it-IT" err="1"/>
              <a:t>learn</a:t>
            </a:r>
            <a:r>
              <a:rPr lang="it-IT"/>
              <a:t> the </a:t>
            </a:r>
            <a:r>
              <a:rPr lang="it-IT" b="1"/>
              <a:t>reverse </a:t>
            </a:r>
            <a:r>
              <a:rPr lang="it-IT"/>
              <a:t>of </a:t>
            </a:r>
            <a:r>
              <a:rPr lang="it-IT" b="1" err="1"/>
              <a:t>noise</a:t>
            </a:r>
            <a:r>
              <a:rPr lang="it-IT" b="1"/>
              <a:t> generation</a:t>
            </a:r>
            <a:r>
              <a:rPr lang="it-IT"/>
              <a:t> procedure</a:t>
            </a:r>
          </a:p>
          <a:p>
            <a:pPr lvl="1">
              <a:lnSpc>
                <a:spcPct val="114999"/>
              </a:lnSpc>
            </a:pPr>
            <a:r>
              <a:rPr lang="it-IT" b="1" err="1"/>
              <a:t>Forward</a:t>
            </a:r>
            <a:r>
              <a:rPr lang="it-IT" b="1"/>
              <a:t> step</a:t>
            </a:r>
            <a:r>
              <a:rPr lang="it-IT"/>
              <a:t>: (</a:t>
            </a:r>
            <a:r>
              <a:rPr lang="it-IT" err="1"/>
              <a:t>Iteratively</a:t>
            </a:r>
            <a:r>
              <a:rPr lang="it-IT"/>
              <a:t>) </a:t>
            </a:r>
            <a:r>
              <a:rPr lang="it-IT" err="1"/>
              <a:t>Add</a:t>
            </a:r>
            <a:r>
              <a:rPr lang="it-IT"/>
              <a:t> </a:t>
            </a:r>
            <a:r>
              <a:rPr lang="it-IT" err="1"/>
              <a:t>noise</a:t>
            </a:r>
            <a:r>
              <a:rPr lang="it-IT"/>
              <a:t> to the </a:t>
            </a:r>
            <a:r>
              <a:rPr lang="it-IT" err="1"/>
              <a:t>original</a:t>
            </a:r>
            <a:r>
              <a:rPr lang="it-IT"/>
              <a:t> sample</a:t>
            </a:r>
          </a:p>
          <a:p>
            <a:pPr lvl="2">
              <a:lnSpc>
                <a:spcPct val="114999"/>
              </a:lnSpc>
            </a:pPr>
            <a:r>
              <a:rPr lang="it-IT"/>
              <a:t>→ The sample      </a:t>
            </a:r>
            <a:r>
              <a:rPr lang="it-IT" err="1"/>
              <a:t>converges</a:t>
            </a:r>
            <a:r>
              <a:rPr lang="it-IT"/>
              <a:t> to the complete </a:t>
            </a:r>
            <a:r>
              <a:rPr lang="it-IT" err="1"/>
              <a:t>noise</a:t>
            </a:r>
            <a:r>
              <a:rPr lang="it-IT"/>
              <a:t>       (e.g.,             )</a:t>
            </a:r>
          </a:p>
          <a:p>
            <a:pPr lvl="1">
              <a:lnSpc>
                <a:spcPct val="114999"/>
              </a:lnSpc>
            </a:pPr>
            <a:r>
              <a:rPr lang="it-IT" b="1"/>
              <a:t>Reverse step</a:t>
            </a:r>
            <a:r>
              <a:rPr lang="it-IT"/>
              <a:t>: </a:t>
            </a:r>
            <a:r>
              <a:rPr lang="it-IT" err="1"/>
              <a:t>Recover</a:t>
            </a:r>
            <a:r>
              <a:rPr lang="it-IT"/>
              <a:t> the </a:t>
            </a:r>
            <a:r>
              <a:rPr lang="it-IT" err="1"/>
              <a:t>original</a:t>
            </a:r>
            <a:r>
              <a:rPr lang="it-IT"/>
              <a:t> sample from the </a:t>
            </a:r>
            <a:r>
              <a:rPr lang="it-IT" err="1"/>
              <a:t>noise</a:t>
            </a:r>
            <a:endParaRPr lang="it-IT"/>
          </a:p>
          <a:p>
            <a:pPr lvl="2">
              <a:lnSpc>
                <a:spcPct val="114999"/>
              </a:lnSpc>
            </a:pPr>
            <a:r>
              <a:rPr lang="it-IT"/>
              <a:t>→ Note </a:t>
            </a:r>
            <a:r>
              <a:rPr lang="it-IT" err="1"/>
              <a:t>that</a:t>
            </a:r>
            <a:r>
              <a:rPr lang="it-IT"/>
              <a:t> </a:t>
            </a:r>
            <a:r>
              <a:rPr lang="it-IT" err="1"/>
              <a:t>it</a:t>
            </a:r>
            <a:r>
              <a:rPr lang="it-IT"/>
              <a:t> </a:t>
            </a:r>
            <a:r>
              <a:rPr lang="it-IT" err="1"/>
              <a:t>is</a:t>
            </a:r>
            <a:r>
              <a:rPr lang="it-IT"/>
              <a:t> the “generation” procedure</a:t>
            </a:r>
          </a:p>
        </p:txBody>
      </p:sp>
      <p:sp>
        <p:nvSpPr>
          <p:cNvPr id="2" name="Segnaposto numero diapositiva 1">
            <a:extLst>
              <a:ext uri="{FF2B5EF4-FFF2-40B4-BE49-F238E27FC236}">
                <a16:creationId xmlns:a16="http://schemas.microsoft.com/office/drawing/2014/main" id="{5BF819E2-695A-7E7F-1051-0CADDBC67905}"/>
              </a:ext>
            </a:extLst>
          </p:cNvPr>
          <p:cNvSpPr>
            <a:spLocks noGrp="1"/>
          </p:cNvSpPr>
          <p:nvPr>
            <p:ph type="sldNum" idx="12"/>
          </p:nvPr>
        </p:nvSpPr>
        <p:spPr/>
        <p:txBody>
          <a:bodyPr/>
          <a:lstStyle/>
          <a:p>
            <a:fld id="{00000000-1234-1234-1234-123412341234}" type="slidenum">
              <a:rPr lang="it"/>
              <a:t>25</a:t>
            </a:fld>
            <a:endParaRPr lang="it-IT"/>
          </a:p>
        </p:txBody>
      </p:sp>
      <p:pic>
        <p:nvPicPr>
          <p:cNvPr id="7" name="Immagine 6">
            <a:extLst>
              <a:ext uri="{FF2B5EF4-FFF2-40B4-BE49-F238E27FC236}">
                <a16:creationId xmlns:a16="http://schemas.microsoft.com/office/drawing/2014/main" id="{CFEAEF1D-D5FC-4966-4A9F-26CCFF8A96AB}"/>
              </a:ext>
            </a:extLst>
          </p:cNvPr>
          <p:cNvPicPr>
            <a:picLocks noChangeAspect="1"/>
          </p:cNvPicPr>
          <p:nvPr/>
        </p:nvPicPr>
        <p:blipFill>
          <a:blip r:embed="rId3"/>
          <a:stretch>
            <a:fillRect/>
          </a:stretch>
        </p:blipFill>
        <p:spPr>
          <a:xfrm>
            <a:off x="2951828" y="1824038"/>
            <a:ext cx="216925" cy="177288"/>
          </a:xfrm>
          <a:prstGeom prst="rect">
            <a:avLst/>
          </a:prstGeom>
        </p:spPr>
      </p:pic>
      <p:pic>
        <p:nvPicPr>
          <p:cNvPr id="10" name="Immagine 9" descr="Immagine che contiene Carattere, numero, simbolo, tipografia&#10;&#10;Il contenuto generato dall&amp;#39;IA potrebbe non essere corretto.">
            <a:extLst>
              <a:ext uri="{FF2B5EF4-FFF2-40B4-BE49-F238E27FC236}">
                <a16:creationId xmlns:a16="http://schemas.microsoft.com/office/drawing/2014/main" id="{E679E350-E497-1864-84D8-8853484D53C9}"/>
              </a:ext>
            </a:extLst>
          </p:cNvPr>
          <p:cNvPicPr>
            <a:picLocks noChangeAspect="1"/>
          </p:cNvPicPr>
          <p:nvPr/>
        </p:nvPicPr>
        <p:blipFill>
          <a:blip r:embed="rId4"/>
          <a:stretch>
            <a:fillRect/>
          </a:stretch>
        </p:blipFill>
        <p:spPr>
          <a:xfrm>
            <a:off x="5832066" y="1844470"/>
            <a:ext cx="263628" cy="179781"/>
          </a:xfrm>
          <a:prstGeom prst="rect">
            <a:avLst/>
          </a:prstGeom>
        </p:spPr>
      </p:pic>
      <p:pic>
        <p:nvPicPr>
          <p:cNvPr id="12" name="Immagine 11" descr="Immagine che contiene Carattere, tipografia, calligrafia, design&#10;&#10;Il contenuto generato dall&amp;#39;IA potrebbe non essere corretto.">
            <a:extLst>
              <a:ext uri="{FF2B5EF4-FFF2-40B4-BE49-F238E27FC236}">
                <a16:creationId xmlns:a16="http://schemas.microsoft.com/office/drawing/2014/main" id="{C51E13BC-D855-24D4-F524-35A81C365556}"/>
              </a:ext>
            </a:extLst>
          </p:cNvPr>
          <p:cNvPicPr>
            <a:picLocks noChangeAspect="1"/>
          </p:cNvPicPr>
          <p:nvPr/>
        </p:nvPicPr>
        <p:blipFill>
          <a:blip r:embed="rId5"/>
          <a:stretch>
            <a:fillRect/>
          </a:stretch>
        </p:blipFill>
        <p:spPr>
          <a:xfrm>
            <a:off x="6562571" y="1848617"/>
            <a:ext cx="563205" cy="155780"/>
          </a:xfrm>
          <a:prstGeom prst="rect">
            <a:avLst/>
          </a:prstGeom>
        </p:spPr>
      </p:pic>
      <p:pic>
        <p:nvPicPr>
          <p:cNvPr id="13" name="Immagine 12" descr="Immagine che contiene testo, schermata, diagramma, cerchio&#10;&#10;Il contenuto generato dall&amp;#39;IA potrebbe non essere corretto.">
            <a:extLst>
              <a:ext uri="{FF2B5EF4-FFF2-40B4-BE49-F238E27FC236}">
                <a16:creationId xmlns:a16="http://schemas.microsoft.com/office/drawing/2014/main" id="{66AE49F8-9283-A238-C92D-D2951382F38E}"/>
              </a:ext>
            </a:extLst>
          </p:cNvPr>
          <p:cNvPicPr>
            <a:picLocks noChangeAspect="1"/>
          </p:cNvPicPr>
          <p:nvPr/>
        </p:nvPicPr>
        <p:blipFill>
          <a:blip r:embed="rId6"/>
          <a:stretch>
            <a:fillRect/>
          </a:stretch>
        </p:blipFill>
        <p:spPr>
          <a:xfrm>
            <a:off x="1060040" y="2671827"/>
            <a:ext cx="7770557" cy="1993669"/>
          </a:xfrm>
          <a:prstGeom prst="rect">
            <a:avLst/>
          </a:prstGeom>
        </p:spPr>
      </p:pic>
    </p:spTree>
    <p:extLst>
      <p:ext uri="{BB962C8B-B14F-4D97-AF65-F5344CB8AC3E}">
        <p14:creationId xmlns:p14="http://schemas.microsoft.com/office/powerpoint/2010/main" val="3935533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D81CEC32-3B5F-9DE6-CD64-4063DE1B5B3E}"/>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0C25AF30-27FC-F2C0-D337-7B3F58DFFE0A}"/>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a:t>Forward Step</a:t>
            </a:r>
            <a:endParaRPr lang="en-US"/>
          </a:p>
        </p:txBody>
      </p:sp>
      <p:sp>
        <p:nvSpPr>
          <p:cNvPr id="4" name="Sottotitolo 3">
            <a:extLst>
              <a:ext uri="{FF2B5EF4-FFF2-40B4-BE49-F238E27FC236}">
                <a16:creationId xmlns:a16="http://schemas.microsoft.com/office/drawing/2014/main" id="{FD7AE93D-5F1A-E2DC-C02D-259DF14ECD8D}"/>
              </a:ext>
            </a:extLst>
          </p:cNvPr>
          <p:cNvSpPr>
            <a:spLocks noGrp="1"/>
          </p:cNvSpPr>
          <p:nvPr>
            <p:ph type="body" idx="1"/>
          </p:nvPr>
        </p:nvSpPr>
        <p:spPr/>
        <p:txBody>
          <a:bodyPr>
            <a:normAutofit/>
          </a:bodyPr>
          <a:lstStyle/>
          <a:p>
            <a:pPr>
              <a:lnSpc>
                <a:spcPct val="114999"/>
              </a:lnSpc>
            </a:pPr>
            <a:r>
              <a:rPr lang="it-IT" err="1"/>
              <a:t>Iteratively</a:t>
            </a:r>
            <a:r>
              <a:rPr lang="it-IT"/>
              <a:t> </a:t>
            </a:r>
            <a:r>
              <a:rPr lang="it-IT" err="1"/>
              <a:t>add</a:t>
            </a:r>
            <a:r>
              <a:rPr lang="it-IT"/>
              <a:t> </a:t>
            </a:r>
            <a:r>
              <a:rPr lang="it-IT" err="1"/>
              <a:t>noise</a:t>
            </a:r>
            <a:r>
              <a:rPr lang="it-IT"/>
              <a:t> to the </a:t>
            </a:r>
            <a:r>
              <a:rPr lang="it-IT" err="1"/>
              <a:t>original</a:t>
            </a:r>
            <a:r>
              <a:rPr lang="it-IT"/>
              <a:t> sample </a:t>
            </a:r>
          </a:p>
          <a:p>
            <a:pPr>
              <a:lnSpc>
                <a:spcPct val="114999"/>
              </a:lnSpc>
            </a:pPr>
            <a:r>
              <a:rPr lang="it-IT" err="1"/>
              <a:t>Modelled</a:t>
            </a:r>
            <a:r>
              <a:rPr lang="it-IT"/>
              <a:t> </a:t>
            </a:r>
            <a:r>
              <a:rPr lang="it-IT" err="1"/>
              <a:t>as</a:t>
            </a:r>
            <a:r>
              <a:rPr lang="it-IT"/>
              <a:t> product of </a:t>
            </a:r>
            <a:r>
              <a:rPr lang="it-IT" err="1"/>
              <a:t>conditional</a:t>
            </a:r>
            <a:r>
              <a:rPr lang="it-IT"/>
              <a:t> </a:t>
            </a:r>
            <a:r>
              <a:rPr lang="it-IT" err="1"/>
              <a:t>noise</a:t>
            </a:r>
            <a:r>
              <a:rPr lang="it-IT"/>
              <a:t> </a:t>
            </a:r>
            <a:r>
              <a:rPr lang="it-IT" err="1"/>
              <a:t>distributions</a:t>
            </a:r>
            <a:br>
              <a:rPr lang="it-IT"/>
            </a:br>
            <a:br>
              <a:rPr lang="it-IT"/>
            </a:br>
            <a:br>
              <a:rPr lang="it-IT"/>
            </a:br>
            <a:br>
              <a:rPr lang="it-IT"/>
            </a:br>
            <a:r>
              <a:rPr lang="it-IT" err="1"/>
              <a:t>where</a:t>
            </a:r>
            <a:r>
              <a:rPr lang="it-IT"/>
              <a:t> </a:t>
            </a:r>
            <a:r>
              <a:rPr lang="it-IT" err="1"/>
              <a:t>each</a:t>
            </a:r>
            <a:r>
              <a:rPr lang="it-IT"/>
              <a:t>                   </a:t>
            </a:r>
            <a:r>
              <a:rPr lang="it-IT" err="1"/>
              <a:t>is</a:t>
            </a:r>
            <a:r>
              <a:rPr lang="it-IT"/>
              <a:t> a </a:t>
            </a:r>
            <a:r>
              <a:rPr lang="it-IT" err="1"/>
              <a:t>Gaussian</a:t>
            </a:r>
            <a:r>
              <a:rPr lang="it-IT"/>
              <a:t> with </a:t>
            </a:r>
            <a:r>
              <a:rPr lang="it-IT" b="1" err="1"/>
              <a:t>noise</a:t>
            </a:r>
            <a:r>
              <a:rPr lang="it-IT" b="1"/>
              <a:t> schedule</a:t>
            </a:r>
            <a:r>
              <a:rPr lang="it-IT"/>
              <a:t> </a:t>
            </a:r>
          </a:p>
          <a:p>
            <a:pPr marL="114300" indent="0">
              <a:lnSpc>
                <a:spcPct val="114999"/>
              </a:lnSpc>
              <a:buNone/>
            </a:pPr>
            <a:endParaRPr lang="it-IT"/>
          </a:p>
          <a:p>
            <a:pPr>
              <a:lnSpc>
                <a:spcPct val="114999"/>
              </a:lnSpc>
            </a:pPr>
            <a:endParaRPr lang="it-IT"/>
          </a:p>
          <a:p>
            <a:pPr>
              <a:lnSpc>
                <a:spcPct val="114999"/>
              </a:lnSpc>
            </a:pPr>
            <a:r>
              <a:rPr lang="it-IT"/>
              <a:t>Put </a:t>
            </a:r>
            <a:r>
              <a:rPr lang="it-IT" err="1"/>
              <a:t>differently</a:t>
            </a:r>
            <a:r>
              <a:rPr lang="it-IT"/>
              <a:t>:</a:t>
            </a:r>
          </a:p>
        </p:txBody>
      </p:sp>
      <p:sp>
        <p:nvSpPr>
          <p:cNvPr id="2" name="Segnaposto numero diapositiva 1">
            <a:extLst>
              <a:ext uri="{FF2B5EF4-FFF2-40B4-BE49-F238E27FC236}">
                <a16:creationId xmlns:a16="http://schemas.microsoft.com/office/drawing/2014/main" id="{7BC8A155-5816-B803-CC13-CB693F7A7A49}"/>
              </a:ext>
            </a:extLst>
          </p:cNvPr>
          <p:cNvSpPr>
            <a:spLocks noGrp="1"/>
          </p:cNvSpPr>
          <p:nvPr>
            <p:ph type="sldNum" idx="12"/>
          </p:nvPr>
        </p:nvSpPr>
        <p:spPr/>
        <p:txBody>
          <a:bodyPr/>
          <a:lstStyle/>
          <a:p>
            <a:fld id="{00000000-1234-1234-1234-123412341234}" type="slidenum">
              <a:rPr lang="it"/>
              <a:t>26</a:t>
            </a:fld>
            <a:endParaRPr lang="it-IT"/>
          </a:p>
        </p:txBody>
      </p:sp>
      <p:pic>
        <p:nvPicPr>
          <p:cNvPr id="7" name="Picture 6" descr="x_0&#10;">
            <a:extLst>
              <a:ext uri="{FF2B5EF4-FFF2-40B4-BE49-F238E27FC236}">
                <a16:creationId xmlns:a16="http://schemas.microsoft.com/office/drawing/2014/main" id="{3566C0FE-818E-87CD-6227-9ECE80703C65}"/>
              </a:ext>
            </a:extLst>
          </p:cNvPr>
          <p:cNvPicPr>
            <a:picLocks noChangeAspect="1"/>
          </p:cNvPicPr>
          <p:nvPr/>
        </p:nvPicPr>
        <p:blipFill>
          <a:blip r:embed="rId3"/>
          <a:stretch>
            <a:fillRect/>
          </a:stretch>
        </p:blipFill>
        <p:spPr>
          <a:xfrm>
            <a:off x="5201331" y="1354590"/>
            <a:ext cx="227240" cy="175533"/>
          </a:xfrm>
          <a:prstGeom prst="rect">
            <a:avLst/>
          </a:prstGeom>
        </p:spPr>
      </p:pic>
      <p:pic>
        <p:nvPicPr>
          <p:cNvPr id="9" name="Picture 8" descr="q(\vect x_{1:T} | \vect x_0) = \prod \limits_{t=1}^T q(\vect x_t | \vect x_{t-1})">
            <a:extLst>
              <a:ext uri="{FF2B5EF4-FFF2-40B4-BE49-F238E27FC236}">
                <a16:creationId xmlns:a16="http://schemas.microsoft.com/office/drawing/2014/main" id="{62587ABA-FF1D-CE8E-3A05-BB949659CDE0}"/>
              </a:ext>
            </a:extLst>
          </p:cNvPr>
          <p:cNvPicPr>
            <a:picLocks noChangeAspect="1"/>
          </p:cNvPicPr>
          <p:nvPr/>
        </p:nvPicPr>
        <p:blipFill>
          <a:blip r:embed="rId4"/>
          <a:stretch>
            <a:fillRect/>
          </a:stretch>
        </p:blipFill>
        <p:spPr>
          <a:xfrm>
            <a:off x="2936422" y="1955345"/>
            <a:ext cx="2928258" cy="808265"/>
          </a:xfrm>
          <a:prstGeom prst="rect">
            <a:avLst/>
          </a:prstGeom>
        </p:spPr>
      </p:pic>
      <p:pic>
        <p:nvPicPr>
          <p:cNvPr id="11" name="Picture 10" descr="q(\vect x_t | \vect x_{t-1})">
            <a:extLst>
              <a:ext uri="{FF2B5EF4-FFF2-40B4-BE49-F238E27FC236}">
                <a16:creationId xmlns:a16="http://schemas.microsoft.com/office/drawing/2014/main" id="{796C3160-7EA3-B562-86DD-078A41706A54}"/>
              </a:ext>
            </a:extLst>
          </p:cNvPr>
          <p:cNvPicPr>
            <a:picLocks noChangeAspect="1"/>
          </p:cNvPicPr>
          <p:nvPr/>
        </p:nvPicPr>
        <p:blipFill>
          <a:blip r:embed="rId5"/>
          <a:stretch>
            <a:fillRect/>
          </a:stretch>
        </p:blipFill>
        <p:spPr>
          <a:xfrm>
            <a:off x="2145167" y="2859542"/>
            <a:ext cx="1032782" cy="268061"/>
          </a:xfrm>
          <a:prstGeom prst="rect">
            <a:avLst/>
          </a:prstGeom>
        </p:spPr>
      </p:pic>
      <p:pic>
        <p:nvPicPr>
          <p:cNvPr id="12" name="Picture 11" descr="\beta_t">
            <a:extLst>
              <a:ext uri="{FF2B5EF4-FFF2-40B4-BE49-F238E27FC236}">
                <a16:creationId xmlns:a16="http://schemas.microsoft.com/office/drawing/2014/main" id="{95320CE9-C903-F136-B363-0A645FA48533}"/>
              </a:ext>
            </a:extLst>
          </p:cNvPr>
          <p:cNvPicPr>
            <a:picLocks noChangeAspect="1"/>
          </p:cNvPicPr>
          <p:nvPr/>
        </p:nvPicPr>
        <p:blipFill>
          <a:blip r:embed="rId6"/>
          <a:stretch>
            <a:fillRect/>
          </a:stretch>
        </p:blipFill>
        <p:spPr>
          <a:xfrm>
            <a:off x="6875690" y="2856139"/>
            <a:ext cx="323850" cy="280307"/>
          </a:xfrm>
          <a:prstGeom prst="rect">
            <a:avLst/>
          </a:prstGeom>
        </p:spPr>
      </p:pic>
      <p:pic>
        <p:nvPicPr>
          <p:cNvPr id="13" name="Picture 12" descr="\vect x_t = \sqrt{1 - \beta_t}\vect x_{t-1} + \sqrt{\beta_t}\epsilon,  \epsilon \sim \mathcal N(\vect 0, \vect I)">
            <a:extLst>
              <a:ext uri="{FF2B5EF4-FFF2-40B4-BE49-F238E27FC236}">
                <a16:creationId xmlns:a16="http://schemas.microsoft.com/office/drawing/2014/main" id="{CCC0C320-088F-3866-D648-84C602178362}"/>
              </a:ext>
            </a:extLst>
          </p:cNvPr>
          <p:cNvPicPr>
            <a:picLocks noChangeAspect="1"/>
          </p:cNvPicPr>
          <p:nvPr/>
        </p:nvPicPr>
        <p:blipFill>
          <a:blip r:embed="rId7"/>
          <a:stretch>
            <a:fillRect/>
          </a:stretch>
        </p:blipFill>
        <p:spPr>
          <a:xfrm>
            <a:off x="2144486" y="4195762"/>
            <a:ext cx="4729843" cy="322490"/>
          </a:xfrm>
          <a:prstGeom prst="rect">
            <a:avLst/>
          </a:prstGeom>
        </p:spPr>
      </p:pic>
      <p:sp>
        <p:nvSpPr>
          <p:cNvPr id="14" name="Rectangle 13">
            <a:extLst>
              <a:ext uri="{FF2B5EF4-FFF2-40B4-BE49-F238E27FC236}">
                <a16:creationId xmlns:a16="http://schemas.microsoft.com/office/drawing/2014/main" id="{69DEA02B-FD26-B622-E5A4-9D3BC308E046}"/>
              </a:ext>
            </a:extLst>
          </p:cNvPr>
          <p:cNvSpPr/>
          <p:nvPr/>
        </p:nvSpPr>
        <p:spPr>
          <a:xfrm>
            <a:off x="4746172" y="3276599"/>
            <a:ext cx="1006928" cy="386443"/>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q(\vect x_t | \vect x_{t-1}) := \mathcal N(\vect x_t ; \sqrt{1 - \beta_t}\vect x_{t-1}, \beta_t \vect I)">
            <a:extLst>
              <a:ext uri="{FF2B5EF4-FFF2-40B4-BE49-F238E27FC236}">
                <a16:creationId xmlns:a16="http://schemas.microsoft.com/office/drawing/2014/main" id="{C884D864-0D30-CD0A-2779-18007CBAFF65}"/>
              </a:ext>
            </a:extLst>
          </p:cNvPr>
          <p:cNvPicPr>
            <a:picLocks noChangeAspect="1"/>
          </p:cNvPicPr>
          <p:nvPr/>
        </p:nvPicPr>
        <p:blipFill>
          <a:blip r:embed="rId8"/>
          <a:stretch>
            <a:fillRect/>
          </a:stretch>
        </p:blipFill>
        <p:spPr>
          <a:xfrm>
            <a:off x="2286681" y="3314020"/>
            <a:ext cx="4565196" cy="349704"/>
          </a:xfrm>
          <a:prstGeom prst="rect">
            <a:avLst/>
          </a:prstGeom>
        </p:spPr>
      </p:pic>
      <p:sp>
        <p:nvSpPr>
          <p:cNvPr id="16" name="TextBox 15">
            <a:extLst>
              <a:ext uri="{FF2B5EF4-FFF2-40B4-BE49-F238E27FC236}">
                <a16:creationId xmlns:a16="http://schemas.microsoft.com/office/drawing/2014/main" id="{2F9C3FE4-B741-3CD1-0397-05FE505FED85}"/>
              </a:ext>
            </a:extLst>
          </p:cNvPr>
          <p:cNvSpPr txBox="1"/>
          <p:nvPr/>
        </p:nvSpPr>
        <p:spPr>
          <a:xfrm>
            <a:off x="7745186" y="3995056"/>
            <a:ext cx="217714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Variance</a:t>
            </a:r>
          </a:p>
          <a:p>
            <a:r>
              <a:rPr lang="en-US"/>
              <a:t>Preserving</a:t>
            </a:r>
          </a:p>
          <a:p>
            <a:r>
              <a:rPr lang="en-US"/>
              <a:t>Factor</a:t>
            </a:r>
          </a:p>
        </p:txBody>
      </p:sp>
      <p:cxnSp>
        <p:nvCxnSpPr>
          <p:cNvPr id="19" name="Straight Arrow Connector 18">
            <a:extLst>
              <a:ext uri="{FF2B5EF4-FFF2-40B4-BE49-F238E27FC236}">
                <a16:creationId xmlns:a16="http://schemas.microsoft.com/office/drawing/2014/main" id="{87975F7C-598D-B5FB-EFDC-F376495D9D5A}"/>
              </a:ext>
            </a:extLst>
          </p:cNvPr>
          <p:cNvCxnSpPr/>
          <p:nvPr/>
        </p:nvCxnSpPr>
        <p:spPr>
          <a:xfrm flipH="1" flipV="1">
            <a:off x="5851070" y="3701142"/>
            <a:ext cx="1866900" cy="408215"/>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0572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dog with a picture of a dog&#10;&#10;AI-generated content may be incorrect.">
            <a:extLst>
              <a:ext uri="{FF2B5EF4-FFF2-40B4-BE49-F238E27FC236}">
                <a16:creationId xmlns:a16="http://schemas.microsoft.com/office/drawing/2014/main" id="{8398F249-5C3D-E69B-E637-57B20BEA005A}"/>
              </a:ext>
            </a:extLst>
          </p:cNvPr>
          <p:cNvPicPr>
            <a:picLocks noChangeAspect="1"/>
          </p:cNvPicPr>
          <p:nvPr/>
        </p:nvPicPr>
        <p:blipFill>
          <a:blip r:embed="rId3"/>
          <a:stretch>
            <a:fillRect/>
          </a:stretch>
        </p:blipFill>
        <p:spPr>
          <a:xfrm>
            <a:off x="1616529" y="3303816"/>
            <a:ext cx="5916386" cy="1774367"/>
          </a:xfrm>
          <a:prstGeom prst="rect">
            <a:avLst/>
          </a:prstGeom>
        </p:spPr>
      </p:pic>
      <p:sp>
        <p:nvSpPr>
          <p:cNvPr id="2" name="Title 1">
            <a:extLst>
              <a:ext uri="{FF2B5EF4-FFF2-40B4-BE49-F238E27FC236}">
                <a16:creationId xmlns:a16="http://schemas.microsoft.com/office/drawing/2014/main" id="{3222452F-ADA2-079C-EE3D-52B129C59E42}"/>
              </a:ext>
            </a:extLst>
          </p:cNvPr>
          <p:cNvSpPr>
            <a:spLocks noGrp="1"/>
          </p:cNvSpPr>
          <p:nvPr>
            <p:ph type="title"/>
          </p:nvPr>
        </p:nvSpPr>
        <p:spPr/>
        <p:txBody>
          <a:bodyPr>
            <a:normAutofit fontScale="90000"/>
          </a:bodyPr>
          <a:lstStyle/>
          <a:p>
            <a:r>
              <a:rPr lang="en-US"/>
              <a:t>Forward Step: Skipping Intermediate Steps</a:t>
            </a:r>
          </a:p>
        </p:txBody>
      </p:sp>
      <p:sp>
        <p:nvSpPr>
          <p:cNvPr id="3" name="Text Placeholder 2">
            <a:extLst>
              <a:ext uri="{FF2B5EF4-FFF2-40B4-BE49-F238E27FC236}">
                <a16:creationId xmlns:a16="http://schemas.microsoft.com/office/drawing/2014/main" id="{3689DBB3-4EC3-EB3A-D62E-92F5B07D96D6}"/>
              </a:ext>
            </a:extLst>
          </p:cNvPr>
          <p:cNvSpPr>
            <a:spLocks noGrp="1"/>
          </p:cNvSpPr>
          <p:nvPr>
            <p:ph type="body" idx="1"/>
          </p:nvPr>
        </p:nvSpPr>
        <p:spPr/>
        <p:txBody>
          <a:bodyPr/>
          <a:lstStyle/>
          <a:p>
            <a:r>
              <a:rPr lang="en-US"/>
              <a:t>This allows a simpler way to directly sample     for any t via</a:t>
            </a:r>
            <a:br>
              <a:rPr lang="en-US"/>
            </a:br>
            <a:br>
              <a:rPr lang="en-US"/>
            </a:br>
            <a:endParaRPr lang="en-US"/>
          </a:p>
          <a:p>
            <a:pPr>
              <a:lnSpc>
                <a:spcPct val="114999"/>
              </a:lnSpc>
            </a:pPr>
            <a:r>
              <a:rPr lang="en-US"/>
              <a:t>In the limit we want to converge to pure noise, i.e.</a:t>
            </a:r>
          </a:p>
          <a:p>
            <a:pPr>
              <a:lnSpc>
                <a:spcPct val="114999"/>
              </a:lnSpc>
            </a:pPr>
            <a:endParaRPr lang="en-US"/>
          </a:p>
          <a:p>
            <a:pPr>
              <a:lnSpc>
                <a:spcPct val="114999"/>
              </a:lnSpc>
            </a:pPr>
            <a:endParaRPr lang="en-US"/>
          </a:p>
          <a:p>
            <a:pPr>
              <a:lnSpc>
                <a:spcPct val="114999"/>
              </a:lnSpc>
            </a:pPr>
            <a:r>
              <a:rPr lang="en-US"/>
              <a:t>What does this mean for        ? </a:t>
            </a:r>
          </a:p>
        </p:txBody>
      </p:sp>
      <p:sp>
        <p:nvSpPr>
          <p:cNvPr id="4" name="Slide Number Placeholder 3">
            <a:extLst>
              <a:ext uri="{FF2B5EF4-FFF2-40B4-BE49-F238E27FC236}">
                <a16:creationId xmlns:a16="http://schemas.microsoft.com/office/drawing/2014/main" id="{BEE3509E-8C31-5230-4845-570AF88FB10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a:t>27</a:t>
            </a:fld>
            <a:endParaRPr lang="it"/>
          </a:p>
        </p:txBody>
      </p:sp>
      <p:pic>
        <p:nvPicPr>
          <p:cNvPr id="5" name="Picture 4" descr="\vect x_t">
            <a:extLst>
              <a:ext uri="{FF2B5EF4-FFF2-40B4-BE49-F238E27FC236}">
                <a16:creationId xmlns:a16="http://schemas.microsoft.com/office/drawing/2014/main" id="{37B59DF8-28C9-11EB-8CDD-E8B53913D467}"/>
              </a:ext>
            </a:extLst>
          </p:cNvPr>
          <p:cNvPicPr>
            <a:picLocks noChangeAspect="1"/>
          </p:cNvPicPr>
          <p:nvPr/>
        </p:nvPicPr>
        <p:blipFill>
          <a:blip r:embed="rId4"/>
          <a:stretch>
            <a:fillRect/>
          </a:stretch>
        </p:blipFill>
        <p:spPr>
          <a:xfrm>
            <a:off x="5331960" y="1332818"/>
            <a:ext cx="243569" cy="186419"/>
          </a:xfrm>
          <a:prstGeom prst="rect">
            <a:avLst/>
          </a:prstGeom>
        </p:spPr>
      </p:pic>
      <p:pic>
        <p:nvPicPr>
          <p:cNvPr id="6" name="Picture 5" descr="\vect x_t \sim \mathcal N(\sqrt{\bar \alpha_t}\vect x_0, (1 - \bar \alpha_t)\vect I)">
            <a:extLst>
              <a:ext uri="{FF2B5EF4-FFF2-40B4-BE49-F238E27FC236}">
                <a16:creationId xmlns:a16="http://schemas.microsoft.com/office/drawing/2014/main" id="{6EFBE1DE-2E61-6F52-5E76-F0E9745D0DE1}"/>
              </a:ext>
            </a:extLst>
          </p:cNvPr>
          <p:cNvPicPr>
            <a:picLocks noChangeAspect="1"/>
          </p:cNvPicPr>
          <p:nvPr/>
        </p:nvPicPr>
        <p:blipFill>
          <a:blip r:embed="rId5"/>
          <a:stretch>
            <a:fillRect/>
          </a:stretch>
        </p:blipFill>
        <p:spPr>
          <a:xfrm>
            <a:off x="1179060" y="1703614"/>
            <a:ext cx="3547383" cy="381000"/>
          </a:xfrm>
          <a:prstGeom prst="rect">
            <a:avLst/>
          </a:prstGeom>
        </p:spPr>
      </p:pic>
      <p:pic>
        <p:nvPicPr>
          <p:cNvPr id="7" name="Picture 6" descr="\bar \alpha_t = \prod \limits_{s=1}^t (1 - \beta_s)">
            <a:extLst>
              <a:ext uri="{FF2B5EF4-FFF2-40B4-BE49-F238E27FC236}">
                <a16:creationId xmlns:a16="http://schemas.microsoft.com/office/drawing/2014/main" id="{DBFD8375-E45B-5A09-5BE1-0FFD38FD612F}"/>
              </a:ext>
            </a:extLst>
          </p:cNvPr>
          <p:cNvPicPr>
            <a:picLocks noChangeAspect="1"/>
          </p:cNvPicPr>
          <p:nvPr/>
        </p:nvPicPr>
        <p:blipFill>
          <a:blip r:embed="rId6"/>
          <a:stretch>
            <a:fillRect/>
          </a:stretch>
        </p:blipFill>
        <p:spPr>
          <a:xfrm>
            <a:off x="6373586" y="1427389"/>
            <a:ext cx="1877786" cy="797379"/>
          </a:xfrm>
          <a:prstGeom prst="rect">
            <a:avLst/>
          </a:prstGeom>
        </p:spPr>
      </p:pic>
      <p:pic>
        <p:nvPicPr>
          <p:cNvPr id="8" name="Picture 7" descr="q(\vect x_T | \vect x_0) \approx \mathcal N(\vect x_T; \vect 0, \vect I)">
            <a:extLst>
              <a:ext uri="{FF2B5EF4-FFF2-40B4-BE49-F238E27FC236}">
                <a16:creationId xmlns:a16="http://schemas.microsoft.com/office/drawing/2014/main" id="{C98E1D8F-81B3-11F9-4C24-4A303DC42D8E}"/>
              </a:ext>
            </a:extLst>
          </p:cNvPr>
          <p:cNvPicPr>
            <a:picLocks noChangeAspect="1"/>
          </p:cNvPicPr>
          <p:nvPr/>
        </p:nvPicPr>
        <p:blipFill>
          <a:blip r:embed="rId7"/>
          <a:stretch>
            <a:fillRect/>
          </a:stretch>
        </p:blipFill>
        <p:spPr>
          <a:xfrm>
            <a:off x="3278641" y="2708502"/>
            <a:ext cx="2586718" cy="303440"/>
          </a:xfrm>
          <a:prstGeom prst="rect">
            <a:avLst/>
          </a:prstGeom>
        </p:spPr>
      </p:pic>
      <p:pic>
        <p:nvPicPr>
          <p:cNvPr id="9" name="Picture 8" descr="\bar \alpha_T">
            <a:extLst>
              <a:ext uri="{FF2B5EF4-FFF2-40B4-BE49-F238E27FC236}">
                <a16:creationId xmlns:a16="http://schemas.microsoft.com/office/drawing/2014/main" id="{9952D999-7888-90CD-411F-2AA40A2F0EBA}"/>
              </a:ext>
            </a:extLst>
          </p:cNvPr>
          <p:cNvPicPr>
            <a:picLocks noChangeAspect="1"/>
          </p:cNvPicPr>
          <p:nvPr/>
        </p:nvPicPr>
        <p:blipFill>
          <a:blip r:embed="rId8"/>
          <a:stretch>
            <a:fillRect/>
          </a:stretch>
        </p:blipFill>
        <p:spPr>
          <a:xfrm>
            <a:off x="3434443" y="3177267"/>
            <a:ext cx="342900" cy="258536"/>
          </a:xfrm>
          <a:prstGeom prst="rect">
            <a:avLst/>
          </a:prstGeom>
        </p:spPr>
      </p:pic>
    </p:spTree>
    <p:extLst>
      <p:ext uri="{BB962C8B-B14F-4D97-AF65-F5344CB8AC3E}">
        <p14:creationId xmlns:p14="http://schemas.microsoft.com/office/powerpoint/2010/main" val="16916876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E62B1-989F-4D39-3E0E-BA0D8F5FAC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02DA94-DBAB-8C97-0D98-853F78B4836F}"/>
              </a:ext>
            </a:extLst>
          </p:cNvPr>
          <p:cNvSpPr>
            <a:spLocks noGrp="1"/>
          </p:cNvSpPr>
          <p:nvPr>
            <p:ph type="title"/>
          </p:nvPr>
        </p:nvSpPr>
        <p:spPr/>
        <p:txBody>
          <a:bodyPr>
            <a:normAutofit fontScale="90000"/>
          </a:bodyPr>
          <a:lstStyle/>
          <a:p>
            <a:r>
              <a:rPr lang="en-US"/>
              <a:t>Forward Step: Skipping Intermediate Steps</a:t>
            </a:r>
          </a:p>
        </p:txBody>
      </p:sp>
      <p:sp>
        <p:nvSpPr>
          <p:cNvPr id="3" name="Text Placeholder 2">
            <a:extLst>
              <a:ext uri="{FF2B5EF4-FFF2-40B4-BE49-F238E27FC236}">
                <a16:creationId xmlns:a16="http://schemas.microsoft.com/office/drawing/2014/main" id="{8359BB53-EF36-8635-01E5-F6298FA8F5DB}"/>
              </a:ext>
            </a:extLst>
          </p:cNvPr>
          <p:cNvSpPr>
            <a:spLocks noGrp="1"/>
          </p:cNvSpPr>
          <p:nvPr>
            <p:ph type="body" idx="1"/>
          </p:nvPr>
        </p:nvSpPr>
        <p:spPr>
          <a:xfrm>
            <a:off x="311700" y="1152475"/>
            <a:ext cx="8520600" cy="3710314"/>
          </a:xfrm>
        </p:spPr>
        <p:txBody>
          <a:bodyPr>
            <a:normAutofit lnSpcReduction="10000"/>
          </a:bodyPr>
          <a:lstStyle/>
          <a:p>
            <a:r>
              <a:rPr lang="en-US"/>
              <a:t>This allows a simpler way to directly sample     for any t via</a:t>
            </a:r>
            <a:br>
              <a:rPr lang="en-US"/>
            </a:br>
            <a:br>
              <a:rPr lang="en-US"/>
            </a:br>
            <a:br>
              <a:rPr lang="en-US"/>
            </a:br>
            <a:endParaRPr lang="en-US"/>
          </a:p>
          <a:p>
            <a:pPr>
              <a:lnSpc>
                <a:spcPct val="114999"/>
              </a:lnSpc>
            </a:pPr>
            <a:r>
              <a:rPr lang="en-US"/>
              <a:t>In the limit we want to converge to pure noise, i.e.</a:t>
            </a:r>
          </a:p>
          <a:p>
            <a:pPr>
              <a:lnSpc>
                <a:spcPct val="114999"/>
              </a:lnSpc>
            </a:pPr>
            <a:endParaRPr lang="en-US"/>
          </a:p>
          <a:p>
            <a:pPr>
              <a:lnSpc>
                <a:spcPct val="114999"/>
              </a:lnSpc>
            </a:pPr>
            <a:endParaRPr lang="en-US"/>
          </a:p>
          <a:p>
            <a:pPr>
              <a:lnSpc>
                <a:spcPct val="114999"/>
              </a:lnSpc>
            </a:pPr>
            <a:r>
              <a:rPr lang="en-US"/>
              <a:t>We achieve this by</a:t>
            </a:r>
            <a:br>
              <a:rPr lang="en-US"/>
            </a:br>
            <a:endParaRPr lang="en-US"/>
          </a:p>
          <a:p>
            <a:pPr>
              <a:lnSpc>
                <a:spcPct val="114999"/>
              </a:lnSpc>
            </a:pPr>
            <a:r>
              <a:rPr lang="en-US"/>
              <a:t>Original DDPM paper: </a:t>
            </a:r>
          </a:p>
          <a:p>
            <a:pPr lvl="1">
              <a:lnSpc>
                <a:spcPct val="114999"/>
              </a:lnSpc>
            </a:pPr>
            <a:r>
              <a:rPr lang="en-US"/>
              <a:t>T=1000</a:t>
            </a:r>
          </a:p>
          <a:p>
            <a:pPr lvl="1">
              <a:lnSpc>
                <a:spcPct val="114999"/>
              </a:lnSpc>
            </a:pPr>
            <a:r>
              <a:rPr lang="en-US"/>
              <a:t>Linear schedule</a:t>
            </a:r>
          </a:p>
        </p:txBody>
      </p:sp>
      <p:sp>
        <p:nvSpPr>
          <p:cNvPr id="4" name="Slide Number Placeholder 3">
            <a:extLst>
              <a:ext uri="{FF2B5EF4-FFF2-40B4-BE49-F238E27FC236}">
                <a16:creationId xmlns:a16="http://schemas.microsoft.com/office/drawing/2014/main" id="{54B0F649-1AF9-45AF-3196-B5763FD5C93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a:t>28</a:t>
            </a:fld>
            <a:endParaRPr lang="it"/>
          </a:p>
        </p:txBody>
      </p:sp>
      <p:pic>
        <p:nvPicPr>
          <p:cNvPr id="5" name="Picture 4" descr="\vect x_t">
            <a:extLst>
              <a:ext uri="{FF2B5EF4-FFF2-40B4-BE49-F238E27FC236}">
                <a16:creationId xmlns:a16="http://schemas.microsoft.com/office/drawing/2014/main" id="{E2614E7C-7903-237C-48D7-B2B22EC9A925}"/>
              </a:ext>
            </a:extLst>
          </p:cNvPr>
          <p:cNvPicPr>
            <a:picLocks noChangeAspect="1"/>
          </p:cNvPicPr>
          <p:nvPr/>
        </p:nvPicPr>
        <p:blipFill>
          <a:blip r:embed="rId3"/>
          <a:stretch>
            <a:fillRect/>
          </a:stretch>
        </p:blipFill>
        <p:spPr>
          <a:xfrm>
            <a:off x="5331960" y="1332818"/>
            <a:ext cx="243569" cy="186419"/>
          </a:xfrm>
          <a:prstGeom prst="rect">
            <a:avLst/>
          </a:prstGeom>
        </p:spPr>
      </p:pic>
      <p:pic>
        <p:nvPicPr>
          <p:cNvPr id="6" name="Picture 5" descr="\vect x_t \sim \mathcal N(\sqrt{\bar \alpha_t}\vect x_0, (1 - \bar \alpha_t)\vect I)">
            <a:extLst>
              <a:ext uri="{FF2B5EF4-FFF2-40B4-BE49-F238E27FC236}">
                <a16:creationId xmlns:a16="http://schemas.microsoft.com/office/drawing/2014/main" id="{C17EA5A4-1957-4B72-D33E-64AAB70B6BE8}"/>
              </a:ext>
            </a:extLst>
          </p:cNvPr>
          <p:cNvPicPr>
            <a:picLocks noChangeAspect="1"/>
          </p:cNvPicPr>
          <p:nvPr/>
        </p:nvPicPr>
        <p:blipFill>
          <a:blip r:embed="rId4"/>
          <a:stretch>
            <a:fillRect/>
          </a:stretch>
        </p:blipFill>
        <p:spPr>
          <a:xfrm>
            <a:off x="1173617" y="1856014"/>
            <a:ext cx="3547383" cy="381000"/>
          </a:xfrm>
          <a:prstGeom prst="rect">
            <a:avLst/>
          </a:prstGeom>
        </p:spPr>
      </p:pic>
      <p:pic>
        <p:nvPicPr>
          <p:cNvPr id="7" name="Picture 6" descr="\bar \alpha_t = \prod \limits_{s=1}^t (1 - \beta_s)">
            <a:extLst>
              <a:ext uri="{FF2B5EF4-FFF2-40B4-BE49-F238E27FC236}">
                <a16:creationId xmlns:a16="http://schemas.microsoft.com/office/drawing/2014/main" id="{9C28FD59-E062-3389-540C-59ABC4BBFC80}"/>
              </a:ext>
            </a:extLst>
          </p:cNvPr>
          <p:cNvPicPr>
            <a:picLocks noChangeAspect="1"/>
          </p:cNvPicPr>
          <p:nvPr/>
        </p:nvPicPr>
        <p:blipFill>
          <a:blip r:embed="rId5"/>
          <a:stretch>
            <a:fillRect/>
          </a:stretch>
        </p:blipFill>
        <p:spPr>
          <a:xfrm>
            <a:off x="6400800" y="1645103"/>
            <a:ext cx="1877786" cy="797379"/>
          </a:xfrm>
          <a:prstGeom prst="rect">
            <a:avLst/>
          </a:prstGeom>
        </p:spPr>
      </p:pic>
      <p:pic>
        <p:nvPicPr>
          <p:cNvPr id="8" name="Picture 7" descr="q(\vect x_T | \vect x_0) \approx \mathcal N(\vect x_T; \vect 0, \vect I)">
            <a:extLst>
              <a:ext uri="{FF2B5EF4-FFF2-40B4-BE49-F238E27FC236}">
                <a16:creationId xmlns:a16="http://schemas.microsoft.com/office/drawing/2014/main" id="{5F3F71F7-5BA5-7989-3DC4-21A6033774CA}"/>
              </a:ext>
            </a:extLst>
          </p:cNvPr>
          <p:cNvPicPr>
            <a:picLocks noChangeAspect="1"/>
          </p:cNvPicPr>
          <p:nvPr/>
        </p:nvPicPr>
        <p:blipFill>
          <a:blip r:embed="rId6"/>
          <a:stretch>
            <a:fillRect/>
          </a:stretch>
        </p:blipFill>
        <p:spPr>
          <a:xfrm>
            <a:off x="3278641" y="2757487"/>
            <a:ext cx="2586718" cy="303440"/>
          </a:xfrm>
          <a:prstGeom prst="rect">
            <a:avLst/>
          </a:prstGeom>
        </p:spPr>
      </p:pic>
      <p:pic>
        <p:nvPicPr>
          <p:cNvPr id="10" name="Picture 9" descr="\bar \alpha_T \to 0">
            <a:extLst>
              <a:ext uri="{FF2B5EF4-FFF2-40B4-BE49-F238E27FC236}">
                <a16:creationId xmlns:a16="http://schemas.microsoft.com/office/drawing/2014/main" id="{2208FC6E-4B0C-7FB8-C9FC-F2E4FE02F2A1}"/>
              </a:ext>
            </a:extLst>
          </p:cNvPr>
          <p:cNvPicPr>
            <a:picLocks noChangeAspect="1"/>
          </p:cNvPicPr>
          <p:nvPr/>
        </p:nvPicPr>
        <p:blipFill>
          <a:blip r:embed="rId7"/>
          <a:stretch>
            <a:fillRect/>
          </a:stretch>
        </p:blipFill>
        <p:spPr>
          <a:xfrm>
            <a:off x="2869746" y="3267756"/>
            <a:ext cx="944336" cy="273504"/>
          </a:xfrm>
          <a:prstGeom prst="rect">
            <a:avLst/>
          </a:prstGeom>
        </p:spPr>
      </p:pic>
      <p:pic>
        <p:nvPicPr>
          <p:cNvPr id="11" name="Picture 10" descr="\beta_T = 0.02, \beta_1 = 10^{-4}">
            <a:extLst>
              <a:ext uri="{FF2B5EF4-FFF2-40B4-BE49-F238E27FC236}">
                <a16:creationId xmlns:a16="http://schemas.microsoft.com/office/drawing/2014/main" id="{08D85258-07F9-7263-3095-CC4229DB7EF4}"/>
              </a:ext>
            </a:extLst>
          </p:cNvPr>
          <p:cNvPicPr>
            <a:picLocks noChangeAspect="1"/>
          </p:cNvPicPr>
          <p:nvPr/>
        </p:nvPicPr>
        <p:blipFill>
          <a:blip r:embed="rId8"/>
          <a:stretch>
            <a:fillRect/>
          </a:stretch>
        </p:blipFill>
        <p:spPr>
          <a:xfrm>
            <a:off x="2647951" y="4327072"/>
            <a:ext cx="1768929" cy="234043"/>
          </a:xfrm>
          <a:prstGeom prst="rect">
            <a:avLst/>
          </a:prstGeom>
        </p:spPr>
      </p:pic>
      <p:pic>
        <p:nvPicPr>
          <p:cNvPr id="12" name="Picture 11" descr="A graph with a blue line&#10;&#10;AI-generated content may be incorrect.">
            <a:extLst>
              <a:ext uri="{FF2B5EF4-FFF2-40B4-BE49-F238E27FC236}">
                <a16:creationId xmlns:a16="http://schemas.microsoft.com/office/drawing/2014/main" id="{F8F8B5FD-A4B9-FAF2-A72B-BB51EEA9F5A0}"/>
              </a:ext>
            </a:extLst>
          </p:cNvPr>
          <p:cNvPicPr>
            <a:picLocks noChangeAspect="1"/>
          </p:cNvPicPr>
          <p:nvPr/>
        </p:nvPicPr>
        <p:blipFill>
          <a:blip r:embed="rId9"/>
          <a:stretch>
            <a:fillRect/>
          </a:stretch>
        </p:blipFill>
        <p:spPr>
          <a:xfrm>
            <a:off x="5164171" y="3352800"/>
            <a:ext cx="2865143" cy="1703615"/>
          </a:xfrm>
          <a:prstGeom prst="rect">
            <a:avLst/>
          </a:prstGeom>
        </p:spPr>
      </p:pic>
    </p:spTree>
    <p:extLst>
      <p:ext uri="{BB962C8B-B14F-4D97-AF65-F5344CB8AC3E}">
        <p14:creationId xmlns:p14="http://schemas.microsoft.com/office/powerpoint/2010/main" val="38026703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9961C-AD32-68A7-0D88-D373E5FE0370}"/>
              </a:ext>
            </a:extLst>
          </p:cNvPr>
          <p:cNvSpPr>
            <a:spLocks noGrp="1"/>
          </p:cNvSpPr>
          <p:nvPr>
            <p:ph type="title"/>
          </p:nvPr>
        </p:nvSpPr>
        <p:spPr/>
        <p:txBody>
          <a:bodyPr>
            <a:normAutofit fontScale="90000"/>
          </a:bodyPr>
          <a:lstStyle/>
          <a:p>
            <a:r>
              <a:rPr lang="en-US"/>
              <a:t>Backward Step / Sampling</a:t>
            </a:r>
          </a:p>
        </p:txBody>
      </p:sp>
      <p:sp>
        <p:nvSpPr>
          <p:cNvPr id="3" name="Text Placeholder 2">
            <a:extLst>
              <a:ext uri="{FF2B5EF4-FFF2-40B4-BE49-F238E27FC236}">
                <a16:creationId xmlns:a16="http://schemas.microsoft.com/office/drawing/2014/main" id="{A29B6DA0-6030-2815-431C-DAA3FB2223F0}"/>
              </a:ext>
            </a:extLst>
          </p:cNvPr>
          <p:cNvSpPr>
            <a:spLocks noGrp="1"/>
          </p:cNvSpPr>
          <p:nvPr>
            <p:ph type="body" idx="1"/>
          </p:nvPr>
        </p:nvSpPr>
        <p:spPr/>
        <p:txBody>
          <a:bodyPr/>
          <a:lstStyle/>
          <a:p>
            <a:pPr>
              <a:lnSpc>
                <a:spcPct val="150000"/>
              </a:lnSpc>
            </a:pPr>
            <a:r>
              <a:rPr lang="en-US"/>
              <a:t>By design we have</a:t>
            </a:r>
          </a:p>
          <a:p>
            <a:pPr>
              <a:lnSpc>
                <a:spcPct val="150000"/>
              </a:lnSpc>
            </a:pPr>
            <a:r>
              <a:rPr lang="en-US"/>
              <a:t>In theory, we can generate samples:</a:t>
            </a:r>
          </a:p>
          <a:p>
            <a:pPr lvl="1">
              <a:lnSpc>
                <a:spcPct val="150000"/>
              </a:lnSpc>
              <a:buAutoNum type="arabicPeriod"/>
            </a:pPr>
            <a:r>
              <a:rPr lang="en-US"/>
              <a:t>Sample initial random noise</a:t>
            </a:r>
          </a:p>
          <a:p>
            <a:pPr lvl="1">
              <a:lnSpc>
                <a:spcPct val="150000"/>
              </a:lnSpc>
              <a:buAutoNum type="arabicPeriod"/>
            </a:pPr>
            <a:r>
              <a:rPr lang="en-US"/>
              <a:t>Iteratively denoise</a:t>
            </a:r>
          </a:p>
          <a:p>
            <a:pPr lvl="1">
              <a:lnSpc>
                <a:spcPct val="150000"/>
              </a:lnSpc>
              <a:buAutoNum type="arabicPeriod"/>
            </a:pPr>
            <a:endParaRPr lang="en-US"/>
          </a:p>
          <a:p>
            <a:pPr>
              <a:lnSpc>
                <a:spcPct val="150000"/>
              </a:lnSpc>
            </a:pPr>
            <a:r>
              <a:rPr lang="en-US"/>
              <a:t>If     is small, we can approximate                     with a </a:t>
            </a:r>
            <a:r>
              <a:rPr lang="en-US" b="1"/>
              <a:t>Gaussian</a:t>
            </a:r>
          </a:p>
        </p:txBody>
      </p:sp>
      <p:sp>
        <p:nvSpPr>
          <p:cNvPr id="4" name="Slide Number Placeholder 3">
            <a:extLst>
              <a:ext uri="{FF2B5EF4-FFF2-40B4-BE49-F238E27FC236}">
                <a16:creationId xmlns:a16="http://schemas.microsoft.com/office/drawing/2014/main" id="{9462144B-8D45-D637-AA12-780C3CB9739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a:t>29</a:t>
            </a:fld>
            <a:endParaRPr lang="it"/>
          </a:p>
        </p:txBody>
      </p:sp>
      <p:pic>
        <p:nvPicPr>
          <p:cNvPr id="6" name="Picture 5" descr="q(\vect x_T | \vect x_0) \approx \mathcal N(\vect x_T; \vect 0, \vect I)">
            <a:extLst>
              <a:ext uri="{FF2B5EF4-FFF2-40B4-BE49-F238E27FC236}">
                <a16:creationId xmlns:a16="http://schemas.microsoft.com/office/drawing/2014/main" id="{9565B2F6-E1FC-D9BE-262A-656E9B660A2B}"/>
              </a:ext>
            </a:extLst>
          </p:cNvPr>
          <p:cNvPicPr>
            <a:picLocks noChangeAspect="1"/>
          </p:cNvPicPr>
          <p:nvPr/>
        </p:nvPicPr>
        <p:blipFill>
          <a:blip r:embed="rId2"/>
          <a:stretch>
            <a:fillRect/>
          </a:stretch>
        </p:blipFill>
        <p:spPr>
          <a:xfrm>
            <a:off x="2837771" y="1331459"/>
            <a:ext cx="2586718" cy="303440"/>
          </a:xfrm>
          <a:prstGeom prst="rect">
            <a:avLst/>
          </a:prstGeom>
        </p:spPr>
      </p:pic>
      <p:pic>
        <p:nvPicPr>
          <p:cNvPr id="7" name="Picture 6" descr="\vect x_T \sim \mathcal N(\vect 0, \vect I)">
            <a:extLst>
              <a:ext uri="{FF2B5EF4-FFF2-40B4-BE49-F238E27FC236}">
                <a16:creationId xmlns:a16="http://schemas.microsoft.com/office/drawing/2014/main" id="{38A8CAD2-4471-BC9C-D7DC-B03591B372AD}"/>
              </a:ext>
            </a:extLst>
          </p:cNvPr>
          <p:cNvPicPr>
            <a:picLocks noChangeAspect="1"/>
          </p:cNvPicPr>
          <p:nvPr/>
        </p:nvPicPr>
        <p:blipFill>
          <a:blip r:embed="rId3"/>
          <a:stretch>
            <a:fillRect/>
          </a:stretch>
        </p:blipFill>
        <p:spPr>
          <a:xfrm>
            <a:off x="3575958" y="2098903"/>
            <a:ext cx="1442358" cy="297997"/>
          </a:xfrm>
          <a:prstGeom prst="rect">
            <a:avLst/>
          </a:prstGeom>
        </p:spPr>
      </p:pic>
      <p:pic>
        <p:nvPicPr>
          <p:cNvPr id="8" name="Picture 7" descr="\vect x_{t-1} \sim q(\vect x_{t-1} | \vect x_t)">
            <a:extLst>
              <a:ext uri="{FF2B5EF4-FFF2-40B4-BE49-F238E27FC236}">
                <a16:creationId xmlns:a16="http://schemas.microsoft.com/office/drawing/2014/main" id="{B47C97C5-D028-87D3-B5F0-F7A8D8C10B18}"/>
              </a:ext>
            </a:extLst>
          </p:cNvPr>
          <p:cNvPicPr>
            <a:picLocks noChangeAspect="1"/>
          </p:cNvPicPr>
          <p:nvPr/>
        </p:nvPicPr>
        <p:blipFill>
          <a:blip r:embed="rId4"/>
          <a:stretch>
            <a:fillRect/>
          </a:stretch>
        </p:blipFill>
        <p:spPr>
          <a:xfrm>
            <a:off x="2830285" y="2429557"/>
            <a:ext cx="2008414" cy="284389"/>
          </a:xfrm>
          <a:prstGeom prst="rect">
            <a:avLst/>
          </a:prstGeom>
        </p:spPr>
      </p:pic>
      <p:sp>
        <p:nvSpPr>
          <p:cNvPr id="9" name="TextBox 8">
            <a:extLst>
              <a:ext uri="{FF2B5EF4-FFF2-40B4-BE49-F238E27FC236}">
                <a16:creationId xmlns:a16="http://schemas.microsoft.com/office/drawing/2014/main" id="{B66F4890-07CE-067E-55EA-9223DF641D9A}"/>
              </a:ext>
            </a:extLst>
          </p:cNvPr>
          <p:cNvSpPr txBox="1"/>
          <p:nvPr/>
        </p:nvSpPr>
        <p:spPr>
          <a:xfrm>
            <a:off x="6685221" y="2472069"/>
            <a:ext cx="20334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unknown true denoising distribution</a:t>
            </a:r>
          </a:p>
        </p:txBody>
      </p:sp>
      <p:sp>
        <p:nvSpPr>
          <p:cNvPr id="11" name="Rectangle 10">
            <a:extLst>
              <a:ext uri="{FF2B5EF4-FFF2-40B4-BE49-F238E27FC236}">
                <a16:creationId xmlns:a16="http://schemas.microsoft.com/office/drawing/2014/main" id="{536640A2-44CC-7A21-F258-E99DB581F915}"/>
              </a:ext>
            </a:extLst>
          </p:cNvPr>
          <p:cNvSpPr/>
          <p:nvPr/>
        </p:nvSpPr>
        <p:spPr>
          <a:xfrm>
            <a:off x="3657601" y="2373085"/>
            <a:ext cx="1208313" cy="386443"/>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50991514-F5DE-8E48-317B-9068B6A01E6B}"/>
              </a:ext>
            </a:extLst>
          </p:cNvPr>
          <p:cNvCxnSpPr/>
          <p:nvPr/>
        </p:nvCxnSpPr>
        <p:spPr>
          <a:xfrm flipH="1" flipV="1">
            <a:off x="4942113" y="2579914"/>
            <a:ext cx="1741715" cy="168729"/>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descr="q(\vect x_{t-1} | \vect x_t)">
            <a:extLst>
              <a:ext uri="{FF2B5EF4-FFF2-40B4-BE49-F238E27FC236}">
                <a16:creationId xmlns:a16="http://schemas.microsoft.com/office/drawing/2014/main" id="{8BB05E1E-1F98-E8B7-94FA-A5171A245E90}"/>
              </a:ext>
            </a:extLst>
          </p:cNvPr>
          <p:cNvPicPr>
            <a:picLocks noChangeAspect="1"/>
          </p:cNvPicPr>
          <p:nvPr/>
        </p:nvPicPr>
        <p:blipFill>
          <a:blip r:embed="rId5"/>
          <a:stretch>
            <a:fillRect/>
          </a:stretch>
        </p:blipFill>
        <p:spPr>
          <a:xfrm>
            <a:off x="4295096" y="3120799"/>
            <a:ext cx="1223283" cy="306161"/>
          </a:xfrm>
          <a:prstGeom prst="rect">
            <a:avLst/>
          </a:prstGeom>
        </p:spPr>
      </p:pic>
      <p:pic>
        <p:nvPicPr>
          <p:cNvPr id="16" name="Picture 15" descr="\beta_t">
            <a:extLst>
              <a:ext uri="{FF2B5EF4-FFF2-40B4-BE49-F238E27FC236}">
                <a16:creationId xmlns:a16="http://schemas.microsoft.com/office/drawing/2014/main" id="{E187E460-929E-6988-E68A-0B1257493695}"/>
              </a:ext>
            </a:extLst>
          </p:cNvPr>
          <p:cNvPicPr>
            <a:picLocks noChangeAspect="1"/>
          </p:cNvPicPr>
          <p:nvPr/>
        </p:nvPicPr>
        <p:blipFill>
          <a:blip r:embed="rId6"/>
          <a:stretch>
            <a:fillRect/>
          </a:stretch>
        </p:blipFill>
        <p:spPr>
          <a:xfrm>
            <a:off x="1057275" y="3155495"/>
            <a:ext cx="204108" cy="242208"/>
          </a:xfrm>
          <a:prstGeom prst="rect">
            <a:avLst/>
          </a:prstGeom>
        </p:spPr>
      </p:pic>
      <p:pic>
        <p:nvPicPr>
          <p:cNvPr id="18" name="Picture 17" descr="p_{\theta}(\vect x_{t-1} | \vect x_t) = \mathcal N(\vect x_{t-1} ; \mu_{\theta}(\vect x_t, t), \sigma_t^2 \vect I)">
            <a:extLst>
              <a:ext uri="{FF2B5EF4-FFF2-40B4-BE49-F238E27FC236}">
                <a16:creationId xmlns:a16="http://schemas.microsoft.com/office/drawing/2014/main" id="{2A5AEE60-ACCA-FD70-8C9F-F6736B7DDBF7}"/>
              </a:ext>
            </a:extLst>
          </p:cNvPr>
          <p:cNvPicPr>
            <a:picLocks noChangeAspect="1"/>
          </p:cNvPicPr>
          <p:nvPr/>
        </p:nvPicPr>
        <p:blipFill>
          <a:blip r:embed="rId7"/>
          <a:stretch>
            <a:fillRect/>
          </a:stretch>
        </p:blipFill>
        <p:spPr>
          <a:xfrm>
            <a:off x="1498828" y="3697061"/>
            <a:ext cx="5700032" cy="443593"/>
          </a:xfrm>
          <a:prstGeom prst="rect">
            <a:avLst/>
          </a:prstGeom>
        </p:spPr>
      </p:pic>
      <p:sp>
        <p:nvSpPr>
          <p:cNvPr id="19" name="Rectangle 18">
            <a:extLst>
              <a:ext uri="{FF2B5EF4-FFF2-40B4-BE49-F238E27FC236}">
                <a16:creationId xmlns:a16="http://schemas.microsoft.com/office/drawing/2014/main" id="{6792EB6E-84FD-4588-ABF7-09877410031C}"/>
              </a:ext>
            </a:extLst>
          </p:cNvPr>
          <p:cNvSpPr/>
          <p:nvPr/>
        </p:nvSpPr>
        <p:spPr>
          <a:xfrm>
            <a:off x="5089072" y="3695699"/>
            <a:ext cx="1300841" cy="44631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8F31AFE0-C363-D276-C894-FE05DA0505EE}"/>
              </a:ext>
            </a:extLst>
          </p:cNvPr>
          <p:cNvCxnSpPr>
            <a:cxnSpLocks/>
          </p:cNvCxnSpPr>
          <p:nvPr/>
        </p:nvCxnSpPr>
        <p:spPr>
          <a:xfrm flipV="1">
            <a:off x="3488871" y="4174671"/>
            <a:ext cx="1594756" cy="37555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A277C85-95E3-C8BB-2B02-4A7B721D0E81}"/>
              </a:ext>
            </a:extLst>
          </p:cNvPr>
          <p:cNvSpPr txBox="1"/>
          <p:nvPr/>
        </p:nvSpPr>
        <p:spPr>
          <a:xfrm>
            <a:off x="1797535" y="4507697"/>
            <a:ext cx="203347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Trainable network!</a:t>
            </a:r>
          </a:p>
        </p:txBody>
      </p:sp>
    </p:spTree>
    <p:extLst>
      <p:ext uri="{BB962C8B-B14F-4D97-AF65-F5344CB8AC3E}">
        <p14:creationId xmlns:p14="http://schemas.microsoft.com/office/powerpoint/2010/main" val="422528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DB675-F678-5BF5-9217-CC259B8EC7CC}"/>
            </a:ext>
          </a:extLst>
        </p:cNvPr>
        <p:cNvGrpSpPr/>
        <p:nvPr/>
      </p:nvGrpSpPr>
      <p:grpSpPr>
        <a:xfrm>
          <a:off x="0" y="0"/>
          <a:ext cx="0" cy="0"/>
          <a:chOff x="0" y="0"/>
          <a:chExt cx="0" cy="0"/>
        </a:xfrm>
      </p:grpSpPr>
      <p:pic>
        <p:nvPicPr>
          <p:cNvPr id="29" name="Picture 28" descr="p_\theta(\vect x_{0:T}) = p(\vect x_T) \prod \limits_{t=1}^T p_\theta(\vect x_{t-1} | \vect x_t)">
            <a:extLst>
              <a:ext uri="{FF2B5EF4-FFF2-40B4-BE49-F238E27FC236}">
                <a16:creationId xmlns:a16="http://schemas.microsoft.com/office/drawing/2014/main" id="{7239331F-9622-7735-F504-22AC5560B70D}"/>
              </a:ext>
            </a:extLst>
          </p:cNvPr>
          <p:cNvPicPr>
            <a:picLocks noChangeAspect="1"/>
          </p:cNvPicPr>
          <p:nvPr/>
        </p:nvPicPr>
        <p:blipFill>
          <a:blip r:embed="rId2"/>
          <a:stretch>
            <a:fillRect/>
          </a:stretch>
        </p:blipFill>
        <p:spPr>
          <a:xfrm>
            <a:off x="3538538" y="1073603"/>
            <a:ext cx="3743325" cy="791936"/>
          </a:xfrm>
          <a:prstGeom prst="rect">
            <a:avLst/>
          </a:prstGeom>
        </p:spPr>
      </p:pic>
      <p:sp>
        <p:nvSpPr>
          <p:cNvPr id="2" name="Title 1">
            <a:extLst>
              <a:ext uri="{FF2B5EF4-FFF2-40B4-BE49-F238E27FC236}">
                <a16:creationId xmlns:a16="http://schemas.microsoft.com/office/drawing/2014/main" id="{7B308A77-E942-105E-C0F6-0D183ACABFB6}"/>
              </a:ext>
            </a:extLst>
          </p:cNvPr>
          <p:cNvSpPr>
            <a:spLocks noGrp="1"/>
          </p:cNvSpPr>
          <p:nvPr>
            <p:ph type="title"/>
          </p:nvPr>
        </p:nvSpPr>
        <p:spPr/>
        <p:txBody>
          <a:bodyPr>
            <a:normAutofit fontScale="90000"/>
          </a:bodyPr>
          <a:lstStyle/>
          <a:p>
            <a:r>
              <a:rPr lang="en-US"/>
              <a:t>Backward Step / Sampling</a:t>
            </a:r>
          </a:p>
        </p:txBody>
      </p:sp>
      <p:sp>
        <p:nvSpPr>
          <p:cNvPr id="3" name="Text Placeholder 2">
            <a:extLst>
              <a:ext uri="{FF2B5EF4-FFF2-40B4-BE49-F238E27FC236}">
                <a16:creationId xmlns:a16="http://schemas.microsoft.com/office/drawing/2014/main" id="{5BB24192-DD64-664E-70FF-EC025A285281}"/>
              </a:ext>
            </a:extLst>
          </p:cNvPr>
          <p:cNvSpPr>
            <a:spLocks noGrp="1"/>
          </p:cNvSpPr>
          <p:nvPr>
            <p:ph type="body" idx="1"/>
          </p:nvPr>
        </p:nvSpPr>
        <p:spPr>
          <a:xfrm>
            <a:off x="311700" y="1152475"/>
            <a:ext cx="8520600" cy="3661328"/>
          </a:xfrm>
        </p:spPr>
        <p:txBody>
          <a:bodyPr/>
          <a:lstStyle/>
          <a:p>
            <a:pPr>
              <a:lnSpc>
                <a:spcPct val="150000"/>
              </a:lnSpc>
            </a:pPr>
            <a:r>
              <a:rPr lang="en-US"/>
              <a:t>The generative model is:</a:t>
            </a:r>
          </a:p>
          <a:p>
            <a:pPr>
              <a:lnSpc>
                <a:spcPct val="150000"/>
              </a:lnSpc>
            </a:pPr>
            <a:endParaRPr lang="en-US"/>
          </a:p>
          <a:p>
            <a:pPr>
              <a:lnSpc>
                <a:spcPct val="150000"/>
              </a:lnSpc>
            </a:pPr>
            <a:endParaRPr lang="en-US"/>
          </a:p>
          <a:p>
            <a:pPr>
              <a:lnSpc>
                <a:spcPct val="150000"/>
              </a:lnSpc>
            </a:pPr>
            <a:endParaRPr lang="en-US"/>
          </a:p>
          <a:p>
            <a:pPr>
              <a:lnSpc>
                <a:spcPct val="150000"/>
              </a:lnSpc>
            </a:pPr>
            <a:r>
              <a:rPr lang="en-US"/>
              <a:t>Goal </a:t>
            </a:r>
            <a:r>
              <a:rPr lang="en-US" b="1"/>
              <a:t>maximum likelihood</a:t>
            </a:r>
            <a:r>
              <a:rPr lang="en-US"/>
              <a:t>:</a:t>
            </a:r>
          </a:p>
          <a:p>
            <a:pPr>
              <a:lnSpc>
                <a:spcPct val="150000"/>
              </a:lnSpc>
            </a:pPr>
            <a:r>
              <a:rPr lang="en-US"/>
              <a:t>This would require marginalization over all possible paths ending in </a:t>
            </a:r>
          </a:p>
          <a:p>
            <a:pPr>
              <a:lnSpc>
                <a:spcPct val="150000"/>
              </a:lnSpc>
            </a:pPr>
            <a:endParaRPr lang="en-US"/>
          </a:p>
          <a:p>
            <a:pPr>
              <a:lnSpc>
                <a:spcPct val="150000"/>
              </a:lnSpc>
            </a:pPr>
            <a:r>
              <a:rPr lang="en-US"/>
              <a:t>Infeasible!</a:t>
            </a:r>
          </a:p>
        </p:txBody>
      </p:sp>
      <p:sp>
        <p:nvSpPr>
          <p:cNvPr id="4" name="Slide Number Placeholder 3">
            <a:extLst>
              <a:ext uri="{FF2B5EF4-FFF2-40B4-BE49-F238E27FC236}">
                <a16:creationId xmlns:a16="http://schemas.microsoft.com/office/drawing/2014/main" id="{978E16B9-4DA6-3248-4192-AB27BE6021C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a:t>30</a:t>
            </a:fld>
            <a:endParaRPr lang="it"/>
          </a:p>
        </p:txBody>
      </p:sp>
      <p:pic>
        <p:nvPicPr>
          <p:cNvPr id="18" name="Picture 17" descr="p_{\theta}(\vect x_{t-1} | \vect x_t) = \mathcal N(\vect x_{t-1} ; \mu_{\theta}(\vect x_t, t), \sigma_t^2 \vect I)">
            <a:extLst>
              <a:ext uri="{FF2B5EF4-FFF2-40B4-BE49-F238E27FC236}">
                <a16:creationId xmlns:a16="http://schemas.microsoft.com/office/drawing/2014/main" id="{B45A5545-6FBD-81D7-C69E-9E78F446E244}"/>
              </a:ext>
            </a:extLst>
          </p:cNvPr>
          <p:cNvPicPr>
            <a:picLocks noChangeAspect="1"/>
          </p:cNvPicPr>
          <p:nvPr/>
        </p:nvPicPr>
        <p:blipFill>
          <a:blip r:embed="rId3"/>
          <a:stretch>
            <a:fillRect/>
          </a:stretch>
        </p:blipFill>
        <p:spPr>
          <a:xfrm>
            <a:off x="5330599" y="2211161"/>
            <a:ext cx="3691618" cy="285751"/>
          </a:xfrm>
          <a:prstGeom prst="rect">
            <a:avLst/>
          </a:prstGeom>
        </p:spPr>
      </p:pic>
      <p:pic>
        <p:nvPicPr>
          <p:cNvPr id="10" name="Picture 9" descr="p(\vect x_T) = \mathcal N(\vect x_T; \vect 0, \vect I)">
            <a:extLst>
              <a:ext uri="{FF2B5EF4-FFF2-40B4-BE49-F238E27FC236}">
                <a16:creationId xmlns:a16="http://schemas.microsoft.com/office/drawing/2014/main" id="{5701EA51-5FE9-4F75-2634-19CE9DF43A64}"/>
              </a:ext>
            </a:extLst>
          </p:cNvPr>
          <p:cNvPicPr>
            <a:picLocks noChangeAspect="1"/>
          </p:cNvPicPr>
          <p:nvPr/>
        </p:nvPicPr>
        <p:blipFill>
          <a:blip r:embed="rId4"/>
          <a:stretch>
            <a:fillRect/>
          </a:stretch>
        </p:blipFill>
        <p:spPr>
          <a:xfrm>
            <a:off x="2757489" y="2256745"/>
            <a:ext cx="2066925" cy="276225"/>
          </a:xfrm>
          <a:prstGeom prst="rect">
            <a:avLst/>
          </a:prstGeom>
        </p:spPr>
      </p:pic>
      <p:sp>
        <p:nvSpPr>
          <p:cNvPr id="15" name="Rectangle 14">
            <a:extLst>
              <a:ext uri="{FF2B5EF4-FFF2-40B4-BE49-F238E27FC236}">
                <a16:creationId xmlns:a16="http://schemas.microsoft.com/office/drawing/2014/main" id="{D7E0065F-B2E6-00A7-8FB0-8C8C61B130D8}"/>
              </a:ext>
            </a:extLst>
          </p:cNvPr>
          <p:cNvSpPr/>
          <p:nvPr/>
        </p:nvSpPr>
        <p:spPr>
          <a:xfrm>
            <a:off x="5943601" y="1230085"/>
            <a:ext cx="1415141" cy="429986"/>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049289A-2D93-382D-BFCB-97F64B6158C4}"/>
              </a:ext>
            </a:extLst>
          </p:cNvPr>
          <p:cNvSpPr/>
          <p:nvPr/>
        </p:nvSpPr>
        <p:spPr>
          <a:xfrm>
            <a:off x="5274128" y="2155371"/>
            <a:ext cx="3804554" cy="381001"/>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DBFD5F2-B7EC-D263-0A2C-613B0309EF05}"/>
              </a:ext>
            </a:extLst>
          </p:cNvPr>
          <p:cNvSpPr/>
          <p:nvPr/>
        </p:nvSpPr>
        <p:spPr>
          <a:xfrm>
            <a:off x="4833257" y="1230085"/>
            <a:ext cx="707571" cy="424544"/>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00E7071-6BD7-AB11-8E81-FE3D30084ABF}"/>
              </a:ext>
            </a:extLst>
          </p:cNvPr>
          <p:cNvSpPr/>
          <p:nvPr/>
        </p:nvSpPr>
        <p:spPr>
          <a:xfrm>
            <a:off x="2705100" y="2177142"/>
            <a:ext cx="2177141" cy="359229"/>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CA867471-F233-29BD-FAF9-CF9B34C279D9}"/>
              </a:ext>
            </a:extLst>
          </p:cNvPr>
          <p:cNvCxnSpPr/>
          <p:nvPr/>
        </p:nvCxnSpPr>
        <p:spPr>
          <a:xfrm flipH="1">
            <a:off x="4245428" y="1676401"/>
            <a:ext cx="919843" cy="478969"/>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7058DC7-66E7-5F29-2956-37217D30C4A7}"/>
              </a:ext>
            </a:extLst>
          </p:cNvPr>
          <p:cNvCxnSpPr>
            <a:cxnSpLocks/>
          </p:cNvCxnSpPr>
          <p:nvPr/>
        </p:nvCxnSpPr>
        <p:spPr>
          <a:xfrm>
            <a:off x="6749142" y="1665515"/>
            <a:ext cx="413657" cy="473526"/>
          </a:xfrm>
          <a:prstGeom prst="straightConnector1">
            <a:avLst/>
          </a:prstGeom>
          <a:ln w="57150">
            <a:solidFill>
              <a:srgbClr val="1E96E6"/>
            </a:solidFill>
            <a:tailEnd type="triangle"/>
          </a:ln>
        </p:spPr>
        <p:style>
          <a:lnRef idx="1">
            <a:schemeClr val="accent1"/>
          </a:lnRef>
          <a:fillRef idx="0">
            <a:schemeClr val="accent1"/>
          </a:fillRef>
          <a:effectRef idx="0">
            <a:schemeClr val="accent1"/>
          </a:effectRef>
          <a:fontRef idx="minor">
            <a:schemeClr val="tx1"/>
          </a:fontRef>
        </p:style>
      </p:cxnSp>
      <p:pic>
        <p:nvPicPr>
          <p:cNvPr id="28" name="Picture 27" descr="\max_\theta  \mathbb E_{q(\vect x_0)} [ \log p_{\theta}(\vect x_0) ]">
            <a:extLst>
              <a:ext uri="{FF2B5EF4-FFF2-40B4-BE49-F238E27FC236}">
                <a16:creationId xmlns:a16="http://schemas.microsoft.com/office/drawing/2014/main" id="{F702D3A0-D50D-3F52-1DEE-0E1933011D21}"/>
              </a:ext>
            </a:extLst>
          </p:cNvPr>
          <p:cNvPicPr>
            <a:picLocks noChangeAspect="1"/>
          </p:cNvPicPr>
          <p:nvPr/>
        </p:nvPicPr>
        <p:blipFill>
          <a:blip r:embed="rId5"/>
          <a:stretch>
            <a:fillRect/>
          </a:stretch>
        </p:blipFill>
        <p:spPr>
          <a:xfrm>
            <a:off x="3851503" y="2956152"/>
            <a:ext cx="2654754" cy="428625"/>
          </a:xfrm>
          <a:prstGeom prst="rect">
            <a:avLst/>
          </a:prstGeom>
        </p:spPr>
      </p:pic>
      <p:pic>
        <p:nvPicPr>
          <p:cNvPr id="30" name="Picture 29" descr="p_\theta (\vect x_0) = \int p_\theta(\vect x_{0:T})  d\vect x_{1:T}">
            <a:extLst>
              <a:ext uri="{FF2B5EF4-FFF2-40B4-BE49-F238E27FC236}">
                <a16:creationId xmlns:a16="http://schemas.microsoft.com/office/drawing/2014/main" id="{43C583B8-3E0E-F25D-4A3F-944936114E0A}"/>
              </a:ext>
            </a:extLst>
          </p:cNvPr>
          <p:cNvPicPr>
            <a:picLocks noChangeAspect="1"/>
          </p:cNvPicPr>
          <p:nvPr/>
        </p:nvPicPr>
        <p:blipFill>
          <a:blip r:embed="rId6"/>
          <a:stretch>
            <a:fillRect/>
          </a:stretch>
        </p:blipFill>
        <p:spPr>
          <a:xfrm>
            <a:off x="2820761" y="3767138"/>
            <a:ext cx="2364922" cy="510268"/>
          </a:xfrm>
          <a:prstGeom prst="rect">
            <a:avLst/>
          </a:prstGeom>
        </p:spPr>
      </p:pic>
      <p:pic>
        <p:nvPicPr>
          <p:cNvPr id="31" name="Picture 30" descr="\vect x_0">
            <a:extLst>
              <a:ext uri="{FF2B5EF4-FFF2-40B4-BE49-F238E27FC236}">
                <a16:creationId xmlns:a16="http://schemas.microsoft.com/office/drawing/2014/main" id="{4C67136E-F30A-3D69-D625-7D68F2DEED74}"/>
              </a:ext>
            </a:extLst>
          </p:cNvPr>
          <p:cNvPicPr>
            <a:picLocks noChangeAspect="1"/>
          </p:cNvPicPr>
          <p:nvPr/>
        </p:nvPicPr>
        <p:blipFill>
          <a:blip r:embed="rId7"/>
          <a:stretch>
            <a:fillRect/>
          </a:stretch>
        </p:blipFill>
        <p:spPr>
          <a:xfrm>
            <a:off x="7728857" y="3457575"/>
            <a:ext cx="277587" cy="214993"/>
          </a:xfrm>
          <a:prstGeom prst="rect">
            <a:avLst/>
          </a:prstGeom>
        </p:spPr>
      </p:pic>
    </p:spTree>
    <p:extLst>
      <p:ext uri="{BB962C8B-B14F-4D97-AF65-F5344CB8AC3E}">
        <p14:creationId xmlns:p14="http://schemas.microsoft.com/office/powerpoint/2010/main" val="2639905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7DB34-BF67-7DA9-10BF-5B61D4FFE88C}"/>
              </a:ext>
            </a:extLst>
          </p:cNvPr>
          <p:cNvSpPr>
            <a:spLocks noGrp="1"/>
          </p:cNvSpPr>
          <p:nvPr>
            <p:ph type="title"/>
          </p:nvPr>
        </p:nvSpPr>
        <p:spPr/>
        <p:txBody>
          <a:bodyPr>
            <a:normAutofit fontScale="90000"/>
          </a:bodyPr>
          <a:lstStyle/>
          <a:p>
            <a:r>
              <a:rPr lang="en-US"/>
              <a:t>Derivation of Diffusion Loss</a:t>
            </a:r>
          </a:p>
        </p:txBody>
      </p:sp>
      <p:sp>
        <p:nvSpPr>
          <p:cNvPr id="3" name="Text Placeholder 2">
            <a:extLst>
              <a:ext uri="{FF2B5EF4-FFF2-40B4-BE49-F238E27FC236}">
                <a16:creationId xmlns:a16="http://schemas.microsoft.com/office/drawing/2014/main" id="{B2A503D9-2555-617A-C41E-2419AAD2A6E6}"/>
              </a:ext>
            </a:extLst>
          </p:cNvPr>
          <p:cNvSpPr>
            <a:spLocks noGrp="1"/>
          </p:cNvSpPr>
          <p:nvPr>
            <p:ph type="body" idx="1"/>
          </p:nvPr>
        </p:nvSpPr>
        <p:spPr/>
        <p:txBody>
          <a:bodyPr/>
          <a:lstStyle/>
          <a:p>
            <a:pPr marL="114300" indent="0">
              <a:buNone/>
            </a:pPr>
            <a:r>
              <a:rPr lang="en-US"/>
              <a:t>Instead, one can use Jensen's inequality to derive a negative ELBO:</a:t>
            </a:r>
          </a:p>
          <a:p>
            <a:pPr marL="114300" indent="0">
              <a:lnSpc>
                <a:spcPct val="114999"/>
              </a:lnSpc>
              <a:buNone/>
            </a:pPr>
            <a:r>
              <a:rPr lang="en-US"/>
              <a:t>Recall, we aim to </a:t>
            </a:r>
            <a:r>
              <a:rPr lang="en-US" b="1"/>
              <a:t>minimize</a:t>
            </a:r>
          </a:p>
          <a:p>
            <a:pPr marL="114300" indent="0">
              <a:lnSpc>
                <a:spcPct val="114999"/>
              </a:lnSpc>
              <a:buNone/>
            </a:pPr>
            <a:endParaRPr lang="en-US" b="1"/>
          </a:p>
          <a:p>
            <a:pPr marL="114300" indent="0">
              <a:lnSpc>
                <a:spcPct val="114999"/>
              </a:lnSpc>
              <a:buNone/>
            </a:pPr>
            <a:endParaRPr lang="en-US" b="1"/>
          </a:p>
          <a:p>
            <a:pPr marL="114300" indent="0">
              <a:lnSpc>
                <a:spcPct val="114999"/>
              </a:lnSpc>
              <a:buNone/>
            </a:pPr>
            <a:r>
              <a:rPr lang="en-US"/>
              <a:t>which can be rewritten as</a:t>
            </a:r>
            <a:endParaRPr lang="en-US" b="1"/>
          </a:p>
        </p:txBody>
      </p:sp>
      <p:sp>
        <p:nvSpPr>
          <p:cNvPr id="4" name="Slide Number Placeholder 3">
            <a:extLst>
              <a:ext uri="{FF2B5EF4-FFF2-40B4-BE49-F238E27FC236}">
                <a16:creationId xmlns:a16="http://schemas.microsoft.com/office/drawing/2014/main" id="{8DFFC9DC-B2F2-9897-83B6-684A824E97E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a:t>31</a:t>
            </a:fld>
            <a:endParaRPr lang="it"/>
          </a:p>
        </p:txBody>
      </p:sp>
      <p:pic>
        <p:nvPicPr>
          <p:cNvPr id="6" name="Immagine 2" descr="Immagine che contiene testo, Carattere, linea, schermata&#10;&#10;Il contenuto generato dall&amp;#39;IA potrebbe non essere corretto.">
            <a:extLst>
              <a:ext uri="{FF2B5EF4-FFF2-40B4-BE49-F238E27FC236}">
                <a16:creationId xmlns:a16="http://schemas.microsoft.com/office/drawing/2014/main" id="{CF86A2BD-29B4-D0DC-E589-D955DE47D1D0}"/>
              </a:ext>
            </a:extLst>
          </p:cNvPr>
          <p:cNvPicPr>
            <a:picLocks noChangeAspect="1"/>
          </p:cNvPicPr>
          <p:nvPr/>
        </p:nvPicPr>
        <p:blipFill>
          <a:blip r:embed="rId3"/>
          <a:stretch>
            <a:fillRect/>
          </a:stretch>
        </p:blipFill>
        <p:spPr>
          <a:xfrm>
            <a:off x="777363" y="2935988"/>
            <a:ext cx="7586202" cy="1080480"/>
          </a:xfrm>
          <a:prstGeom prst="rect">
            <a:avLst/>
          </a:prstGeom>
        </p:spPr>
      </p:pic>
      <p:pic>
        <p:nvPicPr>
          <p:cNvPr id="11" name="Picture 10" descr="\mathbb E_q [ - \log p_\theta (\vect x_0)] \leq \mathbb E_q \left[ - \log \frac{p_\theta(\vect x_{0:T})}{q(\vect x_{1:T} | \vect x_0)}\right]">
            <a:extLst>
              <a:ext uri="{FF2B5EF4-FFF2-40B4-BE49-F238E27FC236}">
                <a16:creationId xmlns:a16="http://schemas.microsoft.com/office/drawing/2014/main" id="{EAC7916E-5E5B-7111-7149-979010CA3981}"/>
              </a:ext>
            </a:extLst>
          </p:cNvPr>
          <p:cNvPicPr>
            <a:picLocks noChangeAspect="1"/>
          </p:cNvPicPr>
          <p:nvPr/>
        </p:nvPicPr>
        <p:blipFill>
          <a:blip r:embed="rId4"/>
          <a:stretch>
            <a:fillRect/>
          </a:stretch>
        </p:blipFill>
        <p:spPr>
          <a:xfrm>
            <a:off x="2488066" y="1965552"/>
            <a:ext cx="4167868" cy="602797"/>
          </a:xfrm>
          <a:prstGeom prst="rect">
            <a:avLst/>
          </a:prstGeom>
        </p:spPr>
      </p:pic>
    </p:spTree>
    <p:extLst>
      <p:ext uri="{BB962C8B-B14F-4D97-AF65-F5344CB8AC3E}">
        <p14:creationId xmlns:p14="http://schemas.microsoft.com/office/powerpoint/2010/main" val="2337566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6423C-BAEC-3E30-4033-E43D6A829B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A11686-8D7E-5C05-65FA-6FF3B0AC709F}"/>
              </a:ext>
            </a:extLst>
          </p:cNvPr>
          <p:cNvSpPr>
            <a:spLocks noGrp="1"/>
          </p:cNvSpPr>
          <p:nvPr>
            <p:ph type="title"/>
          </p:nvPr>
        </p:nvSpPr>
        <p:spPr/>
        <p:txBody>
          <a:bodyPr>
            <a:normAutofit fontScale="90000"/>
          </a:bodyPr>
          <a:lstStyle/>
          <a:p>
            <a:r>
              <a:rPr lang="en-US"/>
              <a:t>Derivation of Diffusion Loss</a:t>
            </a:r>
          </a:p>
        </p:txBody>
      </p:sp>
      <p:sp>
        <p:nvSpPr>
          <p:cNvPr id="3" name="Text Placeholder 2">
            <a:extLst>
              <a:ext uri="{FF2B5EF4-FFF2-40B4-BE49-F238E27FC236}">
                <a16:creationId xmlns:a16="http://schemas.microsoft.com/office/drawing/2014/main" id="{D4654109-7F0E-F5DB-8E93-5DBD18197464}"/>
              </a:ext>
            </a:extLst>
          </p:cNvPr>
          <p:cNvSpPr>
            <a:spLocks noGrp="1"/>
          </p:cNvSpPr>
          <p:nvPr>
            <p:ph type="body" idx="1"/>
          </p:nvPr>
        </p:nvSpPr>
        <p:spPr/>
        <p:txBody>
          <a:bodyPr/>
          <a:lstStyle/>
          <a:p>
            <a:pPr marL="114300" indent="0">
              <a:buNone/>
            </a:pPr>
            <a:r>
              <a:rPr lang="en-US"/>
              <a:t>Instead, one can use Jensen's inequality to derive a negative ELBO:</a:t>
            </a:r>
          </a:p>
          <a:p>
            <a:pPr marL="114300" indent="0">
              <a:lnSpc>
                <a:spcPct val="114999"/>
              </a:lnSpc>
              <a:buNone/>
            </a:pPr>
            <a:r>
              <a:rPr lang="en-US"/>
              <a:t>Recall, we aim to </a:t>
            </a:r>
            <a:r>
              <a:rPr lang="en-US" b="1"/>
              <a:t>minimize</a:t>
            </a:r>
          </a:p>
          <a:p>
            <a:pPr marL="114300" indent="0">
              <a:lnSpc>
                <a:spcPct val="114999"/>
              </a:lnSpc>
              <a:buNone/>
            </a:pPr>
            <a:endParaRPr lang="en-US" b="1"/>
          </a:p>
          <a:p>
            <a:pPr marL="114300" indent="0">
              <a:lnSpc>
                <a:spcPct val="114999"/>
              </a:lnSpc>
              <a:buNone/>
            </a:pPr>
            <a:endParaRPr lang="en-US" b="1"/>
          </a:p>
          <a:p>
            <a:pPr marL="114300" indent="0">
              <a:lnSpc>
                <a:spcPct val="114999"/>
              </a:lnSpc>
              <a:buNone/>
            </a:pPr>
            <a:r>
              <a:rPr lang="en-US"/>
              <a:t>which can be rewritten as</a:t>
            </a:r>
            <a:endParaRPr lang="en-US" b="1"/>
          </a:p>
        </p:txBody>
      </p:sp>
      <p:sp>
        <p:nvSpPr>
          <p:cNvPr id="4" name="Slide Number Placeholder 3">
            <a:extLst>
              <a:ext uri="{FF2B5EF4-FFF2-40B4-BE49-F238E27FC236}">
                <a16:creationId xmlns:a16="http://schemas.microsoft.com/office/drawing/2014/main" id="{9B87DCCF-B8EF-5A2A-840B-C40BD581AF5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a:t>32</a:t>
            </a:fld>
            <a:endParaRPr lang="it"/>
          </a:p>
        </p:txBody>
      </p:sp>
      <p:pic>
        <p:nvPicPr>
          <p:cNvPr id="6" name="Immagine 2" descr="Immagine che contiene testo, Carattere, linea, schermata&#10;&#10;Il contenuto generato dall&amp;#39;IA potrebbe non essere corretto.">
            <a:extLst>
              <a:ext uri="{FF2B5EF4-FFF2-40B4-BE49-F238E27FC236}">
                <a16:creationId xmlns:a16="http://schemas.microsoft.com/office/drawing/2014/main" id="{EDA0F504-8BAD-BEF7-1BB5-49DC0502FA78}"/>
              </a:ext>
            </a:extLst>
          </p:cNvPr>
          <p:cNvPicPr>
            <a:picLocks noChangeAspect="1"/>
          </p:cNvPicPr>
          <p:nvPr/>
        </p:nvPicPr>
        <p:blipFill>
          <a:blip r:embed="rId3"/>
          <a:stretch>
            <a:fillRect/>
          </a:stretch>
        </p:blipFill>
        <p:spPr>
          <a:xfrm>
            <a:off x="777363" y="2935988"/>
            <a:ext cx="7586202" cy="1080480"/>
          </a:xfrm>
          <a:prstGeom prst="rect">
            <a:avLst/>
          </a:prstGeom>
        </p:spPr>
      </p:pic>
      <p:pic>
        <p:nvPicPr>
          <p:cNvPr id="11" name="Picture 10" descr="\mathbb E_q [ - \log p_\theta (\vect x_0)] \leq \mathbb E_q \left[ - \log \frac{p_\theta(\vect x_{0:T})}{q(\vect x_{1:T} | \vect x_0)}\right]">
            <a:extLst>
              <a:ext uri="{FF2B5EF4-FFF2-40B4-BE49-F238E27FC236}">
                <a16:creationId xmlns:a16="http://schemas.microsoft.com/office/drawing/2014/main" id="{9126D854-A7C5-108E-1612-0D96648B0386}"/>
              </a:ext>
            </a:extLst>
          </p:cNvPr>
          <p:cNvPicPr>
            <a:picLocks noChangeAspect="1"/>
          </p:cNvPicPr>
          <p:nvPr/>
        </p:nvPicPr>
        <p:blipFill>
          <a:blip r:embed="rId4"/>
          <a:stretch>
            <a:fillRect/>
          </a:stretch>
        </p:blipFill>
        <p:spPr>
          <a:xfrm>
            <a:off x="2488066" y="1965552"/>
            <a:ext cx="4167868" cy="602797"/>
          </a:xfrm>
          <a:prstGeom prst="rect">
            <a:avLst/>
          </a:prstGeom>
        </p:spPr>
      </p:pic>
      <p:cxnSp>
        <p:nvCxnSpPr>
          <p:cNvPr id="5" name="Straight Arrow Connector 4">
            <a:extLst>
              <a:ext uri="{FF2B5EF4-FFF2-40B4-BE49-F238E27FC236}">
                <a16:creationId xmlns:a16="http://schemas.microsoft.com/office/drawing/2014/main" id="{FFDA2322-EDF0-40E2-B740-47A2D96564E4}"/>
              </a:ext>
            </a:extLst>
          </p:cNvPr>
          <p:cNvCxnSpPr/>
          <p:nvPr/>
        </p:nvCxnSpPr>
        <p:spPr>
          <a:xfrm flipV="1">
            <a:off x="1026102" y="2753591"/>
            <a:ext cx="1922318" cy="1078056"/>
          </a:xfrm>
          <a:prstGeom prst="straightConnector1">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5221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CBBD1E11-6C8D-C856-7D12-ACA0E9C0851A}"/>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246AE264-54D4-A674-DC39-E67247C26B06}"/>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Denoising</a:t>
            </a:r>
            <a:r>
              <a:rPr lang="it"/>
              <a:t> </a:t>
            </a:r>
            <a:r>
              <a:rPr lang="it" err="1"/>
              <a:t>Diffusion</a:t>
            </a:r>
            <a:r>
              <a:rPr lang="it"/>
              <a:t> </a:t>
            </a:r>
            <a:r>
              <a:rPr lang="it" err="1"/>
              <a:t>Probabilistic</a:t>
            </a:r>
            <a:r>
              <a:rPr lang="it"/>
              <a:t> Models (DDPM)</a:t>
            </a:r>
          </a:p>
        </p:txBody>
      </p:sp>
      <p:sp>
        <p:nvSpPr>
          <p:cNvPr id="4" name="Sottotitolo 3">
            <a:extLst>
              <a:ext uri="{FF2B5EF4-FFF2-40B4-BE49-F238E27FC236}">
                <a16:creationId xmlns:a16="http://schemas.microsoft.com/office/drawing/2014/main" id="{0EBB91A0-99EA-E689-80F5-D4BC79824B4D}"/>
              </a:ext>
            </a:extLst>
          </p:cNvPr>
          <p:cNvSpPr>
            <a:spLocks noGrp="1"/>
          </p:cNvSpPr>
          <p:nvPr>
            <p:ph type="body" idx="1"/>
          </p:nvPr>
        </p:nvSpPr>
        <p:spPr/>
        <p:txBody>
          <a:bodyPr>
            <a:normAutofit/>
          </a:bodyPr>
          <a:lstStyle/>
          <a:p>
            <a:pPr>
              <a:lnSpc>
                <a:spcPct val="114999"/>
              </a:lnSpc>
            </a:pPr>
            <a:r>
              <a:rPr lang="it-IT" dirty="0"/>
              <a:t>Key idea: </a:t>
            </a:r>
            <a:r>
              <a:rPr lang="it-IT" dirty="0" err="1"/>
              <a:t>Predict</a:t>
            </a:r>
            <a:r>
              <a:rPr lang="it-IT" dirty="0"/>
              <a:t> the </a:t>
            </a:r>
            <a:r>
              <a:rPr lang="it-IT" dirty="0" err="1"/>
              <a:t>noise</a:t>
            </a:r>
            <a:r>
              <a:rPr lang="it-IT" dirty="0"/>
              <a:t> </a:t>
            </a:r>
            <a:r>
              <a:rPr lang="it-IT" dirty="0" err="1"/>
              <a:t>instead</a:t>
            </a:r>
            <a:r>
              <a:rPr lang="it-IT" dirty="0"/>
              <a:t> of the </a:t>
            </a:r>
            <a:r>
              <a:rPr lang="it-IT" dirty="0" err="1"/>
              <a:t>denoised</a:t>
            </a:r>
            <a:r>
              <a:rPr lang="it-IT" dirty="0"/>
              <a:t> </a:t>
            </a:r>
            <a:r>
              <a:rPr lang="it-IT" dirty="0" err="1"/>
              <a:t>signal</a:t>
            </a:r>
            <a:endParaRPr lang="it-IT"/>
          </a:p>
          <a:p>
            <a:pPr lvl="1">
              <a:lnSpc>
                <a:spcPct val="114999"/>
              </a:lnSpc>
            </a:pPr>
            <a:r>
              <a:rPr lang="it-IT" dirty="0" err="1"/>
              <a:t>Since</a:t>
            </a:r>
            <a:r>
              <a:rPr lang="it-IT" dirty="0"/>
              <a:t>      and     share </a:t>
            </a:r>
            <a:r>
              <a:rPr lang="it-IT" dirty="0" err="1"/>
              <a:t>most</a:t>
            </a:r>
            <a:r>
              <a:rPr lang="it-IT" dirty="0"/>
              <a:t> information, </a:t>
            </a:r>
            <a:r>
              <a:rPr lang="it-IT" dirty="0" err="1"/>
              <a:t>it</a:t>
            </a:r>
            <a:r>
              <a:rPr lang="it-IT" dirty="0"/>
              <a:t> </a:t>
            </a:r>
            <a:r>
              <a:rPr lang="it-IT" dirty="0" err="1"/>
              <a:t>is</a:t>
            </a:r>
            <a:r>
              <a:rPr lang="it-IT" dirty="0"/>
              <a:t> </a:t>
            </a:r>
            <a:r>
              <a:rPr lang="it-IT" dirty="0" err="1"/>
              <a:t>redundant</a:t>
            </a:r>
            <a:endParaRPr lang="it-IT" dirty="0"/>
          </a:p>
          <a:p>
            <a:pPr lvl="1">
              <a:lnSpc>
                <a:spcPct val="114999"/>
              </a:lnSpc>
            </a:pPr>
            <a:r>
              <a:rPr lang="it-IT" dirty="0"/>
              <a:t>→ </a:t>
            </a:r>
            <a:r>
              <a:rPr lang="it-IT" dirty="0" err="1"/>
              <a:t>Instead</a:t>
            </a:r>
            <a:r>
              <a:rPr lang="it-IT" dirty="0"/>
              <a:t>, </a:t>
            </a:r>
            <a:r>
              <a:rPr lang="it-IT" dirty="0" err="1"/>
              <a:t>predict</a:t>
            </a:r>
            <a:r>
              <a:rPr lang="it-IT" dirty="0"/>
              <a:t> the </a:t>
            </a:r>
            <a:r>
              <a:rPr lang="it-IT" b="1" dirty="0" err="1"/>
              <a:t>residual</a:t>
            </a:r>
            <a:r>
              <a:rPr lang="it-IT" b="1" dirty="0"/>
              <a:t>               </a:t>
            </a:r>
            <a:r>
              <a:rPr lang="it-IT" dirty="0"/>
              <a:t>and </a:t>
            </a:r>
            <a:r>
              <a:rPr lang="it-IT" dirty="0" err="1"/>
              <a:t>add</a:t>
            </a:r>
            <a:r>
              <a:rPr lang="it-IT" dirty="0"/>
              <a:t> to the </a:t>
            </a:r>
            <a:r>
              <a:rPr lang="it-IT" dirty="0" err="1"/>
              <a:t>original</a:t>
            </a:r>
            <a:endParaRPr lang="it-IT" dirty="0"/>
          </a:p>
          <a:p>
            <a:pPr>
              <a:lnSpc>
                <a:spcPct val="114999"/>
              </a:lnSpc>
            </a:pPr>
            <a:r>
              <a:rPr lang="it-IT" dirty="0" err="1"/>
              <a:t>Formally</a:t>
            </a:r>
            <a:r>
              <a:rPr lang="it-IT" dirty="0"/>
              <a:t>, DDPM </a:t>
            </a:r>
            <a:r>
              <a:rPr lang="it-IT" dirty="0" err="1"/>
              <a:t>reparametrizes</a:t>
            </a:r>
            <a:r>
              <a:rPr lang="it-IT" dirty="0"/>
              <a:t> the </a:t>
            </a:r>
            <a:r>
              <a:rPr lang="it-IT" dirty="0" err="1"/>
              <a:t>learned</a:t>
            </a:r>
            <a:r>
              <a:rPr lang="it-IT" dirty="0"/>
              <a:t> reverse </a:t>
            </a:r>
            <a:r>
              <a:rPr lang="it-IT" dirty="0" err="1"/>
              <a:t>distribution</a:t>
            </a:r>
            <a:r>
              <a:rPr lang="it-IT" dirty="0"/>
              <a:t> </a:t>
            </a:r>
            <a:r>
              <a:rPr lang="it-IT" dirty="0" err="1"/>
              <a:t>as</a:t>
            </a:r>
            <a:endParaRPr lang="it-IT" dirty="0"/>
          </a:p>
          <a:p>
            <a:pPr lvl="1">
              <a:lnSpc>
                <a:spcPct val="114999"/>
              </a:lnSpc>
            </a:pPr>
            <a:endParaRPr lang="it-IT"/>
          </a:p>
          <a:p>
            <a:pPr lvl="1">
              <a:lnSpc>
                <a:spcPct val="114999"/>
              </a:lnSpc>
            </a:pPr>
            <a:endParaRPr lang="it-IT"/>
          </a:p>
          <a:p>
            <a:pPr lvl="1">
              <a:lnSpc>
                <a:spcPct val="114999"/>
              </a:lnSpc>
            </a:pPr>
            <a:endParaRPr lang="it-IT"/>
          </a:p>
          <a:p>
            <a:pPr marL="114300" indent="0">
              <a:lnSpc>
                <a:spcPct val="114999"/>
              </a:lnSpc>
              <a:buNone/>
            </a:pPr>
            <a:endParaRPr lang="it-IT" dirty="0"/>
          </a:p>
          <a:p>
            <a:pPr>
              <a:lnSpc>
                <a:spcPct val="114999"/>
              </a:lnSpc>
            </a:pPr>
            <a:r>
              <a:rPr lang="it-IT" dirty="0"/>
              <a:t>and the </a:t>
            </a:r>
            <a:r>
              <a:rPr lang="it-IT" dirty="0" err="1"/>
              <a:t>stepwise</a:t>
            </a:r>
            <a:r>
              <a:rPr lang="it-IT" dirty="0"/>
              <a:t> </a:t>
            </a:r>
            <a:r>
              <a:rPr lang="it-IT" dirty="0" err="1"/>
              <a:t>objective</a:t>
            </a:r>
            <a:r>
              <a:rPr lang="it-IT" dirty="0"/>
              <a:t>        </a:t>
            </a:r>
            <a:r>
              <a:rPr lang="it-IT" dirty="0" err="1"/>
              <a:t>becomes</a:t>
            </a:r>
          </a:p>
        </p:txBody>
      </p:sp>
      <p:sp>
        <p:nvSpPr>
          <p:cNvPr id="2" name="Segnaposto numero diapositiva 1">
            <a:extLst>
              <a:ext uri="{FF2B5EF4-FFF2-40B4-BE49-F238E27FC236}">
                <a16:creationId xmlns:a16="http://schemas.microsoft.com/office/drawing/2014/main" id="{FD152632-F40C-7A11-72F4-558CD8FD70B6}"/>
              </a:ext>
            </a:extLst>
          </p:cNvPr>
          <p:cNvSpPr>
            <a:spLocks noGrp="1"/>
          </p:cNvSpPr>
          <p:nvPr>
            <p:ph type="sldNum" idx="12"/>
          </p:nvPr>
        </p:nvSpPr>
        <p:spPr/>
        <p:txBody>
          <a:bodyPr/>
          <a:lstStyle/>
          <a:p>
            <a:fld id="{00000000-1234-1234-1234-123412341234}" type="slidenum">
              <a:rPr lang="it"/>
              <a:t>33</a:t>
            </a:fld>
            <a:endParaRPr lang="it-IT"/>
          </a:p>
        </p:txBody>
      </p:sp>
      <p:pic>
        <p:nvPicPr>
          <p:cNvPr id="7" name="Immagine 6" descr="Immagine che contiene simbolo, Carattere, bianco, design&#10;&#10;Il contenuto generato dall&amp;#39;IA potrebbe non essere corretto.">
            <a:extLst>
              <a:ext uri="{FF2B5EF4-FFF2-40B4-BE49-F238E27FC236}">
                <a16:creationId xmlns:a16="http://schemas.microsoft.com/office/drawing/2014/main" id="{D729C556-6D4D-00EC-2418-EB5E34D832AC}"/>
              </a:ext>
            </a:extLst>
          </p:cNvPr>
          <p:cNvPicPr>
            <a:picLocks noChangeAspect="1"/>
          </p:cNvPicPr>
          <p:nvPr/>
        </p:nvPicPr>
        <p:blipFill>
          <a:blip r:embed="rId3"/>
          <a:stretch>
            <a:fillRect/>
          </a:stretch>
        </p:blipFill>
        <p:spPr>
          <a:xfrm>
            <a:off x="6729478" y="1340149"/>
            <a:ext cx="312789" cy="201869"/>
          </a:xfrm>
          <a:prstGeom prst="rect">
            <a:avLst/>
          </a:prstGeom>
        </p:spPr>
      </p:pic>
      <p:pic>
        <p:nvPicPr>
          <p:cNvPr id="8" name="Immagine 7">
            <a:extLst>
              <a:ext uri="{FF2B5EF4-FFF2-40B4-BE49-F238E27FC236}">
                <a16:creationId xmlns:a16="http://schemas.microsoft.com/office/drawing/2014/main" id="{0F6943D6-4CD0-2C2A-2053-867805F5CB9A}"/>
              </a:ext>
            </a:extLst>
          </p:cNvPr>
          <p:cNvPicPr>
            <a:picLocks noChangeAspect="1"/>
          </p:cNvPicPr>
          <p:nvPr/>
        </p:nvPicPr>
        <p:blipFill>
          <a:blip r:embed="rId4"/>
          <a:stretch>
            <a:fillRect/>
          </a:stretch>
        </p:blipFill>
        <p:spPr>
          <a:xfrm>
            <a:off x="1783961" y="1611656"/>
            <a:ext cx="243043" cy="170837"/>
          </a:xfrm>
          <a:prstGeom prst="rect">
            <a:avLst/>
          </a:prstGeom>
        </p:spPr>
      </p:pic>
      <p:pic>
        <p:nvPicPr>
          <p:cNvPr id="9" name="Immagine 8">
            <a:extLst>
              <a:ext uri="{FF2B5EF4-FFF2-40B4-BE49-F238E27FC236}">
                <a16:creationId xmlns:a16="http://schemas.microsoft.com/office/drawing/2014/main" id="{146E496F-2515-2362-AFD8-A589394428DA}"/>
              </a:ext>
            </a:extLst>
          </p:cNvPr>
          <p:cNvPicPr>
            <a:picLocks noChangeAspect="1"/>
          </p:cNvPicPr>
          <p:nvPr/>
        </p:nvPicPr>
        <p:blipFill>
          <a:blip r:embed="rId5"/>
          <a:stretch>
            <a:fillRect/>
          </a:stretch>
        </p:blipFill>
        <p:spPr>
          <a:xfrm>
            <a:off x="2404119" y="1590566"/>
            <a:ext cx="180053" cy="189578"/>
          </a:xfrm>
          <a:prstGeom prst="rect">
            <a:avLst/>
          </a:prstGeom>
        </p:spPr>
      </p:pic>
      <p:pic>
        <p:nvPicPr>
          <p:cNvPr id="11" name="Immagine 10" descr="Immagine che contiene Carattere, simbolo, bianco, tipografia&#10;&#10;Il contenuto generato dall&amp;#39;IA potrebbe non essere corretto.">
            <a:extLst>
              <a:ext uri="{FF2B5EF4-FFF2-40B4-BE49-F238E27FC236}">
                <a16:creationId xmlns:a16="http://schemas.microsoft.com/office/drawing/2014/main" id="{44CC1063-6E74-54AC-1458-7DC1427665B7}"/>
              </a:ext>
            </a:extLst>
          </p:cNvPr>
          <p:cNvPicPr>
            <a:picLocks noChangeAspect="1"/>
          </p:cNvPicPr>
          <p:nvPr/>
        </p:nvPicPr>
        <p:blipFill>
          <a:blip r:embed="rId6"/>
          <a:stretch>
            <a:fillRect/>
          </a:stretch>
        </p:blipFill>
        <p:spPr>
          <a:xfrm>
            <a:off x="3874195" y="1837600"/>
            <a:ext cx="604378" cy="184049"/>
          </a:xfrm>
          <a:prstGeom prst="rect">
            <a:avLst/>
          </a:prstGeom>
        </p:spPr>
      </p:pic>
      <p:pic>
        <p:nvPicPr>
          <p:cNvPr id="12" name="Immagine 11" descr="Immagine che contiene Carattere, linea, testo, diagramma&#10;&#10;Il contenuto generato dall&amp;#39;IA potrebbe non essere corretto.">
            <a:extLst>
              <a:ext uri="{FF2B5EF4-FFF2-40B4-BE49-F238E27FC236}">
                <a16:creationId xmlns:a16="http://schemas.microsoft.com/office/drawing/2014/main" id="{7168AA24-CF70-C2C0-320F-7280AEA97893}"/>
              </a:ext>
            </a:extLst>
          </p:cNvPr>
          <p:cNvPicPr>
            <a:picLocks noChangeAspect="1"/>
          </p:cNvPicPr>
          <p:nvPr/>
        </p:nvPicPr>
        <p:blipFill>
          <a:blip r:embed="rId7"/>
          <a:stretch>
            <a:fillRect/>
          </a:stretch>
        </p:blipFill>
        <p:spPr>
          <a:xfrm>
            <a:off x="2346749" y="2411130"/>
            <a:ext cx="4452170" cy="695215"/>
          </a:xfrm>
          <a:prstGeom prst="rect">
            <a:avLst/>
          </a:prstGeom>
        </p:spPr>
      </p:pic>
      <p:pic>
        <p:nvPicPr>
          <p:cNvPr id="13" name="Immagine 12" descr="Immagine che contiene simbolo, Carattere, tipografia, design&#10;&#10;Il contenuto generato dall&amp;#39;IA potrebbe non essere corretto.">
            <a:extLst>
              <a:ext uri="{FF2B5EF4-FFF2-40B4-BE49-F238E27FC236}">
                <a16:creationId xmlns:a16="http://schemas.microsoft.com/office/drawing/2014/main" id="{5DE0AD04-60C4-C582-419D-C44F6190674D}"/>
              </a:ext>
            </a:extLst>
          </p:cNvPr>
          <p:cNvPicPr>
            <a:picLocks noChangeAspect="1"/>
          </p:cNvPicPr>
          <p:nvPr/>
        </p:nvPicPr>
        <p:blipFill>
          <a:blip r:embed="rId8"/>
          <a:stretch>
            <a:fillRect/>
          </a:stretch>
        </p:blipFill>
        <p:spPr>
          <a:xfrm>
            <a:off x="3649567" y="3448838"/>
            <a:ext cx="293739" cy="253796"/>
          </a:xfrm>
          <a:prstGeom prst="rect">
            <a:avLst/>
          </a:prstGeom>
        </p:spPr>
      </p:pic>
      <p:sp>
        <p:nvSpPr>
          <p:cNvPr id="6" name="Right Brace 5">
            <a:extLst>
              <a:ext uri="{FF2B5EF4-FFF2-40B4-BE49-F238E27FC236}">
                <a16:creationId xmlns:a16="http://schemas.microsoft.com/office/drawing/2014/main" id="{8B21EC33-AF5E-DC61-F487-E6E712AEC7D1}"/>
              </a:ext>
            </a:extLst>
          </p:cNvPr>
          <p:cNvSpPr/>
          <p:nvPr/>
        </p:nvSpPr>
        <p:spPr>
          <a:xfrm rot="5400000">
            <a:off x="5281825" y="2939197"/>
            <a:ext cx="292099" cy="2980567"/>
          </a:xfrm>
          <a:prstGeom prst="rightBrace">
            <a:avLst>
              <a:gd name="adj1" fmla="val 49523"/>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0" name="Picture 9">
            <a:extLst>
              <a:ext uri="{FF2B5EF4-FFF2-40B4-BE49-F238E27FC236}">
                <a16:creationId xmlns:a16="http://schemas.microsoft.com/office/drawing/2014/main" id="{38F7A2EE-78DE-26D3-3441-820CD23529AC}"/>
              </a:ext>
            </a:extLst>
          </p:cNvPr>
          <p:cNvPicPr>
            <a:picLocks noChangeAspect="1"/>
          </p:cNvPicPr>
          <p:nvPr/>
        </p:nvPicPr>
        <p:blipFill>
          <a:blip r:embed="rId9"/>
          <a:stretch>
            <a:fillRect/>
          </a:stretch>
        </p:blipFill>
        <p:spPr>
          <a:xfrm>
            <a:off x="5320927" y="4933172"/>
            <a:ext cx="237663" cy="170820"/>
          </a:xfrm>
          <a:prstGeom prst="rect">
            <a:avLst/>
          </a:prstGeom>
        </p:spPr>
      </p:pic>
      <p:sp>
        <p:nvSpPr>
          <p:cNvPr id="15" name="TextBox 14">
            <a:extLst>
              <a:ext uri="{FF2B5EF4-FFF2-40B4-BE49-F238E27FC236}">
                <a16:creationId xmlns:a16="http://schemas.microsoft.com/office/drawing/2014/main" id="{1D9BFB5F-0FFF-FA48-DBDC-EBC43AEF5B28}"/>
              </a:ext>
            </a:extLst>
          </p:cNvPr>
          <p:cNvSpPr txBox="1"/>
          <p:nvPr/>
        </p:nvSpPr>
        <p:spPr>
          <a:xfrm>
            <a:off x="7653048" y="3081939"/>
            <a:ext cx="1765673" cy="307777"/>
          </a:xfrm>
          <a:prstGeom prst="rect">
            <a:avLst/>
          </a:prstGeom>
          <a:noFill/>
        </p:spPr>
        <p:txBody>
          <a:bodyPr wrap="square" rtlCol="0">
            <a:spAutoFit/>
          </a:bodyPr>
          <a:lstStyle/>
          <a:p>
            <a:r>
              <a:rPr lang="en-US"/>
              <a:t>Predicted noise</a:t>
            </a:r>
          </a:p>
        </p:txBody>
      </p:sp>
      <p:cxnSp>
        <p:nvCxnSpPr>
          <p:cNvPr id="17" name="Elbow Connector 16">
            <a:extLst>
              <a:ext uri="{FF2B5EF4-FFF2-40B4-BE49-F238E27FC236}">
                <a16:creationId xmlns:a16="http://schemas.microsoft.com/office/drawing/2014/main" id="{8912A534-92B5-85F9-DC32-71C0531554AF}"/>
              </a:ext>
            </a:extLst>
          </p:cNvPr>
          <p:cNvCxnSpPr>
            <a:cxnSpLocks/>
          </p:cNvCxnSpPr>
          <p:nvPr/>
        </p:nvCxnSpPr>
        <p:spPr>
          <a:xfrm>
            <a:off x="6103786" y="2959829"/>
            <a:ext cx="1549262" cy="275999"/>
          </a:xfrm>
          <a:prstGeom prst="bentConnector3">
            <a:avLst>
              <a:gd name="adj1" fmla="val 3324"/>
            </a:avLst>
          </a:prstGeom>
          <a:ln w="12700">
            <a:tailEnd type="triangle"/>
          </a:ln>
        </p:spPr>
        <p:style>
          <a:lnRef idx="1">
            <a:schemeClr val="accent1"/>
          </a:lnRef>
          <a:fillRef idx="0">
            <a:schemeClr val="accent1"/>
          </a:fillRef>
          <a:effectRef idx="0">
            <a:schemeClr val="accent1"/>
          </a:effectRef>
          <a:fontRef idx="minor">
            <a:schemeClr val="tx1"/>
          </a:fontRef>
        </p:style>
      </p:cxnSp>
      <p:pic>
        <p:nvPicPr>
          <p:cNvPr id="3" name="Picture 2" descr="\mathbb E_{\vect x_0, \vect \epsilon} \left[ \omega  \| \vect \epsilon - \vect \epsilon_\theta (\sqrt{\bar \alpha_t} \vect x_0 + \sqrt{1 - \bar \alpha_t} \vect \epsilon, t)\|^2 \right] + C">
            <a:extLst>
              <a:ext uri="{FF2B5EF4-FFF2-40B4-BE49-F238E27FC236}">
                <a16:creationId xmlns:a16="http://schemas.microsoft.com/office/drawing/2014/main" id="{5F12A0D6-A090-A612-BD4C-3C5DF6B7B84C}"/>
              </a:ext>
            </a:extLst>
          </p:cNvPr>
          <p:cNvPicPr>
            <a:picLocks noChangeAspect="1"/>
          </p:cNvPicPr>
          <p:nvPr/>
        </p:nvPicPr>
        <p:blipFill>
          <a:blip r:embed="rId10"/>
          <a:stretch>
            <a:fillRect/>
          </a:stretch>
        </p:blipFill>
        <p:spPr>
          <a:xfrm>
            <a:off x="1153886" y="3819670"/>
            <a:ext cx="7679872" cy="530387"/>
          </a:xfrm>
          <a:prstGeom prst="rect">
            <a:avLst/>
          </a:prstGeom>
        </p:spPr>
      </p:pic>
      <p:sp>
        <p:nvSpPr>
          <p:cNvPr id="5" name="TextBox 4">
            <a:extLst>
              <a:ext uri="{FF2B5EF4-FFF2-40B4-BE49-F238E27FC236}">
                <a16:creationId xmlns:a16="http://schemas.microsoft.com/office/drawing/2014/main" id="{4F165D40-FE95-DED9-394D-0ADEFB09EEB0}"/>
              </a:ext>
            </a:extLst>
          </p:cNvPr>
          <p:cNvSpPr txBox="1"/>
          <p:nvPr/>
        </p:nvSpPr>
        <p:spPr>
          <a:xfrm>
            <a:off x="141905" y="4665810"/>
            <a:ext cx="1765673" cy="523220"/>
          </a:xfrm>
          <a:prstGeom prst="rect">
            <a:avLst/>
          </a:prstGeom>
          <a:noFill/>
        </p:spPr>
        <p:txBody>
          <a:bodyPr wrap="square" lIns="91440" tIns="45720" rIns="91440" bIns="45720" rtlCol="0" anchor="t">
            <a:spAutoFit/>
          </a:bodyPr>
          <a:lstStyle/>
          <a:p>
            <a:r>
              <a:rPr lang="en-US" dirty="0"/>
              <a:t>Normalization term (not important now)</a:t>
            </a:r>
          </a:p>
        </p:txBody>
      </p:sp>
      <p:cxnSp>
        <p:nvCxnSpPr>
          <p:cNvPr id="18" name="Straight Arrow Connector 17">
            <a:extLst>
              <a:ext uri="{FF2B5EF4-FFF2-40B4-BE49-F238E27FC236}">
                <a16:creationId xmlns:a16="http://schemas.microsoft.com/office/drawing/2014/main" id="{007527D9-BE4D-790C-ED59-20D8455C8F43}"/>
              </a:ext>
            </a:extLst>
          </p:cNvPr>
          <p:cNvCxnSpPr/>
          <p:nvPr/>
        </p:nvCxnSpPr>
        <p:spPr>
          <a:xfrm flipV="1">
            <a:off x="1865312" y="4238625"/>
            <a:ext cx="404812" cy="563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7489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6182D-81DD-FD09-7AFB-41BFFF39E11C}"/>
              </a:ext>
            </a:extLst>
          </p:cNvPr>
          <p:cNvSpPr>
            <a:spLocks noGrp="1"/>
          </p:cNvSpPr>
          <p:nvPr>
            <p:ph type="title"/>
          </p:nvPr>
        </p:nvSpPr>
        <p:spPr/>
        <p:txBody>
          <a:bodyPr>
            <a:normAutofit fontScale="90000"/>
          </a:bodyPr>
          <a:lstStyle/>
          <a:p>
            <a:r>
              <a:rPr lang="en-US" dirty="0"/>
              <a:t>Simplified Training Objective</a:t>
            </a:r>
          </a:p>
        </p:txBody>
      </p:sp>
      <p:sp>
        <p:nvSpPr>
          <p:cNvPr id="3" name="Text Placeholder 2">
            <a:extLst>
              <a:ext uri="{FF2B5EF4-FFF2-40B4-BE49-F238E27FC236}">
                <a16:creationId xmlns:a16="http://schemas.microsoft.com/office/drawing/2014/main" id="{6D971FA7-6B94-9EBC-36BE-82FCCBDC8366}"/>
              </a:ext>
            </a:extLst>
          </p:cNvPr>
          <p:cNvSpPr>
            <a:spLocks noGrp="1"/>
          </p:cNvSpPr>
          <p:nvPr>
            <p:ph type="body" idx="1"/>
          </p:nvPr>
        </p:nvSpPr>
        <p:spPr/>
        <p:txBody>
          <a:bodyPr/>
          <a:lstStyle/>
          <a:p>
            <a:pPr>
              <a:lnSpc>
                <a:spcPct val="114999"/>
              </a:lnSpc>
            </a:pPr>
            <a:r>
              <a:rPr lang="en-US" dirty="0"/>
              <a:t>Ho et al. propose the following simplified training objective with randomly sampled t and dropped weights</a:t>
            </a:r>
            <a:br>
              <a:rPr lang="en-US" dirty="0"/>
            </a:br>
            <a:br>
              <a:rPr lang="en-US" dirty="0"/>
            </a:br>
            <a:br>
              <a:rPr lang="en-US" dirty="0"/>
            </a:br>
            <a:br>
              <a:rPr lang="en-US" dirty="0"/>
            </a:br>
            <a:r>
              <a:rPr lang="en-US" dirty="0"/>
              <a:t>where</a:t>
            </a:r>
          </a:p>
          <a:p>
            <a:pPr>
              <a:lnSpc>
                <a:spcPct val="114999"/>
              </a:lnSpc>
            </a:pPr>
            <a:endParaRPr lang="en-US" dirty="0"/>
          </a:p>
          <a:p>
            <a:pPr>
              <a:lnSpc>
                <a:spcPct val="114999"/>
              </a:lnSpc>
            </a:pPr>
            <a:endParaRPr lang="en-US" dirty="0"/>
          </a:p>
          <a:p>
            <a:pPr>
              <a:lnSpc>
                <a:spcPct val="114999"/>
              </a:lnSpc>
            </a:pPr>
            <a:r>
              <a:rPr lang="en-US" dirty="0"/>
              <a:t>Sidenote: The reconstruction term                                     is also approximately included in this simplified loss (           )</a:t>
            </a:r>
          </a:p>
        </p:txBody>
      </p:sp>
      <p:sp>
        <p:nvSpPr>
          <p:cNvPr id="4" name="Slide Number Placeholder 3">
            <a:extLst>
              <a:ext uri="{FF2B5EF4-FFF2-40B4-BE49-F238E27FC236}">
                <a16:creationId xmlns:a16="http://schemas.microsoft.com/office/drawing/2014/main" id="{11B82CF2-A44B-4892-9AF8-5BA6C25641E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a:t>34</a:t>
            </a:fld>
            <a:endParaRPr lang="it"/>
          </a:p>
        </p:txBody>
      </p:sp>
      <p:pic>
        <p:nvPicPr>
          <p:cNvPr id="5" name="Picture 4">
            <a:extLst>
              <a:ext uri="{FF2B5EF4-FFF2-40B4-BE49-F238E27FC236}">
                <a16:creationId xmlns:a16="http://schemas.microsoft.com/office/drawing/2014/main" id="{236FE5CB-4A85-1572-F5AA-3204F357AB72}"/>
              </a:ext>
            </a:extLst>
          </p:cNvPr>
          <p:cNvPicPr>
            <a:picLocks noChangeAspect="1"/>
          </p:cNvPicPr>
          <p:nvPr/>
        </p:nvPicPr>
        <p:blipFill>
          <a:blip r:embed="rId3"/>
          <a:stretch>
            <a:fillRect/>
          </a:stretch>
        </p:blipFill>
        <p:spPr>
          <a:xfrm>
            <a:off x="996043" y="2017983"/>
            <a:ext cx="7146472" cy="644892"/>
          </a:xfrm>
          <a:prstGeom prst="rect">
            <a:avLst/>
          </a:prstGeom>
        </p:spPr>
      </p:pic>
      <p:pic>
        <p:nvPicPr>
          <p:cNvPr id="7" name="Picture 6" descr="L_0 = - \log p_{\theta}(\vect x_0 | \vect x_1)">
            <a:extLst>
              <a:ext uri="{FF2B5EF4-FFF2-40B4-BE49-F238E27FC236}">
                <a16:creationId xmlns:a16="http://schemas.microsoft.com/office/drawing/2014/main" id="{E80BE2BB-BECD-ACB0-3766-995528B93F78}"/>
              </a:ext>
            </a:extLst>
          </p:cNvPr>
          <p:cNvPicPr>
            <a:picLocks noChangeAspect="1"/>
          </p:cNvPicPr>
          <p:nvPr/>
        </p:nvPicPr>
        <p:blipFill>
          <a:blip r:embed="rId4"/>
          <a:stretch>
            <a:fillRect/>
          </a:stretch>
        </p:blipFill>
        <p:spPr>
          <a:xfrm>
            <a:off x="4350204" y="3822927"/>
            <a:ext cx="2207079" cy="273504"/>
          </a:xfrm>
          <a:prstGeom prst="rect">
            <a:avLst/>
          </a:prstGeom>
        </p:spPr>
      </p:pic>
      <p:pic>
        <p:nvPicPr>
          <p:cNvPr id="9" name="Picture 8" descr="t = 1">
            <a:extLst>
              <a:ext uri="{FF2B5EF4-FFF2-40B4-BE49-F238E27FC236}">
                <a16:creationId xmlns:a16="http://schemas.microsoft.com/office/drawing/2014/main" id="{DFAE433E-4D0F-001E-D2BC-A844A8A420AD}"/>
              </a:ext>
            </a:extLst>
          </p:cNvPr>
          <p:cNvPicPr>
            <a:picLocks noChangeAspect="1"/>
          </p:cNvPicPr>
          <p:nvPr/>
        </p:nvPicPr>
        <p:blipFill>
          <a:blip r:embed="rId5"/>
          <a:stretch>
            <a:fillRect/>
          </a:stretch>
        </p:blipFill>
        <p:spPr>
          <a:xfrm>
            <a:off x="5535386" y="4128406"/>
            <a:ext cx="609601" cy="255816"/>
          </a:xfrm>
          <a:prstGeom prst="rect">
            <a:avLst/>
          </a:prstGeom>
        </p:spPr>
      </p:pic>
      <p:sp>
        <p:nvSpPr>
          <p:cNvPr id="11" name="Rectangle 10">
            <a:extLst>
              <a:ext uri="{FF2B5EF4-FFF2-40B4-BE49-F238E27FC236}">
                <a16:creationId xmlns:a16="http://schemas.microsoft.com/office/drawing/2014/main" id="{22975EBE-9848-BE8F-54AF-060AD634B21F}"/>
              </a:ext>
            </a:extLst>
          </p:cNvPr>
          <p:cNvSpPr/>
          <p:nvPr/>
        </p:nvSpPr>
        <p:spPr>
          <a:xfrm>
            <a:off x="996043" y="1964870"/>
            <a:ext cx="7151912" cy="75655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t \sim U(1, T)">
            <a:extLst>
              <a:ext uri="{FF2B5EF4-FFF2-40B4-BE49-F238E27FC236}">
                <a16:creationId xmlns:a16="http://schemas.microsoft.com/office/drawing/2014/main" id="{1AA66D0E-786C-57B1-7217-27385C78E388}"/>
              </a:ext>
            </a:extLst>
          </p:cNvPr>
          <p:cNvPicPr>
            <a:picLocks noChangeAspect="1"/>
          </p:cNvPicPr>
          <p:nvPr/>
        </p:nvPicPr>
        <p:blipFill>
          <a:blip r:embed="rId6"/>
          <a:stretch>
            <a:fillRect/>
          </a:stretch>
        </p:blipFill>
        <p:spPr>
          <a:xfrm>
            <a:off x="1590675" y="3262313"/>
            <a:ext cx="1390650" cy="295276"/>
          </a:xfrm>
          <a:prstGeom prst="rect">
            <a:avLst/>
          </a:prstGeom>
        </p:spPr>
      </p:pic>
      <p:pic>
        <p:nvPicPr>
          <p:cNvPr id="13" name="Picture 12" descr="\epsilon \sim \mathcal N(\vect 0, \vect I)">
            <a:extLst>
              <a:ext uri="{FF2B5EF4-FFF2-40B4-BE49-F238E27FC236}">
                <a16:creationId xmlns:a16="http://schemas.microsoft.com/office/drawing/2014/main" id="{53E033A3-4BA8-D223-1D13-6CF665E412E3}"/>
              </a:ext>
            </a:extLst>
          </p:cNvPr>
          <p:cNvPicPr>
            <a:picLocks noChangeAspect="1"/>
          </p:cNvPicPr>
          <p:nvPr/>
        </p:nvPicPr>
        <p:blipFill>
          <a:blip r:embed="rId7"/>
          <a:stretch>
            <a:fillRect/>
          </a:stretch>
        </p:blipFill>
        <p:spPr>
          <a:xfrm>
            <a:off x="5534025" y="3236459"/>
            <a:ext cx="1287238" cy="308884"/>
          </a:xfrm>
          <a:prstGeom prst="rect">
            <a:avLst/>
          </a:prstGeom>
        </p:spPr>
      </p:pic>
      <p:pic>
        <p:nvPicPr>
          <p:cNvPr id="14" name="Picture 13" descr="\vect x_0 \sim q(\vect x_0)">
            <a:extLst>
              <a:ext uri="{FF2B5EF4-FFF2-40B4-BE49-F238E27FC236}">
                <a16:creationId xmlns:a16="http://schemas.microsoft.com/office/drawing/2014/main" id="{E006B50F-A031-C292-7314-8F5CD0F23C69}"/>
              </a:ext>
            </a:extLst>
          </p:cNvPr>
          <p:cNvPicPr>
            <a:picLocks noChangeAspect="1"/>
          </p:cNvPicPr>
          <p:nvPr/>
        </p:nvPicPr>
        <p:blipFill>
          <a:blip r:embed="rId8"/>
          <a:stretch>
            <a:fillRect/>
          </a:stretch>
        </p:blipFill>
        <p:spPr>
          <a:xfrm>
            <a:off x="3541259" y="3213327"/>
            <a:ext cx="1381125" cy="344261"/>
          </a:xfrm>
          <a:prstGeom prst="rect">
            <a:avLst/>
          </a:prstGeom>
        </p:spPr>
      </p:pic>
    </p:spTree>
    <p:extLst>
      <p:ext uri="{BB962C8B-B14F-4D97-AF65-F5344CB8AC3E}">
        <p14:creationId xmlns:p14="http://schemas.microsoft.com/office/powerpoint/2010/main" val="1207785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7AAE2-55D9-32FC-35DF-CCEDA5223815}"/>
              </a:ext>
            </a:extLst>
          </p:cNvPr>
          <p:cNvSpPr>
            <a:spLocks noGrp="1"/>
          </p:cNvSpPr>
          <p:nvPr>
            <p:ph type="title"/>
          </p:nvPr>
        </p:nvSpPr>
        <p:spPr>
          <a:xfrm>
            <a:off x="311700" y="183768"/>
            <a:ext cx="8520600" cy="572700"/>
          </a:xfrm>
        </p:spPr>
        <p:txBody>
          <a:bodyPr>
            <a:normAutofit fontScale="90000"/>
          </a:bodyPr>
          <a:lstStyle/>
          <a:p>
            <a:r>
              <a:rPr lang="en-US"/>
              <a:t>Training and Sampling</a:t>
            </a:r>
          </a:p>
        </p:txBody>
      </p:sp>
      <p:sp>
        <p:nvSpPr>
          <p:cNvPr id="4" name="Slide Number Placeholder 3">
            <a:extLst>
              <a:ext uri="{FF2B5EF4-FFF2-40B4-BE49-F238E27FC236}">
                <a16:creationId xmlns:a16="http://schemas.microsoft.com/office/drawing/2014/main" id="{96BEEBEB-2E85-B64E-71BA-B7C8491985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a:t>35</a:t>
            </a:fld>
            <a:endParaRPr lang="it"/>
          </a:p>
        </p:txBody>
      </p:sp>
      <p:pic>
        <p:nvPicPr>
          <p:cNvPr id="6" name="Picture 5" descr="A white paper with black text and black text&#10;&#10;AI-generated content may be incorrect.">
            <a:extLst>
              <a:ext uri="{FF2B5EF4-FFF2-40B4-BE49-F238E27FC236}">
                <a16:creationId xmlns:a16="http://schemas.microsoft.com/office/drawing/2014/main" id="{67E8633E-54D0-A915-78F2-94794F91B2C6}"/>
              </a:ext>
            </a:extLst>
          </p:cNvPr>
          <p:cNvPicPr>
            <a:picLocks noChangeAspect="1"/>
          </p:cNvPicPr>
          <p:nvPr/>
        </p:nvPicPr>
        <p:blipFill>
          <a:blip r:embed="rId3"/>
          <a:stretch>
            <a:fillRect/>
          </a:stretch>
        </p:blipFill>
        <p:spPr>
          <a:xfrm>
            <a:off x="174172" y="985975"/>
            <a:ext cx="4000500" cy="1974121"/>
          </a:xfrm>
          <a:prstGeom prst="rect">
            <a:avLst/>
          </a:prstGeom>
        </p:spPr>
      </p:pic>
      <p:pic>
        <p:nvPicPr>
          <p:cNvPr id="7" name="Picture 6" descr="A white paper with black text and black text&#10;&#10;AI-generated content may be incorrect.">
            <a:extLst>
              <a:ext uri="{FF2B5EF4-FFF2-40B4-BE49-F238E27FC236}">
                <a16:creationId xmlns:a16="http://schemas.microsoft.com/office/drawing/2014/main" id="{AE20D0E6-E4CB-C9C9-F08A-E8FE60108AD2}"/>
              </a:ext>
            </a:extLst>
          </p:cNvPr>
          <p:cNvPicPr>
            <a:picLocks noChangeAspect="1"/>
          </p:cNvPicPr>
          <p:nvPr/>
        </p:nvPicPr>
        <p:blipFill>
          <a:blip r:embed="rId4"/>
          <a:stretch>
            <a:fillRect/>
          </a:stretch>
        </p:blipFill>
        <p:spPr>
          <a:xfrm>
            <a:off x="174171" y="3092360"/>
            <a:ext cx="4000500" cy="1963235"/>
          </a:xfrm>
          <a:prstGeom prst="rect">
            <a:avLst/>
          </a:prstGeom>
        </p:spPr>
      </p:pic>
      <p:sp>
        <p:nvSpPr>
          <p:cNvPr id="8" name="TextBox 7">
            <a:extLst>
              <a:ext uri="{FF2B5EF4-FFF2-40B4-BE49-F238E27FC236}">
                <a16:creationId xmlns:a16="http://schemas.microsoft.com/office/drawing/2014/main" id="{4329C861-01FC-7002-EA3F-D8C1AA1ED86C}"/>
              </a:ext>
            </a:extLst>
          </p:cNvPr>
          <p:cNvSpPr txBox="1"/>
          <p:nvPr/>
        </p:nvSpPr>
        <p:spPr>
          <a:xfrm>
            <a:off x="4574087" y="3535173"/>
            <a:ext cx="255478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Sample pure Gaussian noise</a:t>
            </a:r>
          </a:p>
        </p:txBody>
      </p:sp>
      <p:sp>
        <p:nvSpPr>
          <p:cNvPr id="9" name="TextBox 8">
            <a:extLst>
              <a:ext uri="{FF2B5EF4-FFF2-40B4-BE49-F238E27FC236}">
                <a16:creationId xmlns:a16="http://schemas.microsoft.com/office/drawing/2014/main" id="{3ED7669D-2F00-2C6E-83DB-04E743751A48}"/>
              </a:ext>
            </a:extLst>
          </p:cNvPr>
          <p:cNvSpPr txBox="1"/>
          <p:nvPr/>
        </p:nvSpPr>
        <p:spPr>
          <a:xfrm>
            <a:off x="4574087" y="3921616"/>
            <a:ext cx="445434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Sample noise to apply to initial denoised image</a:t>
            </a:r>
          </a:p>
        </p:txBody>
      </p:sp>
      <p:sp>
        <p:nvSpPr>
          <p:cNvPr id="10" name="TextBox 9">
            <a:extLst>
              <a:ext uri="{FF2B5EF4-FFF2-40B4-BE49-F238E27FC236}">
                <a16:creationId xmlns:a16="http://schemas.microsoft.com/office/drawing/2014/main" id="{7CB56170-DD90-601A-93E1-489FA4A26099}"/>
              </a:ext>
            </a:extLst>
          </p:cNvPr>
          <p:cNvSpPr txBox="1"/>
          <p:nvPr/>
        </p:nvSpPr>
        <p:spPr>
          <a:xfrm>
            <a:off x="4574087" y="4226415"/>
            <a:ext cx="389917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Predict noise</a:t>
            </a:r>
            <a:r>
              <a:rPr lang="en-US"/>
              <a:t> applied to image, then remove it, and finally add a little other noise</a:t>
            </a:r>
          </a:p>
        </p:txBody>
      </p:sp>
      <p:sp>
        <p:nvSpPr>
          <p:cNvPr id="12" name="Arrow: Left 11">
            <a:extLst>
              <a:ext uri="{FF2B5EF4-FFF2-40B4-BE49-F238E27FC236}">
                <a16:creationId xmlns:a16="http://schemas.microsoft.com/office/drawing/2014/main" id="{ECAF774A-E228-6579-03C5-00D75BECD15A}"/>
              </a:ext>
            </a:extLst>
          </p:cNvPr>
          <p:cNvSpPr/>
          <p:nvPr/>
        </p:nvSpPr>
        <p:spPr>
          <a:xfrm>
            <a:off x="4021600" y="3611745"/>
            <a:ext cx="524527" cy="156575"/>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Left 12">
            <a:extLst>
              <a:ext uri="{FF2B5EF4-FFF2-40B4-BE49-F238E27FC236}">
                <a16:creationId xmlns:a16="http://schemas.microsoft.com/office/drawing/2014/main" id="{80013F29-BE60-EF37-6ABC-F0BF4C71CC75}"/>
              </a:ext>
            </a:extLst>
          </p:cNvPr>
          <p:cNvSpPr/>
          <p:nvPr/>
        </p:nvSpPr>
        <p:spPr>
          <a:xfrm>
            <a:off x="4021600" y="3998188"/>
            <a:ext cx="524527" cy="156575"/>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Left 13">
            <a:extLst>
              <a:ext uri="{FF2B5EF4-FFF2-40B4-BE49-F238E27FC236}">
                <a16:creationId xmlns:a16="http://schemas.microsoft.com/office/drawing/2014/main" id="{3AD763EC-9DA8-639D-86D6-6EDD7B689448}"/>
              </a:ext>
            </a:extLst>
          </p:cNvPr>
          <p:cNvSpPr/>
          <p:nvPr/>
        </p:nvSpPr>
        <p:spPr>
          <a:xfrm>
            <a:off x="4021600" y="4308431"/>
            <a:ext cx="524527" cy="156575"/>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Left 14">
            <a:extLst>
              <a:ext uri="{FF2B5EF4-FFF2-40B4-BE49-F238E27FC236}">
                <a16:creationId xmlns:a16="http://schemas.microsoft.com/office/drawing/2014/main" id="{0E99A27C-F854-169B-0A8B-B6F752944885}"/>
              </a:ext>
            </a:extLst>
          </p:cNvPr>
          <p:cNvSpPr/>
          <p:nvPr/>
        </p:nvSpPr>
        <p:spPr>
          <a:xfrm>
            <a:off x="4021599" y="1581558"/>
            <a:ext cx="524527" cy="156575"/>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00B1497-8867-9DD0-1E81-8C58F75918A5}"/>
              </a:ext>
            </a:extLst>
          </p:cNvPr>
          <p:cNvSpPr txBox="1"/>
          <p:nvPr/>
        </p:nvSpPr>
        <p:spPr>
          <a:xfrm>
            <a:off x="4541430" y="1504987"/>
            <a:ext cx="309907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Sample image from training set</a:t>
            </a:r>
          </a:p>
        </p:txBody>
      </p:sp>
      <p:sp>
        <p:nvSpPr>
          <p:cNvPr id="17" name="Arrow: Left 16">
            <a:extLst>
              <a:ext uri="{FF2B5EF4-FFF2-40B4-BE49-F238E27FC236}">
                <a16:creationId xmlns:a16="http://schemas.microsoft.com/office/drawing/2014/main" id="{153EE996-610B-2DFC-EBC3-A34699D8FBD7}"/>
              </a:ext>
            </a:extLst>
          </p:cNvPr>
          <p:cNvSpPr/>
          <p:nvPr/>
        </p:nvSpPr>
        <p:spPr>
          <a:xfrm>
            <a:off x="4021599" y="1821043"/>
            <a:ext cx="524527" cy="156575"/>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Left 17">
            <a:extLst>
              <a:ext uri="{FF2B5EF4-FFF2-40B4-BE49-F238E27FC236}">
                <a16:creationId xmlns:a16="http://schemas.microsoft.com/office/drawing/2014/main" id="{06A43B7D-FB12-7DBF-732F-9E2B60692498}"/>
              </a:ext>
            </a:extLst>
          </p:cNvPr>
          <p:cNvSpPr/>
          <p:nvPr/>
        </p:nvSpPr>
        <p:spPr>
          <a:xfrm>
            <a:off x="4021598" y="2060529"/>
            <a:ext cx="524527" cy="156575"/>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C1167010-5A86-E74B-B7C8-ECD4530D5CEC}"/>
              </a:ext>
            </a:extLst>
          </p:cNvPr>
          <p:cNvSpPr txBox="1"/>
          <p:nvPr/>
        </p:nvSpPr>
        <p:spPr>
          <a:xfrm>
            <a:off x="4541430" y="1733587"/>
            <a:ext cx="309907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Sample random time step uniformly</a:t>
            </a:r>
          </a:p>
        </p:txBody>
      </p:sp>
      <p:sp>
        <p:nvSpPr>
          <p:cNvPr id="21" name="TextBox 20">
            <a:extLst>
              <a:ext uri="{FF2B5EF4-FFF2-40B4-BE49-F238E27FC236}">
                <a16:creationId xmlns:a16="http://schemas.microsoft.com/office/drawing/2014/main" id="{B0082029-F57A-AA11-208B-6BB559062C1F}"/>
              </a:ext>
            </a:extLst>
          </p:cNvPr>
          <p:cNvSpPr txBox="1"/>
          <p:nvPr/>
        </p:nvSpPr>
        <p:spPr>
          <a:xfrm>
            <a:off x="4541430" y="1983958"/>
            <a:ext cx="309907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Sample Gaussian noise</a:t>
            </a:r>
          </a:p>
        </p:txBody>
      </p:sp>
      <p:sp>
        <p:nvSpPr>
          <p:cNvPr id="22" name="Arrow: Left 21">
            <a:extLst>
              <a:ext uri="{FF2B5EF4-FFF2-40B4-BE49-F238E27FC236}">
                <a16:creationId xmlns:a16="http://schemas.microsoft.com/office/drawing/2014/main" id="{11E28DBD-2687-6636-6E60-ADF67BB13252}"/>
              </a:ext>
            </a:extLst>
          </p:cNvPr>
          <p:cNvSpPr/>
          <p:nvPr/>
        </p:nvSpPr>
        <p:spPr>
          <a:xfrm>
            <a:off x="4021598" y="2495957"/>
            <a:ext cx="524527" cy="156575"/>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0A06E85F-66E6-9E1F-3BBE-09133DA1AA87}"/>
              </a:ext>
            </a:extLst>
          </p:cNvPr>
          <p:cNvSpPr txBox="1"/>
          <p:nvPr/>
        </p:nvSpPr>
        <p:spPr>
          <a:xfrm>
            <a:off x="4541430" y="2419387"/>
            <a:ext cx="309907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Apply noise, let model predict noise, calculate loss and apply gradient descent step</a:t>
            </a:r>
          </a:p>
        </p:txBody>
      </p:sp>
    </p:spTree>
    <p:extLst>
      <p:ext uri="{BB962C8B-B14F-4D97-AF65-F5344CB8AC3E}">
        <p14:creationId xmlns:p14="http://schemas.microsoft.com/office/powerpoint/2010/main" val="1788587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E5678913-5256-AA8A-C5BA-2C7A39C04274}"/>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90A29C8F-78C6-4AF3-C6B2-C110A3C44222}"/>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Diffusion</a:t>
            </a:r>
            <a:r>
              <a:rPr lang="it"/>
              <a:t> </a:t>
            </a:r>
            <a:r>
              <a:rPr lang="it" err="1"/>
              <a:t>Probabilistic</a:t>
            </a:r>
            <a:r>
              <a:rPr lang="it"/>
              <a:t> Models</a:t>
            </a:r>
          </a:p>
        </p:txBody>
      </p:sp>
      <p:sp>
        <p:nvSpPr>
          <p:cNvPr id="4" name="Sottotitolo 3">
            <a:extLst>
              <a:ext uri="{FF2B5EF4-FFF2-40B4-BE49-F238E27FC236}">
                <a16:creationId xmlns:a16="http://schemas.microsoft.com/office/drawing/2014/main" id="{4255282F-0785-126C-37E3-2C229E7F2244}"/>
              </a:ext>
            </a:extLst>
          </p:cNvPr>
          <p:cNvSpPr>
            <a:spLocks noGrp="1"/>
          </p:cNvSpPr>
          <p:nvPr>
            <p:ph type="body" idx="1"/>
          </p:nvPr>
        </p:nvSpPr>
        <p:spPr/>
        <p:txBody>
          <a:bodyPr>
            <a:normAutofit/>
          </a:bodyPr>
          <a:lstStyle/>
          <a:p>
            <a:pPr>
              <a:lnSpc>
                <a:spcPct val="114999"/>
              </a:lnSpc>
            </a:pPr>
            <a:r>
              <a:rPr lang="it-IT" err="1"/>
              <a:t>Diffusion</a:t>
            </a:r>
            <a:r>
              <a:rPr lang="it-IT"/>
              <a:t> model </a:t>
            </a:r>
            <a:r>
              <a:rPr lang="it-IT" err="1"/>
              <a:t>aims</a:t>
            </a:r>
            <a:r>
              <a:rPr lang="it-IT"/>
              <a:t> to </a:t>
            </a:r>
            <a:r>
              <a:rPr lang="it-IT" err="1"/>
              <a:t>learn</a:t>
            </a:r>
            <a:r>
              <a:rPr lang="it-IT"/>
              <a:t> the </a:t>
            </a:r>
            <a:r>
              <a:rPr lang="it-IT" b="1"/>
              <a:t>reverse </a:t>
            </a:r>
            <a:r>
              <a:rPr lang="it-IT"/>
              <a:t>of </a:t>
            </a:r>
            <a:r>
              <a:rPr lang="it-IT" b="1" err="1"/>
              <a:t>noise</a:t>
            </a:r>
            <a:r>
              <a:rPr lang="it-IT" b="1"/>
              <a:t> generation</a:t>
            </a:r>
            <a:r>
              <a:rPr lang="it-IT"/>
              <a:t> procedure</a:t>
            </a:r>
          </a:p>
          <a:p>
            <a:pPr lvl="1">
              <a:lnSpc>
                <a:spcPct val="114999"/>
              </a:lnSpc>
            </a:pPr>
            <a:r>
              <a:rPr lang="it-IT" b="1"/>
              <a:t>Sampling</a:t>
            </a:r>
            <a:r>
              <a:rPr lang="it-IT"/>
              <a:t>: </a:t>
            </a:r>
            <a:r>
              <a:rPr lang="it-IT" err="1"/>
              <a:t>Draw</a:t>
            </a:r>
            <a:r>
              <a:rPr lang="it-IT"/>
              <a:t> a random </a:t>
            </a:r>
            <a:r>
              <a:rPr lang="it-IT" err="1"/>
              <a:t>noise</a:t>
            </a:r>
            <a:r>
              <a:rPr lang="it-IT"/>
              <a:t>       </a:t>
            </a:r>
            <a:r>
              <a:rPr lang="it-IT" err="1"/>
              <a:t>then</a:t>
            </a:r>
            <a:r>
              <a:rPr lang="it-IT"/>
              <a:t> </a:t>
            </a:r>
            <a:r>
              <a:rPr lang="it-IT" err="1"/>
              <a:t>apply</a:t>
            </a:r>
            <a:r>
              <a:rPr lang="it-IT"/>
              <a:t> the reverse step</a:t>
            </a:r>
          </a:p>
          <a:p>
            <a:pPr lvl="1">
              <a:lnSpc>
                <a:spcPct val="114999"/>
              </a:lnSpc>
            </a:pPr>
            <a:r>
              <a:rPr lang="it-IT" err="1"/>
              <a:t>It</a:t>
            </a:r>
            <a:r>
              <a:rPr lang="it-IT"/>
              <a:t> </a:t>
            </a:r>
            <a:r>
              <a:rPr lang="it-IT" err="1"/>
              <a:t>often</a:t>
            </a:r>
            <a:r>
              <a:rPr lang="it-IT"/>
              <a:t> </a:t>
            </a:r>
            <a:r>
              <a:rPr lang="it-IT" err="1"/>
              <a:t>requires</a:t>
            </a:r>
            <a:r>
              <a:rPr lang="it-IT"/>
              <a:t> the 1000 reverse steps (</a:t>
            </a:r>
            <a:r>
              <a:rPr lang="it-IT" err="1"/>
              <a:t>very</a:t>
            </a:r>
            <a:r>
              <a:rPr lang="it-IT"/>
              <a:t> slow)</a:t>
            </a:r>
          </a:p>
          <a:p>
            <a:pPr lvl="1">
              <a:lnSpc>
                <a:spcPct val="114999"/>
              </a:lnSpc>
            </a:pPr>
            <a:endParaRPr lang="it-IT"/>
          </a:p>
          <a:p>
            <a:pPr lvl="1">
              <a:lnSpc>
                <a:spcPct val="114999"/>
              </a:lnSpc>
            </a:pPr>
            <a:endParaRPr lang="it-IT"/>
          </a:p>
          <a:p>
            <a:pPr lvl="2">
              <a:lnSpc>
                <a:spcPct val="114999"/>
              </a:lnSpc>
            </a:pPr>
            <a:endParaRPr lang="it-IT"/>
          </a:p>
        </p:txBody>
      </p:sp>
      <p:sp>
        <p:nvSpPr>
          <p:cNvPr id="2" name="Segnaposto numero diapositiva 1">
            <a:extLst>
              <a:ext uri="{FF2B5EF4-FFF2-40B4-BE49-F238E27FC236}">
                <a16:creationId xmlns:a16="http://schemas.microsoft.com/office/drawing/2014/main" id="{2A6525AE-F673-C81F-25A0-D75C0631FC7A}"/>
              </a:ext>
            </a:extLst>
          </p:cNvPr>
          <p:cNvSpPr>
            <a:spLocks noGrp="1"/>
          </p:cNvSpPr>
          <p:nvPr>
            <p:ph type="sldNum" idx="12"/>
          </p:nvPr>
        </p:nvSpPr>
        <p:spPr/>
        <p:txBody>
          <a:bodyPr/>
          <a:lstStyle/>
          <a:p>
            <a:fld id="{00000000-1234-1234-1234-123412341234}" type="slidenum">
              <a:rPr lang="it"/>
              <a:t>36</a:t>
            </a:fld>
            <a:endParaRPr lang="it-IT"/>
          </a:p>
        </p:txBody>
      </p:sp>
      <p:pic>
        <p:nvPicPr>
          <p:cNvPr id="5" name="Immagine 4">
            <a:extLst>
              <a:ext uri="{FF2B5EF4-FFF2-40B4-BE49-F238E27FC236}">
                <a16:creationId xmlns:a16="http://schemas.microsoft.com/office/drawing/2014/main" id="{FEBD30C5-11D1-3815-6FCB-D64E1B567BDF}"/>
              </a:ext>
            </a:extLst>
          </p:cNvPr>
          <p:cNvPicPr>
            <a:picLocks noChangeAspect="1"/>
          </p:cNvPicPr>
          <p:nvPr/>
        </p:nvPicPr>
        <p:blipFill>
          <a:blip r:embed="rId3"/>
          <a:stretch>
            <a:fillRect/>
          </a:stretch>
        </p:blipFill>
        <p:spPr>
          <a:xfrm>
            <a:off x="3974690" y="1582839"/>
            <a:ext cx="189887" cy="189580"/>
          </a:xfrm>
          <a:prstGeom prst="rect">
            <a:avLst/>
          </a:prstGeom>
        </p:spPr>
      </p:pic>
      <p:pic>
        <p:nvPicPr>
          <p:cNvPr id="6" name="Immagine 5" descr="Immagine che contiene Carattere, tipografia, simbolo, bianco&#10;&#10;Il contenuto generato dall&amp;#39;IA potrebbe non essere corretto.">
            <a:extLst>
              <a:ext uri="{FF2B5EF4-FFF2-40B4-BE49-F238E27FC236}">
                <a16:creationId xmlns:a16="http://schemas.microsoft.com/office/drawing/2014/main" id="{B5A09EE4-EC84-E423-F310-2FA4319F686A}"/>
              </a:ext>
            </a:extLst>
          </p:cNvPr>
          <p:cNvPicPr>
            <a:picLocks noChangeAspect="1"/>
          </p:cNvPicPr>
          <p:nvPr/>
        </p:nvPicPr>
        <p:blipFill>
          <a:blip r:embed="rId4"/>
          <a:stretch>
            <a:fillRect/>
          </a:stretch>
        </p:blipFill>
        <p:spPr>
          <a:xfrm>
            <a:off x="6470087" y="1585759"/>
            <a:ext cx="785046" cy="211394"/>
          </a:xfrm>
          <a:prstGeom prst="rect">
            <a:avLst/>
          </a:prstGeom>
        </p:spPr>
      </p:pic>
      <p:pic>
        <p:nvPicPr>
          <p:cNvPr id="11" name="Immagine 10" descr="Immagine che contiene schermata, recinzione, aria aperta, finestra&#10;&#10;Il contenuto generato dall&amp;#39;IA potrebbe non essere corretto.">
            <a:extLst>
              <a:ext uri="{FF2B5EF4-FFF2-40B4-BE49-F238E27FC236}">
                <a16:creationId xmlns:a16="http://schemas.microsoft.com/office/drawing/2014/main" id="{041AB4CE-7C91-0D85-0846-864AA5E444E3}"/>
              </a:ext>
            </a:extLst>
          </p:cNvPr>
          <p:cNvPicPr>
            <a:picLocks noChangeAspect="1"/>
          </p:cNvPicPr>
          <p:nvPr/>
        </p:nvPicPr>
        <p:blipFill>
          <a:blip r:embed="rId5"/>
          <a:stretch>
            <a:fillRect/>
          </a:stretch>
        </p:blipFill>
        <p:spPr>
          <a:xfrm>
            <a:off x="407117" y="2390131"/>
            <a:ext cx="8415798" cy="1686905"/>
          </a:xfrm>
          <a:prstGeom prst="rect">
            <a:avLst/>
          </a:prstGeom>
        </p:spPr>
      </p:pic>
      <p:pic>
        <p:nvPicPr>
          <p:cNvPr id="13" name="Immagine 12">
            <a:extLst>
              <a:ext uri="{FF2B5EF4-FFF2-40B4-BE49-F238E27FC236}">
                <a16:creationId xmlns:a16="http://schemas.microsoft.com/office/drawing/2014/main" id="{93F7227C-0491-4A62-A285-E466A931D100}"/>
              </a:ext>
            </a:extLst>
          </p:cNvPr>
          <p:cNvPicPr>
            <a:picLocks noChangeAspect="1"/>
          </p:cNvPicPr>
          <p:nvPr/>
        </p:nvPicPr>
        <p:blipFill>
          <a:blip r:embed="rId3"/>
          <a:stretch>
            <a:fillRect/>
          </a:stretch>
        </p:blipFill>
        <p:spPr>
          <a:xfrm>
            <a:off x="528790" y="4088221"/>
            <a:ext cx="189887" cy="189580"/>
          </a:xfrm>
          <a:prstGeom prst="rect">
            <a:avLst/>
          </a:prstGeom>
        </p:spPr>
      </p:pic>
      <p:pic>
        <p:nvPicPr>
          <p:cNvPr id="14" name="Immagine 13" descr="Immagine che contiene Carattere, tipografia, simbolo, bianco&#10;&#10;Il contenuto generato dall&amp;#39;IA potrebbe non essere corretto.">
            <a:extLst>
              <a:ext uri="{FF2B5EF4-FFF2-40B4-BE49-F238E27FC236}">
                <a16:creationId xmlns:a16="http://schemas.microsoft.com/office/drawing/2014/main" id="{79AFCEB5-9B7F-7785-1F58-716CCF34E539}"/>
              </a:ext>
            </a:extLst>
          </p:cNvPr>
          <p:cNvPicPr>
            <a:picLocks noChangeAspect="1"/>
          </p:cNvPicPr>
          <p:nvPr/>
        </p:nvPicPr>
        <p:blipFill>
          <a:blip r:embed="rId4"/>
          <a:stretch>
            <a:fillRect/>
          </a:stretch>
        </p:blipFill>
        <p:spPr>
          <a:xfrm>
            <a:off x="4342324" y="4063486"/>
            <a:ext cx="785046" cy="211394"/>
          </a:xfrm>
          <a:prstGeom prst="rect">
            <a:avLst/>
          </a:prstGeom>
        </p:spPr>
      </p:pic>
      <p:pic>
        <p:nvPicPr>
          <p:cNvPr id="16" name="Immagine 15">
            <a:extLst>
              <a:ext uri="{FF2B5EF4-FFF2-40B4-BE49-F238E27FC236}">
                <a16:creationId xmlns:a16="http://schemas.microsoft.com/office/drawing/2014/main" id="{3A1E6BEB-9E61-70D0-9CA2-40DCE76B8CD9}"/>
              </a:ext>
            </a:extLst>
          </p:cNvPr>
          <p:cNvPicPr>
            <a:picLocks noChangeAspect="1"/>
          </p:cNvPicPr>
          <p:nvPr/>
        </p:nvPicPr>
        <p:blipFill>
          <a:blip r:embed="rId6"/>
          <a:stretch>
            <a:fillRect/>
          </a:stretch>
        </p:blipFill>
        <p:spPr>
          <a:xfrm>
            <a:off x="8456356" y="4089759"/>
            <a:ext cx="299885" cy="214159"/>
          </a:xfrm>
          <a:prstGeom prst="rect">
            <a:avLst/>
          </a:prstGeom>
        </p:spPr>
      </p:pic>
    </p:spTree>
    <p:extLst>
      <p:ext uri="{BB962C8B-B14F-4D97-AF65-F5344CB8AC3E}">
        <p14:creationId xmlns:p14="http://schemas.microsoft.com/office/powerpoint/2010/main" val="17450548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1B9C2F48-3675-B1AC-B040-E9DB0D23C257}"/>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17B187B3-F1CF-557B-6AF6-3C77DF2F4541}"/>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Diffusion</a:t>
            </a:r>
            <a:r>
              <a:rPr lang="it"/>
              <a:t> </a:t>
            </a:r>
            <a:r>
              <a:rPr lang="it" err="1"/>
              <a:t>Probabilistic</a:t>
            </a:r>
            <a:r>
              <a:rPr lang="it"/>
              <a:t> Models</a:t>
            </a:r>
          </a:p>
        </p:txBody>
      </p:sp>
      <p:sp>
        <p:nvSpPr>
          <p:cNvPr id="4" name="Sottotitolo 3">
            <a:extLst>
              <a:ext uri="{FF2B5EF4-FFF2-40B4-BE49-F238E27FC236}">
                <a16:creationId xmlns:a16="http://schemas.microsoft.com/office/drawing/2014/main" id="{D723319A-86DA-8E39-0D0C-1CFB4C6C80FA}"/>
              </a:ext>
            </a:extLst>
          </p:cNvPr>
          <p:cNvSpPr>
            <a:spLocks noGrp="1"/>
          </p:cNvSpPr>
          <p:nvPr>
            <p:ph type="body" idx="1"/>
          </p:nvPr>
        </p:nvSpPr>
        <p:spPr/>
        <p:txBody>
          <a:bodyPr>
            <a:normAutofit/>
          </a:bodyPr>
          <a:lstStyle/>
          <a:p>
            <a:pPr>
              <a:lnSpc>
                <a:spcPct val="114999"/>
              </a:lnSpc>
            </a:pPr>
            <a:r>
              <a:rPr lang="it-IT" err="1"/>
              <a:t>Diffusion</a:t>
            </a:r>
            <a:r>
              <a:rPr lang="it-IT"/>
              <a:t> model </a:t>
            </a:r>
            <a:r>
              <a:rPr lang="it-IT" err="1"/>
              <a:t>aims</a:t>
            </a:r>
            <a:r>
              <a:rPr lang="it-IT"/>
              <a:t> to </a:t>
            </a:r>
            <a:r>
              <a:rPr lang="it-IT" err="1"/>
              <a:t>learn</a:t>
            </a:r>
            <a:r>
              <a:rPr lang="it-IT"/>
              <a:t> the </a:t>
            </a:r>
            <a:r>
              <a:rPr lang="it-IT" b="1"/>
              <a:t>reverse </a:t>
            </a:r>
            <a:r>
              <a:rPr lang="it-IT"/>
              <a:t>of </a:t>
            </a:r>
            <a:r>
              <a:rPr lang="it-IT" b="1" err="1"/>
              <a:t>noise</a:t>
            </a:r>
            <a:r>
              <a:rPr lang="it-IT" b="1"/>
              <a:t> generation</a:t>
            </a:r>
            <a:r>
              <a:rPr lang="it-IT"/>
              <a:t> procedure</a:t>
            </a:r>
          </a:p>
          <a:p>
            <a:pPr lvl="1">
              <a:lnSpc>
                <a:spcPct val="114999"/>
              </a:lnSpc>
            </a:pPr>
            <a:r>
              <a:rPr lang="it-IT" b="1"/>
              <a:t>Sampling</a:t>
            </a:r>
            <a:r>
              <a:rPr lang="it-IT"/>
              <a:t>: </a:t>
            </a:r>
            <a:r>
              <a:rPr lang="it-IT" err="1"/>
              <a:t>Draw</a:t>
            </a:r>
            <a:r>
              <a:rPr lang="it-IT"/>
              <a:t> a random </a:t>
            </a:r>
            <a:r>
              <a:rPr lang="it-IT" err="1"/>
              <a:t>noise</a:t>
            </a:r>
            <a:r>
              <a:rPr lang="it-IT"/>
              <a:t>       </a:t>
            </a:r>
            <a:r>
              <a:rPr lang="it-IT" err="1"/>
              <a:t>then</a:t>
            </a:r>
            <a:r>
              <a:rPr lang="it-IT"/>
              <a:t> </a:t>
            </a:r>
            <a:r>
              <a:rPr lang="it-IT" err="1"/>
              <a:t>apply</a:t>
            </a:r>
            <a:r>
              <a:rPr lang="it-IT"/>
              <a:t> the reverse step</a:t>
            </a:r>
          </a:p>
          <a:p>
            <a:pPr lvl="1">
              <a:lnSpc>
                <a:spcPct val="114999"/>
              </a:lnSpc>
            </a:pPr>
            <a:r>
              <a:rPr lang="it-IT" err="1"/>
              <a:t>It</a:t>
            </a:r>
            <a:r>
              <a:rPr lang="it-IT"/>
              <a:t> </a:t>
            </a:r>
            <a:r>
              <a:rPr lang="it-IT" err="1"/>
              <a:t>often</a:t>
            </a:r>
            <a:r>
              <a:rPr lang="it-IT"/>
              <a:t> </a:t>
            </a:r>
            <a:r>
              <a:rPr lang="it-IT" err="1"/>
              <a:t>requires</a:t>
            </a:r>
            <a:r>
              <a:rPr lang="it-IT"/>
              <a:t> the 1000 reverse steps (</a:t>
            </a:r>
            <a:r>
              <a:rPr lang="it-IT" err="1"/>
              <a:t>very</a:t>
            </a:r>
            <a:r>
              <a:rPr lang="it-IT"/>
              <a:t> slow)</a:t>
            </a:r>
          </a:p>
          <a:p>
            <a:pPr lvl="1">
              <a:lnSpc>
                <a:spcPct val="114999"/>
              </a:lnSpc>
            </a:pPr>
            <a:endParaRPr lang="it-IT"/>
          </a:p>
          <a:p>
            <a:pPr lvl="1">
              <a:lnSpc>
                <a:spcPct val="114999"/>
              </a:lnSpc>
            </a:pPr>
            <a:endParaRPr lang="it-IT"/>
          </a:p>
          <a:p>
            <a:pPr lvl="2">
              <a:lnSpc>
                <a:spcPct val="114999"/>
              </a:lnSpc>
            </a:pPr>
            <a:endParaRPr lang="it-IT"/>
          </a:p>
        </p:txBody>
      </p:sp>
      <p:sp>
        <p:nvSpPr>
          <p:cNvPr id="2" name="Segnaposto numero diapositiva 1">
            <a:extLst>
              <a:ext uri="{FF2B5EF4-FFF2-40B4-BE49-F238E27FC236}">
                <a16:creationId xmlns:a16="http://schemas.microsoft.com/office/drawing/2014/main" id="{C74979C3-A401-35D5-3CD8-281E065539EC}"/>
              </a:ext>
            </a:extLst>
          </p:cNvPr>
          <p:cNvSpPr>
            <a:spLocks noGrp="1"/>
          </p:cNvSpPr>
          <p:nvPr>
            <p:ph type="sldNum" idx="12"/>
          </p:nvPr>
        </p:nvSpPr>
        <p:spPr/>
        <p:txBody>
          <a:bodyPr/>
          <a:lstStyle/>
          <a:p>
            <a:fld id="{00000000-1234-1234-1234-123412341234}" type="slidenum">
              <a:rPr lang="it"/>
              <a:t>37</a:t>
            </a:fld>
            <a:endParaRPr lang="it-IT"/>
          </a:p>
        </p:txBody>
      </p:sp>
      <p:pic>
        <p:nvPicPr>
          <p:cNvPr id="5" name="Immagine 4">
            <a:extLst>
              <a:ext uri="{FF2B5EF4-FFF2-40B4-BE49-F238E27FC236}">
                <a16:creationId xmlns:a16="http://schemas.microsoft.com/office/drawing/2014/main" id="{0B28875B-8A7F-584B-C0D0-2256538D156A}"/>
              </a:ext>
            </a:extLst>
          </p:cNvPr>
          <p:cNvPicPr>
            <a:picLocks noChangeAspect="1"/>
          </p:cNvPicPr>
          <p:nvPr/>
        </p:nvPicPr>
        <p:blipFill>
          <a:blip r:embed="rId3"/>
          <a:stretch>
            <a:fillRect/>
          </a:stretch>
        </p:blipFill>
        <p:spPr>
          <a:xfrm>
            <a:off x="3974690" y="1582839"/>
            <a:ext cx="189887" cy="189580"/>
          </a:xfrm>
          <a:prstGeom prst="rect">
            <a:avLst/>
          </a:prstGeom>
        </p:spPr>
      </p:pic>
      <p:pic>
        <p:nvPicPr>
          <p:cNvPr id="6" name="Immagine 5" descr="Immagine che contiene Carattere, tipografia, simbolo, bianco&#10;&#10;Il contenuto generato dall&amp;#39;IA potrebbe non essere corretto.">
            <a:extLst>
              <a:ext uri="{FF2B5EF4-FFF2-40B4-BE49-F238E27FC236}">
                <a16:creationId xmlns:a16="http://schemas.microsoft.com/office/drawing/2014/main" id="{E214A6B0-734B-C3DB-CD75-6866D673F0C7}"/>
              </a:ext>
            </a:extLst>
          </p:cNvPr>
          <p:cNvPicPr>
            <a:picLocks noChangeAspect="1"/>
          </p:cNvPicPr>
          <p:nvPr/>
        </p:nvPicPr>
        <p:blipFill>
          <a:blip r:embed="rId4"/>
          <a:stretch>
            <a:fillRect/>
          </a:stretch>
        </p:blipFill>
        <p:spPr>
          <a:xfrm>
            <a:off x="6470087" y="1585759"/>
            <a:ext cx="785046" cy="211394"/>
          </a:xfrm>
          <a:prstGeom prst="rect">
            <a:avLst/>
          </a:prstGeom>
        </p:spPr>
      </p:pic>
      <p:pic>
        <p:nvPicPr>
          <p:cNvPr id="3" name="Immagine 2" descr="Immagine che contiene Viso umano, uomo, schermata, persona&#10;&#10;Il contenuto generato dall&amp;#39;IA potrebbe non essere corretto.">
            <a:extLst>
              <a:ext uri="{FF2B5EF4-FFF2-40B4-BE49-F238E27FC236}">
                <a16:creationId xmlns:a16="http://schemas.microsoft.com/office/drawing/2014/main" id="{DEBF6F96-5AEA-C8B9-65A9-4D0FDD8A50C9}"/>
              </a:ext>
            </a:extLst>
          </p:cNvPr>
          <p:cNvPicPr>
            <a:picLocks noChangeAspect="1"/>
          </p:cNvPicPr>
          <p:nvPr/>
        </p:nvPicPr>
        <p:blipFill>
          <a:blip r:embed="rId5"/>
          <a:stretch>
            <a:fillRect/>
          </a:stretch>
        </p:blipFill>
        <p:spPr>
          <a:xfrm>
            <a:off x="571500" y="2119834"/>
            <a:ext cx="7991783" cy="2452412"/>
          </a:xfrm>
          <a:prstGeom prst="rect">
            <a:avLst/>
          </a:prstGeom>
        </p:spPr>
      </p:pic>
    </p:spTree>
    <p:extLst>
      <p:ext uri="{BB962C8B-B14F-4D97-AF65-F5344CB8AC3E}">
        <p14:creationId xmlns:p14="http://schemas.microsoft.com/office/powerpoint/2010/main" val="410099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A616B8C2-1F65-EC2C-C093-1B222C9703AA}"/>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BA325E7F-D841-190B-7E0B-06F9982960B7}"/>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Denoising</a:t>
            </a:r>
            <a:r>
              <a:rPr lang="it"/>
              <a:t> </a:t>
            </a:r>
            <a:r>
              <a:rPr lang="it" err="1"/>
              <a:t>Diffusion</a:t>
            </a:r>
            <a:r>
              <a:rPr lang="it"/>
              <a:t> </a:t>
            </a:r>
            <a:r>
              <a:rPr lang="it" err="1"/>
              <a:t>Implicit</a:t>
            </a:r>
            <a:r>
              <a:rPr lang="it"/>
              <a:t> Models (DDIM)</a:t>
            </a:r>
          </a:p>
        </p:txBody>
      </p:sp>
      <p:sp>
        <p:nvSpPr>
          <p:cNvPr id="4" name="Sottotitolo 3">
            <a:extLst>
              <a:ext uri="{FF2B5EF4-FFF2-40B4-BE49-F238E27FC236}">
                <a16:creationId xmlns:a16="http://schemas.microsoft.com/office/drawing/2014/main" id="{CB7A2789-B03A-4A54-BC00-FB5AF633B94D}"/>
              </a:ext>
            </a:extLst>
          </p:cNvPr>
          <p:cNvSpPr>
            <a:spLocks noGrp="1"/>
          </p:cNvSpPr>
          <p:nvPr>
            <p:ph type="body" idx="1"/>
          </p:nvPr>
        </p:nvSpPr>
        <p:spPr/>
        <p:txBody>
          <a:bodyPr>
            <a:normAutofit/>
          </a:bodyPr>
          <a:lstStyle/>
          <a:p>
            <a:pPr>
              <a:lnSpc>
                <a:spcPct val="114999"/>
              </a:lnSpc>
            </a:pPr>
            <a:r>
              <a:rPr lang="it-IT"/>
              <a:t>DDIM </a:t>
            </a:r>
            <a:r>
              <a:rPr lang="it-IT" err="1"/>
              <a:t>roughly</a:t>
            </a:r>
            <a:r>
              <a:rPr lang="it-IT"/>
              <a:t> sketches the </a:t>
            </a:r>
            <a:r>
              <a:rPr lang="it-IT" err="1"/>
              <a:t>final</a:t>
            </a:r>
            <a:r>
              <a:rPr lang="it-IT"/>
              <a:t> sample, </a:t>
            </a:r>
            <a:r>
              <a:rPr lang="it-IT" err="1"/>
              <a:t>then</a:t>
            </a:r>
            <a:r>
              <a:rPr lang="it-IT"/>
              <a:t> </a:t>
            </a:r>
            <a:r>
              <a:rPr lang="it-IT" err="1"/>
              <a:t>refine</a:t>
            </a:r>
            <a:r>
              <a:rPr lang="it-IT"/>
              <a:t> </a:t>
            </a:r>
            <a:r>
              <a:rPr lang="it-IT" err="1"/>
              <a:t>it</a:t>
            </a:r>
            <a:r>
              <a:rPr lang="it-IT"/>
              <a:t> with the reverse </a:t>
            </a:r>
            <a:r>
              <a:rPr lang="it-IT" err="1"/>
              <a:t>process</a:t>
            </a:r>
          </a:p>
          <a:p>
            <a:pPr lvl="1">
              <a:lnSpc>
                <a:spcPct val="114999"/>
              </a:lnSpc>
              <a:buSzPts val="1800"/>
            </a:pPr>
            <a:r>
              <a:rPr lang="it-IT" b="1" err="1"/>
              <a:t>Motivation</a:t>
            </a:r>
            <a:r>
              <a:rPr lang="it-IT" b="1"/>
              <a:t>:</a:t>
            </a:r>
          </a:p>
          <a:p>
            <a:pPr lvl="2">
              <a:lnSpc>
                <a:spcPct val="114999"/>
              </a:lnSpc>
              <a:buSzPts val="1800"/>
            </a:pPr>
            <a:r>
              <a:rPr lang="it-IT" err="1"/>
              <a:t>Diffusion</a:t>
            </a:r>
            <a:r>
              <a:rPr lang="it-IT"/>
              <a:t> model </a:t>
            </a:r>
            <a:r>
              <a:rPr lang="it-IT" err="1"/>
              <a:t>is</a:t>
            </a:r>
            <a:r>
              <a:rPr lang="it-IT"/>
              <a:t> slow due to the iterative procedure</a:t>
            </a:r>
          </a:p>
          <a:p>
            <a:pPr lvl="2">
              <a:lnSpc>
                <a:spcPct val="114999"/>
              </a:lnSpc>
              <a:buSzPts val="1800"/>
            </a:pPr>
            <a:r>
              <a:rPr lang="it-IT"/>
              <a:t>GAN/VAE </a:t>
            </a:r>
            <a:r>
              <a:rPr lang="it-IT" err="1"/>
              <a:t>creates</a:t>
            </a:r>
            <a:r>
              <a:rPr lang="it-IT"/>
              <a:t> the sample by one-shot </a:t>
            </a:r>
            <a:r>
              <a:rPr lang="it-IT" err="1"/>
              <a:t>forward</a:t>
            </a:r>
            <a:r>
              <a:rPr lang="it-IT"/>
              <a:t> </a:t>
            </a:r>
            <a:r>
              <a:rPr lang="it-IT" err="1"/>
              <a:t>operation</a:t>
            </a:r>
          </a:p>
          <a:p>
            <a:pPr lvl="2">
              <a:lnSpc>
                <a:spcPct val="114999"/>
              </a:lnSpc>
              <a:buSzPts val="1800"/>
            </a:pPr>
            <a:r>
              <a:rPr lang="it-IT"/>
              <a:t>⇒ Can </a:t>
            </a:r>
            <a:r>
              <a:rPr lang="it-IT" err="1"/>
              <a:t>we</a:t>
            </a:r>
            <a:r>
              <a:rPr lang="it-IT"/>
              <a:t> combine the </a:t>
            </a:r>
            <a:r>
              <a:rPr lang="it-IT" err="1"/>
              <a:t>advantages</a:t>
            </a:r>
            <a:r>
              <a:rPr lang="it-IT"/>
              <a:t> for fast sampling of </a:t>
            </a:r>
            <a:r>
              <a:rPr lang="it-IT" err="1"/>
              <a:t>diffusion</a:t>
            </a:r>
            <a:r>
              <a:rPr lang="it-IT"/>
              <a:t> models?</a:t>
            </a:r>
          </a:p>
          <a:p>
            <a:pPr lvl="1">
              <a:lnSpc>
                <a:spcPct val="114999"/>
              </a:lnSpc>
              <a:buSzPts val="1800"/>
            </a:pPr>
            <a:r>
              <a:rPr lang="it-IT"/>
              <a:t>Technical spoiler:</a:t>
            </a:r>
            <a:endParaRPr lang="it-IT">
              <a:solidFill>
                <a:srgbClr val="595959"/>
              </a:solidFill>
            </a:endParaRPr>
          </a:p>
          <a:p>
            <a:pPr lvl="2">
              <a:lnSpc>
                <a:spcPct val="114999"/>
              </a:lnSpc>
              <a:buSzPts val="1800"/>
            </a:pPr>
            <a:r>
              <a:rPr lang="it-IT" err="1">
                <a:solidFill>
                  <a:srgbClr val="595959"/>
                </a:solidFill>
              </a:rPr>
              <a:t>Instead</a:t>
            </a:r>
            <a:r>
              <a:rPr lang="it-IT">
                <a:solidFill>
                  <a:srgbClr val="595959"/>
                </a:solidFill>
              </a:rPr>
              <a:t> of </a:t>
            </a:r>
            <a:r>
              <a:rPr lang="it-IT" err="1">
                <a:solidFill>
                  <a:srgbClr val="595959"/>
                </a:solidFill>
              </a:rPr>
              <a:t>naïvely</a:t>
            </a:r>
            <a:r>
              <a:rPr lang="it-IT">
                <a:solidFill>
                  <a:srgbClr val="595959"/>
                </a:solidFill>
              </a:rPr>
              <a:t> </a:t>
            </a:r>
            <a:r>
              <a:rPr lang="it-IT" err="1">
                <a:solidFill>
                  <a:srgbClr val="595959"/>
                </a:solidFill>
              </a:rPr>
              <a:t>applying</a:t>
            </a:r>
            <a:r>
              <a:rPr lang="it-IT">
                <a:solidFill>
                  <a:srgbClr val="595959"/>
                </a:solidFill>
              </a:rPr>
              <a:t> </a:t>
            </a:r>
            <a:r>
              <a:rPr lang="it-IT" err="1">
                <a:solidFill>
                  <a:srgbClr val="595959"/>
                </a:solidFill>
              </a:rPr>
              <a:t>diffusion</a:t>
            </a:r>
            <a:r>
              <a:rPr lang="it-IT">
                <a:solidFill>
                  <a:srgbClr val="595959"/>
                </a:solidFill>
              </a:rPr>
              <a:t> model </a:t>
            </a:r>
            <a:r>
              <a:rPr lang="it-IT" err="1">
                <a:solidFill>
                  <a:srgbClr val="595959"/>
                </a:solidFill>
              </a:rPr>
              <a:t>upon</a:t>
            </a:r>
            <a:r>
              <a:rPr lang="it-IT">
                <a:solidFill>
                  <a:srgbClr val="595959"/>
                </a:solidFill>
              </a:rPr>
              <a:t> GAN/VAE, DDIM </a:t>
            </a:r>
            <a:r>
              <a:rPr lang="it-IT" err="1">
                <a:solidFill>
                  <a:srgbClr val="595959"/>
                </a:solidFill>
              </a:rPr>
              <a:t>proposes</a:t>
            </a:r>
            <a:r>
              <a:rPr lang="it-IT">
                <a:solidFill>
                  <a:srgbClr val="595959"/>
                </a:solidFill>
              </a:rPr>
              <a:t> a </a:t>
            </a:r>
            <a:r>
              <a:rPr lang="it-IT" err="1">
                <a:solidFill>
                  <a:srgbClr val="595959"/>
                </a:solidFill>
              </a:rPr>
              <a:t>principled</a:t>
            </a:r>
            <a:r>
              <a:rPr lang="it-IT">
                <a:solidFill>
                  <a:srgbClr val="595959"/>
                </a:solidFill>
              </a:rPr>
              <a:t> </a:t>
            </a:r>
            <a:r>
              <a:rPr lang="it-IT" err="1">
                <a:solidFill>
                  <a:srgbClr val="595959"/>
                </a:solidFill>
              </a:rPr>
              <a:t>approach</a:t>
            </a:r>
            <a:r>
              <a:rPr lang="it-IT">
                <a:solidFill>
                  <a:srgbClr val="595959"/>
                </a:solidFill>
              </a:rPr>
              <a:t> of rough sketch + </a:t>
            </a:r>
            <a:r>
              <a:rPr lang="it-IT" err="1">
                <a:solidFill>
                  <a:srgbClr val="595959"/>
                </a:solidFill>
              </a:rPr>
              <a:t>refinement</a:t>
            </a:r>
            <a:endParaRPr lang="it-IT">
              <a:solidFill>
                <a:srgbClr val="595959"/>
              </a:solidFill>
            </a:endParaRPr>
          </a:p>
        </p:txBody>
      </p:sp>
      <p:sp>
        <p:nvSpPr>
          <p:cNvPr id="2" name="Segnaposto numero diapositiva 1">
            <a:extLst>
              <a:ext uri="{FF2B5EF4-FFF2-40B4-BE49-F238E27FC236}">
                <a16:creationId xmlns:a16="http://schemas.microsoft.com/office/drawing/2014/main" id="{EDDDB356-E202-8A86-28E6-EC4B86F9C11D}"/>
              </a:ext>
            </a:extLst>
          </p:cNvPr>
          <p:cNvSpPr>
            <a:spLocks noGrp="1"/>
          </p:cNvSpPr>
          <p:nvPr>
            <p:ph type="sldNum" idx="12"/>
          </p:nvPr>
        </p:nvSpPr>
        <p:spPr/>
        <p:txBody>
          <a:bodyPr/>
          <a:lstStyle/>
          <a:p>
            <a:fld id="{00000000-1234-1234-1234-123412341234}" type="slidenum">
              <a:rPr lang="it"/>
              <a:t>38</a:t>
            </a:fld>
            <a:endParaRPr lang="it-IT"/>
          </a:p>
        </p:txBody>
      </p:sp>
    </p:spTree>
    <p:extLst>
      <p:ext uri="{BB962C8B-B14F-4D97-AF65-F5344CB8AC3E}">
        <p14:creationId xmlns:p14="http://schemas.microsoft.com/office/powerpoint/2010/main" val="3524105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F0389631-829E-41C7-8998-8EB550394E26}"/>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97338BC8-A64D-FBBE-CECF-CF350B86D33F}"/>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Denoising</a:t>
            </a:r>
            <a:r>
              <a:rPr lang="it"/>
              <a:t> </a:t>
            </a:r>
            <a:r>
              <a:rPr lang="it" err="1"/>
              <a:t>Diffusion</a:t>
            </a:r>
            <a:r>
              <a:rPr lang="it"/>
              <a:t> </a:t>
            </a:r>
            <a:r>
              <a:rPr lang="it" err="1"/>
              <a:t>Implicit</a:t>
            </a:r>
            <a:r>
              <a:rPr lang="it"/>
              <a:t> Models (DDIM)</a:t>
            </a:r>
          </a:p>
        </p:txBody>
      </p:sp>
      <p:sp>
        <p:nvSpPr>
          <p:cNvPr id="4" name="Sottotitolo 3">
            <a:extLst>
              <a:ext uri="{FF2B5EF4-FFF2-40B4-BE49-F238E27FC236}">
                <a16:creationId xmlns:a16="http://schemas.microsoft.com/office/drawing/2014/main" id="{9BCA1574-56EF-393F-79BA-EC7907DFA44C}"/>
              </a:ext>
            </a:extLst>
          </p:cNvPr>
          <p:cNvSpPr>
            <a:spLocks noGrp="1"/>
          </p:cNvSpPr>
          <p:nvPr>
            <p:ph type="body" idx="1"/>
          </p:nvPr>
        </p:nvSpPr>
        <p:spPr/>
        <p:txBody>
          <a:bodyPr>
            <a:normAutofit/>
          </a:bodyPr>
          <a:lstStyle/>
          <a:p>
            <a:pPr>
              <a:lnSpc>
                <a:spcPct val="114999"/>
              </a:lnSpc>
            </a:pPr>
            <a:r>
              <a:rPr lang="it-IT"/>
              <a:t>DDIM </a:t>
            </a:r>
            <a:r>
              <a:rPr lang="it-IT" err="1"/>
              <a:t>roughly</a:t>
            </a:r>
            <a:r>
              <a:rPr lang="it-IT"/>
              <a:t> sketches the </a:t>
            </a:r>
            <a:r>
              <a:rPr lang="it-IT" err="1"/>
              <a:t>final</a:t>
            </a:r>
            <a:r>
              <a:rPr lang="it-IT"/>
              <a:t> sample, </a:t>
            </a:r>
            <a:r>
              <a:rPr lang="it-IT" err="1"/>
              <a:t>then</a:t>
            </a:r>
            <a:r>
              <a:rPr lang="it-IT"/>
              <a:t> </a:t>
            </a:r>
            <a:r>
              <a:rPr lang="it-IT" err="1"/>
              <a:t>refine</a:t>
            </a:r>
            <a:r>
              <a:rPr lang="it-IT"/>
              <a:t> </a:t>
            </a:r>
            <a:r>
              <a:rPr lang="it-IT" err="1"/>
              <a:t>it</a:t>
            </a:r>
            <a:r>
              <a:rPr lang="it-IT"/>
              <a:t> with the reverse </a:t>
            </a:r>
            <a:r>
              <a:rPr lang="it-IT" err="1"/>
              <a:t>process</a:t>
            </a:r>
            <a:endParaRPr lang="it-IT"/>
          </a:p>
          <a:p>
            <a:pPr lvl="1">
              <a:lnSpc>
                <a:spcPct val="114999"/>
              </a:lnSpc>
              <a:buSzPts val="1800"/>
            </a:pPr>
            <a:r>
              <a:rPr lang="it-IT" b="1"/>
              <a:t>Key Idea:</a:t>
            </a:r>
          </a:p>
          <a:p>
            <a:pPr lvl="2">
              <a:lnSpc>
                <a:spcPct val="114999"/>
              </a:lnSpc>
              <a:buSzPts val="1800"/>
            </a:pPr>
            <a:r>
              <a:rPr lang="it-IT"/>
              <a:t>Given      , generate the rough sketch     and </a:t>
            </a:r>
            <a:r>
              <a:rPr lang="it-IT" err="1"/>
              <a:t>predict</a:t>
            </a:r>
            <a:r>
              <a:rPr lang="it-IT"/>
              <a:t> </a:t>
            </a:r>
            <a:r>
              <a:rPr lang="it-IT" err="1"/>
              <a:t>deterministically</a:t>
            </a:r>
            <a:endParaRPr lang="it-IT"/>
          </a:p>
          <a:p>
            <a:pPr lvl="2">
              <a:lnSpc>
                <a:spcPct val="114999"/>
              </a:lnSpc>
              <a:buSzPts val="1800"/>
            </a:pPr>
            <a:r>
              <a:rPr lang="it-IT" err="1"/>
              <a:t>Unlike</a:t>
            </a:r>
            <a:r>
              <a:rPr lang="it-IT"/>
              <a:t> </a:t>
            </a:r>
            <a:r>
              <a:rPr lang="it-IT" err="1"/>
              <a:t>original</a:t>
            </a:r>
            <a:r>
              <a:rPr lang="it-IT"/>
              <a:t> </a:t>
            </a:r>
            <a:r>
              <a:rPr lang="it-IT" err="1"/>
              <a:t>diffusion</a:t>
            </a:r>
            <a:r>
              <a:rPr lang="it-IT"/>
              <a:t> model, </a:t>
            </a:r>
            <a:r>
              <a:rPr lang="it-IT" err="1"/>
              <a:t>it</a:t>
            </a:r>
            <a:r>
              <a:rPr lang="it-IT"/>
              <a:t> </a:t>
            </a:r>
            <a:r>
              <a:rPr lang="it-IT" err="1"/>
              <a:t>is</a:t>
            </a:r>
            <a:r>
              <a:rPr lang="it-IT"/>
              <a:t> </a:t>
            </a:r>
            <a:r>
              <a:rPr lang="it-IT" err="1"/>
              <a:t>not</a:t>
            </a:r>
            <a:r>
              <a:rPr lang="it-IT"/>
              <a:t> a </a:t>
            </a:r>
            <a:r>
              <a:rPr lang="it-IT" err="1"/>
              <a:t>Markovian</a:t>
            </a:r>
            <a:r>
              <a:rPr lang="it-IT"/>
              <a:t> </a:t>
            </a:r>
            <a:r>
              <a:rPr lang="it-IT" err="1"/>
              <a:t>structure</a:t>
            </a:r>
            <a:endParaRPr lang="it-IT"/>
          </a:p>
        </p:txBody>
      </p:sp>
      <p:sp>
        <p:nvSpPr>
          <p:cNvPr id="2" name="Segnaposto numero diapositiva 1">
            <a:extLst>
              <a:ext uri="{FF2B5EF4-FFF2-40B4-BE49-F238E27FC236}">
                <a16:creationId xmlns:a16="http://schemas.microsoft.com/office/drawing/2014/main" id="{E7AF4729-B933-76B5-5677-ACF358F11CA1}"/>
              </a:ext>
            </a:extLst>
          </p:cNvPr>
          <p:cNvSpPr>
            <a:spLocks noGrp="1"/>
          </p:cNvSpPr>
          <p:nvPr>
            <p:ph type="sldNum" idx="12"/>
          </p:nvPr>
        </p:nvSpPr>
        <p:spPr/>
        <p:txBody>
          <a:bodyPr/>
          <a:lstStyle/>
          <a:p>
            <a:fld id="{00000000-1234-1234-1234-123412341234}" type="slidenum">
              <a:rPr lang="it"/>
              <a:t>39</a:t>
            </a:fld>
            <a:endParaRPr lang="it-IT"/>
          </a:p>
        </p:txBody>
      </p:sp>
      <p:pic>
        <p:nvPicPr>
          <p:cNvPr id="5" name="Immagine 4">
            <a:extLst>
              <a:ext uri="{FF2B5EF4-FFF2-40B4-BE49-F238E27FC236}">
                <a16:creationId xmlns:a16="http://schemas.microsoft.com/office/drawing/2014/main" id="{15BD7A1D-1F0C-D206-7AE0-3985C6706277}"/>
              </a:ext>
            </a:extLst>
          </p:cNvPr>
          <p:cNvPicPr>
            <a:picLocks noChangeAspect="1"/>
          </p:cNvPicPr>
          <p:nvPr/>
        </p:nvPicPr>
        <p:blipFill>
          <a:blip r:embed="rId3"/>
          <a:stretch>
            <a:fillRect/>
          </a:stretch>
        </p:blipFill>
        <p:spPr>
          <a:xfrm>
            <a:off x="2287843" y="2145121"/>
            <a:ext cx="189887" cy="189580"/>
          </a:xfrm>
          <a:prstGeom prst="rect">
            <a:avLst/>
          </a:prstGeom>
        </p:spPr>
      </p:pic>
      <p:pic>
        <p:nvPicPr>
          <p:cNvPr id="7" name="Immagine 6">
            <a:extLst>
              <a:ext uri="{FF2B5EF4-FFF2-40B4-BE49-F238E27FC236}">
                <a16:creationId xmlns:a16="http://schemas.microsoft.com/office/drawing/2014/main" id="{DDD7CCB0-CED1-9470-4BE2-29CAED7BDBC8}"/>
              </a:ext>
            </a:extLst>
          </p:cNvPr>
          <p:cNvPicPr>
            <a:picLocks noChangeAspect="1"/>
          </p:cNvPicPr>
          <p:nvPr/>
        </p:nvPicPr>
        <p:blipFill>
          <a:blip r:embed="rId4"/>
          <a:stretch>
            <a:fillRect/>
          </a:stretch>
        </p:blipFill>
        <p:spPr>
          <a:xfrm>
            <a:off x="4712417" y="2146659"/>
            <a:ext cx="216925" cy="177288"/>
          </a:xfrm>
          <a:prstGeom prst="rect">
            <a:avLst/>
          </a:prstGeom>
        </p:spPr>
      </p:pic>
      <p:pic>
        <p:nvPicPr>
          <p:cNvPr id="8" name="Immagine 7" descr="Immagine che contiene diagramma, Carattere, testo, linea&#10;&#10;Il contenuto generato dall&amp;#39;IA potrebbe non essere corretto.">
            <a:extLst>
              <a:ext uri="{FF2B5EF4-FFF2-40B4-BE49-F238E27FC236}">
                <a16:creationId xmlns:a16="http://schemas.microsoft.com/office/drawing/2014/main" id="{3C46A177-F539-1CCE-0227-16B30063B6C4}"/>
              </a:ext>
            </a:extLst>
          </p:cNvPr>
          <p:cNvPicPr>
            <a:picLocks noChangeAspect="1"/>
          </p:cNvPicPr>
          <p:nvPr/>
        </p:nvPicPr>
        <p:blipFill>
          <a:blip r:embed="rId5"/>
          <a:stretch>
            <a:fillRect/>
          </a:stretch>
        </p:blipFill>
        <p:spPr>
          <a:xfrm>
            <a:off x="313403" y="2862411"/>
            <a:ext cx="8517194" cy="1603282"/>
          </a:xfrm>
          <a:prstGeom prst="rect">
            <a:avLst/>
          </a:prstGeom>
        </p:spPr>
      </p:pic>
      <p:pic>
        <p:nvPicPr>
          <p:cNvPr id="6" name="Picture 5">
            <a:extLst>
              <a:ext uri="{FF2B5EF4-FFF2-40B4-BE49-F238E27FC236}">
                <a16:creationId xmlns:a16="http://schemas.microsoft.com/office/drawing/2014/main" id="{4635E4B2-E545-F56B-14EB-5AAEA9E7140C}"/>
              </a:ext>
            </a:extLst>
          </p:cNvPr>
          <p:cNvPicPr>
            <a:picLocks noChangeAspect="1"/>
          </p:cNvPicPr>
          <p:nvPr/>
        </p:nvPicPr>
        <p:blipFill>
          <a:blip r:embed="rId6"/>
          <a:stretch>
            <a:fillRect/>
          </a:stretch>
        </p:blipFill>
        <p:spPr>
          <a:xfrm>
            <a:off x="3011427" y="4183794"/>
            <a:ext cx="3121146" cy="726842"/>
          </a:xfrm>
          <a:prstGeom prst="rect">
            <a:avLst/>
          </a:prstGeom>
          <a:ln w="38100">
            <a:solidFill>
              <a:schemeClr val="accent1"/>
            </a:solidFill>
          </a:ln>
        </p:spPr>
      </p:pic>
      <p:pic>
        <p:nvPicPr>
          <p:cNvPr id="11" name="Picture 10">
            <a:extLst>
              <a:ext uri="{FF2B5EF4-FFF2-40B4-BE49-F238E27FC236}">
                <a16:creationId xmlns:a16="http://schemas.microsoft.com/office/drawing/2014/main" id="{BA548991-5F05-ACD6-A877-B49541447C18}"/>
              </a:ext>
            </a:extLst>
          </p:cNvPr>
          <p:cNvPicPr>
            <a:picLocks noChangeAspect="1"/>
          </p:cNvPicPr>
          <p:nvPr/>
        </p:nvPicPr>
        <p:blipFill>
          <a:blip r:embed="rId7"/>
          <a:stretch>
            <a:fillRect/>
          </a:stretch>
        </p:blipFill>
        <p:spPr>
          <a:xfrm>
            <a:off x="7174772" y="2066045"/>
            <a:ext cx="1293876" cy="351423"/>
          </a:xfrm>
          <a:prstGeom prst="rect">
            <a:avLst/>
          </a:prstGeom>
        </p:spPr>
      </p:pic>
    </p:spTree>
    <p:extLst>
      <p:ext uri="{BB962C8B-B14F-4D97-AF65-F5344CB8AC3E}">
        <p14:creationId xmlns:p14="http://schemas.microsoft.com/office/powerpoint/2010/main" val="1857790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AE1EE796-A260-017B-E6FA-04A0001E5FDF}"/>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B31E6E20-D278-D56C-7E9B-0BF5C6D7FC93}"/>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Denoising</a:t>
            </a:r>
            <a:r>
              <a:rPr lang="it"/>
              <a:t> </a:t>
            </a:r>
            <a:r>
              <a:rPr lang="it" err="1"/>
              <a:t>Diffusion</a:t>
            </a:r>
            <a:r>
              <a:rPr lang="it"/>
              <a:t> </a:t>
            </a:r>
            <a:r>
              <a:rPr lang="it" err="1"/>
              <a:t>Implicit</a:t>
            </a:r>
            <a:r>
              <a:rPr lang="it"/>
              <a:t> Models (DDIM)</a:t>
            </a:r>
          </a:p>
        </p:txBody>
      </p:sp>
      <p:sp>
        <p:nvSpPr>
          <p:cNvPr id="4" name="Sottotitolo 3">
            <a:extLst>
              <a:ext uri="{FF2B5EF4-FFF2-40B4-BE49-F238E27FC236}">
                <a16:creationId xmlns:a16="http://schemas.microsoft.com/office/drawing/2014/main" id="{DD847F8F-D657-6ACE-27A9-572CCBF6778C}"/>
              </a:ext>
            </a:extLst>
          </p:cNvPr>
          <p:cNvSpPr>
            <a:spLocks noGrp="1"/>
          </p:cNvSpPr>
          <p:nvPr>
            <p:ph type="body" idx="1"/>
          </p:nvPr>
        </p:nvSpPr>
        <p:spPr/>
        <p:txBody>
          <a:bodyPr>
            <a:normAutofit/>
          </a:bodyPr>
          <a:lstStyle/>
          <a:p>
            <a:pPr>
              <a:lnSpc>
                <a:spcPct val="114999"/>
              </a:lnSpc>
            </a:pPr>
            <a:r>
              <a:rPr lang="it-IT"/>
              <a:t>DDIM </a:t>
            </a:r>
            <a:r>
              <a:rPr lang="it-IT" err="1"/>
              <a:t>roughly</a:t>
            </a:r>
            <a:r>
              <a:rPr lang="it-IT"/>
              <a:t> sketches the </a:t>
            </a:r>
            <a:r>
              <a:rPr lang="it-IT" err="1"/>
              <a:t>final</a:t>
            </a:r>
            <a:r>
              <a:rPr lang="it-IT"/>
              <a:t> sample, </a:t>
            </a:r>
            <a:r>
              <a:rPr lang="it-IT" err="1"/>
              <a:t>then</a:t>
            </a:r>
            <a:r>
              <a:rPr lang="it-IT"/>
              <a:t> </a:t>
            </a:r>
            <a:r>
              <a:rPr lang="it-IT" err="1"/>
              <a:t>refine</a:t>
            </a:r>
            <a:r>
              <a:rPr lang="it-IT"/>
              <a:t> </a:t>
            </a:r>
            <a:r>
              <a:rPr lang="it-IT" err="1"/>
              <a:t>it</a:t>
            </a:r>
            <a:r>
              <a:rPr lang="it-IT"/>
              <a:t> with the reverse </a:t>
            </a:r>
            <a:r>
              <a:rPr lang="it-IT" err="1"/>
              <a:t>process</a:t>
            </a:r>
            <a:endParaRPr lang="it-IT"/>
          </a:p>
          <a:p>
            <a:pPr lvl="1">
              <a:lnSpc>
                <a:spcPct val="114999"/>
              </a:lnSpc>
              <a:buSzPts val="1800"/>
            </a:pPr>
            <a:r>
              <a:rPr lang="it-IT" b="1"/>
              <a:t>Key Idea:</a:t>
            </a:r>
          </a:p>
          <a:p>
            <a:pPr lvl="2">
              <a:lnSpc>
                <a:spcPct val="114999"/>
              </a:lnSpc>
              <a:buSzPts val="1800"/>
            </a:pPr>
            <a:r>
              <a:rPr lang="it-IT"/>
              <a:t>Given      , generate the rough sketch     and </a:t>
            </a:r>
            <a:r>
              <a:rPr lang="it-IT" err="1"/>
              <a:t>refine</a:t>
            </a:r>
            <a:endParaRPr lang="it-IT"/>
          </a:p>
          <a:p>
            <a:pPr lvl="2">
              <a:lnSpc>
                <a:spcPct val="114999"/>
              </a:lnSpc>
              <a:buSzPts val="1800"/>
            </a:pPr>
            <a:endParaRPr lang="it-IT"/>
          </a:p>
          <a:p>
            <a:pPr lvl="2">
              <a:lnSpc>
                <a:spcPct val="114999"/>
              </a:lnSpc>
              <a:buSzPts val="1800"/>
            </a:pPr>
            <a:endParaRPr lang="it-IT"/>
          </a:p>
          <a:p>
            <a:pPr lvl="2">
              <a:lnSpc>
                <a:spcPct val="114999"/>
              </a:lnSpc>
              <a:buSzPts val="1800"/>
            </a:pPr>
            <a:endParaRPr lang="it-IT"/>
          </a:p>
          <a:p>
            <a:pPr lvl="1">
              <a:lnSpc>
                <a:spcPct val="114999"/>
              </a:lnSpc>
              <a:buSzPts val="1800"/>
            </a:pPr>
            <a:endParaRPr lang="it-IT" b="1"/>
          </a:p>
          <a:p>
            <a:pPr lvl="1">
              <a:lnSpc>
                <a:spcPct val="114999"/>
              </a:lnSpc>
              <a:buSzPts val="1800"/>
            </a:pPr>
            <a:r>
              <a:rPr lang="it-IT" b="1" err="1"/>
              <a:t>Formulation</a:t>
            </a:r>
            <a:r>
              <a:rPr lang="it-IT" b="1"/>
              <a:t>:</a:t>
            </a:r>
            <a:r>
              <a:rPr lang="it-IT"/>
              <a:t> </a:t>
            </a:r>
            <a:r>
              <a:rPr lang="it-IT" err="1"/>
              <a:t>Forward</a:t>
            </a:r>
            <a:r>
              <a:rPr lang="it-IT"/>
              <a:t> </a:t>
            </a:r>
            <a:r>
              <a:rPr lang="it-IT" err="1"/>
              <a:t>process</a:t>
            </a:r>
            <a:r>
              <a:rPr lang="it-IT"/>
              <a:t> </a:t>
            </a:r>
            <a:r>
              <a:rPr lang="it-IT" err="1"/>
              <a:t>is</a:t>
            </a:r>
            <a:r>
              <a:rPr lang="it-IT"/>
              <a:t> </a:t>
            </a:r>
          </a:p>
          <a:p>
            <a:pPr lvl="1">
              <a:lnSpc>
                <a:spcPct val="114999"/>
              </a:lnSpc>
              <a:buSzPts val="1800"/>
            </a:pPr>
            <a:endParaRPr lang="it-IT"/>
          </a:p>
          <a:p>
            <a:pPr lvl="2">
              <a:lnSpc>
                <a:spcPct val="114999"/>
              </a:lnSpc>
              <a:buSzPts val="1800"/>
            </a:pPr>
            <a:r>
              <a:rPr lang="it-IT"/>
              <a:t>And the reverse </a:t>
            </a:r>
            <a:r>
              <a:rPr lang="it-IT" err="1"/>
              <a:t>process</a:t>
            </a:r>
            <a:r>
              <a:rPr lang="it-IT"/>
              <a:t> </a:t>
            </a:r>
            <a:r>
              <a:rPr lang="it-IT" err="1"/>
              <a:t>is</a:t>
            </a:r>
          </a:p>
          <a:p>
            <a:pPr lvl="1">
              <a:lnSpc>
                <a:spcPct val="114999"/>
              </a:lnSpc>
              <a:buSzPts val="1800"/>
            </a:pPr>
            <a:endParaRPr lang="it-IT"/>
          </a:p>
        </p:txBody>
      </p:sp>
      <p:sp>
        <p:nvSpPr>
          <p:cNvPr id="2" name="Segnaposto numero diapositiva 1">
            <a:extLst>
              <a:ext uri="{FF2B5EF4-FFF2-40B4-BE49-F238E27FC236}">
                <a16:creationId xmlns:a16="http://schemas.microsoft.com/office/drawing/2014/main" id="{95FCBB05-51C7-419A-1F15-5246E7461FE8}"/>
              </a:ext>
            </a:extLst>
          </p:cNvPr>
          <p:cNvSpPr>
            <a:spLocks noGrp="1"/>
          </p:cNvSpPr>
          <p:nvPr>
            <p:ph type="sldNum" idx="12"/>
          </p:nvPr>
        </p:nvSpPr>
        <p:spPr/>
        <p:txBody>
          <a:bodyPr/>
          <a:lstStyle/>
          <a:p>
            <a:fld id="{00000000-1234-1234-1234-123412341234}" type="slidenum">
              <a:rPr lang="it"/>
              <a:t>40</a:t>
            </a:fld>
            <a:endParaRPr lang="it-IT"/>
          </a:p>
        </p:txBody>
      </p:sp>
      <p:pic>
        <p:nvPicPr>
          <p:cNvPr id="5" name="Immagine 4">
            <a:extLst>
              <a:ext uri="{FF2B5EF4-FFF2-40B4-BE49-F238E27FC236}">
                <a16:creationId xmlns:a16="http://schemas.microsoft.com/office/drawing/2014/main" id="{1DF8009F-CB6D-C777-9948-9E5DCA4F8CC0}"/>
              </a:ext>
            </a:extLst>
          </p:cNvPr>
          <p:cNvPicPr>
            <a:picLocks noChangeAspect="1"/>
          </p:cNvPicPr>
          <p:nvPr/>
        </p:nvPicPr>
        <p:blipFill>
          <a:blip r:embed="rId3"/>
          <a:stretch>
            <a:fillRect/>
          </a:stretch>
        </p:blipFill>
        <p:spPr>
          <a:xfrm>
            <a:off x="2287843" y="2145121"/>
            <a:ext cx="189887" cy="189580"/>
          </a:xfrm>
          <a:prstGeom prst="rect">
            <a:avLst/>
          </a:prstGeom>
        </p:spPr>
      </p:pic>
      <p:pic>
        <p:nvPicPr>
          <p:cNvPr id="7" name="Immagine 6">
            <a:extLst>
              <a:ext uri="{FF2B5EF4-FFF2-40B4-BE49-F238E27FC236}">
                <a16:creationId xmlns:a16="http://schemas.microsoft.com/office/drawing/2014/main" id="{525533A8-7740-43DF-E367-8728DFF2F04A}"/>
              </a:ext>
            </a:extLst>
          </p:cNvPr>
          <p:cNvPicPr>
            <a:picLocks noChangeAspect="1"/>
          </p:cNvPicPr>
          <p:nvPr/>
        </p:nvPicPr>
        <p:blipFill>
          <a:blip r:embed="rId4"/>
          <a:stretch>
            <a:fillRect/>
          </a:stretch>
        </p:blipFill>
        <p:spPr>
          <a:xfrm>
            <a:off x="4712417" y="2146659"/>
            <a:ext cx="216925" cy="177288"/>
          </a:xfrm>
          <a:prstGeom prst="rect">
            <a:avLst/>
          </a:prstGeom>
        </p:spPr>
      </p:pic>
      <p:pic>
        <p:nvPicPr>
          <p:cNvPr id="8" name="Immagine 7" descr="Immagine che contiene diagramma, Carattere, testo, linea&#10;&#10;Il contenuto generato dall&amp;#39;IA potrebbe non essere corretto.">
            <a:extLst>
              <a:ext uri="{FF2B5EF4-FFF2-40B4-BE49-F238E27FC236}">
                <a16:creationId xmlns:a16="http://schemas.microsoft.com/office/drawing/2014/main" id="{C6B83FB8-17E3-9CE8-E0BA-E3E8774379A3}"/>
              </a:ext>
            </a:extLst>
          </p:cNvPr>
          <p:cNvPicPr>
            <a:picLocks noChangeAspect="1"/>
          </p:cNvPicPr>
          <p:nvPr/>
        </p:nvPicPr>
        <p:blipFill>
          <a:blip r:embed="rId5"/>
          <a:srcRect l="-571" t="5" r="204" b="32974"/>
          <a:stretch>
            <a:fillRect/>
          </a:stretch>
        </p:blipFill>
        <p:spPr>
          <a:xfrm>
            <a:off x="1882262" y="2410741"/>
            <a:ext cx="5372074" cy="690926"/>
          </a:xfrm>
          <a:prstGeom prst="rect">
            <a:avLst/>
          </a:prstGeom>
        </p:spPr>
      </p:pic>
      <p:pic>
        <p:nvPicPr>
          <p:cNvPr id="9" name="Immagine 8" descr="Immagine che contiene Carattere, bianco, simbolo, tipografia&#10;&#10;Il contenuto generato dall&amp;#39;IA potrebbe non essere corretto.">
            <a:extLst>
              <a:ext uri="{FF2B5EF4-FFF2-40B4-BE49-F238E27FC236}">
                <a16:creationId xmlns:a16="http://schemas.microsoft.com/office/drawing/2014/main" id="{D5CC517C-F38A-4188-7696-00767F3CC26B}"/>
              </a:ext>
            </a:extLst>
          </p:cNvPr>
          <p:cNvPicPr>
            <a:picLocks noChangeAspect="1"/>
          </p:cNvPicPr>
          <p:nvPr/>
        </p:nvPicPr>
        <p:blipFill>
          <a:blip r:embed="rId6"/>
          <a:stretch>
            <a:fillRect/>
          </a:stretch>
        </p:blipFill>
        <p:spPr>
          <a:xfrm>
            <a:off x="5814091" y="2147119"/>
            <a:ext cx="659069" cy="176367"/>
          </a:xfrm>
          <a:prstGeom prst="rect">
            <a:avLst/>
          </a:prstGeom>
        </p:spPr>
      </p:pic>
      <p:pic>
        <p:nvPicPr>
          <p:cNvPr id="11" name="Immagine 10" descr="Immagine che contiene testo, Carattere, linea, bianco&#10;&#10;Il contenuto generato dall&amp;#39;IA potrebbe non essere corretto.">
            <a:extLst>
              <a:ext uri="{FF2B5EF4-FFF2-40B4-BE49-F238E27FC236}">
                <a16:creationId xmlns:a16="http://schemas.microsoft.com/office/drawing/2014/main" id="{E50E6700-C53A-5A5B-7085-10ABF9FBA2B5}"/>
              </a:ext>
            </a:extLst>
          </p:cNvPr>
          <p:cNvPicPr>
            <a:picLocks noChangeAspect="1"/>
          </p:cNvPicPr>
          <p:nvPr/>
        </p:nvPicPr>
        <p:blipFill>
          <a:blip r:embed="rId7"/>
          <a:stretch>
            <a:fillRect/>
          </a:stretch>
        </p:blipFill>
        <p:spPr>
          <a:xfrm>
            <a:off x="1880419" y="4164282"/>
            <a:ext cx="5724218" cy="824653"/>
          </a:xfrm>
          <a:prstGeom prst="rect">
            <a:avLst/>
          </a:prstGeom>
        </p:spPr>
      </p:pic>
      <p:pic>
        <p:nvPicPr>
          <p:cNvPr id="6" name="Picture 5">
            <a:extLst>
              <a:ext uri="{FF2B5EF4-FFF2-40B4-BE49-F238E27FC236}">
                <a16:creationId xmlns:a16="http://schemas.microsoft.com/office/drawing/2014/main" id="{EEA3B766-E39D-3924-7B6F-527A943D9BD8}"/>
              </a:ext>
            </a:extLst>
          </p:cNvPr>
          <p:cNvPicPr>
            <a:picLocks noChangeAspect="1"/>
          </p:cNvPicPr>
          <p:nvPr/>
        </p:nvPicPr>
        <p:blipFill>
          <a:blip r:embed="rId8"/>
          <a:stretch>
            <a:fillRect/>
          </a:stretch>
        </p:blipFill>
        <p:spPr>
          <a:xfrm>
            <a:off x="4027931" y="3332314"/>
            <a:ext cx="3549493" cy="499022"/>
          </a:xfrm>
          <a:prstGeom prst="rect">
            <a:avLst/>
          </a:prstGeom>
        </p:spPr>
      </p:pic>
    </p:spTree>
    <p:extLst>
      <p:ext uri="{BB962C8B-B14F-4D97-AF65-F5344CB8AC3E}">
        <p14:creationId xmlns:p14="http://schemas.microsoft.com/office/powerpoint/2010/main" val="23448850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01FBBC6F-4CE3-91C9-3A6E-CF0CB0884A53}"/>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7087E01F-BE08-4E5A-3F89-26D13A050AB3}"/>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Denoising</a:t>
            </a:r>
            <a:r>
              <a:rPr lang="it"/>
              <a:t> </a:t>
            </a:r>
            <a:r>
              <a:rPr lang="it" err="1"/>
              <a:t>Diffusion</a:t>
            </a:r>
            <a:r>
              <a:rPr lang="it"/>
              <a:t> </a:t>
            </a:r>
            <a:r>
              <a:rPr lang="it" err="1"/>
              <a:t>Implicit</a:t>
            </a:r>
            <a:r>
              <a:rPr lang="it"/>
              <a:t> Models (DDIM)</a:t>
            </a:r>
          </a:p>
        </p:txBody>
      </p:sp>
      <p:sp>
        <p:nvSpPr>
          <p:cNvPr id="4" name="Sottotitolo 3">
            <a:extLst>
              <a:ext uri="{FF2B5EF4-FFF2-40B4-BE49-F238E27FC236}">
                <a16:creationId xmlns:a16="http://schemas.microsoft.com/office/drawing/2014/main" id="{4D897147-CFA0-890C-001C-59F967924D88}"/>
              </a:ext>
            </a:extLst>
          </p:cNvPr>
          <p:cNvSpPr>
            <a:spLocks noGrp="1"/>
          </p:cNvSpPr>
          <p:nvPr>
            <p:ph type="body" idx="1"/>
          </p:nvPr>
        </p:nvSpPr>
        <p:spPr/>
        <p:txBody>
          <a:bodyPr>
            <a:normAutofit/>
          </a:bodyPr>
          <a:lstStyle/>
          <a:p>
            <a:pPr>
              <a:lnSpc>
                <a:spcPct val="114999"/>
              </a:lnSpc>
            </a:pPr>
            <a:r>
              <a:rPr lang="it-IT"/>
              <a:t>DDIM </a:t>
            </a:r>
            <a:r>
              <a:rPr lang="it-IT" err="1"/>
              <a:t>significantly</a:t>
            </a:r>
            <a:r>
              <a:rPr lang="it-IT"/>
              <a:t> </a:t>
            </a:r>
            <a:r>
              <a:rPr lang="it-IT" err="1"/>
              <a:t>reduces</a:t>
            </a:r>
            <a:r>
              <a:rPr lang="it-IT"/>
              <a:t> the sampling steps of </a:t>
            </a:r>
            <a:r>
              <a:rPr lang="it-IT" err="1"/>
              <a:t>diffusion</a:t>
            </a:r>
            <a:r>
              <a:rPr lang="it-IT"/>
              <a:t> model</a:t>
            </a:r>
          </a:p>
          <a:p>
            <a:pPr lvl="1">
              <a:lnSpc>
                <a:spcPct val="114999"/>
              </a:lnSpc>
              <a:buSzPts val="1800"/>
            </a:pPr>
            <a:r>
              <a:rPr lang="it-IT" err="1"/>
              <a:t>Creates</a:t>
            </a:r>
            <a:r>
              <a:rPr lang="it-IT"/>
              <a:t> the </a:t>
            </a:r>
            <a:r>
              <a:rPr lang="it-IT" err="1"/>
              <a:t>outline</a:t>
            </a:r>
            <a:r>
              <a:rPr lang="it-IT"/>
              <a:t> of the sample after </a:t>
            </a:r>
            <a:r>
              <a:rPr lang="it-IT" err="1"/>
              <a:t>only</a:t>
            </a:r>
            <a:r>
              <a:rPr lang="it-IT"/>
              <a:t> 100 steps (DDPM </a:t>
            </a:r>
            <a:r>
              <a:rPr lang="it-IT" err="1"/>
              <a:t>needs</a:t>
            </a:r>
            <a:r>
              <a:rPr lang="it-IT"/>
              <a:t> </a:t>
            </a:r>
            <a:r>
              <a:rPr lang="it-IT" err="1"/>
              <a:t>thousands</a:t>
            </a:r>
            <a:r>
              <a:rPr lang="it-IT"/>
              <a:t>)</a:t>
            </a:r>
          </a:p>
          <a:p>
            <a:pPr lvl="1">
              <a:lnSpc>
                <a:spcPct val="114999"/>
              </a:lnSpc>
              <a:buSzPts val="1800"/>
            </a:pPr>
            <a:endParaRPr lang="it-IT"/>
          </a:p>
        </p:txBody>
      </p:sp>
      <p:sp>
        <p:nvSpPr>
          <p:cNvPr id="2" name="Segnaposto numero diapositiva 1">
            <a:extLst>
              <a:ext uri="{FF2B5EF4-FFF2-40B4-BE49-F238E27FC236}">
                <a16:creationId xmlns:a16="http://schemas.microsoft.com/office/drawing/2014/main" id="{46BDAA61-C04C-BD16-637D-62AF86B2BEC8}"/>
              </a:ext>
            </a:extLst>
          </p:cNvPr>
          <p:cNvSpPr>
            <a:spLocks noGrp="1"/>
          </p:cNvSpPr>
          <p:nvPr>
            <p:ph type="sldNum" idx="12"/>
          </p:nvPr>
        </p:nvSpPr>
        <p:spPr/>
        <p:txBody>
          <a:bodyPr/>
          <a:lstStyle/>
          <a:p>
            <a:fld id="{00000000-1234-1234-1234-123412341234}" type="slidenum">
              <a:rPr lang="it"/>
              <a:t>41</a:t>
            </a:fld>
            <a:endParaRPr lang="it-IT"/>
          </a:p>
        </p:txBody>
      </p:sp>
      <p:pic>
        <p:nvPicPr>
          <p:cNvPr id="3" name="Immagine 2" descr="Immagine che contiene collage, schermata&#10;&#10;Il contenuto generato dall&amp;#39;IA potrebbe non essere corretto.">
            <a:extLst>
              <a:ext uri="{FF2B5EF4-FFF2-40B4-BE49-F238E27FC236}">
                <a16:creationId xmlns:a16="http://schemas.microsoft.com/office/drawing/2014/main" id="{FB9B7988-BF19-3819-28EF-A756AABBEBF2}"/>
              </a:ext>
            </a:extLst>
          </p:cNvPr>
          <p:cNvPicPr>
            <a:picLocks noChangeAspect="1"/>
          </p:cNvPicPr>
          <p:nvPr/>
        </p:nvPicPr>
        <p:blipFill>
          <a:blip r:embed="rId3"/>
          <a:stretch>
            <a:fillRect/>
          </a:stretch>
        </p:blipFill>
        <p:spPr>
          <a:xfrm>
            <a:off x="433234" y="1899736"/>
            <a:ext cx="8268315" cy="2763559"/>
          </a:xfrm>
          <a:prstGeom prst="rect">
            <a:avLst/>
          </a:prstGeom>
        </p:spPr>
      </p:pic>
    </p:spTree>
    <p:extLst>
      <p:ext uri="{BB962C8B-B14F-4D97-AF65-F5344CB8AC3E}">
        <p14:creationId xmlns:p14="http://schemas.microsoft.com/office/powerpoint/2010/main" val="14776269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77608-51FC-B4C9-E413-2AE3CDFFD85F}"/>
              </a:ext>
            </a:extLst>
          </p:cNvPr>
          <p:cNvSpPr>
            <a:spLocks noGrp="1"/>
          </p:cNvSpPr>
          <p:nvPr>
            <p:ph type="title"/>
          </p:nvPr>
        </p:nvSpPr>
        <p:spPr/>
        <p:txBody>
          <a:bodyPr>
            <a:normAutofit fontScale="90000"/>
          </a:bodyPr>
          <a:lstStyle/>
          <a:p>
            <a:r>
              <a:rPr lang="en-US"/>
              <a:t>Problems with Standard Diffusion</a:t>
            </a:r>
          </a:p>
        </p:txBody>
      </p:sp>
      <p:sp>
        <p:nvSpPr>
          <p:cNvPr id="3" name="Text Placeholder 2">
            <a:extLst>
              <a:ext uri="{FF2B5EF4-FFF2-40B4-BE49-F238E27FC236}">
                <a16:creationId xmlns:a16="http://schemas.microsoft.com/office/drawing/2014/main" id="{CB2CBE80-FE0F-2A47-2A0C-C49060BB8DDD}"/>
              </a:ext>
            </a:extLst>
          </p:cNvPr>
          <p:cNvSpPr>
            <a:spLocks noGrp="1"/>
          </p:cNvSpPr>
          <p:nvPr>
            <p:ph type="body" idx="1"/>
          </p:nvPr>
        </p:nvSpPr>
        <p:spPr/>
        <p:txBody>
          <a:bodyPr/>
          <a:lstStyle/>
          <a:p>
            <a:r>
              <a:rPr lang="en-GB"/>
              <a:t>Standard diffusion models (like DDPM) operate directly on </a:t>
            </a:r>
            <a:r>
              <a:rPr lang="en-GB" b="1"/>
              <a:t>images</a:t>
            </a:r>
            <a:r>
              <a:rPr lang="en-GB"/>
              <a:t>, which are high-dimensional — e.g., a 512×512 RGB image has </a:t>
            </a:r>
            <a:r>
              <a:rPr lang="en-GB" b="1"/>
              <a:t>786,432 values</a:t>
            </a:r>
            <a:r>
              <a:rPr lang="en-GB"/>
              <a:t>!</a:t>
            </a:r>
          </a:p>
          <a:p>
            <a:endParaRPr lang="en-GB"/>
          </a:p>
          <a:p>
            <a:r>
              <a:rPr lang="en-GB"/>
              <a:t>This makes them:</a:t>
            </a:r>
          </a:p>
          <a:p>
            <a:pPr marL="742950" lvl="1" indent="-285750">
              <a:buFont typeface="Arial" panose="020B0604020202020204" pitchFamily="34" charset="0"/>
              <a:buChar char="•"/>
            </a:pPr>
            <a:r>
              <a:rPr lang="en-GB" b="1"/>
              <a:t>Slow</a:t>
            </a:r>
            <a:r>
              <a:rPr lang="en-GB"/>
              <a:t> to train</a:t>
            </a:r>
          </a:p>
          <a:p>
            <a:pPr marL="742950" lvl="1" indent="-285750">
              <a:buFont typeface="Arial" panose="020B0604020202020204" pitchFamily="34" charset="0"/>
              <a:buChar char="•"/>
            </a:pPr>
            <a:r>
              <a:rPr lang="en-GB" b="1"/>
              <a:t>Expensive</a:t>
            </a:r>
            <a:r>
              <a:rPr lang="en-GB"/>
              <a:t> to sample from</a:t>
            </a:r>
          </a:p>
          <a:p>
            <a:pPr marL="742950" lvl="1" indent="-285750">
              <a:buFont typeface="Arial" panose="020B0604020202020204" pitchFamily="34" charset="0"/>
              <a:buChar char="•"/>
            </a:pPr>
            <a:r>
              <a:rPr lang="en-GB" b="1"/>
              <a:t>Memory-intensive</a:t>
            </a:r>
            <a:endParaRPr lang="en-GB"/>
          </a:p>
          <a:p>
            <a:endParaRPr lang="en-US"/>
          </a:p>
        </p:txBody>
      </p:sp>
      <p:sp>
        <p:nvSpPr>
          <p:cNvPr id="4" name="Slide Number Placeholder 3">
            <a:extLst>
              <a:ext uri="{FF2B5EF4-FFF2-40B4-BE49-F238E27FC236}">
                <a16:creationId xmlns:a16="http://schemas.microsoft.com/office/drawing/2014/main" id="{08D4E41F-77C0-19E8-6910-C1F5C1E347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 smtClean="0"/>
              <a:t>42</a:t>
            </a:fld>
            <a:endParaRPr lang="it"/>
          </a:p>
        </p:txBody>
      </p:sp>
    </p:spTree>
    <p:extLst>
      <p:ext uri="{BB962C8B-B14F-4D97-AF65-F5344CB8AC3E}">
        <p14:creationId xmlns:p14="http://schemas.microsoft.com/office/powerpoint/2010/main" val="554829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B375A033-0C18-BA63-441A-3540B9698193}"/>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3F263A5B-AA5D-BC81-C2C8-B26972C7E99D}"/>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Stable</a:t>
            </a:r>
            <a:r>
              <a:rPr lang="it"/>
              <a:t> </a:t>
            </a:r>
            <a:r>
              <a:rPr lang="it" err="1"/>
              <a:t>Diffusion</a:t>
            </a:r>
            <a:endParaRPr lang="it-IT" err="1"/>
          </a:p>
        </p:txBody>
      </p:sp>
      <p:sp>
        <p:nvSpPr>
          <p:cNvPr id="4" name="Sottotitolo 3">
            <a:extLst>
              <a:ext uri="{FF2B5EF4-FFF2-40B4-BE49-F238E27FC236}">
                <a16:creationId xmlns:a16="http://schemas.microsoft.com/office/drawing/2014/main" id="{42E371D0-58E7-78E9-59AF-0C95F77ED8E5}"/>
              </a:ext>
            </a:extLst>
          </p:cNvPr>
          <p:cNvSpPr>
            <a:spLocks noGrp="1"/>
          </p:cNvSpPr>
          <p:nvPr>
            <p:ph type="body" idx="1"/>
          </p:nvPr>
        </p:nvSpPr>
        <p:spPr/>
        <p:txBody>
          <a:bodyPr>
            <a:normAutofit/>
          </a:bodyPr>
          <a:lstStyle/>
          <a:p>
            <a:pPr>
              <a:lnSpc>
                <a:spcPct val="114999"/>
              </a:lnSpc>
            </a:pPr>
            <a:r>
              <a:rPr lang="it-IT" err="1"/>
              <a:t>Stable</a:t>
            </a:r>
            <a:r>
              <a:rPr lang="it-IT"/>
              <a:t> </a:t>
            </a:r>
            <a:r>
              <a:rPr lang="it-IT" err="1"/>
              <a:t>Diffusion</a:t>
            </a:r>
            <a:r>
              <a:rPr lang="it-IT"/>
              <a:t>, </a:t>
            </a:r>
            <a:r>
              <a:rPr lang="it-IT" err="1"/>
              <a:t>Rombach</a:t>
            </a:r>
            <a:r>
              <a:rPr lang="it-IT"/>
              <a:t> et al. 2022</a:t>
            </a:r>
          </a:p>
          <a:p>
            <a:pPr lvl="1">
              <a:lnSpc>
                <a:spcPct val="114999"/>
              </a:lnSpc>
              <a:buSzPts val="1800"/>
            </a:pPr>
            <a:r>
              <a:rPr lang="it-IT" b="1"/>
              <a:t>Key Idea:</a:t>
            </a:r>
            <a:r>
              <a:rPr lang="it-IT"/>
              <a:t> </a:t>
            </a:r>
            <a:r>
              <a:rPr lang="it-IT" err="1"/>
              <a:t>Run</a:t>
            </a:r>
            <a:r>
              <a:rPr lang="it-IT"/>
              <a:t> the </a:t>
            </a:r>
            <a:r>
              <a:rPr lang="it-IT" err="1"/>
              <a:t>Diffusion</a:t>
            </a:r>
            <a:r>
              <a:rPr lang="it-IT"/>
              <a:t> </a:t>
            </a:r>
            <a:r>
              <a:rPr lang="it-IT" err="1"/>
              <a:t>Process</a:t>
            </a:r>
            <a:r>
              <a:rPr lang="it-IT"/>
              <a:t> in a </a:t>
            </a:r>
            <a:r>
              <a:rPr lang="it-IT" b="1" err="1"/>
              <a:t>latent</a:t>
            </a:r>
            <a:r>
              <a:rPr lang="it-IT" b="1"/>
              <a:t> </a:t>
            </a:r>
            <a:r>
              <a:rPr lang="it-IT" b="1" err="1"/>
              <a:t>space</a:t>
            </a:r>
            <a:r>
              <a:rPr lang="it-IT"/>
              <a:t>.</a:t>
            </a:r>
          </a:p>
          <a:p>
            <a:pPr lvl="2">
              <a:lnSpc>
                <a:spcPct val="114999"/>
              </a:lnSpc>
              <a:buSzPts val="1800"/>
            </a:pPr>
            <a:endParaRPr lang="it-IT"/>
          </a:p>
          <a:p>
            <a:pPr lvl="1">
              <a:lnSpc>
                <a:spcPct val="114999"/>
              </a:lnSpc>
              <a:buSzPts val="1800"/>
            </a:pPr>
            <a:endParaRPr lang="it-IT"/>
          </a:p>
        </p:txBody>
      </p:sp>
      <p:sp>
        <p:nvSpPr>
          <p:cNvPr id="2" name="Segnaposto numero diapositiva 1">
            <a:extLst>
              <a:ext uri="{FF2B5EF4-FFF2-40B4-BE49-F238E27FC236}">
                <a16:creationId xmlns:a16="http://schemas.microsoft.com/office/drawing/2014/main" id="{5250A544-0BC2-59C4-F0FF-6A62E30EB772}"/>
              </a:ext>
            </a:extLst>
          </p:cNvPr>
          <p:cNvSpPr>
            <a:spLocks noGrp="1"/>
          </p:cNvSpPr>
          <p:nvPr>
            <p:ph type="sldNum" idx="12"/>
          </p:nvPr>
        </p:nvSpPr>
        <p:spPr/>
        <p:txBody>
          <a:bodyPr/>
          <a:lstStyle/>
          <a:p>
            <a:fld id="{00000000-1234-1234-1234-123412341234}" type="slidenum">
              <a:rPr lang="it"/>
              <a:t>43</a:t>
            </a:fld>
            <a:endParaRPr lang="it-IT"/>
          </a:p>
        </p:txBody>
      </p:sp>
      <p:pic>
        <p:nvPicPr>
          <p:cNvPr id="5" name="Immagine 4" descr="Immagine che contiene testo, schermata, diagramma, Piano&#10;&#10;Il contenuto generato dall&amp;#39;IA potrebbe non essere corretto.">
            <a:extLst>
              <a:ext uri="{FF2B5EF4-FFF2-40B4-BE49-F238E27FC236}">
                <a16:creationId xmlns:a16="http://schemas.microsoft.com/office/drawing/2014/main" id="{F6FB4DDF-AC95-99BB-A7AC-483A70283B7A}"/>
              </a:ext>
            </a:extLst>
          </p:cNvPr>
          <p:cNvPicPr>
            <a:picLocks noChangeAspect="1"/>
          </p:cNvPicPr>
          <p:nvPr/>
        </p:nvPicPr>
        <p:blipFill>
          <a:blip r:embed="rId3"/>
          <a:stretch>
            <a:fillRect/>
          </a:stretch>
        </p:blipFill>
        <p:spPr>
          <a:xfrm>
            <a:off x="1585452" y="2078897"/>
            <a:ext cx="5963880" cy="2985955"/>
          </a:xfrm>
          <a:prstGeom prst="rect">
            <a:avLst/>
          </a:prstGeom>
        </p:spPr>
      </p:pic>
    </p:spTree>
    <p:extLst>
      <p:ext uri="{BB962C8B-B14F-4D97-AF65-F5344CB8AC3E}">
        <p14:creationId xmlns:p14="http://schemas.microsoft.com/office/powerpoint/2010/main" val="16444629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BF01F901-3BA4-F04C-87BB-FF0C9962E791}"/>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1376A47E-1ABE-5889-E528-6AD761174167}"/>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Stable</a:t>
            </a:r>
            <a:r>
              <a:rPr lang="it"/>
              <a:t> </a:t>
            </a:r>
            <a:r>
              <a:rPr lang="it" err="1"/>
              <a:t>Diffusion</a:t>
            </a:r>
            <a:endParaRPr lang="it-IT" err="1"/>
          </a:p>
        </p:txBody>
      </p:sp>
      <p:sp>
        <p:nvSpPr>
          <p:cNvPr id="4" name="Sottotitolo 3">
            <a:extLst>
              <a:ext uri="{FF2B5EF4-FFF2-40B4-BE49-F238E27FC236}">
                <a16:creationId xmlns:a16="http://schemas.microsoft.com/office/drawing/2014/main" id="{25C28E7D-9CB1-1084-91C5-981473885CCD}"/>
              </a:ext>
            </a:extLst>
          </p:cNvPr>
          <p:cNvSpPr>
            <a:spLocks noGrp="1"/>
          </p:cNvSpPr>
          <p:nvPr>
            <p:ph type="body" idx="1"/>
          </p:nvPr>
        </p:nvSpPr>
        <p:spPr/>
        <p:txBody>
          <a:bodyPr>
            <a:normAutofit/>
          </a:bodyPr>
          <a:lstStyle/>
          <a:p>
            <a:pPr>
              <a:lnSpc>
                <a:spcPct val="114999"/>
              </a:lnSpc>
            </a:pPr>
            <a:r>
              <a:rPr lang="it-IT" err="1"/>
              <a:t>Stable</a:t>
            </a:r>
            <a:r>
              <a:rPr lang="it-IT"/>
              <a:t> </a:t>
            </a:r>
            <a:r>
              <a:rPr lang="it-IT" err="1"/>
              <a:t>Diffusion</a:t>
            </a:r>
            <a:r>
              <a:rPr lang="it-IT"/>
              <a:t>, </a:t>
            </a:r>
            <a:r>
              <a:rPr lang="it-IT" err="1"/>
              <a:t>Rombach</a:t>
            </a:r>
            <a:r>
              <a:rPr lang="it-IT"/>
              <a:t> et al. 2022</a:t>
            </a:r>
          </a:p>
          <a:p>
            <a:pPr lvl="1">
              <a:lnSpc>
                <a:spcPct val="114999"/>
              </a:lnSpc>
              <a:buSzPts val="1800"/>
            </a:pPr>
            <a:r>
              <a:rPr lang="it-IT" b="1"/>
              <a:t>Large-Scale Training:</a:t>
            </a:r>
            <a:r>
              <a:rPr lang="it-IT"/>
              <a:t> Laion 5B, </a:t>
            </a:r>
            <a:r>
              <a:rPr lang="it-IT" err="1"/>
              <a:t>containing</a:t>
            </a:r>
            <a:r>
              <a:rPr lang="it-IT" b="1"/>
              <a:t> </a:t>
            </a:r>
            <a:r>
              <a:rPr lang="it-IT"/>
              <a:t>5 </a:t>
            </a:r>
            <a:r>
              <a:rPr lang="it-IT" err="1"/>
              <a:t>Billion</a:t>
            </a:r>
            <a:r>
              <a:rPr lang="it-IT"/>
              <a:t> Images with text </a:t>
            </a:r>
            <a:r>
              <a:rPr lang="it-IT" err="1"/>
              <a:t>annotations</a:t>
            </a:r>
            <a:endParaRPr lang="it-IT"/>
          </a:p>
          <a:p>
            <a:pPr lvl="2">
              <a:lnSpc>
                <a:spcPct val="114999"/>
              </a:lnSpc>
              <a:buSzPts val="1800"/>
            </a:pPr>
            <a:endParaRPr lang="it-IT"/>
          </a:p>
          <a:p>
            <a:pPr lvl="1">
              <a:lnSpc>
                <a:spcPct val="114999"/>
              </a:lnSpc>
              <a:buSzPts val="1800"/>
            </a:pPr>
            <a:endParaRPr lang="it-IT"/>
          </a:p>
        </p:txBody>
      </p:sp>
      <p:sp>
        <p:nvSpPr>
          <p:cNvPr id="2" name="Segnaposto numero diapositiva 1">
            <a:extLst>
              <a:ext uri="{FF2B5EF4-FFF2-40B4-BE49-F238E27FC236}">
                <a16:creationId xmlns:a16="http://schemas.microsoft.com/office/drawing/2014/main" id="{BC308931-EF02-8CF7-AEBA-ADBF6EA12EE0}"/>
              </a:ext>
            </a:extLst>
          </p:cNvPr>
          <p:cNvSpPr>
            <a:spLocks noGrp="1"/>
          </p:cNvSpPr>
          <p:nvPr>
            <p:ph type="sldNum" idx="12"/>
          </p:nvPr>
        </p:nvSpPr>
        <p:spPr/>
        <p:txBody>
          <a:bodyPr/>
          <a:lstStyle/>
          <a:p>
            <a:fld id="{00000000-1234-1234-1234-123412341234}" type="slidenum">
              <a:rPr lang="it"/>
              <a:t>44</a:t>
            </a:fld>
            <a:endParaRPr lang="it-IT"/>
          </a:p>
        </p:txBody>
      </p:sp>
      <p:pic>
        <p:nvPicPr>
          <p:cNvPr id="3" name="Immagine 2" descr="Immagine che contiene testo, schermata, mammifero, collage&#10;&#10;Il contenuto generato dall&amp;#39;IA potrebbe non essere corretto.">
            <a:extLst>
              <a:ext uri="{FF2B5EF4-FFF2-40B4-BE49-F238E27FC236}">
                <a16:creationId xmlns:a16="http://schemas.microsoft.com/office/drawing/2014/main" id="{A2AD356B-041D-9D37-FE27-F749CB129465}"/>
              </a:ext>
            </a:extLst>
          </p:cNvPr>
          <p:cNvPicPr>
            <a:picLocks noChangeAspect="1"/>
          </p:cNvPicPr>
          <p:nvPr/>
        </p:nvPicPr>
        <p:blipFill>
          <a:blip r:embed="rId3"/>
          <a:stretch>
            <a:fillRect/>
          </a:stretch>
        </p:blipFill>
        <p:spPr>
          <a:xfrm>
            <a:off x="1753529" y="1834329"/>
            <a:ext cx="5627727" cy="3226211"/>
          </a:xfrm>
          <a:prstGeom prst="rect">
            <a:avLst/>
          </a:prstGeom>
        </p:spPr>
      </p:pic>
    </p:spTree>
    <p:extLst>
      <p:ext uri="{BB962C8B-B14F-4D97-AF65-F5344CB8AC3E}">
        <p14:creationId xmlns:p14="http://schemas.microsoft.com/office/powerpoint/2010/main" val="41252321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9B26C4C1-B8BC-5128-8263-03D9357D5FAF}"/>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CF601ED5-1B05-2E87-D9DE-E14D2C49AAEA}"/>
              </a:ext>
            </a:extLst>
          </p:cNvPr>
          <p:cNvSpPr txBox="1">
            <a:spLocks noGrp="1"/>
          </p:cNvSpPr>
          <p:nvPr>
            <p:ph type="title"/>
          </p:nvPr>
        </p:nvSpPr>
        <p:spPr>
          <a:xfrm>
            <a:off x="311700" y="1084050"/>
            <a:ext cx="8520600" cy="841800"/>
          </a:xfrm>
          <a:prstGeom prst="rect">
            <a:avLst/>
          </a:prstGeom>
        </p:spPr>
        <p:txBody>
          <a:bodyPr spcFirstLastPara="1" wrap="square" lIns="91425" tIns="91425" rIns="91425" bIns="91425" anchor="t" anchorCtr="0">
            <a:noAutofit/>
          </a:bodyPr>
          <a:lstStyle/>
          <a:p>
            <a:r>
              <a:rPr lang="it" sz="3600" err="1"/>
              <a:t>Multiview</a:t>
            </a:r>
            <a:r>
              <a:rPr lang="it" sz="3600"/>
              <a:t> Image </a:t>
            </a:r>
            <a:r>
              <a:rPr lang="it" sz="3600" err="1"/>
              <a:t>Diffusion</a:t>
            </a:r>
          </a:p>
        </p:txBody>
      </p:sp>
      <p:sp>
        <p:nvSpPr>
          <p:cNvPr id="2" name="Segnaposto numero diapositiva 1">
            <a:extLst>
              <a:ext uri="{FF2B5EF4-FFF2-40B4-BE49-F238E27FC236}">
                <a16:creationId xmlns:a16="http://schemas.microsoft.com/office/drawing/2014/main" id="{D84409EE-BFCE-FD30-9EE8-2415873685CA}"/>
              </a:ext>
            </a:extLst>
          </p:cNvPr>
          <p:cNvSpPr>
            <a:spLocks noGrp="1"/>
          </p:cNvSpPr>
          <p:nvPr>
            <p:ph type="sldNum" idx="12"/>
          </p:nvPr>
        </p:nvSpPr>
        <p:spPr/>
        <p:txBody>
          <a:bodyPr/>
          <a:lstStyle/>
          <a:p>
            <a:fld id="{00000000-1234-1234-1234-123412341234}" type="slidenum">
              <a:rPr lang="it"/>
              <a:t>45</a:t>
            </a:fld>
            <a:endParaRPr lang="it-IT"/>
          </a:p>
        </p:txBody>
      </p:sp>
      <p:sp>
        <p:nvSpPr>
          <p:cNvPr id="3" name="TextBox 2">
            <a:extLst>
              <a:ext uri="{FF2B5EF4-FFF2-40B4-BE49-F238E27FC236}">
                <a16:creationId xmlns:a16="http://schemas.microsoft.com/office/drawing/2014/main" id="{DB1B35A6-F85F-F917-AFB1-919A97CA0000}"/>
              </a:ext>
            </a:extLst>
          </p:cNvPr>
          <p:cNvSpPr txBox="1"/>
          <p:nvPr/>
        </p:nvSpPr>
        <p:spPr>
          <a:xfrm>
            <a:off x="730351" y="2846816"/>
            <a:ext cx="76764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it-IT" sz="1800" i="1">
                <a:solidFill>
                  <a:srgbClr val="595959"/>
                </a:solidFill>
              </a:rPr>
              <a:t>Do 2D </a:t>
            </a:r>
            <a:r>
              <a:rPr lang="it-IT" sz="1800" i="1" err="1">
                <a:solidFill>
                  <a:srgbClr val="595959"/>
                </a:solidFill>
              </a:rPr>
              <a:t>Diffusion</a:t>
            </a:r>
            <a:r>
              <a:rPr lang="it-IT" sz="1800" i="1">
                <a:solidFill>
                  <a:srgbClr val="595959"/>
                </a:solidFill>
              </a:rPr>
              <a:t> Models </a:t>
            </a:r>
            <a:r>
              <a:rPr lang="it-IT" sz="1800" i="1" err="1">
                <a:solidFill>
                  <a:srgbClr val="595959"/>
                </a:solidFill>
              </a:rPr>
              <a:t>have</a:t>
            </a:r>
            <a:r>
              <a:rPr lang="it-IT" sz="1800" i="1">
                <a:solidFill>
                  <a:srgbClr val="595959"/>
                </a:solidFill>
              </a:rPr>
              <a:t> knowledge on 3D domain?</a:t>
            </a:r>
            <a:endParaRPr lang="en-US" i="1"/>
          </a:p>
        </p:txBody>
      </p:sp>
      <p:sp>
        <p:nvSpPr>
          <p:cNvPr id="4" name="TextBox 3">
            <a:extLst>
              <a:ext uri="{FF2B5EF4-FFF2-40B4-BE49-F238E27FC236}">
                <a16:creationId xmlns:a16="http://schemas.microsoft.com/office/drawing/2014/main" id="{015A68AF-BF59-4B49-CCD8-53F6E85407AE}"/>
              </a:ext>
            </a:extLst>
          </p:cNvPr>
          <p:cNvSpPr txBox="1"/>
          <p:nvPr/>
        </p:nvSpPr>
        <p:spPr>
          <a:xfrm>
            <a:off x="735794" y="3548944"/>
            <a:ext cx="76764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it-IT" sz="1800" i="1">
                <a:solidFill>
                  <a:srgbClr val="595959"/>
                </a:solidFill>
              </a:rPr>
              <a:t>How can </a:t>
            </a:r>
            <a:r>
              <a:rPr lang="it-IT" sz="1800" i="1" err="1">
                <a:solidFill>
                  <a:srgbClr val="595959"/>
                </a:solidFill>
              </a:rPr>
              <a:t>we</a:t>
            </a:r>
            <a:r>
              <a:rPr lang="it-IT" sz="1800" i="1">
                <a:solidFill>
                  <a:srgbClr val="595959"/>
                </a:solidFill>
              </a:rPr>
              <a:t> leverage image </a:t>
            </a:r>
            <a:r>
              <a:rPr lang="it-IT" sz="1800" i="1" err="1">
                <a:solidFill>
                  <a:srgbClr val="595959"/>
                </a:solidFill>
              </a:rPr>
              <a:t>diffusion</a:t>
            </a:r>
            <a:r>
              <a:rPr lang="it-IT" sz="1800" i="1">
                <a:solidFill>
                  <a:srgbClr val="595959"/>
                </a:solidFill>
              </a:rPr>
              <a:t> for 3D?</a:t>
            </a:r>
            <a:endParaRPr lang="en-US" i="1"/>
          </a:p>
        </p:txBody>
      </p:sp>
    </p:spTree>
    <p:extLst>
      <p:ext uri="{BB962C8B-B14F-4D97-AF65-F5344CB8AC3E}">
        <p14:creationId xmlns:p14="http://schemas.microsoft.com/office/powerpoint/2010/main" val="38590244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056869E8-6899-BAC8-960B-31B0ED33690B}"/>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24C9FBE8-4DE4-8706-4D8A-80963E77E865}"/>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Multiview</a:t>
            </a:r>
            <a:r>
              <a:rPr lang="it"/>
              <a:t> Image Generation</a:t>
            </a:r>
            <a:endParaRPr lang="it-IT"/>
          </a:p>
        </p:txBody>
      </p:sp>
      <p:sp>
        <p:nvSpPr>
          <p:cNvPr id="4" name="Sottotitolo 3">
            <a:extLst>
              <a:ext uri="{FF2B5EF4-FFF2-40B4-BE49-F238E27FC236}">
                <a16:creationId xmlns:a16="http://schemas.microsoft.com/office/drawing/2014/main" id="{B24D8841-00E4-FC6C-7D2F-CC9F226E4194}"/>
              </a:ext>
            </a:extLst>
          </p:cNvPr>
          <p:cNvSpPr>
            <a:spLocks noGrp="1"/>
          </p:cNvSpPr>
          <p:nvPr>
            <p:ph type="body" idx="1"/>
          </p:nvPr>
        </p:nvSpPr>
        <p:spPr/>
        <p:txBody>
          <a:bodyPr>
            <a:normAutofit/>
          </a:bodyPr>
          <a:lstStyle/>
          <a:p>
            <a:pPr>
              <a:lnSpc>
                <a:spcPct val="114999"/>
              </a:lnSpc>
            </a:pPr>
            <a:r>
              <a:rPr lang="it-IT" err="1"/>
              <a:t>Multiview</a:t>
            </a:r>
            <a:r>
              <a:rPr lang="it-IT"/>
              <a:t> </a:t>
            </a:r>
            <a:r>
              <a:rPr lang="it-IT" err="1"/>
              <a:t>Diffusion</a:t>
            </a:r>
            <a:endParaRPr lang="it-IT"/>
          </a:p>
          <a:p>
            <a:pPr lvl="1">
              <a:lnSpc>
                <a:spcPct val="114999"/>
              </a:lnSpc>
              <a:buSzPts val="1800"/>
            </a:pPr>
            <a:r>
              <a:rPr lang="it-IT" b="1"/>
              <a:t>Goal: </a:t>
            </a:r>
            <a:r>
              <a:rPr lang="it-IT"/>
              <a:t>to produce </a:t>
            </a:r>
            <a:r>
              <a:rPr lang="it-IT" b="1"/>
              <a:t>multiple </a:t>
            </a:r>
            <a:r>
              <a:rPr lang="it-IT" b="1" err="1"/>
              <a:t>views</a:t>
            </a:r>
            <a:r>
              <a:rPr lang="it-IT"/>
              <a:t> of the </a:t>
            </a:r>
            <a:r>
              <a:rPr lang="it-IT" err="1"/>
              <a:t>same</a:t>
            </a:r>
            <a:r>
              <a:rPr lang="it-IT"/>
              <a:t> </a:t>
            </a:r>
            <a:r>
              <a:rPr lang="it-IT" err="1"/>
              <a:t>object</a:t>
            </a:r>
            <a:r>
              <a:rPr lang="it-IT"/>
              <a:t> or scene in a way </a:t>
            </a:r>
            <a:r>
              <a:rPr lang="it-IT" err="1"/>
              <a:t>that’s</a:t>
            </a:r>
            <a:r>
              <a:rPr lang="it-IT"/>
              <a:t> </a:t>
            </a:r>
            <a:r>
              <a:rPr lang="it-IT" b="1" err="1"/>
              <a:t>geometrically</a:t>
            </a:r>
            <a:r>
              <a:rPr lang="it-IT" b="1"/>
              <a:t> </a:t>
            </a:r>
            <a:r>
              <a:rPr lang="it-IT" b="1" err="1"/>
              <a:t>consistent</a:t>
            </a:r>
            <a:r>
              <a:rPr lang="it-IT"/>
              <a:t>.</a:t>
            </a:r>
          </a:p>
          <a:p>
            <a:pPr lvl="2">
              <a:lnSpc>
                <a:spcPct val="114999"/>
              </a:lnSpc>
              <a:buSzPts val="1800"/>
            </a:pPr>
            <a:endParaRPr lang="it-IT"/>
          </a:p>
          <a:p>
            <a:pPr marL="596900" lvl="1" indent="0">
              <a:lnSpc>
                <a:spcPct val="114999"/>
              </a:lnSpc>
              <a:buSzPts val="1800"/>
              <a:buNone/>
            </a:pPr>
            <a:endParaRPr lang="it-IT"/>
          </a:p>
          <a:p>
            <a:pPr marL="596900" lvl="1" indent="0">
              <a:lnSpc>
                <a:spcPct val="114999"/>
              </a:lnSpc>
              <a:buSzPts val="1800"/>
              <a:buNone/>
            </a:pPr>
            <a:endParaRPr lang="it-IT"/>
          </a:p>
        </p:txBody>
      </p:sp>
      <p:sp>
        <p:nvSpPr>
          <p:cNvPr id="2" name="Segnaposto numero diapositiva 1">
            <a:extLst>
              <a:ext uri="{FF2B5EF4-FFF2-40B4-BE49-F238E27FC236}">
                <a16:creationId xmlns:a16="http://schemas.microsoft.com/office/drawing/2014/main" id="{A7B8E0A6-759D-21F6-CA01-21ED916F66CF}"/>
              </a:ext>
            </a:extLst>
          </p:cNvPr>
          <p:cNvSpPr>
            <a:spLocks noGrp="1"/>
          </p:cNvSpPr>
          <p:nvPr>
            <p:ph type="sldNum" idx="12"/>
          </p:nvPr>
        </p:nvSpPr>
        <p:spPr/>
        <p:txBody>
          <a:bodyPr/>
          <a:lstStyle/>
          <a:p>
            <a:fld id="{00000000-1234-1234-1234-123412341234}" type="slidenum">
              <a:rPr lang="it"/>
              <a:t>46</a:t>
            </a:fld>
            <a:endParaRPr lang="it-IT"/>
          </a:p>
        </p:txBody>
      </p:sp>
      <p:pic>
        <p:nvPicPr>
          <p:cNvPr id="3" name="Immagine 2" descr="Immagine che contiene testo&#10;&#10;Il contenuto generato dall&amp;#39;IA potrebbe non essere corretto.">
            <a:extLst>
              <a:ext uri="{FF2B5EF4-FFF2-40B4-BE49-F238E27FC236}">
                <a16:creationId xmlns:a16="http://schemas.microsoft.com/office/drawing/2014/main" id="{3C1AD3B3-7EE5-54F0-BC09-021F982A8402}"/>
              </a:ext>
            </a:extLst>
          </p:cNvPr>
          <p:cNvPicPr>
            <a:picLocks noChangeAspect="1"/>
          </p:cNvPicPr>
          <p:nvPr/>
        </p:nvPicPr>
        <p:blipFill>
          <a:blip r:embed="rId3"/>
          <a:stretch>
            <a:fillRect/>
          </a:stretch>
        </p:blipFill>
        <p:spPr>
          <a:xfrm>
            <a:off x="193573" y="2434292"/>
            <a:ext cx="8950428" cy="1878803"/>
          </a:xfrm>
          <a:prstGeom prst="rect">
            <a:avLst/>
          </a:prstGeom>
        </p:spPr>
      </p:pic>
    </p:spTree>
    <p:extLst>
      <p:ext uri="{BB962C8B-B14F-4D97-AF65-F5344CB8AC3E}">
        <p14:creationId xmlns:p14="http://schemas.microsoft.com/office/powerpoint/2010/main" val="14730196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2281A357-6DBE-CFF7-11A7-EA4EED70E89E}"/>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59B3ADAB-D7EF-02F7-5D92-02CFC8110FD9}"/>
              </a:ext>
            </a:extLst>
          </p:cNvPr>
          <p:cNvSpPr txBox="1">
            <a:spLocks noGrp="1"/>
          </p:cNvSpPr>
          <p:nvPr>
            <p:ph type="title"/>
          </p:nvPr>
        </p:nvSpPr>
        <p:spPr>
          <a:prstGeom prst="rect">
            <a:avLst/>
          </a:prstGeom>
        </p:spPr>
        <p:txBody>
          <a:bodyPr spcFirstLastPara="1" wrap="square" lIns="91425" tIns="91425" rIns="91425" bIns="91425" anchor="t" anchorCtr="0">
            <a:noAutofit/>
          </a:bodyPr>
          <a:lstStyle/>
          <a:p>
            <a:r>
              <a:rPr lang="it"/>
              <a:t>Zero-1-to-3</a:t>
            </a:r>
            <a:endParaRPr lang="it-IT"/>
          </a:p>
        </p:txBody>
      </p:sp>
      <p:sp>
        <p:nvSpPr>
          <p:cNvPr id="4" name="Sottotitolo 3">
            <a:extLst>
              <a:ext uri="{FF2B5EF4-FFF2-40B4-BE49-F238E27FC236}">
                <a16:creationId xmlns:a16="http://schemas.microsoft.com/office/drawing/2014/main" id="{8BDC726C-AE48-F87D-CCA0-276F94FD169D}"/>
              </a:ext>
            </a:extLst>
          </p:cNvPr>
          <p:cNvSpPr>
            <a:spLocks noGrp="1"/>
          </p:cNvSpPr>
          <p:nvPr>
            <p:ph type="body" idx="1"/>
          </p:nvPr>
        </p:nvSpPr>
        <p:spPr/>
        <p:txBody>
          <a:bodyPr>
            <a:normAutofit/>
          </a:bodyPr>
          <a:lstStyle/>
          <a:p>
            <a:pPr>
              <a:lnSpc>
                <a:spcPct val="114999"/>
              </a:lnSpc>
            </a:pPr>
            <a:r>
              <a:rPr lang="it-IT"/>
              <a:t>Zero-1-to-3: Train a </a:t>
            </a:r>
            <a:r>
              <a:rPr lang="it-IT" err="1"/>
              <a:t>diffusion</a:t>
            </a:r>
            <a:r>
              <a:rPr lang="it-IT"/>
              <a:t> model to generate </a:t>
            </a:r>
            <a:r>
              <a:rPr lang="it-IT" err="1"/>
              <a:t>novel</a:t>
            </a:r>
            <a:r>
              <a:rPr lang="it-IT"/>
              <a:t> </a:t>
            </a:r>
            <a:r>
              <a:rPr lang="it-IT" err="1"/>
              <a:t>views</a:t>
            </a:r>
            <a:r>
              <a:rPr lang="it-IT"/>
              <a:t> of an </a:t>
            </a:r>
            <a:r>
              <a:rPr lang="it-IT" err="1"/>
              <a:t>object</a:t>
            </a:r>
            <a:r>
              <a:rPr lang="it-IT"/>
              <a:t>.</a:t>
            </a:r>
          </a:p>
          <a:p>
            <a:pPr lvl="1">
              <a:lnSpc>
                <a:spcPct val="114999"/>
              </a:lnSpc>
              <a:buSzPts val="1800"/>
            </a:pPr>
            <a:r>
              <a:rPr lang="it-IT" b="1"/>
              <a:t>Key Idea:</a:t>
            </a:r>
            <a:r>
              <a:rPr lang="it-IT"/>
              <a:t> </a:t>
            </a:r>
            <a:r>
              <a:rPr lang="it-IT" err="1"/>
              <a:t>Condition</a:t>
            </a:r>
            <a:r>
              <a:rPr lang="it-IT"/>
              <a:t> the generation on an image of the </a:t>
            </a:r>
            <a:r>
              <a:rPr lang="it-IT" err="1"/>
              <a:t>object</a:t>
            </a:r>
            <a:r>
              <a:rPr lang="it-IT"/>
              <a:t> and </a:t>
            </a:r>
            <a:r>
              <a:rPr lang="it-IT" err="1"/>
              <a:t>rotation</a:t>
            </a:r>
            <a:r>
              <a:rPr lang="it-IT"/>
              <a:t> </a:t>
            </a:r>
            <a:r>
              <a:rPr lang="it-IT" err="1"/>
              <a:t>angles</a:t>
            </a:r>
            <a:r>
              <a:rPr lang="it-IT"/>
              <a:t>           .</a:t>
            </a:r>
          </a:p>
          <a:p>
            <a:pPr lvl="1">
              <a:lnSpc>
                <a:spcPct val="114999"/>
              </a:lnSpc>
              <a:buSzPts val="1800"/>
            </a:pPr>
            <a:r>
              <a:rPr lang="it-IT" err="1"/>
              <a:t>Trained</a:t>
            </a:r>
            <a:r>
              <a:rPr lang="it-IT"/>
              <a:t> on </a:t>
            </a:r>
            <a:r>
              <a:rPr lang="it-IT" err="1"/>
              <a:t>Objaverse</a:t>
            </a:r>
            <a:endParaRPr lang="it-IT"/>
          </a:p>
          <a:p>
            <a:pPr lvl="2">
              <a:lnSpc>
                <a:spcPct val="114999"/>
              </a:lnSpc>
              <a:buSzPts val="1800"/>
            </a:pPr>
            <a:endParaRPr lang="it-IT"/>
          </a:p>
          <a:p>
            <a:pPr marL="596900" lvl="1" indent="0">
              <a:lnSpc>
                <a:spcPct val="114999"/>
              </a:lnSpc>
              <a:buSzPts val="1800"/>
              <a:buNone/>
            </a:pPr>
            <a:endParaRPr lang="it-IT"/>
          </a:p>
          <a:p>
            <a:pPr marL="596900" lvl="1" indent="0">
              <a:lnSpc>
                <a:spcPct val="114999"/>
              </a:lnSpc>
              <a:buSzPts val="1800"/>
              <a:buNone/>
            </a:pPr>
            <a:endParaRPr lang="it-IT"/>
          </a:p>
        </p:txBody>
      </p:sp>
      <p:sp>
        <p:nvSpPr>
          <p:cNvPr id="2" name="Segnaposto numero diapositiva 1">
            <a:extLst>
              <a:ext uri="{FF2B5EF4-FFF2-40B4-BE49-F238E27FC236}">
                <a16:creationId xmlns:a16="http://schemas.microsoft.com/office/drawing/2014/main" id="{6804C01E-83CD-D0F3-72FE-D1BA2F570BA2}"/>
              </a:ext>
            </a:extLst>
          </p:cNvPr>
          <p:cNvSpPr>
            <a:spLocks noGrp="1"/>
          </p:cNvSpPr>
          <p:nvPr>
            <p:ph type="sldNum" idx="12"/>
          </p:nvPr>
        </p:nvSpPr>
        <p:spPr/>
        <p:txBody>
          <a:bodyPr/>
          <a:lstStyle/>
          <a:p>
            <a:fld id="{00000000-1234-1234-1234-123412341234}" type="slidenum">
              <a:rPr lang="it"/>
              <a:t>47</a:t>
            </a:fld>
            <a:endParaRPr lang="it-IT"/>
          </a:p>
        </p:txBody>
      </p:sp>
      <p:pic>
        <p:nvPicPr>
          <p:cNvPr id="5" name="Immagine 4" descr="Immagine che contiene testo&#10;&#10;Il contenuto generato dall&amp;#39;IA potrebbe non essere corretto.">
            <a:extLst>
              <a:ext uri="{FF2B5EF4-FFF2-40B4-BE49-F238E27FC236}">
                <a16:creationId xmlns:a16="http://schemas.microsoft.com/office/drawing/2014/main" id="{EA62B17B-614B-487C-C49B-CB6D29F48670}"/>
              </a:ext>
            </a:extLst>
          </p:cNvPr>
          <p:cNvPicPr>
            <a:picLocks noChangeAspect="1"/>
          </p:cNvPicPr>
          <p:nvPr/>
        </p:nvPicPr>
        <p:blipFill>
          <a:blip r:embed="rId3"/>
          <a:stretch>
            <a:fillRect/>
          </a:stretch>
        </p:blipFill>
        <p:spPr>
          <a:xfrm>
            <a:off x="2359742" y="2239911"/>
            <a:ext cx="4415298" cy="2820629"/>
          </a:xfrm>
          <a:prstGeom prst="rect">
            <a:avLst/>
          </a:prstGeom>
        </p:spPr>
      </p:pic>
      <p:pic>
        <p:nvPicPr>
          <p:cNvPr id="6" name="Immagine 5">
            <a:extLst>
              <a:ext uri="{FF2B5EF4-FFF2-40B4-BE49-F238E27FC236}">
                <a16:creationId xmlns:a16="http://schemas.microsoft.com/office/drawing/2014/main" id="{08758D5B-0578-292A-A0C8-3DE71E058CB9}"/>
              </a:ext>
            </a:extLst>
          </p:cNvPr>
          <p:cNvPicPr>
            <a:picLocks noChangeAspect="1"/>
          </p:cNvPicPr>
          <p:nvPr/>
        </p:nvPicPr>
        <p:blipFill>
          <a:blip r:embed="rId4"/>
          <a:stretch>
            <a:fillRect/>
          </a:stretch>
        </p:blipFill>
        <p:spPr>
          <a:xfrm>
            <a:off x="7666439" y="1584142"/>
            <a:ext cx="423709" cy="187121"/>
          </a:xfrm>
          <a:prstGeom prst="rect">
            <a:avLst/>
          </a:prstGeom>
        </p:spPr>
      </p:pic>
    </p:spTree>
    <p:extLst>
      <p:ext uri="{BB962C8B-B14F-4D97-AF65-F5344CB8AC3E}">
        <p14:creationId xmlns:p14="http://schemas.microsoft.com/office/powerpoint/2010/main" val="7826763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E7ECE828-BB57-17E0-37EE-9052A29C828C}"/>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02707BEF-65CE-8A18-CAB6-AB7BD9639021}"/>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a:t>Zero-1-to-3</a:t>
            </a:r>
            <a:endParaRPr lang="it-IT"/>
          </a:p>
        </p:txBody>
      </p:sp>
      <p:sp>
        <p:nvSpPr>
          <p:cNvPr id="4" name="Sottotitolo 3">
            <a:extLst>
              <a:ext uri="{FF2B5EF4-FFF2-40B4-BE49-F238E27FC236}">
                <a16:creationId xmlns:a16="http://schemas.microsoft.com/office/drawing/2014/main" id="{BE7D326B-6BE3-36B8-80D0-903D2AD46C87}"/>
              </a:ext>
            </a:extLst>
          </p:cNvPr>
          <p:cNvSpPr>
            <a:spLocks noGrp="1"/>
          </p:cNvSpPr>
          <p:nvPr>
            <p:ph type="body" idx="1"/>
          </p:nvPr>
        </p:nvSpPr>
        <p:spPr/>
        <p:txBody>
          <a:bodyPr>
            <a:normAutofit/>
          </a:bodyPr>
          <a:lstStyle/>
          <a:p>
            <a:pPr>
              <a:lnSpc>
                <a:spcPct val="114999"/>
              </a:lnSpc>
            </a:pPr>
            <a:r>
              <a:rPr lang="it-IT"/>
              <a:t>Zero-1-to-3: Train a </a:t>
            </a:r>
            <a:r>
              <a:rPr lang="it-IT" err="1"/>
              <a:t>diffusion</a:t>
            </a:r>
            <a:r>
              <a:rPr lang="it-IT"/>
              <a:t> model to generate </a:t>
            </a:r>
            <a:r>
              <a:rPr lang="it-IT" err="1"/>
              <a:t>novel</a:t>
            </a:r>
            <a:r>
              <a:rPr lang="it-IT"/>
              <a:t> </a:t>
            </a:r>
            <a:r>
              <a:rPr lang="it-IT" err="1"/>
              <a:t>views</a:t>
            </a:r>
            <a:r>
              <a:rPr lang="it-IT"/>
              <a:t> of an </a:t>
            </a:r>
            <a:r>
              <a:rPr lang="it-IT" err="1"/>
              <a:t>object</a:t>
            </a:r>
            <a:r>
              <a:rPr lang="it-IT"/>
              <a:t>.</a:t>
            </a:r>
          </a:p>
          <a:p>
            <a:pPr lvl="1">
              <a:lnSpc>
                <a:spcPct val="114999"/>
              </a:lnSpc>
              <a:buSzPts val="1800"/>
            </a:pPr>
            <a:r>
              <a:rPr lang="it-IT" b="1"/>
              <a:t>Input</a:t>
            </a:r>
            <a:r>
              <a:rPr lang="it-IT"/>
              <a:t>: </a:t>
            </a:r>
          </a:p>
          <a:p>
            <a:pPr lvl="2">
              <a:lnSpc>
                <a:spcPct val="114999"/>
              </a:lnSpc>
              <a:buSzPts val="1800"/>
            </a:pPr>
            <a:r>
              <a:rPr lang="it-IT"/>
              <a:t>Image of the </a:t>
            </a:r>
            <a:r>
              <a:rPr lang="it-IT" err="1"/>
              <a:t>object</a:t>
            </a:r>
            <a:r>
              <a:rPr lang="it-IT"/>
              <a:t> and </a:t>
            </a:r>
            <a:r>
              <a:rPr lang="it-IT" err="1"/>
              <a:t>rotation</a:t>
            </a:r>
            <a:r>
              <a:rPr lang="it-IT"/>
              <a:t> </a:t>
            </a:r>
            <a:r>
              <a:rPr lang="it-IT" err="1"/>
              <a:t>angles</a:t>
            </a:r>
            <a:r>
              <a:rPr lang="it-IT"/>
              <a:t>           .</a:t>
            </a:r>
          </a:p>
          <a:p>
            <a:pPr lvl="1">
              <a:lnSpc>
                <a:spcPct val="114999"/>
              </a:lnSpc>
              <a:buSzPts val="1800"/>
            </a:pPr>
            <a:endParaRPr lang="it-IT"/>
          </a:p>
          <a:p>
            <a:pPr lvl="1">
              <a:lnSpc>
                <a:spcPct val="114999"/>
              </a:lnSpc>
              <a:buSzPts val="1800"/>
            </a:pPr>
            <a:endParaRPr lang="it-IT"/>
          </a:p>
          <a:p>
            <a:pPr lvl="1">
              <a:lnSpc>
                <a:spcPct val="114999"/>
              </a:lnSpc>
              <a:buSzPts val="1800"/>
            </a:pPr>
            <a:endParaRPr lang="it-IT"/>
          </a:p>
          <a:p>
            <a:pPr lvl="1">
              <a:lnSpc>
                <a:spcPct val="114999"/>
              </a:lnSpc>
              <a:buSzPts val="1800"/>
            </a:pPr>
            <a:endParaRPr lang="it-IT"/>
          </a:p>
          <a:p>
            <a:pPr lvl="1">
              <a:lnSpc>
                <a:spcPct val="114999"/>
              </a:lnSpc>
              <a:buSzPts val="1800"/>
            </a:pPr>
            <a:endParaRPr lang="it-IT"/>
          </a:p>
          <a:p>
            <a:pPr lvl="1">
              <a:lnSpc>
                <a:spcPct val="114999"/>
              </a:lnSpc>
              <a:buSzPts val="1800"/>
            </a:pPr>
            <a:endParaRPr lang="it-IT"/>
          </a:p>
          <a:p>
            <a:pPr lvl="1">
              <a:lnSpc>
                <a:spcPct val="114999"/>
              </a:lnSpc>
              <a:buSzPts val="1800"/>
            </a:pPr>
            <a:endParaRPr lang="it-IT"/>
          </a:p>
          <a:p>
            <a:pPr lvl="1">
              <a:lnSpc>
                <a:spcPct val="114999"/>
              </a:lnSpc>
              <a:buSzPts val="1800"/>
            </a:pPr>
            <a:r>
              <a:rPr lang="it-IT" b="1"/>
              <a:t>Training </a:t>
            </a:r>
            <a:r>
              <a:rPr lang="it-IT" b="1" err="1"/>
              <a:t>Objective</a:t>
            </a:r>
            <a:r>
              <a:rPr lang="it-IT"/>
              <a:t>:</a:t>
            </a:r>
          </a:p>
          <a:p>
            <a:pPr marL="596900" lvl="1" indent="0">
              <a:lnSpc>
                <a:spcPct val="114999"/>
              </a:lnSpc>
              <a:buSzPts val="1800"/>
              <a:buNone/>
            </a:pPr>
            <a:endParaRPr lang="it-IT"/>
          </a:p>
        </p:txBody>
      </p:sp>
      <p:sp>
        <p:nvSpPr>
          <p:cNvPr id="2" name="Segnaposto numero diapositiva 1">
            <a:extLst>
              <a:ext uri="{FF2B5EF4-FFF2-40B4-BE49-F238E27FC236}">
                <a16:creationId xmlns:a16="http://schemas.microsoft.com/office/drawing/2014/main" id="{4801FF60-C70F-E89F-0011-8201DC902CBF}"/>
              </a:ext>
            </a:extLst>
          </p:cNvPr>
          <p:cNvSpPr>
            <a:spLocks noGrp="1"/>
          </p:cNvSpPr>
          <p:nvPr>
            <p:ph type="sldNum" idx="12"/>
          </p:nvPr>
        </p:nvSpPr>
        <p:spPr/>
        <p:txBody>
          <a:bodyPr/>
          <a:lstStyle/>
          <a:p>
            <a:fld id="{00000000-1234-1234-1234-123412341234}" type="slidenum">
              <a:rPr lang="it"/>
              <a:t>48</a:t>
            </a:fld>
            <a:endParaRPr lang="it-IT"/>
          </a:p>
        </p:txBody>
      </p:sp>
      <p:pic>
        <p:nvPicPr>
          <p:cNvPr id="5" name="Immagine 4" descr="Immagine che contiene testo&#10;&#10;Il contenuto generato dall&amp;#39;IA potrebbe non essere corretto.">
            <a:extLst>
              <a:ext uri="{FF2B5EF4-FFF2-40B4-BE49-F238E27FC236}">
                <a16:creationId xmlns:a16="http://schemas.microsoft.com/office/drawing/2014/main" id="{7340D742-722A-FE60-E3D8-ED16E6E96D1D}"/>
              </a:ext>
            </a:extLst>
          </p:cNvPr>
          <p:cNvPicPr>
            <a:picLocks noChangeAspect="1"/>
          </p:cNvPicPr>
          <p:nvPr/>
        </p:nvPicPr>
        <p:blipFill>
          <a:blip r:embed="rId3"/>
          <a:stretch>
            <a:fillRect/>
          </a:stretch>
        </p:blipFill>
        <p:spPr>
          <a:xfrm>
            <a:off x="3373694" y="2110862"/>
            <a:ext cx="2387396" cy="1502493"/>
          </a:xfrm>
          <a:prstGeom prst="rect">
            <a:avLst/>
          </a:prstGeom>
        </p:spPr>
      </p:pic>
      <p:pic>
        <p:nvPicPr>
          <p:cNvPr id="6" name="Immagine 5">
            <a:extLst>
              <a:ext uri="{FF2B5EF4-FFF2-40B4-BE49-F238E27FC236}">
                <a16:creationId xmlns:a16="http://schemas.microsoft.com/office/drawing/2014/main" id="{2DF81A32-2C42-CF78-B402-717B95644B77}"/>
              </a:ext>
            </a:extLst>
          </p:cNvPr>
          <p:cNvPicPr>
            <a:picLocks noChangeAspect="1"/>
          </p:cNvPicPr>
          <p:nvPr/>
        </p:nvPicPr>
        <p:blipFill>
          <a:blip r:embed="rId4"/>
          <a:stretch>
            <a:fillRect/>
          </a:stretch>
        </p:blipFill>
        <p:spPr>
          <a:xfrm>
            <a:off x="4931645" y="1842165"/>
            <a:ext cx="423709" cy="187121"/>
          </a:xfrm>
          <a:prstGeom prst="rect">
            <a:avLst/>
          </a:prstGeom>
        </p:spPr>
      </p:pic>
      <p:pic>
        <p:nvPicPr>
          <p:cNvPr id="7" name="Immagine 6" descr="Immagine che contiene Carattere, testo, linea, tipografia&#10;&#10;Il contenuto generato dall&amp;#39;IA potrebbe non essere corretto.">
            <a:extLst>
              <a:ext uri="{FF2B5EF4-FFF2-40B4-BE49-F238E27FC236}">
                <a16:creationId xmlns:a16="http://schemas.microsoft.com/office/drawing/2014/main" id="{FE22D4D0-619F-1941-FD7D-2039AFC5C1F7}"/>
              </a:ext>
            </a:extLst>
          </p:cNvPr>
          <p:cNvPicPr>
            <a:picLocks noChangeAspect="1"/>
          </p:cNvPicPr>
          <p:nvPr/>
        </p:nvPicPr>
        <p:blipFill>
          <a:blip r:embed="rId5"/>
          <a:stretch>
            <a:fillRect/>
          </a:stretch>
        </p:blipFill>
        <p:spPr>
          <a:xfrm>
            <a:off x="1557798" y="3965344"/>
            <a:ext cx="6019186" cy="697117"/>
          </a:xfrm>
          <a:prstGeom prst="rect">
            <a:avLst/>
          </a:prstGeom>
        </p:spPr>
      </p:pic>
      <p:sp>
        <p:nvSpPr>
          <p:cNvPr id="9" name="CasellaDiTesto 8">
            <a:extLst>
              <a:ext uri="{FF2B5EF4-FFF2-40B4-BE49-F238E27FC236}">
                <a16:creationId xmlns:a16="http://schemas.microsoft.com/office/drawing/2014/main" id="{0E2DB27F-977D-4B32-DFB5-6D5046EA0E16}"/>
              </a:ext>
            </a:extLst>
          </p:cNvPr>
          <p:cNvSpPr txBox="1"/>
          <p:nvPr/>
        </p:nvSpPr>
        <p:spPr>
          <a:xfrm>
            <a:off x="1325635" y="4754167"/>
            <a:ext cx="707813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err="1"/>
              <a:t>Where</a:t>
            </a:r>
            <a:r>
              <a:rPr lang="it-IT"/>
              <a:t>                       </a:t>
            </a:r>
            <a:r>
              <a:rPr lang="it-IT" err="1"/>
              <a:t>is</a:t>
            </a:r>
            <a:r>
              <a:rPr lang="it-IT"/>
              <a:t> the </a:t>
            </a:r>
            <a:r>
              <a:rPr lang="it-IT" err="1"/>
              <a:t>embedding</a:t>
            </a:r>
            <a:r>
              <a:rPr lang="it-IT"/>
              <a:t> of the input </a:t>
            </a:r>
            <a:r>
              <a:rPr lang="it-IT" err="1"/>
              <a:t>view</a:t>
            </a:r>
            <a:r>
              <a:rPr lang="it-IT"/>
              <a:t> and relative camera </a:t>
            </a:r>
            <a:r>
              <a:rPr lang="it-IT" err="1"/>
              <a:t>extrinsics</a:t>
            </a:r>
            <a:endParaRPr lang="it-IT"/>
          </a:p>
        </p:txBody>
      </p:sp>
      <p:pic>
        <p:nvPicPr>
          <p:cNvPr id="8" name="Immagine 7">
            <a:extLst>
              <a:ext uri="{FF2B5EF4-FFF2-40B4-BE49-F238E27FC236}">
                <a16:creationId xmlns:a16="http://schemas.microsoft.com/office/drawing/2014/main" id="{4CBA7A68-0CFF-32F6-01D4-C4A88A5B4BBF}"/>
              </a:ext>
            </a:extLst>
          </p:cNvPr>
          <p:cNvPicPr>
            <a:picLocks noChangeAspect="1"/>
          </p:cNvPicPr>
          <p:nvPr/>
        </p:nvPicPr>
        <p:blipFill>
          <a:blip r:embed="rId6"/>
          <a:stretch>
            <a:fillRect/>
          </a:stretch>
        </p:blipFill>
        <p:spPr>
          <a:xfrm>
            <a:off x="2032204" y="4735615"/>
            <a:ext cx="950042" cy="308793"/>
          </a:xfrm>
          <a:prstGeom prst="rect">
            <a:avLst/>
          </a:prstGeom>
        </p:spPr>
      </p:pic>
    </p:spTree>
    <p:extLst>
      <p:ext uri="{BB962C8B-B14F-4D97-AF65-F5344CB8AC3E}">
        <p14:creationId xmlns:p14="http://schemas.microsoft.com/office/powerpoint/2010/main" val="9979998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579F5F94-D28D-58BA-C387-578A3787548C}"/>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957DDAE7-933A-6D7D-66A9-1189F6FDF2E8}"/>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a:t>Zero-1-to-3</a:t>
            </a:r>
            <a:endParaRPr lang="it-IT"/>
          </a:p>
        </p:txBody>
      </p:sp>
      <p:sp>
        <p:nvSpPr>
          <p:cNvPr id="4" name="Sottotitolo 3">
            <a:extLst>
              <a:ext uri="{FF2B5EF4-FFF2-40B4-BE49-F238E27FC236}">
                <a16:creationId xmlns:a16="http://schemas.microsoft.com/office/drawing/2014/main" id="{06CA1686-BAD6-D3B3-DE77-A2CFA9791D3E}"/>
              </a:ext>
            </a:extLst>
          </p:cNvPr>
          <p:cNvSpPr>
            <a:spLocks noGrp="1"/>
          </p:cNvSpPr>
          <p:nvPr>
            <p:ph type="body" idx="1"/>
          </p:nvPr>
        </p:nvSpPr>
        <p:spPr/>
        <p:txBody>
          <a:bodyPr>
            <a:normAutofit/>
          </a:bodyPr>
          <a:lstStyle/>
          <a:p>
            <a:pPr>
              <a:lnSpc>
                <a:spcPct val="114999"/>
              </a:lnSpc>
            </a:pPr>
            <a:r>
              <a:rPr lang="it-IT"/>
              <a:t>Zero-1-to-3: Train a </a:t>
            </a:r>
            <a:r>
              <a:rPr lang="it-IT" err="1"/>
              <a:t>diffusion</a:t>
            </a:r>
            <a:r>
              <a:rPr lang="it-IT"/>
              <a:t> model to generate </a:t>
            </a:r>
            <a:r>
              <a:rPr lang="it-IT" err="1"/>
              <a:t>novel</a:t>
            </a:r>
            <a:r>
              <a:rPr lang="it-IT"/>
              <a:t> </a:t>
            </a:r>
            <a:r>
              <a:rPr lang="it-IT" err="1"/>
              <a:t>views</a:t>
            </a:r>
            <a:r>
              <a:rPr lang="it-IT"/>
              <a:t> of an </a:t>
            </a:r>
            <a:r>
              <a:rPr lang="it-IT" err="1"/>
              <a:t>object</a:t>
            </a:r>
            <a:r>
              <a:rPr lang="it-IT"/>
              <a:t>.</a:t>
            </a:r>
          </a:p>
          <a:p>
            <a:pPr lvl="1">
              <a:lnSpc>
                <a:spcPct val="114999"/>
              </a:lnSpc>
              <a:buSzPts val="1800"/>
            </a:pPr>
            <a:r>
              <a:rPr lang="it-IT" b="1" err="1"/>
              <a:t>Reconstruction</a:t>
            </a:r>
            <a:r>
              <a:rPr lang="it-IT"/>
              <a:t>:</a:t>
            </a:r>
          </a:p>
          <a:p>
            <a:pPr lvl="2">
              <a:lnSpc>
                <a:spcPct val="114999"/>
              </a:lnSpc>
              <a:buSzPts val="1800"/>
            </a:pPr>
            <a:endParaRPr lang="it-IT"/>
          </a:p>
          <a:p>
            <a:pPr marL="596900" lvl="1" indent="0">
              <a:lnSpc>
                <a:spcPct val="114999"/>
              </a:lnSpc>
              <a:buSzPts val="1800"/>
              <a:buNone/>
            </a:pPr>
            <a:endParaRPr lang="it-IT"/>
          </a:p>
          <a:p>
            <a:pPr marL="596900" lvl="1" indent="0">
              <a:lnSpc>
                <a:spcPct val="114999"/>
              </a:lnSpc>
              <a:buSzPts val="1800"/>
              <a:buNone/>
            </a:pPr>
            <a:endParaRPr lang="it-IT"/>
          </a:p>
        </p:txBody>
      </p:sp>
      <p:sp>
        <p:nvSpPr>
          <p:cNvPr id="2" name="Segnaposto numero diapositiva 1">
            <a:extLst>
              <a:ext uri="{FF2B5EF4-FFF2-40B4-BE49-F238E27FC236}">
                <a16:creationId xmlns:a16="http://schemas.microsoft.com/office/drawing/2014/main" id="{2F17A0F3-C49D-892B-6157-735A8A311DDE}"/>
              </a:ext>
            </a:extLst>
          </p:cNvPr>
          <p:cNvSpPr>
            <a:spLocks noGrp="1"/>
          </p:cNvSpPr>
          <p:nvPr>
            <p:ph type="sldNum" idx="12"/>
          </p:nvPr>
        </p:nvSpPr>
        <p:spPr/>
        <p:txBody>
          <a:bodyPr/>
          <a:lstStyle/>
          <a:p>
            <a:fld id="{00000000-1234-1234-1234-123412341234}" type="slidenum">
              <a:rPr lang="it"/>
              <a:t>49</a:t>
            </a:fld>
            <a:endParaRPr lang="it-IT"/>
          </a:p>
        </p:txBody>
      </p:sp>
      <p:pic>
        <p:nvPicPr>
          <p:cNvPr id="3" name="Immagine 2" descr="Immagine che contiene testo, sedia, arredo, schermata&#10;&#10;Il contenuto generato dall&amp;#39;IA potrebbe non essere corretto.">
            <a:extLst>
              <a:ext uri="{FF2B5EF4-FFF2-40B4-BE49-F238E27FC236}">
                <a16:creationId xmlns:a16="http://schemas.microsoft.com/office/drawing/2014/main" id="{A404178D-96AA-4ECD-900E-C6EBB3BF243E}"/>
              </a:ext>
            </a:extLst>
          </p:cNvPr>
          <p:cNvPicPr>
            <a:picLocks noChangeAspect="1"/>
          </p:cNvPicPr>
          <p:nvPr/>
        </p:nvPicPr>
        <p:blipFill>
          <a:blip r:embed="rId3"/>
          <a:stretch>
            <a:fillRect/>
          </a:stretch>
        </p:blipFill>
        <p:spPr>
          <a:xfrm>
            <a:off x="1547812" y="1845699"/>
            <a:ext cx="6048375" cy="3295650"/>
          </a:xfrm>
          <a:prstGeom prst="rect">
            <a:avLst/>
          </a:prstGeom>
        </p:spPr>
      </p:pic>
    </p:spTree>
    <p:extLst>
      <p:ext uri="{BB962C8B-B14F-4D97-AF65-F5344CB8AC3E}">
        <p14:creationId xmlns:p14="http://schemas.microsoft.com/office/powerpoint/2010/main" val="754492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5BD4A36E-C930-505A-2925-E1D4ADAB517B}"/>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E957C77D-3CE0-9DB8-EBAB-A0FCA1458203}"/>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a:t>Zero-1-to-3</a:t>
            </a:r>
            <a:endParaRPr lang="it-IT"/>
          </a:p>
        </p:txBody>
      </p:sp>
      <p:sp>
        <p:nvSpPr>
          <p:cNvPr id="4" name="Sottotitolo 3">
            <a:extLst>
              <a:ext uri="{FF2B5EF4-FFF2-40B4-BE49-F238E27FC236}">
                <a16:creationId xmlns:a16="http://schemas.microsoft.com/office/drawing/2014/main" id="{D37A818E-A28A-27F5-A18E-75FF4AEE7205}"/>
              </a:ext>
            </a:extLst>
          </p:cNvPr>
          <p:cNvSpPr>
            <a:spLocks noGrp="1"/>
          </p:cNvSpPr>
          <p:nvPr>
            <p:ph type="body" idx="1"/>
          </p:nvPr>
        </p:nvSpPr>
        <p:spPr/>
        <p:txBody>
          <a:bodyPr>
            <a:normAutofit/>
          </a:bodyPr>
          <a:lstStyle/>
          <a:p>
            <a:pPr>
              <a:lnSpc>
                <a:spcPct val="114999"/>
              </a:lnSpc>
            </a:pPr>
            <a:r>
              <a:rPr lang="it-IT"/>
              <a:t>Zero-1-to-3: Train a </a:t>
            </a:r>
            <a:r>
              <a:rPr lang="it-IT" err="1"/>
              <a:t>diffusion</a:t>
            </a:r>
            <a:r>
              <a:rPr lang="it-IT"/>
              <a:t> model to generate </a:t>
            </a:r>
            <a:r>
              <a:rPr lang="it-IT" err="1"/>
              <a:t>novel</a:t>
            </a:r>
            <a:r>
              <a:rPr lang="it-IT"/>
              <a:t> </a:t>
            </a:r>
            <a:r>
              <a:rPr lang="it-IT" err="1"/>
              <a:t>views</a:t>
            </a:r>
            <a:r>
              <a:rPr lang="it-IT"/>
              <a:t> of an </a:t>
            </a:r>
            <a:r>
              <a:rPr lang="it-IT" err="1"/>
              <a:t>object</a:t>
            </a:r>
            <a:r>
              <a:rPr lang="it-IT"/>
              <a:t>.</a:t>
            </a:r>
          </a:p>
          <a:p>
            <a:pPr lvl="2">
              <a:lnSpc>
                <a:spcPct val="114999"/>
              </a:lnSpc>
              <a:buSzPts val="1800"/>
            </a:pPr>
            <a:endParaRPr lang="it-IT"/>
          </a:p>
          <a:p>
            <a:pPr marL="596900" lvl="1" indent="0">
              <a:lnSpc>
                <a:spcPct val="114999"/>
              </a:lnSpc>
              <a:buSzPts val="1800"/>
              <a:buNone/>
            </a:pPr>
            <a:endParaRPr lang="it-IT"/>
          </a:p>
          <a:p>
            <a:pPr marL="596900" lvl="1" indent="0">
              <a:lnSpc>
                <a:spcPct val="114999"/>
              </a:lnSpc>
              <a:buSzPts val="1800"/>
              <a:buNone/>
            </a:pPr>
            <a:endParaRPr lang="it-IT"/>
          </a:p>
        </p:txBody>
      </p:sp>
      <p:sp>
        <p:nvSpPr>
          <p:cNvPr id="2" name="Segnaposto numero diapositiva 1">
            <a:extLst>
              <a:ext uri="{FF2B5EF4-FFF2-40B4-BE49-F238E27FC236}">
                <a16:creationId xmlns:a16="http://schemas.microsoft.com/office/drawing/2014/main" id="{A632C093-4F5D-A3F5-3B46-5E7468497694}"/>
              </a:ext>
            </a:extLst>
          </p:cNvPr>
          <p:cNvSpPr>
            <a:spLocks noGrp="1"/>
          </p:cNvSpPr>
          <p:nvPr>
            <p:ph type="sldNum" idx="12"/>
          </p:nvPr>
        </p:nvSpPr>
        <p:spPr/>
        <p:txBody>
          <a:bodyPr/>
          <a:lstStyle/>
          <a:p>
            <a:fld id="{00000000-1234-1234-1234-123412341234}" type="slidenum">
              <a:rPr lang="it"/>
              <a:t>50</a:t>
            </a:fld>
            <a:endParaRPr lang="it-IT"/>
          </a:p>
        </p:txBody>
      </p:sp>
      <p:pic>
        <p:nvPicPr>
          <p:cNvPr id="5" name="Immagine 4" descr="Immagine che contiene giallo, cartone animato, giocattolo&#10;&#10;Il contenuto generato dall&amp;#39;IA potrebbe non essere corretto.">
            <a:extLst>
              <a:ext uri="{FF2B5EF4-FFF2-40B4-BE49-F238E27FC236}">
                <a16:creationId xmlns:a16="http://schemas.microsoft.com/office/drawing/2014/main" id="{80BCE93E-16C8-7116-A54E-42AC1F40BB9E}"/>
              </a:ext>
            </a:extLst>
          </p:cNvPr>
          <p:cNvPicPr>
            <a:picLocks noChangeAspect="1"/>
          </p:cNvPicPr>
          <p:nvPr/>
        </p:nvPicPr>
        <p:blipFill>
          <a:blip r:embed="rId3"/>
          <a:stretch>
            <a:fillRect/>
          </a:stretch>
        </p:blipFill>
        <p:spPr>
          <a:xfrm>
            <a:off x="1873130" y="1530145"/>
            <a:ext cx="5397740" cy="3613355"/>
          </a:xfrm>
          <a:prstGeom prst="rect">
            <a:avLst/>
          </a:prstGeom>
        </p:spPr>
      </p:pic>
    </p:spTree>
    <p:extLst>
      <p:ext uri="{BB962C8B-B14F-4D97-AF65-F5344CB8AC3E}">
        <p14:creationId xmlns:p14="http://schemas.microsoft.com/office/powerpoint/2010/main" val="34781193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8D812F7C-4816-5E83-AF16-F7B175A394BB}"/>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B914D398-562E-F0C1-799A-FDD56A1B8E8C}"/>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a:t>Zero-1-to-3</a:t>
            </a:r>
            <a:endParaRPr lang="it-IT"/>
          </a:p>
        </p:txBody>
      </p:sp>
      <p:sp>
        <p:nvSpPr>
          <p:cNvPr id="4" name="Sottotitolo 3">
            <a:extLst>
              <a:ext uri="{FF2B5EF4-FFF2-40B4-BE49-F238E27FC236}">
                <a16:creationId xmlns:a16="http://schemas.microsoft.com/office/drawing/2014/main" id="{23CAFA95-6A21-49B0-2416-4697A8DF9454}"/>
              </a:ext>
            </a:extLst>
          </p:cNvPr>
          <p:cNvSpPr>
            <a:spLocks noGrp="1"/>
          </p:cNvSpPr>
          <p:nvPr>
            <p:ph type="body" idx="1"/>
          </p:nvPr>
        </p:nvSpPr>
        <p:spPr/>
        <p:txBody>
          <a:bodyPr>
            <a:normAutofit/>
          </a:bodyPr>
          <a:lstStyle/>
          <a:p>
            <a:pPr>
              <a:lnSpc>
                <a:spcPct val="114999"/>
              </a:lnSpc>
            </a:pPr>
            <a:r>
              <a:rPr lang="it-IT"/>
              <a:t>Zero-1-to-3: Train a </a:t>
            </a:r>
            <a:r>
              <a:rPr lang="it-IT" err="1"/>
              <a:t>diffusion</a:t>
            </a:r>
            <a:r>
              <a:rPr lang="it-IT"/>
              <a:t> model to generate </a:t>
            </a:r>
            <a:r>
              <a:rPr lang="it-IT" err="1"/>
              <a:t>novel</a:t>
            </a:r>
            <a:r>
              <a:rPr lang="it-IT"/>
              <a:t> </a:t>
            </a:r>
            <a:r>
              <a:rPr lang="it-IT" err="1"/>
              <a:t>views</a:t>
            </a:r>
            <a:r>
              <a:rPr lang="it-IT"/>
              <a:t> of an </a:t>
            </a:r>
            <a:r>
              <a:rPr lang="it-IT" err="1"/>
              <a:t>object</a:t>
            </a:r>
            <a:r>
              <a:rPr lang="it-IT"/>
              <a:t>.</a:t>
            </a:r>
          </a:p>
          <a:p>
            <a:pPr lvl="1">
              <a:lnSpc>
                <a:spcPct val="114999"/>
              </a:lnSpc>
            </a:pPr>
            <a:r>
              <a:rPr lang="it-IT" b="1" err="1"/>
              <a:t>Problem</a:t>
            </a:r>
            <a:r>
              <a:rPr lang="it-IT" b="1"/>
              <a:t>: </a:t>
            </a:r>
            <a:r>
              <a:rPr lang="it-IT" b="1" err="1"/>
              <a:t>consistency</a:t>
            </a:r>
            <a:endParaRPr lang="it-IT" b="1"/>
          </a:p>
          <a:p>
            <a:pPr marL="596900" lvl="1" indent="0">
              <a:lnSpc>
                <a:spcPct val="114999"/>
              </a:lnSpc>
              <a:buSzPts val="1800"/>
              <a:buNone/>
            </a:pPr>
            <a:endParaRPr lang="it-IT"/>
          </a:p>
        </p:txBody>
      </p:sp>
      <p:sp>
        <p:nvSpPr>
          <p:cNvPr id="2" name="Segnaposto numero diapositiva 1">
            <a:extLst>
              <a:ext uri="{FF2B5EF4-FFF2-40B4-BE49-F238E27FC236}">
                <a16:creationId xmlns:a16="http://schemas.microsoft.com/office/drawing/2014/main" id="{E90CE9A5-4299-12E7-9524-3B93D92A5E80}"/>
              </a:ext>
            </a:extLst>
          </p:cNvPr>
          <p:cNvSpPr>
            <a:spLocks noGrp="1"/>
          </p:cNvSpPr>
          <p:nvPr>
            <p:ph type="sldNum" idx="12"/>
          </p:nvPr>
        </p:nvSpPr>
        <p:spPr/>
        <p:txBody>
          <a:bodyPr/>
          <a:lstStyle/>
          <a:p>
            <a:fld id="{00000000-1234-1234-1234-123412341234}" type="slidenum">
              <a:rPr lang="it"/>
              <a:t>51</a:t>
            </a:fld>
            <a:endParaRPr lang="it-IT"/>
          </a:p>
        </p:txBody>
      </p:sp>
      <p:pic>
        <p:nvPicPr>
          <p:cNvPr id="3" name="Immagine 2" descr="Immagine che contiene Ricambio auto, giocattolo, automobile, videocamera/fotocamera&#10;&#10;Il contenuto generato dall&amp;#39;IA potrebbe non essere corretto.">
            <a:extLst>
              <a:ext uri="{FF2B5EF4-FFF2-40B4-BE49-F238E27FC236}">
                <a16:creationId xmlns:a16="http://schemas.microsoft.com/office/drawing/2014/main" id="{BC57FA91-1354-1244-23A8-DE7E4212D21C}"/>
              </a:ext>
            </a:extLst>
          </p:cNvPr>
          <p:cNvPicPr>
            <a:picLocks noChangeAspect="1"/>
          </p:cNvPicPr>
          <p:nvPr/>
        </p:nvPicPr>
        <p:blipFill>
          <a:blip r:embed="rId3"/>
          <a:stretch>
            <a:fillRect/>
          </a:stretch>
        </p:blipFill>
        <p:spPr>
          <a:xfrm>
            <a:off x="672895" y="1965832"/>
            <a:ext cx="7798210" cy="2695891"/>
          </a:xfrm>
          <a:prstGeom prst="rect">
            <a:avLst/>
          </a:prstGeom>
        </p:spPr>
      </p:pic>
    </p:spTree>
    <p:extLst>
      <p:ext uri="{BB962C8B-B14F-4D97-AF65-F5344CB8AC3E}">
        <p14:creationId xmlns:p14="http://schemas.microsoft.com/office/powerpoint/2010/main" val="12209683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3AB1810C-6D8C-A347-9F01-74389D5DB49D}"/>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29D36E1E-1E48-737C-A709-F538FADB6AF9}"/>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a:t>Zero-1-to-3</a:t>
            </a:r>
            <a:endParaRPr lang="it-IT"/>
          </a:p>
        </p:txBody>
      </p:sp>
      <p:sp>
        <p:nvSpPr>
          <p:cNvPr id="4" name="Sottotitolo 3">
            <a:extLst>
              <a:ext uri="{FF2B5EF4-FFF2-40B4-BE49-F238E27FC236}">
                <a16:creationId xmlns:a16="http://schemas.microsoft.com/office/drawing/2014/main" id="{5B10381C-69E2-A62F-4403-1F45D5B9D3C4}"/>
              </a:ext>
            </a:extLst>
          </p:cNvPr>
          <p:cNvSpPr>
            <a:spLocks noGrp="1"/>
          </p:cNvSpPr>
          <p:nvPr>
            <p:ph type="body" idx="1"/>
          </p:nvPr>
        </p:nvSpPr>
        <p:spPr/>
        <p:txBody>
          <a:bodyPr>
            <a:normAutofit/>
          </a:bodyPr>
          <a:lstStyle/>
          <a:p>
            <a:pPr>
              <a:lnSpc>
                <a:spcPct val="114999"/>
              </a:lnSpc>
            </a:pPr>
            <a:r>
              <a:rPr lang="it-IT"/>
              <a:t>2D Multi </a:t>
            </a:r>
            <a:r>
              <a:rPr lang="it-IT" err="1"/>
              <a:t>View</a:t>
            </a:r>
            <a:r>
              <a:rPr lang="it-IT"/>
              <a:t> </a:t>
            </a:r>
            <a:r>
              <a:rPr lang="it-IT" err="1"/>
              <a:t>Diffusion</a:t>
            </a:r>
            <a:r>
              <a:rPr lang="it-IT"/>
              <a:t> </a:t>
            </a:r>
            <a:r>
              <a:rPr lang="it-IT" err="1"/>
              <a:t>has</a:t>
            </a:r>
            <a:r>
              <a:rPr lang="it-IT"/>
              <a:t> no explicit 3D </a:t>
            </a:r>
            <a:r>
              <a:rPr lang="it-IT" err="1"/>
              <a:t>representation</a:t>
            </a:r>
            <a:r>
              <a:rPr lang="it-IT"/>
              <a:t> (e.g. </a:t>
            </a:r>
            <a:r>
              <a:rPr lang="it-IT" err="1"/>
              <a:t>NeRF</a:t>
            </a:r>
            <a:r>
              <a:rPr lang="it-IT"/>
              <a:t> or 3DGS). </a:t>
            </a:r>
            <a:r>
              <a:rPr lang="it-IT" err="1"/>
              <a:t>Thus</a:t>
            </a:r>
            <a:r>
              <a:rPr lang="it-IT"/>
              <a:t>, the 3D </a:t>
            </a:r>
            <a:r>
              <a:rPr lang="it-IT" err="1"/>
              <a:t>consistency</a:t>
            </a:r>
            <a:r>
              <a:rPr lang="it-IT"/>
              <a:t> of the </a:t>
            </a:r>
            <a:r>
              <a:rPr lang="it-IT" err="1"/>
              <a:t>generated</a:t>
            </a:r>
            <a:r>
              <a:rPr lang="it-IT"/>
              <a:t> images are </a:t>
            </a:r>
            <a:r>
              <a:rPr lang="it-IT" err="1"/>
              <a:t>not</a:t>
            </a:r>
            <a:r>
              <a:rPr lang="it-IT"/>
              <a:t> </a:t>
            </a:r>
            <a:r>
              <a:rPr lang="it-IT" err="1"/>
              <a:t>constrained</a:t>
            </a:r>
            <a:r>
              <a:rPr lang="it-IT"/>
              <a:t>.</a:t>
            </a:r>
          </a:p>
          <a:p>
            <a:pPr marL="596900" lvl="1" indent="0">
              <a:lnSpc>
                <a:spcPct val="114999"/>
              </a:lnSpc>
              <a:buSzPts val="1800"/>
              <a:buNone/>
            </a:pPr>
            <a:endParaRPr lang="it-IT"/>
          </a:p>
        </p:txBody>
      </p:sp>
      <p:sp>
        <p:nvSpPr>
          <p:cNvPr id="2" name="Segnaposto numero diapositiva 1">
            <a:extLst>
              <a:ext uri="{FF2B5EF4-FFF2-40B4-BE49-F238E27FC236}">
                <a16:creationId xmlns:a16="http://schemas.microsoft.com/office/drawing/2014/main" id="{58440788-5F00-475E-3EFD-B528D1910665}"/>
              </a:ext>
            </a:extLst>
          </p:cNvPr>
          <p:cNvSpPr>
            <a:spLocks noGrp="1"/>
          </p:cNvSpPr>
          <p:nvPr>
            <p:ph type="sldNum" idx="12"/>
          </p:nvPr>
        </p:nvSpPr>
        <p:spPr/>
        <p:txBody>
          <a:bodyPr/>
          <a:lstStyle/>
          <a:p>
            <a:fld id="{00000000-1234-1234-1234-123412341234}" type="slidenum">
              <a:rPr lang="it"/>
              <a:t>52</a:t>
            </a:fld>
            <a:endParaRPr lang="it-IT"/>
          </a:p>
        </p:txBody>
      </p:sp>
      <p:pic>
        <p:nvPicPr>
          <p:cNvPr id="5" name="Immagine 4" descr="Immagine che contiene cartone animato&#10;&#10;Il contenuto generato dall&amp;#39;IA potrebbe non essere corretto.">
            <a:extLst>
              <a:ext uri="{FF2B5EF4-FFF2-40B4-BE49-F238E27FC236}">
                <a16:creationId xmlns:a16="http://schemas.microsoft.com/office/drawing/2014/main" id="{9FEB3384-380B-46CD-075C-3369D13B7E59}"/>
              </a:ext>
            </a:extLst>
          </p:cNvPr>
          <p:cNvPicPr>
            <a:picLocks noChangeAspect="1"/>
          </p:cNvPicPr>
          <p:nvPr/>
        </p:nvPicPr>
        <p:blipFill>
          <a:blip r:embed="rId3"/>
          <a:stretch>
            <a:fillRect/>
          </a:stretch>
        </p:blipFill>
        <p:spPr>
          <a:xfrm>
            <a:off x="1797460" y="2297703"/>
            <a:ext cx="5549080" cy="2760352"/>
          </a:xfrm>
          <a:prstGeom prst="rect">
            <a:avLst/>
          </a:prstGeom>
        </p:spPr>
      </p:pic>
    </p:spTree>
    <p:extLst>
      <p:ext uri="{BB962C8B-B14F-4D97-AF65-F5344CB8AC3E}">
        <p14:creationId xmlns:p14="http://schemas.microsoft.com/office/powerpoint/2010/main" val="37121609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557EE3-C7E7-5940-573A-0141C5429CAC}"/>
              </a:ext>
            </a:extLst>
          </p:cNvPr>
          <p:cNvSpPr>
            <a:spLocks noGrp="1"/>
          </p:cNvSpPr>
          <p:nvPr>
            <p:ph type="title"/>
          </p:nvPr>
        </p:nvSpPr>
        <p:spPr/>
        <p:txBody>
          <a:bodyPr/>
          <a:lstStyle/>
          <a:p>
            <a:r>
              <a:rPr lang="it-IT" err="1"/>
              <a:t>Limitations</a:t>
            </a:r>
            <a:r>
              <a:rPr lang="it-IT"/>
              <a:t> of </a:t>
            </a:r>
            <a:r>
              <a:rPr lang="it-IT" err="1"/>
              <a:t>Multiview</a:t>
            </a:r>
            <a:r>
              <a:rPr lang="it-IT"/>
              <a:t> </a:t>
            </a:r>
            <a:r>
              <a:rPr lang="it-IT" err="1"/>
              <a:t>Diffusion</a:t>
            </a:r>
            <a:endParaRPr lang="it-IT"/>
          </a:p>
        </p:txBody>
      </p:sp>
      <p:sp>
        <p:nvSpPr>
          <p:cNvPr id="5" name="Segnaposto numero diapositiva 4">
            <a:extLst>
              <a:ext uri="{FF2B5EF4-FFF2-40B4-BE49-F238E27FC236}">
                <a16:creationId xmlns:a16="http://schemas.microsoft.com/office/drawing/2014/main" id="{EB0B0F40-21CE-550B-490D-B11CF6CEE671}"/>
              </a:ext>
            </a:extLst>
          </p:cNvPr>
          <p:cNvSpPr>
            <a:spLocks noGrp="1"/>
          </p:cNvSpPr>
          <p:nvPr>
            <p:ph type="sldNum" idx="12"/>
          </p:nvPr>
        </p:nvSpPr>
        <p:spPr/>
        <p:txBody>
          <a:bodyPr/>
          <a:lstStyle/>
          <a:p>
            <a:fld id="{FB7966E0-A0A2-49DC-B90B-E16E1A137875}" type="slidenum">
              <a:rPr lang="en-CA" smtClean="0"/>
              <a:t>53</a:t>
            </a:fld>
            <a:endParaRPr lang="en-CA"/>
          </a:p>
        </p:txBody>
      </p:sp>
    </p:spTree>
    <p:extLst>
      <p:ext uri="{BB962C8B-B14F-4D97-AF65-F5344CB8AC3E}">
        <p14:creationId xmlns:p14="http://schemas.microsoft.com/office/powerpoint/2010/main" val="14685593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31E12FDF-B5C1-FAFB-D417-DDC81A428D07}"/>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5CDC907C-F8F9-9B69-E063-FC1BCFE0CD55}"/>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Multiview</a:t>
            </a:r>
            <a:r>
              <a:rPr lang="it"/>
              <a:t> Image Generation</a:t>
            </a:r>
            <a:endParaRPr lang="it-IT"/>
          </a:p>
        </p:txBody>
      </p:sp>
      <p:sp>
        <p:nvSpPr>
          <p:cNvPr id="4" name="Sottotitolo 3">
            <a:extLst>
              <a:ext uri="{FF2B5EF4-FFF2-40B4-BE49-F238E27FC236}">
                <a16:creationId xmlns:a16="http://schemas.microsoft.com/office/drawing/2014/main" id="{6C2F4DF0-9399-7D88-D536-C380F7D36C50}"/>
              </a:ext>
            </a:extLst>
          </p:cNvPr>
          <p:cNvSpPr>
            <a:spLocks noGrp="1"/>
          </p:cNvSpPr>
          <p:nvPr>
            <p:ph type="body" idx="1"/>
          </p:nvPr>
        </p:nvSpPr>
        <p:spPr>
          <a:xfrm>
            <a:off x="311700" y="1152475"/>
            <a:ext cx="5118815" cy="2387700"/>
          </a:xfrm>
        </p:spPr>
        <p:txBody>
          <a:bodyPr>
            <a:normAutofit/>
          </a:bodyPr>
          <a:lstStyle/>
          <a:p>
            <a:pPr marL="0" indent="0">
              <a:lnSpc>
                <a:spcPts val="2475"/>
              </a:lnSpc>
              <a:buNone/>
            </a:pPr>
            <a:r>
              <a:rPr lang="it-IT" sz="2000" b="1" dirty="0" err="1">
                <a:solidFill>
                  <a:srgbClr val="595959"/>
                </a:solidFill>
              </a:rPr>
              <a:t>Problems</a:t>
            </a:r>
            <a:r>
              <a:rPr lang="it-IT" sz="2000" dirty="0">
                <a:solidFill>
                  <a:srgbClr val="595959"/>
                </a:solidFill>
              </a:rPr>
              <a:t>:</a:t>
            </a:r>
            <a:r>
              <a:rPr lang="it-IT" sz="2000" baseline="0" dirty="0">
                <a:solidFill>
                  <a:srgbClr val="595959"/>
                </a:solidFill>
                <a:latin typeface="Arial"/>
                <a:ea typeface="Arial"/>
                <a:cs typeface="Arial"/>
              </a:rPr>
              <a:t> </a:t>
            </a:r>
            <a:endParaRPr lang="en-US">
              <a:solidFill>
                <a:srgbClr val="595959"/>
              </a:solidFill>
            </a:endParaRPr>
          </a:p>
          <a:p>
            <a:pPr marL="342900">
              <a:lnSpc>
                <a:spcPts val="2475"/>
              </a:lnSpc>
            </a:pPr>
            <a:r>
              <a:rPr lang="it-IT" dirty="0" err="1">
                <a:solidFill>
                  <a:srgbClr val="595959"/>
                </a:solidFill>
              </a:rPr>
              <a:t>Independently</a:t>
            </a:r>
            <a:r>
              <a:rPr lang="it-IT" dirty="0">
                <a:solidFill>
                  <a:srgbClr val="595959"/>
                </a:solidFill>
              </a:rPr>
              <a:t> </a:t>
            </a:r>
            <a:r>
              <a:rPr lang="it-IT" dirty="0" err="1">
                <a:solidFill>
                  <a:srgbClr val="595959"/>
                </a:solidFill>
              </a:rPr>
              <a:t>generaing</a:t>
            </a:r>
            <a:r>
              <a:rPr lang="it-IT" dirty="0">
                <a:solidFill>
                  <a:srgbClr val="595959"/>
                </a:solidFill>
              </a:rPr>
              <a:t> </a:t>
            </a:r>
            <a:r>
              <a:rPr lang="it-IT" dirty="0" err="1">
                <a:solidFill>
                  <a:srgbClr val="595959"/>
                </a:solidFill>
              </a:rPr>
              <a:t>novel</a:t>
            </a:r>
            <a:r>
              <a:rPr lang="it-IT" dirty="0">
                <a:solidFill>
                  <a:srgbClr val="595959"/>
                </a:solidFill>
              </a:rPr>
              <a:t> </a:t>
            </a:r>
            <a:r>
              <a:rPr lang="it-IT" dirty="0" err="1">
                <a:solidFill>
                  <a:srgbClr val="595959"/>
                </a:solidFill>
              </a:rPr>
              <a:t>views</a:t>
            </a:r>
            <a:r>
              <a:rPr lang="it-IT" dirty="0">
                <a:solidFill>
                  <a:srgbClr val="595959"/>
                </a:solidFill>
              </a:rPr>
              <a:t> leads to 3D </a:t>
            </a:r>
            <a:r>
              <a:rPr lang="it-IT" dirty="0" err="1">
                <a:solidFill>
                  <a:srgbClr val="595959"/>
                </a:solidFill>
              </a:rPr>
              <a:t>inconsistencies</a:t>
            </a:r>
            <a:r>
              <a:rPr lang="it-IT" dirty="0">
                <a:solidFill>
                  <a:srgbClr val="595959"/>
                </a:solidFill>
              </a:rPr>
              <a:t>!</a:t>
            </a:r>
          </a:p>
          <a:p>
            <a:pPr marL="342900">
              <a:lnSpc>
                <a:spcPts val="2475"/>
              </a:lnSpc>
            </a:pPr>
            <a:r>
              <a:rPr lang="it-IT" dirty="0" err="1">
                <a:solidFill>
                  <a:srgbClr val="595959"/>
                </a:solidFill>
              </a:rPr>
              <a:t>Synchronized</a:t>
            </a:r>
            <a:r>
              <a:rPr lang="it-IT" dirty="0">
                <a:solidFill>
                  <a:srgbClr val="595959"/>
                </a:solidFill>
              </a:rPr>
              <a:t> </a:t>
            </a:r>
            <a:r>
              <a:rPr lang="it-IT" dirty="0" err="1">
                <a:solidFill>
                  <a:srgbClr val="595959"/>
                </a:solidFill>
              </a:rPr>
              <a:t>denoising</a:t>
            </a:r>
            <a:r>
              <a:rPr lang="it-IT" dirty="0">
                <a:solidFill>
                  <a:srgbClr val="595959"/>
                </a:solidFill>
              </a:rPr>
              <a:t> with </a:t>
            </a:r>
            <a:r>
              <a:rPr lang="it-IT" dirty="0" err="1">
                <a:solidFill>
                  <a:srgbClr val="595959"/>
                </a:solidFill>
              </a:rPr>
              <a:t>crosstalk</a:t>
            </a:r>
            <a:r>
              <a:rPr lang="it-IT" dirty="0">
                <a:solidFill>
                  <a:srgbClr val="595959"/>
                </a:solidFill>
              </a:rPr>
              <a:t> (Zero123++, </a:t>
            </a:r>
            <a:r>
              <a:rPr lang="it-IT" dirty="0" err="1">
                <a:solidFill>
                  <a:srgbClr val="595959"/>
                </a:solidFill>
              </a:rPr>
              <a:t>SyncDreamer</a:t>
            </a:r>
            <a:r>
              <a:rPr lang="it-IT" dirty="0">
                <a:solidFill>
                  <a:srgbClr val="595959"/>
                </a:solidFill>
              </a:rPr>
              <a:t>, etc.) helps </a:t>
            </a:r>
            <a:r>
              <a:rPr lang="it-IT" dirty="0" err="1">
                <a:solidFill>
                  <a:srgbClr val="595959"/>
                </a:solidFill>
              </a:rPr>
              <a:t>but</a:t>
            </a:r>
            <a:r>
              <a:rPr lang="it-IT" dirty="0">
                <a:solidFill>
                  <a:srgbClr val="595959"/>
                </a:solidFill>
              </a:rPr>
              <a:t> </a:t>
            </a:r>
            <a:r>
              <a:rPr lang="it-IT" dirty="0" err="1">
                <a:solidFill>
                  <a:srgbClr val="595959"/>
                </a:solidFill>
              </a:rPr>
              <a:t>cannot</a:t>
            </a:r>
            <a:r>
              <a:rPr lang="it-IT" dirty="0">
                <a:solidFill>
                  <a:srgbClr val="595959"/>
                </a:solidFill>
              </a:rPr>
              <a:t> </a:t>
            </a:r>
            <a:r>
              <a:rPr lang="it-IT" dirty="0" err="1">
                <a:solidFill>
                  <a:srgbClr val="595959"/>
                </a:solidFill>
              </a:rPr>
              <a:t>ensure</a:t>
            </a:r>
            <a:r>
              <a:rPr lang="it-IT" dirty="0">
                <a:solidFill>
                  <a:srgbClr val="595959"/>
                </a:solidFill>
              </a:rPr>
              <a:t> accurate </a:t>
            </a:r>
            <a:r>
              <a:rPr lang="it-IT" dirty="0" err="1">
                <a:solidFill>
                  <a:srgbClr val="595959"/>
                </a:solidFill>
              </a:rPr>
              <a:t>consistency</a:t>
            </a:r>
            <a:r>
              <a:rPr lang="it-IT" dirty="0">
                <a:solidFill>
                  <a:srgbClr val="595959"/>
                </a:solidFill>
              </a:rPr>
              <a:t>!</a:t>
            </a:r>
          </a:p>
        </p:txBody>
      </p:sp>
      <p:sp>
        <p:nvSpPr>
          <p:cNvPr id="2" name="Segnaposto numero diapositiva 1">
            <a:extLst>
              <a:ext uri="{FF2B5EF4-FFF2-40B4-BE49-F238E27FC236}">
                <a16:creationId xmlns:a16="http://schemas.microsoft.com/office/drawing/2014/main" id="{C64FD0C8-EA89-286A-1035-B0A51A155BAB}"/>
              </a:ext>
            </a:extLst>
          </p:cNvPr>
          <p:cNvSpPr>
            <a:spLocks noGrp="1"/>
          </p:cNvSpPr>
          <p:nvPr>
            <p:ph type="sldNum" idx="12"/>
          </p:nvPr>
        </p:nvSpPr>
        <p:spPr/>
        <p:txBody>
          <a:bodyPr/>
          <a:lstStyle/>
          <a:p>
            <a:fld id="{00000000-1234-1234-1234-123412341234}" type="slidenum">
              <a:rPr lang="it"/>
              <a:t>54</a:t>
            </a:fld>
            <a:endParaRPr lang="it-IT"/>
          </a:p>
        </p:txBody>
      </p:sp>
      <p:pic>
        <p:nvPicPr>
          <p:cNvPr id="3" name="Picture 2" descr="output">
            <a:extLst>
              <a:ext uri="{FF2B5EF4-FFF2-40B4-BE49-F238E27FC236}">
                <a16:creationId xmlns:a16="http://schemas.microsoft.com/office/drawing/2014/main" id="{821A0FCA-DCDF-56F1-98F4-BC7D09A81526}"/>
              </a:ext>
            </a:extLst>
          </p:cNvPr>
          <p:cNvPicPr>
            <a:picLocks noChangeAspect="1"/>
          </p:cNvPicPr>
          <p:nvPr/>
        </p:nvPicPr>
        <p:blipFill>
          <a:blip r:embed="rId3"/>
          <a:srcRect l="596" t="67682" r="-199" b="-133"/>
          <a:stretch>
            <a:fillRect/>
          </a:stretch>
        </p:blipFill>
        <p:spPr>
          <a:xfrm>
            <a:off x="5230586" y="1221922"/>
            <a:ext cx="3842638" cy="1863226"/>
          </a:xfrm>
          <a:prstGeom prst="rect">
            <a:avLst/>
          </a:prstGeom>
        </p:spPr>
      </p:pic>
      <p:sp>
        <p:nvSpPr>
          <p:cNvPr id="5" name="TextBox 4">
            <a:extLst>
              <a:ext uri="{FF2B5EF4-FFF2-40B4-BE49-F238E27FC236}">
                <a16:creationId xmlns:a16="http://schemas.microsoft.com/office/drawing/2014/main" id="{5449D7A2-DD63-524D-EC9F-03D7AE03D6ED}"/>
              </a:ext>
            </a:extLst>
          </p:cNvPr>
          <p:cNvSpPr txBox="1"/>
          <p:nvPr/>
        </p:nvSpPr>
        <p:spPr>
          <a:xfrm>
            <a:off x="249953" y="3329353"/>
            <a:ext cx="8019840" cy="416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14999"/>
              </a:lnSpc>
            </a:pPr>
            <a:r>
              <a:rPr lang="it-IT" sz="2000" b="1">
                <a:solidFill>
                  <a:srgbClr val="595959"/>
                </a:solidFill>
              </a:rPr>
              <a:t>Key </a:t>
            </a:r>
            <a:r>
              <a:rPr lang="it-IT" sz="2000" b="1" err="1">
                <a:solidFill>
                  <a:srgbClr val="595959"/>
                </a:solidFill>
              </a:rPr>
              <a:t>Questions</a:t>
            </a:r>
            <a:r>
              <a:rPr lang="it-IT" sz="2000" b="1">
                <a:solidFill>
                  <a:srgbClr val="595959"/>
                </a:solidFill>
              </a:rPr>
              <a:t>:</a:t>
            </a:r>
            <a:endParaRPr lang="it-IT" sz="2000"/>
          </a:p>
        </p:txBody>
      </p:sp>
      <p:sp>
        <p:nvSpPr>
          <p:cNvPr id="6" name="TextBox 5">
            <a:extLst>
              <a:ext uri="{FF2B5EF4-FFF2-40B4-BE49-F238E27FC236}">
                <a16:creationId xmlns:a16="http://schemas.microsoft.com/office/drawing/2014/main" id="{FB50E26A-07CB-2FB3-9B70-719A30150386}"/>
              </a:ext>
            </a:extLst>
          </p:cNvPr>
          <p:cNvSpPr txBox="1"/>
          <p:nvPr/>
        </p:nvSpPr>
        <p:spPr>
          <a:xfrm>
            <a:off x="1676" y="3929742"/>
            <a:ext cx="914232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it-IT" sz="2000" i="1">
                <a:solidFill>
                  <a:srgbClr val="595959"/>
                </a:solidFill>
              </a:rPr>
              <a:t>How can </a:t>
            </a:r>
            <a:r>
              <a:rPr lang="it-IT" sz="2000" i="1" err="1">
                <a:solidFill>
                  <a:srgbClr val="595959"/>
                </a:solidFill>
              </a:rPr>
              <a:t>we</a:t>
            </a:r>
            <a:r>
              <a:rPr lang="it-IT" sz="2000" i="1">
                <a:solidFill>
                  <a:srgbClr val="595959"/>
                </a:solidFill>
              </a:rPr>
              <a:t> </a:t>
            </a:r>
            <a:r>
              <a:rPr lang="it-IT" sz="2000" i="1" err="1">
                <a:solidFill>
                  <a:srgbClr val="595959"/>
                </a:solidFill>
              </a:rPr>
              <a:t>get</a:t>
            </a:r>
            <a:r>
              <a:rPr lang="it-IT" sz="2000" i="1">
                <a:solidFill>
                  <a:srgbClr val="595959"/>
                </a:solidFill>
              </a:rPr>
              <a:t> </a:t>
            </a:r>
            <a:r>
              <a:rPr lang="it-IT" sz="2000" i="1" err="1">
                <a:solidFill>
                  <a:srgbClr val="595959"/>
                </a:solidFill>
              </a:rPr>
              <a:t>rid</a:t>
            </a:r>
            <a:r>
              <a:rPr lang="it-IT" sz="2000" i="1">
                <a:solidFill>
                  <a:srgbClr val="595959"/>
                </a:solidFill>
              </a:rPr>
              <a:t> of 3D </a:t>
            </a:r>
            <a:r>
              <a:rPr lang="it-IT" sz="2000" i="1" err="1">
                <a:solidFill>
                  <a:srgbClr val="595959"/>
                </a:solidFill>
              </a:rPr>
              <a:t>inconsistencies</a:t>
            </a:r>
            <a:r>
              <a:rPr lang="it-IT" sz="2000" i="1">
                <a:solidFill>
                  <a:srgbClr val="595959"/>
                </a:solidFill>
              </a:rPr>
              <a:t>? (Gen-3Diffusion)</a:t>
            </a:r>
            <a:endParaRPr lang="en-US" sz="2000" i="1"/>
          </a:p>
        </p:txBody>
      </p:sp>
      <p:sp>
        <p:nvSpPr>
          <p:cNvPr id="7" name="TextBox 6">
            <a:extLst>
              <a:ext uri="{FF2B5EF4-FFF2-40B4-BE49-F238E27FC236}">
                <a16:creationId xmlns:a16="http://schemas.microsoft.com/office/drawing/2014/main" id="{060CE6C3-D46D-47D7-6BB9-BA85D4047C62}"/>
              </a:ext>
            </a:extLst>
          </p:cNvPr>
          <p:cNvSpPr txBox="1"/>
          <p:nvPr/>
        </p:nvSpPr>
        <p:spPr>
          <a:xfrm>
            <a:off x="1676" y="4403271"/>
            <a:ext cx="914232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it-IT" sz="2000" i="1" dirty="0">
                <a:solidFill>
                  <a:srgbClr val="595959"/>
                </a:solidFill>
              </a:rPr>
              <a:t>How can </a:t>
            </a:r>
            <a:r>
              <a:rPr lang="it-IT" sz="2000" i="1" dirty="0" err="1">
                <a:solidFill>
                  <a:srgbClr val="595959"/>
                </a:solidFill>
              </a:rPr>
              <a:t>we</a:t>
            </a:r>
            <a:r>
              <a:rPr lang="it-IT" sz="2000" i="1" dirty="0">
                <a:solidFill>
                  <a:srgbClr val="595959"/>
                </a:solidFill>
              </a:rPr>
              <a:t> </a:t>
            </a:r>
            <a:r>
              <a:rPr lang="it-IT" sz="2000" i="1" dirty="0" err="1">
                <a:solidFill>
                  <a:srgbClr val="595959"/>
                </a:solidFill>
              </a:rPr>
              <a:t>quantify</a:t>
            </a:r>
            <a:r>
              <a:rPr lang="it-IT" sz="2000" i="1" dirty="0">
                <a:solidFill>
                  <a:srgbClr val="595959"/>
                </a:solidFill>
              </a:rPr>
              <a:t> </a:t>
            </a:r>
            <a:r>
              <a:rPr lang="it-IT" sz="2000" i="1" dirty="0" err="1">
                <a:solidFill>
                  <a:srgbClr val="595959"/>
                </a:solidFill>
              </a:rPr>
              <a:t>inconsistencies</a:t>
            </a:r>
            <a:r>
              <a:rPr lang="it-IT" sz="2000" i="1" dirty="0">
                <a:solidFill>
                  <a:srgbClr val="595959"/>
                </a:solidFill>
              </a:rPr>
              <a:t> and performance? (</a:t>
            </a:r>
            <a:r>
              <a:rPr lang="it-IT" sz="2000" i="1" dirty="0" err="1">
                <a:solidFill>
                  <a:srgbClr val="595959"/>
                </a:solidFill>
              </a:rPr>
              <a:t>MVGBench</a:t>
            </a:r>
            <a:r>
              <a:rPr lang="it-IT" sz="2000" i="1" dirty="0">
                <a:solidFill>
                  <a:srgbClr val="595959"/>
                </a:solidFill>
              </a:rPr>
              <a:t>)</a:t>
            </a:r>
            <a:endParaRPr lang="it-IT" sz="2000" i="1" dirty="0"/>
          </a:p>
        </p:txBody>
      </p:sp>
      <mc:AlternateContent xmlns:mc="http://schemas.openxmlformats.org/markup-compatibility/2006">
        <mc:Choice xmlns:p14="http://schemas.microsoft.com/office/powerpoint/2010/main" Requires="p14">
          <p:contentPart p14:bwMode="auto" r:id="rId4">
            <p14:nvContentPartPr>
              <p14:cNvPr id="13" name="Ink 12">
                <a:extLst>
                  <a:ext uri="{FF2B5EF4-FFF2-40B4-BE49-F238E27FC236}">
                    <a16:creationId xmlns:a16="http://schemas.microsoft.com/office/drawing/2014/main" id="{5FA5267B-0390-568F-0A15-8C8FCC356469}"/>
                  </a:ext>
                </a:extLst>
              </p14:cNvPr>
              <p14:cNvContentPartPr/>
              <p14:nvPr/>
            </p14:nvContentPartPr>
            <p14:xfrm>
              <a:off x="5904705" y="1457759"/>
              <a:ext cx="726466" cy="838173"/>
            </p14:xfrm>
          </p:contentPart>
        </mc:Choice>
        <mc:Fallback>
          <p:pic>
            <p:nvPicPr>
              <p:cNvPr id="13" name="Ink 12">
                <a:extLst>
                  <a:ext uri="{FF2B5EF4-FFF2-40B4-BE49-F238E27FC236}">
                    <a16:creationId xmlns:a16="http://schemas.microsoft.com/office/drawing/2014/main" id="{5FA5267B-0390-568F-0A15-8C8FCC356469}"/>
                  </a:ext>
                </a:extLst>
              </p:cNvPr>
              <p:cNvPicPr/>
              <p:nvPr/>
            </p:nvPicPr>
            <p:blipFill>
              <a:blip r:embed="rId5"/>
              <a:stretch>
                <a:fillRect/>
              </a:stretch>
            </p:blipFill>
            <p:spPr>
              <a:xfrm>
                <a:off x="5886714" y="1439772"/>
                <a:ext cx="762088" cy="873786"/>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4" name="Ink 13">
                <a:extLst>
                  <a:ext uri="{FF2B5EF4-FFF2-40B4-BE49-F238E27FC236}">
                    <a16:creationId xmlns:a16="http://schemas.microsoft.com/office/drawing/2014/main" id="{93C89895-1C56-AA60-B556-FAD183505135}"/>
                  </a:ext>
                </a:extLst>
              </p14:cNvPr>
              <p14:cNvContentPartPr/>
              <p14:nvPr/>
            </p14:nvContentPartPr>
            <p14:xfrm>
              <a:off x="7643490" y="1287064"/>
              <a:ext cx="564198" cy="631487"/>
            </p14:xfrm>
          </p:contentPart>
        </mc:Choice>
        <mc:Fallback>
          <p:pic>
            <p:nvPicPr>
              <p:cNvPr id="14" name="Ink 13">
                <a:extLst>
                  <a:ext uri="{FF2B5EF4-FFF2-40B4-BE49-F238E27FC236}">
                    <a16:creationId xmlns:a16="http://schemas.microsoft.com/office/drawing/2014/main" id="{93C89895-1C56-AA60-B556-FAD183505135}"/>
                  </a:ext>
                </a:extLst>
              </p:cNvPr>
              <p:cNvPicPr/>
              <p:nvPr/>
            </p:nvPicPr>
            <p:blipFill>
              <a:blip r:embed="rId7"/>
              <a:stretch>
                <a:fillRect/>
              </a:stretch>
            </p:blipFill>
            <p:spPr>
              <a:xfrm>
                <a:off x="7625510" y="1269073"/>
                <a:ext cx="599797" cy="667109"/>
              </a:xfrm>
              <a:prstGeom prst="rect">
                <a:avLst/>
              </a:prstGeom>
            </p:spPr>
          </p:pic>
        </mc:Fallback>
      </mc:AlternateContent>
      <p:sp>
        <p:nvSpPr>
          <p:cNvPr id="8" name="TextBox 7">
            <a:extLst>
              <a:ext uri="{FF2B5EF4-FFF2-40B4-BE49-F238E27FC236}">
                <a16:creationId xmlns:a16="http://schemas.microsoft.com/office/drawing/2014/main" id="{7628F55B-8678-7175-115D-4934DCD39932}"/>
              </a:ext>
            </a:extLst>
          </p:cNvPr>
          <p:cNvSpPr txBox="1"/>
          <p:nvPr/>
        </p:nvSpPr>
        <p:spPr>
          <a:xfrm>
            <a:off x="5230812" y="3143250"/>
            <a:ext cx="375443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Zero123++, Shi et al. '23</a:t>
            </a:r>
          </a:p>
        </p:txBody>
      </p:sp>
    </p:spTree>
    <p:extLst>
      <p:ext uri="{BB962C8B-B14F-4D97-AF65-F5344CB8AC3E}">
        <p14:creationId xmlns:p14="http://schemas.microsoft.com/office/powerpoint/2010/main" val="16800074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4B950-74FE-97F1-FF00-7A766FDD1EB4}"/>
              </a:ext>
            </a:extLst>
          </p:cNvPr>
          <p:cNvSpPr>
            <a:spLocks noGrp="1"/>
          </p:cNvSpPr>
          <p:nvPr>
            <p:ph type="title"/>
          </p:nvPr>
        </p:nvSpPr>
        <p:spPr/>
        <p:txBody>
          <a:bodyPr>
            <a:normAutofit fontScale="90000"/>
          </a:bodyPr>
          <a:lstStyle/>
          <a:p>
            <a:r>
              <a:rPr lang="en-DE"/>
              <a:t>MV Diffusion + Sparse Reconstruction</a:t>
            </a:r>
          </a:p>
        </p:txBody>
      </p:sp>
      <p:pic>
        <p:nvPicPr>
          <p:cNvPr id="4" name="Picture 4">
            <a:extLst>
              <a:ext uri="{FF2B5EF4-FFF2-40B4-BE49-F238E27FC236}">
                <a16:creationId xmlns:a16="http://schemas.microsoft.com/office/drawing/2014/main" id="{AEEC1845-FFCD-8934-3A05-E889DD50FD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709" y="2199594"/>
            <a:ext cx="913473" cy="9134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a:extLst>
              <a:ext uri="{FF2B5EF4-FFF2-40B4-BE49-F238E27FC236}">
                <a16:creationId xmlns:a16="http://schemas.microsoft.com/office/drawing/2014/main" id="{500A8B09-6E76-0295-700C-93FEA00C8D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709" y="4074044"/>
            <a:ext cx="913473" cy="9134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317C5ED2-B3A3-1929-9E2E-16C38B5FAF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096" y="1268017"/>
            <a:ext cx="918086" cy="9180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a:extLst>
              <a:ext uri="{FF2B5EF4-FFF2-40B4-BE49-F238E27FC236}">
                <a16:creationId xmlns:a16="http://schemas.microsoft.com/office/drawing/2014/main" id="{6006B0DF-D0C7-87FB-D0E1-36CBB058AA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709" y="3136819"/>
            <a:ext cx="913473" cy="91347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EAD59961-88DE-D6CC-9358-ECFEBBB65A79}"/>
              </a:ext>
            </a:extLst>
          </p:cNvPr>
          <p:cNvGrpSpPr/>
          <p:nvPr/>
        </p:nvGrpSpPr>
        <p:grpSpPr>
          <a:xfrm>
            <a:off x="1579768" y="2199594"/>
            <a:ext cx="2438400" cy="1536872"/>
            <a:chOff x="2607276" y="1882346"/>
            <a:chExt cx="4744996" cy="3612292"/>
          </a:xfrm>
        </p:grpSpPr>
        <p:sp>
          <p:nvSpPr>
            <p:cNvPr id="9" name="Rounded Rectangle 8">
              <a:extLst>
                <a:ext uri="{FF2B5EF4-FFF2-40B4-BE49-F238E27FC236}">
                  <a16:creationId xmlns:a16="http://schemas.microsoft.com/office/drawing/2014/main" id="{3C3C363B-259C-4E82-67B6-D80E4A23B43F}"/>
                </a:ext>
              </a:extLst>
            </p:cNvPr>
            <p:cNvSpPr/>
            <p:nvPr/>
          </p:nvSpPr>
          <p:spPr>
            <a:xfrm>
              <a:off x="2965622" y="2224216"/>
              <a:ext cx="457200" cy="29285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0" name="Rounded Rectangle 9">
              <a:extLst>
                <a:ext uri="{FF2B5EF4-FFF2-40B4-BE49-F238E27FC236}">
                  <a16:creationId xmlns:a16="http://schemas.microsoft.com/office/drawing/2014/main" id="{5FF60044-12C3-D49C-0A37-D5EA41FA4D33}"/>
                </a:ext>
              </a:extLst>
            </p:cNvPr>
            <p:cNvSpPr/>
            <p:nvPr/>
          </p:nvSpPr>
          <p:spPr>
            <a:xfrm>
              <a:off x="3674076" y="2631988"/>
              <a:ext cx="457200" cy="217478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1" name="Rounded Rectangle 10">
              <a:extLst>
                <a:ext uri="{FF2B5EF4-FFF2-40B4-BE49-F238E27FC236}">
                  <a16:creationId xmlns:a16="http://schemas.microsoft.com/office/drawing/2014/main" id="{156FF08B-249A-0392-53F8-5F2C9FA65C9E}"/>
                </a:ext>
              </a:extLst>
            </p:cNvPr>
            <p:cNvSpPr/>
            <p:nvPr/>
          </p:nvSpPr>
          <p:spPr>
            <a:xfrm>
              <a:off x="4382530" y="3027405"/>
              <a:ext cx="457200" cy="149516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2" name="Rounded Rectangle 11">
              <a:extLst>
                <a:ext uri="{FF2B5EF4-FFF2-40B4-BE49-F238E27FC236}">
                  <a16:creationId xmlns:a16="http://schemas.microsoft.com/office/drawing/2014/main" id="{F08E52A5-F753-9DBD-D19C-5A1944F3E7AB}"/>
                </a:ext>
              </a:extLst>
            </p:cNvPr>
            <p:cNvSpPr/>
            <p:nvPr/>
          </p:nvSpPr>
          <p:spPr>
            <a:xfrm>
              <a:off x="5129085" y="3027405"/>
              <a:ext cx="457200" cy="1495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3" name="Rounded Rectangle 12">
              <a:extLst>
                <a:ext uri="{FF2B5EF4-FFF2-40B4-BE49-F238E27FC236}">
                  <a16:creationId xmlns:a16="http://schemas.microsoft.com/office/drawing/2014/main" id="{60DEBFB1-4D01-3A9A-6D94-3C38E8577E18}"/>
                </a:ext>
              </a:extLst>
            </p:cNvPr>
            <p:cNvSpPr/>
            <p:nvPr/>
          </p:nvSpPr>
          <p:spPr>
            <a:xfrm>
              <a:off x="5761411" y="2604970"/>
              <a:ext cx="457200" cy="217478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4" name="Rounded Rectangle 13">
              <a:extLst>
                <a:ext uri="{FF2B5EF4-FFF2-40B4-BE49-F238E27FC236}">
                  <a16:creationId xmlns:a16="http://schemas.microsoft.com/office/drawing/2014/main" id="{9546E6F1-1EC8-82A6-3731-2A459EC857DB}"/>
                </a:ext>
              </a:extLst>
            </p:cNvPr>
            <p:cNvSpPr/>
            <p:nvPr/>
          </p:nvSpPr>
          <p:spPr>
            <a:xfrm>
              <a:off x="6542032" y="2224214"/>
              <a:ext cx="457200" cy="29285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5" name="Trapezium 14">
              <a:extLst>
                <a:ext uri="{FF2B5EF4-FFF2-40B4-BE49-F238E27FC236}">
                  <a16:creationId xmlns:a16="http://schemas.microsoft.com/office/drawing/2014/main" id="{6506C38D-0D9D-B9E5-66BE-388297C21984}"/>
                </a:ext>
              </a:extLst>
            </p:cNvPr>
            <p:cNvSpPr/>
            <p:nvPr/>
          </p:nvSpPr>
          <p:spPr>
            <a:xfrm rot="5400000">
              <a:off x="1971933" y="2517689"/>
              <a:ext cx="3612292" cy="2341606"/>
            </a:xfrm>
            <a:prstGeom prst="trapezoi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6" name="Trapezium 15">
              <a:extLst>
                <a:ext uri="{FF2B5EF4-FFF2-40B4-BE49-F238E27FC236}">
                  <a16:creationId xmlns:a16="http://schemas.microsoft.com/office/drawing/2014/main" id="{1B896323-AFD0-DA16-E91D-B4834E211E79}"/>
                </a:ext>
              </a:extLst>
            </p:cNvPr>
            <p:cNvSpPr/>
            <p:nvPr/>
          </p:nvSpPr>
          <p:spPr>
            <a:xfrm rot="16200000">
              <a:off x="4375323" y="2517689"/>
              <a:ext cx="3612292" cy="2341606"/>
            </a:xfrm>
            <a:prstGeom prst="trapezoi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grpSp>
      <p:pic>
        <p:nvPicPr>
          <p:cNvPr id="17" name="Picture 2" descr="Circular Arrow icon">
            <a:extLst>
              <a:ext uri="{FF2B5EF4-FFF2-40B4-BE49-F238E27FC236}">
                <a16:creationId xmlns:a16="http://schemas.microsoft.com/office/drawing/2014/main" id="{104921CB-F447-FE2A-38AC-929A3EBFF0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0722" y="3947414"/>
            <a:ext cx="552450" cy="55245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1">
            <a:extLst>
              <a:ext uri="{FF2B5EF4-FFF2-40B4-BE49-F238E27FC236}">
                <a16:creationId xmlns:a16="http://schemas.microsoft.com/office/drawing/2014/main" id="{85EF886B-4973-8DAE-38AC-5058F3A7F48E}"/>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45036" y="1148488"/>
            <a:ext cx="1053928" cy="105392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FED0D91-0259-270E-92C9-CACFDC4F8894}"/>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94210" y="3077062"/>
            <a:ext cx="1053929" cy="105392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3">
            <a:extLst>
              <a:ext uri="{FF2B5EF4-FFF2-40B4-BE49-F238E27FC236}">
                <a16:creationId xmlns:a16="http://schemas.microsoft.com/office/drawing/2014/main" id="{353A4FFA-8CC1-7881-7E22-F2A3603D1284}"/>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36969" y="4074044"/>
            <a:ext cx="1053928" cy="105392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4">
            <a:extLst>
              <a:ext uri="{FF2B5EF4-FFF2-40B4-BE49-F238E27FC236}">
                <a16:creationId xmlns:a16="http://schemas.microsoft.com/office/drawing/2014/main" id="{23D08187-4AD0-BD0E-77CB-83EE9EA1BCDC}"/>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96899" y="2129367"/>
            <a:ext cx="1053928" cy="1053928"/>
          </a:xfrm>
          <a:prstGeom prst="rect">
            <a:avLst/>
          </a:prstGeom>
          <a:noFill/>
          <a:extLst>
            <a:ext uri="{909E8E84-426E-40DD-AFC4-6F175D3DCCD1}">
              <a14:hiddenFill xmlns:a14="http://schemas.microsoft.com/office/drawing/2010/main">
                <a:solidFill>
                  <a:srgbClr val="FFFFFF"/>
                </a:solidFill>
              </a14:hiddenFill>
            </a:ext>
          </a:extLst>
        </p:spPr>
      </p:pic>
      <p:sp>
        <p:nvSpPr>
          <p:cNvPr id="22" name="Rounded Rectangle 21">
            <a:extLst>
              <a:ext uri="{FF2B5EF4-FFF2-40B4-BE49-F238E27FC236}">
                <a16:creationId xmlns:a16="http://schemas.microsoft.com/office/drawing/2014/main" id="{CADE68B3-F70E-0D4E-5EC2-44EFB688B11D}"/>
              </a:ext>
            </a:extLst>
          </p:cNvPr>
          <p:cNvSpPr/>
          <p:nvPr/>
        </p:nvSpPr>
        <p:spPr>
          <a:xfrm>
            <a:off x="5329284" y="2622244"/>
            <a:ext cx="1761259" cy="90963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r>
              <a:rPr lang="en-DE" sz="1350" kern="1200">
                <a:solidFill>
                  <a:prstClr val="white"/>
                </a:solidFill>
                <a:latin typeface="Calibri"/>
              </a:rPr>
              <a:t>Sparse</a:t>
            </a:r>
          </a:p>
          <a:p>
            <a:pPr algn="ctr" defTabSz="685800">
              <a:buClrTx/>
            </a:pPr>
            <a:r>
              <a:rPr lang="en-DE" sz="1350" kern="1200">
                <a:solidFill>
                  <a:prstClr val="white"/>
                </a:solidFill>
                <a:latin typeface="Calibri"/>
              </a:rPr>
              <a:t>Reconstructor</a:t>
            </a:r>
          </a:p>
          <a:p>
            <a:pPr algn="ctr" defTabSz="685800">
              <a:buClrTx/>
            </a:pPr>
            <a:r>
              <a:rPr lang="en-DE" sz="1350" kern="1200">
                <a:solidFill>
                  <a:prstClr val="white"/>
                </a:solidFill>
                <a:latin typeface="Calibri"/>
              </a:rPr>
              <a:t>(Regressor)</a:t>
            </a:r>
          </a:p>
        </p:txBody>
      </p:sp>
      <p:sp>
        <p:nvSpPr>
          <p:cNvPr id="23" name="TextBox 22">
            <a:extLst>
              <a:ext uri="{FF2B5EF4-FFF2-40B4-BE49-F238E27FC236}">
                <a16:creationId xmlns:a16="http://schemas.microsoft.com/office/drawing/2014/main" id="{96B93139-283C-B885-A70E-CC971DF87BBA}"/>
              </a:ext>
            </a:extLst>
          </p:cNvPr>
          <p:cNvSpPr txBox="1"/>
          <p:nvPr/>
        </p:nvSpPr>
        <p:spPr>
          <a:xfrm>
            <a:off x="7269000" y="2906295"/>
            <a:ext cx="1652155" cy="300082"/>
          </a:xfrm>
          <a:prstGeom prst="rect">
            <a:avLst/>
          </a:prstGeom>
          <a:noFill/>
        </p:spPr>
        <p:txBody>
          <a:bodyPr wrap="square" rtlCol="0">
            <a:spAutoFit/>
          </a:bodyPr>
          <a:lstStyle/>
          <a:p>
            <a:pPr algn="ctr" defTabSz="685800">
              <a:buClrTx/>
            </a:pPr>
            <a:r>
              <a:rPr lang="en-DE" sz="1350" kern="1200">
                <a:solidFill>
                  <a:prstClr val="black"/>
                </a:solidFill>
                <a:latin typeface="Calibri"/>
                <a:ea typeface="+mn-ea"/>
                <a:cs typeface="+mn-cs"/>
              </a:rPr>
              <a:t>NeRF / SDF / 3D-GS</a:t>
            </a:r>
          </a:p>
        </p:txBody>
      </p:sp>
      <p:sp>
        <p:nvSpPr>
          <p:cNvPr id="24" name="TextBox 23">
            <a:extLst>
              <a:ext uri="{FF2B5EF4-FFF2-40B4-BE49-F238E27FC236}">
                <a16:creationId xmlns:a16="http://schemas.microsoft.com/office/drawing/2014/main" id="{DDC00FA9-BCE1-BAC2-65D4-C368C3EF5B97}"/>
              </a:ext>
            </a:extLst>
          </p:cNvPr>
          <p:cNvSpPr txBox="1"/>
          <p:nvPr/>
        </p:nvSpPr>
        <p:spPr>
          <a:xfrm>
            <a:off x="6164618" y="4800133"/>
            <a:ext cx="3071097" cy="300082"/>
          </a:xfrm>
          <a:prstGeom prst="rect">
            <a:avLst/>
          </a:prstGeom>
          <a:noFill/>
        </p:spPr>
        <p:txBody>
          <a:bodyPr wrap="none" rtlCol="0">
            <a:spAutoFit/>
          </a:bodyPr>
          <a:lstStyle/>
          <a:p>
            <a:pPr defTabSz="685800">
              <a:buClrTx/>
            </a:pPr>
            <a:r>
              <a:rPr lang="en-US" sz="1350" kern="1200" err="1">
                <a:solidFill>
                  <a:prstClr val="black"/>
                </a:solidFill>
                <a:latin typeface="Calibri"/>
                <a:ea typeface="+mn-ea"/>
                <a:cs typeface="+mn-cs"/>
              </a:rPr>
              <a:t>Xue</a:t>
            </a:r>
            <a:r>
              <a:rPr lang="en-US" sz="1350" kern="1200">
                <a:solidFill>
                  <a:prstClr val="black"/>
                </a:solidFill>
                <a:latin typeface="Calibri"/>
                <a:ea typeface="+mn-ea"/>
                <a:cs typeface="+mn-cs"/>
              </a:rPr>
              <a:t> et al. NeurIPS’24 [Human 3Diffusion]</a:t>
            </a:r>
          </a:p>
        </p:txBody>
      </p:sp>
    </p:spTree>
    <p:extLst>
      <p:ext uri="{BB962C8B-B14F-4D97-AF65-F5344CB8AC3E}">
        <p14:creationId xmlns:p14="http://schemas.microsoft.com/office/powerpoint/2010/main" val="44570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dissolve">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BEE98-56F2-6D1D-3487-BD99980221B6}"/>
              </a:ext>
            </a:extLst>
          </p:cNvPr>
          <p:cNvSpPr>
            <a:spLocks noGrp="1"/>
          </p:cNvSpPr>
          <p:nvPr>
            <p:ph type="title"/>
          </p:nvPr>
        </p:nvSpPr>
        <p:spPr/>
        <p:txBody>
          <a:bodyPr>
            <a:normAutofit fontScale="90000"/>
          </a:bodyPr>
          <a:lstStyle/>
          <a:p>
            <a:r>
              <a:rPr lang="en-DE"/>
              <a:t>MV Diffusion + Sparse Reconstruction</a:t>
            </a:r>
          </a:p>
        </p:txBody>
      </p:sp>
      <p:sp>
        <p:nvSpPr>
          <p:cNvPr id="3" name="Content Placeholder 2">
            <a:extLst>
              <a:ext uri="{FF2B5EF4-FFF2-40B4-BE49-F238E27FC236}">
                <a16:creationId xmlns:a16="http://schemas.microsoft.com/office/drawing/2014/main" id="{3BD48331-4342-4B0C-454A-626D10E9ED92}"/>
              </a:ext>
            </a:extLst>
          </p:cNvPr>
          <p:cNvSpPr>
            <a:spLocks noGrp="1"/>
          </p:cNvSpPr>
          <p:nvPr>
            <p:ph idx="1"/>
          </p:nvPr>
        </p:nvSpPr>
        <p:spPr>
          <a:xfrm>
            <a:off x="457200" y="1063230"/>
            <a:ext cx="8229601" cy="3394472"/>
          </a:xfrm>
        </p:spPr>
        <p:txBody>
          <a:bodyPr/>
          <a:lstStyle/>
          <a:p>
            <a:r>
              <a:rPr lang="en-DE"/>
              <a:t>3D inconsistent multi-view images lead to </a:t>
            </a:r>
            <a:r>
              <a:rPr lang="en-DE">
                <a:solidFill>
                  <a:srgbClr val="FF0000"/>
                </a:solidFill>
              </a:rPr>
              <a:t>unplausible</a:t>
            </a:r>
            <a:r>
              <a:rPr lang="en-DE"/>
              <a:t> 3D reconstruction</a:t>
            </a:r>
          </a:p>
        </p:txBody>
      </p:sp>
      <p:pic>
        <p:nvPicPr>
          <p:cNvPr id="6149" name="Picture 5">
            <a:extLst>
              <a:ext uri="{FF2B5EF4-FFF2-40B4-BE49-F238E27FC236}">
                <a16:creationId xmlns:a16="http://schemas.microsoft.com/office/drawing/2014/main" id="{45949CEC-0617-6151-FD0F-EE393901C5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156" t="13016" r="38563" b="9921"/>
          <a:stretch/>
        </p:blipFill>
        <p:spPr bwMode="auto">
          <a:xfrm>
            <a:off x="6672080" y="2143335"/>
            <a:ext cx="939162" cy="2652892"/>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a:extLst>
              <a:ext uri="{FF2B5EF4-FFF2-40B4-BE49-F238E27FC236}">
                <a16:creationId xmlns:a16="http://schemas.microsoft.com/office/drawing/2014/main" id="{B93F854A-D8CE-493C-92C7-D9754350D1F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0344" t="11609" r="37437" b="7739"/>
          <a:stretch/>
        </p:blipFill>
        <p:spPr bwMode="auto">
          <a:xfrm>
            <a:off x="4032409" y="2130352"/>
            <a:ext cx="731519" cy="2655326"/>
          </a:xfrm>
          <a:prstGeom prst="rect">
            <a:avLst/>
          </a:prstGeom>
          <a:noFill/>
          <a:extLst>
            <a:ext uri="{909E8E84-426E-40DD-AFC4-6F175D3DCCD1}">
              <a14:hiddenFill xmlns:a14="http://schemas.microsoft.com/office/drawing/2010/main">
                <a:solidFill>
                  <a:srgbClr val="FFFFFF"/>
                </a:solidFill>
              </a14:hiddenFill>
            </a:ext>
          </a:extLst>
        </p:spPr>
      </p:pic>
      <p:pic>
        <p:nvPicPr>
          <p:cNvPr id="6153" name="Picture 9">
            <a:extLst>
              <a:ext uri="{FF2B5EF4-FFF2-40B4-BE49-F238E27FC236}">
                <a16:creationId xmlns:a16="http://schemas.microsoft.com/office/drawing/2014/main" id="{A1CD149D-3757-E6A5-CF56-A17C7FE0A5D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457" t="33427" r="38610" b="11729"/>
          <a:stretch/>
        </p:blipFill>
        <p:spPr bwMode="auto">
          <a:xfrm>
            <a:off x="1320591" y="1964832"/>
            <a:ext cx="2105407" cy="28208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a:extLst>
              <a:ext uri="{FF2B5EF4-FFF2-40B4-BE49-F238E27FC236}">
                <a16:creationId xmlns:a16="http://schemas.microsoft.com/office/drawing/2014/main" id="{A4E8F5F0-45FE-0182-CF1E-6B22F5A9CA9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0344" t="72209" r="37437" b="7739"/>
          <a:stretch/>
        </p:blipFill>
        <p:spPr bwMode="auto">
          <a:xfrm>
            <a:off x="4919296" y="3045871"/>
            <a:ext cx="1597415" cy="1441592"/>
          </a:xfrm>
          <a:prstGeom prst="rect">
            <a:avLst/>
          </a:prstGeom>
          <a:noFill/>
          <a:ln w="19050">
            <a:solidFill>
              <a:srgbClr val="FF0000"/>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5CE330B-ED8A-0C2E-6BE8-B85758468025}"/>
              </a:ext>
            </a:extLst>
          </p:cNvPr>
          <p:cNvSpPr txBox="1"/>
          <p:nvPr/>
        </p:nvSpPr>
        <p:spPr>
          <a:xfrm>
            <a:off x="2862470" y="4796226"/>
            <a:ext cx="3419061" cy="300082"/>
          </a:xfrm>
          <a:prstGeom prst="rect">
            <a:avLst/>
          </a:prstGeom>
          <a:noFill/>
        </p:spPr>
        <p:txBody>
          <a:bodyPr wrap="square" rtlCol="0">
            <a:spAutoFit/>
          </a:bodyPr>
          <a:lstStyle/>
          <a:p>
            <a:pPr algn="ctr" defTabSz="685800">
              <a:buClrTx/>
            </a:pPr>
            <a:r>
              <a:rPr lang="en-DE" sz="1350" kern="1200">
                <a:solidFill>
                  <a:prstClr val="black"/>
                </a:solidFill>
                <a:latin typeface="Calibri"/>
                <a:ea typeface="+mn-ea"/>
                <a:cs typeface="+mn-cs"/>
              </a:rPr>
              <a:t>LGM [Tang et al., 2024]</a:t>
            </a:r>
          </a:p>
        </p:txBody>
      </p:sp>
      <p:sp>
        <p:nvSpPr>
          <p:cNvPr id="7" name="TextBox 6">
            <a:extLst>
              <a:ext uri="{FF2B5EF4-FFF2-40B4-BE49-F238E27FC236}">
                <a16:creationId xmlns:a16="http://schemas.microsoft.com/office/drawing/2014/main" id="{C3E62524-8924-220F-37D6-6134A807A108}"/>
              </a:ext>
            </a:extLst>
          </p:cNvPr>
          <p:cNvSpPr txBox="1"/>
          <p:nvPr/>
        </p:nvSpPr>
        <p:spPr>
          <a:xfrm>
            <a:off x="4866111" y="2449204"/>
            <a:ext cx="1703785" cy="507831"/>
          </a:xfrm>
          <a:prstGeom prst="rect">
            <a:avLst/>
          </a:prstGeom>
          <a:noFill/>
        </p:spPr>
        <p:txBody>
          <a:bodyPr wrap="square" rtlCol="0">
            <a:spAutoFit/>
          </a:bodyPr>
          <a:lstStyle/>
          <a:p>
            <a:pPr defTabSz="685800">
              <a:buClrTx/>
            </a:pPr>
            <a:r>
              <a:rPr lang="en-GB" sz="1350" kern="1200">
                <a:solidFill>
                  <a:srgbClr val="FF0000"/>
                </a:solidFill>
                <a:latin typeface="Calibri"/>
                <a:ea typeface="+mn-ea"/>
                <a:cs typeface="+mn-cs"/>
              </a:rPr>
              <a:t>F</a:t>
            </a:r>
            <a:r>
              <a:rPr lang="en-DE" sz="1350" kern="1200">
                <a:solidFill>
                  <a:srgbClr val="FF0000"/>
                </a:solidFill>
                <a:latin typeface="Calibri"/>
                <a:ea typeface="+mn-ea"/>
                <a:cs typeface="+mn-cs"/>
              </a:rPr>
              <a:t>or example, floating 3D Gaussian Splats</a:t>
            </a:r>
          </a:p>
        </p:txBody>
      </p:sp>
      <p:sp>
        <p:nvSpPr>
          <p:cNvPr id="8" name="TextBox 7">
            <a:extLst>
              <a:ext uri="{FF2B5EF4-FFF2-40B4-BE49-F238E27FC236}">
                <a16:creationId xmlns:a16="http://schemas.microsoft.com/office/drawing/2014/main" id="{CD16C1EF-CB29-34CF-CFB8-78CC9DFA25CE}"/>
              </a:ext>
            </a:extLst>
          </p:cNvPr>
          <p:cNvSpPr txBox="1"/>
          <p:nvPr/>
        </p:nvSpPr>
        <p:spPr>
          <a:xfrm>
            <a:off x="6164618" y="4800133"/>
            <a:ext cx="3071097" cy="300082"/>
          </a:xfrm>
          <a:prstGeom prst="rect">
            <a:avLst/>
          </a:prstGeom>
          <a:noFill/>
        </p:spPr>
        <p:txBody>
          <a:bodyPr wrap="none" rtlCol="0">
            <a:spAutoFit/>
          </a:bodyPr>
          <a:lstStyle/>
          <a:p>
            <a:pPr defTabSz="685800">
              <a:buClrTx/>
            </a:pPr>
            <a:r>
              <a:rPr lang="en-US" sz="1350" kern="1200" err="1">
                <a:solidFill>
                  <a:prstClr val="black"/>
                </a:solidFill>
                <a:latin typeface="Calibri"/>
                <a:ea typeface="+mn-ea"/>
                <a:cs typeface="+mn-cs"/>
              </a:rPr>
              <a:t>Xue</a:t>
            </a:r>
            <a:r>
              <a:rPr lang="en-US" sz="1350" kern="1200">
                <a:solidFill>
                  <a:prstClr val="black"/>
                </a:solidFill>
                <a:latin typeface="Calibri"/>
                <a:ea typeface="+mn-ea"/>
                <a:cs typeface="+mn-cs"/>
              </a:rPr>
              <a:t> et al. NeurIPS’24 [Human 3Diffusion]</a:t>
            </a:r>
          </a:p>
        </p:txBody>
      </p:sp>
    </p:spTree>
    <p:extLst>
      <p:ext uri="{BB962C8B-B14F-4D97-AF65-F5344CB8AC3E}">
        <p14:creationId xmlns:p14="http://schemas.microsoft.com/office/powerpoint/2010/main" val="27698275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74D4A-4D02-44EE-1B21-7F020BC9C1CD}"/>
              </a:ext>
            </a:extLst>
          </p:cNvPr>
          <p:cNvSpPr>
            <a:spLocks noGrp="1"/>
          </p:cNvSpPr>
          <p:nvPr>
            <p:ph type="title"/>
          </p:nvPr>
        </p:nvSpPr>
        <p:spPr/>
        <p:txBody>
          <a:bodyPr/>
          <a:lstStyle/>
          <a:p>
            <a:r>
              <a:rPr lang="en-DE"/>
              <a:t>Problem</a:t>
            </a:r>
          </a:p>
        </p:txBody>
      </p:sp>
      <p:sp>
        <p:nvSpPr>
          <p:cNvPr id="3" name="Content Placeholder 2">
            <a:extLst>
              <a:ext uri="{FF2B5EF4-FFF2-40B4-BE49-F238E27FC236}">
                <a16:creationId xmlns:a16="http://schemas.microsoft.com/office/drawing/2014/main" id="{DE9C0462-43CA-BA44-DF7B-D8DB1955B5B0}"/>
              </a:ext>
            </a:extLst>
          </p:cNvPr>
          <p:cNvSpPr>
            <a:spLocks noGrp="1"/>
          </p:cNvSpPr>
          <p:nvPr>
            <p:ph idx="1"/>
          </p:nvPr>
        </p:nvSpPr>
        <p:spPr>
          <a:xfrm>
            <a:off x="628650" y="1369219"/>
            <a:ext cx="7886700" cy="547904"/>
          </a:xfrm>
        </p:spPr>
        <p:txBody>
          <a:bodyPr>
            <a:normAutofit fontScale="70000" lnSpcReduction="20000"/>
          </a:bodyPr>
          <a:lstStyle/>
          <a:p>
            <a:r>
              <a:rPr lang="en-DE"/>
              <a:t>Multiview Diffusion Process lacks explicit 3D representation</a:t>
            </a:r>
          </a:p>
        </p:txBody>
      </p:sp>
      <p:sp>
        <p:nvSpPr>
          <p:cNvPr id="6" name="Oval 5">
            <a:extLst>
              <a:ext uri="{FF2B5EF4-FFF2-40B4-BE49-F238E27FC236}">
                <a16:creationId xmlns:a16="http://schemas.microsoft.com/office/drawing/2014/main" id="{BD6FF3FE-7334-EB03-3E56-5F7CB0519C23}"/>
              </a:ext>
            </a:extLst>
          </p:cNvPr>
          <p:cNvSpPr/>
          <p:nvPr/>
        </p:nvSpPr>
        <p:spPr>
          <a:xfrm>
            <a:off x="2182094" y="4216112"/>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7" name="Oval 6">
            <a:extLst>
              <a:ext uri="{FF2B5EF4-FFF2-40B4-BE49-F238E27FC236}">
                <a16:creationId xmlns:a16="http://schemas.microsoft.com/office/drawing/2014/main" id="{10582738-4A9B-336D-32ED-F420E68C4531}"/>
              </a:ext>
            </a:extLst>
          </p:cNvPr>
          <p:cNvSpPr/>
          <p:nvPr/>
        </p:nvSpPr>
        <p:spPr>
          <a:xfrm>
            <a:off x="2904262" y="4018684"/>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8" name="Oval 7">
            <a:extLst>
              <a:ext uri="{FF2B5EF4-FFF2-40B4-BE49-F238E27FC236}">
                <a16:creationId xmlns:a16="http://schemas.microsoft.com/office/drawing/2014/main" id="{B70DA400-E905-6C9B-3439-8FCCFAD91CE7}"/>
              </a:ext>
            </a:extLst>
          </p:cNvPr>
          <p:cNvSpPr/>
          <p:nvPr/>
        </p:nvSpPr>
        <p:spPr>
          <a:xfrm>
            <a:off x="3478360" y="3454977"/>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9" name="Oval 8">
            <a:extLst>
              <a:ext uri="{FF2B5EF4-FFF2-40B4-BE49-F238E27FC236}">
                <a16:creationId xmlns:a16="http://schemas.microsoft.com/office/drawing/2014/main" id="{6633480C-E6B9-20E9-DC91-0E235FAD0EC1}"/>
              </a:ext>
            </a:extLst>
          </p:cNvPr>
          <p:cNvSpPr/>
          <p:nvPr/>
        </p:nvSpPr>
        <p:spPr>
          <a:xfrm>
            <a:off x="4333013" y="3540702"/>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0" name="Oval 9">
            <a:extLst>
              <a:ext uri="{FF2B5EF4-FFF2-40B4-BE49-F238E27FC236}">
                <a16:creationId xmlns:a16="http://schemas.microsoft.com/office/drawing/2014/main" id="{04584E87-4C42-913E-EF3F-7DA1CDF97786}"/>
              </a:ext>
            </a:extLst>
          </p:cNvPr>
          <p:cNvSpPr/>
          <p:nvPr/>
        </p:nvSpPr>
        <p:spPr>
          <a:xfrm>
            <a:off x="4868144" y="3000971"/>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1" name="Oval 10">
            <a:extLst>
              <a:ext uri="{FF2B5EF4-FFF2-40B4-BE49-F238E27FC236}">
                <a16:creationId xmlns:a16="http://schemas.microsoft.com/office/drawing/2014/main" id="{4EB4262A-1467-06A8-3F5F-8584C24E8C9C}"/>
              </a:ext>
            </a:extLst>
          </p:cNvPr>
          <p:cNvSpPr/>
          <p:nvPr/>
        </p:nvSpPr>
        <p:spPr>
          <a:xfrm>
            <a:off x="5660451" y="2819130"/>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2" name="Oval 11">
            <a:extLst>
              <a:ext uri="{FF2B5EF4-FFF2-40B4-BE49-F238E27FC236}">
                <a16:creationId xmlns:a16="http://schemas.microsoft.com/office/drawing/2014/main" id="{DB8F9FE1-AA5A-46D3-C7A8-3FFBB20EDAAE}"/>
              </a:ext>
            </a:extLst>
          </p:cNvPr>
          <p:cNvSpPr/>
          <p:nvPr/>
        </p:nvSpPr>
        <p:spPr>
          <a:xfrm>
            <a:off x="6398206" y="2278803"/>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cxnSp>
        <p:nvCxnSpPr>
          <p:cNvPr id="14" name="Straight Arrow Connector 13">
            <a:extLst>
              <a:ext uri="{FF2B5EF4-FFF2-40B4-BE49-F238E27FC236}">
                <a16:creationId xmlns:a16="http://schemas.microsoft.com/office/drawing/2014/main" id="{83B1F9D0-8AEA-6B48-3718-0DD8CE7619AC}"/>
              </a:ext>
            </a:extLst>
          </p:cNvPr>
          <p:cNvCxnSpPr>
            <a:stCxn id="6" idx="7"/>
            <a:endCxn id="7" idx="2"/>
          </p:cNvCxnSpPr>
          <p:nvPr/>
        </p:nvCxnSpPr>
        <p:spPr>
          <a:xfrm flipV="1">
            <a:off x="2255264" y="4061546"/>
            <a:ext cx="648998" cy="1671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927DB4E3-BD95-FD4F-ED44-A9EF3D5233C9}"/>
              </a:ext>
            </a:extLst>
          </p:cNvPr>
          <p:cNvCxnSpPr>
            <a:stCxn id="7" idx="7"/>
            <a:endCxn id="8" idx="3"/>
          </p:cNvCxnSpPr>
          <p:nvPr/>
        </p:nvCxnSpPr>
        <p:spPr>
          <a:xfrm flipV="1">
            <a:off x="2977432" y="3528148"/>
            <a:ext cx="513482" cy="5030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6D48CEC2-2669-C5FC-E91F-216F5FDBC4FA}"/>
              </a:ext>
            </a:extLst>
          </p:cNvPr>
          <p:cNvCxnSpPr>
            <a:stCxn id="8" idx="6"/>
            <a:endCxn id="9" idx="2"/>
          </p:cNvCxnSpPr>
          <p:nvPr/>
        </p:nvCxnSpPr>
        <p:spPr>
          <a:xfrm>
            <a:off x="3564085" y="3497840"/>
            <a:ext cx="768928" cy="857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D3BF02F9-44F2-2F2A-B7DD-2C6BAA5DB8CB}"/>
              </a:ext>
            </a:extLst>
          </p:cNvPr>
          <p:cNvCxnSpPr>
            <a:stCxn id="9" idx="7"/>
            <a:endCxn id="10" idx="3"/>
          </p:cNvCxnSpPr>
          <p:nvPr/>
        </p:nvCxnSpPr>
        <p:spPr>
          <a:xfrm flipV="1">
            <a:off x="4406184" y="3074141"/>
            <a:ext cx="474515" cy="47911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D1D799E5-7ABA-BFBC-7430-850108DFCE31}"/>
              </a:ext>
            </a:extLst>
          </p:cNvPr>
          <p:cNvCxnSpPr>
            <a:stCxn id="10" idx="7"/>
            <a:endCxn id="11" idx="2"/>
          </p:cNvCxnSpPr>
          <p:nvPr/>
        </p:nvCxnSpPr>
        <p:spPr>
          <a:xfrm flipV="1">
            <a:off x="4941315" y="2861993"/>
            <a:ext cx="719136" cy="1515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F94936DE-128C-D598-BA18-F5E9DBD3652D}"/>
              </a:ext>
            </a:extLst>
          </p:cNvPr>
          <p:cNvCxnSpPr>
            <a:stCxn id="11" idx="7"/>
            <a:endCxn id="12" idx="3"/>
          </p:cNvCxnSpPr>
          <p:nvPr/>
        </p:nvCxnSpPr>
        <p:spPr>
          <a:xfrm flipV="1">
            <a:off x="5733622" y="2351974"/>
            <a:ext cx="677138" cy="4797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5" name="Picture 24">
            <a:extLst>
              <a:ext uri="{FF2B5EF4-FFF2-40B4-BE49-F238E27FC236}">
                <a16:creationId xmlns:a16="http://schemas.microsoft.com/office/drawing/2014/main" id="{C682DB95-073C-780B-615E-12F02B74E85A}"/>
              </a:ext>
            </a:extLst>
          </p:cNvPr>
          <p:cNvPicPr>
            <a:picLocks noChangeAspect="1"/>
          </p:cNvPicPr>
          <p:nvPr/>
        </p:nvPicPr>
        <p:blipFill>
          <a:blip r:embed="rId3"/>
          <a:stretch>
            <a:fillRect/>
          </a:stretch>
        </p:blipFill>
        <p:spPr>
          <a:xfrm>
            <a:off x="2112024" y="4383231"/>
            <a:ext cx="225865" cy="282332"/>
          </a:xfrm>
          <a:prstGeom prst="rect">
            <a:avLst/>
          </a:prstGeom>
        </p:spPr>
      </p:pic>
      <p:pic>
        <p:nvPicPr>
          <p:cNvPr id="26" name="Picture 25">
            <a:extLst>
              <a:ext uri="{FF2B5EF4-FFF2-40B4-BE49-F238E27FC236}">
                <a16:creationId xmlns:a16="http://schemas.microsoft.com/office/drawing/2014/main" id="{C40317AF-EFD2-484E-576E-BDBADB21DB49}"/>
              </a:ext>
            </a:extLst>
          </p:cNvPr>
          <p:cNvPicPr>
            <a:picLocks noChangeAspect="1"/>
          </p:cNvPicPr>
          <p:nvPr/>
        </p:nvPicPr>
        <p:blipFill>
          <a:blip r:embed="rId4"/>
          <a:stretch>
            <a:fillRect/>
          </a:stretch>
        </p:blipFill>
        <p:spPr>
          <a:xfrm>
            <a:off x="6361587" y="2496641"/>
            <a:ext cx="244688" cy="282332"/>
          </a:xfrm>
          <a:prstGeom prst="rect">
            <a:avLst/>
          </a:prstGeom>
        </p:spPr>
      </p:pic>
      <p:sp>
        <p:nvSpPr>
          <p:cNvPr id="27" name="Oval 26">
            <a:extLst>
              <a:ext uri="{FF2B5EF4-FFF2-40B4-BE49-F238E27FC236}">
                <a16:creationId xmlns:a16="http://schemas.microsoft.com/office/drawing/2014/main" id="{9E8B0CFB-5FFD-2C3B-74A6-DFA52344475A}"/>
              </a:ext>
            </a:extLst>
          </p:cNvPr>
          <p:cNvSpPr/>
          <p:nvPr/>
        </p:nvSpPr>
        <p:spPr>
          <a:xfrm>
            <a:off x="2855123" y="3818239"/>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28" name="Oval 27">
            <a:extLst>
              <a:ext uri="{FF2B5EF4-FFF2-40B4-BE49-F238E27FC236}">
                <a16:creationId xmlns:a16="http://schemas.microsoft.com/office/drawing/2014/main" id="{AB34AF6F-0527-8C3A-3B98-3F8DAD48883A}"/>
              </a:ext>
            </a:extLst>
          </p:cNvPr>
          <p:cNvSpPr/>
          <p:nvPr/>
        </p:nvSpPr>
        <p:spPr>
          <a:xfrm>
            <a:off x="3435497" y="3256353"/>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29" name="Oval 28">
            <a:extLst>
              <a:ext uri="{FF2B5EF4-FFF2-40B4-BE49-F238E27FC236}">
                <a16:creationId xmlns:a16="http://schemas.microsoft.com/office/drawing/2014/main" id="{68339A97-874A-B5C0-2B24-B2BCE52AB8EE}"/>
              </a:ext>
            </a:extLst>
          </p:cNvPr>
          <p:cNvSpPr/>
          <p:nvPr/>
        </p:nvSpPr>
        <p:spPr>
          <a:xfrm>
            <a:off x="4277596" y="3264560"/>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0" name="Oval 29">
            <a:extLst>
              <a:ext uri="{FF2B5EF4-FFF2-40B4-BE49-F238E27FC236}">
                <a16:creationId xmlns:a16="http://schemas.microsoft.com/office/drawing/2014/main" id="{85525715-53F2-6C30-B437-E90FBC80F61F}"/>
              </a:ext>
            </a:extLst>
          </p:cNvPr>
          <p:cNvSpPr/>
          <p:nvPr/>
        </p:nvSpPr>
        <p:spPr>
          <a:xfrm>
            <a:off x="4829181" y="2621756"/>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1" name="Oval 30">
            <a:extLst>
              <a:ext uri="{FF2B5EF4-FFF2-40B4-BE49-F238E27FC236}">
                <a16:creationId xmlns:a16="http://schemas.microsoft.com/office/drawing/2014/main" id="{91C4EBC1-4608-42BF-5796-E2804468F7E5}"/>
              </a:ext>
            </a:extLst>
          </p:cNvPr>
          <p:cNvSpPr/>
          <p:nvPr/>
        </p:nvSpPr>
        <p:spPr>
          <a:xfrm>
            <a:off x="5622926" y="2365292"/>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5" name="Oval 34">
            <a:extLst>
              <a:ext uri="{FF2B5EF4-FFF2-40B4-BE49-F238E27FC236}">
                <a16:creationId xmlns:a16="http://schemas.microsoft.com/office/drawing/2014/main" id="{D260250C-D399-61F3-6F9A-14E900C998BE}"/>
              </a:ext>
            </a:extLst>
          </p:cNvPr>
          <p:cNvSpPr/>
          <p:nvPr/>
        </p:nvSpPr>
        <p:spPr>
          <a:xfrm>
            <a:off x="6361587" y="1825121"/>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6" name="Oval 35">
            <a:extLst>
              <a:ext uri="{FF2B5EF4-FFF2-40B4-BE49-F238E27FC236}">
                <a16:creationId xmlns:a16="http://schemas.microsoft.com/office/drawing/2014/main" id="{09B355C2-25E6-A91F-8CCB-6B28EE83347A}"/>
              </a:ext>
            </a:extLst>
          </p:cNvPr>
          <p:cNvSpPr/>
          <p:nvPr/>
        </p:nvSpPr>
        <p:spPr>
          <a:xfrm>
            <a:off x="7245064" y="3722109"/>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7" name="Oval 36">
            <a:extLst>
              <a:ext uri="{FF2B5EF4-FFF2-40B4-BE49-F238E27FC236}">
                <a16:creationId xmlns:a16="http://schemas.microsoft.com/office/drawing/2014/main" id="{9DA5673D-BABF-A77A-350C-DA46D249F32F}"/>
              </a:ext>
            </a:extLst>
          </p:cNvPr>
          <p:cNvSpPr/>
          <p:nvPr/>
        </p:nvSpPr>
        <p:spPr>
          <a:xfrm>
            <a:off x="7245064" y="4258481"/>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8" name="TextBox 37">
            <a:extLst>
              <a:ext uri="{FF2B5EF4-FFF2-40B4-BE49-F238E27FC236}">
                <a16:creationId xmlns:a16="http://schemas.microsoft.com/office/drawing/2014/main" id="{729CA030-8305-9994-183C-306A827CBBB2}"/>
              </a:ext>
            </a:extLst>
          </p:cNvPr>
          <p:cNvSpPr txBox="1"/>
          <p:nvPr/>
        </p:nvSpPr>
        <p:spPr>
          <a:xfrm>
            <a:off x="7460672" y="3553257"/>
            <a:ext cx="1122219" cy="507831"/>
          </a:xfrm>
          <a:prstGeom prst="rect">
            <a:avLst/>
          </a:prstGeom>
          <a:noFill/>
        </p:spPr>
        <p:txBody>
          <a:bodyPr wrap="square" rtlCol="0">
            <a:spAutoFit/>
          </a:bodyPr>
          <a:lstStyle/>
          <a:p>
            <a:pPr algn="ctr" defTabSz="685800">
              <a:buClrTx/>
            </a:pPr>
            <a:r>
              <a:rPr lang="en-GB" sz="1350" kern="1200">
                <a:solidFill>
                  <a:prstClr val="black"/>
                </a:solidFill>
                <a:latin typeface="Calibri"/>
                <a:ea typeface="+mn-ea"/>
                <a:cs typeface="+mn-cs"/>
              </a:rPr>
              <a:t>M</a:t>
            </a:r>
            <a:r>
              <a:rPr lang="en-DE" sz="1350" kern="1200">
                <a:solidFill>
                  <a:prstClr val="black"/>
                </a:solidFill>
                <a:latin typeface="Calibri"/>
                <a:ea typeface="+mn-ea"/>
                <a:cs typeface="+mn-cs"/>
              </a:rPr>
              <a:t>ultiview-inconsistent</a:t>
            </a:r>
          </a:p>
        </p:txBody>
      </p:sp>
      <p:sp>
        <p:nvSpPr>
          <p:cNvPr id="39" name="TextBox 38">
            <a:extLst>
              <a:ext uri="{FF2B5EF4-FFF2-40B4-BE49-F238E27FC236}">
                <a16:creationId xmlns:a16="http://schemas.microsoft.com/office/drawing/2014/main" id="{BBC933D1-006B-A2FA-6FE4-80B733242EE5}"/>
              </a:ext>
            </a:extLst>
          </p:cNvPr>
          <p:cNvSpPr txBox="1"/>
          <p:nvPr/>
        </p:nvSpPr>
        <p:spPr>
          <a:xfrm>
            <a:off x="7460672" y="4058970"/>
            <a:ext cx="1122219" cy="507831"/>
          </a:xfrm>
          <a:prstGeom prst="rect">
            <a:avLst/>
          </a:prstGeom>
          <a:noFill/>
        </p:spPr>
        <p:txBody>
          <a:bodyPr wrap="square" rtlCol="0">
            <a:spAutoFit/>
          </a:bodyPr>
          <a:lstStyle/>
          <a:p>
            <a:pPr algn="ctr" defTabSz="685800">
              <a:buClrTx/>
            </a:pPr>
            <a:r>
              <a:rPr lang="en-GB" sz="1350" kern="1200">
                <a:solidFill>
                  <a:prstClr val="black"/>
                </a:solidFill>
                <a:latin typeface="Calibri"/>
                <a:ea typeface="+mn-ea"/>
                <a:cs typeface="+mn-cs"/>
              </a:rPr>
              <a:t>M</a:t>
            </a:r>
            <a:r>
              <a:rPr lang="en-DE" sz="1350" kern="1200">
                <a:solidFill>
                  <a:prstClr val="black"/>
                </a:solidFill>
                <a:latin typeface="Calibri"/>
                <a:ea typeface="+mn-ea"/>
                <a:cs typeface="+mn-cs"/>
              </a:rPr>
              <a:t>ultiview-consistent</a:t>
            </a:r>
          </a:p>
        </p:txBody>
      </p:sp>
      <p:pic>
        <p:nvPicPr>
          <p:cNvPr id="40" name="Picture 39">
            <a:extLst>
              <a:ext uri="{FF2B5EF4-FFF2-40B4-BE49-F238E27FC236}">
                <a16:creationId xmlns:a16="http://schemas.microsoft.com/office/drawing/2014/main" id="{31971B2C-05E3-B52A-FE97-5414727F2659}"/>
              </a:ext>
            </a:extLst>
          </p:cNvPr>
          <p:cNvPicPr>
            <a:picLocks noChangeAspect="1"/>
          </p:cNvPicPr>
          <p:nvPr/>
        </p:nvPicPr>
        <p:blipFill>
          <a:blip r:embed="rId5"/>
          <a:stretch>
            <a:fillRect/>
          </a:stretch>
        </p:blipFill>
        <p:spPr>
          <a:xfrm>
            <a:off x="2846033" y="4155092"/>
            <a:ext cx="469583" cy="293489"/>
          </a:xfrm>
          <a:prstGeom prst="rect">
            <a:avLst/>
          </a:prstGeom>
        </p:spPr>
      </p:pic>
      <p:pic>
        <p:nvPicPr>
          <p:cNvPr id="41" name="Picture 40">
            <a:extLst>
              <a:ext uri="{FF2B5EF4-FFF2-40B4-BE49-F238E27FC236}">
                <a16:creationId xmlns:a16="http://schemas.microsoft.com/office/drawing/2014/main" id="{E50443DA-9012-38B9-F0C3-0ACDD0322786}"/>
              </a:ext>
            </a:extLst>
          </p:cNvPr>
          <p:cNvPicPr>
            <a:picLocks noChangeAspect="1"/>
          </p:cNvPicPr>
          <p:nvPr/>
        </p:nvPicPr>
        <p:blipFill>
          <a:blip r:embed="rId6"/>
          <a:stretch>
            <a:fillRect/>
          </a:stretch>
        </p:blipFill>
        <p:spPr>
          <a:xfrm>
            <a:off x="3344144" y="3680776"/>
            <a:ext cx="439882" cy="274926"/>
          </a:xfrm>
          <a:prstGeom prst="rect">
            <a:avLst/>
          </a:prstGeom>
        </p:spPr>
      </p:pic>
      <p:sp>
        <p:nvSpPr>
          <p:cNvPr id="5" name="TextBox 4">
            <a:extLst>
              <a:ext uri="{FF2B5EF4-FFF2-40B4-BE49-F238E27FC236}">
                <a16:creationId xmlns:a16="http://schemas.microsoft.com/office/drawing/2014/main" id="{DAF4A2BD-FBEE-079B-39CF-98D7E428493E}"/>
              </a:ext>
            </a:extLst>
          </p:cNvPr>
          <p:cNvSpPr txBox="1"/>
          <p:nvPr/>
        </p:nvSpPr>
        <p:spPr>
          <a:xfrm>
            <a:off x="6164618" y="4800133"/>
            <a:ext cx="3071097" cy="300082"/>
          </a:xfrm>
          <a:prstGeom prst="rect">
            <a:avLst/>
          </a:prstGeom>
          <a:noFill/>
        </p:spPr>
        <p:txBody>
          <a:bodyPr wrap="none" rtlCol="0">
            <a:spAutoFit/>
          </a:bodyPr>
          <a:lstStyle/>
          <a:p>
            <a:pPr defTabSz="685800">
              <a:buClrTx/>
            </a:pPr>
            <a:r>
              <a:rPr lang="en-US" sz="1350" kern="1200" err="1">
                <a:solidFill>
                  <a:prstClr val="black"/>
                </a:solidFill>
                <a:latin typeface="Calibri"/>
                <a:ea typeface="+mn-ea"/>
                <a:cs typeface="+mn-cs"/>
              </a:rPr>
              <a:t>Xue</a:t>
            </a:r>
            <a:r>
              <a:rPr lang="en-US" sz="1350" kern="1200">
                <a:solidFill>
                  <a:prstClr val="black"/>
                </a:solidFill>
                <a:latin typeface="Calibri"/>
                <a:ea typeface="+mn-ea"/>
                <a:cs typeface="+mn-cs"/>
              </a:rPr>
              <a:t> et al. NeurIPS’24 [Human 3Diffusion]</a:t>
            </a:r>
          </a:p>
        </p:txBody>
      </p:sp>
    </p:spTree>
    <p:extLst>
      <p:ext uri="{BB962C8B-B14F-4D97-AF65-F5344CB8AC3E}">
        <p14:creationId xmlns:p14="http://schemas.microsoft.com/office/powerpoint/2010/main" val="389971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dissolve">
                                      <p:cBhvr>
                                        <p:cTn id="13" dur="500"/>
                                        <p:tgtEl>
                                          <p:spTgt spid="2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dissolve">
                                      <p:cBhvr>
                                        <p:cTn id="16" dur="500"/>
                                        <p:tgtEl>
                                          <p:spTgt spid="3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dissolve">
                                      <p:cBhvr>
                                        <p:cTn id="19" dur="500"/>
                                        <p:tgtEl>
                                          <p:spTgt spid="31"/>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dissolve">
                                      <p:cBhvr>
                                        <p:cTn id="25" dur="500"/>
                                        <p:tgtEl>
                                          <p:spTgt spid="37"/>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dissolve">
                                      <p:cBhvr>
                                        <p:cTn id="2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5" grpId="0" animBg="1"/>
      <p:bldP spid="37" grpId="0" animBg="1"/>
      <p:bldP spid="3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74D4A-4D02-44EE-1B21-7F020BC9C1CD}"/>
              </a:ext>
            </a:extLst>
          </p:cNvPr>
          <p:cNvSpPr>
            <a:spLocks noGrp="1"/>
          </p:cNvSpPr>
          <p:nvPr>
            <p:ph type="title"/>
          </p:nvPr>
        </p:nvSpPr>
        <p:spPr/>
        <p:txBody>
          <a:bodyPr/>
          <a:lstStyle/>
          <a:p>
            <a:r>
              <a:rPr lang="en-DE"/>
              <a:t>Solution</a:t>
            </a:r>
          </a:p>
        </p:txBody>
      </p:sp>
      <p:sp>
        <p:nvSpPr>
          <p:cNvPr id="3" name="Content Placeholder 2">
            <a:extLst>
              <a:ext uri="{FF2B5EF4-FFF2-40B4-BE49-F238E27FC236}">
                <a16:creationId xmlns:a16="http://schemas.microsoft.com/office/drawing/2014/main" id="{DE9C0462-43CA-BA44-DF7B-D8DB1955B5B0}"/>
              </a:ext>
            </a:extLst>
          </p:cNvPr>
          <p:cNvSpPr>
            <a:spLocks noGrp="1"/>
          </p:cNvSpPr>
          <p:nvPr>
            <p:ph idx="1"/>
          </p:nvPr>
        </p:nvSpPr>
        <p:spPr>
          <a:xfrm>
            <a:off x="628650" y="1369219"/>
            <a:ext cx="8146473" cy="770606"/>
          </a:xfrm>
        </p:spPr>
        <p:txBody>
          <a:bodyPr>
            <a:normAutofit fontScale="77500" lnSpcReduction="20000"/>
          </a:bodyPr>
          <a:lstStyle/>
          <a:p>
            <a:r>
              <a:rPr lang="en-DE"/>
              <a:t>Introduce explicit 3D representation to refine multiview consistency at each diffusion timestep!</a:t>
            </a:r>
          </a:p>
        </p:txBody>
      </p:sp>
      <p:sp>
        <p:nvSpPr>
          <p:cNvPr id="6" name="Oval 5">
            <a:extLst>
              <a:ext uri="{FF2B5EF4-FFF2-40B4-BE49-F238E27FC236}">
                <a16:creationId xmlns:a16="http://schemas.microsoft.com/office/drawing/2014/main" id="{BD6FF3FE-7334-EB03-3E56-5F7CB0519C23}"/>
              </a:ext>
            </a:extLst>
          </p:cNvPr>
          <p:cNvSpPr/>
          <p:nvPr/>
        </p:nvSpPr>
        <p:spPr>
          <a:xfrm>
            <a:off x="2182094" y="4216112"/>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7" name="Oval 6">
            <a:extLst>
              <a:ext uri="{FF2B5EF4-FFF2-40B4-BE49-F238E27FC236}">
                <a16:creationId xmlns:a16="http://schemas.microsoft.com/office/drawing/2014/main" id="{10582738-4A9B-336D-32ED-F420E68C4531}"/>
              </a:ext>
            </a:extLst>
          </p:cNvPr>
          <p:cNvSpPr/>
          <p:nvPr/>
        </p:nvSpPr>
        <p:spPr>
          <a:xfrm>
            <a:off x="2866818" y="3929384"/>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8" name="Oval 7">
            <a:extLst>
              <a:ext uri="{FF2B5EF4-FFF2-40B4-BE49-F238E27FC236}">
                <a16:creationId xmlns:a16="http://schemas.microsoft.com/office/drawing/2014/main" id="{B70DA400-E905-6C9B-3439-8FCCFAD91CE7}"/>
              </a:ext>
            </a:extLst>
          </p:cNvPr>
          <p:cNvSpPr/>
          <p:nvPr/>
        </p:nvSpPr>
        <p:spPr>
          <a:xfrm>
            <a:off x="3478360" y="3454977"/>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9" name="Oval 8">
            <a:extLst>
              <a:ext uri="{FF2B5EF4-FFF2-40B4-BE49-F238E27FC236}">
                <a16:creationId xmlns:a16="http://schemas.microsoft.com/office/drawing/2014/main" id="{6633480C-E6B9-20E9-DC91-0E235FAD0EC1}"/>
              </a:ext>
            </a:extLst>
          </p:cNvPr>
          <p:cNvSpPr/>
          <p:nvPr/>
        </p:nvSpPr>
        <p:spPr>
          <a:xfrm>
            <a:off x="4241017" y="3203756"/>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0" name="Oval 9">
            <a:extLst>
              <a:ext uri="{FF2B5EF4-FFF2-40B4-BE49-F238E27FC236}">
                <a16:creationId xmlns:a16="http://schemas.microsoft.com/office/drawing/2014/main" id="{04584E87-4C42-913E-EF3F-7DA1CDF97786}"/>
              </a:ext>
            </a:extLst>
          </p:cNvPr>
          <p:cNvSpPr/>
          <p:nvPr/>
        </p:nvSpPr>
        <p:spPr>
          <a:xfrm>
            <a:off x="4868144" y="2904855"/>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1" name="Oval 10">
            <a:extLst>
              <a:ext uri="{FF2B5EF4-FFF2-40B4-BE49-F238E27FC236}">
                <a16:creationId xmlns:a16="http://schemas.microsoft.com/office/drawing/2014/main" id="{4EB4262A-1467-06A8-3F5F-8584C24E8C9C}"/>
              </a:ext>
            </a:extLst>
          </p:cNvPr>
          <p:cNvSpPr/>
          <p:nvPr/>
        </p:nvSpPr>
        <p:spPr>
          <a:xfrm>
            <a:off x="5660451" y="2607496"/>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12" name="Oval 11">
            <a:extLst>
              <a:ext uri="{FF2B5EF4-FFF2-40B4-BE49-F238E27FC236}">
                <a16:creationId xmlns:a16="http://schemas.microsoft.com/office/drawing/2014/main" id="{DB8F9FE1-AA5A-46D3-C7A8-3FFBB20EDAAE}"/>
              </a:ext>
            </a:extLst>
          </p:cNvPr>
          <p:cNvSpPr/>
          <p:nvPr/>
        </p:nvSpPr>
        <p:spPr>
          <a:xfrm>
            <a:off x="6398206" y="2278803"/>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cxnSp>
        <p:nvCxnSpPr>
          <p:cNvPr id="14" name="Straight Arrow Connector 13">
            <a:extLst>
              <a:ext uri="{FF2B5EF4-FFF2-40B4-BE49-F238E27FC236}">
                <a16:creationId xmlns:a16="http://schemas.microsoft.com/office/drawing/2014/main" id="{83B1F9D0-8AEA-6B48-3718-0DD8CE7619AC}"/>
              </a:ext>
            </a:extLst>
          </p:cNvPr>
          <p:cNvCxnSpPr>
            <a:stCxn id="6" idx="7"/>
            <a:endCxn id="7" idx="2"/>
          </p:cNvCxnSpPr>
          <p:nvPr/>
        </p:nvCxnSpPr>
        <p:spPr>
          <a:xfrm flipV="1">
            <a:off x="2255265" y="3972247"/>
            <a:ext cx="611554" cy="2564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D3BF02F9-44F2-2F2A-B7DD-2C6BAA5DB8CB}"/>
              </a:ext>
            </a:extLst>
          </p:cNvPr>
          <p:cNvCxnSpPr>
            <a:cxnSpLocks/>
            <a:stCxn id="27" idx="7"/>
            <a:endCxn id="8" idx="3"/>
          </p:cNvCxnSpPr>
          <p:nvPr/>
        </p:nvCxnSpPr>
        <p:spPr>
          <a:xfrm flipV="1">
            <a:off x="2876341" y="3528148"/>
            <a:ext cx="614573" cy="2212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D1D799E5-7ABA-BFBC-7430-850108DFCE31}"/>
              </a:ext>
            </a:extLst>
          </p:cNvPr>
          <p:cNvCxnSpPr>
            <a:cxnSpLocks/>
            <a:stCxn id="10" idx="0"/>
            <a:endCxn id="30" idx="4"/>
          </p:cNvCxnSpPr>
          <p:nvPr/>
        </p:nvCxnSpPr>
        <p:spPr>
          <a:xfrm flipH="1" flipV="1">
            <a:off x="4872044" y="2756595"/>
            <a:ext cx="38963" cy="148261"/>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F94936DE-128C-D598-BA18-F5E9DBD3652D}"/>
              </a:ext>
            </a:extLst>
          </p:cNvPr>
          <p:cNvCxnSpPr>
            <a:cxnSpLocks/>
            <a:stCxn id="30" idx="6"/>
            <a:endCxn id="11" idx="2"/>
          </p:cNvCxnSpPr>
          <p:nvPr/>
        </p:nvCxnSpPr>
        <p:spPr>
          <a:xfrm flipV="1">
            <a:off x="4914906" y="2650358"/>
            <a:ext cx="745545" cy="633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5" name="Picture 24">
            <a:extLst>
              <a:ext uri="{FF2B5EF4-FFF2-40B4-BE49-F238E27FC236}">
                <a16:creationId xmlns:a16="http://schemas.microsoft.com/office/drawing/2014/main" id="{C682DB95-073C-780B-615E-12F02B74E85A}"/>
              </a:ext>
            </a:extLst>
          </p:cNvPr>
          <p:cNvPicPr>
            <a:picLocks noChangeAspect="1"/>
          </p:cNvPicPr>
          <p:nvPr/>
        </p:nvPicPr>
        <p:blipFill>
          <a:blip r:embed="rId3"/>
          <a:stretch>
            <a:fillRect/>
          </a:stretch>
        </p:blipFill>
        <p:spPr>
          <a:xfrm>
            <a:off x="2112024" y="4383231"/>
            <a:ext cx="225865" cy="282332"/>
          </a:xfrm>
          <a:prstGeom prst="rect">
            <a:avLst/>
          </a:prstGeom>
        </p:spPr>
      </p:pic>
      <p:pic>
        <p:nvPicPr>
          <p:cNvPr id="26" name="Picture 25">
            <a:extLst>
              <a:ext uri="{FF2B5EF4-FFF2-40B4-BE49-F238E27FC236}">
                <a16:creationId xmlns:a16="http://schemas.microsoft.com/office/drawing/2014/main" id="{C40317AF-EFD2-484E-576E-BDBADB21DB49}"/>
              </a:ext>
            </a:extLst>
          </p:cNvPr>
          <p:cNvPicPr>
            <a:picLocks noChangeAspect="1"/>
          </p:cNvPicPr>
          <p:nvPr/>
        </p:nvPicPr>
        <p:blipFill>
          <a:blip r:embed="rId4"/>
          <a:stretch>
            <a:fillRect/>
          </a:stretch>
        </p:blipFill>
        <p:spPr>
          <a:xfrm>
            <a:off x="6361587" y="2496641"/>
            <a:ext cx="244688" cy="282332"/>
          </a:xfrm>
          <a:prstGeom prst="rect">
            <a:avLst/>
          </a:prstGeom>
        </p:spPr>
      </p:pic>
      <p:sp>
        <p:nvSpPr>
          <p:cNvPr id="27" name="Oval 26">
            <a:extLst>
              <a:ext uri="{FF2B5EF4-FFF2-40B4-BE49-F238E27FC236}">
                <a16:creationId xmlns:a16="http://schemas.microsoft.com/office/drawing/2014/main" id="{9E8B0CFB-5FFD-2C3B-74A6-DFA52344475A}"/>
              </a:ext>
            </a:extLst>
          </p:cNvPr>
          <p:cNvSpPr/>
          <p:nvPr/>
        </p:nvSpPr>
        <p:spPr>
          <a:xfrm>
            <a:off x="2803171" y="3736830"/>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28" name="Oval 27">
            <a:extLst>
              <a:ext uri="{FF2B5EF4-FFF2-40B4-BE49-F238E27FC236}">
                <a16:creationId xmlns:a16="http://schemas.microsoft.com/office/drawing/2014/main" id="{AB34AF6F-0527-8C3A-3B98-3F8DAD48883A}"/>
              </a:ext>
            </a:extLst>
          </p:cNvPr>
          <p:cNvSpPr/>
          <p:nvPr/>
        </p:nvSpPr>
        <p:spPr>
          <a:xfrm>
            <a:off x="3453684" y="3262423"/>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29" name="Oval 28">
            <a:extLst>
              <a:ext uri="{FF2B5EF4-FFF2-40B4-BE49-F238E27FC236}">
                <a16:creationId xmlns:a16="http://schemas.microsoft.com/office/drawing/2014/main" id="{68339A97-874A-B5C0-2B24-B2BCE52AB8EE}"/>
              </a:ext>
            </a:extLst>
          </p:cNvPr>
          <p:cNvSpPr/>
          <p:nvPr/>
        </p:nvSpPr>
        <p:spPr>
          <a:xfrm>
            <a:off x="4225427" y="2988414"/>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0" name="Oval 29">
            <a:extLst>
              <a:ext uri="{FF2B5EF4-FFF2-40B4-BE49-F238E27FC236}">
                <a16:creationId xmlns:a16="http://schemas.microsoft.com/office/drawing/2014/main" id="{85525715-53F2-6C30-B437-E90FBC80F61F}"/>
              </a:ext>
            </a:extLst>
          </p:cNvPr>
          <p:cNvSpPr/>
          <p:nvPr/>
        </p:nvSpPr>
        <p:spPr>
          <a:xfrm>
            <a:off x="4829181" y="2670869"/>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1" name="Oval 30">
            <a:extLst>
              <a:ext uri="{FF2B5EF4-FFF2-40B4-BE49-F238E27FC236}">
                <a16:creationId xmlns:a16="http://schemas.microsoft.com/office/drawing/2014/main" id="{91C4EBC1-4608-42BF-5796-E2804468F7E5}"/>
              </a:ext>
            </a:extLst>
          </p:cNvPr>
          <p:cNvSpPr/>
          <p:nvPr/>
        </p:nvSpPr>
        <p:spPr>
          <a:xfrm>
            <a:off x="5644868" y="2436884"/>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5" name="Oval 34">
            <a:extLst>
              <a:ext uri="{FF2B5EF4-FFF2-40B4-BE49-F238E27FC236}">
                <a16:creationId xmlns:a16="http://schemas.microsoft.com/office/drawing/2014/main" id="{D260250C-D399-61F3-6F9A-14E900C998BE}"/>
              </a:ext>
            </a:extLst>
          </p:cNvPr>
          <p:cNvSpPr/>
          <p:nvPr/>
        </p:nvSpPr>
        <p:spPr>
          <a:xfrm>
            <a:off x="6398206" y="2036943"/>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6" name="Oval 35">
            <a:extLst>
              <a:ext uri="{FF2B5EF4-FFF2-40B4-BE49-F238E27FC236}">
                <a16:creationId xmlns:a16="http://schemas.microsoft.com/office/drawing/2014/main" id="{09B355C2-25E6-A91F-8CCB-6B28EE83347A}"/>
              </a:ext>
            </a:extLst>
          </p:cNvPr>
          <p:cNvSpPr/>
          <p:nvPr/>
        </p:nvSpPr>
        <p:spPr>
          <a:xfrm>
            <a:off x="7390537" y="2913659"/>
            <a:ext cx="85725" cy="857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7" name="Oval 36">
            <a:extLst>
              <a:ext uri="{FF2B5EF4-FFF2-40B4-BE49-F238E27FC236}">
                <a16:creationId xmlns:a16="http://schemas.microsoft.com/office/drawing/2014/main" id="{9DA5673D-BABF-A77A-350C-DA46D249F32F}"/>
              </a:ext>
            </a:extLst>
          </p:cNvPr>
          <p:cNvSpPr/>
          <p:nvPr/>
        </p:nvSpPr>
        <p:spPr>
          <a:xfrm>
            <a:off x="7390537" y="3450030"/>
            <a:ext cx="85725" cy="85725"/>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DE" sz="1350" kern="1200">
              <a:solidFill>
                <a:prstClr val="white"/>
              </a:solidFill>
              <a:latin typeface="Calibri"/>
            </a:endParaRPr>
          </a:p>
        </p:txBody>
      </p:sp>
      <p:sp>
        <p:nvSpPr>
          <p:cNvPr id="38" name="TextBox 37">
            <a:extLst>
              <a:ext uri="{FF2B5EF4-FFF2-40B4-BE49-F238E27FC236}">
                <a16:creationId xmlns:a16="http://schemas.microsoft.com/office/drawing/2014/main" id="{729CA030-8305-9994-183C-306A827CBBB2}"/>
              </a:ext>
            </a:extLst>
          </p:cNvPr>
          <p:cNvSpPr txBox="1"/>
          <p:nvPr/>
        </p:nvSpPr>
        <p:spPr>
          <a:xfrm>
            <a:off x="7606145" y="2744806"/>
            <a:ext cx="1122219" cy="507831"/>
          </a:xfrm>
          <a:prstGeom prst="rect">
            <a:avLst/>
          </a:prstGeom>
          <a:noFill/>
        </p:spPr>
        <p:txBody>
          <a:bodyPr wrap="square" rtlCol="0">
            <a:spAutoFit/>
          </a:bodyPr>
          <a:lstStyle/>
          <a:p>
            <a:pPr algn="ctr" defTabSz="685800">
              <a:buClrTx/>
            </a:pPr>
            <a:r>
              <a:rPr lang="en-GB" sz="1350" kern="1200">
                <a:solidFill>
                  <a:prstClr val="black"/>
                </a:solidFill>
                <a:latin typeface="Calibri"/>
                <a:ea typeface="+mn-ea"/>
                <a:cs typeface="+mn-cs"/>
              </a:rPr>
              <a:t>M</a:t>
            </a:r>
            <a:r>
              <a:rPr lang="en-DE" sz="1350" kern="1200">
                <a:solidFill>
                  <a:prstClr val="black"/>
                </a:solidFill>
                <a:latin typeface="Calibri"/>
                <a:ea typeface="+mn-ea"/>
                <a:cs typeface="+mn-cs"/>
              </a:rPr>
              <a:t>ultiview-inconsistent</a:t>
            </a:r>
          </a:p>
        </p:txBody>
      </p:sp>
      <p:sp>
        <p:nvSpPr>
          <p:cNvPr id="39" name="TextBox 38">
            <a:extLst>
              <a:ext uri="{FF2B5EF4-FFF2-40B4-BE49-F238E27FC236}">
                <a16:creationId xmlns:a16="http://schemas.microsoft.com/office/drawing/2014/main" id="{BBC933D1-006B-A2FA-6FE4-80B733242EE5}"/>
              </a:ext>
            </a:extLst>
          </p:cNvPr>
          <p:cNvSpPr txBox="1"/>
          <p:nvPr/>
        </p:nvSpPr>
        <p:spPr>
          <a:xfrm>
            <a:off x="7606145" y="3250519"/>
            <a:ext cx="1122219" cy="507831"/>
          </a:xfrm>
          <a:prstGeom prst="rect">
            <a:avLst/>
          </a:prstGeom>
          <a:noFill/>
        </p:spPr>
        <p:txBody>
          <a:bodyPr wrap="square" rtlCol="0">
            <a:spAutoFit/>
          </a:bodyPr>
          <a:lstStyle/>
          <a:p>
            <a:pPr algn="ctr" defTabSz="685800">
              <a:buClrTx/>
            </a:pPr>
            <a:r>
              <a:rPr lang="en-GB" sz="1350" kern="1200">
                <a:solidFill>
                  <a:prstClr val="black"/>
                </a:solidFill>
                <a:latin typeface="Calibri"/>
                <a:ea typeface="+mn-ea"/>
                <a:cs typeface="+mn-cs"/>
              </a:rPr>
              <a:t>M</a:t>
            </a:r>
            <a:r>
              <a:rPr lang="en-DE" sz="1350" kern="1200">
                <a:solidFill>
                  <a:prstClr val="black"/>
                </a:solidFill>
                <a:latin typeface="Calibri"/>
                <a:ea typeface="+mn-ea"/>
                <a:cs typeface="+mn-cs"/>
              </a:rPr>
              <a:t>ultiview-consistent</a:t>
            </a:r>
          </a:p>
        </p:txBody>
      </p:sp>
      <p:cxnSp>
        <p:nvCxnSpPr>
          <p:cNvPr id="5" name="Straight Arrow Connector 4">
            <a:extLst>
              <a:ext uri="{FF2B5EF4-FFF2-40B4-BE49-F238E27FC236}">
                <a16:creationId xmlns:a16="http://schemas.microsoft.com/office/drawing/2014/main" id="{492E9860-B086-9900-72D3-D17B06CAB140}"/>
              </a:ext>
            </a:extLst>
          </p:cNvPr>
          <p:cNvCxnSpPr>
            <a:cxnSpLocks/>
            <a:stCxn id="7" idx="0"/>
            <a:endCxn id="27" idx="5"/>
          </p:cNvCxnSpPr>
          <p:nvPr/>
        </p:nvCxnSpPr>
        <p:spPr>
          <a:xfrm flipH="1" flipV="1">
            <a:off x="2876342" y="3810001"/>
            <a:ext cx="33339" cy="119384"/>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5BF9A25B-C236-6CDF-4FF0-FF8F2C82E16D}"/>
              </a:ext>
            </a:extLst>
          </p:cNvPr>
          <p:cNvCxnSpPr>
            <a:cxnSpLocks/>
            <a:stCxn id="8" idx="0"/>
            <a:endCxn id="28" idx="4"/>
          </p:cNvCxnSpPr>
          <p:nvPr/>
        </p:nvCxnSpPr>
        <p:spPr>
          <a:xfrm flipH="1" flipV="1">
            <a:off x="3496547" y="3348148"/>
            <a:ext cx="24676" cy="106829"/>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072064FC-B6A1-9895-7FCD-E355E64BDDD6}"/>
              </a:ext>
            </a:extLst>
          </p:cNvPr>
          <p:cNvCxnSpPr>
            <a:cxnSpLocks/>
            <a:stCxn id="28" idx="6"/>
            <a:endCxn id="9" idx="2"/>
          </p:cNvCxnSpPr>
          <p:nvPr/>
        </p:nvCxnSpPr>
        <p:spPr>
          <a:xfrm flipV="1">
            <a:off x="3539409" y="3246619"/>
            <a:ext cx="701608" cy="586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56B33D87-5FAE-A1C3-1511-9935382A1203}"/>
              </a:ext>
            </a:extLst>
          </p:cNvPr>
          <p:cNvCxnSpPr>
            <a:cxnSpLocks/>
            <a:stCxn id="9" idx="0"/>
            <a:endCxn id="29" idx="4"/>
          </p:cNvCxnSpPr>
          <p:nvPr/>
        </p:nvCxnSpPr>
        <p:spPr>
          <a:xfrm flipH="1" flipV="1">
            <a:off x="4268290" y="3074139"/>
            <a:ext cx="15590" cy="129617"/>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50CD0D50-289A-6D73-7950-2CCD607A572B}"/>
              </a:ext>
            </a:extLst>
          </p:cNvPr>
          <p:cNvCxnSpPr>
            <a:cxnSpLocks/>
            <a:stCxn id="29" idx="6"/>
            <a:endCxn id="10" idx="2"/>
          </p:cNvCxnSpPr>
          <p:nvPr/>
        </p:nvCxnSpPr>
        <p:spPr>
          <a:xfrm flipV="1">
            <a:off x="4311152" y="2947718"/>
            <a:ext cx="556992" cy="8355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E9E9ABE7-7D9E-D097-EB6A-062D47F8E4BB}"/>
              </a:ext>
            </a:extLst>
          </p:cNvPr>
          <p:cNvCxnSpPr>
            <a:cxnSpLocks/>
            <a:stCxn id="11" idx="0"/>
            <a:endCxn id="31" idx="4"/>
          </p:cNvCxnSpPr>
          <p:nvPr/>
        </p:nvCxnSpPr>
        <p:spPr>
          <a:xfrm flipH="1" flipV="1">
            <a:off x="5687730" y="2522609"/>
            <a:ext cx="15584" cy="84887"/>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0E3F015E-AE89-771C-933B-E3693C67965F}"/>
              </a:ext>
            </a:extLst>
          </p:cNvPr>
          <p:cNvCxnSpPr>
            <a:cxnSpLocks/>
            <a:stCxn id="31" idx="6"/>
            <a:endCxn id="12" idx="2"/>
          </p:cNvCxnSpPr>
          <p:nvPr/>
        </p:nvCxnSpPr>
        <p:spPr>
          <a:xfrm flipV="1">
            <a:off x="5730593" y="2321666"/>
            <a:ext cx="667613" cy="15808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7ABD1C19-AAA0-83AE-56E7-180EA05DC726}"/>
              </a:ext>
            </a:extLst>
          </p:cNvPr>
          <p:cNvCxnSpPr>
            <a:cxnSpLocks/>
            <a:stCxn id="12" idx="0"/>
            <a:endCxn id="35" idx="4"/>
          </p:cNvCxnSpPr>
          <p:nvPr/>
        </p:nvCxnSpPr>
        <p:spPr>
          <a:xfrm flipV="1">
            <a:off x="6441068" y="2122668"/>
            <a:ext cx="0" cy="156135"/>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BFE2540B-787B-D237-B088-902B1FAF7C41}"/>
              </a:ext>
            </a:extLst>
          </p:cNvPr>
          <p:cNvCxnSpPr>
            <a:cxnSpLocks/>
          </p:cNvCxnSpPr>
          <p:nvPr/>
        </p:nvCxnSpPr>
        <p:spPr>
          <a:xfrm>
            <a:off x="7216486" y="4066520"/>
            <a:ext cx="34160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8" name="Straight Arrow Connector 67">
            <a:extLst>
              <a:ext uri="{FF2B5EF4-FFF2-40B4-BE49-F238E27FC236}">
                <a16:creationId xmlns:a16="http://schemas.microsoft.com/office/drawing/2014/main" id="{84543EA4-D372-1DDA-808A-A2645331549C}"/>
              </a:ext>
            </a:extLst>
          </p:cNvPr>
          <p:cNvCxnSpPr>
            <a:cxnSpLocks/>
          </p:cNvCxnSpPr>
          <p:nvPr/>
        </p:nvCxnSpPr>
        <p:spPr>
          <a:xfrm>
            <a:off x="7216485" y="4482684"/>
            <a:ext cx="341605" cy="0"/>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sp>
        <p:nvSpPr>
          <p:cNvPr id="69" name="TextBox 68">
            <a:extLst>
              <a:ext uri="{FF2B5EF4-FFF2-40B4-BE49-F238E27FC236}">
                <a16:creationId xmlns:a16="http://schemas.microsoft.com/office/drawing/2014/main" id="{8D2F60FD-6322-5651-89D6-5C00302AA243}"/>
              </a:ext>
            </a:extLst>
          </p:cNvPr>
          <p:cNvSpPr txBox="1"/>
          <p:nvPr/>
        </p:nvSpPr>
        <p:spPr>
          <a:xfrm>
            <a:off x="7606145" y="3789959"/>
            <a:ext cx="1122219" cy="507831"/>
          </a:xfrm>
          <a:prstGeom prst="rect">
            <a:avLst/>
          </a:prstGeom>
          <a:noFill/>
        </p:spPr>
        <p:txBody>
          <a:bodyPr wrap="square" rtlCol="0">
            <a:spAutoFit/>
          </a:bodyPr>
          <a:lstStyle/>
          <a:p>
            <a:pPr algn="ctr" defTabSz="685800">
              <a:buClrTx/>
            </a:pPr>
            <a:r>
              <a:rPr lang="en-DE" sz="1350" kern="1200">
                <a:solidFill>
                  <a:prstClr val="black"/>
                </a:solidFill>
                <a:latin typeface="Calibri"/>
                <a:ea typeface="+mn-ea"/>
                <a:cs typeface="+mn-cs"/>
              </a:rPr>
              <a:t>Reverse Sampling</a:t>
            </a:r>
          </a:p>
        </p:txBody>
      </p:sp>
      <p:sp>
        <p:nvSpPr>
          <p:cNvPr id="70" name="TextBox 69">
            <a:extLst>
              <a:ext uri="{FF2B5EF4-FFF2-40B4-BE49-F238E27FC236}">
                <a16:creationId xmlns:a16="http://schemas.microsoft.com/office/drawing/2014/main" id="{B79FA288-9CF6-E319-421F-6B01A60B48E4}"/>
              </a:ext>
            </a:extLst>
          </p:cNvPr>
          <p:cNvSpPr txBox="1"/>
          <p:nvPr/>
        </p:nvSpPr>
        <p:spPr>
          <a:xfrm>
            <a:off x="7652904" y="4280062"/>
            <a:ext cx="1122219" cy="507831"/>
          </a:xfrm>
          <a:prstGeom prst="rect">
            <a:avLst/>
          </a:prstGeom>
          <a:noFill/>
        </p:spPr>
        <p:txBody>
          <a:bodyPr wrap="square" rtlCol="0">
            <a:spAutoFit/>
          </a:bodyPr>
          <a:lstStyle/>
          <a:p>
            <a:pPr algn="ctr" defTabSz="685800">
              <a:buClrTx/>
            </a:pPr>
            <a:r>
              <a:rPr lang="en-DE" sz="1350" kern="1200">
                <a:solidFill>
                  <a:prstClr val="black"/>
                </a:solidFill>
                <a:latin typeface="Calibri"/>
                <a:ea typeface="+mn-ea"/>
                <a:cs typeface="+mn-cs"/>
              </a:rPr>
              <a:t>Consistency Refinement</a:t>
            </a:r>
          </a:p>
        </p:txBody>
      </p:sp>
      <p:pic>
        <p:nvPicPr>
          <p:cNvPr id="71" name="Picture 70">
            <a:extLst>
              <a:ext uri="{FF2B5EF4-FFF2-40B4-BE49-F238E27FC236}">
                <a16:creationId xmlns:a16="http://schemas.microsoft.com/office/drawing/2014/main" id="{55BF767F-06FD-3F94-0028-B4A8A9403F21}"/>
              </a:ext>
            </a:extLst>
          </p:cNvPr>
          <p:cNvPicPr>
            <a:picLocks noChangeAspect="1"/>
          </p:cNvPicPr>
          <p:nvPr/>
        </p:nvPicPr>
        <p:blipFill>
          <a:blip r:embed="rId5"/>
          <a:stretch>
            <a:fillRect/>
          </a:stretch>
        </p:blipFill>
        <p:spPr>
          <a:xfrm>
            <a:off x="2717752" y="4144974"/>
            <a:ext cx="469583" cy="293489"/>
          </a:xfrm>
          <a:prstGeom prst="rect">
            <a:avLst/>
          </a:prstGeom>
        </p:spPr>
      </p:pic>
      <p:pic>
        <p:nvPicPr>
          <p:cNvPr id="89" name="Picture 88">
            <a:extLst>
              <a:ext uri="{FF2B5EF4-FFF2-40B4-BE49-F238E27FC236}">
                <a16:creationId xmlns:a16="http://schemas.microsoft.com/office/drawing/2014/main" id="{A9EE8703-67EF-9FB9-DBF6-924091818B63}"/>
              </a:ext>
            </a:extLst>
          </p:cNvPr>
          <p:cNvPicPr>
            <a:picLocks noChangeAspect="1"/>
          </p:cNvPicPr>
          <p:nvPr/>
        </p:nvPicPr>
        <p:blipFill>
          <a:blip r:embed="rId6"/>
          <a:stretch>
            <a:fillRect/>
          </a:stretch>
        </p:blipFill>
        <p:spPr>
          <a:xfrm>
            <a:off x="3344144" y="3654458"/>
            <a:ext cx="439882" cy="274926"/>
          </a:xfrm>
          <a:prstGeom prst="rect">
            <a:avLst/>
          </a:prstGeom>
        </p:spPr>
      </p:pic>
      <p:sp>
        <p:nvSpPr>
          <p:cNvPr id="13" name="TextBox 12">
            <a:extLst>
              <a:ext uri="{FF2B5EF4-FFF2-40B4-BE49-F238E27FC236}">
                <a16:creationId xmlns:a16="http://schemas.microsoft.com/office/drawing/2014/main" id="{DF3E1286-88FD-2E5D-CD53-7141A9B238B9}"/>
              </a:ext>
            </a:extLst>
          </p:cNvPr>
          <p:cNvSpPr txBox="1"/>
          <p:nvPr/>
        </p:nvSpPr>
        <p:spPr>
          <a:xfrm>
            <a:off x="6164618" y="4800133"/>
            <a:ext cx="3071097" cy="300082"/>
          </a:xfrm>
          <a:prstGeom prst="rect">
            <a:avLst/>
          </a:prstGeom>
          <a:noFill/>
        </p:spPr>
        <p:txBody>
          <a:bodyPr wrap="none" rtlCol="0">
            <a:spAutoFit/>
          </a:bodyPr>
          <a:lstStyle/>
          <a:p>
            <a:pPr defTabSz="685800">
              <a:buClrTx/>
            </a:pPr>
            <a:r>
              <a:rPr lang="en-US" sz="1350" kern="1200" err="1">
                <a:solidFill>
                  <a:prstClr val="black"/>
                </a:solidFill>
                <a:latin typeface="Calibri"/>
                <a:ea typeface="+mn-ea"/>
                <a:cs typeface="+mn-cs"/>
              </a:rPr>
              <a:t>Xue</a:t>
            </a:r>
            <a:r>
              <a:rPr lang="en-US" sz="1350" kern="1200">
                <a:solidFill>
                  <a:prstClr val="black"/>
                </a:solidFill>
                <a:latin typeface="Calibri"/>
                <a:ea typeface="+mn-ea"/>
                <a:cs typeface="+mn-cs"/>
              </a:rPr>
              <a:t> et al. NeurIPS’24 [Human 3Diffusion]</a:t>
            </a:r>
          </a:p>
        </p:txBody>
      </p:sp>
    </p:spTree>
    <p:extLst>
      <p:ext uri="{BB962C8B-B14F-4D97-AF65-F5344CB8AC3E}">
        <p14:creationId xmlns:p14="http://schemas.microsoft.com/office/powerpoint/2010/main" val="38604130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304">
          <a:extLst>
            <a:ext uri="{FF2B5EF4-FFF2-40B4-BE49-F238E27FC236}">
              <a16:creationId xmlns:a16="http://schemas.microsoft.com/office/drawing/2014/main" id="{46D012A5-0FE1-8455-EF1C-78FE58909EB7}"/>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8CE59E27-7B5C-AC66-D10C-CDFCB2B4FE61}"/>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a:t>Gen-3Diffusion: </a:t>
            </a:r>
            <a:r>
              <a:rPr lang="it" err="1"/>
              <a:t>Sync</a:t>
            </a:r>
            <a:r>
              <a:rPr lang="it"/>
              <a:t> 2D </a:t>
            </a:r>
            <a:r>
              <a:rPr lang="it" err="1"/>
              <a:t>Diffusion</a:t>
            </a:r>
            <a:r>
              <a:rPr lang="it"/>
              <a:t> &amp; 3D </a:t>
            </a:r>
            <a:r>
              <a:rPr lang="it" err="1"/>
              <a:t>Recon</a:t>
            </a:r>
            <a:endParaRPr lang="it-IT" err="1"/>
          </a:p>
        </p:txBody>
      </p:sp>
      <p:sp>
        <p:nvSpPr>
          <p:cNvPr id="4" name="Sottotitolo 3">
            <a:extLst>
              <a:ext uri="{FF2B5EF4-FFF2-40B4-BE49-F238E27FC236}">
                <a16:creationId xmlns:a16="http://schemas.microsoft.com/office/drawing/2014/main" id="{3E676B10-7E9A-77E6-8C07-F70A1D7F2EB6}"/>
              </a:ext>
            </a:extLst>
          </p:cNvPr>
          <p:cNvSpPr>
            <a:spLocks noGrp="1"/>
          </p:cNvSpPr>
          <p:nvPr>
            <p:ph type="body" idx="1"/>
          </p:nvPr>
        </p:nvSpPr>
        <p:spPr/>
        <p:txBody>
          <a:bodyPr>
            <a:normAutofit/>
          </a:bodyPr>
          <a:lstStyle/>
          <a:p>
            <a:pPr marL="228600">
              <a:lnSpc>
                <a:spcPts val="2475"/>
              </a:lnSpc>
              <a:buSzPts val="1400"/>
              <a:buFont typeface="Courier New"/>
              <a:buChar char="•"/>
            </a:pPr>
            <a:r>
              <a:rPr lang="en-US" sz="2000" b="1"/>
              <a:t>Key Idea: </a:t>
            </a:r>
            <a:r>
              <a:rPr lang="en-US" sz="2000"/>
              <a:t>Synchronizing 2D Multiview Diffusion and 3D diffusion-based Generative models</a:t>
            </a:r>
            <a:endParaRPr lang="it-IT"/>
          </a:p>
          <a:p>
            <a:pPr marL="228600" indent="-228600">
              <a:lnSpc>
                <a:spcPts val="2475"/>
              </a:lnSpc>
              <a:buFont typeface=""/>
              <a:buChar char="•"/>
            </a:pPr>
            <a:endParaRPr lang="en-US" sz="2000"/>
          </a:p>
        </p:txBody>
      </p:sp>
      <p:sp>
        <p:nvSpPr>
          <p:cNvPr id="2" name="Segnaposto numero diapositiva 1">
            <a:extLst>
              <a:ext uri="{FF2B5EF4-FFF2-40B4-BE49-F238E27FC236}">
                <a16:creationId xmlns:a16="http://schemas.microsoft.com/office/drawing/2014/main" id="{494FD425-0098-CECD-4DD1-DD4F7A5A7166}"/>
              </a:ext>
            </a:extLst>
          </p:cNvPr>
          <p:cNvSpPr>
            <a:spLocks noGrp="1"/>
          </p:cNvSpPr>
          <p:nvPr>
            <p:ph type="sldNum" idx="12"/>
          </p:nvPr>
        </p:nvSpPr>
        <p:spPr/>
        <p:txBody>
          <a:bodyPr/>
          <a:lstStyle/>
          <a:p>
            <a:fld id="{00000000-1234-1234-1234-123412341234}" type="slidenum">
              <a:rPr lang="it"/>
              <a:t>59</a:t>
            </a:fld>
            <a:endParaRPr lang="it-IT"/>
          </a:p>
        </p:txBody>
      </p:sp>
      <p:pic>
        <p:nvPicPr>
          <p:cNvPr id="6" name="Immagine 5" descr="Immagine che contiene testo, schermata, diagramma, design&#10;&#10;Il contenuto generato dall&amp;#39;IA potrebbe non essere corretto.">
            <a:extLst>
              <a:ext uri="{FF2B5EF4-FFF2-40B4-BE49-F238E27FC236}">
                <a16:creationId xmlns:a16="http://schemas.microsoft.com/office/drawing/2014/main" id="{D4A49E5E-BD65-64DE-1EBB-C6BDDDCAEC70}"/>
              </a:ext>
            </a:extLst>
          </p:cNvPr>
          <p:cNvPicPr>
            <a:picLocks noChangeAspect="1"/>
          </p:cNvPicPr>
          <p:nvPr/>
        </p:nvPicPr>
        <p:blipFill>
          <a:blip r:embed="rId3"/>
          <a:stretch>
            <a:fillRect/>
          </a:stretch>
        </p:blipFill>
        <p:spPr>
          <a:xfrm>
            <a:off x="866468" y="2192678"/>
            <a:ext cx="7401847" cy="2776831"/>
          </a:xfrm>
          <a:prstGeom prst="rect">
            <a:avLst/>
          </a:prstGeom>
        </p:spPr>
      </p:pic>
    </p:spTree>
    <p:extLst>
      <p:ext uri="{BB962C8B-B14F-4D97-AF65-F5344CB8AC3E}">
        <p14:creationId xmlns:p14="http://schemas.microsoft.com/office/powerpoint/2010/main" val="26226653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Graphic 125">
            <a:extLst>
              <a:ext uri="{FF2B5EF4-FFF2-40B4-BE49-F238E27FC236}">
                <a16:creationId xmlns:a16="http://schemas.microsoft.com/office/drawing/2014/main" id="{B443CECA-AFB1-E4C9-BB6F-A5BD2918ED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2083" y="1"/>
            <a:ext cx="7259835" cy="5143499"/>
          </a:xfrm>
          <a:prstGeom prst="rect">
            <a:avLst/>
          </a:prstGeom>
        </p:spPr>
      </p:pic>
      <p:sp>
        <p:nvSpPr>
          <p:cNvPr id="3" name="TextBox 2">
            <a:extLst>
              <a:ext uri="{FF2B5EF4-FFF2-40B4-BE49-F238E27FC236}">
                <a16:creationId xmlns:a16="http://schemas.microsoft.com/office/drawing/2014/main" id="{C7BB43AC-579A-C255-D1CF-D5D5BCA73AA0}"/>
              </a:ext>
            </a:extLst>
          </p:cNvPr>
          <p:cNvSpPr txBox="1"/>
          <p:nvPr/>
        </p:nvSpPr>
        <p:spPr>
          <a:xfrm>
            <a:off x="6164618" y="4800133"/>
            <a:ext cx="3071097" cy="300082"/>
          </a:xfrm>
          <a:prstGeom prst="rect">
            <a:avLst/>
          </a:prstGeom>
          <a:noFill/>
        </p:spPr>
        <p:txBody>
          <a:bodyPr wrap="none" rtlCol="0">
            <a:spAutoFit/>
          </a:bodyPr>
          <a:lstStyle/>
          <a:p>
            <a:pPr defTabSz="685800">
              <a:buClrTx/>
            </a:pPr>
            <a:r>
              <a:rPr lang="en-US" sz="1350" kern="1200" err="1">
                <a:solidFill>
                  <a:prstClr val="black"/>
                </a:solidFill>
                <a:latin typeface="Calibri"/>
                <a:ea typeface="+mn-ea"/>
                <a:cs typeface="+mn-cs"/>
              </a:rPr>
              <a:t>Xue</a:t>
            </a:r>
            <a:r>
              <a:rPr lang="en-US" sz="1350" kern="1200">
                <a:solidFill>
                  <a:prstClr val="black"/>
                </a:solidFill>
                <a:latin typeface="Calibri"/>
                <a:ea typeface="+mn-ea"/>
                <a:cs typeface="+mn-cs"/>
              </a:rPr>
              <a:t> et al. NeurIPS’24 [Human 3Diffusion]</a:t>
            </a:r>
          </a:p>
        </p:txBody>
      </p:sp>
    </p:spTree>
    <p:extLst>
      <p:ext uri="{BB962C8B-B14F-4D97-AF65-F5344CB8AC3E}">
        <p14:creationId xmlns:p14="http://schemas.microsoft.com/office/powerpoint/2010/main" val="1838342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990DAA0E-0C20-ACD3-35EA-C6AB2CFF3789}"/>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46AC4585-7FD0-124F-68EE-44CDAC3BB813}"/>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Algorithm</a:t>
            </a:r>
            <a:endParaRPr lang="it-IT" err="1"/>
          </a:p>
        </p:txBody>
      </p:sp>
      <p:sp>
        <p:nvSpPr>
          <p:cNvPr id="4" name="Sottotitolo 3">
            <a:extLst>
              <a:ext uri="{FF2B5EF4-FFF2-40B4-BE49-F238E27FC236}">
                <a16:creationId xmlns:a16="http://schemas.microsoft.com/office/drawing/2014/main" id="{8747CF41-F4F0-0094-7685-786B626F0748}"/>
              </a:ext>
            </a:extLst>
          </p:cNvPr>
          <p:cNvSpPr>
            <a:spLocks noGrp="1"/>
          </p:cNvSpPr>
          <p:nvPr>
            <p:ph type="body" idx="1"/>
          </p:nvPr>
        </p:nvSpPr>
        <p:spPr/>
        <p:txBody>
          <a:bodyPr>
            <a:normAutofit/>
          </a:bodyPr>
          <a:lstStyle/>
          <a:p>
            <a:pPr marL="0" indent="0">
              <a:lnSpc>
                <a:spcPts val="2475"/>
              </a:lnSpc>
              <a:buNone/>
            </a:pPr>
            <a:endParaRPr lang="en-US" sz="2000"/>
          </a:p>
          <a:p>
            <a:pPr marL="228600" indent="-228600">
              <a:lnSpc>
                <a:spcPts val="2475"/>
              </a:lnSpc>
              <a:buFont typeface=""/>
              <a:buChar char="•"/>
            </a:pPr>
            <a:endParaRPr lang="en-US" sz="2000"/>
          </a:p>
        </p:txBody>
      </p:sp>
      <p:sp>
        <p:nvSpPr>
          <p:cNvPr id="2" name="Segnaposto numero diapositiva 1">
            <a:extLst>
              <a:ext uri="{FF2B5EF4-FFF2-40B4-BE49-F238E27FC236}">
                <a16:creationId xmlns:a16="http://schemas.microsoft.com/office/drawing/2014/main" id="{2498DFD5-F52F-30A3-9A83-FA5B27B4C9E1}"/>
              </a:ext>
            </a:extLst>
          </p:cNvPr>
          <p:cNvSpPr>
            <a:spLocks noGrp="1"/>
          </p:cNvSpPr>
          <p:nvPr>
            <p:ph type="sldNum" idx="12"/>
          </p:nvPr>
        </p:nvSpPr>
        <p:spPr/>
        <p:txBody>
          <a:bodyPr/>
          <a:lstStyle/>
          <a:p>
            <a:fld id="{00000000-1234-1234-1234-123412341234}" type="slidenum">
              <a:rPr lang="it"/>
              <a:t>61</a:t>
            </a:fld>
            <a:endParaRPr lang="it-IT"/>
          </a:p>
        </p:txBody>
      </p:sp>
      <p:pic>
        <p:nvPicPr>
          <p:cNvPr id="3" name="Immagine 2" descr="Immagine che contiene testo, schermata, Carattere, numero&#10;&#10;Il contenuto generato dall&amp;#39;IA potrebbe non essere corretto.">
            <a:extLst>
              <a:ext uri="{FF2B5EF4-FFF2-40B4-BE49-F238E27FC236}">
                <a16:creationId xmlns:a16="http://schemas.microsoft.com/office/drawing/2014/main" id="{69270A74-F254-CA56-6014-E57A11A37595}"/>
              </a:ext>
            </a:extLst>
          </p:cNvPr>
          <p:cNvPicPr>
            <a:picLocks noChangeAspect="1"/>
          </p:cNvPicPr>
          <p:nvPr/>
        </p:nvPicPr>
        <p:blipFill>
          <a:blip r:embed="rId3"/>
          <a:stretch>
            <a:fillRect/>
          </a:stretch>
        </p:blipFill>
        <p:spPr>
          <a:xfrm>
            <a:off x="525411" y="1366400"/>
            <a:ext cx="8305186" cy="3295603"/>
          </a:xfrm>
          <a:prstGeom prst="rect">
            <a:avLst/>
          </a:prstGeom>
        </p:spPr>
      </p:pic>
    </p:spTree>
    <p:extLst>
      <p:ext uri="{BB962C8B-B14F-4D97-AF65-F5344CB8AC3E}">
        <p14:creationId xmlns:p14="http://schemas.microsoft.com/office/powerpoint/2010/main" val="42577665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E36EAA42-1681-5E27-5D5B-CFBA51D21DDC}"/>
            </a:ext>
          </a:extLst>
        </p:cNvPr>
        <p:cNvGrpSpPr/>
        <p:nvPr/>
      </p:nvGrpSpPr>
      <p:grpSpPr>
        <a:xfrm>
          <a:off x="0" y="0"/>
          <a:ext cx="0" cy="0"/>
          <a:chOff x="0" y="0"/>
          <a:chExt cx="0" cy="0"/>
        </a:xfrm>
      </p:grpSpPr>
      <p:sp>
        <p:nvSpPr>
          <p:cNvPr id="4" name="Sottotitolo 3">
            <a:extLst>
              <a:ext uri="{FF2B5EF4-FFF2-40B4-BE49-F238E27FC236}">
                <a16:creationId xmlns:a16="http://schemas.microsoft.com/office/drawing/2014/main" id="{156C1B50-402E-4FE6-31DA-F921AEA9D3BF}"/>
              </a:ext>
            </a:extLst>
          </p:cNvPr>
          <p:cNvSpPr>
            <a:spLocks noGrp="1"/>
          </p:cNvSpPr>
          <p:nvPr>
            <p:ph type="body" idx="1"/>
          </p:nvPr>
        </p:nvSpPr>
        <p:spPr/>
        <p:txBody>
          <a:bodyPr>
            <a:normAutofit/>
          </a:bodyPr>
          <a:lstStyle/>
          <a:p>
            <a:pPr marL="0" indent="0">
              <a:lnSpc>
                <a:spcPts val="2475"/>
              </a:lnSpc>
              <a:buNone/>
            </a:pPr>
            <a:endParaRPr lang="en-US" sz="2000"/>
          </a:p>
          <a:p>
            <a:pPr marL="228600" indent="-228600">
              <a:lnSpc>
                <a:spcPts val="2475"/>
              </a:lnSpc>
              <a:buFont typeface=""/>
              <a:buChar char="•"/>
            </a:pPr>
            <a:endParaRPr lang="en-US" sz="2000"/>
          </a:p>
        </p:txBody>
      </p:sp>
      <p:sp>
        <p:nvSpPr>
          <p:cNvPr id="2" name="Segnaposto numero diapositiva 1">
            <a:extLst>
              <a:ext uri="{FF2B5EF4-FFF2-40B4-BE49-F238E27FC236}">
                <a16:creationId xmlns:a16="http://schemas.microsoft.com/office/drawing/2014/main" id="{2EADF582-FBEA-E08A-46C2-A2886C25135A}"/>
              </a:ext>
            </a:extLst>
          </p:cNvPr>
          <p:cNvSpPr>
            <a:spLocks noGrp="1"/>
          </p:cNvSpPr>
          <p:nvPr>
            <p:ph type="sldNum" idx="12"/>
          </p:nvPr>
        </p:nvSpPr>
        <p:spPr/>
        <p:txBody>
          <a:bodyPr/>
          <a:lstStyle/>
          <a:p>
            <a:fld id="{00000000-1234-1234-1234-123412341234}" type="slidenum">
              <a:rPr lang="it"/>
              <a:t>62</a:t>
            </a:fld>
            <a:endParaRPr lang="it-IT"/>
          </a:p>
        </p:txBody>
      </p:sp>
      <p:pic>
        <p:nvPicPr>
          <p:cNvPr id="5" name="Immagine 4" descr="Immagine che contiene testo, schermata, modello, design&#10;&#10;Il contenuto generato dall&amp;#39;IA potrebbe non essere corretto.">
            <a:extLst>
              <a:ext uri="{FF2B5EF4-FFF2-40B4-BE49-F238E27FC236}">
                <a16:creationId xmlns:a16="http://schemas.microsoft.com/office/drawing/2014/main" id="{A1462206-BCAB-52AD-523F-0FA949413C0F}"/>
              </a:ext>
            </a:extLst>
          </p:cNvPr>
          <p:cNvPicPr>
            <a:picLocks noChangeAspect="1"/>
          </p:cNvPicPr>
          <p:nvPr/>
        </p:nvPicPr>
        <p:blipFill>
          <a:blip r:embed="rId3"/>
          <a:stretch>
            <a:fillRect/>
          </a:stretch>
        </p:blipFill>
        <p:spPr>
          <a:xfrm>
            <a:off x="405580" y="1155214"/>
            <a:ext cx="8618589" cy="3413787"/>
          </a:xfrm>
          <a:prstGeom prst="rect">
            <a:avLst/>
          </a:prstGeom>
        </p:spPr>
      </p:pic>
      <p:sp>
        <p:nvSpPr>
          <p:cNvPr id="7" name="Titolo 6">
            <a:extLst>
              <a:ext uri="{FF2B5EF4-FFF2-40B4-BE49-F238E27FC236}">
                <a16:creationId xmlns:a16="http://schemas.microsoft.com/office/drawing/2014/main" id="{8E6713CA-F72C-D249-F288-977C5983B6BD}"/>
              </a:ext>
            </a:extLst>
          </p:cNvPr>
          <p:cNvSpPr>
            <a:spLocks noGrp="1"/>
          </p:cNvSpPr>
          <p:nvPr>
            <p:ph type="title"/>
          </p:nvPr>
        </p:nvSpPr>
        <p:spPr/>
        <p:txBody>
          <a:bodyPr>
            <a:normAutofit fontScale="90000"/>
          </a:bodyPr>
          <a:lstStyle/>
          <a:p>
            <a:r>
              <a:rPr lang="it-IT"/>
              <a:t>Explicit 3DGS helps 2D </a:t>
            </a:r>
            <a:r>
              <a:rPr lang="it-IT" err="1"/>
              <a:t>Diffusion</a:t>
            </a:r>
            <a:endParaRPr lang="it-IT"/>
          </a:p>
        </p:txBody>
      </p:sp>
    </p:spTree>
    <p:extLst>
      <p:ext uri="{BB962C8B-B14F-4D97-AF65-F5344CB8AC3E}">
        <p14:creationId xmlns:p14="http://schemas.microsoft.com/office/powerpoint/2010/main" val="33972598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F1C2DD-541A-7346-C10C-E3B0074D1F7E}"/>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DE"/>
              <a:t>Reconstruction avatar appearance</a:t>
            </a:r>
          </a:p>
        </p:txBody>
      </p:sp>
      <p:sp>
        <p:nvSpPr>
          <p:cNvPr id="2" name="TextBox 1">
            <a:extLst>
              <a:ext uri="{FF2B5EF4-FFF2-40B4-BE49-F238E27FC236}">
                <a16:creationId xmlns:a16="http://schemas.microsoft.com/office/drawing/2014/main" id="{B6311094-0C54-1DFA-38BA-7D1E1CFA9BAC}"/>
              </a:ext>
            </a:extLst>
          </p:cNvPr>
          <p:cNvSpPr txBox="1"/>
          <p:nvPr/>
        </p:nvSpPr>
        <p:spPr>
          <a:xfrm>
            <a:off x="509056" y="4360537"/>
            <a:ext cx="1388962" cy="221215"/>
          </a:xfrm>
          <a:prstGeom prst="rect">
            <a:avLst/>
          </a:prstGeom>
          <a:noFill/>
        </p:spPr>
        <p:txBody>
          <a:bodyPr wrap="square" lIns="0" tIns="0" rIns="0" bIns="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25"/>
              </a:lnSpc>
              <a:spcBef>
                <a:spcPts val="863"/>
              </a:spcBef>
            </a:pPr>
            <a:r>
              <a:rPr lang="en-US" sz="1500" b="1"/>
              <a:t>Input</a:t>
            </a:r>
            <a:r>
              <a:rPr lang="zh-CN" altLang="en-US" sz="1500" b="1"/>
              <a:t> </a:t>
            </a:r>
            <a:r>
              <a:rPr lang="en-US" sz="1500" b="1"/>
              <a:t>Image</a:t>
            </a:r>
            <a:endParaRPr lang="en-DE" sz="1500" b="1" err="1"/>
          </a:p>
        </p:txBody>
      </p:sp>
      <p:sp>
        <p:nvSpPr>
          <p:cNvPr id="4" name="TextBox 3">
            <a:extLst>
              <a:ext uri="{FF2B5EF4-FFF2-40B4-BE49-F238E27FC236}">
                <a16:creationId xmlns:a16="http://schemas.microsoft.com/office/drawing/2014/main" id="{87C347A4-C3AA-37BD-9F99-F6BAB648D973}"/>
              </a:ext>
            </a:extLst>
          </p:cNvPr>
          <p:cNvSpPr txBox="1"/>
          <p:nvPr/>
        </p:nvSpPr>
        <p:spPr>
          <a:xfrm>
            <a:off x="5074466" y="4360537"/>
            <a:ext cx="1388962" cy="221215"/>
          </a:xfrm>
          <a:prstGeom prst="rect">
            <a:avLst/>
          </a:prstGeom>
          <a:noFill/>
        </p:spPr>
        <p:txBody>
          <a:bodyPr wrap="square" lIns="0" tIns="0" rIns="0" bIns="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25"/>
              </a:lnSpc>
              <a:spcBef>
                <a:spcPts val="863"/>
              </a:spcBef>
            </a:pPr>
            <a:r>
              <a:rPr lang="en-DE" sz="1500" b="1"/>
              <a:t>SiTH</a:t>
            </a:r>
          </a:p>
        </p:txBody>
      </p:sp>
      <p:sp>
        <p:nvSpPr>
          <p:cNvPr id="5" name="TextBox 4">
            <a:extLst>
              <a:ext uri="{FF2B5EF4-FFF2-40B4-BE49-F238E27FC236}">
                <a16:creationId xmlns:a16="http://schemas.microsoft.com/office/drawing/2014/main" id="{87278B05-8629-4198-87A5-7E7B8127C0E4}"/>
              </a:ext>
            </a:extLst>
          </p:cNvPr>
          <p:cNvSpPr txBox="1"/>
          <p:nvPr/>
        </p:nvSpPr>
        <p:spPr>
          <a:xfrm>
            <a:off x="7245983" y="4360537"/>
            <a:ext cx="1388962" cy="221215"/>
          </a:xfrm>
          <a:prstGeom prst="rect">
            <a:avLst/>
          </a:prstGeom>
          <a:noFill/>
        </p:spPr>
        <p:txBody>
          <a:bodyPr wrap="square" lIns="0" tIns="0" rIns="0" bIns="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25"/>
              </a:lnSpc>
              <a:spcBef>
                <a:spcPts val="863"/>
              </a:spcBef>
            </a:pPr>
            <a:r>
              <a:rPr lang="en-DE" sz="1500" b="1"/>
              <a:t>SiFU</a:t>
            </a:r>
          </a:p>
        </p:txBody>
      </p:sp>
      <p:sp>
        <p:nvSpPr>
          <p:cNvPr id="6" name="TextBox 5">
            <a:extLst>
              <a:ext uri="{FF2B5EF4-FFF2-40B4-BE49-F238E27FC236}">
                <a16:creationId xmlns:a16="http://schemas.microsoft.com/office/drawing/2014/main" id="{D1AAD4E4-BE6B-2002-BA87-E7974931E94C}"/>
              </a:ext>
            </a:extLst>
          </p:cNvPr>
          <p:cNvSpPr txBox="1"/>
          <p:nvPr/>
        </p:nvSpPr>
        <p:spPr>
          <a:xfrm>
            <a:off x="2802963" y="4381974"/>
            <a:ext cx="1388962" cy="221215"/>
          </a:xfrm>
          <a:prstGeom prst="rect">
            <a:avLst/>
          </a:prstGeom>
          <a:noFill/>
        </p:spPr>
        <p:txBody>
          <a:bodyPr wrap="square" lIns="0" tIns="0" rIns="0" bIns="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25"/>
              </a:lnSpc>
              <a:spcBef>
                <a:spcPts val="863"/>
              </a:spcBef>
            </a:pPr>
            <a:r>
              <a:rPr lang="en-DE" sz="1500" b="1"/>
              <a:t>Gen-3Diffusion</a:t>
            </a:r>
          </a:p>
        </p:txBody>
      </p:sp>
      <p:pic>
        <p:nvPicPr>
          <p:cNvPr id="15362" name="Picture 2">
            <a:extLst>
              <a:ext uri="{FF2B5EF4-FFF2-40B4-BE49-F238E27FC236}">
                <a16:creationId xmlns:a16="http://schemas.microsoft.com/office/drawing/2014/main" id="{03BA7EAA-EE8E-7E3C-3BFE-77CF323B94C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1009" r="22144"/>
          <a:stretch/>
        </p:blipFill>
        <p:spPr bwMode="auto">
          <a:xfrm>
            <a:off x="183322" y="1023758"/>
            <a:ext cx="1885247" cy="3316384"/>
          </a:xfrm>
          <a:prstGeom prst="rect">
            <a:avLst/>
          </a:prstGeom>
          <a:noFill/>
          <a:extLst>
            <a:ext uri="{909E8E84-426E-40DD-AFC4-6F175D3DCCD1}">
              <a14:hiddenFill xmlns:a14="http://schemas.microsoft.com/office/drawing/2010/main">
                <a:solidFill>
                  <a:srgbClr val="FFFFFF"/>
                </a:solidFill>
              </a14:hiddenFill>
            </a:ext>
          </a:extLst>
        </p:spPr>
      </p:pic>
      <p:pic>
        <p:nvPicPr>
          <p:cNvPr id="11" name="final_output-21">
            <a:hlinkClick r:id="" action="ppaction://media"/>
            <a:extLst>
              <a:ext uri="{FF2B5EF4-FFF2-40B4-BE49-F238E27FC236}">
                <a16:creationId xmlns:a16="http://schemas.microsoft.com/office/drawing/2014/main" id="{63FE901E-CCF7-2630-4BF3-F48E0F54646D}"/>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19849" r="14590"/>
          <a:stretch/>
        </p:blipFill>
        <p:spPr>
          <a:xfrm>
            <a:off x="2380243" y="1043388"/>
            <a:ext cx="2191757" cy="3343096"/>
          </a:xfrm>
          <a:prstGeom prst="rect">
            <a:avLst/>
          </a:prstGeom>
        </p:spPr>
      </p:pic>
      <p:pic>
        <p:nvPicPr>
          <p:cNvPr id="12" name="final_output-22">
            <a:hlinkClick r:id="" action="ppaction://media"/>
            <a:extLst>
              <a:ext uri="{FF2B5EF4-FFF2-40B4-BE49-F238E27FC236}">
                <a16:creationId xmlns:a16="http://schemas.microsoft.com/office/drawing/2014/main" id="{E9C07C34-EA09-7665-6C24-7B3C1341A1FE}"/>
              </a:ext>
            </a:extLst>
          </p:cNvPr>
          <p:cNvPicPr>
            <a:picLocks noChangeAspect="1"/>
          </p:cNvPicPr>
          <p:nvPr>
            <a:videoFile r:link="rId4"/>
            <p:extLst>
              <p:ext uri="{DAA4B4D4-6D71-4841-9C94-3DE7FCFB9230}">
                <p14:media xmlns:p14="http://schemas.microsoft.com/office/powerpoint/2010/main" r:embed="rId3"/>
              </p:ext>
            </p:extLst>
          </p:nvPr>
        </p:nvPicPr>
        <p:blipFill>
          <a:blip r:embed="rId11"/>
          <a:srcRect l="18707" r="15176"/>
          <a:stretch/>
        </p:blipFill>
        <p:spPr>
          <a:xfrm>
            <a:off x="6837624" y="1004129"/>
            <a:ext cx="2205679" cy="3336013"/>
          </a:xfrm>
          <a:prstGeom prst="rect">
            <a:avLst/>
          </a:prstGeom>
        </p:spPr>
      </p:pic>
      <p:pic>
        <p:nvPicPr>
          <p:cNvPr id="13" name="final_output-23">
            <a:hlinkClick r:id="" action="ppaction://media"/>
            <a:extLst>
              <a:ext uri="{FF2B5EF4-FFF2-40B4-BE49-F238E27FC236}">
                <a16:creationId xmlns:a16="http://schemas.microsoft.com/office/drawing/2014/main" id="{DA301104-94F8-5003-383A-0268A57F739D}"/>
              </a:ext>
            </a:extLst>
          </p:cNvPr>
          <p:cNvPicPr>
            <a:picLocks noChangeAspect="1"/>
          </p:cNvPicPr>
          <p:nvPr>
            <a:videoFile r:link="rId6"/>
            <p:extLst>
              <p:ext uri="{DAA4B4D4-6D71-4841-9C94-3DE7FCFB9230}">
                <p14:media xmlns:p14="http://schemas.microsoft.com/office/powerpoint/2010/main" r:embed="rId5"/>
              </p:ext>
            </p:extLst>
          </p:nvPr>
        </p:nvPicPr>
        <p:blipFill>
          <a:blip r:embed="rId12"/>
          <a:srcRect l="16371" r="12915"/>
          <a:stretch/>
        </p:blipFill>
        <p:spPr>
          <a:xfrm>
            <a:off x="4542529" y="1004128"/>
            <a:ext cx="2388624" cy="3377846"/>
          </a:xfrm>
          <a:prstGeom prst="rect">
            <a:avLst/>
          </a:prstGeom>
        </p:spPr>
      </p:pic>
    </p:spTree>
    <p:extLst>
      <p:ext uri="{BB962C8B-B14F-4D97-AF65-F5344CB8AC3E}">
        <p14:creationId xmlns:p14="http://schemas.microsoft.com/office/powerpoint/2010/main" val="4141980713"/>
      </p:ext>
    </p:extLst>
  </p:cSld>
  <p:clrMapOvr>
    <a:masterClrMapping/>
  </p:clrMapOvr>
  <mc:AlternateContent xmlns:mc="http://schemas.openxmlformats.org/markup-compatibility/2006" xmlns:p14="http://schemas.microsoft.com/office/powerpoint/2010/main">
    <mc:Choice Requires="p14">
      <p:transition p14:dur="300" advClick="0" advTm="10640">
        <p:fade/>
      </p:transition>
    </mc:Choice>
    <mc:Fallback xmlns="">
      <p:transition advClick="0" advTm="106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709" fill="hold"/>
                                        <p:tgtEl>
                                          <p:spTgt spid="13"/>
                                        </p:tgtEl>
                                      </p:cBhvr>
                                    </p:cmd>
                                  </p:childTnLst>
                                </p:cTn>
                              </p:par>
                              <p:par>
                                <p:cTn id="7" presetID="1" presetClass="mediacall" presetSubtype="0" fill="hold" nodeType="withEffect">
                                  <p:stCondLst>
                                    <p:cond delay="0"/>
                                  </p:stCondLst>
                                  <p:childTnLst>
                                    <p:cmd type="call" cmd="playFrom(0.0)">
                                      <p:cBhvr>
                                        <p:cTn id="8" dur="10709" fill="hold"/>
                                        <p:tgtEl>
                                          <p:spTgt spid="11"/>
                                        </p:tgtEl>
                                      </p:cBhvr>
                                    </p:cmd>
                                  </p:childTnLst>
                                </p:cTn>
                              </p:par>
                              <p:par>
                                <p:cTn id="9" presetID="1" presetClass="mediacall" presetSubtype="0" fill="hold" nodeType="withEffect">
                                  <p:stCondLst>
                                    <p:cond delay="0"/>
                                  </p:stCondLst>
                                  <p:childTnLst>
                                    <p:cmd type="call" cmd="playFrom(0.0)">
                                      <p:cBhvr>
                                        <p:cTn id="10" dur="10709"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13"/>
                </p:tgtEl>
              </p:cMediaNode>
            </p:video>
            <p:seq concurrent="1" nextAc="seek">
              <p:cTn id="12" restart="whenNotActive" fill="hold" evtFilter="cancelBubble" nodeType="interactiveSeq">
                <p:stCondLst>
                  <p:cond evt="onClick" delay="0">
                    <p:tgtEl>
                      <p:spTgt spid="1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3"/>
                                        </p:tgtEl>
                                      </p:cBhvr>
                                    </p:cmd>
                                  </p:childTnLst>
                                </p:cTn>
                              </p:par>
                            </p:childTnLst>
                          </p:cTn>
                        </p:par>
                      </p:childTnLst>
                    </p:cTn>
                  </p:par>
                </p:childTnLst>
              </p:cTn>
              <p:nextCondLst>
                <p:cond evt="onClick" delay="0">
                  <p:tgtEl>
                    <p:spTgt spid="13"/>
                  </p:tgtEl>
                </p:cond>
              </p:nextCondLst>
            </p:seq>
            <p:video>
              <p:cMediaNode vol="80000">
                <p:cTn id="17" repeatCount="indefinite" fill="hold" display="0">
                  <p:stCondLst>
                    <p:cond delay="indefinite"/>
                  </p:stCondLst>
                </p:cTn>
                <p:tgtEl>
                  <p:spTgt spid="11"/>
                </p:tgtEl>
              </p:cMediaNode>
            </p:video>
            <p:seq concurrent="1" nextAc="seek">
              <p:cTn id="18" restart="whenNotActive" fill="hold" evtFilter="cancelBubble" nodeType="interactiveSeq">
                <p:stCondLst>
                  <p:cond evt="onClick" delay="0">
                    <p:tgtEl>
                      <p:spTgt spid="11"/>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1"/>
                                        </p:tgtEl>
                                      </p:cBhvr>
                                    </p:cmd>
                                  </p:childTnLst>
                                </p:cTn>
                              </p:par>
                            </p:childTnLst>
                          </p:cTn>
                        </p:par>
                      </p:childTnLst>
                    </p:cTn>
                  </p:par>
                </p:childTnLst>
              </p:cTn>
              <p:nextCondLst>
                <p:cond evt="onClick" delay="0">
                  <p:tgtEl>
                    <p:spTgt spid="11"/>
                  </p:tgtEl>
                </p:cond>
              </p:nextCondLst>
            </p:seq>
            <p:video>
              <p:cMediaNode vol="80000">
                <p:cTn id="23" repeatCount="indefinite" fill="hold" display="0">
                  <p:stCondLst>
                    <p:cond delay="indefinite"/>
                  </p:stCondLst>
                </p:cTn>
                <p:tgtEl>
                  <p:spTgt spid="12"/>
                </p:tgtEl>
              </p:cMediaNode>
            </p:video>
            <p:seq concurrent="1" nextAc="seek">
              <p:cTn id="24" restart="whenNotActive" fill="hold" evtFilter="cancelBubble" nodeType="interactiveSeq">
                <p:stCondLst>
                  <p:cond evt="onClick" delay="0">
                    <p:tgtEl>
                      <p:spTgt spid="12"/>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vid_mesh">
            <a:hlinkClick r:id="" action="ppaction://media"/>
            <a:extLst>
              <a:ext uri="{FF2B5EF4-FFF2-40B4-BE49-F238E27FC236}">
                <a16:creationId xmlns:a16="http://schemas.microsoft.com/office/drawing/2014/main" id="{E12CF284-23ED-9EAC-6BCB-27769E664268}"/>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829438" y="1034317"/>
            <a:ext cx="3336013" cy="3336013"/>
          </a:xfrm>
          <a:prstGeom prst="rect">
            <a:avLst/>
          </a:prstGeom>
        </p:spPr>
      </p:pic>
      <p:sp>
        <p:nvSpPr>
          <p:cNvPr id="3" name="Title 2">
            <a:extLst>
              <a:ext uri="{FF2B5EF4-FFF2-40B4-BE49-F238E27FC236}">
                <a16:creationId xmlns:a16="http://schemas.microsoft.com/office/drawing/2014/main" id="{BCD63096-BD46-5BC7-319C-29628C774EE8}"/>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DE"/>
              <a:t>Reconstruction avatar geometry</a:t>
            </a:r>
          </a:p>
        </p:txBody>
      </p:sp>
      <p:pic>
        <p:nvPicPr>
          <p:cNvPr id="1028" name="Picture 4">
            <a:extLst>
              <a:ext uri="{FF2B5EF4-FFF2-40B4-BE49-F238E27FC236}">
                <a16:creationId xmlns:a16="http://schemas.microsoft.com/office/drawing/2014/main" id="{8B56A318-A4E7-533A-9367-CFDC3A417DD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469" y="1045962"/>
            <a:ext cx="3336013" cy="3336013"/>
          </a:xfrm>
          <a:prstGeom prst="rect">
            <a:avLst/>
          </a:prstGeom>
          <a:noFill/>
          <a:extLst>
            <a:ext uri="{909E8E84-426E-40DD-AFC4-6F175D3DCCD1}">
              <a14:hiddenFill xmlns:a14="http://schemas.microsoft.com/office/drawing/2010/main">
                <a:solidFill>
                  <a:srgbClr val="FFFFFF"/>
                </a:solidFill>
              </a14:hiddenFill>
            </a:ext>
          </a:extLst>
        </p:spPr>
      </p:pic>
      <p:pic>
        <p:nvPicPr>
          <p:cNvPr id="11" name="vid_blender_tsdf_white-21">
            <a:hlinkClick r:id="" action="ppaction://media"/>
            <a:extLst>
              <a:ext uri="{FF2B5EF4-FFF2-40B4-BE49-F238E27FC236}">
                <a16:creationId xmlns:a16="http://schemas.microsoft.com/office/drawing/2014/main" id="{464B6693-54FB-4C1E-BE06-31331D9BF8E5}"/>
              </a:ext>
            </a:extLst>
          </p:cNvPr>
          <p:cNvPicPr>
            <a:picLocks noChangeAspect="1"/>
          </p:cNvPicPr>
          <p:nvPr>
            <a:videoFile r:link="rId4"/>
            <p:extLst>
              <p:ext uri="{DAA4B4D4-6D71-4841-9C94-3DE7FCFB9230}">
                <p14:media xmlns:p14="http://schemas.microsoft.com/office/powerpoint/2010/main" r:embed="rId3"/>
              </p:ext>
            </p:extLst>
          </p:nvPr>
        </p:nvPicPr>
        <p:blipFill>
          <a:blip r:embed="rId11"/>
          <a:srcRect l="9642" r="12897"/>
          <a:stretch/>
        </p:blipFill>
        <p:spPr>
          <a:xfrm>
            <a:off x="6614165" y="1045962"/>
            <a:ext cx="2584122" cy="3336013"/>
          </a:xfrm>
          <a:prstGeom prst="rect">
            <a:avLst/>
          </a:prstGeom>
        </p:spPr>
      </p:pic>
      <p:pic>
        <p:nvPicPr>
          <p:cNvPr id="12" name="vid_blender_tsdf_white-22">
            <a:hlinkClick r:id="" action="ppaction://media"/>
            <a:extLst>
              <a:ext uri="{FF2B5EF4-FFF2-40B4-BE49-F238E27FC236}">
                <a16:creationId xmlns:a16="http://schemas.microsoft.com/office/drawing/2014/main" id="{5B135C47-5BCD-0D83-6188-02483CDE9665}"/>
              </a:ext>
            </a:extLst>
          </p:cNvPr>
          <p:cNvPicPr>
            <a:picLocks noChangeAspect="1"/>
          </p:cNvPicPr>
          <p:nvPr>
            <a:videoFile r:link="rId6"/>
            <p:extLst>
              <p:ext uri="{DAA4B4D4-6D71-4841-9C94-3DE7FCFB9230}">
                <p14:media xmlns:p14="http://schemas.microsoft.com/office/powerpoint/2010/main" r:embed="rId5"/>
              </p:ext>
            </p:extLst>
          </p:nvPr>
        </p:nvPicPr>
        <p:blipFill>
          <a:blip r:embed="rId12"/>
          <a:srcRect l="18622" r="13282"/>
          <a:stretch/>
        </p:blipFill>
        <p:spPr>
          <a:xfrm>
            <a:off x="4633090" y="1034316"/>
            <a:ext cx="2271713" cy="3336013"/>
          </a:xfrm>
          <a:prstGeom prst="rect">
            <a:avLst/>
          </a:prstGeom>
        </p:spPr>
      </p:pic>
      <p:sp>
        <p:nvSpPr>
          <p:cNvPr id="9" name="TextBox 8">
            <a:extLst>
              <a:ext uri="{FF2B5EF4-FFF2-40B4-BE49-F238E27FC236}">
                <a16:creationId xmlns:a16="http://schemas.microsoft.com/office/drawing/2014/main" id="{F8375828-CE91-702D-136E-AC3E7120F343}"/>
              </a:ext>
            </a:extLst>
          </p:cNvPr>
          <p:cNvSpPr txBox="1"/>
          <p:nvPr/>
        </p:nvSpPr>
        <p:spPr>
          <a:xfrm>
            <a:off x="509056" y="4360537"/>
            <a:ext cx="1388962" cy="221215"/>
          </a:xfrm>
          <a:prstGeom prst="rect">
            <a:avLst/>
          </a:prstGeom>
          <a:noFill/>
        </p:spPr>
        <p:txBody>
          <a:bodyPr wrap="square" lIns="0" tIns="0" rIns="0" bIns="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25"/>
              </a:lnSpc>
              <a:spcBef>
                <a:spcPts val="863"/>
              </a:spcBef>
            </a:pPr>
            <a:r>
              <a:rPr lang="en-US" sz="1500" b="1"/>
              <a:t>Input</a:t>
            </a:r>
            <a:r>
              <a:rPr lang="zh-CN" altLang="en-US" sz="1500" b="1"/>
              <a:t> </a:t>
            </a:r>
            <a:r>
              <a:rPr lang="en-US" sz="1500" b="1"/>
              <a:t>Image</a:t>
            </a:r>
            <a:endParaRPr lang="en-DE" sz="1500" b="1" err="1"/>
          </a:p>
        </p:txBody>
      </p:sp>
      <p:sp>
        <p:nvSpPr>
          <p:cNvPr id="14" name="TextBox 13">
            <a:extLst>
              <a:ext uri="{FF2B5EF4-FFF2-40B4-BE49-F238E27FC236}">
                <a16:creationId xmlns:a16="http://schemas.microsoft.com/office/drawing/2014/main" id="{91318EC6-4BC7-998C-6A13-7474D8A0EDC2}"/>
              </a:ext>
            </a:extLst>
          </p:cNvPr>
          <p:cNvSpPr txBox="1"/>
          <p:nvPr/>
        </p:nvSpPr>
        <p:spPr>
          <a:xfrm>
            <a:off x="5074466" y="4360537"/>
            <a:ext cx="1388962" cy="221215"/>
          </a:xfrm>
          <a:prstGeom prst="rect">
            <a:avLst/>
          </a:prstGeom>
          <a:noFill/>
        </p:spPr>
        <p:txBody>
          <a:bodyPr wrap="square" lIns="0" tIns="0" rIns="0" bIns="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25"/>
              </a:lnSpc>
              <a:spcBef>
                <a:spcPts val="863"/>
              </a:spcBef>
            </a:pPr>
            <a:r>
              <a:rPr lang="en-DE" sz="1500" b="1"/>
              <a:t>ICON</a:t>
            </a:r>
          </a:p>
        </p:txBody>
      </p:sp>
      <p:sp>
        <p:nvSpPr>
          <p:cNvPr id="16" name="TextBox 15">
            <a:extLst>
              <a:ext uri="{FF2B5EF4-FFF2-40B4-BE49-F238E27FC236}">
                <a16:creationId xmlns:a16="http://schemas.microsoft.com/office/drawing/2014/main" id="{2FADDA34-A0DA-048B-2C19-190915430500}"/>
              </a:ext>
            </a:extLst>
          </p:cNvPr>
          <p:cNvSpPr txBox="1"/>
          <p:nvPr/>
        </p:nvSpPr>
        <p:spPr>
          <a:xfrm>
            <a:off x="7245983" y="4360537"/>
            <a:ext cx="1388962" cy="221215"/>
          </a:xfrm>
          <a:prstGeom prst="rect">
            <a:avLst/>
          </a:prstGeom>
          <a:noFill/>
        </p:spPr>
        <p:txBody>
          <a:bodyPr wrap="square" lIns="0" tIns="0" rIns="0" bIns="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25"/>
              </a:lnSpc>
              <a:spcBef>
                <a:spcPts val="863"/>
              </a:spcBef>
            </a:pPr>
            <a:r>
              <a:rPr lang="en-DE" sz="1500" b="1"/>
              <a:t>ECON</a:t>
            </a:r>
          </a:p>
        </p:txBody>
      </p:sp>
      <p:sp>
        <p:nvSpPr>
          <p:cNvPr id="17" name="TextBox 16">
            <a:extLst>
              <a:ext uri="{FF2B5EF4-FFF2-40B4-BE49-F238E27FC236}">
                <a16:creationId xmlns:a16="http://schemas.microsoft.com/office/drawing/2014/main" id="{D638033E-6700-B301-0CC6-208502834BDB}"/>
              </a:ext>
            </a:extLst>
          </p:cNvPr>
          <p:cNvSpPr txBox="1"/>
          <p:nvPr/>
        </p:nvSpPr>
        <p:spPr>
          <a:xfrm>
            <a:off x="2802963" y="4381974"/>
            <a:ext cx="1388962" cy="221215"/>
          </a:xfrm>
          <a:prstGeom prst="rect">
            <a:avLst/>
          </a:prstGeom>
          <a:noFill/>
        </p:spPr>
        <p:txBody>
          <a:bodyPr wrap="square" lIns="0" tIns="0" rIns="0" bIns="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ts val="1725"/>
              </a:lnSpc>
              <a:spcBef>
                <a:spcPts val="863"/>
              </a:spcBef>
            </a:pPr>
            <a:r>
              <a:rPr lang="en-DE" sz="1500" b="1"/>
              <a:t>Gen-3Diffusion</a:t>
            </a:r>
          </a:p>
        </p:txBody>
      </p:sp>
    </p:spTree>
    <p:extLst>
      <p:ext uri="{BB962C8B-B14F-4D97-AF65-F5344CB8AC3E}">
        <p14:creationId xmlns:p14="http://schemas.microsoft.com/office/powerpoint/2010/main" val="2646923357"/>
      </p:ext>
    </p:extLst>
  </p:cSld>
  <p:clrMapOvr>
    <a:masterClrMapping/>
  </p:clrMapOvr>
  <mc:AlternateContent xmlns:mc="http://schemas.openxmlformats.org/markup-compatibility/2006" xmlns:p14="http://schemas.microsoft.com/office/powerpoint/2010/main">
    <mc:Choice Requires="p14">
      <p:transition spd="slow" p14:dur="2000" advClick="0" advTm="5300"/>
    </mc:Choice>
    <mc:Fallback xmlns="">
      <p:transition spd="slow" advClick="0" advTm="5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67" fill="hold"/>
                                        <p:tgtEl>
                                          <p:spTgt spid="12"/>
                                        </p:tgtEl>
                                      </p:cBhvr>
                                    </p:cmd>
                                  </p:childTnLst>
                                </p:cTn>
                              </p:par>
                              <p:par>
                                <p:cTn id="7" presetID="1" presetClass="mediacall" presetSubtype="0" fill="hold" nodeType="withEffect">
                                  <p:stCondLst>
                                    <p:cond delay="0"/>
                                  </p:stCondLst>
                                  <p:childTnLst>
                                    <p:cmd type="call" cmd="playFrom(0.0)">
                                      <p:cBhvr>
                                        <p:cTn id="8" dur="2667" fill="hold"/>
                                        <p:tgtEl>
                                          <p:spTgt spid="11"/>
                                        </p:tgtEl>
                                      </p:cBhvr>
                                    </p:cmd>
                                  </p:childTnLst>
                                </p:cTn>
                              </p:par>
                              <p:par>
                                <p:cTn id="9" presetID="1" presetClass="mediacall" presetSubtype="0" fill="hold" nodeType="withEffect">
                                  <p:stCondLst>
                                    <p:cond delay="0"/>
                                  </p:stCondLst>
                                  <p:childTnLst>
                                    <p:cmd type="call" cmd="playFrom(0.0)">
                                      <p:cBhvr>
                                        <p:cTn id="10" dur="2667"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12"/>
                </p:tgtEl>
              </p:cMediaNode>
            </p:video>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2"/>
                                        </p:tgtEl>
                                      </p:cBhvr>
                                    </p:cmd>
                                  </p:childTnLst>
                                </p:cTn>
                              </p:par>
                            </p:childTnLst>
                          </p:cTn>
                        </p:par>
                      </p:childTnLst>
                    </p:cTn>
                  </p:par>
                </p:childTnLst>
              </p:cTn>
              <p:nextCondLst>
                <p:cond evt="onClick" delay="0">
                  <p:tgtEl>
                    <p:spTgt spid="12"/>
                  </p:tgtEl>
                </p:cond>
              </p:nextCondLst>
            </p:seq>
            <p:video>
              <p:cMediaNode vol="80000">
                <p:cTn id="17" repeatCount="indefinite" fill="hold" display="0">
                  <p:stCondLst>
                    <p:cond delay="indefinite"/>
                  </p:stCondLst>
                </p:cTn>
                <p:tgtEl>
                  <p:spTgt spid="11"/>
                </p:tgtEl>
              </p:cMediaNode>
            </p:video>
            <p:seq concurrent="1" nextAc="seek">
              <p:cTn id="18" restart="whenNotActive" fill="hold" evtFilter="cancelBubble" nodeType="interactiveSeq">
                <p:stCondLst>
                  <p:cond evt="onClick" delay="0">
                    <p:tgtEl>
                      <p:spTgt spid="11"/>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1"/>
                                        </p:tgtEl>
                                      </p:cBhvr>
                                    </p:cmd>
                                  </p:childTnLst>
                                </p:cTn>
                              </p:par>
                            </p:childTnLst>
                          </p:cTn>
                        </p:par>
                      </p:childTnLst>
                    </p:cTn>
                  </p:par>
                </p:childTnLst>
              </p:cTn>
              <p:nextCondLst>
                <p:cond evt="onClick" delay="0">
                  <p:tgtEl>
                    <p:spTgt spid="11"/>
                  </p:tgtEl>
                </p:cond>
              </p:nextCondLst>
            </p:seq>
            <p:video>
              <p:cMediaNode vol="80000">
                <p:cTn id="23" repeatCount="indefinite" fill="hold" display="0">
                  <p:stCondLst>
                    <p:cond delay="indefinite"/>
                  </p:stCondLst>
                </p:cTn>
                <p:tgtEl>
                  <p:spTgt spid="13"/>
                </p:tgtEl>
              </p:cMediaNode>
            </p:video>
            <p:seq concurrent="1" nextAc="seek">
              <p:cTn id="24" restart="whenNotActive" fill="hold" evtFilter="cancelBubble" nodeType="interactiveSeq">
                <p:stCondLst>
                  <p:cond evt="onClick" delay="0">
                    <p:tgtEl>
                      <p:spTgt spid="13"/>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3356B-DCCC-8FD2-F54E-50A9C931422B}"/>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4C5011C5-1648-E6AB-141E-EABFAEDA5EF3}"/>
              </a:ext>
            </a:extLst>
          </p:cNvPr>
          <p:cNvSpPr>
            <a:spLocks noGrp="1"/>
          </p:cNvSpPr>
          <p:nvPr>
            <p:ph type="title"/>
          </p:nvPr>
        </p:nvSpPr>
        <p:spPr>
          <a:xfrm>
            <a:off x="710804" y="519112"/>
            <a:ext cx="7722393" cy="1053703"/>
          </a:xfrm>
        </p:spPr>
        <p:txBody>
          <a:bodyPr/>
          <a:lstStyle/>
          <a:p>
            <a:r>
              <a:rPr lang="en-DE"/>
              <a:t>Reconstruction w/ novel view diffusion</a:t>
            </a:r>
          </a:p>
        </p:txBody>
      </p:sp>
      <p:pic>
        <p:nvPicPr>
          <p:cNvPr id="9218" name="Picture 2">
            <a:extLst>
              <a:ext uri="{FF2B5EF4-FFF2-40B4-BE49-F238E27FC236}">
                <a16:creationId xmlns:a16="http://schemas.microsoft.com/office/drawing/2014/main" id="{693EF6A5-9184-0F15-0287-7D4508126F3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 y="1210209"/>
            <a:ext cx="2594661" cy="2594661"/>
          </a:xfrm>
          <a:prstGeom prst="rect">
            <a:avLst/>
          </a:prstGeom>
          <a:noFill/>
          <a:extLst>
            <a:ext uri="{909E8E84-426E-40DD-AFC4-6F175D3DCCD1}">
              <a14:hiddenFill xmlns:a14="http://schemas.microsoft.com/office/drawing/2010/main">
                <a:solidFill>
                  <a:srgbClr val="FFFFFF"/>
                </a:solidFill>
              </a14:hiddenFill>
            </a:ext>
          </a:extLst>
        </p:spPr>
      </p:pic>
      <p:pic>
        <p:nvPicPr>
          <p:cNvPr id="6" name="vid_rendering-16">
            <a:hlinkClick r:id="" action="ppaction://media"/>
            <a:extLst>
              <a:ext uri="{FF2B5EF4-FFF2-40B4-BE49-F238E27FC236}">
                <a16:creationId xmlns:a16="http://schemas.microsoft.com/office/drawing/2014/main" id="{77AE8B71-1254-98BB-4A9C-0F81E4E57EF7}"/>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2200114" y="1210209"/>
            <a:ext cx="2594659" cy="2594659"/>
          </a:xfrm>
          <a:prstGeom prst="rect">
            <a:avLst/>
          </a:prstGeom>
        </p:spPr>
      </p:pic>
      <p:pic>
        <p:nvPicPr>
          <p:cNvPr id="7" name="vid_rendering-17">
            <a:hlinkClick r:id="" action="ppaction://media"/>
            <a:extLst>
              <a:ext uri="{FF2B5EF4-FFF2-40B4-BE49-F238E27FC236}">
                <a16:creationId xmlns:a16="http://schemas.microsoft.com/office/drawing/2014/main" id="{CB6D04DC-87FB-13B5-C6D3-42CF7158B794}"/>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4537941" y="1210209"/>
            <a:ext cx="2594659" cy="2594659"/>
          </a:xfrm>
          <a:prstGeom prst="rect">
            <a:avLst/>
          </a:prstGeom>
        </p:spPr>
      </p:pic>
      <p:pic>
        <p:nvPicPr>
          <p:cNvPr id="5" name="vid_rendering-18">
            <a:hlinkClick r:id="" action="ppaction://media"/>
            <a:extLst>
              <a:ext uri="{FF2B5EF4-FFF2-40B4-BE49-F238E27FC236}">
                <a16:creationId xmlns:a16="http://schemas.microsoft.com/office/drawing/2014/main" id="{2DB6B04B-900E-27F4-F34A-62135B9450E3}"/>
              </a:ext>
            </a:extLst>
          </p:cNvPr>
          <p:cNvPicPr>
            <a:picLocks noChangeAspect="1"/>
          </p:cNvPicPr>
          <p:nvPr>
            <a:videoFile r:link="rId6"/>
            <p:extLst>
              <p:ext uri="{DAA4B4D4-6D71-4841-9C94-3DE7FCFB9230}">
                <p14:media xmlns:p14="http://schemas.microsoft.com/office/powerpoint/2010/main" r:embed="rId5"/>
              </p:ext>
            </p:extLst>
          </p:nvPr>
        </p:nvPicPr>
        <p:blipFill>
          <a:blip r:embed="rId12"/>
          <a:srcRect l="7273"/>
          <a:stretch/>
        </p:blipFill>
        <p:spPr>
          <a:xfrm>
            <a:off x="6738051" y="1210209"/>
            <a:ext cx="2405948" cy="2594660"/>
          </a:xfrm>
          <a:prstGeom prst="rect">
            <a:avLst/>
          </a:prstGeom>
        </p:spPr>
      </p:pic>
      <p:sp>
        <p:nvSpPr>
          <p:cNvPr id="8" name="TextBox 7">
            <a:extLst>
              <a:ext uri="{FF2B5EF4-FFF2-40B4-BE49-F238E27FC236}">
                <a16:creationId xmlns:a16="http://schemas.microsoft.com/office/drawing/2014/main" id="{EE8A2090-D512-8D6B-48A8-2ADDB8BBBF7B}"/>
              </a:ext>
            </a:extLst>
          </p:cNvPr>
          <p:cNvSpPr txBox="1"/>
          <p:nvPr/>
        </p:nvSpPr>
        <p:spPr>
          <a:xfrm>
            <a:off x="509056" y="4129794"/>
            <a:ext cx="1388962" cy="198581"/>
          </a:xfrm>
          <a:prstGeom prst="rect">
            <a:avLst/>
          </a:prstGeom>
          <a:noFill/>
        </p:spPr>
        <p:txBody>
          <a:bodyPr wrap="square" lIns="0" tIns="0" rIns="0" bIns="0" rtlCol="0" anchor="t" anchorCtr="0">
            <a:spAutoFit/>
          </a:bodyPr>
          <a:lstStyle/>
          <a:p>
            <a:pPr algn="ctr" defTabSz="685800">
              <a:lnSpc>
                <a:spcPts val="1725"/>
              </a:lnSpc>
              <a:spcBef>
                <a:spcPts val="863"/>
              </a:spcBef>
              <a:buClrTx/>
            </a:pPr>
            <a:r>
              <a:rPr lang="en-US" sz="1200" b="1" kern="1200">
                <a:ea typeface="+mn-ea"/>
                <a:cs typeface="+mn-cs"/>
              </a:rPr>
              <a:t>Input</a:t>
            </a:r>
            <a:r>
              <a:rPr lang="zh-CN" altLang="en-US" sz="1200" b="1" kern="1200">
                <a:ea typeface="黑体" panose="02010609060101010101" pitchFamily="49" charset="-122"/>
                <a:cs typeface="+mn-cs"/>
              </a:rPr>
              <a:t> </a:t>
            </a:r>
            <a:r>
              <a:rPr lang="en-US" sz="1200" b="1" kern="1200">
                <a:ea typeface="+mn-ea"/>
                <a:cs typeface="+mn-cs"/>
              </a:rPr>
              <a:t>Image</a:t>
            </a:r>
            <a:endParaRPr lang="en-DE" sz="1200" b="1" kern="1200" err="1">
              <a:ea typeface="+mn-ea"/>
              <a:cs typeface="+mn-cs"/>
            </a:endParaRPr>
          </a:p>
        </p:txBody>
      </p:sp>
      <p:sp>
        <p:nvSpPr>
          <p:cNvPr id="10" name="TextBox 9">
            <a:extLst>
              <a:ext uri="{FF2B5EF4-FFF2-40B4-BE49-F238E27FC236}">
                <a16:creationId xmlns:a16="http://schemas.microsoft.com/office/drawing/2014/main" id="{86E5DAD4-5F8F-85C1-269E-E066075302C4}"/>
              </a:ext>
            </a:extLst>
          </p:cNvPr>
          <p:cNvSpPr txBox="1"/>
          <p:nvPr/>
        </p:nvSpPr>
        <p:spPr>
          <a:xfrm>
            <a:off x="4952076" y="3987840"/>
            <a:ext cx="1766390" cy="532005"/>
          </a:xfrm>
          <a:prstGeom prst="rect">
            <a:avLst/>
          </a:prstGeom>
          <a:noFill/>
        </p:spPr>
        <p:txBody>
          <a:bodyPr wrap="square" lIns="0" tIns="0" rIns="0" bIns="0" rtlCol="0" anchor="t" anchorCtr="0">
            <a:spAutoFit/>
          </a:bodyPr>
          <a:lstStyle/>
          <a:p>
            <a:pPr algn="ctr" defTabSz="685800">
              <a:lnSpc>
                <a:spcPts val="1725"/>
              </a:lnSpc>
              <a:spcBef>
                <a:spcPts val="863"/>
              </a:spcBef>
              <a:buClrTx/>
            </a:pPr>
            <a:r>
              <a:rPr lang="en-DE" sz="1200" b="1" kern="1200">
                <a:ea typeface="+mn-ea"/>
                <a:cs typeface="+mn-cs"/>
              </a:rPr>
              <a:t>Zero123-XL</a:t>
            </a:r>
          </a:p>
          <a:p>
            <a:pPr algn="ctr" defTabSz="685800">
              <a:lnSpc>
                <a:spcPts val="1725"/>
              </a:lnSpc>
              <a:spcBef>
                <a:spcPts val="863"/>
              </a:spcBef>
              <a:buClrTx/>
            </a:pPr>
            <a:r>
              <a:rPr lang="en-DE" sz="1200" b="1" kern="1200">
                <a:ea typeface="+mn-ea"/>
                <a:cs typeface="+mn-cs"/>
              </a:rPr>
              <a:t>(ICCV 2023)</a:t>
            </a:r>
          </a:p>
        </p:txBody>
      </p:sp>
      <p:sp>
        <p:nvSpPr>
          <p:cNvPr id="11" name="TextBox 10">
            <a:extLst>
              <a:ext uri="{FF2B5EF4-FFF2-40B4-BE49-F238E27FC236}">
                <a16:creationId xmlns:a16="http://schemas.microsoft.com/office/drawing/2014/main" id="{4F6288CD-1CFD-02BF-F5A9-C008766D68EC}"/>
              </a:ext>
            </a:extLst>
          </p:cNvPr>
          <p:cNvSpPr txBox="1"/>
          <p:nvPr/>
        </p:nvSpPr>
        <p:spPr>
          <a:xfrm>
            <a:off x="7245983" y="3966402"/>
            <a:ext cx="1388962" cy="532005"/>
          </a:xfrm>
          <a:prstGeom prst="rect">
            <a:avLst/>
          </a:prstGeom>
          <a:noFill/>
        </p:spPr>
        <p:txBody>
          <a:bodyPr wrap="square" lIns="0" tIns="0" rIns="0" bIns="0" rtlCol="0" anchor="t" anchorCtr="0">
            <a:spAutoFit/>
          </a:bodyPr>
          <a:lstStyle/>
          <a:p>
            <a:pPr algn="ctr" defTabSz="685800">
              <a:lnSpc>
                <a:spcPts val="1725"/>
              </a:lnSpc>
              <a:spcBef>
                <a:spcPts val="863"/>
              </a:spcBef>
              <a:buClrTx/>
            </a:pPr>
            <a:r>
              <a:rPr lang="en-DE" sz="1200" b="1" kern="1200">
                <a:ea typeface="+mn-ea"/>
                <a:cs typeface="+mn-cs"/>
              </a:rPr>
              <a:t>SV3D </a:t>
            </a:r>
          </a:p>
          <a:p>
            <a:pPr algn="ctr" defTabSz="685800">
              <a:lnSpc>
                <a:spcPts val="1725"/>
              </a:lnSpc>
              <a:spcBef>
                <a:spcPts val="863"/>
              </a:spcBef>
              <a:buClrTx/>
            </a:pPr>
            <a:r>
              <a:rPr lang="en-DE" sz="1200" b="1" kern="1200">
                <a:ea typeface="+mn-ea"/>
                <a:cs typeface="+mn-cs"/>
              </a:rPr>
              <a:t>(ECCV 2024)</a:t>
            </a:r>
          </a:p>
        </p:txBody>
      </p:sp>
      <p:sp>
        <p:nvSpPr>
          <p:cNvPr id="12" name="TextBox 11">
            <a:extLst>
              <a:ext uri="{FF2B5EF4-FFF2-40B4-BE49-F238E27FC236}">
                <a16:creationId xmlns:a16="http://schemas.microsoft.com/office/drawing/2014/main" id="{148009E3-F7CE-62A6-D294-9B5788E1AEE8}"/>
              </a:ext>
            </a:extLst>
          </p:cNvPr>
          <p:cNvSpPr txBox="1"/>
          <p:nvPr/>
        </p:nvSpPr>
        <p:spPr>
          <a:xfrm>
            <a:off x="2802963" y="4129794"/>
            <a:ext cx="1388962" cy="198581"/>
          </a:xfrm>
          <a:prstGeom prst="rect">
            <a:avLst/>
          </a:prstGeom>
          <a:noFill/>
        </p:spPr>
        <p:txBody>
          <a:bodyPr wrap="square" lIns="0" tIns="0" rIns="0" bIns="0" rtlCol="0" anchor="t" anchorCtr="0">
            <a:spAutoFit/>
          </a:bodyPr>
          <a:lstStyle/>
          <a:p>
            <a:pPr algn="ctr" defTabSz="685800">
              <a:lnSpc>
                <a:spcPts val="1725"/>
              </a:lnSpc>
              <a:spcBef>
                <a:spcPts val="863"/>
              </a:spcBef>
              <a:buClrTx/>
            </a:pPr>
            <a:r>
              <a:rPr lang="en-DE" sz="1200" b="1" kern="1200">
                <a:ea typeface="+mn-ea"/>
                <a:cs typeface="+mn-cs"/>
              </a:rPr>
              <a:t>Our</a:t>
            </a:r>
          </a:p>
        </p:txBody>
      </p:sp>
      <p:sp>
        <p:nvSpPr>
          <p:cNvPr id="2" name="TextBox 1">
            <a:extLst>
              <a:ext uri="{FF2B5EF4-FFF2-40B4-BE49-F238E27FC236}">
                <a16:creationId xmlns:a16="http://schemas.microsoft.com/office/drawing/2014/main" id="{BB1415CC-9951-0152-1A7A-DE7BFAA77D59}"/>
              </a:ext>
            </a:extLst>
          </p:cNvPr>
          <p:cNvSpPr txBox="1"/>
          <p:nvPr/>
        </p:nvSpPr>
        <p:spPr>
          <a:xfrm>
            <a:off x="6290026" y="4802641"/>
            <a:ext cx="2787943" cy="300082"/>
          </a:xfrm>
          <a:prstGeom prst="rect">
            <a:avLst/>
          </a:prstGeom>
          <a:noFill/>
        </p:spPr>
        <p:txBody>
          <a:bodyPr wrap="none" rtlCol="0">
            <a:spAutoFit/>
          </a:bodyPr>
          <a:lstStyle/>
          <a:p>
            <a:pPr defTabSz="685800">
              <a:buClrTx/>
            </a:pPr>
            <a:r>
              <a:rPr lang="en-US" sz="1350" kern="1200" err="1">
                <a:ea typeface="+mn-ea"/>
                <a:cs typeface="+mn-cs"/>
              </a:rPr>
              <a:t>Xue</a:t>
            </a:r>
            <a:r>
              <a:rPr lang="en-US" sz="1350" kern="1200">
                <a:ea typeface="+mn-ea"/>
                <a:cs typeface="+mn-cs"/>
              </a:rPr>
              <a:t> et al. Gen3Difussion PAMI’25</a:t>
            </a:r>
          </a:p>
        </p:txBody>
      </p:sp>
    </p:spTree>
    <p:extLst>
      <p:ext uri="{BB962C8B-B14F-4D97-AF65-F5344CB8AC3E}">
        <p14:creationId xmlns:p14="http://schemas.microsoft.com/office/powerpoint/2010/main" val="29297819"/>
      </p:ext>
    </p:extLst>
  </p:cSld>
  <p:clrMapOvr>
    <a:masterClrMapping/>
  </p:clrMapOvr>
  <mc:AlternateContent xmlns:mc="http://schemas.openxmlformats.org/markup-compatibility/2006" xmlns:p14="http://schemas.microsoft.com/office/powerpoint/2010/main">
    <mc:Choice Requires="p14">
      <p:transition spd="slow" p14:dur="2000" advClick="0" advTm="5300"/>
    </mc:Choice>
    <mc:Fallback xmlns="">
      <p:transition spd="slow" advClick="0" advTm="5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67" fill="hold"/>
                                        <p:tgtEl>
                                          <p:spTgt spid="6"/>
                                        </p:tgtEl>
                                      </p:cBhvr>
                                    </p:cmd>
                                  </p:childTnLst>
                                </p:cTn>
                              </p:par>
                              <p:par>
                                <p:cTn id="7" presetID="1" presetClass="mediacall" presetSubtype="0" fill="hold" nodeType="withEffect">
                                  <p:stCondLst>
                                    <p:cond delay="0"/>
                                  </p:stCondLst>
                                  <p:childTnLst>
                                    <p:cmd type="call" cmd="playFrom(0.0)">
                                      <p:cBhvr>
                                        <p:cTn id="8" dur="2667" fill="hold"/>
                                        <p:tgtEl>
                                          <p:spTgt spid="7"/>
                                        </p:tgtEl>
                                      </p:cBhvr>
                                    </p:cmd>
                                  </p:childTnLst>
                                </p:cTn>
                              </p:par>
                              <p:par>
                                <p:cTn id="9" presetID="1" presetClass="mediacall" presetSubtype="0" fill="hold" nodeType="withEffect">
                                  <p:stCondLst>
                                    <p:cond delay="0"/>
                                  </p:stCondLst>
                                  <p:childTnLst>
                                    <p:cmd type="call" cmd="playFrom(0.0)">
                                      <p:cBhvr>
                                        <p:cTn id="10" dur="266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video>
              <p:cMediaNode vol="80000">
                <p:cTn id="17" repeatCount="indefinite" fill="hold" display="0">
                  <p:stCondLst>
                    <p:cond delay="indefinite"/>
                  </p:stCondLst>
                </p:cTn>
                <p:tgtEl>
                  <p:spTgt spid="7"/>
                </p:tgtEl>
              </p:cMediaNode>
            </p:vide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7"/>
                                        </p:tgtEl>
                                      </p:cBhvr>
                                    </p:cmd>
                                  </p:childTnLst>
                                </p:cTn>
                              </p:par>
                            </p:childTnLst>
                          </p:cTn>
                        </p:par>
                      </p:childTnLst>
                    </p:cTn>
                  </p:par>
                </p:childTnLst>
              </p:cTn>
              <p:nextCondLst>
                <p:cond evt="onClick" delay="0">
                  <p:tgtEl>
                    <p:spTgt spid="7"/>
                  </p:tgtEl>
                </p:cond>
              </p:nextCondLst>
            </p:seq>
            <p:video>
              <p:cMediaNode vol="80000">
                <p:cTn id="23" repeatCount="indefinite" fill="hold" display="0">
                  <p:stCondLst>
                    <p:cond delay="indefinite"/>
                  </p:stCondLst>
                </p:cTn>
                <p:tgtEl>
                  <p:spTgt spid="5"/>
                </p:tgtEl>
              </p:cMediaNode>
            </p:video>
            <p:seq concurrent="1" nextAc="seek">
              <p:cTn id="24" restart="whenNotActive" fill="hold" evtFilter="cancelBubble" nodeType="interactiveSeq">
                <p:stCondLst>
                  <p:cond evt="onClick" delay="0">
                    <p:tgtEl>
                      <p:spTgt spid="5"/>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C2C76-DAE7-5A04-AA9D-75CAE799C8E8}"/>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F1D53799-933E-BC55-39A6-650B9C89C73B}"/>
              </a:ext>
            </a:extLst>
          </p:cNvPr>
          <p:cNvSpPr>
            <a:spLocks noGrp="1"/>
          </p:cNvSpPr>
          <p:nvPr>
            <p:ph type="title"/>
          </p:nvPr>
        </p:nvSpPr>
        <p:spPr>
          <a:xfrm>
            <a:off x="710804" y="519112"/>
            <a:ext cx="7722393" cy="1053703"/>
          </a:xfrm>
        </p:spPr>
        <p:txBody>
          <a:bodyPr/>
          <a:lstStyle/>
          <a:p>
            <a:r>
              <a:rPr lang="en-DE"/>
              <a:t>Reconstruction w/ novel view diffusion</a:t>
            </a:r>
          </a:p>
        </p:txBody>
      </p:sp>
      <p:pic>
        <p:nvPicPr>
          <p:cNvPr id="3" name="vid_rendering-21">
            <a:hlinkClick r:id="" action="ppaction://media"/>
            <a:extLst>
              <a:ext uri="{FF2B5EF4-FFF2-40B4-BE49-F238E27FC236}">
                <a16:creationId xmlns:a16="http://schemas.microsoft.com/office/drawing/2014/main" id="{07892C32-E3C0-019C-22E3-37D829036DCE}"/>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2200113" y="1249621"/>
            <a:ext cx="2594661" cy="2594661"/>
          </a:xfrm>
          <a:prstGeom prst="rect">
            <a:avLst/>
          </a:prstGeom>
        </p:spPr>
      </p:pic>
      <p:pic>
        <p:nvPicPr>
          <p:cNvPr id="11266" name="Picture 2">
            <a:extLst>
              <a:ext uri="{FF2B5EF4-FFF2-40B4-BE49-F238E27FC236}">
                <a16:creationId xmlns:a16="http://schemas.microsoft.com/office/drawing/2014/main" id="{B6AEFD48-6C8D-68E7-067D-578B782DFFC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1249620"/>
            <a:ext cx="2594661" cy="2594661"/>
          </a:xfrm>
          <a:prstGeom prst="rect">
            <a:avLst/>
          </a:prstGeom>
          <a:noFill/>
          <a:extLst>
            <a:ext uri="{909E8E84-426E-40DD-AFC4-6F175D3DCCD1}">
              <a14:hiddenFill xmlns:a14="http://schemas.microsoft.com/office/drawing/2010/main">
                <a:solidFill>
                  <a:srgbClr val="FFFFFF"/>
                </a:solidFill>
              </a14:hiddenFill>
            </a:ext>
          </a:extLst>
        </p:spPr>
      </p:pic>
      <p:pic>
        <p:nvPicPr>
          <p:cNvPr id="10" name="vid_rendering-22">
            <a:hlinkClick r:id="" action="ppaction://media"/>
            <a:extLst>
              <a:ext uri="{FF2B5EF4-FFF2-40B4-BE49-F238E27FC236}">
                <a16:creationId xmlns:a16="http://schemas.microsoft.com/office/drawing/2014/main" id="{6BC34E3F-6C93-824A-15B3-8E06D97C8F70}"/>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4537940" y="1249620"/>
            <a:ext cx="2594661" cy="2594661"/>
          </a:xfrm>
          <a:prstGeom prst="rect">
            <a:avLst/>
          </a:prstGeom>
        </p:spPr>
      </p:pic>
      <p:pic>
        <p:nvPicPr>
          <p:cNvPr id="11" name="vid_rendering-23">
            <a:hlinkClick r:id="" action="ppaction://media"/>
            <a:extLst>
              <a:ext uri="{FF2B5EF4-FFF2-40B4-BE49-F238E27FC236}">
                <a16:creationId xmlns:a16="http://schemas.microsoft.com/office/drawing/2014/main" id="{C9BD9453-1DB8-DBCF-F69D-CC6D5AC49A51}"/>
              </a:ext>
            </a:extLst>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a:off x="6549341" y="1249620"/>
            <a:ext cx="2594661" cy="2594661"/>
          </a:xfrm>
          <a:prstGeom prst="rect">
            <a:avLst/>
          </a:prstGeom>
        </p:spPr>
      </p:pic>
      <p:sp>
        <p:nvSpPr>
          <p:cNvPr id="12" name="TextBox 11">
            <a:extLst>
              <a:ext uri="{FF2B5EF4-FFF2-40B4-BE49-F238E27FC236}">
                <a16:creationId xmlns:a16="http://schemas.microsoft.com/office/drawing/2014/main" id="{5C3B4575-3FCA-D05C-D110-6383E0CD06CA}"/>
              </a:ext>
            </a:extLst>
          </p:cNvPr>
          <p:cNvSpPr txBox="1"/>
          <p:nvPr/>
        </p:nvSpPr>
        <p:spPr>
          <a:xfrm>
            <a:off x="509056" y="4129794"/>
            <a:ext cx="1388962" cy="198581"/>
          </a:xfrm>
          <a:prstGeom prst="rect">
            <a:avLst/>
          </a:prstGeom>
          <a:noFill/>
        </p:spPr>
        <p:txBody>
          <a:bodyPr wrap="square" lIns="0" tIns="0" rIns="0" bIns="0" rtlCol="0" anchor="t" anchorCtr="0">
            <a:spAutoFit/>
          </a:bodyPr>
          <a:lstStyle/>
          <a:p>
            <a:pPr algn="ctr" defTabSz="685800">
              <a:lnSpc>
                <a:spcPts val="1725"/>
              </a:lnSpc>
              <a:spcBef>
                <a:spcPts val="863"/>
              </a:spcBef>
              <a:buClrTx/>
            </a:pPr>
            <a:r>
              <a:rPr lang="en-US" sz="1200" b="1" kern="1200">
                <a:ea typeface="+mn-ea"/>
                <a:cs typeface="+mn-cs"/>
              </a:rPr>
              <a:t>Input</a:t>
            </a:r>
            <a:r>
              <a:rPr lang="zh-CN" altLang="en-US" sz="1200" b="1" kern="1200">
                <a:ea typeface="黑体" panose="02010609060101010101" pitchFamily="49" charset="-122"/>
                <a:cs typeface="+mn-cs"/>
              </a:rPr>
              <a:t> </a:t>
            </a:r>
            <a:r>
              <a:rPr lang="en-US" sz="1200" b="1" kern="1200">
                <a:ea typeface="+mn-ea"/>
                <a:cs typeface="+mn-cs"/>
              </a:rPr>
              <a:t>Image</a:t>
            </a:r>
            <a:endParaRPr lang="en-DE" sz="1200" b="1" kern="1200" err="1">
              <a:ea typeface="+mn-ea"/>
              <a:cs typeface="+mn-cs"/>
            </a:endParaRPr>
          </a:p>
        </p:txBody>
      </p:sp>
      <p:sp>
        <p:nvSpPr>
          <p:cNvPr id="17" name="TextBox 16">
            <a:extLst>
              <a:ext uri="{FF2B5EF4-FFF2-40B4-BE49-F238E27FC236}">
                <a16:creationId xmlns:a16="http://schemas.microsoft.com/office/drawing/2014/main" id="{9D3DD427-B4B2-344D-F59B-21B0DA1826A5}"/>
              </a:ext>
            </a:extLst>
          </p:cNvPr>
          <p:cNvSpPr txBox="1"/>
          <p:nvPr/>
        </p:nvSpPr>
        <p:spPr>
          <a:xfrm>
            <a:off x="4952076" y="3987840"/>
            <a:ext cx="1766390" cy="532005"/>
          </a:xfrm>
          <a:prstGeom prst="rect">
            <a:avLst/>
          </a:prstGeom>
          <a:noFill/>
        </p:spPr>
        <p:txBody>
          <a:bodyPr wrap="square" lIns="0" tIns="0" rIns="0" bIns="0" rtlCol="0" anchor="t" anchorCtr="0">
            <a:spAutoFit/>
          </a:bodyPr>
          <a:lstStyle/>
          <a:p>
            <a:pPr algn="ctr" defTabSz="685800">
              <a:lnSpc>
                <a:spcPts val="1725"/>
              </a:lnSpc>
              <a:spcBef>
                <a:spcPts val="863"/>
              </a:spcBef>
              <a:buClrTx/>
            </a:pPr>
            <a:r>
              <a:rPr lang="en-DE" sz="1200" b="1" kern="1200">
                <a:ea typeface="+mn-ea"/>
                <a:cs typeface="+mn-cs"/>
              </a:rPr>
              <a:t>Zero123-XL</a:t>
            </a:r>
          </a:p>
          <a:p>
            <a:pPr algn="ctr" defTabSz="685800">
              <a:lnSpc>
                <a:spcPts val="1725"/>
              </a:lnSpc>
              <a:spcBef>
                <a:spcPts val="863"/>
              </a:spcBef>
              <a:buClrTx/>
            </a:pPr>
            <a:r>
              <a:rPr lang="en-DE" sz="1200" b="1" kern="1200">
                <a:ea typeface="+mn-ea"/>
                <a:cs typeface="+mn-cs"/>
              </a:rPr>
              <a:t>(ICCV 2023)</a:t>
            </a:r>
          </a:p>
        </p:txBody>
      </p:sp>
      <p:sp>
        <p:nvSpPr>
          <p:cNvPr id="18" name="TextBox 17">
            <a:extLst>
              <a:ext uri="{FF2B5EF4-FFF2-40B4-BE49-F238E27FC236}">
                <a16:creationId xmlns:a16="http://schemas.microsoft.com/office/drawing/2014/main" id="{325C7494-791C-B7D4-70FF-E4999D29969D}"/>
              </a:ext>
            </a:extLst>
          </p:cNvPr>
          <p:cNvSpPr txBox="1"/>
          <p:nvPr/>
        </p:nvSpPr>
        <p:spPr>
          <a:xfrm>
            <a:off x="7245983" y="3966402"/>
            <a:ext cx="1388962" cy="532005"/>
          </a:xfrm>
          <a:prstGeom prst="rect">
            <a:avLst/>
          </a:prstGeom>
          <a:noFill/>
        </p:spPr>
        <p:txBody>
          <a:bodyPr wrap="square" lIns="0" tIns="0" rIns="0" bIns="0" rtlCol="0" anchor="t" anchorCtr="0">
            <a:spAutoFit/>
          </a:bodyPr>
          <a:lstStyle/>
          <a:p>
            <a:pPr algn="ctr" defTabSz="685800">
              <a:lnSpc>
                <a:spcPts val="1725"/>
              </a:lnSpc>
              <a:spcBef>
                <a:spcPts val="863"/>
              </a:spcBef>
              <a:buClrTx/>
            </a:pPr>
            <a:r>
              <a:rPr lang="en-DE" sz="1200" b="1" kern="1200">
                <a:ea typeface="+mn-ea"/>
                <a:cs typeface="+mn-cs"/>
              </a:rPr>
              <a:t>SV3D </a:t>
            </a:r>
          </a:p>
          <a:p>
            <a:pPr algn="ctr" defTabSz="685800">
              <a:lnSpc>
                <a:spcPts val="1725"/>
              </a:lnSpc>
              <a:spcBef>
                <a:spcPts val="863"/>
              </a:spcBef>
              <a:buClrTx/>
            </a:pPr>
            <a:r>
              <a:rPr lang="en-DE" sz="1200" b="1" kern="1200">
                <a:ea typeface="+mn-ea"/>
                <a:cs typeface="+mn-cs"/>
              </a:rPr>
              <a:t>(ECCV 2024)</a:t>
            </a:r>
          </a:p>
        </p:txBody>
      </p:sp>
      <p:sp>
        <p:nvSpPr>
          <p:cNvPr id="19" name="TextBox 18">
            <a:extLst>
              <a:ext uri="{FF2B5EF4-FFF2-40B4-BE49-F238E27FC236}">
                <a16:creationId xmlns:a16="http://schemas.microsoft.com/office/drawing/2014/main" id="{DA91A4C5-2394-7F59-B452-0037CFE4A8FC}"/>
              </a:ext>
            </a:extLst>
          </p:cNvPr>
          <p:cNvSpPr txBox="1"/>
          <p:nvPr/>
        </p:nvSpPr>
        <p:spPr>
          <a:xfrm>
            <a:off x="2802963" y="4129794"/>
            <a:ext cx="1388962" cy="198581"/>
          </a:xfrm>
          <a:prstGeom prst="rect">
            <a:avLst/>
          </a:prstGeom>
          <a:noFill/>
        </p:spPr>
        <p:txBody>
          <a:bodyPr wrap="square" lIns="0" tIns="0" rIns="0" bIns="0" rtlCol="0" anchor="t" anchorCtr="0">
            <a:spAutoFit/>
          </a:bodyPr>
          <a:lstStyle/>
          <a:p>
            <a:pPr algn="ctr" defTabSz="685800">
              <a:lnSpc>
                <a:spcPts val="1725"/>
              </a:lnSpc>
              <a:spcBef>
                <a:spcPts val="863"/>
              </a:spcBef>
              <a:buClrTx/>
            </a:pPr>
            <a:r>
              <a:rPr lang="en-DE" sz="1200" b="1" kern="1200">
                <a:ea typeface="+mn-ea"/>
                <a:cs typeface="+mn-cs"/>
              </a:rPr>
              <a:t>Our</a:t>
            </a:r>
          </a:p>
        </p:txBody>
      </p:sp>
      <p:sp>
        <p:nvSpPr>
          <p:cNvPr id="2" name="Footer Placeholder 3">
            <a:extLst>
              <a:ext uri="{FF2B5EF4-FFF2-40B4-BE49-F238E27FC236}">
                <a16:creationId xmlns:a16="http://schemas.microsoft.com/office/drawing/2014/main" id="{F9FCDDAB-5D8C-EA3C-E088-8AF3802002CC}"/>
              </a:ext>
            </a:extLst>
          </p:cNvPr>
          <p:cNvSpPr>
            <a:spLocks noGrp="1"/>
          </p:cNvSpPr>
          <p:nvPr>
            <p:ph type="ftr" sz="quarter" idx="10"/>
          </p:nvPr>
        </p:nvSpPr>
        <p:spPr>
          <a:xfrm>
            <a:off x="710804" y="4839891"/>
            <a:ext cx="7722393" cy="135000"/>
          </a:xfrm>
        </p:spPr>
        <p:txBody>
          <a:bodyPr/>
          <a:lstStyle/>
          <a:p>
            <a:pPr algn="l" defTabSz="685800">
              <a:buClrTx/>
              <a:tabLst>
                <a:tab pos="7331869" algn="r"/>
                <a:tab pos="7670006" algn="r"/>
              </a:tabLst>
            </a:pPr>
            <a:r>
              <a:rPr lang="de-DE" err="1">
                <a:solidFill>
                  <a:srgbClr val="000000">
                    <a:tint val="75000"/>
                  </a:srgbClr>
                </a:solidFill>
                <a:ea typeface="+mn-ea"/>
                <a:cs typeface="+mn-cs"/>
              </a:rPr>
              <a:t>Supplementary</a:t>
            </a:r>
            <a:r>
              <a:rPr lang="de-DE">
                <a:solidFill>
                  <a:srgbClr val="000000">
                    <a:tint val="75000"/>
                  </a:srgbClr>
                </a:solidFill>
                <a:ea typeface="+mn-ea"/>
                <a:cs typeface="+mn-cs"/>
              </a:rPr>
              <a:t> </a:t>
            </a:r>
            <a:r>
              <a:rPr lang="de-DE" err="1">
                <a:solidFill>
                  <a:srgbClr val="000000">
                    <a:tint val="75000"/>
                  </a:srgbClr>
                </a:solidFill>
                <a:ea typeface="+mn-ea"/>
                <a:cs typeface="+mn-cs"/>
              </a:rPr>
              <a:t>video</a:t>
            </a:r>
            <a:r>
              <a:rPr lang="de-DE">
                <a:solidFill>
                  <a:srgbClr val="000000">
                    <a:tint val="75000"/>
                  </a:srgbClr>
                </a:solidFill>
                <a:ea typeface="+mn-ea"/>
                <a:cs typeface="+mn-cs"/>
              </a:rPr>
              <a:t> </a:t>
            </a:r>
            <a:r>
              <a:rPr lang="de-DE" err="1">
                <a:solidFill>
                  <a:srgbClr val="000000">
                    <a:tint val="75000"/>
                  </a:srgbClr>
                </a:solidFill>
                <a:ea typeface="+mn-ea"/>
                <a:cs typeface="+mn-cs"/>
              </a:rPr>
              <a:t>for</a:t>
            </a:r>
            <a:r>
              <a:rPr lang="de-DE">
                <a:solidFill>
                  <a:srgbClr val="000000">
                    <a:tint val="75000"/>
                  </a:srgbClr>
                </a:solidFill>
                <a:ea typeface="+mn-ea"/>
                <a:cs typeface="+mn-cs"/>
              </a:rPr>
              <a:t> Gen-3diffusion: </a:t>
            </a:r>
            <a:r>
              <a:rPr lang="de-DE" err="1">
                <a:solidFill>
                  <a:srgbClr val="000000">
                    <a:tint val="75000"/>
                  </a:srgbClr>
                </a:solidFill>
                <a:ea typeface="+mn-ea"/>
                <a:cs typeface="+mn-cs"/>
              </a:rPr>
              <a:t>Realistic</a:t>
            </a:r>
            <a:r>
              <a:rPr lang="de-DE">
                <a:solidFill>
                  <a:srgbClr val="000000">
                    <a:tint val="75000"/>
                  </a:srgbClr>
                </a:solidFill>
                <a:ea typeface="+mn-ea"/>
                <a:cs typeface="+mn-cs"/>
              </a:rPr>
              <a:t> image-to-3d </a:t>
            </a:r>
            <a:r>
              <a:rPr lang="de-DE" err="1">
                <a:solidFill>
                  <a:srgbClr val="000000">
                    <a:tint val="75000"/>
                  </a:srgbClr>
                </a:solidFill>
                <a:ea typeface="+mn-ea"/>
                <a:cs typeface="+mn-cs"/>
              </a:rPr>
              <a:t>generation</a:t>
            </a:r>
            <a:r>
              <a:rPr lang="de-DE">
                <a:solidFill>
                  <a:srgbClr val="000000">
                    <a:tint val="75000"/>
                  </a:srgbClr>
                </a:solidFill>
                <a:ea typeface="+mn-ea"/>
                <a:cs typeface="+mn-cs"/>
              </a:rPr>
              <a:t> via 2D &amp; 3D </a:t>
            </a:r>
            <a:r>
              <a:rPr lang="de-DE" err="1">
                <a:solidFill>
                  <a:srgbClr val="000000">
                    <a:tint val="75000"/>
                  </a:srgbClr>
                </a:solidFill>
                <a:ea typeface="+mn-ea"/>
                <a:cs typeface="+mn-cs"/>
              </a:rPr>
              <a:t>diffusion</a:t>
            </a:r>
            <a:r>
              <a:rPr lang="de-DE">
                <a:solidFill>
                  <a:srgbClr val="000000">
                    <a:tint val="75000"/>
                  </a:srgbClr>
                </a:solidFill>
                <a:ea typeface="+mn-ea"/>
                <a:cs typeface="+mn-cs"/>
              </a:rPr>
              <a:t> </a:t>
            </a:r>
            <a:r>
              <a:rPr lang="de-DE" err="1">
                <a:solidFill>
                  <a:srgbClr val="000000">
                    <a:tint val="75000"/>
                  </a:srgbClr>
                </a:solidFill>
                <a:ea typeface="+mn-ea"/>
                <a:cs typeface="+mn-cs"/>
              </a:rPr>
              <a:t>synergy</a:t>
            </a:r>
            <a:endParaRPr lang="de-DE">
              <a:solidFill>
                <a:srgbClr val="000000">
                  <a:tint val="75000"/>
                </a:srgbClr>
              </a:solidFill>
              <a:ea typeface="+mn-ea"/>
              <a:cs typeface="+mn-cs"/>
            </a:endParaRPr>
          </a:p>
        </p:txBody>
      </p:sp>
      <p:sp>
        <p:nvSpPr>
          <p:cNvPr id="5" name="TextBox 4">
            <a:extLst>
              <a:ext uri="{FF2B5EF4-FFF2-40B4-BE49-F238E27FC236}">
                <a16:creationId xmlns:a16="http://schemas.microsoft.com/office/drawing/2014/main" id="{0CDE9B35-8B4B-0FE6-2901-956ED568E6D3}"/>
              </a:ext>
            </a:extLst>
          </p:cNvPr>
          <p:cNvSpPr txBox="1"/>
          <p:nvPr/>
        </p:nvSpPr>
        <p:spPr>
          <a:xfrm>
            <a:off x="6290026" y="4802641"/>
            <a:ext cx="2787943" cy="300082"/>
          </a:xfrm>
          <a:prstGeom prst="rect">
            <a:avLst/>
          </a:prstGeom>
          <a:noFill/>
        </p:spPr>
        <p:txBody>
          <a:bodyPr wrap="none" rtlCol="0">
            <a:spAutoFit/>
          </a:bodyPr>
          <a:lstStyle/>
          <a:p>
            <a:pPr defTabSz="685800">
              <a:buClrTx/>
            </a:pPr>
            <a:r>
              <a:rPr lang="en-US" sz="1350" kern="1200" err="1">
                <a:ea typeface="+mn-ea"/>
                <a:cs typeface="+mn-cs"/>
              </a:rPr>
              <a:t>Xue</a:t>
            </a:r>
            <a:r>
              <a:rPr lang="en-US" sz="1350" kern="1200">
                <a:ea typeface="+mn-ea"/>
                <a:cs typeface="+mn-cs"/>
              </a:rPr>
              <a:t> et al. Gen3Difussion PAMI’25</a:t>
            </a:r>
          </a:p>
        </p:txBody>
      </p:sp>
    </p:spTree>
    <p:extLst>
      <p:ext uri="{BB962C8B-B14F-4D97-AF65-F5344CB8AC3E}">
        <p14:creationId xmlns:p14="http://schemas.microsoft.com/office/powerpoint/2010/main" val="1451604426"/>
      </p:ext>
    </p:extLst>
  </p:cSld>
  <p:clrMapOvr>
    <a:masterClrMapping/>
  </p:clrMapOvr>
  <mc:AlternateContent xmlns:mc="http://schemas.openxmlformats.org/markup-compatibility/2006" xmlns:p14="http://schemas.microsoft.com/office/powerpoint/2010/main">
    <mc:Choice Requires="p14">
      <p:transition spd="slow" p14:dur="2000" advTm="5300"/>
    </mc:Choice>
    <mc:Fallback xmlns="">
      <p:transition spd="slow" advTm="5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67" fill="hold"/>
                                        <p:tgtEl>
                                          <p:spTgt spid="3"/>
                                        </p:tgtEl>
                                      </p:cBhvr>
                                    </p:cmd>
                                  </p:childTnLst>
                                </p:cTn>
                              </p:par>
                              <p:par>
                                <p:cTn id="7" presetID="1" presetClass="mediacall" presetSubtype="0" fill="hold" nodeType="withEffect">
                                  <p:stCondLst>
                                    <p:cond delay="0"/>
                                  </p:stCondLst>
                                  <p:childTnLst>
                                    <p:cmd type="call" cmd="playFrom(0.0)">
                                      <p:cBhvr>
                                        <p:cTn id="8" dur="2667" fill="hold"/>
                                        <p:tgtEl>
                                          <p:spTgt spid="11"/>
                                        </p:tgtEl>
                                      </p:cBhvr>
                                    </p:cmd>
                                  </p:childTnLst>
                                </p:cTn>
                              </p:par>
                              <p:par>
                                <p:cTn id="9" presetID="1" presetClass="mediacall" presetSubtype="0" fill="hold" nodeType="withEffect">
                                  <p:stCondLst>
                                    <p:cond delay="0"/>
                                  </p:stCondLst>
                                  <p:childTnLst>
                                    <p:cmd type="call" cmd="playFrom(0.0)">
                                      <p:cBhvr>
                                        <p:cTn id="10" dur="26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repeatCount="indefinite" fill="hold" display="0">
                  <p:stCondLst>
                    <p:cond delay="indefinite"/>
                  </p:stCondLst>
                </p:cTn>
                <p:tgtEl>
                  <p:spTgt spid="11"/>
                </p:tgtEl>
              </p:cMediaNode>
            </p:video>
            <p:seq concurrent="1" nextAc="seek">
              <p:cTn id="18" restart="whenNotActive" fill="hold" evtFilter="cancelBubble" nodeType="interactiveSeq">
                <p:stCondLst>
                  <p:cond evt="onClick" delay="0">
                    <p:tgtEl>
                      <p:spTgt spid="11"/>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1"/>
                                        </p:tgtEl>
                                      </p:cBhvr>
                                    </p:cmd>
                                  </p:childTnLst>
                                </p:cTn>
                              </p:par>
                            </p:childTnLst>
                          </p:cTn>
                        </p:par>
                      </p:childTnLst>
                    </p:cTn>
                  </p:par>
                </p:childTnLst>
              </p:cTn>
              <p:nextCondLst>
                <p:cond evt="onClick" delay="0">
                  <p:tgtEl>
                    <p:spTgt spid="11"/>
                  </p:tgtEl>
                </p:cond>
              </p:nextCondLst>
            </p:seq>
            <p:video>
              <p:cMediaNode vol="80000">
                <p:cTn id="23" repeatCount="indefinite" fill="hold" display="0">
                  <p:stCondLst>
                    <p:cond delay="indefinite"/>
                  </p:stCondLst>
                </p:cTn>
                <p:tgtEl>
                  <p:spTgt spid="10"/>
                </p:tgtEl>
              </p:cMediaNode>
            </p:video>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2x2_twindom_1">
            <a:hlinkClick r:id="" action="ppaction://media"/>
            <a:extLst>
              <a:ext uri="{FF2B5EF4-FFF2-40B4-BE49-F238E27FC236}">
                <a16:creationId xmlns:a16="http://schemas.microsoft.com/office/drawing/2014/main" id="{549C7139-9AC6-EFD5-7490-455717185E14}"/>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76597" r="-2" b="53187"/>
          <a:stretch/>
        </p:blipFill>
        <p:spPr>
          <a:xfrm>
            <a:off x="7403122" y="3000303"/>
            <a:ext cx="2114789" cy="2115021"/>
          </a:xfrm>
          <a:prstGeom prst="rect">
            <a:avLst/>
          </a:prstGeom>
        </p:spPr>
      </p:pic>
      <p:pic>
        <p:nvPicPr>
          <p:cNvPr id="15" name="2x2_twindom_1">
            <a:hlinkClick r:id="" action="ppaction://media"/>
            <a:extLst>
              <a:ext uri="{FF2B5EF4-FFF2-40B4-BE49-F238E27FC236}">
                <a16:creationId xmlns:a16="http://schemas.microsoft.com/office/drawing/2014/main" id="{C966365E-3F04-B9E9-8C22-859A1551972E}"/>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26424" r="52476" b="53187"/>
          <a:stretch/>
        </p:blipFill>
        <p:spPr>
          <a:xfrm>
            <a:off x="7311685" y="865822"/>
            <a:ext cx="1945560" cy="2158193"/>
          </a:xfrm>
          <a:prstGeom prst="rect">
            <a:avLst/>
          </a:prstGeom>
        </p:spPr>
      </p:pic>
      <p:pic>
        <p:nvPicPr>
          <p:cNvPr id="5" name="2x2_twindom_2">
            <a:hlinkClick r:id="" action="ppaction://media"/>
            <a:extLst>
              <a:ext uri="{FF2B5EF4-FFF2-40B4-BE49-F238E27FC236}">
                <a16:creationId xmlns:a16="http://schemas.microsoft.com/office/drawing/2014/main" id="{D986B154-5F98-3B18-43CB-B798D4A0EFEB}"/>
              </a:ext>
            </a:extLst>
          </p:cNvPr>
          <p:cNvPicPr>
            <a:picLocks noGrp="1" noChangeAspect="1"/>
          </p:cNvPicPr>
          <p:nvPr>
            <p:ph sz="half" idx="1"/>
            <a:videoFile r:link="rId4"/>
            <p:extLst>
              <p:ext uri="{DAA4B4D4-6D71-4841-9C94-3DE7FCFB9230}">
                <p14:media xmlns:p14="http://schemas.microsoft.com/office/powerpoint/2010/main" r:embed="rId3"/>
              </p:ext>
            </p:extLst>
          </p:nvPr>
        </p:nvPicPr>
        <p:blipFill>
          <a:blip r:embed="rId8"/>
          <a:srcRect l="3338" r="79266"/>
          <a:stretch/>
        </p:blipFill>
        <p:spPr>
          <a:xfrm>
            <a:off x="1" y="865822"/>
            <a:ext cx="1472945" cy="4233737"/>
          </a:xfrm>
        </p:spPr>
      </p:pic>
      <p:sp>
        <p:nvSpPr>
          <p:cNvPr id="3" name="Title 2">
            <a:extLst>
              <a:ext uri="{FF2B5EF4-FFF2-40B4-BE49-F238E27FC236}">
                <a16:creationId xmlns:a16="http://schemas.microsoft.com/office/drawing/2014/main" id="{21A76364-FA99-3A70-8492-8D34BA573B89}"/>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a:t>S</a:t>
            </a:r>
            <a:r>
              <a:rPr lang="en-DE"/>
              <a:t>trong generalization</a:t>
            </a:r>
          </a:p>
        </p:txBody>
      </p:sp>
      <p:pic>
        <p:nvPicPr>
          <p:cNvPr id="8" name="2x2_twindom_1">
            <a:hlinkClick r:id="" action="ppaction://media"/>
            <a:extLst>
              <a:ext uri="{FF2B5EF4-FFF2-40B4-BE49-F238E27FC236}">
                <a16:creationId xmlns:a16="http://schemas.microsoft.com/office/drawing/2014/main" id="{F8D786C1-7632-ADA7-528C-EE07D3114822}"/>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5832" r="80438" b="53187"/>
          <a:stretch/>
        </p:blipFill>
        <p:spPr>
          <a:xfrm>
            <a:off x="6524425" y="902431"/>
            <a:ext cx="1240673" cy="2115021"/>
          </a:xfrm>
          <a:prstGeom prst="rect">
            <a:avLst/>
          </a:prstGeom>
        </p:spPr>
      </p:pic>
      <p:pic>
        <p:nvPicPr>
          <p:cNvPr id="10" name="2x2_twindom_2">
            <a:hlinkClick r:id="" action="ppaction://media"/>
            <a:extLst>
              <a:ext uri="{FF2B5EF4-FFF2-40B4-BE49-F238E27FC236}">
                <a16:creationId xmlns:a16="http://schemas.microsoft.com/office/drawing/2014/main" id="{3123154B-938A-F53F-DCFB-F90C7C173D79}"/>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l="26880" r="51846"/>
          <a:stretch/>
        </p:blipFill>
        <p:spPr>
          <a:xfrm>
            <a:off x="1145821" y="865822"/>
            <a:ext cx="1801368" cy="4233737"/>
          </a:xfrm>
          <a:prstGeom prst="rect">
            <a:avLst/>
          </a:prstGeom>
        </p:spPr>
      </p:pic>
      <p:pic>
        <p:nvPicPr>
          <p:cNvPr id="12" name="2x2_twindom_2">
            <a:hlinkClick r:id="" action="ppaction://media"/>
            <a:extLst>
              <a:ext uri="{FF2B5EF4-FFF2-40B4-BE49-F238E27FC236}">
                <a16:creationId xmlns:a16="http://schemas.microsoft.com/office/drawing/2014/main" id="{C87366BE-FF4E-0E3B-5644-C1A84A026DDF}"/>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l="73824"/>
          <a:stretch/>
        </p:blipFill>
        <p:spPr>
          <a:xfrm>
            <a:off x="4249856" y="865822"/>
            <a:ext cx="2216460" cy="4233737"/>
          </a:xfrm>
          <a:prstGeom prst="rect">
            <a:avLst/>
          </a:prstGeom>
        </p:spPr>
      </p:pic>
      <p:pic>
        <p:nvPicPr>
          <p:cNvPr id="11" name="2x2_twindom_2">
            <a:hlinkClick r:id="" action="ppaction://media"/>
            <a:extLst>
              <a:ext uri="{FF2B5EF4-FFF2-40B4-BE49-F238E27FC236}">
                <a16:creationId xmlns:a16="http://schemas.microsoft.com/office/drawing/2014/main" id="{39363EAD-5F1E-6828-E833-01832C111605}"/>
              </a:ext>
            </a:extLst>
          </p:cNvPr>
          <p:cNvPicPr>
            <a:picLocks noChangeAspect="1"/>
          </p:cNvPicPr>
          <p:nvPr>
            <a:videoFile r:link="rId4"/>
            <p:extLst>
              <p:ext uri="{DAA4B4D4-6D71-4841-9C94-3DE7FCFB9230}">
                <p14:media xmlns:p14="http://schemas.microsoft.com/office/powerpoint/2010/main" r:embed="rId3"/>
              </p:ext>
            </p:extLst>
          </p:nvPr>
        </p:nvPicPr>
        <p:blipFill>
          <a:blip r:embed="rId8"/>
          <a:srcRect l="53735" r="29363"/>
          <a:stretch/>
        </p:blipFill>
        <p:spPr>
          <a:xfrm>
            <a:off x="3125958" y="865822"/>
            <a:ext cx="1431130" cy="4233737"/>
          </a:xfrm>
          <a:prstGeom prst="rect">
            <a:avLst/>
          </a:prstGeom>
        </p:spPr>
      </p:pic>
      <p:pic>
        <p:nvPicPr>
          <p:cNvPr id="14" name="2x2_twindom_1">
            <a:hlinkClick r:id="" action="ppaction://media"/>
            <a:extLst>
              <a:ext uri="{FF2B5EF4-FFF2-40B4-BE49-F238E27FC236}">
                <a16:creationId xmlns:a16="http://schemas.microsoft.com/office/drawing/2014/main" id="{0B959E4A-50DF-436C-55F9-F491FDCE20D8}"/>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55797" r="31581" b="53187"/>
          <a:stretch/>
        </p:blipFill>
        <p:spPr>
          <a:xfrm>
            <a:off x="6592927" y="2984538"/>
            <a:ext cx="1140518" cy="2115021"/>
          </a:xfrm>
          <a:prstGeom prst="rect">
            <a:avLst/>
          </a:prstGeom>
        </p:spPr>
      </p:pic>
    </p:spTree>
    <p:extLst>
      <p:ext uri="{BB962C8B-B14F-4D97-AF65-F5344CB8AC3E}">
        <p14:creationId xmlns:p14="http://schemas.microsoft.com/office/powerpoint/2010/main" val="1069747046"/>
      </p:ext>
    </p:extLst>
  </p:cSld>
  <p:clrMapOvr>
    <a:masterClrMapping/>
  </p:clrMapOvr>
  <mc:AlternateContent xmlns:mc="http://schemas.openxmlformats.org/markup-compatibility/2006" xmlns:p14="http://schemas.microsoft.com/office/powerpoint/2010/main">
    <mc:Choice Requires="p14">
      <p:transition spd="slow" p14:dur="2000" advClick="0" advTm="15900"/>
    </mc:Choice>
    <mc:Fallback xmlns="">
      <p:transition spd="slow" advClick="0" advTm="15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00" fill="hold"/>
                                        <p:tgtEl>
                                          <p:spTgt spid="15"/>
                                        </p:tgtEl>
                                      </p:cBhvr>
                                    </p:cmd>
                                  </p:childTnLst>
                                </p:cTn>
                              </p:par>
                              <p:par>
                                <p:cTn id="7" presetID="1" presetClass="mediacall" presetSubtype="0" fill="hold" nodeType="withEffect">
                                  <p:stCondLst>
                                    <p:cond delay="0"/>
                                  </p:stCondLst>
                                  <p:childTnLst>
                                    <p:cmd type="call" cmd="playFrom(0.0)">
                                      <p:cBhvr>
                                        <p:cTn id="8" dur="16000" fill="hold"/>
                                        <p:tgtEl>
                                          <p:spTgt spid="8"/>
                                        </p:tgtEl>
                                      </p:cBhvr>
                                    </p:cmd>
                                  </p:childTnLst>
                                </p:cTn>
                              </p:par>
                              <p:par>
                                <p:cTn id="9" presetID="1" presetClass="mediacall" presetSubtype="0" fill="hold" nodeType="withEffect">
                                  <p:stCondLst>
                                    <p:cond delay="0"/>
                                  </p:stCondLst>
                                  <p:childTnLst>
                                    <p:cmd type="call" cmd="playFrom(0.0)">
                                      <p:cBhvr>
                                        <p:cTn id="10" dur="16000" fill="hold"/>
                                        <p:tgtEl>
                                          <p:spTgt spid="16"/>
                                        </p:tgtEl>
                                      </p:cBhvr>
                                    </p:cmd>
                                  </p:childTnLst>
                                </p:cTn>
                              </p:par>
                              <p:par>
                                <p:cTn id="11" presetID="1" presetClass="mediacall" presetSubtype="0" fill="hold" nodeType="withEffect">
                                  <p:stCondLst>
                                    <p:cond delay="0"/>
                                  </p:stCondLst>
                                  <p:childTnLst>
                                    <p:cmd type="call" cmd="playFrom(0.0)">
                                      <p:cBhvr>
                                        <p:cTn id="12" dur="16000" fill="hold"/>
                                        <p:tgtEl>
                                          <p:spTgt spid="14"/>
                                        </p:tgtEl>
                                      </p:cBhvr>
                                    </p:cmd>
                                  </p:childTnLst>
                                </p:cTn>
                              </p:par>
                              <p:par>
                                <p:cTn id="13" presetID="1" presetClass="mediacall" presetSubtype="0" fill="hold" nodeType="withEffect">
                                  <p:stCondLst>
                                    <p:cond delay="0"/>
                                  </p:stCondLst>
                                  <p:childTnLst>
                                    <p:cmd type="call" cmd="playFrom(0.0)">
                                      <p:cBhvr>
                                        <p:cTn id="14" dur="16000" fill="hold"/>
                                        <p:tgtEl>
                                          <p:spTgt spid="12"/>
                                        </p:tgtEl>
                                      </p:cBhvr>
                                    </p:cmd>
                                  </p:childTnLst>
                                </p:cTn>
                              </p:par>
                              <p:par>
                                <p:cTn id="15" presetID="1" presetClass="mediacall" presetSubtype="0" fill="hold" nodeType="withEffect">
                                  <p:stCondLst>
                                    <p:cond delay="0"/>
                                  </p:stCondLst>
                                  <p:childTnLst>
                                    <p:cmd type="call" cmd="playFrom(0.0)">
                                      <p:cBhvr>
                                        <p:cTn id="16" dur="16000" fill="hold"/>
                                        <p:tgtEl>
                                          <p:spTgt spid="11"/>
                                        </p:tgtEl>
                                      </p:cBhvr>
                                    </p:cmd>
                                  </p:childTnLst>
                                </p:cTn>
                              </p:par>
                              <p:par>
                                <p:cTn id="17" presetID="1" presetClass="mediacall" presetSubtype="0" fill="hold" nodeType="withEffect">
                                  <p:stCondLst>
                                    <p:cond delay="0"/>
                                  </p:stCondLst>
                                  <p:childTnLst>
                                    <p:cmd type="call" cmd="playFrom(0.0)">
                                      <p:cBhvr>
                                        <p:cTn id="18" dur="16000" fill="hold"/>
                                        <p:tgtEl>
                                          <p:spTgt spid="10"/>
                                        </p:tgtEl>
                                      </p:cBhvr>
                                    </p:cmd>
                                  </p:childTnLst>
                                </p:cTn>
                              </p:par>
                              <p:par>
                                <p:cTn id="19" presetID="1" presetClass="mediacall" presetSubtype="0" fill="hold" nodeType="withEffect">
                                  <p:stCondLst>
                                    <p:cond delay="0"/>
                                  </p:stCondLst>
                                  <p:childTnLst>
                                    <p:cmd type="call" cmd="playFrom(0.0)">
                                      <p:cBhvr>
                                        <p:cTn id="20" dur="16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 repeatCount="indefinite" fill="hold" display="0">
                  <p:stCondLst>
                    <p:cond delay="indefinite"/>
                  </p:stCondLst>
                </p:cTn>
                <p:tgtEl>
                  <p:spTgt spid="15"/>
                </p:tgtEl>
              </p:cMediaNode>
            </p:video>
            <p:seq concurrent="1" nextAc="seek">
              <p:cTn id="22" restart="whenNotActive" fill="hold" evtFilter="cancelBubble" nodeType="interactiveSeq">
                <p:stCondLst>
                  <p:cond evt="onClick" delay="0">
                    <p:tgtEl>
                      <p:spTgt spid="15"/>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15"/>
                                        </p:tgtEl>
                                      </p:cBhvr>
                                    </p:cmd>
                                  </p:childTnLst>
                                </p:cTn>
                              </p:par>
                            </p:childTnLst>
                          </p:cTn>
                        </p:par>
                      </p:childTnLst>
                    </p:cTn>
                  </p:par>
                </p:childTnLst>
              </p:cTn>
              <p:nextCondLst>
                <p:cond evt="onClick" delay="0">
                  <p:tgtEl>
                    <p:spTgt spid="15"/>
                  </p:tgtEl>
                </p:cond>
              </p:nextCondLst>
            </p:seq>
            <p:video>
              <p:cMediaNode vol="80000">
                <p:cTn id="27" repeatCount="indefinite" fill="hold" display="0">
                  <p:stCondLst>
                    <p:cond delay="indefinite"/>
                  </p:stCondLst>
                </p:cTn>
                <p:tgtEl>
                  <p:spTgt spid="8"/>
                </p:tgtEl>
              </p:cMediaNode>
            </p:video>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8"/>
                                        </p:tgtEl>
                                      </p:cBhvr>
                                    </p:cmd>
                                  </p:childTnLst>
                                </p:cTn>
                              </p:par>
                            </p:childTnLst>
                          </p:cTn>
                        </p:par>
                      </p:childTnLst>
                    </p:cTn>
                  </p:par>
                </p:childTnLst>
              </p:cTn>
              <p:nextCondLst>
                <p:cond evt="onClick" delay="0">
                  <p:tgtEl>
                    <p:spTgt spid="8"/>
                  </p:tgtEl>
                </p:cond>
              </p:nextCondLst>
            </p:seq>
            <p:video>
              <p:cMediaNode vol="80000" mute="1">
                <p:cTn id="33" repeatCount="indefinite" fill="hold" display="0">
                  <p:stCondLst>
                    <p:cond delay="indefinite"/>
                  </p:stCondLst>
                </p:cTn>
                <p:tgtEl>
                  <p:spTgt spid="16"/>
                </p:tgtEl>
              </p:cMediaNode>
            </p:video>
            <p:seq concurrent="1" nextAc="seek">
              <p:cTn id="34" restart="whenNotActive" fill="hold" evtFilter="cancelBubble" nodeType="interactiveSeq">
                <p:stCondLst>
                  <p:cond evt="onClick" delay="0">
                    <p:tgtEl>
                      <p:spTgt spid="16"/>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16"/>
                                        </p:tgtEl>
                                      </p:cBhvr>
                                    </p:cmd>
                                  </p:childTnLst>
                                </p:cTn>
                              </p:par>
                            </p:childTnLst>
                          </p:cTn>
                        </p:par>
                      </p:childTnLst>
                    </p:cTn>
                  </p:par>
                </p:childTnLst>
              </p:cTn>
              <p:nextCondLst>
                <p:cond evt="onClick" delay="0">
                  <p:tgtEl>
                    <p:spTgt spid="16"/>
                  </p:tgtEl>
                </p:cond>
              </p:nextCondLst>
            </p:seq>
            <p:video>
              <p:cMediaNode vol="80000">
                <p:cTn id="39" repeatCount="indefinite" fill="hold" display="0">
                  <p:stCondLst>
                    <p:cond delay="indefinite"/>
                  </p:stCondLst>
                </p:cTn>
                <p:tgtEl>
                  <p:spTgt spid="14"/>
                </p:tgtEl>
              </p:cMediaNode>
            </p:video>
            <p:seq concurrent="1" nextAc="seek">
              <p:cTn id="40" restart="whenNotActive" fill="hold" evtFilter="cancelBubble" nodeType="interactiveSeq">
                <p:stCondLst>
                  <p:cond evt="onClick" delay="0">
                    <p:tgtEl>
                      <p:spTgt spid="14"/>
                    </p:tgtEl>
                  </p:cond>
                </p:stCondLst>
                <p:endSync evt="end" delay="0">
                  <p:rtn val="all"/>
                </p:endSync>
                <p:childTnLst>
                  <p:par>
                    <p:cTn id="41" fill="hold">
                      <p:stCondLst>
                        <p:cond delay="0"/>
                      </p:stCondLst>
                      <p:childTnLst>
                        <p:par>
                          <p:cTn id="42" fill="hold">
                            <p:stCondLst>
                              <p:cond delay="0"/>
                            </p:stCondLst>
                            <p:childTnLst>
                              <p:par>
                                <p:cTn id="43" presetID="2" presetClass="mediacall" presetSubtype="0" fill="hold" nodeType="clickEffect">
                                  <p:stCondLst>
                                    <p:cond delay="0"/>
                                  </p:stCondLst>
                                  <p:childTnLst>
                                    <p:cmd type="call" cmd="togglePause">
                                      <p:cBhvr>
                                        <p:cTn id="44" dur="1" fill="hold"/>
                                        <p:tgtEl>
                                          <p:spTgt spid="14"/>
                                        </p:tgtEl>
                                      </p:cBhvr>
                                    </p:cmd>
                                  </p:childTnLst>
                                </p:cTn>
                              </p:par>
                            </p:childTnLst>
                          </p:cTn>
                        </p:par>
                      </p:childTnLst>
                    </p:cTn>
                  </p:par>
                </p:childTnLst>
              </p:cTn>
              <p:nextCondLst>
                <p:cond evt="onClick" delay="0">
                  <p:tgtEl>
                    <p:spTgt spid="14"/>
                  </p:tgtEl>
                </p:cond>
              </p:nextCondLst>
            </p:seq>
            <p:video>
              <p:cMediaNode>
                <p:cTn id="45" fill="hold" display="0">
                  <p:stCondLst>
                    <p:cond delay="indefinite"/>
                  </p:stCondLst>
                </p:cTn>
                <p:tgtEl>
                  <p:spTgt spid="12"/>
                </p:tgtEl>
              </p:cMediaNode>
            </p:video>
            <p:seq concurrent="1" nextAc="seek">
              <p:cTn id="46" restart="whenNotActive" fill="hold" evtFilter="cancelBubble" nodeType="interactiveSeq">
                <p:stCondLst>
                  <p:cond evt="onClick" delay="0">
                    <p:tgtEl>
                      <p:spTgt spid="12"/>
                    </p:tgtEl>
                  </p:cond>
                </p:stCondLst>
                <p:endSync evt="end" delay="0">
                  <p:rtn val="all"/>
                </p:endSync>
                <p:childTnLst>
                  <p:par>
                    <p:cTn id="47" fill="hold">
                      <p:stCondLst>
                        <p:cond delay="0"/>
                      </p:stCondLst>
                      <p:childTnLst>
                        <p:par>
                          <p:cTn id="48" fill="hold">
                            <p:stCondLst>
                              <p:cond delay="0"/>
                            </p:stCondLst>
                            <p:childTnLst>
                              <p:par>
                                <p:cTn id="49" presetID="2" presetClass="mediacall" presetSubtype="0" fill="hold" nodeType="clickEffect">
                                  <p:stCondLst>
                                    <p:cond delay="0"/>
                                  </p:stCondLst>
                                  <p:childTnLst>
                                    <p:cmd type="call" cmd="togglePause">
                                      <p:cBhvr>
                                        <p:cTn id="50" dur="1" fill="hold"/>
                                        <p:tgtEl>
                                          <p:spTgt spid="12"/>
                                        </p:tgtEl>
                                      </p:cBhvr>
                                    </p:cmd>
                                  </p:childTnLst>
                                </p:cTn>
                              </p:par>
                            </p:childTnLst>
                          </p:cTn>
                        </p:par>
                      </p:childTnLst>
                    </p:cTn>
                  </p:par>
                </p:childTnLst>
              </p:cTn>
              <p:nextCondLst>
                <p:cond evt="onClick" delay="0">
                  <p:tgtEl>
                    <p:spTgt spid="12"/>
                  </p:tgtEl>
                </p:cond>
              </p:nextCondLst>
            </p:seq>
            <p:video>
              <p:cMediaNode>
                <p:cTn id="51" fill="hold" display="0">
                  <p:stCondLst>
                    <p:cond delay="indefinite"/>
                  </p:stCondLst>
                </p:cTn>
                <p:tgtEl>
                  <p:spTgt spid="11"/>
                </p:tgtEl>
              </p:cMediaNode>
            </p:video>
            <p:seq concurrent="1" nextAc="seek">
              <p:cTn id="52" restart="whenNotActive" fill="hold" evtFilter="cancelBubble" nodeType="interactiveSeq">
                <p:stCondLst>
                  <p:cond evt="onClick" delay="0">
                    <p:tgtEl>
                      <p:spTgt spid="11"/>
                    </p:tgtEl>
                  </p:cond>
                </p:stCondLst>
                <p:endSync evt="end" delay="0">
                  <p:rtn val="all"/>
                </p:endSync>
                <p:childTnLst>
                  <p:par>
                    <p:cTn id="53" fill="hold">
                      <p:stCondLst>
                        <p:cond delay="0"/>
                      </p:stCondLst>
                      <p:childTnLst>
                        <p:par>
                          <p:cTn id="54" fill="hold">
                            <p:stCondLst>
                              <p:cond delay="0"/>
                            </p:stCondLst>
                            <p:childTnLst>
                              <p:par>
                                <p:cTn id="55" presetID="2" presetClass="mediacall" presetSubtype="0" fill="hold" nodeType="clickEffect">
                                  <p:stCondLst>
                                    <p:cond delay="0"/>
                                  </p:stCondLst>
                                  <p:childTnLst>
                                    <p:cmd type="call" cmd="togglePause">
                                      <p:cBhvr>
                                        <p:cTn id="56" dur="1" fill="hold"/>
                                        <p:tgtEl>
                                          <p:spTgt spid="11"/>
                                        </p:tgtEl>
                                      </p:cBhvr>
                                    </p:cmd>
                                  </p:childTnLst>
                                </p:cTn>
                              </p:par>
                            </p:childTnLst>
                          </p:cTn>
                        </p:par>
                      </p:childTnLst>
                    </p:cTn>
                  </p:par>
                </p:childTnLst>
              </p:cTn>
              <p:nextCondLst>
                <p:cond evt="onClick" delay="0">
                  <p:tgtEl>
                    <p:spTgt spid="11"/>
                  </p:tgtEl>
                </p:cond>
              </p:nextCondLst>
            </p:seq>
            <p:video>
              <p:cMediaNode vol="80000">
                <p:cTn id="57" repeatCount="indefinite" fill="hold" display="0">
                  <p:stCondLst>
                    <p:cond delay="indefinite"/>
                  </p:stCondLst>
                </p:cTn>
                <p:tgtEl>
                  <p:spTgt spid="10"/>
                </p:tgtEl>
              </p:cMediaNode>
            </p:video>
            <p:seq concurrent="1" nextAc="seek">
              <p:cTn id="58" restart="whenNotActive" fill="hold" evtFilter="cancelBubble" nodeType="interactiveSeq">
                <p:stCondLst>
                  <p:cond evt="onClick" delay="0">
                    <p:tgtEl>
                      <p:spTgt spid="10"/>
                    </p:tgtEl>
                  </p:cond>
                </p:stCondLst>
                <p:endSync evt="end" delay="0">
                  <p:rtn val="all"/>
                </p:endSync>
                <p:childTnLst>
                  <p:par>
                    <p:cTn id="59" fill="hold">
                      <p:stCondLst>
                        <p:cond delay="0"/>
                      </p:stCondLst>
                      <p:childTnLst>
                        <p:par>
                          <p:cTn id="60" fill="hold">
                            <p:stCondLst>
                              <p:cond delay="0"/>
                            </p:stCondLst>
                            <p:childTnLst>
                              <p:par>
                                <p:cTn id="61" presetID="2" presetClass="mediacall" presetSubtype="0" fill="hold" nodeType="clickEffect">
                                  <p:stCondLst>
                                    <p:cond delay="0"/>
                                  </p:stCondLst>
                                  <p:childTnLst>
                                    <p:cmd type="call" cmd="togglePause">
                                      <p:cBhvr>
                                        <p:cTn id="62" dur="1" fill="hold"/>
                                        <p:tgtEl>
                                          <p:spTgt spid="10"/>
                                        </p:tgtEl>
                                      </p:cBhvr>
                                    </p:cmd>
                                  </p:childTnLst>
                                </p:cTn>
                              </p:par>
                            </p:childTnLst>
                          </p:cTn>
                        </p:par>
                      </p:childTnLst>
                    </p:cTn>
                  </p:par>
                </p:childTnLst>
              </p:cTn>
              <p:nextCondLst>
                <p:cond evt="onClick" delay="0">
                  <p:tgtEl>
                    <p:spTgt spid="10"/>
                  </p:tgtEl>
                </p:cond>
              </p:nextCondLst>
            </p:seq>
            <p:video>
              <p:cMediaNode vol="80000">
                <p:cTn id="63" repeatCount="indefinite" fill="hold" display="0">
                  <p:stCondLst>
                    <p:cond delay="indefinite"/>
                  </p:stCondLst>
                </p:cTn>
                <p:tgtEl>
                  <p:spTgt spid="5"/>
                </p:tgtEl>
              </p:cMediaNode>
            </p:video>
            <p:seq concurrent="1" nextAc="seek">
              <p:cTn id="64" restart="whenNotActive" fill="hold" evtFilter="cancelBubble" nodeType="interactiveSeq">
                <p:stCondLst>
                  <p:cond evt="onClick" delay="0">
                    <p:tgtEl>
                      <p:spTgt spid="5"/>
                    </p:tgtEl>
                  </p:cond>
                </p:stCondLst>
                <p:endSync evt="end" delay="0">
                  <p:rtn val="all"/>
                </p:endSync>
                <p:childTnLst>
                  <p:par>
                    <p:cTn id="65" fill="hold">
                      <p:stCondLst>
                        <p:cond delay="0"/>
                      </p:stCondLst>
                      <p:childTnLst>
                        <p:par>
                          <p:cTn id="66" fill="hold">
                            <p:stCondLst>
                              <p:cond delay="0"/>
                            </p:stCondLst>
                            <p:childTnLst>
                              <p:par>
                                <p:cTn id="67" presetID="2" presetClass="mediacall" presetSubtype="0" fill="hold" nodeType="clickEffect">
                                  <p:stCondLst>
                                    <p:cond delay="0"/>
                                  </p:stCondLst>
                                  <p:childTnLst>
                                    <p:cmd type="call" cmd="togglePause">
                                      <p:cBhvr>
                                        <p:cTn id="68"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33B9F-D691-0E14-2C4F-1C920F0D477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2488E9E-9C93-129C-9503-04D22D8CEA60}"/>
              </a:ext>
            </a:extLst>
          </p:cNvPr>
          <p:cNvSpPr>
            <a:spLocks noGrp="1"/>
          </p:cNvSpPr>
          <p:nvPr>
            <p:ph type="title"/>
          </p:nvPr>
        </p:nvSpPr>
        <p:spPr/>
        <p:txBody>
          <a:bodyPr>
            <a:normAutofit fontScale="90000"/>
          </a:bodyPr>
          <a:lstStyle/>
          <a:p>
            <a:r>
              <a:rPr lang="it-IT" err="1"/>
              <a:t>Multiview</a:t>
            </a:r>
            <a:r>
              <a:rPr lang="it-IT"/>
              <a:t> </a:t>
            </a:r>
            <a:r>
              <a:rPr lang="it-IT" err="1"/>
              <a:t>Diffusion</a:t>
            </a:r>
            <a:r>
              <a:rPr lang="it-IT"/>
              <a:t> and Ground Truth</a:t>
            </a:r>
          </a:p>
        </p:txBody>
      </p:sp>
      <p:sp>
        <p:nvSpPr>
          <p:cNvPr id="3" name="Segnaposto contenuto 2">
            <a:extLst>
              <a:ext uri="{FF2B5EF4-FFF2-40B4-BE49-F238E27FC236}">
                <a16:creationId xmlns:a16="http://schemas.microsoft.com/office/drawing/2014/main" id="{151DEC01-52C7-77E6-BF9C-82FFF038961F}"/>
              </a:ext>
            </a:extLst>
          </p:cNvPr>
          <p:cNvSpPr>
            <a:spLocks noGrp="1"/>
          </p:cNvSpPr>
          <p:nvPr>
            <p:ph type="body" idx="1"/>
          </p:nvPr>
        </p:nvSpPr>
        <p:spPr/>
        <p:txBody>
          <a:bodyPr/>
          <a:lstStyle/>
          <a:p>
            <a:r>
              <a:rPr lang="it-IT" err="1"/>
              <a:t>As</a:t>
            </a:r>
            <a:r>
              <a:rPr lang="it-IT"/>
              <a:t> </a:t>
            </a:r>
            <a:r>
              <a:rPr lang="it-IT" err="1"/>
              <a:t>we</a:t>
            </a:r>
            <a:r>
              <a:rPr lang="it-IT"/>
              <a:t> </a:t>
            </a:r>
            <a:r>
              <a:rPr lang="it-IT" err="1"/>
              <a:t>said</a:t>
            </a:r>
            <a:r>
              <a:rPr lang="it-IT"/>
              <a:t> </a:t>
            </a:r>
            <a:r>
              <a:rPr lang="it-IT" err="1"/>
              <a:t>at</a:t>
            </a:r>
            <a:r>
              <a:rPr lang="it-IT"/>
              <a:t> the </a:t>
            </a:r>
            <a:r>
              <a:rPr lang="it-IT" err="1"/>
              <a:t>beginning</a:t>
            </a:r>
            <a:r>
              <a:rPr lang="it-IT"/>
              <a:t> of the </a:t>
            </a:r>
            <a:r>
              <a:rPr lang="it-IT" err="1"/>
              <a:t>lecture</a:t>
            </a:r>
            <a:r>
              <a:rPr lang="it-IT"/>
              <a:t>, </a:t>
            </a:r>
            <a:r>
              <a:rPr lang="it-IT" err="1"/>
              <a:t>reconstructing</a:t>
            </a:r>
            <a:r>
              <a:rPr lang="it-IT"/>
              <a:t> an </a:t>
            </a:r>
            <a:r>
              <a:rPr lang="it-IT" err="1"/>
              <a:t>object</a:t>
            </a:r>
            <a:r>
              <a:rPr lang="it-IT"/>
              <a:t> from a single image </a:t>
            </a:r>
            <a:r>
              <a:rPr lang="it-IT" err="1"/>
              <a:t>is</a:t>
            </a:r>
            <a:r>
              <a:rPr lang="it-IT"/>
              <a:t> an </a:t>
            </a:r>
            <a:r>
              <a:rPr lang="it-IT" b="1" err="1"/>
              <a:t>ill-posed</a:t>
            </a:r>
            <a:r>
              <a:rPr lang="it-IT"/>
              <a:t> </a:t>
            </a:r>
            <a:r>
              <a:rPr lang="it-IT" err="1"/>
              <a:t>problem</a:t>
            </a:r>
            <a:r>
              <a:rPr lang="it-IT"/>
              <a:t>.</a:t>
            </a:r>
          </a:p>
          <a:p>
            <a:pPr>
              <a:lnSpc>
                <a:spcPct val="114999"/>
              </a:lnSpc>
            </a:pPr>
            <a:r>
              <a:rPr lang="it-IT"/>
              <a:t>One of the </a:t>
            </a:r>
            <a:r>
              <a:rPr lang="it-IT" err="1"/>
              <a:t>main</a:t>
            </a:r>
            <a:r>
              <a:rPr lang="it-IT"/>
              <a:t> </a:t>
            </a:r>
            <a:r>
              <a:rPr lang="it-IT" err="1"/>
              <a:t>limitations</a:t>
            </a:r>
            <a:r>
              <a:rPr lang="it-IT"/>
              <a:t> of </a:t>
            </a:r>
            <a:r>
              <a:rPr lang="it-IT" err="1"/>
              <a:t>multiview</a:t>
            </a:r>
            <a:r>
              <a:rPr lang="it-IT"/>
              <a:t> </a:t>
            </a:r>
            <a:r>
              <a:rPr lang="it-IT" err="1"/>
              <a:t>diffusion</a:t>
            </a:r>
            <a:r>
              <a:rPr lang="it-IT"/>
              <a:t> </a:t>
            </a:r>
            <a:r>
              <a:rPr lang="it-IT" err="1"/>
              <a:t>is</a:t>
            </a:r>
            <a:r>
              <a:rPr lang="it-IT"/>
              <a:t> </a:t>
            </a:r>
            <a:r>
              <a:rPr lang="it-IT" err="1"/>
              <a:t>that</a:t>
            </a:r>
            <a:r>
              <a:rPr lang="it-IT"/>
              <a:t> </a:t>
            </a:r>
            <a:r>
              <a:rPr lang="it-IT" err="1"/>
              <a:t>benchmarks</a:t>
            </a:r>
            <a:r>
              <a:rPr lang="it-IT"/>
              <a:t> are </a:t>
            </a:r>
            <a:r>
              <a:rPr lang="it-IT" err="1"/>
              <a:t>based</a:t>
            </a:r>
            <a:r>
              <a:rPr lang="it-IT"/>
              <a:t> on Ground Truth data</a:t>
            </a:r>
          </a:p>
          <a:p>
            <a:pPr lvl="1">
              <a:lnSpc>
                <a:spcPct val="114999"/>
              </a:lnSpc>
            </a:pPr>
            <a:r>
              <a:rPr lang="it-IT" err="1"/>
              <a:t>Problem</a:t>
            </a:r>
            <a:r>
              <a:rPr lang="it-IT"/>
              <a:t>: </a:t>
            </a:r>
            <a:r>
              <a:rPr lang="it-IT" err="1"/>
              <a:t>What</a:t>
            </a:r>
            <a:r>
              <a:rPr lang="it-IT"/>
              <a:t> </a:t>
            </a:r>
            <a:r>
              <a:rPr lang="it-IT" err="1"/>
              <a:t>is</a:t>
            </a:r>
            <a:r>
              <a:rPr lang="it-IT"/>
              <a:t> Ground Truth in a Generative task?</a:t>
            </a:r>
          </a:p>
        </p:txBody>
      </p:sp>
      <p:sp>
        <p:nvSpPr>
          <p:cNvPr id="5" name="Segnaposto numero diapositiva 4">
            <a:extLst>
              <a:ext uri="{FF2B5EF4-FFF2-40B4-BE49-F238E27FC236}">
                <a16:creationId xmlns:a16="http://schemas.microsoft.com/office/drawing/2014/main" id="{45D4A9CF-4EBF-AD27-8D7E-E5D93A3C1611}"/>
              </a:ext>
            </a:extLst>
          </p:cNvPr>
          <p:cNvSpPr>
            <a:spLocks noGrp="1"/>
          </p:cNvSpPr>
          <p:nvPr>
            <p:ph type="sldNum" idx="12"/>
          </p:nvPr>
        </p:nvSpPr>
        <p:spPr/>
        <p:txBody>
          <a:bodyPr/>
          <a:lstStyle/>
          <a:p>
            <a:fld id="{FB7966E0-A0A2-49DC-B90B-E16E1A137875}" type="slidenum">
              <a:rPr lang="en-CA" smtClean="0"/>
              <a:t>68</a:t>
            </a:fld>
            <a:endParaRPr lang="en-CA"/>
          </a:p>
        </p:txBody>
      </p:sp>
    </p:spTree>
    <p:extLst>
      <p:ext uri="{BB962C8B-B14F-4D97-AF65-F5344CB8AC3E}">
        <p14:creationId xmlns:p14="http://schemas.microsoft.com/office/powerpoint/2010/main" val="5850064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463F3-F580-4826-C6B8-3B566AA8275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A4669B9-459C-55C4-B454-B1A603308D2A}"/>
              </a:ext>
            </a:extLst>
          </p:cNvPr>
          <p:cNvSpPr>
            <a:spLocks noGrp="1"/>
          </p:cNvSpPr>
          <p:nvPr>
            <p:ph type="title"/>
          </p:nvPr>
        </p:nvSpPr>
        <p:spPr/>
        <p:txBody>
          <a:bodyPr>
            <a:normAutofit fontScale="90000"/>
          </a:bodyPr>
          <a:lstStyle/>
          <a:p>
            <a:r>
              <a:rPr lang="it-IT" err="1"/>
              <a:t>Let's</a:t>
            </a:r>
            <a:r>
              <a:rPr lang="it-IT"/>
              <a:t> play a game. </a:t>
            </a:r>
            <a:r>
              <a:rPr lang="it-IT" err="1"/>
              <a:t>Which</a:t>
            </a:r>
            <a:r>
              <a:rPr lang="it-IT"/>
              <a:t> </a:t>
            </a:r>
            <a:r>
              <a:rPr lang="it-IT" err="1"/>
              <a:t>is</a:t>
            </a:r>
            <a:r>
              <a:rPr lang="it-IT"/>
              <a:t> the GT?</a:t>
            </a:r>
          </a:p>
        </p:txBody>
      </p:sp>
      <p:sp>
        <p:nvSpPr>
          <p:cNvPr id="5" name="Segnaposto numero diapositiva 4">
            <a:extLst>
              <a:ext uri="{FF2B5EF4-FFF2-40B4-BE49-F238E27FC236}">
                <a16:creationId xmlns:a16="http://schemas.microsoft.com/office/drawing/2014/main" id="{91F88043-714D-2BCA-CC3C-0699D75F5F8F}"/>
              </a:ext>
            </a:extLst>
          </p:cNvPr>
          <p:cNvSpPr>
            <a:spLocks noGrp="1"/>
          </p:cNvSpPr>
          <p:nvPr>
            <p:ph type="sldNum" idx="12"/>
          </p:nvPr>
        </p:nvSpPr>
        <p:spPr/>
        <p:txBody>
          <a:bodyPr/>
          <a:lstStyle/>
          <a:p>
            <a:fld id="{FB7966E0-A0A2-49DC-B90B-E16E1A137875}" type="slidenum">
              <a:rPr lang="en-CA" smtClean="0"/>
              <a:t>69</a:t>
            </a:fld>
            <a:endParaRPr lang="en-CA"/>
          </a:p>
        </p:txBody>
      </p:sp>
      <p:pic>
        <p:nvPicPr>
          <p:cNvPr id="4" name="Immagine 3">
            <a:extLst>
              <a:ext uri="{FF2B5EF4-FFF2-40B4-BE49-F238E27FC236}">
                <a16:creationId xmlns:a16="http://schemas.microsoft.com/office/drawing/2014/main" id="{97364285-A740-21F3-7A9F-D9EECFD3D7F4}"/>
              </a:ext>
            </a:extLst>
          </p:cNvPr>
          <p:cNvPicPr>
            <a:picLocks noChangeAspect="1"/>
          </p:cNvPicPr>
          <p:nvPr/>
        </p:nvPicPr>
        <p:blipFill>
          <a:blip r:embed="rId3"/>
          <a:stretch>
            <a:fillRect/>
          </a:stretch>
        </p:blipFill>
        <p:spPr>
          <a:xfrm>
            <a:off x="0" y="2149282"/>
            <a:ext cx="9144000" cy="1688835"/>
          </a:xfrm>
          <a:prstGeom prst="rect">
            <a:avLst/>
          </a:prstGeom>
        </p:spPr>
      </p:pic>
      <p:pic>
        <p:nvPicPr>
          <p:cNvPr id="6" name="Immagine 5" descr="Immagine che contiene castello, Mattoncino giocattolo&#10;&#10;Il contenuto generato dall&amp;#39;IA potrebbe non essere corretto.">
            <a:extLst>
              <a:ext uri="{FF2B5EF4-FFF2-40B4-BE49-F238E27FC236}">
                <a16:creationId xmlns:a16="http://schemas.microsoft.com/office/drawing/2014/main" id="{B4F6B5A9-5037-4538-0731-184B3755335F}"/>
              </a:ext>
            </a:extLst>
          </p:cNvPr>
          <p:cNvPicPr>
            <a:picLocks noChangeAspect="1"/>
          </p:cNvPicPr>
          <p:nvPr/>
        </p:nvPicPr>
        <p:blipFill>
          <a:blip r:embed="rId4"/>
          <a:stretch>
            <a:fillRect/>
          </a:stretch>
        </p:blipFill>
        <p:spPr>
          <a:xfrm>
            <a:off x="7224046" y="1512"/>
            <a:ext cx="1922449" cy="2181493"/>
          </a:xfrm>
          <a:prstGeom prst="rect">
            <a:avLst/>
          </a:prstGeom>
        </p:spPr>
      </p:pic>
      <p:sp>
        <p:nvSpPr>
          <p:cNvPr id="7" name="CasellaDiTesto 6">
            <a:extLst>
              <a:ext uri="{FF2B5EF4-FFF2-40B4-BE49-F238E27FC236}">
                <a16:creationId xmlns:a16="http://schemas.microsoft.com/office/drawing/2014/main" id="{24760900-9DDB-1075-1428-0D2F005FB7E7}"/>
              </a:ext>
            </a:extLst>
          </p:cNvPr>
          <p:cNvSpPr txBox="1"/>
          <p:nvPr/>
        </p:nvSpPr>
        <p:spPr>
          <a:xfrm>
            <a:off x="7162443" y="1523091"/>
            <a:ext cx="2045650" cy="738664"/>
          </a:xfrm>
          <a:prstGeom prst="rect">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it-IT"/>
              <a:t>Input </a:t>
            </a:r>
            <a:r>
              <a:rPr lang="it-IT" err="1"/>
              <a:t>View</a:t>
            </a:r>
            <a:endParaRPr lang="it-IT"/>
          </a:p>
          <a:p>
            <a:pPr algn="ctr"/>
            <a:endParaRPr lang="it-IT"/>
          </a:p>
          <a:p>
            <a:pPr algn="ctr"/>
            <a:endParaRPr lang="it-IT"/>
          </a:p>
        </p:txBody>
      </p:sp>
      <p:sp>
        <p:nvSpPr>
          <p:cNvPr id="8" name="CasellaDiTesto 7">
            <a:extLst>
              <a:ext uri="{FF2B5EF4-FFF2-40B4-BE49-F238E27FC236}">
                <a16:creationId xmlns:a16="http://schemas.microsoft.com/office/drawing/2014/main" id="{27AA9A54-A1A8-1226-0B44-60246D795436}"/>
              </a:ext>
            </a:extLst>
          </p:cNvPr>
          <p:cNvSpPr txBox="1"/>
          <p:nvPr/>
        </p:nvSpPr>
        <p:spPr>
          <a:xfrm>
            <a:off x="3439682" y="3979135"/>
            <a:ext cx="2269977" cy="307777"/>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it-IT"/>
              <a:t>180° </a:t>
            </a:r>
            <a:r>
              <a:rPr lang="it-IT" err="1"/>
              <a:t>Generated</a:t>
            </a:r>
            <a:r>
              <a:rPr lang="it-IT"/>
              <a:t> </a:t>
            </a:r>
            <a:r>
              <a:rPr lang="it-IT" err="1"/>
              <a:t>Views</a:t>
            </a:r>
            <a:endParaRPr lang="it-IT"/>
          </a:p>
        </p:txBody>
      </p:sp>
    </p:spTree>
    <p:extLst>
      <p:ext uri="{BB962C8B-B14F-4D97-AF65-F5344CB8AC3E}">
        <p14:creationId xmlns:p14="http://schemas.microsoft.com/office/powerpoint/2010/main" val="40013318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F49EB-2DE5-A3A0-B260-2D93FE6538E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3EFB442-C0E8-A788-16B9-1374E3D5A17B}"/>
              </a:ext>
            </a:extLst>
          </p:cNvPr>
          <p:cNvSpPr>
            <a:spLocks noGrp="1"/>
          </p:cNvSpPr>
          <p:nvPr>
            <p:ph type="title"/>
          </p:nvPr>
        </p:nvSpPr>
        <p:spPr/>
        <p:txBody>
          <a:bodyPr>
            <a:normAutofit fontScale="90000"/>
          </a:bodyPr>
          <a:lstStyle/>
          <a:p>
            <a:r>
              <a:rPr lang="it-IT" err="1"/>
              <a:t>Let's</a:t>
            </a:r>
            <a:r>
              <a:rPr lang="it-IT"/>
              <a:t> play a game. </a:t>
            </a:r>
            <a:r>
              <a:rPr lang="it-IT" err="1"/>
              <a:t>Which</a:t>
            </a:r>
            <a:r>
              <a:rPr lang="it-IT"/>
              <a:t> </a:t>
            </a:r>
            <a:r>
              <a:rPr lang="it-IT" err="1"/>
              <a:t>is</a:t>
            </a:r>
            <a:r>
              <a:rPr lang="it-IT"/>
              <a:t> the GT?</a:t>
            </a:r>
          </a:p>
        </p:txBody>
      </p:sp>
      <p:sp>
        <p:nvSpPr>
          <p:cNvPr id="5" name="Segnaposto numero diapositiva 4">
            <a:extLst>
              <a:ext uri="{FF2B5EF4-FFF2-40B4-BE49-F238E27FC236}">
                <a16:creationId xmlns:a16="http://schemas.microsoft.com/office/drawing/2014/main" id="{F4DF2E78-6030-99A6-C261-DF3BC83BDA58}"/>
              </a:ext>
            </a:extLst>
          </p:cNvPr>
          <p:cNvSpPr>
            <a:spLocks noGrp="1"/>
          </p:cNvSpPr>
          <p:nvPr>
            <p:ph type="sldNum" idx="12"/>
          </p:nvPr>
        </p:nvSpPr>
        <p:spPr/>
        <p:txBody>
          <a:bodyPr/>
          <a:lstStyle/>
          <a:p>
            <a:fld id="{FB7966E0-A0A2-49DC-B90B-E16E1A137875}" type="slidenum">
              <a:rPr lang="en-CA" smtClean="0"/>
              <a:t>70</a:t>
            </a:fld>
            <a:endParaRPr lang="en-CA"/>
          </a:p>
        </p:txBody>
      </p:sp>
      <p:pic>
        <p:nvPicPr>
          <p:cNvPr id="4" name="Immagine 3">
            <a:extLst>
              <a:ext uri="{FF2B5EF4-FFF2-40B4-BE49-F238E27FC236}">
                <a16:creationId xmlns:a16="http://schemas.microsoft.com/office/drawing/2014/main" id="{BCE2F626-4AFE-7DBA-C7A3-BE720A18261D}"/>
              </a:ext>
            </a:extLst>
          </p:cNvPr>
          <p:cNvPicPr>
            <a:picLocks noChangeAspect="1"/>
          </p:cNvPicPr>
          <p:nvPr/>
        </p:nvPicPr>
        <p:blipFill>
          <a:blip r:embed="rId3"/>
          <a:stretch>
            <a:fillRect/>
          </a:stretch>
        </p:blipFill>
        <p:spPr>
          <a:xfrm>
            <a:off x="0" y="2149282"/>
            <a:ext cx="9144000" cy="1688835"/>
          </a:xfrm>
          <a:prstGeom prst="rect">
            <a:avLst/>
          </a:prstGeom>
        </p:spPr>
      </p:pic>
      <p:pic>
        <p:nvPicPr>
          <p:cNvPr id="6" name="Immagine 5" descr="Immagine che contiene castello, Mattoncino giocattolo&#10;&#10;Il contenuto generato dall&amp;#39;IA potrebbe non essere corretto.">
            <a:extLst>
              <a:ext uri="{FF2B5EF4-FFF2-40B4-BE49-F238E27FC236}">
                <a16:creationId xmlns:a16="http://schemas.microsoft.com/office/drawing/2014/main" id="{1C6A314C-F338-EF85-DC66-25716BEE681E}"/>
              </a:ext>
            </a:extLst>
          </p:cNvPr>
          <p:cNvPicPr>
            <a:picLocks noChangeAspect="1"/>
          </p:cNvPicPr>
          <p:nvPr/>
        </p:nvPicPr>
        <p:blipFill>
          <a:blip r:embed="rId4"/>
          <a:stretch>
            <a:fillRect/>
          </a:stretch>
        </p:blipFill>
        <p:spPr>
          <a:xfrm>
            <a:off x="7224046" y="1512"/>
            <a:ext cx="1922449" cy="2181493"/>
          </a:xfrm>
          <a:prstGeom prst="rect">
            <a:avLst/>
          </a:prstGeom>
        </p:spPr>
      </p:pic>
      <p:sp>
        <p:nvSpPr>
          <p:cNvPr id="7" name="CasellaDiTesto 6">
            <a:extLst>
              <a:ext uri="{FF2B5EF4-FFF2-40B4-BE49-F238E27FC236}">
                <a16:creationId xmlns:a16="http://schemas.microsoft.com/office/drawing/2014/main" id="{C899CDE6-BA96-5F5C-6CB6-1627A2523A84}"/>
              </a:ext>
            </a:extLst>
          </p:cNvPr>
          <p:cNvSpPr txBox="1"/>
          <p:nvPr/>
        </p:nvSpPr>
        <p:spPr>
          <a:xfrm>
            <a:off x="7162443" y="1523091"/>
            <a:ext cx="2045650" cy="738664"/>
          </a:xfrm>
          <a:prstGeom prst="rect">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it-IT"/>
              <a:t>Input </a:t>
            </a:r>
            <a:r>
              <a:rPr lang="it-IT" err="1"/>
              <a:t>View</a:t>
            </a:r>
            <a:endParaRPr lang="it-IT"/>
          </a:p>
          <a:p>
            <a:pPr algn="ctr"/>
            <a:endParaRPr lang="it-IT"/>
          </a:p>
          <a:p>
            <a:pPr algn="ctr"/>
            <a:endParaRPr lang="it-IT"/>
          </a:p>
        </p:txBody>
      </p:sp>
      <p:sp>
        <p:nvSpPr>
          <p:cNvPr id="8" name="CasellaDiTesto 7">
            <a:extLst>
              <a:ext uri="{FF2B5EF4-FFF2-40B4-BE49-F238E27FC236}">
                <a16:creationId xmlns:a16="http://schemas.microsoft.com/office/drawing/2014/main" id="{F305229B-979F-927B-9055-6FFAF72748DC}"/>
              </a:ext>
            </a:extLst>
          </p:cNvPr>
          <p:cNvSpPr txBox="1"/>
          <p:nvPr/>
        </p:nvSpPr>
        <p:spPr>
          <a:xfrm>
            <a:off x="2342770" y="3969917"/>
            <a:ext cx="2269977" cy="307777"/>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it-IT" err="1"/>
              <a:t>Generated</a:t>
            </a:r>
            <a:r>
              <a:rPr lang="it-IT"/>
              <a:t> </a:t>
            </a:r>
            <a:r>
              <a:rPr lang="it-IT" err="1"/>
              <a:t>Views</a:t>
            </a:r>
            <a:endParaRPr lang="it-IT"/>
          </a:p>
        </p:txBody>
      </p:sp>
      <p:sp>
        <p:nvSpPr>
          <p:cNvPr id="11" name="Rettangolo con angoli arrotondati 10">
            <a:extLst>
              <a:ext uri="{FF2B5EF4-FFF2-40B4-BE49-F238E27FC236}">
                <a16:creationId xmlns:a16="http://schemas.microsoft.com/office/drawing/2014/main" id="{9D25B34C-0AF0-3CD3-7772-EA1CDCBE6338}"/>
              </a:ext>
            </a:extLst>
          </p:cNvPr>
          <p:cNvSpPr/>
          <p:nvPr/>
        </p:nvSpPr>
        <p:spPr>
          <a:xfrm>
            <a:off x="7094043" y="2187362"/>
            <a:ext cx="1940808" cy="174232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con angoli arrotondati 11">
            <a:extLst>
              <a:ext uri="{FF2B5EF4-FFF2-40B4-BE49-F238E27FC236}">
                <a16:creationId xmlns:a16="http://schemas.microsoft.com/office/drawing/2014/main" id="{3B8ED036-A404-1739-C505-5C559913A31C}"/>
              </a:ext>
            </a:extLst>
          </p:cNvPr>
          <p:cNvSpPr/>
          <p:nvPr/>
        </p:nvSpPr>
        <p:spPr>
          <a:xfrm>
            <a:off x="79341" y="2187361"/>
            <a:ext cx="6890735" cy="1742325"/>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CasellaDiTesto 12">
            <a:extLst>
              <a:ext uri="{FF2B5EF4-FFF2-40B4-BE49-F238E27FC236}">
                <a16:creationId xmlns:a16="http://schemas.microsoft.com/office/drawing/2014/main" id="{44F02B20-FAF7-0287-C8E1-C3DB3008DB53}"/>
              </a:ext>
            </a:extLst>
          </p:cNvPr>
          <p:cNvSpPr txBox="1"/>
          <p:nvPr/>
        </p:nvSpPr>
        <p:spPr>
          <a:xfrm>
            <a:off x="7145213" y="3969916"/>
            <a:ext cx="1892049" cy="307777"/>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it-IT"/>
              <a:t>GT</a:t>
            </a:r>
          </a:p>
        </p:txBody>
      </p:sp>
    </p:spTree>
    <p:extLst>
      <p:ext uri="{BB962C8B-B14F-4D97-AF65-F5344CB8AC3E}">
        <p14:creationId xmlns:p14="http://schemas.microsoft.com/office/powerpoint/2010/main" val="29139569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32AB5-27D3-ECE1-306E-86F3FA416A7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35AF064-C013-4DEB-3912-EEA979A0CD71}"/>
              </a:ext>
            </a:extLst>
          </p:cNvPr>
          <p:cNvSpPr>
            <a:spLocks noGrp="1"/>
          </p:cNvSpPr>
          <p:nvPr>
            <p:ph type="title"/>
          </p:nvPr>
        </p:nvSpPr>
        <p:spPr/>
        <p:txBody>
          <a:bodyPr>
            <a:normAutofit fontScale="90000"/>
          </a:bodyPr>
          <a:lstStyle/>
          <a:p>
            <a:r>
              <a:rPr lang="it-IT" err="1"/>
              <a:t>Let's</a:t>
            </a:r>
            <a:r>
              <a:rPr lang="it-IT"/>
              <a:t> play a game. </a:t>
            </a:r>
            <a:r>
              <a:rPr lang="it-IT" err="1"/>
              <a:t>Which</a:t>
            </a:r>
            <a:r>
              <a:rPr lang="it-IT"/>
              <a:t> </a:t>
            </a:r>
            <a:r>
              <a:rPr lang="it-IT" err="1"/>
              <a:t>is</a:t>
            </a:r>
            <a:r>
              <a:rPr lang="it-IT"/>
              <a:t> the GT?</a:t>
            </a:r>
          </a:p>
        </p:txBody>
      </p:sp>
      <p:sp>
        <p:nvSpPr>
          <p:cNvPr id="5" name="Segnaposto numero diapositiva 4">
            <a:extLst>
              <a:ext uri="{FF2B5EF4-FFF2-40B4-BE49-F238E27FC236}">
                <a16:creationId xmlns:a16="http://schemas.microsoft.com/office/drawing/2014/main" id="{B2844328-C27A-7500-30CE-70203A83C7AD}"/>
              </a:ext>
            </a:extLst>
          </p:cNvPr>
          <p:cNvSpPr>
            <a:spLocks noGrp="1"/>
          </p:cNvSpPr>
          <p:nvPr>
            <p:ph type="sldNum" idx="12"/>
          </p:nvPr>
        </p:nvSpPr>
        <p:spPr/>
        <p:txBody>
          <a:bodyPr/>
          <a:lstStyle/>
          <a:p>
            <a:fld id="{FB7966E0-A0A2-49DC-B90B-E16E1A137875}" type="slidenum">
              <a:rPr lang="en-CA" smtClean="0"/>
              <a:t>71</a:t>
            </a:fld>
            <a:endParaRPr lang="en-CA"/>
          </a:p>
        </p:txBody>
      </p:sp>
      <p:pic>
        <p:nvPicPr>
          <p:cNvPr id="4" name="Immagine 3">
            <a:extLst>
              <a:ext uri="{FF2B5EF4-FFF2-40B4-BE49-F238E27FC236}">
                <a16:creationId xmlns:a16="http://schemas.microsoft.com/office/drawing/2014/main" id="{7F898051-D649-56A0-511F-9B8CA4831B86}"/>
              </a:ext>
            </a:extLst>
          </p:cNvPr>
          <p:cNvPicPr>
            <a:picLocks noChangeAspect="1"/>
          </p:cNvPicPr>
          <p:nvPr/>
        </p:nvPicPr>
        <p:blipFill>
          <a:blip r:embed="rId3"/>
          <a:srcRect l="78185" r="14"/>
          <a:stretch>
            <a:fillRect/>
          </a:stretch>
        </p:blipFill>
        <p:spPr>
          <a:xfrm>
            <a:off x="4512974" y="1043153"/>
            <a:ext cx="3468341" cy="2933230"/>
          </a:xfrm>
          <a:prstGeom prst="rect">
            <a:avLst/>
          </a:prstGeom>
        </p:spPr>
      </p:pic>
      <p:pic>
        <p:nvPicPr>
          <p:cNvPr id="6" name="Immagine 5" descr="Immagine che contiene castello, Mattoncino giocattolo&#10;&#10;Il contenuto generato dall&amp;#39;IA potrebbe non essere corretto.">
            <a:extLst>
              <a:ext uri="{FF2B5EF4-FFF2-40B4-BE49-F238E27FC236}">
                <a16:creationId xmlns:a16="http://schemas.microsoft.com/office/drawing/2014/main" id="{FC395CD6-D002-FA92-F7D6-78C85496330B}"/>
              </a:ext>
            </a:extLst>
          </p:cNvPr>
          <p:cNvPicPr>
            <a:picLocks noChangeAspect="1"/>
          </p:cNvPicPr>
          <p:nvPr/>
        </p:nvPicPr>
        <p:blipFill>
          <a:blip r:embed="rId4"/>
          <a:stretch>
            <a:fillRect/>
          </a:stretch>
        </p:blipFill>
        <p:spPr>
          <a:xfrm>
            <a:off x="946763" y="1126077"/>
            <a:ext cx="3286674" cy="3730073"/>
          </a:xfrm>
          <a:prstGeom prst="rect">
            <a:avLst/>
          </a:prstGeom>
        </p:spPr>
      </p:pic>
      <p:sp>
        <p:nvSpPr>
          <p:cNvPr id="7" name="CasellaDiTesto 6">
            <a:extLst>
              <a:ext uri="{FF2B5EF4-FFF2-40B4-BE49-F238E27FC236}">
                <a16:creationId xmlns:a16="http://schemas.microsoft.com/office/drawing/2014/main" id="{437742A8-F961-BE18-1A67-98BEC2B993D3}"/>
              </a:ext>
            </a:extLst>
          </p:cNvPr>
          <p:cNvSpPr txBox="1"/>
          <p:nvPr/>
        </p:nvSpPr>
        <p:spPr>
          <a:xfrm>
            <a:off x="857506" y="3794720"/>
            <a:ext cx="3465181" cy="1384995"/>
          </a:xfrm>
          <a:prstGeom prst="rect">
            <a:avLst/>
          </a:prstGeom>
          <a:solidFill>
            <a:schemeClr val="bg1"/>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it-IT"/>
              <a:t>Input </a:t>
            </a:r>
            <a:r>
              <a:rPr lang="it-IT" err="1"/>
              <a:t>View</a:t>
            </a:r>
            <a:endParaRPr lang="it-IT"/>
          </a:p>
          <a:p>
            <a:pPr algn="ctr"/>
            <a:endParaRPr lang="it-IT"/>
          </a:p>
          <a:p>
            <a:pPr algn="ctr"/>
            <a:endParaRPr lang="it-IT"/>
          </a:p>
          <a:p>
            <a:pPr algn="ctr"/>
            <a:endParaRPr lang="it-IT"/>
          </a:p>
          <a:p>
            <a:pPr algn="ctr"/>
            <a:endParaRPr lang="it-IT"/>
          </a:p>
          <a:p>
            <a:pPr algn="ctr"/>
            <a:endParaRPr lang="it-IT"/>
          </a:p>
        </p:txBody>
      </p:sp>
      <p:sp>
        <p:nvSpPr>
          <p:cNvPr id="13" name="CasellaDiTesto 12">
            <a:extLst>
              <a:ext uri="{FF2B5EF4-FFF2-40B4-BE49-F238E27FC236}">
                <a16:creationId xmlns:a16="http://schemas.microsoft.com/office/drawing/2014/main" id="{8EB22662-CA15-4A82-748D-F21810AE68B7}"/>
              </a:ext>
            </a:extLst>
          </p:cNvPr>
          <p:cNvSpPr txBox="1"/>
          <p:nvPr/>
        </p:nvSpPr>
        <p:spPr>
          <a:xfrm>
            <a:off x="5301664" y="3877739"/>
            <a:ext cx="1892049" cy="307777"/>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it-IT"/>
              <a:t>180° GT</a:t>
            </a:r>
          </a:p>
        </p:txBody>
      </p:sp>
      <p:cxnSp>
        <p:nvCxnSpPr>
          <p:cNvPr id="10" name="Connettore 2 9">
            <a:extLst>
              <a:ext uri="{FF2B5EF4-FFF2-40B4-BE49-F238E27FC236}">
                <a16:creationId xmlns:a16="http://schemas.microsoft.com/office/drawing/2014/main" id="{B77C1B60-E271-58AA-E1C9-98EFC85CA71E}"/>
              </a:ext>
            </a:extLst>
          </p:cNvPr>
          <p:cNvCxnSpPr/>
          <p:nvPr/>
        </p:nvCxnSpPr>
        <p:spPr>
          <a:xfrm>
            <a:off x="2467598" y="1607677"/>
            <a:ext cx="4141780" cy="206235"/>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Connettore 2 13">
            <a:extLst>
              <a:ext uri="{FF2B5EF4-FFF2-40B4-BE49-F238E27FC236}">
                <a16:creationId xmlns:a16="http://schemas.microsoft.com/office/drawing/2014/main" id="{8C82DF65-38F2-B2DA-BEF0-E8510609BDC8}"/>
              </a:ext>
            </a:extLst>
          </p:cNvPr>
          <p:cNvCxnSpPr>
            <a:cxnSpLocks/>
          </p:cNvCxnSpPr>
          <p:nvPr/>
        </p:nvCxnSpPr>
        <p:spPr>
          <a:xfrm flipV="1">
            <a:off x="2817871" y="2929257"/>
            <a:ext cx="3856031" cy="6108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C23641FA-58E1-1DCC-A4C2-EA488B3330B9}"/>
              </a:ext>
            </a:extLst>
          </p:cNvPr>
          <p:cNvSpPr txBox="1"/>
          <p:nvPr/>
        </p:nvSpPr>
        <p:spPr>
          <a:xfrm>
            <a:off x="3417283" y="1283850"/>
            <a:ext cx="209992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it-IT" err="1"/>
              <a:t>Hidden</a:t>
            </a:r>
            <a:r>
              <a:rPr lang="it-IT"/>
              <a:t> in the front </a:t>
            </a:r>
            <a:r>
              <a:rPr lang="it-IT" err="1"/>
              <a:t>view</a:t>
            </a:r>
          </a:p>
        </p:txBody>
      </p:sp>
      <p:sp>
        <p:nvSpPr>
          <p:cNvPr id="16" name="CasellaDiTesto 15">
            <a:extLst>
              <a:ext uri="{FF2B5EF4-FFF2-40B4-BE49-F238E27FC236}">
                <a16:creationId xmlns:a16="http://schemas.microsoft.com/office/drawing/2014/main" id="{1058025A-D366-3B27-0DE2-929CA0DAC24B}"/>
              </a:ext>
            </a:extLst>
          </p:cNvPr>
          <p:cNvSpPr txBox="1"/>
          <p:nvPr/>
        </p:nvSpPr>
        <p:spPr>
          <a:xfrm>
            <a:off x="3767556" y="2648075"/>
            <a:ext cx="140859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it-IT" err="1"/>
              <a:t>Mirrored</a:t>
            </a:r>
          </a:p>
        </p:txBody>
      </p:sp>
      <p:sp>
        <p:nvSpPr>
          <p:cNvPr id="17" name="CasellaDiTesto 16">
            <a:extLst>
              <a:ext uri="{FF2B5EF4-FFF2-40B4-BE49-F238E27FC236}">
                <a16:creationId xmlns:a16="http://schemas.microsoft.com/office/drawing/2014/main" id="{1120C294-E7AA-0735-87DE-AB06984231C4}"/>
              </a:ext>
            </a:extLst>
          </p:cNvPr>
          <p:cNvSpPr txBox="1"/>
          <p:nvPr/>
        </p:nvSpPr>
        <p:spPr>
          <a:xfrm>
            <a:off x="2209757" y="4399445"/>
            <a:ext cx="451497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it-IT" err="1"/>
              <a:t>It</a:t>
            </a:r>
            <a:r>
              <a:rPr lang="it-IT"/>
              <a:t> </a:t>
            </a:r>
            <a:r>
              <a:rPr lang="it-IT" err="1"/>
              <a:t>does</a:t>
            </a:r>
            <a:r>
              <a:rPr lang="it-IT"/>
              <a:t> </a:t>
            </a:r>
            <a:r>
              <a:rPr lang="it-IT" err="1"/>
              <a:t>not</a:t>
            </a:r>
            <a:r>
              <a:rPr lang="it-IT"/>
              <a:t> make </a:t>
            </a:r>
            <a:r>
              <a:rPr lang="it-IT" err="1"/>
              <a:t>sense</a:t>
            </a:r>
            <a:r>
              <a:rPr lang="it-IT"/>
              <a:t> to compare a </a:t>
            </a:r>
            <a:r>
              <a:rPr lang="it-IT" err="1"/>
              <a:t>generated</a:t>
            </a:r>
            <a:r>
              <a:rPr lang="it-IT"/>
              <a:t> </a:t>
            </a:r>
            <a:r>
              <a:rPr lang="it-IT" err="1"/>
              <a:t>view</a:t>
            </a:r>
            <a:r>
              <a:rPr lang="it-IT"/>
              <a:t> to a </a:t>
            </a:r>
            <a:r>
              <a:rPr lang="it-IT" err="1"/>
              <a:t>fixed</a:t>
            </a:r>
            <a:r>
              <a:rPr lang="it-IT"/>
              <a:t> GT </a:t>
            </a:r>
            <a:r>
              <a:rPr lang="it-IT" err="1"/>
              <a:t>view</a:t>
            </a:r>
            <a:r>
              <a:rPr lang="it-IT"/>
              <a:t>.</a:t>
            </a:r>
          </a:p>
        </p:txBody>
      </p:sp>
    </p:spTree>
    <p:extLst>
      <p:ext uri="{BB962C8B-B14F-4D97-AF65-F5344CB8AC3E}">
        <p14:creationId xmlns:p14="http://schemas.microsoft.com/office/powerpoint/2010/main" val="33316074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687FC-7CAB-CF50-E27B-CA3881DF277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8C388B0-6F6C-7992-B141-05937985E90D}"/>
              </a:ext>
            </a:extLst>
          </p:cNvPr>
          <p:cNvSpPr>
            <a:spLocks noGrp="1"/>
          </p:cNvSpPr>
          <p:nvPr>
            <p:ph type="title"/>
          </p:nvPr>
        </p:nvSpPr>
        <p:spPr/>
        <p:txBody>
          <a:bodyPr>
            <a:normAutofit fontScale="90000"/>
          </a:bodyPr>
          <a:lstStyle/>
          <a:p>
            <a:r>
              <a:rPr lang="it-IT" err="1"/>
              <a:t>MVGBench</a:t>
            </a:r>
            <a:r>
              <a:rPr lang="it-IT"/>
              <a:t>, </a:t>
            </a:r>
            <a:r>
              <a:rPr lang="it-IT" err="1"/>
              <a:t>Xie</a:t>
            </a:r>
            <a:r>
              <a:rPr lang="it-IT"/>
              <a:t> et al.</a:t>
            </a:r>
          </a:p>
        </p:txBody>
      </p:sp>
      <p:sp>
        <p:nvSpPr>
          <p:cNvPr id="5" name="Segnaposto numero diapositiva 4">
            <a:extLst>
              <a:ext uri="{FF2B5EF4-FFF2-40B4-BE49-F238E27FC236}">
                <a16:creationId xmlns:a16="http://schemas.microsoft.com/office/drawing/2014/main" id="{5628A2CD-C269-6556-67C7-9FEA3FFEEE07}"/>
              </a:ext>
            </a:extLst>
          </p:cNvPr>
          <p:cNvSpPr>
            <a:spLocks noGrp="1"/>
          </p:cNvSpPr>
          <p:nvPr>
            <p:ph type="sldNum" idx="12"/>
          </p:nvPr>
        </p:nvSpPr>
        <p:spPr/>
        <p:txBody>
          <a:bodyPr/>
          <a:lstStyle/>
          <a:p>
            <a:fld id="{FB7966E0-A0A2-49DC-B90B-E16E1A137875}" type="slidenum">
              <a:rPr lang="en-CA" smtClean="0"/>
              <a:t>72</a:t>
            </a:fld>
            <a:endParaRPr lang="en-CA"/>
          </a:p>
        </p:txBody>
      </p:sp>
      <p:pic>
        <p:nvPicPr>
          <p:cNvPr id="3" name="Immagine 2" descr="Immagine che contiene testo, schermata, linea, Carattere&#10;&#10;Il contenuto generato dall&amp;#39;IA potrebbe non essere corretto.">
            <a:extLst>
              <a:ext uri="{FF2B5EF4-FFF2-40B4-BE49-F238E27FC236}">
                <a16:creationId xmlns:a16="http://schemas.microsoft.com/office/drawing/2014/main" id="{28575A64-D178-D8A4-4291-2D9EF9DB97EF}"/>
              </a:ext>
            </a:extLst>
          </p:cNvPr>
          <p:cNvPicPr>
            <a:picLocks noChangeAspect="1"/>
          </p:cNvPicPr>
          <p:nvPr/>
        </p:nvPicPr>
        <p:blipFill>
          <a:blip r:embed="rId3"/>
          <a:stretch>
            <a:fillRect/>
          </a:stretch>
        </p:blipFill>
        <p:spPr>
          <a:xfrm>
            <a:off x="64525" y="2787799"/>
            <a:ext cx="9014951" cy="1540498"/>
          </a:xfrm>
          <a:prstGeom prst="rect">
            <a:avLst/>
          </a:prstGeom>
        </p:spPr>
      </p:pic>
      <p:sp>
        <p:nvSpPr>
          <p:cNvPr id="12" name="Segnaposto contenuto 2">
            <a:extLst>
              <a:ext uri="{FF2B5EF4-FFF2-40B4-BE49-F238E27FC236}">
                <a16:creationId xmlns:a16="http://schemas.microsoft.com/office/drawing/2014/main" id="{972F59E1-8FBB-CDF5-F1C5-9FFEED3A7179}"/>
              </a:ext>
            </a:extLst>
          </p:cNvPr>
          <p:cNvSpPr>
            <a:spLocks noGrp="1"/>
          </p:cNvSpPr>
          <p:nvPr>
            <p:ph type="body" idx="1"/>
          </p:nvPr>
        </p:nvSpPr>
        <p:spPr>
          <a:xfrm>
            <a:off x="311700" y="1152475"/>
            <a:ext cx="8520600" cy="3416400"/>
          </a:xfrm>
        </p:spPr>
        <p:txBody>
          <a:bodyPr/>
          <a:lstStyle/>
          <a:p>
            <a:r>
              <a:rPr lang="it-IT"/>
              <a:t>Comprehensive benchmark </a:t>
            </a:r>
            <a:r>
              <a:rPr lang="it-IT" err="1"/>
              <a:t>that</a:t>
            </a:r>
            <a:r>
              <a:rPr lang="it-IT"/>
              <a:t> </a:t>
            </a:r>
            <a:r>
              <a:rPr lang="it-IT" err="1"/>
              <a:t>evaluates</a:t>
            </a:r>
          </a:p>
          <a:p>
            <a:pPr lvl="1">
              <a:lnSpc>
                <a:spcPct val="114999"/>
              </a:lnSpc>
              <a:buSzPts val="1800"/>
            </a:pPr>
            <a:r>
              <a:rPr lang="it-IT"/>
              <a:t>3D </a:t>
            </a:r>
            <a:r>
              <a:rPr lang="it-IT" b="1" err="1"/>
              <a:t>geometric</a:t>
            </a:r>
            <a:r>
              <a:rPr lang="it-IT" b="1"/>
              <a:t> </a:t>
            </a:r>
            <a:r>
              <a:rPr lang="it-IT" err="1"/>
              <a:t>consistency</a:t>
            </a:r>
          </a:p>
          <a:p>
            <a:pPr lvl="1">
              <a:lnSpc>
                <a:spcPct val="114999"/>
              </a:lnSpc>
              <a:buSzPts val="1800"/>
            </a:pPr>
            <a:r>
              <a:rPr lang="it-IT"/>
              <a:t>3D </a:t>
            </a:r>
            <a:r>
              <a:rPr lang="it-IT" b="1"/>
              <a:t>texture </a:t>
            </a:r>
            <a:r>
              <a:rPr lang="it-IT" err="1"/>
              <a:t>consistency</a:t>
            </a:r>
            <a:endParaRPr lang="it-IT"/>
          </a:p>
          <a:p>
            <a:pPr lvl="1">
              <a:lnSpc>
                <a:spcPct val="114999"/>
              </a:lnSpc>
              <a:buSzPts val="1800"/>
            </a:pPr>
            <a:r>
              <a:rPr lang="it-IT"/>
              <a:t>Image </a:t>
            </a:r>
            <a:r>
              <a:rPr lang="it-IT" b="1"/>
              <a:t>Quality</a:t>
            </a:r>
          </a:p>
          <a:p>
            <a:pPr lvl="1">
              <a:lnSpc>
                <a:spcPct val="114999"/>
              </a:lnSpc>
              <a:buSzPts val="1800"/>
            </a:pPr>
            <a:r>
              <a:rPr lang="it-IT" b="1"/>
              <a:t>Semantic </a:t>
            </a:r>
            <a:r>
              <a:rPr lang="it-IT" err="1"/>
              <a:t>Consistency</a:t>
            </a:r>
            <a:endParaRPr lang="it-IT"/>
          </a:p>
        </p:txBody>
      </p:sp>
    </p:spTree>
    <p:extLst>
      <p:ext uri="{BB962C8B-B14F-4D97-AF65-F5344CB8AC3E}">
        <p14:creationId xmlns:p14="http://schemas.microsoft.com/office/powerpoint/2010/main" val="15014003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17BA5-3E42-3686-594A-77379E8A3A7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23E913C-73F3-6389-7B75-5B24AC92FDCC}"/>
              </a:ext>
            </a:extLst>
          </p:cNvPr>
          <p:cNvSpPr>
            <a:spLocks noGrp="1"/>
          </p:cNvSpPr>
          <p:nvPr>
            <p:ph type="title"/>
          </p:nvPr>
        </p:nvSpPr>
        <p:spPr/>
        <p:txBody>
          <a:bodyPr>
            <a:normAutofit fontScale="90000"/>
          </a:bodyPr>
          <a:lstStyle/>
          <a:p>
            <a:r>
              <a:rPr lang="it-IT" err="1"/>
              <a:t>MVGBench</a:t>
            </a:r>
            <a:r>
              <a:rPr lang="it-IT"/>
              <a:t>, </a:t>
            </a:r>
            <a:r>
              <a:rPr lang="it-IT" err="1"/>
              <a:t>Xie</a:t>
            </a:r>
            <a:r>
              <a:rPr lang="it-IT"/>
              <a:t> et al.</a:t>
            </a:r>
          </a:p>
        </p:txBody>
      </p:sp>
      <p:sp>
        <p:nvSpPr>
          <p:cNvPr id="5" name="Segnaposto numero diapositiva 4">
            <a:extLst>
              <a:ext uri="{FF2B5EF4-FFF2-40B4-BE49-F238E27FC236}">
                <a16:creationId xmlns:a16="http://schemas.microsoft.com/office/drawing/2014/main" id="{C573E4E9-4C9A-EE3D-A30C-3583A16E9C1A}"/>
              </a:ext>
            </a:extLst>
          </p:cNvPr>
          <p:cNvSpPr>
            <a:spLocks noGrp="1"/>
          </p:cNvSpPr>
          <p:nvPr>
            <p:ph type="sldNum" idx="12"/>
          </p:nvPr>
        </p:nvSpPr>
        <p:spPr/>
        <p:txBody>
          <a:bodyPr/>
          <a:lstStyle/>
          <a:p>
            <a:fld id="{FB7966E0-A0A2-49DC-B90B-E16E1A137875}" type="slidenum">
              <a:rPr lang="en-CA" smtClean="0"/>
              <a:t>73</a:t>
            </a:fld>
            <a:endParaRPr lang="en-CA"/>
          </a:p>
        </p:txBody>
      </p:sp>
      <p:sp>
        <p:nvSpPr>
          <p:cNvPr id="12" name="Segnaposto contenuto 2">
            <a:extLst>
              <a:ext uri="{FF2B5EF4-FFF2-40B4-BE49-F238E27FC236}">
                <a16:creationId xmlns:a16="http://schemas.microsoft.com/office/drawing/2014/main" id="{59B0B61B-4393-B580-CE0B-3DC92AD35F71}"/>
              </a:ext>
            </a:extLst>
          </p:cNvPr>
          <p:cNvSpPr>
            <a:spLocks noGrp="1"/>
          </p:cNvSpPr>
          <p:nvPr>
            <p:ph type="body" idx="1"/>
          </p:nvPr>
        </p:nvSpPr>
        <p:spPr>
          <a:xfrm>
            <a:off x="311700" y="1152475"/>
            <a:ext cx="8520600" cy="3416400"/>
          </a:xfrm>
        </p:spPr>
        <p:txBody>
          <a:bodyPr/>
          <a:lstStyle/>
          <a:p>
            <a:pPr>
              <a:lnSpc>
                <a:spcPct val="114999"/>
              </a:lnSpc>
            </a:pPr>
            <a:r>
              <a:rPr lang="it-IT"/>
              <a:t>3D </a:t>
            </a:r>
            <a:r>
              <a:rPr lang="it-IT" b="1" err="1"/>
              <a:t>geometric</a:t>
            </a:r>
            <a:r>
              <a:rPr lang="it-IT" b="1"/>
              <a:t> </a:t>
            </a:r>
            <a:r>
              <a:rPr lang="it-IT"/>
              <a:t>and </a:t>
            </a:r>
            <a:r>
              <a:rPr lang="it-IT" b="1"/>
              <a:t>texture </a:t>
            </a:r>
            <a:r>
              <a:rPr lang="it-IT" err="1"/>
              <a:t>consistency</a:t>
            </a:r>
            <a:endParaRPr lang="it-IT"/>
          </a:p>
        </p:txBody>
      </p:sp>
      <p:pic>
        <p:nvPicPr>
          <p:cNvPr id="4" name="Immagine 3" descr="Immagine che contiene diagramma, origami&#10;&#10;Il contenuto generato dall&amp;#39;IA potrebbe non essere corretto.">
            <a:extLst>
              <a:ext uri="{FF2B5EF4-FFF2-40B4-BE49-F238E27FC236}">
                <a16:creationId xmlns:a16="http://schemas.microsoft.com/office/drawing/2014/main" id="{61F878FA-6FF4-D2A9-0D1D-36BBED39C85A}"/>
              </a:ext>
            </a:extLst>
          </p:cNvPr>
          <p:cNvPicPr>
            <a:picLocks noChangeAspect="1"/>
          </p:cNvPicPr>
          <p:nvPr/>
        </p:nvPicPr>
        <p:blipFill>
          <a:blip r:embed="rId3"/>
          <a:stretch>
            <a:fillRect/>
          </a:stretch>
        </p:blipFill>
        <p:spPr>
          <a:xfrm>
            <a:off x="1036449" y="1591994"/>
            <a:ext cx="7080788" cy="3548089"/>
          </a:xfrm>
          <a:prstGeom prst="rect">
            <a:avLst/>
          </a:prstGeom>
        </p:spPr>
      </p:pic>
    </p:spTree>
    <p:extLst>
      <p:ext uri="{BB962C8B-B14F-4D97-AF65-F5344CB8AC3E}">
        <p14:creationId xmlns:p14="http://schemas.microsoft.com/office/powerpoint/2010/main" val="19404366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CF0B6-D394-8849-D354-0A122220848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F95A76B-B9B1-165E-DB34-5734DB5246D5}"/>
              </a:ext>
            </a:extLst>
          </p:cNvPr>
          <p:cNvSpPr>
            <a:spLocks noGrp="1"/>
          </p:cNvSpPr>
          <p:nvPr>
            <p:ph type="title"/>
          </p:nvPr>
        </p:nvSpPr>
        <p:spPr/>
        <p:txBody>
          <a:bodyPr>
            <a:normAutofit fontScale="90000"/>
          </a:bodyPr>
          <a:lstStyle/>
          <a:p>
            <a:r>
              <a:rPr lang="it-IT" err="1"/>
              <a:t>MVGBench</a:t>
            </a:r>
            <a:r>
              <a:rPr lang="it-IT"/>
              <a:t>, </a:t>
            </a:r>
            <a:r>
              <a:rPr lang="it-IT" err="1"/>
              <a:t>Xie</a:t>
            </a:r>
            <a:r>
              <a:rPr lang="it-IT"/>
              <a:t> et al.</a:t>
            </a:r>
          </a:p>
        </p:txBody>
      </p:sp>
      <p:sp>
        <p:nvSpPr>
          <p:cNvPr id="5" name="Segnaposto numero diapositiva 4">
            <a:extLst>
              <a:ext uri="{FF2B5EF4-FFF2-40B4-BE49-F238E27FC236}">
                <a16:creationId xmlns:a16="http://schemas.microsoft.com/office/drawing/2014/main" id="{B1FC148F-B5D5-667F-5690-4AF3769A8A5D}"/>
              </a:ext>
            </a:extLst>
          </p:cNvPr>
          <p:cNvSpPr>
            <a:spLocks noGrp="1"/>
          </p:cNvSpPr>
          <p:nvPr>
            <p:ph type="sldNum" idx="12"/>
          </p:nvPr>
        </p:nvSpPr>
        <p:spPr/>
        <p:txBody>
          <a:bodyPr/>
          <a:lstStyle/>
          <a:p>
            <a:fld id="{FB7966E0-A0A2-49DC-B90B-E16E1A137875}" type="slidenum">
              <a:rPr lang="en-CA" smtClean="0"/>
              <a:t>74</a:t>
            </a:fld>
            <a:endParaRPr lang="en-CA"/>
          </a:p>
        </p:txBody>
      </p:sp>
      <p:sp>
        <p:nvSpPr>
          <p:cNvPr id="12" name="Segnaposto contenuto 2">
            <a:extLst>
              <a:ext uri="{FF2B5EF4-FFF2-40B4-BE49-F238E27FC236}">
                <a16:creationId xmlns:a16="http://schemas.microsoft.com/office/drawing/2014/main" id="{5C4C96A6-8248-5B1C-84AD-BFBC3D4439C9}"/>
              </a:ext>
            </a:extLst>
          </p:cNvPr>
          <p:cNvSpPr>
            <a:spLocks noGrp="1"/>
          </p:cNvSpPr>
          <p:nvPr>
            <p:ph type="body" idx="1"/>
          </p:nvPr>
        </p:nvSpPr>
        <p:spPr>
          <a:xfrm>
            <a:off x="311700" y="1152475"/>
            <a:ext cx="8520600" cy="3416400"/>
          </a:xfrm>
        </p:spPr>
        <p:txBody>
          <a:bodyPr/>
          <a:lstStyle/>
          <a:p>
            <a:pPr>
              <a:lnSpc>
                <a:spcPct val="114999"/>
              </a:lnSpc>
            </a:pPr>
            <a:r>
              <a:rPr lang="it-IT" b="1"/>
              <a:t>Semantic </a:t>
            </a:r>
            <a:r>
              <a:rPr lang="it-IT" err="1"/>
              <a:t>Metrics</a:t>
            </a:r>
          </a:p>
          <a:p>
            <a:pPr lvl="1">
              <a:lnSpc>
                <a:spcPct val="114999"/>
              </a:lnSpc>
              <a:buSzPts val="1800"/>
            </a:pPr>
            <a:r>
              <a:rPr lang="it-IT" b="1"/>
              <a:t>FID score</a:t>
            </a:r>
          </a:p>
          <a:p>
            <a:pPr marL="596900" lvl="1" indent="0">
              <a:lnSpc>
                <a:spcPct val="114999"/>
              </a:lnSpc>
              <a:buSzPts val="1800"/>
              <a:buNone/>
            </a:pPr>
            <a:endParaRPr lang="it-IT" b="1"/>
          </a:p>
          <a:p>
            <a:pPr marL="596900" lvl="1" indent="0">
              <a:lnSpc>
                <a:spcPct val="114999"/>
              </a:lnSpc>
              <a:buSzPts val="1800"/>
              <a:buNone/>
            </a:pPr>
            <a:r>
              <a:rPr lang="it-IT" b="1"/>
              <a:t> </a:t>
            </a:r>
          </a:p>
          <a:p>
            <a:pPr marL="596900" lvl="1" indent="0">
              <a:lnSpc>
                <a:spcPct val="114999"/>
              </a:lnSpc>
              <a:buSzPts val="1800"/>
              <a:buNone/>
            </a:pPr>
            <a:endParaRPr lang="it-IT" b="1"/>
          </a:p>
          <a:p>
            <a:pPr lvl="1">
              <a:lnSpc>
                <a:spcPct val="114999"/>
              </a:lnSpc>
            </a:pPr>
            <a:endParaRPr lang="it-IT" b="1"/>
          </a:p>
          <a:p>
            <a:pPr lvl="1">
              <a:lnSpc>
                <a:spcPct val="114999"/>
              </a:lnSpc>
            </a:pPr>
            <a:r>
              <a:rPr lang="it-IT" b="1" err="1"/>
              <a:t>Pretrained</a:t>
            </a:r>
            <a:r>
              <a:rPr lang="it-IT" b="1"/>
              <a:t> VLM </a:t>
            </a:r>
            <a:r>
              <a:rPr lang="it-IT"/>
              <a:t>for </a:t>
            </a:r>
            <a:r>
              <a:rPr lang="it-IT" err="1"/>
              <a:t>question</a:t>
            </a:r>
            <a:r>
              <a:rPr lang="it-IT"/>
              <a:t> </a:t>
            </a:r>
            <a:r>
              <a:rPr lang="it-IT" err="1"/>
              <a:t>answering</a:t>
            </a:r>
            <a:r>
              <a:rPr lang="it-IT"/>
              <a:t> on the overall </a:t>
            </a:r>
            <a:r>
              <a:rPr lang="it-IT" err="1"/>
              <a:t>quality</a:t>
            </a:r>
            <a:r>
              <a:rPr lang="it-IT"/>
              <a:t> of the </a:t>
            </a:r>
            <a:r>
              <a:rPr lang="it-IT" err="1"/>
              <a:t>generated</a:t>
            </a:r>
            <a:r>
              <a:rPr lang="it-IT"/>
              <a:t> </a:t>
            </a:r>
            <a:r>
              <a:rPr lang="it-IT" err="1"/>
              <a:t>view</a:t>
            </a:r>
            <a:endParaRPr lang="it-IT"/>
          </a:p>
          <a:p>
            <a:pPr>
              <a:lnSpc>
                <a:spcPct val="114999"/>
              </a:lnSpc>
            </a:pPr>
            <a:r>
              <a:rPr lang="it-IT" b="1"/>
              <a:t>Image Quality </a:t>
            </a:r>
            <a:r>
              <a:rPr lang="it-IT" err="1"/>
              <a:t>Metrics</a:t>
            </a:r>
            <a:endParaRPr lang="it-IT"/>
          </a:p>
          <a:p>
            <a:pPr lvl="1">
              <a:lnSpc>
                <a:spcPct val="114999"/>
              </a:lnSpc>
            </a:pPr>
            <a:r>
              <a:rPr lang="it-IT" b="1" err="1"/>
              <a:t>Pretrained</a:t>
            </a:r>
            <a:r>
              <a:rPr lang="it-IT" b="1"/>
              <a:t> VLM</a:t>
            </a:r>
            <a:r>
              <a:rPr lang="it-IT"/>
              <a:t> to </a:t>
            </a:r>
            <a:r>
              <a:rPr lang="it-IT" err="1"/>
              <a:t>assess</a:t>
            </a:r>
            <a:endParaRPr lang="it-IT"/>
          </a:p>
          <a:p>
            <a:pPr lvl="2" indent="-228600">
              <a:lnSpc>
                <a:spcPct val="114999"/>
              </a:lnSpc>
            </a:pPr>
            <a:r>
              <a:rPr lang="it-IT" b="1"/>
              <a:t>Class</a:t>
            </a:r>
            <a:r>
              <a:rPr lang="it-IT"/>
              <a:t> </a:t>
            </a:r>
            <a:r>
              <a:rPr lang="it-IT" err="1"/>
              <a:t>consistency</a:t>
            </a:r>
            <a:endParaRPr lang="it-IT"/>
          </a:p>
          <a:p>
            <a:pPr lvl="2" indent="-228600">
              <a:lnSpc>
                <a:spcPct val="114999"/>
              </a:lnSpc>
            </a:pPr>
            <a:r>
              <a:rPr lang="it-IT" b="1"/>
              <a:t>Color</a:t>
            </a:r>
            <a:r>
              <a:rPr lang="it-IT"/>
              <a:t> </a:t>
            </a:r>
            <a:r>
              <a:rPr lang="it-IT" err="1"/>
              <a:t>consistency</a:t>
            </a:r>
            <a:endParaRPr lang="it-IT"/>
          </a:p>
          <a:p>
            <a:pPr lvl="2" indent="-228600">
              <a:lnSpc>
                <a:spcPct val="114999"/>
              </a:lnSpc>
            </a:pPr>
            <a:r>
              <a:rPr lang="it-IT" b="1"/>
              <a:t>Style </a:t>
            </a:r>
            <a:r>
              <a:rPr lang="it-IT" err="1"/>
              <a:t>consistency</a:t>
            </a:r>
            <a:endParaRPr lang="it-IT"/>
          </a:p>
          <a:p>
            <a:pPr lvl="1">
              <a:lnSpc>
                <a:spcPct val="114999"/>
              </a:lnSpc>
            </a:pPr>
            <a:endParaRPr lang="it-IT"/>
          </a:p>
        </p:txBody>
      </p:sp>
      <p:pic>
        <p:nvPicPr>
          <p:cNvPr id="3" name="Immagine 2" descr="Immagine che contiene Carattere, testo, linea, tipografia&#10;&#10;Il contenuto generato dall&amp;#39;IA potrebbe non essere corretto.">
            <a:extLst>
              <a:ext uri="{FF2B5EF4-FFF2-40B4-BE49-F238E27FC236}">
                <a16:creationId xmlns:a16="http://schemas.microsoft.com/office/drawing/2014/main" id="{E6501C07-CB4E-64E4-B084-C353CF2A104E}"/>
              </a:ext>
            </a:extLst>
          </p:cNvPr>
          <p:cNvPicPr>
            <a:picLocks noChangeAspect="1"/>
          </p:cNvPicPr>
          <p:nvPr/>
        </p:nvPicPr>
        <p:blipFill>
          <a:blip r:embed="rId3"/>
          <a:stretch>
            <a:fillRect/>
          </a:stretch>
        </p:blipFill>
        <p:spPr>
          <a:xfrm>
            <a:off x="1801678" y="1826391"/>
            <a:ext cx="5066009" cy="386461"/>
          </a:xfrm>
          <a:prstGeom prst="rect">
            <a:avLst/>
          </a:prstGeom>
        </p:spPr>
      </p:pic>
      <p:pic>
        <p:nvPicPr>
          <p:cNvPr id="6" name="Immagine 5" descr="Immagine che contiene testo, Carattere, schermata, linea&#10;&#10;Il contenuto generato dall&amp;#39;IA potrebbe non essere corretto.">
            <a:extLst>
              <a:ext uri="{FF2B5EF4-FFF2-40B4-BE49-F238E27FC236}">
                <a16:creationId xmlns:a16="http://schemas.microsoft.com/office/drawing/2014/main" id="{80B7884C-7548-D0C7-7C63-8452CC61178F}"/>
              </a:ext>
            </a:extLst>
          </p:cNvPr>
          <p:cNvPicPr>
            <a:picLocks noChangeAspect="1"/>
          </p:cNvPicPr>
          <p:nvPr/>
        </p:nvPicPr>
        <p:blipFill>
          <a:blip r:embed="rId4"/>
          <a:stretch>
            <a:fillRect/>
          </a:stretch>
        </p:blipFill>
        <p:spPr>
          <a:xfrm>
            <a:off x="1374668" y="2207701"/>
            <a:ext cx="6394664" cy="369697"/>
          </a:xfrm>
          <a:prstGeom prst="rect">
            <a:avLst/>
          </a:prstGeom>
        </p:spPr>
      </p:pic>
    </p:spTree>
    <p:extLst>
      <p:ext uri="{BB962C8B-B14F-4D97-AF65-F5344CB8AC3E}">
        <p14:creationId xmlns:p14="http://schemas.microsoft.com/office/powerpoint/2010/main" val="39108584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CAE57-7EAB-DD45-CEFA-F3F31803FEC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44F3BAF-3B11-BF7A-95BC-477C42A42510}"/>
              </a:ext>
            </a:extLst>
          </p:cNvPr>
          <p:cNvSpPr>
            <a:spLocks noGrp="1"/>
          </p:cNvSpPr>
          <p:nvPr>
            <p:ph type="title"/>
          </p:nvPr>
        </p:nvSpPr>
        <p:spPr/>
        <p:txBody>
          <a:bodyPr>
            <a:normAutofit fontScale="90000"/>
          </a:bodyPr>
          <a:lstStyle/>
          <a:p>
            <a:r>
              <a:rPr lang="it-IT" err="1"/>
              <a:t>MVGBench</a:t>
            </a:r>
            <a:r>
              <a:rPr lang="it-IT"/>
              <a:t>, </a:t>
            </a:r>
            <a:r>
              <a:rPr lang="it-IT" err="1"/>
              <a:t>Xie</a:t>
            </a:r>
            <a:r>
              <a:rPr lang="it-IT"/>
              <a:t> et al.</a:t>
            </a:r>
          </a:p>
        </p:txBody>
      </p:sp>
      <p:sp>
        <p:nvSpPr>
          <p:cNvPr id="5" name="Segnaposto numero diapositiva 4">
            <a:extLst>
              <a:ext uri="{FF2B5EF4-FFF2-40B4-BE49-F238E27FC236}">
                <a16:creationId xmlns:a16="http://schemas.microsoft.com/office/drawing/2014/main" id="{0AB031A0-7648-95B1-E755-B6B2D61EA08F}"/>
              </a:ext>
            </a:extLst>
          </p:cNvPr>
          <p:cNvSpPr>
            <a:spLocks noGrp="1"/>
          </p:cNvSpPr>
          <p:nvPr>
            <p:ph type="sldNum" idx="12"/>
          </p:nvPr>
        </p:nvSpPr>
        <p:spPr/>
        <p:txBody>
          <a:bodyPr/>
          <a:lstStyle/>
          <a:p>
            <a:fld id="{FB7966E0-A0A2-49DC-B90B-E16E1A137875}" type="slidenum">
              <a:rPr lang="en-CA" smtClean="0"/>
              <a:t>75</a:t>
            </a:fld>
            <a:endParaRPr lang="en-CA"/>
          </a:p>
        </p:txBody>
      </p:sp>
      <p:sp>
        <p:nvSpPr>
          <p:cNvPr id="7" name="Segnaposto testo 6">
            <a:extLst>
              <a:ext uri="{FF2B5EF4-FFF2-40B4-BE49-F238E27FC236}">
                <a16:creationId xmlns:a16="http://schemas.microsoft.com/office/drawing/2014/main" id="{D3B329F0-7B17-F430-905F-CEB33C7C839D}"/>
              </a:ext>
            </a:extLst>
          </p:cNvPr>
          <p:cNvSpPr>
            <a:spLocks noGrp="1"/>
          </p:cNvSpPr>
          <p:nvPr>
            <p:ph type="body" idx="1"/>
          </p:nvPr>
        </p:nvSpPr>
        <p:spPr/>
        <p:txBody>
          <a:bodyPr/>
          <a:lstStyle/>
          <a:p>
            <a:endParaRPr lang="it-IT"/>
          </a:p>
        </p:txBody>
      </p:sp>
      <p:pic>
        <p:nvPicPr>
          <p:cNvPr id="8" name="Immagine 7" descr="Immagine che contiene testo, schermata, diagramma, Policromia&#10;&#10;Il contenuto generato dall&amp;#39;IA potrebbe non essere corretto.">
            <a:extLst>
              <a:ext uri="{FF2B5EF4-FFF2-40B4-BE49-F238E27FC236}">
                <a16:creationId xmlns:a16="http://schemas.microsoft.com/office/drawing/2014/main" id="{26A86895-34E5-1160-0090-5D615D836C9B}"/>
              </a:ext>
            </a:extLst>
          </p:cNvPr>
          <p:cNvPicPr>
            <a:picLocks noChangeAspect="1"/>
          </p:cNvPicPr>
          <p:nvPr/>
        </p:nvPicPr>
        <p:blipFill>
          <a:blip r:embed="rId3"/>
          <a:stretch>
            <a:fillRect/>
          </a:stretch>
        </p:blipFill>
        <p:spPr>
          <a:xfrm>
            <a:off x="341056" y="1188276"/>
            <a:ext cx="8452669" cy="3347665"/>
          </a:xfrm>
          <a:prstGeom prst="rect">
            <a:avLst/>
          </a:prstGeom>
        </p:spPr>
      </p:pic>
    </p:spTree>
    <p:extLst>
      <p:ext uri="{BB962C8B-B14F-4D97-AF65-F5344CB8AC3E}">
        <p14:creationId xmlns:p14="http://schemas.microsoft.com/office/powerpoint/2010/main" val="41128767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912-7041-4374-BEA7-900AE88F0E9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CF410E3-1BFB-E63D-261B-0454FF2CD3ED}"/>
              </a:ext>
            </a:extLst>
          </p:cNvPr>
          <p:cNvSpPr>
            <a:spLocks noGrp="1"/>
          </p:cNvSpPr>
          <p:nvPr>
            <p:ph type="title"/>
          </p:nvPr>
        </p:nvSpPr>
        <p:spPr/>
        <p:txBody>
          <a:bodyPr>
            <a:normAutofit fontScale="90000"/>
          </a:bodyPr>
          <a:lstStyle/>
          <a:p>
            <a:r>
              <a:rPr lang="it-IT" err="1"/>
              <a:t>Conclusion</a:t>
            </a:r>
          </a:p>
        </p:txBody>
      </p:sp>
      <p:sp>
        <p:nvSpPr>
          <p:cNvPr id="3" name="Segnaposto testo 2">
            <a:extLst>
              <a:ext uri="{FF2B5EF4-FFF2-40B4-BE49-F238E27FC236}">
                <a16:creationId xmlns:a16="http://schemas.microsoft.com/office/drawing/2014/main" id="{2C31E503-EEB5-DF67-5DFC-A3332C1B1903}"/>
              </a:ext>
            </a:extLst>
          </p:cNvPr>
          <p:cNvSpPr>
            <a:spLocks noGrp="1"/>
          </p:cNvSpPr>
          <p:nvPr>
            <p:ph type="body" idx="1"/>
          </p:nvPr>
        </p:nvSpPr>
        <p:spPr>
          <a:xfrm>
            <a:off x="311700" y="1152475"/>
            <a:ext cx="8520600" cy="3987899"/>
          </a:xfrm>
        </p:spPr>
        <p:txBody>
          <a:bodyPr>
            <a:normAutofit/>
          </a:bodyPr>
          <a:lstStyle/>
          <a:p>
            <a:r>
              <a:rPr lang="it-IT" sz="2400"/>
              <a:t>In </a:t>
            </a:r>
            <a:r>
              <a:rPr lang="it-IT" sz="2400" err="1"/>
              <a:t>this</a:t>
            </a:r>
            <a:r>
              <a:rPr lang="it-IT" sz="2400"/>
              <a:t> </a:t>
            </a:r>
            <a:r>
              <a:rPr lang="it-IT" sz="2400" err="1"/>
              <a:t>lecture</a:t>
            </a:r>
            <a:r>
              <a:rPr lang="it-IT" sz="2400"/>
              <a:t> </a:t>
            </a:r>
            <a:r>
              <a:rPr lang="it-IT" sz="2400" err="1"/>
              <a:t>we</a:t>
            </a:r>
            <a:r>
              <a:rPr lang="it-IT" sz="2400"/>
              <a:t> </a:t>
            </a:r>
            <a:r>
              <a:rPr lang="it-IT" sz="2400" err="1"/>
              <a:t>saw</a:t>
            </a:r>
            <a:r>
              <a:rPr lang="it-IT" sz="2400"/>
              <a:t> </a:t>
            </a:r>
          </a:p>
          <a:p>
            <a:pPr lvl="1">
              <a:lnSpc>
                <a:spcPct val="114999"/>
              </a:lnSpc>
            </a:pPr>
            <a:r>
              <a:rPr lang="it-IT" sz="1800"/>
              <a:t>How </a:t>
            </a:r>
            <a:r>
              <a:rPr lang="it-IT" sz="1800" err="1"/>
              <a:t>Diffusion</a:t>
            </a:r>
            <a:r>
              <a:rPr lang="it-IT" sz="1800"/>
              <a:t> Models work</a:t>
            </a:r>
          </a:p>
          <a:p>
            <a:pPr lvl="1">
              <a:lnSpc>
                <a:spcPct val="114999"/>
              </a:lnSpc>
            </a:pPr>
            <a:r>
              <a:rPr lang="it-IT" sz="1800"/>
              <a:t>How can </a:t>
            </a:r>
            <a:r>
              <a:rPr lang="it-IT" sz="1800" err="1"/>
              <a:t>we</a:t>
            </a:r>
            <a:r>
              <a:rPr lang="it-IT" sz="1800"/>
              <a:t> leverage </a:t>
            </a:r>
            <a:r>
              <a:rPr lang="it-IT" sz="1800" err="1"/>
              <a:t>diffusion</a:t>
            </a:r>
            <a:r>
              <a:rPr lang="it-IT" sz="1800"/>
              <a:t> models to generate </a:t>
            </a:r>
            <a:r>
              <a:rPr lang="it-IT" sz="1800" err="1"/>
              <a:t>multiview</a:t>
            </a:r>
            <a:r>
              <a:rPr lang="it-IT" sz="1800"/>
              <a:t> images</a:t>
            </a:r>
          </a:p>
          <a:p>
            <a:pPr lvl="1">
              <a:lnSpc>
                <a:spcPct val="114999"/>
              </a:lnSpc>
            </a:pPr>
            <a:r>
              <a:rPr lang="it-IT" sz="1800" err="1"/>
              <a:t>We</a:t>
            </a:r>
            <a:r>
              <a:rPr lang="it-IT" sz="1800"/>
              <a:t> </a:t>
            </a:r>
            <a:r>
              <a:rPr lang="it-IT" sz="1800" err="1"/>
              <a:t>saw</a:t>
            </a:r>
            <a:r>
              <a:rPr lang="it-IT" sz="1800"/>
              <a:t> some </a:t>
            </a:r>
            <a:r>
              <a:rPr lang="it-IT" sz="1800" err="1"/>
              <a:t>limitations</a:t>
            </a:r>
            <a:r>
              <a:rPr lang="it-IT" sz="1800"/>
              <a:t> of </a:t>
            </a:r>
            <a:r>
              <a:rPr lang="it-IT" sz="1800" err="1"/>
              <a:t>Multiview</a:t>
            </a:r>
            <a:r>
              <a:rPr lang="it-IT" sz="1800"/>
              <a:t> </a:t>
            </a:r>
            <a:r>
              <a:rPr lang="it-IT" sz="1800" err="1"/>
              <a:t>Diffusion</a:t>
            </a:r>
            <a:r>
              <a:rPr lang="it-IT" sz="1800"/>
              <a:t>.</a:t>
            </a:r>
          </a:p>
          <a:p>
            <a:pPr>
              <a:lnSpc>
                <a:spcPct val="114999"/>
              </a:lnSpc>
            </a:pPr>
            <a:r>
              <a:rPr lang="it-IT" sz="2200"/>
              <a:t>Next </a:t>
            </a:r>
            <a:r>
              <a:rPr lang="it-IT" sz="2200" err="1"/>
              <a:t>Lecture</a:t>
            </a:r>
            <a:r>
              <a:rPr lang="it-IT" sz="2200"/>
              <a:t>:</a:t>
            </a:r>
          </a:p>
          <a:p>
            <a:pPr lvl="1">
              <a:lnSpc>
                <a:spcPct val="114999"/>
              </a:lnSpc>
              <a:buSzPts val="1800"/>
            </a:pPr>
            <a:r>
              <a:rPr lang="it-IT" sz="1800" err="1"/>
              <a:t>Multiview</a:t>
            </a:r>
            <a:r>
              <a:rPr lang="it-IT" sz="1800"/>
              <a:t> </a:t>
            </a:r>
            <a:r>
              <a:rPr lang="it-IT" sz="1800" err="1"/>
              <a:t>Diffusion</a:t>
            </a:r>
            <a:r>
              <a:rPr lang="it-IT" sz="1800"/>
              <a:t> </a:t>
            </a:r>
            <a:r>
              <a:rPr lang="it-IT" sz="1800" err="1"/>
              <a:t>is</a:t>
            </a:r>
            <a:r>
              <a:rPr lang="it-IT" sz="1800"/>
              <a:t> </a:t>
            </a:r>
            <a:r>
              <a:rPr lang="it-IT" sz="1800" err="1"/>
              <a:t>not</a:t>
            </a:r>
            <a:r>
              <a:rPr lang="it-IT" sz="1800"/>
              <a:t> the </a:t>
            </a:r>
            <a:r>
              <a:rPr lang="it-IT" sz="1800" err="1"/>
              <a:t>only</a:t>
            </a:r>
            <a:r>
              <a:rPr lang="it-IT" sz="1800"/>
              <a:t> way to exploit </a:t>
            </a:r>
            <a:r>
              <a:rPr lang="it-IT" sz="1800" err="1"/>
              <a:t>Diffusion</a:t>
            </a:r>
            <a:r>
              <a:rPr lang="it-IT" sz="1800"/>
              <a:t> for 3D</a:t>
            </a:r>
          </a:p>
          <a:p>
            <a:pPr lvl="2">
              <a:lnSpc>
                <a:spcPct val="114999"/>
              </a:lnSpc>
              <a:buSzPts val="1800"/>
            </a:pPr>
            <a:r>
              <a:rPr lang="it-IT" sz="1800"/>
              <a:t>Score </a:t>
            </a:r>
            <a:r>
              <a:rPr lang="it-IT" sz="1800" err="1"/>
              <a:t>Distillation</a:t>
            </a:r>
            <a:r>
              <a:rPr lang="it-IT" sz="1800"/>
              <a:t> Sampling</a:t>
            </a:r>
          </a:p>
          <a:p>
            <a:pPr lvl="1">
              <a:lnSpc>
                <a:spcPct val="114999"/>
              </a:lnSpc>
              <a:buSzPts val="1800"/>
            </a:pPr>
            <a:r>
              <a:rPr lang="it-IT" sz="1800"/>
              <a:t>Methods </a:t>
            </a:r>
            <a:r>
              <a:rPr lang="it-IT" sz="1800" err="1"/>
              <a:t>that</a:t>
            </a:r>
            <a:r>
              <a:rPr lang="it-IT" sz="1800"/>
              <a:t> do </a:t>
            </a:r>
            <a:r>
              <a:rPr lang="it-IT" sz="1800" err="1"/>
              <a:t>not</a:t>
            </a:r>
            <a:r>
              <a:rPr lang="it-IT" sz="1800"/>
              <a:t> leverage on Image </a:t>
            </a:r>
            <a:r>
              <a:rPr lang="it-IT" sz="1800" err="1"/>
              <a:t>Diffusion</a:t>
            </a:r>
            <a:endParaRPr lang="it-IT" sz="1800"/>
          </a:p>
          <a:p>
            <a:pPr lvl="2">
              <a:lnSpc>
                <a:spcPct val="114999"/>
              </a:lnSpc>
            </a:pPr>
            <a:r>
              <a:rPr lang="it-IT" sz="1800"/>
              <a:t>PointDiffusion</a:t>
            </a:r>
          </a:p>
          <a:p>
            <a:pPr lvl="2">
              <a:lnSpc>
                <a:spcPct val="114999"/>
              </a:lnSpc>
            </a:pPr>
            <a:r>
              <a:rPr lang="it-IT" sz="1800"/>
              <a:t>Hunyuan3D 2.0</a:t>
            </a:r>
            <a:endParaRPr lang="it-IT"/>
          </a:p>
          <a:p>
            <a:pPr lvl="2">
              <a:lnSpc>
                <a:spcPct val="114999"/>
              </a:lnSpc>
            </a:pPr>
            <a:r>
              <a:rPr lang="it-IT" sz="1800"/>
              <a:t>Trellis</a:t>
            </a:r>
            <a:endParaRPr lang="it-IT"/>
          </a:p>
          <a:p>
            <a:pPr>
              <a:lnSpc>
                <a:spcPct val="114999"/>
              </a:lnSpc>
            </a:pPr>
            <a:endParaRPr lang="it-IT"/>
          </a:p>
        </p:txBody>
      </p:sp>
      <p:sp>
        <p:nvSpPr>
          <p:cNvPr id="5" name="Segnaposto numero diapositiva 4">
            <a:extLst>
              <a:ext uri="{FF2B5EF4-FFF2-40B4-BE49-F238E27FC236}">
                <a16:creationId xmlns:a16="http://schemas.microsoft.com/office/drawing/2014/main" id="{A6EC2229-7B3D-B69E-9CA9-5C244C3AB5C0}"/>
              </a:ext>
            </a:extLst>
          </p:cNvPr>
          <p:cNvSpPr>
            <a:spLocks noGrp="1"/>
          </p:cNvSpPr>
          <p:nvPr>
            <p:ph type="sldNum" idx="12"/>
          </p:nvPr>
        </p:nvSpPr>
        <p:spPr/>
        <p:txBody>
          <a:bodyPr/>
          <a:lstStyle/>
          <a:p>
            <a:fld id="{FB7966E0-A0A2-49DC-B90B-E16E1A137875}" type="slidenum">
              <a:rPr lang="en-CA" smtClean="0"/>
              <a:t>76</a:t>
            </a:fld>
            <a:endParaRPr lang="en-CA"/>
          </a:p>
        </p:txBody>
      </p:sp>
    </p:spTree>
    <p:extLst>
      <p:ext uri="{BB962C8B-B14F-4D97-AF65-F5344CB8AC3E}">
        <p14:creationId xmlns:p14="http://schemas.microsoft.com/office/powerpoint/2010/main" val="15541888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0A4CA9A6-66A7-1112-9CA9-FA09FC1A0A92}"/>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790AC95A-6D47-08C6-8ADF-486EF0133F54}"/>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Multiview</a:t>
            </a:r>
            <a:r>
              <a:rPr lang="it"/>
              <a:t> Image Generation</a:t>
            </a:r>
            <a:endParaRPr lang="it-IT"/>
          </a:p>
        </p:txBody>
      </p:sp>
      <p:sp>
        <p:nvSpPr>
          <p:cNvPr id="4" name="Sottotitolo 3">
            <a:extLst>
              <a:ext uri="{FF2B5EF4-FFF2-40B4-BE49-F238E27FC236}">
                <a16:creationId xmlns:a16="http://schemas.microsoft.com/office/drawing/2014/main" id="{1CE91852-6660-F859-4E2A-4F66273215F5}"/>
              </a:ext>
            </a:extLst>
          </p:cNvPr>
          <p:cNvSpPr>
            <a:spLocks noGrp="1"/>
          </p:cNvSpPr>
          <p:nvPr>
            <p:ph type="body" idx="1"/>
          </p:nvPr>
        </p:nvSpPr>
        <p:spPr/>
        <p:txBody>
          <a:bodyPr>
            <a:normAutofit/>
          </a:bodyPr>
          <a:lstStyle/>
          <a:p>
            <a:pPr marL="228600" indent="-228600">
              <a:lnSpc>
                <a:spcPts val="2475"/>
              </a:lnSpc>
              <a:buFont typeface=""/>
              <a:buChar char="•"/>
            </a:pPr>
            <a:r>
              <a:rPr lang="it-IT" sz="2000" err="1">
                <a:solidFill>
                  <a:srgbClr val="595959"/>
                </a:solidFill>
              </a:rPr>
              <a:t>Problem</a:t>
            </a:r>
            <a:r>
              <a:rPr lang="it-IT" sz="2000">
                <a:solidFill>
                  <a:srgbClr val="595959"/>
                </a:solidFill>
              </a:rPr>
              <a:t>:</a:t>
            </a:r>
            <a:r>
              <a:rPr lang="it-IT" sz="2000" baseline="0">
                <a:solidFill>
                  <a:srgbClr val="595959"/>
                </a:solidFill>
                <a:latin typeface="Arial"/>
                <a:ea typeface="Arial"/>
                <a:cs typeface="Arial"/>
              </a:rPr>
              <a:t> </a:t>
            </a:r>
            <a:r>
              <a:rPr lang="it-IT" sz="2000" baseline="0" err="1">
                <a:solidFill>
                  <a:srgbClr val="595959"/>
                </a:solidFill>
                <a:latin typeface="Arial"/>
                <a:ea typeface="Arial"/>
                <a:cs typeface="Arial"/>
              </a:rPr>
              <a:t>novel</a:t>
            </a:r>
            <a:r>
              <a:rPr lang="it-IT" sz="2000" baseline="0">
                <a:solidFill>
                  <a:srgbClr val="595959"/>
                </a:solidFill>
                <a:latin typeface="Arial"/>
                <a:ea typeface="Arial"/>
                <a:cs typeface="Arial"/>
              </a:rPr>
              <a:t> </a:t>
            </a:r>
            <a:r>
              <a:rPr lang="it-IT" sz="2000" baseline="0" err="1">
                <a:solidFill>
                  <a:srgbClr val="595959"/>
                </a:solidFill>
                <a:latin typeface="Arial"/>
                <a:ea typeface="Arial"/>
                <a:cs typeface="Arial"/>
              </a:rPr>
              <a:t>views</a:t>
            </a:r>
            <a:r>
              <a:rPr lang="it-IT" sz="2000" baseline="0">
                <a:solidFill>
                  <a:srgbClr val="595959"/>
                </a:solidFill>
                <a:latin typeface="Arial"/>
                <a:ea typeface="Arial"/>
                <a:cs typeface="Arial"/>
              </a:rPr>
              <a:t> are </a:t>
            </a:r>
            <a:r>
              <a:rPr lang="it-IT" sz="2000" baseline="0" err="1">
                <a:solidFill>
                  <a:srgbClr val="595959"/>
                </a:solidFill>
                <a:latin typeface="Arial"/>
                <a:ea typeface="Arial"/>
                <a:cs typeface="Arial"/>
              </a:rPr>
              <a:t>generated</a:t>
            </a:r>
            <a:r>
              <a:rPr lang="it-IT" sz="2000" baseline="0">
                <a:solidFill>
                  <a:srgbClr val="595959"/>
                </a:solidFill>
                <a:latin typeface="Arial"/>
                <a:ea typeface="Arial"/>
                <a:cs typeface="Arial"/>
              </a:rPr>
              <a:t> </a:t>
            </a:r>
            <a:r>
              <a:rPr lang="it-IT" sz="2000" b="1" baseline="0" err="1">
                <a:solidFill>
                  <a:srgbClr val="595959"/>
                </a:solidFill>
                <a:latin typeface="Arial"/>
                <a:ea typeface="Arial"/>
                <a:cs typeface="Arial"/>
              </a:rPr>
              <a:t>independently</a:t>
            </a:r>
            <a:r>
              <a:rPr lang="it-IT" sz="2000" baseline="0">
                <a:solidFill>
                  <a:srgbClr val="595959"/>
                </a:solidFill>
                <a:latin typeface="Arial"/>
                <a:ea typeface="Arial"/>
                <a:cs typeface="Arial"/>
              </a:rPr>
              <a:t>.</a:t>
            </a:r>
            <a:r>
              <a:rPr lang="en-US" sz="2000">
                <a:latin typeface="Arial"/>
                <a:ea typeface="Arial"/>
                <a:cs typeface="Arial"/>
              </a:rPr>
              <a:t>​</a:t>
            </a:r>
          </a:p>
          <a:p>
            <a:pPr marL="0" lvl="0" indent="0" rtl="0">
              <a:buNone/>
            </a:pPr>
            <a:endParaRPr lang="it-IT" sz="2000">
              <a:latin typeface="Arial"/>
              <a:ea typeface="Arial"/>
              <a:cs typeface="Arial"/>
            </a:endParaRPr>
          </a:p>
          <a:p>
            <a:pPr marL="228600" indent="-228600">
              <a:lnSpc>
                <a:spcPts val="2475"/>
              </a:lnSpc>
              <a:buFont typeface=""/>
              <a:buChar char="•"/>
            </a:pPr>
            <a:r>
              <a:rPr lang="it-IT" sz="2000" baseline="0" err="1">
                <a:solidFill>
                  <a:srgbClr val="595959"/>
                </a:solidFill>
                <a:latin typeface="Arial"/>
                <a:ea typeface="Arial"/>
                <a:cs typeface="Arial"/>
              </a:rPr>
              <a:t>Recent</a:t>
            </a:r>
            <a:r>
              <a:rPr lang="it-IT" sz="2000" baseline="0">
                <a:solidFill>
                  <a:srgbClr val="595959"/>
                </a:solidFill>
                <a:latin typeface="Arial"/>
                <a:ea typeface="Arial"/>
                <a:cs typeface="Arial"/>
              </a:rPr>
              <a:t> works </a:t>
            </a:r>
            <a:r>
              <a:rPr lang="it-IT" sz="2000" err="1">
                <a:solidFill>
                  <a:srgbClr val="595959"/>
                </a:solidFill>
              </a:rPr>
              <a:t>that</a:t>
            </a:r>
            <a:r>
              <a:rPr lang="it-IT" sz="2000">
                <a:solidFill>
                  <a:srgbClr val="595959"/>
                </a:solidFill>
              </a:rPr>
              <a:t> </a:t>
            </a:r>
            <a:r>
              <a:rPr lang="it-IT" sz="2000" err="1">
                <a:solidFill>
                  <a:srgbClr val="595959"/>
                </a:solidFill>
              </a:rPr>
              <a:t>improve</a:t>
            </a:r>
            <a:r>
              <a:rPr lang="it-IT" sz="2000" baseline="0">
                <a:solidFill>
                  <a:srgbClr val="595959"/>
                </a:solidFill>
                <a:latin typeface="Arial"/>
                <a:ea typeface="Arial"/>
                <a:cs typeface="Arial"/>
              </a:rPr>
              <a:t> </a:t>
            </a:r>
            <a:r>
              <a:rPr lang="it-IT" sz="2000" baseline="0" err="1">
                <a:solidFill>
                  <a:srgbClr val="595959"/>
                </a:solidFill>
                <a:latin typeface="Arial"/>
                <a:ea typeface="Arial"/>
                <a:cs typeface="Arial"/>
              </a:rPr>
              <a:t>consistency</a:t>
            </a:r>
            <a:r>
              <a:rPr lang="it-IT" sz="2000" baseline="0">
                <a:solidFill>
                  <a:srgbClr val="595959"/>
                </a:solidFill>
                <a:latin typeface="Arial"/>
                <a:ea typeface="Arial"/>
                <a:cs typeface="Arial"/>
              </a:rPr>
              <a:t>:</a:t>
            </a:r>
            <a:r>
              <a:rPr lang="en-US" sz="2000">
                <a:latin typeface="Arial"/>
                <a:ea typeface="Arial"/>
                <a:cs typeface="Arial"/>
              </a:rPr>
              <a:t>​</a:t>
            </a:r>
          </a:p>
          <a:p>
            <a:pPr marL="685800" lvl="2" indent="-228600">
              <a:lnSpc>
                <a:spcPts val="1875"/>
              </a:lnSpc>
              <a:buFont typeface="Wingdings"/>
              <a:buChar char="§"/>
            </a:pPr>
            <a:r>
              <a:rPr lang="it-IT" sz="1800" b="1" err="1">
                <a:solidFill>
                  <a:srgbClr val="595959"/>
                </a:solidFill>
              </a:rPr>
              <a:t>Synchronized</a:t>
            </a:r>
            <a:r>
              <a:rPr lang="it-IT" sz="1800" b="1">
                <a:solidFill>
                  <a:srgbClr val="595959"/>
                </a:solidFill>
              </a:rPr>
              <a:t> </a:t>
            </a:r>
            <a:r>
              <a:rPr lang="it-IT" sz="1800" b="1" err="1">
                <a:solidFill>
                  <a:srgbClr val="595959"/>
                </a:solidFill>
              </a:rPr>
              <a:t>Multiview</a:t>
            </a:r>
            <a:r>
              <a:rPr lang="it-IT" sz="1800" b="1">
                <a:solidFill>
                  <a:srgbClr val="595959"/>
                </a:solidFill>
              </a:rPr>
              <a:t> </a:t>
            </a:r>
            <a:r>
              <a:rPr lang="it-IT" sz="1800" b="1" err="1">
                <a:solidFill>
                  <a:srgbClr val="595959"/>
                </a:solidFill>
              </a:rPr>
              <a:t>Noise</a:t>
            </a:r>
            <a:r>
              <a:rPr lang="it-IT" sz="1800" b="1">
                <a:solidFill>
                  <a:srgbClr val="595959"/>
                </a:solidFill>
              </a:rPr>
              <a:t> </a:t>
            </a:r>
            <a:r>
              <a:rPr lang="it-IT" sz="1800" b="1" err="1">
                <a:solidFill>
                  <a:srgbClr val="595959"/>
                </a:solidFill>
              </a:rPr>
              <a:t>Prediction</a:t>
            </a:r>
            <a:r>
              <a:rPr lang="it-IT" sz="1800" b="1">
                <a:latin typeface="Arial"/>
                <a:ea typeface="Arial"/>
                <a:cs typeface="Arial"/>
              </a:rPr>
              <a:t>​</a:t>
            </a:r>
          </a:p>
          <a:p>
            <a:pPr marL="1143000" lvl="3" indent="-228600">
              <a:lnSpc>
                <a:spcPts val="1875"/>
              </a:lnSpc>
              <a:buFont typeface="Arial,Sans-Serif"/>
              <a:buChar char="•"/>
            </a:pPr>
            <a:r>
              <a:rPr lang="it-IT" sz="1600" err="1">
                <a:solidFill>
                  <a:srgbClr val="595959"/>
                </a:solidFill>
              </a:rPr>
              <a:t>SyncDreamer</a:t>
            </a:r>
            <a:r>
              <a:rPr lang="it-IT" sz="1600">
                <a:solidFill>
                  <a:srgbClr val="595959"/>
                </a:solidFill>
              </a:rPr>
              <a:t>, </a:t>
            </a:r>
            <a:r>
              <a:rPr lang="it-IT" sz="1600" err="1">
                <a:solidFill>
                  <a:srgbClr val="595959"/>
                </a:solidFill>
              </a:rPr>
              <a:t>Liu</a:t>
            </a:r>
            <a:r>
              <a:rPr lang="it-IT" sz="1600">
                <a:solidFill>
                  <a:srgbClr val="595959"/>
                </a:solidFill>
              </a:rPr>
              <a:t> et al. ICLR 24</a:t>
            </a:r>
          </a:p>
          <a:p>
            <a:pPr marL="685800" lvl="2" indent="-228600">
              <a:lnSpc>
                <a:spcPts val="1875"/>
              </a:lnSpc>
              <a:buFont typeface="Wingdings,Sans-Serif"/>
              <a:buChar char="§"/>
            </a:pPr>
            <a:r>
              <a:rPr lang="it-IT" sz="1800" b="1" err="1">
                <a:solidFill>
                  <a:srgbClr val="595959"/>
                </a:solidFill>
              </a:rPr>
              <a:t>Epipolar</a:t>
            </a:r>
            <a:r>
              <a:rPr lang="it-IT" sz="1800" b="1">
                <a:solidFill>
                  <a:srgbClr val="595959"/>
                </a:solidFill>
              </a:rPr>
              <a:t> </a:t>
            </a:r>
            <a:r>
              <a:rPr lang="it-IT" sz="1800" b="1" err="1">
                <a:solidFill>
                  <a:srgbClr val="595959"/>
                </a:solidFill>
              </a:rPr>
              <a:t>Geometry</a:t>
            </a:r>
            <a:r>
              <a:rPr lang="it-IT" sz="1600" b="1"/>
              <a:t> </a:t>
            </a:r>
            <a:endParaRPr lang="it-IT" b="1"/>
          </a:p>
          <a:p>
            <a:pPr marL="1143000" lvl="3" indent="-228600">
              <a:lnSpc>
                <a:spcPts val="1875"/>
              </a:lnSpc>
              <a:buFont typeface="Arial"/>
              <a:buChar char="•"/>
            </a:pPr>
            <a:r>
              <a:rPr lang="it-IT" sz="1600" err="1"/>
              <a:t>EpiDiff</a:t>
            </a:r>
            <a:r>
              <a:rPr lang="it-IT" sz="1600"/>
              <a:t>, Huang et al. CVPR 24</a:t>
            </a:r>
          </a:p>
          <a:p>
            <a:pPr marL="685800" lvl="2" indent="-228600">
              <a:lnSpc>
                <a:spcPts val="1875"/>
              </a:lnSpc>
              <a:buFont typeface="Wingdings,Sans-Serif"/>
              <a:buChar char="§"/>
            </a:pPr>
            <a:r>
              <a:rPr lang="it-IT" sz="1800" b="1" err="1"/>
              <a:t>Temporal</a:t>
            </a:r>
            <a:r>
              <a:rPr lang="it-IT" sz="1800" b="1"/>
              <a:t> </a:t>
            </a:r>
            <a:r>
              <a:rPr lang="it-IT" sz="1800" b="1" err="1"/>
              <a:t>Consistency</a:t>
            </a:r>
            <a:endParaRPr lang="it-IT" sz="1800" b="1"/>
          </a:p>
          <a:p>
            <a:pPr marL="1143000" lvl="3" indent="-228600">
              <a:lnSpc>
                <a:spcPts val="1875"/>
              </a:lnSpc>
              <a:buFont typeface="Arial"/>
              <a:buChar char="•"/>
            </a:pPr>
            <a:r>
              <a:rPr lang="it-IT" sz="1600"/>
              <a:t>SV3D, </a:t>
            </a:r>
            <a:r>
              <a:rPr lang="it-IT" sz="1600" err="1"/>
              <a:t>Voleti</a:t>
            </a:r>
            <a:r>
              <a:rPr lang="it-IT" sz="1600"/>
              <a:t> et al. ECCV 24</a:t>
            </a:r>
          </a:p>
          <a:p>
            <a:pPr marL="685800" lvl="2" indent="-228600">
              <a:lnSpc>
                <a:spcPts val="1875"/>
              </a:lnSpc>
              <a:buFont typeface="Wingdings,Sans-Serif"/>
              <a:buChar char="§"/>
            </a:pPr>
            <a:r>
              <a:rPr lang="it-IT" sz="1800" b="1"/>
              <a:t>Leverage 3D </a:t>
            </a:r>
            <a:r>
              <a:rPr lang="it-IT" sz="1800" b="1" err="1"/>
              <a:t>Consistency</a:t>
            </a:r>
            <a:endParaRPr lang="it-IT" sz="1800" b="1"/>
          </a:p>
          <a:p>
            <a:pPr marL="1143000" lvl="3" indent="-285750">
              <a:lnSpc>
                <a:spcPts val="1875"/>
              </a:lnSpc>
              <a:buFont typeface="Arial"/>
              <a:buChar char="•"/>
            </a:pPr>
            <a:r>
              <a:rPr lang="it-IT" sz="1600"/>
              <a:t>Gen-3dffusion, </a:t>
            </a:r>
            <a:r>
              <a:rPr lang="it-IT" sz="1600" err="1"/>
              <a:t>Xue</a:t>
            </a:r>
            <a:r>
              <a:rPr lang="it-IT" sz="1600"/>
              <a:t> et al.</a:t>
            </a:r>
          </a:p>
        </p:txBody>
      </p:sp>
      <p:sp>
        <p:nvSpPr>
          <p:cNvPr id="2" name="Segnaposto numero diapositiva 1">
            <a:extLst>
              <a:ext uri="{FF2B5EF4-FFF2-40B4-BE49-F238E27FC236}">
                <a16:creationId xmlns:a16="http://schemas.microsoft.com/office/drawing/2014/main" id="{B31E32F5-F125-F94A-BD9F-7C7C6DBCB012}"/>
              </a:ext>
            </a:extLst>
          </p:cNvPr>
          <p:cNvSpPr>
            <a:spLocks noGrp="1"/>
          </p:cNvSpPr>
          <p:nvPr>
            <p:ph type="sldNum" idx="12"/>
          </p:nvPr>
        </p:nvSpPr>
        <p:spPr/>
        <p:txBody>
          <a:bodyPr/>
          <a:lstStyle/>
          <a:p>
            <a:fld id="{00000000-1234-1234-1234-123412341234}" type="slidenum">
              <a:rPr lang="it"/>
              <a:t>77</a:t>
            </a:fld>
            <a:endParaRPr lang="it-IT"/>
          </a:p>
        </p:txBody>
      </p:sp>
    </p:spTree>
    <p:extLst>
      <p:ext uri="{BB962C8B-B14F-4D97-AF65-F5344CB8AC3E}">
        <p14:creationId xmlns:p14="http://schemas.microsoft.com/office/powerpoint/2010/main" val="24783948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9F4672B5-35C1-D890-584D-828C5673CEDB}"/>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3E5CEB0D-24DD-01E0-B2C2-695DD6B7E836}"/>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SyncDreamer</a:t>
            </a:r>
            <a:r>
              <a:rPr lang="it"/>
              <a:t>, </a:t>
            </a:r>
            <a:r>
              <a:rPr lang="it" err="1"/>
              <a:t>Liu</a:t>
            </a:r>
            <a:r>
              <a:rPr lang="it"/>
              <a:t> et al. ICLR 24 </a:t>
            </a:r>
            <a:endParaRPr lang="it-IT"/>
          </a:p>
        </p:txBody>
      </p:sp>
      <p:sp>
        <p:nvSpPr>
          <p:cNvPr id="4" name="Sottotitolo 3">
            <a:extLst>
              <a:ext uri="{FF2B5EF4-FFF2-40B4-BE49-F238E27FC236}">
                <a16:creationId xmlns:a16="http://schemas.microsoft.com/office/drawing/2014/main" id="{E870E964-57C3-D055-D5DB-D0FCE3A46194}"/>
              </a:ext>
            </a:extLst>
          </p:cNvPr>
          <p:cNvSpPr>
            <a:spLocks noGrp="1"/>
          </p:cNvSpPr>
          <p:nvPr>
            <p:ph type="body" idx="1"/>
          </p:nvPr>
        </p:nvSpPr>
        <p:spPr>
          <a:xfrm>
            <a:off x="311700" y="1161693"/>
            <a:ext cx="8520600" cy="3416400"/>
          </a:xfrm>
        </p:spPr>
        <p:txBody>
          <a:bodyPr>
            <a:normAutofit/>
          </a:bodyPr>
          <a:lstStyle/>
          <a:p>
            <a:pPr marL="228600" indent="-228600">
              <a:lnSpc>
                <a:spcPts val="2475"/>
              </a:lnSpc>
              <a:buSzPts val="1400"/>
              <a:buFont typeface="Courier New"/>
              <a:buChar char="•"/>
            </a:pPr>
            <a:r>
              <a:rPr lang="en-US" sz="2000" b="1"/>
              <a:t>Goal: </a:t>
            </a:r>
            <a:r>
              <a:rPr lang="en-US" sz="2000"/>
              <a:t>Given an image   ,  we want to generate                    novel views by learning the joint distribution </a:t>
            </a:r>
            <a:endParaRPr lang="it-IT"/>
          </a:p>
          <a:p>
            <a:pPr marL="228600" indent="-228600">
              <a:lnSpc>
                <a:spcPts val="2475"/>
              </a:lnSpc>
              <a:buSzPts val="1800"/>
              <a:buFont typeface="Courier New"/>
              <a:buChar char="•"/>
            </a:pPr>
            <a:r>
              <a:rPr lang="en-US" sz="2000" b="1"/>
              <a:t>Key Idea</a:t>
            </a:r>
            <a:r>
              <a:rPr lang="en-US" sz="2000"/>
              <a:t>: Condition a novel view with images generated from other views.</a:t>
            </a:r>
          </a:p>
        </p:txBody>
      </p:sp>
      <p:sp>
        <p:nvSpPr>
          <p:cNvPr id="2" name="Segnaposto numero diapositiva 1">
            <a:extLst>
              <a:ext uri="{FF2B5EF4-FFF2-40B4-BE49-F238E27FC236}">
                <a16:creationId xmlns:a16="http://schemas.microsoft.com/office/drawing/2014/main" id="{AD6EC1D0-E337-65A5-4C7A-4B77757FB36F}"/>
              </a:ext>
            </a:extLst>
          </p:cNvPr>
          <p:cNvSpPr>
            <a:spLocks noGrp="1"/>
          </p:cNvSpPr>
          <p:nvPr>
            <p:ph type="sldNum" idx="12"/>
          </p:nvPr>
        </p:nvSpPr>
        <p:spPr/>
        <p:txBody>
          <a:bodyPr/>
          <a:lstStyle/>
          <a:p>
            <a:fld id="{00000000-1234-1234-1234-123412341234}" type="slidenum">
              <a:rPr lang="it"/>
              <a:t>78</a:t>
            </a:fld>
            <a:endParaRPr lang="it-IT"/>
          </a:p>
        </p:txBody>
      </p:sp>
      <p:pic>
        <p:nvPicPr>
          <p:cNvPr id="7" name="Immagine 6" descr="Immagine che contiene Carattere, bianco, linea, tipografia&#10;&#10;Il contenuto generato dall&amp;#39;IA potrebbe non essere corretto.">
            <a:extLst>
              <a:ext uri="{FF2B5EF4-FFF2-40B4-BE49-F238E27FC236}">
                <a16:creationId xmlns:a16="http://schemas.microsoft.com/office/drawing/2014/main" id="{E84EC708-7032-F350-DF4B-4108C3B2C614}"/>
              </a:ext>
            </a:extLst>
          </p:cNvPr>
          <p:cNvPicPr>
            <a:picLocks noChangeAspect="1"/>
          </p:cNvPicPr>
          <p:nvPr/>
        </p:nvPicPr>
        <p:blipFill>
          <a:blip r:embed="rId3"/>
          <a:stretch>
            <a:fillRect/>
          </a:stretch>
        </p:blipFill>
        <p:spPr>
          <a:xfrm>
            <a:off x="5949738" y="1225608"/>
            <a:ext cx="1186105" cy="301909"/>
          </a:xfrm>
          <a:prstGeom prst="rect">
            <a:avLst/>
          </a:prstGeom>
        </p:spPr>
      </p:pic>
      <p:pic>
        <p:nvPicPr>
          <p:cNvPr id="9" name="Immagine 8" descr="Immagine che contiene Carattere, testo, tipografia, linea&#10;&#10;Il contenuto generato dall&amp;#39;IA potrebbe non essere corretto.">
            <a:extLst>
              <a:ext uri="{FF2B5EF4-FFF2-40B4-BE49-F238E27FC236}">
                <a16:creationId xmlns:a16="http://schemas.microsoft.com/office/drawing/2014/main" id="{D19267FB-C53A-30A3-8FAD-6AB51F4ACF17}"/>
              </a:ext>
            </a:extLst>
          </p:cNvPr>
          <p:cNvPicPr>
            <a:picLocks noChangeAspect="1"/>
          </p:cNvPicPr>
          <p:nvPr/>
        </p:nvPicPr>
        <p:blipFill>
          <a:blip r:embed="rId4"/>
          <a:stretch>
            <a:fillRect/>
          </a:stretch>
        </p:blipFill>
        <p:spPr>
          <a:xfrm>
            <a:off x="4219204" y="1566947"/>
            <a:ext cx="2788728" cy="281069"/>
          </a:xfrm>
          <a:prstGeom prst="rect">
            <a:avLst/>
          </a:prstGeom>
        </p:spPr>
      </p:pic>
      <p:pic>
        <p:nvPicPr>
          <p:cNvPr id="10" name="Immagine 9" descr="Immagine che contiene testo, schermata, diagramma&#10;&#10;Il contenuto generato dall&amp;#39;IA potrebbe non essere corretto.">
            <a:extLst>
              <a:ext uri="{FF2B5EF4-FFF2-40B4-BE49-F238E27FC236}">
                <a16:creationId xmlns:a16="http://schemas.microsoft.com/office/drawing/2014/main" id="{5B7F224E-7358-FEFD-3C9D-89BADC4B4346}"/>
              </a:ext>
            </a:extLst>
          </p:cNvPr>
          <p:cNvPicPr>
            <a:picLocks noChangeAspect="1"/>
          </p:cNvPicPr>
          <p:nvPr/>
        </p:nvPicPr>
        <p:blipFill>
          <a:blip r:embed="rId5"/>
          <a:stretch>
            <a:fillRect/>
          </a:stretch>
        </p:blipFill>
        <p:spPr>
          <a:xfrm>
            <a:off x="2156644" y="2486792"/>
            <a:ext cx="4627923" cy="2382173"/>
          </a:xfrm>
          <a:prstGeom prst="rect">
            <a:avLst/>
          </a:prstGeom>
        </p:spPr>
      </p:pic>
      <p:pic>
        <p:nvPicPr>
          <p:cNvPr id="3" name="Immagine 2">
            <a:extLst>
              <a:ext uri="{FF2B5EF4-FFF2-40B4-BE49-F238E27FC236}">
                <a16:creationId xmlns:a16="http://schemas.microsoft.com/office/drawing/2014/main" id="{0FB65100-BD74-28F8-BD66-3E5DF63FB0C4}"/>
              </a:ext>
            </a:extLst>
          </p:cNvPr>
          <p:cNvPicPr>
            <a:picLocks noChangeAspect="1"/>
          </p:cNvPicPr>
          <p:nvPr/>
        </p:nvPicPr>
        <p:blipFill>
          <a:blip r:embed="rId6"/>
          <a:stretch>
            <a:fillRect/>
          </a:stretch>
        </p:blipFill>
        <p:spPr>
          <a:xfrm>
            <a:off x="3157538" y="1328738"/>
            <a:ext cx="171450" cy="209550"/>
          </a:xfrm>
          <a:prstGeom prst="rect">
            <a:avLst/>
          </a:prstGeom>
        </p:spPr>
      </p:pic>
    </p:spTree>
    <p:extLst>
      <p:ext uri="{BB962C8B-B14F-4D97-AF65-F5344CB8AC3E}">
        <p14:creationId xmlns:p14="http://schemas.microsoft.com/office/powerpoint/2010/main" val="8815730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83C3342B-B1B7-18AA-9760-717F170907FF}"/>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890F25A1-0FB4-26B9-E3A1-1B77F7496B38}"/>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SyncDreamer</a:t>
            </a:r>
            <a:r>
              <a:rPr lang="it"/>
              <a:t>, </a:t>
            </a:r>
            <a:r>
              <a:rPr lang="it" err="1"/>
              <a:t>Liu</a:t>
            </a:r>
            <a:r>
              <a:rPr lang="it"/>
              <a:t> et al. ICLR 24 </a:t>
            </a:r>
            <a:endParaRPr lang="it-IT"/>
          </a:p>
        </p:txBody>
      </p:sp>
      <p:sp>
        <p:nvSpPr>
          <p:cNvPr id="4" name="Sottotitolo 3">
            <a:extLst>
              <a:ext uri="{FF2B5EF4-FFF2-40B4-BE49-F238E27FC236}">
                <a16:creationId xmlns:a16="http://schemas.microsoft.com/office/drawing/2014/main" id="{370C0F7D-A5A4-A3FB-258A-CC377E99CBE5}"/>
              </a:ext>
            </a:extLst>
          </p:cNvPr>
          <p:cNvSpPr>
            <a:spLocks noGrp="1"/>
          </p:cNvSpPr>
          <p:nvPr>
            <p:ph type="body" idx="1"/>
          </p:nvPr>
        </p:nvSpPr>
        <p:spPr/>
        <p:txBody>
          <a:bodyPr>
            <a:normAutofit/>
          </a:bodyPr>
          <a:lstStyle/>
          <a:p>
            <a:pPr marL="228600" indent="-228600">
              <a:lnSpc>
                <a:spcPts val="2475"/>
              </a:lnSpc>
              <a:buSzPts val="1400"/>
              <a:buFont typeface="Courier New"/>
              <a:buChar char="•"/>
            </a:pPr>
            <a:r>
              <a:rPr lang="en-US" sz="2000" b="1"/>
              <a:t>Forward Process</a:t>
            </a:r>
            <a:r>
              <a:rPr lang="en-US" sz="2000"/>
              <a:t>: is a direct extension of the vanilla DDPM, where noises are added to every view independently.</a:t>
            </a:r>
            <a:endParaRPr lang="it-IT" sz="1400"/>
          </a:p>
        </p:txBody>
      </p:sp>
      <p:sp>
        <p:nvSpPr>
          <p:cNvPr id="2" name="Segnaposto numero diapositiva 1">
            <a:extLst>
              <a:ext uri="{FF2B5EF4-FFF2-40B4-BE49-F238E27FC236}">
                <a16:creationId xmlns:a16="http://schemas.microsoft.com/office/drawing/2014/main" id="{9032926A-83B7-8D14-4E39-8CE6F5EC232E}"/>
              </a:ext>
            </a:extLst>
          </p:cNvPr>
          <p:cNvSpPr>
            <a:spLocks noGrp="1"/>
          </p:cNvSpPr>
          <p:nvPr>
            <p:ph type="sldNum" idx="12"/>
          </p:nvPr>
        </p:nvSpPr>
        <p:spPr/>
        <p:txBody>
          <a:bodyPr/>
          <a:lstStyle/>
          <a:p>
            <a:fld id="{00000000-1234-1234-1234-123412341234}" type="slidenum">
              <a:rPr lang="it"/>
              <a:t>79</a:t>
            </a:fld>
            <a:endParaRPr lang="it-IT"/>
          </a:p>
        </p:txBody>
      </p:sp>
      <p:pic>
        <p:nvPicPr>
          <p:cNvPr id="5" name="Immagine 4" descr="Immagine che contiene Carattere, testo, linea, tipografia&#10;&#10;Il contenuto generato dall&amp;#39;IA potrebbe non essere corretto.">
            <a:extLst>
              <a:ext uri="{FF2B5EF4-FFF2-40B4-BE49-F238E27FC236}">
                <a16:creationId xmlns:a16="http://schemas.microsoft.com/office/drawing/2014/main" id="{C64AF6F2-7905-FFC1-1CC7-D33A81126EE5}"/>
              </a:ext>
            </a:extLst>
          </p:cNvPr>
          <p:cNvPicPr>
            <a:picLocks noChangeAspect="1"/>
          </p:cNvPicPr>
          <p:nvPr/>
        </p:nvPicPr>
        <p:blipFill>
          <a:blip r:embed="rId3"/>
          <a:stretch>
            <a:fillRect/>
          </a:stretch>
        </p:blipFill>
        <p:spPr>
          <a:xfrm>
            <a:off x="1720150" y="3271546"/>
            <a:ext cx="5713385" cy="443961"/>
          </a:xfrm>
          <a:prstGeom prst="rect">
            <a:avLst/>
          </a:prstGeom>
        </p:spPr>
      </p:pic>
      <p:pic>
        <p:nvPicPr>
          <p:cNvPr id="6" name="Immagine 5" descr="Immagine che contiene testo, Carattere, linea, schermata&#10;&#10;Il contenuto generato dall&amp;#39;IA potrebbe non essere corretto.">
            <a:extLst>
              <a:ext uri="{FF2B5EF4-FFF2-40B4-BE49-F238E27FC236}">
                <a16:creationId xmlns:a16="http://schemas.microsoft.com/office/drawing/2014/main" id="{74BF857E-1763-79BF-4CEE-6CBE908024A9}"/>
              </a:ext>
            </a:extLst>
          </p:cNvPr>
          <p:cNvPicPr>
            <a:picLocks noChangeAspect="1"/>
          </p:cNvPicPr>
          <p:nvPr/>
        </p:nvPicPr>
        <p:blipFill>
          <a:blip r:embed="rId4"/>
          <a:stretch>
            <a:fillRect/>
          </a:stretch>
        </p:blipFill>
        <p:spPr>
          <a:xfrm>
            <a:off x="988017" y="2027096"/>
            <a:ext cx="7167967" cy="904018"/>
          </a:xfrm>
          <a:prstGeom prst="rect">
            <a:avLst/>
          </a:prstGeom>
        </p:spPr>
      </p:pic>
    </p:spTree>
    <p:extLst>
      <p:ext uri="{BB962C8B-B14F-4D97-AF65-F5344CB8AC3E}">
        <p14:creationId xmlns:p14="http://schemas.microsoft.com/office/powerpoint/2010/main" val="36702024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BB91939B-87A4-49B9-E7DD-FB4F0D308E1F}"/>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F3B6C787-E5AA-3991-95A9-90C008E8487B}"/>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SyncDreamer</a:t>
            </a:r>
            <a:r>
              <a:rPr lang="it"/>
              <a:t>, </a:t>
            </a:r>
            <a:r>
              <a:rPr lang="it" err="1"/>
              <a:t>Liu</a:t>
            </a:r>
            <a:r>
              <a:rPr lang="it"/>
              <a:t> et al. ICLR 24</a:t>
            </a:r>
          </a:p>
        </p:txBody>
      </p:sp>
      <p:sp>
        <p:nvSpPr>
          <p:cNvPr id="4" name="Sottotitolo 3">
            <a:extLst>
              <a:ext uri="{FF2B5EF4-FFF2-40B4-BE49-F238E27FC236}">
                <a16:creationId xmlns:a16="http://schemas.microsoft.com/office/drawing/2014/main" id="{8AE167E2-0E38-1E01-25AE-A3CA5F4C5E68}"/>
              </a:ext>
            </a:extLst>
          </p:cNvPr>
          <p:cNvSpPr>
            <a:spLocks noGrp="1"/>
          </p:cNvSpPr>
          <p:nvPr>
            <p:ph type="body" idx="1"/>
          </p:nvPr>
        </p:nvSpPr>
        <p:spPr/>
        <p:txBody>
          <a:bodyPr>
            <a:normAutofit/>
          </a:bodyPr>
          <a:lstStyle/>
          <a:p>
            <a:pPr marL="228600" indent="-228600">
              <a:lnSpc>
                <a:spcPts val="2475"/>
              </a:lnSpc>
              <a:buFont typeface="Arial"/>
              <a:buChar char="•"/>
            </a:pPr>
            <a:r>
              <a:rPr lang="en-US" sz="2000" b="1"/>
              <a:t>Backward Process</a:t>
            </a:r>
            <a:r>
              <a:rPr lang="en-US" sz="2000"/>
              <a:t>: Similarly, it is constructed as</a:t>
            </a:r>
            <a:endParaRPr lang="it-IT" sz="2000"/>
          </a:p>
          <a:p>
            <a:pPr marL="685800" lvl="1">
              <a:lnSpc>
                <a:spcPts val="2475"/>
              </a:lnSpc>
              <a:buSzPts val="1800"/>
              <a:buFont typeface="Courier New"/>
              <a:buChar char="o"/>
            </a:pPr>
            <a:endParaRPr lang="en-US" sz="1600"/>
          </a:p>
          <a:p>
            <a:pPr marL="685800" lvl="1">
              <a:lnSpc>
                <a:spcPts val="2475"/>
              </a:lnSpc>
              <a:buSzPts val="1800"/>
              <a:buFont typeface="Courier New"/>
              <a:buChar char="o"/>
            </a:pPr>
            <a:endParaRPr lang="en-US" sz="1600"/>
          </a:p>
          <a:p>
            <a:pPr marL="685800" lvl="1">
              <a:lnSpc>
                <a:spcPts val="2475"/>
              </a:lnSpc>
              <a:buSzPts val="1800"/>
              <a:buFont typeface="Courier New"/>
              <a:buChar char="o"/>
            </a:pPr>
            <a:endParaRPr lang="en-US" sz="1600"/>
          </a:p>
          <a:p>
            <a:pPr marL="685800" lvl="1">
              <a:lnSpc>
                <a:spcPts val="2475"/>
              </a:lnSpc>
              <a:buSzPts val="1800"/>
              <a:buFont typeface="Courier New"/>
              <a:buChar char="o"/>
            </a:pPr>
            <a:endParaRPr lang="en-US" sz="1600"/>
          </a:p>
          <a:p>
            <a:pPr marL="368300" lvl="1" indent="0">
              <a:lnSpc>
                <a:spcPts val="2475"/>
              </a:lnSpc>
              <a:buSzPts val="1800"/>
              <a:buNone/>
            </a:pPr>
            <a:endParaRPr lang="en-US" sz="1600"/>
          </a:p>
        </p:txBody>
      </p:sp>
      <p:sp>
        <p:nvSpPr>
          <p:cNvPr id="2" name="Segnaposto numero diapositiva 1">
            <a:extLst>
              <a:ext uri="{FF2B5EF4-FFF2-40B4-BE49-F238E27FC236}">
                <a16:creationId xmlns:a16="http://schemas.microsoft.com/office/drawing/2014/main" id="{0DDAE545-438D-3E5F-C763-9CACBA27BF86}"/>
              </a:ext>
            </a:extLst>
          </p:cNvPr>
          <p:cNvSpPr>
            <a:spLocks noGrp="1"/>
          </p:cNvSpPr>
          <p:nvPr>
            <p:ph type="sldNum" idx="12"/>
          </p:nvPr>
        </p:nvSpPr>
        <p:spPr/>
        <p:txBody>
          <a:bodyPr/>
          <a:lstStyle/>
          <a:p>
            <a:fld id="{00000000-1234-1234-1234-123412341234}" type="slidenum">
              <a:rPr lang="it"/>
              <a:t>80</a:t>
            </a:fld>
            <a:endParaRPr lang="it-IT"/>
          </a:p>
        </p:txBody>
      </p:sp>
      <p:pic>
        <p:nvPicPr>
          <p:cNvPr id="3" name="Immagine 2" descr="Immagine che contiene testo, Carattere, linea, tipografia&#10;&#10;Il contenuto generato dall&amp;#39;IA potrebbe non essere corretto.">
            <a:extLst>
              <a:ext uri="{FF2B5EF4-FFF2-40B4-BE49-F238E27FC236}">
                <a16:creationId xmlns:a16="http://schemas.microsoft.com/office/drawing/2014/main" id="{330F4352-B8B2-BE46-5750-51AC68E8D5C7}"/>
              </a:ext>
            </a:extLst>
          </p:cNvPr>
          <p:cNvPicPr>
            <a:picLocks noChangeAspect="1"/>
          </p:cNvPicPr>
          <p:nvPr/>
        </p:nvPicPr>
        <p:blipFill>
          <a:blip r:embed="rId3"/>
          <a:stretch>
            <a:fillRect/>
          </a:stretch>
        </p:blipFill>
        <p:spPr>
          <a:xfrm>
            <a:off x="829597" y="1636667"/>
            <a:ext cx="7641509" cy="791687"/>
          </a:xfrm>
          <a:prstGeom prst="rect">
            <a:avLst/>
          </a:prstGeom>
        </p:spPr>
      </p:pic>
      <p:pic>
        <p:nvPicPr>
          <p:cNvPr id="7" name="Immagine 6" descr="Immagine che contiene Carattere, testo, linea, tipografia&#10;&#10;Il contenuto generato dall&amp;#39;IA potrebbe non essere corretto.">
            <a:extLst>
              <a:ext uri="{FF2B5EF4-FFF2-40B4-BE49-F238E27FC236}">
                <a16:creationId xmlns:a16="http://schemas.microsoft.com/office/drawing/2014/main" id="{CB4FEDEE-F57B-E081-D0A5-2203B876F16E}"/>
              </a:ext>
            </a:extLst>
          </p:cNvPr>
          <p:cNvPicPr>
            <a:picLocks noChangeAspect="1"/>
          </p:cNvPicPr>
          <p:nvPr/>
        </p:nvPicPr>
        <p:blipFill>
          <a:blip r:embed="rId4"/>
          <a:stretch>
            <a:fillRect/>
          </a:stretch>
        </p:blipFill>
        <p:spPr>
          <a:xfrm>
            <a:off x="1941256" y="2672837"/>
            <a:ext cx="5261488" cy="378542"/>
          </a:xfrm>
          <a:prstGeom prst="rect">
            <a:avLst/>
          </a:prstGeom>
        </p:spPr>
      </p:pic>
      <p:pic>
        <p:nvPicPr>
          <p:cNvPr id="8" name="Immagine 7" descr="Immagine che contiene Carattere, linea, diagramma, schermata&#10;&#10;Il contenuto generato dall&amp;#39;IA potrebbe non essere corretto.">
            <a:extLst>
              <a:ext uri="{FF2B5EF4-FFF2-40B4-BE49-F238E27FC236}">
                <a16:creationId xmlns:a16="http://schemas.microsoft.com/office/drawing/2014/main" id="{14170CDC-B7B2-8A9F-6AB6-D0E63612862B}"/>
              </a:ext>
            </a:extLst>
          </p:cNvPr>
          <p:cNvPicPr>
            <a:picLocks noChangeAspect="1"/>
          </p:cNvPicPr>
          <p:nvPr/>
        </p:nvPicPr>
        <p:blipFill>
          <a:blip r:embed="rId5"/>
          <a:stretch>
            <a:fillRect/>
          </a:stretch>
        </p:blipFill>
        <p:spPr>
          <a:xfrm>
            <a:off x="1578692" y="3458036"/>
            <a:ext cx="6134100" cy="771525"/>
          </a:xfrm>
          <a:prstGeom prst="rect">
            <a:avLst/>
          </a:prstGeom>
        </p:spPr>
      </p:pic>
      <p:cxnSp>
        <p:nvCxnSpPr>
          <p:cNvPr id="5" name="Connettore 2 4">
            <a:extLst>
              <a:ext uri="{FF2B5EF4-FFF2-40B4-BE49-F238E27FC236}">
                <a16:creationId xmlns:a16="http://schemas.microsoft.com/office/drawing/2014/main" id="{7EFB4AE2-6B34-873F-0EE1-6EE0EC7C8CB0}"/>
              </a:ext>
            </a:extLst>
          </p:cNvPr>
          <p:cNvCxnSpPr/>
          <p:nvPr/>
        </p:nvCxnSpPr>
        <p:spPr>
          <a:xfrm flipV="1">
            <a:off x="6956258" y="2145631"/>
            <a:ext cx="1417219" cy="18048"/>
          </a:xfrm>
          <a:prstGeom prst="straightConnector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8455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ACF39D9C-0AF4-FE53-EDFA-E79844B3E809}"/>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5DB7B46D-DF16-C9B1-AFE7-45D2A100B58D}"/>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SyncDreamer</a:t>
            </a:r>
            <a:r>
              <a:rPr lang="it"/>
              <a:t>, </a:t>
            </a:r>
            <a:r>
              <a:rPr lang="it" err="1"/>
              <a:t>Liu</a:t>
            </a:r>
            <a:r>
              <a:rPr lang="it"/>
              <a:t> et al. ICLR 24 </a:t>
            </a:r>
            <a:endParaRPr lang="it-IT"/>
          </a:p>
        </p:txBody>
      </p:sp>
      <p:sp>
        <p:nvSpPr>
          <p:cNvPr id="4" name="Sottotitolo 3">
            <a:extLst>
              <a:ext uri="{FF2B5EF4-FFF2-40B4-BE49-F238E27FC236}">
                <a16:creationId xmlns:a16="http://schemas.microsoft.com/office/drawing/2014/main" id="{94A7A701-640D-78FD-C5F5-E24745B789C8}"/>
              </a:ext>
            </a:extLst>
          </p:cNvPr>
          <p:cNvSpPr>
            <a:spLocks noGrp="1"/>
          </p:cNvSpPr>
          <p:nvPr>
            <p:ph type="body" idx="1"/>
          </p:nvPr>
        </p:nvSpPr>
        <p:spPr/>
        <p:txBody>
          <a:bodyPr>
            <a:normAutofit/>
          </a:bodyPr>
          <a:lstStyle/>
          <a:p>
            <a:pPr marL="228600" indent="-228600">
              <a:lnSpc>
                <a:spcPts val="2475"/>
              </a:lnSpc>
              <a:buFont typeface="Courier New"/>
              <a:buChar char="•"/>
            </a:pPr>
            <a:r>
              <a:rPr lang="en-US" sz="2000" b="1"/>
              <a:t>Backward Process</a:t>
            </a:r>
            <a:r>
              <a:rPr lang="en-US" sz="2000"/>
              <a:t>:</a:t>
            </a:r>
            <a:endParaRPr lang="it-IT" sz="2000"/>
          </a:p>
          <a:p>
            <a:pPr marL="1143000" lvl="2" indent="-228600">
              <a:lnSpc>
                <a:spcPts val="2475"/>
              </a:lnSpc>
              <a:buSzPts val="1800"/>
              <a:buFont typeface="Wingdings"/>
              <a:buChar char="§"/>
            </a:pPr>
            <a:r>
              <a:rPr lang="en-US" sz="1600"/>
              <a:t>To condition the generation of a view on all the other N views at the same time, they project features in 3D, apply convolutions, and then construct a view frustum by interpolating features.</a:t>
            </a:r>
          </a:p>
          <a:p>
            <a:pPr marL="685800" lvl="1">
              <a:lnSpc>
                <a:spcPts val="2475"/>
              </a:lnSpc>
              <a:buSzPts val="1800"/>
              <a:buFont typeface="Courier New"/>
              <a:buChar char="o"/>
            </a:pPr>
            <a:endParaRPr lang="en-US" sz="1600"/>
          </a:p>
          <a:p>
            <a:pPr marL="685800" lvl="1">
              <a:lnSpc>
                <a:spcPts val="2475"/>
              </a:lnSpc>
              <a:buSzPts val="1800"/>
              <a:buFont typeface="Courier New"/>
              <a:buChar char="o"/>
            </a:pPr>
            <a:endParaRPr lang="en-US" sz="1600"/>
          </a:p>
          <a:p>
            <a:pPr marL="685800" lvl="1">
              <a:lnSpc>
                <a:spcPts val="2475"/>
              </a:lnSpc>
              <a:buSzPts val="1800"/>
              <a:buFont typeface="Courier New"/>
              <a:buChar char="o"/>
            </a:pPr>
            <a:endParaRPr lang="en-US" sz="1600"/>
          </a:p>
          <a:p>
            <a:pPr marL="685800" lvl="1">
              <a:lnSpc>
                <a:spcPts val="2475"/>
              </a:lnSpc>
              <a:buSzPts val="1800"/>
              <a:buFont typeface="Courier New"/>
              <a:buChar char="o"/>
            </a:pPr>
            <a:endParaRPr lang="en-US" sz="1600"/>
          </a:p>
          <a:p>
            <a:pPr marL="368300" lvl="1" indent="0">
              <a:lnSpc>
                <a:spcPts val="2475"/>
              </a:lnSpc>
              <a:buSzPts val="1800"/>
              <a:buNone/>
            </a:pPr>
            <a:endParaRPr lang="en-US" sz="1600"/>
          </a:p>
        </p:txBody>
      </p:sp>
      <p:sp>
        <p:nvSpPr>
          <p:cNvPr id="2" name="Segnaposto numero diapositiva 1">
            <a:extLst>
              <a:ext uri="{FF2B5EF4-FFF2-40B4-BE49-F238E27FC236}">
                <a16:creationId xmlns:a16="http://schemas.microsoft.com/office/drawing/2014/main" id="{6D9DF7AA-F882-9024-3C7E-6E54A92C03DF}"/>
              </a:ext>
            </a:extLst>
          </p:cNvPr>
          <p:cNvSpPr>
            <a:spLocks noGrp="1"/>
          </p:cNvSpPr>
          <p:nvPr>
            <p:ph type="sldNum" idx="12"/>
          </p:nvPr>
        </p:nvSpPr>
        <p:spPr/>
        <p:txBody>
          <a:bodyPr/>
          <a:lstStyle/>
          <a:p>
            <a:fld id="{00000000-1234-1234-1234-123412341234}" type="slidenum">
              <a:rPr lang="it"/>
              <a:t>81</a:t>
            </a:fld>
            <a:endParaRPr lang="it-IT"/>
          </a:p>
        </p:txBody>
      </p:sp>
      <p:pic>
        <p:nvPicPr>
          <p:cNvPr id="5" name="Immagine 4" descr="Immagine che contiene testo, schermata&#10;&#10;Il contenuto generato dall&amp;#39;IA potrebbe non essere corretto.">
            <a:extLst>
              <a:ext uri="{FF2B5EF4-FFF2-40B4-BE49-F238E27FC236}">
                <a16:creationId xmlns:a16="http://schemas.microsoft.com/office/drawing/2014/main" id="{A38853A3-EFE1-15B8-8ED5-E2FDCB8D8861}"/>
              </a:ext>
            </a:extLst>
          </p:cNvPr>
          <p:cNvPicPr>
            <a:picLocks noChangeAspect="1"/>
          </p:cNvPicPr>
          <p:nvPr/>
        </p:nvPicPr>
        <p:blipFill>
          <a:blip r:embed="rId3"/>
          <a:srcRect r="110" b="676"/>
          <a:stretch>
            <a:fillRect/>
          </a:stretch>
        </p:blipFill>
        <p:spPr>
          <a:xfrm>
            <a:off x="312020" y="2570521"/>
            <a:ext cx="8363266" cy="2346223"/>
          </a:xfrm>
          <a:prstGeom prst="rect">
            <a:avLst/>
          </a:prstGeom>
        </p:spPr>
      </p:pic>
    </p:spTree>
    <p:extLst>
      <p:ext uri="{BB962C8B-B14F-4D97-AF65-F5344CB8AC3E}">
        <p14:creationId xmlns:p14="http://schemas.microsoft.com/office/powerpoint/2010/main" val="1383016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03302B7D-2A46-649F-BB08-E1DFF77946E8}"/>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31AB1EA4-72A6-907C-5849-108823C58681}"/>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SyncDreamer</a:t>
            </a:r>
            <a:r>
              <a:rPr lang="it"/>
              <a:t>, </a:t>
            </a:r>
            <a:r>
              <a:rPr lang="it" err="1"/>
              <a:t>Liu</a:t>
            </a:r>
            <a:r>
              <a:rPr lang="it"/>
              <a:t> et al. ICLR 24 </a:t>
            </a:r>
            <a:endParaRPr lang="it-IT"/>
          </a:p>
        </p:txBody>
      </p:sp>
      <p:sp>
        <p:nvSpPr>
          <p:cNvPr id="4" name="Sottotitolo 3">
            <a:extLst>
              <a:ext uri="{FF2B5EF4-FFF2-40B4-BE49-F238E27FC236}">
                <a16:creationId xmlns:a16="http://schemas.microsoft.com/office/drawing/2014/main" id="{D1C16350-135D-0FD9-59AE-05DA423F1B8E}"/>
              </a:ext>
            </a:extLst>
          </p:cNvPr>
          <p:cNvSpPr>
            <a:spLocks noGrp="1"/>
          </p:cNvSpPr>
          <p:nvPr>
            <p:ph type="body" idx="1"/>
          </p:nvPr>
        </p:nvSpPr>
        <p:spPr/>
        <p:txBody>
          <a:bodyPr>
            <a:normAutofit/>
          </a:bodyPr>
          <a:lstStyle/>
          <a:p>
            <a:pPr marL="228600" indent="-228600">
              <a:lnSpc>
                <a:spcPts val="2475"/>
              </a:lnSpc>
              <a:buFont typeface="Courier New"/>
              <a:buChar char="•"/>
            </a:pPr>
            <a:r>
              <a:rPr lang="en-US" sz="2000" b="1"/>
              <a:t>Loss</a:t>
            </a:r>
            <a:r>
              <a:rPr lang="en-US" sz="2000"/>
              <a:t>: </a:t>
            </a:r>
            <a:endParaRPr lang="it-IT" sz="2000"/>
          </a:p>
          <a:p>
            <a:pPr marL="685800" lvl="1">
              <a:lnSpc>
                <a:spcPts val="2475"/>
              </a:lnSpc>
              <a:buSzPts val="1800"/>
              <a:buFont typeface="Courier New"/>
              <a:buChar char="o"/>
            </a:pPr>
            <a:endParaRPr lang="en-US" sz="1600"/>
          </a:p>
          <a:p>
            <a:pPr marL="685800" lvl="1">
              <a:lnSpc>
                <a:spcPts val="2475"/>
              </a:lnSpc>
              <a:buSzPts val="1800"/>
              <a:buFont typeface="Courier New"/>
              <a:buChar char="o"/>
            </a:pPr>
            <a:endParaRPr lang="en-US" sz="1600"/>
          </a:p>
          <a:p>
            <a:pPr marL="685800" lvl="1">
              <a:lnSpc>
                <a:spcPts val="2475"/>
              </a:lnSpc>
              <a:buSzPts val="1800"/>
              <a:buFont typeface="Courier New"/>
              <a:buChar char="o"/>
            </a:pPr>
            <a:endParaRPr lang="en-US" sz="1600"/>
          </a:p>
          <a:p>
            <a:pPr marL="685800" lvl="1">
              <a:lnSpc>
                <a:spcPts val="2475"/>
              </a:lnSpc>
              <a:buSzPts val="1800"/>
              <a:buFont typeface="Courier New"/>
              <a:buChar char="o"/>
            </a:pPr>
            <a:endParaRPr lang="en-US" sz="1600"/>
          </a:p>
          <a:p>
            <a:pPr marL="368300" lvl="1" indent="0">
              <a:lnSpc>
                <a:spcPts val="2475"/>
              </a:lnSpc>
              <a:buSzPts val="1800"/>
              <a:buNone/>
            </a:pPr>
            <a:endParaRPr lang="en-US" sz="1600"/>
          </a:p>
        </p:txBody>
      </p:sp>
      <p:sp>
        <p:nvSpPr>
          <p:cNvPr id="2" name="Segnaposto numero diapositiva 1">
            <a:extLst>
              <a:ext uri="{FF2B5EF4-FFF2-40B4-BE49-F238E27FC236}">
                <a16:creationId xmlns:a16="http://schemas.microsoft.com/office/drawing/2014/main" id="{2A1EFB81-9214-F8EE-ECFD-35C231AA264C}"/>
              </a:ext>
            </a:extLst>
          </p:cNvPr>
          <p:cNvSpPr>
            <a:spLocks noGrp="1"/>
          </p:cNvSpPr>
          <p:nvPr>
            <p:ph type="sldNum" idx="12"/>
          </p:nvPr>
        </p:nvSpPr>
        <p:spPr/>
        <p:txBody>
          <a:bodyPr/>
          <a:lstStyle/>
          <a:p>
            <a:fld id="{00000000-1234-1234-1234-123412341234}" type="slidenum">
              <a:rPr lang="it"/>
              <a:t>82</a:t>
            </a:fld>
            <a:endParaRPr lang="it-IT"/>
          </a:p>
        </p:txBody>
      </p:sp>
      <p:pic>
        <p:nvPicPr>
          <p:cNvPr id="6" name="Immagine 5" descr="Immagine che contiene Carattere, linea, testo, diagramma&#10;&#10;Il contenuto generato dall&amp;#39;IA potrebbe non essere corretto.">
            <a:extLst>
              <a:ext uri="{FF2B5EF4-FFF2-40B4-BE49-F238E27FC236}">
                <a16:creationId xmlns:a16="http://schemas.microsoft.com/office/drawing/2014/main" id="{6574300D-1795-A389-97A2-EDD82DEE8C96}"/>
              </a:ext>
            </a:extLst>
          </p:cNvPr>
          <p:cNvPicPr>
            <a:picLocks noChangeAspect="1"/>
          </p:cNvPicPr>
          <p:nvPr/>
        </p:nvPicPr>
        <p:blipFill>
          <a:blip r:embed="rId3"/>
          <a:stretch>
            <a:fillRect/>
          </a:stretch>
        </p:blipFill>
        <p:spPr>
          <a:xfrm>
            <a:off x="543848" y="1528947"/>
            <a:ext cx="8056306" cy="831992"/>
          </a:xfrm>
          <a:prstGeom prst="rect">
            <a:avLst/>
          </a:prstGeom>
        </p:spPr>
      </p:pic>
      <p:pic>
        <p:nvPicPr>
          <p:cNvPr id="5" name="Immagine 4">
            <a:extLst>
              <a:ext uri="{FF2B5EF4-FFF2-40B4-BE49-F238E27FC236}">
                <a16:creationId xmlns:a16="http://schemas.microsoft.com/office/drawing/2014/main" id="{235ADF48-DF75-1819-FE7E-EAC81C9C05AC}"/>
              </a:ext>
            </a:extLst>
          </p:cNvPr>
          <p:cNvPicPr>
            <a:picLocks noChangeAspect="1"/>
          </p:cNvPicPr>
          <p:nvPr/>
        </p:nvPicPr>
        <p:blipFill>
          <a:blip r:embed="rId4"/>
          <a:stretch>
            <a:fillRect/>
          </a:stretch>
        </p:blipFill>
        <p:spPr>
          <a:xfrm>
            <a:off x="1871202" y="2479573"/>
            <a:ext cx="5332770" cy="2623676"/>
          </a:xfrm>
          <a:prstGeom prst="rect">
            <a:avLst/>
          </a:prstGeom>
        </p:spPr>
      </p:pic>
      <p:pic>
        <p:nvPicPr>
          <p:cNvPr id="3" name="Immagine 2" descr="Immagine che contiene Carattere, tipografia, testo, Elementi grafici&#10;&#10;Il contenuto generato dall&amp;#39;IA potrebbe non essere corretto.">
            <a:extLst>
              <a:ext uri="{FF2B5EF4-FFF2-40B4-BE49-F238E27FC236}">
                <a16:creationId xmlns:a16="http://schemas.microsoft.com/office/drawing/2014/main" id="{D6779953-637E-B37A-DE8F-75BCB26A27CF}"/>
              </a:ext>
            </a:extLst>
          </p:cNvPr>
          <p:cNvPicPr>
            <a:picLocks noChangeAspect="1"/>
          </p:cNvPicPr>
          <p:nvPr/>
        </p:nvPicPr>
        <p:blipFill>
          <a:blip r:embed="rId5"/>
          <a:stretch>
            <a:fillRect/>
          </a:stretch>
        </p:blipFill>
        <p:spPr>
          <a:xfrm>
            <a:off x="3258473" y="4825489"/>
            <a:ext cx="1093224" cy="180667"/>
          </a:xfrm>
          <a:prstGeom prst="rect">
            <a:avLst/>
          </a:prstGeom>
        </p:spPr>
      </p:pic>
    </p:spTree>
    <p:extLst>
      <p:ext uri="{BB962C8B-B14F-4D97-AF65-F5344CB8AC3E}">
        <p14:creationId xmlns:p14="http://schemas.microsoft.com/office/powerpoint/2010/main" val="29390458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B21AA21C-F12D-E772-A3EC-B9F78F3425E5}"/>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393777E3-8827-3143-6DB7-FE645AE27B7A}"/>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SyncDreamer</a:t>
            </a:r>
            <a:r>
              <a:rPr lang="it"/>
              <a:t>, </a:t>
            </a:r>
            <a:r>
              <a:rPr lang="it" err="1"/>
              <a:t>Liu</a:t>
            </a:r>
            <a:r>
              <a:rPr lang="it"/>
              <a:t> et al. ICLR 24 </a:t>
            </a:r>
            <a:endParaRPr lang="it-IT"/>
          </a:p>
        </p:txBody>
      </p:sp>
      <p:sp>
        <p:nvSpPr>
          <p:cNvPr id="2" name="Segnaposto numero diapositiva 1">
            <a:extLst>
              <a:ext uri="{FF2B5EF4-FFF2-40B4-BE49-F238E27FC236}">
                <a16:creationId xmlns:a16="http://schemas.microsoft.com/office/drawing/2014/main" id="{9AE6EF2F-F524-358F-72A2-95C514B741F4}"/>
              </a:ext>
            </a:extLst>
          </p:cNvPr>
          <p:cNvSpPr>
            <a:spLocks noGrp="1"/>
          </p:cNvSpPr>
          <p:nvPr>
            <p:ph type="sldNum" idx="12"/>
          </p:nvPr>
        </p:nvSpPr>
        <p:spPr/>
        <p:txBody>
          <a:bodyPr/>
          <a:lstStyle/>
          <a:p>
            <a:fld id="{00000000-1234-1234-1234-123412341234}" type="slidenum">
              <a:rPr lang="it"/>
              <a:t>83</a:t>
            </a:fld>
            <a:endParaRPr lang="it-IT"/>
          </a:p>
        </p:txBody>
      </p:sp>
      <p:pic>
        <p:nvPicPr>
          <p:cNvPr id="3" name="Immagine 2" descr="Immagine che contiene schizzo, disegno, cane, mammifero&#10;&#10;Il contenuto generato dall&amp;#39;IA potrebbe non essere corretto.">
            <a:extLst>
              <a:ext uri="{FF2B5EF4-FFF2-40B4-BE49-F238E27FC236}">
                <a16:creationId xmlns:a16="http://schemas.microsoft.com/office/drawing/2014/main" id="{735AA56A-6118-D115-05DB-6442E98758F2}"/>
              </a:ext>
            </a:extLst>
          </p:cNvPr>
          <p:cNvPicPr>
            <a:picLocks noChangeAspect="1"/>
          </p:cNvPicPr>
          <p:nvPr/>
        </p:nvPicPr>
        <p:blipFill>
          <a:blip r:embed="rId3"/>
          <a:srcRect t="30717" r="174" b="-479"/>
          <a:stretch>
            <a:fillRect/>
          </a:stretch>
        </p:blipFill>
        <p:spPr>
          <a:xfrm>
            <a:off x="3168444" y="1095528"/>
            <a:ext cx="5286691" cy="3770213"/>
          </a:xfrm>
          <a:prstGeom prst="rect">
            <a:avLst/>
          </a:prstGeom>
        </p:spPr>
      </p:pic>
      <p:pic>
        <p:nvPicPr>
          <p:cNvPr id="9" name="Immagine 8" descr="Immagine che contiene Carattere, tipografia, testo, Elementi grafici&#10;&#10;Il contenuto generato dall&amp;#39;IA potrebbe non essere corretto.">
            <a:extLst>
              <a:ext uri="{FF2B5EF4-FFF2-40B4-BE49-F238E27FC236}">
                <a16:creationId xmlns:a16="http://schemas.microsoft.com/office/drawing/2014/main" id="{AE9F6815-3F4E-038B-3D61-516250350DDA}"/>
              </a:ext>
            </a:extLst>
          </p:cNvPr>
          <p:cNvPicPr>
            <a:picLocks noChangeAspect="1"/>
          </p:cNvPicPr>
          <p:nvPr/>
        </p:nvPicPr>
        <p:blipFill>
          <a:blip r:embed="rId4"/>
          <a:stretch>
            <a:fillRect/>
          </a:stretch>
        </p:blipFill>
        <p:spPr>
          <a:xfrm>
            <a:off x="4902608" y="4560937"/>
            <a:ext cx="1818353" cy="301754"/>
          </a:xfrm>
          <a:prstGeom prst="rect">
            <a:avLst/>
          </a:prstGeom>
        </p:spPr>
      </p:pic>
      <p:sp>
        <p:nvSpPr>
          <p:cNvPr id="11" name="Sottotitolo 3">
            <a:extLst>
              <a:ext uri="{FF2B5EF4-FFF2-40B4-BE49-F238E27FC236}">
                <a16:creationId xmlns:a16="http://schemas.microsoft.com/office/drawing/2014/main" id="{1703C50D-59AB-7760-C8E1-1C8A3071266F}"/>
              </a:ext>
            </a:extLst>
          </p:cNvPr>
          <p:cNvSpPr>
            <a:spLocks noGrp="1"/>
          </p:cNvSpPr>
          <p:nvPr>
            <p:ph type="body" idx="1"/>
          </p:nvPr>
        </p:nvSpPr>
        <p:spPr>
          <a:xfrm>
            <a:off x="311700" y="1152475"/>
            <a:ext cx="8520600" cy="3416400"/>
          </a:xfrm>
        </p:spPr>
        <p:txBody>
          <a:bodyPr spcFirstLastPara="1" wrap="square" lIns="91425" tIns="91425" rIns="91425" bIns="91425" anchor="ctr" anchorCtr="0">
            <a:normAutofit/>
          </a:bodyPr>
          <a:lstStyle/>
          <a:p>
            <a:pPr marL="228600" indent="-228600">
              <a:lnSpc>
                <a:spcPts val="2475"/>
              </a:lnSpc>
              <a:buFont typeface="Courier New"/>
              <a:buChar char="•"/>
            </a:pPr>
            <a:r>
              <a:rPr lang="en-US" sz="2000" b="1"/>
              <a:t>Better 3D </a:t>
            </a:r>
            <a:br>
              <a:rPr lang="en-US" sz="2000" b="1"/>
            </a:br>
            <a:r>
              <a:rPr lang="en-US" sz="2000" b="1"/>
              <a:t>reconstructions</a:t>
            </a:r>
          </a:p>
        </p:txBody>
      </p:sp>
    </p:spTree>
    <p:extLst>
      <p:ext uri="{BB962C8B-B14F-4D97-AF65-F5344CB8AC3E}">
        <p14:creationId xmlns:p14="http://schemas.microsoft.com/office/powerpoint/2010/main" val="19009100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075F9E1B-9578-72CA-A478-3E9C25B27E99}"/>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0E4AA4BA-0DB6-917C-1FE3-E02A7815E58F}"/>
              </a:ext>
            </a:extLst>
          </p:cNvPr>
          <p:cNvSpPr txBox="1">
            <a:spLocks noGrp="1"/>
          </p:cNvSpPr>
          <p:nvPr>
            <p:ph type="title"/>
          </p:nvPr>
        </p:nvSpPr>
        <p:spPr>
          <a:prstGeom prst="rect">
            <a:avLst/>
          </a:prstGeom>
        </p:spPr>
        <p:txBody>
          <a:bodyPr spcFirstLastPara="1" wrap="square" lIns="91425" tIns="91425" rIns="91425" bIns="91425" anchor="t" anchorCtr="0">
            <a:normAutofit/>
          </a:bodyPr>
          <a:lstStyle/>
          <a:p>
            <a:pPr>
              <a:lnSpc>
                <a:spcPts val="2475"/>
              </a:lnSpc>
            </a:pPr>
            <a:r>
              <a:rPr lang="en-US" sz="2200" err="1">
                <a:solidFill>
                  <a:schemeClr val="dk2"/>
                </a:solidFill>
              </a:rPr>
              <a:t>EpiDiff</a:t>
            </a:r>
            <a:r>
              <a:rPr lang="en-US" sz="2200">
                <a:solidFill>
                  <a:schemeClr val="dk2"/>
                </a:solidFill>
              </a:rPr>
              <a:t>, Huang et al. CVPR 24</a:t>
            </a:r>
            <a:endParaRPr lang="it-IT" sz="2200">
              <a:solidFill>
                <a:schemeClr val="dk2"/>
              </a:solidFill>
            </a:endParaRPr>
          </a:p>
        </p:txBody>
      </p:sp>
      <p:sp>
        <p:nvSpPr>
          <p:cNvPr id="4" name="Sottotitolo 3">
            <a:extLst>
              <a:ext uri="{FF2B5EF4-FFF2-40B4-BE49-F238E27FC236}">
                <a16:creationId xmlns:a16="http://schemas.microsoft.com/office/drawing/2014/main" id="{2620CE8D-CC4C-05E7-A5EF-15B2D8E8ED61}"/>
              </a:ext>
            </a:extLst>
          </p:cNvPr>
          <p:cNvSpPr>
            <a:spLocks noGrp="1"/>
          </p:cNvSpPr>
          <p:nvPr>
            <p:ph type="body" idx="1"/>
          </p:nvPr>
        </p:nvSpPr>
        <p:spPr/>
        <p:txBody>
          <a:bodyPr>
            <a:normAutofit/>
          </a:bodyPr>
          <a:lstStyle/>
          <a:p>
            <a:pPr marL="228600" indent="-228600">
              <a:lnSpc>
                <a:spcPts val="2475"/>
              </a:lnSpc>
              <a:buSzPts val="1400"/>
              <a:buFont typeface="Courier New"/>
              <a:buChar char="•"/>
            </a:pPr>
            <a:r>
              <a:rPr lang="en-US" sz="2000" b="1"/>
              <a:t>Key Idea:</a:t>
            </a:r>
            <a:r>
              <a:rPr lang="en-US" sz="2000"/>
              <a:t> Exploit Depth-aware 3D attention and </a:t>
            </a:r>
            <a:r>
              <a:rPr lang="en-US" sz="2000" err="1"/>
              <a:t>Epipolar</a:t>
            </a:r>
            <a:r>
              <a:rPr lang="en-US" sz="2000"/>
              <a:t> constraints to ensure depth consistency across different novel views</a:t>
            </a:r>
            <a:endParaRPr lang="it-IT"/>
          </a:p>
          <a:p>
            <a:pPr marL="1143000" lvl="3" indent="-228600" rtl="0">
              <a:lnSpc>
                <a:spcPts val="1875"/>
              </a:lnSpc>
              <a:buFont typeface="Arial"/>
              <a:buChar char="•"/>
            </a:pPr>
            <a:endParaRPr lang="it-IT" sz="1600"/>
          </a:p>
        </p:txBody>
      </p:sp>
      <p:sp>
        <p:nvSpPr>
          <p:cNvPr id="2" name="Segnaposto numero diapositiva 1">
            <a:extLst>
              <a:ext uri="{FF2B5EF4-FFF2-40B4-BE49-F238E27FC236}">
                <a16:creationId xmlns:a16="http://schemas.microsoft.com/office/drawing/2014/main" id="{DB52AE72-927A-CA37-4B4A-83DD55E0B657}"/>
              </a:ext>
            </a:extLst>
          </p:cNvPr>
          <p:cNvSpPr>
            <a:spLocks noGrp="1"/>
          </p:cNvSpPr>
          <p:nvPr>
            <p:ph type="sldNum" idx="12"/>
          </p:nvPr>
        </p:nvSpPr>
        <p:spPr/>
        <p:txBody>
          <a:bodyPr/>
          <a:lstStyle/>
          <a:p>
            <a:fld id="{00000000-1234-1234-1234-123412341234}" type="slidenum">
              <a:rPr lang="it"/>
              <a:t>84</a:t>
            </a:fld>
            <a:endParaRPr lang="it-IT"/>
          </a:p>
        </p:txBody>
      </p:sp>
      <p:pic>
        <p:nvPicPr>
          <p:cNvPr id="3" name="Immagine 2" descr="Immagine che contiene testo, diagramma, schermata, design&#10;&#10;Il contenuto generato dall&amp;#39;IA potrebbe non essere corretto.">
            <a:extLst>
              <a:ext uri="{FF2B5EF4-FFF2-40B4-BE49-F238E27FC236}">
                <a16:creationId xmlns:a16="http://schemas.microsoft.com/office/drawing/2014/main" id="{B069DC8E-6BA7-55BB-D782-0C70CD877EC1}"/>
              </a:ext>
            </a:extLst>
          </p:cNvPr>
          <p:cNvPicPr>
            <a:picLocks noChangeAspect="1"/>
          </p:cNvPicPr>
          <p:nvPr/>
        </p:nvPicPr>
        <p:blipFill>
          <a:blip r:embed="rId3"/>
          <a:stretch>
            <a:fillRect/>
          </a:stretch>
        </p:blipFill>
        <p:spPr>
          <a:xfrm>
            <a:off x="819150" y="1985141"/>
            <a:ext cx="7496175" cy="3059167"/>
          </a:xfrm>
          <a:prstGeom prst="rect">
            <a:avLst/>
          </a:prstGeom>
        </p:spPr>
      </p:pic>
    </p:spTree>
    <p:extLst>
      <p:ext uri="{BB962C8B-B14F-4D97-AF65-F5344CB8AC3E}">
        <p14:creationId xmlns:p14="http://schemas.microsoft.com/office/powerpoint/2010/main" val="39791595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90CB09C6-6500-364A-B479-3861843D863D}"/>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1BC00195-39A7-8B89-230D-5B9FCB7C9624}"/>
              </a:ext>
            </a:extLst>
          </p:cNvPr>
          <p:cNvSpPr txBox="1">
            <a:spLocks noGrp="1"/>
          </p:cNvSpPr>
          <p:nvPr>
            <p:ph type="title"/>
          </p:nvPr>
        </p:nvSpPr>
        <p:spPr>
          <a:prstGeom prst="rect">
            <a:avLst/>
          </a:prstGeom>
        </p:spPr>
        <p:txBody>
          <a:bodyPr spcFirstLastPara="1" wrap="square" lIns="91425" tIns="91425" rIns="91425" bIns="91425" anchor="t" anchorCtr="0">
            <a:normAutofit/>
          </a:bodyPr>
          <a:lstStyle/>
          <a:p>
            <a:pPr>
              <a:lnSpc>
                <a:spcPts val="2475"/>
              </a:lnSpc>
            </a:pPr>
            <a:r>
              <a:rPr lang="en-US" sz="2200" err="1">
                <a:solidFill>
                  <a:schemeClr val="dk2"/>
                </a:solidFill>
              </a:rPr>
              <a:t>EpiDiff</a:t>
            </a:r>
            <a:r>
              <a:rPr lang="en-US" sz="2200">
                <a:solidFill>
                  <a:schemeClr val="dk2"/>
                </a:solidFill>
              </a:rPr>
              <a:t>, Huang et al. CVPR 24</a:t>
            </a:r>
            <a:endParaRPr lang="it-IT" sz="2200">
              <a:solidFill>
                <a:schemeClr val="dk2"/>
              </a:solidFill>
            </a:endParaRPr>
          </a:p>
        </p:txBody>
      </p:sp>
      <p:sp>
        <p:nvSpPr>
          <p:cNvPr id="4" name="Sottotitolo 3">
            <a:extLst>
              <a:ext uri="{FF2B5EF4-FFF2-40B4-BE49-F238E27FC236}">
                <a16:creationId xmlns:a16="http://schemas.microsoft.com/office/drawing/2014/main" id="{10E5F6AF-3318-ABAA-FA7A-D756FEA6ED53}"/>
              </a:ext>
            </a:extLst>
          </p:cNvPr>
          <p:cNvSpPr>
            <a:spLocks noGrp="1"/>
          </p:cNvSpPr>
          <p:nvPr>
            <p:ph type="body" idx="1"/>
          </p:nvPr>
        </p:nvSpPr>
        <p:spPr/>
        <p:txBody>
          <a:bodyPr>
            <a:normAutofit/>
          </a:bodyPr>
          <a:lstStyle/>
          <a:p>
            <a:pPr marL="342900">
              <a:lnSpc>
                <a:spcPts val="2475"/>
              </a:lnSpc>
              <a:buSzPts val="1400"/>
              <a:buAutoNum type="arabicParenR"/>
            </a:pPr>
            <a:endParaRPr lang="en-US" b="1"/>
          </a:p>
          <a:p>
            <a:pPr marL="342900">
              <a:lnSpc>
                <a:spcPts val="2475"/>
              </a:lnSpc>
              <a:buSzPts val="1400"/>
              <a:buAutoNum type="arabicParenR"/>
            </a:pPr>
            <a:endParaRPr lang="en-US" b="1"/>
          </a:p>
          <a:p>
            <a:pPr marL="342900">
              <a:lnSpc>
                <a:spcPts val="2475"/>
              </a:lnSpc>
              <a:buSzPts val="1400"/>
              <a:buAutoNum type="arabicParenR"/>
            </a:pPr>
            <a:r>
              <a:rPr lang="en-US" b="1"/>
              <a:t>Cross attention with </a:t>
            </a:r>
            <a:endParaRPr lang="it-IT"/>
          </a:p>
          <a:p>
            <a:pPr marL="0" indent="0">
              <a:lnSpc>
                <a:spcPts val="2475"/>
              </a:lnSpc>
              <a:buSzPts val="1400"/>
              <a:buNone/>
            </a:pPr>
            <a:r>
              <a:rPr lang="en-US" b="1"/>
              <a:t>neighboring </a:t>
            </a:r>
            <a:r>
              <a:rPr lang="en-US" b="1" err="1"/>
              <a:t>epipolar</a:t>
            </a:r>
            <a:r>
              <a:rPr lang="en-US" b="1"/>
              <a:t> lines</a:t>
            </a:r>
            <a:endParaRPr lang="en-US"/>
          </a:p>
          <a:p>
            <a:pPr marL="0" indent="0">
              <a:lnSpc>
                <a:spcPts val="2475"/>
              </a:lnSpc>
              <a:buSzPts val="1400"/>
              <a:buNone/>
            </a:pPr>
            <a:endParaRPr lang="en-US" b="1"/>
          </a:p>
          <a:p>
            <a:pPr marL="0" indent="0">
              <a:lnSpc>
                <a:spcPts val="2475"/>
              </a:lnSpc>
              <a:buSzPts val="1400"/>
              <a:buNone/>
            </a:pPr>
            <a:endParaRPr lang="en-US" b="1"/>
          </a:p>
          <a:p>
            <a:pPr marL="0" indent="0">
              <a:lnSpc>
                <a:spcPts val="2475"/>
              </a:lnSpc>
              <a:buSzPts val="1400"/>
              <a:buNone/>
            </a:pPr>
            <a:endParaRPr lang="en-US" b="1"/>
          </a:p>
          <a:p>
            <a:pPr marL="0" indent="0">
              <a:lnSpc>
                <a:spcPts val="2475"/>
              </a:lnSpc>
              <a:buSzPts val="1400"/>
              <a:buNone/>
            </a:pPr>
            <a:endParaRPr lang="en-US" b="1"/>
          </a:p>
          <a:p>
            <a:pPr marL="0" indent="0">
              <a:lnSpc>
                <a:spcPts val="2475"/>
              </a:lnSpc>
              <a:buSzPts val="1400"/>
              <a:buNone/>
            </a:pPr>
            <a:r>
              <a:rPr lang="en-US" b="1"/>
              <a:t>2) Self attention for spatial </a:t>
            </a:r>
            <a:endParaRPr lang="en-US"/>
          </a:p>
          <a:p>
            <a:pPr marL="0" indent="0">
              <a:lnSpc>
                <a:spcPts val="2475"/>
              </a:lnSpc>
              <a:buSzPts val="1400"/>
              <a:buNone/>
            </a:pPr>
            <a:r>
              <a:rPr lang="en-US" b="1"/>
              <a:t>consistency</a:t>
            </a:r>
            <a:endParaRPr lang="en-US"/>
          </a:p>
        </p:txBody>
      </p:sp>
      <p:sp>
        <p:nvSpPr>
          <p:cNvPr id="2" name="Segnaposto numero diapositiva 1">
            <a:extLst>
              <a:ext uri="{FF2B5EF4-FFF2-40B4-BE49-F238E27FC236}">
                <a16:creationId xmlns:a16="http://schemas.microsoft.com/office/drawing/2014/main" id="{011A0A30-5137-FC01-A22A-E3FF94420242}"/>
              </a:ext>
            </a:extLst>
          </p:cNvPr>
          <p:cNvSpPr>
            <a:spLocks noGrp="1"/>
          </p:cNvSpPr>
          <p:nvPr>
            <p:ph type="sldNum" idx="12"/>
          </p:nvPr>
        </p:nvSpPr>
        <p:spPr/>
        <p:txBody>
          <a:bodyPr/>
          <a:lstStyle/>
          <a:p>
            <a:fld id="{00000000-1234-1234-1234-123412341234}" type="slidenum">
              <a:rPr lang="it"/>
              <a:t>85</a:t>
            </a:fld>
            <a:endParaRPr lang="it-IT"/>
          </a:p>
        </p:txBody>
      </p:sp>
      <p:pic>
        <p:nvPicPr>
          <p:cNvPr id="3" name="Immagine 2" descr="Immagine che contiene testo, schermata, diagramma, Rettangolo&#10;&#10;Il contenuto generato dall&amp;#39;IA potrebbe non essere corretto.">
            <a:extLst>
              <a:ext uri="{FF2B5EF4-FFF2-40B4-BE49-F238E27FC236}">
                <a16:creationId xmlns:a16="http://schemas.microsoft.com/office/drawing/2014/main" id="{7385D9B6-8096-A65B-FDB1-E35BF6066E55}"/>
              </a:ext>
            </a:extLst>
          </p:cNvPr>
          <p:cNvPicPr>
            <a:picLocks noChangeAspect="1"/>
          </p:cNvPicPr>
          <p:nvPr/>
        </p:nvPicPr>
        <p:blipFill>
          <a:blip r:embed="rId3"/>
          <a:stretch>
            <a:fillRect/>
          </a:stretch>
        </p:blipFill>
        <p:spPr>
          <a:xfrm>
            <a:off x="3362290" y="801943"/>
            <a:ext cx="5387534" cy="4129549"/>
          </a:xfrm>
          <a:prstGeom prst="rect">
            <a:avLst/>
          </a:prstGeom>
        </p:spPr>
      </p:pic>
    </p:spTree>
    <p:extLst>
      <p:ext uri="{BB962C8B-B14F-4D97-AF65-F5344CB8AC3E}">
        <p14:creationId xmlns:p14="http://schemas.microsoft.com/office/powerpoint/2010/main" val="17107455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D2896C22-7E5D-3E04-4818-B2F946286C26}"/>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41771587-126B-E709-EED6-0565329CA4E5}"/>
              </a:ext>
            </a:extLst>
          </p:cNvPr>
          <p:cNvSpPr txBox="1">
            <a:spLocks noGrp="1"/>
          </p:cNvSpPr>
          <p:nvPr>
            <p:ph type="title"/>
          </p:nvPr>
        </p:nvSpPr>
        <p:spPr>
          <a:prstGeom prst="rect">
            <a:avLst/>
          </a:prstGeom>
        </p:spPr>
        <p:txBody>
          <a:bodyPr spcFirstLastPara="1" wrap="square" lIns="91425" tIns="91425" rIns="91425" bIns="91425" anchor="t" anchorCtr="0">
            <a:normAutofit/>
          </a:bodyPr>
          <a:lstStyle/>
          <a:p>
            <a:pPr>
              <a:lnSpc>
                <a:spcPts val="2475"/>
              </a:lnSpc>
            </a:pPr>
            <a:r>
              <a:rPr lang="en-US" sz="2200" err="1">
                <a:solidFill>
                  <a:schemeClr val="dk2"/>
                </a:solidFill>
              </a:rPr>
              <a:t>EpiDiff</a:t>
            </a:r>
            <a:r>
              <a:rPr lang="en-US" sz="2200">
                <a:solidFill>
                  <a:schemeClr val="dk2"/>
                </a:solidFill>
              </a:rPr>
              <a:t>, Huang et al. CVPR 24</a:t>
            </a:r>
            <a:endParaRPr lang="it-IT" sz="2200">
              <a:solidFill>
                <a:schemeClr val="dk2"/>
              </a:solidFill>
            </a:endParaRPr>
          </a:p>
        </p:txBody>
      </p:sp>
      <p:sp>
        <p:nvSpPr>
          <p:cNvPr id="2" name="Segnaposto numero diapositiva 1">
            <a:extLst>
              <a:ext uri="{FF2B5EF4-FFF2-40B4-BE49-F238E27FC236}">
                <a16:creationId xmlns:a16="http://schemas.microsoft.com/office/drawing/2014/main" id="{0536D076-E334-C3C5-5BAF-6A2DF47BE2EB}"/>
              </a:ext>
            </a:extLst>
          </p:cNvPr>
          <p:cNvSpPr>
            <a:spLocks noGrp="1"/>
          </p:cNvSpPr>
          <p:nvPr>
            <p:ph type="sldNum" idx="12"/>
          </p:nvPr>
        </p:nvSpPr>
        <p:spPr/>
        <p:txBody>
          <a:bodyPr/>
          <a:lstStyle/>
          <a:p>
            <a:fld id="{00000000-1234-1234-1234-123412341234}" type="slidenum">
              <a:rPr lang="it"/>
              <a:t>86</a:t>
            </a:fld>
            <a:endParaRPr lang="it-IT"/>
          </a:p>
        </p:txBody>
      </p:sp>
      <p:sp>
        <p:nvSpPr>
          <p:cNvPr id="6" name="Segnaposto testo 5">
            <a:extLst>
              <a:ext uri="{FF2B5EF4-FFF2-40B4-BE49-F238E27FC236}">
                <a16:creationId xmlns:a16="http://schemas.microsoft.com/office/drawing/2014/main" id="{037EDD71-383B-E774-9669-D20550D4F293}"/>
              </a:ext>
            </a:extLst>
          </p:cNvPr>
          <p:cNvSpPr>
            <a:spLocks noGrp="1"/>
          </p:cNvSpPr>
          <p:nvPr>
            <p:ph type="body" idx="1"/>
          </p:nvPr>
        </p:nvSpPr>
        <p:spPr/>
        <p:txBody>
          <a:bodyPr/>
          <a:lstStyle/>
          <a:p>
            <a:endParaRPr lang="it-IT"/>
          </a:p>
        </p:txBody>
      </p:sp>
      <p:pic>
        <p:nvPicPr>
          <p:cNvPr id="7" name="Immagine 6" descr="Immagine che contiene cavallo&#10;&#10;Il contenuto generato dall&amp;#39;IA potrebbe non essere corretto.">
            <a:extLst>
              <a:ext uri="{FF2B5EF4-FFF2-40B4-BE49-F238E27FC236}">
                <a16:creationId xmlns:a16="http://schemas.microsoft.com/office/drawing/2014/main" id="{A99DB343-58ED-4B95-201B-7FFEF660DB85}"/>
              </a:ext>
            </a:extLst>
          </p:cNvPr>
          <p:cNvPicPr>
            <a:picLocks noChangeAspect="1"/>
          </p:cNvPicPr>
          <p:nvPr/>
        </p:nvPicPr>
        <p:blipFill>
          <a:blip r:embed="rId3"/>
          <a:stretch>
            <a:fillRect/>
          </a:stretch>
        </p:blipFill>
        <p:spPr>
          <a:xfrm>
            <a:off x="156702" y="1545485"/>
            <a:ext cx="8830597" cy="2642466"/>
          </a:xfrm>
          <a:prstGeom prst="rect">
            <a:avLst/>
          </a:prstGeom>
        </p:spPr>
      </p:pic>
    </p:spTree>
    <p:extLst>
      <p:ext uri="{BB962C8B-B14F-4D97-AF65-F5344CB8AC3E}">
        <p14:creationId xmlns:p14="http://schemas.microsoft.com/office/powerpoint/2010/main" val="4556228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C657E381-E06C-7E8B-CD43-C893DB13866C}"/>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CDCFEDA2-3CD6-B7B1-7E78-092281B7A16C}"/>
              </a:ext>
            </a:extLst>
          </p:cNvPr>
          <p:cNvSpPr txBox="1">
            <a:spLocks noGrp="1"/>
          </p:cNvSpPr>
          <p:nvPr>
            <p:ph type="title"/>
          </p:nvPr>
        </p:nvSpPr>
        <p:spPr>
          <a:prstGeom prst="rect">
            <a:avLst/>
          </a:prstGeom>
        </p:spPr>
        <p:txBody>
          <a:bodyPr spcFirstLastPara="1" wrap="square" lIns="91425" tIns="91425" rIns="91425" bIns="91425" anchor="t" anchorCtr="0">
            <a:normAutofit/>
          </a:bodyPr>
          <a:lstStyle/>
          <a:p>
            <a:r>
              <a:rPr lang="en-US" sz="2200">
                <a:solidFill>
                  <a:schemeClr val="dk2"/>
                </a:solidFill>
              </a:rPr>
              <a:t>SV3D</a:t>
            </a:r>
            <a:r>
              <a:rPr lang="en-US" sz="2000">
                <a:solidFill>
                  <a:schemeClr val="dk2"/>
                </a:solidFill>
              </a:rPr>
              <a:t>, Voleti et al. CVPR 24</a:t>
            </a:r>
            <a:endParaRPr lang="it-IT">
              <a:solidFill>
                <a:schemeClr val="dk2"/>
              </a:solidFill>
            </a:endParaRPr>
          </a:p>
        </p:txBody>
      </p:sp>
      <p:sp>
        <p:nvSpPr>
          <p:cNvPr id="4" name="Sottotitolo 3">
            <a:extLst>
              <a:ext uri="{FF2B5EF4-FFF2-40B4-BE49-F238E27FC236}">
                <a16:creationId xmlns:a16="http://schemas.microsoft.com/office/drawing/2014/main" id="{8A657DF7-AE4C-9BFC-D999-CDF7E051EC6E}"/>
              </a:ext>
            </a:extLst>
          </p:cNvPr>
          <p:cNvSpPr>
            <a:spLocks noGrp="1"/>
          </p:cNvSpPr>
          <p:nvPr>
            <p:ph type="body" idx="1"/>
          </p:nvPr>
        </p:nvSpPr>
        <p:spPr/>
        <p:txBody>
          <a:bodyPr>
            <a:normAutofit/>
          </a:bodyPr>
          <a:lstStyle/>
          <a:p>
            <a:pPr marL="228600" indent="-228600">
              <a:lnSpc>
                <a:spcPts val="2475"/>
              </a:lnSpc>
              <a:buFont typeface=""/>
              <a:buChar char="•"/>
            </a:pPr>
            <a:r>
              <a:rPr lang="en-US" sz="1600" b="1"/>
              <a:t>Key Idea:</a:t>
            </a:r>
            <a:r>
              <a:rPr lang="en-US" sz="1600"/>
              <a:t> Finetune </a:t>
            </a:r>
            <a:r>
              <a:rPr lang="en-US" sz="1600" b="1"/>
              <a:t>Stable Video Diffusion</a:t>
            </a:r>
            <a:r>
              <a:rPr lang="en-US" sz="1600"/>
              <a:t> on videos of rotating object. Condition on elevation and azimuth angles to control the camera movement.</a:t>
            </a:r>
            <a:endParaRPr lang="it-IT">
              <a:latin typeface="Arial"/>
              <a:ea typeface="Arial"/>
              <a:cs typeface="Arial"/>
            </a:endParaRPr>
          </a:p>
          <a:p>
            <a:pPr marL="1143000" lvl="3" indent="-228600" rtl="0">
              <a:lnSpc>
                <a:spcPts val="1875"/>
              </a:lnSpc>
              <a:buFont typeface="Arial"/>
              <a:buChar char="•"/>
            </a:pPr>
            <a:endParaRPr lang="it-IT" sz="1600"/>
          </a:p>
        </p:txBody>
      </p:sp>
      <p:sp>
        <p:nvSpPr>
          <p:cNvPr id="2" name="Segnaposto numero diapositiva 1">
            <a:extLst>
              <a:ext uri="{FF2B5EF4-FFF2-40B4-BE49-F238E27FC236}">
                <a16:creationId xmlns:a16="http://schemas.microsoft.com/office/drawing/2014/main" id="{BD4E4690-C217-B5E0-58D1-1DBB6FABA633}"/>
              </a:ext>
            </a:extLst>
          </p:cNvPr>
          <p:cNvSpPr>
            <a:spLocks noGrp="1"/>
          </p:cNvSpPr>
          <p:nvPr>
            <p:ph type="sldNum" idx="12"/>
          </p:nvPr>
        </p:nvSpPr>
        <p:spPr/>
        <p:txBody>
          <a:bodyPr/>
          <a:lstStyle/>
          <a:p>
            <a:fld id="{00000000-1234-1234-1234-123412341234}" type="slidenum">
              <a:rPr lang="it"/>
              <a:t>87</a:t>
            </a:fld>
            <a:endParaRPr lang="it-IT"/>
          </a:p>
        </p:txBody>
      </p:sp>
      <p:pic>
        <p:nvPicPr>
          <p:cNvPr id="3" name="Immagine 2" descr="Immagine che contiene schermata, origami&#10;&#10;Il contenuto generato dall&amp;#39;IA potrebbe non essere corretto.">
            <a:extLst>
              <a:ext uri="{FF2B5EF4-FFF2-40B4-BE49-F238E27FC236}">
                <a16:creationId xmlns:a16="http://schemas.microsoft.com/office/drawing/2014/main" id="{1A00E195-049E-7FAD-5E10-B3E85D968221}"/>
              </a:ext>
            </a:extLst>
          </p:cNvPr>
          <p:cNvPicPr>
            <a:picLocks noChangeAspect="1"/>
          </p:cNvPicPr>
          <p:nvPr/>
        </p:nvPicPr>
        <p:blipFill>
          <a:blip r:embed="rId3"/>
          <a:stretch>
            <a:fillRect/>
          </a:stretch>
        </p:blipFill>
        <p:spPr>
          <a:xfrm>
            <a:off x="506976" y="2207663"/>
            <a:ext cx="8130049" cy="2461111"/>
          </a:xfrm>
          <a:prstGeom prst="rect">
            <a:avLst/>
          </a:prstGeom>
        </p:spPr>
      </p:pic>
    </p:spTree>
    <p:extLst>
      <p:ext uri="{BB962C8B-B14F-4D97-AF65-F5344CB8AC3E}">
        <p14:creationId xmlns:p14="http://schemas.microsoft.com/office/powerpoint/2010/main" val="16232691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6ABC3337-EE14-98CE-9126-BD596EA00919}"/>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E7644E46-C75F-0B1A-0AFC-131F5866AA33}"/>
              </a:ext>
            </a:extLst>
          </p:cNvPr>
          <p:cNvSpPr txBox="1">
            <a:spLocks noGrp="1"/>
          </p:cNvSpPr>
          <p:nvPr>
            <p:ph type="title"/>
          </p:nvPr>
        </p:nvSpPr>
        <p:spPr>
          <a:prstGeom prst="rect">
            <a:avLst/>
          </a:prstGeom>
        </p:spPr>
        <p:txBody>
          <a:bodyPr spcFirstLastPara="1" wrap="square" lIns="91425" tIns="91425" rIns="91425" bIns="91425" anchor="t" anchorCtr="0">
            <a:normAutofit/>
          </a:bodyPr>
          <a:lstStyle/>
          <a:p>
            <a:r>
              <a:rPr lang="en-US" sz="2200">
                <a:solidFill>
                  <a:schemeClr val="dk2"/>
                </a:solidFill>
              </a:rPr>
              <a:t>SV3D</a:t>
            </a:r>
            <a:r>
              <a:rPr lang="en-US" sz="2000">
                <a:solidFill>
                  <a:schemeClr val="dk2"/>
                </a:solidFill>
              </a:rPr>
              <a:t>, Voleti et al. CVPR 24</a:t>
            </a:r>
            <a:endParaRPr lang="it-IT"/>
          </a:p>
        </p:txBody>
      </p:sp>
      <p:sp>
        <p:nvSpPr>
          <p:cNvPr id="4" name="Sottotitolo 3">
            <a:extLst>
              <a:ext uri="{FF2B5EF4-FFF2-40B4-BE49-F238E27FC236}">
                <a16:creationId xmlns:a16="http://schemas.microsoft.com/office/drawing/2014/main" id="{4577DB33-9239-5840-5FA1-B95F73CF2B08}"/>
              </a:ext>
            </a:extLst>
          </p:cNvPr>
          <p:cNvSpPr>
            <a:spLocks noGrp="1"/>
          </p:cNvSpPr>
          <p:nvPr>
            <p:ph type="body" idx="1"/>
          </p:nvPr>
        </p:nvSpPr>
        <p:spPr/>
        <p:txBody>
          <a:bodyPr>
            <a:normAutofit/>
          </a:bodyPr>
          <a:lstStyle/>
          <a:p>
            <a:pPr marL="228600" indent="-228600">
              <a:lnSpc>
                <a:spcPts val="2475"/>
              </a:lnSpc>
              <a:buSzPts val="1400"/>
              <a:buFont typeface="Courier New"/>
              <a:buChar char="•"/>
            </a:pPr>
            <a:r>
              <a:rPr lang="en-US" sz="2000" b="1"/>
              <a:t>Conditioning: </a:t>
            </a:r>
            <a:r>
              <a:rPr lang="en-US" sz="2000"/>
              <a:t>to control the camera movement, they condition on camera positions.</a:t>
            </a:r>
            <a:endParaRPr lang="it-IT"/>
          </a:p>
          <a:p>
            <a:pPr marL="1143000" lvl="3" indent="-228600" rtl="0">
              <a:lnSpc>
                <a:spcPts val="1875"/>
              </a:lnSpc>
              <a:buFont typeface="Arial"/>
              <a:buChar char="•"/>
            </a:pPr>
            <a:endParaRPr lang="it-IT" sz="1600"/>
          </a:p>
        </p:txBody>
      </p:sp>
      <p:sp>
        <p:nvSpPr>
          <p:cNvPr id="2" name="Segnaposto numero diapositiva 1">
            <a:extLst>
              <a:ext uri="{FF2B5EF4-FFF2-40B4-BE49-F238E27FC236}">
                <a16:creationId xmlns:a16="http://schemas.microsoft.com/office/drawing/2014/main" id="{51631861-CFF9-6AE2-71D5-6D96FD9CC748}"/>
              </a:ext>
            </a:extLst>
          </p:cNvPr>
          <p:cNvSpPr>
            <a:spLocks noGrp="1"/>
          </p:cNvSpPr>
          <p:nvPr>
            <p:ph type="sldNum" idx="12"/>
          </p:nvPr>
        </p:nvSpPr>
        <p:spPr/>
        <p:txBody>
          <a:bodyPr/>
          <a:lstStyle/>
          <a:p>
            <a:fld id="{00000000-1234-1234-1234-123412341234}" type="slidenum">
              <a:rPr lang="it"/>
              <a:t>88</a:t>
            </a:fld>
            <a:endParaRPr lang="it-IT"/>
          </a:p>
        </p:txBody>
      </p:sp>
      <p:pic>
        <p:nvPicPr>
          <p:cNvPr id="5" name="Immagine 4" descr="Immagine che contiene diagramma, testo, Piano, origami&#10;&#10;Il contenuto generato dall&amp;#39;IA potrebbe non essere corretto.">
            <a:extLst>
              <a:ext uri="{FF2B5EF4-FFF2-40B4-BE49-F238E27FC236}">
                <a16:creationId xmlns:a16="http://schemas.microsoft.com/office/drawing/2014/main" id="{B638CF40-FE48-A4E7-1987-B2B740390F12}"/>
              </a:ext>
            </a:extLst>
          </p:cNvPr>
          <p:cNvPicPr>
            <a:picLocks noChangeAspect="1"/>
          </p:cNvPicPr>
          <p:nvPr/>
        </p:nvPicPr>
        <p:blipFill>
          <a:blip r:embed="rId3"/>
          <a:stretch>
            <a:fillRect/>
          </a:stretch>
        </p:blipFill>
        <p:spPr>
          <a:xfrm>
            <a:off x="1004734" y="1861916"/>
            <a:ext cx="6811912" cy="2995901"/>
          </a:xfrm>
          <a:prstGeom prst="rect">
            <a:avLst/>
          </a:prstGeom>
        </p:spPr>
      </p:pic>
    </p:spTree>
    <p:extLst>
      <p:ext uri="{BB962C8B-B14F-4D97-AF65-F5344CB8AC3E}">
        <p14:creationId xmlns:p14="http://schemas.microsoft.com/office/powerpoint/2010/main" val="3333166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0DC2DA98-2A8E-6EA3-635B-E02309B75620}"/>
            </a:ext>
          </a:extLst>
        </p:cNvPr>
        <p:cNvGrpSpPr/>
        <p:nvPr/>
      </p:nvGrpSpPr>
      <p:grpSpPr>
        <a:xfrm>
          <a:off x="0" y="0"/>
          <a:ext cx="0" cy="0"/>
          <a:chOff x="0" y="0"/>
          <a:chExt cx="0" cy="0"/>
        </a:xfrm>
      </p:grpSpPr>
      <p:sp>
        <p:nvSpPr>
          <p:cNvPr id="4" name="Sottotitolo 3">
            <a:extLst>
              <a:ext uri="{FF2B5EF4-FFF2-40B4-BE49-F238E27FC236}">
                <a16:creationId xmlns:a16="http://schemas.microsoft.com/office/drawing/2014/main" id="{A46BB61A-9A88-BF9A-ECBA-27461EF6BC2D}"/>
              </a:ext>
            </a:extLst>
          </p:cNvPr>
          <p:cNvSpPr>
            <a:spLocks noGrp="1"/>
          </p:cNvSpPr>
          <p:nvPr>
            <p:ph type="body" idx="1"/>
          </p:nvPr>
        </p:nvSpPr>
        <p:spPr/>
        <p:txBody>
          <a:bodyPr>
            <a:normAutofit/>
          </a:bodyPr>
          <a:lstStyle/>
          <a:p>
            <a:pPr marL="228600" indent="-228600">
              <a:lnSpc>
                <a:spcPts val="2475"/>
              </a:lnSpc>
              <a:buSzPts val="1400"/>
              <a:buFont typeface="Courier New"/>
              <a:buChar char="•"/>
            </a:pPr>
            <a:r>
              <a:rPr lang="en-US" sz="2000" b="1"/>
              <a:t>Consistency: </a:t>
            </a:r>
            <a:r>
              <a:rPr lang="en-US" sz="2000"/>
              <a:t>SV3D is based on Stable Video Diffusion (SVD), which already implements some techniques to improve consistency across the generated video.</a:t>
            </a:r>
            <a:endParaRPr lang="it-IT"/>
          </a:p>
          <a:p>
            <a:pPr lvl="2">
              <a:lnSpc>
                <a:spcPts val="2475"/>
              </a:lnSpc>
              <a:buSzPts val="1800"/>
            </a:pPr>
            <a:r>
              <a:rPr lang="en-US" sz="1600"/>
              <a:t>SVD is a variant of Stable Diffusion adapted for video generation.</a:t>
            </a:r>
          </a:p>
          <a:p>
            <a:pPr lvl="2">
              <a:lnSpc>
                <a:spcPts val="2475"/>
              </a:lnSpc>
              <a:buSzPts val="1800"/>
            </a:pPr>
            <a:r>
              <a:rPr lang="en-US" sz="1600"/>
              <a:t>It reaches temporal coherence by adding </a:t>
            </a:r>
            <a:r>
              <a:rPr lang="en-US" sz="1600" b="1"/>
              <a:t>temporal attention and 3D convolutions </a:t>
            </a:r>
            <a:r>
              <a:rPr lang="en-US" sz="1600"/>
              <a:t>to Stable Diffusion's U-Net.</a:t>
            </a:r>
            <a:endParaRPr lang="en-US"/>
          </a:p>
          <a:p>
            <a:pPr marL="1143000" lvl="3" indent="-228600">
              <a:lnSpc>
                <a:spcPts val="1875"/>
              </a:lnSpc>
              <a:buChar char="•"/>
            </a:pPr>
            <a:endParaRPr lang="it-IT" sz="1600"/>
          </a:p>
        </p:txBody>
      </p:sp>
      <p:sp>
        <p:nvSpPr>
          <p:cNvPr id="2" name="Segnaposto numero diapositiva 1">
            <a:extLst>
              <a:ext uri="{FF2B5EF4-FFF2-40B4-BE49-F238E27FC236}">
                <a16:creationId xmlns:a16="http://schemas.microsoft.com/office/drawing/2014/main" id="{3CBB67B5-D1B5-3C5F-74A2-AB151A6FE83F}"/>
              </a:ext>
            </a:extLst>
          </p:cNvPr>
          <p:cNvSpPr>
            <a:spLocks noGrp="1"/>
          </p:cNvSpPr>
          <p:nvPr>
            <p:ph type="sldNum" idx="12"/>
          </p:nvPr>
        </p:nvSpPr>
        <p:spPr/>
        <p:txBody>
          <a:bodyPr/>
          <a:lstStyle/>
          <a:p>
            <a:fld id="{00000000-1234-1234-1234-123412341234}" type="slidenum">
              <a:rPr lang="it"/>
              <a:t>89</a:t>
            </a:fld>
            <a:endParaRPr lang="it-IT"/>
          </a:p>
        </p:txBody>
      </p:sp>
      <p:sp>
        <p:nvSpPr>
          <p:cNvPr id="8" name="Titolo 7">
            <a:extLst>
              <a:ext uri="{FF2B5EF4-FFF2-40B4-BE49-F238E27FC236}">
                <a16:creationId xmlns:a16="http://schemas.microsoft.com/office/drawing/2014/main" id="{310502EF-AE24-98E9-9FBF-4A5E956E901C}"/>
              </a:ext>
            </a:extLst>
          </p:cNvPr>
          <p:cNvSpPr>
            <a:spLocks noGrp="1"/>
          </p:cNvSpPr>
          <p:nvPr>
            <p:ph type="title"/>
          </p:nvPr>
        </p:nvSpPr>
        <p:spPr/>
        <p:txBody>
          <a:bodyPr/>
          <a:lstStyle/>
          <a:p>
            <a:r>
              <a:rPr lang="en-US" sz="2200">
                <a:solidFill>
                  <a:schemeClr val="dk2"/>
                </a:solidFill>
              </a:rPr>
              <a:t>SV3D</a:t>
            </a:r>
            <a:r>
              <a:rPr lang="en-US" sz="2000">
                <a:solidFill>
                  <a:schemeClr val="dk2"/>
                </a:solidFill>
              </a:rPr>
              <a:t>, Voleti et al. CVPR 24</a:t>
            </a:r>
            <a:endParaRPr lang="it-IT" sz="2000">
              <a:solidFill>
                <a:schemeClr val="dk2"/>
              </a:solidFill>
            </a:endParaRPr>
          </a:p>
        </p:txBody>
      </p:sp>
    </p:spTree>
    <p:extLst>
      <p:ext uri="{BB962C8B-B14F-4D97-AF65-F5344CB8AC3E}">
        <p14:creationId xmlns:p14="http://schemas.microsoft.com/office/powerpoint/2010/main" val="6245396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46F02D1F-2E68-761C-2429-B07F73141316}"/>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55A0DA59-ACFE-A6C0-30FD-F4894671B723}"/>
              </a:ext>
            </a:extLst>
          </p:cNvPr>
          <p:cNvSpPr txBox="1">
            <a:spLocks noGrp="1"/>
          </p:cNvSpPr>
          <p:nvPr>
            <p:ph type="title"/>
          </p:nvPr>
        </p:nvSpPr>
        <p:spPr>
          <a:prstGeom prst="rect">
            <a:avLst/>
          </a:prstGeom>
        </p:spPr>
        <p:txBody>
          <a:bodyPr spcFirstLastPara="1" wrap="square" lIns="91425" tIns="91425" rIns="91425" bIns="91425" anchor="t" anchorCtr="0">
            <a:normAutofit/>
          </a:bodyPr>
          <a:lstStyle/>
          <a:p>
            <a:r>
              <a:rPr lang="en-US" sz="2200">
                <a:solidFill>
                  <a:schemeClr val="dk2"/>
                </a:solidFill>
              </a:rPr>
              <a:t>SV3D</a:t>
            </a:r>
            <a:r>
              <a:rPr lang="en-US" sz="2000">
                <a:solidFill>
                  <a:schemeClr val="dk2"/>
                </a:solidFill>
              </a:rPr>
              <a:t>, Voleti et al. CVPR 24</a:t>
            </a:r>
            <a:endParaRPr lang="it-IT"/>
          </a:p>
        </p:txBody>
      </p:sp>
      <p:sp>
        <p:nvSpPr>
          <p:cNvPr id="4" name="Sottotitolo 3">
            <a:extLst>
              <a:ext uri="{FF2B5EF4-FFF2-40B4-BE49-F238E27FC236}">
                <a16:creationId xmlns:a16="http://schemas.microsoft.com/office/drawing/2014/main" id="{4571E183-839C-6D64-01B8-2469024D0F5D}"/>
              </a:ext>
            </a:extLst>
          </p:cNvPr>
          <p:cNvSpPr>
            <a:spLocks noGrp="1"/>
          </p:cNvSpPr>
          <p:nvPr>
            <p:ph type="body" idx="1"/>
          </p:nvPr>
        </p:nvSpPr>
        <p:spPr/>
        <p:txBody>
          <a:bodyPr>
            <a:normAutofit/>
          </a:bodyPr>
          <a:lstStyle/>
          <a:p>
            <a:pPr marL="228600" indent="-228600">
              <a:lnSpc>
                <a:spcPts val="2475"/>
              </a:lnSpc>
              <a:buSzPts val="1400"/>
              <a:buFont typeface="Courier New"/>
              <a:buChar char="•"/>
            </a:pPr>
            <a:endParaRPr lang="en-US" sz="2000"/>
          </a:p>
          <a:p>
            <a:pPr marL="1143000" lvl="3" indent="-228600" rtl="0">
              <a:lnSpc>
                <a:spcPts val="1875"/>
              </a:lnSpc>
              <a:buFont typeface="Arial"/>
              <a:buChar char="•"/>
            </a:pPr>
            <a:endParaRPr lang="it-IT" sz="1600"/>
          </a:p>
        </p:txBody>
      </p:sp>
      <p:sp>
        <p:nvSpPr>
          <p:cNvPr id="2" name="Segnaposto numero diapositiva 1">
            <a:extLst>
              <a:ext uri="{FF2B5EF4-FFF2-40B4-BE49-F238E27FC236}">
                <a16:creationId xmlns:a16="http://schemas.microsoft.com/office/drawing/2014/main" id="{E12D0AA7-5E3E-870B-5BD3-DA13CB63A7D2}"/>
              </a:ext>
            </a:extLst>
          </p:cNvPr>
          <p:cNvSpPr>
            <a:spLocks noGrp="1"/>
          </p:cNvSpPr>
          <p:nvPr>
            <p:ph type="sldNum" idx="12"/>
          </p:nvPr>
        </p:nvSpPr>
        <p:spPr/>
        <p:txBody>
          <a:bodyPr/>
          <a:lstStyle/>
          <a:p>
            <a:fld id="{00000000-1234-1234-1234-123412341234}" type="slidenum">
              <a:rPr lang="it"/>
              <a:t>90</a:t>
            </a:fld>
            <a:endParaRPr lang="it-IT"/>
          </a:p>
        </p:txBody>
      </p:sp>
      <p:pic>
        <p:nvPicPr>
          <p:cNvPr id="3" name="2025-06-30 00-13-30">
            <a:hlinkClick r:id="" action="ppaction://media"/>
            <a:extLst>
              <a:ext uri="{FF2B5EF4-FFF2-40B4-BE49-F238E27FC236}">
                <a16:creationId xmlns:a16="http://schemas.microsoft.com/office/drawing/2014/main" id="{8C8A3FC0-1B23-658E-A070-9E65E3E94B0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3262" y="1822395"/>
            <a:ext cx="8765930" cy="2076450"/>
          </a:xfrm>
          <a:prstGeom prst="rect">
            <a:avLst/>
          </a:prstGeom>
        </p:spPr>
      </p:pic>
    </p:spTree>
    <p:extLst>
      <p:ext uri="{BB962C8B-B14F-4D97-AF65-F5344CB8AC3E}">
        <p14:creationId xmlns:p14="http://schemas.microsoft.com/office/powerpoint/2010/main" val="123925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9D7024A4-1789-9E2F-E3CB-D017F5EA9D94}"/>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CD0DCEA5-9228-F916-D4D7-E0369FDDFB02}"/>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Diffusion</a:t>
            </a:r>
            <a:r>
              <a:rPr lang="it"/>
              <a:t> </a:t>
            </a:r>
            <a:r>
              <a:rPr lang="it" err="1"/>
              <a:t>Probabilistic</a:t>
            </a:r>
            <a:r>
              <a:rPr lang="it"/>
              <a:t> Models</a:t>
            </a:r>
          </a:p>
        </p:txBody>
      </p:sp>
      <p:sp>
        <p:nvSpPr>
          <p:cNvPr id="4" name="Sottotitolo 3">
            <a:extLst>
              <a:ext uri="{FF2B5EF4-FFF2-40B4-BE49-F238E27FC236}">
                <a16:creationId xmlns:a16="http://schemas.microsoft.com/office/drawing/2014/main" id="{FF0A291E-2FA1-BF80-EB38-721E1F0E497A}"/>
              </a:ext>
            </a:extLst>
          </p:cNvPr>
          <p:cNvSpPr>
            <a:spLocks noGrp="1"/>
          </p:cNvSpPr>
          <p:nvPr>
            <p:ph type="body" idx="1"/>
          </p:nvPr>
        </p:nvSpPr>
        <p:spPr/>
        <p:txBody>
          <a:bodyPr>
            <a:normAutofit/>
          </a:bodyPr>
          <a:lstStyle/>
          <a:p>
            <a:pPr>
              <a:lnSpc>
                <a:spcPct val="114999"/>
              </a:lnSpc>
            </a:pPr>
            <a:r>
              <a:rPr lang="it-IT" err="1"/>
              <a:t>Diffusion</a:t>
            </a:r>
            <a:r>
              <a:rPr lang="it-IT"/>
              <a:t> model </a:t>
            </a:r>
            <a:r>
              <a:rPr lang="it-IT" err="1"/>
              <a:t>aims</a:t>
            </a:r>
            <a:r>
              <a:rPr lang="it-IT"/>
              <a:t> to </a:t>
            </a:r>
            <a:r>
              <a:rPr lang="it-IT" err="1"/>
              <a:t>learn</a:t>
            </a:r>
            <a:r>
              <a:rPr lang="it-IT"/>
              <a:t> the </a:t>
            </a:r>
            <a:r>
              <a:rPr lang="it-IT" b="1"/>
              <a:t>reverse </a:t>
            </a:r>
            <a:r>
              <a:rPr lang="it-IT"/>
              <a:t>of </a:t>
            </a:r>
            <a:r>
              <a:rPr lang="it-IT" b="1" err="1"/>
              <a:t>noise</a:t>
            </a:r>
            <a:r>
              <a:rPr lang="it-IT" b="1"/>
              <a:t> generation</a:t>
            </a:r>
            <a:r>
              <a:rPr lang="it-IT"/>
              <a:t> procedure</a:t>
            </a:r>
          </a:p>
          <a:p>
            <a:pPr lvl="1">
              <a:lnSpc>
                <a:spcPct val="114999"/>
              </a:lnSpc>
            </a:pPr>
            <a:r>
              <a:rPr lang="it-IT" b="1" err="1"/>
              <a:t>Forward</a:t>
            </a:r>
            <a:r>
              <a:rPr lang="it-IT" b="1"/>
              <a:t> step</a:t>
            </a:r>
            <a:r>
              <a:rPr lang="it-IT"/>
              <a:t>: (</a:t>
            </a:r>
            <a:r>
              <a:rPr lang="it-IT" err="1"/>
              <a:t>Iteratively</a:t>
            </a:r>
            <a:r>
              <a:rPr lang="it-IT"/>
              <a:t>) </a:t>
            </a:r>
            <a:r>
              <a:rPr lang="it-IT" err="1"/>
              <a:t>Add</a:t>
            </a:r>
            <a:r>
              <a:rPr lang="it-IT"/>
              <a:t> </a:t>
            </a:r>
            <a:r>
              <a:rPr lang="it-IT" err="1"/>
              <a:t>noise</a:t>
            </a:r>
            <a:r>
              <a:rPr lang="it-IT"/>
              <a:t> to the </a:t>
            </a:r>
            <a:r>
              <a:rPr lang="it-IT" err="1"/>
              <a:t>original</a:t>
            </a:r>
            <a:r>
              <a:rPr lang="it-IT"/>
              <a:t> sample</a:t>
            </a:r>
          </a:p>
          <a:p>
            <a:pPr lvl="2">
              <a:lnSpc>
                <a:spcPct val="114999"/>
              </a:lnSpc>
            </a:pPr>
            <a:r>
              <a:rPr lang="it-IT"/>
              <a:t>→ The sample      </a:t>
            </a:r>
            <a:r>
              <a:rPr lang="it-IT" err="1"/>
              <a:t>converges</a:t>
            </a:r>
            <a:r>
              <a:rPr lang="it-IT"/>
              <a:t> to the complete </a:t>
            </a:r>
            <a:r>
              <a:rPr lang="it-IT" err="1"/>
              <a:t>noise</a:t>
            </a:r>
            <a:r>
              <a:rPr lang="it-IT"/>
              <a:t>       (e.g.,             )</a:t>
            </a:r>
          </a:p>
          <a:p>
            <a:pPr lvl="1">
              <a:lnSpc>
                <a:spcPct val="114999"/>
              </a:lnSpc>
            </a:pPr>
            <a:r>
              <a:rPr lang="it-IT" b="1"/>
              <a:t>Reverse step</a:t>
            </a:r>
            <a:r>
              <a:rPr lang="it-IT"/>
              <a:t>: </a:t>
            </a:r>
            <a:r>
              <a:rPr lang="it-IT" err="1"/>
              <a:t>Recover</a:t>
            </a:r>
            <a:r>
              <a:rPr lang="it-IT"/>
              <a:t> the </a:t>
            </a:r>
            <a:r>
              <a:rPr lang="it-IT" err="1"/>
              <a:t>original</a:t>
            </a:r>
            <a:r>
              <a:rPr lang="it-IT"/>
              <a:t> sample from the </a:t>
            </a:r>
            <a:r>
              <a:rPr lang="it-IT" err="1"/>
              <a:t>noise</a:t>
            </a:r>
            <a:endParaRPr lang="it-IT"/>
          </a:p>
          <a:p>
            <a:pPr lvl="2">
              <a:lnSpc>
                <a:spcPct val="114999"/>
              </a:lnSpc>
            </a:pPr>
            <a:r>
              <a:rPr lang="it-IT"/>
              <a:t>→ Note </a:t>
            </a:r>
            <a:r>
              <a:rPr lang="it-IT" err="1"/>
              <a:t>that</a:t>
            </a:r>
            <a:r>
              <a:rPr lang="it-IT"/>
              <a:t> </a:t>
            </a:r>
            <a:r>
              <a:rPr lang="it-IT" err="1"/>
              <a:t>it</a:t>
            </a:r>
            <a:r>
              <a:rPr lang="it-IT"/>
              <a:t> </a:t>
            </a:r>
            <a:r>
              <a:rPr lang="it-IT" err="1"/>
              <a:t>is</a:t>
            </a:r>
            <a:r>
              <a:rPr lang="it-IT"/>
              <a:t> the “generation” procedure</a:t>
            </a:r>
          </a:p>
        </p:txBody>
      </p:sp>
      <p:sp>
        <p:nvSpPr>
          <p:cNvPr id="2" name="Segnaposto numero diapositiva 1">
            <a:extLst>
              <a:ext uri="{FF2B5EF4-FFF2-40B4-BE49-F238E27FC236}">
                <a16:creationId xmlns:a16="http://schemas.microsoft.com/office/drawing/2014/main" id="{96B947E2-B725-3781-2DD0-9D4C6E3DB080}"/>
              </a:ext>
            </a:extLst>
          </p:cNvPr>
          <p:cNvSpPr>
            <a:spLocks noGrp="1"/>
          </p:cNvSpPr>
          <p:nvPr>
            <p:ph type="sldNum" idx="12"/>
          </p:nvPr>
        </p:nvSpPr>
        <p:spPr/>
        <p:txBody>
          <a:bodyPr/>
          <a:lstStyle/>
          <a:p>
            <a:fld id="{00000000-1234-1234-1234-123412341234}" type="slidenum">
              <a:rPr lang="it"/>
              <a:t>91</a:t>
            </a:fld>
            <a:endParaRPr lang="it-IT"/>
          </a:p>
        </p:txBody>
      </p:sp>
      <p:pic>
        <p:nvPicPr>
          <p:cNvPr id="7" name="Immagine 6">
            <a:extLst>
              <a:ext uri="{FF2B5EF4-FFF2-40B4-BE49-F238E27FC236}">
                <a16:creationId xmlns:a16="http://schemas.microsoft.com/office/drawing/2014/main" id="{D917D84D-C240-A994-4EC4-34C0914EEBFC}"/>
              </a:ext>
            </a:extLst>
          </p:cNvPr>
          <p:cNvPicPr>
            <a:picLocks noChangeAspect="1"/>
          </p:cNvPicPr>
          <p:nvPr/>
        </p:nvPicPr>
        <p:blipFill>
          <a:blip r:embed="rId3"/>
          <a:stretch>
            <a:fillRect/>
          </a:stretch>
        </p:blipFill>
        <p:spPr>
          <a:xfrm>
            <a:off x="2951828" y="1824038"/>
            <a:ext cx="216925" cy="177288"/>
          </a:xfrm>
          <a:prstGeom prst="rect">
            <a:avLst/>
          </a:prstGeom>
        </p:spPr>
      </p:pic>
      <p:pic>
        <p:nvPicPr>
          <p:cNvPr id="10" name="Immagine 9" descr="Immagine che contiene Carattere, numero, simbolo, tipografia&#10;&#10;Il contenuto generato dall&amp;#39;IA potrebbe non essere corretto.">
            <a:extLst>
              <a:ext uri="{FF2B5EF4-FFF2-40B4-BE49-F238E27FC236}">
                <a16:creationId xmlns:a16="http://schemas.microsoft.com/office/drawing/2014/main" id="{6F9ACD59-24DD-7366-8DAA-7F841ADC4667}"/>
              </a:ext>
            </a:extLst>
          </p:cNvPr>
          <p:cNvPicPr>
            <a:picLocks noChangeAspect="1"/>
          </p:cNvPicPr>
          <p:nvPr/>
        </p:nvPicPr>
        <p:blipFill>
          <a:blip r:embed="rId4"/>
          <a:stretch>
            <a:fillRect/>
          </a:stretch>
        </p:blipFill>
        <p:spPr>
          <a:xfrm>
            <a:off x="5832066" y="1844470"/>
            <a:ext cx="263628" cy="179781"/>
          </a:xfrm>
          <a:prstGeom prst="rect">
            <a:avLst/>
          </a:prstGeom>
        </p:spPr>
      </p:pic>
      <p:pic>
        <p:nvPicPr>
          <p:cNvPr id="12" name="Immagine 11" descr="Immagine che contiene Carattere, tipografia, calligrafia, design&#10;&#10;Il contenuto generato dall&amp;#39;IA potrebbe non essere corretto.">
            <a:extLst>
              <a:ext uri="{FF2B5EF4-FFF2-40B4-BE49-F238E27FC236}">
                <a16:creationId xmlns:a16="http://schemas.microsoft.com/office/drawing/2014/main" id="{A44F586D-D01E-4D07-7C69-97467D244955}"/>
              </a:ext>
            </a:extLst>
          </p:cNvPr>
          <p:cNvPicPr>
            <a:picLocks noChangeAspect="1"/>
          </p:cNvPicPr>
          <p:nvPr/>
        </p:nvPicPr>
        <p:blipFill>
          <a:blip r:embed="rId5"/>
          <a:stretch>
            <a:fillRect/>
          </a:stretch>
        </p:blipFill>
        <p:spPr>
          <a:xfrm>
            <a:off x="6562571" y="1848617"/>
            <a:ext cx="563205" cy="155780"/>
          </a:xfrm>
          <a:prstGeom prst="rect">
            <a:avLst/>
          </a:prstGeom>
        </p:spPr>
      </p:pic>
      <p:pic>
        <p:nvPicPr>
          <p:cNvPr id="13" name="Immagine 12" descr="Immagine che contiene testo, schermata, diagramma, cerchio&#10;&#10;Il contenuto generato dall&amp;#39;IA potrebbe non essere corretto.">
            <a:extLst>
              <a:ext uri="{FF2B5EF4-FFF2-40B4-BE49-F238E27FC236}">
                <a16:creationId xmlns:a16="http://schemas.microsoft.com/office/drawing/2014/main" id="{3A7D7F17-FB27-4A1C-4CC1-9CA2C3780D94}"/>
              </a:ext>
            </a:extLst>
          </p:cNvPr>
          <p:cNvPicPr>
            <a:picLocks noChangeAspect="1"/>
          </p:cNvPicPr>
          <p:nvPr/>
        </p:nvPicPr>
        <p:blipFill>
          <a:blip r:embed="rId6"/>
          <a:stretch>
            <a:fillRect/>
          </a:stretch>
        </p:blipFill>
        <p:spPr>
          <a:xfrm>
            <a:off x="1060040" y="2671827"/>
            <a:ext cx="7770557" cy="1993669"/>
          </a:xfrm>
          <a:prstGeom prst="rect">
            <a:avLst/>
          </a:prstGeom>
        </p:spPr>
      </p:pic>
    </p:spTree>
    <p:extLst>
      <p:ext uri="{BB962C8B-B14F-4D97-AF65-F5344CB8AC3E}">
        <p14:creationId xmlns:p14="http://schemas.microsoft.com/office/powerpoint/2010/main" val="41386094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18485639-FFED-CD2E-2E8C-81C4982C1BE6}"/>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BB428E74-82EB-678C-28B6-155D7FB3E658}"/>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Diffusion</a:t>
            </a:r>
            <a:r>
              <a:rPr lang="it"/>
              <a:t> </a:t>
            </a:r>
            <a:r>
              <a:rPr lang="it" err="1"/>
              <a:t>Probabilistic</a:t>
            </a:r>
            <a:r>
              <a:rPr lang="it"/>
              <a:t> Models</a:t>
            </a:r>
          </a:p>
        </p:txBody>
      </p:sp>
      <p:sp>
        <p:nvSpPr>
          <p:cNvPr id="4" name="Sottotitolo 3">
            <a:extLst>
              <a:ext uri="{FF2B5EF4-FFF2-40B4-BE49-F238E27FC236}">
                <a16:creationId xmlns:a16="http://schemas.microsoft.com/office/drawing/2014/main" id="{696F67CA-A458-4AB6-0A08-5FF190CEFD13}"/>
              </a:ext>
            </a:extLst>
          </p:cNvPr>
          <p:cNvSpPr>
            <a:spLocks noGrp="1"/>
          </p:cNvSpPr>
          <p:nvPr>
            <p:ph type="body" idx="1"/>
          </p:nvPr>
        </p:nvSpPr>
        <p:spPr/>
        <p:txBody>
          <a:bodyPr>
            <a:normAutofit/>
          </a:bodyPr>
          <a:lstStyle/>
          <a:p>
            <a:pPr>
              <a:lnSpc>
                <a:spcPct val="114999"/>
              </a:lnSpc>
            </a:pPr>
            <a:r>
              <a:rPr lang="it-IT" err="1"/>
              <a:t>Diffusion</a:t>
            </a:r>
            <a:r>
              <a:rPr lang="it-IT"/>
              <a:t> model </a:t>
            </a:r>
            <a:r>
              <a:rPr lang="it-IT" err="1"/>
              <a:t>aims</a:t>
            </a:r>
            <a:r>
              <a:rPr lang="it-IT"/>
              <a:t> to </a:t>
            </a:r>
            <a:r>
              <a:rPr lang="it-IT" err="1"/>
              <a:t>learn</a:t>
            </a:r>
            <a:r>
              <a:rPr lang="it-IT"/>
              <a:t> the </a:t>
            </a:r>
            <a:r>
              <a:rPr lang="it-IT" b="1"/>
              <a:t>reverse </a:t>
            </a:r>
            <a:r>
              <a:rPr lang="it-IT"/>
              <a:t>of </a:t>
            </a:r>
            <a:r>
              <a:rPr lang="it-IT" b="1" err="1"/>
              <a:t>noise</a:t>
            </a:r>
            <a:r>
              <a:rPr lang="it-IT" b="1"/>
              <a:t> generation</a:t>
            </a:r>
            <a:r>
              <a:rPr lang="it-IT"/>
              <a:t> procedure</a:t>
            </a:r>
          </a:p>
          <a:p>
            <a:pPr lvl="1">
              <a:lnSpc>
                <a:spcPct val="114999"/>
              </a:lnSpc>
            </a:pPr>
            <a:r>
              <a:rPr lang="it-IT" b="1" err="1"/>
              <a:t>Forward</a:t>
            </a:r>
            <a:r>
              <a:rPr lang="it-IT" b="1"/>
              <a:t> step</a:t>
            </a:r>
            <a:r>
              <a:rPr lang="it-IT"/>
              <a:t>: (</a:t>
            </a:r>
            <a:r>
              <a:rPr lang="it-IT" err="1"/>
              <a:t>Iteratively</a:t>
            </a:r>
            <a:r>
              <a:rPr lang="it-IT"/>
              <a:t>) </a:t>
            </a:r>
            <a:r>
              <a:rPr lang="it-IT" err="1"/>
              <a:t>Add</a:t>
            </a:r>
            <a:r>
              <a:rPr lang="it-IT"/>
              <a:t> </a:t>
            </a:r>
            <a:r>
              <a:rPr lang="it-IT" err="1"/>
              <a:t>noise</a:t>
            </a:r>
            <a:r>
              <a:rPr lang="it-IT"/>
              <a:t> to the </a:t>
            </a:r>
            <a:r>
              <a:rPr lang="it-IT" err="1"/>
              <a:t>original</a:t>
            </a:r>
            <a:r>
              <a:rPr lang="it-IT"/>
              <a:t> sample</a:t>
            </a:r>
          </a:p>
          <a:p>
            <a:pPr lvl="2">
              <a:lnSpc>
                <a:spcPct val="114999"/>
              </a:lnSpc>
            </a:pPr>
            <a:r>
              <a:rPr lang="it-IT"/>
              <a:t>→ </a:t>
            </a:r>
            <a:r>
              <a:rPr lang="it-IT" err="1"/>
              <a:t>Technically</a:t>
            </a:r>
            <a:r>
              <a:rPr lang="it-IT"/>
              <a:t>, </a:t>
            </a:r>
            <a:r>
              <a:rPr lang="it-IT" err="1"/>
              <a:t>it</a:t>
            </a:r>
            <a:r>
              <a:rPr lang="it-IT"/>
              <a:t> </a:t>
            </a:r>
            <a:r>
              <a:rPr lang="it-IT" err="1"/>
              <a:t>is</a:t>
            </a:r>
            <a:r>
              <a:rPr lang="it-IT"/>
              <a:t> a product of </a:t>
            </a:r>
            <a:r>
              <a:rPr lang="it-IT" err="1"/>
              <a:t>conditional</a:t>
            </a:r>
            <a:r>
              <a:rPr lang="it-IT"/>
              <a:t> </a:t>
            </a:r>
            <a:r>
              <a:rPr lang="it-IT" err="1"/>
              <a:t>noise</a:t>
            </a:r>
            <a:r>
              <a:rPr lang="it-IT"/>
              <a:t> </a:t>
            </a:r>
            <a:r>
              <a:rPr lang="it-IT" err="1"/>
              <a:t>distribution</a:t>
            </a:r>
          </a:p>
          <a:p>
            <a:pPr lvl="1">
              <a:lnSpc>
                <a:spcPct val="114999"/>
              </a:lnSpc>
            </a:pPr>
            <a:r>
              <a:rPr lang="it-IT" err="1"/>
              <a:t>Usually</a:t>
            </a:r>
            <a:r>
              <a:rPr lang="it-IT"/>
              <a:t>, the </a:t>
            </a:r>
            <a:r>
              <a:rPr lang="it-IT" err="1"/>
              <a:t>parameters</a:t>
            </a:r>
            <a:r>
              <a:rPr lang="it-IT"/>
              <a:t>     are </a:t>
            </a:r>
            <a:r>
              <a:rPr lang="it-IT" err="1"/>
              <a:t>fixed</a:t>
            </a:r>
            <a:r>
              <a:rPr lang="it-IT"/>
              <a:t> (one can </a:t>
            </a:r>
            <a:r>
              <a:rPr lang="it-IT" err="1"/>
              <a:t>jointly</a:t>
            </a:r>
            <a:r>
              <a:rPr lang="it-IT"/>
              <a:t> </a:t>
            </a:r>
            <a:r>
              <a:rPr lang="it-IT" err="1"/>
              <a:t>learn</a:t>
            </a:r>
            <a:r>
              <a:rPr lang="it-IT"/>
              <a:t> </a:t>
            </a:r>
            <a:r>
              <a:rPr lang="it-IT" err="1"/>
              <a:t>them</a:t>
            </a:r>
            <a:r>
              <a:rPr lang="it-IT"/>
              <a:t>, </a:t>
            </a:r>
            <a:r>
              <a:rPr lang="it-IT" err="1"/>
              <a:t>but</a:t>
            </a:r>
            <a:r>
              <a:rPr lang="it-IT"/>
              <a:t> </a:t>
            </a:r>
            <a:r>
              <a:rPr lang="it-IT" err="1"/>
              <a:t>it</a:t>
            </a:r>
            <a:r>
              <a:rPr lang="it-IT"/>
              <a:t> </a:t>
            </a:r>
            <a:r>
              <a:rPr lang="it-IT" err="1"/>
              <a:t>is</a:t>
            </a:r>
            <a:r>
              <a:rPr lang="it-IT"/>
              <a:t> </a:t>
            </a:r>
            <a:r>
              <a:rPr lang="it-IT" err="1"/>
              <a:t>not</a:t>
            </a:r>
            <a:r>
              <a:rPr lang="it-IT"/>
              <a:t> </a:t>
            </a:r>
            <a:r>
              <a:rPr lang="it-IT" err="1"/>
              <a:t>beneficial</a:t>
            </a:r>
            <a:r>
              <a:rPr lang="it-IT"/>
              <a:t>)</a:t>
            </a:r>
          </a:p>
          <a:p>
            <a:pPr lvl="1">
              <a:lnSpc>
                <a:spcPct val="114999"/>
              </a:lnSpc>
            </a:pPr>
            <a:r>
              <a:rPr lang="it-IT" err="1"/>
              <a:t>Noise</a:t>
            </a:r>
            <a:r>
              <a:rPr lang="it-IT"/>
              <a:t> </a:t>
            </a:r>
            <a:r>
              <a:rPr lang="it-IT" err="1"/>
              <a:t>annealing</a:t>
            </a:r>
            <a:r>
              <a:rPr lang="it-IT"/>
              <a:t> (i.e., </a:t>
            </a:r>
            <a:r>
              <a:rPr lang="it-IT" err="1"/>
              <a:t>reducing</a:t>
            </a:r>
            <a:r>
              <a:rPr lang="it-IT"/>
              <a:t> </a:t>
            </a:r>
            <a:r>
              <a:rPr lang="it-IT" err="1"/>
              <a:t>noise</a:t>
            </a:r>
            <a:r>
              <a:rPr lang="it-IT"/>
              <a:t> scale              ) </a:t>
            </a:r>
            <a:r>
              <a:rPr lang="it-IT" err="1"/>
              <a:t>is</a:t>
            </a:r>
            <a:r>
              <a:rPr lang="it-IT"/>
              <a:t> </a:t>
            </a:r>
            <a:r>
              <a:rPr lang="it-IT" err="1"/>
              <a:t>crucial</a:t>
            </a:r>
            <a:r>
              <a:rPr lang="it-IT"/>
              <a:t> to the performance</a:t>
            </a:r>
          </a:p>
        </p:txBody>
      </p:sp>
      <p:sp>
        <p:nvSpPr>
          <p:cNvPr id="2" name="Segnaposto numero diapositiva 1">
            <a:extLst>
              <a:ext uri="{FF2B5EF4-FFF2-40B4-BE49-F238E27FC236}">
                <a16:creationId xmlns:a16="http://schemas.microsoft.com/office/drawing/2014/main" id="{063A3BFA-CE95-A04C-E92F-7E94701380AB}"/>
              </a:ext>
            </a:extLst>
          </p:cNvPr>
          <p:cNvSpPr>
            <a:spLocks noGrp="1"/>
          </p:cNvSpPr>
          <p:nvPr>
            <p:ph type="sldNum" idx="12"/>
          </p:nvPr>
        </p:nvSpPr>
        <p:spPr/>
        <p:txBody>
          <a:bodyPr/>
          <a:lstStyle/>
          <a:p>
            <a:fld id="{00000000-1234-1234-1234-123412341234}" type="slidenum">
              <a:rPr lang="it"/>
              <a:t>92</a:t>
            </a:fld>
            <a:endParaRPr lang="it-IT"/>
          </a:p>
        </p:txBody>
      </p:sp>
      <p:pic>
        <p:nvPicPr>
          <p:cNvPr id="3" name="Immagine 2" descr="Immagine che contiene Carattere, tipografia, calligrafia, simbolo&#10;&#10;Il contenuto generato dall&amp;#39;IA potrebbe non essere corretto.">
            <a:extLst>
              <a:ext uri="{FF2B5EF4-FFF2-40B4-BE49-F238E27FC236}">
                <a16:creationId xmlns:a16="http://schemas.microsoft.com/office/drawing/2014/main" id="{C232D24F-6645-D0B5-8310-931A129D89DD}"/>
              </a:ext>
            </a:extLst>
          </p:cNvPr>
          <p:cNvPicPr>
            <a:picLocks noChangeAspect="1"/>
          </p:cNvPicPr>
          <p:nvPr/>
        </p:nvPicPr>
        <p:blipFill>
          <a:blip r:embed="rId3"/>
          <a:stretch>
            <a:fillRect/>
          </a:stretch>
        </p:blipFill>
        <p:spPr>
          <a:xfrm>
            <a:off x="6570099" y="1847082"/>
            <a:ext cx="750939" cy="195724"/>
          </a:xfrm>
          <a:prstGeom prst="rect">
            <a:avLst/>
          </a:prstGeom>
        </p:spPr>
      </p:pic>
      <p:pic>
        <p:nvPicPr>
          <p:cNvPr id="5" name="Immagine 4" descr="Immagine che contiene simbolo, gancio, bianco e nero&#10;&#10;Il contenuto generato dall&amp;#39;IA potrebbe non essere corretto.">
            <a:extLst>
              <a:ext uri="{FF2B5EF4-FFF2-40B4-BE49-F238E27FC236}">
                <a16:creationId xmlns:a16="http://schemas.microsoft.com/office/drawing/2014/main" id="{21139F2B-0FEF-FC7B-8483-B240F58B588E}"/>
              </a:ext>
            </a:extLst>
          </p:cNvPr>
          <p:cNvPicPr>
            <a:picLocks noChangeAspect="1"/>
          </p:cNvPicPr>
          <p:nvPr/>
        </p:nvPicPr>
        <p:blipFill>
          <a:blip r:embed="rId4"/>
          <a:stretch>
            <a:fillRect/>
          </a:stretch>
        </p:blipFill>
        <p:spPr>
          <a:xfrm>
            <a:off x="3225902" y="2073684"/>
            <a:ext cx="203405" cy="194188"/>
          </a:xfrm>
          <a:prstGeom prst="rect">
            <a:avLst/>
          </a:prstGeom>
        </p:spPr>
      </p:pic>
      <p:pic>
        <p:nvPicPr>
          <p:cNvPr id="6" name="Immagine 5" descr="Immagine che contiene Carattere, schizzo, tipografia, design&#10;&#10;Il contenuto generato dall&amp;#39;IA potrebbe non essere corretto.">
            <a:extLst>
              <a:ext uri="{FF2B5EF4-FFF2-40B4-BE49-F238E27FC236}">
                <a16:creationId xmlns:a16="http://schemas.microsoft.com/office/drawing/2014/main" id="{6F00E443-67CA-434A-ACAD-49A9B1FF7E05}"/>
              </a:ext>
            </a:extLst>
          </p:cNvPr>
          <p:cNvPicPr>
            <a:picLocks noChangeAspect="1"/>
          </p:cNvPicPr>
          <p:nvPr/>
        </p:nvPicPr>
        <p:blipFill>
          <a:blip r:embed="rId5"/>
          <a:stretch>
            <a:fillRect/>
          </a:stretch>
        </p:blipFill>
        <p:spPr>
          <a:xfrm>
            <a:off x="4696592" y="2341001"/>
            <a:ext cx="617283" cy="157317"/>
          </a:xfrm>
          <a:prstGeom prst="rect">
            <a:avLst/>
          </a:prstGeom>
        </p:spPr>
      </p:pic>
      <p:pic>
        <p:nvPicPr>
          <p:cNvPr id="8" name="Immagine 7" descr="Immagine che contiene testo, Carattere, bianco, linea&#10;&#10;Il contenuto generato dall&amp;#39;IA potrebbe non essere corretto.">
            <a:extLst>
              <a:ext uri="{FF2B5EF4-FFF2-40B4-BE49-F238E27FC236}">
                <a16:creationId xmlns:a16="http://schemas.microsoft.com/office/drawing/2014/main" id="{751AB3AE-97F7-D17B-B493-BB12A16C4045}"/>
              </a:ext>
            </a:extLst>
          </p:cNvPr>
          <p:cNvPicPr>
            <a:picLocks noChangeAspect="1"/>
          </p:cNvPicPr>
          <p:nvPr/>
        </p:nvPicPr>
        <p:blipFill>
          <a:blip r:embed="rId6"/>
          <a:stretch>
            <a:fillRect/>
          </a:stretch>
        </p:blipFill>
        <p:spPr>
          <a:xfrm>
            <a:off x="359491" y="3305346"/>
            <a:ext cx="8425016" cy="855676"/>
          </a:xfrm>
          <a:prstGeom prst="rect">
            <a:avLst/>
          </a:prstGeom>
        </p:spPr>
      </p:pic>
    </p:spTree>
    <p:extLst>
      <p:ext uri="{BB962C8B-B14F-4D97-AF65-F5344CB8AC3E}">
        <p14:creationId xmlns:p14="http://schemas.microsoft.com/office/powerpoint/2010/main" val="1266633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2C1B61BB-D4A3-A218-7D70-D03C9335DB86}"/>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1FDA6A72-93EF-C033-923C-AA6271FF6894}"/>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Diffusion</a:t>
            </a:r>
            <a:r>
              <a:rPr lang="it"/>
              <a:t> </a:t>
            </a:r>
            <a:r>
              <a:rPr lang="it" err="1"/>
              <a:t>Probabilistic</a:t>
            </a:r>
            <a:r>
              <a:rPr lang="it"/>
              <a:t> Models</a:t>
            </a:r>
          </a:p>
        </p:txBody>
      </p:sp>
      <p:sp>
        <p:nvSpPr>
          <p:cNvPr id="4" name="Sottotitolo 3">
            <a:extLst>
              <a:ext uri="{FF2B5EF4-FFF2-40B4-BE49-F238E27FC236}">
                <a16:creationId xmlns:a16="http://schemas.microsoft.com/office/drawing/2014/main" id="{0282ED6B-AD3A-CA2B-0CB6-15EE57916520}"/>
              </a:ext>
            </a:extLst>
          </p:cNvPr>
          <p:cNvSpPr>
            <a:spLocks noGrp="1"/>
          </p:cNvSpPr>
          <p:nvPr>
            <p:ph type="body" idx="1"/>
          </p:nvPr>
        </p:nvSpPr>
        <p:spPr/>
        <p:txBody>
          <a:bodyPr>
            <a:normAutofit/>
          </a:bodyPr>
          <a:lstStyle/>
          <a:p>
            <a:pPr>
              <a:lnSpc>
                <a:spcPct val="114999"/>
              </a:lnSpc>
            </a:pPr>
            <a:r>
              <a:rPr lang="it-IT" err="1"/>
              <a:t>Diffusion</a:t>
            </a:r>
            <a:r>
              <a:rPr lang="it-IT"/>
              <a:t> model </a:t>
            </a:r>
            <a:r>
              <a:rPr lang="it-IT" err="1"/>
              <a:t>aims</a:t>
            </a:r>
            <a:r>
              <a:rPr lang="it-IT"/>
              <a:t> to </a:t>
            </a:r>
            <a:r>
              <a:rPr lang="it-IT" err="1"/>
              <a:t>learn</a:t>
            </a:r>
            <a:r>
              <a:rPr lang="it-IT"/>
              <a:t> the </a:t>
            </a:r>
            <a:r>
              <a:rPr lang="it-IT" b="1"/>
              <a:t>reverse </a:t>
            </a:r>
            <a:r>
              <a:rPr lang="it-IT"/>
              <a:t>of </a:t>
            </a:r>
            <a:r>
              <a:rPr lang="it-IT" b="1" err="1"/>
              <a:t>noise</a:t>
            </a:r>
            <a:r>
              <a:rPr lang="it-IT" b="1"/>
              <a:t> generation</a:t>
            </a:r>
            <a:r>
              <a:rPr lang="it-IT"/>
              <a:t> procedure</a:t>
            </a:r>
          </a:p>
          <a:p>
            <a:pPr lvl="1">
              <a:lnSpc>
                <a:spcPct val="114999"/>
              </a:lnSpc>
            </a:pPr>
            <a:r>
              <a:rPr lang="it-IT" b="1" err="1"/>
              <a:t>Forward</a:t>
            </a:r>
            <a:r>
              <a:rPr lang="it-IT" b="1"/>
              <a:t> step</a:t>
            </a:r>
            <a:r>
              <a:rPr lang="it-IT"/>
              <a:t>: (</a:t>
            </a:r>
            <a:r>
              <a:rPr lang="it-IT" err="1"/>
              <a:t>Iteratively</a:t>
            </a:r>
            <a:r>
              <a:rPr lang="it-IT"/>
              <a:t>) </a:t>
            </a:r>
            <a:r>
              <a:rPr lang="it-IT" err="1"/>
              <a:t>Add</a:t>
            </a:r>
            <a:r>
              <a:rPr lang="it-IT"/>
              <a:t> </a:t>
            </a:r>
            <a:r>
              <a:rPr lang="it-IT" err="1"/>
              <a:t>noise</a:t>
            </a:r>
            <a:r>
              <a:rPr lang="it-IT"/>
              <a:t> to the </a:t>
            </a:r>
            <a:r>
              <a:rPr lang="it-IT" err="1"/>
              <a:t>original</a:t>
            </a:r>
            <a:r>
              <a:rPr lang="it-IT"/>
              <a:t> sample</a:t>
            </a:r>
          </a:p>
          <a:p>
            <a:pPr lvl="2">
              <a:lnSpc>
                <a:spcPct val="114999"/>
              </a:lnSpc>
            </a:pPr>
            <a:r>
              <a:rPr lang="it-IT"/>
              <a:t>→ </a:t>
            </a:r>
            <a:r>
              <a:rPr lang="it-IT" err="1"/>
              <a:t>Technically</a:t>
            </a:r>
            <a:r>
              <a:rPr lang="it-IT"/>
              <a:t>, </a:t>
            </a:r>
            <a:r>
              <a:rPr lang="it-IT" err="1"/>
              <a:t>it</a:t>
            </a:r>
            <a:r>
              <a:rPr lang="it-IT"/>
              <a:t> </a:t>
            </a:r>
            <a:r>
              <a:rPr lang="it-IT" err="1"/>
              <a:t>is</a:t>
            </a:r>
            <a:r>
              <a:rPr lang="it-IT"/>
              <a:t> a product of </a:t>
            </a:r>
            <a:r>
              <a:rPr lang="it-IT" err="1"/>
              <a:t>conditional</a:t>
            </a:r>
            <a:r>
              <a:rPr lang="it-IT"/>
              <a:t> </a:t>
            </a:r>
            <a:r>
              <a:rPr lang="it-IT" err="1"/>
              <a:t>noise</a:t>
            </a:r>
            <a:r>
              <a:rPr lang="it-IT"/>
              <a:t> </a:t>
            </a:r>
            <a:r>
              <a:rPr lang="it-IT" err="1"/>
              <a:t>distribution</a:t>
            </a:r>
          </a:p>
          <a:p>
            <a:pPr lvl="2">
              <a:lnSpc>
                <a:spcPct val="114999"/>
              </a:lnSpc>
            </a:pPr>
            <a:endParaRPr lang="it-IT"/>
          </a:p>
          <a:p>
            <a:pPr lvl="2">
              <a:lnSpc>
                <a:spcPct val="114999"/>
              </a:lnSpc>
            </a:pPr>
            <a:endParaRPr lang="it-IT"/>
          </a:p>
          <a:p>
            <a:pPr lvl="2">
              <a:lnSpc>
                <a:spcPct val="114999"/>
              </a:lnSpc>
            </a:pPr>
            <a:endParaRPr lang="it-IT"/>
          </a:p>
          <a:p>
            <a:pPr lvl="1">
              <a:lnSpc>
                <a:spcPct val="114999"/>
              </a:lnSpc>
            </a:pPr>
            <a:endParaRPr lang="it-IT"/>
          </a:p>
          <a:p>
            <a:pPr lvl="1">
              <a:lnSpc>
                <a:spcPct val="114999"/>
              </a:lnSpc>
            </a:pPr>
            <a:r>
              <a:rPr lang="it-IT" b="1"/>
              <a:t>Reverse step</a:t>
            </a:r>
            <a:r>
              <a:rPr lang="it-IT"/>
              <a:t>: </a:t>
            </a:r>
            <a:r>
              <a:rPr lang="it-IT" err="1"/>
              <a:t>Recover</a:t>
            </a:r>
            <a:r>
              <a:rPr lang="it-IT"/>
              <a:t> the </a:t>
            </a:r>
            <a:r>
              <a:rPr lang="it-IT" err="1"/>
              <a:t>original</a:t>
            </a:r>
            <a:r>
              <a:rPr lang="it-IT"/>
              <a:t> sample from the </a:t>
            </a:r>
            <a:r>
              <a:rPr lang="it-IT" err="1"/>
              <a:t>noise</a:t>
            </a:r>
            <a:endParaRPr lang="it-IT"/>
          </a:p>
          <a:p>
            <a:pPr lvl="2">
              <a:lnSpc>
                <a:spcPct val="114999"/>
              </a:lnSpc>
            </a:pPr>
            <a:r>
              <a:rPr lang="it-IT"/>
              <a:t>→ </a:t>
            </a:r>
            <a:r>
              <a:rPr lang="it-IT" err="1"/>
              <a:t>It</a:t>
            </a:r>
            <a:r>
              <a:rPr lang="it-IT"/>
              <a:t> </a:t>
            </a:r>
            <a:r>
              <a:rPr lang="it-IT" err="1"/>
              <a:t>is</a:t>
            </a:r>
            <a:r>
              <a:rPr lang="it-IT"/>
              <a:t> </a:t>
            </a:r>
            <a:r>
              <a:rPr lang="it-IT" err="1"/>
              <a:t>also</a:t>
            </a:r>
            <a:r>
              <a:rPr lang="it-IT"/>
              <a:t> a product of </a:t>
            </a:r>
            <a:r>
              <a:rPr lang="it-IT" err="1"/>
              <a:t>conditional</a:t>
            </a:r>
            <a:r>
              <a:rPr lang="it-IT"/>
              <a:t> (de)</a:t>
            </a:r>
            <a:r>
              <a:rPr lang="it-IT" err="1"/>
              <a:t>noise</a:t>
            </a:r>
            <a:r>
              <a:rPr lang="it-IT"/>
              <a:t> </a:t>
            </a:r>
            <a:r>
              <a:rPr lang="it-IT" err="1"/>
              <a:t>distribution</a:t>
            </a:r>
            <a:r>
              <a:rPr lang="it-IT"/>
              <a:t> </a:t>
            </a:r>
          </a:p>
          <a:p>
            <a:pPr lvl="1">
              <a:lnSpc>
                <a:spcPct val="114999"/>
              </a:lnSpc>
            </a:pPr>
            <a:r>
              <a:rPr lang="it-IT"/>
              <a:t>Use the </a:t>
            </a:r>
            <a:r>
              <a:rPr lang="it-IT" err="1"/>
              <a:t>learned</a:t>
            </a:r>
            <a:r>
              <a:rPr lang="it-IT"/>
              <a:t> </a:t>
            </a:r>
            <a:r>
              <a:rPr lang="it-IT" err="1"/>
              <a:t>parameters</a:t>
            </a:r>
            <a:r>
              <a:rPr lang="it-IT"/>
              <a:t>: </a:t>
            </a:r>
            <a:r>
              <a:rPr lang="it-IT" err="1"/>
              <a:t>denoiser</a:t>
            </a:r>
            <a:r>
              <a:rPr lang="it-IT"/>
              <a:t>     (</a:t>
            </a:r>
            <a:r>
              <a:rPr lang="it-IT" err="1"/>
              <a:t>main</a:t>
            </a:r>
            <a:r>
              <a:rPr lang="it-IT"/>
              <a:t> part) and </a:t>
            </a:r>
            <a:r>
              <a:rPr lang="it-IT" err="1"/>
              <a:t>randomness</a:t>
            </a:r>
            <a:endParaRPr lang="it-IT"/>
          </a:p>
        </p:txBody>
      </p:sp>
      <p:sp>
        <p:nvSpPr>
          <p:cNvPr id="2" name="Segnaposto numero diapositiva 1">
            <a:extLst>
              <a:ext uri="{FF2B5EF4-FFF2-40B4-BE49-F238E27FC236}">
                <a16:creationId xmlns:a16="http://schemas.microsoft.com/office/drawing/2014/main" id="{421DE32B-2358-8F5D-78DD-55E340764FED}"/>
              </a:ext>
            </a:extLst>
          </p:cNvPr>
          <p:cNvSpPr>
            <a:spLocks noGrp="1"/>
          </p:cNvSpPr>
          <p:nvPr>
            <p:ph type="sldNum" idx="12"/>
          </p:nvPr>
        </p:nvSpPr>
        <p:spPr/>
        <p:txBody>
          <a:bodyPr/>
          <a:lstStyle/>
          <a:p>
            <a:fld id="{00000000-1234-1234-1234-123412341234}" type="slidenum">
              <a:rPr lang="it"/>
              <a:t>93</a:t>
            </a:fld>
            <a:endParaRPr lang="it-IT"/>
          </a:p>
        </p:txBody>
      </p:sp>
      <p:pic>
        <p:nvPicPr>
          <p:cNvPr id="3" name="Immagine 2" descr="Immagine che contiene Carattere, tipografia, calligrafia, simbolo&#10;&#10;Il contenuto generato dall&amp;#39;IA potrebbe non essere corretto.">
            <a:extLst>
              <a:ext uri="{FF2B5EF4-FFF2-40B4-BE49-F238E27FC236}">
                <a16:creationId xmlns:a16="http://schemas.microsoft.com/office/drawing/2014/main" id="{B57D4CBB-B6E0-05AC-E6F1-269E9F346A66}"/>
              </a:ext>
            </a:extLst>
          </p:cNvPr>
          <p:cNvPicPr>
            <a:picLocks noChangeAspect="1"/>
          </p:cNvPicPr>
          <p:nvPr/>
        </p:nvPicPr>
        <p:blipFill>
          <a:blip r:embed="rId3"/>
          <a:stretch>
            <a:fillRect/>
          </a:stretch>
        </p:blipFill>
        <p:spPr>
          <a:xfrm>
            <a:off x="6570099" y="1847082"/>
            <a:ext cx="750939" cy="195724"/>
          </a:xfrm>
          <a:prstGeom prst="rect">
            <a:avLst/>
          </a:prstGeom>
        </p:spPr>
      </p:pic>
      <p:pic>
        <p:nvPicPr>
          <p:cNvPr id="8" name="Immagine 7" descr="Immagine che contiene testo, Carattere, bianco, linea&#10;&#10;Il contenuto generato dall&amp;#39;IA potrebbe non essere corretto.">
            <a:extLst>
              <a:ext uri="{FF2B5EF4-FFF2-40B4-BE49-F238E27FC236}">
                <a16:creationId xmlns:a16="http://schemas.microsoft.com/office/drawing/2014/main" id="{CBD4DD6A-AD1B-AA5F-587A-74503FFB821F}"/>
              </a:ext>
            </a:extLst>
          </p:cNvPr>
          <p:cNvPicPr>
            <a:picLocks noChangeAspect="1"/>
          </p:cNvPicPr>
          <p:nvPr/>
        </p:nvPicPr>
        <p:blipFill>
          <a:blip r:embed="rId4"/>
          <a:stretch>
            <a:fillRect/>
          </a:stretch>
        </p:blipFill>
        <p:spPr>
          <a:xfrm>
            <a:off x="405580" y="2051733"/>
            <a:ext cx="8425016" cy="855676"/>
          </a:xfrm>
          <a:prstGeom prst="rect">
            <a:avLst/>
          </a:prstGeom>
        </p:spPr>
      </p:pic>
      <p:pic>
        <p:nvPicPr>
          <p:cNvPr id="7" name="Immagine 6" descr="Immagine che contiene Carattere, tipografia, calligrafia, bianco&#10;&#10;Il contenuto generato dall&amp;#39;IA potrebbe non essere corretto.">
            <a:extLst>
              <a:ext uri="{FF2B5EF4-FFF2-40B4-BE49-F238E27FC236}">
                <a16:creationId xmlns:a16="http://schemas.microsoft.com/office/drawing/2014/main" id="{C0875E1B-E3C6-DFDC-55D8-4C0BF35A82E2}"/>
              </a:ext>
            </a:extLst>
          </p:cNvPr>
          <p:cNvPicPr>
            <a:picLocks noChangeAspect="1"/>
          </p:cNvPicPr>
          <p:nvPr/>
        </p:nvPicPr>
        <p:blipFill>
          <a:blip r:embed="rId5"/>
          <a:stretch>
            <a:fillRect/>
          </a:stretch>
        </p:blipFill>
        <p:spPr>
          <a:xfrm>
            <a:off x="6293412" y="3272452"/>
            <a:ext cx="833592" cy="208014"/>
          </a:xfrm>
          <a:prstGeom prst="rect">
            <a:avLst/>
          </a:prstGeom>
        </p:spPr>
      </p:pic>
      <p:pic>
        <p:nvPicPr>
          <p:cNvPr id="9" name="Immagine 8">
            <a:extLst>
              <a:ext uri="{FF2B5EF4-FFF2-40B4-BE49-F238E27FC236}">
                <a16:creationId xmlns:a16="http://schemas.microsoft.com/office/drawing/2014/main" id="{BBF9B499-B3D6-31C7-0AD8-D8C287E101D8}"/>
              </a:ext>
            </a:extLst>
          </p:cNvPr>
          <p:cNvPicPr>
            <a:picLocks noChangeAspect="1"/>
          </p:cNvPicPr>
          <p:nvPr/>
        </p:nvPicPr>
        <p:blipFill>
          <a:blip r:embed="rId6"/>
          <a:stretch>
            <a:fillRect/>
          </a:stretch>
        </p:blipFill>
        <p:spPr>
          <a:xfrm>
            <a:off x="4326193" y="3539458"/>
            <a:ext cx="233517" cy="212316"/>
          </a:xfrm>
          <a:prstGeom prst="rect">
            <a:avLst/>
          </a:prstGeom>
        </p:spPr>
      </p:pic>
      <p:pic>
        <p:nvPicPr>
          <p:cNvPr id="10" name="Immagine 9">
            <a:extLst>
              <a:ext uri="{FF2B5EF4-FFF2-40B4-BE49-F238E27FC236}">
                <a16:creationId xmlns:a16="http://schemas.microsoft.com/office/drawing/2014/main" id="{77D077F8-A95F-FFE4-3596-0185424E1DBE}"/>
              </a:ext>
            </a:extLst>
          </p:cNvPr>
          <p:cNvPicPr>
            <a:picLocks noChangeAspect="1"/>
          </p:cNvPicPr>
          <p:nvPr/>
        </p:nvPicPr>
        <p:blipFill>
          <a:blip r:embed="rId7"/>
          <a:stretch>
            <a:fillRect/>
          </a:stretch>
        </p:blipFill>
        <p:spPr>
          <a:xfrm>
            <a:off x="6833727" y="3570953"/>
            <a:ext cx="186814" cy="176981"/>
          </a:xfrm>
          <a:prstGeom prst="rect">
            <a:avLst/>
          </a:prstGeom>
        </p:spPr>
      </p:pic>
      <p:pic>
        <p:nvPicPr>
          <p:cNvPr id="11" name="Immagine 10" descr="Immagine che contiene testo, Carattere, bianco, linea&#10;&#10;Il contenuto generato dall&amp;#39;IA potrebbe non essere corretto.">
            <a:extLst>
              <a:ext uri="{FF2B5EF4-FFF2-40B4-BE49-F238E27FC236}">
                <a16:creationId xmlns:a16="http://schemas.microsoft.com/office/drawing/2014/main" id="{CC4DFC85-E7AB-4A09-52BC-51B54177D357}"/>
              </a:ext>
            </a:extLst>
          </p:cNvPr>
          <p:cNvPicPr>
            <a:picLocks noChangeAspect="1"/>
          </p:cNvPicPr>
          <p:nvPr/>
        </p:nvPicPr>
        <p:blipFill>
          <a:blip r:embed="rId8"/>
          <a:stretch>
            <a:fillRect/>
          </a:stretch>
        </p:blipFill>
        <p:spPr>
          <a:xfrm>
            <a:off x="212009" y="3842934"/>
            <a:ext cx="8710766" cy="729929"/>
          </a:xfrm>
          <a:prstGeom prst="rect">
            <a:avLst/>
          </a:prstGeom>
        </p:spPr>
      </p:pic>
    </p:spTree>
    <p:extLst>
      <p:ext uri="{BB962C8B-B14F-4D97-AF65-F5344CB8AC3E}">
        <p14:creationId xmlns:p14="http://schemas.microsoft.com/office/powerpoint/2010/main" val="35338246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D156427E-9DD0-E9E4-215B-3BA28ABE307F}"/>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654B9B9A-D44F-5C4D-C9AD-D8467FE3904B}"/>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Diffusion</a:t>
            </a:r>
            <a:r>
              <a:rPr lang="it"/>
              <a:t> </a:t>
            </a:r>
            <a:r>
              <a:rPr lang="it" err="1"/>
              <a:t>Probabilistic</a:t>
            </a:r>
            <a:r>
              <a:rPr lang="it"/>
              <a:t> Models</a:t>
            </a:r>
          </a:p>
        </p:txBody>
      </p:sp>
      <p:sp>
        <p:nvSpPr>
          <p:cNvPr id="4" name="Sottotitolo 3">
            <a:extLst>
              <a:ext uri="{FF2B5EF4-FFF2-40B4-BE49-F238E27FC236}">
                <a16:creationId xmlns:a16="http://schemas.microsoft.com/office/drawing/2014/main" id="{D0088A0E-3C45-747F-B453-9DED93D1EC94}"/>
              </a:ext>
            </a:extLst>
          </p:cNvPr>
          <p:cNvSpPr>
            <a:spLocks noGrp="1"/>
          </p:cNvSpPr>
          <p:nvPr>
            <p:ph type="body" idx="1"/>
          </p:nvPr>
        </p:nvSpPr>
        <p:spPr/>
        <p:txBody>
          <a:bodyPr>
            <a:normAutofit/>
          </a:bodyPr>
          <a:lstStyle/>
          <a:p>
            <a:pPr>
              <a:lnSpc>
                <a:spcPct val="114999"/>
              </a:lnSpc>
            </a:pPr>
            <a:r>
              <a:rPr lang="it-IT" err="1"/>
              <a:t>Diffusion</a:t>
            </a:r>
            <a:r>
              <a:rPr lang="it-IT"/>
              <a:t> model </a:t>
            </a:r>
            <a:r>
              <a:rPr lang="it-IT" err="1"/>
              <a:t>aims</a:t>
            </a:r>
            <a:r>
              <a:rPr lang="it-IT"/>
              <a:t> to </a:t>
            </a:r>
            <a:r>
              <a:rPr lang="it-IT" err="1"/>
              <a:t>learn</a:t>
            </a:r>
            <a:r>
              <a:rPr lang="it-IT"/>
              <a:t> the </a:t>
            </a:r>
            <a:r>
              <a:rPr lang="it-IT" b="1"/>
              <a:t>reverse </a:t>
            </a:r>
            <a:r>
              <a:rPr lang="it-IT"/>
              <a:t>of </a:t>
            </a:r>
            <a:r>
              <a:rPr lang="it-IT" b="1" err="1"/>
              <a:t>noise</a:t>
            </a:r>
            <a:r>
              <a:rPr lang="it-IT" b="1"/>
              <a:t> generation</a:t>
            </a:r>
            <a:r>
              <a:rPr lang="it-IT"/>
              <a:t> procedure</a:t>
            </a:r>
          </a:p>
          <a:p>
            <a:pPr lvl="1">
              <a:lnSpc>
                <a:spcPct val="114999"/>
              </a:lnSpc>
            </a:pPr>
            <a:r>
              <a:rPr lang="it-IT" b="1" err="1"/>
              <a:t>Forward</a:t>
            </a:r>
            <a:r>
              <a:rPr lang="it-IT" b="1"/>
              <a:t> step</a:t>
            </a:r>
            <a:r>
              <a:rPr lang="it-IT"/>
              <a:t>: (</a:t>
            </a:r>
            <a:r>
              <a:rPr lang="it-IT" err="1"/>
              <a:t>Iteratively</a:t>
            </a:r>
            <a:r>
              <a:rPr lang="it-IT"/>
              <a:t>) </a:t>
            </a:r>
            <a:r>
              <a:rPr lang="it-IT" err="1"/>
              <a:t>Add</a:t>
            </a:r>
            <a:r>
              <a:rPr lang="it-IT"/>
              <a:t> </a:t>
            </a:r>
            <a:r>
              <a:rPr lang="it-IT" err="1"/>
              <a:t>noise</a:t>
            </a:r>
            <a:r>
              <a:rPr lang="it-IT"/>
              <a:t> to the </a:t>
            </a:r>
            <a:r>
              <a:rPr lang="it-IT" err="1"/>
              <a:t>original</a:t>
            </a:r>
            <a:r>
              <a:rPr lang="it-IT"/>
              <a:t> sample</a:t>
            </a:r>
          </a:p>
          <a:p>
            <a:pPr lvl="1">
              <a:lnSpc>
                <a:spcPct val="114999"/>
              </a:lnSpc>
            </a:pPr>
            <a:r>
              <a:rPr lang="it-IT" b="1"/>
              <a:t>Reverse step</a:t>
            </a:r>
            <a:r>
              <a:rPr lang="it-IT"/>
              <a:t>: </a:t>
            </a:r>
            <a:r>
              <a:rPr lang="it-IT" err="1"/>
              <a:t>Recover</a:t>
            </a:r>
            <a:r>
              <a:rPr lang="it-IT"/>
              <a:t> the </a:t>
            </a:r>
            <a:r>
              <a:rPr lang="it-IT" err="1"/>
              <a:t>original</a:t>
            </a:r>
            <a:r>
              <a:rPr lang="it-IT"/>
              <a:t> sample from the </a:t>
            </a:r>
            <a:r>
              <a:rPr lang="it-IT" err="1"/>
              <a:t>noise</a:t>
            </a:r>
            <a:endParaRPr lang="it-IT"/>
          </a:p>
          <a:p>
            <a:pPr lvl="1">
              <a:lnSpc>
                <a:spcPct val="114999"/>
              </a:lnSpc>
            </a:pPr>
            <a:endParaRPr lang="it-IT"/>
          </a:p>
          <a:p>
            <a:pPr lvl="1">
              <a:lnSpc>
                <a:spcPct val="114999"/>
              </a:lnSpc>
            </a:pPr>
            <a:endParaRPr lang="it-IT"/>
          </a:p>
          <a:p>
            <a:pPr lvl="1">
              <a:lnSpc>
                <a:spcPct val="114999"/>
              </a:lnSpc>
            </a:pPr>
            <a:endParaRPr lang="it-IT"/>
          </a:p>
          <a:p>
            <a:pPr lvl="1">
              <a:lnSpc>
                <a:spcPct val="114999"/>
              </a:lnSpc>
            </a:pPr>
            <a:endParaRPr lang="it-IT"/>
          </a:p>
          <a:p>
            <a:pPr lvl="1">
              <a:lnSpc>
                <a:spcPct val="114999"/>
              </a:lnSpc>
            </a:pPr>
            <a:endParaRPr lang="it-IT"/>
          </a:p>
          <a:p>
            <a:pPr lvl="1">
              <a:lnSpc>
                <a:spcPct val="114999"/>
              </a:lnSpc>
            </a:pPr>
            <a:r>
              <a:rPr lang="it-IT" b="1"/>
              <a:t>Training</a:t>
            </a:r>
            <a:r>
              <a:rPr lang="it-IT"/>
              <a:t>: </a:t>
            </a:r>
            <a:r>
              <a:rPr lang="it-IT" err="1"/>
              <a:t>Minimize</a:t>
            </a:r>
            <a:r>
              <a:rPr lang="it-IT"/>
              <a:t> </a:t>
            </a:r>
            <a:r>
              <a:rPr lang="it-IT" err="1"/>
              <a:t>variational</a:t>
            </a:r>
            <a:r>
              <a:rPr lang="it-IT"/>
              <a:t> </a:t>
            </a:r>
            <a:r>
              <a:rPr lang="it-IT" err="1"/>
              <a:t>lower</a:t>
            </a:r>
            <a:r>
              <a:rPr lang="it-IT"/>
              <a:t> </a:t>
            </a:r>
            <a:r>
              <a:rPr lang="it-IT" err="1"/>
              <a:t>bound</a:t>
            </a:r>
            <a:r>
              <a:rPr lang="it-IT"/>
              <a:t> of the model</a:t>
            </a:r>
          </a:p>
        </p:txBody>
      </p:sp>
      <p:sp>
        <p:nvSpPr>
          <p:cNvPr id="2" name="Segnaposto numero diapositiva 1">
            <a:extLst>
              <a:ext uri="{FF2B5EF4-FFF2-40B4-BE49-F238E27FC236}">
                <a16:creationId xmlns:a16="http://schemas.microsoft.com/office/drawing/2014/main" id="{5632FF4C-DADC-1DA4-BEFD-BAB6DB5FBE95}"/>
              </a:ext>
            </a:extLst>
          </p:cNvPr>
          <p:cNvSpPr>
            <a:spLocks noGrp="1"/>
          </p:cNvSpPr>
          <p:nvPr>
            <p:ph type="sldNum" idx="12"/>
          </p:nvPr>
        </p:nvSpPr>
        <p:spPr/>
        <p:txBody>
          <a:bodyPr/>
          <a:lstStyle/>
          <a:p>
            <a:fld id="{00000000-1234-1234-1234-123412341234}" type="slidenum">
              <a:rPr lang="it"/>
              <a:t>94</a:t>
            </a:fld>
            <a:endParaRPr lang="it-IT"/>
          </a:p>
        </p:txBody>
      </p:sp>
      <p:pic>
        <p:nvPicPr>
          <p:cNvPr id="8" name="Immagine 7" descr="Immagine che contiene testo, Carattere, bianco, linea&#10;&#10;Il contenuto generato dall&amp;#39;IA potrebbe non essere corretto.">
            <a:extLst>
              <a:ext uri="{FF2B5EF4-FFF2-40B4-BE49-F238E27FC236}">
                <a16:creationId xmlns:a16="http://schemas.microsoft.com/office/drawing/2014/main" id="{BD336663-F5B7-DD23-8D7C-04A0F9F6722F}"/>
              </a:ext>
            </a:extLst>
          </p:cNvPr>
          <p:cNvPicPr>
            <a:picLocks noChangeAspect="1"/>
          </p:cNvPicPr>
          <p:nvPr/>
        </p:nvPicPr>
        <p:blipFill>
          <a:blip r:embed="rId3"/>
          <a:srcRect t="-217" r="58862" b="5438"/>
          <a:stretch>
            <a:fillRect/>
          </a:stretch>
        </p:blipFill>
        <p:spPr>
          <a:xfrm>
            <a:off x="977080" y="2252662"/>
            <a:ext cx="3465875" cy="811003"/>
          </a:xfrm>
          <a:prstGeom prst="rect">
            <a:avLst/>
          </a:prstGeom>
        </p:spPr>
      </p:pic>
      <p:pic>
        <p:nvPicPr>
          <p:cNvPr id="11" name="Immagine 10" descr="Immagine che contiene testo, Carattere, bianco, linea&#10;&#10;Il contenuto generato dall&amp;#39;IA potrebbe non essere corretto.">
            <a:extLst>
              <a:ext uri="{FF2B5EF4-FFF2-40B4-BE49-F238E27FC236}">
                <a16:creationId xmlns:a16="http://schemas.microsoft.com/office/drawing/2014/main" id="{1FA0337D-D257-0483-A524-F79808E073AA}"/>
              </a:ext>
            </a:extLst>
          </p:cNvPr>
          <p:cNvPicPr>
            <a:picLocks noChangeAspect="1"/>
          </p:cNvPicPr>
          <p:nvPr/>
        </p:nvPicPr>
        <p:blipFill>
          <a:blip r:embed="rId4"/>
          <a:srcRect r="57989" b="1250"/>
          <a:stretch>
            <a:fillRect/>
          </a:stretch>
        </p:blipFill>
        <p:spPr>
          <a:xfrm>
            <a:off x="4737921" y="2248264"/>
            <a:ext cx="3889889" cy="812982"/>
          </a:xfrm>
          <a:prstGeom prst="rect">
            <a:avLst/>
          </a:prstGeom>
        </p:spPr>
      </p:pic>
      <p:pic>
        <p:nvPicPr>
          <p:cNvPr id="5" name="Immagine 4" descr="Immagine che contiene testo, Carattere, bianco, linea&#10;&#10;Il contenuto generato dall&amp;#39;IA potrebbe non essere corretto.">
            <a:extLst>
              <a:ext uri="{FF2B5EF4-FFF2-40B4-BE49-F238E27FC236}">
                <a16:creationId xmlns:a16="http://schemas.microsoft.com/office/drawing/2014/main" id="{837017B2-499F-C794-0B18-A81D9E6EC484}"/>
              </a:ext>
            </a:extLst>
          </p:cNvPr>
          <p:cNvPicPr>
            <a:picLocks noChangeAspect="1"/>
          </p:cNvPicPr>
          <p:nvPr/>
        </p:nvPicPr>
        <p:blipFill>
          <a:blip r:embed="rId5"/>
          <a:stretch>
            <a:fillRect/>
          </a:stretch>
        </p:blipFill>
        <p:spPr>
          <a:xfrm>
            <a:off x="2009468" y="3853340"/>
            <a:ext cx="5318636" cy="930342"/>
          </a:xfrm>
          <a:prstGeom prst="rect">
            <a:avLst/>
          </a:prstGeom>
        </p:spPr>
      </p:pic>
      <p:pic>
        <p:nvPicPr>
          <p:cNvPr id="6" name="Immagine 5" descr="Immagine che contiene Carattere, simbolo, logo, bianco&#10;&#10;Il contenuto generato dall&amp;#39;IA potrebbe non essere corretto.">
            <a:extLst>
              <a:ext uri="{FF2B5EF4-FFF2-40B4-BE49-F238E27FC236}">
                <a16:creationId xmlns:a16="http://schemas.microsoft.com/office/drawing/2014/main" id="{9E6A67C9-EB49-10E5-2DB1-9F6D5C8EBB67}"/>
              </a:ext>
            </a:extLst>
          </p:cNvPr>
          <p:cNvPicPr>
            <a:picLocks noChangeAspect="1"/>
          </p:cNvPicPr>
          <p:nvPr/>
        </p:nvPicPr>
        <p:blipFill>
          <a:blip r:embed="rId6"/>
          <a:stretch>
            <a:fillRect/>
          </a:stretch>
        </p:blipFill>
        <p:spPr>
          <a:xfrm>
            <a:off x="5826689" y="3276446"/>
            <a:ext cx="643092" cy="277455"/>
          </a:xfrm>
          <a:prstGeom prst="rect">
            <a:avLst/>
          </a:prstGeom>
        </p:spPr>
      </p:pic>
    </p:spTree>
    <p:extLst>
      <p:ext uri="{BB962C8B-B14F-4D97-AF65-F5344CB8AC3E}">
        <p14:creationId xmlns:p14="http://schemas.microsoft.com/office/powerpoint/2010/main" val="9604510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672436AB-0007-E50D-F7FC-EF673062E970}"/>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E5D4E98C-BF94-4CAC-92CA-56F1A69B93F5}"/>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Diffusion</a:t>
            </a:r>
            <a:r>
              <a:rPr lang="it"/>
              <a:t> </a:t>
            </a:r>
            <a:r>
              <a:rPr lang="it" err="1"/>
              <a:t>Probabilistic</a:t>
            </a:r>
            <a:r>
              <a:rPr lang="it"/>
              <a:t> Models</a:t>
            </a:r>
          </a:p>
        </p:txBody>
      </p:sp>
      <p:sp>
        <p:nvSpPr>
          <p:cNvPr id="4" name="Sottotitolo 3">
            <a:extLst>
              <a:ext uri="{FF2B5EF4-FFF2-40B4-BE49-F238E27FC236}">
                <a16:creationId xmlns:a16="http://schemas.microsoft.com/office/drawing/2014/main" id="{EE3C7847-6217-16DF-3889-2542B2DAD015}"/>
              </a:ext>
            </a:extLst>
          </p:cNvPr>
          <p:cNvSpPr>
            <a:spLocks noGrp="1"/>
          </p:cNvSpPr>
          <p:nvPr>
            <p:ph type="body" idx="1"/>
          </p:nvPr>
        </p:nvSpPr>
        <p:spPr/>
        <p:txBody>
          <a:bodyPr>
            <a:normAutofit/>
          </a:bodyPr>
          <a:lstStyle/>
          <a:p>
            <a:pPr>
              <a:lnSpc>
                <a:spcPct val="114999"/>
              </a:lnSpc>
            </a:pPr>
            <a:r>
              <a:rPr lang="it-IT" err="1"/>
              <a:t>Diffusion</a:t>
            </a:r>
            <a:r>
              <a:rPr lang="it-IT"/>
              <a:t> model </a:t>
            </a:r>
            <a:r>
              <a:rPr lang="it-IT" err="1"/>
              <a:t>aims</a:t>
            </a:r>
            <a:r>
              <a:rPr lang="it-IT"/>
              <a:t> to </a:t>
            </a:r>
            <a:r>
              <a:rPr lang="it-IT" err="1"/>
              <a:t>learn</a:t>
            </a:r>
            <a:r>
              <a:rPr lang="it-IT"/>
              <a:t> the </a:t>
            </a:r>
            <a:r>
              <a:rPr lang="it-IT" b="1"/>
              <a:t>reverse </a:t>
            </a:r>
            <a:r>
              <a:rPr lang="it-IT"/>
              <a:t>of </a:t>
            </a:r>
            <a:r>
              <a:rPr lang="it-IT" b="1" err="1"/>
              <a:t>noise</a:t>
            </a:r>
            <a:r>
              <a:rPr lang="it-IT" b="1"/>
              <a:t> generation</a:t>
            </a:r>
            <a:r>
              <a:rPr lang="it-IT"/>
              <a:t> procedure</a:t>
            </a:r>
          </a:p>
          <a:p>
            <a:pPr lvl="1">
              <a:lnSpc>
                <a:spcPct val="114999"/>
              </a:lnSpc>
            </a:pPr>
            <a:r>
              <a:rPr lang="it-IT" b="1"/>
              <a:t>Training</a:t>
            </a:r>
            <a:r>
              <a:rPr lang="it-IT"/>
              <a:t>: </a:t>
            </a:r>
            <a:r>
              <a:rPr lang="it-IT" err="1"/>
              <a:t>Minimize</a:t>
            </a:r>
            <a:r>
              <a:rPr lang="it-IT"/>
              <a:t> </a:t>
            </a:r>
            <a:r>
              <a:rPr lang="it-IT" err="1"/>
              <a:t>variational</a:t>
            </a:r>
            <a:r>
              <a:rPr lang="it-IT"/>
              <a:t> </a:t>
            </a:r>
            <a:r>
              <a:rPr lang="it-IT" err="1"/>
              <a:t>lower</a:t>
            </a:r>
            <a:r>
              <a:rPr lang="it-IT"/>
              <a:t> </a:t>
            </a:r>
            <a:r>
              <a:rPr lang="it-IT" err="1"/>
              <a:t>bound</a:t>
            </a:r>
            <a:r>
              <a:rPr lang="it-IT"/>
              <a:t> of the model</a:t>
            </a:r>
          </a:p>
          <a:p>
            <a:pPr lvl="1">
              <a:lnSpc>
                <a:spcPct val="114999"/>
              </a:lnSpc>
            </a:pPr>
            <a:endParaRPr lang="it-IT"/>
          </a:p>
          <a:p>
            <a:pPr lvl="1">
              <a:lnSpc>
                <a:spcPct val="114999"/>
              </a:lnSpc>
            </a:pPr>
            <a:endParaRPr lang="it-IT"/>
          </a:p>
          <a:p>
            <a:pPr lvl="1">
              <a:lnSpc>
                <a:spcPct val="114999"/>
              </a:lnSpc>
            </a:pPr>
            <a:endParaRPr lang="it-IT"/>
          </a:p>
          <a:p>
            <a:pPr lvl="1">
              <a:lnSpc>
                <a:spcPct val="114999"/>
              </a:lnSpc>
            </a:pPr>
            <a:endParaRPr lang="it-IT"/>
          </a:p>
          <a:p>
            <a:pPr lvl="2">
              <a:lnSpc>
                <a:spcPct val="114999"/>
              </a:lnSpc>
            </a:pPr>
            <a:r>
              <a:rPr lang="it-IT" err="1"/>
              <a:t>It</a:t>
            </a:r>
            <a:r>
              <a:rPr lang="it-IT"/>
              <a:t> can be </a:t>
            </a:r>
            <a:r>
              <a:rPr lang="it-IT" err="1"/>
              <a:t>decomposed</a:t>
            </a:r>
            <a:r>
              <a:rPr lang="it-IT"/>
              <a:t> to step-wise </a:t>
            </a:r>
            <a:r>
              <a:rPr lang="it-IT" err="1"/>
              <a:t>losses</a:t>
            </a:r>
            <a:r>
              <a:rPr lang="it-IT"/>
              <a:t> (for </a:t>
            </a:r>
            <a:r>
              <a:rPr lang="it-IT" err="1"/>
              <a:t>each</a:t>
            </a:r>
            <a:r>
              <a:rPr lang="it-IT"/>
              <a:t> step </a:t>
            </a:r>
            <a:r>
              <a:rPr lang="it-IT" i="1"/>
              <a:t>t</a:t>
            </a:r>
            <a:r>
              <a:rPr lang="it-IT"/>
              <a:t>)</a:t>
            </a:r>
          </a:p>
        </p:txBody>
      </p:sp>
      <p:sp>
        <p:nvSpPr>
          <p:cNvPr id="2" name="Segnaposto numero diapositiva 1">
            <a:extLst>
              <a:ext uri="{FF2B5EF4-FFF2-40B4-BE49-F238E27FC236}">
                <a16:creationId xmlns:a16="http://schemas.microsoft.com/office/drawing/2014/main" id="{E16CDB7C-B529-B727-35A1-81E59E24DFE9}"/>
              </a:ext>
            </a:extLst>
          </p:cNvPr>
          <p:cNvSpPr>
            <a:spLocks noGrp="1"/>
          </p:cNvSpPr>
          <p:nvPr>
            <p:ph type="sldNum" idx="12"/>
          </p:nvPr>
        </p:nvSpPr>
        <p:spPr/>
        <p:txBody>
          <a:bodyPr/>
          <a:lstStyle/>
          <a:p>
            <a:fld id="{00000000-1234-1234-1234-123412341234}" type="slidenum">
              <a:rPr lang="it"/>
              <a:t>95</a:t>
            </a:fld>
            <a:endParaRPr lang="it-IT"/>
          </a:p>
        </p:txBody>
      </p:sp>
      <p:pic>
        <p:nvPicPr>
          <p:cNvPr id="5" name="Immagine 4" descr="Immagine che contiene testo, Carattere, bianco, linea&#10;&#10;Il contenuto generato dall&amp;#39;IA potrebbe non essere corretto.">
            <a:extLst>
              <a:ext uri="{FF2B5EF4-FFF2-40B4-BE49-F238E27FC236}">
                <a16:creationId xmlns:a16="http://schemas.microsoft.com/office/drawing/2014/main" id="{057E3C96-472C-4C4C-CAE0-551B0515965B}"/>
              </a:ext>
            </a:extLst>
          </p:cNvPr>
          <p:cNvPicPr>
            <a:picLocks noChangeAspect="1"/>
          </p:cNvPicPr>
          <p:nvPr/>
        </p:nvPicPr>
        <p:blipFill>
          <a:blip r:embed="rId3"/>
          <a:stretch>
            <a:fillRect/>
          </a:stretch>
        </p:blipFill>
        <p:spPr>
          <a:xfrm>
            <a:off x="2322871" y="1945267"/>
            <a:ext cx="4489039" cy="782859"/>
          </a:xfrm>
          <a:prstGeom prst="rect">
            <a:avLst/>
          </a:prstGeom>
        </p:spPr>
      </p:pic>
      <p:pic>
        <p:nvPicPr>
          <p:cNvPr id="3" name="Immagine 2" descr="Immagine che contiene testo, Carattere, linea, schermata&#10;&#10;Il contenuto generato dall&amp;#39;IA potrebbe non essere corretto.">
            <a:extLst>
              <a:ext uri="{FF2B5EF4-FFF2-40B4-BE49-F238E27FC236}">
                <a16:creationId xmlns:a16="http://schemas.microsoft.com/office/drawing/2014/main" id="{4FE9317C-5845-501C-D45E-294DC58258C5}"/>
              </a:ext>
            </a:extLst>
          </p:cNvPr>
          <p:cNvPicPr>
            <a:picLocks noChangeAspect="1"/>
          </p:cNvPicPr>
          <p:nvPr/>
        </p:nvPicPr>
        <p:blipFill>
          <a:blip r:embed="rId4"/>
          <a:stretch>
            <a:fillRect/>
          </a:stretch>
        </p:blipFill>
        <p:spPr>
          <a:xfrm>
            <a:off x="967863" y="3349646"/>
            <a:ext cx="7586202" cy="1080480"/>
          </a:xfrm>
          <a:prstGeom prst="rect">
            <a:avLst/>
          </a:prstGeom>
        </p:spPr>
      </p:pic>
    </p:spTree>
    <p:extLst>
      <p:ext uri="{BB962C8B-B14F-4D97-AF65-F5344CB8AC3E}">
        <p14:creationId xmlns:p14="http://schemas.microsoft.com/office/powerpoint/2010/main" val="21476253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Shape 1304">
          <a:extLst>
            <a:ext uri="{FF2B5EF4-FFF2-40B4-BE49-F238E27FC236}">
              <a16:creationId xmlns:a16="http://schemas.microsoft.com/office/drawing/2014/main" id="{B2802E74-FAA5-156B-C045-8750AAEE5BF5}"/>
            </a:ext>
          </a:extLst>
        </p:cNvPr>
        <p:cNvGrpSpPr/>
        <p:nvPr/>
      </p:nvGrpSpPr>
      <p:grpSpPr>
        <a:xfrm>
          <a:off x="0" y="0"/>
          <a:ext cx="0" cy="0"/>
          <a:chOff x="0" y="0"/>
          <a:chExt cx="0" cy="0"/>
        </a:xfrm>
      </p:grpSpPr>
      <p:sp>
        <p:nvSpPr>
          <p:cNvPr id="1305" name="Google Shape;1305;p111">
            <a:extLst>
              <a:ext uri="{FF2B5EF4-FFF2-40B4-BE49-F238E27FC236}">
                <a16:creationId xmlns:a16="http://schemas.microsoft.com/office/drawing/2014/main" id="{AC747498-51F4-0CE4-387A-C7A81C5D90AC}"/>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it" err="1"/>
              <a:t>Diffusion</a:t>
            </a:r>
            <a:r>
              <a:rPr lang="it"/>
              <a:t> </a:t>
            </a:r>
            <a:r>
              <a:rPr lang="it" err="1"/>
              <a:t>Probabilistic</a:t>
            </a:r>
            <a:r>
              <a:rPr lang="it"/>
              <a:t> Models</a:t>
            </a:r>
          </a:p>
        </p:txBody>
      </p:sp>
      <p:sp>
        <p:nvSpPr>
          <p:cNvPr id="4" name="Sottotitolo 3">
            <a:extLst>
              <a:ext uri="{FF2B5EF4-FFF2-40B4-BE49-F238E27FC236}">
                <a16:creationId xmlns:a16="http://schemas.microsoft.com/office/drawing/2014/main" id="{0D9BECA2-DEFF-4638-4626-B40B24899E03}"/>
              </a:ext>
            </a:extLst>
          </p:cNvPr>
          <p:cNvSpPr>
            <a:spLocks noGrp="1"/>
          </p:cNvSpPr>
          <p:nvPr>
            <p:ph type="body" idx="1"/>
          </p:nvPr>
        </p:nvSpPr>
        <p:spPr/>
        <p:txBody>
          <a:bodyPr>
            <a:normAutofit/>
          </a:bodyPr>
          <a:lstStyle/>
          <a:p>
            <a:pPr>
              <a:lnSpc>
                <a:spcPct val="114999"/>
              </a:lnSpc>
            </a:pPr>
            <a:r>
              <a:rPr lang="it-IT" err="1"/>
              <a:t>Diffusion</a:t>
            </a:r>
            <a:r>
              <a:rPr lang="it-IT"/>
              <a:t> model </a:t>
            </a:r>
            <a:r>
              <a:rPr lang="it-IT" err="1"/>
              <a:t>aims</a:t>
            </a:r>
            <a:r>
              <a:rPr lang="it-IT"/>
              <a:t> to </a:t>
            </a:r>
            <a:r>
              <a:rPr lang="it-IT" err="1"/>
              <a:t>learn</a:t>
            </a:r>
            <a:r>
              <a:rPr lang="it-IT"/>
              <a:t> the </a:t>
            </a:r>
            <a:r>
              <a:rPr lang="it-IT" b="1"/>
              <a:t>reverse </a:t>
            </a:r>
            <a:r>
              <a:rPr lang="it-IT"/>
              <a:t>of </a:t>
            </a:r>
            <a:r>
              <a:rPr lang="it-IT" b="1" err="1"/>
              <a:t>noise</a:t>
            </a:r>
            <a:r>
              <a:rPr lang="it-IT" b="1"/>
              <a:t> generation</a:t>
            </a:r>
            <a:r>
              <a:rPr lang="it-IT"/>
              <a:t> procedure</a:t>
            </a:r>
          </a:p>
          <a:p>
            <a:pPr lvl="1">
              <a:lnSpc>
                <a:spcPct val="114999"/>
              </a:lnSpc>
            </a:pPr>
            <a:r>
              <a:rPr lang="it-IT" b="1"/>
              <a:t>Training</a:t>
            </a:r>
            <a:r>
              <a:rPr lang="it-IT"/>
              <a:t>: </a:t>
            </a:r>
            <a:r>
              <a:rPr lang="it-IT" err="1"/>
              <a:t>Minimize</a:t>
            </a:r>
            <a:r>
              <a:rPr lang="it-IT"/>
              <a:t> </a:t>
            </a:r>
            <a:r>
              <a:rPr lang="it-IT" err="1"/>
              <a:t>variational</a:t>
            </a:r>
            <a:r>
              <a:rPr lang="it-IT"/>
              <a:t> </a:t>
            </a:r>
            <a:r>
              <a:rPr lang="it-IT" err="1"/>
              <a:t>lower</a:t>
            </a:r>
            <a:r>
              <a:rPr lang="it-IT"/>
              <a:t> </a:t>
            </a:r>
            <a:r>
              <a:rPr lang="it-IT" err="1"/>
              <a:t>bound</a:t>
            </a:r>
            <a:r>
              <a:rPr lang="it-IT"/>
              <a:t> of the model</a:t>
            </a:r>
          </a:p>
          <a:p>
            <a:pPr lvl="1">
              <a:lnSpc>
                <a:spcPct val="114999"/>
              </a:lnSpc>
            </a:pPr>
            <a:endParaRPr lang="it-IT"/>
          </a:p>
          <a:p>
            <a:pPr lvl="1">
              <a:lnSpc>
                <a:spcPct val="114999"/>
              </a:lnSpc>
            </a:pPr>
            <a:endParaRPr lang="it-IT"/>
          </a:p>
          <a:p>
            <a:pPr lvl="1">
              <a:lnSpc>
                <a:spcPct val="114999"/>
              </a:lnSpc>
            </a:pPr>
            <a:endParaRPr lang="it-IT"/>
          </a:p>
          <a:p>
            <a:pPr lvl="1">
              <a:lnSpc>
                <a:spcPct val="114999"/>
              </a:lnSpc>
            </a:pPr>
            <a:endParaRPr lang="it-IT"/>
          </a:p>
          <a:p>
            <a:pPr lvl="2">
              <a:lnSpc>
                <a:spcPct val="114999"/>
              </a:lnSpc>
            </a:pPr>
            <a:r>
              <a:rPr lang="it-IT">
                <a:solidFill>
                  <a:srgbClr val="595959"/>
                </a:solidFill>
              </a:rPr>
              <a:t>Here, the </a:t>
            </a:r>
            <a:r>
              <a:rPr lang="it-IT" err="1">
                <a:solidFill>
                  <a:srgbClr val="595959"/>
                </a:solidFill>
              </a:rPr>
              <a:t>true</a:t>
            </a:r>
            <a:r>
              <a:rPr lang="it-IT">
                <a:solidFill>
                  <a:srgbClr val="595959"/>
                </a:solidFill>
              </a:rPr>
              <a:t> reverse step                    can be </a:t>
            </a:r>
            <a:r>
              <a:rPr lang="it-IT" err="1">
                <a:solidFill>
                  <a:srgbClr val="595959"/>
                </a:solidFill>
              </a:rPr>
              <a:t>computed</a:t>
            </a:r>
            <a:r>
              <a:rPr lang="it-IT">
                <a:solidFill>
                  <a:srgbClr val="595959"/>
                </a:solidFill>
              </a:rPr>
              <a:t> </a:t>
            </a:r>
            <a:r>
              <a:rPr lang="it-IT" err="1">
                <a:solidFill>
                  <a:srgbClr val="595959"/>
                </a:solidFill>
              </a:rPr>
              <a:t>as</a:t>
            </a:r>
            <a:r>
              <a:rPr lang="it-IT">
                <a:solidFill>
                  <a:srgbClr val="595959"/>
                </a:solidFill>
              </a:rPr>
              <a:t> a </a:t>
            </a:r>
            <a:r>
              <a:rPr lang="it-IT" err="1">
                <a:solidFill>
                  <a:srgbClr val="595959"/>
                </a:solidFill>
              </a:rPr>
              <a:t>closed</a:t>
            </a:r>
            <a:r>
              <a:rPr lang="it-IT">
                <a:solidFill>
                  <a:srgbClr val="595959"/>
                </a:solidFill>
              </a:rPr>
              <a:t> form of</a:t>
            </a:r>
          </a:p>
          <a:p>
            <a:pPr lvl="2">
              <a:lnSpc>
                <a:spcPct val="114999"/>
              </a:lnSpc>
            </a:pPr>
            <a:r>
              <a:rPr lang="it-IT"/>
              <a:t>Note </a:t>
            </a:r>
            <a:r>
              <a:rPr lang="it-IT" err="1"/>
              <a:t>that</a:t>
            </a:r>
            <a:r>
              <a:rPr lang="it-IT"/>
              <a:t> </a:t>
            </a:r>
            <a:r>
              <a:rPr lang="it-IT" err="1"/>
              <a:t>we</a:t>
            </a:r>
            <a:r>
              <a:rPr lang="it-IT"/>
              <a:t> </a:t>
            </a:r>
            <a:r>
              <a:rPr lang="it-IT" err="1"/>
              <a:t>only</a:t>
            </a:r>
            <a:r>
              <a:rPr lang="it-IT"/>
              <a:t> </a:t>
            </a:r>
            <a:r>
              <a:rPr lang="it-IT" err="1"/>
              <a:t>define</a:t>
            </a:r>
            <a:r>
              <a:rPr lang="it-IT"/>
              <a:t> the </a:t>
            </a:r>
            <a:r>
              <a:rPr lang="it-IT" err="1"/>
              <a:t>true</a:t>
            </a:r>
            <a:r>
              <a:rPr lang="it-IT"/>
              <a:t> </a:t>
            </a:r>
            <a:r>
              <a:rPr lang="it-IT" err="1"/>
              <a:t>forward</a:t>
            </a:r>
            <a:r>
              <a:rPr lang="it-IT"/>
              <a:t> step</a:t>
            </a:r>
          </a:p>
        </p:txBody>
      </p:sp>
      <p:sp>
        <p:nvSpPr>
          <p:cNvPr id="2" name="Segnaposto numero diapositiva 1">
            <a:extLst>
              <a:ext uri="{FF2B5EF4-FFF2-40B4-BE49-F238E27FC236}">
                <a16:creationId xmlns:a16="http://schemas.microsoft.com/office/drawing/2014/main" id="{91DBA626-562F-8AC3-9245-431DF3E19906}"/>
              </a:ext>
            </a:extLst>
          </p:cNvPr>
          <p:cNvSpPr>
            <a:spLocks noGrp="1"/>
          </p:cNvSpPr>
          <p:nvPr>
            <p:ph type="sldNum" idx="12"/>
          </p:nvPr>
        </p:nvSpPr>
        <p:spPr/>
        <p:txBody>
          <a:bodyPr/>
          <a:lstStyle/>
          <a:p>
            <a:fld id="{00000000-1234-1234-1234-123412341234}" type="slidenum">
              <a:rPr lang="it"/>
              <a:t>96</a:t>
            </a:fld>
            <a:endParaRPr lang="it-IT"/>
          </a:p>
        </p:txBody>
      </p:sp>
      <p:pic>
        <p:nvPicPr>
          <p:cNvPr id="3" name="Immagine 2" descr="Immagine che contiene testo, Carattere, linea, schermata&#10;&#10;Il contenuto generato dall&amp;#39;IA potrebbe non essere corretto.">
            <a:extLst>
              <a:ext uri="{FF2B5EF4-FFF2-40B4-BE49-F238E27FC236}">
                <a16:creationId xmlns:a16="http://schemas.microsoft.com/office/drawing/2014/main" id="{09EC49CE-9DFE-8E72-B64C-54C3B4A16B63}"/>
              </a:ext>
            </a:extLst>
          </p:cNvPr>
          <p:cNvPicPr>
            <a:picLocks noChangeAspect="1"/>
          </p:cNvPicPr>
          <p:nvPr/>
        </p:nvPicPr>
        <p:blipFill>
          <a:blip r:embed="rId3"/>
          <a:srcRect b="32479"/>
          <a:stretch>
            <a:fillRect/>
          </a:stretch>
        </p:blipFill>
        <p:spPr>
          <a:xfrm>
            <a:off x="1161436" y="1837936"/>
            <a:ext cx="7586202" cy="729556"/>
          </a:xfrm>
          <a:prstGeom prst="rect">
            <a:avLst/>
          </a:prstGeom>
        </p:spPr>
      </p:pic>
      <p:pic>
        <p:nvPicPr>
          <p:cNvPr id="7" name="Immagine 6" descr="Immagine che contiene Carattere, bianco, Elementi grafici, simbolo&#10;&#10;Il contenuto generato dall&amp;#39;IA potrebbe non essere corretto.">
            <a:extLst>
              <a:ext uri="{FF2B5EF4-FFF2-40B4-BE49-F238E27FC236}">
                <a16:creationId xmlns:a16="http://schemas.microsoft.com/office/drawing/2014/main" id="{A35110A2-57ED-EBF6-DA7C-0D1DCD9D961A}"/>
              </a:ext>
            </a:extLst>
          </p:cNvPr>
          <p:cNvPicPr>
            <a:picLocks noChangeAspect="1"/>
          </p:cNvPicPr>
          <p:nvPr/>
        </p:nvPicPr>
        <p:blipFill>
          <a:blip r:embed="rId4"/>
          <a:stretch>
            <a:fillRect/>
          </a:stretch>
        </p:blipFill>
        <p:spPr>
          <a:xfrm>
            <a:off x="3942429" y="2812026"/>
            <a:ext cx="890434" cy="192344"/>
          </a:xfrm>
          <a:prstGeom prst="rect">
            <a:avLst/>
          </a:prstGeom>
        </p:spPr>
      </p:pic>
      <p:pic>
        <p:nvPicPr>
          <p:cNvPr id="8" name="Immagine 7">
            <a:extLst>
              <a:ext uri="{FF2B5EF4-FFF2-40B4-BE49-F238E27FC236}">
                <a16:creationId xmlns:a16="http://schemas.microsoft.com/office/drawing/2014/main" id="{497804F7-5D14-3868-6180-EE55D4EC2C85}"/>
              </a:ext>
            </a:extLst>
          </p:cNvPr>
          <p:cNvPicPr>
            <a:picLocks noChangeAspect="1"/>
          </p:cNvPicPr>
          <p:nvPr/>
        </p:nvPicPr>
        <p:blipFill>
          <a:blip r:embed="rId5"/>
          <a:stretch>
            <a:fillRect/>
          </a:stretch>
        </p:blipFill>
        <p:spPr>
          <a:xfrm>
            <a:off x="7855359" y="2812332"/>
            <a:ext cx="189886" cy="191730"/>
          </a:xfrm>
          <a:prstGeom prst="rect">
            <a:avLst/>
          </a:prstGeom>
        </p:spPr>
      </p:pic>
      <p:pic>
        <p:nvPicPr>
          <p:cNvPr id="9" name="Immagine 8">
            <a:extLst>
              <a:ext uri="{FF2B5EF4-FFF2-40B4-BE49-F238E27FC236}">
                <a16:creationId xmlns:a16="http://schemas.microsoft.com/office/drawing/2014/main" id="{65134886-E86A-CE5A-B72C-4054727E58C7}"/>
              </a:ext>
            </a:extLst>
          </p:cNvPr>
          <p:cNvPicPr>
            <a:picLocks noChangeAspect="1"/>
          </p:cNvPicPr>
          <p:nvPr/>
        </p:nvPicPr>
        <p:blipFill>
          <a:blip r:embed="rId6"/>
          <a:stretch>
            <a:fillRect/>
          </a:stretch>
        </p:blipFill>
        <p:spPr>
          <a:xfrm>
            <a:off x="5418496" y="3075808"/>
            <a:ext cx="666751" cy="171758"/>
          </a:xfrm>
          <a:prstGeom prst="rect">
            <a:avLst/>
          </a:prstGeom>
        </p:spPr>
      </p:pic>
      <p:pic>
        <p:nvPicPr>
          <p:cNvPr id="10" name="Immagine 9" descr="Immagine che contiene testo, Carattere, bianco, calligrafia&#10;&#10;Il contenuto generato dall&amp;#39;IA potrebbe non essere corretto.">
            <a:extLst>
              <a:ext uri="{FF2B5EF4-FFF2-40B4-BE49-F238E27FC236}">
                <a16:creationId xmlns:a16="http://schemas.microsoft.com/office/drawing/2014/main" id="{012421A7-C28A-2BD1-3CA3-4775BB0A715D}"/>
              </a:ext>
            </a:extLst>
          </p:cNvPr>
          <p:cNvPicPr>
            <a:picLocks noChangeAspect="1"/>
          </p:cNvPicPr>
          <p:nvPr/>
        </p:nvPicPr>
        <p:blipFill>
          <a:blip r:embed="rId7"/>
          <a:stretch>
            <a:fillRect/>
          </a:stretch>
        </p:blipFill>
        <p:spPr>
          <a:xfrm>
            <a:off x="2607700" y="3707068"/>
            <a:ext cx="4435578" cy="955573"/>
          </a:xfrm>
          <a:prstGeom prst="rect">
            <a:avLst/>
          </a:prstGeom>
        </p:spPr>
      </p:pic>
    </p:spTree>
    <p:extLst>
      <p:ext uri="{BB962C8B-B14F-4D97-AF65-F5344CB8AC3E}">
        <p14:creationId xmlns:p14="http://schemas.microsoft.com/office/powerpoint/2010/main" val="21151238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lOwljrLqbAKeirqT9tDIj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8MluwZqXeC7BgPmxNJgfV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Pvw6CLxiq3S5Do27j6Qo1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zKXmoVJ2KoGvEqYxsCMaM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ig9zRxN9oF5_.vOFN9BDZ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f8Fvg.jN4SheMjzIQfFto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fde4OZGrr92djSDDuJ1O7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iZP51siHQQGBP9VYrjT.6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VLKvDfYymeFVWBntS3uDH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kkh33WPtjMxatJYF3LeRp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VLOb6XsCj95tTPizmnvn.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20000"/>
            <a:lumOff val="80000"/>
          </a:schemeClr>
        </a:solidFill>
        <a:ln>
          <a:solidFill>
            <a:schemeClr val="tx2">
              <a:lumMod val="75000"/>
            </a:schemeClr>
          </a:solid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MPG_2020">
  <a:themeElements>
    <a:clrScheme name="MPG2020">
      <a:dk1>
        <a:srgbClr val="000000"/>
      </a:dk1>
      <a:lt1>
        <a:srgbClr val="FFFFFF"/>
      </a:lt1>
      <a:dk2>
        <a:srgbClr val="005555"/>
      </a:dk2>
      <a:lt2>
        <a:srgbClr val="C6D325"/>
      </a:lt2>
      <a:accent1>
        <a:srgbClr val="006C66"/>
      </a:accent1>
      <a:accent2>
        <a:srgbClr val="D2DC51"/>
      </a:accent2>
      <a:accent3>
        <a:srgbClr val="348A85"/>
      </a:accent3>
      <a:accent4>
        <a:srgbClr val="9AC5C2"/>
      </a:accent4>
      <a:accent5>
        <a:srgbClr val="EF7C00"/>
      </a:accent5>
      <a:accent6>
        <a:srgbClr val="F5B167"/>
      </a:accent6>
      <a:hlink>
        <a:srgbClr val="005555"/>
      </a:hlink>
      <a:folHlink>
        <a:srgbClr val="A7A7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19050" cmpd="sng">
          <a:noFill/>
          <a:prstDash val="dash"/>
          <a:tailEnd type="triangle" w="lg" len="med"/>
        </a:ln>
      </a:spPr>
      <a:bodyPr wrap="square" lIns="144000" tIns="108000" rIns="144000" bIns="144000" rtlCol="0" anchor="t" anchorCtr="0"/>
      <a:lstStyle>
        <a:defPPr algn="l">
          <a:spcBef>
            <a:spcPts val="1150"/>
          </a:spcBef>
          <a:buClr>
            <a:srgbClr val="116656"/>
          </a:buClr>
          <a:buSzPct val="120000"/>
          <a:defRPr sz="1300" b="1" dirty="0" smtClean="0">
            <a:solidFill>
              <a:schemeClr val="bg1"/>
            </a:solidFill>
          </a:defRPr>
        </a:defPPr>
      </a:lstStyle>
      <a:style>
        <a:lnRef idx="1">
          <a:schemeClr val="accent1"/>
        </a:lnRef>
        <a:fillRef idx="0">
          <a:schemeClr val="accent1"/>
        </a:fillRef>
        <a:effectRef idx="0">
          <a:schemeClr val="accent1"/>
        </a:effectRef>
        <a:fontRef idx="minor">
          <a:schemeClr val="tx1"/>
        </a:fontRef>
      </a:style>
    </a:spDef>
    <a:lnDef>
      <a:spPr>
        <a:ln w="19050" cmpd="sng">
          <a:prstDash val="dash"/>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spAutoFit/>
      </a:bodyPr>
      <a:lstStyle>
        <a:defPPr marL="180000" indent="-180000" algn="l">
          <a:lnSpc>
            <a:spcPts val="2300"/>
          </a:lnSpc>
          <a:spcBef>
            <a:spcPts val="1150"/>
          </a:spcBef>
          <a:buFont typeface="Arial" panose="020B0604020202020204" pitchFamily="34" charset="0"/>
          <a:buChar char="•"/>
          <a:defRPr sz="1600" dirty="0" err="1" smtClean="0"/>
        </a:defPPr>
      </a:lstStyle>
    </a:txDef>
  </a:objectDefaults>
  <a:extraClrSchemeLst/>
  <a:extLst>
    <a:ext uri="{05A4C25C-085E-4340-85A3-A5531E510DB2}">
      <thm15:themeFamily xmlns:thm15="http://schemas.microsoft.com/office/thememl/2012/main" name="YuxuanXue_YongRiver_2024" id="{A8FAFE7E-EEE3-8D43-B51E-A5ABFA1E8EEB}" vid="{1D65D64B-BE74-604D-8C55-AE3CDE00E41B}"/>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96</Slides>
  <Notes>90</Notes>
  <HiddenSlides>22</HiddenSlides>
  <ScaleCrop>false</ScaleCrop>
  <HeadingPairs>
    <vt:vector size="4" baseType="variant">
      <vt:variant>
        <vt:lpstr>Theme</vt:lpstr>
      </vt:variant>
      <vt:variant>
        <vt:i4>3</vt:i4>
      </vt:variant>
      <vt:variant>
        <vt:lpstr>Slide Titles</vt:lpstr>
      </vt:variant>
      <vt:variant>
        <vt:i4>96</vt:i4>
      </vt:variant>
    </vt:vector>
  </HeadingPairs>
  <TitlesOfParts>
    <vt:vector size="99" baseType="lpstr">
      <vt:lpstr>Simple Light</vt:lpstr>
      <vt:lpstr>1_Office Theme</vt:lpstr>
      <vt:lpstr>MPG_2020</vt:lpstr>
      <vt:lpstr>PowerPoint Presentation</vt:lpstr>
      <vt:lpstr>Motivations for Generative Models</vt:lpstr>
      <vt:lpstr>Motivations for Generative Models </vt:lpstr>
      <vt:lpstr>Motivation for generative models</vt:lpstr>
      <vt:lpstr>Generative Models in 3D</vt:lpstr>
      <vt:lpstr>Generative Models in 3D</vt:lpstr>
      <vt:lpstr>PowerPoint Presentation</vt:lpstr>
      <vt:lpstr>PowerPoint Presentation</vt:lpstr>
      <vt:lpstr>PowerPoint Presentation</vt:lpstr>
      <vt:lpstr>PowerPoint Presentation</vt:lpstr>
      <vt:lpstr>PowerPoint Presentation</vt:lpstr>
      <vt:lpstr>Generative Models – Main Architectures</vt:lpstr>
      <vt:lpstr>GAN</vt:lpstr>
      <vt:lpstr>VAE</vt:lpstr>
      <vt:lpstr>Diffusion Models</vt:lpstr>
      <vt:lpstr>Trilemma: Quality, Diversity Speed</vt:lpstr>
      <vt:lpstr>Diffusion Models</vt:lpstr>
      <vt:lpstr>Idea</vt:lpstr>
      <vt:lpstr>Idea: Forward Process</vt:lpstr>
      <vt:lpstr>Idea: Learn to undo the incremental noising</vt:lpstr>
      <vt:lpstr>Diffusion Models for Image Generation</vt:lpstr>
      <vt:lpstr>Diffusion Models for Image Editing</vt:lpstr>
      <vt:lpstr>Diffusion Models for Image Editing</vt:lpstr>
      <vt:lpstr>Diffusion - Theory</vt:lpstr>
      <vt:lpstr>Diffusion Probabilistic Models</vt:lpstr>
      <vt:lpstr>Forward Step</vt:lpstr>
      <vt:lpstr>Forward Step: Skipping Intermediate Steps</vt:lpstr>
      <vt:lpstr>Forward Step: Skipping Intermediate Steps</vt:lpstr>
      <vt:lpstr>Backward Step / Sampling</vt:lpstr>
      <vt:lpstr>Backward Step / Sampling</vt:lpstr>
      <vt:lpstr>Derivation of Diffusion Loss</vt:lpstr>
      <vt:lpstr>Derivation of Diffusion Loss</vt:lpstr>
      <vt:lpstr>Denoising Diffusion Probabilistic Models (DDPM)</vt:lpstr>
      <vt:lpstr>Simplified Training Objective</vt:lpstr>
      <vt:lpstr>Training and Sampling</vt:lpstr>
      <vt:lpstr>Diffusion Probabilistic Models</vt:lpstr>
      <vt:lpstr>Diffusion Probabilistic Models</vt:lpstr>
      <vt:lpstr>Denoising Diffusion Implicit Models (DDIM)</vt:lpstr>
      <vt:lpstr>Denoising Diffusion Implicit Models (DDIM)</vt:lpstr>
      <vt:lpstr>Denoising Diffusion Implicit Models (DDIM)</vt:lpstr>
      <vt:lpstr>Denoising Diffusion Implicit Models (DDIM)</vt:lpstr>
      <vt:lpstr>Problems with Standard Diffusion</vt:lpstr>
      <vt:lpstr>Stable Diffusion</vt:lpstr>
      <vt:lpstr>Stable Diffusion</vt:lpstr>
      <vt:lpstr>Multiview Image Diffusion</vt:lpstr>
      <vt:lpstr>Multiview Image Generation</vt:lpstr>
      <vt:lpstr>Zero-1-to-3</vt:lpstr>
      <vt:lpstr>Zero-1-to-3</vt:lpstr>
      <vt:lpstr>Zero-1-to-3</vt:lpstr>
      <vt:lpstr>Zero-1-to-3</vt:lpstr>
      <vt:lpstr>Zero-1-to-3</vt:lpstr>
      <vt:lpstr>Zero-1-to-3</vt:lpstr>
      <vt:lpstr>Limitations of Multiview Diffusion</vt:lpstr>
      <vt:lpstr>Multiview Image Generation</vt:lpstr>
      <vt:lpstr>MV Diffusion + Sparse Reconstruction</vt:lpstr>
      <vt:lpstr>MV Diffusion + Sparse Reconstruction</vt:lpstr>
      <vt:lpstr>Problem</vt:lpstr>
      <vt:lpstr>Solution</vt:lpstr>
      <vt:lpstr>Gen-3Diffusion: Sync 2D Diffusion &amp; 3D Recon</vt:lpstr>
      <vt:lpstr>PowerPoint Presentation</vt:lpstr>
      <vt:lpstr>Algorithm</vt:lpstr>
      <vt:lpstr>Explicit 3DGS helps 2D Diffusion</vt:lpstr>
      <vt:lpstr>Reconstruction avatar appearance</vt:lpstr>
      <vt:lpstr>Reconstruction avatar geometry</vt:lpstr>
      <vt:lpstr>Reconstruction w/ novel view diffusion</vt:lpstr>
      <vt:lpstr>Reconstruction w/ novel view diffusion</vt:lpstr>
      <vt:lpstr>Strong generalization</vt:lpstr>
      <vt:lpstr>Multiview Diffusion and Ground Truth</vt:lpstr>
      <vt:lpstr>Let's play a game. Which is the GT?</vt:lpstr>
      <vt:lpstr>Let's play a game. Which is the GT?</vt:lpstr>
      <vt:lpstr>Let's play a game. Which is the GT?</vt:lpstr>
      <vt:lpstr>MVGBench, Xie et al.</vt:lpstr>
      <vt:lpstr>MVGBench, Xie et al.</vt:lpstr>
      <vt:lpstr>MVGBench, Xie et al.</vt:lpstr>
      <vt:lpstr>MVGBench, Xie et al.</vt:lpstr>
      <vt:lpstr>Conclusion</vt:lpstr>
      <vt:lpstr>Multiview Image Generation</vt:lpstr>
      <vt:lpstr>SyncDreamer, Liu et al. ICLR 24 </vt:lpstr>
      <vt:lpstr>SyncDreamer, Liu et al. ICLR 24 </vt:lpstr>
      <vt:lpstr>SyncDreamer, Liu et al. ICLR 24</vt:lpstr>
      <vt:lpstr>SyncDreamer, Liu et al. ICLR 24 </vt:lpstr>
      <vt:lpstr>SyncDreamer, Liu et al. ICLR 24 </vt:lpstr>
      <vt:lpstr>SyncDreamer, Liu et al. ICLR 24 </vt:lpstr>
      <vt:lpstr>EpiDiff, Huang et al. CVPR 24</vt:lpstr>
      <vt:lpstr>EpiDiff, Huang et al. CVPR 24</vt:lpstr>
      <vt:lpstr>EpiDiff, Huang et al. CVPR 24</vt:lpstr>
      <vt:lpstr>SV3D, Voleti et al. CVPR 24</vt:lpstr>
      <vt:lpstr>SV3D, Voleti et al. CVPR 24</vt:lpstr>
      <vt:lpstr>SV3D, Voleti et al. CVPR 24</vt:lpstr>
      <vt:lpstr>SV3D, Voleti et al. CVPR 24</vt:lpstr>
      <vt:lpstr>Diffusion Probabilistic Models</vt:lpstr>
      <vt:lpstr>Diffusion Probabilistic Models</vt:lpstr>
      <vt:lpstr>Diffusion Probabilistic Models</vt:lpstr>
      <vt:lpstr>Diffusion Probabilistic Models</vt:lpstr>
      <vt:lpstr>Diffusion Probabilistic Models</vt:lpstr>
      <vt:lpstr>Diffusion Probabilistic Models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174</cp:revision>
  <dcterms:modified xsi:type="dcterms:W3CDTF">2026-06-30T16:58:41Z</dcterms:modified>
</cp:coreProperties>
</file>