
<file path=[Content_Types].xml><?xml version="1.0" encoding="utf-8"?>
<Types xmlns="http://schemas.openxmlformats.org/package/2006/content-types">
  <Default Extension="emf" ContentType="image/x-emf"/>
  <Default Extension="gif" ContentType="image/gif"/>
  <Default Extension="jpeg" ContentType="image/jpeg"/>
  <Default Extension="mp4" ContentType="video/mp4"/>
  <Default Extension="png" ContentType="image/png"/>
  <Default Extension="rels" ContentType="application/vnd.openxmlformats-package.relationships+xml"/>
  <Default Extension="tif" ContentType="image/tif"/>
  <Default Extension="tiff" ContentType="image/tif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slides/slide89.xml" ContentType="application/vnd.openxmlformats-officedocument.presentationml.slide+xml"/>
  <Override PartName="/ppt/slides/slide90.xml" ContentType="application/vnd.openxmlformats-officedocument.presentationml.slide+xml"/>
  <Override PartName="/ppt/slides/slide91.xml" ContentType="application/vnd.openxmlformats-officedocument.presentationml.slide+xml"/>
  <Override PartName="/ppt/slides/slide92.xml" ContentType="application/vnd.openxmlformats-officedocument.presentationml.slide+xml"/>
  <Override PartName="/ppt/slides/slide93.xml" ContentType="application/vnd.openxmlformats-officedocument.presentationml.slide+xml"/>
  <Override PartName="/ppt/slides/slide94.xml" ContentType="application/vnd.openxmlformats-officedocument.presentationml.slide+xml"/>
  <Override PartName="/ppt/slides/slide95.xml" ContentType="application/vnd.openxmlformats-officedocument.presentationml.slide+xml"/>
  <Override PartName="/ppt/slides/slide96.xml" ContentType="application/vnd.openxmlformats-officedocument.presentationml.slide+xml"/>
  <Override PartName="/ppt/slides/slide97.xml" ContentType="application/vnd.openxmlformats-officedocument.presentationml.slide+xml"/>
  <Override PartName="/ppt/slides/slide98.xml" ContentType="application/vnd.openxmlformats-officedocument.presentationml.slide+xml"/>
  <Override PartName="/ppt/slides/slide99.xml" ContentType="application/vnd.openxmlformats-officedocument.presentationml.slide+xml"/>
  <Override PartName="/ppt/slides/slide100.xml" ContentType="application/vnd.openxmlformats-officedocument.presentationml.slide+xml"/>
  <Override PartName="/ppt/slides/slide101.xml" ContentType="application/vnd.openxmlformats-officedocument.presentationml.slide+xml"/>
  <Override PartName="/ppt/slides/slide102.xml" ContentType="application/vnd.openxmlformats-officedocument.presentationml.slide+xml"/>
  <Override PartName="/ppt/slides/slide103.xml" ContentType="application/vnd.openxmlformats-officedocument.presentationml.slide+xml"/>
  <Override PartName="/ppt/slides/slide104.xml" ContentType="application/vnd.openxmlformats-officedocument.presentationml.slide+xml"/>
  <Override PartName="/ppt/slides/slide105.xml" ContentType="application/vnd.openxmlformats-officedocument.presentationml.slide+xml"/>
  <Override PartName="/ppt/slides/slide106.xml" ContentType="application/vnd.openxmlformats-officedocument.presentationml.slide+xml"/>
  <Override PartName="/ppt/slides/slide107.xml" ContentType="application/vnd.openxmlformats-officedocument.presentationml.slide+xml"/>
  <Override PartName="/ppt/slides/slide108.xml" ContentType="application/vnd.openxmlformats-officedocument.presentationml.slide+xml"/>
  <Override PartName="/ppt/slides/slide109.xml" ContentType="application/vnd.openxmlformats-officedocument.presentationml.slide+xml"/>
  <Override PartName="/ppt/slides/slide110.xml" ContentType="application/vnd.openxmlformats-officedocument.presentationml.slide+xml"/>
  <Override PartName="/ppt/slides/slide111.xml" ContentType="application/vnd.openxmlformats-officedocument.presentationml.slide+xml"/>
  <Override PartName="/ppt/slides/slide112.xml" ContentType="application/vnd.openxmlformats-officedocument.presentationml.slide+xml"/>
  <Override PartName="/ppt/slides/slide113.xml" ContentType="application/vnd.openxmlformats-officedocument.presentationml.slide+xml"/>
  <Override PartName="/ppt/slides/slide114.xml" ContentType="application/vnd.openxmlformats-officedocument.presentationml.slide+xml"/>
  <Override PartName="/ppt/slides/slide115.xml" ContentType="application/vnd.openxmlformats-officedocument.presentationml.slide+xml"/>
  <Override PartName="/ppt/slides/slide116.xml" ContentType="application/vnd.openxmlformats-officedocument.presentationml.slide+xml"/>
  <Override PartName="/ppt/slides/slide117.xml" ContentType="application/vnd.openxmlformats-officedocument.presentationml.slide+xml"/>
  <Override PartName="/ppt/slides/slide118.xml" ContentType="application/vnd.openxmlformats-officedocument.presentationml.slide+xml"/>
  <Override PartName="/ppt/slides/slide119.xml" ContentType="application/vnd.openxmlformats-officedocument.presentationml.slide+xml"/>
  <Override PartName="/ppt/slides/slide120.xml" ContentType="application/vnd.openxmlformats-officedocument.presentationml.slide+xml"/>
  <Override PartName="/ppt/slides/slide121.xml" ContentType="application/vnd.openxmlformats-officedocument.presentationml.slide+xml"/>
  <Override PartName="/ppt/slides/slide122.xml" ContentType="application/vnd.openxmlformats-officedocument.presentationml.slide+xml"/>
  <Override PartName="/ppt/slides/slide123.xml" ContentType="application/vnd.openxmlformats-officedocument.presentationml.slide+xml"/>
  <Override PartName="/ppt/slides/slide124.xml" ContentType="application/vnd.openxmlformats-officedocument.presentationml.slide+xml"/>
  <Override PartName="/ppt/slides/slide125.xml" ContentType="application/vnd.openxmlformats-officedocument.presentationml.slide+xml"/>
  <Override PartName="/ppt/slides/slide126.xml" ContentType="application/vnd.openxmlformats-officedocument.presentationml.slide+xml"/>
  <Override PartName="/ppt/slides/slide127.xml" ContentType="application/vnd.openxmlformats-officedocument.presentationml.slide+xml"/>
  <Override PartName="/ppt/slides/slide128.xml" ContentType="application/vnd.openxmlformats-officedocument.presentationml.slide+xml"/>
  <Override PartName="/ppt/slides/slide129.xml" ContentType="application/vnd.openxmlformats-officedocument.presentationml.slide+xml"/>
  <Override PartName="/ppt/slides/slide130.xml" ContentType="application/vnd.openxmlformats-officedocument.presentationml.slide+xml"/>
  <Override PartName="/ppt/slides/slide131.xml" ContentType="application/vnd.openxmlformats-officedocument.presentationml.slide+xml"/>
  <Override PartName="/ppt/slides/slide132.xml" ContentType="application/vnd.openxmlformats-officedocument.presentationml.slide+xml"/>
  <Override PartName="/ppt/slides/slide133.xml" ContentType="application/vnd.openxmlformats-officedocument.presentationml.slide+xml"/>
  <Override PartName="/ppt/slides/slide134.xml" ContentType="application/vnd.openxmlformats-officedocument.presentationml.slide+xml"/>
  <Override PartName="/ppt/slides/slide135.xml" ContentType="application/vnd.openxmlformats-officedocument.presentationml.slide+xml"/>
  <Override PartName="/ppt/slides/slide136.xml" ContentType="application/vnd.openxmlformats-officedocument.presentationml.slide+xml"/>
  <Override PartName="/ppt/slides/slide137.xml" ContentType="application/vnd.openxmlformats-officedocument.presentationml.slide+xml"/>
  <Override PartName="/ppt/slides/slide138.xml" ContentType="application/vnd.openxmlformats-officedocument.presentationml.slide+xml"/>
  <Override PartName="/ppt/slides/slide139.xml" ContentType="application/vnd.openxmlformats-officedocument.presentationml.slide+xml"/>
  <Override PartName="/ppt/slides/slide140.xml" ContentType="application/vnd.openxmlformats-officedocument.presentationml.slide+xml"/>
  <Override PartName="/ppt/slides/slide141.xml" ContentType="application/vnd.openxmlformats-officedocument.presentationml.slide+xml"/>
  <Override PartName="/ppt/slides/slide142.xml" ContentType="application/vnd.openxmlformats-officedocument.presentationml.slide+xml"/>
  <Override PartName="/ppt/slides/slide143.xml" ContentType="application/vnd.openxmlformats-officedocument.presentationml.slide+xml"/>
  <Override PartName="/ppt/slides/slide144.xml" ContentType="application/vnd.openxmlformats-officedocument.presentationml.slide+xml"/>
  <Override PartName="/ppt/slides/slide145.xml" ContentType="application/vnd.openxmlformats-officedocument.presentationml.slide+xml"/>
  <Override PartName="/ppt/slides/slide146.xml" ContentType="application/vnd.openxmlformats-officedocument.presentationml.slide+xml"/>
  <Override PartName="/ppt/slides/slide147.xml" ContentType="application/vnd.openxmlformats-officedocument.presentationml.slide+xml"/>
  <Override PartName="/ppt/slides/slide148.xml" ContentType="application/vnd.openxmlformats-officedocument.presentationml.slide+xml"/>
  <Override PartName="/ppt/slides/slide149.xml" ContentType="application/vnd.openxmlformats-officedocument.presentationml.slide+xml"/>
  <Override PartName="/ppt/slides/slide150.xml" ContentType="application/vnd.openxmlformats-officedocument.presentationml.slide+xml"/>
  <Override PartName="/ppt/slides/slide151.xml" ContentType="application/vnd.openxmlformats-officedocument.presentationml.slide+xml"/>
  <Override PartName="/ppt/slides/slide152.xml" ContentType="application/vnd.openxmlformats-officedocument.presentationml.slide+xml"/>
  <Override PartName="/ppt/slides/slide153.xml" ContentType="application/vnd.openxmlformats-officedocument.presentationml.slide+xml"/>
  <Override PartName="/ppt/slides/slide154.xml" ContentType="application/vnd.openxmlformats-officedocument.presentationml.slide+xml"/>
  <Override PartName="/ppt/slides/slide155.xml" ContentType="application/vnd.openxmlformats-officedocument.presentationml.slide+xml"/>
  <Override PartName="/ppt/slides/slide156.xml" ContentType="application/vnd.openxmlformats-officedocument.presentationml.slide+xml"/>
  <Override PartName="/ppt/slides/slide157.xml" ContentType="application/vnd.openxmlformats-officedocument.presentationml.slide+xml"/>
  <Override PartName="/ppt/slides/slide158.xml" ContentType="application/vnd.openxmlformats-officedocument.presentationml.slide+xml"/>
  <Override PartName="/ppt/slides/slide159.xml" ContentType="application/vnd.openxmlformats-officedocument.presentationml.slide+xml"/>
  <Override PartName="/ppt/slides/slide160.xml" ContentType="application/vnd.openxmlformats-officedocument.presentationml.slide+xml"/>
  <Override PartName="/ppt/slides/slide161.xml" ContentType="application/vnd.openxmlformats-officedocument.presentationml.slide+xml"/>
  <Override PartName="/ppt/slides/slide162.xml" ContentType="application/vnd.openxmlformats-officedocument.presentationml.slide+xml"/>
  <Override PartName="/ppt/slides/slide163.xml" ContentType="application/vnd.openxmlformats-officedocument.presentationml.slide+xml"/>
  <Override PartName="/ppt/slides/slide164.xml" ContentType="application/vnd.openxmlformats-officedocument.presentationml.slide+xml"/>
  <Override PartName="/ppt/slides/slide165.xml" ContentType="application/vnd.openxmlformats-officedocument.presentationml.slide+xml"/>
  <Override PartName="/ppt/slides/slide166.xml" ContentType="application/vnd.openxmlformats-officedocument.presentationml.slide+xml"/>
  <Override PartName="/ppt/slides/slide167.xml" ContentType="application/vnd.openxmlformats-officedocument.presentationml.slide+xml"/>
  <Override PartName="/ppt/slides/slide16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notesSlides/notesSlide49.xml" ContentType="application/vnd.openxmlformats-officedocument.presentationml.notesSlide+xml"/>
  <Override PartName="/ppt/notesSlides/notesSlide50.xml" ContentType="application/vnd.openxmlformats-officedocument.presentationml.notesSlide+xml"/>
  <Override PartName="/ppt/notesSlides/notesSlide51.xml" ContentType="application/vnd.openxmlformats-officedocument.presentationml.notesSlide+xml"/>
  <Override PartName="/ppt/notesSlides/notesSlide52.xml" ContentType="application/vnd.openxmlformats-officedocument.presentationml.notesSlide+xml"/>
  <Override PartName="/ppt/notesSlides/notesSlide53.xml" ContentType="application/vnd.openxmlformats-officedocument.presentationml.notesSlide+xml"/>
  <Override PartName="/ppt/notesSlides/notesSlide54.xml" ContentType="application/vnd.openxmlformats-officedocument.presentationml.notesSlide+xml"/>
  <Override PartName="/ppt/notesSlides/notesSlide55.xml" ContentType="application/vnd.openxmlformats-officedocument.presentationml.notesSlide+xml"/>
  <Override PartName="/ppt/notesSlides/notesSlide56.xml" ContentType="application/vnd.openxmlformats-officedocument.presentationml.notesSlide+xml"/>
  <Override PartName="/ppt/notesSlides/notesSlide57.xml" ContentType="application/vnd.openxmlformats-officedocument.presentationml.notesSlide+xml"/>
  <Override PartName="/ppt/notesSlides/notesSlide58.xml" ContentType="application/vnd.openxmlformats-officedocument.presentationml.notesSlide+xml"/>
  <Override PartName="/ppt/notesSlides/notesSlide59.xml" ContentType="application/vnd.openxmlformats-officedocument.presentationml.notesSlide+xml"/>
  <Override PartName="/ppt/notesSlides/notesSlide60.xml" ContentType="application/vnd.openxmlformats-officedocument.presentationml.notesSlide+xml"/>
  <Override PartName="/ppt/notesSlides/notesSlide61.xml" ContentType="application/vnd.openxmlformats-officedocument.presentationml.notesSlide+xml"/>
  <Override PartName="/ppt/notesSlides/notesSlide62.xml" ContentType="application/vnd.openxmlformats-officedocument.presentationml.notesSlide+xml"/>
  <Override PartName="/ppt/notesSlides/notesSlide63.xml" ContentType="application/vnd.openxmlformats-officedocument.presentationml.notesSlide+xml"/>
  <Override PartName="/ppt/notesSlides/notesSlide64.xml" ContentType="application/vnd.openxmlformats-officedocument.presentationml.notesSlide+xml"/>
  <Override PartName="/ppt/notesSlides/notesSlide65.xml" ContentType="application/vnd.openxmlformats-officedocument.presentationml.notesSlide+xml"/>
  <Override PartName="/ppt/notesSlides/notesSlide66.xml" ContentType="application/vnd.openxmlformats-officedocument.presentationml.notesSlide+xml"/>
  <Override PartName="/ppt/notesSlides/notesSlide67.xml" ContentType="application/vnd.openxmlformats-officedocument.presentationml.notesSlide+xml"/>
  <Override PartName="/ppt/notesSlides/notesSlide68.xml" ContentType="application/vnd.openxmlformats-officedocument.presentationml.notesSlide+xml"/>
  <Override PartName="/ppt/notesSlides/notesSlide69.xml" ContentType="application/vnd.openxmlformats-officedocument.presentationml.notesSlide+xml"/>
  <Override PartName="/ppt/notesSlides/notesSlide70.xml" ContentType="application/vnd.openxmlformats-officedocument.presentationml.notesSlide+xml"/>
  <Override PartName="/ppt/notesSlides/notesSlide71.xml" ContentType="application/vnd.openxmlformats-officedocument.presentationml.notesSlide+xml"/>
  <Override PartName="/ppt/notesSlides/notesSlide72.xml" ContentType="application/vnd.openxmlformats-officedocument.presentationml.notesSlide+xml"/>
  <Override PartName="/ppt/notesSlides/notesSlide73.xml" ContentType="application/vnd.openxmlformats-officedocument.presentationml.notesSlide+xml"/>
  <Override PartName="/ppt/notesSlides/notesSlide74.xml" ContentType="application/vnd.openxmlformats-officedocument.presentationml.notesSlide+xml"/>
  <Override PartName="/ppt/notesSlides/notesSlide75.xml" ContentType="application/vnd.openxmlformats-officedocument.presentationml.notesSlide+xml"/>
  <Override PartName="/ppt/notesSlides/notesSlide76.xml" ContentType="application/vnd.openxmlformats-officedocument.presentationml.notesSlide+xml"/>
  <Override PartName="/ppt/notesSlides/notesSlide77.xml" ContentType="application/vnd.openxmlformats-officedocument.presentationml.notesSlide+xml"/>
  <Override PartName="/ppt/notesSlides/notesSlide78.xml" ContentType="application/vnd.openxmlformats-officedocument.presentationml.notesSlide+xml"/>
  <Override PartName="/ppt/notesSlides/notesSlide79.xml" ContentType="application/vnd.openxmlformats-officedocument.presentationml.notesSlide+xml"/>
  <Override PartName="/ppt/notesSlides/notesSlide80.xml" ContentType="application/vnd.openxmlformats-officedocument.presentationml.notesSlide+xml"/>
  <Override PartName="/ppt/notesSlides/notesSlide81.xml" ContentType="application/vnd.openxmlformats-officedocument.presentationml.notesSlide+xml"/>
  <Override PartName="/ppt/notesSlides/notesSlide82.xml" ContentType="application/vnd.openxmlformats-officedocument.presentationml.notesSlide+xml"/>
  <Override PartName="/ppt/notesSlides/notesSlide83.xml" ContentType="application/vnd.openxmlformats-officedocument.presentationml.notesSlide+xml"/>
  <Override PartName="/ppt/notesSlides/notesSlide84.xml" ContentType="application/vnd.openxmlformats-officedocument.presentationml.notesSlide+xml"/>
  <Override PartName="/ppt/notesSlides/notesSlide85.xml" ContentType="application/vnd.openxmlformats-officedocument.presentationml.notesSlide+xml"/>
  <Override PartName="/ppt/notesSlides/notesSlide86.xml" ContentType="application/vnd.openxmlformats-officedocument.presentationml.notesSlide+xml"/>
  <Override PartName="/ppt/notesSlides/notesSlide87.xml" ContentType="application/vnd.openxmlformats-officedocument.presentationml.notesSlide+xml"/>
  <Override PartName="/ppt/notesSlides/notesSlide88.xml" ContentType="application/vnd.openxmlformats-officedocument.presentationml.notesSlide+xml"/>
  <Override PartName="/ppt/notesSlides/notesSlide89.xml" ContentType="application/vnd.openxmlformats-officedocument.presentationml.notesSlide+xml"/>
  <Override PartName="/ppt/notesSlides/notesSlide90.xml" ContentType="application/vnd.openxmlformats-officedocument.presentationml.notesSlide+xml"/>
  <Override PartName="/ppt/notesSlides/notesSlide91.xml" ContentType="application/vnd.openxmlformats-officedocument.presentationml.notesSlide+xml"/>
  <Override PartName="/ppt/notesSlides/notesSlide92.xml" ContentType="application/vnd.openxmlformats-officedocument.presentationml.notesSlide+xml"/>
  <Override PartName="/ppt/notesSlides/notesSlide93.xml" ContentType="application/vnd.openxmlformats-officedocument.presentationml.notesSlide+xml"/>
  <Override PartName="/ppt/notesSlides/notesSlide94.xml" ContentType="application/vnd.openxmlformats-officedocument.presentationml.notesSlide+xml"/>
  <Override PartName="/ppt/notesSlides/notesSlide95.xml" ContentType="application/vnd.openxmlformats-officedocument.presentationml.notesSlide+xml"/>
  <Override PartName="/ppt/notesSlides/notesSlide96.xml" ContentType="application/vnd.openxmlformats-officedocument.presentationml.notesSlide+xml"/>
  <Override PartName="/ppt/notesSlides/notesSlide97.xml" ContentType="application/vnd.openxmlformats-officedocument.presentationml.notesSlide+xml"/>
  <Override PartName="/ppt/notesSlides/notesSlide98.xml" ContentType="application/vnd.openxmlformats-officedocument.presentationml.notesSlide+xml"/>
  <Override PartName="/ppt/notesSlides/notesSlide99.xml" ContentType="application/vnd.openxmlformats-officedocument.presentationml.notesSlide+xml"/>
  <Override PartName="/ppt/notesSlides/notesSlide100.xml" ContentType="application/vnd.openxmlformats-officedocument.presentationml.notesSlide+xml"/>
  <Override PartName="/ppt/notesSlides/notesSlide101.xml" ContentType="application/vnd.openxmlformats-officedocument.presentationml.notesSlide+xml"/>
  <Override PartName="/ppt/notesSlides/notesSlide102.xml" ContentType="application/vnd.openxmlformats-officedocument.presentationml.notesSlide+xml"/>
  <Override PartName="/ppt/notesSlides/notesSlide103.xml" ContentType="application/vnd.openxmlformats-officedocument.presentationml.notesSlide+xml"/>
  <Override PartName="/ppt/notesSlides/notesSlide104.xml" ContentType="application/vnd.openxmlformats-officedocument.presentationml.notesSlide+xml"/>
  <Override PartName="/ppt/notesSlides/notesSlide105.xml" ContentType="application/vnd.openxmlformats-officedocument.presentationml.notesSlide+xml"/>
  <Override PartName="/ppt/notesSlides/notesSlide106.xml" ContentType="application/vnd.openxmlformats-officedocument.presentationml.notesSlide+xml"/>
  <Override PartName="/ppt/notesSlides/notesSlide107.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autoCompressPictures="0">
  <p:sldMasterIdLst>
    <p:sldMasterId id="2147483648" r:id="rId1"/>
  </p:sldMasterIdLst>
  <p:notesMasterIdLst>
    <p:notesMasterId r:id="rId170"/>
  </p:notesMasterIdLst>
  <p:sldIdLst>
    <p:sldId id="256" r:id="rId2"/>
    <p:sldId id="794" r:id="rId3"/>
    <p:sldId id="288" r:id="rId4"/>
    <p:sldId id="781" r:id="rId5"/>
    <p:sldId id="795" r:id="rId6"/>
    <p:sldId id="796" r:id="rId7"/>
    <p:sldId id="797" r:id="rId8"/>
    <p:sldId id="798" r:id="rId9"/>
    <p:sldId id="799" r:id="rId10"/>
    <p:sldId id="800" r:id="rId11"/>
    <p:sldId id="801" r:id="rId12"/>
    <p:sldId id="290" r:id="rId13"/>
    <p:sldId id="802" r:id="rId14"/>
    <p:sldId id="292" r:id="rId15"/>
    <p:sldId id="699" r:id="rId16"/>
    <p:sldId id="293" r:id="rId17"/>
    <p:sldId id="295" r:id="rId18"/>
    <p:sldId id="297" r:id="rId19"/>
    <p:sldId id="298" r:id="rId20"/>
    <p:sldId id="805" r:id="rId21"/>
    <p:sldId id="806" r:id="rId22"/>
    <p:sldId id="807" r:id="rId23"/>
    <p:sldId id="310" r:id="rId24"/>
    <p:sldId id="767" r:id="rId25"/>
    <p:sldId id="335" r:id="rId26"/>
    <p:sldId id="808" r:id="rId27"/>
    <p:sldId id="858" r:id="rId28"/>
    <p:sldId id="859" r:id="rId29"/>
    <p:sldId id="860" r:id="rId30"/>
    <p:sldId id="861" r:id="rId31"/>
    <p:sldId id="898" r:id="rId32"/>
    <p:sldId id="923" r:id="rId33"/>
    <p:sldId id="922" r:id="rId34"/>
    <p:sldId id="924" r:id="rId35"/>
    <p:sldId id="925" r:id="rId36"/>
    <p:sldId id="926" r:id="rId37"/>
    <p:sldId id="862" r:id="rId38"/>
    <p:sldId id="897" r:id="rId39"/>
    <p:sldId id="863" r:id="rId40"/>
    <p:sldId id="810" r:id="rId41"/>
    <p:sldId id="811" r:id="rId42"/>
    <p:sldId id="803" r:id="rId43"/>
    <p:sldId id="301" r:id="rId44"/>
    <p:sldId id="302" r:id="rId45"/>
    <p:sldId id="303" r:id="rId46"/>
    <p:sldId id="304" r:id="rId47"/>
    <p:sldId id="305" r:id="rId48"/>
    <p:sldId id="306" r:id="rId49"/>
    <p:sldId id="812" r:id="rId50"/>
    <p:sldId id="937" r:id="rId51"/>
    <p:sldId id="868" r:id="rId52"/>
    <p:sldId id="870" r:id="rId53"/>
    <p:sldId id="876" r:id="rId54"/>
    <p:sldId id="877" r:id="rId55"/>
    <p:sldId id="927" r:id="rId56"/>
    <p:sldId id="899" r:id="rId57"/>
    <p:sldId id="878" r:id="rId58"/>
    <p:sldId id="928" r:id="rId59"/>
    <p:sldId id="929" r:id="rId60"/>
    <p:sldId id="879" r:id="rId61"/>
    <p:sldId id="814" r:id="rId62"/>
    <p:sldId id="815" r:id="rId63"/>
    <p:sldId id="334" r:id="rId64"/>
    <p:sldId id="336" r:id="rId65"/>
    <p:sldId id="784" r:id="rId66"/>
    <p:sldId id="780" r:id="rId67"/>
    <p:sldId id="783" r:id="rId68"/>
    <p:sldId id="782" r:id="rId69"/>
    <p:sldId id="769" r:id="rId70"/>
    <p:sldId id="936" r:id="rId71"/>
    <p:sldId id="911" r:id="rId72"/>
    <p:sldId id="918" r:id="rId73"/>
    <p:sldId id="909" r:id="rId74"/>
    <p:sldId id="907" r:id="rId75"/>
    <p:sldId id="906" r:id="rId76"/>
    <p:sldId id="905" r:id="rId77"/>
    <p:sldId id="904" r:id="rId78"/>
    <p:sldId id="903" r:id="rId79"/>
    <p:sldId id="902" r:id="rId80"/>
    <p:sldId id="901" r:id="rId81"/>
    <p:sldId id="900" r:id="rId82"/>
    <p:sldId id="919" r:id="rId83"/>
    <p:sldId id="920" r:id="rId84"/>
    <p:sldId id="921" r:id="rId85"/>
    <p:sldId id="895" r:id="rId86"/>
    <p:sldId id="294" r:id="rId87"/>
    <p:sldId id="819" r:id="rId88"/>
    <p:sldId id="258" r:id="rId89"/>
    <p:sldId id="259" r:id="rId90"/>
    <p:sldId id="260" r:id="rId91"/>
    <p:sldId id="261" r:id="rId92"/>
    <p:sldId id="262" r:id="rId93"/>
    <p:sldId id="263" r:id="rId94"/>
    <p:sldId id="264" r:id="rId95"/>
    <p:sldId id="265" r:id="rId96"/>
    <p:sldId id="266" r:id="rId97"/>
    <p:sldId id="267" r:id="rId98"/>
    <p:sldId id="268" r:id="rId99"/>
    <p:sldId id="269" r:id="rId100"/>
    <p:sldId id="270" r:id="rId101"/>
    <p:sldId id="271" r:id="rId102"/>
    <p:sldId id="272" r:id="rId103"/>
    <p:sldId id="273" r:id="rId104"/>
    <p:sldId id="274" r:id="rId105"/>
    <p:sldId id="276" r:id="rId106"/>
    <p:sldId id="277" r:id="rId107"/>
    <p:sldId id="278" r:id="rId108"/>
    <p:sldId id="279" r:id="rId109"/>
    <p:sldId id="281" r:id="rId110"/>
    <p:sldId id="282" r:id="rId111"/>
    <p:sldId id="283" r:id="rId112"/>
    <p:sldId id="284" r:id="rId113"/>
    <p:sldId id="285" r:id="rId114"/>
    <p:sldId id="287" r:id="rId115"/>
    <p:sldId id="820" r:id="rId116"/>
    <p:sldId id="291" r:id="rId117"/>
    <p:sldId id="309" r:id="rId118"/>
    <p:sldId id="823" r:id="rId119"/>
    <p:sldId id="824" r:id="rId120"/>
    <p:sldId id="825" r:id="rId121"/>
    <p:sldId id="826" r:id="rId122"/>
    <p:sldId id="827" r:id="rId123"/>
    <p:sldId id="828" r:id="rId124"/>
    <p:sldId id="829" r:id="rId125"/>
    <p:sldId id="830" r:id="rId126"/>
    <p:sldId id="831" r:id="rId127"/>
    <p:sldId id="832" r:id="rId128"/>
    <p:sldId id="833" r:id="rId129"/>
    <p:sldId id="834" r:id="rId130"/>
    <p:sldId id="835" r:id="rId131"/>
    <p:sldId id="836" r:id="rId132"/>
    <p:sldId id="837" r:id="rId133"/>
    <p:sldId id="838" r:id="rId134"/>
    <p:sldId id="839" r:id="rId135"/>
    <p:sldId id="840" r:id="rId136"/>
    <p:sldId id="275" r:id="rId137"/>
    <p:sldId id="841" r:id="rId138"/>
    <p:sldId id="842" r:id="rId139"/>
    <p:sldId id="313" r:id="rId140"/>
    <p:sldId id="317" r:id="rId141"/>
    <p:sldId id="316" r:id="rId142"/>
    <p:sldId id="315" r:id="rId143"/>
    <p:sldId id="314" r:id="rId144"/>
    <p:sldId id="843" r:id="rId145"/>
    <p:sldId id="844" r:id="rId146"/>
    <p:sldId id="286" r:id="rId147"/>
    <p:sldId id="845" r:id="rId148"/>
    <p:sldId id="846" r:id="rId149"/>
    <p:sldId id="289" r:id="rId150"/>
    <p:sldId id="318" r:id="rId151"/>
    <p:sldId id="319" r:id="rId152"/>
    <p:sldId id="847" r:id="rId153"/>
    <p:sldId id="320" r:id="rId154"/>
    <p:sldId id="321" r:id="rId155"/>
    <p:sldId id="322" r:id="rId156"/>
    <p:sldId id="296" r:id="rId157"/>
    <p:sldId id="848" r:id="rId158"/>
    <p:sldId id="849" r:id="rId159"/>
    <p:sldId id="850" r:id="rId160"/>
    <p:sldId id="312" r:id="rId161"/>
    <p:sldId id="851" r:id="rId162"/>
    <p:sldId id="311" r:id="rId163"/>
    <p:sldId id="852" r:id="rId164"/>
    <p:sldId id="853" r:id="rId165"/>
    <p:sldId id="854" r:id="rId166"/>
    <p:sldId id="855" r:id="rId167"/>
    <p:sldId id="307" r:id="rId168"/>
    <p:sldId id="308" r:id="rId169"/>
  </p:sldIdLst>
  <p:sldSz cx="12192000" cy="6858000"/>
  <p:notesSz cx="6858000" cy="9144000"/>
  <p:defaultTextStyle>
    <a:defPPr>
      <a:defRPr lang="de-DE"/>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7F4B16E4-2FE8-624E-959A-2A7123BCEF6C}">
          <p14:sldIdLst>
            <p14:sldId id="256"/>
            <p14:sldId id="794"/>
            <p14:sldId id="288"/>
            <p14:sldId id="781"/>
            <p14:sldId id="795"/>
            <p14:sldId id="796"/>
            <p14:sldId id="797"/>
            <p14:sldId id="798"/>
            <p14:sldId id="799"/>
            <p14:sldId id="800"/>
            <p14:sldId id="801"/>
            <p14:sldId id="290"/>
            <p14:sldId id="802"/>
          </p14:sldIdLst>
        </p14:section>
        <p14:section name="Implicit Representations" id="{829E4F48-66D0-434A-B110-FA1647493A94}">
          <p14:sldIdLst>
            <p14:sldId id="292"/>
            <p14:sldId id="699"/>
            <p14:sldId id="293"/>
            <p14:sldId id="295"/>
            <p14:sldId id="297"/>
            <p14:sldId id="298"/>
            <p14:sldId id="805"/>
            <p14:sldId id="806"/>
            <p14:sldId id="807"/>
            <p14:sldId id="310"/>
            <p14:sldId id="767"/>
            <p14:sldId id="335"/>
            <p14:sldId id="808"/>
            <p14:sldId id="858"/>
            <p14:sldId id="859"/>
            <p14:sldId id="860"/>
            <p14:sldId id="861"/>
            <p14:sldId id="898"/>
            <p14:sldId id="923"/>
            <p14:sldId id="922"/>
            <p14:sldId id="924"/>
            <p14:sldId id="925"/>
            <p14:sldId id="926"/>
            <p14:sldId id="862"/>
            <p14:sldId id="897"/>
            <p14:sldId id="863"/>
            <p14:sldId id="810"/>
            <p14:sldId id="811"/>
          </p14:sldIdLst>
        </p14:section>
        <p14:section name="Explicit Representations" id="{5E2AB0AC-EB5B-734F-8BC6-DE59AE636390}">
          <p14:sldIdLst>
            <p14:sldId id="803"/>
            <p14:sldId id="301"/>
            <p14:sldId id="302"/>
            <p14:sldId id="303"/>
            <p14:sldId id="304"/>
            <p14:sldId id="305"/>
            <p14:sldId id="306"/>
          </p14:sldIdLst>
        </p14:section>
        <p14:section name="Explicit - points" id="{B089F6FA-18DF-2C4F-A384-B2F6A7766320}">
          <p14:sldIdLst>
            <p14:sldId id="812"/>
            <p14:sldId id="937"/>
            <p14:sldId id="868"/>
            <p14:sldId id="870"/>
            <p14:sldId id="876"/>
            <p14:sldId id="877"/>
            <p14:sldId id="927"/>
            <p14:sldId id="899"/>
            <p14:sldId id="878"/>
            <p14:sldId id="928"/>
            <p14:sldId id="929"/>
            <p14:sldId id="879"/>
          </p14:sldIdLst>
        </p14:section>
        <p14:section name="Explicit - Meshes" id="{7A052957-200F-604B-97C5-F7F2DE9443D9}">
          <p14:sldIdLst>
            <p14:sldId id="814"/>
            <p14:sldId id="815"/>
            <p14:sldId id="334"/>
            <p14:sldId id="336"/>
            <p14:sldId id="784"/>
            <p14:sldId id="780"/>
            <p14:sldId id="783"/>
            <p14:sldId id="782"/>
            <p14:sldId id="769"/>
          </p14:sldIdLst>
        </p14:section>
        <p14:section name="Procrustes alignment" id="{DFDA7CCC-D332-014F-830E-727CDD20D913}">
          <p14:sldIdLst>
            <p14:sldId id="936"/>
            <p14:sldId id="911"/>
            <p14:sldId id="918"/>
            <p14:sldId id="909"/>
            <p14:sldId id="907"/>
            <p14:sldId id="906"/>
            <p14:sldId id="905"/>
            <p14:sldId id="904"/>
            <p14:sldId id="903"/>
            <p14:sldId id="902"/>
            <p14:sldId id="901"/>
            <p14:sldId id="900"/>
            <p14:sldId id="919"/>
            <p14:sldId id="920"/>
            <p14:sldId id="921"/>
            <p14:sldId id="895"/>
          </p14:sldIdLst>
        </p14:section>
        <p14:section name="OriginalSlides" id="{FB458871-1599-784A-B7BE-D5694A9AAB81}">
          <p14:sldIdLst>
            <p14:sldId id="294"/>
            <p14:sldId id="819"/>
            <p14:sldId id="258"/>
            <p14:sldId id="259"/>
            <p14:sldId id="260"/>
            <p14:sldId id="261"/>
            <p14:sldId id="262"/>
            <p14:sldId id="263"/>
            <p14:sldId id="264"/>
            <p14:sldId id="265"/>
            <p14:sldId id="266"/>
            <p14:sldId id="267"/>
            <p14:sldId id="268"/>
            <p14:sldId id="269"/>
            <p14:sldId id="270"/>
            <p14:sldId id="271"/>
            <p14:sldId id="272"/>
            <p14:sldId id="273"/>
            <p14:sldId id="274"/>
            <p14:sldId id="276"/>
            <p14:sldId id="277"/>
            <p14:sldId id="278"/>
            <p14:sldId id="279"/>
            <p14:sldId id="281"/>
            <p14:sldId id="282"/>
            <p14:sldId id="283"/>
            <p14:sldId id="284"/>
            <p14:sldId id="285"/>
            <p14:sldId id="287"/>
            <p14:sldId id="820"/>
            <p14:sldId id="291"/>
            <p14:sldId id="309"/>
            <p14:sldId id="823"/>
            <p14:sldId id="824"/>
            <p14:sldId id="825"/>
            <p14:sldId id="826"/>
            <p14:sldId id="827"/>
            <p14:sldId id="828"/>
            <p14:sldId id="829"/>
            <p14:sldId id="830"/>
            <p14:sldId id="831"/>
            <p14:sldId id="832"/>
            <p14:sldId id="833"/>
            <p14:sldId id="834"/>
            <p14:sldId id="835"/>
            <p14:sldId id="836"/>
            <p14:sldId id="837"/>
            <p14:sldId id="838"/>
            <p14:sldId id="839"/>
            <p14:sldId id="840"/>
            <p14:sldId id="275"/>
            <p14:sldId id="841"/>
            <p14:sldId id="842"/>
            <p14:sldId id="313"/>
            <p14:sldId id="317"/>
            <p14:sldId id="316"/>
            <p14:sldId id="315"/>
            <p14:sldId id="314"/>
            <p14:sldId id="843"/>
            <p14:sldId id="844"/>
            <p14:sldId id="286"/>
            <p14:sldId id="845"/>
            <p14:sldId id="846"/>
            <p14:sldId id="289"/>
            <p14:sldId id="318"/>
            <p14:sldId id="319"/>
            <p14:sldId id="847"/>
            <p14:sldId id="320"/>
            <p14:sldId id="321"/>
            <p14:sldId id="322"/>
            <p14:sldId id="296"/>
            <p14:sldId id="848"/>
            <p14:sldId id="849"/>
            <p14:sldId id="850"/>
            <p14:sldId id="312"/>
            <p14:sldId id="851"/>
            <p14:sldId id="311"/>
            <p14:sldId id="852"/>
            <p14:sldId id="853"/>
            <p14:sldId id="854"/>
            <p14:sldId id="855"/>
            <p14:sldId id="307"/>
            <p14:sldId id="308"/>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C5B5B"/>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4727B91-4BA6-4317-A210-84806E4CE314}" v="3579" dt="2025-05-19T17:19:39.039"/>
    <p1510:client id="{4427A8BC-A7B3-C872-EB72-3AA59FAD01EE}" v="34" dt="2025-05-19T09:45:58.311"/>
    <p1510:client id="{9E9CC952-2175-1AEB-FD55-8EF225FAB35F}" v="505" dt="2025-05-18T20:09:01.770"/>
    <p1510:client id="{D577B8AA-1D88-4C47-852B-D95926BF5AFE}" v="14" dt="2025-05-19T14:31:24.876"/>
    <p1510:client id="{EAED8223-813F-A5EF-7FC6-FE8C8D7F28D0}" v="1097" dt="2025-05-19T09:37:22.104"/>
    <p1510:client id="{FF99BB19-8A78-CF56-6CF2-659ED7E15329}" v="247" dt="2025-05-18T15:47:55.124"/>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1682"/>
    <p:restoredTop sz="91291"/>
  </p:normalViewPr>
  <p:slideViewPr>
    <p:cSldViewPr snapToGrid="0">
      <p:cViewPr varScale="1">
        <p:scale>
          <a:sx n="131" d="100"/>
          <a:sy n="131" d="100"/>
        </p:scale>
        <p:origin x="1760" y="17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17" Type="http://schemas.openxmlformats.org/officeDocument/2006/relationships/slide" Target="slides/slide116.xml"/><Relationship Id="rId21" Type="http://schemas.openxmlformats.org/officeDocument/2006/relationships/slide" Target="slides/slide20.xml"/><Relationship Id="rId42" Type="http://schemas.openxmlformats.org/officeDocument/2006/relationships/slide" Target="slides/slide41.xml"/><Relationship Id="rId63" Type="http://schemas.openxmlformats.org/officeDocument/2006/relationships/slide" Target="slides/slide62.xml"/><Relationship Id="rId84" Type="http://schemas.openxmlformats.org/officeDocument/2006/relationships/slide" Target="slides/slide83.xml"/><Relationship Id="rId138" Type="http://schemas.openxmlformats.org/officeDocument/2006/relationships/slide" Target="slides/slide137.xml"/><Relationship Id="rId159" Type="http://schemas.openxmlformats.org/officeDocument/2006/relationships/slide" Target="slides/slide158.xml"/><Relationship Id="rId170" Type="http://schemas.openxmlformats.org/officeDocument/2006/relationships/notesMaster" Target="notesMasters/notesMaster1.xml"/><Relationship Id="rId107" Type="http://schemas.openxmlformats.org/officeDocument/2006/relationships/slide" Target="slides/slide106.xml"/><Relationship Id="rId11" Type="http://schemas.openxmlformats.org/officeDocument/2006/relationships/slide" Target="slides/slide10.xml"/><Relationship Id="rId32" Type="http://schemas.openxmlformats.org/officeDocument/2006/relationships/slide" Target="slides/slide31.xml"/><Relationship Id="rId53" Type="http://schemas.openxmlformats.org/officeDocument/2006/relationships/slide" Target="slides/slide52.xml"/><Relationship Id="rId74" Type="http://schemas.openxmlformats.org/officeDocument/2006/relationships/slide" Target="slides/slide73.xml"/><Relationship Id="rId128" Type="http://schemas.openxmlformats.org/officeDocument/2006/relationships/slide" Target="slides/slide127.xml"/><Relationship Id="rId149" Type="http://schemas.openxmlformats.org/officeDocument/2006/relationships/slide" Target="slides/slide148.xml"/><Relationship Id="rId5" Type="http://schemas.openxmlformats.org/officeDocument/2006/relationships/slide" Target="slides/slide4.xml"/><Relationship Id="rId95" Type="http://schemas.openxmlformats.org/officeDocument/2006/relationships/slide" Target="slides/slide94.xml"/><Relationship Id="rId160" Type="http://schemas.openxmlformats.org/officeDocument/2006/relationships/slide" Target="slides/slide159.xml"/><Relationship Id="rId22" Type="http://schemas.openxmlformats.org/officeDocument/2006/relationships/slide" Target="slides/slide21.xml"/><Relationship Id="rId43" Type="http://schemas.openxmlformats.org/officeDocument/2006/relationships/slide" Target="slides/slide42.xml"/><Relationship Id="rId64" Type="http://schemas.openxmlformats.org/officeDocument/2006/relationships/slide" Target="slides/slide63.xml"/><Relationship Id="rId118" Type="http://schemas.openxmlformats.org/officeDocument/2006/relationships/slide" Target="slides/slide117.xml"/><Relationship Id="rId139" Type="http://schemas.openxmlformats.org/officeDocument/2006/relationships/slide" Target="slides/slide138.xml"/><Relationship Id="rId85" Type="http://schemas.openxmlformats.org/officeDocument/2006/relationships/slide" Target="slides/slide84.xml"/><Relationship Id="rId150" Type="http://schemas.openxmlformats.org/officeDocument/2006/relationships/slide" Target="slides/slide149.xml"/><Relationship Id="rId171" Type="http://schemas.openxmlformats.org/officeDocument/2006/relationships/presProps" Target="presProps.xml"/><Relationship Id="rId12" Type="http://schemas.openxmlformats.org/officeDocument/2006/relationships/slide" Target="slides/slide11.xml"/><Relationship Id="rId33" Type="http://schemas.openxmlformats.org/officeDocument/2006/relationships/slide" Target="slides/slide32.xml"/><Relationship Id="rId108" Type="http://schemas.openxmlformats.org/officeDocument/2006/relationships/slide" Target="slides/slide107.xml"/><Relationship Id="rId129" Type="http://schemas.openxmlformats.org/officeDocument/2006/relationships/slide" Target="slides/slide128.xml"/><Relationship Id="rId54" Type="http://schemas.openxmlformats.org/officeDocument/2006/relationships/slide" Target="slides/slide53.xml"/><Relationship Id="rId75" Type="http://schemas.openxmlformats.org/officeDocument/2006/relationships/slide" Target="slides/slide74.xml"/><Relationship Id="rId96" Type="http://schemas.openxmlformats.org/officeDocument/2006/relationships/slide" Target="slides/slide95.xml"/><Relationship Id="rId140" Type="http://schemas.openxmlformats.org/officeDocument/2006/relationships/slide" Target="slides/slide139.xml"/><Relationship Id="rId161" Type="http://schemas.openxmlformats.org/officeDocument/2006/relationships/slide" Target="slides/slide160.xml"/><Relationship Id="rId1" Type="http://schemas.openxmlformats.org/officeDocument/2006/relationships/slideMaster" Target="slideMasters/slideMaster1.xml"/><Relationship Id="rId6" Type="http://schemas.openxmlformats.org/officeDocument/2006/relationships/slide" Target="slides/slide5.xml"/><Relationship Id="rId23" Type="http://schemas.openxmlformats.org/officeDocument/2006/relationships/slide" Target="slides/slide22.xml"/><Relationship Id="rId28" Type="http://schemas.openxmlformats.org/officeDocument/2006/relationships/slide" Target="slides/slide27.xml"/><Relationship Id="rId49" Type="http://schemas.openxmlformats.org/officeDocument/2006/relationships/slide" Target="slides/slide48.xml"/><Relationship Id="rId114" Type="http://schemas.openxmlformats.org/officeDocument/2006/relationships/slide" Target="slides/slide113.xml"/><Relationship Id="rId119" Type="http://schemas.openxmlformats.org/officeDocument/2006/relationships/slide" Target="slides/slide118.xml"/><Relationship Id="rId44" Type="http://schemas.openxmlformats.org/officeDocument/2006/relationships/slide" Target="slides/slide43.xml"/><Relationship Id="rId60" Type="http://schemas.openxmlformats.org/officeDocument/2006/relationships/slide" Target="slides/slide59.xml"/><Relationship Id="rId65" Type="http://schemas.openxmlformats.org/officeDocument/2006/relationships/slide" Target="slides/slide64.xml"/><Relationship Id="rId81" Type="http://schemas.openxmlformats.org/officeDocument/2006/relationships/slide" Target="slides/slide80.xml"/><Relationship Id="rId86" Type="http://schemas.openxmlformats.org/officeDocument/2006/relationships/slide" Target="slides/slide85.xml"/><Relationship Id="rId130" Type="http://schemas.openxmlformats.org/officeDocument/2006/relationships/slide" Target="slides/slide129.xml"/><Relationship Id="rId135" Type="http://schemas.openxmlformats.org/officeDocument/2006/relationships/slide" Target="slides/slide134.xml"/><Relationship Id="rId151" Type="http://schemas.openxmlformats.org/officeDocument/2006/relationships/slide" Target="slides/slide150.xml"/><Relationship Id="rId156" Type="http://schemas.openxmlformats.org/officeDocument/2006/relationships/slide" Target="slides/slide155.xml"/><Relationship Id="rId172" Type="http://schemas.openxmlformats.org/officeDocument/2006/relationships/viewProps" Target="viewProps.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109" Type="http://schemas.openxmlformats.org/officeDocument/2006/relationships/slide" Target="slides/slide10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 Id="rId76" Type="http://schemas.openxmlformats.org/officeDocument/2006/relationships/slide" Target="slides/slide75.xml"/><Relationship Id="rId97" Type="http://schemas.openxmlformats.org/officeDocument/2006/relationships/slide" Target="slides/slide96.xml"/><Relationship Id="rId104" Type="http://schemas.openxmlformats.org/officeDocument/2006/relationships/slide" Target="slides/slide103.xml"/><Relationship Id="rId120" Type="http://schemas.openxmlformats.org/officeDocument/2006/relationships/slide" Target="slides/slide119.xml"/><Relationship Id="rId125" Type="http://schemas.openxmlformats.org/officeDocument/2006/relationships/slide" Target="slides/slide124.xml"/><Relationship Id="rId141" Type="http://schemas.openxmlformats.org/officeDocument/2006/relationships/slide" Target="slides/slide140.xml"/><Relationship Id="rId146" Type="http://schemas.openxmlformats.org/officeDocument/2006/relationships/slide" Target="slides/slide145.xml"/><Relationship Id="rId167" Type="http://schemas.openxmlformats.org/officeDocument/2006/relationships/slide" Target="slides/slide166.xml"/><Relationship Id="rId7" Type="http://schemas.openxmlformats.org/officeDocument/2006/relationships/slide" Target="slides/slide6.xml"/><Relationship Id="rId71" Type="http://schemas.openxmlformats.org/officeDocument/2006/relationships/slide" Target="slides/slide70.xml"/><Relationship Id="rId92" Type="http://schemas.openxmlformats.org/officeDocument/2006/relationships/slide" Target="slides/slide91.xml"/><Relationship Id="rId162" Type="http://schemas.openxmlformats.org/officeDocument/2006/relationships/slide" Target="slides/slide161.xml"/><Relationship Id="rId2" Type="http://schemas.openxmlformats.org/officeDocument/2006/relationships/slide" Target="slides/slide1.xml"/><Relationship Id="rId29" Type="http://schemas.openxmlformats.org/officeDocument/2006/relationships/slide" Target="slides/slide28.xml"/><Relationship Id="rId24" Type="http://schemas.openxmlformats.org/officeDocument/2006/relationships/slide" Target="slides/slide23.xml"/><Relationship Id="rId40" Type="http://schemas.openxmlformats.org/officeDocument/2006/relationships/slide" Target="slides/slide39.xml"/><Relationship Id="rId45" Type="http://schemas.openxmlformats.org/officeDocument/2006/relationships/slide" Target="slides/slide44.xml"/><Relationship Id="rId66" Type="http://schemas.openxmlformats.org/officeDocument/2006/relationships/slide" Target="slides/slide65.xml"/><Relationship Id="rId87" Type="http://schemas.openxmlformats.org/officeDocument/2006/relationships/slide" Target="slides/slide86.xml"/><Relationship Id="rId110" Type="http://schemas.openxmlformats.org/officeDocument/2006/relationships/slide" Target="slides/slide109.xml"/><Relationship Id="rId115" Type="http://schemas.openxmlformats.org/officeDocument/2006/relationships/slide" Target="slides/slide114.xml"/><Relationship Id="rId131" Type="http://schemas.openxmlformats.org/officeDocument/2006/relationships/slide" Target="slides/slide130.xml"/><Relationship Id="rId136" Type="http://schemas.openxmlformats.org/officeDocument/2006/relationships/slide" Target="slides/slide135.xml"/><Relationship Id="rId157" Type="http://schemas.openxmlformats.org/officeDocument/2006/relationships/slide" Target="slides/slide156.xml"/><Relationship Id="rId61" Type="http://schemas.openxmlformats.org/officeDocument/2006/relationships/slide" Target="slides/slide60.xml"/><Relationship Id="rId82" Type="http://schemas.openxmlformats.org/officeDocument/2006/relationships/slide" Target="slides/slide81.xml"/><Relationship Id="rId152" Type="http://schemas.openxmlformats.org/officeDocument/2006/relationships/slide" Target="slides/slide151.xml"/><Relationship Id="rId173" Type="http://schemas.openxmlformats.org/officeDocument/2006/relationships/theme" Target="theme/theme1.xml"/><Relationship Id="rId19" Type="http://schemas.openxmlformats.org/officeDocument/2006/relationships/slide" Target="slides/slide18.xml"/><Relationship Id="rId14" Type="http://schemas.openxmlformats.org/officeDocument/2006/relationships/slide" Target="slides/slide13.xml"/><Relationship Id="rId30" Type="http://schemas.openxmlformats.org/officeDocument/2006/relationships/slide" Target="slides/slide29.xml"/><Relationship Id="rId35" Type="http://schemas.openxmlformats.org/officeDocument/2006/relationships/slide" Target="slides/slide34.xml"/><Relationship Id="rId56" Type="http://schemas.openxmlformats.org/officeDocument/2006/relationships/slide" Target="slides/slide55.xml"/><Relationship Id="rId77" Type="http://schemas.openxmlformats.org/officeDocument/2006/relationships/slide" Target="slides/slide76.xml"/><Relationship Id="rId100" Type="http://schemas.openxmlformats.org/officeDocument/2006/relationships/slide" Target="slides/slide99.xml"/><Relationship Id="rId105" Type="http://schemas.openxmlformats.org/officeDocument/2006/relationships/slide" Target="slides/slide104.xml"/><Relationship Id="rId126" Type="http://schemas.openxmlformats.org/officeDocument/2006/relationships/slide" Target="slides/slide125.xml"/><Relationship Id="rId147" Type="http://schemas.openxmlformats.org/officeDocument/2006/relationships/slide" Target="slides/slide146.xml"/><Relationship Id="rId168" Type="http://schemas.openxmlformats.org/officeDocument/2006/relationships/slide" Target="slides/slide167.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93" Type="http://schemas.openxmlformats.org/officeDocument/2006/relationships/slide" Target="slides/slide92.xml"/><Relationship Id="rId98" Type="http://schemas.openxmlformats.org/officeDocument/2006/relationships/slide" Target="slides/slide97.xml"/><Relationship Id="rId121" Type="http://schemas.openxmlformats.org/officeDocument/2006/relationships/slide" Target="slides/slide120.xml"/><Relationship Id="rId142" Type="http://schemas.openxmlformats.org/officeDocument/2006/relationships/slide" Target="slides/slide141.xml"/><Relationship Id="rId163" Type="http://schemas.openxmlformats.org/officeDocument/2006/relationships/slide" Target="slides/slide162.xml"/><Relationship Id="rId3" Type="http://schemas.openxmlformats.org/officeDocument/2006/relationships/slide" Target="slides/slide2.xml"/><Relationship Id="rId25" Type="http://schemas.openxmlformats.org/officeDocument/2006/relationships/slide" Target="slides/slide24.xml"/><Relationship Id="rId46" Type="http://schemas.openxmlformats.org/officeDocument/2006/relationships/slide" Target="slides/slide45.xml"/><Relationship Id="rId67" Type="http://schemas.openxmlformats.org/officeDocument/2006/relationships/slide" Target="slides/slide66.xml"/><Relationship Id="rId116" Type="http://schemas.openxmlformats.org/officeDocument/2006/relationships/slide" Target="slides/slide115.xml"/><Relationship Id="rId137" Type="http://schemas.openxmlformats.org/officeDocument/2006/relationships/slide" Target="slides/slide136.xml"/><Relationship Id="rId158" Type="http://schemas.openxmlformats.org/officeDocument/2006/relationships/slide" Target="slides/slide157.xml"/><Relationship Id="rId20" Type="http://schemas.openxmlformats.org/officeDocument/2006/relationships/slide" Target="slides/slide19.xml"/><Relationship Id="rId41" Type="http://schemas.openxmlformats.org/officeDocument/2006/relationships/slide" Target="slides/slide40.xml"/><Relationship Id="rId62" Type="http://schemas.openxmlformats.org/officeDocument/2006/relationships/slide" Target="slides/slide61.xml"/><Relationship Id="rId83" Type="http://schemas.openxmlformats.org/officeDocument/2006/relationships/slide" Target="slides/slide82.xml"/><Relationship Id="rId88" Type="http://schemas.openxmlformats.org/officeDocument/2006/relationships/slide" Target="slides/slide87.xml"/><Relationship Id="rId111" Type="http://schemas.openxmlformats.org/officeDocument/2006/relationships/slide" Target="slides/slide110.xml"/><Relationship Id="rId132" Type="http://schemas.openxmlformats.org/officeDocument/2006/relationships/slide" Target="slides/slide131.xml"/><Relationship Id="rId153" Type="http://schemas.openxmlformats.org/officeDocument/2006/relationships/slide" Target="slides/slide152.xml"/><Relationship Id="rId174" Type="http://schemas.openxmlformats.org/officeDocument/2006/relationships/tableStyles" Target="tableStyles.xml"/><Relationship Id="rId15" Type="http://schemas.openxmlformats.org/officeDocument/2006/relationships/slide" Target="slides/slide14.xml"/><Relationship Id="rId36" Type="http://schemas.openxmlformats.org/officeDocument/2006/relationships/slide" Target="slides/slide35.xml"/><Relationship Id="rId57" Type="http://schemas.openxmlformats.org/officeDocument/2006/relationships/slide" Target="slides/slide56.xml"/><Relationship Id="rId106" Type="http://schemas.openxmlformats.org/officeDocument/2006/relationships/slide" Target="slides/slide105.xml"/><Relationship Id="rId127" Type="http://schemas.openxmlformats.org/officeDocument/2006/relationships/slide" Target="slides/slide126.xml"/><Relationship Id="rId10" Type="http://schemas.openxmlformats.org/officeDocument/2006/relationships/slide" Target="slides/slide9.xml"/><Relationship Id="rId31" Type="http://schemas.openxmlformats.org/officeDocument/2006/relationships/slide" Target="slides/slide30.xml"/><Relationship Id="rId52" Type="http://schemas.openxmlformats.org/officeDocument/2006/relationships/slide" Target="slides/slide51.xml"/><Relationship Id="rId73" Type="http://schemas.openxmlformats.org/officeDocument/2006/relationships/slide" Target="slides/slide72.xml"/><Relationship Id="rId78" Type="http://schemas.openxmlformats.org/officeDocument/2006/relationships/slide" Target="slides/slide77.xml"/><Relationship Id="rId94" Type="http://schemas.openxmlformats.org/officeDocument/2006/relationships/slide" Target="slides/slide93.xml"/><Relationship Id="rId99" Type="http://schemas.openxmlformats.org/officeDocument/2006/relationships/slide" Target="slides/slide98.xml"/><Relationship Id="rId101" Type="http://schemas.openxmlformats.org/officeDocument/2006/relationships/slide" Target="slides/slide100.xml"/><Relationship Id="rId122" Type="http://schemas.openxmlformats.org/officeDocument/2006/relationships/slide" Target="slides/slide121.xml"/><Relationship Id="rId143" Type="http://schemas.openxmlformats.org/officeDocument/2006/relationships/slide" Target="slides/slide142.xml"/><Relationship Id="rId148" Type="http://schemas.openxmlformats.org/officeDocument/2006/relationships/slide" Target="slides/slide147.xml"/><Relationship Id="rId164" Type="http://schemas.openxmlformats.org/officeDocument/2006/relationships/slide" Target="slides/slide163.xml"/><Relationship Id="rId169" Type="http://schemas.openxmlformats.org/officeDocument/2006/relationships/slide" Target="slides/slide168.xml"/><Relationship Id="rId4" Type="http://schemas.openxmlformats.org/officeDocument/2006/relationships/slide" Target="slides/slide3.xml"/><Relationship Id="rId9" Type="http://schemas.openxmlformats.org/officeDocument/2006/relationships/slide" Target="slides/slide8.xml"/><Relationship Id="rId26" Type="http://schemas.openxmlformats.org/officeDocument/2006/relationships/slide" Target="slides/slide25.xml"/><Relationship Id="rId47" Type="http://schemas.openxmlformats.org/officeDocument/2006/relationships/slide" Target="slides/slide46.xml"/><Relationship Id="rId68" Type="http://schemas.openxmlformats.org/officeDocument/2006/relationships/slide" Target="slides/slide67.xml"/><Relationship Id="rId89" Type="http://schemas.openxmlformats.org/officeDocument/2006/relationships/slide" Target="slides/slide88.xml"/><Relationship Id="rId112" Type="http://schemas.openxmlformats.org/officeDocument/2006/relationships/slide" Target="slides/slide111.xml"/><Relationship Id="rId133" Type="http://schemas.openxmlformats.org/officeDocument/2006/relationships/slide" Target="slides/slide132.xml"/><Relationship Id="rId154" Type="http://schemas.openxmlformats.org/officeDocument/2006/relationships/slide" Target="slides/slide153.xml"/><Relationship Id="rId175" Type="http://schemas.microsoft.com/office/2016/11/relationships/changesInfo" Target="changesInfos/changesInfo1.xml"/><Relationship Id="rId16" Type="http://schemas.openxmlformats.org/officeDocument/2006/relationships/slide" Target="slides/slide15.xml"/><Relationship Id="rId37" Type="http://schemas.openxmlformats.org/officeDocument/2006/relationships/slide" Target="slides/slide36.xml"/><Relationship Id="rId58" Type="http://schemas.openxmlformats.org/officeDocument/2006/relationships/slide" Target="slides/slide57.xml"/><Relationship Id="rId79" Type="http://schemas.openxmlformats.org/officeDocument/2006/relationships/slide" Target="slides/slide78.xml"/><Relationship Id="rId102" Type="http://schemas.openxmlformats.org/officeDocument/2006/relationships/slide" Target="slides/slide101.xml"/><Relationship Id="rId123" Type="http://schemas.openxmlformats.org/officeDocument/2006/relationships/slide" Target="slides/slide122.xml"/><Relationship Id="rId144" Type="http://schemas.openxmlformats.org/officeDocument/2006/relationships/slide" Target="slides/slide143.xml"/><Relationship Id="rId90" Type="http://schemas.openxmlformats.org/officeDocument/2006/relationships/slide" Target="slides/slide89.xml"/><Relationship Id="rId165" Type="http://schemas.openxmlformats.org/officeDocument/2006/relationships/slide" Target="slides/slide164.xml"/><Relationship Id="rId27" Type="http://schemas.openxmlformats.org/officeDocument/2006/relationships/slide" Target="slides/slide26.xml"/><Relationship Id="rId48" Type="http://schemas.openxmlformats.org/officeDocument/2006/relationships/slide" Target="slides/slide47.xml"/><Relationship Id="rId69" Type="http://schemas.openxmlformats.org/officeDocument/2006/relationships/slide" Target="slides/slide68.xml"/><Relationship Id="rId113" Type="http://schemas.openxmlformats.org/officeDocument/2006/relationships/slide" Target="slides/slide112.xml"/><Relationship Id="rId134" Type="http://schemas.openxmlformats.org/officeDocument/2006/relationships/slide" Target="slides/slide133.xml"/><Relationship Id="rId80" Type="http://schemas.openxmlformats.org/officeDocument/2006/relationships/slide" Target="slides/slide79.xml"/><Relationship Id="rId155" Type="http://schemas.openxmlformats.org/officeDocument/2006/relationships/slide" Target="slides/slide154.xml"/><Relationship Id="rId176" Type="http://schemas.microsoft.com/office/2015/10/relationships/revisionInfo" Target="revisionInfo.xml"/><Relationship Id="rId17" Type="http://schemas.openxmlformats.org/officeDocument/2006/relationships/slide" Target="slides/slide16.xml"/><Relationship Id="rId38" Type="http://schemas.openxmlformats.org/officeDocument/2006/relationships/slide" Target="slides/slide37.xml"/><Relationship Id="rId59" Type="http://schemas.openxmlformats.org/officeDocument/2006/relationships/slide" Target="slides/slide58.xml"/><Relationship Id="rId103" Type="http://schemas.openxmlformats.org/officeDocument/2006/relationships/slide" Target="slides/slide102.xml"/><Relationship Id="rId124" Type="http://schemas.openxmlformats.org/officeDocument/2006/relationships/slide" Target="slides/slide123.xml"/><Relationship Id="rId70" Type="http://schemas.openxmlformats.org/officeDocument/2006/relationships/slide" Target="slides/slide69.xml"/><Relationship Id="rId91" Type="http://schemas.openxmlformats.org/officeDocument/2006/relationships/slide" Target="slides/slide90.xml"/><Relationship Id="rId145" Type="http://schemas.openxmlformats.org/officeDocument/2006/relationships/slide" Target="slides/slide144.xml"/><Relationship Id="rId166" Type="http://schemas.openxmlformats.org/officeDocument/2006/relationships/slide" Target="slides/slide165.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Eyvaz Najafli" userId="BjYjZwlmpk6nhPzM/yM1xd3nLEVRg35EVMp8yE9nx9Q=" providerId="None" clId="Web-{D577B8AA-1D88-4C47-852B-D95926BF5AFE}"/>
    <pc:docChg chg="addSld modSection">
      <pc:chgData name="Eyvaz Najafli" userId="BjYjZwlmpk6nhPzM/yM1xd3nLEVRg35EVMp8yE9nx9Q=" providerId="None" clId="Web-{D577B8AA-1D88-4C47-852B-D95926BF5AFE}" dt="2025-05-19T14:31:24.876" v="13"/>
      <pc:docMkLst>
        <pc:docMk/>
      </pc:docMkLst>
      <pc:sldChg chg="add">
        <pc:chgData name="Eyvaz Najafli" userId="BjYjZwlmpk6nhPzM/yM1xd3nLEVRg35EVMp8yE9nx9Q=" providerId="None" clId="Web-{D577B8AA-1D88-4C47-852B-D95926BF5AFE}" dt="2025-05-19T14:31:24.798" v="10"/>
        <pc:sldMkLst>
          <pc:docMk/>
          <pc:sldMk cId="667190493" sldId="900"/>
        </pc:sldMkLst>
      </pc:sldChg>
      <pc:sldChg chg="add">
        <pc:chgData name="Eyvaz Najafli" userId="BjYjZwlmpk6nhPzM/yM1xd3nLEVRg35EVMp8yE9nx9Q=" providerId="None" clId="Web-{D577B8AA-1D88-4C47-852B-D95926BF5AFE}" dt="2025-05-19T14:31:24.782" v="9"/>
        <pc:sldMkLst>
          <pc:docMk/>
          <pc:sldMk cId="2645269010" sldId="901"/>
        </pc:sldMkLst>
      </pc:sldChg>
      <pc:sldChg chg="add">
        <pc:chgData name="Eyvaz Najafli" userId="BjYjZwlmpk6nhPzM/yM1xd3nLEVRg35EVMp8yE9nx9Q=" providerId="None" clId="Web-{D577B8AA-1D88-4C47-852B-D95926BF5AFE}" dt="2025-05-19T14:31:24.767" v="8"/>
        <pc:sldMkLst>
          <pc:docMk/>
          <pc:sldMk cId="3634437227" sldId="902"/>
        </pc:sldMkLst>
      </pc:sldChg>
      <pc:sldChg chg="add">
        <pc:chgData name="Eyvaz Najafli" userId="BjYjZwlmpk6nhPzM/yM1xd3nLEVRg35EVMp8yE9nx9Q=" providerId="None" clId="Web-{D577B8AA-1D88-4C47-852B-D95926BF5AFE}" dt="2025-05-19T14:31:24.736" v="7"/>
        <pc:sldMkLst>
          <pc:docMk/>
          <pc:sldMk cId="1112217386" sldId="903"/>
        </pc:sldMkLst>
      </pc:sldChg>
      <pc:sldChg chg="add">
        <pc:chgData name="Eyvaz Najafli" userId="BjYjZwlmpk6nhPzM/yM1xd3nLEVRg35EVMp8yE9nx9Q=" providerId="None" clId="Web-{D577B8AA-1D88-4C47-852B-D95926BF5AFE}" dt="2025-05-19T14:31:24.720" v="6"/>
        <pc:sldMkLst>
          <pc:docMk/>
          <pc:sldMk cId="510001390" sldId="904"/>
        </pc:sldMkLst>
      </pc:sldChg>
      <pc:sldChg chg="add">
        <pc:chgData name="Eyvaz Najafli" userId="BjYjZwlmpk6nhPzM/yM1xd3nLEVRg35EVMp8yE9nx9Q=" providerId="None" clId="Web-{D577B8AA-1D88-4C47-852B-D95926BF5AFE}" dt="2025-05-19T14:31:24.704" v="5"/>
        <pc:sldMkLst>
          <pc:docMk/>
          <pc:sldMk cId="3920797946" sldId="905"/>
        </pc:sldMkLst>
      </pc:sldChg>
      <pc:sldChg chg="add">
        <pc:chgData name="Eyvaz Najafli" userId="BjYjZwlmpk6nhPzM/yM1xd3nLEVRg35EVMp8yE9nx9Q=" providerId="None" clId="Web-{D577B8AA-1D88-4C47-852B-D95926BF5AFE}" dt="2025-05-19T14:31:24.689" v="4"/>
        <pc:sldMkLst>
          <pc:docMk/>
          <pc:sldMk cId="1852662984" sldId="906"/>
        </pc:sldMkLst>
      </pc:sldChg>
      <pc:sldChg chg="add">
        <pc:chgData name="Eyvaz Najafli" userId="BjYjZwlmpk6nhPzM/yM1xd3nLEVRg35EVMp8yE9nx9Q=" providerId="None" clId="Web-{D577B8AA-1D88-4C47-852B-D95926BF5AFE}" dt="2025-05-19T14:31:24.657" v="3"/>
        <pc:sldMkLst>
          <pc:docMk/>
          <pc:sldMk cId="1197693182" sldId="907"/>
        </pc:sldMkLst>
      </pc:sldChg>
      <pc:sldChg chg="add">
        <pc:chgData name="Eyvaz Najafli" userId="BjYjZwlmpk6nhPzM/yM1xd3nLEVRg35EVMp8yE9nx9Q=" providerId="None" clId="Web-{D577B8AA-1D88-4C47-852B-D95926BF5AFE}" dt="2025-05-19T14:31:24.642" v="2"/>
        <pc:sldMkLst>
          <pc:docMk/>
          <pc:sldMk cId="3225999521" sldId="909"/>
        </pc:sldMkLst>
      </pc:sldChg>
      <pc:sldChg chg="add">
        <pc:chgData name="Eyvaz Najafli" userId="BjYjZwlmpk6nhPzM/yM1xd3nLEVRg35EVMp8yE9nx9Q=" providerId="None" clId="Web-{D577B8AA-1D88-4C47-852B-D95926BF5AFE}" dt="2025-05-19T14:31:24.611" v="0"/>
        <pc:sldMkLst>
          <pc:docMk/>
          <pc:sldMk cId="292224646" sldId="911"/>
        </pc:sldMkLst>
      </pc:sldChg>
      <pc:sldChg chg="add">
        <pc:chgData name="Eyvaz Najafli" userId="BjYjZwlmpk6nhPzM/yM1xd3nLEVRg35EVMp8yE9nx9Q=" providerId="None" clId="Web-{D577B8AA-1D88-4C47-852B-D95926BF5AFE}" dt="2025-05-19T14:31:24.642" v="1"/>
        <pc:sldMkLst>
          <pc:docMk/>
          <pc:sldMk cId="3445845760" sldId="918"/>
        </pc:sldMkLst>
      </pc:sldChg>
      <pc:sldChg chg="add">
        <pc:chgData name="Eyvaz Najafli" userId="BjYjZwlmpk6nhPzM/yM1xd3nLEVRg35EVMp8yE9nx9Q=" providerId="None" clId="Web-{D577B8AA-1D88-4C47-852B-D95926BF5AFE}" dt="2025-05-19T14:31:24.829" v="11"/>
        <pc:sldMkLst>
          <pc:docMk/>
          <pc:sldMk cId="979874463" sldId="919"/>
        </pc:sldMkLst>
      </pc:sldChg>
      <pc:sldChg chg="add">
        <pc:chgData name="Eyvaz Najafli" userId="BjYjZwlmpk6nhPzM/yM1xd3nLEVRg35EVMp8yE9nx9Q=" providerId="None" clId="Web-{D577B8AA-1D88-4C47-852B-D95926BF5AFE}" dt="2025-05-19T14:31:24.845" v="12"/>
        <pc:sldMkLst>
          <pc:docMk/>
          <pc:sldMk cId="2246464707" sldId="920"/>
        </pc:sldMkLst>
      </pc:sldChg>
      <pc:sldChg chg="add">
        <pc:chgData name="Eyvaz Najafli" userId="BjYjZwlmpk6nhPzM/yM1xd3nLEVRg35EVMp8yE9nx9Q=" providerId="None" clId="Web-{D577B8AA-1D88-4C47-852B-D95926BF5AFE}" dt="2025-05-19T14:31:24.876" v="13"/>
        <pc:sldMkLst>
          <pc:docMk/>
          <pc:sldMk cId="1800465570" sldId="921"/>
        </pc:sldMkLst>
      </pc:sldChg>
    </pc:docChg>
  </pc:docChgLst>
  <pc:docChgLst>
    <pc:chgData name="Eyvaz Najafli" userId="BjYjZwlmpk6nhPzM/yM1xd3nLEVRg35EVMp8yE9nx9Q=" providerId="None" clId="Web-{34727B91-4BA6-4317-A210-84806E4CE314}"/>
    <pc:docChg chg="addSld delSld modSld sldOrd modSection">
      <pc:chgData name="Eyvaz Najafli" userId="BjYjZwlmpk6nhPzM/yM1xd3nLEVRg35EVMp8yE9nx9Q=" providerId="None" clId="Web-{34727B91-4BA6-4317-A210-84806E4CE314}" dt="2025-05-19T17:19:39.039" v="3521" actId="20577"/>
      <pc:docMkLst>
        <pc:docMk/>
      </pc:docMkLst>
      <pc:sldChg chg="modSp">
        <pc:chgData name="Eyvaz Najafli" userId="BjYjZwlmpk6nhPzM/yM1xd3nLEVRg35EVMp8yE9nx9Q=" providerId="None" clId="Web-{34727B91-4BA6-4317-A210-84806E4CE314}" dt="2025-05-19T16:41:49.871" v="2388"/>
        <pc:sldMkLst>
          <pc:docMk/>
          <pc:sldMk cId="3841483497" sldId="336"/>
        </pc:sldMkLst>
        <pc:spChg chg="mod">
          <ac:chgData name="Eyvaz Najafli" userId="BjYjZwlmpk6nhPzM/yM1xd3nLEVRg35EVMp8yE9nx9Q=" providerId="None" clId="Web-{34727B91-4BA6-4317-A210-84806E4CE314}" dt="2025-05-19T16:41:49.871" v="2388"/>
          <ac:spMkLst>
            <pc:docMk/>
            <pc:sldMk cId="3841483497" sldId="336"/>
            <ac:spMk id="3" creationId="{E4BB1FE1-78BC-B24B-ADCB-6582C229A038}"/>
          </ac:spMkLst>
        </pc:spChg>
      </pc:sldChg>
      <pc:sldChg chg="modSp modNotes">
        <pc:chgData name="Eyvaz Najafli" userId="BjYjZwlmpk6nhPzM/yM1xd3nLEVRg35EVMp8yE9nx9Q=" providerId="None" clId="Web-{34727B91-4BA6-4317-A210-84806E4CE314}" dt="2025-05-19T16:06:30.674" v="1648"/>
        <pc:sldMkLst>
          <pc:docMk/>
          <pc:sldMk cId="1715620758" sldId="862"/>
        </pc:sldMkLst>
        <pc:spChg chg="mod">
          <ac:chgData name="Eyvaz Najafli" userId="BjYjZwlmpk6nhPzM/yM1xd3nLEVRg35EVMp8yE9nx9Q=" providerId="None" clId="Web-{34727B91-4BA6-4317-A210-84806E4CE314}" dt="2025-05-19T16:05:14.360" v="1608" actId="20577"/>
          <ac:spMkLst>
            <pc:docMk/>
            <pc:sldMk cId="1715620758" sldId="862"/>
            <ac:spMk id="8" creationId="{A1C4937B-6A89-BAEA-1AA4-A0309C21C7EA}"/>
          </ac:spMkLst>
        </pc:spChg>
        <pc:picChg chg="mod">
          <ac:chgData name="Eyvaz Najafli" userId="BjYjZwlmpk6nhPzM/yM1xd3nLEVRg35EVMp8yE9nx9Q=" providerId="None" clId="Web-{34727B91-4BA6-4317-A210-84806E4CE314}" dt="2025-05-19T16:05:30.704" v="1612" actId="1076"/>
          <ac:picMkLst>
            <pc:docMk/>
            <pc:sldMk cId="1715620758" sldId="862"/>
            <ac:picMk id="2" creationId="{A000B43F-32DC-AFD7-2F3F-379DDFD6B96F}"/>
          </ac:picMkLst>
        </pc:picChg>
      </pc:sldChg>
      <pc:sldChg chg="mod modShow">
        <pc:chgData name="Eyvaz Najafli" userId="BjYjZwlmpk6nhPzM/yM1xd3nLEVRg35EVMp8yE9nx9Q=" providerId="None" clId="Web-{34727B91-4BA6-4317-A210-84806E4CE314}" dt="2025-05-19T16:12:19.102" v="1771"/>
        <pc:sldMkLst>
          <pc:docMk/>
          <pc:sldMk cId="3429787326" sldId="863"/>
        </pc:sldMkLst>
      </pc:sldChg>
      <pc:sldChg chg="mod modShow">
        <pc:chgData name="Eyvaz Najafli" userId="BjYjZwlmpk6nhPzM/yM1xd3nLEVRg35EVMp8yE9nx9Q=" providerId="None" clId="Web-{34727B91-4BA6-4317-A210-84806E4CE314}" dt="2025-05-19T16:12:19.055" v="1770"/>
        <pc:sldMkLst>
          <pc:docMk/>
          <pc:sldMk cId="3499445451" sldId="864"/>
        </pc:sldMkLst>
      </pc:sldChg>
      <pc:sldChg chg="mod modShow">
        <pc:chgData name="Eyvaz Najafli" userId="BjYjZwlmpk6nhPzM/yM1xd3nLEVRg35EVMp8yE9nx9Q=" providerId="None" clId="Web-{34727B91-4BA6-4317-A210-84806E4CE314}" dt="2025-05-19T16:12:19.134" v="1772"/>
        <pc:sldMkLst>
          <pc:docMk/>
          <pc:sldMk cId="1861740131" sldId="865"/>
        </pc:sldMkLst>
      </pc:sldChg>
      <pc:sldChg chg="modNotes">
        <pc:chgData name="Eyvaz Najafli" userId="BjYjZwlmpk6nhPzM/yM1xd3nLEVRg35EVMp8yE9nx9Q=" providerId="None" clId="Web-{34727B91-4BA6-4317-A210-84806E4CE314}" dt="2025-05-19T16:12:50.572" v="1777"/>
        <pc:sldMkLst>
          <pc:docMk/>
          <pc:sldMk cId="1692678250" sldId="870"/>
        </pc:sldMkLst>
      </pc:sldChg>
      <pc:sldChg chg="addSp delSp modSp">
        <pc:chgData name="Eyvaz Najafli" userId="BjYjZwlmpk6nhPzM/yM1xd3nLEVRg35EVMp8yE9nx9Q=" providerId="None" clId="Web-{34727B91-4BA6-4317-A210-84806E4CE314}" dt="2025-05-19T16:31:00.780" v="2228" actId="20577"/>
        <pc:sldMkLst>
          <pc:docMk/>
          <pc:sldMk cId="937126674" sldId="878"/>
        </pc:sldMkLst>
        <pc:spChg chg="add mod">
          <ac:chgData name="Eyvaz Najafli" userId="BjYjZwlmpk6nhPzM/yM1xd3nLEVRg35EVMp8yE9nx9Q=" providerId="None" clId="Web-{34727B91-4BA6-4317-A210-84806E4CE314}" dt="2025-05-19T16:31:00.780" v="2228" actId="20577"/>
          <ac:spMkLst>
            <pc:docMk/>
            <pc:sldMk cId="937126674" sldId="878"/>
            <ac:spMk id="3" creationId="{3F4F4857-5968-06D6-B3E4-664E02DB1955}"/>
          </ac:spMkLst>
        </pc:spChg>
        <pc:picChg chg="del">
          <ac:chgData name="Eyvaz Najafli" userId="BjYjZwlmpk6nhPzM/yM1xd3nLEVRg35EVMp8yE9nx9Q=" providerId="None" clId="Web-{34727B91-4BA6-4317-A210-84806E4CE314}" dt="2025-05-19T16:26:09.931" v="2086"/>
          <ac:picMkLst>
            <pc:docMk/>
            <pc:sldMk cId="937126674" sldId="878"/>
            <ac:picMk id="14" creationId="{2CCFA7F9-5D5D-411C-11F0-5DCD67B95981}"/>
          </ac:picMkLst>
        </pc:picChg>
      </pc:sldChg>
      <pc:sldChg chg="ord">
        <pc:chgData name="Eyvaz Najafli" userId="BjYjZwlmpk6nhPzM/yM1xd3nLEVRg35EVMp8yE9nx9Q=" providerId="None" clId="Web-{34727B91-4BA6-4317-A210-84806E4CE314}" dt="2025-05-19T16:25:21.805" v="2084"/>
        <pc:sldMkLst>
          <pc:docMk/>
          <pc:sldMk cId="813648346" sldId="879"/>
        </pc:sldMkLst>
      </pc:sldChg>
      <pc:sldChg chg="addSp modSp modNotes">
        <pc:chgData name="Eyvaz Najafli" userId="BjYjZwlmpk6nhPzM/yM1xd3nLEVRg35EVMp8yE9nx9Q=" providerId="None" clId="Web-{34727B91-4BA6-4317-A210-84806E4CE314}" dt="2025-05-19T16:41:16.230" v="2384" actId="20577"/>
        <pc:sldMkLst>
          <pc:docMk/>
          <pc:sldMk cId="189031717" sldId="881"/>
        </pc:sldMkLst>
        <pc:spChg chg="mod">
          <ac:chgData name="Eyvaz Najafli" userId="BjYjZwlmpk6nhPzM/yM1xd3nLEVRg35EVMp8yE9nx9Q=" providerId="None" clId="Web-{34727B91-4BA6-4317-A210-84806E4CE314}" dt="2025-05-19T16:39:41.353" v="2303" actId="20577"/>
          <ac:spMkLst>
            <pc:docMk/>
            <pc:sldMk cId="189031717" sldId="881"/>
            <ac:spMk id="2" creationId="{D19C7B3A-B6CC-BE4A-07E9-14E9B14E15A4}"/>
          </ac:spMkLst>
        </pc:spChg>
        <pc:spChg chg="add mod">
          <ac:chgData name="Eyvaz Najafli" userId="BjYjZwlmpk6nhPzM/yM1xd3nLEVRg35EVMp8yE9nx9Q=" providerId="None" clId="Web-{34727B91-4BA6-4317-A210-84806E4CE314}" dt="2025-05-19T16:41:16.230" v="2384" actId="20577"/>
          <ac:spMkLst>
            <pc:docMk/>
            <pc:sldMk cId="189031717" sldId="881"/>
            <ac:spMk id="3" creationId="{F6A2B507-BDE2-AB22-89E9-BC5425AD98BC}"/>
          </ac:spMkLst>
        </pc:spChg>
        <pc:picChg chg="mod">
          <ac:chgData name="Eyvaz Najafli" userId="BjYjZwlmpk6nhPzM/yM1xd3nLEVRg35EVMp8yE9nx9Q=" providerId="None" clId="Web-{34727B91-4BA6-4317-A210-84806E4CE314}" dt="2025-05-19T16:39:57.541" v="2308" actId="14100"/>
          <ac:picMkLst>
            <pc:docMk/>
            <pc:sldMk cId="189031717" sldId="881"/>
            <ac:picMk id="8" creationId="{E8AB5AC1-2BBD-A19F-DF54-D95CDBF40736}"/>
          </ac:picMkLst>
        </pc:picChg>
      </pc:sldChg>
      <pc:sldChg chg="modNotes">
        <pc:chgData name="Eyvaz Najafli" userId="BjYjZwlmpk6nhPzM/yM1xd3nLEVRg35EVMp8yE9nx9Q=" providerId="None" clId="Web-{34727B91-4BA6-4317-A210-84806E4CE314}" dt="2025-05-19T16:55:54.856" v="2737"/>
        <pc:sldMkLst>
          <pc:docMk/>
          <pc:sldMk cId="2154295598" sldId="883"/>
        </pc:sldMkLst>
      </pc:sldChg>
      <pc:sldChg chg="addSp delSp modSp modNotes">
        <pc:chgData name="Eyvaz Najafli" userId="BjYjZwlmpk6nhPzM/yM1xd3nLEVRg35EVMp8yE9nx9Q=" providerId="None" clId="Web-{34727B91-4BA6-4317-A210-84806E4CE314}" dt="2025-05-19T17:14:22.423" v="3324" actId="14100"/>
        <pc:sldMkLst>
          <pc:docMk/>
          <pc:sldMk cId="3155577540" sldId="884"/>
        </pc:sldMkLst>
        <pc:spChg chg="add mod">
          <ac:chgData name="Eyvaz Najafli" userId="BjYjZwlmpk6nhPzM/yM1xd3nLEVRg35EVMp8yE9nx9Q=" providerId="None" clId="Web-{34727B91-4BA6-4317-A210-84806E4CE314}" dt="2025-05-19T17:14:22.423" v="3324" actId="14100"/>
          <ac:spMkLst>
            <pc:docMk/>
            <pc:sldMk cId="3155577540" sldId="884"/>
            <ac:spMk id="6" creationId="{E2B8B6AA-E7D8-2039-ED28-10D52CA950FB}"/>
          </ac:spMkLst>
        </pc:spChg>
        <pc:spChg chg="del">
          <ac:chgData name="Eyvaz Najafli" userId="BjYjZwlmpk6nhPzM/yM1xd3nLEVRg35EVMp8yE9nx9Q=" providerId="None" clId="Web-{34727B91-4BA6-4317-A210-84806E4CE314}" dt="2025-05-19T17:01:08.987" v="2903"/>
          <ac:spMkLst>
            <pc:docMk/>
            <pc:sldMk cId="3155577540" sldId="884"/>
            <ac:spMk id="9" creationId="{30EFF587-6B29-43A7-F54E-153C4A8C5ED7}"/>
          </ac:spMkLst>
        </pc:spChg>
        <pc:picChg chg="del">
          <ac:chgData name="Eyvaz Najafli" userId="BjYjZwlmpk6nhPzM/yM1xd3nLEVRg35EVMp8yE9nx9Q=" providerId="None" clId="Web-{34727B91-4BA6-4317-A210-84806E4CE314}" dt="2025-05-19T17:01:04.783" v="2902"/>
          <ac:picMkLst>
            <pc:docMk/>
            <pc:sldMk cId="3155577540" sldId="884"/>
            <ac:picMk id="7" creationId="{EDC87B60-B689-A34A-3F55-D6EBA8F50CFF}"/>
          </ac:picMkLst>
        </pc:picChg>
        <pc:picChg chg="add mod">
          <ac:chgData name="Eyvaz Najafli" userId="BjYjZwlmpk6nhPzM/yM1xd3nLEVRg35EVMp8yE9nx9Q=" providerId="None" clId="Web-{34727B91-4BA6-4317-A210-84806E4CE314}" dt="2025-05-19T17:03:29.583" v="3008" actId="1076"/>
          <ac:picMkLst>
            <pc:docMk/>
            <pc:sldMk cId="3155577540" sldId="884"/>
            <ac:picMk id="8" creationId="{A441D07B-3550-EDFB-2A29-DDAD01DA0851}"/>
          </ac:picMkLst>
        </pc:picChg>
      </pc:sldChg>
      <pc:sldChg chg="ord">
        <pc:chgData name="Eyvaz Najafli" userId="BjYjZwlmpk6nhPzM/yM1xd3nLEVRg35EVMp8yE9nx9Q=" providerId="None" clId="Web-{34727B91-4BA6-4317-A210-84806E4CE314}" dt="2025-05-19T17:06:26.586" v="3020"/>
        <pc:sldMkLst>
          <pc:docMk/>
          <pc:sldMk cId="714506556" sldId="885"/>
        </pc:sldMkLst>
      </pc:sldChg>
      <pc:sldChg chg="ord">
        <pc:chgData name="Eyvaz Najafli" userId="BjYjZwlmpk6nhPzM/yM1xd3nLEVRg35EVMp8yE9nx9Q=" providerId="None" clId="Web-{34727B91-4BA6-4317-A210-84806E4CE314}" dt="2025-05-19T16:43:22.529" v="2389"/>
        <pc:sldMkLst>
          <pc:docMk/>
          <pc:sldMk cId="1452762399" sldId="886"/>
        </pc:sldMkLst>
      </pc:sldChg>
      <pc:sldChg chg="addSp delSp modSp">
        <pc:chgData name="Eyvaz Najafli" userId="BjYjZwlmpk6nhPzM/yM1xd3nLEVRg35EVMp8yE9nx9Q=" providerId="None" clId="Web-{34727B91-4BA6-4317-A210-84806E4CE314}" dt="2025-05-19T17:19:39.039" v="3521" actId="20577"/>
        <pc:sldMkLst>
          <pc:docMk/>
          <pc:sldMk cId="1346179973" sldId="891"/>
        </pc:sldMkLst>
        <pc:spChg chg="add mod">
          <ac:chgData name="Eyvaz Najafli" userId="BjYjZwlmpk6nhPzM/yM1xd3nLEVRg35EVMp8yE9nx9Q=" providerId="None" clId="Web-{34727B91-4BA6-4317-A210-84806E4CE314}" dt="2025-05-19T17:19:39.039" v="3521" actId="20577"/>
          <ac:spMkLst>
            <pc:docMk/>
            <pc:sldMk cId="1346179973" sldId="891"/>
            <ac:spMk id="6" creationId="{9BBF8193-52ED-69CA-5807-898EA84E078E}"/>
          </ac:spMkLst>
        </pc:spChg>
        <pc:picChg chg="del mod">
          <ac:chgData name="Eyvaz Najafli" userId="BjYjZwlmpk6nhPzM/yM1xd3nLEVRg35EVMp8yE9nx9Q=" providerId="None" clId="Web-{34727B91-4BA6-4317-A210-84806E4CE314}" dt="2025-05-19T17:18:29.569" v="3456"/>
          <ac:picMkLst>
            <pc:docMk/>
            <pc:sldMk cId="1346179973" sldId="891"/>
            <ac:picMk id="8" creationId="{A328F877-0BD1-03C5-759D-3022D830121A}"/>
          </ac:picMkLst>
        </pc:picChg>
      </pc:sldChg>
      <pc:sldChg chg="addSp modSp ord modNotes">
        <pc:chgData name="Eyvaz Najafli" userId="BjYjZwlmpk6nhPzM/yM1xd3nLEVRg35EVMp8yE9nx9Q=" providerId="None" clId="Web-{34727B91-4BA6-4317-A210-84806E4CE314}" dt="2025-05-19T17:09:34.621" v="3152" actId="20577"/>
        <pc:sldMkLst>
          <pc:docMk/>
          <pc:sldMk cId="1203927316" sldId="892"/>
        </pc:sldMkLst>
        <pc:spChg chg="add mod">
          <ac:chgData name="Eyvaz Najafli" userId="BjYjZwlmpk6nhPzM/yM1xd3nLEVRg35EVMp8yE9nx9Q=" providerId="None" clId="Web-{34727B91-4BA6-4317-A210-84806E4CE314}" dt="2025-05-19T17:09:34.621" v="3152" actId="20577"/>
          <ac:spMkLst>
            <pc:docMk/>
            <pc:sldMk cId="1203927316" sldId="892"/>
            <ac:spMk id="6" creationId="{5DF301F8-9BAB-F585-3D81-189B046B7CBC}"/>
          </ac:spMkLst>
        </pc:spChg>
        <pc:picChg chg="mod">
          <ac:chgData name="Eyvaz Najafli" userId="BjYjZwlmpk6nhPzM/yM1xd3nLEVRg35EVMp8yE9nx9Q=" providerId="None" clId="Web-{34727B91-4BA6-4317-A210-84806E4CE314}" dt="2025-05-19T17:07:41.478" v="3030" actId="1076"/>
          <ac:picMkLst>
            <pc:docMk/>
            <pc:sldMk cId="1203927316" sldId="892"/>
            <ac:picMk id="7" creationId="{76C81633-199E-444A-38C9-8FE197BCD7F7}"/>
          </ac:picMkLst>
        </pc:picChg>
      </pc:sldChg>
      <pc:sldChg chg="ord">
        <pc:chgData name="Eyvaz Najafli" userId="BjYjZwlmpk6nhPzM/yM1xd3nLEVRg35EVMp8yE9nx9Q=" providerId="None" clId="Web-{34727B91-4BA6-4317-A210-84806E4CE314}" dt="2025-05-19T17:06:26.586" v="3021"/>
        <pc:sldMkLst>
          <pc:docMk/>
          <pc:sldMk cId="2268997364" sldId="893"/>
        </pc:sldMkLst>
      </pc:sldChg>
      <pc:sldChg chg="addSp delSp modSp modNotes">
        <pc:chgData name="Eyvaz Najafli" userId="BjYjZwlmpk6nhPzM/yM1xd3nLEVRg35EVMp8yE9nx9Q=" providerId="None" clId="Web-{34727B91-4BA6-4317-A210-84806E4CE314}" dt="2025-05-19T16:10:50.538" v="1769"/>
        <pc:sldMkLst>
          <pc:docMk/>
          <pc:sldMk cId="2344988912" sldId="897"/>
        </pc:sldMkLst>
        <pc:spChg chg="del">
          <ac:chgData name="Eyvaz Najafli" userId="BjYjZwlmpk6nhPzM/yM1xd3nLEVRg35EVMp8yE9nx9Q=" providerId="None" clId="Web-{34727B91-4BA6-4317-A210-84806E4CE314}" dt="2025-05-19T16:06:45.643" v="1651"/>
          <ac:spMkLst>
            <pc:docMk/>
            <pc:sldMk cId="2344988912" sldId="897"/>
            <ac:spMk id="2" creationId="{80AA0C6C-F090-3D4D-A3A4-5C9AF0F6DC97}"/>
          </ac:spMkLst>
        </pc:spChg>
        <pc:spChg chg="del">
          <ac:chgData name="Eyvaz Najafli" userId="BjYjZwlmpk6nhPzM/yM1xd3nLEVRg35EVMp8yE9nx9Q=" providerId="None" clId="Web-{34727B91-4BA6-4317-A210-84806E4CE314}" dt="2025-05-19T16:06:48.612" v="1652"/>
          <ac:spMkLst>
            <pc:docMk/>
            <pc:sldMk cId="2344988912" sldId="897"/>
            <ac:spMk id="3" creationId="{97831F03-533D-F845-9244-022F4C244846}"/>
          </ac:spMkLst>
        </pc:spChg>
        <pc:spChg chg="add del">
          <ac:chgData name="Eyvaz Najafli" userId="BjYjZwlmpk6nhPzM/yM1xd3nLEVRg35EVMp8yE9nx9Q=" providerId="None" clId="Web-{34727B91-4BA6-4317-A210-84806E4CE314}" dt="2025-05-19T16:06:38.580" v="1650"/>
          <ac:spMkLst>
            <pc:docMk/>
            <pc:sldMk cId="2344988912" sldId="897"/>
            <ac:spMk id="6" creationId="{B9FE122A-3DB7-1A43-42FC-F4F8E0E5109A}"/>
          </ac:spMkLst>
        </pc:spChg>
        <pc:spChg chg="add mod">
          <ac:chgData name="Eyvaz Najafli" userId="BjYjZwlmpk6nhPzM/yM1xd3nLEVRg35EVMp8yE9nx9Q=" providerId="None" clId="Web-{34727B91-4BA6-4317-A210-84806E4CE314}" dt="2025-05-19T16:06:50.346" v="1653"/>
          <ac:spMkLst>
            <pc:docMk/>
            <pc:sldMk cId="2344988912" sldId="897"/>
            <ac:spMk id="8" creationId="{2ACED1F3-90EB-E0E8-83F3-E8BF4A52C56E}"/>
          </ac:spMkLst>
        </pc:spChg>
        <pc:spChg chg="add mod">
          <ac:chgData name="Eyvaz Najafli" userId="BjYjZwlmpk6nhPzM/yM1xd3nLEVRg35EVMp8yE9nx9Q=" providerId="None" clId="Web-{34727B91-4BA6-4317-A210-84806E4CE314}" dt="2025-05-19T16:10:08.787" v="1721"/>
          <ac:spMkLst>
            <pc:docMk/>
            <pc:sldMk cId="2344988912" sldId="897"/>
            <ac:spMk id="12" creationId="{EEB9324D-87DD-5668-87DD-201017F6462D}"/>
          </ac:spMkLst>
        </pc:spChg>
        <pc:spChg chg="add mod">
          <ac:chgData name="Eyvaz Najafli" userId="BjYjZwlmpk6nhPzM/yM1xd3nLEVRg35EVMp8yE9nx9Q=" providerId="None" clId="Web-{34727B91-4BA6-4317-A210-84806E4CE314}" dt="2025-05-19T16:10:08.787" v="1722"/>
          <ac:spMkLst>
            <pc:docMk/>
            <pc:sldMk cId="2344988912" sldId="897"/>
            <ac:spMk id="13" creationId="{26B572F6-3EE8-E06C-D64D-2BD87AC64DCE}"/>
          </ac:spMkLst>
        </pc:spChg>
        <pc:spChg chg="add mod">
          <ac:chgData name="Eyvaz Najafli" userId="BjYjZwlmpk6nhPzM/yM1xd3nLEVRg35EVMp8yE9nx9Q=" providerId="None" clId="Web-{34727B91-4BA6-4317-A210-84806E4CE314}" dt="2025-05-19T16:10:08.787" v="1723"/>
          <ac:spMkLst>
            <pc:docMk/>
            <pc:sldMk cId="2344988912" sldId="897"/>
            <ac:spMk id="14" creationId="{E0570681-B312-AB13-14FD-AC2C9906FE2B}"/>
          </ac:spMkLst>
        </pc:spChg>
        <pc:spChg chg="add mod">
          <ac:chgData name="Eyvaz Najafli" userId="BjYjZwlmpk6nhPzM/yM1xd3nLEVRg35EVMp8yE9nx9Q=" providerId="None" clId="Web-{34727B91-4BA6-4317-A210-84806E4CE314}" dt="2025-05-19T16:10:08.803" v="1724"/>
          <ac:spMkLst>
            <pc:docMk/>
            <pc:sldMk cId="2344988912" sldId="897"/>
            <ac:spMk id="15" creationId="{18F05FAB-7CBC-0319-AE06-86A7DE5EF7DF}"/>
          </ac:spMkLst>
        </pc:spChg>
        <pc:grpChg chg="add mod">
          <ac:chgData name="Eyvaz Najafli" userId="BjYjZwlmpk6nhPzM/yM1xd3nLEVRg35EVMp8yE9nx9Q=" providerId="None" clId="Web-{34727B91-4BA6-4317-A210-84806E4CE314}" dt="2025-05-19T16:08:32.614" v="1666" actId="1076"/>
          <ac:grpSpMkLst>
            <pc:docMk/>
            <pc:sldMk cId="2344988912" sldId="897"/>
            <ac:grpSpMk id="11" creationId="{F55EFA7E-1EA4-353D-2360-48EBE52F229F}"/>
          </ac:grpSpMkLst>
        </pc:grpChg>
        <pc:picChg chg="add mod">
          <ac:chgData name="Eyvaz Najafli" userId="BjYjZwlmpk6nhPzM/yM1xd3nLEVRg35EVMp8yE9nx9Q=" providerId="None" clId="Web-{34727B91-4BA6-4317-A210-84806E4CE314}" dt="2025-05-19T16:07:25.190" v="1657" actId="1076"/>
          <ac:picMkLst>
            <pc:docMk/>
            <pc:sldMk cId="2344988912" sldId="897"/>
            <ac:picMk id="9" creationId="{F23AE09A-EE61-CF2C-C8D2-88EF67543FCC}"/>
          </ac:picMkLst>
        </pc:picChg>
        <pc:picChg chg="add mod">
          <ac:chgData name="Eyvaz Najafli" userId="BjYjZwlmpk6nhPzM/yM1xd3nLEVRg35EVMp8yE9nx9Q=" providerId="None" clId="Web-{34727B91-4BA6-4317-A210-84806E4CE314}" dt="2025-05-19T16:08:15.129" v="1662" actId="1076"/>
          <ac:picMkLst>
            <pc:docMk/>
            <pc:sldMk cId="2344988912" sldId="897"/>
            <ac:picMk id="10" creationId="{1CCD9EE2-AA3C-A21F-846A-35A1C07B91AB}"/>
          </ac:picMkLst>
        </pc:picChg>
      </pc:sldChg>
      <pc:sldChg chg="modSp">
        <pc:chgData name="Eyvaz Najafli" userId="BjYjZwlmpk6nhPzM/yM1xd3nLEVRg35EVMp8yE9nx9Q=" providerId="None" clId="Web-{34727B91-4BA6-4317-A210-84806E4CE314}" dt="2025-05-19T16:01:33.137" v="1494" actId="20577"/>
        <pc:sldMkLst>
          <pc:docMk/>
          <pc:sldMk cId="3234117162" sldId="898"/>
        </pc:sldMkLst>
        <pc:spChg chg="mod">
          <ac:chgData name="Eyvaz Najafli" userId="BjYjZwlmpk6nhPzM/yM1xd3nLEVRg35EVMp8yE9nx9Q=" providerId="None" clId="Web-{34727B91-4BA6-4317-A210-84806E4CE314}" dt="2025-05-19T15:21:26.326" v="21" actId="20577"/>
          <ac:spMkLst>
            <pc:docMk/>
            <pc:sldMk cId="3234117162" sldId="898"/>
            <ac:spMk id="2" creationId="{A6BB5442-27B8-CF4E-9D91-941373B0FA04}"/>
          </ac:spMkLst>
        </pc:spChg>
        <pc:spChg chg="mod">
          <ac:chgData name="Eyvaz Najafli" userId="BjYjZwlmpk6nhPzM/yM1xd3nLEVRg35EVMp8yE9nx9Q=" providerId="None" clId="Web-{34727B91-4BA6-4317-A210-84806E4CE314}" dt="2025-05-19T16:01:33.137" v="1494" actId="20577"/>
          <ac:spMkLst>
            <pc:docMk/>
            <pc:sldMk cId="3234117162" sldId="898"/>
            <ac:spMk id="3" creationId="{91F60733-5D8E-E444-85B2-0B3CBA1E9498}"/>
          </ac:spMkLst>
        </pc:spChg>
      </pc:sldChg>
      <pc:sldChg chg="addSp delSp modSp ord modNotes">
        <pc:chgData name="Eyvaz Najafli" userId="BjYjZwlmpk6nhPzM/yM1xd3nLEVRg35EVMp8yE9nx9Q=" providerId="None" clId="Web-{34727B91-4BA6-4317-A210-84806E4CE314}" dt="2025-05-19T16:25:19.039" v="2083"/>
        <pc:sldMkLst>
          <pc:docMk/>
          <pc:sldMk cId="2465122496" sldId="899"/>
        </pc:sldMkLst>
        <pc:spChg chg="mod">
          <ac:chgData name="Eyvaz Najafli" userId="BjYjZwlmpk6nhPzM/yM1xd3nLEVRg35EVMp8yE9nx9Q=" providerId="None" clId="Web-{34727B91-4BA6-4317-A210-84806E4CE314}" dt="2025-05-19T16:16:09.529" v="1791" actId="20577"/>
          <ac:spMkLst>
            <pc:docMk/>
            <pc:sldMk cId="2465122496" sldId="899"/>
            <ac:spMk id="2" creationId="{0456D8F2-4F68-EF4A-8EA3-68DEBC3F4A3D}"/>
          </ac:spMkLst>
        </pc:spChg>
        <pc:spChg chg="del">
          <ac:chgData name="Eyvaz Najafli" userId="BjYjZwlmpk6nhPzM/yM1xd3nLEVRg35EVMp8yE9nx9Q=" providerId="None" clId="Web-{34727B91-4BA6-4317-A210-84806E4CE314}" dt="2025-05-19T16:16:15.560" v="1792"/>
          <ac:spMkLst>
            <pc:docMk/>
            <pc:sldMk cId="2465122496" sldId="899"/>
            <ac:spMk id="3" creationId="{B7BE2E1E-3C2A-4B48-8C77-A07421A55663}"/>
          </ac:spMkLst>
        </pc:spChg>
        <pc:spChg chg="add del mod">
          <ac:chgData name="Eyvaz Najafli" userId="BjYjZwlmpk6nhPzM/yM1xd3nLEVRg35EVMp8yE9nx9Q=" providerId="None" clId="Web-{34727B91-4BA6-4317-A210-84806E4CE314}" dt="2025-05-19T16:16:17.701" v="1793"/>
          <ac:spMkLst>
            <pc:docMk/>
            <pc:sldMk cId="2465122496" sldId="899"/>
            <ac:spMk id="6" creationId="{9F066BD1-40FE-87AF-1260-81C002B8D83A}"/>
          </ac:spMkLst>
        </pc:spChg>
        <pc:picChg chg="add mod">
          <ac:chgData name="Eyvaz Najafli" userId="BjYjZwlmpk6nhPzM/yM1xd3nLEVRg35EVMp8yE9nx9Q=" providerId="None" clId="Web-{34727B91-4BA6-4317-A210-84806E4CE314}" dt="2025-05-19T16:16:28.498" v="1796" actId="1076"/>
          <ac:picMkLst>
            <pc:docMk/>
            <pc:sldMk cId="2465122496" sldId="899"/>
            <ac:picMk id="7" creationId="{C6C5A7AC-D9CD-914B-FBAC-8DE073784962}"/>
          </ac:picMkLst>
        </pc:picChg>
      </pc:sldChg>
      <pc:sldChg chg="addSp delSp modSp add replId modNotes">
        <pc:chgData name="Eyvaz Najafli" userId="BjYjZwlmpk6nhPzM/yM1xd3nLEVRg35EVMp8yE9nx9Q=" providerId="None" clId="Web-{34727B91-4BA6-4317-A210-84806E4CE314}" dt="2025-05-19T15:32:23.557" v="247" actId="20577"/>
        <pc:sldMkLst>
          <pc:docMk/>
          <pc:sldMk cId="3902635327" sldId="922"/>
        </pc:sldMkLst>
        <pc:spChg chg="mod">
          <ac:chgData name="Eyvaz Najafli" userId="BjYjZwlmpk6nhPzM/yM1xd3nLEVRg35EVMp8yE9nx9Q=" providerId="None" clId="Web-{34727B91-4BA6-4317-A210-84806E4CE314}" dt="2025-05-19T15:26:35.753" v="140" actId="20577"/>
          <ac:spMkLst>
            <pc:docMk/>
            <pc:sldMk cId="3902635327" sldId="922"/>
            <ac:spMk id="2" creationId="{73CCFEFC-3F0C-F869-3C26-75CEEC065BB9}"/>
          </ac:spMkLst>
        </pc:spChg>
        <pc:spChg chg="del">
          <ac:chgData name="Eyvaz Najafli" userId="BjYjZwlmpk6nhPzM/yM1xd3nLEVRg35EVMp8yE9nx9Q=" providerId="None" clId="Web-{34727B91-4BA6-4317-A210-84806E4CE314}" dt="2025-05-19T15:26:39.628" v="141"/>
          <ac:spMkLst>
            <pc:docMk/>
            <pc:sldMk cId="3902635327" sldId="922"/>
            <ac:spMk id="3" creationId="{6A5BAAED-DE70-FCF7-B6DA-B4D3C200751D}"/>
          </ac:spMkLst>
        </pc:spChg>
        <pc:spChg chg="add del mod">
          <ac:chgData name="Eyvaz Najafli" userId="BjYjZwlmpk6nhPzM/yM1xd3nLEVRg35EVMp8yE9nx9Q=" providerId="None" clId="Web-{34727B91-4BA6-4317-A210-84806E4CE314}" dt="2025-05-19T15:27:00.426" v="142"/>
          <ac:spMkLst>
            <pc:docMk/>
            <pc:sldMk cId="3902635327" sldId="922"/>
            <ac:spMk id="6" creationId="{98E37794-578F-2C99-7C12-1F8192066255}"/>
          </ac:spMkLst>
        </pc:spChg>
        <pc:spChg chg="add mod">
          <ac:chgData name="Eyvaz Najafli" userId="BjYjZwlmpk6nhPzM/yM1xd3nLEVRg35EVMp8yE9nx9Q=" providerId="None" clId="Web-{34727B91-4BA6-4317-A210-84806E4CE314}" dt="2025-05-19T15:31:29.462" v="216" actId="20577"/>
          <ac:spMkLst>
            <pc:docMk/>
            <pc:sldMk cId="3902635327" sldId="922"/>
            <ac:spMk id="10" creationId="{2B917348-C077-1DEF-1507-86308DE02BEF}"/>
          </ac:spMkLst>
        </pc:spChg>
        <pc:spChg chg="add mod">
          <ac:chgData name="Eyvaz Najafli" userId="BjYjZwlmpk6nhPzM/yM1xd3nLEVRg35EVMp8yE9nx9Q=" providerId="None" clId="Web-{34727B91-4BA6-4317-A210-84806E4CE314}" dt="2025-05-19T15:32:04.947" v="240" actId="20577"/>
          <ac:spMkLst>
            <pc:docMk/>
            <pc:sldMk cId="3902635327" sldId="922"/>
            <ac:spMk id="11" creationId="{AB2BC96E-AFCE-1734-B468-9C7AE1891BD2}"/>
          </ac:spMkLst>
        </pc:spChg>
        <pc:spChg chg="add mod">
          <ac:chgData name="Eyvaz Najafli" userId="BjYjZwlmpk6nhPzM/yM1xd3nLEVRg35EVMp8yE9nx9Q=" providerId="None" clId="Web-{34727B91-4BA6-4317-A210-84806E4CE314}" dt="2025-05-19T15:32:23.557" v="247" actId="20577"/>
          <ac:spMkLst>
            <pc:docMk/>
            <pc:sldMk cId="3902635327" sldId="922"/>
            <ac:spMk id="12" creationId="{08CC212B-9ACC-8F80-903E-7C8D2A065CBE}"/>
          </ac:spMkLst>
        </pc:spChg>
        <pc:grpChg chg="add mod">
          <ac:chgData name="Eyvaz Najafli" userId="BjYjZwlmpk6nhPzM/yM1xd3nLEVRg35EVMp8yE9nx9Q=" providerId="None" clId="Web-{34727B91-4BA6-4317-A210-84806E4CE314}" dt="2025-05-19T15:30:49.086" v="199" actId="1076"/>
          <ac:grpSpMkLst>
            <pc:docMk/>
            <pc:sldMk cId="3902635327" sldId="922"/>
            <ac:grpSpMk id="9" creationId="{043DED8A-EFF6-19CD-1F82-A16526EC969D}"/>
          </ac:grpSpMkLst>
        </pc:grpChg>
        <pc:picChg chg="add mod">
          <ac:chgData name="Eyvaz Najafli" userId="BjYjZwlmpk6nhPzM/yM1xd3nLEVRg35EVMp8yE9nx9Q=" providerId="None" clId="Web-{34727B91-4BA6-4317-A210-84806E4CE314}" dt="2025-05-19T15:27:07.738" v="145" actId="1076"/>
          <ac:picMkLst>
            <pc:docMk/>
            <pc:sldMk cId="3902635327" sldId="922"/>
            <ac:picMk id="7" creationId="{09F7FF7D-301D-3902-120C-F00CD4828758}"/>
          </ac:picMkLst>
        </pc:picChg>
        <pc:picChg chg="add mod">
          <ac:chgData name="Eyvaz Najafli" userId="BjYjZwlmpk6nhPzM/yM1xd3nLEVRg35EVMp8yE9nx9Q=" providerId="None" clId="Web-{34727B91-4BA6-4317-A210-84806E4CE314}" dt="2025-05-19T15:28:01.333" v="150" actId="1076"/>
          <ac:picMkLst>
            <pc:docMk/>
            <pc:sldMk cId="3902635327" sldId="922"/>
            <ac:picMk id="8" creationId="{76844D1C-875D-F60B-669E-9EE112AB0FC7}"/>
          </ac:picMkLst>
        </pc:picChg>
      </pc:sldChg>
      <pc:sldChg chg="modSp add replId">
        <pc:chgData name="Eyvaz Najafli" userId="BjYjZwlmpk6nhPzM/yM1xd3nLEVRg35EVMp8yE9nx9Q=" providerId="None" clId="Web-{34727B91-4BA6-4317-A210-84806E4CE314}" dt="2025-05-19T15:43:23.069" v="762" actId="14100"/>
        <pc:sldMkLst>
          <pc:docMk/>
          <pc:sldMk cId="692124795" sldId="923"/>
        </pc:sldMkLst>
        <pc:spChg chg="mod">
          <ac:chgData name="Eyvaz Najafli" userId="BjYjZwlmpk6nhPzM/yM1xd3nLEVRg35EVMp8yE9nx9Q=" providerId="None" clId="Web-{34727B91-4BA6-4317-A210-84806E4CE314}" dt="2025-05-19T15:32:46.948" v="252" actId="20577"/>
          <ac:spMkLst>
            <pc:docMk/>
            <pc:sldMk cId="692124795" sldId="923"/>
            <ac:spMk id="2" creationId="{6A5B6FCC-CD61-855F-5758-C60873D89AB4}"/>
          </ac:spMkLst>
        </pc:spChg>
        <pc:spChg chg="mod">
          <ac:chgData name="Eyvaz Najafli" userId="BjYjZwlmpk6nhPzM/yM1xd3nLEVRg35EVMp8yE9nx9Q=" providerId="None" clId="Web-{34727B91-4BA6-4317-A210-84806E4CE314}" dt="2025-05-19T15:43:23.069" v="762" actId="14100"/>
          <ac:spMkLst>
            <pc:docMk/>
            <pc:sldMk cId="692124795" sldId="923"/>
            <ac:spMk id="3" creationId="{5A9E4ED4-8DC6-821E-A4EF-586A4C780A43}"/>
          </ac:spMkLst>
        </pc:spChg>
      </pc:sldChg>
      <pc:sldChg chg="modSp add replId">
        <pc:chgData name="Eyvaz Najafli" userId="BjYjZwlmpk6nhPzM/yM1xd3nLEVRg35EVMp8yE9nx9Q=" providerId="None" clId="Web-{34727B91-4BA6-4317-A210-84806E4CE314}" dt="2025-05-19T15:49:27.186" v="954" actId="14100"/>
        <pc:sldMkLst>
          <pc:docMk/>
          <pc:sldMk cId="846366510" sldId="924"/>
        </pc:sldMkLst>
        <pc:spChg chg="mod">
          <ac:chgData name="Eyvaz Najafli" userId="BjYjZwlmpk6nhPzM/yM1xd3nLEVRg35EVMp8yE9nx9Q=" providerId="None" clId="Web-{34727B91-4BA6-4317-A210-84806E4CE314}" dt="2025-05-19T15:47:20.855" v="820" actId="20577"/>
          <ac:spMkLst>
            <pc:docMk/>
            <pc:sldMk cId="846366510" sldId="924"/>
            <ac:spMk id="2" creationId="{14725357-8477-76CE-DA22-BC1058A6ED92}"/>
          </ac:spMkLst>
        </pc:spChg>
        <pc:spChg chg="mod">
          <ac:chgData name="Eyvaz Najafli" userId="BjYjZwlmpk6nhPzM/yM1xd3nLEVRg35EVMp8yE9nx9Q=" providerId="None" clId="Web-{34727B91-4BA6-4317-A210-84806E4CE314}" dt="2025-05-19T15:49:27.186" v="954" actId="14100"/>
          <ac:spMkLst>
            <pc:docMk/>
            <pc:sldMk cId="846366510" sldId="924"/>
            <ac:spMk id="3" creationId="{54B56F08-D970-8537-3FCB-95201A112F47}"/>
          </ac:spMkLst>
        </pc:spChg>
      </pc:sldChg>
      <pc:sldChg chg="add del replId">
        <pc:chgData name="Eyvaz Najafli" userId="BjYjZwlmpk6nhPzM/yM1xd3nLEVRg35EVMp8yE9nx9Q=" providerId="None" clId="Web-{34727B91-4BA6-4317-A210-84806E4CE314}" dt="2025-05-19T15:47:10.011" v="810"/>
        <pc:sldMkLst>
          <pc:docMk/>
          <pc:sldMk cId="2711162880" sldId="924"/>
        </pc:sldMkLst>
      </pc:sldChg>
      <pc:sldChg chg="modSp add replId">
        <pc:chgData name="Eyvaz Najafli" userId="BjYjZwlmpk6nhPzM/yM1xd3nLEVRg35EVMp8yE9nx9Q=" providerId="None" clId="Web-{34727B91-4BA6-4317-A210-84806E4CE314}" dt="2025-05-19T15:52:03.204" v="1153" actId="20577"/>
        <pc:sldMkLst>
          <pc:docMk/>
          <pc:sldMk cId="2396206427" sldId="925"/>
        </pc:sldMkLst>
        <pc:spChg chg="mod">
          <ac:chgData name="Eyvaz Najafli" userId="BjYjZwlmpk6nhPzM/yM1xd3nLEVRg35EVMp8yE9nx9Q=" providerId="None" clId="Web-{34727B91-4BA6-4317-A210-84806E4CE314}" dt="2025-05-19T15:49:57.936" v="969" actId="20577"/>
          <ac:spMkLst>
            <pc:docMk/>
            <pc:sldMk cId="2396206427" sldId="925"/>
            <ac:spMk id="2" creationId="{ED6436B2-9C21-C7FD-0016-A5ADDFB6DDEA}"/>
          </ac:spMkLst>
        </pc:spChg>
        <pc:spChg chg="mod">
          <ac:chgData name="Eyvaz Najafli" userId="BjYjZwlmpk6nhPzM/yM1xd3nLEVRg35EVMp8yE9nx9Q=" providerId="None" clId="Web-{34727B91-4BA6-4317-A210-84806E4CE314}" dt="2025-05-19T15:52:03.204" v="1153" actId="20577"/>
          <ac:spMkLst>
            <pc:docMk/>
            <pc:sldMk cId="2396206427" sldId="925"/>
            <ac:spMk id="3" creationId="{D718A140-6812-C21F-1BA0-FBF5CF8947F9}"/>
          </ac:spMkLst>
        </pc:spChg>
      </pc:sldChg>
      <pc:sldChg chg="modSp add replId">
        <pc:chgData name="Eyvaz Najafli" userId="BjYjZwlmpk6nhPzM/yM1xd3nLEVRg35EVMp8yE9nx9Q=" providerId="None" clId="Web-{34727B91-4BA6-4317-A210-84806E4CE314}" dt="2025-05-19T16:04:47.422" v="1593" actId="14100"/>
        <pc:sldMkLst>
          <pc:docMk/>
          <pc:sldMk cId="704840545" sldId="926"/>
        </pc:sldMkLst>
        <pc:spChg chg="mod">
          <ac:chgData name="Eyvaz Najafli" userId="BjYjZwlmpk6nhPzM/yM1xd3nLEVRg35EVMp8yE9nx9Q=" providerId="None" clId="Web-{34727B91-4BA6-4317-A210-84806E4CE314}" dt="2025-05-19T16:04:47.422" v="1593" actId="14100"/>
          <ac:spMkLst>
            <pc:docMk/>
            <pc:sldMk cId="704840545" sldId="926"/>
            <ac:spMk id="3" creationId="{9C67F036-49E6-9E31-A631-27CCC088A10B}"/>
          </ac:spMkLst>
        </pc:spChg>
      </pc:sldChg>
      <pc:sldChg chg="addSp delSp modSp add ord replId">
        <pc:chgData name="Eyvaz Najafli" userId="BjYjZwlmpk6nhPzM/yM1xd3nLEVRg35EVMp8yE9nx9Q=" providerId="None" clId="Web-{34727B91-4BA6-4317-A210-84806E4CE314}" dt="2025-05-19T16:23:30.553" v="2075" actId="14100"/>
        <pc:sldMkLst>
          <pc:docMk/>
          <pc:sldMk cId="1831642450" sldId="927"/>
        </pc:sldMkLst>
        <pc:spChg chg="add mod">
          <ac:chgData name="Eyvaz Najafli" userId="BjYjZwlmpk6nhPzM/yM1xd3nLEVRg35EVMp8yE9nx9Q=" providerId="None" clId="Web-{34727B91-4BA6-4317-A210-84806E4CE314}" dt="2025-05-19T16:23:30.553" v="2075" actId="14100"/>
          <ac:spMkLst>
            <pc:docMk/>
            <pc:sldMk cId="1831642450" sldId="927"/>
            <ac:spMk id="5" creationId="{C9E22929-C122-5293-7F98-C106463C5E19}"/>
          </ac:spMkLst>
        </pc:spChg>
        <pc:picChg chg="del">
          <ac:chgData name="Eyvaz Najafli" userId="BjYjZwlmpk6nhPzM/yM1xd3nLEVRg35EVMp8yE9nx9Q=" providerId="None" clId="Web-{34727B91-4BA6-4317-A210-84806E4CE314}" dt="2025-05-19T16:16:58.826" v="1799"/>
          <ac:picMkLst>
            <pc:docMk/>
            <pc:sldMk cId="1831642450" sldId="927"/>
            <ac:picMk id="7" creationId="{FC1125AC-A233-4EC7-5208-6287F3A42FF2}"/>
          </ac:picMkLst>
        </pc:picChg>
      </pc:sldChg>
      <pc:sldChg chg="add replId">
        <pc:chgData name="Eyvaz Najafli" userId="BjYjZwlmpk6nhPzM/yM1xd3nLEVRg35EVMp8yE9nx9Q=" providerId="None" clId="Web-{34727B91-4BA6-4317-A210-84806E4CE314}" dt="2025-05-19T16:26:07.227" v="2085"/>
        <pc:sldMkLst>
          <pc:docMk/>
          <pc:sldMk cId="4133136514" sldId="928"/>
        </pc:sldMkLst>
      </pc:sldChg>
      <pc:sldChg chg="addSp delSp modSp add replId modNotes">
        <pc:chgData name="Eyvaz Najafli" userId="BjYjZwlmpk6nhPzM/yM1xd3nLEVRg35EVMp8yE9nx9Q=" providerId="None" clId="Web-{34727B91-4BA6-4317-A210-84806E4CE314}" dt="2025-05-19T16:38:42.930" v="2289"/>
        <pc:sldMkLst>
          <pc:docMk/>
          <pc:sldMk cId="1759847003" sldId="929"/>
        </pc:sldMkLst>
        <pc:grpChg chg="add mod">
          <ac:chgData name="Eyvaz Najafli" userId="BjYjZwlmpk6nhPzM/yM1xd3nLEVRg35EVMp8yE9nx9Q=" providerId="None" clId="Web-{34727B91-4BA6-4317-A210-84806E4CE314}" dt="2025-05-19T16:38:22.461" v="2280" actId="14100"/>
          <ac:grpSpMkLst>
            <pc:docMk/>
            <pc:sldMk cId="1759847003" sldId="929"/>
            <ac:grpSpMk id="5" creationId="{E73878F0-A8F6-25CE-6BDD-E27A2AA2A96A}"/>
          </ac:grpSpMkLst>
        </pc:grpChg>
        <pc:picChg chg="add mod">
          <ac:chgData name="Eyvaz Najafli" userId="BjYjZwlmpk6nhPzM/yM1xd3nLEVRg35EVMp8yE9nx9Q=" providerId="None" clId="Web-{34727B91-4BA6-4317-A210-84806E4CE314}" dt="2025-05-19T16:33:39.815" v="2232" actId="1076"/>
          <ac:picMkLst>
            <pc:docMk/>
            <pc:sldMk cId="1759847003" sldId="929"/>
            <ac:picMk id="2" creationId="{7B1D9C14-DA95-4682-DE7F-261350C36E00}"/>
          </ac:picMkLst>
        </pc:picChg>
        <pc:picChg chg="add mod">
          <ac:chgData name="Eyvaz Najafli" userId="BjYjZwlmpk6nhPzM/yM1xd3nLEVRg35EVMp8yE9nx9Q=" providerId="None" clId="Web-{34727B91-4BA6-4317-A210-84806E4CE314}" dt="2025-05-19T16:34:41.894" v="2239" actId="1076"/>
          <ac:picMkLst>
            <pc:docMk/>
            <pc:sldMk cId="1759847003" sldId="929"/>
            <ac:picMk id="3" creationId="{92EA5DB3-ACA7-0132-6A4A-14A53392861A}"/>
          </ac:picMkLst>
        </pc:picChg>
        <pc:picChg chg="add del mod">
          <ac:chgData name="Eyvaz Najafli" userId="BjYjZwlmpk6nhPzM/yM1xd3nLEVRg35EVMp8yE9nx9Q=" providerId="None" clId="Web-{34727B91-4BA6-4317-A210-84806E4CE314}" dt="2025-05-19T16:38:21.633" v="2278"/>
          <ac:picMkLst>
            <pc:docMk/>
            <pc:sldMk cId="1759847003" sldId="929"/>
            <ac:picMk id="6" creationId="{227D8C1A-C22F-8DE7-4172-34582165B1C8}"/>
          </ac:picMkLst>
        </pc:picChg>
        <pc:picChg chg="del">
          <ac:chgData name="Eyvaz Najafli" userId="BjYjZwlmpk6nhPzM/yM1xd3nLEVRg35EVMp8yE9nx9Q=" providerId="None" clId="Web-{34727B91-4BA6-4317-A210-84806E4CE314}" dt="2025-05-19T16:33:20.252" v="2230"/>
          <ac:picMkLst>
            <pc:docMk/>
            <pc:sldMk cId="1759847003" sldId="929"/>
            <ac:picMk id="14" creationId="{2639D3B1-567A-0E4D-06B9-64DFB381FEEA}"/>
          </ac:picMkLst>
        </pc:picChg>
      </pc:sldChg>
      <pc:sldChg chg="addSp delSp modSp add replId modNotes">
        <pc:chgData name="Eyvaz Najafli" userId="BjYjZwlmpk6nhPzM/yM1xd3nLEVRg35EVMp8yE9nx9Q=" providerId="None" clId="Web-{34727B91-4BA6-4317-A210-84806E4CE314}" dt="2025-05-19T16:49:35.911" v="2452" actId="20577"/>
        <pc:sldMkLst>
          <pc:docMk/>
          <pc:sldMk cId="1759903940" sldId="930"/>
        </pc:sldMkLst>
        <pc:spChg chg="add del mod">
          <ac:chgData name="Eyvaz Najafli" userId="BjYjZwlmpk6nhPzM/yM1xd3nLEVRg35EVMp8yE9nx9Q=" providerId="None" clId="Web-{34727B91-4BA6-4317-A210-84806E4CE314}" dt="2025-05-19T16:48:17.910" v="2420"/>
          <ac:spMkLst>
            <pc:docMk/>
            <pc:sldMk cId="1759903940" sldId="930"/>
            <ac:spMk id="5" creationId="{FABAAD12-E03C-8A22-9798-29FAAA437203}"/>
          </ac:spMkLst>
        </pc:spChg>
        <pc:spChg chg="add mod">
          <ac:chgData name="Eyvaz Najafli" userId="BjYjZwlmpk6nhPzM/yM1xd3nLEVRg35EVMp8yE9nx9Q=" providerId="None" clId="Web-{34727B91-4BA6-4317-A210-84806E4CE314}" dt="2025-05-19T16:49:10.411" v="2436" actId="1076"/>
          <ac:spMkLst>
            <pc:docMk/>
            <pc:sldMk cId="1759903940" sldId="930"/>
            <ac:spMk id="7" creationId="{8AAE0F00-3EF4-EA0D-298D-B9882C818057}"/>
          </ac:spMkLst>
        </pc:spChg>
        <pc:spChg chg="add mod">
          <ac:chgData name="Eyvaz Najafli" userId="BjYjZwlmpk6nhPzM/yM1xd3nLEVRg35EVMp8yE9nx9Q=" providerId="None" clId="Web-{34727B91-4BA6-4317-A210-84806E4CE314}" dt="2025-05-19T16:49:24.036" v="2447" actId="20577"/>
          <ac:spMkLst>
            <pc:docMk/>
            <pc:sldMk cId="1759903940" sldId="930"/>
            <ac:spMk id="9" creationId="{6DFCDE0D-C50E-4E57-27FA-EB8FAE5FF62F}"/>
          </ac:spMkLst>
        </pc:spChg>
        <pc:spChg chg="del">
          <ac:chgData name="Eyvaz Najafli" userId="BjYjZwlmpk6nhPzM/yM1xd3nLEVRg35EVMp8yE9nx9Q=" providerId="None" clId="Web-{34727B91-4BA6-4317-A210-84806E4CE314}" dt="2025-05-19T16:47:58.566" v="2391"/>
          <ac:spMkLst>
            <pc:docMk/>
            <pc:sldMk cId="1759903940" sldId="930"/>
            <ac:spMk id="10" creationId="{4FA313D4-3845-F805-DAF1-F18FBB02D6F1}"/>
          </ac:spMkLst>
        </pc:spChg>
        <pc:spChg chg="add mod">
          <ac:chgData name="Eyvaz Najafli" userId="BjYjZwlmpk6nhPzM/yM1xd3nLEVRg35EVMp8yE9nx9Q=" providerId="None" clId="Web-{34727B91-4BA6-4317-A210-84806E4CE314}" dt="2025-05-19T16:49:35.911" v="2452" actId="20577"/>
          <ac:spMkLst>
            <pc:docMk/>
            <pc:sldMk cId="1759903940" sldId="930"/>
            <ac:spMk id="11" creationId="{DD79A994-765A-C61E-3144-9DFE992907FA}"/>
          </ac:spMkLst>
        </pc:spChg>
        <pc:picChg chg="add mod">
          <ac:chgData name="Eyvaz Najafli" userId="BjYjZwlmpk6nhPzM/yM1xd3nLEVRg35EVMp8yE9nx9Q=" providerId="None" clId="Web-{34727B91-4BA6-4317-A210-84806E4CE314}" dt="2025-05-19T16:48:43.238" v="2422" actId="1076"/>
          <ac:picMkLst>
            <pc:docMk/>
            <pc:sldMk cId="1759903940" sldId="930"/>
            <ac:picMk id="6" creationId="{8465D57D-5F8F-681C-AA8B-C33CE5CC1D59}"/>
          </ac:picMkLst>
        </pc:picChg>
      </pc:sldChg>
      <pc:sldChg chg="addSp delSp modSp add replId">
        <pc:chgData name="Eyvaz Najafli" userId="BjYjZwlmpk6nhPzM/yM1xd3nLEVRg35EVMp8yE9nx9Q=" providerId="None" clId="Web-{34727B91-4BA6-4317-A210-84806E4CE314}" dt="2025-05-19T16:55:21.855" v="2736" actId="20577"/>
        <pc:sldMkLst>
          <pc:docMk/>
          <pc:sldMk cId="3754020696" sldId="931"/>
        </pc:sldMkLst>
        <pc:spChg chg="add mod">
          <ac:chgData name="Eyvaz Najafli" userId="BjYjZwlmpk6nhPzM/yM1xd3nLEVRg35EVMp8yE9nx9Q=" providerId="None" clId="Web-{34727B91-4BA6-4317-A210-84806E4CE314}" dt="2025-05-19T16:55:21.855" v="2736" actId="20577"/>
          <ac:spMkLst>
            <pc:docMk/>
            <pc:sldMk cId="3754020696" sldId="931"/>
            <ac:spMk id="5" creationId="{69224479-72B8-382A-0B20-F2D526A2B3A5}"/>
          </ac:spMkLst>
        </pc:spChg>
        <pc:spChg chg="del mod">
          <ac:chgData name="Eyvaz Najafli" userId="BjYjZwlmpk6nhPzM/yM1xd3nLEVRg35EVMp8yE9nx9Q=" providerId="None" clId="Web-{34727B91-4BA6-4317-A210-84806E4CE314}" dt="2025-05-19T16:49:51.943" v="2458"/>
          <ac:spMkLst>
            <pc:docMk/>
            <pc:sldMk cId="3754020696" sldId="931"/>
            <ac:spMk id="7" creationId="{14E1CD9B-68E7-EB4D-BBB5-6DBB63917F2C}"/>
          </ac:spMkLst>
        </pc:spChg>
        <pc:spChg chg="del">
          <ac:chgData name="Eyvaz Najafli" userId="BjYjZwlmpk6nhPzM/yM1xd3nLEVRg35EVMp8yE9nx9Q=" providerId="None" clId="Web-{34727B91-4BA6-4317-A210-84806E4CE314}" dt="2025-05-19T16:49:48.364" v="2456"/>
          <ac:spMkLst>
            <pc:docMk/>
            <pc:sldMk cId="3754020696" sldId="931"/>
            <ac:spMk id="9" creationId="{D3F7EEA0-1DC0-8A26-E789-2C5B781CF039}"/>
          </ac:spMkLst>
        </pc:spChg>
        <pc:spChg chg="del">
          <ac:chgData name="Eyvaz Najafli" userId="BjYjZwlmpk6nhPzM/yM1xd3nLEVRg35EVMp8yE9nx9Q=" providerId="None" clId="Web-{34727B91-4BA6-4317-A210-84806E4CE314}" dt="2025-05-19T16:49:48.364" v="2455"/>
          <ac:spMkLst>
            <pc:docMk/>
            <pc:sldMk cId="3754020696" sldId="931"/>
            <ac:spMk id="11" creationId="{910F99E4-E30C-0185-F259-FD98F0BA9E1D}"/>
          </ac:spMkLst>
        </pc:spChg>
        <pc:picChg chg="del">
          <ac:chgData name="Eyvaz Najafli" userId="BjYjZwlmpk6nhPzM/yM1xd3nLEVRg35EVMp8yE9nx9Q=" providerId="None" clId="Web-{34727B91-4BA6-4317-A210-84806E4CE314}" dt="2025-05-19T16:49:46.114" v="2454"/>
          <ac:picMkLst>
            <pc:docMk/>
            <pc:sldMk cId="3754020696" sldId="931"/>
            <ac:picMk id="6" creationId="{8BEE2817-6EBD-8033-1D99-765AD7873C2D}"/>
          </ac:picMkLst>
        </pc:picChg>
      </pc:sldChg>
      <pc:sldChg chg="addSp delSp modSp add replId modNotes">
        <pc:chgData name="Eyvaz Najafli" userId="BjYjZwlmpk6nhPzM/yM1xd3nLEVRg35EVMp8yE9nx9Q=" providerId="None" clId="Web-{34727B91-4BA6-4317-A210-84806E4CE314}" dt="2025-05-19T17:00:27.142" v="2900" actId="20577"/>
        <pc:sldMkLst>
          <pc:docMk/>
          <pc:sldMk cId="4055691145" sldId="932"/>
        </pc:sldMkLst>
        <pc:spChg chg="mod">
          <ac:chgData name="Eyvaz Najafli" userId="BjYjZwlmpk6nhPzM/yM1xd3nLEVRg35EVMp8yE9nx9Q=" providerId="None" clId="Web-{34727B91-4BA6-4317-A210-84806E4CE314}" dt="2025-05-19T16:56:31.716" v="2742" actId="20577"/>
          <ac:spMkLst>
            <pc:docMk/>
            <pc:sldMk cId="4055691145" sldId="932"/>
            <ac:spMk id="2" creationId="{7D673CAF-03D7-ECC0-C31B-C6AA902814C3}"/>
          </ac:spMkLst>
        </pc:spChg>
        <pc:spChg chg="add mod">
          <ac:chgData name="Eyvaz Najafli" userId="BjYjZwlmpk6nhPzM/yM1xd3nLEVRg35EVMp8yE9nx9Q=" providerId="None" clId="Web-{34727B91-4BA6-4317-A210-84806E4CE314}" dt="2025-05-19T17:00:27.142" v="2900" actId="20577"/>
          <ac:spMkLst>
            <pc:docMk/>
            <pc:sldMk cId="4055691145" sldId="932"/>
            <ac:spMk id="6" creationId="{BC8C95B5-BB0C-257F-91AB-B14BD39CE3C8}"/>
          </ac:spMkLst>
        </pc:spChg>
        <pc:picChg chg="del">
          <ac:chgData name="Eyvaz Najafli" userId="BjYjZwlmpk6nhPzM/yM1xd3nLEVRg35EVMp8yE9nx9Q=" providerId="None" clId="Web-{34727B91-4BA6-4317-A210-84806E4CE314}" dt="2025-05-19T16:56:20.575" v="2739"/>
          <ac:picMkLst>
            <pc:docMk/>
            <pc:sldMk cId="4055691145" sldId="932"/>
            <ac:picMk id="3" creationId="{4553209C-9561-0348-6E71-50EF6FA43348}"/>
          </ac:picMkLst>
        </pc:picChg>
      </pc:sldChg>
      <pc:sldChg chg="add replId">
        <pc:chgData name="Eyvaz Najafli" userId="BjYjZwlmpk6nhPzM/yM1xd3nLEVRg35EVMp8yE9nx9Q=" providerId="None" clId="Web-{34727B91-4BA6-4317-A210-84806E4CE314}" dt="2025-05-19T17:01:01.877" v="2901"/>
        <pc:sldMkLst>
          <pc:docMk/>
          <pc:sldMk cId="1753293506" sldId="933"/>
        </pc:sldMkLst>
      </pc:sldChg>
      <pc:sldChg chg="addSp delSp modSp add replId modNotes">
        <pc:chgData name="Eyvaz Najafli" userId="BjYjZwlmpk6nhPzM/yM1xd3nLEVRg35EVMp8yE9nx9Q=" providerId="None" clId="Web-{34727B91-4BA6-4317-A210-84806E4CE314}" dt="2025-05-19T17:13:47.970" v="3321" actId="20577"/>
        <pc:sldMkLst>
          <pc:docMk/>
          <pc:sldMk cId="306157596" sldId="934"/>
        </pc:sldMkLst>
        <pc:spChg chg="add mod">
          <ac:chgData name="Eyvaz Najafli" userId="BjYjZwlmpk6nhPzM/yM1xd3nLEVRg35EVMp8yE9nx9Q=" providerId="None" clId="Web-{34727B91-4BA6-4317-A210-84806E4CE314}" dt="2025-05-19T17:13:47.970" v="3321" actId="20577"/>
          <ac:spMkLst>
            <pc:docMk/>
            <pc:sldMk cId="306157596" sldId="934"/>
            <ac:spMk id="7" creationId="{A34839BF-120B-7FCF-6AC9-8232F2546BB2}"/>
          </ac:spMkLst>
        </pc:spChg>
        <pc:picChg chg="del">
          <ac:chgData name="Eyvaz Najafli" userId="BjYjZwlmpk6nhPzM/yM1xd3nLEVRg35EVMp8yE9nx9Q=" providerId="None" clId="Web-{34727B91-4BA6-4317-A210-84806E4CE314}" dt="2025-05-19T17:10:24.200" v="3155"/>
          <ac:picMkLst>
            <pc:docMk/>
            <pc:sldMk cId="306157596" sldId="934"/>
            <ac:picMk id="3" creationId="{06AEB03A-1C21-0C89-9DBD-CCC7645769E7}"/>
          </ac:picMkLst>
        </pc:picChg>
        <pc:picChg chg="del">
          <ac:chgData name="Eyvaz Najafli" userId="BjYjZwlmpk6nhPzM/yM1xd3nLEVRg35EVMp8yE9nx9Q=" providerId="None" clId="Web-{34727B91-4BA6-4317-A210-84806E4CE314}" dt="2025-05-19T17:10:23.591" v="3154"/>
          <ac:picMkLst>
            <pc:docMk/>
            <pc:sldMk cId="306157596" sldId="934"/>
            <ac:picMk id="5" creationId="{53087033-074A-72AE-0C7A-FFBCF16B3F13}"/>
          </ac:picMkLst>
        </pc:picChg>
      </pc:sldChg>
      <pc:sldChg chg="addSp delSp modSp add replId">
        <pc:chgData name="Eyvaz Najafli" userId="BjYjZwlmpk6nhPzM/yM1xd3nLEVRg35EVMp8yE9nx9Q=" providerId="None" clId="Web-{34727B91-4BA6-4317-A210-84806E4CE314}" dt="2025-05-19T17:18:26.662" v="3455" actId="1076"/>
        <pc:sldMkLst>
          <pc:docMk/>
          <pc:sldMk cId="2723865575" sldId="935"/>
        </pc:sldMkLst>
        <pc:spChg chg="del">
          <ac:chgData name="Eyvaz Najafli" userId="BjYjZwlmpk6nhPzM/yM1xd3nLEVRg35EVMp8yE9nx9Q=" providerId="None" clId="Web-{34727B91-4BA6-4317-A210-84806E4CE314}" dt="2025-05-19T17:18:01.006" v="3449"/>
          <ac:spMkLst>
            <pc:docMk/>
            <pc:sldMk cId="2723865575" sldId="935"/>
            <ac:spMk id="6" creationId="{A49ED70C-634A-7293-2F28-A6CE6685EC3D}"/>
          </ac:spMkLst>
        </pc:spChg>
        <pc:spChg chg="add del mod">
          <ac:chgData name="Eyvaz Najafli" userId="BjYjZwlmpk6nhPzM/yM1xd3nLEVRg35EVMp8yE9nx9Q=" providerId="None" clId="Web-{34727B91-4BA6-4317-A210-84806E4CE314}" dt="2025-05-19T17:18:08.334" v="3450"/>
          <ac:spMkLst>
            <pc:docMk/>
            <pc:sldMk cId="2723865575" sldId="935"/>
            <ac:spMk id="7" creationId="{0C0FA486-B5F9-C0C2-B70D-2BBDCE1F806C}"/>
          </ac:spMkLst>
        </pc:spChg>
        <pc:picChg chg="mod">
          <ac:chgData name="Eyvaz Najafli" userId="BjYjZwlmpk6nhPzM/yM1xd3nLEVRg35EVMp8yE9nx9Q=" providerId="None" clId="Web-{34727B91-4BA6-4317-A210-84806E4CE314}" dt="2025-05-19T17:18:26.662" v="3455" actId="1076"/>
          <ac:picMkLst>
            <pc:docMk/>
            <pc:sldMk cId="2723865575" sldId="935"/>
            <ac:picMk id="8" creationId="{3939C6C1-C554-18D9-52CD-10AB1D8C65D4}"/>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5A80396-1A2A-EF41-BE6E-4A0E5587A359}" type="datetimeFigureOut">
              <a:rPr lang="en-US" smtClean="0"/>
              <a:t>5/11/26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967CA9A-D1F7-3140-A662-F6A7AF2F4CF5}" type="slidenum">
              <a:rPr lang="en-US" smtClean="0"/>
              <a:t>‹#›</a:t>
            </a:fld>
            <a:endParaRPr lang="en-US"/>
          </a:p>
        </p:txBody>
      </p:sp>
    </p:spTree>
    <p:extLst>
      <p:ext uri="{BB962C8B-B14F-4D97-AF65-F5344CB8AC3E}">
        <p14:creationId xmlns:p14="http://schemas.microsoft.com/office/powerpoint/2010/main" val="57397466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63.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64.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65.xml"/><Relationship Id="rId1" Type="http://schemas.openxmlformats.org/officeDocument/2006/relationships/notesMaster" Target="../notesMasters/notesMaster1.xml"/></Relationships>
</file>

<file path=ppt/notesSlides/_rels/notesSlide51.xml.rels><?xml version="1.0" encoding="UTF-8" standalone="yes"?>
<Relationships xmlns="http://schemas.openxmlformats.org/package/2006/relationships"><Relationship Id="rId2" Type="http://schemas.openxmlformats.org/officeDocument/2006/relationships/slide" Target="../slides/slide67.xml"/><Relationship Id="rId1" Type="http://schemas.openxmlformats.org/officeDocument/2006/relationships/notesMaster" Target="../notesMasters/notesMaster1.xml"/></Relationships>
</file>

<file path=ppt/notesSlides/_rels/notesSlide52.xml.rels><?xml version="1.0" encoding="UTF-8" standalone="yes"?>
<Relationships xmlns="http://schemas.openxmlformats.org/package/2006/relationships"><Relationship Id="rId2" Type="http://schemas.openxmlformats.org/officeDocument/2006/relationships/slide" Target="../slides/slide68.xml"/><Relationship Id="rId1" Type="http://schemas.openxmlformats.org/officeDocument/2006/relationships/notesMaster" Target="../notesMasters/notesMaster1.xml"/></Relationships>
</file>

<file path=ppt/notesSlides/_rels/notesSlide53.xml.rels><?xml version="1.0" encoding="UTF-8" standalone="yes"?>
<Relationships xmlns="http://schemas.openxmlformats.org/package/2006/relationships"><Relationship Id="rId2" Type="http://schemas.openxmlformats.org/officeDocument/2006/relationships/slide" Target="../slides/slide71.xml"/><Relationship Id="rId1" Type="http://schemas.openxmlformats.org/officeDocument/2006/relationships/notesMaster" Target="../notesMasters/notesMaster1.xml"/></Relationships>
</file>

<file path=ppt/notesSlides/_rels/notesSlide54.xml.rels><?xml version="1.0" encoding="UTF-8" standalone="yes"?>
<Relationships xmlns="http://schemas.openxmlformats.org/package/2006/relationships"><Relationship Id="rId2" Type="http://schemas.openxmlformats.org/officeDocument/2006/relationships/slide" Target="../slides/slide72.xml"/><Relationship Id="rId1" Type="http://schemas.openxmlformats.org/officeDocument/2006/relationships/notesMaster" Target="../notesMasters/notesMaster1.xml"/></Relationships>
</file>

<file path=ppt/notesSlides/_rels/notesSlide55.xml.rels><?xml version="1.0" encoding="UTF-8" standalone="yes"?>
<Relationships xmlns="http://schemas.openxmlformats.org/package/2006/relationships"><Relationship Id="rId2" Type="http://schemas.openxmlformats.org/officeDocument/2006/relationships/slide" Target="../slides/slide73.xml"/><Relationship Id="rId1" Type="http://schemas.openxmlformats.org/officeDocument/2006/relationships/notesMaster" Target="../notesMasters/notesMaster1.xml"/></Relationships>
</file>

<file path=ppt/notesSlides/_rels/notesSlide56.xml.rels><?xml version="1.0" encoding="UTF-8" standalone="yes"?>
<Relationships xmlns="http://schemas.openxmlformats.org/package/2006/relationships"><Relationship Id="rId2" Type="http://schemas.openxmlformats.org/officeDocument/2006/relationships/slide" Target="../slides/slide74.xml"/><Relationship Id="rId1" Type="http://schemas.openxmlformats.org/officeDocument/2006/relationships/notesMaster" Target="../notesMasters/notesMaster1.xml"/></Relationships>
</file>

<file path=ppt/notesSlides/_rels/notesSlide57.xml.rels><?xml version="1.0" encoding="UTF-8" standalone="yes"?>
<Relationships xmlns="http://schemas.openxmlformats.org/package/2006/relationships"><Relationship Id="rId2" Type="http://schemas.openxmlformats.org/officeDocument/2006/relationships/slide" Target="../slides/slide75.xml"/><Relationship Id="rId1" Type="http://schemas.openxmlformats.org/officeDocument/2006/relationships/notesMaster" Target="../notesMasters/notesMaster1.xml"/></Relationships>
</file>

<file path=ppt/notesSlides/_rels/notesSlide58.xml.rels><?xml version="1.0" encoding="UTF-8" standalone="yes"?>
<Relationships xmlns="http://schemas.openxmlformats.org/package/2006/relationships"><Relationship Id="rId2" Type="http://schemas.openxmlformats.org/officeDocument/2006/relationships/slide" Target="../slides/slide78.xml"/><Relationship Id="rId1" Type="http://schemas.openxmlformats.org/officeDocument/2006/relationships/notesMaster" Target="../notesMasters/notesMaster1.xml"/></Relationships>
</file>

<file path=ppt/notesSlides/_rels/notesSlide59.xml.rels><?xml version="1.0" encoding="UTF-8" standalone="yes"?>
<Relationships xmlns="http://schemas.openxmlformats.org/package/2006/relationships"><Relationship Id="rId2" Type="http://schemas.openxmlformats.org/officeDocument/2006/relationships/slide" Target="../slides/slide79.xml"/><Relationship Id="rId1" Type="http://schemas.openxmlformats.org/officeDocument/2006/relationships/notesMaster" Target="../notesMasters/notesMaster1.xml"/></Relationships>
</file>

<file path=ppt/notesSlides/_rels/notesSlide60.xml.rels><?xml version="1.0" encoding="UTF-8" standalone="yes"?>
<Relationships xmlns="http://schemas.openxmlformats.org/package/2006/relationships"><Relationship Id="rId2" Type="http://schemas.openxmlformats.org/officeDocument/2006/relationships/slide" Target="../slides/slide80.xml"/><Relationship Id="rId1" Type="http://schemas.openxmlformats.org/officeDocument/2006/relationships/notesMaster" Target="../notesMasters/notesMaster1.xml"/></Relationships>
</file>

<file path=ppt/notesSlides/_rels/notesSlide61.xml.rels><?xml version="1.0" encoding="UTF-8" standalone="yes"?>
<Relationships xmlns="http://schemas.openxmlformats.org/package/2006/relationships"><Relationship Id="rId2" Type="http://schemas.openxmlformats.org/officeDocument/2006/relationships/slide" Target="../slides/slide81.xml"/><Relationship Id="rId1" Type="http://schemas.openxmlformats.org/officeDocument/2006/relationships/notesMaster" Target="../notesMasters/notesMaster1.xml"/></Relationships>
</file>

<file path=ppt/notesSlides/_rels/notesSlide62.xml.rels><?xml version="1.0" encoding="UTF-8" standalone="yes"?>
<Relationships xmlns="http://schemas.openxmlformats.org/package/2006/relationships"><Relationship Id="rId2" Type="http://schemas.openxmlformats.org/officeDocument/2006/relationships/slide" Target="../slides/slide82.xml"/><Relationship Id="rId1" Type="http://schemas.openxmlformats.org/officeDocument/2006/relationships/notesMaster" Target="../notesMasters/notesMaster1.xml"/></Relationships>
</file>

<file path=ppt/notesSlides/_rels/notesSlide63.xml.rels><?xml version="1.0" encoding="UTF-8" standalone="yes"?>
<Relationships xmlns="http://schemas.openxmlformats.org/package/2006/relationships"><Relationship Id="rId2" Type="http://schemas.openxmlformats.org/officeDocument/2006/relationships/slide" Target="../slides/slide83.xml"/><Relationship Id="rId1" Type="http://schemas.openxmlformats.org/officeDocument/2006/relationships/notesMaster" Target="../notesMasters/notesMaster1.xml"/></Relationships>
</file>

<file path=ppt/notesSlides/_rels/notesSlide64.xml.rels><?xml version="1.0" encoding="UTF-8" standalone="yes"?>
<Relationships xmlns="http://schemas.openxmlformats.org/package/2006/relationships"><Relationship Id="rId2" Type="http://schemas.openxmlformats.org/officeDocument/2006/relationships/slide" Target="../slides/slide84.xml"/><Relationship Id="rId1" Type="http://schemas.openxmlformats.org/officeDocument/2006/relationships/notesMaster" Target="../notesMasters/notesMaster1.xml"/></Relationships>
</file>

<file path=ppt/notesSlides/_rels/notesSlide65.xml.rels><?xml version="1.0" encoding="UTF-8" standalone="yes"?>
<Relationships xmlns="http://schemas.openxmlformats.org/package/2006/relationships"><Relationship Id="rId2" Type="http://schemas.openxmlformats.org/officeDocument/2006/relationships/slide" Target="../slides/slide88.xml"/><Relationship Id="rId1" Type="http://schemas.openxmlformats.org/officeDocument/2006/relationships/notesMaster" Target="../notesMasters/notesMaster1.xml"/></Relationships>
</file>

<file path=ppt/notesSlides/_rels/notesSlide66.xml.rels><?xml version="1.0" encoding="UTF-8" standalone="yes"?>
<Relationships xmlns="http://schemas.openxmlformats.org/package/2006/relationships"><Relationship Id="rId2" Type="http://schemas.openxmlformats.org/officeDocument/2006/relationships/slide" Target="../slides/slide89.xml"/><Relationship Id="rId1" Type="http://schemas.openxmlformats.org/officeDocument/2006/relationships/notesMaster" Target="../notesMasters/notesMaster1.xml"/></Relationships>
</file>

<file path=ppt/notesSlides/_rels/notesSlide67.xml.rels><?xml version="1.0" encoding="UTF-8" standalone="yes"?>
<Relationships xmlns="http://schemas.openxmlformats.org/package/2006/relationships"><Relationship Id="rId2" Type="http://schemas.openxmlformats.org/officeDocument/2006/relationships/slide" Target="../slides/slide90.xml"/><Relationship Id="rId1" Type="http://schemas.openxmlformats.org/officeDocument/2006/relationships/notesMaster" Target="../notesMasters/notesMaster1.xml"/></Relationships>
</file>

<file path=ppt/notesSlides/_rels/notesSlide68.xml.rels><?xml version="1.0" encoding="UTF-8" standalone="yes"?>
<Relationships xmlns="http://schemas.openxmlformats.org/package/2006/relationships"><Relationship Id="rId2" Type="http://schemas.openxmlformats.org/officeDocument/2006/relationships/slide" Target="../slides/slide91.xml"/><Relationship Id="rId1" Type="http://schemas.openxmlformats.org/officeDocument/2006/relationships/notesMaster" Target="../notesMasters/notesMaster1.xml"/></Relationships>
</file>

<file path=ppt/notesSlides/_rels/notesSlide69.xml.rels><?xml version="1.0" encoding="UTF-8" standalone="yes"?>
<Relationships xmlns="http://schemas.openxmlformats.org/package/2006/relationships"><Relationship Id="rId2" Type="http://schemas.openxmlformats.org/officeDocument/2006/relationships/slide" Target="../slides/slide92.xml"/><Relationship Id="rId1" Type="http://schemas.openxmlformats.org/officeDocument/2006/relationships/notesMaster" Target="../notesMasters/notesMaster1.xml"/></Relationships>
</file>

<file path=ppt/notesSlides/_rels/notesSlide70.xml.rels><?xml version="1.0" encoding="UTF-8" standalone="yes"?>
<Relationships xmlns="http://schemas.openxmlformats.org/package/2006/relationships"><Relationship Id="rId2" Type="http://schemas.openxmlformats.org/officeDocument/2006/relationships/slide" Target="../slides/slide93.xml"/><Relationship Id="rId1" Type="http://schemas.openxmlformats.org/officeDocument/2006/relationships/notesMaster" Target="../notesMasters/notesMaster1.xml"/></Relationships>
</file>

<file path=ppt/notesSlides/_rels/notesSlide71.xml.rels><?xml version="1.0" encoding="UTF-8" standalone="yes"?>
<Relationships xmlns="http://schemas.openxmlformats.org/package/2006/relationships"><Relationship Id="rId2" Type="http://schemas.openxmlformats.org/officeDocument/2006/relationships/slide" Target="../slides/slide94.xml"/><Relationship Id="rId1" Type="http://schemas.openxmlformats.org/officeDocument/2006/relationships/notesMaster" Target="../notesMasters/notesMaster1.xml"/></Relationships>
</file>

<file path=ppt/notesSlides/_rels/notesSlide72.xml.rels><?xml version="1.0" encoding="UTF-8" standalone="yes"?>
<Relationships xmlns="http://schemas.openxmlformats.org/package/2006/relationships"><Relationship Id="rId2" Type="http://schemas.openxmlformats.org/officeDocument/2006/relationships/slide" Target="../slides/slide95.xml"/><Relationship Id="rId1" Type="http://schemas.openxmlformats.org/officeDocument/2006/relationships/notesMaster" Target="../notesMasters/notesMaster1.xml"/></Relationships>
</file>

<file path=ppt/notesSlides/_rels/notesSlide73.xml.rels><?xml version="1.0" encoding="UTF-8" standalone="yes"?>
<Relationships xmlns="http://schemas.openxmlformats.org/package/2006/relationships"><Relationship Id="rId2" Type="http://schemas.openxmlformats.org/officeDocument/2006/relationships/slide" Target="../slides/slide96.xml"/><Relationship Id="rId1" Type="http://schemas.openxmlformats.org/officeDocument/2006/relationships/notesMaster" Target="../notesMasters/notesMaster1.xml"/></Relationships>
</file>

<file path=ppt/notesSlides/_rels/notesSlide74.xml.rels><?xml version="1.0" encoding="UTF-8" standalone="yes"?>
<Relationships xmlns="http://schemas.openxmlformats.org/package/2006/relationships"><Relationship Id="rId2" Type="http://schemas.openxmlformats.org/officeDocument/2006/relationships/slide" Target="../slides/slide97.xml"/><Relationship Id="rId1" Type="http://schemas.openxmlformats.org/officeDocument/2006/relationships/notesMaster" Target="../notesMasters/notesMaster1.xml"/></Relationships>
</file>

<file path=ppt/notesSlides/_rels/notesSlide75.xml.rels><?xml version="1.0" encoding="UTF-8" standalone="yes"?>
<Relationships xmlns="http://schemas.openxmlformats.org/package/2006/relationships"><Relationship Id="rId2" Type="http://schemas.openxmlformats.org/officeDocument/2006/relationships/slide" Target="../slides/slide98.xml"/><Relationship Id="rId1" Type="http://schemas.openxmlformats.org/officeDocument/2006/relationships/notesMaster" Target="../notesMasters/notesMaster1.xml"/></Relationships>
</file>

<file path=ppt/notesSlides/_rels/notesSlide76.xml.rels><?xml version="1.0" encoding="UTF-8" standalone="yes"?>
<Relationships xmlns="http://schemas.openxmlformats.org/package/2006/relationships"><Relationship Id="rId2" Type="http://schemas.openxmlformats.org/officeDocument/2006/relationships/slide" Target="../slides/slide99.xml"/><Relationship Id="rId1" Type="http://schemas.openxmlformats.org/officeDocument/2006/relationships/notesMaster" Target="../notesMasters/notesMaster1.xml"/></Relationships>
</file>

<file path=ppt/notesSlides/_rels/notesSlide77.xml.rels><?xml version="1.0" encoding="UTF-8" standalone="yes"?>
<Relationships xmlns="http://schemas.openxmlformats.org/package/2006/relationships"><Relationship Id="rId2" Type="http://schemas.openxmlformats.org/officeDocument/2006/relationships/slide" Target="../slides/slide101.xml"/><Relationship Id="rId1" Type="http://schemas.openxmlformats.org/officeDocument/2006/relationships/notesMaster" Target="../notesMasters/notesMaster1.xml"/></Relationships>
</file>

<file path=ppt/notesSlides/_rels/notesSlide78.xml.rels><?xml version="1.0" encoding="UTF-8" standalone="yes"?>
<Relationships xmlns="http://schemas.openxmlformats.org/package/2006/relationships"><Relationship Id="rId2" Type="http://schemas.openxmlformats.org/officeDocument/2006/relationships/slide" Target="../slides/slide102.xml"/><Relationship Id="rId1" Type="http://schemas.openxmlformats.org/officeDocument/2006/relationships/notesMaster" Target="../notesMasters/notesMaster1.xml"/></Relationships>
</file>

<file path=ppt/notesSlides/_rels/notesSlide79.xml.rels><?xml version="1.0" encoding="UTF-8" standalone="yes"?>
<Relationships xmlns="http://schemas.openxmlformats.org/package/2006/relationships"><Relationship Id="rId2" Type="http://schemas.openxmlformats.org/officeDocument/2006/relationships/slide" Target="../slides/slide103.xml"/><Relationship Id="rId1" Type="http://schemas.openxmlformats.org/officeDocument/2006/relationships/notesMaster" Target="../notesMasters/notesMaster1.xml"/></Relationships>
</file>

<file path=ppt/notesSlides/_rels/notesSlide80.xml.rels><?xml version="1.0" encoding="UTF-8" standalone="yes"?>
<Relationships xmlns="http://schemas.openxmlformats.org/package/2006/relationships"><Relationship Id="rId2" Type="http://schemas.openxmlformats.org/officeDocument/2006/relationships/slide" Target="../slides/slide104.xml"/><Relationship Id="rId1" Type="http://schemas.openxmlformats.org/officeDocument/2006/relationships/notesMaster" Target="../notesMasters/notesMaster1.xml"/></Relationships>
</file>

<file path=ppt/notesSlides/_rels/notesSlide81.xml.rels><?xml version="1.0" encoding="UTF-8" standalone="yes"?>
<Relationships xmlns="http://schemas.openxmlformats.org/package/2006/relationships"><Relationship Id="rId2" Type="http://schemas.openxmlformats.org/officeDocument/2006/relationships/slide" Target="../slides/slide105.xml"/><Relationship Id="rId1" Type="http://schemas.openxmlformats.org/officeDocument/2006/relationships/notesMaster" Target="../notesMasters/notesMaster1.xml"/></Relationships>
</file>

<file path=ppt/notesSlides/_rels/notesSlide82.xml.rels><?xml version="1.0" encoding="UTF-8" standalone="yes"?>
<Relationships xmlns="http://schemas.openxmlformats.org/package/2006/relationships"><Relationship Id="rId2" Type="http://schemas.openxmlformats.org/officeDocument/2006/relationships/slide" Target="../slides/slide106.xml"/><Relationship Id="rId1" Type="http://schemas.openxmlformats.org/officeDocument/2006/relationships/notesMaster" Target="../notesMasters/notesMaster1.xml"/></Relationships>
</file>

<file path=ppt/notesSlides/_rels/notesSlide83.xml.rels><?xml version="1.0" encoding="UTF-8" standalone="yes"?>
<Relationships xmlns="http://schemas.openxmlformats.org/package/2006/relationships"><Relationship Id="rId2" Type="http://schemas.openxmlformats.org/officeDocument/2006/relationships/slide" Target="../slides/slide107.xml"/><Relationship Id="rId1" Type="http://schemas.openxmlformats.org/officeDocument/2006/relationships/notesMaster" Target="../notesMasters/notesMaster1.xml"/></Relationships>
</file>

<file path=ppt/notesSlides/_rels/notesSlide84.xml.rels><?xml version="1.0" encoding="UTF-8" standalone="yes"?>
<Relationships xmlns="http://schemas.openxmlformats.org/package/2006/relationships"><Relationship Id="rId2" Type="http://schemas.openxmlformats.org/officeDocument/2006/relationships/slide" Target="../slides/slide110.xml"/><Relationship Id="rId1" Type="http://schemas.openxmlformats.org/officeDocument/2006/relationships/notesMaster" Target="../notesMasters/notesMaster1.xml"/></Relationships>
</file>

<file path=ppt/notesSlides/_rels/notesSlide85.xml.rels><?xml version="1.0" encoding="UTF-8" standalone="yes"?>
<Relationships xmlns="http://schemas.openxmlformats.org/package/2006/relationships"><Relationship Id="rId2" Type="http://schemas.openxmlformats.org/officeDocument/2006/relationships/slide" Target="../slides/slide111.xml"/><Relationship Id="rId1" Type="http://schemas.openxmlformats.org/officeDocument/2006/relationships/notesMaster" Target="../notesMasters/notesMaster1.xml"/></Relationships>
</file>

<file path=ppt/notesSlides/_rels/notesSlide86.xml.rels><?xml version="1.0" encoding="UTF-8" standalone="yes"?>
<Relationships xmlns="http://schemas.openxmlformats.org/package/2006/relationships"><Relationship Id="rId2" Type="http://schemas.openxmlformats.org/officeDocument/2006/relationships/slide" Target="../slides/slide112.xml"/><Relationship Id="rId1" Type="http://schemas.openxmlformats.org/officeDocument/2006/relationships/notesMaster" Target="../notesMasters/notesMaster1.xml"/></Relationships>
</file>

<file path=ppt/notesSlides/_rels/notesSlide87.xml.rels><?xml version="1.0" encoding="UTF-8" standalone="yes"?>
<Relationships xmlns="http://schemas.openxmlformats.org/package/2006/relationships"><Relationship Id="rId2" Type="http://schemas.openxmlformats.org/officeDocument/2006/relationships/slide" Target="../slides/slide113.xml"/><Relationship Id="rId1" Type="http://schemas.openxmlformats.org/officeDocument/2006/relationships/notesMaster" Target="../notesMasters/notesMaster1.xml"/></Relationships>
</file>

<file path=ppt/notesSlides/_rels/notesSlide88.xml.rels><?xml version="1.0" encoding="UTF-8" standalone="yes"?>
<Relationships xmlns="http://schemas.openxmlformats.org/package/2006/relationships"><Relationship Id="rId2" Type="http://schemas.openxmlformats.org/officeDocument/2006/relationships/slide" Target="../slides/slide114.xml"/><Relationship Id="rId1" Type="http://schemas.openxmlformats.org/officeDocument/2006/relationships/notesMaster" Target="../notesMasters/notesMaster1.xml"/></Relationships>
</file>

<file path=ppt/notesSlides/_rels/notesSlide89.xml.rels><?xml version="1.0" encoding="UTF-8" standalone="yes"?>
<Relationships xmlns="http://schemas.openxmlformats.org/package/2006/relationships"><Relationship Id="rId2" Type="http://schemas.openxmlformats.org/officeDocument/2006/relationships/slide" Target="../slides/slide115.xml"/><Relationship Id="rId1" Type="http://schemas.openxmlformats.org/officeDocument/2006/relationships/notesMaster" Target="../notesMasters/notesMaster1.xml"/></Relationships>
</file>

<file path=ppt/notesSlides/_rels/notesSlide90.xml.rels><?xml version="1.0" encoding="UTF-8" standalone="yes"?>
<Relationships xmlns="http://schemas.openxmlformats.org/package/2006/relationships"><Relationship Id="rId2" Type="http://schemas.openxmlformats.org/officeDocument/2006/relationships/slide" Target="../slides/slide116.xml"/><Relationship Id="rId1" Type="http://schemas.openxmlformats.org/officeDocument/2006/relationships/notesMaster" Target="../notesMasters/notesMaster1.xml"/></Relationships>
</file>

<file path=ppt/notesSlides/_rels/notesSlide91.xml.rels><?xml version="1.0" encoding="UTF-8" standalone="yes"?>
<Relationships xmlns="http://schemas.openxmlformats.org/package/2006/relationships"><Relationship Id="rId2" Type="http://schemas.openxmlformats.org/officeDocument/2006/relationships/slide" Target="../slides/slide118.xml"/><Relationship Id="rId1" Type="http://schemas.openxmlformats.org/officeDocument/2006/relationships/notesMaster" Target="../notesMasters/notesMaster1.xml"/></Relationships>
</file>

<file path=ppt/notesSlides/_rels/notesSlide92.xml.rels><?xml version="1.0" encoding="UTF-8" standalone="yes"?>
<Relationships xmlns="http://schemas.openxmlformats.org/package/2006/relationships"><Relationship Id="rId2" Type="http://schemas.openxmlformats.org/officeDocument/2006/relationships/slide" Target="../slides/slide119.xml"/><Relationship Id="rId1" Type="http://schemas.openxmlformats.org/officeDocument/2006/relationships/notesMaster" Target="../notesMasters/notesMaster1.xml"/></Relationships>
</file>

<file path=ppt/notesSlides/_rels/notesSlide93.xml.rels><?xml version="1.0" encoding="UTF-8" standalone="yes"?>
<Relationships xmlns="http://schemas.openxmlformats.org/package/2006/relationships"><Relationship Id="rId2" Type="http://schemas.openxmlformats.org/officeDocument/2006/relationships/slide" Target="../slides/slide123.xml"/><Relationship Id="rId1" Type="http://schemas.openxmlformats.org/officeDocument/2006/relationships/notesMaster" Target="../notesMasters/notesMaster1.xml"/></Relationships>
</file>

<file path=ppt/notesSlides/_rels/notesSlide94.xml.rels><?xml version="1.0" encoding="UTF-8" standalone="yes"?>
<Relationships xmlns="http://schemas.openxmlformats.org/package/2006/relationships"><Relationship Id="rId2" Type="http://schemas.openxmlformats.org/officeDocument/2006/relationships/slide" Target="../slides/slide124.xml"/><Relationship Id="rId1" Type="http://schemas.openxmlformats.org/officeDocument/2006/relationships/notesMaster" Target="../notesMasters/notesMaster1.xml"/></Relationships>
</file>

<file path=ppt/notesSlides/_rels/notesSlide95.xml.rels><?xml version="1.0" encoding="UTF-8" standalone="yes"?>
<Relationships xmlns="http://schemas.openxmlformats.org/package/2006/relationships"><Relationship Id="rId2" Type="http://schemas.openxmlformats.org/officeDocument/2006/relationships/slide" Target="../slides/slide128.xml"/><Relationship Id="rId1" Type="http://schemas.openxmlformats.org/officeDocument/2006/relationships/notesMaster" Target="../notesMasters/notesMaster1.xml"/></Relationships>
</file>

<file path=ppt/notesSlides/_rels/notesSlide96.xml.rels><?xml version="1.0" encoding="UTF-8" standalone="yes"?>
<Relationships xmlns="http://schemas.openxmlformats.org/package/2006/relationships"><Relationship Id="rId2" Type="http://schemas.openxmlformats.org/officeDocument/2006/relationships/slide" Target="../slides/slide129.xml"/><Relationship Id="rId1" Type="http://schemas.openxmlformats.org/officeDocument/2006/relationships/notesMaster" Target="../notesMasters/notesMaster1.xml"/></Relationships>
</file>

<file path=ppt/notesSlides/_rels/notesSlide97.xml.rels><?xml version="1.0" encoding="UTF-8" standalone="yes"?>
<Relationships xmlns="http://schemas.openxmlformats.org/package/2006/relationships"><Relationship Id="rId2" Type="http://schemas.openxmlformats.org/officeDocument/2006/relationships/slide" Target="../slides/slide130.xml"/><Relationship Id="rId1" Type="http://schemas.openxmlformats.org/officeDocument/2006/relationships/notesMaster" Target="../notesMasters/notesMaster1.xml"/></Relationships>
</file>

<file path=ppt/notesSlides/_rels/notesSlide98.xml.rels><?xml version="1.0" encoding="UTF-8" standalone="yes"?>
<Relationships xmlns="http://schemas.openxmlformats.org/package/2006/relationships"><Relationship Id="rId2" Type="http://schemas.openxmlformats.org/officeDocument/2006/relationships/slide" Target="../slides/slide148.xml"/><Relationship Id="rId1" Type="http://schemas.openxmlformats.org/officeDocument/2006/relationships/notesMaster" Target="../notesMasters/notesMaster1.xml"/></Relationships>
</file>

<file path=ppt/notesSlides/_rels/notesSlide99.xml.rels><?xml version="1.0" encoding="UTF-8" standalone="yes"?>
<Relationships xmlns="http://schemas.openxmlformats.org/package/2006/relationships"><Relationship Id="rId2" Type="http://schemas.openxmlformats.org/officeDocument/2006/relationships/slide" Target="../slides/slide149.xml"/><Relationship Id="rId1" Type="http://schemas.openxmlformats.org/officeDocument/2006/relationships/notesMaster" Target="../notesMasters/notesMaster1.xml"/></Relationships>
</file>

<file path=ppt/notesSlides/_rels/notesSlide100.xml.rels><?xml version="1.0" encoding="UTF-8" standalone="yes"?>
<Relationships xmlns="http://schemas.openxmlformats.org/package/2006/relationships"><Relationship Id="rId2" Type="http://schemas.openxmlformats.org/officeDocument/2006/relationships/slide" Target="../slides/slide150.xml"/><Relationship Id="rId1" Type="http://schemas.openxmlformats.org/officeDocument/2006/relationships/notesMaster" Target="../notesMasters/notesMaster1.xml"/></Relationships>
</file>

<file path=ppt/notesSlides/_rels/notesSlide101.xml.rels><?xml version="1.0" encoding="UTF-8" standalone="yes"?>
<Relationships xmlns="http://schemas.openxmlformats.org/package/2006/relationships"><Relationship Id="rId2" Type="http://schemas.openxmlformats.org/officeDocument/2006/relationships/slide" Target="../slides/slide154.xml"/><Relationship Id="rId1" Type="http://schemas.openxmlformats.org/officeDocument/2006/relationships/notesMaster" Target="../notesMasters/notesMaster1.xml"/></Relationships>
</file>

<file path=ppt/notesSlides/_rels/notesSlide102.xml.rels><?xml version="1.0" encoding="UTF-8" standalone="yes"?>
<Relationships xmlns="http://schemas.openxmlformats.org/package/2006/relationships"><Relationship Id="rId2" Type="http://schemas.openxmlformats.org/officeDocument/2006/relationships/slide" Target="../slides/slide155.xml"/><Relationship Id="rId1" Type="http://schemas.openxmlformats.org/officeDocument/2006/relationships/notesMaster" Target="../notesMasters/notesMaster1.xml"/></Relationships>
</file>

<file path=ppt/notesSlides/_rels/notesSlide103.xml.rels><?xml version="1.0" encoding="UTF-8" standalone="yes"?>
<Relationships xmlns="http://schemas.openxmlformats.org/package/2006/relationships"><Relationship Id="rId2" Type="http://schemas.openxmlformats.org/officeDocument/2006/relationships/slide" Target="../slides/slide156.xml"/><Relationship Id="rId1" Type="http://schemas.openxmlformats.org/officeDocument/2006/relationships/notesMaster" Target="../notesMasters/notesMaster1.xml"/></Relationships>
</file>

<file path=ppt/notesSlides/_rels/notesSlide104.xml.rels><?xml version="1.0" encoding="UTF-8" standalone="yes"?>
<Relationships xmlns="http://schemas.openxmlformats.org/package/2006/relationships"><Relationship Id="rId2" Type="http://schemas.openxmlformats.org/officeDocument/2006/relationships/slide" Target="../slides/slide161.xml"/><Relationship Id="rId1" Type="http://schemas.openxmlformats.org/officeDocument/2006/relationships/notesMaster" Target="../notesMasters/notesMaster1.xml"/></Relationships>
</file>

<file path=ppt/notesSlides/_rels/notesSlide105.xml.rels><?xml version="1.0" encoding="UTF-8" standalone="yes"?>
<Relationships xmlns="http://schemas.openxmlformats.org/package/2006/relationships"><Relationship Id="rId2" Type="http://schemas.openxmlformats.org/officeDocument/2006/relationships/slide" Target="../slides/slide162.xml"/><Relationship Id="rId1" Type="http://schemas.openxmlformats.org/officeDocument/2006/relationships/notesMaster" Target="../notesMasters/notesMaster1.xml"/></Relationships>
</file>

<file path=ppt/notesSlides/_rels/notesSlide106.xml.rels><?xml version="1.0" encoding="UTF-8" standalone="yes"?>
<Relationships xmlns="http://schemas.openxmlformats.org/package/2006/relationships"><Relationship Id="rId2" Type="http://schemas.openxmlformats.org/officeDocument/2006/relationships/slide" Target="../slides/slide163.xml"/><Relationship Id="rId1" Type="http://schemas.openxmlformats.org/officeDocument/2006/relationships/notesMaster" Target="../notesMasters/notesMaster1.xml"/></Relationships>
</file>

<file path=ppt/notesSlides/_rels/notesSlide107.xml.rels><?xml version="1.0" encoding="UTF-8" standalone="yes"?>
<Relationships xmlns="http://schemas.openxmlformats.org/package/2006/relationships"><Relationship Id="rId2" Type="http://schemas.openxmlformats.org/officeDocument/2006/relationships/slide" Target="../slides/slide16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0"/>
        <p:cNvGrpSpPr/>
        <p:nvPr/>
      </p:nvGrpSpPr>
      <p:grpSpPr>
        <a:xfrm>
          <a:off x="0" y="0"/>
          <a:ext cx="0" cy="0"/>
          <a:chOff x="0" y="0"/>
          <a:chExt cx="0" cy="0"/>
        </a:xfrm>
      </p:grpSpPr>
      <p:sp>
        <p:nvSpPr>
          <p:cNvPr id="51" name="Google Shape;51;p: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2" name="Google Shape;52;p: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it-IT"/>
              <a:t>Intro</a:t>
            </a: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To model virtual humans (appearance) we need to model at least, the kinematic parameterization and its transformations, which we saw in the previous lecture.</a:t>
            </a:r>
          </a:p>
          <a:p>
            <a:r>
              <a:rPr lang="en-US"/>
              <a:t>Then we need to model the shape geometry. Finally to obtain a photorealistic result we nee to think about materials, lighting and textures. </a:t>
            </a:r>
          </a:p>
          <a:p>
            <a:r>
              <a:rPr lang="en-US"/>
              <a:t>The topic of todays lecture is on how to represent geometry. </a:t>
            </a:r>
          </a:p>
          <a:p>
            <a:endParaRPr lang="en-GB"/>
          </a:p>
        </p:txBody>
      </p:sp>
      <p:sp>
        <p:nvSpPr>
          <p:cNvPr id="4" name="Slide Number Placeholder 3"/>
          <p:cNvSpPr>
            <a:spLocks noGrp="1"/>
          </p:cNvSpPr>
          <p:nvPr>
            <p:ph type="sldNum" sz="quarter" idx="5"/>
          </p:nvPr>
        </p:nvSpPr>
        <p:spPr/>
        <p:txBody>
          <a:bodyPr/>
          <a:lstStyle/>
          <a:p>
            <a:fld id="{4967CA9A-D1F7-3140-A662-F6A7AF2F4CF5}" type="slidenum">
              <a:rPr lang="en-US" smtClean="0"/>
              <a:t>2</a:t>
            </a:fld>
            <a:endParaRPr lang="en-US"/>
          </a:p>
        </p:txBody>
      </p:sp>
    </p:spTree>
    <p:extLst>
      <p:ext uri="{BB962C8B-B14F-4D97-AF65-F5344CB8AC3E}">
        <p14:creationId xmlns:p14="http://schemas.microsoft.com/office/powerpoint/2010/main" val="14816495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How might you describe</a:t>
            </a:r>
          </a:p>
          <a:p>
            <a:r>
              <a:rPr lang="en-US"/>
              <a:t>There are many </a:t>
            </a:r>
            <a:r>
              <a:rPr lang="en-US" err="1"/>
              <a:t>represetations</a:t>
            </a:r>
            <a:r>
              <a:rPr lang="en-US"/>
              <a:t> of geometry. Implicit, explicit, by language, as the curve of a dynamical system, </a:t>
            </a:r>
            <a:r>
              <a:rPr lang="en-US" err="1"/>
              <a:t>discrerte</a:t>
            </a:r>
            <a:r>
              <a:rPr lang="en-US"/>
              <a:t>, continuous, by specifying intrinsic shape properties like curvatures </a:t>
            </a:r>
            <a:r>
              <a:rPr lang="en-US" err="1"/>
              <a:t>etc</a:t>
            </a:r>
            <a:endParaRPr lang="en-US"/>
          </a:p>
        </p:txBody>
      </p:sp>
      <p:sp>
        <p:nvSpPr>
          <p:cNvPr id="4" name="Slide Number Placeholder 3"/>
          <p:cNvSpPr>
            <a:spLocks noGrp="1"/>
          </p:cNvSpPr>
          <p:nvPr>
            <p:ph type="sldNum" sz="quarter" idx="5"/>
          </p:nvPr>
        </p:nvSpPr>
        <p:spPr/>
        <p:txBody>
          <a:bodyPr/>
          <a:lstStyle/>
          <a:p>
            <a:fld id="{4967CA9A-D1F7-3140-A662-F6A7AF2F4CF5}" type="slidenum">
              <a:rPr lang="en-US" smtClean="0"/>
              <a:t>3</a:t>
            </a:fld>
            <a:endParaRPr lang="en-US"/>
          </a:p>
        </p:txBody>
      </p:sp>
    </p:spTree>
    <p:extLst>
      <p:ext uri="{BB962C8B-B14F-4D97-AF65-F5344CB8AC3E}">
        <p14:creationId xmlns:p14="http://schemas.microsoft.com/office/powerpoint/2010/main" val="74693710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How might you describe</a:t>
            </a:r>
          </a:p>
          <a:p>
            <a:r>
              <a:rPr lang="en-US"/>
              <a:t>There are many </a:t>
            </a:r>
            <a:r>
              <a:rPr lang="en-US" err="1"/>
              <a:t>represetations</a:t>
            </a:r>
            <a:r>
              <a:rPr lang="en-US"/>
              <a:t> of geometry. Implicit, explicit, by language, as the curve of a dynamical system, </a:t>
            </a:r>
            <a:r>
              <a:rPr lang="en-US" err="1"/>
              <a:t>discrerte</a:t>
            </a:r>
            <a:r>
              <a:rPr lang="en-US"/>
              <a:t>, continuous, by specifying intrinsic shape properties like curvatures </a:t>
            </a:r>
            <a:r>
              <a:rPr lang="en-US" err="1"/>
              <a:t>etc</a:t>
            </a:r>
            <a:endParaRPr lang="en-US"/>
          </a:p>
        </p:txBody>
      </p:sp>
      <p:sp>
        <p:nvSpPr>
          <p:cNvPr id="4" name="Slide Number Placeholder 3"/>
          <p:cNvSpPr>
            <a:spLocks noGrp="1"/>
          </p:cNvSpPr>
          <p:nvPr>
            <p:ph type="sldNum" sz="quarter" idx="5"/>
          </p:nvPr>
        </p:nvSpPr>
        <p:spPr/>
        <p:txBody>
          <a:bodyPr/>
          <a:lstStyle/>
          <a:p>
            <a:fld id="{4967CA9A-D1F7-3140-A662-F6A7AF2F4CF5}" type="slidenum">
              <a:rPr lang="en-US" smtClean="0"/>
              <a:t>4</a:t>
            </a:fld>
            <a:endParaRPr lang="en-US"/>
          </a:p>
        </p:txBody>
      </p:sp>
    </p:spTree>
    <p:extLst>
      <p:ext uri="{BB962C8B-B14F-4D97-AF65-F5344CB8AC3E}">
        <p14:creationId xmlns:p14="http://schemas.microsoft.com/office/powerpoint/2010/main" val="266301537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Think of shape dynamics. The shape might be breaking into smaller pieces and </a:t>
            </a:r>
            <a:r>
              <a:rPr lang="en-US" dirty="0" err="1"/>
              <a:t>perging</a:t>
            </a:r>
            <a:r>
              <a:rPr lang="en-US" dirty="0"/>
              <a:t> again like in a fluid</a:t>
            </a:r>
          </a:p>
          <a:p>
            <a:endParaRPr lang="en-GB" dirty="0"/>
          </a:p>
        </p:txBody>
      </p:sp>
      <p:sp>
        <p:nvSpPr>
          <p:cNvPr id="4" name="Slide Number Placeholder 3"/>
          <p:cNvSpPr>
            <a:spLocks noGrp="1"/>
          </p:cNvSpPr>
          <p:nvPr>
            <p:ph type="sldNum" sz="quarter" idx="5"/>
          </p:nvPr>
        </p:nvSpPr>
        <p:spPr/>
        <p:txBody>
          <a:bodyPr/>
          <a:lstStyle/>
          <a:p>
            <a:fld id="{4967CA9A-D1F7-3140-A662-F6A7AF2F4CF5}" type="slidenum">
              <a:rPr lang="en-US" smtClean="0"/>
              <a:t>7</a:t>
            </a:fld>
            <a:endParaRPr lang="en-US"/>
          </a:p>
        </p:txBody>
      </p:sp>
    </p:spTree>
    <p:extLst>
      <p:ext uri="{BB962C8B-B14F-4D97-AF65-F5344CB8AC3E}">
        <p14:creationId xmlns:p14="http://schemas.microsoft.com/office/powerpoint/2010/main" val="212008061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a:p>
            <a:r>
              <a:rPr lang="en-US" dirty="0"/>
              <a:t>We might want to represent a full city, but keep detail. Detail at different scales. </a:t>
            </a:r>
          </a:p>
          <a:p>
            <a:endParaRPr lang="en-US" dirty="0"/>
          </a:p>
          <a:p>
            <a:r>
              <a:rPr lang="en-US" dirty="0"/>
              <a:t>A single mesh might not be the best choice.</a:t>
            </a:r>
          </a:p>
        </p:txBody>
      </p:sp>
      <p:sp>
        <p:nvSpPr>
          <p:cNvPr id="4" name="Slide Number Placeholder 3"/>
          <p:cNvSpPr>
            <a:spLocks noGrp="1"/>
          </p:cNvSpPr>
          <p:nvPr>
            <p:ph type="sldNum" sz="quarter" idx="5"/>
          </p:nvPr>
        </p:nvSpPr>
        <p:spPr/>
        <p:txBody>
          <a:bodyPr/>
          <a:lstStyle/>
          <a:p>
            <a:fld id="{4967CA9A-D1F7-3140-A662-F6A7AF2F4CF5}" type="slidenum">
              <a:rPr lang="en-US" smtClean="0"/>
              <a:t>8</a:t>
            </a:fld>
            <a:endParaRPr lang="en-US"/>
          </a:p>
        </p:txBody>
      </p:sp>
    </p:spTree>
    <p:extLst>
      <p:ext uri="{BB962C8B-B14F-4D97-AF65-F5344CB8AC3E}">
        <p14:creationId xmlns:p14="http://schemas.microsoft.com/office/powerpoint/2010/main" val="161158021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Modelling this with meshes seems like a nightmare. Probably a volumetric representation is </a:t>
            </a:r>
            <a:r>
              <a:rPr lang="en-US" dirty="0" err="1"/>
              <a:t>beter</a:t>
            </a:r>
            <a:r>
              <a:rPr lang="en-US" dirty="0"/>
              <a:t> in this case</a:t>
            </a:r>
          </a:p>
          <a:p>
            <a:endParaRPr lang="en-GB" dirty="0"/>
          </a:p>
        </p:txBody>
      </p:sp>
      <p:sp>
        <p:nvSpPr>
          <p:cNvPr id="4" name="Slide Number Placeholder 3"/>
          <p:cNvSpPr>
            <a:spLocks noGrp="1"/>
          </p:cNvSpPr>
          <p:nvPr>
            <p:ph type="sldNum" sz="quarter" idx="5"/>
          </p:nvPr>
        </p:nvSpPr>
        <p:spPr/>
        <p:txBody>
          <a:bodyPr/>
          <a:lstStyle/>
          <a:p>
            <a:fld id="{4967CA9A-D1F7-3140-A662-F6A7AF2F4CF5}" type="slidenum">
              <a:rPr lang="en-US" smtClean="0"/>
              <a:t>9</a:t>
            </a:fld>
            <a:endParaRPr lang="en-US"/>
          </a:p>
        </p:txBody>
      </p:sp>
    </p:spTree>
    <p:extLst>
      <p:ext uri="{BB962C8B-B14F-4D97-AF65-F5344CB8AC3E}">
        <p14:creationId xmlns:p14="http://schemas.microsoft.com/office/powerpoint/2010/main" val="134658318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Geometry is hard. Great quote by an expert in geometry, David </a:t>
            </a:r>
            <a:r>
              <a:rPr lang="en-US" err="1"/>
              <a:t>Baraff</a:t>
            </a:r>
            <a:r>
              <a:rPr lang="en-US"/>
              <a:t>, senior research scientist at </a:t>
            </a:r>
            <a:r>
              <a:rPr lang="en-US" err="1"/>
              <a:t>pxar</a:t>
            </a:r>
            <a:r>
              <a:rPr lang="en-US"/>
              <a:t> animation studios:</a:t>
            </a:r>
          </a:p>
          <a:p>
            <a:endParaRPr lang="en-US"/>
          </a:p>
        </p:txBody>
      </p:sp>
      <p:sp>
        <p:nvSpPr>
          <p:cNvPr id="4" name="Slide Number Placeholder 3"/>
          <p:cNvSpPr>
            <a:spLocks noGrp="1"/>
          </p:cNvSpPr>
          <p:nvPr>
            <p:ph type="sldNum" sz="quarter" idx="5"/>
          </p:nvPr>
        </p:nvSpPr>
        <p:spPr/>
        <p:txBody>
          <a:bodyPr/>
          <a:lstStyle/>
          <a:p>
            <a:fld id="{4967CA9A-D1F7-3140-A662-F6A7AF2F4CF5}" type="slidenum">
              <a:rPr lang="en-US" smtClean="0"/>
              <a:t>12</a:t>
            </a:fld>
            <a:endParaRPr lang="en-US"/>
          </a:p>
        </p:txBody>
      </p:sp>
    </p:spTree>
    <p:extLst>
      <p:ext uri="{BB962C8B-B14F-4D97-AF65-F5344CB8AC3E}">
        <p14:creationId xmlns:p14="http://schemas.microsoft.com/office/powerpoint/2010/main" val="126821083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a:t>Lots of representations in computer graphics to represent surfaces</a:t>
            </a:r>
          </a:p>
          <a:p>
            <a:endParaRPr lang="en-GB"/>
          </a:p>
        </p:txBody>
      </p:sp>
      <p:sp>
        <p:nvSpPr>
          <p:cNvPr id="4" name="Slide Number Placeholder 3"/>
          <p:cNvSpPr>
            <a:spLocks noGrp="1"/>
          </p:cNvSpPr>
          <p:nvPr>
            <p:ph type="sldNum" sz="quarter" idx="5"/>
          </p:nvPr>
        </p:nvSpPr>
        <p:spPr/>
        <p:txBody>
          <a:bodyPr/>
          <a:lstStyle/>
          <a:p>
            <a:fld id="{4967CA9A-D1F7-3140-A662-F6A7AF2F4CF5}" type="slidenum">
              <a:rPr lang="en-US" smtClean="0"/>
              <a:t>13</a:t>
            </a:fld>
            <a:endParaRPr lang="en-US"/>
          </a:p>
        </p:txBody>
      </p:sp>
    </p:spTree>
    <p:extLst>
      <p:ext uri="{BB962C8B-B14F-4D97-AF65-F5344CB8AC3E}">
        <p14:creationId xmlns:p14="http://schemas.microsoft.com/office/powerpoint/2010/main" val="263429935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4967CA9A-D1F7-3140-A662-F6A7AF2F4CF5}" type="slidenum">
              <a:rPr lang="en-US" smtClean="0"/>
              <a:t>14</a:t>
            </a:fld>
            <a:endParaRPr lang="en-US"/>
          </a:p>
        </p:txBody>
      </p:sp>
    </p:spTree>
    <p:extLst>
      <p:ext uri="{BB962C8B-B14F-4D97-AF65-F5344CB8AC3E}">
        <p14:creationId xmlns:p14="http://schemas.microsoft.com/office/powerpoint/2010/main" val="305978650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sz="1600" kern="1200">
              <a:solidFill>
                <a:schemeClr val="tx1"/>
              </a:solidFill>
              <a:effectLst/>
              <a:latin typeface="+mn-lt"/>
              <a:ea typeface="+mn-ea"/>
              <a:cs typeface="+mn-cs"/>
            </a:endParaRPr>
          </a:p>
          <a:p>
            <a:r>
              <a:rPr lang="en-US" sz="1600" kern="1200">
                <a:solidFill>
                  <a:schemeClr val="tx1"/>
                </a:solidFill>
                <a:effectLst/>
                <a:latin typeface="+mn-lt"/>
                <a:ea typeface="+mn-ea"/>
                <a:cs typeface="+mn-cs"/>
              </a:rPr>
              <a:t>This function could be an occupancy indicatory, taking value – if outside and 1 if inside. The surface are the points at the boundary.</a:t>
            </a:r>
          </a:p>
          <a:p>
            <a:r>
              <a:rPr lang="en-US" sz="1600" kern="1200">
                <a:solidFill>
                  <a:schemeClr val="tx1"/>
                </a:solidFill>
                <a:effectLst/>
                <a:latin typeface="+mn-lt"/>
                <a:ea typeface="+mn-ea"/>
                <a:cs typeface="+mn-cs"/>
              </a:rPr>
              <a:t>f(\</a:t>
            </a:r>
            <a:r>
              <a:rPr lang="en-US" sz="1600" kern="1200" err="1">
                <a:solidFill>
                  <a:schemeClr val="tx1"/>
                </a:solidFill>
                <a:effectLst/>
                <a:latin typeface="+mn-lt"/>
                <a:ea typeface="+mn-ea"/>
                <a:cs typeface="+mn-cs"/>
              </a:rPr>
              <a:t>mathbf</a:t>
            </a:r>
            <a:r>
              <a:rPr lang="en-US" sz="1600" kern="1200">
                <a:solidFill>
                  <a:schemeClr val="tx1"/>
                </a:solidFill>
                <a:effectLst/>
                <a:latin typeface="+mn-lt"/>
                <a:ea typeface="+mn-ea"/>
                <a:cs typeface="+mn-cs"/>
              </a:rPr>
              <a:t>{p}) = \begin{cases}</a:t>
            </a:r>
          </a:p>
          <a:p>
            <a:r>
              <a:rPr lang="en-US" sz="1600" kern="1200">
                <a:solidFill>
                  <a:schemeClr val="tx1"/>
                </a:solidFill>
                <a:effectLst/>
                <a:latin typeface="+mn-lt"/>
                <a:ea typeface="+mn-ea"/>
                <a:cs typeface="+mn-cs"/>
              </a:rPr>
              <a:t>  0, &amp; \</a:t>
            </a:r>
            <a:r>
              <a:rPr lang="en-US" sz="1600" kern="1200" err="1">
                <a:solidFill>
                  <a:schemeClr val="tx1"/>
                </a:solidFill>
                <a:effectLst/>
                <a:latin typeface="+mn-lt"/>
                <a:ea typeface="+mn-ea"/>
                <a:cs typeface="+mn-cs"/>
              </a:rPr>
              <a:t>mbox</a:t>
            </a:r>
            <a:r>
              <a:rPr lang="en-US" sz="1600" kern="1200">
                <a:solidFill>
                  <a:schemeClr val="tx1"/>
                </a:solidFill>
                <a:effectLst/>
                <a:latin typeface="+mn-lt"/>
                <a:ea typeface="+mn-ea"/>
                <a:cs typeface="+mn-cs"/>
              </a:rPr>
              <a:t>{if} \quad \</a:t>
            </a:r>
            <a:r>
              <a:rPr lang="en-US" sz="1600" kern="1200" err="1">
                <a:solidFill>
                  <a:schemeClr val="tx1"/>
                </a:solidFill>
                <a:effectLst/>
                <a:latin typeface="+mn-lt"/>
                <a:ea typeface="+mn-ea"/>
                <a:cs typeface="+mn-cs"/>
              </a:rPr>
              <a:t>mathbf</a:t>
            </a:r>
            <a:r>
              <a:rPr lang="en-US" sz="1600" kern="1200">
                <a:solidFill>
                  <a:schemeClr val="tx1"/>
                </a:solidFill>
                <a:effectLst/>
                <a:latin typeface="+mn-lt"/>
                <a:ea typeface="+mn-ea"/>
                <a:cs typeface="+mn-cs"/>
              </a:rPr>
              <a:t>{p} \in \</a:t>
            </a:r>
            <a:r>
              <a:rPr lang="en-US" sz="1600" kern="1200" err="1">
                <a:solidFill>
                  <a:schemeClr val="tx1"/>
                </a:solidFill>
                <a:effectLst/>
                <a:latin typeface="+mn-lt"/>
                <a:ea typeface="+mn-ea"/>
                <a:cs typeface="+mn-cs"/>
              </a:rPr>
              <a:t>mathrm</a:t>
            </a:r>
            <a:r>
              <a:rPr lang="en-US" sz="1600" kern="1200">
                <a:solidFill>
                  <a:schemeClr val="tx1"/>
                </a:solidFill>
                <a:effectLst/>
                <a:latin typeface="+mn-lt"/>
                <a:ea typeface="+mn-ea"/>
                <a:cs typeface="+mn-cs"/>
              </a:rPr>
              <a:t>{outside} \\</a:t>
            </a:r>
          </a:p>
          <a:p>
            <a:r>
              <a:rPr lang="en-US" sz="1600" kern="1200">
                <a:solidFill>
                  <a:schemeClr val="tx1"/>
                </a:solidFill>
                <a:effectLst/>
                <a:latin typeface="+mn-lt"/>
                <a:ea typeface="+mn-ea"/>
                <a:cs typeface="+mn-cs"/>
              </a:rPr>
              <a:t>  1,  &amp; \</a:t>
            </a:r>
            <a:r>
              <a:rPr lang="en-US" sz="1600" kern="1200" err="1">
                <a:solidFill>
                  <a:schemeClr val="tx1"/>
                </a:solidFill>
                <a:effectLst/>
                <a:latin typeface="+mn-lt"/>
                <a:ea typeface="+mn-ea"/>
                <a:cs typeface="+mn-cs"/>
              </a:rPr>
              <a:t>mbox</a:t>
            </a:r>
            <a:r>
              <a:rPr lang="en-US" sz="1600" kern="1200">
                <a:solidFill>
                  <a:schemeClr val="tx1"/>
                </a:solidFill>
                <a:effectLst/>
                <a:latin typeface="+mn-lt"/>
                <a:ea typeface="+mn-ea"/>
                <a:cs typeface="+mn-cs"/>
              </a:rPr>
              <a:t>{if } \quad \</a:t>
            </a:r>
            <a:r>
              <a:rPr lang="en-US" sz="1600" kern="1200" err="1">
                <a:solidFill>
                  <a:schemeClr val="tx1"/>
                </a:solidFill>
                <a:effectLst/>
                <a:latin typeface="+mn-lt"/>
                <a:ea typeface="+mn-ea"/>
                <a:cs typeface="+mn-cs"/>
              </a:rPr>
              <a:t>mathbf</a:t>
            </a:r>
            <a:r>
              <a:rPr lang="en-US" sz="1600" kern="1200">
                <a:solidFill>
                  <a:schemeClr val="tx1"/>
                </a:solidFill>
                <a:effectLst/>
                <a:latin typeface="+mn-lt"/>
                <a:ea typeface="+mn-ea"/>
                <a:cs typeface="+mn-cs"/>
              </a:rPr>
              <a:t>{p} \in \</a:t>
            </a:r>
            <a:r>
              <a:rPr lang="en-US" sz="1600" kern="1200" err="1">
                <a:solidFill>
                  <a:schemeClr val="tx1"/>
                </a:solidFill>
                <a:effectLst/>
                <a:latin typeface="+mn-lt"/>
                <a:ea typeface="+mn-ea"/>
                <a:cs typeface="+mn-cs"/>
              </a:rPr>
              <a:t>mathrm</a:t>
            </a:r>
            <a:r>
              <a:rPr lang="en-US" sz="1600" kern="1200">
                <a:solidFill>
                  <a:schemeClr val="tx1"/>
                </a:solidFill>
                <a:effectLst/>
                <a:latin typeface="+mn-lt"/>
                <a:ea typeface="+mn-ea"/>
                <a:cs typeface="+mn-cs"/>
              </a:rPr>
              <a:t>{inside} </a:t>
            </a:r>
          </a:p>
          <a:p>
            <a:r>
              <a:rPr lang="en-US" sz="1600" kern="1200">
                <a:solidFill>
                  <a:schemeClr val="tx1"/>
                </a:solidFill>
                <a:effectLst/>
                <a:latin typeface="+mn-lt"/>
                <a:ea typeface="+mn-ea"/>
                <a:cs typeface="+mn-cs"/>
              </a:rPr>
              <a:t>\end{cases}</a:t>
            </a:r>
          </a:p>
          <a:p>
            <a:endParaRPr lang="en-US"/>
          </a:p>
          <a:p>
            <a:pPr marL="0" marR="0" lvl="0" indent="0" algn="l" defTabSz="609291" rtl="0" eaLnBrk="1" fontAlgn="auto" latinLnBrk="0" hangingPunct="1">
              <a:lnSpc>
                <a:spcPct val="100000"/>
              </a:lnSpc>
              <a:spcBef>
                <a:spcPts val="0"/>
              </a:spcBef>
              <a:spcAft>
                <a:spcPts val="0"/>
              </a:spcAft>
              <a:buClrTx/>
              <a:buSzTx/>
              <a:buFontTx/>
              <a:buNone/>
              <a:tabLst/>
              <a:defRPr/>
            </a:pPr>
            <a:r>
              <a:rPr lang="en-US" sz="1600" kern="1200">
                <a:solidFill>
                  <a:schemeClr val="tx1"/>
                </a:solidFill>
                <a:effectLst/>
                <a:latin typeface="+mn-lt"/>
                <a:ea typeface="+mn-ea"/>
                <a:cs typeface="+mn-cs"/>
              </a:rPr>
              <a:t>\</a:t>
            </a:r>
            <a:r>
              <a:rPr lang="en-US" sz="1600" kern="1200" err="1">
                <a:solidFill>
                  <a:schemeClr val="tx1"/>
                </a:solidFill>
                <a:effectLst/>
                <a:latin typeface="+mn-lt"/>
                <a:ea typeface="+mn-ea"/>
                <a:cs typeface="+mn-cs"/>
              </a:rPr>
              <a:t>mathcal</a:t>
            </a:r>
            <a:r>
              <a:rPr lang="en-US" sz="1600" kern="1200">
                <a:solidFill>
                  <a:schemeClr val="tx1"/>
                </a:solidFill>
                <a:effectLst/>
                <a:latin typeface="+mn-lt"/>
                <a:ea typeface="+mn-ea"/>
                <a:cs typeface="+mn-cs"/>
              </a:rPr>
              <a:t>{S} = \{\</a:t>
            </a:r>
            <a:r>
              <a:rPr lang="en-US" sz="1600" kern="1200" err="1">
                <a:solidFill>
                  <a:schemeClr val="tx1"/>
                </a:solidFill>
                <a:effectLst/>
                <a:latin typeface="+mn-lt"/>
                <a:ea typeface="+mn-ea"/>
                <a:cs typeface="+mn-cs"/>
              </a:rPr>
              <a:t>mathbf</a:t>
            </a:r>
            <a:r>
              <a:rPr lang="en-US" sz="1600" kern="1200">
                <a:solidFill>
                  <a:schemeClr val="tx1"/>
                </a:solidFill>
                <a:effectLst/>
                <a:latin typeface="+mn-lt"/>
                <a:ea typeface="+mn-ea"/>
                <a:cs typeface="+mn-cs"/>
              </a:rPr>
              <a:t>{p},\ f(\</a:t>
            </a:r>
            <a:r>
              <a:rPr lang="en-US" sz="1600" kern="1200" err="1">
                <a:solidFill>
                  <a:schemeClr val="tx1"/>
                </a:solidFill>
                <a:effectLst/>
                <a:latin typeface="+mn-lt"/>
                <a:ea typeface="+mn-ea"/>
                <a:cs typeface="+mn-cs"/>
              </a:rPr>
              <a:t>mathbf</a:t>
            </a:r>
            <a:r>
              <a:rPr lang="en-US" sz="1600" kern="1200">
                <a:solidFill>
                  <a:schemeClr val="tx1"/>
                </a:solidFill>
                <a:effectLst/>
                <a:latin typeface="+mn-lt"/>
                <a:ea typeface="+mn-ea"/>
                <a:cs typeface="+mn-cs"/>
              </a:rPr>
              <a:t>{p}) = \tau \}</a:t>
            </a:r>
          </a:p>
          <a:p>
            <a:endParaRPr lang="en-US"/>
          </a:p>
        </p:txBody>
      </p:sp>
      <p:sp>
        <p:nvSpPr>
          <p:cNvPr id="4" name="Slide Number Placeholder 3"/>
          <p:cNvSpPr>
            <a:spLocks noGrp="1"/>
          </p:cNvSpPr>
          <p:nvPr>
            <p:ph type="sldNum" sz="quarter" idx="5"/>
          </p:nvPr>
        </p:nvSpPr>
        <p:spPr/>
        <p:txBody>
          <a:bodyPr/>
          <a:lstStyle/>
          <a:p>
            <a:fld id="{2B7FC27E-CE06-5742-9A79-4B4E43E4A6AB}" type="slidenum">
              <a:rPr lang="en-US" smtClean="0"/>
              <a:t>15</a:t>
            </a:fld>
            <a:endParaRPr lang="en-US"/>
          </a:p>
        </p:txBody>
      </p:sp>
    </p:spTree>
    <p:extLst>
      <p:ext uri="{BB962C8B-B14F-4D97-AF65-F5344CB8AC3E}">
        <p14:creationId xmlns:p14="http://schemas.microsoft.com/office/powerpoint/2010/main" val="181558077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Many implicit representations in graphics. Quite often basic primitives such as </a:t>
            </a:r>
            <a:r>
              <a:rPr lang="en-US" err="1"/>
              <a:t>ellispoids</a:t>
            </a:r>
            <a:r>
              <a:rPr lang="en-US"/>
              <a:t> or Gaussian blobs are used to create complex shapes. In machine learning, implicit function is not closed form, but we use neural network to approximate the implicit function. </a:t>
            </a:r>
          </a:p>
          <a:p>
            <a:endParaRPr lang="en-US"/>
          </a:p>
          <a:p>
            <a:r>
              <a:rPr lang="en-US"/>
              <a:t>We will see some these. </a:t>
            </a:r>
          </a:p>
        </p:txBody>
      </p:sp>
      <p:sp>
        <p:nvSpPr>
          <p:cNvPr id="4" name="Slide Number Placeholder 3"/>
          <p:cNvSpPr>
            <a:spLocks noGrp="1"/>
          </p:cNvSpPr>
          <p:nvPr>
            <p:ph type="sldNum" sz="quarter" idx="5"/>
          </p:nvPr>
        </p:nvSpPr>
        <p:spPr/>
        <p:txBody>
          <a:bodyPr/>
          <a:lstStyle/>
          <a:p>
            <a:fld id="{4967CA9A-D1F7-3140-A662-F6A7AF2F4CF5}" type="slidenum">
              <a:rPr lang="en-US" smtClean="0"/>
              <a:t>16</a:t>
            </a:fld>
            <a:endParaRPr lang="en-US"/>
          </a:p>
        </p:txBody>
      </p:sp>
    </p:spTree>
    <p:extLst>
      <p:ext uri="{BB962C8B-B14F-4D97-AF65-F5344CB8AC3E}">
        <p14:creationId xmlns:p14="http://schemas.microsoft.com/office/powerpoint/2010/main" val="65502402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4967CA9A-D1F7-3140-A662-F6A7AF2F4CF5}" type="slidenum">
              <a:rPr lang="en-US" smtClean="0"/>
              <a:t>17</a:t>
            </a:fld>
            <a:endParaRPr lang="en-US"/>
          </a:p>
        </p:txBody>
      </p:sp>
    </p:spTree>
    <p:extLst>
      <p:ext uri="{BB962C8B-B14F-4D97-AF65-F5344CB8AC3E}">
        <p14:creationId xmlns:p14="http://schemas.microsoft.com/office/powerpoint/2010/main" val="347844338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Implicit functions with closed form mathematical </a:t>
            </a:r>
            <a:r>
              <a:rPr lang="en-US" err="1"/>
              <a:t>expresions</a:t>
            </a:r>
            <a:r>
              <a:rPr lang="en-US"/>
              <a:t>. Good because they are easy to evaluate, easy to store. However, hard to create complex shapes. </a:t>
            </a:r>
          </a:p>
          <a:p>
            <a:endParaRPr lang="en-US"/>
          </a:p>
          <a:p>
            <a:r>
              <a:rPr lang="en-US"/>
              <a:t>Hard to come up with polynomials for complex shapes.</a:t>
            </a:r>
          </a:p>
          <a:p>
            <a:endParaRPr lang="en-GB"/>
          </a:p>
        </p:txBody>
      </p:sp>
      <p:sp>
        <p:nvSpPr>
          <p:cNvPr id="4" name="Slide Number Placeholder 3"/>
          <p:cNvSpPr>
            <a:spLocks noGrp="1"/>
          </p:cNvSpPr>
          <p:nvPr>
            <p:ph type="sldNum" sz="quarter" idx="5"/>
          </p:nvPr>
        </p:nvSpPr>
        <p:spPr/>
        <p:txBody>
          <a:bodyPr/>
          <a:lstStyle/>
          <a:p>
            <a:fld id="{4967CA9A-D1F7-3140-A662-F6A7AF2F4CF5}" type="slidenum">
              <a:rPr lang="en-US" smtClean="0"/>
              <a:t>20</a:t>
            </a:fld>
            <a:endParaRPr lang="en-US"/>
          </a:p>
        </p:txBody>
      </p:sp>
    </p:spTree>
    <p:extLst>
      <p:ext uri="{BB962C8B-B14F-4D97-AF65-F5344CB8AC3E}">
        <p14:creationId xmlns:p14="http://schemas.microsoft.com/office/powerpoint/2010/main" val="153344981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err="1"/>
              <a:t>Implict</a:t>
            </a:r>
            <a:r>
              <a:rPr lang="en-US"/>
              <a:t> allow to make basic operations with shapes, like union, intersection, difference </a:t>
            </a:r>
            <a:r>
              <a:rPr lang="en-US" err="1"/>
              <a:t>etc</a:t>
            </a:r>
            <a:endParaRPr lang="en-US"/>
          </a:p>
          <a:p>
            <a:endParaRPr lang="en-GB"/>
          </a:p>
        </p:txBody>
      </p:sp>
      <p:sp>
        <p:nvSpPr>
          <p:cNvPr id="4" name="Slide Number Placeholder 3"/>
          <p:cNvSpPr>
            <a:spLocks noGrp="1"/>
          </p:cNvSpPr>
          <p:nvPr>
            <p:ph type="sldNum" sz="quarter" idx="5"/>
          </p:nvPr>
        </p:nvSpPr>
        <p:spPr/>
        <p:txBody>
          <a:bodyPr/>
          <a:lstStyle/>
          <a:p>
            <a:fld id="{4967CA9A-D1F7-3140-A662-F6A7AF2F4CF5}" type="slidenum">
              <a:rPr lang="en-US" smtClean="0"/>
              <a:t>21</a:t>
            </a:fld>
            <a:endParaRPr lang="en-US"/>
          </a:p>
        </p:txBody>
      </p:sp>
    </p:spTree>
    <p:extLst>
      <p:ext uri="{BB962C8B-B14F-4D97-AF65-F5344CB8AC3E}">
        <p14:creationId xmlns:p14="http://schemas.microsoft.com/office/powerpoint/2010/main" val="367804893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a:t>Can blend using distance function</a:t>
            </a:r>
          </a:p>
          <a:p>
            <a:endParaRPr lang="en-GB"/>
          </a:p>
        </p:txBody>
      </p:sp>
      <p:sp>
        <p:nvSpPr>
          <p:cNvPr id="4" name="Slide Number Placeholder 3"/>
          <p:cNvSpPr>
            <a:spLocks noGrp="1"/>
          </p:cNvSpPr>
          <p:nvPr>
            <p:ph type="sldNum" sz="quarter" idx="5"/>
          </p:nvPr>
        </p:nvSpPr>
        <p:spPr/>
        <p:txBody>
          <a:bodyPr/>
          <a:lstStyle/>
          <a:p>
            <a:fld id="{4967CA9A-D1F7-3140-A662-F6A7AF2F4CF5}" type="slidenum">
              <a:rPr lang="en-US" smtClean="0"/>
              <a:t>22</a:t>
            </a:fld>
            <a:endParaRPr lang="en-US"/>
          </a:p>
        </p:txBody>
      </p:sp>
    </p:spTree>
    <p:extLst>
      <p:ext uri="{BB962C8B-B14F-4D97-AF65-F5344CB8AC3E}">
        <p14:creationId xmlns:p14="http://schemas.microsoft.com/office/powerpoint/2010/main" val="12802316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Making art with math.</a:t>
            </a:r>
          </a:p>
        </p:txBody>
      </p:sp>
      <p:sp>
        <p:nvSpPr>
          <p:cNvPr id="4" name="Slide Number Placeholder 3"/>
          <p:cNvSpPr>
            <a:spLocks noGrp="1"/>
          </p:cNvSpPr>
          <p:nvPr>
            <p:ph type="sldNum" sz="quarter" idx="5"/>
          </p:nvPr>
        </p:nvSpPr>
        <p:spPr/>
        <p:txBody>
          <a:bodyPr/>
          <a:lstStyle/>
          <a:p>
            <a:fld id="{4967CA9A-D1F7-3140-A662-F6A7AF2F4CF5}" type="slidenum">
              <a:rPr lang="en-US" smtClean="0"/>
              <a:t>23</a:t>
            </a:fld>
            <a:endParaRPr lang="en-US"/>
          </a:p>
        </p:txBody>
      </p:sp>
    </p:spTree>
    <p:extLst>
      <p:ext uri="{BB962C8B-B14F-4D97-AF65-F5344CB8AC3E}">
        <p14:creationId xmlns:p14="http://schemas.microsoft.com/office/powerpoint/2010/main" val="3547289222"/>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While storing an implicit function in a 3D grid is costly. We will see during the lecture neural methods to represent shapes with neural networks. </a:t>
            </a:r>
          </a:p>
          <a:p>
            <a:r>
              <a:rPr lang="en-US"/>
              <a:t>Essentially the neural network is trained to return for every point in space at which distance from the surface it lies. And from this we can recover the surface</a:t>
            </a:r>
          </a:p>
        </p:txBody>
      </p:sp>
      <p:sp>
        <p:nvSpPr>
          <p:cNvPr id="4" name="Slide Number Placeholder 3"/>
          <p:cNvSpPr>
            <a:spLocks noGrp="1"/>
          </p:cNvSpPr>
          <p:nvPr>
            <p:ph type="sldNum" sz="quarter" idx="5"/>
          </p:nvPr>
        </p:nvSpPr>
        <p:spPr/>
        <p:txBody>
          <a:bodyPr/>
          <a:lstStyle/>
          <a:p>
            <a:fld id="{4967CA9A-D1F7-3140-A662-F6A7AF2F4CF5}" type="slidenum">
              <a:rPr lang="en-US" smtClean="0"/>
              <a:t>24</a:t>
            </a:fld>
            <a:endParaRPr lang="en-US"/>
          </a:p>
        </p:txBody>
      </p:sp>
    </p:spTree>
    <p:extLst>
      <p:ext uri="{BB962C8B-B14F-4D97-AF65-F5344CB8AC3E}">
        <p14:creationId xmlns:p14="http://schemas.microsoft.com/office/powerpoint/2010/main" val="1777289552"/>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de-DE" sz="1200" kern="1200">
                <a:solidFill>
                  <a:schemeClr val="tx1"/>
                </a:solidFill>
                <a:effectLst/>
                <a:latin typeface="+mn-lt"/>
                <a:ea typeface="+mn-ea"/>
                <a:cs typeface="+mn-cs"/>
              </a:rPr>
              <a:t>A </a:t>
            </a:r>
            <a:r>
              <a:rPr lang="de-DE" sz="1200" kern="1200" err="1">
                <a:solidFill>
                  <a:schemeClr val="tx1"/>
                </a:solidFill>
                <a:effectLst/>
                <a:latin typeface="+mn-lt"/>
                <a:ea typeface="+mn-ea"/>
                <a:cs typeface="+mn-cs"/>
              </a:rPr>
              <a:t>good</a:t>
            </a:r>
            <a:r>
              <a:rPr lang="de-DE" sz="1200" kern="1200">
                <a:solidFill>
                  <a:schemeClr val="tx1"/>
                </a:solidFill>
                <a:effectLst/>
                <a:latin typeface="+mn-lt"/>
                <a:ea typeface="+mn-ea"/>
                <a:cs typeface="+mn-cs"/>
              </a:rPr>
              <a:t> </a:t>
            </a:r>
            <a:r>
              <a:rPr lang="de-DE" sz="1200" kern="1200" err="1">
                <a:solidFill>
                  <a:schemeClr val="tx1"/>
                </a:solidFill>
                <a:effectLst/>
                <a:latin typeface="+mn-lt"/>
                <a:ea typeface="+mn-ea"/>
                <a:cs typeface="+mn-cs"/>
              </a:rPr>
              <a:t>representation</a:t>
            </a:r>
            <a:r>
              <a:rPr lang="de-DE" sz="1200" kern="1200">
                <a:solidFill>
                  <a:schemeClr val="tx1"/>
                </a:solidFill>
                <a:effectLst/>
                <a:latin typeface="+mn-lt"/>
                <a:ea typeface="+mn-ea"/>
                <a:cs typeface="+mn-cs"/>
              </a:rPr>
              <a:t> </a:t>
            </a:r>
            <a:r>
              <a:rPr lang="de-DE" sz="1200" kern="1200" err="1">
                <a:solidFill>
                  <a:schemeClr val="tx1"/>
                </a:solidFill>
                <a:effectLst/>
                <a:latin typeface="+mn-lt"/>
                <a:ea typeface="+mn-ea"/>
                <a:cs typeface="+mn-cs"/>
              </a:rPr>
              <a:t>should</a:t>
            </a:r>
            <a:r>
              <a:rPr lang="de-DE" sz="1200" kern="1200">
                <a:solidFill>
                  <a:schemeClr val="tx1"/>
                </a:solidFill>
                <a:effectLst/>
                <a:latin typeface="+mn-lt"/>
                <a:ea typeface="+mn-ea"/>
                <a:cs typeface="+mn-cs"/>
              </a:rPr>
              <a:t> </a:t>
            </a:r>
            <a:r>
              <a:rPr lang="de-DE" sz="1200" kern="1200" err="1">
                <a:solidFill>
                  <a:schemeClr val="tx1"/>
                </a:solidFill>
                <a:effectLst/>
                <a:latin typeface="+mn-lt"/>
                <a:ea typeface="+mn-ea"/>
                <a:cs typeface="+mn-cs"/>
              </a:rPr>
              <a:t>allow</a:t>
            </a:r>
            <a:r>
              <a:rPr lang="de-DE" sz="1200" kern="1200">
                <a:solidFill>
                  <a:schemeClr val="tx1"/>
                </a:solidFill>
                <a:effectLst/>
                <a:latin typeface="+mn-lt"/>
                <a:ea typeface="+mn-ea"/>
                <a:cs typeface="+mn-cs"/>
              </a:rPr>
              <a:t> </a:t>
            </a:r>
            <a:r>
              <a:rPr lang="de-DE" sz="1200" kern="1200" err="1">
                <a:solidFill>
                  <a:schemeClr val="tx1"/>
                </a:solidFill>
                <a:effectLst/>
                <a:latin typeface="+mn-lt"/>
                <a:ea typeface="+mn-ea"/>
                <a:cs typeface="+mn-cs"/>
              </a:rPr>
              <a:t>to</a:t>
            </a:r>
            <a:r>
              <a:rPr lang="de-DE" sz="1200" kern="1200">
                <a:solidFill>
                  <a:schemeClr val="tx1"/>
                </a:solidFill>
                <a:effectLst/>
                <a:latin typeface="+mn-lt"/>
                <a:ea typeface="+mn-ea"/>
                <a:cs typeface="+mn-cs"/>
              </a:rPr>
              <a:t> </a:t>
            </a:r>
            <a:r>
              <a:rPr lang="de-DE" sz="1200" kern="1200" err="1">
                <a:solidFill>
                  <a:schemeClr val="tx1"/>
                </a:solidFill>
                <a:effectLst/>
                <a:latin typeface="+mn-lt"/>
                <a:ea typeface="+mn-ea"/>
                <a:cs typeface="+mn-cs"/>
              </a:rPr>
              <a:t>compute</a:t>
            </a:r>
            <a:r>
              <a:rPr lang="de-DE" sz="1200" kern="1200">
                <a:solidFill>
                  <a:schemeClr val="tx1"/>
                </a:solidFill>
                <a:effectLst/>
                <a:latin typeface="+mn-lt"/>
                <a:ea typeface="+mn-ea"/>
                <a:cs typeface="+mn-cs"/>
              </a:rPr>
              <a:t> </a:t>
            </a:r>
            <a:r>
              <a:rPr lang="de-DE" sz="1200" kern="1200" err="1">
                <a:solidFill>
                  <a:schemeClr val="tx1"/>
                </a:solidFill>
                <a:effectLst/>
                <a:latin typeface="+mn-lt"/>
                <a:ea typeface="+mn-ea"/>
                <a:cs typeface="+mn-cs"/>
              </a:rPr>
              <a:t>closest</a:t>
            </a:r>
            <a:r>
              <a:rPr lang="de-DE" sz="1200" kern="1200">
                <a:solidFill>
                  <a:schemeClr val="tx1"/>
                </a:solidFill>
                <a:effectLst/>
                <a:latin typeface="+mn-lt"/>
                <a:ea typeface="+mn-ea"/>
                <a:cs typeface="+mn-cs"/>
              </a:rPr>
              <a:t> </a:t>
            </a:r>
            <a:r>
              <a:rPr lang="de-DE" sz="1200" kern="1200" err="1">
                <a:solidFill>
                  <a:schemeClr val="tx1"/>
                </a:solidFill>
                <a:effectLst/>
                <a:latin typeface="+mn-lt"/>
                <a:ea typeface="+mn-ea"/>
                <a:cs typeface="+mn-cs"/>
              </a:rPr>
              <a:t>points</a:t>
            </a:r>
            <a:r>
              <a:rPr lang="de-DE" sz="1200" kern="1200">
                <a:solidFill>
                  <a:schemeClr val="tx1"/>
                </a:solidFill>
                <a:effectLst/>
                <a:latin typeface="+mn-lt"/>
                <a:ea typeface="+mn-ea"/>
                <a:cs typeface="+mn-cs"/>
              </a:rPr>
              <a:t> </a:t>
            </a:r>
            <a:r>
              <a:rPr lang="de-DE" sz="1200" kern="1200" err="1">
                <a:solidFill>
                  <a:schemeClr val="tx1"/>
                </a:solidFill>
                <a:effectLst/>
                <a:latin typeface="+mn-lt"/>
                <a:ea typeface="+mn-ea"/>
                <a:cs typeface="+mn-cs"/>
              </a:rPr>
              <a:t>and</a:t>
            </a:r>
            <a:r>
              <a:rPr lang="de-DE" sz="1200" kern="1200">
                <a:solidFill>
                  <a:schemeClr val="tx1"/>
                </a:solidFill>
                <a:effectLst/>
                <a:latin typeface="+mn-lt"/>
                <a:ea typeface="+mn-ea"/>
                <a:cs typeface="+mn-cs"/>
              </a:rPr>
              <a:t> </a:t>
            </a:r>
            <a:r>
              <a:rPr lang="de-DE" sz="1200" kern="1200" err="1">
                <a:solidFill>
                  <a:schemeClr val="tx1"/>
                </a:solidFill>
                <a:effectLst/>
                <a:latin typeface="+mn-lt"/>
                <a:ea typeface="+mn-ea"/>
                <a:cs typeface="+mn-cs"/>
              </a:rPr>
              <a:t>normals</a:t>
            </a:r>
            <a:r>
              <a:rPr lang="de-DE" sz="1200" kern="1200">
                <a:solidFill>
                  <a:schemeClr val="tx1"/>
                </a:solidFill>
                <a:effectLst/>
                <a:latin typeface="+mn-lt"/>
                <a:ea typeface="+mn-ea"/>
                <a:cs typeface="+mn-cs"/>
              </a:rPr>
              <a:t> </a:t>
            </a:r>
            <a:r>
              <a:rPr lang="de-DE" sz="1200" kern="1200" err="1">
                <a:solidFill>
                  <a:schemeClr val="tx1"/>
                </a:solidFill>
                <a:effectLst/>
                <a:latin typeface="+mn-lt"/>
                <a:ea typeface="+mn-ea"/>
                <a:cs typeface="+mn-cs"/>
              </a:rPr>
              <a:t>easily</a:t>
            </a:r>
            <a:r>
              <a:rPr lang="de-DE" sz="1200" kern="1200">
                <a:solidFill>
                  <a:schemeClr val="tx1"/>
                </a:solidFill>
                <a:effectLst/>
                <a:latin typeface="+mn-lt"/>
                <a:ea typeface="+mn-ea"/>
                <a:cs typeface="+mn-cs"/>
              </a:rPr>
              <a:t>. </a:t>
            </a:r>
            <a:r>
              <a:rPr lang="de-DE" sz="1200" kern="1200" err="1">
                <a:solidFill>
                  <a:schemeClr val="tx1"/>
                </a:solidFill>
                <a:effectLst/>
                <a:latin typeface="+mn-lt"/>
                <a:ea typeface="+mn-ea"/>
                <a:cs typeface="+mn-cs"/>
              </a:rPr>
              <a:t>With</a:t>
            </a:r>
            <a:r>
              <a:rPr lang="de-DE" sz="1200" kern="1200">
                <a:solidFill>
                  <a:schemeClr val="tx1"/>
                </a:solidFill>
                <a:effectLst/>
                <a:latin typeface="+mn-lt"/>
                <a:ea typeface="+mn-ea"/>
                <a:cs typeface="+mn-cs"/>
              </a:rPr>
              <a:t> a </a:t>
            </a:r>
            <a:r>
              <a:rPr lang="de-DE" sz="1200" kern="1200" err="1">
                <a:solidFill>
                  <a:schemeClr val="tx1"/>
                </a:solidFill>
                <a:effectLst/>
                <a:latin typeface="+mn-lt"/>
                <a:ea typeface="+mn-ea"/>
                <a:cs typeface="+mn-cs"/>
              </a:rPr>
              <a:t>distance</a:t>
            </a:r>
            <a:r>
              <a:rPr lang="de-DE" sz="1200" kern="1200">
                <a:solidFill>
                  <a:schemeClr val="tx1"/>
                </a:solidFill>
                <a:effectLst/>
                <a:latin typeface="+mn-lt"/>
                <a:ea typeface="+mn-ea"/>
                <a:cs typeface="+mn-cs"/>
              </a:rPr>
              <a:t> </a:t>
            </a:r>
            <a:r>
              <a:rPr lang="de-DE" sz="1200" kern="1200" err="1">
                <a:solidFill>
                  <a:schemeClr val="tx1"/>
                </a:solidFill>
                <a:effectLst/>
                <a:latin typeface="+mn-lt"/>
                <a:ea typeface="+mn-ea"/>
                <a:cs typeface="+mn-cs"/>
              </a:rPr>
              <a:t>field</a:t>
            </a:r>
            <a:r>
              <a:rPr lang="de-DE" sz="1200" kern="1200">
                <a:solidFill>
                  <a:schemeClr val="tx1"/>
                </a:solidFill>
                <a:effectLst/>
                <a:latin typeface="+mn-lt"/>
                <a:ea typeface="+mn-ea"/>
                <a:cs typeface="+mn-cs"/>
              </a:rPr>
              <a:t> </a:t>
            </a:r>
            <a:r>
              <a:rPr lang="de-DE" sz="1200" kern="1200" err="1">
                <a:solidFill>
                  <a:schemeClr val="tx1"/>
                </a:solidFill>
                <a:effectLst/>
                <a:latin typeface="+mn-lt"/>
                <a:ea typeface="+mn-ea"/>
                <a:cs typeface="+mn-cs"/>
              </a:rPr>
              <a:t>that</a:t>
            </a:r>
            <a:r>
              <a:rPr lang="de-DE" sz="1200" kern="1200">
                <a:solidFill>
                  <a:schemeClr val="tx1"/>
                </a:solidFill>
                <a:effectLst/>
                <a:latin typeface="+mn-lt"/>
                <a:ea typeface="+mn-ea"/>
                <a:cs typeface="+mn-cs"/>
              </a:rPr>
              <a:t> </a:t>
            </a:r>
            <a:r>
              <a:rPr lang="de-DE" sz="1200" kern="1200" err="1">
                <a:solidFill>
                  <a:schemeClr val="tx1"/>
                </a:solidFill>
                <a:effectLst/>
                <a:latin typeface="+mn-lt"/>
                <a:ea typeface="+mn-ea"/>
                <a:cs typeface="+mn-cs"/>
              </a:rPr>
              <a:t>is</a:t>
            </a:r>
            <a:r>
              <a:rPr lang="de-DE" sz="1200" kern="1200">
                <a:solidFill>
                  <a:schemeClr val="tx1"/>
                </a:solidFill>
                <a:effectLst/>
                <a:latin typeface="+mn-lt"/>
                <a:ea typeface="+mn-ea"/>
                <a:cs typeface="+mn-cs"/>
              </a:rPr>
              <a:t> </a:t>
            </a:r>
            <a:r>
              <a:rPr lang="de-DE" sz="1200" kern="1200" err="1">
                <a:solidFill>
                  <a:schemeClr val="tx1"/>
                </a:solidFill>
                <a:effectLst/>
                <a:latin typeface="+mn-lt"/>
                <a:ea typeface="+mn-ea"/>
                <a:cs typeface="+mn-cs"/>
              </a:rPr>
              <a:t>more</a:t>
            </a:r>
            <a:r>
              <a:rPr lang="de-DE" sz="1200" kern="1200">
                <a:solidFill>
                  <a:schemeClr val="tx1"/>
                </a:solidFill>
                <a:effectLst/>
                <a:latin typeface="+mn-lt"/>
                <a:ea typeface="+mn-ea"/>
                <a:cs typeface="+mn-cs"/>
              </a:rPr>
              <a:t> </a:t>
            </a:r>
            <a:r>
              <a:rPr lang="de-DE" sz="1200" kern="1200" err="1">
                <a:solidFill>
                  <a:schemeClr val="tx1"/>
                </a:solidFill>
                <a:effectLst/>
                <a:latin typeface="+mn-lt"/>
                <a:ea typeface="+mn-ea"/>
                <a:cs typeface="+mn-cs"/>
              </a:rPr>
              <a:t>or</a:t>
            </a:r>
            <a:r>
              <a:rPr lang="de-DE" sz="1200" kern="1200">
                <a:solidFill>
                  <a:schemeClr val="tx1"/>
                </a:solidFill>
                <a:effectLst/>
                <a:latin typeface="+mn-lt"/>
                <a:ea typeface="+mn-ea"/>
                <a:cs typeface="+mn-cs"/>
              </a:rPr>
              <a:t> </a:t>
            </a:r>
            <a:r>
              <a:rPr lang="de-DE" sz="1200" kern="1200" err="1">
                <a:solidFill>
                  <a:schemeClr val="tx1"/>
                </a:solidFill>
                <a:effectLst/>
                <a:latin typeface="+mn-lt"/>
                <a:ea typeface="+mn-ea"/>
                <a:cs typeface="+mn-cs"/>
              </a:rPr>
              <a:t>less</a:t>
            </a:r>
            <a:r>
              <a:rPr lang="de-DE" sz="1200" kern="1200">
                <a:solidFill>
                  <a:schemeClr val="tx1"/>
                </a:solidFill>
                <a:effectLst/>
                <a:latin typeface="+mn-lt"/>
                <a:ea typeface="+mn-ea"/>
                <a:cs typeface="+mn-cs"/>
              </a:rPr>
              <a:t> </a:t>
            </a:r>
            <a:r>
              <a:rPr lang="de-DE" sz="1200" kern="1200" err="1">
                <a:solidFill>
                  <a:schemeClr val="tx1"/>
                </a:solidFill>
                <a:effectLst/>
                <a:latin typeface="+mn-lt"/>
                <a:ea typeface="+mn-ea"/>
                <a:cs typeface="+mn-cs"/>
              </a:rPr>
              <a:t>straightforward</a:t>
            </a:r>
            <a:r>
              <a:rPr lang="de-DE" sz="1200" kern="1200">
                <a:solidFill>
                  <a:schemeClr val="tx1"/>
                </a:solidFill>
                <a:effectLst/>
                <a:latin typeface="+mn-lt"/>
                <a:ea typeface="+mn-ea"/>
                <a:cs typeface="+mn-cs"/>
              </a:rPr>
              <a:t>. </a:t>
            </a:r>
          </a:p>
          <a:p>
            <a:pPr marL="0" marR="0" lvl="0" indent="0" algn="l" defTabSz="914400" rtl="0" eaLnBrk="1" fontAlgn="auto" latinLnBrk="0" hangingPunct="1">
              <a:lnSpc>
                <a:spcPct val="100000"/>
              </a:lnSpc>
              <a:spcBef>
                <a:spcPts val="0"/>
              </a:spcBef>
              <a:spcAft>
                <a:spcPts val="0"/>
              </a:spcAft>
              <a:buClrTx/>
              <a:buSzTx/>
              <a:buFontTx/>
              <a:buNone/>
              <a:tabLst/>
              <a:defRPr/>
            </a:pPr>
            <a:r>
              <a:rPr lang="de-DE" sz="1200" kern="1200">
                <a:solidFill>
                  <a:schemeClr val="tx1"/>
                </a:solidFill>
                <a:effectLst/>
                <a:latin typeface="+mn-lt"/>
                <a:ea typeface="+mn-ea"/>
                <a:cs typeface="+mn-cs"/>
              </a:rPr>
              <a:t>The normal </a:t>
            </a:r>
            <a:r>
              <a:rPr lang="de-DE" sz="1200" kern="1200" err="1">
                <a:solidFill>
                  <a:schemeClr val="tx1"/>
                </a:solidFill>
                <a:effectLst/>
                <a:latin typeface="+mn-lt"/>
                <a:ea typeface="+mn-ea"/>
                <a:cs typeface="+mn-cs"/>
              </a:rPr>
              <a:t>is</a:t>
            </a:r>
            <a:r>
              <a:rPr lang="de-DE" sz="1200" kern="1200">
                <a:solidFill>
                  <a:schemeClr val="tx1"/>
                </a:solidFill>
                <a:effectLst/>
                <a:latin typeface="+mn-lt"/>
                <a:ea typeface="+mn-ea"/>
                <a:cs typeface="+mn-cs"/>
              </a:rPr>
              <a:t> </a:t>
            </a:r>
            <a:r>
              <a:rPr lang="de-DE" sz="1200" kern="1200" err="1">
                <a:solidFill>
                  <a:schemeClr val="tx1"/>
                </a:solidFill>
                <a:effectLst/>
                <a:latin typeface="+mn-lt"/>
                <a:ea typeface="+mn-ea"/>
                <a:cs typeface="+mn-cs"/>
              </a:rPr>
              <a:t>the</a:t>
            </a:r>
            <a:r>
              <a:rPr lang="de-DE" sz="1200" kern="1200">
                <a:solidFill>
                  <a:schemeClr val="tx1"/>
                </a:solidFill>
                <a:effectLst/>
                <a:latin typeface="+mn-lt"/>
                <a:ea typeface="+mn-ea"/>
                <a:cs typeface="+mn-cs"/>
              </a:rPr>
              <a:t> </a:t>
            </a:r>
            <a:r>
              <a:rPr lang="de-DE" sz="1200" kern="1200" err="1">
                <a:solidFill>
                  <a:schemeClr val="tx1"/>
                </a:solidFill>
                <a:effectLst/>
                <a:latin typeface="+mn-lt"/>
                <a:ea typeface="+mn-ea"/>
                <a:cs typeface="+mn-cs"/>
              </a:rPr>
              <a:t>gradient</a:t>
            </a:r>
            <a:r>
              <a:rPr lang="de-DE" sz="1200" kern="1200">
                <a:solidFill>
                  <a:schemeClr val="tx1"/>
                </a:solidFill>
                <a:effectLst/>
                <a:latin typeface="+mn-lt"/>
                <a:ea typeface="+mn-ea"/>
                <a:cs typeface="+mn-cs"/>
              </a:rPr>
              <a:t> </a:t>
            </a:r>
            <a:r>
              <a:rPr lang="de-DE" sz="1200" kern="1200" err="1">
                <a:solidFill>
                  <a:schemeClr val="tx1"/>
                </a:solidFill>
                <a:effectLst/>
                <a:latin typeface="+mn-lt"/>
                <a:ea typeface="+mn-ea"/>
                <a:cs typeface="+mn-cs"/>
              </a:rPr>
              <a:t>of</a:t>
            </a:r>
            <a:r>
              <a:rPr lang="de-DE" sz="1200" kern="1200">
                <a:solidFill>
                  <a:schemeClr val="tx1"/>
                </a:solidFill>
                <a:effectLst/>
                <a:latin typeface="+mn-lt"/>
                <a:ea typeface="+mn-ea"/>
                <a:cs typeface="+mn-cs"/>
              </a:rPr>
              <a:t> </a:t>
            </a:r>
            <a:r>
              <a:rPr lang="de-DE" sz="1200" kern="1200" err="1">
                <a:solidFill>
                  <a:schemeClr val="tx1"/>
                </a:solidFill>
                <a:effectLst/>
                <a:latin typeface="+mn-lt"/>
                <a:ea typeface="+mn-ea"/>
                <a:cs typeface="+mn-cs"/>
              </a:rPr>
              <a:t>the</a:t>
            </a:r>
            <a:r>
              <a:rPr lang="de-DE" sz="1200" kern="1200">
                <a:solidFill>
                  <a:schemeClr val="tx1"/>
                </a:solidFill>
                <a:effectLst/>
                <a:latin typeface="+mn-lt"/>
                <a:ea typeface="+mn-ea"/>
                <a:cs typeface="+mn-cs"/>
              </a:rPr>
              <a:t> </a:t>
            </a:r>
            <a:r>
              <a:rPr lang="de-DE" sz="1200" kern="1200" err="1">
                <a:solidFill>
                  <a:schemeClr val="tx1"/>
                </a:solidFill>
                <a:effectLst/>
                <a:latin typeface="+mn-lt"/>
                <a:ea typeface="+mn-ea"/>
                <a:cs typeface="+mn-cs"/>
              </a:rPr>
              <a:t>distance</a:t>
            </a:r>
            <a:r>
              <a:rPr lang="de-DE" sz="1200" kern="1200">
                <a:solidFill>
                  <a:schemeClr val="tx1"/>
                </a:solidFill>
                <a:effectLst/>
                <a:latin typeface="+mn-lt"/>
                <a:ea typeface="+mn-ea"/>
                <a:cs typeface="+mn-cs"/>
              </a:rPr>
              <a:t> </a:t>
            </a:r>
            <a:r>
              <a:rPr lang="de-DE" sz="1200" kern="1200" err="1">
                <a:solidFill>
                  <a:schemeClr val="tx1"/>
                </a:solidFill>
                <a:effectLst/>
                <a:latin typeface="+mn-lt"/>
                <a:ea typeface="+mn-ea"/>
                <a:cs typeface="+mn-cs"/>
              </a:rPr>
              <a:t>field</a:t>
            </a:r>
            <a:r>
              <a:rPr lang="de-DE" sz="1200" kern="1200">
                <a:solidFill>
                  <a:schemeClr val="tx1"/>
                </a:solidFill>
                <a:effectLst/>
                <a:latin typeface="+mn-lt"/>
                <a:ea typeface="+mn-ea"/>
                <a:cs typeface="+mn-cs"/>
              </a:rPr>
              <a:t>. </a:t>
            </a:r>
            <a:r>
              <a:rPr lang="de-DE" sz="1200" kern="1200" err="1">
                <a:solidFill>
                  <a:schemeClr val="tx1"/>
                </a:solidFill>
                <a:effectLst/>
                <a:latin typeface="+mn-lt"/>
                <a:ea typeface="+mn-ea"/>
                <a:cs typeface="+mn-cs"/>
              </a:rPr>
              <a:t>Why</a:t>
            </a:r>
            <a:r>
              <a:rPr lang="de-DE" sz="1200" kern="1200">
                <a:solidFill>
                  <a:schemeClr val="tx1"/>
                </a:solidFill>
                <a:effectLst/>
                <a:latin typeface="+mn-lt"/>
                <a:ea typeface="+mn-ea"/>
                <a:cs typeface="+mn-cs"/>
              </a:rPr>
              <a:t>? </a:t>
            </a:r>
            <a:r>
              <a:rPr lang="de-DE" sz="1200" kern="1200" err="1">
                <a:solidFill>
                  <a:schemeClr val="tx1"/>
                </a:solidFill>
                <a:effectLst/>
                <a:latin typeface="+mn-lt"/>
                <a:ea typeface="+mn-ea"/>
                <a:cs typeface="+mn-cs"/>
              </a:rPr>
              <a:t>Along</a:t>
            </a:r>
            <a:r>
              <a:rPr lang="de-DE" sz="1200" kern="1200">
                <a:solidFill>
                  <a:schemeClr val="tx1"/>
                </a:solidFill>
                <a:effectLst/>
                <a:latin typeface="+mn-lt"/>
                <a:ea typeface="+mn-ea"/>
                <a:cs typeface="+mn-cs"/>
              </a:rPr>
              <a:t> </a:t>
            </a:r>
            <a:r>
              <a:rPr lang="de-DE" sz="1200" kern="1200" err="1">
                <a:solidFill>
                  <a:schemeClr val="tx1"/>
                </a:solidFill>
                <a:effectLst/>
                <a:latin typeface="+mn-lt"/>
                <a:ea typeface="+mn-ea"/>
                <a:cs typeface="+mn-cs"/>
              </a:rPr>
              <a:t>the</a:t>
            </a:r>
            <a:r>
              <a:rPr lang="de-DE" sz="1200" kern="1200">
                <a:solidFill>
                  <a:schemeClr val="tx1"/>
                </a:solidFill>
                <a:effectLst/>
                <a:latin typeface="+mn-lt"/>
                <a:ea typeface="+mn-ea"/>
                <a:cs typeface="+mn-cs"/>
              </a:rPr>
              <a:t> </a:t>
            </a:r>
            <a:r>
              <a:rPr lang="de-DE" sz="1200" kern="1200" err="1">
                <a:solidFill>
                  <a:schemeClr val="tx1"/>
                </a:solidFill>
                <a:effectLst/>
                <a:latin typeface="+mn-lt"/>
                <a:ea typeface="+mn-ea"/>
                <a:cs typeface="+mn-cs"/>
              </a:rPr>
              <a:t>levelset</a:t>
            </a:r>
            <a:r>
              <a:rPr lang="de-DE" sz="1200" kern="1200">
                <a:solidFill>
                  <a:schemeClr val="tx1"/>
                </a:solidFill>
                <a:effectLst/>
                <a:latin typeface="+mn-lt"/>
                <a:ea typeface="+mn-ea"/>
                <a:cs typeface="+mn-cs"/>
              </a:rPr>
              <a:t> </a:t>
            </a:r>
            <a:r>
              <a:rPr lang="de-DE" sz="1200" kern="1200" err="1">
                <a:solidFill>
                  <a:schemeClr val="tx1"/>
                </a:solidFill>
                <a:effectLst/>
                <a:latin typeface="+mn-lt"/>
                <a:ea typeface="+mn-ea"/>
                <a:cs typeface="+mn-cs"/>
              </a:rPr>
              <a:t>the</a:t>
            </a:r>
            <a:r>
              <a:rPr lang="de-DE" sz="1200" kern="1200">
                <a:solidFill>
                  <a:schemeClr val="tx1"/>
                </a:solidFill>
                <a:effectLst/>
                <a:latin typeface="+mn-lt"/>
                <a:ea typeface="+mn-ea"/>
                <a:cs typeface="+mn-cs"/>
              </a:rPr>
              <a:t> </a:t>
            </a:r>
            <a:r>
              <a:rPr lang="de-DE" sz="1200" kern="1200" err="1">
                <a:solidFill>
                  <a:schemeClr val="tx1"/>
                </a:solidFill>
                <a:effectLst/>
                <a:latin typeface="+mn-lt"/>
                <a:ea typeface="+mn-ea"/>
                <a:cs typeface="+mn-cs"/>
              </a:rPr>
              <a:t>function</a:t>
            </a:r>
            <a:r>
              <a:rPr lang="de-DE" sz="1200" kern="1200">
                <a:solidFill>
                  <a:schemeClr val="tx1"/>
                </a:solidFill>
                <a:effectLst/>
                <a:latin typeface="+mn-lt"/>
                <a:ea typeface="+mn-ea"/>
                <a:cs typeface="+mn-cs"/>
              </a:rPr>
              <a:t> </a:t>
            </a:r>
            <a:r>
              <a:rPr lang="de-DE" sz="1200" kern="1200" err="1">
                <a:solidFill>
                  <a:schemeClr val="tx1"/>
                </a:solidFill>
                <a:effectLst/>
                <a:latin typeface="+mn-lt"/>
                <a:ea typeface="+mn-ea"/>
                <a:cs typeface="+mn-cs"/>
              </a:rPr>
              <a:t>does</a:t>
            </a:r>
            <a:r>
              <a:rPr lang="de-DE" sz="1200" kern="1200">
                <a:solidFill>
                  <a:schemeClr val="tx1"/>
                </a:solidFill>
                <a:effectLst/>
                <a:latin typeface="+mn-lt"/>
                <a:ea typeface="+mn-ea"/>
                <a:cs typeface="+mn-cs"/>
              </a:rPr>
              <a:t> not </a:t>
            </a:r>
            <a:r>
              <a:rPr lang="de-DE" sz="1200" kern="1200" err="1">
                <a:solidFill>
                  <a:schemeClr val="tx1"/>
                </a:solidFill>
                <a:effectLst/>
                <a:latin typeface="+mn-lt"/>
                <a:ea typeface="+mn-ea"/>
                <a:cs typeface="+mn-cs"/>
              </a:rPr>
              <a:t>change</a:t>
            </a:r>
            <a:r>
              <a:rPr lang="de-DE" sz="1200" kern="1200">
                <a:solidFill>
                  <a:schemeClr val="tx1"/>
                </a:solidFill>
                <a:effectLst/>
                <a:latin typeface="+mn-lt"/>
                <a:ea typeface="+mn-ea"/>
                <a:cs typeface="+mn-cs"/>
              </a:rPr>
              <a:t> </a:t>
            </a:r>
            <a:r>
              <a:rPr lang="de-DE" sz="1200" kern="1200" err="1">
                <a:solidFill>
                  <a:schemeClr val="tx1"/>
                </a:solidFill>
                <a:effectLst/>
                <a:latin typeface="+mn-lt"/>
                <a:ea typeface="+mn-ea"/>
                <a:cs typeface="+mn-cs"/>
              </a:rPr>
              <a:t>value</a:t>
            </a:r>
            <a:r>
              <a:rPr lang="de-DE" sz="1200" kern="1200">
                <a:solidFill>
                  <a:schemeClr val="tx1"/>
                </a:solidFill>
                <a:effectLst/>
                <a:latin typeface="+mn-lt"/>
                <a:ea typeface="+mn-ea"/>
                <a:cs typeface="+mn-cs"/>
              </a:rPr>
              <a:t>. The </a:t>
            </a:r>
            <a:r>
              <a:rPr lang="de-DE" sz="1200" kern="1200" err="1">
                <a:solidFill>
                  <a:schemeClr val="tx1"/>
                </a:solidFill>
                <a:effectLst/>
                <a:latin typeface="+mn-lt"/>
                <a:ea typeface="+mn-ea"/>
                <a:cs typeface="+mn-cs"/>
              </a:rPr>
              <a:t>gradient</a:t>
            </a:r>
            <a:r>
              <a:rPr lang="de-DE" sz="1200" kern="1200">
                <a:solidFill>
                  <a:schemeClr val="tx1"/>
                </a:solidFill>
                <a:effectLst/>
                <a:latin typeface="+mn-lt"/>
                <a:ea typeface="+mn-ea"/>
                <a:cs typeface="+mn-cs"/>
              </a:rPr>
              <a:t> </a:t>
            </a:r>
            <a:r>
              <a:rPr lang="de-DE" sz="1200" kern="1200" err="1">
                <a:solidFill>
                  <a:schemeClr val="tx1"/>
                </a:solidFill>
                <a:effectLst/>
                <a:latin typeface="+mn-lt"/>
                <a:ea typeface="+mn-ea"/>
                <a:cs typeface="+mn-cs"/>
              </a:rPr>
              <a:t>points</a:t>
            </a:r>
            <a:r>
              <a:rPr lang="de-DE" sz="1200" kern="1200">
                <a:solidFill>
                  <a:schemeClr val="tx1"/>
                </a:solidFill>
                <a:effectLst/>
                <a:latin typeface="+mn-lt"/>
                <a:ea typeface="+mn-ea"/>
                <a:cs typeface="+mn-cs"/>
              </a:rPr>
              <a:t> </a:t>
            </a:r>
            <a:r>
              <a:rPr lang="de-DE" sz="1200" kern="1200" err="1">
                <a:solidFill>
                  <a:schemeClr val="tx1"/>
                </a:solidFill>
                <a:effectLst/>
                <a:latin typeface="+mn-lt"/>
                <a:ea typeface="+mn-ea"/>
                <a:cs typeface="+mn-cs"/>
              </a:rPr>
              <a:t>towards</a:t>
            </a:r>
            <a:r>
              <a:rPr lang="de-DE" sz="1200" kern="1200">
                <a:solidFill>
                  <a:schemeClr val="tx1"/>
                </a:solidFill>
                <a:effectLst/>
                <a:latin typeface="+mn-lt"/>
                <a:ea typeface="+mn-ea"/>
                <a:cs typeface="+mn-cs"/>
              </a:rPr>
              <a:t> </a:t>
            </a:r>
            <a:r>
              <a:rPr lang="de-DE" sz="1200" kern="1200" err="1">
                <a:solidFill>
                  <a:schemeClr val="tx1"/>
                </a:solidFill>
                <a:effectLst/>
                <a:latin typeface="+mn-lt"/>
                <a:ea typeface="+mn-ea"/>
                <a:cs typeface="+mn-cs"/>
              </a:rPr>
              <a:t>maximum</a:t>
            </a:r>
            <a:r>
              <a:rPr lang="de-DE" sz="1200" kern="1200">
                <a:solidFill>
                  <a:schemeClr val="tx1"/>
                </a:solidFill>
                <a:effectLst/>
                <a:latin typeface="+mn-lt"/>
                <a:ea typeface="+mn-ea"/>
                <a:cs typeface="+mn-cs"/>
              </a:rPr>
              <a:t> </a:t>
            </a:r>
            <a:r>
              <a:rPr lang="de-DE" sz="1200" kern="1200" err="1">
                <a:solidFill>
                  <a:schemeClr val="tx1"/>
                </a:solidFill>
                <a:effectLst/>
                <a:latin typeface="+mn-lt"/>
                <a:ea typeface="+mn-ea"/>
                <a:cs typeface="+mn-cs"/>
              </a:rPr>
              <a:t>change</a:t>
            </a:r>
            <a:r>
              <a:rPr lang="de-DE" sz="1200" kern="1200">
                <a:solidFill>
                  <a:schemeClr val="tx1"/>
                </a:solidFill>
                <a:effectLst/>
                <a:latin typeface="+mn-lt"/>
                <a:ea typeface="+mn-ea"/>
                <a:cs typeface="+mn-cs"/>
              </a:rPr>
              <a:t>. </a:t>
            </a:r>
          </a:p>
          <a:p>
            <a:pPr marL="0" marR="0" lvl="0" indent="0" algn="l" defTabSz="914400" rtl="0" eaLnBrk="1" fontAlgn="auto" latinLnBrk="0" hangingPunct="1">
              <a:lnSpc>
                <a:spcPct val="100000"/>
              </a:lnSpc>
              <a:spcBef>
                <a:spcPts val="0"/>
              </a:spcBef>
              <a:spcAft>
                <a:spcPts val="0"/>
              </a:spcAft>
              <a:buClrTx/>
              <a:buSzTx/>
              <a:buFontTx/>
              <a:buNone/>
              <a:tabLst/>
              <a:defRPr/>
            </a:pPr>
            <a:r>
              <a:rPr lang="de-DE" sz="1200" kern="1200">
                <a:solidFill>
                  <a:schemeClr val="tx1"/>
                </a:solidFill>
                <a:effectLst/>
                <a:latin typeface="+mn-lt"/>
                <a:ea typeface="+mn-ea"/>
                <a:cs typeface="+mn-cs"/>
              </a:rPr>
              <a:t>This </a:t>
            </a:r>
            <a:r>
              <a:rPr lang="de-DE" sz="1200" kern="1200" err="1">
                <a:solidFill>
                  <a:schemeClr val="tx1"/>
                </a:solidFill>
                <a:effectLst/>
                <a:latin typeface="+mn-lt"/>
                <a:ea typeface="+mn-ea"/>
                <a:cs typeface="+mn-cs"/>
              </a:rPr>
              <a:t>needs</a:t>
            </a:r>
            <a:r>
              <a:rPr lang="de-DE" sz="1200" kern="1200">
                <a:solidFill>
                  <a:schemeClr val="tx1"/>
                </a:solidFill>
                <a:effectLst/>
                <a:latin typeface="+mn-lt"/>
                <a:ea typeface="+mn-ea"/>
                <a:cs typeface="+mn-cs"/>
              </a:rPr>
              <a:t> </a:t>
            </a:r>
            <a:r>
              <a:rPr lang="de-DE" sz="1200" kern="1200" err="1">
                <a:solidFill>
                  <a:schemeClr val="tx1"/>
                </a:solidFill>
                <a:effectLst/>
                <a:latin typeface="+mn-lt"/>
                <a:ea typeface="+mn-ea"/>
                <a:cs typeface="+mn-cs"/>
              </a:rPr>
              <a:t>to</a:t>
            </a:r>
            <a:r>
              <a:rPr lang="de-DE" sz="1200" kern="1200">
                <a:solidFill>
                  <a:schemeClr val="tx1"/>
                </a:solidFill>
                <a:effectLst/>
                <a:latin typeface="+mn-lt"/>
                <a:ea typeface="+mn-ea"/>
                <a:cs typeface="+mn-cs"/>
              </a:rPr>
              <a:t> </a:t>
            </a:r>
            <a:r>
              <a:rPr lang="de-DE" sz="1200" kern="1200" err="1">
                <a:solidFill>
                  <a:schemeClr val="tx1"/>
                </a:solidFill>
                <a:effectLst/>
                <a:latin typeface="+mn-lt"/>
                <a:ea typeface="+mn-ea"/>
                <a:cs typeface="+mn-cs"/>
              </a:rPr>
              <a:t>be</a:t>
            </a:r>
            <a:r>
              <a:rPr lang="de-DE" sz="1200" kern="1200">
                <a:solidFill>
                  <a:schemeClr val="tx1"/>
                </a:solidFill>
                <a:effectLst/>
                <a:latin typeface="+mn-lt"/>
                <a:ea typeface="+mn-ea"/>
                <a:cs typeface="+mn-cs"/>
              </a:rPr>
              <a:t> orthogonal </a:t>
            </a:r>
            <a:r>
              <a:rPr lang="de-DE" sz="1200" kern="1200" err="1">
                <a:solidFill>
                  <a:schemeClr val="tx1"/>
                </a:solidFill>
                <a:effectLst/>
                <a:latin typeface="+mn-lt"/>
                <a:ea typeface="+mn-ea"/>
                <a:cs typeface="+mn-cs"/>
              </a:rPr>
              <a:t>to</a:t>
            </a:r>
            <a:r>
              <a:rPr lang="de-DE" sz="1200" kern="1200">
                <a:solidFill>
                  <a:schemeClr val="tx1"/>
                </a:solidFill>
                <a:effectLst/>
                <a:latin typeface="+mn-lt"/>
                <a:ea typeface="+mn-ea"/>
                <a:cs typeface="+mn-cs"/>
              </a:rPr>
              <a:t> </a:t>
            </a:r>
            <a:r>
              <a:rPr lang="de-DE" sz="1200" kern="1200" err="1">
                <a:solidFill>
                  <a:schemeClr val="tx1"/>
                </a:solidFill>
                <a:effectLst/>
                <a:latin typeface="+mn-lt"/>
                <a:ea typeface="+mn-ea"/>
                <a:cs typeface="+mn-cs"/>
              </a:rPr>
              <a:t>the</a:t>
            </a:r>
            <a:r>
              <a:rPr lang="de-DE" sz="1200" kern="1200">
                <a:solidFill>
                  <a:schemeClr val="tx1"/>
                </a:solidFill>
                <a:effectLst/>
                <a:latin typeface="+mn-lt"/>
                <a:ea typeface="+mn-ea"/>
                <a:cs typeface="+mn-cs"/>
              </a:rPr>
              <a:t> </a:t>
            </a:r>
            <a:r>
              <a:rPr lang="de-DE" sz="1200" kern="1200" err="1">
                <a:solidFill>
                  <a:schemeClr val="tx1"/>
                </a:solidFill>
                <a:effectLst/>
                <a:latin typeface="+mn-lt"/>
                <a:ea typeface="+mn-ea"/>
                <a:cs typeface="+mn-cs"/>
              </a:rPr>
              <a:t>levelset</a:t>
            </a:r>
            <a:r>
              <a:rPr lang="de-DE" sz="1200" kern="1200">
                <a:solidFill>
                  <a:schemeClr val="tx1"/>
                </a:solidFill>
                <a:effectLst/>
                <a:latin typeface="+mn-lt"/>
                <a:ea typeface="+mn-ea"/>
                <a:cs typeface="+mn-cs"/>
              </a:rPr>
              <a:t> </a:t>
            </a:r>
            <a:r>
              <a:rPr lang="de-DE" sz="1200" kern="1200" err="1">
                <a:solidFill>
                  <a:schemeClr val="tx1"/>
                </a:solidFill>
                <a:effectLst/>
                <a:latin typeface="+mn-lt"/>
                <a:ea typeface="+mn-ea"/>
                <a:cs typeface="+mn-cs"/>
              </a:rPr>
              <a:t>curve</a:t>
            </a:r>
            <a:r>
              <a:rPr lang="de-DE" sz="1200" kern="1200">
                <a:solidFill>
                  <a:schemeClr val="tx1"/>
                </a:solidFill>
                <a:effectLst/>
                <a:latin typeface="+mn-lt"/>
                <a:ea typeface="+mn-ea"/>
                <a:cs typeface="+mn-cs"/>
              </a:rPr>
              <a:t> </a:t>
            </a:r>
            <a:r>
              <a:rPr lang="de-DE" sz="1200" kern="1200" err="1">
                <a:solidFill>
                  <a:schemeClr val="tx1"/>
                </a:solidFill>
                <a:effectLst/>
                <a:latin typeface="+mn-lt"/>
                <a:ea typeface="+mn-ea"/>
                <a:cs typeface="+mn-cs"/>
              </a:rPr>
              <a:t>or</a:t>
            </a:r>
            <a:r>
              <a:rPr lang="de-DE" sz="1200" kern="1200">
                <a:solidFill>
                  <a:schemeClr val="tx1"/>
                </a:solidFill>
                <a:effectLst/>
                <a:latin typeface="+mn-lt"/>
                <a:ea typeface="+mn-ea"/>
                <a:cs typeface="+mn-cs"/>
              </a:rPr>
              <a:t> </a:t>
            </a:r>
            <a:r>
              <a:rPr lang="de-DE" sz="1200" kern="1200" err="1">
                <a:solidFill>
                  <a:schemeClr val="tx1"/>
                </a:solidFill>
                <a:effectLst/>
                <a:latin typeface="+mn-lt"/>
                <a:ea typeface="+mn-ea"/>
                <a:cs typeface="+mn-cs"/>
              </a:rPr>
              <a:t>surface</a:t>
            </a:r>
            <a:r>
              <a:rPr lang="de-DE" sz="1200" kern="1200">
                <a:solidFill>
                  <a:schemeClr val="tx1"/>
                </a:solidFill>
                <a:effectLst/>
                <a:latin typeface="+mn-lt"/>
                <a:ea typeface="+mn-ea"/>
                <a:cs typeface="+mn-cs"/>
              </a:rPr>
              <a:t>. </a:t>
            </a:r>
            <a:r>
              <a:rPr lang="de-DE" sz="1200" kern="1200" err="1">
                <a:solidFill>
                  <a:schemeClr val="tx1"/>
                </a:solidFill>
                <a:effectLst/>
                <a:latin typeface="+mn-lt"/>
                <a:ea typeface="+mn-ea"/>
                <a:cs typeface="+mn-cs"/>
              </a:rPr>
              <a:t>Hence</a:t>
            </a:r>
            <a:r>
              <a:rPr lang="de-DE" sz="1200" kern="1200">
                <a:solidFill>
                  <a:schemeClr val="tx1"/>
                </a:solidFill>
                <a:effectLst/>
                <a:latin typeface="+mn-lt"/>
                <a:ea typeface="+mn-ea"/>
                <a:cs typeface="+mn-cs"/>
              </a:rPr>
              <a:t> </a:t>
            </a:r>
            <a:r>
              <a:rPr lang="de-DE" sz="1200" kern="1200" err="1">
                <a:solidFill>
                  <a:schemeClr val="tx1"/>
                </a:solidFill>
                <a:effectLst/>
                <a:latin typeface="+mn-lt"/>
                <a:ea typeface="+mn-ea"/>
                <a:cs typeface="+mn-cs"/>
              </a:rPr>
              <a:t>the</a:t>
            </a:r>
            <a:r>
              <a:rPr lang="de-DE" sz="1200" kern="1200">
                <a:solidFill>
                  <a:schemeClr val="tx1"/>
                </a:solidFill>
                <a:effectLst/>
                <a:latin typeface="+mn-lt"/>
                <a:ea typeface="+mn-ea"/>
                <a:cs typeface="+mn-cs"/>
              </a:rPr>
              <a:t> </a:t>
            </a:r>
            <a:r>
              <a:rPr lang="de-DE" sz="1200" kern="1200" err="1">
                <a:solidFill>
                  <a:schemeClr val="tx1"/>
                </a:solidFill>
                <a:effectLst/>
                <a:latin typeface="+mn-lt"/>
                <a:ea typeface="+mn-ea"/>
                <a:cs typeface="+mn-cs"/>
              </a:rPr>
              <a:t>gradient</a:t>
            </a:r>
            <a:r>
              <a:rPr lang="de-DE" sz="1200" kern="1200">
                <a:solidFill>
                  <a:schemeClr val="tx1"/>
                </a:solidFill>
                <a:effectLst/>
                <a:latin typeface="+mn-lt"/>
                <a:ea typeface="+mn-ea"/>
                <a:cs typeface="+mn-cs"/>
              </a:rPr>
              <a:t> </a:t>
            </a:r>
            <a:r>
              <a:rPr lang="de-DE" sz="1200" kern="1200" err="1">
                <a:solidFill>
                  <a:schemeClr val="tx1"/>
                </a:solidFill>
                <a:effectLst/>
                <a:latin typeface="+mn-lt"/>
                <a:ea typeface="+mn-ea"/>
                <a:cs typeface="+mn-cs"/>
              </a:rPr>
              <a:t>is</a:t>
            </a:r>
            <a:r>
              <a:rPr lang="de-DE" sz="1200" kern="1200">
                <a:solidFill>
                  <a:schemeClr val="tx1"/>
                </a:solidFill>
                <a:effectLst/>
                <a:latin typeface="+mn-lt"/>
                <a:ea typeface="+mn-ea"/>
                <a:cs typeface="+mn-cs"/>
              </a:rPr>
              <a:t> </a:t>
            </a:r>
            <a:r>
              <a:rPr lang="de-DE" sz="1200" kern="1200" err="1">
                <a:solidFill>
                  <a:schemeClr val="tx1"/>
                </a:solidFill>
                <a:effectLst/>
                <a:latin typeface="+mn-lt"/>
                <a:ea typeface="+mn-ea"/>
                <a:cs typeface="+mn-cs"/>
              </a:rPr>
              <a:t>the</a:t>
            </a:r>
            <a:r>
              <a:rPr lang="de-DE" sz="1200" kern="1200">
                <a:solidFill>
                  <a:schemeClr val="tx1"/>
                </a:solidFill>
                <a:effectLst/>
                <a:latin typeface="+mn-lt"/>
                <a:ea typeface="+mn-ea"/>
                <a:cs typeface="+mn-cs"/>
              </a:rPr>
              <a:t> normal</a:t>
            </a:r>
          </a:p>
          <a:p>
            <a:pPr marL="0" marR="0" lvl="0" indent="0" algn="l" defTabSz="914400" rtl="0" eaLnBrk="1" fontAlgn="auto" latinLnBrk="0" hangingPunct="1">
              <a:lnSpc>
                <a:spcPct val="100000"/>
              </a:lnSpc>
              <a:spcBef>
                <a:spcPts val="0"/>
              </a:spcBef>
              <a:spcAft>
                <a:spcPts val="0"/>
              </a:spcAft>
              <a:buClrTx/>
              <a:buSzTx/>
              <a:buFontTx/>
              <a:buNone/>
              <a:tabLst/>
              <a:defRPr/>
            </a:pPr>
            <a:endParaRPr lang="de-DE" sz="1200" kern="120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de-DE" sz="1200" kern="120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de-DE" sz="1200" kern="1200">
                <a:solidFill>
                  <a:schemeClr val="tx1"/>
                </a:solidFill>
                <a:effectLst/>
                <a:latin typeface="+mn-lt"/>
                <a:ea typeface="+mn-ea"/>
                <a:cs typeface="+mn-cs"/>
              </a:rPr>
              <a:t>\</a:t>
            </a:r>
            <a:r>
              <a:rPr lang="de-DE" sz="1200" kern="1200" err="1">
                <a:solidFill>
                  <a:schemeClr val="tx1"/>
                </a:solidFill>
                <a:effectLst/>
                <a:latin typeface="+mn-lt"/>
                <a:ea typeface="+mn-ea"/>
                <a:cs typeface="+mn-cs"/>
              </a:rPr>
              <a:t>mathcal</a:t>
            </a:r>
            <a:r>
              <a:rPr lang="de-DE" sz="1200" kern="1200">
                <a:solidFill>
                  <a:schemeClr val="tx1"/>
                </a:solidFill>
                <a:effectLst/>
                <a:latin typeface="+mn-lt"/>
                <a:ea typeface="+mn-ea"/>
                <a:cs typeface="+mn-cs"/>
              </a:rPr>
              <a:t>{S} =\{\</a:t>
            </a:r>
            <a:r>
              <a:rPr lang="de-DE" sz="1200" kern="1200" err="1">
                <a:solidFill>
                  <a:schemeClr val="tx1"/>
                </a:solidFill>
                <a:effectLst/>
                <a:latin typeface="+mn-lt"/>
                <a:ea typeface="+mn-ea"/>
                <a:cs typeface="+mn-cs"/>
              </a:rPr>
              <a:t>mathbf</a:t>
            </a:r>
            <a:r>
              <a:rPr lang="de-DE" sz="1200" kern="1200">
                <a:solidFill>
                  <a:schemeClr val="tx1"/>
                </a:solidFill>
                <a:effectLst/>
                <a:latin typeface="+mn-lt"/>
                <a:ea typeface="+mn-ea"/>
                <a:cs typeface="+mn-cs"/>
              </a:rPr>
              <a:t>{p}\in\</a:t>
            </a:r>
            <a:r>
              <a:rPr lang="de-DE" sz="1200" kern="1200" err="1">
                <a:solidFill>
                  <a:schemeClr val="tx1"/>
                </a:solidFill>
                <a:effectLst/>
                <a:latin typeface="+mn-lt"/>
                <a:ea typeface="+mn-ea"/>
                <a:cs typeface="+mn-cs"/>
              </a:rPr>
              <a:t>mathbb</a:t>
            </a:r>
            <a:r>
              <a:rPr lang="de-DE" sz="1200" kern="1200">
                <a:solidFill>
                  <a:schemeClr val="tx1"/>
                </a:solidFill>
                <a:effectLst/>
                <a:latin typeface="+mn-lt"/>
                <a:ea typeface="+mn-ea"/>
                <a:cs typeface="+mn-cs"/>
              </a:rPr>
              <a:t>{R}^3 \, | f(\</a:t>
            </a:r>
            <a:r>
              <a:rPr lang="de-DE" sz="1200" kern="1200" err="1">
                <a:solidFill>
                  <a:schemeClr val="tx1"/>
                </a:solidFill>
                <a:effectLst/>
                <a:latin typeface="+mn-lt"/>
                <a:ea typeface="+mn-ea"/>
                <a:cs typeface="+mn-cs"/>
              </a:rPr>
              <a:t>mathbf</a:t>
            </a:r>
            <a:r>
              <a:rPr lang="de-DE" sz="1200" kern="1200">
                <a:solidFill>
                  <a:schemeClr val="tx1"/>
                </a:solidFill>
                <a:effectLst/>
                <a:latin typeface="+mn-lt"/>
                <a:ea typeface="+mn-ea"/>
                <a:cs typeface="+mn-cs"/>
              </a:rPr>
              <a:t>{p})=0)\}</a:t>
            </a:r>
          </a:p>
          <a:p>
            <a:pPr marL="0" marR="0" lvl="0" indent="0" algn="l" defTabSz="914400" rtl="0" eaLnBrk="1" fontAlgn="auto" latinLnBrk="0" hangingPunct="1">
              <a:lnSpc>
                <a:spcPct val="100000"/>
              </a:lnSpc>
              <a:spcBef>
                <a:spcPts val="0"/>
              </a:spcBef>
              <a:spcAft>
                <a:spcPts val="0"/>
              </a:spcAft>
              <a:buClrTx/>
              <a:buSzTx/>
              <a:buFontTx/>
              <a:buNone/>
              <a:tabLst/>
              <a:defRPr/>
            </a:pPr>
            <a:r>
              <a:rPr lang="de-DE" sz="1200" kern="1200" err="1">
                <a:solidFill>
                  <a:schemeClr val="tx1"/>
                </a:solidFill>
                <a:effectLst/>
                <a:latin typeface="+mn-lt"/>
                <a:ea typeface="+mn-ea"/>
                <a:cs typeface="+mn-cs"/>
              </a:rPr>
              <a:t>n</a:t>
            </a:r>
            <a:r>
              <a:rPr lang="de-DE" sz="1200" kern="1200">
                <a:solidFill>
                  <a:schemeClr val="tx1"/>
                </a:solidFill>
                <a:effectLst/>
                <a:latin typeface="+mn-lt"/>
                <a:ea typeface="+mn-ea"/>
                <a:cs typeface="+mn-cs"/>
              </a:rPr>
              <a:t>(\</a:t>
            </a:r>
            <a:r>
              <a:rPr lang="de-DE" sz="1200" kern="1200" err="1">
                <a:solidFill>
                  <a:schemeClr val="tx1"/>
                </a:solidFill>
                <a:effectLst/>
                <a:latin typeface="+mn-lt"/>
                <a:ea typeface="+mn-ea"/>
                <a:cs typeface="+mn-cs"/>
              </a:rPr>
              <a:t>mathbf</a:t>
            </a:r>
            <a:r>
              <a:rPr lang="de-DE" sz="1200" kern="1200">
                <a:solidFill>
                  <a:schemeClr val="tx1"/>
                </a:solidFill>
                <a:effectLst/>
                <a:latin typeface="+mn-lt"/>
                <a:ea typeface="+mn-ea"/>
                <a:cs typeface="+mn-cs"/>
              </a:rPr>
              <a:t>{p}) = \</a:t>
            </a:r>
            <a:r>
              <a:rPr lang="de-DE" sz="1200" kern="1200" err="1">
                <a:solidFill>
                  <a:schemeClr val="tx1"/>
                </a:solidFill>
                <a:effectLst/>
                <a:latin typeface="+mn-lt"/>
                <a:ea typeface="+mn-ea"/>
                <a:cs typeface="+mn-cs"/>
              </a:rPr>
              <a:t>nabla</a:t>
            </a:r>
            <a:r>
              <a:rPr lang="de-DE" sz="1200" kern="1200">
                <a:solidFill>
                  <a:schemeClr val="tx1"/>
                </a:solidFill>
                <a:effectLst/>
                <a:latin typeface="+mn-lt"/>
                <a:ea typeface="+mn-ea"/>
                <a:cs typeface="+mn-cs"/>
              </a:rPr>
              <a:t> f(\</a:t>
            </a:r>
            <a:r>
              <a:rPr lang="de-DE" sz="1200" kern="1200" err="1">
                <a:solidFill>
                  <a:schemeClr val="tx1"/>
                </a:solidFill>
                <a:effectLst/>
                <a:latin typeface="+mn-lt"/>
                <a:ea typeface="+mn-ea"/>
                <a:cs typeface="+mn-cs"/>
              </a:rPr>
              <a:t>mathbf</a:t>
            </a:r>
            <a:r>
              <a:rPr lang="de-DE" sz="1200" kern="1200">
                <a:solidFill>
                  <a:schemeClr val="tx1"/>
                </a:solidFill>
                <a:effectLst/>
                <a:latin typeface="+mn-lt"/>
                <a:ea typeface="+mn-ea"/>
                <a:cs typeface="+mn-cs"/>
              </a:rPr>
              <a:t>{p})</a:t>
            </a:r>
          </a:p>
          <a:p>
            <a:pPr marL="0" marR="0" lvl="0" indent="0" algn="l" defTabSz="914400" rtl="0" eaLnBrk="1" fontAlgn="auto" latinLnBrk="0" hangingPunct="1">
              <a:lnSpc>
                <a:spcPct val="100000"/>
              </a:lnSpc>
              <a:spcBef>
                <a:spcPts val="0"/>
              </a:spcBef>
              <a:spcAft>
                <a:spcPts val="0"/>
              </a:spcAft>
              <a:buClrTx/>
              <a:buSzTx/>
              <a:buFontTx/>
              <a:buNone/>
              <a:tabLst/>
              <a:defRPr/>
            </a:pPr>
            <a:endParaRPr lang="de-DE" sz="1200" kern="1200">
              <a:solidFill>
                <a:schemeClr val="tx1"/>
              </a:solidFill>
              <a:effectLst/>
              <a:latin typeface="+mn-lt"/>
              <a:ea typeface="+mn-ea"/>
              <a:cs typeface="+mn-cs"/>
            </a:endParaRPr>
          </a:p>
          <a:p>
            <a:endParaRPr lang="en-US"/>
          </a:p>
        </p:txBody>
      </p:sp>
      <p:sp>
        <p:nvSpPr>
          <p:cNvPr id="4" name="Slide Number Placeholder 3"/>
          <p:cNvSpPr>
            <a:spLocks noGrp="1"/>
          </p:cNvSpPr>
          <p:nvPr>
            <p:ph type="sldNum" sz="quarter" idx="5"/>
          </p:nvPr>
        </p:nvSpPr>
        <p:spPr/>
        <p:txBody>
          <a:bodyPr/>
          <a:lstStyle/>
          <a:p>
            <a:fld id="{4967CA9A-D1F7-3140-A662-F6A7AF2F4CF5}" type="slidenum">
              <a:rPr lang="en-US" smtClean="0"/>
              <a:t>25</a:t>
            </a:fld>
            <a:endParaRPr lang="en-US"/>
          </a:p>
        </p:txBody>
      </p:sp>
    </p:spTree>
    <p:extLst>
      <p:ext uri="{BB962C8B-B14F-4D97-AF65-F5344CB8AC3E}">
        <p14:creationId xmlns:p14="http://schemas.microsoft.com/office/powerpoint/2010/main" val="1867822486"/>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8770F0F-4178-1420-878D-58D13BD8FFB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246A52A-2C3A-5421-9DC1-F3CFAAEA1D4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419E1A4-2EE0-5334-780A-7974E24E50EA}"/>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err="1"/>
              <a:t>Levelsets</a:t>
            </a:r>
            <a:r>
              <a:rPr lang="en-US"/>
              <a:t> widely used for medical imaging. Great for volumes</a:t>
            </a:r>
          </a:p>
          <a:p>
            <a:endParaRPr lang="en-GB"/>
          </a:p>
        </p:txBody>
      </p:sp>
      <p:sp>
        <p:nvSpPr>
          <p:cNvPr id="4" name="Slide Number Placeholder 3">
            <a:extLst>
              <a:ext uri="{FF2B5EF4-FFF2-40B4-BE49-F238E27FC236}">
                <a16:creationId xmlns:a16="http://schemas.microsoft.com/office/drawing/2014/main" id="{3BF87717-2103-9BF1-6BCD-96F674E271FC}"/>
              </a:ext>
            </a:extLst>
          </p:cNvPr>
          <p:cNvSpPr>
            <a:spLocks noGrp="1"/>
          </p:cNvSpPr>
          <p:nvPr>
            <p:ph type="sldNum" sz="quarter" idx="5"/>
          </p:nvPr>
        </p:nvSpPr>
        <p:spPr/>
        <p:txBody>
          <a:bodyPr/>
          <a:lstStyle/>
          <a:p>
            <a:fld id="{4967CA9A-D1F7-3140-A662-F6A7AF2F4CF5}" type="slidenum">
              <a:rPr lang="en-US" smtClean="0"/>
              <a:t>27</a:t>
            </a:fld>
            <a:endParaRPr lang="en-US"/>
          </a:p>
        </p:txBody>
      </p:sp>
    </p:spTree>
    <p:extLst>
      <p:ext uri="{BB962C8B-B14F-4D97-AF65-F5344CB8AC3E}">
        <p14:creationId xmlns:p14="http://schemas.microsoft.com/office/powerpoint/2010/main" val="187614048"/>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120D578-4D6A-27C9-294C-89D320B1EF3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8C25802-92C3-2CF6-CA3B-7EBD2E57549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2E21A85-D97C-FA50-56B0-77C58124D19E}"/>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err="1"/>
              <a:t>Levelsets</a:t>
            </a:r>
            <a:r>
              <a:rPr lang="en-US"/>
              <a:t> widely used for medical imaging. Great for volumes</a:t>
            </a:r>
          </a:p>
          <a:p>
            <a:endParaRPr lang="en-GB"/>
          </a:p>
        </p:txBody>
      </p:sp>
      <p:sp>
        <p:nvSpPr>
          <p:cNvPr id="4" name="Slide Number Placeholder 3">
            <a:extLst>
              <a:ext uri="{FF2B5EF4-FFF2-40B4-BE49-F238E27FC236}">
                <a16:creationId xmlns:a16="http://schemas.microsoft.com/office/drawing/2014/main" id="{2399FA3C-5289-7EE0-3769-A97392CC1DE0}"/>
              </a:ext>
            </a:extLst>
          </p:cNvPr>
          <p:cNvSpPr>
            <a:spLocks noGrp="1"/>
          </p:cNvSpPr>
          <p:nvPr>
            <p:ph type="sldNum" sz="quarter" idx="5"/>
          </p:nvPr>
        </p:nvSpPr>
        <p:spPr/>
        <p:txBody>
          <a:bodyPr/>
          <a:lstStyle/>
          <a:p>
            <a:fld id="{4967CA9A-D1F7-3140-A662-F6A7AF2F4CF5}" type="slidenum">
              <a:rPr lang="en-US" smtClean="0"/>
              <a:t>28</a:t>
            </a:fld>
            <a:endParaRPr lang="en-US"/>
          </a:p>
        </p:txBody>
      </p:sp>
    </p:spTree>
    <p:extLst>
      <p:ext uri="{BB962C8B-B14F-4D97-AF65-F5344CB8AC3E}">
        <p14:creationId xmlns:p14="http://schemas.microsoft.com/office/powerpoint/2010/main" val="3416557988"/>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AE77E63-964D-4358-A54D-910E3F5FCF6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67504FC-1963-699E-8D99-B883D319DE9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9733978-2662-CB11-B969-E3ADFAAED124}"/>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err="1"/>
              <a:t>Levelsets</a:t>
            </a:r>
            <a:r>
              <a:rPr lang="en-US"/>
              <a:t> widely used for medical imaging. Great for volumes</a:t>
            </a:r>
          </a:p>
          <a:p>
            <a:endParaRPr lang="en-GB"/>
          </a:p>
        </p:txBody>
      </p:sp>
      <p:sp>
        <p:nvSpPr>
          <p:cNvPr id="4" name="Slide Number Placeholder 3">
            <a:extLst>
              <a:ext uri="{FF2B5EF4-FFF2-40B4-BE49-F238E27FC236}">
                <a16:creationId xmlns:a16="http://schemas.microsoft.com/office/drawing/2014/main" id="{F1AC7B8B-C0E4-9C0E-0386-9EF283CD94D4}"/>
              </a:ext>
            </a:extLst>
          </p:cNvPr>
          <p:cNvSpPr>
            <a:spLocks noGrp="1"/>
          </p:cNvSpPr>
          <p:nvPr>
            <p:ph type="sldNum" sz="quarter" idx="5"/>
          </p:nvPr>
        </p:nvSpPr>
        <p:spPr/>
        <p:txBody>
          <a:bodyPr/>
          <a:lstStyle/>
          <a:p>
            <a:fld id="{4967CA9A-D1F7-3140-A662-F6A7AF2F4CF5}" type="slidenum">
              <a:rPr lang="en-US" smtClean="0"/>
              <a:t>29</a:t>
            </a:fld>
            <a:endParaRPr lang="en-US"/>
          </a:p>
        </p:txBody>
      </p:sp>
    </p:spTree>
    <p:extLst>
      <p:ext uri="{BB962C8B-B14F-4D97-AF65-F5344CB8AC3E}">
        <p14:creationId xmlns:p14="http://schemas.microsoft.com/office/powerpoint/2010/main" val="444950868"/>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A50F4DB-EA82-5FB9-30F9-24849ACC7C2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FBF3DCF-4E00-9754-DF8F-5F2BCAE29D4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AFAC32E-C028-0684-41E4-0A0EB1621DFA}"/>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US">
              <a:ea typeface="Calibri"/>
              <a:cs typeface="Calibri"/>
            </a:endParaRPr>
          </a:p>
          <a:p>
            <a:r>
              <a:rPr lang="en-GB">
                <a:ea typeface="Calibri"/>
                <a:cs typeface="Calibri"/>
              </a:rPr>
              <a:t>Once we have calculated the values of the implicit function at the vertices of the cube, </a:t>
            </a:r>
          </a:p>
          <a:p>
            <a:r>
              <a:rPr lang="en-GB">
                <a:ea typeface="Calibri"/>
                <a:cs typeface="Calibri"/>
              </a:rPr>
              <a:t>we can interpolate the vertices of the mesh representing surface only for the cubes matched against the look up table of the Marching Cubes algorithm </a:t>
            </a:r>
            <a:endParaRPr lang="en-GB"/>
          </a:p>
        </p:txBody>
      </p:sp>
      <p:sp>
        <p:nvSpPr>
          <p:cNvPr id="4" name="Slide Number Placeholder 3">
            <a:extLst>
              <a:ext uri="{FF2B5EF4-FFF2-40B4-BE49-F238E27FC236}">
                <a16:creationId xmlns:a16="http://schemas.microsoft.com/office/drawing/2014/main" id="{ABEBB7F9-9D25-A5D3-85A0-F7EFA4ED2F2C}"/>
              </a:ext>
            </a:extLst>
          </p:cNvPr>
          <p:cNvSpPr>
            <a:spLocks noGrp="1"/>
          </p:cNvSpPr>
          <p:nvPr>
            <p:ph type="sldNum" sz="quarter" idx="5"/>
          </p:nvPr>
        </p:nvSpPr>
        <p:spPr/>
        <p:txBody>
          <a:bodyPr/>
          <a:lstStyle/>
          <a:p>
            <a:fld id="{4967CA9A-D1F7-3140-A662-F6A7AF2F4CF5}" type="slidenum">
              <a:rPr lang="en-US" smtClean="0"/>
              <a:t>30</a:t>
            </a:fld>
            <a:endParaRPr lang="en-US"/>
          </a:p>
        </p:txBody>
      </p:sp>
    </p:spTree>
    <p:extLst>
      <p:ext uri="{BB962C8B-B14F-4D97-AF65-F5344CB8AC3E}">
        <p14:creationId xmlns:p14="http://schemas.microsoft.com/office/powerpoint/2010/main" val="1120372546"/>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Problem with matching cubes. Show lack of detail. </a:t>
            </a:r>
          </a:p>
        </p:txBody>
      </p:sp>
      <p:sp>
        <p:nvSpPr>
          <p:cNvPr id="4" name="Slide Number Placeholder 3"/>
          <p:cNvSpPr>
            <a:spLocks noGrp="1"/>
          </p:cNvSpPr>
          <p:nvPr>
            <p:ph type="sldNum" sz="quarter" idx="5"/>
          </p:nvPr>
        </p:nvSpPr>
        <p:spPr/>
        <p:txBody>
          <a:bodyPr/>
          <a:lstStyle/>
          <a:p>
            <a:fld id="{4967CA9A-D1F7-3140-A662-F6A7AF2F4CF5}" type="slidenum">
              <a:rPr lang="en-US" smtClean="0"/>
              <a:t>31</a:t>
            </a:fld>
            <a:endParaRPr lang="en-US"/>
          </a:p>
        </p:txBody>
      </p:sp>
    </p:spTree>
    <p:extLst>
      <p:ext uri="{BB962C8B-B14F-4D97-AF65-F5344CB8AC3E}">
        <p14:creationId xmlns:p14="http://schemas.microsoft.com/office/powerpoint/2010/main" val="583115057"/>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E4FDA88-D143-967D-09C1-C684F912005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A8709E6-A12D-9B1F-619E-C5891C84BE8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5BE46F4-4FA5-D09B-D925-F738C3A1FEEE}"/>
              </a:ext>
            </a:extLst>
          </p:cNvPr>
          <p:cNvSpPr>
            <a:spLocks noGrp="1"/>
          </p:cNvSpPr>
          <p:nvPr>
            <p:ph type="body" idx="1"/>
          </p:nvPr>
        </p:nvSpPr>
        <p:spPr/>
        <p:txBody>
          <a:bodyPr/>
          <a:lstStyle/>
          <a:p>
            <a:r>
              <a:rPr lang="en-US"/>
              <a:t>Problem with matching cubes. Show lack of detail. </a:t>
            </a:r>
          </a:p>
        </p:txBody>
      </p:sp>
      <p:sp>
        <p:nvSpPr>
          <p:cNvPr id="4" name="Slide Number Placeholder 3">
            <a:extLst>
              <a:ext uri="{FF2B5EF4-FFF2-40B4-BE49-F238E27FC236}">
                <a16:creationId xmlns:a16="http://schemas.microsoft.com/office/drawing/2014/main" id="{F31BF5E2-446A-E134-E635-FC59E9800F3F}"/>
              </a:ext>
            </a:extLst>
          </p:cNvPr>
          <p:cNvSpPr>
            <a:spLocks noGrp="1"/>
          </p:cNvSpPr>
          <p:nvPr>
            <p:ph type="sldNum" sz="quarter" idx="5"/>
          </p:nvPr>
        </p:nvSpPr>
        <p:spPr/>
        <p:txBody>
          <a:bodyPr/>
          <a:lstStyle/>
          <a:p>
            <a:fld id="{4967CA9A-D1F7-3140-A662-F6A7AF2F4CF5}" type="slidenum">
              <a:rPr lang="en-US" smtClean="0"/>
              <a:t>32</a:t>
            </a:fld>
            <a:endParaRPr lang="en-US"/>
          </a:p>
        </p:txBody>
      </p:sp>
    </p:spTree>
    <p:extLst>
      <p:ext uri="{BB962C8B-B14F-4D97-AF65-F5344CB8AC3E}">
        <p14:creationId xmlns:p14="http://schemas.microsoft.com/office/powerpoint/2010/main" val="3164570932"/>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4EF6130-7BE4-607F-6769-D61B96DCC30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9C99DD6-B192-6B73-44B9-7CD21DE10D1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9EBCBFC-615D-408C-E86A-CA48AC76AE32}"/>
              </a:ext>
            </a:extLst>
          </p:cNvPr>
          <p:cNvSpPr>
            <a:spLocks noGrp="1"/>
          </p:cNvSpPr>
          <p:nvPr>
            <p:ph type="body" idx="1"/>
          </p:nvPr>
        </p:nvSpPr>
        <p:spPr/>
        <p:txBody>
          <a:bodyPr/>
          <a:lstStyle/>
          <a:p>
            <a:r>
              <a:rPr lang="en-US"/>
              <a:t>Hermite Data = (</a:t>
            </a:r>
            <a:r>
              <a:rPr lang="en-US" err="1"/>
              <a:t>i.e</a:t>
            </a:r>
            <a:r>
              <a:rPr lang="en-US"/>
              <a:t>; exact intersection points and </a:t>
            </a:r>
            <a:r>
              <a:rPr lang="en-US" err="1"/>
              <a:t>normals</a:t>
            </a:r>
            <a:r>
              <a:rPr lang="en-US"/>
              <a:t>)</a:t>
            </a:r>
          </a:p>
          <a:p>
            <a:endParaRPr lang="en-US">
              <a:ea typeface="Calibri"/>
              <a:cs typeface="Calibri"/>
            </a:endParaRPr>
          </a:p>
        </p:txBody>
      </p:sp>
      <p:sp>
        <p:nvSpPr>
          <p:cNvPr id="4" name="Slide Number Placeholder 3">
            <a:extLst>
              <a:ext uri="{FF2B5EF4-FFF2-40B4-BE49-F238E27FC236}">
                <a16:creationId xmlns:a16="http://schemas.microsoft.com/office/drawing/2014/main" id="{9828E30B-19A1-97CA-2E0C-CFC2C7F37EB6}"/>
              </a:ext>
            </a:extLst>
          </p:cNvPr>
          <p:cNvSpPr>
            <a:spLocks noGrp="1"/>
          </p:cNvSpPr>
          <p:nvPr>
            <p:ph type="sldNum" sz="quarter" idx="5"/>
          </p:nvPr>
        </p:nvSpPr>
        <p:spPr/>
        <p:txBody>
          <a:bodyPr/>
          <a:lstStyle/>
          <a:p>
            <a:fld id="{4967CA9A-D1F7-3140-A662-F6A7AF2F4CF5}" type="slidenum">
              <a:rPr lang="en-US" smtClean="0"/>
              <a:t>33</a:t>
            </a:fld>
            <a:endParaRPr lang="en-US"/>
          </a:p>
        </p:txBody>
      </p:sp>
    </p:spTree>
    <p:extLst>
      <p:ext uri="{BB962C8B-B14F-4D97-AF65-F5344CB8AC3E}">
        <p14:creationId xmlns:p14="http://schemas.microsoft.com/office/powerpoint/2010/main" val="430693554"/>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E96FA0E-8B5C-42BE-F2A4-22A01A6487A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B7DD3FB-6BEB-3FFC-4E8D-D18092660DD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54FEF23-7E50-49DB-1032-85FC92DD8959}"/>
              </a:ext>
            </a:extLst>
          </p:cNvPr>
          <p:cNvSpPr>
            <a:spLocks noGrp="1"/>
          </p:cNvSpPr>
          <p:nvPr>
            <p:ph type="body" idx="1"/>
          </p:nvPr>
        </p:nvSpPr>
        <p:spPr/>
        <p:txBody>
          <a:bodyPr/>
          <a:lstStyle/>
          <a:p>
            <a:r>
              <a:rPr lang="en-US"/>
              <a:t>Problem with matching cubes. Show lack of detail. </a:t>
            </a:r>
          </a:p>
        </p:txBody>
      </p:sp>
      <p:sp>
        <p:nvSpPr>
          <p:cNvPr id="4" name="Slide Number Placeholder 3">
            <a:extLst>
              <a:ext uri="{FF2B5EF4-FFF2-40B4-BE49-F238E27FC236}">
                <a16:creationId xmlns:a16="http://schemas.microsoft.com/office/drawing/2014/main" id="{13B7A399-EF9F-BBE9-2FFE-6BEB26BEDCB0}"/>
              </a:ext>
            </a:extLst>
          </p:cNvPr>
          <p:cNvSpPr>
            <a:spLocks noGrp="1"/>
          </p:cNvSpPr>
          <p:nvPr>
            <p:ph type="sldNum" sz="quarter" idx="5"/>
          </p:nvPr>
        </p:nvSpPr>
        <p:spPr/>
        <p:txBody>
          <a:bodyPr/>
          <a:lstStyle/>
          <a:p>
            <a:fld id="{4967CA9A-D1F7-3140-A662-F6A7AF2F4CF5}" type="slidenum">
              <a:rPr lang="en-US" smtClean="0"/>
              <a:t>34</a:t>
            </a:fld>
            <a:endParaRPr lang="en-US"/>
          </a:p>
        </p:txBody>
      </p:sp>
    </p:spTree>
    <p:extLst>
      <p:ext uri="{BB962C8B-B14F-4D97-AF65-F5344CB8AC3E}">
        <p14:creationId xmlns:p14="http://schemas.microsoft.com/office/powerpoint/2010/main" val="4193685193"/>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72E9E84-751F-8317-FF36-B0410C4C6E2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D6B3C8C-1BA7-22FE-A7AC-ABD6ABE7962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32A6834-DA8C-4E32-2B59-430C694FBF02}"/>
              </a:ext>
            </a:extLst>
          </p:cNvPr>
          <p:cNvSpPr>
            <a:spLocks noGrp="1"/>
          </p:cNvSpPr>
          <p:nvPr>
            <p:ph type="body" idx="1"/>
          </p:nvPr>
        </p:nvSpPr>
        <p:spPr/>
        <p:txBody>
          <a:bodyPr/>
          <a:lstStyle/>
          <a:p>
            <a:r>
              <a:rPr lang="en-US"/>
              <a:t>Problem with matching cubes. Show lack of detail. </a:t>
            </a:r>
          </a:p>
        </p:txBody>
      </p:sp>
      <p:sp>
        <p:nvSpPr>
          <p:cNvPr id="4" name="Slide Number Placeholder 3">
            <a:extLst>
              <a:ext uri="{FF2B5EF4-FFF2-40B4-BE49-F238E27FC236}">
                <a16:creationId xmlns:a16="http://schemas.microsoft.com/office/drawing/2014/main" id="{E4D5CEAC-BBC7-0A8B-69D8-E508EF832610}"/>
              </a:ext>
            </a:extLst>
          </p:cNvPr>
          <p:cNvSpPr>
            <a:spLocks noGrp="1"/>
          </p:cNvSpPr>
          <p:nvPr>
            <p:ph type="sldNum" sz="quarter" idx="5"/>
          </p:nvPr>
        </p:nvSpPr>
        <p:spPr/>
        <p:txBody>
          <a:bodyPr/>
          <a:lstStyle/>
          <a:p>
            <a:fld id="{4967CA9A-D1F7-3140-A662-F6A7AF2F4CF5}" type="slidenum">
              <a:rPr lang="en-US" smtClean="0"/>
              <a:t>35</a:t>
            </a:fld>
            <a:endParaRPr lang="en-US"/>
          </a:p>
        </p:txBody>
      </p:sp>
    </p:spTree>
    <p:extLst>
      <p:ext uri="{BB962C8B-B14F-4D97-AF65-F5344CB8AC3E}">
        <p14:creationId xmlns:p14="http://schemas.microsoft.com/office/powerpoint/2010/main" val="2856846409"/>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5E548A0-D12F-7C92-043C-12E3C6C8C71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3D4713F-E641-88D1-CB1E-6FF9792A820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4F03571-B911-F505-B629-A08927E4A5CE}"/>
              </a:ext>
            </a:extLst>
          </p:cNvPr>
          <p:cNvSpPr>
            <a:spLocks noGrp="1"/>
          </p:cNvSpPr>
          <p:nvPr>
            <p:ph type="body" idx="1"/>
          </p:nvPr>
        </p:nvSpPr>
        <p:spPr/>
        <p:txBody>
          <a:bodyPr/>
          <a:lstStyle/>
          <a:p>
            <a:r>
              <a:rPr lang="en-US"/>
              <a:t>Problem with matching cubes. Show lack of detail. </a:t>
            </a:r>
          </a:p>
        </p:txBody>
      </p:sp>
      <p:sp>
        <p:nvSpPr>
          <p:cNvPr id="4" name="Slide Number Placeholder 3">
            <a:extLst>
              <a:ext uri="{FF2B5EF4-FFF2-40B4-BE49-F238E27FC236}">
                <a16:creationId xmlns:a16="http://schemas.microsoft.com/office/drawing/2014/main" id="{2784A279-FC17-83FE-504B-FDD2C1938AE1}"/>
              </a:ext>
            </a:extLst>
          </p:cNvPr>
          <p:cNvSpPr>
            <a:spLocks noGrp="1"/>
          </p:cNvSpPr>
          <p:nvPr>
            <p:ph type="sldNum" sz="quarter" idx="5"/>
          </p:nvPr>
        </p:nvSpPr>
        <p:spPr/>
        <p:txBody>
          <a:bodyPr/>
          <a:lstStyle/>
          <a:p>
            <a:fld id="{4967CA9A-D1F7-3140-A662-F6A7AF2F4CF5}" type="slidenum">
              <a:rPr lang="en-US" smtClean="0"/>
              <a:t>36</a:t>
            </a:fld>
            <a:endParaRPr lang="en-US"/>
          </a:p>
        </p:txBody>
      </p:sp>
    </p:spTree>
    <p:extLst>
      <p:ext uri="{BB962C8B-B14F-4D97-AF65-F5344CB8AC3E}">
        <p14:creationId xmlns:p14="http://schemas.microsoft.com/office/powerpoint/2010/main" val="2820842215"/>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2461530-441E-FE62-1CB6-D3895F04236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EED7C01-970B-D6D2-B7D0-FC35671E814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E1D0449-9E50-2EE1-DA23-3ABC492467A3}"/>
              </a:ext>
            </a:extLst>
          </p:cNvPr>
          <p:cNvSpPr>
            <a:spLocks noGrp="1"/>
          </p:cNvSpPr>
          <p:nvPr>
            <p:ph type="body" idx="1"/>
          </p:nvPr>
        </p:nvSpPr>
        <p:spPr/>
        <p:txBody>
          <a:bodyPr/>
          <a:lstStyle/>
          <a:p>
            <a:pPr>
              <a:defRPr/>
            </a:pPr>
            <a:r>
              <a:rPr lang="en-US"/>
              <a:t>Comparison between MC, DC and DMC. </a:t>
            </a:r>
          </a:p>
          <a:p>
            <a:pPr>
              <a:defRPr/>
            </a:pPr>
            <a:r>
              <a:rPr lang="en-US"/>
              <a:t>MC fails to capture sharp features. </a:t>
            </a:r>
            <a:endParaRPr lang="en-US">
              <a:ea typeface="Calibri"/>
              <a:cs typeface="Calibri"/>
            </a:endParaRPr>
          </a:p>
          <a:p>
            <a:pPr>
              <a:defRPr/>
            </a:pPr>
            <a:r>
              <a:rPr lang="en-US"/>
              <a:t>DC captures sharp features but can produce non-manifold vertices in some cases. </a:t>
            </a:r>
          </a:p>
          <a:p>
            <a:pPr>
              <a:defRPr/>
            </a:pPr>
            <a:r>
              <a:rPr lang="en-US"/>
              <a:t>DMC do not introduce non-manifold vertices, and can generate crack-free adaptive </a:t>
            </a:r>
            <a:r>
              <a:rPr lang="en-US" err="1"/>
              <a:t>polygonalization</a:t>
            </a:r>
            <a:r>
              <a:rPr lang="en-US"/>
              <a:t>.</a:t>
            </a:r>
            <a:endParaRPr lang="en-US">
              <a:ea typeface="Calibri"/>
              <a:cs typeface="Calibri"/>
            </a:endParaRPr>
          </a:p>
        </p:txBody>
      </p:sp>
      <p:sp>
        <p:nvSpPr>
          <p:cNvPr id="4" name="Slide Number Placeholder 3">
            <a:extLst>
              <a:ext uri="{FF2B5EF4-FFF2-40B4-BE49-F238E27FC236}">
                <a16:creationId xmlns:a16="http://schemas.microsoft.com/office/drawing/2014/main" id="{8A757693-BEA4-7154-4D0B-874F781EC50B}"/>
              </a:ext>
            </a:extLst>
          </p:cNvPr>
          <p:cNvSpPr>
            <a:spLocks noGrp="1"/>
          </p:cNvSpPr>
          <p:nvPr>
            <p:ph type="sldNum" sz="quarter" idx="5"/>
          </p:nvPr>
        </p:nvSpPr>
        <p:spPr/>
        <p:txBody>
          <a:bodyPr/>
          <a:lstStyle/>
          <a:p>
            <a:fld id="{4967CA9A-D1F7-3140-A662-F6A7AF2F4CF5}" type="slidenum">
              <a:rPr lang="en-US" smtClean="0"/>
              <a:t>37</a:t>
            </a:fld>
            <a:endParaRPr lang="en-US"/>
          </a:p>
        </p:txBody>
      </p:sp>
    </p:spTree>
    <p:extLst>
      <p:ext uri="{BB962C8B-B14F-4D97-AF65-F5344CB8AC3E}">
        <p14:creationId xmlns:p14="http://schemas.microsoft.com/office/powerpoint/2010/main" val="2469662979"/>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Showing Comparison between Marching Cubes, Dual Contouring and Dual Marching Cubes</a:t>
            </a:r>
          </a:p>
          <a:p>
            <a:endParaRPr lang="en-US"/>
          </a:p>
        </p:txBody>
      </p:sp>
      <p:sp>
        <p:nvSpPr>
          <p:cNvPr id="4" name="Slide Number Placeholder 3"/>
          <p:cNvSpPr>
            <a:spLocks noGrp="1"/>
          </p:cNvSpPr>
          <p:nvPr>
            <p:ph type="sldNum" sz="quarter" idx="5"/>
          </p:nvPr>
        </p:nvSpPr>
        <p:spPr/>
        <p:txBody>
          <a:bodyPr/>
          <a:lstStyle/>
          <a:p>
            <a:fld id="{4967CA9A-D1F7-3140-A662-F6A7AF2F4CF5}" type="slidenum">
              <a:rPr lang="en-US" smtClean="0"/>
              <a:t>38</a:t>
            </a:fld>
            <a:endParaRPr lang="en-US"/>
          </a:p>
        </p:txBody>
      </p:sp>
    </p:spTree>
    <p:extLst>
      <p:ext uri="{BB962C8B-B14F-4D97-AF65-F5344CB8AC3E}">
        <p14:creationId xmlns:p14="http://schemas.microsoft.com/office/powerpoint/2010/main" val="3654359193"/>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29B9C4C-7D8A-F2AB-195E-FF6126B72C4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1DF743E-DE42-C7CA-A9F7-AAEE9BD3216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19CD203-981F-6A41-FE7A-231577410FA1}"/>
              </a:ext>
            </a:extLst>
          </p:cNvPr>
          <p:cNvSpPr>
            <a:spLocks noGrp="1"/>
          </p:cNvSpPr>
          <p:nvPr>
            <p:ph type="body" idx="1"/>
          </p:nvPr>
        </p:nvSpPr>
        <p:spPr/>
        <p:txBody>
          <a:bodyPr/>
          <a:lstStyle/>
          <a:p>
            <a:pPr>
              <a:defRPr/>
            </a:pPr>
            <a:r>
              <a:rPr lang="en-US"/>
              <a:t>PROBLEM with classical methods: non-differentiable. So if I am predicting surfaces or vertices with neural network, I can not supervise directly on surface. </a:t>
            </a:r>
          </a:p>
          <a:p>
            <a:pPr>
              <a:defRPr/>
            </a:pPr>
            <a:endParaRPr lang="en-US"/>
          </a:p>
          <a:p>
            <a:pPr>
              <a:defRPr/>
            </a:pPr>
            <a:r>
              <a:rPr lang="en-US"/>
              <a:t>We introduce </a:t>
            </a:r>
            <a:r>
              <a:rPr lang="en-US" err="1"/>
              <a:t>FlexiCubes</a:t>
            </a:r>
            <a:r>
              <a:rPr lang="en-US"/>
              <a:t>, an </a:t>
            </a:r>
            <a:r>
              <a:rPr lang="en-US" err="1"/>
              <a:t>isosurface</a:t>
            </a:r>
            <a:r>
              <a:rPr lang="en-US"/>
              <a:t> representation specifically designed for optimizing an unknown mesh with respect to geometric, visual, or even physical objectives. </a:t>
            </a:r>
          </a:p>
          <a:p>
            <a:pPr>
              <a:defRPr/>
            </a:pPr>
            <a:r>
              <a:rPr lang="en-US"/>
              <a:t>Our main insight is to introduce additional carefully-chosen parameters into the representation, which allow local flexible adjustments to the extracted mesh geometry and connectivity. </a:t>
            </a:r>
          </a:p>
          <a:p>
            <a:pPr>
              <a:defRPr/>
            </a:pPr>
            <a:r>
              <a:rPr lang="en-US"/>
              <a:t>These parameters are updated along with the underlying scalar field via automatic differentiation when optimizing for a downstream task</a:t>
            </a:r>
          </a:p>
        </p:txBody>
      </p:sp>
      <p:sp>
        <p:nvSpPr>
          <p:cNvPr id="4" name="Slide Number Placeholder 3">
            <a:extLst>
              <a:ext uri="{FF2B5EF4-FFF2-40B4-BE49-F238E27FC236}">
                <a16:creationId xmlns:a16="http://schemas.microsoft.com/office/drawing/2014/main" id="{B9D05B7C-FF0C-32B3-E69F-9D91E7D7D829}"/>
              </a:ext>
            </a:extLst>
          </p:cNvPr>
          <p:cNvSpPr>
            <a:spLocks noGrp="1"/>
          </p:cNvSpPr>
          <p:nvPr>
            <p:ph type="sldNum" sz="quarter" idx="5"/>
          </p:nvPr>
        </p:nvSpPr>
        <p:spPr/>
        <p:txBody>
          <a:bodyPr/>
          <a:lstStyle/>
          <a:p>
            <a:fld id="{4967CA9A-D1F7-3140-A662-F6A7AF2F4CF5}" type="slidenum">
              <a:rPr lang="en-US" smtClean="0"/>
              <a:t>39</a:t>
            </a:fld>
            <a:endParaRPr lang="en-US"/>
          </a:p>
        </p:txBody>
      </p:sp>
    </p:spTree>
    <p:extLst>
      <p:ext uri="{BB962C8B-B14F-4D97-AF65-F5344CB8AC3E}">
        <p14:creationId xmlns:p14="http://schemas.microsoft.com/office/powerpoint/2010/main" val="1374736198"/>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a:t>Efficient storage, use a narrow band. </a:t>
            </a:r>
          </a:p>
          <a:p>
            <a:endParaRPr lang="en-GB"/>
          </a:p>
        </p:txBody>
      </p:sp>
      <p:sp>
        <p:nvSpPr>
          <p:cNvPr id="4" name="Slide Number Placeholder 3"/>
          <p:cNvSpPr>
            <a:spLocks noGrp="1"/>
          </p:cNvSpPr>
          <p:nvPr>
            <p:ph type="sldNum" sz="quarter" idx="5"/>
          </p:nvPr>
        </p:nvSpPr>
        <p:spPr/>
        <p:txBody>
          <a:bodyPr/>
          <a:lstStyle/>
          <a:p>
            <a:fld id="{4967CA9A-D1F7-3140-A662-F6A7AF2F4CF5}" type="slidenum">
              <a:rPr lang="en-US" smtClean="0"/>
              <a:t>40</a:t>
            </a:fld>
            <a:endParaRPr lang="en-US"/>
          </a:p>
        </p:txBody>
      </p:sp>
    </p:spTree>
    <p:extLst>
      <p:ext uri="{BB962C8B-B14F-4D97-AF65-F5344CB8AC3E}">
        <p14:creationId xmlns:p14="http://schemas.microsoft.com/office/powerpoint/2010/main" val="3471811703"/>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Hard </a:t>
            </a:r>
          </a:p>
        </p:txBody>
      </p:sp>
      <p:sp>
        <p:nvSpPr>
          <p:cNvPr id="4" name="Slide Number Placeholder 3"/>
          <p:cNvSpPr>
            <a:spLocks noGrp="1"/>
          </p:cNvSpPr>
          <p:nvPr>
            <p:ph type="sldNum" sz="quarter" idx="5"/>
          </p:nvPr>
        </p:nvSpPr>
        <p:spPr/>
        <p:txBody>
          <a:bodyPr/>
          <a:lstStyle/>
          <a:p>
            <a:fld id="{4967CA9A-D1F7-3140-A662-F6A7AF2F4CF5}" type="slidenum">
              <a:rPr lang="en-US" smtClean="0"/>
              <a:t>47</a:t>
            </a:fld>
            <a:endParaRPr lang="en-US"/>
          </a:p>
        </p:txBody>
      </p:sp>
    </p:spTree>
    <p:extLst>
      <p:ext uri="{BB962C8B-B14F-4D97-AF65-F5344CB8AC3E}">
        <p14:creationId xmlns:p14="http://schemas.microsoft.com/office/powerpoint/2010/main" val="1797121983"/>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Implicit vs Explicit</a:t>
            </a:r>
          </a:p>
        </p:txBody>
      </p:sp>
      <p:sp>
        <p:nvSpPr>
          <p:cNvPr id="4" name="Slide Number Placeholder 3"/>
          <p:cNvSpPr>
            <a:spLocks noGrp="1"/>
          </p:cNvSpPr>
          <p:nvPr>
            <p:ph type="sldNum" sz="quarter" idx="5"/>
          </p:nvPr>
        </p:nvSpPr>
        <p:spPr/>
        <p:txBody>
          <a:bodyPr/>
          <a:lstStyle/>
          <a:p>
            <a:fld id="{4967CA9A-D1F7-3140-A662-F6A7AF2F4CF5}" type="slidenum">
              <a:rPr lang="en-US" smtClean="0"/>
              <a:t>48</a:t>
            </a:fld>
            <a:endParaRPr lang="en-US"/>
          </a:p>
        </p:txBody>
      </p:sp>
    </p:spTree>
    <p:extLst>
      <p:ext uri="{BB962C8B-B14F-4D97-AF65-F5344CB8AC3E}">
        <p14:creationId xmlns:p14="http://schemas.microsoft.com/office/powerpoint/2010/main" val="4285647411"/>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a:t>Output of many 3D scanners and computer vision reconstruction methods. Hard to render</a:t>
            </a:r>
          </a:p>
          <a:p>
            <a:endParaRPr lang="en-GB"/>
          </a:p>
        </p:txBody>
      </p:sp>
      <p:sp>
        <p:nvSpPr>
          <p:cNvPr id="4" name="Slide Number Placeholder 3"/>
          <p:cNvSpPr>
            <a:spLocks noGrp="1"/>
          </p:cNvSpPr>
          <p:nvPr>
            <p:ph type="sldNum" sz="quarter" idx="5"/>
          </p:nvPr>
        </p:nvSpPr>
        <p:spPr/>
        <p:txBody>
          <a:bodyPr/>
          <a:lstStyle/>
          <a:p>
            <a:fld id="{4967CA9A-D1F7-3140-A662-F6A7AF2F4CF5}" type="slidenum">
              <a:rPr lang="en-US" smtClean="0"/>
              <a:t>49</a:t>
            </a:fld>
            <a:endParaRPr lang="en-US"/>
          </a:p>
        </p:txBody>
      </p:sp>
    </p:spTree>
    <p:extLst>
      <p:ext uri="{BB962C8B-B14F-4D97-AF65-F5344CB8AC3E}">
        <p14:creationId xmlns:p14="http://schemas.microsoft.com/office/powerpoint/2010/main" val="2693544391"/>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CN" dirty="0"/>
          </a:p>
        </p:txBody>
      </p:sp>
      <p:sp>
        <p:nvSpPr>
          <p:cNvPr id="4" name="Slide Number Placeholder 3"/>
          <p:cNvSpPr>
            <a:spLocks noGrp="1"/>
          </p:cNvSpPr>
          <p:nvPr>
            <p:ph type="sldNum" sz="quarter" idx="5"/>
          </p:nvPr>
        </p:nvSpPr>
        <p:spPr/>
        <p:txBody>
          <a:bodyPr/>
          <a:lstStyle/>
          <a:p>
            <a:fld id="{4967CA9A-D1F7-3140-A662-F6A7AF2F4CF5}" type="slidenum">
              <a:rPr lang="en-US" smtClean="0"/>
              <a:t>50</a:t>
            </a:fld>
            <a:endParaRPr lang="en-US"/>
          </a:p>
        </p:txBody>
      </p:sp>
    </p:spTree>
    <p:extLst>
      <p:ext uri="{BB962C8B-B14F-4D97-AF65-F5344CB8AC3E}">
        <p14:creationId xmlns:p14="http://schemas.microsoft.com/office/powerpoint/2010/main" val="3067882922"/>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911EC90-BF3B-EA65-E28C-6AFCE8E7099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C7D694E-758A-C9E9-3D1A-6123B8378AA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22735FC-8291-D446-803B-41CCA829CB6E}"/>
              </a:ext>
            </a:extLst>
          </p:cNvPr>
          <p:cNvSpPr>
            <a:spLocks noGrp="1"/>
          </p:cNvSpPr>
          <p:nvPr>
            <p:ph type="body" idx="1"/>
          </p:nvPr>
        </p:nvSpPr>
        <p:spPr/>
        <p:txBody>
          <a:bodyPr/>
          <a:lstStyle/>
          <a:p>
            <a:pPr>
              <a:defRPr/>
            </a:pPr>
            <a:r>
              <a:rPr lang="en-US"/>
              <a:t>Reconstructing a surface from a point cloud is an underdetermined problem. </a:t>
            </a:r>
            <a:r>
              <a:rPr lang="en-US">
                <a:ea typeface="Calibri"/>
                <a:cs typeface="Calibri"/>
              </a:rPr>
              <a:t>Given oriented point cloud, we want to find an </a:t>
            </a:r>
            <a:r>
              <a:rPr lang="en-US"/>
              <a:t>indicator function</a:t>
            </a:r>
            <a:r>
              <a:rPr lang="en-US">
                <a:ea typeface="Calibri" panose="020F0502020204030204"/>
                <a:cs typeface="Calibri" panose="020F0502020204030204"/>
              </a:rPr>
              <a:t> representing a surface such that:</a:t>
            </a:r>
            <a:endParaRPr lang="en-US"/>
          </a:p>
          <a:p>
            <a:pPr>
              <a:defRPr/>
            </a:pPr>
            <a:r>
              <a:rPr lang="en-US"/>
              <a:t>The gradient of the indicator function is a vector field that is zero almost everywhere (since the indicator function is constant almost everywhere), </a:t>
            </a:r>
            <a:endParaRPr lang="en-US">
              <a:ea typeface="Calibri"/>
              <a:cs typeface="Calibri"/>
            </a:endParaRPr>
          </a:p>
          <a:p>
            <a:pPr>
              <a:defRPr/>
            </a:pPr>
            <a:r>
              <a:rPr lang="en-US"/>
              <a:t>except at points near the surface, where it is equal to the inward surface normal. Thus, the oriented point samples can be viewed as samples of </a:t>
            </a:r>
          </a:p>
          <a:p>
            <a:pPr>
              <a:defRPr/>
            </a:pPr>
            <a:r>
              <a:rPr lang="en-US"/>
              <a:t>the gradient of the model’s indicator function, see Figure. </a:t>
            </a:r>
          </a:p>
          <a:p>
            <a:pPr>
              <a:defRPr/>
            </a:pPr>
            <a:endParaRPr lang="en-US">
              <a:ea typeface="Calibri" panose="020F0502020204030204"/>
              <a:cs typeface="Calibri" panose="020F0502020204030204"/>
            </a:endParaRPr>
          </a:p>
          <a:p>
            <a:pPr>
              <a:defRPr/>
            </a:pPr>
            <a:r>
              <a:rPr lang="en-US"/>
              <a:t>Absent task-specific knowledge, the predominant geometry processing algorithm for surface reconstruction is Poisson Surface Reconstruction (PSR) [</a:t>
            </a:r>
            <a:r>
              <a:rPr lang="en-US" err="1"/>
              <a:t>Kazhdan</a:t>
            </a:r>
            <a:r>
              <a:rPr lang="en-US"/>
              <a:t> et al. 2006]. </a:t>
            </a:r>
            <a:endParaRPr lang="en-US">
              <a:ea typeface="Calibri"/>
              <a:cs typeface="Calibri"/>
            </a:endParaRPr>
          </a:p>
          <a:p>
            <a:pPr>
              <a:defRPr/>
            </a:pPr>
            <a:r>
              <a:rPr lang="en-US"/>
              <a:t>PSR encodes volumetric smoothness away from the input point cloud by minimizing the integrated gradient of the surface’s implicit representation and remains one of </a:t>
            </a:r>
          </a:p>
          <a:p>
            <a:pPr>
              <a:defRPr/>
            </a:pPr>
            <a:r>
              <a:rPr lang="en-US"/>
              <a:t>the best performing general surface reconstruction algorithms in terms of robustness and efficiency</a:t>
            </a:r>
          </a:p>
        </p:txBody>
      </p:sp>
      <p:sp>
        <p:nvSpPr>
          <p:cNvPr id="4" name="Slide Number Placeholder 3">
            <a:extLst>
              <a:ext uri="{FF2B5EF4-FFF2-40B4-BE49-F238E27FC236}">
                <a16:creationId xmlns:a16="http://schemas.microsoft.com/office/drawing/2014/main" id="{B74D17C7-E96C-FCD2-FB47-468DE6246918}"/>
              </a:ext>
            </a:extLst>
          </p:cNvPr>
          <p:cNvSpPr>
            <a:spLocks noGrp="1"/>
          </p:cNvSpPr>
          <p:nvPr>
            <p:ph type="sldNum" sz="quarter" idx="5"/>
          </p:nvPr>
        </p:nvSpPr>
        <p:spPr/>
        <p:txBody>
          <a:bodyPr/>
          <a:lstStyle/>
          <a:p>
            <a:fld id="{4967CA9A-D1F7-3140-A662-F6A7AF2F4CF5}" type="slidenum">
              <a:rPr lang="en-US" smtClean="0"/>
              <a:t>51</a:t>
            </a:fld>
            <a:endParaRPr lang="en-US"/>
          </a:p>
        </p:txBody>
      </p:sp>
    </p:spTree>
    <p:extLst>
      <p:ext uri="{BB962C8B-B14F-4D97-AF65-F5344CB8AC3E}">
        <p14:creationId xmlns:p14="http://schemas.microsoft.com/office/powerpoint/2010/main" val="1012021515"/>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6D5D1A3-E4EF-DF18-BBEF-AF711A9DD33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48A692B-4EBE-584A-796D-439505AAB9B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952D6F8-9A2C-CCC6-1270-1465E154EDA7}"/>
              </a:ext>
            </a:extLst>
          </p:cNvPr>
          <p:cNvSpPr>
            <a:spLocks noGrp="1"/>
          </p:cNvSpPr>
          <p:nvPr>
            <p:ph type="body" idx="1"/>
          </p:nvPr>
        </p:nvSpPr>
        <p:spPr/>
        <p:txBody>
          <a:bodyPr/>
          <a:lstStyle/>
          <a:p>
            <a:pPr>
              <a:defRPr/>
            </a:pPr>
            <a:r>
              <a:rPr lang="en-US">
                <a:ea typeface="Calibri"/>
                <a:cs typeface="Calibri"/>
              </a:rPr>
              <a:t>We use a convolutional kernel to approximate the normal. </a:t>
            </a:r>
          </a:p>
          <a:p>
            <a:pPr>
              <a:defRPr/>
            </a:pPr>
            <a:r>
              <a:rPr lang="en-US">
                <a:ea typeface="Calibri"/>
                <a:cs typeface="Calibri"/>
              </a:rPr>
              <a:t>V is a normal field. F is the Interpolating kernel. </a:t>
            </a:r>
          </a:p>
        </p:txBody>
      </p:sp>
      <p:sp>
        <p:nvSpPr>
          <p:cNvPr id="4" name="Slide Number Placeholder 3">
            <a:extLst>
              <a:ext uri="{FF2B5EF4-FFF2-40B4-BE49-F238E27FC236}">
                <a16:creationId xmlns:a16="http://schemas.microsoft.com/office/drawing/2014/main" id="{E5B55CF4-F1F3-79AB-3F75-1343BCFCB7A5}"/>
              </a:ext>
            </a:extLst>
          </p:cNvPr>
          <p:cNvSpPr>
            <a:spLocks noGrp="1"/>
          </p:cNvSpPr>
          <p:nvPr>
            <p:ph type="sldNum" sz="quarter" idx="5"/>
          </p:nvPr>
        </p:nvSpPr>
        <p:spPr/>
        <p:txBody>
          <a:bodyPr/>
          <a:lstStyle/>
          <a:p>
            <a:fld id="{4967CA9A-D1F7-3140-A662-F6A7AF2F4CF5}" type="slidenum">
              <a:rPr lang="en-US" smtClean="0"/>
              <a:t>52</a:t>
            </a:fld>
            <a:endParaRPr lang="en-US"/>
          </a:p>
        </p:txBody>
      </p:sp>
    </p:spTree>
    <p:extLst>
      <p:ext uri="{BB962C8B-B14F-4D97-AF65-F5344CB8AC3E}">
        <p14:creationId xmlns:p14="http://schemas.microsoft.com/office/powerpoint/2010/main" val="2472804174"/>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A41C1BC-E381-48AC-60B6-0CE234F1379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B856382-EDC3-BC8D-1751-4EF4EA0EE7A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C7CABAF-F62E-EB37-23D5-CFB7D1F5F2EF}"/>
              </a:ext>
            </a:extLst>
          </p:cNvPr>
          <p:cNvSpPr>
            <a:spLocks noGrp="1"/>
          </p:cNvSpPr>
          <p:nvPr>
            <p:ph type="body" idx="1"/>
          </p:nvPr>
        </p:nvSpPr>
        <p:spPr/>
        <p:txBody>
          <a:bodyPr/>
          <a:lstStyle/>
          <a:p>
            <a:pPr>
              <a:defRPr/>
            </a:pPr>
            <a:endParaRPr lang="en-US">
              <a:ea typeface="Calibri"/>
              <a:cs typeface="Calibri"/>
            </a:endParaRPr>
          </a:p>
        </p:txBody>
      </p:sp>
      <p:sp>
        <p:nvSpPr>
          <p:cNvPr id="4" name="Slide Number Placeholder 3">
            <a:extLst>
              <a:ext uri="{FF2B5EF4-FFF2-40B4-BE49-F238E27FC236}">
                <a16:creationId xmlns:a16="http://schemas.microsoft.com/office/drawing/2014/main" id="{0CDD0C5D-0D9F-CE27-798F-4B11331F4683}"/>
              </a:ext>
            </a:extLst>
          </p:cNvPr>
          <p:cNvSpPr>
            <a:spLocks noGrp="1"/>
          </p:cNvSpPr>
          <p:nvPr>
            <p:ph type="sldNum" sz="quarter" idx="5"/>
          </p:nvPr>
        </p:nvSpPr>
        <p:spPr/>
        <p:txBody>
          <a:bodyPr/>
          <a:lstStyle/>
          <a:p>
            <a:fld id="{4967CA9A-D1F7-3140-A662-F6A7AF2F4CF5}" type="slidenum">
              <a:rPr lang="en-US" smtClean="0"/>
              <a:t>53</a:t>
            </a:fld>
            <a:endParaRPr lang="en-US"/>
          </a:p>
        </p:txBody>
      </p:sp>
    </p:spTree>
    <p:extLst>
      <p:ext uri="{BB962C8B-B14F-4D97-AF65-F5344CB8AC3E}">
        <p14:creationId xmlns:p14="http://schemas.microsoft.com/office/powerpoint/2010/main" val="1076485035"/>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876AABA-1437-30DB-8C32-CB48419CCAA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A1793D0-6947-7D4C-130F-BF6340F834F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D776512-E4ED-5E90-5010-9852AAD3252D}"/>
              </a:ext>
            </a:extLst>
          </p:cNvPr>
          <p:cNvSpPr>
            <a:spLocks noGrp="1"/>
          </p:cNvSpPr>
          <p:nvPr>
            <p:ph type="body" idx="1"/>
          </p:nvPr>
        </p:nvSpPr>
        <p:spPr/>
        <p:txBody>
          <a:bodyPr/>
          <a:lstStyle/>
          <a:p>
            <a:pPr>
              <a:defRPr/>
            </a:pPr>
            <a:r>
              <a:rPr lang="en-US">
                <a:ea typeface="Calibri"/>
                <a:cs typeface="Calibri"/>
              </a:rPr>
              <a:t>Similar to slide directly before, just a last sentence is different</a:t>
            </a:r>
          </a:p>
        </p:txBody>
      </p:sp>
      <p:sp>
        <p:nvSpPr>
          <p:cNvPr id="4" name="Slide Number Placeholder 3">
            <a:extLst>
              <a:ext uri="{FF2B5EF4-FFF2-40B4-BE49-F238E27FC236}">
                <a16:creationId xmlns:a16="http://schemas.microsoft.com/office/drawing/2014/main" id="{815FD5B7-74E4-F40C-1D69-08E81E07586C}"/>
              </a:ext>
            </a:extLst>
          </p:cNvPr>
          <p:cNvSpPr>
            <a:spLocks noGrp="1"/>
          </p:cNvSpPr>
          <p:nvPr>
            <p:ph type="sldNum" sz="quarter" idx="5"/>
          </p:nvPr>
        </p:nvSpPr>
        <p:spPr/>
        <p:txBody>
          <a:bodyPr/>
          <a:lstStyle/>
          <a:p>
            <a:fld id="{4967CA9A-D1F7-3140-A662-F6A7AF2F4CF5}" type="slidenum">
              <a:rPr lang="en-US" smtClean="0"/>
              <a:t>54</a:t>
            </a:fld>
            <a:endParaRPr lang="en-US"/>
          </a:p>
        </p:txBody>
      </p:sp>
    </p:spTree>
    <p:extLst>
      <p:ext uri="{BB962C8B-B14F-4D97-AF65-F5344CB8AC3E}">
        <p14:creationId xmlns:p14="http://schemas.microsoft.com/office/powerpoint/2010/main" val="3609728490"/>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Figure shows reconstructions results for the Neptune and David models at depth 10. It also shows surface cross-sections overlaid with the validation points in their vicinity. </a:t>
            </a:r>
          </a:p>
          <a:p>
            <a:r>
              <a:rPr lang="en-US"/>
              <a:t>These images reveal that the Poisson reconstruction (far left), and to a lesser extent the SSD reconstruction (center left), over-smooth the data, while the </a:t>
            </a:r>
            <a:endParaRPr lang="en-US">
              <a:ea typeface="Calibri"/>
              <a:cs typeface="Calibri"/>
            </a:endParaRPr>
          </a:p>
          <a:p>
            <a:r>
              <a:rPr lang="en-US"/>
              <a:t>Wavelet reconstruction (center left) has apparent derivative discontinuities. </a:t>
            </a:r>
            <a:endParaRPr lang="en-US">
              <a:ea typeface="Calibri"/>
              <a:cs typeface="Calibri"/>
            </a:endParaRPr>
          </a:p>
          <a:p>
            <a:r>
              <a:rPr lang="en-US"/>
              <a:t>In contrast, screened Poisson approach (far right) provides a reconstruction that faithfully fits the samples without introducing noise.</a:t>
            </a:r>
            <a:endParaRPr lang="en-US">
              <a:ea typeface="Calibri"/>
              <a:cs typeface="Calibri"/>
            </a:endParaRPr>
          </a:p>
        </p:txBody>
      </p:sp>
      <p:sp>
        <p:nvSpPr>
          <p:cNvPr id="4" name="Slide Number Placeholder 3"/>
          <p:cNvSpPr>
            <a:spLocks noGrp="1"/>
          </p:cNvSpPr>
          <p:nvPr>
            <p:ph type="sldNum" sz="quarter" idx="5"/>
          </p:nvPr>
        </p:nvSpPr>
        <p:spPr/>
        <p:txBody>
          <a:bodyPr/>
          <a:lstStyle/>
          <a:p>
            <a:fld id="{4967CA9A-D1F7-3140-A662-F6A7AF2F4CF5}" type="slidenum">
              <a:rPr lang="en-US" smtClean="0"/>
              <a:t>56</a:t>
            </a:fld>
            <a:endParaRPr lang="en-US"/>
          </a:p>
        </p:txBody>
      </p:sp>
    </p:spTree>
    <p:extLst>
      <p:ext uri="{BB962C8B-B14F-4D97-AF65-F5344CB8AC3E}">
        <p14:creationId xmlns:p14="http://schemas.microsoft.com/office/powerpoint/2010/main" val="446663643"/>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BD06B88-BF61-ED4C-86C0-5284032CFDC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238728A-9703-D65A-2565-1F362C0E8D3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D0B4A5B-07C5-4A5F-480F-14C8FDE1166C}"/>
              </a:ext>
            </a:extLst>
          </p:cNvPr>
          <p:cNvSpPr>
            <a:spLocks noGrp="1"/>
          </p:cNvSpPr>
          <p:nvPr>
            <p:ph type="body" idx="1"/>
          </p:nvPr>
        </p:nvSpPr>
        <p:spPr/>
        <p:txBody>
          <a:bodyPr/>
          <a:lstStyle/>
          <a:p>
            <a:pPr>
              <a:defRPr/>
            </a:pPr>
            <a:r>
              <a:rPr lang="en-US"/>
              <a:t>Neural Stochastic Screened PSR parametrize the mean and covariance of the implicit field describing the reconstructed surface using a neural network, </a:t>
            </a:r>
          </a:p>
          <a:p>
            <a:pPr>
              <a:defRPr/>
            </a:pPr>
            <a:r>
              <a:rPr lang="en-US"/>
              <a:t>which we optimize using gradient based optimization on losses derived from the variational version of the Poisson equation. </a:t>
            </a:r>
          </a:p>
          <a:p>
            <a:pPr>
              <a:defRPr/>
            </a:pPr>
            <a:r>
              <a:rPr lang="en-US"/>
              <a:t>This unique neural formulation also allows us to extend the stochastic perspective beyond the original PSR and into Screened PSR [</a:t>
            </a:r>
            <a:r>
              <a:rPr lang="en-US" err="1"/>
              <a:t>Kazhdan</a:t>
            </a:r>
            <a:r>
              <a:rPr lang="en-US"/>
              <a:t> and Hoppe 2013]. </a:t>
            </a:r>
            <a:endParaRPr lang="en-US">
              <a:ea typeface="Calibri"/>
              <a:cs typeface="Calibri"/>
            </a:endParaRPr>
          </a:p>
        </p:txBody>
      </p:sp>
      <p:sp>
        <p:nvSpPr>
          <p:cNvPr id="4" name="Slide Number Placeholder 3">
            <a:extLst>
              <a:ext uri="{FF2B5EF4-FFF2-40B4-BE49-F238E27FC236}">
                <a16:creationId xmlns:a16="http://schemas.microsoft.com/office/drawing/2014/main" id="{0CF4DE09-383D-FC95-B17D-D0486C633ABB}"/>
              </a:ext>
            </a:extLst>
          </p:cNvPr>
          <p:cNvSpPr>
            <a:spLocks noGrp="1"/>
          </p:cNvSpPr>
          <p:nvPr>
            <p:ph type="sldNum" sz="quarter" idx="5"/>
          </p:nvPr>
        </p:nvSpPr>
        <p:spPr/>
        <p:txBody>
          <a:bodyPr/>
          <a:lstStyle/>
          <a:p>
            <a:fld id="{4967CA9A-D1F7-3140-A662-F6A7AF2F4CF5}" type="slidenum">
              <a:rPr lang="en-US" smtClean="0"/>
              <a:t>57</a:t>
            </a:fld>
            <a:endParaRPr lang="en-US"/>
          </a:p>
        </p:txBody>
      </p:sp>
    </p:spTree>
    <p:extLst>
      <p:ext uri="{BB962C8B-B14F-4D97-AF65-F5344CB8AC3E}">
        <p14:creationId xmlns:p14="http://schemas.microsoft.com/office/powerpoint/2010/main" val="3584144213"/>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CBB76B7-1C6A-9C10-32D4-E8C6916E6FC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7EC329E-D9CA-A43F-C888-32C0BDAE3A9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FB2F0E0-0107-49AE-C92C-48ECAE7B21E9}"/>
              </a:ext>
            </a:extLst>
          </p:cNvPr>
          <p:cNvSpPr>
            <a:spLocks noGrp="1"/>
          </p:cNvSpPr>
          <p:nvPr>
            <p:ph type="body" idx="1"/>
          </p:nvPr>
        </p:nvSpPr>
        <p:spPr/>
        <p:txBody>
          <a:bodyPr/>
          <a:lstStyle/>
          <a:p>
            <a:pPr>
              <a:defRPr/>
            </a:pPr>
            <a:r>
              <a:rPr lang="en-US"/>
              <a:t>Neural Stochastic Screened PSR parametrize the mean and covariance of the implicit field describing the reconstructed surface using a neural network, </a:t>
            </a:r>
          </a:p>
          <a:p>
            <a:pPr>
              <a:defRPr/>
            </a:pPr>
            <a:r>
              <a:rPr lang="en-US"/>
              <a:t>which we optimize using gradient based optimization on losses derived from the variational version of the Poisson equation. </a:t>
            </a:r>
          </a:p>
          <a:p>
            <a:pPr>
              <a:defRPr/>
            </a:pPr>
            <a:r>
              <a:rPr lang="en-US"/>
              <a:t>This unique neural formulation also allows us to extend the stochastic perspective beyond the original PSR and into Screened PSR [</a:t>
            </a:r>
            <a:r>
              <a:rPr lang="en-US" err="1"/>
              <a:t>Kazhdan</a:t>
            </a:r>
            <a:r>
              <a:rPr lang="en-US"/>
              <a:t> and Hoppe 2013]. </a:t>
            </a:r>
            <a:endParaRPr lang="en-US">
              <a:ea typeface="Calibri"/>
              <a:cs typeface="Calibri"/>
            </a:endParaRPr>
          </a:p>
        </p:txBody>
      </p:sp>
      <p:sp>
        <p:nvSpPr>
          <p:cNvPr id="4" name="Slide Number Placeholder 3">
            <a:extLst>
              <a:ext uri="{FF2B5EF4-FFF2-40B4-BE49-F238E27FC236}">
                <a16:creationId xmlns:a16="http://schemas.microsoft.com/office/drawing/2014/main" id="{EC5232C6-E087-DB12-8627-0CC21566AFFC}"/>
              </a:ext>
            </a:extLst>
          </p:cNvPr>
          <p:cNvSpPr>
            <a:spLocks noGrp="1"/>
          </p:cNvSpPr>
          <p:nvPr>
            <p:ph type="sldNum" sz="quarter" idx="5"/>
          </p:nvPr>
        </p:nvSpPr>
        <p:spPr/>
        <p:txBody>
          <a:bodyPr/>
          <a:lstStyle/>
          <a:p>
            <a:fld id="{4967CA9A-D1F7-3140-A662-F6A7AF2F4CF5}" type="slidenum">
              <a:rPr lang="en-US" smtClean="0"/>
              <a:t>58</a:t>
            </a:fld>
            <a:endParaRPr lang="en-US"/>
          </a:p>
        </p:txBody>
      </p:sp>
    </p:spTree>
    <p:extLst>
      <p:ext uri="{BB962C8B-B14F-4D97-AF65-F5344CB8AC3E}">
        <p14:creationId xmlns:p14="http://schemas.microsoft.com/office/powerpoint/2010/main" val="2549256725"/>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35BE960-2263-BEE5-3D21-E09F4D8CF58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21D9487-5BAD-CF42-2A6E-985C044AF09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5D4545C-BF22-EB09-0D30-7C03170E1BA6}"/>
              </a:ext>
            </a:extLst>
          </p:cNvPr>
          <p:cNvSpPr>
            <a:spLocks noGrp="1"/>
          </p:cNvSpPr>
          <p:nvPr>
            <p:ph type="body" idx="1"/>
          </p:nvPr>
        </p:nvSpPr>
        <p:spPr/>
        <p:txBody>
          <a:bodyPr/>
          <a:lstStyle/>
          <a:p>
            <a:pPr>
              <a:defRPr/>
            </a:pPr>
            <a:r>
              <a:rPr lang="en-US"/>
              <a:t>Theoretically, Neural Stochastic Screened PSR strictly generalizes PSR (see Figure); </a:t>
            </a:r>
          </a:p>
          <a:p>
            <a:pPr>
              <a:defRPr/>
            </a:pPr>
            <a:r>
              <a:rPr lang="en-US"/>
              <a:t>in practice, it imposes a volumetric smoothness prior that avoids overfitting.</a:t>
            </a:r>
          </a:p>
        </p:txBody>
      </p:sp>
      <p:sp>
        <p:nvSpPr>
          <p:cNvPr id="4" name="Slide Number Placeholder 3">
            <a:extLst>
              <a:ext uri="{FF2B5EF4-FFF2-40B4-BE49-F238E27FC236}">
                <a16:creationId xmlns:a16="http://schemas.microsoft.com/office/drawing/2014/main" id="{F954F20E-EF05-30EE-2B2F-F7C5B1C70258}"/>
              </a:ext>
            </a:extLst>
          </p:cNvPr>
          <p:cNvSpPr>
            <a:spLocks noGrp="1"/>
          </p:cNvSpPr>
          <p:nvPr>
            <p:ph type="sldNum" sz="quarter" idx="5"/>
          </p:nvPr>
        </p:nvSpPr>
        <p:spPr/>
        <p:txBody>
          <a:bodyPr/>
          <a:lstStyle/>
          <a:p>
            <a:fld id="{4967CA9A-D1F7-3140-A662-F6A7AF2F4CF5}" type="slidenum">
              <a:rPr lang="en-US" smtClean="0"/>
              <a:t>59</a:t>
            </a:fld>
            <a:endParaRPr lang="en-US"/>
          </a:p>
        </p:txBody>
      </p:sp>
    </p:spTree>
    <p:extLst>
      <p:ext uri="{BB962C8B-B14F-4D97-AF65-F5344CB8AC3E}">
        <p14:creationId xmlns:p14="http://schemas.microsoft.com/office/powerpoint/2010/main" val="3304539529"/>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AB197CF-47C6-9114-6EC2-92D64EC6942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055A951-5267-2B88-1634-A1569EDCCC7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E14448F-F28E-94D3-8089-F7FCE9C1D6EE}"/>
              </a:ext>
            </a:extLst>
          </p:cNvPr>
          <p:cNvSpPr>
            <a:spLocks noGrp="1"/>
          </p:cNvSpPr>
          <p:nvPr>
            <p:ph type="body" idx="1"/>
          </p:nvPr>
        </p:nvSpPr>
        <p:spPr/>
        <p:txBody>
          <a:bodyPr/>
          <a:lstStyle/>
          <a:p>
            <a:pPr>
              <a:defRPr/>
            </a:pPr>
            <a:r>
              <a:rPr lang="en-US"/>
              <a:t>Once a point cloud has been captured, Neural Stochastic Screened PSR can be used to compute all kinds of statistical queries useful to the reconstruction</a:t>
            </a:r>
          </a:p>
          <a:p>
            <a:pPr>
              <a:defRPr/>
            </a:pPr>
            <a:r>
              <a:rPr lang="en-US"/>
              <a:t>We can use mean and variance predicted by the network to evaluate each point’s cumulative distribution functions at zero, which returns the probability </a:t>
            </a:r>
          </a:p>
          <a:p>
            <a:pPr>
              <a:defRPr/>
            </a:pPr>
            <a:r>
              <a:rPr lang="en-US"/>
              <a:t>of any point in space being contained in Ω. Similarly, evaluating the probabilistic density function at zero returns a measure of surface probability</a:t>
            </a:r>
            <a:endParaRPr lang="en-US">
              <a:ea typeface="Calibri"/>
              <a:cs typeface="Calibri"/>
            </a:endParaRPr>
          </a:p>
        </p:txBody>
      </p:sp>
      <p:sp>
        <p:nvSpPr>
          <p:cNvPr id="4" name="Slide Number Placeholder 3">
            <a:extLst>
              <a:ext uri="{FF2B5EF4-FFF2-40B4-BE49-F238E27FC236}">
                <a16:creationId xmlns:a16="http://schemas.microsoft.com/office/drawing/2014/main" id="{44C046EA-B4BE-BD65-6379-2F48513252DD}"/>
              </a:ext>
            </a:extLst>
          </p:cNvPr>
          <p:cNvSpPr>
            <a:spLocks noGrp="1"/>
          </p:cNvSpPr>
          <p:nvPr>
            <p:ph type="sldNum" sz="quarter" idx="5"/>
          </p:nvPr>
        </p:nvSpPr>
        <p:spPr/>
        <p:txBody>
          <a:bodyPr/>
          <a:lstStyle/>
          <a:p>
            <a:fld id="{4967CA9A-D1F7-3140-A662-F6A7AF2F4CF5}" type="slidenum">
              <a:rPr lang="en-US" smtClean="0"/>
              <a:t>60</a:t>
            </a:fld>
            <a:endParaRPr lang="en-US"/>
          </a:p>
        </p:txBody>
      </p:sp>
    </p:spTree>
    <p:extLst>
      <p:ext uri="{BB962C8B-B14F-4D97-AF65-F5344CB8AC3E}">
        <p14:creationId xmlns:p14="http://schemas.microsoft.com/office/powerpoint/2010/main" val="3351597391"/>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Easy to store, lightweight. Easy to process and manipulate a mesh. </a:t>
            </a:r>
          </a:p>
          <a:p>
            <a:r>
              <a:rPr lang="en-US"/>
              <a:t>Problem: topology!!</a:t>
            </a:r>
          </a:p>
          <a:p>
            <a:endParaRPr lang="en-GB"/>
          </a:p>
        </p:txBody>
      </p:sp>
      <p:sp>
        <p:nvSpPr>
          <p:cNvPr id="4" name="Slide Number Placeholder 3"/>
          <p:cNvSpPr>
            <a:spLocks noGrp="1"/>
          </p:cNvSpPr>
          <p:nvPr>
            <p:ph type="sldNum" sz="quarter" idx="5"/>
          </p:nvPr>
        </p:nvSpPr>
        <p:spPr/>
        <p:txBody>
          <a:bodyPr/>
          <a:lstStyle/>
          <a:p>
            <a:fld id="{4967CA9A-D1F7-3140-A662-F6A7AF2F4CF5}" type="slidenum">
              <a:rPr lang="en-US" smtClean="0"/>
              <a:t>61</a:t>
            </a:fld>
            <a:endParaRPr lang="en-US"/>
          </a:p>
        </p:txBody>
      </p:sp>
    </p:spTree>
    <p:extLst>
      <p:ext uri="{BB962C8B-B14F-4D97-AF65-F5344CB8AC3E}">
        <p14:creationId xmlns:p14="http://schemas.microsoft.com/office/powerpoint/2010/main" val="2061899932"/>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de-DE" sz="1200" kern="1200" err="1">
                <a:solidFill>
                  <a:schemeClr val="tx1"/>
                </a:solidFill>
                <a:effectLst/>
                <a:latin typeface="+mn-lt"/>
                <a:ea typeface="+mn-ea"/>
                <a:cs typeface="+mn-cs"/>
              </a:rPr>
              <a:t>n</a:t>
            </a:r>
            <a:r>
              <a:rPr lang="de-DE" sz="1200" kern="1200">
                <a:solidFill>
                  <a:schemeClr val="tx1"/>
                </a:solidFill>
                <a:effectLst/>
                <a:latin typeface="+mn-lt"/>
                <a:ea typeface="+mn-ea"/>
                <a:cs typeface="+mn-cs"/>
              </a:rPr>
              <a:t> = (p_2-p_1)\</a:t>
            </a:r>
            <a:r>
              <a:rPr lang="de-DE" sz="1200" kern="1200" err="1">
                <a:solidFill>
                  <a:schemeClr val="tx1"/>
                </a:solidFill>
                <a:effectLst/>
                <a:latin typeface="+mn-lt"/>
                <a:ea typeface="+mn-ea"/>
                <a:cs typeface="+mn-cs"/>
              </a:rPr>
              <a:t>times</a:t>
            </a:r>
            <a:r>
              <a:rPr lang="de-DE" sz="1200" kern="1200">
                <a:solidFill>
                  <a:schemeClr val="tx1"/>
                </a:solidFill>
                <a:effectLst/>
                <a:latin typeface="+mn-lt"/>
                <a:ea typeface="+mn-ea"/>
                <a:cs typeface="+mn-cs"/>
              </a:rPr>
              <a:t>{(p_3-p_1)}</a:t>
            </a:r>
          </a:p>
          <a:p>
            <a:endParaRPr lang="en-US"/>
          </a:p>
          <a:p>
            <a:r>
              <a:rPr lang="de-DE" sz="1200" kern="1200" err="1">
                <a:solidFill>
                  <a:schemeClr val="tx1"/>
                </a:solidFill>
                <a:effectLst/>
                <a:latin typeface="+mn-lt"/>
                <a:ea typeface="+mn-ea"/>
                <a:cs typeface="+mn-cs"/>
              </a:rPr>
              <a:t>n</a:t>
            </a:r>
            <a:r>
              <a:rPr lang="de-DE" sz="1200" kern="1200">
                <a:solidFill>
                  <a:schemeClr val="tx1"/>
                </a:solidFill>
                <a:effectLst/>
                <a:latin typeface="+mn-lt"/>
                <a:ea typeface="+mn-ea"/>
                <a:cs typeface="+mn-cs"/>
              </a:rPr>
              <a:t>(\phi_1,\phi_2,\phi_3)=\phi_1 n_1 +\phi_2 n_2 + \phi_3 n_3</a:t>
            </a:r>
          </a:p>
          <a:p>
            <a:endParaRPr lang="en-US"/>
          </a:p>
        </p:txBody>
      </p:sp>
      <p:sp>
        <p:nvSpPr>
          <p:cNvPr id="4" name="Slide Number Placeholder 3"/>
          <p:cNvSpPr>
            <a:spLocks noGrp="1"/>
          </p:cNvSpPr>
          <p:nvPr>
            <p:ph type="sldNum" sz="quarter" idx="5"/>
          </p:nvPr>
        </p:nvSpPr>
        <p:spPr/>
        <p:txBody>
          <a:bodyPr/>
          <a:lstStyle/>
          <a:p>
            <a:fld id="{4967CA9A-D1F7-3140-A662-F6A7AF2F4CF5}" type="slidenum">
              <a:rPr lang="en-US" smtClean="0"/>
              <a:t>63</a:t>
            </a:fld>
            <a:endParaRPr lang="en-US"/>
          </a:p>
        </p:txBody>
      </p:sp>
    </p:spTree>
    <p:extLst>
      <p:ext uri="{BB962C8B-B14F-4D97-AF65-F5344CB8AC3E}">
        <p14:creationId xmlns:p14="http://schemas.microsoft.com/office/powerpoint/2010/main" val="3214214323"/>
      </p:ext>
    </p:extLst>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de-DE" sz="1200" kern="1200" dirty="0">
                <a:solidFill>
                  <a:schemeClr val="tx1"/>
                </a:solidFill>
                <a:effectLst/>
                <a:latin typeface="+mn-lt"/>
                <a:ea typeface="+mn-ea"/>
                <a:cs typeface="+mn-cs"/>
              </a:rPr>
              <a:t>[\</a:t>
            </a:r>
            <a:r>
              <a:rPr lang="de-DE" sz="1200" kern="1200" dirty="0" err="1">
                <a:solidFill>
                  <a:schemeClr val="tx1"/>
                </a:solidFill>
                <a:effectLst/>
                <a:latin typeface="+mn-lt"/>
                <a:ea typeface="+mn-ea"/>
                <a:cs typeface="+mn-cs"/>
              </a:rPr>
              <a:t>mathbf</a:t>
            </a:r>
            <a:r>
              <a:rPr lang="de-DE" sz="1200" kern="1200" dirty="0">
                <a:solidFill>
                  <a:schemeClr val="tx1"/>
                </a:solidFill>
                <a:effectLst/>
                <a:latin typeface="+mn-lt"/>
                <a:ea typeface="+mn-ea"/>
                <a:cs typeface="+mn-cs"/>
              </a:rPr>
              <a:t>{</a:t>
            </a:r>
            <a:r>
              <a:rPr lang="de-DE" sz="1200" kern="1200" dirty="0" err="1">
                <a:solidFill>
                  <a:schemeClr val="tx1"/>
                </a:solidFill>
                <a:effectLst/>
                <a:latin typeface="+mn-lt"/>
                <a:ea typeface="+mn-ea"/>
                <a:cs typeface="+mn-cs"/>
              </a:rPr>
              <a:t>q</a:t>
            </a:r>
            <a:r>
              <a:rPr lang="de-DE" sz="1200" kern="1200" dirty="0">
                <a:solidFill>
                  <a:schemeClr val="tx1"/>
                </a:solidFill>
                <a:effectLst/>
                <a:latin typeface="+mn-lt"/>
                <a:ea typeface="+mn-ea"/>
                <a:cs typeface="+mn-cs"/>
              </a:rPr>
              <a:t>}-f(</a:t>
            </a:r>
            <a:r>
              <a:rPr lang="de-DE" sz="1200" kern="1200" dirty="0" err="1">
                <a:solidFill>
                  <a:schemeClr val="tx1"/>
                </a:solidFill>
                <a:effectLst/>
                <a:latin typeface="+mn-lt"/>
                <a:ea typeface="+mn-ea"/>
                <a:cs typeface="+mn-cs"/>
              </a:rPr>
              <a:t>u,v</a:t>
            </a:r>
            <a:r>
              <a:rPr lang="de-DE" sz="1200" kern="1200" dirty="0">
                <a:solidFill>
                  <a:schemeClr val="tx1"/>
                </a:solidFill>
                <a:effectLst/>
                <a:latin typeface="+mn-lt"/>
                <a:ea typeface="+mn-ea"/>
                <a:cs typeface="+mn-cs"/>
              </a:rPr>
              <a:t>)] \</a:t>
            </a:r>
            <a:r>
              <a:rPr lang="de-DE" sz="1200" kern="1200" dirty="0" err="1">
                <a:solidFill>
                  <a:schemeClr val="tx1"/>
                </a:solidFill>
                <a:effectLst/>
                <a:latin typeface="+mn-lt"/>
                <a:ea typeface="+mn-ea"/>
                <a:cs typeface="+mn-cs"/>
              </a:rPr>
              <a:t>times</a:t>
            </a:r>
            <a:r>
              <a:rPr lang="de-DE" sz="1200" kern="1200" dirty="0">
                <a:solidFill>
                  <a:schemeClr val="tx1"/>
                </a:solidFill>
                <a:effectLst/>
                <a:latin typeface="+mn-lt"/>
                <a:ea typeface="+mn-ea"/>
                <a:cs typeface="+mn-cs"/>
              </a:rPr>
              <a:t>{\</a:t>
            </a:r>
            <a:r>
              <a:rPr lang="de-DE" sz="1200" kern="1200" dirty="0" err="1">
                <a:solidFill>
                  <a:schemeClr val="tx1"/>
                </a:solidFill>
                <a:effectLst/>
                <a:latin typeface="+mn-lt"/>
                <a:ea typeface="+mn-ea"/>
                <a:cs typeface="+mn-cs"/>
              </a:rPr>
              <a:t>mathbf</a:t>
            </a:r>
            <a:r>
              <a:rPr lang="de-DE" sz="1200" kern="1200" dirty="0">
                <a:solidFill>
                  <a:schemeClr val="tx1"/>
                </a:solidFill>
                <a:effectLst/>
                <a:latin typeface="+mn-lt"/>
                <a:ea typeface="+mn-ea"/>
                <a:cs typeface="+mn-cs"/>
              </a:rPr>
              <a:t>{</a:t>
            </a:r>
            <a:r>
              <a:rPr lang="de-DE" sz="1200" kern="1200" dirty="0" err="1">
                <a:solidFill>
                  <a:schemeClr val="tx1"/>
                </a:solidFill>
                <a:effectLst/>
                <a:latin typeface="+mn-lt"/>
                <a:ea typeface="+mn-ea"/>
                <a:cs typeface="+mn-cs"/>
              </a:rPr>
              <a:t>n</a:t>
            </a:r>
            <a:r>
              <a:rPr lang="de-DE" sz="1200" kern="1200" dirty="0">
                <a:solidFill>
                  <a:schemeClr val="tx1"/>
                </a:solidFill>
                <a:effectLst/>
                <a:latin typeface="+mn-lt"/>
                <a:ea typeface="+mn-ea"/>
                <a:cs typeface="+mn-cs"/>
              </a:rPr>
              <a:t>}}(</a:t>
            </a:r>
            <a:r>
              <a:rPr lang="de-DE" sz="1200" kern="1200" dirty="0" err="1">
                <a:solidFill>
                  <a:schemeClr val="tx1"/>
                </a:solidFill>
                <a:effectLst/>
                <a:latin typeface="+mn-lt"/>
                <a:ea typeface="+mn-ea"/>
                <a:cs typeface="+mn-cs"/>
              </a:rPr>
              <a:t>u,v</a:t>
            </a:r>
            <a:r>
              <a:rPr lang="de-DE" sz="1200" kern="1200" dirty="0">
                <a:solidFill>
                  <a:schemeClr val="tx1"/>
                </a:solidFill>
                <a:effectLst/>
                <a:latin typeface="+mn-lt"/>
                <a:ea typeface="+mn-ea"/>
                <a:cs typeface="+mn-cs"/>
              </a:rPr>
              <a:t>)=0</a:t>
            </a:r>
          </a:p>
          <a:p>
            <a:endParaRPr lang="en-US" dirty="0"/>
          </a:p>
          <a:p>
            <a:r>
              <a:rPr lang="en-US" dirty="0"/>
              <a:t>only parallel component</a:t>
            </a:r>
          </a:p>
        </p:txBody>
      </p:sp>
      <p:sp>
        <p:nvSpPr>
          <p:cNvPr id="4" name="Slide Number Placeholder 3"/>
          <p:cNvSpPr>
            <a:spLocks noGrp="1"/>
          </p:cNvSpPr>
          <p:nvPr>
            <p:ph type="sldNum" sz="quarter" idx="5"/>
          </p:nvPr>
        </p:nvSpPr>
        <p:spPr/>
        <p:txBody>
          <a:bodyPr/>
          <a:lstStyle/>
          <a:p>
            <a:fld id="{4967CA9A-D1F7-3140-A662-F6A7AF2F4CF5}" type="slidenum">
              <a:rPr lang="en-US" smtClean="0"/>
              <a:t>64</a:t>
            </a:fld>
            <a:endParaRPr lang="en-US"/>
          </a:p>
        </p:txBody>
      </p:sp>
    </p:spTree>
    <p:extLst>
      <p:ext uri="{BB962C8B-B14F-4D97-AF65-F5344CB8AC3E}">
        <p14:creationId xmlns:p14="http://schemas.microsoft.com/office/powerpoint/2010/main" val="1922885632"/>
      </p:ext>
    </p:extLst>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Popular alternative are subdivision surfaces. </a:t>
            </a:r>
          </a:p>
          <a:p>
            <a:r>
              <a:rPr lang="en-US"/>
              <a:t>Start with a control curve. Repeatedly, split the edges, for example in half, and then take a weighted average to get the new vertex positions. </a:t>
            </a:r>
          </a:p>
          <a:p>
            <a:endParaRPr lang="en-US"/>
          </a:p>
          <a:p>
            <a:r>
              <a:rPr lang="en-US"/>
              <a:t>Interesting thing. You get the same curve as some of this curves based on </a:t>
            </a:r>
            <a:r>
              <a:rPr lang="en-US" err="1"/>
              <a:t>beizer</a:t>
            </a:r>
            <a:r>
              <a:rPr lang="en-US"/>
              <a:t> and splits. </a:t>
            </a:r>
          </a:p>
          <a:p>
            <a:endParaRPr lang="en-US"/>
          </a:p>
          <a:p>
            <a:r>
              <a:rPr lang="en-US"/>
              <a:t>Is subdivision implicit or explicit? </a:t>
            </a:r>
          </a:p>
          <a:p>
            <a:endParaRPr lang="en-US"/>
          </a:p>
          <a:p>
            <a:r>
              <a:rPr lang="en-US"/>
              <a:t>Don’t know where the points are. There is no </a:t>
            </a:r>
            <a:r>
              <a:rPr lang="en-US" err="1"/>
              <a:t>levelset</a:t>
            </a:r>
            <a:r>
              <a:rPr lang="en-US"/>
              <a:t>. </a:t>
            </a:r>
          </a:p>
          <a:p>
            <a:endParaRPr lang="en-GB"/>
          </a:p>
        </p:txBody>
      </p:sp>
      <p:sp>
        <p:nvSpPr>
          <p:cNvPr id="4" name="Slide Number Placeholder 3"/>
          <p:cNvSpPr>
            <a:spLocks noGrp="1"/>
          </p:cNvSpPr>
          <p:nvPr>
            <p:ph type="sldNum" sz="quarter" idx="5"/>
          </p:nvPr>
        </p:nvSpPr>
        <p:spPr/>
        <p:txBody>
          <a:bodyPr/>
          <a:lstStyle/>
          <a:p>
            <a:fld id="{4967CA9A-D1F7-3140-A662-F6A7AF2F4CF5}" type="slidenum">
              <a:rPr lang="en-US" smtClean="0"/>
              <a:t>65</a:t>
            </a:fld>
            <a:endParaRPr lang="en-US"/>
          </a:p>
        </p:txBody>
      </p:sp>
    </p:spTree>
    <p:extLst>
      <p:ext uri="{BB962C8B-B14F-4D97-AF65-F5344CB8AC3E}">
        <p14:creationId xmlns:p14="http://schemas.microsoft.com/office/powerpoint/2010/main" val="116342787"/>
      </p:ext>
    </p:extLst>
  </p:cSld>
  <p:clrMapOvr>
    <a:masterClrMapping/>
  </p:clrMapOvr>
</p:notes>
</file>

<file path=ppt/notesSlides/notesSlide5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Common issues: does the limit surface pass through the </a:t>
            </a:r>
            <a:r>
              <a:rPr lang="en-US" dirty="0" err="1"/>
              <a:t>controlpoints</a:t>
            </a:r>
            <a:r>
              <a:rPr lang="en-US" dirty="0"/>
              <a:t> or or just approximates them.</a:t>
            </a:r>
          </a:p>
          <a:p>
            <a:r>
              <a:rPr lang="en-US" dirty="0"/>
              <a:t>Continuity at vertices?</a:t>
            </a:r>
          </a:p>
          <a:p>
            <a:endParaRPr lang="en-US" dirty="0"/>
          </a:p>
          <a:p>
            <a:r>
              <a:rPr lang="en-US" dirty="0"/>
              <a:t>Easier than splines. No degrees of freedom. Control points control the curve. Harder to evaluate the surface. </a:t>
            </a:r>
          </a:p>
          <a:p>
            <a:endParaRPr lang="en-US" dirty="0"/>
          </a:p>
          <a:p>
            <a:r>
              <a:rPr lang="en-US" dirty="0"/>
              <a:t>Widely used in practice. </a:t>
            </a:r>
          </a:p>
          <a:p>
            <a:endParaRPr lang="en-US" dirty="0"/>
          </a:p>
          <a:p>
            <a:r>
              <a:rPr lang="en-US" dirty="0"/>
              <a:t>More than 4 patches, or fewer than 4 patches meet at a vertex. </a:t>
            </a:r>
          </a:p>
          <a:p>
            <a:endParaRPr lang="en-US" dirty="0"/>
          </a:p>
          <a:p>
            <a:r>
              <a:rPr lang="en-GB" dirty="0"/>
              <a:t>Specifically, in </a:t>
            </a:r>
            <a:r>
              <a:rPr lang="en-GB" b="1" dirty="0"/>
              <a:t>2006</a:t>
            </a:r>
            <a:r>
              <a:rPr lang="en-GB" dirty="0"/>
              <a:t>, the Academy of Motion Picture Arts and Sciences awarded:</a:t>
            </a:r>
          </a:p>
          <a:p>
            <a:r>
              <a:rPr lang="en-GB" b="1" dirty="0"/>
              <a:t>Tony DeRose, Tom </a:t>
            </a:r>
            <a:r>
              <a:rPr lang="en-GB" b="1" dirty="0" err="1"/>
              <a:t>Kass</a:t>
            </a:r>
            <a:r>
              <a:rPr lang="en-GB" b="1" dirty="0"/>
              <a:t>, and Tien Truong</a:t>
            </a:r>
            <a:br>
              <a:rPr lang="en-GB" dirty="0"/>
            </a:br>
            <a:r>
              <a:rPr lang="en-GB" i="1" dirty="0"/>
              <a:t>For their pioneering work in the development of subdivision surfaces used in 3D </a:t>
            </a:r>
            <a:r>
              <a:rPr lang="en-GB" i="1" dirty="0" err="1"/>
              <a:t>modeling</a:t>
            </a:r>
            <a:r>
              <a:rPr lang="en-GB" i="1" dirty="0"/>
              <a:t> and animation.</a:t>
            </a:r>
            <a:endParaRPr lang="en-GB" dirty="0"/>
          </a:p>
          <a:p>
            <a:endParaRPr lang="en-US" dirty="0"/>
          </a:p>
          <a:p>
            <a:endParaRPr lang="en-GB" dirty="0"/>
          </a:p>
        </p:txBody>
      </p:sp>
      <p:sp>
        <p:nvSpPr>
          <p:cNvPr id="4" name="Slide Number Placeholder 3"/>
          <p:cNvSpPr>
            <a:spLocks noGrp="1"/>
          </p:cNvSpPr>
          <p:nvPr>
            <p:ph type="sldNum" sz="quarter" idx="5"/>
          </p:nvPr>
        </p:nvSpPr>
        <p:spPr/>
        <p:txBody>
          <a:bodyPr/>
          <a:lstStyle/>
          <a:p>
            <a:fld id="{4967CA9A-D1F7-3140-A662-F6A7AF2F4CF5}" type="slidenum">
              <a:rPr lang="en-US" smtClean="0"/>
              <a:t>67</a:t>
            </a:fld>
            <a:endParaRPr lang="en-US"/>
          </a:p>
        </p:txBody>
      </p:sp>
    </p:spTree>
    <p:extLst>
      <p:ext uri="{BB962C8B-B14F-4D97-AF65-F5344CB8AC3E}">
        <p14:creationId xmlns:p14="http://schemas.microsoft.com/office/powerpoint/2010/main" val="2314397787"/>
      </p:ext>
    </p:extLst>
  </p:cSld>
  <p:clrMapOvr>
    <a:masterClrMapping/>
  </p:clrMapOvr>
</p:notes>
</file>

<file path=ppt/notesSlides/notesSlide5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One of the first uses of </a:t>
            </a:r>
            <a:r>
              <a:rPr lang="en-US" dirty="0" err="1"/>
              <a:t>subdivion</a:t>
            </a:r>
            <a:r>
              <a:rPr lang="en-US" dirty="0"/>
              <a:t> surfaces in animation.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a:p>
            <a:endParaRPr lang="en-GB" dirty="0"/>
          </a:p>
        </p:txBody>
      </p:sp>
      <p:sp>
        <p:nvSpPr>
          <p:cNvPr id="4" name="Slide Number Placeholder 3"/>
          <p:cNvSpPr>
            <a:spLocks noGrp="1"/>
          </p:cNvSpPr>
          <p:nvPr>
            <p:ph type="sldNum" sz="quarter" idx="5"/>
          </p:nvPr>
        </p:nvSpPr>
        <p:spPr/>
        <p:txBody>
          <a:bodyPr/>
          <a:lstStyle/>
          <a:p>
            <a:fld id="{4967CA9A-D1F7-3140-A662-F6A7AF2F4CF5}" type="slidenum">
              <a:rPr lang="en-US" smtClean="0"/>
              <a:t>68</a:t>
            </a:fld>
            <a:endParaRPr lang="en-US"/>
          </a:p>
        </p:txBody>
      </p:sp>
    </p:spTree>
    <p:extLst>
      <p:ext uri="{BB962C8B-B14F-4D97-AF65-F5344CB8AC3E}">
        <p14:creationId xmlns:p14="http://schemas.microsoft.com/office/powerpoint/2010/main" val="2828328060"/>
      </p:ext>
    </p:extLst>
  </p:cSld>
  <p:clrMapOvr>
    <a:masterClrMapping/>
  </p:clrMapOvr>
</p:notes>
</file>

<file path=ppt/notesSlides/notesSlide5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608C317-C1F1-9B9F-1E6C-658A0A567663}"/>
            </a:ext>
          </a:extLst>
        </p:cNvPr>
        <p:cNvGrpSpPr/>
        <p:nvPr/>
      </p:nvGrpSpPr>
      <p:grpSpPr>
        <a:xfrm>
          <a:off x="0" y="0"/>
          <a:ext cx="0" cy="0"/>
          <a:chOff x="0" y="0"/>
          <a:chExt cx="0" cy="0"/>
        </a:xfrm>
      </p:grpSpPr>
      <p:sp>
        <p:nvSpPr>
          <p:cNvPr id="373" name="Shape 373">
            <a:extLst>
              <a:ext uri="{FF2B5EF4-FFF2-40B4-BE49-F238E27FC236}">
                <a16:creationId xmlns:a16="http://schemas.microsoft.com/office/drawing/2014/main" id="{ED85665D-F7E5-8F97-D2D1-5711419A37AE}"/>
              </a:ext>
            </a:extLst>
          </p:cNvPr>
          <p:cNvSpPr>
            <a:spLocks noGrp="1" noRot="1" noChangeAspect="1"/>
          </p:cNvSpPr>
          <p:nvPr>
            <p:ph type="sldImg"/>
          </p:nvPr>
        </p:nvSpPr>
        <p:spPr>
          <a:xfrm>
            <a:off x="381000" y="685800"/>
            <a:ext cx="6096000" cy="3429000"/>
          </a:xfrm>
          <a:prstGeom prst="rect">
            <a:avLst/>
          </a:prstGeom>
        </p:spPr>
        <p:txBody>
          <a:bodyPr/>
          <a:lstStyle/>
          <a:p>
            <a:endParaRPr/>
          </a:p>
        </p:txBody>
      </p:sp>
      <p:sp>
        <p:nvSpPr>
          <p:cNvPr id="374" name="Shape 374">
            <a:extLst>
              <a:ext uri="{FF2B5EF4-FFF2-40B4-BE49-F238E27FC236}">
                <a16:creationId xmlns:a16="http://schemas.microsoft.com/office/drawing/2014/main" id="{8AB36815-74BB-03A3-DAA8-B52DB4032378}"/>
              </a:ext>
            </a:extLst>
          </p:cNvPr>
          <p:cNvSpPr>
            <a:spLocks noGrp="1"/>
          </p:cNvSpPr>
          <p:nvPr>
            <p:ph type="body" sz="quarter" idx="1"/>
          </p:nvPr>
        </p:nvSpPr>
        <p:spPr>
          <a:prstGeom prst="rect">
            <a:avLst/>
          </a:prstGeom>
        </p:spPr>
        <p:txBody>
          <a:bodyPr/>
          <a:lstStyle/>
          <a:p>
            <a:r>
              <a:t>\</a:t>
            </a:r>
            <a:r>
              <a:rPr err="1"/>
              <a:t>arg</a:t>
            </a:r>
            <a:r>
              <a:t> \min_{s,\</a:t>
            </a:r>
            <a:r>
              <a:rPr err="1"/>
              <a:t>mathbf</a:t>
            </a:r>
            <a:r>
              <a:t>{R},\</a:t>
            </a:r>
            <a:r>
              <a:rPr err="1"/>
              <a:t>mathbf</a:t>
            </a:r>
            <a:r>
              <a:t>{t}} \| (s\</a:t>
            </a:r>
            <a:r>
              <a:rPr err="1"/>
              <a:t>mathbf</a:t>
            </a:r>
            <a:r>
              <a:t>{R}\</a:t>
            </a:r>
            <a:r>
              <a:rPr err="1"/>
              <a:t>mathbf</a:t>
            </a:r>
            <a:r>
              <a:t>{V}^T+\</a:t>
            </a:r>
            <a:r>
              <a:rPr err="1"/>
              <a:t>mathbf</a:t>
            </a:r>
            <a:r>
              <a:t>{t})-\</a:t>
            </a:r>
            <a:r>
              <a:rPr err="1"/>
              <a:t>mathbf</a:t>
            </a:r>
            <a:r>
              <a:t>{V}^{\prime T}\|^2_F</a:t>
            </a:r>
          </a:p>
        </p:txBody>
      </p:sp>
    </p:spTree>
    <p:extLst>
      <p:ext uri="{BB962C8B-B14F-4D97-AF65-F5344CB8AC3E}">
        <p14:creationId xmlns:p14="http://schemas.microsoft.com/office/powerpoint/2010/main" val="510044025"/>
      </p:ext>
    </p:extLst>
  </p:cSld>
  <p:clrMapOvr>
    <a:masterClrMapping/>
  </p:clrMapOvr>
</p:notes>
</file>

<file path=ppt/notesSlides/notesSlide5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177785F-4F92-EE8C-9267-3CCCAB5B2C10}"/>
            </a:ext>
          </a:extLst>
        </p:cNvPr>
        <p:cNvGrpSpPr/>
        <p:nvPr/>
      </p:nvGrpSpPr>
      <p:grpSpPr>
        <a:xfrm>
          <a:off x="0" y="0"/>
          <a:ext cx="0" cy="0"/>
          <a:chOff x="0" y="0"/>
          <a:chExt cx="0" cy="0"/>
        </a:xfrm>
      </p:grpSpPr>
      <p:sp>
        <p:nvSpPr>
          <p:cNvPr id="257" name="Shape 257">
            <a:extLst>
              <a:ext uri="{FF2B5EF4-FFF2-40B4-BE49-F238E27FC236}">
                <a16:creationId xmlns:a16="http://schemas.microsoft.com/office/drawing/2014/main" id="{F61AA6F5-ED2C-68FA-F754-41B16245C516}"/>
              </a:ext>
            </a:extLst>
          </p:cNvPr>
          <p:cNvSpPr>
            <a:spLocks noGrp="1" noRot="1" noChangeAspect="1"/>
          </p:cNvSpPr>
          <p:nvPr>
            <p:ph type="sldImg"/>
          </p:nvPr>
        </p:nvSpPr>
        <p:spPr>
          <a:xfrm>
            <a:off x="381000" y="685800"/>
            <a:ext cx="6096000" cy="3429000"/>
          </a:xfrm>
          <a:prstGeom prst="rect">
            <a:avLst/>
          </a:prstGeom>
        </p:spPr>
        <p:txBody>
          <a:bodyPr/>
          <a:lstStyle/>
          <a:p>
            <a:endParaRPr/>
          </a:p>
        </p:txBody>
      </p:sp>
      <p:sp>
        <p:nvSpPr>
          <p:cNvPr id="258" name="Shape 258">
            <a:extLst>
              <a:ext uri="{FF2B5EF4-FFF2-40B4-BE49-F238E27FC236}">
                <a16:creationId xmlns:a16="http://schemas.microsoft.com/office/drawing/2014/main" id="{62D10A05-CD56-99B9-98D5-C4FCBEE68D97}"/>
              </a:ext>
            </a:extLst>
          </p:cNvPr>
          <p:cNvSpPr>
            <a:spLocks noGrp="1"/>
          </p:cNvSpPr>
          <p:nvPr>
            <p:ph type="body" sz="quarter" idx="1"/>
          </p:nvPr>
        </p:nvSpPr>
        <p:spPr>
          <a:prstGeom prst="rect">
            <a:avLst/>
          </a:prstGeom>
        </p:spPr>
        <p:txBody>
          <a:bodyPr/>
          <a:lstStyle/>
          <a:p>
            <a:pPr marL="0" marR="0" lvl="0" indent="0" defTabSz="228600" eaLnBrk="1" fontAlgn="auto" latinLnBrk="0" hangingPunct="1">
              <a:lnSpc>
                <a:spcPct val="117999"/>
              </a:lnSpc>
              <a:spcBef>
                <a:spcPts val="0"/>
              </a:spcBef>
              <a:spcAft>
                <a:spcPts val="0"/>
              </a:spcAft>
              <a:buClrTx/>
              <a:buSzTx/>
              <a:buFontTx/>
              <a:buNone/>
              <a:tabLst/>
              <a:defRPr/>
            </a:pPr>
            <a:r>
              <a:rPr lang="de-DE" sz="1100">
                <a:effectLst/>
                <a:latin typeface="Helvetica Neue"/>
                <a:ea typeface="Helvetica Neue"/>
                <a:cs typeface="Helvetica Neue"/>
                <a:sym typeface="Helvetica Neue"/>
              </a:rPr>
              <a:t>\</a:t>
            </a:r>
            <a:r>
              <a:rPr lang="de-DE" sz="1100" err="1">
                <a:effectLst/>
                <a:latin typeface="Helvetica Neue"/>
                <a:ea typeface="Helvetica Neue"/>
                <a:cs typeface="Helvetica Neue"/>
                <a:sym typeface="Helvetica Neue"/>
              </a:rPr>
              <a:t>mathbf</a:t>
            </a:r>
            <a:r>
              <a:rPr lang="de-DE" sz="1100">
                <a:effectLst/>
                <a:latin typeface="Helvetica Neue"/>
                <a:ea typeface="Helvetica Neue"/>
                <a:cs typeface="Helvetica Neue"/>
                <a:sym typeface="Helvetica Neue"/>
              </a:rPr>
              <a:t>{X}{'} = \</a:t>
            </a:r>
            <a:r>
              <a:rPr lang="de-DE" sz="1100" err="1">
                <a:effectLst/>
                <a:latin typeface="Helvetica Neue"/>
                <a:ea typeface="Helvetica Neue"/>
                <a:cs typeface="Helvetica Neue"/>
                <a:sym typeface="Helvetica Neue"/>
              </a:rPr>
              <a:t>mathbf</a:t>
            </a:r>
            <a:r>
              <a:rPr lang="de-DE" sz="1100">
                <a:effectLst/>
                <a:latin typeface="Helvetica Neue"/>
                <a:ea typeface="Helvetica Neue"/>
                <a:cs typeface="Helvetica Neue"/>
                <a:sym typeface="Helvetica Neue"/>
              </a:rPr>
              <a:t>{X} + \</a:t>
            </a:r>
            <a:r>
              <a:rPr lang="de-DE" sz="1100" err="1">
                <a:effectLst/>
                <a:latin typeface="Helvetica Neue"/>
                <a:ea typeface="Helvetica Neue"/>
                <a:cs typeface="Helvetica Neue"/>
                <a:sym typeface="Helvetica Neue"/>
              </a:rPr>
              <a:t>mathbf</a:t>
            </a:r>
            <a:r>
              <a:rPr lang="de-DE" sz="1100">
                <a:effectLst/>
                <a:latin typeface="Helvetica Neue"/>
                <a:ea typeface="Helvetica Neue"/>
                <a:cs typeface="Helvetica Neue"/>
                <a:sym typeface="Helvetica Neue"/>
              </a:rPr>
              <a:t>{t}, \</a:t>
            </a:r>
            <a:r>
              <a:rPr lang="de-DE" sz="1100" err="1">
                <a:effectLst/>
                <a:latin typeface="Helvetica Neue"/>
                <a:ea typeface="Helvetica Neue"/>
                <a:cs typeface="Helvetica Neue"/>
                <a:sym typeface="Helvetica Neue"/>
              </a:rPr>
              <a:t>mathbf</a:t>
            </a:r>
            <a:r>
              <a:rPr lang="de-DE" sz="1100">
                <a:effectLst/>
                <a:latin typeface="Helvetica Neue"/>
                <a:ea typeface="Helvetica Neue"/>
                <a:cs typeface="Helvetica Neue"/>
                <a:sym typeface="Helvetica Neue"/>
              </a:rPr>
              <a:t>{t} \in \</a:t>
            </a:r>
            <a:r>
              <a:rPr lang="de-DE" sz="1100" err="1">
                <a:effectLst/>
                <a:latin typeface="Helvetica Neue"/>
                <a:ea typeface="Helvetica Neue"/>
                <a:cs typeface="Helvetica Neue"/>
                <a:sym typeface="Helvetica Neue"/>
              </a:rPr>
              <a:t>mathbb</a:t>
            </a:r>
            <a:r>
              <a:rPr lang="de-DE" sz="1100">
                <a:effectLst/>
                <a:latin typeface="Helvetica Neue"/>
                <a:ea typeface="Helvetica Neue"/>
                <a:cs typeface="Helvetica Neue"/>
                <a:sym typeface="Helvetica Neue"/>
              </a:rPr>
              <a:t>{R}^3</a:t>
            </a:r>
          </a:p>
          <a:p>
            <a:pPr marL="0" marR="0" lvl="0" indent="0" defTabSz="228600" eaLnBrk="1" fontAlgn="auto" latinLnBrk="0" hangingPunct="1">
              <a:lnSpc>
                <a:spcPct val="117999"/>
              </a:lnSpc>
              <a:spcBef>
                <a:spcPts val="0"/>
              </a:spcBef>
              <a:spcAft>
                <a:spcPts val="0"/>
              </a:spcAft>
              <a:buClrTx/>
              <a:buSzTx/>
              <a:buFontTx/>
              <a:buNone/>
              <a:tabLst/>
              <a:defRPr/>
            </a:pPr>
            <a:r>
              <a:rPr lang="de-DE" sz="1100">
                <a:effectLst/>
                <a:latin typeface="Helvetica Neue"/>
                <a:ea typeface="Helvetica Neue"/>
                <a:cs typeface="Helvetica Neue"/>
                <a:sym typeface="Helvetica Neue"/>
              </a:rPr>
              <a:t>{\</a:t>
            </a:r>
            <a:r>
              <a:rPr lang="de-DE" sz="1100" err="1">
                <a:effectLst/>
                <a:latin typeface="Helvetica Neue"/>
                <a:ea typeface="Helvetica Neue"/>
                <a:cs typeface="Helvetica Neue"/>
                <a:sym typeface="Helvetica Neue"/>
              </a:rPr>
              <a:t>mathbf</a:t>
            </a:r>
            <a:r>
              <a:rPr lang="de-DE" sz="1100">
                <a:effectLst/>
                <a:latin typeface="Helvetica Neue"/>
                <a:ea typeface="Helvetica Neue"/>
                <a:cs typeface="Helvetica Neue"/>
                <a:sym typeface="Helvetica Neue"/>
              </a:rPr>
              <a:t>{X}'}^{T} = \</a:t>
            </a:r>
            <a:r>
              <a:rPr lang="de-DE" sz="1100" err="1">
                <a:effectLst/>
                <a:latin typeface="Helvetica Neue"/>
                <a:ea typeface="Helvetica Neue"/>
                <a:cs typeface="Helvetica Neue"/>
                <a:sym typeface="Helvetica Neue"/>
              </a:rPr>
              <a:t>mathbf</a:t>
            </a:r>
            <a:r>
              <a:rPr lang="de-DE" sz="1100">
                <a:effectLst/>
                <a:latin typeface="Helvetica Neue"/>
                <a:ea typeface="Helvetica Neue"/>
                <a:cs typeface="Helvetica Neue"/>
                <a:sym typeface="Helvetica Neue"/>
              </a:rPr>
              <a:t>{R} \</a:t>
            </a:r>
            <a:r>
              <a:rPr lang="de-DE" sz="1100" err="1">
                <a:effectLst/>
                <a:latin typeface="Helvetica Neue"/>
                <a:ea typeface="Helvetica Neue"/>
                <a:cs typeface="Helvetica Neue"/>
                <a:sym typeface="Helvetica Neue"/>
              </a:rPr>
              <a:t>cdot</a:t>
            </a:r>
            <a:r>
              <a:rPr lang="de-DE" sz="1100">
                <a:effectLst/>
                <a:latin typeface="Helvetica Neue"/>
                <a:ea typeface="Helvetica Neue"/>
                <a:cs typeface="Helvetica Neue"/>
                <a:sym typeface="Helvetica Neue"/>
              </a:rPr>
              <a:t> \</a:t>
            </a:r>
            <a:r>
              <a:rPr lang="de-DE" sz="1100" err="1">
                <a:effectLst/>
                <a:latin typeface="Helvetica Neue"/>
                <a:ea typeface="Helvetica Neue"/>
                <a:cs typeface="Helvetica Neue"/>
                <a:sym typeface="Helvetica Neue"/>
              </a:rPr>
              <a:t>mathbf</a:t>
            </a:r>
            <a:r>
              <a:rPr lang="de-DE" sz="1100">
                <a:effectLst/>
                <a:latin typeface="Helvetica Neue"/>
                <a:ea typeface="Helvetica Neue"/>
                <a:cs typeface="Helvetica Neue"/>
                <a:sym typeface="Helvetica Neue"/>
              </a:rPr>
              <a:t>{X}^T , \</a:t>
            </a:r>
            <a:r>
              <a:rPr lang="de-DE" sz="1100" err="1">
                <a:effectLst/>
                <a:latin typeface="Helvetica Neue"/>
                <a:ea typeface="Helvetica Neue"/>
                <a:cs typeface="Helvetica Neue"/>
                <a:sym typeface="Helvetica Neue"/>
              </a:rPr>
              <a:t>mathbf</a:t>
            </a:r>
            <a:r>
              <a:rPr lang="de-DE" sz="1100">
                <a:effectLst/>
                <a:latin typeface="Helvetica Neue"/>
                <a:ea typeface="Helvetica Neue"/>
                <a:cs typeface="Helvetica Neue"/>
                <a:sym typeface="Helvetica Neue"/>
              </a:rPr>
              <a:t>{R} \in \</a:t>
            </a:r>
            <a:r>
              <a:rPr lang="de-DE" sz="1100" err="1">
                <a:effectLst/>
                <a:latin typeface="Helvetica Neue"/>
                <a:ea typeface="Helvetica Neue"/>
                <a:cs typeface="Helvetica Neue"/>
                <a:sym typeface="Helvetica Neue"/>
              </a:rPr>
              <a:t>mathbf</a:t>
            </a:r>
            <a:r>
              <a:rPr lang="de-DE" sz="1100">
                <a:effectLst/>
                <a:latin typeface="Helvetica Neue"/>
                <a:ea typeface="Helvetica Neue"/>
                <a:cs typeface="Helvetica Neue"/>
                <a:sym typeface="Helvetica Neue"/>
              </a:rPr>
              <a:t>{SO}(3)</a:t>
            </a:r>
          </a:p>
          <a:p>
            <a:pPr marL="0" marR="0" lvl="0" indent="0" defTabSz="228600" eaLnBrk="1" fontAlgn="auto" latinLnBrk="0" hangingPunct="1">
              <a:lnSpc>
                <a:spcPct val="117999"/>
              </a:lnSpc>
              <a:spcBef>
                <a:spcPts val="0"/>
              </a:spcBef>
              <a:spcAft>
                <a:spcPts val="0"/>
              </a:spcAft>
              <a:buClrTx/>
              <a:buSzTx/>
              <a:buFontTx/>
              <a:buNone/>
              <a:tabLst/>
              <a:defRPr/>
            </a:pPr>
            <a:r>
              <a:rPr lang="de-DE" sz="1100">
                <a:effectLst/>
                <a:latin typeface="Helvetica Neue"/>
                <a:ea typeface="Helvetica Neue"/>
                <a:cs typeface="Helvetica Neue"/>
                <a:sym typeface="Helvetica Neue"/>
              </a:rPr>
              <a:t>{\</a:t>
            </a:r>
            <a:r>
              <a:rPr lang="de-DE" sz="1100" err="1">
                <a:effectLst/>
                <a:latin typeface="Helvetica Neue"/>
                <a:ea typeface="Helvetica Neue"/>
                <a:cs typeface="Helvetica Neue"/>
                <a:sym typeface="Helvetica Neue"/>
              </a:rPr>
              <a:t>mathbf</a:t>
            </a:r>
            <a:r>
              <a:rPr lang="de-DE" sz="1100">
                <a:effectLst/>
                <a:latin typeface="Helvetica Neue"/>
                <a:ea typeface="Helvetica Neue"/>
                <a:cs typeface="Helvetica Neue"/>
                <a:sym typeface="Helvetica Neue"/>
              </a:rPr>
              <a:t>{X}'} = s \</a:t>
            </a:r>
            <a:r>
              <a:rPr lang="de-DE" sz="1100" err="1">
                <a:effectLst/>
                <a:latin typeface="Helvetica Neue"/>
                <a:ea typeface="Helvetica Neue"/>
                <a:cs typeface="Helvetica Neue"/>
                <a:sym typeface="Helvetica Neue"/>
              </a:rPr>
              <a:t>mathbf</a:t>
            </a:r>
            <a:r>
              <a:rPr lang="de-DE" sz="1100">
                <a:effectLst/>
                <a:latin typeface="Helvetica Neue"/>
                <a:ea typeface="Helvetica Neue"/>
                <a:cs typeface="Helvetica Neue"/>
                <a:sym typeface="Helvetica Neue"/>
              </a:rPr>
              <a:t>{X} , s \in \</a:t>
            </a:r>
            <a:r>
              <a:rPr lang="de-DE" sz="1100" err="1">
                <a:effectLst/>
                <a:latin typeface="Helvetica Neue"/>
                <a:ea typeface="Helvetica Neue"/>
                <a:cs typeface="Helvetica Neue"/>
                <a:sym typeface="Helvetica Neue"/>
              </a:rPr>
              <a:t>mathbb</a:t>
            </a:r>
            <a:r>
              <a:rPr lang="de-DE" sz="1100">
                <a:effectLst/>
                <a:latin typeface="Helvetica Neue"/>
                <a:ea typeface="Helvetica Neue"/>
                <a:cs typeface="Helvetica Neue"/>
                <a:sym typeface="Helvetica Neue"/>
              </a:rPr>
              <a:t>{R}</a:t>
            </a:r>
          </a:p>
          <a:p>
            <a:pPr marL="0" marR="0" lvl="0" indent="0" defTabSz="228600" eaLnBrk="1" fontAlgn="auto" latinLnBrk="0" hangingPunct="1">
              <a:lnSpc>
                <a:spcPct val="117999"/>
              </a:lnSpc>
              <a:spcBef>
                <a:spcPts val="0"/>
              </a:spcBef>
              <a:spcAft>
                <a:spcPts val="0"/>
              </a:spcAft>
              <a:buClrTx/>
              <a:buSzTx/>
              <a:buFontTx/>
              <a:buNone/>
              <a:tabLst/>
              <a:defRPr/>
            </a:pPr>
            <a:endParaRPr lang="de-DE" sz="1100">
              <a:effectLst/>
              <a:latin typeface="Helvetica Neue"/>
              <a:ea typeface="Helvetica Neue"/>
              <a:cs typeface="Helvetica Neue"/>
              <a:sym typeface="Helvetica Neue"/>
            </a:endParaRPr>
          </a:p>
          <a:p>
            <a:endParaRPr/>
          </a:p>
        </p:txBody>
      </p:sp>
    </p:spTree>
    <p:extLst>
      <p:ext uri="{BB962C8B-B14F-4D97-AF65-F5344CB8AC3E}">
        <p14:creationId xmlns:p14="http://schemas.microsoft.com/office/powerpoint/2010/main" val="1129211919"/>
      </p:ext>
    </p:extLst>
  </p:cSld>
  <p:clrMapOvr>
    <a:masterClrMapping/>
  </p:clrMapOvr>
</p:notes>
</file>

<file path=ppt/notesSlides/notesSlide5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9BCDC5B-C483-1FE0-B6DD-B069222F3F42}"/>
            </a:ext>
          </a:extLst>
        </p:cNvPr>
        <p:cNvGrpSpPr/>
        <p:nvPr/>
      </p:nvGrpSpPr>
      <p:grpSpPr>
        <a:xfrm>
          <a:off x="0" y="0"/>
          <a:ext cx="0" cy="0"/>
          <a:chOff x="0" y="0"/>
          <a:chExt cx="0" cy="0"/>
        </a:xfrm>
      </p:grpSpPr>
      <p:sp>
        <p:nvSpPr>
          <p:cNvPr id="392" name="Shape 392">
            <a:extLst>
              <a:ext uri="{FF2B5EF4-FFF2-40B4-BE49-F238E27FC236}">
                <a16:creationId xmlns:a16="http://schemas.microsoft.com/office/drawing/2014/main" id="{99154E12-187F-9485-5AA7-0108C98B1C65}"/>
              </a:ext>
            </a:extLst>
          </p:cNvPr>
          <p:cNvSpPr>
            <a:spLocks noGrp="1" noRot="1" noChangeAspect="1"/>
          </p:cNvSpPr>
          <p:nvPr>
            <p:ph type="sldImg"/>
          </p:nvPr>
        </p:nvSpPr>
        <p:spPr>
          <a:xfrm>
            <a:off x="381000" y="685800"/>
            <a:ext cx="6096000" cy="3429000"/>
          </a:xfrm>
          <a:prstGeom prst="rect">
            <a:avLst/>
          </a:prstGeom>
        </p:spPr>
        <p:txBody>
          <a:bodyPr/>
          <a:lstStyle/>
          <a:p>
            <a:endParaRPr/>
          </a:p>
        </p:txBody>
      </p:sp>
      <p:sp>
        <p:nvSpPr>
          <p:cNvPr id="393" name="Shape 393">
            <a:extLst>
              <a:ext uri="{FF2B5EF4-FFF2-40B4-BE49-F238E27FC236}">
                <a16:creationId xmlns:a16="http://schemas.microsoft.com/office/drawing/2014/main" id="{363752B3-0EE0-7F38-7FDE-60FBC14F9978}"/>
              </a:ext>
            </a:extLst>
          </p:cNvPr>
          <p:cNvSpPr>
            <a:spLocks noGrp="1"/>
          </p:cNvSpPr>
          <p:nvPr>
            <p:ph type="body" sz="quarter" idx="1"/>
          </p:nvPr>
        </p:nvSpPr>
        <p:spPr>
          <a:prstGeom prst="rect">
            <a:avLst/>
          </a:prstGeom>
        </p:spPr>
        <p:txBody>
          <a:bodyPr/>
          <a:lstStyle/>
          <a:p>
            <a:r>
              <a:t>Ideas to solve the problem? </a:t>
            </a:r>
          </a:p>
          <a:p>
            <a:r>
              <a:t>Is it linear, quadratic in the parameters? </a:t>
            </a:r>
          </a:p>
        </p:txBody>
      </p:sp>
    </p:spTree>
    <p:extLst>
      <p:ext uri="{BB962C8B-B14F-4D97-AF65-F5344CB8AC3E}">
        <p14:creationId xmlns:p14="http://schemas.microsoft.com/office/powerpoint/2010/main" val="1685958149"/>
      </p:ext>
    </p:extLst>
  </p:cSld>
  <p:clrMapOvr>
    <a:masterClrMapping/>
  </p:clrMapOvr>
</p:notes>
</file>

<file path=ppt/notesSlides/notesSlide5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0AF7F95-B144-06D4-8B71-608E1A755941}"/>
            </a:ext>
          </a:extLst>
        </p:cNvPr>
        <p:cNvGrpSpPr/>
        <p:nvPr/>
      </p:nvGrpSpPr>
      <p:grpSpPr>
        <a:xfrm>
          <a:off x="0" y="0"/>
          <a:ext cx="0" cy="0"/>
          <a:chOff x="0" y="0"/>
          <a:chExt cx="0" cy="0"/>
        </a:xfrm>
      </p:grpSpPr>
      <p:sp>
        <p:nvSpPr>
          <p:cNvPr id="421" name="Shape 421">
            <a:extLst>
              <a:ext uri="{FF2B5EF4-FFF2-40B4-BE49-F238E27FC236}">
                <a16:creationId xmlns:a16="http://schemas.microsoft.com/office/drawing/2014/main" id="{57B9998E-79A7-9EDC-944C-54182BBE4D91}"/>
              </a:ext>
            </a:extLst>
          </p:cNvPr>
          <p:cNvSpPr>
            <a:spLocks noGrp="1" noRot="1" noChangeAspect="1"/>
          </p:cNvSpPr>
          <p:nvPr>
            <p:ph type="sldImg"/>
          </p:nvPr>
        </p:nvSpPr>
        <p:spPr>
          <a:xfrm>
            <a:off x="381000" y="685800"/>
            <a:ext cx="6096000" cy="3429000"/>
          </a:xfrm>
          <a:prstGeom prst="rect">
            <a:avLst/>
          </a:prstGeom>
        </p:spPr>
        <p:txBody>
          <a:bodyPr/>
          <a:lstStyle/>
          <a:p>
            <a:endParaRPr/>
          </a:p>
        </p:txBody>
      </p:sp>
      <p:sp>
        <p:nvSpPr>
          <p:cNvPr id="422" name="Shape 422">
            <a:extLst>
              <a:ext uri="{FF2B5EF4-FFF2-40B4-BE49-F238E27FC236}">
                <a16:creationId xmlns:a16="http://schemas.microsoft.com/office/drawing/2014/main" id="{E9471B11-7660-2A38-C3D7-94346B7E79A2}"/>
              </a:ext>
            </a:extLst>
          </p:cNvPr>
          <p:cNvSpPr>
            <a:spLocks noGrp="1"/>
          </p:cNvSpPr>
          <p:nvPr>
            <p:ph type="body" sz="quarter" idx="1"/>
          </p:nvPr>
        </p:nvSpPr>
        <p:spPr>
          <a:prstGeom prst="rect">
            <a:avLst/>
          </a:prstGeom>
        </p:spPr>
        <p:txBody>
          <a:bodyPr/>
          <a:lstStyle/>
          <a:p>
            <a:r>
              <a:t>\A &amp;= \U\Sigma \V\tran \\</a:t>
            </a:r>
          </a:p>
          <a:p>
            <a:r>
              <a:t>\A &amp;\equiv (M \times N) \mathrm{\ real\ } \\</a:t>
            </a:r>
          </a:p>
          <a:p>
            <a:r>
              <a:t>\U &amp;\equiv (M\times M) \mathrm{\ orthogonal,\ unit\ norm} \\</a:t>
            </a:r>
          </a:p>
          <a:p>
            <a:r>
              <a:t>\V &amp;\equiv (N\times N) \mathrm{\ orthogonal,\ unit\ norm} \\</a:t>
            </a:r>
          </a:p>
          <a:p>
            <a:r>
              <a:t>\Sigma &amp;\equiv (M\times N) \mathrm{\ diagonal} \\</a:t>
            </a:r>
          </a:p>
        </p:txBody>
      </p:sp>
    </p:spTree>
    <p:extLst>
      <p:ext uri="{BB962C8B-B14F-4D97-AF65-F5344CB8AC3E}">
        <p14:creationId xmlns:p14="http://schemas.microsoft.com/office/powerpoint/2010/main" val="4213468517"/>
      </p:ext>
    </p:extLst>
  </p:cSld>
  <p:clrMapOvr>
    <a:masterClrMapping/>
  </p:clrMapOvr>
</p:notes>
</file>

<file path=ppt/notesSlides/notesSlide5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BCE9D55-9E75-6D3C-EB64-96A12923A0D2}"/>
            </a:ext>
          </a:extLst>
        </p:cNvPr>
        <p:cNvGrpSpPr/>
        <p:nvPr/>
      </p:nvGrpSpPr>
      <p:grpSpPr>
        <a:xfrm>
          <a:off x="0" y="0"/>
          <a:ext cx="0" cy="0"/>
          <a:chOff x="0" y="0"/>
          <a:chExt cx="0" cy="0"/>
        </a:xfrm>
      </p:grpSpPr>
      <p:sp>
        <p:nvSpPr>
          <p:cNvPr id="442" name="Shape 442">
            <a:extLst>
              <a:ext uri="{FF2B5EF4-FFF2-40B4-BE49-F238E27FC236}">
                <a16:creationId xmlns:a16="http://schemas.microsoft.com/office/drawing/2014/main" id="{EE158657-9587-A18D-E4CC-5E98C5265B18}"/>
              </a:ext>
            </a:extLst>
          </p:cNvPr>
          <p:cNvSpPr>
            <a:spLocks noGrp="1" noRot="1" noChangeAspect="1"/>
          </p:cNvSpPr>
          <p:nvPr>
            <p:ph type="sldImg"/>
          </p:nvPr>
        </p:nvSpPr>
        <p:spPr>
          <a:xfrm>
            <a:off x="381000" y="685800"/>
            <a:ext cx="6096000" cy="3429000"/>
          </a:xfrm>
          <a:prstGeom prst="rect">
            <a:avLst/>
          </a:prstGeom>
        </p:spPr>
        <p:txBody>
          <a:bodyPr/>
          <a:lstStyle/>
          <a:p>
            <a:endParaRPr/>
          </a:p>
        </p:txBody>
      </p:sp>
      <p:sp>
        <p:nvSpPr>
          <p:cNvPr id="443" name="Shape 443">
            <a:extLst>
              <a:ext uri="{FF2B5EF4-FFF2-40B4-BE49-F238E27FC236}">
                <a16:creationId xmlns:a16="http://schemas.microsoft.com/office/drawing/2014/main" id="{05AB8E87-C677-A200-626A-D23BA324B630}"/>
              </a:ext>
            </a:extLst>
          </p:cNvPr>
          <p:cNvSpPr>
            <a:spLocks noGrp="1"/>
          </p:cNvSpPr>
          <p:nvPr>
            <p:ph type="body" sz="quarter" idx="1"/>
          </p:nvPr>
        </p:nvSpPr>
        <p:spPr>
          <a:prstGeom prst="rect">
            <a:avLst/>
          </a:prstGeom>
        </p:spPr>
        <p:txBody>
          <a:bodyPr/>
          <a:lstStyle/>
          <a:p>
            <a:endParaRPr lang="en-US"/>
          </a:p>
          <a:p>
            <a:endParaRPr/>
          </a:p>
          <a:p>
            <a:r>
              <a:t>\</a:t>
            </a:r>
            <a:r>
              <a:rPr err="1"/>
              <a:t>mathbf</a:t>
            </a:r>
            <a:r>
              <a:t>{X}= [\</a:t>
            </a:r>
            <a:r>
              <a:rPr err="1"/>
              <a:t>mathbf</a:t>
            </a:r>
            <a:r>
              <a:t>{x}_1 \</a:t>
            </a:r>
            <a:r>
              <a:rPr err="1"/>
              <a:t>hdots</a:t>
            </a:r>
            <a:r>
              <a:t> \</a:t>
            </a:r>
            <a:r>
              <a:rPr err="1"/>
              <a:t>mathbf</a:t>
            </a:r>
            <a:r>
              <a:t>{x}_n]^T</a:t>
            </a:r>
          </a:p>
          <a:p>
            <a:endParaRPr/>
          </a:p>
          <a:p>
            <a:r>
              <a:t>\</a:t>
            </a:r>
            <a:r>
              <a:rPr err="1"/>
              <a:t>mathbf</a:t>
            </a:r>
            <a:r>
              <a:t>{Y}= [\</a:t>
            </a:r>
            <a:r>
              <a:rPr err="1"/>
              <a:t>mathbf</a:t>
            </a:r>
            <a:r>
              <a:t>{y}_1 \</a:t>
            </a:r>
            <a:r>
              <a:rPr err="1"/>
              <a:t>hdots</a:t>
            </a:r>
            <a:r>
              <a:t> \</a:t>
            </a:r>
            <a:r>
              <a:rPr err="1"/>
              <a:t>mathbf</a:t>
            </a:r>
            <a:r>
              <a:t>{y}_n]^T</a:t>
            </a:r>
          </a:p>
          <a:p>
            <a:endParaRPr/>
          </a:p>
          <a:p>
            <a:endParaRPr/>
          </a:p>
          <a:p>
            <a:r>
              <a:t>\</a:t>
            </a:r>
            <a:r>
              <a:rPr err="1"/>
              <a:t>mathbf</a:t>
            </a:r>
            <a:r>
              <a:t>{R} = \</a:t>
            </a:r>
            <a:r>
              <a:rPr err="1"/>
              <a:t>mathbf</a:t>
            </a:r>
            <a:r>
              <a:t>{U}\</a:t>
            </a:r>
            <a:r>
              <a:rPr err="1"/>
              <a:t>mathbf</a:t>
            </a:r>
            <a:r>
              <a:t>{V}^T</a:t>
            </a:r>
          </a:p>
          <a:p>
            <a:r>
              <a:t>\</a:t>
            </a:r>
            <a:r>
              <a:rPr err="1"/>
              <a:t>mathbf</a:t>
            </a:r>
            <a:r>
              <a:t>{t} = \sum \</a:t>
            </a:r>
            <a:r>
              <a:rPr err="1"/>
              <a:t>mathbf</a:t>
            </a:r>
            <a:r>
              <a:t>{R}\bar{\</a:t>
            </a:r>
            <a:r>
              <a:rPr err="1"/>
              <a:t>mathbf</a:t>
            </a:r>
            <a:r>
              <a:t>{x}} - \bar{\</a:t>
            </a:r>
            <a:r>
              <a:rPr err="1"/>
              <a:t>mathbf</a:t>
            </a:r>
            <a:r>
              <a:t>{y}}</a:t>
            </a:r>
          </a:p>
          <a:p>
            <a:r>
              <a:t>\</a:t>
            </a:r>
            <a:r>
              <a:rPr err="1"/>
              <a:t>mathbf</a:t>
            </a:r>
            <a:r>
              <a:t>{t} = \sum \</a:t>
            </a:r>
            <a:r>
              <a:rPr err="1"/>
              <a:t>mathbf</a:t>
            </a:r>
            <a:r>
              <a:t>{R}\bar{\</a:t>
            </a:r>
            <a:r>
              <a:rPr err="1"/>
              <a:t>mathbf</a:t>
            </a:r>
            <a:r>
              <a:t>{x}} - \bar{\</a:t>
            </a:r>
            <a:r>
              <a:rPr err="1"/>
              <a:t>mathbf</a:t>
            </a:r>
            <a:r>
              <a:t>{y}}</a:t>
            </a:r>
          </a:p>
          <a:p>
            <a:r>
              <a:t>\bar{\</a:t>
            </a:r>
            <a:r>
              <a:rPr err="1"/>
              <a:t>mathbf</a:t>
            </a:r>
            <a:r>
              <a:t>{X}}^T\bar{\</a:t>
            </a:r>
            <a:r>
              <a:rPr err="1"/>
              <a:t>mathbf</a:t>
            </a:r>
            <a:r>
              <a:t>{Y}} = \</a:t>
            </a:r>
            <a:r>
              <a:rPr err="1"/>
              <a:t>mathbf</a:t>
            </a:r>
            <a:r>
              <a:t>{U}\Sigma\</a:t>
            </a:r>
            <a:r>
              <a:rPr err="1"/>
              <a:t>mathbf</a:t>
            </a:r>
            <a:r>
              <a:t>{V}^T</a:t>
            </a:r>
          </a:p>
          <a:p>
            <a:r>
              <a:rPr lang="en-GB">
                <a:solidFill>
                  <a:srgbClr val="000000"/>
                </a:solidFill>
                <a:effectLst/>
                <a:latin typeface="Monaco" pitchFamily="2" charset="77"/>
              </a:rPr>
              <a:t>\</a:t>
            </a:r>
            <a:r>
              <a:rPr lang="en-GB" err="1">
                <a:solidFill>
                  <a:srgbClr val="000000"/>
                </a:solidFill>
                <a:effectLst/>
                <a:latin typeface="Monaco" pitchFamily="2" charset="77"/>
              </a:rPr>
              <a:t>mathbf</a:t>
            </a:r>
            <a:r>
              <a:rPr lang="en-GB">
                <a:solidFill>
                  <a:srgbClr val="000000"/>
                </a:solidFill>
                <a:effectLst/>
                <a:latin typeface="Monaco" pitchFamily="2" charset="77"/>
              </a:rPr>
              <a:t>{s} = \frac{\</a:t>
            </a:r>
            <a:r>
              <a:rPr lang="en-GB" err="1">
                <a:solidFill>
                  <a:srgbClr val="000000"/>
                </a:solidFill>
                <a:effectLst/>
                <a:latin typeface="Monaco" pitchFamily="2" charset="77"/>
              </a:rPr>
              <a:t>mathrm</a:t>
            </a:r>
            <a:r>
              <a:rPr lang="en-GB">
                <a:solidFill>
                  <a:srgbClr val="000000"/>
                </a:solidFill>
                <a:effectLst/>
                <a:latin typeface="Monaco" pitchFamily="2" charset="77"/>
              </a:rPr>
              <a:t>{tr}(\Sigma)}{\|\bar{\</a:t>
            </a:r>
            <a:r>
              <a:rPr lang="en-GB" err="1">
                <a:solidFill>
                  <a:srgbClr val="000000"/>
                </a:solidFill>
                <a:effectLst/>
                <a:latin typeface="Monaco" pitchFamily="2" charset="77"/>
              </a:rPr>
              <a:t>mathbf</a:t>
            </a:r>
            <a:r>
              <a:rPr lang="en-GB">
                <a:solidFill>
                  <a:srgbClr val="000000"/>
                </a:solidFill>
                <a:effectLst/>
                <a:latin typeface="Monaco" pitchFamily="2" charset="77"/>
              </a:rPr>
              <a:t>{X}}\|_F^2}</a:t>
            </a:r>
          </a:p>
          <a:p>
            <a:endParaRPr lang="en-DE"/>
          </a:p>
          <a:p>
            <a:r>
              <a:rPr lang="en-DE"/>
              <a:t>clarify what the \bar{X} is</a:t>
            </a:r>
            <a:endParaRPr/>
          </a:p>
        </p:txBody>
      </p:sp>
    </p:spTree>
    <p:extLst>
      <p:ext uri="{BB962C8B-B14F-4D97-AF65-F5344CB8AC3E}">
        <p14:creationId xmlns:p14="http://schemas.microsoft.com/office/powerpoint/2010/main" val="1782189587"/>
      </p:ext>
    </p:extLst>
  </p:cSld>
  <p:clrMapOvr>
    <a:masterClrMapping/>
  </p:clrMapOvr>
</p:notes>
</file>

<file path=ppt/notesSlides/notesSlide5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1253E76-632C-3C33-4EE2-EA282958C885}"/>
            </a:ext>
          </a:extLst>
        </p:cNvPr>
        <p:cNvGrpSpPr/>
        <p:nvPr/>
      </p:nvGrpSpPr>
      <p:grpSpPr>
        <a:xfrm>
          <a:off x="0" y="0"/>
          <a:ext cx="0" cy="0"/>
          <a:chOff x="0" y="0"/>
          <a:chExt cx="0" cy="0"/>
        </a:xfrm>
      </p:grpSpPr>
      <p:sp>
        <p:nvSpPr>
          <p:cNvPr id="468" name="Shape 468">
            <a:extLst>
              <a:ext uri="{FF2B5EF4-FFF2-40B4-BE49-F238E27FC236}">
                <a16:creationId xmlns:a16="http://schemas.microsoft.com/office/drawing/2014/main" id="{3A456EF2-4F51-0143-CA77-2245BC2AAD54}"/>
              </a:ext>
            </a:extLst>
          </p:cNvPr>
          <p:cNvSpPr>
            <a:spLocks noGrp="1" noRot="1" noChangeAspect="1"/>
          </p:cNvSpPr>
          <p:nvPr>
            <p:ph type="sldImg"/>
          </p:nvPr>
        </p:nvSpPr>
        <p:spPr>
          <a:xfrm>
            <a:off x="381000" y="685800"/>
            <a:ext cx="6096000" cy="3429000"/>
          </a:xfrm>
          <a:prstGeom prst="rect">
            <a:avLst/>
          </a:prstGeom>
        </p:spPr>
        <p:txBody>
          <a:bodyPr/>
          <a:lstStyle/>
          <a:p>
            <a:endParaRPr/>
          </a:p>
        </p:txBody>
      </p:sp>
      <p:sp>
        <p:nvSpPr>
          <p:cNvPr id="469" name="Shape 469">
            <a:extLst>
              <a:ext uri="{FF2B5EF4-FFF2-40B4-BE49-F238E27FC236}">
                <a16:creationId xmlns:a16="http://schemas.microsoft.com/office/drawing/2014/main" id="{2FD17AE0-EA87-A93D-EA6C-A289AFEFB7F9}"/>
              </a:ext>
            </a:extLst>
          </p:cNvPr>
          <p:cNvSpPr>
            <a:spLocks noGrp="1"/>
          </p:cNvSpPr>
          <p:nvPr>
            <p:ph type="body" sz="quarter" idx="1"/>
          </p:nvPr>
        </p:nvSpPr>
        <p:spPr>
          <a:prstGeom prst="rect">
            <a:avLst/>
          </a:prstGeom>
        </p:spPr>
        <p:txBody>
          <a:bodyPr/>
          <a:lstStyle/>
          <a:p>
            <a:r>
              <a:t>The summation is replaced by the centroids. The rotation and scale comes out of the summation. </a:t>
            </a:r>
          </a:p>
          <a:p>
            <a:r>
              <a:t>Take derivative equate to zero and find result</a:t>
            </a:r>
          </a:p>
          <a:p>
            <a:endParaRPr/>
          </a:p>
          <a:p>
            <a:endParaRPr/>
          </a:p>
          <a:p>
            <a:r>
              <a:t>\</a:t>
            </a:r>
            <a:r>
              <a:rPr err="1"/>
              <a:t>documentclass</a:t>
            </a:r>
            <a:r>
              <a:t>[10pt]{article}</a:t>
            </a:r>
          </a:p>
          <a:p>
            <a:r>
              <a:t>\</a:t>
            </a:r>
            <a:r>
              <a:rPr err="1"/>
              <a:t>usepackage</a:t>
            </a:r>
            <a:r>
              <a:t>[</a:t>
            </a:r>
            <a:r>
              <a:rPr err="1"/>
              <a:t>usenames</a:t>
            </a:r>
            <a:r>
              <a:t>]{color} %used for font color</a:t>
            </a:r>
          </a:p>
          <a:p>
            <a:r>
              <a:t>\</a:t>
            </a:r>
            <a:r>
              <a:rPr err="1"/>
              <a:t>usepackage</a:t>
            </a:r>
            <a:r>
              <a:t>{</a:t>
            </a:r>
            <a:r>
              <a:rPr err="1"/>
              <a:t>amssymb</a:t>
            </a:r>
            <a:r>
              <a:t>} %</a:t>
            </a:r>
            <a:r>
              <a:rPr err="1"/>
              <a:t>maths</a:t>
            </a:r>
            <a:endParaRPr/>
          </a:p>
          <a:p>
            <a:r>
              <a:t>\</a:t>
            </a:r>
            <a:r>
              <a:rPr err="1"/>
              <a:t>usepackage</a:t>
            </a:r>
            <a:r>
              <a:t>{</a:t>
            </a:r>
            <a:r>
              <a:rPr err="1"/>
              <a:t>amsmath</a:t>
            </a:r>
            <a:r>
              <a:t>} %</a:t>
            </a:r>
            <a:r>
              <a:rPr err="1"/>
              <a:t>maths</a:t>
            </a:r>
            <a:endParaRPr/>
          </a:p>
          <a:p>
            <a:r>
              <a:t>\</a:t>
            </a:r>
            <a:r>
              <a:rPr err="1"/>
              <a:t>usepackage</a:t>
            </a:r>
            <a:r>
              <a:t>[utf8]{</a:t>
            </a:r>
            <a:r>
              <a:rPr err="1"/>
              <a:t>inputenc</a:t>
            </a:r>
            <a:r>
              <a:t>} %useful to type directly diacritic characters</a:t>
            </a:r>
          </a:p>
          <a:p>
            <a:r>
              <a:t>\</a:t>
            </a:r>
            <a:r>
              <a:rPr err="1"/>
              <a:t>newcommand</a:t>
            </a:r>
            <a:r>
              <a:t>*{\</a:t>
            </a:r>
            <a:r>
              <a:rPr err="1"/>
              <a:t>tran</a:t>
            </a:r>
            <a:r>
              <a:t>}{^{\mkern-1.5mu\</a:t>
            </a:r>
            <a:r>
              <a:rPr err="1"/>
              <a:t>mathsf</a:t>
            </a:r>
            <a:r>
              <a:t>{T}}}</a:t>
            </a:r>
          </a:p>
          <a:p>
            <a:r>
              <a:t>\</a:t>
            </a:r>
            <a:r>
              <a:rPr err="1"/>
              <a:t>newcommand</a:t>
            </a:r>
            <a:r>
              <a:t>{\X}{\</a:t>
            </a:r>
            <a:r>
              <a:rPr err="1"/>
              <a:t>mathbf</a:t>
            </a:r>
            <a:r>
              <a:t>{X}}</a:t>
            </a:r>
          </a:p>
          <a:p>
            <a:r>
              <a:t>\</a:t>
            </a:r>
            <a:r>
              <a:rPr err="1"/>
              <a:t>newcommand</a:t>
            </a:r>
            <a:r>
              <a:t>{\</a:t>
            </a:r>
            <a:r>
              <a:rPr err="1"/>
              <a:t>mX</a:t>
            </a:r>
            <a:r>
              <a:t>}{\bar{\</a:t>
            </a:r>
            <a:r>
              <a:rPr err="1"/>
              <a:t>mathbf</a:t>
            </a:r>
            <a:r>
              <a:t>{X}}}</a:t>
            </a:r>
          </a:p>
          <a:p>
            <a:r>
              <a:t>\</a:t>
            </a:r>
            <a:r>
              <a:rPr err="1"/>
              <a:t>newcommand</a:t>
            </a:r>
            <a:r>
              <a:t>{\x}{\</a:t>
            </a:r>
            <a:r>
              <a:rPr err="1"/>
              <a:t>mathbf</a:t>
            </a:r>
            <a:r>
              <a:t>{x}_</a:t>
            </a:r>
            <a:r>
              <a:rPr err="1"/>
              <a:t>i</a:t>
            </a:r>
            <a:r>
              <a:t>}</a:t>
            </a:r>
          </a:p>
          <a:p>
            <a:r>
              <a:t>\</a:t>
            </a:r>
            <a:r>
              <a:rPr err="1"/>
              <a:t>newcommand</a:t>
            </a:r>
            <a:r>
              <a:t>{\mx}{\bar{\</a:t>
            </a:r>
            <a:r>
              <a:rPr err="1"/>
              <a:t>mathbf</a:t>
            </a:r>
            <a:r>
              <a:t>{x}}}</a:t>
            </a:r>
          </a:p>
          <a:p>
            <a:r>
              <a:t>\</a:t>
            </a:r>
            <a:r>
              <a:rPr err="1"/>
              <a:t>newcommand</a:t>
            </a:r>
            <a:r>
              <a:t>{\mxi}{\bar{\</a:t>
            </a:r>
            <a:r>
              <a:rPr err="1"/>
              <a:t>mathbf</a:t>
            </a:r>
            <a:r>
              <a:t>{x}_</a:t>
            </a:r>
            <a:r>
              <a:rPr err="1"/>
              <a:t>i</a:t>
            </a:r>
            <a:r>
              <a:t>}}</a:t>
            </a:r>
          </a:p>
          <a:p>
            <a:r>
              <a:t>\</a:t>
            </a:r>
            <a:r>
              <a:rPr err="1"/>
              <a:t>newcommand</a:t>
            </a:r>
            <a:r>
              <a:t>{\Y}{\</a:t>
            </a:r>
            <a:r>
              <a:rPr err="1"/>
              <a:t>mathbf</a:t>
            </a:r>
            <a:r>
              <a:t>{Y}}</a:t>
            </a:r>
          </a:p>
          <a:p>
            <a:r>
              <a:t>\</a:t>
            </a:r>
            <a:r>
              <a:rPr err="1"/>
              <a:t>newcommand</a:t>
            </a:r>
            <a:r>
              <a:t>{\</a:t>
            </a:r>
            <a:r>
              <a:rPr err="1"/>
              <a:t>mY</a:t>
            </a:r>
            <a:r>
              <a:t>}{\bar{\</a:t>
            </a:r>
            <a:r>
              <a:rPr err="1"/>
              <a:t>mathbf</a:t>
            </a:r>
            <a:r>
              <a:t>{Y}}}</a:t>
            </a:r>
          </a:p>
          <a:p>
            <a:r>
              <a:t>\</a:t>
            </a:r>
            <a:r>
              <a:rPr err="1"/>
              <a:t>newcommand</a:t>
            </a:r>
            <a:r>
              <a:t>{\y}{\</a:t>
            </a:r>
            <a:r>
              <a:rPr err="1"/>
              <a:t>mathbf</a:t>
            </a:r>
            <a:r>
              <a:t>{y}_</a:t>
            </a:r>
            <a:r>
              <a:rPr err="1"/>
              <a:t>i</a:t>
            </a:r>
            <a:r>
              <a:t>}</a:t>
            </a:r>
          </a:p>
          <a:p>
            <a:r>
              <a:t>\</a:t>
            </a:r>
            <a:r>
              <a:rPr err="1"/>
              <a:t>newcommand</a:t>
            </a:r>
            <a:r>
              <a:t>{\my}{\bar{\</a:t>
            </a:r>
            <a:r>
              <a:rPr err="1"/>
              <a:t>mathbf</a:t>
            </a:r>
            <a:r>
              <a:t>{y}}}</a:t>
            </a:r>
          </a:p>
          <a:p>
            <a:r>
              <a:t>\</a:t>
            </a:r>
            <a:r>
              <a:rPr err="1"/>
              <a:t>newcommand</a:t>
            </a:r>
            <a:r>
              <a:t>{\</a:t>
            </a:r>
            <a:r>
              <a:rPr err="1"/>
              <a:t>myi</a:t>
            </a:r>
            <a:r>
              <a:t>}{\bar{\</a:t>
            </a:r>
            <a:r>
              <a:rPr err="1"/>
              <a:t>mathbf</a:t>
            </a:r>
            <a:r>
              <a:t>{y}_</a:t>
            </a:r>
            <a:r>
              <a:rPr err="1"/>
              <a:t>i</a:t>
            </a:r>
            <a:r>
              <a:t>}}</a:t>
            </a:r>
          </a:p>
          <a:p>
            <a:r>
              <a:t>\</a:t>
            </a:r>
            <a:r>
              <a:rPr err="1"/>
              <a:t>newcommand</a:t>
            </a:r>
            <a:r>
              <a:t>{\U}{\</a:t>
            </a:r>
            <a:r>
              <a:rPr err="1"/>
              <a:t>mathbf</a:t>
            </a:r>
            <a:r>
              <a:t>{U}}</a:t>
            </a:r>
          </a:p>
          <a:p>
            <a:r>
              <a:t>\</a:t>
            </a:r>
            <a:r>
              <a:rPr err="1"/>
              <a:t>newcommand</a:t>
            </a:r>
            <a:r>
              <a:t>{\V}{\</a:t>
            </a:r>
            <a:r>
              <a:rPr err="1"/>
              <a:t>mathbf</a:t>
            </a:r>
            <a:r>
              <a:t>{V}}</a:t>
            </a:r>
          </a:p>
          <a:p>
            <a:r>
              <a:t>\</a:t>
            </a:r>
            <a:r>
              <a:rPr err="1"/>
              <a:t>newcommand</a:t>
            </a:r>
            <a:r>
              <a:t>{\R}{\</a:t>
            </a:r>
            <a:r>
              <a:rPr err="1"/>
              <a:t>mathbf</a:t>
            </a:r>
            <a:r>
              <a:t>{R}}</a:t>
            </a:r>
          </a:p>
          <a:p>
            <a:r>
              <a:t>\</a:t>
            </a:r>
            <a:r>
              <a:rPr err="1"/>
              <a:t>newcommand</a:t>
            </a:r>
            <a:r>
              <a:t>{\A}{\</a:t>
            </a:r>
            <a:r>
              <a:rPr err="1"/>
              <a:t>mathbf</a:t>
            </a:r>
            <a:r>
              <a:t>{A}}</a:t>
            </a:r>
          </a:p>
          <a:p>
            <a:r>
              <a:t>\</a:t>
            </a:r>
            <a:r>
              <a:rPr err="1"/>
              <a:t>newcommand</a:t>
            </a:r>
            <a:r>
              <a:t>{\trans}{\</a:t>
            </a:r>
            <a:r>
              <a:rPr err="1"/>
              <a:t>mathbf</a:t>
            </a:r>
            <a:r>
              <a:t>{t}}</a:t>
            </a:r>
          </a:p>
          <a:p>
            <a:endParaRPr/>
          </a:p>
          <a:p>
            <a:endParaRPr/>
          </a:p>
          <a:p>
            <a:r>
              <a:t>\</a:t>
            </a:r>
            <a:r>
              <a:rPr err="1"/>
              <a:t>usepackage</a:t>
            </a:r>
            <a:r>
              <a:t>[</a:t>
            </a:r>
            <a:r>
              <a:rPr err="1"/>
              <a:t>normalem</a:t>
            </a:r>
            <a:r>
              <a:t>]{</a:t>
            </a:r>
            <a:r>
              <a:rPr err="1"/>
              <a:t>ulem</a:t>
            </a:r>
            <a:r>
              <a:t>}</a:t>
            </a:r>
          </a:p>
          <a:p>
            <a:r>
              <a:t>\</a:t>
            </a:r>
            <a:r>
              <a:rPr err="1"/>
              <a:t>usepackage</a:t>
            </a:r>
            <a:r>
              <a:t>{</a:t>
            </a:r>
            <a:r>
              <a:rPr err="1"/>
              <a:t>amsmath</a:t>
            </a:r>
            <a:r>
              <a:t>}</a:t>
            </a:r>
          </a:p>
          <a:p>
            <a:r>
              <a:t>\</a:t>
            </a:r>
            <a:r>
              <a:rPr err="1"/>
              <a:t>newcommand</a:t>
            </a:r>
            <a:r>
              <a:t>{\</a:t>
            </a:r>
            <a:r>
              <a:rPr err="1"/>
              <a:t>stkout</a:t>
            </a:r>
            <a:r>
              <a:t>}[1]{\</a:t>
            </a:r>
            <a:r>
              <a:rPr err="1"/>
              <a:t>ifmmode</a:t>
            </a:r>
            <a:r>
              <a:t>\text{\</a:t>
            </a:r>
            <a:r>
              <a:rPr err="1"/>
              <a:t>sout</a:t>
            </a:r>
            <a:r>
              <a:t>{\</a:t>
            </a:r>
            <a:r>
              <a:rPr err="1"/>
              <a:t>ensuremath</a:t>
            </a:r>
            <a:r>
              <a:t>{#1}}}\else\</a:t>
            </a:r>
            <a:r>
              <a:rPr err="1"/>
              <a:t>sout</a:t>
            </a:r>
            <a:r>
              <a:t>{#1}\fi}</a:t>
            </a:r>
          </a:p>
          <a:p>
            <a:endParaRPr/>
          </a:p>
          <a:p>
            <a:endParaRPr/>
          </a:p>
          <a:p>
            <a:r>
              <a:t>%%%%%%%%%%%%%%%%%%%%%%%%%%%</a:t>
            </a:r>
          </a:p>
          <a:p>
            <a:endParaRPr/>
          </a:p>
          <a:p>
            <a:r>
              <a:t>\X, \Y &amp;\in \</a:t>
            </a:r>
            <a:r>
              <a:rPr err="1"/>
              <a:t>mathbb</a:t>
            </a:r>
            <a:r>
              <a:t>{R}^{(N\times 3)} \\</a:t>
            </a:r>
          </a:p>
          <a:p>
            <a:r>
              <a:t>\x, \y &amp;\in \</a:t>
            </a:r>
            <a:r>
              <a:rPr err="1"/>
              <a:t>mathbb</a:t>
            </a:r>
            <a:r>
              <a:t>{R}^{(3\times 1)} \\</a:t>
            </a:r>
          </a:p>
          <a:p>
            <a:r>
              <a:t>%\mu_\X &amp;= \</a:t>
            </a:r>
            <a:r>
              <a:rPr err="1"/>
              <a:t>mathop</a:t>
            </a:r>
            <a:r>
              <a:t>{}\</a:t>
            </a:r>
            <a:r>
              <a:rPr err="1"/>
              <a:t>mathbb</a:t>
            </a:r>
            <a:r>
              <a:t>{E}(\X), \mu_\Y = \</a:t>
            </a:r>
            <a:r>
              <a:rPr err="1"/>
              <a:t>mathop</a:t>
            </a:r>
            <a:r>
              <a:t>{}\</a:t>
            </a:r>
            <a:r>
              <a:rPr err="1"/>
              <a:t>mathbb</a:t>
            </a:r>
            <a:r>
              <a:t>{E}(\Y) \\</a:t>
            </a:r>
          </a:p>
          <a:p>
            <a:r>
              <a:t>%\bar{\X} &amp;= \X - \mu_\X, \bar{\Y} = \Y - \mu_\Y \\</a:t>
            </a:r>
          </a:p>
          <a:p>
            <a:r>
              <a:t>%\tilde{\X} &amp;= \frac{\bar{\X}}{\|\bar{\X}\|}, \tilde{\Y} = \frac{\bar{\Y}}{\|\bar{\Y}\|} \\</a:t>
            </a:r>
          </a:p>
          <a:p>
            <a:r>
              <a:t>%\A &amp;= \tilde{\X}\</a:t>
            </a:r>
            <a:r>
              <a:rPr err="1"/>
              <a:t>tran</a:t>
            </a:r>
            <a:r>
              <a:t> \tilde{\Y} \\</a:t>
            </a:r>
          </a:p>
          <a:p>
            <a:r>
              <a:t>%\A &amp;= \U \Sigma \V\</a:t>
            </a:r>
            <a:r>
              <a:rPr err="1"/>
              <a:t>tran</a:t>
            </a:r>
            <a:r>
              <a:t> \\</a:t>
            </a:r>
          </a:p>
          <a:p>
            <a:r>
              <a:t>%\R &amp;= \V\U\</a:t>
            </a:r>
            <a:r>
              <a:rPr err="1"/>
              <a:t>tran</a:t>
            </a:r>
            <a:r>
              <a:t> \\</a:t>
            </a:r>
          </a:p>
          <a:p>
            <a:r>
              <a:t>%s &amp;= \</a:t>
            </a:r>
            <a:r>
              <a:rPr err="1"/>
              <a:t>mathrm</a:t>
            </a:r>
            <a:r>
              <a:t>{tr}(\Sigma) \frac{\|\bar{\X}\|}{\|\bar{\Y}\|} \\</a:t>
            </a:r>
          </a:p>
          <a:p>
            <a:r>
              <a:t>%\trans &amp;= \mu\X - s(\mu\Y \</a:t>
            </a:r>
            <a:r>
              <a:rPr err="1"/>
              <a:t>cdot</a:t>
            </a:r>
            <a:r>
              <a:t> \R)</a:t>
            </a:r>
          </a:p>
          <a:p>
            <a:r>
              <a:t>{s, \R, \trans} &amp;= \</a:t>
            </a:r>
            <a:r>
              <a:rPr err="1"/>
              <a:t>arg</a:t>
            </a:r>
            <a:r>
              <a:t>\min_{s, \R, \trans} E \\</a:t>
            </a:r>
          </a:p>
          <a:p>
            <a:r>
              <a:t>E &amp;\</a:t>
            </a:r>
            <a:r>
              <a:rPr err="1"/>
              <a:t>equiv</a:t>
            </a:r>
            <a:r>
              <a:t> \</a:t>
            </a:r>
            <a:r>
              <a:rPr err="1"/>
              <a:t>sum_i</a:t>
            </a:r>
            <a:r>
              <a:t> \| s \R \x + \trans - \y \|^2 \\</a:t>
            </a:r>
          </a:p>
          <a:p>
            <a:r>
              <a:t>&amp;= \</a:t>
            </a:r>
            <a:r>
              <a:rPr err="1"/>
              <a:t>sum_i</a:t>
            </a:r>
            <a:r>
              <a:t> (s \R \x + \trans - \y)\</a:t>
            </a:r>
            <a:r>
              <a:rPr err="1"/>
              <a:t>tran</a:t>
            </a:r>
            <a:r>
              <a:t> (s \R \x + \trans - \y) \\</a:t>
            </a:r>
          </a:p>
          <a:p>
            <a:r>
              <a:t>&amp;= \</a:t>
            </a:r>
            <a:r>
              <a:rPr err="1"/>
              <a:t>sum_i</a:t>
            </a:r>
            <a:r>
              <a:t> s^2 \x\</a:t>
            </a:r>
            <a:r>
              <a:rPr err="1"/>
              <a:t>tran</a:t>
            </a:r>
            <a:r>
              <a:t> \x + \trans\</a:t>
            </a:r>
            <a:r>
              <a:rPr err="1"/>
              <a:t>tran</a:t>
            </a:r>
            <a:r>
              <a:t> \trans + \y\</a:t>
            </a:r>
            <a:r>
              <a:rPr err="1"/>
              <a:t>tran</a:t>
            </a:r>
            <a:r>
              <a:t> \y + 2s\x\</a:t>
            </a:r>
            <a:r>
              <a:rPr err="1"/>
              <a:t>tran</a:t>
            </a:r>
            <a:r>
              <a:t> \R\</a:t>
            </a:r>
            <a:r>
              <a:rPr err="1"/>
              <a:t>tran</a:t>
            </a:r>
            <a:r>
              <a:t> \trans - 2s\x\</a:t>
            </a:r>
            <a:r>
              <a:rPr err="1"/>
              <a:t>tran</a:t>
            </a:r>
            <a:r>
              <a:t>\R\</a:t>
            </a:r>
            <a:r>
              <a:rPr err="1"/>
              <a:t>tran</a:t>
            </a:r>
            <a:r>
              <a:t> \y -2\trans \</a:t>
            </a:r>
            <a:r>
              <a:rPr err="1"/>
              <a:t>tran</a:t>
            </a:r>
            <a:r>
              <a:t> \y \\</a:t>
            </a:r>
          </a:p>
          <a:p>
            <a:r>
              <a:t>{\trans} &amp;= \</a:t>
            </a:r>
            <a:r>
              <a:rPr err="1"/>
              <a:t>arg</a:t>
            </a:r>
            <a:r>
              <a:t>\min_{\trans} E = \</a:t>
            </a:r>
            <a:r>
              <a:rPr err="1"/>
              <a:t>arg</a:t>
            </a:r>
            <a:r>
              <a:t>\min_{\trans}\</a:t>
            </a:r>
            <a:r>
              <a:rPr err="1"/>
              <a:t>sum_i</a:t>
            </a:r>
            <a:r>
              <a:t> \</a:t>
            </a:r>
            <a:r>
              <a:rPr err="1"/>
              <a:t>stkout</a:t>
            </a:r>
            <a:r>
              <a:t>{s^2 \x\</a:t>
            </a:r>
            <a:r>
              <a:rPr err="1"/>
              <a:t>tran</a:t>
            </a:r>
            <a:r>
              <a:t> \x} + \trans\</a:t>
            </a:r>
            <a:r>
              <a:rPr err="1"/>
              <a:t>tran</a:t>
            </a:r>
            <a:r>
              <a:t> \trans + \</a:t>
            </a:r>
            <a:r>
              <a:rPr err="1"/>
              <a:t>stkout</a:t>
            </a:r>
            <a:r>
              <a:t>{\y\</a:t>
            </a:r>
            <a:r>
              <a:rPr err="1"/>
              <a:t>tran</a:t>
            </a:r>
            <a:r>
              <a:t> \y} + 2s\x\</a:t>
            </a:r>
            <a:r>
              <a:rPr err="1"/>
              <a:t>tran</a:t>
            </a:r>
            <a:r>
              <a:t> \R\</a:t>
            </a:r>
            <a:r>
              <a:rPr err="1"/>
              <a:t>tran</a:t>
            </a:r>
            <a:r>
              <a:t> \trans - \</a:t>
            </a:r>
            <a:r>
              <a:rPr err="1"/>
              <a:t>stkout</a:t>
            </a:r>
            <a:r>
              <a:t>{2s\x\</a:t>
            </a:r>
            <a:r>
              <a:rPr err="1"/>
              <a:t>tran</a:t>
            </a:r>
            <a:r>
              <a:t>\R\</a:t>
            </a:r>
            <a:r>
              <a:rPr err="1"/>
              <a:t>tran</a:t>
            </a:r>
            <a:r>
              <a:t> \y} -2\trans \</a:t>
            </a:r>
            <a:r>
              <a:rPr err="1"/>
              <a:t>tran</a:t>
            </a:r>
            <a:r>
              <a:t> \y \\</a:t>
            </a:r>
          </a:p>
          <a:p>
            <a:r>
              <a:t>&amp;= \</a:t>
            </a:r>
            <a:r>
              <a:rPr err="1"/>
              <a:t>arg</a:t>
            </a:r>
            <a:r>
              <a:t>\min_{\trans}\</a:t>
            </a:r>
            <a:r>
              <a:rPr err="1"/>
              <a:t>sum_i</a:t>
            </a:r>
            <a:r>
              <a:t> \trans\</a:t>
            </a:r>
            <a:r>
              <a:rPr err="1"/>
              <a:t>tran</a:t>
            </a:r>
            <a:r>
              <a:t> \trans + 2s\x\</a:t>
            </a:r>
            <a:r>
              <a:rPr err="1"/>
              <a:t>tran</a:t>
            </a:r>
            <a:r>
              <a:t> \R\</a:t>
            </a:r>
            <a:r>
              <a:rPr err="1"/>
              <a:t>tran</a:t>
            </a:r>
            <a:r>
              <a:t> \trans -2\trans \</a:t>
            </a:r>
            <a:r>
              <a:rPr err="1"/>
              <a:t>tran</a:t>
            </a:r>
            <a:r>
              <a:t> \y \\</a:t>
            </a:r>
          </a:p>
          <a:p>
            <a:r>
              <a:t>\mx &amp;\</a:t>
            </a:r>
            <a:r>
              <a:rPr err="1"/>
              <a:t>equiv</a:t>
            </a:r>
            <a:r>
              <a:t> \frac{\</a:t>
            </a:r>
            <a:r>
              <a:rPr err="1"/>
              <a:t>sum_i</a:t>
            </a:r>
            <a:r>
              <a:t> \x}{N}, \my \</a:t>
            </a:r>
            <a:r>
              <a:rPr err="1"/>
              <a:t>equiv</a:t>
            </a:r>
            <a:r>
              <a:t> \frac{\</a:t>
            </a:r>
            <a:r>
              <a:rPr err="1"/>
              <a:t>sum_i</a:t>
            </a:r>
            <a:r>
              <a:t> \y}{N} \\</a:t>
            </a:r>
          </a:p>
          <a:p>
            <a:r>
              <a:t>{\trans} &amp;= \</a:t>
            </a:r>
            <a:r>
              <a:rPr err="1"/>
              <a:t>arg</a:t>
            </a:r>
            <a:r>
              <a:t>\min_{\trans} E = \</a:t>
            </a:r>
            <a:r>
              <a:rPr err="1"/>
              <a:t>arg</a:t>
            </a:r>
            <a:r>
              <a:t>\min_{\trans}(\trans\</a:t>
            </a:r>
            <a:r>
              <a:rPr err="1"/>
              <a:t>tran</a:t>
            </a:r>
            <a:r>
              <a:t> (2s\R \mx + \trans - 2\my)) = \my - s \R \mx \\</a:t>
            </a:r>
          </a:p>
          <a:p>
            <a:r>
              <a:t>\mxi &amp;\</a:t>
            </a:r>
            <a:r>
              <a:rPr err="1"/>
              <a:t>equiv</a:t>
            </a:r>
            <a:r>
              <a:t> \x - \mx, \</a:t>
            </a:r>
            <a:r>
              <a:rPr err="1"/>
              <a:t>myi</a:t>
            </a:r>
            <a:r>
              <a:t> \</a:t>
            </a:r>
            <a:r>
              <a:rPr err="1"/>
              <a:t>equiv</a:t>
            </a:r>
            <a:r>
              <a:t> \y - \my \\</a:t>
            </a:r>
          </a:p>
          <a:p>
            <a:r>
              <a:t>E &amp;= \</a:t>
            </a:r>
            <a:r>
              <a:rPr err="1"/>
              <a:t>sum_i</a:t>
            </a:r>
            <a:r>
              <a:t> \| s \R \x + \trans - \y \|^2 = \</a:t>
            </a:r>
            <a:r>
              <a:rPr err="1"/>
              <a:t>sum_i</a:t>
            </a:r>
            <a:r>
              <a:t> \| s \R \mxi - \</a:t>
            </a:r>
            <a:r>
              <a:rPr err="1"/>
              <a:t>myi</a:t>
            </a:r>
            <a:r>
              <a:t> \|^2 = \</a:t>
            </a:r>
            <a:r>
              <a:rPr err="1"/>
              <a:t>sum_i</a:t>
            </a:r>
            <a:r>
              <a:t> s^2 \mxi\</a:t>
            </a:r>
            <a:r>
              <a:rPr err="1"/>
              <a:t>tran</a:t>
            </a:r>
            <a:r>
              <a:t> \mxi  + \</a:t>
            </a:r>
            <a:r>
              <a:rPr err="1"/>
              <a:t>myi</a:t>
            </a:r>
            <a:r>
              <a:t>\</a:t>
            </a:r>
            <a:r>
              <a:rPr err="1"/>
              <a:t>tran</a:t>
            </a:r>
            <a:r>
              <a:t> \</a:t>
            </a:r>
            <a:r>
              <a:rPr err="1"/>
              <a:t>myi</a:t>
            </a:r>
            <a:r>
              <a:t> - 2s\mxi\</a:t>
            </a:r>
            <a:r>
              <a:rPr err="1"/>
              <a:t>tran</a:t>
            </a:r>
            <a:r>
              <a:t>\R\</a:t>
            </a:r>
            <a:r>
              <a:rPr err="1"/>
              <a:t>tran</a:t>
            </a:r>
            <a:r>
              <a:t> \</a:t>
            </a:r>
            <a:r>
              <a:rPr err="1"/>
              <a:t>myi</a:t>
            </a:r>
            <a:r>
              <a:t> \\</a:t>
            </a:r>
          </a:p>
          <a:p>
            <a:r>
              <a:t>\A &amp;\</a:t>
            </a:r>
            <a:r>
              <a:rPr err="1"/>
              <a:t>equiv</a:t>
            </a:r>
            <a:r>
              <a:t> \</a:t>
            </a:r>
            <a:r>
              <a:rPr err="1"/>
              <a:t>mX</a:t>
            </a:r>
            <a:r>
              <a:t>\</a:t>
            </a:r>
            <a:r>
              <a:rPr err="1"/>
              <a:t>tran</a:t>
            </a:r>
            <a:r>
              <a:t> \</a:t>
            </a:r>
            <a:r>
              <a:rPr err="1"/>
              <a:t>mY</a:t>
            </a:r>
            <a:r>
              <a:t> = \</a:t>
            </a:r>
            <a:r>
              <a:rPr err="1"/>
              <a:t>sum_i</a:t>
            </a:r>
            <a:r>
              <a:t> \mx\my\</a:t>
            </a:r>
            <a:r>
              <a:rPr err="1"/>
              <a:t>tran</a:t>
            </a:r>
            <a:r>
              <a:t>\\</a:t>
            </a:r>
          </a:p>
          <a:p>
            <a:r>
              <a:t>{\R} &amp;= \</a:t>
            </a:r>
            <a:r>
              <a:rPr err="1"/>
              <a:t>arg</a:t>
            </a:r>
            <a:r>
              <a:t>\min_{\R} E = \</a:t>
            </a:r>
            <a:r>
              <a:rPr err="1"/>
              <a:t>arg</a:t>
            </a:r>
            <a:r>
              <a:t>\min_{\R}(\</a:t>
            </a:r>
            <a:r>
              <a:rPr err="1"/>
              <a:t>sum_i</a:t>
            </a:r>
            <a:r>
              <a:t> \</a:t>
            </a:r>
            <a:r>
              <a:rPr err="1"/>
              <a:t>stkout</a:t>
            </a:r>
            <a:r>
              <a:t>{s^2 \mxi\</a:t>
            </a:r>
            <a:r>
              <a:rPr err="1"/>
              <a:t>tran</a:t>
            </a:r>
            <a:r>
              <a:t> \mxi  + \</a:t>
            </a:r>
            <a:r>
              <a:rPr err="1"/>
              <a:t>myi</a:t>
            </a:r>
            <a:r>
              <a:t>\</a:t>
            </a:r>
            <a:r>
              <a:rPr err="1"/>
              <a:t>tran</a:t>
            </a:r>
            <a:r>
              <a:t> \</a:t>
            </a:r>
            <a:r>
              <a:rPr err="1"/>
              <a:t>myi</a:t>
            </a:r>
            <a:r>
              <a:t>} - 2s\mxi\</a:t>
            </a:r>
            <a:r>
              <a:rPr err="1"/>
              <a:t>tran</a:t>
            </a:r>
            <a:r>
              <a:t>\R\</a:t>
            </a:r>
            <a:r>
              <a:rPr err="1"/>
              <a:t>tran</a:t>
            </a:r>
            <a:r>
              <a:t> \</a:t>
            </a:r>
            <a:r>
              <a:rPr err="1"/>
              <a:t>myi</a:t>
            </a:r>
            <a:r>
              <a:t>)\\</a:t>
            </a:r>
          </a:p>
          <a:p>
            <a:r>
              <a:t>&amp;= \</a:t>
            </a:r>
            <a:r>
              <a:rPr err="1"/>
              <a:t>arg</a:t>
            </a:r>
            <a:r>
              <a:t>\max_{\R}(\</a:t>
            </a:r>
            <a:r>
              <a:rPr err="1"/>
              <a:t>sum_i</a:t>
            </a:r>
            <a:r>
              <a:t> \mxi\</a:t>
            </a:r>
            <a:r>
              <a:rPr err="1"/>
              <a:t>tran</a:t>
            </a:r>
            <a:r>
              <a:t>\R\</a:t>
            </a:r>
            <a:r>
              <a:rPr err="1"/>
              <a:t>tran</a:t>
            </a:r>
            <a:r>
              <a:t> \</a:t>
            </a:r>
            <a:r>
              <a:rPr err="1"/>
              <a:t>myi</a:t>
            </a:r>
            <a:r>
              <a:t>) = \</a:t>
            </a:r>
            <a:r>
              <a:rPr err="1"/>
              <a:t>arg</a:t>
            </a:r>
            <a:r>
              <a:t>\max_{\R}(\</a:t>
            </a:r>
            <a:r>
              <a:rPr err="1"/>
              <a:t>sum_i</a:t>
            </a:r>
            <a:r>
              <a:t> \</a:t>
            </a:r>
            <a:r>
              <a:rPr err="1"/>
              <a:t>mathrm</a:t>
            </a:r>
            <a:r>
              <a:t>{tr}(\mxi\</a:t>
            </a:r>
            <a:r>
              <a:rPr err="1"/>
              <a:t>myi</a:t>
            </a:r>
            <a:r>
              <a:t>\</a:t>
            </a:r>
            <a:r>
              <a:rPr err="1"/>
              <a:t>tran</a:t>
            </a:r>
            <a:r>
              <a:t> \R)) = \</a:t>
            </a:r>
            <a:r>
              <a:rPr err="1"/>
              <a:t>mathrm</a:t>
            </a:r>
            <a:r>
              <a:t>{tr}(\A \R) \\</a:t>
            </a:r>
          </a:p>
          <a:p>
            <a:r>
              <a:t>\A &amp;= \U\Sigma\V\</a:t>
            </a:r>
            <a:r>
              <a:rPr err="1"/>
              <a:t>tran</a:t>
            </a:r>
            <a:r>
              <a:t> \</a:t>
            </a:r>
            <a:r>
              <a:rPr err="1"/>
              <a:t>mathrm</a:t>
            </a:r>
            <a:r>
              <a:t>{,\ through\ SVD}\\ </a:t>
            </a:r>
          </a:p>
          <a:p>
            <a:r>
              <a:t>\R &amp;= \V\U\</a:t>
            </a:r>
            <a:r>
              <a:rPr err="1"/>
              <a:t>tran</a:t>
            </a:r>
            <a:r>
              <a:t> \</a:t>
            </a:r>
            <a:r>
              <a:rPr err="1"/>
              <a:t>mathrm</a:t>
            </a:r>
            <a:r>
              <a:t>{\ because\ } \\</a:t>
            </a:r>
          </a:p>
          <a:p>
            <a:r>
              <a:t>\A\R &amp;= (\U\Sigma\V\</a:t>
            </a:r>
            <a:r>
              <a:rPr err="1"/>
              <a:t>tran</a:t>
            </a:r>
            <a:r>
              <a:t>)(\V\U\</a:t>
            </a:r>
            <a:r>
              <a:rPr err="1"/>
              <a:t>tran</a:t>
            </a:r>
            <a:r>
              <a:t>) = \U\Sigma\U\</a:t>
            </a:r>
            <a:r>
              <a:rPr err="1"/>
              <a:t>tran</a:t>
            </a:r>
            <a:r>
              <a:t> \</a:t>
            </a:r>
            <a:r>
              <a:rPr err="1"/>
              <a:t>mathrm</a:t>
            </a:r>
            <a:r>
              <a:t>{\ symmetric\ positive\ semidefinite,\ so\ } \R \</a:t>
            </a:r>
            <a:r>
              <a:rPr err="1"/>
              <a:t>mathrm</a:t>
            </a:r>
            <a:r>
              <a:t>{\ maximizes\ } \</a:t>
            </a:r>
            <a:r>
              <a:rPr err="1"/>
              <a:t>mathrm</a:t>
            </a:r>
            <a:r>
              <a:t>{tr}(\A\R) \\</a:t>
            </a:r>
          </a:p>
          <a:p>
            <a:r>
              <a:t>s &amp;= \</a:t>
            </a:r>
            <a:r>
              <a:rPr err="1"/>
              <a:t>arg</a:t>
            </a:r>
            <a:r>
              <a:t>\min_{s} E = \</a:t>
            </a:r>
            <a:r>
              <a:rPr err="1"/>
              <a:t>arg</a:t>
            </a:r>
            <a:r>
              <a:t>\min_{s}(\</a:t>
            </a:r>
            <a:r>
              <a:rPr err="1"/>
              <a:t>sum_i</a:t>
            </a:r>
            <a:r>
              <a:t> s^2 \mxi\</a:t>
            </a:r>
            <a:r>
              <a:rPr err="1"/>
              <a:t>tran</a:t>
            </a:r>
            <a:r>
              <a:t> \mxi  + \</a:t>
            </a:r>
            <a:r>
              <a:rPr err="1"/>
              <a:t>stkout</a:t>
            </a:r>
            <a:r>
              <a:t>{\</a:t>
            </a:r>
            <a:r>
              <a:rPr err="1"/>
              <a:t>myi</a:t>
            </a:r>
            <a:r>
              <a:t>\</a:t>
            </a:r>
            <a:r>
              <a:rPr err="1"/>
              <a:t>tran</a:t>
            </a:r>
            <a:r>
              <a:t> \</a:t>
            </a:r>
            <a:r>
              <a:rPr err="1"/>
              <a:t>myi</a:t>
            </a:r>
            <a:r>
              <a:t>} - 2s\mxi\</a:t>
            </a:r>
            <a:r>
              <a:rPr err="1"/>
              <a:t>tran</a:t>
            </a:r>
            <a:r>
              <a:t>\R\</a:t>
            </a:r>
            <a:r>
              <a:rPr err="1"/>
              <a:t>tran</a:t>
            </a:r>
            <a:r>
              <a:t> \</a:t>
            </a:r>
            <a:r>
              <a:rPr err="1"/>
              <a:t>myi</a:t>
            </a:r>
            <a:r>
              <a:t>) \\</a:t>
            </a:r>
          </a:p>
          <a:p>
            <a:r>
              <a:t>&amp;= \</a:t>
            </a:r>
            <a:r>
              <a:rPr err="1"/>
              <a:t>arg</a:t>
            </a:r>
            <a:r>
              <a:t>\min_{s}(s^2 \</a:t>
            </a:r>
            <a:r>
              <a:rPr err="1"/>
              <a:t>sum_i</a:t>
            </a:r>
            <a:r>
              <a:t>(\mxi\</a:t>
            </a:r>
            <a:r>
              <a:rPr err="1"/>
              <a:t>tran</a:t>
            </a:r>
            <a:r>
              <a:t> \mxi) -2s \</a:t>
            </a:r>
            <a:r>
              <a:rPr err="1"/>
              <a:t>sum_i</a:t>
            </a:r>
            <a:r>
              <a:t>(\mxi\</a:t>
            </a:r>
            <a:r>
              <a:rPr err="1"/>
              <a:t>tran</a:t>
            </a:r>
            <a:r>
              <a:t>\R\</a:t>
            </a:r>
            <a:r>
              <a:rPr err="1"/>
              <a:t>tran</a:t>
            </a:r>
            <a:r>
              <a:t> \</a:t>
            </a:r>
            <a:r>
              <a:rPr err="1"/>
              <a:t>myi</a:t>
            </a:r>
            <a:r>
              <a:t>)) \\</a:t>
            </a:r>
          </a:p>
          <a:p>
            <a:r>
              <a:t>&amp;= \</a:t>
            </a:r>
            <a:r>
              <a:rPr err="1"/>
              <a:t>arg</a:t>
            </a:r>
            <a:r>
              <a:t>\</a:t>
            </a:r>
            <a:r>
              <a:rPr err="1"/>
              <a:t>min_s</a:t>
            </a:r>
            <a:r>
              <a:t>(s^2a -2sb) = \frac{b}{a} = \frac{\mxi\</a:t>
            </a:r>
            <a:r>
              <a:rPr err="1"/>
              <a:t>tran</a:t>
            </a:r>
            <a:r>
              <a:t>\R\</a:t>
            </a:r>
            <a:r>
              <a:rPr err="1"/>
              <a:t>tran</a:t>
            </a:r>
            <a:r>
              <a:t> \</a:t>
            </a:r>
            <a:r>
              <a:rPr err="1"/>
              <a:t>myi</a:t>
            </a:r>
            <a:r>
              <a:t>}{\mxi\</a:t>
            </a:r>
            <a:r>
              <a:rPr err="1"/>
              <a:t>tran</a:t>
            </a:r>
            <a:r>
              <a:t> \mxi} \\</a:t>
            </a:r>
          </a:p>
          <a:p>
            <a:r>
              <a:t>&amp;= \frac{\</a:t>
            </a:r>
            <a:r>
              <a:rPr err="1"/>
              <a:t>mathrm</a:t>
            </a:r>
            <a:r>
              <a:t>{tr}(\A\R)}{\|\X\|^2} = \frac{\</a:t>
            </a:r>
            <a:r>
              <a:rPr err="1"/>
              <a:t>mathrm</a:t>
            </a:r>
            <a:r>
              <a:t>{tr}(\Sigma)}{\|\X\|^2}</a:t>
            </a:r>
          </a:p>
        </p:txBody>
      </p:sp>
    </p:spTree>
    <p:extLst>
      <p:ext uri="{BB962C8B-B14F-4D97-AF65-F5344CB8AC3E}">
        <p14:creationId xmlns:p14="http://schemas.microsoft.com/office/powerpoint/2010/main" val="2610746562"/>
      </p:ext>
    </p:extLst>
  </p:cSld>
  <p:clrMapOvr>
    <a:masterClrMapping/>
  </p:clrMapOvr>
</p:notes>
</file>

<file path=ppt/notesSlides/notesSlide5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746B447-5642-956E-9C18-615C7D694490}"/>
            </a:ext>
          </a:extLst>
        </p:cNvPr>
        <p:cNvGrpSpPr/>
        <p:nvPr/>
      </p:nvGrpSpPr>
      <p:grpSpPr>
        <a:xfrm>
          <a:off x="0" y="0"/>
          <a:ext cx="0" cy="0"/>
          <a:chOff x="0" y="0"/>
          <a:chExt cx="0" cy="0"/>
        </a:xfrm>
      </p:grpSpPr>
      <p:sp>
        <p:nvSpPr>
          <p:cNvPr id="482" name="Shape 482">
            <a:extLst>
              <a:ext uri="{FF2B5EF4-FFF2-40B4-BE49-F238E27FC236}">
                <a16:creationId xmlns:a16="http://schemas.microsoft.com/office/drawing/2014/main" id="{A178B7DC-00B7-B928-9BB7-8F73C95EC41F}"/>
              </a:ext>
            </a:extLst>
          </p:cNvPr>
          <p:cNvSpPr>
            <a:spLocks noGrp="1" noRot="1" noChangeAspect="1"/>
          </p:cNvSpPr>
          <p:nvPr>
            <p:ph type="sldImg"/>
          </p:nvPr>
        </p:nvSpPr>
        <p:spPr>
          <a:xfrm>
            <a:off x="381000" y="685800"/>
            <a:ext cx="6096000" cy="3429000"/>
          </a:xfrm>
          <a:prstGeom prst="rect">
            <a:avLst/>
          </a:prstGeom>
        </p:spPr>
        <p:txBody>
          <a:bodyPr/>
          <a:lstStyle/>
          <a:p>
            <a:endParaRPr/>
          </a:p>
        </p:txBody>
      </p:sp>
      <p:sp>
        <p:nvSpPr>
          <p:cNvPr id="483" name="Shape 483">
            <a:extLst>
              <a:ext uri="{FF2B5EF4-FFF2-40B4-BE49-F238E27FC236}">
                <a16:creationId xmlns:a16="http://schemas.microsoft.com/office/drawing/2014/main" id="{BF3FAB90-19D4-502A-DCDE-B872C3B4466F}"/>
              </a:ext>
            </a:extLst>
          </p:cNvPr>
          <p:cNvSpPr>
            <a:spLocks noGrp="1"/>
          </p:cNvSpPr>
          <p:nvPr>
            <p:ph type="body" sz="quarter" idx="1"/>
          </p:nvPr>
        </p:nvSpPr>
        <p:spPr>
          <a:prstGeom prst="rect">
            <a:avLst/>
          </a:prstGeom>
        </p:spPr>
        <p:txBody>
          <a:bodyPr/>
          <a:lstStyle/>
          <a:p>
            <a:r>
              <a:t>Let’s look at the rotation part</a:t>
            </a:r>
          </a:p>
          <a:p>
            <a:endParaRPr/>
          </a:p>
          <a:p>
            <a:r>
              <a:rPr lang="en-GB">
                <a:solidFill>
                  <a:srgbClr val="000000"/>
                </a:solidFill>
                <a:effectLst/>
                <a:latin typeface="Monaco" pitchFamily="2" charset="77"/>
              </a:rPr>
              <a:t>\</a:t>
            </a:r>
            <a:r>
              <a:rPr lang="en-GB" err="1">
                <a:solidFill>
                  <a:srgbClr val="000000"/>
                </a:solidFill>
                <a:effectLst/>
                <a:latin typeface="Monaco" pitchFamily="2" charset="77"/>
              </a:rPr>
              <a:t>mathbf</a:t>
            </a:r>
            <a:r>
              <a:rPr lang="en-GB">
                <a:solidFill>
                  <a:srgbClr val="000000"/>
                </a:solidFill>
                <a:effectLst/>
                <a:latin typeface="Monaco" pitchFamily="2" charset="77"/>
              </a:rPr>
              <a:t>{R} &amp;= \</a:t>
            </a:r>
            <a:r>
              <a:rPr lang="en-GB" err="1">
                <a:solidFill>
                  <a:srgbClr val="000000"/>
                </a:solidFill>
                <a:effectLst/>
                <a:latin typeface="Monaco" pitchFamily="2" charset="77"/>
              </a:rPr>
              <a:t>arg</a:t>
            </a:r>
            <a:r>
              <a:rPr lang="en-GB">
                <a:solidFill>
                  <a:srgbClr val="000000"/>
                </a:solidFill>
                <a:effectLst/>
                <a:latin typeface="Monaco" pitchFamily="2" charset="77"/>
              </a:rPr>
              <a:t>\min_\</a:t>
            </a:r>
            <a:r>
              <a:rPr lang="en-GB" err="1">
                <a:solidFill>
                  <a:srgbClr val="000000"/>
                </a:solidFill>
                <a:effectLst/>
                <a:latin typeface="Monaco" pitchFamily="2" charset="77"/>
              </a:rPr>
              <a:t>mathbf</a:t>
            </a:r>
            <a:r>
              <a:rPr lang="en-GB">
                <a:solidFill>
                  <a:srgbClr val="000000"/>
                </a:solidFill>
                <a:effectLst/>
                <a:latin typeface="Monaco" pitchFamily="2" charset="77"/>
              </a:rPr>
              <a:t>{R} ||\</a:t>
            </a:r>
            <a:r>
              <a:rPr lang="en-GB" err="1">
                <a:solidFill>
                  <a:srgbClr val="000000"/>
                </a:solidFill>
                <a:effectLst/>
                <a:latin typeface="Monaco" pitchFamily="2" charset="77"/>
              </a:rPr>
              <a:t>mathbf</a:t>
            </a:r>
            <a:r>
              <a:rPr lang="en-GB">
                <a:solidFill>
                  <a:srgbClr val="000000"/>
                </a:solidFill>
                <a:effectLst/>
                <a:latin typeface="Monaco" pitchFamily="2" charset="77"/>
              </a:rPr>
              <a:t>{R} \bar{\</a:t>
            </a:r>
            <a:r>
              <a:rPr lang="en-GB" err="1">
                <a:solidFill>
                  <a:srgbClr val="000000"/>
                </a:solidFill>
                <a:effectLst/>
                <a:latin typeface="Monaco" pitchFamily="2" charset="77"/>
              </a:rPr>
              <a:t>mathbf</a:t>
            </a:r>
            <a:r>
              <a:rPr lang="en-GB">
                <a:solidFill>
                  <a:srgbClr val="000000"/>
                </a:solidFill>
                <a:effectLst/>
                <a:latin typeface="Monaco" pitchFamily="2" charset="77"/>
              </a:rPr>
              <a:t>{X}}^T-\bar{\</a:t>
            </a:r>
            <a:r>
              <a:rPr lang="en-GB" err="1">
                <a:solidFill>
                  <a:srgbClr val="000000"/>
                </a:solidFill>
                <a:effectLst/>
                <a:latin typeface="Monaco" pitchFamily="2" charset="77"/>
              </a:rPr>
              <a:t>mathbf</a:t>
            </a:r>
            <a:r>
              <a:rPr lang="en-GB">
                <a:solidFill>
                  <a:srgbClr val="000000"/>
                </a:solidFill>
                <a:effectLst/>
                <a:latin typeface="Monaco" pitchFamily="2" charset="77"/>
              </a:rPr>
              <a:t>{Y}}^T\|_F^2 \\</a:t>
            </a:r>
          </a:p>
          <a:p>
            <a:r>
              <a:rPr lang="en-GB">
                <a:solidFill>
                  <a:srgbClr val="000000"/>
                </a:solidFill>
                <a:effectLst/>
                <a:latin typeface="Monaco" pitchFamily="2" charset="77"/>
              </a:rPr>
              <a:t>&amp;= \</a:t>
            </a:r>
            <a:r>
              <a:rPr lang="en-GB" err="1">
                <a:solidFill>
                  <a:srgbClr val="000000"/>
                </a:solidFill>
                <a:effectLst/>
                <a:latin typeface="Monaco" pitchFamily="2" charset="77"/>
              </a:rPr>
              <a:t>arg</a:t>
            </a:r>
            <a:r>
              <a:rPr lang="en-GB">
                <a:solidFill>
                  <a:srgbClr val="000000"/>
                </a:solidFill>
                <a:effectLst/>
                <a:latin typeface="Monaco" pitchFamily="2" charset="77"/>
              </a:rPr>
              <a:t>\min_\</a:t>
            </a:r>
            <a:r>
              <a:rPr lang="en-GB" err="1">
                <a:solidFill>
                  <a:srgbClr val="000000"/>
                </a:solidFill>
                <a:effectLst/>
                <a:latin typeface="Monaco" pitchFamily="2" charset="77"/>
              </a:rPr>
              <a:t>mathbf</a:t>
            </a:r>
            <a:r>
              <a:rPr lang="en-GB">
                <a:solidFill>
                  <a:srgbClr val="000000"/>
                </a:solidFill>
                <a:effectLst/>
                <a:latin typeface="Monaco" pitchFamily="2" charset="77"/>
              </a:rPr>
              <a:t>{R}  \</a:t>
            </a:r>
            <a:r>
              <a:rPr lang="en-GB" err="1">
                <a:solidFill>
                  <a:srgbClr val="000000"/>
                </a:solidFill>
                <a:effectLst/>
                <a:latin typeface="Monaco" pitchFamily="2" charset="77"/>
              </a:rPr>
              <a:t>langle</a:t>
            </a:r>
            <a:r>
              <a:rPr lang="en-GB">
                <a:solidFill>
                  <a:srgbClr val="000000"/>
                </a:solidFill>
                <a:effectLst/>
                <a:latin typeface="Monaco" pitchFamily="2" charset="77"/>
              </a:rPr>
              <a:t> \</a:t>
            </a:r>
            <a:r>
              <a:rPr lang="en-GB" err="1">
                <a:solidFill>
                  <a:srgbClr val="000000"/>
                </a:solidFill>
                <a:effectLst/>
                <a:latin typeface="Monaco" pitchFamily="2" charset="77"/>
              </a:rPr>
              <a:t>mathbf</a:t>
            </a:r>
            <a:r>
              <a:rPr lang="en-GB">
                <a:solidFill>
                  <a:srgbClr val="000000"/>
                </a:solidFill>
                <a:effectLst/>
                <a:latin typeface="Monaco" pitchFamily="2" charset="77"/>
              </a:rPr>
              <a:t>{R} \bar{\</a:t>
            </a:r>
            <a:r>
              <a:rPr lang="en-GB" err="1">
                <a:solidFill>
                  <a:srgbClr val="000000"/>
                </a:solidFill>
                <a:effectLst/>
                <a:latin typeface="Monaco" pitchFamily="2" charset="77"/>
              </a:rPr>
              <a:t>mathbf</a:t>
            </a:r>
            <a:r>
              <a:rPr lang="en-GB">
                <a:solidFill>
                  <a:srgbClr val="000000"/>
                </a:solidFill>
                <a:effectLst/>
                <a:latin typeface="Monaco" pitchFamily="2" charset="77"/>
              </a:rPr>
              <a:t>{X}}^T-\bar{\</a:t>
            </a:r>
            <a:r>
              <a:rPr lang="en-GB" err="1">
                <a:solidFill>
                  <a:srgbClr val="000000"/>
                </a:solidFill>
                <a:effectLst/>
                <a:latin typeface="Monaco" pitchFamily="2" charset="77"/>
              </a:rPr>
              <a:t>mathbf</a:t>
            </a:r>
            <a:r>
              <a:rPr lang="en-GB">
                <a:solidFill>
                  <a:srgbClr val="000000"/>
                </a:solidFill>
                <a:effectLst/>
                <a:latin typeface="Monaco" pitchFamily="2" charset="77"/>
              </a:rPr>
              <a:t>{Y}}^T, \</a:t>
            </a:r>
            <a:r>
              <a:rPr lang="en-GB" err="1">
                <a:solidFill>
                  <a:srgbClr val="000000"/>
                </a:solidFill>
                <a:effectLst/>
                <a:latin typeface="Monaco" pitchFamily="2" charset="77"/>
              </a:rPr>
              <a:t>mathbf</a:t>
            </a:r>
            <a:r>
              <a:rPr lang="en-GB">
                <a:solidFill>
                  <a:srgbClr val="000000"/>
                </a:solidFill>
                <a:effectLst/>
                <a:latin typeface="Monaco" pitchFamily="2" charset="77"/>
              </a:rPr>
              <a:t>{R} \bar{\</a:t>
            </a:r>
            <a:r>
              <a:rPr lang="en-GB" err="1">
                <a:solidFill>
                  <a:srgbClr val="000000"/>
                </a:solidFill>
                <a:effectLst/>
                <a:latin typeface="Monaco" pitchFamily="2" charset="77"/>
              </a:rPr>
              <a:t>mathbf</a:t>
            </a:r>
            <a:r>
              <a:rPr lang="en-GB">
                <a:solidFill>
                  <a:srgbClr val="000000"/>
                </a:solidFill>
                <a:effectLst/>
                <a:latin typeface="Monaco" pitchFamily="2" charset="77"/>
              </a:rPr>
              <a:t>{X}}^T-\bar{\</a:t>
            </a:r>
            <a:r>
              <a:rPr lang="en-GB" err="1">
                <a:solidFill>
                  <a:srgbClr val="000000"/>
                </a:solidFill>
                <a:effectLst/>
                <a:latin typeface="Monaco" pitchFamily="2" charset="77"/>
              </a:rPr>
              <a:t>mathbf</a:t>
            </a:r>
            <a:r>
              <a:rPr lang="en-GB">
                <a:solidFill>
                  <a:srgbClr val="000000"/>
                </a:solidFill>
                <a:effectLst/>
                <a:latin typeface="Monaco" pitchFamily="2" charset="77"/>
              </a:rPr>
              <a:t>{Y}}^T \</a:t>
            </a:r>
            <a:r>
              <a:rPr lang="en-GB" err="1">
                <a:solidFill>
                  <a:srgbClr val="000000"/>
                </a:solidFill>
                <a:effectLst/>
                <a:latin typeface="Monaco" pitchFamily="2" charset="77"/>
              </a:rPr>
              <a:t>rangle_F</a:t>
            </a:r>
            <a:r>
              <a:rPr lang="en-GB">
                <a:solidFill>
                  <a:srgbClr val="000000"/>
                </a:solidFill>
                <a:effectLst/>
                <a:latin typeface="Monaco" pitchFamily="2" charset="77"/>
              </a:rPr>
              <a:t>  \\</a:t>
            </a:r>
          </a:p>
          <a:p>
            <a:r>
              <a:rPr lang="en-GB">
                <a:solidFill>
                  <a:srgbClr val="000000"/>
                </a:solidFill>
                <a:effectLst/>
                <a:latin typeface="Monaco" pitchFamily="2" charset="77"/>
              </a:rPr>
              <a:t>&amp;= \</a:t>
            </a:r>
            <a:r>
              <a:rPr lang="en-GB" err="1">
                <a:solidFill>
                  <a:srgbClr val="000000"/>
                </a:solidFill>
                <a:effectLst/>
                <a:latin typeface="Monaco" pitchFamily="2" charset="77"/>
              </a:rPr>
              <a:t>arg</a:t>
            </a:r>
            <a:r>
              <a:rPr lang="en-GB">
                <a:solidFill>
                  <a:srgbClr val="000000"/>
                </a:solidFill>
                <a:effectLst/>
                <a:latin typeface="Monaco" pitchFamily="2" charset="77"/>
              </a:rPr>
              <a:t>\min_\</a:t>
            </a:r>
            <a:r>
              <a:rPr lang="en-GB" err="1">
                <a:solidFill>
                  <a:srgbClr val="000000"/>
                </a:solidFill>
                <a:effectLst/>
                <a:latin typeface="Monaco" pitchFamily="2" charset="77"/>
              </a:rPr>
              <a:t>mathbf</a:t>
            </a:r>
            <a:r>
              <a:rPr lang="en-GB">
                <a:solidFill>
                  <a:srgbClr val="000000"/>
                </a:solidFill>
                <a:effectLst/>
                <a:latin typeface="Monaco" pitchFamily="2" charset="77"/>
              </a:rPr>
              <a:t>{R}  \|\</a:t>
            </a:r>
            <a:r>
              <a:rPr lang="en-GB" err="1">
                <a:solidFill>
                  <a:srgbClr val="000000"/>
                </a:solidFill>
                <a:effectLst/>
                <a:latin typeface="Monaco" pitchFamily="2" charset="77"/>
              </a:rPr>
              <a:t>mathbf</a:t>
            </a:r>
            <a:r>
              <a:rPr lang="en-GB">
                <a:solidFill>
                  <a:srgbClr val="000000"/>
                </a:solidFill>
                <a:effectLst/>
                <a:latin typeface="Monaco" pitchFamily="2" charset="77"/>
              </a:rPr>
              <a:t>{R} \bar{\</a:t>
            </a:r>
            <a:r>
              <a:rPr lang="en-GB" err="1">
                <a:solidFill>
                  <a:srgbClr val="000000"/>
                </a:solidFill>
                <a:effectLst/>
                <a:latin typeface="Monaco" pitchFamily="2" charset="77"/>
              </a:rPr>
              <a:t>mathbf</a:t>
            </a:r>
            <a:r>
              <a:rPr lang="en-GB">
                <a:solidFill>
                  <a:srgbClr val="000000"/>
                </a:solidFill>
                <a:effectLst/>
                <a:latin typeface="Monaco" pitchFamily="2" charset="77"/>
              </a:rPr>
              <a:t>{X}}^T\|_F^2 + \|\bar{\</a:t>
            </a:r>
            <a:r>
              <a:rPr lang="en-GB" err="1">
                <a:solidFill>
                  <a:srgbClr val="000000"/>
                </a:solidFill>
                <a:effectLst/>
                <a:latin typeface="Monaco" pitchFamily="2" charset="77"/>
              </a:rPr>
              <a:t>mathbf</a:t>
            </a:r>
            <a:r>
              <a:rPr lang="en-GB">
                <a:solidFill>
                  <a:srgbClr val="000000"/>
                </a:solidFill>
                <a:effectLst/>
                <a:latin typeface="Monaco" pitchFamily="2" charset="77"/>
              </a:rPr>
              <a:t>{Y}}^T\|_F^2 - 2 \</a:t>
            </a:r>
            <a:r>
              <a:rPr lang="en-GB" err="1">
                <a:solidFill>
                  <a:srgbClr val="000000"/>
                </a:solidFill>
                <a:effectLst/>
                <a:latin typeface="Monaco" pitchFamily="2" charset="77"/>
              </a:rPr>
              <a:t>langle</a:t>
            </a:r>
            <a:r>
              <a:rPr lang="en-GB">
                <a:solidFill>
                  <a:srgbClr val="000000"/>
                </a:solidFill>
                <a:effectLst/>
                <a:latin typeface="Monaco" pitchFamily="2" charset="77"/>
              </a:rPr>
              <a:t> \</a:t>
            </a:r>
            <a:r>
              <a:rPr lang="en-GB" err="1">
                <a:solidFill>
                  <a:srgbClr val="000000"/>
                </a:solidFill>
                <a:effectLst/>
                <a:latin typeface="Monaco" pitchFamily="2" charset="77"/>
              </a:rPr>
              <a:t>mathbf</a:t>
            </a:r>
            <a:r>
              <a:rPr lang="en-GB">
                <a:solidFill>
                  <a:srgbClr val="000000"/>
                </a:solidFill>
                <a:effectLst/>
                <a:latin typeface="Monaco" pitchFamily="2" charset="77"/>
              </a:rPr>
              <a:t>{R} \bar{\</a:t>
            </a:r>
            <a:r>
              <a:rPr lang="en-GB" err="1">
                <a:solidFill>
                  <a:srgbClr val="000000"/>
                </a:solidFill>
                <a:effectLst/>
                <a:latin typeface="Monaco" pitchFamily="2" charset="77"/>
              </a:rPr>
              <a:t>mathbf</a:t>
            </a:r>
            <a:r>
              <a:rPr lang="en-GB">
                <a:solidFill>
                  <a:srgbClr val="000000"/>
                </a:solidFill>
                <a:effectLst/>
                <a:latin typeface="Monaco" pitchFamily="2" charset="77"/>
              </a:rPr>
              <a:t>{X}}^T , \bar{\</a:t>
            </a:r>
            <a:r>
              <a:rPr lang="en-GB" err="1">
                <a:solidFill>
                  <a:srgbClr val="000000"/>
                </a:solidFill>
                <a:effectLst/>
                <a:latin typeface="Monaco" pitchFamily="2" charset="77"/>
              </a:rPr>
              <a:t>mathbf</a:t>
            </a:r>
            <a:r>
              <a:rPr lang="en-GB">
                <a:solidFill>
                  <a:srgbClr val="000000"/>
                </a:solidFill>
                <a:effectLst/>
                <a:latin typeface="Monaco" pitchFamily="2" charset="77"/>
              </a:rPr>
              <a:t>{Y}}^T \</a:t>
            </a:r>
            <a:r>
              <a:rPr lang="en-GB" err="1">
                <a:solidFill>
                  <a:srgbClr val="000000"/>
                </a:solidFill>
                <a:effectLst/>
                <a:latin typeface="Monaco" pitchFamily="2" charset="77"/>
              </a:rPr>
              <a:t>rangle_F</a:t>
            </a:r>
            <a:r>
              <a:rPr lang="en-GB">
                <a:solidFill>
                  <a:srgbClr val="000000"/>
                </a:solidFill>
                <a:effectLst/>
                <a:latin typeface="Monaco" pitchFamily="2" charset="77"/>
              </a:rPr>
              <a:t> \\</a:t>
            </a:r>
          </a:p>
          <a:p>
            <a:r>
              <a:rPr lang="en-GB">
                <a:solidFill>
                  <a:srgbClr val="000000"/>
                </a:solidFill>
                <a:effectLst/>
                <a:latin typeface="Monaco" pitchFamily="2" charset="77"/>
              </a:rPr>
              <a:t>&amp;= \</a:t>
            </a:r>
            <a:r>
              <a:rPr lang="en-GB" err="1">
                <a:solidFill>
                  <a:srgbClr val="000000"/>
                </a:solidFill>
                <a:effectLst/>
                <a:latin typeface="Monaco" pitchFamily="2" charset="77"/>
              </a:rPr>
              <a:t>arg</a:t>
            </a:r>
            <a:r>
              <a:rPr lang="en-GB">
                <a:solidFill>
                  <a:srgbClr val="000000"/>
                </a:solidFill>
                <a:effectLst/>
                <a:latin typeface="Monaco" pitchFamily="2" charset="77"/>
              </a:rPr>
              <a:t>\min_\</a:t>
            </a:r>
            <a:r>
              <a:rPr lang="en-GB" err="1">
                <a:solidFill>
                  <a:srgbClr val="000000"/>
                </a:solidFill>
                <a:effectLst/>
                <a:latin typeface="Monaco" pitchFamily="2" charset="77"/>
              </a:rPr>
              <a:t>mathbf</a:t>
            </a:r>
            <a:r>
              <a:rPr lang="en-GB">
                <a:solidFill>
                  <a:srgbClr val="000000"/>
                </a:solidFill>
                <a:effectLst/>
                <a:latin typeface="Monaco" pitchFamily="2" charset="77"/>
              </a:rPr>
              <a:t>{R}  \|\bar{\</a:t>
            </a:r>
            <a:r>
              <a:rPr lang="en-GB" err="1">
                <a:solidFill>
                  <a:srgbClr val="000000"/>
                </a:solidFill>
                <a:effectLst/>
                <a:latin typeface="Monaco" pitchFamily="2" charset="77"/>
              </a:rPr>
              <a:t>mathbf</a:t>
            </a:r>
            <a:r>
              <a:rPr lang="en-GB">
                <a:solidFill>
                  <a:srgbClr val="000000"/>
                </a:solidFill>
                <a:effectLst/>
                <a:latin typeface="Monaco" pitchFamily="2" charset="77"/>
              </a:rPr>
              <a:t>{X}}^T\|_F^2 + \|\bar{\</a:t>
            </a:r>
            <a:r>
              <a:rPr lang="en-GB" err="1">
                <a:solidFill>
                  <a:srgbClr val="000000"/>
                </a:solidFill>
                <a:effectLst/>
                <a:latin typeface="Monaco" pitchFamily="2" charset="77"/>
              </a:rPr>
              <a:t>mathbf</a:t>
            </a:r>
            <a:r>
              <a:rPr lang="en-GB">
                <a:solidFill>
                  <a:srgbClr val="000000"/>
                </a:solidFill>
                <a:effectLst/>
                <a:latin typeface="Monaco" pitchFamily="2" charset="77"/>
              </a:rPr>
              <a:t>{Y}}^T\|_F^2 - 2 \</a:t>
            </a:r>
            <a:r>
              <a:rPr lang="en-GB" err="1">
                <a:solidFill>
                  <a:srgbClr val="000000"/>
                </a:solidFill>
                <a:effectLst/>
                <a:latin typeface="Monaco" pitchFamily="2" charset="77"/>
              </a:rPr>
              <a:t>langle</a:t>
            </a:r>
            <a:r>
              <a:rPr lang="en-GB">
                <a:solidFill>
                  <a:srgbClr val="000000"/>
                </a:solidFill>
                <a:effectLst/>
                <a:latin typeface="Monaco" pitchFamily="2" charset="77"/>
              </a:rPr>
              <a:t> \</a:t>
            </a:r>
            <a:r>
              <a:rPr lang="en-GB" err="1">
                <a:solidFill>
                  <a:srgbClr val="000000"/>
                </a:solidFill>
                <a:effectLst/>
                <a:latin typeface="Monaco" pitchFamily="2" charset="77"/>
              </a:rPr>
              <a:t>mathbf</a:t>
            </a:r>
            <a:r>
              <a:rPr lang="en-GB">
                <a:solidFill>
                  <a:srgbClr val="000000"/>
                </a:solidFill>
                <a:effectLst/>
                <a:latin typeface="Monaco" pitchFamily="2" charset="77"/>
              </a:rPr>
              <a:t>{R} \bar{\</a:t>
            </a:r>
            <a:r>
              <a:rPr lang="en-GB" err="1">
                <a:solidFill>
                  <a:srgbClr val="000000"/>
                </a:solidFill>
                <a:effectLst/>
                <a:latin typeface="Monaco" pitchFamily="2" charset="77"/>
              </a:rPr>
              <a:t>mathbf</a:t>
            </a:r>
            <a:r>
              <a:rPr lang="en-GB">
                <a:solidFill>
                  <a:srgbClr val="000000"/>
                </a:solidFill>
                <a:effectLst/>
                <a:latin typeface="Monaco" pitchFamily="2" charset="77"/>
              </a:rPr>
              <a:t>{X}}^T , \bar{\</a:t>
            </a:r>
            <a:r>
              <a:rPr lang="en-GB" err="1">
                <a:solidFill>
                  <a:srgbClr val="000000"/>
                </a:solidFill>
                <a:effectLst/>
                <a:latin typeface="Monaco" pitchFamily="2" charset="77"/>
              </a:rPr>
              <a:t>mathbf</a:t>
            </a:r>
            <a:r>
              <a:rPr lang="en-GB">
                <a:solidFill>
                  <a:srgbClr val="000000"/>
                </a:solidFill>
                <a:effectLst/>
                <a:latin typeface="Monaco" pitchFamily="2" charset="77"/>
              </a:rPr>
              <a:t>{Y}}^T \</a:t>
            </a:r>
            <a:r>
              <a:rPr lang="en-GB" err="1">
                <a:solidFill>
                  <a:srgbClr val="000000"/>
                </a:solidFill>
                <a:effectLst/>
                <a:latin typeface="Monaco" pitchFamily="2" charset="77"/>
              </a:rPr>
              <a:t>rangle_F</a:t>
            </a:r>
            <a:r>
              <a:rPr lang="en-GB">
                <a:solidFill>
                  <a:srgbClr val="000000"/>
                </a:solidFill>
                <a:effectLst/>
                <a:latin typeface="Monaco" pitchFamily="2" charset="77"/>
              </a:rPr>
              <a:t>  \\</a:t>
            </a:r>
          </a:p>
          <a:p>
            <a:r>
              <a:rPr lang="en-GB">
                <a:solidFill>
                  <a:srgbClr val="000000"/>
                </a:solidFill>
                <a:effectLst/>
                <a:latin typeface="Monaco" pitchFamily="2" charset="77"/>
              </a:rPr>
              <a:t>&amp;= \</a:t>
            </a:r>
            <a:r>
              <a:rPr lang="en-GB" err="1">
                <a:solidFill>
                  <a:srgbClr val="000000"/>
                </a:solidFill>
                <a:effectLst/>
                <a:latin typeface="Monaco" pitchFamily="2" charset="77"/>
              </a:rPr>
              <a:t>arg</a:t>
            </a:r>
            <a:r>
              <a:rPr lang="en-GB">
                <a:solidFill>
                  <a:srgbClr val="000000"/>
                </a:solidFill>
                <a:effectLst/>
                <a:latin typeface="Monaco" pitchFamily="2" charset="77"/>
              </a:rPr>
              <a:t>\max_\</a:t>
            </a:r>
            <a:r>
              <a:rPr lang="en-GB" err="1">
                <a:solidFill>
                  <a:srgbClr val="000000"/>
                </a:solidFill>
                <a:effectLst/>
                <a:latin typeface="Monaco" pitchFamily="2" charset="77"/>
              </a:rPr>
              <a:t>mathbf</a:t>
            </a:r>
            <a:r>
              <a:rPr lang="en-GB">
                <a:solidFill>
                  <a:srgbClr val="000000"/>
                </a:solidFill>
                <a:effectLst/>
                <a:latin typeface="Monaco" pitchFamily="2" charset="77"/>
              </a:rPr>
              <a:t>{R}  \</a:t>
            </a:r>
            <a:r>
              <a:rPr lang="en-GB" err="1">
                <a:solidFill>
                  <a:srgbClr val="000000"/>
                </a:solidFill>
                <a:effectLst/>
                <a:latin typeface="Monaco" pitchFamily="2" charset="77"/>
              </a:rPr>
              <a:t>langle</a:t>
            </a:r>
            <a:r>
              <a:rPr lang="en-GB">
                <a:solidFill>
                  <a:srgbClr val="000000"/>
                </a:solidFill>
                <a:effectLst/>
                <a:latin typeface="Monaco" pitchFamily="2" charset="77"/>
              </a:rPr>
              <a:t> \</a:t>
            </a:r>
            <a:r>
              <a:rPr lang="en-GB" err="1">
                <a:solidFill>
                  <a:srgbClr val="000000"/>
                </a:solidFill>
                <a:effectLst/>
                <a:latin typeface="Monaco" pitchFamily="2" charset="77"/>
              </a:rPr>
              <a:t>mathbf</a:t>
            </a:r>
            <a:r>
              <a:rPr lang="en-GB">
                <a:solidFill>
                  <a:srgbClr val="000000"/>
                </a:solidFill>
                <a:effectLst/>
                <a:latin typeface="Monaco" pitchFamily="2" charset="77"/>
              </a:rPr>
              <a:t>{R} , \bar{\</a:t>
            </a:r>
            <a:r>
              <a:rPr lang="en-GB" err="1">
                <a:solidFill>
                  <a:srgbClr val="000000"/>
                </a:solidFill>
                <a:effectLst/>
                <a:latin typeface="Monaco" pitchFamily="2" charset="77"/>
              </a:rPr>
              <a:t>mathbf</a:t>
            </a:r>
            <a:r>
              <a:rPr lang="en-GB">
                <a:solidFill>
                  <a:srgbClr val="000000"/>
                </a:solidFill>
                <a:effectLst/>
                <a:latin typeface="Monaco" pitchFamily="2" charset="77"/>
              </a:rPr>
              <a:t>{Y}}^T \bar{\</a:t>
            </a:r>
            <a:r>
              <a:rPr lang="en-GB" err="1">
                <a:solidFill>
                  <a:srgbClr val="000000"/>
                </a:solidFill>
                <a:effectLst/>
                <a:latin typeface="Monaco" pitchFamily="2" charset="77"/>
              </a:rPr>
              <a:t>mathbf</a:t>
            </a:r>
            <a:r>
              <a:rPr lang="en-GB">
                <a:solidFill>
                  <a:srgbClr val="000000"/>
                </a:solidFill>
                <a:effectLst/>
                <a:latin typeface="Monaco" pitchFamily="2" charset="77"/>
              </a:rPr>
              <a:t>{X}} \</a:t>
            </a:r>
            <a:r>
              <a:rPr lang="en-GB" err="1">
                <a:solidFill>
                  <a:srgbClr val="000000"/>
                </a:solidFill>
                <a:effectLst/>
                <a:latin typeface="Monaco" pitchFamily="2" charset="77"/>
              </a:rPr>
              <a:t>rangle_F</a:t>
            </a:r>
            <a:r>
              <a:rPr lang="en-GB">
                <a:solidFill>
                  <a:srgbClr val="000000"/>
                </a:solidFill>
                <a:effectLst/>
                <a:latin typeface="Monaco" pitchFamily="2" charset="77"/>
              </a:rPr>
              <a:t>  \\</a:t>
            </a:r>
          </a:p>
          <a:p>
            <a:r>
              <a:rPr lang="en-GB">
                <a:solidFill>
                  <a:srgbClr val="000000"/>
                </a:solidFill>
                <a:effectLst/>
                <a:latin typeface="Monaco" pitchFamily="2" charset="77"/>
              </a:rPr>
              <a:t>&amp;= \</a:t>
            </a:r>
            <a:r>
              <a:rPr lang="en-GB" err="1">
                <a:solidFill>
                  <a:srgbClr val="000000"/>
                </a:solidFill>
                <a:effectLst/>
                <a:latin typeface="Monaco" pitchFamily="2" charset="77"/>
              </a:rPr>
              <a:t>arg</a:t>
            </a:r>
            <a:r>
              <a:rPr lang="en-GB">
                <a:solidFill>
                  <a:srgbClr val="000000"/>
                </a:solidFill>
                <a:effectLst/>
                <a:latin typeface="Monaco" pitchFamily="2" charset="77"/>
              </a:rPr>
              <a:t>\max_\</a:t>
            </a:r>
            <a:r>
              <a:rPr lang="en-GB" err="1">
                <a:solidFill>
                  <a:srgbClr val="000000"/>
                </a:solidFill>
                <a:effectLst/>
                <a:latin typeface="Monaco" pitchFamily="2" charset="77"/>
              </a:rPr>
              <a:t>mathbf</a:t>
            </a:r>
            <a:r>
              <a:rPr lang="en-GB">
                <a:solidFill>
                  <a:srgbClr val="000000"/>
                </a:solidFill>
                <a:effectLst/>
                <a:latin typeface="Monaco" pitchFamily="2" charset="77"/>
              </a:rPr>
              <a:t>{R}  \</a:t>
            </a:r>
            <a:r>
              <a:rPr lang="en-GB" err="1">
                <a:solidFill>
                  <a:srgbClr val="000000"/>
                </a:solidFill>
                <a:effectLst/>
                <a:latin typeface="Monaco" pitchFamily="2" charset="77"/>
              </a:rPr>
              <a:t>langle</a:t>
            </a:r>
            <a:r>
              <a:rPr lang="en-GB">
                <a:solidFill>
                  <a:srgbClr val="000000"/>
                </a:solidFill>
                <a:effectLst/>
                <a:latin typeface="Monaco" pitchFamily="2" charset="77"/>
              </a:rPr>
              <a:t> \</a:t>
            </a:r>
            <a:r>
              <a:rPr lang="en-GB" err="1">
                <a:solidFill>
                  <a:srgbClr val="000000"/>
                </a:solidFill>
                <a:effectLst/>
                <a:latin typeface="Monaco" pitchFamily="2" charset="77"/>
              </a:rPr>
              <a:t>mathbf</a:t>
            </a:r>
            <a:r>
              <a:rPr lang="en-GB">
                <a:solidFill>
                  <a:srgbClr val="000000"/>
                </a:solidFill>
                <a:effectLst/>
                <a:latin typeface="Monaco" pitchFamily="2" charset="77"/>
              </a:rPr>
              <a:t>{R}, U\Sigma V^T \</a:t>
            </a:r>
            <a:r>
              <a:rPr lang="en-GB" err="1">
                <a:solidFill>
                  <a:srgbClr val="000000"/>
                </a:solidFill>
                <a:effectLst/>
                <a:latin typeface="Monaco" pitchFamily="2" charset="77"/>
              </a:rPr>
              <a:t>rangle_F</a:t>
            </a:r>
            <a:r>
              <a:rPr lang="en-GB">
                <a:solidFill>
                  <a:srgbClr val="000000"/>
                </a:solidFill>
                <a:effectLst/>
                <a:latin typeface="Monaco" pitchFamily="2" charset="77"/>
              </a:rPr>
              <a:t>  \\</a:t>
            </a:r>
          </a:p>
          <a:p>
            <a:r>
              <a:rPr lang="en-GB">
                <a:solidFill>
                  <a:srgbClr val="000000"/>
                </a:solidFill>
                <a:effectLst/>
                <a:latin typeface="Monaco" pitchFamily="2" charset="77"/>
              </a:rPr>
              <a:t>&amp;= \</a:t>
            </a:r>
            <a:r>
              <a:rPr lang="en-GB" err="1">
                <a:solidFill>
                  <a:srgbClr val="000000"/>
                </a:solidFill>
                <a:effectLst/>
                <a:latin typeface="Monaco" pitchFamily="2" charset="77"/>
              </a:rPr>
              <a:t>arg</a:t>
            </a:r>
            <a:r>
              <a:rPr lang="en-GB">
                <a:solidFill>
                  <a:srgbClr val="000000"/>
                </a:solidFill>
                <a:effectLst/>
                <a:latin typeface="Monaco" pitchFamily="2" charset="77"/>
              </a:rPr>
              <a:t>\max_\</a:t>
            </a:r>
            <a:r>
              <a:rPr lang="en-GB" err="1">
                <a:solidFill>
                  <a:srgbClr val="000000"/>
                </a:solidFill>
                <a:effectLst/>
                <a:latin typeface="Monaco" pitchFamily="2" charset="77"/>
              </a:rPr>
              <a:t>mathbf</a:t>
            </a:r>
            <a:r>
              <a:rPr lang="en-GB">
                <a:solidFill>
                  <a:srgbClr val="000000"/>
                </a:solidFill>
                <a:effectLst/>
                <a:latin typeface="Monaco" pitchFamily="2" charset="77"/>
              </a:rPr>
              <a:t>{R}  \</a:t>
            </a:r>
            <a:r>
              <a:rPr lang="en-GB" err="1">
                <a:solidFill>
                  <a:srgbClr val="000000"/>
                </a:solidFill>
                <a:effectLst/>
                <a:latin typeface="Monaco" pitchFamily="2" charset="77"/>
              </a:rPr>
              <a:t>langle</a:t>
            </a:r>
            <a:r>
              <a:rPr lang="en-GB">
                <a:solidFill>
                  <a:srgbClr val="000000"/>
                </a:solidFill>
                <a:effectLst/>
                <a:latin typeface="Monaco" pitchFamily="2" charset="77"/>
              </a:rPr>
              <a:t> U^T \</a:t>
            </a:r>
            <a:r>
              <a:rPr lang="en-GB" err="1">
                <a:solidFill>
                  <a:srgbClr val="000000"/>
                </a:solidFill>
                <a:effectLst/>
                <a:latin typeface="Monaco" pitchFamily="2" charset="77"/>
              </a:rPr>
              <a:t>mathbf</a:t>
            </a:r>
            <a:r>
              <a:rPr lang="en-GB">
                <a:solidFill>
                  <a:srgbClr val="000000"/>
                </a:solidFill>
                <a:effectLst/>
                <a:latin typeface="Monaco" pitchFamily="2" charset="77"/>
              </a:rPr>
              <a:t>{R} V , \Sigma \</a:t>
            </a:r>
            <a:r>
              <a:rPr lang="en-GB" err="1">
                <a:solidFill>
                  <a:srgbClr val="000000"/>
                </a:solidFill>
                <a:effectLst/>
                <a:latin typeface="Monaco" pitchFamily="2" charset="77"/>
              </a:rPr>
              <a:t>rangle_F</a:t>
            </a:r>
            <a:r>
              <a:rPr lang="en-GB">
                <a:solidFill>
                  <a:srgbClr val="000000"/>
                </a:solidFill>
                <a:effectLst/>
                <a:latin typeface="Monaco" pitchFamily="2" charset="77"/>
              </a:rPr>
              <a:t>  \\</a:t>
            </a:r>
          </a:p>
          <a:p>
            <a:r>
              <a:rPr lang="en-GB">
                <a:solidFill>
                  <a:srgbClr val="000000"/>
                </a:solidFill>
                <a:effectLst/>
                <a:latin typeface="Monaco" pitchFamily="2" charset="77"/>
              </a:rPr>
              <a:t>&amp;= \</a:t>
            </a:r>
            <a:r>
              <a:rPr lang="en-GB" err="1">
                <a:solidFill>
                  <a:srgbClr val="000000"/>
                </a:solidFill>
                <a:effectLst/>
                <a:latin typeface="Monaco" pitchFamily="2" charset="77"/>
              </a:rPr>
              <a:t>arg</a:t>
            </a:r>
            <a:r>
              <a:rPr lang="en-GB">
                <a:solidFill>
                  <a:srgbClr val="000000"/>
                </a:solidFill>
                <a:effectLst/>
                <a:latin typeface="Monaco" pitchFamily="2" charset="77"/>
              </a:rPr>
              <a:t>\max_\</a:t>
            </a:r>
            <a:r>
              <a:rPr lang="en-GB" err="1">
                <a:solidFill>
                  <a:srgbClr val="000000"/>
                </a:solidFill>
                <a:effectLst/>
                <a:latin typeface="Monaco" pitchFamily="2" charset="77"/>
              </a:rPr>
              <a:t>mathbf</a:t>
            </a:r>
            <a:r>
              <a:rPr lang="en-GB">
                <a:solidFill>
                  <a:srgbClr val="000000"/>
                </a:solidFill>
                <a:effectLst/>
                <a:latin typeface="Monaco" pitchFamily="2" charset="77"/>
              </a:rPr>
              <a:t>{R}  \</a:t>
            </a:r>
            <a:r>
              <a:rPr lang="en-GB" err="1">
                <a:solidFill>
                  <a:srgbClr val="000000"/>
                </a:solidFill>
                <a:effectLst/>
                <a:latin typeface="Monaco" pitchFamily="2" charset="77"/>
              </a:rPr>
              <a:t>langle</a:t>
            </a:r>
            <a:r>
              <a:rPr lang="en-GB">
                <a:solidFill>
                  <a:srgbClr val="000000"/>
                </a:solidFill>
                <a:effectLst/>
                <a:latin typeface="Monaco" pitchFamily="2" charset="77"/>
              </a:rPr>
              <a:t> S , \Sigma \</a:t>
            </a:r>
            <a:r>
              <a:rPr lang="en-GB" err="1">
                <a:solidFill>
                  <a:srgbClr val="000000"/>
                </a:solidFill>
                <a:effectLst/>
                <a:latin typeface="Monaco" pitchFamily="2" charset="77"/>
              </a:rPr>
              <a:t>rangle_F</a:t>
            </a:r>
            <a:r>
              <a:rPr lang="en-GB">
                <a:solidFill>
                  <a:srgbClr val="000000"/>
                </a:solidFill>
                <a:effectLst/>
                <a:latin typeface="Monaco" pitchFamily="2" charset="77"/>
              </a:rPr>
              <a:t>  \quad \text{where } S = U^T \</a:t>
            </a:r>
            <a:r>
              <a:rPr lang="en-GB" err="1">
                <a:solidFill>
                  <a:srgbClr val="000000"/>
                </a:solidFill>
                <a:effectLst/>
                <a:latin typeface="Monaco" pitchFamily="2" charset="77"/>
              </a:rPr>
              <a:t>mathbf</a:t>
            </a:r>
            <a:r>
              <a:rPr lang="en-GB">
                <a:solidFill>
                  <a:srgbClr val="000000"/>
                </a:solidFill>
                <a:effectLst/>
                <a:latin typeface="Monaco" pitchFamily="2" charset="77"/>
              </a:rPr>
              <a:t>{R} V \\</a:t>
            </a:r>
          </a:p>
        </p:txBody>
      </p:sp>
    </p:spTree>
    <p:extLst>
      <p:ext uri="{BB962C8B-B14F-4D97-AF65-F5344CB8AC3E}">
        <p14:creationId xmlns:p14="http://schemas.microsoft.com/office/powerpoint/2010/main" val="3412238010"/>
      </p:ext>
    </p:extLst>
  </p:cSld>
  <p:clrMapOvr>
    <a:masterClrMapping/>
  </p:clrMapOvr>
</p:notes>
</file>

<file path=ppt/notesSlides/notesSlide6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F27F13B-BFA4-8C6E-44D1-644370418E4C}"/>
            </a:ext>
          </a:extLst>
        </p:cNvPr>
        <p:cNvGrpSpPr/>
        <p:nvPr/>
      </p:nvGrpSpPr>
      <p:grpSpPr>
        <a:xfrm>
          <a:off x="0" y="0"/>
          <a:ext cx="0" cy="0"/>
          <a:chOff x="0" y="0"/>
          <a:chExt cx="0" cy="0"/>
        </a:xfrm>
      </p:grpSpPr>
      <p:sp>
        <p:nvSpPr>
          <p:cNvPr id="494" name="Shape 494">
            <a:extLst>
              <a:ext uri="{FF2B5EF4-FFF2-40B4-BE49-F238E27FC236}">
                <a16:creationId xmlns:a16="http://schemas.microsoft.com/office/drawing/2014/main" id="{E775E898-35DC-D775-43C6-B9B4850A159D}"/>
              </a:ext>
            </a:extLst>
          </p:cNvPr>
          <p:cNvSpPr>
            <a:spLocks noGrp="1" noRot="1" noChangeAspect="1"/>
          </p:cNvSpPr>
          <p:nvPr>
            <p:ph type="sldImg"/>
          </p:nvPr>
        </p:nvSpPr>
        <p:spPr>
          <a:xfrm>
            <a:off x="381000" y="685800"/>
            <a:ext cx="6096000" cy="3429000"/>
          </a:xfrm>
          <a:prstGeom prst="rect">
            <a:avLst/>
          </a:prstGeom>
        </p:spPr>
        <p:txBody>
          <a:bodyPr/>
          <a:lstStyle/>
          <a:p>
            <a:endParaRPr/>
          </a:p>
        </p:txBody>
      </p:sp>
      <p:sp>
        <p:nvSpPr>
          <p:cNvPr id="495" name="Shape 495">
            <a:extLst>
              <a:ext uri="{FF2B5EF4-FFF2-40B4-BE49-F238E27FC236}">
                <a16:creationId xmlns:a16="http://schemas.microsoft.com/office/drawing/2014/main" id="{53FB2E00-765C-5AF2-0E4B-DC71961F4667}"/>
              </a:ext>
            </a:extLst>
          </p:cNvPr>
          <p:cNvSpPr>
            <a:spLocks noGrp="1"/>
          </p:cNvSpPr>
          <p:nvPr>
            <p:ph type="body" sz="quarter" idx="1"/>
          </p:nvPr>
        </p:nvSpPr>
        <p:spPr>
          <a:prstGeom prst="rect">
            <a:avLst/>
          </a:prstGeom>
        </p:spPr>
        <p:txBody>
          <a:bodyPr/>
          <a:lstStyle/>
          <a:p>
            <a:endParaRPr/>
          </a:p>
        </p:txBody>
      </p:sp>
    </p:spTree>
    <p:extLst>
      <p:ext uri="{BB962C8B-B14F-4D97-AF65-F5344CB8AC3E}">
        <p14:creationId xmlns:p14="http://schemas.microsoft.com/office/powerpoint/2010/main" val="3766730985"/>
      </p:ext>
    </p:extLst>
  </p:cSld>
  <p:clrMapOvr>
    <a:masterClrMapping/>
  </p:clrMapOvr>
</p:notes>
</file>

<file path=ppt/notesSlides/notesSlide6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0405E7A-D682-3F1E-05A2-715F4A73643C}"/>
            </a:ext>
          </a:extLst>
        </p:cNvPr>
        <p:cNvGrpSpPr/>
        <p:nvPr/>
      </p:nvGrpSpPr>
      <p:grpSpPr>
        <a:xfrm>
          <a:off x="0" y="0"/>
          <a:ext cx="0" cy="0"/>
          <a:chOff x="0" y="0"/>
          <a:chExt cx="0" cy="0"/>
        </a:xfrm>
      </p:grpSpPr>
      <p:sp>
        <p:nvSpPr>
          <p:cNvPr id="508" name="Shape 508">
            <a:extLst>
              <a:ext uri="{FF2B5EF4-FFF2-40B4-BE49-F238E27FC236}">
                <a16:creationId xmlns:a16="http://schemas.microsoft.com/office/drawing/2014/main" id="{9EC8F6AA-1C32-FA84-F3BB-87F9AE879A64}"/>
              </a:ext>
            </a:extLst>
          </p:cNvPr>
          <p:cNvSpPr>
            <a:spLocks noGrp="1" noRot="1" noChangeAspect="1"/>
          </p:cNvSpPr>
          <p:nvPr>
            <p:ph type="sldImg"/>
          </p:nvPr>
        </p:nvSpPr>
        <p:spPr>
          <a:xfrm>
            <a:off x="381000" y="685800"/>
            <a:ext cx="6096000" cy="3429000"/>
          </a:xfrm>
          <a:prstGeom prst="rect">
            <a:avLst/>
          </a:prstGeom>
        </p:spPr>
        <p:txBody>
          <a:bodyPr/>
          <a:lstStyle/>
          <a:p>
            <a:endParaRPr/>
          </a:p>
        </p:txBody>
      </p:sp>
      <p:sp>
        <p:nvSpPr>
          <p:cNvPr id="509" name="Shape 509">
            <a:extLst>
              <a:ext uri="{FF2B5EF4-FFF2-40B4-BE49-F238E27FC236}">
                <a16:creationId xmlns:a16="http://schemas.microsoft.com/office/drawing/2014/main" id="{8E34CD5E-A4B4-7D28-3C0B-8AFF2111D8C2}"/>
              </a:ext>
            </a:extLst>
          </p:cNvPr>
          <p:cNvSpPr>
            <a:spLocks noGrp="1"/>
          </p:cNvSpPr>
          <p:nvPr>
            <p:ph type="body" sz="quarter" idx="1"/>
          </p:nvPr>
        </p:nvSpPr>
        <p:spPr>
          <a:prstGeom prst="rect">
            <a:avLst/>
          </a:prstGeom>
        </p:spPr>
        <p:txBody>
          <a:bodyPr/>
          <a:lstStyle/>
          <a:p>
            <a:r>
              <a:rPr lang="en-GB">
                <a:solidFill>
                  <a:srgbClr val="000000"/>
                </a:solidFill>
                <a:effectLst/>
                <a:latin typeface="Monaco" pitchFamily="2" charset="77"/>
              </a:rPr>
              <a:t>\</a:t>
            </a:r>
            <a:r>
              <a:rPr lang="en-GB" err="1">
                <a:solidFill>
                  <a:srgbClr val="000000"/>
                </a:solidFill>
                <a:effectLst/>
                <a:latin typeface="Monaco" pitchFamily="2" charset="77"/>
              </a:rPr>
              <a:t>mathbf</a:t>
            </a:r>
            <a:r>
              <a:rPr lang="en-GB">
                <a:solidFill>
                  <a:srgbClr val="000000"/>
                </a:solidFill>
                <a:effectLst/>
                <a:latin typeface="Monaco" pitchFamily="2" charset="77"/>
              </a:rPr>
              <a:t>{R} &amp;= \</a:t>
            </a:r>
            <a:r>
              <a:rPr lang="en-GB" err="1">
                <a:solidFill>
                  <a:srgbClr val="000000"/>
                </a:solidFill>
                <a:effectLst/>
                <a:latin typeface="Monaco" pitchFamily="2" charset="77"/>
              </a:rPr>
              <a:t>arg</a:t>
            </a:r>
            <a:r>
              <a:rPr lang="en-GB">
                <a:solidFill>
                  <a:srgbClr val="000000"/>
                </a:solidFill>
                <a:effectLst/>
                <a:latin typeface="Monaco" pitchFamily="2" charset="77"/>
              </a:rPr>
              <a:t>\min_\</a:t>
            </a:r>
            <a:r>
              <a:rPr lang="en-GB" err="1">
                <a:solidFill>
                  <a:srgbClr val="000000"/>
                </a:solidFill>
                <a:effectLst/>
                <a:latin typeface="Monaco" pitchFamily="2" charset="77"/>
              </a:rPr>
              <a:t>mathbf</a:t>
            </a:r>
            <a:r>
              <a:rPr lang="en-GB">
                <a:solidFill>
                  <a:srgbClr val="000000"/>
                </a:solidFill>
                <a:effectLst/>
                <a:latin typeface="Monaco" pitchFamily="2" charset="77"/>
              </a:rPr>
              <a:t>{R} ||\</a:t>
            </a:r>
            <a:r>
              <a:rPr lang="en-GB" err="1">
                <a:solidFill>
                  <a:srgbClr val="000000"/>
                </a:solidFill>
                <a:effectLst/>
                <a:latin typeface="Monaco" pitchFamily="2" charset="77"/>
              </a:rPr>
              <a:t>mathbf</a:t>
            </a:r>
            <a:r>
              <a:rPr lang="en-GB">
                <a:solidFill>
                  <a:srgbClr val="000000"/>
                </a:solidFill>
                <a:effectLst/>
                <a:latin typeface="Monaco" pitchFamily="2" charset="77"/>
              </a:rPr>
              <a:t>{R} \bar{\</a:t>
            </a:r>
            <a:r>
              <a:rPr lang="en-GB" err="1">
                <a:solidFill>
                  <a:srgbClr val="000000"/>
                </a:solidFill>
                <a:effectLst/>
                <a:latin typeface="Monaco" pitchFamily="2" charset="77"/>
              </a:rPr>
              <a:t>mathbf</a:t>
            </a:r>
            <a:r>
              <a:rPr lang="en-GB">
                <a:solidFill>
                  <a:srgbClr val="000000"/>
                </a:solidFill>
                <a:effectLst/>
                <a:latin typeface="Monaco" pitchFamily="2" charset="77"/>
              </a:rPr>
              <a:t>{X}}^T-\bar{\</a:t>
            </a:r>
            <a:r>
              <a:rPr lang="en-GB" err="1">
                <a:solidFill>
                  <a:srgbClr val="000000"/>
                </a:solidFill>
                <a:effectLst/>
                <a:latin typeface="Monaco" pitchFamily="2" charset="77"/>
              </a:rPr>
              <a:t>mathbf</a:t>
            </a:r>
            <a:r>
              <a:rPr lang="en-GB">
                <a:solidFill>
                  <a:srgbClr val="000000"/>
                </a:solidFill>
                <a:effectLst/>
                <a:latin typeface="Monaco" pitchFamily="2" charset="77"/>
              </a:rPr>
              <a:t>{Y}}^T\|_F^2 \\</a:t>
            </a:r>
          </a:p>
          <a:p>
            <a:r>
              <a:rPr lang="en-GB">
                <a:solidFill>
                  <a:srgbClr val="000000"/>
                </a:solidFill>
                <a:effectLst/>
                <a:latin typeface="Monaco" pitchFamily="2" charset="77"/>
              </a:rPr>
              <a:t>&amp;= \</a:t>
            </a:r>
            <a:r>
              <a:rPr lang="en-GB" err="1">
                <a:solidFill>
                  <a:srgbClr val="000000"/>
                </a:solidFill>
                <a:effectLst/>
                <a:latin typeface="Monaco" pitchFamily="2" charset="77"/>
              </a:rPr>
              <a:t>arg</a:t>
            </a:r>
            <a:r>
              <a:rPr lang="en-GB">
                <a:solidFill>
                  <a:srgbClr val="000000"/>
                </a:solidFill>
                <a:effectLst/>
                <a:latin typeface="Monaco" pitchFamily="2" charset="77"/>
              </a:rPr>
              <a:t>\min_\</a:t>
            </a:r>
            <a:r>
              <a:rPr lang="en-GB" err="1">
                <a:solidFill>
                  <a:srgbClr val="000000"/>
                </a:solidFill>
                <a:effectLst/>
                <a:latin typeface="Monaco" pitchFamily="2" charset="77"/>
              </a:rPr>
              <a:t>mathbf</a:t>
            </a:r>
            <a:r>
              <a:rPr lang="en-GB">
                <a:solidFill>
                  <a:srgbClr val="000000"/>
                </a:solidFill>
                <a:effectLst/>
                <a:latin typeface="Monaco" pitchFamily="2" charset="77"/>
              </a:rPr>
              <a:t>{R}  \</a:t>
            </a:r>
            <a:r>
              <a:rPr lang="en-GB" err="1">
                <a:solidFill>
                  <a:srgbClr val="000000"/>
                </a:solidFill>
                <a:effectLst/>
                <a:latin typeface="Monaco" pitchFamily="2" charset="77"/>
              </a:rPr>
              <a:t>langle</a:t>
            </a:r>
            <a:r>
              <a:rPr lang="en-GB">
                <a:solidFill>
                  <a:srgbClr val="000000"/>
                </a:solidFill>
                <a:effectLst/>
                <a:latin typeface="Monaco" pitchFamily="2" charset="77"/>
              </a:rPr>
              <a:t> \</a:t>
            </a:r>
            <a:r>
              <a:rPr lang="en-GB" err="1">
                <a:solidFill>
                  <a:srgbClr val="000000"/>
                </a:solidFill>
                <a:effectLst/>
                <a:latin typeface="Monaco" pitchFamily="2" charset="77"/>
              </a:rPr>
              <a:t>mathbf</a:t>
            </a:r>
            <a:r>
              <a:rPr lang="en-GB">
                <a:solidFill>
                  <a:srgbClr val="000000"/>
                </a:solidFill>
                <a:effectLst/>
                <a:latin typeface="Monaco" pitchFamily="2" charset="77"/>
              </a:rPr>
              <a:t>{R} \bar{\</a:t>
            </a:r>
            <a:r>
              <a:rPr lang="en-GB" err="1">
                <a:solidFill>
                  <a:srgbClr val="000000"/>
                </a:solidFill>
                <a:effectLst/>
                <a:latin typeface="Monaco" pitchFamily="2" charset="77"/>
              </a:rPr>
              <a:t>mathbf</a:t>
            </a:r>
            <a:r>
              <a:rPr lang="en-GB">
                <a:solidFill>
                  <a:srgbClr val="000000"/>
                </a:solidFill>
                <a:effectLst/>
                <a:latin typeface="Monaco" pitchFamily="2" charset="77"/>
              </a:rPr>
              <a:t>{X}}^T-\bar{\</a:t>
            </a:r>
            <a:r>
              <a:rPr lang="en-GB" err="1">
                <a:solidFill>
                  <a:srgbClr val="000000"/>
                </a:solidFill>
                <a:effectLst/>
                <a:latin typeface="Monaco" pitchFamily="2" charset="77"/>
              </a:rPr>
              <a:t>mathbf</a:t>
            </a:r>
            <a:r>
              <a:rPr lang="en-GB">
                <a:solidFill>
                  <a:srgbClr val="000000"/>
                </a:solidFill>
                <a:effectLst/>
                <a:latin typeface="Monaco" pitchFamily="2" charset="77"/>
              </a:rPr>
              <a:t>{Y}}^T, \</a:t>
            </a:r>
            <a:r>
              <a:rPr lang="en-GB" err="1">
                <a:solidFill>
                  <a:srgbClr val="000000"/>
                </a:solidFill>
                <a:effectLst/>
                <a:latin typeface="Monaco" pitchFamily="2" charset="77"/>
              </a:rPr>
              <a:t>mathbf</a:t>
            </a:r>
            <a:r>
              <a:rPr lang="en-GB">
                <a:solidFill>
                  <a:srgbClr val="000000"/>
                </a:solidFill>
                <a:effectLst/>
                <a:latin typeface="Monaco" pitchFamily="2" charset="77"/>
              </a:rPr>
              <a:t>{R} \bar{\</a:t>
            </a:r>
            <a:r>
              <a:rPr lang="en-GB" err="1">
                <a:solidFill>
                  <a:srgbClr val="000000"/>
                </a:solidFill>
                <a:effectLst/>
                <a:latin typeface="Monaco" pitchFamily="2" charset="77"/>
              </a:rPr>
              <a:t>mathbf</a:t>
            </a:r>
            <a:r>
              <a:rPr lang="en-GB">
                <a:solidFill>
                  <a:srgbClr val="000000"/>
                </a:solidFill>
                <a:effectLst/>
                <a:latin typeface="Monaco" pitchFamily="2" charset="77"/>
              </a:rPr>
              <a:t>{X}}^T-\bar{\</a:t>
            </a:r>
            <a:r>
              <a:rPr lang="en-GB" err="1">
                <a:solidFill>
                  <a:srgbClr val="000000"/>
                </a:solidFill>
                <a:effectLst/>
                <a:latin typeface="Monaco" pitchFamily="2" charset="77"/>
              </a:rPr>
              <a:t>mathbf</a:t>
            </a:r>
            <a:r>
              <a:rPr lang="en-GB">
                <a:solidFill>
                  <a:srgbClr val="000000"/>
                </a:solidFill>
                <a:effectLst/>
                <a:latin typeface="Monaco" pitchFamily="2" charset="77"/>
              </a:rPr>
              <a:t>{Y}}^T \</a:t>
            </a:r>
            <a:r>
              <a:rPr lang="en-GB" err="1">
                <a:solidFill>
                  <a:srgbClr val="000000"/>
                </a:solidFill>
                <a:effectLst/>
                <a:latin typeface="Monaco" pitchFamily="2" charset="77"/>
              </a:rPr>
              <a:t>rangle_F</a:t>
            </a:r>
            <a:r>
              <a:rPr lang="en-GB">
                <a:solidFill>
                  <a:srgbClr val="000000"/>
                </a:solidFill>
                <a:effectLst/>
                <a:latin typeface="Monaco" pitchFamily="2" charset="77"/>
              </a:rPr>
              <a:t>  \\</a:t>
            </a:r>
          </a:p>
          <a:p>
            <a:r>
              <a:rPr lang="en-GB">
                <a:solidFill>
                  <a:srgbClr val="000000"/>
                </a:solidFill>
                <a:effectLst/>
                <a:latin typeface="Monaco" pitchFamily="2" charset="77"/>
              </a:rPr>
              <a:t>&amp;= \</a:t>
            </a:r>
            <a:r>
              <a:rPr lang="en-GB" err="1">
                <a:solidFill>
                  <a:srgbClr val="000000"/>
                </a:solidFill>
                <a:effectLst/>
                <a:latin typeface="Monaco" pitchFamily="2" charset="77"/>
              </a:rPr>
              <a:t>arg</a:t>
            </a:r>
            <a:r>
              <a:rPr lang="en-GB">
                <a:solidFill>
                  <a:srgbClr val="000000"/>
                </a:solidFill>
                <a:effectLst/>
                <a:latin typeface="Monaco" pitchFamily="2" charset="77"/>
              </a:rPr>
              <a:t>\min_\</a:t>
            </a:r>
            <a:r>
              <a:rPr lang="en-GB" err="1">
                <a:solidFill>
                  <a:srgbClr val="000000"/>
                </a:solidFill>
                <a:effectLst/>
                <a:latin typeface="Monaco" pitchFamily="2" charset="77"/>
              </a:rPr>
              <a:t>mathbf</a:t>
            </a:r>
            <a:r>
              <a:rPr lang="en-GB">
                <a:solidFill>
                  <a:srgbClr val="000000"/>
                </a:solidFill>
                <a:effectLst/>
                <a:latin typeface="Monaco" pitchFamily="2" charset="77"/>
              </a:rPr>
              <a:t>{R}  \|\</a:t>
            </a:r>
            <a:r>
              <a:rPr lang="en-GB" err="1">
                <a:solidFill>
                  <a:srgbClr val="000000"/>
                </a:solidFill>
                <a:effectLst/>
                <a:latin typeface="Monaco" pitchFamily="2" charset="77"/>
              </a:rPr>
              <a:t>mathbf</a:t>
            </a:r>
            <a:r>
              <a:rPr lang="en-GB">
                <a:solidFill>
                  <a:srgbClr val="000000"/>
                </a:solidFill>
                <a:effectLst/>
                <a:latin typeface="Monaco" pitchFamily="2" charset="77"/>
              </a:rPr>
              <a:t>{R} \bar{\</a:t>
            </a:r>
            <a:r>
              <a:rPr lang="en-GB" err="1">
                <a:solidFill>
                  <a:srgbClr val="000000"/>
                </a:solidFill>
                <a:effectLst/>
                <a:latin typeface="Monaco" pitchFamily="2" charset="77"/>
              </a:rPr>
              <a:t>mathbf</a:t>
            </a:r>
            <a:r>
              <a:rPr lang="en-GB">
                <a:solidFill>
                  <a:srgbClr val="000000"/>
                </a:solidFill>
                <a:effectLst/>
                <a:latin typeface="Monaco" pitchFamily="2" charset="77"/>
              </a:rPr>
              <a:t>{X}}^T\|_F^2 + \|\bar{\</a:t>
            </a:r>
            <a:r>
              <a:rPr lang="en-GB" err="1">
                <a:solidFill>
                  <a:srgbClr val="000000"/>
                </a:solidFill>
                <a:effectLst/>
                <a:latin typeface="Monaco" pitchFamily="2" charset="77"/>
              </a:rPr>
              <a:t>mathbf</a:t>
            </a:r>
            <a:r>
              <a:rPr lang="en-GB">
                <a:solidFill>
                  <a:srgbClr val="000000"/>
                </a:solidFill>
                <a:effectLst/>
                <a:latin typeface="Monaco" pitchFamily="2" charset="77"/>
              </a:rPr>
              <a:t>{Y}}^T\|_F^2 - 2 \</a:t>
            </a:r>
            <a:r>
              <a:rPr lang="en-GB" err="1">
                <a:solidFill>
                  <a:srgbClr val="000000"/>
                </a:solidFill>
                <a:effectLst/>
                <a:latin typeface="Monaco" pitchFamily="2" charset="77"/>
              </a:rPr>
              <a:t>langle</a:t>
            </a:r>
            <a:r>
              <a:rPr lang="en-GB">
                <a:solidFill>
                  <a:srgbClr val="000000"/>
                </a:solidFill>
                <a:effectLst/>
                <a:latin typeface="Monaco" pitchFamily="2" charset="77"/>
              </a:rPr>
              <a:t> \</a:t>
            </a:r>
            <a:r>
              <a:rPr lang="en-GB" err="1">
                <a:solidFill>
                  <a:srgbClr val="000000"/>
                </a:solidFill>
                <a:effectLst/>
                <a:latin typeface="Monaco" pitchFamily="2" charset="77"/>
              </a:rPr>
              <a:t>mathbf</a:t>
            </a:r>
            <a:r>
              <a:rPr lang="en-GB">
                <a:solidFill>
                  <a:srgbClr val="000000"/>
                </a:solidFill>
                <a:effectLst/>
                <a:latin typeface="Monaco" pitchFamily="2" charset="77"/>
              </a:rPr>
              <a:t>{R} \bar{\</a:t>
            </a:r>
            <a:r>
              <a:rPr lang="en-GB" err="1">
                <a:solidFill>
                  <a:srgbClr val="000000"/>
                </a:solidFill>
                <a:effectLst/>
                <a:latin typeface="Monaco" pitchFamily="2" charset="77"/>
              </a:rPr>
              <a:t>mathbf</a:t>
            </a:r>
            <a:r>
              <a:rPr lang="en-GB">
                <a:solidFill>
                  <a:srgbClr val="000000"/>
                </a:solidFill>
                <a:effectLst/>
                <a:latin typeface="Monaco" pitchFamily="2" charset="77"/>
              </a:rPr>
              <a:t>{X}}^T , \bar{\</a:t>
            </a:r>
            <a:r>
              <a:rPr lang="en-GB" err="1">
                <a:solidFill>
                  <a:srgbClr val="000000"/>
                </a:solidFill>
                <a:effectLst/>
                <a:latin typeface="Monaco" pitchFamily="2" charset="77"/>
              </a:rPr>
              <a:t>mathbf</a:t>
            </a:r>
            <a:r>
              <a:rPr lang="en-GB">
                <a:solidFill>
                  <a:srgbClr val="000000"/>
                </a:solidFill>
                <a:effectLst/>
                <a:latin typeface="Monaco" pitchFamily="2" charset="77"/>
              </a:rPr>
              <a:t>{Y}}^T \</a:t>
            </a:r>
            <a:r>
              <a:rPr lang="en-GB" err="1">
                <a:solidFill>
                  <a:srgbClr val="000000"/>
                </a:solidFill>
                <a:effectLst/>
                <a:latin typeface="Monaco" pitchFamily="2" charset="77"/>
              </a:rPr>
              <a:t>rangle_F</a:t>
            </a:r>
            <a:r>
              <a:rPr lang="en-GB">
                <a:solidFill>
                  <a:srgbClr val="000000"/>
                </a:solidFill>
                <a:effectLst/>
                <a:latin typeface="Monaco" pitchFamily="2" charset="77"/>
              </a:rPr>
              <a:t> \\</a:t>
            </a:r>
          </a:p>
          <a:p>
            <a:r>
              <a:rPr lang="en-GB">
                <a:solidFill>
                  <a:srgbClr val="000000"/>
                </a:solidFill>
                <a:effectLst/>
                <a:latin typeface="Monaco" pitchFamily="2" charset="77"/>
              </a:rPr>
              <a:t>&amp;= \</a:t>
            </a:r>
            <a:r>
              <a:rPr lang="en-GB" err="1">
                <a:solidFill>
                  <a:srgbClr val="000000"/>
                </a:solidFill>
                <a:effectLst/>
                <a:latin typeface="Monaco" pitchFamily="2" charset="77"/>
              </a:rPr>
              <a:t>arg</a:t>
            </a:r>
            <a:r>
              <a:rPr lang="en-GB">
                <a:solidFill>
                  <a:srgbClr val="000000"/>
                </a:solidFill>
                <a:effectLst/>
                <a:latin typeface="Monaco" pitchFamily="2" charset="77"/>
              </a:rPr>
              <a:t>\min_\</a:t>
            </a:r>
            <a:r>
              <a:rPr lang="en-GB" err="1">
                <a:solidFill>
                  <a:srgbClr val="000000"/>
                </a:solidFill>
                <a:effectLst/>
                <a:latin typeface="Monaco" pitchFamily="2" charset="77"/>
              </a:rPr>
              <a:t>mathbf</a:t>
            </a:r>
            <a:r>
              <a:rPr lang="en-GB">
                <a:solidFill>
                  <a:srgbClr val="000000"/>
                </a:solidFill>
                <a:effectLst/>
                <a:latin typeface="Monaco" pitchFamily="2" charset="77"/>
              </a:rPr>
              <a:t>{R}  \|\bar{\</a:t>
            </a:r>
            <a:r>
              <a:rPr lang="en-GB" err="1">
                <a:solidFill>
                  <a:srgbClr val="000000"/>
                </a:solidFill>
                <a:effectLst/>
                <a:latin typeface="Monaco" pitchFamily="2" charset="77"/>
              </a:rPr>
              <a:t>mathbf</a:t>
            </a:r>
            <a:r>
              <a:rPr lang="en-GB">
                <a:solidFill>
                  <a:srgbClr val="000000"/>
                </a:solidFill>
                <a:effectLst/>
                <a:latin typeface="Monaco" pitchFamily="2" charset="77"/>
              </a:rPr>
              <a:t>{X}}^T\|_F^2 + \|\bar{\</a:t>
            </a:r>
            <a:r>
              <a:rPr lang="en-GB" err="1">
                <a:solidFill>
                  <a:srgbClr val="000000"/>
                </a:solidFill>
                <a:effectLst/>
                <a:latin typeface="Monaco" pitchFamily="2" charset="77"/>
              </a:rPr>
              <a:t>mathbf</a:t>
            </a:r>
            <a:r>
              <a:rPr lang="en-GB">
                <a:solidFill>
                  <a:srgbClr val="000000"/>
                </a:solidFill>
                <a:effectLst/>
                <a:latin typeface="Monaco" pitchFamily="2" charset="77"/>
              </a:rPr>
              <a:t>{Y}}^T\|_F^2 - 2 \</a:t>
            </a:r>
            <a:r>
              <a:rPr lang="en-GB" err="1">
                <a:solidFill>
                  <a:srgbClr val="000000"/>
                </a:solidFill>
                <a:effectLst/>
                <a:latin typeface="Monaco" pitchFamily="2" charset="77"/>
              </a:rPr>
              <a:t>langle</a:t>
            </a:r>
            <a:r>
              <a:rPr lang="en-GB">
                <a:solidFill>
                  <a:srgbClr val="000000"/>
                </a:solidFill>
                <a:effectLst/>
                <a:latin typeface="Monaco" pitchFamily="2" charset="77"/>
              </a:rPr>
              <a:t> \</a:t>
            </a:r>
            <a:r>
              <a:rPr lang="en-GB" err="1">
                <a:solidFill>
                  <a:srgbClr val="000000"/>
                </a:solidFill>
                <a:effectLst/>
                <a:latin typeface="Monaco" pitchFamily="2" charset="77"/>
              </a:rPr>
              <a:t>mathbf</a:t>
            </a:r>
            <a:r>
              <a:rPr lang="en-GB">
                <a:solidFill>
                  <a:srgbClr val="000000"/>
                </a:solidFill>
                <a:effectLst/>
                <a:latin typeface="Monaco" pitchFamily="2" charset="77"/>
              </a:rPr>
              <a:t>{R} \bar{\</a:t>
            </a:r>
            <a:r>
              <a:rPr lang="en-GB" err="1">
                <a:solidFill>
                  <a:srgbClr val="000000"/>
                </a:solidFill>
                <a:effectLst/>
                <a:latin typeface="Monaco" pitchFamily="2" charset="77"/>
              </a:rPr>
              <a:t>mathbf</a:t>
            </a:r>
            <a:r>
              <a:rPr lang="en-GB">
                <a:solidFill>
                  <a:srgbClr val="000000"/>
                </a:solidFill>
                <a:effectLst/>
                <a:latin typeface="Monaco" pitchFamily="2" charset="77"/>
              </a:rPr>
              <a:t>{X}}^T , \bar{\</a:t>
            </a:r>
            <a:r>
              <a:rPr lang="en-GB" err="1">
                <a:solidFill>
                  <a:srgbClr val="000000"/>
                </a:solidFill>
                <a:effectLst/>
                <a:latin typeface="Monaco" pitchFamily="2" charset="77"/>
              </a:rPr>
              <a:t>mathbf</a:t>
            </a:r>
            <a:r>
              <a:rPr lang="en-GB">
                <a:solidFill>
                  <a:srgbClr val="000000"/>
                </a:solidFill>
                <a:effectLst/>
                <a:latin typeface="Monaco" pitchFamily="2" charset="77"/>
              </a:rPr>
              <a:t>{Y}}^T \</a:t>
            </a:r>
            <a:r>
              <a:rPr lang="en-GB" err="1">
                <a:solidFill>
                  <a:srgbClr val="000000"/>
                </a:solidFill>
                <a:effectLst/>
                <a:latin typeface="Monaco" pitchFamily="2" charset="77"/>
              </a:rPr>
              <a:t>rangle_F</a:t>
            </a:r>
            <a:r>
              <a:rPr lang="en-GB">
                <a:solidFill>
                  <a:srgbClr val="000000"/>
                </a:solidFill>
                <a:effectLst/>
                <a:latin typeface="Monaco" pitchFamily="2" charset="77"/>
              </a:rPr>
              <a:t>  \\</a:t>
            </a:r>
          </a:p>
          <a:p>
            <a:r>
              <a:rPr lang="en-GB">
                <a:solidFill>
                  <a:srgbClr val="000000"/>
                </a:solidFill>
                <a:effectLst/>
                <a:latin typeface="Monaco" pitchFamily="2" charset="77"/>
              </a:rPr>
              <a:t>&amp;= \</a:t>
            </a:r>
            <a:r>
              <a:rPr lang="en-GB" err="1">
                <a:solidFill>
                  <a:srgbClr val="000000"/>
                </a:solidFill>
                <a:effectLst/>
                <a:latin typeface="Monaco" pitchFamily="2" charset="77"/>
              </a:rPr>
              <a:t>arg</a:t>
            </a:r>
            <a:r>
              <a:rPr lang="en-GB">
                <a:solidFill>
                  <a:srgbClr val="000000"/>
                </a:solidFill>
                <a:effectLst/>
                <a:latin typeface="Monaco" pitchFamily="2" charset="77"/>
              </a:rPr>
              <a:t>\max_\</a:t>
            </a:r>
            <a:r>
              <a:rPr lang="en-GB" err="1">
                <a:solidFill>
                  <a:srgbClr val="000000"/>
                </a:solidFill>
                <a:effectLst/>
                <a:latin typeface="Monaco" pitchFamily="2" charset="77"/>
              </a:rPr>
              <a:t>mathbf</a:t>
            </a:r>
            <a:r>
              <a:rPr lang="en-GB">
                <a:solidFill>
                  <a:srgbClr val="000000"/>
                </a:solidFill>
                <a:effectLst/>
                <a:latin typeface="Monaco" pitchFamily="2" charset="77"/>
              </a:rPr>
              <a:t>{R}  \</a:t>
            </a:r>
            <a:r>
              <a:rPr lang="en-GB" err="1">
                <a:solidFill>
                  <a:srgbClr val="000000"/>
                </a:solidFill>
                <a:effectLst/>
                <a:latin typeface="Monaco" pitchFamily="2" charset="77"/>
              </a:rPr>
              <a:t>langle</a:t>
            </a:r>
            <a:r>
              <a:rPr lang="en-GB">
                <a:solidFill>
                  <a:srgbClr val="000000"/>
                </a:solidFill>
                <a:effectLst/>
                <a:latin typeface="Monaco" pitchFamily="2" charset="77"/>
              </a:rPr>
              <a:t> \</a:t>
            </a:r>
            <a:r>
              <a:rPr lang="en-GB" err="1">
                <a:solidFill>
                  <a:srgbClr val="000000"/>
                </a:solidFill>
                <a:effectLst/>
                <a:latin typeface="Monaco" pitchFamily="2" charset="77"/>
              </a:rPr>
              <a:t>mathbf</a:t>
            </a:r>
            <a:r>
              <a:rPr lang="en-GB">
                <a:solidFill>
                  <a:srgbClr val="000000"/>
                </a:solidFill>
                <a:effectLst/>
                <a:latin typeface="Monaco" pitchFamily="2" charset="77"/>
              </a:rPr>
              <a:t>{R} , \bar{\</a:t>
            </a:r>
            <a:r>
              <a:rPr lang="en-GB" err="1">
                <a:solidFill>
                  <a:srgbClr val="000000"/>
                </a:solidFill>
                <a:effectLst/>
                <a:latin typeface="Monaco" pitchFamily="2" charset="77"/>
              </a:rPr>
              <a:t>mathbf</a:t>
            </a:r>
            <a:r>
              <a:rPr lang="en-GB">
                <a:solidFill>
                  <a:srgbClr val="000000"/>
                </a:solidFill>
                <a:effectLst/>
                <a:latin typeface="Monaco" pitchFamily="2" charset="77"/>
              </a:rPr>
              <a:t>{Y}}^T \bar{\</a:t>
            </a:r>
            <a:r>
              <a:rPr lang="en-GB" err="1">
                <a:solidFill>
                  <a:srgbClr val="000000"/>
                </a:solidFill>
                <a:effectLst/>
                <a:latin typeface="Monaco" pitchFamily="2" charset="77"/>
              </a:rPr>
              <a:t>mathbf</a:t>
            </a:r>
            <a:r>
              <a:rPr lang="en-GB">
                <a:solidFill>
                  <a:srgbClr val="000000"/>
                </a:solidFill>
                <a:effectLst/>
                <a:latin typeface="Monaco" pitchFamily="2" charset="77"/>
              </a:rPr>
              <a:t>{X}} \</a:t>
            </a:r>
            <a:r>
              <a:rPr lang="en-GB" err="1">
                <a:solidFill>
                  <a:srgbClr val="000000"/>
                </a:solidFill>
                <a:effectLst/>
                <a:latin typeface="Monaco" pitchFamily="2" charset="77"/>
              </a:rPr>
              <a:t>rangle_F</a:t>
            </a:r>
            <a:r>
              <a:rPr lang="en-GB">
                <a:solidFill>
                  <a:srgbClr val="000000"/>
                </a:solidFill>
                <a:effectLst/>
                <a:latin typeface="Monaco" pitchFamily="2" charset="77"/>
              </a:rPr>
              <a:t>  \\</a:t>
            </a:r>
          </a:p>
          <a:p>
            <a:r>
              <a:rPr lang="en-GB">
                <a:solidFill>
                  <a:srgbClr val="000000"/>
                </a:solidFill>
                <a:effectLst/>
                <a:latin typeface="Monaco" pitchFamily="2" charset="77"/>
              </a:rPr>
              <a:t>&amp;= \</a:t>
            </a:r>
            <a:r>
              <a:rPr lang="en-GB" err="1">
                <a:solidFill>
                  <a:srgbClr val="000000"/>
                </a:solidFill>
                <a:effectLst/>
                <a:latin typeface="Monaco" pitchFamily="2" charset="77"/>
              </a:rPr>
              <a:t>arg</a:t>
            </a:r>
            <a:r>
              <a:rPr lang="en-GB">
                <a:solidFill>
                  <a:srgbClr val="000000"/>
                </a:solidFill>
                <a:effectLst/>
                <a:latin typeface="Monaco" pitchFamily="2" charset="77"/>
              </a:rPr>
              <a:t>\max_\</a:t>
            </a:r>
            <a:r>
              <a:rPr lang="en-GB" err="1">
                <a:solidFill>
                  <a:srgbClr val="000000"/>
                </a:solidFill>
                <a:effectLst/>
                <a:latin typeface="Monaco" pitchFamily="2" charset="77"/>
              </a:rPr>
              <a:t>mathbf</a:t>
            </a:r>
            <a:r>
              <a:rPr lang="en-GB">
                <a:solidFill>
                  <a:srgbClr val="000000"/>
                </a:solidFill>
                <a:effectLst/>
                <a:latin typeface="Monaco" pitchFamily="2" charset="77"/>
              </a:rPr>
              <a:t>{R}  \</a:t>
            </a:r>
            <a:r>
              <a:rPr lang="en-GB" err="1">
                <a:solidFill>
                  <a:srgbClr val="000000"/>
                </a:solidFill>
                <a:effectLst/>
                <a:latin typeface="Monaco" pitchFamily="2" charset="77"/>
              </a:rPr>
              <a:t>langle</a:t>
            </a:r>
            <a:r>
              <a:rPr lang="en-GB">
                <a:solidFill>
                  <a:srgbClr val="000000"/>
                </a:solidFill>
                <a:effectLst/>
                <a:latin typeface="Monaco" pitchFamily="2" charset="77"/>
              </a:rPr>
              <a:t> \</a:t>
            </a:r>
            <a:r>
              <a:rPr lang="en-GB" err="1">
                <a:solidFill>
                  <a:srgbClr val="000000"/>
                </a:solidFill>
                <a:effectLst/>
                <a:latin typeface="Monaco" pitchFamily="2" charset="77"/>
              </a:rPr>
              <a:t>mathbf</a:t>
            </a:r>
            <a:r>
              <a:rPr lang="en-GB">
                <a:solidFill>
                  <a:srgbClr val="000000"/>
                </a:solidFill>
                <a:effectLst/>
                <a:latin typeface="Monaco" pitchFamily="2" charset="77"/>
              </a:rPr>
              <a:t>{R}, U\Sigma V^T \</a:t>
            </a:r>
            <a:r>
              <a:rPr lang="en-GB" err="1">
                <a:solidFill>
                  <a:srgbClr val="000000"/>
                </a:solidFill>
                <a:effectLst/>
                <a:latin typeface="Monaco" pitchFamily="2" charset="77"/>
              </a:rPr>
              <a:t>rangle_F</a:t>
            </a:r>
            <a:r>
              <a:rPr lang="en-GB">
                <a:solidFill>
                  <a:srgbClr val="000000"/>
                </a:solidFill>
                <a:effectLst/>
                <a:latin typeface="Monaco" pitchFamily="2" charset="77"/>
              </a:rPr>
              <a:t>  \\</a:t>
            </a:r>
          </a:p>
          <a:p>
            <a:r>
              <a:rPr lang="en-GB">
                <a:solidFill>
                  <a:srgbClr val="000000"/>
                </a:solidFill>
                <a:effectLst/>
                <a:latin typeface="Monaco" pitchFamily="2" charset="77"/>
              </a:rPr>
              <a:t>&amp;= \</a:t>
            </a:r>
            <a:r>
              <a:rPr lang="en-GB" err="1">
                <a:solidFill>
                  <a:srgbClr val="000000"/>
                </a:solidFill>
                <a:effectLst/>
                <a:latin typeface="Monaco" pitchFamily="2" charset="77"/>
              </a:rPr>
              <a:t>arg</a:t>
            </a:r>
            <a:r>
              <a:rPr lang="en-GB">
                <a:solidFill>
                  <a:srgbClr val="000000"/>
                </a:solidFill>
                <a:effectLst/>
                <a:latin typeface="Monaco" pitchFamily="2" charset="77"/>
              </a:rPr>
              <a:t>\max_\</a:t>
            </a:r>
            <a:r>
              <a:rPr lang="en-GB" err="1">
                <a:solidFill>
                  <a:srgbClr val="000000"/>
                </a:solidFill>
                <a:effectLst/>
                <a:latin typeface="Monaco" pitchFamily="2" charset="77"/>
              </a:rPr>
              <a:t>mathbf</a:t>
            </a:r>
            <a:r>
              <a:rPr lang="en-GB">
                <a:solidFill>
                  <a:srgbClr val="000000"/>
                </a:solidFill>
                <a:effectLst/>
                <a:latin typeface="Monaco" pitchFamily="2" charset="77"/>
              </a:rPr>
              <a:t>{R}  \</a:t>
            </a:r>
            <a:r>
              <a:rPr lang="en-GB" err="1">
                <a:solidFill>
                  <a:srgbClr val="000000"/>
                </a:solidFill>
                <a:effectLst/>
                <a:latin typeface="Monaco" pitchFamily="2" charset="77"/>
              </a:rPr>
              <a:t>langle</a:t>
            </a:r>
            <a:r>
              <a:rPr lang="en-GB">
                <a:solidFill>
                  <a:srgbClr val="000000"/>
                </a:solidFill>
                <a:effectLst/>
                <a:latin typeface="Monaco" pitchFamily="2" charset="77"/>
              </a:rPr>
              <a:t> U^T \</a:t>
            </a:r>
            <a:r>
              <a:rPr lang="en-GB" err="1">
                <a:solidFill>
                  <a:srgbClr val="000000"/>
                </a:solidFill>
                <a:effectLst/>
                <a:latin typeface="Monaco" pitchFamily="2" charset="77"/>
              </a:rPr>
              <a:t>mathbf</a:t>
            </a:r>
            <a:r>
              <a:rPr lang="en-GB">
                <a:solidFill>
                  <a:srgbClr val="000000"/>
                </a:solidFill>
                <a:effectLst/>
                <a:latin typeface="Monaco" pitchFamily="2" charset="77"/>
              </a:rPr>
              <a:t>{R} V , \Sigma \</a:t>
            </a:r>
            <a:r>
              <a:rPr lang="en-GB" err="1">
                <a:solidFill>
                  <a:srgbClr val="000000"/>
                </a:solidFill>
                <a:effectLst/>
                <a:latin typeface="Monaco" pitchFamily="2" charset="77"/>
              </a:rPr>
              <a:t>rangle_F</a:t>
            </a:r>
            <a:r>
              <a:rPr lang="en-GB">
                <a:solidFill>
                  <a:srgbClr val="000000"/>
                </a:solidFill>
                <a:effectLst/>
                <a:latin typeface="Monaco" pitchFamily="2" charset="77"/>
              </a:rPr>
              <a:t>  \\</a:t>
            </a:r>
          </a:p>
          <a:p>
            <a:r>
              <a:rPr lang="en-GB">
                <a:solidFill>
                  <a:srgbClr val="000000"/>
                </a:solidFill>
                <a:effectLst/>
                <a:latin typeface="Monaco" pitchFamily="2" charset="77"/>
              </a:rPr>
              <a:t>&amp;= \</a:t>
            </a:r>
            <a:r>
              <a:rPr lang="en-GB" err="1">
                <a:solidFill>
                  <a:srgbClr val="000000"/>
                </a:solidFill>
                <a:effectLst/>
                <a:latin typeface="Monaco" pitchFamily="2" charset="77"/>
              </a:rPr>
              <a:t>arg</a:t>
            </a:r>
            <a:r>
              <a:rPr lang="en-GB">
                <a:solidFill>
                  <a:srgbClr val="000000"/>
                </a:solidFill>
                <a:effectLst/>
                <a:latin typeface="Monaco" pitchFamily="2" charset="77"/>
              </a:rPr>
              <a:t>\max_\</a:t>
            </a:r>
            <a:r>
              <a:rPr lang="en-GB" err="1">
                <a:solidFill>
                  <a:srgbClr val="000000"/>
                </a:solidFill>
                <a:effectLst/>
                <a:latin typeface="Monaco" pitchFamily="2" charset="77"/>
              </a:rPr>
              <a:t>mathbf</a:t>
            </a:r>
            <a:r>
              <a:rPr lang="en-GB">
                <a:solidFill>
                  <a:srgbClr val="000000"/>
                </a:solidFill>
                <a:effectLst/>
                <a:latin typeface="Monaco" pitchFamily="2" charset="77"/>
              </a:rPr>
              <a:t>{R}  \</a:t>
            </a:r>
            <a:r>
              <a:rPr lang="en-GB" err="1">
                <a:solidFill>
                  <a:srgbClr val="000000"/>
                </a:solidFill>
                <a:effectLst/>
                <a:latin typeface="Monaco" pitchFamily="2" charset="77"/>
              </a:rPr>
              <a:t>langle</a:t>
            </a:r>
            <a:r>
              <a:rPr lang="en-GB">
                <a:solidFill>
                  <a:srgbClr val="000000"/>
                </a:solidFill>
                <a:effectLst/>
                <a:latin typeface="Monaco" pitchFamily="2" charset="77"/>
              </a:rPr>
              <a:t> S , \Sigma \</a:t>
            </a:r>
            <a:r>
              <a:rPr lang="en-GB" err="1">
                <a:solidFill>
                  <a:srgbClr val="000000"/>
                </a:solidFill>
                <a:effectLst/>
                <a:latin typeface="Monaco" pitchFamily="2" charset="77"/>
              </a:rPr>
              <a:t>rangle_F</a:t>
            </a:r>
            <a:r>
              <a:rPr lang="en-GB">
                <a:solidFill>
                  <a:srgbClr val="000000"/>
                </a:solidFill>
                <a:effectLst/>
                <a:latin typeface="Monaco" pitchFamily="2" charset="77"/>
              </a:rPr>
              <a:t>  \quad \text{where } S = U^T \</a:t>
            </a:r>
            <a:r>
              <a:rPr lang="en-GB" err="1">
                <a:solidFill>
                  <a:srgbClr val="000000"/>
                </a:solidFill>
                <a:effectLst/>
                <a:latin typeface="Monaco" pitchFamily="2" charset="77"/>
              </a:rPr>
              <a:t>mathbf</a:t>
            </a:r>
            <a:r>
              <a:rPr lang="en-GB">
                <a:solidFill>
                  <a:srgbClr val="000000"/>
                </a:solidFill>
                <a:effectLst/>
                <a:latin typeface="Monaco" pitchFamily="2" charset="77"/>
              </a:rPr>
              <a:t>{R} V \\</a:t>
            </a:r>
          </a:p>
          <a:p>
            <a:endParaRPr/>
          </a:p>
        </p:txBody>
      </p:sp>
    </p:spTree>
    <p:extLst>
      <p:ext uri="{BB962C8B-B14F-4D97-AF65-F5344CB8AC3E}">
        <p14:creationId xmlns:p14="http://schemas.microsoft.com/office/powerpoint/2010/main" val="453157212"/>
      </p:ext>
    </p:extLst>
  </p:cSld>
  <p:clrMapOvr>
    <a:masterClrMapping/>
  </p:clrMapOvr>
</p:notes>
</file>

<file path=ppt/notesSlides/notesSlide6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676D7D2-C0C9-EF38-0CC9-B1F6FEC5C9D4}"/>
            </a:ext>
          </a:extLst>
        </p:cNvPr>
        <p:cNvGrpSpPr/>
        <p:nvPr/>
      </p:nvGrpSpPr>
      <p:grpSpPr>
        <a:xfrm>
          <a:off x="0" y="0"/>
          <a:ext cx="0" cy="0"/>
          <a:chOff x="0" y="0"/>
          <a:chExt cx="0" cy="0"/>
        </a:xfrm>
      </p:grpSpPr>
      <p:sp>
        <p:nvSpPr>
          <p:cNvPr id="535" name="Shape 535">
            <a:extLst>
              <a:ext uri="{FF2B5EF4-FFF2-40B4-BE49-F238E27FC236}">
                <a16:creationId xmlns:a16="http://schemas.microsoft.com/office/drawing/2014/main" id="{23DA96D3-8CC1-79E2-E4AA-9D19586F722D}"/>
              </a:ext>
            </a:extLst>
          </p:cNvPr>
          <p:cNvSpPr>
            <a:spLocks noGrp="1" noRot="1" noChangeAspect="1"/>
          </p:cNvSpPr>
          <p:nvPr>
            <p:ph type="sldImg"/>
          </p:nvPr>
        </p:nvSpPr>
        <p:spPr>
          <a:xfrm>
            <a:off x="381000" y="685800"/>
            <a:ext cx="6096000" cy="3429000"/>
          </a:xfrm>
          <a:prstGeom prst="rect">
            <a:avLst/>
          </a:prstGeom>
        </p:spPr>
        <p:txBody>
          <a:bodyPr/>
          <a:lstStyle/>
          <a:p>
            <a:endParaRPr/>
          </a:p>
        </p:txBody>
      </p:sp>
      <p:sp>
        <p:nvSpPr>
          <p:cNvPr id="536" name="Shape 536">
            <a:extLst>
              <a:ext uri="{FF2B5EF4-FFF2-40B4-BE49-F238E27FC236}">
                <a16:creationId xmlns:a16="http://schemas.microsoft.com/office/drawing/2014/main" id="{3F3F7440-7E9C-1DCD-BD06-1AE01A013F22}"/>
              </a:ext>
            </a:extLst>
          </p:cNvPr>
          <p:cNvSpPr>
            <a:spLocks noGrp="1"/>
          </p:cNvSpPr>
          <p:nvPr>
            <p:ph type="body" sz="quarter" idx="1"/>
          </p:nvPr>
        </p:nvSpPr>
        <p:spPr>
          <a:prstGeom prst="rect">
            <a:avLst/>
          </a:prstGeom>
        </p:spPr>
        <p:txBody>
          <a:bodyPr/>
          <a:lstStyle/>
          <a:p>
            <a:r>
              <a:t>\mathbf{R} &amp;= \arg\min_\mathbf{R} ||\mathbf{R} \bar{\mathbf{X}}-\bar{\mathbf{Y}}\|_F^2 \\</a:t>
            </a:r>
          </a:p>
          <a:p>
            <a:r>
              <a:t>&amp;= \arg\min_\mathbf{R}  \langle \mathbf{R} \bar{\mathbf{X}}-\bar{\mathbf{Y}}, \mathbf{R} \bar{\mathbf{X}}-\bar{\mathbf{Y}} \rangle_F  \\</a:t>
            </a:r>
          </a:p>
          <a:p>
            <a:r>
              <a:t>&amp;= \arg\min_\mathbf{R}  \|\mathbf{R} \bar{\mathbf{X}}\|_F^2 + \|\bar{\mathbf{Y}}\|_F^2 - 2 \langle \mathbf{R} \bar{\mathbf{X}} , \bar{\mathbf{Y}} \rangle_F \\</a:t>
            </a:r>
          </a:p>
          <a:p>
            <a:r>
              <a:t>&amp;= \arg\min_\mathbf{R}  \|\bar{\mathbf{X}}\|_F^2 + \|\bar{\mathbf{Y}}\|_F^2 - 2 \langle \mathbf{R} \bar{\mathbf{X}} , \bar{\mathbf{Y}} \rangle_F  \\</a:t>
            </a:r>
          </a:p>
          <a:p>
            <a:r>
              <a:t>&amp;= \arg\max_\mathbf{R}  \langle \mathbf{R} , \bar{\mathbf{Y}} \bar{\mathbf{X}}^T \rangle_F  \\</a:t>
            </a:r>
          </a:p>
          <a:p>
            <a:r>
              <a:t>&amp;= \arg\max_\mathbf{R}  \langle \mathbf{R}, U\Sigma V^T \rangle_F  \\</a:t>
            </a:r>
          </a:p>
          <a:p>
            <a:r>
              <a:t>&amp;= \arg\max_\mathbf{R}  \langle U^T \mathbf{R} V , \Sigma \rangle_F  \\</a:t>
            </a:r>
          </a:p>
          <a:p>
            <a:r>
              <a:t>&amp;= \arg\max_\mathbf{R}  \langle S , \Sigma \rangle_F  \quad \text{where } S = U^T \mathbf{R} V \\</a:t>
            </a:r>
          </a:p>
        </p:txBody>
      </p:sp>
    </p:spTree>
    <p:extLst>
      <p:ext uri="{BB962C8B-B14F-4D97-AF65-F5344CB8AC3E}">
        <p14:creationId xmlns:p14="http://schemas.microsoft.com/office/powerpoint/2010/main" val="2686639964"/>
      </p:ext>
    </p:extLst>
  </p:cSld>
  <p:clrMapOvr>
    <a:masterClrMapping/>
  </p:clrMapOvr>
</p:notes>
</file>

<file path=ppt/notesSlides/notesSlide6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F949CF8-237B-73DE-16AC-EAB4A2D32265}"/>
            </a:ext>
          </a:extLst>
        </p:cNvPr>
        <p:cNvGrpSpPr/>
        <p:nvPr/>
      </p:nvGrpSpPr>
      <p:grpSpPr>
        <a:xfrm>
          <a:off x="0" y="0"/>
          <a:ext cx="0" cy="0"/>
          <a:chOff x="0" y="0"/>
          <a:chExt cx="0" cy="0"/>
        </a:xfrm>
      </p:grpSpPr>
      <p:sp>
        <p:nvSpPr>
          <p:cNvPr id="549" name="Shape 549">
            <a:extLst>
              <a:ext uri="{FF2B5EF4-FFF2-40B4-BE49-F238E27FC236}">
                <a16:creationId xmlns:a16="http://schemas.microsoft.com/office/drawing/2014/main" id="{384A1A01-7D17-8325-DEE7-F47CE73EA27A}"/>
              </a:ext>
            </a:extLst>
          </p:cNvPr>
          <p:cNvSpPr>
            <a:spLocks noGrp="1" noRot="1" noChangeAspect="1"/>
          </p:cNvSpPr>
          <p:nvPr>
            <p:ph type="sldImg"/>
          </p:nvPr>
        </p:nvSpPr>
        <p:spPr>
          <a:xfrm>
            <a:off x="381000" y="685800"/>
            <a:ext cx="6096000" cy="3429000"/>
          </a:xfrm>
          <a:prstGeom prst="rect">
            <a:avLst/>
          </a:prstGeom>
        </p:spPr>
        <p:txBody>
          <a:bodyPr/>
          <a:lstStyle/>
          <a:p>
            <a:endParaRPr/>
          </a:p>
        </p:txBody>
      </p:sp>
      <p:sp>
        <p:nvSpPr>
          <p:cNvPr id="550" name="Shape 550">
            <a:extLst>
              <a:ext uri="{FF2B5EF4-FFF2-40B4-BE49-F238E27FC236}">
                <a16:creationId xmlns:a16="http://schemas.microsoft.com/office/drawing/2014/main" id="{B9560585-DC43-FA47-63C1-63E44440E555}"/>
              </a:ext>
            </a:extLst>
          </p:cNvPr>
          <p:cNvSpPr>
            <a:spLocks noGrp="1"/>
          </p:cNvSpPr>
          <p:nvPr>
            <p:ph type="body" sz="quarter" idx="1"/>
          </p:nvPr>
        </p:nvSpPr>
        <p:spPr>
          <a:prstGeom prst="rect">
            <a:avLst/>
          </a:prstGeom>
        </p:spPr>
        <p:txBody>
          <a:bodyPr/>
          <a:lstStyle/>
          <a:p>
            <a:r>
              <a:t>\</a:t>
            </a:r>
            <a:r>
              <a:rPr err="1"/>
              <a:t>mathbf</a:t>
            </a:r>
            <a:r>
              <a:t>{R} &amp;= \</a:t>
            </a:r>
            <a:r>
              <a:rPr err="1"/>
              <a:t>arg</a:t>
            </a:r>
            <a:r>
              <a:t>\min_\</a:t>
            </a:r>
            <a:r>
              <a:rPr err="1"/>
              <a:t>mathbf</a:t>
            </a:r>
            <a:r>
              <a:t>{R} ||\</a:t>
            </a:r>
            <a:r>
              <a:rPr err="1"/>
              <a:t>mathbf</a:t>
            </a:r>
            <a:r>
              <a:t>{R} \bar{\</a:t>
            </a:r>
            <a:r>
              <a:rPr err="1"/>
              <a:t>mathbf</a:t>
            </a:r>
            <a:r>
              <a:t>{X}}-\bar{\</a:t>
            </a:r>
            <a:r>
              <a:rPr err="1"/>
              <a:t>mathbf</a:t>
            </a:r>
            <a:r>
              <a:t>{Y}}\|_F^2 \\</a:t>
            </a:r>
          </a:p>
          <a:p>
            <a:r>
              <a:t>&amp;= \</a:t>
            </a:r>
            <a:r>
              <a:rPr err="1"/>
              <a:t>arg</a:t>
            </a:r>
            <a:r>
              <a:t>\min_\</a:t>
            </a:r>
            <a:r>
              <a:rPr err="1"/>
              <a:t>mathbf</a:t>
            </a:r>
            <a:r>
              <a:t>{R}  \</a:t>
            </a:r>
            <a:r>
              <a:rPr err="1"/>
              <a:t>langle</a:t>
            </a:r>
            <a:r>
              <a:t> \</a:t>
            </a:r>
            <a:r>
              <a:rPr err="1"/>
              <a:t>mathbf</a:t>
            </a:r>
            <a:r>
              <a:t>{R} \bar{\</a:t>
            </a:r>
            <a:r>
              <a:rPr err="1"/>
              <a:t>mathbf</a:t>
            </a:r>
            <a:r>
              <a:t>{X}}-\bar{\</a:t>
            </a:r>
            <a:r>
              <a:rPr err="1"/>
              <a:t>mathbf</a:t>
            </a:r>
            <a:r>
              <a:t>{Y}}, \</a:t>
            </a:r>
            <a:r>
              <a:rPr err="1"/>
              <a:t>mathbf</a:t>
            </a:r>
            <a:r>
              <a:t>{R} \bar{\</a:t>
            </a:r>
            <a:r>
              <a:rPr err="1"/>
              <a:t>mathbf</a:t>
            </a:r>
            <a:r>
              <a:t>{X}}-\bar{\</a:t>
            </a:r>
            <a:r>
              <a:rPr err="1"/>
              <a:t>mathbf</a:t>
            </a:r>
            <a:r>
              <a:t>{Y}} \</a:t>
            </a:r>
            <a:r>
              <a:rPr err="1"/>
              <a:t>rangle_F</a:t>
            </a:r>
            <a:r>
              <a:t>  \\</a:t>
            </a:r>
          </a:p>
          <a:p>
            <a:r>
              <a:t>&amp;= \</a:t>
            </a:r>
            <a:r>
              <a:rPr err="1"/>
              <a:t>arg</a:t>
            </a:r>
            <a:r>
              <a:t>\min_\</a:t>
            </a:r>
            <a:r>
              <a:rPr err="1"/>
              <a:t>mathbf</a:t>
            </a:r>
            <a:r>
              <a:t>{R}  \|\</a:t>
            </a:r>
            <a:r>
              <a:rPr err="1"/>
              <a:t>mathbf</a:t>
            </a:r>
            <a:r>
              <a:t>{R} \bar{\</a:t>
            </a:r>
            <a:r>
              <a:rPr err="1"/>
              <a:t>mathbf</a:t>
            </a:r>
            <a:r>
              <a:t>{X}}\|_F^2 + \|\bar{\</a:t>
            </a:r>
            <a:r>
              <a:rPr err="1"/>
              <a:t>mathbf</a:t>
            </a:r>
            <a:r>
              <a:t>{Y}}\|_F^2 - 2 \</a:t>
            </a:r>
            <a:r>
              <a:rPr err="1"/>
              <a:t>langle</a:t>
            </a:r>
            <a:r>
              <a:t> \</a:t>
            </a:r>
            <a:r>
              <a:rPr err="1"/>
              <a:t>mathbf</a:t>
            </a:r>
            <a:r>
              <a:t>{R} \bar{\</a:t>
            </a:r>
            <a:r>
              <a:rPr err="1"/>
              <a:t>mathbf</a:t>
            </a:r>
            <a:r>
              <a:t>{X}} , \bar{\</a:t>
            </a:r>
            <a:r>
              <a:rPr err="1"/>
              <a:t>mathbf</a:t>
            </a:r>
            <a:r>
              <a:t>{Y}} \</a:t>
            </a:r>
            <a:r>
              <a:rPr err="1"/>
              <a:t>rangle_F</a:t>
            </a:r>
            <a:r>
              <a:t> \\</a:t>
            </a:r>
          </a:p>
          <a:p>
            <a:r>
              <a:t>&amp;= \</a:t>
            </a:r>
            <a:r>
              <a:rPr err="1"/>
              <a:t>arg</a:t>
            </a:r>
            <a:r>
              <a:t>\min_\</a:t>
            </a:r>
            <a:r>
              <a:rPr err="1"/>
              <a:t>mathbf</a:t>
            </a:r>
            <a:r>
              <a:t>{R}  \|\bar{\</a:t>
            </a:r>
            <a:r>
              <a:rPr err="1"/>
              <a:t>mathbf</a:t>
            </a:r>
            <a:r>
              <a:t>{X}}\|_F^2 + \|\bar{\</a:t>
            </a:r>
            <a:r>
              <a:rPr err="1"/>
              <a:t>mathbf</a:t>
            </a:r>
            <a:r>
              <a:t>{Y}}\|_F^2 - 2 \</a:t>
            </a:r>
            <a:r>
              <a:rPr err="1"/>
              <a:t>langle</a:t>
            </a:r>
            <a:r>
              <a:t> \</a:t>
            </a:r>
            <a:r>
              <a:rPr err="1"/>
              <a:t>mathbf</a:t>
            </a:r>
            <a:r>
              <a:t>{R} \bar{\</a:t>
            </a:r>
            <a:r>
              <a:rPr err="1"/>
              <a:t>mathbf</a:t>
            </a:r>
            <a:r>
              <a:t>{X}} , \bar{\</a:t>
            </a:r>
            <a:r>
              <a:rPr err="1"/>
              <a:t>mathbf</a:t>
            </a:r>
            <a:r>
              <a:t>{Y}} \</a:t>
            </a:r>
            <a:r>
              <a:rPr err="1"/>
              <a:t>rangle_F</a:t>
            </a:r>
            <a:r>
              <a:t>  \\</a:t>
            </a:r>
          </a:p>
          <a:p>
            <a:r>
              <a:t>&amp;= \</a:t>
            </a:r>
            <a:r>
              <a:rPr err="1"/>
              <a:t>arg</a:t>
            </a:r>
            <a:r>
              <a:t>\max_\</a:t>
            </a:r>
            <a:r>
              <a:rPr err="1"/>
              <a:t>mathbf</a:t>
            </a:r>
            <a:r>
              <a:t>{R}  \</a:t>
            </a:r>
            <a:r>
              <a:rPr err="1"/>
              <a:t>langle</a:t>
            </a:r>
            <a:r>
              <a:t> \</a:t>
            </a:r>
            <a:r>
              <a:rPr err="1"/>
              <a:t>mathbf</a:t>
            </a:r>
            <a:r>
              <a:t>{R} , \bar{\</a:t>
            </a:r>
            <a:r>
              <a:rPr err="1"/>
              <a:t>mathbf</a:t>
            </a:r>
            <a:r>
              <a:t>{Y}} \bar{\</a:t>
            </a:r>
            <a:r>
              <a:rPr err="1"/>
              <a:t>mathbf</a:t>
            </a:r>
            <a:r>
              <a:t>{X}}^T \</a:t>
            </a:r>
            <a:r>
              <a:rPr err="1"/>
              <a:t>rangle_F</a:t>
            </a:r>
            <a:r>
              <a:t>  \\</a:t>
            </a:r>
          </a:p>
          <a:p>
            <a:r>
              <a:t>&amp;= \</a:t>
            </a:r>
            <a:r>
              <a:rPr err="1"/>
              <a:t>arg</a:t>
            </a:r>
            <a:r>
              <a:t>\max_\</a:t>
            </a:r>
            <a:r>
              <a:rPr err="1"/>
              <a:t>mathbf</a:t>
            </a:r>
            <a:r>
              <a:t>{R}  \</a:t>
            </a:r>
            <a:r>
              <a:rPr err="1"/>
              <a:t>langle</a:t>
            </a:r>
            <a:r>
              <a:t> \</a:t>
            </a:r>
            <a:r>
              <a:rPr err="1"/>
              <a:t>mathbf</a:t>
            </a:r>
            <a:r>
              <a:t>{R}, U\Sigma V^T \</a:t>
            </a:r>
            <a:r>
              <a:rPr err="1"/>
              <a:t>rangle_F</a:t>
            </a:r>
            <a:r>
              <a:t>  \\</a:t>
            </a:r>
          </a:p>
          <a:p>
            <a:r>
              <a:t>&amp;= \</a:t>
            </a:r>
            <a:r>
              <a:rPr err="1"/>
              <a:t>arg</a:t>
            </a:r>
            <a:r>
              <a:t>\max_\</a:t>
            </a:r>
            <a:r>
              <a:rPr err="1"/>
              <a:t>mathbf</a:t>
            </a:r>
            <a:r>
              <a:t>{R}  \</a:t>
            </a:r>
            <a:r>
              <a:rPr err="1"/>
              <a:t>langle</a:t>
            </a:r>
            <a:r>
              <a:t> U^T \</a:t>
            </a:r>
            <a:r>
              <a:rPr err="1"/>
              <a:t>mathbf</a:t>
            </a:r>
            <a:r>
              <a:t>{R} V , \Sigma \</a:t>
            </a:r>
            <a:r>
              <a:rPr err="1"/>
              <a:t>rangle_F</a:t>
            </a:r>
            <a:r>
              <a:t>  \\</a:t>
            </a:r>
          </a:p>
          <a:p>
            <a:r>
              <a:t>&amp;= \</a:t>
            </a:r>
            <a:r>
              <a:rPr err="1"/>
              <a:t>arg</a:t>
            </a:r>
            <a:r>
              <a:t>\max_\</a:t>
            </a:r>
            <a:r>
              <a:rPr err="1"/>
              <a:t>mathbf</a:t>
            </a:r>
            <a:r>
              <a:t>{R}  \</a:t>
            </a:r>
            <a:r>
              <a:rPr err="1"/>
              <a:t>langle</a:t>
            </a:r>
            <a:r>
              <a:t> S , \Sigma \</a:t>
            </a:r>
            <a:r>
              <a:rPr err="1"/>
              <a:t>rangle_F</a:t>
            </a:r>
            <a:r>
              <a:t>  \quad \text{where } S = U^T \</a:t>
            </a:r>
            <a:r>
              <a:rPr err="1"/>
              <a:t>mathbf</a:t>
            </a:r>
            <a:r>
              <a:t>{R} V \\</a:t>
            </a:r>
            <a:endParaRPr lang="en-US"/>
          </a:p>
          <a:p>
            <a:endParaRPr lang="en-DE"/>
          </a:p>
          <a:p>
            <a:pPr marL="0" marR="0" lvl="0" indent="0" defTabSz="228600" eaLnBrk="1" fontAlgn="auto" latinLnBrk="0" hangingPunct="1">
              <a:lnSpc>
                <a:spcPct val="117999"/>
              </a:lnSpc>
              <a:spcBef>
                <a:spcPts val="0"/>
              </a:spcBef>
              <a:spcAft>
                <a:spcPts val="0"/>
              </a:spcAft>
              <a:buClrTx/>
              <a:buSzTx/>
              <a:buFontTx/>
              <a:buNone/>
              <a:tabLst/>
              <a:defRPr/>
            </a:pPr>
            <a:r>
              <a:rPr lang="en-GB">
                <a:solidFill>
                  <a:srgbClr val="000000"/>
                </a:solidFill>
                <a:effectLst/>
                <a:latin typeface="Monaco" pitchFamily="2" charset="77"/>
              </a:rPr>
              <a:t>\bar{\</a:t>
            </a:r>
            <a:r>
              <a:rPr lang="en-GB" err="1">
                <a:solidFill>
                  <a:srgbClr val="000000"/>
                </a:solidFill>
                <a:effectLst/>
                <a:latin typeface="Monaco" pitchFamily="2" charset="77"/>
              </a:rPr>
              <a:t>mathbf</a:t>
            </a:r>
            <a:r>
              <a:rPr lang="en-GB">
                <a:solidFill>
                  <a:srgbClr val="000000"/>
                </a:solidFill>
                <a:effectLst/>
                <a:latin typeface="Monaco" pitchFamily="2" charset="77"/>
              </a:rPr>
              <a:t> {Y}}^T\</a:t>
            </a:r>
            <a:r>
              <a:rPr lang="en-GB" err="1">
                <a:solidFill>
                  <a:srgbClr val="000000"/>
                </a:solidFill>
                <a:effectLst/>
                <a:latin typeface="Monaco" pitchFamily="2" charset="77"/>
              </a:rPr>
              <a:t>mathbf</a:t>
            </a:r>
            <a:r>
              <a:rPr lang="en-GB">
                <a:solidFill>
                  <a:srgbClr val="000000"/>
                </a:solidFill>
                <a:effectLst/>
                <a:latin typeface="Monaco" pitchFamily="2" charset="77"/>
              </a:rPr>
              <a:t>{X} = \</a:t>
            </a:r>
            <a:r>
              <a:rPr lang="en-GB" err="1">
                <a:solidFill>
                  <a:srgbClr val="000000"/>
                </a:solidFill>
                <a:effectLst/>
                <a:latin typeface="Monaco" pitchFamily="2" charset="77"/>
              </a:rPr>
              <a:t>mathbf</a:t>
            </a:r>
            <a:r>
              <a:rPr lang="en-GB">
                <a:solidFill>
                  <a:srgbClr val="000000"/>
                </a:solidFill>
                <a:effectLst/>
                <a:latin typeface="Monaco" pitchFamily="2" charset="77"/>
              </a:rPr>
              <a:t>{{U}}\Sigma\</a:t>
            </a:r>
            <a:r>
              <a:rPr lang="en-GB" err="1">
                <a:solidFill>
                  <a:srgbClr val="000000"/>
                </a:solidFill>
                <a:effectLst/>
                <a:latin typeface="Monaco" pitchFamily="2" charset="77"/>
              </a:rPr>
              <a:t>mathbf</a:t>
            </a:r>
            <a:r>
              <a:rPr lang="en-GB">
                <a:solidFill>
                  <a:srgbClr val="000000"/>
                </a:solidFill>
                <a:effectLst/>
                <a:latin typeface="Monaco" pitchFamily="2" charset="77"/>
              </a:rPr>
              <a:t>{{V}}^T</a:t>
            </a:r>
          </a:p>
          <a:p>
            <a:endParaRPr/>
          </a:p>
        </p:txBody>
      </p:sp>
    </p:spTree>
    <p:extLst>
      <p:ext uri="{BB962C8B-B14F-4D97-AF65-F5344CB8AC3E}">
        <p14:creationId xmlns:p14="http://schemas.microsoft.com/office/powerpoint/2010/main" val="2384905930"/>
      </p:ext>
    </p:extLst>
  </p:cSld>
  <p:clrMapOvr>
    <a:masterClrMapping/>
  </p:clrMapOvr>
</p:notes>
</file>

<file path=ppt/notesSlides/notesSlide6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1CB79DC-23A0-E444-C7AF-256140450E03}"/>
            </a:ext>
          </a:extLst>
        </p:cNvPr>
        <p:cNvGrpSpPr/>
        <p:nvPr/>
      </p:nvGrpSpPr>
      <p:grpSpPr>
        <a:xfrm>
          <a:off x="0" y="0"/>
          <a:ext cx="0" cy="0"/>
          <a:chOff x="0" y="0"/>
          <a:chExt cx="0" cy="0"/>
        </a:xfrm>
      </p:grpSpPr>
      <p:sp>
        <p:nvSpPr>
          <p:cNvPr id="573" name="Shape 573">
            <a:extLst>
              <a:ext uri="{FF2B5EF4-FFF2-40B4-BE49-F238E27FC236}">
                <a16:creationId xmlns:a16="http://schemas.microsoft.com/office/drawing/2014/main" id="{29E70A09-5820-ACC2-056C-7EF5658F5864}"/>
              </a:ext>
            </a:extLst>
          </p:cNvPr>
          <p:cNvSpPr>
            <a:spLocks noGrp="1" noRot="1" noChangeAspect="1"/>
          </p:cNvSpPr>
          <p:nvPr>
            <p:ph type="sldImg"/>
          </p:nvPr>
        </p:nvSpPr>
        <p:spPr>
          <a:xfrm>
            <a:off x="381000" y="685800"/>
            <a:ext cx="6096000" cy="3429000"/>
          </a:xfrm>
          <a:prstGeom prst="rect">
            <a:avLst/>
          </a:prstGeom>
        </p:spPr>
        <p:txBody>
          <a:bodyPr/>
          <a:lstStyle/>
          <a:p>
            <a:endParaRPr/>
          </a:p>
        </p:txBody>
      </p:sp>
      <p:sp>
        <p:nvSpPr>
          <p:cNvPr id="574" name="Shape 574">
            <a:extLst>
              <a:ext uri="{FF2B5EF4-FFF2-40B4-BE49-F238E27FC236}">
                <a16:creationId xmlns:a16="http://schemas.microsoft.com/office/drawing/2014/main" id="{1A245495-9079-42B8-395D-D045D676F1A1}"/>
              </a:ext>
            </a:extLst>
          </p:cNvPr>
          <p:cNvSpPr>
            <a:spLocks noGrp="1"/>
          </p:cNvSpPr>
          <p:nvPr>
            <p:ph type="body" sz="quarter" idx="1"/>
          </p:nvPr>
        </p:nvSpPr>
        <p:spPr>
          <a:prstGeom prst="rect">
            <a:avLst/>
          </a:prstGeom>
        </p:spPr>
        <p:txBody>
          <a:bodyPr/>
          <a:lstStyle/>
          <a:p>
            <a:endParaRPr lang="en-US"/>
          </a:p>
          <a:p>
            <a:r>
              <a:t>Correction: summation missing</a:t>
            </a:r>
          </a:p>
          <a:p>
            <a:endParaRPr/>
          </a:p>
          <a:p>
            <a:r>
              <a:t>Theorem 1: The trace of a square matrix is smaller than the sum of its eigenvalues, equal if an only if the matrix is symmetric and positive semi-definite</a:t>
            </a:r>
          </a:p>
          <a:p>
            <a:endParaRPr/>
          </a:p>
          <a:p>
            <a:r>
              <a:t>Theorem 2: For a square matrix $\</a:t>
            </a:r>
            <a:r>
              <a:rPr err="1"/>
              <a:t>mathbf</a:t>
            </a:r>
            <a:r>
              <a:t>{B}$, there is an orthogonal matrix $\</a:t>
            </a:r>
            <a:r>
              <a:rPr err="1"/>
              <a:t>mathbf</a:t>
            </a:r>
            <a:r>
              <a:t>{C}$ such that $\</a:t>
            </a:r>
            <a:r>
              <a:rPr err="1"/>
              <a:t>mathbf</a:t>
            </a:r>
            <a:r>
              <a:t>{B}\</a:t>
            </a:r>
            <a:r>
              <a:rPr err="1"/>
              <a:t>mathbf</a:t>
            </a:r>
            <a:r>
              <a:t>{C}$ is symmetric and positive semi-definite. If $\</a:t>
            </a:r>
            <a:r>
              <a:rPr err="1"/>
              <a:t>mathbf</a:t>
            </a:r>
            <a:r>
              <a:t>{D}$ is any other orthogonal matrix, $\</a:t>
            </a:r>
            <a:r>
              <a:rPr err="1"/>
              <a:t>mathrm</a:t>
            </a:r>
            <a:r>
              <a:t>{tr}(\m</a:t>
            </a:r>
            <a:endParaRPr lang="en-US"/>
          </a:p>
          <a:p>
            <a:r>
              <a:rPr err="1"/>
              <a:t>athbf</a:t>
            </a:r>
            <a:r>
              <a:t>{B}\</a:t>
            </a:r>
            <a:r>
              <a:rPr err="1"/>
              <a:t>mathbf</a:t>
            </a:r>
            <a:r>
              <a:t>{D}) \</a:t>
            </a:r>
            <a:r>
              <a:rPr err="1"/>
              <a:t>leq</a:t>
            </a:r>
            <a:r>
              <a:t> \</a:t>
            </a:r>
            <a:r>
              <a:rPr err="1"/>
              <a:t>mathrm</a:t>
            </a:r>
            <a:r>
              <a:t>{tr}(\</a:t>
            </a:r>
            <a:r>
              <a:rPr err="1"/>
              <a:t>mathbf</a:t>
            </a:r>
            <a:r>
              <a:t>{B}\</a:t>
            </a:r>
            <a:r>
              <a:rPr err="1"/>
              <a:t>mathbf</a:t>
            </a:r>
            <a:r>
              <a:t>{C})$, equal if and only if $\</a:t>
            </a:r>
            <a:r>
              <a:rPr err="1"/>
              <a:t>mathbf</a:t>
            </a:r>
            <a:r>
              <a:t>{B}\</a:t>
            </a:r>
            <a:r>
              <a:rPr err="1"/>
              <a:t>mathbf</a:t>
            </a:r>
            <a:r>
              <a:t>{D}$ is symmetric and positive semi-definite</a:t>
            </a:r>
            <a:endParaRPr lang="en-US"/>
          </a:p>
          <a:p>
            <a:endParaRPr lang="en-DE"/>
          </a:p>
          <a:p>
            <a:r>
              <a:rPr lang="en-DE"/>
              <a:t>change A by Sigma</a:t>
            </a:r>
            <a:endParaRPr lang="en-US"/>
          </a:p>
          <a:p>
            <a:endParaRPr lang="en-US"/>
          </a:p>
          <a:p>
            <a:pPr marL="0" marR="0" lvl="0" indent="0" defTabSz="228600" eaLnBrk="1" fontAlgn="auto" latinLnBrk="0" hangingPunct="1">
              <a:lnSpc>
                <a:spcPct val="117999"/>
              </a:lnSpc>
              <a:spcBef>
                <a:spcPts val="0"/>
              </a:spcBef>
              <a:spcAft>
                <a:spcPts val="0"/>
              </a:spcAft>
              <a:buClrTx/>
              <a:buSzTx/>
              <a:buFontTx/>
              <a:buNone/>
              <a:tabLst/>
              <a:defRPr/>
            </a:pPr>
            <a:r>
              <a:rPr lang="de-DE" sz="1100">
                <a:effectLst/>
                <a:latin typeface="Helvetica Neue"/>
                <a:ea typeface="Helvetica Neue"/>
                <a:cs typeface="Helvetica Neue"/>
                <a:sym typeface="Helvetica Neue"/>
              </a:rPr>
              <a:t>\</a:t>
            </a:r>
            <a:r>
              <a:rPr lang="de-DE" sz="1100" err="1">
                <a:effectLst/>
                <a:latin typeface="Helvetica Neue"/>
                <a:ea typeface="Helvetica Neue"/>
                <a:cs typeface="Helvetica Neue"/>
                <a:sym typeface="Helvetica Neue"/>
              </a:rPr>
              <a:t>mathrm</a:t>
            </a:r>
            <a:r>
              <a:rPr lang="de-DE" sz="1100">
                <a:effectLst/>
                <a:latin typeface="Helvetica Neue"/>
                <a:ea typeface="Helvetica Neue"/>
                <a:cs typeface="Helvetica Neue"/>
                <a:sym typeface="Helvetica Neue"/>
              </a:rPr>
              <a:t>{</a:t>
            </a:r>
            <a:r>
              <a:rPr lang="de-DE" sz="1100" err="1">
                <a:effectLst/>
                <a:latin typeface="Helvetica Neue"/>
                <a:ea typeface="Helvetica Neue"/>
                <a:cs typeface="Helvetica Neue"/>
                <a:sym typeface="Helvetica Neue"/>
              </a:rPr>
              <a:t>tr</a:t>
            </a:r>
            <a:r>
              <a:rPr lang="de-DE" sz="1100">
                <a:effectLst/>
                <a:latin typeface="Helvetica Neue"/>
                <a:ea typeface="Helvetica Neue"/>
                <a:cs typeface="Helvetica Neue"/>
                <a:sym typeface="Helvetica Neue"/>
              </a:rPr>
              <a:t>}\{ \</a:t>
            </a:r>
            <a:r>
              <a:rPr lang="de-DE" sz="1100" err="1">
                <a:effectLst/>
                <a:latin typeface="Helvetica Neue"/>
                <a:ea typeface="Helvetica Neue"/>
                <a:cs typeface="Helvetica Neue"/>
                <a:sym typeface="Helvetica Neue"/>
              </a:rPr>
              <a:t>mathbf</a:t>
            </a:r>
            <a:r>
              <a:rPr lang="de-DE" sz="1100">
                <a:effectLst/>
                <a:latin typeface="Helvetica Neue"/>
                <a:ea typeface="Helvetica Neue"/>
                <a:cs typeface="Helvetica Neue"/>
                <a:sym typeface="Helvetica Neue"/>
              </a:rPr>
              <a:t>{X} \</a:t>
            </a:r>
            <a:r>
              <a:rPr lang="de-DE" sz="1100" err="1">
                <a:effectLst/>
                <a:latin typeface="Helvetica Neue"/>
                <a:ea typeface="Helvetica Neue"/>
                <a:cs typeface="Helvetica Neue"/>
                <a:sym typeface="Helvetica Neue"/>
              </a:rPr>
              <a:t>mathbf</a:t>
            </a:r>
            <a:r>
              <a:rPr lang="de-DE" sz="1100">
                <a:effectLst/>
                <a:latin typeface="Helvetica Neue"/>
                <a:ea typeface="Helvetica Neue"/>
                <a:cs typeface="Helvetica Neue"/>
                <a:sym typeface="Helvetica Neue"/>
              </a:rPr>
              <a:t>{R}^T \</a:t>
            </a:r>
            <a:r>
              <a:rPr lang="de-DE" sz="1100" err="1">
                <a:effectLst/>
                <a:latin typeface="Helvetica Neue"/>
                <a:ea typeface="Helvetica Neue"/>
                <a:cs typeface="Helvetica Neue"/>
                <a:sym typeface="Helvetica Neue"/>
              </a:rPr>
              <a:t>mathbf</a:t>
            </a:r>
            <a:r>
              <a:rPr lang="de-DE" sz="1100">
                <a:effectLst/>
                <a:latin typeface="Helvetica Neue"/>
                <a:ea typeface="Helvetica Neue"/>
                <a:cs typeface="Helvetica Neue"/>
                <a:sym typeface="Helvetica Neue"/>
              </a:rPr>
              <a:t>{Y} \}</a:t>
            </a:r>
          </a:p>
          <a:p>
            <a:pPr marL="0" marR="0" lvl="0" indent="0" defTabSz="228600" eaLnBrk="1" fontAlgn="auto" latinLnBrk="0" hangingPunct="1">
              <a:lnSpc>
                <a:spcPct val="117999"/>
              </a:lnSpc>
              <a:spcBef>
                <a:spcPts val="0"/>
              </a:spcBef>
              <a:spcAft>
                <a:spcPts val="0"/>
              </a:spcAft>
              <a:buClrTx/>
              <a:buSzTx/>
              <a:buFontTx/>
              <a:buNone/>
              <a:tabLst/>
              <a:defRPr/>
            </a:pPr>
            <a:endParaRPr lang="de-DE" sz="1100">
              <a:effectLst/>
              <a:latin typeface="Helvetica Neue"/>
              <a:ea typeface="Helvetica Neue"/>
              <a:cs typeface="Helvetica Neue"/>
              <a:sym typeface="Helvetica Neue"/>
            </a:endParaRPr>
          </a:p>
          <a:p>
            <a:br>
              <a:rPr lang="en-GB">
                <a:solidFill>
                  <a:srgbClr val="000000"/>
                </a:solidFill>
                <a:effectLst/>
                <a:latin typeface="Monaco" pitchFamily="2" charset="77"/>
              </a:rPr>
            </a:br>
            <a:endParaRPr lang="en-GB">
              <a:solidFill>
                <a:srgbClr val="000000"/>
              </a:solidFill>
              <a:effectLst/>
              <a:latin typeface="Monaco" pitchFamily="2" charset="77"/>
            </a:endParaRPr>
          </a:p>
          <a:p>
            <a:r>
              <a:rPr lang="en-GB">
                <a:solidFill>
                  <a:srgbClr val="000000"/>
                </a:solidFill>
                <a:effectLst/>
                <a:latin typeface="Monaco" pitchFamily="2" charset="77"/>
              </a:rPr>
              <a:t>=\frac{\</a:t>
            </a:r>
            <a:r>
              <a:rPr lang="en-GB" err="1">
                <a:solidFill>
                  <a:srgbClr val="000000"/>
                </a:solidFill>
                <a:effectLst/>
                <a:latin typeface="Monaco" pitchFamily="2" charset="77"/>
              </a:rPr>
              <a:t>mathrm</a:t>
            </a:r>
            <a:r>
              <a:rPr lang="en-GB">
                <a:solidFill>
                  <a:srgbClr val="000000"/>
                </a:solidFill>
                <a:effectLst/>
                <a:latin typeface="Monaco" pitchFamily="2" charset="77"/>
              </a:rPr>
              <a:t>{tr}(\bar{\</a:t>
            </a:r>
            <a:r>
              <a:rPr lang="en-GB" err="1">
                <a:solidFill>
                  <a:srgbClr val="000000"/>
                </a:solidFill>
                <a:effectLst/>
                <a:latin typeface="Monaco" pitchFamily="2" charset="77"/>
              </a:rPr>
              <a:t>mathbf</a:t>
            </a:r>
            <a:r>
              <a:rPr lang="en-GB">
                <a:solidFill>
                  <a:srgbClr val="000000"/>
                </a:solidFill>
                <a:effectLst/>
                <a:latin typeface="Monaco" pitchFamily="2" charset="77"/>
              </a:rPr>
              <a:t>{X}} \</a:t>
            </a:r>
            <a:r>
              <a:rPr lang="en-GB" err="1">
                <a:solidFill>
                  <a:srgbClr val="000000"/>
                </a:solidFill>
                <a:effectLst/>
                <a:latin typeface="Monaco" pitchFamily="2" charset="77"/>
              </a:rPr>
              <a:t>mathbf</a:t>
            </a:r>
            <a:r>
              <a:rPr lang="en-GB">
                <a:solidFill>
                  <a:srgbClr val="000000"/>
                </a:solidFill>
                <a:effectLst/>
                <a:latin typeface="Monaco" pitchFamily="2" charset="77"/>
              </a:rPr>
              <a:t>{R}^T \bar{\</a:t>
            </a:r>
            <a:r>
              <a:rPr lang="en-GB" err="1">
                <a:solidFill>
                  <a:srgbClr val="000000"/>
                </a:solidFill>
                <a:effectLst/>
                <a:latin typeface="Monaco" pitchFamily="2" charset="77"/>
              </a:rPr>
              <a:t>mathbf</a:t>
            </a:r>
            <a:r>
              <a:rPr lang="en-GB">
                <a:solidFill>
                  <a:srgbClr val="000000"/>
                </a:solidFill>
                <a:effectLst/>
                <a:latin typeface="Monaco" pitchFamily="2" charset="77"/>
              </a:rPr>
              <a:t>{Y}}^T)}{\|\bar{\</a:t>
            </a:r>
            <a:r>
              <a:rPr lang="en-GB" err="1">
                <a:solidFill>
                  <a:srgbClr val="000000"/>
                </a:solidFill>
                <a:effectLst/>
                <a:latin typeface="Monaco" pitchFamily="2" charset="77"/>
              </a:rPr>
              <a:t>mathbf</a:t>
            </a:r>
            <a:r>
              <a:rPr lang="en-GB">
                <a:solidFill>
                  <a:srgbClr val="000000"/>
                </a:solidFill>
                <a:effectLst/>
                <a:latin typeface="Monaco" pitchFamily="2" charset="77"/>
              </a:rPr>
              <a:t>{X}}\|_F^2} = \frac{\</a:t>
            </a:r>
            <a:r>
              <a:rPr lang="en-GB" err="1">
                <a:solidFill>
                  <a:srgbClr val="000000"/>
                </a:solidFill>
                <a:effectLst/>
                <a:latin typeface="Monaco" pitchFamily="2" charset="77"/>
              </a:rPr>
              <a:t>mathrm</a:t>
            </a:r>
            <a:r>
              <a:rPr lang="en-GB">
                <a:solidFill>
                  <a:srgbClr val="000000"/>
                </a:solidFill>
                <a:effectLst/>
                <a:latin typeface="Monaco" pitchFamily="2" charset="77"/>
              </a:rPr>
              <a:t>{tr}(\</a:t>
            </a:r>
            <a:r>
              <a:rPr lang="en-GB" err="1">
                <a:solidFill>
                  <a:srgbClr val="000000"/>
                </a:solidFill>
                <a:effectLst/>
                <a:latin typeface="Monaco" pitchFamily="2" charset="77"/>
              </a:rPr>
              <a:t>mathbf</a:t>
            </a:r>
            <a:r>
              <a:rPr lang="en-GB">
                <a:solidFill>
                  <a:srgbClr val="000000"/>
                </a:solidFill>
                <a:effectLst/>
                <a:latin typeface="Monaco" pitchFamily="2" charset="77"/>
              </a:rPr>
              <a:t>{R}^T\bar{\</a:t>
            </a:r>
            <a:r>
              <a:rPr lang="en-GB" err="1">
                <a:solidFill>
                  <a:srgbClr val="000000"/>
                </a:solidFill>
                <a:effectLst/>
                <a:latin typeface="Monaco" pitchFamily="2" charset="77"/>
              </a:rPr>
              <a:t>mathbf</a:t>
            </a:r>
            <a:r>
              <a:rPr lang="en-GB">
                <a:solidFill>
                  <a:srgbClr val="000000"/>
                </a:solidFill>
                <a:effectLst/>
                <a:latin typeface="Monaco" pitchFamily="2" charset="77"/>
              </a:rPr>
              <a:t>{Y}}^T\bar{\</a:t>
            </a:r>
            <a:r>
              <a:rPr lang="en-GB" err="1">
                <a:solidFill>
                  <a:srgbClr val="000000"/>
                </a:solidFill>
                <a:effectLst/>
                <a:latin typeface="Monaco" pitchFamily="2" charset="77"/>
              </a:rPr>
              <a:t>mathbf</a:t>
            </a:r>
            <a:r>
              <a:rPr lang="en-GB">
                <a:solidFill>
                  <a:srgbClr val="000000"/>
                </a:solidFill>
                <a:effectLst/>
                <a:latin typeface="Monaco" pitchFamily="2" charset="77"/>
              </a:rPr>
              <a:t>{X}})}{\| \bar{\</a:t>
            </a:r>
            <a:r>
              <a:rPr lang="en-GB" err="1">
                <a:solidFill>
                  <a:srgbClr val="000000"/>
                </a:solidFill>
                <a:effectLst/>
                <a:latin typeface="Monaco" pitchFamily="2" charset="77"/>
              </a:rPr>
              <a:t>mathbf</a:t>
            </a:r>
            <a:r>
              <a:rPr lang="en-GB">
                <a:solidFill>
                  <a:srgbClr val="000000"/>
                </a:solidFill>
                <a:effectLst/>
                <a:latin typeface="Monaco" pitchFamily="2" charset="77"/>
              </a:rPr>
              <a:t>{X}}\|_F^2}=\frac{\</a:t>
            </a:r>
            <a:r>
              <a:rPr lang="en-GB" err="1">
                <a:solidFill>
                  <a:srgbClr val="000000"/>
                </a:solidFill>
                <a:effectLst/>
                <a:latin typeface="Monaco" pitchFamily="2" charset="77"/>
              </a:rPr>
              <a:t>mathrm</a:t>
            </a:r>
            <a:r>
              <a:rPr lang="en-GB">
                <a:solidFill>
                  <a:srgbClr val="000000"/>
                </a:solidFill>
                <a:effectLst/>
                <a:latin typeface="Monaco" pitchFamily="2" charset="77"/>
              </a:rPr>
              <a:t>{tr}(\</a:t>
            </a:r>
            <a:r>
              <a:rPr lang="en-GB" err="1">
                <a:solidFill>
                  <a:srgbClr val="000000"/>
                </a:solidFill>
                <a:effectLst/>
                <a:latin typeface="Monaco" pitchFamily="2" charset="77"/>
              </a:rPr>
              <a:t>mathbf</a:t>
            </a:r>
            <a:r>
              <a:rPr lang="en-GB">
                <a:solidFill>
                  <a:srgbClr val="000000"/>
                </a:solidFill>
                <a:effectLst/>
                <a:latin typeface="Monaco" pitchFamily="2" charset="77"/>
              </a:rPr>
              <a:t>{V}\</a:t>
            </a:r>
            <a:r>
              <a:rPr lang="en-GB" err="1">
                <a:solidFill>
                  <a:srgbClr val="000000"/>
                </a:solidFill>
                <a:effectLst/>
                <a:latin typeface="Monaco" pitchFamily="2" charset="77"/>
              </a:rPr>
              <a:t>mathbf</a:t>
            </a:r>
            <a:r>
              <a:rPr lang="en-GB">
                <a:solidFill>
                  <a:srgbClr val="000000"/>
                </a:solidFill>
                <a:effectLst/>
                <a:latin typeface="Monaco" pitchFamily="2" charset="77"/>
              </a:rPr>
              <a:t>{U}^T\</a:t>
            </a:r>
            <a:r>
              <a:rPr lang="en-GB" err="1">
                <a:solidFill>
                  <a:srgbClr val="000000"/>
                </a:solidFill>
                <a:effectLst/>
                <a:latin typeface="Monaco" pitchFamily="2" charset="77"/>
              </a:rPr>
              <a:t>mathbf</a:t>
            </a:r>
            <a:r>
              <a:rPr lang="en-GB">
                <a:solidFill>
                  <a:srgbClr val="000000"/>
                </a:solidFill>
                <a:effectLst/>
                <a:latin typeface="Monaco" pitchFamily="2" charset="77"/>
              </a:rPr>
              <a:t>{U}\Sigma\</a:t>
            </a:r>
            <a:r>
              <a:rPr lang="en-GB" err="1">
                <a:solidFill>
                  <a:srgbClr val="000000"/>
                </a:solidFill>
                <a:effectLst/>
                <a:latin typeface="Monaco" pitchFamily="2" charset="77"/>
              </a:rPr>
              <a:t>mathbf</a:t>
            </a:r>
            <a:r>
              <a:rPr lang="en-GB">
                <a:solidFill>
                  <a:srgbClr val="000000"/>
                </a:solidFill>
                <a:effectLst/>
                <a:latin typeface="Monaco" pitchFamily="2" charset="77"/>
              </a:rPr>
              <a:t>{</a:t>
            </a:r>
          </a:p>
          <a:p>
            <a:r>
              <a:rPr lang="en-GB">
                <a:solidFill>
                  <a:srgbClr val="000000"/>
                </a:solidFill>
                <a:effectLst/>
                <a:latin typeface="Monaco" pitchFamily="2" charset="77"/>
              </a:rPr>
              <a:t>V}^T)}{\| \bar{\</a:t>
            </a:r>
            <a:r>
              <a:rPr lang="en-GB" err="1">
                <a:solidFill>
                  <a:srgbClr val="000000"/>
                </a:solidFill>
                <a:effectLst/>
                <a:latin typeface="Monaco" pitchFamily="2" charset="77"/>
              </a:rPr>
              <a:t>mathbf</a:t>
            </a:r>
            <a:r>
              <a:rPr lang="en-GB">
                <a:solidFill>
                  <a:srgbClr val="000000"/>
                </a:solidFill>
                <a:effectLst/>
                <a:latin typeface="Monaco" pitchFamily="2" charset="77"/>
              </a:rPr>
              <a:t>{X}}\|_F^2}=\frac{\</a:t>
            </a:r>
            <a:r>
              <a:rPr lang="en-GB" err="1">
                <a:solidFill>
                  <a:srgbClr val="000000"/>
                </a:solidFill>
                <a:effectLst/>
                <a:latin typeface="Monaco" pitchFamily="2" charset="77"/>
              </a:rPr>
              <a:t>mathrm</a:t>
            </a:r>
            <a:r>
              <a:rPr lang="en-GB">
                <a:solidFill>
                  <a:srgbClr val="000000"/>
                </a:solidFill>
                <a:effectLst/>
                <a:latin typeface="Monaco" pitchFamily="2" charset="77"/>
              </a:rPr>
              <a:t>{tr}(\Sigma)}{\| \bar{\</a:t>
            </a:r>
            <a:r>
              <a:rPr lang="en-GB" err="1">
                <a:solidFill>
                  <a:srgbClr val="000000"/>
                </a:solidFill>
                <a:effectLst/>
                <a:latin typeface="Monaco" pitchFamily="2" charset="77"/>
              </a:rPr>
              <a:t>mathbf</a:t>
            </a:r>
            <a:r>
              <a:rPr lang="en-GB">
                <a:solidFill>
                  <a:srgbClr val="000000"/>
                </a:solidFill>
                <a:effectLst/>
                <a:latin typeface="Monaco" pitchFamily="2" charset="77"/>
              </a:rPr>
              <a:t>{X}}\|_F^2}</a:t>
            </a:r>
          </a:p>
          <a:p>
            <a:pPr marL="0" marR="0" lvl="0" indent="0" defTabSz="228600" eaLnBrk="1" fontAlgn="auto" latinLnBrk="0" hangingPunct="1">
              <a:lnSpc>
                <a:spcPct val="117999"/>
              </a:lnSpc>
              <a:spcBef>
                <a:spcPts val="0"/>
              </a:spcBef>
              <a:spcAft>
                <a:spcPts val="0"/>
              </a:spcAft>
              <a:buClrTx/>
              <a:buSzTx/>
              <a:buFontTx/>
              <a:buNone/>
              <a:tabLst/>
              <a:defRPr/>
            </a:pPr>
            <a:endParaRPr lang="de-DE" sz="1100">
              <a:effectLst/>
              <a:latin typeface="Helvetica Neue"/>
              <a:ea typeface="Helvetica Neue"/>
              <a:cs typeface="Helvetica Neue"/>
              <a:sym typeface="Helvetica Neue"/>
            </a:endParaRPr>
          </a:p>
          <a:p>
            <a:pPr marL="0" marR="0" lvl="0" indent="0" defTabSz="228600" eaLnBrk="1" fontAlgn="auto" latinLnBrk="0" hangingPunct="1">
              <a:lnSpc>
                <a:spcPct val="117999"/>
              </a:lnSpc>
              <a:spcBef>
                <a:spcPts val="0"/>
              </a:spcBef>
              <a:spcAft>
                <a:spcPts val="0"/>
              </a:spcAft>
              <a:buClrTx/>
              <a:buSzTx/>
              <a:buFontTx/>
              <a:buNone/>
              <a:tabLst/>
              <a:defRPr/>
            </a:pPr>
            <a:endParaRPr lang="de-DE" sz="1100">
              <a:effectLst/>
              <a:latin typeface="Helvetica Neue"/>
              <a:ea typeface="Helvetica Neue"/>
              <a:cs typeface="Helvetica Neue"/>
              <a:sym typeface="Helvetica Neue"/>
            </a:endParaRPr>
          </a:p>
          <a:p>
            <a:pPr marL="0" marR="0" lvl="0" indent="0" defTabSz="228600" eaLnBrk="1" fontAlgn="auto" latinLnBrk="0" hangingPunct="1">
              <a:lnSpc>
                <a:spcPct val="117999"/>
              </a:lnSpc>
              <a:spcBef>
                <a:spcPts val="0"/>
              </a:spcBef>
              <a:spcAft>
                <a:spcPts val="0"/>
              </a:spcAft>
              <a:buClrTx/>
              <a:buSzTx/>
              <a:buFontTx/>
              <a:buNone/>
              <a:tabLst/>
              <a:defRPr/>
            </a:pPr>
            <a:r>
              <a:rPr lang="de-DE" sz="1100">
                <a:effectLst/>
                <a:latin typeface="Helvetica Neue"/>
                <a:ea typeface="Helvetica Neue"/>
                <a:cs typeface="Helvetica Neue"/>
                <a:sym typeface="Helvetica Neue"/>
              </a:rPr>
              <a:t>\bar{\</a:t>
            </a:r>
            <a:r>
              <a:rPr lang="de-DE" sz="1100" err="1">
                <a:effectLst/>
                <a:latin typeface="Helvetica Neue"/>
                <a:ea typeface="Helvetica Neue"/>
                <a:cs typeface="Helvetica Neue"/>
                <a:sym typeface="Helvetica Neue"/>
              </a:rPr>
              <a:t>mathbf</a:t>
            </a:r>
            <a:r>
              <a:rPr lang="de-DE" sz="1100">
                <a:effectLst/>
                <a:latin typeface="Helvetica Neue"/>
                <a:ea typeface="Helvetica Neue"/>
                <a:cs typeface="Helvetica Neue"/>
                <a:sym typeface="Helvetica Neue"/>
              </a:rPr>
              <a:t>{Y}}^T\bar{\</a:t>
            </a:r>
            <a:r>
              <a:rPr lang="de-DE" sz="1100" err="1">
                <a:effectLst/>
                <a:latin typeface="Helvetica Neue"/>
                <a:ea typeface="Helvetica Neue"/>
                <a:cs typeface="Helvetica Neue"/>
                <a:sym typeface="Helvetica Neue"/>
              </a:rPr>
              <a:t>mathbf</a:t>
            </a:r>
            <a:r>
              <a:rPr lang="de-DE" sz="1100">
                <a:effectLst/>
                <a:latin typeface="Helvetica Neue"/>
                <a:ea typeface="Helvetica Neue"/>
                <a:cs typeface="Helvetica Neue"/>
                <a:sym typeface="Helvetica Neue"/>
              </a:rPr>
              <a:t>{X}} = \</a:t>
            </a:r>
            <a:r>
              <a:rPr lang="de-DE" sz="1100" err="1">
                <a:effectLst/>
                <a:latin typeface="Helvetica Neue"/>
                <a:ea typeface="Helvetica Neue"/>
                <a:cs typeface="Helvetica Neue"/>
                <a:sym typeface="Helvetica Neue"/>
              </a:rPr>
              <a:t>mathbf</a:t>
            </a:r>
            <a:r>
              <a:rPr lang="de-DE" sz="1100">
                <a:effectLst/>
                <a:latin typeface="Helvetica Neue"/>
                <a:ea typeface="Helvetica Neue"/>
                <a:cs typeface="Helvetica Neue"/>
                <a:sym typeface="Helvetica Neue"/>
              </a:rPr>
              <a:t>{U} \Sigma \</a:t>
            </a:r>
            <a:r>
              <a:rPr lang="de-DE" sz="1100" err="1">
                <a:effectLst/>
                <a:latin typeface="Helvetica Neue"/>
                <a:ea typeface="Helvetica Neue"/>
                <a:cs typeface="Helvetica Neue"/>
                <a:sym typeface="Helvetica Neue"/>
              </a:rPr>
              <a:t>mathbf</a:t>
            </a:r>
            <a:r>
              <a:rPr lang="de-DE" sz="1100">
                <a:effectLst/>
                <a:latin typeface="Helvetica Neue"/>
                <a:ea typeface="Helvetica Neue"/>
                <a:cs typeface="Helvetica Neue"/>
                <a:sym typeface="Helvetica Neue"/>
              </a:rPr>
              <a:t>{V}^T, \,  \</a:t>
            </a:r>
            <a:r>
              <a:rPr lang="de-DE" sz="1100" err="1">
                <a:effectLst/>
                <a:latin typeface="Helvetica Neue"/>
                <a:ea typeface="Helvetica Neue"/>
                <a:cs typeface="Helvetica Neue"/>
                <a:sym typeface="Helvetica Neue"/>
              </a:rPr>
              <a:t>mathbf</a:t>
            </a:r>
            <a:r>
              <a:rPr lang="de-DE" sz="1100">
                <a:effectLst/>
                <a:latin typeface="Helvetica Neue"/>
                <a:ea typeface="Helvetica Neue"/>
                <a:cs typeface="Helvetica Neue"/>
                <a:sym typeface="Helvetica Neue"/>
              </a:rPr>
              <a:t>{R} = \</a:t>
            </a:r>
            <a:r>
              <a:rPr lang="de-DE" sz="1100" err="1">
                <a:effectLst/>
                <a:latin typeface="Helvetica Neue"/>
                <a:ea typeface="Helvetica Neue"/>
                <a:cs typeface="Helvetica Neue"/>
                <a:sym typeface="Helvetica Neue"/>
              </a:rPr>
              <a:t>mathbf</a:t>
            </a:r>
            <a:r>
              <a:rPr lang="de-DE" sz="1100">
                <a:effectLst/>
                <a:latin typeface="Helvetica Neue"/>
                <a:ea typeface="Helvetica Neue"/>
                <a:cs typeface="Helvetica Neue"/>
                <a:sym typeface="Helvetica Neue"/>
              </a:rPr>
              <a:t>{U}\</a:t>
            </a:r>
            <a:r>
              <a:rPr lang="de-DE" sz="1100" err="1">
                <a:effectLst/>
                <a:latin typeface="Helvetica Neue"/>
                <a:ea typeface="Helvetica Neue"/>
                <a:cs typeface="Helvetica Neue"/>
                <a:sym typeface="Helvetica Neue"/>
              </a:rPr>
              <a:t>mathbf</a:t>
            </a:r>
            <a:r>
              <a:rPr lang="de-DE" sz="1100">
                <a:effectLst/>
                <a:latin typeface="Helvetica Neue"/>
                <a:ea typeface="Helvetica Neue"/>
                <a:cs typeface="Helvetica Neue"/>
                <a:sym typeface="Helvetica Neue"/>
              </a:rPr>
              <a:t>{V}^T</a:t>
            </a:r>
          </a:p>
          <a:p>
            <a:pPr marL="0" marR="0" lvl="0" indent="0" defTabSz="228600" eaLnBrk="1" fontAlgn="auto" latinLnBrk="0" hangingPunct="1">
              <a:lnSpc>
                <a:spcPct val="117999"/>
              </a:lnSpc>
              <a:spcBef>
                <a:spcPts val="0"/>
              </a:spcBef>
              <a:spcAft>
                <a:spcPts val="0"/>
              </a:spcAft>
              <a:buClrTx/>
              <a:buSzTx/>
              <a:buFontTx/>
              <a:buNone/>
              <a:tabLst/>
              <a:defRPr/>
            </a:pPr>
            <a:endParaRPr lang="de-DE" sz="1100">
              <a:effectLst/>
              <a:latin typeface="Helvetica Neue"/>
              <a:ea typeface="Helvetica Neue"/>
              <a:cs typeface="Helvetica Neue"/>
              <a:sym typeface="Helvetica Neue"/>
            </a:endParaRPr>
          </a:p>
          <a:p>
            <a:endParaRPr lang="en-US"/>
          </a:p>
          <a:p>
            <a:endParaRPr/>
          </a:p>
        </p:txBody>
      </p:sp>
    </p:spTree>
    <p:extLst>
      <p:ext uri="{BB962C8B-B14F-4D97-AF65-F5344CB8AC3E}">
        <p14:creationId xmlns:p14="http://schemas.microsoft.com/office/powerpoint/2010/main" val="2453475398"/>
      </p:ext>
    </p:extLst>
  </p:cSld>
  <p:clrMapOvr>
    <a:masterClrMapping/>
  </p:clrMapOvr>
</p:notes>
</file>

<file path=ppt/notesSlides/notesSlide6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8" name="Shape 198"/>
          <p:cNvSpPr>
            <a:spLocks noGrp="1" noRot="1" noChangeAspect="1"/>
          </p:cNvSpPr>
          <p:nvPr>
            <p:ph type="sldImg"/>
          </p:nvPr>
        </p:nvSpPr>
        <p:spPr>
          <a:xfrm>
            <a:off x="381000" y="685800"/>
            <a:ext cx="6096000" cy="3429000"/>
          </a:xfrm>
          <a:prstGeom prst="rect">
            <a:avLst/>
          </a:prstGeom>
        </p:spPr>
        <p:txBody>
          <a:bodyPr/>
          <a:lstStyle/>
          <a:p>
            <a:endParaRPr/>
          </a:p>
        </p:txBody>
      </p:sp>
      <p:sp>
        <p:nvSpPr>
          <p:cNvPr id="199" name="Shape 199"/>
          <p:cNvSpPr>
            <a:spLocks noGrp="1"/>
          </p:cNvSpPr>
          <p:nvPr>
            <p:ph type="body" sz="quarter" idx="1"/>
          </p:nvPr>
        </p:nvSpPr>
        <p:spPr>
          <a:prstGeom prst="rect">
            <a:avLst/>
          </a:prstGeom>
        </p:spPr>
        <p:txBody>
          <a:bodyPr/>
          <a:lstStyle/>
          <a:p>
            <a:r>
              <a:t>The key idea is to scan lots of people</a:t>
            </a:r>
          </a:p>
        </p:txBody>
      </p:sp>
    </p:spTree>
  </p:cSld>
  <p:clrMapOvr>
    <a:masterClrMapping/>
  </p:clrMapOvr>
</p:notes>
</file>

<file path=ppt/notesSlides/notesSlide6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 name="Shape 204"/>
          <p:cNvSpPr>
            <a:spLocks noGrp="1" noRot="1" noChangeAspect="1"/>
          </p:cNvSpPr>
          <p:nvPr>
            <p:ph type="sldImg"/>
          </p:nvPr>
        </p:nvSpPr>
        <p:spPr>
          <a:xfrm>
            <a:off x="381000" y="685800"/>
            <a:ext cx="6096000" cy="3429000"/>
          </a:xfrm>
          <a:prstGeom prst="rect">
            <a:avLst/>
          </a:prstGeom>
        </p:spPr>
        <p:txBody>
          <a:bodyPr/>
          <a:lstStyle/>
          <a:p>
            <a:endParaRPr/>
          </a:p>
        </p:txBody>
      </p:sp>
      <p:sp>
        <p:nvSpPr>
          <p:cNvPr id="205" name="Shape 205"/>
          <p:cNvSpPr>
            <a:spLocks noGrp="1"/>
          </p:cNvSpPr>
          <p:nvPr>
            <p:ph type="body" sz="quarter" idx="1"/>
          </p:nvPr>
        </p:nvSpPr>
        <p:spPr>
          <a:prstGeom prst="rect">
            <a:avLst/>
          </a:prstGeom>
        </p:spPr>
        <p:txBody>
          <a:bodyPr/>
          <a:lstStyle/>
          <a:p>
            <a:r>
              <a:t>Idea scan lots of people</a:t>
            </a:r>
          </a:p>
        </p:txBody>
      </p:sp>
    </p:spTree>
  </p:cSld>
  <p:clrMapOvr>
    <a:masterClrMapping/>
  </p:clrMapOvr>
</p:notes>
</file>

<file path=ppt/notesSlides/notesSlide6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4" name="Shape 214"/>
          <p:cNvSpPr>
            <a:spLocks noGrp="1" noRot="1" noChangeAspect="1"/>
          </p:cNvSpPr>
          <p:nvPr>
            <p:ph type="sldImg"/>
          </p:nvPr>
        </p:nvSpPr>
        <p:spPr>
          <a:xfrm>
            <a:off x="381000" y="685800"/>
            <a:ext cx="6096000" cy="3429000"/>
          </a:xfrm>
          <a:prstGeom prst="rect">
            <a:avLst/>
          </a:prstGeom>
        </p:spPr>
        <p:txBody>
          <a:bodyPr/>
          <a:lstStyle/>
          <a:p>
            <a:endParaRPr/>
          </a:p>
        </p:txBody>
      </p:sp>
      <p:sp>
        <p:nvSpPr>
          <p:cNvPr id="215" name="Shape 215"/>
          <p:cNvSpPr>
            <a:spLocks noGrp="1"/>
          </p:cNvSpPr>
          <p:nvPr>
            <p:ph type="body" sz="quarter" idx="1"/>
          </p:nvPr>
        </p:nvSpPr>
        <p:spPr>
          <a:prstGeom prst="rect">
            <a:avLst/>
          </a:prstGeom>
        </p:spPr>
        <p:txBody>
          <a:bodyPr/>
          <a:lstStyle/>
          <a:p>
            <a:r>
              <a:t>And bring them into correspondence</a:t>
            </a:r>
          </a:p>
        </p:txBody>
      </p:sp>
    </p:spTree>
  </p:cSld>
  <p:clrMapOvr>
    <a:masterClrMapping/>
  </p:clrMapOvr>
</p:notes>
</file>

<file path=ppt/notesSlides/notesSlide6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1" name="Shape 221"/>
          <p:cNvSpPr>
            <a:spLocks noGrp="1" noRot="1" noChangeAspect="1"/>
          </p:cNvSpPr>
          <p:nvPr>
            <p:ph type="sldImg"/>
          </p:nvPr>
        </p:nvSpPr>
        <p:spPr>
          <a:xfrm>
            <a:off x="381000" y="685800"/>
            <a:ext cx="6096000" cy="3429000"/>
          </a:xfrm>
          <a:prstGeom prst="rect">
            <a:avLst/>
          </a:prstGeom>
        </p:spPr>
        <p:txBody>
          <a:bodyPr/>
          <a:lstStyle/>
          <a:p>
            <a:endParaRPr/>
          </a:p>
        </p:txBody>
      </p:sp>
      <p:sp>
        <p:nvSpPr>
          <p:cNvPr id="222" name="Shape 222"/>
          <p:cNvSpPr>
            <a:spLocks noGrp="1"/>
          </p:cNvSpPr>
          <p:nvPr>
            <p:ph type="body" sz="quarter" idx="1"/>
          </p:nvPr>
        </p:nvSpPr>
        <p:spPr>
          <a:prstGeom prst="rect">
            <a:avLst/>
          </a:prstGeom>
        </p:spPr>
        <p:txBody>
          <a:bodyPr/>
          <a:lstStyle/>
          <a:p>
            <a:r>
              <a:t>We need non-rigid articulated registration</a:t>
            </a:r>
          </a:p>
        </p:txBody>
      </p:sp>
    </p:spTree>
  </p:cSld>
  <p:clrMapOvr>
    <a:masterClrMapping/>
  </p:clrMapOvr>
</p:notes>
</file>

<file path=ppt/notesSlides/notesSlide6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2" name="Shape 232"/>
          <p:cNvSpPr>
            <a:spLocks noGrp="1" noRot="1" noChangeAspect="1"/>
          </p:cNvSpPr>
          <p:nvPr>
            <p:ph type="sldImg"/>
          </p:nvPr>
        </p:nvSpPr>
        <p:spPr>
          <a:xfrm>
            <a:off x="381000" y="685800"/>
            <a:ext cx="6096000" cy="3429000"/>
          </a:xfrm>
          <a:prstGeom prst="rect">
            <a:avLst/>
          </a:prstGeom>
        </p:spPr>
        <p:txBody>
          <a:bodyPr/>
          <a:lstStyle/>
          <a:p>
            <a:endParaRPr/>
          </a:p>
        </p:txBody>
      </p:sp>
      <p:sp>
        <p:nvSpPr>
          <p:cNvPr id="233" name="Shape 233"/>
          <p:cNvSpPr>
            <a:spLocks noGrp="1"/>
          </p:cNvSpPr>
          <p:nvPr>
            <p:ph type="body" sz="quarter" idx="1"/>
          </p:nvPr>
        </p:nvSpPr>
        <p:spPr>
          <a:prstGeom prst="rect">
            <a:avLst/>
          </a:prstGeom>
        </p:spPr>
        <p:txBody>
          <a:bodyPr/>
          <a:lstStyle/>
          <a:p>
            <a:r>
              <a:t>Topic of today. Rigid alignment.</a:t>
            </a:r>
          </a:p>
          <a:p>
            <a:endParaRPr lang="en-US"/>
          </a:p>
          <a:p>
            <a:pPr marL="0" marR="0" lvl="0" indent="0" defTabSz="228600" eaLnBrk="1" fontAlgn="auto" latinLnBrk="0" hangingPunct="1">
              <a:lnSpc>
                <a:spcPct val="117999"/>
              </a:lnSpc>
              <a:spcBef>
                <a:spcPts val="0"/>
              </a:spcBef>
              <a:spcAft>
                <a:spcPts val="0"/>
              </a:spcAft>
              <a:buClrTx/>
              <a:buSzTx/>
              <a:buFontTx/>
              <a:buNone/>
              <a:tabLst/>
              <a:defRPr/>
            </a:pPr>
            <a:r>
              <a:rPr lang="de-DE" sz="1100">
                <a:effectLst/>
                <a:latin typeface="Helvetica Neue"/>
                <a:ea typeface="Helvetica Neue"/>
                <a:cs typeface="Helvetica Neue"/>
                <a:sym typeface="Helvetica Neue"/>
              </a:rPr>
              <a:t>\</a:t>
            </a:r>
            <a:r>
              <a:rPr lang="de-DE" sz="1100" err="1">
                <a:effectLst/>
                <a:latin typeface="Helvetica Neue"/>
                <a:ea typeface="Helvetica Neue"/>
                <a:cs typeface="Helvetica Neue"/>
                <a:sym typeface="Helvetica Neue"/>
              </a:rPr>
              <a:t>underset</a:t>
            </a:r>
            <a:r>
              <a:rPr lang="de-DE" sz="1100">
                <a:effectLst/>
                <a:latin typeface="Helvetica Neue"/>
                <a:ea typeface="Helvetica Neue"/>
                <a:cs typeface="Helvetica Neue"/>
                <a:sym typeface="Helvetica Neue"/>
              </a:rPr>
              <a:t>{S}{\</a:t>
            </a:r>
            <a:r>
              <a:rPr lang="de-DE" sz="1100" err="1">
                <a:effectLst/>
                <a:latin typeface="Helvetica Neue"/>
                <a:ea typeface="Helvetica Neue"/>
                <a:cs typeface="Helvetica Neue"/>
                <a:sym typeface="Helvetica Neue"/>
              </a:rPr>
              <a:t>text</a:t>
            </a:r>
            <a:r>
              <a:rPr lang="de-DE" sz="1100">
                <a:effectLst/>
                <a:latin typeface="Helvetica Neue"/>
                <a:ea typeface="Helvetica Neue"/>
                <a:cs typeface="Helvetica Neue"/>
                <a:sym typeface="Helvetica Neue"/>
              </a:rPr>
              <a:t>{arg min}} || (s\</a:t>
            </a:r>
            <a:r>
              <a:rPr lang="de-DE" sz="1100" err="1">
                <a:effectLst/>
                <a:latin typeface="Helvetica Neue"/>
                <a:ea typeface="Helvetica Neue"/>
                <a:cs typeface="Helvetica Neue"/>
                <a:sym typeface="Helvetica Neue"/>
              </a:rPr>
              <a:t>mathbf</a:t>
            </a:r>
            <a:r>
              <a:rPr lang="de-DE" sz="1100">
                <a:effectLst/>
                <a:latin typeface="Helvetica Neue"/>
                <a:ea typeface="Helvetica Neue"/>
                <a:cs typeface="Helvetica Neue"/>
                <a:sym typeface="Helvetica Neue"/>
              </a:rPr>
              <a:t>{R} \</a:t>
            </a:r>
            <a:r>
              <a:rPr lang="de-DE" sz="1100" err="1">
                <a:effectLst/>
                <a:latin typeface="Helvetica Neue"/>
                <a:ea typeface="Helvetica Neue"/>
                <a:cs typeface="Helvetica Neue"/>
                <a:sym typeface="Helvetica Neue"/>
              </a:rPr>
              <a:t>cdot</a:t>
            </a:r>
            <a:r>
              <a:rPr lang="de-DE" sz="1100">
                <a:effectLst/>
                <a:latin typeface="Helvetica Neue"/>
                <a:ea typeface="Helvetica Neue"/>
                <a:cs typeface="Helvetica Neue"/>
                <a:sym typeface="Helvetica Neue"/>
              </a:rPr>
              <a:t> \</a:t>
            </a:r>
            <a:r>
              <a:rPr lang="de-DE" sz="1100" err="1">
                <a:effectLst/>
                <a:latin typeface="Helvetica Neue"/>
                <a:ea typeface="Helvetica Neue"/>
                <a:cs typeface="Helvetica Neue"/>
                <a:sym typeface="Helvetica Neue"/>
              </a:rPr>
              <a:t>mathbf</a:t>
            </a:r>
            <a:r>
              <a:rPr lang="de-DE" sz="1100">
                <a:effectLst/>
                <a:latin typeface="Helvetica Neue"/>
                <a:ea typeface="Helvetica Neue"/>
                <a:cs typeface="Helvetica Neue"/>
                <a:sym typeface="Helvetica Neue"/>
              </a:rPr>
              <a:t>{X}^T + \</a:t>
            </a:r>
            <a:r>
              <a:rPr lang="de-DE" sz="1100" err="1">
                <a:effectLst/>
                <a:latin typeface="Helvetica Neue"/>
                <a:ea typeface="Helvetica Neue"/>
                <a:cs typeface="Helvetica Neue"/>
                <a:sym typeface="Helvetica Neue"/>
              </a:rPr>
              <a:t>mathbf</a:t>
            </a:r>
            <a:r>
              <a:rPr lang="de-DE" sz="1100">
                <a:effectLst/>
                <a:latin typeface="Helvetica Neue"/>
                <a:ea typeface="Helvetica Neue"/>
                <a:cs typeface="Helvetica Neue"/>
                <a:sym typeface="Helvetica Neue"/>
              </a:rPr>
              <a:t>{t}) - \</a:t>
            </a:r>
            <a:r>
              <a:rPr lang="de-DE" sz="1100" err="1">
                <a:effectLst/>
                <a:latin typeface="Helvetica Neue"/>
                <a:ea typeface="Helvetica Neue"/>
                <a:cs typeface="Helvetica Neue"/>
                <a:sym typeface="Helvetica Neue"/>
              </a:rPr>
              <a:t>mathbf</a:t>
            </a:r>
            <a:r>
              <a:rPr lang="de-DE" sz="1100">
                <a:effectLst/>
                <a:latin typeface="Helvetica Neue"/>
                <a:ea typeface="Helvetica Neue"/>
                <a:cs typeface="Helvetica Neue"/>
                <a:sym typeface="Helvetica Neue"/>
              </a:rPr>
              <a:t>{X}^{'T}||</a:t>
            </a:r>
          </a:p>
          <a:p>
            <a:endParaRPr/>
          </a:p>
        </p:txBody>
      </p:sp>
    </p:spTree>
  </p:cSld>
  <p:clrMapOvr>
    <a:masterClrMapping/>
  </p:clrMapOvr>
</p:notes>
</file>

<file path=ppt/notesSlides/notesSlide7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0" name="Shape 240"/>
          <p:cNvSpPr>
            <a:spLocks noGrp="1" noRot="1" noChangeAspect="1"/>
          </p:cNvSpPr>
          <p:nvPr>
            <p:ph type="sldImg"/>
          </p:nvPr>
        </p:nvSpPr>
        <p:spPr>
          <a:xfrm>
            <a:off x="381000" y="685800"/>
            <a:ext cx="6096000" cy="3429000"/>
          </a:xfrm>
          <a:prstGeom prst="rect">
            <a:avLst/>
          </a:prstGeom>
        </p:spPr>
        <p:txBody>
          <a:bodyPr/>
          <a:lstStyle/>
          <a:p>
            <a:endParaRPr/>
          </a:p>
        </p:txBody>
      </p:sp>
      <p:sp>
        <p:nvSpPr>
          <p:cNvPr id="241" name="Shape 241"/>
          <p:cNvSpPr>
            <a:spLocks noGrp="1"/>
          </p:cNvSpPr>
          <p:nvPr>
            <p:ph type="body" sz="quarter" idx="1"/>
          </p:nvPr>
        </p:nvSpPr>
        <p:spPr>
          <a:prstGeom prst="rect">
            <a:avLst/>
          </a:prstGeom>
        </p:spPr>
        <p:txBody>
          <a:bodyPr/>
          <a:lstStyle/>
          <a:p>
            <a:r>
              <a:t>and their corresponding N vertices V define a triangulated mesh, which is a piecewise-linear 2D surface embedded in 3D. We denote those 2D spaces embedded in 3D with calligraphic notation</a:t>
            </a:r>
          </a:p>
        </p:txBody>
      </p:sp>
    </p:spTree>
  </p:cSld>
  <p:clrMapOvr>
    <a:masterClrMapping/>
  </p:clrMapOvr>
</p:notes>
</file>

<file path=ppt/notesSlides/notesSlide7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8" name="Shape 248"/>
          <p:cNvSpPr>
            <a:spLocks noGrp="1" noRot="1" noChangeAspect="1"/>
          </p:cNvSpPr>
          <p:nvPr>
            <p:ph type="sldImg"/>
          </p:nvPr>
        </p:nvSpPr>
        <p:spPr>
          <a:xfrm>
            <a:off x="381000" y="685800"/>
            <a:ext cx="6096000" cy="3429000"/>
          </a:xfrm>
          <a:prstGeom prst="rect">
            <a:avLst/>
          </a:prstGeom>
        </p:spPr>
        <p:txBody>
          <a:bodyPr/>
          <a:lstStyle/>
          <a:p>
            <a:endParaRPr/>
          </a:p>
        </p:txBody>
      </p:sp>
      <p:sp>
        <p:nvSpPr>
          <p:cNvPr id="249" name="Shape 249"/>
          <p:cNvSpPr>
            <a:spLocks noGrp="1"/>
          </p:cNvSpPr>
          <p:nvPr>
            <p:ph type="body" sz="quarter" idx="1"/>
          </p:nvPr>
        </p:nvSpPr>
        <p:spPr>
          <a:prstGeom prst="rect">
            <a:avLst/>
          </a:prstGeom>
        </p:spPr>
        <p:txBody>
          <a:bodyPr/>
          <a:lstStyle/>
          <a:p>
            <a:endParaRPr/>
          </a:p>
          <a:p>
            <a:r>
              <a:t>A set of M triangles F</a:t>
            </a:r>
          </a:p>
          <a:p>
            <a:endParaRPr/>
          </a:p>
          <a:p>
            <a:r>
              <a:t>\</a:t>
            </a:r>
            <a:r>
              <a:rPr err="1"/>
              <a:t>mathcal</a:t>
            </a:r>
            <a:r>
              <a:t>{V} &amp;\</a:t>
            </a:r>
            <a:r>
              <a:rPr err="1"/>
              <a:t>equiv</a:t>
            </a:r>
            <a:r>
              <a:t> \left\{</a:t>
            </a:r>
          </a:p>
          <a:p>
            <a:r>
              <a:t>    \begin{array}{</a:t>
            </a:r>
            <a:r>
              <a:rPr err="1"/>
              <a:t>rl</a:t>
            </a:r>
            <a:r>
              <a:t>}</a:t>
            </a:r>
          </a:p>
          <a:p>
            <a:r>
              <a:t>\</a:t>
            </a:r>
            <a:r>
              <a:rPr err="1"/>
              <a:t>mathbf</a:t>
            </a:r>
            <a:r>
              <a:t>{F} \in \</a:t>
            </a:r>
            <a:r>
              <a:rPr err="1"/>
              <a:t>mathbb</a:t>
            </a:r>
            <a:r>
              <a:t>{N}^{M\times3} \\</a:t>
            </a:r>
          </a:p>
          <a:p>
            <a:r>
              <a:t>\</a:t>
            </a:r>
            <a:r>
              <a:rPr err="1"/>
              <a:t>mathbf</a:t>
            </a:r>
            <a:r>
              <a:t>{V} \in \</a:t>
            </a:r>
            <a:r>
              <a:rPr err="1"/>
              <a:t>mathbb</a:t>
            </a:r>
            <a:r>
              <a:t>{R}^{N\times3}</a:t>
            </a:r>
          </a:p>
          <a:p>
            <a:r>
              <a:t>    \end{array} \right. \\</a:t>
            </a:r>
          </a:p>
          <a:p>
            <a:r>
              <a:t>\</a:t>
            </a:r>
            <a:r>
              <a:rPr err="1"/>
              <a:t>mathcal</a:t>
            </a:r>
            <a:r>
              <a:t>{V} &amp;\</a:t>
            </a:r>
            <a:r>
              <a:rPr err="1"/>
              <a:t>equiv</a:t>
            </a:r>
            <a:r>
              <a:t> \</a:t>
            </a:r>
            <a:r>
              <a:rPr err="1"/>
              <a:t>mathbb</a:t>
            </a:r>
            <a:r>
              <a:t>{R}^2 \</a:t>
            </a:r>
            <a:r>
              <a:rPr err="1"/>
              <a:t>rightarrow</a:t>
            </a:r>
            <a:r>
              <a:t> \</a:t>
            </a:r>
            <a:r>
              <a:rPr err="1"/>
              <a:t>mathbb</a:t>
            </a:r>
            <a:r>
              <a:t>{R}^3</a:t>
            </a:r>
          </a:p>
        </p:txBody>
      </p:sp>
    </p:spTree>
  </p:cSld>
  <p:clrMapOvr>
    <a:masterClrMapping/>
  </p:clrMapOvr>
</p:notes>
</file>

<file path=ppt/notesSlides/notesSlide7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7" name="Shape 257"/>
          <p:cNvSpPr>
            <a:spLocks noGrp="1" noRot="1" noChangeAspect="1"/>
          </p:cNvSpPr>
          <p:nvPr>
            <p:ph type="sldImg"/>
          </p:nvPr>
        </p:nvSpPr>
        <p:spPr>
          <a:xfrm>
            <a:off x="381000" y="685800"/>
            <a:ext cx="6096000" cy="3429000"/>
          </a:xfrm>
          <a:prstGeom prst="rect">
            <a:avLst/>
          </a:prstGeom>
        </p:spPr>
        <p:txBody>
          <a:bodyPr/>
          <a:lstStyle/>
          <a:p>
            <a:endParaRPr/>
          </a:p>
        </p:txBody>
      </p:sp>
      <p:sp>
        <p:nvSpPr>
          <p:cNvPr id="258" name="Shape 258"/>
          <p:cNvSpPr>
            <a:spLocks noGrp="1"/>
          </p:cNvSpPr>
          <p:nvPr>
            <p:ph type="body" sz="quarter" idx="1"/>
          </p:nvPr>
        </p:nvSpPr>
        <p:spPr>
          <a:prstGeom prst="rect">
            <a:avLst/>
          </a:prstGeom>
        </p:spPr>
        <p:txBody>
          <a:bodyPr/>
          <a:lstStyle/>
          <a:p>
            <a:pPr marL="0" marR="0" lvl="0" indent="0" defTabSz="228600" eaLnBrk="1" fontAlgn="auto" latinLnBrk="0" hangingPunct="1">
              <a:lnSpc>
                <a:spcPct val="117999"/>
              </a:lnSpc>
              <a:spcBef>
                <a:spcPts val="0"/>
              </a:spcBef>
              <a:spcAft>
                <a:spcPts val="0"/>
              </a:spcAft>
              <a:buClrTx/>
              <a:buSzTx/>
              <a:buFontTx/>
              <a:buNone/>
              <a:tabLst/>
              <a:defRPr/>
            </a:pPr>
            <a:r>
              <a:rPr lang="de-DE" sz="1100">
                <a:effectLst/>
                <a:latin typeface="Helvetica Neue"/>
                <a:ea typeface="Helvetica Neue"/>
                <a:cs typeface="Helvetica Neue"/>
                <a:sym typeface="Helvetica Neue"/>
              </a:rPr>
              <a:t>\</a:t>
            </a:r>
            <a:r>
              <a:rPr lang="de-DE" sz="1100" err="1">
                <a:effectLst/>
                <a:latin typeface="Helvetica Neue"/>
                <a:ea typeface="Helvetica Neue"/>
                <a:cs typeface="Helvetica Neue"/>
                <a:sym typeface="Helvetica Neue"/>
              </a:rPr>
              <a:t>mathbf</a:t>
            </a:r>
            <a:r>
              <a:rPr lang="de-DE" sz="1100">
                <a:effectLst/>
                <a:latin typeface="Helvetica Neue"/>
                <a:ea typeface="Helvetica Neue"/>
                <a:cs typeface="Helvetica Neue"/>
                <a:sym typeface="Helvetica Neue"/>
              </a:rPr>
              <a:t>{X}{'} = \</a:t>
            </a:r>
            <a:r>
              <a:rPr lang="de-DE" sz="1100" err="1">
                <a:effectLst/>
                <a:latin typeface="Helvetica Neue"/>
                <a:ea typeface="Helvetica Neue"/>
                <a:cs typeface="Helvetica Neue"/>
                <a:sym typeface="Helvetica Neue"/>
              </a:rPr>
              <a:t>mathbf</a:t>
            </a:r>
            <a:r>
              <a:rPr lang="de-DE" sz="1100">
                <a:effectLst/>
                <a:latin typeface="Helvetica Neue"/>
                <a:ea typeface="Helvetica Neue"/>
                <a:cs typeface="Helvetica Neue"/>
                <a:sym typeface="Helvetica Neue"/>
              </a:rPr>
              <a:t>{X} + \</a:t>
            </a:r>
            <a:r>
              <a:rPr lang="de-DE" sz="1100" err="1">
                <a:effectLst/>
                <a:latin typeface="Helvetica Neue"/>
                <a:ea typeface="Helvetica Neue"/>
                <a:cs typeface="Helvetica Neue"/>
                <a:sym typeface="Helvetica Neue"/>
              </a:rPr>
              <a:t>mathbf</a:t>
            </a:r>
            <a:r>
              <a:rPr lang="de-DE" sz="1100">
                <a:effectLst/>
                <a:latin typeface="Helvetica Neue"/>
                <a:ea typeface="Helvetica Neue"/>
                <a:cs typeface="Helvetica Neue"/>
                <a:sym typeface="Helvetica Neue"/>
              </a:rPr>
              <a:t>{t}, \</a:t>
            </a:r>
            <a:r>
              <a:rPr lang="de-DE" sz="1100" err="1">
                <a:effectLst/>
                <a:latin typeface="Helvetica Neue"/>
                <a:ea typeface="Helvetica Neue"/>
                <a:cs typeface="Helvetica Neue"/>
                <a:sym typeface="Helvetica Neue"/>
              </a:rPr>
              <a:t>mathbf</a:t>
            </a:r>
            <a:r>
              <a:rPr lang="de-DE" sz="1100">
                <a:effectLst/>
                <a:latin typeface="Helvetica Neue"/>
                <a:ea typeface="Helvetica Neue"/>
                <a:cs typeface="Helvetica Neue"/>
                <a:sym typeface="Helvetica Neue"/>
              </a:rPr>
              <a:t>{t} \in \</a:t>
            </a:r>
            <a:r>
              <a:rPr lang="de-DE" sz="1100" err="1">
                <a:effectLst/>
                <a:latin typeface="Helvetica Neue"/>
                <a:ea typeface="Helvetica Neue"/>
                <a:cs typeface="Helvetica Neue"/>
                <a:sym typeface="Helvetica Neue"/>
              </a:rPr>
              <a:t>mathbb</a:t>
            </a:r>
            <a:r>
              <a:rPr lang="de-DE" sz="1100">
                <a:effectLst/>
                <a:latin typeface="Helvetica Neue"/>
                <a:ea typeface="Helvetica Neue"/>
                <a:cs typeface="Helvetica Neue"/>
                <a:sym typeface="Helvetica Neue"/>
              </a:rPr>
              <a:t>{R}^3</a:t>
            </a:r>
          </a:p>
          <a:p>
            <a:pPr marL="0" marR="0" lvl="0" indent="0" defTabSz="228600" eaLnBrk="1" fontAlgn="auto" latinLnBrk="0" hangingPunct="1">
              <a:lnSpc>
                <a:spcPct val="117999"/>
              </a:lnSpc>
              <a:spcBef>
                <a:spcPts val="0"/>
              </a:spcBef>
              <a:spcAft>
                <a:spcPts val="0"/>
              </a:spcAft>
              <a:buClrTx/>
              <a:buSzTx/>
              <a:buFontTx/>
              <a:buNone/>
              <a:tabLst/>
              <a:defRPr/>
            </a:pPr>
            <a:r>
              <a:rPr lang="de-DE" sz="1100">
                <a:effectLst/>
                <a:latin typeface="Helvetica Neue"/>
                <a:ea typeface="Helvetica Neue"/>
                <a:cs typeface="Helvetica Neue"/>
                <a:sym typeface="Helvetica Neue"/>
              </a:rPr>
              <a:t>{\</a:t>
            </a:r>
            <a:r>
              <a:rPr lang="de-DE" sz="1100" err="1">
                <a:effectLst/>
                <a:latin typeface="Helvetica Neue"/>
                <a:ea typeface="Helvetica Neue"/>
                <a:cs typeface="Helvetica Neue"/>
                <a:sym typeface="Helvetica Neue"/>
              </a:rPr>
              <a:t>mathbf</a:t>
            </a:r>
            <a:r>
              <a:rPr lang="de-DE" sz="1100">
                <a:effectLst/>
                <a:latin typeface="Helvetica Neue"/>
                <a:ea typeface="Helvetica Neue"/>
                <a:cs typeface="Helvetica Neue"/>
                <a:sym typeface="Helvetica Neue"/>
              </a:rPr>
              <a:t>{X}'}^{T} = \</a:t>
            </a:r>
            <a:r>
              <a:rPr lang="de-DE" sz="1100" err="1">
                <a:effectLst/>
                <a:latin typeface="Helvetica Neue"/>
                <a:ea typeface="Helvetica Neue"/>
                <a:cs typeface="Helvetica Neue"/>
                <a:sym typeface="Helvetica Neue"/>
              </a:rPr>
              <a:t>mathbf</a:t>
            </a:r>
            <a:r>
              <a:rPr lang="de-DE" sz="1100">
                <a:effectLst/>
                <a:latin typeface="Helvetica Neue"/>
                <a:ea typeface="Helvetica Neue"/>
                <a:cs typeface="Helvetica Neue"/>
                <a:sym typeface="Helvetica Neue"/>
              </a:rPr>
              <a:t>{R} \</a:t>
            </a:r>
            <a:r>
              <a:rPr lang="de-DE" sz="1100" err="1">
                <a:effectLst/>
                <a:latin typeface="Helvetica Neue"/>
                <a:ea typeface="Helvetica Neue"/>
                <a:cs typeface="Helvetica Neue"/>
                <a:sym typeface="Helvetica Neue"/>
              </a:rPr>
              <a:t>cdot</a:t>
            </a:r>
            <a:r>
              <a:rPr lang="de-DE" sz="1100">
                <a:effectLst/>
                <a:latin typeface="Helvetica Neue"/>
                <a:ea typeface="Helvetica Neue"/>
                <a:cs typeface="Helvetica Neue"/>
                <a:sym typeface="Helvetica Neue"/>
              </a:rPr>
              <a:t> \</a:t>
            </a:r>
            <a:r>
              <a:rPr lang="de-DE" sz="1100" err="1">
                <a:effectLst/>
                <a:latin typeface="Helvetica Neue"/>
                <a:ea typeface="Helvetica Neue"/>
                <a:cs typeface="Helvetica Neue"/>
                <a:sym typeface="Helvetica Neue"/>
              </a:rPr>
              <a:t>mathbf</a:t>
            </a:r>
            <a:r>
              <a:rPr lang="de-DE" sz="1100">
                <a:effectLst/>
                <a:latin typeface="Helvetica Neue"/>
                <a:ea typeface="Helvetica Neue"/>
                <a:cs typeface="Helvetica Neue"/>
                <a:sym typeface="Helvetica Neue"/>
              </a:rPr>
              <a:t>{X}^T , \</a:t>
            </a:r>
            <a:r>
              <a:rPr lang="de-DE" sz="1100" err="1">
                <a:effectLst/>
                <a:latin typeface="Helvetica Neue"/>
                <a:ea typeface="Helvetica Neue"/>
                <a:cs typeface="Helvetica Neue"/>
                <a:sym typeface="Helvetica Neue"/>
              </a:rPr>
              <a:t>mathbf</a:t>
            </a:r>
            <a:r>
              <a:rPr lang="de-DE" sz="1100">
                <a:effectLst/>
                <a:latin typeface="Helvetica Neue"/>
                <a:ea typeface="Helvetica Neue"/>
                <a:cs typeface="Helvetica Neue"/>
                <a:sym typeface="Helvetica Neue"/>
              </a:rPr>
              <a:t>{R} \in \</a:t>
            </a:r>
            <a:r>
              <a:rPr lang="de-DE" sz="1100" err="1">
                <a:effectLst/>
                <a:latin typeface="Helvetica Neue"/>
                <a:ea typeface="Helvetica Neue"/>
                <a:cs typeface="Helvetica Neue"/>
                <a:sym typeface="Helvetica Neue"/>
              </a:rPr>
              <a:t>mathbf</a:t>
            </a:r>
            <a:r>
              <a:rPr lang="de-DE" sz="1100">
                <a:effectLst/>
                <a:latin typeface="Helvetica Neue"/>
                <a:ea typeface="Helvetica Neue"/>
                <a:cs typeface="Helvetica Neue"/>
                <a:sym typeface="Helvetica Neue"/>
              </a:rPr>
              <a:t>{SO}(3)</a:t>
            </a:r>
          </a:p>
          <a:p>
            <a:pPr marL="0" marR="0" lvl="0" indent="0" defTabSz="228600" eaLnBrk="1" fontAlgn="auto" latinLnBrk="0" hangingPunct="1">
              <a:lnSpc>
                <a:spcPct val="117999"/>
              </a:lnSpc>
              <a:spcBef>
                <a:spcPts val="0"/>
              </a:spcBef>
              <a:spcAft>
                <a:spcPts val="0"/>
              </a:spcAft>
              <a:buClrTx/>
              <a:buSzTx/>
              <a:buFontTx/>
              <a:buNone/>
              <a:tabLst/>
              <a:defRPr/>
            </a:pPr>
            <a:r>
              <a:rPr lang="de-DE" sz="1100">
                <a:effectLst/>
                <a:latin typeface="Helvetica Neue"/>
                <a:ea typeface="Helvetica Neue"/>
                <a:cs typeface="Helvetica Neue"/>
                <a:sym typeface="Helvetica Neue"/>
              </a:rPr>
              <a:t>{\</a:t>
            </a:r>
            <a:r>
              <a:rPr lang="de-DE" sz="1100" err="1">
                <a:effectLst/>
                <a:latin typeface="Helvetica Neue"/>
                <a:ea typeface="Helvetica Neue"/>
                <a:cs typeface="Helvetica Neue"/>
                <a:sym typeface="Helvetica Neue"/>
              </a:rPr>
              <a:t>mathbf</a:t>
            </a:r>
            <a:r>
              <a:rPr lang="de-DE" sz="1100">
                <a:effectLst/>
                <a:latin typeface="Helvetica Neue"/>
                <a:ea typeface="Helvetica Neue"/>
                <a:cs typeface="Helvetica Neue"/>
                <a:sym typeface="Helvetica Neue"/>
              </a:rPr>
              <a:t>{X}'} = s \</a:t>
            </a:r>
            <a:r>
              <a:rPr lang="de-DE" sz="1100" err="1">
                <a:effectLst/>
                <a:latin typeface="Helvetica Neue"/>
                <a:ea typeface="Helvetica Neue"/>
                <a:cs typeface="Helvetica Neue"/>
                <a:sym typeface="Helvetica Neue"/>
              </a:rPr>
              <a:t>mathbf</a:t>
            </a:r>
            <a:r>
              <a:rPr lang="de-DE" sz="1100">
                <a:effectLst/>
                <a:latin typeface="Helvetica Neue"/>
                <a:ea typeface="Helvetica Neue"/>
                <a:cs typeface="Helvetica Neue"/>
                <a:sym typeface="Helvetica Neue"/>
              </a:rPr>
              <a:t>{X} , s \in \</a:t>
            </a:r>
            <a:r>
              <a:rPr lang="de-DE" sz="1100" err="1">
                <a:effectLst/>
                <a:latin typeface="Helvetica Neue"/>
                <a:ea typeface="Helvetica Neue"/>
                <a:cs typeface="Helvetica Neue"/>
                <a:sym typeface="Helvetica Neue"/>
              </a:rPr>
              <a:t>mathbb</a:t>
            </a:r>
            <a:r>
              <a:rPr lang="de-DE" sz="1100">
                <a:effectLst/>
                <a:latin typeface="Helvetica Neue"/>
                <a:ea typeface="Helvetica Neue"/>
                <a:cs typeface="Helvetica Neue"/>
                <a:sym typeface="Helvetica Neue"/>
              </a:rPr>
              <a:t>{R}</a:t>
            </a:r>
          </a:p>
          <a:p>
            <a:pPr marL="0" marR="0" lvl="0" indent="0" defTabSz="228600" eaLnBrk="1" fontAlgn="auto" latinLnBrk="0" hangingPunct="1">
              <a:lnSpc>
                <a:spcPct val="117999"/>
              </a:lnSpc>
              <a:spcBef>
                <a:spcPts val="0"/>
              </a:spcBef>
              <a:spcAft>
                <a:spcPts val="0"/>
              </a:spcAft>
              <a:buClrTx/>
              <a:buSzTx/>
              <a:buFontTx/>
              <a:buNone/>
              <a:tabLst/>
              <a:defRPr/>
            </a:pPr>
            <a:endParaRPr lang="de-DE" sz="1100">
              <a:effectLst/>
              <a:latin typeface="Helvetica Neue"/>
              <a:ea typeface="Helvetica Neue"/>
              <a:cs typeface="Helvetica Neue"/>
              <a:sym typeface="Helvetica Neue"/>
            </a:endParaRPr>
          </a:p>
          <a:p>
            <a:endParaRPr/>
          </a:p>
        </p:txBody>
      </p:sp>
    </p:spTree>
  </p:cSld>
  <p:clrMapOvr>
    <a:masterClrMapping/>
  </p:clrMapOvr>
</p:notes>
</file>

<file path=ppt/notesSlides/notesSlide7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 name="Shape 276"/>
          <p:cNvSpPr>
            <a:spLocks noGrp="1" noRot="1" noChangeAspect="1"/>
          </p:cNvSpPr>
          <p:nvPr>
            <p:ph type="sldImg"/>
          </p:nvPr>
        </p:nvSpPr>
        <p:spPr>
          <a:xfrm>
            <a:off x="381000" y="685800"/>
            <a:ext cx="6096000" cy="3429000"/>
          </a:xfrm>
          <a:prstGeom prst="rect">
            <a:avLst/>
          </a:prstGeom>
        </p:spPr>
        <p:txBody>
          <a:bodyPr/>
          <a:lstStyle/>
          <a:p>
            <a:endParaRPr/>
          </a:p>
        </p:txBody>
      </p:sp>
      <p:sp>
        <p:nvSpPr>
          <p:cNvPr id="277" name="Shape 277"/>
          <p:cNvSpPr>
            <a:spLocks noGrp="1"/>
          </p:cNvSpPr>
          <p:nvPr>
            <p:ph type="body" sz="quarter" idx="1"/>
          </p:nvPr>
        </p:nvSpPr>
        <p:spPr>
          <a:prstGeom prst="rect">
            <a:avLst/>
          </a:prstGeom>
        </p:spPr>
        <p:txBody>
          <a:bodyPr/>
          <a:lstStyle/>
          <a:p>
            <a:r>
              <a:t>Algebraically, rotations can be represented by a 3x3 matrix. A column vector v gets pre-multiplied by the rotation matrix R to obtain the rotated point v’ as a column vector. This representation of rotations requires 9 numbers, although there are only 3 degrees of freedom.</a:t>
            </a:r>
          </a:p>
          <a:p>
            <a:endParaRPr/>
          </a:p>
        </p:txBody>
      </p:sp>
    </p:spTree>
  </p:cSld>
  <p:clrMapOvr>
    <a:masterClrMapping/>
  </p:clrMapOvr>
</p:notes>
</file>

<file path=ppt/notesSlides/notesSlide7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8" name="Shape 298"/>
          <p:cNvSpPr>
            <a:spLocks noGrp="1" noRot="1" noChangeAspect="1"/>
          </p:cNvSpPr>
          <p:nvPr>
            <p:ph type="sldImg"/>
          </p:nvPr>
        </p:nvSpPr>
        <p:spPr>
          <a:xfrm>
            <a:off x="381000" y="685800"/>
            <a:ext cx="6096000" cy="3429000"/>
          </a:xfrm>
          <a:prstGeom prst="rect">
            <a:avLst/>
          </a:prstGeom>
        </p:spPr>
        <p:txBody>
          <a:bodyPr/>
          <a:lstStyle/>
          <a:p>
            <a:endParaRPr/>
          </a:p>
        </p:txBody>
      </p:sp>
      <p:sp>
        <p:nvSpPr>
          <p:cNvPr id="299" name="Shape 299"/>
          <p:cNvSpPr>
            <a:spLocks noGrp="1"/>
          </p:cNvSpPr>
          <p:nvPr>
            <p:ph type="body" sz="quarter" idx="1"/>
          </p:nvPr>
        </p:nvSpPr>
        <p:spPr>
          <a:prstGeom prst="rect">
            <a:avLst/>
          </a:prstGeom>
        </p:spPr>
        <p:txBody>
          <a:bodyPr/>
          <a:lstStyle/>
          <a:p>
            <a:r>
              <a:t>Algebraically, rotations can be represented by a 3x3 matrix. A column vector v gets pre-multiplied by the rotation matrix R to obtain the rotated point v’ as a column vector. This representation of rotations requires 9 numbers, although there are only 3 degrees of freedom.</a:t>
            </a:r>
          </a:p>
          <a:p>
            <a:endParaRPr/>
          </a:p>
          <a:p>
            <a:r>
              <a:t>{\color[rgb]{0.568627,0.384314,0.062745} R }&amp;: \mathbb{R}^3 \rightarrow \mathbb{R}^3\\</a:t>
            </a:r>
          </a:p>
          <a:p>
            <a:r>
              <a:t>\mathbf{v}' &amp;= {\color[rgb]{0.568627,0.384314,0.062745} R }{\color[rgb]{0.643137,0.686275,0.749020} \mathbf{v}} \\</a:t>
            </a:r>
          </a:p>
          <a:p>
            <a:r>
              <a:t>{\color[rgb]{0.568627,0.384314,0.062745} R }&amp; \equiv  \left[ \mathbf{r}_x~\mathbf{r}_y~\mathbf{r}_z\right]</a:t>
            </a:r>
          </a:p>
        </p:txBody>
      </p:sp>
    </p:spTree>
  </p:cSld>
  <p:clrMapOvr>
    <a:masterClrMapping/>
  </p:clrMapOvr>
</p:notes>
</file>

<file path=ppt/notesSlides/notesSlide7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0" name="Shape 320"/>
          <p:cNvSpPr>
            <a:spLocks noGrp="1" noRot="1" noChangeAspect="1"/>
          </p:cNvSpPr>
          <p:nvPr>
            <p:ph type="sldImg"/>
          </p:nvPr>
        </p:nvSpPr>
        <p:spPr>
          <a:xfrm>
            <a:off x="381000" y="685800"/>
            <a:ext cx="6096000" cy="3429000"/>
          </a:xfrm>
          <a:prstGeom prst="rect">
            <a:avLst/>
          </a:prstGeom>
        </p:spPr>
        <p:txBody>
          <a:bodyPr/>
          <a:lstStyle/>
          <a:p>
            <a:endParaRPr/>
          </a:p>
        </p:txBody>
      </p:sp>
      <p:sp>
        <p:nvSpPr>
          <p:cNvPr id="321" name="Shape 321"/>
          <p:cNvSpPr>
            <a:spLocks noGrp="1"/>
          </p:cNvSpPr>
          <p:nvPr>
            <p:ph type="body" sz="quarter" idx="1"/>
          </p:nvPr>
        </p:nvSpPr>
        <p:spPr>
          <a:prstGeom prst="rect">
            <a:avLst/>
          </a:prstGeom>
        </p:spPr>
        <p:txBody>
          <a:bodyPr/>
          <a:lstStyle/>
          <a:p>
            <a:r>
              <a:t>Algebraically, rotations can be represented by a 3x3 matrix. A column vector v gets pre-multiplied by the rotation matrix R to obtain the rotated point v’ as a column vector. This representation of rotations requires 9 numbers, although there are only 3 degrees of freedom.</a:t>
            </a:r>
          </a:p>
          <a:p>
            <a:endParaRPr/>
          </a:p>
          <a:p>
            <a:r>
              <a:t>{\color[rgb]{0.568627,0.384314,0.062745} R }&amp;: \mathbb{R}^3 \rightarrow \mathbb{R}^3\\</a:t>
            </a:r>
          </a:p>
          <a:p>
            <a:r>
              <a:t>\mathbf{v}' &amp;= {\color[rgb]{0.568627,0.384314,0.062745} R }{\color[rgb]{0.643137,0.686275,0.749020} \mathbf{v}} \\</a:t>
            </a:r>
          </a:p>
          <a:p>
            <a:r>
              <a:t>{\color[rgb]{0.568627,0.384314,0.062745} R }&amp; \equiv  \left[ \mathbf{r}_x~\mathbf{r}_y~\mathbf{r}_z\right]</a:t>
            </a:r>
          </a:p>
        </p:txBody>
      </p:sp>
    </p:spTree>
  </p:cSld>
  <p:clrMapOvr>
    <a:masterClrMapping/>
  </p:clrMapOvr>
</p:notes>
</file>

<file path=ppt/notesSlides/notesSlide7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3" name="Shape 343"/>
          <p:cNvSpPr>
            <a:spLocks noGrp="1" noRot="1" noChangeAspect="1"/>
          </p:cNvSpPr>
          <p:nvPr>
            <p:ph type="sldImg"/>
          </p:nvPr>
        </p:nvSpPr>
        <p:spPr>
          <a:xfrm>
            <a:off x="381000" y="685800"/>
            <a:ext cx="6096000" cy="3429000"/>
          </a:xfrm>
          <a:prstGeom prst="rect">
            <a:avLst/>
          </a:prstGeom>
        </p:spPr>
        <p:txBody>
          <a:bodyPr/>
          <a:lstStyle/>
          <a:p>
            <a:endParaRPr/>
          </a:p>
        </p:txBody>
      </p:sp>
      <p:sp>
        <p:nvSpPr>
          <p:cNvPr id="344" name="Shape 344"/>
          <p:cNvSpPr>
            <a:spLocks noGrp="1"/>
          </p:cNvSpPr>
          <p:nvPr>
            <p:ph type="body" sz="quarter" idx="1"/>
          </p:nvPr>
        </p:nvSpPr>
        <p:spPr>
          <a:prstGeom prst="rect">
            <a:avLst/>
          </a:prstGeom>
        </p:spPr>
        <p:txBody>
          <a:bodyPr/>
          <a:lstStyle/>
          <a:p>
            <a:r>
              <a:t>Algebraically, rotations can be represented by a 3x3 matrix. A column vector v gets pre-multiplied by the rotation matrix R to obtain the rotated point v’ as a column vector. This representation of rotations requires 9 numbers, although there are only 3 degrees of freedom.</a:t>
            </a:r>
          </a:p>
          <a:p>
            <a:endParaRPr/>
          </a:p>
          <a:p>
            <a:r>
              <a:t>{\color[</a:t>
            </a:r>
            <a:r>
              <a:rPr err="1"/>
              <a:t>rgb</a:t>
            </a:r>
            <a:r>
              <a:t>]{0.568627,0.384314,0.062745} R }&amp;: \</a:t>
            </a:r>
            <a:r>
              <a:rPr err="1"/>
              <a:t>mathbb</a:t>
            </a:r>
            <a:r>
              <a:t>{R}^3 \</a:t>
            </a:r>
            <a:r>
              <a:rPr err="1"/>
              <a:t>rightarrow</a:t>
            </a:r>
            <a:r>
              <a:t> \</a:t>
            </a:r>
            <a:r>
              <a:rPr err="1"/>
              <a:t>mathbb</a:t>
            </a:r>
            <a:r>
              <a:t>{R}^3\\</a:t>
            </a:r>
          </a:p>
          <a:p>
            <a:r>
              <a:t>\</a:t>
            </a:r>
            <a:r>
              <a:rPr err="1"/>
              <a:t>mathbf</a:t>
            </a:r>
            <a:r>
              <a:t>{v}' &amp;= {\color[</a:t>
            </a:r>
            <a:r>
              <a:rPr err="1"/>
              <a:t>rgb</a:t>
            </a:r>
            <a:r>
              <a:t>]{0.568627,0.384314,0.062745} R }{\color[</a:t>
            </a:r>
            <a:r>
              <a:rPr err="1"/>
              <a:t>rgb</a:t>
            </a:r>
            <a:r>
              <a:t>]{0.643137,0.686275,0.749020} \</a:t>
            </a:r>
            <a:r>
              <a:rPr err="1"/>
              <a:t>mathbf</a:t>
            </a:r>
            <a:r>
              <a:t>{v}} \\</a:t>
            </a:r>
          </a:p>
          <a:p>
            <a:r>
              <a:t>{\color[</a:t>
            </a:r>
            <a:r>
              <a:rPr err="1"/>
              <a:t>rgb</a:t>
            </a:r>
            <a:r>
              <a:t>]{0.568627,0.384314,0.062745} R }&amp; \</a:t>
            </a:r>
            <a:r>
              <a:rPr err="1"/>
              <a:t>equiv</a:t>
            </a:r>
            <a:r>
              <a:t>  \left[ \</a:t>
            </a:r>
            <a:r>
              <a:rPr err="1"/>
              <a:t>mathbf</a:t>
            </a:r>
            <a:r>
              <a:t>{r}_x~\</a:t>
            </a:r>
            <a:r>
              <a:rPr err="1"/>
              <a:t>mathbf</a:t>
            </a:r>
            <a:r>
              <a:t>{r}_y~\</a:t>
            </a:r>
            <a:r>
              <a:rPr err="1"/>
              <a:t>mathbf</a:t>
            </a:r>
            <a:r>
              <a:t>{r}_z\right]</a:t>
            </a:r>
          </a:p>
        </p:txBody>
      </p:sp>
    </p:spTree>
  </p:cSld>
  <p:clrMapOvr>
    <a:masterClrMapping/>
  </p:clrMapOvr>
</p:notes>
</file>

<file path=ppt/notesSlides/notesSlide7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defTabSz="228600" eaLnBrk="1" fontAlgn="auto" latinLnBrk="0" hangingPunct="1">
              <a:lnSpc>
                <a:spcPct val="117999"/>
              </a:lnSpc>
              <a:spcBef>
                <a:spcPts val="0"/>
              </a:spcBef>
              <a:spcAft>
                <a:spcPts val="0"/>
              </a:spcAft>
              <a:buClrTx/>
              <a:buSzTx/>
              <a:buFontTx/>
              <a:buNone/>
              <a:tabLst/>
              <a:defRPr/>
            </a:pPr>
            <a:r>
              <a:rPr lang="de-DE" sz="1100">
                <a:effectLst/>
                <a:latin typeface="Helvetica Neue"/>
                <a:ea typeface="Helvetica Neue"/>
                <a:cs typeface="Helvetica Neue"/>
                <a:sym typeface="Helvetica Neue"/>
              </a:rPr>
              <a:t>\</a:t>
            </a:r>
            <a:r>
              <a:rPr lang="de-DE" sz="1100" err="1">
                <a:effectLst/>
                <a:latin typeface="Helvetica Neue"/>
                <a:ea typeface="Helvetica Neue"/>
                <a:cs typeface="Helvetica Neue"/>
                <a:sym typeface="Helvetica Neue"/>
              </a:rPr>
              <a:t>mathbf</a:t>
            </a:r>
            <a:r>
              <a:rPr lang="de-DE" sz="1100">
                <a:effectLst/>
                <a:latin typeface="Helvetica Neue"/>
                <a:ea typeface="Helvetica Neue"/>
                <a:cs typeface="Helvetica Neue"/>
                <a:sym typeface="Helvetica Neue"/>
              </a:rPr>
              <a:t>{X}' = S(\</a:t>
            </a:r>
            <a:r>
              <a:rPr lang="de-DE" sz="1100" err="1">
                <a:effectLst/>
                <a:latin typeface="Helvetica Neue"/>
                <a:ea typeface="Helvetica Neue"/>
                <a:cs typeface="Helvetica Neue"/>
                <a:sym typeface="Helvetica Neue"/>
              </a:rPr>
              <a:t>mathbf</a:t>
            </a:r>
            <a:r>
              <a:rPr lang="de-DE" sz="1100">
                <a:effectLst/>
                <a:latin typeface="Helvetica Neue"/>
                <a:ea typeface="Helvetica Neue"/>
                <a:cs typeface="Helvetica Neue"/>
                <a:sym typeface="Helvetica Neue"/>
              </a:rPr>
              <a:t>{X}) = (s\</a:t>
            </a:r>
            <a:r>
              <a:rPr lang="de-DE" sz="1100" err="1">
                <a:effectLst/>
                <a:latin typeface="Helvetica Neue"/>
                <a:ea typeface="Helvetica Neue"/>
                <a:cs typeface="Helvetica Neue"/>
                <a:sym typeface="Helvetica Neue"/>
              </a:rPr>
              <a:t>mathbf</a:t>
            </a:r>
            <a:r>
              <a:rPr lang="de-DE" sz="1100">
                <a:effectLst/>
                <a:latin typeface="Helvetica Neue"/>
                <a:ea typeface="Helvetica Neue"/>
                <a:cs typeface="Helvetica Neue"/>
                <a:sym typeface="Helvetica Neue"/>
              </a:rPr>
              <a:t>{R} \</a:t>
            </a:r>
            <a:r>
              <a:rPr lang="de-DE" sz="1100" err="1">
                <a:effectLst/>
                <a:latin typeface="Helvetica Neue"/>
                <a:ea typeface="Helvetica Neue"/>
                <a:cs typeface="Helvetica Neue"/>
                <a:sym typeface="Helvetica Neue"/>
              </a:rPr>
              <a:t>cdot</a:t>
            </a:r>
            <a:r>
              <a:rPr lang="de-DE" sz="1100">
                <a:effectLst/>
                <a:latin typeface="Helvetica Neue"/>
                <a:ea typeface="Helvetica Neue"/>
                <a:cs typeface="Helvetica Neue"/>
                <a:sym typeface="Helvetica Neue"/>
              </a:rPr>
              <a:t> \</a:t>
            </a:r>
            <a:r>
              <a:rPr lang="de-DE" sz="1100" err="1">
                <a:effectLst/>
                <a:latin typeface="Helvetica Neue"/>
                <a:ea typeface="Helvetica Neue"/>
                <a:cs typeface="Helvetica Neue"/>
                <a:sym typeface="Helvetica Neue"/>
              </a:rPr>
              <a:t>mathbf</a:t>
            </a:r>
            <a:r>
              <a:rPr lang="de-DE" sz="1100">
                <a:effectLst/>
                <a:latin typeface="Helvetica Neue"/>
                <a:ea typeface="Helvetica Neue"/>
                <a:cs typeface="Helvetica Neue"/>
                <a:sym typeface="Helvetica Neue"/>
              </a:rPr>
              <a:t>{X}^T + \</a:t>
            </a:r>
            <a:r>
              <a:rPr lang="de-DE" sz="1100" err="1">
                <a:effectLst/>
                <a:latin typeface="Helvetica Neue"/>
                <a:ea typeface="Helvetica Neue"/>
                <a:cs typeface="Helvetica Neue"/>
                <a:sym typeface="Helvetica Neue"/>
              </a:rPr>
              <a:t>mathbf</a:t>
            </a:r>
            <a:r>
              <a:rPr lang="de-DE" sz="1100">
                <a:effectLst/>
                <a:latin typeface="Helvetica Neue"/>
                <a:ea typeface="Helvetica Neue"/>
                <a:cs typeface="Helvetica Neue"/>
                <a:sym typeface="Helvetica Neue"/>
              </a:rPr>
              <a:t>{t})^T</a:t>
            </a:r>
          </a:p>
          <a:p>
            <a:endParaRPr lang="en-GB"/>
          </a:p>
        </p:txBody>
      </p:sp>
    </p:spTree>
    <p:extLst>
      <p:ext uri="{BB962C8B-B14F-4D97-AF65-F5344CB8AC3E}">
        <p14:creationId xmlns:p14="http://schemas.microsoft.com/office/powerpoint/2010/main" val="626136784"/>
      </p:ext>
    </p:extLst>
  </p:cSld>
  <p:clrMapOvr>
    <a:masterClrMapping/>
  </p:clrMapOvr>
</p:notes>
</file>

<file path=ppt/notesSlides/notesSlide7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3" name="Shape 373"/>
          <p:cNvSpPr>
            <a:spLocks noGrp="1" noRot="1" noChangeAspect="1"/>
          </p:cNvSpPr>
          <p:nvPr>
            <p:ph type="sldImg"/>
          </p:nvPr>
        </p:nvSpPr>
        <p:spPr>
          <a:xfrm>
            <a:off x="381000" y="685800"/>
            <a:ext cx="6096000" cy="3429000"/>
          </a:xfrm>
          <a:prstGeom prst="rect">
            <a:avLst/>
          </a:prstGeom>
        </p:spPr>
        <p:txBody>
          <a:bodyPr/>
          <a:lstStyle/>
          <a:p>
            <a:endParaRPr/>
          </a:p>
        </p:txBody>
      </p:sp>
      <p:sp>
        <p:nvSpPr>
          <p:cNvPr id="374" name="Shape 374"/>
          <p:cNvSpPr>
            <a:spLocks noGrp="1"/>
          </p:cNvSpPr>
          <p:nvPr>
            <p:ph type="body" sz="quarter" idx="1"/>
          </p:nvPr>
        </p:nvSpPr>
        <p:spPr>
          <a:prstGeom prst="rect">
            <a:avLst/>
          </a:prstGeom>
        </p:spPr>
        <p:txBody>
          <a:bodyPr/>
          <a:lstStyle/>
          <a:p>
            <a:r>
              <a:t>\</a:t>
            </a:r>
            <a:r>
              <a:rPr err="1"/>
              <a:t>arg</a:t>
            </a:r>
            <a:r>
              <a:t> \min_{s,\</a:t>
            </a:r>
            <a:r>
              <a:rPr err="1"/>
              <a:t>mathbf</a:t>
            </a:r>
            <a:r>
              <a:t>{R},\</a:t>
            </a:r>
            <a:r>
              <a:rPr err="1"/>
              <a:t>mathbf</a:t>
            </a:r>
            <a:r>
              <a:t>{t}} \| (s\</a:t>
            </a:r>
            <a:r>
              <a:rPr err="1"/>
              <a:t>mathbf</a:t>
            </a:r>
            <a:r>
              <a:t>{R}\</a:t>
            </a:r>
            <a:r>
              <a:rPr err="1"/>
              <a:t>mathbf</a:t>
            </a:r>
            <a:r>
              <a:t>{V}^T+\</a:t>
            </a:r>
            <a:r>
              <a:rPr err="1"/>
              <a:t>mathbf</a:t>
            </a:r>
            <a:r>
              <a:t>{t})-\</a:t>
            </a:r>
            <a:r>
              <a:rPr err="1"/>
              <a:t>mathbf</a:t>
            </a:r>
            <a:r>
              <a:t>{V}^{\prime T}\|^2_F</a:t>
            </a:r>
          </a:p>
        </p:txBody>
      </p:sp>
    </p:spTree>
  </p:cSld>
  <p:clrMapOvr>
    <a:masterClrMapping/>
  </p:clrMapOvr>
</p:notes>
</file>

<file path=ppt/notesSlides/notesSlide7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2" name="Shape 382"/>
          <p:cNvSpPr>
            <a:spLocks noGrp="1" noRot="1" noChangeAspect="1"/>
          </p:cNvSpPr>
          <p:nvPr>
            <p:ph type="sldImg"/>
          </p:nvPr>
        </p:nvSpPr>
        <p:spPr>
          <a:xfrm>
            <a:off x="381000" y="685800"/>
            <a:ext cx="6096000" cy="3429000"/>
          </a:xfrm>
          <a:prstGeom prst="rect">
            <a:avLst/>
          </a:prstGeom>
        </p:spPr>
        <p:txBody>
          <a:bodyPr/>
          <a:lstStyle/>
          <a:p>
            <a:endParaRPr/>
          </a:p>
        </p:txBody>
      </p:sp>
      <p:sp>
        <p:nvSpPr>
          <p:cNvPr id="383" name="Shape 383"/>
          <p:cNvSpPr>
            <a:spLocks noGrp="1"/>
          </p:cNvSpPr>
          <p:nvPr>
            <p:ph type="body" sz="quarter" idx="1"/>
          </p:nvPr>
        </p:nvSpPr>
        <p:spPr>
          <a:prstGeom prst="rect">
            <a:avLst/>
          </a:prstGeom>
        </p:spPr>
        <p:txBody>
          <a:bodyPr/>
          <a:lstStyle/>
          <a:p>
            <a:r>
              <a:t>Procrustes, which means "he who stretches", offered hospitality to people who passed his home.  He gave them a room and a nice bed to sleep in, and he explained to his guests that the bed had a unique quality, in which it would fit whoever laid on it perfectly.  He neglected to explain, though, that the reason people fit the bed was due to the fact that he stretched out people who were too short for the bed, and he cut off limbs of people who were too tall for it.  </a:t>
            </a:r>
          </a:p>
          <a:p>
            <a:endParaRPr/>
          </a:p>
          <a:p>
            <a:r>
              <a:t>Eventually, a hero in Greek mythology, Theseus, beat Procrustes by adjusting him to fit his own bed. </a:t>
            </a:r>
          </a:p>
        </p:txBody>
      </p:sp>
    </p:spTree>
  </p:cSld>
  <p:clrMapOvr>
    <a:masterClrMapping/>
  </p:clrMapOvr>
</p:notes>
</file>

<file path=ppt/notesSlides/notesSlide8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2" name="Shape 392"/>
          <p:cNvSpPr>
            <a:spLocks noGrp="1" noRot="1" noChangeAspect="1"/>
          </p:cNvSpPr>
          <p:nvPr>
            <p:ph type="sldImg"/>
          </p:nvPr>
        </p:nvSpPr>
        <p:spPr>
          <a:xfrm>
            <a:off x="381000" y="685800"/>
            <a:ext cx="6096000" cy="3429000"/>
          </a:xfrm>
          <a:prstGeom prst="rect">
            <a:avLst/>
          </a:prstGeom>
        </p:spPr>
        <p:txBody>
          <a:bodyPr/>
          <a:lstStyle/>
          <a:p>
            <a:endParaRPr/>
          </a:p>
        </p:txBody>
      </p:sp>
      <p:sp>
        <p:nvSpPr>
          <p:cNvPr id="393" name="Shape 393"/>
          <p:cNvSpPr>
            <a:spLocks noGrp="1"/>
          </p:cNvSpPr>
          <p:nvPr>
            <p:ph type="body" sz="quarter" idx="1"/>
          </p:nvPr>
        </p:nvSpPr>
        <p:spPr>
          <a:prstGeom prst="rect">
            <a:avLst/>
          </a:prstGeom>
        </p:spPr>
        <p:txBody>
          <a:bodyPr/>
          <a:lstStyle/>
          <a:p>
            <a:r>
              <a:t>Ideas to solve the problem? </a:t>
            </a:r>
          </a:p>
          <a:p>
            <a:r>
              <a:t>Is it linear, quadratic in the parameters? </a:t>
            </a:r>
          </a:p>
        </p:txBody>
      </p:sp>
    </p:spTree>
  </p:cSld>
  <p:clrMapOvr>
    <a:masterClrMapping/>
  </p:clrMapOvr>
</p:notes>
</file>

<file path=ppt/notesSlides/notesSlide8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8" name="Shape 408"/>
          <p:cNvSpPr>
            <a:spLocks noGrp="1" noRot="1" noChangeAspect="1"/>
          </p:cNvSpPr>
          <p:nvPr>
            <p:ph type="sldImg"/>
          </p:nvPr>
        </p:nvSpPr>
        <p:spPr>
          <a:xfrm>
            <a:off x="381000" y="685800"/>
            <a:ext cx="6096000" cy="3429000"/>
          </a:xfrm>
          <a:prstGeom prst="rect">
            <a:avLst/>
          </a:prstGeom>
        </p:spPr>
        <p:txBody>
          <a:bodyPr/>
          <a:lstStyle/>
          <a:p>
            <a:endParaRPr/>
          </a:p>
        </p:txBody>
      </p:sp>
      <p:sp>
        <p:nvSpPr>
          <p:cNvPr id="409" name="Shape 409"/>
          <p:cNvSpPr>
            <a:spLocks noGrp="1"/>
          </p:cNvSpPr>
          <p:nvPr>
            <p:ph type="body" sz="quarter" idx="1"/>
          </p:nvPr>
        </p:nvSpPr>
        <p:spPr>
          <a:prstGeom prst="rect">
            <a:avLst/>
          </a:prstGeom>
        </p:spPr>
        <p:txBody>
          <a:bodyPr/>
          <a:lstStyle/>
          <a:p>
            <a:r>
              <a:t>To understand how procrustes works, we need to understand what SVD does. I assume you are familiar with SVD, but here is a quick recap.</a:t>
            </a:r>
          </a:p>
          <a:p>
            <a:r>
              <a:t>SVD states that every matrix, can be factorized into 3 matrices. Where V and U are orthogonal matrices and sigma is diagonal.</a:t>
            </a:r>
          </a:p>
          <a:p>
            <a:r>
              <a:t>Geometrically it is telling us, a linear mapping can always be decomposed into a rotation, a scaling along principal axis by Sigma, followed by another rotation. </a:t>
            </a:r>
          </a:p>
        </p:txBody>
      </p:sp>
    </p:spTree>
  </p:cSld>
  <p:clrMapOvr>
    <a:masterClrMapping/>
  </p:clrMapOvr>
</p:notes>
</file>

<file path=ppt/notesSlides/notesSlide8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21" name="Shape 421"/>
          <p:cNvSpPr>
            <a:spLocks noGrp="1" noRot="1" noChangeAspect="1"/>
          </p:cNvSpPr>
          <p:nvPr>
            <p:ph type="sldImg"/>
          </p:nvPr>
        </p:nvSpPr>
        <p:spPr>
          <a:xfrm>
            <a:off x="381000" y="685800"/>
            <a:ext cx="6096000" cy="3429000"/>
          </a:xfrm>
          <a:prstGeom prst="rect">
            <a:avLst/>
          </a:prstGeom>
        </p:spPr>
        <p:txBody>
          <a:bodyPr/>
          <a:lstStyle/>
          <a:p>
            <a:endParaRPr/>
          </a:p>
        </p:txBody>
      </p:sp>
      <p:sp>
        <p:nvSpPr>
          <p:cNvPr id="422" name="Shape 422"/>
          <p:cNvSpPr>
            <a:spLocks noGrp="1"/>
          </p:cNvSpPr>
          <p:nvPr>
            <p:ph type="body" sz="quarter" idx="1"/>
          </p:nvPr>
        </p:nvSpPr>
        <p:spPr>
          <a:prstGeom prst="rect">
            <a:avLst/>
          </a:prstGeom>
        </p:spPr>
        <p:txBody>
          <a:bodyPr/>
          <a:lstStyle/>
          <a:p>
            <a:r>
              <a:t>\A &amp;= \U\Sigma \V\tran \\</a:t>
            </a:r>
          </a:p>
          <a:p>
            <a:r>
              <a:t>\A &amp;\equiv (M \times N) \mathrm{\ real\ } \\</a:t>
            </a:r>
          </a:p>
          <a:p>
            <a:r>
              <a:t>\U &amp;\equiv (M\times M) \mathrm{\ orthogonal,\ unit\ norm} \\</a:t>
            </a:r>
          </a:p>
          <a:p>
            <a:r>
              <a:t>\V &amp;\equiv (N\times N) \mathrm{\ orthogonal,\ unit\ norm} \\</a:t>
            </a:r>
          </a:p>
          <a:p>
            <a:r>
              <a:t>\Sigma &amp;\equiv (M\times N) \mathrm{\ diagonal} \\</a:t>
            </a:r>
          </a:p>
        </p:txBody>
      </p:sp>
    </p:spTree>
  </p:cSld>
  <p:clrMapOvr>
    <a:masterClrMapping/>
  </p:clrMapOvr>
</p:notes>
</file>

<file path=ppt/notesSlides/notesSlide8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2" name="Shape 442"/>
          <p:cNvSpPr>
            <a:spLocks noGrp="1" noRot="1" noChangeAspect="1"/>
          </p:cNvSpPr>
          <p:nvPr>
            <p:ph type="sldImg"/>
          </p:nvPr>
        </p:nvSpPr>
        <p:spPr>
          <a:xfrm>
            <a:off x="381000" y="685800"/>
            <a:ext cx="6096000" cy="3429000"/>
          </a:xfrm>
          <a:prstGeom prst="rect">
            <a:avLst/>
          </a:prstGeom>
        </p:spPr>
        <p:txBody>
          <a:bodyPr/>
          <a:lstStyle/>
          <a:p>
            <a:endParaRPr/>
          </a:p>
        </p:txBody>
      </p:sp>
      <p:sp>
        <p:nvSpPr>
          <p:cNvPr id="443" name="Shape 443"/>
          <p:cNvSpPr>
            <a:spLocks noGrp="1"/>
          </p:cNvSpPr>
          <p:nvPr>
            <p:ph type="body" sz="quarter" idx="1"/>
          </p:nvPr>
        </p:nvSpPr>
        <p:spPr>
          <a:prstGeom prst="rect">
            <a:avLst/>
          </a:prstGeom>
        </p:spPr>
        <p:txBody>
          <a:bodyPr/>
          <a:lstStyle/>
          <a:p>
            <a:endParaRPr lang="en-US"/>
          </a:p>
          <a:p>
            <a:endParaRPr/>
          </a:p>
          <a:p>
            <a:r>
              <a:t>\</a:t>
            </a:r>
            <a:r>
              <a:rPr err="1"/>
              <a:t>mathbf</a:t>
            </a:r>
            <a:r>
              <a:t>{X}= [\</a:t>
            </a:r>
            <a:r>
              <a:rPr err="1"/>
              <a:t>mathbf</a:t>
            </a:r>
            <a:r>
              <a:t>{x}_1 \</a:t>
            </a:r>
            <a:r>
              <a:rPr err="1"/>
              <a:t>hdots</a:t>
            </a:r>
            <a:r>
              <a:t> \</a:t>
            </a:r>
            <a:r>
              <a:rPr err="1"/>
              <a:t>mathbf</a:t>
            </a:r>
            <a:r>
              <a:t>{x}_n]^T</a:t>
            </a:r>
          </a:p>
          <a:p>
            <a:endParaRPr/>
          </a:p>
          <a:p>
            <a:r>
              <a:t>\</a:t>
            </a:r>
            <a:r>
              <a:rPr err="1"/>
              <a:t>mathbf</a:t>
            </a:r>
            <a:r>
              <a:t>{Y}= [\</a:t>
            </a:r>
            <a:r>
              <a:rPr err="1"/>
              <a:t>mathbf</a:t>
            </a:r>
            <a:r>
              <a:t>{y}_1 \</a:t>
            </a:r>
            <a:r>
              <a:rPr err="1"/>
              <a:t>hdots</a:t>
            </a:r>
            <a:r>
              <a:t> \</a:t>
            </a:r>
            <a:r>
              <a:rPr err="1"/>
              <a:t>mathbf</a:t>
            </a:r>
            <a:r>
              <a:t>{y}_n]^T</a:t>
            </a:r>
          </a:p>
          <a:p>
            <a:endParaRPr/>
          </a:p>
          <a:p>
            <a:endParaRPr/>
          </a:p>
          <a:p>
            <a:r>
              <a:t>\</a:t>
            </a:r>
            <a:r>
              <a:rPr err="1"/>
              <a:t>mathbf</a:t>
            </a:r>
            <a:r>
              <a:t>{R} = \</a:t>
            </a:r>
            <a:r>
              <a:rPr err="1"/>
              <a:t>mathbf</a:t>
            </a:r>
            <a:r>
              <a:t>{U}\</a:t>
            </a:r>
            <a:r>
              <a:rPr err="1"/>
              <a:t>mathbf</a:t>
            </a:r>
            <a:r>
              <a:t>{V}^T</a:t>
            </a:r>
          </a:p>
          <a:p>
            <a:r>
              <a:t>\</a:t>
            </a:r>
            <a:r>
              <a:rPr err="1"/>
              <a:t>mathbf</a:t>
            </a:r>
            <a:r>
              <a:t>{t} = \sum \</a:t>
            </a:r>
            <a:r>
              <a:rPr err="1"/>
              <a:t>mathbf</a:t>
            </a:r>
            <a:r>
              <a:t>{R}\bar{\</a:t>
            </a:r>
            <a:r>
              <a:rPr err="1"/>
              <a:t>mathbf</a:t>
            </a:r>
            <a:r>
              <a:t>{x}} - \bar{\</a:t>
            </a:r>
            <a:r>
              <a:rPr err="1"/>
              <a:t>mathbf</a:t>
            </a:r>
            <a:r>
              <a:t>{y}}</a:t>
            </a:r>
          </a:p>
          <a:p>
            <a:r>
              <a:t>\</a:t>
            </a:r>
            <a:r>
              <a:rPr err="1"/>
              <a:t>mathbf</a:t>
            </a:r>
            <a:r>
              <a:t>{t} = \sum \</a:t>
            </a:r>
            <a:r>
              <a:rPr err="1"/>
              <a:t>mathbf</a:t>
            </a:r>
            <a:r>
              <a:t>{R}\bar{\</a:t>
            </a:r>
            <a:r>
              <a:rPr err="1"/>
              <a:t>mathbf</a:t>
            </a:r>
            <a:r>
              <a:t>{x}} - \bar{\</a:t>
            </a:r>
            <a:r>
              <a:rPr err="1"/>
              <a:t>mathbf</a:t>
            </a:r>
            <a:r>
              <a:t>{y}}</a:t>
            </a:r>
          </a:p>
          <a:p>
            <a:r>
              <a:t>\bar{\</a:t>
            </a:r>
            <a:r>
              <a:rPr err="1"/>
              <a:t>mathbf</a:t>
            </a:r>
            <a:r>
              <a:t>{X}}^T\bar{\</a:t>
            </a:r>
            <a:r>
              <a:rPr err="1"/>
              <a:t>mathbf</a:t>
            </a:r>
            <a:r>
              <a:t>{Y}} = \</a:t>
            </a:r>
            <a:r>
              <a:rPr err="1"/>
              <a:t>mathbf</a:t>
            </a:r>
            <a:r>
              <a:t>{U}\Sigma\</a:t>
            </a:r>
            <a:r>
              <a:rPr err="1"/>
              <a:t>mathbf</a:t>
            </a:r>
            <a:r>
              <a:t>{V}^T</a:t>
            </a:r>
          </a:p>
          <a:p>
            <a:r>
              <a:rPr lang="en-GB">
                <a:solidFill>
                  <a:srgbClr val="000000"/>
                </a:solidFill>
                <a:effectLst/>
                <a:latin typeface="Monaco" pitchFamily="2" charset="77"/>
              </a:rPr>
              <a:t>\</a:t>
            </a:r>
            <a:r>
              <a:rPr lang="en-GB" err="1">
                <a:solidFill>
                  <a:srgbClr val="000000"/>
                </a:solidFill>
                <a:effectLst/>
                <a:latin typeface="Monaco" pitchFamily="2" charset="77"/>
              </a:rPr>
              <a:t>mathbf</a:t>
            </a:r>
            <a:r>
              <a:rPr lang="en-GB">
                <a:solidFill>
                  <a:srgbClr val="000000"/>
                </a:solidFill>
                <a:effectLst/>
                <a:latin typeface="Monaco" pitchFamily="2" charset="77"/>
              </a:rPr>
              <a:t>{s} = \frac{\</a:t>
            </a:r>
            <a:r>
              <a:rPr lang="en-GB" err="1">
                <a:solidFill>
                  <a:srgbClr val="000000"/>
                </a:solidFill>
                <a:effectLst/>
                <a:latin typeface="Monaco" pitchFamily="2" charset="77"/>
              </a:rPr>
              <a:t>mathrm</a:t>
            </a:r>
            <a:r>
              <a:rPr lang="en-GB">
                <a:solidFill>
                  <a:srgbClr val="000000"/>
                </a:solidFill>
                <a:effectLst/>
                <a:latin typeface="Monaco" pitchFamily="2" charset="77"/>
              </a:rPr>
              <a:t>{tr}(\Sigma)}{\|\bar{\</a:t>
            </a:r>
            <a:r>
              <a:rPr lang="en-GB" err="1">
                <a:solidFill>
                  <a:srgbClr val="000000"/>
                </a:solidFill>
                <a:effectLst/>
                <a:latin typeface="Monaco" pitchFamily="2" charset="77"/>
              </a:rPr>
              <a:t>mathbf</a:t>
            </a:r>
            <a:r>
              <a:rPr lang="en-GB">
                <a:solidFill>
                  <a:srgbClr val="000000"/>
                </a:solidFill>
                <a:effectLst/>
                <a:latin typeface="Monaco" pitchFamily="2" charset="77"/>
              </a:rPr>
              <a:t>{X}}\|_F^2}</a:t>
            </a:r>
          </a:p>
          <a:p>
            <a:endParaRPr lang="en-DE"/>
          </a:p>
          <a:p>
            <a:r>
              <a:rPr lang="en-DE"/>
              <a:t>clarify what the \bar{X} is</a:t>
            </a:r>
            <a:endParaRPr/>
          </a:p>
        </p:txBody>
      </p:sp>
    </p:spTree>
  </p:cSld>
  <p:clrMapOvr>
    <a:masterClrMapping/>
  </p:clrMapOvr>
</p:notes>
</file>

<file path=ppt/notesSlides/notesSlide8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8" name="Shape 468"/>
          <p:cNvSpPr>
            <a:spLocks noGrp="1" noRot="1" noChangeAspect="1"/>
          </p:cNvSpPr>
          <p:nvPr>
            <p:ph type="sldImg"/>
          </p:nvPr>
        </p:nvSpPr>
        <p:spPr>
          <a:xfrm>
            <a:off x="381000" y="685800"/>
            <a:ext cx="6096000" cy="3429000"/>
          </a:xfrm>
          <a:prstGeom prst="rect">
            <a:avLst/>
          </a:prstGeom>
        </p:spPr>
        <p:txBody>
          <a:bodyPr/>
          <a:lstStyle/>
          <a:p>
            <a:endParaRPr/>
          </a:p>
        </p:txBody>
      </p:sp>
      <p:sp>
        <p:nvSpPr>
          <p:cNvPr id="469" name="Shape 469"/>
          <p:cNvSpPr>
            <a:spLocks noGrp="1"/>
          </p:cNvSpPr>
          <p:nvPr>
            <p:ph type="body" sz="quarter" idx="1"/>
          </p:nvPr>
        </p:nvSpPr>
        <p:spPr>
          <a:prstGeom prst="rect">
            <a:avLst/>
          </a:prstGeom>
        </p:spPr>
        <p:txBody>
          <a:bodyPr/>
          <a:lstStyle/>
          <a:p>
            <a:r>
              <a:t>The summation is replaced by the centroids. The rotation and scale comes out of the summation. </a:t>
            </a:r>
          </a:p>
          <a:p>
            <a:r>
              <a:t>Take derivative equate to zero and find result</a:t>
            </a:r>
          </a:p>
          <a:p>
            <a:endParaRPr/>
          </a:p>
          <a:p>
            <a:endParaRPr/>
          </a:p>
          <a:p>
            <a:r>
              <a:t>\</a:t>
            </a:r>
            <a:r>
              <a:rPr err="1"/>
              <a:t>documentclass</a:t>
            </a:r>
            <a:r>
              <a:t>[10pt]{article}</a:t>
            </a:r>
          </a:p>
          <a:p>
            <a:r>
              <a:t>\</a:t>
            </a:r>
            <a:r>
              <a:rPr err="1"/>
              <a:t>usepackage</a:t>
            </a:r>
            <a:r>
              <a:t>[</a:t>
            </a:r>
            <a:r>
              <a:rPr err="1"/>
              <a:t>usenames</a:t>
            </a:r>
            <a:r>
              <a:t>]{color} %used for font color</a:t>
            </a:r>
          </a:p>
          <a:p>
            <a:r>
              <a:t>\</a:t>
            </a:r>
            <a:r>
              <a:rPr err="1"/>
              <a:t>usepackage</a:t>
            </a:r>
            <a:r>
              <a:t>{</a:t>
            </a:r>
            <a:r>
              <a:rPr err="1"/>
              <a:t>amssymb</a:t>
            </a:r>
            <a:r>
              <a:t>} %</a:t>
            </a:r>
            <a:r>
              <a:rPr err="1"/>
              <a:t>maths</a:t>
            </a:r>
            <a:endParaRPr/>
          </a:p>
          <a:p>
            <a:r>
              <a:t>\</a:t>
            </a:r>
            <a:r>
              <a:rPr err="1"/>
              <a:t>usepackage</a:t>
            </a:r>
            <a:r>
              <a:t>{</a:t>
            </a:r>
            <a:r>
              <a:rPr err="1"/>
              <a:t>amsmath</a:t>
            </a:r>
            <a:r>
              <a:t>} %</a:t>
            </a:r>
            <a:r>
              <a:rPr err="1"/>
              <a:t>maths</a:t>
            </a:r>
            <a:endParaRPr/>
          </a:p>
          <a:p>
            <a:r>
              <a:t>\</a:t>
            </a:r>
            <a:r>
              <a:rPr err="1"/>
              <a:t>usepackage</a:t>
            </a:r>
            <a:r>
              <a:t>[utf8]{</a:t>
            </a:r>
            <a:r>
              <a:rPr err="1"/>
              <a:t>inputenc</a:t>
            </a:r>
            <a:r>
              <a:t>} %useful to type directly diacritic characters</a:t>
            </a:r>
          </a:p>
          <a:p>
            <a:r>
              <a:t>\</a:t>
            </a:r>
            <a:r>
              <a:rPr err="1"/>
              <a:t>newcommand</a:t>
            </a:r>
            <a:r>
              <a:t>*{\</a:t>
            </a:r>
            <a:r>
              <a:rPr err="1"/>
              <a:t>tran</a:t>
            </a:r>
            <a:r>
              <a:t>}{^{\mkern-1.5mu\</a:t>
            </a:r>
            <a:r>
              <a:rPr err="1"/>
              <a:t>mathsf</a:t>
            </a:r>
            <a:r>
              <a:t>{T}}}</a:t>
            </a:r>
          </a:p>
          <a:p>
            <a:r>
              <a:t>\</a:t>
            </a:r>
            <a:r>
              <a:rPr err="1"/>
              <a:t>newcommand</a:t>
            </a:r>
            <a:r>
              <a:t>{\X}{\</a:t>
            </a:r>
            <a:r>
              <a:rPr err="1"/>
              <a:t>mathbf</a:t>
            </a:r>
            <a:r>
              <a:t>{X}}</a:t>
            </a:r>
          </a:p>
          <a:p>
            <a:r>
              <a:t>\</a:t>
            </a:r>
            <a:r>
              <a:rPr err="1"/>
              <a:t>newcommand</a:t>
            </a:r>
            <a:r>
              <a:t>{\</a:t>
            </a:r>
            <a:r>
              <a:rPr err="1"/>
              <a:t>mX</a:t>
            </a:r>
            <a:r>
              <a:t>}{\bar{\</a:t>
            </a:r>
            <a:r>
              <a:rPr err="1"/>
              <a:t>mathbf</a:t>
            </a:r>
            <a:r>
              <a:t>{X}}}</a:t>
            </a:r>
          </a:p>
          <a:p>
            <a:r>
              <a:t>\</a:t>
            </a:r>
            <a:r>
              <a:rPr err="1"/>
              <a:t>newcommand</a:t>
            </a:r>
            <a:r>
              <a:t>{\x}{\</a:t>
            </a:r>
            <a:r>
              <a:rPr err="1"/>
              <a:t>mathbf</a:t>
            </a:r>
            <a:r>
              <a:t>{x}_</a:t>
            </a:r>
            <a:r>
              <a:rPr err="1"/>
              <a:t>i</a:t>
            </a:r>
            <a:r>
              <a:t>}</a:t>
            </a:r>
          </a:p>
          <a:p>
            <a:r>
              <a:t>\</a:t>
            </a:r>
            <a:r>
              <a:rPr err="1"/>
              <a:t>newcommand</a:t>
            </a:r>
            <a:r>
              <a:t>{\mx}{\bar{\</a:t>
            </a:r>
            <a:r>
              <a:rPr err="1"/>
              <a:t>mathbf</a:t>
            </a:r>
            <a:r>
              <a:t>{x}}}</a:t>
            </a:r>
          </a:p>
          <a:p>
            <a:r>
              <a:t>\</a:t>
            </a:r>
            <a:r>
              <a:rPr err="1"/>
              <a:t>newcommand</a:t>
            </a:r>
            <a:r>
              <a:t>{\mxi}{\bar{\</a:t>
            </a:r>
            <a:r>
              <a:rPr err="1"/>
              <a:t>mathbf</a:t>
            </a:r>
            <a:r>
              <a:t>{x}_</a:t>
            </a:r>
            <a:r>
              <a:rPr err="1"/>
              <a:t>i</a:t>
            </a:r>
            <a:r>
              <a:t>}}</a:t>
            </a:r>
          </a:p>
          <a:p>
            <a:r>
              <a:t>\</a:t>
            </a:r>
            <a:r>
              <a:rPr err="1"/>
              <a:t>newcommand</a:t>
            </a:r>
            <a:r>
              <a:t>{\Y}{\</a:t>
            </a:r>
            <a:r>
              <a:rPr err="1"/>
              <a:t>mathbf</a:t>
            </a:r>
            <a:r>
              <a:t>{Y}}</a:t>
            </a:r>
          </a:p>
          <a:p>
            <a:r>
              <a:t>\</a:t>
            </a:r>
            <a:r>
              <a:rPr err="1"/>
              <a:t>newcommand</a:t>
            </a:r>
            <a:r>
              <a:t>{\</a:t>
            </a:r>
            <a:r>
              <a:rPr err="1"/>
              <a:t>mY</a:t>
            </a:r>
            <a:r>
              <a:t>}{\bar{\</a:t>
            </a:r>
            <a:r>
              <a:rPr err="1"/>
              <a:t>mathbf</a:t>
            </a:r>
            <a:r>
              <a:t>{Y}}}</a:t>
            </a:r>
          </a:p>
          <a:p>
            <a:r>
              <a:t>\</a:t>
            </a:r>
            <a:r>
              <a:rPr err="1"/>
              <a:t>newcommand</a:t>
            </a:r>
            <a:r>
              <a:t>{\y}{\</a:t>
            </a:r>
            <a:r>
              <a:rPr err="1"/>
              <a:t>mathbf</a:t>
            </a:r>
            <a:r>
              <a:t>{y}_</a:t>
            </a:r>
            <a:r>
              <a:rPr err="1"/>
              <a:t>i</a:t>
            </a:r>
            <a:r>
              <a:t>}</a:t>
            </a:r>
          </a:p>
          <a:p>
            <a:r>
              <a:t>\</a:t>
            </a:r>
            <a:r>
              <a:rPr err="1"/>
              <a:t>newcommand</a:t>
            </a:r>
            <a:r>
              <a:t>{\my}{\bar{\</a:t>
            </a:r>
            <a:r>
              <a:rPr err="1"/>
              <a:t>mathbf</a:t>
            </a:r>
            <a:r>
              <a:t>{y}}}</a:t>
            </a:r>
          </a:p>
          <a:p>
            <a:r>
              <a:t>\</a:t>
            </a:r>
            <a:r>
              <a:rPr err="1"/>
              <a:t>newcommand</a:t>
            </a:r>
            <a:r>
              <a:t>{\</a:t>
            </a:r>
            <a:r>
              <a:rPr err="1"/>
              <a:t>myi</a:t>
            </a:r>
            <a:r>
              <a:t>}{\bar{\</a:t>
            </a:r>
            <a:r>
              <a:rPr err="1"/>
              <a:t>mathbf</a:t>
            </a:r>
            <a:r>
              <a:t>{y}_</a:t>
            </a:r>
            <a:r>
              <a:rPr err="1"/>
              <a:t>i</a:t>
            </a:r>
            <a:r>
              <a:t>}}</a:t>
            </a:r>
          </a:p>
          <a:p>
            <a:r>
              <a:t>\</a:t>
            </a:r>
            <a:r>
              <a:rPr err="1"/>
              <a:t>newcommand</a:t>
            </a:r>
            <a:r>
              <a:t>{\U}{\</a:t>
            </a:r>
            <a:r>
              <a:rPr err="1"/>
              <a:t>mathbf</a:t>
            </a:r>
            <a:r>
              <a:t>{U}}</a:t>
            </a:r>
          </a:p>
          <a:p>
            <a:r>
              <a:t>\</a:t>
            </a:r>
            <a:r>
              <a:rPr err="1"/>
              <a:t>newcommand</a:t>
            </a:r>
            <a:r>
              <a:t>{\V}{\</a:t>
            </a:r>
            <a:r>
              <a:rPr err="1"/>
              <a:t>mathbf</a:t>
            </a:r>
            <a:r>
              <a:t>{V}}</a:t>
            </a:r>
          </a:p>
          <a:p>
            <a:r>
              <a:t>\</a:t>
            </a:r>
            <a:r>
              <a:rPr err="1"/>
              <a:t>newcommand</a:t>
            </a:r>
            <a:r>
              <a:t>{\R}{\</a:t>
            </a:r>
            <a:r>
              <a:rPr err="1"/>
              <a:t>mathbf</a:t>
            </a:r>
            <a:r>
              <a:t>{R}}</a:t>
            </a:r>
          </a:p>
          <a:p>
            <a:r>
              <a:t>\</a:t>
            </a:r>
            <a:r>
              <a:rPr err="1"/>
              <a:t>newcommand</a:t>
            </a:r>
            <a:r>
              <a:t>{\A}{\</a:t>
            </a:r>
            <a:r>
              <a:rPr err="1"/>
              <a:t>mathbf</a:t>
            </a:r>
            <a:r>
              <a:t>{A}}</a:t>
            </a:r>
          </a:p>
          <a:p>
            <a:r>
              <a:t>\</a:t>
            </a:r>
            <a:r>
              <a:rPr err="1"/>
              <a:t>newcommand</a:t>
            </a:r>
            <a:r>
              <a:t>{\trans}{\</a:t>
            </a:r>
            <a:r>
              <a:rPr err="1"/>
              <a:t>mathbf</a:t>
            </a:r>
            <a:r>
              <a:t>{t}}</a:t>
            </a:r>
          </a:p>
          <a:p>
            <a:endParaRPr/>
          </a:p>
          <a:p>
            <a:endParaRPr/>
          </a:p>
          <a:p>
            <a:r>
              <a:t>\</a:t>
            </a:r>
            <a:r>
              <a:rPr err="1"/>
              <a:t>usepackage</a:t>
            </a:r>
            <a:r>
              <a:t>[</a:t>
            </a:r>
            <a:r>
              <a:rPr err="1"/>
              <a:t>normalem</a:t>
            </a:r>
            <a:r>
              <a:t>]{</a:t>
            </a:r>
            <a:r>
              <a:rPr err="1"/>
              <a:t>ulem</a:t>
            </a:r>
            <a:r>
              <a:t>}</a:t>
            </a:r>
          </a:p>
          <a:p>
            <a:r>
              <a:t>\</a:t>
            </a:r>
            <a:r>
              <a:rPr err="1"/>
              <a:t>usepackage</a:t>
            </a:r>
            <a:r>
              <a:t>{</a:t>
            </a:r>
            <a:r>
              <a:rPr err="1"/>
              <a:t>amsmath</a:t>
            </a:r>
            <a:r>
              <a:t>}</a:t>
            </a:r>
          </a:p>
          <a:p>
            <a:r>
              <a:t>\</a:t>
            </a:r>
            <a:r>
              <a:rPr err="1"/>
              <a:t>newcommand</a:t>
            </a:r>
            <a:r>
              <a:t>{\</a:t>
            </a:r>
            <a:r>
              <a:rPr err="1"/>
              <a:t>stkout</a:t>
            </a:r>
            <a:r>
              <a:t>}[1]{\</a:t>
            </a:r>
            <a:r>
              <a:rPr err="1"/>
              <a:t>ifmmode</a:t>
            </a:r>
            <a:r>
              <a:t>\text{\</a:t>
            </a:r>
            <a:r>
              <a:rPr err="1"/>
              <a:t>sout</a:t>
            </a:r>
            <a:r>
              <a:t>{\</a:t>
            </a:r>
            <a:r>
              <a:rPr err="1"/>
              <a:t>ensuremath</a:t>
            </a:r>
            <a:r>
              <a:t>{#1}}}\else\</a:t>
            </a:r>
            <a:r>
              <a:rPr err="1"/>
              <a:t>sout</a:t>
            </a:r>
            <a:r>
              <a:t>{#1}\fi}</a:t>
            </a:r>
          </a:p>
          <a:p>
            <a:endParaRPr/>
          </a:p>
          <a:p>
            <a:endParaRPr/>
          </a:p>
          <a:p>
            <a:r>
              <a:t>%%%%%%%%%%%%%%%%%%%%%%%%%%%</a:t>
            </a:r>
          </a:p>
          <a:p>
            <a:endParaRPr/>
          </a:p>
          <a:p>
            <a:r>
              <a:t>\X, \Y &amp;\in \</a:t>
            </a:r>
            <a:r>
              <a:rPr err="1"/>
              <a:t>mathbb</a:t>
            </a:r>
            <a:r>
              <a:t>{R}^{(N\times 3)} \\</a:t>
            </a:r>
          </a:p>
          <a:p>
            <a:r>
              <a:t>\x, \y &amp;\in \</a:t>
            </a:r>
            <a:r>
              <a:rPr err="1"/>
              <a:t>mathbb</a:t>
            </a:r>
            <a:r>
              <a:t>{R}^{(3\times 1)} \\</a:t>
            </a:r>
          </a:p>
          <a:p>
            <a:r>
              <a:t>%\mu_\X &amp;= \</a:t>
            </a:r>
            <a:r>
              <a:rPr err="1"/>
              <a:t>mathop</a:t>
            </a:r>
            <a:r>
              <a:t>{}\</a:t>
            </a:r>
            <a:r>
              <a:rPr err="1"/>
              <a:t>mathbb</a:t>
            </a:r>
            <a:r>
              <a:t>{E}(\X), \mu_\Y = \</a:t>
            </a:r>
            <a:r>
              <a:rPr err="1"/>
              <a:t>mathop</a:t>
            </a:r>
            <a:r>
              <a:t>{}\</a:t>
            </a:r>
            <a:r>
              <a:rPr err="1"/>
              <a:t>mathbb</a:t>
            </a:r>
            <a:r>
              <a:t>{E}(\Y) \\</a:t>
            </a:r>
          </a:p>
          <a:p>
            <a:r>
              <a:t>%\bar{\X} &amp;= \X - \mu_\X, \bar{\Y} = \Y - \mu_\Y \\</a:t>
            </a:r>
          </a:p>
          <a:p>
            <a:r>
              <a:t>%\tilde{\X} &amp;= \frac{\bar{\X}}{\|\bar{\X}\|}, \tilde{\Y} = \frac{\bar{\Y}}{\|\bar{\Y}\|} \\</a:t>
            </a:r>
          </a:p>
          <a:p>
            <a:r>
              <a:t>%\A &amp;= \tilde{\X}\</a:t>
            </a:r>
            <a:r>
              <a:rPr err="1"/>
              <a:t>tran</a:t>
            </a:r>
            <a:r>
              <a:t> \tilde{\Y} \\</a:t>
            </a:r>
          </a:p>
          <a:p>
            <a:r>
              <a:t>%\A &amp;= \U \Sigma \V\</a:t>
            </a:r>
            <a:r>
              <a:rPr err="1"/>
              <a:t>tran</a:t>
            </a:r>
            <a:r>
              <a:t> \\</a:t>
            </a:r>
          </a:p>
          <a:p>
            <a:r>
              <a:t>%\R &amp;= \V\U\</a:t>
            </a:r>
            <a:r>
              <a:rPr err="1"/>
              <a:t>tran</a:t>
            </a:r>
            <a:r>
              <a:t> \\</a:t>
            </a:r>
          </a:p>
          <a:p>
            <a:r>
              <a:t>%s &amp;= \</a:t>
            </a:r>
            <a:r>
              <a:rPr err="1"/>
              <a:t>mathrm</a:t>
            </a:r>
            <a:r>
              <a:t>{tr}(\Sigma) \frac{\|\bar{\X}\|}{\|\bar{\Y}\|} \\</a:t>
            </a:r>
          </a:p>
          <a:p>
            <a:r>
              <a:t>%\trans &amp;= \mu\X - s(\mu\Y \</a:t>
            </a:r>
            <a:r>
              <a:rPr err="1"/>
              <a:t>cdot</a:t>
            </a:r>
            <a:r>
              <a:t> \R)</a:t>
            </a:r>
          </a:p>
          <a:p>
            <a:r>
              <a:t>{s, \R, \trans} &amp;= \</a:t>
            </a:r>
            <a:r>
              <a:rPr err="1"/>
              <a:t>arg</a:t>
            </a:r>
            <a:r>
              <a:t>\min_{s, \R, \trans} E \\</a:t>
            </a:r>
          </a:p>
          <a:p>
            <a:r>
              <a:t>E &amp;\</a:t>
            </a:r>
            <a:r>
              <a:rPr err="1"/>
              <a:t>equiv</a:t>
            </a:r>
            <a:r>
              <a:t> \</a:t>
            </a:r>
            <a:r>
              <a:rPr err="1"/>
              <a:t>sum_i</a:t>
            </a:r>
            <a:r>
              <a:t> \| s \R \x + \trans - \y \|^2 \\</a:t>
            </a:r>
          </a:p>
          <a:p>
            <a:r>
              <a:t>&amp;= \</a:t>
            </a:r>
            <a:r>
              <a:rPr err="1"/>
              <a:t>sum_i</a:t>
            </a:r>
            <a:r>
              <a:t> (s \R \x + \trans - \y)\</a:t>
            </a:r>
            <a:r>
              <a:rPr err="1"/>
              <a:t>tran</a:t>
            </a:r>
            <a:r>
              <a:t> (s \R \x + \trans - \y) \\</a:t>
            </a:r>
          </a:p>
          <a:p>
            <a:r>
              <a:t>&amp;= \</a:t>
            </a:r>
            <a:r>
              <a:rPr err="1"/>
              <a:t>sum_i</a:t>
            </a:r>
            <a:r>
              <a:t> s^2 \x\</a:t>
            </a:r>
            <a:r>
              <a:rPr err="1"/>
              <a:t>tran</a:t>
            </a:r>
            <a:r>
              <a:t> \x + \trans\</a:t>
            </a:r>
            <a:r>
              <a:rPr err="1"/>
              <a:t>tran</a:t>
            </a:r>
            <a:r>
              <a:t> \trans + \y\</a:t>
            </a:r>
            <a:r>
              <a:rPr err="1"/>
              <a:t>tran</a:t>
            </a:r>
            <a:r>
              <a:t> \y + 2s\x\</a:t>
            </a:r>
            <a:r>
              <a:rPr err="1"/>
              <a:t>tran</a:t>
            </a:r>
            <a:r>
              <a:t> \R\</a:t>
            </a:r>
            <a:r>
              <a:rPr err="1"/>
              <a:t>tran</a:t>
            </a:r>
            <a:r>
              <a:t> \trans - 2s\x\</a:t>
            </a:r>
            <a:r>
              <a:rPr err="1"/>
              <a:t>tran</a:t>
            </a:r>
            <a:r>
              <a:t>\R\</a:t>
            </a:r>
            <a:r>
              <a:rPr err="1"/>
              <a:t>tran</a:t>
            </a:r>
            <a:r>
              <a:t> \y -2\trans \</a:t>
            </a:r>
            <a:r>
              <a:rPr err="1"/>
              <a:t>tran</a:t>
            </a:r>
            <a:r>
              <a:t> \y \\</a:t>
            </a:r>
          </a:p>
          <a:p>
            <a:r>
              <a:t>{\trans} &amp;= \</a:t>
            </a:r>
            <a:r>
              <a:rPr err="1"/>
              <a:t>arg</a:t>
            </a:r>
            <a:r>
              <a:t>\min_{\trans} E = \</a:t>
            </a:r>
            <a:r>
              <a:rPr err="1"/>
              <a:t>arg</a:t>
            </a:r>
            <a:r>
              <a:t>\min_{\trans}\</a:t>
            </a:r>
            <a:r>
              <a:rPr err="1"/>
              <a:t>sum_i</a:t>
            </a:r>
            <a:r>
              <a:t> \</a:t>
            </a:r>
            <a:r>
              <a:rPr err="1"/>
              <a:t>stkout</a:t>
            </a:r>
            <a:r>
              <a:t>{s^2 \x\</a:t>
            </a:r>
            <a:r>
              <a:rPr err="1"/>
              <a:t>tran</a:t>
            </a:r>
            <a:r>
              <a:t> \x} + \trans\</a:t>
            </a:r>
            <a:r>
              <a:rPr err="1"/>
              <a:t>tran</a:t>
            </a:r>
            <a:r>
              <a:t> \trans + \</a:t>
            </a:r>
            <a:r>
              <a:rPr err="1"/>
              <a:t>stkout</a:t>
            </a:r>
            <a:r>
              <a:t>{\y\</a:t>
            </a:r>
            <a:r>
              <a:rPr err="1"/>
              <a:t>tran</a:t>
            </a:r>
            <a:r>
              <a:t> \y} + 2s\x\</a:t>
            </a:r>
            <a:r>
              <a:rPr err="1"/>
              <a:t>tran</a:t>
            </a:r>
            <a:r>
              <a:t> \R\</a:t>
            </a:r>
            <a:r>
              <a:rPr err="1"/>
              <a:t>tran</a:t>
            </a:r>
            <a:r>
              <a:t> \trans - \</a:t>
            </a:r>
            <a:r>
              <a:rPr err="1"/>
              <a:t>stkout</a:t>
            </a:r>
            <a:r>
              <a:t>{2s\x\</a:t>
            </a:r>
            <a:r>
              <a:rPr err="1"/>
              <a:t>tran</a:t>
            </a:r>
            <a:r>
              <a:t>\R\</a:t>
            </a:r>
            <a:r>
              <a:rPr err="1"/>
              <a:t>tran</a:t>
            </a:r>
            <a:r>
              <a:t> \y} -2\trans \</a:t>
            </a:r>
            <a:r>
              <a:rPr err="1"/>
              <a:t>tran</a:t>
            </a:r>
            <a:r>
              <a:t> \y \\</a:t>
            </a:r>
          </a:p>
          <a:p>
            <a:r>
              <a:t>&amp;= \</a:t>
            </a:r>
            <a:r>
              <a:rPr err="1"/>
              <a:t>arg</a:t>
            </a:r>
            <a:r>
              <a:t>\min_{\trans}\</a:t>
            </a:r>
            <a:r>
              <a:rPr err="1"/>
              <a:t>sum_i</a:t>
            </a:r>
            <a:r>
              <a:t> \trans\</a:t>
            </a:r>
            <a:r>
              <a:rPr err="1"/>
              <a:t>tran</a:t>
            </a:r>
            <a:r>
              <a:t> \trans + 2s\x\</a:t>
            </a:r>
            <a:r>
              <a:rPr err="1"/>
              <a:t>tran</a:t>
            </a:r>
            <a:r>
              <a:t> \R\</a:t>
            </a:r>
            <a:r>
              <a:rPr err="1"/>
              <a:t>tran</a:t>
            </a:r>
            <a:r>
              <a:t> \trans -2\trans \</a:t>
            </a:r>
            <a:r>
              <a:rPr err="1"/>
              <a:t>tran</a:t>
            </a:r>
            <a:r>
              <a:t> \y \\</a:t>
            </a:r>
          </a:p>
          <a:p>
            <a:r>
              <a:t>\mx &amp;\</a:t>
            </a:r>
            <a:r>
              <a:rPr err="1"/>
              <a:t>equiv</a:t>
            </a:r>
            <a:r>
              <a:t> \frac{\</a:t>
            </a:r>
            <a:r>
              <a:rPr err="1"/>
              <a:t>sum_i</a:t>
            </a:r>
            <a:r>
              <a:t> \x}{N}, \my \</a:t>
            </a:r>
            <a:r>
              <a:rPr err="1"/>
              <a:t>equiv</a:t>
            </a:r>
            <a:r>
              <a:t> \frac{\</a:t>
            </a:r>
            <a:r>
              <a:rPr err="1"/>
              <a:t>sum_i</a:t>
            </a:r>
            <a:r>
              <a:t> \y}{N} \\</a:t>
            </a:r>
          </a:p>
          <a:p>
            <a:r>
              <a:t>{\trans} &amp;= \</a:t>
            </a:r>
            <a:r>
              <a:rPr err="1"/>
              <a:t>arg</a:t>
            </a:r>
            <a:r>
              <a:t>\min_{\trans} E = \</a:t>
            </a:r>
            <a:r>
              <a:rPr err="1"/>
              <a:t>arg</a:t>
            </a:r>
            <a:r>
              <a:t>\min_{\trans}(\trans\</a:t>
            </a:r>
            <a:r>
              <a:rPr err="1"/>
              <a:t>tran</a:t>
            </a:r>
            <a:r>
              <a:t> (2s\R \mx + \trans - 2\my)) = \my - s \R \mx \\</a:t>
            </a:r>
          </a:p>
          <a:p>
            <a:r>
              <a:t>\mxi &amp;\</a:t>
            </a:r>
            <a:r>
              <a:rPr err="1"/>
              <a:t>equiv</a:t>
            </a:r>
            <a:r>
              <a:t> \x - \mx, \</a:t>
            </a:r>
            <a:r>
              <a:rPr err="1"/>
              <a:t>myi</a:t>
            </a:r>
            <a:r>
              <a:t> \</a:t>
            </a:r>
            <a:r>
              <a:rPr err="1"/>
              <a:t>equiv</a:t>
            </a:r>
            <a:r>
              <a:t> \y - \my \\</a:t>
            </a:r>
          </a:p>
          <a:p>
            <a:r>
              <a:t>E &amp;= \</a:t>
            </a:r>
            <a:r>
              <a:rPr err="1"/>
              <a:t>sum_i</a:t>
            </a:r>
            <a:r>
              <a:t> \| s \R \x + \trans - \y \|^2 = \</a:t>
            </a:r>
            <a:r>
              <a:rPr err="1"/>
              <a:t>sum_i</a:t>
            </a:r>
            <a:r>
              <a:t> \| s \R \mxi - \</a:t>
            </a:r>
            <a:r>
              <a:rPr err="1"/>
              <a:t>myi</a:t>
            </a:r>
            <a:r>
              <a:t> \|^2 = \</a:t>
            </a:r>
            <a:r>
              <a:rPr err="1"/>
              <a:t>sum_i</a:t>
            </a:r>
            <a:r>
              <a:t> s^2 \mxi\</a:t>
            </a:r>
            <a:r>
              <a:rPr err="1"/>
              <a:t>tran</a:t>
            </a:r>
            <a:r>
              <a:t> \mxi  + \</a:t>
            </a:r>
            <a:r>
              <a:rPr err="1"/>
              <a:t>myi</a:t>
            </a:r>
            <a:r>
              <a:t>\</a:t>
            </a:r>
            <a:r>
              <a:rPr err="1"/>
              <a:t>tran</a:t>
            </a:r>
            <a:r>
              <a:t> \</a:t>
            </a:r>
            <a:r>
              <a:rPr err="1"/>
              <a:t>myi</a:t>
            </a:r>
            <a:r>
              <a:t> - 2s\mxi\</a:t>
            </a:r>
            <a:r>
              <a:rPr err="1"/>
              <a:t>tran</a:t>
            </a:r>
            <a:r>
              <a:t>\R\</a:t>
            </a:r>
            <a:r>
              <a:rPr err="1"/>
              <a:t>tran</a:t>
            </a:r>
            <a:r>
              <a:t> \</a:t>
            </a:r>
            <a:r>
              <a:rPr err="1"/>
              <a:t>myi</a:t>
            </a:r>
            <a:r>
              <a:t> \\</a:t>
            </a:r>
          </a:p>
          <a:p>
            <a:r>
              <a:t>\A &amp;\</a:t>
            </a:r>
            <a:r>
              <a:rPr err="1"/>
              <a:t>equiv</a:t>
            </a:r>
            <a:r>
              <a:t> \</a:t>
            </a:r>
            <a:r>
              <a:rPr err="1"/>
              <a:t>mX</a:t>
            </a:r>
            <a:r>
              <a:t>\</a:t>
            </a:r>
            <a:r>
              <a:rPr err="1"/>
              <a:t>tran</a:t>
            </a:r>
            <a:r>
              <a:t> \</a:t>
            </a:r>
            <a:r>
              <a:rPr err="1"/>
              <a:t>mY</a:t>
            </a:r>
            <a:r>
              <a:t> = \</a:t>
            </a:r>
            <a:r>
              <a:rPr err="1"/>
              <a:t>sum_i</a:t>
            </a:r>
            <a:r>
              <a:t> \mx\my\</a:t>
            </a:r>
            <a:r>
              <a:rPr err="1"/>
              <a:t>tran</a:t>
            </a:r>
            <a:r>
              <a:t>\\</a:t>
            </a:r>
          </a:p>
          <a:p>
            <a:r>
              <a:t>{\R} &amp;= \</a:t>
            </a:r>
            <a:r>
              <a:rPr err="1"/>
              <a:t>arg</a:t>
            </a:r>
            <a:r>
              <a:t>\min_{\R} E = \</a:t>
            </a:r>
            <a:r>
              <a:rPr err="1"/>
              <a:t>arg</a:t>
            </a:r>
            <a:r>
              <a:t>\min_{\R}(\</a:t>
            </a:r>
            <a:r>
              <a:rPr err="1"/>
              <a:t>sum_i</a:t>
            </a:r>
            <a:r>
              <a:t> \</a:t>
            </a:r>
            <a:r>
              <a:rPr err="1"/>
              <a:t>stkout</a:t>
            </a:r>
            <a:r>
              <a:t>{s^2 \mxi\</a:t>
            </a:r>
            <a:r>
              <a:rPr err="1"/>
              <a:t>tran</a:t>
            </a:r>
            <a:r>
              <a:t> \mxi  + \</a:t>
            </a:r>
            <a:r>
              <a:rPr err="1"/>
              <a:t>myi</a:t>
            </a:r>
            <a:r>
              <a:t>\</a:t>
            </a:r>
            <a:r>
              <a:rPr err="1"/>
              <a:t>tran</a:t>
            </a:r>
            <a:r>
              <a:t> \</a:t>
            </a:r>
            <a:r>
              <a:rPr err="1"/>
              <a:t>myi</a:t>
            </a:r>
            <a:r>
              <a:t>} - 2s\mxi\</a:t>
            </a:r>
            <a:r>
              <a:rPr err="1"/>
              <a:t>tran</a:t>
            </a:r>
            <a:r>
              <a:t>\R\</a:t>
            </a:r>
            <a:r>
              <a:rPr err="1"/>
              <a:t>tran</a:t>
            </a:r>
            <a:r>
              <a:t> \</a:t>
            </a:r>
            <a:r>
              <a:rPr err="1"/>
              <a:t>myi</a:t>
            </a:r>
            <a:r>
              <a:t>)\\</a:t>
            </a:r>
          </a:p>
          <a:p>
            <a:r>
              <a:t>&amp;= \</a:t>
            </a:r>
            <a:r>
              <a:rPr err="1"/>
              <a:t>arg</a:t>
            </a:r>
            <a:r>
              <a:t>\max_{\R}(\</a:t>
            </a:r>
            <a:r>
              <a:rPr err="1"/>
              <a:t>sum_i</a:t>
            </a:r>
            <a:r>
              <a:t> \mxi\</a:t>
            </a:r>
            <a:r>
              <a:rPr err="1"/>
              <a:t>tran</a:t>
            </a:r>
            <a:r>
              <a:t>\R\</a:t>
            </a:r>
            <a:r>
              <a:rPr err="1"/>
              <a:t>tran</a:t>
            </a:r>
            <a:r>
              <a:t> \</a:t>
            </a:r>
            <a:r>
              <a:rPr err="1"/>
              <a:t>myi</a:t>
            </a:r>
            <a:r>
              <a:t>) = \</a:t>
            </a:r>
            <a:r>
              <a:rPr err="1"/>
              <a:t>arg</a:t>
            </a:r>
            <a:r>
              <a:t>\max_{\R}(\</a:t>
            </a:r>
            <a:r>
              <a:rPr err="1"/>
              <a:t>sum_i</a:t>
            </a:r>
            <a:r>
              <a:t> \</a:t>
            </a:r>
            <a:r>
              <a:rPr err="1"/>
              <a:t>mathrm</a:t>
            </a:r>
            <a:r>
              <a:t>{tr}(\mxi\</a:t>
            </a:r>
            <a:r>
              <a:rPr err="1"/>
              <a:t>myi</a:t>
            </a:r>
            <a:r>
              <a:t>\</a:t>
            </a:r>
            <a:r>
              <a:rPr err="1"/>
              <a:t>tran</a:t>
            </a:r>
            <a:r>
              <a:t> \R)) = \</a:t>
            </a:r>
            <a:r>
              <a:rPr err="1"/>
              <a:t>mathrm</a:t>
            </a:r>
            <a:r>
              <a:t>{tr}(\A \R) \\</a:t>
            </a:r>
          </a:p>
          <a:p>
            <a:r>
              <a:t>\A &amp;= \U\Sigma\V\</a:t>
            </a:r>
            <a:r>
              <a:rPr err="1"/>
              <a:t>tran</a:t>
            </a:r>
            <a:r>
              <a:t> \</a:t>
            </a:r>
            <a:r>
              <a:rPr err="1"/>
              <a:t>mathrm</a:t>
            </a:r>
            <a:r>
              <a:t>{,\ through\ SVD}\\ </a:t>
            </a:r>
          </a:p>
          <a:p>
            <a:r>
              <a:t>\R &amp;= \V\U\</a:t>
            </a:r>
            <a:r>
              <a:rPr err="1"/>
              <a:t>tran</a:t>
            </a:r>
            <a:r>
              <a:t> \</a:t>
            </a:r>
            <a:r>
              <a:rPr err="1"/>
              <a:t>mathrm</a:t>
            </a:r>
            <a:r>
              <a:t>{\ because\ } \\</a:t>
            </a:r>
          </a:p>
          <a:p>
            <a:r>
              <a:t>\A\R &amp;= (\U\Sigma\V\</a:t>
            </a:r>
            <a:r>
              <a:rPr err="1"/>
              <a:t>tran</a:t>
            </a:r>
            <a:r>
              <a:t>)(\V\U\</a:t>
            </a:r>
            <a:r>
              <a:rPr err="1"/>
              <a:t>tran</a:t>
            </a:r>
            <a:r>
              <a:t>) = \U\Sigma\U\</a:t>
            </a:r>
            <a:r>
              <a:rPr err="1"/>
              <a:t>tran</a:t>
            </a:r>
            <a:r>
              <a:t> \</a:t>
            </a:r>
            <a:r>
              <a:rPr err="1"/>
              <a:t>mathrm</a:t>
            </a:r>
            <a:r>
              <a:t>{\ symmetric\ positive\ semidefinite,\ so\ } \R \</a:t>
            </a:r>
            <a:r>
              <a:rPr err="1"/>
              <a:t>mathrm</a:t>
            </a:r>
            <a:r>
              <a:t>{\ maximizes\ } \</a:t>
            </a:r>
            <a:r>
              <a:rPr err="1"/>
              <a:t>mathrm</a:t>
            </a:r>
            <a:r>
              <a:t>{tr}(\A\R) \\</a:t>
            </a:r>
          </a:p>
          <a:p>
            <a:r>
              <a:t>s &amp;= \</a:t>
            </a:r>
            <a:r>
              <a:rPr err="1"/>
              <a:t>arg</a:t>
            </a:r>
            <a:r>
              <a:t>\min_{s} E = \</a:t>
            </a:r>
            <a:r>
              <a:rPr err="1"/>
              <a:t>arg</a:t>
            </a:r>
            <a:r>
              <a:t>\min_{s}(\</a:t>
            </a:r>
            <a:r>
              <a:rPr err="1"/>
              <a:t>sum_i</a:t>
            </a:r>
            <a:r>
              <a:t> s^2 \mxi\</a:t>
            </a:r>
            <a:r>
              <a:rPr err="1"/>
              <a:t>tran</a:t>
            </a:r>
            <a:r>
              <a:t> \mxi  + \</a:t>
            </a:r>
            <a:r>
              <a:rPr err="1"/>
              <a:t>stkout</a:t>
            </a:r>
            <a:r>
              <a:t>{\</a:t>
            </a:r>
            <a:r>
              <a:rPr err="1"/>
              <a:t>myi</a:t>
            </a:r>
            <a:r>
              <a:t>\</a:t>
            </a:r>
            <a:r>
              <a:rPr err="1"/>
              <a:t>tran</a:t>
            </a:r>
            <a:r>
              <a:t> \</a:t>
            </a:r>
            <a:r>
              <a:rPr err="1"/>
              <a:t>myi</a:t>
            </a:r>
            <a:r>
              <a:t>} - 2s\mxi\</a:t>
            </a:r>
            <a:r>
              <a:rPr err="1"/>
              <a:t>tran</a:t>
            </a:r>
            <a:r>
              <a:t>\R\</a:t>
            </a:r>
            <a:r>
              <a:rPr err="1"/>
              <a:t>tran</a:t>
            </a:r>
            <a:r>
              <a:t> \</a:t>
            </a:r>
            <a:r>
              <a:rPr err="1"/>
              <a:t>myi</a:t>
            </a:r>
            <a:r>
              <a:t>) \\</a:t>
            </a:r>
          </a:p>
          <a:p>
            <a:r>
              <a:t>&amp;= \</a:t>
            </a:r>
            <a:r>
              <a:rPr err="1"/>
              <a:t>arg</a:t>
            </a:r>
            <a:r>
              <a:t>\min_{s}(s^2 \</a:t>
            </a:r>
            <a:r>
              <a:rPr err="1"/>
              <a:t>sum_i</a:t>
            </a:r>
            <a:r>
              <a:t>(\mxi\</a:t>
            </a:r>
            <a:r>
              <a:rPr err="1"/>
              <a:t>tran</a:t>
            </a:r>
            <a:r>
              <a:t> \mxi) -2s \</a:t>
            </a:r>
            <a:r>
              <a:rPr err="1"/>
              <a:t>sum_i</a:t>
            </a:r>
            <a:r>
              <a:t>(\mxi\</a:t>
            </a:r>
            <a:r>
              <a:rPr err="1"/>
              <a:t>tran</a:t>
            </a:r>
            <a:r>
              <a:t>\R\</a:t>
            </a:r>
            <a:r>
              <a:rPr err="1"/>
              <a:t>tran</a:t>
            </a:r>
            <a:r>
              <a:t> \</a:t>
            </a:r>
            <a:r>
              <a:rPr err="1"/>
              <a:t>myi</a:t>
            </a:r>
            <a:r>
              <a:t>)) \\</a:t>
            </a:r>
          </a:p>
          <a:p>
            <a:r>
              <a:t>&amp;= \</a:t>
            </a:r>
            <a:r>
              <a:rPr err="1"/>
              <a:t>arg</a:t>
            </a:r>
            <a:r>
              <a:t>\</a:t>
            </a:r>
            <a:r>
              <a:rPr err="1"/>
              <a:t>min_s</a:t>
            </a:r>
            <a:r>
              <a:t>(s^2a -2sb) = \frac{b}{a} = \frac{\mxi\</a:t>
            </a:r>
            <a:r>
              <a:rPr err="1"/>
              <a:t>tran</a:t>
            </a:r>
            <a:r>
              <a:t>\R\</a:t>
            </a:r>
            <a:r>
              <a:rPr err="1"/>
              <a:t>tran</a:t>
            </a:r>
            <a:r>
              <a:t> \</a:t>
            </a:r>
            <a:r>
              <a:rPr err="1"/>
              <a:t>myi</a:t>
            </a:r>
            <a:r>
              <a:t>}{\mxi\</a:t>
            </a:r>
            <a:r>
              <a:rPr err="1"/>
              <a:t>tran</a:t>
            </a:r>
            <a:r>
              <a:t> \mxi} \\</a:t>
            </a:r>
          </a:p>
          <a:p>
            <a:r>
              <a:t>&amp;= \frac{\</a:t>
            </a:r>
            <a:r>
              <a:rPr err="1"/>
              <a:t>mathrm</a:t>
            </a:r>
            <a:r>
              <a:t>{tr}(\A\R)}{\|\X\|^2} = \frac{\</a:t>
            </a:r>
            <a:r>
              <a:rPr err="1"/>
              <a:t>mathrm</a:t>
            </a:r>
            <a:r>
              <a:t>{tr}(\Sigma)}{\|\X\|^2}</a:t>
            </a:r>
          </a:p>
        </p:txBody>
      </p:sp>
    </p:spTree>
  </p:cSld>
  <p:clrMapOvr>
    <a:masterClrMapping/>
  </p:clrMapOvr>
</p:notes>
</file>

<file path=ppt/notesSlides/notesSlide8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2" name="Shape 482"/>
          <p:cNvSpPr>
            <a:spLocks noGrp="1" noRot="1" noChangeAspect="1"/>
          </p:cNvSpPr>
          <p:nvPr>
            <p:ph type="sldImg"/>
          </p:nvPr>
        </p:nvSpPr>
        <p:spPr>
          <a:xfrm>
            <a:off x="381000" y="685800"/>
            <a:ext cx="6096000" cy="3429000"/>
          </a:xfrm>
          <a:prstGeom prst="rect">
            <a:avLst/>
          </a:prstGeom>
        </p:spPr>
        <p:txBody>
          <a:bodyPr/>
          <a:lstStyle/>
          <a:p>
            <a:endParaRPr/>
          </a:p>
        </p:txBody>
      </p:sp>
      <p:sp>
        <p:nvSpPr>
          <p:cNvPr id="483" name="Shape 483"/>
          <p:cNvSpPr>
            <a:spLocks noGrp="1"/>
          </p:cNvSpPr>
          <p:nvPr>
            <p:ph type="body" sz="quarter" idx="1"/>
          </p:nvPr>
        </p:nvSpPr>
        <p:spPr>
          <a:prstGeom prst="rect">
            <a:avLst/>
          </a:prstGeom>
        </p:spPr>
        <p:txBody>
          <a:bodyPr/>
          <a:lstStyle/>
          <a:p>
            <a:r>
              <a:t>Let’s look at the rotation part</a:t>
            </a:r>
          </a:p>
          <a:p>
            <a:endParaRPr/>
          </a:p>
          <a:p>
            <a:r>
              <a:rPr lang="en-GB">
                <a:solidFill>
                  <a:srgbClr val="000000"/>
                </a:solidFill>
                <a:effectLst/>
                <a:latin typeface="Monaco" pitchFamily="2" charset="77"/>
              </a:rPr>
              <a:t>\</a:t>
            </a:r>
            <a:r>
              <a:rPr lang="en-GB" err="1">
                <a:solidFill>
                  <a:srgbClr val="000000"/>
                </a:solidFill>
                <a:effectLst/>
                <a:latin typeface="Monaco" pitchFamily="2" charset="77"/>
              </a:rPr>
              <a:t>mathbf</a:t>
            </a:r>
            <a:r>
              <a:rPr lang="en-GB">
                <a:solidFill>
                  <a:srgbClr val="000000"/>
                </a:solidFill>
                <a:effectLst/>
                <a:latin typeface="Monaco" pitchFamily="2" charset="77"/>
              </a:rPr>
              <a:t>{R} &amp;= \</a:t>
            </a:r>
            <a:r>
              <a:rPr lang="en-GB" err="1">
                <a:solidFill>
                  <a:srgbClr val="000000"/>
                </a:solidFill>
                <a:effectLst/>
                <a:latin typeface="Monaco" pitchFamily="2" charset="77"/>
              </a:rPr>
              <a:t>arg</a:t>
            </a:r>
            <a:r>
              <a:rPr lang="en-GB">
                <a:solidFill>
                  <a:srgbClr val="000000"/>
                </a:solidFill>
                <a:effectLst/>
                <a:latin typeface="Monaco" pitchFamily="2" charset="77"/>
              </a:rPr>
              <a:t>\min_\</a:t>
            </a:r>
            <a:r>
              <a:rPr lang="en-GB" err="1">
                <a:solidFill>
                  <a:srgbClr val="000000"/>
                </a:solidFill>
                <a:effectLst/>
                <a:latin typeface="Monaco" pitchFamily="2" charset="77"/>
              </a:rPr>
              <a:t>mathbf</a:t>
            </a:r>
            <a:r>
              <a:rPr lang="en-GB">
                <a:solidFill>
                  <a:srgbClr val="000000"/>
                </a:solidFill>
                <a:effectLst/>
                <a:latin typeface="Monaco" pitchFamily="2" charset="77"/>
              </a:rPr>
              <a:t>{R} ||\</a:t>
            </a:r>
            <a:r>
              <a:rPr lang="en-GB" err="1">
                <a:solidFill>
                  <a:srgbClr val="000000"/>
                </a:solidFill>
                <a:effectLst/>
                <a:latin typeface="Monaco" pitchFamily="2" charset="77"/>
              </a:rPr>
              <a:t>mathbf</a:t>
            </a:r>
            <a:r>
              <a:rPr lang="en-GB">
                <a:solidFill>
                  <a:srgbClr val="000000"/>
                </a:solidFill>
                <a:effectLst/>
                <a:latin typeface="Monaco" pitchFamily="2" charset="77"/>
              </a:rPr>
              <a:t>{R} \bar{\</a:t>
            </a:r>
            <a:r>
              <a:rPr lang="en-GB" err="1">
                <a:solidFill>
                  <a:srgbClr val="000000"/>
                </a:solidFill>
                <a:effectLst/>
                <a:latin typeface="Monaco" pitchFamily="2" charset="77"/>
              </a:rPr>
              <a:t>mathbf</a:t>
            </a:r>
            <a:r>
              <a:rPr lang="en-GB">
                <a:solidFill>
                  <a:srgbClr val="000000"/>
                </a:solidFill>
                <a:effectLst/>
                <a:latin typeface="Monaco" pitchFamily="2" charset="77"/>
              </a:rPr>
              <a:t>{X}}^T-\bar{\</a:t>
            </a:r>
            <a:r>
              <a:rPr lang="en-GB" err="1">
                <a:solidFill>
                  <a:srgbClr val="000000"/>
                </a:solidFill>
                <a:effectLst/>
                <a:latin typeface="Monaco" pitchFamily="2" charset="77"/>
              </a:rPr>
              <a:t>mathbf</a:t>
            </a:r>
            <a:r>
              <a:rPr lang="en-GB">
                <a:solidFill>
                  <a:srgbClr val="000000"/>
                </a:solidFill>
                <a:effectLst/>
                <a:latin typeface="Monaco" pitchFamily="2" charset="77"/>
              </a:rPr>
              <a:t>{Y}}^T\|_F^2 \\</a:t>
            </a:r>
          </a:p>
          <a:p>
            <a:r>
              <a:rPr lang="en-GB">
                <a:solidFill>
                  <a:srgbClr val="000000"/>
                </a:solidFill>
                <a:effectLst/>
                <a:latin typeface="Monaco" pitchFamily="2" charset="77"/>
              </a:rPr>
              <a:t>&amp;= \</a:t>
            </a:r>
            <a:r>
              <a:rPr lang="en-GB" err="1">
                <a:solidFill>
                  <a:srgbClr val="000000"/>
                </a:solidFill>
                <a:effectLst/>
                <a:latin typeface="Monaco" pitchFamily="2" charset="77"/>
              </a:rPr>
              <a:t>arg</a:t>
            </a:r>
            <a:r>
              <a:rPr lang="en-GB">
                <a:solidFill>
                  <a:srgbClr val="000000"/>
                </a:solidFill>
                <a:effectLst/>
                <a:latin typeface="Monaco" pitchFamily="2" charset="77"/>
              </a:rPr>
              <a:t>\min_\</a:t>
            </a:r>
            <a:r>
              <a:rPr lang="en-GB" err="1">
                <a:solidFill>
                  <a:srgbClr val="000000"/>
                </a:solidFill>
                <a:effectLst/>
                <a:latin typeface="Monaco" pitchFamily="2" charset="77"/>
              </a:rPr>
              <a:t>mathbf</a:t>
            </a:r>
            <a:r>
              <a:rPr lang="en-GB">
                <a:solidFill>
                  <a:srgbClr val="000000"/>
                </a:solidFill>
                <a:effectLst/>
                <a:latin typeface="Monaco" pitchFamily="2" charset="77"/>
              </a:rPr>
              <a:t>{R}  \</a:t>
            </a:r>
            <a:r>
              <a:rPr lang="en-GB" err="1">
                <a:solidFill>
                  <a:srgbClr val="000000"/>
                </a:solidFill>
                <a:effectLst/>
                <a:latin typeface="Monaco" pitchFamily="2" charset="77"/>
              </a:rPr>
              <a:t>langle</a:t>
            </a:r>
            <a:r>
              <a:rPr lang="en-GB">
                <a:solidFill>
                  <a:srgbClr val="000000"/>
                </a:solidFill>
                <a:effectLst/>
                <a:latin typeface="Monaco" pitchFamily="2" charset="77"/>
              </a:rPr>
              <a:t> \</a:t>
            </a:r>
            <a:r>
              <a:rPr lang="en-GB" err="1">
                <a:solidFill>
                  <a:srgbClr val="000000"/>
                </a:solidFill>
                <a:effectLst/>
                <a:latin typeface="Monaco" pitchFamily="2" charset="77"/>
              </a:rPr>
              <a:t>mathbf</a:t>
            </a:r>
            <a:r>
              <a:rPr lang="en-GB">
                <a:solidFill>
                  <a:srgbClr val="000000"/>
                </a:solidFill>
                <a:effectLst/>
                <a:latin typeface="Monaco" pitchFamily="2" charset="77"/>
              </a:rPr>
              <a:t>{R} \bar{\</a:t>
            </a:r>
            <a:r>
              <a:rPr lang="en-GB" err="1">
                <a:solidFill>
                  <a:srgbClr val="000000"/>
                </a:solidFill>
                <a:effectLst/>
                <a:latin typeface="Monaco" pitchFamily="2" charset="77"/>
              </a:rPr>
              <a:t>mathbf</a:t>
            </a:r>
            <a:r>
              <a:rPr lang="en-GB">
                <a:solidFill>
                  <a:srgbClr val="000000"/>
                </a:solidFill>
                <a:effectLst/>
                <a:latin typeface="Monaco" pitchFamily="2" charset="77"/>
              </a:rPr>
              <a:t>{X}}^T-\bar{\</a:t>
            </a:r>
            <a:r>
              <a:rPr lang="en-GB" err="1">
                <a:solidFill>
                  <a:srgbClr val="000000"/>
                </a:solidFill>
                <a:effectLst/>
                <a:latin typeface="Monaco" pitchFamily="2" charset="77"/>
              </a:rPr>
              <a:t>mathbf</a:t>
            </a:r>
            <a:r>
              <a:rPr lang="en-GB">
                <a:solidFill>
                  <a:srgbClr val="000000"/>
                </a:solidFill>
                <a:effectLst/>
                <a:latin typeface="Monaco" pitchFamily="2" charset="77"/>
              </a:rPr>
              <a:t>{Y}}^T, \</a:t>
            </a:r>
            <a:r>
              <a:rPr lang="en-GB" err="1">
                <a:solidFill>
                  <a:srgbClr val="000000"/>
                </a:solidFill>
                <a:effectLst/>
                <a:latin typeface="Monaco" pitchFamily="2" charset="77"/>
              </a:rPr>
              <a:t>mathbf</a:t>
            </a:r>
            <a:r>
              <a:rPr lang="en-GB">
                <a:solidFill>
                  <a:srgbClr val="000000"/>
                </a:solidFill>
                <a:effectLst/>
                <a:latin typeface="Monaco" pitchFamily="2" charset="77"/>
              </a:rPr>
              <a:t>{R} \bar{\</a:t>
            </a:r>
            <a:r>
              <a:rPr lang="en-GB" err="1">
                <a:solidFill>
                  <a:srgbClr val="000000"/>
                </a:solidFill>
                <a:effectLst/>
                <a:latin typeface="Monaco" pitchFamily="2" charset="77"/>
              </a:rPr>
              <a:t>mathbf</a:t>
            </a:r>
            <a:r>
              <a:rPr lang="en-GB">
                <a:solidFill>
                  <a:srgbClr val="000000"/>
                </a:solidFill>
                <a:effectLst/>
                <a:latin typeface="Monaco" pitchFamily="2" charset="77"/>
              </a:rPr>
              <a:t>{X}}^T-\bar{\</a:t>
            </a:r>
            <a:r>
              <a:rPr lang="en-GB" err="1">
                <a:solidFill>
                  <a:srgbClr val="000000"/>
                </a:solidFill>
                <a:effectLst/>
                <a:latin typeface="Monaco" pitchFamily="2" charset="77"/>
              </a:rPr>
              <a:t>mathbf</a:t>
            </a:r>
            <a:r>
              <a:rPr lang="en-GB">
                <a:solidFill>
                  <a:srgbClr val="000000"/>
                </a:solidFill>
                <a:effectLst/>
                <a:latin typeface="Monaco" pitchFamily="2" charset="77"/>
              </a:rPr>
              <a:t>{Y}}^T \</a:t>
            </a:r>
            <a:r>
              <a:rPr lang="en-GB" err="1">
                <a:solidFill>
                  <a:srgbClr val="000000"/>
                </a:solidFill>
                <a:effectLst/>
                <a:latin typeface="Monaco" pitchFamily="2" charset="77"/>
              </a:rPr>
              <a:t>rangle_F</a:t>
            </a:r>
            <a:r>
              <a:rPr lang="en-GB">
                <a:solidFill>
                  <a:srgbClr val="000000"/>
                </a:solidFill>
                <a:effectLst/>
                <a:latin typeface="Monaco" pitchFamily="2" charset="77"/>
              </a:rPr>
              <a:t>  \\</a:t>
            </a:r>
          </a:p>
          <a:p>
            <a:r>
              <a:rPr lang="en-GB">
                <a:solidFill>
                  <a:srgbClr val="000000"/>
                </a:solidFill>
                <a:effectLst/>
                <a:latin typeface="Monaco" pitchFamily="2" charset="77"/>
              </a:rPr>
              <a:t>&amp;= \</a:t>
            </a:r>
            <a:r>
              <a:rPr lang="en-GB" err="1">
                <a:solidFill>
                  <a:srgbClr val="000000"/>
                </a:solidFill>
                <a:effectLst/>
                <a:latin typeface="Monaco" pitchFamily="2" charset="77"/>
              </a:rPr>
              <a:t>arg</a:t>
            </a:r>
            <a:r>
              <a:rPr lang="en-GB">
                <a:solidFill>
                  <a:srgbClr val="000000"/>
                </a:solidFill>
                <a:effectLst/>
                <a:latin typeface="Monaco" pitchFamily="2" charset="77"/>
              </a:rPr>
              <a:t>\min_\</a:t>
            </a:r>
            <a:r>
              <a:rPr lang="en-GB" err="1">
                <a:solidFill>
                  <a:srgbClr val="000000"/>
                </a:solidFill>
                <a:effectLst/>
                <a:latin typeface="Monaco" pitchFamily="2" charset="77"/>
              </a:rPr>
              <a:t>mathbf</a:t>
            </a:r>
            <a:r>
              <a:rPr lang="en-GB">
                <a:solidFill>
                  <a:srgbClr val="000000"/>
                </a:solidFill>
                <a:effectLst/>
                <a:latin typeface="Monaco" pitchFamily="2" charset="77"/>
              </a:rPr>
              <a:t>{R}  \|\</a:t>
            </a:r>
            <a:r>
              <a:rPr lang="en-GB" err="1">
                <a:solidFill>
                  <a:srgbClr val="000000"/>
                </a:solidFill>
                <a:effectLst/>
                <a:latin typeface="Monaco" pitchFamily="2" charset="77"/>
              </a:rPr>
              <a:t>mathbf</a:t>
            </a:r>
            <a:r>
              <a:rPr lang="en-GB">
                <a:solidFill>
                  <a:srgbClr val="000000"/>
                </a:solidFill>
                <a:effectLst/>
                <a:latin typeface="Monaco" pitchFamily="2" charset="77"/>
              </a:rPr>
              <a:t>{R} \bar{\</a:t>
            </a:r>
            <a:r>
              <a:rPr lang="en-GB" err="1">
                <a:solidFill>
                  <a:srgbClr val="000000"/>
                </a:solidFill>
                <a:effectLst/>
                <a:latin typeface="Monaco" pitchFamily="2" charset="77"/>
              </a:rPr>
              <a:t>mathbf</a:t>
            </a:r>
            <a:r>
              <a:rPr lang="en-GB">
                <a:solidFill>
                  <a:srgbClr val="000000"/>
                </a:solidFill>
                <a:effectLst/>
                <a:latin typeface="Monaco" pitchFamily="2" charset="77"/>
              </a:rPr>
              <a:t>{X}}^T\|_F^2 + \|\bar{\</a:t>
            </a:r>
            <a:r>
              <a:rPr lang="en-GB" err="1">
                <a:solidFill>
                  <a:srgbClr val="000000"/>
                </a:solidFill>
                <a:effectLst/>
                <a:latin typeface="Monaco" pitchFamily="2" charset="77"/>
              </a:rPr>
              <a:t>mathbf</a:t>
            </a:r>
            <a:r>
              <a:rPr lang="en-GB">
                <a:solidFill>
                  <a:srgbClr val="000000"/>
                </a:solidFill>
                <a:effectLst/>
                <a:latin typeface="Monaco" pitchFamily="2" charset="77"/>
              </a:rPr>
              <a:t>{Y}}^T\|_F^2 - 2 \</a:t>
            </a:r>
            <a:r>
              <a:rPr lang="en-GB" err="1">
                <a:solidFill>
                  <a:srgbClr val="000000"/>
                </a:solidFill>
                <a:effectLst/>
                <a:latin typeface="Monaco" pitchFamily="2" charset="77"/>
              </a:rPr>
              <a:t>langle</a:t>
            </a:r>
            <a:r>
              <a:rPr lang="en-GB">
                <a:solidFill>
                  <a:srgbClr val="000000"/>
                </a:solidFill>
                <a:effectLst/>
                <a:latin typeface="Monaco" pitchFamily="2" charset="77"/>
              </a:rPr>
              <a:t> \</a:t>
            </a:r>
            <a:r>
              <a:rPr lang="en-GB" err="1">
                <a:solidFill>
                  <a:srgbClr val="000000"/>
                </a:solidFill>
                <a:effectLst/>
                <a:latin typeface="Monaco" pitchFamily="2" charset="77"/>
              </a:rPr>
              <a:t>mathbf</a:t>
            </a:r>
            <a:r>
              <a:rPr lang="en-GB">
                <a:solidFill>
                  <a:srgbClr val="000000"/>
                </a:solidFill>
                <a:effectLst/>
                <a:latin typeface="Monaco" pitchFamily="2" charset="77"/>
              </a:rPr>
              <a:t>{R} \bar{\</a:t>
            </a:r>
            <a:r>
              <a:rPr lang="en-GB" err="1">
                <a:solidFill>
                  <a:srgbClr val="000000"/>
                </a:solidFill>
                <a:effectLst/>
                <a:latin typeface="Monaco" pitchFamily="2" charset="77"/>
              </a:rPr>
              <a:t>mathbf</a:t>
            </a:r>
            <a:r>
              <a:rPr lang="en-GB">
                <a:solidFill>
                  <a:srgbClr val="000000"/>
                </a:solidFill>
                <a:effectLst/>
                <a:latin typeface="Monaco" pitchFamily="2" charset="77"/>
              </a:rPr>
              <a:t>{X}}^T , \bar{\</a:t>
            </a:r>
            <a:r>
              <a:rPr lang="en-GB" err="1">
                <a:solidFill>
                  <a:srgbClr val="000000"/>
                </a:solidFill>
                <a:effectLst/>
                <a:latin typeface="Monaco" pitchFamily="2" charset="77"/>
              </a:rPr>
              <a:t>mathbf</a:t>
            </a:r>
            <a:r>
              <a:rPr lang="en-GB">
                <a:solidFill>
                  <a:srgbClr val="000000"/>
                </a:solidFill>
                <a:effectLst/>
                <a:latin typeface="Monaco" pitchFamily="2" charset="77"/>
              </a:rPr>
              <a:t>{Y}}^T \</a:t>
            </a:r>
            <a:r>
              <a:rPr lang="en-GB" err="1">
                <a:solidFill>
                  <a:srgbClr val="000000"/>
                </a:solidFill>
                <a:effectLst/>
                <a:latin typeface="Monaco" pitchFamily="2" charset="77"/>
              </a:rPr>
              <a:t>rangle_F</a:t>
            </a:r>
            <a:r>
              <a:rPr lang="en-GB">
                <a:solidFill>
                  <a:srgbClr val="000000"/>
                </a:solidFill>
                <a:effectLst/>
                <a:latin typeface="Monaco" pitchFamily="2" charset="77"/>
              </a:rPr>
              <a:t> \\</a:t>
            </a:r>
          </a:p>
          <a:p>
            <a:r>
              <a:rPr lang="en-GB">
                <a:solidFill>
                  <a:srgbClr val="000000"/>
                </a:solidFill>
                <a:effectLst/>
                <a:latin typeface="Monaco" pitchFamily="2" charset="77"/>
              </a:rPr>
              <a:t>&amp;= \</a:t>
            </a:r>
            <a:r>
              <a:rPr lang="en-GB" err="1">
                <a:solidFill>
                  <a:srgbClr val="000000"/>
                </a:solidFill>
                <a:effectLst/>
                <a:latin typeface="Monaco" pitchFamily="2" charset="77"/>
              </a:rPr>
              <a:t>arg</a:t>
            </a:r>
            <a:r>
              <a:rPr lang="en-GB">
                <a:solidFill>
                  <a:srgbClr val="000000"/>
                </a:solidFill>
                <a:effectLst/>
                <a:latin typeface="Monaco" pitchFamily="2" charset="77"/>
              </a:rPr>
              <a:t>\min_\</a:t>
            </a:r>
            <a:r>
              <a:rPr lang="en-GB" err="1">
                <a:solidFill>
                  <a:srgbClr val="000000"/>
                </a:solidFill>
                <a:effectLst/>
                <a:latin typeface="Monaco" pitchFamily="2" charset="77"/>
              </a:rPr>
              <a:t>mathbf</a:t>
            </a:r>
            <a:r>
              <a:rPr lang="en-GB">
                <a:solidFill>
                  <a:srgbClr val="000000"/>
                </a:solidFill>
                <a:effectLst/>
                <a:latin typeface="Monaco" pitchFamily="2" charset="77"/>
              </a:rPr>
              <a:t>{R}  \|\bar{\</a:t>
            </a:r>
            <a:r>
              <a:rPr lang="en-GB" err="1">
                <a:solidFill>
                  <a:srgbClr val="000000"/>
                </a:solidFill>
                <a:effectLst/>
                <a:latin typeface="Monaco" pitchFamily="2" charset="77"/>
              </a:rPr>
              <a:t>mathbf</a:t>
            </a:r>
            <a:r>
              <a:rPr lang="en-GB">
                <a:solidFill>
                  <a:srgbClr val="000000"/>
                </a:solidFill>
                <a:effectLst/>
                <a:latin typeface="Monaco" pitchFamily="2" charset="77"/>
              </a:rPr>
              <a:t>{X}}^T\|_F^2 + \|\bar{\</a:t>
            </a:r>
            <a:r>
              <a:rPr lang="en-GB" err="1">
                <a:solidFill>
                  <a:srgbClr val="000000"/>
                </a:solidFill>
                <a:effectLst/>
                <a:latin typeface="Monaco" pitchFamily="2" charset="77"/>
              </a:rPr>
              <a:t>mathbf</a:t>
            </a:r>
            <a:r>
              <a:rPr lang="en-GB">
                <a:solidFill>
                  <a:srgbClr val="000000"/>
                </a:solidFill>
                <a:effectLst/>
                <a:latin typeface="Monaco" pitchFamily="2" charset="77"/>
              </a:rPr>
              <a:t>{Y}}^T\|_F^2 - 2 \</a:t>
            </a:r>
            <a:r>
              <a:rPr lang="en-GB" err="1">
                <a:solidFill>
                  <a:srgbClr val="000000"/>
                </a:solidFill>
                <a:effectLst/>
                <a:latin typeface="Monaco" pitchFamily="2" charset="77"/>
              </a:rPr>
              <a:t>langle</a:t>
            </a:r>
            <a:r>
              <a:rPr lang="en-GB">
                <a:solidFill>
                  <a:srgbClr val="000000"/>
                </a:solidFill>
                <a:effectLst/>
                <a:latin typeface="Monaco" pitchFamily="2" charset="77"/>
              </a:rPr>
              <a:t> \</a:t>
            </a:r>
            <a:r>
              <a:rPr lang="en-GB" err="1">
                <a:solidFill>
                  <a:srgbClr val="000000"/>
                </a:solidFill>
                <a:effectLst/>
                <a:latin typeface="Monaco" pitchFamily="2" charset="77"/>
              </a:rPr>
              <a:t>mathbf</a:t>
            </a:r>
            <a:r>
              <a:rPr lang="en-GB">
                <a:solidFill>
                  <a:srgbClr val="000000"/>
                </a:solidFill>
                <a:effectLst/>
                <a:latin typeface="Monaco" pitchFamily="2" charset="77"/>
              </a:rPr>
              <a:t>{R} \bar{\</a:t>
            </a:r>
            <a:r>
              <a:rPr lang="en-GB" err="1">
                <a:solidFill>
                  <a:srgbClr val="000000"/>
                </a:solidFill>
                <a:effectLst/>
                <a:latin typeface="Monaco" pitchFamily="2" charset="77"/>
              </a:rPr>
              <a:t>mathbf</a:t>
            </a:r>
            <a:r>
              <a:rPr lang="en-GB">
                <a:solidFill>
                  <a:srgbClr val="000000"/>
                </a:solidFill>
                <a:effectLst/>
                <a:latin typeface="Monaco" pitchFamily="2" charset="77"/>
              </a:rPr>
              <a:t>{X}}^T , \bar{\</a:t>
            </a:r>
            <a:r>
              <a:rPr lang="en-GB" err="1">
                <a:solidFill>
                  <a:srgbClr val="000000"/>
                </a:solidFill>
                <a:effectLst/>
                <a:latin typeface="Monaco" pitchFamily="2" charset="77"/>
              </a:rPr>
              <a:t>mathbf</a:t>
            </a:r>
            <a:r>
              <a:rPr lang="en-GB">
                <a:solidFill>
                  <a:srgbClr val="000000"/>
                </a:solidFill>
                <a:effectLst/>
                <a:latin typeface="Monaco" pitchFamily="2" charset="77"/>
              </a:rPr>
              <a:t>{Y}}^T \</a:t>
            </a:r>
            <a:r>
              <a:rPr lang="en-GB" err="1">
                <a:solidFill>
                  <a:srgbClr val="000000"/>
                </a:solidFill>
                <a:effectLst/>
                <a:latin typeface="Monaco" pitchFamily="2" charset="77"/>
              </a:rPr>
              <a:t>rangle_F</a:t>
            </a:r>
            <a:r>
              <a:rPr lang="en-GB">
                <a:solidFill>
                  <a:srgbClr val="000000"/>
                </a:solidFill>
                <a:effectLst/>
                <a:latin typeface="Monaco" pitchFamily="2" charset="77"/>
              </a:rPr>
              <a:t>  \\</a:t>
            </a:r>
          </a:p>
          <a:p>
            <a:r>
              <a:rPr lang="en-GB">
                <a:solidFill>
                  <a:srgbClr val="000000"/>
                </a:solidFill>
                <a:effectLst/>
                <a:latin typeface="Monaco" pitchFamily="2" charset="77"/>
              </a:rPr>
              <a:t>&amp;= \</a:t>
            </a:r>
            <a:r>
              <a:rPr lang="en-GB" err="1">
                <a:solidFill>
                  <a:srgbClr val="000000"/>
                </a:solidFill>
                <a:effectLst/>
                <a:latin typeface="Monaco" pitchFamily="2" charset="77"/>
              </a:rPr>
              <a:t>arg</a:t>
            </a:r>
            <a:r>
              <a:rPr lang="en-GB">
                <a:solidFill>
                  <a:srgbClr val="000000"/>
                </a:solidFill>
                <a:effectLst/>
                <a:latin typeface="Monaco" pitchFamily="2" charset="77"/>
              </a:rPr>
              <a:t>\max_\</a:t>
            </a:r>
            <a:r>
              <a:rPr lang="en-GB" err="1">
                <a:solidFill>
                  <a:srgbClr val="000000"/>
                </a:solidFill>
                <a:effectLst/>
                <a:latin typeface="Monaco" pitchFamily="2" charset="77"/>
              </a:rPr>
              <a:t>mathbf</a:t>
            </a:r>
            <a:r>
              <a:rPr lang="en-GB">
                <a:solidFill>
                  <a:srgbClr val="000000"/>
                </a:solidFill>
                <a:effectLst/>
                <a:latin typeface="Monaco" pitchFamily="2" charset="77"/>
              </a:rPr>
              <a:t>{R}  \</a:t>
            </a:r>
            <a:r>
              <a:rPr lang="en-GB" err="1">
                <a:solidFill>
                  <a:srgbClr val="000000"/>
                </a:solidFill>
                <a:effectLst/>
                <a:latin typeface="Monaco" pitchFamily="2" charset="77"/>
              </a:rPr>
              <a:t>langle</a:t>
            </a:r>
            <a:r>
              <a:rPr lang="en-GB">
                <a:solidFill>
                  <a:srgbClr val="000000"/>
                </a:solidFill>
                <a:effectLst/>
                <a:latin typeface="Monaco" pitchFamily="2" charset="77"/>
              </a:rPr>
              <a:t> \</a:t>
            </a:r>
            <a:r>
              <a:rPr lang="en-GB" err="1">
                <a:solidFill>
                  <a:srgbClr val="000000"/>
                </a:solidFill>
                <a:effectLst/>
                <a:latin typeface="Monaco" pitchFamily="2" charset="77"/>
              </a:rPr>
              <a:t>mathbf</a:t>
            </a:r>
            <a:r>
              <a:rPr lang="en-GB">
                <a:solidFill>
                  <a:srgbClr val="000000"/>
                </a:solidFill>
                <a:effectLst/>
                <a:latin typeface="Monaco" pitchFamily="2" charset="77"/>
              </a:rPr>
              <a:t>{R} , \bar{\</a:t>
            </a:r>
            <a:r>
              <a:rPr lang="en-GB" err="1">
                <a:solidFill>
                  <a:srgbClr val="000000"/>
                </a:solidFill>
                <a:effectLst/>
                <a:latin typeface="Monaco" pitchFamily="2" charset="77"/>
              </a:rPr>
              <a:t>mathbf</a:t>
            </a:r>
            <a:r>
              <a:rPr lang="en-GB">
                <a:solidFill>
                  <a:srgbClr val="000000"/>
                </a:solidFill>
                <a:effectLst/>
                <a:latin typeface="Monaco" pitchFamily="2" charset="77"/>
              </a:rPr>
              <a:t>{Y}}^T \bar{\</a:t>
            </a:r>
            <a:r>
              <a:rPr lang="en-GB" err="1">
                <a:solidFill>
                  <a:srgbClr val="000000"/>
                </a:solidFill>
                <a:effectLst/>
                <a:latin typeface="Monaco" pitchFamily="2" charset="77"/>
              </a:rPr>
              <a:t>mathbf</a:t>
            </a:r>
            <a:r>
              <a:rPr lang="en-GB">
                <a:solidFill>
                  <a:srgbClr val="000000"/>
                </a:solidFill>
                <a:effectLst/>
                <a:latin typeface="Monaco" pitchFamily="2" charset="77"/>
              </a:rPr>
              <a:t>{X}} \</a:t>
            </a:r>
            <a:r>
              <a:rPr lang="en-GB" err="1">
                <a:solidFill>
                  <a:srgbClr val="000000"/>
                </a:solidFill>
                <a:effectLst/>
                <a:latin typeface="Monaco" pitchFamily="2" charset="77"/>
              </a:rPr>
              <a:t>rangle_F</a:t>
            </a:r>
            <a:r>
              <a:rPr lang="en-GB">
                <a:solidFill>
                  <a:srgbClr val="000000"/>
                </a:solidFill>
                <a:effectLst/>
                <a:latin typeface="Monaco" pitchFamily="2" charset="77"/>
              </a:rPr>
              <a:t>  \\</a:t>
            </a:r>
          </a:p>
          <a:p>
            <a:r>
              <a:rPr lang="en-GB">
                <a:solidFill>
                  <a:srgbClr val="000000"/>
                </a:solidFill>
                <a:effectLst/>
                <a:latin typeface="Monaco" pitchFamily="2" charset="77"/>
              </a:rPr>
              <a:t>&amp;= \</a:t>
            </a:r>
            <a:r>
              <a:rPr lang="en-GB" err="1">
                <a:solidFill>
                  <a:srgbClr val="000000"/>
                </a:solidFill>
                <a:effectLst/>
                <a:latin typeface="Monaco" pitchFamily="2" charset="77"/>
              </a:rPr>
              <a:t>arg</a:t>
            </a:r>
            <a:r>
              <a:rPr lang="en-GB">
                <a:solidFill>
                  <a:srgbClr val="000000"/>
                </a:solidFill>
                <a:effectLst/>
                <a:latin typeface="Monaco" pitchFamily="2" charset="77"/>
              </a:rPr>
              <a:t>\max_\</a:t>
            </a:r>
            <a:r>
              <a:rPr lang="en-GB" err="1">
                <a:solidFill>
                  <a:srgbClr val="000000"/>
                </a:solidFill>
                <a:effectLst/>
                <a:latin typeface="Monaco" pitchFamily="2" charset="77"/>
              </a:rPr>
              <a:t>mathbf</a:t>
            </a:r>
            <a:r>
              <a:rPr lang="en-GB">
                <a:solidFill>
                  <a:srgbClr val="000000"/>
                </a:solidFill>
                <a:effectLst/>
                <a:latin typeface="Monaco" pitchFamily="2" charset="77"/>
              </a:rPr>
              <a:t>{R}  \</a:t>
            </a:r>
            <a:r>
              <a:rPr lang="en-GB" err="1">
                <a:solidFill>
                  <a:srgbClr val="000000"/>
                </a:solidFill>
                <a:effectLst/>
                <a:latin typeface="Monaco" pitchFamily="2" charset="77"/>
              </a:rPr>
              <a:t>langle</a:t>
            </a:r>
            <a:r>
              <a:rPr lang="en-GB">
                <a:solidFill>
                  <a:srgbClr val="000000"/>
                </a:solidFill>
                <a:effectLst/>
                <a:latin typeface="Monaco" pitchFamily="2" charset="77"/>
              </a:rPr>
              <a:t> \</a:t>
            </a:r>
            <a:r>
              <a:rPr lang="en-GB" err="1">
                <a:solidFill>
                  <a:srgbClr val="000000"/>
                </a:solidFill>
                <a:effectLst/>
                <a:latin typeface="Monaco" pitchFamily="2" charset="77"/>
              </a:rPr>
              <a:t>mathbf</a:t>
            </a:r>
            <a:r>
              <a:rPr lang="en-GB">
                <a:solidFill>
                  <a:srgbClr val="000000"/>
                </a:solidFill>
                <a:effectLst/>
                <a:latin typeface="Monaco" pitchFamily="2" charset="77"/>
              </a:rPr>
              <a:t>{R}, U\Sigma V^T \</a:t>
            </a:r>
            <a:r>
              <a:rPr lang="en-GB" err="1">
                <a:solidFill>
                  <a:srgbClr val="000000"/>
                </a:solidFill>
                <a:effectLst/>
                <a:latin typeface="Monaco" pitchFamily="2" charset="77"/>
              </a:rPr>
              <a:t>rangle_F</a:t>
            </a:r>
            <a:r>
              <a:rPr lang="en-GB">
                <a:solidFill>
                  <a:srgbClr val="000000"/>
                </a:solidFill>
                <a:effectLst/>
                <a:latin typeface="Monaco" pitchFamily="2" charset="77"/>
              </a:rPr>
              <a:t>  \\</a:t>
            </a:r>
          </a:p>
          <a:p>
            <a:r>
              <a:rPr lang="en-GB">
                <a:solidFill>
                  <a:srgbClr val="000000"/>
                </a:solidFill>
                <a:effectLst/>
                <a:latin typeface="Monaco" pitchFamily="2" charset="77"/>
              </a:rPr>
              <a:t>&amp;= \</a:t>
            </a:r>
            <a:r>
              <a:rPr lang="en-GB" err="1">
                <a:solidFill>
                  <a:srgbClr val="000000"/>
                </a:solidFill>
                <a:effectLst/>
                <a:latin typeface="Monaco" pitchFamily="2" charset="77"/>
              </a:rPr>
              <a:t>arg</a:t>
            </a:r>
            <a:r>
              <a:rPr lang="en-GB">
                <a:solidFill>
                  <a:srgbClr val="000000"/>
                </a:solidFill>
                <a:effectLst/>
                <a:latin typeface="Monaco" pitchFamily="2" charset="77"/>
              </a:rPr>
              <a:t>\max_\</a:t>
            </a:r>
            <a:r>
              <a:rPr lang="en-GB" err="1">
                <a:solidFill>
                  <a:srgbClr val="000000"/>
                </a:solidFill>
                <a:effectLst/>
                <a:latin typeface="Monaco" pitchFamily="2" charset="77"/>
              </a:rPr>
              <a:t>mathbf</a:t>
            </a:r>
            <a:r>
              <a:rPr lang="en-GB">
                <a:solidFill>
                  <a:srgbClr val="000000"/>
                </a:solidFill>
                <a:effectLst/>
                <a:latin typeface="Monaco" pitchFamily="2" charset="77"/>
              </a:rPr>
              <a:t>{R}  \</a:t>
            </a:r>
            <a:r>
              <a:rPr lang="en-GB" err="1">
                <a:solidFill>
                  <a:srgbClr val="000000"/>
                </a:solidFill>
                <a:effectLst/>
                <a:latin typeface="Monaco" pitchFamily="2" charset="77"/>
              </a:rPr>
              <a:t>langle</a:t>
            </a:r>
            <a:r>
              <a:rPr lang="en-GB">
                <a:solidFill>
                  <a:srgbClr val="000000"/>
                </a:solidFill>
                <a:effectLst/>
                <a:latin typeface="Monaco" pitchFamily="2" charset="77"/>
              </a:rPr>
              <a:t> U^T \</a:t>
            </a:r>
            <a:r>
              <a:rPr lang="en-GB" err="1">
                <a:solidFill>
                  <a:srgbClr val="000000"/>
                </a:solidFill>
                <a:effectLst/>
                <a:latin typeface="Monaco" pitchFamily="2" charset="77"/>
              </a:rPr>
              <a:t>mathbf</a:t>
            </a:r>
            <a:r>
              <a:rPr lang="en-GB">
                <a:solidFill>
                  <a:srgbClr val="000000"/>
                </a:solidFill>
                <a:effectLst/>
                <a:latin typeface="Monaco" pitchFamily="2" charset="77"/>
              </a:rPr>
              <a:t>{R} V , \Sigma \</a:t>
            </a:r>
            <a:r>
              <a:rPr lang="en-GB" err="1">
                <a:solidFill>
                  <a:srgbClr val="000000"/>
                </a:solidFill>
                <a:effectLst/>
                <a:latin typeface="Monaco" pitchFamily="2" charset="77"/>
              </a:rPr>
              <a:t>rangle_F</a:t>
            </a:r>
            <a:r>
              <a:rPr lang="en-GB">
                <a:solidFill>
                  <a:srgbClr val="000000"/>
                </a:solidFill>
                <a:effectLst/>
                <a:latin typeface="Monaco" pitchFamily="2" charset="77"/>
              </a:rPr>
              <a:t>  \\</a:t>
            </a:r>
          </a:p>
          <a:p>
            <a:r>
              <a:rPr lang="en-GB">
                <a:solidFill>
                  <a:srgbClr val="000000"/>
                </a:solidFill>
                <a:effectLst/>
                <a:latin typeface="Monaco" pitchFamily="2" charset="77"/>
              </a:rPr>
              <a:t>&amp;= \</a:t>
            </a:r>
            <a:r>
              <a:rPr lang="en-GB" err="1">
                <a:solidFill>
                  <a:srgbClr val="000000"/>
                </a:solidFill>
                <a:effectLst/>
                <a:latin typeface="Monaco" pitchFamily="2" charset="77"/>
              </a:rPr>
              <a:t>arg</a:t>
            </a:r>
            <a:r>
              <a:rPr lang="en-GB">
                <a:solidFill>
                  <a:srgbClr val="000000"/>
                </a:solidFill>
                <a:effectLst/>
                <a:latin typeface="Monaco" pitchFamily="2" charset="77"/>
              </a:rPr>
              <a:t>\max_\</a:t>
            </a:r>
            <a:r>
              <a:rPr lang="en-GB" err="1">
                <a:solidFill>
                  <a:srgbClr val="000000"/>
                </a:solidFill>
                <a:effectLst/>
                <a:latin typeface="Monaco" pitchFamily="2" charset="77"/>
              </a:rPr>
              <a:t>mathbf</a:t>
            </a:r>
            <a:r>
              <a:rPr lang="en-GB">
                <a:solidFill>
                  <a:srgbClr val="000000"/>
                </a:solidFill>
                <a:effectLst/>
                <a:latin typeface="Monaco" pitchFamily="2" charset="77"/>
              </a:rPr>
              <a:t>{R}  \</a:t>
            </a:r>
            <a:r>
              <a:rPr lang="en-GB" err="1">
                <a:solidFill>
                  <a:srgbClr val="000000"/>
                </a:solidFill>
                <a:effectLst/>
                <a:latin typeface="Monaco" pitchFamily="2" charset="77"/>
              </a:rPr>
              <a:t>langle</a:t>
            </a:r>
            <a:r>
              <a:rPr lang="en-GB">
                <a:solidFill>
                  <a:srgbClr val="000000"/>
                </a:solidFill>
                <a:effectLst/>
                <a:latin typeface="Monaco" pitchFamily="2" charset="77"/>
              </a:rPr>
              <a:t> S , \Sigma \</a:t>
            </a:r>
            <a:r>
              <a:rPr lang="en-GB" err="1">
                <a:solidFill>
                  <a:srgbClr val="000000"/>
                </a:solidFill>
                <a:effectLst/>
                <a:latin typeface="Monaco" pitchFamily="2" charset="77"/>
              </a:rPr>
              <a:t>rangle_F</a:t>
            </a:r>
            <a:r>
              <a:rPr lang="en-GB">
                <a:solidFill>
                  <a:srgbClr val="000000"/>
                </a:solidFill>
                <a:effectLst/>
                <a:latin typeface="Monaco" pitchFamily="2" charset="77"/>
              </a:rPr>
              <a:t>  \quad \text{where } S = U^T \</a:t>
            </a:r>
            <a:r>
              <a:rPr lang="en-GB" err="1">
                <a:solidFill>
                  <a:srgbClr val="000000"/>
                </a:solidFill>
                <a:effectLst/>
                <a:latin typeface="Monaco" pitchFamily="2" charset="77"/>
              </a:rPr>
              <a:t>mathbf</a:t>
            </a:r>
            <a:r>
              <a:rPr lang="en-GB">
                <a:solidFill>
                  <a:srgbClr val="000000"/>
                </a:solidFill>
                <a:effectLst/>
                <a:latin typeface="Monaco" pitchFamily="2" charset="77"/>
              </a:rPr>
              <a:t>{R} V \\</a:t>
            </a:r>
          </a:p>
        </p:txBody>
      </p:sp>
    </p:spTree>
  </p:cSld>
  <p:clrMapOvr>
    <a:masterClrMapping/>
  </p:clrMapOvr>
</p:notes>
</file>

<file path=ppt/notesSlides/notesSlide8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4" name="Shape 494"/>
          <p:cNvSpPr>
            <a:spLocks noGrp="1" noRot="1" noChangeAspect="1"/>
          </p:cNvSpPr>
          <p:nvPr>
            <p:ph type="sldImg"/>
          </p:nvPr>
        </p:nvSpPr>
        <p:spPr>
          <a:xfrm>
            <a:off x="381000" y="685800"/>
            <a:ext cx="6096000" cy="3429000"/>
          </a:xfrm>
          <a:prstGeom prst="rect">
            <a:avLst/>
          </a:prstGeom>
        </p:spPr>
        <p:txBody>
          <a:bodyPr/>
          <a:lstStyle/>
          <a:p>
            <a:endParaRPr/>
          </a:p>
        </p:txBody>
      </p:sp>
      <p:sp>
        <p:nvSpPr>
          <p:cNvPr id="495" name="Shape 495"/>
          <p:cNvSpPr>
            <a:spLocks noGrp="1"/>
          </p:cNvSpPr>
          <p:nvPr>
            <p:ph type="body" sz="quarter" idx="1"/>
          </p:nvPr>
        </p:nvSpPr>
        <p:spPr>
          <a:prstGeom prst="rect">
            <a:avLst/>
          </a:prstGeom>
        </p:spPr>
        <p:txBody>
          <a:bodyPr/>
          <a:lstStyle/>
          <a:p>
            <a:endParaRPr/>
          </a:p>
        </p:txBody>
      </p:sp>
    </p:spTree>
  </p:cSld>
  <p:clrMapOvr>
    <a:masterClrMapping/>
  </p:clrMapOvr>
</p:notes>
</file>

<file path=ppt/notesSlides/notesSlide8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8" name="Shape 508"/>
          <p:cNvSpPr>
            <a:spLocks noGrp="1" noRot="1" noChangeAspect="1"/>
          </p:cNvSpPr>
          <p:nvPr>
            <p:ph type="sldImg"/>
          </p:nvPr>
        </p:nvSpPr>
        <p:spPr>
          <a:xfrm>
            <a:off x="381000" y="685800"/>
            <a:ext cx="6096000" cy="3429000"/>
          </a:xfrm>
          <a:prstGeom prst="rect">
            <a:avLst/>
          </a:prstGeom>
        </p:spPr>
        <p:txBody>
          <a:bodyPr/>
          <a:lstStyle/>
          <a:p>
            <a:endParaRPr/>
          </a:p>
        </p:txBody>
      </p:sp>
      <p:sp>
        <p:nvSpPr>
          <p:cNvPr id="509" name="Shape 509"/>
          <p:cNvSpPr>
            <a:spLocks noGrp="1"/>
          </p:cNvSpPr>
          <p:nvPr>
            <p:ph type="body" sz="quarter" idx="1"/>
          </p:nvPr>
        </p:nvSpPr>
        <p:spPr>
          <a:prstGeom prst="rect">
            <a:avLst/>
          </a:prstGeom>
        </p:spPr>
        <p:txBody>
          <a:bodyPr/>
          <a:lstStyle/>
          <a:p>
            <a:r>
              <a:rPr lang="en-GB">
                <a:solidFill>
                  <a:srgbClr val="000000"/>
                </a:solidFill>
                <a:effectLst/>
                <a:latin typeface="Monaco" pitchFamily="2" charset="77"/>
              </a:rPr>
              <a:t>\</a:t>
            </a:r>
            <a:r>
              <a:rPr lang="en-GB" err="1">
                <a:solidFill>
                  <a:srgbClr val="000000"/>
                </a:solidFill>
                <a:effectLst/>
                <a:latin typeface="Monaco" pitchFamily="2" charset="77"/>
              </a:rPr>
              <a:t>mathbf</a:t>
            </a:r>
            <a:r>
              <a:rPr lang="en-GB">
                <a:solidFill>
                  <a:srgbClr val="000000"/>
                </a:solidFill>
                <a:effectLst/>
                <a:latin typeface="Monaco" pitchFamily="2" charset="77"/>
              </a:rPr>
              <a:t>{R} &amp;= \</a:t>
            </a:r>
            <a:r>
              <a:rPr lang="en-GB" err="1">
                <a:solidFill>
                  <a:srgbClr val="000000"/>
                </a:solidFill>
                <a:effectLst/>
                <a:latin typeface="Monaco" pitchFamily="2" charset="77"/>
              </a:rPr>
              <a:t>arg</a:t>
            </a:r>
            <a:r>
              <a:rPr lang="en-GB">
                <a:solidFill>
                  <a:srgbClr val="000000"/>
                </a:solidFill>
                <a:effectLst/>
                <a:latin typeface="Monaco" pitchFamily="2" charset="77"/>
              </a:rPr>
              <a:t>\min_\</a:t>
            </a:r>
            <a:r>
              <a:rPr lang="en-GB" err="1">
                <a:solidFill>
                  <a:srgbClr val="000000"/>
                </a:solidFill>
                <a:effectLst/>
                <a:latin typeface="Monaco" pitchFamily="2" charset="77"/>
              </a:rPr>
              <a:t>mathbf</a:t>
            </a:r>
            <a:r>
              <a:rPr lang="en-GB">
                <a:solidFill>
                  <a:srgbClr val="000000"/>
                </a:solidFill>
                <a:effectLst/>
                <a:latin typeface="Monaco" pitchFamily="2" charset="77"/>
              </a:rPr>
              <a:t>{R} ||\</a:t>
            </a:r>
            <a:r>
              <a:rPr lang="en-GB" err="1">
                <a:solidFill>
                  <a:srgbClr val="000000"/>
                </a:solidFill>
                <a:effectLst/>
                <a:latin typeface="Monaco" pitchFamily="2" charset="77"/>
              </a:rPr>
              <a:t>mathbf</a:t>
            </a:r>
            <a:r>
              <a:rPr lang="en-GB">
                <a:solidFill>
                  <a:srgbClr val="000000"/>
                </a:solidFill>
                <a:effectLst/>
                <a:latin typeface="Monaco" pitchFamily="2" charset="77"/>
              </a:rPr>
              <a:t>{R} \bar{\</a:t>
            </a:r>
            <a:r>
              <a:rPr lang="en-GB" err="1">
                <a:solidFill>
                  <a:srgbClr val="000000"/>
                </a:solidFill>
                <a:effectLst/>
                <a:latin typeface="Monaco" pitchFamily="2" charset="77"/>
              </a:rPr>
              <a:t>mathbf</a:t>
            </a:r>
            <a:r>
              <a:rPr lang="en-GB">
                <a:solidFill>
                  <a:srgbClr val="000000"/>
                </a:solidFill>
                <a:effectLst/>
                <a:latin typeface="Monaco" pitchFamily="2" charset="77"/>
              </a:rPr>
              <a:t>{X}}^T-\bar{\</a:t>
            </a:r>
            <a:r>
              <a:rPr lang="en-GB" err="1">
                <a:solidFill>
                  <a:srgbClr val="000000"/>
                </a:solidFill>
                <a:effectLst/>
                <a:latin typeface="Monaco" pitchFamily="2" charset="77"/>
              </a:rPr>
              <a:t>mathbf</a:t>
            </a:r>
            <a:r>
              <a:rPr lang="en-GB">
                <a:solidFill>
                  <a:srgbClr val="000000"/>
                </a:solidFill>
                <a:effectLst/>
                <a:latin typeface="Monaco" pitchFamily="2" charset="77"/>
              </a:rPr>
              <a:t>{Y}}^T\|_F^2 \\</a:t>
            </a:r>
          </a:p>
          <a:p>
            <a:r>
              <a:rPr lang="en-GB">
                <a:solidFill>
                  <a:srgbClr val="000000"/>
                </a:solidFill>
                <a:effectLst/>
                <a:latin typeface="Monaco" pitchFamily="2" charset="77"/>
              </a:rPr>
              <a:t>&amp;= \</a:t>
            </a:r>
            <a:r>
              <a:rPr lang="en-GB" err="1">
                <a:solidFill>
                  <a:srgbClr val="000000"/>
                </a:solidFill>
                <a:effectLst/>
                <a:latin typeface="Monaco" pitchFamily="2" charset="77"/>
              </a:rPr>
              <a:t>arg</a:t>
            </a:r>
            <a:r>
              <a:rPr lang="en-GB">
                <a:solidFill>
                  <a:srgbClr val="000000"/>
                </a:solidFill>
                <a:effectLst/>
                <a:latin typeface="Monaco" pitchFamily="2" charset="77"/>
              </a:rPr>
              <a:t>\min_\</a:t>
            </a:r>
            <a:r>
              <a:rPr lang="en-GB" err="1">
                <a:solidFill>
                  <a:srgbClr val="000000"/>
                </a:solidFill>
                <a:effectLst/>
                <a:latin typeface="Monaco" pitchFamily="2" charset="77"/>
              </a:rPr>
              <a:t>mathbf</a:t>
            </a:r>
            <a:r>
              <a:rPr lang="en-GB">
                <a:solidFill>
                  <a:srgbClr val="000000"/>
                </a:solidFill>
                <a:effectLst/>
                <a:latin typeface="Monaco" pitchFamily="2" charset="77"/>
              </a:rPr>
              <a:t>{R}  \</a:t>
            </a:r>
            <a:r>
              <a:rPr lang="en-GB" err="1">
                <a:solidFill>
                  <a:srgbClr val="000000"/>
                </a:solidFill>
                <a:effectLst/>
                <a:latin typeface="Monaco" pitchFamily="2" charset="77"/>
              </a:rPr>
              <a:t>langle</a:t>
            </a:r>
            <a:r>
              <a:rPr lang="en-GB">
                <a:solidFill>
                  <a:srgbClr val="000000"/>
                </a:solidFill>
                <a:effectLst/>
                <a:latin typeface="Monaco" pitchFamily="2" charset="77"/>
              </a:rPr>
              <a:t> \</a:t>
            </a:r>
            <a:r>
              <a:rPr lang="en-GB" err="1">
                <a:solidFill>
                  <a:srgbClr val="000000"/>
                </a:solidFill>
                <a:effectLst/>
                <a:latin typeface="Monaco" pitchFamily="2" charset="77"/>
              </a:rPr>
              <a:t>mathbf</a:t>
            </a:r>
            <a:r>
              <a:rPr lang="en-GB">
                <a:solidFill>
                  <a:srgbClr val="000000"/>
                </a:solidFill>
                <a:effectLst/>
                <a:latin typeface="Monaco" pitchFamily="2" charset="77"/>
              </a:rPr>
              <a:t>{R} \bar{\</a:t>
            </a:r>
            <a:r>
              <a:rPr lang="en-GB" err="1">
                <a:solidFill>
                  <a:srgbClr val="000000"/>
                </a:solidFill>
                <a:effectLst/>
                <a:latin typeface="Monaco" pitchFamily="2" charset="77"/>
              </a:rPr>
              <a:t>mathbf</a:t>
            </a:r>
            <a:r>
              <a:rPr lang="en-GB">
                <a:solidFill>
                  <a:srgbClr val="000000"/>
                </a:solidFill>
                <a:effectLst/>
                <a:latin typeface="Monaco" pitchFamily="2" charset="77"/>
              </a:rPr>
              <a:t>{X}}^T-\bar{\</a:t>
            </a:r>
            <a:r>
              <a:rPr lang="en-GB" err="1">
                <a:solidFill>
                  <a:srgbClr val="000000"/>
                </a:solidFill>
                <a:effectLst/>
                <a:latin typeface="Monaco" pitchFamily="2" charset="77"/>
              </a:rPr>
              <a:t>mathbf</a:t>
            </a:r>
            <a:r>
              <a:rPr lang="en-GB">
                <a:solidFill>
                  <a:srgbClr val="000000"/>
                </a:solidFill>
                <a:effectLst/>
                <a:latin typeface="Monaco" pitchFamily="2" charset="77"/>
              </a:rPr>
              <a:t>{Y}}^T, \</a:t>
            </a:r>
            <a:r>
              <a:rPr lang="en-GB" err="1">
                <a:solidFill>
                  <a:srgbClr val="000000"/>
                </a:solidFill>
                <a:effectLst/>
                <a:latin typeface="Monaco" pitchFamily="2" charset="77"/>
              </a:rPr>
              <a:t>mathbf</a:t>
            </a:r>
            <a:r>
              <a:rPr lang="en-GB">
                <a:solidFill>
                  <a:srgbClr val="000000"/>
                </a:solidFill>
                <a:effectLst/>
                <a:latin typeface="Monaco" pitchFamily="2" charset="77"/>
              </a:rPr>
              <a:t>{R} \bar{\</a:t>
            </a:r>
            <a:r>
              <a:rPr lang="en-GB" err="1">
                <a:solidFill>
                  <a:srgbClr val="000000"/>
                </a:solidFill>
                <a:effectLst/>
                <a:latin typeface="Monaco" pitchFamily="2" charset="77"/>
              </a:rPr>
              <a:t>mathbf</a:t>
            </a:r>
            <a:r>
              <a:rPr lang="en-GB">
                <a:solidFill>
                  <a:srgbClr val="000000"/>
                </a:solidFill>
                <a:effectLst/>
                <a:latin typeface="Monaco" pitchFamily="2" charset="77"/>
              </a:rPr>
              <a:t>{X}}^T-\bar{\</a:t>
            </a:r>
            <a:r>
              <a:rPr lang="en-GB" err="1">
                <a:solidFill>
                  <a:srgbClr val="000000"/>
                </a:solidFill>
                <a:effectLst/>
                <a:latin typeface="Monaco" pitchFamily="2" charset="77"/>
              </a:rPr>
              <a:t>mathbf</a:t>
            </a:r>
            <a:r>
              <a:rPr lang="en-GB">
                <a:solidFill>
                  <a:srgbClr val="000000"/>
                </a:solidFill>
                <a:effectLst/>
                <a:latin typeface="Monaco" pitchFamily="2" charset="77"/>
              </a:rPr>
              <a:t>{Y}}^T \</a:t>
            </a:r>
            <a:r>
              <a:rPr lang="en-GB" err="1">
                <a:solidFill>
                  <a:srgbClr val="000000"/>
                </a:solidFill>
                <a:effectLst/>
                <a:latin typeface="Monaco" pitchFamily="2" charset="77"/>
              </a:rPr>
              <a:t>rangle_F</a:t>
            </a:r>
            <a:r>
              <a:rPr lang="en-GB">
                <a:solidFill>
                  <a:srgbClr val="000000"/>
                </a:solidFill>
                <a:effectLst/>
                <a:latin typeface="Monaco" pitchFamily="2" charset="77"/>
              </a:rPr>
              <a:t>  \\</a:t>
            </a:r>
          </a:p>
          <a:p>
            <a:r>
              <a:rPr lang="en-GB">
                <a:solidFill>
                  <a:srgbClr val="000000"/>
                </a:solidFill>
                <a:effectLst/>
                <a:latin typeface="Monaco" pitchFamily="2" charset="77"/>
              </a:rPr>
              <a:t>&amp;= \</a:t>
            </a:r>
            <a:r>
              <a:rPr lang="en-GB" err="1">
                <a:solidFill>
                  <a:srgbClr val="000000"/>
                </a:solidFill>
                <a:effectLst/>
                <a:latin typeface="Monaco" pitchFamily="2" charset="77"/>
              </a:rPr>
              <a:t>arg</a:t>
            </a:r>
            <a:r>
              <a:rPr lang="en-GB">
                <a:solidFill>
                  <a:srgbClr val="000000"/>
                </a:solidFill>
                <a:effectLst/>
                <a:latin typeface="Monaco" pitchFamily="2" charset="77"/>
              </a:rPr>
              <a:t>\min_\</a:t>
            </a:r>
            <a:r>
              <a:rPr lang="en-GB" err="1">
                <a:solidFill>
                  <a:srgbClr val="000000"/>
                </a:solidFill>
                <a:effectLst/>
                <a:latin typeface="Monaco" pitchFamily="2" charset="77"/>
              </a:rPr>
              <a:t>mathbf</a:t>
            </a:r>
            <a:r>
              <a:rPr lang="en-GB">
                <a:solidFill>
                  <a:srgbClr val="000000"/>
                </a:solidFill>
                <a:effectLst/>
                <a:latin typeface="Monaco" pitchFamily="2" charset="77"/>
              </a:rPr>
              <a:t>{R}  \|\</a:t>
            </a:r>
            <a:r>
              <a:rPr lang="en-GB" err="1">
                <a:solidFill>
                  <a:srgbClr val="000000"/>
                </a:solidFill>
                <a:effectLst/>
                <a:latin typeface="Monaco" pitchFamily="2" charset="77"/>
              </a:rPr>
              <a:t>mathbf</a:t>
            </a:r>
            <a:r>
              <a:rPr lang="en-GB">
                <a:solidFill>
                  <a:srgbClr val="000000"/>
                </a:solidFill>
                <a:effectLst/>
                <a:latin typeface="Monaco" pitchFamily="2" charset="77"/>
              </a:rPr>
              <a:t>{R} \bar{\</a:t>
            </a:r>
            <a:r>
              <a:rPr lang="en-GB" err="1">
                <a:solidFill>
                  <a:srgbClr val="000000"/>
                </a:solidFill>
                <a:effectLst/>
                <a:latin typeface="Monaco" pitchFamily="2" charset="77"/>
              </a:rPr>
              <a:t>mathbf</a:t>
            </a:r>
            <a:r>
              <a:rPr lang="en-GB">
                <a:solidFill>
                  <a:srgbClr val="000000"/>
                </a:solidFill>
                <a:effectLst/>
                <a:latin typeface="Monaco" pitchFamily="2" charset="77"/>
              </a:rPr>
              <a:t>{X}}^T\|_F^2 + \|\bar{\</a:t>
            </a:r>
            <a:r>
              <a:rPr lang="en-GB" err="1">
                <a:solidFill>
                  <a:srgbClr val="000000"/>
                </a:solidFill>
                <a:effectLst/>
                <a:latin typeface="Monaco" pitchFamily="2" charset="77"/>
              </a:rPr>
              <a:t>mathbf</a:t>
            </a:r>
            <a:r>
              <a:rPr lang="en-GB">
                <a:solidFill>
                  <a:srgbClr val="000000"/>
                </a:solidFill>
                <a:effectLst/>
                <a:latin typeface="Monaco" pitchFamily="2" charset="77"/>
              </a:rPr>
              <a:t>{Y}}^T\|_F^2 - 2 \</a:t>
            </a:r>
            <a:r>
              <a:rPr lang="en-GB" err="1">
                <a:solidFill>
                  <a:srgbClr val="000000"/>
                </a:solidFill>
                <a:effectLst/>
                <a:latin typeface="Monaco" pitchFamily="2" charset="77"/>
              </a:rPr>
              <a:t>langle</a:t>
            </a:r>
            <a:r>
              <a:rPr lang="en-GB">
                <a:solidFill>
                  <a:srgbClr val="000000"/>
                </a:solidFill>
                <a:effectLst/>
                <a:latin typeface="Monaco" pitchFamily="2" charset="77"/>
              </a:rPr>
              <a:t> \</a:t>
            </a:r>
            <a:r>
              <a:rPr lang="en-GB" err="1">
                <a:solidFill>
                  <a:srgbClr val="000000"/>
                </a:solidFill>
                <a:effectLst/>
                <a:latin typeface="Monaco" pitchFamily="2" charset="77"/>
              </a:rPr>
              <a:t>mathbf</a:t>
            </a:r>
            <a:r>
              <a:rPr lang="en-GB">
                <a:solidFill>
                  <a:srgbClr val="000000"/>
                </a:solidFill>
                <a:effectLst/>
                <a:latin typeface="Monaco" pitchFamily="2" charset="77"/>
              </a:rPr>
              <a:t>{R} \bar{\</a:t>
            </a:r>
            <a:r>
              <a:rPr lang="en-GB" err="1">
                <a:solidFill>
                  <a:srgbClr val="000000"/>
                </a:solidFill>
                <a:effectLst/>
                <a:latin typeface="Monaco" pitchFamily="2" charset="77"/>
              </a:rPr>
              <a:t>mathbf</a:t>
            </a:r>
            <a:r>
              <a:rPr lang="en-GB">
                <a:solidFill>
                  <a:srgbClr val="000000"/>
                </a:solidFill>
                <a:effectLst/>
                <a:latin typeface="Monaco" pitchFamily="2" charset="77"/>
              </a:rPr>
              <a:t>{X}}^T , \bar{\</a:t>
            </a:r>
            <a:r>
              <a:rPr lang="en-GB" err="1">
                <a:solidFill>
                  <a:srgbClr val="000000"/>
                </a:solidFill>
                <a:effectLst/>
                <a:latin typeface="Monaco" pitchFamily="2" charset="77"/>
              </a:rPr>
              <a:t>mathbf</a:t>
            </a:r>
            <a:r>
              <a:rPr lang="en-GB">
                <a:solidFill>
                  <a:srgbClr val="000000"/>
                </a:solidFill>
                <a:effectLst/>
                <a:latin typeface="Monaco" pitchFamily="2" charset="77"/>
              </a:rPr>
              <a:t>{Y}}^T \</a:t>
            </a:r>
            <a:r>
              <a:rPr lang="en-GB" err="1">
                <a:solidFill>
                  <a:srgbClr val="000000"/>
                </a:solidFill>
                <a:effectLst/>
                <a:latin typeface="Monaco" pitchFamily="2" charset="77"/>
              </a:rPr>
              <a:t>rangle_F</a:t>
            </a:r>
            <a:r>
              <a:rPr lang="en-GB">
                <a:solidFill>
                  <a:srgbClr val="000000"/>
                </a:solidFill>
                <a:effectLst/>
                <a:latin typeface="Monaco" pitchFamily="2" charset="77"/>
              </a:rPr>
              <a:t> \\</a:t>
            </a:r>
          </a:p>
          <a:p>
            <a:r>
              <a:rPr lang="en-GB">
                <a:solidFill>
                  <a:srgbClr val="000000"/>
                </a:solidFill>
                <a:effectLst/>
                <a:latin typeface="Monaco" pitchFamily="2" charset="77"/>
              </a:rPr>
              <a:t>&amp;= \</a:t>
            </a:r>
            <a:r>
              <a:rPr lang="en-GB" err="1">
                <a:solidFill>
                  <a:srgbClr val="000000"/>
                </a:solidFill>
                <a:effectLst/>
                <a:latin typeface="Monaco" pitchFamily="2" charset="77"/>
              </a:rPr>
              <a:t>arg</a:t>
            </a:r>
            <a:r>
              <a:rPr lang="en-GB">
                <a:solidFill>
                  <a:srgbClr val="000000"/>
                </a:solidFill>
                <a:effectLst/>
                <a:latin typeface="Monaco" pitchFamily="2" charset="77"/>
              </a:rPr>
              <a:t>\min_\</a:t>
            </a:r>
            <a:r>
              <a:rPr lang="en-GB" err="1">
                <a:solidFill>
                  <a:srgbClr val="000000"/>
                </a:solidFill>
                <a:effectLst/>
                <a:latin typeface="Monaco" pitchFamily="2" charset="77"/>
              </a:rPr>
              <a:t>mathbf</a:t>
            </a:r>
            <a:r>
              <a:rPr lang="en-GB">
                <a:solidFill>
                  <a:srgbClr val="000000"/>
                </a:solidFill>
                <a:effectLst/>
                <a:latin typeface="Monaco" pitchFamily="2" charset="77"/>
              </a:rPr>
              <a:t>{R}  \|\bar{\</a:t>
            </a:r>
            <a:r>
              <a:rPr lang="en-GB" err="1">
                <a:solidFill>
                  <a:srgbClr val="000000"/>
                </a:solidFill>
                <a:effectLst/>
                <a:latin typeface="Monaco" pitchFamily="2" charset="77"/>
              </a:rPr>
              <a:t>mathbf</a:t>
            </a:r>
            <a:r>
              <a:rPr lang="en-GB">
                <a:solidFill>
                  <a:srgbClr val="000000"/>
                </a:solidFill>
                <a:effectLst/>
                <a:latin typeface="Monaco" pitchFamily="2" charset="77"/>
              </a:rPr>
              <a:t>{X}}^T\|_F^2 + \|\bar{\</a:t>
            </a:r>
            <a:r>
              <a:rPr lang="en-GB" err="1">
                <a:solidFill>
                  <a:srgbClr val="000000"/>
                </a:solidFill>
                <a:effectLst/>
                <a:latin typeface="Monaco" pitchFamily="2" charset="77"/>
              </a:rPr>
              <a:t>mathbf</a:t>
            </a:r>
            <a:r>
              <a:rPr lang="en-GB">
                <a:solidFill>
                  <a:srgbClr val="000000"/>
                </a:solidFill>
                <a:effectLst/>
                <a:latin typeface="Monaco" pitchFamily="2" charset="77"/>
              </a:rPr>
              <a:t>{Y}}^T\|_F^2 - 2 \</a:t>
            </a:r>
            <a:r>
              <a:rPr lang="en-GB" err="1">
                <a:solidFill>
                  <a:srgbClr val="000000"/>
                </a:solidFill>
                <a:effectLst/>
                <a:latin typeface="Monaco" pitchFamily="2" charset="77"/>
              </a:rPr>
              <a:t>langle</a:t>
            </a:r>
            <a:r>
              <a:rPr lang="en-GB">
                <a:solidFill>
                  <a:srgbClr val="000000"/>
                </a:solidFill>
                <a:effectLst/>
                <a:latin typeface="Monaco" pitchFamily="2" charset="77"/>
              </a:rPr>
              <a:t> \</a:t>
            </a:r>
            <a:r>
              <a:rPr lang="en-GB" err="1">
                <a:solidFill>
                  <a:srgbClr val="000000"/>
                </a:solidFill>
                <a:effectLst/>
                <a:latin typeface="Monaco" pitchFamily="2" charset="77"/>
              </a:rPr>
              <a:t>mathbf</a:t>
            </a:r>
            <a:r>
              <a:rPr lang="en-GB">
                <a:solidFill>
                  <a:srgbClr val="000000"/>
                </a:solidFill>
                <a:effectLst/>
                <a:latin typeface="Monaco" pitchFamily="2" charset="77"/>
              </a:rPr>
              <a:t>{R} \bar{\</a:t>
            </a:r>
            <a:r>
              <a:rPr lang="en-GB" err="1">
                <a:solidFill>
                  <a:srgbClr val="000000"/>
                </a:solidFill>
                <a:effectLst/>
                <a:latin typeface="Monaco" pitchFamily="2" charset="77"/>
              </a:rPr>
              <a:t>mathbf</a:t>
            </a:r>
            <a:r>
              <a:rPr lang="en-GB">
                <a:solidFill>
                  <a:srgbClr val="000000"/>
                </a:solidFill>
                <a:effectLst/>
                <a:latin typeface="Monaco" pitchFamily="2" charset="77"/>
              </a:rPr>
              <a:t>{X}}^T , \bar{\</a:t>
            </a:r>
            <a:r>
              <a:rPr lang="en-GB" err="1">
                <a:solidFill>
                  <a:srgbClr val="000000"/>
                </a:solidFill>
                <a:effectLst/>
                <a:latin typeface="Monaco" pitchFamily="2" charset="77"/>
              </a:rPr>
              <a:t>mathbf</a:t>
            </a:r>
            <a:r>
              <a:rPr lang="en-GB">
                <a:solidFill>
                  <a:srgbClr val="000000"/>
                </a:solidFill>
                <a:effectLst/>
                <a:latin typeface="Monaco" pitchFamily="2" charset="77"/>
              </a:rPr>
              <a:t>{Y}}^T \</a:t>
            </a:r>
            <a:r>
              <a:rPr lang="en-GB" err="1">
                <a:solidFill>
                  <a:srgbClr val="000000"/>
                </a:solidFill>
                <a:effectLst/>
                <a:latin typeface="Monaco" pitchFamily="2" charset="77"/>
              </a:rPr>
              <a:t>rangle_F</a:t>
            </a:r>
            <a:r>
              <a:rPr lang="en-GB">
                <a:solidFill>
                  <a:srgbClr val="000000"/>
                </a:solidFill>
                <a:effectLst/>
                <a:latin typeface="Monaco" pitchFamily="2" charset="77"/>
              </a:rPr>
              <a:t>  \\</a:t>
            </a:r>
          </a:p>
          <a:p>
            <a:r>
              <a:rPr lang="en-GB">
                <a:solidFill>
                  <a:srgbClr val="000000"/>
                </a:solidFill>
                <a:effectLst/>
                <a:latin typeface="Monaco" pitchFamily="2" charset="77"/>
              </a:rPr>
              <a:t>&amp;= \</a:t>
            </a:r>
            <a:r>
              <a:rPr lang="en-GB" err="1">
                <a:solidFill>
                  <a:srgbClr val="000000"/>
                </a:solidFill>
                <a:effectLst/>
                <a:latin typeface="Monaco" pitchFamily="2" charset="77"/>
              </a:rPr>
              <a:t>arg</a:t>
            </a:r>
            <a:r>
              <a:rPr lang="en-GB">
                <a:solidFill>
                  <a:srgbClr val="000000"/>
                </a:solidFill>
                <a:effectLst/>
                <a:latin typeface="Monaco" pitchFamily="2" charset="77"/>
              </a:rPr>
              <a:t>\max_\</a:t>
            </a:r>
            <a:r>
              <a:rPr lang="en-GB" err="1">
                <a:solidFill>
                  <a:srgbClr val="000000"/>
                </a:solidFill>
                <a:effectLst/>
                <a:latin typeface="Monaco" pitchFamily="2" charset="77"/>
              </a:rPr>
              <a:t>mathbf</a:t>
            </a:r>
            <a:r>
              <a:rPr lang="en-GB">
                <a:solidFill>
                  <a:srgbClr val="000000"/>
                </a:solidFill>
                <a:effectLst/>
                <a:latin typeface="Monaco" pitchFamily="2" charset="77"/>
              </a:rPr>
              <a:t>{R}  \</a:t>
            </a:r>
            <a:r>
              <a:rPr lang="en-GB" err="1">
                <a:solidFill>
                  <a:srgbClr val="000000"/>
                </a:solidFill>
                <a:effectLst/>
                <a:latin typeface="Monaco" pitchFamily="2" charset="77"/>
              </a:rPr>
              <a:t>langle</a:t>
            </a:r>
            <a:r>
              <a:rPr lang="en-GB">
                <a:solidFill>
                  <a:srgbClr val="000000"/>
                </a:solidFill>
                <a:effectLst/>
                <a:latin typeface="Monaco" pitchFamily="2" charset="77"/>
              </a:rPr>
              <a:t> \</a:t>
            </a:r>
            <a:r>
              <a:rPr lang="en-GB" err="1">
                <a:solidFill>
                  <a:srgbClr val="000000"/>
                </a:solidFill>
                <a:effectLst/>
                <a:latin typeface="Monaco" pitchFamily="2" charset="77"/>
              </a:rPr>
              <a:t>mathbf</a:t>
            </a:r>
            <a:r>
              <a:rPr lang="en-GB">
                <a:solidFill>
                  <a:srgbClr val="000000"/>
                </a:solidFill>
                <a:effectLst/>
                <a:latin typeface="Monaco" pitchFamily="2" charset="77"/>
              </a:rPr>
              <a:t>{R} , \bar{\</a:t>
            </a:r>
            <a:r>
              <a:rPr lang="en-GB" err="1">
                <a:solidFill>
                  <a:srgbClr val="000000"/>
                </a:solidFill>
                <a:effectLst/>
                <a:latin typeface="Monaco" pitchFamily="2" charset="77"/>
              </a:rPr>
              <a:t>mathbf</a:t>
            </a:r>
            <a:r>
              <a:rPr lang="en-GB">
                <a:solidFill>
                  <a:srgbClr val="000000"/>
                </a:solidFill>
                <a:effectLst/>
                <a:latin typeface="Monaco" pitchFamily="2" charset="77"/>
              </a:rPr>
              <a:t>{Y}}^T \bar{\</a:t>
            </a:r>
            <a:r>
              <a:rPr lang="en-GB" err="1">
                <a:solidFill>
                  <a:srgbClr val="000000"/>
                </a:solidFill>
                <a:effectLst/>
                <a:latin typeface="Monaco" pitchFamily="2" charset="77"/>
              </a:rPr>
              <a:t>mathbf</a:t>
            </a:r>
            <a:r>
              <a:rPr lang="en-GB">
                <a:solidFill>
                  <a:srgbClr val="000000"/>
                </a:solidFill>
                <a:effectLst/>
                <a:latin typeface="Monaco" pitchFamily="2" charset="77"/>
              </a:rPr>
              <a:t>{X}} \</a:t>
            </a:r>
            <a:r>
              <a:rPr lang="en-GB" err="1">
                <a:solidFill>
                  <a:srgbClr val="000000"/>
                </a:solidFill>
                <a:effectLst/>
                <a:latin typeface="Monaco" pitchFamily="2" charset="77"/>
              </a:rPr>
              <a:t>rangle_F</a:t>
            </a:r>
            <a:r>
              <a:rPr lang="en-GB">
                <a:solidFill>
                  <a:srgbClr val="000000"/>
                </a:solidFill>
                <a:effectLst/>
                <a:latin typeface="Monaco" pitchFamily="2" charset="77"/>
              </a:rPr>
              <a:t>  \\</a:t>
            </a:r>
          </a:p>
          <a:p>
            <a:r>
              <a:rPr lang="en-GB">
                <a:solidFill>
                  <a:srgbClr val="000000"/>
                </a:solidFill>
                <a:effectLst/>
                <a:latin typeface="Monaco" pitchFamily="2" charset="77"/>
              </a:rPr>
              <a:t>&amp;= \</a:t>
            </a:r>
            <a:r>
              <a:rPr lang="en-GB" err="1">
                <a:solidFill>
                  <a:srgbClr val="000000"/>
                </a:solidFill>
                <a:effectLst/>
                <a:latin typeface="Monaco" pitchFamily="2" charset="77"/>
              </a:rPr>
              <a:t>arg</a:t>
            </a:r>
            <a:r>
              <a:rPr lang="en-GB">
                <a:solidFill>
                  <a:srgbClr val="000000"/>
                </a:solidFill>
                <a:effectLst/>
                <a:latin typeface="Monaco" pitchFamily="2" charset="77"/>
              </a:rPr>
              <a:t>\max_\</a:t>
            </a:r>
            <a:r>
              <a:rPr lang="en-GB" err="1">
                <a:solidFill>
                  <a:srgbClr val="000000"/>
                </a:solidFill>
                <a:effectLst/>
                <a:latin typeface="Monaco" pitchFamily="2" charset="77"/>
              </a:rPr>
              <a:t>mathbf</a:t>
            </a:r>
            <a:r>
              <a:rPr lang="en-GB">
                <a:solidFill>
                  <a:srgbClr val="000000"/>
                </a:solidFill>
                <a:effectLst/>
                <a:latin typeface="Monaco" pitchFamily="2" charset="77"/>
              </a:rPr>
              <a:t>{R}  \</a:t>
            </a:r>
            <a:r>
              <a:rPr lang="en-GB" err="1">
                <a:solidFill>
                  <a:srgbClr val="000000"/>
                </a:solidFill>
                <a:effectLst/>
                <a:latin typeface="Monaco" pitchFamily="2" charset="77"/>
              </a:rPr>
              <a:t>langle</a:t>
            </a:r>
            <a:r>
              <a:rPr lang="en-GB">
                <a:solidFill>
                  <a:srgbClr val="000000"/>
                </a:solidFill>
                <a:effectLst/>
                <a:latin typeface="Monaco" pitchFamily="2" charset="77"/>
              </a:rPr>
              <a:t> \</a:t>
            </a:r>
            <a:r>
              <a:rPr lang="en-GB" err="1">
                <a:solidFill>
                  <a:srgbClr val="000000"/>
                </a:solidFill>
                <a:effectLst/>
                <a:latin typeface="Monaco" pitchFamily="2" charset="77"/>
              </a:rPr>
              <a:t>mathbf</a:t>
            </a:r>
            <a:r>
              <a:rPr lang="en-GB">
                <a:solidFill>
                  <a:srgbClr val="000000"/>
                </a:solidFill>
                <a:effectLst/>
                <a:latin typeface="Monaco" pitchFamily="2" charset="77"/>
              </a:rPr>
              <a:t>{R}, U\Sigma V^T \</a:t>
            </a:r>
            <a:r>
              <a:rPr lang="en-GB" err="1">
                <a:solidFill>
                  <a:srgbClr val="000000"/>
                </a:solidFill>
                <a:effectLst/>
                <a:latin typeface="Monaco" pitchFamily="2" charset="77"/>
              </a:rPr>
              <a:t>rangle_F</a:t>
            </a:r>
            <a:r>
              <a:rPr lang="en-GB">
                <a:solidFill>
                  <a:srgbClr val="000000"/>
                </a:solidFill>
                <a:effectLst/>
                <a:latin typeface="Monaco" pitchFamily="2" charset="77"/>
              </a:rPr>
              <a:t>  \\</a:t>
            </a:r>
          </a:p>
          <a:p>
            <a:r>
              <a:rPr lang="en-GB">
                <a:solidFill>
                  <a:srgbClr val="000000"/>
                </a:solidFill>
                <a:effectLst/>
                <a:latin typeface="Monaco" pitchFamily="2" charset="77"/>
              </a:rPr>
              <a:t>&amp;= \</a:t>
            </a:r>
            <a:r>
              <a:rPr lang="en-GB" err="1">
                <a:solidFill>
                  <a:srgbClr val="000000"/>
                </a:solidFill>
                <a:effectLst/>
                <a:latin typeface="Monaco" pitchFamily="2" charset="77"/>
              </a:rPr>
              <a:t>arg</a:t>
            </a:r>
            <a:r>
              <a:rPr lang="en-GB">
                <a:solidFill>
                  <a:srgbClr val="000000"/>
                </a:solidFill>
                <a:effectLst/>
                <a:latin typeface="Monaco" pitchFamily="2" charset="77"/>
              </a:rPr>
              <a:t>\max_\</a:t>
            </a:r>
            <a:r>
              <a:rPr lang="en-GB" err="1">
                <a:solidFill>
                  <a:srgbClr val="000000"/>
                </a:solidFill>
                <a:effectLst/>
                <a:latin typeface="Monaco" pitchFamily="2" charset="77"/>
              </a:rPr>
              <a:t>mathbf</a:t>
            </a:r>
            <a:r>
              <a:rPr lang="en-GB">
                <a:solidFill>
                  <a:srgbClr val="000000"/>
                </a:solidFill>
                <a:effectLst/>
                <a:latin typeface="Monaco" pitchFamily="2" charset="77"/>
              </a:rPr>
              <a:t>{R}  \</a:t>
            </a:r>
            <a:r>
              <a:rPr lang="en-GB" err="1">
                <a:solidFill>
                  <a:srgbClr val="000000"/>
                </a:solidFill>
                <a:effectLst/>
                <a:latin typeface="Monaco" pitchFamily="2" charset="77"/>
              </a:rPr>
              <a:t>langle</a:t>
            </a:r>
            <a:r>
              <a:rPr lang="en-GB">
                <a:solidFill>
                  <a:srgbClr val="000000"/>
                </a:solidFill>
                <a:effectLst/>
                <a:latin typeface="Monaco" pitchFamily="2" charset="77"/>
              </a:rPr>
              <a:t> U^T \</a:t>
            </a:r>
            <a:r>
              <a:rPr lang="en-GB" err="1">
                <a:solidFill>
                  <a:srgbClr val="000000"/>
                </a:solidFill>
                <a:effectLst/>
                <a:latin typeface="Monaco" pitchFamily="2" charset="77"/>
              </a:rPr>
              <a:t>mathbf</a:t>
            </a:r>
            <a:r>
              <a:rPr lang="en-GB">
                <a:solidFill>
                  <a:srgbClr val="000000"/>
                </a:solidFill>
                <a:effectLst/>
                <a:latin typeface="Monaco" pitchFamily="2" charset="77"/>
              </a:rPr>
              <a:t>{R} V , \Sigma \</a:t>
            </a:r>
            <a:r>
              <a:rPr lang="en-GB" err="1">
                <a:solidFill>
                  <a:srgbClr val="000000"/>
                </a:solidFill>
                <a:effectLst/>
                <a:latin typeface="Monaco" pitchFamily="2" charset="77"/>
              </a:rPr>
              <a:t>rangle_F</a:t>
            </a:r>
            <a:r>
              <a:rPr lang="en-GB">
                <a:solidFill>
                  <a:srgbClr val="000000"/>
                </a:solidFill>
                <a:effectLst/>
                <a:latin typeface="Monaco" pitchFamily="2" charset="77"/>
              </a:rPr>
              <a:t>  \\</a:t>
            </a:r>
          </a:p>
          <a:p>
            <a:r>
              <a:rPr lang="en-GB">
                <a:solidFill>
                  <a:srgbClr val="000000"/>
                </a:solidFill>
                <a:effectLst/>
                <a:latin typeface="Monaco" pitchFamily="2" charset="77"/>
              </a:rPr>
              <a:t>&amp;= \</a:t>
            </a:r>
            <a:r>
              <a:rPr lang="en-GB" err="1">
                <a:solidFill>
                  <a:srgbClr val="000000"/>
                </a:solidFill>
                <a:effectLst/>
                <a:latin typeface="Monaco" pitchFamily="2" charset="77"/>
              </a:rPr>
              <a:t>arg</a:t>
            </a:r>
            <a:r>
              <a:rPr lang="en-GB">
                <a:solidFill>
                  <a:srgbClr val="000000"/>
                </a:solidFill>
                <a:effectLst/>
                <a:latin typeface="Monaco" pitchFamily="2" charset="77"/>
              </a:rPr>
              <a:t>\max_\</a:t>
            </a:r>
            <a:r>
              <a:rPr lang="en-GB" err="1">
                <a:solidFill>
                  <a:srgbClr val="000000"/>
                </a:solidFill>
                <a:effectLst/>
                <a:latin typeface="Monaco" pitchFamily="2" charset="77"/>
              </a:rPr>
              <a:t>mathbf</a:t>
            </a:r>
            <a:r>
              <a:rPr lang="en-GB">
                <a:solidFill>
                  <a:srgbClr val="000000"/>
                </a:solidFill>
                <a:effectLst/>
                <a:latin typeface="Monaco" pitchFamily="2" charset="77"/>
              </a:rPr>
              <a:t>{R}  \</a:t>
            </a:r>
            <a:r>
              <a:rPr lang="en-GB" err="1">
                <a:solidFill>
                  <a:srgbClr val="000000"/>
                </a:solidFill>
                <a:effectLst/>
                <a:latin typeface="Monaco" pitchFamily="2" charset="77"/>
              </a:rPr>
              <a:t>langle</a:t>
            </a:r>
            <a:r>
              <a:rPr lang="en-GB">
                <a:solidFill>
                  <a:srgbClr val="000000"/>
                </a:solidFill>
                <a:effectLst/>
                <a:latin typeface="Monaco" pitchFamily="2" charset="77"/>
              </a:rPr>
              <a:t> S , \Sigma \</a:t>
            </a:r>
            <a:r>
              <a:rPr lang="en-GB" err="1">
                <a:solidFill>
                  <a:srgbClr val="000000"/>
                </a:solidFill>
                <a:effectLst/>
                <a:latin typeface="Monaco" pitchFamily="2" charset="77"/>
              </a:rPr>
              <a:t>rangle_F</a:t>
            </a:r>
            <a:r>
              <a:rPr lang="en-GB">
                <a:solidFill>
                  <a:srgbClr val="000000"/>
                </a:solidFill>
                <a:effectLst/>
                <a:latin typeface="Monaco" pitchFamily="2" charset="77"/>
              </a:rPr>
              <a:t>  \quad \text{where } S = U^T \</a:t>
            </a:r>
            <a:r>
              <a:rPr lang="en-GB" err="1">
                <a:solidFill>
                  <a:srgbClr val="000000"/>
                </a:solidFill>
                <a:effectLst/>
                <a:latin typeface="Monaco" pitchFamily="2" charset="77"/>
              </a:rPr>
              <a:t>mathbf</a:t>
            </a:r>
            <a:r>
              <a:rPr lang="en-GB">
                <a:solidFill>
                  <a:srgbClr val="000000"/>
                </a:solidFill>
                <a:effectLst/>
                <a:latin typeface="Monaco" pitchFamily="2" charset="77"/>
              </a:rPr>
              <a:t>{R} V \\</a:t>
            </a:r>
          </a:p>
          <a:p>
            <a:endParaRPr/>
          </a:p>
        </p:txBody>
      </p:sp>
    </p:spTree>
  </p:cSld>
  <p:clrMapOvr>
    <a:masterClrMapping/>
  </p:clrMapOvr>
</p:notes>
</file>

<file path=ppt/notesSlides/notesSlide8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5" name="Shape 535"/>
          <p:cNvSpPr>
            <a:spLocks noGrp="1" noRot="1" noChangeAspect="1"/>
          </p:cNvSpPr>
          <p:nvPr>
            <p:ph type="sldImg"/>
          </p:nvPr>
        </p:nvSpPr>
        <p:spPr>
          <a:xfrm>
            <a:off x="381000" y="685800"/>
            <a:ext cx="6096000" cy="3429000"/>
          </a:xfrm>
          <a:prstGeom prst="rect">
            <a:avLst/>
          </a:prstGeom>
        </p:spPr>
        <p:txBody>
          <a:bodyPr/>
          <a:lstStyle/>
          <a:p>
            <a:endParaRPr/>
          </a:p>
        </p:txBody>
      </p:sp>
      <p:sp>
        <p:nvSpPr>
          <p:cNvPr id="536" name="Shape 536"/>
          <p:cNvSpPr>
            <a:spLocks noGrp="1"/>
          </p:cNvSpPr>
          <p:nvPr>
            <p:ph type="body" sz="quarter" idx="1"/>
          </p:nvPr>
        </p:nvSpPr>
        <p:spPr>
          <a:prstGeom prst="rect">
            <a:avLst/>
          </a:prstGeom>
        </p:spPr>
        <p:txBody>
          <a:bodyPr/>
          <a:lstStyle/>
          <a:p>
            <a:r>
              <a:t>\mathbf{R} &amp;= \arg\min_\mathbf{R} ||\mathbf{R} \bar{\mathbf{X}}-\bar{\mathbf{Y}}\|_F^2 \\</a:t>
            </a:r>
          </a:p>
          <a:p>
            <a:r>
              <a:t>&amp;= \arg\min_\mathbf{R}  \langle \mathbf{R} \bar{\mathbf{X}}-\bar{\mathbf{Y}}, \mathbf{R} \bar{\mathbf{X}}-\bar{\mathbf{Y}} \rangle_F  \\</a:t>
            </a:r>
          </a:p>
          <a:p>
            <a:r>
              <a:t>&amp;= \arg\min_\mathbf{R}  \|\mathbf{R} \bar{\mathbf{X}}\|_F^2 + \|\bar{\mathbf{Y}}\|_F^2 - 2 \langle \mathbf{R} \bar{\mathbf{X}} , \bar{\mathbf{Y}} \rangle_F \\</a:t>
            </a:r>
          </a:p>
          <a:p>
            <a:r>
              <a:t>&amp;= \arg\min_\mathbf{R}  \|\bar{\mathbf{X}}\|_F^2 + \|\bar{\mathbf{Y}}\|_F^2 - 2 \langle \mathbf{R} \bar{\mathbf{X}} , \bar{\mathbf{Y}} \rangle_F  \\</a:t>
            </a:r>
          </a:p>
          <a:p>
            <a:r>
              <a:t>&amp;= \arg\max_\mathbf{R}  \langle \mathbf{R} , \bar{\mathbf{Y}} \bar{\mathbf{X}}^T \rangle_F  \\</a:t>
            </a:r>
          </a:p>
          <a:p>
            <a:r>
              <a:t>&amp;= \arg\max_\mathbf{R}  \langle \mathbf{R}, U\Sigma V^T \rangle_F  \\</a:t>
            </a:r>
          </a:p>
          <a:p>
            <a:r>
              <a:t>&amp;= \arg\max_\mathbf{R}  \langle U^T \mathbf{R} V , \Sigma \rangle_F  \\</a:t>
            </a:r>
          </a:p>
          <a:p>
            <a:r>
              <a:t>&amp;= \arg\max_\mathbf{R}  \langle S , \Sigma \rangle_F  \quad \text{where } S = U^T \mathbf{R} V \\</a:t>
            </a:r>
          </a:p>
        </p:txBody>
      </p:sp>
    </p:spTree>
  </p:cSld>
  <p:clrMapOvr>
    <a:masterClrMapping/>
  </p:clrMapOvr>
</p:notes>
</file>

<file path=ppt/notesSlides/notesSlide8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9" name="Shape 549"/>
          <p:cNvSpPr>
            <a:spLocks noGrp="1" noRot="1" noChangeAspect="1"/>
          </p:cNvSpPr>
          <p:nvPr>
            <p:ph type="sldImg"/>
          </p:nvPr>
        </p:nvSpPr>
        <p:spPr>
          <a:xfrm>
            <a:off x="381000" y="685800"/>
            <a:ext cx="6096000" cy="3429000"/>
          </a:xfrm>
          <a:prstGeom prst="rect">
            <a:avLst/>
          </a:prstGeom>
        </p:spPr>
        <p:txBody>
          <a:bodyPr/>
          <a:lstStyle/>
          <a:p>
            <a:endParaRPr/>
          </a:p>
        </p:txBody>
      </p:sp>
      <p:sp>
        <p:nvSpPr>
          <p:cNvPr id="550" name="Shape 550"/>
          <p:cNvSpPr>
            <a:spLocks noGrp="1"/>
          </p:cNvSpPr>
          <p:nvPr>
            <p:ph type="body" sz="quarter" idx="1"/>
          </p:nvPr>
        </p:nvSpPr>
        <p:spPr>
          <a:prstGeom prst="rect">
            <a:avLst/>
          </a:prstGeom>
        </p:spPr>
        <p:txBody>
          <a:bodyPr/>
          <a:lstStyle/>
          <a:p>
            <a:r>
              <a:t>\</a:t>
            </a:r>
            <a:r>
              <a:rPr err="1"/>
              <a:t>mathbf</a:t>
            </a:r>
            <a:r>
              <a:t>{R} &amp;= \</a:t>
            </a:r>
            <a:r>
              <a:rPr err="1"/>
              <a:t>arg</a:t>
            </a:r>
            <a:r>
              <a:t>\min_\</a:t>
            </a:r>
            <a:r>
              <a:rPr err="1"/>
              <a:t>mathbf</a:t>
            </a:r>
            <a:r>
              <a:t>{R} ||\</a:t>
            </a:r>
            <a:r>
              <a:rPr err="1"/>
              <a:t>mathbf</a:t>
            </a:r>
            <a:r>
              <a:t>{R} \bar{\</a:t>
            </a:r>
            <a:r>
              <a:rPr err="1"/>
              <a:t>mathbf</a:t>
            </a:r>
            <a:r>
              <a:t>{X}}-\bar{\</a:t>
            </a:r>
            <a:r>
              <a:rPr err="1"/>
              <a:t>mathbf</a:t>
            </a:r>
            <a:r>
              <a:t>{Y}}\|_F^2 \\</a:t>
            </a:r>
          </a:p>
          <a:p>
            <a:r>
              <a:t>&amp;= \</a:t>
            </a:r>
            <a:r>
              <a:rPr err="1"/>
              <a:t>arg</a:t>
            </a:r>
            <a:r>
              <a:t>\min_\</a:t>
            </a:r>
            <a:r>
              <a:rPr err="1"/>
              <a:t>mathbf</a:t>
            </a:r>
            <a:r>
              <a:t>{R}  \</a:t>
            </a:r>
            <a:r>
              <a:rPr err="1"/>
              <a:t>langle</a:t>
            </a:r>
            <a:r>
              <a:t> \</a:t>
            </a:r>
            <a:r>
              <a:rPr err="1"/>
              <a:t>mathbf</a:t>
            </a:r>
            <a:r>
              <a:t>{R} \bar{\</a:t>
            </a:r>
            <a:r>
              <a:rPr err="1"/>
              <a:t>mathbf</a:t>
            </a:r>
            <a:r>
              <a:t>{X}}-\bar{\</a:t>
            </a:r>
            <a:r>
              <a:rPr err="1"/>
              <a:t>mathbf</a:t>
            </a:r>
            <a:r>
              <a:t>{Y}}, \</a:t>
            </a:r>
            <a:r>
              <a:rPr err="1"/>
              <a:t>mathbf</a:t>
            </a:r>
            <a:r>
              <a:t>{R} \bar{\</a:t>
            </a:r>
            <a:r>
              <a:rPr err="1"/>
              <a:t>mathbf</a:t>
            </a:r>
            <a:r>
              <a:t>{X}}-\bar{\</a:t>
            </a:r>
            <a:r>
              <a:rPr err="1"/>
              <a:t>mathbf</a:t>
            </a:r>
            <a:r>
              <a:t>{Y}} \</a:t>
            </a:r>
            <a:r>
              <a:rPr err="1"/>
              <a:t>rangle_F</a:t>
            </a:r>
            <a:r>
              <a:t>  \\</a:t>
            </a:r>
          </a:p>
          <a:p>
            <a:r>
              <a:t>&amp;= \</a:t>
            </a:r>
            <a:r>
              <a:rPr err="1"/>
              <a:t>arg</a:t>
            </a:r>
            <a:r>
              <a:t>\min_\</a:t>
            </a:r>
            <a:r>
              <a:rPr err="1"/>
              <a:t>mathbf</a:t>
            </a:r>
            <a:r>
              <a:t>{R}  \|\</a:t>
            </a:r>
            <a:r>
              <a:rPr err="1"/>
              <a:t>mathbf</a:t>
            </a:r>
            <a:r>
              <a:t>{R} \bar{\</a:t>
            </a:r>
            <a:r>
              <a:rPr err="1"/>
              <a:t>mathbf</a:t>
            </a:r>
            <a:r>
              <a:t>{X}}\|_F^2 + \|\bar{\</a:t>
            </a:r>
            <a:r>
              <a:rPr err="1"/>
              <a:t>mathbf</a:t>
            </a:r>
            <a:r>
              <a:t>{Y}}\|_F^2 - 2 \</a:t>
            </a:r>
            <a:r>
              <a:rPr err="1"/>
              <a:t>langle</a:t>
            </a:r>
            <a:r>
              <a:t> \</a:t>
            </a:r>
            <a:r>
              <a:rPr err="1"/>
              <a:t>mathbf</a:t>
            </a:r>
            <a:r>
              <a:t>{R} \bar{\</a:t>
            </a:r>
            <a:r>
              <a:rPr err="1"/>
              <a:t>mathbf</a:t>
            </a:r>
            <a:r>
              <a:t>{X}} , \bar{\</a:t>
            </a:r>
            <a:r>
              <a:rPr err="1"/>
              <a:t>mathbf</a:t>
            </a:r>
            <a:r>
              <a:t>{Y}} \</a:t>
            </a:r>
            <a:r>
              <a:rPr err="1"/>
              <a:t>rangle_F</a:t>
            </a:r>
            <a:r>
              <a:t> \\</a:t>
            </a:r>
          </a:p>
          <a:p>
            <a:r>
              <a:t>&amp;= \</a:t>
            </a:r>
            <a:r>
              <a:rPr err="1"/>
              <a:t>arg</a:t>
            </a:r>
            <a:r>
              <a:t>\min_\</a:t>
            </a:r>
            <a:r>
              <a:rPr err="1"/>
              <a:t>mathbf</a:t>
            </a:r>
            <a:r>
              <a:t>{R}  \|\bar{\</a:t>
            </a:r>
            <a:r>
              <a:rPr err="1"/>
              <a:t>mathbf</a:t>
            </a:r>
            <a:r>
              <a:t>{X}}\|_F^2 + \|\bar{\</a:t>
            </a:r>
            <a:r>
              <a:rPr err="1"/>
              <a:t>mathbf</a:t>
            </a:r>
            <a:r>
              <a:t>{Y}}\|_F^2 - 2 \</a:t>
            </a:r>
            <a:r>
              <a:rPr err="1"/>
              <a:t>langle</a:t>
            </a:r>
            <a:r>
              <a:t> \</a:t>
            </a:r>
            <a:r>
              <a:rPr err="1"/>
              <a:t>mathbf</a:t>
            </a:r>
            <a:r>
              <a:t>{R} \bar{\</a:t>
            </a:r>
            <a:r>
              <a:rPr err="1"/>
              <a:t>mathbf</a:t>
            </a:r>
            <a:r>
              <a:t>{X}} , \bar{\</a:t>
            </a:r>
            <a:r>
              <a:rPr err="1"/>
              <a:t>mathbf</a:t>
            </a:r>
            <a:r>
              <a:t>{Y}} \</a:t>
            </a:r>
            <a:r>
              <a:rPr err="1"/>
              <a:t>rangle_F</a:t>
            </a:r>
            <a:r>
              <a:t>  \\</a:t>
            </a:r>
          </a:p>
          <a:p>
            <a:r>
              <a:t>&amp;= \</a:t>
            </a:r>
            <a:r>
              <a:rPr err="1"/>
              <a:t>arg</a:t>
            </a:r>
            <a:r>
              <a:t>\max_\</a:t>
            </a:r>
            <a:r>
              <a:rPr err="1"/>
              <a:t>mathbf</a:t>
            </a:r>
            <a:r>
              <a:t>{R}  \</a:t>
            </a:r>
            <a:r>
              <a:rPr err="1"/>
              <a:t>langle</a:t>
            </a:r>
            <a:r>
              <a:t> \</a:t>
            </a:r>
            <a:r>
              <a:rPr err="1"/>
              <a:t>mathbf</a:t>
            </a:r>
            <a:r>
              <a:t>{R} , \bar{\</a:t>
            </a:r>
            <a:r>
              <a:rPr err="1"/>
              <a:t>mathbf</a:t>
            </a:r>
            <a:r>
              <a:t>{Y}} \bar{\</a:t>
            </a:r>
            <a:r>
              <a:rPr err="1"/>
              <a:t>mathbf</a:t>
            </a:r>
            <a:r>
              <a:t>{X}}^T \</a:t>
            </a:r>
            <a:r>
              <a:rPr err="1"/>
              <a:t>rangle_F</a:t>
            </a:r>
            <a:r>
              <a:t>  \\</a:t>
            </a:r>
          </a:p>
          <a:p>
            <a:r>
              <a:t>&amp;= \</a:t>
            </a:r>
            <a:r>
              <a:rPr err="1"/>
              <a:t>arg</a:t>
            </a:r>
            <a:r>
              <a:t>\max_\</a:t>
            </a:r>
            <a:r>
              <a:rPr err="1"/>
              <a:t>mathbf</a:t>
            </a:r>
            <a:r>
              <a:t>{R}  \</a:t>
            </a:r>
            <a:r>
              <a:rPr err="1"/>
              <a:t>langle</a:t>
            </a:r>
            <a:r>
              <a:t> \</a:t>
            </a:r>
            <a:r>
              <a:rPr err="1"/>
              <a:t>mathbf</a:t>
            </a:r>
            <a:r>
              <a:t>{R}, U\Sigma V^T \</a:t>
            </a:r>
            <a:r>
              <a:rPr err="1"/>
              <a:t>rangle_F</a:t>
            </a:r>
            <a:r>
              <a:t>  \\</a:t>
            </a:r>
          </a:p>
          <a:p>
            <a:r>
              <a:t>&amp;= \</a:t>
            </a:r>
            <a:r>
              <a:rPr err="1"/>
              <a:t>arg</a:t>
            </a:r>
            <a:r>
              <a:t>\max_\</a:t>
            </a:r>
            <a:r>
              <a:rPr err="1"/>
              <a:t>mathbf</a:t>
            </a:r>
            <a:r>
              <a:t>{R}  \</a:t>
            </a:r>
            <a:r>
              <a:rPr err="1"/>
              <a:t>langle</a:t>
            </a:r>
            <a:r>
              <a:t> U^T \</a:t>
            </a:r>
            <a:r>
              <a:rPr err="1"/>
              <a:t>mathbf</a:t>
            </a:r>
            <a:r>
              <a:t>{R} V , \Sigma \</a:t>
            </a:r>
            <a:r>
              <a:rPr err="1"/>
              <a:t>rangle_F</a:t>
            </a:r>
            <a:r>
              <a:t>  \\</a:t>
            </a:r>
          </a:p>
          <a:p>
            <a:r>
              <a:t>&amp;= \</a:t>
            </a:r>
            <a:r>
              <a:rPr err="1"/>
              <a:t>arg</a:t>
            </a:r>
            <a:r>
              <a:t>\max_\</a:t>
            </a:r>
            <a:r>
              <a:rPr err="1"/>
              <a:t>mathbf</a:t>
            </a:r>
            <a:r>
              <a:t>{R}  \</a:t>
            </a:r>
            <a:r>
              <a:rPr err="1"/>
              <a:t>langle</a:t>
            </a:r>
            <a:r>
              <a:t> S , \Sigma \</a:t>
            </a:r>
            <a:r>
              <a:rPr err="1"/>
              <a:t>rangle_F</a:t>
            </a:r>
            <a:r>
              <a:t>  \quad \text{where } S = U^T \</a:t>
            </a:r>
            <a:r>
              <a:rPr err="1"/>
              <a:t>mathbf</a:t>
            </a:r>
            <a:r>
              <a:t>{R} V \\</a:t>
            </a:r>
            <a:endParaRPr lang="en-US"/>
          </a:p>
          <a:p>
            <a:endParaRPr lang="en-DE"/>
          </a:p>
          <a:p>
            <a:pPr marL="0" marR="0" lvl="0" indent="0" defTabSz="228600" eaLnBrk="1" fontAlgn="auto" latinLnBrk="0" hangingPunct="1">
              <a:lnSpc>
                <a:spcPct val="117999"/>
              </a:lnSpc>
              <a:spcBef>
                <a:spcPts val="0"/>
              </a:spcBef>
              <a:spcAft>
                <a:spcPts val="0"/>
              </a:spcAft>
              <a:buClrTx/>
              <a:buSzTx/>
              <a:buFontTx/>
              <a:buNone/>
              <a:tabLst/>
              <a:defRPr/>
            </a:pPr>
            <a:r>
              <a:rPr lang="en-GB">
                <a:solidFill>
                  <a:srgbClr val="000000"/>
                </a:solidFill>
                <a:effectLst/>
                <a:latin typeface="Monaco" pitchFamily="2" charset="77"/>
              </a:rPr>
              <a:t>\bar{\</a:t>
            </a:r>
            <a:r>
              <a:rPr lang="en-GB" err="1">
                <a:solidFill>
                  <a:srgbClr val="000000"/>
                </a:solidFill>
                <a:effectLst/>
                <a:latin typeface="Monaco" pitchFamily="2" charset="77"/>
              </a:rPr>
              <a:t>mathbf</a:t>
            </a:r>
            <a:r>
              <a:rPr lang="en-GB">
                <a:solidFill>
                  <a:srgbClr val="000000"/>
                </a:solidFill>
                <a:effectLst/>
                <a:latin typeface="Monaco" pitchFamily="2" charset="77"/>
              </a:rPr>
              <a:t> {Y}}^T\</a:t>
            </a:r>
            <a:r>
              <a:rPr lang="en-GB" err="1">
                <a:solidFill>
                  <a:srgbClr val="000000"/>
                </a:solidFill>
                <a:effectLst/>
                <a:latin typeface="Monaco" pitchFamily="2" charset="77"/>
              </a:rPr>
              <a:t>mathbf</a:t>
            </a:r>
            <a:r>
              <a:rPr lang="en-GB">
                <a:solidFill>
                  <a:srgbClr val="000000"/>
                </a:solidFill>
                <a:effectLst/>
                <a:latin typeface="Monaco" pitchFamily="2" charset="77"/>
              </a:rPr>
              <a:t>{X} = \</a:t>
            </a:r>
            <a:r>
              <a:rPr lang="en-GB" err="1">
                <a:solidFill>
                  <a:srgbClr val="000000"/>
                </a:solidFill>
                <a:effectLst/>
                <a:latin typeface="Monaco" pitchFamily="2" charset="77"/>
              </a:rPr>
              <a:t>mathbf</a:t>
            </a:r>
            <a:r>
              <a:rPr lang="en-GB">
                <a:solidFill>
                  <a:srgbClr val="000000"/>
                </a:solidFill>
                <a:effectLst/>
                <a:latin typeface="Monaco" pitchFamily="2" charset="77"/>
              </a:rPr>
              <a:t>{{U}}\Sigma\</a:t>
            </a:r>
            <a:r>
              <a:rPr lang="en-GB" err="1">
                <a:solidFill>
                  <a:srgbClr val="000000"/>
                </a:solidFill>
                <a:effectLst/>
                <a:latin typeface="Monaco" pitchFamily="2" charset="77"/>
              </a:rPr>
              <a:t>mathbf</a:t>
            </a:r>
            <a:r>
              <a:rPr lang="en-GB">
                <a:solidFill>
                  <a:srgbClr val="000000"/>
                </a:solidFill>
                <a:effectLst/>
                <a:latin typeface="Monaco" pitchFamily="2" charset="77"/>
              </a:rPr>
              <a:t>{{V}}^T</a:t>
            </a:r>
          </a:p>
          <a:p>
            <a:endParaRPr/>
          </a:p>
        </p:txBody>
      </p:sp>
    </p:spTree>
  </p:cSld>
  <p:clrMapOvr>
    <a:masterClrMapping/>
  </p:clrMapOvr>
</p:notes>
</file>

<file path=ppt/notesSlides/notesSlide9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 name="Shape 573"/>
          <p:cNvSpPr>
            <a:spLocks noGrp="1" noRot="1" noChangeAspect="1"/>
          </p:cNvSpPr>
          <p:nvPr>
            <p:ph type="sldImg"/>
          </p:nvPr>
        </p:nvSpPr>
        <p:spPr>
          <a:xfrm>
            <a:off x="381000" y="685800"/>
            <a:ext cx="6096000" cy="3429000"/>
          </a:xfrm>
          <a:prstGeom prst="rect">
            <a:avLst/>
          </a:prstGeom>
        </p:spPr>
        <p:txBody>
          <a:bodyPr/>
          <a:lstStyle/>
          <a:p>
            <a:endParaRPr/>
          </a:p>
        </p:txBody>
      </p:sp>
      <p:sp>
        <p:nvSpPr>
          <p:cNvPr id="574" name="Shape 574"/>
          <p:cNvSpPr>
            <a:spLocks noGrp="1"/>
          </p:cNvSpPr>
          <p:nvPr>
            <p:ph type="body" sz="quarter" idx="1"/>
          </p:nvPr>
        </p:nvSpPr>
        <p:spPr>
          <a:prstGeom prst="rect">
            <a:avLst/>
          </a:prstGeom>
        </p:spPr>
        <p:txBody>
          <a:bodyPr/>
          <a:lstStyle/>
          <a:p>
            <a:endParaRPr lang="en-US"/>
          </a:p>
          <a:p>
            <a:r>
              <a:t>Correction: summation missing</a:t>
            </a:r>
          </a:p>
          <a:p>
            <a:endParaRPr/>
          </a:p>
          <a:p>
            <a:r>
              <a:t>Theorem 1: The trace of a square matrix is smaller than the sum of its eigenvalues, equal if an only if the matrix is symmetric and positive semi-definite</a:t>
            </a:r>
          </a:p>
          <a:p>
            <a:endParaRPr/>
          </a:p>
          <a:p>
            <a:r>
              <a:t>Theorem 2: For a square matrix $\</a:t>
            </a:r>
            <a:r>
              <a:rPr err="1"/>
              <a:t>mathbf</a:t>
            </a:r>
            <a:r>
              <a:t>{B}$, there is an orthogonal matrix $\</a:t>
            </a:r>
            <a:r>
              <a:rPr err="1"/>
              <a:t>mathbf</a:t>
            </a:r>
            <a:r>
              <a:t>{C}$ such that $\</a:t>
            </a:r>
            <a:r>
              <a:rPr err="1"/>
              <a:t>mathbf</a:t>
            </a:r>
            <a:r>
              <a:t>{B}\</a:t>
            </a:r>
            <a:r>
              <a:rPr err="1"/>
              <a:t>mathbf</a:t>
            </a:r>
            <a:r>
              <a:t>{C}$ is symmetric and positive semi-definite. If $\</a:t>
            </a:r>
            <a:r>
              <a:rPr err="1"/>
              <a:t>mathbf</a:t>
            </a:r>
            <a:r>
              <a:t>{D}$ is any other orthogonal matrix, $\</a:t>
            </a:r>
            <a:r>
              <a:rPr err="1"/>
              <a:t>mathrm</a:t>
            </a:r>
            <a:r>
              <a:t>{tr}(\m</a:t>
            </a:r>
            <a:endParaRPr lang="en-US"/>
          </a:p>
          <a:p>
            <a:r>
              <a:rPr err="1"/>
              <a:t>athbf</a:t>
            </a:r>
            <a:r>
              <a:t>{B}\</a:t>
            </a:r>
            <a:r>
              <a:rPr err="1"/>
              <a:t>mathbf</a:t>
            </a:r>
            <a:r>
              <a:t>{D}) \</a:t>
            </a:r>
            <a:r>
              <a:rPr err="1"/>
              <a:t>leq</a:t>
            </a:r>
            <a:r>
              <a:t> \</a:t>
            </a:r>
            <a:r>
              <a:rPr err="1"/>
              <a:t>mathrm</a:t>
            </a:r>
            <a:r>
              <a:t>{tr}(\</a:t>
            </a:r>
            <a:r>
              <a:rPr err="1"/>
              <a:t>mathbf</a:t>
            </a:r>
            <a:r>
              <a:t>{B}\</a:t>
            </a:r>
            <a:r>
              <a:rPr err="1"/>
              <a:t>mathbf</a:t>
            </a:r>
            <a:r>
              <a:t>{C})$, equal if and only if $\</a:t>
            </a:r>
            <a:r>
              <a:rPr err="1"/>
              <a:t>mathbf</a:t>
            </a:r>
            <a:r>
              <a:t>{B}\</a:t>
            </a:r>
            <a:r>
              <a:rPr err="1"/>
              <a:t>mathbf</a:t>
            </a:r>
            <a:r>
              <a:t>{D}$ is symmetric and positive semi-definite</a:t>
            </a:r>
            <a:endParaRPr lang="en-US"/>
          </a:p>
          <a:p>
            <a:endParaRPr lang="en-DE"/>
          </a:p>
          <a:p>
            <a:r>
              <a:rPr lang="en-DE"/>
              <a:t>change A by Sigma</a:t>
            </a:r>
            <a:endParaRPr lang="en-US"/>
          </a:p>
          <a:p>
            <a:endParaRPr lang="en-US"/>
          </a:p>
          <a:p>
            <a:pPr marL="0" marR="0" lvl="0" indent="0" defTabSz="228600" eaLnBrk="1" fontAlgn="auto" latinLnBrk="0" hangingPunct="1">
              <a:lnSpc>
                <a:spcPct val="117999"/>
              </a:lnSpc>
              <a:spcBef>
                <a:spcPts val="0"/>
              </a:spcBef>
              <a:spcAft>
                <a:spcPts val="0"/>
              </a:spcAft>
              <a:buClrTx/>
              <a:buSzTx/>
              <a:buFontTx/>
              <a:buNone/>
              <a:tabLst/>
              <a:defRPr/>
            </a:pPr>
            <a:r>
              <a:rPr lang="de-DE" sz="1100">
                <a:effectLst/>
                <a:latin typeface="Helvetica Neue"/>
                <a:ea typeface="Helvetica Neue"/>
                <a:cs typeface="Helvetica Neue"/>
                <a:sym typeface="Helvetica Neue"/>
              </a:rPr>
              <a:t>\</a:t>
            </a:r>
            <a:r>
              <a:rPr lang="de-DE" sz="1100" err="1">
                <a:effectLst/>
                <a:latin typeface="Helvetica Neue"/>
                <a:ea typeface="Helvetica Neue"/>
                <a:cs typeface="Helvetica Neue"/>
                <a:sym typeface="Helvetica Neue"/>
              </a:rPr>
              <a:t>mathrm</a:t>
            </a:r>
            <a:r>
              <a:rPr lang="de-DE" sz="1100">
                <a:effectLst/>
                <a:latin typeface="Helvetica Neue"/>
                <a:ea typeface="Helvetica Neue"/>
                <a:cs typeface="Helvetica Neue"/>
                <a:sym typeface="Helvetica Neue"/>
              </a:rPr>
              <a:t>{</a:t>
            </a:r>
            <a:r>
              <a:rPr lang="de-DE" sz="1100" err="1">
                <a:effectLst/>
                <a:latin typeface="Helvetica Neue"/>
                <a:ea typeface="Helvetica Neue"/>
                <a:cs typeface="Helvetica Neue"/>
                <a:sym typeface="Helvetica Neue"/>
              </a:rPr>
              <a:t>tr</a:t>
            </a:r>
            <a:r>
              <a:rPr lang="de-DE" sz="1100">
                <a:effectLst/>
                <a:latin typeface="Helvetica Neue"/>
                <a:ea typeface="Helvetica Neue"/>
                <a:cs typeface="Helvetica Neue"/>
                <a:sym typeface="Helvetica Neue"/>
              </a:rPr>
              <a:t>}\{ \</a:t>
            </a:r>
            <a:r>
              <a:rPr lang="de-DE" sz="1100" err="1">
                <a:effectLst/>
                <a:latin typeface="Helvetica Neue"/>
                <a:ea typeface="Helvetica Neue"/>
                <a:cs typeface="Helvetica Neue"/>
                <a:sym typeface="Helvetica Neue"/>
              </a:rPr>
              <a:t>mathbf</a:t>
            </a:r>
            <a:r>
              <a:rPr lang="de-DE" sz="1100">
                <a:effectLst/>
                <a:latin typeface="Helvetica Neue"/>
                <a:ea typeface="Helvetica Neue"/>
                <a:cs typeface="Helvetica Neue"/>
                <a:sym typeface="Helvetica Neue"/>
              </a:rPr>
              <a:t>{X} \</a:t>
            </a:r>
            <a:r>
              <a:rPr lang="de-DE" sz="1100" err="1">
                <a:effectLst/>
                <a:latin typeface="Helvetica Neue"/>
                <a:ea typeface="Helvetica Neue"/>
                <a:cs typeface="Helvetica Neue"/>
                <a:sym typeface="Helvetica Neue"/>
              </a:rPr>
              <a:t>mathbf</a:t>
            </a:r>
            <a:r>
              <a:rPr lang="de-DE" sz="1100">
                <a:effectLst/>
                <a:latin typeface="Helvetica Neue"/>
                <a:ea typeface="Helvetica Neue"/>
                <a:cs typeface="Helvetica Neue"/>
                <a:sym typeface="Helvetica Neue"/>
              </a:rPr>
              <a:t>{R}^T \</a:t>
            </a:r>
            <a:r>
              <a:rPr lang="de-DE" sz="1100" err="1">
                <a:effectLst/>
                <a:latin typeface="Helvetica Neue"/>
                <a:ea typeface="Helvetica Neue"/>
                <a:cs typeface="Helvetica Neue"/>
                <a:sym typeface="Helvetica Neue"/>
              </a:rPr>
              <a:t>mathbf</a:t>
            </a:r>
            <a:r>
              <a:rPr lang="de-DE" sz="1100">
                <a:effectLst/>
                <a:latin typeface="Helvetica Neue"/>
                <a:ea typeface="Helvetica Neue"/>
                <a:cs typeface="Helvetica Neue"/>
                <a:sym typeface="Helvetica Neue"/>
              </a:rPr>
              <a:t>{Y} \}</a:t>
            </a:r>
          </a:p>
          <a:p>
            <a:pPr marL="0" marR="0" lvl="0" indent="0" defTabSz="228600" eaLnBrk="1" fontAlgn="auto" latinLnBrk="0" hangingPunct="1">
              <a:lnSpc>
                <a:spcPct val="117999"/>
              </a:lnSpc>
              <a:spcBef>
                <a:spcPts val="0"/>
              </a:spcBef>
              <a:spcAft>
                <a:spcPts val="0"/>
              </a:spcAft>
              <a:buClrTx/>
              <a:buSzTx/>
              <a:buFontTx/>
              <a:buNone/>
              <a:tabLst/>
              <a:defRPr/>
            </a:pPr>
            <a:endParaRPr lang="de-DE" sz="1100">
              <a:effectLst/>
              <a:latin typeface="Helvetica Neue"/>
              <a:ea typeface="Helvetica Neue"/>
              <a:cs typeface="Helvetica Neue"/>
              <a:sym typeface="Helvetica Neue"/>
            </a:endParaRPr>
          </a:p>
          <a:p>
            <a:br>
              <a:rPr lang="en-GB">
                <a:solidFill>
                  <a:srgbClr val="000000"/>
                </a:solidFill>
                <a:effectLst/>
                <a:latin typeface="Monaco" pitchFamily="2" charset="77"/>
              </a:rPr>
            </a:br>
            <a:endParaRPr lang="en-GB">
              <a:solidFill>
                <a:srgbClr val="000000"/>
              </a:solidFill>
              <a:effectLst/>
              <a:latin typeface="Monaco" pitchFamily="2" charset="77"/>
            </a:endParaRPr>
          </a:p>
          <a:p>
            <a:r>
              <a:rPr lang="en-GB">
                <a:solidFill>
                  <a:srgbClr val="000000"/>
                </a:solidFill>
                <a:effectLst/>
                <a:latin typeface="Monaco" pitchFamily="2" charset="77"/>
              </a:rPr>
              <a:t>=\frac{\</a:t>
            </a:r>
            <a:r>
              <a:rPr lang="en-GB" err="1">
                <a:solidFill>
                  <a:srgbClr val="000000"/>
                </a:solidFill>
                <a:effectLst/>
                <a:latin typeface="Monaco" pitchFamily="2" charset="77"/>
              </a:rPr>
              <a:t>mathrm</a:t>
            </a:r>
            <a:r>
              <a:rPr lang="en-GB">
                <a:solidFill>
                  <a:srgbClr val="000000"/>
                </a:solidFill>
                <a:effectLst/>
                <a:latin typeface="Monaco" pitchFamily="2" charset="77"/>
              </a:rPr>
              <a:t>{tr}(\bar{\</a:t>
            </a:r>
            <a:r>
              <a:rPr lang="en-GB" err="1">
                <a:solidFill>
                  <a:srgbClr val="000000"/>
                </a:solidFill>
                <a:effectLst/>
                <a:latin typeface="Monaco" pitchFamily="2" charset="77"/>
              </a:rPr>
              <a:t>mathbf</a:t>
            </a:r>
            <a:r>
              <a:rPr lang="en-GB">
                <a:solidFill>
                  <a:srgbClr val="000000"/>
                </a:solidFill>
                <a:effectLst/>
                <a:latin typeface="Monaco" pitchFamily="2" charset="77"/>
              </a:rPr>
              <a:t>{X}} \</a:t>
            </a:r>
            <a:r>
              <a:rPr lang="en-GB" err="1">
                <a:solidFill>
                  <a:srgbClr val="000000"/>
                </a:solidFill>
                <a:effectLst/>
                <a:latin typeface="Monaco" pitchFamily="2" charset="77"/>
              </a:rPr>
              <a:t>mathbf</a:t>
            </a:r>
            <a:r>
              <a:rPr lang="en-GB">
                <a:solidFill>
                  <a:srgbClr val="000000"/>
                </a:solidFill>
                <a:effectLst/>
                <a:latin typeface="Monaco" pitchFamily="2" charset="77"/>
              </a:rPr>
              <a:t>{R}^T \bar{\</a:t>
            </a:r>
            <a:r>
              <a:rPr lang="en-GB" err="1">
                <a:solidFill>
                  <a:srgbClr val="000000"/>
                </a:solidFill>
                <a:effectLst/>
                <a:latin typeface="Monaco" pitchFamily="2" charset="77"/>
              </a:rPr>
              <a:t>mathbf</a:t>
            </a:r>
            <a:r>
              <a:rPr lang="en-GB">
                <a:solidFill>
                  <a:srgbClr val="000000"/>
                </a:solidFill>
                <a:effectLst/>
                <a:latin typeface="Monaco" pitchFamily="2" charset="77"/>
              </a:rPr>
              <a:t>{Y}}^T)}{\|\bar{\</a:t>
            </a:r>
            <a:r>
              <a:rPr lang="en-GB" err="1">
                <a:solidFill>
                  <a:srgbClr val="000000"/>
                </a:solidFill>
                <a:effectLst/>
                <a:latin typeface="Monaco" pitchFamily="2" charset="77"/>
              </a:rPr>
              <a:t>mathbf</a:t>
            </a:r>
            <a:r>
              <a:rPr lang="en-GB">
                <a:solidFill>
                  <a:srgbClr val="000000"/>
                </a:solidFill>
                <a:effectLst/>
                <a:latin typeface="Monaco" pitchFamily="2" charset="77"/>
              </a:rPr>
              <a:t>{X}}\|_F^2} = \frac{\</a:t>
            </a:r>
            <a:r>
              <a:rPr lang="en-GB" err="1">
                <a:solidFill>
                  <a:srgbClr val="000000"/>
                </a:solidFill>
                <a:effectLst/>
                <a:latin typeface="Monaco" pitchFamily="2" charset="77"/>
              </a:rPr>
              <a:t>mathrm</a:t>
            </a:r>
            <a:r>
              <a:rPr lang="en-GB">
                <a:solidFill>
                  <a:srgbClr val="000000"/>
                </a:solidFill>
                <a:effectLst/>
                <a:latin typeface="Monaco" pitchFamily="2" charset="77"/>
              </a:rPr>
              <a:t>{tr}(\</a:t>
            </a:r>
            <a:r>
              <a:rPr lang="en-GB" err="1">
                <a:solidFill>
                  <a:srgbClr val="000000"/>
                </a:solidFill>
                <a:effectLst/>
                <a:latin typeface="Monaco" pitchFamily="2" charset="77"/>
              </a:rPr>
              <a:t>mathbf</a:t>
            </a:r>
            <a:r>
              <a:rPr lang="en-GB">
                <a:solidFill>
                  <a:srgbClr val="000000"/>
                </a:solidFill>
                <a:effectLst/>
                <a:latin typeface="Monaco" pitchFamily="2" charset="77"/>
              </a:rPr>
              <a:t>{R}^T\bar{\</a:t>
            </a:r>
            <a:r>
              <a:rPr lang="en-GB" err="1">
                <a:solidFill>
                  <a:srgbClr val="000000"/>
                </a:solidFill>
                <a:effectLst/>
                <a:latin typeface="Monaco" pitchFamily="2" charset="77"/>
              </a:rPr>
              <a:t>mathbf</a:t>
            </a:r>
            <a:r>
              <a:rPr lang="en-GB">
                <a:solidFill>
                  <a:srgbClr val="000000"/>
                </a:solidFill>
                <a:effectLst/>
                <a:latin typeface="Monaco" pitchFamily="2" charset="77"/>
              </a:rPr>
              <a:t>{Y}}^T\bar{\</a:t>
            </a:r>
            <a:r>
              <a:rPr lang="en-GB" err="1">
                <a:solidFill>
                  <a:srgbClr val="000000"/>
                </a:solidFill>
                <a:effectLst/>
                <a:latin typeface="Monaco" pitchFamily="2" charset="77"/>
              </a:rPr>
              <a:t>mathbf</a:t>
            </a:r>
            <a:r>
              <a:rPr lang="en-GB">
                <a:solidFill>
                  <a:srgbClr val="000000"/>
                </a:solidFill>
                <a:effectLst/>
                <a:latin typeface="Monaco" pitchFamily="2" charset="77"/>
              </a:rPr>
              <a:t>{X}})}{\| \bar{\</a:t>
            </a:r>
            <a:r>
              <a:rPr lang="en-GB" err="1">
                <a:solidFill>
                  <a:srgbClr val="000000"/>
                </a:solidFill>
                <a:effectLst/>
                <a:latin typeface="Monaco" pitchFamily="2" charset="77"/>
              </a:rPr>
              <a:t>mathbf</a:t>
            </a:r>
            <a:r>
              <a:rPr lang="en-GB">
                <a:solidFill>
                  <a:srgbClr val="000000"/>
                </a:solidFill>
                <a:effectLst/>
                <a:latin typeface="Monaco" pitchFamily="2" charset="77"/>
              </a:rPr>
              <a:t>{X}}\|_F^2}=\frac{\</a:t>
            </a:r>
            <a:r>
              <a:rPr lang="en-GB" err="1">
                <a:solidFill>
                  <a:srgbClr val="000000"/>
                </a:solidFill>
                <a:effectLst/>
                <a:latin typeface="Monaco" pitchFamily="2" charset="77"/>
              </a:rPr>
              <a:t>mathrm</a:t>
            </a:r>
            <a:r>
              <a:rPr lang="en-GB">
                <a:solidFill>
                  <a:srgbClr val="000000"/>
                </a:solidFill>
                <a:effectLst/>
                <a:latin typeface="Monaco" pitchFamily="2" charset="77"/>
              </a:rPr>
              <a:t>{tr}(\</a:t>
            </a:r>
            <a:r>
              <a:rPr lang="en-GB" err="1">
                <a:solidFill>
                  <a:srgbClr val="000000"/>
                </a:solidFill>
                <a:effectLst/>
                <a:latin typeface="Monaco" pitchFamily="2" charset="77"/>
              </a:rPr>
              <a:t>mathbf</a:t>
            </a:r>
            <a:r>
              <a:rPr lang="en-GB">
                <a:solidFill>
                  <a:srgbClr val="000000"/>
                </a:solidFill>
                <a:effectLst/>
                <a:latin typeface="Monaco" pitchFamily="2" charset="77"/>
              </a:rPr>
              <a:t>{V}\</a:t>
            </a:r>
            <a:r>
              <a:rPr lang="en-GB" err="1">
                <a:solidFill>
                  <a:srgbClr val="000000"/>
                </a:solidFill>
                <a:effectLst/>
                <a:latin typeface="Monaco" pitchFamily="2" charset="77"/>
              </a:rPr>
              <a:t>mathbf</a:t>
            </a:r>
            <a:r>
              <a:rPr lang="en-GB">
                <a:solidFill>
                  <a:srgbClr val="000000"/>
                </a:solidFill>
                <a:effectLst/>
                <a:latin typeface="Monaco" pitchFamily="2" charset="77"/>
              </a:rPr>
              <a:t>{U}^T\</a:t>
            </a:r>
            <a:r>
              <a:rPr lang="en-GB" err="1">
                <a:solidFill>
                  <a:srgbClr val="000000"/>
                </a:solidFill>
                <a:effectLst/>
                <a:latin typeface="Monaco" pitchFamily="2" charset="77"/>
              </a:rPr>
              <a:t>mathbf</a:t>
            </a:r>
            <a:r>
              <a:rPr lang="en-GB">
                <a:solidFill>
                  <a:srgbClr val="000000"/>
                </a:solidFill>
                <a:effectLst/>
                <a:latin typeface="Monaco" pitchFamily="2" charset="77"/>
              </a:rPr>
              <a:t>{U}\Sigma\</a:t>
            </a:r>
            <a:r>
              <a:rPr lang="en-GB" err="1">
                <a:solidFill>
                  <a:srgbClr val="000000"/>
                </a:solidFill>
                <a:effectLst/>
                <a:latin typeface="Monaco" pitchFamily="2" charset="77"/>
              </a:rPr>
              <a:t>mathbf</a:t>
            </a:r>
            <a:r>
              <a:rPr lang="en-GB">
                <a:solidFill>
                  <a:srgbClr val="000000"/>
                </a:solidFill>
                <a:effectLst/>
                <a:latin typeface="Monaco" pitchFamily="2" charset="77"/>
              </a:rPr>
              <a:t>{</a:t>
            </a:r>
          </a:p>
          <a:p>
            <a:r>
              <a:rPr lang="en-GB">
                <a:solidFill>
                  <a:srgbClr val="000000"/>
                </a:solidFill>
                <a:effectLst/>
                <a:latin typeface="Monaco" pitchFamily="2" charset="77"/>
              </a:rPr>
              <a:t>V}^T)}{\| \bar{\</a:t>
            </a:r>
            <a:r>
              <a:rPr lang="en-GB" err="1">
                <a:solidFill>
                  <a:srgbClr val="000000"/>
                </a:solidFill>
                <a:effectLst/>
                <a:latin typeface="Monaco" pitchFamily="2" charset="77"/>
              </a:rPr>
              <a:t>mathbf</a:t>
            </a:r>
            <a:r>
              <a:rPr lang="en-GB">
                <a:solidFill>
                  <a:srgbClr val="000000"/>
                </a:solidFill>
                <a:effectLst/>
                <a:latin typeface="Monaco" pitchFamily="2" charset="77"/>
              </a:rPr>
              <a:t>{X}}\|_F^2}=\frac{\</a:t>
            </a:r>
            <a:r>
              <a:rPr lang="en-GB" err="1">
                <a:solidFill>
                  <a:srgbClr val="000000"/>
                </a:solidFill>
                <a:effectLst/>
                <a:latin typeface="Monaco" pitchFamily="2" charset="77"/>
              </a:rPr>
              <a:t>mathrm</a:t>
            </a:r>
            <a:r>
              <a:rPr lang="en-GB">
                <a:solidFill>
                  <a:srgbClr val="000000"/>
                </a:solidFill>
                <a:effectLst/>
                <a:latin typeface="Monaco" pitchFamily="2" charset="77"/>
              </a:rPr>
              <a:t>{tr}(\Sigma)}{\| \bar{\</a:t>
            </a:r>
            <a:r>
              <a:rPr lang="en-GB" err="1">
                <a:solidFill>
                  <a:srgbClr val="000000"/>
                </a:solidFill>
                <a:effectLst/>
                <a:latin typeface="Monaco" pitchFamily="2" charset="77"/>
              </a:rPr>
              <a:t>mathbf</a:t>
            </a:r>
            <a:r>
              <a:rPr lang="en-GB">
                <a:solidFill>
                  <a:srgbClr val="000000"/>
                </a:solidFill>
                <a:effectLst/>
                <a:latin typeface="Monaco" pitchFamily="2" charset="77"/>
              </a:rPr>
              <a:t>{X}}\|_F^2}</a:t>
            </a:r>
          </a:p>
          <a:p>
            <a:pPr marL="0" marR="0" lvl="0" indent="0" defTabSz="228600" eaLnBrk="1" fontAlgn="auto" latinLnBrk="0" hangingPunct="1">
              <a:lnSpc>
                <a:spcPct val="117999"/>
              </a:lnSpc>
              <a:spcBef>
                <a:spcPts val="0"/>
              </a:spcBef>
              <a:spcAft>
                <a:spcPts val="0"/>
              </a:spcAft>
              <a:buClrTx/>
              <a:buSzTx/>
              <a:buFontTx/>
              <a:buNone/>
              <a:tabLst/>
              <a:defRPr/>
            </a:pPr>
            <a:endParaRPr lang="de-DE" sz="1100">
              <a:effectLst/>
              <a:latin typeface="Helvetica Neue"/>
              <a:ea typeface="Helvetica Neue"/>
              <a:cs typeface="Helvetica Neue"/>
              <a:sym typeface="Helvetica Neue"/>
            </a:endParaRPr>
          </a:p>
          <a:p>
            <a:pPr marL="0" marR="0" lvl="0" indent="0" defTabSz="228600" eaLnBrk="1" fontAlgn="auto" latinLnBrk="0" hangingPunct="1">
              <a:lnSpc>
                <a:spcPct val="117999"/>
              </a:lnSpc>
              <a:spcBef>
                <a:spcPts val="0"/>
              </a:spcBef>
              <a:spcAft>
                <a:spcPts val="0"/>
              </a:spcAft>
              <a:buClrTx/>
              <a:buSzTx/>
              <a:buFontTx/>
              <a:buNone/>
              <a:tabLst/>
              <a:defRPr/>
            </a:pPr>
            <a:endParaRPr lang="de-DE" sz="1100">
              <a:effectLst/>
              <a:latin typeface="Helvetica Neue"/>
              <a:ea typeface="Helvetica Neue"/>
              <a:cs typeface="Helvetica Neue"/>
              <a:sym typeface="Helvetica Neue"/>
            </a:endParaRPr>
          </a:p>
          <a:p>
            <a:pPr marL="0" marR="0" lvl="0" indent="0" defTabSz="228600" eaLnBrk="1" fontAlgn="auto" latinLnBrk="0" hangingPunct="1">
              <a:lnSpc>
                <a:spcPct val="117999"/>
              </a:lnSpc>
              <a:spcBef>
                <a:spcPts val="0"/>
              </a:spcBef>
              <a:spcAft>
                <a:spcPts val="0"/>
              </a:spcAft>
              <a:buClrTx/>
              <a:buSzTx/>
              <a:buFontTx/>
              <a:buNone/>
              <a:tabLst/>
              <a:defRPr/>
            </a:pPr>
            <a:r>
              <a:rPr lang="de-DE" sz="1100">
                <a:effectLst/>
                <a:latin typeface="Helvetica Neue"/>
                <a:ea typeface="Helvetica Neue"/>
                <a:cs typeface="Helvetica Neue"/>
                <a:sym typeface="Helvetica Neue"/>
              </a:rPr>
              <a:t>\bar{\</a:t>
            </a:r>
            <a:r>
              <a:rPr lang="de-DE" sz="1100" err="1">
                <a:effectLst/>
                <a:latin typeface="Helvetica Neue"/>
                <a:ea typeface="Helvetica Neue"/>
                <a:cs typeface="Helvetica Neue"/>
                <a:sym typeface="Helvetica Neue"/>
              </a:rPr>
              <a:t>mathbf</a:t>
            </a:r>
            <a:r>
              <a:rPr lang="de-DE" sz="1100">
                <a:effectLst/>
                <a:latin typeface="Helvetica Neue"/>
                <a:ea typeface="Helvetica Neue"/>
                <a:cs typeface="Helvetica Neue"/>
                <a:sym typeface="Helvetica Neue"/>
              </a:rPr>
              <a:t>{Y}}^T\bar{\</a:t>
            </a:r>
            <a:r>
              <a:rPr lang="de-DE" sz="1100" err="1">
                <a:effectLst/>
                <a:latin typeface="Helvetica Neue"/>
                <a:ea typeface="Helvetica Neue"/>
                <a:cs typeface="Helvetica Neue"/>
                <a:sym typeface="Helvetica Neue"/>
              </a:rPr>
              <a:t>mathbf</a:t>
            </a:r>
            <a:r>
              <a:rPr lang="de-DE" sz="1100">
                <a:effectLst/>
                <a:latin typeface="Helvetica Neue"/>
                <a:ea typeface="Helvetica Neue"/>
                <a:cs typeface="Helvetica Neue"/>
                <a:sym typeface="Helvetica Neue"/>
              </a:rPr>
              <a:t>{X}} = \</a:t>
            </a:r>
            <a:r>
              <a:rPr lang="de-DE" sz="1100" err="1">
                <a:effectLst/>
                <a:latin typeface="Helvetica Neue"/>
                <a:ea typeface="Helvetica Neue"/>
                <a:cs typeface="Helvetica Neue"/>
                <a:sym typeface="Helvetica Neue"/>
              </a:rPr>
              <a:t>mathbf</a:t>
            </a:r>
            <a:r>
              <a:rPr lang="de-DE" sz="1100">
                <a:effectLst/>
                <a:latin typeface="Helvetica Neue"/>
                <a:ea typeface="Helvetica Neue"/>
                <a:cs typeface="Helvetica Neue"/>
                <a:sym typeface="Helvetica Neue"/>
              </a:rPr>
              <a:t>{U} \Sigma \</a:t>
            </a:r>
            <a:r>
              <a:rPr lang="de-DE" sz="1100" err="1">
                <a:effectLst/>
                <a:latin typeface="Helvetica Neue"/>
                <a:ea typeface="Helvetica Neue"/>
                <a:cs typeface="Helvetica Neue"/>
                <a:sym typeface="Helvetica Neue"/>
              </a:rPr>
              <a:t>mathbf</a:t>
            </a:r>
            <a:r>
              <a:rPr lang="de-DE" sz="1100">
                <a:effectLst/>
                <a:latin typeface="Helvetica Neue"/>
                <a:ea typeface="Helvetica Neue"/>
                <a:cs typeface="Helvetica Neue"/>
                <a:sym typeface="Helvetica Neue"/>
              </a:rPr>
              <a:t>{V}^T, \,  \</a:t>
            </a:r>
            <a:r>
              <a:rPr lang="de-DE" sz="1100" err="1">
                <a:effectLst/>
                <a:latin typeface="Helvetica Neue"/>
                <a:ea typeface="Helvetica Neue"/>
                <a:cs typeface="Helvetica Neue"/>
                <a:sym typeface="Helvetica Neue"/>
              </a:rPr>
              <a:t>mathbf</a:t>
            </a:r>
            <a:r>
              <a:rPr lang="de-DE" sz="1100">
                <a:effectLst/>
                <a:latin typeface="Helvetica Neue"/>
                <a:ea typeface="Helvetica Neue"/>
                <a:cs typeface="Helvetica Neue"/>
                <a:sym typeface="Helvetica Neue"/>
              </a:rPr>
              <a:t>{R} = \</a:t>
            </a:r>
            <a:r>
              <a:rPr lang="de-DE" sz="1100" err="1">
                <a:effectLst/>
                <a:latin typeface="Helvetica Neue"/>
                <a:ea typeface="Helvetica Neue"/>
                <a:cs typeface="Helvetica Neue"/>
                <a:sym typeface="Helvetica Neue"/>
              </a:rPr>
              <a:t>mathbf</a:t>
            </a:r>
            <a:r>
              <a:rPr lang="de-DE" sz="1100">
                <a:effectLst/>
                <a:latin typeface="Helvetica Neue"/>
                <a:ea typeface="Helvetica Neue"/>
                <a:cs typeface="Helvetica Neue"/>
                <a:sym typeface="Helvetica Neue"/>
              </a:rPr>
              <a:t>{U}\</a:t>
            </a:r>
            <a:r>
              <a:rPr lang="de-DE" sz="1100" err="1">
                <a:effectLst/>
                <a:latin typeface="Helvetica Neue"/>
                <a:ea typeface="Helvetica Neue"/>
                <a:cs typeface="Helvetica Neue"/>
                <a:sym typeface="Helvetica Neue"/>
              </a:rPr>
              <a:t>mathbf</a:t>
            </a:r>
            <a:r>
              <a:rPr lang="de-DE" sz="1100">
                <a:effectLst/>
                <a:latin typeface="Helvetica Neue"/>
                <a:ea typeface="Helvetica Neue"/>
                <a:cs typeface="Helvetica Neue"/>
                <a:sym typeface="Helvetica Neue"/>
              </a:rPr>
              <a:t>{V}^T</a:t>
            </a:r>
          </a:p>
          <a:p>
            <a:pPr marL="0" marR="0" lvl="0" indent="0" defTabSz="228600" eaLnBrk="1" fontAlgn="auto" latinLnBrk="0" hangingPunct="1">
              <a:lnSpc>
                <a:spcPct val="117999"/>
              </a:lnSpc>
              <a:spcBef>
                <a:spcPts val="0"/>
              </a:spcBef>
              <a:spcAft>
                <a:spcPts val="0"/>
              </a:spcAft>
              <a:buClrTx/>
              <a:buSzTx/>
              <a:buFontTx/>
              <a:buNone/>
              <a:tabLst/>
              <a:defRPr/>
            </a:pPr>
            <a:endParaRPr lang="de-DE" sz="1100">
              <a:effectLst/>
              <a:latin typeface="Helvetica Neue"/>
              <a:ea typeface="Helvetica Neue"/>
              <a:cs typeface="Helvetica Neue"/>
              <a:sym typeface="Helvetica Neue"/>
            </a:endParaRPr>
          </a:p>
          <a:p>
            <a:endParaRPr lang="en-US"/>
          </a:p>
          <a:p>
            <a:endParaRPr/>
          </a:p>
        </p:txBody>
      </p:sp>
    </p:spTree>
  </p:cSld>
  <p:clrMapOvr>
    <a:masterClrMapping/>
  </p:clrMapOvr>
</p:notes>
</file>

<file path=ppt/notesSlides/notesSlide9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6" name="Shape 186"/>
          <p:cNvSpPr>
            <a:spLocks noGrp="1" noRot="1" noChangeAspect="1"/>
          </p:cNvSpPr>
          <p:nvPr>
            <p:ph type="sldImg"/>
          </p:nvPr>
        </p:nvSpPr>
        <p:spPr>
          <a:xfrm>
            <a:off x="381000" y="685800"/>
            <a:ext cx="6096000" cy="3429000"/>
          </a:xfrm>
          <a:prstGeom prst="rect">
            <a:avLst/>
          </a:prstGeom>
        </p:spPr>
        <p:txBody>
          <a:bodyPr/>
          <a:lstStyle/>
          <a:p>
            <a:endParaRPr/>
          </a:p>
        </p:txBody>
      </p:sp>
      <p:sp>
        <p:nvSpPr>
          <p:cNvPr id="187" name="Shape 187"/>
          <p:cNvSpPr>
            <a:spLocks noGrp="1"/>
          </p:cNvSpPr>
          <p:nvPr>
            <p:ph type="body" sz="quarter" idx="1"/>
          </p:nvPr>
        </p:nvSpPr>
        <p:spPr>
          <a:prstGeom prst="rect">
            <a:avLst/>
          </a:prstGeom>
        </p:spPr>
        <p:txBody>
          <a:bodyPr/>
          <a:lstStyle/>
          <a:p>
            <a:r>
              <a:t>In reality we need to non-rigidly align bodies. Not only rotation, translation and scale, but also articulation and non-rigid alignment</a:t>
            </a:r>
          </a:p>
        </p:txBody>
      </p:sp>
    </p:spTree>
  </p:cSld>
  <p:clrMapOvr>
    <a:masterClrMapping/>
  </p:clrMapOvr>
</p:notes>
</file>

<file path=ppt/notesSlides/notesSlide9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2" name="Shape 192"/>
          <p:cNvSpPr>
            <a:spLocks noGrp="1" noRot="1" noChangeAspect="1"/>
          </p:cNvSpPr>
          <p:nvPr>
            <p:ph type="sldImg"/>
          </p:nvPr>
        </p:nvSpPr>
        <p:spPr>
          <a:xfrm>
            <a:off x="381000" y="685800"/>
            <a:ext cx="6096000" cy="3429000"/>
          </a:xfrm>
          <a:prstGeom prst="rect">
            <a:avLst/>
          </a:prstGeom>
        </p:spPr>
        <p:txBody>
          <a:bodyPr/>
          <a:lstStyle/>
          <a:p>
            <a:endParaRPr/>
          </a:p>
        </p:txBody>
      </p:sp>
      <p:sp>
        <p:nvSpPr>
          <p:cNvPr id="193" name="Shape 193"/>
          <p:cNvSpPr>
            <a:spLocks noGrp="1"/>
          </p:cNvSpPr>
          <p:nvPr>
            <p:ph type="body" sz="quarter" idx="1"/>
          </p:nvPr>
        </p:nvSpPr>
        <p:spPr>
          <a:prstGeom prst="rect">
            <a:avLst/>
          </a:prstGeom>
        </p:spPr>
        <p:txBody>
          <a:bodyPr/>
          <a:lstStyle/>
          <a:p>
            <a:r>
              <a:t>We have two remaining problems. How do we find the correspondences. How do we align non-rigidly</a:t>
            </a:r>
          </a:p>
        </p:txBody>
      </p:sp>
    </p:spTree>
  </p:cSld>
  <p:clrMapOvr>
    <a:masterClrMapping/>
  </p:clrMapOvr>
</p:notes>
</file>

<file path=ppt/notesSlides/notesSlide9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1" name="Shape 231"/>
          <p:cNvSpPr>
            <a:spLocks noGrp="1" noRot="1" noChangeAspect="1"/>
          </p:cNvSpPr>
          <p:nvPr>
            <p:ph type="sldImg"/>
          </p:nvPr>
        </p:nvSpPr>
        <p:spPr>
          <a:xfrm>
            <a:off x="381000" y="685800"/>
            <a:ext cx="6096000" cy="3429000"/>
          </a:xfrm>
          <a:prstGeom prst="rect">
            <a:avLst/>
          </a:prstGeom>
        </p:spPr>
        <p:txBody>
          <a:bodyPr/>
          <a:lstStyle/>
          <a:p>
            <a:endParaRPr/>
          </a:p>
        </p:txBody>
      </p:sp>
      <p:sp>
        <p:nvSpPr>
          <p:cNvPr id="232" name="Shape 232"/>
          <p:cNvSpPr>
            <a:spLocks noGrp="1"/>
          </p:cNvSpPr>
          <p:nvPr>
            <p:ph type="body" sz="quarter" idx="1"/>
          </p:nvPr>
        </p:nvSpPr>
        <p:spPr>
          <a:prstGeom prst="rect">
            <a:avLst/>
          </a:prstGeom>
        </p:spPr>
        <p:txBody>
          <a:bodyPr/>
          <a:lstStyle/>
          <a:p>
            <a:r>
              <a:t>Based on local features? This is often ambiguous! Local parts look the same</a:t>
            </a:r>
          </a:p>
        </p:txBody>
      </p:sp>
    </p:spTree>
  </p:cSld>
  <p:clrMapOvr>
    <a:masterClrMapping/>
  </p:clrMapOvr>
</p:notes>
</file>

<file path=ppt/notesSlides/notesSlide9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1" name="Shape 251"/>
          <p:cNvSpPr>
            <a:spLocks noGrp="1" noRot="1" noChangeAspect="1"/>
          </p:cNvSpPr>
          <p:nvPr>
            <p:ph type="sldImg"/>
          </p:nvPr>
        </p:nvSpPr>
        <p:spPr>
          <a:xfrm>
            <a:off x="381000" y="685800"/>
            <a:ext cx="6096000" cy="3429000"/>
          </a:xfrm>
          <a:prstGeom prst="rect">
            <a:avLst/>
          </a:prstGeom>
        </p:spPr>
        <p:txBody>
          <a:bodyPr/>
          <a:lstStyle/>
          <a:p>
            <a:endParaRPr/>
          </a:p>
        </p:txBody>
      </p:sp>
      <p:sp>
        <p:nvSpPr>
          <p:cNvPr id="252" name="Shape 252"/>
          <p:cNvSpPr>
            <a:spLocks noGrp="1"/>
          </p:cNvSpPr>
          <p:nvPr>
            <p:ph type="body" sz="quarter" idx="1"/>
          </p:nvPr>
        </p:nvSpPr>
        <p:spPr>
          <a:prstGeom prst="rect">
            <a:avLst/>
          </a:prstGeom>
        </p:spPr>
        <p:txBody>
          <a:bodyPr/>
          <a:lstStyle/>
          <a:p>
            <a:r>
              <a:t>E(\mathcal{C},f) = \sum_i \min_{\mathbf{x}\in\mathbf{X}} \|f(\mathbf{x})-\mathbf{y}_i \|^2</a:t>
            </a:r>
          </a:p>
          <a:p>
            <a:r>
              <a:t>\mathcal{C}=\{(\mathbf{x}_i,\mathbf{y}_i)\}_i^N</a:t>
            </a:r>
          </a:p>
        </p:txBody>
      </p:sp>
    </p:spTree>
  </p:cSld>
  <p:clrMapOvr>
    <a:masterClrMapping/>
  </p:clrMapOvr>
</p:notes>
</file>

<file path=ppt/notesSlides/notesSlide9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8" name="Shape 338"/>
          <p:cNvSpPr>
            <a:spLocks noGrp="1" noRot="1" noChangeAspect="1"/>
          </p:cNvSpPr>
          <p:nvPr>
            <p:ph type="sldImg"/>
          </p:nvPr>
        </p:nvSpPr>
        <p:spPr>
          <a:xfrm>
            <a:off x="381000" y="685800"/>
            <a:ext cx="6096000" cy="3429000"/>
          </a:xfrm>
          <a:prstGeom prst="rect">
            <a:avLst/>
          </a:prstGeom>
        </p:spPr>
        <p:txBody>
          <a:bodyPr/>
          <a:lstStyle/>
          <a:p>
            <a:endParaRPr/>
          </a:p>
        </p:txBody>
      </p:sp>
      <p:sp>
        <p:nvSpPr>
          <p:cNvPr id="339" name="Shape 339"/>
          <p:cNvSpPr>
            <a:spLocks noGrp="1"/>
          </p:cNvSpPr>
          <p:nvPr>
            <p:ph type="body" sz="quarter" idx="1"/>
          </p:nvPr>
        </p:nvSpPr>
        <p:spPr>
          <a:prstGeom prst="rect">
            <a:avLst/>
          </a:prstGeom>
        </p:spPr>
        <p:txBody>
          <a:bodyPr/>
          <a:lstStyle/>
          <a:p>
            <a:r>
              <a:t>To what machine learning method does this remind you of? —&gt; Expectation maximisation. In K-means and fitting mixture of Gaussians there is a similar type of alternation. </a:t>
            </a:r>
          </a:p>
        </p:txBody>
      </p:sp>
    </p:spTree>
  </p:cSld>
  <p:clrMapOvr>
    <a:masterClrMapping/>
  </p:clrMapOvr>
</p:notes>
</file>

<file path=ppt/notesSlides/notesSlide9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 name="Shape 348"/>
          <p:cNvSpPr>
            <a:spLocks noGrp="1" noRot="1" noChangeAspect="1"/>
          </p:cNvSpPr>
          <p:nvPr>
            <p:ph type="sldImg"/>
          </p:nvPr>
        </p:nvSpPr>
        <p:spPr>
          <a:xfrm>
            <a:off x="381000" y="685800"/>
            <a:ext cx="6096000" cy="3429000"/>
          </a:xfrm>
          <a:prstGeom prst="rect">
            <a:avLst/>
          </a:prstGeom>
        </p:spPr>
        <p:txBody>
          <a:bodyPr/>
          <a:lstStyle/>
          <a:p>
            <a:endParaRPr/>
          </a:p>
        </p:txBody>
      </p:sp>
      <p:sp>
        <p:nvSpPr>
          <p:cNvPr id="349" name="Shape 349"/>
          <p:cNvSpPr>
            <a:spLocks noGrp="1"/>
          </p:cNvSpPr>
          <p:nvPr>
            <p:ph type="body" sz="quarter" idx="1"/>
          </p:nvPr>
        </p:nvSpPr>
        <p:spPr>
          <a:prstGeom prst="rect">
            <a:avLst/>
          </a:prstGeom>
        </p:spPr>
        <p:txBody>
          <a:bodyPr/>
          <a:lstStyle/>
          <a:p>
            <a:r>
              <a:t>\xwo_i = \arg\min_{\xwo}\|\Tt\xwo -\y \|^2</a:t>
            </a:r>
          </a:p>
          <a:p>
            <a:r>
              <a:t>%\y</a:t>
            </a:r>
          </a:p>
          <a:p>
            <a:r>
              <a:t>%\xwo_0</a:t>
            </a:r>
          </a:p>
          <a:p>
            <a:r>
              <a:t>%\xwo_1</a:t>
            </a:r>
          </a:p>
        </p:txBody>
      </p:sp>
    </p:spTree>
  </p:cSld>
  <p:clrMapOvr>
    <a:masterClrMapping/>
  </p:clrMapOvr>
</p:notes>
</file>

<file path=ppt/notesSlides/notesSlide9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3" name="Shape 363"/>
          <p:cNvSpPr>
            <a:spLocks noGrp="1" noRot="1" noChangeAspect="1"/>
          </p:cNvSpPr>
          <p:nvPr>
            <p:ph type="sldImg"/>
          </p:nvPr>
        </p:nvSpPr>
        <p:spPr>
          <a:xfrm>
            <a:off x="381000" y="685800"/>
            <a:ext cx="6096000" cy="3429000"/>
          </a:xfrm>
          <a:prstGeom prst="rect">
            <a:avLst/>
          </a:prstGeom>
        </p:spPr>
        <p:txBody>
          <a:bodyPr/>
          <a:lstStyle/>
          <a:p>
            <a:endParaRPr/>
          </a:p>
        </p:txBody>
      </p:sp>
      <p:sp>
        <p:nvSpPr>
          <p:cNvPr id="364" name="Shape 364"/>
          <p:cNvSpPr>
            <a:spLocks noGrp="1"/>
          </p:cNvSpPr>
          <p:nvPr>
            <p:ph type="body" sz="quarter" idx="1"/>
          </p:nvPr>
        </p:nvSpPr>
        <p:spPr>
          <a:prstGeom prst="rect">
            <a:avLst/>
          </a:prstGeom>
        </p:spPr>
        <p:txBody>
          <a:bodyPr/>
          <a:lstStyle/>
          <a:p>
            <a:r>
              <a:t>\xwo_i = \arg\min_{\xwo}\|\Tt\xwo -\y \|^2</a:t>
            </a:r>
          </a:p>
          <a:p>
            <a:r>
              <a:t>%\y</a:t>
            </a:r>
          </a:p>
          <a:p>
            <a:r>
              <a:t>%\xwo_0</a:t>
            </a:r>
          </a:p>
          <a:p>
            <a:r>
              <a:t>%\xwo_1</a:t>
            </a:r>
          </a:p>
        </p:txBody>
      </p:sp>
    </p:spTree>
  </p:cSld>
  <p:clrMapOvr>
    <a:masterClrMapping/>
  </p:clrMapOvr>
</p:notes>
</file>

<file path=ppt/notesSlides/notesSlide9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4" name="Shape 594"/>
          <p:cNvSpPr>
            <a:spLocks noGrp="1" noRot="1" noChangeAspect="1"/>
          </p:cNvSpPr>
          <p:nvPr>
            <p:ph type="sldImg"/>
          </p:nvPr>
        </p:nvSpPr>
        <p:spPr>
          <a:xfrm>
            <a:off x="381000" y="685800"/>
            <a:ext cx="6096000" cy="3429000"/>
          </a:xfrm>
          <a:prstGeom prst="rect">
            <a:avLst/>
          </a:prstGeom>
        </p:spPr>
        <p:txBody>
          <a:bodyPr/>
          <a:lstStyle/>
          <a:p>
            <a:endParaRPr/>
          </a:p>
        </p:txBody>
      </p:sp>
      <p:sp>
        <p:nvSpPr>
          <p:cNvPr id="595" name="Shape 595"/>
          <p:cNvSpPr>
            <a:spLocks noGrp="1"/>
          </p:cNvSpPr>
          <p:nvPr>
            <p:ph type="body" sz="quarter" idx="1"/>
          </p:nvPr>
        </p:nvSpPr>
        <p:spPr>
          <a:prstGeom prst="rect">
            <a:avLst/>
          </a:prstGeom>
        </p:spPr>
        <p:txBody>
          <a:bodyPr/>
          <a:lstStyle/>
          <a:p>
            <a:r>
              <a:t>This results in a point-to-surface distance. If we zoom in a triangle with vertices </a:t>
            </a:r>
            <a:r>
              <a:rPr lang="en-US"/>
              <a:t>v</a:t>
            </a:r>
            <a:r>
              <a:t>_0 to </a:t>
            </a:r>
            <a:r>
              <a:rPr lang="en-US"/>
              <a:t>v</a:t>
            </a:r>
            <a:r>
              <a:t>_2</a:t>
            </a:r>
            <a:endParaRPr lang="en-US"/>
          </a:p>
          <a:p>
            <a:endParaRPr lang="de-DE"/>
          </a:p>
          <a:p>
            <a:pPr marL="0" marR="0" lvl="0" indent="0" defTabSz="228554" eaLnBrk="1" fontAlgn="auto" latinLnBrk="0" hangingPunct="1">
              <a:lnSpc>
                <a:spcPct val="117999"/>
              </a:lnSpc>
              <a:spcBef>
                <a:spcPts val="0"/>
              </a:spcBef>
              <a:spcAft>
                <a:spcPts val="0"/>
              </a:spcAft>
              <a:buClrTx/>
              <a:buSzTx/>
              <a:buFontTx/>
              <a:buNone/>
              <a:tabLst/>
              <a:defRPr/>
            </a:pPr>
            <a:r>
              <a:rPr lang="de-DE" sz="1100">
                <a:effectLst/>
                <a:latin typeface="Helvetica Neue"/>
                <a:ea typeface="Helvetica Neue"/>
                <a:cs typeface="Helvetica Neue"/>
                <a:sym typeface="Helvetica Neue"/>
              </a:rPr>
              <a:t>\</a:t>
            </a:r>
            <a:r>
              <a:rPr lang="de-DE" sz="1100" err="1">
                <a:effectLst/>
                <a:latin typeface="Helvetica Neue"/>
                <a:ea typeface="Helvetica Neue"/>
                <a:cs typeface="Helvetica Neue"/>
                <a:sym typeface="Helvetica Neue"/>
              </a:rPr>
              <a:t>mathbf</a:t>
            </a:r>
            <a:r>
              <a:rPr lang="de-DE" sz="1100">
                <a:effectLst/>
                <a:latin typeface="Helvetica Neue"/>
                <a:ea typeface="Helvetica Neue"/>
                <a:cs typeface="Helvetica Neue"/>
                <a:sym typeface="Helvetica Neue"/>
              </a:rPr>
              <a:t>{</a:t>
            </a:r>
            <a:r>
              <a:rPr lang="de-DE" sz="1100" err="1">
                <a:effectLst/>
                <a:latin typeface="Helvetica Neue"/>
                <a:ea typeface="Helvetica Neue"/>
                <a:cs typeface="Helvetica Neue"/>
                <a:sym typeface="Helvetica Neue"/>
              </a:rPr>
              <a:t>y</a:t>
            </a:r>
            <a:r>
              <a:rPr lang="de-DE" sz="1100">
                <a:effectLst/>
                <a:latin typeface="Helvetica Neue"/>
                <a:ea typeface="Helvetica Neue"/>
                <a:cs typeface="Helvetica Neue"/>
                <a:sym typeface="Helvetica Neue"/>
              </a:rPr>
              <a:t>}_0 \in \</a:t>
            </a:r>
            <a:r>
              <a:rPr lang="de-DE" sz="1100" err="1">
                <a:effectLst/>
                <a:latin typeface="Helvetica Neue"/>
                <a:ea typeface="Helvetica Neue"/>
                <a:cs typeface="Helvetica Neue"/>
                <a:sym typeface="Helvetica Neue"/>
              </a:rPr>
              <a:t>mathbf</a:t>
            </a:r>
            <a:r>
              <a:rPr lang="de-DE" sz="1100">
                <a:effectLst/>
                <a:latin typeface="Helvetica Neue"/>
                <a:ea typeface="Helvetica Neue"/>
                <a:cs typeface="Helvetica Neue"/>
                <a:sym typeface="Helvetica Neue"/>
              </a:rPr>
              <a:t>{Y}</a:t>
            </a:r>
          </a:p>
          <a:p>
            <a:endParaRPr/>
          </a:p>
        </p:txBody>
      </p:sp>
    </p:spTree>
  </p:cSld>
  <p:clrMapOvr>
    <a:masterClrMapping/>
  </p:clrMapOvr>
</p:notes>
</file>

<file path=ppt/notesSlides/notesSlide9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0" name="Shape 610"/>
          <p:cNvSpPr>
            <a:spLocks noGrp="1" noRot="1" noChangeAspect="1"/>
          </p:cNvSpPr>
          <p:nvPr>
            <p:ph type="sldImg"/>
          </p:nvPr>
        </p:nvSpPr>
        <p:spPr>
          <a:xfrm>
            <a:off x="381000" y="685800"/>
            <a:ext cx="6096000" cy="3429000"/>
          </a:xfrm>
          <a:prstGeom prst="rect">
            <a:avLst/>
          </a:prstGeom>
        </p:spPr>
        <p:txBody>
          <a:bodyPr/>
          <a:lstStyle/>
          <a:p>
            <a:endParaRPr/>
          </a:p>
        </p:txBody>
      </p:sp>
      <p:sp>
        <p:nvSpPr>
          <p:cNvPr id="611" name="Shape 611"/>
          <p:cNvSpPr>
            <a:spLocks noGrp="1"/>
          </p:cNvSpPr>
          <p:nvPr>
            <p:ph type="body" sz="quarter" idx="1"/>
          </p:nvPr>
        </p:nvSpPr>
        <p:spPr>
          <a:prstGeom prst="rect">
            <a:avLst/>
          </a:prstGeom>
        </p:spPr>
        <p:txBody>
          <a:bodyPr/>
          <a:lstStyle/>
          <a:p>
            <a:r>
              <a:t>and a query point s from the surface of the scan, a point-to-surface distance would find the closest vertex on the registration, in this case </a:t>
            </a:r>
            <a:r>
              <a:rPr lang="en-US"/>
              <a:t>x</a:t>
            </a:r>
            <a:r>
              <a:t>1. This is not a good distance estimation, since</a:t>
            </a:r>
            <a:endParaRPr lang="en-US"/>
          </a:p>
          <a:p>
            <a:endParaRPr lang="de-DE"/>
          </a:p>
          <a:p>
            <a:endParaRPr/>
          </a:p>
        </p:txBody>
      </p:sp>
    </p:spTree>
  </p:cSld>
  <p:clrMapOvr>
    <a:masterClrMapping/>
  </p:clrMapOvr>
</p:notes>
</file>

<file path=ppt/notesSlides/notesSlide10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0" name="Shape 610"/>
          <p:cNvSpPr>
            <a:spLocks noGrp="1" noRot="1" noChangeAspect="1"/>
          </p:cNvSpPr>
          <p:nvPr>
            <p:ph type="sldImg"/>
          </p:nvPr>
        </p:nvSpPr>
        <p:spPr>
          <a:xfrm>
            <a:off x="381000" y="685800"/>
            <a:ext cx="6096000" cy="3429000"/>
          </a:xfrm>
          <a:prstGeom prst="rect">
            <a:avLst/>
          </a:prstGeom>
        </p:spPr>
        <p:txBody>
          <a:bodyPr/>
          <a:lstStyle/>
          <a:p>
            <a:endParaRPr/>
          </a:p>
        </p:txBody>
      </p:sp>
      <p:sp>
        <p:nvSpPr>
          <p:cNvPr id="611" name="Shape 611"/>
          <p:cNvSpPr>
            <a:spLocks noGrp="1"/>
          </p:cNvSpPr>
          <p:nvPr>
            <p:ph type="body" sz="quarter" idx="1"/>
          </p:nvPr>
        </p:nvSpPr>
        <p:spPr>
          <a:prstGeom prst="rect">
            <a:avLst/>
          </a:prstGeom>
        </p:spPr>
        <p:txBody>
          <a:bodyPr/>
          <a:lstStyle/>
          <a:p>
            <a:r>
              <a:rPr lang="de-DE" err="1"/>
              <a:t>the</a:t>
            </a:r>
            <a:r>
              <a:rPr lang="de-DE"/>
              <a:t> </a:t>
            </a:r>
            <a:r>
              <a:rPr lang="de-DE" err="1"/>
              <a:t>closest</a:t>
            </a:r>
            <a:r>
              <a:rPr lang="de-DE"/>
              <a:t> </a:t>
            </a:r>
            <a:r>
              <a:rPr lang="de-DE" err="1"/>
              <a:t>distance</a:t>
            </a:r>
            <a:r>
              <a:rPr lang="de-DE"/>
              <a:t> </a:t>
            </a:r>
            <a:r>
              <a:rPr lang="de-DE" err="1"/>
              <a:t>to</a:t>
            </a:r>
            <a:r>
              <a:rPr lang="de-DE"/>
              <a:t> </a:t>
            </a:r>
            <a:r>
              <a:rPr lang="de-DE" err="1"/>
              <a:t>the</a:t>
            </a:r>
            <a:r>
              <a:rPr lang="de-DE"/>
              <a:t> </a:t>
            </a:r>
            <a:r>
              <a:rPr lang="de-DE" err="1"/>
              <a:t>surface</a:t>
            </a:r>
            <a:r>
              <a:rPr lang="de-DE"/>
              <a:t> </a:t>
            </a:r>
            <a:r>
              <a:rPr lang="de-DE" err="1"/>
              <a:t>is</a:t>
            </a:r>
            <a:r>
              <a:rPr lang="de-DE"/>
              <a:t> </a:t>
            </a:r>
            <a:r>
              <a:rPr lang="de-DE" err="1"/>
              <a:t>the</a:t>
            </a:r>
            <a:r>
              <a:rPr lang="de-DE"/>
              <a:t> </a:t>
            </a:r>
            <a:r>
              <a:rPr lang="de-DE" err="1"/>
              <a:t>one</a:t>
            </a:r>
            <a:r>
              <a:rPr lang="de-DE"/>
              <a:t> </a:t>
            </a:r>
            <a:r>
              <a:rPr lang="de-DE" err="1"/>
              <a:t>to</a:t>
            </a:r>
            <a:r>
              <a:rPr lang="de-DE"/>
              <a:t> a </a:t>
            </a:r>
            <a:r>
              <a:rPr lang="de-DE" err="1"/>
              <a:t>point</a:t>
            </a:r>
            <a:r>
              <a:rPr lang="de-DE"/>
              <a:t> </a:t>
            </a:r>
            <a:r>
              <a:rPr lang="de-DE" err="1"/>
              <a:t>within</a:t>
            </a:r>
            <a:r>
              <a:rPr lang="de-DE"/>
              <a:t> </a:t>
            </a:r>
            <a:r>
              <a:rPr lang="de-DE" err="1"/>
              <a:t>the</a:t>
            </a:r>
            <a:r>
              <a:rPr lang="de-DE"/>
              <a:t> </a:t>
            </a:r>
            <a:r>
              <a:rPr lang="de-DE" err="1"/>
              <a:t>triangle</a:t>
            </a:r>
            <a:r>
              <a:rPr lang="de-DE"/>
              <a:t>. </a:t>
            </a:r>
            <a:r>
              <a:rPr lang="de-DE" err="1"/>
              <a:t>Although</a:t>
            </a:r>
            <a:r>
              <a:rPr lang="de-DE"/>
              <a:t> </a:t>
            </a:r>
            <a:r>
              <a:rPr lang="de-DE" err="1"/>
              <a:t>this</a:t>
            </a:r>
            <a:r>
              <a:rPr lang="de-DE"/>
              <a:t> </a:t>
            </a:r>
            <a:r>
              <a:rPr lang="de-DE" err="1"/>
              <a:t>seems</a:t>
            </a:r>
            <a:r>
              <a:rPr lang="de-DE"/>
              <a:t> </a:t>
            </a:r>
            <a:r>
              <a:rPr lang="de-DE" err="1"/>
              <a:t>rather</a:t>
            </a:r>
            <a:r>
              <a:rPr lang="de-DE"/>
              <a:t> </a:t>
            </a:r>
            <a:r>
              <a:rPr lang="de-DE" err="1"/>
              <a:t>obvious</a:t>
            </a:r>
            <a:r>
              <a:rPr lang="de-DE"/>
              <a:t>, </a:t>
            </a:r>
            <a:r>
              <a:rPr lang="de-DE" err="1"/>
              <a:t>it</a:t>
            </a:r>
            <a:r>
              <a:rPr lang="de-DE"/>
              <a:t> </a:t>
            </a:r>
            <a:r>
              <a:rPr lang="de-DE" err="1"/>
              <a:t>is</a:t>
            </a:r>
            <a:r>
              <a:rPr lang="de-DE"/>
              <a:t> </a:t>
            </a:r>
            <a:r>
              <a:rPr lang="de-DE" err="1"/>
              <a:t>rather</a:t>
            </a:r>
            <a:r>
              <a:rPr lang="de-DE"/>
              <a:t> </a:t>
            </a:r>
            <a:r>
              <a:rPr lang="de-DE" err="1"/>
              <a:t>common</a:t>
            </a:r>
            <a:r>
              <a:rPr lang="de-DE"/>
              <a:t> </a:t>
            </a:r>
            <a:r>
              <a:rPr lang="de-DE" err="1"/>
              <a:t>to</a:t>
            </a:r>
            <a:r>
              <a:rPr lang="de-DE"/>
              <a:t> find </a:t>
            </a:r>
            <a:r>
              <a:rPr lang="de-DE" err="1"/>
              <a:t>papers</a:t>
            </a:r>
            <a:r>
              <a:rPr lang="de-DE"/>
              <a:t> </a:t>
            </a:r>
            <a:r>
              <a:rPr lang="de-DE" err="1"/>
              <a:t>using</a:t>
            </a:r>
            <a:r>
              <a:rPr lang="de-DE"/>
              <a:t> </a:t>
            </a:r>
            <a:r>
              <a:rPr lang="de-DE" err="1"/>
              <a:t>the</a:t>
            </a:r>
            <a:r>
              <a:rPr lang="de-DE"/>
              <a:t> </a:t>
            </a:r>
            <a:r>
              <a:rPr lang="de-DE" err="1"/>
              <a:t>point</a:t>
            </a:r>
            <a:r>
              <a:rPr lang="de-DE"/>
              <a:t> </a:t>
            </a:r>
            <a:r>
              <a:rPr lang="de-DE" err="1"/>
              <a:t>to</a:t>
            </a:r>
            <a:r>
              <a:rPr lang="de-DE"/>
              <a:t> </a:t>
            </a:r>
            <a:r>
              <a:rPr lang="de-DE" err="1"/>
              <a:t>surface</a:t>
            </a:r>
            <a:r>
              <a:rPr lang="de-DE"/>
              <a:t> </a:t>
            </a:r>
            <a:r>
              <a:rPr lang="de-DE" err="1"/>
              <a:t>distance</a:t>
            </a:r>
            <a:r>
              <a:rPr lang="de-DE"/>
              <a:t>. The </a:t>
            </a:r>
            <a:r>
              <a:rPr lang="de-DE" err="1"/>
              <a:t>formulation</a:t>
            </a:r>
            <a:r>
              <a:rPr lang="de-DE"/>
              <a:t> </a:t>
            </a:r>
            <a:r>
              <a:rPr lang="de-DE" err="1"/>
              <a:t>of</a:t>
            </a:r>
            <a:r>
              <a:rPr lang="de-DE"/>
              <a:t> </a:t>
            </a:r>
            <a:r>
              <a:rPr lang="de-DE" err="1"/>
              <a:t>the</a:t>
            </a:r>
            <a:r>
              <a:rPr lang="de-DE"/>
              <a:t> derivatives </a:t>
            </a:r>
            <a:r>
              <a:rPr lang="de-DE" err="1"/>
              <a:t>of</a:t>
            </a:r>
            <a:r>
              <a:rPr lang="de-DE"/>
              <a:t> </a:t>
            </a:r>
            <a:r>
              <a:rPr lang="de-DE" err="1"/>
              <a:t>point-to-surface</a:t>
            </a:r>
            <a:r>
              <a:rPr lang="de-DE"/>
              <a:t> </a:t>
            </a:r>
            <a:r>
              <a:rPr lang="de-DE" err="1"/>
              <a:t>distance</a:t>
            </a:r>
            <a:r>
              <a:rPr lang="de-DE"/>
              <a:t> </a:t>
            </a:r>
            <a:r>
              <a:rPr lang="de-DE" err="1"/>
              <a:t>is</a:t>
            </a:r>
            <a:r>
              <a:rPr lang="de-DE"/>
              <a:t> </a:t>
            </a:r>
            <a:r>
              <a:rPr lang="de-DE" err="1"/>
              <a:t>more</a:t>
            </a:r>
            <a:r>
              <a:rPr lang="de-DE"/>
              <a:t> </a:t>
            </a:r>
            <a:r>
              <a:rPr lang="de-DE" err="1"/>
              <a:t>complicated</a:t>
            </a:r>
            <a:r>
              <a:rPr lang="de-DE"/>
              <a:t>, but </a:t>
            </a:r>
            <a:r>
              <a:rPr lang="de-DE" err="1"/>
              <a:t>results</a:t>
            </a:r>
            <a:r>
              <a:rPr lang="de-DE"/>
              <a:t> </a:t>
            </a:r>
            <a:r>
              <a:rPr lang="de-DE" err="1"/>
              <a:t>are</a:t>
            </a:r>
            <a:r>
              <a:rPr lang="de-DE"/>
              <a:t> </a:t>
            </a:r>
            <a:r>
              <a:rPr lang="de-DE" err="1"/>
              <a:t>substantially</a:t>
            </a:r>
            <a:r>
              <a:rPr lang="de-DE"/>
              <a:t> </a:t>
            </a:r>
            <a:r>
              <a:rPr lang="de-DE" err="1"/>
              <a:t>better</a:t>
            </a:r>
            <a:r>
              <a:rPr lang="de-DE"/>
              <a:t>. </a:t>
            </a:r>
          </a:p>
        </p:txBody>
      </p:sp>
    </p:spTree>
    <p:extLst>
      <p:ext uri="{BB962C8B-B14F-4D97-AF65-F5344CB8AC3E}">
        <p14:creationId xmlns:p14="http://schemas.microsoft.com/office/powerpoint/2010/main" val="541983373"/>
      </p:ext>
    </p:extLst>
  </p:cSld>
  <p:clrMapOvr>
    <a:masterClrMapping/>
  </p:clrMapOvr>
</p:notes>
</file>

<file path=ppt/notesSlides/notesSlide10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0" marR="0" lvl="0" indent="0" defTabSz="228554" eaLnBrk="1" fontAlgn="auto" latinLnBrk="0" hangingPunct="1">
              <a:lnSpc>
                <a:spcPct val="117999"/>
              </a:lnSpc>
              <a:spcBef>
                <a:spcPts val="0"/>
              </a:spcBef>
              <a:spcAft>
                <a:spcPts val="0"/>
              </a:spcAft>
              <a:buClrTx/>
              <a:buSzTx/>
              <a:buFontTx/>
              <a:buNone/>
              <a:tabLst/>
              <a:defRPr/>
            </a:pPr>
            <a:r>
              <a:rPr lang="de-DE"/>
              <a:t>The </a:t>
            </a:r>
            <a:r>
              <a:rPr lang="de-DE" err="1"/>
              <a:t>first</a:t>
            </a:r>
            <a:r>
              <a:rPr lang="de-DE"/>
              <a:t> </a:t>
            </a:r>
            <a:r>
              <a:rPr lang="de-DE" err="1"/>
              <a:t>step</a:t>
            </a:r>
            <a:r>
              <a:rPr lang="de-DE"/>
              <a:t> </a:t>
            </a:r>
            <a:r>
              <a:rPr lang="de-DE" err="1"/>
              <a:t>gives</a:t>
            </a:r>
            <a:r>
              <a:rPr lang="de-DE"/>
              <a:t> </a:t>
            </a:r>
            <a:r>
              <a:rPr lang="de-DE" err="1"/>
              <a:t>us</a:t>
            </a:r>
            <a:r>
              <a:rPr lang="de-DE"/>
              <a:t> </a:t>
            </a:r>
            <a:r>
              <a:rPr lang="de-DE" err="1"/>
              <a:t>correspondences</a:t>
            </a:r>
            <a:r>
              <a:rPr lang="de-DE"/>
              <a:t>. The </a:t>
            </a:r>
            <a:r>
              <a:rPr lang="de-DE" err="1"/>
              <a:t>direction</a:t>
            </a:r>
            <a:r>
              <a:rPr lang="de-DE"/>
              <a:t> I </a:t>
            </a:r>
            <a:r>
              <a:rPr lang="de-DE" err="1"/>
              <a:t>should</a:t>
            </a:r>
            <a:r>
              <a:rPr lang="de-DE"/>
              <a:t> </a:t>
            </a:r>
            <a:r>
              <a:rPr lang="de-DE" err="1"/>
              <a:t>move</a:t>
            </a:r>
            <a:r>
              <a:rPr lang="de-DE"/>
              <a:t> </a:t>
            </a:r>
            <a:r>
              <a:rPr lang="de-DE" err="1"/>
              <a:t>towards</a:t>
            </a:r>
            <a:r>
              <a:rPr lang="de-DE"/>
              <a:t>. In </a:t>
            </a:r>
            <a:r>
              <a:rPr lang="de-DE" err="1"/>
              <a:t>the</a:t>
            </a:r>
            <a:r>
              <a:rPr lang="de-DE"/>
              <a:t> </a:t>
            </a:r>
            <a:r>
              <a:rPr lang="de-DE" err="1"/>
              <a:t>second</a:t>
            </a:r>
            <a:r>
              <a:rPr lang="de-DE"/>
              <a:t> </a:t>
            </a:r>
            <a:r>
              <a:rPr lang="de-DE" err="1"/>
              <a:t>step</a:t>
            </a:r>
            <a:r>
              <a:rPr lang="de-DE"/>
              <a:t> </a:t>
            </a:r>
            <a:r>
              <a:rPr lang="de-DE" err="1"/>
              <a:t>we</a:t>
            </a:r>
            <a:r>
              <a:rPr lang="de-DE"/>
              <a:t> </a:t>
            </a:r>
            <a:r>
              <a:rPr lang="de-DE" err="1"/>
              <a:t>have</a:t>
            </a:r>
            <a:r>
              <a:rPr lang="de-DE"/>
              <a:t> </a:t>
            </a:r>
            <a:r>
              <a:rPr lang="de-DE" err="1"/>
              <a:t>to</a:t>
            </a:r>
            <a:r>
              <a:rPr lang="de-DE"/>
              <a:t> </a:t>
            </a:r>
            <a:r>
              <a:rPr lang="de-DE" err="1"/>
              <a:t>compute</a:t>
            </a:r>
            <a:r>
              <a:rPr lang="de-DE"/>
              <a:t> </a:t>
            </a:r>
            <a:r>
              <a:rPr lang="de-DE" err="1"/>
              <a:t>the</a:t>
            </a:r>
            <a:r>
              <a:rPr lang="de-DE"/>
              <a:t> optimal </a:t>
            </a:r>
            <a:r>
              <a:rPr lang="de-DE" err="1"/>
              <a:t>transformation</a:t>
            </a:r>
            <a:r>
              <a:rPr lang="de-DE"/>
              <a:t>. </a:t>
            </a:r>
          </a:p>
          <a:p>
            <a:endParaRPr lang="en-GB"/>
          </a:p>
        </p:txBody>
      </p:sp>
    </p:spTree>
    <p:extLst>
      <p:ext uri="{BB962C8B-B14F-4D97-AF65-F5344CB8AC3E}">
        <p14:creationId xmlns:p14="http://schemas.microsoft.com/office/powerpoint/2010/main" val="1096626173"/>
      </p:ext>
    </p:extLst>
  </p:cSld>
  <p:clrMapOvr>
    <a:masterClrMapping/>
  </p:clrMapOvr>
</p:notes>
</file>

<file path=ppt/notesSlides/notesSlide10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0" marR="0" lvl="0" indent="0" defTabSz="228554" eaLnBrk="1" fontAlgn="auto" latinLnBrk="0" hangingPunct="1">
              <a:lnSpc>
                <a:spcPct val="117999"/>
              </a:lnSpc>
              <a:spcBef>
                <a:spcPts val="0"/>
              </a:spcBef>
              <a:spcAft>
                <a:spcPts val="0"/>
              </a:spcAft>
              <a:buClrTx/>
              <a:buSzTx/>
              <a:buFontTx/>
              <a:buNone/>
              <a:tabLst/>
              <a:defRPr/>
            </a:pPr>
            <a:r>
              <a:rPr lang="de-DE" err="1"/>
              <a:t>If</a:t>
            </a:r>
            <a:r>
              <a:rPr lang="de-DE"/>
              <a:t> </a:t>
            </a:r>
            <a:r>
              <a:rPr lang="de-DE" err="1"/>
              <a:t>we</a:t>
            </a:r>
            <a:r>
              <a:rPr lang="de-DE"/>
              <a:t> </a:t>
            </a:r>
            <a:r>
              <a:rPr lang="de-DE" err="1"/>
              <a:t>have</a:t>
            </a:r>
            <a:r>
              <a:rPr lang="de-DE"/>
              <a:t> a </a:t>
            </a:r>
            <a:r>
              <a:rPr lang="de-DE" err="1"/>
              <a:t>more</a:t>
            </a:r>
            <a:r>
              <a:rPr lang="de-DE"/>
              <a:t> </a:t>
            </a:r>
            <a:r>
              <a:rPr lang="de-DE" err="1"/>
              <a:t>complicated</a:t>
            </a:r>
            <a:r>
              <a:rPr lang="de-DE"/>
              <a:t> </a:t>
            </a:r>
            <a:r>
              <a:rPr lang="de-DE" err="1"/>
              <a:t>paramterization</a:t>
            </a:r>
            <a:r>
              <a:rPr lang="de-DE"/>
              <a:t> </a:t>
            </a:r>
            <a:r>
              <a:rPr lang="de-DE" err="1"/>
              <a:t>of</a:t>
            </a:r>
            <a:r>
              <a:rPr lang="de-DE"/>
              <a:t> </a:t>
            </a:r>
            <a:r>
              <a:rPr lang="de-DE" err="1"/>
              <a:t>shape</a:t>
            </a:r>
            <a:r>
              <a:rPr lang="de-DE"/>
              <a:t> </a:t>
            </a:r>
            <a:r>
              <a:rPr lang="de-DE" err="1"/>
              <a:t>deformation</a:t>
            </a:r>
            <a:r>
              <a:rPr lang="de-DE"/>
              <a:t>, </a:t>
            </a:r>
            <a:r>
              <a:rPr lang="de-DE" err="1"/>
              <a:t>we</a:t>
            </a:r>
            <a:r>
              <a:rPr lang="de-DE"/>
              <a:t> </a:t>
            </a:r>
            <a:r>
              <a:rPr lang="de-DE" err="1"/>
              <a:t>can</a:t>
            </a:r>
            <a:r>
              <a:rPr lang="de-DE"/>
              <a:t> </a:t>
            </a:r>
            <a:r>
              <a:rPr lang="de-DE" err="1"/>
              <a:t>linearlize</a:t>
            </a:r>
            <a:r>
              <a:rPr lang="de-DE"/>
              <a:t> </a:t>
            </a:r>
            <a:r>
              <a:rPr lang="de-DE" err="1"/>
              <a:t>the</a:t>
            </a:r>
            <a:r>
              <a:rPr lang="de-DE"/>
              <a:t> </a:t>
            </a:r>
            <a:r>
              <a:rPr lang="de-DE" err="1"/>
              <a:t>energy</a:t>
            </a:r>
            <a:r>
              <a:rPr lang="de-DE"/>
              <a:t> </a:t>
            </a:r>
            <a:r>
              <a:rPr lang="de-DE" err="1"/>
              <a:t>with</a:t>
            </a:r>
            <a:r>
              <a:rPr lang="de-DE"/>
              <a:t> </a:t>
            </a:r>
            <a:r>
              <a:rPr lang="de-DE" err="1"/>
              <a:t>respect</a:t>
            </a:r>
            <a:r>
              <a:rPr lang="de-DE"/>
              <a:t> </a:t>
            </a:r>
            <a:r>
              <a:rPr lang="de-DE" err="1"/>
              <a:t>to</a:t>
            </a:r>
            <a:r>
              <a:rPr lang="de-DE"/>
              <a:t> </a:t>
            </a:r>
            <a:r>
              <a:rPr lang="de-DE" err="1"/>
              <a:t>transformation</a:t>
            </a:r>
            <a:r>
              <a:rPr lang="de-DE"/>
              <a:t> f </a:t>
            </a:r>
            <a:r>
              <a:rPr lang="de-DE" err="1"/>
              <a:t>parameters</a:t>
            </a:r>
            <a:r>
              <a:rPr lang="de-DE"/>
              <a:t> </a:t>
            </a:r>
          </a:p>
          <a:p>
            <a:endParaRPr lang="en-GB"/>
          </a:p>
        </p:txBody>
      </p:sp>
    </p:spTree>
    <p:extLst>
      <p:ext uri="{BB962C8B-B14F-4D97-AF65-F5344CB8AC3E}">
        <p14:creationId xmlns:p14="http://schemas.microsoft.com/office/powerpoint/2010/main" val="739236353"/>
      </p:ext>
    </p:extLst>
  </p:cSld>
  <p:clrMapOvr>
    <a:masterClrMapping/>
  </p:clrMapOvr>
</p:notes>
</file>

<file path=ppt/notesSlides/notesSlide10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2" name="Shape 672"/>
          <p:cNvSpPr>
            <a:spLocks noGrp="1" noRot="1" noChangeAspect="1"/>
          </p:cNvSpPr>
          <p:nvPr>
            <p:ph type="sldImg"/>
          </p:nvPr>
        </p:nvSpPr>
        <p:spPr>
          <a:xfrm>
            <a:off x="381000" y="685800"/>
            <a:ext cx="6096000" cy="3429000"/>
          </a:xfrm>
          <a:prstGeom prst="rect">
            <a:avLst/>
          </a:prstGeom>
        </p:spPr>
        <p:txBody>
          <a:bodyPr/>
          <a:lstStyle/>
          <a:p>
            <a:endParaRPr/>
          </a:p>
        </p:txBody>
      </p:sp>
      <p:sp>
        <p:nvSpPr>
          <p:cNvPr id="673" name="Shape 673"/>
          <p:cNvSpPr>
            <a:spLocks noGrp="1"/>
          </p:cNvSpPr>
          <p:nvPr>
            <p:ph type="body" sz="quarter" idx="1"/>
          </p:nvPr>
        </p:nvSpPr>
        <p:spPr>
          <a:prstGeom prst="rect">
            <a:avLst/>
          </a:prstGeom>
        </p:spPr>
        <p:txBody>
          <a:bodyPr/>
          <a:lstStyle/>
          <a:p>
            <a:r>
              <a:t>Note the derivative is not with respect to the function. In practice the function is parameterised, and the derivative is with respect to those parameters. </a:t>
            </a:r>
          </a:p>
          <a:p>
            <a:r>
              <a:t>\arg\min_f E(f) = \arg\min_f \sum_i\|f(\mathbf{x}_i^{j+1})-\mathbf{y}_i\|^2</a:t>
            </a:r>
          </a:p>
          <a:p>
            <a:r>
              <a:t>f^{k+1} = f^k + \nabla_f E(f)</a:t>
            </a:r>
          </a:p>
        </p:txBody>
      </p:sp>
    </p:spTree>
  </p:cSld>
  <p:clrMapOvr>
    <a:masterClrMapping/>
  </p:clrMapOvr>
</p:notes>
</file>

<file path=ppt/notesSlides/notesSlide10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4" name="Shape 724"/>
          <p:cNvSpPr>
            <a:spLocks noGrp="1" noRot="1" noChangeAspect="1"/>
          </p:cNvSpPr>
          <p:nvPr>
            <p:ph type="sldImg"/>
          </p:nvPr>
        </p:nvSpPr>
        <p:spPr>
          <a:xfrm>
            <a:off x="381000" y="685800"/>
            <a:ext cx="6096000" cy="3429000"/>
          </a:xfrm>
          <a:prstGeom prst="rect">
            <a:avLst/>
          </a:prstGeom>
        </p:spPr>
        <p:txBody>
          <a:bodyPr/>
          <a:lstStyle/>
          <a:p>
            <a:endParaRPr/>
          </a:p>
        </p:txBody>
      </p:sp>
      <p:sp>
        <p:nvSpPr>
          <p:cNvPr id="725" name="Shape 725"/>
          <p:cNvSpPr>
            <a:spLocks noGrp="1"/>
          </p:cNvSpPr>
          <p:nvPr>
            <p:ph type="body" sz="quarter" idx="1"/>
          </p:nvPr>
        </p:nvSpPr>
        <p:spPr>
          <a:prstGeom prst="rect">
            <a:avLst/>
          </a:prstGeom>
        </p:spPr>
        <p:txBody>
          <a:bodyPr/>
          <a:lstStyle/>
          <a:p>
            <a:r>
              <a:t>\documentclass[10pt]{article}</a:t>
            </a:r>
          </a:p>
          <a:p>
            <a:r>
              <a:t>\usepackage[usenames]{color} %used for font color</a:t>
            </a:r>
          </a:p>
          <a:p>
            <a:r>
              <a:t>\usepackage{amssymb} %maths</a:t>
            </a:r>
          </a:p>
          <a:p>
            <a:r>
              <a:t>\usepackage{amsmath} %maths</a:t>
            </a:r>
          </a:p>
          <a:p>
            <a:r>
              <a:t>\usepackage[utf8]{inputenc} %useful to type directly diacritic characters</a:t>
            </a:r>
          </a:p>
          <a:p>
            <a:endParaRPr/>
          </a:p>
          <a:p>
            <a:r>
              <a:t>\newcommand*{\tran}{^{\mkern-1.5mu\mathsf{T}}}</a:t>
            </a:r>
          </a:p>
          <a:p>
            <a:r>
              <a:t>\newcommand{\Ss}{\mathbf{S}}</a:t>
            </a:r>
          </a:p>
          <a:p>
            <a:r>
              <a:t>\newcommand{\X}{\mathbf{X}}</a:t>
            </a:r>
          </a:p>
          <a:p>
            <a:r>
              <a:t>\newcommand{\Tt}{\mathbf{T}}</a:t>
            </a:r>
          </a:p>
          <a:p>
            <a:r>
              <a:t>\newcommand{\mX}{\bar{\mathbf{X}}}</a:t>
            </a:r>
          </a:p>
          <a:p>
            <a:r>
              <a:t>\newcommand{\x}{\mathbf{x}_i}</a:t>
            </a:r>
          </a:p>
          <a:p>
            <a:r>
              <a:t>\newcommand{\xwoi}{\mathbf{x}}</a:t>
            </a:r>
          </a:p>
          <a:p>
            <a:r>
              <a:t>\newcommand{\ywoi}{\mathbf{y}}</a:t>
            </a:r>
          </a:p>
          <a:p>
            <a:r>
              <a:t>\newcommand{\hx}{\hat{\mathbf{x}}_i}</a:t>
            </a:r>
          </a:p>
          <a:p>
            <a:r>
              <a:t>\newcommand{\xwo}{\mathbf{x}}</a:t>
            </a:r>
          </a:p>
          <a:p>
            <a:r>
              <a:t>\newcommand{\hxwo}{\hat{\mathbf{x}}}</a:t>
            </a:r>
          </a:p>
          <a:p>
            <a:r>
              <a:t>\newcommand{\mx}{\bar{\mathbf{x}}}</a:t>
            </a:r>
          </a:p>
          <a:p>
            <a:r>
              <a:t>\newcommand{\mxi}{\bar{\mathbf{x}_i}}</a:t>
            </a:r>
          </a:p>
          <a:p>
            <a:r>
              <a:t>\newcommand{\Pb}{\mathbf{P}}</a:t>
            </a:r>
          </a:p>
          <a:p>
            <a:r>
              <a:t>\newcommand{\mPb}{\bar{\mathbf{P}}}</a:t>
            </a:r>
          </a:p>
          <a:p>
            <a:r>
              <a:t>\newcommand{\pb}{\mathbf{p}_i}</a:t>
            </a:r>
          </a:p>
          <a:p>
            <a:r>
              <a:t>\newcommand{\mpb}{\bar{\mathbf{p}}}</a:t>
            </a:r>
          </a:p>
          <a:p>
            <a:r>
              <a:t>\newcommand{\mpbi}{\bar{\mathbf{p}_i}}</a:t>
            </a:r>
          </a:p>
          <a:p>
            <a:r>
              <a:t>\newcommand{\Y}{\mathbf{Y}}</a:t>
            </a:r>
          </a:p>
          <a:p>
            <a:r>
              <a:t>\newcommand{\mY}{\bar{\mathbf{Y}}}</a:t>
            </a:r>
          </a:p>
          <a:p>
            <a:r>
              <a:t>\newcommand{\y}{\mathbf{y}_i}</a:t>
            </a:r>
          </a:p>
          <a:p>
            <a:r>
              <a:t>\newcommand{\my}{\bar{\mathbf{y}}}</a:t>
            </a:r>
          </a:p>
          <a:p>
            <a:r>
              <a:t>\newcommand{\myi}{\bar{\mathbf{y}_i}}</a:t>
            </a:r>
          </a:p>
          <a:p>
            <a:r>
              <a:t>\newcommand{\U}{\mathbf{U}}</a:t>
            </a:r>
          </a:p>
          <a:p>
            <a:r>
              <a:t>\newcommand{\V}{\mathbf{V}}</a:t>
            </a:r>
          </a:p>
          <a:p>
            <a:r>
              <a:t>\newcommand{\R}{\mathbf{R}}</a:t>
            </a:r>
          </a:p>
          <a:p>
            <a:r>
              <a:t>\newcommand{\A}{\mathbf{A}}</a:t>
            </a:r>
          </a:p>
          <a:p>
            <a:r>
              <a:t>\newcommand{\trans}{\mathbf{t}}</a:t>
            </a:r>
          </a:p>
          <a:p>
            <a:endParaRPr/>
          </a:p>
          <a:p>
            <a:endParaRPr/>
          </a:p>
          <a:p>
            <a:r>
              <a:t>%E &amp;\equiv \sum_i \| s \R \x + \trans - \y \|^2  \equiv \sum_i \| f(\x) - \y \|^2\\</a:t>
            </a:r>
          </a:p>
          <a:p>
            <a:r>
              <a:t>%E &amp;\equiv \sum_i  \min_\xwoi\|f(\xwoi) - \y \|^2%E &amp;\equiv \sum_i \| s \R \x + \trans - \y \|^2  \equiv \sum_i \| \Tt \mxi - \myi \|^2\\</a:t>
            </a:r>
          </a:p>
          <a:p>
            <a:r>
              <a:t>%\hx &amp;= \arg\min_\xwoi \| f(\xwoi) - \y\|^2 \\</a:t>
            </a:r>
          </a:p>
          <a:p>
            <a:r>
              <a:t>%f &amp;= \arg\min_f \sum_i \| f(\hx) - \y \|^2\\</a:t>
            </a:r>
          </a:p>
          <a:p>
            <a:r>
              <a:t>%f^0 &amp;= \{\R=\mathbf{I}, \trans=\mathbf{0}, s=1\} \\</a:t>
            </a:r>
          </a:p>
          <a:p>
            <a:r>
              <a:t>%f^0 &amp;= \{\R=\mathbf{I}, \trans=\frac{\sum{\y}}{N} - \frac{\sum{\x}}{N}, s=1\} \\</a:t>
            </a:r>
          </a:p>
          <a:p>
            <a:r>
              <a:t>%\xwoi_i^1 &amp;= \arg\min_{\xwoi \in \X} \| f^0(\xwoi) - \y\|^2 \\</a:t>
            </a:r>
          </a:p>
          <a:p>
            <a:r>
              <a:t>%f^{j} &amp;= \arg\min_f \sum_i \| f(\x) - \y \|^2\\</a:t>
            </a:r>
          </a:p>
          <a:p>
            <a:r>
              <a:t>%\x^{j+1} &amp;= \arg\min_{\xwoi \in \X} \| f^j(\xwoi) - \y\|^2 \\</a:t>
            </a:r>
          </a:p>
          <a:p>
            <a:r>
              <a:t>%f^{j+1} &amp;= \arg\min_f \sum_i \| f(\x^{j+1}) - \y \|^2\\</a:t>
            </a:r>
          </a:p>
          <a:p>
            <a:r>
              <a:t>%E^{j+1} &amp;= \sum_i \| f^j(\x) - \y \|^2\\</a:t>
            </a:r>
          </a:p>
          <a:p>
            <a:r>
              <a:t>%^\xwoi_0</a:t>
            </a:r>
          </a:p>
          <a:p>
            <a:r>
              <a:t>%\xwoi_i^{j+1} &amp;= \arg\min_{\xwoi \in \X} \| f^j(\xwoi) - \y\|^2 \\</a:t>
            </a:r>
          </a:p>
          <a:p>
            <a:r>
              <a:t>%\X \equiv f^0(\X)</a:t>
            </a:r>
          </a:p>
          <a:p>
            <a:r>
              <a:t>%E &amp;\equiv \sum_i \| \min_\xwoi f(\xwoi) - \y \|^2\\</a:t>
            </a:r>
          </a:p>
          <a:p>
            <a:r>
              <a:t>%J^{j+1} &amp;= \frac{\delta E}{\delta f}(f^j)</a:t>
            </a:r>
          </a:p>
          <a:p>
            <a:r>
              <a:t>%f^{j+1} = k_{\mathrm{step}}(J^{0\ldots j+1}, f^{0\ldots j})</a:t>
            </a:r>
          </a:p>
          <a:p>
            <a:r>
              <a:t>f^{j+1} = f^{j} - \alpha J^{j+1}</a:t>
            </a:r>
          </a:p>
        </p:txBody>
      </p:sp>
    </p:spTree>
  </p:cSld>
  <p:clrMapOvr>
    <a:masterClrMapping/>
  </p:clrMapOvr>
</p:notes>
</file>

<file path=ppt/notesSlides/notesSlide10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4" name="Shape 724"/>
          <p:cNvSpPr>
            <a:spLocks noGrp="1" noRot="1" noChangeAspect="1"/>
          </p:cNvSpPr>
          <p:nvPr>
            <p:ph type="sldImg"/>
          </p:nvPr>
        </p:nvSpPr>
        <p:spPr>
          <a:xfrm>
            <a:off x="381000" y="685800"/>
            <a:ext cx="6096000" cy="3429000"/>
          </a:xfrm>
          <a:prstGeom prst="rect">
            <a:avLst/>
          </a:prstGeom>
        </p:spPr>
        <p:txBody>
          <a:bodyPr/>
          <a:lstStyle/>
          <a:p>
            <a:endParaRPr/>
          </a:p>
        </p:txBody>
      </p:sp>
      <p:sp>
        <p:nvSpPr>
          <p:cNvPr id="725" name="Shape 725"/>
          <p:cNvSpPr>
            <a:spLocks noGrp="1"/>
          </p:cNvSpPr>
          <p:nvPr>
            <p:ph type="body" sz="quarter" idx="1"/>
          </p:nvPr>
        </p:nvSpPr>
        <p:spPr>
          <a:prstGeom prst="rect">
            <a:avLst/>
          </a:prstGeom>
        </p:spPr>
        <p:txBody>
          <a:bodyPr/>
          <a:lstStyle/>
          <a:p>
            <a:r>
              <a:t>\documentclass[10pt]{article}</a:t>
            </a:r>
          </a:p>
          <a:p>
            <a:r>
              <a:t>\usepackage[usenames]{color} %used for font color</a:t>
            </a:r>
          </a:p>
          <a:p>
            <a:r>
              <a:t>\usepackage{amssymb} %maths</a:t>
            </a:r>
          </a:p>
          <a:p>
            <a:r>
              <a:t>\usepackage{amsmath} %maths</a:t>
            </a:r>
          </a:p>
          <a:p>
            <a:r>
              <a:t>\usepackage[utf8]{inputenc} %useful to type directly diacritic characters</a:t>
            </a:r>
          </a:p>
          <a:p>
            <a:endParaRPr/>
          </a:p>
          <a:p>
            <a:r>
              <a:t>\newcommand*{\tran}{^{\mkern-1.5mu\mathsf{T}}}</a:t>
            </a:r>
          </a:p>
          <a:p>
            <a:r>
              <a:t>\newcommand{\Ss}{\mathbf{S}}</a:t>
            </a:r>
          </a:p>
          <a:p>
            <a:r>
              <a:t>\newcommand{\X}{\mathbf{X}}</a:t>
            </a:r>
          </a:p>
          <a:p>
            <a:r>
              <a:t>\newcommand{\Tt}{\mathbf{T}}</a:t>
            </a:r>
          </a:p>
          <a:p>
            <a:r>
              <a:t>\newcommand{\mX}{\bar{\mathbf{X}}}</a:t>
            </a:r>
          </a:p>
          <a:p>
            <a:r>
              <a:t>\newcommand{\x}{\mathbf{x}_i}</a:t>
            </a:r>
          </a:p>
          <a:p>
            <a:r>
              <a:t>\newcommand{\xwoi}{\mathbf{x}}</a:t>
            </a:r>
          </a:p>
          <a:p>
            <a:r>
              <a:t>\newcommand{\ywoi}{\mathbf{y}}</a:t>
            </a:r>
          </a:p>
          <a:p>
            <a:r>
              <a:t>\newcommand{\hx}{\hat{\mathbf{x}}_i}</a:t>
            </a:r>
          </a:p>
          <a:p>
            <a:r>
              <a:t>\newcommand{\xwo}{\mathbf{x}}</a:t>
            </a:r>
          </a:p>
          <a:p>
            <a:r>
              <a:t>\newcommand{\hxwo}{\hat{\mathbf{x}}}</a:t>
            </a:r>
          </a:p>
          <a:p>
            <a:r>
              <a:t>\newcommand{\mx}{\bar{\mathbf{x}}}</a:t>
            </a:r>
          </a:p>
          <a:p>
            <a:r>
              <a:t>\newcommand{\mxi}{\bar{\mathbf{x}_i}}</a:t>
            </a:r>
          </a:p>
          <a:p>
            <a:r>
              <a:t>\newcommand{\Pb}{\mathbf{P}}</a:t>
            </a:r>
          </a:p>
          <a:p>
            <a:r>
              <a:t>\newcommand{\mPb}{\bar{\mathbf{P}}}</a:t>
            </a:r>
          </a:p>
          <a:p>
            <a:r>
              <a:t>\newcommand{\pb}{\mathbf{p}_i}</a:t>
            </a:r>
          </a:p>
          <a:p>
            <a:r>
              <a:t>\newcommand{\mpb}{\bar{\mathbf{p}}}</a:t>
            </a:r>
          </a:p>
          <a:p>
            <a:r>
              <a:t>\newcommand{\mpbi}{\bar{\mathbf{p}_i}}</a:t>
            </a:r>
          </a:p>
          <a:p>
            <a:r>
              <a:t>\newcommand{\Y}{\mathbf{Y}}</a:t>
            </a:r>
          </a:p>
          <a:p>
            <a:r>
              <a:t>\newcommand{\mY}{\bar{\mathbf{Y}}}</a:t>
            </a:r>
          </a:p>
          <a:p>
            <a:r>
              <a:t>\newcommand{\y}{\mathbf{y}_i}</a:t>
            </a:r>
          </a:p>
          <a:p>
            <a:r>
              <a:t>\newcommand{\my}{\bar{\mathbf{y}}}</a:t>
            </a:r>
          </a:p>
          <a:p>
            <a:r>
              <a:t>\newcommand{\myi}{\bar{\mathbf{y}_i}}</a:t>
            </a:r>
          </a:p>
          <a:p>
            <a:r>
              <a:t>\newcommand{\U}{\mathbf{U}}</a:t>
            </a:r>
          </a:p>
          <a:p>
            <a:r>
              <a:t>\newcommand{\V}{\mathbf{V}}</a:t>
            </a:r>
          </a:p>
          <a:p>
            <a:r>
              <a:t>\newcommand{\R}{\mathbf{R}}</a:t>
            </a:r>
          </a:p>
          <a:p>
            <a:r>
              <a:t>\newcommand{\A}{\mathbf{A}}</a:t>
            </a:r>
          </a:p>
          <a:p>
            <a:r>
              <a:t>\newcommand{\trans}{\mathbf{t}}</a:t>
            </a:r>
          </a:p>
          <a:p>
            <a:endParaRPr/>
          </a:p>
          <a:p>
            <a:endParaRPr/>
          </a:p>
          <a:p>
            <a:r>
              <a:t>%E &amp;\equiv \sum_i \| s \R \x + \trans - \y \|^2  \equiv \sum_i \| f(\x) - \y \|^2\\</a:t>
            </a:r>
          </a:p>
          <a:p>
            <a:r>
              <a:t>%E &amp;\equiv \sum_i  \min_\xwoi\|f(\xwoi) - \y \|^2%E &amp;\equiv \sum_i \| s \R \x + \trans - \y \|^2  \equiv \sum_i \| \Tt \mxi - \myi \|^2\\</a:t>
            </a:r>
          </a:p>
          <a:p>
            <a:r>
              <a:t>%\hx &amp;= \arg\min_\xwoi \| f(\xwoi) - \y\|^2 \\</a:t>
            </a:r>
          </a:p>
          <a:p>
            <a:r>
              <a:t>%f &amp;= \arg\min_f \sum_i \| f(\hx) - \y \|^2\\</a:t>
            </a:r>
          </a:p>
          <a:p>
            <a:r>
              <a:t>%f^0 &amp;= \{\R=\mathbf{I}, \trans=\mathbf{0}, s=1\} \\</a:t>
            </a:r>
          </a:p>
          <a:p>
            <a:r>
              <a:t>%f^0 &amp;= \{\R=\mathbf{I}, \trans=\frac{\sum{\y}}{N} - \frac{\sum{\x}}{N}, s=1\} \\</a:t>
            </a:r>
          </a:p>
          <a:p>
            <a:r>
              <a:t>%\xwoi_i^1 &amp;= \arg\min_{\xwoi \in \X} \| f^0(\xwoi) - \y\|^2 \\</a:t>
            </a:r>
          </a:p>
          <a:p>
            <a:r>
              <a:t>%f^{j} &amp;= \arg\min_f \sum_i \| f(\x) - \y \|^2\\</a:t>
            </a:r>
          </a:p>
          <a:p>
            <a:r>
              <a:t>%\x^{j+1} &amp;= \arg\min_{\xwoi \in \X} \| f^j(\xwoi) - \y\|^2 \\</a:t>
            </a:r>
          </a:p>
          <a:p>
            <a:r>
              <a:t>%f^{j+1} &amp;= \arg\min_f \sum_i \| f(\x^{j+1}) - \y \|^2\\</a:t>
            </a:r>
          </a:p>
          <a:p>
            <a:r>
              <a:t>%E^{j+1} &amp;= \sum_i \| f^j(\x) - \y \|^2\\</a:t>
            </a:r>
          </a:p>
          <a:p>
            <a:r>
              <a:t>%^\xwoi_0</a:t>
            </a:r>
          </a:p>
          <a:p>
            <a:r>
              <a:t>%\xwoi_i^{j+1} &amp;= \arg\min_{\xwoi \in \X} \| f^j(\xwoi) - \y\|^2 \\</a:t>
            </a:r>
          </a:p>
          <a:p>
            <a:r>
              <a:t>%\X \equiv f^0(\X)</a:t>
            </a:r>
          </a:p>
          <a:p>
            <a:r>
              <a:t>%E &amp;\equiv \sum_i \| \min_\xwoi f(\xwoi) - \y \|^2\\</a:t>
            </a:r>
          </a:p>
          <a:p>
            <a:r>
              <a:t>%J^{j+1} &amp;= \frac{\delta E}{\delta f}(f^j)</a:t>
            </a:r>
          </a:p>
          <a:p>
            <a:r>
              <a:t>%f^{j+1} = k_{\mathrm{step}}(J^{0\ldots j+1}, f^{0\ldots j})</a:t>
            </a:r>
          </a:p>
          <a:p>
            <a:r>
              <a:t>f^{j+1} = f^{j} - \alpha J^{j+1}</a:t>
            </a:r>
          </a:p>
        </p:txBody>
      </p:sp>
    </p:spTree>
    <p:extLst>
      <p:ext uri="{BB962C8B-B14F-4D97-AF65-F5344CB8AC3E}">
        <p14:creationId xmlns:p14="http://schemas.microsoft.com/office/powerpoint/2010/main" val="1512970816"/>
      </p:ext>
    </p:extLst>
  </p:cSld>
  <p:clrMapOvr>
    <a:masterClrMapping/>
  </p:clrMapOvr>
</p:notes>
</file>

<file path=ppt/notesSlides/notesSlide10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4" name="Shape 724"/>
          <p:cNvSpPr>
            <a:spLocks noGrp="1" noRot="1" noChangeAspect="1"/>
          </p:cNvSpPr>
          <p:nvPr>
            <p:ph type="sldImg"/>
          </p:nvPr>
        </p:nvSpPr>
        <p:spPr>
          <a:xfrm>
            <a:off x="381000" y="685800"/>
            <a:ext cx="6096000" cy="3429000"/>
          </a:xfrm>
          <a:prstGeom prst="rect">
            <a:avLst/>
          </a:prstGeom>
        </p:spPr>
        <p:txBody>
          <a:bodyPr/>
          <a:lstStyle/>
          <a:p>
            <a:endParaRPr/>
          </a:p>
        </p:txBody>
      </p:sp>
      <p:sp>
        <p:nvSpPr>
          <p:cNvPr id="725" name="Shape 725"/>
          <p:cNvSpPr>
            <a:spLocks noGrp="1"/>
          </p:cNvSpPr>
          <p:nvPr>
            <p:ph type="body" sz="quarter" idx="1"/>
          </p:nvPr>
        </p:nvSpPr>
        <p:spPr>
          <a:prstGeom prst="rect">
            <a:avLst/>
          </a:prstGeom>
        </p:spPr>
        <p:txBody>
          <a:bodyPr/>
          <a:lstStyle/>
          <a:p>
            <a:r>
              <a:t>\documentclass[10pt]{article}</a:t>
            </a:r>
          </a:p>
          <a:p>
            <a:r>
              <a:t>\usepackage[usenames]{color} %used for font color</a:t>
            </a:r>
          </a:p>
          <a:p>
            <a:r>
              <a:t>\usepackage{amssymb} %maths</a:t>
            </a:r>
          </a:p>
          <a:p>
            <a:r>
              <a:t>\usepackage{amsmath} %maths</a:t>
            </a:r>
          </a:p>
          <a:p>
            <a:r>
              <a:t>\usepackage[utf8]{inputenc} %useful to type directly diacritic characters</a:t>
            </a:r>
          </a:p>
          <a:p>
            <a:endParaRPr/>
          </a:p>
          <a:p>
            <a:r>
              <a:t>\newcommand*{\tran}{^{\mkern-1.5mu\mathsf{T}}}</a:t>
            </a:r>
          </a:p>
          <a:p>
            <a:r>
              <a:t>\newcommand{\Ss}{\mathbf{S}}</a:t>
            </a:r>
          </a:p>
          <a:p>
            <a:r>
              <a:t>\newcommand{\X}{\mathbf{X}}</a:t>
            </a:r>
          </a:p>
          <a:p>
            <a:r>
              <a:t>\newcommand{\Tt}{\mathbf{T}}</a:t>
            </a:r>
          </a:p>
          <a:p>
            <a:r>
              <a:t>\newcommand{\mX}{\bar{\mathbf{X}}}</a:t>
            </a:r>
          </a:p>
          <a:p>
            <a:r>
              <a:t>\newcommand{\x}{\mathbf{x}_i}</a:t>
            </a:r>
          </a:p>
          <a:p>
            <a:r>
              <a:t>\newcommand{\xwoi}{\mathbf{x}}</a:t>
            </a:r>
          </a:p>
          <a:p>
            <a:r>
              <a:t>\newcommand{\ywoi}{\mathbf{y}}</a:t>
            </a:r>
          </a:p>
          <a:p>
            <a:r>
              <a:t>\newcommand{\hx}{\hat{\mathbf{x}}_i}</a:t>
            </a:r>
          </a:p>
          <a:p>
            <a:r>
              <a:t>\newcommand{\xwo}{\mathbf{x}}</a:t>
            </a:r>
          </a:p>
          <a:p>
            <a:r>
              <a:t>\newcommand{\hxwo}{\hat{\mathbf{x}}}</a:t>
            </a:r>
          </a:p>
          <a:p>
            <a:r>
              <a:t>\newcommand{\mx}{\bar{\mathbf{x}}}</a:t>
            </a:r>
          </a:p>
          <a:p>
            <a:r>
              <a:t>\newcommand{\mxi}{\bar{\mathbf{x}_i}}</a:t>
            </a:r>
          </a:p>
          <a:p>
            <a:r>
              <a:t>\newcommand{\Pb}{\mathbf{P}}</a:t>
            </a:r>
          </a:p>
          <a:p>
            <a:r>
              <a:t>\newcommand{\mPb}{\bar{\mathbf{P}}}</a:t>
            </a:r>
          </a:p>
          <a:p>
            <a:r>
              <a:t>\newcommand{\pb}{\mathbf{p}_i}</a:t>
            </a:r>
          </a:p>
          <a:p>
            <a:r>
              <a:t>\newcommand{\mpb}{\bar{\mathbf{p}}}</a:t>
            </a:r>
          </a:p>
          <a:p>
            <a:r>
              <a:t>\newcommand{\mpbi}{\bar{\mathbf{p}_i}}</a:t>
            </a:r>
          </a:p>
          <a:p>
            <a:r>
              <a:t>\newcommand{\Y}{\mathbf{Y}}</a:t>
            </a:r>
          </a:p>
          <a:p>
            <a:r>
              <a:t>\newcommand{\mY}{\bar{\mathbf{Y}}}</a:t>
            </a:r>
          </a:p>
          <a:p>
            <a:r>
              <a:t>\newcommand{\y}{\mathbf{y}_i}</a:t>
            </a:r>
          </a:p>
          <a:p>
            <a:r>
              <a:t>\newcommand{\my}{\bar{\mathbf{y}}}</a:t>
            </a:r>
          </a:p>
          <a:p>
            <a:r>
              <a:t>\newcommand{\myi}{\bar{\mathbf{y}_i}}</a:t>
            </a:r>
          </a:p>
          <a:p>
            <a:r>
              <a:t>\newcommand{\U}{\mathbf{U}}</a:t>
            </a:r>
          </a:p>
          <a:p>
            <a:r>
              <a:t>\newcommand{\V}{\mathbf{V}}</a:t>
            </a:r>
          </a:p>
          <a:p>
            <a:r>
              <a:t>\newcommand{\R}{\mathbf{R}}</a:t>
            </a:r>
          </a:p>
          <a:p>
            <a:r>
              <a:t>\newcommand{\A}{\mathbf{A}}</a:t>
            </a:r>
          </a:p>
          <a:p>
            <a:r>
              <a:t>\newcommand{\trans}{\mathbf{t}}</a:t>
            </a:r>
          </a:p>
          <a:p>
            <a:endParaRPr/>
          </a:p>
          <a:p>
            <a:endParaRPr/>
          </a:p>
          <a:p>
            <a:r>
              <a:t>%E &amp;\equiv \sum_i \| s \R \x + \trans - \y \|^2  \equiv \sum_i \| f(\x) - \y \|^2\\</a:t>
            </a:r>
          </a:p>
          <a:p>
            <a:r>
              <a:t>%E &amp;\equiv \sum_i  \min_\xwoi\|f(\xwoi) - \y \|^2%E &amp;\equiv \sum_i \| s \R \x + \trans - \y \|^2  \equiv \sum_i \| \Tt \mxi - \myi \|^2\\</a:t>
            </a:r>
          </a:p>
          <a:p>
            <a:r>
              <a:t>%\hx &amp;= \arg\min_\xwoi \| f(\xwoi) - \y\|^2 \\</a:t>
            </a:r>
          </a:p>
          <a:p>
            <a:r>
              <a:t>%f &amp;= \arg\min_f \sum_i \| f(\hx) - \y \|^2\\</a:t>
            </a:r>
          </a:p>
          <a:p>
            <a:r>
              <a:t>%f^0 &amp;= \{\R=\mathbf{I}, \trans=\mathbf{0}, s=1\} \\</a:t>
            </a:r>
          </a:p>
          <a:p>
            <a:r>
              <a:t>%f^0 &amp;= \{\R=\mathbf{I}, \trans=\frac{\sum{\y}}{N} - \frac{\sum{\x}}{N}, s=1\} \\</a:t>
            </a:r>
          </a:p>
          <a:p>
            <a:r>
              <a:t>%\xwoi_i^1 &amp;= \arg\min_{\xwoi \in \X} \| f^0(\xwoi) - \y\|^2 \\</a:t>
            </a:r>
          </a:p>
          <a:p>
            <a:r>
              <a:t>%f^{j} &amp;= \arg\min_f \sum_i \| f(\x) - \y \|^2\\</a:t>
            </a:r>
          </a:p>
          <a:p>
            <a:r>
              <a:t>%\x^{j+1} &amp;= \arg\min_{\xwoi \in \X} \| f^j(\xwoi) - \y\|^2 \\</a:t>
            </a:r>
          </a:p>
          <a:p>
            <a:r>
              <a:t>%f^{j+1} &amp;= \arg\min_f \sum_i \| f(\x^{j+1}) - \y \|^2\\</a:t>
            </a:r>
          </a:p>
          <a:p>
            <a:r>
              <a:t>%E^{j+1} &amp;= \sum_i \| f^j(\x) - \y \|^2\\</a:t>
            </a:r>
          </a:p>
          <a:p>
            <a:r>
              <a:t>%^\xwoi_0</a:t>
            </a:r>
          </a:p>
          <a:p>
            <a:r>
              <a:t>%\xwoi_i^{j+1} &amp;= \arg\min_{\xwoi \in \X} \| f^j(\xwoi) - \y\|^2 \\</a:t>
            </a:r>
          </a:p>
          <a:p>
            <a:r>
              <a:t>%\X \equiv f^0(\X)</a:t>
            </a:r>
          </a:p>
          <a:p>
            <a:r>
              <a:t>%E &amp;\equiv \sum_i \| \min_\xwoi f(\xwoi) - \y \|^2\\</a:t>
            </a:r>
          </a:p>
          <a:p>
            <a:r>
              <a:t>%J^{j+1} &amp;= \frac{\delta E}{\delta f}(f^j)</a:t>
            </a:r>
          </a:p>
          <a:p>
            <a:r>
              <a:t>%f^{j+1} = k_{\mathrm{step}}(J^{0\ldots j+1}, f^{0\ldots j})</a:t>
            </a:r>
          </a:p>
          <a:p>
            <a:r>
              <a:t>f^{j+1} = f^{j} - \alpha J^{j+1}</a:t>
            </a:r>
          </a:p>
        </p:txBody>
      </p:sp>
    </p:spTree>
    <p:extLst>
      <p:ext uri="{BB962C8B-B14F-4D97-AF65-F5344CB8AC3E}">
        <p14:creationId xmlns:p14="http://schemas.microsoft.com/office/powerpoint/2010/main" val="3459522741"/>
      </p:ext>
    </p:extLst>
  </p:cSld>
  <p:clrMapOvr>
    <a:masterClrMapping/>
  </p:clrMapOvr>
</p:notes>
</file>

<file path=ppt/notesSlides/notesSlide10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6" name="Shape 736"/>
          <p:cNvSpPr>
            <a:spLocks noGrp="1" noRot="1" noChangeAspect="1"/>
          </p:cNvSpPr>
          <p:nvPr>
            <p:ph type="sldImg"/>
          </p:nvPr>
        </p:nvSpPr>
        <p:spPr>
          <a:xfrm>
            <a:off x="381000" y="685800"/>
            <a:ext cx="6096000" cy="3429000"/>
          </a:xfrm>
          <a:prstGeom prst="rect">
            <a:avLst/>
          </a:prstGeom>
        </p:spPr>
        <p:txBody>
          <a:bodyPr/>
          <a:lstStyle/>
          <a:p>
            <a:endParaRPr/>
          </a:p>
        </p:txBody>
      </p:sp>
      <p:sp>
        <p:nvSpPr>
          <p:cNvPr id="737" name="Shape 737"/>
          <p:cNvSpPr>
            <a:spLocks noGrp="1"/>
          </p:cNvSpPr>
          <p:nvPr>
            <p:ph type="body" sz="quarter" idx="1"/>
          </p:nvPr>
        </p:nvSpPr>
        <p:spPr>
          <a:prstGeom prst="rect">
            <a:avLst/>
          </a:prstGeom>
        </p:spPr>
        <p:txBody>
          <a:bodyPr/>
          <a:lstStyle/>
          <a:p>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19A6F4-2AFA-F94F-B691-9E5E54E80A3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de-DE"/>
          </a:p>
        </p:txBody>
      </p:sp>
      <p:sp>
        <p:nvSpPr>
          <p:cNvPr id="3" name="Subtitle 2">
            <a:extLst>
              <a:ext uri="{FF2B5EF4-FFF2-40B4-BE49-F238E27FC236}">
                <a16:creationId xmlns:a16="http://schemas.microsoft.com/office/drawing/2014/main" id="{217E08C9-3A59-3348-966A-BBA83191366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de-DE"/>
          </a:p>
        </p:txBody>
      </p:sp>
      <p:sp>
        <p:nvSpPr>
          <p:cNvPr id="4" name="Date Placeholder 3">
            <a:extLst>
              <a:ext uri="{FF2B5EF4-FFF2-40B4-BE49-F238E27FC236}">
                <a16:creationId xmlns:a16="http://schemas.microsoft.com/office/drawing/2014/main" id="{3DCD636E-7D5E-104E-A814-E8A48293620A}"/>
              </a:ext>
            </a:extLst>
          </p:cNvPr>
          <p:cNvSpPr>
            <a:spLocks noGrp="1"/>
          </p:cNvSpPr>
          <p:nvPr>
            <p:ph type="dt" sz="half" idx="10"/>
          </p:nvPr>
        </p:nvSpPr>
        <p:spPr/>
        <p:txBody>
          <a:bodyPr/>
          <a:lstStyle/>
          <a:p>
            <a:fld id="{5BF66834-56F6-E74E-B6F7-61D731FAE41B}" type="datetime1">
              <a:rPr lang="de-DE" smtClean="0"/>
              <a:t>11.05.26</a:t>
            </a:fld>
            <a:endParaRPr lang="de-DE"/>
          </a:p>
        </p:txBody>
      </p:sp>
      <p:sp>
        <p:nvSpPr>
          <p:cNvPr id="5" name="Footer Placeholder 4">
            <a:extLst>
              <a:ext uri="{FF2B5EF4-FFF2-40B4-BE49-F238E27FC236}">
                <a16:creationId xmlns:a16="http://schemas.microsoft.com/office/drawing/2014/main" id="{F537CBA0-24B3-5E44-B8C0-9729DA691F85}"/>
              </a:ext>
            </a:extLst>
          </p:cNvPr>
          <p:cNvSpPr>
            <a:spLocks noGrp="1"/>
          </p:cNvSpPr>
          <p:nvPr>
            <p:ph type="ftr" sz="quarter" idx="11"/>
          </p:nvPr>
        </p:nvSpPr>
        <p:spPr/>
        <p:txBody>
          <a:bodyPr/>
          <a:lstStyle/>
          <a:p>
            <a:endParaRPr lang="de-DE"/>
          </a:p>
        </p:txBody>
      </p:sp>
      <p:sp>
        <p:nvSpPr>
          <p:cNvPr id="6" name="Slide Number Placeholder 5">
            <a:extLst>
              <a:ext uri="{FF2B5EF4-FFF2-40B4-BE49-F238E27FC236}">
                <a16:creationId xmlns:a16="http://schemas.microsoft.com/office/drawing/2014/main" id="{B0C1D3B8-E923-554F-8E46-BA29AC9BDF1E}"/>
              </a:ext>
            </a:extLst>
          </p:cNvPr>
          <p:cNvSpPr>
            <a:spLocks noGrp="1"/>
          </p:cNvSpPr>
          <p:nvPr>
            <p:ph type="sldNum" sz="quarter" idx="12"/>
          </p:nvPr>
        </p:nvSpPr>
        <p:spPr/>
        <p:txBody>
          <a:bodyPr/>
          <a:lstStyle/>
          <a:p>
            <a:fld id="{AC5C1BE9-C296-1249-A240-B59D2833722D}" type="slidenum">
              <a:rPr lang="de-DE" smtClean="0"/>
              <a:t>‹#›</a:t>
            </a:fld>
            <a:endParaRPr lang="de-DE"/>
          </a:p>
        </p:txBody>
      </p:sp>
    </p:spTree>
    <p:extLst>
      <p:ext uri="{BB962C8B-B14F-4D97-AF65-F5344CB8AC3E}">
        <p14:creationId xmlns:p14="http://schemas.microsoft.com/office/powerpoint/2010/main" val="27999285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97ACDB-E07A-7949-A6A7-96A1CE457BE1}"/>
              </a:ext>
            </a:extLst>
          </p:cNvPr>
          <p:cNvSpPr>
            <a:spLocks noGrp="1"/>
          </p:cNvSpPr>
          <p:nvPr>
            <p:ph type="title"/>
          </p:nvPr>
        </p:nvSpPr>
        <p:spPr/>
        <p:txBody>
          <a:bodyPr/>
          <a:lstStyle/>
          <a:p>
            <a:r>
              <a:rPr lang="en-US"/>
              <a:t>Click to edit Master title style</a:t>
            </a:r>
            <a:endParaRPr lang="de-DE"/>
          </a:p>
        </p:txBody>
      </p:sp>
      <p:sp>
        <p:nvSpPr>
          <p:cNvPr id="3" name="Content Placeholder 2">
            <a:extLst>
              <a:ext uri="{FF2B5EF4-FFF2-40B4-BE49-F238E27FC236}">
                <a16:creationId xmlns:a16="http://schemas.microsoft.com/office/drawing/2014/main" id="{B874F449-1FCC-4A4E-A4C3-6864C86D1BAA}"/>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4" name="Date Placeholder 3">
            <a:extLst>
              <a:ext uri="{FF2B5EF4-FFF2-40B4-BE49-F238E27FC236}">
                <a16:creationId xmlns:a16="http://schemas.microsoft.com/office/drawing/2014/main" id="{69423DD5-41DB-C541-8927-190E17C525FF}"/>
              </a:ext>
            </a:extLst>
          </p:cNvPr>
          <p:cNvSpPr>
            <a:spLocks noGrp="1"/>
          </p:cNvSpPr>
          <p:nvPr>
            <p:ph type="dt" sz="half" idx="10"/>
          </p:nvPr>
        </p:nvSpPr>
        <p:spPr/>
        <p:txBody>
          <a:bodyPr/>
          <a:lstStyle/>
          <a:p>
            <a:fld id="{DE9B8E52-BC08-6441-B971-99D064EC439C}" type="datetime1">
              <a:rPr lang="de-DE" smtClean="0"/>
              <a:t>11.05.26</a:t>
            </a:fld>
            <a:endParaRPr lang="de-DE"/>
          </a:p>
        </p:txBody>
      </p:sp>
      <p:sp>
        <p:nvSpPr>
          <p:cNvPr id="5" name="Footer Placeholder 4">
            <a:extLst>
              <a:ext uri="{FF2B5EF4-FFF2-40B4-BE49-F238E27FC236}">
                <a16:creationId xmlns:a16="http://schemas.microsoft.com/office/drawing/2014/main" id="{E49BE5D3-C63B-9346-AB97-3F78EA5EDF88}"/>
              </a:ext>
            </a:extLst>
          </p:cNvPr>
          <p:cNvSpPr>
            <a:spLocks noGrp="1"/>
          </p:cNvSpPr>
          <p:nvPr>
            <p:ph type="ftr" sz="quarter" idx="11"/>
          </p:nvPr>
        </p:nvSpPr>
        <p:spPr/>
        <p:txBody>
          <a:bodyPr/>
          <a:lstStyle/>
          <a:p>
            <a:endParaRPr lang="de-DE"/>
          </a:p>
        </p:txBody>
      </p:sp>
      <p:sp>
        <p:nvSpPr>
          <p:cNvPr id="6" name="Slide Number Placeholder 5">
            <a:extLst>
              <a:ext uri="{FF2B5EF4-FFF2-40B4-BE49-F238E27FC236}">
                <a16:creationId xmlns:a16="http://schemas.microsoft.com/office/drawing/2014/main" id="{1FA78110-FCE4-7C4B-B6E9-3DD29A9831C9}"/>
              </a:ext>
            </a:extLst>
          </p:cNvPr>
          <p:cNvSpPr>
            <a:spLocks noGrp="1"/>
          </p:cNvSpPr>
          <p:nvPr>
            <p:ph type="sldNum" sz="quarter" idx="12"/>
          </p:nvPr>
        </p:nvSpPr>
        <p:spPr/>
        <p:txBody>
          <a:bodyPr/>
          <a:lstStyle/>
          <a:p>
            <a:fld id="{AC5C1BE9-C296-1249-A240-B59D2833722D}" type="slidenum">
              <a:rPr lang="de-DE" smtClean="0"/>
              <a:t>‹#›</a:t>
            </a:fld>
            <a:endParaRPr lang="de-DE"/>
          </a:p>
        </p:txBody>
      </p:sp>
    </p:spTree>
    <p:extLst>
      <p:ext uri="{BB962C8B-B14F-4D97-AF65-F5344CB8AC3E}">
        <p14:creationId xmlns:p14="http://schemas.microsoft.com/office/powerpoint/2010/main" val="290342414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F1FD56-AF46-7B49-9091-8B3194D0E3F7}"/>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de-DE"/>
          </a:p>
        </p:txBody>
      </p:sp>
      <p:sp>
        <p:nvSpPr>
          <p:cNvPr id="3" name="Text Placeholder 2">
            <a:extLst>
              <a:ext uri="{FF2B5EF4-FFF2-40B4-BE49-F238E27FC236}">
                <a16:creationId xmlns:a16="http://schemas.microsoft.com/office/drawing/2014/main" id="{03D9A72A-BFCC-CF41-A723-66945571B507}"/>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DD2A7BC5-4E8B-4C4D-8358-27C96172C167}"/>
              </a:ext>
            </a:extLst>
          </p:cNvPr>
          <p:cNvSpPr>
            <a:spLocks noGrp="1"/>
          </p:cNvSpPr>
          <p:nvPr>
            <p:ph type="dt" sz="half" idx="10"/>
          </p:nvPr>
        </p:nvSpPr>
        <p:spPr/>
        <p:txBody>
          <a:bodyPr/>
          <a:lstStyle/>
          <a:p>
            <a:fld id="{16710F44-B5FA-9D4B-A294-274CC77EA67D}" type="datetime1">
              <a:rPr lang="de-DE" smtClean="0"/>
              <a:t>11.05.26</a:t>
            </a:fld>
            <a:endParaRPr lang="de-DE"/>
          </a:p>
        </p:txBody>
      </p:sp>
      <p:sp>
        <p:nvSpPr>
          <p:cNvPr id="5" name="Footer Placeholder 4">
            <a:extLst>
              <a:ext uri="{FF2B5EF4-FFF2-40B4-BE49-F238E27FC236}">
                <a16:creationId xmlns:a16="http://schemas.microsoft.com/office/drawing/2014/main" id="{D7B57A9F-88A9-8048-B48E-DCBC89A0AE88}"/>
              </a:ext>
            </a:extLst>
          </p:cNvPr>
          <p:cNvSpPr>
            <a:spLocks noGrp="1"/>
          </p:cNvSpPr>
          <p:nvPr>
            <p:ph type="ftr" sz="quarter" idx="11"/>
          </p:nvPr>
        </p:nvSpPr>
        <p:spPr/>
        <p:txBody>
          <a:bodyPr/>
          <a:lstStyle/>
          <a:p>
            <a:endParaRPr lang="de-DE"/>
          </a:p>
        </p:txBody>
      </p:sp>
      <p:sp>
        <p:nvSpPr>
          <p:cNvPr id="6" name="Slide Number Placeholder 5">
            <a:extLst>
              <a:ext uri="{FF2B5EF4-FFF2-40B4-BE49-F238E27FC236}">
                <a16:creationId xmlns:a16="http://schemas.microsoft.com/office/drawing/2014/main" id="{A0832315-E2F7-4544-89E9-F84725D411B1}"/>
              </a:ext>
            </a:extLst>
          </p:cNvPr>
          <p:cNvSpPr>
            <a:spLocks noGrp="1"/>
          </p:cNvSpPr>
          <p:nvPr>
            <p:ph type="sldNum" sz="quarter" idx="12"/>
          </p:nvPr>
        </p:nvSpPr>
        <p:spPr/>
        <p:txBody>
          <a:bodyPr/>
          <a:lstStyle/>
          <a:p>
            <a:fld id="{AC5C1BE9-C296-1249-A240-B59D2833722D}" type="slidenum">
              <a:rPr lang="de-DE" smtClean="0"/>
              <a:t>‹#›</a:t>
            </a:fld>
            <a:endParaRPr lang="de-DE"/>
          </a:p>
        </p:txBody>
      </p:sp>
    </p:spTree>
    <p:extLst>
      <p:ext uri="{BB962C8B-B14F-4D97-AF65-F5344CB8AC3E}">
        <p14:creationId xmlns:p14="http://schemas.microsoft.com/office/powerpoint/2010/main" val="181364925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01E5AB-04C7-4E43-AB81-0C41E86321D5}"/>
              </a:ext>
            </a:extLst>
          </p:cNvPr>
          <p:cNvSpPr>
            <a:spLocks noGrp="1"/>
          </p:cNvSpPr>
          <p:nvPr>
            <p:ph type="title"/>
          </p:nvPr>
        </p:nvSpPr>
        <p:spPr/>
        <p:txBody>
          <a:bodyPr/>
          <a:lstStyle/>
          <a:p>
            <a:r>
              <a:rPr lang="en-US"/>
              <a:t>Click to edit Master title style</a:t>
            </a:r>
            <a:endParaRPr lang="de-DE"/>
          </a:p>
        </p:txBody>
      </p:sp>
      <p:sp>
        <p:nvSpPr>
          <p:cNvPr id="3" name="Content Placeholder 2">
            <a:extLst>
              <a:ext uri="{FF2B5EF4-FFF2-40B4-BE49-F238E27FC236}">
                <a16:creationId xmlns:a16="http://schemas.microsoft.com/office/drawing/2014/main" id="{8854CADF-EEF3-8545-AA0E-5E472F46F987}"/>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4" name="Content Placeholder 3">
            <a:extLst>
              <a:ext uri="{FF2B5EF4-FFF2-40B4-BE49-F238E27FC236}">
                <a16:creationId xmlns:a16="http://schemas.microsoft.com/office/drawing/2014/main" id="{CE3DC86A-1A97-1E4D-9698-0EAF26F1D04E}"/>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5" name="Date Placeholder 4">
            <a:extLst>
              <a:ext uri="{FF2B5EF4-FFF2-40B4-BE49-F238E27FC236}">
                <a16:creationId xmlns:a16="http://schemas.microsoft.com/office/drawing/2014/main" id="{05AD6366-1689-2745-AADF-6FC824FB9C69}"/>
              </a:ext>
            </a:extLst>
          </p:cNvPr>
          <p:cNvSpPr>
            <a:spLocks noGrp="1"/>
          </p:cNvSpPr>
          <p:nvPr>
            <p:ph type="dt" sz="half" idx="10"/>
          </p:nvPr>
        </p:nvSpPr>
        <p:spPr/>
        <p:txBody>
          <a:bodyPr/>
          <a:lstStyle/>
          <a:p>
            <a:fld id="{C23A5B3A-2CD9-054D-A0B0-5D62EF004475}" type="datetime1">
              <a:rPr lang="de-DE" smtClean="0"/>
              <a:t>11.05.26</a:t>
            </a:fld>
            <a:endParaRPr lang="de-DE"/>
          </a:p>
        </p:txBody>
      </p:sp>
      <p:sp>
        <p:nvSpPr>
          <p:cNvPr id="6" name="Footer Placeholder 5">
            <a:extLst>
              <a:ext uri="{FF2B5EF4-FFF2-40B4-BE49-F238E27FC236}">
                <a16:creationId xmlns:a16="http://schemas.microsoft.com/office/drawing/2014/main" id="{D44BD17B-A13F-4E4D-BBA0-2098D221474E}"/>
              </a:ext>
            </a:extLst>
          </p:cNvPr>
          <p:cNvSpPr>
            <a:spLocks noGrp="1"/>
          </p:cNvSpPr>
          <p:nvPr>
            <p:ph type="ftr" sz="quarter" idx="11"/>
          </p:nvPr>
        </p:nvSpPr>
        <p:spPr/>
        <p:txBody>
          <a:bodyPr/>
          <a:lstStyle/>
          <a:p>
            <a:endParaRPr lang="de-DE"/>
          </a:p>
        </p:txBody>
      </p:sp>
      <p:sp>
        <p:nvSpPr>
          <p:cNvPr id="7" name="Slide Number Placeholder 6">
            <a:extLst>
              <a:ext uri="{FF2B5EF4-FFF2-40B4-BE49-F238E27FC236}">
                <a16:creationId xmlns:a16="http://schemas.microsoft.com/office/drawing/2014/main" id="{0F21AF31-3E19-A641-A02C-012D86019378}"/>
              </a:ext>
            </a:extLst>
          </p:cNvPr>
          <p:cNvSpPr>
            <a:spLocks noGrp="1"/>
          </p:cNvSpPr>
          <p:nvPr>
            <p:ph type="sldNum" sz="quarter" idx="12"/>
          </p:nvPr>
        </p:nvSpPr>
        <p:spPr/>
        <p:txBody>
          <a:bodyPr/>
          <a:lstStyle/>
          <a:p>
            <a:fld id="{AC5C1BE9-C296-1249-A240-B59D2833722D}" type="slidenum">
              <a:rPr lang="de-DE" smtClean="0"/>
              <a:t>‹#›</a:t>
            </a:fld>
            <a:endParaRPr lang="de-DE"/>
          </a:p>
        </p:txBody>
      </p:sp>
    </p:spTree>
    <p:extLst>
      <p:ext uri="{BB962C8B-B14F-4D97-AF65-F5344CB8AC3E}">
        <p14:creationId xmlns:p14="http://schemas.microsoft.com/office/powerpoint/2010/main" val="121429694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8E7280-EBE1-6B42-A2CF-00E2DAFF8B22}"/>
              </a:ext>
            </a:extLst>
          </p:cNvPr>
          <p:cNvSpPr>
            <a:spLocks noGrp="1"/>
          </p:cNvSpPr>
          <p:nvPr>
            <p:ph type="title"/>
          </p:nvPr>
        </p:nvSpPr>
        <p:spPr>
          <a:xfrm>
            <a:off x="839788" y="365125"/>
            <a:ext cx="10515600" cy="1325563"/>
          </a:xfrm>
        </p:spPr>
        <p:txBody>
          <a:bodyPr/>
          <a:lstStyle/>
          <a:p>
            <a:r>
              <a:rPr lang="en-US"/>
              <a:t>Click to edit Master title style</a:t>
            </a:r>
            <a:endParaRPr lang="de-DE"/>
          </a:p>
        </p:txBody>
      </p:sp>
      <p:sp>
        <p:nvSpPr>
          <p:cNvPr id="3" name="Text Placeholder 2">
            <a:extLst>
              <a:ext uri="{FF2B5EF4-FFF2-40B4-BE49-F238E27FC236}">
                <a16:creationId xmlns:a16="http://schemas.microsoft.com/office/drawing/2014/main" id="{50B0B893-215F-FC4C-A12D-A1AF22E30DA4}"/>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BF4D249D-104E-A141-8D7A-B181FD49A1A4}"/>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5" name="Text Placeholder 4">
            <a:extLst>
              <a:ext uri="{FF2B5EF4-FFF2-40B4-BE49-F238E27FC236}">
                <a16:creationId xmlns:a16="http://schemas.microsoft.com/office/drawing/2014/main" id="{5E9CB185-E703-5246-A752-429E79D9F2BE}"/>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9D2273A2-DA2E-5148-875D-135293A27A31}"/>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7" name="Date Placeholder 6">
            <a:extLst>
              <a:ext uri="{FF2B5EF4-FFF2-40B4-BE49-F238E27FC236}">
                <a16:creationId xmlns:a16="http://schemas.microsoft.com/office/drawing/2014/main" id="{8EFCBD0B-EBBF-7E4A-96D3-9268FE87C58A}"/>
              </a:ext>
            </a:extLst>
          </p:cNvPr>
          <p:cNvSpPr>
            <a:spLocks noGrp="1"/>
          </p:cNvSpPr>
          <p:nvPr>
            <p:ph type="dt" sz="half" idx="10"/>
          </p:nvPr>
        </p:nvSpPr>
        <p:spPr/>
        <p:txBody>
          <a:bodyPr/>
          <a:lstStyle/>
          <a:p>
            <a:fld id="{A3D8CD53-CAB2-8A49-AFBB-35D1ABB27116}" type="datetime1">
              <a:rPr lang="de-DE" smtClean="0"/>
              <a:t>11.05.26</a:t>
            </a:fld>
            <a:endParaRPr lang="de-DE"/>
          </a:p>
        </p:txBody>
      </p:sp>
      <p:sp>
        <p:nvSpPr>
          <p:cNvPr id="8" name="Footer Placeholder 7">
            <a:extLst>
              <a:ext uri="{FF2B5EF4-FFF2-40B4-BE49-F238E27FC236}">
                <a16:creationId xmlns:a16="http://schemas.microsoft.com/office/drawing/2014/main" id="{925E4A3F-1D72-1542-B735-6C9999F95136}"/>
              </a:ext>
            </a:extLst>
          </p:cNvPr>
          <p:cNvSpPr>
            <a:spLocks noGrp="1"/>
          </p:cNvSpPr>
          <p:nvPr>
            <p:ph type="ftr" sz="quarter" idx="11"/>
          </p:nvPr>
        </p:nvSpPr>
        <p:spPr/>
        <p:txBody>
          <a:bodyPr/>
          <a:lstStyle/>
          <a:p>
            <a:endParaRPr lang="de-DE"/>
          </a:p>
        </p:txBody>
      </p:sp>
      <p:sp>
        <p:nvSpPr>
          <p:cNvPr id="9" name="Slide Number Placeholder 8">
            <a:extLst>
              <a:ext uri="{FF2B5EF4-FFF2-40B4-BE49-F238E27FC236}">
                <a16:creationId xmlns:a16="http://schemas.microsoft.com/office/drawing/2014/main" id="{7923CB59-BFAD-5745-9535-7039204FBF93}"/>
              </a:ext>
            </a:extLst>
          </p:cNvPr>
          <p:cNvSpPr>
            <a:spLocks noGrp="1"/>
          </p:cNvSpPr>
          <p:nvPr>
            <p:ph type="sldNum" sz="quarter" idx="12"/>
          </p:nvPr>
        </p:nvSpPr>
        <p:spPr/>
        <p:txBody>
          <a:bodyPr/>
          <a:lstStyle/>
          <a:p>
            <a:fld id="{AC5C1BE9-C296-1249-A240-B59D2833722D}" type="slidenum">
              <a:rPr lang="de-DE" smtClean="0"/>
              <a:t>‹#›</a:t>
            </a:fld>
            <a:endParaRPr lang="de-DE"/>
          </a:p>
        </p:txBody>
      </p:sp>
    </p:spTree>
    <p:extLst>
      <p:ext uri="{BB962C8B-B14F-4D97-AF65-F5344CB8AC3E}">
        <p14:creationId xmlns:p14="http://schemas.microsoft.com/office/powerpoint/2010/main" val="70256008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73326C-606A-4B4E-8676-7CFB0BB79BD8}"/>
              </a:ext>
            </a:extLst>
          </p:cNvPr>
          <p:cNvSpPr>
            <a:spLocks noGrp="1"/>
          </p:cNvSpPr>
          <p:nvPr>
            <p:ph type="title"/>
          </p:nvPr>
        </p:nvSpPr>
        <p:spPr/>
        <p:txBody>
          <a:bodyPr/>
          <a:lstStyle/>
          <a:p>
            <a:r>
              <a:rPr lang="en-US"/>
              <a:t>Click to edit Master title style</a:t>
            </a:r>
            <a:endParaRPr lang="de-DE"/>
          </a:p>
        </p:txBody>
      </p:sp>
      <p:sp>
        <p:nvSpPr>
          <p:cNvPr id="3" name="Date Placeholder 2">
            <a:extLst>
              <a:ext uri="{FF2B5EF4-FFF2-40B4-BE49-F238E27FC236}">
                <a16:creationId xmlns:a16="http://schemas.microsoft.com/office/drawing/2014/main" id="{0E7913ED-5848-ED4E-A37E-2565DC74BAB4}"/>
              </a:ext>
            </a:extLst>
          </p:cNvPr>
          <p:cNvSpPr>
            <a:spLocks noGrp="1"/>
          </p:cNvSpPr>
          <p:nvPr>
            <p:ph type="dt" sz="half" idx="10"/>
          </p:nvPr>
        </p:nvSpPr>
        <p:spPr/>
        <p:txBody>
          <a:bodyPr/>
          <a:lstStyle/>
          <a:p>
            <a:fld id="{6A22A0FA-8204-8A43-B8DE-2195B0119FCE}" type="datetime1">
              <a:rPr lang="de-DE" smtClean="0"/>
              <a:t>11.05.26</a:t>
            </a:fld>
            <a:endParaRPr lang="de-DE"/>
          </a:p>
        </p:txBody>
      </p:sp>
      <p:sp>
        <p:nvSpPr>
          <p:cNvPr id="4" name="Footer Placeholder 3">
            <a:extLst>
              <a:ext uri="{FF2B5EF4-FFF2-40B4-BE49-F238E27FC236}">
                <a16:creationId xmlns:a16="http://schemas.microsoft.com/office/drawing/2014/main" id="{48225204-5885-2346-98E9-279D47674417}"/>
              </a:ext>
            </a:extLst>
          </p:cNvPr>
          <p:cNvSpPr>
            <a:spLocks noGrp="1"/>
          </p:cNvSpPr>
          <p:nvPr>
            <p:ph type="ftr" sz="quarter" idx="11"/>
          </p:nvPr>
        </p:nvSpPr>
        <p:spPr/>
        <p:txBody>
          <a:bodyPr/>
          <a:lstStyle/>
          <a:p>
            <a:endParaRPr lang="de-DE"/>
          </a:p>
        </p:txBody>
      </p:sp>
      <p:sp>
        <p:nvSpPr>
          <p:cNvPr id="5" name="Slide Number Placeholder 4">
            <a:extLst>
              <a:ext uri="{FF2B5EF4-FFF2-40B4-BE49-F238E27FC236}">
                <a16:creationId xmlns:a16="http://schemas.microsoft.com/office/drawing/2014/main" id="{EA1819CB-034D-9E4D-A21D-23BF8EA628ED}"/>
              </a:ext>
            </a:extLst>
          </p:cNvPr>
          <p:cNvSpPr>
            <a:spLocks noGrp="1"/>
          </p:cNvSpPr>
          <p:nvPr>
            <p:ph type="sldNum" sz="quarter" idx="12"/>
          </p:nvPr>
        </p:nvSpPr>
        <p:spPr/>
        <p:txBody>
          <a:bodyPr/>
          <a:lstStyle/>
          <a:p>
            <a:fld id="{AC5C1BE9-C296-1249-A240-B59D2833722D}" type="slidenum">
              <a:rPr lang="de-DE" smtClean="0"/>
              <a:t>‹#›</a:t>
            </a:fld>
            <a:endParaRPr lang="de-DE"/>
          </a:p>
        </p:txBody>
      </p:sp>
    </p:spTree>
    <p:extLst>
      <p:ext uri="{BB962C8B-B14F-4D97-AF65-F5344CB8AC3E}">
        <p14:creationId xmlns:p14="http://schemas.microsoft.com/office/powerpoint/2010/main" val="208541344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13FC82D-CCFF-0E41-AFDF-7FBB53AB2F65}"/>
              </a:ext>
            </a:extLst>
          </p:cNvPr>
          <p:cNvSpPr>
            <a:spLocks noGrp="1"/>
          </p:cNvSpPr>
          <p:nvPr>
            <p:ph type="dt" sz="half" idx="10"/>
          </p:nvPr>
        </p:nvSpPr>
        <p:spPr/>
        <p:txBody>
          <a:bodyPr/>
          <a:lstStyle/>
          <a:p>
            <a:fld id="{3AC89538-C8C2-D54B-9CD4-96DFFB534767}" type="datetime1">
              <a:rPr lang="de-DE" smtClean="0"/>
              <a:t>11.05.26</a:t>
            </a:fld>
            <a:endParaRPr lang="de-DE"/>
          </a:p>
        </p:txBody>
      </p:sp>
      <p:sp>
        <p:nvSpPr>
          <p:cNvPr id="3" name="Footer Placeholder 2">
            <a:extLst>
              <a:ext uri="{FF2B5EF4-FFF2-40B4-BE49-F238E27FC236}">
                <a16:creationId xmlns:a16="http://schemas.microsoft.com/office/drawing/2014/main" id="{C782811B-02CA-3A4D-A9A0-8C38D01B3EBC}"/>
              </a:ext>
            </a:extLst>
          </p:cNvPr>
          <p:cNvSpPr>
            <a:spLocks noGrp="1"/>
          </p:cNvSpPr>
          <p:nvPr>
            <p:ph type="ftr" sz="quarter" idx="11"/>
          </p:nvPr>
        </p:nvSpPr>
        <p:spPr/>
        <p:txBody>
          <a:bodyPr/>
          <a:lstStyle/>
          <a:p>
            <a:endParaRPr lang="de-DE"/>
          </a:p>
        </p:txBody>
      </p:sp>
      <p:sp>
        <p:nvSpPr>
          <p:cNvPr id="4" name="Slide Number Placeholder 3">
            <a:extLst>
              <a:ext uri="{FF2B5EF4-FFF2-40B4-BE49-F238E27FC236}">
                <a16:creationId xmlns:a16="http://schemas.microsoft.com/office/drawing/2014/main" id="{BAEB14DB-6F10-744E-B3E7-AC46DC135AB9}"/>
              </a:ext>
            </a:extLst>
          </p:cNvPr>
          <p:cNvSpPr>
            <a:spLocks noGrp="1"/>
          </p:cNvSpPr>
          <p:nvPr>
            <p:ph type="sldNum" sz="quarter" idx="12"/>
          </p:nvPr>
        </p:nvSpPr>
        <p:spPr/>
        <p:txBody>
          <a:bodyPr/>
          <a:lstStyle/>
          <a:p>
            <a:fld id="{AC5C1BE9-C296-1249-A240-B59D2833722D}" type="slidenum">
              <a:rPr lang="de-DE" smtClean="0"/>
              <a:t>‹#›</a:t>
            </a:fld>
            <a:endParaRPr lang="de-DE"/>
          </a:p>
        </p:txBody>
      </p:sp>
    </p:spTree>
    <p:extLst>
      <p:ext uri="{BB962C8B-B14F-4D97-AF65-F5344CB8AC3E}">
        <p14:creationId xmlns:p14="http://schemas.microsoft.com/office/powerpoint/2010/main" val="200141349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4E41BF-9282-5A4E-A5D9-9900CBF3E82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de-DE"/>
          </a:p>
        </p:txBody>
      </p:sp>
      <p:sp>
        <p:nvSpPr>
          <p:cNvPr id="3" name="Content Placeholder 2">
            <a:extLst>
              <a:ext uri="{FF2B5EF4-FFF2-40B4-BE49-F238E27FC236}">
                <a16:creationId xmlns:a16="http://schemas.microsoft.com/office/drawing/2014/main" id="{778F4DB1-7929-E149-86C7-AC8A538A293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4" name="Text Placeholder 3">
            <a:extLst>
              <a:ext uri="{FF2B5EF4-FFF2-40B4-BE49-F238E27FC236}">
                <a16:creationId xmlns:a16="http://schemas.microsoft.com/office/drawing/2014/main" id="{A7A105D0-39E1-1A43-9D73-B299159598F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63281D11-8971-FE41-BEDA-B457FEEB95CB}"/>
              </a:ext>
            </a:extLst>
          </p:cNvPr>
          <p:cNvSpPr>
            <a:spLocks noGrp="1"/>
          </p:cNvSpPr>
          <p:nvPr>
            <p:ph type="dt" sz="half" idx="10"/>
          </p:nvPr>
        </p:nvSpPr>
        <p:spPr/>
        <p:txBody>
          <a:bodyPr/>
          <a:lstStyle/>
          <a:p>
            <a:fld id="{55FB04EB-C42C-7343-AE16-9EBEF291BAAF}" type="datetime1">
              <a:rPr lang="de-DE" smtClean="0"/>
              <a:t>11.05.26</a:t>
            </a:fld>
            <a:endParaRPr lang="de-DE"/>
          </a:p>
        </p:txBody>
      </p:sp>
      <p:sp>
        <p:nvSpPr>
          <p:cNvPr id="6" name="Footer Placeholder 5">
            <a:extLst>
              <a:ext uri="{FF2B5EF4-FFF2-40B4-BE49-F238E27FC236}">
                <a16:creationId xmlns:a16="http://schemas.microsoft.com/office/drawing/2014/main" id="{E21CD93C-065F-C145-B9A6-7DACB8522DED}"/>
              </a:ext>
            </a:extLst>
          </p:cNvPr>
          <p:cNvSpPr>
            <a:spLocks noGrp="1"/>
          </p:cNvSpPr>
          <p:nvPr>
            <p:ph type="ftr" sz="quarter" idx="11"/>
          </p:nvPr>
        </p:nvSpPr>
        <p:spPr/>
        <p:txBody>
          <a:bodyPr/>
          <a:lstStyle/>
          <a:p>
            <a:endParaRPr lang="de-DE"/>
          </a:p>
        </p:txBody>
      </p:sp>
      <p:sp>
        <p:nvSpPr>
          <p:cNvPr id="7" name="Slide Number Placeholder 6">
            <a:extLst>
              <a:ext uri="{FF2B5EF4-FFF2-40B4-BE49-F238E27FC236}">
                <a16:creationId xmlns:a16="http://schemas.microsoft.com/office/drawing/2014/main" id="{4EF9C3A5-5908-9E40-9AE4-232D38380B25}"/>
              </a:ext>
            </a:extLst>
          </p:cNvPr>
          <p:cNvSpPr>
            <a:spLocks noGrp="1"/>
          </p:cNvSpPr>
          <p:nvPr>
            <p:ph type="sldNum" sz="quarter" idx="12"/>
          </p:nvPr>
        </p:nvSpPr>
        <p:spPr/>
        <p:txBody>
          <a:bodyPr/>
          <a:lstStyle/>
          <a:p>
            <a:fld id="{AC5C1BE9-C296-1249-A240-B59D2833722D}" type="slidenum">
              <a:rPr lang="de-DE" smtClean="0"/>
              <a:t>‹#›</a:t>
            </a:fld>
            <a:endParaRPr lang="de-DE"/>
          </a:p>
        </p:txBody>
      </p:sp>
    </p:spTree>
    <p:extLst>
      <p:ext uri="{BB962C8B-B14F-4D97-AF65-F5344CB8AC3E}">
        <p14:creationId xmlns:p14="http://schemas.microsoft.com/office/powerpoint/2010/main" val="360706171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276E10-DB28-9D4A-B866-755AB64D1DF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de-DE"/>
          </a:p>
        </p:txBody>
      </p:sp>
      <p:sp>
        <p:nvSpPr>
          <p:cNvPr id="3" name="Picture Placeholder 2">
            <a:extLst>
              <a:ext uri="{FF2B5EF4-FFF2-40B4-BE49-F238E27FC236}">
                <a16:creationId xmlns:a16="http://schemas.microsoft.com/office/drawing/2014/main" id="{38A39A44-AAA9-C440-A182-48311B5AB95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de-DE"/>
          </a:p>
        </p:txBody>
      </p:sp>
      <p:sp>
        <p:nvSpPr>
          <p:cNvPr id="4" name="Text Placeholder 3">
            <a:extLst>
              <a:ext uri="{FF2B5EF4-FFF2-40B4-BE49-F238E27FC236}">
                <a16:creationId xmlns:a16="http://schemas.microsoft.com/office/drawing/2014/main" id="{8EAD11AB-1129-2A44-B226-279F43F85B3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8D3691E9-5D7F-A347-A5D7-0AEBA892A53D}"/>
              </a:ext>
            </a:extLst>
          </p:cNvPr>
          <p:cNvSpPr>
            <a:spLocks noGrp="1"/>
          </p:cNvSpPr>
          <p:nvPr>
            <p:ph type="dt" sz="half" idx="10"/>
          </p:nvPr>
        </p:nvSpPr>
        <p:spPr/>
        <p:txBody>
          <a:bodyPr/>
          <a:lstStyle/>
          <a:p>
            <a:fld id="{2CA287B9-AA22-414F-900A-56BBEAFDC7D2}" type="datetime1">
              <a:rPr lang="de-DE" smtClean="0"/>
              <a:t>11.05.26</a:t>
            </a:fld>
            <a:endParaRPr lang="de-DE"/>
          </a:p>
        </p:txBody>
      </p:sp>
      <p:sp>
        <p:nvSpPr>
          <p:cNvPr id="6" name="Footer Placeholder 5">
            <a:extLst>
              <a:ext uri="{FF2B5EF4-FFF2-40B4-BE49-F238E27FC236}">
                <a16:creationId xmlns:a16="http://schemas.microsoft.com/office/drawing/2014/main" id="{2BC8B49E-D244-9641-AE59-53A5A781DB9B}"/>
              </a:ext>
            </a:extLst>
          </p:cNvPr>
          <p:cNvSpPr>
            <a:spLocks noGrp="1"/>
          </p:cNvSpPr>
          <p:nvPr>
            <p:ph type="ftr" sz="quarter" idx="11"/>
          </p:nvPr>
        </p:nvSpPr>
        <p:spPr/>
        <p:txBody>
          <a:bodyPr/>
          <a:lstStyle/>
          <a:p>
            <a:endParaRPr lang="de-DE"/>
          </a:p>
        </p:txBody>
      </p:sp>
      <p:sp>
        <p:nvSpPr>
          <p:cNvPr id="7" name="Slide Number Placeholder 6">
            <a:extLst>
              <a:ext uri="{FF2B5EF4-FFF2-40B4-BE49-F238E27FC236}">
                <a16:creationId xmlns:a16="http://schemas.microsoft.com/office/drawing/2014/main" id="{CF0A9A01-8AC3-154E-BB26-6D43F14022F5}"/>
              </a:ext>
            </a:extLst>
          </p:cNvPr>
          <p:cNvSpPr>
            <a:spLocks noGrp="1"/>
          </p:cNvSpPr>
          <p:nvPr>
            <p:ph type="sldNum" sz="quarter" idx="12"/>
          </p:nvPr>
        </p:nvSpPr>
        <p:spPr/>
        <p:txBody>
          <a:bodyPr/>
          <a:lstStyle/>
          <a:p>
            <a:fld id="{AC5C1BE9-C296-1249-A240-B59D2833722D}" type="slidenum">
              <a:rPr lang="de-DE" smtClean="0"/>
              <a:t>‹#›</a:t>
            </a:fld>
            <a:endParaRPr lang="de-DE"/>
          </a:p>
        </p:txBody>
      </p:sp>
    </p:spTree>
    <p:extLst>
      <p:ext uri="{BB962C8B-B14F-4D97-AF65-F5344CB8AC3E}">
        <p14:creationId xmlns:p14="http://schemas.microsoft.com/office/powerpoint/2010/main" val="334818743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2A1BC3-EAC5-8347-8270-67260B7C2622}"/>
              </a:ext>
            </a:extLst>
          </p:cNvPr>
          <p:cNvSpPr>
            <a:spLocks noGrp="1"/>
          </p:cNvSpPr>
          <p:nvPr>
            <p:ph type="title"/>
          </p:nvPr>
        </p:nvSpPr>
        <p:spPr/>
        <p:txBody>
          <a:bodyPr/>
          <a:lstStyle/>
          <a:p>
            <a:r>
              <a:rPr lang="en-US"/>
              <a:t>Click to edit Master title style</a:t>
            </a:r>
            <a:endParaRPr lang="de-DE"/>
          </a:p>
        </p:txBody>
      </p:sp>
      <p:sp>
        <p:nvSpPr>
          <p:cNvPr id="3" name="Vertical Text Placeholder 2">
            <a:extLst>
              <a:ext uri="{FF2B5EF4-FFF2-40B4-BE49-F238E27FC236}">
                <a16:creationId xmlns:a16="http://schemas.microsoft.com/office/drawing/2014/main" id="{2CF151E9-6D0E-6742-B3EC-4988CD49FFCB}"/>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4" name="Date Placeholder 3">
            <a:extLst>
              <a:ext uri="{FF2B5EF4-FFF2-40B4-BE49-F238E27FC236}">
                <a16:creationId xmlns:a16="http://schemas.microsoft.com/office/drawing/2014/main" id="{F277241B-AE33-D74F-9BD0-C9C4F76C0086}"/>
              </a:ext>
            </a:extLst>
          </p:cNvPr>
          <p:cNvSpPr>
            <a:spLocks noGrp="1"/>
          </p:cNvSpPr>
          <p:nvPr>
            <p:ph type="dt" sz="half" idx="10"/>
          </p:nvPr>
        </p:nvSpPr>
        <p:spPr/>
        <p:txBody>
          <a:bodyPr/>
          <a:lstStyle/>
          <a:p>
            <a:fld id="{9687B394-969B-874D-BFCC-A00E04D9E802}" type="datetime1">
              <a:rPr lang="de-DE" smtClean="0"/>
              <a:t>11.05.26</a:t>
            </a:fld>
            <a:endParaRPr lang="de-DE"/>
          </a:p>
        </p:txBody>
      </p:sp>
      <p:sp>
        <p:nvSpPr>
          <p:cNvPr id="5" name="Footer Placeholder 4">
            <a:extLst>
              <a:ext uri="{FF2B5EF4-FFF2-40B4-BE49-F238E27FC236}">
                <a16:creationId xmlns:a16="http://schemas.microsoft.com/office/drawing/2014/main" id="{5581D0E0-82DE-3641-A452-D9869CE139EE}"/>
              </a:ext>
            </a:extLst>
          </p:cNvPr>
          <p:cNvSpPr>
            <a:spLocks noGrp="1"/>
          </p:cNvSpPr>
          <p:nvPr>
            <p:ph type="ftr" sz="quarter" idx="11"/>
          </p:nvPr>
        </p:nvSpPr>
        <p:spPr/>
        <p:txBody>
          <a:bodyPr/>
          <a:lstStyle/>
          <a:p>
            <a:endParaRPr lang="de-DE"/>
          </a:p>
        </p:txBody>
      </p:sp>
      <p:sp>
        <p:nvSpPr>
          <p:cNvPr id="6" name="Slide Number Placeholder 5">
            <a:extLst>
              <a:ext uri="{FF2B5EF4-FFF2-40B4-BE49-F238E27FC236}">
                <a16:creationId xmlns:a16="http://schemas.microsoft.com/office/drawing/2014/main" id="{212F9421-FE71-4440-A988-CC220EDC0926}"/>
              </a:ext>
            </a:extLst>
          </p:cNvPr>
          <p:cNvSpPr>
            <a:spLocks noGrp="1"/>
          </p:cNvSpPr>
          <p:nvPr>
            <p:ph type="sldNum" sz="quarter" idx="12"/>
          </p:nvPr>
        </p:nvSpPr>
        <p:spPr/>
        <p:txBody>
          <a:bodyPr/>
          <a:lstStyle/>
          <a:p>
            <a:fld id="{AC5C1BE9-C296-1249-A240-B59D2833722D}" type="slidenum">
              <a:rPr lang="de-DE" smtClean="0"/>
              <a:t>‹#›</a:t>
            </a:fld>
            <a:endParaRPr lang="de-DE"/>
          </a:p>
        </p:txBody>
      </p:sp>
    </p:spTree>
    <p:extLst>
      <p:ext uri="{BB962C8B-B14F-4D97-AF65-F5344CB8AC3E}">
        <p14:creationId xmlns:p14="http://schemas.microsoft.com/office/powerpoint/2010/main" val="328788787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ED5C027-593D-E84B-A8DB-ED17805E77EF}"/>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de-DE"/>
          </a:p>
        </p:txBody>
      </p:sp>
      <p:sp>
        <p:nvSpPr>
          <p:cNvPr id="3" name="Vertical Text Placeholder 2">
            <a:extLst>
              <a:ext uri="{FF2B5EF4-FFF2-40B4-BE49-F238E27FC236}">
                <a16:creationId xmlns:a16="http://schemas.microsoft.com/office/drawing/2014/main" id="{625128FD-B3AC-4742-837D-967517B91803}"/>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4" name="Date Placeholder 3">
            <a:extLst>
              <a:ext uri="{FF2B5EF4-FFF2-40B4-BE49-F238E27FC236}">
                <a16:creationId xmlns:a16="http://schemas.microsoft.com/office/drawing/2014/main" id="{01EB4571-8E28-564E-8AB5-6A45C255D64B}"/>
              </a:ext>
            </a:extLst>
          </p:cNvPr>
          <p:cNvSpPr>
            <a:spLocks noGrp="1"/>
          </p:cNvSpPr>
          <p:nvPr>
            <p:ph type="dt" sz="half" idx="10"/>
          </p:nvPr>
        </p:nvSpPr>
        <p:spPr/>
        <p:txBody>
          <a:bodyPr/>
          <a:lstStyle/>
          <a:p>
            <a:fld id="{C2FEF91F-F044-1049-B483-36C542F712D8}" type="datetime1">
              <a:rPr lang="de-DE" smtClean="0"/>
              <a:t>11.05.26</a:t>
            </a:fld>
            <a:endParaRPr lang="de-DE"/>
          </a:p>
        </p:txBody>
      </p:sp>
      <p:sp>
        <p:nvSpPr>
          <p:cNvPr id="5" name="Footer Placeholder 4">
            <a:extLst>
              <a:ext uri="{FF2B5EF4-FFF2-40B4-BE49-F238E27FC236}">
                <a16:creationId xmlns:a16="http://schemas.microsoft.com/office/drawing/2014/main" id="{7727B85C-47CB-B24E-BB87-3CFE3C9EC0BE}"/>
              </a:ext>
            </a:extLst>
          </p:cNvPr>
          <p:cNvSpPr>
            <a:spLocks noGrp="1"/>
          </p:cNvSpPr>
          <p:nvPr>
            <p:ph type="ftr" sz="quarter" idx="11"/>
          </p:nvPr>
        </p:nvSpPr>
        <p:spPr/>
        <p:txBody>
          <a:bodyPr/>
          <a:lstStyle/>
          <a:p>
            <a:endParaRPr lang="de-DE"/>
          </a:p>
        </p:txBody>
      </p:sp>
      <p:sp>
        <p:nvSpPr>
          <p:cNvPr id="6" name="Slide Number Placeholder 5">
            <a:extLst>
              <a:ext uri="{FF2B5EF4-FFF2-40B4-BE49-F238E27FC236}">
                <a16:creationId xmlns:a16="http://schemas.microsoft.com/office/drawing/2014/main" id="{443F3E98-6A1D-234C-81CB-4D0DF4A45C07}"/>
              </a:ext>
            </a:extLst>
          </p:cNvPr>
          <p:cNvSpPr>
            <a:spLocks noGrp="1"/>
          </p:cNvSpPr>
          <p:nvPr>
            <p:ph type="sldNum" sz="quarter" idx="12"/>
          </p:nvPr>
        </p:nvSpPr>
        <p:spPr/>
        <p:txBody>
          <a:bodyPr/>
          <a:lstStyle/>
          <a:p>
            <a:fld id="{AC5C1BE9-C296-1249-A240-B59D2833722D}" type="slidenum">
              <a:rPr lang="de-DE" smtClean="0"/>
              <a:t>‹#›</a:t>
            </a:fld>
            <a:endParaRPr lang="de-DE"/>
          </a:p>
        </p:txBody>
      </p:sp>
    </p:spTree>
    <p:extLst>
      <p:ext uri="{BB962C8B-B14F-4D97-AF65-F5344CB8AC3E}">
        <p14:creationId xmlns:p14="http://schemas.microsoft.com/office/powerpoint/2010/main" val="219366662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4DE2656-FAD3-634A-AC34-279E470CB52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de-DE"/>
          </a:p>
        </p:txBody>
      </p:sp>
      <p:sp>
        <p:nvSpPr>
          <p:cNvPr id="3" name="Text Placeholder 2">
            <a:extLst>
              <a:ext uri="{FF2B5EF4-FFF2-40B4-BE49-F238E27FC236}">
                <a16:creationId xmlns:a16="http://schemas.microsoft.com/office/drawing/2014/main" id="{9F943079-7DCB-1E4B-A2E7-DA2C3593ED3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4" name="Date Placeholder 3">
            <a:extLst>
              <a:ext uri="{FF2B5EF4-FFF2-40B4-BE49-F238E27FC236}">
                <a16:creationId xmlns:a16="http://schemas.microsoft.com/office/drawing/2014/main" id="{C2FA1900-D4F5-8E4E-A611-92991C1AD72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AC3BB3D-1D2C-D040-A7FE-AE87675CC0D8}" type="datetime1">
              <a:rPr lang="de-DE" smtClean="0"/>
              <a:t>11.05.26</a:t>
            </a:fld>
            <a:endParaRPr lang="de-DE"/>
          </a:p>
        </p:txBody>
      </p:sp>
      <p:sp>
        <p:nvSpPr>
          <p:cNvPr id="5" name="Footer Placeholder 4">
            <a:extLst>
              <a:ext uri="{FF2B5EF4-FFF2-40B4-BE49-F238E27FC236}">
                <a16:creationId xmlns:a16="http://schemas.microsoft.com/office/drawing/2014/main" id="{10211734-6F8F-5746-9796-44416DDC0CF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de-DE"/>
          </a:p>
        </p:txBody>
      </p:sp>
      <p:sp>
        <p:nvSpPr>
          <p:cNvPr id="6" name="Slide Number Placeholder 5">
            <a:extLst>
              <a:ext uri="{FF2B5EF4-FFF2-40B4-BE49-F238E27FC236}">
                <a16:creationId xmlns:a16="http://schemas.microsoft.com/office/drawing/2014/main" id="{7D274996-2594-3440-AEE3-35B2173CD89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C5C1BE9-C296-1249-A240-B59D2833722D}" type="slidenum">
              <a:rPr lang="de-DE" smtClean="0"/>
              <a:t>‹#›</a:t>
            </a:fld>
            <a:endParaRPr lang="de-DE"/>
          </a:p>
        </p:txBody>
      </p:sp>
    </p:spTree>
    <p:extLst>
      <p:ext uri="{BB962C8B-B14F-4D97-AF65-F5344CB8AC3E}">
        <p14:creationId xmlns:p14="http://schemas.microsoft.com/office/powerpoint/2010/main" val="25212823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de-DE"/>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emf"/><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emf"/><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emf"/><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emf"/><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5.emf"/><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6.emf"/><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8.emf"/><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2" Type="http://schemas.openxmlformats.org/officeDocument/2006/relationships/image" Target="../media/image9.emf"/><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0.emf"/><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1.emf"/><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2.png"/><Relationship Id="rId7" Type="http://schemas.openxmlformats.org/officeDocument/2006/relationships/image" Target="../media/image16.emf"/><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image" Target="../media/image15.png"/><Relationship Id="rId5" Type="http://schemas.openxmlformats.org/officeDocument/2006/relationships/image" Target="../media/image14.emf"/><Relationship Id="rId4" Type="http://schemas.openxmlformats.org/officeDocument/2006/relationships/image" Target="../media/image13.emf"/></Relationships>
</file>

<file path=ppt/slides/_rels/slide16.xml.rels><?xml version="1.0" encoding="UTF-8" standalone="yes"?>
<Relationships xmlns="http://schemas.openxmlformats.org/package/2006/relationships"><Relationship Id="rId3" Type="http://schemas.openxmlformats.org/officeDocument/2006/relationships/image" Target="../media/image17.emf"/><Relationship Id="rId2" Type="http://schemas.openxmlformats.org/officeDocument/2006/relationships/notesSlide" Target="../notesSlides/notesSlide12.xml"/><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3" Type="http://schemas.openxmlformats.org/officeDocument/2006/relationships/image" Target="../media/image18.emf"/><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9.emf"/><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20.emf"/><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21.emf"/><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22.emf"/><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23.emf"/><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17.xml"/><Relationship Id="rId1" Type="http://schemas.openxmlformats.org/officeDocument/2006/relationships/slideLayout" Target="../slideLayouts/slideLayout6.xml"/></Relationships>
</file>

<file path=ppt/slides/_rels/slide24.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video" Target="../media/media1.mp4"/><Relationship Id="rId1" Type="http://schemas.microsoft.com/office/2007/relationships/media" Target="../media/media1.mp4"/><Relationship Id="rId5" Type="http://schemas.openxmlformats.org/officeDocument/2006/relationships/image" Target="../media/image25.png"/><Relationship Id="rId4" Type="http://schemas.openxmlformats.org/officeDocument/2006/relationships/notesSlide" Target="../notesSlides/notesSlide18.xml"/></Relationships>
</file>

<file path=ppt/slides/_rels/slide25.xml.rels><?xml version="1.0" encoding="UTF-8" standalone="yes"?>
<Relationships xmlns="http://schemas.openxmlformats.org/package/2006/relationships"><Relationship Id="rId3" Type="http://schemas.openxmlformats.org/officeDocument/2006/relationships/image" Target="../media/image26.png"/><Relationship Id="rId7" Type="http://schemas.openxmlformats.org/officeDocument/2006/relationships/image" Target="../media/image30.emf"/><Relationship Id="rId2" Type="http://schemas.openxmlformats.org/officeDocument/2006/relationships/notesSlide" Target="../notesSlides/notesSlide19.xml"/><Relationship Id="rId1" Type="http://schemas.openxmlformats.org/officeDocument/2006/relationships/slideLayout" Target="../slideLayouts/slideLayout2.xml"/><Relationship Id="rId6" Type="http://schemas.openxmlformats.org/officeDocument/2006/relationships/image" Target="../media/image29.emf"/><Relationship Id="rId5" Type="http://schemas.openxmlformats.org/officeDocument/2006/relationships/image" Target="../media/image28.emf"/><Relationship Id="rId4" Type="http://schemas.openxmlformats.org/officeDocument/2006/relationships/image" Target="../media/image27.emf"/></Relationships>
</file>

<file path=ppt/slides/_rels/slide26.xml.rels><?xml version="1.0" encoding="UTF-8" standalone="yes"?>
<Relationships xmlns="http://schemas.openxmlformats.org/package/2006/relationships"><Relationship Id="rId2" Type="http://schemas.openxmlformats.org/officeDocument/2006/relationships/image" Target="../media/image31.emf"/><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26.xml"/><Relationship Id="rId1" Type="http://schemas.openxmlformats.org/officeDocument/2006/relationships/slideLayout" Target="../slideLayouts/slideLayout2.xml"/><Relationship Id="rId4" Type="http://schemas.openxmlformats.org/officeDocument/2006/relationships/image" Target="../media/image35.png"/></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notesSlide" Target="../notesSlides/notesSlide31.xml"/><Relationship Id="rId1" Type="http://schemas.openxmlformats.org/officeDocument/2006/relationships/slideLayout" Target="../slideLayouts/slideLayout2.xml"/><Relationship Id="rId4" Type="http://schemas.openxmlformats.org/officeDocument/2006/relationships/image" Target="../media/image38.png"/></Relationships>
</file>

<file path=ppt/slides/_rels/slide3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2.mp4"/><Relationship Id="rId1" Type="http://schemas.microsoft.com/office/2007/relationships/media" Target="../media/media2.mp4"/><Relationship Id="rId6" Type="http://schemas.openxmlformats.org/officeDocument/2006/relationships/image" Target="../media/image40.png"/><Relationship Id="rId5" Type="http://schemas.openxmlformats.org/officeDocument/2006/relationships/image" Target="../media/image39.png"/><Relationship Id="rId4" Type="http://schemas.openxmlformats.org/officeDocument/2006/relationships/notesSlide" Target="../notesSlides/notesSlide32.xml"/></Relationships>
</file>

<file path=ppt/slides/_rels/slide40.xml.rels><?xml version="1.0" encoding="UTF-8" standalone="yes"?>
<Relationships xmlns="http://schemas.openxmlformats.org/package/2006/relationships"><Relationship Id="rId3" Type="http://schemas.openxmlformats.org/officeDocument/2006/relationships/image" Target="../media/image41.emf"/><Relationship Id="rId2" Type="http://schemas.openxmlformats.org/officeDocument/2006/relationships/notesSlide" Target="../notesSlides/notesSlide33.xm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image" Target="../media/image42.emf"/><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image" Target="../media/image43.emf"/><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image" Target="../media/image44.emf"/><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image" Target="../media/image45.emf"/><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2" Type="http://schemas.openxmlformats.org/officeDocument/2006/relationships/image" Target="../media/image46.emf"/><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3" Type="http://schemas.openxmlformats.org/officeDocument/2006/relationships/image" Target="../media/image47.emf"/><Relationship Id="rId2" Type="http://schemas.openxmlformats.org/officeDocument/2006/relationships/notesSlide" Target="../notesSlides/notesSlide34.xml"/><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3" Type="http://schemas.openxmlformats.org/officeDocument/2006/relationships/image" Target="../media/image48.emf"/><Relationship Id="rId2" Type="http://schemas.openxmlformats.org/officeDocument/2006/relationships/notesSlide" Target="../notesSlides/notesSlide35.xml"/><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3" Type="http://schemas.openxmlformats.org/officeDocument/2006/relationships/image" Target="../media/image49.emf"/><Relationship Id="rId2" Type="http://schemas.openxmlformats.org/officeDocument/2006/relationships/notesSlide" Target="../notesSlides/notesSlide36.xml"/><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3" Type="http://schemas.openxmlformats.org/officeDocument/2006/relationships/image" Target="../media/image50.png"/><Relationship Id="rId2" Type="http://schemas.openxmlformats.org/officeDocument/2006/relationships/notesSlide" Target="../notesSlides/notesSlide37.xml"/><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3" Type="http://schemas.openxmlformats.org/officeDocument/2006/relationships/image" Target="../media/image51.png"/><Relationship Id="rId2" Type="http://schemas.openxmlformats.org/officeDocument/2006/relationships/notesSlide" Target="../notesSlides/notesSlide38.xml"/><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2" Type="http://schemas.openxmlformats.org/officeDocument/2006/relationships/notesSlide" Target="../notesSlides/notesSlide39.xml"/><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2" Type="http://schemas.openxmlformats.org/officeDocument/2006/relationships/notesSlide" Target="../notesSlides/notesSlide40.xml"/><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2" Type="http://schemas.openxmlformats.org/officeDocument/2006/relationships/notesSlide" Target="../notesSlides/notesSlide41.xml"/><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3" Type="http://schemas.openxmlformats.org/officeDocument/2006/relationships/image" Target="../media/image52.png"/><Relationship Id="rId2" Type="http://schemas.openxmlformats.org/officeDocument/2006/relationships/notesSlide" Target="../notesSlides/notesSlide42.xml"/><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2" Type="http://schemas.openxmlformats.org/officeDocument/2006/relationships/notesSlide" Target="../notesSlides/notesSlide43.xml"/><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3" Type="http://schemas.openxmlformats.org/officeDocument/2006/relationships/image" Target="../media/image53.png"/><Relationship Id="rId2" Type="http://schemas.openxmlformats.org/officeDocument/2006/relationships/notesSlide" Target="../notesSlides/notesSlide44.xml"/><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3" Type="http://schemas.openxmlformats.org/officeDocument/2006/relationships/image" Target="../media/image54.png"/><Relationship Id="rId2" Type="http://schemas.openxmlformats.org/officeDocument/2006/relationships/notesSlide" Target="../notesSlides/notesSlide45.xml"/><Relationship Id="rId1" Type="http://schemas.openxmlformats.org/officeDocument/2006/relationships/slideLayout" Target="../slideLayouts/slideLayout2.xml"/><Relationship Id="rId4" Type="http://schemas.openxmlformats.org/officeDocument/2006/relationships/image" Target="../media/image55.png"/></Relationships>
</file>

<file path=ppt/slides/_rels/slide60.xml.rels><?xml version="1.0" encoding="UTF-8" standalone="yes"?>
<Relationships xmlns="http://schemas.openxmlformats.org/package/2006/relationships"><Relationship Id="rId3" Type="http://schemas.openxmlformats.org/officeDocument/2006/relationships/image" Target="../media/image56.png"/><Relationship Id="rId2" Type="http://schemas.openxmlformats.org/officeDocument/2006/relationships/notesSlide" Target="../notesSlides/notesSlide46.xml"/><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3" Type="http://schemas.openxmlformats.org/officeDocument/2006/relationships/image" Target="../media/image57.emf"/><Relationship Id="rId2" Type="http://schemas.openxmlformats.org/officeDocument/2006/relationships/notesSlide" Target="../notesSlides/notesSlide47.xml"/><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2" Type="http://schemas.openxmlformats.org/officeDocument/2006/relationships/image" Target="../media/image58.emf"/><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3" Type="http://schemas.openxmlformats.org/officeDocument/2006/relationships/image" Target="../media/image59.emf"/><Relationship Id="rId7" Type="http://schemas.openxmlformats.org/officeDocument/2006/relationships/image" Target="../media/image63.emf"/><Relationship Id="rId2" Type="http://schemas.openxmlformats.org/officeDocument/2006/relationships/notesSlide" Target="../notesSlides/notesSlide48.xml"/><Relationship Id="rId1" Type="http://schemas.openxmlformats.org/officeDocument/2006/relationships/slideLayout" Target="../slideLayouts/slideLayout2.xml"/><Relationship Id="rId6" Type="http://schemas.openxmlformats.org/officeDocument/2006/relationships/image" Target="../media/image62.emf"/><Relationship Id="rId5" Type="http://schemas.openxmlformats.org/officeDocument/2006/relationships/image" Target="../media/image61.emf"/><Relationship Id="rId4" Type="http://schemas.openxmlformats.org/officeDocument/2006/relationships/image" Target="../media/image60.emf"/></Relationships>
</file>

<file path=ppt/slides/_rels/slide64.xml.rels><?xml version="1.0" encoding="UTF-8" standalone="yes"?>
<Relationships xmlns="http://schemas.openxmlformats.org/package/2006/relationships"><Relationship Id="rId3" Type="http://schemas.openxmlformats.org/officeDocument/2006/relationships/image" Target="../media/image64.emf"/><Relationship Id="rId2" Type="http://schemas.openxmlformats.org/officeDocument/2006/relationships/notesSlide" Target="../notesSlides/notesSlide49.xml"/><Relationship Id="rId1" Type="http://schemas.openxmlformats.org/officeDocument/2006/relationships/slideLayout" Target="../slideLayouts/slideLayout2.xml"/><Relationship Id="rId5" Type="http://schemas.openxmlformats.org/officeDocument/2006/relationships/image" Target="../media/image66.emf"/><Relationship Id="rId4" Type="http://schemas.openxmlformats.org/officeDocument/2006/relationships/image" Target="../media/image65.emf"/></Relationships>
</file>

<file path=ppt/slides/_rels/slide65.xml.rels><?xml version="1.0" encoding="UTF-8" standalone="yes"?>
<Relationships xmlns="http://schemas.openxmlformats.org/package/2006/relationships"><Relationship Id="rId3" Type="http://schemas.openxmlformats.org/officeDocument/2006/relationships/image" Target="../media/image67.emf"/><Relationship Id="rId2" Type="http://schemas.openxmlformats.org/officeDocument/2006/relationships/notesSlide" Target="../notesSlides/notesSlide50.xml"/><Relationship Id="rId1" Type="http://schemas.openxmlformats.org/officeDocument/2006/relationships/slideLayout" Target="../slideLayouts/slideLayout2.xml"/></Relationships>
</file>

<file path=ppt/slides/_rels/slide66.xml.rels><?xml version="1.0" encoding="UTF-8" standalone="yes"?>
<Relationships xmlns="http://schemas.openxmlformats.org/package/2006/relationships"><Relationship Id="rId3" Type="http://schemas.openxmlformats.org/officeDocument/2006/relationships/image" Target="../media/image69.png"/><Relationship Id="rId2" Type="http://schemas.openxmlformats.org/officeDocument/2006/relationships/image" Target="../media/image68.png"/><Relationship Id="rId1" Type="http://schemas.openxmlformats.org/officeDocument/2006/relationships/slideLayout" Target="../slideLayouts/slideLayout2.xml"/></Relationships>
</file>

<file path=ppt/slides/_rels/slide67.xml.rels><?xml version="1.0" encoding="UTF-8" standalone="yes"?>
<Relationships xmlns="http://schemas.openxmlformats.org/package/2006/relationships"><Relationship Id="rId3" Type="http://schemas.openxmlformats.org/officeDocument/2006/relationships/image" Target="../media/image70.emf"/><Relationship Id="rId2" Type="http://schemas.openxmlformats.org/officeDocument/2006/relationships/notesSlide" Target="../notesSlides/notesSlide51.xml"/><Relationship Id="rId1" Type="http://schemas.openxmlformats.org/officeDocument/2006/relationships/slideLayout" Target="../slideLayouts/slideLayout2.xml"/></Relationships>
</file>

<file path=ppt/slides/_rels/slide68.xml.rels><?xml version="1.0" encoding="UTF-8" standalone="yes"?>
<Relationships xmlns="http://schemas.openxmlformats.org/package/2006/relationships"><Relationship Id="rId3" Type="http://schemas.openxmlformats.org/officeDocument/2006/relationships/image" Target="../media/image71.emf"/><Relationship Id="rId2" Type="http://schemas.openxmlformats.org/officeDocument/2006/relationships/notesSlide" Target="../notesSlides/notesSlide52.xml"/><Relationship Id="rId1" Type="http://schemas.openxmlformats.org/officeDocument/2006/relationships/slideLayout" Target="../slideLayouts/slideLayout2.xml"/></Relationships>
</file>

<file path=ppt/slides/_rels/slide6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1.xml.rels><?xml version="1.0" encoding="UTF-8" standalone="yes"?>
<Relationships xmlns="http://schemas.openxmlformats.org/package/2006/relationships"><Relationship Id="rId3" Type="http://schemas.openxmlformats.org/officeDocument/2006/relationships/image" Target="../media/image72.png"/><Relationship Id="rId2" Type="http://schemas.openxmlformats.org/officeDocument/2006/relationships/notesSlide" Target="../notesSlides/notesSlide53.xml"/><Relationship Id="rId1" Type="http://schemas.openxmlformats.org/officeDocument/2006/relationships/slideLayout" Target="../slideLayouts/slideLayout6.xml"/><Relationship Id="rId6" Type="http://schemas.openxmlformats.org/officeDocument/2006/relationships/image" Target="../media/image75.emf"/><Relationship Id="rId5" Type="http://schemas.openxmlformats.org/officeDocument/2006/relationships/image" Target="../media/image74.png"/><Relationship Id="rId4" Type="http://schemas.openxmlformats.org/officeDocument/2006/relationships/image" Target="../media/image73.png"/></Relationships>
</file>

<file path=ppt/slides/_rels/slide72.xml.rels><?xml version="1.0" encoding="UTF-8" standalone="yes"?>
<Relationships xmlns="http://schemas.openxmlformats.org/package/2006/relationships"><Relationship Id="rId3" Type="http://schemas.openxmlformats.org/officeDocument/2006/relationships/image" Target="../media/image76.emf"/><Relationship Id="rId2" Type="http://schemas.openxmlformats.org/officeDocument/2006/relationships/notesSlide" Target="../notesSlides/notesSlide54.xml"/><Relationship Id="rId1" Type="http://schemas.openxmlformats.org/officeDocument/2006/relationships/slideLayout" Target="../slideLayouts/slideLayout2.xml"/><Relationship Id="rId5" Type="http://schemas.openxmlformats.org/officeDocument/2006/relationships/image" Target="../media/image78.emf"/><Relationship Id="rId4" Type="http://schemas.openxmlformats.org/officeDocument/2006/relationships/image" Target="../media/image77.emf"/></Relationships>
</file>

<file path=ppt/slides/_rels/slide73.xml.rels><?xml version="1.0" encoding="UTF-8" standalone="yes"?>
<Relationships xmlns="http://schemas.openxmlformats.org/package/2006/relationships"><Relationship Id="rId3" Type="http://schemas.openxmlformats.org/officeDocument/2006/relationships/image" Target="../media/image79.png"/><Relationship Id="rId2" Type="http://schemas.openxmlformats.org/officeDocument/2006/relationships/notesSlide" Target="../notesSlides/notesSlide55.xml"/><Relationship Id="rId1" Type="http://schemas.openxmlformats.org/officeDocument/2006/relationships/slideLayout" Target="../slideLayouts/slideLayout6.xml"/></Relationships>
</file>

<file path=ppt/slides/_rels/slide74.xml.rels><?xml version="1.0" encoding="UTF-8" standalone="yes"?>
<Relationships xmlns="http://schemas.openxmlformats.org/package/2006/relationships"><Relationship Id="rId3" Type="http://schemas.openxmlformats.org/officeDocument/2006/relationships/image" Target="../media/image80.png"/><Relationship Id="rId2" Type="http://schemas.openxmlformats.org/officeDocument/2006/relationships/notesSlide" Target="../notesSlides/notesSlide56.xml"/><Relationship Id="rId1" Type="http://schemas.openxmlformats.org/officeDocument/2006/relationships/slideLayout" Target="../slideLayouts/slideLayout6.xml"/></Relationships>
</file>

<file path=ppt/slides/_rels/slide75.xml.rels><?xml version="1.0" encoding="UTF-8" standalone="yes"?>
<Relationships xmlns="http://schemas.openxmlformats.org/package/2006/relationships"><Relationship Id="rId8" Type="http://schemas.openxmlformats.org/officeDocument/2006/relationships/image" Target="../media/image86.png"/><Relationship Id="rId3" Type="http://schemas.openxmlformats.org/officeDocument/2006/relationships/image" Target="../media/image81.png"/><Relationship Id="rId7" Type="http://schemas.openxmlformats.org/officeDocument/2006/relationships/image" Target="../media/image85.png"/><Relationship Id="rId2" Type="http://schemas.openxmlformats.org/officeDocument/2006/relationships/notesSlide" Target="../notesSlides/notesSlide57.xml"/><Relationship Id="rId1" Type="http://schemas.openxmlformats.org/officeDocument/2006/relationships/slideLayout" Target="../slideLayouts/slideLayout6.xml"/><Relationship Id="rId6" Type="http://schemas.openxmlformats.org/officeDocument/2006/relationships/image" Target="../media/image84.png"/><Relationship Id="rId11" Type="http://schemas.openxmlformats.org/officeDocument/2006/relationships/image" Target="../media/image89.emf"/><Relationship Id="rId5" Type="http://schemas.openxmlformats.org/officeDocument/2006/relationships/image" Target="../media/image83.png"/><Relationship Id="rId10" Type="http://schemas.openxmlformats.org/officeDocument/2006/relationships/image" Target="../media/image88.emf"/><Relationship Id="rId4" Type="http://schemas.openxmlformats.org/officeDocument/2006/relationships/image" Target="../media/image82.png"/><Relationship Id="rId9" Type="http://schemas.openxmlformats.org/officeDocument/2006/relationships/image" Target="../media/image87.png"/></Relationships>
</file>

<file path=ppt/slides/_rels/slide76.xml.rels><?xml version="1.0" encoding="UTF-8" standalone="yes"?>
<Relationships xmlns="http://schemas.openxmlformats.org/package/2006/relationships"><Relationship Id="rId2" Type="http://schemas.openxmlformats.org/officeDocument/2006/relationships/image" Target="../media/image79.png"/><Relationship Id="rId1" Type="http://schemas.openxmlformats.org/officeDocument/2006/relationships/slideLayout" Target="../slideLayouts/slideLayout3.xml"/></Relationships>
</file>

<file path=ppt/slides/_rels/slide77.xml.rels><?xml version="1.0" encoding="UTF-8" standalone="yes"?>
<Relationships xmlns="http://schemas.openxmlformats.org/package/2006/relationships"><Relationship Id="rId2" Type="http://schemas.openxmlformats.org/officeDocument/2006/relationships/image" Target="../media/image87.png"/><Relationship Id="rId1" Type="http://schemas.openxmlformats.org/officeDocument/2006/relationships/slideLayout" Target="../slideLayouts/slideLayout6.xml"/></Relationships>
</file>

<file path=ppt/slides/_rels/slide78.xml.rels><?xml version="1.0" encoding="UTF-8" standalone="yes"?>
<Relationships xmlns="http://schemas.openxmlformats.org/package/2006/relationships"><Relationship Id="rId3" Type="http://schemas.openxmlformats.org/officeDocument/2006/relationships/image" Target="../media/image81.png"/><Relationship Id="rId2" Type="http://schemas.openxmlformats.org/officeDocument/2006/relationships/notesSlide" Target="../notesSlides/notesSlide58.xml"/><Relationship Id="rId1" Type="http://schemas.openxmlformats.org/officeDocument/2006/relationships/slideLayout" Target="../slideLayouts/slideLayout6.xml"/><Relationship Id="rId4" Type="http://schemas.openxmlformats.org/officeDocument/2006/relationships/image" Target="../media/image90.png"/></Relationships>
</file>

<file path=ppt/slides/_rels/slide79.xml.rels><?xml version="1.0" encoding="UTF-8" standalone="yes"?>
<Relationships xmlns="http://schemas.openxmlformats.org/package/2006/relationships"><Relationship Id="rId3" Type="http://schemas.openxmlformats.org/officeDocument/2006/relationships/image" Target="../media/image91.png"/><Relationship Id="rId2" Type="http://schemas.openxmlformats.org/officeDocument/2006/relationships/notesSlide" Target="../notesSlides/notesSlide59.xml"/><Relationship Id="rId1" Type="http://schemas.openxmlformats.org/officeDocument/2006/relationships/slideLayout" Target="../slideLayouts/slideLayout6.xml"/><Relationship Id="rId5" Type="http://schemas.openxmlformats.org/officeDocument/2006/relationships/image" Target="../media/image93.emf"/><Relationship Id="rId4" Type="http://schemas.openxmlformats.org/officeDocument/2006/relationships/image" Target="../media/image92.png"/></Relationships>
</file>

<file path=ppt/slides/_rels/slide80.xml.rels><?xml version="1.0" encoding="UTF-8" standalone="yes"?>
<Relationships xmlns="http://schemas.openxmlformats.org/package/2006/relationships"><Relationship Id="rId3" Type="http://schemas.openxmlformats.org/officeDocument/2006/relationships/image" Target="../media/image92.png"/><Relationship Id="rId2" Type="http://schemas.openxmlformats.org/officeDocument/2006/relationships/notesSlide" Target="../notesSlides/notesSlide60.xml"/><Relationship Id="rId1" Type="http://schemas.openxmlformats.org/officeDocument/2006/relationships/slideLayout" Target="../slideLayouts/slideLayout6.xml"/><Relationship Id="rId4" Type="http://schemas.openxmlformats.org/officeDocument/2006/relationships/image" Target="../media/image94.emf"/></Relationships>
</file>

<file path=ppt/slides/_rels/slide81.xml.rels><?xml version="1.0" encoding="UTF-8" standalone="yes"?>
<Relationships xmlns="http://schemas.openxmlformats.org/package/2006/relationships"><Relationship Id="rId3" Type="http://schemas.openxmlformats.org/officeDocument/2006/relationships/image" Target="../media/image92.png"/><Relationship Id="rId2" Type="http://schemas.openxmlformats.org/officeDocument/2006/relationships/notesSlide" Target="../notesSlides/notesSlide61.xml"/><Relationship Id="rId1" Type="http://schemas.openxmlformats.org/officeDocument/2006/relationships/slideLayout" Target="../slideLayouts/slideLayout6.xml"/><Relationship Id="rId4" Type="http://schemas.openxmlformats.org/officeDocument/2006/relationships/image" Target="../media/image94.emf"/></Relationships>
</file>

<file path=ppt/slides/_rels/slide82.xml.rels><?xml version="1.0" encoding="UTF-8" standalone="yes"?>
<Relationships xmlns="http://schemas.openxmlformats.org/package/2006/relationships"><Relationship Id="rId3" Type="http://schemas.openxmlformats.org/officeDocument/2006/relationships/image" Target="../media/image95.png"/><Relationship Id="rId2" Type="http://schemas.openxmlformats.org/officeDocument/2006/relationships/notesSlide" Target="../notesSlides/notesSlide62.xml"/><Relationship Id="rId1" Type="http://schemas.openxmlformats.org/officeDocument/2006/relationships/slideLayout" Target="../slideLayouts/slideLayout6.xml"/><Relationship Id="rId5" Type="http://schemas.openxmlformats.org/officeDocument/2006/relationships/image" Target="../media/image97.png"/><Relationship Id="rId4" Type="http://schemas.openxmlformats.org/officeDocument/2006/relationships/image" Target="../media/image96.png"/></Relationships>
</file>

<file path=ppt/slides/_rels/slide83.xml.rels><?xml version="1.0" encoding="UTF-8" standalone="yes"?>
<Relationships xmlns="http://schemas.openxmlformats.org/package/2006/relationships"><Relationship Id="rId3" Type="http://schemas.openxmlformats.org/officeDocument/2006/relationships/image" Target="../media/image95.png"/><Relationship Id="rId2" Type="http://schemas.openxmlformats.org/officeDocument/2006/relationships/notesSlide" Target="../notesSlides/notesSlide63.xml"/><Relationship Id="rId1" Type="http://schemas.openxmlformats.org/officeDocument/2006/relationships/slideLayout" Target="../slideLayouts/slideLayout6.xml"/><Relationship Id="rId6" Type="http://schemas.openxmlformats.org/officeDocument/2006/relationships/image" Target="../media/image99.emf"/><Relationship Id="rId5" Type="http://schemas.openxmlformats.org/officeDocument/2006/relationships/image" Target="../media/image96.png"/><Relationship Id="rId4" Type="http://schemas.openxmlformats.org/officeDocument/2006/relationships/image" Target="../media/image98.png"/></Relationships>
</file>

<file path=ppt/slides/_rels/slide84.xml.rels><?xml version="1.0" encoding="UTF-8" standalone="yes"?>
<Relationships xmlns="http://schemas.openxmlformats.org/package/2006/relationships"><Relationship Id="rId3" Type="http://schemas.openxmlformats.org/officeDocument/2006/relationships/image" Target="../media/image82.png"/><Relationship Id="rId2" Type="http://schemas.openxmlformats.org/officeDocument/2006/relationships/notesSlide" Target="../notesSlides/notesSlide64.xml"/><Relationship Id="rId1" Type="http://schemas.openxmlformats.org/officeDocument/2006/relationships/slideLayout" Target="../slideLayouts/slideLayout2.xml"/><Relationship Id="rId6" Type="http://schemas.openxmlformats.org/officeDocument/2006/relationships/image" Target="../media/image102.emf"/><Relationship Id="rId5" Type="http://schemas.openxmlformats.org/officeDocument/2006/relationships/image" Target="../media/image101.emf"/><Relationship Id="rId4" Type="http://schemas.openxmlformats.org/officeDocument/2006/relationships/image" Target="../media/image100.png"/></Relationships>
</file>

<file path=ppt/slides/_rels/slide8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6.xml.rels><?xml version="1.0" encoding="UTF-8" standalone="yes"?>
<Relationships xmlns="http://schemas.openxmlformats.org/package/2006/relationships"><Relationship Id="rId2" Type="http://schemas.openxmlformats.org/officeDocument/2006/relationships/image" Target="../media/image103.tiff"/><Relationship Id="rId1" Type="http://schemas.openxmlformats.org/officeDocument/2006/relationships/slideLayout" Target="../slideLayouts/slideLayout1.xml"/></Relationships>
</file>

<file path=ppt/slides/_rels/slide87.xml.rels><?xml version="1.0" encoding="UTF-8" standalone="yes"?>
<Relationships xmlns="http://schemas.openxmlformats.org/package/2006/relationships"><Relationship Id="rId8" Type="http://schemas.openxmlformats.org/officeDocument/2006/relationships/image" Target="../media/image108.png"/><Relationship Id="rId3" Type="http://schemas.openxmlformats.org/officeDocument/2006/relationships/slideLayout" Target="../slideLayouts/slideLayout6.xml"/><Relationship Id="rId7" Type="http://schemas.openxmlformats.org/officeDocument/2006/relationships/image" Target="../media/image107.png"/><Relationship Id="rId2" Type="http://schemas.openxmlformats.org/officeDocument/2006/relationships/video" Target="../media/media3.mp4"/><Relationship Id="rId1" Type="http://schemas.microsoft.com/office/2007/relationships/media" Target="../media/media3.mp4"/><Relationship Id="rId6" Type="http://schemas.openxmlformats.org/officeDocument/2006/relationships/image" Target="../media/image106.png"/><Relationship Id="rId5" Type="http://schemas.openxmlformats.org/officeDocument/2006/relationships/image" Target="../media/image105.png"/><Relationship Id="rId10" Type="http://schemas.openxmlformats.org/officeDocument/2006/relationships/image" Target="../media/image110.png"/><Relationship Id="rId4" Type="http://schemas.openxmlformats.org/officeDocument/2006/relationships/image" Target="../media/image104.png"/><Relationship Id="rId9" Type="http://schemas.openxmlformats.org/officeDocument/2006/relationships/image" Target="../media/image109.png"/></Relationships>
</file>

<file path=ppt/slides/_rels/slide88.xml.rels><?xml version="1.0" encoding="UTF-8" standalone="yes"?>
<Relationships xmlns="http://schemas.openxmlformats.org/package/2006/relationships"><Relationship Id="rId3" Type="http://schemas.openxmlformats.org/officeDocument/2006/relationships/image" Target="../media/image111.png"/><Relationship Id="rId2" Type="http://schemas.openxmlformats.org/officeDocument/2006/relationships/notesSlide" Target="../notesSlides/notesSlide65.xml"/><Relationship Id="rId1" Type="http://schemas.openxmlformats.org/officeDocument/2006/relationships/slideLayout" Target="../slideLayouts/slideLayout2.xml"/></Relationships>
</file>

<file path=ppt/slides/_rels/slide89.xml.rels><?xml version="1.0" encoding="UTF-8" standalone="yes"?>
<Relationships xmlns="http://schemas.openxmlformats.org/package/2006/relationships"><Relationship Id="rId3" Type="http://schemas.openxmlformats.org/officeDocument/2006/relationships/image" Target="../media/image112.png"/><Relationship Id="rId2" Type="http://schemas.openxmlformats.org/officeDocument/2006/relationships/notesSlide" Target="../notesSlides/notesSlide66.xml"/><Relationship Id="rId1" Type="http://schemas.openxmlformats.org/officeDocument/2006/relationships/slideLayout" Target="../slideLayouts/slideLayout2.xml"/></Relationships>
</file>

<file path=ppt/slides/_rels/slide90.xml.rels><?xml version="1.0" encoding="UTF-8" standalone="yes"?>
<Relationships xmlns="http://schemas.openxmlformats.org/package/2006/relationships"><Relationship Id="rId3" Type="http://schemas.openxmlformats.org/officeDocument/2006/relationships/image" Target="../media/image112.png"/><Relationship Id="rId2" Type="http://schemas.openxmlformats.org/officeDocument/2006/relationships/notesSlide" Target="../notesSlides/notesSlide67.xml"/><Relationship Id="rId1" Type="http://schemas.openxmlformats.org/officeDocument/2006/relationships/slideLayout" Target="../slideLayouts/slideLayout6.xml"/><Relationship Id="rId5" Type="http://schemas.openxmlformats.org/officeDocument/2006/relationships/image" Target="../media/image113.png"/><Relationship Id="rId4" Type="http://schemas.openxmlformats.org/officeDocument/2006/relationships/image" Target="../media/image111.png"/></Relationships>
</file>

<file path=ppt/slides/_rels/slide91.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video" Target="../media/media4.mp4"/><Relationship Id="rId1" Type="http://schemas.microsoft.com/office/2007/relationships/media" Target="../media/media4.mp4"/><Relationship Id="rId5" Type="http://schemas.openxmlformats.org/officeDocument/2006/relationships/image" Target="../media/image114.png"/><Relationship Id="rId4" Type="http://schemas.openxmlformats.org/officeDocument/2006/relationships/notesSlide" Target="../notesSlides/notesSlide68.xml"/></Relationships>
</file>

<file path=ppt/slides/_rels/slide92.xml.rels><?xml version="1.0" encoding="UTF-8" standalone="yes"?>
<Relationships xmlns="http://schemas.openxmlformats.org/package/2006/relationships"><Relationship Id="rId3" Type="http://schemas.openxmlformats.org/officeDocument/2006/relationships/image" Target="../media/image72.png"/><Relationship Id="rId2" Type="http://schemas.openxmlformats.org/officeDocument/2006/relationships/notesSlide" Target="../notesSlides/notesSlide69.xml"/><Relationship Id="rId1" Type="http://schemas.openxmlformats.org/officeDocument/2006/relationships/slideLayout" Target="../slideLayouts/slideLayout6.xml"/><Relationship Id="rId6" Type="http://schemas.openxmlformats.org/officeDocument/2006/relationships/image" Target="../media/image115.emf"/><Relationship Id="rId5" Type="http://schemas.openxmlformats.org/officeDocument/2006/relationships/image" Target="../media/image74.png"/><Relationship Id="rId4" Type="http://schemas.openxmlformats.org/officeDocument/2006/relationships/image" Target="../media/image73.png"/></Relationships>
</file>

<file path=ppt/slides/_rels/slide93.xml.rels><?xml version="1.0" encoding="UTF-8" standalone="yes"?>
<Relationships xmlns="http://schemas.openxmlformats.org/package/2006/relationships"><Relationship Id="rId3" Type="http://schemas.openxmlformats.org/officeDocument/2006/relationships/image" Target="../media/image113.png"/><Relationship Id="rId2" Type="http://schemas.openxmlformats.org/officeDocument/2006/relationships/notesSlide" Target="../notesSlides/notesSlide70.xml"/><Relationship Id="rId1" Type="http://schemas.openxmlformats.org/officeDocument/2006/relationships/slideLayout" Target="../slideLayouts/slideLayout6.xml"/><Relationship Id="rId5" Type="http://schemas.openxmlformats.org/officeDocument/2006/relationships/image" Target="../media/image117.emf"/><Relationship Id="rId4" Type="http://schemas.openxmlformats.org/officeDocument/2006/relationships/image" Target="../media/image116.png"/></Relationships>
</file>

<file path=ppt/slides/_rels/slide94.xml.rels><?xml version="1.0" encoding="UTF-8" standalone="yes"?>
<Relationships xmlns="http://schemas.openxmlformats.org/package/2006/relationships"><Relationship Id="rId3" Type="http://schemas.openxmlformats.org/officeDocument/2006/relationships/image" Target="../media/image113.png"/><Relationship Id="rId2" Type="http://schemas.openxmlformats.org/officeDocument/2006/relationships/notesSlide" Target="../notesSlides/notesSlide71.xml"/><Relationship Id="rId1" Type="http://schemas.openxmlformats.org/officeDocument/2006/relationships/slideLayout" Target="../slideLayouts/slideLayout6.xml"/><Relationship Id="rId5" Type="http://schemas.openxmlformats.org/officeDocument/2006/relationships/image" Target="../media/image117.emf"/><Relationship Id="rId4" Type="http://schemas.openxmlformats.org/officeDocument/2006/relationships/image" Target="../media/image116.png"/></Relationships>
</file>

<file path=ppt/slides/_rels/slide95.xml.rels><?xml version="1.0" encoding="UTF-8" standalone="yes"?>
<Relationships xmlns="http://schemas.openxmlformats.org/package/2006/relationships"><Relationship Id="rId3" Type="http://schemas.openxmlformats.org/officeDocument/2006/relationships/image" Target="../media/image76.emf"/><Relationship Id="rId2" Type="http://schemas.openxmlformats.org/officeDocument/2006/relationships/notesSlide" Target="../notesSlides/notesSlide72.xml"/><Relationship Id="rId1" Type="http://schemas.openxmlformats.org/officeDocument/2006/relationships/slideLayout" Target="../slideLayouts/slideLayout2.xml"/><Relationship Id="rId5" Type="http://schemas.openxmlformats.org/officeDocument/2006/relationships/image" Target="../media/image78.emf"/><Relationship Id="rId4" Type="http://schemas.openxmlformats.org/officeDocument/2006/relationships/image" Target="../media/image77.emf"/></Relationships>
</file>

<file path=ppt/slides/_rels/slide96.xml.rels><?xml version="1.0" encoding="UTF-8" standalone="yes"?>
<Relationships xmlns="http://schemas.openxmlformats.org/package/2006/relationships"><Relationship Id="rId3" Type="http://schemas.openxmlformats.org/officeDocument/2006/relationships/image" Target="../media/image118.png"/><Relationship Id="rId2" Type="http://schemas.openxmlformats.org/officeDocument/2006/relationships/notesSlide" Target="../notesSlides/notesSlide73.xml"/><Relationship Id="rId1" Type="http://schemas.openxmlformats.org/officeDocument/2006/relationships/slideLayout" Target="../slideLayouts/slideLayout6.xml"/><Relationship Id="rId5" Type="http://schemas.openxmlformats.org/officeDocument/2006/relationships/image" Target="../media/image120.emf"/><Relationship Id="rId4" Type="http://schemas.openxmlformats.org/officeDocument/2006/relationships/image" Target="../media/image119.emf"/></Relationships>
</file>

<file path=ppt/slides/_rels/slide97.xml.rels><?xml version="1.0" encoding="UTF-8" standalone="yes"?>
<Relationships xmlns="http://schemas.openxmlformats.org/package/2006/relationships"><Relationship Id="rId3" Type="http://schemas.openxmlformats.org/officeDocument/2006/relationships/image" Target="../media/image121.png"/><Relationship Id="rId2" Type="http://schemas.openxmlformats.org/officeDocument/2006/relationships/notesSlide" Target="../notesSlides/notesSlide74.xml"/><Relationship Id="rId1" Type="http://schemas.openxmlformats.org/officeDocument/2006/relationships/slideLayout" Target="../slideLayouts/slideLayout6.xml"/><Relationship Id="rId6" Type="http://schemas.openxmlformats.org/officeDocument/2006/relationships/image" Target="../media/image120.emf"/><Relationship Id="rId5" Type="http://schemas.openxmlformats.org/officeDocument/2006/relationships/image" Target="../media/image119.emf"/><Relationship Id="rId4" Type="http://schemas.openxmlformats.org/officeDocument/2006/relationships/image" Target="../media/image122.png"/></Relationships>
</file>

<file path=ppt/slides/_rels/slide98.xml.rels><?xml version="1.0" encoding="UTF-8" standalone="yes"?>
<Relationships xmlns="http://schemas.openxmlformats.org/package/2006/relationships"><Relationship Id="rId3" Type="http://schemas.openxmlformats.org/officeDocument/2006/relationships/image" Target="../media/image123.png"/><Relationship Id="rId2" Type="http://schemas.openxmlformats.org/officeDocument/2006/relationships/notesSlide" Target="../notesSlides/notesSlide75.xml"/><Relationship Id="rId1" Type="http://schemas.openxmlformats.org/officeDocument/2006/relationships/slideLayout" Target="../slideLayouts/slideLayout6.xml"/><Relationship Id="rId5" Type="http://schemas.openxmlformats.org/officeDocument/2006/relationships/image" Target="../media/image120.emf"/><Relationship Id="rId4" Type="http://schemas.openxmlformats.org/officeDocument/2006/relationships/image" Target="../media/image119.emf"/></Relationships>
</file>

<file path=ppt/slides/_rels/slide99.xml.rels><?xml version="1.0" encoding="UTF-8" standalone="yes"?>
<Relationships xmlns="http://schemas.openxmlformats.org/package/2006/relationships"><Relationship Id="rId3" Type="http://schemas.openxmlformats.org/officeDocument/2006/relationships/image" Target="../media/image123.png"/><Relationship Id="rId2" Type="http://schemas.openxmlformats.org/officeDocument/2006/relationships/notesSlide" Target="../notesSlides/notesSlide76.xml"/><Relationship Id="rId1" Type="http://schemas.openxmlformats.org/officeDocument/2006/relationships/slideLayout" Target="../slideLayouts/slideLayout6.xml"/><Relationship Id="rId6" Type="http://schemas.openxmlformats.org/officeDocument/2006/relationships/image" Target="../media/image120.emf"/><Relationship Id="rId5" Type="http://schemas.openxmlformats.org/officeDocument/2006/relationships/image" Target="../media/image119.emf"/><Relationship Id="rId4" Type="http://schemas.openxmlformats.org/officeDocument/2006/relationships/image" Target="../media/image124.png"/></Relationships>
</file>

<file path=ppt/slides/_rels/slide100.xml.rels><?xml version="1.0" encoding="UTF-8" standalone="yes"?>
<Relationships xmlns="http://schemas.openxmlformats.org/package/2006/relationships"><Relationship Id="rId3" Type="http://schemas.openxmlformats.org/officeDocument/2006/relationships/image" Target="../media/image125.png"/><Relationship Id="rId2" Type="http://schemas.openxmlformats.org/officeDocument/2006/relationships/image" Target="../media/image72.png"/><Relationship Id="rId1" Type="http://schemas.openxmlformats.org/officeDocument/2006/relationships/slideLayout" Target="../slideLayouts/slideLayout6.xml"/><Relationship Id="rId4" Type="http://schemas.openxmlformats.org/officeDocument/2006/relationships/image" Target="../media/image76.emf"/></Relationships>
</file>

<file path=ppt/slides/_rels/slide101.xml.rels><?xml version="1.0" encoding="UTF-8" standalone="yes"?>
<Relationships xmlns="http://schemas.openxmlformats.org/package/2006/relationships"><Relationship Id="rId3" Type="http://schemas.openxmlformats.org/officeDocument/2006/relationships/image" Target="../media/image72.png"/><Relationship Id="rId2" Type="http://schemas.openxmlformats.org/officeDocument/2006/relationships/notesSlide" Target="../notesSlides/notesSlide77.xml"/><Relationship Id="rId1" Type="http://schemas.openxmlformats.org/officeDocument/2006/relationships/slideLayout" Target="../slideLayouts/slideLayout6.xml"/><Relationship Id="rId6" Type="http://schemas.openxmlformats.org/officeDocument/2006/relationships/image" Target="../media/image126.emf"/><Relationship Id="rId5" Type="http://schemas.openxmlformats.org/officeDocument/2006/relationships/image" Target="../media/image76.emf"/><Relationship Id="rId4" Type="http://schemas.openxmlformats.org/officeDocument/2006/relationships/image" Target="../media/image125.png"/></Relationships>
</file>

<file path=ppt/slides/_rels/slide102.xml.rels><?xml version="1.0" encoding="UTF-8" standalone="yes"?>
<Relationships xmlns="http://schemas.openxmlformats.org/package/2006/relationships"><Relationship Id="rId3" Type="http://schemas.openxmlformats.org/officeDocument/2006/relationships/image" Target="../media/image72.png"/><Relationship Id="rId2" Type="http://schemas.openxmlformats.org/officeDocument/2006/relationships/notesSlide" Target="../notesSlides/notesSlide78.xml"/><Relationship Id="rId1" Type="http://schemas.openxmlformats.org/officeDocument/2006/relationships/slideLayout" Target="../slideLayouts/slideLayout6.xml"/><Relationship Id="rId6" Type="http://schemas.openxmlformats.org/officeDocument/2006/relationships/image" Target="../media/image75.emf"/><Relationship Id="rId5" Type="http://schemas.openxmlformats.org/officeDocument/2006/relationships/image" Target="../media/image74.png"/><Relationship Id="rId4" Type="http://schemas.openxmlformats.org/officeDocument/2006/relationships/image" Target="../media/image73.png"/></Relationships>
</file>

<file path=ppt/slides/_rels/slide103.xml.rels><?xml version="1.0" encoding="UTF-8" standalone="yes"?>
<Relationships xmlns="http://schemas.openxmlformats.org/package/2006/relationships"><Relationship Id="rId3" Type="http://schemas.openxmlformats.org/officeDocument/2006/relationships/image" Target="../media/image127.gif"/><Relationship Id="rId7" Type="http://schemas.openxmlformats.org/officeDocument/2006/relationships/image" Target="../media/image129.tif"/><Relationship Id="rId2" Type="http://schemas.openxmlformats.org/officeDocument/2006/relationships/notesSlide" Target="../notesSlides/notesSlide79.xml"/><Relationship Id="rId1" Type="http://schemas.openxmlformats.org/officeDocument/2006/relationships/slideLayout" Target="../slideLayouts/slideLayout6.xml"/><Relationship Id="rId6" Type="http://schemas.openxmlformats.org/officeDocument/2006/relationships/image" Target="../media/image128.tif"/><Relationship Id="rId5" Type="http://schemas.openxmlformats.org/officeDocument/2006/relationships/hyperlink" Target="https://en.wikipedia.org/wiki/Greek_language" TargetMode="External"/><Relationship Id="rId4" Type="http://schemas.openxmlformats.org/officeDocument/2006/relationships/hyperlink" Target="https://en.wikipedia.org/wiki/Procrustes" TargetMode="External"/></Relationships>
</file>

<file path=ppt/slides/_rels/slide104.xml.rels><?xml version="1.0" encoding="UTF-8" standalone="yes"?>
<Relationships xmlns="http://schemas.openxmlformats.org/package/2006/relationships"><Relationship Id="rId3" Type="http://schemas.openxmlformats.org/officeDocument/2006/relationships/image" Target="../media/image79.png"/><Relationship Id="rId2" Type="http://schemas.openxmlformats.org/officeDocument/2006/relationships/notesSlide" Target="../notesSlides/notesSlide80.xml"/><Relationship Id="rId1" Type="http://schemas.openxmlformats.org/officeDocument/2006/relationships/slideLayout" Target="../slideLayouts/slideLayout6.xml"/></Relationships>
</file>

<file path=ppt/slides/_rels/slide105.xml.rels><?xml version="1.0" encoding="UTF-8" standalone="yes"?>
<Relationships xmlns="http://schemas.openxmlformats.org/package/2006/relationships"><Relationship Id="rId3" Type="http://schemas.openxmlformats.org/officeDocument/2006/relationships/image" Target="../media/image130.png"/><Relationship Id="rId2" Type="http://schemas.openxmlformats.org/officeDocument/2006/relationships/notesSlide" Target="../notesSlides/notesSlide81.xml"/><Relationship Id="rId1" Type="http://schemas.openxmlformats.org/officeDocument/2006/relationships/slideLayout" Target="../slideLayouts/slideLayout6.xml"/><Relationship Id="rId5" Type="http://schemas.openxmlformats.org/officeDocument/2006/relationships/image" Target="../media/image150.png"/><Relationship Id="rId4" Type="http://schemas.openxmlformats.org/officeDocument/2006/relationships/image" Target="../media/image131.png"/></Relationships>
</file>

<file path=ppt/slides/_rels/slide106.xml.rels><?xml version="1.0" encoding="UTF-8" standalone="yes"?>
<Relationships xmlns="http://schemas.openxmlformats.org/package/2006/relationships"><Relationship Id="rId3" Type="http://schemas.openxmlformats.org/officeDocument/2006/relationships/image" Target="../media/image80.png"/><Relationship Id="rId2" Type="http://schemas.openxmlformats.org/officeDocument/2006/relationships/notesSlide" Target="../notesSlides/notesSlide82.xml"/><Relationship Id="rId1" Type="http://schemas.openxmlformats.org/officeDocument/2006/relationships/slideLayout" Target="../slideLayouts/slideLayout6.xml"/></Relationships>
</file>

<file path=ppt/slides/_rels/slide107.xml.rels><?xml version="1.0" encoding="UTF-8" standalone="yes"?>
<Relationships xmlns="http://schemas.openxmlformats.org/package/2006/relationships"><Relationship Id="rId8" Type="http://schemas.openxmlformats.org/officeDocument/2006/relationships/image" Target="../media/image86.png"/><Relationship Id="rId3" Type="http://schemas.openxmlformats.org/officeDocument/2006/relationships/image" Target="../media/image81.png"/><Relationship Id="rId7" Type="http://schemas.openxmlformats.org/officeDocument/2006/relationships/image" Target="../media/image85.png"/><Relationship Id="rId2" Type="http://schemas.openxmlformats.org/officeDocument/2006/relationships/notesSlide" Target="../notesSlides/notesSlide83.xml"/><Relationship Id="rId1" Type="http://schemas.openxmlformats.org/officeDocument/2006/relationships/slideLayout" Target="../slideLayouts/slideLayout6.xml"/><Relationship Id="rId6" Type="http://schemas.openxmlformats.org/officeDocument/2006/relationships/image" Target="../media/image84.png"/><Relationship Id="rId11" Type="http://schemas.openxmlformats.org/officeDocument/2006/relationships/image" Target="../media/image89.emf"/><Relationship Id="rId5" Type="http://schemas.openxmlformats.org/officeDocument/2006/relationships/image" Target="../media/image83.png"/><Relationship Id="rId10" Type="http://schemas.openxmlformats.org/officeDocument/2006/relationships/image" Target="../media/image88.emf"/><Relationship Id="rId4" Type="http://schemas.openxmlformats.org/officeDocument/2006/relationships/image" Target="../media/image82.png"/><Relationship Id="rId9" Type="http://schemas.openxmlformats.org/officeDocument/2006/relationships/image" Target="../media/image87.png"/></Relationships>
</file>

<file path=ppt/slides/_rels/slide108.xml.rels><?xml version="1.0" encoding="UTF-8" standalone="yes"?>
<Relationships xmlns="http://schemas.openxmlformats.org/package/2006/relationships"><Relationship Id="rId2" Type="http://schemas.openxmlformats.org/officeDocument/2006/relationships/image" Target="../media/image79.png"/><Relationship Id="rId1" Type="http://schemas.openxmlformats.org/officeDocument/2006/relationships/slideLayout" Target="../slideLayouts/slideLayout3.xml"/></Relationships>
</file>

<file path=ppt/slides/_rels/slide109.xml.rels><?xml version="1.0" encoding="UTF-8" standalone="yes"?>
<Relationships xmlns="http://schemas.openxmlformats.org/package/2006/relationships"><Relationship Id="rId2" Type="http://schemas.openxmlformats.org/officeDocument/2006/relationships/image" Target="../media/image87.png"/><Relationship Id="rId1" Type="http://schemas.openxmlformats.org/officeDocument/2006/relationships/slideLayout" Target="../slideLayouts/slideLayout6.xml"/></Relationships>
</file>

<file path=ppt/slides/_rels/slide110.xml.rels><?xml version="1.0" encoding="UTF-8" standalone="yes"?>
<Relationships xmlns="http://schemas.openxmlformats.org/package/2006/relationships"><Relationship Id="rId3" Type="http://schemas.openxmlformats.org/officeDocument/2006/relationships/image" Target="../media/image81.png"/><Relationship Id="rId2" Type="http://schemas.openxmlformats.org/officeDocument/2006/relationships/notesSlide" Target="../notesSlides/notesSlide84.xml"/><Relationship Id="rId1" Type="http://schemas.openxmlformats.org/officeDocument/2006/relationships/slideLayout" Target="../slideLayouts/slideLayout6.xml"/><Relationship Id="rId4" Type="http://schemas.openxmlformats.org/officeDocument/2006/relationships/image" Target="../media/image90.png"/></Relationships>
</file>

<file path=ppt/slides/_rels/slide111.xml.rels><?xml version="1.0" encoding="UTF-8" standalone="yes"?>
<Relationships xmlns="http://schemas.openxmlformats.org/package/2006/relationships"><Relationship Id="rId3" Type="http://schemas.openxmlformats.org/officeDocument/2006/relationships/image" Target="../media/image91.png"/><Relationship Id="rId2" Type="http://schemas.openxmlformats.org/officeDocument/2006/relationships/notesSlide" Target="../notesSlides/notesSlide85.xml"/><Relationship Id="rId1" Type="http://schemas.openxmlformats.org/officeDocument/2006/relationships/slideLayout" Target="../slideLayouts/slideLayout6.xml"/><Relationship Id="rId5" Type="http://schemas.openxmlformats.org/officeDocument/2006/relationships/image" Target="../media/image93.emf"/><Relationship Id="rId4" Type="http://schemas.openxmlformats.org/officeDocument/2006/relationships/image" Target="../media/image92.png"/></Relationships>
</file>

<file path=ppt/slides/_rels/slide112.xml.rels><?xml version="1.0" encoding="UTF-8" standalone="yes"?>
<Relationships xmlns="http://schemas.openxmlformats.org/package/2006/relationships"><Relationship Id="rId3" Type="http://schemas.openxmlformats.org/officeDocument/2006/relationships/image" Target="../media/image92.png"/><Relationship Id="rId2" Type="http://schemas.openxmlformats.org/officeDocument/2006/relationships/notesSlide" Target="../notesSlides/notesSlide86.xml"/><Relationship Id="rId1" Type="http://schemas.openxmlformats.org/officeDocument/2006/relationships/slideLayout" Target="../slideLayouts/slideLayout6.xml"/><Relationship Id="rId4" Type="http://schemas.openxmlformats.org/officeDocument/2006/relationships/image" Target="../media/image94.emf"/></Relationships>
</file>

<file path=ppt/slides/_rels/slide113.xml.rels><?xml version="1.0" encoding="UTF-8" standalone="yes"?>
<Relationships xmlns="http://schemas.openxmlformats.org/package/2006/relationships"><Relationship Id="rId3" Type="http://schemas.openxmlformats.org/officeDocument/2006/relationships/image" Target="../media/image92.png"/><Relationship Id="rId2" Type="http://schemas.openxmlformats.org/officeDocument/2006/relationships/notesSlide" Target="../notesSlides/notesSlide87.xml"/><Relationship Id="rId1" Type="http://schemas.openxmlformats.org/officeDocument/2006/relationships/slideLayout" Target="../slideLayouts/slideLayout6.xml"/><Relationship Id="rId4" Type="http://schemas.openxmlformats.org/officeDocument/2006/relationships/image" Target="../media/image94.emf"/></Relationships>
</file>

<file path=ppt/slides/_rels/slide114.xml.rels><?xml version="1.0" encoding="UTF-8" standalone="yes"?>
<Relationships xmlns="http://schemas.openxmlformats.org/package/2006/relationships"><Relationship Id="rId3" Type="http://schemas.openxmlformats.org/officeDocument/2006/relationships/image" Target="../media/image95.png"/><Relationship Id="rId2" Type="http://schemas.openxmlformats.org/officeDocument/2006/relationships/notesSlide" Target="../notesSlides/notesSlide88.xml"/><Relationship Id="rId1" Type="http://schemas.openxmlformats.org/officeDocument/2006/relationships/slideLayout" Target="../slideLayouts/slideLayout6.xml"/><Relationship Id="rId5" Type="http://schemas.openxmlformats.org/officeDocument/2006/relationships/image" Target="../media/image97.png"/><Relationship Id="rId4" Type="http://schemas.openxmlformats.org/officeDocument/2006/relationships/image" Target="../media/image96.png"/></Relationships>
</file>

<file path=ppt/slides/_rels/slide115.xml.rels><?xml version="1.0" encoding="UTF-8" standalone="yes"?>
<Relationships xmlns="http://schemas.openxmlformats.org/package/2006/relationships"><Relationship Id="rId3" Type="http://schemas.openxmlformats.org/officeDocument/2006/relationships/image" Target="../media/image95.png"/><Relationship Id="rId2" Type="http://schemas.openxmlformats.org/officeDocument/2006/relationships/notesSlide" Target="../notesSlides/notesSlide89.xml"/><Relationship Id="rId1" Type="http://schemas.openxmlformats.org/officeDocument/2006/relationships/slideLayout" Target="../slideLayouts/slideLayout6.xml"/><Relationship Id="rId6" Type="http://schemas.openxmlformats.org/officeDocument/2006/relationships/image" Target="../media/image99.emf"/><Relationship Id="rId5" Type="http://schemas.openxmlformats.org/officeDocument/2006/relationships/image" Target="../media/image96.png"/><Relationship Id="rId4" Type="http://schemas.openxmlformats.org/officeDocument/2006/relationships/image" Target="../media/image98.png"/></Relationships>
</file>

<file path=ppt/slides/_rels/slide116.xml.rels><?xml version="1.0" encoding="UTF-8" standalone="yes"?>
<Relationships xmlns="http://schemas.openxmlformats.org/package/2006/relationships"><Relationship Id="rId3" Type="http://schemas.openxmlformats.org/officeDocument/2006/relationships/image" Target="../media/image82.png"/><Relationship Id="rId2" Type="http://schemas.openxmlformats.org/officeDocument/2006/relationships/notesSlide" Target="../notesSlides/notesSlide90.xml"/><Relationship Id="rId1" Type="http://schemas.openxmlformats.org/officeDocument/2006/relationships/slideLayout" Target="../slideLayouts/slideLayout2.xml"/><Relationship Id="rId6" Type="http://schemas.openxmlformats.org/officeDocument/2006/relationships/image" Target="../media/image102.emf"/><Relationship Id="rId5" Type="http://schemas.openxmlformats.org/officeDocument/2006/relationships/image" Target="../media/image101.emf"/><Relationship Id="rId4" Type="http://schemas.openxmlformats.org/officeDocument/2006/relationships/image" Target="../media/image100.png"/></Relationships>
</file>

<file path=ppt/slides/_rels/slide117.xml.rels><?xml version="1.0" encoding="UTF-8" standalone="yes"?>
<Relationships xmlns="http://schemas.openxmlformats.org/package/2006/relationships"><Relationship Id="rId2" Type="http://schemas.openxmlformats.org/officeDocument/2006/relationships/image" Target="../media/image103.tiff"/><Relationship Id="rId1" Type="http://schemas.openxmlformats.org/officeDocument/2006/relationships/slideLayout" Target="../slideLayouts/slideLayout1.xml"/></Relationships>
</file>

<file path=ppt/slides/_rels/slide118.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video" Target="../media/media4.mp4"/><Relationship Id="rId1" Type="http://schemas.microsoft.com/office/2007/relationships/media" Target="../media/media4.mp4"/><Relationship Id="rId5" Type="http://schemas.openxmlformats.org/officeDocument/2006/relationships/image" Target="../media/image114.png"/><Relationship Id="rId4" Type="http://schemas.openxmlformats.org/officeDocument/2006/relationships/notesSlide" Target="../notesSlides/notesSlide91.xml"/></Relationships>
</file>

<file path=ppt/slides/_rels/slide119.xml.rels><?xml version="1.0" encoding="UTF-8" standalone="yes"?>
<Relationships xmlns="http://schemas.openxmlformats.org/package/2006/relationships"><Relationship Id="rId2" Type="http://schemas.openxmlformats.org/officeDocument/2006/relationships/notesSlide" Target="../notesSlides/notesSlide92.xml"/><Relationship Id="rId1" Type="http://schemas.openxmlformats.org/officeDocument/2006/relationships/slideLayout" Target="../slideLayouts/slideLayout2.xml"/></Relationships>
</file>

<file path=ppt/slides/_rels/slide1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22.xml.rels><?xml version="1.0" encoding="UTF-8" standalone="yes"?>
<Relationships xmlns="http://schemas.openxmlformats.org/package/2006/relationships"><Relationship Id="rId2" Type="http://schemas.openxmlformats.org/officeDocument/2006/relationships/image" Target="../media/image132.png"/><Relationship Id="rId1" Type="http://schemas.openxmlformats.org/officeDocument/2006/relationships/slideLayout" Target="../slideLayouts/slideLayout6.xml"/></Relationships>
</file>

<file path=ppt/slides/_rels/slide123.xml.rels><?xml version="1.0" encoding="UTF-8" standalone="yes"?>
<Relationships xmlns="http://schemas.openxmlformats.org/package/2006/relationships"><Relationship Id="rId3" Type="http://schemas.openxmlformats.org/officeDocument/2006/relationships/image" Target="../media/image133.png"/><Relationship Id="rId2" Type="http://schemas.openxmlformats.org/officeDocument/2006/relationships/notesSlide" Target="../notesSlides/notesSlide93.xml"/><Relationship Id="rId1" Type="http://schemas.openxmlformats.org/officeDocument/2006/relationships/slideLayout" Target="../slideLayouts/slideLayout6.xml"/></Relationships>
</file>

<file path=ppt/slides/_rels/slide124.xml.rels><?xml version="1.0" encoding="UTF-8" standalone="yes"?>
<Relationships xmlns="http://schemas.openxmlformats.org/package/2006/relationships"><Relationship Id="rId8" Type="http://schemas.openxmlformats.org/officeDocument/2006/relationships/image" Target="../media/image139.png"/><Relationship Id="rId3" Type="http://schemas.openxmlformats.org/officeDocument/2006/relationships/image" Target="../media/image134.png"/><Relationship Id="rId7" Type="http://schemas.openxmlformats.org/officeDocument/2006/relationships/image" Target="../media/image138.png"/><Relationship Id="rId2" Type="http://schemas.openxmlformats.org/officeDocument/2006/relationships/notesSlide" Target="../notesSlides/notesSlide94.xml"/><Relationship Id="rId1" Type="http://schemas.openxmlformats.org/officeDocument/2006/relationships/slideLayout" Target="../slideLayouts/slideLayout6.xml"/><Relationship Id="rId6" Type="http://schemas.openxmlformats.org/officeDocument/2006/relationships/image" Target="../media/image137.png"/><Relationship Id="rId5" Type="http://schemas.openxmlformats.org/officeDocument/2006/relationships/image" Target="../media/image136.png"/><Relationship Id="rId4" Type="http://schemas.openxmlformats.org/officeDocument/2006/relationships/image" Target="../media/image135.png"/></Relationships>
</file>

<file path=ppt/slides/_rels/slide125.xml.rels><?xml version="1.0" encoding="UTF-8" standalone="yes"?>
<Relationships xmlns="http://schemas.openxmlformats.org/package/2006/relationships"><Relationship Id="rId2" Type="http://schemas.openxmlformats.org/officeDocument/2006/relationships/image" Target="../media/image134.png"/><Relationship Id="rId1" Type="http://schemas.openxmlformats.org/officeDocument/2006/relationships/slideLayout" Target="../slideLayouts/slideLayout2.xml"/></Relationships>
</file>

<file path=ppt/slides/_rels/slide126.xml.rels><?xml version="1.0" encoding="UTF-8" standalone="yes"?>
<Relationships xmlns="http://schemas.openxmlformats.org/package/2006/relationships"><Relationship Id="rId2" Type="http://schemas.openxmlformats.org/officeDocument/2006/relationships/image" Target="../media/image134.png"/><Relationship Id="rId1" Type="http://schemas.openxmlformats.org/officeDocument/2006/relationships/slideLayout" Target="../slideLayouts/slideLayout2.xml"/></Relationships>
</file>

<file path=ppt/slides/_rels/slide127.xml.rels><?xml version="1.0" encoding="UTF-8" standalone="yes"?>
<Relationships xmlns="http://schemas.openxmlformats.org/package/2006/relationships"><Relationship Id="rId3" Type="http://schemas.openxmlformats.org/officeDocument/2006/relationships/image" Target="../media/image134.png"/><Relationship Id="rId2" Type="http://schemas.openxmlformats.org/officeDocument/2006/relationships/image" Target="../media/image140.png"/><Relationship Id="rId1" Type="http://schemas.openxmlformats.org/officeDocument/2006/relationships/slideLayout" Target="../slideLayouts/slideLayout2.xml"/></Relationships>
</file>

<file path=ppt/slides/_rels/slide128.xml.rels><?xml version="1.0" encoding="UTF-8" standalone="yes"?>
<Relationships xmlns="http://schemas.openxmlformats.org/package/2006/relationships"><Relationship Id="rId3" Type="http://schemas.openxmlformats.org/officeDocument/2006/relationships/image" Target="../media/image134.png"/><Relationship Id="rId2" Type="http://schemas.openxmlformats.org/officeDocument/2006/relationships/notesSlide" Target="../notesSlides/notesSlide95.xml"/><Relationship Id="rId1" Type="http://schemas.openxmlformats.org/officeDocument/2006/relationships/slideLayout" Target="../slideLayouts/slideLayout2.xml"/><Relationship Id="rId4" Type="http://schemas.openxmlformats.org/officeDocument/2006/relationships/image" Target="../media/image140.png"/></Relationships>
</file>

<file path=ppt/slides/_rels/slide129.xml.rels><?xml version="1.0" encoding="UTF-8" standalone="yes"?>
<Relationships xmlns="http://schemas.openxmlformats.org/package/2006/relationships"><Relationship Id="rId3" Type="http://schemas.openxmlformats.org/officeDocument/2006/relationships/image" Target="../media/image109.png"/><Relationship Id="rId2" Type="http://schemas.openxmlformats.org/officeDocument/2006/relationships/notesSlide" Target="../notesSlides/notesSlide96.xml"/><Relationship Id="rId1" Type="http://schemas.openxmlformats.org/officeDocument/2006/relationships/slideLayout" Target="../slideLayouts/slideLayout6.xml"/><Relationship Id="rId4" Type="http://schemas.openxmlformats.org/officeDocument/2006/relationships/image" Target="../media/image141.png"/></Relationships>
</file>

<file path=ppt/slides/_rels/slide130.xml.rels><?xml version="1.0" encoding="UTF-8" standalone="yes"?>
<Relationships xmlns="http://schemas.openxmlformats.org/package/2006/relationships"><Relationship Id="rId3" Type="http://schemas.openxmlformats.org/officeDocument/2006/relationships/image" Target="../media/image142.png"/><Relationship Id="rId2" Type="http://schemas.openxmlformats.org/officeDocument/2006/relationships/notesSlide" Target="../notesSlides/notesSlide97.xml"/><Relationship Id="rId1" Type="http://schemas.openxmlformats.org/officeDocument/2006/relationships/slideLayout" Target="../slideLayouts/slideLayout6.xml"/><Relationship Id="rId6" Type="http://schemas.openxmlformats.org/officeDocument/2006/relationships/image" Target="../media/image145.png"/><Relationship Id="rId5" Type="http://schemas.openxmlformats.org/officeDocument/2006/relationships/image" Target="../media/image144.png"/><Relationship Id="rId4" Type="http://schemas.openxmlformats.org/officeDocument/2006/relationships/image" Target="../media/image143.png"/></Relationships>
</file>

<file path=ppt/slides/_rels/slide131.xml.rels><?xml version="1.0" encoding="UTF-8" standalone="yes"?>
<Relationships xmlns="http://schemas.openxmlformats.org/package/2006/relationships"><Relationship Id="rId3" Type="http://schemas.openxmlformats.org/officeDocument/2006/relationships/image" Target="../media/image147.png"/><Relationship Id="rId2" Type="http://schemas.openxmlformats.org/officeDocument/2006/relationships/image" Target="../media/image146.png"/><Relationship Id="rId1" Type="http://schemas.openxmlformats.org/officeDocument/2006/relationships/slideLayout" Target="../slideLayouts/slideLayout6.xml"/><Relationship Id="rId6" Type="http://schemas.openxmlformats.org/officeDocument/2006/relationships/image" Target="../media/image143.png"/><Relationship Id="rId5" Type="http://schemas.openxmlformats.org/officeDocument/2006/relationships/image" Target="../media/image148.png"/><Relationship Id="rId4" Type="http://schemas.openxmlformats.org/officeDocument/2006/relationships/image" Target="../media/image142.png"/></Relationships>
</file>

<file path=ppt/slides/_rels/slide132.xml.rels><?xml version="1.0" encoding="UTF-8" standalone="yes"?>
<Relationships xmlns="http://schemas.openxmlformats.org/package/2006/relationships"><Relationship Id="rId2" Type="http://schemas.openxmlformats.org/officeDocument/2006/relationships/image" Target="../media/image149.png"/><Relationship Id="rId1" Type="http://schemas.openxmlformats.org/officeDocument/2006/relationships/slideLayout" Target="../slideLayouts/slideLayout6.xml"/></Relationships>
</file>

<file path=ppt/slides/_rels/slide133.xml.rels><?xml version="1.0" encoding="UTF-8" standalone="yes"?>
<Relationships xmlns="http://schemas.openxmlformats.org/package/2006/relationships"><Relationship Id="rId2" Type="http://schemas.openxmlformats.org/officeDocument/2006/relationships/image" Target="../media/image151.png"/><Relationship Id="rId1" Type="http://schemas.openxmlformats.org/officeDocument/2006/relationships/slideLayout" Target="../slideLayouts/slideLayout6.xml"/></Relationships>
</file>

<file path=ppt/slides/_rels/slide134.xml.rels><?xml version="1.0" encoding="UTF-8" standalone="yes"?>
<Relationships xmlns="http://schemas.openxmlformats.org/package/2006/relationships"><Relationship Id="rId3" Type="http://schemas.openxmlformats.org/officeDocument/2006/relationships/image" Target="../media/image151.png"/><Relationship Id="rId2" Type="http://schemas.openxmlformats.org/officeDocument/2006/relationships/image" Target="../media/image152.png"/><Relationship Id="rId1" Type="http://schemas.openxmlformats.org/officeDocument/2006/relationships/slideLayout" Target="../slideLayouts/slideLayout6.xml"/></Relationships>
</file>

<file path=ppt/slides/_rels/slide135.xml.rels><?xml version="1.0" encoding="UTF-8" standalone="yes"?>
<Relationships xmlns="http://schemas.openxmlformats.org/package/2006/relationships"><Relationship Id="rId3" Type="http://schemas.openxmlformats.org/officeDocument/2006/relationships/image" Target="../media/image154.png"/><Relationship Id="rId2" Type="http://schemas.openxmlformats.org/officeDocument/2006/relationships/image" Target="../media/image153.png"/><Relationship Id="rId1" Type="http://schemas.openxmlformats.org/officeDocument/2006/relationships/slideLayout" Target="../slideLayouts/slideLayout6.xml"/></Relationships>
</file>

<file path=ppt/slides/_rels/slide136.xml.rels><?xml version="1.0" encoding="UTF-8" standalone="yes"?>
<Relationships xmlns="http://schemas.openxmlformats.org/package/2006/relationships"><Relationship Id="rId3" Type="http://schemas.openxmlformats.org/officeDocument/2006/relationships/image" Target="../media/image154.png"/><Relationship Id="rId2" Type="http://schemas.openxmlformats.org/officeDocument/2006/relationships/image" Target="../media/image153.png"/><Relationship Id="rId1" Type="http://schemas.openxmlformats.org/officeDocument/2006/relationships/slideLayout" Target="../slideLayouts/slideLayout6.xml"/></Relationships>
</file>

<file path=ppt/slides/_rels/slide137.xml.rels><?xml version="1.0" encoding="UTF-8" standalone="yes"?>
<Relationships xmlns="http://schemas.openxmlformats.org/package/2006/relationships"><Relationship Id="rId3" Type="http://schemas.openxmlformats.org/officeDocument/2006/relationships/image" Target="../media/image153.png"/><Relationship Id="rId2" Type="http://schemas.openxmlformats.org/officeDocument/2006/relationships/image" Target="../media/image154.png"/><Relationship Id="rId1" Type="http://schemas.openxmlformats.org/officeDocument/2006/relationships/slideLayout" Target="../slideLayouts/slideLayout6.xml"/></Relationships>
</file>

<file path=ppt/slides/_rels/slide138.xml.rels><?xml version="1.0" encoding="UTF-8" standalone="yes"?>
<Relationships xmlns="http://schemas.openxmlformats.org/package/2006/relationships"><Relationship Id="rId3" Type="http://schemas.openxmlformats.org/officeDocument/2006/relationships/image" Target="../media/image153.png"/><Relationship Id="rId2" Type="http://schemas.openxmlformats.org/officeDocument/2006/relationships/image" Target="../media/image154.png"/><Relationship Id="rId1" Type="http://schemas.openxmlformats.org/officeDocument/2006/relationships/slideLayout" Target="../slideLayouts/slideLayout6.xml"/></Relationships>
</file>

<file path=ppt/slides/_rels/slide139.xml.rels><?xml version="1.0" encoding="UTF-8" standalone="yes"?>
<Relationships xmlns="http://schemas.openxmlformats.org/package/2006/relationships"><Relationship Id="rId3" Type="http://schemas.openxmlformats.org/officeDocument/2006/relationships/image" Target="../media/image156.png"/><Relationship Id="rId2" Type="http://schemas.openxmlformats.org/officeDocument/2006/relationships/image" Target="../media/image155.png"/><Relationship Id="rId1" Type="http://schemas.openxmlformats.org/officeDocument/2006/relationships/slideLayout" Target="../slideLayouts/slideLayout2.xml"/></Relationships>
</file>

<file path=ppt/slides/_rels/slide140.xml.rels><?xml version="1.0" encoding="UTF-8" standalone="yes"?>
<Relationships xmlns="http://schemas.openxmlformats.org/package/2006/relationships"><Relationship Id="rId3" Type="http://schemas.openxmlformats.org/officeDocument/2006/relationships/image" Target="../media/image157.png"/><Relationship Id="rId2" Type="http://schemas.openxmlformats.org/officeDocument/2006/relationships/image" Target="../media/image155.png"/><Relationship Id="rId1" Type="http://schemas.openxmlformats.org/officeDocument/2006/relationships/slideLayout" Target="../slideLayouts/slideLayout2.xml"/></Relationships>
</file>

<file path=ppt/slides/_rels/slide141.xml.rels><?xml version="1.0" encoding="UTF-8" standalone="yes"?>
<Relationships xmlns="http://schemas.openxmlformats.org/package/2006/relationships"><Relationship Id="rId3" Type="http://schemas.openxmlformats.org/officeDocument/2006/relationships/image" Target="../media/image157.png"/><Relationship Id="rId2" Type="http://schemas.openxmlformats.org/officeDocument/2006/relationships/image" Target="../media/image155.png"/><Relationship Id="rId1" Type="http://schemas.openxmlformats.org/officeDocument/2006/relationships/slideLayout" Target="../slideLayouts/slideLayout2.xml"/><Relationship Id="rId5" Type="http://schemas.openxmlformats.org/officeDocument/2006/relationships/image" Target="../media/image159.png"/><Relationship Id="rId4" Type="http://schemas.openxmlformats.org/officeDocument/2006/relationships/image" Target="../media/image158.png"/></Relationships>
</file>

<file path=ppt/slides/_rels/slide142.xml.rels><?xml version="1.0" encoding="UTF-8" standalone="yes"?>
<Relationships xmlns="http://schemas.openxmlformats.org/package/2006/relationships"><Relationship Id="rId3" Type="http://schemas.openxmlformats.org/officeDocument/2006/relationships/image" Target="../media/image157.png"/><Relationship Id="rId2" Type="http://schemas.openxmlformats.org/officeDocument/2006/relationships/image" Target="../media/image155.png"/><Relationship Id="rId1" Type="http://schemas.openxmlformats.org/officeDocument/2006/relationships/slideLayout" Target="../slideLayouts/slideLayout2.xml"/><Relationship Id="rId5" Type="http://schemas.openxmlformats.org/officeDocument/2006/relationships/image" Target="../media/image159.png"/><Relationship Id="rId4" Type="http://schemas.openxmlformats.org/officeDocument/2006/relationships/image" Target="../media/image158.png"/></Relationships>
</file>

<file path=ppt/slides/_rels/slide143.xml.rels><?xml version="1.0" encoding="UTF-8" standalone="yes"?>
<Relationships xmlns="http://schemas.openxmlformats.org/package/2006/relationships"><Relationship Id="rId3" Type="http://schemas.openxmlformats.org/officeDocument/2006/relationships/image" Target="../media/image157.png"/><Relationship Id="rId2" Type="http://schemas.openxmlformats.org/officeDocument/2006/relationships/image" Target="../media/image155.png"/><Relationship Id="rId1" Type="http://schemas.openxmlformats.org/officeDocument/2006/relationships/slideLayout" Target="../slideLayouts/slideLayout2.xml"/><Relationship Id="rId5" Type="http://schemas.openxmlformats.org/officeDocument/2006/relationships/image" Target="../media/image159.png"/><Relationship Id="rId4" Type="http://schemas.openxmlformats.org/officeDocument/2006/relationships/image" Target="../media/image158.png"/></Relationships>
</file>

<file path=ppt/slides/_rels/slide1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8.xml.rels><?xml version="1.0" encoding="UTF-8" standalone="yes"?>
<Relationships xmlns="http://schemas.openxmlformats.org/package/2006/relationships"><Relationship Id="rId3" Type="http://schemas.openxmlformats.org/officeDocument/2006/relationships/image" Target="../media/image160.emf"/><Relationship Id="rId2" Type="http://schemas.openxmlformats.org/officeDocument/2006/relationships/notesSlide" Target="../notesSlides/notesSlide98.xml"/><Relationship Id="rId1" Type="http://schemas.openxmlformats.org/officeDocument/2006/relationships/slideLayout" Target="../slideLayouts/slideLayout2.xml"/><Relationship Id="rId5" Type="http://schemas.openxmlformats.org/officeDocument/2006/relationships/image" Target="../media/image162.emf"/><Relationship Id="rId4" Type="http://schemas.openxmlformats.org/officeDocument/2006/relationships/image" Target="../media/image161.emf"/></Relationships>
</file>

<file path=ppt/slides/_rels/slide149.xml.rels><?xml version="1.0" encoding="UTF-8" standalone="yes"?>
<Relationships xmlns="http://schemas.openxmlformats.org/package/2006/relationships"><Relationship Id="rId3" Type="http://schemas.openxmlformats.org/officeDocument/2006/relationships/image" Target="../media/image163.png"/><Relationship Id="rId2" Type="http://schemas.openxmlformats.org/officeDocument/2006/relationships/notesSlide" Target="../notesSlides/notesSlide99.xml"/><Relationship Id="rId1" Type="http://schemas.openxmlformats.org/officeDocument/2006/relationships/slideLayout" Target="../slideLayouts/slideLayout6.xml"/><Relationship Id="rId4" Type="http://schemas.openxmlformats.org/officeDocument/2006/relationships/image" Target="../media/image164.png"/></Relationships>
</file>

<file path=ppt/slides/_rels/slide150.xml.rels><?xml version="1.0" encoding="UTF-8" standalone="yes"?>
<Relationships xmlns="http://schemas.openxmlformats.org/package/2006/relationships"><Relationship Id="rId3" Type="http://schemas.openxmlformats.org/officeDocument/2006/relationships/image" Target="../media/image163.png"/><Relationship Id="rId2" Type="http://schemas.openxmlformats.org/officeDocument/2006/relationships/notesSlide" Target="../notesSlides/notesSlide100.xml"/><Relationship Id="rId1" Type="http://schemas.openxmlformats.org/officeDocument/2006/relationships/slideLayout" Target="../slideLayouts/slideLayout6.xml"/><Relationship Id="rId4" Type="http://schemas.openxmlformats.org/officeDocument/2006/relationships/image" Target="../media/image165.png"/></Relationships>
</file>

<file path=ppt/slides/_rels/slide1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4.xml.rels><?xml version="1.0" encoding="UTF-8" standalone="yes"?>
<Relationships xmlns="http://schemas.openxmlformats.org/package/2006/relationships"><Relationship Id="rId2" Type="http://schemas.openxmlformats.org/officeDocument/2006/relationships/notesSlide" Target="../notesSlides/notesSlide101.xml"/><Relationship Id="rId1" Type="http://schemas.openxmlformats.org/officeDocument/2006/relationships/slideLayout" Target="../slideLayouts/slideLayout2.xml"/></Relationships>
</file>

<file path=ppt/slides/_rels/slide155.xml.rels><?xml version="1.0" encoding="UTF-8" standalone="yes"?>
<Relationships xmlns="http://schemas.openxmlformats.org/package/2006/relationships"><Relationship Id="rId2" Type="http://schemas.openxmlformats.org/officeDocument/2006/relationships/notesSlide" Target="../notesSlides/notesSlide102.xml"/><Relationship Id="rId1" Type="http://schemas.openxmlformats.org/officeDocument/2006/relationships/slideLayout" Target="../slideLayouts/slideLayout2.xml"/></Relationships>
</file>

<file path=ppt/slides/_rels/slide156.xml.rels><?xml version="1.0" encoding="UTF-8" standalone="yes"?>
<Relationships xmlns="http://schemas.openxmlformats.org/package/2006/relationships"><Relationship Id="rId3" Type="http://schemas.openxmlformats.org/officeDocument/2006/relationships/image" Target="../media/image166.png"/><Relationship Id="rId2" Type="http://schemas.openxmlformats.org/officeDocument/2006/relationships/notesSlide" Target="../notesSlides/notesSlide103.xml"/><Relationship Id="rId1" Type="http://schemas.openxmlformats.org/officeDocument/2006/relationships/slideLayout" Target="../slideLayouts/slideLayout2.xml"/><Relationship Id="rId4" Type="http://schemas.openxmlformats.org/officeDocument/2006/relationships/image" Target="../media/image167.png"/></Relationships>
</file>

<file path=ppt/slides/_rels/slide157.xml.rels><?xml version="1.0" encoding="UTF-8" standalone="yes"?>
<Relationships xmlns="http://schemas.openxmlformats.org/package/2006/relationships"><Relationship Id="rId3" Type="http://schemas.openxmlformats.org/officeDocument/2006/relationships/image" Target="../media/image157.png"/><Relationship Id="rId2" Type="http://schemas.openxmlformats.org/officeDocument/2006/relationships/image" Target="../media/image168.png"/><Relationship Id="rId1" Type="http://schemas.openxmlformats.org/officeDocument/2006/relationships/slideLayout" Target="../slideLayouts/slideLayout2.xml"/><Relationship Id="rId6" Type="http://schemas.openxmlformats.org/officeDocument/2006/relationships/image" Target="../media/image171.png"/><Relationship Id="rId5" Type="http://schemas.openxmlformats.org/officeDocument/2006/relationships/image" Target="../media/image170.png"/><Relationship Id="rId4" Type="http://schemas.openxmlformats.org/officeDocument/2006/relationships/image" Target="../media/image169.png"/></Relationships>
</file>

<file path=ppt/slides/_rels/slide158.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video" Target="../media/media5.mp4"/><Relationship Id="rId1" Type="http://schemas.microsoft.com/office/2007/relationships/media" Target="../media/media5.mp4"/><Relationship Id="rId4" Type="http://schemas.openxmlformats.org/officeDocument/2006/relationships/image" Target="../media/image172.png"/></Relationships>
</file>

<file path=ppt/slides/_rels/slide159.xml.rels><?xml version="1.0" encoding="UTF-8" standalone="yes"?>
<Relationships xmlns="http://schemas.openxmlformats.org/package/2006/relationships"><Relationship Id="rId3" Type="http://schemas.microsoft.com/office/2007/relationships/media" Target="../media/media4.mp4"/><Relationship Id="rId7" Type="http://schemas.openxmlformats.org/officeDocument/2006/relationships/image" Target="../media/image114.png"/><Relationship Id="rId2" Type="http://schemas.openxmlformats.org/officeDocument/2006/relationships/video" Target="../media/media5.mp4"/><Relationship Id="rId1" Type="http://schemas.microsoft.com/office/2007/relationships/media" Target="../media/media5.mp4"/><Relationship Id="rId6" Type="http://schemas.openxmlformats.org/officeDocument/2006/relationships/image" Target="../media/image172.png"/><Relationship Id="rId5" Type="http://schemas.openxmlformats.org/officeDocument/2006/relationships/slideLayout" Target="../slideLayouts/slideLayout6.xml"/><Relationship Id="rId4" Type="http://schemas.openxmlformats.org/officeDocument/2006/relationships/video" Target="../media/media4.mp4"/></Relationships>
</file>

<file path=ppt/slides/_rels/slide160.xml.rels><?xml version="1.0" encoding="UTF-8" standalone="yes"?>
<Relationships xmlns="http://schemas.openxmlformats.org/package/2006/relationships"><Relationship Id="rId2" Type="http://schemas.openxmlformats.org/officeDocument/2006/relationships/image" Target="../media/image170.png"/><Relationship Id="rId1" Type="http://schemas.openxmlformats.org/officeDocument/2006/relationships/slideLayout" Target="../slideLayouts/slideLayout2.xml"/></Relationships>
</file>

<file path=ppt/slides/_rels/slide161.xml.rels><?xml version="1.0" encoding="UTF-8" standalone="yes"?>
<Relationships xmlns="http://schemas.openxmlformats.org/package/2006/relationships"><Relationship Id="rId3" Type="http://schemas.openxmlformats.org/officeDocument/2006/relationships/image" Target="../media/image168.png"/><Relationship Id="rId2" Type="http://schemas.openxmlformats.org/officeDocument/2006/relationships/notesSlide" Target="../notesSlides/notesSlide104.xml"/><Relationship Id="rId1" Type="http://schemas.openxmlformats.org/officeDocument/2006/relationships/slideLayout" Target="../slideLayouts/slideLayout2.xml"/><Relationship Id="rId4" Type="http://schemas.openxmlformats.org/officeDocument/2006/relationships/image" Target="../media/image169.png"/></Relationships>
</file>

<file path=ppt/slides/_rels/slide162.xml.rels><?xml version="1.0" encoding="UTF-8" standalone="yes"?>
<Relationships xmlns="http://schemas.openxmlformats.org/package/2006/relationships"><Relationship Id="rId3" Type="http://schemas.openxmlformats.org/officeDocument/2006/relationships/image" Target="../media/image168.png"/><Relationship Id="rId2" Type="http://schemas.openxmlformats.org/officeDocument/2006/relationships/notesSlide" Target="../notesSlides/notesSlide105.xml"/><Relationship Id="rId1" Type="http://schemas.openxmlformats.org/officeDocument/2006/relationships/slideLayout" Target="../slideLayouts/slideLayout2.xml"/><Relationship Id="rId4" Type="http://schemas.openxmlformats.org/officeDocument/2006/relationships/image" Target="../media/image169.png"/></Relationships>
</file>

<file path=ppt/slides/_rels/slide163.xml.rels><?xml version="1.0" encoding="UTF-8" standalone="yes"?>
<Relationships xmlns="http://schemas.openxmlformats.org/package/2006/relationships"><Relationship Id="rId3" Type="http://schemas.openxmlformats.org/officeDocument/2006/relationships/image" Target="../media/image168.png"/><Relationship Id="rId2" Type="http://schemas.openxmlformats.org/officeDocument/2006/relationships/notesSlide" Target="../notesSlides/notesSlide106.xml"/><Relationship Id="rId1" Type="http://schemas.openxmlformats.org/officeDocument/2006/relationships/slideLayout" Target="../slideLayouts/slideLayout2.xml"/><Relationship Id="rId4" Type="http://schemas.openxmlformats.org/officeDocument/2006/relationships/image" Target="../media/image169.png"/></Relationships>
</file>

<file path=ppt/slides/_rels/slide164.xml.rels><?xml version="1.0" encoding="UTF-8" standalone="yes"?>
<Relationships xmlns="http://schemas.openxmlformats.org/package/2006/relationships"><Relationship Id="rId3" Type="http://schemas.openxmlformats.org/officeDocument/2006/relationships/image" Target="../media/image173.png"/><Relationship Id="rId2" Type="http://schemas.openxmlformats.org/officeDocument/2006/relationships/notesSlide" Target="../notesSlides/notesSlide107.xml"/><Relationship Id="rId1" Type="http://schemas.openxmlformats.org/officeDocument/2006/relationships/slideLayout" Target="../slideLayouts/slideLayout6.xml"/><Relationship Id="rId5" Type="http://schemas.openxmlformats.org/officeDocument/2006/relationships/image" Target="../media/image175.png"/><Relationship Id="rId4" Type="http://schemas.openxmlformats.org/officeDocument/2006/relationships/image" Target="../media/image174.png"/></Relationships>
</file>

<file path=ppt/slides/_rels/slide165.xml.rels><?xml version="1.0" encoding="UTF-8" standalone="yes"?>
<Relationships xmlns="http://schemas.openxmlformats.org/package/2006/relationships"><Relationship Id="rId2" Type="http://schemas.openxmlformats.org/officeDocument/2006/relationships/image" Target="../media/image170.png"/><Relationship Id="rId1" Type="http://schemas.openxmlformats.org/officeDocument/2006/relationships/slideLayout" Target="../slideLayouts/slideLayout2.xml"/></Relationships>
</file>

<file path=ppt/slides/_rels/slide16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53"/>
        <p:cNvGrpSpPr/>
        <p:nvPr/>
      </p:nvGrpSpPr>
      <p:grpSpPr>
        <a:xfrm>
          <a:off x="0" y="0"/>
          <a:ext cx="0" cy="0"/>
          <a:chOff x="0" y="0"/>
          <a:chExt cx="0" cy="0"/>
        </a:xfrm>
      </p:grpSpPr>
      <p:sp>
        <p:nvSpPr>
          <p:cNvPr id="54" name="Google Shape;54;p13"/>
          <p:cNvSpPr txBox="1"/>
          <p:nvPr/>
        </p:nvSpPr>
        <p:spPr>
          <a:xfrm>
            <a:off x="1100380" y="1018583"/>
            <a:ext cx="9567600" cy="1006800"/>
          </a:xfrm>
          <a:prstGeom prst="rect">
            <a:avLst/>
          </a:prstGeom>
          <a:noFill/>
          <a:ln>
            <a:noFill/>
          </a:ln>
        </p:spPr>
        <p:txBody>
          <a:bodyPr spcFirstLastPara="1" wrap="square" lIns="91433" tIns="45700" rIns="91433" bIns="45700" anchor="ctr"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9pPr>
          </a:lstStyle>
          <a:p>
            <a:pPr marL="0" lvl="0" indent="0" algn="ctr" rtl="0">
              <a:lnSpc>
                <a:spcPct val="70000"/>
              </a:lnSpc>
              <a:spcBef>
                <a:spcPts val="0"/>
              </a:spcBef>
              <a:spcAft>
                <a:spcPts val="0"/>
              </a:spcAft>
              <a:buSzPts val="523"/>
              <a:buNone/>
            </a:pPr>
            <a:r>
              <a:rPr lang="it" sz="4267" dirty="0">
                <a:solidFill>
                  <a:srgbClr val="000000"/>
                </a:solidFill>
                <a:latin typeface="Calibri Light"/>
                <a:ea typeface="Calibri"/>
                <a:cs typeface="Calibri"/>
                <a:sym typeface="Calibri"/>
              </a:rPr>
              <a:t>Hands-on AI based 3D Vision </a:t>
            </a:r>
            <a:endParaRPr lang="en-US" sz="4267" dirty="0">
              <a:solidFill>
                <a:srgbClr val="000000"/>
              </a:solidFill>
              <a:latin typeface="Calibri Light"/>
              <a:ea typeface="Calibri"/>
              <a:cs typeface="Calibri"/>
            </a:endParaRPr>
          </a:p>
          <a:p>
            <a:pPr marL="0" lvl="0" indent="0" algn="ctr" rtl="0">
              <a:lnSpc>
                <a:spcPct val="70000"/>
              </a:lnSpc>
              <a:spcBef>
                <a:spcPts val="0"/>
              </a:spcBef>
              <a:spcAft>
                <a:spcPts val="0"/>
              </a:spcAft>
              <a:buSzPts val="523"/>
              <a:buNone/>
            </a:pPr>
            <a:r>
              <a:rPr lang="it" sz="4267" dirty="0">
                <a:solidFill>
                  <a:srgbClr val="000000"/>
                </a:solidFill>
                <a:latin typeface="Calibri Light"/>
                <a:ea typeface="Calibri"/>
                <a:cs typeface="Calibri"/>
                <a:sym typeface="Calibri"/>
              </a:rPr>
              <a:t>Summer Semester 26</a:t>
            </a:r>
            <a:endParaRPr sz="4267" dirty="0">
              <a:solidFill>
                <a:srgbClr val="000000"/>
              </a:solidFill>
              <a:latin typeface="Calibri Light"/>
              <a:ea typeface="Calibri"/>
              <a:cs typeface="Calibri"/>
            </a:endParaRPr>
          </a:p>
        </p:txBody>
      </p:sp>
      <p:sp>
        <p:nvSpPr>
          <p:cNvPr id="55" name="Google Shape;55;p13"/>
          <p:cNvSpPr txBox="1"/>
          <p:nvPr/>
        </p:nvSpPr>
        <p:spPr>
          <a:xfrm>
            <a:off x="1524000" y="2704051"/>
            <a:ext cx="9144000" cy="1655600"/>
          </a:xfrm>
          <a:prstGeom prst="rect">
            <a:avLst/>
          </a:prstGeom>
          <a:noFill/>
          <a:ln>
            <a:noFill/>
          </a:ln>
        </p:spPr>
        <p:txBody>
          <a:bodyPr spcFirstLastPara="1" wrap="square" lIns="91433" tIns="45700" rIns="91433" bIns="45700" anchor="t" anchorCtr="0">
            <a:normAutofit lnSpcReduction="10000"/>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9pPr>
          </a:lstStyle>
          <a:p>
            <a:pPr algn="ctr">
              <a:lnSpc>
                <a:spcPct val="90000"/>
              </a:lnSpc>
            </a:pPr>
            <a:r>
              <a:rPr lang="it" sz="2400" err="1">
                <a:solidFill>
                  <a:srgbClr val="000000"/>
                </a:solidFill>
                <a:latin typeface="Calibri"/>
                <a:ea typeface="Calibri"/>
                <a:cs typeface="Calibri"/>
                <a:sym typeface="Calibri"/>
              </a:rPr>
              <a:t>Lecture</a:t>
            </a:r>
            <a:r>
              <a:rPr lang="it" sz="2400">
                <a:solidFill>
                  <a:srgbClr val="000000"/>
                </a:solidFill>
                <a:latin typeface="Calibri"/>
                <a:ea typeface="Calibri"/>
                <a:cs typeface="Calibri"/>
                <a:sym typeface="Calibri"/>
              </a:rPr>
              <a:t> </a:t>
            </a:r>
            <a:r>
              <a:rPr lang="it" sz="2400">
                <a:latin typeface="Calibri"/>
                <a:ea typeface="Calibri"/>
                <a:cs typeface="Calibri"/>
                <a:sym typeface="Calibri"/>
              </a:rPr>
              <a:t>5_0</a:t>
            </a:r>
            <a:r>
              <a:rPr lang="it" sz="2400">
                <a:solidFill>
                  <a:srgbClr val="000000"/>
                </a:solidFill>
                <a:latin typeface="Calibri"/>
                <a:ea typeface="Calibri"/>
                <a:cs typeface="Calibri"/>
                <a:sym typeface="Calibri"/>
              </a:rPr>
              <a:t> – </a:t>
            </a:r>
            <a:r>
              <a:rPr lang="en-US" sz="2600">
                <a:latin typeface="Calibri"/>
                <a:ea typeface="Calibri"/>
                <a:cs typeface="Calibri"/>
                <a:sym typeface="Calibri"/>
              </a:rPr>
              <a:t>Surface Reconstruction</a:t>
            </a:r>
            <a:endParaRPr lang="en-US" sz="2400">
              <a:solidFill>
                <a:srgbClr val="000000"/>
              </a:solidFill>
              <a:latin typeface="Calibri"/>
              <a:ea typeface="Calibri"/>
              <a:cs typeface="Calibri"/>
            </a:endParaRPr>
          </a:p>
          <a:p>
            <a:pPr algn="ctr">
              <a:lnSpc>
                <a:spcPct val="90000"/>
              </a:lnSpc>
            </a:pPr>
            <a:endParaRPr lang="en-US" sz="2600">
              <a:latin typeface="Calibri"/>
              <a:ea typeface="Calibri"/>
              <a:cs typeface="Calibri"/>
              <a:sym typeface="Calibri"/>
            </a:endParaRPr>
          </a:p>
          <a:p>
            <a:pPr marL="0" lvl="0" indent="0" algn="ctr" rtl="0">
              <a:lnSpc>
                <a:spcPct val="90000"/>
              </a:lnSpc>
              <a:spcBef>
                <a:spcPts val="1067"/>
              </a:spcBef>
              <a:spcAft>
                <a:spcPts val="0"/>
              </a:spcAft>
              <a:buNone/>
            </a:pPr>
            <a:r>
              <a:rPr lang="it" sz="2400">
                <a:solidFill>
                  <a:srgbClr val="000000"/>
                </a:solidFill>
                <a:latin typeface="Calibri"/>
                <a:ea typeface="Calibri"/>
                <a:cs typeface="Calibri"/>
                <a:sym typeface="Calibri"/>
              </a:rPr>
              <a:t>Prof. Dr.-</a:t>
            </a:r>
            <a:r>
              <a:rPr lang="it" sz="2400" err="1">
                <a:solidFill>
                  <a:srgbClr val="000000"/>
                </a:solidFill>
                <a:latin typeface="Calibri"/>
                <a:ea typeface="Calibri"/>
                <a:cs typeface="Calibri"/>
                <a:sym typeface="Calibri"/>
              </a:rPr>
              <a:t>Ing</a:t>
            </a:r>
            <a:r>
              <a:rPr lang="it" sz="2400">
                <a:solidFill>
                  <a:srgbClr val="000000"/>
                </a:solidFill>
                <a:latin typeface="Calibri"/>
                <a:ea typeface="Calibri"/>
                <a:cs typeface="Calibri"/>
                <a:sym typeface="Calibri"/>
              </a:rPr>
              <a:t> Gerard Pons-Moll</a:t>
            </a:r>
            <a:endParaRPr sz="2400">
              <a:solidFill>
                <a:srgbClr val="000000"/>
              </a:solidFill>
              <a:latin typeface="Calibri"/>
              <a:ea typeface="Calibri"/>
              <a:cs typeface="Calibri"/>
              <a:sym typeface="Calibri"/>
            </a:endParaRPr>
          </a:p>
          <a:p>
            <a:pPr marL="0" lvl="0" indent="0" algn="ctr" rtl="0">
              <a:lnSpc>
                <a:spcPct val="90000"/>
              </a:lnSpc>
              <a:spcBef>
                <a:spcPts val="1067"/>
              </a:spcBef>
              <a:spcAft>
                <a:spcPts val="0"/>
              </a:spcAft>
              <a:buNone/>
            </a:pPr>
            <a:r>
              <a:rPr lang="it" sz="2400">
                <a:solidFill>
                  <a:srgbClr val="000000"/>
                </a:solidFill>
                <a:latin typeface="Calibri"/>
                <a:ea typeface="Calibri"/>
                <a:cs typeface="Calibri"/>
                <a:sym typeface="Calibri"/>
              </a:rPr>
              <a:t>University of Tübingen / MPI-</a:t>
            </a:r>
            <a:r>
              <a:rPr lang="it" sz="2400" err="1">
                <a:solidFill>
                  <a:srgbClr val="000000"/>
                </a:solidFill>
                <a:latin typeface="Calibri"/>
                <a:ea typeface="Calibri"/>
                <a:cs typeface="Calibri"/>
                <a:sym typeface="Calibri"/>
              </a:rPr>
              <a:t>Informatics</a:t>
            </a:r>
            <a:endParaRPr sz="2400" err="1">
              <a:solidFill>
                <a:srgbClr val="000000"/>
              </a:solidFill>
              <a:latin typeface="Calibri"/>
              <a:ea typeface="Calibri"/>
              <a:cs typeface="Calibri"/>
              <a:sym typeface="Calibri"/>
            </a:endParaRPr>
          </a:p>
          <a:p>
            <a:pPr marL="0" lvl="0" indent="0" algn="ctr" rtl="0">
              <a:lnSpc>
                <a:spcPct val="90000"/>
              </a:lnSpc>
              <a:spcBef>
                <a:spcPts val="1067"/>
              </a:spcBef>
              <a:spcAft>
                <a:spcPts val="0"/>
              </a:spcAft>
              <a:buNone/>
            </a:pPr>
            <a:endParaRPr sz="2400">
              <a:solidFill>
                <a:srgbClr val="000000"/>
              </a:solidFill>
              <a:latin typeface="Calibri"/>
              <a:ea typeface="Calibri"/>
              <a:cs typeface="Calibri"/>
              <a:sym typeface="Calibri"/>
            </a:endParaRPr>
          </a:p>
        </p:txBody>
      </p:sp>
      <p:pic>
        <p:nvPicPr>
          <p:cNvPr id="56" name="Google Shape;56;p13"/>
          <p:cNvPicPr preferRelativeResize="0"/>
          <p:nvPr/>
        </p:nvPicPr>
        <p:blipFill rotWithShape="1">
          <a:blip r:embed="rId3">
            <a:alphaModFix/>
          </a:blip>
          <a:srcRect/>
          <a:stretch/>
        </p:blipFill>
        <p:spPr>
          <a:xfrm>
            <a:off x="3663271" y="4881967"/>
            <a:ext cx="4922788" cy="1261551"/>
          </a:xfrm>
          <a:prstGeom prst="rect">
            <a:avLst/>
          </a:prstGeom>
          <a:noFill/>
          <a:ln>
            <a:noFill/>
          </a:ln>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B752B8-27A2-CF42-A689-9FE07BC3FE2C}"/>
              </a:ext>
            </a:extLst>
          </p:cNvPr>
          <p:cNvSpPr>
            <a:spLocks noGrp="1"/>
          </p:cNvSpPr>
          <p:nvPr>
            <p:ph type="title"/>
          </p:nvPr>
        </p:nvSpPr>
        <p:spPr/>
        <p:txBody>
          <a:bodyPr/>
          <a:lstStyle/>
          <a:p>
            <a:r>
              <a:rPr lang="en-GB"/>
              <a:t>Increasing complexity of our models</a:t>
            </a:r>
          </a:p>
        </p:txBody>
      </p:sp>
      <p:sp>
        <p:nvSpPr>
          <p:cNvPr id="4" name="Slide Number Placeholder 3">
            <a:extLst>
              <a:ext uri="{FF2B5EF4-FFF2-40B4-BE49-F238E27FC236}">
                <a16:creationId xmlns:a16="http://schemas.microsoft.com/office/drawing/2014/main" id="{F2A058C4-5F81-634D-9843-9017F16BB81B}"/>
              </a:ext>
            </a:extLst>
          </p:cNvPr>
          <p:cNvSpPr>
            <a:spLocks noGrp="1"/>
          </p:cNvSpPr>
          <p:nvPr>
            <p:ph type="sldNum" sz="quarter" idx="12"/>
          </p:nvPr>
        </p:nvSpPr>
        <p:spPr/>
        <p:txBody>
          <a:bodyPr/>
          <a:lstStyle/>
          <a:p>
            <a:fld id="{AC5C1BE9-C296-1249-A240-B59D2833722D}" type="slidenum">
              <a:rPr lang="de-DE" smtClean="0"/>
              <a:t>2</a:t>
            </a:fld>
            <a:endParaRPr lang="de-DE"/>
          </a:p>
        </p:txBody>
      </p:sp>
      <p:pic>
        <p:nvPicPr>
          <p:cNvPr id="5" name="Content Placeholder 4">
            <a:extLst>
              <a:ext uri="{FF2B5EF4-FFF2-40B4-BE49-F238E27FC236}">
                <a16:creationId xmlns:a16="http://schemas.microsoft.com/office/drawing/2014/main" id="{86900564-B95E-7441-9D37-A944E555C3D6}"/>
              </a:ext>
            </a:extLst>
          </p:cNvPr>
          <p:cNvPicPr>
            <a:picLocks noGrp="1" noChangeAspect="1"/>
          </p:cNvPicPr>
          <p:nvPr>
            <p:ph idx="1"/>
          </p:nvPr>
        </p:nvPicPr>
        <p:blipFill rotWithShape="1">
          <a:blip r:embed="rId3"/>
          <a:srcRect l="8423" t="12305" r="10245" b="8657"/>
          <a:stretch/>
        </p:blipFill>
        <p:spPr>
          <a:xfrm>
            <a:off x="1614470" y="1573746"/>
            <a:ext cx="8963060" cy="4899547"/>
          </a:xfrm>
          <a:prstGeom prst="rect">
            <a:avLst/>
          </a:prstGeom>
        </p:spPr>
      </p:pic>
    </p:spTree>
    <p:extLst>
      <p:ext uri="{BB962C8B-B14F-4D97-AF65-F5344CB8AC3E}">
        <p14:creationId xmlns:p14="http://schemas.microsoft.com/office/powerpoint/2010/main" val="10338735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3258CC61-E8E1-A94F-92AF-12041EA19449}"/>
              </a:ext>
            </a:extLst>
          </p:cNvPr>
          <p:cNvPicPr>
            <a:picLocks noChangeAspect="1"/>
          </p:cNvPicPr>
          <p:nvPr/>
        </p:nvPicPr>
        <p:blipFill>
          <a:blip r:embed="rId3"/>
          <a:stretch>
            <a:fillRect/>
          </a:stretch>
        </p:blipFill>
        <p:spPr>
          <a:xfrm>
            <a:off x="0" y="0"/>
            <a:ext cx="12192000" cy="6858000"/>
          </a:xfrm>
          <a:prstGeom prst="rect">
            <a:avLst/>
          </a:prstGeom>
        </p:spPr>
      </p:pic>
      <p:sp>
        <p:nvSpPr>
          <p:cNvPr id="4" name="Rectangle 3">
            <a:extLst>
              <a:ext uri="{FF2B5EF4-FFF2-40B4-BE49-F238E27FC236}">
                <a16:creationId xmlns:a16="http://schemas.microsoft.com/office/drawing/2014/main" id="{8B45D1EC-3FFA-5041-9936-478B18D2045F}"/>
              </a:ext>
            </a:extLst>
          </p:cNvPr>
          <p:cNvSpPr/>
          <p:nvPr/>
        </p:nvSpPr>
        <p:spPr>
          <a:xfrm>
            <a:off x="4747726" y="790629"/>
            <a:ext cx="2444620" cy="100473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5">
            <a:extLst>
              <a:ext uri="{FF2B5EF4-FFF2-40B4-BE49-F238E27FC236}">
                <a16:creationId xmlns:a16="http://schemas.microsoft.com/office/drawing/2014/main" id="{F444CEF3-B920-2A4E-914E-86BC0AA494E8}"/>
              </a:ext>
            </a:extLst>
          </p:cNvPr>
          <p:cNvSpPr/>
          <p:nvPr/>
        </p:nvSpPr>
        <p:spPr>
          <a:xfrm>
            <a:off x="7746572" y="471908"/>
            <a:ext cx="2761862" cy="202318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
            <a:extLst>
              <a:ext uri="{FF2B5EF4-FFF2-40B4-BE49-F238E27FC236}">
                <a16:creationId xmlns:a16="http://schemas.microsoft.com/office/drawing/2014/main" id="{FFF37C40-FCCF-6E4D-9D13-8423A3D5181D}"/>
              </a:ext>
            </a:extLst>
          </p:cNvPr>
          <p:cNvSpPr/>
          <p:nvPr/>
        </p:nvSpPr>
        <p:spPr>
          <a:xfrm>
            <a:off x="1334277" y="905128"/>
            <a:ext cx="2575249" cy="167951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a:extLst>
              <a:ext uri="{FF2B5EF4-FFF2-40B4-BE49-F238E27FC236}">
                <a16:creationId xmlns:a16="http://schemas.microsoft.com/office/drawing/2014/main" id="{7616CDA8-387C-3841-9712-1679840A04D2}"/>
              </a:ext>
            </a:extLst>
          </p:cNvPr>
          <p:cNvSpPr/>
          <p:nvPr/>
        </p:nvSpPr>
        <p:spPr>
          <a:xfrm>
            <a:off x="1492307" y="4873915"/>
            <a:ext cx="2575249" cy="167951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AB21424E-0B8D-234D-BE32-910246622104}"/>
              </a:ext>
            </a:extLst>
          </p:cNvPr>
          <p:cNvSpPr/>
          <p:nvPr/>
        </p:nvSpPr>
        <p:spPr>
          <a:xfrm>
            <a:off x="4442148" y="4857188"/>
            <a:ext cx="3055776" cy="189722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1C6F504C-C1BC-3047-B3DA-350189E56074}"/>
              </a:ext>
            </a:extLst>
          </p:cNvPr>
          <p:cNvSpPr/>
          <p:nvPr/>
        </p:nvSpPr>
        <p:spPr>
          <a:xfrm>
            <a:off x="7746572" y="4567529"/>
            <a:ext cx="2573693" cy="229047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77B42A7B-7FB7-0A41-8EB3-7C541243EE92}"/>
              </a:ext>
            </a:extLst>
          </p:cNvPr>
          <p:cNvSpPr/>
          <p:nvPr/>
        </p:nvSpPr>
        <p:spPr>
          <a:xfrm>
            <a:off x="7774680" y="2695508"/>
            <a:ext cx="2761863" cy="187202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414415BF-CCE2-664A-82C1-6F61383924DC}"/>
              </a:ext>
            </a:extLst>
          </p:cNvPr>
          <p:cNvSpPr/>
          <p:nvPr/>
        </p:nvSpPr>
        <p:spPr>
          <a:xfrm>
            <a:off x="1492307" y="2670304"/>
            <a:ext cx="3055776" cy="220361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Slide Number Placeholder 13">
            <a:extLst>
              <a:ext uri="{FF2B5EF4-FFF2-40B4-BE49-F238E27FC236}">
                <a16:creationId xmlns:a16="http://schemas.microsoft.com/office/drawing/2014/main" id="{FBEF5C5A-352C-8A43-9EF1-F9CDF152158B}"/>
              </a:ext>
            </a:extLst>
          </p:cNvPr>
          <p:cNvSpPr>
            <a:spLocks noGrp="1"/>
          </p:cNvSpPr>
          <p:nvPr>
            <p:ph type="sldNum" sz="quarter" idx="12"/>
          </p:nvPr>
        </p:nvSpPr>
        <p:spPr/>
        <p:txBody>
          <a:bodyPr/>
          <a:lstStyle/>
          <a:p>
            <a:fld id="{AC5C1BE9-C296-1249-A240-B59D2833722D}" type="slidenum">
              <a:rPr lang="de-DE" smtClean="0"/>
              <a:t>3</a:t>
            </a:fld>
            <a:endParaRPr lang="de-DE"/>
          </a:p>
        </p:txBody>
      </p:sp>
    </p:spTree>
    <p:extLst>
      <p:ext uri="{BB962C8B-B14F-4D97-AF65-F5344CB8AC3E}">
        <p14:creationId xmlns:p14="http://schemas.microsoft.com/office/powerpoint/2010/main" val="42461785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xit"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hidden"/>
                                      </p:to>
                                    </p:set>
                                  </p:childTnLst>
                                </p:cTn>
                              </p:par>
                            </p:childTnLst>
                          </p:cTn>
                        </p:par>
                      </p:childTnLst>
                    </p:cTn>
                  </p:par>
                  <p:par>
                    <p:cTn id="7" fill="hold">
                      <p:stCondLst>
                        <p:cond delay="indefinite"/>
                      </p:stCondLst>
                      <p:childTnLst>
                        <p:par>
                          <p:cTn id="8" fill="hold">
                            <p:stCondLst>
                              <p:cond delay="0"/>
                            </p:stCondLst>
                            <p:childTnLst>
                              <p:par>
                                <p:cTn id="9" presetID="1" presetClass="exit"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hidden"/>
                                      </p:to>
                                    </p:set>
                                  </p:childTnLst>
                                </p:cTn>
                              </p:par>
                            </p:childTnLst>
                          </p:cTn>
                        </p:par>
                      </p:childTnLst>
                    </p:cTn>
                  </p:par>
                  <p:par>
                    <p:cTn id="11" fill="hold">
                      <p:stCondLst>
                        <p:cond delay="indefinite"/>
                      </p:stCondLst>
                      <p:childTnLst>
                        <p:par>
                          <p:cTn id="12" fill="hold">
                            <p:stCondLst>
                              <p:cond delay="0"/>
                            </p:stCondLst>
                            <p:childTnLst>
                              <p:par>
                                <p:cTn id="13" presetID="1" presetClass="exit" presetSubtype="0" fill="hold" grpId="0" nodeType="clickEffect">
                                  <p:stCondLst>
                                    <p:cond delay="0"/>
                                  </p:stCondLst>
                                  <p:childTnLst>
                                    <p:set>
                                      <p:cBhvr>
                                        <p:cTn id="14" dur="1" fill="hold">
                                          <p:stCondLst>
                                            <p:cond delay="0"/>
                                          </p:stCondLst>
                                        </p:cTn>
                                        <p:tgtEl>
                                          <p:spTgt spid="7"/>
                                        </p:tgtEl>
                                        <p:attrNameLst>
                                          <p:attrName>style.visibility</p:attrName>
                                        </p:attrNameLst>
                                      </p:cBhvr>
                                      <p:to>
                                        <p:strVal val="hidden"/>
                                      </p:to>
                                    </p:set>
                                  </p:childTnLst>
                                </p:cTn>
                              </p:par>
                            </p:childTnLst>
                          </p:cTn>
                        </p:par>
                      </p:childTnLst>
                    </p:cTn>
                  </p:par>
                  <p:par>
                    <p:cTn id="15" fill="hold">
                      <p:stCondLst>
                        <p:cond delay="indefinite"/>
                      </p:stCondLst>
                      <p:childTnLst>
                        <p:par>
                          <p:cTn id="16" fill="hold">
                            <p:stCondLst>
                              <p:cond delay="0"/>
                            </p:stCondLst>
                            <p:childTnLst>
                              <p:par>
                                <p:cTn id="17" presetID="1" presetClass="exit" presetSubtype="0" fill="hold" grpId="0" nodeType="clickEffect">
                                  <p:stCondLst>
                                    <p:cond delay="0"/>
                                  </p:stCondLst>
                                  <p:childTnLst>
                                    <p:set>
                                      <p:cBhvr>
                                        <p:cTn id="18" dur="1" fill="hold">
                                          <p:stCondLst>
                                            <p:cond delay="0"/>
                                          </p:stCondLst>
                                        </p:cTn>
                                        <p:tgtEl>
                                          <p:spTgt spid="8"/>
                                        </p:tgtEl>
                                        <p:attrNameLst>
                                          <p:attrName>style.visibility</p:attrName>
                                        </p:attrNameLst>
                                      </p:cBhvr>
                                      <p:to>
                                        <p:strVal val="hidden"/>
                                      </p:to>
                                    </p:set>
                                  </p:childTnLst>
                                </p:cTn>
                              </p:par>
                            </p:childTnLst>
                          </p:cTn>
                        </p:par>
                      </p:childTnLst>
                    </p:cTn>
                  </p:par>
                  <p:par>
                    <p:cTn id="19" fill="hold">
                      <p:stCondLst>
                        <p:cond delay="indefinite"/>
                      </p:stCondLst>
                      <p:childTnLst>
                        <p:par>
                          <p:cTn id="20" fill="hold">
                            <p:stCondLst>
                              <p:cond delay="0"/>
                            </p:stCondLst>
                            <p:childTnLst>
                              <p:par>
                                <p:cTn id="21" presetID="1" presetClass="exit" presetSubtype="0" fill="hold" grpId="0" nodeType="clickEffect">
                                  <p:stCondLst>
                                    <p:cond delay="0"/>
                                  </p:stCondLst>
                                  <p:childTnLst>
                                    <p:set>
                                      <p:cBhvr>
                                        <p:cTn id="22" dur="1" fill="hold">
                                          <p:stCondLst>
                                            <p:cond delay="0"/>
                                          </p:stCondLst>
                                        </p:cTn>
                                        <p:tgtEl>
                                          <p:spTgt spid="9"/>
                                        </p:tgtEl>
                                        <p:attrNameLst>
                                          <p:attrName>style.visibility</p:attrName>
                                        </p:attrNameLst>
                                      </p:cBhvr>
                                      <p:to>
                                        <p:strVal val="hidden"/>
                                      </p:to>
                                    </p:set>
                                  </p:childTnLst>
                                </p:cTn>
                              </p:par>
                            </p:childTnLst>
                          </p:cTn>
                        </p:par>
                      </p:childTnLst>
                    </p:cTn>
                  </p:par>
                  <p:par>
                    <p:cTn id="23" fill="hold">
                      <p:stCondLst>
                        <p:cond delay="indefinite"/>
                      </p:stCondLst>
                      <p:childTnLst>
                        <p:par>
                          <p:cTn id="24" fill="hold">
                            <p:stCondLst>
                              <p:cond delay="0"/>
                            </p:stCondLst>
                            <p:childTnLst>
                              <p:par>
                                <p:cTn id="25" presetID="1" presetClass="exit" presetSubtype="0" fill="hold" grpId="0" nodeType="clickEffect">
                                  <p:stCondLst>
                                    <p:cond delay="0"/>
                                  </p:stCondLst>
                                  <p:childTnLst>
                                    <p:set>
                                      <p:cBhvr>
                                        <p:cTn id="26" dur="1" fill="hold">
                                          <p:stCondLst>
                                            <p:cond delay="0"/>
                                          </p:stCondLst>
                                        </p:cTn>
                                        <p:tgtEl>
                                          <p:spTgt spid="10"/>
                                        </p:tgtEl>
                                        <p:attrNameLst>
                                          <p:attrName>style.visibility</p:attrName>
                                        </p:attrNameLst>
                                      </p:cBhvr>
                                      <p:to>
                                        <p:strVal val="hidden"/>
                                      </p:to>
                                    </p:set>
                                  </p:childTnLst>
                                </p:cTn>
                              </p:par>
                            </p:childTnLst>
                          </p:cTn>
                        </p:par>
                      </p:childTnLst>
                    </p:cTn>
                  </p:par>
                  <p:par>
                    <p:cTn id="27" fill="hold">
                      <p:stCondLst>
                        <p:cond delay="indefinite"/>
                      </p:stCondLst>
                      <p:childTnLst>
                        <p:par>
                          <p:cTn id="28" fill="hold">
                            <p:stCondLst>
                              <p:cond delay="0"/>
                            </p:stCondLst>
                            <p:childTnLst>
                              <p:par>
                                <p:cTn id="29" presetID="1" presetClass="exit" presetSubtype="0" fill="hold" grpId="0" nodeType="clickEffect">
                                  <p:stCondLst>
                                    <p:cond delay="0"/>
                                  </p:stCondLst>
                                  <p:childTnLst>
                                    <p:set>
                                      <p:cBhvr>
                                        <p:cTn id="30" dur="1" fill="hold">
                                          <p:stCondLst>
                                            <p:cond delay="0"/>
                                          </p:stCondLst>
                                        </p:cTn>
                                        <p:tgtEl>
                                          <p:spTgt spid="11"/>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6" grpId="0" animBg="1"/>
      <p:bldP spid="7" grpId="0" animBg="1"/>
      <p:bldP spid="8" grpId="0" animBg="1"/>
      <p:bldP spid="9" grpId="0" animBg="1"/>
      <p:bldP spid="10" grpId="0" animBg="1"/>
      <p:bldP spid="11" grpId="0" animBg="1"/>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3258CC61-E8E1-A94F-92AF-12041EA19449}"/>
              </a:ext>
            </a:extLst>
          </p:cNvPr>
          <p:cNvPicPr>
            <a:picLocks noChangeAspect="1"/>
          </p:cNvPicPr>
          <p:nvPr/>
        </p:nvPicPr>
        <p:blipFill>
          <a:blip r:embed="rId3"/>
          <a:stretch>
            <a:fillRect/>
          </a:stretch>
        </p:blipFill>
        <p:spPr>
          <a:xfrm>
            <a:off x="0" y="-31192"/>
            <a:ext cx="12192000" cy="6858000"/>
          </a:xfrm>
          <a:prstGeom prst="rect">
            <a:avLst/>
          </a:prstGeom>
        </p:spPr>
      </p:pic>
      <p:sp>
        <p:nvSpPr>
          <p:cNvPr id="2" name="Slide Number Placeholder 1">
            <a:extLst>
              <a:ext uri="{FF2B5EF4-FFF2-40B4-BE49-F238E27FC236}">
                <a16:creationId xmlns:a16="http://schemas.microsoft.com/office/drawing/2014/main" id="{3B4D7A02-AEFC-F845-8474-5194B78CB9FE}"/>
              </a:ext>
            </a:extLst>
          </p:cNvPr>
          <p:cNvSpPr>
            <a:spLocks noGrp="1"/>
          </p:cNvSpPr>
          <p:nvPr>
            <p:ph type="sldNum" sz="quarter" idx="12"/>
          </p:nvPr>
        </p:nvSpPr>
        <p:spPr/>
        <p:txBody>
          <a:bodyPr/>
          <a:lstStyle/>
          <a:p>
            <a:fld id="{AC5C1BE9-C296-1249-A240-B59D2833722D}" type="slidenum">
              <a:rPr lang="de-DE" smtClean="0"/>
              <a:t>4</a:t>
            </a:fld>
            <a:endParaRPr lang="de-DE"/>
          </a:p>
        </p:txBody>
      </p:sp>
    </p:spTree>
    <p:extLst>
      <p:ext uri="{BB962C8B-B14F-4D97-AF65-F5344CB8AC3E}">
        <p14:creationId xmlns:p14="http://schemas.microsoft.com/office/powerpoint/2010/main" val="321172558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34E75A-6407-4648-8DAD-5D0A00F6667C}"/>
              </a:ext>
            </a:extLst>
          </p:cNvPr>
          <p:cNvSpPr>
            <a:spLocks noGrp="1"/>
          </p:cNvSpPr>
          <p:nvPr>
            <p:ph type="title"/>
          </p:nvPr>
        </p:nvSpPr>
        <p:spPr/>
        <p:txBody>
          <a:bodyPr/>
          <a:lstStyle/>
          <a:p>
            <a:r>
              <a:rPr lang="en-GB" dirty="0"/>
              <a:t>Examples of geometry</a:t>
            </a:r>
          </a:p>
        </p:txBody>
      </p:sp>
      <p:sp>
        <p:nvSpPr>
          <p:cNvPr id="4" name="Slide Number Placeholder 3">
            <a:extLst>
              <a:ext uri="{FF2B5EF4-FFF2-40B4-BE49-F238E27FC236}">
                <a16:creationId xmlns:a16="http://schemas.microsoft.com/office/drawing/2014/main" id="{4B33C27F-21C3-3343-A6B8-427E908AA480}"/>
              </a:ext>
            </a:extLst>
          </p:cNvPr>
          <p:cNvSpPr>
            <a:spLocks noGrp="1"/>
          </p:cNvSpPr>
          <p:nvPr>
            <p:ph type="sldNum" sz="quarter" idx="12"/>
          </p:nvPr>
        </p:nvSpPr>
        <p:spPr/>
        <p:txBody>
          <a:bodyPr/>
          <a:lstStyle/>
          <a:p>
            <a:fld id="{AC5C1BE9-C296-1249-A240-B59D2833722D}" type="slidenum">
              <a:rPr lang="de-DE" smtClean="0"/>
              <a:t>5</a:t>
            </a:fld>
            <a:endParaRPr lang="de-DE"/>
          </a:p>
        </p:txBody>
      </p:sp>
      <p:pic>
        <p:nvPicPr>
          <p:cNvPr id="5" name="Content Placeholder 4">
            <a:extLst>
              <a:ext uri="{FF2B5EF4-FFF2-40B4-BE49-F238E27FC236}">
                <a16:creationId xmlns:a16="http://schemas.microsoft.com/office/drawing/2014/main" id="{82DEA005-57DC-F542-AA8A-0F75E3A58E15}"/>
              </a:ext>
            </a:extLst>
          </p:cNvPr>
          <p:cNvPicPr>
            <a:picLocks noGrp="1" noChangeAspect="1"/>
          </p:cNvPicPr>
          <p:nvPr>
            <p:ph idx="1"/>
          </p:nvPr>
        </p:nvPicPr>
        <p:blipFill rotWithShape="1">
          <a:blip r:embed="rId2"/>
          <a:srcRect t="11678"/>
          <a:stretch/>
        </p:blipFill>
        <p:spPr>
          <a:xfrm>
            <a:off x="788610" y="1609085"/>
            <a:ext cx="10565190" cy="5248915"/>
          </a:xfrm>
          <a:prstGeom prst="rect">
            <a:avLst/>
          </a:prstGeom>
        </p:spPr>
      </p:pic>
    </p:spTree>
    <p:extLst>
      <p:ext uri="{BB962C8B-B14F-4D97-AF65-F5344CB8AC3E}">
        <p14:creationId xmlns:p14="http://schemas.microsoft.com/office/powerpoint/2010/main" val="173219922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34E75A-6407-4648-8DAD-5D0A00F6667C}"/>
              </a:ext>
            </a:extLst>
          </p:cNvPr>
          <p:cNvSpPr>
            <a:spLocks noGrp="1"/>
          </p:cNvSpPr>
          <p:nvPr>
            <p:ph type="title"/>
          </p:nvPr>
        </p:nvSpPr>
        <p:spPr/>
        <p:txBody>
          <a:bodyPr/>
          <a:lstStyle/>
          <a:p>
            <a:r>
              <a:rPr lang="en-GB" dirty="0"/>
              <a:t>Examples of geometry</a:t>
            </a:r>
          </a:p>
        </p:txBody>
      </p:sp>
      <p:sp>
        <p:nvSpPr>
          <p:cNvPr id="4" name="Slide Number Placeholder 3">
            <a:extLst>
              <a:ext uri="{FF2B5EF4-FFF2-40B4-BE49-F238E27FC236}">
                <a16:creationId xmlns:a16="http://schemas.microsoft.com/office/drawing/2014/main" id="{4B33C27F-21C3-3343-A6B8-427E908AA480}"/>
              </a:ext>
            </a:extLst>
          </p:cNvPr>
          <p:cNvSpPr>
            <a:spLocks noGrp="1"/>
          </p:cNvSpPr>
          <p:nvPr>
            <p:ph type="sldNum" sz="quarter" idx="12"/>
          </p:nvPr>
        </p:nvSpPr>
        <p:spPr/>
        <p:txBody>
          <a:bodyPr/>
          <a:lstStyle/>
          <a:p>
            <a:fld id="{AC5C1BE9-C296-1249-A240-B59D2833722D}" type="slidenum">
              <a:rPr lang="de-DE" smtClean="0"/>
              <a:t>6</a:t>
            </a:fld>
            <a:endParaRPr lang="de-DE"/>
          </a:p>
        </p:txBody>
      </p:sp>
      <p:pic>
        <p:nvPicPr>
          <p:cNvPr id="9" name="Content Placeholder 8">
            <a:extLst>
              <a:ext uri="{FF2B5EF4-FFF2-40B4-BE49-F238E27FC236}">
                <a16:creationId xmlns:a16="http://schemas.microsoft.com/office/drawing/2014/main" id="{EBE76149-41A0-D04A-9B26-8B70CBDCB227}"/>
              </a:ext>
            </a:extLst>
          </p:cNvPr>
          <p:cNvPicPr>
            <a:picLocks noGrp="1" noChangeAspect="1"/>
          </p:cNvPicPr>
          <p:nvPr>
            <p:ph idx="1"/>
          </p:nvPr>
        </p:nvPicPr>
        <p:blipFill rotWithShape="1">
          <a:blip r:embed="rId2"/>
          <a:srcRect t="11678"/>
          <a:stretch/>
        </p:blipFill>
        <p:spPr>
          <a:xfrm>
            <a:off x="670534" y="1494713"/>
            <a:ext cx="10153131" cy="5044199"/>
          </a:xfrm>
          <a:prstGeom prst="rect">
            <a:avLst/>
          </a:prstGeom>
        </p:spPr>
      </p:pic>
    </p:spTree>
    <p:extLst>
      <p:ext uri="{BB962C8B-B14F-4D97-AF65-F5344CB8AC3E}">
        <p14:creationId xmlns:p14="http://schemas.microsoft.com/office/powerpoint/2010/main" val="283181268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34E75A-6407-4648-8DAD-5D0A00F6667C}"/>
              </a:ext>
            </a:extLst>
          </p:cNvPr>
          <p:cNvSpPr>
            <a:spLocks noGrp="1"/>
          </p:cNvSpPr>
          <p:nvPr>
            <p:ph type="title"/>
          </p:nvPr>
        </p:nvSpPr>
        <p:spPr/>
        <p:txBody>
          <a:bodyPr/>
          <a:lstStyle/>
          <a:p>
            <a:r>
              <a:rPr lang="en-GB" dirty="0"/>
              <a:t>Examples of geometry</a:t>
            </a:r>
          </a:p>
        </p:txBody>
      </p:sp>
      <p:sp>
        <p:nvSpPr>
          <p:cNvPr id="4" name="Slide Number Placeholder 3">
            <a:extLst>
              <a:ext uri="{FF2B5EF4-FFF2-40B4-BE49-F238E27FC236}">
                <a16:creationId xmlns:a16="http://schemas.microsoft.com/office/drawing/2014/main" id="{4B33C27F-21C3-3343-A6B8-427E908AA480}"/>
              </a:ext>
            </a:extLst>
          </p:cNvPr>
          <p:cNvSpPr>
            <a:spLocks noGrp="1"/>
          </p:cNvSpPr>
          <p:nvPr>
            <p:ph type="sldNum" sz="quarter" idx="12"/>
          </p:nvPr>
        </p:nvSpPr>
        <p:spPr/>
        <p:txBody>
          <a:bodyPr/>
          <a:lstStyle/>
          <a:p>
            <a:fld id="{AC5C1BE9-C296-1249-A240-B59D2833722D}" type="slidenum">
              <a:rPr lang="de-DE" smtClean="0"/>
              <a:t>7</a:t>
            </a:fld>
            <a:endParaRPr lang="de-DE"/>
          </a:p>
        </p:txBody>
      </p:sp>
      <p:pic>
        <p:nvPicPr>
          <p:cNvPr id="7" name="Content Placeholder 6">
            <a:extLst>
              <a:ext uri="{FF2B5EF4-FFF2-40B4-BE49-F238E27FC236}">
                <a16:creationId xmlns:a16="http://schemas.microsoft.com/office/drawing/2014/main" id="{E9DC52AC-771A-8648-BC2E-6CCEA0C9EF4C}"/>
              </a:ext>
            </a:extLst>
          </p:cNvPr>
          <p:cNvPicPr>
            <a:picLocks noGrp="1" noChangeAspect="1"/>
          </p:cNvPicPr>
          <p:nvPr>
            <p:ph idx="1"/>
          </p:nvPr>
        </p:nvPicPr>
        <p:blipFill rotWithShape="1">
          <a:blip r:embed="rId3"/>
          <a:srcRect t="13246"/>
          <a:stretch/>
        </p:blipFill>
        <p:spPr>
          <a:xfrm>
            <a:off x="506021" y="1670388"/>
            <a:ext cx="10630551" cy="5187612"/>
          </a:xfrm>
          <a:prstGeom prst="rect">
            <a:avLst/>
          </a:prstGeom>
        </p:spPr>
      </p:pic>
    </p:spTree>
    <p:extLst>
      <p:ext uri="{BB962C8B-B14F-4D97-AF65-F5344CB8AC3E}">
        <p14:creationId xmlns:p14="http://schemas.microsoft.com/office/powerpoint/2010/main" val="236691356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34E75A-6407-4648-8DAD-5D0A00F6667C}"/>
              </a:ext>
            </a:extLst>
          </p:cNvPr>
          <p:cNvSpPr>
            <a:spLocks noGrp="1"/>
          </p:cNvSpPr>
          <p:nvPr>
            <p:ph type="title"/>
          </p:nvPr>
        </p:nvSpPr>
        <p:spPr/>
        <p:txBody>
          <a:bodyPr/>
          <a:lstStyle/>
          <a:p>
            <a:r>
              <a:rPr lang="en-GB" dirty="0"/>
              <a:t>Examples of geometry</a:t>
            </a:r>
          </a:p>
        </p:txBody>
      </p:sp>
      <p:sp>
        <p:nvSpPr>
          <p:cNvPr id="4" name="Slide Number Placeholder 3">
            <a:extLst>
              <a:ext uri="{FF2B5EF4-FFF2-40B4-BE49-F238E27FC236}">
                <a16:creationId xmlns:a16="http://schemas.microsoft.com/office/drawing/2014/main" id="{4B33C27F-21C3-3343-A6B8-427E908AA480}"/>
              </a:ext>
            </a:extLst>
          </p:cNvPr>
          <p:cNvSpPr>
            <a:spLocks noGrp="1"/>
          </p:cNvSpPr>
          <p:nvPr>
            <p:ph type="sldNum" sz="quarter" idx="12"/>
          </p:nvPr>
        </p:nvSpPr>
        <p:spPr/>
        <p:txBody>
          <a:bodyPr/>
          <a:lstStyle/>
          <a:p>
            <a:fld id="{AC5C1BE9-C296-1249-A240-B59D2833722D}" type="slidenum">
              <a:rPr lang="de-DE" smtClean="0"/>
              <a:t>8</a:t>
            </a:fld>
            <a:endParaRPr lang="de-DE"/>
          </a:p>
        </p:txBody>
      </p:sp>
      <p:pic>
        <p:nvPicPr>
          <p:cNvPr id="8" name="Content Placeholder 7">
            <a:extLst>
              <a:ext uri="{FF2B5EF4-FFF2-40B4-BE49-F238E27FC236}">
                <a16:creationId xmlns:a16="http://schemas.microsoft.com/office/drawing/2014/main" id="{FD12AB34-26FC-0444-9232-AD9083AD5C89}"/>
              </a:ext>
            </a:extLst>
          </p:cNvPr>
          <p:cNvPicPr>
            <a:picLocks noGrp="1" noChangeAspect="1"/>
          </p:cNvPicPr>
          <p:nvPr>
            <p:ph idx="1"/>
          </p:nvPr>
        </p:nvPicPr>
        <p:blipFill rotWithShape="1">
          <a:blip r:embed="rId3"/>
          <a:srcRect t="11992"/>
          <a:stretch/>
        </p:blipFill>
        <p:spPr>
          <a:xfrm>
            <a:off x="970722" y="1646959"/>
            <a:ext cx="10250556" cy="5074516"/>
          </a:xfrm>
          <a:prstGeom prst="rect">
            <a:avLst/>
          </a:prstGeom>
        </p:spPr>
      </p:pic>
    </p:spTree>
    <p:extLst>
      <p:ext uri="{BB962C8B-B14F-4D97-AF65-F5344CB8AC3E}">
        <p14:creationId xmlns:p14="http://schemas.microsoft.com/office/powerpoint/2010/main" val="385512577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D44737-A7C0-5D4A-A7A7-62B6214F2009}"/>
              </a:ext>
            </a:extLst>
          </p:cNvPr>
          <p:cNvSpPr>
            <a:spLocks noGrp="1"/>
          </p:cNvSpPr>
          <p:nvPr>
            <p:ph type="title"/>
          </p:nvPr>
        </p:nvSpPr>
        <p:spPr/>
        <p:txBody>
          <a:bodyPr/>
          <a:lstStyle/>
          <a:p>
            <a:r>
              <a:rPr lang="en-GB" dirty="0"/>
              <a:t>Examples of geometry</a:t>
            </a:r>
          </a:p>
        </p:txBody>
      </p:sp>
      <p:sp>
        <p:nvSpPr>
          <p:cNvPr id="4" name="Slide Number Placeholder 3">
            <a:extLst>
              <a:ext uri="{FF2B5EF4-FFF2-40B4-BE49-F238E27FC236}">
                <a16:creationId xmlns:a16="http://schemas.microsoft.com/office/drawing/2014/main" id="{4CBC4CA9-FFE3-2E41-A7BF-CF9A91973EE6}"/>
              </a:ext>
            </a:extLst>
          </p:cNvPr>
          <p:cNvSpPr>
            <a:spLocks noGrp="1"/>
          </p:cNvSpPr>
          <p:nvPr>
            <p:ph type="sldNum" sz="quarter" idx="12"/>
          </p:nvPr>
        </p:nvSpPr>
        <p:spPr/>
        <p:txBody>
          <a:bodyPr/>
          <a:lstStyle/>
          <a:p>
            <a:fld id="{AC5C1BE9-C296-1249-A240-B59D2833722D}" type="slidenum">
              <a:rPr lang="de-DE" smtClean="0"/>
              <a:t>9</a:t>
            </a:fld>
            <a:endParaRPr lang="de-DE"/>
          </a:p>
        </p:txBody>
      </p:sp>
      <p:pic>
        <p:nvPicPr>
          <p:cNvPr id="5" name="Content Placeholder 4">
            <a:extLst>
              <a:ext uri="{FF2B5EF4-FFF2-40B4-BE49-F238E27FC236}">
                <a16:creationId xmlns:a16="http://schemas.microsoft.com/office/drawing/2014/main" id="{FAEDF5B2-FD98-FD4A-A72A-B558AEAE90B2}"/>
              </a:ext>
            </a:extLst>
          </p:cNvPr>
          <p:cNvPicPr>
            <a:picLocks noGrp="1" noChangeAspect="1"/>
          </p:cNvPicPr>
          <p:nvPr>
            <p:ph idx="1"/>
          </p:nvPr>
        </p:nvPicPr>
        <p:blipFill rotWithShape="1">
          <a:blip r:embed="rId3"/>
          <a:srcRect t="11678"/>
          <a:stretch/>
        </p:blipFill>
        <p:spPr>
          <a:xfrm>
            <a:off x="838200" y="1771310"/>
            <a:ext cx="9963856" cy="4950165"/>
          </a:xfrm>
          <a:prstGeom prst="rect">
            <a:avLst/>
          </a:prstGeom>
        </p:spPr>
      </p:pic>
    </p:spTree>
    <p:extLst>
      <p:ext uri="{BB962C8B-B14F-4D97-AF65-F5344CB8AC3E}">
        <p14:creationId xmlns:p14="http://schemas.microsoft.com/office/powerpoint/2010/main" val="263970524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EDD89C7F-FDEA-6240-B9FE-FC4F1E06D7CB}"/>
              </a:ext>
            </a:extLst>
          </p:cNvPr>
          <p:cNvSpPr>
            <a:spLocks noGrp="1"/>
          </p:cNvSpPr>
          <p:nvPr>
            <p:ph type="title"/>
          </p:nvPr>
        </p:nvSpPr>
        <p:spPr/>
        <p:txBody>
          <a:bodyPr/>
          <a:lstStyle/>
          <a:p>
            <a:r>
              <a:rPr lang="en-GB"/>
              <a:t>Given all these options, what is the </a:t>
            </a:r>
            <a:r>
              <a:rPr lang="en-GB" u="sng"/>
              <a:t>best</a:t>
            </a:r>
            <a:r>
              <a:rPr lang="en-GB"/>
              <a:t> way to encode geometry on a computer?</a:t>
            </a:r>
          </a:p>
        </p:txBody>
      </p:sp>
      <p:sp>
        <p:nvSpPr>
          <p:cNvPr id="4" name="Slide Number Placeholder 3">
            <a:extLst>
              <a:ext uri="{FF2B5EF4-FFF2-40B4-BE49-F238E27FC236}">
                <a16:creationId xmlns:a16="http://schemas.microsoft.com/office/drawing/2014/main" id="{F72F572D-A9AC-2048-895B-4000A47F4CA6}"/>
              </a:ext>
            </a:extLst>
          </p:cNvPr>
          <p:cNvSpPr>
            <a:spLocks noGrp="1"/>
          </p:cNvSpPr>
          <p:nvPr>
            <p:ph type="sldNum" sz="quarter" idx="12"/>
          </p:nvPr>
        </p:nvSpPr>
        <p:spPr/>
        <p:txBody>
          <a:bodyPr/>
          <a:lstStyle/>
          <a:p>
            <a:fld id="{AC5C1BE9-C296-1249-A240-B59D2833722D}" type="slidenum">
              <a:rPr lang="de-DE" smtClean="0"/>
              <a:t>10</a:t>
            </a:fld>
            <a:endParaRPr lang="de-DE"/>
          </a:p>
        </p:txBody>
      </p:sp>
    </p:spTree>
    <p:extLst>
      <p:ext uri="{BB962C8B-B14F-4D97-AF65-F5344CB8AC3E}">
        <p14:creationId xmlns:p14="http://schemas.microsoft.com/office/powerpoint/2010/main" val="350864917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D64C7E-4FCA-6A47-82EA-F74437C731B6}"/>
              </a:ext>
            </a:extLst>
          </p:cNvPr>
          <p:cNvSpPr>
            <a:spLocks noGrp="1"/>
          </p:cNvSpPr>
          <p:nvPr>
            <p:ph type="title"/>
          </p:nvPr>
        </p:nvSpPr>
        <p:spPr/>
        <p:txBody>
          <a:bodyPr/>
          <a:lstStyle/>
          <a:p>
            <a:r>
              <a:rPr lang="en-GB"/>
              <a:t>It's a jungle out there!</a:t>
            </a:r>
          </a:p>
        </p:txBody>
      </p:sp>
      <p:sp>
        <p:nvSpPr>
          <p:cNvPr id="4" name="Slide Number Placeholder 3">
            <a:extLst>
              <a:ext uri="{FF2B5EF4-FFF2-40B4-BE49-F238E27FC236}">
                <a16:creationId xmlns:a16="http://schemas.microsoft.com/office/drawing/2014/main" id="{1D4320BD-F8CD-C54A-AD8E-62771D8519BF}"/>
              </a:ext>
            </a:extLst>
          </p:cNvPr>
          <p:cNvSpPr>
            <a:spLocks noGrp="1"/>
          </p:cNvSpPr>
          <p:nvPr>
            <p:ph type="sldNum" sz="quarter" idx="12"/>
          </p:nvPr>
        </p:nvSpPr>
        <p:spPr/>
        <p:txBody>
          <a:bodyPr/>
          <a:lstStyle/>
          <a:p>
            <a:fld id="{AC5C1BE9-C296-1249-A240-B59D2833722D}" type="slidenum">
              <a:rPr lang="de-DE" smtClean="0"/>
              <a:t>11</a:t>
            </a:fld>
            <a:endParaRPr lang="de-DE"/>
          </a:p>
        </p:txBody>
      </p:sp>
      <p:pic>
        <p:nvPicPr>
          <p:cNvPr id="5" name="Content Placeholder 3">
            <a:extLst>
              <a:ext uri="{FF2B5EF4-FFF2-40B4-BE49-F238E27FC236}">
                <a16:creationId xmlns:a16="http://schemas.microsoft.com/office/drawing/2014/main" id="{2C538CB6-69F0-CF47-BC5A-642D6CAC8888}"/>
              </a:ext>
            </a:extLst>
          </p:cNvPr>
          <p:cNvPicPr>
            <a:picLocks noGrp="1" noChangeAspect="1"/>
          </p:cNvPicPr>
          <p:nvPr>
            <p:ph idx="1"/>
          </p:nvPr>
        </p:nvPicPr>
        <p:blipFill rotWithShape="1">
          <a:blip r:embed="rId2"/>
          <a:srcRect t="10737"/>
          <a:stretch/>
        </p:blipFill>
        <p:spPr>
          <a:xfrm>
            <a:off x="838200" y="1445310"/>
            <a:ext cx="10453819" cy="5248914"/>
          </a:xfrm>
        </p:spPr>
      </p:pic>
    </p:spTree>
    <p:extLst>
      <p:ext uri="{BB962C8B-B14F-4D97-AF65-F5344CB8AC3E}">
        <p14:creationId xmlns:p14="http://schemas.microsoft.com/office/powerpoint/2010/main" val="51267909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BEBED5-9326-3942-90E2-CC0A2C6670B8}"/>
              </a:ext>
            </a:extLst>
          </p:cNvPr>
          <p:cNvSpPr>
            <a:spLocks noGrp="1"/>
          </p:cNvSpPr>
          <p:nvPr>
            <p:ph type="title"/>
          </p:nvPr>
        </p:nvSpPr>
        <p:spPr/>
        <p:txBody>
          <a:bodyPr/>
          <a:lstStyle/>
          <a:p>
            <a:endParaRPr lang="en-US"/>
          </a:p>
        </p:txBody>
      </p:sp>
      <p:pic>
        <p:nvPicPr>
          <p:cNvPr id="3" name="Picture 2">
            <a:extLst>
              <a:ext uri="{FF2B5EF4-FFF2-40B4-BE49-F238E27FC236}">
                <a16:creationId xmlns:a16="http://schemas.microsoft.com/office/drawing/2014/main" id="{85B8A10F-0CBD-8047-973E-132C412735CE}"/>
              </a:ext>
            </a:extLst>
          </p:cNvPr>
          <p:cNvPicPr>
            <a:picLocks noChangeAspect="1"/>
          </p:cNvPicPr>
          <p:nvPr/>
        </p:nvPicPr>
        <p:blipFill>
          <a:blip r:embed="rId3"/>
          <a:stretch>
            <a:fillRect/>
          </a:stretch>
        </p:blipFill>
        <p:spPr>
          <a:xfrm>
            <a:off x="0" y="0"/>
            <a:ext cx="12192000" cy="6858000"/>
          </a:xfrm>
          <a:prstGeom prst="rect">
            <a:avLst/>
          </a:prstGeom>
        </p:spPr>
      </p:pic>
      <p:sp>
        <p:nvSpPr>
          <p:cNvPr id="4" name="Slide Number Placeholder 3">
            <a:extLst>
              <a:ext uri="{FF2B5EF4-FFF2-40B4-BE49-F238E27FC236}">
                <a16:creationId xmlns:a16="http://schemas.microsoft.com/office/drawing/2014/main" id="{F3E52717-CA50-B848-AF95-356DC2A46647}"/>
              </a:ext>
            </a:extLst>
          </p:cNvPr>
          <p:cNvSpPr>
            <a:spLocks noGrp="1"/>
          </p:cNvSpPr>
          <p:nvPr>
            <p:ph type="sldNum" sz="quarter" idx="12"/>
          </p:nvPr>
        </p:nvSpPr>
        <p:spPr/>
        <p:txBody>
          <a:bodyPr/>
          <a:lstStyle/>
          <a:p>
            <a:fld id="{AC5C1BE9-C296-1249-A240-B59D2833722D}" type="slidenum">
              <a:rPr lang="de-DE" smtClean="0"/>
              <a:t>12</a:t>
            </a:fld>
            <a:endParaRPr lang="de-DE"/>
          </a:p>
        </p:txBody>
      </p:sp>
    </p:spTree>
    <p:extLst>
      <p:ext uri="{BB962C8B-B14F-4D97-AF65-F5344CB8AC3E}">
        <p14:creationId xmlns:p14="http://schemas.microsoft.com/office/powerpoint/2010/main" val="23535201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E7FDF5-BDDF-444C-BA9D-99E360DD3365}"/>
              </a:ext>
            </a:extLst>
          </p:cNvPr>
          <p:cNvSpPr>
            <a:spLocks noGrp="1"/>
          </p:cNvSpPr>
          <p:nvPr>
            <p:ph type="title"/>
          </p:nvPr>
        </p:nvSpPr>
        <p:spPr/>
        <p:txBody>
          <a:bodyPr/>
          <a:lstStyle/>
          <a:p>
            <a:r>
              <a:rPr lang="en-GB"/>
              <a:t>Many ways to digitally encode geometry</a:t>
            </a:r>
          </a:p>
        </p:txBody>
      </p:sp>
      <p:sp>
        <p:nvSpPr>
          <p:cNvPr id="3" name="Content Placeholder 2">
            <a:extLst>
              <a:ext uri="{FF2B5EF4-FFF2-40B4-BE49-F238E27FC236}">
                <a16:creationId xmlns:a16="http://schemas.microsoft.com/office/drawing/2014/main" id="{91A11370-556A-6E4A-894E-9ECFEF7D6E8A}"/>
              </a:ext>
            </a:extLst>
          </p:cNvPr>
          <p:cNvSpPr>
            <a:spLocks noGrp="1"/>
          </p:cNvSpPr>
          <p:nvPr>
            <p:ph idx="1"/>
          </p:nvPr>
        </p:nvSpPr>
        <p:spPr/>
        <p:txBody>
          <a:bodyPr>
            <a:normAutofit lnSpcReduction="10000"/>
          </a:bodyPr>
          <a:lstStyle/>
          <a:p>
            <a:r>
              <a:rPr lang="en-GB"/>
              <a:t>EXPLICIT</a:t>
            </a:r>
          </a:p>
          <a:p>
            <a:pPr lvl="1"/>
            <a:r>
              <a:rPr lang="en-GB"/>
              <a:t>point cloud</a:t>
            </a:r>
          </a:p>
          <a:p>
            <a:pPr lvl="1"/>
            <a:r>
              <a:rPr lang="en-GB"/>
              <a:t>polygon mesh</a:t>
            </a:r>
          </a:p>
          <a:p>
            <a:pPr lvl="1"/>
            <a:r>
              <a:rPr lang="en-GB"/>
              <a:t>subdivision, NURBS</a:t>
            </a:r>
          </a:p>
          <a:p>
            <a:pPr lvl="1"/>
            <a:r>
              <a:rPr lang="en-GB"/>
              <a:t>…</a:t>
            </a:r>
          </a:p>
          <a:p>
            <a:r>
              <a:rPr lang="en-GB"/>
              <a:t>IMPLICIT</a:t>
            </a:r>
          </a:p>
          <a:p>
            <a:pPr lvl="1"/>
            <a:r>
              <a:rPr lang="en-GB"/>
              <a:t>level set</a:t>
            </a:r>
          </a:p>
          <a:p>
            <a:pPr lvl="1"/>
            <a:r>
              <a:rPr lang="en-GB"/>
              <a:t>algebraic surface</a:t>
            </a:r>
          </a:p>
          <a:p>
            <a:pPr lvl="1"/>
            <a:r>
              <a:rPr lang="en-GB"/>
              <a:t>L-systems</a:t>
            </a:r>
          </a:p>
          <a:p>
            <a:pPr lvl="1"/>
            <a:r>
              <a:rPr lang="en-GB"/>
              <a:t>…</a:t>
            </a:r>
          </a:p>
          <a:p>
            <a:r>
              <a:rPr lang="en-GB"/>
              <a:t>Each choice best suited to a different task/type of geometry</a:t>
            </a:r>
          </a:p>
        </p:txBody>
      </p:sp>
      <p:sp>
        <p:nvSpPr>
          <p:cNvPr id="4" name="Slide Number Placeholder 3">
            <a:extLst>
              <a:ext uri="{FF2B5EF4-FFF2-40B4-BE49-F238E27FC236}">
                <a16:creationId xmlns:a16="http://schemas.microsoft.com/office/drawing/2014/main" id="{0C354B92-FB34-1142-A9CE-206433B50A61}"/>
              </a:ext>
            </a:extLst>
          </p:cNvPr>
          <p:cNvSpPr>
            <a:spLocks noGrp="1"/>
          </p:cNvSpPr>
          <p:nvPr>
            <p:ph type="sldNum" sz="quarter" idx="12"/>
          </p:nvPr>
        </p:nvSpPr>
        <p:spPr/>
        <p:txBody>
          <a:bodyPr/>
          <a:lstStyle/>
          <a:p>
            <a:fld id="{AC5C1BE9-C296-1249-A240-B59D2833722D}" type="slidenum">
              <a:rPr lang="de-DE" smtClean="0"/>
              <a:t>13</a:t>
            </a:fld>
            <a:endParaRPr lang="de-DE"/>
          </a:p>
        </p:txBody>
      </p:sp>
      <p:grpSp>
        <p:nvGrpSpPr>
          <p:cNvPr id="8" name="Group 7">
            <a:extLst>
              <a:ext uri="{FF2B5EF4-FFF2-40B4-BE49-F238E27FC236}">
                <a16:creationId xmlns:a16="http://schemas.microsoft.com/office/drawing/2014/main" id="{8D65476C-5CF2-3E40-A17E-6E972DC2C1CD}"/>
              </a:ext>
            </a:extLst>
          </p:cNvPr>
          <p:cNvGrpSpPr/>
          <p:nvPr/>
        </p:nvGrpSpPr>
        <p:grpSpPr>
          <a:xfrm>
            <a:off x="6428097" y="1255594"/>
            <a:ext cx="5280071" cy="4170742"/>
            <a:chOff x="6428097" y="1255594"/>
            <a:chExt cx="5280071" cy="4170742"/>
          </a:xfrm>
        </p:grpSpPr>
        <p:pic>
          <p:nvPicPr>
            <p:cNvPr id="5" name="Picture 4">
              <a:extLst>
                <a:ext uri="{FF2B5EF4-FFF2-40B4-BE49-F238E27FC236}">
                  <a16:creationId xmlns:a16="http://schemas.microsoft.com/office/drawing/2014/main" id="{7AD3B7B7-DE1F-6240-8343-AA86E437D159}"/>
                </a:ext>
              </a:extLst>
            </p:cNvPr>
            <p:cNvPicPr>
              <a:picLocks noChangeAspect="1"/>
            </p:cNvPicPr>
            <p:nvPr/>
          </p:nvPicPr>
          <p:blipFill rotWithShape="1">
            <a:blip r:embed="rId3"/>
            <a:srcRect l="38172" t="14328" r="14141" b="17413"/>
            <a:stretch/>
          </p:blipFill>
          <p:spPr>
            <a:xfrm>
              <a:off x="6528179" y="1255594"/>
              <a:ext cx="5179989" cy="4170742"/>
            </a:xfrm>
            <a:prstGeom prst="rect">
              <a:avLst/>
            </a:prstGeom>
          </p:spPr>
        </p:pic>
        <p:sp>
          <p:nvSpPr>
            <p:cNvPr id="6" name="Rectangle 5">
              <a:extLst>
                <a:ext uri="{FF2B5EF4-FFF2-40B4-BE49-F238E27FC236}">
                  <a16:creationId xmlns:a16="http://schemas.microsoft.com/office/drawing/2014/main" id="{27CA8267-4FA1-A34D-9929-0AC25886AF28}"/>
                </a:ext>
              </a:extLst>
            </p:cNvPr>
            <p:cNvSpPr/>
            <p:nvPr/>
          </p:nvSpPr>
          <p:spPr>
            <a:xfrm>
              <a:off x="6528179" y="2538484"/>
              <a:ext cx="432179" cy="450376"/>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Rectangle 6">
              <a:extLst>
                <a:ext uri="{FF2B5EF4-FFF2-40B4-BE49-F238E27FC236}">
                  <a16:creationId xmlns:a16="http://schemas.microsoft.com/office/drawing/2014/main" id="{BC5CB67B-36A7-5A45-BA83-7C1F9A25F5F2}"/>
                </a:ext>
              </a:extLst>
            </p:cNvPr>
            <p:cNvSpPr/>
            <p:nvPr/>
          </p:nvSpPr>
          <p:spPr>
            <a:xfrm>
              <a:off x="6428097" y="4435522"/>
              <a:ext cx="272954" cy="42308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spTree>
    <p:extLst>
      <p:ext uri="{BB962C8B-B14F-4D97-AF65-F5344CB8AC3E}">
        <p14:creationId xmlns:p14="http://schemas.microsoft.com/office/powerpoint/2010/main" val="46043406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a:extLst>
              <a:ext uri="{FF2B5EF4-FFF2-40B4-BE49-F238E27FC236}">
                <a16:creationId xmlns:a16="http://schemas.microsoft.com/office/drawing/2014/main" id="{F22EAFE1-6B54-4A49-A6CD-B56A91D94AE8}"/>
              </a:ext>
            </a:extLst>
          </p:cNvPr>
          <p:cNvSpPr>
            <a:spLocks noGrp="1"/>
          </p:cNvSpPr>
          <p:nvPr>
            <p:ph type="title"/>
          </p:nvPr>
        </p:nvSpPr>
        <p:spPr/>
        <p:txBody>
          <a:bodyPr/>
          <a:lstStyle/>
          <a:p>
            <a:r>
              <a:rPr lang="en-GB"/>
              <a:t>"Implicit" Representations of Geometry</a:t>
            </a:r>
          </a:p>
        </p:txBody>
      </p:sp>
      <p:sp>
        <p:nvSpPr>
          <p:cNvPr id="9" name="Content Placeholder 8">
            <a:extLst>
              <a:ext uri="{FF2B5EF4-FFF2-40B4-BE49-F238E27FC236}">
                <a16:creationId xmlns:a16="http://schemas.microsoft.com/office/drawing/2014/main" id="{7542D4D1-EDA3-9C45-AB05-71C5D1D9D18D}"/>
              </a:ext>
            </a:extLst>
          </p:cNvPr>
          <p:cNvSpPr>
            <a:spLocks noGrp="1"/>
          </p:cNvSpPr>
          <p:nvPr>
            <p:ph idx="1"/>
          </p:nvPr>
        </p:nvSpPr>
        <p:spPr/>
        <p:txBody>
          <a:bodyPr/>
          <a:lstStyle/>
          <a:p>
            <a:r>
              <a:rPr lang="en-GB"/>
              <a:t>Points aren't known directly, but satisfy some relationship</a:t>
            </a:r>
          </a:p>
          <a:p>
            <a:r>
              <a:rPr lang="en-GB"/>
              <a:t>E.g., unit sphere is all points such that x</a:t>
            </a:r>
            <a:r>
              <a:rPr lang="en-GB" baseline="30000"/>
              <a:t>2</a:t>
            </a:r>
            <a:r>
              <a:rPr lang="en-GB"/>
              <a:t>+y</a:t>
            </a:r>
            <a:r>
              <a:rPr lang="en-GB" baseline="30000"/>
              <a:t>2</a:t>
            </a:r>
            <a:r>
              <a:rPr lang="en-GB"/>
              <a:t>+z</a:t>
            </a:r>
            <a:r>
              <a:rPr lang="en-GB" baseline="30000"/>
              <a:t>2</a:t>
            </a:r>
            <a:r>
              <a:rPr lang="en-GB"/>
              <a:t>=1</a:t>
            </a:r>
          </a:p>
          <a:p>
            <a:r>
              <a:rPr lang="en-GB"/>
              <a:t>More generally, f(</a:t>
            </a:r>
            <a:r>
              <a:rPr lang="en-GB" err="1"/>
              <a:t>x,y,z</a:t>
            </a:r>
            <a:r>
              <a:rPr lang="en-GB"/>
              <a:t>) = 0</a:t>
            </a:r>
          </a:p>
        </p:txBody>
      </p:sp>
      <p:sp>
        <p:nvSpPr>
          <p:cNvPr id="4" name="Slide Number Placeholder 3">
            <a:extLst>
              <a:ext uri="{FF2B5EF4-FFF2-40B4-BE49-F238E27FC236}">
                <a16:creationId xmlns:a16="http://schemas.microsoft.com/office/drawing/2014/main" id="{848D25CD-B3AD-D545-81D9-FAE2D2183483}"/>
              </a:ext>
            </a:extLst>
          </p:cNvPr>
          <p:cNvSpPr>
            <a:spLocks noGrp="1"/>
          </p:cNvSpPr>
          <p:nvPr>
            <p:ph type="sldNum" sz="quarter" idx="12"/>
          </p:nvPr>
        </p:nvSpPr>
        <p:spPr/>
        <p:txBody>
          <a:bodyPr/>
          <a:lstStyle/>
          <a:p>
            <a:fld id="{AC5C1BE9-C296-1249-A240-B59D2833722D}" type="slidenum">
              <a:rPr lang="de-DE" smtClean="0"/>
              <a:t>14</a:t>
            </a:fld>
            <a:endParaRPr lang="de-DE"/>
          </a:p>
        </p:txBody>
      </p:sp>
    </p:spTree>
    <p:extLst>
      <p:ext uri="{BB962C8B-B14F-4D97-AF65-F5344CB8AC3E}">
        <p14:creationId xmlns:p14="http://schemas.microsoft.com/office/powerpoint/2010/main" val="300540600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4435AF-3E65-6E4C-80A3-AF1A67272887}"/>
              </a:ext>
            </a:extLst>
          </p:cNvPr>
          <p:cNvSpPr>
            <a:spLocks noGrp="1"/>
          </p:cNvSpPr>
          <p:nvPr>
            <p:ph type="title"/>
          </p:nvPr>
        </p:nvSpPr>
        <p:spPr/>
        <p:txBody>
          <a:bodyPr/>
          <a:lstStyle/>
          <a:p>
            <a:r>
              <a:rPr lang="en-US"/>
              <a:t>Surfaces as an Implicit Function</a:t>
            </a:r>
          </a:p>
        </p:txBody>
      </p:sp>
      <p:sp>
        <p:nvSpPr>
          <p:cNvPr id="3" name="Slide Number Placeholder 2">
            <a:extLst>
              <a:ext uri="{FF2B5EF4-FFF2-40B4-BE49-F238E27FC236}">
                <a16:creationId xmlns:a16="http://schemas.microsoft.com/office/drawing/2014/main" id="{2D5A0A9E-B760-5D48-8BAC-B7A5A1590087}"/>
              </a:ext>
            </a:extLst>
          </p:cNvPr>
          <p:cNvSpPr>
            <a:spLocks noGrp="1"/>
          </p:cNvSpPr>
          <p:nvPr>
            <p:ph type="sldNum" sz="quarter" idx="12"/>
          </p:nvPr>
        </p:nvSpPr>
        <p:spPr/>
        <p:txBody>
          <a:bodyPr/>
          <a:lstStyle/>
          <a:p>
            <a:fld id="{AC5C1BE9-C296-1249-A240-B59D2833722D}" type="slidenum">
              <a:rPr lang="de-DE" smtClean="0"/>
              <a:t>15</a:t>
            </a:fld>
            <a:endParaRPr lang="de-DE"/>
          </a:p>
        </p:txBody>
      </p:sp>
      <p:pic>
        <p:nvPicPr>
          <p:cNvPr id="4" name="Grafik 3">
            <a:extLst>
              <a:ext uri="{FF2B5EF4-FFF2-40B4-BE49-F238E27FC236}">
                <a16:creationId xmlns:a16="http://schemas.microsoft.com/office/drawing/2014/main" id="{BBF49D37-5718-B841-8027-476C1BCE2388}"/>
              </a:ext>
            </a:extLst>
          </p:cNvPr>
          <p:cNvPicPr>
            <a:picLocks noChangeAspect="1"/>
          </p:cNvPicPr>
          <p:nvPr/>
        </p:nvPicPr>
        <p:blipFill>
          <a:blip r:embed="rId3"/>
          <a:stretch>
            <a:fillRect/>
          </a:stretch>
        </p:blipFill>
        <p:spPr>
          <a:xfrm>
            <a:off x="3513454" y="2981093"/>
            <a:ext cx="3940055" cy="2815489"/>
          </a:xfrm>
          <a:prstGeom prst="rect">
            <a:avLst/>
          </a:prstGeom>
          <a:solidFill>
            <a:srgbClr val="FF0000"/>
          </a:solidFill>
          <a:ln>
            <a:noFill/>
          </a:ln>
        </p:spPr>
      </p:pic>
      <p:pic>
        <p:nvPicPr>
          <p:cNvPr id="5" name="Picture 4">
            <a:extLst>
              <a:ext uri="{FF2B5EF4-FFF2-40B4-BE49-F238E27FC236}">
                <a16:creationId xmlns:a16="http://schemas.microsoft.com/office/drawing/2014/main" id="{258F81A8-D2D1-3F4E-ABB4-F89587ADF643}"/>
              </a:ext>
            </a:extLst>
          </p:cNvPr>
          <p:cNvPicPr>
            <a:picLocks noChangeAspect="1"/>
          </p:cNvPicPr>
          <p:nvPr/>
        </p:nvPicPr>
        <p:blipFill>
          <a:blip r:embed="rId4"/>
          <a:stretch>
            <a:fillRect/>
          </a:stretch>
        </p:blipFill>
        <p:spPr>
          <a:xfrm>
            <a:off x="1058103" y="1949701"/>
            <a:ext cx="2455351" cy="372850"/>
          </a:xfrm>
          <a:prstGeom prst="rect">
            <a:avLst/>
          </a:prstGeom>
        </p:spPr>
      </p:pic>
      <p:sp>
        <p:nvSpPr>
          <p:cNvPr id="8" name="Oval 7">
            <a:extLst>
              <a:ext uri="{FF2B5EF4-FFF2-40B4-BE49-F238E27FC236}">
                <a16:creationId xmlns:a16="http://schemas.microsoft.com/office/drawing/2014/main" id="{F8D5354C-BE70-734D-8FD9-863E602C9902}"/>
              </a:ext>
            </a:extLst>
          </p:cNvPr>
          <p:cNvSpPr/>
          <p:nvPr/>
        </p:nvSpPr>
        <p:spPr>
          <a:xfrm>
            <a:off x="9875828" y="1768953"/>
            <a:ext cx="162045" cy="173620"/>
          </a:xfrm>
          <a:prstGeom prst="ellipse">
            <a:avLst/>
          </a:prstGeom>
          <a:solidFill>
            <a:schemeClr val="tx2">
              <a:lumMod val="20000"/>
              <a:lumOff val="80000"/>
            </a:schemeClr>
          </a:solidFill>
          <a:ln>
            <a:solidFill>
              <a:schemeClr val="tx2">
                <a:lumMod val="75000"/>
              </a:schemeClr>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B08B1EDE-5541-5846-A5DF-1AB2BD46DD1E}"/>
              </a:ext>
            </a:extLst>
          </p:cNvPr>
          <p:cNvSpPr/>
          <p:nvPr/>
        </p:nvSpPr>
        <p:spPr>
          <a:xfrm flipV="1">
            <a:off x="9871350" y="2247418"/>
            <a:ext cx="148449" cy="150267"/>
          </a:xfrm>
          <a:prstGeom prst="rect">
            <a:avLst/>
          </a:prstGeom>
          <a:solidFill>
            <a:srgbClr val="FF0000"/>
          </a:solidFill>
          <a:ln>
            <a:solidFill>
              <a:schemeClr val="tx2">
                <a:lumMod val="75000"/>
              </a:schemeClr>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pic>
        <p:nvPicPr>
          <p:cNvPr id="25" name="Picture 24">
            <a:extLst>
              <a:ext uri="{FF2B5EF4-FFF2-40B4-BE49-F238E27FC236}">
                <a16:creationId xmlns:a16="http://schemas.microsoft.com/office/drawing/2014/main" id="{84BFC261-B228-CA43-ADCC-4C2BDDB59CDA}"/>
              </a:ext>
            </a:extLst>
          </p:cNvPr>
          <p:cNvPicPr>
            <a:picLocks noChangeAspect="1"/>
          </p:cNvPicPr>
          <p:nvPr/>
        </p:nvPicPr>
        <p:blipFill>
          <a:blip r:embed="rId5"/>
          <a:stretch>
            <a:fillRect/>
          </a:stretch>
        </p:blipFill>
        <p:spPr>
          <a:xfrm>
            <a:off x="7607477" y="4786375"/>
            <a:ext cx="3759200" cy="469900"/>
          </a:xfrm>
          <a:prstGeom prst="rect">
            <a:avLst/>
          </a:prstGeom>
        </p:spPr>
      </p:pic>
      <p:pic>
        <p:nvPicPr>
          <p:cNvPr id="26" name="Picture 25">
            <a:extLst>
              <a:ext uri="{FF2B5EF4-FFF2-40B4-BE49-F238E27FC236}">
                <a16:creationId xmlns:a16="http://schemas.microsoft.com/office/drawing/2014/main" id="{42147234-16CD-3341-B875-2643597A797F}"/>
              </a:ext>
            </a:extLst>
          </p:cNvPr>
          <p:cNvPicPr>
            <a:picLocks noChangeAspect="1"/>
          </p:cNvPicPr>
          <p:nvPr/>
        </p:nvPicPr>
        <p:blipFill>
          <a:blip r:embed="rId6"/>
          <a:stretch>
            <a:fillRect/>
          </a:stretch>
        </p:blipFill>
        <p:spPr>
          <a:xfrm>
            <a:off x="8619178" y="3180992"/>
            <a:ext cx="1503162" cy="1536018"/>
          </a:xfrm>
          <a:prstGeom prst="rect">
            <a:avLst/>
          </a:prstGeom>
        </p:spPr>
      </p:pic>
      <p:pic>
        <p:nvPicPr>
          <p:cNvPr id="27" name="Picture 26">
            <a:extLst>
              <a:ext uri="{FF2B5EF4-FFF2-40B4-BE49-F238E27FC236}">
                <a16:creationId xmlns:a16="http://schemas.microsoft.com/office/drawing/2014/main" id="{DB61E49E-2EFF-434B-8A18-7E810A986425}"/>
              </a:ext>
            </a:extLst>
          </p:cNvPr>
          <p:cNvPicPr>
            <a:picLocks noChangeAspect="1"/>
          </p:cNvPicPr>
          <p:nvPr/>
        </p:nvPicPr>
        <p:blipFill>
          <a:blip r:embed="rId7"/>
          <a:stretch>
            <a:fillRect/>
          </a:stretch>
        </p:blipFill>
        <p:spPr>
          <a:xfrm>
            <a:off x="5446147" y="1560320"/>
            <a:ext cx="4322660" cy="1056435"/>
          </a:xfrm>
          <a:prstGeom prst="rect">
            <a:avLst/>
          </a:prstGeom>
        </p:spPr>
      </p:pic>
      <p:grpSp>
        <p:nvGrpSpPr>
          <p:cNvPr id="59" name="Group 58">
            <a:extLst>
              <a:ext uri="{FF2B5EF4-FFF2-40B4-BE49-F238E27FC236}">
                <a16:creationId xmlns:a16="http://schemas.microsoft.com/office/drawing/2014/main" id="{4488242F-514B-BC48-934E-C6AC3733947E}"/>
              </a:ext>
            </a:extLst>
          </p:cNvPr>
          <p:cNvGrpSpPr/>
          <p:nvPr/>
        </p:nvGrpSpPr>
        <p:grpSpPr>
          <a:xfrm>
            <a:off x="3459710" y="2983581"/>
            <a:ext cx="3525704" cy="2557494"/>
            <a:chOff x="3458122" y="2983581"/>
            <a:chExt cx="3525704" cy="2557494"/>
          </a:xfrm>
        </p:grpSpPr>
        <p:sp>
          <p:nvSpPr>
            <p:cNvPr id="6" name="Oval 5">
              <a:extLst>
                <a:ext uri="{FF2B5EF4-FFF2-40B4-BE49-F238E27FC236}">
                  <a16:creationId xmlns:a16="http://schemas.microsoft.com/office/drawing/2014/main" id="{9BEB8F46-F39F-8145-9712-7261D7A8F65C}"/>
                </a:ext>
              </a:extLst>
            </p:cNvPr>
            <p:cNvSpPr/>
            <p:nvPr/>
          </p:nvSpPr>
          <p:spPr>
            <a:xfrm>
              <a:off x="3498329" y="4808860"/>
              <a:ext cx="162045" cy="173620"/>
            </a:xfrm>
            <a:prstGeom prst="ellipse">
              <a:avLst/>
            </a:prstGeom>
            <a:solidFill>
              <a:schemeClr val="tx2">
                <a:lumMod val="20000"/>
                <a:lumOff val="80000"/>
              </a:schemeClr>
            </a:solidFill>
            <a:ln>
              <a:solidFill>
                <a:schemeClr val="tx2">
                  <a:lumMod val="75000"/>
                </a:schemeClr>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9" name="Oval 8">
              <a:extLst>
                <a:ext uri="{FF2B5EF4-FFF2-40B4-BE49-F238E27FC236}">
                  <a16:creationId xmlns:a16="http://schemas.microsoft.com/office/drawing/2014/main" id="{379EFD81-FF12-1E41-AA81-29614B94435C}"/>
                </a:ext>
              </a:extLst>
            </p:cNvPr>
            <p:cNvSpPr/>
            <p:nvPr/>
          </p:nvSpPr>
          <p:spPr>
            <a:xfrm>
              <a:off x="3458122" y="3994760"/>
              <a:ext cx="162045" cy="173620"/>
            </a:xfrm>
            <a:prstGeom prst="ellipse">
              <a:avLst/>
            </a:prstGeom>
            <a:solidFill>
              <a:schemeClr val="tx2">
                <a:lumMod val="20000"/>
                <a:lumOff val="80000"/>
              </a:schemeClr>
            </a:solidFill>
            <a:ln>
              <a:solidFill>
                <a:schemeClr val="tx2">
                  <a:lumMod val="75000"/>
                </a:schemeClr>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5886A396-7871-AC44-ABFE-00DE5FE7C611}"/>
                </a:ext>
              </a:extLst>
            </p:cNvPr>
            <p:cNvSpPr/>
            <p:nvPr/>
          </p:nvSpPr>
          <p:spPr>
            <a:xfrm flipV="1">
              <a:off x="4365678" y="3738827"/>
              <a:ext cx="148449" cy="150267"/>
            </a:xfrm>
            <a:prstGeom prst="rect">
              <a:avLst/>
            </a:prstGeom>
            <a:solidFill>
              <a:srgbClr val="FF0000"/>
            </a:solidFill>
            <a:ln>
              <a:solidFill>
                <a:schemeClr val="tx2">
                  <a:lumMod val="75000"/>
                </a:schemeClr>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C235FFCF-983D-4447-8E19-144AC876F902}"/>
                </a:ext>
              </a:extLst>
            </p:cNvPr>
            <p:cNvSpPr/>
            <p:nvPr/>
          </p:nvSpPr>
          <p:spPr>
            <a:xfrm flipV="1">
              <a:off x="4057655" y="3474643"/>
              <a:ext cx="148449" cy="150267"/>
            </a:xfrm>
            <a:prstGeom prst="rect">
              <a:avLst/>
            </a:prstGeom>
            <a:solidFill>
              <a:srgbClr val="FF0000"/>
            </a:solidFill>
            <a:ln>
              <a:solidFill>
                <a:schemeClr val="tx2">
                  <a:lumMod val="75000"/>
                </a:schemeClr>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1108F3AF-BE9E-3949-89E8-C17929B7A35D}"/>
                </a:ext>
              </a:extLst>
            </p:cNvPr>
            <p:cNvSpPr/>
            <p:nvPr/>
          </p:nvSpPr>
          <p:spPr>
            <a:xfrm flipV="1">
              <a:off x="4440912" y="4100800"/>
              <a:ext cx="148449" cy="150267"/>
            </a:xfrm>
            <a:prstGeom prst="rect">
              <a:avLst/>
            </a:prstGeom>
            <a:solidFill>
              <a:srgbClr val="FF0000"/>
            </a:solidFill>
            <a:ln>
              <a:solidFill>
                <a:schemeClr val="tx2">
                  <a:lumMod val="75000"/>
                </a:schemeClr>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2A2C3BDA-E150-194E-9D70-7CE81589D51A}"/>
                </a:ext>
              </a:extLst>
            </p:cNvPr>
            <p:cNvSpPr/>
            <p:nvPr/>
          </p:nvSpPr>
          <p:spPr>
            <a:xfrm flipV="1">
              <a:off x="4440912" y="4617437"/>
              <a:ext cx="148449" cy="150267"/>
            </a:xfrm>
            <a:prstGeom prst="rect">
              <a:avLst/>
            </a:prstGeom>
            <a:solidFill>
              <a:srgbClr val="FF0000"/>
            </a:solidFill>
            <a:ln>
              <a:solidFill>
                <a:schemeClr val="tx2">
                  <a:lumMod val="75000"/>
                </a:schemeClr>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514D8489-3929-924B-9BF3-E5F8345905CF}"/>
                </a:ext>
              </a:extLst>
            </p:cNvPr>
            <p:cNvSpPr/>
            <p:nvPr/>
          </p:nvSpPr>
          <p:spPr>
            <a:xfrm flipV="1">
              <a:off x="4795851" y="3798734"/>
              <a:ext cx="148449" cy="150267"/>
            </a:xfrm>
            <a:prstGeom prst="rect">
              <a:avLst/>
            </a:prstGeom>
            <a:solidFill>
              <a:srgbClr val="FF0000"/>
            </a:solidFill>
            <a:ln>
              <a:solidFill>
                <a:schemeClr val="tx2">
                  <a:lumMod val="75000"/>
                </a:schemeClr>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1" name="Oval 20">
              <a:extLst>
                <a:ext uri="{FF2B5EF4-FFF2-40B4-BE49-F238E27FC236}">
                  <a16:creationId xmlns:a16="http://schemas.microsoft.com/office/drawing/2014/main" id="{D32AD941-7828-424A-8372-F7BBB8C44932}"/>
                </a:ext>
              </a:extLst>
            </p:cNvPr>
            <p:cNvSpPr/>
            <p:nvPr/>
          </p:nvSpPr>
          <p:spPr>
            <a:xfrm>
              <a:off x="3888042" y="4010008"/>
              <a:ext cx="162045" cy="173620"/>
            </a:xfrm>
            <a:prstGeom prst="ellipse">
              <a:avLst/>
            </a:prstGeom>
            <a:solidFill>
              <a:schemeClr val="tx2">
                <a:lumMod val="20000"/>
                <a:lumOff val="80000"/>
              </a:schemeClr>
            </a:solidFill>
            <a:ln>
              <a:solidFill>
                <a:schemeClr val="tx2">
                  <a:lumMod val="75000"/>
                </a:schemeClr>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2" name="Oval 21">
              <a:extLst>
                <a:ext uri="{FF2B5EF4-FFF2-40B4-BE49-F238E27FC236}">
                  <a16:creationId xmlns:a16="http://schemas.microsoft.com/office/drawing/2014/main" id="{A639CE71-B779-3D40-8D55-9B21F565B3CE}"/>
                </a:ext>
              </a:extLst>
            </p:cNvPr>
            <p:cNvSpPr/>
            <p:nvPr/>
          </p:nvSpPr>
          <p:spPr>
            <a:xfrm>
              <a:off x="3991932" y="4336028"/>
              <a:ext cx="162045" cy="173620"/>
            </a:xfrm>
            <a:prstGeom prst="ellipse">
              <a:avLst/>
            </a:prstGeom>
            <a:solidFill>
              <a:schemeClr val="tx2">
                <a:lumMod val="20000"/>
                <a:lumOff val="80000"/>
              </a:schemeClr>
            </a:solidFill>
            <a:ln>
              <a:solidFill>
                <a:schemeClr val="tx2">
                  <a:lumMod val="75000"/>
                </a:schemeClr>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3" name="Oval 22">
              <a:extLst>
                <a:ext uri="{FF2B5EF4-FFF2-40B4-BE49-F238E27FC236}">
                  <a16:creationId xmlns:a16="http://schemas.microsoft.com/office/drawing/2014/main" id="{AAC68A85-FC07-EA46-9C71-C2443F10AF5B}"/>
                </a:ext>
              </a:extLst>
            </p:cNvPr>
            <p:cNvSpPr/>
            <p:nvPr/>
          </p:nvSpPr>
          <p:spPr>
            <a:xfrm>
              <a:off x="3528317" y="4336028"/>
              <a:ext cx="162045" cy="173620"/>
            </a:xfrm>
            <a:prstGeom prst="ellipse">
              <a:avLst/>
            </a:prstGeom>
            <a:solidFill>
              <a:schemeClr val="tx2">
                <a:lumMod val="20000"/>
                <a:lumOff val="80000"/>
              </a:schemeClr>
            </a:solidFill>
            <a:ln>
              <a:solidFill>
                <a:schemeClr val="tx2">
                  <a:lumMod val="75000"/>
                </a:schemeClr>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4" name="Oval 23">
              <a:extLst>
                <a:ext uri="{FF2B5EF4-FFF2-40B4-BE49-F238E27FC236}">
                  <a16:creationId xmlns:a16="http://schemas.microsoft.com/office/drawing/2014/main" id="{89F33030-D9F5-3749-8F27-C0EF3BC06574}"/>
                </a:ext>
              </a:extLst>
            </p:cNvPr>
            <p:cNvSpPr/>
            <p:nvPr/>
          </p:nvSpPr>
          <p:spPr>
            <a:xfrm>
              <a:off x="3814343" y="4682903"/>
              <a:ext cx="162045" cy="173620"/>
            </a:xfrm>
            <a:prstGeom prst="ellipse">
              <a:avLst/>
            </a:prstGeom>
            <a:solidFill>
              <a:schemeClr val="tx2">
                <a:lumMod val="20000"/>
                <a:lumOff val="80000"/>
              </a:schemeClr>
            </a:solidFill>
            <a:ln>
              <a:solidFill>
                <a:schemeClr val="tx2">
                  <a:lumMod val="75000"/>
                </a:schemeClr>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8" name="Oval 27">
              <a:extLst>
                <a:ext uri="{FF2B5EF4-FFF2-40B4-BE49-F238E27FC236}">
                  <a16:creationId xmlns:a16="http://schemas.microsoft.com/office/drawing/2014/main" id="{2CEC7C4C-D475-7140-9F26-98F559235EA2}"/>
                </a:ext>
              </a:extLst>
            </p:cNvPr>
            <p:cNvSpPr/>
            <p:nvPr/>
          </p:nvSpPr>
          <p:spPr>
            <a:xfrm>
              <a:off x="5271184" y="3459369"/>
              <a:ext cx="162045" cy="173620"/>
            </a:xfrm>
            <a:prstGeom prst="ellipse">
              <a:avLst/>
            </a:prstGeom>
            <a:solidFill>
              <a:schemeClr val="tx2">
                <a:lumMod val="20000"/>
                <a:lumOff val="80000"/>
              </a:schemeClr>
            </a:solidFill>
            <a:ln>
              <a:solidFill>
                <a:schemeClr val="tx2">
                  <a:lumMod val="75000"/>
                </a:schemeClr>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9" name="Oval 28">
              <a:extLst>
                <a:ext uri="{FF2B5EF4-FFF2-40B4-BE49-F238E27FC236}">
                  <a16:creationId xmlns:a16="http://schemas.microsoft.com/office/drawing/2014/main" id="{4995340B-743D-6648-8208-C402917844FA}"/>
                </a:ext>
              </a:extLst>
            </p:cNvPr>
            <p:cNvSpPr/>
            <p:nvPr/>
          </p:nvSpPr>
          <p:spPr>
            <a:xfrm>
              <a:off x="4706874" y="2983581"/>
              <a:ext cx="162045" cy="173620"/>
            </a:xfrm>
            <a:prstGeom prst="ellipse">
              <a:avLst/>
            </a:prstGeom>
            <a:solidFill>
              <a:schemeClr val="tx2">
                <a:lumMod val="20000"/>
                <a:lumOff val="80000"/>
              </a:schemeClr>
            </a:solidFill>
            <a:ln>
              <a:solidFill>
                <a:schemeClr val="tx2">
                  <a:lumMod val="75000"/>
                </a:schemeClr>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30" name="Oval 29">
              <a:extLst>
                <a:ext uri="{FF2B5EF4-FFF2-40B4-BE49-F238E27FC236}">
                  <a16:creationId xmlns:a16="http://schemas.microsoft.com/office/drawing/2014/main" id="{A9EED840-C56B-4347-A4AD-4BDE2379FBAF}"/>
                </a:ext>
              </a:extLst>
            </p:cNvPr>
            <p:cNvSpPr/>
            <p:nvPr/>
          </p:nvSpPr>
          <p:spPr>
            <a:xfrm>
              <a:off x="5032639" y="3276430"/>
              <a:ext cx="162045" cy="173620"/>
            </a:xfrm>
            <a:prstGeom prst="ellipse">
              <a:avLst/>
            </a:prstGeom>
            <a:solidFill>
              <a:schemeClr val="tx2">
                <a:lumMod val="20000"/>
                <a:lumOff val="80000"/>
              </a:schemeClr>
            </a:solidFill>
            <a:ln>
              <a:solidFill>
                <a:schemeClr val="tx2">
                  <a:lumMod val="75000"/>
                </a:schemeClr>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31" name="Oval 30">
              <a:extLst>
                <a:ext uri="{FF2B5EF4-FFF2-40B4-BE49-F238E27FC236}">
                  <a16:creationId xmlns:a16="http://schemas.microsoft.com/office/drawing/2014/main" id="{AE84D237-8203-354B-ACF8-9C1091EC2F9C}"/>
                </a:ext>
              </a:extLst>
            </p:cNvPr>
            <p:cNvSpPr/>
            <p:nvPr/>
          </p:nvSpPr>
          <p:spPr>
            <a:xfrm>
              <a:off x="5810646" y="3275295"/>
              <a:ext cx="162045" cy="173620"/>
            </a:xfrm>
            <a:prstGeom prst="ellipse">
              <a:avLst/>
            </a:prstGeom>
            <a:solidFill>
              <a:schemeClr val="tx2">
                <a:lumMod val="20000"/>
                <a:lumOff val="80000"/>
              </a:schemeClr>
            </a:solidFill>
            <a:ln>
              <a:solidFill>
                <a:schemeClr val="tx2">
                  <a:lumMod val="75000"/>
                </a:schemeClr>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32" name="Oval 31">
              <a:extLst>
                <a:ext uri="{FF2B5EF4-FFF2-40B4-BE49-F238E27FC236}">
                  <a16:creationId xmlns:a16="http://schemas.microsoft.com/office/drawing/2014/main" id="{F74EC389-E395-EE4F-B2F5-2FA2AA8CAF86}"/>
                </a:ext>
              </a:extLst>
            </p:cNvPr>
            <p:cNvSpPr/>
            <p:nvPr/>
          </p:nvSpPr>
          <p:spPr>
            <a:xfrm>
              <a:off x="5301172" y="2986537"/>
              <a:ext cx="162045" cy="173620"/>
            </a:xfrm>
            <a:prstGeom prst="ellipse">
              <a:avLst/>
            </a:prstGeom>
            <a:solidFill>
              <a:schemeClr val="tx2">
                <a:lumMod val="20000"/>
                <a:lumOff val="80000"/>
              </a:schemeClr>
            </a:solidFill>
            <a:ln>
              <a:solidFill>
                <a:schemeClr val="tx2">
                  <a:lumMod val="75000"/>
                </a:schemeClr>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33" name="Oval 32">
              <a:extLst>
                <a:ext uri="{FF2B5EF4-FFF2-40B4-BE49-F238E27FC236}">
                  <a16:creationId xmlns:a16="http://schemas.microsoft.com/office/drawing/2014/main" id="{29A5730E-5A1B-8D4D-B666-50CE9CA713B0}"/>
                </a:ext>
              </a:extLst>
            </p:cNvPr>
            <p:cNvSpPr/>
            <p:nvPr/>
          </p:nvSpPr>
          <p:spPr>
            <a:xfrm>
              <a:off x="5611602" y="3592353"/>
              <a:ext cx="162045" cy="173620"/>
            </a:xfrm>
            <a:prstGeom prst="ellipse">
              <a:avLst/>
            </a:prstGeom>
            <a:solidFill>
              <a:schemeClr val="tx2">
                <a:lumMod val="20000"/>
                <a:lumOff val="80000"/>
              </a:schemeClr>
            </a:solidFill>
            <a:ln>
              <a:solidFill>
                <a:schemeClr val="tx2">
                  <a:lumMod val="75000"/>
                </a:schemeClr>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34" name="Oval 33">
              <a:extLst>
                <a:ext uri="{FF2B5EF4-FFF2-40B4-BE49-F238E27FC236}">
                  <a16:creationId xmlns:a16="http://schemas.microsoft.com/office/drawing/2014/main" id="{4A59F554-0E00-6F48-95C9-B51E9931DAA8}"/>
                </a:ext>
              </a:extLst>
            </p:cNvPr>
            <p:cNvSpPr/>
            <p:nvPr/>
          </p:nvSpPr>
          <p:spPr>
            <a:xfrm>
              <a:off x="6301331" y="5367455"/>
              <a:ext cx="162045" cy="173620"/>
            </a:xfrm>
            <a:prstGeom prst="ellipse">
              <a:avLst/>
            </a:prstGeom>
            <a:solidFill>
              <a:schemeClr val="tx2">
                <a:lumMod val="20000"/>
                <a:lumOff val="80000"/>
              </a:schemeClr>
            </a:solidFill>
            <a:ln>
              <a:solidFill>
                <a:schemeClr val="tx2">
                  <a:lumMod val="75000"/>
                </a:schemeClr>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35" name="Oval 34">
              <a:extLst>
                <a:ext uri="{FF2B5EF4-FFF2-40B4-BE49-F238E27FC236}">
                  <a16:creationId xmlns:a16="http://schemas.microsoft.com/office/drawing/2014/main" id="{3A364855-F444-E447-BC7E-AEB946217E88}"/>
                </a:ext>
              </a:extLst>
            </p:cNvPr>
            <p:cNvSpPr/>
            <p:nvPr/>
          </p:nvSpPr>
          <p:spPr>
            <a:xfrm>
              <a:off x="6261124" y="4553355"/>
              <a:ext cx="162045" cy="173620"/>
            </a:xfrm>
            <a:prstGeom prst="ellipse">
              <a:avLst/>
            </a:prstGeom>
            <a:solidFill>
              <a:schemeClr val="tx2">
                <a:lumMod val="20000"/>
                <a:lumOff val="80000"/>
              </a:schemeClr>
            </a:solidFill>
            <a:ln>
              <a:solidFill>
                <a:schemeClr val="tx2">
                  <a:lumMod val="75000"/>
                </a:schemeClr>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36" name="Oval 35">
              <a:extLst>
                <a:ext uri="{FF2B5EF4-FFF2-40B4-BE49-F238E27FC236}">
                  <a16:creationId xmlns:a16="http://schemas.microsoft.com/office/drawing/2014/main" id="{602938F5-2878-3C49-941D-64E205B9199D}"/>
                </a:ext>
              </a:extLst>
            </p:cNvPr>
            <p:cNvSpPr/>
            <p:nvPr/>
          </p:nvSpPr>
          <p:spPr>
            <a:xfrm>
              <a:off x="6691044" y="4568603"/>
              <a:ext cx="162045" cy="173620"/>
            </a:xfrm>
            <a:prstGeom prst="ellipse">
              <a:avLst/>
            </a:prstGeom>
            <a:solidFill>
              <a:schemeClr val="tx2">
                <a:lumMod val="20000"/>
                <a:lumOff val="80000"/>
              </a:schemeClr>
            </a:solidFill>
            <a:ln>
              <a:solidFill>
                <a:schemeClr val="tx2">
                  <a:lumMod val="75000"/>
                </a:schemeClr>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37" name="Oval 36">
              <a:extLst>
                <a:ext uri="{FF2B5EF4-FFF2-40B4-BE49-F238E27FC236}">
                  <a16:creationId xmlns:a16="http://schemas.microsoft.com/office/drawing/2014/main" id="{D3148BE0-8B30-E745-A9E3-5911CA71D88A}"/>
                </a:ext>
              </a:extLst>
            </p:cNvPr>
            <p:cNvSpPr/>
            <p:nvPr/>
          </p:nvSpPr>
          <p:spPr>
            <a:xfrm>
              <a:off x="6794934" y="4894623"/>
              <a:ext cx="162045" cy="173620"/>
            </a:xfrm>
            <a:prstGeom prst="ellipse">
              <a:avLst/>
            </a:prstGeom>
            <a:solidFill>
              <a:schemeClr val="tx2">
                <a:lumMod val="20000"/>
                <a:lumOff val="80000"/>
              </a:schemeClr>
            </a:solidFill>
            <a:ln>
              <a:solidFill>
                <a:schemeClr val="tx2">
                  <a:lumMod val="75000"/>
                </a:schemeClr>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38" name="Oval 37">
              <a:extLst>
                <a:ext uri="{FF2B5EF4-FFF2-40B4-BE49-F238E27FC236}">
                  <a16:creationId xmlns:a16="http://schemas.microsoft.com/office/drawing/2014/main" id="{9C2C2603-862B-454C-BCF8-824AE741D5C8}"/>
                </a:ext>
              </a:extLst>
            </p:cNvPr>
            <p:cNvSpPr/>
            <p:nvPr/>
          </p:nvSpPr>
          <p:spPr>
            <a:xfrm>
              <a:off x="6331319" y="4894623"/>
              <a:ext cx="162045" cy="173620"/>
            </a:xfrm>
            <a:prstGeom prst="ellipse">
              <a:avLst/>
            </a:prstGeom>
            <a:solidFill>
              <a:schemeClr val="tx2">
                <a:lumMod val="20000"/>
                <a:lumOff val="80000"/>
              </a:schemeClr>
            </a:solidFill>
            <a:ln>
              <a:solidFill>
                <a:schemeClr val="tx2">
                  <a:lumMod val="75000"/>
                </a:schemeClr>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39" name="Oval 38">
              <a:extLst>
                <a:ext uri="{FF2B5EF4-FFF2-40B4-BE49-F238E27FC236}">
                  <a16:creationId xmlns:a16="http://schemas.microsoft.com/office/drawing/2014/main" id="{2512AE93-72F6-9342-82C5-1D9F7AC0CF91}"/>
                </a:ext>
              </a:extLst>
            </p:cNvPr>
            <p:cNvSpPr/>
            <p:nvPr/>
          </p:nvSpPr>
          <p:spPr>
            <a:xfrm>
              <a:off x="6617345" y="5241498"/>
              <a:ext cx="162045" cy="173620"/>
            </a:xfrm>
            <a:prstGeom prst="ellipse">
              <a:avLst/>
            </a:prstGeom>
            <a:solidFill>
              <a:schemeClr val="tx2">
                <a:lumMod val="20000"/>
                <a:lumOff val="80000"/>
              </a:schemeClr>
            </a:solidFill>
            <a:ln>
              <a:solidFill>
                <a:schemeClr val="tx2">
                  <a:lumMod val="75000"/>
                </a:schemeClr>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40" name="Rectangle 39">
              <a:extLst>
                <a:ext uri="{FF2B5EF4-FFF2-40B4-BE49-F238E27FC236}">
                  <a16:creationId xmlns:a16="http://schemas.microsoft.com/office/drawing/2014/main" id="{65E2035D-32DB-714C-A760-51CF03A6DB5D}"/>
                </a:ext>
              </a:extLst>
            </p:cNvPr>
            <p:cNvSpPr/>
            <p:nvPr/>
          </p:nvSpPr>
          <p:spPr>
            <a:xfrm flipV="1">
              <a:off x="5395225" y="4183191"/>
              <a:ext cx="148449" cy="150267"/>
            </a:xfrm>
            <a:prstGeom prst="rect">
              <a:avLst/>
            </a:prstGeom>
            <a:solidFill>
              <a:srgbClr val="FF0000"/>
            </a:solidFill>
            <a:ln>
              <a:solidFill>
                <a:schemeClr val="tx2">
                  <a:lumMod val="75000"/>
                </a:schemeClr>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41" name="Rectangle 40">
              <a:extLst>
                <a:ext uri="{FF2B5EF4-FFF2-40B4-BE49-F238E27FC236}">
                  <a16:creationId xmlns:a16="http://schemas.microsoft.com/office/drawing/2014/main" id="{92AC60ED-911E-6F47-9A93-118D4AD92515}"/>
                </a:ext>
              </a:extLst>
            </p:cNvPr>
            <p:cNvSpPr/>
            <p:nvPr/>
          </p:nvSpPr>
          <p:spPr>
            <a:xfrm flipV="1">
              <a:off x="5087202" y="3919007"/>
              <a:ext cx="148449" cy="150267"/>
            </a:xfrm>
            <a:prstGeom prst="rect">
              <a:avLst/>
            </a:prstGeom>
            <a:solidFill>
              <a:srgbClr val="FF0000"/>
            </a:solidFill>
            <a:ln>
              <a:solidFill>
                <a:schemeClr val="tx2">
                  <a:lumMod val="75000"/>
                </a:schemeClr>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42" name="Rectangle 41">
              <a:extLst>
                <a:ext uri="{FF2B5EF4-FFF2-40B4-BE49-F238E27FC236}">
                  <a16:creationId xmlns:a16="http://schemas.microsoft.com/office/drawing/2014/main" id="{4AFA1563-7AD4-634B-BE43-648657D36E6D}"/>
                </a:ext>
              </a:extLst>
            </p:cNvPr>
            <p:cNvSpPr/>
            <p:nvPr/>
          </p:nvSpPr>
          <p:spPr>
            <a:xfrm flipV="1">
              <a:off x="5470459" y="4545164"/>
              <a:ext cx="148449" cy="150267"/>
            </a:xfrm>
            <a:prstGeom prst="rect">
              <a:avLst/>
            </a:prstGeom>
            <a:solidFill>
              <a:srgbClr val="FF0000"/>
            </a:solidFill>
            <a:ln>
              <a:solidFill>
                <a:schemeClr val="tx2">
                  <a:lumMod val="75000"/>
                </a:schemeClr>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43" name="Rectangle 42">
              <a:extLst>
                <a:ext uri="{FF2B5EF4-FFF2-40B4-BE49-F238E27FC236}">
                  <a16:creationId xmlns:a16="http://schemas.microsoft.com/office/drawing/2014/main" id="{BFD3004F-922B-354E-A48C-82E4AF1D1798}"/>
                </a:ext>
              </a:extLst>
            </p:cNvPr>
            <p:cNvSpPr/>
            <p:nvPr/>
          </p:nvSpPr>
          <p:spPr>
            <a:xfrm flipV="1">
              <a:off x="5470459" y="5061801"/>
              <a:ext cx="148449" cy="150267"/>
            </a:xfrm>
            <a:prstGeom prst="rect">
              <a:avLst/>
            </a:prstGeom>
            <a:solidFill>
              <a:srgbClr val="FF0000"/>
            </a:solidFill>
            <a:ln>
              <a:solidFill>
                <a:schemeClr val="tx2">
                  <a:lumMod val="75000"/>
                </a:schemeClr>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44" name="Rectangle 43">
              <a:extLst>
                <a:ext uri="{FF2B5EF4-FFF2-40B4-BE49-F238E27FC236}">
                  <a16:creationId xmlns:a16="http://schemas.microsoft.com/office/drawing/2014/main" id="{E3E711CD-23CF-B24B-8C77-AEA2AFB5478A}"/>
                </a:ext>
              </a:extLst>
            </p:cNvPr>
            <p:cNvSpPr/>
            <p:nvPr/>
          </p:nvSpPr>
          <p:spPr>
            <a:xfrm flipV="1">
              <a:off x="5825398" y="4243098"/>
              <a:ext cx="148449" cy="150267"/>
            </a:xfrm>
            <a:prstGeom prst="rect">
              <a:avLst/>
            </a:prstGeom>
            <a:solidFill>
              <a:srgbClr val="FF0000"/>
            </a:solidFill>
            <a:ln>
              <a:solidFill>
                <a:schemeClr val="tx2">
                  <a:lumMod val="75000"/>
                </a:schemeClr>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45" name="Rectangle 44">
              <a:extLst>
                <a:ext uri="{FF2B5EF4-FFF2-40B4-BE49-F238E27FC236}">
                  <a16:creationId xmlns:a16="http://schemas.microsoft.com/office/drawing/2014/main" id="{9F15A2D9-64B6-7E47-98A2-1E46AA5DC8ED}"/>
                </a:ext>
              </a:extLst>
            </p:cNvPr>
            <p:cNvSpPr/>
            <p:nvPr/>
          </p:nvSpPr>
          <p:spPr>
            <a:xfrm flipV="1">
              <a:off x="5824242" y="4651841"/>
              <a:ext cx="148449" cy="150267"/>
            </a:xfrm>
            <a:prstGeom prst="rect">
              <a:avLst/>
            </a:prstGeom>
            <a:solidFill>
              <a:srgbClr val="FF0000"/>
            </a:solidFill>
            <a:ln>
              <a:solidFill>
                <a:schemeClr val="tx2">
                  <a:lumMod val="75000"/>
                </a:schemeClr>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46" name="Rectangle 45">
              <a:extLst>
                <a:ext uri="{FF2B5EF4-FFF2-40B4-BE49-F238E27FC236}">
                  <a16:creationId xmlns:a16="http://schemas.microsoft.com/office/drawing/2014/main" id="{5217454F-4136-D548-A237-BDC6EA3E5940}"/>
                </a:ext>
              </a:extLst>
            </p:cNvPr>
            <p:cNvSpPr/>
            <p:nvPr/>
          </p:nvSpPr>
          <p:spPr>
            <a:xfrm flipV="1">
              <a:off x="4824657" y="4415010"/>
              <a:ext cx="148449" cy="150267"/>
            </a:xfrm>
            <a:prstGeom prst="rect">
              <a:avLst/>
            </a:prstGeom>
            <a:solidFill>
              <a:srgbClr val="FF0000"/>
            </a:solidFill>
            <a:ln>
              <a:solidFill>
                <a:schemeClr val="tx2">
                  <a:lumMod val="75000"/>
                </a:schemeClr>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47" name="Rectangle 46">
              <a:extLst>
                <a:ext uri="{FF2B5EF4-FFF2-40B4-BE49-F238E27FC236}">
                  <a16:creationId xmlns:a16="http://schemas.microsoft.com/office/drawing/2014/main" id="{C6B7AD15-044B-C84C-A7DF-53C522244EBE}"/>
                </a:ext>
              </a:extLst>
            </p:cNvPr>
            <p:cNvSpPr/>
            <p:nvPr/>
          </p:nvSpPr>
          <p:spPr>
            <a:xfrm flipV="1">
              <a:off x="4670450" y="4827702"/>
              <a:ext cx="148449" cy="150267"/>
            </a:xfrm>
            <a:prstGeom prst="rect">
              <a:avLst/>
            </a:prstGeom>
            <a:solidFill>
              <a:srgbClr val="FF0000"/>
            </a:solidFill>
            <a:ln>
              <a:solidFill>
                <a:schemeClr val="tx2">
                  <a:lumMod val="75000"/>
                </a:schemeClr>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48" name="Rectangle 47">
              <a:extLst>
                <a:ext uri="{FF2B5EF4-FFF2-40B4-BE49-F238E27FC236}">
                  <a16:creationId xmlns:a16="http://schemas.microsoft.com/office/drawing/2014/main" id="{2C59BA6A-1046-8242-9B85-8DE65CFAA291}"/>
                </a:ext>
              </a:extLst>
            </p:cNvPr>
            <p:cNvSpPr/>
            <p:nvPr/>
          </p:nvSpPr>
          <p:spPr>
            <a:xfrm flipV="1">
              <a:off x="4899891" y="4776983"/>
              <a:ext cx="148449" cy="150267"/>
            </a:xfrm>
            <a:prstGeom prst="rect">
              <a:avLst/>
            </a:prstGeom>
            <a:solidFill>
              <a:srgbClr val="FF0000"/>
            </a:solidFill>
            <a:ln>
              <a:solidFill>
                <a:schemeClr val="tx2">
                  <a:lumMod val="75000"/>
                </a:schemeClr>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49" name="Rectangle 48">
              <a:extLst>
                <a:ext uri="{FF2B5EF4-FFF2-40B4-BE49-F238E27FC236}">
                  <a16:creationId xmlns:a16="http://schemas.microsoft.com/office/drawing/2014/main" id="{1457B5C7-F80F-EF41-9FE0-0DB0A03D2EBE}"/>
                </a:ext>
              </a:extLst>
            </p:cNvPr>
            <p:cNvSpPr/>
            <p:nvPr/>
          </p:nvSpPr>
          <p:spPr>
            <a:xfrm flipV="1">
              <a:off x="4899891" y="5293620"/>
              <a:ext cx="148449" cy="150267"/>
            </a:xfrm>
            <a:prstGeom prst="rect">
              <a:avLst/>
            </a:prstGeom>
            <a:solidFill>
              <a:srgbClr val="FF0000"/>
            </a:solidFill>
            <a:ln>
              <a:solidFill>
                <a:schemeClr val="tx2">
                  <a:lumMod val="75000"/>
                </a:schemeClr>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50" name="Rectangle 49">
              <a:extLst>
                <a:ext uri="{FF2B5EF4-FFF2-40B4-BE49-F238E27FC236}">
                  <a16:creationId xmlns:a16="http://schemas.microsoft.com/office/drawing/2014/main" id="{8D15FCDA-3B3E-3D49-AFE7-95619B74C145}"/>
                </a:ext>
              </a:extLst>
            </p:cNvPr>
            <p:cNvSpPr/>
            <p:nvPr/>
          </p:nvSpPr>
          <p:spPr>
            <a:xfrm flipV="1">
              <a:off x="5254830" y="4474917"/>
              <a:ext cx="148449" cy="150267"/>
            </a:xfrm>
            <a:prstGeom prst="rect">
              <a:avLst/>
            </a:prstGeom>
            <a:solidFill>
              <a:srgbClr val="FF0000"/>
            </a:solidFill>
            <a:ln>
              <a:solidFill>
                <a:schemeClr val="tx2">
                  <a:lumMod val="75000"/>
                </a:schemeClr>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51" name="Rectangle 50">
              <a:extLst>
                <a:ext uri="{FF2B5EF4-FFF2-40B4-BE49-F238E27FC236}">
                  <a16:creationId xmlns:a16="http://schemas.microsoft.com/office/drawing/2014/main" id="{2AC36D6D-C848-DB48-8AF6-3F270E006D9D}"/>
                </a:ext>
              </a:extLst>
            </p:cNvPr>
            <p:cNvSpPr/>
            <p:nvPr/>
          </p:nvSpPr>
          <p:spPr>
            <a:xfrm flipV="1">
              <a:off x="5253674" y="4883660"/>
              <a:ext cx="148449" cy="150267"/>
            </a:xfrm>
            <a:prstGeom prst="rect">
              <a:avLst/>
            </a:prstGeom>
            <a:solidFill>
              <a:srgbClr val="FF0000"/>
            </a:solidFill>
            <a:ln>
              <a:solidFill>
                <a:schemeClr val="tx2">
                  <a:lumMod val="75000"/>
                </a:schemeClr>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52" name="Rectangle 51">
              <a:extLst>
                <a:ext uri="{FF2B5EF4-FFF2-40B4-BE49-F238E27FC236}">
                  <a16:creationId xmlns:a16="http://schemas.microsoft.com/office/drawing/2014/main" id="{39969D89-9D24-8644-814B-B36216DE42A4}"/>
                </a:ext>
              </a:extLst>
            </p:cNvPr>
            <p:cNvSpPr/>
            <p:nvPr/>
          </p:nvSpPr>
          <p:spPr>
            <a:xfrm flipV="1">
              <a:off x="6405204" y="3404000"/>
              <a:ext cx="148449" cy="150267"/>
            </a:xfrm>
            <a:prstGeom prst="rect">
              <a:avLst/>
            </a:prstGeom>
            <a:solidFill>
              <a:srgbClr val="FF0000"/>
            </a:solidFill>
            <a:ln>
              <a:solidFill>
                <a:schemeClr val="tx2">
                  <a:lumMod val="75000"/>
                </a:schemeClr>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53" name="Rectangle 52">
              <a:extLst>
                <a:ext uri="{FF2B5EF4-FFF2-40B4-BE49-F238E27FC236}">
                  <a16:creationId xmlns:a16="http://schemas.microsoft.com/office/drawing/2014/main" id="{FF757A49-FB15-CC45-A78C-94CAC44A96F1}"/>
                </a:ext>
              </a:extLst>
            </p:cNvPr>
            <p:cNvSpPr/>
            <p:nvPr/>
          </p:nvSpPr>
          <p:spPr>
            <a:xfrm flipV="1">
              <a:off x="6199221" y="3595137"/>
              <a:ext cx="148449" cy="150267"/>
            </a:xfrm>
            <a:prstGeom prst="rect">
              <a:avLst/>
            </a:prstGeom>
            <a:solidFill>
              <a:srgbClr val="FF0000"/>
            </a:solidFill>
            <a:ln>
              <a:solidFill>
                <a:schemeClr val="tx2">
                  <a:lumMod val="75000"/>
                </a:schemeClr>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54" name="Rectangle 53">
              <a:extLst>
                <a:ext uri="{FF2B5EF4-FFF2-40B4-BE49-F238E27FC236}">
                  <a16:creationId xmlns:a16="http://schemas.microsoft.com/office/drawing/2014/main" id="{28D31B9C-38A6-1B46-8B83-CB5D84F056D6}"/>
                </a:ext>
              </a:extLst>
            </p:cNvPr>
            <p:cNvSpPr/>
            <p:nvPr/>
          </p:nvSpPr>
          <p:spPr>
            <a:xfrm flipV="1">
              <a:off x="6480438" y="3765973"/>
              <a:ext cx="148449" cy="150267"/>
            </a:xfrm>
            <a:prstGeom prst="rect">
              <a:avLst/>
            </a:prstGeom>
            <a:solidFill>
              <a:srgbClr val="FF0000"/>
            </a:solidFill>
            <a:ln>
              <a:solidFill>
                <a:schemeClr val="tx2">
                  <a:lumMod val="75000"/>
                </a:schemeClr>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55" name="Rectangle 54">
              <a:extLst>
                <a:ext uri="{FF2B5EF4-FFF2-40B4-BE49-F238E27FC236}">
                  <a16:creationId xmlns:a16="http://schemas.microsoft.com/office/drawing/2014/main" id="{86863B1C-A904-8245-845B-E0E55DFB1AF5}"/>
                </a:ext>
              </a:extLst>
            </p:cNvPr>
            <p:cNvSpPr/>
            <p:nvPr/>
          </p:nvSpPr>
          <p:spPr>
            <a:xfrm flipV="1">
              <a:off x="6225974" y="4064259"/>
              <a:ext cx="148449" cy="150267"/>
            </a:xfrm>
            <a:prstGeom prst="rect">
              <a:avLst/>
            </a:prstGeom>
            <a:solidFill>
              <a:srgbClr val="FF0000"/>
            </a:solidFill>
            <a:ln>
              <a:solidFill>
                <a:schemeClr val="tx2">
                  <a:lumMod val="75000"/>
                </a:schemeClr>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56" name="Rectangle 55">
              <a:extLst>
                <a:ext uri="{FF2B5EF4-FFF2-40B4-BE49-F238E27FC236}">
                  <a16:creationId xmlns:a16="http://schemas.microsoft.com/office/drawing/2014/main" id="{E86174DB-B78F-DC4C-851B-0D617BA6D52B}"/>
                </a:ext>
              </a:extLst>
            </p:cNvPr>
            <p:cNvSpPr/>
            <p:nvPr/>
          </p:nvSpPr>
          <p:spPr>
            <a:xfrm flipV="1">
              <a:off x="6835377" y="3463907"/>
              <a:ext cx="148449" cy="150267"/>
            </a:xfrm>
            <a:prstGeom prst="rect">
              <a:avLst/>
            </a:prstGeom>
            <a:solidFill>
              <a:srgbClr val="FF0000"/>
            </a:solidFill>
            <a:ln>
              <a:solidFill>
                <a:schemeClr val="tx2">
                  <a:lumMod val="75000"/>
                </a:schemeClr>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57" name="Rectangle 56">
              <a:extLst>
                <a:ext uri="{FF2B5EF4-FFF2-40B4-BE49-F238E27FC236}">
                  <a16:creationId xmlns:a16="http://schemas.microsoft.com/office/drawing/2014/main" id="{52A7E1EF-A000-5D4F-94DC-36A02D4F7EFE}"/>
                </a:ext>
              </a:extLst>
            </p:cNvPr>
            <p:cNvSpPr/>
            <p:nvPr/>
          </p:nvSpPr>
          <p:spPr>
            <a:xfrm flipV="1">
              <a:off x="6834221" y="3872650"/>
              <a:ext cx="148449" cy="150267"/>
            </a:xfrm>
            <a:prstGeom prst="rect">
              <a:avLst/>
            </a:prstGeom>
            <a:solidFill>
              <a:srgbClr val="FF0000"/>
            </a:solidFill>
            <a:ln>
              <a:solidFill>
                <a:schemeClr val="tx2">
                  <a:lumMod val="75000"/>
                </a:schemeClr>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sp>
        <p:nvSpPr>
          <p:cNvPr id="58" name="Freeform 57">
            <a:extLst>
              <a:ext uri="{FF2B5EF4-FFF2-40B4-BE49-F238E27FC236}">
                <a16:creationId xmlns:a16="http://schemas.microsoft.com/office/drawing/2014/main" id="{C3BD4BE3-FE16-F84D-8961-E3BC7F682C89}"/>
              </a:ext>
            </a:extLst>
          </p:cNvPr>
          <p:cNvSpPr/>
          <p:nvPr/>
        </p:nvSpPr>
        <p:spPr>
          <a:xfrm>
            <a:off x="3885253" y="3136379"/>
            <a:ext cx="3308527" cy="2439253"/>
          </a:xfrm>
          <a:custGeom>
            <a:avLst/>
            <a:gdLst>
              <a:gd name="connsiteX0" fmla="*/ 213774 w 3308527"/>
              <a:gd name="connsiteY0" fmla="*/ 2141678 h 2439253"/>
              <a:gd name="connsiteX1" fmla="*/ 942979 w 3308527"/>
              <a:gd name="connsiteY1" fmla="*/ 2350022 h 2439253"/>
              <a:gd name="connsiteX2" fmla="*/ 1672184 w 3308527"/>
              <a:gd name="connsiteY2" fmla="*/ 2431045 h 2439253"/>
              <a:gd name="connsiteX3" fmla="*/ 2193045 w 3308527"/>
              <a:gd name="connsiteY3" fmla="*/ 2350022 h 2439253"/>
              <a:gd name="connsiteX4" fmla="*/ 2216194 w 3308527"/>
              <a:gd name="connsiteY4" fmla="*/ 1667116 h 2439253"/>
              <a:gd name="connsiteX5" fmla="*/ 2297217 w 3308527"/>
              <a:gd name="connsiteY5" fmla="*/ 1331450 h 2439253"/>
              <a:gd name="connsiteX6" fmla="*/ 2806503 w 3308527"/>
              <a:gd name="connsiteY6" fmla="*/ 1088381 h 2439253"/>
              <a:gd name="connsiteX7" fmla="*/ 3234766 w 3308527"/>
              <a:gd name="connsiteY7" fmla="*/ 845313 h 2439253"/>
              <a:gd name="connsiteX8" fmla="*/ 3292640 w 3308527"/>
              <a:gd name="connsiteY8" fmla="*/ 544371 h 2439253"/>
              <a:gd name="connsiteX9" fmla="*/ 3061146 w 3308527"/>
              <a:gd name="connsiteY9" fmla="*/ 243430 h 2439253"/>
              <a:gd name="connsiteX10" fmla="*/ 2702331 w 3308527"/>
              <a:gd name="connsiteY10" fmla="*/ 23511 h 2439253"/>
              <a:gd name="connsiteX11" fmla="*/ 2482412 w 3308527"/>
              <a:gd name="connsiteY11" fmla="*/ 127683 h 2439253"/>
              <a:gd name="connsiteX12" fmla="*/ 2135171 w 3308527"/>
              <a:gd name="connsiteY12" fmla="*/ 509647 h 2439253"/>
              <a:gd name="connsiteX13" fmla="*/ 1868954 w 3308527"/>
              <a:gd name="connsiteY13" fmla="*/ 706417 h 2439253"/>
              <a:gd name="connsiteX14" fmla="*/ 1695333 w 3308527"/>
              <a:gd name="connsiteY14" fmla="*/ 741141 h 2439253"/>
              <a:gd name="connsiteX15" fmla="*/ 1452265 w 3308527"/>
              <a:gd name="connsiteY15" fmla="*/ 636969 h 2439253"/>
              <a:gd name="connsiteX16" fmla="*/ 1047151 w 3308527"/>
              <a:gd name="connsiteY16" fmla="*/ 347602 h 2439253"/>
              <a:gd name="connsiteX17" fmla="*/ 630463 w 3308527"/>
              <a:gd name="connsiteY17" fmla="*/ 81384 h 2439253"/>
              <a:gd name="connsiteX18" fmla="*/ 306371 w 3308527"/>
              <a:gd name="connsiteY18" fmla="*/ 361 h 2439253"/>
              <a:gd name="connsiteX19" fmla="*/ 28579 w 3308527"/>
              <a:gd name="connsiteY19" fmla="*/ 104533 h 2439253"/>
              <a:gd name="connsiteX20" fmla="*/ 28579 w 3308527"/>
              <a:gd name="connsiteY20" fmla="*/ 312878 h 2439253"/>
              <a:gd name="connsiteX21" fmla="*/ 202199 w 3308527"/>
              <a:gd name="connsiteY21" fmla="*/ 625394 h 2439253"/>
              <a:gd name="connsiteX22" fmla="*/ 491566 w 3308527"/>
              <a:gd name="connsiteY22" fmla="*/ 1065232 h 2439253"/>
              <a:gd name="connsiteX23" fmla="*/ 561014 w 3308527"/>
              <a:gd name="connsiteY23" fmla="*/ 1238852 h 2439253"/>
              <a:gd name="connsiteX24" fmla="*/ 549440 w 3308527"/>
              <a:gd name="connsiteY24" fmla="*/ 1412473 h 2439253"/>
              <a:gd name="connsiteX25" fmla="*/ 398969 w 3308527"/>
              <a:gd name="connsiteY25" fmla="*/ 1655541 h 2439253"/>
              <a:gd name="connsiteX26" fmla="*/ 213774 w 3308527"/>
              <a:gd name="connsiteY26" fmla="*/ 1910184 h 2439253"/>
              <a:gd name="connsiteX27" fmla="*/ 132751 w 3308527"/>
              <a:gd name="connsiteY27" fmla="*/ 2014356 h 2439253"/>
              <a:gd name="connsiteX28" fmla="*/ 213774 w 3308527"/>
              <a:gd name="connsiteY28" fmla="*/ 2141678 h 24392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3308527" h="2439253">
                <a:moveTo>
                  <a:pt x="213774" y="2141678"/>
                </a:moveTo>
                <a:cubicBezTo>
                  <a:pt x="348812" y="2197622"/>
                  <a:pt x="699911" y="2301794"/>
                  <a:pt x="942979" y="2350022"/>
                </a:cubicBezTo>
                <a:cubicBezTo>
                  <a:pt x="1186047" y="2398250"/>
                  <a:pt x="1463840" y="2431045"/>
                  <a:pt x="1672184" y="2431045"/>
                </a:cubicBezTo>
                <a:cubicBezTo>
                  <a:pt x="1880528" y="2431045"/>
                  <a:pt x="2102377" y="2477344"/>
                  <a:pt x="2193045" y="2350022"/>
                </a:cubicBezTo>
                <a:cubicBezTo>
                  <a:pt x="2283713" y="2222701"/>
                  <a:pt x="2198832" y="1836878"/>
                  <a:pt x="2216194" y="1667116"/>
                </a:cubicBezTo>
                <a:cubicBezTo>
                  <a:pt x="2233556" y="1497354"/>
                  <a:pt x="2198832" y="1427906"/>
                  <a:pt x="2297217" y="1331450"/>
                </a:cubicBezTo>
                <a:cubicBezTo>
                  <a:pt x="2395602" y="1234994"/>
                  <a:pt x="2650245" y="1169404"/>
                  <a:pt x="2806503" y="1088381"/>
                </a:cubicBezTo>
                <a:cubicBezTo>
                  <a:pt x="2962761" y="1007358"/>
                  <a:pt x="3153743" y="935981"/>
                  <a:pt x="3234766" y="845313"/>
                </a:cubicBezTo>
                <a:cubicBezTo>
                  <a:pt x="3315789" y="754645"/>
                  <a:pt x="3321577" y="644685"/>
                  <a:pt x="3292640" y="544371"/>
                </a:cubicBezTo>
                <a:cubicBezTo>
                  <a:pt x="3263703" y="444057"/>
                  <a:pt x="3159531" y="330240"/>
                  <a:pt x="3061146" y="243430"/>
                </a:cubicBezTo>
                <a:cubicBezTo>
                  <a:pt x="2962761" y="156620"/>
                  <a:pt x="2798787" y="42802"/>
                  <a:pt x="2702331" y="23511"/>
                </a:cubicBezTo>
                <a:cubicBezTo>
                  <a:pt x="2605875" y="4220"/>
                  <a:pt x="2576939" y="46660"/>
                  <a:pt x="2482412" y="127683"/>
                </a:cubicBezTo>
                <a:cubicBezTo>
                  <a:pt x="2387885" y="208706"/>
                  <a:pt x="2237414" y="413191"/>
                  <a:pt x="2135171" y="509647"/>
                </a:cubicBezTo>
                <a:cubicBezTo>
                  <a:pt x="2032928" y="606103"/>
                  <a:pt x="1942260" y="667835"/>
                  <a:pt x="1868954" y="706417"/>
                </a:cubicBezTo>
                <a:cubicBezTo>
                  <a:pt x="1795648" y="744999"/>
                  <a:pt x="1764781" y="752716"/>
                  <a:pt x="1695333" y="741141"/>
                </a:cubicBezTo>
                <a:cubicBezTo>
                  <a:pt x="1625885" y="729566"/>
                  <a:pt x="1560295" y="702559"/>
                  <a:pt x="1452265" y="636969"/>
                </a:cubicBezTo>
                <a:cubicBezTo>
                  <a:pt x="1344235" y="571379"/>
                  <a:pt x="1184118" y="440199"/>
                  <a:pt x="1047151" y="347602"/>
                </a:cubicBezTo>
                <a:cubicBezTo>
                  <a:pt x="910184" y="255005"/>
                  <a:pt x="753926" y="139257"/>
                  <a:pt x="630463" y="81384"/>
                </a:cubicBezTo>
                <a:cubicBezTo>
                  <a:pt x="507000" y="23510"/>
                  <a:pt x="406685" y="-3497"/>
                  <a:pt x="306371" y="361"/>
                </a:cubicBezTo>
                <a:cubicBezTo>
                  <a:pt x="206057" y="4219"/>
                  <a:pt x="74878" y="52447"/>
                  <a:pt x="28579" y="104533"/>
                </a:cubicBezTo>
                <a:cubicBezTo>
                  <a:pt x="-17720" y="156619"/>
                  <a:pt x="-358" y="226068"/>
                  <a:pt x="28579" y="312878"/>
                </a:cubicBezTo>
                <a:cubicBezTo>
                  <a:pt x="57516" y="399688"/>
                  <a:pt x="125034" y="500002"/>
                  <a:pt x="202199" y="625394"/>
                </a:cubicBezTo>
                <a:cubicBezTo>
                  <a:pt x="279364" y="750786"/>
                  <a:pt x="431763" y="962989"/>
                  <a:pt x="491566" y="1065232"/>
                </a:cubicBezTo>
                <a:cubicBezTo>
                  <a:pt x="551369" y="1167475"/>
                  <a:pt x="551368" y="1180979"/>
                  <a:pt x="561014" y="1238852"/>
                </a:cubicBezTo>
                <a:cubicBezTo>
                  <a:pt x="570660" y="1296725"/>
                  <a:pt x="576447" y="1343025"/>
                  <a:pt x="549440" y="1412473"/>
                </a:cubicBezTo>
                <a:cubicBezTo>
                  <a:pt x="522433" y="1481921"/>
                  <a:pt x="454913" y="1572589"/>
                  <a:pt x="398969" y="1655541"/>
                </a:cubicBezTo>
                <a:cubicBezTo>
                  <a:pt x="343025" y="1738493"/>
                  <a:pt x="258144" y="1850381"/>
                  <a:pt x="213774" y="1910184"/>
                </a:cubicBezTo>
                <a:cubicBezTo>
                  <a:pt x="169404" y="1969986"/>
                  <a:pt x="126964" y="1969986"/>
                  <a:pt x="132751" y="2014356"/>
                </a:cubicBezTo>
                <a:cubicBezTo>
                  <a:pt x="138538" y="2058726"/>
                  <a:pt x="78736" y="2085734"/>
                  <a:pt x="213774" y="2141678"/>
                </a:cubicBezTo>
                <a:close/>
              </a:path>
            </a:pathLst>
          </a:custGeom>
          <a:noFill/>
          <a:ln w="57150">
            <a:solidFill>
              <a:schemeClr val="tx2">
                <a:lumMod val="75000"/>
              </a:schemeClr>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1187058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7"/>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8"/>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15"/>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5"/>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59"/>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nodeType="clickEffect">
                                  <p:stCondLst>
                                    <p:cond delay="0"/>
                                  </p:stCondLst>
                                  <p:childTnLst>
                                    <p:set>
                                      <p:cBhvr>
                                        <p:cTn id="24" dur="1" fill="hold">
                                          <p:stCondLst>
                                            <p:cond delay="0"/>
                                          </p:stCondLst>
                                        </p:cTn>
                                        <p:tgtEl>
                                          <p:spTgt spid="26"/>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2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P spid="15" grpId="0" animBg="1"/>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CCD2BAE2-BB68-694E-A828-B9FE0861A2B6}"/>
              </a:ext>
            </a:extLst>
          </p:cNvPr>
          <p:cNvSpPr>
            <a:spLocks noGrp="1"/>
          </p:cNvSpPr>
          <p:nvPr>
            <p:ph type="title"/>
          </p:nvPr>
        </p:nvSpPr>
        <p:spPr/>
        <p:txBody>
          <a:bodyPr/>
          <a:lstStyle/>
          <a:p>
            <a:r>
              <a:rPr lang="en-GB"/>
              <a:t>Many implicit representations in graphics</a:t>
            </a:r>
          </a:p>
        </p:txBody>
      </p:sp>
      <p:sp>
        <p:nvSpPr>
          <p:cNvPr id="4" name="Slide Number Placeholder 3">
            <a:extLst>
              <a:ext uri="{FF2B5EF4-FFF2-40B4-BE49-F238E27FC236}">
                <a16:creationId xmlns:a16="http://schemas.microsoft.com/office/drawing/2014/main" id="{29A8A305-B201-E242-8A56-EE33F0234F61}"/>
              </a:ext>
            </a:extLst>
          </p:cNvPr>
          <p:cNvSpPr>
            <a:spLocks noGrp="1"/>
          </p:cNvSpPr>
          <p:nvPr>
            <p:ph type="sldNum" sz="quarter" idx="12"/>
          </p:nvPr>
        </p:nvSpPr>
        <p:spPr/>
        <p:txBody>
          <a:bodyPr/>
          <a:lstStyle/>
          <a:p>
            <a:fld id="{AC5C1BE9-C296-1249-A240-B59D2833722D}" type="slidenum">
              <a:rPr lang="de-DE" smtClean="0"/>
              <a:t>16</a:t>
            </a:fld>
            <a:endParaRPr lang="de-DE"/>
          </a:p>
        </p:txBody>
      </p:sp>
      <p:pic>
        <p:nvPicPr>
          <p:cNvPr id="3" name="Picture 2">
            <a:extLst>
              <a:ext uri="{FF2B5EF4-FFF2-40B4-BE49-F238E27FC236}">
                <a16:creationId xmlns:a16="http://schemas.microsoft.com/office/drawing/2014/main" id="{A27F0C54-28FF-CF46-8FBC-6AE8C98DE787}"/>
              </a:ext>
            </a:extLst>
          </p:cNvPr>
          <p:cNvPicPr>
            <a:picLocks noChangeAspect="1"/>
          </p:cNvPicPr>
          <p:nvPr/>
        </p:nvPicPr>
        <p:blipFill rotWithShape="1">
          <a:blip r:embed="rId3"/>
          <a:srcRect t="12217"/>
          <a:stretch/>
        </p:blipFill>
        <p:spPr>
          <a:xfrm>
            <a:off x="527713" y="1358992"/>
            <a:ext cx="11136573" cy="5499008"/>
          </a:xfrm>
          <a:prstGeom prst="rect">
            <a:avLst/>
          </a:prstGeom>
        </p:spPr>
      </p:pic>
    </p:spTree>
    <p:extLst>
      <p:ext uri="{BB962C8B-B14F-4D97-AF65-F5344CB8AC3E}">
        <p14:creationId xmlns:p14="http://schemas.microsoft.com/office/powerpoint/2010/main" val="419712156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BE59E6A3-4944-EC45-9A6B-BAC8FC6E8D71}"/>
              </a:ext>
            </a:extLst>
          </p:cNvPr>
          <p:cNvPicPr>
            <a:picLocks noChangeAspect="1"/>
          </p:cNvPicPr>
          <p:nvPr/>
        </p:nvPicPr>
        <p:blipFill>
          <a:blip r:embed="rId3"/>
          <a:stretch>
            <a:fillRect/>
          </a:stretch>
        </p:blipFill>
        <p:spPr>
          <a:xfrm>
            <a:off x="0" y="0"/>
            <a:ext cx="12192000" cy="6858000"/>
          </a:xfrm>
          <a:prstGeom prst="rect">
            <a:avLst/>
          </a:prstGeom>
        </p:spPr>
      </p:pic>
      <p:sp>
        <p:nvSpPr>
          <p:cNvPr id="2" name="Slide Number Placeholder 1">
            <a:extLst>
              <a:ext uri="{FF2B5EF4-FFF2-40B4-BE49-F238E27FC236}">
                <a16:creationId xmlns:a16="http://schemas.microsoft.com/office/drawing/2014/main" id="{751EC16E-9E00-7641-AA1C-D5F4AF850200}"/>
              </a:ext>
            </a:extLst>
          </p:cNvPr>
          <p:cNvSpPr>
            <a:spLocks noGrp="1"/>
          </p:cNvSpPr>
          <p:nvPr>
            <p:ph type="sldNum" sz="quarter" idx="12"/>
          </p:nvPr>
        </p:nvSpPr>
        <p:spPr/>
        <p:txBody>
          <a:bodyPr/>
          <a:lstStyle/>
          <a:p>
            <a:fld id="{AC5C1BE9-C296-1249-A240-B59D2833722D}" type="slidenum">
              <a:rPr lang="de-DE" smtClean="0"/>
              <a:t>17</a:t>
            </a:fld>
            <a:endParaRPr lang="de-DE"/>
          </a:p>
        </p:txBody>
      </p:sp>
    </p:spTree>
    <p:extLst>
      <p:ext uri="{BB962C8B-B14F-4D97-AF65-F5344CB8AC3E}">
        <p14:creationId xmlns:p14="http://schemas.microsoft.com/office/powerpoint/2010/main" val="149877052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CC34FD-DA4E-7F4D-A79C-47AA7CDFEF79}"/>
              </a:ext>
            </a:extLst>
          </p:cNvPr>
          <p:cNvSpPr>
            <a:spLocks noGrp="1"/>
          </p:cNvSpPr>
          <p:nvPr>
            <p:ph type="title"/>
          </p:nvPr>
        </p:nvSpPr>
        <p:spPr/>
        <p:txBody>
          <a:bodyPr/>
          <a:lstStyle/>
          <a:p>
            <a:endParaRPr lang="en-US"/>
          </a:p>
        </p:txBody>
      </p:sp>
      <p:pic>
        <p:nvPicPr>
          <p:cNvPr id="4" name="Picture 3">
            <a:extLst>
              <a:ext uri="{FF2B5EF4-FFF2-40B4-BE49-F238E27FC236}">
                <a16:creationId xmlns:a16="http://schemas.microsoft.com/office/drawing/2014/main" id="{D3A472AE-FAFF-8F44-80B8-A86FB7E6AA7F}"/>
              </a:ext>
            </a:extLst>
          </p:cNvPr>
          <p:cNvPicPr>
            <a:picLocks noChangeAspect="1"/>
          </p:cNvPicPr>
          <p:nvPr/>
        </p:nvPicPr>
        <p:blipFill>
          <a:blip r:embed="rId2"/>
          <a:stretch>
            <a:fillRect/>
          </a:stretch>
        </p:blipFill>
        <p:spPr>
          <a:xfrm>
            <a:off x="0" y="0"/>
            <a:ext cx="12192000" cy="6858000"/>
          </a:xfrm>
          <a:prstGeom prst="rect">
            <a:avLst/>
          </a:prstGeom>
        </p:spPr>
      </p:pic>
      <p:sp>
        <p:nvSpPr>
          <p:cNvPr id="3" name="Slide Number Placeholder 2">
            <a:extLst>
              <a:ext uri="{FF2B5EF4-FFF2-40B4-BE49-F238E27FC236}">
                <a16:creationId xmlns:a16="http://schemas.microsoft.com/office/drawing/2014/main" id="{298ECA8D-25E0-E64A-A40B-4515B4E09A3C}"/>
              </a:ext>
            </a:extLst>
          </p:cNvPr>
          <p:cNvSpPr>
            <a:spLocks noGrp="1"/>
          </p:cNvSpPr>
          <p:nvPr>
            <p:ph type="sldNum" sz="quarter" idx="12"/>
          </p:nvPr>
        </p:nvSpPr>
        <p:spPr/>
        <p:txBody>
          <a:bodyPr/>
          <a:lstStyle/>
          <a:p>
            <a:fld id="{AC5C1BE9-C296-1249-A240-B59D2833722D}" type="slidenum">
              <a:rPr lang="de-DE" smtClean="0"/>
              <a:t>18</a:t>
            </a:fld>
            <a:endParaRPr lang="de-DE"/>
          </a:p>
        </p:txBody>
      </p:sp>
    </p:spTree>
    <p:extLst>
      <p:ext uri="{BB962C8B-B14F-4D97-AF65-F5344CB8AC3E}">
        <p14:creationId xmlns:p14="http://schemas.microsoft.com/office/powerpoint/2010/main" val="290931429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15820CD5-0C3F-6A41-AABB-81BB07D85828}"/>
              </a:ext>
            </a:extLst>
          </p:cNvPr>
          <p:cNvPicPr>
            <a:picLocks noChangeAspect="1"/>
          </p:cNvPicPr>
          <p:nvPr/>
        </p:nvPicPr>
        <p:blipFill>
          <a:blip r:embed="rId2"/>
          <a:stretch>
            <a:fillRect/>
          </a:stretch>
        </p:blipFill>
        <p:spPr>
          <a:xfrm>
            <a:off x="0" y="0"/>
            <a:ext cx="12192000" cy="6858000"/>
          </a:xfrm>
          <a:prstGeom prst="rect">
            <a:avLst/>
          </a:prstGeom>
        </p:spPr>
      </p:pic>
      <p:sp>
        <p:nvSpPr>
          <p:cNvPr id="2" name="Slide Number Placeholder 1">
            <a:extLst>
              <a:ext uri="{FF2B5EF4-FFF2-40B4-BE49-F238E27FC236}">
                <a16:creationId xmlns:a16="http://schemas.microsoft.com/office/drawing/2014/main" id="{8BB8CF74-E678-0545-964C-63E450B6883A}"/>
              </a:ext>
            </a:extLst>
          </p:cNvPr>
          <p:cNvSpPr>
            <a:spLocks noGrp="1"/>
          </p:cNvSpPr>
          <p:nvPr>
            <p:ph type="sldNum" sz="quarter" idx="12"/>
          </p:nvPr>
        </p:nvSpPr>
        <p:spPr/>
        <p:txBody>
          <a:bodyPr/>
          <a:lstStyle/>
          <a:p>
            <a:fld id="{AC5C1BE9-C296-1249-A240-B59D2833722D}" type="slidenum">
              <a:rPr lang="de-DE" smtClean="0"/>
              <a:t>19</a:t>
            </a:fld>
            <a:endParaRPr lang="de-DE"/>
          </a:p>
        </p:txBody>
      </p:sp>
    </p:spTree>
    <p:extLst>
      <p:ext uri="{BB962C8B-B14F-4D97-AF65-F5344CB8AC3E}">
        <p14:creationId xmlns:p14="http://schemas.microsoft.com/office/powerpoint/2010/main" val="407631966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693C38-9D7D-B841-ACF1-00E3DE5FE441}"/>
              </a:ext>
            </a:extLst>
          </p:cNvPr>
          <p:cNvSpPr>
            <a:spLocks noGrp="1"/>
          </p:cNvSpPr>
          <p:nvPr>
            <p:ph type="title"/>
          </p:nvPr>
        </p:nvSpPr>
        <p:spPr/>
        <p:txBody>
          <a:bodyPr/>
          <a:lstStyle/>
          <a:p>
            <a:r>
              <a:rPr lang="en-GB"/>
              <a:t>Algebraic Surfaces (Implicit)</a:t>
            </a:r>
          </a:p>
        </p:txBody>
      </p:sp>
      <p:sp>
        <p:nvSpPr>
          <p:cNvPr id="3" name="Content Placeholder 2">
            <a:extLst>
              <a:ext uri="{FF2B5EF4-FFF2-40B4-BE49-F238E27FC236}">
                <a16:creationId xmlns:a16="http://schemas.microsoft.com/office/drawing/2014/main" id="{D708ABCD-C033-334F-9198-0C43C9B60ABD}"/>
              </a:ext>
            </a:extLst>
          </p:cNvPr>
          <p:cNvSpPr>
            <a:spLocks noGrp="1"/>
          </p:cNvSpPr>
          <p:nvPr>
            <p:ph idx="1"/>
          </p:nvPr>
        </p:nvSpPr>
        <p:spPr>
          <a:xfrm>
            <a:off x="838200" y="1825625"/>
            <a:ext cx="10515600" cy="1110184"/>
          </a:xfrm>
        </p:spPr>
        <p:txBody>
          <a:bodyPr/>
          <a:lstStyle/>
          <a:p>
            <a:r>
              <a:rPr lang="en-GB"/>
              <a:t>Surface is zero set of a polynomial in x, y, z</a:t>
            </a:r>
          </a:p>
          <a:p>
            <a:r>
              <a:rPr lang="en-GB"/>
              <a:t>Examples:</a:t>
            </a:r>
          </a:p>
        </p:txBody>
      </p:sp>
      <p:sp>
        <p:nvSpPr>
          <p:cNvPr id="4" name="Slide Number Placeholder 3">
            <a:extLst>
              <a:ext uri="{FF2B5EF4-FFF2-40B4-BE49-F238E27FC236}">
                <a16:creationId xmlns:a16="http://schemas.microsoft.com/office/drawing/2014/main" id="{5BE9EFAE-59E1-5941-97F5-EF2D43DC324D}"/>
              </a:ext>
            </a:extLst>
          </p:cNvPr>
          <p:cNvSpPr>
            <a:spLocks noGrp="1"/>
          </p:cNvSpPr>
          <p:nvPr>
            <p:ph type="sldNum" sz="quarter" idx="12"/>
          </p:nvPr>
        </p:nvSpPr>
        <p:spPr/>
        <p:txBody>
          <a:bodyPr/>
          <a:lstStyle/>
          <a:p>
            <a:fld id="{AC5C1BE9-C296-1249-A240-B59D2833722D}" type="slidenum">
              <a:rPr lang="de-DE" smtClean="0"/>
              <a:t>20</a:t>
            </a:fld>
            <a:endParaRPr lang="de-DE"/>
          </a:p>
        </p:txBody>
      </p:sp>
      <p:grpSp>
        <p:nvGrpSpPr>
          <p:cNvPr id="8" name="Group 7">
            <a:extLst>
              <a:ext uri="{FF2B5EF4-FFF2-40B4-BE49-F238E27FC236}">
                <a16:creationId xmlns:a16="http://schemas.microsoft.com/office/drawing/2014/main" id="{7B6D8BB2-756D-F748-8F9F-68BF19F0A6CF}"/>
              </a:ext>
            </a:extLst>
          </p:cNvPr>
          <p:cNvGrpSpPr/>
          <p:nvPr/>
        </p:nvGrpSpPr>
        <p:grpSpPr>
          <a:xfrm>
            <a:off x="2838735" y="2380717"/>
            <a:ext cx="6713560" cy="2166512"/>
            <a:chOff x="2770496" y="3057099"/>
            <a:chExt cx="6713560" cy="2166512"/>
          </a:xfrm>
        </p:grpSpPr>
        <p:pic>
          <p:nvPicPr>
            <p:cNvPr id="5" name="Picture 4">
              <a:extLst>
                <a:ext uri="{FF2B5EF4-FFF2-40B4-BE49-F238E27FC236}">
                  <a16:creationId xmlns:a16="http://schemas.microsoft.com/office/drawing/2014/main" id="{315C7335-0B8B-624E-944C-00178882E5E7}"/>
                </a:ext>
              </a:extLst>
            </p:cNvPr>
            <p:cNvPicPr>
              <a:picLocks noChangeAspect="1"/>
            </p:cNvPicPr>
            <p:nvPr/>
          </p:nvPicPr>
          <p:blipFill rotWithShape="1">
            <a:blip r:embed="rId3">
              <a:clrChange>
                <a:clrFrom>
                  <a:srgbClr val="000000">
                    <a:alpha val="0"/>
                  </a:srgbClr>
                </a:clrFrom>
                <a:clrTo>
                  <a:srgbClr val="000000">
                    <a:alpha val="0"/>
                  </a:srgbClr>
                </a:clrTo>
              </a:clrChange>
            </a:blip>
            <a:srcRect l="18806" t="21095" r="14925" b="41094"/>
            <a:stretch/>
          </p:blipFill>
          <p:spPr>
            <a:xfrm>
              <a:off x="2776181" y="3070746"/>
              <a:ext cx="6707875" cy="2152865"/>
            </a:xfrm>
            <a:prstGeom prst="rect">
              <a:avLst/>
            </a:prstGeom>
          </p:spPr>
        </p:pic>
        <p:sp>
          <p:nvSpPr>
            <p:cNvPr id="6" name="Rectangle 5">
              <a:extLst>
                <a:ext uri="{FF2B5EF4-FFF2-40B4-BE49-F238E27FC236}">
                  <a16:creationId xmlns:a16="http://schemas.microsoft.com/office/drawing/2014/main" id="{3A0E71D1-A1AA-7F42-8C4D-5F4C70E1FDE4}"/>
                </a:ext>
              </a:extLst>
            </p:cNvPr>
            <p:cNvSpPr/>
            <p:nvPr/>
          </p:nvSpPr>
          <p:spPr>
            <a:xfrm>
              <a:off x="2770496" y="3057099"/>
              <a:ext cx="1132764" cy="409432"/>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Rectangle 6">
              <a:extLst>
                <a:ext uri="{FF2B5EF4-FFF2-40B4-BE49-F238E27FC236}">
                  <a16:creationId xmlns:a16="http://schemas.microsoft.com/office/drawing/2014/main" id="{8A59B8C7-7A27-D543-82BF-2F32CFF9A920}"/>
                </a:ext>
              </a:extLst>
            </p:cNvPr>
            <p:cNvSpPr/>
            <p:nvPr/>
          </p:nvSpPr>
          <p:spPr>
            <a:xfrm>
              <a:off x="2770496" y="4711652"/>
              <a:ext cx="4094328" cy="409432"/>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sp>
        <p:nvSpPr>
          <p:cNvPr id="9" name="Content Placeholder 2">
            <a:extLst>
              <a:ext uri="{FF2B5EF4-FFF2-40B4-BE49-F238E27FC236}">
                <a16:creationId xmlns:a16="http://schemas.microsoft.com/office/drawing/2014/main" id="{7F8CC1DB-6D7D-E640-B51A-681183483C3B}"/>
              </a:ext>
            </a:extLst>
          </p:cNvPr>
          <p:cNvSpPr txBox="1">
            <a:spLocks/>
          </p:cNvSpPr>
          <p:nvPr/>
        </p:nvSpPr>
        <p:spPr>
          <a:xfrm>
            <a:off x="838200" y="4560876"/>
            <a:ext cx="10515600" cy="1085814"/>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a:t>What about more complicated shapes?</a:t>
            </a:r>
          </a:p>
          <a:p>
            <a:r>
              <a:rPr lang="en-GB"/>
              <a:t>Very hard to come up with polynomials!</a:t>
            </a:r>
          </a:p>
        </p:txBody>
      </p:sp>
      <p:pic>
        <p:nvPicPr>
          <p:cNvPr id="10" name="Picture 9">
            <a:extLst>
              <a:ext uri="{FF2B5EF4-FFF2-40B4-BE49-F238E27FC236}">
                <a16:creationId xmlns:a16="http://schemas.microsoft.com/office/drawing/2014/main" id="{FD87486A-2BF2-A34C-A03E-6879F9C4ABD5}"/>
              </a:ext>
            </a:extLst>
          </p:cNvPr>
          <p:cNvPicPr>
            <a:picLocks noChangeAspect="1"/>
          </p:cNvPicPr>
          <p:nvPr/>
        </p:nvPicPr>
        <p:blipFill rotWithShape="1">
          <a:blip r:embed="rId3"/>
          <a:srcRect l="19366" t="58508" r="16717" b="13318"/>
          <a:stretch/>
        </p:blipFill>
        <p:spPr>
          <a:xfrm>
            <a:off x="6933063" y="4547229"/>
            <a:ext cx="4572001" cy="1133616"/>
          </a:xfrm>
          <a:prstGeom prst="rect">
            <a:avLst/>
          </a:prstGeom>
        </p:spPr>
      </p:pic>
    </p:spTree>
    <p:extLst>
      <p:ext uri="{BB962C8B-B14F-4D97-AF65-F5344CB8AC3E}">
        <p14:creationId xmlns:p14="http://schemas.microsoft.com/office/powerpoint/2010/main" val="197918044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D49364-3051-0942-A362-4D3EA9B4B7B6}"/>
              </a:ext>
            </a:extLst>
          </p:cNvPr>
          <p:cNvSpPr>
            <a:spLocks noGrp="1"/>
          </p:cNvSpPr>
          <p:nvPr>
            <p:ph type="title"/>
          </p:nvPr>
        </p:nvSpPr>
        <p:spPr/>
        <p:txBody>
          <a:bodyPr/>
          <a:lstStyle/>
          <a:p>
            <a:r>
              <a:rPr lang="en-GB"/>
              <a:t>Constructive Solid Geometry (Implicit)</a:t>
            </a:r>
          </a:p>
        </p:txBody>
      </p:sp>
      <p:sp>
        <p:nvSpPr>
          <p:cNvPr id="3" name="Content Placeholder 2">
            <a:extLst>
              <a:ext uri="{FF2B5EF4-FFF2-40B4-BE49-F238E27FC236}">
                <a16:creationId xmlns:a16="http://schemas.microsoft.com/office/drawing/2014/main" id="{F13AEBE8-3162-E14D-8D78-A0B5869CF136}"/>
              </a:ext>
            </a:extLst>
          </p:cNvPr>
          <p:cNvSpPr>
            <a:spLocks noGrp="1"/>
          </p:cNvSpPr>
          <p:nvPr>
            <p:ph idx="1"/>
          </p:nvPr>
        </p:nvSpPr>
        <p:spPr>
          <a:xfrm>
            <a:off x="838200" y="1825625"/>
            <a:ext cx="10515600" cy="1001216"/>
          </a:xfrm>
        </p:spPr>
        <p:txBody>
          <a:bodyPr/>
          <a:lstStyle/>
          <a:p>
            <a:r>
              <a:rPr lang="en-GB"/>
              <a:t>Build more complicated shapes via Boolean operations</a:t>
            </a:r>
          </a:p>
          <a:p>
            <a:r>
              <a:rPr lang="en-GB"/>
              <a:t>Basic operations:</a:t>
            </a:r>
          </a:p>
        </p:txBody>
      </p:sp>
      <p:sp>
        <p:nvSpPr>
          <p:cNvPr id="4" name="Slide Number Placeholder 3">
            <a:extLst>
              <a:ext uri="{FF2B5EF4-FFF2-40B4-BE49-F238E27FC236}">
                <a16:creationId xmlns:a16="http://schemas.microsoft.com/office/drawing/2014/main" id="{657087F1-AA86-DB46-A079-834E8FC1C8C8}"/>
              </a:ext>
            </a:extLst>
          </p:cNvPr>
          <p:cNvSpPr>
            <a:spLocks noGrp="1"/>
          </p:cNvSpPr>
          <p:nvPr>
            <p:ph type="sldNum" sz="quarter" idx="12"/>
          </p:nvPr>
        </p:nvSpPr>
        <p:spPr/>
        <p:txBody>
          <a:bodyPr/>
          <a:lstStyle/>
          <a:p>
            <a:fld id="{AC5C1BE9-C296-1249-A240-B59D2833722D}" type="slidenum">
              <a:rPr lang="de-DE" smtClean="0"/>
              <a:t>21</a:t>
            </a:fld>
            <a:endParaRPr lang="de-DE"/>
          </a:p>
        </p:txBody>
      </p:sp>
      <p:grpSp>
        <p:nvGrpSpPr>
          <p:cNvPr id="7" name="Group 6">
            <a:extLst>
              <a:ext uri="{FF2B5EF4-FFF2-40B4-BE49-F238E27FC236}">
                <a16:creationId xmlns:a16="http://schemas.microsoft.com/office/drawing/2014/main" id="{7CDE49F2-D973-0946-A589-5F020B4CE2CB}"/>
              </a:ext>
            </a:extLst>
          </p:cNvPr>
          <p:cNvGrpSpPr/>
          <p:nvPr/>
        </p:nvGrpSpPr>
        <p:grpSpPr>
          <a:xfrm>
            <a:off x="3885062" y="2370210"/>
            <a:ext cx="7615451" cy="2101668"/>
            <a:chOff x="2279175" y="2961564"/>
            <a:chExt cx="7615451" cy="2101668"/>
          </a:xfrm>
        </p:grpSpPr>
        <p:pic>
          <p:nvPicPr>
            <p:cNvPr id="5" name="Picture 4">
              <a:extLst>
                <a:ext uri="{FF2B5EF4-FFF2-40B4-BE49-F238E27FC236}">
                  <a16:creationId xmlns:a16="http://schemas.microsoft.com/office/drawing/2014/main" id="{3B61910E-3B13-A14D-ABF9-204F9F92AE33}"/>
                </a:ext>
              </a:extLst>
            </p:cNvPr>
            <p:cNvPicPr>
              <a:picLocks noChangeAspect="1"/>
            </p:cNvPicPr>
            <p:nvPr/>
          </p:nvPicPr>
          <p:blipFill rotWithShape="1">
            <a:blip r:embed="rId3"/>
            <a:srcRect l="15896" t="26270" r="15149" b="39900"/>
            <a:stretch/>
          </p:blipFill>
          <p:spPr>
            <a:xfrm>
              <a:off x="2279175" y="2961564"/>
              <a:ext cx="7615451" cy="2101668"/>
            </a:xfrm>
            <a:prstGeom prst="rect">
              <a:avLst/>
            </a:prstGeom>
          </p:spPr>
        </p:pic>
        <p:sp>
          <p:nvSpPr>
            <p:cNvPr id="6" name="Rectangle 5">
              <a:extLst>
                <a:ext uri="{FF2B5EF4-FFF2-40B4-BE49-F238E27FC236}">
                  <a16:creationId xmlns:a16="http://schemas.microsoft.com/office/drawing/2014/main" id="{16DB79C3-3D39-F844-90E2-1351D02344C4}"/>
                </a:ext>
              </a:extLst>
            </p:cNvPr>
            <p:cNvSpPr/>
            <p:nvPr/>
          </p:nvSpPr>
          <p:spPr>
            <a:xfrm>
              <a:off x="2429301" y="2961564"/>
              <a:ext cx="2265529" cy="204716"/>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grpSp>
        <p:nvGrpSpPr>
          <p:cNvPr id="10" name="Group 9">
            <a:extLst>
              <a:ext uri="{FF2B5EF4-FFF2-40B4-BE49-F238E27FC236}">
                <a16:creationId xmlns:a16="http://schemas.microsoft.com/office/drawing/2014/main" id="{BA541F3E-1E29-0740-80B9-CE76F9989E9E}"/>
              </a:ext>
            </a:extLst>
          </p:cNvPr>
          <p:cNvGrpSpPr/>
          <p:nvPr/>
        </p:nvGrpSpPr>
        <p:grpSpPr>
          <a:xfrm>
            <a:off x="5973168" y="4585695"/>
            <a:ext cx="3439237" cy="2272305"/>
            <a:chOff x="7165074" y="5220197"/>
            <a:chExt cx="3439237" cy="2272305"/>
          </a:xfrm>
        </p:grpSpPr>
        <p:pic>
          <p:nvPicPr>
            <p:cNvPr id="8" name="Picture 7">
              <a:extLst>
                <a:ext uri="{FF2B5EF4-FFF2-40B4-BE49-F238E27FC236}">
                  <a16:creationId xmlns:a16="http://schemas.microsoft.com/office/drawing/2014/main" id="{91B3F86F-A795-A049-8582-9176E995D9AA}"/>
                </a:ext>
              </a:extLst>
            </p:cNvPr>
            <p:cNvPicPr>
              <a:picLocks noChangeAspect="1"/>
            </p:cNvPicPr>
            <p:nvPr/>
          </p:nvPicPr>
          <p:blipFill rotWithShape="1">
            <a:blip r:embed="rId3"/>
            <a:srcRect l="48470" t="64876" r="23321" b="1991"/>
            <a:stretch/>
          </p:blipFill>
          <p:spPr>
            <a:xfrm>
              <a:off x="7165075" y="5220197"/>
              <a:ext cx="3439236" cy="2272305"/>
            </a:xfrm>
            <a:prstGeom prst="rect">
              <a:avLst/>
            </a:prstGeom>
          </p:spPr>
        </p:pic>
        <p:sp>
          <p:nvSpPr>
            <p:cNvPr id="9" name="Rectangle 8">
              <a:extLst>
                <a:ext uri="{FF2B5EF4-FFF2-40B4-BE49-F238E27FC236}">
                  <a16:creationId xmlns:a16="http://schemas.microsoft.com/office/drawing/2014/main" id="{71E46026-ED48-B54A-BBDA-272375296DC0}"/>
                </a:ext>
              </a:extLst>
            </p:cNvPr>
            <p:cNvSpPr/>
            <p:nvPr/>
          </p:nvSpPr>
          <p:spPr>
            <a:xfrm>
              <a:off x="7165074" y="5333494"/>
              <a:ext cx="628935" cy="330326"/>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sp>
        <p:nvSpPr>
          <p:cNvPr id="11" name="Content Placeholder 2">
            <a:extLst>
              <a:ext uri="{FF2B5EF4-FFF2-40B4-BE49-F238E27FC236}">
                <a16:creationId xmlns:a16="http://schemas.microsoft.com/office/drawing/2014/main" id="{761ED422-A110-7742-BBD4-7565913AACCE}"/>
              </a:ext>
            </a:extLst>
          </p:cNvPr>
          <p:cNvSpPr txBox="1">
            <a:spLocks/>
          </p:cNvSpPr>
          <p:nvPr/>
        </p:nvSpPr>
        <p:spPr>
          <a:xfrm>
            <a:off x="838200" y="4584107"/>
            <a:ext cx="10515600" cy="1001216"/>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a:t>Then chain together expressions:</a:t>
            </a:r>
          </a:p>
        </p:txBody>
      </p:sp>
    </p:spTree>
    <p:extLst>
      <p:ext uri="{BB962C8B-B14F-4D97-AF65-F5344CB8AC3E}">
        <p14:creationId xmlns:p14="http://schemas.microsoft.com/office/powerpoint/2010/main" val="385216665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BFDAD2-9E09-2442-B1F6-4635D0DC0954}"/>
              </a:ext>
            </a:extLst>
          </p:cNvPr>
          <p:cNvSpPr>
            <a:spLocks noGrp="1"/>
          </p:cNvSpPr>
          <p:nvPr>
            <p:ph type="title"/>
          </p:nvPr>
        </p:nvSpPr>
        <p:spPr/>
        <p:txBody>
          <a:bodyPr/>
          <a:lstStyle/>
          <a:p>
            <a:r>
              <a:rPr lang="en-GB"/>
              <a:t>Blending Distance Functions (Implicit)</a:t>
            </a:r>
          </a:p>
        </p:txBody>
      </p:sp>
      <p:sp>
        <p:nvSpPr>
          <p:cNvPr id="3" name="Content Placeholder 2">
            <a:extLst>
              <a:ext uri="{FF2B5EF4-FFF2-40B4-BE49-F238E27FC236}">
                <a16:creationId xmlns:a16="http://schemas.microsoft.com/office/drawing/2014/main" id="{7F3EA1F4-525A-B54C-B49C-1F958B584319}"/>
              </a:ext>
            </a:extLst>
          </p:cNvPr>
          <p:cNvSpPr>
            <a:spLocks noGrp="1"/>
          </p:cNvSpPr>
          <p:nvPr>
            <p:ph idx="1"/>
          </p:nvPr>
        </p:nvSpPr>
        <p:spPr>
          <a:xfrm>
            <a:off x="838200" y="1825624"/>
            <a:ext cx="10515600" cy="5032375"/>
          </a:xfrm>
        </p:spPr>
        <p:txBody>
          <a:bodyPr>
            <a:normAutofit/>
          </a:bodyPr>
          <a:lstStyle/>
          <a:p>
            <a:r>
              <a:rPr lang="en-GB"/>
              <a:t>A distance function gives distance to closest point on object</a:t>
            </a:r>
          </a:p>
          <a:p>
            <a:r>
              <a:rPr lang="en-GB"/>
              <a:t>Can blend any two distance functions d</a:t>
            </a:r>
            <a:r>
              <a:rPr lang="en-GB" baseline="-25000"/>
              <a:t>1</a:t>
            </a:r>
            <a:r>
              <a:rPr lang="en-GB"/>
              <a:t>, d</a:t>
            </a:r>
            <a:r>
              <a:rPr lang="en-GB" baseline="-25000"/>
              <a:t>2</a:t>
            </a:r>
            <a:r>
              <a:rPr lang="en-GB"/>
              <a:t>:</a:t>
            </a:r>
          </a:p>
          <a:p>
            <a:endParaRPr lang="en-GB"/>
          </a:p>
          <a:p>
            <a:pPr marL="0" indent="0">
              <a:buNone/>
            </a:pPr>
            <a:endParaRPr lang="en-GB"/>
          </a:p>
          <a:p>
            <a:r>
              <a:rPr lang="en-GB"/>
              <a:t>Similar strategy to points, though many possibilities. E.g.,</a:t>
            </a:r>
          </a:p>
          <a:p>
            <a:endParaRPr lang="en-GB"/>
          </a:p>
          <a:p>
            <a:r>
              <a:rPr lang="en-GB"/>
              <a:t>Appearance depends on how we combine functions</a:t>
            </a:r>
          </a:p>
          <a:p>
            <a:r>
              <a:rPr lang="en-GB">
                <a:solidFill>
                  <a:srgbClr val="FF0000"/>
                </a:solidFill>
              </a:rPr>
              <a:t>Q: How do we implement a Boolean union of d</a:t>
            </a:r>
            <a:r>
              <a:rPr lang="en-GB" baseline="-25000">
                <a:solidFill>
                  <a:srgbClr val="FF0000"/>
                </a:solidFill>
              </a:rPr>
              <a:t>1</a:t>
            </a:r>
            <a:r>
              <a:rPr lang="en-GB">
                <a:solidFill>
                  <a:srgbClr val="FF0000"/>
                </a:solidFill>
              </a:rPr>
              <a:t>(x), d</a:t>
            </a:r>
            <a:r>
              <a:rPr lang="en-GB" baseline="-25000">
                <a:solidFill>
                  <a:srgbClr val="FF0000"/>
                </a:solidFill>
              </a:rPr>
              <a:t>2</a:t>
            </a:r>
            <a:r>
              <a:rPr lang="en-GB">
                <a:solidFill>
                  <a:srgbClr val="FF0000"/>
                </a:solidFill>
              </a:rPr>
              <a:t>(x)?</a:t>
            </a:r>
          </a:p>
          <a:p>
            <a:r>
              <a:rPr lang="en-GB">
                <a:solidFill>
                  <a:srgbClr val="FF0000"/>
                </a:solidFill>
              </a:rPr>
              <a:t>A: Just take the minimum: f(x) = min(d</a:t>
            </a:r>
            <a:r>
              <a:rPr lang="en-GB" baseline="-25000">
                <a:solidFill>
                  <a:srgbClr val="FF0000"/>
                </a:solidFill>
              </a:rPr>
              <a:t>1</a:t>
            </a:r>
            <a:r>
              <a:rPr lang="en-GB">
                <a:solidFill>
                  <a:srgbClr val="FF0000"/>
                </a:solidFill>
              </a:rPr>
              <a:t>(x), d</a:t>
            </a:r>
            <a:r>
              <a:rPr lang="en-GB" baseline="-25000">
                <a:solidFill>
                  <a:srgbClr val="FF0000"/>
                </a:solidFill>
              </a:rPr>
              <a:t>2</a:t>
            </a:r>
            <a:r>
              <a:rPr lang="en-GB">
                <a:solidFill>
                  <a:srgbClr val="FF0000"/>
                </a:solidFill>
              </a:rPr>
              <a:t>(x))</a:t>
            </a:r>
          </a:p>
        </p:txBody>
      </p:sp>
      <p:sp>
        <p:nvSpPr>
          <p:cNvPr id="4" name="Slide Number Placeholder 3">
            <a:extLst>
              <a:ext uri="{FF2B5EF4-FFF2-40B4-BE49-F238E27FC236}">
                <a16:creationId xmlns:a16="http://schemas.microsoft.com/office/drawing/2014/main" id="{57834F31-9BB3-DA41-A31C-E4777CB6E561}"/>
              </a:ext>
            </a:extLst>
          </p:cNvPr>
          <p:cNvSpPr>
            <a:spLocks noGrp="1"/>
          </p:cNvSpPr>
          <p:nvPr>
            <p:ph type="sldNum" sz="quarter" idx="12"/>
          </p:nvPr>
        </p:nvSpPr>
        <p:spPr/>
        <p:txBody>
          <a:bodyPr/>
          <a:lstStyle/>
          <a:p>
            <a:fld id="{AC5C1BE9-C296-1249-A240-B59D2833722D}" type="slidenum">
              <a:rPr lang="de-DE" smtClean="0"/>
              <a:t>22</a:t>
            </a:fld>
            <a:endParaRPr lang="de-DE"/>
          </a:p>
        </p:txBody>
      </p:sp>
      <p:pic>
        <p:nvPicPr>
          <p:cNvPr id="5" name="Picture 4">
            <a:extLst>
              <a:ext uri="{FF2B5EF4-FFF2-40B4-BE49-F238E27FC236}">
                <a16:creationId xmlns:a16="http://schemas.microsoft.com/office/drawing/2014/main" id="{7377C857-D136-634D-A655-3912531F95F6}"/>
              </a:ext>
            </a:extLst>
          </p:cNvPr>
          <p:cNvPicPr>
            <a:picLocks noChangeAspect="1"/>
          </p:cNvPicPr>
          <p:nvPr/>
        </p:nvPicPr>
        <p:blipFill rotWithShape="1">
          <a:blip r:embed="rId3"/>
          <a:srcRect l="16791" t="29615" r="16940" b="50285"/>
          <a:stretch/>
        </p:blipFill>
        <p:spPr>
          <a:xfrm>
            <a:off x="2866029" y="2756846"/>
            <a:ext cx="5418162" cy="924383"/>
          </a:xfrm>
          <a:prstGeom prst="rect">
            <a:avLst/>
          </a:prstGeom>
        </p:spPr>
      </p:pic>
      <p:pic>
        <p:nvPicPr>
          <p:cNvPr id="6" name="Picture 5">
            <a:extLst>
              <a:ext uri="{FF2B5EF4-FFF2-40B4-BE49-F238E27FC236}">
                <a16:creationId xmlns:a16="http://schemas.microsoft.com/office/drawing/2014/main" id="{AF7B3AA8-08E3-7E43-B5D5-CC485D2B78F1}"/>
              </a:ext>
            </a:extLst>
          </p:cNvPr>
          <p:cNvPicPr>
            <a:picLocks noChangeAspect="1"/>
          </p:cNvPicPr>
          <p:nvPr/>
        </p:nvPicPr>
        <p:blipFill rotWithShape="1">
          <a:blip r:embed="rId3"/>
          <a:srcRect l="32686" t="60262" r="33172" b="30186"/>
          <a:stretch/>
        </p:blipFill>
        <p:spPr>
          <a:xfrm>
            <a:off x="3916908" y="4284903"/>
            <a:ext cx="4162567" cy="655093"/>
          </a:xfrm>
          <a:prstGeom prst="rect">
            <a:avLst/>
          </a:prstGeom>
        </p:spPr>
      </p:pic>
    </p:spTree>
    <p:extLst>
      <p:ext uri="{BB962C8B-B14F-4D97-AF65-F5344CB8AC3E}">
        <p14:creationId xmlns:p14="http://schemas.microsoft.com/office/powerpoint/2010/main" val="3908265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F52E830D-B867-304A-B801-039C0FD195D4}"/>
              </a:ext>
            </a:extLst>
          </p:cNvPr>
          <p:cNvSpPr/>
          <p:nvPr/>
        </p:nvSpPr>
        <p:spPr>
          <a:xfrm>
            <a:off x="3522633" y="6488668"/>
            <a:ext cx="4064382" cy="369332"/>
          </a:xfrm>
          <a:prstGeom prst="rect">
            <a:avLst/>
          </a:prstGeom>
        </p:spPr>
        <p:txBody>
          <a:bodyPr wrap="none">
            <a:spAutoFit/>
          </a:bodyPr>
          <a:lstStyle/>
          <a:p>
            <a:r>
              <a:rPr lang="en-US"/>
              <a:t>https://</a:t>
            </a:r>
            <a:r>
              <a:rPr lang="en-US" err="1"/>
              <a:t>www.shadertoy.com</a:t>
            </a:r>
            <a:r>
              <a:rPr lang="en-US"/>
              <a:t>/view/</a:t>
            </a:r>
            <a:r>
              <a:rPr lang="en-US" err="1"/>
              <a:t>NtlSDs</a:t>
            </a:r>
            <a:endParaRPr lang="en-US"/>
          </a:p>
        </p:txBody>
      </p:sp>
      <p:pic>
        <p:nvPicPr>
          <p:cNvPr id="7" name="Picture 6">
            <a:extLst>
              <a:ext uri="{FF2B5EF4-FFF2-40B4-BE49-F238E27FC236}">
                <a16:creationId xmlns:a16="http://schemas.microsoft.com/office/drawing/2014/main" id="{D9334E0C-0ADC-1044-8B01-D870797DBCFA}"/>
              </a:ext>
            </a:extLst>
          </p:cNvPr>
          <p:cNvPicPr>
            <a:picLocks noChangeAspect="1"/>
          </p:cNvPicPr>
          <p:nvPr/>
        </p:nvPicPr>
        <p:blipFill>
          <a:blip r:embed="rId3"/>
          <a:stretch>
            <a:fillRect/>
          </a:stretch>
        </p:blipFill>
        <p:spPr>
          <a:xfrm>
            <a:off x="802432" y="2022272"/>
            <a:ext cx="10562253" cy="4245237"/>
          </a:xfrm>
          <a:prstGeom prst="rect">
            <a:avLst/>
          </a:prstGeom>
        </p:spPr>
      </p:pic>
      <p:sp>
        <p:nvSpPr>
          <p:cNvPr id="5" name="Title 4">
            <a:extLst>
              <a:ext uri="{FF2B5EF4-FFF2-40B4-BE49-F238E27FC236}">
                <a16:creationId xmlns:a16="http://schemas.microsoft.com/office/drawing/2014/main" id="{79561F8E-F7AD-2240-BE1C-1CE4DA7BDDC1}"/>
              </a:ext>
            </a:extLst>
          </p:cNvPr>
          <p:cNvSpPr>
            <a:spLocks noGrp="1"/>
          </p:cNvSpPr>
          <p:nvPr>
            <p:ph type="title"/>
          </p:nvPr>
        </p:nvSpPr>
        <p:spPr/>
        <p:txBody>
          <a:bodyPr>
            <a:normAutofit/>
          </a:bodyPr>
          <a:lstStyle/>
          <a:p>
            <a:r>
              <a:rPr lang="en-US"/>
              <a:t>Scene made of pure signed distance functions</a:t>
            </a:r>
            <a:br>
              <a:rPr lang="en-US"/>
            </a:br>
            <a:r>
              <a:rPr lang="en-US"/>
              <a:t>Art with math --  really hard!</a:t>
            </a:r>
            <a:endParaRPr lang="en-GB"/>
          </a:p>
        </p:txBody>
      </p:sp>
      <p:sp>
        <p:nvSpPr>
          <p:cNvPr id="2" name="Slide Number Placeholder 1">
            <a:extLst>
              <a:ext uri="{FF2B5EF4-FFF2-40B4-BE49-F238E27FC236}">
                <a16:creationId xmlns:a16="http://schemas.microsoft.com/office/drawing/2014/main" id="{AA1ABA75-5C46-994C-A16D-F74040EA501D}"/>
              </a:ext>
            </a:extLst>
          </p:cNvPr>
          <p:cNvSpPr>
            <a:spLocks noGrp="1"/>
          </p:cNvSpPr>
          <p:nvPr>
            <p:ph type="sldNum" sz="quarter" idx="12"/>
          </p:nvPr>
        </p:nvSpPr>
        <p:spPr/>
        <p:txBody>
          <a:bodyPr/>
          <a:lstStyle/>
          <a:p>
            <a:fld id="{AC5C1BE9-C296-1249-A240-B59D2833722D}" type="slidenum">
              <a:rPr lang="de-DE" smtClean="0"/>
              <a:t>23</a:t>
            </a:fld>
            <a:endParaRPr lang="de-DE"/>
          </a:p>
        </p:txBody>
      </p:sp>
    </p:spTree>
    <p:extLst>
      <p:ext uri="{BB962C8B-B14F-4D97-AF65-F5344CB8AC3E}">
        <p14:creationId xmlns:p14="http://schemas.microsoft.com/office/powerpoint/2010/main" val="218100207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Nowadays -- Neural Distance Fields (NDF)</a:t>
            </a:r>
          </a:p>
        </p:txBody>
      </p:sp>
      <p:sp>
        <p:nvSpPr>
          <p:cNvPr id="3" name="Slide Number Placeholder 2">
            <a:extLst>
              <a:ext uri="{FF2B5EF4-FFF2-40B4-BE49-F238E27FC236}">
                <a16:creationId xmlns:a16="http://schemas.microsoft.com/office/drawing/2014/main" id="{6412FB10-0F57-BF40-BC09-A2E8A72E4420}"/>
              </a:ext>
            </a:extLst>
          </p:cNvPr>
          <p:cNvSpPr>
            <a:spLocks noGrp="1"/>
          </p:cNvSpPr>
          <p:nvPr>
            <p:ph type="sldNum" sz="quarter" idx="12"/>
          </p:nvPr>
        </p:nvSpPr>
        <p:spPr/>
        <p:txBody>
          <a:bodyPr/>
          <a:lstStyle/>
          <a:p>
            <a:fld id="{AC5C1BE9-C296-1249-A240-B59D2833722D}" type="slidenum">
              <a:rPr lang="de-DE" smtClean="0"/>
              <a:t>24</a:t>
            </a:fld>
            <a:endParaRPr lang="de-DE"/>
          </a:p>
        </p:txBody>
      </p:sp>
      <p:pic>
        <p:nvPicPr>
          <p:cNvPr id="4" name="split_screen_video.mp4">
            <a:hlinkClick r:id="" action="ppaction://media"/>
          </p:cNvPr>
          <p:cNvPicPr>
            <a:picLocks noGrp="1" noChangeAspect="1"/>
          </p:cNvPicPr>
          <p:nvPr>
            <p:ph idx="4294967295"/>
            <a:videoFile r:link="rId2"/>
            <p:extLst>
              <p:ext uri="{DAA4B4D4-6D71-4841-9C94-3DE7FCFB9230}">
                <p14:media xmlns:p14="http://schemas.microsoft.com/office/powerpoint/2010/main" r:embed="rId1"/>
              </p:ext>
            </p:extLst>
          </p:nvPr>
        </p:nvPicPr>
        <p:blipFill>
          <a:blip r:embed="rId5"/>
          <a:stretch>
            <a:fillRect/>
          </a:stretch>
        </p:blipFill>
        <p:spPr>
          <a:xfrm>
            <a:off x="1784350" y="1502129"/>
            <a:ext cx="8623300" cy="4849812"/>
          </a:xfrm>
        </p:spPr>
      </p:pic>
      <p:sp>
        <p:nvSpPr>
          <p:cNvPr id="5" name="TextBox 4"/>
          <p:cNvSpPr txBox="1"/>
          <p:nvPr/>
        </p:nvSpPr>
        <p:spPr>
          <a:xfrm>
            <a:off x="2976662" y="5825972"/>
            <a:ext cx="769763" cy="369332"/>
          </a:xfrm>
          <a:prstGeom prst="rect">
            <a:avLst/>
          </a:prstGeom>
          <a:solidFill>
            <a:schemeClr val="bg1"/>
          </a:solidFill>
          <a:ln>
            <a:solidFill>
              <a:schemeClr val="tx1"/>
            </a:solidFill>
          </a:ln>
        </p:spPr>
        <p:txBody>
          <a:bodyPr wrap="none" rtlCol="0">
            <a:spAutoFit/>
          </a:bodyPr>
          <a:lstStyle/>
          <a:p>
            <a:r>
              <a:rPr lang="en-US"/>
              <a:t>INPUT</a:t>
            </a:r>
          </a:p>
        </p:txBody>
      </p:sp>
      <p:sp>
        <p:nvSpPr>
          <p:cNvPr id="7" name="TextBox 6"/>
          <p:cNvSpPr txBox="1"/>
          <p:nvPr/>
        </p:nvSpPr>
        <p:spPr>
          <a:xfrm>
            <a:off x="7502678" y="5859347"/>
            <a:ext cx="1736373" cy="369332"/>
          </a:xfrm>
          <a:prstGeom prst="rect">
            <a:avLst/>
          </a:prstGeom>
          <a:solidFill>
            <a:schemeClr val="bg1"/>
          </a:solidFill>
          <a:ln>
            <a:solidFill>
              <a:schemeClr val="tx1"/>
            </a:solidFill>
          </a:ln>
        </p:spPr>
        <p:txBody>
          <a:bodyPr wrap="none" rtlCol="0">
            <a:spAutoFit/>
          </a:bodyPr>
          <a:lstStyle/>
          <a:p>
            <a:r>
              <a:rPr lang="en-US"/>
              <a:t>OUTPUT OF NDF</a:t>
            </a:r>
          </a:p>
        </p:txBody>
      </p:sp>
      <p:sp>
        <p:nvSpPr>
          <p:cNvPr id="9" name="TextBox 8">
            <a:extLst>
              <a:ext uri="{FF2B5EF4-FFF2-40B4-BE49-F238E27FC236}">
                <a16:creationId xmlns:a16="http://schemas.microsoft.com/office/drawing/2014/main" id="{EB341381-1BAA-2449-876A-B562E26F2F4D}"/>
              </a:ext>
            </a:extLst>
          </p:cNvPr>
          <p:cNvSpPr txBox="1"/>
          <p:nvPr/>
        </p:nvSpPr>
        <p:spPr>
          <a:xfrm>
            <a:off x="7667046" y="6365169"/>
            <a:ext cx="4416134" cy="430887"/>
          </a:xfrm>
          <a:prstGeom prst="rect">
            <a:avLst/>
          </a:prstGeom>
          <a:solidFill>
            <a:schemeClr val="bg1"/>
          </a:solidFill>
        </p:spPr>
        <p:txBody>
          <a:bodyPr wrap="square" rtlCol="0">
            <a:spAutoFit/>
          </a:bodyPr>
          <a:lstStyle/>
          <a:p>
            <a:pPr algn="r"/>
            <a:r>
              <a:rPr lang="en-US" sz="2200" err="1"/>
              <a:t>Chibane</a:t>
            </a:r>
            <a:r>
              <a:rPr lang="en-US" sz="2200"/>
              <a:t> et al. </a:t>
            </a:r>
            <a:r>
              <a:rPr lang="en-US" sz="2200" b="1"/>
              <a:t>NDF</a:t>
            </a:r>
            <a:r>
              <a:rPr lang="en-US" sz="2200"/>
              <a:t>, </a:t>
            </a:r>
            <a:r>
              <a:rPr lang="en-US" sz="2200" err="1"/>
              <a:t>NeurIPS</a:t>
            </a:r>
            <a:r>
              <a:rPr lang="en-US" sz="2200"/>
              <a:t> 2020</a:t>
            </a:r>
          </a:p>
        </p:txBody>
      </p:sp>
    </p:spTree>
    <p:extLst>
      <p:ext uri="{BB962C8B-B14F-4D97-AF65-F5344CB8AC3E}">
        <p14:creationId xmlns:p14="http://schemas.microsoft.com/office/powerpoint/2010/main" val="1743372625"/>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4"/>
                                        </p:tgtEl>
                                      </p:cBhvr>
                                    </p:cmd>
                                  </p:childTnLst>
                                </p:cTn>
                              </p:par>
                            </p:childTnLst>
                          </p:cTn>
                        </p:par>
                      </p:childTnLst>
                    </p:cTn>
                  </p:par>
                </p:childTnLst>
              </p:cTn>
              <p:nextCondLst>
                <p:cond evt="onClick" delay="0">
                  <p:tgtEl>
                    <p:spTgt spid="4"/>
                  </p:tgtEl>
                </p:cond>
              </p:nextCondLst>
            </p:seq>
            <p:video>
              <p:cMediaNode vol="80000">
                <p:cTn id="7" fill="hold" display="0">
                  <p:stCondLst>
                    <p:cond delay="indefinite"/>
                  </p:stCondLst>
                </p:cTn>
                <p:tgtEl>
                  <p:spTgt spid="4"/>
                </p:tgtEl>
              </p:cMediaNode>
            </p:video>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CD250B-AEA7-764D-8741-A940EE973081}"/>
              </a:ext>
            </a:extLst>
          </p:cNvPr>
          <p:cNvSpPr>
            <a:spLocks noGrp="1"/>
          </p:cNvSpPr>
          <p:nvPr>
            <p:ph type="title"/>
          </p:nvPr>
        </p:nvSpPr>
        <p:spPr>
          <a:xfrm>
            <a:off x="838200" y="365125"/>
            <a:ext cx="10662138" cy="1345101"/>
          </a:xfrm>
        </p:spPr>
        <p:txBody>
          <a:bodyPr/>
          <a:lstStyle/>
          <a:p>
            <a:r>
              <a:rPr lang="en-US"/>
              <a:t>Distance field, field </a:t>
            </a:r>
            <a:r>
              <a:rPr lang="en-US" err="1"/>
              <a:t>normals</a:t>
            </a:r>
            <a:r>
              <a:rPr lang="en-US"/>
              <a:t> and closest points</a:t>
            </a:r>
          </a:p>
        </p:txBody>
      </p:sp>
      <p:sp>
        <p:nvSpPr>
          <p:cNvPr id="3" name="Slide Number Placeholder 2">
            <a:extLst>
              <a:ext uri="{FF2B5EF4-FFF2-40B4-BE49-F238E27FC236}">
                <a16:creationId xmlns:a16="http://schemas.microsoft.com/office/drawing/2014/main" id="{EF52D813-3005-D142-A621-698C6774ACF4}"/>
              </a:ext>
            </a:extLst>
          </p:cNvPr>
          <p:cNvSpPr>
            <a:spLocks noGrp="1"/>
          </p:cNvSpPr>
          <p:nvPr>
            <p:ph type="sldNum" sz="quarter" idx="12"/>
          </p:nvPr>
        </p:nvSpPr>
        <p:spPr/>
        <p:txBody>
          <a:bodyPr/>
          <a:lstStyle/>
          <a:p>
            <a:fld id="{AC5C1BE9-C296-1249-A240-B59D2833722D}" type="slidenum">
              <a:rPr lang="de-DE" smtClean="0"/>
              <a:t>25</a:t>
            </a:fld>
            <a:endParaRPr lang="de-DE"/>
          </a:p>
        </p:txBody>
      </p:sp>
      <p:pic>
        <p:nvPicPr>
          <p:cNvPr id="5" name="Picture 4" descr="A screenshot of a cell phone&#10;&#10;Description automatically generated">
            <a:extLst>
              <a:ext uri="{FF2B5EF4-FFF2-40B4-BE49-F238E27FC236}">
                <a16:creationId xmlns:a16="http://schemas.microsoft.com/office/drawing/2014/main" id="{19826DCC-E1FC-EB43-B12B-D1316ED1F3D1}"/>
              </a:ext>
            </a:extLst>
          </p:cNvPr>
          <p:cNvPicPr>
            <a:picLocks noChangeAspect="1"/>
          </p:cNvPicPr>
          <p:nvPr/>
        </p:nvPicPr>
        <p:blipFill rotWithShape="1">
          <a:blip r:embed="rId3"/>
          <a:srcRect l="49972" b="66584"/>
          <a:stretch/>
        </p:blipFill>
        <p:spPr>
          <a:xfrm>
            <a:off x="4504937" y="3566311"/>
            <a:ext cx="3631358" cy="1465220"/>
          </a:xfrm>
          <a:prstGeom prst="rect">
            <a:avLst/>
          </a:prstGeom>
        </p:spPr>
      </p:pic>
      <p:pic>
        <p:nvPicPr>
          <p:cNvPr id="6" name="Picture 5" descr="A screenshot of a cell phone&#10;&#10;Description automatically generated">
            <a:extLst>
              <a:ext uri="{FF2B5EF4-FFF2-40B4-BE49-F238E27FC236}">
                <a16:creationId xmlns:a16="http://schemas.microsoft.com/office/drawing/2014/main" id="{EF00A5D4-8AA2-A142-B2FA-B06126BA545E}"/>
              </a:ext>
            </a:extLst>
          </p:cNvPr>
          <p:cNvPicPr>
            <a:picLocks noChangeAspect="1"/>
          </p:cNvPicPr>
          <p:nvPr/>
        </p:nvPicPr>
        <p:blipFill rotWithShape="1">
          <a:blip r:embed="rId3"/>
          <a:srcRect t="32632" r="49669" b="34753"/>
          <a:stretch/>
        </p:blipFill>
        <p:spPr>
          <a:xfrm>
            <a:off x="8154956" y="3694080"/>
            <a:ext cx="3340921" cy="1307782"/>
          </a:xfrm>
          <a:prstGeom prst="rect">
            <a:avLst/>
          </a:prstGeom>
        </p:spPr>
      </p:pic>
      <p:pic>
        <p:nvPicPr>
          <p:cNvPr id="7" name="Picture 6">
            <a:extLst>
              <a:ext uri="{FF2B5EF4-FFF2-40B4-BE49-F238E27FC236}">
                <a16:creationId xmlns:a16="http://schemas.microsoft.com/office/drawing/2014/main" id="{36D78D8A-93D9-D84F-B7AC-9E60AD532CDF}"/>
              </a:ext>
            </a:extLst>
          </p:cNvPr>
          <p:cNvPicPr>
            <a:picLocks noChangeAspect="1"/>
          </p:cNvPicPr>
          <p:nvPr/>
        </p:nvPicPr>
        <p:blipFill>
          <a:blip r:embed="rId4"/>
          <a:stretch>
            <a:fillRect/>
          </a:stretch>
        </p:blipFill>
        <p:spPr>
          <a:xfrm>
            <a:off x="2088887" y="5750438"/>
            <a:ext cx="3958519" cy="461422"/>
          </a:xfrm>
          <a:prstGeom prst="rect">
            <a:avLst/>
          </a:prstGeom>
        </p:spPr>
      </p:pic>
      <p:pic>
        <p:nvPicPr>
          <p:cNvPr id="8" name="Picture 7">
            <a:extLst>
              <a:ext uri="{FF2B5EF4-FFF2-40B4-BE49-F238E27FC236}">
                <a16:creationId xmlns:a16="http://schemas.microsoft.com/office/drawing/2014/main" id="{9D682E54-E2E3-6442-8B2E-E3990832FAF2}"/>
              </a:ext>
            </a:extLst>
          </p:cNvPr>
          <p:cNvPicPr>
            <a:picLocks noChangeAspect="1"/>
          </p:cNvPicPr>
          <p:nvPr/>
        </p:nvPicPr>
        <p:blipFill>
          <a:blip r:embed="rId5"/>
          <a:stretch>
            <a:fillRect/>
          </a:stretch>
        </p:blipFill>
        <p:spPr>
          <a:xfrm>
            <a:off x="1878000" y="2276874"/>
            <a:ext cx="2762501" cy="508882"/>
          </a:xfrm>
          <a:prstGeom prst="rect">
            <a:avLst/>
          </a:prstGeom>
        </p:spPr>
      </p:pic>
      <p:pic>
        <p:nvPicPr>
          <p:cNvPr id="10" name="Picture 9">
            <a:extLst>
              <a:ext uri="{FF2B5EF4-FFF2-40B4-BE49-F238E27FC236}">
                <a16:creationId xmlns:a16="http://schemas.microsoft.com/office/drawing/2014/main" id="{6A3D613D-4CC5-9C44-B453-49B3F9524C47}"/>
              </a:ext>
            </a:extLst>
          </p:cNvPr>
          <p:cNvPicPr>
            <a:picLocks noChangeAspect="1"/>
          </p:cNvPicPr>
          <p:nvPr/>
        </p:nvPicPr>
        <p:blipFill>
          <a:blip r:embed="rId6"/>
          <a:stretch>
            <a:fillRect/>
          </a:stretch>
        </p:blipFill>
        <p:spPr>
          <a:xfrm>
            <a:off x="5282174" y="2275701"/>
            <a:ext cx="4291034" cy="460556"/>
          </a:xfrm>
          <a:prstGeom prst="rect">
            <a:avLst/>
          </a:prstGeom>
        </p:spPr>
      </p:pic>
      <p:pic>
        <p:nvPicPr>
          <p:cNvPr id="11" name="Picture 10">
            <a:extLst>
              <a:ext uri="{FF2B5EF4-FFF2-40B4-BE49-F238E27FC236}">
                <a16:creationId xmlns:a16="http://schemas.microsoft.com/office/drawing/2014/main" id="{F5AF4068-BC34-A345-86A1-64B79D1D27DC}"/>
              </a:ext>
            </a:extLst>
          </p:cNvPr>
          <p:cNvPicPr>
            <a:picLocks noChangeAspect="1"/>
          </p:cNvPicPr>
          <p:nvPr/>
        </p:nvPicPr>
        <p:blipFill>
          <a:blip r:embed="rId7"/>
          <a:stretch>
            <a:fillRect/>
          </a:stretch>
        </p:blipFill>
        <p:spPr>
          <a:xfrm>
            <a:off x="1878000" y="3778505"/>
            <a:ext cx="2358980" cy="398549"/>
          </a:xfrm>
          <a:prstGeom prst="rect">
            <a:avLst/>
          </a:prstGeom>
        </p:spPr>
      </p:pic>
      <p:sp>
        <p:nvSpPr>
          <p:cNvPr id="12" name="TextBox 11">
            <a:extLst>
              <a:ext uri="{FF2B5EF4-FFF2-40B4-BE49-F238E27FC236}">
                <a16:creationId xmlns:a16="http://schemas.microsoft.com/office/drawing/2014/main" id="{CA7E7C9F-5CE3-8D4F-AA65-BB401990A8D0}"/>
              </a:ext>
            </a:extLst>
          </p:cNvPr>
          <p:cNvSpPr txBox="1"/>
          <p:nvPr/>
        </p:nvSpPr>
        <p:spPr>
          <a:xfrm>
            <a:off x="1274127" y="3043090"/>
            <a:ext cx="9643746" cy="523220"/>
          </a:xfrm>
          <a:prstGeom prst="rect">
            <a:avLst/>
          </a:prstGeom>
          <a:noFill/>
        </p:spPr>
        <p:txBody>
          <a:bodyPr wrap="square" rtlCol="0">
            <a:spAutoFit/>
          </a:bodyPr>
          <a:lstStyle/>
          <a:p>
            <a:pPr marL="457200" indent="-457200">
              <a:buFont typeface="Arial" panose="020B0604020202020204" pitchFamily="34" charset="0"/>
              <a:buChar char="•"/>
            </a:pPr>
            <a:r>
              <a:rPr lang="en-US" sz="2800" b="1"/>
              <a:t>Surface normal</a:t>
            </a:r>
            <a:r>
              <a:rPr lang="en-US" sz="2800"/>
              <a:t> are the gradients of the function</a:t>
            </a:r>
          </a:p>
        </p:txBody>
      </p:sp>
      <p:sp>
        <p:nvSpPr>
          <p:cNvPr id="13" name="TextBox 12">
            <a:extLst>
              <a:ext uri="{FF2B5EF4-FFF2-40B4-BE49-F238E27FC236}">
                <a16:creationId xmlns:a16="http://schemas.microsoft.com/office/drawing/2014/main" id="{046304F2-21FD-5445-ACAC-517DAB8E5F6F}"/>
              </a:ext>
            </a:extLst>
          </p:cNvPr>
          <p:cNvSpPr txBox="1"/>
          <p:nvPr/>
        </p:nvSpPr>
        <p:spPr>
          <a:xfrm>
            <a:off x="1274127" y="5114540"/>
            <a:ext cx="9643746" cy="523220"/>
          </a:xfrm>
          <a:prstGeom prst="rect">
            <a:avLst/>
          </a:prstGeom>
          <a:noFill/>
        </p:spPr>
        <p:txBody>
          <a:bodyPr wrap="square" rtlCol="0">
            <a:spAutoFit/>
          </a:bodyPr>
          <a:lstStyle/>
          <a:p>
            <a:pPr marL="457200" indent="-457200">
              <a:buFont typeface="Arial" panose="020B0604020202020204" pitchFamily="34" charset="0"/>
              <a:buChar char="•"/>
            </a:pPr>
            <a:r>
              <a:rPr lang="en-US" sz="2800" b="1"/>
              <a:t>Closest points </a:t>
            </a:r>
            <a:r>
              <a:rPr lang="en-US" sz="2800"/>
              <a:t>are found trivially as:</a:t>
            </a:r>
          </a:p>
        </p:txBody>
      </p:sp>
      <p:sp>
        <p:nvSpPr>
          <p:cNvPr id="15" name="TextBox 14">
            <a:extLst>
              <a:ext uri="{FF2B5EF4-FFF2-40B4-BE49-F238E27FC236}">
                <a16:creationId xmlns:a16="http://schemas.microsoft.com/office/drawing/2014/main" id="{DBAAFCA4-218D-1243-93F6-3CB3AC708960}"/>
              </a:ext>
            </a:extLst>
          </p:cNvPr>
          <p:cNvSpPr txBox="1"/>
          <p:nvPr/>
        </p:nvSpPr>
        <p:spPr>
          <a:xfrm>
            <a:off x="1274127" y="1518848"/>
            <a:ext cx="9643746" cy="523220"/>
          </a:xfrm>
          <a:prstGeom prst="rect">
            <a:avLst/>
          </a:prstGeom>
          <a:noFill/>
        </p:spPr>
        <p:txBody>
          <a:bodyPr wrap="square" rtlCol="0">
            <a:spAutoFit/>
          </a:bodyPr>
          <a:lstStyle/>
          <a:p>
            <a:pPr marL="457200" indent="-457200">
              <a:buFont typeface="Arial" panose="020B0604020202020204" pitchFamily="34" charset="0"/>
              <a:buChar char="•"/>
            </a:pPr>
            <a:r>
              <a:rPr lang="en-US" sz="2800" b="1"/>
              <a:t>Distance to surface </a:t>
            </a:r>
            <a:r>
              <a:rPr lang="en-US" sz="2800"/>
              <a:t>is given by the distance field itself f(p)</a:t>
            </a:r>
          </a:p>
        </p:txBody>
      </p:sp>
    </p:spTree>
    <p:extLst>
      <p:ext uri="{BB962C8B-B14F-4D97-AF65-F5344CB8AC3E}">
        <p14:creationId xmlns:p14="http://schemas.microsoft.com/office/powerpoint/2010/main" val="177106890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B0765A-8860-1D4F-98AE-A685DF49BC11}"/>
              </a:ext>
            </a:extLst>
          </p:cNvPr>
          <p:cNvSpPr>
            <a:spLocks noGrp="1"/>
          </p:cNvSpPr>
          <p:nvPr>
            <p:ph type="title"/>
          </p:nvPr>
        </p:nvSpPr>
        <p:spPr>
          <a:xfrm>
            <a:off x="838200" y="365125"/>
            <a:ext cx="10935676" cy="1345101"/>
          </a:xfrm>
        </p:spPr>
        <p:txBody>
          <a:bodyPr/>
          <a:lstStyle/>
          <a:p>
            <a:r>
              <a:rPr lang="en-GB"/>
              <a:t>Surface Reconstruction from Implicit Representation</a:t>
            </a:r>
          </a:p>
        </p:txBody>
      </p:sp>
      <p:sp>
        <p:nvSpPr>
          <p:cNvPr id="3" name="Content Placeholder 2">
            <a:extLst>
              <a:ext uri="{FF2B5EF4-FFF2-40B4-BE49-F238E27FC236}">
                <a16:creationId xmlns:a16="http://schemas.microsoft.com/office/drawing/2014/main" id="{FC6481E9-D66A-EA4B-829E-D812F3F897C8}"/>
              </a:ext>
            </a:extLst>
          </p:cNvPr>
          <p:cNvSpPr>
            <a:spLocks noGrp="1"/>
          </p:cNvSpPr>
          <p:nvPr>
            <p:ph idx="1"/>
          </p:nvPr>
        </p:nvSpPr>
        <p:spPr>
          <a:xfrm>
            <a:off x="838200" y="1825624"/>
            <a:ext cx="5279293" cy="5032375"/>
          </a:xfrm>
        </p:spPr>
        <p:txBody>
          <a:bodyPr vert="horz" lIns="91440" tIns="45720" rIns="91440" bIns="45720" rtlCol="0" anchor="t">
            <a:normAutofit/>
          </a:bodyPr>
          <a:lstStyle/>
          <a:p>
            <a:r>
              <a:rPr lang="en-GB"/>
              <a:t>Implicit surfaces have some nice features (e.g., merging/splitting)</a:t>
            </a:r>
          </a:p>
          <a:p>
            <a:r>
              <a:rPr lang="en-GB"/>
              <a:t>But, hard to describe complex shapes in closed form</a:t>
            </a:r>
            <a:endParaRPr lang="en-GB">
              <a:ea typeface="Calibri"/>
              <a:cs typeface="Calibri"/>
            </a:endParaRPr>
          </a:p>
          <a:p>
            <a:r>
              <a:rPr lang="en-GB"/>
              <a:t>Alternative: store a grid of values approximating function</a:t>
            </a:r>
            <a:endParaRPr lang="en-GB">
              <a:ea typeface="Calibri"/>
              <a:cs typeface="Calibri"/>
            </a:endParaRPr>
          </a:p>
          <a:p>
            <a:r>
              <a:rPr lang="en-GB">
                <a:ea typeface="Calibri"/>
                <a:cs typeface="Calibri"/>
              </a:rPr>
              <a:t>Surface is found where interpolated values equal zero</a:t>
            </a:r>
          </a:p>
          <a:p>
            <a:endParaRPr lang="en-GB"/>
          </a:p>
          <a:p>
            <a:endParaRPr lang="en-GB"/>
          </a:p>
          <a:p>
            <a:endParaRPr lang="en-GB"/>
          </a:p>
          <a:p>
            <a:endParaRPr lang="en-GB"/>
          </a:p>
          <a:p>
            <a:endParaRPr lang="en-GB">
              <a:ea typeface="Calibri" panose="020F0502020204030204"/>
              <a:cs typeface="Calibri" panose="020F0502020204030204"/>
            </a:endParaRPr>
          </a:p>
          <a:p>
            <a:endParaRPr lang="en-GB">
              <a:ea typeface="Calibri" panose="020F0502020204030204"/>
              <a:cs typeface="Calibri" panose="020F0502020204030204"/>
            </a:endParaRPr>
          </a:p>
        </p:txBody>
      </p:sp>
      <p:sp>
        <p:nvSpPr>
          <p:cNvPr id="4" name="Slide Number Placeholder 3">
            <a:extLst>
              <a:ext uri="{FF2B5EF4-FFF2-40B4-BE49-F238E27FC236}">
                <a16:creationId xmlns:a16="http://schemas.microsoft.com/office/drawing/2014/main" id="{A559F197-000C-A24F-9216-5E791E736D24}"/>
              </a:ext>
            </a:extLst>
          </p:cNvPr>
          <p:cNvSpPr>
            <a:spLocks noGrp="1"/>
          </p:cNvSpPr>
          <p:nvPr>
            <p:ph type="sldNum" sz="quarter" idx="12"/>
          </p:nvPr>
        </p:nvSpPr>
        <p:spPr/>
        <p:txBody>
          <a:bodyPr/>
          <a:lstStyle/>
          <a:p>
            <a:fld id="{AC5C1BE9-C296-1249-A240-B59D2833722D}" type="slidenum">
              <a:rPr lang="de-DE" smtClean="0"/>
              <a:t>26</a:t>
            </a:fld>
            <a:endParaRPr lang="de-DE"/>
          </a:p>
        </p:txBody>
      </p:sp>
      <p:pic>
        <p:nvPicPr>
          <p:cNvPr id="5" name="Picture 4">
            <a:extLst>
              <a:ext uri="{FF2B5EF4-FFF2-40B4-BE49-F238E27FC236}">
                <a16:creationId xmlns:a16="http://schemas.microsoft.com/office/drawing/2014/main" id="{3873DF1A-9755-2B49-82C9-94CE9A556BA0}"/>
              </a:ext>
            </a:extLst>
          </p:cNvPr>
          <p:cNvPicPr>
            <a:picLocks noChangeAspect="1"/>
          </p:cNvPicPr>
          <p:nvPr/>
        </p:nvPicPr>
        <p:blipFill rotWithShape="1">
          <a:blip r:embed="rId2"/>
          <a:srcRect l="37165" t="33632" r="26231" b="23383"/>
          <a:stretch/>
        </p:blipFill>
        <p:spPr>
          <a:xfrm>
            <a:off x="6306607" y="1951726"/>
            <a:ext cx="5269260" cy="3461342"/>
          </a:xfrm>
          <a:prstGeom prst="rect">
            <a:avLst/>
          </a:prstGeom>
        </p:spPr>
      </p:pic>
    </p:spTree>
    <p:extLst>
      <p:ext uri="{BB962C8B-B14F-4D97-AF65-F5344CB8AC3E}">
        <p14:creationId xmlns:p14="http://schemas.microsoft.com/office/powerpoint/2010/main" val="331377768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47745BB-8F5C-84F8-2C68-EC232F890183}"/>
            </a:ext>
          </a:extLst>
        </p:cNvPr>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84232AD7-56FC-EF7B-FD32-C4520DAF36BB}"/>
              </a:ext>
            </a:extLst>
          </p:cNvPr>
          <p:cNvSpPr>
            <a:spLocks noGrp="1"/>
          </p:cNvSpPr>
          <p:nvPr>
            <p:ph type="sldNum" sz="quarter" idx="12"/>
          </p:nvPr>
        </p:nvSpPr>
        <p:spPr/>
        <p:txBody>
          <a:bodyPr/>
          <a:lstStyle/>
          <a:p>
            <a:fld id="{AC5C1BE9-C296-1249-A240-B59D2833722D}" type="slidenum">
              <a:rPr lang="de-DE" smtClean="0"/>
              <a:t>27</a:t>
            </a:fld>
            <a:endParaRPr lang="de-DE"/>
          </a:p>
        </p:txBody>
      </p:sp>
      <p:sp>
        <p:nvSpPr>
          <p:cNvPr id="8" name="Title 7">
            <a:extLst>
              <a:ext uri="{FF2B5EF4-FFF2-40B4-BE49-F238E27FC236}">
                <a16:creationId xmlns:a16="http://schemas.microsoft.com/office/drawing/2014/main" id="{3F945ACB-242B-FF42-B13F-7325548266B2}"/>
              </a:ext>
            </a:extLst>
          </p:cNvPr>
          <p:cNvSpPr>
            <a:spLocks noGrp="1"/>
          </p:cNvSpPr>
          <p:nvPr>
            <p:ph type="title"/>
          </p:nvPr>
        </p:nvSpPr>
        <p:spPr/>
        <p:txBody>
          <a:bodyPr/>
          <a:lstStyle/>
          <a:p>
            <a:r>
              <a:rPr lang="en-US">
                <a:ea typeface="Calibri Light"/>
                <a:cs typeface="Calibri Light"/>
              </a:rPr>
              <a:t>Marching Cubes</a:t>
            </a:r>
          </a:p>
        </p:txBody>
      </p:sp>
      <p:sp>
        <p:nvSpPr>
          <p:cNvPr id="5" name="TextBox 4">
            <a:extLst>
              <a:ext uri="{FF2B5EF4-FFF2-40B4-BE49-F238E27FC236}">
                <a16:creationId xmlns:a16="http://schemas.microsoft.com/office/drawing/2014/main" id="{78DF9B34-05E4-AA84-3810-6EC209CBF024}"/>
              </a:ext>
            </a:extLst>
          </p:cNvPr>
          <p:cNvSpPr txBox="1"/>
          <p:nvPr/>
        </p:nvSpPr>
        <p:spPr>
          <a:xfrm>
            <a:off x="839797" y="1702779"/>
            <a:ext cx="4800960" cy="40934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514350" indent="-514350">
              <a:buAutoNum type="arabicPeriod"/>
            </a:pPr>
            <a:r>
              <a:rPr lang="en-US" sz="2600">
                <a:ea typeface="+mn-lt"/>
                <a:cs typeface="+mn-lt"/>
              </a:rPr>
              <a:t>Read four slices into memory. </a:t>
            </a:r>
            <a:endParaRPr lang="en-US" sz="2600">
              <a:ea typeface="Calibri" panose="020F0502020204030204"/>
              <a:cs typeface="Calibri" panose="020F0502020204030204"/>
            </a:endParaRPr>
          </a:p>
          <a:p>
            <a:pPr marL="514350" indent="-514350">
              <a:buAutoNum type="arabicPeriod"/>
            </a:pPr>
            <a:r>
              <a:rPr lang="en-US" sz="2600">
                <a:ea typeface="+mn-lt"/>
                <a:cs typeface="+mn-lt"/>
              </a:rPr>
              <a:t>Scan two slices and create a cube from four neighbors on one slice and four neighbors on the next slice. </a:t>
            </a:r>
          </a:p>
          <a:p>
            <a:pPr marL="514350" indent="-514350">
              <a:buAutoNum type="arabicPeriod"/>
            </a:pPr>
            <a:r>
              <a:rPr lang="en-US" sz="2600">
                <a:solidFill>
                  <a:srgbClr val="000000"/>
                </a:solidFill>
                <a:ea typeface="Calibri"/>
                <a:cs typeface="Calibri"/>
              </a:rPr>
              <a:t>…</a:t>
            </a:r>
          </a:p>
          <a:p>
            <a:pPr marL="514350" indent="-514350">
              <a:buAutoNum type="arabicPeriod"/>
            </a:pPr>
            <a:r>
              <a:rPr lang="en-US" sz="2600">
                <a:solidFill>
                  <a:srgbClr val="000000"/>
                </a:solidFill>
                <a:ea typeface="Calibri"/>
                <a:cs typeface="Calibri"/>
              </a:rPr>
              <a:t>…</a:t>
            </a:r>
          </a:p>
          <a:p>
            <a:pPr marL="514350" indent="-514350">
              <a:buAutoNum type="arabicPeriod"/>
            </a:pPr>
            <a:r>
              <a:rPr lang="en-US" sz="2600">
                <a:solidFill>
                  <a:srgbClr val="000000"/>
                </a:solidFill>
                <a:ea typeface="Calibri"/>
                <a:cs typeface="Calibri"/>
              </a:rPr>
              <a:t>…</a:t>
            </a:r>
          </a:p>
          <a:p>
            <a:pPr marL="514350" indent="-514350">
              <a:buAutoNum type="arabicPeriod"/>
            </a:pPr>
            <a:r>
              <a:rPr lang="en-US" sz="2600">
                <a:solidFill>
                  <a:srgbClr val="000000"/>
                </a:solidFill>
                <a:ea typeface="Calibri"/>
                <a:cs typeface="Calibri"/>
              </a:rPr>
              <a:t>…</a:t>
            </a:r>
          </a:p>
          <a:p>
            <a:pPr marL="514350" indent="-514350">
              <a:buAutoNum type="arabicPeriod"/>
            </a:pPr>
            <a:r>
              <a:rPr lang="en-US" sz="2600">
                <a:solidFill>
                  <a:srgbClr val="000000"/>
                </a:solidFill>
                <a:ea typeface="Calibri"/>
                <a:cs typeface="Calibri"/>
              </a:rPr>
              <a:t>...</a:t>
            </a:r>
          </a:p>
        </p:txBody>
      </p:sp>
      <p:pic>
        <p:nvPicPr>
          <p:cNvPr id="6" name="Picture 5" descr="A diagram of a cube with lines and points&#10;&#10;AI-generated content may be incorrect.">
            <a:extLst>
              <a:ext uri="{FF2B5EF4-FFF2-40B4-BE49-F238E27FC236}">
                <a16:creationId xmlns:a16="http://schemas.microsoft.com/office/drawing/2014/main" id="{AE40EFFD-A8E8-DFB8-D62D-896FCBBD8017}"/>
              </a:ext>
            </a:extLst>
          </p:cNvPr>
          <p:cNvPicPr>
            <a:picLocks noChangeAspect="1"/>
          </p:cNvPicPr>
          <p:nvPr/>
        </p:nvPicPr>
        <p:blipFill>
          <a:blip r:embed="rId3"/>
          <a:stretch>
            <a:fillRect/>
          </a:stretch>
        </p:blipFill>
        <p:spPr>
          <a:xfrm>
            <a:off x="5736565" y="1704167"/>
            <a:ext cx="5750943" cy="3564686"/>
          </a:xfrm>
          <a:prstGeom prst="rect">
            <a:avLst/>
          </a:prstGeom>
        </p:spPr>
      </p:pic>
    </p:spTree>
    <p:extLst>
      <p:ext uri="{BB962C8B-B14F-4D97-AF65-F5344CB8AC3E}">
        <p14:creationId xmlns:p14="http://schemas.microsoft.com/office/powerpoint/2010/main" val="26087347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F6B5B1F2-6AB0-7864-BAC3-18750D4428B9}"/>
            </a:ext>
          </a:extLst>
        </p:cNvPr>
        <p:cNvGrpSpPr/>
        <p:nvPr/>
      </p:nvGrpSpPr>
      <p:grpSpPr>
        <a:xfrm>
          <a:off x="0" y="0"/>
          <a:ext cx="0" cy="0"/>
          <a:chOff x="0" y="0"/>
          <a:chExt cx="0" cy="0"/>
        </a:xfrm>
      </p:grpSpPr>
      <p:pic>
        <p:nvPicPr>
          <p:cNvPr id="2" name="Picture 1" descr="A collage of different shapes&#10;&#10;AI-generated content may be incorrect.">
            <a:extLst>
              <a:ext uri="{FF2B5EF4-FFF2-40B4-BE49-F238E27FC236}">
                <a16:creationId xmlns:a16="http://schemas.microsoft.com/office/drawing/2014/main" id="{DE34048F-E7FF-F511-2C52-5456265CDA6E}"/>
              </a:ext>
            </a:extLst>
          </p:cNvPr>
          <p:cNvPicPr>
            <a:picLocks noChangeAspect="1"/>
          </p:cNvPicPr>
          <p:nvPr/>
        </p:nvPicPr>
        <p:blipFill>
          <a:blip r:embed="rId3"/>
          <a:stretch>
            <a:fillRect/>
          </a:stretch>
        </p:blipFill>
        <p:spPr>
          <a:xfrm>
            <a:off x="5790107" y="1481371"/>
            <a:ext cx="6055457" cy="4369711"/>
          </a:xfrm>
          <a:prstGeom prst="rect">
            <a:avLst/>
          </a:prstGeom>
        </p:spPr>
      </p:pic>
      <p:sp>
        <p:nvSpPr>
          <p:cNvPr id="4" name="Slide Number Placeholder 3">
            <a:extLst>
              <a:ext uri="{FF2B5EF4-FFF2-40B4-BE49-F238E27FC236}">
                <a16:creationId xmlns:a16="http://schemas.microsoft.com/office/drawing/2014/main" id="{74B479CD-0B9F-FFEC-963A-B50423E8917C}"/>
              </a:ext>
            </a:extLst>
          </p:cNvPr>
          <p:cNvSpPr>
            <a:spLocks noGrp="1"/>
          </p:cNvSpPr>
          <p:nvPr>
            <p:ph type="sldNum" sz="quarter" idx="12"/>
          </p:nvPr>
        </p:nvSpPr>
        <p:spPr>
          <a:xfrm>
            <a:off x="8610600" y="6356350"/>
            <a:ext cx="2743200" cy="365125"/>
          </a:xfrm>
        </p:spPr>
        <p:txBody>
          <a:bodyPr vert="horz" lIns="91440" tIns="45720" rIns="91440" bIns="45720" rtlCol="0" anchor="ctr">
            <a:normAutofit/>
          </a:bodyPr>
          <a:lstStyle/>
          <a:p>
            <a:pPr>
              <a:spcAft>
                <a:spcPts val="600"/>
              </a:spcAft>
            </a:pPr>
            <a:fld id="{AC5C1BE9-C296-1249-A240-B59D2833722D}" type="slidenum">
              <a:rPr lang="en-US" smtClean="0"/>
              <a:pPr>
                <a:spcAft>
                  <a:spcPts val="600"/>
                </a:spcAft>
              </a:pPr>
              <a:t>28</a:t>
            </a:fld>
            <a:endParaRPr lang="en-US"/>
          </a:p>
        </p:txBody>
      </p:sp>
      <p:sp>
        <p:nvSpPr>
          <p:cNvPr id="9" name="Title 7">
            <a:extLst>
              <a:ext uri="{FF2B5EF4-FFF2-40B4-BE49-F238E27FC236}">
                <a16:creationId xmlns:a16="http://schemas.microsoft.com/office/drawing/2014/main" id="{F61A3B3C-D729-AE0D-C1EC-1E60ADC84837}"/>
              </a:ext>
            </a:extLst>
          </p:cNvPr>
          <p:cNvSpPr>
            <a:spLocks noGrp="1"/>
          </p:cNvSpPr>
          <p:nvPr>
            <p:ph type="title"/>
          </p:nvPr>
        </p:nvSpPr>
        <p:spPr>
          <a:xfrm>
            <a:off x="838200" y="365125"/>
            <a:ext cx="5569789" cy="1339940"/>
          </a:xfrm>
        </p:spPr>
        <p:txBody>
          <a:bodyPr/>
          <a:lstStyle/>
          <a:p>
            <a:r>
              <a:rPr lang="en-US">
                <a:ea typeface="Calibri Light"/>
                <a:cs typeface="Calibri Light"/>
              </a:rPr>
              <a:t>Marching Cubes</a:t>
            </a:r>
          </a:p>
        </p:txBody>
      </p:sp>
      <p:sp>
        <p:nvSpPr>
          <p:cNvPr id="14" name="TextBox 13">
            <a:extLst>
              <a:ext uri="{FF2B5EF4-FFF2-40B4-BE49-F238E27FC236}">
                <a16:creationId xmlns:a16="http://schemas.microsoft.com/office/drawing/2014/main" id="{AA6FC415-AB88-A987-CA24-0417D8D7B72B}"/>
              </a:ext>
            </a:extLst>
          </p:cNvPr>
          <p:cNvSpPr txBox="1"/>
          <p:nvPr/>
        </p:nvSpPr>
        <p:spPr>
          <a:xfrm>
            <a:off x="839797" y="1702779"/>
            <a:ext cx="4800960" cy="392415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800100" indent="-514350">
              <a:lnSpc>
                <a:spcPct val="90000"/>
              </a:lnSpc>
              <a:spcAft>
                <a:spcPts val="600"/>
              </a:spcAft>
              <a:buAutoNum type="arabicPeriod"/>
            </a:pPr>
            <a:r>
              <a:rPr lang="en-US" sz="2600">
                <a:ea typeface="+mn-lt"/>
                <a:cs typeface="+mn-lt"/>
              </a:rPr>
              <a:t>...</a:t>
            </a:r>
          </a:p>
          <a:p>
            <a:pPr marL="800100" indent="-514350">
              <a:lnSpc>
                <a:spcPct val="90000"/>
              </a:lnSpc>
              <a:spcAft>
                <a:spcPts val="600"/>
              </a:spcAft>
              <a:buAutoNum type="arabicPeriod"/>
            </a:pPr>
            <a:r>
              <a:rPr lang="en-US" sz="2600">
                <a:ea typeface="+mn-lt"/>
                <a:cs typeface="+mn-lt"/>
              </a:rPr>
              <a:t>...</a:t>
            </a:r>
            <a:endParaRPr lang="en-US" sz="2600">
              <a:ea typeface="Calibri" panose="020F0502020204030204"/>
              <a:cs typeface="Calibri" panose="020F0502020204030204"/>
            </a:endParaRPr>
          </a:p>
          <a:p>
            <a:pPr marL="800100" indent="-514350">
              <a:lnSpc>
                <a:spcPct val="90000"/>
              </a:lnSpc>
              <a:spcAft>
                <a:spcPts val="600"/>
              </a:spcAft>
              <a:buAutoNum type="arabicPeriod"/>
            </a:pPr>
            <a:r>
              <a:rPr lang="en-US" sz="2600">
                <a:ea typeface="+mn-lt"/>
                <a:cs typeface="+mn-lt"/>
              </a:rPr>
              <a:t>Calculate an index for the cube by comparing the eight density values at the cube vertices with the surface constant. </a:t>
            </a:r>
          </a:p>
          <a:p>
            <a:pPr marL="800100" indent="-514350">
              <a:lnSpc>
                <a:spcPct val="90000"/>
              </a:lnSpc>
              <a:spcAft>
                <a:spcPts val="600"/>
              </a:spcAft>
              <a:buAutoNum type="arabicPeriod"/>
            </a:pPr>
            <a:r>
              <a:rPr lang="en-US" sz="2600">
                <a:solidFill>
                  <a:srgbClr val="000000"/>
                </a:solidFill>
                <a:ea typeface="Calibri"/>
                <a:cs typeface="Calibri"/>
              </a:rPr>
              <a:t>Using the index, look up the list of edges from a precalculated table. </a:t>
            </a:r>
          </a:p>
        </p:txBody>
      </p:sp>
    </p:spTree>
    <p:extLst>
      <p:ext uri="{BB962C8B-B14F-4D97-AF65-F5344CB8AC3E}">
        <p14:creationId xmlns:p14="http://schemas.microsoft.com/office/powerpoint/2010/main" val="269611327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C656B64-D4CB-C9DB-0874-65668C187ADB}"/>
            </a:ext>
          </a:extLst>
        </p:cNvPr>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F93C249D-DA89-1244-2787-A0279F57D0DB}"/>
              </a:ext>
            </a:extLst>
          </p:cNvPr>
          <p:cNvSpPr>
            <a:spLocks noGrp="1"/>
          </p:cNvSpPr>
          <p:nvPr>
            <p:ph type="sldNum" sz="quarter" idx="12"/>
          </p:nvPr>
        </p:nvSpPr>
        <p:spPr/>
        <p:txBody>
          <a:bodyPr/>
          <a:lstStyle/>
          <a:p>
            <a:fld id="{AC5C1BE9-C296-1249-A240-B59D2833722D}" type="slidenum">
              <a:rPr lang="de-DE" smtClean="0"/>
              <a:t>29</a:t>
            </a:fld>
            <a:endParaRPr lang="de-DE"/>
          </a:p>
        </p:txBody>
      </p:sp>
      <p:sp>
        <p:nvSpPr>
          <p:cNvPr id="8" name="Title 7">
            <a:extLst>
              <a:ext uri="{FF2B5EF4-FFF2-40B4-BE49-F238E27FC236}">
                <a16:creationId xmlns:a16="http://schemas.microsoft.com/office/drawing/2014/main" id="{C746CCF6-412F-2FA8-53C6-09FA583BED85}"/>
              </a:ext>
            </a:extLst>
          </p:cNvPr>
          <p:cNvSpPr>
            <a:spLocks noGrp="1"/>
          </p:cNvSpPr>
          <p:nvPr>
            <p:ph type="title"/>
          </p:nvPr>
        </p:nvSpPr>
        <p:spPr/>
        <p:txBody>
          <a:bodyPr/>
          <a:lstStyle/>
          <a:p>
            <a:r>
              <a:rPr lang="en-US">
                <a:ea typeface="Calibri Light"/>
                <a:cs typeface="Calibri Light"/>
              </a:rPr>
              <a:t>Marching Cubes</a:t>
            </a:r>
          </a:p>
        </p:txBody>
      </p:sp>
      <p:sp>
        <p:nvSpPr>
          <p:cNvPr id="5" name="TextBox 4">
            <a:extLst>
              <a:ext uri="{FF2B5EF4-FFF2-40B4-BE49-F238E27FC236}">
                <a16:creationId xmlns:a16="http://schemas.microsoft.com/office/drawing/2014/main" id="{21803221-694D-4D13-2204-EFD0BFE3F19D}"/>
              </a:ext>
            </a:extLst>
          </p:cNvPr>
          <p:cNvSpPr txBox="1"/>
          <p:nvPr/>
        </p:nvSpPr>
        <p:spPr>
          <a:xfrm>
            <a:off x="839797" y="1702779"/>
            <a:ext cx="9329029" cy="369331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514350" indent="-514350">
              <a:buAutoNum type="arabicPeriod"/>
            </a:pPr>
            <a:r>
              <a:rPr lang="en-US" sz="2600">
                <a:ea typeface="+mn-lt"/>
                <a:cs typeface="+mn-lt"/>
              </a:rPr>
              <a:t>...</a:t>
            </a:r>
            <a:endParaRPr lang="en-US" sz="2600">
              <a:ea typeface="Calibri" panose="020F0502020204030204"/>
              <a:cs typeface="Calibri" panose="020F0502020204030204"/>
            </a:endParaRPr>
          </a:p>
          <a:p>
            <a:pPr marL="514350" indent="-514350">
              <a:buAutoNum type="arabicPeriod"/>
            </a:pPr>
            <a:r>
              <a:rPr lang="en-US" sz="2600">
                <a:ea typeface="+mn-lt"/>
                <a:cs typeface="+mn-lt"/>
              </a:rPr>
              <a:t>...</a:t>
            </a:r>
          </a:p>
          <a:p>
            <a:pPr marL="514350" indent="-514350">
              <a:buAutoNum type="arabicPeriod"/>
            </a:pPr>
            <a:r>
              <a:rPr lang="en-US" sz="2600">
                <a:ea typeface="+mn-lt"/>
                <a:cs typeface="+mn-lt"/>
              </a:rPr>
              <a:t>...</a:t>
            </a:r>
          </a:p>
          <a:p>
            <a:pPr marL="514350" indent="-514350">
              <a:buAutoNum type="arabicPeriod"/>
            </a:pPr>
            <a:r>
              <a:rPr lang="en-US" sz="2600">
                <a:ea typeface="+mn-lt"/>
                <a:cs typeface="+mn-lt"/>
              </a:rPr>
              <a:t>...</a:t>
            </a:r>
          </a:p>
          <a:p>
            <a:pPr marL="514350" indent="-514350">
              <a:buAutoNum type="arabicPeriod"/>
            </a:pPr>
            <a:r>
              <a:rPr lang="en-US" sz="2600">
                <a:ea typeface="+mn-lt"/>
                <a:cs typeface="+mn-lt"/>
              </a:rPr>
              <a:t>Using the densities at each edge vertex, find the surface-edge intersection via linear interpolation</a:t>
            </a:r>
          </a:p>
          <a:p>
            <a:pPr marL="514350" indent="-514350">
              <a:buAutoNum type="arabicPeriod"/>
            </a:pPr>
            <a:r>
              <a:rPr lang="en-US" sz="2600">
                <a:ea typeface="+mn-lt"/>
                <a:cs typeface="+mn-lt"/>
              </a:rPr>
              <a:t>Calculate a unit normal at each cube vertex using central differences. Interpolate the normal to each triangle vertex </a:t>
            </a:r>
          </a:p>
          <a:p>
            <a:pPr marL="514350" indent="-514350">
              <a:buAutoNum type="arabicPeriod"/>
            </a:pPr>
            <a:r>
              <a:rPr lang="en-US" sz="2600">
                <a:ea typeface="+mn-lt"/>
                <a:cs typeface="+mn-lt"/>
              </a:rPr>
              <a:t>Output the triangle vertices and vertex </a:t>
            </a:r>
            <a:r>
              <a:rPr lang="en-US" sz="2600" err="1">
                <a:ea typeface="+mn-lt"/>
                <a:cs typeface="+mn-lt"/>
              </a:rPr>
              <a:t>normals</a:t>
            </a:r>
            <a:r>
              <a:rPr lang="en-US" sz="2600">
                <a:ea typeface="+mn-lt"/>
                <a:cs typeface="+mn-lt"/>
              </a:rPr>
              <a:t>. </a:t>
            </a:r>
            <a:endParaRPr lang="en-US" sz="2600">
              <a:ea typeface="Calibri"/>
              <a:cs typeface="Calibri"/>
            </a:endParaRPr>
          </a:p>
        </p:txBody>
      </p:sp>
    </p:spTree>
    <p:extLst>
      <p:ext uri="{BB962C8B-B14F-4D97-AF65-F5344CB8AC3E}">
        <p14:creationId xmlns:p14="http://schemas.microsoft.com/office/powerpoint/2010/main" val="395470649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484F5CC-4B0F-BCF3-DF9B-FAAF3448EEF5}"/>
            </a:ext>
          </a:extLst>
        </p:cNvPr>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9AB2F670-468A-0C01-7CBE-7D58BAED678E}"/>
              </a:ext>
            </a:extLst>
          </p:cNvPr>
          <p:cNvSpPr>
            <a:spLocks noGrp="1"/>
          </p:cNvSpPr>
          <p:nvPr>
            <p:ph type="sldNum" sz="quarter" idx="12"/>
          </p:nvPr>
        </p:nvSpPr>
        <p:spPr/>
        <p:txBody>
          <a:bodyPr/>
          <a:lstStyle/>
          <a:p>
            <a:fld id="{AC5C1BE9-C296-1249-A240-B59D2833722D}" type="slidenum">
              <a:rPr lang="de-DE" smtClean="0"/>
              <a:t>30</a:t>
            </a:fld>
            <a:endParaRPr lang="de-DE"/>
          </a:p>
        </p:txBody>
      </p:sp>
      <p:sp>
        <p:nvSpPr>
          <p:cNvPr id="8" name="Title 7">
            <a:extLst>
              <a:ext uri="{FF2B5EF4-FFF2-40B4-BE49-F238E27FC236}">
                <a16:creationId xmlns:a16="http://schemas.microsoft.com/office/drawing/2014/main" id="{E0AF87FB-941E-29A6-F113-54F58739B0E0}"/>
              </a:ext>
            </a:extLst>
          </p:cNvPr>
          <p:cNvSpPr>
            <a:spLocks noGrp="1"/>
          </p:cNvSpPr>
          <p:nvPr>
            <p:ph type="title"/>
          </p:nvPr>
        </p:nvSpPr>
        <p:spPr/>
        <p:txBody>
          <a:bodyPr/>
          <a:lstStyle/>
          <a:p>
            <a:r>
              <a:rPr lang="en-US">
                <a:ea typeface="Calibri Light"/>
                <a:cs typeface="Calibri Light"/>
              </a:rPr>
              <a:t>Marching Cubes</a:t>
            </a:r>
          </a:p>
        </p:txBody>
      </p:sp>
      <p:sp>
        <p:nvSpPr>
          <p:cNvPr id="3" name="Rectangle 2">
            <a:extLst>
              <a:ext uri="{FF2B5EF4-FFF2-40B4-BE49-F238E27FC236}">
                <a16:creationId xmlns:a16="http://schemas.microsoft.com/office/drawing/2014/main" id="{D67B1F06-AA72-00B5-EF3B-08074777F044}"/>
              </a:ext>
            </a:extLst>
          </p:cNvPr>
          <p:cNvSpPr/>
          <p:nvPr/>
        </p:nvSpPr>
        <p:spPr>
          <a:xfrm>
            <a:off x="3055389" y="2214113"/>
            <a:ext cx="5729577" cy="3385268"/>
          </a:xfrm>
          <a:prstGeom prst="rect">
            <a:avLst/>
          </a:prstGeom>
          <a:solidFill>
            <a:schemeClr val="bg1"/>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6" name="Straight Arrow Connector 5">
            <a:extLst>
              <a:ext uri="{FF2B5EF4-FFF2-40B4-BE49-F238E27FC236}">
                <a16:creationId xmlns:a16="http://schemas.microsoft.com/office/drawing/2014/main" id="{29CA8B1D-2026-E6E9-8CDE-72E0D0653F9E}"/>
              </a:ext>
            </a:extLst>
          </p:cNvPr>
          <p:cNvCxnSpPr/>
          <p:nvPr/>
        </p:nvCxnSpPr>
        <p:spPr>
          <a:xfrm>
            <a:off x="4115519" y="2217908"/>
            <a:ext cx="35543" cy="3374684"/>
          </a:xfrm>
          <a:prstGeom prst="straightConnector1">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7" name="Straight Arrow Connector 6">
            <a:extLst>
              <a:ext uri="{FF2B5EF4-FFF2-40B4-BE49-F238E27FC236}">
                <a16:creationId xmlns:a16="http://schemas.microsoft.com/office/drawing/2014/main" id="{F6DD9D84-52A0-77F8-BA12-5C4EEC95D456}"/>
              </a:ext>
            </a:extLst>
          </p:cNvPr>
          <p:cNvCxnSpPr>
            <a:cxnSpLocks/>
          </p:cNvCxnSpPr>
          <p:nvPr/>
        </p:nvCxnSpPr>
        <p:spPr>
          <a:xfrm>
            <a:off x="5280084" y="2217907"/>
            <a:ext cx="35543" cy="3374684"/>
          </a:xfrm>
          <a:prstGeom prst="straightConnector1">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9" name="Straight Arrow Connector 8">
            <a:extLst>
              <a:ext uri="{FF2B5EF4-FFF2-40B4-BE49-F238E27FC236}">
                <a16:creationId xmlns:a16="http://schemas.microsoft.com/office/drawing/2014/main" id="{B92EC88B-224D-03F0-C9C3-B2253CC32B70}"/>
              </a:ext>
            </a:extLst>
          </p:cNvPr>
          <p:cNvCxnSpPr>
            <a:cxnSpLocks/>
          </p:cNvCxnSpPr>
          <p:nvPr/>
        </p:nvCxnSpPr>
        <p:spPr>
          <a:xfrm>
            <a:off x="6444651" y="2217908"/>
            <a:ext cx="21166" cy="3374684"/>
          </a:xfrm>
          <a:prstGeom prst="straightConnector1">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0" name="Straight Arrow Connector 9">
            <a:extLst>
              <a:ext uri="{FF2B5EF4-FFF2-40B4-BE49-F238E27FC236}">
                <a16:creationId xmlns:a16="http://schemas.microsoft.com/office/drawing/2014/main" id="{49E01178-993C-00E7-B274-88B559EA5391}"/>
              </a:ext>
            </a:extLst>
          </p:cNvPr>
          <p:cNvCxnSpPr>
            <a:cxnSpLocks/>
          </p:cNvCxnSpPr>
          <p:nvPr/>
        </p:nvCxnSpPr>
        <p:spPr>
          <a:xfrm>
            <a:off x="7609216" y="2217907"/>
            <a:ext cx="21166" cy="3374684"/>
          </a:xfrm>
          <a:prstGeom prst="straightConnector1">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2" name="Straight Arrow Connector 11">
            <a:extLst>
              <a:ext uri="{FF2B5EF4-FFF2-40B4-BE49-F238E27FC236}">
                <a16:creationId xmlns:a16="http://schemas.microsoft.com/office/drawing/2014/main" id="{75D539D7-296E-63D0-BAF6-9B9CD2088401}"/>
              </a:ext>
            </a:extLst>
          </p:cNvPr>
          <p:cNvCxnSpPr>
            <a:cxnSpLocks/>
          </p:cNvCxnSpPr>
          <p:nvPr/>
        </p:nvCxnSpPr>
        <p:spPr>
          <a:xfrm flipH="1">
            <a:off x="3058382" y="3339342"/>
            <a:ext cx="5729777" cy="10383"/>
          </a:xfrm>
          <a:prstGeom prst="straightConnector1">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3" name="Straight Arrow Connector 12">
            <a:extLst>
              <a:ext uri="{FF2B5EF4-FFF2-40B4-BE49-F238E27FC236}">
                <a16:creationId xmlns:a16="http://schemas.microsoft.com/office/drawing/2014/main" id="{2082D305-25ED-15AD-A927-66533880C639}"/>
              </a:ext>
            </a:extLst>
          </p:cNvPr>
          <p:cNvCxnSpPr>
            <a:cxnSpLocks/>
          </p:cNvCxnSpPr>
          <p:nvPr/>
        </p:nvCxnSpPr>
        <p:spPr>
          <a:xfrm flipH="1">
            <a:off x="3044004" y="4446398"/>
            <a:ext cx="5729777" cy="10383"/>
          </a:xfrm>
          <a:prstGeom prst="straightConnector1">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14" name="Flowchart: Or 13">
            <a:extLst>
              <a:ext uri="{FF2B5EF4-FFF2-40B4-BE49-F238E27FC236}">
                <a16:creationId xmlns:a16="http://schemas.microsoft.com/office/drawing/2014/main" id="{2E503039-2E41-20E0-AD85-35FEE54EDAC2}"/>
              </a:ext>
            </a:extLst>
          </p:cNvPr>
          <p:cNvSpPr/>
          <p:nvPr/>
        </p:nvSpPr>
        <p:spPr>
          <a:xfrm>
            <a:off x="2890248" y="2061753"/>
            <a:ext cx="296333" cy="296333"/>
          </a:xfrm>
          <a:prstGeom prst="flowChartOr">
            <a:avLst/>
          </a:prstGeom>
          <a:solidFill>
            <a:schemeClr val="accent1">
              <a:lumMod val="40000"/>
              <a:lumOff val="60000"/>
            </a:schemeClr>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lowchart: Or 14">
            <a:extLst>
              <a:ext uri="{FF2B5EF4-FFF2-40B4-BE49-F238E27FC236}">
                <a16:creationId xmlns:a16="http://schemas.microsoft.com/office/drawing/2014/main" id="{181628A4-652C-94B5-27C8-FDF840DC5B3C}"/>
              </a:ext>
            </a:extLst>
          </p:cNvPr>
          <p:cNvSpPr/>
          <p:nvPr/>
        </p:nvSpPr>
        <p:spPr>
          <a:xfrm>
            <a:off x="5118738" y="2061752"/>
            <a:ext cx="296333" cy="296333"/>
          </a:xfrm>
          <a:prstGeom prst="flowChartOr">
            <a:avLst/>
          </a:prstGeom>
          <a:solidFill>
            <a:schemeClr val="accent1">
              <a:lumMod val="40000"/>
              <a:lumOff val="60000"/>
            </a:schemeClr>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lowchart: Or 15">
            <a:extLst>
              <a:ext uri="{FF2B5EF4-FFF2-40B4-BE49-F238E27FC236}">
                <a16:creationId xmlns:a16="http://schemas.microsoft.com/office/drawing/2014/main" id="{F1A665CC-1851-A8C5-CDFA-DC0604FF5A1B}"/>
              </a:ext>
            </a:extLst>
          </p:cNvPr>
          <p:cNvSpPr/>
          <p:nvPr/>
        </p:nvSpPr>
        <p:spPr>
          <a:xfrm>
            <a:off x="3982927" y="2061753"/>
            <a:ext cx="296333" cy="296333"/>
          </a:xfrm>
          <a:prstGeom prst="flowChartOr">
            <a:avLst/>
          </a:prstGeom>
          <a:solidFill>
            <a:schemeClr val="accent1">
              <a:lumMod val="40000"/>
              <a:lumOff val="60000"/>
            </a:schemeClr>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lowchart: Or 16">
            <a:extLst>
              <a:ext uri="{FF2B5EF4-FFF2-40B4-BE49-F238E27FC236}">
                <a16:creationId xmlns:a16="http://schemas.microsoft.com/office/drawing/2014/main" id="{59DF42BE-367D-F08F-9540-3E2928F21EBA}"/>
              </a:ext>
            </a:extLst>
          </p:cNvPr>
          <p:cNvSpPr/>
          <p:nvPr/>
        </p:nvSpPr>
        <p:spPr>
          <a:xfrm>
            <a:off x="6312058" y="2061752"/>
            <a:ext cx="296333" cy="296333"/>
          </a:xfrm>
          <a:prstGeom prst="flowChartOr">
            <a:avLst/>
          </a:prstGeom>
          <a:solidFill>
            <a:schemeClr val="accent1">
              <a:lumMod val="40000"/>
              <a:lumOff val="60000"/>
            </a:schemeClr>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lowchart: Or 17">
            <a:extLst>
              <a:ext uri="{FF2B5EF4-FFF2-40B4-BE49-F238E27FC236}">
                <a16:creationId xmlns:a16="http://schemas.microsoft.com/office/drawing/2014/main" id="{05C63A42-FA1E-9F00-A776-49331381090F}"/>
              </a:ext>
            </a:extLst>
          </p:cNvPr>
          <p:cNvSpPr/>
          <p:nvPr/>
        </p:nvSpPr>
        <p:spPr>
          <a:xfrm>
            <a:off x="2890248" y="3197564"/>
            <a:ext cx="296333" cy="296333"/>
          </a:xfrm>
          <a:prstGeom prst="flowChartOr">
            <a:avLst/>
          </a:prstGeom>
          <a:solidFill>
            <a:schemeClr val="accent1">
              <a:lumMod val="40000"/>
              <a:lumOff val="60000"/>
            </a:schemeClr>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lowchart: Or 19">
            <a:extLst>
              <a:ext uri="{FF2B5EF4-FFF2-40B4-BE49-F238E27FC236}">
                <a16:creationId xmlns:a16="http://schemas.microsoft.com/office/drawing/2014/main" id="{4FCD4D9E-4835-E1CF-3B4B-E69A08F1390B}"/>
              </a:ext>
            </a:extLst>
          </p:cNvPr>
          <p:cNvSpPr/>
          <p:nvPr/>
        </p:nvSpPr>
        <p:spPr>
          <a:xfrm>
            <a:off x="3982927" y="3197564"/>
            <a:ext cx="296333" cy="296333"/>
          </a:xfrm>
          <a:prstGeom prst="flowChartOr">
            <a:avLst/>
          </a:prstGeom>
          <a:solidFill>
            <a:schemeClr val="accent1">
              <a:lumMod val="40000"/>
              <a:lumOff val="60000"/>
            </a:schemeClr>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Flowchart: Or 21">
            <a:extLst>
              <a:ext uri="{FF2B5EF4-FFF2-40B4-BE49-F238E27FC236}">
                <a16:creationId xmlns:a16="http://schemas.microsoft.com/office/drawing/2014/main" id="{406EB0FA-99F9-CC64-EEF1-948439E4767E}"/>
              </a:ext>
            </a:extLst>
          </p:cNvPr>
          <p:cNvSpPr/>
          <p:nvPr/>
        </p:nvSpPr>
        <p:spPr>
          <a:xfrm>
            <a:off x="2904625" y="4304621"/>
            <a:ext cx="296333" cy="296333"/>
          </a:xfrm>
          <a:prstGeom prst="flowChartOr">
            <a:avLst/>
          </a:prstGeom>
          <a:solidFill>
            <a:schemeClr val="accent1">
              <a:lumMod val="40000"/>
              <a:lumOff val="60000"/>
            </a:schemeClr>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Flowchart: Or 25">
            <a:extLst>
              <a:ext uri="{FF2B5EF4-FFF2-40B4-BE49-F238E27FC236}">
                <a16:creationId xmlns:a16="http://schemas.microsoft.com/office/drawing/2014/main" id="{1E997479-29EB-9272-B078-3F39350B998F}"/>
              </a:ext>
            </a:extLst>
          </p:cNvPr>
          <p:cNvSpPr/>
          <p:nvPr/>
        </p:nvSpPr>
        <p:spPr>
          <a:xfrm>
            <a:off x="2904625" y="5440432"/>
            <a:ext cx="296333" cy="296333"/>
          </a:xfrm>
          <a:prstGeom prst="flowChartOr">
            <a:avLst/>
          </a:prstGeom>
          <a:solidFill>
            <a:schemeClr val="accent1">
              <a:lumMod val="40000"/>
              <a:lumOff val="60000"/>
            </a:schemeClr>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Flowchart: Or 30">
            <a:extLst>
              <a:ext uri="{FF2B5EF4-FFF2-40B4-BE49-F238E27FC236}">
                <a16:creationId xmlns:a16="http://schemas.microsoft.com/office/drawing/2014/main" id="{E077397E-B1EC-1786-4202-71CF146E2245}"/>
              </a:ext>
            </a:extLst>
          </p:cNvPr>
          <p:cNvSpPr/>
          <p:nvPr/>
        </p:nvSpPr>
        <p:spPr>
          <a:xfrm>
            <a:off x="7462247" y="2061752"/>
            <a:ext cx="296333" cy="296333"/>
          </a:xfrm>
          <a:prstGeom prst="flowChartOr">
            <a:avLst/>
          </a:prstGeom>
          <a:solidFill>
            <a:schemeClr val="accent1">
              <a:lumMod val="40000"/>
              <a:lumOff val="60000"/>
            </a:schemeClr>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Flowchart: Or 34">
            <a:extLst>
              <a:ext uri="{FF2B5EF4-FFF2-40B4-BE49-F238E27FC236}">
                <a16:creationId xmlns:a16="http://schemas.microsoft.com/office/drawing/2014/main" id="{3B23F200-1B54-C732-F170-A83BAA471E6B}"/>
              </a:ext>
            </a:extLst>
          </p:cNvPr>
          <p:cNvSpPr/>
          <p:nvPr/>
        </p:nvSpPr>
        <p:spPr>
          <a:xfrm>
            <a:off x="8626814" y="2047376"/>
            <a:ext cx="296333" cy="296333"/>
          </a:xfrm>
          <a:prstGeom prst="flowChartOr">
            <a:avLst/>
          </a:prstGeom>
          <a:solidFill>
            <a:schemeClr val="accent1">
              <a:lumMod val="40000"/>
              <a:lumOff val="60000"/>
            </a:schemeClr>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Flowchart: Or 40">
            <a:extLst>
              <a:ext uri="{FF2B5EF4-FFF2-40B4-BE49-F238E27FC236}">
                <a16:creationId xmlns:a16="http://schemas.microsoft.com/office/drawing/2014/main" id="{7B62FD78-F90F-B450-B32D-65522A934EDD}"/>
              </a:ext>
            </a:extLst>
          </p:cNvPr>
          <p:cNvSpPr/>
          <p:nvPr/>
        </p:nvSpPr>
        <p:spPr>
          <a:xfrm>
            <a:off x="7462246" y="3197563"/>
            <a:ext cx="296333" cy="296333"/>
          </a:xfrm>
          <a:prstGeom prst="flowChartOr">
            <a:avLst/>
          </a:prstGeom>
          <a:solidFill>
            <a:schemeClr val="accent1">
              <a:lumMod val="40000"/>
              <a:lumOff val="60000"/>
            </a:schemeClr>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Flowchart: Or 41">
            <a:extLst>
              <a:ext uri="{FF2B5EF4-FFF2-40B4-BE49-F238E27FC236}">
                <a16:creationId xmlns:a16="http://schemas.microsoft.com/office/drawing/2014/main" id="{F3CE06E6-4D1D-5CD2-D715-222957534B4E}"/>
              </a:ext>
            </a:extLst>
          </p:cNvPr>
          <p:cNvSpPr/>
          <p:nvPr/>
        </p:nvSpPr>
        <p:spPr>
          <a:xfrm>
            <a:off x="8626813" y="3183187"/>
            <a:ext cx="296333" cy="296333"/>
          </a:xfrm>
          <a:prstGeom prst="flowChartOr">
            <a:avLst/>
          </a:prstGeom>
          <a:solidFill>
            <a:schemeClr val="accent1">
              <a:lumMod val="40000"/>
              <a:lumOff val="60000"/>
            </a:schemeClr>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3" name="Flowchart: Summing Junction 42">
            <a:extLst>
              <a:ext uri="{FF2B5EF4-FFF2-40B4-BE49-F238E27FC236}">
                <a16:creationId xmlns:a16="http://schemas.microsoft.com/office/drawing/2014/main" id="{83D6D2EF-FFC0-B0B6-862E-651D085AC825}"/>
              </a:ext>
            </a:extLst>
          </p:cNvPr>
          <p:cNvSpPr/>
          <p:nvPr/>
        </p:nvSpPr>
        <p:spPr>
          <a:xfrm>
            <a:off x="8622820" y="5437437"/>
            <a:ext cx="310724" cy="296348"/>
          </a:xfrm>
          <a:prstGeom prst="flowChartSummingJunction">
            <a:avLst/>
          </a:prstGeom>
          <a:solidFill>
            <a:srgbClr val="FC5B5B"/>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4" name="Flowchart: Summing Junction 43">
            <a:extLst>
              <a:ext uri="{FF2B5EF4-FFF2-40B4-BE49-F238E27FC236}">
                <a16:creationId xmlns:a16="http://schemas.microsoft.com/office/drawing/2014/main" id="{A3969B67-87A0-FA22-063A-A23BBBF94ED5}"/>
              </a:ext>
            </a:extLst>
          </p:cNvPr>
          <p:cNvSpPr/>
          <p:nvPr/>
        </p:nvSpPr>
        <p:spPr>
          <a:xfrm>
            <a:off x="7472631" y="5437436"/>
            <a:ext cx="310724" cy="296348"/>
          </a:xfrm>
          <a:prstGeom prst="flowChartSummingJunction">
            <a:avLst/>
          </a:prstGeom>
          <a:solidFill>
            <a:srgbClr val="FC5B5B"/>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5" name="Flowchart: Summing Junction 44">
            <a:extLst>
              <a:ext uri="{FF2B5EF4-FFF2-40B4-BE49-F238E27FC236}">
                <a16:creationId xmlns:a16="http://schemas.microsoft.com/office/drawing/2014/main" id="{D87C1AEA-B510-D98E-B656-A7BF38442B4D}"/>
              </a:ext>
            </a:extLst>
          </p:cNvPr>
          <p:cNvSpPr/>
          <p:nvPr/>
        </p:nvSpPr>
        <p:spPr>
          <a:xfrm>
            <a:off x="6308065" y="5423060"/>
            <a:ext cx="310724" cy="296348"/>
          </a:xfrm>
          <a:prstGeom prst="flowChartSummingJunction">
            <a:avLst/>
          </a:prstGeom>
          <a:solidFill>
            <a:srgbClr val="FC5B5B"/>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6" name="Flowchart: Summing Junction 45">
            <a:extLst>
              <a:ext uri="{FF2B5EF4-FFF2-40B4-BE49-F238E27FC236}">
                <a16:creationId xmlns:a16="http://schemas.microsoft.com/office/drawing/2014/main" id="{93254CC4-C997-684A-8776-329D1AEEBD3C}"/>
              </a:ext>
            </a:extLst>
          </p:cNvPr>
          <p:cNvSpPr/>
          <p:nvPr/>
        </p:nvSpPr>
        <p:spPr>
          <a:xfrm>
            <a:off x="5157876" y="5423059"/>
            <a:ext cx="310724" cy="296348"/>
          </a:xfrm>
          <a:prstGeom prst="flowChartSummingJunction">
            <a:avLst/>
          </a:prstGeom>
          <a:solidFill>
            <a:srgbClr val="FC5B5B"/>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7" name="Flowchart: Summing Junction 46">
            <a:extLst>
              <a:ext uri="{FF2B5EF4-FFF2-40B4-BE49-F238E27FC236}">
                <a16:creationId xmlns:a16="http://schemas.microsoft.com/office/drawing/2014/main" id="{CA23FDCC-5334-24D4-84B6-9C50B8D28777}"/>
              </a:ext>
            </a:extLst>
          </p:cNvPr>
          <p:cNvSpPr/>
          <p:nvPr/>
        </p:nvSpPr>
        <p:spPr>
          <a:xfrm>
            <a:off x="8622820" y="4272871"/>
            <a:ext cx="310724" cy="296348"/>
          </a:xfrm>
          <a:prstGeom prst="flowChartSummingJunction">
            <a:avLst/>
          </a:prstGeom>
          <a:solidFill>
            <a:srgbClr val="FC5B5B"/>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8" name="Flowchart: Summing Junction 47">
            <a:extLst>
              <a:ext uri="{FF2B5EF4-FFF2-40B4-BE49-F238E27FC236}">
                <a16:creationId xmlns:a16="http://schemas.microsoft.com/office/drawing/2014/main" id="{04CBE8C6-349E-E916-5BC6-03654261C4A8}"/>
              </a:ext>
            </a:extLst>
          </p:cNvPr>
          <p:cNvSpPr/>
          <p:nvPr/>
        </p:nvSpPr>
        <p:spPr>
          <a:xfrm>
            <a:off x="7472631" y="4272870"/>
            <a:ext cx="310724" cy="296348"/>
          </a:xfrm>
          <a:prstGeom prst="flowChartSummingJunction">
            <a:avLst/>
          </a:prstGeom>
          <a:solidFill>
            <a:srgbClr val="FC5B5B"/>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9" name="Flowchart: Summing Junction 48">
            <a:extLst>
              <a:ext uri="{FF2B5EF4-FFF2-40B4-BE49-F238E27FC236}">
                <a16:creationId xmlns:a16="http://schemas.microsoft.com/office/drawing/2014/main" id="{3ABE4EA8-FF13-B7AB-F8B5-672DDF1B3A39}"/>
              </a:ext>
            </a:extLst>
          </p:cNvPr>
          <p:cNvSpPr/>
          <p:nvPr/>
        </p:nvSpPr>
        <p:spPr>
          <a:xfrm>
            <a:off x="6308065" y="4258494"/>
            <a:ext cx="310724" cy="296348"/>
          </a:xfrm>
          <a:prstGeom prst="flowChartSummingJunction">
            <a:avLst/>
          </a:prstGeom>
          <a:solidFill>
            <a:srgbClr val="FC5B5B"/>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0" name="Flowchart: Summing Junction 49">
            <a:extLst>
              <a:ext uri="{FF2B5EF4-FFF2-40B4-BE49-F238E27FC236}">
                <a16:creationId xmlns:a16="http://schemas.microsoft.com/office/drawing/2014/main" id="{C989AB3D-DCDF-DE41-EB8B-6F16C39CA3E9}"/>
              </a:ext>
            </a:extLst>
          </p:cNvPr>
          <p:cNvSpPr/>
          <p:nvPr/>
        </p:nvSpPr>
        <p:spPr>
          <a:xfrm>
            <a:off x="5157876" y="4258493"/>
            <a:ext cx="310724" cy="296348"/>
          </a:xfrm>
          <a:prstGeom prst="flowChartSummingJunction">
            <a:avLst/>
          </a:prstGeom>
          <a:solidFill>
            <a:srgbClr val="FC5B5B"/>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 name="Flowchart: Summing Junction 50">
            <a:extLst>
              <a:ext uri="{FF2B5EF4-FFF2-40B4-BE49-F238E27FC236}">
                <a16:creationId xmlns:a16="http://schemas.microsoft.com/office/drawing/2014/main" id="{56EF0714-E39D-394A-C8AD-0468B675B784}"/>
              </a:ext>
            </a:extLst>
          </p:cNvPr>
          <p:cNvSpPr/>
          <p:nvPr/>
        </p:nvSpPr>
        <p:spPr>
          <a:xfrm>
            <a:off x="6308064" y="3180191"/>
            <a:ext cx="310724" cy="296348"/>
          </a:xfrm>
          <a:prstGeom prst="flowChartSummingJunction">
            <a:avLst/>
          </a:prstGeom>
          <a:solidFill>
            <a:srgbClr val="FC5B5B"/>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2" name="Flowchart: Summing Junction 51">
            <a:extLst>
              <a:ext uri="{FF2B5EF4-FFF2-40B4-BE49-F238E27FC236}">
                <a16:creationId xmlns:a16="http://schemas.microsoft.com/office/drawing/2014/main" id="{30298A3D-86D0-5A2E-9ED4-2AF0572455D9}"/>
              </a:ext>
            </a:extLst>
          </p:cNvPr>
          <p:cNvSpPr/>
          <p:nvPr/>
        </p:nvSpPr>
        <p:spPr>
          <a:xfrm>
            <a:off x="5157875" y="3180190"/>
            <a:ext cx="310724" cy="296348"/>
          </a:xfrm>
          <a:prstGeom prst="flowChartSummingJunction">
            <a:avLst/>
          </a:prstGeom>
          <a:solidFill>
            <a:srgbClr val="FC5B5B"/>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3" name="Flowchart: Summing Junction 52">
            <a:extLst>
              <a:ext uri="{FF2B5EF4-FFF2-40B4-BE49-F238E27FC236}">
                <a16:creationId xmlns:a16="http://schemas.microsoft.com/office/drawing/2014/main" id="{01E7B0C4-71D7-E8C0-44B7-1E3D8404E852}"/>
              </a:ext>
            </a:extLst>
          </p:cNvPr>
          <p:cNvSpPr/>
          <p:nvPr/>
        </p:nvSpPr>
        <p:spPr>
          <a:xfrm>
            <a:off x="3978933" y="4301625"/>
            <a:ext cx="310724" cy="296348"/>
          </a:xfrm>
          <a:prstGeom prst="flowChartSummingJunction">
            <a:avLst/>
          </a:prstGeom>
          <a:solidFill>
            <a:srgbClr val="FC5B5B"/>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4" name="Flowchart: Summing Junction 53">
            <a:extLst>
              <a:ext uri="{FF2B5EF4-FFF2-40B4-BE49-F238E27FC236}">
                <a16:creationId xmlns:a16="http://schemas.microsoft.com/office/drawing/2014/main" id="{A7BEFF3D-EC9E-0577-5F37-C42773E828FC}"/>
              </a:ext>
            </a:extLst>
          </p:cNvPr>
          <p:cNvSpPr/>
          <p:nvPr/>
        </p:nvSpPr>
        <p:spPr>
          <a:xfrm>
            <a:off x="3993310" y="5423059"/>
            <a:ext cx="310724" cy="296348"/>
          </a:xfrm>
          <a:prstGeom prst="flowChartSummingJunction">
            <a:avLst/>
          </a:prstGeom>
          <a:solidFill>
            <a:srgbClr val="FC5B5B"/>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55" name="Straight Arrow Connector 54">
            <a:extLst>
              <a:ext uri="{FF2B5EF4-FFF2-40B4-BE49-F238E27FC236}">
                <a16:creationId xmlns:a16="http://schemas.microsoft.com/office/drawing/2014/main" id="{0809B7B1-1028-349A-361D-281720B68541}"/>
              </a:ext>
            </a:extLst>
          </p:cNvPr>
          <p:cNvCxnSpPr/>
          <p:nvPr/>
        </p:nvCxnSpPr>
        <p:spPr>
          <a:xfrm>
            <a:off x="7620000" y="3905250"/>
            <a:ext cx="1195916" cy="31750"/>
          </a:xfrm>
          <a:prstGeom prst="straightConnector1">
            <a:avLst/>
          </a:prstGeom>
          <a:ln w="28575">
            <a:solidFill>
              <a:srgbClr val="7030A0"/>
            </a:solidFill>
            <a:prstDash val="dash"/>
          </a:ln>
        </p:spPr>
        <p:style>
          <a:lnRef idx="1">
            <a:schemeClr val="accent1"/>
          </a:lnRef>
          <a:fillRef idx="0">
            <a:schemeClr val="accent1"/>
          </a:fillRef>
          <a:effectRef idx="0">
            <a:schemeClr val="accent1"/>
          </a:effectRef>
          <a:fontRef idx="minor">
            <a:schemeClr val="tx1"/>
          </a:fontRef>
        </p:style>
      </p:cxnSp>
      <p:cxnSp>
        <p:nvCxnSpPr>
          <p:cNvPr id="56" name="Straight Arrow Connector 55">
            <a:extLst>
              <a:ext uri="{FF2B5EF4-FFF2-40B4-BE49-F238E27FC236}">
                <a16:creationId xmlns:a16="http://schemas.microsoft.com/office/drawing/2014/main" id="{4EE9F009-196B-2D87-7F94-161A5425065E}"/>
              </a:ext>
            </a:extLst>
          </p:cNvPr>
          <p:cNvCxnSpPr>
            <a:cxnSpLocks/>
          </p:cNvCxnSpPr>
          <p:nvPr/>
        </p:nvCxnSpPr>
        <p:spPr>
          <a:xfrm>
            <a:off x="7059282" y="3387667"/>
            <a:ext cx="520181" cy="477448"/>
          </a:xfrm>
          <a:prstGeom prst="straightConnector1">
            <a:avLst/>
          </a:prstGeom>
          <a:ln w="28575">
            <a:solidFill>
              <a:srgbClr val="7030A0"/>
            </a:solidFill>
            <a:prstDash val="dash"/>
          </a:ln>
        </p:spPr>
        <p:style>
          <a:lnRef idx="1">
            <a:schemeClr val="accent1"/>
          </a:lnRef>
          <a:fillRef idx="0">
            <a:schemeClr val="accent1"/>
          </a:fillRef>
          <a:effectRef idx="0">
            <a:schemeClr val="accent1"/>
          </a:effectRef>
          <a:fontRef idx="minor">
            <a:schemeClr val="tx1"/>
          </a:fontRef>
        </p:style>
      </p:cxnSp>
      <p:cxnSp>
        <p:nvCxnSpPr>
          <p:cNvPr id="57" name="Straight Arrow Connector 56">
            <a:extLst>
              <a:ext uri="{FF2B5EF4-FFF2-40B4-BE49-F238E27FC236}">
                <a16:creationId xmlns:a16="http://schemas.microsoft.com/office/drawing/2014/main" id="{87B73D31-12D0-C453-7415-1BFF563E0155}"/>
              </a:ext>
            </a:extLst>
          </p:cNvPr>
          <p:cNvCxnSpPr>
            <a:cxnSpLocks/>
          </p:cNvCxnSpPr>
          <p:nvPr/>
        </p:nvCxnSpPr>
        <p:spPr>
          <a:xfrm>
            <a:off x="6512942" y="2826949"/>
            <a:ext cx="534559" cy="549334"/>
          </a:xfrm>
          <a:prstGeom prst="straightConnector1">
            <a:avLst/>
          </a:prstGeom>
          <a:ln w="28575">
            <a:solidFill>
              <a:srgbClr val="7030A0"/>
            </a:solidFill>
            <a:prstDash val="dash"/>
          </a:ln>
        </p:spPr>
        <p:style>
          <a:lnRef idx="1">
            <a:schemeClr val="accent1"/>
          </a:lnRef>
          <a:fillRef idx="0">
            <a:schemeClr val="accent1"/>
          </a:fillRef>
          <a:effectRef idx="0">
            <a:schemeClr val="accent1"/>
          </a:effectRef>
          <a:fontRef idx="minor">
            <a:schemeClr val="tx1"/>
          </a:fontRef>
        </p:style>
      </p:cxnSp>
      <p:cxnSp>
        <p:nvCxnSpPr>
          <p:cNvPr id="58" name="Straight Arrow Connector 57">
            <a:extLst>
              <a:ext uri="{FF2B5EF4-FFF2-40B4-BE49-F238E27FC236}">
                <a16:creationId xmlns:a16="http://schemas.microsoft.com/office/drawing/2014/main" id="{17125047-8526-F7F5-28BE-BBC5595299D5}"/>
              </a:ext>
            </a:extLst>
          </p:cNvPr>
          <p:cNvCxnSpPr>
            <a:cxnSpLocks/>
          </p:cNvCxnSpPr>
          <p:nvPr/>
        </p:nvCxnSpPr>
        <p:spPr>
          <a:xfrm flipV="1">
            <a:off x="5276490" y="2772435"/>
            <a:ext cx="1152785" cy="25759"/>
          </a:xfrm>
          <a:prstGeom prst="straightConnector1">
            <a:avLst/>
          </a:prstGeom>
          <a:ln w="28575">
            <a:solidFill>
              <a:srgbClr val="7030A0"/>
            </a:solidFill>
            <a:prstDash val="dash"/>
          </a:ln>
        </p:spPr>
        <p:style>
          <a:lnRef idx="1">
            <a:schemeClr val="accent1"/>
          </a:lnRef>
          <a:fillRef idx="0">
            <a:schemeClr val="accent1"/>
          </a:fillRef>
          <a:effectRef idx="0">
            <a:schemeClr val="accent1"/>
          </a:effectRef>
          <a:fontRef idx="minor">
            <a:schemeClr val="tx1"/>
          </a:fontRef>
        </p:style>
      </p:cxnSp>
      <p:cxnSp>
        <p:nvCxnSpPr>
          <p:cNvPr id="59" name="Straight Arrow Connector 58">
            <a:extLst>
              <a:ext uri="{FF2B5EF4-FFF2-40B4-BE49-F238E27FC236}">
                <a16:creationId xmlns:a16="http://schemas.microsoft.com/office/drawing/2014/main" id="{B6B58E39-B90B-0447-56D9-4207E15DF628}"/>
              </a:ext>
            </a:extLst>
          </p:cNvPr>
          <p:cNvCxnSpPr>
            <a:cxnSpLocks/>
          </p:cNvCxnSpPr>
          <p:nvPr/>
        </p:nvCxnSpPr>
        <p:spPr>
          <a:xfrm flipV="1">
            <a:off x="4687017" y="2772435"/>
            <a:ext cx="563314" cy="586475"/>
          </a:xfrm>
          <a:prstGeom prst="straightConnector1">
            <a:avLst/>
          </a:prstGeom>
          <a:ln w="28575">
            <a:solidFill>
              <a:srgbClr val="7030A0"/>
            </a:solidFill>
            <a:prstDash val="dash"/>
          </a:ln>
        </p:spPr>
        <p:style>
          <a:lnRef idx="1">
            <a:schemeClr val="accent1"/>
          </a:lnRef>
          <a:fillRef idx="0">
            <a:schemeClr val="accent1"/>
          </a:fillRef>
          <a:effectRef idx="0">
            <a:schemeClr val="accent1"/>
          </a:effectRef>
          <a:fontRef idx="minor">
            <a:schemeClr val="tx1"/>
          </a:fontRef>
        </p:style>
      </p:cxnSp>
      <p:cxnSp>
        <p:nvCxnSpPr>
          <p:cNvPr id="60" name="Straight Arrow Connector 59">
            <a:extLst>
              <a:ext uri="{FF2B5EF4-FFF2-40B4-BE49-F238E27FC236}">
                <a16:creationId xmlns:a16="http://schemas.microsoft.com/office/drawing/2014/main" id="{C70C339E-98CC-C9BD-55BA-2B4F1E7335C1}"/>
              </a:ext>
            </a:extLst>
          </p:cNvPr>
          <p:cNvCxnSpPr>
            <a:cxnSpLocks/>
          </p:cNvCxnSpPr>
          <p:nvPr/>
        </p:nvCxnSpPr>
        <p:spPr>
          <a:xfrm flipV="1">
            <a:off x="4097545" y="3376283"/>
            <a:ext cx="563314" cy="586475"/>
          </a:xfrm>
          <a:prstGeom prst="straightConnector1">
            <a:avLst/>
          </a:prstGeom>
          <a:ln w="28575">
            <a:solidFill>
              <a:srgbClr val="7030A0"/>
            </a:solidFill>
            <a:prstDash val="dash"/>
          </a:ln>
        </p:spPr>
        <p:style>
          <a:lnRef idx="1">
            <a:schemeClr val="accent1"/>
          </a:lnRef>
          <a:fillRef idx="0">
            <a:schemeClr val="accent1"/>
          </a:fillRef>
          <a:effectRef idx="0">
            <a:schemeClr val="accent1"/>
          </a:effectRef>
          <a:fontRef idx="minor">
            <a:schemeClr val="tx1"/>
          </a:fontRef>
        </p:style>
      </p:cxnSp>
      <p:cxnSp>
        <p:nvCxnSpPr>
          <p:cNvPr id="61" name="Straight Arrow Connector 60">
            <a:extLst>
              <a:ext uri="{FF2B5EF4-FFF2-40B4-BE49-F238E27FC236}">
                <a16:creationId xmlns:a16="http://schemas.microsoft.com/office/drawing/2014/main" id="{A9FB2126-3433-ACC7-E892-0FBD144F1F05}"/>
              </a:ext>
            </a:extLst>
          </p:cNvPr>
          <p:cNvCxnSpPr>
            <a:cxnSpLocks/>
          </p:cNvCxnSpPr>
          <p:nvPr/>
        </p:nvCxnSpPr>
        <p:spPr>
          <a:xfrm flipV="1">
            <a:off x="3623092" y="3879491"/>
            <a:ext cx="563314" cy="586475"/>
          </a:xfrm>
          <a:prstGeom prst="straightConnector1">
            <a:avLst/>
          </a:prstGeom>
          <a:ln w="28575">
            <a:solidFill>
              <a:srgbClr val="7030A0"/>
            </a:solidFill>
            <a:prstDash val="dash"/>
          </a:ln>
        </p:spPr>
        <p:style>
          <a:lnRef idx="1">
            <a:schemeClr val="accent1"/>
          </a:lnRef>
          <a:fillRef idx="0">
            <a:schemeClr val="accent1"/>
          </a:fillRef>
          <a:effectRef idx="0">
            <a:schemeClr val="accent1"/>
          </a:effectRef>
          <a:fontRef idx="minor">
            <a:schemeClr val="tx1"/>
          </a:fontRef>
        </p:style>
      </p:cxnSp>
      <p:cxnSp>
        <p:nvCxnSpPr>
          <p:cNvPr id="62" name="Straight Arrow Connector 61">
            <a:extLst>
              <a:ext uri="{FF2B5EF4-FFF2-40B4-BE49-F238E27FC236}">
                <a16:creationId xmlns:a16="http://schemas.microsoft.com/office/drawing/2014/main" id="{3F8C4CE3-7D84-FF1C-9B77-B52ED19288CF}"/>
              </a:ext>
            </a:extLst>
          </p:cNvPr>
          <p:cNvCxnSpPr>
            <a:cxnSpLocks/>
          </p:cNvCxnSpPr>
          <p:nvPr/>
        </p:nvCxnSpPr>
        <p:spPr>
          <a:xfrm flipV="1">
            <a:off x="3565585" y="4468962"/>
            <a:ext cx="88859" cy="1104061"/>
          </a:xfrm>
          <a:prstGeom prst="straightConnector1">
            <a:avLst/>
          </a:prstGeom>
          <a:ln w="28575">
            <a:solidFill>
              <a:srgbClr val="7030A0"/>
            </a:solidFill>
            <a:prstDash val="dash"/>
          </a:ln>
        </p:spPr>
        <p:style>
          <a:lnRef idx="1">
            <a:schemeClr val="accent1"/>
          </a:lnRef>
          <a:fillRef idx="0">
            <a:schemeClr val="accent1"/>
          </a:fillRef>
          <a:effectRef idx="0">
            <a:schemeClr val="accent1"/>
          </a:effectRef>
          <a:fontRef idx="minor">
            <a:schemeClr val="tx1"/>
          </a:fontRef>
        </p:style>
      </p:cxnSp>
      <p:sp>
        <p:nvSpPr>
          <p:cNvPr id="64" name="Flowchart: Connector 63">
            <a:extLst>
              <a:ext uri="{FF2B5EF4-FFF2-40B4-BE49-F238E27FC236}">
                <a16:creationId xmlns:a16="http://schemas.microsoft.com/office/drawing/2014/main" id="{6E6C320E-834F-4595-E5FE-6F9518498D3B}"/>
              </a:ext>
            </a:extLst>
          </p:cNvPr>
          <p:cNvSpPr/>
          <p:nvPr/>
        </p:nvSpPr>
        <p:spPr>
          <a:xfrm>
            <a:off x="8717071" y="3876495"/>
            <a:ext cx="111824" cy="101241"/>
          </a:xfrm>
          <a:prstGeom prst="flowChartConnector">
            <a:avLst/>
          </a:prstGeom>
          <a:solidFill>
            <a:srgbClr val="7030A0"/>
          </a:solidFill>
        </p:spPr>
        <p:style>
          <a:lnRef idx="2">
            <a:schemeClr val="accent1">
              <a:shade val="15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de-DE"/>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65" name="Flowchart: Connector 64">
            <a:extLst>
              <a:ext uri="{FF2B5EF4-FFF2-40B4-BE49-F238E27FC236}">
                <a16:creationId xmlns:a16="http://schemas.microsoft.com/office/drawing/2014/main" id="{83D2045A-A846-FB08-9FFC-294CE8F9B451}"/>
              </a:ext>
            </a:extLst>
          </p:cNvPr>
          <p:cNvSpPr/>
          <p:nvPr/>
        </p:nvSpPr>
        <p:spPr>
          <a:xfrm>
            <a:off x="7566883" y="3862118"/>
            <a:ext cx="111824" cy="101241"/>
          </a:xfrm>
          <a:prstGeom prst="flowChartConnector">
            <a:avLst/>
          </a:prstGeom>
          <a:solidFill>
            <a:srgbClr val="7030A0"/>
          </a:solidFill>
        </p:spPr>
        <p:style>
          <a:lnRef idx="2">
            <a:schemeClr val="accent1">
              <a:shade val="15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de-DE"/>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66" name="Flowchart: Connector 65">
            <a:extLst>
              <a:ext uri="{FF2B5EF4-FFF2-40B4-BE49-F238E27FC236}">
                <a16:creationId xmlns:a16="http://schemas.microsoft.com/office/drawing/2014/main" id="{1552F3A7-9490-CFD8-7D25-9C658C8F4C2E}"/>
              </a:ext>
            </a:extLst>
          </p:cNvPr>
          <p:cNvSpPr/>
          <p:nvPr/>
        </p:nvSpPr>
        <p:spPr>
          <a:xfrm>
            <a:off x="6948656" y="3301401"/>
            <a:ext cx="111824" cy="101241"/>
          </a:xfrm>
          <a:prstGeom prst="flowChartConnector">
            <a:avLst/>
          </a:prstGeom>
          <a:solidFill>
            <a:srgbClr val="7030A0"/>
          </a:solidFill>
        </p:spPr>
        <p:style>
          <a:lnRef idx="2">
            <a:schemeClr val="accent1">
              <a:shade val="15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de-DE"/>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67" name="Flowchart: Connector 66">
            <a:extLst>
              <a:ext uri="{FF2B5EF4-FFF2-40B4-BE49-F238E27FC236}">
                <a16:creationId xmlns:a16="http://schemas.microsoft.com/office/drawing/2014/main" id="{73FC2C70-5799-7531-6A7C-E9CA489786EC}"/>
              </a:ext>
            </a:extLst>
          </p:cNvPr>
          <p:cNvSpPr/>
          <p:nvPr/>
        </p:nvSpPr>
        <p:spPr>
          <a:xfrm>
            <a:off x="6373562" y="2726306"/>
            <a:ext cx="111824" cy="101241"/>
          </a:xfrm>
          <a:prstGeom prst="flowChartConnector">
            <a:avLst/>
          </a:prstGeom>
          <a:solidFill>
            <a:srgbClr val="7030A0"/>
          </a:solidFill>
        </p:spPr>
        <p:style>
          <a:lnRef idx="2">
            <a:schemeClr val="accent1">
              <a:shade val="15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de-DE"/>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68" name="Flowchart: Connector 67">
            <a:extLst>
              <a:ext uri="{FF2B5EF4-FFF2-40B4-BE49-F238E27FC236}">
                <a16:creationId xmlns:a16="http://schemas.microsoft.com/office/drawing/2014/main" id="{9A82BD57-60A0-AB82-7B1F-D765BCA7C055}"/>
              </a:ext>
            </a:extLst>
          </p:cNvPr>
          <p:cNvSpPr/>
          <p:nvPr/>
        </p:nvSpPr>
        <p:spPr>
          <a:xfrm>
            <a:off x="5223373" y="2740684"/>
            <a:ext cx="111824" cy="101241"/>
          </a:xfrm>
          <a:prstGeom prst="flowChartConnector">
            <a:avLst/>
          </a:prstGeom>
          <a:solidFill>
            <a:srgbClr val="7030A0"/>
          </a:solidFill>
        </p:spPr>
        <p:style>
          <a:lnRef idx="2">
            <a:schemeClr val="accent1">
              <a:shade val="15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de-DE"/>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69" name="Flowchart: Connector 68">
            <a:extLst>
              <a:ext uri="{FF2B5EF4-FFF2-40B4-BE49-F238E27FC236}">
                <a16:creationId xmlns:a16="http://schemas.microsoft.com/office/drawing/2014/main" id="{F1F4720A-5723-DD0D-140F-3814A1409A51}"/>
              </a:ext>
            </a:extLst>
          </p:cNvPr>
          <p:cNvSpPr/>
          <p:nvPr/>
        </p:nvSpPr>
        <p:spPr>
          <a:xfrm>
            <a:off x="4633901" y="3301401"/>
            <a:ext cx="111824" cy="101241"/>
          </a:xfrm>
          <a:prstGeom prst="flowChartConnector">
            <a:avLst/>
          </a:prstGeom>
          <a:solidFill>
            <a:srgbClr val="7030A0"/>
          </a:solidFill>
        </p:spPr>
        <p:style>
          <a:lnRef idx="2">
            <a:schemeClr val="accent1">
              <a:shade val="15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de-DE"/>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70" name="Flowchart: Connector 69">
            <a:extLst>
              <a:ext uri="{FF2B5EF4-FFF2-40B4-BE49-F238E27FC236}">
                <a16:creationId xmlns:a16="http://schemas.microsoft.com/office/drawing/2014/main" id="{220B007B-1B84-781E-EDE9-DF5C38AAA67F}"/>
              </a:ext>
            </a:extLst>
          </p:cNvPr>
          <p:cNvSpPr/>
          <p:nvPr/>
        </p:nvSpPr>
        <p:spPr>
          <a:xfrm>
            <a:off x="4073184" y="3862118"/>
            <a:ext cx="111824" cy="101241"/>
          </a:xfrm>
          <a:prstGeom prst="flowChartConnector">
            <a:avLst/>
          </a:prstGeom>
          <a:solidFill>
            <a:srgbClr val="7030A0"/>
          </a:solidFill>
        </p:spPr>
        <p:style>
          <a:lnRef idx="2">
            <a:schemeClr val="accent1">
              <a:shade val="15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de-DE"/>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71" name="Flowchart: Connector 70">
            <a:extLst>
              <a:ext uri="{FF2B5EF4-FFF2-40B4-BE49-F238E27FC236}">
                <a16:creationId xmlns:a16="http://schemas.microsoft.com/office/drawing/2014/main" id="{35D6110A-8950-5ED0-BD26-A4A9A4E31B3C}"/>
              </a:ext>
            </a:extLst>
          </p:cNvPr>
          <p:cNvSpPr/>
          <p:nvPr/>
        </p:nvSpPr>
        <p:spPr>
          <a:xfrm>
            <a:off x="3569977" y="4422835"/>
            <a:ext cx="111824" cy="101241"/>
          </a:xfrm>
          <a:prstGeom prst="flowChartConnector">
            <a:avLst/>
          </a:prstGeom>
          <a:solidFill>
            <a:srgbClr val="7030A0"/>
          </a:solidFill>
        </p:spPr>
        <p:style>
          <a:lnRef idx="2">
            <a:schemeClr val="accent1">
              <a:shade val="15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de-DE"/>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72" name="Flowchart: Connector 71">
            <a:extLst>
              <a:ext uri="{FF2B5EF4-FFF2-40B4-BE49-F238E27FC236}">
                <a16:creationId xmlns:a16="http://schemas.microsoft.com/office/drawing/2014/main" id="{B3D8617B-D43E-68F6-287F-BB0455416E3E}"/>
              </a:ext>
            </a:extLst>
          </p:cNvPr>
          <p:cNvSpPr/>
          <p:nvPr/>
        </p:nvSpPr>
        <p:spPr>
          <a:xfrm>
            <a:off x="3498090" y="5544269"/>
            <a:ext cx="111824" cy="101241"/>
          </a:xfrm>
          <a:prstGeom prst="flowChartConnector">
            <a:avLst/>
          </a:prstGeom>
          <a:solidFill>
            <a:srgbClr val="7030A0"/>
          </a:solidFill>
        </p:spPr>
        <p:style>
          <a:lnRef idx="2">
            <a:schemeClr val="accent1">
              <a:shade val="15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de-DE"/>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Tree>
    <p:extLst>
      <p:ext uri="{BB962C8B-B14F-4D97-AF65-F5344CB8AC3E}">
        <p14:creationId xmlns:p14="http://schemas.microsoft.com/office/powerpoint/2010/main" val="2932358656"/>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BB5442-27B8-CF4E-9D91-941373B0FA04}"/>
              </a:ext>
            </a:extLst>
          </p:cNvPr>
          <p:cNvSpPr>
            <a:spLocks noGrp="1"/>
          </p:cNvSpPr>
          <p:nvPr>
            <p:ph type="title"/>
          </p:nvPr>
        </p:nvSpPr>
        <p:spPr/>
        <p:txBody>
          <a:bodyPr/>
          <a:lstStyle/>
          <a:p>
            <a:r>
              <a:rPr lang="en-US">
                <a:ea typeface="Calibri Light"/>
                <a:cs typeface="Calibri Light"/>
              </a:rPr>
              <a:t>Challenges with Marching Cubes</a:t>
            </a:r>
            <a:endParaRPr lang="en-US"/>
          </a:p>
        </p:txBody>
      </p:sp>
      <p:sp>
        <p:nvSpPr>
          <p:cNvPr id="3" name="Content Placeholder 2">
            <a:extLst>
              <a:ext uri="{FF2B5EF4-FFF2-40B4-BE49-F238E27FC236}">
                <a16:creationId xmlns:a16="http://schemas.microsoft.com/office/drawing/2014/main" id="{91F60733-5D8E-E444-85B2-0B3CBA1E9498}"/>
              </a:ext>
            </a:extLst>
          </p:cNvPr>
          <p:cNvSpPr>
            <a:spLocks noGrp="1"/>
          </p:cNvSpPr>
          <p:nvPr>
            <p:ph idx="1"/>
          </p:nvPr>
        </p:nvSpPr>
        <p:spPr>
          <a:xfrm>
            <a:off x="838200" y="1825625"/>
            <a:ext cx="10515600" cy="3856038"/>
          </a:xfrm>
        </p:spPr>
        <p:txBody>
          <a:bodyPr vert="horz" lIns="91440" tIns="45720" rIns="91440" bIns="45720" rtlCol="0" anchor="t">
            <a:normAutofit/>
          </a:bodyPr>
          <a:lstStyle/>
          <a:p>
            <a:r>
              <a:rPr lang="en-US">
                <a:ea typeface="Calibri"/>
                <a:cs typeface="Calibri"/>
              </a:rPr>
              <a:t>Generating one polygon for each portion of the contour</a:t>
            </a:r>
          </a:p>
          <a:p>
            <a:r>
              <a:rPr lang="en-US">
                <a:ea typeface="Calibri"/>
                <a:cs typeface="Calibri"/>
              </a:rPr>
              <a:t>Can only approximate the restriction of the contour</a:t>
            </a:r>
          </a:p>
          <a:p>
            <a:r>
              <a:rPr lang="en-US">
                <a:ea typeface="Calibri"/>
                <a:cs typeface="Calibri"/>
              </a:rPr>
              <a:t>Fails to capture the sharp detail of the surface</a:t>
            </a:r>
          </a:p>
          <a:p>
            <a:r>
              <a:rPr lang="en-US">
                <a:ea typeface="Calibri"/>
                <a:cs typeface="Calibri"/>
              </a:rPr>
              <a:t>Difficult to simplify the generated surface mesh</a:t>
            </a:r>
          </a:p>
          <a:p>
            <a:r>
              <a:rPr lang="en-US">
                <a:ea typeface="Calibri"/>
                <a:cs typeface="Calibri"/>
              </a:rPr>
              <a:t>Becoming challenging to extract surface for higher grid sizes (3D uniform grid induces cubic cost in resolution)</a:t>
            </a:r>
          </a:p>
          <a:p>
            <a:endParaRPr lang="en-US">
              <a:ea typeface="Calibri"/>
              <a:cs typeface="Calibri"/>
            </a:endParaRPr>
          </a:p>
        </p:txBody>
      </p:sp>
      <p:sp>
        <p:nvSpPr>
          <p:cNvPr id="4" name="Slide Number Placeholder 3">
            <a:extLst>
              <a:ext uri="{FF2B5EF4-FFF2-40B4-BE49-F238E27FC236}">
                <a16:creationId xmlns:a16="http://schemas.microsoft.com/office/drawing/2014/main" id="{C48DB17D-7FCF-A14C-8780-93A1A24FA28A}"/>
              </a:ext>
            </a:extLst>
          </p:cNvPr>
          <p:cNvSpPr>
            <a:spLocks noGrp="1"/>
          </p:cNvSpPr>
          <p:nvPr>
            <p:ph type="sldNum" sz="quarter" idx="12"/>
          </p:nvPr>
        </p:nvSpPr>
        <p:spPr/>
        <p:txBody>
          <a:bodyPr/>
          <a:lstStyle/>
          <a:p>
            <a:fld id="{AC5C1BE9-C296-1249-A240-B59D2833722D}" type="slidenum">
              <a:rPr lang="de-DE" smtClean="0"/>
              <a:t>31</a:t>
            </a:fld>
            <a:endParaRPr lang="de-DE"/>
          </a:p>
        </p:txBody>
      </p:sp>
    </p:spTree>
    <p:extLst>
      <p:ext uri="{BB962C8B-B14F-4D97-AF65-F5344CB8AC3E}">
        <p14:creationId xmlns:p14="http://schemas.microsoft.com/office/powerpoint/2010/main" val="3234117162"/>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4A573C7-46D7-170C-7A53-07B615F832C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A5B6FCC-CD61-855F-5758-C60873D89AB4}"/>
              </a:ext>
            </a:extLst>
          </p:cNvPr>
          <p:cNvSpPr>
            <a:spLocks noGrp="1"/>
          </p:cNvSpPr>
          <p:nvPr>
            <p:ph type="title"/>
          </p:nvPr>
        </p:nvSpPr>
        <p:spPr/>
        <p:txBody>
          <a:bodyPr/>
          <a:lstStyle/>
          <a:p>
            <a:r>
              <a:rPr lang="en-US">
                <a:ea typeface="Calibri Light"/>
                <a:cs typeface="Calibri Light"/>
              </a:rPr>
              <a:t>Dual Contouring</a:t>
            </a:r>
            <a:endParaRPr lang="en-US"/>
          </a:p>
        </p:txBody>
      </p:sp>
      <p:sp>
        <p:nvSpPr>
          <p:cNvPr id="3" name="Content Placeholder 2">
            <a:extLst>
              <a:ext uri="{FF2B5EF4-FFF2-40B4-BE49-F238E27FC236}">
                <a16:creationId xmlns:a16="http://schemas.microsoft.com/office/drawing/2014/main" id="{5A9E4ED4-8DC6-821E-A4EF-586A4C780A43}"/>
              </a:ext>
            </a:extLst>
          </p:cNvPr>
          <p:cNvSpPr>
            <a:spLocks noGrp="1"/>
          </p:cNvSpPr>
          <p:nvPr>
            <p:ph idx="1"/>
          </p:nvPr>
        </p:nvSpPr>
        <p:spPr>
          <a:xfrm>
            <a:off x="838200" y="1825625"/>
            <a:ext cx="10620375" cy="4208463"/>
          </a:xfrm>
        </p:spPr>
        <p:txBody>
          <a:bodyPr vert="horz" lIns="91440" tIns="45720" rIns="91440" bIns="45720" rtlCol="0" anchor="t">
            <a:normAutofit fontScale="92500"/>
          </a:bodyPr>
          <a:lstStyle/>
          <a:p>
            <a:r>
              <a:rPr lang="en-US">
                <a:ea typeface="Calibri"/>
                <a:cs typeface="Calibri"/>
              </a:rPr>
              <a:t>Can capture sharp edges along corners of surface</a:t>
            </a:r>
          </a:p>
          <a:p>
            <a:r>
              <a:rPr lang="en-US">
                <a:ea typeface="Calibri"/>
                <a:cs typeface="Calibri"/>
              </a:rPr>
              <a:t>Can leverage gradient information along edge intersections to reproduce a wide class of polyhedral shapes as well as curved or sharp edges</a:t>
            </a:r>
          </a:p>
          <a:p>
            <a:r>
              <a:rPr lang="en-US">
                <a:ea typeface="Calibri"/>
                <a:cs typeface="Calibri"/>
              </a:rPr>
              <a:t>Utilizes octree in place of a 3D uniform grid for better efficiency</a:t>
            </a:r>
          </a:p>
          <a:p>
            <a:r>
              <a:rPr lang="en-US">
                <a:ea typeface="Calibri"/>
                <a:cs typeface="Calibri"/>
              </a:rPr>
              <a:t>Uses </a:t>
            </a:r>
            <a:r>
              <a:rPr lang="en-US" err="1">
                <a:ea typeface="Calibri"/>
                <a:cs typeface="Calibri"/>
              </a:rPr>
              <a:t>normals</a:t>
            </a:r>
            <a:r>
              <a:rPr lang="en-US">
                <a:ea typeface="Calibri"/>
                <a:cs typeface="Calibri"/>
              </a:rPr>
              <a:t> to define Quadratic Error Function for each leaf of the octree, inspired by original Extended Marching Cubes (EMC)</a:t>
            </a:r>
          </a:p>
          <a:p>
            <a:pPr marL="0" indent="0" algn="ctr">
              <a:buNone/>
            </a:pPr>
            <a:r>
              <a:rPr lang="en-US">
                <a:ea typeface="Calibri"/>
                <a:cs typeface="Calibri"/>
              </a:rPr>
              <a:t>E[x] = </a:t>
            </a:r>
            <a:r>
              <a:rPr lang="en-US" sz="3900" err="1">
                <a:ea typeface="Calibri"/>
                <a:cs typeface="Calibri"/>
              </a:rPr>
              <a:t>Σ</a:t>
            </a:r>
            <a:r>
              <a:rPr lang="en-US" sz="3900" baseline="-25000" err="1">
                <a:ea typeface="Calibri"/>
                <a:cs typeface="Calibri"/>
              </a:rPr>
              <a:t>i</a:t>
            </a:r>
            <a:r>
              <a:rPr lang="en-US">
                <a:ea typeface="Calibri"/>
                <a:cs typeface="Calibri"/>
              </a:rPr>
              <a:t> (</a:t>
            </a:r>
            <a:r>
              <a:rPr lang="en-US" err="1">
                <a:ea typeface="Calibri"/>
                <a:cs typeface="Calibri"/>
              </a:rPr>
              <a:t>n</a:t>
            </a:r>
            <a:r>
              <a:rPr lang="en-US" baseline="-25000" err="1">
                <a:ea typeface="Calibri"/>
                <a:cs typeface="Calibri"/>
              </a:rPr>
              <a:t>i</a:t>
            </a:r>
            <a:r>
              <a:rPr lang="en-US">
                <a:ea typeface="Calibri"/>
                <a:cs typeface="Calibri"/>
              </a:rPr>
              <a:t> * (x - p</a:t>
            </a:r>
            <a:r>
              <a:rPr lang="en-US" baseline="-25000">
                <a:ea typeface="Calibri"/>
                <a:cs typeface="Calibri"/>
              </a:rPr>
              <a:t>i</a:t>
            </a:r>
            <a:r>
              <a:rPr lang="en-US">
                <a:ea typeface="Calibri"/>
                <a:cs typeface="Calibri"/>
              </a:rPr>
              <a:t>))</a:t>
            </a:r>
            <a:r>
              <a:rPr lang="en-US" baseline="30000">
                <a:ea typeface="Calibri"/>
                <a:cs typeface="Calibri"/>
              </a:rPr>
              <a:t>2</a:t>
            </a:r>
          </a:p>
          <a:p>
            <a:pPr marL="0" indent="0">
              <a:buNone/>
            </a:pPr>
            <a:r>
              <a:rPr lang="en-US">
                <a:ea typeface="Calibri"/>
                <a:cs typeface="Calibri"/>
              </a:rPr>
              <a:t>where pi and </a:t>
            </a:r>
            <a:r>
              <a:rPr lang="en-US" err="1">
                <a:ea typeface="Calibri"/>
                <a:cs typeface="Calibri"/>
              </a:rPr>
              <a:t>ni</a:t>
            </a:r>
            <a:r>
              <a:rPr lang="en-US">
                <a:ea typeface="Calibri"/>
                <a:cs typeface="Calibri"/>
              </a:rPr>
              <a:t> correspond to the intersections and </a:t>
            </a:r>
            <a:r>
              <a:rPr lang="en-US" err="1">
                <a:ea typeface="Calibri"/>
                <a:cs typeface="Calibri"/>
              </a:rPr>
              <a:t>normals</a:t>
            </a:r>
            <a:r>
              <a:rPr lang="en-US">
                <a:ea typeface="Calibri"/>
                <a:cs typeface="Calibri"/>
              </a:rPr>
              <a:t> of the contour with the edges of cube</a:t>
            </a:r>
          </a:p>
          <a:p>
            <a:pPr marL="0" indent="0">
              <a:buNone/>
            </a:pPr>
            <a:endParaRPr lang="en-US">
              <a:ea typeface="Calibri"/>
              <a:cs typeface="Calibri"/>
            </a:endParaRPr>
          </a:p>
        </p:txBody>
      </p:sp>
      <p:sp>
        <p:nvSpPr>
          <p:cNvPr id="4" name="Slide Number Placeholder 3">
            <a:extLst>
              <a:ext uri="{FF2B5EF4-FFF2-40B4-BE49-F238E27FC236}">
                <a16:creationId xmlns:a16="http://schemas.microsoft.com/office/drawing/2014/main" id="{0A4FF4CA-2FF9-60F4-0BB2-7A16F1959536}"/>
              </a:ext>
            </a:extLst>
          </p:cNvPr>
          <p:cNvSpPr>
            <a:spLocks noGrp="1"/>
          </p:cNvSpPr>
          <p:nvPr>
            <p:ph type="sldNum" sz="quarter" idx="12"/>
          </p:nvPr>
        </p:nvSpPr>
        <p:spPr/>
        <p:txBody>
          <a:bodyPr/>
          <a:lstStyle/>
          <a:p>
            <a:fld id="{AC5C1BE9-C296-1249-A240-B59D2833722D}" type="slidenum">
              <a:rPr lang="de-DE" smtClean="0"/>
              <a:t>32</a:t>
            </a:fld>
            <a:endParaRPr lang="de-DE"/>
          </a:p>
        </p:txBody>
      </p:sp>
    </p:spTree>
    <p:extLst>
      <p:ext uri="{BB962C8B-B14F-4D97-AF65-F5344CB8AC3E}">
        <p14:creationId xmlns:p14="http://schemas.microsoft.com/office/powerpoint/2010/main" val="692124795"/>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B8A1BD7-5646-D36A-D1B3-F51F70A1EEF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3CCFEFC-3F0C-F869-3C26-75CEEC065BB9}"/>
              </a:ext>
            </a:extLst>
          </p:cNvPr>
          <p:cNvSpPr>
            <a:spLocks noGrp="1"/>
          </p:cNvSpPr>
          <p:nvPr>
            <p:ph type="title"/>
          </p:nvPr>
        </p:nvSpPr>
        <p:spPr/>
        <p:txBody>
          <a:bodyPr/>
          <a:lstStyle/>
          <a:p>
            <a:r>
              <a:rPr lang="en-US">
                <a:ea typeface="Calibri Light"/>
                <a:cs typeface="Calibri Light"/>
              </a:rPr>
              <a:t>Dual Contouring</a:t>
            </a:r>
          </a:p>
        </p:txBody>
      </p:sp>
      <p:sp>
        <p:nvSpPr>
          <p:cNvPr id="4" name="Slide Number Placeholder 3">
            <a:extLst>
              <a:ext uri="{FF2B5EF4-FFF2-40B4-BE49-F238E27FC236}">
                <a16:creationId xmlns:a16="http://schemas.microsoft.com/office/drawing/2014/main" id="{5E250B18-AE1F-DAAA-5652-2531B6CF96DC}"/>
              </a:ext>
            </a:extLst>
          </p:cNvPr>
          <p:cNvSpPr>
            <a:spLocks noGrp="1"/>
          </p:cNvSpPr>
          <p:nvPr>
            <p:ph type="sldNum" sz="quarter" idx="12"/>
          </p:nvPr>
        </p:nvSpPr>
        <p:spPr/>
        <p:txBody>
          <a:bodyPr/>
          <a:lstStyle/>
          <a:p>
            <a:fld id="{AC5C1BE9-C296-1249-A240-B59D2833722D}" type="slidenum">
              <a:rPr lang="de-DE" smtClean="0"/>
              <a:t>33</a:t>
            </a:fld>
            <a:endParaRPr lang="de-DE"/>
          </a:p>
        </p:txBody>
      </p:sp>
      <p:grpSp>
        <p:nvGrpSpPr>
          <p:cNvPr id="9" name="Group 8">
            <a:extLst>
              <a:ext uri="{FF2B5EF4-FFF2-40B4-BE49-F238E27FC236}">
                <a16:creationId xmlns:a16="http://schemas.microsoft.com/office/drawing/2014/main" id="{043DED8A-EFF6-19CD-1F82-A16526EC969D}"/>
              </a:ext>
            </a:extLst>
          </p:cNvPr>
          <p:cNvGrpSpPr/>
          <p:nvPr/>
        </p:nvGrpSpPr>
        <p:grpSpPr>
          <a:xfrm>
            <a:off x="495300" y="1304925"/>
            <a:ext cx="11191875" cy="3962400"/>
            <a:chOff x="476250" y="1714500"/>
            <a:chExt cx="11191875" cy="3962400"/>
          </a:xfrm>
        </p:grpSpPr>
        <p:pic>
          <p:nvPicPr>
            <p:cNvPr id="7" name="Picture 6">
              <a:extLst>
                <a:ext uri="{FF2B5EF4-FFF2-40B4-BE49-F238E27FC236}">
                  <a16:creationId xmlns:a16="http://schemas.microsoft.com/office/drawing/2014/main" id="{09F7FF7D-301D-3902-120C-F00CD4828758}"/>
                </a:ext>
              </a:extLst>
            </p:cNvPr>
            <p:cNvPicPr>
              <a:picLocks noChangeAspect="1"/>
            </p:cNvPicPr>
            <p:nvPr/>
          </p:nvPicPr>
          <p:blipFill>
            <a:blip r:embed="rId3"/>
            <a:stretch>
              <a:fillRect/>
            </a:stretch>
          </p:blipFill>
          <p:spPr>
            <a:xfrm>
              <a:off x="476250" y="1714500"/>
              <a:ext cx="7524750" cy="3962400"/>
            </a:xfrm>
            <a:prstGeom prst="rect">
              <a:avLst/>
            </a:prstGeom>
          </p:spPr>
        </p:pic>
        <p:pic>
          <p:nvPicPr>
            <p:cNvPr id="8" name="Picture 7" descr="A drawing of a triangle with lines and dots&#10;&#10;AI-generated content may be incorrect.">
              <a:extLst>
                <a:ext uri="{FF2B5EF4-FFF2-40B4-BE49-F238E27FC236}">
                  <a16:creationId xmlns:a16="http://schemas.microsoft.com/office/drawing/2014/main" id="{76844D1C-875D-F60B-669E-9EE112AB0FC7}"/>
                </a:ext>
              </a:extLst>
            </p:cNvPr>
            <p:cNvPicPr>
              <a:picLocks noChangeAspect="1"/>
            </p:cNvPicPr>
            <p:nvPr/>
          </p:nvPicPr>
          <p:blipFill>
            <a:blip r:embed="rId4"/>
            <a:stretch>
              <a:fillRect/>
            </a:stretch>
          </p:blipFill>
          <p:spPr>
            <a:xfrm>
              <a:off x="7858125" y="1924050"/>
              <a:ext cx="3810000" cy="3600450"/>
            </a:xfrm>
            <a:prstGeom prst="rect">
              <a:avLst/>
            </a:prstGeom>
          </p:spPr>
        </p:pic>
      </p:grpSp>
      <p:sp>
        <p:nvSpPr>
          <p:cNvPr id="10" name="TextBox 9">
            <a:extLst>
              <a:ext uri="{FF2B5EF4-FFF2-40B4-BE49-F238E27FC236}">
                <a16:creationId xmlns:a16="http://schemas.microsoft.com/office/drawing/2014/main" id="{2B917348-C077-1DEF-1507-86308DE02BEF}"/>
              </a:ext>
            </a:extLst>
          </p:cNvPr>
          <p:cNvSpPr txBox="1"/>
          <p:nvPr/>
        </p:nvSpPr>
        <p:spPr>
          <a:xfrm>
            <a:off x="1077790" y="5339128"/>
            <a:ext cx="27432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ea typeface="Calibri"/>
                <a:cs typeface="Calibri"/>
              </a:rPr>
              <a:t>Signed Grid with edges tagged by Hermite Data </a:t>
            </a:r>
            <a:endParaRPr lang="en-US"/>
          </a:p>
        </p:txBody>
      </p:sp>
      <p:sp>
        <p:nvSpPr>
          <p:cNvPr id="11" name="TextBox 10">
            <a:extLst>
              <a:ext uri="{FF2B5EF4-FFF2-40B4-BE49-F238E27FC236}">
                <a16:creationId xmlns:a16="http://schemas.microsoft.com/office/drawing/2014/main" id="{AB2BC96E-AFCE-1734-B468-9C7AE1891BD2}"/>
              </a:ext>
            </a:extLst>
          </p:cNvPr>
          <p:cNvSpPr txBox="1"/>
          <p:nvPr/>
        </p:nvSpPr>
        <p:spPr>
          <a:xfrm>
            <a:off x="4716340" y="5339127"/>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a:ea typeface="Calibri"/>
                <a:cs typeface="Calibri"/>
              </a:rPr>
              <a:t>Marching Cubes Contour</a:t>
            </a:r>
            <a:endParaRPr lang="en-US"/>
          </a:p>
        </p:txBody>
      </p:sp>
      <p:sp>
        <p:nvSpPr>
          <p:cNvPr id="12" name="TextBox 11">
            <a:extLst>
              <a:ext uri="{FF2B5EF4-FFF2-40B4-BE49-F238E27FC236}">
                <a16:creationId xmlns:a16="http://schemas.microsoft.com/office/drawing/2014/main" id="{08CC212B-9ACC-8F80-903E-7C8D2A065CBE}"/>
              </a:ext>
            </a:extLst>
          </p:cNvPr>
          <p:cNvSpPr txBox="1"/>
          <p:nvPr/>
        </p:nvSpPr>
        <p:spPr>
          <a:xfrm>
            <a:off x="8431090" y="5339127"/>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a:ea typeface="Calibri"/>
                <a:cs typeface="Calibri"/>
              </a:rPr>
              <a:t>Dual Contour</a:t>
            </a:r>
            <a:endParaRPr lang="en-US"/>
          </a:p>
        </p:txBody>
      </p:sp>
    </p:spTree>
    <p:extLst>
      <p:ext uri="{BB962C8B-B14F-4D97-AF65-F5344CB8AC3E}">
        <p14:creationId xmlns:p14="http://schemas.microsoft.com/office/powerpoint/2010/main" val="3902635327"/>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D25F176-9552-9D98-4599-0AA039EFAE4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4725357-8477-76CE-DA22-BC1058A6ED92}"/>
              </a:ext>
            </a:extLst>
          </p:cNvPr>
          <p:cNvSpPr>
            <a:spLocks noGrp="1"/>
          </p:cNvSpPr>
          <p:nvPr>
            <p:ph type="title"/>
          </p:nvPr>
        </p:nvSpPr>
        <p:spPr/>
        <p:txBody>
          <a:bodyPr/>
          <a:lstStyle/>
          <a:p>
            <a:r>
              <a:rPr lang="en-US">
                <a:ea typeface="Calibri Light"/>
                <a:cs typeface="Calibri Light"/>
              </a:rPr>
              <a:t>Challenges with Dual Contouring</a:t>
            </a:r>
            <a:endParaRPr lang="en-US"/>
          </a:p>
        </p:txBody>
      </p:sp>
      <p:sp>
        <p:nvSpPr>
          <p:cNvPr id="3" name="Content Placeholder 2">
            <a:extLst>
              <a:ext uri="{FF2B5EF4-FFF2-40B4-BE49-F238E27FC236}">
                <a16:creationId xmlns:a16="http://schemas.microsoft.com/office/drawing/2014/main" id="{54B56F08-D970-8537-3FCB-95201A112F47}"/>
              </a:ext>
            </a:extLst>
          </p:cNvPr>
          <p:cNvSpPr>
            <a:spLocks noGrp="1"/>
          </p:cNvSpPr>
          <p:nvPr>
            <p:ph idx="1"/>
          </p:nvPr>
        </p:nvSpPr>
        <p:spPr>
          <a:xfrm>
            <a:off x="838200" y="1825625"/>
            <a:ext cx="10515600" cy="2284413"/>
          </a:xfrm>
        </p:spPr>
        <p:txBody>
          <a:bodyPr vert="horz" lIns="91440" tIns="45720" rIns="91440" bIns="45720" rtlCol="0" anchor="t">
            <a:normAutofit/>
          </a:bodyPr>
          <a:lstStyle/>
          <a:p>
            <a:r>
              <a:rPr lang="en-US">
                <a:ea typeface="Calibri"/>
                <a:cs typeface="Calibri"/>
              </a:rPr>
              <a:t>Limited expressivity due to reliance on structured grids</a:t>
            </a:r>
            <a:endParaRPr lang="en-US"/>
          </a:p>
          <a:p>
            <a:r>
              <a:rPr lang="en-US">
                <a:ea typeface="Calibri"/>
                <a:cs typeface="Calibri"/>
              </a:rPr>
              <a:t>Cannot faithfully extract very thin surfaces and features (otherwise requiring very fine grid resolution)</a:t>
            </a:r>
          </a:p>
          <a:p>
            <a:r>
              <a:rPr lang="en-US">
                <a:ea typeface="Calibri"/>
                <a:cs typeface="Calibri"/>
              </a:rPr>
              <a:t>Limited by the amount of surface simplification  </a:t>
            </a:r>
          </a:p>
          <a:p>
            <a:endParaRPr lang="en-US">
              <a:ea typeface="Calibri"/>
              <a:cs typeface="Calibri"/>
            </a:endParaRPr>
          </a:p>
        </p:txBody>
      </p:sp>
      <p:sp>
        <p:nvSpPr>
          <p:cNvPr id="4" name="Slide Number Placeholder 3">
            <a:extLst>
              <a:ext uri="{FF2B5EF4-FFF2-40B4-BE49-F238E27FC236}">
                <a16:creationId xmlns:a16="http://schemas.microsoft.com/office/drawing/2014/main" id="{1A3CDA0B-2F40-D866-68C7-AA90D3BEB034}"/>
              </a:ext>
            </a:extLst>
          </p:cNvPr>
          <p:cNvSpPr>
            <a:spLocks noGrp="1"/>
          </p:cNvSpPr>
          <p:nvPr>
            <p:ph type="sldNum" sz="quarter" idx="12"/>
          </p:nvPr>
        </p:nvSpPr>
        <p:spPr/>
        <p:txBody>
          <a:bodyPr/>
          <a:lstStyle/>
          <a:p>
            <a:fld id="{AC5C1BE9-C296-1249-A240-B59D2833722D}" type="slidenum">
              <a:rPr lang="de-DE" smtClean="0"/>
              <a:t>34</a:t>
            </a:fld>
            <a:endParaRPr lang="de-DE"/>
          </a:p>
        </p:txBody>
      </p:sp>
    </p:spTree>
    <p:extLst>
      <p:ext uri="{BB962C8B-B14F-4D97-AF65-F5344CB8AC3E}">
        <p14:creationId xmlns:p14="http://schemas.microsoft.com/office/powerpoint/2010/main" val="846366510"/>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C39A39F-6BEA-D97D-585C-58EF99E772B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D6436B2-9C21-C7FD-0016-A5ADDFB6DDEA}"/>
              </a:ext>
            </a:extLst>
          </p:cNvPr>
          <p:cNvSpPr>
            <a:spLocks noGrp="1"/>
          </p:cNvSpPr>
          <p:nvPr>
            <p:ph type="title"/>
          </p:nvPr>
        </p:nvSpPr>
        <p:spPr/>
        <p:txBody>
          <a:bodyPr/>
          <a:lstStyle/>
          <a:p>
            <a:r>
              <a:rPr lang="en-US">
                <a:ea typeface="Calibri Light"/>
                <a:cs typeface="Calibri Light"/>
              </a:rPr>
              <a:t>Dual Marching Cubes</a:t>
            </a:r>
            <a:endParaRPr lang="en-US"/>
          </a:p>
        </p:txBody>
      </p:sp>
      <p:sp>
        <p:nvSpPr>
          <p:cNvPr id="3" name="Content Placeholder 2">
            <a:extLst>
              <a:ext uri="{FF2B5EF4-FFF2-40B4-BE49-F238E27FC236}">
                <a16:creationId xmlns:a16="http://schemas.microsoft.com/office/drawing/2014/main" id="{D718A140-6812-C21F-1BA0-FBF5CF8947F9}"/>
              </a:ext>
            </a:extLst>
          </p:cNvPr>
          <p:cNvSpPr>
            <a:spLocks noGrp="1"/>
          </p:cNvSpPr>
          <p:nvPr>
            <p:ph idx="1"/>
          </p:nvPr>
        </p:nvSpPr>
        <p:spPr>
          <a:xfrm>
            <a:off x="838200" y="1825625"/>
            <a:ext cx="10515600" cy="3303588"/>
          </a:xfrm>
        </p:spPr>
        <p:txBody>
          <a:bodyPr vert="horz" lIns="91440" tIns="45720" rIns="91440" bIns="45720" rtlCol="0" anchor="t">
            <a:normAutofit/>
          </a:bodyPr>
          <a:lstStyle/>
          <a:p>
            <a:r>
              <a:rPr lang="en-US">
                <a:ea typeface="Calibri"/>
                <a:cs typeface="Calibri"/>
              </a:rPr>
              <a:t>Align features of the implicit function with the features of the structured grid; enabling extraction of sharp features</a:t>
            </a:r>
          </a:p>
          <a:p>
            <a:r>
              <a:rPr lang="en-US">
                <a:ea typeface="Calibri"/>
                <a:cs typeface="Calibri"/>
              </a:rPr>
              <a:t>Can generate adaptive </a:t>
            </a:r>
            <a:r>
              <a:rPr lang="en-US" err="1">
                <a:ea typeface="Calibri"/>
                <a:cs typeface="Calibri"/>
              </a:rPr>
              <a:t>polygonalizations</a:t>
            </a:r>
            <a:r>
              <a:rPr lang="en-US">
                <a:ea typeface="Calibri"/>
                <a:cs typeface="Calibri"/>
              </a:rPr>
              <a:t> that are crack-free and topologically manifold</a:t>
            </a:r>
          </a:p>
          <a:p>
            <a:r>
              <a:rPr lang="en-US">
                <a:ea typeface="Calibri"/>
                <a:cs typeface="Calibri"/>
              </a:rPr>
              <a:t>Can reproduce thin features in surface without excessive subdivision of the octree</a:t>
            </a:r>
          </a:p>
          <a:p>
            <a:endParaRPr lang="en-US">
              <a:ea typeface="Calibri"/>
              <a:cs typeface="Calibri"/>
            </a:endParaRPr>
          </a:p>
        </p:txBody>
      </p:sp>
      <p:sp>
        <p:nvSpPr>
          <p:cNvPr id="4" name="Slide Number Placeholder 3">
            <a:extLst>
              <a:ext uri="{FF2B5EF4-FFF2-40B4-BE49-F238E27FC236}">
                <a16:creationId xmlns:a16="http://schemas.microsoft.com/office/drawing/2014/main" id="{AA0F51A0-1CBD-BA9D-26C6-376812DA31DF}"/>
              </a:ext>
            </a:extLst>
          </p:cNvPr>
          <p:cNvSpPr>
            <a:spLocks noGrp="1"/>
          </p:cNvSpPr>
          <p:nvPr>
            <p:ph type="sldNum" sz="quarter" idx="12"/>
          </p:nvPr>
        </p:nvSpPr>
        <p:spPr/>
        <p:txBody>
          <a:bodyPr/>
          <a:lstStyle/>
          <a:p>
            <a:fld id="{AC5C1BE9-C296-1249-A240-B59D2833722D}" type="slidenum">
              <a:rPr lang="de-DE" smtClean="0"/>
              <a:t>35</a:t>
            </a:fld>
            <a:endParaRPr lang="de-DE"/>
          </a:p>
        </p:txBody>
      </p:sp>
    </p:spTree>
    <p:extLst>
      <p:ext uri="{BB962C8B-B14F-4D97-AF65-F5344CB8AC3E}">
        <p14:creationId xmlns:p14="http://schemas.microsoft.com/office/powerpoint/2010/main" val="2396206427"/>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AC83123-FE0B-D0FD-B4D9-58E7D1C4271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F904E98-AA79-8C94-7FD9-1F0E59CC8960}"/>
              </a:ext>
            </a:extLst>
          </p:cNvPr>
          <p:cNvSpPr>
            <a:spLocks noGrp="1"/>
          </p:cNvSpPr>
          <p:nvPr>
            <p:ph type="title"/>
          </p:nvPr>
        </p:nvSpPr>
        <p:spPr/>
        <p:txBody>
          <a:bodyPr/>
          <a:lstStyle/>
          <a:p>
            <a:r>
              <a:rPr lang="en-US">
                <a:ea typeface="Calibri Light"/>
                <a:cs typeface="Calibri Light"/>
              </a:rPr>
              <a:t>Dual Marching Cubes</a:t>
            </a:r>
            <a:endParaRPr lang="en-US"/>
          </a:p>
        </p:txBody>
      </p:sp>
      <p:sp>
        <p:nvSpPr>
          <p:cNvPr id="3" name="Content Placeholder 2">
            <a:extLst>
              <a:ext uri="{FF2B5EF4-FFF2-40B4-BE49-F238E27FC236}">
                <a16:creationId xmlns:a16="http://schemas.microsoft.com/office/drawing/2014/main" id="{9C67F036-49E6-9E31-A631-27CCC088A10B}"/>
              </a:ext>
            </a:extLst>
          </p:cNvPr>
          <p:cNvSpPr>
            <a:spLocks noGrp="1"/>
          </p:cNvSpPr>
          <p:nvPr>
            <p:ph idx="1"/>
          </p:nvPr>
        </p:nvSpPr>
        <p:spPr>
          <a:xfrm>
            <a:off x="838200" y="1825625"/>
            <a:ext cx="10515600" cy="4292851"/>
          </a:xfrm>
        </p:spPr>
        <p:txBody>
          <a:bodyPr vert="horz" lIns="91440" tIns="45720" rIns="91440" bIns="45720" rtlCol="0" anchor="t">
            <a:normAutofit/>
          </a:bodyPr>
          <a:lstStyle/>
          <a:p>
            <a:pPr marL="0" indent="0">
              <a:buNone/>
            </a:pPr>
            <a:r>
              <a:rPr lang="en-US">
                <a:ea typeface="Calibri"/>
                <a:cs typeface="Calibri"/>
              </a:rPr>
              <a:t>DMC's QEF is calculated by computing a tangent planes to the implicit surface representation f on a grid of points (x</a:t>
            </a:r>
            <a:r>
              <a:rPr lang="en-US" baseline="-25000">
                <a:ea typeface="Calibri"/>
                <a:cs typeface="Calibri"/>
              </a:rPr>
              <a:t>i</a:t>
            </a:r>
            <a:r>
              <a:rPr lang="en-US">
                <a:ea typeface="Calibri"/>
                <a:cs typeface="Calibri"/>
              </a:rPr>
              <a:t>, </a:t>
            </a:r>
            <a:r>
              <a:rPr lang="en-US" err="1">
                <a:ea typeface="Calibri"/>
                <a:cs typeface="Calibri"/>
              </a:rPr>
              <a:t>y</a:t>
            </a:r>
            <a:r>
              <a:rPr lang="en-US" baseline="-25000" err="1">
                <a:ea typeface="Calibri"/>
                <a:cs typeface="Calibri"/>
              </a:rPr>
              <a:t>i</a:t>
            </a:r>
            <a:r>
              <a:rPr lang="en-US">
                <a:ea typeface="Calibri"/>
                <a:cs typeface="Calibri"/>
              </a:rPr>
              <a:t>, z</a:t>
            </a:r>
            <a:r>
              <a:rPr lang="en-US" baseline="-25000">
                <a:ea typeface="Calibri"/>
                <a:cs typeface="Calibri"/>
              </a:rPr>
              <a:t>i</a:t>
            </a:r>
            <a:r>
              <a:rPr lang="en-US">
                <a:ea typeface="Calibri"/>
                <a:cs typeface="Calibri"/>
              </a:rPr>
              <a:t>) sampled over c.</a:t>
            </a:r>
          </a:p>
          <a:p>
            <a:pPr marL="0" indent="0">
              <a:buNone/>
            </a:pPr>
            <a:r>
              <a:rPr lang="en-US">
                <a:ea typeface="Calibri"/>
                <a:cs typeface="Calibri"/>
              </a:rPr>
              <a:t>Tangent plane's equation:  T</a:t>
            </a:r>
            <a:r>
              <a:rPr lang="en-US" baseline="-25000">
                <a:ea typeface="Calibri"/>
                <a:cs typeface="Calibri"/>
              </a:rPr>
              <a:t>i</a:t>
            </a:r>
            <a:r>
              <a:rPr lang="en-US">
                <a:ea typeface="Calibri"/>
                <a:cs typeface="Calibri"/>
              </a:rPr>
              <a:t>(x, y, z) = </a:t>
            </a:r>
            <a:r>
              <a:rPr lang="en-GB">
                <a:ea typeface="Calibri"/>
                <a:cs typeface="Calibri"/>
              </a:rPr>
              <a:t>∇f(</a:t>
            </a:r>
            <a:r>
              <a:rPr lang="en-US">
                <a:ea typeface="Calibri"/>
                <a:cs typeface="Calibri"/>
              </a:rPr>
              <a:t>x</a:t>
            </a:r>
            <a:r>
              <a:rPr lang="en-US" baseline="-25000">
                <a:ea typeface="Calibri"/>
                <a:cs typeface="Calibri"/>
              </a:rPr>
              <a:t>i</a:t>
            </a:r>
            <a:r>
              <a:rPr lang="en-US">
                <a:ea typeface="Calibri"/>
                <a:cs typeface="Calibri"/>
              </a:rPr>
              <a:t>, </a:t>
            </a:r>
            <a:r>
              <a:rPr lang="en-US" err="1">
                <a:ea typeface="Calibri"/>
                <a:cs typeface="Calibri"/>
              </a:rPr>
              <a:t>y</a:t>
            </a:r>
            <a:r>
              <a:rPr lang="en-US" baseline="-25000" err="1">
                <a:ea typeface="Calibri"/>
                <a:cs typeface="Calibri"/>
              </a:rPr>
              <a:t>i</a:t>
            </a:r>
            <a:r>
              <a:rPr lang="en-US">
                <a:ea typeface="Calibri"/>
                <a:cs typeface="Calibri"/>
              </a:rPr>
              <a:t>, z</a:t>
            </a:r>
            <a:r>
              <a:rPr lang="en-US" baseline="-25000">
                <a:ea typeface="Calibri"/>
                <a:cs typeface="Calibri"/>
              </a:rPr>
              <a:t>i</a:t>
            </a:r>
            <a:r>
              <a:rPr lang="en-GB">
                <a:ea typeface="Calibri"/>
                <a:cs typeface="Calibri"/>
              </a:rPr>
              <a:t>) ((x, y, z) - (</a:t>
            </a:r>
            <a:r>
              <a:rPr lang="en-US">
                <a:ea typeface="Calibri"/>
                <a:cs typeface="Calibri"/>
              </a:rPr>
              <a:t>x</a:t>
            </a:r>
            <a:r>
              <a:rPr lang="en-US" baseline="-25000">
                <a:ea typeface="Calibri"/>
                <a:cs typeface="Calibri"/>
              </a:rPr>
              <a:t>i</a:t>
            </a:r>
            <a:r>
              <a:rPr lang="en-US">
                <a:ea typeface="Calibri"/>
                <a:cs typeface="Calibri"/>
              </a:rPr>
              <a:t>, </a:t>
            </a:r>
            <a:r>
              <a:rPr lang="en-US" err="1">
                <a:ea typeface="Calibri"/>
                <a:cs typeface="Calibri"/>
              </a:rPr>
              <a:t>y</a:t>
            </a:r>
            <a:r>
              <a:rPr lang="en-US" baseline="-25000" err="1">
                <a:ea typeface="Calibri"/>
                <a:cs typeface="Calibri"/>
              </a:rPr>
              <a:t>i</a:t>
            </a:r>
            <a:r>
              <a:rPr lang="en-US">
                <a:ea typeface="Calibri"/>
                <a:cs typeface="Calibri"/>
              </a:rPr>
              <a:t>, z</a:t>
            </a:r>
            <a:r>
              <a:rPr lang="en-US" baseline="-25000">
                <a:ea typeface="Calibri"/>
                <a:cs typeface="Calibri"/>
              </a:rPr>
              <a:t>i</a:t>
            </a:r>
            <a:r>
              <a:rPr lang="en-GB">
                <a:ea typeface="Calibri"/>
                <a:cs typeface="Calibri"/>
              </a:rPr>
              <a:t>))</a:t>
            </a:r>
          </a:p>
          <a:p>
            <a:pPr marL="0" indent="0">
              <a:buNone/>
            </a:pPr>
            <a:r>
              <a:rPr lang="en-GB">
                <a:ea typeface="Calibri"/>
                <a:cs typeface="Calibri"/>
              </a:rPr>
              <a:t>DMC's QEF sums over all sample points yielding:</a:t>
            </a:r>
          </a:p>
          <a:p>
            <a:pPr marL="0" indent="0" algn="ctr">
              <a:buNone/>
            </a:pPr>
            <a:r>
              <a:rPr lang="en-GB">
                <a:ea typeface="Calibri"/>
                <a:cs typeface="Calibri"/>
              </a:rPr>
              <a:t>E(f(x, y, z), x, y, z) = </a:t>
            </a:r>
            <a:r>
              <a:rPr lang="en-US" sz="3600" err="1">
                <a:ea typeface="Calibri"/>
                <a:cs typeface="Calibri"/>
              </a:rPr>
              <a:t>Σ</a:t>
            </a:r>
            <a:r>
              <a:rPr lang="en-US" sz="2400" baseline="-25000" err="1">
                <a:ea typeface="Calibri"/>
                <a:cs typeface="Calibri"/>
              </a:rPr>
              <a:t>i</a:t>
            </a:r>
            <a:r>
              <a:rPr lang="en-US" sz="2600">
                <a:ea typeface="Calibri"/>
                <a:cs typeface="Calibri"/>
              </a:rPr>
              <a:t> (f(x, y, z) - T</a:t>
            </a:r>
            <a:r>
              <a:rPr lang="en-US" sz="2600" baseline="-25000">
                <a:ea typeface="Calibri"/>
                <a:cs typeface="Calibri"/>
              </a:rPr>
              <a:t>i</a:t>
            </a:r>
            <a:r>
              <a:rPr lang="en-US" sz="2600">
                <a:ea typeface="Calibri"/>
                <a:cs typeface="Calibri"/>
              </a:rPr>
              <a:t>(x, y, z))</a:t>
            </a:r>
            <a:r>
              <a:rPr lang="en-US" sz="2600" baseline="30000">
                <a:ea typeface="Calibri"/>
                <a:cs typeface="Calibri"/>
              </a:rPr>
              <a:t>2</a:t>
            </a:r>
            <a:r>
              <a:rPr lang="en-US" sz="2600">
                <a:ea typeface="Calibri"/>
                <a:cs typeface="Calibri"/>
              </a:rPr>
              <a:t>/(1+|</a:t>
            </a:r>
            <a:r>
              <a:rPr lang="en-GB">
                <a:ea typeface="Calibri"/>
                <a:cs typeface="Calibri"/>
              </a:rPr>
              <a:t>∇f(</a:t>
            </a:r>
            <a:r>
              <a:rPr lang="en-US">
                <a:ea typeface="Calibri"/>
                <a:cs typeface="Calibri"/>
              </a:rPr>
              <a:t>x</a:t>
            </a:r>
            <a:r>
              <a:rPr lang="en-US" baseline="-25000">
                <a:ea typeface="Calibri"/>
                <a:cs typeface="Calibri"/>
              </a:rPr>
              <a:t>i</a:t>
            </a:r>
            <a:r>
              <a:rPr lang="en-US">
                <a:ea typeface="Calibri"/>
                <a:cs typeface="Calibri"/>
              </a:rPr>
              <a:t>, </a:t>
            </a:r>
            <a:r>
              <a:rPr lang="en-US" err="1">
                <a:ea typeface="Calibri"/>
                <a:cs typeface="Calibri"/>
              </a:rPr>
              <a:t>y</a:t>
            </a:r>
            <a:r>
              <a:rPr lang="en-US" baseline="-25000" err="1">
                <a:ea typeface="Calibri"/>
                <a:cs typeface="Calibri"/>
              </a:rPr>
              <a:t>i</a:t>
            </a:r>
            <a:r>
              <a:rPr lang="en-US">
                <a:ea typeface="Calibri"/>
                <a:cs typeface="Calibri"/>
              </a:rPr>
              <a:t>, z</a:t>
            </a:r>
            <a:r>
              <a:rPr lang="en-US" baseline="-25000">
                <a:ea typeface="Calibri"/>
                <a:cs typeface="Calibri"/>
              </a:rPr>
              <a:t>i</a:t>
            </a:r>
            <a:r>
              <a:rPr lang="en-GB">
                <a:ea typeface="Calibri"/>
                <a:cs typeface="Calibri"/>
              </a:rPr>
              <a:t>)</a:t>
            </a:r>
            <a:r>
              <a:rPr lang="en-US" sz="2600">
                <a:ea typeface="Calibri"/>
                <a:cs typeface="Calibri"/>
              </a:rPr>
              <a:t>|</a:t>
            </a:r>
            <a:r>
              <a:rPr lang="en-US" sz="2600" baseline="30000">
                <a:ea typeface="Calibri"/>
                <a:cs typeface="Calibri"/>
              </a:rPr>
              <a:t>2</a:t>
            </a:r>
            <a:r>
              <a:rPr lang="en-US" sz="2600">
                <a:ea typeface="Calibri"/>
                <a:cs typeface="Calibri"/>
              </a:rPr>
              <a:t>)</a:t>
            </a:r>
            <a:endParaRPr lang="en-US" sz="2600">
              <a:ea typeface="+mn-lt"/>
              <a:cs typeface="+mn-lt"/>
            </a:endParaRPr>
          </a:p>
          <a:p>
            <a:pPr marL="0" indent="0">
              <a:buNone/>
            </a:pPr>
            <a:r>
              <a:rPr lang="en-US">
                <a:ea typeface="Calibri"/>
                <a:cs typeface="Calibri"/>
              </a:rPr>
              <a:t>where the denominator normalizes the contribution of each tangent plane</a:t>
            </a:r>
          </a:p>
        </p:txBody>
      </p:sp>
      <p:sp>
        <p:nvSpPr>
          <p:cNvPr id="4" name="Slide Number Placeholder 3">
            <a:extLst>
              <a:ext uri="{FF2B5EF4-FFF2-40B4-BE49-F238E27FC236}">
                <a16:creationId xmlns:a16="http://schemas.microsoft.com/office/drawing/2014/main" id="{0D4D58E5-2CBC-BF6A-1428-6FEA21C1667C}"/>
              </a:ext>
            </a:extLst>
          </p:cNvPr>
          <p:cNvSpPr>
            <a:spLocks noGrp="1"/>
          </p:cNvSpPr>
          <p:nvPr>
            <p:ph type="sldNum" sz="quarter" idx="12"/>
          </p:nvPr>
        </p:nvSpPr>
        <p:spPr/>
        <p:txBody>
          <a:bodyPr/>
          <a:lstStyle/>
          <a:p>
            <a:fld id="{AC5C1BE9-C296-1249-A240-B59D2833722D}" type="slidenum">
              <a:rPr lang="de-DE" smtClean="0"/>
              <a:t>36</a:t>
            </a:fld>
            <a:endParaRPr lang="de-DE"/>
          </a:p>
        </p:txBody>
      </p:sp>
    </p:spTree>
    <p:extLst>
      <p:ext uri="{BB962C8B-B14F-4D97-AF65-F5344CB8AC3E}">
        <p14:creationId xmlns:p14="http://schemas.microsoft.com/office/powerpoint/2010/main" val="704840545"/>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7138359-EBE1-56F2-54CA-C5D057EF89B8}"/>
            </a:ext>
          </a:extLst>
        </p:cNvPr>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5B48754C-B31B-69BC-CCA5-FB9CCC1EE2E5}"/>
              </a:ext>
            </a:extLst>
          </p:cNvPr>
          <p:cNvSpPr>
            <a:spLocks noGrp="1"/>
          </p:cNvSpPr>
          <p:nvPr>
            <p:ph type="sldNum" sz="quarter" idx="12"/>
          </p:nvPr>
        </p:nvSpPr>
        <p:spPr/>
        <p:txBody>
          <a:bodyPr/>
          <a:lstStyle/>
          <a:p>
            <a:fld id="{AC5C1BE9-C296-1249-A240-B59D2833722D}" type="slidenum">
              <a:rPr lang="de-DE" smtClean="0"/>
              <a:t>37</a:t>
            </a:fld>
            <a:endParaRPr lang="de-DE"/>
          </a:p>
        </p:txBody>
      </p:sp>
      <p:sp>
        <p:nvSpPr>
          <p:cNvPr id="8" name="Title 7">
            <a:extLst>
              <a:ext uri="{FF2B5EF4-FFF2-40B4-BE49-F238E27FC236}">
                <a16:creationId xmlns:a16="http://schemas.microsoft.com/office/drawing/2014/main" id="{A1C4937B-6A89-BAEA-1AA4-A0309C21C7EA}"/>
              </a:ext>
            </a:extLst>
          </p:cNvPr>
          <p:cNvSpPr>
            <a:spLocks noGrp="1"/>
          </p:cNvSpPr>
          <p:nvPr>
            <p:ph type="title"/>
          </p:nvPr>
        </p:nvSpPr>
        <p:spPr/>
        <p:txBody>
          <a:bodyPr/>
          <a:lstStyle/>
          <a:p>
            <a:r>
              <a:rPr lang="en-US">
                <a:ea typeface="Calibri Light"/>
                <a:cs typeface="Calibri Light"/>
              </a:rPr>
              <a:t>Comparison between Marching Cubes &amp; Dual Contouring &amp; Dual Marching Cubes</a:t>
            </a:r>
          </a:p>
        </p:txBody>
      </p:sp>
      <p:pic>
        <p:nvPicPr>
          <p:cNvPr id="2" name="Picture 1" descr="A diagram of a geometrical figure&#10;&#10;AI-generated content may be incorrect.">
            <a:extLst>
              <a:ext uri="{FF2B5EF4-FFF2-40B4-BE49-F238E27FC236}">
                <a16:creationId xmlns:a16="http://schemas.microsoft.com/office/drawing/2014/main" id="{A000B43F-32DC-AFD7-2F3F-379DDFD6B96F}"/>
              </a:ext>
            </a:extLst>
          </p:cNvPr>
          <p:cNvPicPr>
            <a:picLocks noChangeAspect="1"/>
          </p:cNvPicPr>
          <p:nvPr/>
        </p:nvPicPr>
        <p:blipFill>
          <a:blip r:embed="rId3"/>
          <a:stretch>
            <a:fillRect/>
          </a:stretch>
        </p:blipFill>
        <p:spPr>
          <a:xfrm>
            <a:off x="192839" y="2143347"/>
            <a:ext cx="11779584" cy="3952039"/>
          </a:xfrm>
          <a:prstGeom prst="rect">
            <a:avLst/>
          </a:prstGeom>
        </p:spPr>
      </p:pic>
    </p:spTree>
    <p:extLst>
      <p:ext uri="{BB962C8B-B14F-4D97-AF65-F5344CB8AC3E}">
        <p14:creationId xmlns:p14="http://schemas.microsoft.com/office/powerpoint/2010/main" val="1715620758"/>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CCD23791-637F-B344-86FA-7EF76D94DAB9}"/>
              </a:ext>
            </a:extLst>
          </p:cNvPr>
          <p:cNvSpPr>
            <a:spLocks noGrp="1"/>
          </p:cNvSpPr>
          <p:nvPr>
            <p:ph type="sldNum" sz="quarter" idx="12"/>
          </p:nvPr>
        </p:nvSpPr>
        <p:spPr/>
        <p:txBody>
          <a:bodyPr/>
          <a:lstStyle/>
          <a:p>
            <a:fld id="{AC5C1BE9-C296-1249-A240-B59D2833722D}" type="slidenum">
              <a:rPr lang="de-DE" smtClean="0"/>
              <a:t>38</a:t>
            </a:fld>
            <a:endParaRPr lang="de-DE"/>
          </a:p>
        </p:txBody>
      </p:sp>
      <p:sp>
        <p:nvSpPr>
          <p:cNvPr id="8" name="Title 7">
            <a:extLst>
              <a:ext uri="{FF2B5EF4-FFF2-40B4-BE49-F238E27FC236}">
                <a16:creationId xmlns:a16="http://schemas.microsoft.com/office/drawing/2014/main" id="{2ACED1F3-90EB-E0E8-83F3-E8BF4A52C56E}"/>
              </a:ext>
            </a:extLst>
          </p:cNvPr>
          <p:cNvSpPr>
            <a:spLocks noGrp="1"/>
          </p:cNvSpPr>
          <p:nvPr>
            <p:ph type="title"/>
          </p:nvPr>
        </p:nvSpPr>
        <p:spPr>
          <a:xfrm>
            <a:off x="838200" y="365125"/>
            <a:ext cx="10515600" cy="1325563"/>
          </a:xfrm>
        </p:spPr>
        <p:txBody>
          <a:bodyPr/>
          <a:lstStyle/>
          <a:p>
            <a:r>
              <a:rPr lang="en-US">
                <a:ea typeface="Calibri Light"/>
                <a:cs typeface="Calibri Light"/>
              </a:rPr>
              <a:t>Comparison between Marching Cubes &amp; Dual Contouring &amp; Dual Marching Cubes</a:t>
            </a:r>
          </a:p>
        </p:txBody>
      </p:sp>
      <p:grpSp>
        <p:nvGrpSpPr>
          <p:cNvPr id="11" name="Group 10">
            <a:extLst>
              <a:ext uri="{FF2B5EF4-FFF2-40B4-BE49-F238E27FC236}">
                <a16:creationId xmlns:a16="http://schemas.microsoft.com/office/drawing/2014/main" id="{F55EFA7E-1EA4-353D-2360-48EBE52F229F}"/>
              </a:ext>
            </a:extLst>
          </p:cNvPr>
          <p:cNvGrpSpPr/>
          <p:nvPr/>
        </p:nvGrpSpPr>
        <p:grpSpPr>
          <a:xfrm>
            <a:off x="437816" y="1893301"/>
            <a:ext cx="11325478" cy="3592765"/>
            <a:chOff x="838868" y="2040355"/>
            <a:chExt cx="12394951" cy="3940343"/>
          </a:xfrm>
        </p:grpSpPr>
        <p:pic>
          <p:nvPicPr>
            <p:cNvPr id="9" name="Picture 8" descr="A close-up of a rocket&#10;&#10;AI-generated content may be incorrect.">
              <a:extLst>
                <a:ext uri="{FF2B5EF4-FFF2-40B4-BE49-F238E27FC236}">
                  <a16:creationId xmlns:a16="http://schemas.microsoft.com/office/drawing/2014/main" id="{F23AE09A-EE61-CF2C-C8D2-88EF67543FCC}"/>
                </a:ext>
              </a:extLst>
            </p:cNvPr>
            <p:cNvPicPr>
              <a:picLocks noChangeAspect="1"/>
            </p:cNvPicPr>
            <p:nvPr/>
          </p:nvPicPr>
          <p:blipFill>
            <a:blip r:embed="rId3"/>
            <a:stretch>
              <a:fillRect/>
            </a:stretch>
          </p:blipFill>
          <p:spPr>
            <a:xfrm>
              <a:off x="838868" y="2040355"/>
              <a:ext cx="6356685" cy="3940343"/>
            </a:xfrm>
            <a:prstGeom prst="rect">
              <a:avLst/>
            </a:prstGeom>
          </p:spPr>
        </p:pic>
        <p:pic>
          <p:nvPicPr>
            <p:cNvPr id="10" name="Picture 9">
              <a:extLst>
                <a:ext uri="{FF2B5EF4-FFF2-40B4-BE49-F238E27FC236}">
                  <a16:creationId xmlns:a16="http://schemas.microsoft.com/office/drawing/2014/main" id="{1CCD9EE2-AA3C-A21F-846A-35A1C07B91AB}"/>
                </a:ext>
              </a:extLst>
            </p:cNvPr>
            <p:cNvPicPr>
              <a:picLocks noChangeAspect="1"/>
            </p:cNvPicPr>
            <p:nvPr/>
          </p:nvPicPr>
          <p:blipFill>
            <a:blip r:embed="rId4"/>
            <a:stretch>
              <a:fillRect/>
            </a:stretch>
          </p:blipFill>
          <p:spPr>
            <a:xfrm>
              <a:off x="7193130" y="2048041"/>
              <a:ext cx="6040689" cy="3924970"/>
            </a:xfrm>
            <a:prstGeom prst="rect">
              <a:avLst/>
            </a:prstGeom>
          </p:spPr>
        </p:pic>
      </p:grpSp>
      <p:sp>
        <p:nvSpPr>
          <p:cNvPr id="12" name="TextBox 11">
            <a:extLst>
              <a:ext uri="{FF2B5EF4-FFF2-40B4-BE49-F238E27FC236}">
                <a16:creationId xmlns:a16="http://schemas.microsoft.com/office/drawing/2014/main" id="{EEB9324D-87DD-5668-87DD-201017F6462D}"/>
              </a:ext>
            </a:extLst>
          </p:cNvPr>
          <p:cNvSpPr txBox="1"/>
          <p:nvPr/>
        </p:nvSpPr>
        <p:spPr>
          <a:xfrm>
            <a:off x="588210" y="5681578"/>
            <a:ext cx="2101516"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a:ea typeface="Calibri"/>
                <a:cs typeface="Calibri"/>
              </a:rPr>
              <a:t>Ground Truth Model</a:t>
            </a:r>
            <a:endParaRPr lang="en-US" sz="2400"/>
          </a:p>
        </p:txBody>
      </p:sp>
      <p:sp>
        <p:nvSpPr>
          <p:cNvPr id="13" name="TextBox 12">
            <a:extLst>
              <a:ext uri="{FF2B5EF4-FFF2-40B4-BE49-F238E27FC236}">
                <a16:creationId xmlns:a16="http://schemas.microsoft.com/office/drawing/2014/main" id="{26B572F6-3EE8-E06C-D64D-2BD87AC64DCE}"/>
              </a:ext>
            </a:extLst>
          </p:cNvPr>
          <p:cNvSpPr txBox="1"/>
          <p:nvPr/>
        </p:nvSpPr>
        <p:spPr>
          <a:xfrm>
            <a:off x="3542630" y="5681577"/>
            <a:ext cx="2355516"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a:ea typeface="Calibri"/>
                <a:cs typeface="Calibri"/>
              </a:rPr>
              <a:t>Dual Marching Contour</a:t>
            </a:r>
            <a:endParaRPr lang="en-US" sz="2400"/>
          </a:p>
        </p:txBody>
      </p:sp>
      <p:sp>
        <p:nvSpPr>
          <p:cNvPr id="14" name="TextBox 13">
            <a:extLst>
              <a:ext uri="{FF2B5EF4-FFF2-40B4-BE49-F238E27FC236}">
                <a16:creationId xmlns:a16="http://schemas.microsoft.com/office/drawing/2014/main" id="{E0570681-B312-AB13-14FD-AC2C9906FE2B}"/>
              </a:ext>
            </a:extLst>
          </p:cNvPr>
          <p:cNvSpPr txBox="1"/>
          <p:nvPr/>
        </p:nvSpPr>
        <p:spPr>
          <a:xfrm>
            <a:off x="6710945" y="5681576"/>
            <a:ext cx="1900990"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a:ea typeface="Calibri"/>
                <a:cs typeface="Calibri"/>
              </a:rPr>
              <a:t>Marching Contour</a:t>
            </a:r>
            <a:endParaRPr lang="en-US" sz="2400"/>
          </a:p>
        </p:txBody>
      </p:sp>
      <p:sp>
        <p:nvSpPr>
          <p:cNvPr id="15" name="TextBox 14">
            <a:extLst>
              <a:ext uri="{FF2B5EF4-FFF2-40B4-BE49-F238E27FC236}">
                <a16:creationId xmlns:a16="http://schemas.microsoft.com/office/drawing/2014/main" id="{18F05FAB-7CBC-0319-AE06-86A7DE5EF7DF}"/>
              </a:ext>
            </a:extLst>
          </p:cNvPr>
          <p:cNvSpPr txBox="1"/>
          <p:nvPr/>
        </p:nvSpPr>
        <p:spPr>
          <a:xfrm>
            <a:off x="9799050" y="5681575"/>
            <a:ext cx="1459833"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a:ea typeface="Calibri"/>
                <a:cs typeface="Calibri"/>
              </a:rPr>
              <a:t>Dual Contour</a:t>
            </a:r>
            <a:endParaRPr lang="en-US" sz="2400"/>
          </a:p>
        </p:txBody>
      </p:sp>
    </p:spTree>
    <p:extLst>
      <p:ext uri="{BB962C8B-B14F-4D97-AF65-F5344CB8AC3E}">
        <p14:creationId xmlns:p14="http://schemas.microsoft.com/office/powerpoint/2010/main" val="2344988912"/>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BD5AA21-D12B-9107-334E-EDCC62AB8635}"/>
            </a:ext>
          </a:extLst>
        </p:cNvPr>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2BD0CAFC-35FE-7D3C-7AF6-7E5E26887507}"/>
              </a:ext>
            </a:extLst>
          </p:cNvPr>
          <p:cNvSpPr>
            <a:spLocks noGrp="1"/>
          </p:cNvSpPr>
          <p:nvPr>
            <p:ph type="sldNum" sz="quarter" idx="12"/>
          </p:nvPr>
        </p:nvSpPr>
        <p:spPr/>
        <p:txBody>
          <a:bodyPr/>
          <a:lstStyle/>
          <a:p>
            <a:fld id="{AC5C1BE9-C296-1249-A240-B59D2833722D}" type="slidenum">
              <a:rPr lang="de-DE" smtClean="0"/>
              <a:t>39</a:t>
            </a:fld>
            <a:endParaRPr lang="de-DE"/>
          </a:p>
        </p:txBody>
      </p:sp>
      <p:sp>
        <p:nvSpPr>
          <p:cNvPr id="8" name="Title 7">
            <a:extLst>
              <a:ext uri="{FF2B5EF4-FFF2-40B4-BE49-F238E27FC236}">
                <a16:creationId xmlns:a16="http://schemas.microsoft.com/office/drawing/2014/main" id="{69A6D572-6712-3EBE-FAF5-184AB4029E88}"/>
              </a:ext>
            </a:extLst>
          </p:cNvPr>
          <p:cNvSpPr>
            <a:spLocks noGrp="1"/>
          </p:cNvSpPr>
          <p:nvPr>
            <p:ph type="title"/>
          </p:nvPr>
        </p:nvSpPr>
        <p:spPr/>
        <p:txBody>
          <a:bodyPr/>
          <a:lstStyle/>
          <a:p>
            <a:r>
              <a:rPr lang="en-US">
                <a:ea typeface="Calibri Light"/>
                <a:cs typeface="Calibri Light"/>
              </a:rPr>
              <a:t>Flexi-Cubes: </a:t>
            </a:r>
            <a:r>
              <a:rPr lang="en-US">
                <a:ea typeface="+mj-lt"/>
                <a:cs typeface="+mj-lt"/>
              </a:rPr>
              <a:t>Flexible Iso-surface Extraction </a:t>
            </a:r>
            <a:endParaRPr lang="en-US" err="1">
              <a:ea typeface="+mj-lt"/>
              <a:cs typeface="+mj-lt"/>
            </a:endParaRPr>
          </a:p>
        </p:txBody>
      </p:sp>
      <p:pic>
        <p:nvPicPr>
          <p:cNvPr id="3" name="flexicubes_teaser_video">
            <a:hlinkClick r:id="" action="ppaction://media"/>
            <a:extLst>
              <a:ext uri="{FF2B5EF4-FFF2-40B4-BE49-F238E27FC236}">
                <a16:creationId xmlns:a16="http://schemas.microsoft.com/office/drawing/2014/main" id="{516ABE75-0FFE-DC65-2274-B4E4AC760F71}"/>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54633" y="4317043"/>
            <a:ext cx="12097109" cy="1818256"/>
          </a:xfrm>
          <a:prstGeom prst="rect">
            <a:avLst/>
          </a:prstGeom>
        </p:spPr>
      </p:pic>
      <p:pic>
        <p:nvPicPr>
          <p:cNvPr id="5" name="Picture 4" descr="A close-up of a hand&#10;&#10;AI-generated content may be incorrect.">
            <a:extLst>
              <a:ext uri="{FF2B5EF4-FFF2-40B4-BE49-F238E27FC236}">
                <a16:creationId xmlns:a16="http://schemas.microsoft.com/office/drawing/2014/main" id="{B957A0B1-D246-823F-0215-AFFEB938A8A5}"/>
              </a:ext>
            </a:extLst>
          </p:cNvPr>
          <p:cNvPicPr>
            <a:picLocks noChangeAspect="1"/>
          </p:cNvPicPr>
          <p:nvPr/>
        </p:nvPicPr>
        <p:blipFill>
          <a:blip r:embed="rId6"/>
          <a:stretch>
            <a:fillRect/>
          </a:stretch>
        </p:blipFill>
        <p:spPr>
          <a:xfrm>
            <a:off x="186906" y="1815886"/>
            <a:ext cx="11832566" cy="2291698"/>
          </a:xfrm>
          <a:prstGeom prst="rect">
            <a:avLst/>
          </a:prstGeom>
        </p:spPr>
      </p:pic>
    </p:spTree>
    <p:extLst>
      <p:ext uri="{BB962C8B-B14F-4D97-AF65-F5344CB8AC3E}">
        <p14:creationId xmlns:p14="http://schemas.microsoft.com/office/powerpoint/2010/main" val="34297873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8052"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2A9000-BC9F-BF42-8FF6-AC0E4F09C95E}"/>
              </a:ext>
            </a:extLst>
          </p:cNvPr>
          <p:cNvSpPr>
            <a:spLocks noGrp="1"/>
          </p:cNvSpPr>
          <p:nvPr>
            <p:ph type="title"/>
          </p:nvPr>
        </p:nvSpPr>
        <p:spPr/>
        <p:txBody>
          <a:bodyPr/>
          <a:lstStyle/>
          <a:p>
            <a:r>
              <a:rPr lang="en-GB" dirty="0"/>
              <a:t>Challenges faced by Level Sets method</a:t>
            </a:r>
          </a:p>
        </p:txBody>
      </p:sp>
      <p:sp>
        <p:nvSpPr>
          <p:cNvPr id="3" name="Content Placeholder 2">
            <a:extLst>
              <a:ext uri="{FF2B5EF4-FFF2-40B4-BE49-F238E27FC236}">
                <a16:creationId xmlns:a16="http://schemas.microsoft.com/office/drawing/2014/main" id="{7740B668-DA13-D049-9291-99833B934317}"/>
              </a:ext>
            </a:extLst>
          </p:cNvPr>
          <p:cNvSpPr>
            <a:spLocks noGrp="1"/>
          </p:cNvSpPr>
          <p:nvPr>
            <p:ph idx="1"/>
          </p:nvPr>
        </p:nvSpPr>
        <p:spPr>
          <a:xfrm>
            <a:off x="838200" y="1825625"/>
            <a:ext cx="5523524" cy="4351338"/>
          </a:xfrm>
        </p:spPr>
        <p:txBody>
          <a:bodyPr vert="horz" lIns="91440" tIns="45720" rIns="91440" bIns="45720" rtlCol="0" anchor="t">
            <a:normAutofit/>
          </a:bodyPr>
          <a:lstStyle/>
          <a:p>
            <a:pPr marL="0" indent="0">
              <a:buNone/>
            </a:pPr>
            <a:r>
              <a:rPr lang="en-GB" sz="2600">
                <a:ea typeface="Calibri"/>
                <a:cs typeface="Calibri"/>
              </a:rPr>
              <a:t>Although Level Set representation provides much more explicit control over shape (like a texture), it</a:t>
            </a:r>
            <a:endParaRPr lang="en-US" sz="2600">
              <a:ea typeface="Calibri"/>
              <a:cs typeface="Calibri"/>
            </a:endParaRPr>
          </a:p>
          <a:p>
            <a:r>
              <a:rPr lang="en-GB" sz="2600">
                <a:ea typeface="Calibri"/>
                <a:cs typeface="Calibri"/>
              </a:rPr>
              <a:t>runs into problems of aliasing! (Unlike closed-form expressions)</a:t>
            </a:r>
            <a:endParaRPr lang="en-GB">
              <a:ea typeface="Calibri"/>
              <a:cs typeface="Calibri"/>
            </a:endParaRPr>
          </a:p>
          <a:p>
            <a:r>
              <a:rPr lang="en-GB">
                <a:ea typeface="Calibri"/>
                <a:cs typeface="Calibri"/>
              </a:rPr>
              <a:t>induces O(n</a:t>
            </a:r>
            <a:r>
              <a:rPr lang="en-GB" sz="1900" baseline="30000">
                <a:ea typeface="Calibri"/>
                <a:cs typeface="Calibri"/>
              </a:rPr>
              <a:t>3</a:t>
            </a:r>
            <a:r>
              <a:rPr lang="en-GB">
                <a:ea typeface="Calibri"/>
                <a:cs typeface="Calibri"/>
              </a:rPr>
              <a:t>) storage</a:t>
            </a:r>
            <a:r>
              <a:rPr lang="en-GB"/>
              <a:t> costs for 3D surface extraction</a:t>
            </a:r>
            <a:endParaRPr lang="en-GB">
              <a:ea typeface="Calibri"/>
              <a:cs typeface="Calibri"/>
            </a:endParaRPr>
          </a:p>
          <a:p>
            <a:r>
              <a:rPr lang="en-GB"/>
              <a:t>can save space by only storing a narrow band around the surface.</a:t>
            </a:r>
            <a:endParaRPr lang="en-GB">
              <a:ea typeface="Calibri"/>
              <a:cs typeface="Calibri"/>
            </a:endParaRPr>
          </a:p>
          <a:p>
            <a:endParaRPr lang="en-GB"/>
          </a:p>
        </p:txBody>
      </p:sp>
      <p:sp>
        <p:nvSpPr>
          <p:cNvPr id="4" name="Slide Number Placeholder 3">
            <a:extLst>
              <a:ext uri="{FF2B5EF4-FFF2-40B4-BE49-F238E27FC236}">
                <a16:creationId xmlns:a16="http://schemas.microsoft.com/office/drawing/2014/main" id="{E0F68E13-3624-EC48-A5F7-70E7D5EC5E40}"/>
              </a:ext>
            </a:extLst>
          </p:cNvPr>
          <p:cNvSpPr>
            <a:spLocks noGrp="1"/>
          </p:cNvSpPr>
          <p:nvPr>
            <p:ph type="sldNum" sz="quarter" idx="12"/>
          </p:nvPr>
        </p:nvSpPr>
        <p:spPr/>
        <p:txBody>
          <a:bodyPr/>
          <a:lstStyle/>
          <a:p>
            <a:fld id="{AC5C1BE9-C296-1249-A240-B59D2833722D}" type="slidenum">
              <a:rPr lang="de-DE" smtClean="0"/>
              <a:t>40</a:t>
            </a:fld>
            <a:endParaRPr lang="de-DE"/>
          </a:p>
        </p:txBody>
      </p:sp>
      <p:pic>
        <p:nvPicPr>
          <p:cNvPr id="5" name="Picture 4">
            <a:extLst>
              <a:ext uri="{FF2B5EF4-FFF2-40B4-BE49-F238E27FC236}">
                <a16:creationId xmlns:a16="http://schemas.microsoft.com/office/drawing/2014/main" id="{1433E859-9FE6-884B-ADA5-2295E3664EC7}"/>
              </a:ext>
            </a:extLst>
          </p:cNvPr>
          <p:cNvPicPr>
            <a:picLocks noChangeAspect="1"/>
          </p:cNvPicPr>
          <p:nvPr/>
        </p:nvPicPr>
        <p:blipFill rotWithShape="1">
          <a:blip r:embed="rId3"/>
          <a:srcRect l="19702" t="28856" r="21753" b="1991"/>
          <a:stretch/>
        </p:blipFill>
        <p:spPr>
          <a:xfrm>
            <a:off x="6360192" y="1824458"/>
            <a:ext cx="5518770" cy="3656081"/>
          </a:xfrm>
          <a:prstGeom prst="rect">
            <a:avLst/>
          </a:prstGeom>
        </p:spPr>
      </p:pic>
    </p:spTree>
    <p:extLst>
      <p:ext uri="{BB962C8B-B14F-4D97-AF65-F5344CB8AC3E}">
        <p14:creationId xmlns:p14="http://schemas.microsoft.com/office/powerpoint/2010/main" val="573671623"/>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15FDEE-9C6C-5F42-892C-413E83B35632}"/>
              </a:ext>
            </a:extLst>
          </p:cNvPr>
          <p:cNvSpPr>
            <a:spLocks noGrp="1"/>
          </p:cNvSpPr>
          <p:nvPr>
            <p:ph type="title"/>
          </p:nvPr>
        </p:nvSpPr>
        <p:spPr/>
        <p:txBody>
          <a:bodyPr/>
          <a:lstStyle/>
          <a:p>
            <a:r>
              <a:rPr lang="en-GB"/>
              <a:t>Implicit Representations - Pros &amp; Cons</a:t>
            </a:r>
          </a:p>
        </p:txBody>
      </p:sp>
      <p:sp>
        <p:nvSpPr>
          <p:cNvPr id="3" name="Content Placeholder 2">
            <a:extLst>
              <a:ext uri="{FF2B5EF4-FFF2-40B4-BE49-F238E27FC236}">
                <a16:creationId xmlns:a16="http://schemas.microsoft.com/office/drawing/2014/main" id="{39C4F4A4-D5D1-A849-A924-A1B516155CC1}"/>
              </a:ext>
            </a:extLst>
          </p:cNvPr>
          <p:cNvSpPr>
            <a:spLocks noGrp="1"/>
          </p:cNvSpPr>
          <p:nvPr>
            <p:ph idx="1"/>
          </p:nvPr>
        </p:nvSpPr>
        <p:spPr/>
        <p:txBody>
          <a:bodyPr>
            <a:normAutofit lnSpcReduction="10000"/>
          </a:bodyPr>
          <a:lstStyle/>
          <a:p>
            <a:pPr marL="0" indent="0">
              <a:buNone/>
            </a:pPr>
            <a:r>
              <a:rPr lang="en-GB"/>
              <a:t>Pros:</a:t>
            </a:r>
          </a:p>
          <a:p>
            <a:r>
              <a:rPr lang="en-GB"/>
              <a:t>description can be very compact (e.g., a polynomial)</a:t>
            </a:r>
          </a:p>
          <a:p>
            <a:r>
              <a:rPr lang="en-GB"/>
              <a:t>easy to determine if a point is in our shape (just plug it in!)</a:t>
            </a:r>
          </a:p>
          <a:p>
            <a:r>
              <a:rPr lang="en-GB"/>
              <a:t>other queries may also be easy (e.g., distance to surface)</a:t>
            </a:r>
          </a:p>
          <a:p>
            <a:r>
              <a:rPr lang="en-GB"/>
              <a:t>for simple shapes, exact description/no sampling error</a:t>
            </a:r>
          </a:p>
          <a:p>
            <a:r>
              <a:rPr lang="en-GB"/>
              <a:t>easy to handle changes in topology (e.g., fluid)</a:t>
            </a:r>
          </a:p>
          <a:p>
            <a:pPr marL="0" indent="0">
              <a:buNone/>
            </a:pPr>
            <a:r>
              <a:rPr lang="en-GB"/>
              <a:t>Cons:</a:t>
            </a:r>
          </a:p>
          <a:p>
            <a:r>
              <a:rPr lang="en-GB"/>
              <a:t>expensive to find all points in the shape (e.g., for drawing)</a:t>
            </a:r>
          </a:p>
          <a:p>
            <a:r>
              <a:rPr lang="en-GB"/>
              <a:t>very difficult to model complex shapes</a:t>
            </a:r>
          </a:p>
        </p:txBody>
      </p:sp>
      <p:sp>
        <p:nvSpPr>
          <p:cNvPr id="4" name="Slide Number Placeholder 3">
            <a:extLst>
              <a:ext uri="{FF2B5EF4-FFF2-40B4-BE49-F238E27FC236}">
                <a16:creationId xmlns:a16="http://schemas.microsoft.com/office/drawing/2014/main" id="{94798516-DF94-184B-8289-C3FE242375CE}"/>
              </a:ext>
            </a:extLst>
          </p:cNvPr>
          <p:cNvSpPr>
            <a:spLocks noGrp="1"/>
          </p:cNvSpPr>
          <p:nvPr>
            <p:ph type="sldNum" sz="quarter" idx="12"/>
          </p:nvPr>
        </p:nvSpPr>
        <p:spPr/>
        <p:txBody>
          <a:bodyPr/>
          <a:lstStyle/>
          <a:p>
            <a:fld id="{AC5C1BE9-C296-1249-A240-B59D2833722D}" type="slidenum">
              <a:rPr lang="de-DE" smtClean="0"/>
              <a:t>41</a:t>
            </a:fld>
            <a:endParaRPr lang="de-DE"/>
          </a:p>
        </p:txBody>
      </p:sp>
    </p:spTree>
    <p:extLst>
      <p:ext uri="{BB962C8B-B14F-4D97-AF65-F5344CB8AC3E}">
        <p14:creationId xmlns:p14="http://schemas.microsoft.com/office/powerpoint/2010/main" val="1694208691"/>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D6A915-F5DE-1C42-89BC-D821102B2638}"/>
              </a:ext>
            </a:extLst>
          </p:cNvPr>
          <p:cNvSpPr>
            <a:spLocks noGrp="1"/>
          </p:cNvSpPr>
          <p:nvPr>
            <p:ph type="title"/>
          </p:nvPr>
        </p:nvSpPr>
        <p:spPr/>
        <p:txBody>
          <a:bodyPr/>
          <a:lstStyle/>
          <a:p>
            <a:r>
              <a:rPr lang="en-GB"/>
              <a:t>"Explicit" Representations of Geometry</a:t>
            </a:r>
          </a:p>
        </p:txBody>
      </p:sp>
      <p:sp>
        <p:nvSpPr>
          <p:cNvPr id="3" name="Content Placeholder 2">
            <a:extLst>
              <a:ext uri="{FF2B5EF4-FFF2-40B4-BE49-F238E27FC236}">
                <a16:creationId xmlns:a16="http://schemas.microsoft.com/office/drawing/2014/main" id="{3852C5E7-7668-E843-948C-936E09024161}"/>
              </a:ext>
            </a:extLst>
          </p:cNvPr>
          <p:cNvSpPr>
            <a:spLocks noGrp="1"/>
          </p:cNvSpPr>
          <p:nvPr>
            <p:ph idx="1"/>
          </p:nvPr>
        </p:nvSpPr>
        <p:spPr>
          <a:xfrm>
            <a:off x="838200" y="1825625"/>
            <a:ext cx="10515600" cy="1408894"/>
          </a:xfrm>
        </p:spPr>
        <p:txBody>
          <a:bodyPr/>
          <a:lstStyle/>
          <a:p>
            <a:r>
              <a:rPr lang="en-GB"/>
              <a:t>All points are given directly</a:t>
            </a:r>
          </a:p>
          <a:p>
            <a:r>
              <a:rPr lang="en-GB"/>
              <a:t>E.g., points on sphere are</a:t>
            </a:r>
          </a:p>
        </p:txBody>
      </p:sp>
      <p:sp>
        <p:nvSpPr>
          <p:cNvPr id="4" name="Slide Number Placeholder 3">
            <a:extLst>
              <a:ext uri="{FF2B5EF4-FFF2-40B4-BE49-F238E27FC236}">
                <a16:creationId xmlns:a16="http://schemas.microsoft.com/office/drawing/2014/main" id="{255E8DEE-DD8D-3940-A2AC-2680CEA544C7}"/>
              </a:ext>
            </a:extLst>
          </p:cNvPr>
          <p:cNvSpPr>
            <a:spLocks noGrp="1"/>
          </p:cNvSpPr>
          <p:nvPr>
            <p:ph type="sldNum" sz="quarter" idx="12"/>
          </p:nvPr>
        </p:nvSpPr>
        <p:spPr/>
        <p:txBody>
          <a:bodyPr/>
          <a:lstStyle/>
          <a:p>
            <a:fld id="{AC5C1BE9-C296-1249-A240-B59D2833722D}" type="slidenum">
              <a:rPr lang="de-DE" smtClean="0"/>
              <a:t>42</a:t>
            </a:fld>
            <a:endParaRPr lang="de-DE"/>
          </a:p>
        </p:txBody>
      </p:sp>
      <p:pic>
        <p:nvPicPr>
          <p:cNvPr id="5" name="Picture 4">
            <a:extLst>
              <a:ext uri="{FF2B5EF4-FFF2-40B4-BE49-F238E27FC236}">
                <a16:creationId xmlns:a16="http://schemas.microsoft.com/office/drawing/2014/main" id="{61A961E9-FF4C-3F40-975E-EDFF06193DF2}"/>
              </a:ext>
            </a:extLst>
          </p:cNvPr>
          <p:cNvPicPr>
            <a:picLocks noChangeAspect="1"/>
          </p:cNvPicPr>
          <p:nvPr/>
        </p:nvPicPr>
        <p:blipFill rotWithShape="1">
          <a:blip r:embed="rId2"/>
          <a:srcRect l="45000" t="21492" r="17164" b="65374"/>
          <a:stretch/>
        </p:blipFill>
        <p:spPr>
          <a:xfrm>
            <a:off x="4885899" y="2333767"/>
            <a:ext cx="4612943" cy="900752"/>
          </a:xfrm>
          <a:prstGeom prst="rect">
            <a:avLst/>
          </a:prstGeom>
        </p:spPr>
      </p:pic>
      <p:sp>
        <p:nvSpPr>
          <p:cNvPr id="6" name="Content Placeholder 2">
            <a:extLst>
              <a:ext uri="{FF2B5EF4-FFF2-40B4-BE49-F238E27FC236}">
                <a16:creationId xmlns:a16="http://schemas.microsoft.com/office/drawing/2014/main" id="{AE68444A-44EE-B44F-ADF1-72B3BC1A397D}"/>
              </a:ext>
            </a:extLst>
          </p:cNvPr>
          <p:cNvSpPr txBox="1">
            <a:spLocks/>
          </p:cNvSpPr>
          <p:nvPr/>
        </p:nvSpPr>
        <p:spPr>
          <a:xfrm>
            <a:off x="838200" y="3403625"/>
            <a:ext cx="10515600" cy="504968"/>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a:t>More generally: </a:t>
            </a:r>
          </a:p>
        </p:txBody>
      </p:sp>
      <p:pic>
        <p:nvPicPr>
          <p:cNvPr id="7" name="Picture 6">
            <a:extLst>
              <a:ext uri="{FF2B5EF4-FFF2-40B4-BE49-F238E27FC236}">
                <a16:creationId xmlns:a16="http://schemas.microsoft.com/office/drawing/2014/main" id="{9F84BAB8-6CE0-C647-8D04-8D58F975023F}"/>
              </a:ext>
            </a:extLst>
          </p:cNvPr>
          <p:cNvPicPr>
            <a:picLocks noChangeAspect="1"/>
          </p:cNvPicPr>
          <p:nvPr/>
        </p:nvPicPr>
        <p:blipFill rotWithShape="1">
          <a:blip r:embed="rId2"/>
          <a:srcRect l="35597" t="36020" r="32948" b="56617"/>
          <a:stretch/>
        </p:blipFill>
        <p:spPr>
          <a:xfrm>
            <a:off x="3643952" y="3403625"/>
            <a:ext cx="3835021" cy="504968"/>
          </a:xfrm>
          <a:prstGeom prst="rect">
            <a:avLst/>
          </a:prstGeom>
        </p:spPr>
      </p:pic>
      <p:pic>
        <p:nvPicPr>
          <p:cNvPr id="8" name="Picture 7">
            <a:extLst>
              <a:ext uri="{FF2B5EF4-FFF2-40B4-BE49-F238E27FC236}">
                <a16:creationId xmlns:a16="http://schemas.microsoft.com/office/drawing/2014/main" id="{6C752A3E-4C11-2745-8836-7AA6893A30A1}"/>
              </a:ext>
            </a:extLst>
          </p:cNvPr>
          <p:cNvPicPr>
            <a:picLocks noChangeAspect="1"/>
          </p:cNvPicPr>
          <p:nvPr/>
        </p:nvPicPr>
        <p:blipFill rotWithShape="1">
          <a:blip r:embed="rId2"/>
          <a:srcRect l="23395" t="45572" r="20298" b="12040"/>
          <a:stretch/>
        </p:blipFill>
        <p:spPr>
          <a:xfrm>
            <a:off x="3302758" y="3985339"/>
            <a:ext cx="5022376" cy="2126772"/>
          </a:xfrm>
          <a:prstGeom prst="rect">
            <a:avLst/>
          </a:prstGeom>
        </p:spPr>
      </p:pic>
      <p:sp>
        <p:nvSpPr>
          <p:cNvPr id="9" name="Content Placeholder 2">
            <a:extLst>
              <a:ext uri="{FF2B5EF4-FFF2-40B4-BE49-F238E27FC236}">
                <a16:creationId xmlns:a16="http://schemas.microsoft.com/office/drawing/2014/main" id="{E28ED11A-5D09-9D40-9DE0-084C6EB776E5}"/>
              </a:ext>
            </a:extLst>
          </p:cNvPr>
          <p:cNvSpPr txBox="1">
            <a:spLocks/>
          </p:cNvSpPr>
          <p:nvPr/>
        </p:nvSpPr>
        <p:spPr>
          <a:xfrm>
            <a:off x="838200" y="6095482"/>
            <a:ext cx="10515600" cy="504968"/>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a:t>(Might have a bunch of these maps, e.g., one per triangle!)</a:t>
            </a:r>
          </a:p>
        </p:txBody>
      </p:sp>
    </p:spTree>
    <p:extLst>
      <p:ext uri="{BB962C8B-B14F-4D97-AF65-F5344CB8AC3E}">
        <p14:creationId xmlns:p14="http://schemas.microsoft.com/office/powerpoint/2010/main" val="3978717202"/>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996CCDC7-5F5A-C74F-993A-ABD97FF1369E}"/>
              </a:ext>
            </a:extLst>
          </p:cNvPr>
          <p:cNvPicPr>
            <a:picLocks noChangeAspect="1"/>
          </p:cNvPicPr>
          <p:nvPr/>
        </p:nvPicPr>
        <p:blipFill>
          <a:blip r:embed="rId2"/>
          <a:stretch>
            <a:fillRect/>
          </a:stretch>
        </p:blipFill>
        <p:spPr>
          <a:xfrm>
            <a:off x="0" y="0"/>
            <a:ext cx="12192000" cy="6858000"/>
          </a:xfrm>
          <a:prstGeom prst="rect">
            <a:avLst/>
          </a:prstGeom>
        </p:spPr>
      </p:pic>
      <p:sp>
        <p:nvSpPr>
          <p:cNvPr id="3" name="Slide Number Placeholder 2">
            <a:extLst>
              <a:ext uri="{FF2B5EF4-FFF2-40B4-BE49-F238E27FC236}">
                <a16:creationId xmlns:a16="http://schemas.microsoft.com/office/drawing/2014/main" id="{A911B620-CD0C-3A42-8419-D843AEEBA051}"/>
              </a:ext>
            </a:extLst>
          </p:cNvPr>
          <p:cNvSpPr>
            <a:spLocks noGrp="1"/>
          </p:cNvSpPr>
          <p:nvPr>
            <p:ph type="sldNum" sz="quarter" idx="12"/>
          </p:nvPr>
        </p:nvSpPr>
        <p:spPr/>
        <p:txBody>
          <a:bodyPr/>
          <a:lstStyle/>
          <a:p>
            <a:fld id="{AC5C1BE9-C296-1249-A240-B59D2833722D}" type="slidenum">
              <a:rPr lang="de-DE" smtClean="0"/>
              <a:t>43</a:t>
            </a:fld>
            <a:endParaRPr lang="de-DE"/>
          </a:p>
        </p:txBody>
      </p:sp>
    </p:spTree>
    <p:extLst>
      <p:ext uri="{BB962C8B-B14F-4D97-AF65-F5344CB8AC3E}">
        <p14:creationId xmlns:p14="http://schemas.microsoft.com/office/powerpoint/2010/main" val="1380016345"/>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D5705C69-194D-C241-895E-712A4CAD668F}"/>
              </a:ext>
            </a:extLst>
          </p:cNvPr>
          <p:cNvPicPr>
            <a:picLocks noChangeAspect="1"/>
          </p:cNvPicPr>
          <p:nvPr/>
        </p:nvPicPr>
        <p:blipFill>
          <a:blip r:embed="rId2"/>
          <a:stretch>
            <a:fillRect/>
          </a:stretch>
        </p:blipFill>
        <p:spPr>
          <a:xfrm>
            <a:off x="0" y="0"/>
            <a:ext cx="12192000" cy="6858000"/>
          </a:xfrm>
          <a:prstGeom prst="rect">
            <a:avLst/>
          </a:prstGeom>
        </p:spPr>
      </p:pic>
      <p:sp>
        <p:nvSpPr>
          <p:cNvPr id="3" name="Slide Number Placeholder 2">
            <a:extLst>
              <a:ext uri="{FF2B5EF4-FFF2-40B4-BE49-F238E27FC236}">
                <a16:creationId xmlns:a16="http://schemas.microsoft.com/office/drawing/2014/main" id="{7F1C5954-AFF0-924B-A6ED-007CDC11C23C}"/>
              </a:ext>
            </a:extLst>
          </p:cNvPr>
          <p:cNvSpPr>
            <a:spLocks noGrp="1"/>
          </p:cNvSpPr>
          <p:nvPr>
            <p:ph type="sldNum" sz="quarter" idx="12"/>
          </p:nvPr>
        </p:nvSpPr>
        <p:spPr/>
        <p:txBody>
          <a:bodyPr/>
          <a:lstStyle/>
          <a:p>
            <a:fld id="{AC5C1BE9-C296-1249-A240-B59D2833722D}" type="slidenum">
              <a:rPr lang="de-DE" smtClean="0"/>
              <a:t>44</a:t>
            </a:fld>
            <a:endParaRPr lang="de-DE"/>
          </a:p>
        </p:txBody>
      </p:sp>
    </p:spTree>
    <p:extLst>
      <p:ext uri="{BB962C8B-B14F-4D97-AF65-F5344CB8AC3E}">
        <p14:creationId xmlns:p14="http://schemas.microsoft.com/office/powerpoint/2010/main" val="2168474149"/>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BD837324-B8C3-7245-BD6E-80DB51963A7E}"/>
              </a:ext>
            </a:extLst>
          </p:cNvPr>
          <p:cNvPicPr>
            <a:picLocks noChangeAspect="1"/>
          </p:cNvPicPr>
          <p:nvPr/>
        </p:nvPicPr>
        <p:blipFill>
          <a:blip r:embed="rId2"/>
          <a:stretch>
            <a:fillRect/>
          </a:stretch>
        </p:blipFill>
        <p:spPr>
          <a:xfrm>
            <a:off x="0" y="0"/>
            <a:ext cx="12192000" cy="6858000"/>
          </a:xfrm>
          <a:prstGeom prst="rect">
            <a:avLst/>
          </a:prstGeom>
        </p:spPr>
      </p:pic>
      <p:sp>
        <p:nvSpPr>
          <p:cNvPr id="3" name="Slide Number Placeholder 2">
            <a:extLst>
              <a:ext uri="{FF2B5EF4-FFF2-40B4-BE49-F238E27FC236}">
                <a16:creationId xmlns:a16="http://schemas.microsoft.com/office/drawing/2014/main" id="{D8589DDB-F22F-8A48-90A7-F4D8614C0F53}"/>
              </a:ext>
            </a:extLst>
          </p:cNvPr>
          <p:cNvSpPr>
            <a:spLocks noGrp="1"/>
          </p:cNvSpPr>
          <p:nvPr>
            <p:ph type="sldNum" sz="quarter" idx="12"/>
          </p:nvPr>
        </p:nvSpPr>
        <p:spPr/>
        <p:txBody>
          <a:bodyPr/>
          <a:lstStyle/>
          <a:p>
            <a:fld id="{AC5C1BE9-C296-1249-A240-B59D2833722D}" type="slidenum">
              <a:rPr lang="de-DE" smtClean="0"/>
              <a:t>45</a:t>
            </a:fld>
            <a:endParaRPr lang="de-DE"/>
          </a:p>
        </p:txBody>
      </p:sp>
    </p:spTree>
    <p:extLst>
      <p:ext uri="{BB962C8B-B14F-4D97-AF65-F5344CB8AC3E}">
        <p14:creationId xmlns:p14="http://schemas.microsoft.com/office/powerpoint/2010/main" val="2812439151"/>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E634E81A-F876-0145-98C4-2259F9635606}"/>
              </a:ext>
            </a:extLst>
          </p:cNvPr>
          <p:cNvPicPr>
            <a:picLocks noChangeAspect="1"/>
          </p:cNvPicPr>
          <p:nvPr/>
        </p:nvPicPr>
        <p:blipFill>
          <a:blip r:embed="rId2"/>
          <a:stretch>
            <a:fillRect/>
          </a:stretch>
        </p:blipFill>
        <p:spPr>
          <a:xfrm>
            <a:off x="0" y="0"/>
            <a:ext cx="12192000" cy="6858000"/>
          </a:xfrm>
          <a:prstGeom prst="rect">
            <a:avLst/>
          </a:prstGeom>
        </p:spPr>
      </p:pic>
      <p:sp>
        <p:nvSpPr>
          <p:cNvPr id="3" name="Slide Number Placeholder 2">
            <a:extLst>
              <a:ext uri="{FF2B5EF4-FFF2-40B4-BE49-F238E27FC236}">
                <a16:creationId xmlns:a16="http://schemas.microsoft.com/office/drawing/2014/main" id="{1A9D39BA-8C38-E249-85DB-5E58F1FE99FE}"/>
              </a:ext>
            </a:extLst>
          </p:cNvPr>
          <p:cNvSpPr>
            <a:spLocks noGrp="1"/>
          </p:cNvSpPr>
          <p:nvPr>
            <p:ph type="sldNum" sz="quarter" idx="12"/>
          </p:nvPr>
        </p:nvSpPr>
        <p:spPr/>
        <p:txBody>
          <a:bodyPr/>
          <a:lstStyle/>
          <a:p>
            <a:fld id="{AC5C1BE9-C296-1249-A240-B59D2833722D}" type="slidenum">
              <a:rPr lang="de-DE" smtClean="0"/>
              <a:t>46</a:t>
            </a:fld>
            <a:endParaRPr lang="de-DE"/>
          </a:p>
        </p:txBody>
      </p:sp>
    </p:spTree>
    <p:extLst>
      <p:ext uri="{BB962C8B-B14F-4D97-AF65-F5344CB8AC3E}">
        <p14:creationId xmlns:p14="http://schemas.microsoft.com/office/powerpoint/2010/main" val="3543163835"/>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5AF38278-B3D5-C245-AA9C-B8F4FA12272F}"/>
              </a:ext>
            </a:extLst>
          </p:cNvPr>
          <p:cNvPicPr>
            <a:picLocks noChangeAspect="1"/>
          </p:cNvPicPr>
          <p:nvPr/>
        </p:nvPicPr>
        <p:blipFill>
          <a:blip r:embed="rId3"/>
          <a:stretch>
            <a:fillRect/>
          </a:stretch>
        </p:blipFill>
        <p:spPr>
          <a:xfrm>
            <a:off x="0" y="0"/>
            <a:ext cx="12192000" cy="6858000"/>
          </a:xfrm>
          <a:prstGeom prst="rect">
            <a:avLst/>
          </a:prstGeom>
        </p:spPr>
      </p:pic>
      <p:sp>
        <p:nvSpPr>
          <p:cNvPr id="3" name="Slide Number Placeholder 2">
            <a:extLst>
              <a:ext uri="{FF2B5EF4-FFF2-40B4-BE49-F238E27FC236}">
                <a16:creationId xmlns:a16="http://schemas.microsoft.com/office/drawing/2014/main" id="{4E8BB460-37A3-6249-8BAC-2E290D924EE8}"/>
              </a:ext>
            </a:extLst>
          </p:cNvPr>
          <p:cNvSpPr>
            <a:spLocks noGrp="1"/>
          </p:cNvSpPr>
          <p:nvPr>
            <p:ph type="sldNum" sz="quarter" idx="12"/>
          </p:nvPr>
        </p:nvSpPr>
        <p:spPr/>
        <p:txBody>
          <a:bodyPr/>
          <a:lstStyle/>
          <a:p>
            <a:fld id="{AC5C1BE9-C296-1249-A240-B59D2833722D}" type="slidenum">
              <a:rPr lang="de-DE" smtClean="0"/>
              <a:t>47</a:t>
            </a:fld>
            <a:endParaRPr lang="de-DE"/>
          </a:p>
        </p:txBody>
      </p:sp>
    </p:spTree>
    <p:extLst>
      <p:ext uri="{BB962C8B-B14F-4D97-AF65-F5344CB8AC3E}">
        <p14:creationId xmlns:p14="http://schemas.microsoft.com/office/powerpoint/2010/main" val="923649511"/>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80B59730-2F3B-AB49-82D0-0E21B257DBE5}"/>
              </a:ext>
            </a:extLst>
          </p:cNvPr>
          <p:cNvPicPr>
            <a:picLocks noChangeAspect="1"/>
          </p:cNvPicPr>
          <p:nvPr/>
        </p:nvPicPr>
        <p:blipFill>
          <a:blip r:embed="rId3"/>
          <a:stretch>
            <a:fillRect/>
          </a:stretch>
        </p:blipFill>
        <p:spPr>
          <a:xfrm>
            <a:off x="0" y="0"/>
            <a:ext cx="12192000" cy="6858000"/>
          </a:xfrm>
          <a:prstGeom prst="rect">
            <a:avLst/>
          </a:prstGeom>
        </p:spPr>
      </p:pic>
      <p:sp>
        <p:nvSpPr>
          <p:cNvPr id="3" name="Slide Number Placeholder 2">
            <a:extLst>
              <a:ext uri="{FF2B5EF4-FFF2-40B4-BE49-F238E27FC236}">
                <a16:creationId xmlns:a16="http://schemas.microsoft.com/office/drawing/2014/main" id="{4B777389-E42B-6346-8FD2-32C36D815F49}"/>
              </a:ext>
            </a:extLst>
          </p:cNvPr>
          <p:cNvSpPr>
            <a:spLocks noGrp="1"/>
          </p:cNvSpPr>
          <p:nvPr>
            <p:ph type="sldNum" sz="quarter" idx="12"/>
          </p:nvPr>
        </p:nvSpPr>
        <p:spPr/>
        <p:txBody>
          <a:bodyPr/>
          <a:lstStyle/>
          <a:p>
            <a:fld id="{AC5C1BE9-C296-1249-A240-B59D2833722D}" type="slidenum">
              <a:rPr lang="de-DE" smtClean="0"/>
              <a:t>48</a:t>
            </a:fld>
            <a:endParaRPr lang="de-DE"/>
          </a:p>
        </p:txBody>
      </p:sp>
    </p:spTree>
    <p:extLst>
      <p:ext uri="{BB962C8B-B14F-4D97-AF65-F5344CB8AC3E}">
        <p14:creationId xmlns:p14="http://schemas.microsoft.com/office/powerpoint/2010/main" val="911045157"/>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5369E5-29D0-5B44-9ED2-F1E7DBDF98DA}"/>
              </a:ext>
            </a:extLst>
          </p:cNvPr>
          <p:cNvSpPr>
            <a:spLocks noGrp="1"/>
          </p:cNvSpPr>
          <p:nvPr>
            <p:ph type="title"/>
          </p:nvPr>
        </p:nvSpPr>
        <p:spPr/>
        <p:txBody>
          <a:bodyPr/>
          <a:lstStyle/>
          <a:p>
            <a:r>
              <a:rPr lang="en-GB"/>
              <a:t>Point Clouds</a:t>
            </a:r>
          </a:p>
        </p:txBody>
      </p:sp>
      <p:sp>
        <p:nvSpPr>
          <p:cNvPr id="3" name="Content Placeholder 2">
            <a:extLst>
              <a:ext uri="{FF2B5EF4-FFF2-40B4-BE49-F238E27FC236}">
                <a16:creationId xmlns:a16="http://schemas.microsoft.com/office/drawing/2014/main" id="{825BC5CA-6FE5-F242-9DA1-57FD6A8E675C}"/>
              </a:ext>
            </a:extLst>
          </p:cNvPr>
          <p:cNvSpPr>
            <a:spLocks noGrp="1"/>
          </p:cNvSpPr>
          <p:nvPr>
            <p:ph idx="1"/>
          </p:nvPr>
        </p:nvSpPr>
        <p:spPr/>
        <p:txBody>
          <a:bodyPr/>
          <a:lstStyle/>
          <a:p>
            <a:r>
              <a:rPr lang="en-GB" dirty="0"/>
              <a:t>Easiest representation: list of points (</a:t>
            </a:r>
            <a:r>
              <a:rPr lang="en-GB" dirty="0" err="1"/>
              <a:t>x,y,z</a:t>
            </a:r>
            <a:r>
              <a:rPr lang="en-GB" dirty="0"/>
              <a:t>)</a:t>
            </a:r>
          </a:p>
          <a:p>
            <a:r>
              <a:rPr lang="en-GB" dirty="0"/>
              <a:t>Often augmented with </a:t>
            </a:r>
            <a:r>
              <a:rPr lang="en-GB" dirty="0" err="1"/>
              <a:t>normals</a:t>
            </a:r>
            <a:endParaRPr lang="en-GB" dirty="0"/>
          </a:p>
          <a:p>
            <a:r>
              <a:rPr lang="en-GB" dirty="0"/>
              <a:t>Easily represent any kind of geometry</a:t>
            </a:r>
          </a:p>
          <a:p>
            <a:r>
              <a:rPr lang="en-GB" dirty="0"/>
              <a:t>Easy to draw dense cloud (&gt;&gt;1 point/pixel)</a:t>
            </a:r>
          </a:p>
          <a:p>
            <a:r>
              <a:rPr lang="en-GB" dirty="0"/>
              <a:t>Hard to interpolate under-sampled regions</a:t>
            </a:r>
          </a:p>
          <a:p>
            <a:r>
              <a:rPr lang="en-GB" dirty="0"/>
              <a:t>Hard to do processing / simulation/...</a:t>
            </a:r>
          </a:p>
        </p:txBody>
      </p:sp>
      <p:sp>
        <p:nvSpPr>
          <p:cNvPr id="4" name="Slide Number Placeholder 3">
            <a:extLst>
              <a:ext uri="{FF2B5EF4-FFF2-40B4-BE49-F238E27FC236}">
                <a16:creationId xmlns:a16="http://schemas.microsoft.com/office/drawing/2014/main" id="{5A20C25C-4F3B-244E-89AD-AD98B30A3462}"/>
              </a:ext>
            </a:extLst>
          </p:cNvPr>
          <p:cNvSpPr>
            <a:spLocks noGrp="1"/>
          </p:cNvSpPr>
          <p:nvPr>
            <p:ph type="sldNum" sz="quarter" idx="12"/>
          </p:nvPr>
        </p:nvSpPr>
        <p:spPr/>
        <p:txBody>
          <a:bodyPr/>
          <a:lstStyle/>
          <a:p>
            <a:fld id="{AC5C1BE9-C296-1249-A240-B59D2833722D}" type="slidenum">
              <a:rPr lang="de-DE" smtClean="0"/>
              <a:t>49</a:t>
            </a:fld>
            <a:endParaRPr lang="de-DE"/>
          </a:p>
        </p:txBody>
      </p:sp>
      <p:pic>
        <p:nvPicPr>
          <p:cNvPr id="5" name="Picture 4">
            <a:extLst>
              <a:ext uri="{FF2B5EF4-FFF2-40B4-BE49-F238E27FC236}">
                <a16:creationId xmlns:a16="http://schemas.microsoft.com/office/drawing/2014/main" id="{274B7FBF-5AD7-4D44-AE67-C74FB668DEDF}"/>
              </a:ext>
            </a:extLst>
          </p:cNvPr>
          <p:cNvPicPr>
            <a:picLocks noChangeAspect="1"/>
          </p:cNvPicPr>
          <p:nvPr/>
        </p:nvPicPr>
        <p:blipFill rotWithShape="1">
          <a:blip r:embed="rId3"/>
          <a:srcRect l="15543" t="60132" r="35203" b="9899"/>
          <a:stretch/>
        </p:blipFill>
        <p:spPr>
          <a:xfrm>
            <a:off x="1083858" y="4831307"/>
            <a:ext cx="5921321" cy="2026693"/>
          </a:xfrm>
          <a:prstGeom prst="rect">
            <a:avLst/>
          </a:prstGeom>
        </p:spPr>
      </p:pic>
      <p:grpSp>
        <p:nvGrpSpPr>
          <p:cNvPr id="8" name="Group 7">
            <a:extLst>
              <a:ext uri="{FF2B5EF4-FFF2-40B4-BE49-F238E27FC236}">
                <a16:creationId xmlns:a16="http://schemas.microsoft.com/office/drawing/2014/main" id="{FC60D0D0-FE53-A948-AF3C-03277486AC18}"/>
              </a:ext>
            </a:extLst>
          </p:cNvPr>
          <p:cNvGrpSpPr/>
          <p:nvPr/>
        </p:nvGrpSpPr>
        <p:grpSpPr>
          <a:xfrm>
            <a:off x="7859972" y="589187"/>
            <a:ext cx="3493828" cy="5677470"/>
            <a:chOff x="8698172" y="152861"/>
            <a:chExt cx="3493828" cy="5677470"/>
          </a:xfrm>
        </p:grpSpPr>
        <p:pic>
          <p:nvPicPr>
            <p:cNvPr id="6" name="Picture 5">
              <a:extLst>
                <a:ext uri="{FF2B5EF4-FFF2-40B4-BE49-F238E27FC236}">
                  <a16:creationId xmlns:a16="http://schemas.microsoft.com/office/drawing/2014/main" id="{34F94109-6111-AC45-9CC5-B080EFB9FDE3}"/>
                </a:ext>
              </a:extLst>
            </p:cNvPr>
            <p:cNvPicPr>
              <a:picLocks noChangeAspect="1"/>
            </p:cNvPicPr>
            <p:nvPr/>
          </p:nvPicPr>
          <p:blipFill rotWithShape="1">
            <a:blip r:embed="rId3"/>
            <a:srcRect l="57297" t="2220" r="14046" b="14994"/>
            <a:stretch/>
          </p:blipFill>
          <p:spPr>
            <a:xfrm>
              <a:off x="8698172" y="152861"/>
              <a:ext cx="3493828" cy="5677469"/>
            </a:xfrm>
            <a:prstGeom prst="rect">
              <a:avLst/>
            </a:prstGeom>
          </p:spPr>
        </p:pic>
        <p:sp>
          <p:nvSpPr>
            <p:cNvPr id="7" name="Rectangle 6">
              <a:extLst>
                <a:ext uri="{FF2B5EF4-FFF2-40B4-BE49-F238E27FC236}">
                  <a16:creationId xmlns:a16="http://schemas.microsoft.com/office/drawing/2014/main" id="{7E7F353E-37B4-AF41-AF0E-5D678A8D0177}"/>
                </a:ext>
              </a:extLst>
            </p:cNvPr>
            <p:cNvSpPr/>
            <p:nvPr/>
          </p:nvSpPr>
          <p:spPr>
            <a:xfrm>
              <a:off x="8698172" y="1009934"/>
              <a:ext cx="855261" cy="4820397"/>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spTree>
    <p:extLst>
      <p:ext uri="{BB962C8B-B14F-4D97-AF65-F5344CB8AC3E}">
        <p14:creationId xmlns:p14="http://schemas.microsoft.com/office/powerpoint/2010/main" val="2070779394"/>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1A12A59F-C082-0E24-276A-BE0E0557AAC5}"/>
              </a:ext>
            </a:extLst>
          </p:cNvPr>
          <p:cNvSpPr>
            <a:spLocks noGrp="1"/>
          </p:cNvSpPr>
          <p:nvPr>
            <p:ph type="title"/>
          </p:nvPr>
        </p:nvSpPr>
        <p:spPr>
          <a:xfrm>
            <a:off x="838200" y="365125"/>
            <a:ext cx="10515600" cy="1325563"/>
          </a:xfrm>
        </p:spPr>
        <p:txBody>
          <a:bodyPr/>
          <a:lstStyle/>
          <a:p>
            <a:r>
              <a:rPr lang="en-GB" dirty="0"/>
              <a:t>From Points to Surfaces</a:t>
            </a:r>
            <a:endParaRPr lang="en-US" dirty="0"/>
          </a:p>
        </p:txBody>
      </p:sp>
      <p:sp>
        <p:nvSpPr>
          <p:cNvPr id="6" name="Text 1">
            <a:extLst>
              <a:ext uri="{FF2B5EF4-FFF2-40B4-BE49-F238E27FC236}">
                <a16:creationId xmlns:a16="http://schemas.microsoft.com/office/drawing/2014/main" id="{BB2AE411-D5D3-7F6F-7AFE-D18275F14543}"/>
              </a:ext>
            </a:extLst>
          </p:cNvPr>
          <p:cNvSpPr/>
          <p:nvPr/>
        </p:nvSpPr>
        <p:spPr>
          <a:xfrm>
            <a:off x="986384" y="1370648"/>
            <a:ext cx="8046720" cy="320040"/>
          </a:xfrm>
          <a:prstGeom prst="rect">
            <a:avLst/>
          </a:prstGeom>
          <a:noFill/>
          <a:ln/>
        </p:spPr>
        <p:txBody>
          <a:bodyPr wrap="square" lIns="0" tIns="0" rIns="0" bIns="0" rtlCol="0" anchor="ctr"/>
          <a:lstStyle/>
          <a:p>
            <a:pPr marL="0" indent="0">
              <a:buNone/>
            </a:pPr>
            <a:r>
              <a:rPr lang="en-US" i="1" dirty="0">
                <a:solidFill>
                  <a:srgbClr val="555555"/>
                </a:solidFill>
                <a:latin typeface="Arial" pitchFamily="34" charset="0"/>
                <a:ea typeface="Arial" pitchFamily="34" charset="-122"/>
                <a:cs typeface="Arial" pitchFamily="34" charset="-120"/>
              </a:rPr>
              <a:t>Why do we need surface reconstruction?</a:t>
            </a:r>
            <a:endParaRPr lang="en-US" dirty="0"/>
          </a:p>
        </p:txBody>
      </p:sp>
      <p:pic>
        <p:nvPicPr>
          <p:cNvPr id="7" name="Image 0" descr="preencoded.png">
            <a:extLst>
              <a:ext uri="{FF2B5EF4-FFF2-40B4-BE49-F238E27FC236}">
                <a16:creationId xmlns:a16="http://schemas.microsoft.com/office/drawing/2014/main" id="{DCA30B87-7EA5-9A22-A2D4-06E2D7708054}"/>
              </a:ext>
            </a:extLst>
          </p:cNvPr>
          <p:cNvPicPr>
            <a:picLocks noChangeAspect="1"/>
          </p:cNvPicPr>
          <p:nvPr/>
        </p:nvPicPr>
        <p:blipFill>
          <a:blip r:embed="rId3"/>
          <a:stretch>
            <a:fillRect/>
          </a:stretch>
        </p:blipFill>
        <p:spPr>
          <a:xfrm>
            <a:off x="595333" y="1824909"/>
            <a:ext cx="10627358" cy="3208182"/>
          </a:xfrm>
          <a:prstGeom prst="rect">
            <a:avLst/>
          </a:prstGeom>
        </p:spPr>
      </p:pic>
      <p:sp>
        <p:nvSpPr>
          <p:cNvPr id="8" name="Text 2">
            <a:extLst>
              <a:ext uri="{FF2B5EF4-FFF2-40B4-BE49-F238E27FC236}">
                <a16:creationId xmlns:a16="http://schemas.microsoft.com/office/drawing/2014/main" id="{6ED58255-561A-B96A-EAB5-7D5AE7DB9547}"/>
              </a:ext>
            </a:extLst>
          </p:cNvPr>
          <p:cNvSpPr/>
          <p:nvPr/>
        </p:nvSpPr>
        <p:spPr>
          <a:xfrm>
            <a:off x="986384" y="5167312"/>
            <a:ext cx="8873573" cy="1525318"/>
          </a:xfrm>
          <a:prstGeom prst="rect">
            <a:avLst/>
          </a:prstGeom>
          <a:noFill/>
          <a:ln/>
        </p:spPr>
        <p:txBody>
          <a:bodyPr wrap="square" lIns="0" tIns="0" rIns="0" bIns="0" rtlCol="0" anchor="ctr"/>
          <a:lstStyle/>
          <a:p>
            <a:pPr marL="342900" indent="-342900">
              <a:spcAft>
                <a:spcPts val="600"/>
              </a:spcAft>
              <a:buSzPct val="100000"/>
              <a:buChar char="•"/>
            </a:pPr>
            <a:r>
              <a:rPr lang="en-US" sz="1400" dirty="0">
                <a:solidFill>
                  <a:srgbClr val="000000"/>
                </a:solidFill>
                <a:latin typeface="Arial" pitchFamily="34" charset="0"/>
                <a:ea typeface="Arial" pitchFamily="34" charset="-122"/>
                <a:cs typeface="Arial" pitchFamily="34" charset="-120"/>
              </a:rPr>
              <a:t>Point clouds are discrete, unordered — no connectivity or topology</a:t>
            </a:r>
            <a:endParaRPr lang="en-US" sz="1400" dirty="0"/>
          </a:p>
          <a:p>
            <a:pPr marL="342900" indent="-342900">
              <a:spcAft>
                <a:spcPts val="600"/>
              </a:spcAft>
              <a:buSzPct val="100000"/>
              <a:buChar char="•"/>
            </a:pPr>
            <a:r>
              <a:rPr lang="en-US" sz="1400" dirty="0">
                <a:solidFill>
                  <a:srgbClr val="000000"/>
                </a:solidFill>
                <a:latin typeface="Arial" pitchFamily="34" charset="0"/>
                <a:ea typeface="Arial" pitchFamily="34" charset="-122"/>
                <a:cs typeface="Arial" pitchFamily="34" charset="-120"/>
              </a:rPr>
              <a:t>Downstream tasks (rendering, simulation, 3D printing) require a continuous surface</a:t>
            </a:r>
            <a:endParaRPr lang="en-US" sz="1400" dirty="0"/>
          </a:p>
          <a:p>
            <a:pPr marL="342900" indent="-342900">
              <a:spcAft>
                <a:spcPts val="600"/>
              </a:spcAft>
              <a:buSzPct val="100000"/>
              <a:buChar char="•"/>
            </a:pPr>
            <a:r>
              <a:rPr lang="en-US" sz="1400" dirty="0">
                <a:solidFill>
                  <a:srgbClr val="000000"/>
                </a:solidFill>
                <a:latin typeface="Arial" pitchFamily="34" charset="0"/>
                <a:ea typeface="Arial" pitchFamily="34" charset="-122"/>
                <a:cs typeface="Arial" pitchFamily="34" charset="-120"/>
              </a:rPr>
              <a:t>Goal: a method that is global, robust to noise, and produces watertight meshes</a:t>
            </a:r>
            <a:endParaRPr lang="en-US" sz="1400" dirty="0"/>
          </a:p>
          <a:p>
            <a:pPr marL="342900" indent="-342900">
              <a:spcAft>
                <a:spcPts val="600"/>
              </a:spcAft>
              <a:buSzPct val="100000"/>
              <a:buChar char="•"/>
            </a:pPr>
            <a:r>
              <a:rPr lang="en-US" sz="1400" b="1" dirty="0">
                <a:solidFill>
                  <a:srgbClr val="000000"/>
                </a:solidFill>
                <a:latin typeface="Arial" pitchFamily="34" charset="0"/>
                <a:ea typeface="Arial" pitchFamily="34" charset="-122"/>
                <a:cs typeface="Arial" pitchFamily="34" charset="-120"/>
              </a:rPr>
              <a:t>Key idea: recast surface reconstruction as solving a Poisson equation</a:t>
            </a:r>
            <a:endParaRPr lang="en-US" sz="1400" dirty="0"/>
          </a:p>
        </p:txBody>
      </p:sp>
    </p:spTree>
    <p:extLst>
      <p:ext uri="{BB962C8B-B14F-4D97-AF65-F5344CB8AC3E}">
        <p14:creationId xmlns:p14="http://schemas.microsoft.com/office/powerpoint/2010/main" val="2993253662"/>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76FB513-505F-FD44-EE82-BC61B5DF8D0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484F4B7-F681-48EB-4187-D2A55986744A}"/>
              </a:ext>
            </a:extLst>
          </p:cNvPr>
          <p:cNvSpPr>
            <a:spLocks noGrp="1"/>
          </p:cNvSpPr>
          <p:nvPr>
            <p:ph type="title"/>
          </p:nvPr>
        </p:nvSpPr>
        <p:spPr/>
        <p:txBody>
          <a:bodyPr/>
          <a:lstStyle/>
          <a:p>
            <a:r>
              <a:rPr lang="en-GB" dirty="0"/>
              <a:t>Poisson Surface Reconstruction</a:t>
            </a:r>
            <a:endParaRPr lang="en-US" dirty="0"/>
          </a:p>
        </p:txBody>
      </p:sp>
      <p:sp>
        <p:nvSpPr>
          <p:cNvPr id="4" name="Slide Number Placeholder 3">
            <a:extLst>
              <a:ext uri="{FF2B5EF4-FFF2-40B4-BE49-F238E27FC236}">
                <a16:creationId xmlns:a16="http://schemas.microsoft.com/office/drawing/2014/main" id="{42E11FB0-347C-AF3D-8154-7B485905A283}"/>
              </a:ext>
            </a:extLst>
          </p:cNvPr>
          <p:cNvSpPr>
            <a:spLocks noGrp="1"/>
          </p:cNvSpPr>
          <p:nvPr>
            <p:ph type="sldNum" sz="quarter" idx="12"/>
          </p:nvPr>
        </p:nvSpPr>
        <p:spPr/>
        <p:txBody>
          <a:bodyPr/>
          <a:lstStyle/>
          <a:p>
            <a:fld id="{AC5C1BE9-C296-1249-A240-B59D2833722D}" type="slidenum">
              <a:rPr lang="de-DE" smtClean="0"/>
              <a:t>51</a:t>
            </a:fld>
            <a:endParaRPr lang="de-DE"/>
          </a:p>
        </p:txBody>
      </p:sp>
      <p:pic>
        <p:nvPicPr>
          <p:cNvPr id="3" name="Picture 2">
            <a:extLst>
              <a:ext uri="{FF2B5EF4-FFF2-40B4-BE49-F238E27FC236}">
                <a16:creationId xmlns:a16="http://schemas.microsoft.com/office/drawing/2014/main" id="{DBE1C3D8-9953-E238-4E02-4A5C29F8970E}"/>
              </a:ext>
            </a:extLst>
          </p:cNvPr>
          <p:cNvPicPr>
            <a:picLocks noChangeAspect="1"/>
          </p:cNvPicPr>
          <p:nvPr/>
        </p:nvPicPr>
        <p:blipFill>
          <a:blip r:embed="rId3"/>
          <a:stretch>
            <a:fillRect/>
          </a:stretch>
        </p:blipFill>
        <p:spPr>
          <a:xfrm>
            <a:off x="420077" y="1697964"/>
            <a:ext cx="11351846" cy="4517149"/>
          </a:xfrm>
          <a:prstGeom prst="rect">
            <a:avLst/>
          </a:prstGeom>
        </p:spPr>
      </p:pic>
      <p:sp>
        <p:nvSpPr>
          <p:cNvPr id="6" name="TextBox 5">
            <a:extLst>
              <a:ext uri="{FF2B5EF4-FFF2-40B4-BE49-F238E27FC236}">
                <a16:creationId xmlns:a16="http://schemas.microsoft.com/office/drawing/2014/main" id="{F5BE037B-9ED3-3D96-EA18-815BA883C757}"/>
              </a:ext>
            </a:extLst>
          </p:cNvPr>
          <p:cNvSpPr txBox="1"/>
          <p:nvPr/>
        </p:nvSpPr>
        <p:spPr>
          <a:xfrm>
            <a:off x="7667046" y="6365169"/>
            <a:ext cx="4416134" cy="430887"/>
          </a:xfrm>
          <a:prstGeom prst="rect">
            <a:avLst/>
          </a:prstGeom>
          <a:solidFill>
            <a:schemeClr val="bg1"/>
          </a:solidFill>
        </p:spPr>
        <p:txBody>
          <a:bodyPr wrap="square" lIns="91440" tIns="45720" rIns="91440" bIns="45720" rtlCol="0" anchor="t">
            <a:spAutoFit/>
          </a:bodyPr>
          <a:lstStyle/>
          <a:p>
            <a:pPr algn="r"/>
            <a:r>
              <a:rPr lang="en-US" sz="2200" err="1"/>
              <a:t>Kazhdan</a:t>
            </a:r>
            <a:r>
              <a:rPr lang="en-US" sz="2200"/>
              <a:t> et al. </a:t>
            </a:r>
            <a:r>
              <a:rPr lang="en-US" sz="2200" b="1"/>
              <a:t>PSR</a:t>
            </a:r>
            <a:r>
              <a:rPr lang="en-US" sz="2200"/>
              <a:t>,  ESGP, June 2006</a:t>
            </a:r>
            <a:endParaRPr lang="en-US" sz="2200">
              <a:ea typeface="Calibri"/>
              <a:cs typeface="Calibri"/>
            </a:endParaRPr>
          </a:p>
        </p:txBody>
      </p:sp>
    </p:spTree>
    <p:extLst>
      <p:ext uri="{BB962C8B-B14F-4D97-AF65-F5344CB8AC3E}">
        <p14:creationId xmlns:p14="http://schemas.microsoft.com/office/powerpoint/2010/main" val="2411176165"/>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28EC534-1C9D-57C1-1078-524B1849F3D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2F10B59-13F5-A1A6-4453-89AF7FDAFE77}"/>
              </a:ext>
            </a:extLst>
          </p:cNvPr>
          <p:cNvSpPr>
            <a:spLocks noGrp="1"/>
          </p:cNvSpPr>
          <p:nvPr>
            <p:ph type="title"/>
          </p:nvPr>
        </p:nvSpPr>
        <p:spPr/>
        <p:txBody>
          <a:bodyPr/>
          <a:lstStyle/>
          <a:p>
            <a:r>
              <a:rPr lang="en-GB"/>
              <a:t>Poisson Surface Reconstruction</a:t>
            </a:r>
            <a:endParaRPr lang="en-US"/>
          </a:p>
        </p:txBody>
      </p:sp>
      <p:sp>
        <p:nvSpPr>
          <p:cNvPr id="4" name="Slide Number Placeholder 3">
            <a:extLst>
              <a:ext uri="{FF2B5EF4-FFF2-40B4-BE49-F238E27FC236}">
                <a16:creationId xmlns:a16="http://schemas.microsoft.com/office/drawing/2014/main" id="{B54882AF-3893-9EA0-A3D7-F908F004356E}"/>
              </a:ext>
            </a:extLst>
          </p:cNvPr>
          <p:cNvSpPr>
            <a:spLocks noGrp="1"/>
          </p:cNvSpPr>
          <p:nvPr>
            <p:ph type="sldNum" sz="quarter" idx="12"/>
          </p:nvPr>
        </p:nvSpPr>
        <p:spPr/>
        <p:txBody>
          <a:bodyPr/>
          <a:lstStyle/>
          <a:p>
            <a:fld id="{AC5C1BE9-C296-1249-A240-B59D2833722D}" type="slidenum">
              <a:rPr lang="de-DE" smtClean="0"/>
              <a:t>52</a:t>
            </a:fld>
            <a:endParaRPr lang="de-DE"/>
          </a:p>
        </p:txBody>
      </p:sp>
      <p:sp>
        <p:nvSpPr>
          <p:cNvPr id="7" name="Content Placeholder 2">
            <a:extLst>
              <a:ext uri="{FF2B5EF4-FFF2-40B4-BE49-F238E27FC236}">
                <a16:creationId xmlns:a16="http://schemas.microsoft.com/office/drawing/2014/main" id="{13650FF4-6753-67F1-7EAF-CFE58EEC0EA7}"/>
              </a:ext>
            </a:extLst>
          </p:cNvPr>
          <p:cNvSpPr>
            <a:spLocks noGrp="1"/>
          </p:cNvSpPr>
          <p:nvPr>
            <p:ph idx="1"/>
          </p:nvPr>
        </p:nvSpPr>
        <p:spPr>
          <a:xfrm>
            <a:off x="838200" y="1825625"/>
            <a:ext cx="10515600" cy="4351338"/>
          </a:xfrm>
        </p:spPr>
        <p:txBody>
          <a:bodyPr vert="horz" lIns="91440" tIns="45720" rIns="91440" bIns="45720" rtlCol="0" anchor="t">
            <a:normAutofit/>
          </a:bodyPr>
          <a:lstStyle/>
          <a:p>
            <a:pPr marL="0" indent="0">
              <a:buNone/>
            </a:pPr>
            <a:r>
              <a:rPr lang="en-GB">
                <a:ea typeface="+mn-lt"/>
                <a:cs typeface="+mn-lt"/>
              </a:rPr>
              <a:t>Given an oriented point cloud P with points 𝑝</a:t>
            </a:r>
            <a:r>
              <a:rPr lang="en-GB" baseline="-25000">
                <a:ea typeface="+mn-lt"/>
                <a:cs typeface="+mn-lt"/>
              </a:rPr>
              <a:t>1</a:t>
            </a:r>
            <a:r>
              <a:rPr lang="en-GB">
                <a:ea typeface="+mn-lt"/>
                <a:cs typeface="+mn-lt"/>
              </a:rPr>
              <a:t>, . . . , 𝑝</a:t>
            </a:r>
            <a:r>
              <a:rPr lang="en-GB" baseline="-25000">
                <a:ea typeface="+mn-lt"/>
                <a:cs typeface="+mn-lt"/>
              </a:rPr>
              <a:t>n</a:t>
            </a:r>
            <a:r>
              <a:rPr lang="en-GB">
                <a:ea typeface="+mn-lt"/>
                <a:cs typeface="+mn-lt"/>
              </a:rPr>
              <a:t> and corresponding (outward-facing) normal observations 𝑛</a:t>
            </a:r>
            <a:r>
              <a:rPr lang="en-GB" baseline="-25000">
                <a:ea typeface="+mn-lt"/>
                <a:cs typeface="+mn-lt"/>
              </a:rPr>
              <a:t>1</a:t>
            </a:r>
            <a:r>
              <a:rPr lang="en-GB">
                <a:ea typeface="+mn-lt"/>
                <a:cs typeface="+mn-lt"/>
              </a:rPr>
              <a:t>, . . . , 𝑛</a:t>
            </a:r>
            <a:r>
              <a:rPr lang="en-GB" baseline="-25000">
                <a:ea typeface="+mn-lt"/>
                <a:cs typeface="+mn-lt"/>
              </a:rPr>
              <a:t>n</a:t>
            </a:r>
            <a:r>
              <a:rPr lang="en-GB">
                <a:ea typeface="+mn-lt"/>
                <a:cs typeface="+mn-lt"/>
              </a:rPr>
              <a:t>, we consider the implicit reconstruction task of finding a function 𝑓 : R</a:t>
            </a:r>
            <a:r>
              <a:rPr lang="en-GB" baseline="30000">
                <a:ea typeface="+mn-lt"/>
                <a:cs typeface="+mn-lt"/>
              </a:rPr>
              <a:t>d</a:t>
            </a:r>
            <a:r>
              <a:rPr lang="en-GB">
                <a:ea typeface="+mn-lt"/>
                <a:cs typeface="+mn-lt"/>
              </a:rPr>
              <a:t> → R such that </a:t>
            </a:r>
            <a:endParaRPr lang="en-US">
              <a:ea typeface="+mn-lt"/>
              <a:cs typeface="+mn-lt"/>
            </a:endParaRPr>
          </a:p>
          <a:p>
            <a:pPr marL="0" indent="0" algn="ctr">
              <a:buNone/>
            </a:pPr>
            <a:r>
              <a:rPr lang="en-GB">
                <a:ea typeface="+mn-lt"/>
                <a:cs typeface="+mn-lt"/>
              </a:rPr>
              <a:t>𝑓(𝑝</a:t>
            </a:r>
            <a:r>
              <a:rPr lang="en-GB" baseline="-25000">
                <a:ea typeface="+mn-lt"/>
                <a:cs typeface="+mn-lt"/>
              </a:rPr>
              <a:t>𝑖</a:t>
            </a:r>
            <a:r>
              <a:rPr lang="en-GB">
                <a:ea typeface="+mn-lt"/>
                <a:cs typeface="+mn-lt"/>
              </a:rPr>
              <a:t>) = 0 , ∇𝑓(𝑝</a:t>
            </a:r>
            <a:r>
              <a:rPr lang="en-GB" baseline="-25000">
                <a:ea typeface="+mn-lt"/>
                <a:cs typeface="+mn-lt"/>
              </a:rPr>
              <a:t>𝑖</a:t>
            </a:r>
            <a:r>
              <a:rPr lang="en-GB">
                <a:ea typeface="+mn-lt"/>
                <a:cs typeface="+mn-lt"/>
              </a:rPr>
              <a:t>) = 𝑛</a:t>
            </a:r>
            <a:r>
              <a:rPr lang="en-GB" baseline="-25000">
                <a:ea typeface="+mn-lt"/>
                <a:cs typeface="+mn-lt"/>
              </a:rPr>
              <a:t>𝑖</a:t>
            </a:r>
            <a:r>
              <a:rPr lang="en-GB">
                <a:ea typeface="+mn-lt"/>
                <a:cs typeface="+mn-lt"/>
              </a:rPr>
              <a:t> , ∀𝑖 ∈ {1, . . . , 𝑛} .</a:t>
            </a:r>
          </a:p>
          <a:p>
            <a:pPr marL="0" indent="0">
              <a:buNone/>
            </a:pPr>
            <a:r>
              <a:rPr lang="en-GB">
                <a:ea typeface="+mn-lt"/>
                <a:cs typeface="+mn-lt"/>
              </a:rPr>
              <a:t>PSR first utilizes convolutional kernel F to interpolate 𝑛</a:t>
            </a:r>
            <a:r>
              <a:rPr lang="en-GB" sz="1900" baseline="-25000">
                <a:ea typeface="+mn-lt"/>
                <a:cs typeface="+mn-lt"/>
              </a:rPr>
              <a:t>𝑖 </a:t>
            </a:r>
            <a:r>
              <a:rPr lang="en-GB">
                <a:ea typeface="+mn-lt"/>
                <a:cs typeface="+mn-lt"/>
              </a:rPr>
              <a:t> into a vector field V : R</a:t>
            </a:r>
            <a:r>
              <a:rPr lang="en-GB" baseline="30000">
                <a:ea typeface="+mn-lt"/>
                <a:cs typeface="+mn-lt"/>
              </a:rPr>
              <a:t>d</a:t>
            </a:r>
            <a:r>
              <a:rPr lang="en-GB">
                <a:ea typeface="+mn-lt"/>
                <a:cs typeface="+mn-lt"/>
              </a:rPr>
              <a:t> → R</a:t>
            </a:r>
            <a:r>
              <a:rPr lang="en-GB" baseline="30000">
                <a:ea typeface="+mn-lt"/>
                <a:cs typeface="+mn-lt"/>
              </a:rPr>
              <a:t>d</a:t>
            </a:r>
            <a:r>
              <a:rPr lang="en-GB">
                <a:ea typeface="+mn-lt"/>
                <a:cs typeface="+mn-lt"/>
              </a:rPr>
              <a:t> defined in box B containing P as </a:t>
            </a:r>
          </a:p>
          <a:p>
            <a:pPr marL="0" indent="0" algn="ctr">
              <a:buNone/>
            </a:pPr>
            <a:r>
              <a:rPr lang="en-GB">
                <a:ea typeface="+mn-lt"/>
                <a:cs typeface="+mn-lt"/>
              </a:rPr>
              <a:t>V(x) = </a:t>
            </a:r>
            <a:r>
              <a:rPr lang="en-GB" err="1">
                <a:ea typeface="+mn-lt"/>
                <a:cs typeface="+mn-lt"/>
              </a:rPr>
              <a:t>Σ</a:t>
            </a:r>
            <a:r>
              <a:rPr lang="en-GB" baseline="-25000">
                <a:ea typeface="+mn-lt"/>
                <a:cs typeface="+mn-lt"/>
              </a:rPr>
              <a:t>𝑖</a:t>
            </a:r>
            <a:r>
              <a:rPr lang="en-GB">
                <a:ea typeface="+mn-lt"/>
                <a:cs typeface="+mn-lt"/>
              </a:rPr>
              <a:t> F(x, x</a:t>
            </a:r>
            <a:r>
              <a:rPr lang="en-GB" baseline="-25000">
                <a:ea typeface="+mn-lt"/>
                <a:cs typeface="+mn-lt"/>
              </a:rPr>
              <a:t>𝑖</a:t>
            </a:r>
            <a:r>
              <a:rPr lang="en-GB">
                <a:ea typeface="+mn-lt"/>
                <a:cs typeface="+mn-lt"/>
              </a:rPr>
              <a:t>) 𝑛</a:t>
            </a:r>
            <a:r>
              <a:rPr lang="en-GB" sz="1900" baseline="-25000">
                <a:ea typeface="+mn-lt"/>
                <a:cs typeface="+mn-lt"/>
              </a:rPr>
              <a:t>𝑖</a:t>
            </a:r>
          </a:p>
        </p:txBody>
      </p:sp>
      <p:sp>
        <p:nvSpPr>
          <p:cNvPr id="5" name="TextBox 4">
            <a:extLst>
              <a:ext uri="{FF2B5EF4-FFF2-40B4-BE49-F238E27FC236}">
                <a16:creationId xmlns:a16="http://schemas.microsoft.com/office/drawing/2014/main" id="{0BE89ED1-B43B-49FE-A962-01FE70BB259D}"/>
              </a:ext>
            </a:extLst>
          </p:cNvPr>
          <p:cNvSpPr txBox="1"/>
          <p:nvPr/>
        </p:nvSpPr>
        <p:spPr>
          <a:xfrm>
            <a:off x="7667046" y="6365169"/>
            <a:ext cx="4416134" cy="769441"/>
          </a:xfrm>
          <a:prstGeom prst="rect">
            <a:avLst/>
          </a:prstGeom>
          <a:solidFill>
            <a:schemeClr val="bg1"/>
          </a:solidFill>
        </p:spPr>
        <p:txBody>
          <a:bodyPr wrap="square" lIns="91440" tIns="45720" rIns="91440" bIns="45720" rtlCol="0" anchor="t">
            <a:spAutoFit/>
          </a:bodyPr>
          <a:lstStyle/>
          <a:p>
            <a:pPr algn="r"/>
            <a:r>
              <a:rPr lang="en-US" sz="2200" err="1"/>
              <a:t>Kazhdan</a:t>
            </a:r>
            <a:r>
              <a:rPr lang="en-US" sz="2200"/>
              <a:t> et al. </a:t>
            </a:r>
            <a:r>
              <a:rPr lang="en-US" sz="2200" b="1"/>
              <a:t>PSR</a:t>
            </a:r>
            <a:r>
              <a:rPr lang="en-US" sz="2200"/>
              <a:t>, ESGP, June 2006</a:t>
            </a:r>
          </a:p>
          <a:p>
            <a:pPr algn="r"/>
            <a:endParaRPr lang="en-US" sz="2200">
              <a:ea typeface="Calibri"/>
              <a:cs typeface="Calibri"/>
            </a:endParaRPr>
          </a:p>
        </p:txBody>
      </p:sp>
    </p:spTree>
    <p:extLst>
      <p:ext uri="{BB962C8B-B14F-4D97-AF65-F5344CB8AC3E}">
        <p14:creationId xmlns:p14="http://schemas.microsoft.com/office/powerpoint/2010/main" val="1692678250"/>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7BF7889-8B4A-EA66-F2A6-FA97CF95F27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C2BE70A-B566-B4D6-15D6-35D7D901A0C9}"/>
              </a:ext>
            </a:extLst>
          </p:cNvPr>
          <p:cNvSpPr>
            <a:spLocks noGrp="1"/>
          </p:cNvSpPr>
          <p:nvPr>
            <p:ph type="title"/>
          </p:nvPr>
        </p:nvSpPr>
        <p:spPr/>
        <p:txBody>
          <a:bodyPr/>
          <a:lstStyle/>
          <a:p>
            <a:r>
              <a:rPr lang="en-GB"/>
              <a:t>Poisson Surface Reconstruction</a:t>
            </a:r>
            <a:endParaRPr lang="en-US"/>
          </a:p>
        </p:txBody>
      </p:sp>
      <p:sp>
        <p:nvSpPr>
          <p:cNvPr id="4" name="Slide Number Placeholder 3">
            <a:extLst>
              <a:ext uri="{FF2B5EF4-FFF2-40B4-BE49-F238E27FC236}">
                <a16:creationId xmlns:a16="http://schemas.microsoft.com/office/drawing/2014/main" id="{C0E40421-7846-B8EA-C632-FA92F9A44B8E}"/>
              </a:ext>
            </a:extLst>
          </p:cNvPr>
          <p:cNvSpPr>
            <a:spLocks noGrp="1"/>
          </p:cNvSpPr>
          <p:nvPr>
            <p:ph type="sldNum" sz="quarter" idx="12"/>
          </p:nvPr>
        </p:nvSpPr>
        <p:spPr/>
        <p:txBody>
          <a:bodyPr/>
          <a:lstStyle/>
          <a:p>
            <a:fld id="{AC5C1BE9-C296-1249-A240-B59D2833722D}" type="slidenum">
              <a:rPr lang="de-DE" smtClean="0"/>
              <a:t>53</a:t>
            </a:fld>
            <a:endParaRPr lang="de-DE"/>
          </a:p>
        </p:txBody>
      </p:sp>
      <p:sp>
        <p:nvSpPr>
          <p:cNvPr id="7" name="Content Placeholder 2">
            <a:extLst>
              <a:ext uri="{FF2B5EF4-FFF2-40B4-BE49-F238E27FC236}">
                <a16:creationId xmlns:a16="http://schemas.microsoft.com/office/drawing/2014/main" id="{41E76C57-BC48-F244-7FB3-E3BC9088ABB9}"/>
              </a:ext>
            </a:extLst>
          </p:cNvPr>
          <p:cNvSpPr>
            <a:spLocks noGrp="1"/>
          </p:cNvSpPr>
          <p:nvPr>
            <p:ph idx="1"/>
          </p:nvPr>
        </p:nvSpPr>
        <p:spPr>
          <a:xfrm>
            <a:off x="838200" y="1825625"/>
            <a:ext cx="10515600" cy="4351338"/>
          </a:xfrm>
        </p:spPr>
        <p:txBody>
          <a:bodyPr vert="horz" lIns="91440" tIns="45720" rIns="91440" bIns="45720" rtlCol="0" anchor="t">
            <a:normAutofit/>
          </a:bodyPr>
          <a:lstStyle/>
          <a:p>
            <a:pPr marL="0" indent="0">
              <a:buNone/>
            </a:pPr>
            <a:r>
              <a:rPr lang="en-GB" dirty="0">
                <a:ea typeface="+mn-lt"/>
                <a:cs typeface="+mn-lt"/>
              </a:rPr>
              <a:t>𝑓 : R</a:t>
            </a:r>
            <a:r>
              <a:rPr lang="en-GB" baseline="30000" dirty="0">
                <a:ea typeface="+mn-lt"/>
                <a:cs typeface="+mn-lt"/>
              </a:rPr>
              <a:t>d</a:t>
            </a:r>
            <a:r>
              <a:rPr lang="en-GB" dirty="0">
                <a:ea typeface="+mn-lt"/>
                <a:cs typeface="+mn-lt"/>
              </a:rPr>
              <a:t> → R is then defined as a function whose gradient best matches V</a:t>
            </a:r>
            <a:endParaRPr lang="en-US" dirty="0">
              <a:ea typeface="+mn-lt"/>
              <a:cs typeface="+mn-lt"/>
            </a:endParaRPr>
          </a:p>
          <a:p>
            <a:pPr marL="0" indent="0" algn="ctr">
              <a:buNone/>
            </a:pPr>
            <a:r>
              <a:rPr lang="en-GB" dirty="0">
                <a:ea typeface="+mn-lt"/>
                <a:cs typeface="+mn-lt"/>
              </a:rPr>
              <a:t>𝑓 = </a:t>
            </a:r>
            <a:r>
              <a:rPr lang="en-GB" dirty="0" err="1">
                <a:ea typeface="+mn-lt"/>
                <a:cs typeface="+mn-lt"/>
              </a:rPr>
              <a:t>argmin</a:t>
            </a:r>
            <a:r>
              <a:rPr lang="en-GB" dirty="0">
                <a:ea typeface="+mn-lt"/>
                <a:cs typeface="+mn-lt"/>
              </a:rPr>
              <a:t> </a:t>
            </a:r>
            <a:r>
              <a:rPr lang="en-GB" baseline="-25000" dirty="0">
                <a:ea typeface="+mn-lt"/>
                <a:cs typeface="+mn-lt"/>
              </a:rPr>
              <a:t>𝑔</a:t>
            </a:r>
            <a:r>
              <a:rPr lang="en-GB" dirty="0">
                <a:ea typeface="+mn-lt"/>
                <a:cs typeface="+mn-lt"/>
              </a:rPr>
              <a:t> </a:t>
            </a:r>
            <a:r>
              <a:rPr lang="en-GB" sz="3600" dirty="0">
                <a:ea typeface="+mn-lt"/>
                <a:cs typeface="+mn-lt"/>
              </a:rPr>
              <a:t>∫</a:t>
            </a:r>
            <a:r>
              <a:rPr lang="en-GB" dirty="0">
                <a:ea typeface="+mn-lt"/>
                <a:cs typeface="+mn-lt"/>
              </a:rPr>
              <a:t> </a:t>
            </a:r>
            <a:r>
              <a:rPr lang="en-GB" baseline="-25000" dirty="0">
                <a:ea typeface="+mn-lt"/>
                <a:cs typeface="+mn-lt"/>
              </a:rPr>
              <a:t>𝐵</a:t>
            </a:r>
            <a:r>
              <a:rPr lang="en-GB" dirty="0">
                <a:ea typeface="+mn-lt"/>
                <a:cs typeface="+mn-lt"/>
              </a:rPr>
              <a:t> ∥V(𝑥) − ∇𝑔(𝑥) ∥</a:t>
            </a:r>
            <a:r>
              <a:rPr lang="en-GB" baseline="-25000" dirty="0">
                <a:ea typeface="+mn-lt"/>
                <a:cs typeface="+mn-lt"/>
              </a:rPr>
              <a:t>2</a:t>
            </a:r>
            <a:r>
              <a:rPr lang="en-GB" dirty="0">
                <a:ea typeface="+mn-lt"/>
                <a:cs typeface="+mn-lt"/>
              </a:rPr>
              <a:t> dx   </a:t>
            </a:r>
          </a:p>
          <a:p>
            <a:pPr marL="0" indent="0">
              <a:buNone/>
            </a:pPr>
            <a:r>
              <a:rPr lang="en-GB" dirty="0">
                <a:ea typeface="Calibri"/>
                <a:cs typeface="Calibri"/>
              </a:rPr>
              <a:t>Variational problem above is equivalent to the Poisson Equation </a:t>
            </a:r>
            <a:endParaRPr lang="en-GB" dirty="0">
              <a:ea typeface="+mn-lt"/>
              <a:cs typeface="+mn-lt"/>
            </a:endParaRPr>
          </a:p>
          <a:p>
            <a:pPr marL="0" indent="0" algn="ctr">
              <a:buNone/>
            </a:pPr>
            <a:r>
              <a:rPr lang="en-GB" dirty="0" err="1">
                <a:ea typeface="+mn-lt"/>
                <a:cs typeface="+mn-lt"/>
              </a:rPr>
              <a:t>Δ</a:t>
            </a:r>
            <a:r>
              <a:rPr lang="en-GB" dirty="0">
                <a:ea typeface="+mn-lt"/>
                <a:cs typeface="+mn-lt"/>
              </a:rPr>
              <a:t>𝑓 = ∇ V(𝑥) </a:t>
            </a:r>
          </a:p>
          <a:p>
            <a:pPr marL="0" indent="0">
              <a:buNone/>
            </a:pPr>
            <a:r>
              <a:rPr lang="en-GB" dirty="0">
                <a:ea typeface="+mn-lt"/>
                <a:cs typeface="+mn-lt"/>
              </a:rPr>
              <a:t>which is solved by PSR via discretization using the Finite Element Method on an octree and solve using a purpose-built multigrid algorithm</a:t>
            </a:r>
            <a:endParaRPr lang="en-GB" dirty="0">
              <a:ea typeface="Calibri"/>
              <a:cs typeface="Calibri"/>
            </a:endParaRPr>
          </a:p>
        </p:txBody>
      </p:sp>
      <p:sp>
        <p:nvSpPr>
          <p:cNvPr id="5" name="TextBox 4">
            <a:extLst>
              <a:ext uri="{FF2B5EF4-FFF2-40B4-BE49-F238E27FC236}">
                <a16:creationId xmlns:a16="http://schemas.microsoft.com/office/drawing/2014/main" id="{A5838707-2F68-F3EC-7FF1-1710C62C078E}"/>
              </a:ext>
            </a:extLst>
          </p:cNvPr>
          <p:cNvSpPr txBox="1"/>
          <p:nvPr/>
        </p:nvSpPr>
        <p:spPr>
          <a:xfrm>
            <a:off x="7667046" y="6365169"/>
            <a:ext cx="4416134" cy="769441"/>
          </a:xfrm>
          <a:prstGeom prst="rect">
            <a:avLst/>
          </a:prstGeom>
          <a:solidFill>
            <a:schemeClr val="bg1"/>
          </a:solidFill>
        </p:spPr>
        <p:txBody>
          <a:bodyPr wrap="square" lIns="91440" tIns="45720" rIns="91440" bIns="45720" rtlCol="0" anchor="t">
            <a:spAutoFit/>
          </a:bodyPr>
          <a:lstStyle/>
          <a:p>
            <a:pPr algn="r"/>
            <a:r>
              <a:rPr lang="en-US" sz="2200" err="1"/>
              <a:t>Kazhdan</a:t>
            </a:r>
            <a:r>
              <a:rPr lang="en-US" sz="2200"/>
              <a:t> et al. </a:t>
            </a:r>
            <a:r>
              <a:rPr lang="en-US" sz="2200" b="1"/>
              <a:t>PSR</a:t>
            </a:r>
            <a:r>
              <a:rPr lang="en-US" sz="2200"/>
              <a:t>, ESGP, June 2006</a:t>
            </a:r>
          </a:p>
          <a:p>
            <a:pPr algn="r"/>
            <a:endParaRPr lang="en-US" sz="2200">
              <a:ea typeface="Calibri"/>
              <a:cs typeface="Calibri"/>
            </a:endParaRPr>
          </a:p>
        </p:txBody>
      </p:sp>
    </p:spTree>
    <p:extLst>
      <p:ext uri="{BB962C8B-B14F-4D97-AF65-F5344CB8AC3E}">
        <p14:creationId xmlns:p14="http://schemas.microsoft.com/office/powerpoint/2010/main" val="861613730"/>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DAB7FF2-DF31-918C-666E-BAA1A787D35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422DADF-5775-6342-5986-CF59DC31C834}"/>
              </a:ext>
            </a:extLst>
          </p:cNvPr>
          <p:cNvSpPr>
            <a:spLocks noGrp="1"/>
          </p:cNvSpPr>
          <p:nvPr>
            <p:ph type="title"/>
          </p:nvPr>
        </p:nvSpPr>
        <p:spPr/>
        <p:txBody>
          <a:bodyPr/>
          <a:lstStyle/>
          <a:p>
            <a:r>
              <a:rPr lang="en-GB"/>
              <a:t>Poisson Surface Reconstruction</a:t>
            </a:r>
            <a:endParaRPr lang="en-US"/>
          </a:p>
        </p:txBody>
      </p:sp>
      <p:sp>
        <p:nvSpPr>
          <p:cNvPr id="4" name="Slide Number Placeholder 3">
            <a:extLst>
              <a:ext uri="{FF2B5EF4-FFF2-40B4-BE49-F238E27FC236}">
                <a16:creationId xmlns:a16="http://schemas.microsoft.com/office/drawing/2014/main" id="{4F011304-07C8-AE96-A011-E163CC1D3B15}"/>
              </a:ext>
            </a:extLst>
          </p:cNvPr>
          <p:cNvSpPr>
            <a:spLocks noGrp="1"/>
          </p:cNvSpPr>
          <p:nvPr>
            <p:ph type="sldNum" sz="quarter" idx="12"/>
          </p:nvPr>
        </p:nvSpPr>
        <p:spPr/>
        <p:txBody>
          <a:bodyPr/>
          <a:lstStyle/>
          <a:p>
            <a:fld id="{AC5C1BE9-C296-1249-A240-B59D2833722D}" type="slidenum">
              <a:rPr lang="de-DE" smtClean="0"/>
              <a:t>54</a:t>
            </a:fld>
            <a:endParaRPr lang="de-DE"/>
          </a:p>
        </p:txBody>
      </p:sp>
      <p:sp>
        <p:nvSpPr>
          <p:cNvPr id="7" name="Content Placeholder 2">
            <a:extLst>
              <a:ext uri="{FF2B5EF4-FFF2-40B4-BE49-F238E27FC236}">
                <a16:creationId xmlns:a16="http://schemas.microsoft.com/office/drawing/2014/main" id="{82C19A17-5B50-A966-1311-4308EDD8AD1B}"/>
              </a:ext>
            </a:extLst>
          </p:cNvPr>
          <p:cNvSpPr>
            <a:spLocks noGrp="1"/>
          </p:cNvSpPr>
          <p:nvPr>
            <p:ph idx="1"/>
          </p:nvPr>
        </p:nvSpPr>
        <p:spPr>
          <a:xfrm>
            <a:off x="838200" y="1825625"/>
            <a:ext cx="10515600" cy="4351338"/>
          </a:xfrm>
        </p:spPr>
        <p:txBody>
          <a:bodyPr vert="horz" lIns="91440" tIns="45720" rIns="91440" bIns="45720" rtlCol="0" anchor="t">
            <a:normAutofit/>
          </a:bodyPr>
          <a:lstStyle/>
          <a:p>
            <a:pPr marL="0" indent="0">
              <a:buNone/>
            </a:pPr>
            <a:r>
              <a:rPr lang="en-GB">
                <a:ea typeface="+mn-lt"/>
                <a:cs typeface="+mn-lt"/>
              </a:rPr>
              <a:t>𝑓 : R</a:t>
            </a:r>
            <a:r>
              <a:rPr lang="en-GB" baseline="30000">
                <a:ea typeface="+mn-lt"/>
                <a:cs typeface="+mn-lt"/>
              </a:rPr>
              <a:t>d</a:t>
            </a:r>
            <a:r>
              <a:rPr lang="en-GB">
                <a:ea typeface="+mn-lt"/>
                <a:cs typeface="+mn-lt"/>
              </a:rPr>
              <a:t> → R is then defined as a function whose gradient best matches V</a:t>
            </a:r>
            <a:endParaRPr lang="en-US">
              <a:ea typeface="+mn-lt"/>
              <a:cs typeface="+mn-lt"/>
            </a:endParaRPr>
          </a:p>
          <a:p>
            <a:pPr marL="0" indent="0" algn="ctr">
              <a:buNone/>
            </a:pPr>
            <a:r>
              <a:rPr lang="en-GB">
                <a:ea typeface="+mn-lt"/>
                <a:cs typeface="+mn-lt"/>
              </a:rPr>
              <a:t>𝑓 = </a:t>
            </a:r>
            <a:r>
              <a:rPr lang="en-GB" err="1">
                <a:ea typeface="+mn-lt"/>
                <a:cs typeface="+mn-lt"/>
              </a:rPr>
              <a:t>argmin</a:t>
            </a:r>
            <a:r>
              <a:rPr lang="en-GB">
                <a:ea typeface="+mn-lt"/>
                <a:cs typeface="+mn-lt"/>
              </a:rPr>
              <a:t> </a:t>
            </a:r>
            <a:r>
              <a:rPr lang="en-GB" baseline="-25000">
                <a:ea typeface="+mn-lt"/>
                <a:cs typeface="+mn-lt"/>
              </a:rPr>
              <a:t>𝑔</a:t>
            </a:r>
            <a:r>
              <a:rPr lang="en-GB">
                <a:ea typeface="+mn-lt"/>
                <a:cs typeface="+mn-lt"/>
              </a:rPr>
              <a:t> </a:t>
            </a:r>
            <a:r>
              <a:rPr lang="en-GB" sz="3600">
                <a:ea typeface="+mn-lt"/>
                <a:cs typeface="+mn-lt"/>
              </a:rPr>
              <a:t>∫</a:t>
            </a:r>
            <a:r>
              <a:rPr lang="en-GB">
                <a:ea typeface="+mn-lt"/>
                <a:cs typeface="+mn-lt"/>
              </a:rPr>
              <a:t> </a:t>
            </a:r>
            <a:r>
              <a:rPr lang="en-GB" baseline="-25000">
                <a:ea typeface="+mn-lt"/>
                <a:cs typeface="+mn-lt"/>
              </a:rPr>
              <a:t>𝐵</a:t>
            </a:r>
            <a:r>
              <a:rPr lang="en-GB">
                <a:ea typeface="+mn-lt"/>
                <a:cs typeface="+mn-lt"/>
              </a:rPr>
              <a:t> ∥V(𝑥) − ∇𝑔(𝑥) ∥</a:t>
            </a:r>
            <a:r>
              <a:rPr lang="en-GB" baseline="-25000">
                <a:ea typeface="+mn-lt"/>
                <a:cs typeface="+mn-lt"/>
              </a:rPr>
              <a:t>2</a:t>
            </a:r>
            <a:r>
              <a:rPr lang="en-GB">
                <a:ea typeface="+mn-lt"/>
                <a:cs typeface="+mn-lt"/>
              </a:rPr>
              <a:t> dx   </a:t>
            </a:r>
          </a:p>
          <a:p>
            <a:pPr marL="0" indent="0">
              <a:buNone/>
            </a:pPr>
            <a:r>
              <a:rPr lang="en-GB">
                <a:ea typeface="Calibri"/>
                <a:cs typeface="Calibri"/>
              </a:rPr>
              <a:t>Variational problem above is equivalent to the Poisson Equation </a:t>
            </a:r>
            <a:endParaRPr lang="en-GB">
              <a:ea typeface="+mn-lt"/>
              <a:cs typeface="+mn-lt"/>
            </a:endParaRPr>
          </a:p>
          <a:p>
            <a:pPr marL="0" indent="0" algn="ctr">
              <a:buNone/>
            </a:pPr>
            <a:r>
              <a:rPr lang="en-GB">
                <a:ea typeface="+mn-lt"/>
                <a:cs typeface="+mn-lt"/>
              </a:rPr>
              <a:t>Δ𝑓 = ∇ V(𝑥) </a:t>
            </a:r>
          </a:p>
          <a:p>
            <a:pPr marL="0" indent="0">
              <a:buNone/>
            </a:pPr>
            <a:r>
              <a:rPr lang="en-GB">
                <a:ea typeface="+mn-lt"/>
                <a:cs typeface="+mn-lt"/>
              </a:rPr>
              <a:t>which is solved by PSR via discretization using the Finite Element Method on an octree and solve using a purpose-built multigrid algorithm. In Screened PSR (</a:t>
            </a:r>
            <a:r>
              <a:rPr lang="en-GB" err="1">
                <a:ea typeface="+mn-lt"/>
                <a:cs typeface="+mn-lt"/>
              </a:rPr>
              <a:t>Kazhdan</a:t>
            </a:r>
            <a:r>
              <a:rPr lang="en-GB">
                <a:ea typeface="+mn-lt"/>
                <a:cs typeface="+mn-lt"/>
              </a:rPr>
              <a:t> et.al, 2013) authors use </a:t>
            </a:r>
          </a:p>
          <a:p>
            <a:pPr marL="0" indent="0" algn="ctr">
              <a:buNone/>
            </a:pPr>
            <a:r>
              <a:rPr lang="en-GB">
                <a:ea typeface="+mn-lt"/>
                <a:cs typeface="+mn-lt"/>
              </a:rPr>
              <a:t>𝑓 = </a:t>
            </a:r>
            <a:r>
              <a:rPr lang="en-GB" err="1">
                <a:ea typeface="+mn-lt"/>
                <a:cs typeface="+mn-lt"/>
              </a:rPr>
              <a:t>argmin</a:t>
            </a:r>
            <a:r>
              <a:rPr lang="en-GB">
                <a:ea typeface="+mn-lt"/>
                <a:cs typeface="+mn-lt"/>
              </a:rPr>
              <a:t> </a:t>
            </a:r>
            <a:r>
              <a:rPr lang="en-GB" baseline="-25000">
                <a:ea typeface="+mn-lt"/>
                <a:cs typeface="+mn-lt"/>
              </a:rPr>
              <a:t>𝑔</a:t>
            </a:r>
            <a:r>
              <a:rPr lang="en-GB" sz="1900" baseline="-25000">
                <a:ea typeface="+mn-lt"/>
                <a:cs typeface="+mn-lt"/>
              </a:rPr>
              <a:t> </a:t>
            </a:r>
            <a:r>
              <a:rPr lang="en-GB" sz="3600">
                <a:ea typeface="+mn-lt"/>
                <a:cs typeface="+mn-lt"/>
              </a:rPr>
              <a:t>∫</a:t>
            </a:r>
            <a:r>
              <a:rPr lang="en-GB">
                <a:ea typeface="+mn-lt"/>
                <a:cs typeface="+mn-lt"/>
              </a:rPr>
              <a:t> </a:t>
            </a:r>
            <a:r>
              <a:rPr lang="en-GB" baseline="-25000">
                <a:ea typeface="+mn-lt"/>
                <a:cs typeface="+mn-lt"/>
              </a:rPr>
              <a:t>B</a:t>
            </a:r>
            <a:r>
              <a:rPr lang="en-GB">
                <a:ea typeface="+mn-lt"/>
                <a:cs typeface="+mn-lt"/>
              </a:rPr>
              <a:t> ∥V(𝑥) − ∇𝑔(𝑥) ∥</a:t>
            </a:r>
            <a:r>
              <a:rPr lang="en-GB" sz="1900" baseline="-25000">
                <a:ea typeface="+mn-lt"/>
                <a:cs typeface="+mn-lt"/>
              </a:rPr>
              <a:t>2</a:t>
            </a:r>
            <a:r>
              <a:rPr lang="en-GB">
                <a:ea typeface="+mn-lt"/>
                <a:cs typeface="+mn-lt"/>
              </a:rPr>
              <a:t> dx  + α </a:t>
            </a:r>
            <a:r>
              <a:rPr lang="en-US">
                <a:ea typeface="+mn-lt"/>
                <a:cs typeface="+mn-lt"/>
              </a:rPr>
              <a:t>∗ </a:t>
            </a:r>
            <a:r>
              <a:rPr lang="en-GB" sz="3200">
                <a:ea typeface="+mn-lt"/>
                <a:cs typeface="+mn-lt"/>
              </a:rPr>
              <a:t>∑︁</a:t>
            </a:r>
            <a:r>
              <a:rPr lang="en-GB" sz="3200" baseline="-25000">
                <a:ea typeface="+mn-lt"/>
                <a:cs typeface="+mn-lt"/>
              </a:rPr>
              <a:t>𝑖</a:t>
            </a:r>
            <a:r>
              <a:rPr lang="en-GB">
                <a:ea typeface="+mn-lt"/>
                <a:cs typeface="+mn-lt"/>
              </a:rPr>
              <a:t> g(p</a:t>
            </a:r>
            <a:r>
              <a:rPr lang="en-GB" baseline="-25000">
                <a:ea typeface="+mn-lt"/>
                <a:cs typeface="+mn-lt"/>
              </a:rPr>
              <a:t>i</a:t>
            </a:r>
            <a:r>
              <a:rPr lang="en-GB">
                <a:ea typeface="+mn-lt"/>
                <a:cs typeface="+mn-lt"/>
              </a:rPr>
              <a:t>)</a:t>
            </a:r>
            <a:r>
              <a:rPr lang="en-GB" baseline="30000">
                <a:ea typeface="+mn-lt"/>
                <a:cs typeface="+mn-lt"/>
              </a:rPr>
              <a:t>2</a:t>
            </a:r>
            <a:r>
              <a:rPr lang="en-GB">
                <a:ea typeface="+mn-lt"/>
                <a:cs typeface="+mn-lt"/>
              </a:rPr>
              <a:t> </a:t>
            </a:r>
            <a:endParaRPr lang="en-GB"/>
          </a:p>
        </p:txBody>
      </p:sp>
      <p:sp>
        <p:nvSpPr>
          <p:cNvPr id="5" name="TextBox 4">
            <a:extLst>
              <a:ext uri="{FF2B5EF4-FFF2-40B4-BE49-F238E27FC236}">
                <a16:creationId xmlns:a16="http://schemas.microsoft.com/office/drawing/2014/main" id="{95BE1B27-1621-4808-D669-0748DD6860BE}"/>
              </a:ext>
            </a:extLst>
          </p:cNvPr>
          <p:cNvSpPr txBox="1"/>
          <p:nvPr/>
        </p:nvSpPr>
        <p:spPr>
          <a:xfrm>
            <a:off x="6647311" y="6353964"/>
            <a:ext cx="5435869" cy="780646"/>
          </a:xfrm>
          <a:prstGeom prst="rect">
            <a:avLst/>
          </a:prstGeom>
          <a:solidFill>
            <a:schemeClr val="bg1"/>
          </a:solidFill>
        </p:spPr>
        <p:txBody>
          <a:bodyPr wrap="square" lIns="91440" tIns="45720" rIns="91440" bIns="45720" rtlCol="0" anchor="t">
            <a:spAutoFit/>
          </a:bodyPr>
          <a:lstStyle/>
          <a:p>
            <a:pPr algn="r"/>
            <a:r>
              <a:rPr lang="en-US" sz="2200" err="1"/>
              <a:t>Kazhdan</a:t>
            </a:r>
            <a:r>
              <a:rPr lang="en-US" sz="2200"/>
              <a:t> et al. </a:t>
            </a:r>
            <a:r>
              <a:rPr lang="en-US" sz="2200" b="1"/>
              <a:t>PSR</a:t>
            </a:r>
            <a:r>
              <a:rPr lang="en-US" sz="2200"/>
              <a:t>, ESGP, June 2006</a:t>
            </a:r>
          </a:p>
          <a:p>
            <a:pPr algn="r"/>
            <a:endParaRPr lang="en-US" sz="2200">
              <a:ea typeface="Calibri"/>
              <a:cs typeface="Calibri"/>
            </a:endParaRPr>
          </a:p>
        </p:txBody>
      </p:sp>
    </p:spTree>
    <p:extLst>
      <p:ext uri="{BB962C8B-B14F-4D97-AF65-F5344CB8AC3E}">
        <p14:creationId xmlns:p14="http://schemas.microsoft.com/office/powerpoint/2010/main" val="621947036"/>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2C00EE9-ABA8-6C2D-7435-0B9F1D28638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481380A-66AE-E10F-2E44-75BE099D8577}"/>
              </a:ext>
            </a:extLst>
          </p:cNvPr>
          <p:cNvSpPr>
            <a:spLocks noGrp="1"/>
          </p:cNvSpPr>
          <p:nvPr>
            <p:ph type="title"/>
          </p:nvPr>
        </p:nvSpPr>
        <p:spPr/>
        <p:txBody>
          <a:bodyPr/>
          <a:lstStyle/>
          <a:p>
            <a:r>
              <a:rPr lang="en-US"/>
              <a:t>(Screened) Poisson reconstruction</a:t>
            </a:r>
          </a:p>
        </p:txBody>
      </p:sp>
      <p:sp>
        <p:nvSpPr>
          <p:cNvPr id="4" name="Slide Number Placeholder 3">
            <a:extLst>
              <a:ext uri="{FF2B5EF4-FFF2-40B4-BE49-F238E27FC236}">
                <a16:creationId xmlns:a16="http://schemas.microsoft.com/office/drawing/2014/main" id="{E9EEF554-B066-93ED-068C-911B78713188}"/>
              </a:ext>
            </a:extLst>
          </p:cNvPr>
          <p:cNvSpPr>
            <a:spLocks noGrp="1"/>
          </p:cNvSpPr>
          <p:nvPr>
            <p:ph type="sldNum" sz="quarter" idx="12"/>
          </p:nvPr>
        </p:nvSpPr>
        <p:spPr/>
        <p:txBody>
          <a:bodyPr/>
          <a:lstStyle/>
          <a:p>
            <a:fld id="{AC5C1BE9-C296-1249-A240-B59D2833722D}" type="slidenum">
              <a:rPr lang="de-DE" smtClean="0"/>
              <a:t>55</a:t>
            </a:fld>
            <a:endParaRPr lang="de-DE"/>
          </a:p>
        </p:txBody>
      </p:sp>
      <p:sp>
        <p:nvSpPr>
          <p:cNvPr id="5" name="Content Placeholder 2">
            <a:extLst>
              <a:ext uri="{FF2B5EF4-FFF2-40B4-BE49-F238E27FC236}">
                <a16:creationId xmlns:a16="http://schemas.microsoft.com/office/drawing/2014/main" id="{C9E22929-C122-5293-7F98-C106463C5E19}"/>
              </a:ext>
            </a:extLst>
          </p:cNvPr>
          <p:cNvSpPr>
            <a:spLocks noGrp="1"/>
          </p:cNvSpPr>
          <p:nvPr>
            <p:ph idx="1"/>
          </p:nvPr>
        </p:nvSpPr>
        <p:spPr>
          <a:xfrm>
            <a:off x="838200" y="1825625"/>
            <a:ext cx="10515600" cy="4675188"/>
          </a:xfrm>
        </p:spPr>
        <p:txBody>
          <a:bodyPr vert="horz" lIns="91440" tIns="45720" rIns="91440" bIns="45720" rtlCol="0" anchor="t">
            <a:noAutofit/>
          </a:bodyPr>
          <a:lstStyle/>
          <a:p>
            <a:r>
              <a:rPr lang="en-GB">
                <a:ea typeface="Calibri"/>
                <a:cs typeface="Calibri"/>
              </a:rPr>
              <a:t>Can extract the surface from oriented point clouds</a:t>
            </a:r>
          </a:p>
          <a:p>
            <a:r>
              <a:rPr lang="en-GB">
                <a:ea typeface="Calibri"/>
                <a:cs typeface="Calibri"/>
              </a:rPr>
              <a:t>(Screened PSR) efficiently implements sparsity constraints</a:t>
            </a:r>
          </a:p>
          <a:p>
            <a:r>
              <a:rPr lang="en-GB">
                <a:ea typeface="Calibri"/>
                <a:cs typeface="Calibri"/>
              </a:rPr>
              <a:t>Can better capture the details of the underlying surface</a:t>
            </a:r>
          </a:p>
          <a:p>
            <a:r>
              <a:rPr lang="en-GB">
                <a:ea typeface="Calibri"/>
                <a:cs typeface="Calibri"/>
              </a:rPr>
              <a:t>(Screened PSR) implements efficient octree structure and multigrid algorithm to reduce the time complexity</a:t>
            </a:r>
          </a:p>
          <a:p>
            <a:pPr marL="0" indent="0">
              <a:buNone/>
            </a:pPr>
            <a:endParaRPr lang="en-GB">
              <a:ea typeface="Calibri"/>
              <a:cs typeface="Calibri"/>
            </a:endParaRPr>
          </a:p>
          <a:p>
            <a:pPr marL="0" indent="0">
              <a:buNone/>
            </a:pPr>
            <a:r>
              <a:rPr lang="en-GB">
                <a:ea typeface="Calibri"/>
                <a:cs typeface="Calibri"/>
              </a:rPr>
              <a:t>However, these methods </a:t>
            </a:r>
            <a:r>
              <a:rPr lang="en-GB">
                <a:ea typeface="+mn-lt"/>
                <a:cs typeface="+mn-lt"/>
              </a:rPr>
              <a:t>limit themselves to outputting the likeliest surface given the point cloud observations and their assumed prior. Whereas in reality there could be theoretically infinite number of possible surfaces representing same set of Points with </a:t>
            </a:r>
            <a:r>
              <a:rPr lang="en-GB" err="1">
                <a:ea typeface="+mn-lt"/>
                <a:cs typeface="+mn-lt"/>
              </a:rPr>
              <a:t>normals</a:t>
            </a:r>
          </a:p>
        </p:txBody>
      </p:sp>
    </p:spTree>
    <p:extLst>
      <p:ext uri="{BB962C8B-B14F-4D97-AF65-F5344CB8AC3E}">
        <p14:creationId xmlns:p14="http://schemas.microsoft.com/office/powerpoint/2010/main" val="1831642450"/>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56D8F2-4F68-EF4A-8EA3-68DEBC3F4A3D}"/>
              </a:ext>
            </a:extLst>
          </p:cNvPr>
          <p:cNvSpPr>
            <a:spLocks noGrp="1"/>
          </p:cNvSpPr>
          <p:nvPr>
            <p:ph type="title"/>
          </p:nvPr>
        </p:nvSpPr>
        <p:spPr/>
        <p:txBody>
          <a:bodyPr/>
          <a:lstStyle/>
          <a:p>
            <a:r>
              <a:rPr lang="en-US"/>
              <a:t>(Screened) Poisson reconstruction</a:t>
            </a:r>
          </a:p>
        </p:txBody>
      </p:sp>
      <p:sp>
        <p:nvSpPr>
          <p:cNvPr id="4" name="Slide Number Placeholder 3">
            <a:extLst>
              <a:ext uri="{FF2B5EF4-FFF2-40B4-BE49-F238E27FC236}">
                <a16:creationId xmlns:a16="http://schemas.microsoft.com/office/drawing/2014/main" id="{80A44151-D4DA-5742-9630-83E7549625B2}"/>
              </a:ext>
            </a:extLst>
          </p:cNvPr>
          <p:cNvSpPr>
            <a:spLocks noGrp="1"/>
          </p:cNvSpPr>
          <p:nvPr>
            <p:ph type="sldNum" sz="quarter" idx="12"/>
          </p:nvPr>
        </p:nvSpPr>
        <p:spPr/>
        <p:txBody>
          <a:bodyPr/>
          <a:lstStyle/>
          <a:p>
            <a:fld id="{AC5C1BE9-C296-1249-A240-B59D2833722D}" type="slidenum">
              <a:rPr lang="de-DE" smtClean="0"/>
              <a:t>56</a:t>
            </a:fld>
            <a:endParaRPr lang="de-DE"/>
          </a:p>
        </p:txBody>
      </p:sp>
      <p:pic>
        <p:nvPicPr>
          <p:cNvPr id="7" name="Picture 6" descr="A collage of images of a statue&#10;&#10;AI-generated content may be incorrect.">
            <a:extLst>
              <a:ext uri="{FF2B5EF4-FFF2-40B4-BE49-F238E27FC236}">
                <a16:creationId xmlns:a16="http://schemas.microsoft.com/office/drawing/2014/main" id="{C6C5A7AC-D9CD-914B-FBAC-8DE073784962}"/>
              </a:ext>
            </a:extLst>
          </p:cNvPr>
          <p:cNvPicPr>
            <a:picLocks noChangeAspect="1"/>
          </p:cNvPicPr>
          <p:nvPr/>
        </p:nvPicPr>
        <p:blipFill>
          <a:blip r:embed="rId3"/>
          <a:stretch>
            <a:fillRect/>
          </a:stretch>
        </p:blipFill>
        <p:spPr>
          <a:xfrm>
            <a:off x="1405355" y="1363579"/>
            <a:ext cx="9381290" cy="5360737"/>
          </a:xfrm>
          <a:prstGeom prst="rect">
            <a:avLst/>
          </a:prstGeom>
        </p:spPr>
      </p:pic>
    </p:spTree>
    <p:extLst>
      <p:ext uri="{BB962C8B-B14F-4D97-AF65-F5344CB8AC3E}">
        <p14:creationId xmlns:p14="http://schemas.microsoft.com/office/powerpoint/2010/main" val="2465122496"/>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442B949F-6494-B2D1-8F8A-60A5EAEAA3FE}"/>
            </a:ext>
          </a:extLst>
        </p:cNvPr>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53F29798-D584-4792-9B62-3F5F5C36D6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Slide Number Placeholder 3">
            <a:extLst>
              <a:ext uri="{FF2B5EF4-FFF2-40B4-BE49-F238E27FC236}">
                <a16:creationId xmlns:a16="http://schemas.microsoft.com/office/drawing/2014/main" id="{F3DF47C7-FD0D-2D20-3188-621EDD79597A}"/>
              </a:ext>
            </a:extLst>
          </p:cNvPr>
          <p:cNvSpPr>
            <a:spLocks noGrp="1"/>
          </p:cNvSpPr>
          <p:nvPr>
            <p:ph type="sldNum" sz="quarter" idx="12"/>
          </p:nvPr>
        </p:nvSpPr>
        <p:spPr>
          <a:xfrm>
            <a:off x="8610600" y="6356350"/>
            <a:ext cx="2743200" cy="365125"/>
          </a:xfrm>
        </p:spPr>
        <p:txBody>
          <a:bodyPr vert="horz" lIns="91440" tIns="45720" rIns="91440" bIns="45720" rtlCol="0" anchor="ctr">
            <a:normAutofit/>
          </a:bodyPr>
          <a:lstStyle/>
          <a:p>
            <a:pPr>
              <a:spcAft>
                <a:spcPts val="600"/>
              </a:spcAft>
            </a:pPr>
            <a:fld id="{AC5C1BE9-C296-1249-A240-B59D2833722D}" type="slidenum">
              <a:rPr lang="en-US" smtClean="0"/>
              <a:pPr>
                <a:spcAft>
                  <a:spcPts val="600"/>
                </a:spcAft>
              </a:pPr>
              <a:t>57</a:t>
            </a:fld>
            <a:endParaRPr lang="en-US"/>
          </a:p>
        </p:txBody>
      </p:sp>
      <p:sp>
        <p:nvSpPr>
          <p:cNvPr id="12" name="Title 1">
            <a:extLst>
              <a:ext uri="{FF2B5EF4-FFF2-40B4-BE49-F238E27FC236}">
                <a16:creationId xmlns:a16="http://schemas.microsoft.com/office/drawing/2014/main" id="{EAEF87A7-0BF7-4620-524A-AA9BAD73F5D7}"/>
              </a:ext>
            </a:extLst>
          </p:cNvPr>
          <p:cNvSpPr txBox="1">
            <a:spLocks/>
          </p:cNvSpPr>
          <p:nvPr/>
        </p:nvSpPr>
        <p:spPr>
          <a:xfrm>
            <a:off x="990600" y="517525"/>
            <a:ext cx="10515600"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a:t>Neural Stochastic Screened Poisson Surface Reconstruction</a:t>
            </a:r>
            <a:endParaRPr lang="en-US"/>
          </a:p>
        </p:txBody>
      </p:sp>
      <p:sp>
        <p:nvSpPr>
          <p:cNvPr id="16" name="TextBox 15">
            <a:extLst>
              <a:ext uri="{FF2B5EF4-FFF2-40B4-BE49-F238E27FC236}">
                <a16:creationId xmlns:a16="http://schemas.microsoft.com/office/drawing/2014/main" id="{2F5241F9-B76A-CDBF-6AD0-F865AA9872C2}"/>
              </a:ext>
            </a:extLst>
          </p:cNvPr>
          <p:cNvSpPr txBox="1"/>
          <p:nvPr/>
        </p:nvSpPr>
        <p:spPr>
          <a:xfrm>
            <a:off x="3095048" y="6365169"/>
            <a:ext cx="9088983" cy="430887"/>
          </a:xfrm>
          <a:prstGeom prst="rect">
            <a:avLst/>
          </a:prstGeom>
          <a:solidFill>
            <a:schemeClr val="bg1"/>
          </a:solidFill>
        </p:spPr>
        <p:txBody>
          <a:bodyPr wrap="square" lIns="91440" tIns="45720" rIns="91440" bIns="45720" rtlCol="0" anchor="t">
            <a:spAutoFit/>
          </a:bodyPr>
          <a:lstStyle/>
          <a:p>
            <a:pPr algn="r"/>
            <a:r>
              <a:rPr lang="en-US" sz="2200"/>
              <a:t>Sellan and Jacobson, </a:t>
            </a:r>
            <a:r>
              <a:rPr lang="en-US" sz="2200" b="1"/>
              <a:t>Neural Stochastic Screened PSR</a:t>
            </a:r>
            <a:r>
              <a:rPr lang="en-US" sz="2200"/>
              <a:t>,  </a:t>
            </a:r>
            <a:r>
              <a:rPr lang="en-US" sz="2200">
                <a:ea typeface="+mn-lt"/>
                <a:cs typeface="+mn-lt"/>
              </a:rPr>
              <a:t>SIGGRAPH Asia 2023</a:t>
            </a:r>
            <a:r>
              <a:rPr lang="en-US" sz="2200"/>
              <a:t> </a:t>
            </a:r>
            <a:endParaRPr lang="en-US" sz="2200">
              <a:ea typeface="Calibri"/>
              <a:cs typeface="Calibri"/>
            </a:endParaRPr>
          </a:p>
        </p:txBody>
      </p:sp>
      <p:sp>
        <p:nvSpPr>
          <p:cNvPr id="3" name="Content Placeholder 2">
            <a:extLst>
              <a:ext uri="{FF2B5EF4-FFF2-40B4-BE49-F238E27FC236}">
                <a16:creationId xmlns:a16="http://schemas.microsoft.com/office/drawing/2014/main" id="{3F4F4857-5968-06D6-B3E4-664E02DB1955}"/>
              </a:ext>
            </a:extLst>
          </p:cNvPr>
          <p:cNvSpPr>
            <a:spLocks noGrp="1"/>
          </p:cNvSpPr>
          <p:nvPr>
            <p:ph idx="1"/>
          </p:nvPr>
        </p:nvSpPr>
        <p:spPr>
          <a:xfrm>
            <a:off x="847725" y="1854200"/>
            <a:ext cx="10506075" cy="3703638"/>
          </a:xfrm>
        </p:spPr>
        <p:txBody>
          <a:bodyPr vert="horz" lIns="91440" tIns="45720" rIns="91440" bIns="45720" rtlCol="0" anchor="t">
            <a:noAutofit/>
          </a:bodyPr>
          <a:lstStyle/>
          <a:p>
            <a:r>
              <a:rPr lang="en-GB">
                <a:ea typeface="Calibri"/>
                <a:cs typeface="Calibri"/>
              </a:rPr>
              <a:t>Take a step even further and </a:t>
            </a:r>
            <a:r>
              <a:rPr lang="en-GB">
                <a:ea typeface="+mn-lt"/>
                <a:cs typeface="+mn-lt"/>
              </a:rPr>
              <a:t>models the posterior multivariate Gaussian distributions representing the likelihood of all possible reconstructions for the given Point Set with </a:t>
            </a:r>
            <a:r>
              <a:rPr lang="en-GB" err="1">
                <a:ea typeface="+mn-lt"/>
                <a:cs typeface="+mn-lt"/>
              </a:rPr>
              <a:t>normals</a:t>
            </a:r>
            <a:endParaRPr lang="en-GB" err="1">
              <a:ea typeface="Calibri"/>
              <a:cs typeface="Calibri"/>
            </a:endParaRPr>
          </a:p>
          <a:p>
            <a:r>
              <a:rPr lang="en-GB">
                <a:ea typeface="+mn-lt"/>
                <a:cs typeface="+mn-lt"/>
              </a:rPr>
              <a:t>Proposes the parametrization of mean and covariance functions using neural networks, optimizing them through gradient-based methods for a more efficient and flexible approach </a:t>
            </a:r>
          </a:p>
          <a:p>
            <a:r>
              <a:rPr lang="en-GB">
                <a:ea typeface="+mn-lt"/>
                <a:cs typeface="+mn-lt"/>
              </a:rPr>
              <a:t>Enabling computation of the statistical quantities over the reconstruction </a:t>
            </a:r>
            <a:endParaRPr lang="en-GB">
              <a:ea typeface="Calibri"/>
              <a:cs typeface="Calibri"/>
            </a:endParaRPr>
          </a:p>
          <a:p>
            <a:endParaRPr lang="en-GB">
              <a:ea typeface="Calibri"/>
              <a:cs typeface="Calibri"/>
            </a:endParaRPr>
          </a:p>
        </p:txBody>
      </p:sp>
    </p:spTree>
    <p:extLst>
      <p:ext uri="{BB962C8B-B14F-4D97-AF65-F5344CB8AC3E}">
        <p14:creationId xmlns:p14="http://schemas.microsoft.com/office/powerpoint/2010/main" val="937126674"/>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476F1C7C-3D38-EB60-CD3A-55BD4BFDF5AE}"/>
            </a:ext>
          </a:extLst>
        </p:cNvPr>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AF8EA14E-FF2B-C58F-0BB3-9481D53EC9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Slide Number Placeholder 3">
            <a:extLst>
              <a:ext uri="{FF2B5EF4-FFF2-40B4-BE49-F238E27FC236}">
                <a16:creationId xmlns:a16="http://schemas.microsoft.com/office/drawing/2014/main" id="{93063612-074D-56AB-A4C0-381842B29427}"/>
              </a:ext>
            </a:extLst>
          </p:cNvPr>
          <p:cNvSpPr>
            <a:spLocks noGrp="1"/>
          </p:cNvSpPr>
          <p:nvPr>
            <p:ph type="sldNum" sz="quarter" idx="12"/>
          </p:nvPr>
        </p:nvSpPr>
        <p:spPr>
          <a:xfrm>
            <a:off x="8610600" y="6356350"/>
            <a:ext cx="2743200" cy="365125"/>
          </a:xfrm>
        </p:spPr>
        <p:txBody>
          <a:bodyPr vert="horz" lIns="91440" tIns="45720" rIns="91440" bIns="45720" rtlCol="0" anchor="ctr">
            <a:normAutofit/>
          </a:bodyPr>
          <a:lstStyle/>
          <a:p>
            <a:pPr>
              <a:spcAft>
                <a:spcPts val="600"/>
              </a:spcAft>
            </a:pPr>
            <a:fld id="{AC5C1BE9-C296-1249-A240-B59D2833722D}" type="slidenum">
              <a:rPr lang="en-US" smtClean="0"/>
              <a:pPr>
                <a:spcAft>
                  <a:spcPts val="600"/>
                </a:spcAft>
              </a:pPr>
              <a:t>58</a:t>
            </a:fld>
            <a:endParaRPr lang="en-US"/>
          </a:p>
        </p:txBody>
      </p:sp>
      <p:sp>
        <p:nvSpPr>
          <p:cNvPr id="12" name="Title 1">
            <a:extLst>
              <a:ext uri="{FF2B5EF4-FFF2-40B4-BE49-F238E27FC236}">
                <a16:creationId xmlns:a16="http://schemas.microsoft.com/office/drawing/2014/main" id="{FDBAA077-0D30-9F55-985B-AA340A814A88}"/>
              </a:ext>
            </a:extLst>
          </p:cNvPr>
          <p:cNvSpPr txBox="1">
            <a:spLocks/>
          </p:cNvSpPr>
          <p:nvPr/>
        </p:nvSpPr>
        <p:spPr>
          <a:xfrm>
            <a:off x="990600" y="517525"/>
            <a:ext cx="10515600"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a:t>Neural Stochastic Screened Poisson Surface Reconstruction</a:t>
            </a:r>
            <a:endParaRPr lang="en-US"/>
          </a:p>
        </p:txBody>
      </p:sp>
      <p:pic>
        <p:nvPicPr>
          <p:cNvPr id="14" name="Picture 13" descr="A diagram of a model&#10;&#10;AI-generated content may be incorrect.">
            <a:extLst>
              <a:ext uri="{FF2B5EF4-FFF2-40B4-BE49-F238E27FC236}">
                <a16:creationId xmlns:a16="http://schemas.microsoft.com/office/drawing/2014/main" id="{3294A50D-D504-C801-967D-745B6C2BC42B}"/>
              </a:ext>
            </a:extLst>
          </p:cNvPr>
          <p:cNvPicPr>
            <a:picLocks noChangeAspect="1"/>
          </p:cNvPicPr>
          <p:nvPr/>
        </p:nvPicPr>
        <p:blipFill>
          <a:blip r:embed="rId3"/>
          <a:stretch>
            <a:fillRect/>
          </a:stretch>
        </p:blipFill>
        <p:spPr>
          <a:xfrm>
            <a:off x="324971" y="1837515"/>
            <a:ext cx="11542058" cy="4191500"/>
          </a:xfrm>
          <a:prstGeom prst="rect">
            <a:avLst/>
          </a:prstGeom>
        </p:spPr>
      </p:pic>
      <p:sp>
        <p:nvSpPr>
          <p:cNvPr id="16" name="TextBox 15">
            <a:extLst>
              <a:ext uri="{FF2B5EF4-FFF2-40B4-BE49-F238E27FC236}">
                <a16:creationId xmlns:a16="http://schemas.microsoft.com/office/drawing/2014/main" id="{0E4D9A17-CBBF-43DC-D6C4-BEA003F10F76}"/>
              </a:ext>
            </a:extLst>
          </p:cNvPr>
          <p:cNvSpPr txBox="1"/>
          <p:nvPr/>
        </p:nvSpPr>
        <p:spPr>
          <a:xfrm>
            <a:off x="3095048" y="6365169"/>
            <a:ext cx="9088983" cy="430887"/>
          </a:xfrm>
          <a:prstGeom prst="rect">
            <a:avLst/>
          </a:prstGeom>
          <a:solidFill>
            <a:schemeClr val="bg1"/>
          </a:solidFill>
        </p:spPr>
        <p:txBody>
          <a:bodyPr wrap="square" lIns="91440" tIns="45720" rIns="91440" bIns="45720" rtlCol="0" anchor="t">
            <a:spAutoFit/>
          </a:bodyPr>
          <a:lstStyle/>
          <a:p>
            <a:pPr algn="r"/>
            <a:r>
              <a:rPr lang="en-US" sz="2200"/>
              <a:t>Sellan and Jacobson, </a:t>
            </a:r>
            <a:r>
              <a:rPr lang="en-US" sz="2200" b="1"/>
              <a:t>Neural Stochastic Screened PSR</a:t>
            </a:r>
            <a:r>
              <a:rPr lang="en-US" sz="2200"/>
              <a:t>,  </a:t>
            </a:r>
            <a:r>
              <a:rPr lang="en-US" sz="2200">
                <a:ea typeface="+mn-lt"/>
                <a:cs typeface="+mn-lt"/>
              </a:rPr>
              <a:t>SIGGRAPH Asia 2023</a:t>
            </a:r>
            <a:r>
              <a:rPr lang="en-US" sz="2200"/>
              <a:t> </a:t>
            </a:r>
            <a:endParaRPr lang="en-US" sz="2200">
              <a:ea typeface="Calibri"/>
              <a:cs typeface="Calibri"/>
            </a:endParaRPr>
          </a:p>
        </p:txBody>
      </p:sp>
    </p:spTree>
    <p:extLst>
      <p:ext uri="{BB962C8B-B14F-4D97-AF65-F5344CB8AC3E}">
        <p14:creationId xmlns:p14="http://schemas.microsoft.com/office/powerpoint/2010/main" val="4133136514"/>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183411AC-CEF2-3D49-27FD-758D1AE59996}"/>
            </a:ext>
          </a:extLst>
        </p:cNvPr>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C1CCA809-8D24-5336-D523-11EDE89FE3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Slide Number Placeholder 3">
            <a:extLst>
              <a:ext uri="{FF2B5EF4-FFF2-40B4-BE49-F238E27FC236}">
                <a16:creationId xmlns:a16="http://schemas.microsoft.com/office/drawing/2014/main" id="{48238346-CA81-564A-E6BB-A458925AA298}"/>
              </a:ext>
            </a:extLst>
          </p:cNvPr>
          <p:cNvSpPr>
            <a:spLocks noGrp="1"/>
          </p:cNvSpPr>
          <p:nvPr>
            <p:ph type="sldNum" sz="quarter" idx="12"/>
          </p:nvPr>
        </p:nvSpPr>
        <p:spPr>
          <a:xfrm>
            <a:off x="8610600" y="6356350"/>
            <a:ext cx="2743200" cy="365125"/>
          </a:xfrm>
        </p:spPr>
        <p:txBody>
          <a:bodyPr vert="horz" lIns="91440" tIns="45720" rIns="91440" bIns="45720" rtlCol="0" anchor="ctr">
            <a:normAutofit/>
          </a:bodyPr>
          <a:lstStyle/>
          <a:p>
            <a:pPr>
              <a:spcAft>
                <a:spcPts val="600"/>
              </a:spcAft>
            </a:pPr>
            <a:fld id="{AC5C1BE9-C296-1249-A240-B59D2833722D}" type="slidenum">
              <a:rPr lang="en-US" smtClean="0"/>
              <a:pPr>
                <a:spcAft>
                  <a:spcPts val="600"/>
                </a:spcAft>
              </a:pPr>
              <a:t>59</a:t>
            </a:fld>
            <a:endParaRPr lang="en-US"/>
          </a:p>
        </p:txBody>
      </p:sp>
      <p:sp>
        <p:nvSpPr>
          <p:cNvPr id="12" name="Title 1">
            <a:extLst>
              <a:ext uri="{FF2B5EF4-FFF2-40B4-BE49-F238E27FC236}">
                <a16:creationId xmlns:a16="http://schemas.microsoft.com/office/drawing/2014/main" id="{CBB727A3-225F-77A2-340A-A63AA6F7211D}"/>
              </a:ext>
            </a:extLst>
          </p:cNvPr>
          <p:cNvSpPr txBox="1">
            <a:spLocks/>
          </p:cNvSpPr>
          <p:nvPr/>
        </p:nvSpPr>
        <p:spPr>
          <a:xfrm>
            <a:off x="990600" y="517525"/>
            <a:ext cx="10515600"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a:t>Neural Stochastic Screened Poisson Surface Reconstruction</a:t>
            </a:r>
            <a:endParaRPr lang="en-US"/>
          </a:p>
        </p:txBody>
      </p:sp>
      <p:sp>
        <p:nvSpPr>
          <p:cNvPr id="16" name="TextBox 15">
            <a:extLst>
              <a:ext uri="{FF2B5EF4-FFF2-40B4-BE49-F238E27FC236}">
                <a16:creationId xmlns:a16="http://schemas.microsoft.com/office/drawing/2014/main" id="{79C00E74-B9D1-33DD-93D3-8996D2C3A6C6}"/>
              </a:ext>
            </a:extLst>
          </p:cNvPr>
          <p:cNvSpPr txBox="1"/>
          <p:nvPr/>
        </p:nvSpPr>
        <p:spPr>
          <a:xfrm>
            <a:off x="3095048" y="6365169"/>
            <a:ext cx="9088983" cy="430887"/>
          </a:xfrm>
          <a:prstGeom prst="rect">
            <a:avLst/>
          </a:prstGeom>
          <a:solidFill>
            <a:schemeClr val="bg1"/>
          </a:solidFill>
        </p:spPr>
        <p:txBody>
          <a:bodyPr wrap="square" lIns="91440" tIns="45720" rIns="91440" bIns="45720" rtlCol="0" anchor="t">
            <a:spAutoFit/>
          </a:bodyPr>
          <a:lstStyle/>
          <a:p>
            <a:pPr algn="r"/>
            <a:r>
              <a:rPr lang="en-US" sz="2200"/>
              <a:t>Sellan and Jacobson, </a:t>
            </a:r>
            <a:r>
              <a:rPr lang="en-US" sz="2200" b="1"/>
              <a:t>Neural Stochastic Screened PSR</a:t>
            </a:r>
            <a:r>
              <a:rPr lang="en-US" sz="2200"/>
              <a:t>,  </a:t>
            </a:r>
            <a:r>
              <a:rPr lang="en-US" sz="2200">
                <a:ea typeface="+mn-lt"/>
                <a:cs typeface="+mn-lt"/>
              </a:rPr>
              <a:t>SIGGRAPH Asia 2023</a:t>
            </a:r>
            <a:r>
              <a:rPr lang="en-US" sz="2200"/>
              <a:t> </a:t>
            </a:r>
            <a:endParaRPr lang="en-US" sz="2200">
              <a:ea typeface="Calibri"/>
              <a:cs typeface="Calibri"/>
            </a:endParaRPr>
          </a:p>
        </p:txBody>
      </p:sp>
      <p:grpSp>
        <p:nvGrpSpPr>
          <p:cNvPr id="5" name="Group 4">
            <a:extLst>
              <a:ext uri="{FF2B5EF4-FFF2-40B4-BE49-F238E27FC236}">
                <a16:creationId xmlns:a16="http://schemas.microsoft.com/office/drawing/2014/main" id="{E73878F0-A8F6-25CE-6BDD-E27A2AA2A96A}"/>
              </a:ext>
            </a:extLst>
          </p:cNvPr>
          <p:cNvGrpSpPr/>
          <p:nvPr/>
        </p:nvGrpSpPr>
        <p:grpSpPr>
          <a:xfrm>
            <a:off x="352425" y="2366963"/>
            <a:ext cx="11487150" cy="3095625"/>
            <a:chOff x="514350" y="2328863"/>
            <a:chExt cx="12773025" cy="3190875"/>
          </a:xfrm>
        </p:grpSpPr>
        <p:pic>
          <p:nvPicPr>
            <p:cNvPr id="2" name="Picture 1" descr="A red and blue image of a number&#10;&#10;AI-generated content may be incorrect.">
              <a:extLst>
                <a:ext uri="{FF2B5EF4-FFF2-40B4-BE49-F238E27FC236}">
                  <a16:creationId xmlns:a16="http://schemas.microsoft.com/office/drawing/2014/main" id="{7B1D9C14-DA95-4682-DE7F-261350C36E00}"/>
                </a:ext>
              </a:extLst>
            </p:cNvPr>
            <p:cNvPicPr>
              <a:picLocks noChangeAspect="1"/>
            </p:cNvPicPr>
            <p:nvPr/>
          </p:nvPicPr>
          <p:blipFill>
            <a:blip r:embed="rId3"/>
            <a:stretch>
              <a:fillRect/>
            </a:stretch>
          </p:blipFill>
          <p:spPr>
            <a:xfrm>
              <a:off x="514350" y="2328863"/>
              <a:ext cx="7124700" cy="3190875"/>
            </a:xfrm>
            <a:prstGeom prst="rect">
              <a:avLst/>
            </a:prstGeom>
          </p:spPr>
        </p:pic>
        <p:pic>
          <p:nvPicPr>
            <p:cNvPr id="3" name="Picture 2" descr="A close-up of a red and blue object&#10;&#10;AI-generated content may be incorrect.">
              <a:extLst>
                <a:ext uri="{FF2B5EF4-FFF2-40B4-BE49-F238E27FC236}">
                  <a16:creationId xmlns:a16="http://schemas.microsoft.com/office/drawing/2014/main" id="{92EA5DB3-ACA7-0132-6A4A-14A53392861A}"/>
                </a:ext>
              </a:extLst>
            </p:cNvPr>
            <p:cNvPicPr>
              <a:picLocks noChangeAspect="1"/>
            </p:cNvPicPr>
            <p:nvPr/>
          </p:nvPicPr>
          <p:blipFill>
            <a:blip r:embed="rId4"/>
            <a:stretch>
              <a:fillRect/>
            </a:stretch>
          </p:blipFill>
          <p:spPr>
            <a:xfrm>
              <a:off x="7400925" y="2347913"/>
              <a:ext cx="5886450" cy="3171825"/>
            </a:xfrm>
            <a:prstGeom prst="rect">
              <a:avLst/>
            </a:prstGeom>
          </p:spPr>
        </p:pic>
      </p:grpSp>
    </p:spTree>
    <p:extLst>
      <p:ext uri="{BB962C8B-B14F-4D97-AF65-F5344CB8AC3E}">
        <p14:creationId xmlns:p14="http://schemas.microsoft.com/office/powerpoint/2010/main" val="1759847003"/>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532D4522-8AAA-1C1D-EA36-A86B92A94A16}"/>
            </a:ext>
          </a:extLst>
        </p:cNvPr>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21ED9819-9779-2ACE-E549-38FD41B001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Slide Number Placeholder 3">
            <a:extLst>
              <a:ext uri="{FF2B5EF4-FFF2-40B4-BE49-F238E27FC236}">
                <a16:creationId xmlns:a16="http://schemas.microsoft.com/office/drawing/2014/main" id="{BAEF3A05-0708-8365-1FB5-06FD2C80611F}"/>
              </a:ext>
            </a:extLst>
          </p:cNvPr>
          <p:cNvSpPr>
            <a:spLocks noGrp="1"/>
          </p:cNvSpPr>
          <p:nvPr>
            <p:ph type="sldNum" sz="quarter" idx="12"/>
          </p:nvPr>
        </p:nvSpPr>
        <p:spPr>
          <a:xfrm>
            <a:off x="8610600" y="6356350"/>
            <a:ext cx="2743200" cy="365125"/>
          </a:xfrm>
        </p:spPr>
        <p:txBody>
          <a:bodyPr vert="horz" lIns="91440" tIns="45720" rIns="91440" bIns="45720" rtlCol="0" anchor="ctr">
            <a:normAutofit/>
          </a:bodyPr>
          <a:lstStyle/>
          <a:p>
            <a:pPr>
              <a:spcAft>
                <a:spcPts val="600"/>
              </a:spcAft>
            </a:pPr>
            <a:fld id="{AC5C1BE9-C296-1249-A240-B59D2833722D}" type="slidenum">
              <a:rPr lang="en-US" smtClean="0"/>
              <a:pPr>
                <a:spcAft>
                  <a:spcPts val="600"/>
                </a:spcAft>
              </a:pPr>
              <a:t>60</a:t>
            </a:fld>
            <a:endParaRPr lang="en-US"/>
          </a:p>
        </p:txBody>
      </p:sp>
      <p:sp>
        <p:nvSpPr>
          <p:cNvPr id="12" name="Title 1">
            <a:extLst>
              <a:ext uri="{FF2B5EF4-FFF2-40B4-BE49-F238E27FC236}">
                <a16:creationId xmlns:a16="http://schemas.microsoft.com/office/drawing/2014/main" id="{E39E66E1-A5AC-A585-00B0-99FB810EA6C4}"/>
              </a:ext>
            </a:extLst>
          </p:cNvPr>
          <p:cNvSpPr txBox="1">
            <a:spLocks/>
          </p:cNvSpPr>
          <p:nvPr/>
        </p:nvSpPr>
        <p:spPr>
          <a:xfrm>
            <a:off x="990600" y="517525"/>
            <a:ext cx="10515600"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a:t>Neural Stochastic Screened PSR</a:t>
            </a:r>
            <a:endParaRPr lang="en-GB">
              <a:ea typeface="Calibri Light"/>
              <a:cs typeface="Calibri Light"/>
            </a:endParaRPr>
          </a:p>
        </p:txBody>
      </p:sp>
      <p:pic>
        <p:nvPicPr>
          <p:cNvPr id="2" name="Picture 1" descr="A collage of images of different colors&#10;&#10;AI-generated content may be incorrect.">
            <a:extLst>
              <a:ext uri="{FF2B5EF4-FFF2-40B4-BE49-F238E27FC236}">
                <a16:creationId xmlns:a16="http://schemas.microsoft.com/office/drawing/2014/main" id="{FC025CBF-4320-6181-EB70-951824A87F0C}"/>
              </a:ext>
            </a:extLst>
          </p:cNvPr>
          <p:cNvPicPr>
            <a:picLocks noChangeAspect="1"/>
          </p:cNvPicPr>
          <p:nvPr/>
        </p:nvPicPr>
        <p:blipFill>
          <a:blip r:embed="rId3"/>
          <a:stretch>
            <a:fillRect/>
          </a:stretch>
        </p:blipFill>
        <p:spPr>
          <a:xfrm>
            <a:off x="2074209" y="1540529"/>
            <a:ext cx="8043584" cy="4807885"/>
          </a:xfrm>
          <a:prstGeom prst="rect">
            <a:avLst/>
          </a:prstGeom>
        </p:spPr>
      </p:pic>
      <p:sp>
        <p:nvSpPr>
          <p:cNvPr id="7" name="TextBox 6">
            <a:extLst>
              <a:ext uri="{FF2B5EF4-FFF2-40B4-BE49-F238E27FC236}">
                <a16:creationId xmlns:a16="http://schemas.microsoft.com/office/drawing/2014/main" id="{BC40A729-D03F-87E7-BC8C-DD640C087A63}"/>
              </a:ext>
            </a:extLst>
          </p:cNvPr>
          <p:cNvSpPr txBox="1"/>
          <p:nvPr/>
        </p:nvSpPr>
        <p:spPr>
          <a:xfrm>
            <a:off x="3095048" y="6365169"/>
            <a:ext cx="9088983" cy="430887"/>
          </a:xfrm>
          <a:prstGeom prst="rect">
            <a:avLst/>
          </a:prstGeom>
          <a:solidFill>
            <a:schemeClr val="bg1"/>
          </a:solidFill>
        </p:spPr>
        <p:txBody>
          <a:bodyPr wrap="square" lIns="91440" tIns="45720" rIns="91440" bIns="45720" rtlCol="0" anchor="t">
            <a:spAutoFit/>
          </a:bodyPr>
          <a:lstStyle/>
          <a:p>
            <a:pPr algn="r"/>
            <a:r>
              <a:rPr lang="en-US" sz="2200"/>
              <a:t>Sellan and Jacobson, </a:t>
            </a:r>
            <a:r>
              <a:rPr lang="en-US" sz="2200" b="1"/>
              <a:t>Neural Stochastic Screened PSR</a:t>
            </a:r>
            <a:r>
              <a:rPr lang="en-US" sz="2200"/>
              <a:t>,  </a:t>
            </a:r>
            <a:r>
              <a:rPr lang="en-US" sz="2200">
                <a:ea typeface="+mn-lt"/>
                <a:cs typeface="+mn-lt"/>
              </a:rPr>
              <a:t>SIGGRAPH Asia 2023</a:t>
            </a:r>
            <a:r>
              <a:rPr lang="en-US" sz="2200"/>
              <a:t> </a:t>
            </a:r>
            <a:endParaRPr lang="en-US" sz="2200">
              <a:ea typeface="Calibri"/>
              <a:cs typeface="Calibri"/>
            </a:endParaRPr>
          </a:p>
        </p:txBody>
      </p:sp>
    </p:spTree>
    <p:extLst>
      <p:ext uri="{BB962C8B-B14F-4D97-AF65-F5344CB8AC3E}">
        <p14:creationId xmlns:p14="http://schemas.microsoft.com/office/powerpoint/2010/main" val="813648346"/>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58162E-6573-9B44-83B5-E23F8B8A19CC}"/>
              </a:ext>
            </a:extLst>
          </p:cNvPr>
          <p:cNvSpPr>
            <a:spLocks noGrp="1"/>
          </p:cNvSpPr>
          <p:nvPr>
            <p:ph type="title"/>
          </p:nvPr>
        </p:nvSpPr>
        <p:spPr/>
        <p:txBody>
          <a:bodyPr/>
          <a:lstStyle/>
          <a:p>
            <a:r>
              <a:rPr lang="en-GB"/>
              <a:t>Polygon Mesh</a:t>
            </a:r>
          </a:p>
        </p:txBody>
      </p:sp>
      <p:sp>
        <p:nvSpPr>
          <p:cNvPr id="3" name="Content Placeholder 2">
            <a:extLst>
              <a:ext uri="{FF2B5EF4-FFF2-40B4-BE49-F238E27FC236}">
                <a16:creationId xmlns:a16="http://schemas.microsoft.com/office/drawing/2014/main" id="{603E0C69-1700-3446-8B91-7321C4ED1E36}"/>
              </a:ext>
            </a:extLst>
          </p:cNvPr>
          <p:cNvSpPr>
            <a:spLocks noGrp="1"/>
          </p:cNvSpPr>
          <p:nvPr>
            <p:ph idx="1"/>
          </p:nvPr>
        </p:nvSpPr>
        <p:spPr/>
        <p:txBody>
          <a:bodyPr vert="horz" lIns="91440" tIns="45720" rIns="91440" bIns="45720" rtlCol="0" anchor="t">
            <a:normAutofit/>
          </a:bodyPr>
          <a:lstStyle/>
          <a:p>
            <a:r>
              <a:rPr lang="en-GB"/>
              <a:t>Store vertices and polygons (most often triangles or quads)</a:t>
            </a:r>
          </a:p>
          <a:p>
            <a:r>
              <a:rPr lang="en-GB"/>
              <a:t>Easier to do processing/simulation, adaptive sampling</a:t>
            </a:r>
            <a:endParaRPr lang="en-GB">
              <a:ea typeface="Calibri"/>
              <a:cs typeface="Calibri"/>
            </a:endParaRPr>
          </a:p>
          <a:p>
            <a:r>
              <a:rPr lang="en-GB"/>
              <a:t>More complicated data structures</a:t>
            </a:r>
            <a:endParaRPr lang="en-GB">
              <a:ea typeface="Calibri"/>
              <a:cs typeface="Calibri"/>
            </a:endParaRPr>
          </a:p>
          <a:p>
            <a:r>
              <a:rPr lang="en-GB"/>
              <a:t>Irregular neighbourhoods</a:t>
            </a:r>
          </a:p>
        </p:txBody>
      </p:sp>
      <p:sp>
        <p:nvSpPr>
          <p:cNvPr id="4" name="Slide Number Placeholder 3">
            <a:extLst>
              <a:ext uri="{FF2B5EF4-FFF2-40B4-BE49-F238E27FC236}">
                <a16:creationId xmlns:a16="http://schemas.microsoft.com/office/drawing/2014/main" id="{8B2D9D0E-E29A-DC45-A74A-5C0D93CBD0F1}"/>
              </a:ext>
            </a:extLst>
          </p:cNvPr>
          <p:cNvSpPr>
            <a:spLocks noGrp="1"/>
          </p:cNvSpPr>
          <p:nvPr>
            <p:ph type="sldNum" sz="quarter" idx="12"/>
          </p:nvPr>
        </p:nvSpPr>
        <p:spPr/>
        <p:txBody>
          <a:bodyPr/>
          <a:lstStyle/>
          <a:p>
            <a:fld id="{AC5C1BE9-C296-1249-A240-B59D2833722D}" type="slidenum">
              <a:rPr lang="de-DE" smtClean="0"/>
              <a:t>61</a:t>
            </a:fld>
            <a:endParaRPr lang="de-DE"/>
          </a:p>
        </p:txBody>
      </p:sp>
      <p:pic>
        <p:nvPicPr>
          <p:cNvPr id="5" name="Picture 4">
            <a:extLst>
              <a:ext uri="{FF2B5EF4-FFF2-40B4-BE49-F238E27FC236}">
                <a16:creationId xmlns:a16="http://schemas.microsoft.com/office/drawing/2014/main" id="{1C87E2CA-AB25-4746-82D8-3F29AAD39CD2}"/>
              </a:ext>
            </a:extLst>
          </p:cNvPr>
          <p:cNvPicPr>
            <a:picLocks noChangeAspect="1"/>
          </p:cNvPicPr>
          <p:nvPr/>
        </p:nvPicPr>
        <p:blipFill rotWithShape="1">
          <a:blip r:embed="rId3"/>
          <a:srcRect l="16343" t="45970" r="15597" b="9931"/>
          <a:stretch/>
        </p:blipFill>
        <p:spPr>
          <a:xfrm>
            <a:off x="1637730" y="3982896"/>
            <a:ext cx="7888407" cy="2875104"/>
          </a:xfrm>
          <a:prstGeom prst="rect">
            <a:avLst/>
          </a:prstGeom>
        </p:spPr>
      </p:pic>
    </p:spTree>
    <p:extLst>
      <p:ext uri="{BB962C8B-B14F-4D97-AF65-F5344CB8AC3E}">
        <p14:creationId xmlns:p14="http://schemas.microsoft.com/office/powerpoint/2010/main" val="2084310900"/>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85ECD3-7E37-E54A-B349-2DFE82112A3C}"/>
              </a:ext>
            </a:extLst>
          </p:cNvPr>
          <p:cNvSpPr>
            <a:spLocks noGrp="1"/>
          </p:cNvSpPr>
          <p:nvPr>
            <p:ph type="title"/>
          </p:nvPr>
        </p:nvSpPr>
        <p:spPr/>
        <p:txBody>
          <a:bodyPr/>
          <a:lstStyle/>
          <a:p>
            <a:r>
              <a:rPr lang="en-GB"/>
              <a:t>Triangle Mesh (Explicit)</a:t>
            </a:r>
          </a:p>
        </p:txBody>
      </p:sp>
      <p:sp>
        <p:nvSpPr>
          <p:cNvPr id="4" name="Content Placeholder 3">
            <a:extLst>
              <a:ext uri="{FF2B5EF4-FFF2-40B4-BE49-F238E27FC236}">
                <a16:creationId xmlns:a16="http://schemas.microsoft.com/office/drawing/2014/main" id="{CB51A580-A569-204F-937D-E3D52D697E35}"/>
              </a:ext>
            </a:extLst>
          </p:cNvPr>
          <p:cNvSpPr>
            <a:spLocks noGrp="1"/>
          </p:cNvSpPr>
          <p:nvPr>
            <p:ph idx="1"/>
          </p:nvPr>
        </p:nvSpPr>
        <p:spPr>
          <a:xfrm>
            <a:off x="838200" y="1690688"/>
            <a:ext cx="10515600" cy="4486275"/>
          </a:xfrm>
        </p:spPr>
        <p:txBody>
          <a:bodyPr/>
          <a:lstStyle/>
          <a:p>
            <a:r>
              <a:rPr lang="en-GB"/>
              <a:t>Store vertices as triples of coordinates (</a:t>
            </a:r>
            <a:r>
              <a:rPr lang="en-GB" err="1"/>
              <a:t>x,y,z</a:t>
            </a:r>
            <a:r>
              <a:rPr lang="en-GB"/>
              <a:t>)</a:t>
            </a:r>
          </a:p>
          <a:p>
            <a:r>
              <a:rPr lang="en-GB"/>
              <a:t>Store triangles as triples of indices (</a:t>
            </a:r>
            <a:r>
              <a:rPr lang="en-GB" err="1"/>
              <a:t>i,j,k</a:t>
            </a:r>
            <a:r>
              <a:rPr lang="en-GB"/>
              <a:t>)</a:t>
            </a:r>
          </a:p>
          <a:p>
            <a:r>
              <a:rPr lang="en-GB"/>
              <a:t>E.g., tetrahedron:</a:t>
            </a:r>
          </a:p>
          <a:p>
            <a:endParaRPr lang="en-GB"/>
          </a:p>
          <a:p>
            <a:endParaRPr lang="en-GB"/>
          </a:p>
          <a:p>
            <a:r>
              <a:rPr lang="en-GB"/>
              <a:t>Use barycentric interpolation to define points inside triangles:</a:t>
            </a:r>
          </a:p>
        </p:txBody>
      </p:sp>
      <p:sp>
        <p:nvSpPr>
          <p:cNvPr id="3" name="Slide Number Placeholder 2">
            <a:extLst>
              <a:ext uri="{FF2B5EF4-FFF2-40B4-BE49-F238E27FC236}">
                <a16:creationId xmlns:a16="http://schemas.microsoft.com/office/drawing/2014/main" id="{702C6002-2190-B944-B3CA-04B971092D0E}"/>
              </a:ext>
            </a:extLst>
          </p:cNvPr>
          <p:cNvSpPr>
            <a:spLocks noGrp="1"/>
          </p:cNvSpPr>
          <p:nvPr>
            <p:ph type="sldNum" sz="quarter" idx="12"/>
          </p:nvPr>
        </p:nvSpPr>
        <p:spPr/>
        <p:txBody>
          <a:bodyPr/>
          <a:lstStyle/>
          <a:p>
            <a:fld id="{AC5C1BE9-C296-1249-A240-B59D2833722D}" type="slidenum">
              <a:rPr lang="de-DE" smtClean="0"/>
              <a:t>62</a:t>
            </a:fld>
            <a:endParaRPr lang="de-DE"/>
          </a:p>
        </p:txBody>
      </p:sp>
      <p:pic>
        <p:nvPicPr>
          <p:cNvPr id="5" name="Picture 4">
            <a:extLst>
              <a:ext uri="{FF2B5EF4-FFF2-40B4-BE49-F238E27FC236}">
                <a16:creationId xmlns:a16="http://schemas.microsoft.com/office/drawing/2014/main" id="{CDF9A40D-DEDB-974E-A917-1C79A0422F65}"/>
              </a:ext>
            </a:extLst>
          </p:cNvPr>
          <p:cNvPicPr>
            <a:picLocks noChangeAspect="1"/>
          </p:cNvPicPr>
          <p:nvPr/>
        </p:nvPicPr>
        <p:blipFill rotWithShape="1">
          <a:blip r:embed="rId2"/>
          <a:srcRect l="13210" t="55124" r="12798"/>
          <a:stretch/>
        </p:blipFill>
        <p:spPr>
          <a:xfrm>
            <a:off x="3098042" y="4627810"/>
            <a:ext cx="6537277" cy="2230190"/>
          </a:xfrm>
          <a:prstGeom prst="rect">
            <a:avLst/>
          </a:prstGeom>
        </p:spPr>
      </p:pic>
      <p:pic>
        <p:nvPicPr>
          <p:cNvPr id="6" name="Picture 5">
            <a:extLst>
              <a:ext uri="{FF2B5EF4-FFF2-40B4-BE49-F238E27FC236}">
                <a16:creationId xmlns:a16="http://schemas.microsoft.com/office/drawing/2014/main" id="{33DBAE73-7E4D-194F-B9FD-EC6723807645}"/>
              </a:ext>
            </a:extLst>
          </p:cNvPr>
          <p:cNvPicPr>
            <a:picLocks noChangeAspect="1"/>
          </p:cNvPicPr>
          <p:nvPr/>
        </p:nvPicPr>
        <p:blipFill rotWithShape="1">
          <a:blip r:embed="rId2"/>
          <a:srcRect l="38508" t="26620" r="37089" b="49851"/>
          <a:stretch/>
        </p:blipFill>
        <p:spPr>
          <a:xfrm>
            <a:off x="3807725" y="2699080"/>
            <a:ext cx="2975212" cy="1613611"/>
          </a:xfrm>
          <a:prstGeom prst="rect">
            <a:avLst/>
          </a:prstGeom>
        </p:spPr>
      </p:pic>
      <p:pic>
        <p:nvPicPr>
          <p:cNvPr id="7" name="Picture 6">
            <a:extLst>
              <a:ext uri="{FF2B5EF4-FFF2-40B4-BE49-F238E27FC236}">
                <a16:creationId xmlns:a16="http://schemas.microsoft.com/office/drawing/2014/main" id="{6E0170F6-B036-7148-9377-BA7150D554B5}"/>
              </a:ext>
            </a:extLst>
          </p:cNvPr>
          <p:cNvPicPr>
            <a:picLocks noChangeAspect="1"/>
          </p:cNvPicPr>
          <p:nvPr/>
        </p:nvPicPr>
        <p:blipFill rotWithShape="1">
          <a:blip r:embed="rId2"/>
          <a:srcRect l="63918" t="3185" r="15149" b="48960"/>
          <a:stretch/>
        </p:blipFill>
        <p:spPr>
          <a:xfrm>
            <a:off x="8214815" y="648623"/>
            <a:ext cx="2552131" cy="3281932"/>
          </a:xfrm>
          <a:prstGeom prst="rect">
            <a:avLst/>
          </a:prstGeom>
        </p:spPr>
      </p:pic>
    </p:spTree>
    <p:extLst>
      <p:ext uri="{BB962C8B-B14F-4D97-AF65-F5344CB8AC3E}">
        <p14:creationId xmlns:p14="http://schemas.microsoft.com/office/powerpoint/2010/main" val="4089814090"/>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E08050-988F-2B4D-B705-7A16789C4829}"/>
              </a:ext>
            </a:extLst>
          </p:cNvPr>
          <p:cNvSpPr>
            <a:spLocks noGrp="1"/>
          </p:cNvSpPr>
          <p:nvPr>
            <p:ph type="title"/>
          </p:nvPr>
        </p:nvSpPr>
        <p:spPr/>
        <p:txBody>
          <a:bodyPr/>
          <a:lstStyle/>
          <a:p>
            <a:r>
              <a:rPr lang="en-US"/>
              <a:t>Triangle Mesh – </a:t>
            </a:r>
            <a:r>
              <a:rPr lang="en-US" err="1"/>
              <a:t>Normals</a:t>
            </a:r>
            <a:r>
              <a:rPr lang="en-US"/>
              <a:t> (Explicit)</a:t>
            </a:r>
          </a:p>
        </p:txBody>
      </p:sp>
      <p:sp>
        <p:nvSpPr>
          <p:cNvPr id="3" name="Content Placeholder 2">
            <a:extLst>
              <a:ext uri="{FF2B5EF4-FFF2-40B4-BE49-F238E27FC236}">
                <a16:creationId xmlns:a16="http://schemas.microsoft.com/office/drawing/2014/main" id="{1A84635B-40AA-2446-AC62-59E903167CF1}"/>
              </a:ext>
            </a:extLst>
          </p:cNvPr>
          <p:cNvSpPr>
            <a:spLocks noGrp="1"/>
          </p:cNvSpPr>
          <p:nvPr>
            <p:ph idx="1"/>
          </p:nvPr>
        </p:nvSpPr>
        <p:spPr/>
        <p:txBody>
          <a:bodyPr/>
          <a:lstStyle/>
          <a:p>
            <a:r>
              <a:rPr lang="en-US"/>
              <a:t>Option1: </a:t>
            </a:r>
            <a:r>
              <a:rPr lang="en-US" err="1"/>
              <a:t>Normals</a:t>
            </a:r>
            <a:r>
              <a:rPr lang="en-US"/>
              <a:t> per face (</a:t>
            </a:r>
            <a:r>
              <a:rPr lang="en-US" err="1"/>
              <a:t>Phong</a:t>
            </a:r>
            <a:r>
              <a:rPr lang="en-US"/>
              <a:t>)</a:t>
            </a:r>
          </a:p>
          <a:p>
            <a:endParaRPr lang="en-US"/>
          </a:p>
          <a:p>
            <a:endParaRPr lang="en-US"/>
          </a:p>
          <a:p>
            <a:endParaRPr lang="en-US"/>
          </a:p>
          <a:p>
            <a:r>
              <a:rPr lang="en-US"/>
              <a:t>Option2: Interpolate incident face normal at each vertex, and interpolate with barycentric interpolation for points inside the triangle</a:t>
            </a:r>
          </a:p>
          <a:p>
            <a:endParaRPr lang="en-US"/>
          </a:p>
          <a:p>
            <a:endParaRPr lang="en-US"/>
          </a:p>
        </p:txBody>
      </p:sp>
      <p:sp>
        <p:nvSpPr>
          <p:cNvPr id="9" name="Slide Number Placeholder 8">
            <a:extLst>
              <a:ext uri="{FF2B5EF4-FFF2-40B4-BE49-F238E27FC236}">
                <a16:creationId xmlns:a16="http://schemas.microsoft.com/office/drawing/2014/main" id="{948AD308-725E-6E4B-9245-1E771EABBC90}"/>
              </a:ext>
            </a:extLst>
          </p:cNvPr>
          <p:cNvSpPr>
            <a:spLocks noGrp="1"/>
          </p:cNvSpPr>
          <p:nvPr>
            <p:ph type="sldNum" sz="quarter" idx="12"/>
          </p:nvPr>
        </p:nvSpPr>
        <p:spPr/>
        <p:txBody>
          <a:bodyPr/>
          <a:lstStyle/>
          <a:p>
            <a:fld id="{AC5C1BE9-C296-1249-A240-B59D2833722D}" type="slidenum">
              <a:rPr lang="de-DE" smtClean="0"/>
              <a:t>63</a:t>
            </a:fld>
            <a:endParaRPr lang="de-DE"/>
          </a:p>
        </p:txBody>
      </p:sp>
      <p:pic>
        <p:nvPicPr>
          <p:cNvPr id="4" name="Picture 3">
            <a:extLst>
              <a:ext uri="{FF2B5EF4-FFF2-40B4-BE49-F238E27FC236}">
                <a16:creationId xmlns:a16="http://schemas.microsoft.com/office/drawing/2014/main" id="{A670BE3B-4222-A340-9A2E-B5580D686CBA}"/>
              </a:ext>
            </a:extLst>
          </p:cNvPr>
          <p:cNvPicPr>
            <a:picLocks noChangeAspect="1"/>
          </p:cNvPicPr>
          <p:nvPr/>
        </p:nvPicPr>
        <p:blipFill>
          <a:blip r:embed="rId3"/>
          <a:stretch>
            <a:fillRect/>
          </a:stretch>
        </p:blipFill>
        <p:spPr>
          <a:xfrm>
            <a:off x="1317431" y="2806700"/>
            <a:ext cx="4940300" cy="469900"/>
          </a:xfrm>
          <a:prstGeom prst="rect">
            <a:avLst/>
          </a:prstGeom>
        </p:spPr>
      </p:pic>
      <p:sp>
        <p:nvSpPr>
          <p:cNvPr id="5" name="Triangle 4">
            <a:extLst>
              <a:ext uri="{FF2B5EF4-FFF2-40B4-BE49-F238E27FC236}">
                <a16:creationId xmlns:a16="http://schemas.microsoft.com/office/drawing/2014/main" id="{B5D62634-33CC-3142-944F-BBCF40FDF1DA}"/>
              </a:ext>
            </a:extLst>
          </p:cNvPr>
          <p:cNvSpPr/>
          <p:nvPr/>
        </p:nvSpPr>
        <p:spPr>
          <a:xfrm>
            <a:off x="7241203" y="2712228"/>
            <a:ext cx="2649893" cy="709126"/>
          </a:xfrm>
          <a:prstGeom prst="triangle">
            <a:avLst/>
          </a:prstGeom>
          <a:solidFill>
            <a:schemeClr val="accent5">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9A406B3C-A933-C741-B439-1F530E130E16}"/>
              </a:ext>
            </a:extLst>
          </p:cNvPr>
          <p:cNvPicPr>
            <a:picLocks noChangeAspect="1"/>
          </p:cNvPicPr>
          <p:nvPr/>
        </p:nvPicPr>
        <p:blipFill>
          <a:blip r:embed="rId4"/>
          <a:stretch>
            <a:fillRect/>
          </a:stretch>
        </p:blipFill>
        <p:spPr>
          <a:xfrm>
            <a:off x="6736961" y="3276600"/>
            <a:ext cx="419100" cy="304800"/>
          </a:xfrm>
          <a:prstGeom prst="rect">
            <a:avLst/>
          </a:prstGeom>
        </p:spPr>
      </p:pic>
      <p:pic>
        <p:nvPicPr>
          <p:cNvPr id="7" name="Picture 6">
            <a:extLst>
              <a:ext uri="{FF2B5EF4-FFF2-40B4-BE49-F238E27FC236}">
                <a16:creationId xmlns:a16="http://schemas.microsoft.com/office/drawing/2014/main" id="{6CF8A2F2-FE75-3E42-8EDE-62E21028E408}"/>
              </a:ext>
            </a:extLst>
          </p:cNvPr>
          <p:cNvPicPr>
            <a:picLocks noChangeAspect="1"/>
          </p:cNvPicPr>
          <p:nvPr/>
        </p:nvPicPr>
        <p:blipFill>
          <a:blip r:embed="rId5"/>
          <a:stretch>
            <a:fillRect/>
          </a:stretch>
        </p:blipFill>
        <p:spPr>
          <a:xfrm>
            <a:off x="8360876" y="2291152"/>
            <a:ext cx="419100" cy="304800"/>
          </a:xfrm>
          <a:prstGeom prst="rect">
            <a:avLst/>
          </a:prstGeom>
        </p:spPr>
      </p:pic>
      <p:pic>
        <p:nvPicPr>
          <p:cNvPr id="8" name="Picture 7">
            <a:extLst>
              <a:ext uri="{FF2B5EF4-FFF2-40B4-BE49-F238E27FC236}">
                <a16:creationId xmlns:a16="http://schemas.microsoft.com/office/drawing/2014/main" id="{ADBC7A8D-3E1A-2941-9228-1085D3DBD8DD}"/>
              </a:ext>
            </a:extLst>
          </p:cNvPr>
          <p:cNvPicPr>
            <a:picLocks noChangeAspect="1"/>
          </p:cNvPicPr>
          <p:nvPr/>
        </p:nvPicPr>
        <p:blipFill>
          <a:blip r:embed="rId6"/>
          <a:stretch>
            <a:fillRect/>
          </a:stretch>
        </p:blipFill>
        <p:spPr>
          <a:xfrm>
            <a:off x="9891096" y="3429000"/>
            <a:ext cx="431800" cy="304800"/>
          </a:xfrm>
          <a:prstGeom prst="rect">
            <a:avLst/>
          </a:prstGeom>
        </p:spPr>
      </p:pic>
      <p:pic>
        <p:nvPicPr>
          <p:cNvPr id="10" name="Picture 9">
            <a:extLst>
              <a:ext uri="{FF2B5EF4-FFF2-40B4-BE49-F238E27FC236}">
                <a16:creationId xmlns:a16="http://schemas.microsoft.com/office/drawing/2014/main" id="{9015E591-EC08-E645-8DA5-CE569F836D89}"/>
              </a:ext>
            </a:extLst>
          </p:cNvPr>
          <p:cNvPicPr>
            <a:picLocks noChangeAspect="1"/>
          </p:cNvPicPr>
          <p:nvPr/>
        </p:nvPicPr>
        <p:blipFill>
          <a:blip r:embed="rId7"/>
          <a:stretch>
            <a:fillRect/>
          </a:stretch>
        </p:blipFill>
        <p:spPr>
          <a:xfrm>
            <a:off x="1317431" y="5265445"/>
            <a:ext cx="6997700" cy="469900"/>
          </a:xfrm>
          <a:prstGeom prst="rect">
            <a:avLst/>
          </a:prstGeom>
        </p:spPr>
      </p:pic>
    </p:spTree>
    <p:extLst>
      <p:ext uri="{BB962C8B-B14F-4D97-AF65-F5344CB8AC3E}">
        <p14:creationId xmlns:p14="http://schemas.microsoft.com/office/powerpoint/2010/main" val="3716773879"/>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9A5B57-5C22-B446-8CB6-448A3164F21D}"/>
              </a:ext>
            </a:extLst>
          </p:cNvPr>
          <p:cNvSpPr>
            <a:spLocks noGrp="1"/>
          </p:cNvSpPr>
          <p:nvPr>
            <p:ph type="title"/>
          </p:nvPr>
        </p:nvSpPr>
        <p:spPr/>
        <p:txBody>
          <a:bodyPr/>
          <a:lstStyle/>
          <a:p>
            <a:r>
              <a:rPr lang="en-US"/>
              <a:t>Distance queries and closest points</a:t>
            </a:r>
          </a:p>
        </p:txBody>
      </p:sp>
      <p:sp>
        <p:nvSpPr>
          <p:cNvPr id="3" name="Content Placeholder 2">
            <a:extLst>
              <a:ext uri="{FF2B5EF4-FFF2-40B4-BE49-F238E27FC236}">
                <a16:creationId xmlns:a16="http://schemas.microsoft.com/office/drawing/2014/main" id="{E4BB1FE1-78BC-B24B-ADCB-6582C229A038}"/>
              </a:ext>
            </a:extLst>
          </p:cNvPr>
          <p:cNvSpPr>
            <a:spLocks noGrp="1"/>
          </p:cNvSpPr>
          <p:nvPr>
            <p:ph idx="1"/>
          </p:nvPr>
        </p:nvSpPr>
        <p:spPr/>
        <p:txBody>
          <a:bodyPr>
            <a:normAutofit fontScale="92500" lnSpcReduction="20000"/>
          </a:bodyPr>
          <a:lstStyle/>
          <a:p>
            <a:r>
              <a:rPr lang="en-US" dirty="0"/>
              <a:t>Smooth parametric surface</a:t>
            </a:r>
          </a:p>
          <a:p>
            <a:pPr lvl="1"/>
            <a:endParaRPr lang="en-US" dirty="0"/>
          </a:p>
          <a:p>
            <a:pPr lvl="1"/>
            <a:r>
              <a:rPr lang="en-US" dirty="0"/>
              <a:t>Evaluation</a:t>
            </a:r>
          </a:p>
          <a:p>
            <a:pPr lvl="1"/>
            <a:endParaRPr lang="en-US" dirty="0"/>
          </a:p>
          <a:p>
            <a:pPr lvl="1"/>
            <a:r>
              <a:rPr lang="en-US" dirty="0" err="1"/>
              <a:t>Normals</a:t>
            </a:r>
            <a:endParaRPr lang="en-US" dirty="0"/>
          </a:p>
          <a:p>
            <a:pPr marL="457200" lvl="1" indent="0">
              <a:buNone/>
            </a:pPr>
            <a:endParaRPr lang="en-US" dirty="0"/>
          </a:p>
          <a:p>
            <a:pPr lvl="1"/>
            <a:r>
              <a:rPr lang="en-US" dirty="0">
                <a:sym typeface="Wingdings" pitchFamily="2" charset="2"/>
              </a:rPr>
              <a:t>Distance and closest point. Find surface point f(</a:t>
            </a:r>
            <a:r>
              <a:rPr lang="en-US" dirty="0" err="1">
                <a:sym typeface="Wingdings" pitchFamily="2" charset="2"/>
              </a:rPr>
              <a:t>u,v</a:t>
            </a:r>
            <a:r>
              <a:rPr lang="en-US" dirty="0">
                <a:sym typeface="Wingdings" pitchFamily="2" charset="2"/>
              </a:rPr>
              <a:t>) such that:</a:t>
            </a:r>
          </a:p>
          <a:p>
            <a:pPr lvl="2"/>
            <a:endParaRPr lang="en-US" dirty="0">
              <a:sym typeface="Wingdings" pitchFamily="2" charset="2"/>
            </a:endParaRPr>
          </a:p>
          <a:p>
            <a:pPr lvl="1"/>
            <a:endParaRPr lang="en-US" dirty="0"/>
          </a:p>
          <a:p>
            <a:pPr lvl="1"/>
            <a:endParaRPr lang="en-US" dirty="0"/>
          </a:p>
          <a:p>
            <a:r>
              <a:rPr lang="en-US" dirty="0"/>
              <a:t>Mesh</a:t>
            </a:r>
          </a:p>
          <a:p>
            <a:pPr lvl="1"/>
            <a:r>
              <a:rPr lang="en-US" dirty="0"/>
              <a:t>Distance and closest point:</a:t>
            </a:r>
          </a:p>
          <a:p>
            <a:pPr lvl="2"/>
            <a:r>
              <a:rPr lang="en-US" dirty="0"/>
              <a:t>Find closest triangle and then find closest point in triangle, and then finding point in triangle</a:t>
            </a:r>
          </a:p>
          <a:p>
            <a:pPr lvl="2"/>
            <a:r>
              <a:rPr lang="en-US" dirty="0"/>
              <a:t>Use </a:t>
            </a:r>
            <a:r>
              <a:rPr lang="en-US" dirty="0" err="1"/>
              <a:t>Kd</a:t>
            </a:r>
            <a:r>
              <a:rPr lang="en-US" dirty="0"/>
              <a:t>-tree, AAB Tree, to find closest triangles </a:t>
            </a:r>
          </a:p>
          <a:p>
            <a:endParaRPr lang="en-US" dirty="0"/>
          </a:p>
          <a:p>
            <a:pPr lvl="1"/>
            <a:endParaRPr lang="en-US" dirty="0"/>
          </a:p>
        </p:txBody>
      </p:sp>
      <p:sp>
        <p:nvSpPr>
          <p:cNvPr id="7" name="Slide Number Placeholder 6">
            <a:extLst>
              <a:ext uri="{FF2B5EF4-FFF2-40B4-BE49-F238E27FC236}">
                <a16:creationId xmlns:a16="http://schemas.microsoft.com/office/drawing/2014/main" id="{798C9600-45DE-5C42-A7F7-E23ABD8B0A83}"/>
              </a:ext>
            </a:extLst>
          </p:cNvPr>
          <p:cNvSpPr>
            <a:spLocks noGrp="1"/>
          </p:cNvSpPr>
          <p:nvPr>
            <p:ph type="sldNum" sz="quarter" idx="12"/>
          </p:nvPr>
        </p:nvSpPr>
        <p:spPr/>
        <p:txBody>
          <a:bodyPr/>
          <a:lstStyle/>
          <a:p>
            <a:fld id="{AC5C1BE9-C296-1249-A240-B59D2833722D}" type="slidenum">
              <a:rPr lang="de-DE" smtClean="0"/>
              <a:t>64</a:t>
            </a:fld>
            <a:endParaRPr lang="de-DE"/>
          </a:p>
        </p:txBody>
      </p:sp>
      <p:pic>
        <p:nvPicPr>
          <p:cNvPr id="4" name="Picture 3">
            <a:extLst>
              <a:ext uri="{FF2B5EF4-FFF2-40B4-BE49-F238E27FC236}">
                <a16:creationId xmlns:a16="http://schemas.microsoft.com/office/drawing/2014/main" id="{BCE53AE5-0E43-AD49-B499-FA1C0ADC7B1C}"/>
              </a:ext>
            </a:extLst>
          </p:cNvPr>
          <p:cNvPicPr>
            <a:picLocks noChangeAspect="1"/>
          </p:cNvPicPr>
          <p:nvPr/>
        </p:nvPicPr>
        <p:blipFill>
          <a:blip r:embed="rId3"/>
          <a:stretch>
            <a:fillRect/>
          </a:stretch>
        </p:blipFill>
        <p:spPr>
          <a:xfrm>
            <a:off x="2852626" y="2390140"/>
            <a:ext cx="1154545" cy="427182"/>
          </a:xfrm>
          <a:prstGeom prst="rect">
            <a:avLst/>
          </a:prstGeom>
        </p:spPr>
      </p:pic>
      <p:pic>
        <p:nvPicPr>
          <p:cNvPr id="5" name="Picture 4">
            <a:extLst>
              <a:ext uri="{FF2B5EF4-FFF2-40B4-BE49-F238E27FC236}">
                <a16:creationId xmlns:a16="http://schemas.microsoft.com/office/drawing/2014/main" id="{567E4849-B224-FE43-824E-75B787912F22}"/>
              </a:ext>
            </a:extLst>
          </p:cNvPr>
          <p:cNvPicPr>
            <a:picLocks noChangeAspect="1"/>
          </p:cNvPicPr>
          <p:nvPr/>
        </p:nvPicPr>
        <p:blipFill>
          <a:blip r:embed="rId4"/>
          <a:stretch>
            <a:fillRect/>
          </a:stretch>
        </p:blipFill>
        <p:spPr>
          <a:xfrm>
            <a:off x="2825931" y="3004025"/>
            <a:ext cx="4964545" cy="427182"/>
          </a:xfrm>
          <a:prstGeom prst="rect">
            <a:avLst/>
          </a:prstGeom>
        </p:spPr>
      </p:pic>
      <p:pic>
        <p:nvPicPr>
          <p:cNvPr id="6" name="Picture 5">
            <a:extLst>
              <a:ext uri="{FF2B5EF4-FFF2-40B4-BE49-F238E27FC236}">
                <a16:creationId xmlns:a16="http://schemas.microsoft.com/office/drawing/2014/main" id="{286C0B63-BD0F-B44C-B523-E60D78423FD1}"/>
              </a:ext>
            </a:extLst>
          </p:cNvPr>
          <p:cNvPicPr>
            <a:picLocks noChangeAspect="1"/>
          </p:cNvPicPr>
          <p:nvPr/>
        </p:nvPicPr>
        <p:blipFill>
          <a:blip r:embed="rId5"/>
          <a:stretch>
            <a:fillRect/>
          </a:stretch>
        </p:blipFill>
        <p:spPr>
          <a:xfrm>
            <a:off x="1750035" y="4238429"/>
            <a:ext cx="4629727" cy="427182"/>
          </a:xfrm>
          <a:prstGeom prst="rect">
            <a:avLst/>
          </a:prstGeom>
        </p:spPr>
      </p:pic>
    </p:spTree>
    <p:extLst>
      <p:ext uri="{BB962C8B-B14F-4D97-AF65-F5344CB8AC3E}">
        <p14:creationId xmlns:p14="http://schemas.microsoft.com/office/powerpoint/2010/main" val="3841483497"/>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CB5AEE-9BCC-E34D-8D80-F23D1D1F68CB}"/>
              </a:ext>
            </a:extLst>
          </p:cNvPr>
          <p:cNvSpPr>
            <a:spLocks noGrp="1"/>
          </p:cNvSpPr>
          <p:nvPr>
            <p:ph type="title"/>
          </p:nvPr>
        </p:nvSpPr>
        <p:spPr/>
        <p:txBody>
          <a:bodyPr/>
          <a:lstStyle/>
          <a:p>
            <a:r>
              <a:rPr lang="en-GB"/>
              <a:t>Subdivision</a:t>
            </a:r>
          </a:p>
        </p:txBody>
      </p:sp>
      <p:sp>
        <p:nvSpPr>
          <p:cNvPr id="3" name="Content Placeholder 2">
            <a:extLst>
              <a:ext uri="{FF2B5EF4-FFF2-40B4-BE49-F238E27FC236}">
                <a16:creationId xmlns:a16="http://schemas.microsoft.com/office/drawing/2014/main" id="{AD52CC7C-4851-F943-8EA1-4C3C9B9BD0ED}"/>
              </a:ext>
            </a:extLst>
          </p:cNvPr>
          <p:cNvSpPr>
            <a:spLocks noGrp="1"/>
          </p:cNvSpPr>
          <p:nvPr>
            <p:ph idx="1"/>
          </p:nvPr>
        </p:nvSpPr>
        <p:spPr/>
        <p:txBody>
          <a:bodyPr/>
          <a:lstStyle/>
          <a:p>
            <a:r>
              <a:rPr lang="en-GB"/>
              <a:t>Alternative starting point for curves/surfaces: subdivision</a:t>
            </a:r>
          </a:p>
          <a:p>
            <a:r>
              <a:rPr lang="en-GB"/>
              <a:t>Start with "control curve"</a:t>
            </a:r>
          </a:p>
          <a:p>
            <a:r>
              <a:rPr lang="en-GB"/>
              <a:t>Repeatedly split, take weighted average to get new positions</a:t>
            </a:r>
          </a:p>
          <a:p>
            <a:r>
              <a:rPr lang="en-GB"/>
              <a:t>For careful choice of averaging rule, approaches nice limit curve</a:t>
            </a:r>
          </a:p>
          <a:p>
            <a:pPr lvl="1"/>
            <a:r>
              <a:rPr lang="en-GB"/>
              <a:t>Often exact same curve as well-known spline schemes!</a:t>
            </a:r>
          </a:p>
        </p:txBody>
      </p:sp>
      <p:sp>
        <p:nvSpPr>
          <p:cNvPr id="4" name="Slide Number Placeholder 3">
            <a:extLst>
              <a:ext uri="{FF2B5EF4-FFF2-40B4-BE49-F238E27FC236}">
                <a16:creationId xmlns:a16="http://schemas.microsoft.com/office/drawing/2014/main" id="{B3023FCF-A670-DF4A-A912-76902644D329}"/>
              </a:ext>
            </a:extLst>
          </p:cNvPr>
          <p:cNvSpPr>
            <a:spLocks noGrp="1"/>
          </p:cNvSpPr>
          <p:nvPr>
            <p:ph type="sldNum" sz="quarter" idx="12"/>
          </p:nvPr>
        </p:nvSpPr>
        <p:spPr/>
        <p:txBody>
          <a:bodyPr/>
          <a:lstStyle/>
          <a:p>
            <a:fld id="{AC5C1BE9-C296-1249-A240-B59D2833722D}" type="slidenum">
              <a:rPr lang="de-DE" smtClean="0"/>
              <a:t>65</a:t>
            </a:fld>
            <a:endParaRPr lang="de-DE"/>
          </a:p>
        </p:txBody>
      </p:sp>
      <p:pic>
        <p:nvPicPr>
          <p:cNvPr id="5" name="Picture 4">
            <a:extLst>
              <a:ext uri="{FF2B5EF4-FFF2-40B4-BE49-F238E27FC236}">
                <a16:creationId xmlns:a16="http://schemas.microsoft.com/office/drawing/2014/main" id="{A76971B4-F6DD-AF45-B6C4-988A3735EF47}"/>
              </a:ext>
            </a:extLst>
          </p:cNvPr>
          <p:cNvPicPr>
            <a:picLocks noChangeAspect="1"/>
          </p:cNvPicPr>
          <p:nvPr/>
        </p:nvPicPr>
        <p:blipFill rotWithShape="1">
          <a:blip r:embed="rId3"/>
          <a:srcRect l="13433" t="55522" r="13358" b="5870"/>
          <a:stretch/>
        </p:blipFill>
        <p:spPr>
          <a:xfrm>
            <a:off x="1378424" y="4210333"/>
            <a:ext cx="8925636" cy="2647667"/>
          </a:xfrm>
          <a:prstGeom prst="rect">
            <a:avLst/>
          </a:prstGeom>
        </p:spPr>
      </p:pic>
    </p:spTree>
    <p:extLst>
      <p:ext uri="{BB962C8B-B14F-4D97-AF65-F5344CB8AC3E}">
        <p14:creationId xmlns:p14="http://schemas.microsoft.com/office/powerpoint/2010/main" val="3983082655"/>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FF44512A-8B8D-BC4C-B4ED-3B397EC0D953}"/>
              </a:ext>
            </a:extLst>
          </p:cNvPr>
          <p:cNvPicPr>
            <a:picLocks noChangeAspect="1"/>
          </p:cNvPicPr>
          <p:nvPr/>
        </p:nvPicPr>
        <p:blipFill>
          <a:blip r:embed="rId2"/>
          <a:stretch>
            <a:fillRect/>
          </a:stretch>
        </p:blipFill>
        <p:spPr>
          <a:xfrm>
            <a:off x="330916" y="1690688"/>
            <a:ext cx="5733702" cy="3633237"/>
          </a:xfrm>
          <a:prstGeom prst="rect">
            <a:avLst/>
          </a:prstGeom>
        </p:spPr>
      </p:pic>
      <p:pic>
        <p:nvPicPr>
          <p:cNvPr id="5" name="Picture 4">
            <a:extLst>
              <a:ext uri="{FF2B5EF4-FFF2-40B4-BE49-F238E27FC236}">
                <a16:creationId xmlns:a16="http://schemas.microsoft.com/office/drawing/2014/main" id="{018A2F8A-C490-4B4E-94BA-B1F705B58A0A}"/>
              </a:ext>
            </a:extLst>
          </p:cNvPr>
          <p:cNvPicPr>
            <a:picLocks noChangeAspect="1"/>
          </p:cNvPicPr>
          <p:nvPr/>
        </p:nvPicPr>
        <p:blipFill>
          <a:blip r:embed="rId3"/>
          <a:stretch>
            <a:fillRect/>
          </a:stretch>
        </p:blipFill>
        <p:spPr>
          <a:xfrm>
            <a:off x="6163218" y="2804616"/>
            <a:ext cx="5601730" cy="2167824"/>
          </a:xfrm>
          <a:prstGeom prst="rect">
            <a:avLst/>
          </a:prstGeom>
        </p:spPr>
      </p:pic>
      <p:sp>
        <p:nvSpPr>
          <p:cNvPr id="7" name="TextBox 6">
            <a:extLst>
              <a:ext uri="{FF2B5EF4-FFF2-40B4-BE49-F238E27FC236}">
                <a16:creationId xmlns:a16="http://schemas.microsoft.com/office/drawing/2014/main" id="{DB7A7C22-A487-B148-ADC6-9611D58B6720}"/>
              </a:ext>
            </a:extLst>
          </p:cNvPr>
          <p:cNvSpPr txBox="1"/>
          <p:nvPr/>
        </p:nvSpPr>
        <p:spPr>
          <a:xfrm>
            <a:off x="5861267" y="6396335"/>
            <a:ext cx="6495817" cy="461665"/>
          </a:xfrm>
          <a:prstGeom prst="rect">
            <a:avLst/>
          </a:prstGeom>
          <a:noFill/>
        </p:spPr>
        <p:txBody>
          <a:bodyPr wrap="none" rtlCol="0">
            <a:spAutoFit/>
          </a:bodyPr>
          <a:lstStyle/>
          <a:p>
            <a:r>
              <a:rPr lang="en-US" sz="2400"/>
              <a:t>Cashman &amp; Fitzgibbon. What shapes are dolphins?</a:t>
            </a:r>
          </a:p>
        </p:txBody>
      </p:sp>
      <p:sp>
        <p:nvSpPr>
          <p:cNvPr id="9" name="Title 8">
            <a:extLst>
              <a:ext uri="{FF2B5EF4-FFF2-40B4-BE49-F238E27FC236}">
                <a16:creationId xmlns:a16="http://schemas.microsoft.com/office/drawing/2014/main" id="{A3518424-1578-BD40-B8C5-D585DEEA738B}"/>
              </a:ext>
            </a:extLst>
          </p:cNvPr>
          <p:cNvSpPr>
            <a:spLocks noGrp="1"/>
          </p:cNvSpPr>
          <p:nvPr>
            <p:ph type="title"/>
          </p:nvPr>
        </p:nvSpPr>
        <p:spPr/>
        <p:txBody>
          <a:bodyPr/>
          <a:lstStyle/>
          <a:p>
            <a:r>
              <a:rPr lang="en-US"/>
              <a:t>Subdivision Surfaces in Computer Vision</a:t>
            </a:r>
            <a:endParaRPr lang="en-GB"/>
          </a:p>
        </p:txBody>
      </p:sp>
      <p:sp>
        <p:nvSpPr>
          <p:cNvPr id="8" name="Slide Number Placeholder 7">
            <a:extLst>
              <a:ext uri="{FF2B5EF4-FFF2-40B4-BE49-F238E27FC236}">
                <a16:creationId xmlns:a16="http://schemas.microsoft.com/office/drawing/2014/main" id="{7C8B9EE0-A5BA-F84C-9AEA-1B6160C54F51}"/>
              </a:ext>
            </a:extLst>
          </p:cNvPr>
          <p:cNvSpPr>
            <a:spLocks noGrp="1"/>
          </p:cNvSpPr>
          <p:nvPr>
            <p:ph type="sldNum" sz="quarter" idx="12"/>
          </p:nvPr>
        </p:nvSpPr>
        <p:spPr/>
        <p:txBody>
          <a:bodyPr/>
          <a:lstStyle/>
          <a:p>
            <a:fld id="{AC5C1BE9-C296-1249-A240-B59D2833722D}" type="slidenum">
              <a:rPr lang="de-DE" smtClean="0"/>
              <a:t>66</a:t>
            </a:fld>
            <a:endParaRPr lang="de-DE"/>
          </a:p>
        </p:txBody>
      </p:sp>
    </p:spTree>
    <p:extLst>
      <p:ext uri="{BB962C8B-B14F-4D97-AF65-F5344CB8AC3E}">
        <p14:creationId xmlns:p14="http://schemas.microsoft.com/office/powerpoint/2010/main" val="3657739023"/>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3D826F-B271-4548-B054-6622368D2E27}"/>
              </a:ext>
            </a:extLst>
          </p:cNvPr>
          <p:cNvSpPr>
            <a:spLocks noGrp="1"/>
          </p:cNvSpPr>
          <p:nvPr>
            <p:ph type="title"/>
          </p:nvPr>
        </p:nvSpPr>
        <p:spPr/>
        <p:txBody>
          <a:bodyPr/>
          <a:lstStyle/>
          <a:p>
            <a:r>
              <a:rPr lang="en-GB"/>
              <a:t>Subdivision Surfaces (Explicit)</a:t>
            </a:r>
          </a:p>
        </p:txBody>
      </p:sp>
      <p:sp>
        <p:nvSpPr>
          <p:cNvPr id="3" name="Content Placeholder 2">
            <a:extLst>
              <a:ext uri="{FF2B5EF4-FFF2-40B4-BE49-F238E27FC236}">
                <a16:creationId xmlns:a16="http://schemas.microsoft.com/office/drawing/2014/main" id="{3F701A50-B62A-F74C-B16B-39E5ACBD005D}"/>
              </a:ext>
            </a:extLst>
          </p:cNvPr>
          <p:cNvSpPr>
            <a:spLocks noGrp="1"/>
          </p:cNvSpPr>
          <p:nvPr>
            <p:ph idx="1"/>
          </p:nvPr>
        </p:nvSpPr>
        <p:spPr/>
        <p:txBody>
          <a:bodyPr>
            <a:normAutofit fontScale="92500" lnSpcReduction="20000"/>
          </a:bodyPr>
          <a:lstStyle/>
          <a:p>
            <a:r>
              <a:rPr lang="en-GB"/>
              <a:t>Start with coarse polygon mesh ("control cage")</a:t>
            </a:r>
          </a:p>
          <a:p>
            <a:r>
              <a:rPr lang="en-GB"/>
              <a:t>Subdivide each element</a:t>
            </a:r>
          </a:p>
          <a:p>
            <a:r>
              <a:rPr lang="en-GB"/>
              <a:t>Update vertices via local averaging</a:t>
            </a:r>
          </a:p>
          <a:p>
            <a:r>
              <a:rPr lang="en-GB"/>
              <a:t>Many possible rules:</a:t>
            </a:r>
          </a:p>
          <a:p>
            <a:pPr lvl="1"/>
            <a:r>
              <a:rPr lang="en-GB" err="1"/>
              <a:t>Catmull</a:t>
            </a:r>
            <a:r>
              <a:rPr lang="en-GB"/>
              <a:t>-Clark (quads)</a:t>
            </a:r>
          </a:p>
          <a:p>
            <a:pPr lvl="1"/>
            <a:r>
              <a:rPr lang="en-GB"/>
              <a:t>Loop (triangles)</a:t>
            </a:r>
          </a:p>
          <a:p>
            <a:pPr lvl="1"/>
            <a:r>
              <a:rPr lang="en-GB"/>
              <a:t>…</a:t>
            </a:r>
          </a:p>
          <a:p>
            <a:r>
              <a:rPr lang="en-GB"/>
              <a:t>Common issues:</a:t>
            </a:r>
          </a:p>
          <a:p>
            <a:pPr lvl="1"/>
            <a:r>
              <a:rPr lang="en-GB"/>
              <a:t>interpolating or approximating?</a:t>
            </a:r>
          </a:p>
          <a:p>
            <a:pPr lvl="1"/>
            <a:r>
              <a:rPr lang="en-GB"/>
              <a:t>continuity at vertices?</a:t>
            </a:r>
          </a:p>
          <a:p>
            <a:r>
              <a:rPr lang="en-GB"/>
              <a:t>Easier than splines for </a:t>
            </a:r>
            <a:r>
              <a:rPr lang="en-GB" err="1"/>
              <a:t>modeling</a:t>
            </a:r>
            <a:r>
              <a:rPr lang="en-GB"/>
              <a:t>; harder to evaluate pointwise</a:t>
            </a:r>
          </a:p>
          <a:p>
            <a:r>
              <a:rPr lang="en-GB"/>
              <a:t>Widely used in practice (2019 Academy Awards!)</a:t>
            </a:r>
          </a:p>
        </p:txBody>
      </p:sp>
      <p:sp>
        <p:nvSpPr>
          <p:cNvPr id="4" name="Slide Number Placeholder 3">
            <a:extLst>
              <a:ext uri="{FF2B5EF4-FFF2-40B4-BE49-F238E27FC236}">
                <a16:creationId xmlns:a16="http://schemas.microsoft.com/office/drawing/2014/main" id="{4D5EB6F3-4AA0-9B48-8CBA-B834EAC05B2C}"/>
              </a:ext>
            </a:extLst>
          </p:cNvPr>
          <p:cNvSpPr>
            <a:spLocks noGrp="1"/>
          </p:cNvSpPr>
          <p:nvPr>
            <p:ph type="sldNum" sz="quarter" idx="12"/>
          </p:nvPr>
        </p:nvSpPr>
        <p:spPr/>
        <p:txBody>
          <a:bodyPr/>
          <a:lstStyle/>
          <a:p>
            <a:fld id="{AC5C1BE9-C296-1249-A240-B59D2833722D}" type="slidenum">
              <a:rPr lang="de-DE" smtClean="0"/>
              <a:t>67</a:t>
            </a:fld>
            <a:endParaRPr lang="de-DE"/>
          </a:p>
        </p:txBody>
      </p:sp>
      <p:pic>
        <p:nvPicPr>
          <p:cNvPr id="5" name="Picture 4">
            <a:extLst>
              <a:ext uri="{FF2B5EF4-FFF2-40B4-BE49-F238E27FC236}">
                <a16:creationId xmlns:a16="http://schemas.microsoft.com/office/drawing/2014/main" id="{FFDC4DCF-CF36-E742-B27C-7925BB1E77A8}"/>
              </a:ext>
            </a:extLst>
          </p:cNvPr>
          <p:cNvPicPr>
            <a:picLocks noChangeAspect="1"/>
          </p:cNvPicPr>
          <p:nvPr/>
        </p:nvPicPr>
        <p:blipFill rotWithShape="1">
          <a:blip r:embed="rId3"/>
          <a:srcRect l="70625" t="2587" r="13694" b="19005"/>
          <a:stretch/>
        </p:blipFill>
        <p:spPr>
          <a:xfrm>
            <a:off x="10139149" y="728331"/>
            <a:ext cx="1911824" cy="5377218"/>
          </a:xfrm>
          <a:prstGeom prst="rect">
            <a:avLst/>
          </a:prstGeom>
        </p:spPr>
      </p:pic>
      <p:pic>
        <p:nvPicPr>
          <p:cNvPr id="6" name="Picture 5">
            <a:extLst>
              <a:ext uri="{FF2B5EF4-FFF2-40B4-BE49-F238E27FC236}">
                <a16:creationId xmlns:a16="http://schemas.microsoft.com/office/drawing/2014/main" id="{5540F16A-20D4-E043-8BF1-0198D812D895}"/>
              </a:ext>
            </a:extLst>
          </p:cNvPr>
          <p:cNvPicPr>
            <a:picLocks noChangeAspect="1"/>
          </p:cNvPicPr>
          <p:nvPr/>
        </p:nvPicPr>
        <p:blipFill rotWithShape="1">
          <a:blip r:embed="rId3"/>
          <a:srcRect l="55410" t="34229" r="29375" b="29950"/>
          <a:stretch/>
        </p:blipFill>
        <p:spPr>
          <a:xfrm>
            <a:off x="8127242" y="2320120"/>
            <a:ext cx="1854958" cy="2456597"/>
          </a:xfrm>
          <a:prstGeom prst="rect">
            <a:avLst/>
          </a:prstGeom>
        </p:spPr>
      </p:pic>
    </p:spTree>
    <p:extLst>
      <p:ext uri="{BB962C8B-B14F-4D97-AF65-F5344CB8AC3E}">
        <p14:creationId xmlns:p14="http://schemas.microsoft.com/office/powerpoint/2010/main" val="189876644"/>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5DC28E-3EE6-C94C-9742-5BF2A4D75D72}"/>
              </a:ext>
            </a:extLst>
          </p:cNvPr>
          <p:cNvSpPr>
            <a:spLocks noGrp="1"/>
          </p:cNvSpPr>
          <p:nvPr>
            <p:ph type="title"/>
          </p:nvPr>
        </p:nvSpPr>
        <p:spPr/>
        <p:txBody>
          <a:bodyPr/>
          <a:lstStyle/>
          <a:p>
            <a:r>
              <a:rPr lang="en-GB"/>
              <a:t>Subdivision in Pixar (Pixar's "Geri's Game")</a:t>
            </a:r>
          </a:p>
        </p:txBody>
      </p:sp>
      <p:sp>
        <p:nvSpPr>
          <p:cNvPr id="4" name="Slide Number Placeholder 3">
            <a:extLst>
              <a:ext uri="{FF2B5EF4-FFF2-40B4-BE49-F238E27FC236}">
                <a16:creationId xmlns:a16="http://schemas.microsoft.com/office/drawing/2014/main" id="{59C957C7-F364-5847-BBEC-9AA93B0FCDFC}"/>
              </a:ext>
            </a:extLst>
          </p:cNvPr>
          <p:cNvSpPr>
            <a:spLocks noGrp="1"/>
          </p:cNvSpPr>
          <p:nvPr>
            <p:ph type="sldNum" sz="quarter" idx="12"/>
          </p:nvPr>
        </p:nvSpPr>
        <p:spPr/>
        <p:txBody>
          <a:bodyPr/>
          <a:lstStyle/>
          <a:p>
            <a:fld id="{AC5C1BE9-C296-1249-A240-B59D2833722D}" type="slidenum">
              <a:rPr lang="de-DE" smtClean="0"/>
              <a:t>68</a:t>
            </a:fld>
            <a:endParaRPr lang="de-DE"/>
          </a:p>
        </p:txBody>
      </p:sp>
      <p:pic>
        <p:nvPicPr>
          <p:cNvPr id="5" name="Content Placeholder 4">
            <a:extLst>
              <a:ext uri="{FF2B5EF4-FFF2-40B4-BE49-F238E27FC236}">
                <a16:creationId xmlns:a16="http://schemas.microsoft.com/office/drawing/2014/main" id="{502DBD55-A72A-A045-A1CD-211A03BC95A7}"/>
              </a:ext>
            </a:extLst>
          </p:cNvPr>
          <p:cNvPicPr>
            <a:picLocks noGrp="1" noChangeAspect="1"/>
          </p:cNvPicPr>
          <p:nvPr>
            <p:ph idx="1"/>
          </p:nvPr>
        </p:nvPicPr>
        <p:blipFill rotWithShape="1">
          <a:blip r:embed="rId3"/>
          <a:srcRect l="12127" t="10423" r="11834"/>
          <a:stretch/>
        </p:blipFill>
        <p:spPr>
          <a:xfrm>
            <a:off x="2088853" y="1410862"/>
            <a:ext cx="8014294" cy="5310613"/>
          </a:xfrm>
          <a:prstGeom prst="rect">
            <a:avLst/>
          </a:prstGeom>
        </p:spPr>
      </p:pic>
    </p:spTree>
    <p:extLst>
      <p:ext uri="{BB962C8B-B14F-4D97-AF65-F5344CB8AC3E}">
        <p14:creationId xmlns:p14="http://schemas.microsoft.com/office/powerpoint/2010/main" val="2319210263"/>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666D09-83B3-1E4C-A2D1-7EAA98693D5A}"/>
              </a:ext>
            </a:extLst>
          </p:cNvPr>
          <p:cNvSpPr>
            <a:spLocks noGrp="1"/>
          </p:cNvSpPr>
          <p:nvPr>
            <p:ph type="title"/>
          </p:nvPr>
        </p:nvSpPr>
        <p:spPr/>
        <p:txBody>
          <a:bodyPr/>
          <a:lstStyle/>
          <a:p>
            <a:r>
              <a:rPr lang="en-US"/>
              <a:t>Slide credits and further reading</a:t>
            </a:r>
          </a:p>
        </p:txBody>
      </p:sp>
      <p:sp>
        <p:nvSpPr>
          <p:cNvPr id="3" name="Content Placeholder 2">
            <a:extLst>
              <a:ext uri="{FF2B5EF4-FFF2-40B4-BE49-F238E27FC236}">
                <a16:creationId xmlns:a16="http://schemas.microsoft.com/office/drawing/2014/main" id="{35A1BDBE-B7DC-C945-A523-6BEF8B0704B8}"/>
              </a:ext>
            </a:extLst>
          </p:cNvPr>
          <p:cNvSpPr>
            <a:spLocks noGrp="1"/>
          </p:cNvSpPr>
          <p:nvPr>
            <p:ph idx="1"/>
          </p:nvPr>
        </p:nvSpPr>
        <p:spPr/>
        <p:txBody>
          <a:bodyPr/>
          <a:lstStyle/>
          <a:p>
            <a:r>
              <a:rPr lang="en-US"/>
              <a:t>Keenan Crane – Computer Graphics Lecture CMU 15-462/662. Lecture 09:Introduction to Geometry.</a:t>
            </a:r>
          </a:p>
        </p:txBody>
      </p:sp>
      <p:sp>
        <p:nvSpPr>
          <p:cNvPr id="4" name="Slide Number Placeholder 3">
            <a:extLst>
              <a:ext uri="{FF2B5EF4-FFF2-40B4-BE49-F238E27FC236}">
                <a16:creationId xmlns:a16="http://schemas.microsoft.com/office/drawing/2014/main" id="{92BB171F-4D2D-F142-B27B-D50249298ECA}"/>
              </a:ext>
            </a:extLst>
          </p:cNvPr>
          <p:cNvSpPr>
            <a:spLocks noGrp="1"/>
          </p:cNvSpPr>
          <p:nvPr>
            <p:ph type="sldNum" sz="quarter" idx="12"/>
          </p:nvPr>
        </p:nvSpPr>
        <p:spPr/>
        <p:txBody>
          <a:bodyPr/>
          <a:lstStyle/>
          <a:p>
            <a:fld id="{AC5C1BE9-C296-1249-A240-B59D2833722D}" type="slidenum">
              <a:rPr lang="de-DE" smtClean="0"/>
              <a:t>69</a:t>
            </a:fld>
            <a:endParaRPr lang="de-DE"/>
          </a:p>
        </p:txBody>
      </p:sp>
    </p:spTree>
    <p:extLst>
      <p:ext uri="{BB962C8B-B14F-4D97-AF65-F5344CB8AC3E}">
        <p14:creationId xmlns:p14="http://schemas.microsoft.com/office/powerpoint/2010/main" val="2295327409"/>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0109B6-64B6-47B7-6FC5-C0AC66A832EA}"/>
              </a:ext>
            </a:extLst>
          </p:cNvPr>
          <p:cNvSpPr>
            <a:spLocks noGrp="1"/>
          </p:cNvSpPr>
          <p:nvPr>
            <p:ph type="title"/>
          </p:nvPr>
        </p:nvSpPr>
        <p:spPr>
          <a:xfrm>
            <a:off x="838200" y="2513965"/>
            <a:ext cx="10515600" cy="1325563"/>
          </a:xfrm>
        </p:spPr>
        <p:txBody>
          <a:bodyPr/>
          <a:lstStyle/>
          <a:p>
            <a:r>
              <a:rPr lang="en-US" dirty="0"/>
              <a:t>Aligning </a:t>
            </a:r>
            <a:r>
              <a:rPr lang="en-US" dirty="0" err="1"/>
              <a:t>Pointclouds</a:t>
            </a:r>
            <a:r>
              <a:rPr lang="en-US" dirty="0"/>
              <a:t> to </a:t>
            </a:r>
            <a:r>
              <a:rPr lang="en-US"/>
              <a:t>a Common </a:t>
            </a:r>
            <a:r>
              <a:rPr lang="en-US" dirty="0"/>
              <a:t>F</a:t>
            </a:r>
            <a:r>
              <a:rPr lang="en-US"/>
              <a:t>rame</a:t>
            </a:r>
            <a:endParaRPr lang="en-US" dirty="0"/>
          </a:p>
        </p:txBody>
      </p:sp>
      <p:sp>
        <p:nvSpPr>
          <p:cNvPr id="4" name="Slide Number Placeholder 3">
            <a:extLst>
              <a:ext uri="{FF2B5EF4-FFF2-40B4-BE49-F238E27FC236}">
                <a16:creationId xmlns:a16="http://schemas.microsoft.com/office/drawing/2014/main" id="{495D51F4-7DA6-30DE-50AF-6C6A6F4ED896}"/>
              </a:ext>
            </a:extLst>
          </p:cNvPr>
          <p:cNvSpPr>
            <a:spLocks noGrp="1"/>
          </p:cNvSpPr>
          <p:nvPr>
            <p:ph type="sldNum" sz="quarter" idx="12"/>
          </p:nvPr>
        </p:nvSpPr>
        <p:spPr/>
        <p:txBody>
          <a:bodyPr/>
          <a:lstStyle/>
          <a:p>
            <a:fld id="{AC5C1BE9-C296-1249-A240-B59D2833722D}" type="slidenum">
              <a:rPr lang="de-DE" smtClean="0"/>
              <a:t>70</a:t>
            </a:fld>
            <a:endParaRPr lang="de-DE"/>
          </a:p>
        </p:txBody>
      </p:sp>
    </p:spTree>
    <p:extLst>
      <p:ext uri="{BB962C8B-B14F-4D97-AF65-F5344CB8AC3E}">
        <p14:creationId xmlns:p14="http://schemas.microsoft.com/office/powerpoint/2010/main" val="3465406264"/>
      </p:ext>
    </p:extLst>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76004DB-3317-DA61-9161-4601EFF2CE64}"/>
            </a:ext>
          </a:extLst>
        </p:cNvPr>
        <p:cNvGrpSpPr/>
        <p:nvPr/>
      </p:nvGrpSpPr>
      <p:grpSpPr>
        <a:xfrm>
          <a:off x="0" y="0"/>
          <a:ext cx="0" cy="0"/>
          <a:chOff x="0" y="0"/>
          <a:chExt cx="0" cy="0"/>
        </a:xfrm>
      </p:grpSpPr>
      <p:pic>
        <p:nvPicPr>
          <p:cNvPr id="365" name="snapshot00.png" descr="snapshot00.png">
            <a:extLst>
              <a:ext uri="{FF2B5EF4-FFF2-40B4-BE49-F238E27FC236}">
                <a16:creationId xmlns:a16="http://schemas.microsoft.com/office/drawing/2014/main" id="{C57E0BA4-2765-2757-B2F5-E34D69E266AE}"/>
              </a:ext>
            </a:extLst>
          </p:cNvPr>
          <p:cNvPicPr>
            <a:picLocks noChangeAspect="1"/>
          </p:cNvPicPr>
          <p:nvPr/>
        </p:nvPicPr>
        <p:blipFill>
          <a:blip r:embed="rId3"/>
          <a:stretch>
            <a:fillRect/>
          </a:stretch>
        </p:blipFill>
        <p:spPr>
          <a:xfrm>
            <a:off x="1619104" y="992137"/>
            <a:ext cx="9142811" cy="6105863"/>
          </a:xfrm>
          <a:prstGeom prst="rect">
            <a:avLst/>
          </a:prstGeom>
          <a:ln w="12700">
            <a:miter lim="400000"/>
          </a:ln>
        </p:spPr>
      </p:pic>
      <p:pic>
        <p:nvPicPr>
          <p:cNvPr id="366" name="Image" descr="Image">
            <a:extLst>
              <a:ext uri="{FF2B5EF4-FFF2-40B4-BE49-F238E27FC236}">
                <a16:creationId xmlns:a16="http://schemas.microsoft.com/office/drawing/2014/main" id="{45A97799-C1AF-426C-95AD-CA013195CB3D}"/>
              </a:ext>
            </a:extLst>
          </p:cNvPr>
          <p:cNvPicPr>
            <a:picLocks noChangeAspect="1"/>
          </p:cNvPicPr>
          <p:nvPr/>
        </p:nvPicPr>
        <p:blipFill>
          <a:blip r:embed="rId4"/>
          <a:stretch>
            <a:fillRect/>
          </a:stretch>
        </p:blipFill>
        <p:spPr>
          <a:xfrm>
            <a:off x="7258718" y="1900265"/>
            <a:ext cx="357141" cy="267856"/>
          </a:xfrm>
          <a:prstGeom prst="rect">
            <a:avLst/>
          </a:prstGeom>
          <a:ln w="12700">
            <a:miter lim="400000"/>
          </a:ln>
        </p:spPr>
      </p:pic>
      <p:pic>
        <p:nvPicPr>
          <p:cNvPr id="367" name="Image" descr="Image">
            <a:extLst>
              <a:ext uri="{FF2B5EF4-FFF2-40B4-BE49-F238E27FC236}">
                <a16:creationId xmlns:a16="http://schemas.microsoft.com/office/drawing/2014/main" id="{35D0DEF4-8E7F-9411-E113-4E4856027C8F}"/>
              </a:ext>
            </a:extLst>
          </p:cNvPr>
          <p:cNvPicPr>
            <a:picLocks noChangeAspect="1"/>
          </p:cNvPicPr>
          <p:nvPr/>
        </p:nvPicPr>
        <p:blipFill>
          <a:blip r:embed="rId5"/>
          <a:stretch>
            <a:fillRect/>
          </a:stretch>
        </p:blipFill>
        <p:spPr>
          <a:xfrm>
            <a:off x="3952581" y="1922586"/>
            <a:ext cx="267856" cy="223214"/>
          </a:xfrm>
          <a:prstGeom prst="rect">
            <a:avLst/>
          </a:prstGeom>
          <a:ln w="12700">
            <a:miter lim="400000"/>
          </a:ln>
        </p:spPr>
      </p:pic>
      <p:sp>
        <p:nvSpPr>
          <p:cNvPr id="368" name="Line">
            <a:extLst>
              <a:ext uri="{FF2B5EF4-FFF2-40B4-BE49-F238E27FC236}">
                <a16:creationId xmlns:a16="http://schemas.microsoft.com/office/drawing/2014/main" id="{1198C2C9-5662-E7D5-EA38-26C37E82C0D5}"/>
              </a:ext>
            </a:extLst>
          </p:cNvPr>
          <p:cNvSpPr/>
          <p:nvPr/>
        </p:nvSpPr>
        <p:spPr>
          <a:xfrm>
            <a:off x="4353841" y="1770531"/>
            <a:ext cx="2729165" cy="231664"/>
          </a:xfrm>
          <a:custGeom>
            <a:avLst/>
            <a:gdLst/>
            <a:ahLst/>
            <a:cxnLst>
              <a:cxn ang="0">
                <a:pos x="wd2" y="hd2"/>
              </a:cxn>
              <a:cxn ang="5400000">
                <a:pos x="wd2" y="hd2"/>
              </a:cxn>
              <a:cxn ang="10800000">
                <a:pos x="wd2" y="hd2"/>
              </a:cxn>
              <a:cxn ang="16200000">
                <a:pos x="wd2" y="hd2"/>
              </a:cxn>
            </a:cxnLst>
            <a:rect l="0" t="0" r="r" b="b"/>
            <a:pathLst>
              <a:path w="21600" h="16959" extrusionOk="0">
                <a:moveTo>
                  <a:pt x="0" y="16617"/>
                </a:moveTo>
                <a:cubicBezTo>
                  <a:pt x="1478" y="11900"/>
                  <a:pt x="2990" y="8169"/>
                  <a:pt x="4525" y="5452"/>
                </a:cubicBezTo>
                <a:cubicBezTo>
                  <a:pt x="10227" y="-4641"/>
                  <a:pt x="16116" y="-672"/>
                  <a:pt x="21600" y="16959"/>
                </a:cubicBezTo>
              </a:path>
            </a:pathLst>
          </a:custGeom>
          <a:ln w="88900">
            <a:solidFill>
              <a:srgbClr val="000000"/>
            </a:solidFill>
            <a:miter lim="400000"/>
            <a:tailEnd type="triangle"/>
          </a:ln>
        </p:spPr>
        <p:txBody>
          <a:bodyPr lIns="35714" tIns="35714" rIns="35714" bIns="35714" anchor="ctr"/>
          <a:lstStyle/>
          <a:p>
            <a:pPr>
              <a:defRPr sz="3200"/>
            </a:pPr>
            <a:endParaRPr sz="1600"/>
          </a:p>
        </p:txBody>
      </p:sp>
      <p:sp>
        <p:nvSpPr>
          <p:cNvPr id="369" name="?">
            <a:extLst>
              <a:ext uri="{FF2B5EF4-FFF2-40B4-BE49-F238E27FC236}">
                <a16:creationId xmlns:a16="http://schemas.microsoft.com/office/drawing/2014/main" id="{8554F84B-8235-954F-3438-9495881B5794}"/>
              </a:ext>
            </a:extLst>
          </p:cNvPr>
          <p:cNvSpPr txBox="1"/>
          <p:nvPr/>
        </p:nvSpPr>
        <p:spPr>
          <a:xfrm>
            <a:off x="9699201" y="5285317"/>
            <a:ext cx="612268" cy="1472327"/>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35714" tIns="35714" rIns="35714" bIns="35714" anchor="ctr">
            <a:spAutoFit/>
          </a:bodyPr>
          <a:lstStyle>
            <a:lvl1pPr>
              <a:defRPr sz="18200"/>
            </a:lvl1pPr>
          </a:lstStyle>
          <a:p>
            <a:r>
              <a:rPr sz="9099"/>
              <a:t>?</a:t>
            </a:r>
          </a:p>
        </p:txBody>
      </p:sp>
      <p:sp>
        <p:nvSpPr>
          <p:cNvPr id="370" name="Procrustes alignment problem definition">
            <a:extLst>
              <a:ext uri="{FF2B5EF4-FFF2-40B4-BE49-F238E27FC236}">
                <a16:creationId xmlns:a16="http://schemas.microsoft.com/office/drawing/2014/main" id="{DFF7232F-3C07-0CBC-C5A7-0B2801C4F301}"/>
              </a:ext>
            </a:extLst>
          </p:cNvPr>
          <p:cNvSpPr txBox="1">
            <a:spLocks noGrp="1"/>
          </p:cNvSpPr>
          <p:nvPr>
            <p:ph type="title"/>
          </p:nvPr>
        </p:nvSpPr>
        <p:spPr>
          <a:prstGeom prst="rect">
            <a:avLst/>
          </a:prstGeom>
        </p:spPr>
        <p:txBody>
          <a:bodyPr>
            <a:normAutofit/>
          </a:bodyPr>
          <a:lstStyle>
            <a:lvl1pPr>
              <a:defRPr sz="9800"/>
            </a:lvl1pPr>
          </a:lstStyle>
          <a:p>
            <a:r>
              <a:rPr sz="4400"/>
              <a:t>Procrustes alignment problem definition</a:t>
            </a:r>
          </a:p>
        </p:txBody>
      </p:sp>
      <p:sp>
        <p:nvSpPr>
          <p:cNvPr id="372" name="Slide Number">
            <a:extLst>
              <a:ext uri="{FF2B5EF4-FFF2-40B4-BE49-F238E27FC236}">
                <a16:creationId xmlns:a16="http://schemas.microsoft.com/office/drawing/2014/main" id="{BCD80414-0F3B-3874-A6F8-CB7F7CA5E2D7}"/>
              </a:ext>
            </a:extLst>
          </p:cNvPr>
          <p:cNvSpPr txBox="1">
            <a:spLocks noGrp="1"/>
          </p:cNvSpPr>
          <p:nvPr>
            <p:ph type="sldNum" sz="quarter" idx="12"/>
          </p:nvPr>
        </p:nvSpPr>
        <p:spPr>
          <a:prstGeom prst="rect">
            <a:avLst/>
          </a:prstGeom>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a:lstStyle/>
          <a:p>
            <a:fld id="{86CB4B4D-7CA3-9044-876B-883B54F8677D}" type="slidenum">
              <a:t>71</a:t>
            </a:fld>
            <a:endParaRPr/>
          </a:p>
        </p:txBody>
      </p:sp>
      <p:pic>
        <p:nvPicPr>
          <p:cNvPr id="2" name="Picture 1">
            <a:extLst>
              <a:ext uri="{FF2B5EF4-FFF2-40B4-BE49-F238E27FC236}">
                <a16:creationId xmlns:a16="http://schemas.microsoft.com/office/drawing/2014/main" id="{D3145B51-77D9-2516-A517-B530BB27DC59}"/>
              </a:ext>
            </a:extLst>
          </p:cNvPr>
          <p:cNvPicPr>
            <a:picLocks noChangeAspect="1"/>
          </p:cNvPicPr>
          <p:nvPr/>
        </p:nvPicPr>
        <p:blipFill>
          <a:blip r:embed="rId6"/>
          <a:stretch>
            <a:fillRect/>
          </a:stretch>
        </p:blipFill>
        <p:spPr>
          <a:xfrm>
            <a:off x="4607164" y="5792967"/>
            <a:ext cx="5092037" cy="647616"/>
          </a:xfrm>
          <a:prstGeom prst="rect">
            <a:avLst/>
          </a:prstGeom>
        </p:spPr>
      </p:pic>
    </p:spTree>
    <p:extLst>
      <p:ext uri="{BB962C8B-B14F-4D97-AF65-F5344CB8AC3E}">
        <p14:creationId xmlns:p14="http://schemas.microsoft.com/office/powerpoint/2010/main" val="292224646"/>
      </p:ext>
    </p:extLst>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FDBAC26-C7D9-3A5F-E686-165A4E24F292}"/>
            </a:ext>
          </a:extLst>
        </p:cNvPr>
        <p:cNvGrpSpPr/>
        <p:nvPr/>
      </p:nvGrpSpPr>
      <p:grpSpPr>
        <a:xfrm>
          <a:off x="0" y="0"/>
          <a:ext cx="0" cy="0"/>
          <a:chOff x="0" y="0"/>
          <a:chExt cx="0" cy="0"/>
        </a:xfrm>
      </p:grpSpPr>
      <p:sp>
        <p:nvSpPr>
          <p:cNvPr id="255" name="Surface representation: Mesh">
            <a:extLst>
              <a:ext uri="{FF2B5EF4-FFF2-40B4-BE49-F238E27FC236}">
                <a16:creationId xmlns:a16="http://schemas.microsoft.com/office/drawing/2014/main" id="{4B179ED2-D0CB-8B5F-9751-A5B2E9E23760}"/>
              </a:ext>
            </a:extLst>
          </p:cNvPr>
          <p:cNvSpPr txBox="1">
            <a:spLocks noGrp="1"/>
          </p:cNvSpPr>
          <p:nvPr>
            <p:ph type="title"/>
          </p:nvPr>
        </p:nvSpPr>
        <p:spPr>
          <a:prstGeom prst="rect">
            <a:avLst/>
          </a:prstGeom>
        </p:spPr>
        <p:txBody>
          <a:bodyPr/>
          <a:lstStyle/>
          <a:p>
            <a:r>
              <a:rPr lang="en-US"/>
              <a:t>Rigid Alignment</a:t>
            </a:r>
          </a:p>
        </p:txBody>
      </p:sp>
      <p:sp>
        <p:nvSpPr>
          <p:cNvPr id="2" name="Content Placeholder 1">
            <a:extLst>
              <a:ext uri="{FF2B5EF4-FFF2-40B4-BE49-F238E27FC236}">
                <a16:creationId xmlns:a16="http://schemas.microsoft.com/office/drawing/2014/main" id="{75F8B1E9-FED0-5DD3-AEFE-A8AA4B626DF8}"/>
              </a:ext>
            </a:extLst>
          </p:cNvPr>
          <p:cNvSpPr>
            <a:spLocks noGrp="1"/>
          </p:cNvSpPr>
          <p:nvPr>
            <p:ph idx="1"/>
          </p:nvPr>
        </p:nvSpPr>
        <p:spPr/>
        <p:txBody>
          <a:bodyPr/>
          <a:lstStyle/>
          <a:p>
            <a:pPr marL="0" indent="0">
              <a:buNone/>
            </a:pPr>
            <a:r>
              <a:rPr lang="en-GB"/>
              <a:t>How can we rigidly transform a set of points ?</a:t>
            </a:r>
          </a:p>
          <a:p>
            <a:pPr marL="0" indent="0">
              <a:buNone/>
            </a:pPr>
            <a:endParaRPr lang="en-GB"/>
          </a:p>
          <a:p>
            <a:r>
              <a:rPr lang="en-GB"/>
              <a:t>Translate it</a:t>
            </a:r>
          </a:p>
          <a:p>
            <a:r>
              <a:rPr lang="en-GB"/>
              <a:t>Rotate it  </a:t>
            </a:r>
          </a:p>
          <a:p>
            <a:r>
              <a:rPr lang="en-GB"/>
              <a:t>Today we’ll consider also</a:t>
            </a:r>
          </a:p>
          <a:p>
            <a:r>
              <a:rPr lang="en-GB"/>
              <a:t>Scale it</a:t>
            </a:r>
          </a:p>
          <a:p>
            <a:endParaRPr lang="en-GB"/>
          </a:p>
          <a:p>
            <a:endParaRPr lang="en-GB"/>
          </a:p>
        </p:txBody>
      </p:sp>
      <p:sp>
        <p:nvSpPr>
          <p:cNvPr id="256" name="Slide Number">
            <a:extLst>
              <a:ext uri="{FF2B5EF4-FFF2-40B4-BE49-F238E27FC236}">
                <a16:creationId xmlns:a16="http://schemas.microsoft.com/office/drawing/2014/main" id="{039F73D3-ED03-B86B-E474-5C6A39C17FBF}"/>
              </a:ext>
            </a:extLst>
          </p:cNvPr>
          <p:cNvSpPr txBox="1">
            <a:spLocks noGrp="1"/>
          </p:cNvSpPr>
          <p:nvPr>
            <p:ph type="sldNum" sz="quarter" idx="12"/>
          </p:nvPr>
        </p:nvSpPr>
        <p:spPr>
          <a:prstGeom prst="rect">
            <a:avLst/>
          </a:prstGeom>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a:lstStyle/>
          <a:p>
            <a:fld id="{86CB4B4D-7CA3-9044-876B-883B54F8677D}" type="slidenum">
              <a:t>72</a:t>
            </a:fld>
            <a:endParaRPr/>
          </a:p>
        </p:txBody>
      </p:sp>
      <p:pic>
        <p:nvPicPr>
          <p:cNvPr id="3" name="Picture 2">
            <a:extLst>
              <a:ext uri="{FF2B5EF4-FFF2-40B4-BE49-F238E27FC236}">
                <a16:creationId xmlns:a16="http://schemas.microsoft.com/office/drawing/2014/main" id="{C0AAED1D-F51E-AB3A-F2D4-092268FB1A6E}"/>
              </a:ext>
            </a:extLst>
          </p:cNvPr>
          <p:cNvPicPr>
            <a:picLocks noChangeAspect="1"/>
          </p:cNvPicPr>
          <p:nvPr/>
        </p:nvPicPr>
        <p:blipFill>
          <a:blip r:embed="rId3"/>
          <a:stretch>
            <a:fillRect/>
          </a:stretch>
        </p:blipFill>
        <p:spPr>
          <a:xfrm>
            <a:off x="5834802" y="2787723"/>
            <a:ext cx="3123793" cy="419045"/>
          </a:xfrm>
          <a:prstGeom prst="rect">
            <a:avLst/>
          </a:prstGeom>
        </p:spPr>
      </p:pic>
      <p:pic>
        <p:nvPicPr>
          <p:cNvPr id="4" name="Picture 3">
            <a:extLst>
              <a:ext uri="{FF2B5EF4-FFF2-40B4-BE49-F238E27FC236}">
                <a16:creationId xmlns:a16="http://schemas.microsoft.com/office/drawing/2014/main" id="{0C32C74B-A947-5274-A3C1-384454D3AE82}"/>
              </a:ext>
            </a:extLst>
          </p:cNvPr>
          <p:cNvPicPr>
            <a:picLocks noChangeAspect="1"/>
          </p:cNvPicPr>
          <p:nvPr/>
        </p:nvPicPr>
        <p:blipFill>
          <a:blip r:embed="rId4"/>
          <a:stretch>
            <a:fillRect/>
          </a:stretch>
        </p:blipFill>
        <p:spPr>
          <a:xfrm>
            <a:off x="5834802" y="3279099"/>
            <a:ext cx="4330136" cy="495236"/>
          </a:xfrm>
          <a:prstGeom prst="rect">
            <a:avLst/>
          </a:prstGeom>
        </p:spPr>
      </p:pic>
      <p:pic>
        <p:nvPicPr>
          <p:cNvPr id="5" name="Picture 4">
            <a:extLst>
              <a:ext uri="{FF2B5EF4-FFF2-40B4-BE49-F238E27FC236}">
                <a16:creationId xmlns:a16="http://schemas.microsoft.com/office/drawing/2014/main" id="{43ADCBB1-BBE3-496D-35F5-D33673B29467}"/>
              </a:ext>
            </a:extLst>
          </p:cNvPr>
          <p:cNvPicPr>
            <a:picLocks noChangeAspect="1"/>
          </p:cNvPicPr>
          <p:nvPr/>
        </p:nvPicPr>
        <p:blipFill>
          <a:blip r:embed="rId5"/>
          <a:stretch>
            <a:fillRect/>
          </a:stretch>
        </p:blipFill>
        <p:spPr>
          <a:xfrm>
            <a:off x="5834802" y="4350725"/>
            <a:ext cx="2526971" cy="380950"/>
          </a:xfrm>
          <a:prstGeom prst="rect">
            <a:avLst/>
          </a:prstGeom>
        </p:spPr>
      </p:pic>
    </p:spTree>
    <p:extLst>
      <p:ext uri="{BB962C8B-B14F-4D97-AF65-F5344CB8AC3E}">
        <p14:creationId xmlns:p14="http://schemas.microsoft.com/office/powerpoint/2010/main" val="3445845760"/>
      </p:ext>
    </p:extLst>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5927B71-FD4F-6383-C079-4D3054952501}"/>
            </a:ext>
          </a:extLst>
        </p:cNvPr>
        <p:cNvGrpSpPr/>
        <p:nvPr/>
      </p:nvGrpSpPr>
      <p:grpSpPr>
        <a:xfrm>
          <a:off x="0" y="0"/>
          <a:ext cx="0" cy="0"/>
          <a:chOff x="0" y="0"/>
          <a:chExt cx="0" cy="0"/>
        </a:xfrm>
      </p:grpSpPr>
      <p:pic>
        <p:nvPicPr>
          <p:cNvPr id="385" name="Image" descr="Image">
            <a:extLst>
              <a:ext uri="{FF2B5EF4-FFF2-40B4-BE49-F238E27FC236}">
                <a16:creationId xmlns:a16="http://schemas.microsoft.com/office/drawing/2014/main" id="{E66BF053-ABB6-CF53-C935-0C1E88702098}"/>
              </a:ext>
            </a:extLst>
          </p:cNvPr>
          <p:cNvPicPr>
            <a:picLocks noChangeAspect="1"/>
          </p:cNvPicPr>
          <p:nvPr/>
        </p:nvPicPr>
        <p:blipFill>
          <a:blip r:embed="rId3"/>
          <a:stretch>
            <a:fillRect/>
          </a:stretch>
        </p:blipFill>
        <p:spPr>
          <a:xfrm>
            <a:off x="2323987" y="2174805"/>
            <a:ext cx="7544026" cy="984004"/>
          </a:xfrm>
          <a:prstGeom prst="rect">
            <a:avLst/>
          </a:prstGeom>
          <a:ln w="12700">
            <a:miter lim="400000"/>
          </a:ln>
        </p:spPr>
      </p:pic>
      <p:sp>
        <p:nvSpPr>
          <p:cNvPr id="386" name="Rounded Rectangle">
            <a:extLst>
              <a:ext uri="{FF2B5EF4-FFF2-40B4-BE49-F238E27FC236}">
                <a16:creationId xmlns:a16="http://schemas.microsoft.com/office/drawing/2014/main" id="{9E8B8FAD-44E6-40FE-B365-52FFEDE5AC89}"/>
              </a:ext>
            </a:extLst>
          </p:cNvPr>
          <p:cNvSpPr/>
          <p:nvPr/>
        </p:nvSpPr>
        <p:spPr>
          <a:xfrm>
            <a:off x="7275208" y="2303050"/>
            <a:ext cx="466802" cy="448590"/>
          </a:xfrm>
          <a:prstGeom prst="roundRect">
            <a:avLst>
              <a:gd name="adj" fmla="val 16090"/>
            </a:avLst>
          </a:prstGeom>
          <a:solidFill>
            <a:schemeClr val="accent5">
              <a:hueOff val="-444211"/>
              <a:satOff val="-14915"/>
              <a:lumOff val="22857"/>
              <a:alpha val="35229"/>
            </a:schemeClr>
          </a:solidFill>
          <a:ln w="12700">
            <a:miter lim="400000"/>
          </a:ln>
          <a:effectLst>
            <a:outerShdw blurRad="50800" dist="25400" dir="5400000" rotWithShape="0">
              <a:srgbClr val="000000">
                <a:alpha val="50000"/>
              </a:srgbClr>
            </a:outerShdw>
          </a:effectLst>
        </p:spPr>
        <p:txBody>
          <a:bodyPr lIns="35714" tIns="35714" rIns="35714" bIns="35714" anchor="ctr"/>
          <a:lstStyle/>
          <a:p>
            <a:pPr>
              <a:defRPr sz="3200">
                <a:solidFill>
                  <a:srgbClr val="FFFFFF"/>
                </a:solidFill>
              </a:defRPr>
            </a:pPr>
            <a:endParaRPr sz="1600"/>
          </a:p>
        </p:txBody>
      </p:sp>
      <p:sp>
        <p:nvSpPr>
          <p:cNvPr id="387" name="Rounded Rectangle">
            <a:extLst>
              <a:ext uri="{FF2B5EF4-FFF2-40B4-BE49-F238E27FC236}">
                <a16:creationId xmlns:a16="http://schemas.microsoft.com/office/drawing/2014/main" id="{51BDB05F-4E46-2CD4-B0F0-F6CEB4E9A51C}"/>
              </a:ext>
            </a:extLst>
          </p:cNvPr>
          <p:cNvSpPr/>
          <p:nvPr/>
        </p:nvSpPr>
        <p:spPr>
          <a:xfrm>
            <a:off x="9048349" y="2303050"/>
            <a:ext cx="466802" cy="448590"/>
          </a:xfrm>
          <a:prstGeom prst="roundRect">
            <a:avLst>
              <a:gd name="adj" fmla="val 16090"/>
            </a:avLst>
          </a:prstGeom>
          <a:solidFill>
            <a:schemeClr val="accent5">
              <a:hueOff val="-444211"/>
              <a:satOff val="-14915"/>
              <a:lumOff val="22857"/>
              <a:alpha val="35229"/>
            </a:schemeClr>
          </a:solidFill>
          <a:ln w="12700">
            <a:miter lim="400000"/>
          </a:ln>
          <a:effectLst>
            <a:outerShdw blurRad="50800" dist="25400" dir="5400000" rotWithShape="0">
              <a:srgbClr val="000000">
                <a:alpha val="50000"/>
              </a:srgbClr>
            </a:outerShdw>
          </a:effectLst>
        </p:spPr>
        <p:txBody>
          <a:bodyPr lIns="35714" tIns="35714" rIns="35714" bIns="35714" anchor="ctr"/>
          <a:lstStyle/>
          <a:p>
            <a:pPr>
              <a:defRPr sz="3200">
                <a:solidFill>
                  <a:srgbClr val="FFFFFF"/>
                </a:solidFill>
              </a:defRPr>
            </a:pPr>
            <a:endParaRPr sz="1600"/>
          </a:p>
        </p:txBody>
      </p:sp>
      <p:sp>
        <p:nvSpPr>
          <p:cNvPr id="390" name="Optimisation Problem">
            <a:extLst>
              <a:ext uri="{FF2B5EF4-FFF2-40B4-BE49-F238E27FC236}">
                <a16:creationId xmlns:a16="http://schemas.microsoft.com/office/drawing/2014/main" id="{DB4E3D3B-3FD7-EBA4-AACE-A68401CC4A94}"/>
              </a:ext>
            </a:extLst>
          </p:cNvPr>
          <p:cNvSpPr txBox="1">
            <a:spLocks noGrp="1"/>
          </p:cNvSpPr>
          <p:nvPr>
            <p:ph type="title"/>
          </p:nvPr>
        </p:nvSpPr>
        <p:spPr>
          <a:prstGeom prst="rect">
            <a:avLst/>
          </a:prstGeom>
        </p:spPr>
        <p:txBody>
          <a:bodyPr>
            <a:normAutofit/>
          </a:bodyPr>
          <a:lstStyle>
            <a:lvl1pPr>
              <a:defRPr sz="9800"/>
            </a:lvl1pPr>
          </a:lstStyle>
          <a:p>
            <a:r>
              <a:rPr sz="4400" err="1"/>
              <a:t>Optimisation</a:t>
            </a:r>
            <a:r>
              <a:rPr sz="4400"/>
              <a:t> Problem</a:t>
            </a:r>
          </a:p>
        </p:txBody>
      </p:sp>
      <p:sp>
        <p:nvSpPr>
          <p:cNvPr id="391" name="Slide Number">
            <a:extLst>
              <a:ext uri="{FF2B5EF4-FFF2-40B4-BE49-F238E27FC236}">
                <a16:creationId xmlns:a16="http://schemas.microsoft.com/office/drawing/2014/main" id="{CBFFCA33-0576-2D2C-5530-F6AA958B5C10}"/>
              </a:ext>
            </a:extLst>
          </p:cNvPr>
          <p:cNvSpPr txBox="1">
            <a:spLocks noGrp="1"/>
          </p:cNvSpPr>
          <p:nvPr>
            <p:ph type="sldNum" sz="quarter" idx="12"/>
          </p:nvPr>
        </p:nvSpPr>
        <p:spPr>
          <a:prstGeom prst="rect">
            <a:avLst/>
          </a:prstGeom>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a:lstStyle/>
          <a:p>
            <a:fld id="{86CB4B4D-7CA3-9044-876B-883B54F8677D}" type="slidenum">
              <a:t>73</a:t>
            </a:fld>
            <a:endParaRPr/>
          </a:p>
        </p:txBody>
      </p:sp>
    </p:spTree>
    <p:extLst>
      <p:ext uri="{BB962C8B-B14F-4D97-AF65-F5344CB8AC3E}">
        <p14:creationId xmlns:p14="http://schemas.microsoft.com/office/powerpoint/2010/main" val="3225999521"/>
      </p:ext>
    </p:extLst>
  </p:cSld>
  <p:clrMapOvr>
    <a:masterClrMapping/>
  </p:clrMapOvr>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8D51DA1-3F59-ACEC-C0FB-8FC344CE476F}"/>
            </a:ext>
          </a:extLst>
        </p:cNvPr>
        <p:cNvGrpSpPr/>
        <p:nvPr/>
      </p:nvGrpSpPr>
      <p:grpSpPr>
        <a:xfrm>
          <a:off x="0" y="0"/>
          <a:ext cx="0" cy="0"/>
          <a:chOff x="0" y="0"/>
          <a:chExt cx="0" cy="0"/>
        </a:xfrm>
      </p:grpSpPr>
      <p:sp>
        <p:nvSpPr>
          <p:cNvPr id="412" name="Rectangle">
            <a:extLst>
              <a:ext uri="{FF2B5EF4-FFF2-40B4-BE49-F238E27FC236}">
                <a16:creationId xmlns:a16="http://schemas.microsoft.com/office/drawing/2014/main" id="{7FC2BD0F-1943-F600-A49E-F8E802CE2B07}"/>
              </a:ext>
            </a:extLst>
          </p:cNvPr>
          <p:cNvSpPr/>
          <p:nvPr/>
        </p:nvSpPr>
        <p:spPr>
          <a:xfrm>
            <a:off x="4154544" y="3540632"/>
            <a:ext cx="694822" cy="513501"/>
          </a:xfrm>
          <a:prstGeom prst="rect">
            <a:avLst/>
          </a:prstGeom>
          <a:solidFill>
            <a:srgbClr val="FFFFFF"/>
          </a:solidFill>
          <a:ln w="12700">
            <a:miter lim="400000"/>
          </a:ln>
        </p:spPr>
        <p:txBody>
          <a:bodyPr lIns="35714" tIns="35714" rIns="35714" bIns="35714" anchor="ctr"/>
          <a:lstStyle/>
          <a:p>
            <a:pPr>
              <a:defRPr sz="3200">
                <a:solidFill>
                  <a:srgbClr val="FFFFFF"/>
                </a:solidFill>
              </a:defRPr>
            </a:pPr>
            <a:endParaRPr sz="1600"/>
          </a:p>
        </p:txBody>
      </p:sp>
      <p:sp>
        <p:nvSpPr>
          <p:cNvPr id="413" name="Rectangle">
            <a:extLst>
              <a:ext uri="{FF2B5EF4-FFF2-40B4-BE49-F238E27FC236}">
                <a16:creationId xmlns:a16="http://schemas.microsoft.com/office/drawing/2014/main" id="{300E0CB7-029A-065B-1A40-379192824D9A}"/>
              </a:ext>
            </a:extLst>
          </p:cNvPr>
          <p:cNvSpPr/>
          <p:nvPr/>
        </p:nvSpPr>
        <p:spPr>
          <a:xfrm>
            <a:off x="5293783" y="1854069"/>
            <a:ext cx="694823" cy="513501"/>
          </a:xfrm>
          <a:prstGeom prst="rect">
            <a:avLst/>
          </a:prstGeom>
          <a:solidFill>
            <a:srgbClr val="FFFFFF"/>
          </a:solidFill>
          <a:ln w="12700">
            <a:miter lim="400000"/>
          </a:ln>
        </p:spPr>
        <p:txBody>
          <a:bodyPr lIns="35714" tIns="35714" rIns="35714" bIns="35714" anchor="ctr"/>
          <a:lstStyle/>
          <a:p>
            <a:pPr>
              <a:defRPr sz="3200">
                <a:solidFill>
                  <a:srgbClr val="FFFFFF"/>
                </a:solidFill>
              </a:defRPr>
            </a:pPr>
            <a:endParaRPr sz="1600"/>
          </a:p>
        </p:txBody>
      </p:sp>
      <p:sp>
        <p:nvSpPr>
          <p:cNvPr id="414" name="in general, applied to a real matrix:">
            <a:extLst>
              <a:ext uri="{FF2B5EF4-FFF2-40B4-BE49-F238E27FC236}">
                <a16:creationId xmlns:a16="http://schemas.microsoft.com/office/drawing/2014/main" id="{53C025F3-408D-6CD9-9C25-9C1BC05F4D7D}"/>
              </a:ext>
            </a:extLst>
          </p:cNvPr>
          <p:cNvSpPr txBox="1"/>
          <p:nvPr/>
        </p:nvSpPr>
        <p:spPr>
          <a:xfrm>
            <a:off x="915617" y="1542701"/>
            <a:ext cx="4441344" cy="44141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35714" tIns="35714" rIns="35714" bIns="35714" anchor="ctr">
            <a:spAutoFit/>
          </a:bodyPr>
          <a:lstStyle>
            <a:lvl1pPr algn="l">
              <a:spcBef>
                <a:spcPts val="5900"/>
              </a:spcBef>
            </a:lvl1pPr>
          </a:lstStyle>
          <a:p>
            <a:r>
              <a:rPr sz="2400"/>
              <a:t>in general, applied to a real matrix:</a:t>
            </a:r>
          </a:p>
        </p:txBody>
      </p:sp>
      <p:pic>
        <p:nvPicPr>
          <p:cNvPr id="415" name="Image" descr="Image">
            <a:extLst>
              <a:ext uri="{FF2B5EF4-FFF2-40B4-BE49-F238E27FC236}">
                <a16:creationId xmlns:a16="http://schemas.microsoft.com/office/drawing/2014/main" id="{F7F12E43-5C27-ACB2-C3CD-9BABE870FDC4}"/>
              </a:ext>
            </a:extLst>
          </p:cNvPr>
          <p:cNvPicPr>
            <a:picLocks noChangeAspect="1"/>
          </p:cNvPicPr>
          <p:nvPr/>
        </p:nvPicPr>
        <p:blipFill>
          <a:blip r:embed="rId3"/>
          <a:stretch>
            <a:fillRect/>
          </a:stretch>
        </p:blipFill>
        <p:spPr>
          <a:xfrm>
            <a:off x="2880376" y="2390844"/>
            <a:ext cx="6711207" cy="2908567"/>
          </a:xfrm>
          <a:prstGeom prst="rect">
            <a:avLst/>
          </a:prstGeom>
          <a:ln w="12700">
            <a:miter lim="400000"/>
          </a:ln>
        </p:spPr>
      </p:pic>
      <p:sp>
        <p:nvSpPr>
          <p:cNvPr id="416" name="Rounded Rectangle">
            <a:extLst>
              <a:ext uri="{FF2B5EF4-FFF2-40B4-BE49-F238E27FC236}">
                <a16:creationId xmlns:a16="http://schemas.microsoft.com/office/drawing/2014/main" id="{E18B86AB-8718-4A7F-3417-760E6C1D899E}"/>
              </a:ext>
            </a:extLst>
          </p:cNvPr>
          <p:cNvSpPr/>
          <p:nvPr/>
        </p:nvSpPr>
        <p:spPr>
          <a:xfrm>
            <a:off x="2763001" y="4145633"/>
            <a:ext cx="550820" cy="513500"/>
          </a:xfrm>
          <a:prstGeom prst="roundRect">
            <a:avLst>
              <a:gd name="adj" fmla="val 16090"/>
            </a:avLst>
          </a:prstGeom>
          <a:solidFill>
            <a:schemeClr val="accent5">
              <a:hueOff val="-444211"/>
              <a:satOff val="-14915"/>
              <a:lumOff val="22857"/>
              <a:alpha val="35229"/>
            </a:schemeClr>
          </a:solidFill>
          <a:ln w="12700">
            <a:miter lim="400000"/>
          </a:ln>
          <a:effectLst>
            <a:outerShdw blurRad="50800" dist="25400" dir="5400000" rotWithShape="0">
              <a:srgbClr val="000000">
                <a:alpha val="50000"/>
              </a:srgbClr>
            </a:outerShdw>
          </a:effectLst>
        </p:spPr>
        <p:txBody>
          <a:bodyPr lIns="35714" tIns="35714" rIns="35714" bIns="35714" anchor="ctr"/>
          <a:lstStyle/>
          <a:p>
            <a:pPr>
              <a:defRPr sz="3200">
                <a:solidFill>
                  <a:srgbClr val="FFFFFF"/>
                </a:solidFill>
              </a:defRPr>
            </a:pPr>
            <a:endParaRPr sz="1600"/>
          </a:p>
        </p:txBody>
      </p:sp>
      <p:sp>
        <p:nvSpPr>
          <p:cNvPr id="417" name="warning: this is not the vertex matrix!">
            <a:extLst>
              <a:ext uri="{FF2B5EF4-FFF2-40B4-BE49-F238E27FC236}">
                <a16:creationId xmlns:a16="http://schemas.microsoft.com/office/drawing/2014/main" id="{DE0DC262-5BE6-2F34-5D3F-21C079BE10B5}"/>
              </a:ext>
            </a:extLst>
          </p:cNvPr>
          <p:cNvSpPr txBox="1"/>
          <p:nvPr/>
        </p:nvSpPr>
        <p:spPr>
          <a:xfrm>
            <a:off x="2376729" y="5606985"/>
            <a:ext cx="4768314" cy="44141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35714" tIns="35714" rIns="35714" bIns="35714" anchor="ctr">
            <a:spAutoFit/>
          </a:bodyPr>
          <a:lstStyle>
            <a:lvl1pPr>
              <a:defRPr>
                <a:solidFill>
                  <a:srgbClr val="A47B7A"/>
                </a:solidFill>
              </a:defRPr>
            </a:lvl1pPr>
          </a:lstStyle>
          <a:p>
            <a:r>
              <a:rPr sz="2400"/>
              <a:t>warning: this is not the vertex matrix!</a:t>
            </a:r>
          </a:p>
        </p:txBody>
      </p:sp>
      <p:sp>
        <p:nvSpPr>
          <p:cNvPr id="418" name="Line">
            <a:extLst>
              <a:ext uri="{FF2B5EF4-FFF2-40B4-BE49-F238E27FC236}">
                <a16:creationId xmlns:a16="http://schemas.microsoft.com/office/drawing/2014/main" id="{9989F775-D963-28E9-EF07-9346416FE3F8}"/>
              </a:ext>
            </a:extLst>
          </p:cNvPr>
          <p:cNvSpPr/>
          <p:nvPr/>
        </p:nvSpPr>
        <p:spPr>
          <a:xfrm>
            <a:off x="1941321" y="4409564"/>
            <a:ext cx="753817" cy="1441212"/>
          </a:xfrm>
          <a:custGeom>
            <a:avLst/>
            <a:gdLst/>
            <a:ahLst/>
            <a:cxnLst>
              <a:cxn ang="0">
                <a:pos x="wd2" y="hd2"/>
              </a:cxn>
              <a:cxn ang="5400000">
                <a:pos x="wd2" y="hd2"/>
              </a:cxn>
              <a:cxn ang="10800000">
                <a:pos x="wd2" y="hd2"/>
              </a:cxn>
              <a:cxn ang="16200000">
                <a:pos x="wd2" y="hd2"/>
              </a:cxn>
            </a:cxnLst>
            <a:rect l="0" t="0" r="r" b="b"/>
            <a:pathLst>
              <a:path w="21144" h="21386" extrusionOk="0">
                <a:moveTo>
                  <a:pt x="19204" y="21386"/>
                </a:moveTo>
                <a:cubicBezTo>
                  <a:pt x="8784" y="21167"/>
                  <a:pt x="431" y="16748"/>
                  <a:pt x="17" y="11235"/>
                </a:cubicBezTo>
                <a:cubicBezTo>
                  <a:pt x="-456" y="4954"/>
                  <a:pt x="9268" y="-214"/>
                  <a:pt x="21144" y="7"/>
                </a:cubicBezTo>
              </a:path>
            </a:pathLst>
          </a:custGeom>
          <a:ln w="25400">
            <a:solidFill>
              <a:srgbClr val="BF908F"/>
            </a:solidFill>
            <a:miter lim="400000"/>
            <a:tailEnd type="triangle"/>
          </a:ln>
        </p:spPr>
        <p:txBody>
          <a:bodyPr lIns="35714" tIns="35714" rIns="35714" bIns="35714" anchor="ctr"/>
          <a:lstStyle/>
          <a:p>
            <a:pPr>
              <a:defRPr sz="3200"/>
            </a:pPr>
            <a:endParaRPr sz="1600"/>
          </a:p>
        </p:txBody>
      </p:sp>
      <p:sp>
        <p:nvSpPr>
          <p:cNvPr id="419" name="Quick recap of SVD">
            <a:extLst>
              <a:ext uri="{FF2B5EF4-FFF2-40B4-BE49-F238E27FC236}">
                <a16:creationId xmlns:a16="http://schemas.microsoft.com/office/drawing/2014/main" id="{C8A13BB4-F04E-AD99-6903-419BA7AEAE2B}"/>
              </a:ext>
            </a:extLst>
          </p:cNvPr>
          <p:cNvSpPr txBox="1">
            <a:spLocks noGrp="1"/>
          </p:cNvSpPr>
          <p:nvPr>
            <p:ph type="title"/>
          </p:nvPr>
        </p:nvSpPr>
        <p:spPr>
          <a:prstGeom prst="rect">
            <a:avLst/>
          </a:prstGeom>
        </p:spPr>
        <p:txBody>
          <a:bodyPr>
            <a:normAutofit/>
          </a:bodyPr>
          <a:lstStyle>
            <a:lvl1pPr>
              <a:defRPr sz="9800"/>
            </a:lvl1pPr>
          </a:lstStyle>
          <a:p>
            <a:r>
              <a:rPr sz="4400"/>
              <a:t>Quick recap of SVD</a:t>
            </a:r>
          </a:p>
        </p:txBody>
      </p:sp>
      <p:sp>
        <p:nvSpPr>
          <p:cNvPr id="420" name="Slide Number">
            <a:extLst>
              <a:ext uri="{FF2B5EF4-FFF2-40B4-BE49-F238E27FC236}">
                <a16:creationId xmlns:a16="http://schemas.microsoft.com/office/drawing/2014/main" id="{CBF63076-864B-05E7-F99F-1DD92F808FD1}"/>
              </a:ext>
            </a:extLst>
          </p:cNvPr>
          <p:cNvSpPr txBox="1">
            <a:spLocks noGrp="1"/>
          </p:cNvSpPr>
          <p:nvPr>
            <p:ph type="sldNum" sz="quarter" idx="12"/>
          </p:nvPr>
        </p:nvSpPr>
        <p:spPr>
          <a:prstGeom prst="rect">
            <a:avLst/>
          </a:prstGeom>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a:lstStyle/>
          <a:p>
            <a:fld id="{86CB4B4D-7CA3-9044-876B-883B54F8677D}" type="slidenum">
              <a:t>74</a:t>
            </a:fld>
            <a:endParaRPr/>
          </a:p>
        </p:txBody>
      </p:sp>
    </p:spTree>
    <p:extLst>
      <p:ext uri="{BB962C8B-B14F-4D97-AF65-F5344CB8AC3E}">
        <p14:creationId xmlns:p14="http://schemas.microsoft.com/office/powerpoint/2010/main" val="1197693182"/>
      </p:ext>
    </p:extLst>
  </p:cSld>
  <p:clrMapOvr>
    <a:masterClrMapping/>
  </p:clrMapOvr>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5C668AD-0D9B-1A33-C81B-54686D026B7D}"/>
            </a:ext>
          </a:extLst>
        </p:cNvPr>
        <p:cNvGrpSpPr/>
        <p:nvPr/>
      </p:nvGrpSpPr>
      <p:grpSpPr>
        <a:xfrm>
          <a:off x="0" y="0"/>
          <a:ext cx="0" cy="0"/>
          <a:chOff x="0" y="0"/>
          <a:chExt cx="0" cy="0"/>
        </a:xfrm>
      </p:grpSpPr>
      <p:sp>
        <p:nvSpPr>
          <p:cNvPr id="4" name="Rounded Rectangle">
            <a:extLst>
              <a:ext uri="{FF2B5EF4-FFF2-40B4-BE49-F238E27FC236}">
                <a16:creationId xmlns:a16="http://schemas.microsoft.com/office/drawing/2014/main" id="{5D3A5877-47CE-F371-2485-11C3D6004841}"/>
              </a:ext>
            </a:extLst>
          </p:cNvPr>
          <p:cNvSpPr/>
          <p:nvPr/>
        </p:nvSpPr>
        <p:spPr>
          <a:xfrm>
            <a:off x="1448844" y="2584410"/>
            <a:ext cx="3575686" cy="1213401"/>
          </a:xfrm>
          <a:prstGeom prst="roundRect">
            <a:avLst>
              <a:gd name="adj" fmla="val 6911"/>
            </a:avLst>
          </a:prstGeom>
          <a:solidFill>
            <a:srgbClr val="F1E3E2"/>
          </a:solidFill>
          <a:ln w="12700">
            <a:miter lim="400000"/>
          </a:ln>
          <a:effectLst>
            <a:outerShdw blurRad="50800" dist="25400" dir="5400000" rotWithShape="0">
              <a:srgbClr val="000000">
                <a:alpha val="50000"/>
              </a:srgbClr>
            </a:outerShdw>
          </a:effectLst>
        </p:spPr>
        <p:txBody>
          <a:bodyPr lIns="35714" tIns="35714" rIns="35714" bIns="35714" anchor="ctr"/>
          <a:lstStyle/>
          <a:p>
            <a:pPr>
              <a:defRPr sz="3200">
                <a:solidFill>
                  <a:srgbClr val="FFFFFF"/>
                </a:solidFill>
              </a:defRPr>
            </a:pPr>
            <a:endParaRPr sz="1600"/>
          </a:p>
        </p:txBody>
      </p:sp>
      <p:sp>
        <p:nvSpPr>
          <p:cNvPr id="424" name="Rounded Rectangle">
            <a:extLst>
              <a:ext uri="{FF2B5EF4-FFF2-40B4-BE49-F238E27FC236}">
                <a16:creationId xmlns:a16="http://schemas.microsoft.com/office/drawing/2014/main" id="{F53CD1E5-465F-9094-56AB-8DE282BEB263}"/>
              </a:ext>
            </a:extLst>
          </p:cNvPr>
          <p:cNvSpPr/>
          <p:nvPr/>
        </p:nvSpPr>
        <p:spPr>
          <a:xfrm>
            <a:off x="1448844" y="3976279"/>
            <a:ext cx="3550290" cy="1269286"/>
          </a:xfrm>
          <a:prstGeom prst="roundRect">
            <a:avLst>
              <a:gd name="adj" fmla="val 6509"/>
            </a:avLst>
          </a:prstGeom>
          <a:blipFill>
            <a:blip r:embed="rId3"/>
          </a:blipFill>
          <a:ln w="12700">
            <a:miter lim="400000"/>
          </a:ln>
          <a:effectLst>
            <a:outerShdw blurRad="63500" dist="12700" rotWithShape="0">
              <a:srgbClr val="000000">
                <a:alpha val="50000"/>
              </a:srgbClr>
            </a:outerShdw>
          </a:effectLst>
        </p:spPr>
        <p:txBody>
          <a:bodyPr lIns="35714" tIns="35714" rIns="35714" bIns="35714" anchor="ctr"/>
          <a:lstStyle/>
          <a:p>
            <a:pPr>
              <a:defRPr sz="3200">
                <a:solidFill>
                  <a:srgbClr val="D8EFFF"/>
                </a:solidFill>
              </a:defRPr>
            </a:pPr>
            <a:endParaRPr sz="1600"/>
          </a:p>
        </p:txBody>
      </p:sp>
      <p:sp>
        <p:nvSpPr>
          <p:cNvPr id="425" name="Rounded Rectangle">
            <a:extLst>
              <a:ext uri="{FF2B5EF4-FFF2-40B4-BE49-F238E27FC236}">
                <a16:creationId xmlns:a16="http://schemas.microsoft.com/office/drawing/2014/main" id="{FCC6FD1B-90A2-E999-BD2E-7CF2B3C1331E}"/>
              </a:ext>
            </a:extLst>
          </p:cNvPr>
          <p:cNvSpPr/>
          <p:nvPr/>
        </p:nvSpPr>
        <p:spPr>
          <a:xfrm>
            <a:off x="5563109" y="5362035"/>
            <a:ext cx="5871507" cy="1324933"/>
          </a:xfrm>
          <a:prstGeom prst="roundRect">
            <a:avLst>
              <a:gd name="adj" fmla="val 6236"/>
            </a:avLst>
          </a:prstGeom>
          <a:blipFill>
            <a:blip r:embed="rId4"/>
          </a:blipFill>
          <a:ln w="12700">
            <a:miter lim="400000"/>
          </a:ln>
          <a:effectLst>
            <a:outerShdw blurRad="63500" dist="12700" rotWithShape="0">
              <a:srgbClr val="000000">
                <a:alpha val="50000"/>
              </a:srgbClr>
            </a:outerShdw>
          </a:effectLst>
        </p:spPr>
        <p:txBody>
          <a:bodyPr lIns="35714" tIns="35714" rIns="35714" bIns="35714" anchor="ctr"/>
          <a:lstStyle/>
          <a:p>
            <a:pPr>
              <a:defRPr sz="3200">
                <a:solidFill>
                  <a:srgbClr val="006B00"/>
                </a:solidFill>
              </a:defRPr>
            </a:pPr>
            <a:endParaRPr sz="1600"/>
          </a:p>
        </p:txBody>
      </p:sp>
      <p:sp>
        <p:nvSpPr>
          <p:cNvPr id="426" name="Rounded Rectangle">
            <a:extLst>
              <a:ext uri="{FF2B5EF4-FFF2-40B4-BE49-F238E27FC236}">
                <a16:creationId xmlns:a16="http://schemas.microsoft.com/office/drawing/2014/main" id="{9994489E-4CCB-79CC-C815-AB2CDF163FC0}"/>
              </a:ext>
            </a:extLst>
          </p:cNvPr>
          <p:cNvSpPr/>
          <p:nvPr/>
        </p:nvSpPr>
        <p:spPr>
          <a:xfrm>
            <a:off x="5575807" y="4029068"/>
            <a:ext cx="5846111" cy="1213637"/>
          </a:xfrm>
          <a:prstGeom prst="roundRect">
            <a:avLst>
              <a:gd name="adj" fmla="val 6808"/>
            </a:avLst>
          </a:prstGeom>
          <a:blipFill>
            <a:blip r:embed="rId3"/>
          </a:blipFill>
          <a:ln w="12700">
            <a:miter lim="400000"/>
          </a:ln>
          <a:effectLst>
            <a:outerShdw blurRad="63500" dist="12700" rotWithShape="0">
              <a:srgbClr val="000000">
                <a:alpha val="50000"/>
              </a:srgbClr>
            </a:outerShdw>
          </a:effectLst>
        </p:spPr>
        <p:txBody>
          <a:bodyPr lIns="35714" tIns="35714" rIns="35714" bIns="35714" anchor="ctr"/>
          <a:lstStyle/>
          <a:p>
            <a:pPr>
              <a:defRPr sz="3200">
                <a:solidFill>
                  <a:srgbClr val="D8EFFF"/>
                </a:solidFill>
              </a:defRPr>
            </a:pPr>
            <a:endParaRPr sz="1600"/>
          </a:p>
        </p:txBody>
      </p:sp>
      <p:sp>
        <p:nvSpPr>
          <p:cNvPr id="427" name="Rounded Rectangle">
            <a:extLst>
              <a:ext uri="{FF2B5EF4-FFF2-40B4-BE49-F238E27FC236}">
                <a16:creationId xmlns:a16="http://schemas.microsoft.com/office/drawing/2014/main" id="{B3DA071C-521B-87A7-ECD8-3BC6690DFBCE}"/>
              </a:ext>
            </a:extLst>
          </p:cNvPr>
          <p:cNvSpPr/>
          <p:nvPr/>
        </p:nvSpPr>
        <p:spPr>
          <a:xfrm>
            <a:off x="1436146" y="5362035"/>
            <a:ext cx="3575686" cy="1324933"/>
          </a:xfrm>
          <a:prstGeom prst="roundRect">
            <a:avLst>
              <a:gd name="adj" fmla="val 6236"/>
            </a:avLst>
          </a:prstGeom>
          <a:blipFill>
            <a:blip r:embed="rId4"/>
          </a:blipFill>
          <a:ln w="12700">
            <a:miter lim="400000"/>
          </a:ln>
          <a:effectLst>
            <a:outerShdw blurRad="63500" dist="12700" rotWithShape="0">
              <a:srgbClr val="000000">
                <a:alpha val="50000"/>
              </a:srgbClr>
            </a:outerShdw>
          </a:effectLst>
        </p:spPr>
        <p:txBody>
          <a:bodyPr lIns="35714" tIns="35714" rIns="35714" bIns="35714" anchor="ctr"/>
          <a:lstStyle/>
          <a:p>
            <a:pPr>
              <a:defRPr sz="3200">
                <a:solidFill>
                  <a:srgbClr val="E4FEE2"/>
                </a:solidFill>
              </a:defRPr>
            </a:pPr>
            <a:endParaRPr sz="1600"/>
          </a:p>
        </p:txBody>
      </p:sp>
      <p:sp>
        <p:nvSpPr>
          <p:cNvPr id="428" name="Rounded Rectangle">
            <a:extLst>
              <a:ext uri="{FF2B5EF4-FFF2-40B4-BE49-F238E27FC236}">
                <a16:creationId xmlns:a16="http://schemas.microsoft.com/office/drawing/2014/main" id="{E57ED0F1-E1B4-8D93-1BE1-5CB16D9E4B3D}"/>
              </a:ext>
            </a:extLst>
          </p:cNvPr>
          <p:cNvSpPr/>
          <p:nvPr/>
        </p:nvSpPr>
        <p:spPr>
          <a:xfrm>
            <a:off x="5537395" y="2590296"/>
            <a:ext cx="5879130" cy="1213401"/>
          </a:xfrm>
          <a:prstGeom prst="roundRect">
            <a:avLst>
              <a:gd name="adj" fmla="val 6911"/>
            </a:avLst>
          </a:prstGeom>
          <a:solidFill>
            <a:srgbClr val="F1E3E2"/>
          </a:solidFill>
          <a:ln w="12700">
            <a:miter lim="400000"/>
          </a:ln>
          <a:effectLst>
            <a:outerShdw blurRad="50800" dist="25400" dir="5400000" rotWithShape="0">
              <a:srgbClr val="000000">
                <a:alpha val="50000"/>
              </a:srgbClr>
            </a:outerShdw>
          </a:effectLst>
        </p:spPr>
        <p:txBody>
          <a:bodyPr lIns="35714" tIns="35714" rIns="35714" bIns="35714" anchor="ctr"/>
          <a:lstStyle/>
          <a:p>
            <a:pPr>
              <a:defRPr sz="3200">
                <a:solidFill>
                  <a:srgbClr val="FFFFFF"/>
                </a:solidFill>
              </a:defRPr>
            </a:pPr>
            <a:endParaRPr sz="1600"/>
          </a:p>
        </p:txBody>
      </p:sp>
      <p:pic>
        <p:nvPicPr>
          <p:cNvPr id="429" name="Image" descr="Image">
            <a:extLst>
              <a:ext uri="{FF2B5EF4-FFF2-40B4-BE49-F238E27FC236}">
                <a16:creationId xmlns:a16="http://schemas.microsoft.com/office/drawing/2014/main" id="{704800F6-EE96-365A-5E5B-190B755C879B}"/>
              </a:ext>
            </a:extLst>
          </p:cNvPr>
          <p:cNvPicPr>
            <a:picLocks noChangeAspect="1"/>
          </p:cNvPicPr>
          <p:nvPr/>
        </p:nvPicPr>
        <p:blipFill>
          <a:blip r:embed="rId5"/>
          <a:stretch>
            <a:fillRect/>
          </a:stretch>
        </p:blipFill>
        <p:spPr>
          <a:xfrm>
            <a:off x="1648222" y="3316213"/>
            <a:ext cx="1892185" cy="385446"/>
          </a:xfrm>
          <a:prstGeom prst="rect">
            <a:avLst/>
          </a:prstGeom>
          <a:ln w="12700">
            <a:miter lim="400000"/>
          </a:ln>
        </p:spPr>
      </p:pic>
      <p:sp>
        <p:nvSpPr>
          <p:cNvPr id="432" name="Optimal rotation obtained by computing SVD on the point cross-covariance">
            <a:extLst>
              <a:ext uri="{FF2B5EF4-FFF2-40B4-BE49-F238E27FC236}">
                <a16:creationId xmlns:a16="http://schemas.microsoft.com/office/drawing/2014/main" id="{4A1418D4-7945-59E7-0A19-278C69824691}"/>
              </a:ext>
            </a:extLst>
          </p:cNvPr>
          <p:cNvSpPr txBox="1"/>
          <p:nvPr/>
        </p:nvSpPr>
        <p:spPr>
          <a:xfrm>
            <a:off x="5559297" y="2806144"/>
            <a:ext cx="5879130" cy="810693"/>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35714" tIns="35714" rIns="35714" bIns="35714" anchor="ctr">
            <a:spAutoFit/>
          </a:bodyPr>
          <a:lstStyle/>
          <a:p>
            <a:pPr algn="l"/>
            <a:r>
              <a:rPr sz="2400">
                <a:latin typeface="Calibri" panose="020F0502020204030204" pitchFamily="34" charset="0"/>
                <a:cs typeface="Calibri" panose="020F0502020204030204" pitchFamily="34" charset="0"/>
              </a:rPr>
              <a:t>Optimal </a:t>
            </a:r>
            <a:r>
              <a:rPr sz="2400" b="1">
                <a:latin typeface="Calibri" panose="020F0502020204030204" pitchFamily="34" charset="0"/>
                <a:ea typeface="Helvetica"/>
                <a:cs typeface="Calibri" panose="020F0502020204030204" pitchFamily="34" charset="0"/>
                <a:sym typeface="Helvetica"/>
              </a:rPr>
              <a:t>rotation</a:t>
            </a:r>
            <a:r>
              <a:rPr sz="2400">
                <a:latin typeface="Calibri" panose="020F0502020204030204" pitchFamily="34" charset="0"/>
                <a:cs typeface="Calibri" panose="020F0502020204030204" pitchFamily="34" charset="0"/>
              </a:rPr>
              <a:t> obtained by computing SVD on the point cross-covariance</a:t>
            </a:r>
          </a:p>
        </p:txBody>
      </p:sp>
      <p:sp>
        <p:nvSpPr>
          <p:cNvPr id="433" name="Procrustes alignment steps">
            <a:extLst>
              <a:ext uri="{FF2B5EF4-FFF2-40B4-BE49-F238E27FC236}">
                <a16:creationId xmlns:a16="http://schemas.microsoft.com/office/drawing/2014/main" id="{C9CD8C5B-CCE7-C8EC-43B6-11019E7B8D22}"/>
              </a:ext>
            </a:extLst>
          </p:cNvPr>
          <p:cNvSpPr txBox="1">
            <a:spLocks noGrp="1"/>
          </p:cNvSpPr>
          <p:nvPr>
            <p:ph type="title"/>
          </p:nvPr>
        </p:nvSpPr>
        <p:spPr>
          <a:prstGeom prst="rect">
            <a:avLst/>
          </a:prstGeom>
        </p:spPr>
        <p:txBody>
          <a:bodyPr>
            <a:normAutofit/>
          </a:bodyPr>
          <a:lstStyle>
            <a:lvl1pPr>
              <a:defRPr sz="9800"/>
            </a:lvl1pPr>
          </a:lstStyle>
          <a:p>
            <a:r>
              <a:rPr sz="4400"/>
              <a:t>Procrustes alignment steps</a:t>
            </a:r>
          </a:p>
        </p:txBody>
      </p:sp>
      <p:sp>
        <p:nvSpPr>
          <p:cNvPr id="441" name="Slide Number">
            <a:extLst>
              <a:ext uri="{FF2B5EF4-FFF2-40B4-BE49-F238E27FC236}">
                <a16:creationId xmlns:a16="http://schemas.microsoft.com/office/drawing/2014/main" id="{5222B743-3ABA-E599-480C-00DF3EB617F3}"/>
              </a:ext>
            </a:extLst>
          </p:cNvPr>
          <p:cNvSpPr txBox="1">
            <a:spLocks noGrp="1"/>
          </p:cNvSpPr>
          <p:nvPr>
            <p:ph type="sldNum" sz="quarter" idx="12"/>
          </p:nvPr>
        </p:nvSpPr>
        <p:spPr>
          <a:prstGeom prst="rect">
            <a:avLst/>
          </a:prstGeom>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a:lstStyle/>
          <a:p>
            <a:fld id="{86CB4B4D-7CA3-9044-876B-883B54F8677D}" type="slidenum">
              <a:t>75</a:t>
            </a:fld>
            <a:endParaRPr/>
          </a:p>
        </p:txBody>
      </p:sp>
      <p:pic>
        <p:nvPicPr>
          <p:cNvPr id="434" name="Image" descr="Image">
            <a:extLst>
              <a:ext uri="{FF2B5EF4-FFF2-40B4-BE49-F238E27FC236}">
                <a16:creationId xmlns:a16="http://schemas.microsoft.com/office/drawing/2014/main" id="{2A28CBA4-D2F9-F45F-8163-A0239312AF37}"/>
              </a:ext>
            </a:extLst>
          </p:cNvPr>
          <p:cNvPicPr>
            <a:picLocks noChangeAspect="1"/>
          </p:cNvPicPr>
          <p:nvPr/>
        </p:nvPicPr>
        <p:blipFill>
          <a:blip r:embed="rId6"/>
          <a:stretch>
            <a:fillRect/>
          </a:stretch>
        </p:blipFill>
        <p:spPr>
          <a:xfrm>
            <a:off x="1669462" y="1524973"/>
            <a:ext cx="2392883" cy="390870"/>
          </a:xfrm>
          <a:prstGeom prst="rect">
            <a:avLst/>
          </a:prstGeom>
          <a:ln w="12700">
            <a:miter lim="400000"/>
          </a:ln>
        </p:spPr>
      </p:pic>
      <p:pic>
        <p:nvPicPr>
          <p:cNvPr id="435" name="Image" descr="Image">
            <a:extLst>
              <a:ext uri="{FF2B5EF4-FFF2-40B4-BE49-F238E27FC236}">
                <a16:creationId xmlns:a16="http://schemas.microsoft.com/office/drawing/2014/main" id="{3B7BA79C-5565-F653-8B73-15D667D0F6F8}"/>
              </a:ext>
            </a:extLst>
          </p:cNvPr>
          <p:cNvPicPr>
            <a:picLocks noChangeAspect="1"/>
          </p:cNvPicPr>
          <p:nvPr/>
        </p:nvPicPr>
        <p:blipFill>
          <a:blip r:embed="rId7"/>
          <a:stretch>
            <a:fillRect/>
          </a:stretch>
        </p:blipFill>
        <p:spPr>
          <a:xfrm>
            <a:off x="4733866" y="1545648"/>
            <a:ext cx="2156783" cy="349518"/>
          </a:xfrm>
          <a:prstGeom prst="rect">
            <a:avLst/>
          </a:prstGeom>
          <a:ln w="12700">
            <a:miter lim="400000"/>
          </a:ln>
        </p:spPr>
      </p:pic>
      <p:sp>
        <p:nvSpPr>
          <p:cNvPr id="436" name="Matrices of points">
            <a:extLst>
              <a:ext uri="{FF2B5EF4-FFF2-40B4-BE49-F238E27FC236}">
                <a16:creationId xmlns:a16="http://schemas.microsoft.com/office/drawing/2014/main" id="{D1D8FFED-A512-9688-C5A1-778252C79FC7}"/>
              </a:ext>
            </a:extLst>
          </p:cNvPr>
          <p:cNvSpPr txBox="1"/>
          <p:nvPr/>
        </p:nvSpPr>
        <p:spPr>
          <a:xfrm>
            <a:off x="7415130" y="1499702"/>
            <a:ext cx="2340080" cy="44141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35714" tIns="35714" rIns="35714" bIns="35714" anchor="ctr">
            <a:spAutoFit/>
          </a:bodyPr>
          <a:lstStyle>
            <a:lvl1pPr algn="l"/>
          </a:lstStyle>
          <a:p>
            <a:r>
              <a:rPr sz="2400">
                <a:latin typeface="Calibri" panose="020F0502020204030204" pitchFamily="34" charset="0"/>
                <a:cs typeface="Calibri" panose="020F0502020204030204" pitchFamily="34" charset="0"/>
              </a:rPr>
              <a:t>Matrices of points</a:t>
            </a:r>
          </a:p>
        </p:txBody>
      </p:sp>
      <p:sp>
        <p:nvSpPr>
          <p:cNvPr id="438" name="Translation is the centroid difference">
            <a:extLst>
              <a:ext uri="{FF2B5EF4-FFF2-40B4-BE49-F238E27FC236}">
                <a16:creationId xmlns:a16="http://schemas.microsoft.com/office/drawing/2014/main" id="{BFF2DA4E-F593-206D-94D8-668AF98ADD90}"/>
              </a:ext>
            </a:extLst>
          </p:cNvPr>
          <p:cNvSpPr txBox="1"/>
          <p:nvPr/>
        </p:nvSpPr>
        <p:spPr>
          <a:xfrm>
            <a:off x="5749772" y="4415181"/>
            <a:ext cx="5670797" cy="44141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35714" tIns="35714" rIns="35714" bIns="35714" anchor="ctr">
            <a:spAutoFit/>
          </a:bodyPr>
          <a:lstStyle/>
          <a:p>
            <a:pPr algn="l"/>
            <a:r>
              <a:rPr sz="2400" b="1">
                <a:latin typeface="Calibri" panose="020F0502020204030204" pitchFamily="34" charset="0"/>
                <a:ea typeface="Helvetica"/>
                <a:cs typeface="Calibri" panose="020F0502020204030204" pitchFamily="34" charset="0"/>
                <a:sym typeface="Helvetica"/>
              </a:rPr>
              <a:t>Translation</a:t>
            </a:r>
            <a:r>
              <a:rPr sz="2400">
                <a:latin typeface="Calibri" panose="020F0502020204030204" pitchFamily="34" charset="0"/>
                <a:cs typeface="Calibri" panose="020F0502020204030204" pitchFamily="34" charset="0"/>
              </a:rPr>
              <a:t> is the centroid difference</a:t>
            </a:r>
          </a:p>
        </p:txBody>
      </p:sp>
      <p:sp>
        <p:nvSpPr>
          <p:cNvPr id="439" name="Scale is a quotient of eigenvalue sums">
            <a:extLst>
              <a:ext uri="{FF2B5EF4-FFF2-40B4-BE49-F238E27FC236}">
                <a16:creationId xmlns:a16="http://schemas.microsoft.com/office/drawing/2014/main" id="{1CC04BF5-874A-BD76-7009-EA3F8355C79D}"/>
              </a:ext>
            </a:extLst>
          </p:cNvPr>
          <p:cNvSpPr txBox="1"/>
          <p:nvPr/>
        </p:nvSpPr>
        <p:spPr>
          <a:xfrm>
            <a:off x="5749772" y="5726914"/>
            <a:ext cx="5670797" cy="44141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35714" tIns="35714" rIns="35714" bIns="35714" anchor="ctr">
            <a:spAutoFit/>
          </a:bodyPr>
          <a:lstStyle/>
          <a:p>
            <a:pPr algn="l"/>
            <a:r>
              <a:rPr sz="2400" b="1">
                <a:latin typeface="Calibri" panose="020F0502020204030204" pitchFamily="34" charset="0"/>
                <a:ea typeface="Helvetica"/>
                <a:cs typeface="Calibri" panose="020F0502020204030204" pitchFamily="34" charset="0"/>
                <a:sym typeface="Helvetica"/>
              </a:rPr>
              <a:t>Scale</a:t>
            </a:r>
            <a:r>
              <a:rPr sz="2400">
                <a:latin typeface="Calibri" panose="020F0502020204030204" pitchFamily="34" charset="0"/>
                <a:cs typeface="Calibri" panose="020F0502020204030204" pitchFamily="34" charset="0"/>
              </a:rPr>
              <a:t> is a quotient of eigenvalue sums</a:t>
            </a:r>
          </a:p>
        </p:txBody>
      </p:sp>
      <p:pic>
        <p:nvPicPr>
          <p:cNvPr id="440" name="Image" descr="Image">
            <a:extLst>
              <a:ext uri="{FF2B5EF4-FFF2-40B4-BE49-F238E27FC236}">
                <a16:creationId xmlns:a16="http://schemas.microsoft.com/office/drawing/2014/main" id="{6AE4A610-4242-C7F1-380F-45DC95B88060}"/>
              </a:ext>
            </a:extLst>
          </p:cNvPr>
          <p:cNvPicPr>
            <a:picLocks noChangeAspect="1"/>
          </p:cNvPicPr>
          <p:nvPr/>
        </p:nvPicPr>
        <p:blipFill>
          <a:blip r:embed="rId8"/>
          <a:stretch>
            <a:fillRect/>
          </a:stretch>
        </p:blipFill>
        <p:spPr>
          <a:xfrm>
            <a:off x="1754140" y="4499732"/>
            <a:ext cx="2029232" cy="327957"/>
          </a:xfrm>
          <a:prstGeom prst="rect">
            <a:avLst/>
          </a:prstGeom>
          <a:ln w="12700">
            <a:miter lim="400000"/>
          </a:ln>
        </p:spPr>
      </p:pic>
      <p:pic>
        <p:nvPicPr>
          <p:cNvPr id="2" name="Image" descr="Image">
            <a:extLst>
              <a:ext uri="{FF2B5EF4-FFF2-40B4-BE49-F238E27FC236}">
                <a16:creationId xmlns:a16="http://schemas.microsoft.com/office/drawing/2014/main" id="{087BC0D0-B6A1-A326-275B-6B47F8682E92}"/>
              </a:ext>
            </a:extLst>
          </p:cNvPr>
          <p:cNvPicPr>
            <a:picLocks noChangeAspect="1"/>
          </p:cNvPicPr>
          <p:nvPr/>
        </p:nvPicPr>
        <p:blipFill rotWithShape="1">
          <a:blip r:embed="rId9"/>
          <a:srcRect l="242" t="828" r="74654" b="76426"/>
          <a:stretch/>
        </p:blipFill>
        <p:spPr>
          <a:xfrm>
            <a:off x="9771743" y="1246648"/>
            <a:ext cx="2289338" cy="952206"/>
          </a:xfrm>
          <a:prstGeom prst="rect">
            <a:avLst/>
          </a:prstGeom>
          <a:ln w="12700">
            <a:miter lim="400000"/>
          </a:ln>
        </p:spPr>
      </p:pic>
      <p:pic>
        <p:nvPicPr>
          <p:cNvPr id="3" name="Picture 2">
            <a:extLst>
              <a:ext uri="{FF2B5EF4-FFF2-40B4-BE49-F238E27FC236}">
                <a16:creationId xmlns:a16="http://schemas.microsoft.com/office/drawing/2014/main" id="{792F4D0D-F470-89BC-4A15-C1E3AABCC02E}"/>
              </a:ext>
            </a:extLst>
          </p:cNvPr>
          <p:cNvPicPr>
            <a:picLocks noChangeAspect="1"/>
          </p:cNvPicPr>
          <p:nvPr/>
        </p:nvPicPr>
        <p:blipFill>
          <a:blip r:embed="rId10"/>
          <a:stretch>
            <a:fillRect/>
          </a:stretch>
        </p:blipFill>
        <p:spPr>
          <a:xfrm>
            <a:off x="1617918" y="2748036"/>
            <a:ext cx="2749898" cy="373443"/>
          </a:xfrm>
          <a:prstGeom prst="rect">
            <a:avLst/>
          </a:prstGeom>
        </p:spPr>
      </p:pic>
      <p:sp>
        <p:nvSpPr>
          <p:cNvPr id="7" name="TextBox 6">
            <a:extLst>
              <a:ext uri="{FF2B5EF4-FFF2-40B4-BE49-F238E27FC236}">
                <a16:creationId xmlns:a16="http://schemas.microsoft.com/office/drawing/2014/main" id="{C263E904-3B80-BEE8-1942-FE2CDD14F697}"/>
              </a:ext>
            </a:extLst>
          </p:cNvPr>
          <p:cNvSpPr txBox="1"/>
          <p:nvPr/>
        </p:nvSpPr>
        <p:spPr>
          <a:xfrm>
            <a:off x="237831" y="39248"/>
            <a:ext cx="7091083" cy="476992"/>
          </a:xfrm>
          <a:prstGeom prst="rect">
            <a:avLst/>
          </a:prstGeom>
          <a:noFill/>
        </p:spPr>
        <p:txBody>
          <a:bodyPr wrap="square" rtlCol="0">
            <a:spAutoFit/>
          </a:bodyPr>
          <a:lstStyle/>
          <a:p>
            <a:r>
              <a:rPr lang="en-US" sz="2500"/>
              <a:t>* See also clarification slide 1 at the end of slide deck</a:t>
            </a:r>
          </a:p>
        </p:txBody>
      </p:sp>
      <p:pic>
        <p:nvPicPr>
          <p:cNvPr id="5" name="Picture 4">
            <a:extLst>
              <a:ext uri="{FF2B5EF4-FFF2-40B4-BE49-F238E27FC236}">
                <a16:creationId xmlns:a16="http://schemas.microsoft.com/office/drawing/2014/main" id="{CCCA8EC1-E03C-DF41-24AD-78B093EBF370}"/>
              </a:ext>
            </a:extLst>
          </p:cNvPr>
          <p:cNvPicPr>
            <a:picLocks noChangeAspect="1"/>
          </p:cNvPicPr>
          <p:nvPr/>
        </p:nvPicPr>
        <p:blipFill>
          <a:blip r:embed="rId11"/>
          <a:stretch>
            <a:fillRect/>
          </a:stretch>
        </p:blipFill>
        <p:spPr>
          <a:xfrm>
            <a:off x="1744688" y="5562233"/>
            <a:ext cx="1795719" cy="993858"/>
          </a:xfrm>
          <a:prstGeom prst="rect">
            <a:avLst/>
          </a:prstGeom>
        </p:spPr>
      </p:pic>
    </p:spTree>
    <p:extLst>
      <p:ext uri="{BB962C8B-B14F-4D97-AF65-F5344CB8AC3E}">
        <p14:creationId xmlns:p14="http://schemas.microsoft.com/office/powerpoint/2010/main" val="1852662984"/>
      </p:ext>
    </p:extLst>
  </p:cSld>
  <p:clrMapOvr>
    <a:masterClrMapping/>
  </p:clrMapOvr>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68A7199-0EF3-CEDE-F114-6BA584FCF5D5}"/>
            </a:ext>
          </a:extLst>
        </p:cNvPr>
        <p:cNvGrpSpPr/>
        <p:nvPr/>
      </p:nvGrpSpPr>
      <p:grpSpPr>
        <a:xfrm>
          <a:off x="0" y="0"/>
          <a:ext cx="0" cy="0"/>
          <a:chOff x="0" y="0"/>
          <a:chExt cx="0" cy="0"/>
        </a:xfrm>
      </p:grpSpPr>
      <p:sp>
        <p:nvSpPr>
          <p:cNvPr id="445" name="Proof">
            <a:extLst>
              <a:ext uri="{FF2B5EF4-FFF2-40B4-BE49-F238E27FC236}">
                <a16:creationId xmlns:a16="http://schemas.microsoft.com/office/drawing/2014/main" id="{DDA9CC21-3CFB-BA69-EEE4-3F90D0FDCF67}"/>
              </a:ext>
            </a:extLst>
          </p:cNvPr>
          <p:cNvSpPr txBox="1">
            <a:spLocks noGrp="1"/>
          </p:cNvSpPr>
          <p:nvPr>
            <p:ph type="title"/>
          </p:nvPr>
        </p:nvSpPr>
        <p:spPr>
          <a:prstGeom prst="rect">
            <a:avLst/>
          </a:prstGeom>
        </p:spPr>
        <p:txBody>
          <a:bodyPr anchor="ctr">
            <a:normAutofit/>
          </a:bodyPr>
          <a:lstStyle>
            <a:lvl1pPr>
              <a:defRPr sz="10200"/>
            </a:lvl1pPr>
          </a:lstStyle>
          <a:p>
            <a:pPr algn="ctr"/>
            <a:r>
              <a:rPr sz="5399"/>
              <a:t>Proof</a:t>
            </a:r>
            <a:endParaRPr sz="4400"/>
          </a:p>
        </p:txBody>
      </p:sp>
      <p:sp>
        <p:nvSpPr>
          <p:cNvPr id="446" name="Slide Number">
            <a:extLst>
              <a:ext uri="{FF2B5EF4-FFF2-40B4-BE49-F238E27FC236}">
                <a16:creationId xmlns:a16="http://schemas.microsoft.com/office/drawing/2014/main" id="{B129C5E2-ECCB-74B9-1F66-6F57B29E3E2B}"/>
              </a:ext>
            </a:extLst>
          </p:cNvPr>
          <p:cNvSpPr txBox="1">
            <a:spLocks noGrp="1"/>
          </p:cNvSpPr>
          <p:nvPr>
            <p:ph type="sldNum" sz="quarter" idx="12"/>
          </p:nvPr>
        </p:nvSpPr>
        <p:spPr>
          <a:prstGeom prst="rect">
            <a:avLst/>
          </a:prstGeom>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a:lstStyle/>
          <a:p>
            <a:fld id="{86CB4B4D-7CA3-9044-876B-883B54F8677D}" type="slidenum">
              <a:t>76</a:t>
            </a:fld>
            <a:endParaRPr/>
          </a:p>
        </p:txBody>
      </p:sp>
      <p:pic>
        <p:nvPicPr>
          <p:cNvPr id="5" name="Image" descr="Image">
            <a:extLst>
              <a:ext uri="{FF2B5EF4-FFF2-40B4-BE49-F238E27FC236}">
                <a16:creationId xmlns:a16="http://schemas.microsoft.com/office/drawing/2014/main" id="{E01BF83F-57E6-8A04-729C-E994776D4B8D}"/>
              </a:ext>
            </a:extLst>
          </p:cNvPr>
          <p:cNvPicPr>
            <a:picLocks noChangeAspect="1"/>
          </p:cNvPicPr>
          <p:nvPr/>
        </p:nvPicPr>
        <p:blipFill>
          <a:blip r:embed="rId2"/>
          <a:stretch>
            <a:fillRect/>
          </a:stretch>
        </p:blipFill>
        <p:spPr>
          <a:xfrm>
            <a:off x="2255757" y="4828994"/>
            <a:ext cx="7544026" cy="984004"/>
          </a:xfrm>
          <a:prstGeom prst="rect">
            <a:avLst/>
          </a:prstGeom>
          <a:ln w="12700">
            <a:miter lim="400000"/>
          </a:ln>
        </p:spPr>
      </p:pic>
      <p:sp>
        <p:nvSpPr>
          <p:cNvPr id="6" name="Rounded Rectangle">
            <a:extLst>
              <a:ext uri="{FF2B5EF4-FFF2-40B4-BE49-F238E27FC236}">
                <a16:creationId xmlns:a16="http://schemas.microsoft.com/office/drawing/2014/main" id="{EF696DE6-DC31-1771-2978-7D73AA83663A}"/>
              </a:ext>
            </a:extLst>
          </p:cNvPr>
          <p:cNvSpPr/>
          <p:nvPr/>
        </p:nvSpPr>
        <p:spPr>
          <a:xfrm>
            <a:off x="7206978" y="4957239"/>
            <a:ext cx="466802" cy="448590"/>
          </a:xfrm>
          <a:prstGeom prst="roundRect">
            <a:avLst>
              <a:gd name="adj" fmla="val 16090"/>
            </a:avLst>
          </a:prstGeom>
          <a:solidFill>
            <a:schemeClr val="accent5">
              <a:hueOff val="-444211"/>
              <a:satOff val="-14915"/>
              <a:lumOff val="22857"/>
              <a:alpha val="35229"/>
            </a:schemeClr>
          </a:solidFill>
          <a:ln w="12700">
            <a:miter lim="400000"/>
          </a:ln>
          <a:effectLst>
            <a:outerShdw blurRad="50800" dist="25400" dir="5400000" rotWithShape="0">
              <a:srgbClr val="000000">
                <a:alpha val="50000"/>
              </a:srgbClr>
            </a:outerShdw>
          </a:effectLst>
        </p:spPr>
        <p:txBody>
          <a:bodyPr lIns="35714" tIns="35714" rIns="35714" bIns="35714" anchor="ctr"/>
          <a:lstStyle/>
          <a:p>
            <a:pPr>
              <a:defRPr sz="3200">
                <a:solidFill>
                  <a:srgbClr val="FFFFFF"/>
                </a:solidFill>
              </a:defRPr>
            </a:pPr>
            <a:endParaRPr sz="1600"/>
          </a:p>
        </p:txBody>
      </p:sp>
      <p:sp>
        <p:nvSpPr>
          <p:cNvPr id="7" name="Rounded Rectangle">
            <a:extLst>
              <a:ext uri="{FF2B5EF4-FFF2-40B4-BE49-F238E27FC236}">
                <a16:creationId xmlns:a16="http://schemas.microsoft.com/office/drawing/2014/main" id="{83C57938-B25B-5AC6-C0C0-6D26BE849B4E}"/>
              </a:ext>
            </a:extLst>
          </p:cNvPr>
          <p:cNvSpPr/>
          <p:nvPr/>
        </p:nvSpPr>
        <p:spPr>
          <a:xfrm>
            <a:off x="8980119" y="4957239"/>
            <a:ext cx="466802" cy="448590"/>
          </a:xfrm>
          <a:prstGeom prst="roundRect">
            <a:avLst>
              <a:gd name="adj" fmla="val 16090"/>
            </a:avLst>
          </a:prstGeom>
          <a:solidFill>
            <a:schemeClr val="accent5">
              <a:hueOff val="-444211"/>
              <a:satOff val="-14915"/>
              <a:lumOff val="22857"/>
              <a:alpha val="35229"/>
            </a:schemeClr>
          </a:solidFill>
          <a:ln w="12700">
            <a:miter lim="400000"/>
          </a:ln>
          <a:effectLst>
            <a:outerShdw blurRad="50800" dist="25400" dir="5400000" rotWithShape="0">
              <a:srgbClr val="000000">
                <a:alpha val="50000"/>
              </a:srgbClr>
            </a:outerShdw>
          </a:effectLst>
        </p:spPr>
        <p:txBody>
          <a:bodyPr lIns="35714" tIns="35714" rIns="35714" bIns="35714" anchor="ctr"/>
          <a:lstStyle/>
          <a:p>
            <a:pPr>
              <a:defRPr sz="3200">
                <a:solidFill>
                  <a:srgbClr val="FFFFFF"/>
                </a:solidFill>
              </a:defRPr>
            </a:pPr>
            <a:endParaRPr sz="1600"/>
          </a:p>
        </p:txBody>
      </p:sp>
    </p:spTree>
    <p:extLst>
      <p:ext uri="{BB962C8B-B14F-4D97-AF65-F5344CB8AC3E}">
        <p14:creationId xmlns:p14="http://schemas.microsoft.com/office/powerpoint/2010/main" val="3920797946"/>
      </p:ext>
    </p:extLst>
  </p:cSld>
  <p:clrMapOvr>
    <a:masterClrMapping/>
  </p:clrMapOvr>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08646DB-CE6C-D49E-EBE4-B5B7CD1186C2}"/>
            </a:ext>
          </a:extLst>
        </p:cNvPr>
        <p:cNvGrpSpPr/>
        <p:nvPr/>
      </p:nvGrpSpPr>
      <p:grpSpPr>
        <a:xfrm>
          <a:off x="0" y="0"/>
          <a:ext cx="0" cy="0"/>
          <a:chOff x="0" y="0"/>
          <a:chExt cx="0" cy="0"/>
        </a:xfrm>
      </p:grpSpPr>
      <p:pic>
        <p:nvPicPr>
          <p:cNvPr id="455" name="Image" descr="Image">
            <a:extLst>
              <a:ext uri="{FF2B5EF4-FFF2-40B4-BE49-F238E27FC236}">
                <a16:creationId xmlns:a16="http://schemas.microsoft.com/office/drawing/2014/main" id="{976E71CE-405B-4E81-0162-00A9EAFDD7A3}"/>
              </a:ext>
            </a:extLst>
          </p:cNvPr>
          <p:cNvPicPr>
            <a:picLocks noChangeAspect="1"/>
          </p:cNvPicPr>
          <p:nvPr/>
        </p:nvPicPr>
        <p:blipFill>
          <a:blip r:embed="rId2"/>
          <a:stretch>
            <a:fillRect/>
          </a:stretch>
        </p:blipFill>
        <p:spPr>
          <a:xfrm>
            <a:off x="1048709" y="1767088"/>
            <a:ext cx="9119553" cy="4186462"/>
          </a:xfrm>
          <a:prstGeom prst="rect">
            <a:avLst/>
          </a:prstGeom>
          <a:ln w="12700">
            <a:miter lim="400000"/>
          </a:ln>
        </p:spPr>
      </p:pic>
      <p:sp>
        <p:nvSpPr>
          <p:cNvPr id="457" name="minimize the L2 distance between…">
            <a:extLst>
              <a:ext uri="{FF2B5EF4-FFF2-40B4-BE49-F238E27FC236}">
                <a16:creationId xmlns:a16="http://schemas.microsoft.com/office/drawing/2014/main" id="{D2D9DB26-6853-EB8F-8EBE-EF21962625A2}"/>
              </a:ext>
            </a:extLst>
          </p:cNvPr>
          <p:cNvSpPr txBox="1"/>
          <p:nvPr/>
        </p:nvSpPr>
        <p:spPr>
          <a:xfrm>
            <a:off x="5750432" y="3318513"/>
            <a:ext cx="5603369" cy="810693"/>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35714" tIns="35714" rIns="35714" bIns="35714" anchor="ctr">
            <a:spAutoFit/>
          </a:bodyPr>
          <a:lstStyle/>
          <a:p>
            <a:pPr algn="l">
              <a:defRPr sz="3200">
                <a:solidFill>
                  <a:schemeClr val="accent1">
                    <a:hueOff val="47394"/>
                    <a:satOff val="-25753"/>
                    <a:lumOff val="-7544"/>
                  </a:schemeClr>
                </a:solidFill>
              </a:defRPr>
            </a:pPr>
            <a:r>
              <a:rPr lang="en-US" sz="2400"/>
              <a:t>M</a:t>
            </a:r>
            <a:r>
              <a:rPr sz="2400"/>
              <a:t>inimize the L2 distance between</a:t>
            </a:r>
          </a:p>
          <a:p>
            <a:pPr algn="l">
              <a:defRPr sz="3200">
                <a:solidFill>
                  <a:schemeClr val="accent1">
                    <a:hueOff val="47394"/>
                    <a:satOff val="-25753"/>
                    <a:lumOff val="-7544"/>
                  </a:schemeClr>
                </a:solidFill>
              </a:defRPr>
            </a:pPr>
            <a:r>
              <a:rPr sz="2400"/>
              <a:t>transformed source points and target points</a:t>
            </a:r>
          </a:p>
        </p:txBody>
      </p:sp>
      <p:sp>
        <p:nvSpPr>
          <p:cNvPr id="458" name="Procrustes derivation: translation">
            <a:extLst>
              <a:ext uri="{FF2B5EF4-FFF2-40B4-BE49-F238E27FC236}">
                <a16:creationId xmlns:a16="http://schemas.microsoft.com/office/drawing/2014/main" id="{192930E2-59E9-509C-399D-C2485A57B005}"/>
              </a:ext>
            </a:extLst>
          </p:cNvPr>
          <p:cNvSpPr txBox="1">
            <a:spLocks noGrp="1"/>
          </p:cNvSpPr>
          <p:nvPr>
            <p:ph type="title"/>
          </p:nvPr>
        </p:nvSpPr>
        <p:spPr>
          <a:prstGeom prst="rect">
            <a:avLst/>
          </a:prstGeom>
        </p:spPr>
        <p:txBody>
          <a:bodyPr>
            <a:normAutofit/>
          </a:bodyPr>
          <a:lstStyle>
            <a:lvl1pPr>
              <a:defRPr sz="9800"/>
            </a:lvl1pPr>
          </a:lstStyle>
          <a:p>
            <a:r>
              <a:rPr sz="4400"/>
              <a:t>Procrustes derivation: translation</a:t>
            </a:r>
          </a:p>
        </p:txBody>
      </p:sp>
      <p:sp>
        <p:nvSpPr>
          <p:cNvPr id="459" name="Slide Number">
            <a:extLst>
              <a:ext uri="{FF2B5EF4-FFF2-40B4-BE49-F238E27FC236}">
                <a16:creationId xmlns:a16="http://schemas.microsoft.com/office/drawing/2014/main" id="{26752CFB-082B-6454-C53B-0D4233CBA0E4}"/>
              </a:ext>
            </a:extLst>
          </p:cNvPr>
          <p:cNvSpPr txBox="1">
            <a:spLocks noGrp="1"/>
          </p:cNvSpPr>
          <p:nvPr>
            <p:ph type="sldNum" sz="quarter" idx="12"/>
          </p:nvPr>
        </p:nvSpPr>
        <p:spPr>
          <a:prstGeom prst="rect">
            <a:avLst/>
          </a:prstGeom>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a:lstStyle/>
          <a:p>
            <a:fld id="{86CB4B4D-7CA3-9044-876B-883B54F8677D}" type="slidenum">
              <a:t>77</a:t>
            </a:fld>
            <a:endParaRPr/>
          </a:p>
        </p:txBody>
      </p:sp>
    </p:spTree>
    <p:extLst>
      <p:ext uri="{BB962C8B-B14F-4D97-AF65-F5344CB8AC3E}">
        <p14:creationId xmlns:p14="http://schemas.microsoft.com/office/powerpoint/2010/main" val="510001390"/>
      </p:ext>
    </p:extLst>
  </p:cSld>
  <p:clrMapOvr>
    <a:masterClrMapping/>
  </p:clrMapOvr>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5EF5CF6-0BC3-704E-14EA-379624161D08}"/>
            </a:ext>
          </a:extLst>
        </p:cNvPr>
        <p:cNvGrpSpPr/>
        <p:nvPr/>
      </p:nvGrpSpPr>
      <p:grpSpPr>
        <a:xfrm>
          <a:off x="0" y="0"/>
          <a:ext cx="0" cy="0"/>
          <a:chOff x="0" y="0"/>
          <a:chExt cx="0" cy="0"/>
        </a:xfrm>
      </p:grpSpPr>
      <p:sp>
        <p:nvSpPr>
          <p:cNvPr id="461" name="Rounded Rectangle">
            <a:extLst>
              <a:ext uri="{FF2B5EF4-FFF2-40B4-BE49-F238E27FC236}">
                <a16:creationId xmlns:a16="http://schemas.microsoft.com/office/drawing/2014/main" id="{8B5EFABD-7DF9-F477-9687-B0717563E3ED}"/>
              </a:ext>
            </a:extLst>
          </p:cNvPr>
          <p:cNvSpPr/>
          <p:nvPr/>
        </p:nvSpPr>
        <p:spPr>
          <a:xfrm>
            <a:off x="6873824" y="4778579"/>
            <a:ext cx="1148578" cy="650730"/>
          </a:xfrm>
          <a:prstGeom prst="roundRect">
            <a:avLst>
              <a:gd name="adj" fmla="val 11780"/>
            </a:avLst>
          </a:prstGeom>
          <a:blipFill>
            <a:blip r:embed="rId3"/>
          </a:blipFill>
          <a:ln w="12700">
            <a:miter lim="400000"/>
          </a:ln>
          <a:effectLst>
            <a:outerShdw blurRad="63500" dist="12700" rotWithShape="0">
              <a:srgbClr val="000000">
                <a:alpha val="50000"/>
              </a:srgbClr>
            </a:outerShdw>
          </a:effectLst>
        </p:spPr>
        <p:txBody>
          <a:bodyPr lIns="35714" tIns="35714" rIns="35714" bIns="35714" anchor="ctr"/>
          <a:lstStyle/>
          <a:p>
            <a:pPr>
              <a:defRPr sz="3200">
                <a:solidFill>
                  <a:srgbClr val="FFFFFF"/>
                </a:solidFill>
              </a:defRPr>
            </a:pPr>
            <a:endParaRPr sz="1600"/>
          </a:p>
        </p:txBody>
      </p:sp>
      <p:sp>
        <p:nvSpPr>
          <p:cNvPr id="462" name="If we remove the elements that do not  depend on the translation and solve for t">
            <a:extLst>
              <a:ext uri="{FF2B5EF4-FFF2-40B4-BE49-F238E27FC236}">
                <a16:creationId xmlns:a16="http://schemas.microsoft.com/office/drawing/2014/main" id="{E6F1883B-7A8E-3257-F035-0A427E34A97E}"/>
              </a:ext>
            </a:extLst>
          </p:cNvPr>
          <p:cNvSpPr txBox="1"/>
          <p:nvPr/>
        </p:nvSpPr>
        <p:spPr>
          <a:xfrm>
            <a:off x="838200" y="1799648"/>
            <a:ext cx="10515601" cy="44141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35714" tIns="35714" rIns="35714" bIns="35714" anchor="ctr">
            <a:spAutoFit/>
          </a:bodyPr>
          <a:lstStyle>
            <a:lvl1pPr algn="l">
              <a:defRPr>
                <a:solidFill>
                  <a:schemeClr val="accent1">
                    <a:hueOff val="47394"/>
                    <a:satOff val="-25753"/>
                    <a:lumOff val="-7544"/>
                  </a:schemeClr>
                </a:solidFill>
              </a:defRPr>
            </a:lvl1pPr>
          </a:lstStyle>
          <a:p>
            <a:r>
              <a:rPr lang="en-US" sz="2400">
                <a:solidFill>
                  <a:schemeClr val="bg2">
                    <a:lumMod val="10000"/>
                  </a:schemeClr>
                </a:solidFill>
              </a:rPr>
              <a:t>W</a:t>
            </a:r>
            <a:r>
              <a:rPr sz="2400">
                <a:solidFill>
                  <a:schemeClr val="bg2">
                    <a:lumMod val="10000"/>
                  </a:schemeClr>
                </a:solidFill>
              </a:rPr>
              <a:t>e remove the elements that do not  depend on the translation and solve for t</a:t>
            </a:r>
            <a:r>
              <a:rPr lang="en-US" sz="2400">
                <a:solidFill>
                  <a:schemeClr val="bg2">
                    <a:lumMod val="10000"/>
                  </a:schemeClr>
                </a:solidFill>
              </a:rPr>
              <a:t>.</a:t>
            </a:r>
            <a:endParaRPr sz="2400">
              <a:solidFill>
                <a:schemeClr val="bg2">
                  <a:lumMod val="10000"/>
                </a:schemeClr>
              </a:solidFill>
            </a:endParaRPr>
          </a:p>
        </p:txBody>
      </p:sp>
      <p:pic>
        <p:nvPicPr>
          <p:cNvPr id="463" name="Image" descr="Image">
            <a:extLst>
              <a:ext uri="{FF2B5EF4-FFF2-40B4-BE49-F238E27FC236}">
                <a16:creationId xmlns:a16="http://schemas.microsoft.com/office/drawing/2014/main" id="{4F9FCC76-4EC6-DB17-1683-8AA7370185E7}"/>
              </a:ext>
            </a:extLst>
          </p:cNvPr>
          <p:cNvPicPr>
            <a:picLocks noChangeAspect="1"/>
          </p:cNvPicPr>
          <p:nvPr/>
        </p:nvPicPr>
        <p:blipFill>
          <a:blip r:embed="rId4"/>
          <a:stretch>
            <a:fillRect/>
          </a:stretch>
        </p:blipFill>
        <p:spPr>
          <a:xfrm>
            <a:off x="838200" y="2780310"/>
            <a:ext cx="9657870" cy="2562292"/>
          </a:xfrm>
          <a:prstGeom prst="rect">
            <a:avLst/>
          </a:prstGeom>
          <a:ln w="12700">
            <a:miter lim="400000"/>
          </a:ln>
        </p:spPr>
      </p:pic>
      <p:sp>
        <p:nvSpPr>
          <p:cNvPr id="464" name="compute the centroid of the point clouds">
            <a:extLst>
              <a:ext uri="{FF2B5EF4-FFF2-40B4-BE49-F238E27FC236}">
                <a16:creationId xmlns:a16="http://schemas.microsoft.com/office/drawing/2014/main" id="{B4745E28-3CBA-5283-155D-4DC9AC2FC530}"/>
              </a:ext>
            </a:extLst>
          </p:cNvPr>
          <p:cNvSpPr txBox="1"/>
          <p:nvPr/>
        </p:nvSpPr>
        <p:spPr>
          <a:xfrm>
            <a:off x="6493406" y="4225573"/>
            <a:ext cx="5244344" cy="44141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35714" tIns="35714" rIns="35714" bIns="35714" anchor="ctr">
            <a:spAutoFit/>
          </a:bodyPr>
          <a:lstStyle>
            <a:lvl1pPr algn="r">
              <a:defRPr>
                <a:solidFill>
                  <a:schemeClr val="accent1">
                    <a:hueOff val="47394"/>
                    <a:satOff val="-25753"/>
                    <a:lumOff val="-7544"/>
                  </a:schemeClr>
                </a:solidFill>
              </a:defRPr>
            </a:lvl1pPr>
          </a:lstStyle>
          <a:p>
            <a:pPr algn="l"/>
            <a:r>
              <a:rPr lang="en-US" sz="2400"/>
              <a:t>C</a:t>
            </a:r>
            <a:r>
              <a:rPr sz="2400"/>
              <a:t>ompute the centroid of the point clouds</a:t>
            </a:r>
          </a:p>
        </p:txBody>
      </p:sp>
      <p:sp>
        <p:nvSpPr>
          <p:cNvPr id="465" name="So given s and R, we can compute the translation t">
            <a:extLst>
              <a:ext uri="{FF2B5EF4-FFF2-40B4-BE49-F238E27FC236}">
                <a16:creationId xmlns:a16="http://schemas.microsoft.com/office/drawing/2014/main" id="{5787996B-8045-3656-3469-AC0720BC07FA}"/>
              </a:ext>
            </a:extLst>
          </p:cNvPr>
          <p:cNvSpPr txBox="1"/>
          <p:nvPr/>
        </p:nvSpPr>
        <p:spPr>
          <a:xfrm>
            <a:off x="5667135" y="5663516"/>
            <a:ext cx="6374313" cy="44141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35714" tIns="35714" rIns="35714" bIns="35714" anchor="ctr">
            <a:spAutoFit/>
          </a:bodyPr>
          <a:lstStyle>
            <a:lvl1pPr algn="r">
              <a:defRPr>
                <a:solidFill>
                  <a:schemeClr val="accent1">
                    <a:hueOff val="47394"/>
                    <a:satOff val="-25753"/>
                    <a:lumOff val="-7544"/>
                  </a:schemeClr>
                </a:solidFill>
              </a:defRPr>
            </a:lvl1pPr>
          </a:lstStyle>
          <a:p>
            <a:pPr algn="l"/>
            <a:r>
              <a:rPr sz="2400"/>
              <a:t>So given s and R, we can compute the translation t</a:t>
            </a:r>
          </a:p>
        </p:txBody>
      </p:sp>
      <p:sp>
        <p:nvSpPr>
          <p:cNvPr id="466" name="Procrustes derivation: translation">
            <a:extLst>
              <a:ext uri="{FF2B5EF4-FFF2-40B4-BE49-F238E27FC236}">
                <a16:creationId xmlns:a16="http://schemas.microsoft.com/office/drawing/2014/main" id="{7193FB1A-7E34-2762-ECBD-63E4BD4C8C67}"/>
              </a:ext>
            </a:extLst>
          </p:cNvPr>
          <p:cNvSpPr txBox="1">
            <a:spLocks noGrp="1"/>
          </p:cNvSpPr>
          <p:nvPr>
            <p:ph type="title"/>
          </p:nvPr>
        </p:nvSpPr>
        <p:spPr>
          <a:prstGeom prst="rect">
            <a:avLst/>
          </a:prstGeom>
        </p:spPr>
        <p:txBody>
          <a:bodyPr>
            <a:normAutofit/>
          </a:bodyPr>
          <a:lstStyle>
            <a:lvl1pPr>
              <a:defRPr sz="9800"/>
            </a:lvl1pPr>
          </a:lstStyle>
          <a:p>
            <a:r>
              <a:rPr sz="4400"/>
              <a:t>Procrustes derivation: translation</a:t>
            </a:r>
          </a:p>
        </p:txBody>
      </p:sp>
      <p:sp>
        <p:nvSpPr>
          <p:cNvPr id="467" name="Slide Number">
            <a:extLst>
              <a:ext uri="{FF2B5EF4-FFF2-40B4-BE49-F238E27FC236}">
                <a16:creationId xmlns:a16="http://schemas.microsoft.com/office/drawing/2014/main" id="{6799B4E2-0DDB-3F76-C42A-07A7E1D8F81D}"/>
              </a:ext>
            </a:extLst>
          </p:cNvPr>
          <p:cNvSpPr txBox="1">
            <a:spLocks noGrp="1"/>
          </p:cNvSpPr>
          <p:nvPr>
            <p:ph type="sldNum" sz="quarter" idx="12"/>
          </p:nvPr>
        </p:nvSpPr>
        <p:spPr>
          <a:prstGeom prst="rect">
            <a:avLst/>
          </a:prstGeom>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a:lstStyle/>
          <a:p>
            <a:fld id="{86CB4B4D-7CA3-9044-876B-883B54F8677D}" type="slidenum">
              <a:t>78</a:t>
            </a:fld>
            <a:endParaRPr/>
          </a:p>
        </p:txBody>
      </p:sp>
    </p:spTree>
    <p:extLst>
      <p:ext uri="{BB962C8B-B14F-4D97-AF65-F5344CB8AC3E}">
        <p14:creationId xmlns:p14="http://schemas.microsoft.com/office/powerpoint/2010/main" val="1112217386"/>
      </p:ext>
    </p:extLst>
  </p:cSld>
  <p:clrMapOvr>
    <a:masterClrMapping/>
  </p:clrMapOvr>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2AFBCD6-8824-BA57-7D6F-DC5B969A1AA9}"/>
            </a:ext>
          </a:extLst>
        </p:cNvPr>
        <p:cNvGrpSpPr/>
        <p:nvPr/>
      </p:nvGrpSpPr>
      <p:grpSpPr>
        <a:xfrm>
          <a:off x="0" y="0"/>
          <a:ext cx="0" cy="0"/>
          <a:chOff x="0" y="0"/>
          <a:chExt cx="0" cy="0"/>
        </a:xfrm>
      </p:grpSpPr>
      <p:sp>
        <p:nvSpPr>
          <p:cNvPr id="472" name="Subtract the centroid from the points to obtain a simpler expression for E">
            <a:extLst>
              <a:ext uri="{FF2B5EF4-FFF2-40B4-BE49-F238E27FC236}">
                <a16:creationId xmlns:a16="http://schemas.microsoft.com/office/drawing/2014/main" id="{96DD0BB0-E93D-CAE9-FB3D-992C552B03E5}"/>
              </a:ext>
            </a:extLst>
          </p:cNvPr>
          <p:cNvSpPr txBox="1"/>
          <p:nvPr/>
        </p:nvSpPr>
        <p:spPr>
          <a:xfrm>
            <a:off x="838200" y="1798911"/>
            <a:ext cx="9235301" cy="44141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35714" tIns="35714" rIns="35714" bIns="35714" anchor="ctr">
            <a:spAutoFit/>
          </a:bodyPr>
          <a:lstStyle>
            <a:lvl1pPr algn="r">
              <a:defRPr sz="3800">
                <a:solidFill>
                  <a:schemeClr val="accent1">
                    <a:hueOff val="47394"/>
                    <a:satOff val="-25753"/>
                    <a:lumOff val="-7544"/>
                  </a:schemeClr>
                </a:solidFill>
              </a:defRPr>
            </a:lvl1pPr>
          </a:lstStyle>
          <a:p>
            <a:pPr algn="l"/>
            <a:r>
              <a:rPr sz="2400">
                <a:solidFill>
                  <a:schemeClr val="bg2">
                    <a:lumMod val="10000"/>
                  </a:schemeClr>
                </a:solidFill>
              </a:rPr>
              <a:t>Subtract the centroid from the points to obtain a simpler expression for E</a:t>
            </a:r>
          </a:p>
        </p:txBody>
      </p:sp>
      <p:sp>
        <p:nvSpPr>
          <p:cNvPr id="474" name="Procrustes derivation: Rotation">
            <a:extLst>
              <a:ext uri="{FF2B5EF4-FFF2-40B4-BE49-F238E27FC236}">
                <a16:creationId xmlns:a16="http://schemas.microsoft.com/office/drawing/2014/main" id="{E0EEC859-D27F-6821-1203-54E435082809}"/>
              </a:ext>
            </a:extLst>
          </p:cNvPr>
          <p:cNvSpPr txBox="1">
            <a:spLocks noGrp="1"/>
          </p:cNvSpPr>
          <p:nvPr>
            <p:ph type="title"/>
          </p:nvPr>
        </p:nvSpPr>
        <p:spPr>
          <a:prstGeom prst="rect">
            <a:avLst/>
          </a:prstGeom>
        </p:spPr>
        <p:txBody>
          <a:bodyPr>
            <a:normAutofit/>
          </a:bodyPr>
          <a:lstStyle>
            <a:lvl1pPr>
              <a:defRPr sz="9800"/>
            </a:lvl1pPr>
          </a:lstStyle>
          <a:p>
            <a:r>
              <a:rPr sz="4400"/>
              <a:t>Procrustes derivation: Rotation</a:t>
            </a:r>
          </a:p>
        </p:txBody>
      </p:sp>
      <p:sp>
        <p:nvSpPr>
          <p:cNvPr id="481" name="Slide Number">
            <a:extLst>
              <a:ext uri="{FF2B5EF4-FFF2-40B4-BE49-F238E27FC236}">
                <a16:creationId xmlns:a16="http://schemas.microsoft.com/office/drawing/2014/main" id="{09D67B11-AC63-4811-5C8E-F18FD96D2DEA}"/>
              </a:ext>
            </a:extLst>
          </p:cNvPr>
          <p:cNvSpPr txBox="1">
            <a:spLocks noGrp="1"/>
          </p:cNvSpPr>
          <p:nvPr>
            <p:ph type="sldNum" sz="quarter" idx="12"/>
          </p:nvPr>
        </p:nvSpPr>
        <p:spPr>
          <a:prstGeom prst="rect">
            <a:avLst/>
          </a:prstGeom>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a:lstStyle/>
          <a:p>
            <a:fld id="{86CB4B4D-7CA3-9044-876B-883B54F8677D}" type="slidenum">
              <a:t>79</a:t>
            </a:fld>
            <a:endParaRPr/>
          </a:p>
        </p:txBody>
      </p:sp>
      <p:sp>
        <p:nvSpPr>
          <p:cNvPr id="475" name="Optimal rotation does not depend on scale">
            <a:extLst>
              <a:ext uri="{FF2B5EF4-FFF2-40B4-BE49-F238E27FC236}">
                <a16:creationId xmlns:a16="http://schemas.microsoft.com/office/drawing/2014/main" id="{4EBC9A63-CD64-B32D-3169-CE630B4DEDDA}"/>
              </a:ext>
            </a:extLst>
          </p:cNvPr>
          <p:cNvSpPr txBox="1"/>
          <p:nvPr/>
        </p:nvSpPr>
        <p:spPr>
          <a:xfrm>
            <a:off x="6266899" y="3630654"/>
            <a:ext cx="5428664" cy="44141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35714" tIns="35714" rIns="35714" bIns="35714" anchor="ctr">
            <a:spAutoFit/>
          </a:bodyPr>
          <a:lstStyle>
            <a:lvl1pPr algn="r">
              <a:defRPr sz="3800">
                <a:solidFill>
                  <a:schemeClr val="accent1">
                    <a:hueOff val="47394"/>
                    <a:satOff val="-25753"/>
                    <a:lumOff val="-7544"/>
                  </a:schemeClr>
                </a:solidFill>
              </a:defRPr>
            </a:lvl1pPr>
          </a:lstStyle>
          <a:p>
            <a:pPr algn="l"/>
            <a:r>
              <a:rPr sz="2400"/>
              <a:t>Optimal rotation does not depend on scale</a:t>
            </a:r>
          </a:p>
        </p:txBody>
      </p:sp>
      <p:grpSp>
        <p:nvGrpSpPr>
          <p:cNvPr id="2" name="Group 1">
            <a:extLst>
              <a:ext uri="{FF2B5EF4-FFF2-40B4-BE49-F238E27FC236}">
                <a16:creationId xmlns:a16="http://schemas.microsoft.com/office/drawing/2014/main" id="{13A26191-4E88-FFEF-7B02-B3BF7582F1B7}"/>
              </a:ext>
            </a:extLst>
          </p:cNvPr>
          <p:cNvGrpSpPr/>
          <p:nvPr/>
        </p:nvGrpSpPr>
        <p:grpSpPr>
          <a:xfrm>
            <a:off x="6243977" y="2436651"/>
            <a:ext cx="3345892" cy="629380"/>
            <a:chOff x="6244790" y="2436522"/>
            <a:chExt cx="3346328" cy="629462"/>
          </a:xfrm>
        </p:grpSpPr>
        <p:sp>
          <p:nvSpPr>
            <p:cNvPr id="471" name="Rounded Rectangle">
              <a:extLst>
                <a:ext uri="{FF2B5EF4-FFF2-40B4-BE49-F238E27FC236}">
                  <a16:creationId xmlns:a16="http://schemas.microsoft.com/office/drawing/2014/main" id="{4C488B20-5C51-D7BF-938C-AE46A868BFFB}"/>
                </a:ext>
              </a:extLst>
            </p:cNvPr>
            <p:cNvSpPr/>
            <p:nvPr/>
          </p:nvSpPr>
          <p:spPr>
            <a:xfrm>
              <a:off x="6244790" y="2436522"/>
              <a:ext cx="3346328" cy="629462"/>
            </a:xfrm>
            <a:prstGeom prst="roundRect">
              <a:avLst>
                <a:gd name="adj" fmla="val 20004"/>
              </a:avLst>
            </a:prstGeom>
            <a:solidFill>
              <a:srgbClr val="F1E3E2"/>
            </a:solidFill>
            <a:ln w="12700">
              <a:miter lim="400000"/>
            </a:ln>
            <a:effectLst>
              <a:outerShdw blurRad="50800" dist="25400" dir="5400000" rotWithShape="0">
                <a:srgbClr val="000000">
                  <a:alpha val="50000"/>
                </a:srgbClr>
              </a:outerShdw>
            </a:effectLst>
          </p:spPr>
          <p:txBody>
            <a:bodyPr lIns="35714" tIns="35714" rIns="35714" bIns="35714" anchor="ctr"/>
            <a:lstStyle/>
            <a:p>
              <a:pPr>
                <a:defRPr sz="3200">
                  <a:solidFill>
                    <a:srgbClr val="FFFFFF"/>
                  </a:solidFill>
                </a:defRPr>
              </a:pPr>
              <a:endParaRPr sz="1600"/>
            </a:p>
          </p:txBody>
        </p:sp>
        <p:pic>
          <p:nvPicPr>
            <p:cNvPr id="478" name="Image" descr="Image">
              <a:extLst>
                <a:ext uri="{FF2B5EF4-FFF2-40B4-BE49-F238E27FC236}">
                  <a16:creationId xmlns:a16="http://schemas.microsoft.com/office/drawing/2014/main" id="{02CB9D38-9190-07C5-DFBA-13FCEDEAEB8E}"/>
                </a:ext>
              </a:extLst>
            </p:cNvPr>
            <p:cNvPicPr>
              <a:picLocks noChangeAspect="1"/>
            </p:cNvPicPr>
            <p:nvPr/>
          </p:nvPicPr>
          <p:blipFill>
            <a:blip r:embed="rId3"/>
            <a:stretch>
              <a:fillRect/>
            </a:stretch>
          </p:blipFill>
          <p:spPr>
            <a:xfrm>
              <a:off x="6447597" y="2597659"/>
              <a:ext cx="2940714" cy="321914"/>
            </a:xfrm>
            <a:prstGeom prst="rect">
              <a:avLst/>
            </a:prstGeom>
            <a:ln w="12700">
              <a:miter lim="400000"/>
            </a:ln>
          </p:spPr>
        </p:pic>
      </p:grpSp>
      <p:sp>
        <p:nvSpPr>
          <p:cNvPr id="479" name="Line">
            <a:extLst>
              <a:ext uri="{FF2B5EF4-FFF2-40B4-BE49-F238E27FC236}">
                <a16:creationId xmlns:a16="http://schemas.microsoft.com/office/drawing/2014/main" id="{FCC487A6-A496-0215-CC38-F495CC1465E1}"/>
              </a:ext>
            </a:extLst>
          </p:cNvPr>
          <p:cNvSpPr/>
          <p:nvPr/>
        </p:nvSpPr>
        <p:spPr>
          <a:xfrm flipV="1">
            <a:off x="5785897" y="2877268"/>
            <a:ext cx="417510" cy="434004"/>
          </a:xfrm>
          <a:prstGeom prst="line">
            <a:avLst/>
          </a:prstGeom>
          <a:ln w="76200">
            <a:solidFill>
              <a:srgbClr val="F1E3E2"/>
            </a:solidFill>
            <a:miter lim="400000"/>
            <a:headEnd type="triangle"/>
          </a:ln>
        </p:spPr>
        <p:txBody>
          <a:bodyPr lIns="35714" tIns="35714" rIns="35714" bIns="35714" anchor="ctr"/>
          <a:lstStyle/>
          <a:p>
            <a:pPr>
              <a:defRPr sz="3200"/>
            </a:pPr>
            <a:endParaRPr sz="1600"/>
          </a:p>
        </p:txBody>
      </p:sp>
      <p:sp>
        <p:nvSpPr>
          <p:cNvPr id="480" name="Line">
            <a:extLst>
              <a:ext uri="{FF2B5EF4-FFF2-40B4-BE49-F238E27FC236}">
                <a16:creationId xmlns:a16="http://schemas.microsoft.com/office/drawing/2014/main" id="{F42302F4-7232-83F5-7138-9F0DED874505}"/>
              </a:ext>
            </a:extLst>
          </p:cNvPr>
          <p:cNvSpPr/>
          <p:nvPr/>
        </p:nvSpPr>
        <p:spPr>
          <a:xfrm flipV="1">
            <a:off x="2920240" y="2877267"/>
            <a:ext cx="3283167" cy="1259715"/>
          </a:xfrm>
          <a:prstGeom prst="line">
            <a:avLst/>
          </a:prstGeom>
          <a:ln w="76200">
            <a:solidFill>
              <a:srgbClr val="F1E3E2"/>
            </a:solidFill>
            <a:miter lim="400000"/>
            <a:headEnd type="triangle"/>
          </a:ln>
        </p:spPr>
        <p:txBody>
          <a:bodyPr lIns="35714" tIns="35714" rIns="35714" bIns="35714" anchor="ctr"/>
          <a:lstStyle/>
          <a:p>
            <a:pPr>
              <a:defRPr sz="3200"/>
            </a:pPr>
            <a:endParaRPr sz="1600"/>
          </a:p>
        </p:txBody>
      </p:sp>
      <p:pic>
        <p:nvPicPr>
          <p:cNvPr id="473" name="Image" descr="Image">
            <a:extLst>
              <a:ext uri="{FF2B5EF4-FFF2-40B4-BE49-F238E27FC236}">
                <a16:creationId xmlns:a16="http://schemas.microsoft.com/office/drawing/2014/main" id="{D5010EC0-B4A8-8AB0-5446-3299520E1AE7}"/>
              </a:ext>
            </a:extLst>
          </p:cNvPr>
          <p:cNvPicPr>
            <a:picLocks noChangeAspect="1"/>
          </p:cNvPicPr>
          <p:nvPr/>
        </p:nvPicPr>
        <p:blipFill>
          <a:blip r:embed="rId4"/>
          <a:srcRect r="42821" b="66640"/>
          <a:stretch>
            <a:fillRect/>
          </a:stretch>
        </p:blipFill>
        <p:spPr>
          <a:xfrm>
            <a:off x="826549" y="2761866"/>
            <a:ext cx="6310772" cy="1212034"/>
          </a:xfrm>
          <a:prstGeom prst="rect">
            <a:avLst/>
          </a:prstGeom>
          <a:ln w="12700">
            <a:miter lim="400000"/>
          </a:ln>
        </p:spPr>
      </p:pic>
      <p:pic>
        <p:nvPicPr>
          <p:cNvPr id="3" name="Picture 2">
            <a:extLst>
              <a:ext uri="{FF2B5EF4-FFF2-40B4-BE49-F238E27FC236}">
                <a16:creationId xmlns:a16="http://schemas.microsoft.com/office/drawing/2014/main" id="{95EF78AA-874D-E536-178F-649C827112FA}"/>
              </a:ext>
            </a:extLst>
          </p:cNvPr>
          <p:cNvPicPr>
            <a:picLocks noChangeAspect="1"/>
          </p:cNvPicPr>
          <p:nvPr/>
        </p:nvPicPr>
        <p:blipFill rotWithShape="1">
          <a:blip r:embed="rId5"/>
          <a:srcRect b="87618"/>
          <a:stretch/>
        </p:blipFill>
        <p:spPr>
          <a:xfrm>
            <a:off x="876290" y="4246266"/>
            <a:ext cx="6703979" cy="613112"/>
          </a:xfrm>
          <a:prstGeom prst="rect">
            <a:avLst/>
          </a:prstGeom>
        </p:spPr>
      </p:pic>
    </p:spTree>
    <p:extLst>
      <p:ext uri="{BB962C8B-B14F-4D97-AF65-F5344CB8AC3E}">
        <p14:creationId xmlns:p14="http://schemas.microsoft.com/office/powerpoint/2010/main" val="3634437227"/>
      </p:ext>
    </p:extLst>
  </p:cSld>
  <p:clrMapOvr>
    <a:masterClrMapping/>
  </p:clrMapOvr>
</p:sld>
</file>

<file path=ppt/slides/slide8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946378B3-F636-7A77-135E-A28083EA3E5E}"/>
            </a:ext>
          </a:extLst>
        </p:cNvPr>
        <p:cNvGrpSpPr/>
        <p:nvPr/>
      </p:nvGrpSpPr>
      <p:grpSpPr>
        <a:xfrm>
          <a:off x="0" y="0"/>
          <a:ext cx="0" cy="0"/>
          <a:chOff x="0" y="0"/>
          <a:chExt cx="0" cy="0"/>
        </a:xfrm>
      </p:grpSpPr>
      <p:sp>
        <p:nvSpPr>
          <p:cNvPr id="22" name="Rounded Rectangle">
            <a:extLst>
              <a:ext uri="{FF2B5EF4-FFF2-40B4-BE49-F238E27FC236}">
                <a16:creationId xmlns:a16="http://schemas.microsoft.com/office/drawing/2014/main" id="{415EC954-566A-2184-35C5-BC4B3358258A}"/>
              </a:ext>
            </a:extLst>
          </p:cNvPr>
          <p:cNvSpPr/>
          <p:nvPr/>
        </p:nvSpPr>
        <p:spPr>
          <a:xfrm>
            <a:off x="2372371" y="6074347"/>
            <a:ext cx="1395949" cy="521932"/>
          </a:xfrm>
          <a:prstGeom prst="roundRect">
            <a:avLst>
              <a:gd name="adj" fmla="val 20004"/>
            </a:avLst>
          </a:prstGeom>
          <a:solidFill>
            <a:srgbClr val="92D050">
              <a:alpha val="52327"/>
            </a:srgbClr>
          </a:solidFill>
          <a:ln w="12700">
            <a:miter lim="400000"/>
          </a:ln>
          <a:effectLst/>
        </p:spPr>
        <p:txBody>
          <a:bodyPr lIns="35714" tIns="35714" rIns="35714" bIns="35714" anchor="ctr"/>
          <a:lstStyle/>
          <a:p>
            <a:pPr>
              <a:defRPr sz="3200">
                <a:solidFill>
                  <a:srgbClr val="FFFFFF"/>
                </a:solidFill>
              </a:defRPr>
            </a:pPr>
            <a:endParaRPr sz="2400">
              <a:solidFill>
                <a:schemeClr val="tx1"/>
              </a:solidFill>
            </a:endParaRPr>
          </a:p>
        </p:txBody>
      </p:sp>
      <p:sp>
        <p:nvSpPr>
          <p:cNvPr id="21" name="Rounded Rectangle">
            <a:extLst>
              <a:ext uri="{FF2B5EF4-FFF2-40B4-BE49-F238E27FC236}">
                <a16:creationId xmlns:a16="http://schemas.microsoft.com/office/drawing/2014/main" id="{1658ACCD-1A43-52BE-CEEC-9EF28D765FCD}"/>
              </a:ext>
            </a:extLst>
          </p:cNvPr>
          <p:cNvSpPr/>
          <p:nvPr/>
        </p:nvSpPr>
        <p:spPr>
          <a:xfrm>
            <a:off x="4553924" y="5552415"/>
            <a:ext cx="1803852" cy="521932"/>
          </a:xfrm>
          <a:prstGeom prst="roundRect">
            <a:avLst>
              <a:gd name="adj" fmla="val 20004"/>
            </a:avLst>
          </a:prstGeom>
          <a:solidFill>
            <a:srgbClr val="92D050">
              <a:alpha val="59000"/>
            </a:srgbClr>
          </a:solidFill>
          <a:ln w="12700">
            <a:miter lim="400000"/>
          </a:ln>
          <a:effectLst/>
        </p:spPr>
        <p:txBody>
          <a:bodyPr lIns="35714" tIns="35714" rIns="35714" bIns="35714" anchor="ctr"/>
          <a:lstStyle/>
          <a:p>
            <a:pPr>
              <a:defRPr sz="3200">
                <a:solidFill>
                  <a:srgbClr val="FFFFFF"/>
                </a:solidFill>
              </a:defRPr>
            </a:pPr>
            <a:endParaRPr sz="2400">
              <a:solidFill>
                <a:schemeClr val="tx1"/>
              </a:solidFill>
            </a:endParaRPr>
          </a:p>
        </p:txBody>
      </p:sp>
      <p:sp>
        <p:nvSpPr>
          <p:cNvPr id="20" name="Rounded Rectangle">
            <a:extLst>
              <a:ext uri="{FF2B5EF4-FFF2-40B4-BE49-F238E27FC236}">
                <a16:creationId xmlns:a16="http://schemas.microsoft.com/office/drawing/2014/main" id="{26372803-F4CA-4590-697D-4EE7CC6A5177}"/>
              </a:ext>
            </a:extLst>
          </p:cNvPr>
          <p:cNvSpPr/>
          <p:nvPr/>
        </p:nvSpPr>
        <p:spPr>
          <a:xfrm>
            <a:off x="6873018" y="5552415"/>
            <a:ext cx="4500647" cy="521932"/>
          </a:xfrm>
          <a:prstGeom prst="roundRect">
            <a:avLst>
              <a:gd name="adj" fmla="val 20004"/>
            </a:avLst>
          </a:prstGeom>
          <a:solidFill>
            <a:srgbClr val="92D050">
              <a:alpha val="52327"/>
            </a:srgbClr>
          </a:solidFill>
          <a:ln w="12700">
            <a:miter lim="400000"/>
          </a:ln>
          <a:effectLst/>
        </p:spPr>
        <p:txBody>
          <a:bodyPr lIns="35714" tIns="35714" rIns="35714" bIns="35714" anchor="ctr"/>
          <a:lstStyle/>
          <a:p>
            <a:pPr>
              <a:defRPr sz="3200">
                <a:solidFill>
                  <a:srgbClr val="FFFFFF"/>
                </a:solidFill>
              </a:defRPr>
            </a:pPr>
            <a:endParaRPr sz="2400">
              <a:solidFill>
                <a:schemeClr val="tx1"/>
              </a:solidFill>
            </a:endParaRPr>
          </a:p>
        </p:txBody>
      </p:sp>
      <p:sp>
        <p:nvSpPr>
          <p:cNvPr id="6" name="Rounded Rectangle">
            <a:extLst>
              <a:ext uri="{FF2B5EF4-FFF2-40B4-BE49-F238E27FC236}">
                <a16:creationId xmlns:a16="http://schemas.microsoft.com/office/drawing/2014/main" id="{31CD909F-4C34-9232-3E3E-C1AFEEFF21EC}"/>
              </a:ext>
            </a:extLst>
          </p:cNvPr>
          <p:cNvSpPr/>
          <p:nvPr/>
        </p:nvSpPr>
        <p:spPr>
          <a:xfrm>
            <a:off x="6873018" y="4950589"/>
            <a:ext cx="4234260" cy="521932"/>
          </a:xfrm>
          <a:prstGeom prst="roundRect">
            <a:avLst>
              <a:gd name="adj" fmla="val 20004"/>
            </a:avLst>
          </a:prstGeom>
          <a:solidFill>
            <a:srgbClr val="F1E3E2"/>
          </a:solidFill>
          <a:ln w="12700">
            <a:miter lim="400000"/>
          </a:ln>
          <a:effectLst/>
        </p:spPr>
        <p:txBody>
          <a:bodyPr lIns="35714" tIns="35714" rIns="35714" bIns="35714" anchor="ctr"/>
          <a:lstStyle/>
          <a:p>
            <a:pPr>
              <a:defRPr sz="3200">
                <a:solidFill>
                  <a:srgbClr val="FFFFFF"/>
                </a:solidFill>
              </a:defRPr>
            </a:pPr>
            <a:endParaRPr sz="2400">
              <a:solidFill>
                <a:schemeClr val="tx1"/>
              </a:solidFill>
            </a:endParaRPr>
          </a:p>
        </p:txBody>
      </p:sp>
      <p:sp>
        <p:nvSpPr>
          <p:cNvPr id="4" name="Rounded Rectangle">
            <a:extLst>
              <a:ext uri="{FF2B5EF4-FFF2-40B4-BE49-F238E27FC236}">
                <a16:creationId xmlns:a16="http://schemas.microsoft.com/office/drawing/2014/main" id="{C4E42022-D4E4-021C-D0E1-BE4CE3D988C8}"/>
              </a:ext>
            </a:extLst>
          </p:cNvPr>
          <p:cNvSpPr/>
          <p:nvPr/>
        </p:nvSpPr>
        <p:spPr>
          <a:xfrm>
            <a:off x="2308990" y="4969961"/>
            <a:ext cx="1063966" cy="521932"/>
          </a:xfrm>
          <a:prstGeom prst="roundRect">
            <a:avLst>
              <a:gd name="adj" fmla="val 20004"/>
            </a:avLst>
          </a:prstGeom>
          <a:solidFill>
            <a:srgbClr val="F1E3E2"/>
          </a:solidFill>
          <a:ln w="12700">
            <a:miter lim="400000"/>
          </a:ln>
          <a:effectLst/>
        </p:spPr>
        <p:txBody>
          <a:bodyPr lIns="35714" tIns="35714" rIns="35714" bIns="35714" anchor="ctr"/>
          <a:lstStyle/>
          <a:p>
            <a:pPr>
              <a:defRPr sz="3200">
                <a:solidFill>
                  <a:srgbClr val="FFFFFF"/>
                </a:solidFill>
              </a:defRPr>
            </a:pPr>
            <a:endParaRPr sz="2400">
              <a:solidFill>
                <a:schemeClr val="tx1"/>
              </a:solidFill>
            </a:endParaRPr>
          </a:p>
        </p:txBody>
      </p:sp>
      <p:sp>
        <p:nvSpPr>
          <p:cNvPr id="487" name="Procrustes derivation: Rotation">
            <a:extLst>
              <a:ext uri="{FF2B5EF4-FFF2-40B4-BE49-F238E27FC236}">
                <a16:creationId xmlns:a16="http://schemas.microsoft.com/office/drawing/2014/main" id="{F37F81AD-26C0-DC5F-BC45-9278E33D24F0}"/>
              </a:ext>
            </a:extLst>
          </p:cNvPr>
          <p:cNvSpPr txBox="1">
            <a:spLocks noGrp="1"/>
          </p:cNvSpPr>
          <p:nvPr>
            <p:ph type="title"/>
          </p:nvPr>
        </p:nvSpPr>
        <p:spPr>
          <a:prstGeom prst="rect">
            <a:avLst/>
          </a:prstGeom>
        </p:spPr>
        <p:txBody>
          <a:bodyPr>
            <a:normAutofit/>
          </a:bodyPr>
          <a:lstStyle>
            <a:lvl1pPr>
              <a:defRPr sz="9800"/>
            </a:lvl1pPr>
          </a:lstStyle>
          <a:p>
            <a:r>
              <a:rPr sz="4400"/>
              <a:t>Procrustes derivation: Rotation</a:t>
            </a:r>
          </a:p>
        </p:txBody>
      </p:sp>
      <p:sp>
        <p:nvSpPr>
          <p:cNvPr id="493" name="Slide Number">
            <a:extLst>
              <a:ext uri="{FF2B5EF4-FFF2-40B4-BE49-F238E27FC236}">
                <a16:creationId xmlns:a16="http://schemas.microsoft.com/office/drawing/2014/main" id="{5C7B8F44-F9D6-EE67-4930-A412668AB185}"/>
              </a:ext>
            </a:extLst>
          </p:cNvPr>
          <p:cNvSpPr txBox="1">
            <a:spLocks noGrp="1"/>
          </p:cNvSpPr>
          <p:nvPr>
            <p:ph type="sldNum" sz="quarter" idx="12"/>
          </p:nvPr>
        </p:nvSpPr>
        <p:spPr>
          <a:prstGeom prst="rect">
            <a:avLst/>
          </a:prstGeom>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a:lstStyle/>
          <a:p>
            <a:fld id="{86CB4B4D-7CA3-9044-876B-883B54F8677D}" type="slidenum">
              <a:t>80</a:t>
            </a:fld>
            <a:endParaRPr/>
          </a:p>
        </p:txBody>
      </p:sp>
      <p:sp>
        <p:nvSpPr>
          <p:cNvPr id="490" name="Inner product should be maximum!">
            <a:extLst>
              <a:ext uri="{FF2B5EF4-FFF2-40B4-BE49-F238E27FC236}">
                <a16:creationId xmlns:a16="http://schemas.microsoft.com/office/drawing/2014/main" id="{3C65D2B0-0BB4-6797-181A-1EE22DB9CA70}"/>
              </a:ext>
            </a:extLst>
          </p:cNvPr>
          <p:cNvSpPr txBox="1"/>
          <p:nvPr/>
        </p:nvSpPr>
        <p:spPr>
          <a:xfrm>
            <a:off x="6873018" y="5553670"/>
            <a:ext cx="4500647" cy="44141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35714" tIns="35714" rIns="35714" bIns="35714" anchor="ctr">
            <a:spAutoFit/>
          </a:bodyPr>
          <a:lstStyle>
            <a:lvl1pPr algn="r">
              <a:defRPr sz="3800">
                <a:solidFill>
                  <a:schemeClr val="accent1">
                    <a:hueOff val="47394"/>
                    <a:satOff val="-25753"/>
                    <a:lumOff val="-7544"/>
                  </a:schemeClr>
                </a:solidFill>
              </a:defRPr>
            </a:lvl1pPr>
          </a:lstStyle>
          <a:p>
            <a:r>
              <a:rPr sz="2400">
                <a:solidFill>
                  <a:schemeClr val="tx1"/>
                </a:solidFill>
              </a:rPr>
              <a:t>Inner product should be maximum!</a:t>
            </a:r>
          </a:p>
        </p:txBody>
      </p:sp>
      <p:sp>
        <p:nvSpPr>
          <p:cNvPr id="491" name="Rotation does not change norm!">
            <a:extLst>
              <a:ext uri="{FF2B5EF4-FFF2-40B4-BE49-F238E27FC236}">
                <a16:creationId xmlns:a16="http://schemas.microsoft.com/office/drawing/2014/main" id="{74A7A8E7-11E8-68BB-5511-77B1406C7690}"/>
              </a:ext>
            </a:extLst>
          </p:cNvPr>
          <p:cNvSpPr txBox="1"/>
          <p:nvPr/>
        </p:nvSpPr>
        <p:spPr>
          <a:xfrm>
            <a:off x="6873018" y="5031738"/>
            <a:ext cx="4123991" cy="44141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35714" tIns="35714" rIns="35714" bIns="35714" anchor="ctr">
            <a:spAutoFit/>
          </a:bodyPr>
          <a:lstStyle>
            <a:lvl1pPr algn="r">
              <a:defRPr sz="3800">
                <a:solidFill>
                  <a:schemeClr val="accent1">
                    <a:hueOff val="47394"/>
                    <a:satOff val="-25753"/>
                    <a:lumOff val="-7544"/>
                  </a:schemeClr>
                </a:solidFill>
              </a:defRPr>
            </a:lvl1pPr>
          </a:lstStyle>
          <a:p>
            <a:r>
              <a:rPr sz="2400">
                <a:solidFill>
                  <a:schemeClr val="tx1"/>
                </a:solidFill>
              </a:rPr>
              <a:t>Rotation does not change norm!</a:t>
            </a:r>
          </a:p>
        </p:txBody>
      </p:sp>
      <p:pic>
        <p:nvPicPr>
          <p:cNvPr id="12" name="Image" descr="Image">
            <a:extLst>
              <a:ext uri="{FF2B5EF4-FFF2-40B4-BE49-F238E27FC236}">
                <a16:creationId xmlns:a16="http://schemas.microsoft.com/office/drawing/2014/main" id="{EB2979B9-CF10-A7EA-7219-2C4C0405F184}"/>
              </a:ext>
            </a:extLst>
          </p:cNvPr>
          <p:cNvPicPr>
            <a:picLocks noChangeAspect="1"/>
          </p:cNvPicPr>
          <p:nvPr/>
        </p:nvPicPr>
        <p:blipFill>
          <a:blip r:embed="rId3"/>
          <a:srcRect r="42821" b="66640"/>
          <a:stretch>
            <a:fillRect/>
          </a:stretch>
        </p:blipFill>
        <p:spPr>
          <a:xfrm>
            <a:off x="826549" y="2761866"/>
            <a:ext cx="6310772" cy="1212034"/>
          </a:xfrm>
          <a:prstGeom prst="rect">
            <a:avLst/>
          </a:prstGeom>
          <a:ln w="12700">
            <a:miter lim="400000"/>
          </a:ln>
        </p:spPr>
      </p:pic>
      <p:sp>
        <p:nvSpPr>
          <p:cNvPr id="13" name="Subtract the centroid from the points to obtain a simpler expression for E">
            <a:extLst>
              <a:ext uri="{FF2B5EF4-FFF2-40B4-BE49-F238E27FC236}">
                <a16:creationId xmlns:a16="http://schemas.microsoft.com/office/drawing/2014/main" id="{9FE91BAE-37D7-7D4F-4CF1-0A45D1C9F116}"/>
              </a:ext>
            </a:extLst>
          </p:cNvPr>
          <p:cNvSpPr txBox="1"/>
          <p:nvPr/>
        </p:nvSpPr>
        <p:spPr>
          <a:xfrm>
            <a:off x="838200" y="1798911"/>
            <a:ext cx="9235301" cy="44141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35714" tIns="35714" rIns="35714" bIns="35714" anchor="ctr">
            <a:spAutoFit/>
          </a:bodyPr>
          <a:lstStyle>
            <a:lvl1pPr algn="r">
              <a:defRPr sz="3800">
                <a:solidFill>
                  <a:schemeClr val="accent1">
                    <a:hueOff val="47394"/>
                    <a:satOff val="-25753"/>
                    <a:lumOff val="-7544"/>
                  </a:schemeClr>
                </a:solidFill>
              </a:defRPr>
            </a:lvl1pPr>
          </a:lstStyle>
          <a:p>
            <a:pPr algn="l"/>
            <a:r>
              <a:rPr sz="2400">
                <a:solidFill>
                  <a:schemeClr val="bg2">
                    <a:lumMod val="10000"/>
                  </a:schemeClr>
                </a:solidFill>
              </a:rPr>
              <a:t>Subtract the centroid from the points to obtain a simpler expression for E</a:t>
            </a:r>
          </a:p>
        </p:txBody>
      </p:sp>
      <p:sp>
        <p:nvSpPr>
          <p:cNvPr id="16" name="Optimal rotation does not depend on scale">
            <a:extLst>
              <a:ext uri="{FF2B5EF4-FFF2-40B4-BE49-F238E27FC236}">
                <a16:creationId xmlns:a16="http://schemas.microsoft.com/office/drawing/2014/main" id="{43146509-B832-70A5-345E-F8E9870CF39D}"/>
              </a:ext>
            </a:extLst>
          </p:cNvPr>
          <p:cNvSpPr txBox="1"/>
          <p:nvPr/>
        </p:nvSpPr>
        <p:spPr>
          <a:xfrm>
            <a:off x="6708014" y="3676291"/>
            <a:ext cx="5428664" cy="44141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35714" tIns="35714" rIns="35714" bIns="35714" anchor="ctr">
            <a:spAutoFit/>
          </a:bodyPr>
          <a:lstStyle>
            <a:lvl1pPr algn="r">
              <a:defRPr sz="3800">
                <a:solidFill>
                  <a:schemeClr val="accent1">
                    <a:hueOff val="47394"/>
                    <a:satOff val="-25753"/>
                    <a:lumOff val="-7544"/>
                  </a:schemeClr>
                </a:solidFill>
              </a:defRPr>
            </a:lvl1pPr>
          </a:lstStyle>
          <a:p>
            <a:pPr algn="l"/>
            <a:r>
              <a:rPr sz="2400"/>
              <a:t>Optimal rotation does not depend on scale</a:t>
            </a:r>
          </a:p>
        </p:txBody>
      </p:sp>
      <p:pic>
        <p:nvPicPr>
          <p:cNvPr id="2" name="Picture 1">
            <a:extLst>
              <a:ext uri="{FF2B5EF4-FFF2-40B4-BE49-F238E27FC236}">
                <a16:creationId xmlns:a16="http://schemas.microsoft.com/office/drawing/2014/main" id="{0E111B0A-9420-3AC5-455A-38139C7DD1CD}"/>
              </a:ext>
            </a:extLst>
          </p:cNvPr>
          <p:cNvPicPr>
            <a:picLocks noChangeAspect="1"/>
          </p:cNvPicPr>
          <p:nvPr/>
        </p:nvPicPr>
        <p:blipFill rotWithShape="1">
          <a:blip r:embed="rId4"/>
          <a:srcRect b="35161"/>
          <a:stretch/>
        </p:blipFill>
        <p:spPr>
          <a:xfrm>
            <a:off x="838200" y="3985811"/>
            <a:ext cx="5711296" cy="2735236"/>
          </a:xfrm>
          <a:prstGeom prst="rect">
            <a:avLst/>
          </a:prstGeom>
        </p:spPr>
      </p:pic>
    </p:spTree>
    <p:extLst>
      <p:ext uri="{BB962C8B-B14F-4D97-AF65-F5344CB8AC3E}">
        <p14:creationId xmlns:p14="http://schemas.microsoft.com/office/powerpoint/2010/main" val="2645269010"/>
      </p:ext>
    </p:extLst>
  </p:cSld>
  <p:clrMapOvr>
    <a:masterClrMapping/>
  </p:clrMapOvr>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1CFF076-F32A-D647-6930-01DC7B0E34C4}"/>
            </a:ext>
          </a:extLst>
        </p:cNvPr>
        <p:cNvGrpSpPr/>
        <p:nvPr/>
      </p:nvGrpSpPr>
      <p:grpSpPr>
        <a:xfrm>
          <a:off x="0" y="0"/>
          <a:ext cx="0" cy="0"/>
          <a:chOff x="0" y="0"/>
          <a:chExt cx="0" cy="0"/>
        </a:xfrm>
      </p:grpSpPr>
      <p:sp>
        <p:nvSpPr>
          <p:cNvPr id="14" name="Rounded Rectangle">
            <a:extLst>
              <a:ext uri="{FF2B5EF4-FFF2-40B4-BE49-F238E27FC236}">
                <a16:creationId xmlns:a16="http://schemas.microsoft.com/office/drawing/2014/main" id="{FFBBFB80-78C0-7A06-E05E-93866DD0D07D}"/>
              </a:ext>
            </a:extLst>
          </p:cNvPr>
          <p:cNvSpPr/>
          <p:nvPr/>
        </p:nvSpPr>
        <p:spPr>
          <a:xfrm>
            <a:off x="5729240" y="5408535"/>
            <a:ext cx="3567137" cy="326334"/>
          </a:xfrm>
          <a:prstGeom prst="roundRect">
            <a:avLst>
              <a:gd name="adj" fmla="val 20004"/>
            </a:avLst>
          </a:prstGeom>
          <a:solidFill>
            <a:schemeClr val="accent2">
              <a:lumMod val="60000"/>
              <a:lumOff val="40000"/>
              <a:alpha val="52327"/>
            </a:schemeClr>
          </a:solidFill>
          <a:ln w="12700">
            <a:miter lim="400000"/>
          </a:ln>
          <a:effectLst/>
        </p:spPr>
        <p:txBody>
          <a:bodyPr lIns="35714" tIns="35714" rIns="35714" bIns="35714" anchor="ctr"/>
          <a:lstStyle/>
          <a:p>
            <a:pPr>
              <a:defRPr sz="3200">
                <a:solidFill>
                  <a:srgbClr val="FFFFFF"/>
                </a:solidFill>
              </a:defRPr>
            </a:pPr>
            <a:endParaRPr sz="2400">
              <a:solidFill>
                <a:schemeClr val="tx1"/>
              </a:solidFill>
            </a:endParaRPr>
          </a:p>
        </p:txBody>
      </p:sp>
      <p:sp>
        <p:nvSpPr>
          <p:cNvPr id="12" name="Rounded Rectangle">
            <a:extLst>
              <a:ext uri="{FF2B5EF4-FFF2-40B4-BE49-F238E27FC236}">
                <a16:creationId xmlns:a16="http://schemas.microsoft.com/office/drawing/2014/main" id="{5CAABC32-D7F1-1745-5DCD-BE8D9B0CF532}"/>
              </a:ext>
            </a:extLst>
          </p:cNvPr>
          <p:cNvSpPr/>
          <p:nvPr/>
        </p:nvSpPr>
        <p:spPr>
          <a:xfrm>
            <a:off x="5729243" y="5023686"/>
            <a:ext cx="3579040" cy="349460"/>
          </a:xfrm>
          <a:prstGeom prst="roundRect">
            <a:avLst>
              <a:gd name="adj" fmla="val 20004"/>
            </a:avLst>
          </a:prstGeom>
          <a:solidFill>
            <a:schemeClr val="accent5">
              <a:lumMod val="40000"/>
              <a:lumOff val="60000"/>
              <a:alpha val="52327"/>
            </a:schemeClr>
          </a:solidFill>
          <a:ln w="12700">
            <a:miter lim="400000"/>
          </a:ln>
          <a:effectLst/>
        </p:spPr>
        <p:txBody>
          <a:bodyPr lIns="35714" tIns="35714" rIns="35714" bIns="35714" anchor="ctr"/>
          <a:lstStyle/>
          <a:p>
            <a:pPr>
              <a:defRPr sz="3200">
                <a:solidFill>
                  <a:srgbClr val="FFFFFF"/>
                </a:solidFill>
              </a:defRPr>
            </a:pPr>
            <a:endParaRPr sz="2400">
              <a:solidFill>
                <a:schemeClr val="tx1"/>
              </a:solidFill>
            </a:endParaRPr>
          </a:p>
        </p:txBody>
      </p:sp>
      <p:sp>
        <p:nvSpPr>
          <p:cNvPr id="11" name="Rounded Rectangle">
            <a:extLst>
              <a:ext uri="{FF2B5EF4-FFF2-40B4-BE49-F238E27FC236}">
                <a16:creationId xmlns:a16="http://schemas.microsoft.com/office/drawing/2014/main" id="{9B653C8F-634B-4A86-4154-CEF70F1BCBD0}"/>
              </a:ext>
            </a:extLst>
          </p:cNvPr>
          <p:cNvSpPr/>
          <p:nvPr/>
        </p:nvSpPr>
        <p:spPr>
          <a:xfrm>
            <a:off x="2374067" y="5064266"/>
            <a:ext cx="472584" cy="326334"/>
          </a:xfrm>
          <a:prstGeom prst="roundRect">
            <a:avLst>
              <a:gd name="adj" fmla="val 20004"/>
            </a:avLst>
          </a:prstGeom>
          <a:solidFill>
            <a:schemeClr val="accent5">
              <a:lumMod val="40000"/>
              <a:lumOff val="60000"/>
              <a:alpha val="52327"/>
            </a:schemeClr>
          </a:solidFill>
          <a:ln w="12700">
            <a:miter lim="400000"/>
          </a:ln>
          <a:effectLst/>
        </p:spPr>
        <p:txBody>
          <a:bodyPr lIns="35714" tIns="35714" rIns="35714" bIns="35714" anchor="ctr"/>
          <a:lstStyle/>
          <a:p>
            <a:pPr>
              <a:defRPr sz="3200">
                <a:solidFill>
                  <a:srgbClr val="FFFFFF"/>
                </a:solidFill>
              </a:defRPr>
            </a:pPr>
            <a:endParaRPr sz="2400">
              <a:solidFill>
                <a:schemeClr val="tx1"/>
              </a:solidFill>
            </a:endParaRPr>
          </a:p>
        </p:txBody>
      </p:sp>
      <p:sp>
        <p:nvSpPr>
          <p:cNvPr id="9" name="Rounded Rectangle">
            <a:extLst>
              <a:ext uri="{FF2B5EF4-FFF2-40B4-BE49-F238E27FC236}">
                <a16:creationId xmlns:a16="http://schemas.microsoft.com/office/drawing/2014/main" id="{932346B0-751E-643F-FF89-A6AD3299F97F}"/>
              </a:ext>
            </a:extLst>
          </p:cNvPr>
          <p:cNvSpPr/>
          <p:nvPr/>
        </p:nvSpPr>
        <p:spPr>
          <a:xfrm>
            <a:off x="3635211" y="4656152"/>
            <a:ext cx="1183296" cy="326334"/>
          </a:xfrm>
          <a:prstGeom prst="roundRect">
            <a:avLst>
              <a:gd name="adj" fmla="val 20004"/>
            </a:avLst>
          </a:prstGeom>
          <a:solidFill>
            <a:srgbClr val="92D050">
              <a:alpha val="52327"/>
            </a:srgbClr>
          </a:solidFill>
          <a:ln w="12700">
            <a:miter lim="400000"/>
          </a:ln>
          <a:effectLst/>
        </p:spPr>
        <p:txBody>
          <a:bodyPr lIns="35714" tIns="35714" rIns="35714" bIns="35714" anchor="ctr"/>
          <a:lstStyle/>
          <a:p>
            <a:pPr>
              <a:defRPr sz="3200">
                <a:solidFill>
                  <a:srgbClr val="FFFFFF"/>
                </a:solidFill>
              </a:defRPr>
            </a:pPr>
            <a:endParaRPr sz="2400">
              <a:solidFill>
                <a:schemeClr val="tx1"/>
              </a:solidFill>
            </a:endParaRPr>
          </a:p>
        </p:txBody>
      </p:sp>
      <p:sp>
        <p:nvSpPr>
          <p:cNvPr id="6" name="Rounded Rectangle">
            <a:extLst>
              <a:ext uri="{FF2B5EF4-FFF2-40B4-BE49-F238E27FC236}">
                <a16:creationId xmlns:a16="http://schemas.microsoft.com/office/drawing/2014/main" id="{74665EEF-CEA7-E23D-0EE7-F631D78560CE}"/>
              </a:ext>
            </a:extLst>
          </p:cNvPr>
          <p:cNvSpPr/>
          <p:nvPr/>
        </p:nvSpPr>
        <p:spPr>
          <a:xfrm>
            <a:off x="2030012" y="4290306"/>
            <a:ext cx="853705" cy="357890"/>
          </a:xfrm>
          <a:prstGeom prst="roundRect">
            <a:avLst>
              <a:gd name="adj" fmla="val 20004"/>
            </a:avLst>
          </a:prstGeom>
          <a:solidFill>
            <a:srgbClr val="F1E3E2"/>
          </a:solidFill>
          <a:ln w="12700">
            <a:miter lim="400000"/>
          </a:ln>
          <a:effectLst/>
        </p:spPr>
        <p:txBody>
          <a:bodyPr lIns="35714" tIns="35714" rIns="35714" bIns="35714" anchor="ctr"/>
          <a:lstStyle/>
          <a:p>
            <a:pPr>
              <a:defRPr sz="3200">
                <a:solidFill>
                  <a:srgbClr val="FFFFFF"/>
                </a:solidFill>
              </a:defRPr>
            </a:pPr>
            <a:endParaRPr sz="2400">
              <a:solidFill>
                <a:schemeClr val="tx1"/>
              </a:solidFill>
            </a:endParaRPr>
          </a:p>
        </p:txBody>
      </p:sp>
      <p:sp>
        <p:nvSpPr>
          <p:cNvPr id="4" name="Rounded Rectangle">
            <a:extLst>
              <a:ext uri="{FF2B5EF4-FFF2-40B4-BE49-F238E27FC236}">
                <a16:creationId xmlns:a16="http://schemas.microsoft.com/office/drawing/2014/main" id="{E8CFB71F-8A82-072E-CAC7-67636F695CB2}"/>
              </a:ext>
            </a:extLst>
          </p:cNvPr>
          <p:cNvSpPr/>
          <p:nvPr/>
        </p:nvSpPr>
        <p:spPr>
          <a:xfrm>
            <a:off x="5729243" y="4623422"/>
            <a:ext cx="3579040" cy="398755"/>
          </a:xfrm>
          <a:prstGeom prst="roundRect">
            <a:avLst>
              <a:gd name="adj" fmla="val 20004"/>
            </a:avLst>
          </a:prstGeom>
          <a:solidFill>
            <a:srgbClr val="92D050">
              <a:alpha val="52327"/>
            </a:srgbClr>
          </a:solidFill>
          <a:ln w="12700">
            <a:miter lim="400000"/>
          </a:ln>
          <a:effectLst/>
        </p:spPr>
        <p:txBody>
          <a:bodyPr lIns="35714" tIns="35714" rIns="35714" bIns="35714" anchor="ctr"/>
          <a:lstStyle/>
          <a:p>
            <a:pPr>
              <a:defRPr sz="3200">
                <a:solidFill>
                  <a:srgbClr val="FFFFFF"/>
                </a:solidFill>
              </a:defRPr>
            </a:pPr>
            <a:endParaRPr sz="2400">
              <a:solidFill>
                <a:schemeClr val="tx1"/>
              </a:solidFill>
            </a:endParaRPr>
          </a:p>
        </p:txBody>
      </p:sp>
      <p:sp>
        <p:nvSpPr>
          <p:cNvPr id="5" name="Rounded Rectangle">
            <a:extLst>
              <a:ext uri="{FF2B5EF4-FFF2-40B4-BE49-F238E27FC236}">
                <a16:creationId xmlns:a16="http://schemas.microsoft.com/office/drawing/2014/main" id="{B19054F2-CAE9-75BE-8C2D-EFF4C3421A36}"/>
              </a:ext>
            </a:extLst>
          </p:cNvPr>
          <p:cNvSpPr/>
          <p:nvPr/>
        </p:nvSpPr>
        <p:spPr>
          <a:xfrm>
            <a:off x="5729241" y="4263604"/>
            <a:ext cx="3567137" cy="357890"/>
          </a:xfrm>
          <a:prstGeom prst="roundRect">
            <a:avLst>
              <a:gd name="adj" fmla="val 20004"/>
            </a:avLst>
          </a:prstGeom>
          <a:solidFill>
            <a:srgbClr val="F1E3E2"/>
          </a:solidFill>
          <a:ln w="12700">
            <a:miter lim="400000"/>
          </a:ln>
          <a:effectLst/>
        </p:spPr>
        <p:txBody>
          <a:bodyPr lIns="35714" tIns="35714" rIns="35714" bIns="35714" anchor="ctr"/>
          <a:lstStyle/>
          <a:p>
            <a:pPr>
              <a:defRPr sz="3200">
                <a:solidFill>
                  <a:srgbClr val="FFFFFF"/>
                </a:solidFill>
              </a:defRPr>
            </a:pPr>
            <a:endParaRPr sz="2400">
              <a:solidFill>
                <a:schemeClr val="tx1"/>
              </a:solidFill>
            </a:endParaRPr>
          </a:p>
        </p:txBody>
      </p:sp>
      <p:pic>
        <p:nvPicPr>
          <p:cNvPr id="498" name="Image" descr="Image">
            <a:extLst>
              <a:ext uri="{FF2B5EF4-FFF2-40B4-BE49-F238E27FC236}">
                <a16:creationId xmlns:a16="http://schemas.microsoft.com/office/drawing/2014/main" id="{DC6A990B-1C48-57AA-9119-AB7555C35578}"/>
              </a:ext>
            </a:extLst>
          </p:cNvPr>
          <p:cNvPicPr>
            <a:picLocks noChangeAspect="1"/>
          </p:cNvPicPr>
          <p:nvPr/>
        </p:nvPicPr>
        <p:blipFill>
          <a:blip r:embed="rId3"/>
          <a:srcRect r="42821" b="66640"/>
          <a:stretch>
            <a:fillRect/>
          </a:stretch>
        </p:blipFill>
        <p:spPr>
          <a:xfrm>
            <a:off x="1027813" y="2647923"/>
            <a:ext cx="4112740" cy="789885"/>
          </a:xfrm>
          <a:prstGeom prst="rect">
            <a:avLst/>
          </a:prstGeom>
          <a:ln w="12700">
            <a:miter lim="400000"/>
          </a:ln>
        </p:spPr>
      </p:pic>
      <p:sp>
        <p:nvSpPr>
          <p:cNvPr id="499" name="Procrustes derivation: Rotation">
            <a:extLst>
              <a:ext uri="{FF2B5EF4-FFF2-40B4-BE49-F238E27FC236}">
                <a16:creationId xmlns:a16="http://schemas.microsoft.com/office/drawing/2014/main" id="{0AE444CE-C528-A677-C00A-83FFC104F6DF}"/>
              </a:ext>
            </a:extLst>
          </p:cNvPr>
          <p:cNvSpPr txBox="1">
            <a:spLocks noGrp="1"/>
          </p:cNvSpPr>
          <p:nvPr>
            <p:ph type="title"/>
          </p:nvPr>
        </p:nvSpPr>
        <p:spPr>
          <a:prstGeom prst="rect">
            <a:avLst/>
          </a:prstGeom>
        </p:spPr>
        <p:txBody>
          <a:bodyPr>
            <a:normAutofit/>
          </a:bodyPr>
          <a:lstStyle>
            <a:lvl1pPr>
              <a:defRPr sz="9800"/>
            </a:lvl1pPr>
          </a:lstStyle>
          <a:p>
            <a:r>
              <a:rPr sz="4400"/>
              <a:t>Procrustes derivation: Rotation</a:t>
            </a:r>
          </a:p>
        </p:txBody>
      </p:sp>
      <p:sp>
        <p:nvSpPr>
          <p:cNvPr id="507" name="Slide Number">
            <a:extLst>
              <a:ext uri="{FF2B5EF4-FFF2-40B4-BE49-F238E27FC236}">
                <a16:creationId xmlns:a16="http://schemas.microsoft.com/office/drawing/2014/main" id="{A3F9B842-DA1E-1B6A-DF25-B163B2C5C5D3}"/>
              </a:ext>
            </a:extLst>
          </p:cNvPr>
          <p:cNvSpPr txBox="1">
            <a:spLocks noGrp="1"/>
          </p:cNvSpPr>
          <p:nvPr>
            <p:ph type="sldNum" sz="quarter" idx="12"/>
          </p:nvPr>
        </p:nvSpPr>
        <p:spPr>
          <a:prstGeom prst="rect">
            <a:avLst/>
          </a:prstGeom>
          <a:extLst>
            <a:ext uri="{C572A759-6A51-4108-AA02-DFA0A04FC94B}">
              <ma14:wrappingTextBoxFlag xmlns:m="http://schemas.openxmlformats.org/officeDocument/2006/math" xmlns:a14="http://schemas.microsoft.com/office/drawing/2010/main" xmlns:ma14="http://schemas.microsoft.com/office/mac/drawingml/2011/main" xmlns="" val="1"/>
            </a:ext>
          </a:extLst>
        </p:spPr>
        <p:txBody>
          <a:bodyPr/>
          <a:lstStyle/>
          <a:p>
            <a:fld id="{86CB4B4D-7CA3-9044-876B-883B54F8677D}" type="slidenum">
              <a:t>81</a:t>
            </a:fld>
            <a:endParaRPr/>
          </a:p>
        </p:txBody>
      </p:sp>
      <p:sp>
        <p:nvSpPr>
          <p:cNvPr id="500" name="Optimal rotation does not depend on scale">
            <a:extLst>
              <a:ext uri="{FF2B5EF4-FFF2-40B4-BE49-F238E27FC236}">
                <a16:creationId xmlns:a16="http://schemas.microsoft.com/office/drawing/2014/main" id="{6FE2C36C-85DC-1351-9CF4-67ABC9997302}"/>
              </a:ext>
            </a:extLst>
          </p:cNvPr>
          <p:cNvSpPr txBox="1"/>
          <p:nvPr/>
        </p:nvSpPr>
        <p:spPr>
          <a:xfrm>
            <a:off x="5729242" y="2558183"/>
            <a:ext cx="4316325" cy="364476"/>
          </a:xfrm>
          <a:prstGeom prst="rect">
            <a:avLst/>
          </a:prstGeom>
          <a:ln w="12700">
            <a:miter lim="400000"/>
          </a:ln>
          <a:extLst>
            <a:ext uri="{C572A759-6A51-4108-AA02-DFA0A04FC94B}">
              <ma14:wrappingTextBoxFlag xmlns:m="http://schemas.openxmlformats.org/officeDocument/2006/math" xmlns:a14="http://schemas.microsoft.com/office/drawing/2010/main" xmlns:ma14="http://schemas.microsoft.com/office/mac/drawingml/2011/main" xmlns="" val="1"/>
            </a:ext>
          </a:extLst>
        </p:spPr>
        <p:txBody>
          <a:bodyPr wrap="square" lIns="35714" tIns="35714" rIns="35714" bIns="35714" anchor="ctr">
            <a:spAutoFit/>
          </a:bodyPr>
          <a:lstStyle>
            <a:lvl1pPr algn="r">
              <a:defRPr sz="3800">
                <a:solidFill>
                  <a:schemeClr val="accent1">
                    <a:hueOff val="47394"/>
                    <a:satOff val="-25753"/>
                    <a:lumOff val="-7544"/>
                  </a:schemeClr>
                </a:solidFill>
              </a:defRPr>
            </a:lvl1pPr>
          </a:lstStyle>
          <a:p>
            <a:pPr algn="l"/>
            <a:r>
              <a:rPr sz="1900"/>
              <a:t>Optimal rotation does not depend on scale</a:t>
            </a:r>
          </a:p>
        </p:txBody>
      </p:sp>
      <p:sp>
        <p:nvSpPr>
          <p:cNvPr id="502" name="Inner product should be maximum!">
            <a:extLst>
              <a:ext uri="{FF2B5EF4-FFF2-40B4-BE49-F238E27FC236}">
                <a16:creationId xmlns:a16="http://schemas.microsoft.com/office/drawing/2014/main" id="{7CB4FEE3-B7A7-DB7E-714B-23327B1AD540}"/>
              </a:ext>
            </a:extLst>
          </p:cNvPr>
          <p:cNvSpPr txBox="1"/>
          <p:nvPr/>
        </p:nvSpPr>
        <p:spPr>
          <a:xfrm>
            <a:off x="5717337" y="4623045"/>
            <a:ext cx="3579040" cy="364476"/>
          </a:xfrm>
          <a:prstGeom prst="rect">
            <a:avLst/>
          </a:prstGeom>
          <a:ln w="12700">
            <a:miter lim="400000"/>
          </a:ln>
          <a:extLst>
            <a:ext uri="{C572A759-6A51-4108-AA02-DFA0A04FC94B}">
              <ma14:wrappingTextBoxFlag xmlns:m="http://schemas.openxmlformats.org/officeDocument/2006/math" xmlns:a14="http://schemas.microsoft.com/office/drawing/2010/main" xmlns:ma14="http://schemas.microsoft.com/office/mac/drawingml/2011/main" xmlns="" val="1"/>
            </a:ext>
          </a:extLst>
        </p:spPr>
        <p:txBody>
          <a:bodyPr wrap="square" lIns="35714" tIns="35714" rIns="35714" bIns="35714" anchor="ctr">
            <a:spAutoFit/>
          </a:bodyPr>
          <a:lstStyle>
            <a:lvl1pPr algn="r">
              <a:defRPr sz="3800">
                <a:solidFill>
                  <a:schemeClr val="accent1">
                    <a:hueOff val="47394"/>
                    <a:satOff val="-25753"/>
                    <a:lumOff val="-7544"/>
                  </a:schemeClr>
                </a:solidFill>
              </a:defRPr>
            </a:lvl1pPr>
          </a:lstStyle>
          <a:p>
            <a:pPr algn="l"/>
            <a:r>
              <a:rPr sz="1900">
                <a:solidFill>
                  <a:schemeClr val="tx1"/>
                </a:solidFill>
              </a:rPr>
              <a:t>Inner product should be maximum!</a:t>
            </a:r>
          </a:p>
        </p:txBody>
      </p:sp>
      <p:sp>
        <p:nvSpPr>
          <p:cNvPr id="503" name="Rotation does not change norm!">
            <a:extLst>
              <a:ext uri="{FF2B5EF4-FFF2-40B4-BE49-F238E27FC236}">
                <a16:creationId xmlns:a16="http://schemas.microsoft.com/office/drawing/2014/main" id="{B8B1D704-0D73-26A3-FD9F-7FE22AE5A946}"/>
              </a:ext>
            </a:extLst>
          </p:cNvPr>
          <p:cNvSpPr txBox="1"/>
          <p:nvPr/>
        </p:nvSpPr>
        <p:spPr>
          <a:xfrm>
            <a:off x="5729242" y="4298261"/>
            <a:ext cx="3284126" cy="364476"/>
          </a:xfrm>
          <a:prstGeom prst="rect">
            <a:avLst/>
          </a:prstGeom>
          <a:ln w="12700">
            <a:miter lim="400000"/>
          </a:ln>
          <a:extLst>
            <a:ext uri="{C572A759-6A51-4108-AA02-DFA0A04FC94B}">
              <ma14:wrappingTextBoxFlag xmlns:m="http://schemas.openxmlformats.org/officeDocument/2006/math" xmlns:a14="http://schemas.microsoft.com/office/drawing/2010/main" xmlns:ma14="http://schemas.microsoft.com/office/mac/drawingml/2011/main" xmlns="" val="1"/>
            </a:ext>
          </a:extLst>
        </p:spPr>
        <p:txBody>
          <a:bodyPr wrap="square" lIns="35714" tIns="35714" rIns="35714" bIns="35714" anchor="ctr">
            <a:spAutoFit/>
          </a:bodyPr>
          <a:lstStyle>
            <a:lvl1pPr algn="r">
              <a:defRPr sz="3800">
                <a:solidFill>
                  <a:schemeClr val="accent1">
                    <a:hueOff val="47394"/>
                    <a:satOff val="-25753"/>
                    <a:lumOff val="-7544"/>
                  </a:schemeClr>
                </a:solidFill>
              </a:defRPr>
            </a:lvl1pPr>
          </a:lstStyle>
          <a:p>
            <a:pPr algn="l"/>
            <a:r>
              <a:rPr sz="1900">
                <a:solidFill>
                  <a:schemeClr val="tx1"/>
                </a:solidFill>
              </a:rPr>
              <a:t>Rotation does not change norm!</a:t>
            </a:r>
          </a:p>
        </p:txBody>
      </p:sp>
      <p:sp>
        <p:nvSpPr>
          <p:cNvPr id="504" name="Cross-covariance matrix">
            <a:extLst>
              <a:ext uri="{FF2B5EF4-FFF2-40B4-BE49-F238E27FC236}">
                <a16:creationId xmlns:a16="http://schemas.microsoft.com/office/drawing/2014/main" id="{6193FCAC-7439-5D9F-80D1-20807994114D}"/>
              </a:ext>
            </a:extLst>
          </p:cNvPr>
          <p:cNvSpPr txBox="1"/>
          <p:nvPr/>
        </p:nvSpPr>
        <p:spPr>
          <a:xfrm>
            <a:off x="5729242" y="4982485"/>
            <a:ext cx="2551650" cy="364476"/>
          </a:xfrm>
          <a:prstGeom prst="rect">
            <a:avLst/>
          </a:prstGeom>
          <a:ln w="12700">
            <a:miter lim="400000"/>
          </a:ln>
          <a:extLst>
            <a:ext uri="{C572A759-6A51-4108-AA02-DFA0A04FC94B}">
              <ma14:wrappingTextBoxFlag xmlns:m="http://schemas.openxmlformats.org/officeDocument/2006/math" xmlns:a14="http://schemas.microsoft.com/office/drawing/2010/main" xmlns:ma14="http://schemas.microsoft.com/office/mac/drawingml/2011/main" xmlns="" val="1"/>
            </a:ext>
          </a:extLst>
        </p:spPr>
        <p:txBody>
          <a:bodyPr wrap="square" lIns="35714" tIns="35714" rIns="35714" bIns="35714" anchor="ctr">
            <a:spAutoFit/>
          </a:bodyPr>
          <a:lstStyle>
            <a:lvl1pPr algn="r">
              <a:defRPr sz="3800">
                <a:solidFill>
                  <a:schemeClr val="accent1">
                    <a:hueOff val="47394"/>
                    <a:satOff val="-25753"/>
                    <a:lumOff val="-7544"/>
                  </a:schemeClr>
                </a:solidFill>
              </a:defRPr>
            </a:lvl1pPr>
          </a:lstStyle>
          <a:p>
            <a:pPr algn="l"/>
            <a:r>
              <a:rPr sz="1900">
                <a:solidFill>
                  <a:schemeClr val="tx1"/>
                </a:solidFill>
              </a:rPr>
              <a:t>Cross-covariance matrix</a:t>
            </a:r>
            <a:r>
              <a:rPr lang="en-US" sz="1900">
                <a:solidFill>
                  <a:schemeClr val="tx1"/>
                </a:solidFill>
              </a:rPr>
              <a:t> </a:t>
            </a:r>
            <a:r>
              <a:rPr sz="1900">
                <a:solidFill>
                  <a:schemeClr val="tx1"/>
                </a:solidFill>
              </a:rPr>
              <a:t> </a:t>
            </a:r>
          </a:p>
        </p:txBody>
      </p:sp>
      <p:sp>
        <p:nvSpPr>
          <p:cNvPr id="505" name="SVD decomposition">
            <a:extLst>
              <a:ext uri="{FF2B5EF4-FFF2-40B4-BE49-F238E27FC236}">
                <a16:creationId xmlns:a16="http://schemas.microsoft.com/office/drawing/2014/main" id="{088A6065-9D86-897B-6E2A-8D550F192FB4}"/>
              </a:ext>
            </a:extLst>
          </p:cNvPr>
          <p:cNvSpPr txBox="1"/>
          <p:nvPr/>
        </p:nvSpPr>
        <p:spPr>
          <a:xfrm>
            <a:off x="5717338" y="5346961"/>
            <a:ext cx="2003494" cy="364476"/>
          </a:xfrm>
          <a:prstGeom prst="rect">
            <a:avLst/>
          </a:prstGeom>
          <a:ln w="12700">
            <a:miter lim="400000"/>
          </a:ln>
          <a:extLst>
            <a:ext uri="{C572A759-6A51-4108-AA02-DFA0A04FC94B}">
              <ma14:wrappingTextBoxFlag xmlns:m="http://schemas.openxmlformats.org/officeDocument/2006/math" xmlns:a14="http://schemas.microsoft.com/office/drawing/2010/main" xmlns:ma14="http://schemas.microsoft.com/office/mac/drawingml/2011/main" xmlns="" val="1"/>
            </a:ext>
          </a:extLst>
        </p:spPr>
        <p:txBody>
          <a:bodyPr wrap="square" lIns="35714" tIns="35714" rIns="35714" bIns="35714" anchor="ctr">
            <a:spAutoFit/>
          </a:bodyPr>
          <a:lstStyle>
            <a:lvl1pPr algn="r">
              <a:defRPr sz="3800">
                <a:solidFill>
                  <a:schemeClr val="accent1">
                    <a:hueOff val="47394"/>
                    <a:satOff val="-25753"/>
                    <a:lumOff val="-7544"/>
                  </a:schemeClr>
                </a:solidFill>
              </a:defRPr>
            </a:lvl1pPr>
          </a:lstStyle>
          <a:p>
            <a:pPr algn="l"/>
            <a:r>
              <a:rPr sz="1900">
                <a:solidFill>
                  <a:schemeClr val="tx1"/>
                </a:solidFill>
              </a:rPr>
              <a:t>SVD decomposition</a:t>
            </a:r>
          </a:p>
        </p:txBody>
      </p:sp>
      <p:sp>
        <p:nvSpPr>
          <p:cNvPr id="13" name="Subtract the centroid from the points to obtain a simpler expression for E">
            <a:extLst>
              <a:ext uri="{FF2B5EF4-FFF2-40B4-BE49-F238E27FC236}">
                <a16:creationId xmlns:a16="http://schemas.microsoft.com/office/drawing/2014/main" id="{A4AF0951-F205-56B9-1476-4C204CC10681}"/>
              </a:ext>
            </a:extLst>
          </p:cNvPr>
          <p:cNvSpPr txBox="1"/>
          <p:nvPr/>
        </p:nvSpPr>
        <p:spPr>
          <a:xfrm>
            <a:off x="838200" y="1798911"/>
            <a:ext cx="9235301" cy="441411"/>
          </a:xfrm>
          <a:prstGeom prst="rect">
            <a:avLst/>
          </a:prstGeom>
          <a:ln w="12700">
            <a:miter lim="400000"/>
          </a:ln>
          <a:extLst>
            <a:ext uri="{C572A759-6A51-4108-AA02-DFA0A04FC94B}">
              <ma14:wrappingTextBoxFlag xmlns:m="http://schemas.openxmlformats.org/officeDocument/2006/math" xmlns:a14="http://schemas.microsoft.com/office/drawing/2010/main" xmlns:ma14="http://schemas.microsoft.com/office/mac/drawingml/2011/main" xmlns="" val="1"/>
            </a:ext>
          </a:extLst>
        </p:spPr>
        <p:txBody>
          <a:bodyPr wrap="square" lIns="35714" tIns="35714" rIns="35714" bIns="35714" anchor="ctr">
            <a:spAutoFit/>
          </a:bodyPr>
          <a:lstStyle>
            <a:lvl1pPr algn="r">
              <a:defRPr sz="3800">
                <a:solidFill>
                  <a:schemeClr val="accent1">
                    <a:hueOff val="47394"/>
                    <a:satOff val="-25753"/>
                    <a:lumOff val="-7544"/>
                  </a:schemeClr>
                </a:solidFill>
              </a:defRPr>
            </a:lvl1pPr>
          </a:lstStyle>
          <a:p>
            <a:pPr algn="l"/>
            <a:r>
              <a:rPr sz="2400">
                <a:solidFill>
                  <a:schemeClr val="bg2">
                    <a:lumMod val="10000"/>
                  </a:schemeClr>
                </a:solidFill>
              </a:rPr>
              <a:t>Subtract the centroid from the points to obtain a simpler expression for E</a:t>
            </a:r>
          </a:p>
        </p:txBody>
      </p:sp>
      <p:pic>
        <p:nvPicPr>
          <p:cNvPr id="2" name="Picture 1">
            <a:extLst>
              <a:ext uri="{FF2B5EF4-FFF2-40B4-BE49-F238E27FC236}">
                <a16:creationId xmlns:a16="http://schemas.microsoft.com/office/drawing/2014/main" id="{69ADAADB-3DEA-91CA-21D5-007E609A8E3D}"/>
              </a:ext>
            </a:extLst>
          </p:cNvPr>
          <p:cNvPicPr>
            <a:picLocks noChangeAspect="1"/>
          </p:cNvPicPr>
          <p:nvPr/>
        </p:nvPicPr>
        <p:blipFill>
          <a:blip r:embed="rId4"/>
          <a:stretch>
            <a:fillRect/>
          </a:stretch>
        </p:blipFill>
        <p:spPr>
          <a:xfrm>
            <a:off x="1027812" y="3602598"/>
            <a:ext cx="3949939" cy="2917509"/>
          </a:xfrm>
          <a:prstGeom prst="rect">
            <a:avLst/>
          </a:prstGeom>
        </p:spPr>
      </p:pic>
      <p:sp>
        <p:nvSpPr>
          <p:cNvPr id="15" name="Rounded Rectangle">
            <a:extLst>
              <a:ext uri="{FF2B5EF4-FFF2-40B4-BE49-F238E27FC236}">
                <a16:creationId xmlns:a16="http://schemas.microsoft.com/office/drawing/2014/main" id="{6F93A255-D5BA-0E68-998B-880A4C5F88F6}"/>
              </a:ext>
            </a:extLst>
          </p:cNvPr>
          <p:cNvSpPr/>
          <p:nvPr/>
        </p:nvSpPr>
        <p:spPr>
          <a:xfrm>
            <a:off x="2346318" y="5438247"/>
            <a:ext cx="549306" cy="326334"/>
          </a:xfrm>
          <a:prstGeom prst="roundRect">
            <a:avLst>
              <a:gd name="adj" fmla="val 20004"/>
            </a:avLst>
          </a:prstGeom>
          <a:solidFill>
            <a:schemeClr val="accent2">
              <a:lumMod val="60000"/>
              <a:lumOff val="40000"/>
              <a:alpha val="52327"/>
            </a:schemeClr>
          </a:solidFill>
          <a:ln w="12700">
            <a:miter lim="400000"/>
          </a:ln>
          <a:effectLst/>
        </p:spPr>
        <p:txBody>
          <a:bodyPr lIns="35714" tIns="35714" rIns="35714" bIns="35714" anchor="ctr"/>
          <a:lstStyle/>
          <a:p>
            <a:pPr>
              <a:defRPr sz="3200">
                <a:solidFill>
                  <a:srgbClr val="FFFFFF"/>
                </a:solidFill>
              </a:defRPr>
            </a:pPr>
            <a:endParaRPr sz="2400">
              <a:solidFill>
                <a:schemeClr val="tx1"/>
              </a:solidFill>
            </a:endParaRPr>
          </a:p>
        </p:txBody>
      </p:sp>
    </p:spTree>
    <p:extLst>
      <p:ext uri="{BB962C8B-B14F-4D97-AF65-F5344CB8AC3E}">
        <p14:creationId xmlns:p14="http://schemas.microsoft.com/office/powerpoint/2010/main" val="667190493"/>
      </p:ext>
    </p:extLst>
  </p:cSld>
  <p:clrMapOvr>
    <a:masterClrMapping/>
  </p:clrMapOvr>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7FB102E-C029-18BD-78F3-C223C4B9FAD8}"/>
            </a:ext>
          </a:extLst>
        </p:cNvPr>
        <p:cNvGrpSpPr/>
        <p:nvPr/>
      </p:nvGrpSpPr>
      <p:grpSpPr>
        <a:xfrm>
          <a:off x="0" y="0"/>
          <a:ext cx="0" cy="0"/>
          <a:chOff x="0" y="0"/>
          <a:chExt cx="0" cy="0"/>
        </a:xfrm>
      </p:grpSpPr>
      <p:sp>
        <p:nvSpPr>
          <p:cNvPr id="525" name="Procrustes derivation: Rotation">
            <a:extLst>
              <a:ext uri="{FF2B5EF4-FFF2-40B4-BE49-F238E27FC236}">
                <a16:creationId xmlns:a16="http://schemas.microsoft.com/office/drawing/2014/main" id="{42140F47-0F8B-C490-2CC5-4BC1096B46A5}"/>
              </a:ext>
            </a:extLst>
          </p:cNvPr>
          <p:cNvSpPr txBox="1">
            <a:spLocks noGrp="1"/>
          </p:cNvSpPr>
          <p:nvPr>
            <p:ph type="title"/>
          </p:nvPr>
        </p:nvSpPr>
        <p:spPr>
          <a:prstGeom prst="rect">
            <a:avLst/>
          </a:prstGeom>
        </p:spPr>
        <p:txBody>
          <a:bodyPr>
            <a:normAutofit/>
          </a:bodyPr>
          <a:lstStyle>
            <a:lvl1pPr>
              <a:defRPr sz="9800"/>
            </a:lvl1pPr>
          </a:lstStyle>
          <a:p>
            <a:r>
              <a:rPr sz="4400"/>
              <a:t>Procrustes derivation: Rotation</a:t>
            </a:r>
          </a:p>
        </p:txBody>
      </p:sp>
      <p:sp>
        <p:nvSpPr>
          <p:cNvPr id="534" name="Slide Number">
            <a:extLst>
              <a:ext uri="{FF2B5EF4-FFF2-40B4-BE49-F238E27FC236}">
                <a16:creationId xmlns:a16="http://schemas.microsoft.com/office/drawing/2014/main" id="{81856A30-5BF0-7C70-B171-BEC6FBE3ADB6}"/>
              </a:ext>
            </a:extLst>
          </p:cNvPr>
          <p:cNvSpPr txBox="1">
            <a:spLocks noGrp="1"/>
          </p:cNvSpPr>
          <p:nvPr>
            <p:ph type="sldNum" sz="quarter" idx="12"/>
          </p:nvPr>
        </p:nvSpPr>
        <p:spPr>
          <a:prstGeom prst="rect">
            <a:avLst/>
          </a:prstGeom>
          <a:extLst>
            <a:ext uri="{C572A759-6A51-4108-AA02-DFA0A04FC94B}">
              <ma14:wrappingTextBoxFlag xmlns:m="http://schemas.openxmlformats.org/officeDocument/2006/math" xmlns:a14="http://schemas.microsoft.com/office/drawing/2010/main" xmlns:ma14="http://schemas.microsoft.com/office/mac/drawingml/2011/main" xmlns="" val="1"/>
            </a:ext>
          </a:extLst>
        </p:spPr>
        <p:txBody>
          <a:bodyPr/>
          <a:lstStyle/>
          <a:p>
            <a:fld id="{86CB4B4D-7CA3-9044-876B-883B54F8677D}" type="slidenum">
              <a:t>82</a:t>
            </a:fld>
            <a:endParaRPr/>
          </a:p>
        </p:txBody>
      </p:sp>
      <p:pic>
        <p:nvPicPr>
          <p:cNvPr id="526" name="Image" descr="Image">
            <a:extLst>
              <a:ext uri="{FF2B5EF4-FFF2-40B4-BE49-F238E27FC236}">
                <a16:creationId xmlns:a16="http://schemas.microsoft.com/office/drawing/2014/main" id="{3354888C-2F8E-128A-BFF3-91D5F18FF9E0}"/>
              </a:ext>
            </a:extLst>
          </p:cNvPr>
          <p:cNvPicPr>
            <a:picLocks noChangeAspect="1"/>
          </p:cNvPicPr>
          <p:nvPr/>
        </p:nvPicPr>
        <p:blipFill>
          <a:blip r:embed="rId3"/>
          <a:srcRect t="87805"/>
          <a:stretch>
            <a:fillRect/>
          </a:stretch>
        </p:blipFill>
        <p:spPr>
          <a:xfrm>
            <a:off x="1492411" y="1955864"/>
            <a:ext cx="4906800" cy="497056"/>
          </a:xfrm>
          <a:prstGeom prst="rect">
            <a:avLst/>
          </a:prstGeom>
          <a:ln w="12700">
            <a:miter lim="400000"/>
          </a:ln>
        </p:spPr>
      </p:pic>
      <p:sp>
        <p:nvSpPr>
          <p:cNvPr id="527" name="What kind of matrix is S?">
            <a:extLst>
              <a:ext uri="{FF2B5EF4-FFF2-40B4-BE49-F238E27FC236}">
                <a16:creationId xmlns:a16="http://schemas.microsoft.com/office/drawing/2014/main" id="{E3FBCF0C-451C-51ED-E4D7-CE6292A7B7BB}"/>
              </a:ext>
            </a:extLst>
          </p:cNvPr>
          <p:cNvSpPr txBox="1"/>
          <p:nvPr/>
        </p:nvSpPr>
        <p:spPr>
          <a:xfrm>
            <a:off x="1302064" y="2886985"/>
            <a:ext cx="2873640" cy="364476"/>
          </a:xfrm>
          <a:prstGeom prst="rect">
            <a:avLst/>
          </a:prstGeom>
          <a:ln w="12700">
            <a:miter lim="400000"/>
          </a:ln>
          <a:extLst>
            <a:ext uri="{C572A759-6A51-4108-AA02-DFA0A04FC94B}">
              <ma14:wrappingTextBoxFlag xmlns:m="http://schemas.openxmlformats.org/officeDocument/2006/math" xmlns:a14="http://schemas.microsoft.com/office/drawing/2010/main" xmlns:ma14="http://schemas.microsoft.com/office/mac/drawingml/2011/main" xmlns="" val="1"/>
            </a:ext>
          </a:extLst>
        </p:spPr>
        <p:txBody>
          <a:bodyPr wrap="square" lIns="35714" tIns="35714" rIns="35714" bIns="35714" anchor="ctr">
            <a:spAutoFit/>
          </a:bodyPr>
          <a:lstStyle>
            <a:lvl1pPr algn="l" defTabSz="457200">
              <a:defRPr sz="3800">
                <a:solidFill>
                  <a:srgbClr val="E24F48"/>
                </a:solidFill>
              </a:defRPr>
            </a:lvl1pPr>
          </a:lstStyle>
          <a:p>
            <a:r>
              <a:rPr sz="1900"/>
              <a:t>What kind of matrix is </a:t>
            </a:r>
            <a:r>
              <a:rPr lang="en-US" sz="1900"/>
              <a:t>    </a:t>
            </a:r>
            <a:r>
              <a:rPr sz="1900"/>
              <a:t>? </a:t>
            </a:r>
          </a:p>
        </p:txBody>
      </p:sp>
      <p:sp>
        <p:nvSpPr>
          <p:cNvPr id="528" name="What kind of matrix is     ?">
            <a:extLst>
              <a:ext uri="{FF2B5EF4-FFF2-40B4-BE49-F238E27FC236}">
                <a16:creationId xmlns:a16="http://schemas.microsoft.com/office/drawing/2014/main" id="{ADB36794-5306-9D55-94AF-F1D55853F05D}"/>
              </a:ext>
            </a:extLst>
          </p:cNvPr>
          <p:cNvSpPr txBox="1"/>
          <p:nvPr/>
        </p:nvSpPr>
        <p:spPr>
          <a:xfrm>
            <a:off x="1302064" y="3378828"/>
            <a:ext cx="2873640" cy="364476"/>
          </a:xfrm>
          <a:prstGeom prst="rect">
            <a:avLst/>
          </a:prstGeom>
          <a:ln w="12700">
            <a:miter lim="400000"/>
          </a:ln>
          <a:extLst>
            <a:ext uri="{C572A759-6A51-4108-AA02-DFA0A04FC94B}">
              <ma14:wrappingTextBoxFlag xmlns:m="http://schemas.openxmlformats.org/officeDocument/2006/math" xmlns:a14="http://schemas.microsoft.com/office/drawing/2010/main" xmlns:ma14="http://schemas.microsoft.com/office/mac/drawingml/2011/main" xmlns="" val="1"/>
            </a:ext>
          </a:extLst>
        </p:spPr>
        <p:txBody>
          <a:bodyPr wrap="square" lIns="35714" tIns="35714" rIns="35714" bIns="35714" anchor="ctr">
            <a:spAutoFit/>
          </a:bodyPr>
          <a:lstStyle>
            <a:lvl1pPr algn="l" defTabSz="457200">
              <a:defRPr sz="3800">
                <a:solidFill>
                  <a:srgbClr val="E24F48"/>
                </a:solidFill>
              </a:defRPr>
            </a:lvl1pPr>
          </a:lstStyle>
          <a:p>
            <a:r>
              <a:rPr sz="1900"/>
              <a:t>What kind of matrix is     ?</a:t>
            </a:r>
          </a:p>
        </p:txBody>
      </p:sp>
      <p:pic>
        <p:nvPicPr>
          <p:cNvPr id="529" name="Image" descr="Image">
            <a:extLst>
              <a:ext uri="{FF2B5EF4-FFF2-40B4-BE49-F238E27FC236}">
                <a16:creationId xmlns:a16="http://schemas.microsoft.com/office/drawing/2014/main" id="{A03E0417-FC8F-D85C-78B5-98F3BD9655F5}"/>
              </a:ext>
            </a:extLst>
          </p:cNvPr>
          <p:cNvPicPr>
            <a:picLocks noChangeAspect="1"/>
          </p:cNvPicPr>
          <p:nvPr/>
        </p:nvPicPr>
        <p:blipFill>
          <a:blip r:embed="rId4"/>
          <a:stretch>
            <a:fillRect/>
          </a:stretch>
        </p:blipFill>
        <p:spPr>
          <a:xfrm>
            <a:off x="3560969" y="3454575"/>
            <a:ext cx="200157" cy="230950"/>
          </a:xfrm>
          <a:prstGeom prst="rect">
            <a:avLst/>
          </a:prstGeom>
          <a:ln w="12700">
            <a:miter lim="400000"/>
          </a:ln>
        </p:spPr>
      </p:pic>
      <p:sp>
        <p:nvSpPr>
          <p:cNvPr id="530" name="Orthogonal">
            <a:extLst>
              <a:ext uri="{FF2B5EF4-FFF2-40B4-BE49-F238E27FC236}">
                <a16:creationId xmlns:a16="http://schemas.microsoft.com/office/drawing/2014/main" id="{1D616AC2-D407-0E6E-A634-43F7A81B85E9}"/>
              </a:ext>
            </a:extLst>
          </p:cNvPr>
          <p:cNvSpPr txBox="1"/>
          <p:nvPr/>
        </p:nvSpPr>
        <p:spPr>
          <a:xfrm>
            <a:off x="5268702" y="2787010"/>
            <a:ext cx="1412389" cy="379863"/>
          </a:xfrm>
          <a:prstGeom prst="rect">
            <a:avLst/>
          </a:prstGeom>
          <a:ln w="12700">
            <a:miter lim="400000"/>
          </a:ln>
          <a:extLst>
            <a:ext uri="{C572A759-6A51-4108-AA02-DFA0A04FC94B}">
              <ma14:wrappingTextBoxFlag xmlns:m="http://schemas.openxmlformats.org/officeDocument/2006/math" xmlns:a14="http://schemas.microsoft.com/office/drawing/2010/main" xmlns:ma14="http://schemas.microsoft.com/office/mac/drawingml/2011/main" xmlns="" val="1"/>
            </a:ext>
          </a:extLst>
        </p:spPr>
        <p:txBody>
          <a:bodyPr wrap="square" lIns="35714" tIns="35714" rIns="35714" bIns="35714" anchor="ctr">
            <a:spAutoFit/>
          </a:bodyPr>
          <a:lstStyle>
            <a:lvl1pPr algn="l" defTabSz="457200">
              <a:defRPr sz="3800">
                <a:solidFill>
                  <a:srgbClr val="164E86"/>
                </a:solidFill>
              </a:defRPr>
            </a:lvl1pPr>
          </a:lstStyle>
          <a:p>
            <a:r>
              <a:rPr sz="2000"/>
              <a:t>Orthogonal</a:t>
            </a:r>
          </a:p>
        </p:txBody>
      </p:sp>
      <p:sp>
        <p:nvSpPr>
          <p:cNvPr id="531" name="Diagonal">
            <a:extLst>
              <a:ext uri="{FF2B5EF4-FFF2-40B4-BE49-F238E27FC236}">
                <a16:creationId xmlns:a16="http://schemas.microsoft.com/office/drawing/2014/main" id="{737BD8F7-D7F6-7866-D357-78D640F3BA77}"/>
              </a:ext>
            </a:extLst>
          </p:cNvPr>
          <p:cNvSpPr txBox="1"/>
          <p:nvPr/>
        </p:nvSpPr>
        <p:spPr>
          <a:xfrm>
            <a:off x="5268702" y="3371134"/>
            <a:ext cx="1412389" cy="379863"/>
          </a:xfrm>
          <a:prstGeom prst="rect">
            <a:avLst/>
          </a:prstGeom>
          <a:ln w="12700">
            <a:miter lim="400000"/>
          </a:ln>
          <a:extLst>
            <a:ext uri="{C572A759-6A51-4108-AA02-DFA0A04FC94B}">
              <ma14:wrappingTextBoxFlag xmlns:m="http://schemas.openxmlformats.org/officeDocument/2006/math" xmlns:a14="http://schemas.microsoft.com/office/drawing/2010/main" xmlns:ma14="http://schemas.microsoft.com/office/mac/drawingml/2011/main" xmlns="" val="1"/>
            </a:ext>
          </a:extLst>
        </p:spPr>
        <p:txBody>
          <a:bodyPr wrap="square" lIns="35714" tIns="35714" rIns="35714" bIns="35714" anchor="ctr">
            <a:spAutoFit/>
          </a:bodyPr>
          <a:lstStyle>
            <a:lvl1pPr algn="l" defTabSz="457200">
              <a:defRPr sz="3800">
                <a:solidFill>
                  <a:srgbClr val="164E86"/>
                </a:solidFill>
              </a:defRPr>
            </a:lvl1pPr>
          </a:lstStyle>
          <a:p>
            <a:r>
              <a:rPr sz="2000"/>
              <a:t>Diagonal</a:t>
            </a:r>
          </a:p>
        </p:txBody>
      </p:sp>
      <p:sp>
        <p:nvSpPr>
          <p:cNvPr id="532" name="Rectangle">
            <a:extLst>
              <a:ext uri="{FF2B5EF4-FFF2-40B4-BE49-F238E27FC236}">
                <a16:creationId xmlns:a16="http://schemas.microsoft.com/office/drawing/2014/main" id="{CEA6B9E8-07FE-356E-BAB2-5702F79F150F}"/>
              </a:ext>
            </a:extLst>
          </p:cNvPr>
          <p:cNvSpPr/>
          <p:nvPr/>
        </p:nvSpPr>
        <p:spPr>
          <a:xfrm>
            <a:off x="5098028" y="2840270"/>
            <a:ext cx="1583063" cy="442577"/>
          </a:xfrm>
          <a:prstGeom prst="rect">
            <a:avLst/>
          </a:prstGeom>
          <a:blipFill>
            <a:blip r:embed="rId5"/>
          </a:blipFill>
          <a:ln w="12700">
            <a:miter lim="400000"/>
          </a:ln>
        </p:spPr>
        <p:txBody>
          <a:bodyPr lIns="35714" tIns="35714" rIns="35714" bIns="35714" anchor="ctr"/>
          <a:lstStyle/>
          <a:p>
            <a:pPr>
              <a:defRPr sz="3200">
                <a:solidFill>
                  <a:srgbClr val="FFFFFF"/>
                </a:solidFill>
              </a:defRPr>
            </a:pPr>
            <a:endParaRPr sz="1600"/>
          </a:p>
        </p:txBody>
      </p:sp>
      <p:sp>
        <p:nvSpPr>
          <p:cNvPr id="533" name="Rectangle">
            <a:extLst>
              <a:ext uri="{FF2B5EF4-FFF2-40B4-BE49-F238E27FC236}">
                <a16:creationId xmlns:a16="http://schemas.microsoft.com/office/drawing/2014/main" id="{DADD2814-4ED7-58AA-E609-282BF163346F}"/>
              </a:ext>
            </a:extLst>
          </p:cNvPr>
          <p:cNvSpPr/>
          <p:nvPr/>
        </p:nvSpPr>
        <p:spPr>
          <a:xfrm>
            <a:off x="5183364" y="3425844"/>
            <a:ext cx="1583063" cy="325154"/>
          </a:xfrm>
          <a:prstGeom prst="rect">
            <a:avLst/>
          </a:prstGeom>
          <a:blipFill>
            <a:blip r:embed="rId5"/>
          </a:blipFill>
          <a:ln w="12700">
            <a:miter lim="400000"/>
          </a:ln>
        </p:spPr>
        <p:txBody>
          <a:bodyPr lIns="35714" tIns="35714" rIns="35714" bIns="35714" anchor="ctr"/>
          <a:lstStyle/>
          <a:p>
            <a:pPr>
              <a:defRPr sz="3200">
                <a:solidFill>
                  <a:srgbClr val="FFFFFF"/>
                </a:solidFill>
              </a:defRPr>
            </a:pPr>
            <a:endParaRPr sz="1600"/>
          </a:p>
        </p:txBody>
      </p:sp>
      <p:pic>
        <p:nvPicPr>
          <p:cNvPr id="12" name="Image" descr="Image">
            <a:extLst>
              <a:ext uri="{FF2B5EF4-FFF2-40B4-BE49-F238E27FC236}">
                <a16:creationId xmlns:a16="http://schemas.microsoft.com/office/drawing/2014/main" id="{44082BEC-EA5C-0E98-5D4F-E3DD2B16BAB1}"/>
              </a:ext>
            </a:extLst>
          </p:cNvPr>
          <p:cNvPicPr>
            <a:picLocks noChangeAspect="1"/>
          </p:cNvPicPr>
          <p:nvPr/>
        </p:nvPicPr>
        <p:blipFill rotWithShape="1">
          <a:blip r:embed="rId3"/>
          <a:srcRect l="66154" t="87805" r="28330" b="2882"/>
          <a:stretch/>
        </p:blipFill>
        <p:spPr>
          <a:xfrm>
            <a:off x="3490480" y="2840270"/>
            <a:ext cx="270645" cy="379582"/>
          </a:xfrm>
          <a:prstGeom prst="rect">
            <a:avLst/>
          </a:prstGeom>
          <a:ln w="12700">
            <a:miter lim="400000"/>
          </a:ln>
        </p:spPr>
      </p:pic>
    </p:spTree>
    <p:extLst>
      <p:ext uri="{BB962C8B-B14F-4D97-AF65-F5344CB8AC3E}">
        <p14:creationId xmlns:p14="http://schemas.microsoft.com/office/powerpoint/2010/main" val="979874463"/>
      </p:ext>
    </p:extLst>
  </p:cSld>
  <p:clrMapOvr>
    <a:masterClrMapping/>
  </p:clrMapOvr>
  <p:timing>
    <p:tnLst>
      <p:par>
        <p:cTn id="1" dur="indefinite" restart="never" fill="hold" nodeType="tmRoot">
          <p:childTnLst>
            <p:seq concurrent="1" prevAc="none" nextAc="seek">
              <p:cTn id="2" dur="indefinite" fill="hold" nodeType="mainSeq">
                <p:childTnLst>
                  <p:par>
                    <p:cTn id="3" fill="hold">
                      <p:stCondLst>
                        <p:cond delay="indefinite"/>
                      </p:stCondLst>
                      <p:childTnLst>
                        <p:par>
                          <p:cTn id="4" fill="hold">
                            <p:stCondLst>
                              <p:cond delay="0"/>
                            </p:stCondLst>
                            <p:childTnLst>
                              <p:par>
                                <p:cTn id="5" presetID="1" presetClass="exit" presetSubtype="0" fill="hold" grpId="0" nodeType="clickEffect">
                                  <p:stCondLst>
                                    <p:cond delay="0"/>
                                  </p:stCondLst>
                                  <p:iterate>
                                    <p:tmAbs val="0"/>
                                  </p:iterate>
                                  <p:childTnLst>
                                    <p:set>
                                      <p:cBhvr>
                                        <p:cTn id="6" fill="hold">
                                          <p:stCondLst>
                                            <p:cond delay="0"/>
                                          </p:stCondLst>
                                        </p:cTn>
                                        <p:tgtEl>
                                          <p:spTgt spid="532"/>
                                        </p:tgtEl>
                                        <p:attrNameLst>
                                          <p:attrName>style.visibility</p:attrName>
                                        </p:attrNameLst>
                                      </p:cBhvr>
                                      <p:to>
                                        <p:strVal val="hidden"/>
                                      </p:to>
                                    </p:set>
                                  </p:childTnLst>
                                </p:cTn>
                              </p:par>
                            </p:childTnLst>
                          </p:cTn>
                        </p:par>
                      </p:childTnLst>
                    </p:cTn>
                  </p:par>
                  <p:par>
                    <p:cTn id="7" fill="hold">
                      <p:stCondLst>
                        <p:cond delay="indefinite"/>
                      </p:stCondLst>
                      <p:childTnLst>
                        <p:par>
                          <p:cTn id="8" fill="hold">
                            <p:stCondLst>
                              <p:cond delay="0"/>
                            </p:stCondLst>
                            <p:childTnLst>
                              <p:par>
                                <p:cTn id="9" presetID="1" presetClass="exit" presetSubtype="0" fill="hold" grpId="0" nodeType="clickEffect">
                                  <p:stCondLst>
                                    <p:cond delay="0"/>
                                  </p:stCondLst>
                                  <p:iterate>
                                    <p:tmAbs val="0"/>
                                  </p:iterate>
                                  <p:childTnLst>
                                    <p:set>
                                      <p:cBhvr>
                                        <p:cTn id="10" fill="hold">
                                          <p:stCondLst>
                                            <p:cond delay="0"/>
                                          </p:stCondLst>
                                        </p:cTn>
                                        <p:tgtEl>
                                          <p:spTgt spid="533"/>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32" grpId="0" animBg="1" advAuto="0"/>
      <p:bldP spid="533" grpId="0" animBg="1" advAuto="0"/>
    </p:bldLst>
  </p:timing>
</p:sld>
</file>

<file path=ppt/slides/slide8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5BCA2A6-E0E4-3223-9A09-236D70FF642F}"/>
            </a:ext>
          </a:extLst>
        </p:cNvPr>
        <p:cNvGrpSpPr/>
        <p:nvPr/>
      </p:nvGrpSpPr>
      <p:grpSpPr>
        <a:xfrm>
          <a:off x="0" y="0"/>
          <a:ext cx="0" cy="0"/>
          <a:chOff x="0" y="0"/>
          <a:chExt cx="0" cy="0"/>
        </a:xfrm>
      </p:grpSpPr>
      <p:sp>
        <p:nvSpPr>
          <p:cNvPr id="6" name="Rounded Rectangle">
            <a:extLst>
              <a:ext uri="{FF2B5EF4-FFF2-40B4-BE49-F238E27FC236}">
                <a16:creationId xmlns:a16="http://schemas.microsoft.com/office/drawing/2014/main" id="{A858E50E-1505-0F94-56AE-D845272EF7CE}"/>
              </a:ext>
            </a:extLst>
          </p:cNvPr>
          <p:cNvSpPr/>
          <p:nvPr/>
        </p:nvSpPr>
        <p:spPr>
          <a:xfrm>
            <a:off x="1321516" y="5215887"/>
            <a:ext cx="1561865" cy="441411"/>
          </a:xfrm>
          <a:prstGeom prst="roundRect">
            <a:avLst>
              <a:gd name="adj" fmla="val 6911"/>
            </a:avLst>
          </a:prstGeom>
          <a:solidFill>
            <a:srgbClr val="F1E3E2"/>
          </a:solidFill>
          <a:ln w="12700">
            <a:miter lim="400000"/>
          </a:ln>
          <a:effectLst>
            <a:outerShdw blurRad="50800" dist="25400" dir="5400000" rotWithShape="0">
              <a:srgbClr val="000000">
                <a:alpha val="50000"/>
              </a:srgbClr>
            </a:outerShdw>
          </a:effectLst>
        </p:spPr>
        <p:txBody>
          <a:bodyPr lIns="35714" tIns="35714" rIns="35714" bIns="35714" anchor="ctr"/>
          <a:lstStyle/>
          <a:p>
            <a:pPr>
              <a:defRPr sz="3200">
                <a:solidFill>
                  <a:srgbClr val="FFFFFF"/>
                </a:solidFill>
              </a:defRPr>
            </a:pPr>
            <a:endParaRPr sz="1600"/>
          </a:p>
        </p:txBody>
      </p:sp>
      <p:sp>
        <p:nvSpPr>
          <p:cNvPr id="5" name="Rounded Rectangle">
            <a:extLst>
              <a:ext uri="{FF2B5EF4-FFF2-40B4-BE49-F238E27FC236}">
                <a16:creationId xmlns:a16="http://schemas.microsoft.com/office/drawing/2014/main" id="{1A02FE78-9C7D-66FA-7F85-DD1C655D1F4F}"/>
              </a:ext>
            </a:extLst>
          </p:cNvPr>
          <p:cNvSpPr/>
          <p:nvPr/>
        </p:nvSpPr>
        <p:spPr>
          <a:xfrm>
            <a:off x="5626365" y="4684597"/>
            <a:ext cx="5353654" cy="1213401"/>
          </a:xfrm>
          <a:prstGeom prst="roundRect">
            <a:avLst>
              <a:gd name="adj" fmla="val 6911"/>
            </a:avLst>
          </a:prstGeom>
          <a:solidFill>
            <a:srgbClr val="F1E3E2"/>
          </a:solidFill>
          <a:ln w="12700">
            <a:miter lim="400000"/>
          </a:ln>
          <a:effectLst>
            <a:outerShdw blurRad="50800" dist="25400" dir="5400000" rotWithShape="0">
              <a:srgbClr val="000000">
                <a:alpha val="50000"/>
              </a:srgbClr>
            </a:outerShdw>
          </a:effectLst>
        </p:spPr>
        <p:txBody>
          <a:bodyPr lIns="35714" tIns="35714" rIns="35714" bIns="35714" anchor="ctr"/>
          <a:lstStyle/>
          <a:p>
            <a:pPr>
              <a:defRPr sz="3200">
                <a:solidFill>
                  <a:srgbClr val="FFFFFF"/>
                </a:solidFill>
              </a:defRPr>
            </a:pPr>
            <a:endParaRPr sz="1600"/>
          </a:p>
        </p:txBody>
      </p:sp>
      <p:sp>
        <p:nvSpPr>
          <p:cNvPr id="538" name="Procrustes derivation: Rotation">
            <a:extLst>
              <a:ext uri="{FF2B5EF4-FFF2-40B4-BE49-F238E27FC236}">
                <a16:creationId xmlns:a16="http://schemas.microsoft.com/office/drawing/2014/main" id="{E248A78B-AB45-1B42-7793-E5BD2BBADF11}"/>
              </a:ext>
            </a:extLst>
          </p:cNvPr>
          <p:cNvSpPr txBox="1">
            <a:spLocks noGrp="1"/>
          </p:cNvSpPr>
          <p:nvPr>
            <p:ph type="title"/>
          </p:nvPr>
        </p:nvSpPr>
        <p:spPr>
          <a:prstGeom prst="rect">
            <a:avLst/>
          </a:prstGeom>
        </p:spPr>
        <p:txBody>
          <a:bodyPr>
            <a:normAutofit/>
          </a:bodyPr>
          <a:lstStyle>
            <a:lvl1pPr>
              <a:defRPr sz="9800"/>
            </a:lvl1pPr>
          </a:lstStyle>
          <a:p>
            <a:r>
              <a:rPr sz="4400"/>
              <a:t>Procrustes derivation: Rotation</a:t>
            </a:r>
          </a:p>
        </p:txBody>
      </p:sp>
      <p:sp>
        <p:nvSpPr>
          <p:cNvPr id="548" name="Slide Number">
            <a:extLst>
              <a:ext uri="{FF2B5EF4-FFF2-40B4-BE49-F238E27FC236}">
                <a16:creationId xmlns:a16="http://schemas.microsoft.com/office/drawing/2014/main" id="{C7CBFF0B-C160-C10A-7FEB-94F9116A8A00}"/>
              </a:ext>
            </a:extLst>
          </p:cNvPr>
          <p:cNvSpPr txBox="1">
            <a:spLocks noGrp="1"/>
          </p:cNvSpPr>
          <p:nvPr>
            <p:ph type="sldNum" sz="quarter" idx="12"/>
          </p:nvPr>
        </p:nvSpPr>
        <p:spPr>
          <a:prstGeom prst="rect">
            <a:avLst/>
          </a:prstGeom>
          <a:extLst>
            <a:ext uri="{C572A759-6A51-4108-AA02-DFA0A04FC94B}">
              <ma14:wrappingTextBoxFlag xmlns:m="http://schemas.openxmlformats.org/officeDocument/2006/math" xmlns:a14="http://schemas.microsoft.com/office/drawing/2010/main" xmlns:ma14="http://schemas.microsoft.com/office/mac/drawingml/2011/main" xmlns="" val="1"/>
            </a:ext>
          </a:extLst>
        </p:spPr>
        <p:txBody>
          <a:bodyPr/>
          <a:lstStyle/>
          <a:p>
            <a:fld id="{86CB4B4D-7CA3-9044-876B-883B54F8677D}" type="slidenum">
              <a:t>83</a:t>
            </a:fld>
            <a:endParaRPr/>
          </a:p>
        </p:txBody>
      </p:sp>
      <p:pic>
        <p:nvPicPr>
          <p:cNvPr id="539" name="Image" descr="Image">
            <a:extLst>
              <a:ext uri="{FF2B5EF4-FFF2-40B4-BE49-F238E27FC236}">
                <a16:creationId xmlns:a16="http://schemas.microsoft.com/office/drawing/2014/main" id="{594E2815-A985-11F8-4D82-4DF3738F1D52}"/>
              </a:ext>
            </a:extLst>
          </p:cNvPr>
          <p:cNvPicPr>
            <a:picLocks noChangeAspect="1"/>
          </p:cNvPicPr>
          <p:nvPr/>
        </p:nvPicPr>
        <p:blipFill>
          <a:blip r:embed="rId3"/>
          <a:srcRect t="87805"/>
          <a:stretch>
            <a:fillRect/>
          </a:stretch>
        </p:blipFill>
        <p:spPr>
          <a:xfrm>
            <a:off x="1492411" y="1955864"/>
            <a:ext cx="4906800" cy="497056"/>
          </a:xfrm>
          <a:prstGeom prst="rect">
            <a:avLst/>
          </a:prstGeom>
          <a:ln w="12700">
            <a:miter lim="400000"/>
          </a:ln>
        </p:spPr>
      </p:pic>
      <p:sp>
        <p:nvSpPr>
          <p:cNvPr id="540" name="What kind of matrix is S?">
            <a:extLst>
              <a:ext uri="{FF2B5EF4-FFF2-40B4-BE49-F238E27FC236}">
                <a16:creationId xmlns:a16="http://schemas.microsoft.com/office/drawing/2014/main" id="{7E77CFDC-9D93-48ED-3CBD-53D47776CEB3}"/>
              </a:ext>
            </a:extLst>
          </p:cNvPr>
          <p:cNvSpPr txBox="1"/>
          <p:nvPr/>
        </p:nvSpPr>
        <p:spPr>
          <a:xfrm>
            <a:off x="1302064" y="2886985"/>
            <a:ext cx="2873640" cy="364476"/>
          </a:xfrm>
          <a:prstGeom prst="rect">
            <a:avLst/>
          </a:prstGeom>
          <a:ln w="12700">
            <a:miter lim="400000"/>
          </a:ln>
          <a:extLst>
            <a:ext uri="{C572A759-6A51-4108-AA02-DFA0A04FC94B}">
              <ma14:wrappingTextBoxFlag xmlns:m="http://schemas.openxmlformats.org/officeDocument/2006/math" xmlns:a14="http://schemas.microsoft.com/office/drawing/2010/main" xmlns:ma14="http://schemas.microsoft.com/office/mac/drawingml/2011/main" xmlns="" val="1"/>
            </a:ext>
          </a:extLst>
        </p:spPr>
        <p:txBody>
          <a:bodyPr wrap="square" lIns="35714" tIns="35714" rIns="35714" bIns="35714" anchor="ctr">
            <a:spAutoFit/>
          </a:bodyPr>
          <a:lstStyle>
            <a:lvl1pPr algn="l" defTabSz="457200">
              <a:defRPr sz="3800">
                <a:solidFill>
                  <a:srgbClr val="E24F48"/>
                </a:solidFill>
              </a:defRPr>
            </a:lvl1pPr>
          </a:lstStyle>
          <a:p>
            <a:r>
              <a:rPr sz="1900"/>
              <a:t>What kind of matrix is</a:t>
            </a:r>
            <a:r>
              <a:rPr lang="en-US" sz="1900"/>
              <a:t>  </a:t>
            </a:r>
            <a:r>
              <a:rPr sz="1900"/>
              <a:t> </a:t>
            </a:r>
            <a:r>
              <a:rPr lang="en-US" sz="1900"/>
              <a:t>  </a:t>
            </a:r>
            <a:r>
              <a:rPr sz="1900"/>
              <a:t>? </a:t>
            </a:r>
          </a:p>
        </p:txBody>
      </p:sp>
      <p:sp>
        <p:nvSpPr>
          <p:cNvPr id="541" name="What kind of matrix is     ?">
            <a:extLst>
              <a:ext uri="{FF2B5EF4-FFF2-40B4-BE49-F238E27FC236}">
                <a16:creationId xmlns:a16="http://schemas.microsoft.com/office/drawing/2014/main" id="{AB076EA8-39E0-AAF9-8771-D0BCBEC3EE94}"/>
              </a:ext>
            </a:extLst>
          </p:cNvPr>
          <p:cNvSpPr txBox="1"/>
          <p:nvPr/>
        </p:nvSpPr>
        <p:spPr>
          <a:xfrm>
            <a:off x="1302064" y="3378828"/>
            <a:ext cx="2873640" cy="364476"/>
          </a:xfrm>
          <a:prstGeom prst="rect">
            <a:avLst/>
          </a:prstGeom>
          <a:ln w="12700">
            <a:miter lim="400000"/>
          </a:ln>
          <a:extLst>
            <a:ext uri="{C572A759-6A51-4108-AA02-DFA0A04FC94B}">
              <ma14:wrappingTextBoxFlag xmlns:m="http://schemas.openxmlformats.org/officeDocument/2006/math" xmlns:a14="http://schemas.microsoft.com/office/drawing/2010/main" xmlns:ma14="http://schemas.microsoft.com/office/mac/drawingml/2011/main" xmlns="" val="1"/>
            </a:ext>
          </a:extLst>
        </p:spPr>
        <p:txBody>
          <a:bodyPr wrap="square" lIns="35714" tIns="35714" rIns="35714" bIns="35714" anchor="ctr">
            <a:spAutoFit/>
          </a:bodyPr>
          <a:lstStyle>
            <a:lvl1pPr algn="l" defTabSz="457200">
              <a:defRPr sz="3800">
                <a:solidFill>
                  <a:srgbClr val="E24F48"/>
                </a:solidFill>
              </a:defRPr>
            </a:lvl1pPr>
          </a:lstStyle>
          <a:p>
            <a:r>
              <a:rPr sz="1900"/>
              <a:t>What kind of matrix is     ?</a:t>
            </a:r>
          </a:p>
        </p:txBody>
      </p:sp>
      <p:sp>
        <p:nvSpPr>
          <p:cNvPr id="543" name="Orthogonal">
            <a:extLst>
              <a:ext uri="{FF2B5EF4-FFF2-40B4-BE49-F238E27FC236}">
                <a16:creationId xmlns:a16="http://schemas.microsoft.com/office/drawing/2014/main" id="{AE4573D5-113B-6EA6-E773-3317FE3A65AC}"/>
              </a:ext>
            </a:extLst>
          </p:cNvPr>
          <p:cNvSpPr txBox="1"/>
          <p:nvPr/>
        </p:nvSpPr>
        <p:spPr>
          <a:xfrm>
            <a:off x="5268702" y="2899780"/>
            <a:ext cx="1412389" cy="379863"/>
          </a:xfrm>
          <a:prstGeom prst="rect">
            <a:avLst/>
          </a:prstGeom>
          <a:ln w="12700">
            <a:miter lim="400000"/>
          </a:ln>
          <a:extLst>
            <a:ext uri="{C572A759-6A51-4108-AA02-DFA0A04FC94B}">
              <ma14:wrappingTextBoxFlag xmlns:m="http://schemas.openxmlformats.org/officeDocument/2006/math" xmlns:a14="http://schemas.microsoft.com/office/drawing/2010/main" xmlns:ma14="http://schemas.microsoft.com/office/mac/drawingml/2011/main" xmlns="" val="1"/>
            </a:ext>
          </a:extLst>
        </p:spPr>
        <p:txBody>
          <a:bodyPr wrap="square" lIns="35714" tIns="35714" rIns="35714" bIns="35714" anchor="ctr">
            <a:spAutoFit/>
          </a:bodyPr>
          <a:lstStyle>
            <a:lvl1pPr algn="l" defTabSz="457200">
              <a:defRPr sz="3800">
                <a:solidFill>
                  <a:srgbClr val="164E86"/>
                </a:solidFill>
              </a:defRPr>
            </a:lvl1pPr>
          </a:lstStyle>
          <a:p>
            <a:r>
              <a:rPr sz="2000"/>
              <a:t>Orthogonal</a:t>
            </a:r>
          </a:p>
        </p:txBody>
      </p:sp>
      <p:sp>
        <p:nvSpPr>
          <p:cNvPr id="544" name="Diagonal">
            <a:extLst>
              <a:ext uri="{FF2B5EF4-FFF2-40B4-BE49-F238E27FC236}">
                <a16:creationId xmlns:a16="http://schemas.microsoft.com/office/drawing/2014/main" id="{A4A21DE2-8ACD-6D6B-D0D7-9F277E3CB6D4}"/>
              </a:ext>
            </a:extLst>
          </p:cNvPr>
          <p:cNvSpPr txBox="1"/>
          <p:nvPr/>
        </p:nvSpPr>
        <p:spPr>
          <a:xfrm>
            <a:off x="5268702" y="3371134"/>
            <a:ext cx="1412389" cy="379863"/>
          </a:xfrm>
          <a:prstGeom prst="rect">
            <a:avLst/>
          </a:prstGeom>
          <a:ln w="12700">
            <a:miter lim="400000"/>
          </a:ln>
          <a:extLst>
            <a:ext uri="{C572A759-6A51-4108-AA02-DFA0A04FC94B}">
              <ma14:wrappingTextBoxFlag xmlns:m="http://schemas.openxmlformats.org/officeDocument/2006/math" xmlns:a14="http://schemas.microsoft.com/office/drawing/2010/main" xmlns:ma14="http://schemas.microsoft.com/office/mac/drawingml/2011/main" xmlns="" val="1"/>
            </a:ext>
          </a:extLst>
        </p:spPr>
        <p:txBody>
          <a:bodyPr wrap="square" lIns="35714" tIns="35714" rIns="35714" bIns="35714" anchor="ctr">
            <a:spAutoFit/>
          </a:bodyPr>
          <a:lstStyle>
            <a:lvl1pPr algn="l" defTabSz="457200">
              <a:defRPr sz="3800">
                <a:solidFill>
                  <a:srgbClr val="164E86"/>
                </a:solidFill>
              </a:defRPr>
            </a:lvl1pPr>
          </a:lstStyle>
          <a:p>
            <a:r>
              <a:rPr sz="2000"/>
              <a:t>Diagonal</a:t>
            </a:r>
          </a:p>
        </p:txBody>
      </p:sp>
      <p:sp>
        <p:nvSpPr>
          <p:cNvPr id="545" name="Hence the quantity above is maximised when S equals the identity, hence:">
            <a:extLst>
              <a:ext uri="{FF2B5EF4-FFF2-40B4-BE49-F238E27FC236}">
                <a16:creationId xmlns:a16="http://schemas.microsoft.com/office/drawing/2014/main" id="{14BB5752-A908-C949-C928-F472AF8AE072}"/>
              </a:ext>
            </a:extLst>
          </p:cNvPr>
          <p:cNvSpPr txBox="1"/>
          <p:nvPr/>
        </p:nvSpPr>
        <p:spPr>
          <a:xfrm>
            <a:off x="1289365" y="4032420"/>
            <a:ext cx="9490961" cy="441411"/>
          </a:xfrm>
          <a:prstGeom prst="rect">
            <a:avLst/>
          </a:prstGeom>
          <a:ln w="12700">
            <a:miter lim="400000"/>
          </a:ln>
          <a:extLst>
            <a:ext uri="{C572A759-6A51-4108-AA02-DFA0A04FC94B}">
              <ma14:wrappingTextBoxFlag xmlns:m="http://schemas.openxmlformats.org/officeDocument/2006/math" xmlns:a14="http://schemas.microsoft.com/office/drawing/2010/main" xmlns:ma14="http://schemas.microsoft.com/office/mac/drawingml/2011/main" xmlns="" val="1"/>
            </a:ext>
          </a:extLst>
        </p:spPr>
        <p:txBody>
          <a:bodyPr wrap="square" lIns="35714" tIns="35714" rIns="35714" bIns="35714" anchor="ctr">
            <a:spAutoFit/>
          </a:bodyPr>
          <a:lstStyle>
            <a:lvl1pPr algn="l" defTabSz="457200">
              <a:defRPr sz="3800">
                <a:solidFill>
                  <a:srgbClr val="164E86"/>
                </a:solidFill>
              </a:defRPr>
            </a:lvl1pPr>
          </a:lstStyle>
          <a:p>
            <a:r>
              <a:rPr sz="2400">
                <a:solidFill>
                  <a:schemeClr val="bg2">
                    <a:lumMod val="10000"/>
                  </a:schemeClr>
                </a:solidFill>
              </a:rPr>
              <a:t>Hence the quantity above is </a:t>
            </a:r>
            <a:r>
              <a:rPr sz="2400" err="1">
                <a:solidFill>
                  <a:schemeClr val="bg2">
                    <a:lumMod val="10000"/>
                  </a:schemeClr>
                </a:solidFill>
              </a:rPr>
              <a:t>maximised</a:t>
            </a:r>
            <a:r>
              <a:rPr sz="2400">
                <a:solidFill>
                  <a:schemeClr val="bg2">
                    <a:lumMod val="10000"/>
                  </a:schemeClr>
                </a:solidFill>
              </a:rPr>
              <a:t> when </a:t>
            </a:r>
            <a:r>
              <a:rPr lang="en-US" sz="2400">
                <a:solidFill>
                  <a:schemeClr val="bg2">
                    <a:lumMod val="10000"/>
                  </a:schemeClr>
                </a:solidFill>
              </a:rPr>
              <a:t> </a:t>
            </a:r>
            <a:r>
              <a:rPr sz="2400">
                <a:solidFill>
                  <a:schemeClr val="bg2">
                    <a:lumMod val="10000"/>
                  </a:schemeClr>
                </a:solidFill>
              </a:rPr>
              <a:t> </a:t>
            </a:r>
            <a:r>
              <a:rPr lang="en-US" sz="2400">
                <a:solidFill>
                  <a:schemeClr val="bg2">
                    <a:lumMod val="10000"/>
                  </a:schemeClr>
                </a:solidFill>
              </a:rPr>
              <a:t> </a:t>
            </a:r>
            <a:r>
              <a:rPr sz="2400">
                <a:solidFill>
                  <a:schemeClr val="bg2">
                    <a:lumMod val="10000"/>
                  </a:schemeClr>
                </a:solidFill>
              </a:rPr>
              <a:t>equals the identity, hence:</a:t>
            </a:r>
          </a:p>
        </p:txBody>
      </p:sp>
      <p:pic>
        <p:nvPicPr>
          <p:cNvPr id="546" name="Image" descr="Image">
            <a:extLst>
              <a:ext uri="{FF2B5EF4-FFF2-40B4-BE49-F238E27FC236}">
                <a16:creationId xmlns:a16="http://schemas.microsoft.com/office/drawing/2014/main" id="{FBF93EEE-7B35-DEB0-26A0-853449DD3F76}"/>
              </a:ext>
            </a:extLst>
          </p:cNvPr>
          <p:cNvPicPr>
            <a:picLocks noChangeAspect="1"/>
          </p:cNvPicPr>
          <p:nvPr/>
        </p:nvPicPr>
        <p:blipFill>
          <a:blip r:embed="rId4"/>
          <a:stretch>
            <a:fillRect/>
          </a:stretch>
        </p:blipFill>
        <p:spPr>
          <a:xfrm>
            <a:off x="1395697" y="4763793"/>
            <a:ext cx="1468232" cy="718496"/>
          </a:xfrm>
          <a:prstGeom prst="rect">
            <a:avLst/>
          </a:prstGeom>
          <a:ln w="12700">
            <a:miter lim="400000"/>
          </a:ln>
        </p:spPr>
      </p:pic>
      <p:pic>
        <p:nvPicPr>
          <p:cNvPr id="13" name="Image" descr="Image">
            <a:extLst>
              <a:ext uri="{FF2B5EF4-FFF2-40B4-BE49-F238E27FC236}">
                <a16:creationId xmlns:a16="http://schemas.microsoft.com/office/drawing/2014/main" id="{83F30CC4-6368-27C3-A8B5-5569F0169013}"/>
              </a:ext>
            </a:extLst>
          </p:cNvPr>
          <p:cNvPicPr>
            <a:picLocks noChangeAspect="1"/>
          </p:cNvPicPr>
          <p:nvPr/>
        </p:nvPicPr>
        <p:blipFill>
          <a:blip r:embed="rId5"/>
          <a:stretch>
            <a:fillRect/>
          </a:stretch>
        </p:blipFill>
        <p:spPr>
          <a:xfrm>
            <a:off x="3560969" y="3454575"/>
            <a:ext cx="200157" cy="230950"/>
          </a:xfrm>
          <a:prstGeom prst="rect">
            <a:avLst/>
          </a:prstGeom>
          <a:ln w="12700">
            <a:miter lim="400000"/>
          </a:ln>
        </p:spPr>
      </p:pic>
      <p:pic>
        <p:nvPicPr>
          <p:cNvPr id="14" name="Image" descr="Image">
            <a:extLst>
              <a:ext uri="{FF2B5EF4-FFF2-40B4-BE49-F238E27FC236}">
                <a16:creationId xmlns:a16="http://schemas.microsoft.com/office/drawing/2014/main" id="{4D9DA461-4D37-9B29-299D-34E4E91EF2FC}"/>
              </a:ext>
            </a:extLst>
          </p:cNvPr>
          <p:cNvPicPr>
            <a:picLocks noChangeAspect="1"/>
          </p:cNvPicPr>
          <p:nvPr/>
        </p:nvPicPr>
        <p:blipFill rotWithShape="1">
          <a:blip r:embed="rId3"/>
          <a:srcRect l="66154" t="87805" r="28330" b="2882"/>
          <a:stretch/>
        </p:blipFill>
        <p:spPr>
          <a:xfrm>
            <a:off x="3490480" y="2840270"/>
            <a:ext cx="270645" cy="379582"/>
          </a:xfrm>
          <a:prstGeom prst="rect">
            <a:avLst/>
          </a:prstGeom>
          <a:ln w="12700">
            <a:miter lim="400000"/>
          </a:ln>
        </p:spPr>
      </p:pic>
      <p:pic>
        <p:nvPicPr>
          <p:cNvPr id="15" name="Image" descr="Image">
            <a:extLst>
              <a:ext uri="{FF2B5EF4-FFF2-40B4-BE49-F238E27FC236}">
                <a16:creationId xmlns:a16="http://schemas.microsoft.com/office/drawing/2014/main" id="{06AB961B-3598-3F03-537A-F836A9A865FB}"/>
              </a:ext>
            </a:extLst>
          </p:cNvPr>
          <p:cNvPicPr>
            <a:picLocks noChangeAspect="1"/>
          </p:cNvPicPr>
          <p:nvPr/>
        </p:nvPicPr>
        <p:blipFill rotWithShape="1">
          <a:blip r:embed="rId3"/>
          <a:srcRect l="66154" t="87805" r="28330" b="2882"/>
          <a:stretch/>
        </p:blipFill>
        <p:spPr>
          <a:xfrm>
            <a:off x="6918011" y="3999794"/>
            <a:ext cx="297709" cy="417540"/>
          </a:xfrm>
          <a:prstGeom prst="rect">
            <a:avLst/>
          </a:prstGeom>
          <a:ln w="12700">
            <a:miter lim="400000"/>
          </a:ln>
        </p:spPr>
      </p:pic>
      <p:pic>
        <p:nvPicPr>
          <p:cNvPr id="2" name="Picture 1">
            <a:extLst>
              <a:ext uri="{FF2B5EF4-FFF2-40B4-BE49-F238E27FC236}">
                <a16:creationId xmlns:a16="http://schemas.microsoft.com/office/drawing/2014/main" id="{26327B9D-0502-42AD-EC59-520F700D5E6F}"/>
              </a:ext>
            </a:extLst>
          </p:cNvPr>
          <p:cNvPicPr>
            <a:picLocks noChangeAspect="1"/>
          </p:cNvPicPr>
          <p:nvPr/>
        </p:nvPicPr>
        <p:blipFill>
          <a:blip r:embed="rId6"/>
          <a:stretch>
            <a:fillRect/>
          </a:stretch>
        </p:blipFill>
        <p:spPr>
          <a:xfrm>
            <a:off x="5710821" y="5422473"/>
            <a:ext cx="2039383" cy="292570"/>
          </a:xfrm>
          <a:prstGeom prst="rect">
            <a:avLst/>
          </a:prstGeom>
        </p:spPr>
      </p:pic>
      <p:sp>
        <p:nvSpPr>
          <p:cNvPr id="3" name="TextBox 2">
            <a:extLst>
              <a:ext uri="{FF2B5EF4-FFF2-40B4-BE49-F238E27FC236}">
                <a16:creationId xmlns:a16="http://schemas.microsoft.com/office/drawing/2014/main" id="{AFCDBEF3-AD77-96B3-82EB-90FE6421F7E1}"/>
              </a:ext>
            </a:extLst>
          </p:cNvPr>
          <p:cNvSpPr txBox="1"/>
          <p:nvPr/>
        </p:nvSpPr>
        <p:spPr>
          <a:xfrm>
            <a:off x="5552296" y="4843256"/>
            <a:ext cx="5353654" cy="476992"/>
          </a:xfrm>
          <a:prstGeom prst="rect">
            <a:avLst/>
          </a:prstGeom>
          <a:noFill/>
        </p:spPr>
        <p:txBody>
          <a:bodyPr wrap="square" rtlCol="0">
            <a:spAutoFit/>
          </a:bodyPr>
          <a:lstStyle/>
          <a:p>
            <a:r>
              <a:rPr lang="en-US" sz="2500"/>
              <a:t>SVD of cross-covariance of </a:t>
            </a:r>
            <a:r>
              <a:rPr lang="en-US" sz="2500" err="1"/>
              <a:t>pointsclouds</a:t>
            </a:r>
            <a:endParaRPr lang="en-US" sz="2500"/>
          </a:p>
        </p:txBody>
      </p:sp>
    </p:spTree>
    <p:extLst>
      <p:ext uri="{BB962C8B-B14F-4D97-AF65-F5344CB8AC3E}">
        <p14:creationId xmlns:p14="http://schemas.microsoft.com/office/powerpoint/2010/main" val="2246464707"/>
      </p:ext>
    </p:extLst>
  </p:cSld>
  <p:clrMapOvr>
    <a:masterClrMapping/>
  </p:clrMapOvr>
</p:sld>
</file>

<file path=ppt/slides/slide8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695707E-9E6E-0DF7-0BF9-F3804230BF5D}"/>
            </a:ext>
          </a:extLst>
        </p:cNvPr>
        <p:cNvGrpSpPr/>
        <p:nvPr/>
      </p:nvGrpSpPr>
      <p:grpSpPr>
        <a:xfrm>
          <a:off x="0" y="0"/>
          <a:ext cx="0" cy="0"/>
          <a:chOff x="0" y="0"/>
          <a:chExt cx="0" cy="0"/>
        </a:xfrm>
      </p:grpSpPr>
      <p:sp>
        <p:nvSpPr>
          <p:cNvPr id="16" name="Rounded Rectangle">
            <a:extLst>
              <a:ext uri="{FF2B5EF4-FFF2-40B4-BE49-F238E27FC236}">
                <a16:creationId xmlns:a16="http://schemas.microsoft.com/office/drawing/2014/main" id="{F78C6FF5-C602-DA9B-2A0D-847DC1CD528C}"/>
              </a:ext>
            </a:extLst>
          </p:cNvPr>
          <p:cNvSpPr/>
          <p:nvPr/>
        </p:nvSpPr>
        <p:spPr>
          <a:xfrm>
            <a:off x="8394252" y="3054482"/>
            <a:ext cx="3491400" cy="1784171"/>
          </a:xfrm>
          <a:prstGeom prst="roundRect">
            <a:avLst>
              <a:gd name="adj" fmla="val 7249"/>
            </a:avLst>
          </a:prstGeom>
          <a:solidFill>
            <a:schemeClr val="bg1">
              <a:lumMod val="85000"/>
            </a:schemeClr>
          </a:solidFill>
          <a:ln w="12700">
            <a:miter lim="400000"/>
          </a:ln>
          <a:effectLst>
            <a:outerShdw blurRad="63500" dist="12700" rotWithShape="0">
              <a:srgbClr val="000000">
                <a:alpha val="50000"/>
              </a:srgbClr>
            </a:outerShdw>
          </a:effectLst>
        </p:spPr>
        <p:txBody>
          <a:bodyPr lIns="35714" tIns="35714" rIns="35714" bIns="35714" anchor="ctr"/>
          <a:lstStyle/>
          <a:p>
            <a:pPr>
              <a:defRPr sz="3200">
                <a:solidFill>
                  <a:srgbClr val="E4FEE2"/>
                </a:solidFill>
              </a:defRPr>
            </a:pPr>
            <a:endParaRPr sz="1600"/>
          </a:p>
        </p:txBody>
      </p:sp>
      <p:sp>
        <p:nvSpPr>
          <p:cNvPr id="568" name="Rounded Rectangle">
            <a:extLst>
              <a:ext uri="{FF2B5EF4-FFF2-40B4-BE49-F238E27FC236}">
                <a16:creationId xmlns:a16="http://schemas.microsoft.com/office/drawing/2014/main" id="{A4D6DFBE-98C8-8A4F-54E2-7DADD6D07B6D}"/>
              </a:ext>
            </a:extLst>
          </p:cNvPr>
          <p:cNvSpPr/>
          <p:nvPr/>
        </p:nvSpPr>
        <p:spPr>
          <a:xfrm>
            <a:off x="7741250" y="5175213"/>
            <a:ext cx="1047861" cy="1166504"/>
          </a:xfrm>
          <a:prstGeom prst="roundRect">
            <a:avLst>
              <a:gd name="adj" fmla="val 7249"/>
            </a:avLst>
          </a:prstGeom>
          <a:blipFill>
            <a:blip r:embed="rId3"/>
          </a:blipFill>
          <a:ln w="12700">
            <a:miter lim="400000"/>
          </a:ln>
          <a:effectLst>
            <a:outerShdw blurRad="63500" dist="12700" rotWithShape="0">
              <a:srgbClr val="000000">
                <a:alpha val="50000"/>
              </a:srgbClr>
            </a:outerShdw>
          </a:effectLst>
        </p:spPr>
        <p:txBody>
          <a:bodyPr lIns="35714" tIns="35714" rIns="35714" bIns="35714" anchor="ctr"/>
          <a:lstStyle/>
          <a:p>
            <a:pPr>
              <a:defRPr sz="3200">
                <a:solidFill>
                  <a:srgbClr val="E4FEE2"/>
                </a:solidFill>
              </a:defRPr>
            </a:pPr>
            <a:endParaRPr sz="1600"/>
          </a:p>
        </p:txBody>
      </p:sp>
      <p:pic>
        <p:nvPicPr>
          <p:cNvPr id="570" name="Image" descr="Image">
            <a:extLst>
              <a:ext uri="{FF2B5EF4-FFF2-40B4-BE49-F238E27FC236}">
                <a16:creationId xmlns:a16="http://schemas.microsoft.com/office/drawing/2014/main" id="{BF49D136-8AA3-9C39-2BBC-5A524FF2B65C}"/>
              </a:ext>
            </a:extLst>
          </p:cNvPr>
          <p:cNvPicPr>
            <a:picLocks noChangeAspect="1"/>
          </p:cNvPicPr>
          <p:nvPr/>
        </p:nvPicPr>
        <p:blipFill rotWithShape="1">
          <a:blip r:embed="rId4"/>
          <a:srcRect t="1" b="26415"/>
          <a:stretch/>
        </p:blipFill>
        <p:spPr>
          <a:xfrm>
            <a:off x="636051" y="2163706"/>
            <a:ext cx="8948374" cy="2770505"/>
          </a:xfrm>
          <a:prstGeom prst="rect">
            <a:avLst/>
          </a:prstGeom>
          <a:ln w="12700">
            <a:miter lim="400000"/>
          </a:ln>
        </p:spPr>
      </p:pic>
      <p:sp>
        <p:nvSpPr>
          <p:cNvPr id="571" name="Procrustes derivation: scale">
            <a:extLst>
              <a:ext uri="{FF2B5EF4-FFF2-40B4-BE49-F238E27FC236}">
                <a16:creationId xmlns:a16="http://schemas.microsoft.com/office/drawing/2014/main" id="{C0E22D8C-1543-256B-1EAB-BB090BD8979E}"/>
              </a:ext>
            </a:extLst>
          </p:cNvPr>
          <p:cNvSpPr txBox="1">
            <a:spLocks noGrp="1"/>
          </p:cNvSpPr>
          <p:nvPr>
            <p:ph type="title"/>
          </p:nvPr>
        </p:nvSpPr>
        <p:spPr>
          <a:xfrm>
            <a:off x="369631" y="168831"/>
            <a:ext cx="10515601" cy="1325390"/>
          </a:xfrm>
          <a:prstGeom prst="rect">
            <a:avLst/>
          </a:prstGeom>
        </p:spPr>
        <p:txBody>
          <a:bodyPr>
            <a:normAutofit/>
          </a:bodyPr>
          <a:lstStyle>
            <a:lvl1pPr>
              <a:defRPr sz="9800"/>
            </a:lvl1pPr>
          </a:lstStyle>
          <a:p>
            <a:r>
              <a:rPr sz="4400"/>
              <a:t>Procrustes derivation: scale</a:t>
            </a:r>
          </a:p>
        </p:txBody>
      </p:sp>
      <p:sp>
        <p:nvSpPr>
          <p:cNvPr id="2" name="Content Placeholder 1">
            <a:extLst>
              <a:ext uri="{FF2B5EF4-FFF2-40B4-BE49-F238E27FC236}">
                <a16:creationId xmlns:a16="http://schemas.microsoft.com/office/drawing/2014/main" id="{F6E6E014-EA80-A5A0-AAEE-48902D246EA1}"/>
              </a:ext>
            </a:extLst>
          </p:cNvPr>
          <p:cNvSpPr>
            <a:spLocks noGrp="1"/>
          </p:cNvSpPr>
          <p:nvPr>
            <p:ph idx="1"/>
          </p:nvPr>
        </p:nvSpPr>
        <p:spPr>
          <a:xfrm>
            <a:off x="369631" y="1466393"/>
            <a:ext cx="10515601" cy="4350771"/>
          </a:xfrm>
        </p:spPr>
        <p:txBody>
          <a:bodyPr>
            <a:normAutofit/>
          </a:bodyPr>
          <a:lstStyle/>
          <a:p>
            <a:pPr marL="0" indent="0">
              <a:buNone/>
            </a:pPr>
            <a:r>
              <a:rPr lang="de-DE" sz="2400" err="1">
                <a:latin typeface="Calibri" panose="020F0502020204030204" pitchFamily="34" charset="0"/>
                <a:cs typeface="Calibri" panose="020F0502020204030204" pitchFamily="34" charset="0"/>
              </a:rPr>
              <a:t>Optimize</a:t>
            </a:r>
            <a:r>
              <a:rPr lang="de-DE" sz="2400">
                <a:latin typeface="Calibri" panose="020F0502020204030204" pitchFamily="34" charset="0"/>
                <a:cs typeface="Calibri" panose="020F0502020204030204" pitchFamily="34" charset="0"/>
              </a:rPr>
              <a:t> </a:t>
            </a:r>
            <a:r>
              <a:rPr lang="de-DE" sz="2400" b="1" err="1">
                <a:latin typeface="Calibri" panose="020F0502020204030204" pitchFamily="34" charset="0"/>
                <a:ea typeface="Helvetica"/>
                <a:cs typeface="Calibri" panose="020F0502020204030204" pitchFamily="34" charset="0"/>
                <a:sym typeface="Helvetica"/>
              </a:rPr>
              <a:t>scale</a:t>
            </a:r>
            <a:r>
              <a:rPr lang="de-DE" sz="2400">
                <a:latin typeface="Calibri" panose="020F0502020204030204" pitchFamily="34" charset="0"/>
                <a:cs typeface="Calibri" panose="020F0502020204030204" pitchFamily="34" charset="0"/>
              </a:rPr>
              <a:t> </a:t>
            </a:r>
            <a:r>
              <a:rPr lang="de-DE" sz="2400" err="1">
                <a:latin typeface="Calibri" panose="020F0502020204030204" pitchFamily="34" charset="0"/>
                <a:cs typeface="Calibri" panose="020F0502020204030204" pitchFamily="34" charset="0"/>
              </a:rPr>
              <a:t>given</a:t>
            </a:r>
            <a:r>
              <a:rPr lang="de-DE" sz="2400">
                <a:latin typeface="Calibri" panose="020F0502020204030204" pitchFamily="34" charset="0"/>
                <a:cs typeface="Calibri" panose="020F0502020204030204" pitchFamily="34" charset="0"/>
              </a:rPr>
              <a:t> </a:t>
            </a:r>
            <a:r>
              <a:rPr lang="de-DE" sz="2400" err="1">
                <a:latin typeface="Calibri" panose="020F0502020204030204" pitchFamily="34" charset="0"/>
                <a:cs typeface="Calibri" panose="020F0502020204030204" pitchFamily="34" charset="0"/>
              </a:rPr>
              <a:t>the</a:t>
            </a:r>
            <a:r>
              <a:rPr lang="de-DE" sz="2400">
                <a:latin typeface="Calibri" panose="020F0502020204030204" pitchFamily="34" charset="0"/>
                <a:cs typeface="Calibri" panose="020F0502020204030204" pitchFamily="34" charset="0"/>
              </a:rPr>
              <a:t> </a:t>
            </a:r>
            <a:r>
              <a:rPr lang="de-DE" sz="2400" err="1">
                <a:latin typeface="Calibri" panose="020F0502020204030204" pitchFamily="34" charset="0"/>
                <a:cs typeface="Calibri" panose="020F0502020204030204" pitchFamily="34" charset="0"/>
              </a:rPr>
              <a:t>rotation</a:t>
            </a:r>
            <a:endParaRPr lang="de-DE" sz="2400">
              <a:latin typeface="Calibri" panose="020F0502020204030204" pitchFamily="34" charset="0"/>
              <a:cs typeface="Calibri" panose="020F0502020204030204" pitchFamily="34" charset="0"/>
            </a:endParaRPr>
          </a:p>
        </p:txBody>
      </p:sp>
      <p:sp>
        <p:nvSpPr>
          <p:cNvPr id="572" name="Slide Number">
            <a:extLst>
              <a:ext uri="{FF2B5EF4-FFF2-40B4-BE49-F238E27FC236}">
                <a16:creationId xmlns:a16="http://schemas.microsoft.com/office/drawing/2014/main" id="{B2947B66-52E9-67B8-24C9-D3E4A5A32150}"/>
              </a:ext>
            </a:extLst>
          </p:cNvPr>
          <p:cNvSpPr txBox="1">
            <a:spLocks noGrp="1"/>
          </p:cNvSpPr>
          <p:nvPr>
            <p:ph type="sldNum" sz="quarter" idx="12"/>
          </p:nvPr>
        </p:nvSpPr>
        <p:spPr>
          <a:xfrm>
            <a:off x="8610601" y="4838653"/>
            <a:ext cx="2743200" cy="365077"/>
          </a:xfrm>
          <a:prstGeom prst="rect">
            <a:avLst/>
          </a:prstGeom>
          <a:extLst>
            <a:ext uri="{C572A759-6A51-4108-AA02-DFA0A04FC94B}">
              <ma14:wrappingTextBoxFlag xmlns:m="http://schemas.openxmlformats.org/officeDocument/2006/math" xmlns:a14="http://schemas.microsoft.com/office/drawing/2010/main" xmlns:ma14="http://schemas.microsoft.com/office/mac/drawingml/2011/main" xmlns="" val="1"/>
            </a:ext>
          </a:extLst>
        </p:spPr>
        <p:txBody>
          <a:bodyPr/>
          <a:lstStyle/>
          <a:p>
            <a:fld id="{86CB4B4D-7CA3-9044-876B-883B54F8677D}" type="slidenum">
              <a:t>84</a:t>
            </a:fld>
            <a:endParaRPr/>
          </a:p>
        </p:txBody>
      </p:sp>
      <p:sp>
        <p:nvSpPr>
          <p:cNvPr id="5" name="Rectangle 4">
            <a:extLst>
              <a:ext uri="{FF2B5EF4-FFF2-40B4-BE49-F238E27FC236}">
                <a16:creationId xmlns:a16="http://schemas.microsoft.com/office/drawing/2014/main" id="{DE57C76B-6EED-71FF-929E-CB167A826961}"/>
              </a:ext>
            </a:extLst>
          </p:cNvPr>
          <p:cNvSpPr/>
          <p:nvPr/>
        </p:nvSpPr>
        <p:spPr>
          <a:xfrm>
            <a:off x="5174819" y="3977133"/>
            <a:ext cx="2435361" cy="1044043"/>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500"/>
          </a:p>
        </p:txBody>
      </p:sp>
      <p:pic>
        <p:nvPicPr>
          <p:cNvPr id="3" name="Image" descr="Image">
            <a:extLst>
              <a:ext uri="{FF2B5EF4-FFF2-40B4-BE49-F238E27FC236}">
                <a16:creationId xmlns:a16="http://schemas.microsoft.com/office/drawing/2014/main" id="{2E249E34-01C7-007D-F1B8-B0F256B0757E}"/>
              </a:ext>
            </a:extLst>
          </p:cNvPr>
          <p:cNvPicPr>
            <a:picLocks noChangeAspect="1"/>
          </p:cNvPicPr>
          <p:nvPr/>
        </p:nvPicPr>
        <p:blipFill rotWithShape="1">
          <a:blip r:embed="rId4"/>
          <a:srcRect l="24825" t="19841" r="55990" b="52074"/>
          <a:stretch/>
        </p:blipFill>
        <p:spPr>
          <a:xfrm>
            <a:off x="5653224" y="4492447"/>
            <a:ext cx="1255346" cy="757041"/>
          </a:xfrm>
          <a:prstGeom prst="rect">
            <a:avLst/>
          </a:prstGeom>
          <a:ln w="12700">
            <a:miter lim="400000"/>
          </a:ln>
        </p:spPr>
      </p:pic>
      <p:pic>
        <p:nvPicPr>
          <p:cNvPr id="4" name="Image" descr="Image">
            <a:extLst>
              <a:ext uri="{FF2B5EF4-FFF2-40B4-BE49-F238E27FC236}">
                <a16:creationId xmlns:a16="http://schemas.microsoft.com/office/drawing/2014/main" id="{76DDBE08-EF16-AB1C-78EF-19E976598087}"/>
              </a:ext>
            </a:extLst>
          </p:cNvPr>
          <p:cNvPicPr>
            <a:picLocks noChangeAspect="1"/>
          </p:cNvPicPr>
          <p:nvPr/>
        </p:nvPicPr>
        <p:blipFill rotWithShape="1">
          <a:blip r:embed="rId4"/>
          <a:srcRect l="52036" t="19841" r="20431" b="52074"/>
          <a:stretch/>
        </p:blipFill>
        <p:spPr>
          <a:xfrm>
            <a:off x="5489530" y="3791384"/>
            <a:ext cx="1747240" cy="734213"/>
          </a:xfrm>
          <a:prstGeom prst="rect">
            <a:avLst/>
          </a:prstGeom>
          <a:ln w="12700">
            <a:miter lim="400000"/>
          </a:ln>
        </p:spPr>
      </p:pic>
      <p:cxnSp>
        <p:nvCxnSpPr>
          <p:cNvPr id="7" name="Straight Connector 6">
            <a:extLst>
              <a:ext uri="{FF2B5EF4-FFF2-40B4-BE49-F238E27FC236}">
                <a16:creationId xmlns:a16="http://schemas.microsoft.com/office/drawing/2014/main" id="{7EF8F630-95CF-DC40-58F1-ED195B868F83}"/>
              </a:ext>
            </a:extLst>
          </p:cNvPr>
          <p:cNvCxnSpPr/>
          <p:nvPr/>
        </p:nvCxnSpPr>
        <p:spPr>
          <a:xfrm>
            <a:off x="5468327" y="4499154"/>
            <a:ext cx="1647652"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9" name="TextBox 8">
            <a:extLst>
              <a:ext uri="{FF2B5EF4-FFF2-40B4-BE49-F238E27FC236}">
                <a16:creationId xmlns:a16="http://schemas.microsoft.com/office/drawing/2014/main" id="{3945CF91-E42C-6412-D3AB-E99E457F1B81}"/>
              </a:ext>
            </a:extLst>
          </p:cNvPr>
          <p:cNvSpPr txBox="1"/>
          <p:nvPr/>
        </p:nvSpPr>
        <p:spPr>
          <a:xfrm>
            <a:off x="8450705" y="3085091"/>
            <a:ext cx="3318232" cy="1754098"/>
          </a:xfrm>
          <a:prstGeom prst="rect">
            <a:avLst/>
          </a:prstGeom>
          <a:noFill/>
        </p:spPr>
        <p:txBody>
          <a:bodyPr wrap="square" rtlCol="0">
            <a:spAutoFit/>
          </a:bodyPr>
          <a:lstStyle/>
          <a:p>
            <a:pPr algn="l"/>
            <a:r>
              <a:rPr lang="en-US" sz="1800"/>
              <a:t>We used:</a:t>
            </a:r>
          </a:p>
          <a:p>
            <a:pPr marL="457154" indent="-457154" algn="l">
              <a:buAutoNum type="arabicParenR"/>
            </a:pPr>
            <a:r>
              <a:rPr lang="en-US" sz="1800"/>
              <a:t>Trace invariance with shifts</a:t>
            </a:r>
          </a:p>
          <a:p>
            <a:pPr marL="457154" indent="-457154" algn="l">
              <a:buAutoNum type="arabicParenR"/>
            </a:pPr>
            <a:r>
              <a:rPr lang="en-US" sz="1800"/>
              <a:t> </a:t>
            </a:r>
          </a:p>
          <a:p>
            <a:pPr marL="457154" indent="-457154" algn="l">
              <a:buAutoNum type="arabicParenR"/>
            </a:pPr>
            <a:r>
              <a:rPr lang="en-US" sz="1800"/>
              <a:t>Trace equals sum of </a:t>
            </a:r>
            <a:r>
              <a:rPr lang="en-US" sz="1800" err="1"/>
              <a:t>eigenvals</a:t>
            </a:r>
            <a:r>
              <a:rPr lang="en-US" sz="1800"/>
              <a:t> for square matrices</a:t>
            </a:r>
          </a:p>
        </p:txBody>
      </p:sp>
      <p:pic>
        <p:nvPicPr>
          <p:cNvPr id="13" name="Picture 12">
            <a:extLst>
              <a:ext uri="{FF2B5EF4-FFF2-40B4-BE49-F238E27FC236}">
                <a16:creationId xmlns:a16="http://schemas.microsoft.com/office/drawing/2014/main" id="{42E0976E-350B-7824-2541-86AB32B4579F}"/>
              </a:ext>
            </a:extLst>
          </p:cNvPr>
          <p:cNvPicPr>
            <a:picLocks noChangeAspect="1"/>
          </p:cNvPicPr>
          <p:nvPr/>
        </p:nvPicPr>
        <p:blipFill>
          <a:blip r:embed="rId5"/>
          <a:stretch>
            <a:fillRect/>
          </a:stretch>
        </p:blipFill>
        <p:spPr>
          <a:xfrm>
            <a:off x="9033264" y="3729015"/>
            <a:ext cx="2735674" cy="248119"/>
          </a:xfrm>
          <a:prstGeom prst="rect">
            <a:avLst/>
          </a:prstGeom>
        </p:spPr>
      </p:pic>
      <p:pic>
        <p:nvPicPr>
          <p:cNvPr id="6" name="Picture 5">
            <a:extLst>
              <a:ext uri="{FF2B5EF4-FFF2-40B4-BE49-F238E27FC236}">
                <a16:creationId xmlns:a16="http://schemas.microsoft.com/office/drawing/2014/main" id="{3A76305E-55A7-BFBC-A978-26A881577BCB}"/>
              </a:ext>
            </a:extLst>
          </p:cNvPr>
          <p:cNvPicPr>
            <a:picLocks noChangeAspect="1"/>
          </p:cNvPicPr>
          <p:nvPr/>
        </p:nvPicPr>
        <p:blipFill>
          <a:blip r:embed="rId6"/>
          <a:stretch>
            <a:fillRect/>
          </a:stretch>
        </p:blipFill>
        <p:spPr>
          <a:xfrm>
            <a:off x="839213" y="5349693"/>
            <a:ext cx="7771388" cy="747565"/>
          </a:xfrm>
          <a:prstGeom prst="rect">
            <a:avLst/>
          </a:prstGeom>
        </p:spPr>
      </p:pic>
    </p:spTree>
    <p:extLst>
      <p:ext uri="{BB962C8B-B14F-4D97-AF65-F5344CB8AC3E}">
        <p14:creationId xmlns:p14="http://schemas.microsoft.com/office/powerpoint/2010/main" val="1800465570"/>
      </p:ext>
    </p:extLst>
  </p:cSld>
  <p:clrMapOvr>
    <a:masterClrMapping/>
  </p:clrMapOvr>
</p:sld>
</file>

<file path=ppt/slides/slide8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C06102B-65E1-7E55-AB4D-89C2B3F8293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6D7FCC0-44FA-17C0-A9A0-C24C5E98ECC9}"/>
              </a:ext>
            </a:extLst>
          </p:cNvPr>
          <p:cNvSpPr>
            <a:spLocks noGrp="1"/>
          </p:cNvSpPr>
          <p:nvPr>
            <p:ph type="title"/>
          </p:nvPr>
        </p:nvSpPr>
        <p:spPr/>
        <p:txBody>
          <a:bodyPr/>
          <a:lstStyle/>
          <a:p>
            <a:r>
              <a:rPr lang="en-US"/>
              <a:t>Slide credits and further reading</a:t>
            </a:r>
          </a:p>
        </p:txBody>
      </p:sp>
      <p:sp>
        <p:nvSpPr>
          <p:cNvPr id="4" name="Slide Number Placeholder 3">
            <a:extLst>
              <a:ext uri="{FF2B5EF4-FFF2-40B4-BE49-F238E27FC236}">
                <a16:creationId xmlns:a16="http://schemas.microsoft.com/office/drawing/2014/main" id="{266F821D-3596-6713-D5ED-27FAB3B850BF}"/>
              </a:ext>
            </a:extLst>
          </p:cNvPr>
          <p:cNvSpPr>
            <a:spLocks noGrp="1"/>
          </p:cNvSpPr>
          <p:nvPr>
            <p:ph type="sldNum" sz="quarter" idx="12"/>
          </p:nvPr>
        </p:nvSpPr>
        <p:spPr/>
        <p:txBody>
          <a:bodyPr/>
          <a:lstStyle/>
          <a:p>
            <a:fld id="{AC5C1BE9-C296-1249-A240-B59D2833722D}" type="slidenum">
              <a:rPr lang="de-DE" smtClean="0"/>
              <a:t>85</a:t>
            </a:fld>
            <a:endParaRPr lang="de-DE"/>
          </a:p>
        </p:txBody>
      </p:sp>
    </p:spTree>
    <p:extLst>
      <p:ext uri="{BB962C8B-B14F-4D97-AF65-F5344CB8AC3E}">
        <p14:creationId xmlns:p14="http://schemas.microsoft.com/office/powerpoint/2010/main" val="2231901259"/>
      </p:ext>
    </p:extLst>
  </p:cSld>
  <p:clrMapOvr>
    <a:masterClrMapping/>
  </p:clrMapOvr>
</p:sld>
</file>

<file path=ppt/slides/slide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406D9F-780D-B14D-ABB7-69993CBE5B0A}"/>
              </a:ext>
            </a:extLst>
          </p:cNvPr>
          <p:cNvSpPr>
            <a:spLocks noGrp="1"/>
          </p:cNvSpPr>
          <p:nvPr>
            <p:ph type="ctrTitle"/>
          </p:nvPr>
        </p:nvSpPr>
        <p:spPr>
          <a:xfrm>
            <a:off x="1101031" y="612550"/>
            <a:ext cx="9566374" cy="1659998"/>
          </a:xfrm>
        </p:spPr>
        <p:txBody>
          <a:bodyPr>
            <a:normAutofit fontScale="90000"/>
          </a:bodyPr>
          <a:lstStyle/>
          <a:p>
            <a:r>
              <a:rPr lang="en-US" dirty="0"/>
              <a:t>Hands-On AI Based 3D Vision</a:t>
            </a:r>
            <a:br>
              <a:rPr lang="en-US" dirty="0">
                <a:ea typeface="Calibri Light"/>
                <a:cs typeface="Calibri Light"/>
              </a:rPr>
            </a:br>
            <a:r>
              <a:rPr lang="en-US" dirty="0"/>
              <a:t> Summer Semester 26</a:t>
            </a:r>
          </a:p>
        </p:txBody>
      </p:sp>
      <p:sp>
        <p:nvSpPr>
          <p:cNvPr id="3" name="Subtitle 2">
            <a:extLst>
              <a:ext uri="{FF2B5EF4-FFF2-40B4-BE49-F238E27FC236}">
                <a16:creationId xmlns:a16="http://schemas.microsoft.com/office/drawing/2014/main" id="{9DA27F60-21CE-0143-8E1D-C2EDD370C1F5}"/>
              </a:ext>
            </a:extLst>
          </p:cNvPr>
          <p:cNvSpPr>
            <a:spLocks noGrp="1"/>
          </p:cNvSpPr>
          <p:nvPr>
            <p:ph type="subTitle" idx="1"/>
          </p:nvPr>
        </p:nvSpPr>
        <p:spPr>
          <a:xfrm>
            <a:off x="1524595" y="2704146"/>
            <a:ext cx="9142810" cy="1655546"/>
          </a:xfrm>
        </p:spPr>
        <p:txBody>
          <a:bodyPr vert="horz" lIns="91440" tIns="45720" rIns="91440" bIns="45720" rtlCol="0" anchor="t">
            <a:normAutofit lnSpcReduction="10000"/>
          </a:bodyPr>
          <a:lstStyle/>
          <a:p>
            <a:r>
              <a:rPr lang="en-US" dirty="0"/>
              <a:t>Lecture 5_2 – </a:t>
            </a:r>
            <a:r>
              <a:rPr lang="de-DE" dirty="0"/>
              <a:t>Procrustes Alignment</a:t>
            </a:r>
            <a:endParaRPr lang="en-US" dirty="0"/>
          </a:p>
          <a:p>
            <a:endParaRPr lang="en-US" dirty="0"/>
          </a:p>
          <a:p>
            <a:r>
              <a:rPr lang="en-US" dirty="0"/>
              <a:t>Prof. Dr.-Ing. Gerard Pons-Moll</a:t>
            </a:r>
            <a:endParaRPr lang="en-US" dirty="0">
              <a:ea typeface="Calibri"/>
              <a:cs typeface="Calibri"/>
            </a:endParaRPr>
          </a:p>
          <a:p>
            <a:r>
              <a:rPr lang="en-US" dirty="0"/>
              <a:t>University of Tübingen / MPI-Informatics</a:t>
            </a:r>
            <a:endParaRPr lang="en-US" dirty="0">
              <a:ea typeface="Calibri"/>
              <a:cs typeface="Calibri"/>
            </a:endParaRPr>
          </a:p>
          <a:p>
            <a:endParaRPr lang="en-US" dirty="0"/>
          </a:p>
        </p:txBody>
      </p:sp>
      <p:pic>
        <p:nvPicPr>
          <p:cNvPr id="4" name="Picture 3">
            <a:extLst>
              <a:ext uri="{FF2B5EF4-FFF2-40B4-BE49-F238E27FC236}">
                <a16:creationId xmlns:a16="http://schemas.microsoft.com/office/drawing/2014/main" id="{53F4E07E-AD63-E148-8B5E-322E20758D55}"/>
              </a:ext>
            </a:extLst>
          </p:cNvPr>
          <p:cNvPicPr>
            <a:picLocks noChangeAspect="1"/>
          </p:cNvPicPr>
          <p:nvPr/>
        </p:nvPicPr>
        <p:blipFill>
          <a:blip r:embed="rId2"/>
          <a:stretch>
            <a:fillRect/>
          </a:stretch>
        </p:blipFill>
        <p:spPr>
          <a:xfrm>
            <a:off x="3663588" y="4881778"/>
            <a:ext cx="4922149" cy="1261387"/>
          </a:xfrm>
          <a:prstGeom prst="rect">
            <a:avLst/>
          </a:prstGeom>
        </p:spPr>
      </p:pic>
    </p:spTree>
    <p:extLst>
      <p:ext uri="{BB962C8B-B14F-4D97-AF65-F5344CB8AC3E}">
        <p14:creationId xmlns:p14="http://schemas.microsoft.com/office/powerpoint/2010/main" val="727438397"/>
      </p:ext>
    </p:extLst>
  </p:cSld>
  <p:clrMapOvr>
    <a:masterClrMapping/>
  </p:clrMapOvr>
</p:sld>
</file>

<file path=ppt/slides/slide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83" name="demo_video.mp4" descr="demo_video.mp4"/>
          <p:cNvPicPr>
            <a:picLocks/>
          </p:cNvPicPr>
          <p:nvPr>
            <a:videoFile r:link="rId2"/>
            <p:extLst>
              <p:ext uri="{DAA4B4D4-6D71-4841-9C94-3DE7FCFB9230}">
                <p14:media xmlns:p14="http://schemas.microsoft.com/office/powerpoint/2010/main" r:embed="rId1"/>
              </p:ext>
            </p:extLst>
          </p:nvPr>
        </p:nvPicPr>
        <p:blipFill>
          <a:blip r:embed="rId4"/>
          <a:stretch>
            <a:fillRect/>
          </a:stretch>
        </p:blipFill>
        <p:spPr>
          <a:xfrm>
            <a:off x="1679781" y="1465836"/>
            <a:ext cx="8522042" cy="4654449"/>
          </a:xfrm>
          <a:prstGeom prst="rect">
            <a:avLst/>
          </a:prstGeom>
          <a:ln w="12700">
            <a:miter lim="400000"/>
          </a:ln>
        </p:spPr>
      </p:pic>
      <p:pic>
        <p:nvPicPr>
          <p:cNvPr id="184" name="Image" descr="Image"/>
          <p:cNvPicPr>
            <a:picLocks noChangeAspect="1"/>
          </p:cNvPicPr>
          <p:nvPr/>
        </p:nvPicPr>
        <p:blipFill>
          <a:blip r:embed="rId5"/>
          <a:stretch>
            <a:fillRect/>
          </a:stretch>
        </p:blipFill>
        <p:spPr>
          <a:xfrm>
            <a:off x="1922079" y="6344166"/>
            <a:ext cx="2857129" cy="339285"/>
          </a:xfrm>
          <a:prstGeom prst="rect">
            <a:avLst/>
          </a:prstGeom>
          <a:ln w="12700">
            <a:miter lim="400000"/>
          </a:ln>
        </p:spPr>
      </p:pic>
      <p:pic>
        <p:nvPicPr>
          <p:cNvPr id="185" name="Image" descr="Image"/>
          <p:cNvPicPr>
            <a:picLocks noChangeAspect="1"/>
          </p:cNvPicPr>
          <p:nvPr/>
        </p:nvPicPr>
        <p:blipFill>
          <a:blip r:embed="rId6"/>
          <a:stretch>
            <a:fillRect/>
          </a:stretch>
        </p:blipFill>
        <p:spPr>
          <a:xfrm>
            <a:off x="2199549" y="3477387"/>
            <a:ext cx="1812491" cy="339285"/>
          </a:xfrm>
          <a:prstGeom prst="rect">
            <a:avLst/>
          </a:prstGeom>
          <a:ln w="12700">
            <a:miter lim="400000"/>
          </a:ln>
        </p:spPr>
      </p:pic>
      <p:pic>
        <p:nvPicPr>
          <p:cNvPr id="186" name="Image" descr="Image"/>
          <p:cNvPicPr>
            <a:picLocks noChangeAspect="1"/>
          </p:cNvPicPr>
          <p:nvPr/>
        </p:nvPicPr>
        <p:blipFill>
          <a:blip r:embed="rId7"/>
          <a:stretch>
            <a:fillRect/>
          </a:stretch>
        </p:blipFill>
        <p:spPr>
          <a:xfrm>
            <a:off x="5286319" y="3477387"/>
            <a:ext cx="1669635" cy="339285"/>
          </a:xfrm>
          <a:prstGeom prst="rect">
            <a:avLst/>
          </a:prstGeom>
          <a:ln w="12700">
            <a:miter lim="400000"/>
          </a:ln>
        </p:spPr>
      </p:pic>
      <p:pic>
        <p:nvPicPr>
          <p:cNvPr id="187" name="Image" descr="Image"/>
          <p:cNvPicPr>
            <a:picLocks noChangeAspect="1"/>
          </p:cNvPicPr>
          <p:nvPr/>
        </p:nvPicPr>
        <p:blipFill>
          <a:blip r:embed="rId8"/>
          <a:stretch>
            <a:fillRect/>
          </a:stretch>
        </p:blipFill>
        <p:spPr>
          <a:xfrm>
            <a:off x="7962590" y="3477387"/>
            <a:ext cx="2410702" cy="339285"/>
          </a:xfrm>
          <a:prstGeom prst="rect">
            <a:avLst/>
          </a:prstGeom>
          <a:ln w="12700">
            <a:miter lim="400000"/>
          </a:ln>
        </p:spPr>
      </p:pic>
      <p:pic>
        <p:nvPicPr>
          <p:cNvPr id="188" name="Image" descr="Image"/>
          <p:cNvPicPr>
            <a:picLocks noChangeAspect="1"/>
          </p:cNvPicPr>
          <p:nvPr/>
        </p:nvPicPr>
        <p:blipFill>
          <a:blip r:embed="rId9"/>
          <a:stretch>
            <a:fillRect/>
          </a:stretch>
        </p:blipFill>
        <p:spPr>
          <a:xfrm>
            <a:off x="9740921" y="5728336"/>
            <a:ext cx="267856" cy="223214"/>
          </a:xfrm>
          <a:prstGeom prst="rect">
            <a:avLst/>
          </a:prstGeom>
          <a:ln w="12700">
            <a:miter lim="400000"/>
          </a:ln>
        </p:spPr>
      </p:pic>
      <p:pic>
        <p:nvPicPr>
          <p:cNvPr id="189" name="Image" descr="Image"/>
          <p:cNvPicPr>
            <a:picLocks noChangeAspect="1"/>
          </p:cNvPicPr>
          <p:nvPr/>
        </p:nvPicPr>
        <p:blipFill>
          <a:blip r:embed="rId8"/>
          <a:stretch>
            <a:fillRect/>
          </a:stretch>
        </p:blipFill>
        <p:spPr>
          <a:xfrm>
            <a:off x="4915786" y="5783242"/>
            <a:ext cx="2410702" cy="339285"/>
          </a:xfrm>
          <a:prstGeom prst="rect">
            <a:avLst/>
          </a:prstGeom>
          <a:ln w="12700">
            <a:miter lim="400000"/>
          </a:ln>
        </p:spPr>
      </p:pic>
      <p:pic>
        <p:nvPicPr>
          <p:cNvPr id="190" name="Image" descr="Image"/>
          <p:cNvPicPr>
            <a:picLocks noChangeAspect="1"/>
          </p:cNvPicPr>
          <p:nvPr/>
        </p:nvPicPr>
        <p:blipFill>
          <a:blip r:embed="rId10"/>
          <a:stretch>
            <a:fillRect/>
          </a:stretch>
        </p:blipFill>
        <p:spPr>
          <a:xfrm>
            <a:off x="1659373" y="5783242"/>
            <a:ext cx="2892842" cy="339285"/>
          </a:xfrm>
          <a:prstGeom prst="rect">
            <a:avLst/>
          </a:prstGeom>
          <a:ln w="12700">
            <a:miter lim="400000"/>
          </a:ln>
        </p:spPr>
      </p:pic>
      <p:sp>
        <p:nvSpPr>
          <p:cNvPr id="191" name="Goal: learn a model of pose and shape"/>
          <p:cNvSpPr txBox="1">
            <a:spLocks noGrp="1"/>
          </p:cNvSpPr>
          <p:nvPr>
            <p:ph type="title"/>
          </p:nvPr>
        </p:nvSpPr>
        <p:spPr>
          <a:prstGeom prst="rect">
            <a:avLst/>
          </a:prstGeom>
        </p:spPr>
        <p:txBody>
          <a:bodyPr>
            <a:normAutofit/>
          </a:bodyPr>
          <a:lstStyle>
            <a:lvl1pPr defTabSz="813315">
              <a:defRPr sz="10098"/>
            </a:lvl1pPr>
          </a:lstStyle>
          <a:p>
            <a:r>
              <a:rPr sz="4400"/>
              <a:t>Goal: learn a model of pose and shape</a:t>
            </a:r>
          </a:p>
        </p:txBody>
      </p:sp>
      <p:sp>
        <p:nvSpPr>
          <p:cNvPr id="193" name="Slide Number"/>
          <p:cNvSpPr txBox="1">
            <a:spLocks noGrp="1"/>
          </p:cNvSpPr>
          <p:nvPr>
            <p:ph type="sldNum" sz="quarter" idx="12"/>
          </p:nvPr>
        </p:nvSpPr>
        <p:spPr>
          <a:prstGeom prst="rect">
            <a:avLst/>
          </a:prstGeom>
          <a:extLst>
            <a:ext uri="{C572A759-6A51-4108-AA02-DFA0A04FC94B}">
              <ma14:wrappingTextBoxFlag xmlns:m="http://schemas.openxmlformats.org/officeDocument/2006/math" xmlns:a14="http://schemas.microsoft.com/office/drawing/2010/main" xmlns:ma14="http://schemas.microsoft.com/office/mac/drawingml/2011/main" xmlns="" val="1"/>
            </a:ext>
          </a:extLst>
        </p:spPr>
        <p:txBody>
          <a:bodyPr/>
          <a:lstStyle/>
          <a:p>
            <a:fld id="{86CB4B4D-7CA3-9044-876B-883B54F8677D}" type="slidenum">
              <a:t>87</a:t>
            </a:fld>
            <a:endParaRPr/>
          </a:p>
        </p:txBody>
      </p:sp>
      <p:sp>
        <p:nvSpPr>
          <p:cNvPr id="192" name="Text"/>
          <p:cNvSpPr txBox="1"/>
          <p:nvPr/>
        </p:nvSpPr>
        <p:spPr>
          <a:xfrm>
            <a:off x="6085042" y="3735082"/>
            <a:ext cx="72191" cy="264462"/>
          </a:xfrm>
          <a:prstGeom prst="rect">
            <a:avLst/>
          </a:prstGeom>
          <a:ln w="12700">
            <a:miter lim="400000"/>
          </a:ln>
        </p:spPr>
        <p:txBody>
          <a:bodyPr wrap="square" lIns="35714" tIns="35714" rIns="35714" bIns="35714" anchor="ctr">
            <a:spAutoFit/>
          </a:bodyPr>
          <a:lstStyle/>
          <a:p>
            <a:endParaRPr sz="1250"/>
          </a:p>
        </p:txBody>
      </p:sp>
    </p:spTree>
    <p:extLst>
      <p:ext uri="{BB962C8B-B14F-4D97-AF65-F5344CB8AC3E}">
        <p14:creationId xmlns:p14="http://schemas.microsoft.com/office/powerpoint/2010/main" val="2744602842"/>
      </p:ext>
    </p:extLst>
  </p:cSld>
  <p:clrMapOvr>
    <a:masterClrMapping/>
  </p:clrMapOvr>
  <p:timing>
    <p:tnLst>
      <p:par>
        <p:cTn id="1" dur="indefinite" restart="never" fill="hold" nodeType="tmRoot">
          <p:childTnLst>
            <p:seq concurrent="1" prevAc="none" nextAc="seek">
              <p:cTn id="2" dur="indefinite" fill="hold"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80067" fill="hold"/>
                                        <p:tgtEl>
                                          <p:spTgt spid="18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100000">
                <p:cTn id="7" fill="hold" display="0">
                  <p:stCondLst>
                    <p:cond delay="indefinite"/>
                  </p:stCondLst>
                </p:cTn>
                <p:tgtEl>
                  <p:spTgt spid="183"/>
                </p:tgtEl>
              </p:cMediaNode>
            </p:video>
            <p:seq concurrent="1" prevAc="none" nextAc="seek">
              <p:cTn id="8" restart="whenNotActive" fill="hold" evtFilter="cancelBubble" nodeType="interactiveSeq">
                <p:stCondLst>
                  <p:cond evt="onClick" delay="0">
                    <p:tgtEl>
                      <p:spTgt spid="18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83"/>
                                        </p:tgtEl>
                                      </p:cBhvr>
                                    </p:cmd>
                                  </p:childTnLst>
                                </p:cTn>
                              </p:par>
                            </p:childTnLst>
                          </p:cTn>
                        </p:par>
                      </p:childTnLst>
                    </p:cTn>
                  </p:par>
                </p:childTnLst>
              </p:cTn>
              <p:nextCondLst>
                <p:cond evt="onClick" delay="0">
                  <p:tgtEl>
                    <p:spTgt spid="183"/>
                  </p:tgtEl>
                </p:cond>
              </p:nextCondLst>
            </p:seq>
          </p:childTnLst>
        </p:cTn>
      </p:par>
    </p:tnLst>
  </p:timing>
</p:sld>
</file>

<file path=ppt/slides/slide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95" name="Image" descr="Image"/>
          <p:cNvPicPr>
            <a:picLocks noChangeAspect="1"/>
          </p:cNvPicPr>
          <p:nvPr/>
        </p:nvPicPr>
        <p:blipFill>
          <a:blip r:embed="rId3"/>
          <a:stretch>
            <a:fillRect/>
          </a:stretch>
        </p:blipFill>
        <p:spPr>
          <a:xfrm>
            <a:off x="2974665" y="2012541"/>
            <a:ext cx="5934281" cy="4317430"/>
          </a:xfrm>
          <a:prstGeom prst="rect">
            <a:avLst/>
          </a:prstGeom>
          <a:ln w="12700">
            <a:miter lim="400000"/>
          </a:ln>
        </p:spPr>
      </p:pic>
      <p:sp>
        <p:nvSpPr>
          <p:cNvPr id="196" name="Scan a Lot of People"/>
          <p:cNvSpPr txBox="1">
            <a:spLocks noGrp="1"/>
          </p:cNvSpPr>
          <p:nvPr>
            <p:ph type="title"/>
          </p:nvPr>
        </p:nvSpPr>
        <p:spPr>
          <a:prstGeom prst="rect">
            <a:avLst/>
          </a:prstGeom>
        </p:spPr>
        <p:txBody>
          <a:bodyPr anchor="ctr">
            <a:normAutofit/>
          </a:bodyPr>
          <a:lstStyle>
            <a:lvl1pPr>
              <a:defRPr sz="10200"/>
            </a:lvl1pPr>
          </a:lstStyle>
          <a:p>
            <a:r>
              <a:rPr sz="4400"/>
              <a:t>Scan a Lot of People</a:t>
            </a:r>
          </a:p>
        </p:txBody>
      </p:sp>
      <p:sp>
        <p:nvSpPr>
          <p:cNvPr id="197" name="Slide Number"/>
          <p:cNvSpPr txBox="1">
            <a:spLocks noGrp="1"/>
          </p:cNvSpPr>
          <p:nvPr>
            <p:ph type="sldNum" sz="quarter" idx="12"/>
          </p:nvPr>
        </p:nvSpPr>
        <p:spPr>
          <a:prstGeom prst="rect">
            <a:avLst/>
          </a:prstGeom>
          <a:extLst>
            <a:ext uri="{C572A759-6A51-4108-AA02-DFA0A04FC94B}">
              <ma14:wrappingTextBoxFlag xmlns:m="http://schemas.openxmlformats.org/officeDocument/2006/math" xmlns:a14="http://schemas.microsoft.com/office/drawing/2010/main" xmlns:ma14="http://schemas.microsoft.com/office/mac/drawingml/2011/main" xmlns="" val="1"/>
            </a:ext>
          </a:extLst>
        </p:spPr>
        <p:txBody>
          <a:bodyPr/>
          <a:lstStyle/>
          <a:p>
            <a:fld id="{86CB4B4D-7CA3-9044-876B-883B54F8677D}" type="slidenum">
              <a:t>88</a:t>
            </a:fld>
            <a:endParaRPr/>
          </a:p>
        </p:txBody>
      </p:sp>
    </p:spTree>
  </p:cSld>
  <p:clrMapOvr>
    <a:masterClrMapping/>
  </p:clrMapOvr>
</p:sld>
</file>

<file path=ppt/slides/slide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1" name="Image" descr="Image"/>
          <p:cNvPicPr>
            <a:picLocks noChangeAspect="1"/>
          </p:cNvPicPr>
          <p:nvPr/>
        </p:nvPicPr>
        <p:blipFill>
          <a:blip r:embed="rId3"/>
          <a:stretch>
            <a:fillRect/>
          </a:stretch>
        </p:blipFill>
        <p:spPr>
          <a:xfrm>
            <a:off x="2081136" y="2018293"/>
            <a:ext cx="8029729" cy="4454774"/>
          </a:xfrm>
          <a:prstGeom prst="rect">
            <a:avLst/>
          </a:prstGeom>
          <a:ln w="12700">
            <a:miter lim="400000"/>
          </a:ln>
        </p:spPr>
      </p:pic>
      <p:sp>
        <p:nvSpPr>
          <p:cNvPr id="202" name="In Lots of Poses"/>
          <p:cNvSpPr txBox="1">
            <a:spLocks noGrp="1"/>
          </p:cNvSpPr>
          <p:nvPr>
            <p:ph type="title"/>
          </p:nvPr>
        </p:nvSpPr>
        <p:spPr>
          <a:prstGeom prst="rect">
            <a:avLst/>
          </a:prstGeom>
        </p:spPr>
        <p:txBody>
          <a:bodyPr anchor="ctr">
            <a:normAutofit/>
          </a:bodyPr>
          <a:lstStyle>
            <a:lvl1pPr>
              <a:defRPr sz="10200"/>
            </a:lvl1pPr>
          </a:lstStyle>
          <a:p>
            <a:r>
              <a:rPr sz="4400"/>
              <a:t>In </a:t>
            </a:r>
            <a:r>
              <a:rPr lang="en-US" sz="4400"/>
              <a:t>l</a:t>
            </a:r>
            <a:r>
              <a:rPr sz="4400"/>
              <a:t>ots of </a:t>
            </a:r>
            <a:r>
              <a:rPr lang="en-US" sz="4400"/>
              <a:t>p</a:t>
            </a:r>
            <a:r>
              <a:rPr sz="4400"/>
              <a:t>oses</a:t>
            </a:r>
          </a:p>
        </p:txBody>
      </p:sp>
      <p:sp>
        <p:nvSpPr>
          <p:cNvPr id="203" name="Slide Number"/>
          <p:cNvSpPr txBox="1">
            <a:spLocks noGrp="1"/>
          </p:cNvSpPr>
          <p:nvPr>
            <p:ph type="sldNum" sz="quarter" idx="12"/>
          </p:nvPr>
        </p:nvSpPr>
        <p:spPr>
          <a:prstGeom prst="rect">
            <a:avLst/>
          </a:prstGeom>
          <a:extLst>
            <a:ext uri="{C572A759-6A51-4108-AA02-DFA0A04FC94B}">
              <ma14:wrappingTextBoxFlag xmlns:m="http://schemas.openxmlformats.org/officeDocument/2006/math" xmlns:a14="http://schemas.microsoft.com/office/drawing/2010/main" xmlns:ma14="http://schemas.microsoft.com/office/mac/drawingml/2011/main" xmlns="" val="1"/>
            </a:ext>
          </a:extLst>
        </p:spPr>
        <p:txBody>
          <a:bodyPr/>
          <a:lstStyle/>
          <a:p>
            <a:fld id="{86CB4B4D-7CA3-9044-876B-883B54F8677D}" type="slidenum">
              <a:t>89</a:t>
            </a:fld>
            <a:endParaRPr/>
          </a:p>
        </p:txBody>
      </p:sp>
    </p:spTree>
  </p:cSld>
  <p:clrMapOvr>
    <a:masterClrMapping/>
  </p:clrMapOvr>
</p:sld>
</file>

<file path=ppt/slides/slide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7" name="Image" descr="Image"/>
          <p:cNvPicPr>
            <a:picLocks noChangeAspect="1"/>
          </p:cNvPicPr>
          <p:nvPr/>
        </p:nvPicPr>
        <p:blipFill>
          <a:blip r:embed="rId3"/>
          <a:stretch>
            <a:fillRect/>
          </a:stretch>
        </p:blipFill>
        <p:spPr>
          <a:xfrm>
            <a:off x="2081136" y="2288245"/>
            <a:ext cx="3078686" cy="1708010"/>
          </a:xfrm>
          <a:prstGeom prst="rect">
            <a:avLst/>
          </a:prstGeom>
          <a:ln w="12700">
            <a:miter lim="400000"/>
          </a:ln>
        </p:spPr>
      </p:pic>
      <p:sp>
        <p:nvSpPr>
          <p:cNvPr id="208" name="To Learn a Model We Need Correspondence"/>
          <p:cNvSpPr txBox="1">
            <a:spLocks noGrp="1"/>
          </p:cNvSpPr>
          <p:nvPr>
            <p:ph type="title"/>
          </p:nvPr>
        </p:nvSpPr>
        <p:spPr>
          <a:prstGeom prst="rect">
            <a:avLst/>
          </a:prstGeom>
        </p:spPr>
        <p:txBody>
          <a:bodyPr anchor="ctr">
            <a:normAutofit/>
          </a:bodyPr>
          <a:lstStyle>
            <a:lvl1pPr defTabSz="764024">
              <a:defRPr sz="9486"/>
            </a:lvl1pPr>
          </a:lstStyle>
          <a:p>
            <a:r>
              <a:rPr sz="4400"/>
              <a:t>To </a:t>
            </a:r>
            <a:r>
              <a:rPr lang="en-US" sz="4400"/>
              <a:t>l</a:t>
            </a:r>
            <a:r>
              <a:rPr sz="4400"/>
              <a:t>earn a </a:t>
            </a:r>
            <a:r>
              <a:rPr lang="en-US" sz="4400"/>
              <a:t>m</a:t>
            </a:r>
            <a:r>
              <a:rPr sz="4400"/>
              <a:t>odel </a:t>
            </a:r>
            <a:r>
              <a:rPr lang="en-US" sz="4400"/>
              <a:t>w</a:t>
            </a:r>
            <a:r>
              <a:rPr sz="4400"/>
              <a:t>e </a:t>
            </a:r>
            <a:r>
              <a:rPr lang="en-US" sz="4400"/>
              <a:t>n</a:t>
            </a:r>
            <a:r>
              <a:rPr sz="4400"/>
              <a:t>eed </a:t>
            </a:r>
            <a:r>
              <a:rPr lang="en-US" sz="4400"/>
              <a:t>c</a:t>
            </a:r>
            <a:r>
              <a:rPr sz="4400"/>
              <a:t>orrespondence</a:t>
            </a:r>
          </a:p>
        </p:txBody>
      </p:sp>
      <p:sp>
        <p:nvSpPr>
          <p:cNvPr id="213" name="Slide Number"/>
          <p:cNvSpPr txBox="1">
            <a:spLocks noGrp="1"/>
          </p:cNvSpPr>
          <p:nvPr>
            <p:ph type="sldNum" sz="quarter" idx="12"/>
          </p:nvPr>
        </p:nvSpPr>
        <p:spPr>
          <a:prstGeom prst="rect">
            <a:avLst/>
          </a:prstGeom>
          <a:extLst>
            <a:ext uri="{C572A759-6A51-4108-AA02-DFA0A04FC94B}">
              <ma14:wrappingTextBoxFlag xmlns:m="http://schemas.openxmlformats.org/officeDocument/2006/math" xmlns:a14="http://schemas.microsoft.com/office/drawing/2010/main" xmlns:ma14="http://schemas.microsoft.com/office/mac/drawingml/2011/main" xmlns="" val="1"/>
            </a:ext>
          </a:extLst>
        </p:spPr>
        <p:txBody>
          <a:bodyPr/>
          <a:lstStyle/>
          <a:p>
            <a:fld id="{86CB4B4D-7CA3-9044-876B-883B54F8677D}" type="slidenum">
              <a:t>90</a:t>
            </a:fld>
            <a:endParaRPr/>
          </a:p>
        </p:txBody>
      </p:sp>
      <p:pic>
        <p:nvPicPr>
          <p:cNvPr id="209" name="Image" descr="Image"/>
          <p:cNvPicPr>
            <a:picLocks noChangeAspect="1"/>
          </p:cNvPicPr>
          <p:nvPr/>
        </p:nvPicPr>
        <p:blipFill>
          <a:blip r:embed="rId4"/>
          <a:stretch>
            <a:fillRect/>
          </a:stretch>
        </p:blipFill>
        <p:spPr>
          <a:xfrm>
            <a:off x="2238980" y="4319777"/>
            <a:ext cx="2762999" cy="2010194"/>
          </a:xfrm>
          <a:prstGeom prst="rect">
            <a:avLst/>
          </a:prstGeom>
          <a:ln w="12700">
            <a:miter lim="400000"/>
          </a:ln>
        </p:spPr>
      </p:pic>
      <p:pic>
        <p:nvPicPr>
          <p:cNvPr id="210" name="snapshot04.png" descr="snapshot04.png"/>
          <p:cNvPicPr>
            <a:picLocks noChangeAspect="1"/>
          </p:cNvPicPr>
          <p:nvPr/>
        </p:nvPicPr>
        <p:blipFill>
          <a:blip r:embed="rId5"/>
          <a:stretch>
            <a:fillRect/>
          </a:stretch>
        </p:blipFill>
        <p:spPr>
          <a:xfrm>
            <a:off x="6475350" y="2952730"/>
            <a:ext cx="3789390" cy="2791797"/>
          </a:xfrm>
          <a:prstGeom prst="rect">
            <a:avLst/>
          </a:prstGeom>
          <a:ln w="12700">
            <a:miter lim="400000"/>
          </a:ln>
        </p:spPr>
      </p:pic>
      <p:sp>
        <p:nvSpPr>
          <p:cNvPr id="211" name="Line"/>
          <p:cNvSpPr/>
          <p:nvPr/>
        </p:nvSpPr>
        <p:spPr>
          <a:xfrm>
            <a:off x="5386741" y="3069906"/>
            <a:ext cx="1421712" cy="717146"/>
          </a:xfrm>
          <a:prstGeom prst="line">
            <a:avLst/>
          </a:prstGeom>
          <a:ln w="25400">
            <a:solidFill>
              <a:srgbClr val="000000"/>
            </a:solidFill>
            <a:miter lim="400000"/>
            <a:tailEnd type="triangle"/>
          </a:ln>
        </p:spPr>
        <p:txBody>
          <a:bodyPr lIns="35714" tIns="35714" rIns="35714" bIns="35714" anchor="ctr"/>
          <a:lstStyle/>
          <a:p>
            <a:pPr>
              <a:defRPr sz="3200"/>
            </a:pPr>
            <a:endParaRPr sz="1600"/>
          </a:p>
        </p:txBody>
      </p:sp>
      <p:sp>
        <p:nvSpPr>
          <p:cNvPr id="212" name="Line"/>
          <p:cNvSpPr/>
          <p:nvPr/>
        </p:nvSpPr>
        <p:spPr>
          <a:xfrm flipV="1">
            <a:off x="5300620" y="4410820"/>
            <a:ext cx="1595659" cy="972199"/>
          </a:xfrm>
          <a:prstGeom prst="line">
            <a:avLst/>
          </a:prstGeom>
          <a:ln w="25400">
            <a:solidFill>
              <a:srgbClr val="000000"/>
            </a:solidFill>
            <a:miter lim="400000"/>
            <a:tailEnd type="triangle"/>
          </a:ln>
        </p:spPr>
        <p:txBody>
          <a:bodyPr lIns="35714" tIns="35714" rIns="35714" bIns="35714" anchor="ctr"/>
          <a:lstStyle/>
          <a:p>
            <a:pPr>
              <a:defRPr sz="3200"/>
            </a:pPr>
            <a:endParaRPr sz="1600"/>
          </a:p>
        </p:txBody>
      </p:sp>
    </p:spTree>
  </p:cSld>
  <p:clrMapOvr>
    <a:masterClrMapping/>
  </p:clrMapOvr>
</p:sld>
</file>

<file path=ppt/slides/slide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17" name="generic_pose_prior_mjb.mp4" descr="generic_pose_prior_mjb.mp4"/>
          <p:cNvPicPr>
            <a:picLocks/>
          </p:cNvPicPr>
          <p:nvPr>
            <a:videoFile r:link="rId2"/>
            <p:extLst>
              <p:ext uri="{DAA4B4D4-6D71-4841-9C94-3DE7FCFB9230}">
                <p14:media xmlns:p14="http://schemas.microsoft.com/office/powerpoint/2010/main" r:embed="rId1"/>
              </p:ext>
            </p:extLst>
          </p:nvPr>
        </p:nvPicPr>
        <p:blipFill>
          <a:blip r:embed="rId5"/>
          <a:stretch>
            <a:fillRect/>
          </a:stretch>
        </p:blipFill>
        <p:spPr>
          <a:xfrm>
            <a:off x="1524595" y="1874563"/>
            <a:ext cx="9142810" cy="4993492"/>
          </a:xfrm>
          <a:prstGeom prst="rect">
            <a:avLst/>
          </a:prstGeom>
          <a:ln w="12700">
            <a:miter lim="400000"/>
          </a:ln>
        </p:spPr>
      </p:pic>
      <p:sp>
        <p:nvSpPr>
          <p:cNvPr id="218" name="Non-rigid Articulated Registration"/>
          <p:cNvSpPr txBox="1">
            <a:spLocks noGrp="1"/>
          </p:cNvSpPr>
          <p:nvPr>
            <p:ph type="title"/>
          </p:nvPr>
        </p:nvSpPr>
        <p:spPr>
          <a:prstGeom prst="rect">
            <a:avLst/>
          </a:prstGeom>
        </p:spPr>
        <p:txBody>
          <a:bodyPr>
            <a:normAutofit/>
          </a:bodyPr>
          <a:lstStyle>
            <a:lvl1pPr defTabSz="772239">
              <a:defRPr sz="9588"/>
            </a:lvl1pPr>
          </a:lstStyle>
          <a:p>
            <a:r>
              <a:rPr sz="4400"/>
              <a:t>Non-rigid Articulated Registration</a:t>
            </a:r>
          </a:p>
        </p:txBody>
      </p:sp>
      <p:sp>
        <p:nvSpPr>
          <p:cNvPr id="220" name="Slide Number"/>
          <p:cNvSpPr txBox="1">
            <a:spLocks noGrp="1"/>
          </p:cNvSpPr>
          <p:nvPr>
            <p:ph type="sldNum" sz="quarter" idx="12"/>
          </p:nvPr>
        </p:nvSpPr>
        <p:spPr>
          <a:prstGeom prst="rect">
            <a:avLst/>
          </a:prstGeom>
          <a:extLst>
            <a:ext uri="{C572A759-6A51-4108-AA02-DFA0A04FC94B}">
              <ma14:wrappingTextBoxFlag xmlns:m="http://schemas.openxmlformats.org/officeDocument/2006/math" xmlns:a14="http://schemas.microsoft.com/office/drawing/2010/main" xmlns:ma14="http://schemas.microsoft.com/office/mac/drawingml/2011/main" xmlns="" val="1"/>
            </a:ext>
          </a:extLst>
        </p:spPr>
        <p:txBody>
          <a:bodyPr/>
          <a:lstStyle/>
          <a:p>
            <a:fld id="{86CB4B4D-7CA3-9044-876B-883B54F8677D}" type="slidenum">
              <a:t>91</a:t>
            </a:fld>
            <a:endParaRPr/>
          </a:p>
        </p:txBody>
      </p:sp>
      <p:sp>
        <p:nvSpPr>
          <p:cNvPr id="219" name="How?"/>
          <p:cNvSpPr txBox="1"/>
          <p:nvPr/>
        </p:nvSpPr>
        <p:spPr>
          <a:xfrm>
            <a:off x="4855180" y="3872499"/>
            <a:ext cx="2481642" cy="687599"/>
          </a:xfrm>
          <a:prstGeom prst="rect">
            <a:avLst/>
          </a:prstGeom>
          <a:ln w="12700">
            <a:miter lim="400000"/>
          </a:ln>
          <a:extLst>
            <a:ext uri="{C572A759-6A51-4108-AA02-DFA0A04FC94B}">
              <ma14:wrappingTextBoxFlag xmlns:m="http://schemas.openxmlformats.org/officeDocument/2006/math" xmlns:a14="http://schemas.microsoft.com/office/drawing/2010/main" xmlns:ma14="http://schemas.microsoft.com/office/mac/drawingml/2011/main" xmlns="" val="1"/>
            </a:ext>
          </a:extLst>
        </p:spPr>
        <p:txBody>
          <a:bodyPr wrap="square" lIns="35714" tIns="35714" rIns="35714" bIns="35714" anchor="ctr">
            <a:spAutoFit/>
          </a:bodyPr>
          <a:lstStyle>
            <a:lvl1pPr>
              <a:defRPr sz="8000" b="1">
                <a:solidFill>
                  <a:srgbClr val="FF454A"/>
                </a:solidFill>
                <a:latin typeface="Helvetica"/>
                <a:ea typeface="Helvetica"/>
                <a:cs typeface="Helvetica"/>
                <a:sym typeface="Helvetica"/>
              </a:defRPr>
            </a:lvl1pPr>
          </a:lstStyle>
          <a:p>
            <a:r>
              <a:rPr sz="4000"/>
              <a:t>How?</a:t>
            </a:r>
          </a:p>
        </p:txBody>
      </p:sp>
    </p:spTree>
  </p:cSld>
  <p:clrMapOvr>
    <a:masterClrMapping/>
  </p:clrMapOvr>
  <p:timing>
    <p:tnLst>
      <p:par>
        <p:cTn id="1" dur="indefinite" restart="never" fill="hold" nodeType="tmRoot">
          <p:childTnLst>
            <p:seq concurrent="1" prevAc="none" nextAc="seek">
              <p:cTn id="2" dur="indefinite" fill="hold"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6700" fill="hold"/>
                                        <p:tgtEl>
                                          <p:spTgt spid="217"/>
                                        </p:tgtEl>
                                      </p:cBhvr>
                                    </p:cmd>
                                  </p:childTnLst>
                                </p:cTn>
                              </p:par>
                            </p:childTnLst>
                          </p:cTn>
                        </p:par>
                      </p:childTnLst>
                    </p:cTn>
                  </p:par>
                  <p:par>
                    <p:cTn id="7" fill="hold">
                      <p:stCondLst>
                        <p:cond delay="indefinite"/>
                      </p:stCondLst>
                      <p:childTnLst>
                        <p:par>
                          <p:cTn id="8" fill="hold">
                            <p:stCondLst>
                              <p:cond delay="0"/>
                            </p:stCondLst>
                            <p:childTnLst>
                              <p:par>
                                <p:cTn id="9" presetID="2" presetClass="entr" presetSubtype="1" fill="hold" grpId="0" nodeType="clickEffect">
                                  <p:stCondLst>
                                    <p:cond delay="0"/>
                                  </p:stCondLst>
                                  <p:iterate>
                                    <p:tmAbs val="0"/>
                                  </p:iterate>
                                  <p:childTnLst>
                                    <p:set>
                                      <p:cBhvr>
                                        <p:cTn id="10" fill="hold"/>
                                        <p:tgtEl>
                                          <p:spTgt spid="219"/>
                                        </p:tgtEl>
                                        <p:attrNameLst>
                                          <p:attrName>style.visibility</p:attrName>
                                        </p:attrNameLst>
                                      </p:cBhvr>
                                      <p:to>
                                        <p:strVal val="visible"/>
                                      </p:to>
                                    </p:set>
                                    <p:anim calcmode="lin" valueType="num">
                                      <p:cBhvr>
                                        <p:cTn id="11" dur="1500" fill="hold"/>
                                        <p:tgtEl>
                                          <p:spTgt spid="219"/>
                                        </p:tgtEl>
                                        <p:attrNameLst>
                                          <p:attrName>ppt_x</p:attrName>
                                        </p:attrNameLst>
                                      </p:cBhvr>
                                      <p:tavLst>
                                        <p:tav tm="0">
                                          <p:val>
                                            <p:strVal val="#ppt_x"/>
                                          </p:val>
                                        </p:tav>
                                        <p:tav tm="100000">
                                          <p:val>
                                            <p:strVal val="#ppt_x"/>
                                          </p:val>
                                        </p:tav>
                                      </p:tavLst>
                                    </p:anim>
                                    <p:anim calcmode="lin" valueType="num">
                                      <p:cBhvr>
                                        <p:cTn id="12" dur="1500" fill="hold"/>
                                        <p:tgtEl>
                                          <p:spTgt spid="219"/>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video>
              <p:cMediaNode vol="100000">
                <p:cTn id="13" fill="hold" display="0">
                  <p:stCondLst>
                    <p:cond delay="indefinite"/>
                  </p:stCondLst>
                </p:cTn>
                <p:tgtEl>
                  <p:spTgt spid="217"/>
                </p:tgtEl>
              </p:cMediaNode>
            </p:video>
            <p:seq concurrent="1" prevAc="none" nextAc="seek">
              <p:cTn id="14" restart="whenNotActive" fill="hold" evtFilter="cancelBubble" nodeType="interactiveSeq">
                <p:stCondLst>
                  <p:cond evt="onClick" delay="0">
                    <p:tgtEl>
                      <p:spTgt spid="217"/>
                    </p:tgtEl>
                  </p:cond>
                </p:stCondLst>
                <p:endSync evt="end" delay="0">
                  <p:rtn val="all"/>
                </p:endSync>
                <p:childTnLst>
                  <p:par>
                    <p:cTn id="15" fill="hold">
                      <p:stCondLst>
                        <p:cond delay="0"/>
                      </p:stCondLst>
                      <p:childTnLst>
                        <p:par>
                          <p:cTn id="16" fill="hold">
                            <p:stCondLst>
                              <p:cond delay="0"/>
                            </p:stCondLst>
                            <p:childTnLst>
                              <p:par>
                                <p:cTn id="17" presetID="2" presetClass="mediacall" presetSubtype="0" fill="hold" nodeType="clickEffect">
                                  <p:stCondLst>
                                    <p:cond delay="0"/>
                                  </p:stCondLst>
                                  <p:childTnLst>
                                    <p:cmd type="call" cmd="togglePause">
                                      <p:cBhvr>
                                        <p:cTn id="18" dur="1" fill="hold"/>
                                        <p:tgtEl>
                                          <p:spTgt spid="217"/>
                                        </p:tgtEl>
                                      </p:cBhvr>
                                    </p:cmd>
                                  </p:childTnLst>
                                </p:cTn>
                              </p:par>
                            </p:childTnLst>
                          </p:cTn>
                        </p:par>
                      </p:childTnLst>
                    </p:cTn>
                  </p:par>
                </p:childTnLst>
              </p:cTn>
              <p:nextCondLst>
                <p:cond evt="onClick" delay="0">
                  <p:tgtEl>
                    <p:spTgt spid="217"/>
                  </p:tgtEl>
                </p:cond>
              </p:nextCondLst>
            </p:seq>
          </p:childTnLst>
        </p:cTn>
      </p:par>
    </p:tnLst>
    <p:bldLst>
      <p:bldP spid="219" grpId="0" animBg="1" advAuto="0"/>
    </p:bldLst>
  </p:timing>
</p:sld>
</file>

<file path=ppt/slides/slide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24" name="snapshot00.png" descr="snapshot00.png"/>
          <p:cNvPicPr>
            <a:picLocks noChangeAspect="1"/>
          </p:cNvPicPr>
          <p:nvPr/>
        </p:nvPicPr>
        <p:blipFill>
          <a:blip r:embed="rId3"/>
          <a:stretch>
            <a:fillRect/>
          </a:stretch>
        </p:blipFill>
        <p:spPr>
          <a:xfrm>
            <a:off x="1784693" y="2258523"/>
            <a:ext cx="6152684" cy="4108961"/>
          </a:xfrm>
          <a:prstGeom prst="rect">
            <a:avLst/>
          </a:prstGeom>
          <a:ln w="12700">
            <a:miter lim="400000"/>
          </a:ln>
        </p:spPr>
      </p:pic>
      <p:pic>
        <p:nvPicPr>
          <p:cNvPr id="225" name="Image" descr="Image"/>
          <p:cNvPicPr>
            <a:picLocks noChangeAspect="1"/>
          </p:cNvPicPr>
          <p:nvPr/>
        </p:nvPicPr>
        <p:blipFill>
          <a:blip r:embed="rId4"/>
          <a:stretch>
            <a:fillRect/>
          </a:stretch>
        </p:blipFill>
        <p:spPr>
          <a:xfrm>
            <a:off x="6466603" y="2585975"/>
            <a:ext cx="357141" cy="267856"/>
          </a:xfrm>
          <a:prstGeom prst="rect">
            <a:avLst/>
          </a:prstGeom>
          <a:ln w="12700">
            <a:miter lim="400000"/>
          </a:ln>
        </p:spPr>
      </p:pic>
      <p:pic>
        <p:nvPicPr>
          <p:cNvPr id="226" name="Image" descr="Image"/>
          <p:cNvPicPr>
            <a:picLocks noChangeAspect="1"/>
          </p:cNvPicPr>
          <p:nvPr/>
        </p:nvPicPr>
        <p:blipFill>
          <a:blip r:embed="rId5"/>
          <a:stretch>
            <a:fillRect/>
          </a:stretch>
        </p:blipFill>
        <p:spPr>
          <a:xfrm>
            <a:off x="2841256" y="3152137"/>
            <a:ext cx="267856" cy="223214"/>
          </a:xfrm>
          <a:prstGeom prst="rect">
            <a:avLst/>
          </a:prstGeom>
          <a:ln w="12700">
            <a:miter lim="400000"/>
          </a:ln>
        </p:spPr>
      </p:pic>
      <p:sp>
        <p:nvSpPr>
          <p:cNvPr id="227" name="Line"/>
          <p:cNvSpPr/>
          <p:nvPr/>
        </p:nvSpPr>
        <p:spPr>
          <a:xfrm>
            <a:off x="3339293" y="2569335"/>
            <a:ext cx="2620566" cy="576211"/>
          </a:xfrm>
          <a:custGeom>
            <a:avLst/>
            <a:gdLst/>
            <a:ahLst/>
            <a:cxnLst>
              <a:cxn ang="0">
                <a:pos x="wd2" y="hd2"/>
              </a:cxn>
              <a:cxn ang="5400000">
                <a:pos x="wd2" y="hd2"/>
              </a:cxn>
              <a:cxn ang="10800000">
                <a:pos x="wd2" y="hd2"/>
              </a:cxn>
              <a:cxn ang="16200000">
                <a:pos x="wd2" y="hd2"/>
              </a:cxn>
            </a:cxnLst>
            <a:rect l="0" t="0" r="r" b="b"/>
            <a:pathLst>
              <a:path w="21600" h="16959" extrusionOk="0">
                <a:moveTo>
                  <a:pt x="0" y="16617"/>
                </a:moveTo>
                <a:cubicBezTo>
                  <a:pt x="1478" y="11900"/>
                  <a:pt x="2990" y="8169"/>
                  <a:pt x="4525" y="5452"/>
                </a:cubicBezTo>
                <a:cubicBezTo>
                  <a:pt x="10227" y="-4641"/>
                  <a:pt x="16116" y="-672"/>
                  <a:pt x="21600" y="16959"/>
                </a:cubicBezTo>
              </a:path>
            </a:pathLst>
          </a:custGeom>
          <a:ln w="88900">
            <a:solidFill>
              <a:srgbClr val="000000"/>
            </a:solidFill>
            <a:miter lim="400000"/>
            <a:tailEnd type="triangle"/>
          </a:ln>
        </p:spPr>
        <p:txBody>
          <a:bodyPr lIns="35714" tIns="35714" rIns="35714" bIns="35714" anchor="ctr"/>
          <a:lstStyle/>
          <a:p>
            <a:pPr>
              <a:defRPr sz="3200"/>
            </a:pPr>
            <a:endParaRPr sz="1600"/>
          </a:p>
        </p:txBody>
      </p:sp>
      <p:sp>
        <p:nvSpPr>
          <p:cNvPr id="228" name="?"/>
          <p:cNvSpPr txBox="1"/>
          <p:nvPr/>
        </p:nvSpPr>
        <p:spPr>
          <a:xfrm>
            <a:off x="9486395" y="4623251"/>
            <a:ext cx="612268" cy="1472327"/>
          </a:xfrm>
          <a:prstGeom prst="rect">
            <a:avLst/>
          </a:prstGeom>
          <a:ln w="12700">
            <a:miter lim="400000"/>
          </a:ln>
          <a:extLst>
            <a:ext uri="{C572A759-6A51-4108-AA02-DFA0A04FC94B}">
              <ma14:wrappingTextBoxFlag xmlns:m="http://schemas.openxmlformats.org/officeDocument/2006/math" xmlns:a14="http://schemas.microsoft.com/office/drawing/2010/main" xmlns:ma14="http://schemas.microsoft.com/office/mac/drawingml/2011/main" xmlns="" val="1"/>
            </a:ext>
          </a:extLst>
        </p:spPr>
        <p:txBody>
          <a:bodyPr wrap="square" lIns="35714" tIns="35714" rIns="35714" bIns="35714" anchor="ctr">
            <a:spAutoFit/>
          </a:bodyPr>
          <a:lstStyle>
            <a:lvl1pPr>
              <a:defRPr sz="18200"/>
            </a:lvl1pPr>
          </a:lstStyle>
          <a:p>
            <a:r>
              <a:rPr sz="9099"/>
              <a:t>?</a:t>
            </a:r>
          </a:p>
        </p:txBody>
      </p:sp>
      <p:sp>
        <p:nvSpPr>
          <p:cNvPr id="230" name="Today: Rigid Alignment (Procrustes)"/>
          <p:cNvSpPr txBox="1">
            <a:spLocks noGrp="1"/>
          </p:cNvSpPr>
          <p:nvPr>
            <p:ph type="title"/>
          </p:nvPr>
        </p:nvSpPr>
        <p:spPr>
          <a:prstGeom prst="rect">
            <a:avLst/>
          </a:prstGeom>
        </p:spPr>
        <p:txBody>
          <a:bodyPr>
            <a:normAutofit/>
          </a:bodyPr>
          <a:lstStyle>
            <a:lvl1pPr>
              <a:defRPr sz="9800"/>
            </a:lvl1pPr>
          </a:lstStyle>
          <a:p>
            <a:r>
              <a:rPr sz="4400"/>
              <a:t>Today: Rigid Alignment (Procrustes)</a:t>
            </a:r>
          </a:p>
        </p:txBody>
      </p:sp>
      <p:sp>
        <p:nvSpPr>
          <p:cNvPr id="231" name="Slide Number"/>
          <p:cNvSpPr txBox="1">
            <a:spLocks noGrp="1"/>
          </p:cNvSpPr>
          <p:nvPr>
            <p:ph type="sldNum" sz="quarter" idx="12"/>
          </p:nvPr>
        </p:nvSpPr>
        <p:spPr>
          <a:prstGeom prst="rect">
            <a:avLst/>
          </a:prstGeom>
          <a:extLst>
            <a:ext uri="{C572A759-6A51-4108-AA02-DFA0A04FC94B}">
              <ma14:wrappingTextBoxFlag xmlns:m="http://schemas.openxmlformats.org/officeDocument/2006/math" xmlns:a14="http://schemas.microsoft.com/office/drawing/2010/main" xmlns:ma14="http://schemas.microsoft.com/office/mac/drawingml/2011/main" xmlns="" val="1"/>
            </a:ext>
          </a:extLst>
        </p:spPr>
        <p:txBody>
          <a:bodyPr/>
          <a:lstStyle/>
          <a:p>
            <a:fld id="{86CB4B4D-7CA3-9044-876B-883B54F8677D}" type="slidenum">
              <a:t>92</a:t>
            </a:fld>
            <a:endParaRPr/>
          </a:p>
        </p:txBody>
      </p:sp>
      <p:pic>
        <p:nvPicPr>
          <p:cNvPr id="3" name="Picture 2">
            <a:extLst>
              <a:ext uri="{FF2B5EF4-FFF2-40B4-BE49-F238E27FC236}">
                <a16:creationId xmlns:a16="http://schemas.microsoft.com/office/drawing/2014/main" id="{8B293E7E-B9AB-7642-AE16-3D94D73C37BB}"/>
              </a:ext>
            </a:extLst>
          </p:cNvPr>
          <p:cNvPicPr>
            <a:picLocks noChangeAspect="1"/>
          </p:cNvPicPr>
          <p:nvPr/>
        </p:nvPicPr>
        <p:blipFill>
          <a:blip r:embed="rId6"/>
          <a:stretch>
            <a:fillRect/>
          </a:stretch>
        </p:blipFill>
        <p:spPr>
          <a:xfrm>
            <a:off x="6823744" y="4137501"/>
            <a:ext cx="5066640" cy="711107"/>
          </a:xfrm>
          <a:prstGeom prst="rect">
            <a:avLst/>
          </a:prstGeom>
        </p:spPr>
      </p:pic>
    </p:spTree>
  </p:cSld>
  <p:clrMapOvr>
    <a:masterClrMapping/>
  </p:clrMapOvr>
</p:sld>
</file>

<file path=ppt/slides/slide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 name="Rounded Rectangle"/>
          <p:cNvSpPr/>
          <p:nvPr/>
        </p:nvSpPr>
        <p:spPr>
          <a:xfrm>
            <a:off x="7491531" y="4367967"/>
            <a:ext cx="2591928" cy="634635"/>
          </a:xfrm>
          <a:prstGeom prst="roundRect">
            <a:avLst>
              <a:gd name="adj" fmla="val 21103"/>
            </a:avLst>
          </a:prstGeom>
          <a:solidFill>
            <a:schemeClr val="accent1">
              <a:satOff val="-3355"/>
              <a:lumOff val="26614"/>
            </a:schemeClr>
          </a:solidFill>
          <a:ln w="12700">
            <a:miter lim="400000"/>
          </a:ln>
        </p:spPr>
        <p:txBody>
          <a:bodyPr lIns="35714" tIns="35714" rIns="35714" bIns="35714" anchor="ctr"/>
          <a:lstStyle/>
          <a:p>
            <a:pPr>
              <a:defRPr sz="3200">
                <a:solidFill>
                  <a:srgbClr val="FFFFFF"/>
                </a:solidFill>
              </a:defRPr>
            </a:pPr>
            <a:endParaRPr sz="1600"/>
          </a:p>
        </p:txBody>
      </p:sp>
      <p:pic>
        <p:nvPicPr>
          <p:cNvPr id="236" name="snapshot04.png" descr="snapshot04.png"/>
          <p:cNvPicPr>
            <a:picLocks noChangeAspect="1"/>
          </p:cNvPicPr>
          <p:nvPr/>
        </p:nvPicPr>
        <p:blipFill>
          <a:blip r:embed="rId3"/>
          <a:stretch>
            <a:fillRect/>
          </a:stretch>
        </p:blipFill>
        <p:spPr>
          <a:xfrm>
            <a:off x="1046806" y="1651306"/>
            <a:ext cx="6961650" cy="5128929"/>
          </a:xfrm>
          <a:prstGeom prst="rect">
            <a:avLst/>
          </a:prstGeom>
          <a:ln w="12700">
            <a:miter lim="400000"/>
          </a:ln>
        </p:spPr>
      </p:pic>
      <p:pic>
        <p:nvPicPr>
          <p:cNvPr id="237" name="Image" descr="Image"/>
          <p:cNvPicPr>
            <a:picLocks noChangeAspect="1"/>
          </p:cNvPicPr>
          <p:nvPr/>
        </p:nvPicPr>
        <p:blipFill>
          <a:blip r:embed="rId4"/>
          <a:stretch>
            <a:fillRect/>
          </a:stretch>
        </p:blipFill>
        <p:spPr>
          <a:xfrm>
            <a:off x="5923085" y="3788996"/>
            <a:ext cx="4029745" cy="1935434"/>
          </a:xfrm>
          <a:prstGeom prst="rect">
            <a:avLst/>
          </a:prstGeom>
          <a:ln w="12700">
            <a:miter lim="400000"/>
          </a:ln>
        </p:spPr>
      </p:pic>
      <p:sp>
        <p:nvSpPr>
          <p:cNvPr id="238" name="Surface representation: Mesh"/>
          <p:cNvSpPr txBox="1">
            <a:spLocks noGrp="1"/>
          </p:cNvSpPr>
          <p:nvPr>
            <p:ph type="title"/>
          </p:nvPr>
        </p:nvSpPr>
        <p:spPr>
          <a:prstGeom prst="rect">
            <a:avLst/>
          </a:prstGeom>
        </p:spPr>
        <p:txBody>
          <a:bodyPr/>
          <a:lstStyle/>
          <a:p>
            <a:r>
              <a:t>Surface representation: Mesh</a:t>
            </a:r>
          </a:p>
        </p:txBody>
      </p:sp>
      <p:sp>
        <p:nvSpPr>
          <p:cNvPr id="239" name="Slide Number"/>
          <p:cNvSpPr txBox="1">
            <a:spLocks noGrp="1"/>
          </p:cNvSpPr>
          <p:nvPr>
            <p:ph type="sldNum" sz="quarter" idx="12"/>
          </p:nvPr>
        </p:nvSpPr>
        <p:spPr>
          <a:prstGeom prst="rect">
            <a:avLst/>
          </a:prstGeom>
          <a:extLst>
            <a:ext uri="{C572A759-6A51-4108-AA02-DFA0A04FC94B}">
              <ma14:wrappingTextBoxFlag xmlns:m="http://schemas.openxmlformats.org/officeDocument/2006/math" xmlns:a14="http://schemas.microsoft.com/office/drawing/2010/main" xmlns:ma14="http://schemas.microsoft.com/office/mac/drawingml/2011/main" xmlns="" val="1"/>
            </a:ext>
          </a:extLst>
        </p:spPr>
        <p:txBody>
          <a:bodyPr/>
          <a:lstStyle/>
          <a:p>
            <a:fld id="{86CB4B4D-7CA3-9044-876B-883B54F8677D}" type="slidenum">
              <a:t>93</a:t>
            </a:fld>
            <a:endParaRPr/>
          </a:p>
        </p:txBody>
      </p:sp>
      <p:pic>
        <p:nvPicPr>
          <p:cNvPr id="2" name="Picture 1">
            <a:extLst>
              <a:ext uri="{FF2B5EF4-FFF2-40B4-BE49-F238E27FC236}">
                <a16:creationId xmlns:a16="http://schemas.microsoft.com/office/drawing/2014/main" id="{C99603DB-8C40-DF4B-9B49-BB74FD414C7E}"/>
              </a:ext>
            </a:extLst>
          </p:cNvPr>
          <p:cNvPicPr>
            <a:picLocks noChangeAspect="1"/>
          </p:cNvPicPr>
          <p:nvPr/>
        </p:nvPicPr>
        <p:blipFill>
          <a:blip r:embed="rId5"/>
          <a:stretch>
            <a:fillRect/>
          </a:stretch>
        </p:blipFill>
        <p:spPr>
          <a:xfrm>
            <a:off x="7620498" y="4477349"/>
            <a:ext cx="417524" cy="367421"/>
          </a:xfrm>
          <a:prstGeom prst="rect">
            <a:avLst/>
          </a:prstGeom>
          <a:solidFill>
            <a:srgbClr val="ADC0E2"/>
          </a:solidFill>
        </p:spPr>
      </p:pic>
    </p:spTree>
  </p:cSld>
  <p:clrMapOvr>
    <a:masterClrMapping/>
  </p:clrMapOvr>
</p:sld>
</file>

<file path=ppt/slides/slide9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3" name="Rounded Rectangle"/>
          <p:cNvSpPr/>
          <p:nvPr/>
        </p:nvSpPr>
        <p:spPr>
          <a:xfrm>
            <a:off x="7491531" y="3727751"/>
            <a:ext cx="2591928" cy="634635"/>
          </a:xfrm>
          <a:prstGeom prst="roundRect">
            <a:avLst>
              <a:gd name="adj" fmla="val 21103"/>
            </a:avLst>
          </a:prstGeom>
          <a:solidFill>
            <a:schemeClr val="accent2">
              <a:hueOff val="-2473793"/>
              <a:satOff val="-50209"/>
              <a:lumOff val="23543"/>
            </a:schemeClr>
          </a:solidFill>
          <a:ln w="12700">
            <a:miter lim="400000"/>
          </a:ln>
        </p:spPr>
        <p:txBody>
          <a:bodyPr lIns="35714" tIns="35714" rIns="35714" bIns="35714" anchor="ctr"/>
          <a:lstStyle/>
          <a:p>
            <a:pPr>
              <a:defRPr sz="3200">
                <a:solidFill>
                  <a:srgbClr val="FFFFFF"/>
                </a:solidFill>
              </a:defRPr>
            </a:pPr>
            <a:endParaRPr sz="1600"/>
          </a:p>
        </p:txBody>
      </p:sp>
      <p:pic>
        <p:nvPicPr>
          <p:cNvPr id="244" name="snapshot04.png" descr="snapshot04.png"/>
          <p:cNvPicPr>
            <a:picLocks noChangeAspect="1"/>
          </p:cNvPicPr>
          <p:nvPr/>
        </p:nvPicPr>
        <p:blipFill>
          <a:blip r:embed="rId3"/>
          <a:stretch>
            <a:fillRect/>
          </a:stretch>
        </p:blipFill>
        <p:spPr>
          <a:xfrm>
            <a:off x="1046806" y="1651306"/>
            <a:ext cx="6961650" cy="5128929"/>
          </a:xfrm>
          <a:prstGeom prst="rect">
            <a:avLst/>
          </a:prstGeom>
          <a:ln w="12700">
            <a:miter lim="400000"/>
          </a:ln>
        </p:spPr>
      </p:pic>
      <p:pic>
        <p:nvPicPr>
          <p:cNvPr id="245" name="Image" descr="Image"/>
          <p:cNvPicPr>
            <a:picLocks noChangeAspect="1"/>
          </p:cNvPicPr>
          <p:nvPr/>
        </p:nvPicPr>
        <p:blipFill>
          <a:blip r:embed="rId4"/>
          <a:stretch>
            <a:fillRect/>
          </a:stretch>
        </p:blipFill>
        <p:spPr>
          <a:xfrm>
            <a:off x="5923085" y="3788996"/>
            <a:ext cx="4029745" cy="1935434"/>
          </a:xfrm>
          <a:prstGeom prst="rect">
            <a:avLst/>
          </a:prstGeom>
          <a:ln w="12700">
            <a:miter lim="400000"/>
          </a:ln>
        </p:spPr>
      </p:pic>
      <p:sp>
        <p:nvSpPr>
          <p:cNvPr id="246" name="Surface representation: Mesh"/>
          <p:cNvSpPr txBox="1">
            <a:spLocks noGrp="1"/>
          </p:cNvSpPr>
          <p:nvPr>
            <p:ph type="title"/>
          </p:nvPr>
        </p:nvSpPr>
        <p:spPr>
          <a:prstGeom prst="rect">
            <a:avLst/>
          </a:prstGeom>
        </p:spPr>
        <p:txBody>
          <a:bodyPr/>
          <a:lstStyle/>
          <a:p>
            <a:r>
              <a:t>Surface representation: Mesh</a:t>
            </a:r>
          </a:p>
        </p:txBody>
      </p:sp>
      <p:sp>
        <p:nvSpPr>
          <p:cNvPr id="247" name="Slide Number"/>
          <p:cNvSpPr txBox="1">
            <a:spLocks noGrp="1"/>
          </p:cNvSpPr>
          <p:nvPr>
            <p:ph type="sldNum" sz="quarter" idx="12"/>
          </p:nvPr>
        </p:nvSpPr>
        <p:spPr>
          <a:prstGeom prst="rect">
            <a:avLst/>
          </a:prstGeom>
          <a:extLst>
            <a:ext uri="{C572A759-6A51-4108-AA02-DFA0A04FC94B}">
              <ma14:wrappingTextBoxFlag xmlns:m="http://schemas.openxmlformats.org/officeDocument/2006/math" xmlns:a14="http://schemas.microsoft.com/office/drawing/2010/main" xmlns:ma14="http://schemas.microsoft.com/office/mac/drawingml/2011/main" xmlns="" val="1"/>
            </a:ext>
          </a:extLst>
        </p:spPr>
        <p:txBody>
          <a:bodyPr/>
          <a:lstStyle/>
          <a:p>
            <a:fld id="{86CB4B4D-7CA3-9044-876B-883B54F8677D}" type="slidenum">
              <a:t>94</a:t>
            </a:fld>
            <a:endParaRPr/>
          </a:p>
        </p:txBody>
      </p:sp>
      <p:pic>
        <p:nvPicPr>
          <p:cNvPr id="7" name="Picture 6">
            <a:extLst>
              <a:ext uri="{FF2B5EF4-FFF2-40B4-BE49-F238E27FC236}">
                <a16:creationId xmlns:a16="http://schemas.microsoft.com/office/drawing/2014/main" id="{6A809D95-63F1-0A46-AB21-ED093F12E712}"/>
              </a:ext>
            </a:extLst>
          </p:cNvPr>
          <p:cNvPicPr>
            <a:picLocks noChangeAspect="1"/>
          </p:cNvPicPr>
          <p:nvPr/>
        </p:nvPicPr>
        <p:blipFill>
          <a:blip r:embed="rId5"/>
          <a:stretch>
            <a:fillRect/>
          </a:stretch>
        </p:blipFill>
        <p:spPr>
          <a:xfrm>
            <a:off x="7620498" y="4477349"/>
            <a:ext cx="417524" cy="367421"/>
          </a:xfrm>
          <a:prstGeom prst="rect">
            <a:avLst/>
          </a:prstGeom>
          <a:solidFill>
            <a:schemeClr val="bg1"/>
          </a:solidFill>
        </p:spPr>
      </p:pic>
    </p:spTree>
  </p:cSld>
  <p:clrMapOvr>
    <a:masterClrMapping/>
  </p:clrMapOvr>
</p:sld>
</file>

<file path=ppt/slides/slide9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5" name="Surface representation: Mesh"/>
          <p:cNvSpPr txBox="1">
            <a:spLocks noGrp="1"/>
          </p:cNvSpPr>
          <p:nvPr>
            <p:ph type="title"/>
          </p:nvPr>
        </p:nvSpPr>
        <p:spPr>
          <a:prstGeom prst="rect">
            <a:avLst/>
          </a:prstGeom>
        </p:spPr>
        <p:txBody>
          <a:bodyPr/>
          <a:lstStyle/>
          <a:p>
            <a:r>
              <a:t>Surface representation: Mesh</a:t>
            </a:r>
          </a:p>
        </p:txBody>
      </p:sp>
      <p:sp>
        <p:nvSpPr>
          <p:cNvPr id="2" name="Content Placeholder 1">
            <a:extLst>
              <a:ext uri="{FF2B5EF4-FFF2-40B4-BE49-F238E27FC236}">
                <a16:creationId xmlns:a16="http://schemas.microsoft.com/office/drawing/2014/main" id="{CCB6157B-3741-C340-9CEF-9C733E2A1155}"/>
              </a:ext>
            </a:extLst>
          </p:cNvPr>
          <p:cNvSpPr>
            <a:spLocks noGrp="1"/>
          </p:cNvSpPr>
          <p:nvPr>
            <p:ph idx="1"/>
          </p:nvPr>
        </p:nvSpPr>
        <p:spPr/>
        <p:txBody>
          <a:bodyPr/>
          <a:lstStyle/>
          <a:p>
            <a:pPr marL="0" indent="0">
              <a:buNone/>
            </a:pPr>
            <a:r>
              <a:rPr lang="en-GB"/>
              <a:t>How can we rigidly transform a set of points ?</a:t>
            </a:r>
          </a:p>
          <a:p>
            <a:pPr marL="0" indent="0">
              <a:buNone/>
            </a:pPr>
            <a:endParaRPr lang="en-GB"/>
          </a:p>
          <a:p>
            <a:r>
              <a:rPr lang="en-GB"/>
              <a:t>Translate it</a:t>
            </a:r>
          </a:p>
          <a:p>
            <a:r>
              <a:rPr lang="en-GB"/>
              <a:t>Rotate it  </a:t>
            </a:r>
          </a:p>
          <a:p>
            <a:r>
              <a:rPr lang="en-GB"/>
              <a:t>Today we’ll consider also</a:t>
            </a:r>
          </a:p>
          <a:p>
            <a:r>
              <a:rPr lang="en-GB"/>
              <a:t>Scale it</a:t>
            </a:r>
          </a:p>
          <a:p>
            <a:endParaRPr lang="en-GB"/>
          </a:p>
          <a:p>
            <a:endParaRPr lang="en-GB"/>
          </a:p>
        </p:txBody>
      </p:sp>
      <p:sp>
        <p:nvSpPr>
          <p:cNvPr id="256" name="Slide Number"/>
          <p:cNvSpPr txBox="1">
            <a:spLocks noGrp="1"/>
          </p:cNvSpPr>
          <p:nvPr>
            <p:ph type="sldNum" sz="quarter" idx="12"/>
          </p:nvPr>
        </p:nvSpPr>
        <p:spPr>
          <a:prstGeom prst="rect">
            <a:avLst/>
          </a:prstGeom>
          <a:extLst>
            <a:ext uri="{C572A759-6A51-4108-AA02-DFA0A04FC94B}">
              <ma14:wrappingTextBoxFlag xmlns:m="http://schemas.openxmlformats.org/officeDocument/2006/math" xmlns:a14="http://schemas.microsoft.com/office/drawing/2010/main" xmlns:ma14="http://schemas.microsoft.com/office/mac/drawingml/2011/main" xmlns="" val="1"/>
            </a:ext>
          </a:extLst>
        </p:spPr>
        <p:txBody>
          <a:bodyPr/>
          <a:lstStyle/>
          <a:p>
            <a:fld id="{86CB4B4D-7CA3-9044-876B-883B54F8677D}" type="slidenum">
              <a:t>95</a:t>
            </a:fld>
            <a:endParaRPr/>
          </a:p>
        </p:txBody>
      </p:sp>
      <p:pic>
        <p:nvPicPr>
          <p:cNvPr id="3" name="Picture 2">
            <a:extLst>
              <a:ext uri="{FF2B5EF4-FFF2-40B4-BE49-F238E27FC236}">
                <a16:creationId xmlns:a16="http://schemas.microsoft.com/office/drawing/2014/main" id="{15F0FA35-6B1C-4243-84AD-6DB40359293C}"/>
              </a:ext>
            </a:extLst>
          </p:cNvPr>
          <p:cNvPicPr>
            <a:picLocks noChangeAspect="1"/>
          </p:cNvPicPr>
          <p:nvPr/>
        </p:nvPicPr>
        <p:blipFill>
          <a:blip r:embed="rId3"/>
          <a:stretch>
            <a:fillRect/>
          </a:stretch>
        </p:blipFill>
        <p:spPr>
          <a:xfrm>
            <a:off x="5834802" y="2787723"/>
            <a:ext cx="3123793" cy="419045"/>
          </a:xfrm>
          <a:prstGeom prst="rect">
            <a:avLst/>
          </a:prstGeom>
        </p:spPr>
      </p:pic>
      <p:pic>
        <p:nvPicPr>
          <p:cNvPr id="4" name="Picture 3">
            <a:extLst>
              <a:ext uri="{FF2B5EF4-FFF2-40B4-BE49-F238E27FC236}">
                <a16:creationId xmlns:a16="http://schemas.microsoft.com/office/drawing/2014/main" id="{BF72A6C6-47E7-774E-86A0-6FD25BD1223E}"/>
              </a:ext>
            </a:extLst>
          </p:cNvPr>
          <p:cNvPicPr>
            <a:picLocks noChangeAspect="1"/>
          </p:cNvPicPr>
          <p:nvPr/>
        </p:nvPicPr>
        <p:blipFill>
          <a:blip r:embed="rId4"/>
          <a:stretch>
            <a:fillRect/>
          </a:stretch>
        </p:blipFill>
        <p:spPr>
          <a:xfrm>
            <a:off x="5834802" y="3279099"/>
            <a:ext cx="4330136" cy="495236"/>
          </a:xfrm>
          <a:prstGeom prst="rect">
            <a:avLst/>
          </a:prstGeom>
        </p:spPr>
      </p:pic>
      <p:pic>
        <p:nvPicPr>
          <p:cNvPr id="5" name="Picture 4">
            <a:extLst>
              <a:ext uri="{FF2B5EF4-FFF2-40B4-BE49-F238E27FC236}">
                <a16:creationId xmlns:a16="http://schemas.microsoft.com/office/drawing/2014/main" id="{703C3C59-F074-544E-A4B2-8D407550741E}"/>
              </a:ext>
            </a:extLst>
          </p:cNvPr>
          <p:cNvPicPr>
            <a:picLocks noChangeAspect="1"/>
          </p:cNvPicPr>
          <p:nvPr/>
        </p:nvPicPr>
        <p:blipFill>
          <a:blip r:embed="rId5"/>
          <a:stretch>
            <a:fillRect/>
          </a:stretch>
        </p:blipFill>
        <p:spPr>
          <a:xfrm>
            <a:off x="5834802" y="4350725"/>
            <a:ext cx="2526971" cy="380950"/>
          </a:xfrm>
          <a:prstGeom prst="rect">
            <a:avLst/>
          </a:prstGeom>
        </p:spPr>
      </p:pic>
    </p:spTree>
  </p:cSld>
  <p:clrMapOvr>
    <a:masterClrMapping/>
  </p:clrMapOvr>
</p:sld>
</file>

<file path=ppt/slides/slide9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69" name="Group"/>
          <p:cNvGrpSpPr/>
          <p:nvPr/>
        </p:nvGrpSpPr>
        <p:grpSpPr>
          <a:xfrm>
            <a:off x="2996502" y="1688839"/>
            <a:ext cx="4528058" cy="4712459"/>
            <a:chOff x="0" y="0"/>
            <a:chExt cx="9057294" cy="9426144"/>
          </a:xfrm>
        </p:grpSpPr>
        <p:grpSp>
          <p:nvGrpSpPr>
            <p:cNvPr id="263" name="Group"/>
            <p:cNvGrpSpPr/>
            <p:nvPr/>
          </p:nvGrpSpPr>
          <p:grpSpPr>
            <a:xfrm>
              <a:off x="0" y="-1"/>
              <a:ext cx="9057295" cy="9426145"/>
              <a:chOff x="0" y="0"/>
              <a:chExt cx="9057294" cy="9426143"/>
            </a:xfrm>
          </p:grpSpPr>
          <p:sp>
            <p:nvSpPr>
              <p:cNvPr id="260" name="Line"/>
              <p:cNvSpPr/>
              <p:nvPr/>
            </p:nvSpPr>
            <p:spPr>
              <a:xfrm flipV="1">
                <a:off x="3625948" y="0"/>
                <a:ext cx="1" cy="5800196"/>
              </a:xfrm>
              <a:prstGeom prst="line">
                <a:avLst/>
              </a:prstGeom>
              <a:noFill/>
              <a:ln w="101600" cap="flat">
                <a:solidFill>
                  <a:schemeClr val="accent1">
                    <a:hueOff val="47394"/>
                    <a:satOff val="-25753"/>
                    <a:lumOff val="-7544"/>
                  </a:schemeClr>
                </a:solidFill>
                <a:prstDash val="solid"/>
                <a:miter lim="400000"/>
                <a:tailEnd type="triangle" w="med" len="med"/>
              </a:ln>
              <a:effectLst/>
            </p:spPr>
            <p:txBody>
              <a:bodyPr wrap="square" lIns="35714" tIns="35714" rIns="35714" bIns="35714" numCol="1" anchor="ctr">
                <a:noAutofit/>
              </a:bodyPr>
              <a:lstStyle/>
              <a:p>
                <a:pPr>
                  <a:defRPr sz="3200"/>
                </a:pPr>
                <a:endParaRPr sz="1600"/>
              </a:p>
            </p:txBody>
          </p:sp>
          <p:sp>
            <p:nvSpPr>
              <p:cNvPr id="261" name="Line"/>
              <p:cNvSpPr/>
              <p:nvPr/>
            </p:nvSpPr>
            <p:spPr>
              <a:xfrm flipH="1">
                <a:off x="0" y="5800194"/>
                <a:ext cx="3625949" cy="3625950"/>
              </a:xfrm>
              <a:prstGeom prst="line">
                <a:avLst/>
              </a:prstGeom>
              <a:noFill/>
              <a:ln w="101600" cap="flat">
                <a:solidFill>
                  <a:schemeClr val="accent1">
                    <a:hueOff val="47394"/>
                    <a:satOff val="-25753"/>
                    <a:lumOff val="-7544"/>
                  </a:schemeClr>
                </a:solidFill>
                <a:prstDash val="solid"/>
                <a:miter lim="400000"/>
                <a:tailEnd type="triangle" w="med" len="med"/>
              </a:ln>
              <a:effectLst/>
            </p:spPr>
            <p:txBody>
              <a:bodyPr wrap="square" lIns="35714" tIns="35714" rIns="35714" bIns="35714" numCol="1" anchor="ctr">
                <a:noAutofit/>
              </a:bodyPr>
              <a:lstStyle/>
              <a:p>
                <a:pPr>
                  <a:defRPr sz="3200"/>
                </a:pPr>
                <a:endParaRPr sz="1600"/>
              </a:p>
            </p:txBody>
          </p:sp>
          <p:sp>
            <p:nvSpPr>
              <p:cNvPr id="262" name="Line"/>
              <p:cNvSpPr/>
              <p:nvPr/>
            </p:nvSpPr>
            <p:spPr>
              <a:xfrm>
                <a:off x="3625948" y="5800195"/>
                <a:ext cx="5431347" cy="1"/>
              </a:xfrm>
              <a:prstGeom prst="line">
                <a:avLst/>
              </a:prstGeom>
              <a:noFill/>
              <a:ln w="101600" cap="flat">
                <a:solidFill>
                  <a:schemeClr val="accent1">
                    <a:hueOff val="47394"/>
                    <a:satOff val="-25753"/>
                    <a:lumOff val="-7544"/>
                  </a:schemeClr>
                </a:solidFill>
                <a:prstDash val="solid"/>
                <a:miter lim="400000"/>
                <a:tailEnd type="triangle" w="med" len="med"/>
              </a:ln>
              <a:effectLst/>
            </p:spPr>
            <p:txBody>
              <a:bodyPr wrap="square" lIns="35714" tIns="35714" rIns="35714" bIns="35714" numCol="1" anchor="ctr">
                <a:noAutofit/>
              </a:bodyPr>
              <a:lstStyle/>
              <a:p>
                <a:pPr>
                  <a:defRPr sz="3200"/>
                </a:pPr>
                <a:endParaRPr sz="1600"/>
              </a:p>
            </p:txBody>
          </p:sp>
        </p:grpSp>
        <p:grpSp>
          <p:nvGrpSpPr>
            <p:cNvPr id="268" name="Group"/>
            <p:cNvGrpSpPr/>
            <p:nvPr/>
          </p:nvGrpSpPr>
          <p:grpSpPr>
            <a:xfrm rot="504402">
              <a:off x="3784626" y="2389969"/>
              <a:ext cx="2928011" cy="3579824"/>
              <a:chOff x="0" y="0"/>
              <a:chExt cx="2928009" cy="3579822"/>
            </a:xfrm>
          </p:grpSpPr>
          <p:sp>
            <p:nvSpPr>
              <p:cNvPr id="264" name="Shape"/>
              <p:cNvSpPr/>
              <p:nvPr/>
            </p:nvSpPr>
            <p:spPr>
              <a:xfrm>
                <a:off x="102401" y="18014"/>
                <a:ext cx="2673448" cy="3561809"/>
              </a:xfrm>
              <a:custGeom>
                <a:avLst/>
                <a:gdLst/>
                <a:ahLst/>
                <a:cxnLst>
                  <a:cxn ang="0">
                    <a:pos x="wd2" y="hd2"/>
                  </a:cxn>
                  <a:cxn ang="5400000">
                    <a:pos x="wd2" y="hd2"/>
                  </a:cxn>
                  <a:cxn ang="10800000">
                    <a:pos x="wd2" y="hd2"/>
                  </a:cxn>
                  <a:cxn ang="16200000">
                    <a:pos x="wd2" y="hd2"/>
                  </a:cxn>
                </a:cxnLst>
                <a:rect l="0" t="0" r="r" b="b"/>
                <a:pathLst>
                  <a:path w="21600" h="21116" extrusionOk="0">
                    <a:moveTo>
                      <a:pt x="186" y="21116"/>
                    </a:moveTo>
                    <a:lnTo>
                      <a:pt x="21600" y="9942"/>
                    </a:lnTo>
                    <a:cubicBezTo>
                      <a:pt x="20510" y="6720"/>
                      <a:pt x="17791" y="3922"/>
                      <a:pt x="13996" y="2116"/>
                    </a:cubicBezTo>
                    <a:cubicBezTo>
                      <a:pt x="9856" y="146"/>
                      <a:pt x="4793" y="-484"/>
                      <a:pt x="0" y="375"/>
                    </a:cubicBezTo>
                    <a:lnTo>
                      <a:pt x="186" y="21116"/>
                    </a:lnTo>
                    <a:close/>
                  </a:path>
                </a:pathLst>
              </a:custGeom>
              <a:solidFill>
                <a:schemeClr val="accent3">
                  <a:alpha val="30000"/>
                </a:schemeClr>
              </a:solidFill>
              <a:ln w="12700" cap="flat">
                <a:noFill/>
                <a:miter lim="400000"/>
              </a:ln>
              <a:effectLst/>
            </p:spPr>
            <p:txBody>
              <a:bodyPr wrap="square" lIns="35714" tIns="35714" rIns="35714" bIns="35714" numCol="1" anchor="ctr">
                <a:noAutofit/>
              </a:bodyPr>
              <a:lstStyle/>
              <a:p>
                <a:pPr>
                  <a:defRPr sz="3200"/>
                </a:pPr>
                <a:endParaRPr sz="1600"/>
              </a:p>
            </p:txBody>
          </p:sp>
          <p:sp>
            <p:nvSpPr>
              <p:cNvPr id="265" name="Circle"/>
              <p:cNvSpPr/>
              <p:nvPr/>
            </p:nvSpPr>
            <p:spPr>
              <a:xfrm>
                <a:off x="2714184" y="1592765"/>
                <a:ext cx="213826" cy="213827"/>
              </a:xfrm>
              <a:prstGeom prst="ellipse">
                <a:avLst/>
              </a:prstGeom>
              <a:solidFill>
                <a:schemeClr val="accent1">
                  <a:hueOff val="273562"/>
                  <a:satOff val="2937"/>
                  <a:lumOff val="-22233"/>
                  <a:alpha val="30000"/>
                </a:schemeClr>
              </a:solidFill>
              <a:ln w="12700" cap="flat">
                <a:noFill/>
                <a:miter lim="400000"/>
              </a:ln>
              <a:effectLst/>
            </p:spPr>
            <p:txBody>
              <a:bodyPr wrap="square" lIns="35714" tIns="35714" rIns="35714" bIns="35714" numCol="1" anchor="ctr">
                <a:noAutofit/>
              </a:bodyPr>
              <a:lstStyle/>
              <a:p>
                <a:pPr>
                  <a:defRPr sz="3200">
                    <a:solidFill>
                      <a:srgbClr val="FFFFFF"/>
                    </a:solidFill>
                  </a:defRPr>
                </a:pPr>
                <a:endParaRPr sz="1600"/>
              </a:p>
            </p:txBody>
          </p:sp>
          <p:sp>
            <p:nvSpPr>
              <p:cNvPr id="266" name="Circle"/>
              <p:cNvSpPr/>
              <p:nvPr/>
            </p:nvSpPr>
            <p:spPr>
              <a:xfrm>
                <a:off x="0" y="0"/>
                <a:ext cx="213826" cy="213826"/>
              </a:xfrm>
              <a:prstGeom prst="ellipse">
                <a:avLst/>
              </a:prstGeom>
              <a:solidFill>
                <a:schemeClr val="accent1">
                  <a:hueOff val="273562"/>
                  <a:satOff val="2937"/>
                  <a:lumOff val="-22233"/>
                </a:schemeClr>
              </a:solidFill>
              <a:ln w="12700" cap="flat">
                <a:noFill/>
                <a:miter lim="400000"/>
              </a:ln>
              <a:effectLst/>
            </p:spPr>
            <p:txBody>
              <a:bodyPr wrap="square" lIns="35714" tIns="35714" rIns="35714" bIns="35714" numCol="1" anchor="ctr">
                <a:noAutofit/>
              </a:bodyPr>
              <a:lstStyle/>
              <a:p>
                <a:pPr>
                  <a:defRPr sz="3200">
                    <a:solidFill>
                      <a:srgbClr val="FFFFFF"/>
                    </a:solidFill>
                  </a:defRPr>
                </a:pPr>
                <a:endParaRPr sz="1600"/>
              </a:p>
            </p:txBody>
          </p:sp>
          <p:sp>
            <p:nvSpPr>
              <p:cNvPr id="275" name="Connection Line"/>
              <p:cNvSpPr/>
              <p:nvPr/>
            </p:nvSpPr>
            <p:spPr>
              <a:xfrm>
                <a:off x="179321" y="55534"/>
                <a:ext cx="2576349" cy="1630121"/>
              </a:xfrm>
              <a:custGeom>
                <a:avLst/>
                <a:gdLst/>
                <a:ahLst/>
                <a:cxnLst>
                  <a:cxn ang="0">
                    <a:pos x="wd2" y="hd2"/>
                  </a:cxn>
                  <a:cxn ang="5400000">
                    <a:pos x="wd2" y="hd2"/>
                  </a:cxn>
                  <a:cxn ang="10800000">
                    <a:pos x="wd2" y="hd2"/>
                  </a:cxn>
                  <a:cxn ang="16200000">
                    <a:pos x="wd2" y="hd2"/>
                  </a:cxn>
                </a:cxnLst>
                <a:rect l="0" t="0" r="r" b="b"/>
                <a:pathLst>
                  <a:path w="21600" h="19718" extrusionOk="0">
                    <a:moveTo>
                      <a:pt x="0" y="476"/>
                    </a:moveTo>
                    <a:cubicBezTo>
                      <a:pt x="10917" y="-1882"/>
                      <a:pt x="18117" y="4532"/>
                      <a:pt x="21600" y="19718"/>
                    </a:cubicBezTo>
                  </a:path>
                </a:pathLst>
              </a:custGeom>
              <a:noFill/>
              <a:ln w="63500" cap="flat">
                <a:solidFill>
                  <a:schemeClr val="accent3">
                    <a:hueOff val="-546623"/>
                    <a:satOff val="7767"/>
                    <a:lumOff val="-14512"/>
                  </a:schemeClr>
                </a:solidFill>
                <a:prstDash val="solid"/>
                <a:miter lim="400000"/>
                <a:headEnd type="triangle" w="med" len="med"/>
              </a:ln>
              <a:effectLst/>
            </p:spPr>
            <p:txBody>
              <a:bodyPr/>
              <a:lstStyle/>
              <a:p>
                <a:endParaRPr sz="1250"/>
              </a:p>
            </p:txBody>
          </p:sp>
        </p:grpSp>
      </p:grpSp>
      <p:pic>
        <p:nvPicPr>
          <p:cNvPr id="272" name="Image" descr="Image"/>
          <p:cNvPicPr>
            <a:picLocks noChangeAspect="1"/>
          </p:cNvPicPr>
          <p:nvPr/>
        </p:nvPicPr>
        <p:blipFill>
          <a:blip r:embed="rId3"/>
          <a:stretch>
            <a:fillRect/>
          </a:stretch>
        </p:blipFill>
        <p:spPr>
          <a:xfrm>
            <a:off x="7442123" y="2177752"/>
            <a:ext cx="2750980" cy="1202690"/>
          </a:xfrm>
          <a:prstGeom prst="rect">
            <a:avLst/>
          </a:prstGeom>
          <a:ln w="12700">
            <a:miter lim="400000"/>
          </a:ln>
        </p:spPr>
      </p:pic>
      <p:sp>
        <p:nvSpPr>
          <p:cNvPr id="273" name="Rigid transformation + scale"/>
          <p:cNvSpPr txBox="1">
            <a:spLocks noGrp="1"/>
          </p:cNvSpPr>
          <p:nvPr>
            <p:ph type="title"/>
          </p:nvPr>
        </p:nvSpPr>
        <p:spPr>
          <a:prstGeom prst="rect">
            <a:avLst/>
          </a:prstGeom>
        </p:spPr>
        <p:txBody>
          <a:bodyPr/>
          <a:lstStyle/>
          <a:p>
            <a:r>
              <a:t>Rigid transformation + scale</a:t>
            </a:r>
          </a:p>
        </p:txBody>
      </p:sp>
      <p:sp>
        <p:nvSpPr>
          <p:cNvPr id="274" name="Slide Number"/>
          <p:cNvSpPr txBox="1">
            <a:spLocks noGrp="1"/>
          </p:cNvSpPr>
          <p:nvPr>
            <p:ph type="sldNum" sz="quarter" idx="12"/>
          </p:nvPr>
        </p:nvSpPr>
        <p:spPr>
          <a:prstGeom prst="rect">
            <a:avLst/>
          </a:prstGeom>
          <a:extLst>
            <a:ext uri="{C572A759-6A51-4108-AA02-DFA0A04FC94B}">
              <ma14:wrappingTextBoxFlag xmlns:m="http://schemas.openxmlformats.org/officeDocument/2006/math" xmlns:a14="http://schemas.microsoft.com/office/drawing/2010/main" xmlns:ma14="http://schemas.microsoft.com/office/mac/drawingml/2011/main" xmlns="" val="1"/>
            </a:ext>
          </a:extLst>
        </p:spPr>
        <p:txBody>
          <a:bodyPr/>
          <a:lstStyle/>
          <a:p>
            <a:fld id="{86CB4B4D-7CA3-9044-876B-883B54F8677D}" type="slidenum">
              <a:t>96</a:t>
            </a:fld>
            <a:endParaRPr/>
          </a:p>
        </p:txBody>
      </p:sp>
      <p:pic>
        <p:nvPicPr>
          <p:cNvPr id="2" name="Picture 1">
            <a:extLst>
              <a:ext uri="{FF2B5EF4-FFF2-40B4-BE49-F238E27FC236}">
                <a16:creationId xmlns:a16="http://schemas.microsoft.com/office/drawing/2014/main" id="{9027809D-DDCC-4644-97C5-8F7B91275534}"/>
              </a:ext>
            </a:extLst>
          </p:cNvPr>
          <p:cNvPicPr>
            <a:picLocks noChangeAspect="1"/>
          </p:cNvPicPr>
          <p:nvPr/>
        </p:nvPicPr>
        <p:blipFill>
          <a:blip r:embed="rId4"/>
          <a:stretch>
            <a:fillRect/>
          </a:stretch>
        </p:blipFill>
        <p:spPr>
          <a:xfrm>
            <a:off x="4992738" y="2327467"/>
            <a:ext cx="304760" cy="317459"/>
          </a:xfrm>
          <a:prstGeom prst="rect">
            <a:avLst/>
          </a:prstGeom>
        </p:spPr>
      </p:pic>
      <p:pic>
        <p:nvPicPr>
          <p:cNvPr id="3" name="Picture 2">
            <a:extLst>
              <a:ext uri="{FF2B5EF4-FFF2-40B4-BE49-F238E27FC236}">
                <a16:creationId xmlns:a16="http://schemas.microsoft.com/office/drawing/2014/main" id="{1503853F-5E30-904C-A453-3C835C41B019}"/>
              </a:ext>
            </a:extLst>
          </p:cNvPr>
          <p:cNvPicPr>
            <a:picLocks noChangeAspect="1"/>
          </p:cNvPicPr>
          <p:nvPr/>
        </p:nvPicPr>
        <p:blipFill>
          <a:blip r:embed="rId4"/>
          <a:stretch>
            <a:fillRect/>
          </a:stretch>
        </p:blipFill>
        <p:spPr>
          <a:xfrm>
            <a:off x="7456443" y="2981217"/>
            <a:ext cx="379128" cy="394925"/>
          </a:xfrm>
          <a:prstGeom prst="rect">
            <a:avLst/>
          </a:prstGeom>
          <a:solidFill>
            <a:schemeClr val="bg1"/>
          </a:solidFill>
        </p:spPr>
      </p:pic>
      <p:pic>
        <p:nvPicPr>
          <p:cNvPr id="4" name="Picture 3">
            <a:extLst>
              <a:ext uri="{FF2B5EF4-FFF2-40B4-BE49-F238E27FC236}">
                <a16:creationId xmlns:a16="http://schemas.microsoft.com/office/drawing/2014/main" id="{194F1457-EC9A-7544-A229-4D658F43CF1F}"/>
              </a:ext>
            </a:extLst>
          </p:cNvPr>
          <p:cNvPicPr>
            <a:picLocks noChangeAspect="1"/>
          </p:cNvPicPr>
          <p:nvPr/>
        </p:nvPicPr>
        <p:blipFill>
          <a:blip r:embed="rId5"/>
          <a:stretch>
            <a:fillRect/>
          </a:stretch>
        </p:blipFill>
        <p:spPr>
          <a:xfrm>
            <a:off x="6386052" y="3570378"/>
            <a:ext cx="228570" cy="190475"/>
          </a:xfrm>
          <a:prstGeom prst="rect">
            <a:avLst/>
          </a:prstGeom>
        </p:spPr>
      </p:pic>
      <p:pic>
        <p:nvPicPr>
          <p:cNvPr id="5" name="Picture 4">
            <a:extLst>
              <a:ext uri="{FF2B5EF4-FFF2-40B4-BE49-F238E27FC236}">
                <a16:creationId xmlns:a16="http://schemas.microsoft.com/office/drawing/2014/main" id="{2832866F-8B5F-BD41-AA1A-A9079DEEBC70}"/>
              </a:ext>
            </a:extLst>
          </p:cNvPr>
          <p:cNvPicPr>
            <a:picLocks noChangeAspect="1"/>
          </p:cNvPicPr>
          <p:nvPr/>
        </p:nvPicPr>
        <p:blipFill>
          <a:blip r:embed="rId5"/>
          <a:stretch>
            <a:fillRect/>
          </a:stretch>
        </p:blipFill>
        <p:spPr>
          <a:xfrm>
            <a:off x="8920663" y="3138699"/>
            <a:ext cx="276570" cy="230475"/>
          </a:xfrm>
          <a:prstGeom prst="rect">
            <a:avLst/>
          </a:prstGeom>
          <a:solidFill>
            <a:schemeClr val="bg1"/>
          </a:solidFill>
        </p:spPr>
      </p:pic>
    </p:spTree>
  </p:cSld>
  <p:clrMapOvr>
    <a:masterClrMapping/>
  </p:clrMapOvr>
</p:sld>
</file>

<file path=ppt/slides/slide9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82" name="Group"/>
          <p:cNvGrpSpPr/>
          <p:nvPr/>
        </p:nvGrpSpPr>
        <p:grpSpPr>
          <a:xfrm>
            <a:off x="2996502" y="1688839"/>
            <a:ext cx="4528058" cy="4712459"/>
            <a:chOff x="0" y="0"/>
            <a:chExt cx="9057294" cy="9426143"/>
          </a:xfrm>
        </p:grpSpPr>
        <p:sp>
          <p:nvSpPr>
            <p:cNvPr id="279" name="Line"/>
            <p:cNvSpPr/>
            <p:nvPr/>
          </p:nvSpPr>
          <p:spPr>
            <a:xfrm flipV="1">
              <a:off x="3625948" y="0"/>
              <a:ext cx="1" cy="5800196"/>
            </a:xfrm>
            <a:prstGeom prst="line">
              <a:avLst/>
            </a:prstGeom>
            <a:noFill/>
            <a:ln w="101600" cap="flat">
              <a:solidFill>
                <a:schemeClr val="accent1">
                  <a:hueOff val="47394"/>
                  <a:satOff val="-25753"/>
                  <a:lumOff val="-7544"/>
                </a:schemeClr>
              </a:solidFill>
              <a:prstDash val="solid"/>
              <a:miter lim="400000"/>
              <a:tailEnd type="triangle" w="med" len="med"/>
            </a:ln>
            <a:effectLst/>
          </p:spPr>
          <p:txBody>
            <a:bodyPr wrap="square" lIns="35714" tIns="35714" rIns="35714" bIns="35714" numCol="1" anchor="ctr">
              <a:noAutofit/>
            </a:bodyPr>
            <a:lstStyle/>
            <a:p>
              <a:pPr>
                <a:defRPr sz="3200"/>
              </a:pPr>
              <a:endParaRPr sz="1600"/>
            </a:p>
          </p:txBody>
        </p:sp>
        <p:sp>
          <p:nvSpPr>
            <p:cNvPr id="280" name="Line"/>
            <p:cNvSpPr/>
            <p:nvPr/>
          </p:nvSpPr>
          <p:spPr>
            <a:xfrm flipH="1">
              <a:off x="0" y="5800194"/>
              <a:ext cx="3625949" cy="3625950"/>
            </a:xfrm>
            <a:prstGeom prst="line">
              <a:avLst/>
            </a:prstGeom>
            <a:noFill/>
            <a:ln w="101600" cap="flat">
              <a:solidFill>
                <a:schemeClr val="accent1">
                  <a:hueOff val="47394"/>
                  <a:satOff val="-25753"/>
                  <a:lumOff val="-7544"/>
                </a:schemeClr>
              </a:solidFill>
              <a:prstDash val="solid"/>
              <a:miter lim="400000"/>
              <a:tailEnd type="triangle" w="med" len="med"/>
            </a:ln>
            <a:effectLst/>
          </p:spPr>
          <p:txBody>
            <a:bodyPr wrap="square" lIns="35714" tIns="35714" rIns="35714" bIns="35714" numCol="1" anchor="ctr">
              <a:noAutofit/>
            </a:bodyPr>
            <a:lstStyle/>
            <a:p>
              <a:pPr>
                <a:defRPr sz="3200"/>
              </a:pPr>
              <a:endParaRPr sz="1600"/>
            </a:p>
          </p:txBody>
        </p:sp>
        <p:sp>
          <p:nvSpPr>
            <p:cNvPr id="281" name="Line"/>
            <p:cNvSpPr/>
            <p:nvPr/>
          </p:nvSpPr>
          <p:spPr>
            <a:xfrm>
              <a:off x="3625948" y="5800195"/>
              <a:ext cx="5431347" cy="1"/>
            </a:xfrm>
            <a:prstGeom prst="line">
              <a:avLst/>
            </a:prstGeom>
            <a:noFill/>
            <a:ln w="101600" cap="flat">
              <a:solidFill>
                <a:schemeClr val="accent1">
                  <a:hueOff val="47394"/>
                  <a:satOff val="-25753"/>
                  <a:lumOff val="-7544"/>
                </a:schemeClr>
              </a:solidFill>
              <a:prstDash val="solid"/>
              <a:miter lim="400000"/>
              <a:tailEnd type="triangle" w="med" len="med"/>
            </a:ln>
            <a:effectLst/>
          </p:spPr>
          <p:txBody>
            <a:bodyPr wrap="square" lIns="35714" tIns="35714" rIns="35714" bIns="35714" numCol="1" anchor="ctr">
              <a:noAutofit/>
            </a:bodyPr>
            <a:lstStyle/>
            <a:p>
              <a:pPr>
                <a:defRPr sz="3200"/>
              </a:pPr>
              <a:endParaRPr sz="1600"/>
            </a:p>
          </p:txBody>
        </p:sp>
      </p:grpSp>
      <p:grpSp>
        <p:nvGrpSpPr>
          <p:cNvPr id="287" name="Group"/>
          <p:cNvGrpSpPr/>
          <p:nvPr/>
        </p:nvGrpSpPr>
        <p:grpSpPr>
          <a:xfrm rot="504402">
            <a:off x="4888568" y="2883668"/>
            <a:ext cx="1463815" cy="1789679"/>
            <a:chOff x="0" y="0"/>
            <a:chExt cx="2928009" cy="3579822"/>
          </a:xfrm>
        </p:grpSpPr>
        <p:sp>
          <p:nvSpPr>
            <p:cNvPr id="283" name="Shape"/>
            <p:cNvSpPr/>
            <p:nvPr/>
          </p:nvSpPr>
          <p:spPr>
            <a:xfrm>
              <a:off x="102401" y="18014"/>
              <a:ext cx="2673448" cy="3561809"/>
            </a:xfrm>
            <a:custGeom>
              <a:avLst/>
              <a:gdLst/>
              <a:ahLst/>
              <a:cxnLst>
                <a:cxn ang="0">
                  <a:pos x="wd2" y="hd2"/>
                </a:cxn>
                <a:cxn ang="5400000">
                  <a:pos x="wd2" y="hd2"/>
                </a:cxn>
                <a:cxn ang="10800000">
                  <a:pos x="wd2" y="hd2"/>
                </a:cxn>
                <a:cxn ang="16200000">
                  <a:pos x="wd2" y="hd2"/>
                </a:cxn>
              </a:cxnLst>
              <a:rect l="0" t="0" r="r" b="b"/>
              <a:pathLst>
                <a:path w="21600" h="21116" extrusionOk="0">
                  <a:moveTo>
                    <a:pt x="186" y="21116"/>
                  </a:moveTo>
                  <a:lnTo>
                    <a:pt x="21600" y="9942"/>
                  </a:lnTo>
                  <a:cubicBezTo>
                    <a:pt x="20510" y="6720"/>
                    <a:pt x="17791" y="3922"/>
                    <a:pt x="13996" y="2116"/>
                  </a:cubicBezTo>
                  <a:cubicBezTo>
                    <a:pt x="9856" y="146"/>
                    <a:pt x="4793" y="-484"/>
                    <a:pt x="0" y="375"/>
                  </a:cubicBezTo>
                  <a:lnTo>
                    <a:pt x="186" y="21116"/>
                  </a:lnTo>
                  <a:close/>
                </a:path>
              </a:pathLst>
            </a:custGeom>
            <a:solidFill>
              <a:schemeClr val="accent3">
                <a:alpha val="30000"/>
              </a:schemeClr>
            </a:solidFill>
            <a:ln w="12700" cap="flat">
              <a:noFill/>
              <a:miter lim="400000"/>
            </a:ln>
            <a:effectLst/>
          </p:spPr>
          <p:txBody>
            <a:bodyPr wrap="square" lIns="35714" tIns="35714" rIns="35714" bIns="35714" numCol="1" anchor="ctr">
              <a:noAutofit/>
            </a:bodyPr>
            <a:lstStyle/>
            <a:p>
              <a:pPr>
                <a:defRPr sz="3200"/>
              </a:pPr>
              <a:endParaRPr sz="1600"/>
            </a:p>
          </p:txBody>
        </p:sp>
        <p:sp>
          <p:nvSpPr>
            <p:cNvPr id="284" name="Circle"/>
            <p:cNvSpPr/>
            <p:nvPr/>
          </p:nvSpPr>
          <p:spPr>
            <a:xfrm>
              <a:off x="2714184" y="1592765"/>
              <a:ext cx="213826" cy="213827"/>
            </a:xfrm>
            <a:prstGeom prst="ellipse">
              <a:avLst/>
            </a:prstGeom>
            <a:solidFill>
              <a:schemeClr val="accent1">
                <a:hueOff val="273562"/>
                <a:satOff val="2937"/>
                <a:lumOff val="-22233"/>
                <a:alpha val="30000"/>
              </a:schemeClr>
            </a:solidFill>
            <a:ln w="12700" cap="flat">
              <a:noFill/>
              <a:miter lim="400000"/>
            </a:ln>
            <a:effectLst/>
          </p:spPr>
          <p:txBody>
            <a:bodyPr wrap="square" lIns="35714" tIns="35714" rIns="35714" bIns="35714" numCol="1" anchor="ctr">
              <a:noAutofit/>
            </a:bodyPr>
            <a:lstStyle/>
            <a:p>
              <a:pPr>
                <a:defRPr sz="3200">
                  <a:solidFill>
                    <a:srgbClr val="FFFFFF"/>
                  </a:solidFill>
                </a:defRPr>
              </a:pPr>
              <a:endParaRPr sz="1600"/>
            </a:p>
          </p:txBody>
        </p:sp>
        <p:sp>
          <p:nvSpPr>
            <p:cNvPr id="285" name="Circle"/>
            <p:cNvSpPr/>
            <p:nvPr/>
          </p:nvSpPr>
          <p:spPr>
            <a:xfrm>
              <a:off x="0" y="0"/>
              <a:ext cx="213826" cy="213826"/>
            </a:xfrm>
            <a:prstGeom prst="ellipse">
              <a:avLst/>
            </a:prstGeom>
            <a:solidFill>
              <a:srgbClr val="B3BDCB"/>
            </a:solidFill>
            <a:ln w="12700" cap="flat">
              <a:noFill/>
              <a:miter lim="400000"/>
            </a:ln>
            <a:effectLst/>
          </p:spPr>
          <p:txBody>
            <a:bodyPr wrap="square" lIns="35714" tIns="35714" rIns="35714" bIns="35714" numCol="1" anchor="ctr">
              <a:noAutofit/>
            </a:bodyPr>
            <a:lstStyle/>
            <a:p>
              <a:pPr>
                <a:defRPr sz="3200">
                  <a:solidFill>
                    <a:srgbClr val="FFFFFF"/>
                  </a:solidFill>
                </a:defRPr>
              </a:pPr>
              <a:endParaRPr sz="1600"/>
            </a:p>
          </p:txBody>
        </p:sp>
        <p:sp>
          <p:nvSpPr>
            <p:cNvPr id="297" name="Connection Line"/>
            <p:cNvSpPr/>
            <p:nvPr/>
          </p:nvSpPr>
          <p:spPr>
            <a:xfrm>
              <a:off x="179321" y="55534"/>
              <a:ext cx="2576349" cy="1630121"/>
            </a:xfrm>
            <a:custGeom>
              <a:avLst/>
              <a:gdLst/>
              <a:ahLst/>
              <a:cxnLst>
                <a:cxn ang="0">
                  <a:pos x="wd2" y="hd2"/>
                </a:cxn>
                <a:cxn ang="5400000">
                  <a:pos x="wd2" y="hd2"/>
                </a:cxn>
                <a:cxn ang="10800000">
                  <a:pos x="wd2" y="hd2"/>
                </a:cxn>
                <a:cxn ang="16200000">
                  <a:pos x="wd2" y="hd2"/>
                </a:cxn>
              </a:cxnLst>
              <a:rect l="0" t="0" r="r" b="b"/>
              <a:pathLst>
                <a:path w="21600" h="19718" extrusionOk="0">
                  <a:moveTo>
                    <a:pt x="0" y="476"/>
                  </a:moveTo>
                  <a:cubicBezTo>
                    <a:pt x="10917" y="-1882"/>
                    <a:pt x="18117" y="4532"/>
                    <a:pt x="21600" y="19718"/>
                  </a:cubicBezTo>
                </a:path>
              </a:pathLst>
            </a:custGeom>
            <a:noFill/>
            <a:ln w="63500" cap="flat">
              <a:solidFill>
                <a:schemeClr val="accent3">
                  <a:hueOff val="-546623"/>
                  <a:satOff val="7767"/>
                  <a:lumOff val="-14512"/>
                </a:schemeClr>
              </a:solidFill>
              <a:prstDash val="solid"/>
              <a:miter lim="400000"/>
              <a:headEnd type="triangle" w="med" len="med"/>
            </a:ln>
            <a:effectLst/>
          </p:spPr>
          <p:txBody>
            <a:bodyPr/>
            <a:lstStyle/>
            <a:p>
              <a:endParaRPr sz="1250"/>
            </a:p>
          </p:txBody>
        </p:sp>
      </p:grpSp>
      <p:sp>
        <p:nvSpPr>
          <p:cNvPr id="290" name="Circle"/>
          <p:cNvSpPr/>
          <p:nvPr/>
        </p:nvSpPr>
        <p:spPr>
          <a:xfrm rot="504402">
            <a:off x="5137501" y="2048362"/>
            <a:ext cx="106899" cy="106900"/>
          </a:xfrm>
          <a:prstGeom prst="ellipse">
            <a:avLst/>
          </a:prstGeom>
          <a:solidFill>
            <a:schemeClr val="accent1">
              <a:hueOff val="273562"/>
              <a:satOff val="2937"/>
              <a:lumOff val="-22233"/>
            </a:schemeClr>
          </a:solidFill>
          <a:ln w="12700">
            <a:miter lim="400000"/>
          </a:ln>
        </p:spPr>
        <p:txBody>
          <a:bodyPr lIns="35714" tIns="35714" rIns="35714" bIns="35714" anchor="ctr"/>
          <a:lstStyle/>
          <a:p>
            <a:pPr>
              <a:defRPr sz="3200">
                <a:solidFill>
                  <a:srgbClr val="FFFFFF"/>
                </a:solidFill>
              </a:defRPr>
            </a:pPr>
            <a:endParaRPr sz="1600"/>
          </a:p>
        </p:txBody>
      </p:sp>
      <p:sp>
        <p:nvSpPr>
          <p:cNvPr id="291" name="Line"/>
          <p:cNvSpPr/>
          <p:nvPr/>
        </p:nvSpPr>
        <p:spPr>
          <a:xfrm flipV="1">
            <a:off x="4803419" y="1571367"/>
            <a:ext cx="477192" cy="2997208"/>
          </a:xfrm>
          <a:prstGeom prst="line">
            <a:avLst/>
          </a:prstGeom>
          <a:ln w="63500">
            <a:solidFill>
              <a:schemeClr val="accent6"/>
            </a:solidFill>
            <a:prstDash val="sysDot"/>
            <a:miter lim="400000"/>
          </a:ln>
        </p:spPr>
        <p:txBody>
          <a:bodyPr lIns="35714" tIns="35714" rIns="35714" bIns="35714" anchor="ctr"/>
          <a:lstStyle/>
          <a:p>
            <a:pPr>
              <a:defRPr sz="3200"/>
            </a:pPr>
            <a:endParaRPr sz="1600"/>
          </a:p>
        </p:txBody>
      </p:sp>
      <p:sp>
        <p:nvSpPr>
          <p:cNvPr id="292" name="Line"/>
          <p:cNvSpPr/>
          <p:nvPr/>
        </p:nvSpPr>
        <p:spPr>
          <a:xfrm flipV="1">
            <a:off x="4303421" y="2007056"/>
            <a:ext cx="392091" cy="2467391"/>
          </a:xfrm>
          <a:prstGeom prst="line">
            <a:avLst/>
          </a:prstGeom>
          <a:ln w="50800">
            <a:solidFill>
              <a:schemeClr val="accent6"/>
            </a:solidFill>
            <a:miter lim="400000"/>
            <a:headEnd type="triangle"/>
            <a:tailEnd type="triangle"/>
          </a:ln>
        </p:spPr>
        <p:txBody>
          <a:bodyPr lIns="35714" tIns="35714" rIns="35714" bIns="35714" anchor="ctr"/>
          <a:lstStyle/>
          <a:p>
            <a:pPr>
              <a:defRPr sz="3200"/>
            </a:pPr>
            <a:endParaRPr sz="1600"/>
          </a:p>
        </p:txBody>
      </p:sp>
      <p:pic>
        <p:nvPicPr>
          <p:cNvPr id="293" name="Image" descr="Image"/>
          <p:cNvPicPr>
            <a:picLocks noChangeAspect="1"/>
          </p:cNvPicPr>
          <p:nvPr/>
        </p:nvPicPr>
        <p:blipFill>
          <a:blip r:embed="rId3"/>
          <a:stretch>
            <a:fillRect/>
          </a:stretch>
        </p:blipFill>
        <p:spPr>
          <a:xfrm rot="16970462">
            <a:off x="3973209" y="2795982"/>
            <a:ext cx="616069" cy="330356"/>
          </a:xfrm>
          <a:prstGeom prst="rect">
            <a:avLst/>
          </a:prstGeom>
          <a:ln w="12700">
            <a:miter lim="400000"/>
          </a:ln>
        </p:spPr>
      </p:pic>
      <p:pic>
        <p:nvPicPr>
          <p:cNvPr id="294" name="Image" descr="Image"/>
          <p:cNvPicPr>
            <a:picLocks noChangeAspect="1"/>
          </p:cNvPicPr>
          <p:nvPr/>
        </p:nvPicPr>
        <p:blipFill>
          <a:blip r:embed="rId4"/>
          <a:stretch>
            <a:fillRect/>
          </a:stretch>
        </p:blipFill>
        <p:spPr>
          <a:xfrm>
            <a:off x="7479392" y="2185985"/>
            <a:ext cx="2750980" cy="1202690"/>
          </a:xfrm>
          <a:prstGeom prst="rect">
            <a:avLst/>
          </a:prstGeom>
          <a:ln w="12700">
            <a:miter lim="400000"/>
          </a:ln>
        </p:spPr>
      </p:pic>
      <p:sp>
        <p:nvSpPr>
          <p:cNvPr id="295" name="Rigid transformation + scale"/>
          <p:cNvSpPr txBox="1">
            <a:spLocks noGrp="1"/>
          </p:cNvSpPr>
          <p:nvPr>
            <p:ph type="title"/>
          </p:nvPr>
        </p:nvSpPr>
        <p:spPr>
          <a:prstGeom prst="rect">
            <a:avLst/>
          </a:prstGeom>
        </p:spPr>
        <p:txBody>
          <a:bodyPr/>
          <a:lstStyle/>
          <a:p>
            <a:r>
              <a:t>Rigid transformation + scale</a:t>
            </a:r>
          </a:p>
        </p:txBody>
      </p:sp>
      <p:sp>
        <p:nvSpPr>
          <p:cNvPr id="296" name="Slide Number"/>
          <p:cNvSpPr txBox="1">
            <a:spLocks noGrp="1"/>
          </p:cNvSpPr>
          <p:nvPr>
            <p:ph type="sldNum" sz="quarter" idx="12"/>
          </p:nvPr>
        </p:nvSpPr>
        <p:spPr>
          <a:prstGeom prst="rect">
            <a:avLst/>
          </a:prstGeom>
          <a:extLst>
            <a:ext uri="{C572A759-6A51-4108-AA02-DFA0A04FC94B}">
              <ma14:wrappingTextBoxFlag xmlns:m="http://schemas.openxmlformats.org/officeDocument/2006/math" xmlns:a14="http://schemas.microsoft.com/office/drawing/2010/main" xmlns:ma14="http://schemas.microsoft.com/office/mac/drawingml/2011/main" xmlns="" val="1"/>
            </a:ext>
          </a:extLst>
        </p:spPr>
        <p:txBody>
          <a:bodyPr/>
          <a:lstStyle/>
          <a:p>
            <a:fld id="{86CB4B4D-7CA3-9044-876B-883B54F8677D}" type="slidenum">
              <a:t>97</a:t>
            </a:fld>
            <a:endParaRPr/>
          </a:p>
        </p:txBody>
      </p:sp>
      <p:pic>
        <p:nvPicPr>
          <p:cNvPr id="20" name="Picture 19">
            <a:extLst>
              <a:ext uri="{FF2B5EF4-FFF2-40B4-BE49-F238E27FC236}">
                <a16:creationId xmlns:a16="http://schemas.microsoft.com/office/drawing/2014/main" id="{9846E082-0827-A442-8533-2735B8CF189D}"/>
              </a:ext>
            </a:extLst>
          </p:cNvPr>
          <p:cNvPicPr>
            <a:picLocks noChangeAspect="1"/>
          </p:cNvPicPr>
          <p:nvPr/>
        </p:nvPicPr>
        <p:blipFill>
          <a:blip r:embed="rId5"/>
          <a:stretch>
            <a:fillRect/>
          </a:stretch>
        </p:blipFill>
        <p:spPr>
          <a:xfrm>
            <a:off x="5296195" y="1876738"/>
            <a:ext cx="304760" cy="317459"/>
          </a:xfrm>
          <a:prstGeom prst="rect">
            <a:avLst/>
          </a:prstGeom>
        </p:spPr>
      </p:pic>
      <p:pic>
        <p:nvPicPr>
          <p:cNvPr id="21" name="Picture 20">
            <a:extLst>
              <a:ext uri="{FF2B5EF4-FFF2-40B4-BE49-F238E27FC236}">
                <a16:creationId xmlns:a16="http://schemas.microsoft.com/office/drawing/2014/main" id="{2573C140-BB3B-3642-B55E-677F70160F88}"/>
              </a:ext>
            </a:extLst>
          </p:cNvPr>
          <p:cNvPicPr>
            <a:picLocks noChangeAspect="1"/>
          </p:cNvPicPr>
          <p:nvPr/>
        </p:nvPicPr>
        <p:blipFill>
          <a:blip r:embed="rId6"/>
          <a:stretch>
            <a:fillRect/>
          </a:stretch>
        </p:blipFill>
        <p:spPr>
          <a:xfrm rot="17024577">
            <a:off x="4199872" y="2766788"/>
            <a:ext cx="228570" cy="190475"/>
          </a:xfrm>
          <a:prstGeom prst="rect">
            <a:avLst/>
          </a:prstGeom>
          <a:solidFill>
            <a:schemeClr val="bg1"/>
          </a:solidFill>
        </p:spPr>
      </p:pic>
      <p:pic>
        <p:nvPicPr>
          <p:cNvPr id="23" name="Picture 22">
            <a:extLst>
              <a:ext uri="{FF2B5EF4-FFF2-40B4-BE49-F238E27FC236}">
                <a16:creationId xmlns:a16="http://schemas.microsoft.com/office/drawing/2014/main" id="{1BB29DBB-6A31-E94C-A3B4-1B4AD7E03027}"/>
              </a:ext>
            </a:extLst>
          </p:cNvPr>
          <p:cNvPicPr>
            <a:picLocks noChangeAspect="1"/>
          </p:cNvPicPr>
          <p:nvPr/>
        </p:nvPicPr>
        <p:blipFill>
          <a:blip r:embed="rId5"/>
          <a:stretch>
            <a:fillRect/>
          </a:stretch>
        </p:blipFill>
        <p:spPr>
          <a:xfrm>
            <a:off x="7515251" y="2972974"/>
            <a:ext cx="379128" cy="394925"/>
          </a:xfrm>
          <a:prstGeom prst="rect">
            <a:avLst/>
          </a:prstGeom>
          <a:solidFill>
            <a:schemeClr val="bg1"/>
          </a:solidFill>
        </p:spPr>
      </p:pic>
      <p:pic>
        <p:nvPicPr>
          <p:cNvPr id="24" name="Picture 23">
            <a:extLst>
              <a:ext uri="{FF2B5EF4-FFF2-40B4-BE49-F238E27FC236}">
                <a16:creationId xmlns:a16="http://schemas.microsoft.com/office/drawing/2014/main" id="{A6648E68-0EDD-BF43-815A-50C881D86DB8}"/>
              </a:ext>
            </a:extLst>
          </p:cNvPr>
          <p:cNvPicPr>
            <a:picLocks noChangeAspect="1"/>
          </p:cNvPicPr>
          <p:nvPr/>
        </p:nvPicPr>
        <p:blipFill>
          <a:blip r:embed="rId6"/>
          <a:stretch>
            <a:fillRect/>
          </a:stretch>
        </p:blipFill>
        <p:spPr>
          <a:xfrm>
            <a:off x="9232185" y="3125514"/>
            <a:ext cx="276570" cy="230475"/>
          </a:xfrm>
          <a:prstGeom prst="rect">
            <a:avLst/>
          </a:prstGeom>
          <a:solidFill>
            <a:schemeClr val="bg1"/>
          </a:solidFill>
        </p:spPr>
      </p:pic>
      <p:pic>
        <p:nvPicPr>
          <p:cNvPr id="25" name="Picture 24">
            <a:extLst>
              <a:ext uri="{FF2B5EF4-FFF2-40B4-BE49-F238E27FC236}">
                <a16:creationId xmlns:a16="http://schemas.microsoft.com/office/drawing/2014/main" id="{17C67050-64B8-614C-9D63-7FD6FFB13E59}"/>
              </a:ext>
            </a:extLst>
          </p:cNvPr>
          <p:cNvPicPr>
            <a:picLocks noChangeAspect="1"/>
          </p:cNvPicPr>
          <p:nvPr/>
        </p:nvPicPr>
        <p:blipFill>
          <a:blip r:embed="rId6"/>
          <a:stretch>
            <a:fillRect/>
          </a:stretch>
        </p:blipFill>
        <p:spPr>
          <a:xfrm>
            <a:off x="6386052" y="3570378"/>
            <a:ext cx="228570" cy="190475"/>
          </a:xfrm>
          <a:prstGeom prst="rect">
            <a:avLst/>
          </a:prstGeom>
        </p:spPr>
      </p:pic>
    </p:spTree>
  </p:cSld>
  <p:clrMapOvr>
    <a:masterClrMapping/>
  </p:clrMapOvr>
</p:sld>
</file>

<file path=ppt/slides/slide9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304" name="Group"/>
          <p:cNvGrpSpPr/>
          <p:nvPr/>
        </p:nvGrpSpPr>
        <p:grpSpPr>
          <a:xfrm>
            <a:off x="2996502" y="1688839"/>
            <a:ext cx="4528058" cy="4712459"/>
            <a:chOff x="0" y="0"/>
            <a:chExt cx="9057294" cy="9426143"/>
          </a:xfrm>
        </p:grpSpPr>
        <p:sp>
          <p:nvSpPr>
            <p:cNvPr id="301" name="Line"/>
            <p:cNvSpPr/>
            <p:nvPr/>
          </p:nvSpPr>
          <p:spPr>
            <a:xfrm flipV="1">
              <a:off x="3625948" y="0"/>
              <a:ext cx="1" cy="5800196"/>
            </a:xfrm>
            <a:prstGeom prst="line">
              <a:avLst/>
            </a:prstGeom>
            <a:noFill/>
            <a:ln w="101600" cap="flat">
              <a:solidFill>
                <a:schemeClr val="accent1">
                  <a:hueOff val="47394"/>
                  <a:satOff val="-25753"/>
                  <a:lumOff val="-7544"/>
                </a:schemeClr>
              </a:solidFill>
              <a:prstDash val="solid"/>
              <a:miter lim="400000"/>
              <a:tailEnd type="triangle" w="med" len="med"/>
            </a:ln>
            <a:effectLst/>
          </p:spPr>
          <p:txBody>
            <a:bodyPr wrap="square" lIns="35714" tIns="35714" rIns="35714" bIns="35714" numCol="1" anchor="ctr">
              <a:noAutofit/>
            </a:bodyPr>
            <a:lstStyle/>
            <a:p>
              <a:pPr>
                <a:defRPr sz="3200"/>
              </a:pPr>
              <a:endParaRPr sz="1600"/>
            </a:p>
          </p:txBody>
        </p:sp>
        <p:sp>
          <p:nvSpPr>
            <p:cNvPr id="302" name="Line"/>
            <p:cNvSpPr/>
            <p:nvPr/>
          </p:nvSpPr>
          <p:spPr>
            <a:xfrm flipH="1">
              <a:off x="0" y="5800194"/>
              <a:ext cx="3625949" cy="3625950"/>
            </a:xfrm>
            <a:prstGeom prst="line">
              <a:avLst/>
            </a:prstGeom>
            <a:noFill/>
            <a:ln w="101600" cap="flat">
              <a:solidFill>
                <a:schemeClr val="accent1">
                  <a:hueOff val="47394"/>
                  <a:satOff val="-25753"/>
                  <a:lumOff val="-7544"/>
                </a:schemeClr>
              </a:solidFill>
              <a:prstDash val="solid"/>
              <a:miter lim="400000"/>
              <a:tailEnd type="triangle" w="med" len="med"/>
            </a:ln>
            <a:effectLst/>
          </p:spPr>
          <p:txBody>
            <a:bodyPr wrap="square" lIns="35714" tIns="35714" rIns="35714" bIns="35714" numCol="1" anchor="ctr">
              <a:noAutofit/>
            </a:bodyPr>
            <a:lstStyle/>
            <a:p>
              <a:pPr>
                <a:defRPr sz="3200"/>
              </a:pPr>
              <a:endParaRPr sz="1600"/>
            </a:p>
          </p:txBody>
        </p:sp>
        <p:sp>
          <p:nvSpPr>
            <p:cNvPr id="303" name="Line"/>
            <p:cNvSpPr/>
            <p:nvPr/>
          </p:nvSpPr>
          <p:spPr>
            <a:xfrm>
              <a:off x="3625948" y="5800195"/>
              <a:ext cx="5431347" cy="1"/>
            </a:xfrm>
            <a:prstGeom prst="line">
              <a:avLst/>
            </a:prstGeom>
            <a:noFill/>
            <a:ln w="101600" cap="flat">
              <a:solidFill>
                <a:schemeClr val="accent1">
                  <a:hueOff val="47394"/>
                  <a:satOff val="-25753"/>
                  <a:lumOff val="-7544"/>
                </a:schemeClr>
              </a:solidFill>
              <a:prstDash val="solid"/>
              <a:miter lim="400000"/>
              <a:tailEnd type="triangle" w="med" len="med"/>
            </a:ln>
            <a:effectLst/>
          </p:spPr>
          <p:txBody>
            <a:bodyPr wrap="square" lIns="35714" tIns="35714" rIns="35714" bIns="35714" numCol="1" anchor="ctr">
              <a:noAutofit/>
            </a:bodyPr>
            <a:lstStyle/>
            <a:p>
              <a:pPr>
                <a:defRPr sz="3200"/>
              </a:pPr>
              <a:endParaRPr sz="1600"/>
            </a:p>
          </p:txBody>
        </p:sp>
      </p:grpSp>
      <p:grpSp>
        <p:nvGrpSpPr>
          <p:cNvPr id="309" name="Group"/>
          <p:cNvGrpSpPr/>
          <p:nvPr/>
        </p:nvGrpSpPr>
        <p:grpSpPr>
          <a:xfrm rot="504402">
            <a:off x="4888568" y="2883668"/>
            <a:ext cx="1463815" cy="1789679"/>
            <a:chOff x="0" y="0"/>
            <a:chExt cx="2928009" cy="3579822"/>
          </a:xfrm>
        </p:grpSpPr>
        <p:sp>
          <p:nvSpPr>
            <p:cNvPr id="305" name="Shape"/>
            <p:cNvSpPr/>
            <p:nvPr/>
          </p:nvSpPr>
          <p:spPr>
            <a:xfrm>
              <a:off x="102401" y="18014"/>
              <a:ext cx="2673448" cy="3561809"/>
            </a:xfrm>
            <a:custGeom>
              <a:avLst/>
              <a:gdLst/>
              <a:ahLst/>
              <a:cxnLst>
                <a:cxn ang="0">
                  <a:pos x="wd2" y="hd2"/>
                </a:cxn>
                <a:cxn ang="5400000">
                  <a:pos x="wd2" y="hd2"/>
                </a:cxn>
                <a:cxn ang="10800000">
                  <a:pos x="wd2" y="hd2"/>
                </a:cxn>
                <a:cxn ang="16200000">
                  <a:pos x="wd2" y="hd2"/>
                </a:cxn>
              </a:cxnLst>
              <a:rect l="0" t="0" r="r" b="b"/>
              <a:pathLst>
                <a:path w="21600" h="21116" extrusionOk="0">
                  <a:moveTo>
                    <a:pt x="186" y="21116"/>
                  </a:moveTo>
                  <a:lnTo>
                    <a:pt x="21600" y="9942"/>
                  </a:lnTo>
                  <a:cubicBezTo>
                    <a:pt x="20510" y="6720"/>
                    <a:pt x="17791" y="3922"/>
                    <a:pt x="13996" y="2116"/>
                  </a:cubicBezTo>
                  <a:cubicBezTo>
                    <a:pt x="9856" y="146"/>
                    <a:pt x="4793" y="-484"/>
                    <a:pt x="0" y="375"/>
                  </a:cubicBezTo>
                  <a:lnTo>
                    <a:pt x="186" y="21116"/>
                  </a:lnTo>
                  <a:close/>
                </a:path>
              </a:pathLst>
            </a:custGeom>
            <a:solidFill>
              <a:schemeClr val="accent3">
                <a:alpha val="30000"/>
              </a:schemeClr>
            </a:solidFill>
            <a:ln w="12700" cap="flat">
              <a:noFill/>
              <a:miter lim="400000"/>
            </a:ln>
            <a:effectLst/>
          </p:spPr>
          <p:txBody>
            <a:bodyPr wrap="square" lIns="35714" tIns="35714" rIns="35714" bIns="35714" numCol="1" anchor="ctr">
              <a:noAutofit/>
            </a:bodyPr>
            <a:lstStyle/>
            <a:p>
              <a:pPr>
                <a:defRPr sz="3200"/>
              </a:pPr>
              <a:endParaRPr sz="1600"/>
            </a:p>
          </p:txBody>
        </p:sp>
        <p:sp>
          <p:nvSpPr>
            <p:cNvPr id="306" name="Circle"/>
            <p:cNvSpPr/>
            <p:nvPr/>
          </p:nvSpPr>
          <p:spPr>
            <a:xfrm>
              <a:off x="2714184" y="1592765"/>
              <a:ext cx="213826" cy="213827"/>
            </a:xfrm>
            <a:prstGeom prst="ellipse">
              <a:avLst/>
            </a:prstGeom>
            <a:solidFill>
              <a:schemeClr val="accent1">
                <a:hueOff val="273562"/>
                <a:satOff val="2937"/>
                <a:lumOff val="-22233"/>
                <a:alpha val="30000"/>
              </a:schemeClr>
            </a:solidFill>
            <a:ln w="12700" cap="flat">
              <a:noFill/>
              <a:miter lim="400000"/>
            </a:ln>
            <a:effectLst/>
          </p:spPr>
          <p:txBody>
            <a:bodyPr wrap="square" lIns="35714" tIns="35714" rIns="35714" bIns="35714" numCol="1" anchor="ctr">
              <a:noAutofit/>
            </a:bodyPr>
            <a:lstStyle/>
            <a:p>
              <a:pPr>
                <a:defRPr sz="3200">
                  <a:solidFill>
                    <a:srgbClr val="FFFFFF"/>
                  </a:solidFill>
                </a:defRPr>
              </a:pPr>
              <a:endParaRPr sz="1600"/>
            </a:p>
          </p:txBody>
        </p:sp>
        <p:sp>
          <p:nvSpPr>
            <p:cNvPr id="307" name="Circle"/>
            <p:cNvSpPr/>
            <p:nvPr/>
          </p:nvSpPr>
          <p:spPr>
            <a:xfrm>
              <a:off x="0" y="0"/>
              <a:ext cx="213826" cy="213826"/>
            </a:xfrm>
            <a:prstGeom prst="ellipse">
              <a:avLst/>
            </a:prstGeom>
            <a:solidFill>
              <a:srgbClr val="B3BDCB"/>
            </a:solidFill>
            <a:ln w="12700" cap="flat">
              <a:noFill/>
              <a:miter lim="400000"/>
            </a:ln>
            <a:effectLst/>
          </p:spPr>
          <p:txBody>
            <a:bodyPr wrap="square" lIns="35714" tIns="35714" rIns="35714" bIns="35714" numCol="1" anchor="ctr">
              <a:noAutofit/>
            </a:bodyPr>
            <a:lstStyle/>
            <a:p>
              <a:pPr>
                <a:defRPr sz="3200">
                  <a:solidFill>
                    <a:srgbClr val="FFFFFF"/>
                  </a:solidFill>
                </a:defRPr>
              </a:pPr>
              <a:endParaRPr sz="1600"/>
            </a:p>
          </p:txBody>
        </p:sp>
        <p:sp>
          <p:nvSpPr>
            <p:cNvPr id="319" name="Connection Line"/>
            <p:cNvSpPr/>
            <p:nvPr/>
          </p:nvSpPr>
          <p:spPr>
            <a:xfrm>
              <a:off x="179321" y="55534"/>
              <a:ext cx="2576349" cy="1630121"/>
            </a:xfrm>
            <a:custGeom>
              <a:avLst/>
              <a:gdLst/>
              <a:ahLst/>
              <a:cxnLst>
                <a:cxn ang="0">
                  <a:pos x="wd2" y="hd2"/>
                </a:cxn>
                <a:cxn ang="5400000">
                  <a:pos x="wd2" y="hd2"/>
                </a:cxn>
                <a:cxn ang="10800000">
                  <a:pos x="wd2" y="hd2"/>
                </a:cxn>
                <a:cxn ang="16200000">
                  <a:pos x="wd2" y="hd2"/>
                </a:cxn>
              </a:cxnLst>
              <a:rect l="0" t="0" r="r" b="b"/>
              <a:pathLst>
                <a:path w="21600" h="19718" extrusionOk="0">
                  <a:moveTo>
                    <a:pt x="0" y="476"/>
                  </a:moveTo>
                  <a:cubicBezTo>
                    <a:pt x="10917" y="-1882"/>
                    <a:pt x="18117" y="4532"/>
                    <a:pt x="21600" y="19718"/>
                  </a:cubicBezTo>
                </a:path>
              </a:pathLst>
            </a:custGeom>
            <a:noFill/>
            <a:ln w="63500" cap="flat">
              <a:solidFill>
                <a:schemeClr val="accent3">
                  <a:hueOff val="-546623"/>
                  <a:satOff val="7767"/>
                  <a:lumOff val="-14512"/>
                </a:schemeClr>
              </a:solidFill>
              <a:prstDash val="solid"/>
              <a:miter lim="400000"/>
              <a:headEnd type="triangle" w="med" len="med"/>
            </a:ln>
            <a:effectLst/>
          </p:spPr>
          <p:txBody>
            <a:bodyPr/>
            <a:lstStyle/>
            <a:p>
              <a:endParaRPr sz="1250"/>
            </a:p>
          </p:txBody>
        </p:sp>
      </p:grpSp>
      <p:sp>
        <p:nvSpPr>
          <p:cNvPr id="311" name="Line"/>
          <p:cNvSpPr/>
          <p:nvPr/>
        </p:nvSpPr>
        <p:spPr>
          <a:xfrm flipV="1">
            <a:off x="4803419" y="1571367"/>
            <a:ext cx="477192" cy="2997208"/>
          </a:xfrm>
          <a:prstGeom prst="line">
            <a:avLst/>
          </a:prstGeom>
          <a:ln w="63500">
            <a:solidFill>
              <a:schemeClr val="accent6"/>
            </a:solidFill>
            <a:prstDash val="sysDot"/>
            <a:miter lim="400000"/>
          </a:ln>
        </p:spPr>
        <p:txBody>
          <a:bodyPr lIns="35714" tIns="35714" rIns="35714" bIns="35714" anchor="ctr"/>
          <a:lstStyle/>
          <a:p>
            <a:pPr>
              <a:defRPr sz="3200"/>
            </a:pPr>
            <a:endParaRPr sz="1600"/>
          </a:p>
        </p:txBody>
      </p:sp>
      <p:sp>
        <p:nvSpPr>
          <p:cNvPr id="313" name="Line"/>
          <p:cNvSpPr/>
          <p:nvPr/>
        </p:nvSpPr>
        <p:spPr>
          <a:xfrm flipH="1">
            <a:off x="4442696" y="2086460"/>
            <a:ext cx="723503" cy="1141089"/>
          </a:xfrm>
          <a:prstGeom prst="line">
            <a:avLst/>
          </a:prstGeom>
          <a:ln w="63500">
            <a:solidFill>
              <a:schemeClr val="accent2"/>
            </a:solidFill>
            <a:miter lim="400000"/>
            <a:tailEnd type="triangle"/>
          </a:ln>
        </p:spPr>
        <p:txBody>
          <a:bodyPr lIns="35714" tIns="35714" rIns="35714" bIns="35714" anchor="ctr"/>
          <a:lstStyle/>
          <a:p>
            <a:pPr>
              <a:defRPr sz="3200"/>
            </a:pPr>
            <a:endParaRPr sz="1600"/>
          </a:p>
        </p:txBody>
      </p:sp>
      <p:sp>
        <p:nvSpPr>
          <p:cNvPr id="314" name="Circle"/>
          <p:cNvSpPr/>
          <p:nvPr/>
        </p:nvSpPr>
        <p:spPr>
          <a:xfrm rot="504402">
            <a:off x="4400230" y="3180792"/>
            <a:ext cx="106900" cy="106899"/>
          </a:xfrm>
          <a:prstGeom prst="ellipse">
            <a:avLst/>
          </a:prstGeom>
          <a:solidFill>
            <a:schemeClr val="accent1">
              <a:hueOff val="273562"/>
              <a:satOff val="2937"/>
              <a:lumOff val="-22233"/>
            </a:schemeClr>
          </a:solidFill>
          <a:ln w="12700">
            <a:miter lim="400000"/>
          </a:ln>
        </p:spPr>
        <p:txBody>
          <a:bodyPr lIns="35714" tIns="35714" rIns="35714" bIns="35714" anchor="ctr"/>
          <a:lstStyle/>
          <a:p>
            <a:pPr>
              <a:defRPr sz="3200">
                <a:solidFill>
                  <a:srgbClr val="FFFFFF"/>
                </a:solidFill>
              </a:defRPr>
            </a:pPr>
            <a:endParaRPr sz="1600"/>
          </a:p>
        </p:txBody>
      </p:sp>
      <p:sp>
        <p:nvSpPr>
          <p:cNvPr id="315" name="Circle"/>
          <p:cNvSpPr/>
          <p:nvPr/>
        </p:nvSpPr>
        <p:spPr>
          <a:xfrm rot="504402">
            <a:off x="5135624" y="2034160"/>
            <a:ext cx="106899" cy="106900"/>
          </a:xfrm>
          <a:prstGeom prst="ellipse">
            <a:avLst/>
          </a:prstGeom>
          <a:solidFill>
            <a:schemeClr val="accent1">
              <a:hueOff val="273562"/>
              <a:satOff val="2937"/>
              <a:lumOff val="-22233"/>
              <a:alpha val="30000"/>
            </a:schemeClr>
          </a:solidFill>
          <a:ln w="12700">
            <a:miter lim="400000"/>
          </a:ln>
        </p:spPr>
        <p:txBody>
          <a:bodyPr lIns="35714" tIns="35714" rIns="35714" bIns="35714" anchor="ctr"/>
          <a:lstStyle/>
          <a:p>
            <a:pPr>
              <a:defRPr sz="3200">
                <a:solidFill>
                  <a:srgbClr val="FFFFFF"/>
                </a:solidFill>
              </a:defRPr>
            </a:pPr>
            <a:endParaRPr sz="1600"/>
          </a:p>
        </p:txBody>
      </p:sp>
      <p:pic>
        <p:nvPicPr>
          <p:cNvPr id="316" name="Image" descr="Image"/>
          <p:cNvPicPr>
            <a:picLocks noChangeAspect="1"/>
          </p:cNvPicPr>
          <p:nvPr/>
        </p:nvPicPr>
        <p:blipFill>
          <a:blip r:embed="rId3"/>
          <a:stretch>
            <a:fillRect/>
          </a:stretch>
        </p:blipFill>
        <p:spPr>
          <a:xfrm>
            <a:off x="7499745" y="2203416"/>
            <a:ext cx="2770240" cy="1202690"/>
          </a:xfrm>
          <a:prstGeom prst="rect">
            <a:avLst/>
          </a:prstGeom>
          <a:ln w="12700">
            <a:miter lim="400000"/>
          </a:ln>
        </p:spPr>
      </p:pic>
      <p:sp>
        <p:nvSpPr>
          <p:cNvPr id="317" name="Rigid transformation + scale"/>
          <p:cNvSpPr txBox="1">
            <a:spLocks noGrp="1"/>
          </p:cNvSpPr>
          <p:nvPr>
            <p:ph type="title"/>
          </p:nvPr>
        </p:nvSpPr>
        <p:spPr>
          <a:prstGeom prst="rect">
            <a:avLst/>
          </a:prstGeom>
        </p:spPr>
        <p:txBody>
          <a:bodyPr/>
          <a:lstStyle/>
          <a:p>
            <a:r>
              <a:t>Rigid transformation + scale</a:t>
            </a:r>
          </a:p>
        </p:txBody>
      </p:sp>
      <p:sp>
        <p:nvSpPr>
          <p:cNvPr id="318" name="Slide Number"/>
          <p:cNvSpPr txBox="1">
            <a:spLocks noGrp="1"/>
          </p:cNvSpPr>
          <p:nvPr>
            <p:ph type="sldNum" sz="quarter" idx="12"/>
          </p:nvPr>
        </p:nvSpPr>
        <p:spPr>
          <a:prstGeom prst="rect">
            <a:avLst/>
          </a:prstGeom>
          <a:extLst>
            <a:ext uri="{C572A759-6A51-4108-AA02-DFA0A04FC94B}">
              <ma14:wrappingTextBoxFlag xmlns:m="http://schemas.openxmlformats.org/officeDocument/2006/math" xmlns:a14="http://schemas.microsoft.com/office/drawing/2010/main" xmlns:ma14="http://schemas.microsoft.com/office/mac/drawingml/2011/main" xmlns="" val="1"/>
            </a:ext>
          </a:extLst>
        </p:spPr>
        <p:txBody>
          <a:bodyPr/>
          <a:lstStyle/>
          <a:p>
            <a:fld id="{86CB4B4D-7CA3-9044-876B-883B54F8677D}" type="slidenum">
              <a:t>98</a:t>
            </a:fld>
            <a:endParaRPr/>
          </a:p>
        </p:txBody>
      </p:sp>
      <p:pic>
        <p:nvPicPr>
          <p:cNvPr id="20" name="Picture 19">
            <a:extLst>
              <a:ext uri="{FF2B5EF4-FFF2-40B4-BE49-F238E27FC236}">
                <a16:creationId xmlns:a16="http://schemas.microsoft.com/office/drawing/2014/main" id="{02666F3A-8451-A74F-8260-B3661E4C7D1D}"/>
              </a:ext>
            </a:extLst>
          </p:cNvPr>
          <p:cNvPicPr>
            <a:picLocks noChangeAspect="1"/>
          </p:cNvPicPr>
          <p:nvPr/>
        </p:nvPicPr>
        <p:blipFill>
          <a:blip r:embed="rId4"/>
          <a:stretch>
            <a:fillRect/>
          </a:stretch>
        </p:blipFill>
        <p:spPr>
          <a:xfrm>
            <a:off x="4081219" y="2856092"/>
            <a:ext cx="304760" cy="317459"/>
          </a:xfrm>
          <a:prstGeom prst="rect">
            <a:avLst/>
          </a:prstGeom>
        </p:spPr>
      </p:pic>
      <p:pic>
        <p:nvPicPr>
          <p:cNvPr id="21" name="Picture 20">
            <a:extLst>
              <a:ext uri="{FF2B5EF4-FFF2-40B4-BE49-F238E27FC236}">
                <a16:creationId xmlns:a16="http://schemas.microsoft.com/office/drawing/2014/main" id="{275E15B5-EA64-8D49-9729-99B6596A1385}"/>
              </a:ext>
            </a:extLst>
          </p:cNvPr>
          <p:cNvPicPr>
            <a:picLocks noChangeAspect="1"/>
          </p:cNvPicPr>
          <p:nvPr/>
        </p:nvPicPr>
        <p:blipFill>
          <a:blip r:embed="rId5"/>
          <a:stretch>
            <a:fillRect/>
          </a:stretch>
        </p:blipFill>
        <p:spPr>
          <a:xfrm>
            <a:off x="6386052" y="3570378"/>
            <a:ext cx="228570" cy="190475"/>
          </a:xfrm>
          <a:prstGeom prst="rect">
            <a:avLst/>
          </a:prstGeom>
        </p:spPr>
      </p:pic>
      <p:pic>
        <p:nvPicPr>
          <p:cNvPr id="22" name="Picture 21">
            <a:extLst>
              <a:ext uri="{FF2B5EF4-FFF2-40B4-BE49-F238E27FC236}">
                <a16:creationId xmlns:a16="http://schemas.microsoft.com/office/drawing/2014/main" id="{6A758950-EDFC-B146-8C4C-3B23BFB7D2C1}"/>
              </a:ext>
            </a:extLst>
          </p:cNvPr>
          <p:cNvPicPr>
            <a:picLocks noChangeAspect="1"/>
          </p:cNvPicPr>
          <p:nvPr/>
        </p:nvPicPr>
        <p:blipFill>
          <a:blip r:embed="rId4"/>
          <a:stretch>
            <a:fillRect/>
          </a:stretch>
        </p:blipFill>
        <p:spPr>
          <a:xfrm>
            <a:off x="7515251" y="2972974"/>
            <a:ext cx="379128" cy="394925"/>
          </a:xfrm>
          <a:prstGeom prst="rect">
            <a:avLst/>
          </a:prstGeom>
          <a:solidFill>
            <a:schemeClr val="bg1"/>
          </a:solidFill>
        </p:spPr>
      </p:pic>
      <p:pic>
        <p:nvPicPr>
          <p:cNvPr id="23" name="Picture 22">
            <a:extLst>
              <a:ext uri="{FF2B5EF4-FFF2-40B4-BE49-F238E27FC236}">
                <a16:creationId xmlns:a16="http://schemas.microsoft.com/office/drawing/2014/main" id="{E85E446F-A4C8-4341-956C-FDC540536DD3}"/>
              </a:ext>
            </a:extLst>
          </p:cNvPr>
          <p:cNvPicPr>
            <a:picLocks noChangeAspect="1"/>
          </p:cNvPicPr>
          <p:nvPr/>
        </p:nvPicPr>
        <p:blipFill>
          <a:blip r:embed="rId5"/>
          <a:stretch>
            <a:fillRect/>
          </a:stretch>
        </p:blipFill>
        <p:spPr>
          <a:xfrm>
            <a:off x="9232185" y="3125514"/>
            <a:ext cx="276570" cy="230475"/>
          </a:xfrm>
          <a:prstGeom prst="rect">
            <a:avLst/>
          </a:prstGeom>
          <a:solidFill>
            <a:schemeClr val="bg1"/>
          </a:solidFill>
        </p:spPr>
      </p:pic>
    </p:spTree>
  </p:cSld>
  <p:clrMapOvr>
    <a:masterClrMapping/>
  </p:clrMapOvr>
</p:sld>
</file>

<file path=ppt/slides/slide9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326" name="Group"/>
          <p:cNvGrpSpPr/>
          <p:nvPr/>
        </p:nvGrpSpPr>
        <p:grpSpPr>
          <a:xfrm>
            <a:off x="2996502" y="1688839"/>
            <a:ext cx="4528058" cy="4712459"/>
            <a:chOff x="0" y="0"/>
            <a:chExt cx="9057294" cy="9426143"/>
          </a:xfrm>
        </p:grpSpPr>
        <p:sp>
          <p:nvSpPr>
            <p:cNvPr id="323" name="Line"/>
            <p:cNvSpPr/>
            <p:nvPr/>
          </p:nvSpPr>
          <p:spPr>
            <a:xfrm flipV="1">
              <a:off x="3625948" y="0"/>
              <a:ext cx="1" cy="5800196"/>
            </a:xfrm>
            <a:prstGeom prst="line">
              <a:avLst/>
            </a:prstGeom>
            <a:noFill/>
            <a:ln w="101600" cap="flat">
              <a:solidFill>
                <a:schemeClr val="accent1">
                  <a:hueOff val="47394"/>
                  <a:satOff val="-25753"/>
                  <a:lumOff val="-7544"/>
                </a:schemeClr>
              </a:solidFill>
              <a:prstDash val="solid"/>
              <a:miter lim="400000"/>
              <a:tailEnd type="triangle" w="med" len="med"/>
            </a:ln>
            <a:effectLst/>
          </p:spPr>
          <p:txBody>
            <a:bodyPr wrap="square" lIns="35714" tIns="35714" rIns="35714" bIns="35714" numCol="1" anchor="ctr">
              <a:noAutofit/>
            </a:bodyPr>
            <a:lstStyle/>
            <a:p>
              <a:pPr>
                <a:defRPr sz="3200"/>
              </a:pPr>
              <a:endParaRPr sz="1600"/>
            </a:p>
          </p:txBody>
        </p:sp>
        <p:sp>
          <p:nvSpPr>
            <p:cNvPr id="324" name="Line"/>
            <p:cNvSpPr/>
            <p:nvPr/>
          </p:nvSpPr>
          <p:spPr>
            <a:xfrm flipH="1">
              <a:off x="0" y="5800194"/>
              <a:ext cx="3625949" cy="3625950"/>
            </a:xfrm>
            <a:prstGeom prst="line">
              <a:avLst/>
            </a:prstGeom>
            <a:noFill/>
            <a:ln w="101600" cap="flat">
              <a:solidFill>
                <a:schemeClr val="accent1">
                  <a:hueOff val="47394"/>
                  <a:satOff val="-25753"/>
                  <a:lumOff val="-7544"/>
                </a:schemeClr>
              </a:solidFill>
              <a:prstDash val="solid"/>
              <a:miter lim="400000"/>
              <a:tailEnd type="triangle" w="med" len="med"/>
            </a:ln>
            <a:effectLst/>
          </p:spPr>
          <p:txBody>
            <a:bodyPr wrap="square" lIns="35714" tIns="35714" rIns="35714" bIns="35714" numCol="1" anchor="ctr">
              <a:noAutofit/>
            </a:bodyPr>
            <a:lstStyle/>
            <a:p>
              <a:pPr>
                <a:defRPr sz="3200"/>
              </a:pPr>
              <a:endParaRPr sz="1600"/>
            </a:p>
          </p:txBody>
        </p:sp>
        <p:sp>
          <p:nvSpPr>
            <p:cNvPr id="325" name="Line"/>
            <p:cNvSpPr/>
            <p:nvPr/>
          </p:nvSpPr>
          <p:spPr>
            <a:xfrm>
              <a:off x="3625948" y="5800195"/>
              <a:ext cx="5431347" cy="1"/>
            </a:xfrm>
            <a:prstGeom prst="line">
              <a:avLst/>
            </a:prstGeom>
            <a:noFill/>
            <a:ln w="101600" cap="flat">
              <a:solidFill>
                <a:schemeClr val="accent1">
                  <a:hueOff val="47394"/>
                  <a:satOff val="-25753"/>
                  <a:lumOff val="-7544"/>
                </a:schemeClr>
              </a:solidFill>
              <a:prstDash val="solid"/>
              <a:miter lim="400000"/>
              <a:tailEnd type="triangle" w="med" len="med"/>
            </a:ln>
            <a:effectLst/>
          </p:spPr>
          <p:txBody>
            <a:bodyPr wrap="square" lIns="35714" tIns="35714" rIns="35714" bIns="35714" numCol="1" anchor="ctr">
              <a:noAutofit/>
            </a:bodyPr>
            <a:lstStyle/>
            <a:p>
              <a:pPr>
                <a:defRPr sz="3200"/>
              </a:pPr>
              <a:endParaRPr sz="1600"/>
            </a:p>
          </p:txBody>
        </p:sp>
      </p:grpSp>
      <p:grpSp>
        <p:nvGrpSpPr>
          <p:cNvPr id="331" name="Group"/>
          <p:cNvGrpSpPr/>
          <p:nvPr/>
        </p:nvGrpSpPr>
        <p:grpSpPr>
          <a:xfrm rot="504402">
            <a:off x="4888568" y="2883668"/>
            <a:ext cx="1463815" cy="1789679"/>
            <a:chOff x="0" y="0"/>
            <a:chExt cx="2928009" cy="3579822"/>
          </a:xfrm>
        </p:grpSpPr>
        <p:sp>
          <p:nvSpPr>
            <p:cNvPr id="327" name="Shape"/>
            <p:cNvSpPr/>
            <p:nvPr/>
          </p:nvSpPr>
          <p:spPr>
            <a:xfrm>
              <a:off x="102401" y="18014"/>
              <a:ext cx="2673448" cy="3561809"/>
            </a:xfrm>
            <a:custGeom>
              <a:avLst/>
              <a:gdLst/>
              <a:ahLst/>
              <a:cxnLst>
                <a:cxn ang="0">
                  <a:pos x="wd2" y="hd2"/>
                </a:cxn>
                <a:cxn ang="5400000">
                  <a:pos x="wd2" y="hd2"/>
                </a:cxn>
                <a:cxn ang="10800000">
                  <a:pos x="wd2" y="hd2"/>
                </a:cxn>
                <a:cxn ang="16200000">
                  <a:pos x="wd2" y="hd2"/>
                </a:cxn>
              </a:cxnLst>
              <a:rect l="0" t="0" r="r" b="b"/>
              <a:pathLst>
                <a:path w="21600" h="21116" extrusionOk="0">
                  <a:moveTo>
                    <a:pt x="186" y="21116"/>
                  </a:moveTo>
                  <a:lnTo>
                    <a:pt x="21600" y="9942"/>
                  </a:lnTo>
                  <a:cubicBezTo>
                    <a:pt x="20510" y="6720"/>
                    <a:pt x="17791" y="3922"/>
                    <a:pt x="13996" y="2116"/>
                  </a:cubicBezTo>
                  <a:cubicBezTo>
                    <a:pt x="9856" y="146"/>
                    <a:pt x="4793" y="-484"/>
                    <a:pt x="0" y="375"/>
                  </a:cubicBezTo>
                  <a:lnTo>
                    <a:pt x="186" y="21116"/>
                  </a:lnTo>
                  <a:close/>
                </a:path>
              </a:pathLst>
            </a:custGeom>
            <a:solidFill>
              <a:schemeClr val="accent3">
                <a:alpha val="30000"/>
              </a:schemeClr>
            </a:solidFill>
            <a:ln w="12700" cap="flat">
              <a:noFill/>
              <a:miter lim="400000"/>
            </a:ln>
            <a:effectLst/>
          </p:spPr>
          <p:txBody>
            <a:bodyPr wrap="square" lIns="35714" tIns="35714" rIns="35714" bIns="35714" numCol="1" anchor="ctr">
              <a:noAutofit/>
            </a:bodyPr>
            <a:lstStyle/>
            <a:p>
              <a:pPr>
                <a:defRPr sz="3200"/>
              </a:pPr>
              <a:endParaRPr sz="1600"/>
            </a:p>
          </p:txBody>
        </p:sp>
        <p:sp>
          <p:nvSpPr>
            <p:cNvPr id="328" name="Circle"/>
            <p:cNvSpPr/>
            <p:nvPr/>
          </p:nvSpPr>
          <p:spPr>
            <a:xfrm>
              <a:off x="2714184" y="1592765"/>
              <a:ext cx="213826" cy="213827"/>
            </a:xfrm>
            <a:prstGeom prst="ellipse">
              <a:avLst/>
            </a:prstGeom>
            <a:solidFill>
              <a:schemeClr val="accent1">
                <a:hueOff val="273562"/>
                <a:satOff val="2937"/>
                <a:lumOff val="-22233"/>
                <a:alpha val="30000"/>
              </a:schemeClr>
            </a:solidFill>
            <a:ln w="12700" cap="flat">
              <a:noFill/>
              <a:miter lim="400000"/>
            </a:ln>
            <a:effectLst/>
          </p:spPr>
          <p:txBody>
            <a:bodyPr wrap="square" lIns="35714" tIns="35714" rIns="35714" bIns="35714" numCol="1" anchor="ctr">
              <a:noAutofit/>
            </a:bodyPr>
            <a:lstStyle/>
            <a:p>
              <a:pPr>
                <a:defRPr sz="3200">
                  <a:solidFill>
                    <a:srgbClr val="FFFFFF"/>
                  </a:solidFill>
                </a:defRPr>
              </a:pPr>
              <a:endParaRPr sz="1600"/>
            </a:p>
          </p:txBody>
        </p:sp>
        <p:sp>
          <p:nvSpPr>
            <p:cNvPr id="329" name="Circle"/>
            <p:cNvSpPr/>
            <p:nvPr/>
          </p:nvSpPr>
          <p:spPr>
            <a:xfrm>
              <a:off x="0" y="0"/>
              <a:ext cx="213826" cy="213826"/>
            </a:xfrm>
            <a:prstGeom prst="ellipse">
              <a:avLst/>
            </a:prstGeom>
            <a:solidFill>
              <a:srgbClr val="B3BDCB"/>
            </a:solidFill>
            <a:ln w="12700" cap="flat">
              <a:noFill/>
              <a:miter lim="400000"/>
            </a:ln>
            <a:effectLst/>
          </p:spPr>
          <p:txBody>
            <a:bodyPr wrap="square" lIns="35714" tIns="35714" rIns="35714" bIns="35714" numCol="1" anchor="ctr">
              <a:noAutofit/>
            </a:bodyPr>
            <a:lstStyle/>
            <a:p>
              <a:pPr>
                <a:defRPr sz="3200">
                  <a:solidFill>
                    <a:srgbClr val="FFFFFF"/>
                  </a:solidFill>
                </a:defRPr>
              </a:pPr>
              <a:endParaRPr sz="1600"/>
            </a:p>
          </p:txBody>
        </p:sp>
        <p:sp>
          <p:nvSpPr>
            <p:cNvPr id="342" name="Connection Line"/>
            <p:cNvSpPr/>
            <p:nvPr/>
          </p:nvSpPr>
          <p:spPr>
            <a:xfrm>
              <a:off x="179321" y="55534"/>
              <a:ext cx="2576349" cy="1630121"/>
            </a:xfrm>
            <a:custGeom>
              <a:avLst/>
              <a:gdLst/>
              <a:ahLst/>
              <a:cxnLst>
                <a:cxn ang="0">
                  <a:pos x="wd2" y="hd2"/>
                </a:cxn>
                <a:cxn ang="5400000">
                  <a:pos x="wd2" y="hd2"/>
                </a:cxn>
                <a:cxn ang="10800000">
                  <a:pos x="wd2" y="hd2"/>
                </a:cxn>
                <a:cxn ang="16200000">
                  <a:pos x="wd2" y="hd2"/>
                </a:cxn>
              </a:cxnLst>
              <a:rect l="0" t="0" r="r" b="b"/>
              <a:pathLst>
                <a:path w="21600" h="19718" extrusionOk="0">
                  <a:moveTo>
                    <a:pt x="0" y="476"/>
                  </a:moveTo>
                  <a:cubicBezTo>
                    <a:pt x="10917" y="-1882"/>
                    <a:pt x="18117" y="4532"/>
                    <a:pt x="21600" y="19718"/>
                  </a:cubicBezTo>
                </a:path>
              </a:pathLst>
            </a:custGeom>
            <a:noFill/>
            <a:ln w="63500" cap="flat">
              <a:solidFill>
                <a:schemeClr val="accent3">
                  <a:hueOff val="-546623"/>
                  <a:satOff val="7767"/>
                  <a:lumOff val="-14512"/>
                </a:schemeClr>
              </a:solidFill>
              <a:prstDash val="solid"/>
              <a:miter lim="400000"/>
              <a:headEnd type="triangle" w="med" len="med"/>
            </a:ln>
            <a:effectLst/>
          </p:spPr>
          <p:txBody>
            <a:bodyPr/>
            <a:lstStyle/>
            <a:p>
              <a:endParaRPr sz="1250"/>
            </a:p>
          </p:txBody>
        </p:sp>
      </p:grpSp>
      <p:sp>
        <p:nvSpPr>
          <p:cNvPr id="333" name="Line"/>
          <p:cNvSpPr/>
          <p:nvPr/>
        </p:nvSpPr>
        <p:spPr>
          <a:xfrm flipV="1">
            <a:off x="4803419" y="1571367"/>
            <a:ext cx="477192" cy="2997208"/>
          </a:xfrm>
          <a:prstGeom prst="line">
            <a:avLst/>
          </a:prstGeom>
          <a:ln w="63500">
            <a:solidFill>
              <a:schemeClr val="accent6"/>
            </a:solidFill>
            <a:prstDash val="sysDot"/>
            <a:miter lim="400000"/>
          </a:ln>
        </p:spPr>
        <p:txBody>
          <a:bodyPr lIns="35714" tIns="35714" rIns="35714" bIns="35714" anchor="ctr"/>
          <a:lstStyle/>
          <a:p>
            <a:pPr>
              <a:defRPr sz="3200"/>
            </a:pPr>
            <a:endParaRPr sz="1600"/>
          </a:p>
        </p:txBody>
      </p:sp>
      <p:sp>
        <p:nvSpPr>
          <p:cNvPr id="335" name="Line"/>
          <p:cNvSpPr/>
          <p:nvPr/>
        </p:nvSpPr>
        <p:spPr>
          <a:xfrm flipH="1">
            <a:off x="4442696" y="2086460"/>
            <a:ext cx="723503" cy="1141089"/>
          </a:xfrm>
          <a:prstGeom prst="line">
            <a:avLst/>
          </a:prstGeom>
          <a:ln w="63500">
            <a:solidFill>
              <a:schemeClr val="accent2"/>
            </a:solidFill>
            <a:miter lim="400000"/>
            <a:tailEnd type="triangle"/>
          </a:ln>
        </p:spPr>
        <p:txBody>
          <a:bodyPr lIns="35714" tIns="35714" rIns="35714" bIns="35714" anchor="ctr"/>
          <a:lstStyle/>
          <a:p>
            <a:pPr>
              <a:defRPr sz="3200"/>
            </a:pPr>
            <a:endParaRPr sz="1600"/>
          </a:p>
        </p:txBody>
      </p:sp>
      <p:sp>
        <p:nvSpPr>
          <p:cNvPr id="336" name="Circle"/>
          <p:cNvSpPr/>
          <p:nvPr/>
        </p:nvSpPr>
        <p:spPr>
          <a:xfrm rot="504402">
            <a:off x="4400230" y="3180792"/>
            <a:ext cx="106900" cy="106899"/>
          </a:xfrm>
          <a:prstGeom prst="ellipse">
            <a:avLst/>
          </a:prstGeom>
          <a:solidFill>
            <a:schemeClr val="accent1">
              <a:hueOff val="273562"/>
              <a:satOff val="2937"/>
              <a:lumOff val="-22233"/>
            </a:schemeClr>
          </a:solidFill>
          <a:ln w="12700">
            <a:miter lim="400000"/>
          </a:ln>
        </p:spPr>
        <p:txBody>
          <a:bodyPr lIns="35714" tIns="35714" rIns="35714" bIns="35714" anchor="ctr"/>
          <a:lstStyle/>
          <a:p>
            <a:pPr>
              <a:defRPr sz="3200">
                <a:solidFill>
                  <a:srgbClr val="FFFFFF"/>
                </a:solidFill>
              </a:defRPr>
            </a:pPr>
            <a:endParaRPr sz="1600"/>
          </a:p>
        </p:txBody>
      </p:sp>
      <p:sp>
        <p:nvSpPr>
          <p:cNvPr id="337" name="Circle"/>
          <p:cNvSpPr/>
          <p:nvPr/>
        </p:nvSpPr>
        <p:spPr>
          <a:xfrm rot="504402">
            <a:off x="5135624" y="2034160"/>
            <a:ext cx="106899" cy="106900"/>
          </a:xfrm>
          <a:prstGeom prst="ellipse">
            <a:avLst/>
          </a:prstGeom>
          <a:solidFill>
            <a:schemeClr val="accent1">
              <a:hueOff val="273562"/>
              <a:satOff val="2937"/>
              <a:lumOff val="-22233"/>
              <a:alpha val="30000"/>
            </a:schemeClr>
          </a:solidFill>
          <a:ln w="12700">
            <a:miter lim="400000"/>
          </a:ln>
        </p:spPr>
        <p:txBody>
          <a:bodyPr lIns="35714" tIns="35714" rIns="35714" bIns="35714" anchor="ctr"/>
          <a:lstStyle/>
          <a:p>
            <a:pPr>
              <a:defRPr sz="3200">
                <a:solidFill>
                  <a:srgbClr val="FFFFFF"/>
                </a:solidFill>
              </a:defRPr>
            </a:pPr>
            <a:endParaRPr sz="1600"/>
          </a:p>
        </p:txBody>
      </p:sp>
      <p:pic>
        <p:nvPicPr>
          <p:cNvPr id="338" name="Image" descr="Image"/>
          <p:cNvPicPr>
            <a:picLocks noChangeAspect="1"/>
          </p:cNvPicPr>
          <p:nvPr/>
        </p:nvPicPr>
        <p:blipFill>
          <a:blip r:embed="rId3"/>
          <a:stretch>
            <a:fillRect/>
          </a:stretch>
        </p:blipFill>
        <p:spPr>
          <a:xfrm>
            <a:off x="7499745" y="2203416"/>
            <a:ext cx="2770240" cy="1202690"/>
          </a:xfrm>
          <a:prstGeom prst="rect">
            <a:avLst/>
          </a:prstGeom>
          <a:ln w="12700">
            <a:miter lim="400000"/>
          </a:ln>
        </p:spPr>
      </p:pic>
      <p:pic>
        <p:nvPicPr>
          <p:cNvPr id="339" name="Image" descr="Image"/>
          <p:cNvPicPr>
            <a:picLocks noChangeAspect="1"/>
          </p:cNvPicPr>
          <p:nvPr/>
        </p:nvPicPr>
        <p:blipFill>
          <a:blip r:embed="rId4"/>
          <a:stretch>
            <a:fillRect/>
          </a:stretch>
        </p:blipFill>
        <p:spPr>
          <a:xfrm>
            <a:off x="5252086" y="5415953"/>
            <a:ext cx="5060549" cy="1085275"/>
          </a:xfrm>
          <a:prstGeom prst="rect">
            <a:avLst/>
          </a:prstGeom>
          <a:ln w="12700">
            <a:miter lim="400000"/>
          </a:ln>
        </p:spPr>
      </p:pic>
      <p:sp>
        <p:nvSpPr>
          <p:cNvPr id="340" name="Rigid transformation + scale"/>
          <p:cNvSpPr txBox="1">
            <a:spLocks noGrp="1"/>
          </p:cNvSpPr>
          <p:nvPr>
            <p:ph type="title"/>
          </p:nvPr>
        </p:nvSpPr>
        <p:spPr>
          <a:prstGeom prst="rect">
            <a:avLst/>
          </a:prstGeom>
        </p:spPr>
        <p:txBody>
          <a:bodyPr/>
          <a:lstStyle/>
          <a:p>
            <a:r>
              <a:t>Rigid transformation + scale</a:t>
            </a:r>
          </a:p>
        </p:txBody>
      </p:sp>
      <p:sp>
        <p:nvSpPr>
          <p:cNvPr id="341" name="Slide Number"/>
          <p:cNvSpPr txBox="1">
            <a:spLocks noGrp="1"/>
          </p:cNvSpPr>
          <p:nvPr>
            <p:ph type="sldNum" sz="quarter" idx="12"/>
          </p:nvPr>
        </p:nvSpPr>
        <p:spPr>
          <a:prstGeom prst="rect">
            <a:avLst/>
          </a:prstGeom>
          <a:extLst>
            <a:ext uri="{C572A759-6A51-4108-AA02-DFA0A04FC94B}">
              <ma14:wrappingTextBoxFlag xmlns:m="http://schemas.openxmlformats.org/officeDocument/2006/math" xmlns:a14="http://schemas.microsoft.com/office/drawing/2010/main" xmlns:ma14="http://schemas.microsoft.com/office/mac/drawingml/2011/main" xmlns="" val="1"/>
            </a:ext>
          </a:extLst>
        </p:spPr>
        <p:txBody>
          <a:bodyPr/>
          <a:lstStyle/>
          <a:p>
            <a:fld id="{86CB4B4D-7CA3-9044-876B-883B54F8677D}" type="slidenum">
              <a:t>99</a:t>
            </a:fld>
            <a:endParaRPr/>
          </a:p>
        </p:txBody>
      </p:sp>
      <p:pic>
        <p:nvPicPr>
          <p:cNvPr id="21" name="Picture 20">
            <a:extLst>
              <a:ext uri="{FF2B5EF4-FFF2-40B4-BE49-F238E27FC236}">
                <a16:creationId xmlns:a16="http://schemas.microsoft.com/office/drawing/2014/main" id="{F9C373A7-738D-1F47-B070-444B4BE63EA0}"/>
              </a:ext>
            </a:extLst>
          </p:cNvPr>
          <p:cNvPicPr>
            <a:picLocks noChangeAspect="1"/>
          </p:cNvPicPr>
          <p:nvPr/>
        </p:nvPicPr>
        <p:blipFill>
          <a:blip r:embed="rId5"/>
          <a:stretch>
            <a:fillRect/>
          </a:stretch>
        </p:blipFill>
        <p:spPr>
          <a:xfrm>
            <a:off x="4081219" y="2856092"/>
            <a:ext cx="304760" cy="317459"/>
          </a:xfrm>
          <a:prstGeom prst="rect">
            <a:avLst/>
          </a:prstGeom>
        </p:spPr>
      </p:pic>
      <p:pic>
        <p:nvPicPr>
          <p:cNvPr id="22" name="Picture 21">
            <a:extLst>
              <a:ext uri="{FF2B5EF4-FFF2-40B4-BE49-F238E27FC236}">
                <a16:creationId xmlns:a16="http://schemas.microsoft.com/office/drawing/2014/main" id="{6A0B5A92-EE1E-774A-825F-2DCD95416CE2}"/>
              </a:ext>
            </a:extLst>
          </p:cNvPr>
          <p:cNvPicPr>
            <a:picLocks noChangeAspect="1"/>
          </p:cNvPicPr>
          <p:nvPr/>
        </p:nvPicPr>
        <p:blipFill>
          <a:blip r:embed="rId6"/>
          <a:stretch>
            <a:fillRect/>
          </a:stretch>
        </p:blipFill>
        <p:spPr>
          <a:xfrm>
            <a:off x="6386052" y="3570378"/>
            <a:ext cx="228570" cy="190475"/>
          </a:xfrm>
          <a:prstGeom prst="rect">
            <a:avLst/>
          </a:prstGeom>
        </p:spPr>
      </p:pic>
      <p:pic>
        <p:nvPicPr>
          <p:cNvPr id="23" name="Picture 22">
            <a:extLst>
              <a:ext uri="{FF2B5EF4-FFF2-40B4-BE49-F238E27FC236}">
                <a16:creationId xmlns:a16="http://schemas.microsoft.com/office/drawing/2014/main" id="{BC81F7E6-4D9E-814C-A345-46EB259761C7}"/>
              </a:ext>
            </a:extLst>
          </p:cNvPr>
          <p:cNvPicPr>
            <a:picLocks noChangeAspect="1"/>
          </p:cNvPicPr>
          <p:nvPr/>
        </p:nvPicPr>
        <p:blipFill>
          <a:blip r:embed="rId5"/>
          <a:stretch>
            <a:fillRect/>
          </a:stretch>
        </p:blipFill>
        <p:spPr>
          <a:xfrm>
            <a:off x="7515251" y="2972974"/>
            <a:ext cx="379128" cy="394925"/>
          </a:xfrm>
          <a:prstGeom prst="rect">
            <a:avLst/>
          </a:prstGeom>
          <a:solidFill>
            <a:schemeClr val="bg1"/>
          </a:solidFill>
        </p:spPr>
      </p:pic>
      <p:pic>
        <p:nvPicPr>
          <p:cNvPr id="24" name="Picture 23">
            <a:extLst>
              <a:ext uri="{FF2B5EF4-FFF2-40B4-BE49-F238E27FC236}">
                <a16:creationId xmlns:a16="http://schemas.microsoft.com/office/drawing/2014/main" id="{F61FAC41-9CC0-A24D-957D-6621B8525620}"/>
              </a:ext>
            </a:extLst>
          </p:cNvPr>
          <p:cNvPicPr>
            <a:picLocks noChangeAspect="1"/>
          </p:cNvPicPr>
          <p:nvPr/>
        </p:nvPicPr>
        <p:blipFill>
          <a:blip r:embed="rId6"/>
          <a:stretch>
            <a:fillRect/>
          </a:stretch>
        </p:blipFill>
        <p:spPr>
          <a:xfrm>
            <a:off x="9232185" y="3125514"/>
            <a:ext cx="276570" cy="230475"/>
          </a:xfrm>
          <a:prstGeom prst="rect">
            <a:avLst/>
          </a:prstGeom>
          <a:solidFill>
            <a:schemeClr val="bg1"/>
          </a:solidFill>
        </p:spPr>
      </p:pic>
      <p:pic>
        <p:nvPicPr>
          <p:cNvPr id="25" name="Picture 24">
            <a:extLst>
              <a:ext uri="{FF2B5EF4-FFF2-40B4-BE49-F238E27FC236}">
                <a16:creationId xmlns:a16="http://schemas.microsoft.com/office/drawing/2014/main" id="{E35CE255-0873-4346-A79C-DEFFBBD47DF9}"/>
              </a:ext>
            </a:extLst>
          </p:cNvPr>
          <p:cNvPicPr>
            <a:picLocks noChangeAspect="1"/>
          </p:cNvPicPr>
          <p:nvPr/>
        </p:nvPicPr>
        <p:blipFill>
          <a:blip r:embed="rId5"/>
          <a:stretch>
            <a:fillRect/>
          </a:stretch>
        </p:blipFill>
        <p:spPr>
          <a:xfrm>
            <a:off x="5607513" y="5456965"/>
            <a:ext cx="379128" cy="394925"/>
          </a:xfrm>
          <a:prstGeom prst="rect">
            <a:avLst/>
          </a:prstGeom>
          <a:solidFill>
            <a:schemeClr val="bg1"/>
          </a:solidFill>
        </p:spPr>
      </p:pic>
      <p:pic>
        <p:nvPicPr>
          <p:cNvPr id="26" name="Picture 25">
            <a:extLst>
              <a:ext uri="{FF2B5EF4-FFF2-40B4-BE49-F238E27FC236}">
                <a16:creationId xmlns:a16="http://schemas.microsoft.com/office/drawing/2014/main" id="{C40C5557-EEDE-B946-9D78-8D5B7A2DCA73}"/>
              </a:ext>
            </a:extLst>
          </p:cNvPr>
          <p:cNvPicPr>
            <a:picLocks noChangeAspect="1"/>
          </p:cNvPicPr>
          <p:nvPr/>
        </p:nvPicPr>
        <p:blipFill>
          <a:blip r:embed="rId6"/>
          <a:stretch>
            <a:fillRect/>
          </a:stretch>
        </p:blipFill>
        <p:spPr>
          <a:xfrm>
            <a:off x="9664719" y="5564690"/>
            <a:ext cx="317481" cy="264568"/>
          </a:xfrm>
          <a:prstGeom prst="rect">
            <a:avLst/>
          </a:prstGeom>
          <a:solidFill>
            <a:schemeClr val="bg1"/>
          </a:solidFill>
        </p:spPr>
      </p:pic>
    </p:spTree>
  </p:cSld>
  <p:clrMapOvr>
    <a:masterClrMapping/>
  </p:clrMapOvr>
</p:sld>
</file>

<file path=ppt/slides/slide10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46" name="snapshot00.png" descr="snapshot00.png"/>
          <p:cNvPicPr>
            <a:picLocks noChangeAspect="1"/>
          </p:cNvPicPr>
          <p:nvPr/>
        </p:nvPicPr>
        <p:blipFill>
          <a:blip r:embed="rId2"/>
          <a:srcRect r="49621"/>
          <a:stretch>
            <a:fillRect/>
          </a:stretch>
        </p:blipFill>
        <p:spPr>
          <a:xfrm>
            <a:off x="1619104" y="992137"/>
            <a:ext cx="4605972" cy="6105863"/>
          </a:xfrm>
          <a:prstGeom prst="rect">
            <a:avLst/>
          </a:prstGeom>
          <a:ln w="12700">
            <a:miter lim="400000"/>
          </a:ln>
        </p:spPr>
      </p:pic>
      <p:pic>
        <p:nvPicPr>
          <p:cNvPr id="349" name="Image" descr="Image"/>
          <p:cNvPicPr>
            <a:picLocks noChangeAspect="1"/>
          </p:cNvPicPr>
          <p:nvPr/>
        </p:nvPicPr>
        <p:blipFill>
          <a:blip r:embed="rId3"/>
          <a:stretch>
            <a:fillRect/>
          </a:stretch>
        </p:blipFill>
        <p:spPr>
          <a:xfrm>
            <a:off x="5636898" y="1909193"/>
            <a:ext cx="205357" cy="249999"/>
          </a:xfrm>
          <a:prstGeom prst="rect">
            <a:avLst/>
          </a:prstGeom>
          <a:ln w="12700">
            <a:miter lim="400000"/>
          </a:ln>
        </p:spPr>
      </p:pic>
      <p:sp>
        <p:nvSpPr>
          <p:cNvPr id="350" name="Line"/>
          <p:cNvSpPr/>
          <p:nvPr/>
        </p:nvSpPr>
        <p:spPr>
          <a:xfrm>
            <a:off x="4353841" y="1770531"/>
            <a:ext cx="2729165" cy="231664"/>
          </a:xfrm>
          <a:custGeom>
            <a:avLst/>
            <a:gdLst/>
            <a:ahLst/>
            <a:cxnLst>
              <a:cxn ang="0">
                <a:pos x="wd2" y="hd2"/>
              </a:cxn>
              <a:cxn ang="5400000">
                <a:pos x="wd2" y="hd2"/>
              </a:cxn>
              <a:cxn ang="10800000">
                <a:pos x="wd2" y="hd2"/>
              </a:cxn>
              <a:cxn ang="16200000">
                <a:pos x="wd2" y="hd2"/>
              </a:cxn>
            </a:cxnLst>
            <a:rect l="0" t="0" r="r" b="b"/>
            <a:pathLst>
              <a:path w="21600" h="16959" extrusionOk="0">
                <a:moveTo>
                  <a:pt x="0" y="16617"/>
                </a:moveTo>
                <a:cubicBezTo>
                  <a:pt x="1478" y="11900"/>
                  <a:pt x="2990" y="8169"/>
                  <a:pt x="4525" y="5452"/>
                </a:cubicBezTo>
                <a:cubicBezTo>
                  <a:pt x="10227" y="-4641"/>
                  <a:pt x="16116" y="-672"/>
                  <a:pt x="21600" y="16959"/>
                </a:cubicBezTo>
              </a:path>
            </a:pathLst>
          </a:custGeom>
          <a:ln w="88900">
            <a:solidFill>
              <a:srgbClr val="000000"/>
            </a:solidFill>
            <a:miter lim="400000"/>
            <a:tailEnd type="triangle"/>
          </a:ln>
        </p:spPr>
        <p:txBody>
          <a:bodyPr lIns="35714" tIns="35714" rIns="35714" bIns="35714" anchor="ctr"/>
          <a:lstStyle/>
          <a:p>
            <a:pPr>
              <a:defRPr sz="3200"/>
            </a:pPr>
            <a:endParaRPr sz="1600"/>
          </a:p>
        </p:txBody>
      </p:sp>
      <p:sp>
        <p:nvSpPr>
          <p:cNvPr id="351" name="Rectangle"/>
          <p:cNvSpPr/>
          <p:nvPr/>
        </p:nvSpPr>
        <p:spPr>
          <a:xfrm>
            <a:off x="4688906" y="2177454"/>
            <a:ext cx="1766701" cy="892853"/>
          </a:xfrm>
          <a:prstGeom prst="rect">
            <a:avLst/>
          </a:prstGeom>
          <a:solidFill>
            <a:srgbClr val="FFFFFF"/>
          </a:solidFill>
          <a:ln w="12700">
            <a:miter lim="400000"/>
          </a:ln>
        </p:spPr>
        <p:txBody>
          <a:bodyPr lIns="35714" tIns="35714" rIns="35714" bIns="35714" anchor="ctr"/>
          <a:lstStyle/>
          <a:p>
            <a:pPr>
              <a:defRPr sz="3200">
                <a:solidFill>
                  <a:srgbClr val="FFFFFF"/>
                </a:solidFill>
              </a:defRPr>
            </a:pPr>
            <a:endParaRPr sz="1600"/>
          </a:p>
        </p:txBody>
      </p:sp>
      <p:sp>
        <p:nvSpPr>
          <p:cNvPr id="352" name="?"/>
          <p:cNvSpPr txBox="1"/>
          <p:nvPr/>
        </p:nvSpPr>
        <p:spPr>
          <a:xfrm>
            <a:off x="8097174" y="2952086"/>
            <a:ext cx="612268" cy="1472327"/>
          </a:xfrm>
          <a:prstGeom prst="rect">
            <a:avLst/>
          </a:prstGeom>
          <a:ln w="12700">
            <a:miter lim="400000"/>
          </a:ln>
          <a:extLst>
            <a:ext uri="{C572A759-6A51-4108-AA02-DFA0A04FC94B}">
              <ma14:wrappingTextBoxFlag xmlns:m="http://schemas.openxmlformats.org/officeDocument/2006/math" xmlns:a14="http://schemas.microsoft.com/office/drawing/2010/main" xmlns:ma14="http://schemas.microsoft.com/office/mac/drawingml/2011/main" xmlns="" val="1"/>
            </a:ext>
          </a:extLst>
        </p:spPr>
        <p:txBody>
          <a:bodyPr wrap="square" lIns="35714" tIns="35714" rIns="35714" bIns="35714" anchor="ctr">
            <a:spAutoFit/>
          </a:bodyPr>
          <a:lstStyle>
            <a:lvl1pPr>
              <a:defRPr sz="18200"/>
            </a:lvl1pPr>
          </a:lstStyle>
          <a:p>
            <a:r>
              <a:rPr sz="9099"/>
              <a:t>?</a:t>
            </a:r>
          </a:p>
        </p:txBody>
      </p:sp>
      <p:sp>
        <p:nvSpPr>
          <p:cNvPr id="353" name="Procrustes alignment problem definition"/>
          <p:cNvSpPr txBox="1">
            <a:spLocks noGrp="1"/>
          </p:cNvSpPr>
          <p:nvPr>
            <p:ph type="title"/>
          </p:nvPr>
        </p:nvSpPr>
        <p:spPr>
          <a:prstGeom prst="rect">
            <a:avLst/>
          </a:prstGeom>
        </p:spPr>
        <p:txBody>
          <a:bodyPr>
            <a:normAutofit/>
          </a:bodyPr>
          <a:lstStyle>
            <a:lvl1pPr defTabSz="698301">
              <a:defRPr sz="9520"/>
            </a:lvl1pPr>
          </a:lstStyle>
          <a:p>
            <a:r>
              <a:rPr sz="4400"/>
              <a:t>Procrustes alignment problem definition</a:t>
            </a:r>
          </a:p>
        </p:txBody>
      </p:sp>
      <p:sp>
        <p:nvSpPr>
          <p:cNvPr id="354" name="Slide Number"/>
          <p:cNvSpPr txBox="1">
            <a:spLocks noGrp="1"/>
          </p:cNvSpPr>
          <p:nvPr>
            <p:ph type="sldNum" sz="quarter" idx="12"/>
          </p:nvPr>
        </p:nvSpPr>
        <p:spPr>
          <a:prstGeom prst="rect">
            <a:avLst/>
          </a:prstGeom>
          <a:extLst>
            <a:ext uri="{C572A759-6A51-4108-AA02-DFA0A04FC94B}">
              <ma14:wrappingTextBoxFlag xmlns:m="http://schemas.openxmlformats.org/officeDocument/2006/math" xmlns:a14="http://schemas.microsoft.com/office/drawing/2010/main" xmlns:ma14="http://schemas.microsoft.com/office/mac/drawingml/2011/main" xmlns="" val="1"/>
            </a:ext>
          </a:extLst>
        </p:spPr>
        <p:txBody>
          <a:bodyPr/>
          <a:lstStyle/>
          <a:p>
            <a:fld id="{86CB4B4D-7CA3-9044-876B-883B54F8677D}" type="slidenum">
              <a:t>100</a:t>
            </a:fld>
            <a:endParaRPr/>
          </a:p>
        </p:txBody>
      </p:sp>
      <p:pic>
        <p:nvPicPr>
          <p:cNvPr id="11" name="Picture 10">
            <a:extLst>
              <a:ext uri="{FF2B5EF4-FFF2-40B4-BE49-F238E27FC236}">
                <a16:creationId xmlns:a16="http://schemas.microsoft.com/office/drawing/2014/main" id="{490A8C51-5C32-6E4F-BA88-108AAE527E88}"/>
              </a:ext>
            </a:extLst>
          </p:cNvPr>
          <p:cNvPicPr>
            <a:picLocks noChangeAspect="1"/>
          </p:cNvPicPr>
          <p:nvPr/>
        </p:nvPicPr>
        <p:blipFill rotWithShape="1">
          <a:blip r:embed="rId4"/>
          <a:srcRect t="-835" r="84092" b="1"/>
          <a:stretch/>
        </p:blipFill>
        <p:spPr>
          <a:xfrm>
            <a:off x="7125313" y="1790924"/>
            <a:ext cx="496934" cy="422541"/>
          </a:xfrm>
          <a:prstGeom prst="rect">
            <a:avLst/>
          </a:prstGeom>
        </p:spPr>
      </p:pic>
      <p:pic>
        <p:nvPicPr>
          <p:cNvPr id="12" name="Picture 11">
            <a:extLst>
              <a:ext uri="{FF2B5EF4-FFF2-40B4-BE49-F238E27FC236}">
                <a16:creationId xmlns:a16="http://schemas.microsoft.com/office/drawing/2014/main" id="{9A6EEEF5-AE71-504C-B790-7CDBA1BACF4C}"/>
              </a:ext>
            </a:extLst>
          </p:cNvPr>
          <p:cNvPicPr>
            <a:picLocks noChangeAspect="1"/>
          </p:cNvPicPr>
          <p:nvPr/>
        </p:nvPicPr>
        <p:blipFill rotWithShape="1">
          <a:blip r:embed="rId4"/>
          <a:srcRect l="28545" t="3560" r="58350" b="2004"/>
          <a:stretch/>
        </p:blipFill>
        <p:spPr>
          <a:xfrm>
            <a:off x="3918621" y="1838685"/>
            <a:ext cx="409380" cy="395733"/>
          </a:xfrm>
          <a:prstGeom prst="rect">
            <a:avLst/>
          </a:prstGeom>
        </p:spPr>
      </p:pic>
    </p:spTree>
  </p:cSld>
  <p:clrMapOvr>
    <a:masterClrMapping/>
  </p:clrMapOvr>
</p:sld>
</file>

<file path=ppt/slides/slide10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56" name="snapshot00.png" descr="snapshot00.png"/>
          <p:cNvPicPr>
            <a:picLocks noChangeAspect="1"/>
          </p:cNvPicPr>
          <p:nvPr/>
        </p:nvPicPr>
        <p:blipFill>
          <a:blip r:embed="rId3"/>
          <a:stretch>
            <a:fillRect/>
          </a:stretch>
        </p:blipFill>
        <p:spPr>
          <a:xfrm>
            <a:off x="1619104" y="992137"/>
            <a:ext cx="9142811" cy="6105863"/>
          </a:xfrm>
          <a:prstGeom prst="rect">
            <a:avLst/>
          </a:prstGeom>
          <a:ln w="12700">
            <a:miter lim="400000"/>
          </a:ln>
        </p:spPr>
      </p:pic>
      <p:pic>
        <p:nvPicPr>
          <p:cNvPr id="360" name="Image" descr="Image"/>
          <p:cNvPicPr>
            <a:picLocks noChangeAspect="1"/>
          </p:cNvPicPr>
          <p:nvPr/>
        </p:nvPicPr>
        <p:blipFill>
          <a:blip r:embed="rId4"/>
          <a:stretch>
            <a:fillRect/>
          </a:stretch>
        </p:blipFill>
        <p:spPr>
          <a:xfrm>
            <a:off x="5636898" y="1909193"/>
            <a:ext cx="205357" cy="249999"/>
          </a:xfrm>
          <a:prstGeom prst="rect">
            <a:avLst/>
          </a:prstGeom>
          <a:ln w="12700">
            <a:miter lim="400000"/>
          </a:ln>
        </p:spPr>
      </p:pic>
      <p:sp>
        <p:nvSpPr>
          <p:cNvPr id="361" name="Line"/>
          <p:cNvSpPr/>
          <p:nvPr/>
        </p:nvSpPr>
        <p:spPr>
          <a:xfrm>
            <a:off x="4353841" y="1770531"/>
            <a:ext cx="2729165" cy="231664"/>
          </a:xfrm>
          <a:custGeom>
            <a:avLst/>
            <a:gdLst/>
            <a:ahLst/>
            <a:cxnLst>
              <a:cxn ang="0">
                <a:pos x="wd2" y="hd2"/>
              </a:cxn>
              <a:cxn ang="5400000">
                <a:pos x="wd2" y="hd2"/>
              </a:cxn>
              <a:cxn ang="10800000">
                <a:pos x="wd2" y="hd2"/>
              </a:cxn>
              <a:cxn ang="16200000">
                <a:pos x="wd2" y="hd2"/>
              </a:cxn>
            </a:cxnLst>
            <a:rect l="0" t="0" r="r" b="b"/>
            <a:pathLst>
              <a:path w="21600" h="16959" extrusionOk="0">
                <a:moveTo>
                  <a:pt x="0" y="16617"/>
                </a:moveTo>
                <a:cubicBezTo>
                  <a:pt x="1478" y="11900"/>
                  <a:pt x="2990" y="8169"/>
                  <a:pt x="4525" y="5452"/>
                </a:cubicBezTo>
                <a:cubicBezTo>
                  <a:pt x="10227" y="-4641"/>
                  <a:pt x="16116" y="-672"/>
                  <a:pt x="21600" y="16959"/>
                </a:cubicBezTo>
              </a:path>
            </a:pathLst>
          </a:custGeom>
          <a:ln w="88900">
            <a:solidFill>
              <a:srgbClr val="000000"/>
            </a:solidFill>
            <a:miter lim="400000"/>
            <a:tailEnd type="triangle"/>
          </a:ln>
        </p:spPr>
        <p:txBody>
          <a:bodyPr lIns="35714" tIns="35714" rIns="35714" bIns="35714" anchor="ctr"/>
          <a:lstStyle/>
          <a:p>
            <a:pPr>
              <a:defRPr sz="3200"/>
            </a:pPr>
            <a:endParaRPr sz="1600"/>
          </a:p>
        </p:txBody>
      </p:sp>
      <p:sp>
        <p:nvSpPr>
          <p:cNvPr id="362" name="Procrustes alignment problem definition"/>
          <p:cNvSpPr txBox="1">
            <a:spLocks noGrp="1"/>
          </p:cNvSpPr>
          <p:nvPr>
            <p:ph type="title"/>
          </p:nvPr>
        </p:nvSpPr>
        <p:spPr>
          <a:prstGeom prst="rect">
            <a:avLst/>
          </a:prstGeom>
        </p:spPr>
        <p:txBody>
          <a:bodyPr>
            <a:normAutofit/>
          </a:bodyPr>
          <a:lstStyle>
            <a:lvl1pPr defTabSz="698301">
              <a:defRPr sz="9520"/>
            </a:lvl1pPr>
          </a:lstStyle>
          <a:p>
            <a:r>
              <a:rPr sz="4400"/>
              <a:t>Procrustes alignment problem definition</a:t>
            </a:r>
          </a:p>
        </p:txBody>
      </p:sp>
      <p:sp>
        <p:nvSpPr>
          <p:cNvPr id="363" name="Slide Number"/>
          <p:cNvSpPr txBox="1">
            <a:spLocks noGrp="1"/>
          </p:cNvSpPr>
          <p:nvPr>
            <p:ph type="sldNum" sz="quarter" idx="12"/>
          </p:nvPr>
        </p:nvSpPr>
        <p:spPr>
          <a:prstGeom prst="rect">
            <a:avLst/>
          </a:prstGeom>
          <a:extLst>
            <a:ext uri="{C572A759-6A51-4108-AA02-DFA0A04FC94B}">
              <ma14:wrappingTextBoxFlag xmlns:m="http://schemas.openxmlformats.org/officeDocument/2006/math" xmlns:a14="http://schemas.microsoft.com/office/drawing/2010/main" xmlns:ma14="http://schemas.microsoft.com/office/mac/drawingml/2011/main" xmlns="" val="1"/>
            </a:ext>
          </a:extLst>
        </p:spPr>
        <p:txBody>
          <a:bodyPr/>
          <a:lstStyle/>
          <a:p>
            <a:fld id="{86CB4B4D-7CA3-9044-876B-883B54F8677D}" type="slidenum">
              <a:t>101</a:t>
            </a:fld>
            <a:endParaRPr/>
          </a:p>
        </p:txBody>
      </p:sp>
      <p:pic>
        <p:nvPicPr>
          <p:cNvPr id="10" name="Picture 9">
            <a:extLst>
              <a:ext uri="{FF2B5EF4-FFF2-40B4-BE49-F238E27FC236}">
                <a16:creationId xmlns:a16="http://schemas.microsoft.com/office/drawing/2014/main" id="{36E2B4D1-9BC3-9949-9D28-A13BCC2BF0E7}"/>
              </a:ext>
            </a:extLst>
          </p:cNvPr>
          <p:cNvPicPr>
            <a:picLocks noChangeAspect="1"/>
          </p:cNvPicPr>
          <p:nvPr/>
        </p:nvPicPr>
        <p:blipFill rotWithShape="1">
          <a:blip r:embed="rId5"/>
          <a:srcRect t="-835" r="84092" b="1"/>
          <a:stretch/>
        </p:blipFill>
        <p:spPr>
          <a:xfrm>
            <a:off x="7125313" y="1790924"/>
            <a:ext cx="496934" cy="422541"/>
          </a:xfrm>
          <a:prstGeom prst="rect">
            <a:avLst/>
          </a:prstGeom>
        </p:spPr>
      </p:pic>
      <p:pic>
        <p:nvPicPr>
          <p:cNvPr id="11" name="Picture 10">
            <a:extLst>
              <a:ext uri="{FF2B5EF4-FFF2-40B4-BE49-F238E27FC236}">
                <a16:creationId xmlns:a16="http://schemas.microsoft.com/office/drawing/2014/main" id="{B2126594-15F5-7F48-9EAD-3CD26A9446D3}"/>
              </a:ext>
            </a:extLst>
          </p:cNvPr>
          <p:cNvPicPr>
            <a:picLocks noChangeAspect="1"/>
          </p:cNvPicPr>
          <p:nvPr/>
        </p:nvPicPr>
        <p:blipFill rotWithShape="1">
          <a:blip r:embed="rId5"/>
          <a:srcRect l="28545" t="3560" r="58350" b="2004"/>
          <a:stretch/>
        </p:blipFill>
        <p:spPr>
          <a:xfrm>
            <a:off x="3918621" y="1838685"/>
            <a:ext cx="409380" cy="395733"/>
          </a:xfrm>
          <a:prstGeom prst="rect">
            <a:avLst/>
          </a:prstGeom>
        </p:spPr>
      </p:pic>
      <p:pic>
        <p:nvPicPr>
          <p:cNvPr id="2" name="Picture 1">
            <a:extLst>
              <a:ext uri="{FF2B5EF4-FFF2-40B4-BE49-F238E27FC236}">
                <a16:creationId xmlns:a16="http://schemas.microsoft.com/office/drawing/2014/main" id="{B628CC8F-6EA4-734D-B99A-90D7B91F6605}"/>
              </a:ext>
            </a:extLst>
          </p:cNvPr>
          <p:cNvPicPr>
            <a:picLocks noChangeAspect="1"/>
          </p:cNvPicPr>
          <p:nvPr/>
        </p:nvPicPr>
        <p:blipFill>
          <a:blip r:embed="rId6"/>
          <a:stretch>
            <a:fillRect/>
          </a:stretch>
        </p:blipFill>
        <p:spPr>
          <a:xfrm>
            <a:off x="5787877" y="5911528"/>
            <a:ext cx="4812673" cy="444442"/>
          </a:xfrm>
          <a:prstGeom prst="rect">
            <a:avLst/>
          </a:prstGeom>
        </p:spPr>
      </p:pic>
    </p:spTree>
  </p:cSld>
  <p:clrMapOvr>
    <a:masterClrMapping/>
  </p:clrMapOvr>
</p:sld>
</file>

<file path=ppt/slides/slide10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65" name="snapshot00.png" descr="snapshot00.png"/>
          <p:cNvPicPr>
            <a:picLocks noChangeAspect="1"/>
          </p:cNvPicPr>
          <p:nvPr/>
        </p:nvPicPr>
        <p:blipFill>
          <a:blip r:embed="rId3"/>
          <a:stretch>
            <a:fillRect/>
          </a:stretch>
        </p:blipFill>
        <p:spPr>
          <a:xfrm>
            <a:off x="1619104" y="992137"/>
            <a:ext cx="9142811" cy="6105863"/>
          </a:xfrm>
          <a:prstGeom prst="rect">
            <a:avLst/>
          </a:prstGeom>
          <a:ln w="12700">
            <a:miter lim="400000"/>
          </a:ln>
        </p:spPr>
      </p:pic>
      <p:pic>
        <p:nvPicPr>
          <p:cNvPr id="366" name="Image" descr="Image"/>
          <p:cNvPicPr>
            <a:picLocks noChangeAspect="1"/>
          </p:cNvPicPr>
          <p:nvPr/>
        </p:nvPicPr>
        <p:blipFill>
          <a:blip r:embed="rId4"/>
          <a:stretch>
            <a:fillRect/>
          </a:stretch>
        </p:blipFill>
        <p:spPr>
          <a:xfrm>
            <a:off x="7258718" y="1900265"/>
            <a:ext cx="357141" cy="267856"/>
          </a:xfrm>
          <a:prstGeom prst="rect">
            <a:avLst/>
          </a:prstGeom>
          <a:ln w="12700">
            <a:miter lim="400000"/>
          </a:ln>
        </p:spPr>
      </p:pic>
      <p:pic>
        <p:nvPicPr>
          <p:cNvPr id="367" name="Image" descr="Image"/>
          <p:cNvPicPr>
            <a:picLocks noChangeAspect="1"/>
          </p:cNvPicPr>
          <p:nvPr/>
        </p:nvPicPr>
        <p:blipFill>
          <a:blip r:embed="rId5"/>
          <a:stretch>
            <a:fillRect/>
          </a:stretch>
        </p:blipFill>
        <p:spPr>
          <a:xfrm>
            <a:off x="3952581" y="1922586"/>
            <a:ext cx="267856" cy="223214"/>
          </a:xfrm>
          <a:prstGeom prst="rect">
            <a:avLst/>
          </a:prstGeom>
          <a:ln w="12700">
            <a:miter lim="400000"/>
          </a:ln>
        </p:spPr>
      </p:pic>
      <p:sp>
        <p:nvSpPr>
          <p:cNvPr id="368" name="Line"/>
          <p:cNvSpPr/>
          <p:nvPr/>
        </p:nvSpPr>
        <p:spPr>
          <a:xfrm>
            <a:off x="4353841" y="1770531"/>
            <a:ext cx="2729165" cy="231664"/>
          </a:xfrm>
          <a:custGeom>
            <a:avLst/>
            <a:gdLst/>
            <a:ahLst/>
            <a:cxnLst>
              <a:cxn ang="0">
                <a:pos x="wd2" y="hd2"/>
              </a:cxn>
              <a:cxn ang="5400000">
                <a:pos x="wd2" y="hd2"/>
              </a:cxn>
              <a:cxn ang="10800000">
                <a:pos x="wd2" y="hd2"/>
              </a:cxn>
              <a:cxn ang="16200000">
                <a:pos x="wd2" y="hd2"/>
              </a:cxn>
            </a:cxnLst>
            <a:rect l="0" t="0" r="r" b="b"/>
            <a:pathLst>
              <a:path w="21600" h="16959" extrusionOk="0">
                <a:moveTo>
                  <a:pt x="0" y="16617"/>
                </a:moveTo>
                <a:cubicBezTo>
                  <a:pt x="1478" y="11900"/>
                  <a:pt x="2990" y="8169"/>
                  <a:pt x="4525" y="5452"/>
                </a:cubicBezTo>
                <a:cubicBezTo>
                  <a:pt x="10227" y="-4641"/>
                  <a:pt x="16116" y="-672"/>
                  <a:pt x="21600" y="16959"/>
                </a:cubicBezTo>
              </a:path>
            </a:pathLst>
          </a:custGeom>
          <a:ln w="88900">
            <a:solidFill>
              <a:srgbClr val="000000"/>
            </a:solidFill>
            <a:miter lim="400000"/>
            <a:tailEnd type="triangle"/>
          </a:ln>
        </p:spPr>
        <p:txBody>
          <a:bodyPr lIns="35714" tIns="35714" rIns="35714" bIns="35714" anchor="ctr"/>
          <a:lstStyle/>
          <a:p>
            <a:pPr>
              <a:defRPr sz="3200"/>
            </a:pPr>
            <a:endParaRPr sz="1600"/>
          </a:p>
        </p:txBody>
      </p:sp>
      <p:sp>
        <p:nvSpPr>
          <p:cNvPr id="369" name="?"/>
          <p:cNvSpPr txBox="1"/>
          <p:nvPr/>
        </p:nvSpPr>
        <p:spPr>
          <a:xfrm>
            <a:off x="9699201" y="5285317"/>
            <a:ext cx="612268" cy="1472327"/>
          </a:xfrm>
          <a:prstGeom prst="rect">
            <a:avLst/>
          </a:prstGeom>
          <a:ln w="12700">
            <a:miter lim="400000"/>
          </a:ln>
          <a:extLst>
            <a:ext uri="{C572A759-6A51-4108-AA02-DFA0A04FC94B}">
              <ma14:wrappingTextBoxFlag xmlns:m="http://schemas.openxmlformats.org/officeDocument/2006/math" xmlns:a14="http://schemas.microsoft.com/office/drawing/2010/main" xmlns:ma14="http://schemas.microsoft.com/office/mac/drawingml/2011/main" xmlns="" val="1"/>
            </a:ext>
          </a:extLst>
        </p:spPr>
        <p:txBody>
          <a:bodyPr wrap="square" lIns="35714" tIns="35714" rIns="35714" bIns="35714" anchor="ctr">
            <a:spAutoFit/>
          </a:bodyPr>
          <a:lstStyle>
            <a:lvl1pPr>
              <a:defRPr sz="18200"/>
            </a:lvl1pPr>
          </a:lstStyle>
          <a:p>
            <a:r>
              <a:rPr sz="9099"/>
              <a:t>?</a:t>
            </a:r>
          </a:p>
        </p:txBody>
      </p:sp>
      <p:sp>
        <p:nvSpPr>
          <p:cNvPr id="370" name="Procrustes alignment problem definition"/>
          <p:cNvSpPr txBox="1">
            <a:spLocks noGrp="1"/>
          </p:cNvSpPr>
          <p:nvPr>
            <p:ph type="title"/>
          </p:nvPr>
        </p:nvSpPr>
        <p:spPr>
          <a:prstGeom prst="rect">
            <a:avLst/>
          </a:prstGeom>
        </p:spPr>
        <p:txBody>
          <a:bodyPr>
            <a:normAutofit/>
          </a:bodyPr>
          <a:lstStyle>
            <a:lvl1pPr>
              <a:defRPr sz="9800"/>
            </a:lvl1pPr>
          </a:lstStyle>
          <a:p>
            <a:r>
              <a:rPr sz="4400"/>
              <a:t>Procrustes alignment problem definition</a:t>
            </a:r>
          </a:p>
        </p:txBody>
      </p:sp>
      <p:sp>
        <p:nvSpPr>
          <p:cNvPr id="372" name="Slide Number"/>
          <p:cNvSpPr txBox="1">
            <a:spLocks noGrp="1"/>
          </p:cNvSpPr>
          <p:nvPr>
            <p:ph type="sldNum" sz="quarter" idx="12"/>
          </p:nvPr>
        </p:nvSpPr>
        <p:spPr>
          <a:prstGeom prst="rect">
            <a:avLst/>
          </a:prstGeom>
          <a:extLst>
            <a:ext uri="{C572A759-6A51-4108-AA02-DFA0A04FC94B}">
              <ma14:wrappingTextBoxFlag xmlns:m="http://schemas.openxmlformats.org/officeDocument/2006/math" xmlns:a14="http://schemas.microsoft.com/office/drawing/2010/main" xmlns:ma14="http://schemas.microsoft.com/office/mac/drawingml/2011/main" xmlns="" val="1"/>
            </a:ext>
          </a:extLst>
        </p:spPr>
        <p:txBody>
          <a:bodyPr/>
          <a:lstStyle/>
          <a:p>
            <a:fld id="{86CB4B4D-7CA3-9044-876B-883B54F8677D}" type="slidenum">
              <a:t>102</a:t>
            </a:fld>
            <a:endParaRPr/>
          </a:p>
        </p:txBody>
      </p:sp>
      <p:pic>
        <p:nvPicPr>
          <p:cNvPr id="2" name="Picture 1">
            <a:extLst>
              <a:ext uri="{FF2B5EF4-FFF2-40B4-BE49-F238E27FC236}">
                <a16:creationId xmlns:a16="http://schemas.microsoft.com/office/drawing/2014/main" id="{FEB96B23-EEE8-0143-8614-241C3159FB18}"/>
              </a:ext>
            </a:extLst>
          </p:cNvPr>
          <p:cNvPicPr>
            <a:picLocks noChangeAspect="1"/>
          </p:cNvPicPr>
          <p:nvPr/>
        </p:nvPicPr>
        <p:blipFill>
          <a:blip r:embed="rId6"/>
          <a:stretch>
            <a:fillRect/>
          </a:stretch>
        </p:blipFill>
        <p:spPr>
          <a:xfrm>
            <a:off x="4607164" y="5792967"/>
            <a:ext cx="5092037" cy="647616"/>
          </a:xfrm>
          <a:prstGeom prst="rect">
            <a:avLst/>
          </a:prstGeom>
        </p:spPr>
      </p:pic>
    </p:spTree>
  </p:cSld>
  <p:clrMapOvr>
    <a:masterClrMapping/>
  </p:clrMapOvr>
</p:sld>
</file>

<file path=ppt/slides/slide10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76" name="pasted-image.gif" descr="pasted-image.gif"/>
          <p:cNvPicPr>
            <a:picLocks/>
          </p:cNvPicPr>
          <p:nvPr/>
        </p:nvPicPr>
        <p:blipFill>
          <a:blip r:embed="rId3"/>
          <a:stretch>
            <a:fillRect/>
          </a:stretch>
        </p:blipFill>
        <p:spPr>
          <a:xfrm>
            <a:off x="1920827" y="1831788"/>
            <a:ext cx="3861044" cy="2805693"/>
          </a:xfrm>
          <a:prstGeom prst="rect">
            <a:avLst/>
          </a:prstGeom>
          <a:ln w="12700">
            <a:miter lim="400000"/>
          </a:ln>
        </p:spPr>
      </p:pic>
      <p:sp>
        <p:nvSpPr>
          <p:cNvPr id="377" name="Why Procrustes?"/>
          <p:cNvSpPr txBox="1">
            <a:spLocks noGrp="1"/>
          </p:cNvSpPr>
          <p:nvPr>
            <p:ph type="title"/>
          </p:nvPr>
        </p:nvSpPr>
        <p:spPr>
          <a:prstGeom prst="rect">
            <a:avLst/>
          </a:prstGeom>
        </p:spPr>
        <p:txBody>
          <a:bodyPr>
            <a:normAutofit/>
          </a:bodyPr>
          <a:lstStyle>
            <a:lvl1pPr>
              <a:defRPr sz="9800"/>
            </a:lvl1pPr>
          </a:lstStyle>
          <a:p>
            <a:r>
              <a:rPr sz="4400"/>
              <a:t>Why Procrustes?</a:t>
            </a:r>
          </a:p>
        </p:txBody>
      </p:sp>
      <p:sp>
        <p:nvSpPr>
          <p:cNvPr id="381" name="Slide Number"/>
          <p:cNvSpPr txBox="1">
            <a:spLocks noGrp="1"/>
          </p:cNvSpPr>
          <p:nvPr>
            <p:ph type="sldNum" sz="quarter" idx="12"/>
          </p:nvPr>
        </p:nvSpPr>
        <p:spPr>
          <a:prstGeom prst="rect">
            <a:avLst/>
          </a:prstGeom>
          <a:extLst>
            <a:ext uri="{C572A759-6A51-4108-AA02-DFA0A04FC94B}">
              <ma14:wrappingTextBoxFlag xmlns:m="http://schemas.openxmlformats.org/officeDocument/2006/math" xmlns:a14="http://schemas.microsoft.com/office/drawing/2010/main" xmlns:ma14="http://schemas.microsoft.com/office/mac/drawingml/2011/main" xmlns="" val="1"/>
            </a:ext>
          </a:extLst>
        </p:spPr>
        <p:txBody>
          <a:bodyPr/>
          <a:lstStyle/>
          <a:p>
            <a:fld id="{86CB4B4D-7CA3-9044-876B-883B54F8677D}" type="slidenum">
              <a:t>103</a:t>
            </a:fld>
            <a:endParaRPr/>
          </a:p>
        </p:txBody>
      </p:sp>
      <p:sp>
        <p:nvSpPr>
          <p:cNvPr id="378" name="The name Procrustes (Greek: Προκρούστης) refers to a bandit from Greek mythology who made his victims fit his bed either by stretching their limbs or cutting them off.…"/>
          <p:cNvSpPr txBox="1"/>
          <p:nvPr/>
        </p:nvSpPr>
        <p:spPr>
          <a:xfrm>
            <a:off x="838885" y="5237136"/>
            <a:ext cx="10514231" cy="1528746"/>
          </a:xfrm>
          <a:prstGeom prst="rect">
            <a:avLst/>
          </a:prstGeom>
          <a:ln w="12700">
            <a:miter lim="400000"/>
          </a:ln>
          <a:extLst>
            <a:ext uri="{C572A759-6A51-4108-AA02-DFA0A04FC94B}">
              <ma14:wrappingTextBoxFlag xmlns:m="http://schemas.openxmlformats.org/officeDocument/2006/math" xmlns:a14="http://schemas.microsoft.com/office/drawing/2010/main" xmlns:ma14="http://schemas.microsoft.com/office/mac/drawingml/2011/main" xmlns="" val="1"/>
            </a:ext>
          </a:extLst>
        </p:spPr>
        <p:txBody>
          <a:bodyPr wrap="square" lIns="35714" tIns="35714" rIns="35714" bIns="35714" anchor="ctr">
            <a:spAutoFit/>
          </a:bodyPr>
          <a:lstStyle/>
          <a:p>
            <a:pPr algn="l" defTabSz="228577">
              <a:spcBef>
                <a:spcPts val="350"/>
              </a:spcBef>
              <a:defRPr sz="2800">
                <a:solidFill>
                  <a:srgbClr val="202122"/>
                </a:solidFill>
                <a:latin typeface="Helvetica"/>
                <a:ea typeface="Helvetica"/>
                <a:cs typeface="Helvetica"/>
                <a:sym typeface="Helvetica"/>
              </a:defRPr>
            </a:pPr>
            <a:r>
              <a:rPr sz="2200">
                <a:latin typeface="Calibri" panose="020F0502020204030204" pitchFamily="34" charset="0"/>
                <a:cs typeface="Calibri" panose="020F0502020204030204" pitchFamily="34" charset="0"/>
              </a:rPr>
              <a:t>The name </a:t>
            </a:r>
            <a:r>
              <a:rPr sz="2200" i="1">
                <a:solidFill>
                  <a:srgbClr val="0B0080"/>
                </a:solidFill>
                <a:latin typeface="Calibri" panose="020F0502020204030204" pitchFamily="34" charset="0"/>
                <a:cs typeface="Calibri" panose="020F0502020204030204" pitchFamily="34" charset="0"/>
                <a:hlinkClick r:id="rId4"/>
              </a:rPr>
              <a:t>Procrustes</a:t>
            </a:r>
            <a:r>
              <a:rPr sz="2200">
                <a:latin typeface="Calibri" panose="020F0502020204030204" pitchFamily="34" charset="0"/>
                <a:cs typeface="Calibri" panose="020F0502020204030204" pitchFamily="34" charset="0"/>
              </a:rPr>
              <a:t> (</a:t>
            </a:r>
            <a:r>
              <a:rPr sz="2200">
                <a:solidFill>
                  <a:srgbClr val="0645AD"/>
                </a:solidFill>
                <a:latin typeface="Calibri" panose="020F0502020204030204" pitchFamily="34" charset="0"/>
                <a:cs typeface="Calibri" panose="020F0502020204030204" pitchFamily="34" charset="0"/>
                <a:hlinkClick r:id="rId5"/>
              </a:rPr>
              <a:t>Greek</a:t>
            </a:r>
            <a:r>
              <a:rPr sz="2200">
                <a:latin typeface="Calibri" panose="020F0502020204030204" pitchFamily="34" charset="0"/>
                <a:cs typeface="Calibri" panose="020F0502020204030204" pitchFamily="34" charset="0"/>
              </a:rPr>
              <a:t>: </a:t>
            </a:r>
            <a:r>
              <a:rPr sz="2200" err="1">
                <a:latin typeface="Calibri" panose="020F0502020204030204" pitchFamily="34" charset="0"/>
                <a:cs typeface="Calibri" panose="020F0502020204030204" pitchFamily="34" charset="0"/>
              </a:rPr>
              <a:t>Προκρούστης</a:t>
            </a:r>
            <a:r>
              <a:rPr sz="2200">
                <a:latin typeface="Calibri" panose="020F0502020204030204" pitchFamily="34" charset="0"/>
                <a:cs typeface="Calibri" panose="020F0502020204030204" pitchFamily="34" charset="0"/>
              </a:rPr>
              <a:t>) refers to a bandit from Greek mythology who made his victims fit his bed either by stretching their limbs or cutting them off.</a:t>
            </a:r>
          </a:p>
          <a:p>
            <a:pPr algn="l" defTabSz="228577">
              <a:spcBef>
                <a:spcPts val="350"/>
              </a:spcBef>
              <a:defRPr sz="2800">
                <a:solidFill>
                  <a:srgbClr val="202122"/>
                </a:solidFill>
                <a:latin typeface="Helvetica"/>
                <a:ea typeface="Helvetica"/>
                <a:cs typeface="Helvetica"/>
                <a:sym typeface="Helvetica"/>
              </a:defRPr>
            </a:pPr>
            <a:endParaRPr sz="2200">
              <a:latin typeface="Calibri" panose="020F0502020204030204" pitchFamily="34" charset="0"/>
              <a:cs typeface="Calibri" panose="020F0502020204030204" pitchFamily="34" charset="0"/>
            </a:endParaRPr>
          </a:p>
          <a:p>
            <a:pPr algn="l" defTabSz="228577">
              <a:spcBef>
                <a:spcPts val="350"/>
              </a:spcBef>
              <a:defRPr sz="2800">
                <a:solidFill>
                  <a:srgbClr val="202122"/>
                </a:solidFill>
                <a:latin typeface="Helvetica"/>
                <a:ea typeface="Helvetica"/>
                <a:cs typeface="Helvetica"/>
                <a:sym typeface="Helvetica"/>
              </a:defRPr>
            </a:pPr>
            <a:r>
              <a:rPr sz="2200" err="1">
                <a:latin typeface="Calibri" panose="020F0502020204030204" pitchFamily="34" charset="0"/>
                <a:cs typeface="Calibri" panose="020F0502020204030204" pitchFamily="34" charset="0"/>
              </a:rPr>
              <a:t>Prcrustes</a:t>
            </a:r>
            <a:r>
              <a:rPr sz="2200">
                <a:latin typeface="Calibri" panose="020F0502020204030204" pitchFamily="34" charset="0"/>
                <a:cs typeface="Calibri" panose="020F0502020204030204" pitchFamily="34" charset="0"/>
              </a:rPr>
              <a:t> means “he who stretches”</a:t>
            </a:r>
          </a:p>
        </p:txBody>
      </p:sp>
      <p:pic>
        <p:nvPicPr>
          <p:cNvPr id="379" name="Image" descr="Image"/>
          <p:cNvPicPr>
            <a:picLocks noChangeAspect="1"/>
          </p:cNvPicPr>
          <p:nvPr/>
        </p:nvPicPr>
        <p:blipFill>
          <a:blip r:embed="rId6"/>
          <a:stretch>
            <a:fillRect/>
          </a:stretch>
        </p:blipFill>
        <p:spPr>
          <a:xfrm>
            <a:off x="7541303" y="1177757"/>
            <a:ext cx="2967406" cy="2062347"/>
          </a:xfrm>
          <a:prstGeom prst="rect">
            <a:avLst/>
          </a:prstGeom>
          <a:ln w="12700">
            <a:miter lim="400000"/>
          </a:ln>
        </p:spPr>
      </p:pic>
      <p:pic>
        <p:nvPicPr>
          <p:cNvPr id="380" name="Image" descr="Image"/>
          <p:cNvPicPr>
            <a:picLocks noChangeAspect="1"/>
          </p:cNvPicPr>
          <p:nvPr/>
        </p:nvPicPr>
        <p:blipFill>
          <a:blip r:embed="rId7"/>
          <a:stretch>
            <a:fillRect/>
          </a:stretch>
        </p:blipFill>
        <p:spPr>
          <a:xfrm>
            <a:off x="7741918" y="3267278"/>
            <a:ext cx="2182830" cy="1976270"/>
          </a:xfrm>
          <a:prstGeom prst="rect">
            <a:avLst/>
          </a:prstGeom>
          <a:ln w="12700">
            <a:miter lim="400000"/>
          </a:ln>
        </p:spPr>
      </p:pic>
    </p:spTree>
  </p:cSld>
  <p:clrMapOvr>
    <a:masterClrMapping/>
  </p:clrMapOvr>
</p:sld>
</file>

<file path=ppt/slides/slide10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85" name="Image" descr="Image"/>
          <p:cNvPicPr>
            <a:picLocks noChangeAspect="1"/>
          </p:cNvPicPr>
          <p:nvPr/>
        </p:nvPicPr>
        <p:blipFill>
          <a:blip r:embed="rId3"/>
          <a:stretch>
            <a:fillRect/>
          </a:stretch>
        </p:blipFill>
        <p:spPr>
          <a:xfrm>
            <a:off x="2323987" y="2174805"/>
            <a:ext cx="7544026" cy="984004"/>
          </a:xfrm>
          <a:prstGeom prst="rect">
            <a:avLst/>
          </a:prstGeom>
          <a:ln w="12700">
            <a:miter lim="400000"/>
          </a:ln>
        </p:spPr>
      </p:pic>
      <p:sp>
        <p:nvSpPr>
          <p:cNvPr id="386" name="Rounded Rectangle"/>
          <p:cNvSpPr/>
          <p:nvPr/>
        </p:nvSpPr>
        <p:spPr>
          <a:xfrm>
            <a:off x="7275208" y="2303050"/>
            <a:ext cx="466802" cy="448590"/>
          </a:xfrm>
          <a:prstGeom prst="roundRect">
            <a:avLst>
              <a:gd name="adj" fmla="val 16090"/>
            </a:avLst>
          </a:prstGeom>
          <a:solidFill>
            <a:schemeClr val="accent5">
              <a:hueOff val="-444211"/>
              <a:satOff val="-14915"/>
              <a:lumOff val="22857"/>
              <a:alpha val="35229"/>
            </a:schemeClr>
          </a:solidFill>
          <a:ln w="12700">
            <a:miter lim="400000"/>
          </a:ln>
          <a:effectLst>
            <a:outerShdw blurRad="50800" dist="25400" dir="5400000" rotWithShape="0">
              <a:srgbClr val="000000">
                <a:alpha val="50000"/>
              </a:srgbClr>
            </a:outerShdw>
          </a:effectLst>
        </p:spPr>
        <p:txBody>
          <a:bodyPr lIns="35714" tIns="35714" rIns="35714" bIns="35714" anchor="ctr"/>
          <a:lstStyle/>
          <a:p>
            <a:pPr>
              <a:defRPr sz="3200">
                <a:solidFill>
                  <a:srgbClr val="FFFFFF"/>
                </a:solidFill>
              </a:defRPr>
            </a:pPr>
            <a:endParaRPr sz="1600"/>
          </a:p>
        </p:txBody>
      </p:sp>
      <p:sp>
        <p:nvSpPr>
          <p:cNvPr id="387" name="Rounded Rectangle"/>
          <p:cNvSpPr/>
          <p:nvPr/>
        </p:nvSpPr>
        <p:spPr>
          <a:xfrm>
            <a:off x="9048349" y="2303050"/>
            <a:ext cx="466802" cy="448590"/>
          </a:xfrm>
          <a:prstGeom prst="roundRect">
            <a:avLst>
              <a:gd name="adj" fmla="val 16090"/>
            </a:avLst>
          </a:prstGeom>
          <a:solidFill>
            <a:schemeClr val="accent5">
              <a:hueOff val="-444211"/>
              <a:satOff val="-14915"/>
              <a:lumOff val="22857"/>
              <a:alpha val="35229"/>
            </a:schemeClr>
          </a:solidFill>
          <a:ln w="12700">
            <a:miter lim="400000"/>
          </a:ln>
          <a:effectLst>
            <a:outerShdw blurRad="50800" dist="25400" dir="5400000" rotWithShape="0">
              <a:srgbClr val="000000">
                <a:alpha val="50000"/>
              </a:srgbClr>
            </a:outerShdw>
          </a:effectLst>
        </p:spPr>
        <p:txBody>
          <a:bodyPr lIns="35714" tIns="35714" rIns="35714" bIns="35714" anchor="ctr"/>
          <a:lstStyle/>
          <a:p>
            <a:pPr>
              <a:defRPr sz="3200">
                <a:solidFill>
                  <a:srgbClr val="FFFFFF"/>
                </a:solidFill>
              </a:defRPr>
            </a:pPr>
            <a:endParaRPr sz="1600"/>
          </a:p>
        </p:txBody>
      </p:sp>
      <p:sp>
        <p:nvSpPr>
          <p:cNvPr id="390" name="Optimisation Problem"/>
          <p:cNvSpPr txBox="1">
            <a:spLocks noGrp="1"/>
          </p:cNvSpPr>
          <p:nvPr>
            <p:ph type="title"/>
          </p:nvPr>
        </p:nvSpPr>
        <p:spPr>
          <a:prstGeom prst="rect">
            <a:avLst/>
          </a:prstGeom>
        </p:spPr>
        <p:txBody>
          <a:bodyPr>
            <a:normAutofit/>
          </a:bodyPr>
          <a:lstStyle>
            <a:lvl1pPr>
              <a:defRPr sz="9800"/>
            </a:lvl1pPr>
          </a:lstStyle>
          <a:p>
            <a:r>
              <a:rPr sz="4400" err="1"/>
              <a:t>Optimisation</a:t>
            </a:r>
            <a:r>
              <a:rPr sz="4400"/>
              <a:t> Problem</a:t>
            </a:r>
          </a:p>
        </p:txBody>
      </p:sp>
      <p:sp>
        <p:nvSpPr>
          <p:cNvPr id="391" name="Slide Number"/>
          <p:cNvSpPr txBox="1">
            <a:spLocks noGrp="1"/>
          </p:cNvSpPr>
          <p:nvPr>
            <p:ph type="sldNum" sz="quarter" idx="12"/>
          </p:nvPr>
        </p:nvSpPr>
        <p:spPr>
          <a:prstGeom prst="rect">
            <a:avLst/>
          </a:prstGeom>
          <a:extLst>
            <a:ext uri="{C572A759-6A51-4108-AA02-DFA0A04FC94B}">
              <ma14:wrappingTextBoxFlag xmlns:m="http://schemas.openxmlformats.org/officeDocument/2006/math" xmlns:a14="http://schemas.microsoft.com/office/drawing/2010/main" xmlns:ma14="http://schemas.microsoft.com/office/mac/drawingml/2011/main" xmlns="" val="1"/>
            </a:ext>
          </a:extLst>
        </p:spPr>
        <p:txBody>
          <a:bodyPr/>
          <a:lstStyle/>
          <a:p>
            <a:fld id="{86CB4B4D-7CA3-9044-876B-883B54F8677D}" type="slidenum">
              <a:t>104</a:t>
            </a:fld>
            <a:endParaRPr/>
          </a:p>
        </p:txBody>
      </p:sp>
    </p:spTree>
  </p:cSld>
  <p:clrMapOvr>
    <a:masterClrMapping/>
  </p:clrMapOvr>
</p:sld>
</file>

<file path=ppt/slides/slide10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0" name="Singular-Value-Decomposition.png" descr="Singular-Value-Decomposition.png"/>
          <p:cNvPicPr>
            <a:picLocks noChangeAspect="1"/>
          </p:cNvPicPr>
          <p:nvPr/>
        </p:nvPicPr>
        <p:blipFill>
          <a:blip r:embed="rId3"/>
          <a:stretch>
            <a:fillRect/>
          </a:stretch>
        </p:blipFill>
        <p:spPr>
          <a:xfrm>
            <a:off x="3258681" y="1615718"/>
            <a:ext cx="5674639" cy="5158763"/>
          </a:xfrm>
          <a:prstGeom prst="rect">
            <a:avLst/>
          </a:prstGeom>
          <a:ln w="12700">
            <a:miter lim="400000"/>
          </a:ln>
        </p:spPr>
      </p:pic>
      <p:sp>
        <p:nvSpPr>
          <p:cNvPr id="401" name="Rectangle"/>
          <p:cNvSpPr/>
          <p:nvPr/>
        </p:nvSpPr>
        <p:spPr>
          <a:xfrm>
            <a:off x="4546319" y="5975436"/>
            <a:ext cx="2643435" cy="513500"/>
          </a:xfrm>
          <a:prstGeom prst="rect">
            <a:avLst/>
          </a:prstGeom>
          <a:solidFill>
            <a:srgbClr val="FFFFFF"/>
          </a:solidFill>
          <a:ln w="12700">
            <a:miter lim="400000"/>
          </a:ln>
        </p:spPr>
        <p:txBody>
          <a:bodyPr lIns="35714" tIns="35714" rIns="35714" bIns="35714" anchor="ctr"/>
          <a:lstStyle/>
          <a:p>
            <a:pPr>
              <a:defRPr sz="3200">
                <a:solidFill>
                  <a:srgbClr val="FFFFFF"/>
                </a:solidFill>
              </a:defRPr>
            </a:pPr>
            <a:endParaRPr sz="1600"/>
          </a:p>
        </p:txBody>
      </p:sp>
      <p:sp>
        <p:nvSpPr>
          <p:cNvPr id="402" name="Rectangle"/>
          <p:cNvSpPr/>
          <p:nvPr/>
        </p:nvSpPr>
        <p:spPr>
          <a:xfrm>
            <a:off x="5293783" y="1854069"/>
            <a:ext cx="694823" cy="513501"/>
          </a:xfrm>
          <a:prstGeom prst="rect">
            <a:avLst/>
          </a:prstGeom>
          <a:solidFill>
            <a:srgbClr val="FFFFFF"/>
          </a:solidFill>
          <a:ln w="12700">
            <a:miter lim="400000"/>
          </a:ln>
        </p:spPr>
        <p:txBody>
          <a:bodyPr lIns="35714" tIns="35714" rIns="35714" bIns="35714" anchor="ctr"/>
          <a:lstStyle/>
          <a:p>
            <a:pPr>
              <a:defRPr sz="3200">
                <a:solidFill>
                  <a:srgbClr val="FFFFFF"/>
                </a:solidFill>
              </a:defRPr>
            </a:pPr>
            <a:endParaRPr sz="1600"/>
          </a:p>
        </p:txBody>
      </p:sp>
      <p:pic>
        <p:nvPicPr>
          <p:cNvPr id="403" name="Image" descr="Image"/>
          <p:cNvPicPr>
            <a:picLocks noChangeAspect="1"/>
          </p:cNvPicPr>
          <p:nvPr/>
        </p:nvPicPr>
        <p:blipFill>
          <a:blip r:embed="rId4"/>
          <a:stretch>
            <a:fillRect/>
          </a:stretch>
        </p:blipFill>
        <p:spPr>
          <a:xfrm>
            <a:off x="5511730" y="1994748"/>
            <a:ext cx="258928" cy="232143"/>
          </a:xfrm>
          <a:prstGeom prst="rect">
            <a:avLst/>
          </a:prstGeom>
          <a:ln w="12700">
            <a:miter lim="400000"/>
          </a:ln>
        </p:spPr>
      </p:pic>
      <p:sp>
        <p:nvSpPr>
          <p:cNvPr id="404" name="T"/>
          <p:cNvSpPr/>
          <p:nvPr/>
        </p:nvSpPr>
        <p:spPr>
          <a:xfrm>
            <a:off x="4383881" y="3558598"/>
            <a:ext cx="179643" cy="280753"/>
          </a:xfrm>
          <a:prstGeom prst="rect">
            <a:avLst/>
          </a:prstGeom>
          <a:solidFill>
            <a:srgbClr val="FFFFFF"/>
          </a:solidFill>
          <a:ln w="12700">
            <a:miter lim="400000"/>
          </a:ln>
          <a:extLst>
            <a:ext uri="{C572A759-6A51-4108-AA02-DFA0A04FC94B}">
              <ma14:wrappingTextBoxFlag xmlns:m="http://schemas.openxmlformats.org/officeDocument/2006/math" xmlns:a14="http://schemas.microsoft.com/office/drawing/2010/main" xmlns:ma14="http://schemas.microsoft.com/office/mac/drawingml/2011/main" xmlns="" val="1"/>
            </a:ext>
          </a:extLst>
        </p:spPr>
        <p:txBody>
          <a:bodyPr lIns="35714" tIns="35714" rIns="35714" bIns="35714" anchor="ctr"/>
          <a:lstStyle>
            <a:lvl1pPr>
              <a:defRPr sz="3200"/>
            </a:lvl1pPr>
          </a:lstStyle>
          <a:p>
            <a:r>
              <a:rPr sz="1600"/>
              <a:t>T</a:t>
            </a:r>
          </a:p>
        </p:txBody>
      </p:sp>
      <mc:AlternateContent xmlns:mc="http://schemas.openxmlformats.org/markup-compatibility/2006" xmlns:a14="http://schemas.microsoft.com/office/drawing/2010/main">
        <mc:Choice Requires="a14">
          <p:sp>
            <p:nvSpPr>
              <p:cNvPr id="405" name="Equation"/>
              <p:cNvSpPr txBox="1"/>
              <p:nvPr/>
            </p:nvSpPr>
            <p:spPr>
              <a:xfrm>
                <a:off x="4579892" y="5779284"/>
                <a:ext cx="2659613" cy="677020"/>
              </a:xfrm>
              <a:prstGeom prst="rect">
                <a:avLst/>
              </a:prstGeom>
              <a:ln w="12700">
                <a:miter lim="400000"/>
              </a:ln>
            </p:spPr>
            <p:txBody>
              <a:bodyPr wrap="square" lIns="0" tIns="0" rIns="0" bIns="0">
                <a:spAutoFit/>
              </a:bodyPr>
              <a:lstStyle/>
              <a:p>
                <a:pPr algn="l" defTabSz="457154" latinLnBrk="1">
                  <a:defRPr sz="1800"/>
                </a:pPr>
                <a14:m>
                  <m:oMathPara xmlns:m="http://schemas.openxmlformats.org/officeDocument/2006/math">
                    <m:oMathParaPr>
                      <m:jc m:val="centerGroup"/>
                    </m:oMathParaPr>
                    <m:oMath xmlns:m="http://schemas.openxmlformats.org/officeDocument/2006/math">
                      <m:r>
                        <a:rPr sz="4400" i="1">
                          <a:latin typeface="Cambria Math" panose="02040503050406030204" pitchFamily="18" charset="0"/>
                        </a:rPr>
                        <m:t>𝐴</m:t>
                      </m:r>
                      <m:r>
                        <a:rPr sz="4400" i="1">
                          <a:latin typeface="Cambria Math" panose="02040503050406030204" pitchFamily="18" charset="0"/>
                        </a:rPr>
                        <m:t>=</m:t>
                      </m:r>
                      <m:r>
                        <a:rPr sz="4400" i="1">
                          <a:latin typeface="Cambria Math" panose="02040503050406030204" pitchFamily="18" charset="0"/>
                        </a:rPr>
                        <m:t>𝑈</m:t>
                      </m:r>
                      <m:r>
                        <a:rPr sz="4400" i="1">
                          <a:latin typeface="Cambria Math" panose="02040503050406030204" pitchFamily="18" charset="0"/>
                        </a:rPr>
                        <m:t>𝛴</m:t>
                      </m:r>
                      <m:sSup>
                        <m:sSupPr>
                          <m:ctrlPr>
                            <a:rPr sz="4400" i="1">
                              <a:latin typeface="Cambria Math" panose="02040503050406030204" pitchFamily="18" charset="0"/>
                            </a:rPr>
                          </m:ctrlPr>
                        </m:sSupPr>
                        <m:e>
                          <m:r>
                            <a:rPr sz="4400" i="1">
                              <a:latin typeface="Cambria Math" panose="02040503050406030204" pitchFamily="18" charset="0"/>
                            </a:rPr>
                            <m:t>𝑉</m:t>
                          </m:r>
                        </m:e>
                        <m:sup>
                          <m:r>
                            <a:rPr sz="4400" i="1">
                              <a:latin typeface="Cambria Math" panose="02040503050406030204" pitchFamily="18" charset="0"/>
                            </a:rPr>
                            <m:t>𝑇</m:t>
                          </m:r>
                        </m:sup>
                      </m:sSup>
                    </m:oMath>
                  </m:oMathPara>
                </a14:m>
                <a:endParaRPr sz="4400">
                  <a:latin typeface="Book Antiqua" panose="02040602050305030304" pitchFamily="18" charset="0"/>
                </a:endParaRPr>
              </a:p>
            </p:txBody>
          </p:sp>
        </mc:Choice>
        <mc:Fallback xmlns="">
          <p:sp>
            <p:nvSpPr>
              <p:cNvPr id="405" name="Equation"/>
              <p:cNvSpPr txBox="1">
                <a:spLocks noRot="1" noChangeAspect="1" noMove="1" noResize="1" noEditPoints="1" noAdjustHandles="1" noChangeArrowheads="1" noChangeShapeType="1" noTextEdit="1"/>
              </p:cNvSpPr>
              <p:nvPr/>
            </p:nvSpPr>
            <p:spPr>
              <a:xfrm>
                <a:off x="4579892" y="5779284"/>
                <a:ext cx="2659613" cy="677020"/>
              </a:xfrm>
              <a:prstGeom prst="rect">
                <a:avLst/>
              </a:prstGeom>
              <a:blipFill>
                <a:blip r:embed="rId5"/>
                <a:stretch>
                  <a:fillRect/>
                </a:stretch>
              </a:blipFill>
              <a:ln w="12700">
                <a:miter lim="400000"/>
              </a:ln>
            </p:spPr>
            <p:txBody>
              <a:bodyPr/>
              <a:lstStyle/>
              <a:p>
                <a:r>
                  <a:rPr lang="en-US">
                    <a:noFill/>
                  </a:rPr>
                  <a:t> </a:t>
                </a:r>
              </a:p>
            </p:txBody>
          </p:sp>
        </mc:Fallback>
      </mc:AlternateContent>
      <p:sp>
        <p:nvSpPr>
          <p:cNvPr id="406" name="Quick recap of SVD"/>
          <p:cNvSpPr txBox="1">
            <a:spLocks noGrp="1"/>
          </p:cNvSpPr>
          <p:nvPr>
            <p:ph type="title"/>
          </p:nvPr>
        </p:nvSpPr>
        <p:spPr>
          <a:prstGeom prst="rect">
            <a:avLst/>
          </a:prstGeom>
        </p:spPr>
        <p:txBody>
          <a:bodyPr>
            <a:normAutofit/>
          </a:bodyPr>
          <a:lstStyle>
            <a:lvl1pPr>
              <a:defRPr sz="9800"/>
            </a:lvl1pPr>
          </a:lstStyle>
          <a:p>
            <a:r>
              <a:rPr sz="4400"/>
              <a:t>Quick recap of SVD</a:t>
            </a:r>
          </a:p>
        </p:txBody>
      </p:sp>
      <p:sp>
        <p:nvSpPr>
          <p:cNvPr id="407" name="Slide Number"/>
          <p:cNvSpPr txBox="1">
            <a:spLocks noGrp="1"/>
          </p:cNvSpPr>
          <p:nvPr>
            <p:ph type="sldNum" sz="quarter" idx="12"/>
          </p:nvPr>
        </p:nvSpPr>
        <p:spPr>
          <a:prstGeom prst="rect">
            <a:avLst/>
          </a:prstGeom>
          <a:extLst>
            <a:ext uri="{C572A759-6A51-4108-AA02-DFA0A04FC94B}">
              <ma14:wrappingTextBoxFlag xmlns:m="http://schemas.openxmlformats.org/officeDocument/2006/math" xmlns:a14="http://schemas.microsoft.com/office/drawing/2010/main" xmlns:ma14="http://schemas.microsoft.com/office/mac/drawingml/2011/main" xmlns="" val="1"/>
            </a:ext>
          </a:extLst>
        </p:spPr>
        <p:txBody>
          <a:bodyPr/>
          <a:lstStyle/>
          <a:p>
            <a:fld id="{86CB4B4D-7CA3-9044-876B-883B54F8677D}" type="slidenum">
              <a:t>105</a:t>
            </a:fld>
            <a:endParaRPr/>
          </a:p>
        </p:txBody>
      </p:sp>
    </p:spTree>
  </p:cSld>
  <p:clrMapOvr>
    <a:masterClrMapping/>
  </p:clrMapOvr>
</p:sld>
</file>

<file path=ppt/slides/slide10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2" name="Rectangle"/>
          <p:cNvSpPr/>
          <p:nvPr/>
        </p:nvSpPr>
        <p:spPr>
          <a:xfrm>
            <a:off x="4154544" y="3540632"/>
            <a:ext cx="694822" cy="513501"/>
          </a:xfrm>
          <a:prstGeom prst="rect">
            <a:avLst/>
          </a:prstGeom>
          <a:solidFill>
            <a:srgbClr val="FFFFFF"/>
          </a:solidFill>
          <a:ln w="12700">
            <a:miter lim="400000"/>
          </a:ln>
        </p:spPr>
        <p:txBody>
          <a:bodyPr lIns="35714" tIns="35714" rIns="35714" bIns="35714" anchor="ctr"/>
          <a:lstStyle/>
          <a:p>
            <a:pPr>
              <a:defRPr sz="3200">
                <a:solidFill>
                  <a:srgbClr val="FFFFFF"/>
                </a:solidFill>
              </a:defRPr>
            </a:pPr>
            <a:endParaRPr sz="1600"/>
          </a:p>
        </p:txBody>
      </p:sp>
      <p:sp>
        <p:nvSpPr>
          <p:cNvPr id="413" name="Rectangle"/>
          <p:cNvSpPr/>
          <p:nvPr/>
        </p:nvSpPr>
        <p:spPr>
          <a:xfrm>
            <a:off x="5293783" y="1854069"/>
            <a:ext cx="694823" cy="513501"/>
          </a:xfrm>
          <a:prstGeom prst="rect">
            <a:avLst/>
          </a:prstGeom>
          <a:solidFill>
            <a:srgbClr val="FFFFFF"/>
          </a:solidFill>
          <a:ln w="12700">
            <a:miter lim="400000"/>
          </a:ln>
        </p:spPr>
        <p:txBody>
          <a:bodyPr lIns="35714" tIns="35714" rIns="35714" bIns="35714" anchor="ctr"/>
          <a:lstStyle/>
          <a:p>
            <a:pPr>
              <a:defRPr sz="3200">
                <a:solidFill>
                  <a:srgbClr val="FFFFFF"/>
                </a:solidFill>
              </a:defRPr>
            </a:pPr>
            <a:endParaRPr sz="1600"/>
          </a:p>
        </p:txBody>
      </p:sp>
      <p:sp>
        <p:nvSpPr>
          <p:cNvPr id="414" name="in general, applied to a real matrix:"/>
          <p:cNvSpPr txBox="1"/>
          <p:nvPr/>
        </p:nvSpPr>
        <p:spPr>
          <a:xfrm>
            <a:off x="915617" y="1542701"/>
            <a:ext cx="4441344" cy="441411"/>
          </a:xfrm>
          <a:prstGeom prst="rect">
            <a:avLst/>
          </a:prstGeom>
          <a:ln w="12700">
            <a:miter lim="400000"/>
          </a:ln>
          <a:extLst>
            <a:ext uri="{C572A759-6A51-4108-AA02-DFA0A04FC94B}">
              <ma14:wrappingTextBoxFlag xmlns:m="http://schemas.openxmlformats.org/officeDocument/2006/math" xmlns:a14="http://schemas.microsoft.com/office/drawing/2010/main" xmlns:ma14="http://schemas.microsoft.com/office/mac/drawingml/2011/main" xmlns="" val="1"/>
            </a:ext>
          </a:extLst>
        </p:spPr>
        <p:txBody>
          <a:bodyPr wrap="square" lIns="35714" tIns="35714" rIns="35714" bIns="35714" anchor="ctr">
            <a:spAutoFit/>
          </a:bodyPr>
          <a:lstStyle>
            <a:lvl1pPr algn="l">
              <a:spcBef>
                <a:spcPts val="5900"/>
              </a:spcBef>
            </a:lvl1pPr>
          </a:lstStyle>
          <a:p>
            <a:r>
              <a:rPr sz="2400"/>
              <a:t>in general, applied to a real matrix:</a:t>
            </a:r>
          </a:p>
        </p:txBody>
      </p:sp>
      <p:pic>
        <p:nvPicPr>
          <p:cNvPr id="415" name="Image" descr="Image"/>
          <p:cNvPicPr>
            <a:picLocks noChangeAspect="1"/>
          </p:cNvPicPr>
          <p:nvPr/>
        </p:nvPicPr>
        <p:blipFill>
          <a:blip r:embed="rId3"/>
          <a:stretch>
            <a:fillRect/>
          </a:stretch>
        </p:blipFill>
        <p:spPr>
          <a:xfrm>
            <a:off x="2880376" y="2390844"/>
            <a:ext cx="6711207" cy="2908567"/>
          </a:xfrm>
          <a:prstGeom prst="rect">
            <a:avLst/>
          </a:prstGeom>
          <a:ln w="12700">
            <a:miter lim="400000"/>
          </a:ln>
        </p:spPr>
      </p:pic>
      <p:sp>
        <p:nvSpPr>
          <p:cNvPr id="416" name="Rounded Rectangle"/>
          <p:cNvSpPr/>
          <p:nvPr/>
        </p:nvSpPr>
        <p:spPr>
          <a:xfrm>
            <a:off x="2763001" y="4145633"/>
            <a:ext cx="550820" cy="513500"/>
          </a:xfrm>
          <a:prstGeom prst="roundRect">
            <a:avLst>
              <a:gd name="adj" fmla="val 16090"/>
            </a:avLst>
          </a:prstGeom>
          <a:solidFill>
            <a:schemeClr val="accent5">
              <a:hueOff val="-444211"/>
              <a:satOff val="-14915"/>
              <a:lumOff val="22857"/>
              <a:alpha val="35229"/>
            </a:schemeClr>
          </a:solidFill>
          <a:ln w="12700">
            <a:miter lim="400000"/>
          </a:ln>
          <a:effectLst>
            <a:outerShdw blurRad="50800" dist="25400" dir="5400000" rotWithShape="0">
              <a:srgbClr val="000000">
                <a:alpha val="50000"/>
              </a:srgbClr>
            </a:outerShdw>
          </a:effectLst>
        </p:spPr>
        <p:txBody>
          <a:bodyPr lIns="35714" tIns="35714" rIns="35714" bIns="35714" anchor="ctr"/>
          <a:lstStyle/>
          <a:p>
            <a:pPr>
              <a:defRPr sz="3200">
                <a:solidFill>
                  <a:srgbClr val="FFFFFF"/>
                </a:solidFill>
              </a:defRPr>
            </a:pPr>
            <a:endParaRPr sz="1600"/>
          </a:p>
        </p:txBody>
      </p:sp>
      <p:sp>
        <p:nvSpPr>
          <p:cNvPr id="417" name="warning: this is not the vertex matrix!"/>
          <p:cNvSpPr txBox="1"/>
          <p:nvPr/>
        </p:nvSpPr>
        <p:spPr>
          <a:xfrm>
            <a:off x="2376729" y="5606985"/>
            <a:ext cx="4768314" cy="441411"/>
          </a:xfrm>
          <a:prstGeom prst="rect">
            <a:avLst/>
          </a:prstGeom>
          <a:ln w="12700">
            <a:miter lim="400000"/>
          </a:ln>
          <a:extLst>
            <a:ext uri="{C572A759-6A51-4108-AA02-DFA0A04FC94B}">
              <ma14:wrappingTextBoxFlag xmlns:m="http://schemas.openxmlformats.org/officeDocument/2006/math" xmlns:a14="http://schemas.microsoft.com/office/drawing/2010/main" xmlns:ma14="http://schemas.microsoft.com/office/mac/drawingml/2011/main" xmlns="" val="1"/>
            </a:ext>
          </a:extLst>
        </p:spPr>
        <p:txBody>
          <a:bodyPr wrap="square" lIns="35714" tIns="35714" rIns="35714" bIns="35714" anchor="ctr">
            <a:spAutoFit/>
          </a:bodyPr>
          <a:lstStyle>
            <a:lvl1pPr>
              <a:defRPr>
                <a:solidFill>
                  <a:srgbClr val="A47B7A"/>
                </a:solidFill>
              </a:defRPr>
            </a:lvl1pPr>
          </a:lstStyle>
          <a:p>
            <a:r>
              <a:rPr sz="2400"/>
              <a:t>warning: this is not the vertex matrix!</a:t>
            </a:r>
          </a:p>
        </p:txBody>
      </p:sp>
      <p:sp>
        <p:nvSpPr>
          <p:cNvPr id="418" name="Line"/>
          <p:cNvSpPr/>
          <p:nvPr/>
        </p:nvSpPr>
        <p:spPr>
          <a:xfrm>
            <a:off x="1941321" y="4409564"/>
            <a:ext cx="753817" cy="1441212"/>
          </a:xfrm>
          <a:custGeom>
            <a:avLst/>
            <a:gdLst/>
            <a:ahLst/>
            <a:cxnLst>
              <a:cxn ang="0">
                <a:pos x="wd2" y="hd2"/>
              </a:cxn>
              <a:cxn ang="5400000">
                <a:pos x="wd2" y="hd2"/>
              </a:cxn>
              <a:cxn ang="10800000">
                <a:pos x="wd2" y="hd2"/>
              </a:cxn>
              <a:cxn ang="16200000">
                <a:pos x="wd2" y="hd2"/>
              </a:cxn>
            </a:cxnLst>
            <a:rect l="0" t="0" r="r" b="b"/>
            <a:pathLst>
              <a:path w="21144" h="21386" extrusionOk="0">
                <a:moveTo>
                  <a:pt x="19204" y="21386"/>
                </a:moveTo>
                <a:cubicBezTo>
                  <a:pt x="8784" y="21167"/>
                  <a:pt x="431" y="16748"/>
                  <a:pt x="17" y="11235"/>
                </a:cubicBezTo>
                <a:cubicBezTo>
                  <a:pt x="-456" y="4954"/>
                  <a:pt x="9268" y="-214"/>
                  <a:pt x="21144" y="7"/>
                </a:cubicBezTo>
              </a:path>
            </a:pathLst>
          </a:custGeom>
          <a:ln w="25400">
            <a:solidFill>
              <a:srgbClr val="BF908F"/>
            </a:solidFill>
            <a:miter lim="400000"/>
            <a:tailEnd type="triangle"/>
          </a:ln>
        </p:spPr>
        <p:txBody>
          <a:bodyPr lIns="35714" tIns="35714" rIns="35714" bIns="35714" anchor="ctr"/>
          <a:lstStyle/>
          <a:p>
            <a:pPr>
              <a:defRPr sz="3200"/>
            </a:pPr>
            <a:endParaRPr sz="1600"/>
          </a:p>
        </p:txBody>
      </p:sp>
      <p:sp>
        <p:nvSpPr>
          <p:cNvPr id="419" name="Quick recap of SVD"/>
          <p:cNvSpPr txBox="1">
            <a:spLocks noGrp="1"/>
          </p:cNvSpPr>
          <p:nvPr>
            <p:ph type="title"/>
          </p:nvPr>
        </p:nvSpPr>
        <p:spPr>
          <a:prstGeom prst="rect">
            <a:avLst/>
          </a:prstGeom>
        </p:spPr>
        <p:txBody>
          <a:bodyPr>
            <a:normAutofit/>
          </a:bodyPr>
          <a:lstStyle>
            <a:lvl1pPr>
              <a:defRPr sz="9800"/>
            </a:lvl1pPr>
          </a:lstStyle>
          <a:p>
            <a:r>
              <a:rPr sz="4400"/>
              <a:t>Quick recap of SVD</a:t>
            </a:r>
          </a:p>
        </p:txBody>
      </p:sp>
      <p:sp>
        <p:nvSpPr>
          <p:cNvPr id="420" name="Slide Number"/>
          <p:cNvSpPr txBox="1">
            <a:spLocks noGrp="1"/>
          </p:cNvSpPr>
          <p:nvPr>
            <p:ph type="sldNum" sz="quarter" idx="12"/>
          </p:nvPr>
        </p:nvSpPr>
        <p:spPr>
          <a:prstGeom prst="rect">
            <a:avLst/>
          </a:prstGeom>
          <a:extLst>
            <a:ext uri="{C572A759-6A51-4108-AA02-DFA0A04FC94B}">
              <ma14:wrappingTextBoxFlag xmlns:m="http://schemas.openxmlformats.org/officeDocument/2006/math" xmlns:a14="http://schemas.microsoft.com/office/drawing/2010/main" xmlns:ma14="http://schemas.microsoft.com/office/mac/drawingml/2011/main" xmlns="" val="1"/>
            </a:ext>
          </a:extLst>
        </p:spPr>
        <p:txBody>
          <a:bodyPr/>
          <a:lstStyle/>
          <a:p>
            <a:fld id="{86CB4B4D-7CA3-9044-876B-883B54F8677D}" type="slidenum">
              <a:t>106</a:t>
            </a:fld>
            <a:endParaRPr/>
          </a:p>
        </p:txBody>
      </p:sp>
    </p:spTree>
  </p:cSld>
  <p:clrMapOvr>
    <a:masterClrMapping/>
  </p:clrMapOvr>
</p:sld>
</file>

<file path=ppt/slides/slide10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ounded Rectangle">
            <a:extLst>
              <a:ext uri="{FF2B5EF4-FFF2-40B4-BE49-F238E27FC236}">
                <a16:creationId xmlns:a16="http://schemas.microsoft.com/office/drawing/2014/main" id="{C688B488-F70A-1C3B-F9A4-0D9757EDBEBE}"/>
              </a:ext>
            </a:extLst>
          </p:cNvPr>
          <p:cNvSpPr/>
          <p:nvPr/>
        </p:nvSpPr>
        <p:spPr>
          <a:xfrm>
            <a:off x="1448844" y="2584410"/>
            <a:ext cx="3575686" cy="1213401"/>
          </a:xfrm>
          <a:prstGeom prst="roundRect">
            <a:avLst>
              <a:gd name="adj" fmla="val 6911"/>
            </a:avLst>
          </a:prstGeom>
          <a:solidFill>
            <a:srgbClr val="F1E3E2"/>
          </a:solidFill>
          <a:ln w="12700">
            <a:miter lim="400000"/>
          </a:ln>
          <a:effectLst>
            <a:outerShdw blurRad="50800" dist="25400" dir="5400000" rotWithShape="0">
              <a:srgbClr val="000000">
                <a:alpha val="50000"/>
              </a:srgbClr>
            </a:outerShdw>
          </a:effectLst>
        </p:spPr>
        <p:txBody>
          <a:bodyPr lIns="35714" tIns="35714" rIns="35714" bIns="35714" anchor="ctr"/>
          <a:lstStyle/>
          <a:p>
            <a:pPr>
              <a:defRPr sz="3200">
                <a:solidFill>
                  <a:srgbClr val="FFFFFF"/>
                </a:solidFill>
              </a:defRPr>
            </a:pPr>
            <a:endParaRPr sz="1600"/>
          </a:p>
        </p:txBody>
      </p:sp>
      <p:sp>
        <p:nvSpPr>
          <p:cNvPr id="424" name="Rounded Rectangle"/>
          <p:cNvSpPr/>
          <p:nvPr/>
        </p:nvSpPr>
        <p:spPr>
          <a:xfrm>
            <a:off x="1448844" y="3976279"/>
            <a:ext cx="3550290" cy="1269286"/>
          </a:xfrm>
          <a:prstGeom prst="roundRect">
            <a:avLst>
              <a:gd name="adj" fmla="val 6509"/>
            </a:avLst>
          </a:prstGeom>
          <a:blipFill>
            <a:blip r:embed="rId3"/>
          </a:blipFill>
          <a:ln w="12700">
            <a:miter lim="400000"/>
          </a:ln>
          <a:effectLst>
            <a:outerShdw blurRad="63500" dist="12700" rotWithShape="0">
              <a:srgbClr val="000000">
                <a:alpha val="50000"/>
              </a:srgbClr>
            </a:outerShdw>
          </a:effectLst>
        </p:spPr>
        <p:txBody>
          <a:bodyPr lIns="35714" tIns="35714" rIns="35714" bIns="35714" anchor="ctr"/>
          <a:lstStyle/>
          <a:p>
            <a:pPr>
              <a:defRPr sz="3200">
                <a:solidFill>
                  <a:srgbClr val="D8EFFF"/>
                </a:solidFill>
              </a:defRPr>
            </a:pPr>
            <a:endParaRPr sz="1600"/>
          </a:p>
        </p:txBody>
      </p:sp>
      <p:sp>
        <p:nvSpPr>
          <p:cNvPr id="425" name="Rounded Rectangle"/>
          <p:cNvSpPr/>
          <p:nvPr/>
        </p:nvSpPr>
        <p:spPr>
          <a:xfrm>
            <a:off x="5563109" y="5362035"/>
            <a:ext cx="5871507" cy="1324933"/>
          </a:xfrm>
          <a:prstGeom prst="roundRect">
            <a:avLst>
              <a:gd name="adj" fmla="val 6236"/>
            </a:avLst>
          </a:prstGeom>
          <a:blipFill>
            <a:blip r:embed="rId4"/>
          </a:blipFill>
          <a:ln w="12700">
            <a:miter lim="400000"/>
          </a:ln>
          <a:effectLst>
            <a:outerShdw blurRad="63500" dist="12700" rotWithShape="0">
              <a:srgbClr val="000000">
                <a:alpha val="50000"/>
              </a:srgbClr>
            </a:outerShdw>
          </a:effectLst>
        </p:spPr>
        <p:txBody>
          <a:bodyPr lIns="35714" tIns="35714" rIns="35714" bIns="35714" anchor="ctr"/>
          <a:lstStyle/>
          <a:p>
            <a:pPr>
              <a:defRPr sz="3200">
                <a:solidFill>
                  <a:srgbClr val="006B00"/>
                </a:solidFill>
              </a:defRPr>
            </a:pPr>
            <a:endParaRPr sz="1600"/>
          </a:p>
        </p:txBody>
      </p:sp>
      <p:sp>
        <p:nvSpPr>
          <p:cNvPr id="426" name="Rounded Rectangle"/>
          <p:cNvSpPr/>
          <p:nvPr/>
        </p:nvSpPr>
        <p:spPr>
          <a:xfrm>
            <a:off x="5575807" y="4029068"/>
            <a:ext cx="5846111" cy="1213637"/>
          </a:xfrm>
          <a:prstGeom prst="roundRect">
            <a:avLst>
              <a:gd name="adj" fmla="val 6808"/>
            </a:avLst>
          </a:prstGeom>
          <a:blipFill>
            <a:blip r:embed="rId3"/>
          </a:blipFill>
          <a:ln w="12700">
            <a:miter lim="400000"/>
          </a:ln>
          <a:effectLst>
            <a:outerShdw blurRad="63500" dist="12700" rotWithShape="0">
              <a:srgbClr val="000000">
                <a:alpha val="50000"/>
              </a:srgbClr>
            </a:outerShdw>
          </a:effectLst>
        </p:spPr>
        <p:txBody>
          <a:bodyPr lIns="35714" tIns="35714" rIns="35714" bIns="35714" anchor="ctr"/>
          <a:lstStyle/>
          <a:p>
            <a:pPr>
              <a:defRPr sz="3200">
                <a:solidFill>
                  <a:srgbClr val="D8EFFF"/>
                </a:solidFill>
              </a:defRPr>
            </a:pPr>
            <a:endParaRPr sz="1600"/>
          </a:p>
        </p:txBody>
      </p:sp>
      <p:sp>
        <p:nvSpPr>
          <p:cNvPr id="427" name="Rounded Rectangle"/>
          <p:cNvSpPr/>
          <p:nvPr/>
        </p:nvSpPr>
        <p:spPr>
          <a:xfrm>
            <a:off x="1436146" y="5362035"/>
            <a:ext cx="3575686" cy="1324933"/>
          </a:xfrm>
          <a:prstGeom prst="roundRect">
            <a:avLst>
              <a:gd name="adj" fmla="val 6236"/>
            </a:avLst>
          </a:prstGeom>
          <a:blipFill>
            <a:blip r:embed="rId4"/>
          </a:blipFill>
          <a:ln w="12700">
            <a:miter lim="400000"/>
          </a:ln>
          <a:effectLst>
            <a:outerShdw blurRad="63500" dist="12700" rotWithShape="0">
              <a:srgbClr val="000000">
                <a:alpha val="50000"/>
              </a:srgbClr>
            </a:outerShdw>
          </a:effectLst>
        </p:spPr>
        <p:txBody>
          <a:bodyPr lIns="35714" tIns="35714" rIns="35714" bIns="35714" anchor="ctr"/>
          <a:lstStyle/>
          <a:p>
            <a:pPr>
              <a:defRPr sz="3200">
                <a:solidFill>
                  <a:srgbClr val="E4FEE2"/>
                </a:solidFill>
              </a:defRPr>
            </a:pPr>
            <a:endParaRPr sz="1600"/>
          </a:p>
        </p:txBody>
      </p:sp>
      <p:sp>
        <p:nvSpPr>
          <p:cNvPr id="428" name="Rounded Rectangle"/>
          <p:cNvSpPr/>
          <p:nvPr/>
        </p:nvSpPr>
        <p:spPr>
          <a:xfrm>
            <a:off x="5537395" y="2590296"/>
            <a:ext cx="5879130" cy="1213401"/>
          </a:xfrm>
          <a:prstGeom prst="roundRect">
            <a:avLst>
              <a:gd name="adj" fmla="val 6911"/>
            </a:avLst>
          </a:prstGeom>
          <a:solidFill>
            <a:srgbClr val="F1E3E2"/>
          </a:solidFill>
          <a:ln w="12700">
            <a:miter lim="400000"/>
          </a:ln>
          <a:effectLst>
            <a:outerShdw blurRad="50800" dist="25400" dir="5400000" rotWithShape="0">
              <a:srgbClr val="000000">
                <a:alpha val="50000"/>
              </a:srgbClr>
            </a:outerShdw>
          </a:effectLst>
        </p:spPr>
        <p:txBody>
          <a:bodyPr lIns="35714" tIns="35714" rIns="35714" bIns="35714" anchor="ctr"/>
          <a:lstStyle/>
          <a:p>
            <a:pPr>
              <a:defRPr sz="3200">
                <a:solidFill>
                  <a:srgbClr val="FFFFFF"/>
                </a:solidFill>
              </a:defRPr>
            </a:pPr>
            <a:endParaRPr sz="1600"/>
          </a:p>
        </p:txBody>
      </p:sp>
      <p:pic>
        <p:nvPicPr>
          <p:cNvPr id="429" name="Image" descr="Image"/>
          <p:cNvPicPr>
            <a:picLocks noChangeAspect="1"/>
          </p:cNvPicPr>
          <p:nvPr/>
        </p:nvPicPr>
        <p:blipFill>
          <a:blip r:embed="rId5"/>
          <a:stretch>
            <a:fillRect/>
          </a:stretch>
        </p:blipFill>
        <p:spPr>
          <a:xfrm>
            <a:off x="1648222" y="3316213"/>
            <a:ext cx="1892185" cy="385446"/>
          </a:xfrm>
          <a:prstGeom prst="rect">
            <a:avLst/>
          </a:prstGeom>
          <a:ln w="12700">
            <a:miter lim="400000"/>
          </a:ln>
        </p:spPr>
      </p:pic>
      <p:sp>
        <p:nvSpPr>
          <p:cNvPr id="432" name="Optimal rotation obtained by computing SVD on the point cross-covariance"/>
          <p:cNvSpPr txBox="1"/>
          <p:nvPr/>
        </p:nvSpPr>
        <p:spPr>
          <a:xfrm>
            <a:off x="5559297" y="2806144"/>
            <a:ext cx="5879130" cy="810693"/>
          </a:xfrm>
          <a:prstGeom prst="rect">
            <a:avLst/>
          </a:prstGeom>
          <a:ln w="12700">
            <a:miter lim="400000"/>
          </a:ln>
          <a:extLst>
            <a:ext uri="{C572A759-6A51-4108-AA02-DFA0A04FC94B}">
              <ma14:wrappingTextBoxFlag xmlns:m="http://schemas.openxmlformats.org/officeDocument/2006/math" xmlns:a14="http://schemas.microsoft.com/office/drawing/2010/main" xmlns:ma14="http://schemas.microsoft.com/office/mac/drawingml/2011/main" xmlns="" val="1"/>
            </a:ext>
          </a:extLst>
        </p:spPr>
        <p:txBody>
          <a:bodyPr wrap="square" lIns="35714" tIns="35714" rIns="35714" bIns="35714" anchor="ctr">
            <a:spAutoFit/>
          </a:bodyPr>
          <a:lstStyle/>
          <a:p>
            <a:pPr algn="l"/>
            <a:r>
              <a:rPr sz="2400">
                <a:latin typeface="Calibri" panose="020F0502020204030204" pitchFamily="34" charset="0"/>
                <a:cs typeface="Calibri" panose="020F0502020204030204" pitchFamily="34" charset="0"/>
              </a:rPr>
              <a:t>Optimal </a:t>
            </a:r>
            <a:r>
              <a:rPr sz="2400" b="1">
                <a:latin typeface="Calibri" panose="020F0502020204030204" pitchFamily="34" charset="0"/>
                <a:ea typeface="Helvetica"/>
                <a:cs typeface="Calibri" panose="020F0502020204030204" pitchFamily="34" charset="0"/>
                <a:sym typeface="Helvetica"/>
              </a:rPr>
              <a:t>rotation</a:t>
            </a:r>
            <a:r>
              <a:rPr sz="2400">
                <a:latin typeface="Calibri" panose="020F0502020204030204" pitchFamily="34" charset="0"/>
                <a:cs typeface="Calibri" panose="020F0502020204030204" pitchFamily="34" charset="0"/>
              </a:rPr>
              <a:t> obtained by computing SVD on the point cross-covariance</a:t>
            </a:r>
          </a:p>
        </p:txBody>
      </p:sp>
      <p:sp>
        <p:nvSpPr>
          <p:cNvPr id="433" name="Procrustes alignment steps"/>
          <p:cNvSpPr txBox="1">
            <a:spLocks noGrp="1"/>
          </p:cNvSpPr>
          <p:nvPr>
            <p:ph type="title"/>
          </p:nvPr>
        </p:nvSpPr>
        <p:spPr>
          <a:prstGeom prst="rect">
            <a:avLst/>
          </a:prstGeom>
        </p:spPr>
        <p:txBody>
          <a:bodyPr>
            <a:normAutofit/>
          </a:bodyPr>
          <a:lstStyle>
            <a:lvl1pPr>
              <a:defRPr sz="9800"/>
            </a:lvl1pPr>
          </a:lstStyle>
          <a:p>
            <a:r>
              <a:rPr sz="4400"/>
              <a:t>Procrustes alignment steps</a:t>
            </a:r>
          </a:p>
        </p:txBody>
      </p:sp>
      <p:sp>
        <p:nvSpPr>
          <p:cNvPr id="441" name="Slide Number"/>
          <p:cNvSpPr txBox="1">
            <a:spLocks noGrp="1"/>
          </p:cNvSpPr>
          <p:nvPr>
            <p:ph type="sldNum" sz="quarter" idx="12"/>
          </p:nvPr>
        </p:nvSpPr>
        <p:spPr>
          <a:prstGeom prst="rect">
            <a:avLst/>
          </a:prstGeom>
          <a:extLst>
            <a:ext uri="{C572A759-6A51-4108-AA02-DFA0A04FC94B}">
              <ma14:wrappingTextBoxFlag xmlns:m="http://schemas.openxmlformats.org/officeDocument/2006/math" xmlns:a14="http://schemas.microsoft.com/office/drawing/2010/main" xmlns:ma14="http://schemas.microsoft.com/office/mac/drawingml/2011/main" xmlns="" val="1"/>
            </a:ext>
          </a:extLst>
        </p:spPr>
        <p:txBody>
          <a:bodyPr/>
          <a:lstStyle/>
          <a:p>
            <a:fld id="{86CB4B4D-7CA3-9044-876B-883B54F8677D}" type="slidenum">
              <a:t>107</a:t>
            </a:fld>
            <a:endParaRPr/>
          </a:p>
        </p:txBody>
      </p:sp>
      <p:pic>
        <p:nvPicPr>
          <p:cNvPr id="434" name="Image" descr="Image"/>
          <p:cNvPicPr>
            <a:picLocks noChangeAspect="1"/>
          </p:cNvPicPr>
          <p:nvPr/>
        </p:nvPicPr>
        <p:blipFill>
          <a:blip r:embed="rId6"/>
          <a:stretch>
            <a:fillRect/>
          </a:stretch>
        </p:blipFill>
        <p:spPr>
          <a:xfrm>
            <a:off x="1669462" y="1524973"/>
            <a:ext cx="2392883" cy="390870"/>
          </a:xfrm>
          <a:prstGeom prst="rect">
            <a:avLst/>
          </a:prstGeom>
          <a:ln w="12700">
            <a:miter lim="400000"/>
          </a:ln>
        </p:spPr>
      </p:pic>
      <p:pic>
        <p:nvPicPr>
          <p:cNvPr id="435" name="Image" descr="Image"/>
          <p:cNvPicPr>
            <a:picLocks noChangeAspect="1"/>
          </p:cNvPicPr>
          <p:nvPr/>
        </p:nvPicPr>
        <p:blipFill>
          <a:blip r:embed="rId7"/>
          <a:stretch>
            <a:fillRect/>
          </a:stretch>
        </p:blipFill>
        <p:spPr>
          <a:xfrm>
            <a:off x="4733866" y="1545648"/>
            <a:ext cx="2156783" cy="349518"/>
          </a:xfrm>
          <a:prstGeom prst="rect">
            <a:avLst/>
          </a:prstGeom>
          <a:ln w="12700">
            <a:miter lim="400000"/>
          </a:ln>
        </p:spPr>
      </p:pic>
      <p:sp>
        <p:nvSpPr>
          <p:cNvPr id="436" name="Matrices of points"/>
          <p:cNvSpPr txBox="1"/>
          <p:nvPr/>
        </p:nvSpPr>
        <p:spPr>
          <a:xfrm>
            <a:off x="7415130" y="1499702"/>
            <a:ext cx="2340080" cy="441411"/>
          </a:xfrm>
          <a:prstGeom prst="rect">
            <a:avLst/>
          </a:prstGeom>
          <a:ln w="12700">
            <a:miter lim="400000"/>
          </a:ln>
          <a:extLst>
            <a:ext uri="{C572A759-6A51-4108-AA02-DFA0A04FC94B}">
              <ma14:wrappingTextBoxFlag xmlns:m="http://schemas.openxmlformats.org/officeDocument/2006/math" xmlns:a14="http://schemas.microsoft.com/office/drawing/2010/main" xmlns:ma14="http://schemas.microsoft.com/office/mac/drawingml/2011/main" xmlns="" val="1"/>
            </a:ext>
          </a:extLst>
        </p:spPr>
        <p:txBody>
          <a:bodyPr wrap="square" lIns="35714" tIns="35714" rIns="35714" bIns="35714" anchor="ctr">
            <a:spAutoFit/>
          </a:bodyPr>
          <a:lstStyle>
            <a:lvl1pPr algn="l"/>
          </a:lstStyle>
          <a:p>
            <a:r>
              <a:rPr sz="2400">
                <a:latin typeface="Calibri" panose="020F0502020204030204" pitchFamily="34" charset="0"/>
                <a:cs typeface="Calibri" panose="020F0502020204030204" pitchFamily="34" charset="0"/>
              </a:rPr>
              <a:t>Matrices of points</a:t>
            </a:r>
          </a:p>
        </p:txBody>
      </p:sp>
      <p:sp>
        <p:nvSpPr>
          <p:cNvPr id="438" name="Translation is the centroid difference"/>
          <p:cNvSpPr txBox="1"/>
          <p:nvPr/>
        </p:nvSpPr>
        <p:spPr>
          <a:xfrm>
            <a:off x="5749772" y="4415181"/>
            <a:ext cx="5670797" cy="441411"/>
          </a:xfrm>
          <a:prstGeom prst="rect">
            <a:avLst/>
          </a:prstGeom>
          <a:ln w="12700">
            <a:miter lim="400000"/>
          </a:ln>
          <a:extLst>
            <a:ext uri="{C572A759-6A51-4108-AA02-DFA0A04FC94B}">
              <ma14:wrappingTextBoxFlag xmlns:m="http://schemas.openxmlformats.org/officeDocument/2006/math" xmlns:a14="http://schemas.microsoft.com/office/drawing/2010/main" xmlns:ma14="http://schemas.microsoft.com/office/mac/drawingml/2011/main" xmlns="" val="1"/>
            </a:ext>
          </a:extLst>
        </p:spPr>
        <p:txBody>
          <a:bodyPr wrap="square" lIns="35714" tIns="35714" rIns="35714" bIns="35714" anchor="ctr">
            <a:spAutoFit/>
          </a:bodyPr>
          <a:lstStyle/>
          <a:p>
            <a:pPr algn="l"/>
            <a:r>
              <a:rPr sz="2400" b="1">
                <a:latin typeface="Calibri" panose="020F0502020204030204" pitchFamily="34" charset="0"/>
                <a:ea typeface="Helvetica"/>
                <a:cs typeface="Calibri" panose="020F0502020204030204" pitchFamily="34" charset="0"/>
                <a:sym typeface="Helvetica"/>
              </a:rPr>
              <a:t>Translation</a:t>
            </a:r>
            <a:r>
              <a:rPr sz="2400">
                <a:latin typeface="Calibri" panose="020F0502020204030204" pitchFamily="34" charset="0"/>
                <a:cs typeface="Calibri" panose="020F0502020204030204" pitchFamily="34" charset="0"/>
              </a:rPr>
              <a:t> is the centroid difference</a:t>
            </a:r>
          </a:p>
        </p:txBody>
      </p:sp>
      <p:sp>
        <p:nvSpPr>
          <p:cNvPr id="439" name="Scale is a quotient of eigenvalue sums"/>
          <p:cNvSpPr txBox="1"/>
          <p:nvPr/>
        </p:nvSpPr>
        <p:spPr>
          <a:xfrm>
            <a:off x="5749772" y="5726914"/>
            <a:ext cx="5670797" cy="441411"/>
          </a:xfrm>
          <a:prstGeom prst="rect">
            <a:avLst/>
          </a:prstGeom>
          <a:ln w="12700">
            <a:miter lim="400000"/>
          </a:ln>
          <a:extLst>
            <a:ext uri="{C572A759-6A51-4108-AA02-DFA0A04FC94B}">
              <ma14:wrappingTextBoxFlag xmlns:m="http://schemas.openxmlformats.org/officeDocument/2006/math" xmlns:a14="http://schemas.microsoft.com/office/drawing/2010/main" xmlns:ma14="http://schemas.microsoft.com/office/mac/drawingml/2011/main" xmlns="" val="1"/>
            </a:ext>
          </a:extLst>
        </p:spPr>
        <p:txBody>
          <a:bodyPr wrap="square" lIns="35714" tIns="35714" rIns="35714" bIns="35714" anchor="ctr">
            <a:spAutoFit/>
          </a:bodyPr>
          <a:lstStyle/>
          <a:p>
            <a:pPr algn="l"/>
            <a:r>
              <a:rPr sz="2400" b="1">
                <a:latin typeface="Calibri" panose="020F0502020204030204" pitchFamily="34" charset="0"/>
                <a:ea typeface="Helvetica"/>
                <a:cs typeface="Calibri" panose="020F0502020204030204" pitchFamily="34" charset="0"/>
                <a:sym typeface="Helvetica"/>
              </a:rPr>
              <a:t>Scale</a:t>
            </a:r>
            <a:r>
              <a:rPr sz="2400">
                <a:latin typeface="Calibri" panose="020F0502020204030204" pitchFamily="34" charset="0"/>
                <a:cs typeface="Calibri" panose="020F0502020204030204" pitchFamily="34" charset="0"/>
              </a:rPr>
              <a:t> is a quotient of eigenvalue sums</a:t>
            </a:r>
          </a:p>
        </p:txBody>
      </p:sp>
      <p:pic>
        <p:nvPicPr>
          <p:cNvPr id="440" name="Image" descr="Image"/>
          <p:cNvPicPr>
            <a:picLocks noChangeAspect="1"/>
          </p:cNvPicPr>
          <p:nvPr/>
        </p:nvPicPr>
        <p:blipFill>
          <a:blip r:embed="rId8"/>
          <a:stretch>
            <a:fillRect/>
          </a:stretch>
        </p:blipFill>
        <p:spPr>
          <a:xfrm>
            <a:off x="1754140" y="4499732"/>
            <a:ext cx="2029232" cy="327957"/>
          </a:xfrm>
          <a:prstGeom prst="rect">
            <a:avLst/>
          </a:prstGeom>
          <a:ln w="12700">
            <a:miter lim="400000"/>
          </a:ln>
        </p:spPr>
      </p:pic>
      <p:pic>
        <p:nvPicPr>
          <p:cNvPr id="2" name="Image" descr="Image">
            <a:extLst>
              <a:ext uri="{FF2B5EF4-FFF2-40B4-BE49-F238E27FC236}">
                <a16:creationId xmlns:a16="http://schemas.microsoft.com/office/drawing/2014/main" id="{65056138-6EA3-7937-2C89-85A4BED54B0C}"/>
              </a:ext>
            </a:extLst>
          </p:cNvPr>
          <p:cNvPicPr>
            <a:picLocks noChangeAspect="1"/>
          </p:cNvPicPr>
          <p:nvPr/>
        </p:nvPicPr>
        <p:blipFill rotWithShape="1">
          <a:blip r:embed="rId9"/>
          <a:srcRect l="242" t="828" r="74654" b="76426"/>
          <a:stretch/>
        </p:blipFill>
        <p:spPr>
          <a:xfrm>
            <a:off x="9771743" y="1246648"/>
            <a:ext cx="2289338" cy="952206"/>
          </a:xfrm>
          <a:prstGeom prst="rect">
            <a:avLst/>
          </a:prstGeom>
          <a:ln w="12700">
            <a:miter lim="400000"/>
          </a:ln>
        </p:spPr>
      </p:pic>
      <p:pic>
        <p:nvPicPr>
          <p:cNvPr id="3" name="Picture 2">
            <a:extLst>
              <a:ext uri="{FF2B5EF4-FFF2-40B4-BE49-F238E27FC236}">
                <a16:creationId xmlns:a16="http://schemas.microsoft.com/office/drawing/2014/main" id="{9ECE6D21-62DE-D7A3-CA07-13312C72CC7E}"/>
              </a:ext>
            </a:extLst>
          </p:cNvPr>
          <p:cNvPicPr>
            <a:picLocks noChangeAspect="1"/>
          </p:cNvPicPr>
          <p:nvPr/>
        </p:nvPicPr>
        <p:blipFill>
          <a:blip r:embed="rId10"/>
          <a:stretch>
            <a:fillRect/>
          </a:stretch>
        </p:blipFill>
        <p:spPr>
          <a:xfrm>
            <a:off x="1617918" y="2748036"/>
            <a:ext cx="2749898" cy="373443"/>
          </a:xfrm>
          <a:prstGeom prst="rect">
            <a:avLst/>
          </a:prstGeom>
        </p:spPr>
      </p:pic>
      <p:sp>
        <p:nvSpPr>
          <p:cNvPr id="7" name="TextBox 6">
            <a:extLst>
              <a:ext uri="{FF2B5EF4-FFF2-40B4-BE49-F238E27FC236}">
                <a16:creationId xmlns:a16="http://schemas.microsoft.com/office/drawing/2014/main" id="{6D483800-FD1B-ACA2-227B-CF93CDA30550}"/>
              </a:ext>
            </a:extLst>
          </p:cNvPr>
          <p:cNvSpPr txBox="1"/>
          <p:nvPr/>
        </p:nvSpPr>
        <p:spPr>
          <a:xfrm>
            <a:off x="237831" y="39248"/>
            <a:ext cx="7091083" cy="476992"/>
          </a:xfrm>
          <a:prstGeom prst="rect">
            <a:avLst/>
          </a:prstGeom>
          <a:noFill/>
        </p:spPr>
        <p:txBody>
          <a:bodyPr wrap="square" rtlCol="0">
            <a:spAutoFit/>
          </a:bodyPr>
          <a:lstStyle/>
          <a:p>
            <a:r>
              <a:rPr lang="en-US" sz="2500"/>
              <a:t>* See also clarification slide 1 at the end of slide deck</a:t>
            </a:r>
          </a:p>
        </p:txBody>
      </p:sp>
      <p:pic>
        <p:nvPicPr>
          <p:cNvPr id="5" name="Picture 4">
            <a:extLst>
              <a:ext uri="{FF2B5EF4-FFF2-40B4-BE49-F238E27FC236}">
                <a16:creationId xmlns:a16="http://schemas.microsoft.com/office/drawing/2014/main" id="{2E0BA062-D987-DA3F-AAF2-C9F8A3FE73CD}"/>
              </a:ext>
            </a:extLst>
          </p:cNvPr>
          <p:cNvPicPr>
            <a:picLocks noChangeAspect="1"/>
          </p:cNvPicPr>
          <p:nvPr/>
        </p:nvPicPr>
        <p:blipFill>
          <a:blip r:embed="rId11"/>
          <a:stretch>
            <a:fillRect/>
          </a:stretch>
        </p:blipFill>
        <p:spPr>
          <a:xfrm>
            <a:off x="1744688" y="5562233"/>
            <a:ext cx="1795719" cy="993858"/>
          </a:xfrm>
          <a:prstGeom prst="rect">
            <a:avLst/>
          </a:prstGeom>
        </p:spPr>
      </p:pic>
    </p:spTree>
  </p:cSld>
  <p:clrMapOvr>
    <a:masterClrMapping/>
  </p:clrMapOvr>
</p:sld>
</file>

<file path=ppt/slides/slide10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5" name="Proof"/>
          <p:cNvSpPr txBox="1">
            <a:spLocks noGrp="1"/>
          </p:cNvSpPr>
          <p:nvPr>
            <p:ph type="title"/>
          </p:nvPr>
        </p:nvSpPr>
        <p:spPr>
          <a:prstGeom prst="rect">
            <a:avLst/>
          </a:prstGeom>
        </p:spPr>
        <p:txBody>
          <a:bodyPr anchor="ctr">
            <a:normAutofit/>
          </a:bodyPr>
          <a:lstStyle>
            <a:lvl1pPr>
              <a:defRPr sz="10200"/>
            </a:lvl1pPr>
          </a:lstStyle>
          <a:p>
            <a:pPr algn="ctr"/>
            <a:r>
              <a:rPr sz="5399"/>
              <a:t>Proof</a:t>
            </a:r>
            <a:endParaRPr sz="4400"/>
          </a:p>
        </p:txBody>
      </p:sp>
      <p:sp>
        <p:nvSpPr>
          <p:cNvPr id="446" name="Slide Number"/>
          <p:cNvSpPr txBox="1">
            <a:spLocks noGrp="1"/>
          </p:cNvSpPr>
          <p:nvPr>
            <p:ph type="sldNum" sz="quarter" idx="12"/>
          </p:nvPr>
        </p:nvSpPr>
        <p:spPr>
          <a:prstGeom prst="rect">
            <a:avLst/>
          </a:prstGeom>
          <a:extLst>
            <a:ext uri="{C572A759-6A51-4108-AA02-DFA0A04FC94B}">
              <ma14:wrappingTextBoxFlag xmlns:m="http://schemas.openxmlformats.org/officeDocument/2006/math" xmlns:a14="http://schemas.microsoft.com/office/drawing/2010/main" xmlns:ma14="http://schemas.microsoft.com/office/mac/drawingml/2011/main" xmlns="" val="1"/>
            </a:ext>
          </a:extLst>
        </p:spPr>
        <p:txBody>
          <a:bodyPr/>
          <a:lstStyle/>
          <a:p>
            <a:fld id="{86CB4B4D-7CA3-9044-876B-883B54F8677D}" type="slidenum">
              <a:t>108</a:t>
            </a:fld>
            <a:endParaRPr/>
          </a:p>
        </p:txBody>
      </p:sp>
      <p:pic>
        <p:nvPicPr>
          <p:cNvPr id="5" name="Image" descr="Image">
            <a:extLst>
              <a:ext uri="{FF2B5EF4-FFF2-40B4-BE49-F238E27FC236}">
                <a16:creationId xmlns:a16="http://schemas.microsoft.com/office/drawing/2014/main" id="{3316AB5B-062D-B446-8183-29A82B917B5D}"/>
              </a:ext>
            </a:extLst>
          </p:cNvPr>
          <p:cNvPicPr>
            <a:picLocks noChangeAspect="1"/>
          </p:cNvPicPr>
          <p:nvPr/>
        </p:nvPicPr>
        <p:blipFill>
          <a:blip r:embed="rId2"/>
          <a:stretch>
            <a:fillRect/>
          </a:stretch>
        </p:blipFill>
        <p:spPr>
          <a:xfrm>
            <a:off x="2255757" y="4828994"/>
            <a:ext cx="7544026" cy="984004"/>
          </a:xfrm>
          <a:prstGeom prst="rect">
            <a:avLst/>
          </a:prstGeom>
          <a:ln w="12700">
            <a:miter lim="400000"/>
          </a:ln>
        </p:spPr>
      </p:pic>
      <p:sp>
        <p:nvSpPr>
          <p:cNvPr id="6" name="Rounded Rectangle">
            <a:extLst>
              <a:ext uri="{FF2B5EF4-FFF2-40B4-BE49-F238E27FC236}">
                <a16:creationId xmlns:a16="http://schemas.microsoft.com/office/drawing/2014/main" id="{05477B60-A7D2-5245-89BD-E471BDD1CAD4}"/>
              </a:ext>
            </a:extLst>
          </p:cNvPr>
          <p:cNvSpPr/>
          <p:nvPr/>
        </p:nvSpPr>
        <p:spPr>
          <a:xfrm>
            <a:off x="7206978" y="4957239"/>
            <a:ext cx="466802" cy="448590"/>
          </a:xfrm>
          <a:prstGeom prst="roundRect">
            <a:avLst>
              <a:gd name="adj" fmla="val 16090"/>
            </a:avLst>
          </a:prstGeom>
          <a:solidFill>
            <a:schemeClr val="accent5">
              <a:hueOff val="-444211"/>
              <a:satOff val="-14915"/>
              <a:lumOff val="22857"/>
              <a:alpha val="35229"/>
            </a:schemeClr>
          </a:solidFill>
          <a:ln w="12700">
            <a:miter lim="400000"/>
          </a:ln>
          <a:effectLst>
            <a:outerShdw blurRad="50800" dist="25400" dir="5400000" rotWithShape="0">
              <a:srgbClr val="000000">
                <a:alpha val="50000"/>
              </a:srgbClr>
            </a:outerShdw>
          </a:effectLst>
        </p:spPr>
        <p:txBody>
          <a:bodyPr lIns="35714" tIns="35714" rIns="35714" bIns="35714" anchor="ctr"/>
          <a:lstStyle/>
          <a:p>
            <a:pPr>
              <a:defRPr sz="3200">
                <a:solidFill>
                  <a:srgbClr val="FFFFFF"/>
                </a:solidFill>
              </a:defRPr>
            </a:pPr>
            <a:endParaRPr sz="1600"/>
          </a:p>
        </p:txBody>
      </p:sp>
      <p:sp>
        <p:nvSpPr>
          <p:cNvPr id="7" name="Rounded Rectangle">
            <a:extLst>
              <a:ext uri="{FF2B5EF4-FFF2-40B4-BE49-F238E27FC236}">
                <a16:creationId xmlns:a16="http://schemas.microsoft.com/office/drawing/2014/main" id="{2CC7CE5C-7807-EA40-A8DB-32A049B04A1C}"/>
              </a:ext>
            </a:extLst>
          </p:cNvPr>
          <p:cNvSpPr/>
          <p:nvPr/>
        </p:nvSpPr>
        <p:spPr>
          <a:xfrm>
            <a:off x="8980119" y="4957239"/>
            <a:ext cx="466802" cy="448590"/>
          </a:xfrm>
          <a:prstGeom prst="roundRect">
            <a:avLst>
              <a:gd name="adj" fmla="val 16090"/>
            </a:avLst>
          </a:prstGeom>
          <a:solidFill>
            <a:schemeClr val="accent5">
              <a:hueOff val="-444211"/>
              <a:satOff val="-14915"/>
              <a:lumOff val="22857"/>
              <a:alpha val="35229"/>
            </a:schemeClr>
          </a:solidFill>
          <a:ln w="12700">
            <a:miter lim="400000"/>
          </a:ln>
          <a:effectLst>
            <a:outerShdw blurRad="50800" dist="25400" dir="5400000" rotWithShape="0">
              <a:srgbClr val="000000">
                <a:alpha val="50000"/>
              </a:srgbClr>
            </a:outerShdw>
          </a:effectLst>
        </p:spPr>
        <p:txBody>
          <a:bodyPr lIns="35714" tIns="35714" rIns="35714" bIns="35714" anchor="ctr"/>
          <a:lstStyle/>
          <a:p>
            <a:pPr>
              <a:defRPr sz="3200">
                <a:solidFill>
                  <a:srgbClr val="FFFFFF"/>
                </a:solidFill>
              </a:defRPr>
            </a:pPr>
            <a:endParaRPr sz="1600"/>
          </a:p>
        </p:txBody>
      </p:sp>
    </p:spTree>
  </p:cSld>
  <p:clrMapOvr>
    <a:masterClrMapping/>
  </p:clrMapOvr>
</p:sld>
</file>

<file path=ppt/slides/slide10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55" name="Image" descr="Image"/>
          <p:cNvPicPr>
            <a:picLocks noChangeAspect="1"/>
          </p:cNvPicPr>
          <p:nvPr/>
        </p:nvPicPr>
        <p:blipFill>
          <a:blip r:embed="rId2"/>
          <a:stretch>
            <a:fillRect/>
          </a:stretch>
        </p:blipFill>
        <p:spPr>
          <a:xfrm>
            <a:off x="1048709" y="1767088"/>
            <a:ext cx="9119553" cy="4186462"/>
          </a:xfrm>
          <a:prstGeom prst="rect">
            <a:avLst/>
          </a:prstGeom>
          <a:ln w="12700">
            <a:miter lim="400000"/>
          </a:ln>
        </p:spPr>
      </p:pic>
      <p:sp>
        <p:nvSpPr>
          <p:cNvPr id="457" name="minimize the L2 distance between…"/>
          <p:cNvSpPr txBox="1"/>
          <p:nvPr/>
        </p:nvSpPr>
        <p:spPr>
          <a:xfrm>
            <a:off x="5750432" y="3318513"/>
            <a:ext cx="5603369" cy="810693"/>
          </a:xfrm>
          <a:prstGeom prst="rect">
            <a:avLst/>
          </a:prstGeom>
          <a:ln w="12700">
            <a:miter lim="400000"/>
          </a:ln>
          <a:extLst>
            <a:ext uri="{C572A759-6A51-4108-AA02-DFA0A04FC94B}">
              <ma14:wrappingTextBoxFlag xmlns:m="http://schemas.openxmlformats.org/officeDocument/2006/math" xmlns:a14="http://schemas.microsoft.com/office/drawing/2010/main" xmlns:ma14="http://schemas.microsoft.com/office/mac/drawingml/2011/main" xmlns="" val="1"/>
            </a:ext>
          </a:extLst>
        </p:spPr>
        <p:txBody>
          <a:bodyPr wrap="square" lIns="35714" tIns="35714" rIns="35714" bIns="35714" anchor="ctr">
            <a:spAutoFit/>
          </a:bodyPr>
          <a:lstStyle/>
          <a:p>
            <a:pPr algn="l">
              <a:defRPr sz="3200">
                <a:solidFill>
                  <a:schemeClr val="accent1">
                    <a:hueOff val="47394"/>
                    <a:satOff val="-25753"/>
                    <a:lumOff val="-7544"/>
                  </a:schemeClr>
                </a:solidFill>
              </a:defRPr>
            </a:pPr>
            <a:r>
              <a:rPr lang="en-US" sz="2400"/>
              <a:t>M</a:t>
            </a:r>
            <a:r>
              <a:rPr sz="2400"/>
              <a:t>inimize the L2 distance between</a:t>
            </a:r>
          </a:p>
          <a:p>
            <a:pPr algn="l">
              <a:defRPr sz="3200">
                <a:solidFill>
                  <a:schemeClr val="accent1">
                    <a:hueOff val="47394"/>
                    <a:satOff val="-25753"/>
                    <a:lumOff val="-7544"/>
                  </a:schemeClr>
                </a:solidFill>
              </a:defRPr>
            </a:pPr>
            <a:r>
              <a:rPr sz="2400"/>
              <a:t>transformed source points and target points</a:t>
            </a:r>
          </a:p>
        </p:txBody>
      </p:sp>
      <p:sp>
        <p:nvSpPr>
          <p:cNvPr id="458" name="Procrustes derivation: translation"/>
          <p:cNvSpPr txBox="1">
            <a:spLocks noGrp="1"/>
          </p:cNvSpPr>
          <p:nvPr>
            <p:ph type="title"/>
          </p:nvPr>
        </p:nvSpPr>
        <p:spPr>
          <a:prstGeom prst="rect">
            <a:avLst/>
          </a:prstGeom>
        </p:spPr>
        <p:txBody>
          <a:bodyPr>
            <a:normAutofit/>
          </a:bodyPr>
          <a:lstStyle>
            <a:lvl1pPr>
              <a:defRPr sz="9800"/>
            </a:lvl1pPr>
          </a:lstStyle>
          <a:p>
            <a:r>
              <a:rPr sz="4400"/>
              <a:t>Procrustes derivation: translation</a:t>
            </a:r>
          </a:p>
        </p:txBody>
      </p:sp>
      <p:sp>
        <p:nvSpPr>
          <p:cNvPr id="459" name="Slide Number"/>
          <p:cNvSpPr txBox="1">
            <a:spLocks noGrp="1"/>
          </p:cNvSpPr>
          <p:nvPr>
            <p:ph type="sldNum" sz="quarter" idx="12"/>
          </p:nvPr>
        </p:nvSpPr>
        <p:spPr>
          <a:prstGeom prst="rect">
            <a:avLst/>
          </a:prstGeom>
          <a:extLst>
            <a:ext uri="{C572A759-6A51-4108-AA02-DFA0A04FC94B}">
              <ma14:wrappingTextBoxFlag xmlns:m="http://schemas.openxmlformats.org/officeDocument/2006/math" xmlns:a14="http://schemas.microsoft.com/office/drawing/2010/main" xmlns:ma14="http://schemas.microsoft.com/office/mac/drawingml/2011/main" xmlns="" val="1"/>
            </a:ext>
          </a:extLst>
        </p:spPr>
        <p:txBody>
          <a:bodyPr/>
          <a:lstStyle/>
          <a:p>
            <a:fld id="{86CB4B4D-7CA3-9044-876B-883B54F8677D}" type="slidenum">
              <a:t>109</a:t>
            </a:fld>
            <a:endParaRPr/>
          </a:p>
        </p:txBody>
      </p:sp>
    </p:spTree>
  </p:cSld>
  <p:clrMapOvr>
    <a:masterClrMapping/>
  </p:clrMapOvr>
</p:sld>
</file>

<file path=ppt/slides/slide1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1" name="Rounded Rectangle"/>
          <p:cNvSpPr/>
          <p:nvPr/>
        </p:nvSpPr>
        <p:spPr>
          <a:xfrm>
            <a:off x="6873824" y="4778579"/>
            <a:ext cx="1148578" cy="650730"/>
          </a:xfrm>
          <a:prstGeom prst="roundRect">
            <a:avLst>
              <a:gd name="adj" fmla="val 11780"/>
            </a:avLst>
          </a:prstGeom>
          <a:blipFill>
            <a:blip r:embed="rId3"/>
          </a:blipFill>
          <a:ln w="12700">
            <a:miter lim="400000"/>
          </a:ln>
          <a:effectLst>
            <a:outerShdw blurRad="63500" dist="12700" rotWithShape="0">
              <a:srgbClr val="000000">
                <a:alpha val="50000"/>
              </a:srgbClr>
            </a:outerShdw>
          </a:effectLst>
        </p:spPr>
        <p:txBody>
          <a:bodyPr lIns="35714" tIns="35714" rIns="35714" bIns="35714" anchor="ctr"/>
          <a:lstStyle/>
          <a:p>
            <a:pPr>
              <a:defRPr sz="3200">
                <a:solidFill>
                  <a:srgbClr val="FFFFFF"/>
                </a:solidFill>
              </a:defRPr>
            </a:pPr>
            <a:endParaRPr sz="1600"/>
          </a:p>
        </p:txBody>
      </p:sp>
      <p:sp>
        <p:nvSpPr>
          <p:cNvPr id="462" name="If we remove the elements that do not  depend on the translation and solve for t"/>
          <p:cNvSpPr txBox="1"/>
          <p:nvPr/>
        </p:nvSpPr>
        <p:spPr>
          <a:xfrm>
            <a:off x="838200" y="1799648"/>
            <a:ext cx="10515601" cy="441411"/>
          </a:xfrm>
          <a:prstGeom prst="rect">
            <a:avLst/>
          </a:prstGeom>
          <a:ln w="12700">
            <a:miter lim="400000"/>
          </a:ln>
          <a:extLst>
            <a:ext uri="{C572A759-6A51-4108-AA02-DFA0A04FC94B}">
              <ma14:wrappingTextBoxFlag xmlns:m="http://schemas.openxmlformats.org/officeDocument/2006/math" xmlns:a14="http://schemas.microsoft.com/office/drawing/2010/main" xmlns:ma14="http://schemas.microsoft.com/office/mac/drawingml/2011/main" xmlns="" val="1"/>
            </a:ext>
          </a:extLst>
        </p:spPr>
        <p:txBody>
          <a:bodyPr wrap="square" lIns="35714" tIns="35714" rIns="35714" bIns="35714" anchor="ctr">
            <a:spAutoFit/>
          </a:bodyPr>
          <a:lstStyle>
            <a:lvl1pPr algn="l">
              <a:defRPr>
                <a:solidFill>
                  <a:schemeClr val="accent1">
                    <a:hueOff val="47394"/>
                    <a:satOff val="-25753"/>
                    <a:lumOff val="-7544"/>
                  </a:schemeClr>
                </a:solidFill>
              </a:defRPr>
            </a:lvl1pPr>
          </a:lstStyle>
          <a:p>
            <a:r>
              <a:rPr lang="en-US" sz="2400">
                <a:solidFill>
                  <a:schemeClr val="bg2">
                    <a:lumMod val="10000"/>
                  </a:schemeClr>
                </a:solidFill>
              </a:rPr>
              <a:t>W</a:t>
            </a:r>
            <a:r>
              <a:rPr sz="2400">
                <a:solidFill>
                  <a:schemeClr val="bg2">
                    <a:lumMod val="10000"/>
                  </a:schemeClr>
                </a:solidFill>
              </a:rPr>
              <a:t>e remove the elements that do not  depend on the translation and solve for t</a:t>
            </a:r>
            <a:r>
              <a:rPr lang="en-US" sz="2400">
                <a:solidFill>
                  <a:schemeClr val="bg2">
                    <a:lumMod val="10000"/>
                  </a:schemeClr>
                </a:solidFill>
              </a:rPr>
              <a:t>.</a:t>
            </a:r>
            <a:endParaRPr sz="2400">
              <a:solidFill>
                <a:schemeClr val="bg2">
                  <a:lumMod val="10000"/>
                </a:schemeClr>
              </a:solidFill>
            </a:endParaRPr>
          </a:p>
        </p:txBody>
      </p:sp>
      <p:pic>
        <p:nvPicPr>
          <p:cNvPr id="463" name="Image" descr="Image"/>
          <p:cNvPicPr>
            <a:picLocks noChangeAspect="1"/>
          </p:cNvPicPr>
          <p:nvPr/>
        </p:nvPicPr>
        <p:blipFill>
          <a:blip r:embed="rId4"/>
          <a:stretch>
            <a:fillRect/>
          </a:stretch>
        </p:blipFill>
        <p:spPr>
          <a:xfrm>
            <a:off x="838200" y="2780310"/>
            <a:ext cx="9657870" cy="2562292"/>
          </a:xfrm>
          <a:prstGeom prst="rect">
            <a:avLst/>
          </a:prstGeom>
          <a:ln w="12700">
            <a:miter lim="400000"/>
          </a:ln>
        </p:spPr>
      </p:pic>
      <p:sp>
        <p:nvSpPr>
          <p:cNvPr id="464" name="compute the centroid of the point clouds"/>
          <p:cNvSpPr txBox="1"/>
          <p:nvPr/>
        </p:nvSpPr>
        <p:spPr>
          <a:xfrm>
            <a:off x="6493406" y="4225573"/>
            <a:ext cx="5244344" cy="441411"/>
          </a:xfrm>
          <a:prstGeom prst="rect">
            <a:avLst/>
          </a:prstGeom>
          <a:ln w="12700">
            <a:miter lim="400000"/>
          </a:ln>
          <a:extLst>
            <a:ext uri="{C572A759-6A51-4108-AA02-DFA0A04FC94B}">
              <ma14:wrappingTextBoxFlag xmlns:m="http://schemas.openxmlformats.org/officeDocument/2006/math" xmlns:a14="http://schemas.microsoft.com/office/drawing/2010/main" xmlns:ma14="http://schemas.microsoft.com/office/mac/drawingml/2011/main" xmlns="" val="1"/>
            </a:ext>
          </a:extLst>
        </p:spPr>
        <p:txBody>
          <a:bodyPr wrap="square" lIns="35714" tIns="35714" rIns="35714" bIns="35714" anchor="ctr">
            <a:spAutoFit/>
          </a:bodyPr>
          <a:lstStyle>
            <a:lvl1pPr algn="r">
              <a:defRPr>
                <a:solidFill>
                  <a:schemeClr val="accent1">
                    <a:hueOff val="47394"/>
                    <a:satOff val="-25753"/>
                    <a:lumOff val="-7544"/>
                  </a:schemeClr>
                </a:solidFill>
              </a:defRPr>
            </a:lvl1pPr>
          </a:lstStyle>
          <a:p>
            <a:pPr algn="l"/>
            <a:r>
              <a:rPr lang="en-US" sz="2400"/>
              <a:t>C</a:t>
            </a:r>
            <a:r>
              <a:rPr sz="2400"/>
              <a:t>ompute the centroid of the point clouds</a:t>
            </a:r>
          </a:p>
        </p:txBody>
      </p:sp>
      <p:sp>
        <p:nvSpPr>
          <p:cNvPr id="465" name="So given s and R, we can compute the translation t"/>
          <p:cNvSpPr txBox="1"/>
          <p:nvPr/>
        </p:nvSpPr>
        <p:spPr>
          <a:xfrm>
            <a:off x="5667135" y="5663516"/>
            <a:ext cx="6374313" cy="441411"/>
          </a:xfrm>
          <a:prstGeom prst="rect">
            <a:avLst/>
          </a:prstGeom>
          <a:ln w="12700">
            <a:miter lim="400000"/>
          </a:ln>
          <a:extLst>
            <a:ext uri="{C572A759-6A51-4108-AA02-DFA0A04FC94B}">
              <ma14:wrappingTextBoxFlag xmlns:m="http://schemas.openxmlformats.org/officeDocument/2006/math" xmlns:a14="http://schemas.microsoft.com/office/drawing/2010/main" xmlns:ma14="http://schemas.microsoft.com/office/mac/drawingml/2011/main" xmlns="" val="1"/>
            </a:ext>
          </a:extLst>
        </p:spPr>
        <p:txBody>
          <a:bodyPr wrap="square" lIns="35714" tIns="35714" rIns="35714" bIns="35714" anchor="ctr">
            <a:spAutoFit/>
          </a:bodyPr>
          <a:lstStyle>
            <a:lvl1pPr algn="r">
              <a:defRPr>
                <a:solidFill>
                  <a:schemeClr val="accent1">
                    <a:hueOff val="47394"/>
                    <a:satOff val="-25753"/>
                    <a:lumOff val="-7544"/>
                  </a:schemeClr>
                </a:solidFill>
              </a:defRPr>
            </a:lvl1pPr>
          </a:lstStyle>
          <a:p>
            <a:pPr algn="l"/>
            <a:r>
              <a:rPr sz="2400"/>
              <a:t>So given s and R, we can compute the translation t</a:t>
            </a:r>
          </a:p>
        </p:txBody>
      </p:sp>
      <p:sp>
        <p:nvSpPr>
          <p:cNvPr id="466" name="Procrustes derivation: translation"/>
          <p:cNvSpPr txBox="1">
            <a:spLocks noGrp="1"/>
          </p:cNvSpPr>
          <p:nvPr>
            <p:ph type="title"/>
          </p:nvPr>
        </p:nvSpPr>
        <p:spPr>
          <a:prstGeom prst="rect">
            <a:avLst/>
          </a:prstGeom>
        </p:spPr>
        <p:txBody>
          <a:bodyPr>
            <a:normAutofit/>
          </a:bodyPr>
          <a:lstStyle>
            <a:lvl1pPr>
              <a:defRPr sz="9800"/>
            </a:lvl1pPr>
          </a:lstStyle>
          <a:p>
            <a:r>
              <a:rPr sz="4400"/>
              <a:t>Procrustes derivation: translation</a:t>
            </a:r>
          </a:p>
        </p:txBody>
      </p:sp>
      <p:sp>
        <p:nvSpPr>
          <p:cNvPr id="467" name="Slide Number"/>
          <p:cNvSpPr txBox="1">
            <a:spLocks noGrp="1"/>
          </p:cNvSpPr>
          <p:nvPr>
            <p:ph type="sldNum" sz="quarter" idx="12"/>
          </p:nvPr>
        </p:nvSpPr>
        <p:spPr>
          <a:prstGeom prst="rect">
            <a:avLst/>
          </a:prstGeom>
          <a:extLst>
            <a:ext uri="{C572A759-6A51-4108-AA02-DFA0A04FC94B}">
              <ma14:wrappingTextBoxFlag xmlns:m="http://schemas.openxmlformats.org/officeDocument/2006/math" xmlns:a14="http://schemas.microsoft.com/office/drawing/2010/main" xmlns:ma14="http://schemas.microsoft.com/office/mac/drawingml/2011/main" xmlns="" val="1"/>
            </a:ext>
          </a:extLst>
        </p:spPr>
        <p:txBody>
          <a:bodyPr/>
          <a:lstStyle/>
          <a:p>
            <a:fld id="{86CB4B4D-7CA3-9044-876B-883B54F8677D}" type="slidenum">
              <a:t>110</a:t>
            </a:fld>
            <a:endParaRPr/>
          </a:p>
        </p:txBody>
      </p:sp>
    </p:spTree>
  </p:cSld>
  <p:clrMapOvr>
    <a:masterClrMapping/>
  </p:clrMapOvr>
</p:sld>
</file>

<file path=ppt/slides/slide1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2" name="Subtract the centroid from the points to obtain a simpler expression for E"/>
          <p:cNvSpPr txBox="1"/>
          <p:nvPr/>
        </p:nvSpPr>
        <p:spPr>
          <a:xfrm>
            <a:off x="838200" y="1798911"/>
            <a:ext cx="9235301" cy="441411"/>
          </a:xfrm>
          <a:prstGeom prst="rect">
            <a:avLst/>
          </a:prstGeom>
          <a:ln w="12700">
            <a:miter lim="400000"/>
          </a:ln>
          <a:extLst>
            <a:ext uri="{C572A759-6A51-4108-AA02-DFA0A04FC94B}">
              <ma14:wrappingTextBoxFlag xmlns:m="http://schemas.openxmlformats.org/officeDocument/2006/math" xmlns:a14="http://schemas.microsoft.com/office/drawing/2010/main" xmlns:ma14="http://schemas.microsoft.com/office/mac/drawingml/2011/main" xmlns="" val="1"/>
            </a:ext>
          </a:extLst>
        </p:spPr>
        <p:txBody>
          <a:bodyPr wrap="square" lIns="35714" tIns="35714" rIns="35714" bIns="35714" anchor="ctr">
            <a:spAutoFit/>
          </a:bodyPr>
          <a:lstStyle>
            <a:lvl1pPr algn="r">
              <a:defRPr sz="3800">
                <a:solidFill>
                  <a:schemeClr val="accent1">
                    <a:hueOff val="47394"/>
                    <a:satOff val="-25753"/>
                    <a:lumOff val="-7544"/>
                  </a:schemeClr>
                </a:solidFill>
              </a:defRPr>
            </a:lvl1pPr>
          </a:lstStyle>
          <a:p>
            <a:pPr algn="l"/>
            <a:r>
              <a:rPr sz="2400">
                <a:solidFill>
                  <a:schemeClr val="bg2">
                    <a:lumMod val="10000"/>
                  </a:schemeClr>
                </a:solidFill>
              </a:rPr>
              <a:t>Subtract the centroid from the points to obtain a simpler expression for E</a:t>
            </a:r>
          </a:p>
        </p:txBody>
      </p:sp>
      <p:sp>
        <p:nvSpPr>
          <p:cNvPr id="474" name="Procrustes derivation: Rotation"/>
          <p:cNvSpPr txBox="1">
            <a:spLocks noGrp="1"/>
          </p:cNvSpPr>
          <p:nvPr>
            <p:ph type="title"/>
          </p:nvPr>
        </p:nvSpPr>
        <p:spPr>
          <a:prstGeom prst="rect">
            <a:avLst/>
          </a:prstGeom>
        </p:spPr>
        <p:txBody>
          <a:bodyPr>
            <a:normAutofit/>
          </a:bodyPr>
          <a:lstStyle>
            <a:lvl1pPr>
              <a:defRPr sz="9800"/>
            </a:lvl1pPr>
          </a:lstStyle>
          <a:p>
            <a:r>
              <a:rPr sz="4400"/>
              <a:t>Procrustes derivation: Rotation</a:t>
            </a:r>
          </a:p>
        </p:txBody>
      </p:sp>
      <p:sp>
        <p:nvSpPr>
          <p:cNvPr id="481" name="Slide Number"/>
          <p:cNvSpPr txBox="1">
            <a:spLocks noGrp="1"/>
          </p:cNvSpPr>
          <p:nvPr>
            <p:ph type="sldNum" sz="quarter" idx="12"/>
          </p:nvPr>
        </p:nvSpPr>
        <p:spPr>
          <a:prstGeom prst="rect">
            <a:avLst/>
          </a:prstGeom>
          <a:extLst>
            <a:ext uri="{C572A759-6A51-4108-AA02-DFA0A04FC94B}">
              <ma14:wrappingTextBoxFlag xmlns:m="http://schemas.openxmlformats.org/officeDocument/2006/math" xmlns:a14="http://schemas.microsoft.com/office/drawing/2010/main" xmlns:ma14="http://schemas.microsoft.com/office/mac/drawingml/2011/main" xmlns="" val="1"/>
            </a:ext>
          </a:extLst>
        </p:spPr>
        <p:txBody>
          <a:bodyPr/>
          <a:lstStyle/>
          <a:p>
            <a:fld id="{86CB4B4D-7CA3-9044-876B-883B54F8677D}" type="slidenum">
              <a:t>111</a:t>
            </a:fld>
            <a:endParaRPr/>
          </a:p>
        </p:txBody>
      </p:sp>
      <p:sp>
        <p:nvSpPr>
          <p:cNvPr id="475" name="Optimal rotation does not depend on scale"/>
          <p:cNvSpPr txBox="1"/>
          <p:nvPr/>
        </p:nvSpPr>
        <p:spPr>
          <a:xfrm>
            <a:off x="6266899" y="3630654"/>
            <a:ext cx="5428664" cy="441411"/>
          </a:xfrm>
          <a:prstGeom prst="rect">
            <a:avLst/>
          </a:prstGeom>
          <a:ln w="12700">
            <a:miter lim="400000"/>
          </a:ln>
          <a:extLst>
            <a:ext uri="{C572A759-6A51-4108-AA02-DFA0A04FC94B}">
              <ma14:wrappingTextBoxFlag xmlns:m="http://schemas.openxmlformats.org/officeDocument/2006/math" xmlns:a14="http://schemas.microsoft.com/office/drawing/2010/main" xmlns:ma14="http://schemas.microsoft.com/office/mac/drawingml/2011/main" xmlns="" val="1"/>
            </a:ext>
          </a:extLst>
        </p:spPr>
        <p:txBody>
          <a:bodyPr wrap="square" lIns="35714" tIns="35714" rIns="35714" bIns="35714" anchor="ctr">
            <a:spAutoFit/>
          </a:bodyPr>
          <a:lstStyle>
            <a:lvl1pPr algn="r">
              <a:defRPr sz="3800">
                <a:solidFill>
                  <a:schemeClr val="accent1">
                    <a:hueOff val="47394"/>
                    <a:satOff val="-25753"/>
                    <a:lumOff val="-7544"/>
                  </a:schemeClr>
                </a:solidFill>
              </a:defRPr>
            </a:lvl1pPr>
          </a:lstStyle>
          <a:p>
            <a:pPr algn="l"/>
            <a:r>
              <a:rPr sz="2400"/>
              <a:t>Optimal rotation does not depend on scale</a:t>
            </a:r>
          </a:p>
        </p:txBody>
      </p:sp>
      <p:grpSp>
        <p:nvGrpSpPr>
          <p:cNvPr id="2" name="Group 1">
            <a:extLst>
              <a:ext uri="{FF2B5EF4-FFF2-40B4-BE49-F238E27FC236}">
                <a16:creationId xmlns:a16="http://schemas.microsoft.com/office/drawing/2014/main" id="{6BFFDCF1-F433-1F49-BECD-8AE005D2F20B}"/>
              </a:ext>
            </a:extLst>
          </p:cNvPr>
          <p:cNvGrpSpPr/>
          <p:nvPr/>
        </p:nvGrpSpPr>
        <p:grpSpPr>
          <a:xfrm>
            <a:off x="6243977" y="2436651"/>
            <a:ext cx="3345892" cy="629380"/>
            <a:chOff x="6244790" y="2436522"/>
            <a:chExt cx="3346328" cy="629462"/>
          </a:xfrm>
        </p:grpSpPr>
        <p:sp>
          <p:nvSpPr>
            <p:cNvPr id="471" name="Rounded Rectangle"/>
            <p:cNvSpPr/>
            <p:nvPr/>
          </p:nvSpPr>
          <p:spPr>
            <a:xfrm>
              <a:off x="6244790" y="2436522"/>
              <a:ext cx="3346328" cy="629462"/>
            </a:xfrm>
            <a:prstGeom prst="roundRect">
              <a:avLst>
                <a:gd name="adj" fmla="val 20004"/>
              </a:avLst>
            </a:prstGeom>
            <a:solidFill>
              <a:srgbClr val="F1E3E2"/>
            </a:solidFill>
            <a:ln w="12700">
              <a:miter lim="400000"/>
            </a:ln>
            <a:effectLst>
              <a:outerShdw blurRad="50800" dist="25400" dir="5400000" rotWithShape="0">
                <a:srgbClr val="000000">
                  <a:alpha val="50000"/>
                </a:srgbClr>
              </a:outerShdw>
            </a:effectLst>
          </p:spPr>
          <p:txBody>
            <a:bodyPr lIns="35714" tIns="35714" rIns="35714" bIns="35714" anchor="ctr"/>
            <a:lstStyle/>
            <a:p>
              <a:pPr>
                <a:defRPr sz="3200">
                  <a:solidFill>
                    <a:srgbClr val="FFFFFF"/>
                  </a:solidFill>
                </a:defRPr>
              </a:pPr>
              <a:endParaRPr sz="1600"/>
            </a:p>
          </p:txBody>
        </p:sp>
        <p:pic>
          <p:nvPicPr>
            <p:cNvPr id="478" name="Image" descr="Image"/>
            <p:cNvPicPr>
              <a:picLocks noChangeAspect="1"/>
            </p:cNvPicPr>
            <p:nvPr/>
          </p:nvPicPr>
          <p:blipFill>
            <a:blip r:embed="rId3"/>
            <a:stretch>
              <a:fillRect/>
            </a:stretch>
          </p:blipFill>
          <p:spPr>
            <a:xfrm>
              <a:off x="6447597" y="2597659"/>
              <a:ext cx="2940714" cy="321914"/>
            </a:xfrm>
            <a:prstGeom prst="rect">
              <a:avLst/>
            </a:prstGeom>
            <a:ln w="12700">
              <a:miter lim="400000"/>
            </a:ln>
          </p:spPr>
        </p:pic>
      </p:grpSp>
      <p:sp>
        <p:nvSpPr>
          <p:cNvPr id="479" name="Line"/>
          <p:cNvSpPr/>
          <p:nvPr/>
        </p:nvSpPr>
        <p:spPr>
          <a:xfrm flipV="1">
            <a:off x="5785897" y="2877268"/>
            <a:ext cx="417510" cy="434004"/>
          </a:xfrm>
          <a:prstGeom prst="line">
            <a:avLst/>
          </a:prstGeom>
          <a:ln w="76200">
            <a:solidFill>
              <a:srgbClr val="F1E3E2"/>
            </a:solidFill>
            <a:miter lim="400000"/>
            <a:headEnd type="triangle"/>
          </a:ln>
        </p:spPr>
        <p:txBody>
          <a:bodyPr lIns="35714" tIns="35714" rIns="35714" bIns="35714" anchor="ctr"/>
          <a:lstStyle/>
          <a:p>
            <a:pPr>
              <a:defRPr sz="3200"/>
            </a:pPr>
            <a:endParaRPr sz="1600"/>
          </a:p>
        </p:txBody>
      </p:sp>
      <p:sp>
        <p:nvSpPr>
          <p:cNvPr id="480" name="Line"/>
          <p:cNvSpPr/>
          <p:nvPr/>
        </p:nvSpPr>
        <p:spPr>
          <a:xfrm flipV="1">
            <a:off x="2920240" y="2877267"/>
            <a:ext cx="3283167" cy="1259715"/>
          </a:xfrm>
          <a:prstGeom prst="line">
            <a:avLst/>
          </a:prstGeom>
          <a:ln w="76200">
            <a:solidFill>
              <a:srgbClr val="F1E3E2"/>
            </a:solidFill>
            <a:miter lim="400000"/>
            <a:headEnd type="triangle"/>
          </a:ln>
        </p:spPr>
        <p:txBody>
          <a:bodyPr lIns="35714" tIns="35714" rIns="35714" bIns="35714" anchor="ctr"/>
          <a:lstStyle/>
          <a:p>
            <a:pPr>
              <a:defRPr sz="3200"/>
            </a:pPr>
            <a:endParaRPr sz="1600"/>
          </a:p>
        </p:txBody>
      </p:sp>
      <p:pic>
        <p:nvPicPr>
          <p:cNvPr id="473" name="Image" descr="Image"/>
          <p:cNvPicPr>
            <a:picLocks noChangeAspect="1"/>
          </p:cNvPicPr>
          <p:nvPr/>
        </p:nvPicPr>
        <p:blipFill>
          <a:blip r:embed="rId4"/>
          <a:srcRect r="42821" b="66640"/>
          <a:stretch>
            <a:fillRect/>
          </a:stretch>
        </p:blipFill>
        <p:spPr>
          <a:xfrm>
            <a:off x="826549" y="2761866"/>
            <a:ext cx="6310772" cy="1212034"/>
          </a:xfrm>
          <a:prstGeom prst="rect">
            <a:avLst/>
          </a:prstGeom>
          <a:ln w="12700">
            <a:miter lim="400000"/>
          </a:ln>
        </p:spPr>
      </p:pic>
      <p:pic>
        <p:nvPicPr>
          <p:cNvPr id="3" name="Picture 2">
            <a:extLst>
              <a:ext uri="{FF2B5EF4-FFF2-40B4-BE49-F238E27FC236}">
                <a16:creationId xmlns:a16="http://schemas.microsoft.com/office/drawing/2014/main" id="{19A29AFF-4DE7-1A9C-0546-B8313F255CC5}"/>
              </a:ext>
            </a:extLst>
          </p:cNvPr>
          <p:cNvPicPr>
            <a:picLocks noChangeAspect="1"/>
          </p:cNvPicPr>
          <p:nvPr/>
        </p:nvPicPr>
        <p:blipFill rotWithShape="1">
          <a:blip r:embed="rId5"/>
          <a:srcRect b="87618"/>
          <a:stretch/>
        </p:blipFill>
        <p:spPr>
          <a:xfrm>
            <a:off x="876290" y="4246266"/>
            <a:ext cx="6703979" cy="613112"/>
          </a:xfrm>
          <a:prstGeom prst="rect">
            <a:avLst/>
          </a:prstGeom>
        </p:spPr>
      </p:pic>
    </p:spTree>
  </p:cSld>
  <p:clrMapOvr>
    <a:masterClrMapping/>
  </p:clrMapOvr>
</p:sld>
</file>

<file path=ppt/slides/slide1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2" name="Rounded Rectangle">
            <a:extLst>
              <a:ext uri="{FF2B5EF4-FFF2-40B4-BE49-F238E27FC236}">
                <a16:creationId xmlns:a16="http://schemas.microsoft.com/office/drawing/2014/main" id="{52C3213D-654E-8A14-3788-05A6AEA38E81}"/>
              </a:ext>
            </a:extLst>
          </p:cNvPr>
          <p:cNvSpPr/>
          <p:nvPr/>
        </p:nvSpPr>
        <p:spPr>
          <a:xfrm>
            <a:off x="2372371" y="6074347"/>
            <a:ext cx="1395949" cy="521932"/>
          </a:xfrm>
          <a:prstGeom prst="roundRect">
            <a:avLst>
              <a:gd name="adj" fmla="val 20004"/>
            </a:avLst>
          </a:prstGeom>
          <a:solidFill>
            <a:srgbClr val="92D050">
              <a:alpha val="52327"/>
            </a:srgbClr>
          </a:solidFill>
          <a:ln w="12700">
            <a:miter lim="400000"/>
          </a:ln>
          <a:effectLst/>
        </p:spPr>
        <p:txBody>
          <a:bodyPr lIns="35714" tIns="35714" rIns="35714" bIns="35714" anchor="ctr"/>
          <a:lstStyle/>
          <a:p>
            <a:pPr>
              <a:defRPr sz="3200">
                <a:solidFill>
                  <a:srgbClr val="FFFFFF"/>
                </a:solidFill>
              </a:defRPr>
            </a:pPr>
            <a:endParaRPr sz="2400">
              <a:solidFill>
                <a:schemeClr val="tx1"/>
              </a:solidFill>
            </a:endParaRPr>
          </a:p>
        </p:txBody>
      </p:sp>
      <p:sp>
        <p:nvSpPr>
          <p:cNvPr id="21" name="Rounded Rectangle">
            <a:extLst>
              <a:ext uri="{FF2B5EF4-FFF2-40B4-BE49-F238E27FC236}">
                <a16:creationId xmlns:a16="http://schemas.microsoft.com/office/drawing/2014/main" id="{EDEF9287-0C06-E21F-1A39-C6E1E8868C4C}"/>
              </a:ext>
            </a:extLst>
          </p:cNvPr>
          <p:cNvSpPr/>
          <p:nvPr/>
        </p:nvSpPr>
        <p:spPr>
          <a:xfrm>
            <a:off x="4553924" y="5552415"/>
            <a:ext cx="1803852" cy="521932"/>
          </a:xfrm>
          <a:prstGeom prst="roundRect">
            <a:avLst>
              <a:gd name="adj" fmla="val 20004"/>
            </a:avLst>
          </a:prstGeom>
          <a:solidFill>
            <a:srgbClr val="92D050">
              <a:alpha val="59000"/>
            </a:srgbClr>
          </a:solidFill>
          <a:ln w="12700">
            <a:miter lim="400000"/>
          </a:ln>
          <a:effectLst/>
        </p:spPr>
        <p:txBody>
          <a:bodyPr lIns="35714" tIns="35714" rIns="35714" bIns="35714" anchor="ctr"/>
          <a:lstStyle/>
          <a:p>
            <a:pPr>
              <a:defRPr sz="3200">
                <a:solidFill>
                  <a:srgbClr val="FFFFFF"/>
                </a:solidFill>
              </a:defRPr>
            </a:pPr>
            <a:endParaRPr sz="2400">
              <a:solidFill>
                <a:schemeClr val="tx1"/>
              </a:solidFill>
            </a:endParaRPr>
          </a:p>
        </p:txBody>
      </p:sp>
      <p:sp>
        <p:nvSpPr>
          <p:cNvPr id="20" name="Rounded Rectangle">
            <a:extLst>
              <a:ext uri="{FF2B5EF4-FFF2-40B4-BE49-F238E27FC236}">
                <a16:creationId xmlns:a16="http://schemas.microsoft.com/office/drawing/2014/main" id="{EB3529C0-C825-BD3A-AC1D-439C78263DD9}"/>
              </a:ext>
            </a:extLst>
          </p:cNvPr>
          <p:cNvSpPr/>
          <p:nvPr/>
        </p:nvSpPr>
        <p:spPr>
          <a:xfrm>
            <a:off x="6873018" y="5552415"/>
            <a:ext cx="4500647" cy="521932"/>
          </a:xfrm>
          <a:prstGeom prst="roundRect">
            <a:avLst>
              <a:gd name="adj" fmla="val 20004"/>
            </a:avLst>
          </a:prstGeom>
          <a:solidFill>
            <a:srgbClr val="92D050">
              <a:alpha val="52327"/>
            </a:srgbClr>
          </a:solidFill>
          <a:ln w="12700">
            <a:miter lim="400000"/>
          </a:ln>
          <a:effectLst/>
        </p:spPr>
        <p:txBody>
          <a:bodyPr lIns="35714" tIns="35714" rIns="35714" bIns="35714" anchor="ctr"/>
          <a:lstStyle/>
          <a:p>
            <a:pPr>
              <a:defRPr sz="3200">
                <a:solidFill>
                  <a:srgbClr val="FFFFFF"/>
                </a:solidFill>
              </a:defRPr>
            </a:pPr>
            <a:endParaRPr sz="2400">
              <a:solidFill>
                <a:schemeClr val="tx1"/>
              </a:solidFill>
            </a:endParaRPr>
          </a:p>
        </p:txBody>
      </p:sp>
      <p:sp>
        <p:nvSpPr>
          <p:cNvPr id="6" name="Rounded Rectangle">
            <a:extLst>
              <a:ext uri="{FF2B5EF4-FFF2-40B4-BE49-F238E27FC236}">
                <a16:creationId xmlns:a16="http://schemas.microsoft.com/office/drawing/2014/main" id="{ADE46CF9-EC9C-5423-2A8B-9225996EFC1E}"/>
              </a:ext>
            </a:extLst>
          </p:cNvPr>
          <p:cNvSpPr/>
          <p:nvPr/>
        </p:nvSpPr>
        <p:spPr>
          <a:xfrm>
            <a:off x="6873018" y="4950589"/>
            <a:ext cx="4234260" cy="521932"/>
          </a:xfrm>
          <a:prstGeom prst="roundRect">
            <a:avLst>
              <a:gd name="adj" fmla="val 20004"/>
            </a:avLst>
          </a:prstGeom>
          <a:solidFill>
            <a:srgbClr val="F1E3E2"/>
          </a:solidFill>
          <a:ln w="12700">
            <a:miter lim="400000"/>
          </a:ln>
          <a:effectLst/>
        </p:spPr>
        <p:txBody>
          <a:bodyPr lIns="35714" tIns="35714" rIns="35714" bIns="35714" anchor="ctr"/>
          <a:lstStyle/>
          <a:p>
            <a:pPr>
              <a:defRPr sz="3200">
                <a:solidFill>
                  <a:srgbClr val="FFFFFF"/>
                </a:solidFill>
              </a:defRPr>
            </a:pPr>
            <a:endParaRPr sz="2400">
              <a:solidFill>
                <a:schemeClr val="tx1"/>
              </a:solidFill>
            </a:endParaRPr>
          </a:p>
        </p:txBody>
      </p:sp>
      <p:sp>
        <p:nvSpPr>
          <p:cNvPr id="4" name="Rounded Rectangle">
            <a:extLst>
              <a:ext uri="{FF2B5EF4-FFF2-40B4-BE49-F238E27FC236}">
                <a16:creationId xmlns:a16="http://schemas.microsoft.com/office/drawing/2014/main" id="{3EE53017-759C-781E-FCE4-8FE69BB11A69}"/>
              </a:ext>
            </a:extLst>
          </p:cNvPr>
          <p:cNvSpPr/>
          <p:nvPr/>
        </p:nvSpPr>
        <p:spPr>
          <a:xfrm>
            <a:off x="2308990" y="4969961"/>
            <a:ext cx="1063966" cy="521932"/>
          </a:xfrm>
          <a:prstGeom prst="roundRect">
            <a:avLst>
              <a:gd name="adj" fmla="val 20004"/>
            </a:avLst>
          </a:prstGeom>
          <a:solidFill>
            <a:srgbClr val="F1E3E2"/>
          </a:solidFill>
          <a:ln w="12700">
            <a:miter lim="400000"/>
          </a:ln>
          <a:effectLst/>
        </p:spPr>
        <p:txBody>
          <a:bodyPr lIns="35714" tIns="35714" rIns="35714" bIns="35714" anchor="ctr"/>
          <a:lstStyle/>
          <a:p>
            <a:pPr>
              <a:defRPr sz="3200">
                <a:solidFill>
                  <a:srgbClr val="FFFFFF"/>
                </a:solidFill>
              </a:defRPr>
            </a:pPr>
            <a:endParaRPr sz="2400">
              <a:solidFill>
                <a:schemeClr val="tx1"/>
              </a:solidFill>
            </a:endParaRPr>
          </a:p>
        </p:txBody>
      </p:sp>
      <p:sp>
        <p:nvSpPr>
          <p:cNvPr id="487" name="Procrustes derivation: Rotation"/>
          <p:cNvSpPr txBox="1">
            <a:spLocks noGrp="1"/>
          </p:cNvSpPr>
          <p:nvPr>
            <p:ph type="title"/>
          </p:nvPr>
        </p:nvSpPr>
        <p:spPr>
          <a:prstGeom prst="rect">
            <a:avLst/>
          </a:prstGeom>
        </p:spPr>
        <p:txBody>
          <a:bodyPr>
            <a:normAutofit/>
          </a:bodyPr>
          <a:lstStyle>
            <a:lvl1pPr>
              <a:defRPr sz="9800"/>
            </a:lvl1pPr>
          </a:lstStyle>
          <a:p>
            <a:r>
              <a:rPr sz="4400"/>
              <a:t>Procrustes derivation: Rotation</a:t>
            </a:r>
          </a:p>
        </p:txBody>
      </p:sp>
      <p:sp>
        <p:nvSpPr>
          <p:cNvPr id="493" name="Slide Number"/>
          <p:cNvSpPr txBox="1">
            <a:spLocks noGrp="1"/>
          </p:cNvSpPr>
          <p:nvPr>
            <p:ph type="sldNum" sz="quarter" idx="12"/>
          </p:nvPr>
        </p:nvSpPr>
        <p:spPr>
          <a:prstGeom prst="rect">
            <a:avLst/>
          </a:prstGeom>
          <a:extLst>
            <a:ext uri="{C572A759-6A51-4108-AA02-DFA0A04FC94B}">
              <ma14:wrappingTextBoxFlag xmlns:m="http://schemas.openxmlformats.org/officeDocument/2006/math" xmlns:a14="http://schemas.microsoft.com/office/drawing/2010/main" xmlns:ma14="http://schemas.microsoft.com/office/mac/drawingml/2011/main" xmlns="" val="1"/>
            </a:ext>
          </a:extLst>
        </p:spPr>
        <p:txBody>
          <a:bodyPr/>
          <a:lstStyle/>
          <a:p>
            <a:fld id="{86CB4B4D-7CA3-9044-876B-883B54F8677D}" type="slidenum">
              <a:t>112</a:t>
            </a:fld>
            <a:endParaRPr/>
          </a:p>
        </p:txBody>
      </p:sp>
      <p:sp>
        <p:nvSpPr>
          <p:cNvPr id="490" name="Inner product should be maximum!"/>
          <p:cNvSpPr txBox="1"/>
          <p:nvPr/>
        </p:nvSpPr>
        <p:spPr>
          <a:xfrm>
            <a:off x="6873018" y="5553670"/>
            <a:ext cx="4500647" cy="441411"/>
          </a:xfrm>
          <a:prstGeom prst="rect">
            <a:avLst/>
          </a:prstGeom>
          <a:ln w="12700">
            <a:miter lim="400000"/>
          </a:ln>
          <a:extLst>
            <a:ext uri="{C572A759-6A51-4108-AA02-DFA0A04FC94B}">
              <ma14:wrappingTextBoxFlag xmlns:m="http://schemas.openxmlformats.org/officeDocument/2006/math" xmlns:a14="http://schemas.microsoft.com/office/drawing/2010/main" xmlns:ma14="http://schemas.microsoft.com/office/mac/drawingml/2011/main" xmlns="" val="1"/>
            </a:ext>
          </a:extLst>
        </p:spPr>
        <p:txBody>
          <a:bodyPr wrap="square" lIns="35714" tIns="35714" rIns="35714" bIns="35714" anchor="ctr">
            <a:spAutoFit/>
          </a:bodyPr>
          <a:lstStyle>
            <a:lvl1pPr algn="r">
              <a:defRPr sz="3800">
                <a:solidFill>
                  <a:schemeClr val="accent1">
                    <a:hueOff val="47394"/>
                    <a:satOff val="-25753"/>
                    <a:lumOff val="-7544"/>
                  </a:schemeClr>
                </a:solidFill>
              </a:defRPr>
            </a:lvl1pPr>
          </a:lstStyle>
          <a:p>
            <a:r>
              <a:rPr sz="2400">
                <a:solidFill>
                  <a:schemeClr val="tx1"/>
                </a:solidFill>
              </a:rPr>
              <a:t>Inner product should be maximum!</a:t>
            </a:r>
          </a:p>
        </p:txBody>
      </p:sp>
      <p:sp>
        <p:nvSpPr>
          <p:cNvPr id="491" name="Rotation does not change norm!"/>
          <p:cNvSpPr txBox="1"/>
          <p:nvPr/>
        </p:nvSpPr>
        <p:spPr>
          <a:xfrm>
            <a:off x="6873018" y="5031738"/>
            <a:ext cx="4123991" cy="441411"/>
          </a:xfrm>
          <a:prstGeom prst="rect">
            <a:avLst/>
          </a:prstGeom>
          <a:ln w="12700">
            <a:miter lim="400000"/>
          </a:ln>
          <a:extLst>
            <a:ext uri="{C572A759-6A51-4108-AA02-DFA0A04FC94B}">
              <ma14:wrappingTextBoxFlag xmlns:m="http://schemas.openxmlformats.org/officeDocument/2006/math" xmlns:a14="http://schemas.microsoft.com/office/drawing/2010/main" xmlns:ma14="http://schemas.microsoft.com/office/mac/drawingml/2011/main" xmlns="" val="1"/>
            </a:ext>
          </a:extLst>
        </p:spPr>
        <p:txBody>
          <a:bodyPr wrap="square" lIns="35714" tIns="35714" rIns="35714" bIns="35714" anchor="ctr">
            <a:spAutoFit/>
          </a:bodyPr>
          <a:lstStyle>
            <a:lvl1pPr algn="r">
              <a:defRPr sz="3800">
                <a:solidFill>
                  <a:schemeClr val="accent1">
                    <a:hueOff val="47394"/>
                    <a:satOff val="-25753"/>
                    <a:lumOff val="-7544"/>
                  </a:schemeClr>
                </a:solidFill>
              </a:defRPr>
            </a:lvl1pPr>
          </a:lstStyle>
          <a:p>
            <a:r>
              <a:rPr sz="2400">
                <a:solidFill>
                  <a:schemeClr val="tx1"/>
                </a:solidFill>
              </a:rPr>
              <a:t>Rotation does not change norm!</a:t>
            </a:r>
          </a:p>
        </p:txBody>
      </p:sp>
      <p:pic>
        <p:nvPicPr>
          <p:cNvPr id="12" name="Image" descr="Image">
            <a:extLst>
              <a:ext uri="{FF2B5EF4-FFF2-40B4-BE49-F238E27FC236}">
                <a16:creationId xmlns:a16="http://schemas.microsoft.com/office/drawing/2014/main" id="{A31992B4-E4C0-8C49-A283-9DA5D3FE7ED4}"/>
              </a:ext>
            </a:extLst>
          </p:cNvPr>
          <p:cNvPicPr>
            <a:picLocks noChangeAspect="1"/>
          </p:cNvPicPr>
          <p:nvPr/>
        </p:nvPicPr>
        <p:blipFill>
          <a:blip r:embed="rId3"/>
          <a:srcRect r="42821" b="66640"/>
          <a:stretch>
            <a:fillRect/>
          </a:stretch>
        </p:blipFill>
        <p:spPr>
          <a:xfrm>
            <a:off x="826549" y="2761866"/>
            <a:ext cx="6310772" cy="1212034"/>
          </a:xfrm>
          <a:prstGeom prst="rect">
            <a:avLst/>
          </a:prstGeom>
          <a:ln w="12700">
            <a:miter lim="400000"/>
          </a:ln>
        </p:spPr>
      </p:pic>
      <p:sp>
        <p:nvSpPr>
          <p:cNvPr id="13" name="Subtract the centroid from the points to obtain a simpler expression for E">
            <a:extLst>
              <a:ext uri="{FF2B5EF4-FFF2-40B4-BE49-F238E27FC236}">
                <a16:creationId xmlns:a16="http://schemas.microsoft.com/office/drawing/2014/main" id="{F7443190-197A-374C-8F98-474872383FBD}"/>
              </a:ext>
            </a:extLst>
          </p:cNvPr>
          <p:cNvSpPr txBox="1"/>
          <p:nvPr/>
        </p:nvSpPr>
        <p:spPr>
          <a:xfrm>
            <a:off x="838200" y="1798911"/>
            <a:ext cx="9235301" cy="441411"/>
          </a:xfrm>
          <a:prstGeom prst="rect">
            <a:avLst/>
          </a:prstGeom>
          <a:ln w="12700">
            <a:miter lim="400000"/>
          </a:ln>
          <a:extLst>
            <a:ext uri="{C572A759-6A51-4108-AA02-DFA0A04FC94B}">
              <ma14:wrappingTextBoxFlag xmlns:m="http://schemas.openxmlformats.org/officeDocument/2006/math" xmlns:a14="http://schemas.microsoft.com/office/drawing/2010/main" xmlns:ma14="http://schemas.microsoft.com/office/mac/drawingml/2011/main" xmlns="" val="1"/>
            </a:ext>
          </a:extLst>
        </p:spPr>
        <p:txBody>
          <a:bodyPr wrap="square" lIns="35714" tIns="35714" rIns="35714" bIns="35714" anchor="ctr">
            <a:spAutoFit/>
          </a:bodyPr>
          <a:lstStyle>
            <a:lvl1pPr algn="r">
              <a:defRPr sz="3800">
                <a:solidFill>
                  <a:schemeClr val="accent1">
                    <a:hueOff val="47394"/>
                    <a:satOff val="-25753"/>
                    <a:lumOff val="-7544"/>
                  </a:schemeClr>
                </a:solidFill>
              </a:defRPr>
            </a:lvl1pPr>
          </a:lstStyle>
          <a:p>
            <a:pPr algn="l"/>
            <a:r>
              <a:rPr sz="2400">
                <a:solidFill>
                  <a:schemeClr val="bg2">
                    <a:lumMod val="10000"/>
                  </a:schemeClr>
                </a:solidFill>
              </a:rPr>
              <a:t>Subtract the centroid from the points to obtain a simpler expression for E</a:t>
            </a:r>
          </a:p>
        </p:txBody>
      </p:sp>
      <p:sp>
        <p:nvSpPr>
          <p:cNvPr id="16" name="Optimal rotation does not depend on scale">
            <a:extLst>
              <a:ext uri="{FF2B5EF4-FFF2-40B4-BE49-F238E27FC236}">
                <a16:creationId xmlns:a16="http://schemas.microsoft.com/office/drawing/2014/main" id="{106BFBAB-FBAF-EB4F-A070-2F8127696C2D}"/>
              </a:ext>
            </a:extLst>
          </p:cNvPr>
          <p:cNvSpPr txBox="1"/>
          <p:nvPr/>
        </p:nvSpPr>
        <p:spPr>
          <a:xfrm>
            <a:off x="6708014" y="3676291"/>
            <a:ext cx="5428664" cy="441411"/>
          </a:xfrm>
          <a:prstGeom prst="rect">
            <a:avLst/>
          </a:prstGeom>
          <a:ln w="12700">
            <a:miter lim="400000"/>
          </a:ln>
          <a:extLst>
            <a:ext uri="{C572A759-6A51-4108-AA02-DFA0A04FC94B}">
              <ma14:wrappingTextBoxFlag xmlns:m="http://schemas.openxmlformats.org/officeDocument/2006/math" xmlns:a14="http://schemas.microsoft.com/office/drawing/2010/main" xmlns:ma14="http://schemas.microsoft.com/office/mac/drawingml/2011/main" xmlns="" val="1"/>
            </a:ext>
          </a:extLst>
        </p:spPr>
        <p:txBody>
          <a:bodyPr wrap="square" lIns="35714" tIns="35714" rIns="35714" bIns="35714" anchor="ctr">
            <a:spAutoFit/>
          </a:bodyPr>
          <a:lstStyle>
            <a:lvl1pPr algn="r">
              <a:defRPr sz="3800">
                <a:solidFill>
                  <a:schemeClr val="accent1">
                    <a:hueOff val="47394"/>
                    <a:satOff val="-25753"/>
                    <a:lumOff val="-7544"/>
                  </a:schemeClr>
                </a:solidFill>
              </a:defRPr>
            </a:lvl1pPr>
          </a:lstStyle>
          <a:p>
            <a:pPr algn="l"/>
            <a:r>
              <a:rPr sz="2400"/>
              <a:t>Optimal rotation does not depend on scale</a:t>
            </a:r>
          </a:p>
        </p:txBody>
      </p:sp>
      <p:pic>
        <p:nvPicPr>
          <p:cNvPr id="2" name="Picture 1">
            <a:extLst>
              <a:ext uri="{FF2B5EF4-FFF2-40B4-BE49-F238E27FC236}">
                <a16:creationId xmlns:a16="http://schemas.microsoft.com/office/drawing/2014/main" id="{74340D34-7C98-6697-1628-13073A16939F}"/>
              </a:ext>
            </a:extLst>
          </p:cNvPr>
          <p:cNvPicPr>
            <a:picLocks noChangeAspect="1"/>
          </p:cNvPicPr>
          <p:nvPr/>
        </p:nvPicPr>
        <p:blipFill rotWithShape="1">
          <a:blip r:embed="rId4"/>
          <a:srcRect b="35161"/>
          <a:stretch/>
        </p:blipFill>
        <p:spPr>
          <a:xfrm>
            <a:off x="838200" y="3985811"/>
            <a:ext cx="5711296" cy="2735236"/>
          </a:xfrm>
          <a:prstGeom prst="rect">
            <a:avLst/>
          </a:prstGeom>
        </p:spPr>
      </p:pic>
    </p:spTree>
  </p:cSld>
  <p:clrMapOvr>
    <a:masterClrMapping/>
  </p:clrMapOvr>
</p:sld>
</file>

<file path=ppt/slides/slide1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Rounded Rectangle">
            <a:extLst>
              <a:ext uri="{FF2B5EF4-FFF2-40B4-BE49-F238E27FC236}">
                <a16:creationId xmlns:a16="http://schemas.microsoft.com/office/drawing/2014/main" id="{A2E43E89-020F-DD62-DCA3-FA9F1159451B}"/>
              </a:ext>
            </a:extLst>
          </p:cNvPr>
          <p:cNvSpPr/>
          <p:nvPr/>
        </p:nvSpPr>
        <p:spPr>
          <a:xfrm>
            <a:off x="5729240" y="5408535"/>
            <a:ext cx="3567137" cy="326334"/>
          </a:xfrm>
          <a:prstGeom prst="roundRect">
            <a:avLst>
              <a:gd name="adj" fmla="val 20004"/>
            </a:avLst>
          </a:prstGeom>
          <a:solidFill>
            <a:schemeClr val="accent2">
              <a:lumMod val="60000"/>
              <a:lumOff val="40000"/>
              <a:alpha val="52327"/>
            </a:schemeClr>
          </a:solidFill>
          <a:ln w="12700">
            <a:miter lim="400000"/>
          </a:ln>
          <a:effectLst/>
        </p:spPr>
        <p:txBody>
          <a:bodyPr lIns="35714" tIns="35714" rIns="35714" bIns="35714" anchor="ctr"/>
          <a:lstStyle/>
          <a:p>
            <a:pPr>
              <a:defRPr sz="3200">
                <a:solidFill>
                  <a:srgbClr val="FFFFFF"/>
                </a:solidFill>
              </a:defRPr>
            </a:pPr>
            <a:endParaRPr sz="2400">
              <a:solidFill>
                <a:schemeClr val="tx1"/>
              </a:solidFill>
            </a:endParaRPr>
          </a:p>
        </p:txBody>
      </p:sp>
      <p:sp>
        <p:nvSpPr>
          <p:cNvPr id="12" name="Rounded Rectangle">
            <a:extLst>
              <a:ext uri="{FF2B5EF4-FFF2-40B4-BE49-F238E27FC236}">
                <a16:creationId xmlns:a16="http://schemas.microsoft.com/office/drawing/2014/main" id="{457D4056-C5DE-E89E-1693-DE8605589E3F}"/>
              </a:ext>
            </a:extLst>
          </p:cNvPr>
          <p:cNvSpPr/>
          <p:nvPr/>
        </p:nvSpPr>
        <p:spPr>
          <a:xfrm>
            <a:off x="5729243" y="5023686"/>
            <a:ext cx="3579040" cy="349460"/>
          </a:xfrm>
          <a:prstGeom prst="roundRect">
            <a:avLst>
              <a:gd name="adj" fmla="val 20004"/>
            </a:avLst>
          </a:prstGeom>
          <a:solidFill>
            <a:schemeClr val="accent5">
              <a:lumMod val="40000"/>
              <a:lumOff val="60000"/>
              <a:alpha val="52327"/>
            </a:schemeClr>
          </a:solidFill>
          <a:ln w="12700">
            <a:miter lim="400000"/>
          </a:ln>
          <a:effectLst/>
        </p:spPr>
        <p:txBody>
          <a:bodyPr lIns="35714" tIns="35714" rIns="35714" bIns="35714" anchor="ctr"/>
          <a:lstStyle/>
          <a:p>
            <a:pPr>
              <a:defRPr sz="3200">
                <a:solidFill>
                  <a:srgbClr val="FFFFFF"/>
                </a:solidFill>
              </a:defRPr>
            </a:pPr>
            <a:endParaRPr sz="2400">
              <a:solidFill>
                <a:schemeClr val="tx1"/>
              </a:solidFill>
            </a:endParaRPr>
          </a:p>
        </p:txBody>
      </p:sp>
      <p:sp>
        <p:nvSpPr>
          <p:cNvPr id="11" name="Rounded Rectangle">
            <a:extLst>
              <a:ext uri="{FF2B5EF4-FFF2-40B4-BE49-F238E27FC236}">
                <a16:creationId xmlns:a16="http://schemas.microsoft.com/office/drawing/2014/main" id="{FA5A5F4D-13D1-750A-0C03-4F240355552A}"/>
              </a:ext>
            </a:extLst>
          </p:cNvPr>
          <p:cNvSpPr/>
          <p:nvPr/>
        </p:nvSpPr>
        <p:spPr>
          <a:xfrm>
            <a:off x="2374067" y="5064266"/>
            <a:ext cx="472584" cy="326334"/>
          </a:xfrm>
          <a:prstGeom prst="roundRect">
            <a:avLst>
              <a:gd name="adj" fmla="val 20004"/>
            </a:avLst>
          </a:prstGeom>
          <a:solidFill>
            <a:schemeClr val="accent5">
              <a:lumMod val="40000"/>
              <a:lumOff val="60000"/>
              <a:alpha val="52327"/>
            </a:schemeClr>
          </a:solidFill>
          <a:ln w="12700">
            <a:miter lim="400000"/>
          </a:ln>
          <a:effectLst/>
        </p:spPr>
        <p:txBody>
          <a:bodyPr lIns="35714" tIns="35714" rIns="35714" bIns="35714" anchor="ctr"/>
          <a:lstStyle/>
          <a:p>
            <a:pPr>
              <a:defRPr sz="3200">
                <a:solidFill>
                  <a:srgbClr val="FFFFFF"/>
                </a:solidFill>
              </a:defRPr>
            </a:pPr>
            <a:endParaRPr sz="2400">
              <a:solidFill>
                <a:schemeClr val="tx1"/>
              </a:solidFill>
            </a:endParaRPr>
          </a:p>
        </p:txBody>
      </p:sp>
      <p:sp>
        <p:nvSpPr>
          <p:cNvPr id="9" name="Rounded Rectangle">
            <a:extLst>
              <a:ext uri="{FF2B5EF4-FFF2-40B4-BE49-F238E27FC236}">
                <a16:creationId xmlns:a16="http://schemas.microsoft.com/office/drawing/2014/main" id="{40DBAE6D-0089-F820-D3B0-BA9B80B54072}"/>
              </a:ext>
            </a:extLst>
          </p:cNvPr>
          <p:cNvSpPr/>
          <p:nvPr/>
        </p:nvSpPr>
        <p:spPr>
          <a:xfrm>
            <a:off x="3635211" y="4656152"/>
            <a:ext cx="1183296" cy="326334"/>
          </a:xfrm>
          <a:prstGeom prst="roundRect">
            <a:avLst>
              <a:gd name="adj" fmla="val 20004"/>
            </a:avLst>
          </a:prstGeom>
          <a:solidFill>
            <a:srgbClr val="92D050">
              <a:alpha val="52327"/>
            </a:srgbClr>
          </a:solidFill>
          <a:ln w="12700">
            <a:miter lim="400000"/>
          </a:ln>
          <a:effectLst/>
        </p:spPr>
        <p:txBody>
          <a:bodyPr lIns="35714" tIns="35714" rIns="35714" bIns="35714" anchor="ctr"/>
          <a:lstStyle/>
          <a:p>
            <a:pPr>
              <a:defRPr sz="3200">
                <a:solidFill>
                  <a:srgbClr val="FFFFFF"/>
                </a:solidFill>
              </a:defRPr>
            </a:pPr>
            <a:endParaRPr sz="2400">
              <a:solidFill>
                <a:schemeClr val="tx1"/>
              </a:solidFill>
            </a:endParaRPr>
          </a:p>
        </p:txBody>
      </p:sp>
      <p:sp>
        <p:nvSpPr>
          <p:cNvPr id="6" name="Rounded Rectangle">
            <a:extLst>
              <a:ext uri="{FF2B5EF4-FFF2-40B4-BE49-F238E27FC236}">
                <a16:creationId xmlns:a16="http://schemas.microsoft.com/office/drawing/2014/main" id="{9423DCC5-AB9F-0CC0-C6E5-2401FE3EE6AC}"/>
              </a:ext>
            </a:extLst>
          </p:cNvPr>
          <p:cNvSpPr/>
          <p:nvPr/>
        </p:nvSpPr>
        <p:spPr>
          <a:xfrm>
            <a:off x="2030012" y="4290306"/>
            <a:ext cx="853705" cy="357890"/>
          </a:xfrm>
          <a:prstGeom prst="roundRect">
            <a:avLst>
              <a:gd name="adj" fmla="val 20004"/>
            </a:avLst>
          </a:prstGeom>
          <a:solidFill>
            <a:srgbClr val="F1E3E2"/>
          </a:solidFill>
          <a:ln w="12700">
            <a:miter lim="400000"/>
          </a:ln>
          <a:effectLst/>
        </p:spPr>
        <p:txBody>
          <a:bodyPr lIns="35714" tIns="35714" rIns="35714" bIns="35714" anchor="ctr"/>
          <a:lstStyle/>
          <a:p>
            <a:pPr>
              <a:defRPr sz="3200">
                <a:solidFill>
                  <a:srgbClr val="FFFFFF"/>
                </a:solidFill>
              </a:defRPr>
            </a:pPr>
            <a:endParaRPr sz="2400">
              <a:solidFill>
                <a:schemeClr val="tx1"/>
              </a:solidFill>
            </a:endParaRPr>
          </a:p>
        </p:txBody>
      </p:sp>
      <p:sp>
        <p:nvSpPr>
          <p:cNvPr id="4" name="Rounded Rectangle">
            <a:extLst>
              <a:ext uri="{FF2B5EF4-FFF2-40B4-BE49-F238E27FC236}">
                <a16:creationId xmlns:a16="http://schemas.microsoft.com/office/drawing/2014/main" id="{A0565CBE-89B8-2694-674B-7891C6B7EF69}"/>
              </a:ext>
            </a:extLst>
          </p:cNvPr>
          <p:cNvSpPr/>
          <p:nvPr/>
        </p:nvSpPr>
        <p:spPr>
          <a:xfrm>
            <a:off x="5729243" y="4623422"/>
            <a:ext cx="3579040" cy="398755"/>
          </a:xfrm>
          <a:prstGeom prst="roundRect">
            <a:avLst>
              <a:gd name="adj" fmla="val 20004"/>
            </a:avLst>
          </a:prstGeom>
          <a:solidFill>
            <a:srgbClr val="92D050">
              <a:alpha val="52327"/>
            </a:srgbClr>
          </a:solidFill>
          <a:ln w="12700">
            <a:miter lim="400000"/>
          </a:ln>
          <a:effectLst/>
        </p:spPr>
        <p:txBody>
          <a:bodyPr lIns="35714" tIns="35714" rIns="35714" bIns="35714" anchor="ctr"/>
          <a:lstStyle/>
          <a:p>
            <a:pPr>
              <a:defRPr sz="3200">
                <a:solidFill>
                  <a:srgbClr val="FFFFFF"/>
                </a:solidFill>
              </a:defRPr>
            </a:pPr>
            <a:endParaRPr sz="2400">
              <a:solidFill>
                <a:schemeClr val="tx1"/>
              </a:solidFill>
            </a:endParaRPr>
          </a:p>
        </p:txBody>
      </p:sp>
      <p:sp>
        <p:nvSpPr>
          <p:cNvPr id="5" name="Rounded Rectangle">
            <a:extLst>
              <a:ext uri="{FF2B5EF4-FFF2-40B4-BE49-F238E27FC236}">
                <a16:creationId xmlns:a16="http://schemas.microsoft.com/office/drawing/2014/main" id="{2016FDD0-E68A-DE3A-B8A6-2DDCED2D906A}"/>
              </a:ext>
            </a:extLst>
          </p:cNvPr>
          <p:cNvSpPr/>
          <p:nvPr/>
        </p:nvSpPr>
        <p:spPr>
          <a:xfrm>
            <a:off x="5729241" y="4263604"/>
            <a:ext cx="3567137" cy="357890"/>
          </a:xfrm>
          <a:prstGeom prst="roundRect">
            <a:avLst>
              <a:gd name="adj" fmla="val 20004"/>
            </a:avLst>
          </a:prstGeom>
          <a:solidFill>
            <a:srgbClr val="F1E3E2"/>
          </a:solidFill>
          <a:ln w="12700">
            <a:miter lim="400000"/>
          </a:ln>
          <a:effectLst/>
        </p:spPr>
        <p:txBody>
          <a:bodyPr lIns="35714" tIns="35714" rIns="35714" bIns="35714" anchor="ctr"/>
          <a:lstStyle/>
          <a:p>
            <a:pPr>
              <a:defRPr sz="3200">
                <a:solidFill>
                  <a:srgbClr val="FFFFFF"/>
                </a:solidFill>
              </a:defRPr>
            </a:pPr>
            <a:endParaRPr sz="2400">
              <a:solidFill>
                <a:schemeClr val="tx1"/>
              </a:solidFill>
            </a:endParaRPr>
          </a:p>
        </p:txBody>
      </p:sp>
      <p:pic>
        <p:nvPicPr>
          <p:cNvPr id="498" name="Image" descr="Image"/>
          <p:cNvPicPr>
            <a:picLocks noChangeAspect="1"/>
          </p:cNvPicPr>
          <p:nvPr/>
        </p:nvPicPr>
        <p:blipFill>
          <a:blip r:embed="rId3"/>
          <a:srcRect r="42821" b="66640"/>
          <a:stretch>
            <a:fillRect/>
          </a:stretch>
        </p:blipFill>
        <p:spPr>
          <a:xfrm>
            <a:off x="1027813" y="2647923"/>
            <a:ext cx="4112740" cy="789885"/>
          </a:xfrm>
          <a:prstGeom prst="rect">
            <a:avLst/>
          </a:prstGeom>
          <a:ln w="12700">
            <a:miter lim="400000"/>
          </a:ln>
        </p:spPr>
      </p:pic>
      <p:sp>
        <p:nvSpPr>
          <p:cNvPr id="499" name="Procrustes derivation: Rotation"/>
          <p:cNvSpPr txBox="1">
            <a:spLocks noGrp="1"/>
          </p:cNvSpPr>
          <p:nvPr>
            <p:ph type="title"/>
          </p:nvPr>
        </p:nvSpPr>
        <p:spPr>
          <a:prstGeom prst="rect">
            <a:avLst/>
          </a:prstGeom>
        </p:spPr>
        <p:txBody>
          <a:bodyPr>
            <a:normAutofit/>
          </a:bodyPr>
          <a:lstStyle>
            <a:lvl1pPr>
              <a:defRPr sz="9800"/>
            </a:lvl1pPr>
          </a:lstStyle>
          <a:p>
            <a:r>
              <a:rPr sz="4400"/>
              <a:t>Procrustes derivation: Rotation</a:t>
            </a:r>
          </a:p>
        </p:txBody>
      </p:sp>
      <p:sp>
        <p:nvSpPr>
          <p:cNvPr id="507" name="Slide Number"/>
          <p:cNvSpPr txBox="1">
            <a:spLocks noGrp="1"/>
          </p:cNvSpPr>
          <p:nvPr>
            <p:ph type="sldNum" sz="quarter" idx="12"/>
          </p:nvPr>
        </p:nvSpPr>
        <p:spPr>
          <a:prstGeom prst="rect">
            <a:avLst/>
          </a:prstGeom>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a:lstStyle/>
          <a:p>
            <a:fld id="{86CB4B4D-7CA3-9044-876B-883B54F8677D}" type="slidenum">
              <a:t>113</a:t>
            </a:fld>
            <a:endParaRPr/>
          </a:p>
        </p:txBody>
      </p:sp>
      <p:sp>
        <p:nvSpPr>
          <p:cNvPr id="500" name="Optimal rotation does not depend on scale"/>
          <p:cNvSpPr txBox="1"/>
          <p:nvPr/>
        </p:nvSpPr>
        <p:spPr>
          <a:xfrm>
            <a:off x="5729242" y="2558183"/>
            <a:ext cx="4316325" cy="364476"/>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35714" tIns="35714" rIns="35714" bIns="35714" anchor="ctr">
            <a:spAutoFit/>
          </a:bodyPr>
          <a:lstStyle>
            <a:lvl1pPr algn="r">
              <a:defRPr sz="3800">
                <a:solidFill>
                  <a:schemeClr val="accent1">
                    <a:hueOff val="47394"/>
                    <a:satOff val="-25753"/>
                    <a:lumOff val="-7544"/>
                  </a:schemeClr>
                </a:solidFill>
              </a:defRPr>
            </a:lvl1pPr>
          </a:lstStyle>
          <a:p>
            <a:pPr algn="l"/>
            <a:r>
              <a:rPr sz="1900"/>
              <a:t>Optimal rotation does not depend on scale</a:t>
            </a:r>
          </a:p>
        </p:txBody>
      </p:sp>
      <p:sp>
        <p:nvSpPr>
          <p:cNvPr id="502" name="Inner product should be maximum!"/>
          <p:cNvSpPr txBox="1"/>
          <p:nvPr/>
        </p:nvSpPr>
        <p:spPr>
          <a:xfrm>
            <a:off x="5717337" y="4623045"/>
            <a:ext cx="3579040" cy="364476"/>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35714" tIns="35714" rIns="35714" bIns="35714" anchor="ctr">
            <a:spAutoFit/>
          </a:bodyPr>
          <a:lstStyle>
            <a:lvl1pPr algn="r">
              <a:defRPr sz="3800">
                <a:solidFill>
                  <a:schemeClr val="accent1">
                    <a:hueOff val="47394"/>
                    <a:satOff val="-25753"/>
                    <a:lumOff val="-7544"/>
                  </a:schemeClr>
                </a:solidFill>
              </a:defRPr>
            </a:lvl1pPr>
          </a:lstStyle>
          <a:p>
            <a:pPr algn="l"/>
            <a:r>
              <a:rPr sz="1900">
                <a:solidFill>
                  <a:schemeClr val="tx1"/>
                </a:solidFill>
              </a:rPr>
              <a:t>Inner product should be maximum!</a:t>
            </a:r>
          </a:p>
        </p:txBody>
      </p:sp>
      <p:sp>
        <p:nvSpPr>
          <p:cNvPr id="503" name="Rotation does not change norm!"/>
          <p:cNvSpPr txBox="1"/>
          <p:nvPr/>
        </p:nvSpPr>
        <p:spPr>
          <a:xfrm>
            <a:off x="5729242" y="4298261"/>
            <a:ext cx="3284126" cy="364476"/>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35714" tIns="35714" rIns="35714" bIns="35714" anchor="ctr">
            <a:spAutoFit/>
          </a:bodyPr>
          <a:lstStyle>
            <a:lvl1pPr algn="r">
              <a:defRPr sz="3800">
                <a:solidFill>
                  <a:schemeClr val="accent1">
                    <a:hueOff val="47394"/>
                    <a:satOff val="-25753"/>
                    <a:lumOff val="-7544"/>
                  </a:schemeClr>
                </a:solidFill>
              </a:defRPr>
            </a:lvl1pPr>
          </a:lstStyle>
          <a:p>
            <a:pPr algn="l"/>
            <a:r>
              <a:rPr sz="1900">
                <a:solidFill>
                  <a:schemeClr val="tx1"/>
                </a:solidFill>
              </a:rPr>
              <a:t>Rotation does not change norm!</a:t>
            </a:r>
          </a:p>
        </p:txBody>
      </p:sp>
      <p:sp>
        <p:nvSpPr>
          <p:cNvPr id="504" name="Cross-covariance matrix"/>
          <p:cNvSpPr txBox="1"/>
          <p:nvPr/>
        </p:nvSpPr>
        <p:spPr>
          <a:xfrm>
            <a:off x="5729242" y="4982485"/>
            <a:ext cx="2551650" cy="364476"/>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35714" tIns="35714" rIns="35714" bIns="35714" anchor="ctr">
            <a:spAutoFit/>
          </a:bodyPr>
          <a:lstStyle>
            <a:lvl1pPr algn="r">
              <a:defRPr sz="3800">
                <a:solidFill>
                  <a:schemeClr val="accent1">
                    <a:hueOff val="47394"/>
                    <a:satOff val="-25753"/>
                    <a:lumOff val="-7544"/>
                  </a:schemeClr>
                </a:solidFill>
              </a:defRPr>
            </a:lvl1pPr>
          </a:lstStyle>
          <a:p>
            <a:pPr algn="l"/>
            <a:r>
              <a:rPr sz="1900">
                <a:solidFill>
                  <a:schemeClr val="tx1"/>
                </a:solidFill>
              </a:rPr>
              <a:t>Cross-covariance matrix</a:t>
            </a:r>
            <a:r>
              <a:rPr lang="en-US" sz="1900">
                <a:solidFill>
                  <a:schemeClr val="tx1"/>
                </a:solidFill>
              </a:rPr>
              <a:t> </a:t>
            </a:r>
            <a:r>
              <a:rPr sz="1900">
                <a:solidFill>
                  <a:schemeClr val="tx1"/>
                </a:solidFill>
              </a:rPr>
              <a:t> </a:t>
            </a:r>
          </a:p>
        </p:txBody>
      </p:sp>
      <p:sp>
        <p:nvSpPr>
          <p:cNvPr id="505" name="SVD decomposition"/>
          <p:cNvSpPr txBox="1"/>
          <p:nvPr/>
        </p:nvSpPr>
        <p:spPr>
          <a:xfrm>
            <a:off x="5717338" y="5346961"/>
            <a:ext cx="2003494" cy="364476"/>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35714" tIns="35714" rIns="35714" bIns="35714" anchor="ctr">
            <a:spAutoFit/>
          </a:bodyPr>
          <a:lstStyle>
            <a:lvl1pPr algn="r">
              <a:defRPr sz="3800">
                <a:solidFill>
                  <a:schemeClr val="accent1">
                    <a:hueOff val="47394"/>
                    <a:satOff val="-25753"/>
                    <a:lumOff val="-7544"/>
                  </a:schemeClr>
                </a:solidFill>
              </a:defRPr>
            </a:lvl1pPr>
          </a:lstStyle>
          <a:p>
            <a:pPr algn="l"/>
            <a:r>
              <a:rPr sz="1900">
                <a:solidFill>
                  <a:schemeClr val="tx1"/>
                </a:solidFill>
              </a:rPr>
              <a:t>SVD decomposition</a:t>
            </a:r>
          </a:p>
        </p:txBody>
      </p:sp>
      <p:sp>
        <p:nvSpPr>
          <p:cNvPr id="13" name="Subtract the centroid from the points to obtain a simpler expression for E">
            <a:extLst>
              <a:ext uri="{FF2B5EF4-FFF2-40B4-BE49-F238E27FC236}">
                <a16:creationId xmlns:a16="http://schemas.microsoft.com/office/drawing/2014/main" id="{5C2B0D5D-A170-C54F-83C6-BFCEC7E5D450}"/>
              </a:ext>
            </a:extLst>
          </p:cNvPr>
          <p:cNvSpPr txBox="1"/>
          <p:nvPr/>
        </p:nvSpPr>
        <p:spPr>
          <a:xfrm>
            <a:off x="838200" y="1798911"/>
            <a:ext cx="9235301" cy="44141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35714" tIns="35714" rIns="35714" bIns="35714" anchor="ctr">
            <a:spAutoFit/>
          </a:bodyPr>
          <a:lstStyle>
            <a:lvl1pPr algn="r">
              <a:defRPr sz="3800">
                <a:solidFill>
                  <a:schemeClr val="accent1">
                    <a:hueOff val="47394"/>
                    <a:satOff val="-25753"/>
                    <a:lumOff val="-7544"/>
                  </a:schemeClr>
                </a:solidFill>
              </a:defRPr>
            </a:lvl1pPr>
          </a:lstStyle>
          <a:p>
            <a:pPr algn="l"/>
            <a:r>
              <a:rPr sz="2400">
                <a:solidFill>
                  <a:schemeClr val="bg2">
                    <a:lumMod val="10000"/>
                  </a:schemeClr>
                </a:solidFill>
              </a:rPr>
              <a:t>Subtract the centroid from the points to obtain a simpler expression for E</a:t>
            </a:r>
          </a:p>
        </p:txBody>
      </p:sp>
      <p:pic>
        <p:nvPicPr>
          <p:cNvPr id="2" name="Picture 1">
            <a:extLst>
              <a:ext uri="{FF2B5EF4-FFF2-40B4-BE49-F238E27FC236}">
                <a16:creationId xmlns:a16="http://schemas.microsoft.com/office/drawing/2014/main" id="{24A75906-0FDA-F493-A822-753B66F106A2}"/>
              </a:ext>
            </a:extLst>
          </p:cNvPr>
          <p:cNvPicPr>
            <a:picLocks noChangeAspect="1"/>
          </p:cNvPicPr>
          <p:nvPr/>
        </p:nvPicPr>
        <p:blipFill>
          <a:blip r:embed="rId4"/>
          <a:stretch>
            <a:fillRect/>
          </a:stretch>
        </p:blipFill>
        <p:spPr>
          <a:xfrm>
            <a:off x="1027812" y="3602598"/>
            <a:ext cx="3949939" cy="2917509"/>
          </a:xfrm>
          <a:prstGeom prst="rect">
            <a:avLst/>
          </a:prstGeom>
        </p:spPr>
      </p:pic>
      <p:sp>
        <p:nvSpPr>
          <p:cNvPr id="15" name="Rounded Rectangle">
            <a:extLst>
              <a:ext uri="{FF2B5EF4-FFF2-40B4-BE49-F238E27FC236}">
                <a16:creationId xmlns:a16="http://schemas.microsoft.com/office/drawing/2014/main" id="{556B7C2C-54CA-238A-DCF7-7D5CDA127A1F}"/>
              </a:ext>
            </a:extLst>
          </p:cNvPr>
          <p:cNvSpPr/>
          <p:nvPr/>
        </p:nvSpPr>
        <p:spPr>
          <a:xfrm>
            <a:off x="2346318" y="5438247"/>
            <a:ext cx="549306" cy="326334"/>
          </a:xfrm>
          <a:prstGeom prst="roundRect">
            <a:avLst>
              <a:gd name="adj" fmla="val 20004"/>
            </a:avLst>
          </a:prstGeom>
          <a:solidFill>
            <a:schemeClr val="accent2">
              <a:lumMod val="60000"/>
              <a:lumOff val="40000"/>
              <a:alpha val="52327"/>
            </a:schemeClr>
          </a:solidFill>
          <a:ln w="12700">
            <a:miter lim="400000"/>
          </a:ln>
          <a:effectLst/>
        </p:spPr>
        <p:txBody>
          <a:bodyPr lIns="35714" tIns="35714" rIns="35714" bIns="35714" anchor="ctr"/>
          <a:lstStyle/>
          <a:p>
            <a:pPr>
              <a:defRPr sz="3200">
                <a:solidFill>
                  <a:srgbClr val="FFFFFF"/>
                </a:solidFill>
              </a:defRPr>
            </a:pPr>
            <a:endParaRPr sz="2400">
              <a:solidFill>
                <a:schemeClr val="tx1"/>
              </a:solidFill>
            </a:endParaRPr>
          </a:p>
        </p:txBody>
      </p:sp>
    </p:spTree>
  </p:cSld>
  <p:clrMapOvr>
    <a:masterClrMapping/>
  </p:clrMapOvr>
</p:sld>
</file>

<file path=ppt/slides/slide1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5" name="Procrustes derivation: Rotation"/>
          <p:cNvSpPr txBox="1">
            <a:spLocks noGrp="1"/>
          </p:cNvSpPr>
          <p:nvPr>
            <p:ph type="title"/>
          </p:nvPr>
        </p:nvSpPr>
        <p:spPr>
          <a:prstGeom prst="rect">
            <a:avLst/>
          </a:prstGeom>
        </p:spPr>
        <p:txBody>
          <a:bodyPr>
            <a:normAutofit/>
          </a:bodyPr>
          <a:lstStyle>
            <a:lvl1pPr>
              <a:defRPr sz="9800"/>
            </a:lvl1pPr>
          </a:lstStyle>
          <a:p>
            <a:r>
              <a:rPr sz="4400"/>
              <a:t>Procrustes derivation: Rotation</a:t>
            </a:r>
          </a:p>
        </p:txBody>
      </p:sp>
      <p:sp>
        <p:nvSpPr>
          <p:cNvPr id="534" name="Slide Number"/>
          <p:cNvSpPr txBox="1">
            <a:spLocks noGrp="1"/>
          </p:cNvSpPr>
          <p:nvPr>
            <p:ph type="sldNum" sz="quarter" idx="12"/>
          </p:nvPr>
        </p:nvSpPr>
        <p:spPr>
          <a:prstGeom prst="rect">
            <a:avLst/>
          </a:prstGeom>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a:lstStyle/>
          <a:p>
            <a:fld id="{86CB4B4D-7CA3-9044-876B-883B54F8677D}" type="slidenum">
              <a:t>114</a:t>
            </a:fld>
            <a:endParaRPr/>
          </a:p>
        </p:txBody>
      </p:sp>
      <p:pic>
        <p:nvPicPr>
          <p:cNvPr id="526" name="Image" descr="Image"/>
          <p:cNvPicPr>
            <a:picLocks noChangeAspect="1"/>
          </p:cNvPicPr>
          <p:nvPr/>
        </p:nvPicPr>
        <p:blipFill>
          <a:blip r:embed="rId3"/>
          <a:srcRect t="87805"/>
          <a:stretch>
            <a:fillRect/>
          </a:stretch>
        </p:blipFill>
        <p:spPr>
          <a:xfrm>
            <a:off x="1492411" y="1955864"/>
            <a:ext cx="4906800" cy="497056"/>
          </a:xfrm>
          <a:prstGeom prst="rect">
            <a:avLst/>
          </a:prstGeom>
          <a:ln w="12700">
            <a:miter lim="400000"/>
          </a:ln>
        </p:spPr>
      </p:pic>
      <p:sp>
        <p:nvSpPr>
          <p:cNvPr id="527" name="What kind of matrix is S?"/>
          <p:cNvSpPr txBox="1"/>
          <p:nvPr/>
        </p:nvSpPr>
        <p:spPr>
          <a:xfrm>
            <a:off x="1302064" y="2886985"/>
            <a:ext cx="2873640" cy="364476"/>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35714" tIns="35714" rIns="35714" bIns="35714" anchor="ctr">
            <a:spAutoFit/>
          </a:bodyPr>
          <a:lstStyle>
            <a:lvl1pPr algn="l" defTabSz="457200">
              <a:defRPr sz="3800">
                <a:solidFill>
                  <a:srgbClr val="E24F48"/>
                </a:solidFill>
              </a:defRPr>
            </a:lvl1pPr>
          </a:lstStyle>
          <a:p>
            <a:r>
              <a:rPr sz="1900"/>
              <a:t>What kind of matrix is </a:t>
            </a:r>
            <a:r>
              <a:rPr lang="en-US" sz="1900"/>
              <a:t>    </a:t>
            </a:r>
            <a:r>
              <a:rPr sz="1900"/>
              <a:t>? </a:t>
            </a:r>
          </a:p>
        </p:txBody>
      </p:sp>
      <p:sp>
        <p:nvSpPr>
          <p:cNvPr id="528" name="What kind of matrix is     ?"/>
          <p:cNvSpPr txBox="1"/>
          <p:nvPr/>
        </p:nvSpPr>
        <p:spPr>
          <a:xfrm>
            <a:off x="1302064" y="3378828"/>
            <a:ext cx="2873640" cy="364476"/>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35714" tIns="35714" rIns="35714" bIns="35714" anchor="ctr">
            <a:spAutoFit/>
          </a:bodyPr>
          <a:lstStyle>
            <a:lvl1pPr algn="l" defTabSz="457200">
              <a:defRPr sz="3800">
                <a:solidFill>
                  <a:srgbClr val="E24F48"/>
                </a:solidFill>
              </a:defRPr>
            </a:lvl1pPr>
          </a:lstStyle>
          <a:p>
            <a:r>
              <a:rPr sz="1900"/>
              <a:t>What kind of matrix is     ?</a:t>
            </a:r>
          </a:p>
        </p:txBody>
      </p:sp>
      <p:pic>
        <p:nvPicPr>
          <p:cNvPr id="529" name="Image" descr="Image"/>
          <p:cNvPicPr>
            <a:picLocks noChangeAspect="1"/>
          </p:cNvPicPr>
          <p:nvPr/>
        </p:nvPicPr>
        <p:blipFill>
          <a:blip r:embed="rId4"/>
          <a:stretch>
            <a:fillRect/>
          </a:stretch>
        </p:blipFill>
        <p:spPr>
          <a:xfrm>
            <a:off x="3560969" y="3454575"/>
            <a:ext cx="200157" cy="230950"/>
          </a:xfrm>
          <a:prstGeom prst="rect">
            <a:avLst/>
          </a:prstGeom>
          <a:ln w="12700">
            <a:miter lim="400000"/>
          </a:ln>
        </p:spPr>
      </p:pic>
      <p:sp>
        <p:nvSpPr>
          <p:cNvPr id="530" name="Orthogonal"/>
          <p:cNvSpPr txBox="1"/>
          <p:nvPr/>
        </p:nvSpPr>
        <p:spPr>
          <a:xfrm>
            <a:off x="5268702" y="2787010"/>
            <a:ext cx="1412389" cy="379863"/>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35714" tIns="35714" rIns="35714" bIns="35714" anchor="ctr">
            <a:spAutoFit/>
          </a:bodyPr>
          <a:lstStyle>
            <a:lvl1pPr algn="l" defTabSz="457200">
              <a:defRPr sz="3800">
                <a:solidFill>
                  <a:srgbClr val="164E86"/>
                </a:solidFill>
              </a:defRPr>
            </a:lvl1pPr>
          </a:lstStyle>
          <a:p>
            <a:r>
              <a:rPr sz="2000"/>
              <a:t>Orthogonal</a:t>
            </a:r>
          </a:p>
        </p:txBody>
      </p:sp>
      <p:sp>
        <p:nvSpPr>
          <p:cNvPr id="531" name="Diagonal"/>
          <p:cNvSpPr txBox="1"/>
          <p:nvPr/>
        </p:nvSpPr>
        <p:spPr>
          <a:xfrm>
            <a:off x="5268702" y="3371134"/>
            <a:ext cx="1412389" cy="379863"/>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35714" tIns="35714" rIns="35714" bIns="35714" anchor="ctr">
            <a:spAutoFit/>
          </a:bodyPr>
          <a:lstStyle>
            <a:lvl1pPr algn="l" defTabSz="457200">
              <a:defRPr sz="3800">
                <a:solidFill>
                  <a:srgbClr val="164E86"/>
                </a:solidFill>
              </a:defRPr>
            </a:lvl1pPr>
          </a:lstStyle>
          <a:p>
            <a:r>
              <a:rPr sz="2000"/>
              <a:t>Diagonal</a:t>
            </a:r>
          </a:p>
        </p:txBody>
      </p:sp>
      <p:sp>
        <p:nvSpPr>
          <p:cNvPr id="532" name="Rectangle"/>
          <p:cNvSpPr/>
          <p:nvPr/>
        </p:nvSpPr>
        <p:spPr>
          <a:xfrm>
            <a:off x="5098028" y="2840270"/>
            <a:ext cx="1583063" cy="442577"/>
          </a:xfrm>
          <a:prstGeom prst="rect">
            <a:avLst/>
          </a:prstGeom>
          <a:blipFill>
            <a:blip r:embed="rId5"/>
          </a:blipFill>
          <a:ln w="12700">
            <a:miter lim="400000"/>
          </a:ln>
        </p:spPr>
        <p:txBody>
          <a:bodyPr lIns="35714" tIns="35714" rIns="35714" bIns="35714" anchor="ctr"/>
          <a:lstStyle/>
          <a:p>
            <a:pPr>
              <a:defRPr sz="3200">
                <a:solidFill>
                  <a:srgbClr val="FFFFFF"/>
                </a:solidFill>
              </a:defRPr>
            </a:pPr>
            <a:endParaRPr sz="1600"/>
          </a:p>
        </p:txBody>
      </p:sp>
      <p:sp>
        <p:nvSpPr>
          <p:cNvPr id="533" name="Rectangle"/>
          <p:cNvSpPr/>
          <p:nvPr/>
        </p:nvSpPr>
        <p:spPr>
          <a:xfrm>
            <a:off x="5183364" y="3425844"/>
            <a:ext cx="1583063" cy="325154"/>
          </a:xfrm>
          <a:prstGeom prst="rect">
            <a:avLst/>
          </a:prstGeom>
          <a:blipFill>
            <a:blip r:embed="rId5"/>
          </a:blipFill>
          <a:ln w="12700">
            <a:miter lim="400000"/>
          </a:ln>
        </p:spPr>
        <p:txBody>
          <a:bodyPr lIns="35714" tIns="35714" rIns="35714" bIns="35714" anchor="ctr"/>
          <a:lstStyle/>
          <a:p>
            <a:pPr>
              <a:defRPr sz="3200">
                <a:solidFill>
                  <a:srgbClr val="FFFFFF"/>
                </a:solidFill>
              </a:defRPr>
            </a:pPr>
            <a:endParaRPr sz="1600"/>
          </a:p>
        </p:txBody>
      </p:sp>
      <p:pic>
        <p:nvPicPr>
          <p:cNvPr id="12" name="Image" descr="Image">
            <a:extLst>
              <a:ext uri="{FF2B5EF4-FFF2-40B4-BE49-F238E27FC236}">
                <a16:creationId xmlns:a16="http://schemas.microsoft.com/office/drawing/2014/main" id="{BB062317-6333-DE4B-B894-07215821A04A}"/>
              </a:ext>
            </a:extLst>
          </p:cNvPr>
          <p:cNvPicPr>
            <a:picLocks noChangeAspect="1"/>
          </p:cNvPicPr>
          <p:nvPr/>
        </p:nvPicPr>
        <p:blipFill rotWithShape="1">
          <a:blip r:embed="rId3"/>
          <a:srcRect l="66154" t="87805" r="28330" b="2882"/>
          <a:stretch/>
        </p:blipFill>
        <p:spPr>
          <a:xfrm>
            <a:off x="3490480" y="2840270"/>
            <a:ext cx="270645" cy="379582"/>
          </a:xfrm>
          <a:prstGeom prst="rect">
            <a:avLst/>
          </a:prstGeom>
          <a:ln w="12700">
            <a:miter lim="400000"/>
          </a:ln>
        </p:spPr>
      </p:pic>
    </p:spTree>
  </p:cSld>
  <p:clrMapOvr>
    <a:masterClrMapping/>
  </p:clrMapOvr>
  <p:timing>
    <p:tnLst>
      <p:par>
        <p:cTn id="1" dur="indefinite" restart="never" fill="hold" nodeType="tmRoot">
          <p:childTnLst>
            <p:seq concurrent="1" prevAc="none" nextAc="seek">
              <p:cTn id="2" dur="indefinite" fill="hold" nodeType="mainSeq">
                <p:childTnLst>
                  <p:par>
                    <p:cTn id="3" fill="hold">
                      <p:stCondLst>
                        <p:cond delay="indefinite"/>
                      </p:stCondLst>
                      <p:childTnLst>
                        <p:par>
                          <p:cTn id="4" fill="hold">
                            <p:stCondLst>
                              <p:cond delay="0"/>
                            </p:stCondLst>
                            <p:childTnLst>
                              <p:par>
                                <p:cTn id="5" presetID="1" presetClass="exit" presetSubtype="0" fill="hold" grpId="0" nodeType="clickEffect">
                                  <p:stCondLst>
                                    <p:cond delay="0"/>
                                  </p:stCondLst>
                                  <p:iterate>
                                    <p:tmAbs val="0"/>
                                  </p:iterate>
                                  <p:childTnLst>
                                    <p:set>
                                      <p:cBhvr>
                                        <p:cTn id="6" fill="hold">
                                          <p:stCondLst>
                                            <p:cond delay="0"/>
                                          </p:stCondLst>
                                        </p:cTn>
                                        <p:tgtEl>
                                          <p:spTgt spid="532"/>
                                        </p:tgtEl>
                                        <p:attrNameLst>
                                          <p:attrName>style.visibility</p:attrName>
                                        </p:attrNameLst>
                                      </p:cBhvr>
                                      <p:to>
                                        <p:strVal val="hidden"/>
                                      </p:to>
                                    </p:set>
                                  </p:childTnLst>
                                </p:cTn>
                              </p:par>
                            </p:childTnLst>
                          </p:cTn>
                        </p:par>
                      </p:childTnLst>
                    </p:cTn>
                  </p:par>
                  <p:par>
                    <p:cTn id="7" fill="hold">
                      <p:stCondLst>
                        <p:cond delay="indefinite"/>
                      </p:stCondLst>
                      <p:childTnLst>
                        <p:par>
                          <p:cTn id="8" fill="hold">
                            <p:stCondLst>
                              <p:cond delay="0"/>
                            </p:stCondLst>
                            <p:childTnLst>
                              <p:par>
                                <p:cTn id="9" presetID="1" presetClass="exit" presetSubtype="0" fill="hold" grpId="0" nodeType="clickEffect">
                                  <p:stCondLst>
                                    <p:cond delay="0"/>
                                  </p:stCondLst>
                                  <p:iterate>
                                    <p:tmAbs val="0"/>
                                  </p:iterate>
                                  <p:childTnLst>
                                    <p:set>
                                      <p:cBhvr>
                                        <p:cTn id="10" fill="hold">
                                          <p:stCondLst>
                                            <p:cond delay="0"/>
                                          </p:stCondLst>
                                        </p:cTn>
                                        <p:tgtEl>
                                          <p:spTgt spid="533"/>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32" grpId="0" animBg="1" advAuto="0"/>
      <p:bldP spid="533" grpId="0" animBg="1" advAuto="0"/>
    </p:bldLst>
  </p:timing>
</p:sld>
</file>

<file path=ppt/slides/slide1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ounded Rectangle">
            <a:extLst>
              <a:ext uri="{FF2B5EF4-FFF2-40B4-BE49-F238E27FC236}">
                <a16:creationId xmlns:a16="http://schemas.microsoft.com/office/drawing/2014/main" id="{F69F0AD3-2249-EC45-3F37-1B9119DEF29E}"/>
              </a:ext>
            </a:extLst>
          </p:cNvPr>
          <p:cNvSpPr/>
          <p:nvPr/>
        </p:nvSpPr>
        <p:spPr>
          <a:xfrm>
            <a:off x="1321516" y="5215887"/>
            <a:ext cx="1561865" cy="441411"/>
          </a:xfrm>
          <a:prstGeom prst="roundRect">
            <a:avLst>
              <a:gd name="adj" fmla="val 6911"/>
            </a:avLst>
          </a:prstGeom>
          <a:solidFill>
            <a:srgbClr val="F1E3E2"/>
          </a:solidFill>
          <a:ln w="12700">
            <a:miter lim="400000"/>
          </a:ln>
          <a:effectLst>
            <a:outerShdw blurRad="50800" dist="25400" dir="5400000" rotWithShape="0">
              <a:srgbClr val="000000">
                <a:alpha val="50000"/>
              </a:srgbClr>
            </a:outerShdw>
          </a:effectLst>
        </p:spPr>
        <p:txBody>
          <a:bodyPr lIns="35714" tIns="35714" rIns="35714" bIns="35714" anchor="ctr"/>
          <a:lstStyle/>
          <a:p>
            <a:pPr>
              <a:defRPr sz="3200">
                <a:solidFill>
                  <a:srgbClr val="FFFFFF"/>
                </a:solidFill>
              </a:defRPr>
            </a:pPr>
            <a:endParaRPr sz="1600"/>
          </a:p>
        </p:txBody>
      </p:sp>
      <p:sp>
        <p:nvSpPr>
          <p:cNvPr id="5" name="Rounded Rectangle">
            <a:extLst>
              <a:ext uri="{FF2B5EF4-FFF2-40B4-BE49-F238E27FC236}">
                <a16:creationId xmlns:a16="http://schemas.microsoft.com/office/drawing/2014/main" id="{CCC7B36E-EE38-2D5A-BDC2-54F428F11F60}"/>
              </a:ext>
            </a:extLst>
          </p:cNvPr>
          <p:cNvSpPr/>
          <p:nvPr/>
        </p:nvSpPr>
        <p:spPr>
          <a:xfrm>
            <a:off x="5626365" y="4684597"/>
            <a:ext cx="5353654" cy="1213401"/>
          </a:xfrm>
          <a:prstGeom prst="roundRect">
            <a:avLst>
              <a:gd name="adj" fmla="val 6911"/>
            </a:avLst>
          </a:prstGeom>
          <a:solidFill>
            <a:srgbClr val="F1E3E2"/>
          </a:solidFill>
          <a:ln w="12700">
            <a:miter lim="400000"/>
          </a:ln>
          <a:effectLst>
            <a:outerShdw blurRad="50800" dist="25400" dir="5400000" rotWithShape="0">
              <a:srgbClr val="000000">
                <a:alpha val="50000"/>
              </a:srgbClr>
            </a:outerShdw>
          </a:effectLst>
        </p:spPr>
        <p:txBody>
          <a:bodyPr lIns="35714" tIns="35714" rIns="35714" bIns="35714" anchor="ctr"/>
          <a:lstStyle/>
          <a:p>
            <a:pPr>
              <a:defRPr sz="3200">
                <a:solidFill>
                  <a:srgbClr val="FFFFFF"/>
                </a:solidFill>
              </a:defRPr>
            </a:pPr>
            <a:endParaRPr sz="1600"/>
          </a:p>
        </p:txBody>
      </p:sp>
      <p:sp>
        <p:nvSpPr>
          <p:cNvPr id="538" name="Procrustes derivation: Rotation"/>
          <p:cNvSpPr txBox="1">
            <a:spLocks noGrp="1"/>
          </p:cNvSpPr>
          <p:nvPr>
            <p:ph type="title"/>
          </p:nvPr>
        </p:nvSpPr>
        <p:spPr>
          <a:prstGeom prst="rect">
            <a:avLst/>
          </a:prstGeom>
        </p:spPr>
        <p:txBody>
          <a:bodyPr>
            <a:normAutofit/>
          </a:bodyPr>
          <a:lstStyle>
            <a:lvl1pPr>
              <a:defRPr sz="9800"/>
            </a:lvl1pPr>
          </a:lstStyle>
          <a:p>
            <a:r>
              <a:rPr sz="4400"/>
              <a:t>Procrustes derivation: Rotation</a:t>
            </a:r>
          </a:p>
        </p:txBody>
      </p:sp>
      <p:sp>
        <p:nvSpPr>
          <p:cNvPr id="548" name="Slide Number"/>
          <p:cNvSpPr txBox="1">
            <a:spLocks noGrp="1"/>
          </p:cNvSpPr>
          <p:nvPr>
            <p:ph type="sldNum" sz="quarter" idx="12"/>
          </p:nvPr>
        </p:nvSpPr>
        <p:spPr>
          <a:prstGeom prst="rect">
            <a:avLst/>
          </a:prstGeom>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a:lstStyle/>
          <a:p>
            <a:fld id="{86CB4B4D-7CA3-9044-876B-883B54F8677D}" type="slidenum">
              <a:t>115</a:t>
            </a:fld>
            <a:endParaRPr/>
          </a:p>
        </p:txBody>
      </p:sp>
      <p:pic>
        <p:nvPicPr>
          <p:cNvPr id="539" name="Image" descr="Image"/>
          <p:cNvPicPr>
            <a:picLocks noChangeAspect="1"/>
          </p:cNvPicPr>
          <p:nvPr/>
        </p:nvPicPr>
        <p:blipFill>
          <a:blip r:embed="rId3"/>
          <a:srcRect t="87805"/>
          <a:stretch>
            <a:fillRect/>
          </a:stretch>
        </p:blipFill>
        <p:spPr>
          <a:xfrm>
            <a:off x="1492411" y="1955864"/>
            <a:ext cx="4906800" cy="497056"/>
          </a:xfrm>
          <a:prstGeom prst="rect">
            <a:avLst/>
          </a:prstGeom>
          <a:ln w="12700">
            <a:miter lim="400000"/>
          </a:ln>
        </p:spPr>
      </p:pic>
      <p:sp>
        <p:nvSpPr>
          <p:cNvPr id="540" name="What kind of matrix is S?"/>
          <p:cNvSpPr txBox="1"/>
          <p:nvPr/>
        </p:nvSpPr>
        <p:spPr>
          <a:xfrm>
            <a:off x="1302064" y="2886985"/>
            <a:ext cx="2873640" cy="364476"/>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35714" tIns="35714" rIns="35714" bIns="35714" anchor="ctr">
            <a:spAutoFit/>
          </a:bodyPr>
          <a:lstStyle>
            <a:lvl1pPr algn="l" defTabSz="457200">
              <a:defRPr sz="3800">
                <a:solidFill>
                  <a:srgbClr val="E24F48"/>
                </a:solidFill>
              </a:defRPr>
            </a:lvl1pPr>
          </a:lstStyle>
          <a:p>
            <a:r>
              <a:rPr sz="1900"/>
              <a:t>What kind of matrix is</a:t>
            </a:r>
            <a:r>
              <a:rPr lang="en-US" sz="1900"/>
              <a:t>  </a:t>
            </a:r>
            <a:r>
              <a:rPr sz="1900"/>
              <a:t> </a:t>
            </a:r>
            <a:r>
              <a:rPr lang="en-US" sz="1900"/>
              <a:t>  </a:t>
            </a:r>
            <a:r>
              <a:rPr sz="1900"/>
              <a:t>? </a:t>
            </a:r>
          </a:p>
        </p:txBody>
      </p:sp>
      <p:sp>
        <p:nvSpPr>
          <p:cNvPr id="541" name="What kind of matrix is     ?"/>
          <p:cNvSpPr txBox="1"/>
          <p:nvPr/>
        </p:nvSpPr>
        <p:spPr>
          <a:xfrm>
            <a:off x="1302064" y="3378828"/>
            <a:ext cx="2873640" cy="364476"/>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35714" tIns="35714" rIns="35714" bIns="35714" anchor="ctr">
            <a:spAutoFit/>
          </a:bodyPr>
          <a:lstStyle>
            <a:lvl1pPr algn="l" defTabSz="457200">
              <a:defRPr sz="3800">
                <a:solidFill>
                  <a:srgbClr val="E24F48"/>
                </a:solidFill>
              </a:defRPr>
            </a:lvl1pPr>
          </a:lstStyle>
          <a:p>
            <a:r>
              <a:rPr sz="1900"/>
              <a:t>What kind of matrix is     ?</a:t>
            </a:r>
          </a:p>
        </p:txBody>
      </p:sp>
      <p:sp>
        <p:nvSpPr>
          <p:cNvPr id="543" name="Orthogonal"/>
          <p:cNvSpPr txBox="1"/>
          <p:nvPr/>
        </p:nvSpPr>
        <p:spPr>
          <a:xfrm>
            <a:off x="5268702" y="2899780"/>
            <a:ext cx="1412389" cy="379863"/>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35714" tIns="35714" rIns="35714" bIns="35714" anchor="ctr">
            <a:spAutoFit/>
          </a:bodyPr>
          <a:lstStyle>
            <a:lvl1pPr algn="l" defTabSz="457200">
              <a:defRPr sz="3800">
                <a:solidFill>
                  <a:srgbClr val="164E86"/>
                </a:solidFill>
              </a:defRPr>
            </a:lvl1pPr>
          </a:lstStyle>
          <a:p>
            <a:r>
              <a:rPr sz="2000"/>
              <a:t>Orthogonal</a:t>
            </a:r>
          </a:p>
        </p:txBody>
      </p:sp>
      <p:sp>
        <p:nvSpPr>
          <p:cNvPr id="544" name="Diagonal"/>
          <p:cNvSpPr txBox="1"/>
          <p:nvPr/>
        </p:nvSpPr>
        <p:spPr>
          <a:xfrm>
            <a:off x="5268702" y="3371134"/>
            <a:ext cx="1412389" cy="379863"/>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35714" tIns="35714" rIns="35714" bIns="35714" anchor="ctr">
            <a:spAutoFit/>
          </a:bodyPr>
          <a:lstStyle>
            <a:lvl1pPr algn="l" defTabSz="457200">
              <a:defRPr sz="3800">
                <a:solidFill>
                  <a:srgbClr val="164E86"/>
                </a:solidFill>
              </a:defRPr>
            </a:lvl1pPr>
          </a:lstStyle>
          <a:p>
            <a:r>
              <a:rPr sz="2000"/>
              <a:t>Diagonal</a:t>
            </a:r>
          </a:p>
        </p:txBody>
      </p:sp>
      <p:sp>
        <p:nvSpPr>
          <p:cNvPr id="545" name="Hence the quantity above is maximised when S equals the identity, hence:"/>
          <p:cNvSpPr txBox="1"/>
          <p:nvPr/>
        </p:nvSpPr>
        <p:spPr>
          <a:xfrm>
            <a:off x="1289365" y="4032420"/>
            <a:ext cx="9490961" cy="44141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35714" tIns="35714" rIns="35714" bIns="35714" anchor="ctr">
            <a:spAutoFit/>
          </a:bodyPr>
          <a:lstStyle>
            <a:lvl1pPr algn="l" defTabSz="457200">
              <a:defRPr sz="3800">
                <a:solidFill>
                  <a:srgbClr val="164E86"/>
                </a:solidFill>
              </a:defRPr>
            </a:lvl1pPr>
          </a:lstStyle>
          <a:p>
            <a:r>
              <a:rPr sz="2400">
                <a:solidFill>
                  <a:schemeClr val="bg2">
                    <a:lumMod val="10000"/>
                  </a:schemeClr>
                </a:solidFill>
              </a:rPr>
              <a:t>Hence the quantity above is </a:t>
            </a:r>
            <a:r>
              <a:rPr sz="2400" err="1">
                <a:solidFill>
                  <a:schemeClr val="bg2">
                    <a:lumMod val="10000"/>
                  </a:schemeClr>
                </a:solidFill>
              </a:rPr>
              <a:t>maximised</a:t>
            </a:r>
            <a:r>
              <a:rPr sz="2400">
                <a:solidFill>
                  <a:schemeClr val="bg2">
                    <a:lumMod val="10000"/>
                  </a:schemeClr>
                </a:solidFill>
              </a:rPr>
              <a:t> when </a:t>
            </a:r>
            <a:r>
              <a:rPr lang="en-US" sz="2400">
                <a:solidFill>
                  <a:schemeClr val="bg2">
                    <a:lumMod val="10000"/>
                  </a:schemeClr>
                </a:solidFill>
              </a:rPr>
              <a:t> </a:t>
            </a:r>
            <a:r>
              <a:rPr sz="2400">
                <a:solidFill>
                  <a:schemeClr val="bg2">
                    <a:lumMod val="10000"/>
                  </a:schemeClr>
                </a:solidFill>
              </a:rPr>
              <a:t> </a:t>
            </a:r>
            <a:r>
              <a:rPr lang="en-US" sz="2400">
                <a:solidFill>
                  <a:schemeClr val="bg2">
                    <a:lumMod val="10000"/>
                  </a:schemeClr>
                </a:solidFill>
              </a:rPr>
              <a:t> </a:t>
            </a:r>
            <a:r>
              <a:rPr sz="2400">
                <a:solidFill>
                  <a:schemeClr val="bg2">
                    <a:lumMod val="10000"/>
                  </a:schemeClr>
                </a:solidFill>
              </a:rPr>
              <a:t>equals the identity, hence:</a:t>
            </a:r>
          </a:p>
        </p:txBody>
      </p:sp>
      <p:pic>
        <p:nvPicPr>
          <p:cNvPr id="546" name="Image" descr="Image"/>
          <p:cNvPicPr>
            <a:picLocks noChangeAspect="1"/>
          </p:cNvPicPr>
          <p:nvPr/>
        </p:nvPicPr>
        <p:blipFill>
          <a:blip r:embed="rId4"/>
          <a:stretch>
            <a:fillRect/>
          </a:stretch>
        </p:blipFill>
        <p:spPr>
          <a:xfrm>
            <a:off x="1395697" y="4763793"/>
            <a:ext cx="1468232" cy="718496"/>
          </a:xfrm>
          <a:prstGeom prst="rect">
            <a:avLst/>
          </a:prstGeom>
          <a:ln w="12700">
            <a:miter lim="400000"/>
          </a:ln>
        </p:spPr>
      </p:pic>
      <p:pic>
        <p:nvPicPr>
          <p:cNvPr id="13" name="Image" descr="Image">
            <a:extLst>
              <a:ext uri="{FF2B5EF4-FFF2-40B4-BE49-F238E27FC236}">
                <a16:creationId xmlns:a16="http://schemas.microsoft.com/office/drawing/2014/main" id="{B28D83E8-DDFC-4344-9DBA-29DD9D1A87B4}"/>
              </a:ext>
            </a:extLst>
          </p:cNvPr>
          <p:cNvPicPr>
            <a:picLocks noChangeAspect="1"/>
          </p:cNvPicPr>
          <p:nvPr/>
        </p:nvPicPr>
        <p:blipFill>
          <a:blip r:embed="rId5"/>
          <a:stretch>
            <a:fillRect/>
          </a:stretch>
        </p:blipFill>
        <p:spPr>
          <a:xfrm>
            <a:off x="3560969" y="3454575"/>
            <a:ext cx="200157" cy="230950"/>
          </a:xfrm>
          <a:prstGeom prst="rect">
            <a:avLst/>
          </a:prstGeom>
          <a:ln w="12700">
            <a:miter lim="400000"/>
          </a:ln>
        </p:spPr>
      </p:pic>
      <p:pic>
        <p:nvPicPr>
          <p:cNvPr id="14" name="Image" descr="Image">
            <a:extLst>
              <a:ext uri="{FF2B5EF4-FFF2-40B4-BE49-F238E27FC236}">
                <a16:creationId xmlns:a16="http://schemas.microsoft.com/office/drawing/2014/main" id="{6BAC79C1-CE77-3440-8878-E09503B2B1D4}"/>
              </a:ext>
            </a:extLst>
          </p:cNvPr>
          <p:cNvPicPr>
            <a:picLocks noChangeAspect="1"/>
          </p:cNvPicPr>
          <p:nvPr/>
        </p:nvPicPr>
        <p:blipFill rotWithShape="1">
          <a:blip r:embed="rId3"/>
          <a:srcRect l="66154" t="87805" r="28330" b="2882"/>
          <a:stretch/>
        </p:blipFill>
        <p:spPr>
          <a:xfrm>
            <a:off x="3490480" y="2840270"/>
            <a:ext cx="270645" cy="379582"/>
          </a:xfrm>
          <a:prstGeom prst="rect">
            <a:avLst/>
          </a:prstGeom>
          <a:ln w="12700">
            <a:miter lim="400000"/>
          </a:ln>
        </p:spPr>
      </p:pic>
      <p:pic>
        <p:nvPicPr>
          <p:cNvPr id="15" name="Image" descr="Image">
            <a:extLst>
              <a:ext uri="{FF2B5EF4-FFF2-40B4-BE49-F238E27FC236}">
                <a16:creationId xmlns:a16="http://schemas.microsoft.com/office/drawing/2014/main" id="{F6928427-16A7-D048-B129-777B7368FDF8}"/>
              </a:ext>
            </a:extLst>
          </p:cNvPr>
          <p:cNvPicPr>
            <a:picLocks noChangeAspect="1"/>
          </p:cNvPicPr>
          <p:nvPr/>
        </p:nvPicPr>
        <p:blipFill rotWithShape="1">
          <a:blip r:embed="rId3"/>
          <a:srcRect l="66154" t="87805" r="28330" b="2882"/>
          <a:stretch/>
        </p:blipFill>
        <p:spPr>
          <a:xfrm>
            <a:off x="6918011" y="3999794"/>
            <a:ext cx="297709" cy="417540"/>
          </a:xfrm>
          <a:prstGeom prst="rect">
            <a:avLst/>
          </a:prstGeom>
          <a:ln w="12700">
            <a:miter lim="400000"/>
          </a:ln>
        </p:spPr>
      </p:pic>
      <p:pic>
        <p:nvPicPr>
          <p:cNvPr id="2" name="Picture 1">
            <a:extLst>
              <a:ext uri="{FF2B5EF4-FFF2-40B4-BE49-F238E27FC236}">
                <a16:creationId xmlns:a16="http://schemas.microsoft.com/office/drawing/2014/main" id="{EBE752F5-B6A7-C7FB-9FE3-A4A9F25506D1}"/>
              </a:ext>
            </a:extLst>
          </p:cNvPr>
          <p:cNvPicPr>
            <a:picLocks noChangeAspect="1"/>
          </p:cNvPicPr>
          <p:nvPr/>
        </p:nvPicPr>
        <p:blipFill>
          <a:blip r:embed="rId6"/>
          <a:stretch>
            <a:fillRect/>
          </a:stretch>
        </p:blipFill>
        <p:spPr>
          <a:xfrm>
            <a:off x="5710821" y="5422473"/>
            <a:ext cx="2039383" cy="292570"/>
          </a:xfrm>
          <a:prstGeom prst="rect">
            <a:avLst/>
          </a:prstGeom>
        </p:spPr>
      </p:pic>
      <p:sp>
        <p:nvSpPr>
          <p:cNvPr id="3" name="TextBox 2">
            <a:extLst>
              <a:ext uri="{FF2B5EF4-FFF2-40B4-BE49-F238E27FC236}">
                <a16:creationId xmlns:a16="http://schemas.microsoft.com/office/drawing/2014/main" id="{D05F5ED5-4422-D529-2C06-53E98B84C210}"/>
              </a:ext>
            </a:extLst>
          </p:cNvPr>
          <p:cNvSpPr txBox="1"/>
          <p:nvPr/>
        </p:nvSpPr>
        <p:spPr>
          <a:xfrm>
            <a:off x="5552296" y="4843256"/>
            <a:ext cx="5353654" cy="476992"/>
          </a:xfrm>
          <a:prstGeom prst="rect">
            <a:avLst/>
          </a:prstGeom>
          <a:noFill/>
        </p:spPr>
        <p:txBody>
          <a:bodyPr wrap="square" rtlCol="0">
            <a:spAutoFit/>
          </a:bodyPr>
          <a:lstStyle/>
          <a:p>
            <a:r>
              <a:rPr lang="en-US" sz="2500"/>
              <a:t>SVD of cross-covariance of </a:t>
            </a:r>
            <a:r>
              <a:rPr lang="en-US" sz="2500" err="1"/>
              <a:t>pointsclouds</a:t>
            </a:r>
            <a:endParaRPr lang="en-US" sz="2500"/>
          </a:p>
        </p:txBody>
      </p:sp>
    </p:spTree>
    <p:extLst>
      <p:ext uri="{BB962C8B-B14F-4D97-AF65-F5344CB8AC3E}">
        <p14:creationId xmlns:p14="http://schemas.microsoft.com/office/powerpoint/2010/main" val="2796163770"/>
      </p:ext>
    </p:extLst>
  </p:cSld>
  <p:clrMapOvr>
    <a:masterClrMapping/>
  </p:clrMapOvr>
</p:sld>
</file>

<file path=ppt/slides/slide1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 name="Rounded Rectangle">
            <a:extLst>
              <a:ext uri="{FF2B5EF4-FFF2-40B4-BE49-F238E27FC236}">
                <a16:creationId xmlns:a16="http://schemas.microsoft.com/office/drawing/2014/main" id="{FA3273BE-33AB-5E41-80E3-E1AA3896ECB4}"/>
              </a:ext>
            </a:extLst>
          </p:cNvPr>
          <p:cNvSpPr/>
          <p:nvPr/>
        </p:nvSpPr>
        <p:spPr>
          <a:xfrm>
            <a:off x="8394252" y="3054482"/>
            <a:ext cx="3491400" cy="1784171"/>
          </a:xfrm>
          <a:prstGeom prst="roundRect">
            <a:avLst>
              <a:gd name="adj" fmla="val 7249"/>
            </a:avLst>
          </a:prstGeom>
          <a:solidFill>
            <a:schemeClr val="bg1">
              <a:lumMod val="85000"/>
            </a:schemeClr>
          </a:solidFill>
          <a:ln w="12700">
            <a:miter lim="400000"/>
          </a:ln>
          <a:effectLst>
            <a:outerShdw blurRad="63500" dist="12700" rotWithShape="0">
              <a:srgbClr val="000000">
                <a:alpha val="50000"/>
              </a:srgbClr>
            </a:outerShdw>
          </a:effectLst>
        </p:spPr>
        <p:txBody>
          <a:bodyPr lIns="35714" tIns="35714" rIns="35714" bIns="35714" anchor="ctr"/>
          <a:lstStyle/>
          <a:p>
            <a:pPr>
              <a:defRPr sz="3200">
                <a:solidFill>
                  <a:srgbClr val="E4FEE2"/>
                </a:solidFill>
              </a:defRPr>
            </a:pPr>
            <a:endParaRPr sz="1600"/>
          </a:p>
        </p:txBody>
      </p:sp>
      <p:sp>
        <p:nvSpPr>
          <p:cNvPr id="568" name="Rounded Rectangle"/>
          <p:cNvSpPr/>
          <p:nvPr/>
        </p:nvSpPr>
        <p:spPr>
          <a:xfrm>
            <a:off x="7741250" y="5175213"/>
            <a:ext cx="1047861" cy="1166504"/>
          </a:xfrm>
          <a:prstGeom prst="roundRect">
            <a:avLst>
              <a:gd name="adj" fmla="val 7249"/>
            </a:avLst>
          </a:prstGeom>
          <a:blipFill>
            <a:blip r:embed="rId3"/>
          </a:blipFill>
          <a:ln w="12700">
            <a:miter lim="400000"/>
          </a:ln>
          <a:effectLst>
            <a:outerShdw blurRad="63500" dist="12700" rotWithShape="0">
              <a:srgbClr val="000000">
                <a:alpha val="50000"/>
              </a:srgbClr>
            </a:outerShdw>
          </a:effectLst>
        </p:spPr>
        <p:txBody>
          <a:bodyPr lIns="35714" tIns="35714" rIns="35714" bIns="35714" anchor="ctr"/>
          <a:lstStyle/>
          <a:p>
            <a:pPr>
              <a:defRPr sz="3200">
                <a:solidFill>
                  <a:srgbClr val="E4FEE2"/>
                </a:solidFill>
              </a:defRPr>
            </a:pPr>
            <a:endParaRPr sz="1600"/>
          </a:p>
        </p:txBody>
      </p:sp>
      <p:pic>
        <p:nvPicPr>
          <p:cNvPr id="570" name="Image" descr="Image"/>
          <p:cNvPicPr>
            <a:picLocks noChangeAspect="1"/>
          </p:cNvPicPr>
          <p:nvPr/>
        </p:nvPicPr>
        <p:blipFill rotWithShape="1">
          <a:blip r:embed="rId4"/>
          <a:srcRect t="1" b="26415"/>
          <a:stretch/>
        </p:blipFill>
        <p:spPr>
          <a:xfrm>
            <a:off x="636051" y="2163706"/>
            <a:ext cx="8948374" cy="2770505"/>
          </a:xfrm>
          <a:prstGeom prst="rect">
            <a:avLst/>
          </a:prstGeom>
          <a:ln w="12700">
            <a:miter lim="400000"/>
          </a:ln>
        </p:spPr>
      </p:pic>
      <p:sp>
        <p:nvSpPr>
          <p:cNvPr id="571" name="Procrustes derivation: scale"/>
          <p:cNvSpPr txBox="1">
            <a:spLocks noGrp="1"/>
          </p:cNvSpPr>
          <p:nvPr>
            <p:ph type="title"/>
          </p:nvPr>
        </p:nvSpPr>
        <p:spPr>
          <a:xfrm>
            <a:off x="369631" y="168831"/>
            <a:ext cx="10515601" cy="1325390"/>
          </a:xfrm>
          <a:prstGeom prst="rect">
            <a:avLst/>
          </a:prstGeom>
        </p:spPr>
        <p:txBody>
          <a:bodyPr>
            <a:normAutofit/>
          </a:bodyPr>
          <a:lstStyle>
            <a:lvl1pPr>
              <a:defRPr sz="9800"/>
            </a:lvl1pPr>
          </a:lstStyle>
          <a:p>
            <a:r>
              <a:rPr sz="4400"/>
              <a:t>Procrustes derivation: scale</a:t>
            </a:r>
          </a:p>
        </p:txBody>
      </p:sp>
      <p:sp>
        <p:nvSpPr>
          <p:cNvPr id="2" name="Content Placeholder 1">
            <a:extLst>
              <a:ext uri="{FF2B5EF4-FFF2-40B4-BE49-F238E27FC236}">
                <a16:creationId xmlns:a16="http://schemas.microsoft.com/office/drawing/2014/main" id="{83B752AF-3D6C-B745-979A-16800544911C}"/>
              </a:ext>
            </a:extLst>
          </p:cNvPr>
          <p:cNvSpPr>
            <a:spLocks noGrp="1"/>
          </p:cNvSpPr>
          <p:nvPr>
            <p:ph idx="1"/>
          </p:nvPr>
        </p:nvSpPr>
        <p:spPr>
          <a:xfrm>
            <a:off x="369631" y="1466393"/>
            <a:ext cx="10515601" cy="4350771"/>
          </a:xfrm>
        </p:spPr>
        <p:txBody>
          <a:bodyPr>
            <a:normAutofit/>
          </a:bodyPr>
          <a:lstStyle/>
          <a:p>
            <a:pPr marL="0" indent="0">
              <a:buNone/>
            </a:pPr>
            <a:r>
              <a:rPr lang="de-DE" sz="2400" err="1">
                <a:latin typeface="Calibri" panose="020F0502020204030204" pitchFamily="34" charset="0"/>
                <a:cs typeface="Calibri" panose="020F0502020204030204" pitchFamily="34" charset="0"/>
              </a:rPr>
              <a:t>Optimize</a:t>
            </a:r>
            <a:r>
              <a:rPr lang="de-DE" sz="2400">
                <a:latin typeface="Calibri" panose="020F0502020204030204" pitchFamily="34" charset="0"/>
                <a:cs typeface="Calibri" panose="020F0502020204030204" pitchFamily="34" charset="0"/>
              </a:rPr>
              <a:t> </a:t>
            </a:r>
            <a:r>
              <a:rPr lang="de-DE" sz="2400" b="1" err="1">
                <a:latin typeface="Calibri" panose="020F0502020204030204" pitchFamily="34" charset="0"/>
                <a:ea typeface="Helvetica"/>
                <a:cs typeface="Calibri" panose="020F0502020204030204" pitchFamily="34" charset="0"/>
                <a:sym typeface="Helvetica"/>
              </a:rPr>
              <a:t>scale</a:t>
            </a:r>
            <a:r>
              <a:rPr lang="de-DE" sz="2400">
                <a:latin typeface="Calibri" panose="020F0502020204030204" pitchFamily="34" charset="0"/>
                <a:cs typeface="Calibri" panose="020F0502020204030204" pitchFamily="34" charset="0"/>
              </a:rPr>
              <a:t> </a:t>
            </a:r>
            <a:r>
              <a:rPr lang="de-DE" sz="2400" err="1">
                <a:latin typeface="Calibri" panose="020F0502020204030204" pitchFamily="34" charset="0"/>
                <a:cs typeface="Calibri" panose="020F0502020204030204" pitchFamily="34" charset="0"/>
              </a:rPr>
              <a:t>given</a:t>
            </a:r>
            <a:r>
              <a:rPr lang="de-DE" sz="2400">
                <a:latin typeface="Calibri" panose="020F0502020204030204" pitchFamily="34" charset="0"/>
                <a:cs typeface="Calibri" panose="020F0502020204030204" pitchFamily="34" charset="0"/>
              </a:rPr>
              <a:t> </a:t>
            </a:r>
            <a:r>
              <a:rPr lang="de-DE" sz="2400" err="1">
                <a:latin typeface="Calibri" panose="020F0502020204030204" pitchFamily="34" charset="0"/>
                <a:cs typeface="Calibri" panose="020F0502020204030204" pitchFamily="34" charset="0"/>
              </a:rPr>
              <a:t>the</a:t>
            </a:r>
            <a:r>
              <a:rPr lang="de-DE" sz="2400">
                <a:latin typeface="Calibri" panose="020F0502020204030204" pitchFamily="34" charset="0"/>
                <a:cs typeface="Calibri" panose="020F0502020204030204" pitchFamily="34" charset="0"/>
              </a:rPr>
              <a:t> </a:t>
            </a:r>
            <a:r>
              <a:rPr lang="de-DE" sz="2400" err="1">
                <a:latin typeface="Calibri" panose="020F0502020204030204" pitchFamily="34" charset="0"/>
                <a:cs typeface="Calibri" panose="020F0502020204030204" pitchFamily="34" charset="0"/>
              </a:rPr>
              <a:t>rotation</a:t>
            </a:r>
            <a:endParaRPr lang="de-DE" sz="2400">
              <a:latin typeface="Calibri" panose="020F0502020204030204" pitchFamily="34" charset="0"/>
              <a:cs typeface="Calibri" panose="020F0502020204030204" pitchFamily="34" charset="0"/>
            </a:endParaRPr>
          </a:p>
        </p:txBody>
      </p:sp>
      <p:sp>
        <p:nvSpPr>
          <p:cNvPr id="572" name="Slide Number"/>
          <p:cNvSpPr txBox="1">
            <a:spLocks noGrp="1"/>
          </p:cNvSpPr>
          <p:nvPr>
            <p:ph type="sldNum" sz="quarter" idx="12"/>
          </p:nvPr>
        </p:nvSpPr>
        <p:spPr>
          <a:xfrm>
            <a:off x="8610601" y="4838653"/>
            <a:ext cx="2743200" cy="365077"/>
          </a:xfrm>
          <a:prstGeom prst="rect">
            <a:avLst/>
          </a:prstGeom>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a:lstStyle/>
          <a:p>
            <a:fld id="{86CB4B4D-7CA3-9044-876B-883B54F8677D}" type="slidenum">
              <a:t>116</a:t>
            </a:fld>
            <a:endParaRPr/>
          </a:p>
        </p:txBody>
      </p:sp>
      <p:sp>
        <p:nvSpPr>
          <p:cNvPr id="5" name="Rectangle 4">
            <a:extLst>
              <a:ext uri="{FF2B5EF4-FFF2-40B4-BE49-F238E27FC236}">
                <a16:creationId xmlns:a16="http://schemas.microsoft.com/office/drawing/2014/main" id="{EA509360-E147-3C7E-D5F4-4D28CA27FE07}"/>
              </a:ext>
            </a:extLst>
          </p:cNvPr>
          <p:cNvSpPr/>
          <p:nvPr/>
        </p:nvSpPr>
        <p:spPr>
          <a:xfrm>
            <a:off x="5174819" y="3977133"/>
            <a:ext cx="2435361" cy="1044043"/>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500"/>
          </a:p>
        </p:txBody>
      </p:sp>
      <p:pic>
        <p:nvPicPr>
          <p:cNvPr id="3" name="Image" descr="Image">
            <a:extLst>
              <a:ext uri="{FF2B5EF4-FFF2-40B4-BE49-F238E27FC236}">
                <a16:creationId xmlns:a16="http://schemas.microsoft.com/office/drawing/2014/main" id="{E402B38A-FFA5-6FD4-10C3-197078F69ECE}"/>
              </a:ext>
            </a:extLst>
          </p:cNvPr>
          <p:cNvPicPr>
            <a:picLocks noChangeAspect="1"/>
          </p:cNvPicPr>
          <p:nvPr/>
        </p:nvPicPr>
        <p:blipFill rotWithShape="1">
          <a:blip r:embed="rId4"/>
          <a:srcRect l="24825" t="19841" r="55990" b="52074"/>
          <a:stretch/>
        </p:blipFill>
        <p:spPr>
          <a:xfrm>
            <a:off x="5653224" y="4492447"/>
            <a:ext cx="1255346" cy="757041"/>
          </a:xfrm>
          <a:prstGeom prst="rect">
            <a:avLst/>
          </a:prstGeom>
          <a:ln w="12700">
            <a:miter lim="400000"/>
          </a:ln>
        </p:spPr>
      </p:pic>
      <p:pic>
        <p:nvPicPr>
          <p:cNvPr id="4" name="Image" descr="Image">
            <a:extLst>
              <a:ext uri="{FF2B5EF4-FFF2-40B4-BE49-F238E27FC236}">
                <a16:creationId xmlns:a16="http://schemas.microsoft.com/office/drawing/2014/main" id="{E4D9E5F7-F083-2FF6-F126-CFC1994CAC92}"/>
              </a:ext>
            </a:extLst>
          </p:cNvPr>
          <p:cNvPicPr>
            <a:picLocks noChangeAspect="1"/>
          </p:cNvPicPr>
          <p:nvPr/>
        </p:nvPicPr>
        <p:blipFill rotWithShape="1">
          <a:blip r:embed="rId4"/>
          <a:srcRect l="52036" t="19841" r="20431" b="52074"/>
          <a:stretch/>
        </p:blipFill>
        <p:spPr>
          <a:xfrm>
            <a:off x="5489530" y="3791384"/>
            <a:ext cx="1747240" cy="734213"/>
          </a:xfrm>
          <a:prstGeom prst="rect">
            <a:avLst/>
          </a:prstGeom>
          <a:ln w="12700">
            <a:miter lim="400000"/>
          </a:ln>
        </p:spPr>
      </p:pic>
      <p:cxnSp>
        <p:nvCxnSpPr>
          <p:cNvPr id="7" name="Straight Connector 6">
            <a:extLst>
              <a:ext uri="{FF2B5EF4-FFF2-40B4-BE49-F238E27FC236}">
                <a16:creationId xmlns:a16="http://schemas.microsoft.com/office/drawing/2014/main" id="{EC6A57BF-DC9F-701D-5D3F-7A532BCCCF58}"/>
              </a:ext>
            </a:extLst>
          </p:cNvPr>
          <p:cNvCxnSpPr/>
          <p:nvPr/>
        </p:nvCxnSpPr>
        <p:spPr>
          <a:xfrm>
            <a:off x="5468327" y="4499154"/>
            <a:ext cx="1647652"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9" name="TextBox 8">
            <a:extLst>
              <a:ext uri="{FF2B5EF4-FFF2-40B4-BE49-F238E27FC236}">
                <a16:creationId xmlns:a16="http://schemas.microsoft.com/office/drawing/2014/main" id="{3D188BD3-ACB1-0447-BD04-6E1CC87261FC}"/>
              </a:ext>
            </a:extLst>
          </p:cNvPr>
          <p:cNvSpPr txBox="1"/>
          <p:nvPr/>
        </p:nvSpPr>
        <p:spPr>
          <a:xfrm>
            <a:off x="8450705" y="3085091"/>
            <a:ext cx="3318232" cy="1754098"/>
          </a:xfrm>
          <a:prstGeom prst="rect">
            <a:avLst/>
          </a:prstGeom>
          <a:noFill/>
        </p:spPr>
        <p:txBody>
          <a:bodyPr wrap="square" rtlCol="0">
            <a:spAutoFit/>
          </a:bodyPr>
          <a:lstStyle/>
          <a:p>
            <a:pPr algn="l"/>
            <a:r>
              <a:rPr lang="en-US" sz="1800"/>
              <a:t>We used:</a:t>
            </a:r>
          </a:p>
          <a:p>
            <a:pPr marL="457154" indent="-457154" algn="l">
              <a:buAutoNum type="arabicParenR"/>
            </a:pPr>
            <a:r>
              <a:rPr lang="en-US" sz="1800"/>
              <a:t>Trace invariance with shifts</a:t>
            </a:r>
          </a:p>
          <a:p>
            <a:pPr marL="457154" indent="-457154" algn="l">
              <a:buAutoNum type="arabicParenR"/>
            </a:pPr>
            <a:r>
              <a:rPr lang="en-US" sz="1800"/>
              <a:t> </a:t>
            </a:r>
          </a:p>
          <a:p>
            <a:pPr marL="457154" indent="-457154" algn="l">
              <a:buAutoNum type="arabicParenR"/>
            </a:pPr>
            <a:r>
              <a:rPr lang="en-US" sz="1800"/>
              <a:t>Trace equals sum of </a:t>
            </a:r>
            <a:r>
              <a:rPr lang="en-US" sz="1800" err="1"/>
              <a:t>eigenvals</a:t>
            </a:r>
            <a:r>
              <a:rPr lang="en-US" sz="1800"/>
              <a:t> for square matrices</a:t>
            </a:r>
          </a:p>
        </p:txBody>
      </p:sp>
      <p:pic>
        <p:nvPicPr>
          <p:cNvPr id="13" name="Picture 12">
            <a:extLst>
              <a:ext uri="{FF2B5EF4-FFF2-40B4-BE49-F238E27FC236}">
                <a16:creationId xmlns:a16="http://schemas.microsoft.com/office/drawing/2014/main" id="{E2766E45-AD4A-8281-F2AF-0E3A77DADD3A}"/>
              </a:ext>
            </a:extLst>
          </p:cNvPr>
          <p:cNvPicPr>
            <a:picLocks noChangeAspect="1"/>
          </p:cNvPicPr>
          <p:nvPr/>
        </p:nvPicPr>
        <p:blipFill>
          <a:blip r:embed="rId5"/>
          <a:stretch>
            <a:fillRect/>
          </a:stretch>
        </p:blipFill>
        <p:spPr>
          <a:xfrm>
            <a:off x="9033264" y="3729015"/>
            <a:ext cx="2735674" cy="248119"/>
          </a:xfrm>
          <a:prstGeom prst="rect">
            <a:avLst/>
          </a:prstGeom>
        </p:spPr>
      </p:pic>
      <p:pic>
        <p:nvPicPr>
          <p:cNvPr id="6" name="Picture 5">
            <a:extLst>
              <a:ext uri="{FF2B5EF4-FFF2-40B4-BE49-F238E27FC236}">
                <a16:creationId xmlns:a16="http://schemas.microsoft.com/office/drawing/2014/main" id="{01C17C21-F99C-CE81-8622-90D26574626B}"/>
              </a:ext>
            </a:extLst>
          </p:cNvPr>
          <p:cNvPicPr>
            <a:picLocks noChangeAspect="1"/>
          </p:cNvPicPr>
          <p:nvPr/>
        </p:nvPicPr>
        <p:blipFill>
          <a:blip r:embed="rId6"/>
          <a:stretch>
            <a:fillRect/>
          </a:stretch>
        </p:blipFill>
        <p:spPr>
          <a:xfrm>
            <a:off x="839213" y="5349693"/>
            <a:ext cx="7771388" cy="747565"/>
          </a:xfrm>
          <a:prstGeom prst="rect">
            <a:avLst/>
          </a:prstGeom>
        </p:spPr>
      </p:pic>
    </p:spTree>
  </p:cSld>
  <p:clrMapOvr>
    <a:masterClrMapping/>
  </p:clrMapOvr>
</p:sld>
</file>

<file path=ppt/slides/slide1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406D9F-780D-B14D-ABB7-69993CBE5B0A}"/>
              </a:ext>
            </a:extLst>
          </p:cNvPr>
          <p:cNvSpPr>
            <a:spLocks noGrp="1"/>
          </p:cNvSpPr>
          <p:nvPr>
            <p:ph type="ctrTitle"/>
          </p:nvPr>
        </p:nvSpPr>
        <p:spPr>
          <a:xfrm>
            <a:off x="1101681" y="612917"/>
            <a:ext cx="9565128" cy="1006725"/>
          </a:xfrm>
        </p:spPr>
        <p:txBody>
          <a:bodyPr>
            <a:normAutofit fontScale="90000"/>
          </a:bodyPr>
          <a:lstStyle/>
          <a:p>
            <a:r>
              <a:rPr lang="en-US" sz="5950"/>
              <a:t>Virtual Humans – Winter 24/25</a:t>
            </a:r>
            <a:endParaRPr lang="en-US"/>
          </a:p>
        </p:txBody>
      </p:sp>
      <p:sp>
        <p:nvSpPr>
          <p:cNvPr id="3" name="Subtitle 2">
            <a:extLst>
              <a:ext uri="{FF2B5EF4-FFF2-40B4-BE49-F238E27FC236}">
                <a16:creationId xmlns:a16="http://schemas.microsoft.com/office/drawing/2014/main" id="{9DA27F60-21CE-0143-8E1D-C2EDD370C1F5}"/>
              </a:ext>
            </a:extLst>
          </p:cNvPr>
          <p:cNvSpPr>
            <a:spLocks noGrp="1"/>
          </p:cNvSpPr>
          <p:nvPr>
            <p:ph type="subTitle" idx="1"/>
          </p:nvPr>
        </p:nvSpPr>
        <p:spPr>
          <a:xfrm>
            <a:off x="1525192" y="2704241"/>
            <a:ext cx="9141619" cy="1655331"/>
          </a:xfrm>
        </p:spPr>
        <p:txBody>
          <a:bodyPr>
            <a:normAutofit lnSpcReduction="10000"/>
          </a:bodyPr>
          <a:lstStyle/>
          <a:p>
            <a:r>
              <a:rPr lang="en-US"/>
              <a:t>Lecture 4_1 – </a:t>
            </a:r>
            <a:r>
              <a:rPr lang="de-DE"/>
              <a:t>ICP: Iterative </a:t>
            </a:r>
            <a:r>
              <a:rPr lang="de-DE" err="1"/>
              <a:t>Closest</a:t>
            </a:r>
            <a:r>
              <a:rPr lang="de-DE"/>
              <a:t> Points</a:t>
            </a:r>
            <a:endParaRPr lang="en-US"/>
          </a:p>
          <a:p>
            <a:endParaRPr lang="en-US"/>
          </a:p>
          <a:p>
            <a:r>
              <a:rPr lang="en-US"/>
              <a:t>Prof. Dr.-</a:t>
            </a:r>
            <a:r>
              <a:rPr lang="en-US" err="1"/>
              <a:t>Ing</a:t>
            </a:r>
            <a:r>
              <a:rPr lang="en-US"/>
              <a:t>. Gerard Pons-Moll</a:t>
            </a:r>
          </a:p>
          <a:p>
            <a:r>
              <a:rPr lang="en-US"/>
              <a:t>University of Tübingen / MPI-Informatics</a:t>
            </a:r>
          </a:p>
          <a:p>
            <a:endParaRPr lang="en-US"/>
          </a:p>
        </p:txBody>
      </p:sp>
      <p:pic>
        <p:nvPicPr>
          <p:cNvPr id="4" name="Picture 3">
            <a:extLst>
              <a:ext uri="{FF2B5EF4-FFF2-40B4-BE49-F238E27FC236}">
                <a16:creationId xmlns:a16="http://schemas.microsoft.com/office/drawing/2014/main" id="{53F4E07E-AD63-E148-8B5E-322E20758D55}"/>
              </a:ext>
            </a:extLst>
          </p:cNvPr>
          <p:cNvPicPr>
            <a:picLocks noChangeAspect="1"/>
          </p:cNvPicPr>
          <p:nvPr/>
        </p:nvPicPr>
        <p:blipFill>
          <a:blip r:embed="rId2"/>
          <a:stretch>
            <a:fillRect/>
          </a:stretch>
        </p:blipFill>
        <p:spPr>
          <a:xfrm>
            <a:off x="3663905" y="4881588"/>
            <a:ext cx="4921508" cy="1261222"/>
          </a:xfrm>
          <a:prstGeom prst="rect">
            <a:avLst/>
          </a:prstGeom>
        </p:spPr>
      </p:pic>
    </p:spTree>
    <p:extLst>
      <p:ext uri="{BB962C8B-B14F-4D97-AF65-F5344CB8AC3E}">
        <p14:creationId xmlns:p14="http://schemas.microsoft.com/office/powerpoint/2010/main" val="2573595300"/>
      </p:ext>
    </p:extLst>
  </p:cSld>
  <p:clrMapOvr>
    <a:masterClrMapping/>
  </p:clrMapOvr>
</p:sld>
</file>

<file path=ppt/slides/slide1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83" name="generic_pose_prior_mjb.mp4" descr="generic_pose_prior_mjb.mp4"/>
          <p:cNvPicPr>
            <a:picLocks/>
          </p:cNvPicPr>
          <p:nvPr>
            <a:videoFile r:link="rId2"/>
            <p:extLst>
              <p:ext uri="{DAA4B4D4-6D71-4841-9C94-3DE7FCFB9230}">
                <p14:media xmlns:p14="http://schemas.microsoft.com/office/powerpoint/2010/main" r:embed="rId1"/>
              </p:ext>
            </p:extLst>
          </p:nvPr>
        </p:nvPicPr>
        <p:blipFill>
          <a:blip r:embed="rId5"/>
          <a:stretch>
            <a:fillRect/>
          </a:stretch>
        </p:blipFill>
        <p:spPr>
          <a:xfrm>
            <a:off x="1120254" y="1328809"/>
            <a:ext cx="9951492" cy="5435165"/>
          </a:xfrm>
          <a:prstGeom prst="rect">
            <a:avLst/>
          </a:prstGeom>
          <a:ln w="12700">
            <a:miter lim="400000"/>
          </a:ln>
        </p:spPr>
      </p:pic>
      <p:sp>
        <p:nvSpPr>
          <p:cNvPr id="184" name="Non-rigid Articulated Registration"/>
          <p:cNvSpPr txBox="1">
            <a:spLocks noGrp="1"/>
          </p:cNvSpPr>
          <p:nvPr>
            <p:ph type="title"/>
          </p:nvPr>
        </p:nvSpPr>
        <p:spPr>
          <a:prstGeom prst="rect">
            <a:avLst/>
          </a:prstGeom>
        </p:spPr>
        <p:txBody>
          <a:bodyPr>
            <a:normAutofit/>
          </a:bodyPr>
          <a:lstStyle>
            <a:lvl1pPr defTabSz="772239">
              <a:defRPr sz="9588"/>
            </a:lvl1pPr>
          </a:lstStyle>
          <a:p>
            <a:r>
              <a:rPr sz="4400"/>
              <a:t>Non-rigid Articulated Registration</a:t>
            </a:r>
          </a:p>
        </p:txBody>
      </p:sp>
      <p:sp>
        <p:nvSpPr>
          <p:cNvPr id="185" name="Slide Number"/>
          <p:cNvSpPr txBox="1">
            <a:spLocks noGrp="1"/>
          </p:cNvSpPr>
          <p:nvPr>
            <p:ph type="sldNum" sz="quarter" idx="12"/>
          </p:nvPr>
        </p:nvSpPr>
        <p:spPr>
          <a:prstGeom prst="rect">
            <a:avLst/>
          </a:prstGeom>
          <a:extLst>
            <a:ext uri="{C572A759-6A51-4108-AA02-DFA0A04FC94B}">
              <ma14:wrappingTextBoxFlag xmlns:m="http://schemas.openxmlformats.org/officeDocument/2006/math" xmlns:a14="http://schemas.microsoft.com/office/drawing/2010/main" xmlns:ma14="http://schemas.microsoft.com/office/mac/drawingml/2011/main" xmlns="" val="1"/>
            </a:ext>
          </a:extLst>
        </p:spPr>
        <p:txBody>
          <a:bodyPr/>
          <a:lstStyle/>
          <a:p>
            <a:fld id="{86CB4B4D-7CA3-9044-876B-883B54F8677D}" type="slidenum">
              <a:t>118</a:t>
            </a:fld>
            <a:endParaRPr/>
          </a:p>
        </p:txBody>
      </p:sp>
    </p:spTree>
    <p:extLst>
      <p:ext uri="{BB962C8B-B14F-4D97-AF65-F5344CB8AC3E}">
        <p14:creationId xmlns:p14="http://schemas.microsoft.com/office/powerpoint/2010/main" val="3679159158"/>
      </p:ext>
    </p:extLst>
  </p:cSld>
  <p:clrMapOvr>
    <a:masterClrMapping/>
  </p:clrMapOvr>
  <p:timing>
    <p:tnLst>
      <p:par>
        <p:cTn id="1" dur="indefinite" restart="never" fill="hold" nodeType="tmRoot">
          <p:childTnLst>
            <p:seq concurrent="1" prevAc="none" nextAc="seek">
              <p:cTn id="2" dur="indefinite" fill="hold"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6700" fill="hold"/>
                                        <p:tgtEl>
                                          <p:spTgt spid="18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100000">
                <p:cTn id="7" fill="hold" display="0">
                  <p:stCondLst>
                    <p:cond delay="indefinite"/>
                  </p:stCondLst>
                </p:cTn>
                <p:tgtEl>
                  <p:spTgt spid="183"/>
                </p:tgtEl>
              </p:cMediaNode>
            </p:video>
            <p:seq concurrent="1" prevAc="none" nextAc="seek">
              <p:cTn id="8" restart="whenNotActive" fill="hold" evtFilter="cancelBubble" nodeType="interactiveSeq">
                <p:stCondLst>
                  <p:cond evt="onClick" delay="0">
                    <p:tgtEl>
                      <p:spTgt spid="18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83"/>
                                        </p:tgtEl>
                                      </p:cBhvr>
                                    </p:cmd>
                                  </p:childTnLst>
                                </p:cTn>
                              </p:par>
                            </p:childTnLst>
                          </p:cTn>
                        </p:par>
                      </p:childTnLst>
                    </p:cTn>
                  </p:par>
                </p:childTnLst>
              </p:cTn>
              <p:nextCondLst>
                <p:cond evt="onClick" delay="0">
                  <p:tgtEl>
                    <p:spTgt spid="183"/>
                  </p:tgtEl>
                </p:cond>
              </p:nextCondLst>
            </p:seq>
          </p:childTnLst>
        </p:cTn>
      </p:par>
    </p:tnLst>
  </p:timing>
</p:sld>
</file>

<file path=ppt/slides/slide1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9" name="What is missing?"/>
          <p:cNvSpPr txBox="1">
            <a:spLocks noGrp="1"/>
          </p:cNvSpPr>
          <p:nvPr>
            <p:ph type="title"/>
          </p:nvPr>
        </p:nvSpPr>
        <p:spPr>
          <a:prstGeom prst="rect">
            <a:avLst/>
          </a:prstGeom>
        </p:spPr>
        <p:txBody>
          <a:bodyPr>
            <a:normAutofit/>
          </a:bodyPr>
          <a:lstStyle>
            <a:lvl1pPr>
              <a:defRPr sz="7200"/>
            </a:lvl1pPr>
          </a:lstStyle>
          <a:p>
            <a:r>
              <a:rPr sz="4400"/>
              <a:t>What is missing?</a:t>
            </a:r>
          </a:p>
        </p:txBody>
      </p:sp>
      <p:sp>
        <p:nvSpPr>
          <p:cNvPr id="190" name="Given correspondences, we can find the optimal rigid alignment with Procrustes.…"/>
          <p:cNvSpPr txBox="1">
            <a:spLocks noGrp="1"/>
          </p:cNvSpPr>
          <p:nvPr>
            <p:ph idx="1"/>
          </p:nvPr>
        </p:nvSpPr>
        <p:spPr>
          <a:prstGeom prst="rect">
            <a:avLst/>
          </a:prstGeom>
        </p:spPr>
        <p:txBody>
          <a:bodyPr>
            <a:normAutofit/>
          </a:bodyPr>
          <a:lstStyle/>
          <a:p>
            <a:pPr marL="0" indent="0">
              <a:buNone/>
            </a:pPr>
            <a:r>
              <a:rPr sz="2800">
                <a:latin typeface="Calibri" panose="020F0502020204030204" pitchFamily="34" charset="0"/>
                <a:cs typeface="Calibri" panose="020F0502020204030204" pitchFamily="34" charset="0"/>
              </a:rPr>
              <a:t>Given correspondences, we can find the optimal rigid alignment with Procrustes.</a:t>
            </a:r>
            <a:endParaRPr lang="en-US" sz="2800">
              <a:latin typeface="Calibri" panose="020F0502020204030204" pitchFamily="34" charset="0"/>
              <a:cs typeface="Calibri" panose="020F0502020204030204" pitchFamily="34" charset="0"/>
            </a:endParaRPr>
          </a:p>
          <a:p>
            <a:pPr marL="0" indent="0">
              <a:buNone/>
            </a:pPr>
            <a:r>
              <a:rPr sz="2800">
                <a:latin typeface="Calibri" panose="020F0502020204030204" pitchFamily="34" charset="0"/>
                <a:cs typeface="Calibri" panose="020F0502020204030204" pitchFamily="34" charset="0"/>
              </a:rPr>
              <a:t> </a:t>
            </a:r>
          </a:p>
          <a:p>
            <a:pPr marL="0" indent="0">
              <a:buSzTx/>
              <a:buNone/>
            </a:pPr>
            <a:r>
              <a:rPr sz="2800">
                <a:latin typeface="Calibri" panose="020F0502020204030204" pitchFamily="34" charset="0"/>
                <a:cs typeface="Calibri" panose="020F0502020204030204" pitchFamily="34" charset="0"/>
              </a:rPr>
              <a:t>PROBLEMS: </a:t>
            </a:r>
          </a:p>
          <a:p>
            <a:r>
              <a:rPr sz="2800">
                <a:latin typeface="Calibri" panose="020F0502020204030204" pitchFamily="34" charset="0"/>
                <a:cs typeface="Calibri" panose="020F0502020204030204" pitchFamily="34" charset="0"/>
              </a:rPr>
              <a:t>How do we find the </a:t>
            </a:r>
            <a:r>
              <a:rPr sz="2800" b="1">
                <a:latin typeface="Calibri" panose="020F0502020204030204" pitchFamily="34" charset="0"/>
                <a:ea typeface="Helvetica"/>
                <a:cs typeface="Calibri" panose="020F0502020204030204" pitchFamily="34" charset="0"/>
                <a:sym typeface="Helvetica"/>
              </a:rPr>
              <a:t>correspondences</a:t>
            </a:r>
            <a:r>
              <a:rPr sz="2800">
                <a:latin typeface="Calibri" panose="020F0502020204030204" pitchFamily="34" charset="0"/>
                <a:cs typeface="Calibri" panose="020F0502020204030204" pitchFamily="34" charset="0"/>
              </a:rPr>
              <a:t> between shapes ? </a:t>
            </a:r>
          </a:p>
          <a:p>
            <a:r>
              <a:rPr sz="2800">
                <a:latin typeface="Calibri" panose="020F0502020204030204" pitchFamily="34" charset="0"/>
                <a:cs typeface="Calibri" panose="020F0502020204030204" pitchFamily="34" charset="0"/>
              </a:rPr>
              <a:t>How do we </a:t>
            </a:r>
            <a:r>
              <a:rPr sz="2800" b="1">
                <a:latin typeface="Calibri" panose="020F0502020204030204" pitchFamily="34" charset="0"/>
                <a:ea typeface="Helvetica"/>
                <a:cs typeface="Calibri" panose="020F0502020204030204" pitchFamily="34" charset="0"/>
                <a:sym typeface="Helvetica"/>
              </a:rPr>
              <a:t>align</a:t>
            </a:r>
            <a:r>
              <a:rPr sz="2800">
                <a:latin typeface="Calibri" panose="020F0502020204030204" pitchFamily="34" charset="0"/>
                <a:cs typeface="Calibri" panose="020F0502020204030204" pitchFamily="34" charset="0"/>
              </a:rPr>
              <a:t> shapes </a:t>
            </a:r>
            <a:r>
              <a:rPr sz="2800" b="1">
                <a:latin typeface="Calibri" panose="020F0502020204030204" pitchFamily="34" charset="0"/>
                <a:ea typeface="Helvetica"/>
                <a:cs typeface="Calibri" panose="020F0502020204030204" pitchFamily="34" charset="0"/>
                <a:sym typeface="Helvetica"/>
              </a:rPr>
              <a:t>non-rigidly</a:t>
            </a:r>
            <a:r>
              <a:rPr sz="2800">
                <a:latin typeface="Calibri" panose="020F0502020204030204" pitchFamily="34" charset="0"/>
                <a:cs typeface="Calibri" panose="020F0502020204030204" pitchFamily="34" charset="0"/>
              </a:rPr>
              <a:t> ? </a:t>
            </a:r>
          </a:p>
        </p:txBody>
      </p:sp>
      <p:sp>
        <p:nvSpPr>
          <p:cNvPr id="191" name="Slide Number"/>
          <p:cNvSpPr txBox="1">
            <a:spLocks noGrp="1"/>
          </p:cNvSpPr>
          <p:nvPr>
            <p:ph type="sldNum" sz="quarter" idx="12"/>
          </p:nvPr>
        </p:nvSpPr>
        <p:spPr>
          <a:prstGeom prst="rect">
            <a:avLst/>
          </a:prstGeom>
          <a:extLst>
            <a:ext uri="{C572A759-6A51-4108-AA02-DFA0A04FC94B}">
              <ma14:wrappingTextBoxFlag xmlns:m="http://schemas.openxmlformats.org/officeDocument/2006/math" xmlns:a14="http://schemas.microsoft.com/office/drawing/2010/main" xmlns:ma14="http://schemas.microsoft.com/office/mac/drawingml/2011/main" xmlns="" val="1"/>
            </a:ext>
          </a:extLst>
        </p:spPr>
        <p:txBody>
          <a:bodyPr/>
          <a:lstStyle/>
          <a:p>
            <a:fld id="{86CB4B4D-7CA3-9044-876B-883B54F8677D}" type="slidenum">
              <a:t>119</a:t>
            </a:fld>
            <a:endParaRPr/>
          </a:p>
        </p:txBody>
      </p:sp>
    </p:spTree>
    <p:extLst>
      <p:ext uri="{BB962C8B-B14F-4D97-AF65-F5344CB8AC3E}">
        <p14:creationId xmlns:p14="http://schemas.microsoft.com/office/powerpoint/2010/main" val="4235106648"/>
      </p:ext>
    </p:extLst>
  </p:cSld>
  <p:clrMapOvr>
    <a:masterClrMapping/>
  </p:clrMapOvr>
</p:sld>
</file>

<file path=ppt/slides/slide1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5" name="ICP and alignment based on optimisation"/>
          <p:cNvSpPr txBox="1">
            <a:spLocks noGrp="1"/>
          </p:cNvSpPr>
          <p:nvPr>
            <p:ph type="title"/>
          </p:nvPr>
        </p:nvSpPr>
        <p:spPr>
          <a:prstGeom prst="rect">
            <a:avLst/>
          </a:prstGeom>
        </p:spPr>
        <p:txBody>
          <a:bodyPr>
            <a:normAutofit/>
          </a:bodyPr>
          <a:lstStyle>
            <a:lvl1pPr>
              <a:defRPr sz="8400"/>
            </a:lvl1pPr>
          </a:lstStyle>
          <a:p>
            <a:r>
              <a:rPr sz="4400"/>
              <a:t>ICP and alignment based on </a:t>
            </a:r>
            <a:r>
              <a:rPr sz="4400" err="1"/>
              <a:t>optimisation</a:t>
            </a:r>
            <a:endParaRPr sz="4400"/>
          </a:p>
        </p:txBody>
      </p:sp>
      <p:sp>
        <p:nvSpPr>
          <p:cNvPr id="196" name="Optimising alignment and correspondences using Iterative Closest Point (ICP).…"/>
          <p:cNvSpPr txBox="1">
            <a:spLocks noGrp="1"/>
          </p:cNvSpPr>
          <p:nvPr>
            <p:ph idx="1"/>
          </p:nvPr>
        </p:nvSpPr>
        <p:spPr>
          <a:prstGeom prst="rect">
            <a:avLst/>
          </a:prstGeom>
        </p:spPr>
        <p:txBody>
          <a:bodyPr/>
          <a:lstStyle/>
          <a:p>
            <a:r>
              <a:rPr err="1">
                <a:latin typeface="Calibri" panose="020F0502020204030204" pitchFamily="34" charset="0"/>
                <a:cs typeface="Calibri" panose="020F0502020204030204" pitchFamily="34" charset="0"/>
              </a:rPr>
              <a:t>Optimising</a:t>
            </a:r>
            <a:r>
              <a:rPr>
                <a:latin typeface="Calibri" panose="020F0502020204030204" pitchFamily="34" charset="0"/>
                <a:cs typeface="Calibri" panose="020F0502020204030204" pitchFamily="34" charset="0"/>
              </a:rPr>
              <a:t> alignment and correspondences using </a:t>
            </a:r>
            <a:r>
              <a:rPr i="1">
                <a:latin typeface="Calibri" panose="020F0502020204030204" pitchFamily="34" charset="0"/>
                <a:ea typeface="Helvetica"/>
                <a:cs typeface="Calibri" panose="020F0502020204030204" pitchFamily="34" charset="0"/>
                <a:sym typeface="Helvetica"/>
              </a:rPr>
              <a:t>Iterative Closest Point (ICP).</a:t>
            </a:r>
            <a:endParaRPr lang="en-US" i="1">
              <a:latin typeface="Calibri" panose="020F0502020204030204" pitchFamily="34" charset="0"/>
              <a:ea typeface="Helvetica"/>
              <a:cs typeface="Calibri" panose="020F0502020204030204" pitchFamily="34" charset="0"/>
              <a:sym typeface="Helvetica"/>
            </a:endParaRPr>
          </a:p>
          <a:p>
            <a:endParaRPr i="1">
              <a:latin typeface="Calibri" panose="020F0502020204030204" pitchFamily="34" charset="0"/>
              <a:ea typeface="Helvetica"/>
              <a:cs typeface="Calibri" panose="020F0502020204030204" pitchFamily="34" charset="0"/>
              <a:sym typeface="Helvetica"/>
            </a:endParaRPr>
          </a:p>
          <a:p>
            <a:r>
              <a:rPr>
                <a:latin typeface="Calibri" panose="020F0502020204030204" pitchFamily="34" charset="0"/>
                <a:cs typeface="Calibri" panose="020F0502020204030204" pitchFamily="34" charset="0"/>
              </a:rPr>
              <a:t>Alignment through </a:t>
            </a:r>
            <a:r>
              <a:rPr i="1">
                <a:latin typeface="Calibri" panose="020F0502020204030204" pitchFamily="34" charset="0"/>
                <a:ea typeface="Helvetica"/>
                <a:cs typeface="Calibri" panose="020F0502020204030204" pitchFamily="34" charset="0"/>
                <a:sym typeface="Helvetica"/>
              </a:rPr>
              <a:t>continuous</a:t>
            </a:r>
            <a:r>
              <a:rPr>
                <a:latin typeface="Calibri" panose="020F0502020204030204" pitchFamily="34" charset="0"/>
                <a:cs typeface="Calibri" panose="020F0502020204030204" pitchFamily="34" charset="0"/>
              </a:rPr>
              <a:t> </a:t>
            </a:r>
            <a:r>
              <a:rPr err="1">
                <a:latin typeface="Calibri" panose="020F0502020204030204" pitchFamily="34" charset="0"/>
                <a:cs typeface="Calibri" panose="020F0502020204030204" pitchFamily="34" charset="0"/>
              </a:rPr>
              <a:t>optimisation</a:t>
            </a:r>
            <a:r>
              <a:rPr>
                <a:latin typeface="Calibri" panose="020F0502020204030204" pitchFamily="34" charset="0"/>
                <a:cs typeface="Calibri" panose="020F0502020204030204" pitchFamily="34" charset="0"/>
              </a:rPr>
              <a:t>.</a:t>
            </a:r>
          </a:p>
        </p:txBody>
      </p:sp>
      <p:sp>
        <p:nvSpPr>
          <p:cNvPr id="197" name="Slide Number"/>
          <p:cNvSpPr txBox="1">
            <a:spLocks noGrp="1"/>
          </p:cNvSpPr>
          <p:nvPr>
            <p:ph type="sldNum" sz="quarter" idx="12"/>
          </p:nvPr>
        </p:nvSpPr>
        <p:spPr>
          <a:prstGeom prst="rect">
            <a:avLst/>
          </a:prstGeom>
          <a:extLst>
            <a:ext uri="{C572A759-6A51-4108-AA02-DFA0A04FC94B}">
              <ma14:wrappingTextBoxFlag xmlns:m="http://schemas.openxmlformats.org/officeDocument/2006/math" xmlns:a14="http://schemas.microsoft.com/office/drawing/2010/main" xmlns:ma14="http://schemas.microsoft.com/office/mac/drawingml/2011/main" xmlns="" val="1"/>
            </a:ext>
          </a:extLst>
        </p:spPr>
        <p:txBody>
          <a:bodyPr/>
          <a:lstStyle/>
          <a:p>
            <a:fld id="{86CB4B4D-7CA3-9044-876B-883B54F8677D}" type="slidenum">
              <a:t>120</a:t>
            </a:fld>
            <a:endParaRPr/>
          </a:p>
        </p:txBody>
      </p:sp>
    </p:spTree>
    <p:extLst>
      <p:ext uri="{BB962C8B-B14F-4D97-AF65-F5344CB8AC3E}">
        <p14:creationId xmlns:p14="http://schemas.microsoft.com/office/powerpoint/2010/main" val="589005628"/>
      </p:ext>
    </p:extLst>
  </p:cSld>
  <p:clrMapOvr>
    <a:masterClrMapping/>
  </p:clrMapOvr>
</p:sld>
</file>

<file path=ppt/slides/slide1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9" name="Shape"/>
          <p:cNvSpPr/>
          <p:nvPr/>
        </p:nvSpPr>
        <p:spPr>
          <a:xfrm>
            <a:off x="2353052" y="1398729"/>
            <a:ext cx="7485899" cy="5292521"/>
          </a:xfrm>
          <a:custGeom>
            <a:avLst/>
            <a:gdLst/>
            <a:ahLst/>
            <a:cxnLst>
              <a:cxn ang="0">
                <a:pos x="wd2" y="hd2"/>
              </a:cxn>
              <a:cxn ang="5400000">
                <a:pos x="wd2" y="hd2"/>
              </a:cxn>
              <a:cxn ang="10800000">
                <a:pos x="wd2" y="hd2"/>
              </a:cxn>
              <a:cxn ang="16200000">
                <a:pos x="wd2" y="hd2"/>
              </a:cxn>
            </a:cxnLst>
            <a:rect l="0" t="0" r="r" b="b"/>
            <a:pathLst>
              <a:path w="21600" h="21600" extrusionOk="0">
                <a:moveTo>
                  <a:pt x="0" y="0"/>
                </a:moveTo>
                <a:lnTo>
                  <a:pt x="21600" y="39"/>
                </a:lnTo>
                <a:lnTo>
                  <a:pt x="21578" y="21600"/>
                </a:lnTo>
                <a:lnTo>
                  <a:pt x="8" y="21567"/>
                </a:lnTo>
                <a:lnTo>
                  <a:pt x="0" y="0"/>
                </a:lnTo>
                <a:close/>
              </a:path>
            </a:pathLst>
          </a:custGeom>
          <a:solidFill>
            <a:srgbClr val="A6AAA9">
              <a:alpha val="45187"/>
            </a:srgbClr>
          </a:solidFill>
          <a:ln w="12700">
            <a:miter lim="400000"/>
          </a:ln>
        </p:spPr>
        <p:txBody>
          <a:bodyPr lIns="35709" tIns="35709" rIns="35709" bIns="35709" anchor="ctr"/>
          <a:lstStyle/>
          <a:p>
            <a:pPr>
              <a:defRPr sz="3200"/>
            </a:pPr>
            <a:endParaRPr sz="1600"/>
          </a:p>
        </p:txBody>
      </p:sp>
      <p:sp>
        <p:nvSpPr>
          <p:cNvPr id="202" name="How do we find correspondences?"/>
          <p:cNvSpPr txBox="1">
            <a:spLocks noGrp="1"/>
          </p:cNvSpPr>
          <p:nvPr>
            <p:ph type="title"/>
          </p:nvPr>
        </p:nvSpPr>
        <p:spPr>
          <a:prstGeom prst="rect">
            <a:avLst/>
          </a:prstGeom>
        </p:spPr>
        <p:txBody>
          <a:bodyPr>
            <a:normAutofit/>
          </a:bodyPr>
          <a:lstStyle>
            <a:lvl1pPr>
              <a:defRPr sz="7600"/>
            </a:lvl1pPr>
          </a:lstStyle>
          <a:p>
            <a:r>
              <a:rPr sz="4400"/>
              <a:t>How do we find correspondences?</a:t>
            </a:r>
          </a:p>
        </p:txBody>
      </p:sp>
      <p:sp>
        <p:nvSpPr>
          <p:cNvPr id="203" name="Slide Number"/>
          <p:cNvSpPr txBox="1">
            <a:spLocks noGrp="1"/>
          </p:cNvSpPr>
          <p:nvPr>
            <p:ph type="sldNum" sz="quarter" idx="12"/>
          </p:nvPr>
        </p:nvSpPr>
        <p:spPr>
          <a:prstGeom prst="rect">
            <a:avLst/>
          </a:prstGeom>
          <a:extLst>
            <a:ext uri="{C572A759-6A51-4108-AA02-DFA0A04FC94B}">
              <ma14:wrappingTextBoxFlag xmlns:m="http://schemas.openxmlformats.org/officeDocument/2006/math" xmlns:a14="http://schemas.microsoft.com/office/drawing/2010/main" xmlns:ma14="http://schemas.microsoft.com/office/mac/drawingml/2011/main" xmlns="" val="1"/>
            </a:ext>
          </a:extLst>
        </p:spPr>
        <p:txBody>
          <a:bodyPr/>
          <a:lstStyle/>
          <a:p>
            <a:fld id="{86CB4B4D-7CA3-9044-876B-883B54F8677D}" type="slidenum">
              <a:t>121</a:t>
            </a:fld>
            <a:endParaRPr/>
          </a:p>
        </p:txBody>
      </p:sp>
      <p:sp>
        <p:nvSpPr>
          <p:cNvPr id="13" name="Shape">
            <a:extLst>
              <a:ext uri="{FF2B5EF4-FFF2-40B4-BE49-F238E27FC236}">
                <a16:creationId xmlns:a16="http://schemas.microsoft.com/office/drawing/2014/main" id="{539BFA8A-063A-3441-B2E6-36A52155D571}"/>
              </a:ext>
            </a:extLst>
          </p:cNvPr>
          <p:cNvSpPr/>
          <p:nvPr/>
        </p:nvSpPr>
        <p:spPr>
          <a:xfrm>
            <a:off x="2625377" y="2535948"/>
            <a:ext cx="3452818" cy="2825350"/>
          </a:xfrm>
          <a:custGeom>
            <a:avLst/>
            <a:gdLst/>
            <a:ahLst/>
            <a:cxnLst>
              <a:cxn ang="0">
                <a:pos x="wd2" y="hd2"/>
              </a:cxn>
              <a:cxn ang="5400000">
                <a:pos x="wd2" y="hd2"/>
              </a:cxn>
              <a:cxn ang="10800000">
                <a:pos x="wd2" y="hd2"/>
              </a:cxn>
              <a:cxn ang="16200000">
                <a:pos x="wd2" y="hd2"/>
              </a:cxn>
            </a:cxnLst>
            <a:rect l="0" t="0" r="r" b="b"/>
            <a:pathLst>
              <a:path w="20548" h="21031" extrusionOk="0">
                <a:moveTo>
                  <a:pt x="2699" y="19341"/>
                </a:moveTo>
                <a:cubicBezTo>
                  <a:pt x="2045" y="17483"/>
                  <a:pt x="3495" y="15138"/>
                  <a:pt x="2452" y="13480"/>
                </a:cubicBezTo>
                <a:cubicBezTo>
                  <a:pt x="1732" y="12337"/>
                  <a:pt x="50" y="12156"/>
                  <a:pt x="1" y="10561"/>
                </a:cubicBezTo>
                <a:cubicBezTo>
                  <a:pt x="-25" y="9736"/>
                  <a:pt x="516" y="9073"/>
                  <a:pt x="1189" y="8954"/>
                </a:cubicBezTo>
                <a:cubicBezTo>
                  <a:pt x="2698" y="8685"/>
                  <a:pt x="3579" y="10852"/>
                  <a:pt x="4977" y="11333"/>
                </a:cubicBezTo>
                <a:cubicBezTo>
                  <a:pt x="6663" y="11914"/>
                  <a:pt x="7999" y="10014"/>
                  <a:pt x="7310" y="8504"/>
                </a:cubicBezTo>
                <a:cubicBezTo>
                  <a:pt x="6819" y="7427"/>
                  <a:pt x="5308" y="7553"/>
                  <a:pt x="5084" y="6244"/>
                </a:cubicBezTo>
                <a:cubicBezTo>
                  <a:pt x="4883" y="5071"/>
                  <a:pt x="5866" y="4193"/>
                  <a:pt x="7002" y="4301"/>
                </a:cubicBezTo>
                <a:cubicBezTo>
                  <a:pt x="7737" y="4371"/>
                  <a:pt x="8440" y="4751"/>
                  <a:pt x="9139" y="5166"/>
                </a:cubicBezTo>
                <a:cubicBezTo>
                  <a:pt x="10194" y="5792"/>
                  <a:pt x="11434" y="5807"/>
                  <a:pt x="11607" y="4679"/>
                </a:cubicBezTo>
                <a:cubicBezTo>
                  <a:pt x="11802" y="3408"/>
                  <a:pt x="10277" y="3177"/>
                  <a:pt x="9936" y="2139"/>
                </a:cubicBezTo>
                <a:cubicBezTo>
                  <a:pt x="9503" y="816"/>
                  <a:pt x="10781" y="-423"/>
                  <a:pt x="12151" y="139"/>
                </a:cubicBezTo>
                <a:cubicBezTo>
                  <a:pt x="13034" y="501"/>
                  <a:pt x="13673" y="1498"/>
                  <a:pt x="14574" y="1840"/>
                </a:cubicBezTo>
                <a:cubicBezTo>
                  <a:pt x="15591" y="2227"/>
                  <a:pt x="16672" y="1715"/>
                  <a:pt x="17720" y="1853"/>
                </a:cubicBezTo>
                <a:cubicBezTo>
                  <a:pt x="20699" y="2246"/>
                  <a:pt x="21575" y="7644"/>
                  <a:pt x="19130" y="10580"/>
                </a:cubicBezTo>
                <a:cubicBezTo>
                  <a:pt x="17690" y="12309"/>
                  <a:pt x="15459" y="12213"/>
                  <a:pt x="13839" y="13615"/>
                </a:cubicBezTo>
                <a:cubicBezTo>
                  <a:pt x="13049" y="14299"/>
                  <a:pt x="12492" y="15301"/>
                  <a:pt x="11873" y="16216"/>
                </a:cubicBezTo>
                <a:cubicBezTo>
                  <a:pt x="10275" y="18580"/>
                  <a:pt x="8258" y="20622"/>
                  <a:pt x="5789" y="20990"/>
                </a:cubicBezTo>
                <a:cubicBezTo>
                  <a:pt x="4530" y="21177"/>
                  <a:pt x="3192" y="20742"/>
                  <a:pt x="2699" y="19341"/>
                </a:cubicBezTo>
                <a:close/>
              </a:path>
            </a:pathLst>
          </a:custGeom>
          <a:ln w="25400">
            <a:solidFill>
              <a:srgbClr val="00882B">
                <a:hueOff val="-2473793"/>
                <a:satOff val="-50209"/>
                <a:lumOff val="23543"/>
              </a:srgbClr>
            </a:solidFill>
            <a:miter lim="400000"/>
          </a:ln>
        </p:spPr>
        <p:txBody>
          <a:bodyPr lIns="35709" tIns="35709" rIns="35709" bIns="35709" anchor="ctr"/>
          <a:lstStyle/>
          <a:p>
            <a:pPr marL="0" marR="0" lvl="0" indent="0" defTabSz="914400" eaLnBrk="1" fontAlgn="auto" latinLnBrk="0" hangingPunct="1">
              <a:lnSpc>
                <a:spcPct val="100000"/>
              </a:lnSpc>
              <a:spcBef>
                <a:spcPts val="0"/>
              </a:spcBef>
              <a:spcAft>
                <a:spcPts val="0"/>
              </a:spcAft>
              <a:buClrTx/>
              <a:buSzTx/>
              <a:buFontTx/>
              <a:buNone/>
              <a:tabLst/>
              <a:defRPr sz="3200"/>
            </a:pPr>
            <a:endParaRPr kumimoji="0" sz="1600" b="0" i="0" u="none" strike="noStrike" kern="0" cap="none" spc="0" normalizeH="0" baseline="0" noProof="0">
              <a:ln>
                <a:noFill/>
              </a:ln>
              <a:solidFill>
                <a:sysClr val="windowText" lastClr="000000"/>
              </a:solidFill>
              <a:effectLst/>
              <a:uLnTx/>
              <a:uFillTx/>
              <a:latin typeface="Helvetica Light"/>
            </a:endParaRPr>
          </a:p>
        </p:txBody>
      </p:sp>
      <p:sp>
        <p:nvSpPr>
          <p:cNvPr id="14" name="Shape">
            <a:extLst>
              <a:ext uri="{FF2B5EF4-FFF2-40B4-BE49-F238E27FC236}">
                <a16:creationId xmlns:a16="http://schemas.microsoft.com/office/drawing/2014/main" id="{553B7854-9E2A-9D48-89A1-A693D02D488F}"/>
              </a:ext>
            </a:extLst>
          </p:cNvPr>
          <p:cNvSpPr/>
          <p:nvPr/>
        </p:nvSpPr>
        <p:spPr>
          <a:xfrm rot="18245647">
            <a:off x="7301823" y="3157044"/>
            <a:ext cx="2037074" cy="1666884"/>
          </a:xfrm>
          <a:custGeom>
            <a:avLst/>
            <a:gdLst/>
            <a:ahLst/>
            <a:cxnLst>
              <a:cxn ang="0">
                <a:pos x="wd2" y="hd2"/>
              </a:cxn>
              <a:cxn ang="5400000">
                <a:pos x="wd2" y="hd2"/>
              </a:cxn>
              <a:cxn ang="10800000">
                <a:pos x="wd2" y="hd2"/>
              </a:cxn>
              <a:cxn ang="16200000">
                <a:pos x="wd2" y="hd2"/>
              </a:cxn>
            </a:cxnLst>
            <a:rect l="0" t="0" r="r" b="b"/>
            <a:pathLst>
              <a:path w="20548" h="21031" extrusionOk="0">
                <a:moveTo>
                  <a:pt x="2699" y="19341"/>
                </a:moveTo>
                <a:cubicBezTo>
                  <a:pt x="2045" y="17483"/>
                  <a:pt x="3495" y="15138"/>
                  <a:pt x="2452" y="13480"/>
                </a:cubicBezTo>
                <a:cubicBezTo>
                  <a:pt x="1732" y="12337"/>
                  <a:pt x="50" y="12156"/>
                  <a:pt x="1" y="10561"/>
                </a:cubicBezTo>
                <a:cubicBezTo>
                  <a:pt x="-25" y="9736"/>
                  <a:pt x="516" y="9073"/>
                  <a:pt x="1189" y="8954"/>
                </a:cubicBezTo>
                <a:cubicBezTo>
                  <a:pt x="2698" y="8685"/>
                  <a:pt x="3579" y="10852"/>
                  <a:pt x="4977" y="11333"/>
                </a:cubicBezTo>
                <a:cubicBezTo>
                  <a:pt x="6663" y="11914"/>
                  <a:pt x="7999" y="10014"/>
                  <a:pt x="7310" y="8504"/>
                </a:cubicBezTo>
                <a:cubicBezTo>
                  <a:pt x="6819" y="7427"/>
                  <a:pt x="5308" y="7553"/>
                  <a:pt x="5084" y="6244"/>
                </a:cubicBezTo>
                <a:cubicBezTo>
                  <a:pt x="4883" y="5071"/>
                  <a:pt x="5866" y="4193"/>
                  <a:pt x="7002" y="4301"/>
                </a:cubicBezTo>
                <a:cubicBezTo>
                  <a:pt x="7737" y="4371"/>
                  <a:pt x="8440" y="4751"/>
                  <a:pt x="9139" y="5166"/>
                </a:cubicBezTo>
                <a:cubicBezTo>
                  <a:pt x="10194" y="5792"/>
                  <a:pt x="11434" y="5807"/>
                  <a:pt x="11607" y="4679"/>
                </a:cubicBezTo>
                <a:cubicBezTo>
                  <a:pt x="11802" y="3408"/>
                  <a:pt x="10277" y="3177"/>
                  <a:pt x="9936" y="2139"/>
                </a:cubicBezTo>
                <a:cubicBezTo>
                  <a:pt x="9503" y="816"/>
                  <a:pt x="10781" y="-423"/>
                  <a:pt x="12151" y="139"/>
                </a:cubicBezTo>
                <a:cubicBezTo>
                  <a:pt x="13034" y="501"/>
                  <a:pt x="13673" y="1498"/>
                  <a:pt x="14574" y="1840"/>
                </a:cubicBezTo>
                <a:cubicBezTo>
                  <a:pt x="15591" y="2227"/>
                  <a:pt x="16672" y="1715"/>
                  <a:pt x="17720" y="1853"/>
                </a:cubicBezTo>
                <a:cubicBezTo>
                  <a:pt x="20699" y="2246"/>
                  <a:pt x="21575" y="7644"/>
                  <a:pt x="19130" y="10580"/>
                </a:cubicBezTo>
                <a:cubicBezTo>
                  <a:pt x="17690" y="12309"/>
                  <a:pt x="15459" y="12213"/>
                  <a:pt x="13839" y="13615"/>
                </a:cubicBezTo>
                <a:cubicBezTo>
                  <a:pt x="13049" y="14299"/>
                  <a:pt x="12492" y="15301"/>
                  <a:pt x="11873" y="16216"/>
                </a:cubicBezTo>
                <a:cubicBezTo>
                  <a:pt x="10275" y="18580"/>
                  <a:pt x="8258" y="20622"/>
                  <a:pt x="5789" y="20990"/>
                </a:cubicBezTo>
                <a:cubicBezTo>
                  <a:pt x="4530" y="21177"/>
                  <a:pt x="3192" y="20742"/>
                  <a:pt x="2699" y="19341"/>
                </a:cubicBezTo>
                <a:close/>
              </a:path>
            </a:pathLst>
          </a:custGeom>
          <a:ln w="25400">
            <a:solidFill>
              <a:srgbClr val="C82506">
                <a:hueOff val="-444211"/>
                <a:satOff val="-14915"/>
                <a:lumOff val="22857"/>
              </a:srgbClr>
            </a:solidFill>
            <a:miter lim="400000"/>
          </a:ln>
        </p:spPr>
        <p:txBody>
          <a:bodyPr lIns="35709" tIns="35709" rIns="35709" bIns="35709" anchor="ctr"/>
          <a:lstStyle/>
          <a:p>
            <a:pPr marL="0" marR="0" lvl="0" indent="0" defTabSz="914400" eaLnBrk="1" fontAlgn="auto" latinLnBrk="0" hangingPunct="1">
              <a:lnSpc>
                <a:spcPct val="100000"/>
              </a:lnSpc>
              <a:spcBef>
                <a:spcPts val="0"/>
              </a:spcBef>
              <a:spcAft>
                <a:spcPts val="0"/>
              </a:spcAft>
              <a:buClrTx/>
              <a:buSzTx/>
              <a:buFontTx/>
              <a:buNone/>
              <a:tabLst/>
              <a:defRPr sz="3200"/>
            </a:pPr>
            <a:endParaRPr kumimoji="0" sz="1600" b="0" i="0" u="none" strike="noStrike" kern="0" cap="none" spc="0" normalizeH="0" baseline="0" noProof="0">
              <a:ln>
                <a:noFill/>
              </a:ln>
              <a:solidFill>
                <a:sysClr val="windowText" lastClr="000000"/>
              </a:solidFill>
              <a:effectLst/>
              <a:uLnTx/>
              <a:uFillTx/>
              <a:latin typeface="Helvetica Light"/>
            </a:endParaRPr>
          </a:p>
        </p:txBody>
      </p:sp>
    </p:spTree>
    <p:extLst>
      <p:ext uri="{BB962C8B-B14F-4D97-AF65-F5344CB8AC3E}">
        <p14:creationId xmlns:p14="http://schemas.microsoft.com/office/powerpoint/2010/main" val="2855787897"/>
      </p:ext>
    </p:extLst>
  </p:cSld>
  <p:clrMapOvr>
    <a:masterClrMapping/>
  </p:clrMapOvr>
</p:sld>
</file>

<file path=ppt/slides/slide1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 name="Shape"/>
          <p:cNvSpPr/>
          <p:nvPr/>
        </p:nvSpPr>
        <p:spPr>
          <a:xfrm>
            <a:off x="2353052" y="1398729"/>
            <a:ext cx="7485899" cy="5292521"/>
          </a:xfrm>
          <a:custGeom>
            <a:avLst/>
            <a:gdLst/>
            <a:ahLst/>
            <a:cxnLst>
              <a:cxn ang="0">
                <a:pos x="wd2" y="hd2"/>
              </a:cxn>
              <a:cxn ang="5400000">
                <a:pos x="wd2" y="hd2"/>
              </a:cxn>
              <a:cxn ang="10800000">
                <a:pos x="wd2" y="hd2"/>
              </a:cxn>
              <a:cxn ang="16200000">
                <a:pos x="wd2" y="hd2"/>
              </a:cxn>
            </a:cxnLst>
            <a:rect l="0" t="0" r="r" b="b"/>
            <a:pathLst>
              <a:path w="21600" h="21600" extrusionOk="0">
                <a:moveTo>
                  <a:pt x="0" y="0"/>
                </a:moveTo>
                <a:lnTo>
                  <a:pt x="21600" y="39"/>
                </a:lnTo>
                <a:lnTo>
                  <a:pt x="21578" y="21600"/>
                </a:lnTo>
                <a:lnTo>
                  <a:pt x="8" y="21567"/>
                </a:lnTo>
                <a:lnTo>
                  <a:pt x="0" y="0"/>
                </a:lnTo>
                <a:close/>
              </a:path>
            </a:pathLst>
          </a:custGeom>
          <a:solidFill>
            <a:srgbClr val="A6AAA9">
              <a:alpha val="45187"/>
            </a:srgbClr>
          </a:solidFill>
          <a:ln w="12700">
            <a:miter lim="400000"/>
          </a:ln>
        </p:spPr>
        <p:txBody>
          <a:bodyPr lIns="35709" tIns="35709" rIns="35709" bIns="35709" anchor="ctr"/>
          <a:lstStyle/>
          <a:p>
            <a:pPr>
              <a:defRPr sz="3200"/>
            </a:pPr>
            <a:endParaRPr sz="1600"/>
          </a:p>
        </p:txBody>
      </p:sp>
      <p:sp>
        <p:nvSpPr>
          <p:cNvPr id="213" name="How do we find correspondences?"/>
          <p:cNvSpPr txBox="1">
            <a:spLocks noGrp="1"/>
          </p:cNvSpPr>
          <p:nvPr>
            <p:ph type="title"/>
          </p:nvPr>
        </p:nvSpPr>
        <p:spPr>
          <a:prstGeom prst="rect">
            <a:avLst/>
          </a:prstGeom>
        </p:spPr>
        <p:txBody>
          <a:bodyPr>
            <a:normAutofit/>
          </a:bodyPr>
          <a:lstStyle>
            <a:lvl1pPr>
              <a:defRPr sz="7600"/>
            </a:lvl1pPr>
          </a:lstStyle>
          <a:p>
            <a:r>
              <a:rPr sz="4400"/>
              <a:t>How do we find correspondences?</a:t>
            </a:r>
          </a:p>
        </p:txBody>
      </p:sp>
      <p:sp>
        <p:nvSpPr>
          <p:cNvPr id="214" name="Slide Number"/>
          <p:cNvSpPr txBox="1">
            <a:spLocks noGrp="1"/>
          </p:cNvSpPr>
          <p:nvPr>
            <p:ph type="sldNum" sz="quarter" idx="12"/>
          </p:nvPr>
        </p:nvSpPr>
        <p:spPr>
          <a:prstGeom prst="rect">
            <a:avLst/>
          </a:prstGeom>
          <a:extLst>
            <a:ext uri="{C572A759-6A51-4108-AA02-DFA0A04FC94B}">
              <ma14:wrappingTextBoxFlag xmlns:m="http://schemas.openxmlformats.org/officeDocument/2006/math" xmlns:a14="http://schemas.microsoft.com/office/drawing/2010/main" xmlns:ma14="http://schemas.microsoft.com/office/mac/drawingml/2011/main" xmlns="" val="1"/>
            </a:ext>
          </a:extLst>
        </p:spPr>
        <p:txBody>
          <a:bodyPr/>
          <a:lstStyle/>
          <a:p>
            <a:fld id="{86CB4B4D-7CA3-9044-876B-883B54F8677D}" type="slidenum">
              <a:t>122</a:t>
            </a:fld>
            <a:endParaRPr/>
          </a:p>
        </p:txBody>
      </p:sp>
      <p:pic>
        <p:nvPicPr>
          <p:cNvPr id="2" name="Picture 1">
            <a:extLst>
              <a:ext uri="{FF2B5EF4-FFF2-40B4-BE49-F238E27FC236}">
                <a16:creationId xmlns:a16="http://schemas.microsoft.com/office/drawing/2014/main" id="{C11CECDD-6CD9-254B-9C38-87E4460917EF}"/>
              </a:ext>
            </a:extLst>
          </p:cNvPr>
          <p:cNvPicPr>
            <a:picLocks noChangeAspect="1"/>
          </p:cNvPicPr>
          <p:nvPr/>
        </p:nvPicPr>
        <p:blipFill>
          <a:blip r:embed="rId2"/>
          <a:stretch>
            <a:fillRect/>
          </a:stretch>
        </p:blipFill>
        <p:spPr>
          <a:xfrm>
            <a:off x="4090539" y="1398729"/>
            <a:ext cx="4010922" cy="2429509"/>
          </a:xfrm>
          <a:prstGeom prst="rect">
            <a:avLst/>
          </a:prstGeom>
        </p:spPr>
      </p:pic>
      <p:sp>
        <p:nvSpPr>
          <p:cNvPr id="16" name="Shape">
            <a:extLst>
              <a:ext uri="{FF2B5EF4-FFF2-40B4-BE49-F238E27FC236}">
                <a16:creationId xmlns:a16="http://schemas.microsoft.com/office/drawing/2014/main" id="{B012A3E0-41AD-F64D-A5A9-F4B7281B9EED}"/>
              </a:ext>
            </a:extLst>
          </p:cNvPr>
          <p:cNvSpPr/>
          <p:nvPr/>
        </p:nvSpPr>
        <p:spPr>
          <a:xfrm>
            <a:off x="2625377" y="2535948"/>
            <a:ext cx="3452818" cy="2825350"/>
          </a:xfrm>
          <a:custGeom>
            <a:avLst/>
            <a:gdLst/>
            <a:ahLst/>
            <a:cxnLst>
              <a:cxn ang="0">
                <a:pos x="wd2" y="hd2"/>
              </a:cxn>
              <a:cxn ang="5400000">
                <a:pos x="wd2" y="hd2"/>
              </a:cxn>
              <a:cxn ang="10800000">
                <a:pos x="wd2" y="hd2"/>
              </a:cxn>
              <a:cxn ang="16200000">
                <a:pos x="wd2" y="hd2"/>
              </a:cxn>
            </a:cxnLst>
            <a:rect l="0" t="0" r="r" b="b"/>
            <a:pathLst>
              <a:path w="20548" h="21031" extrusionOk="0">
                <a:moveTo>
                  <a:pt x="2699" y="19341"/>
                </a:moveTo>
                <a:cubicBezTo>
                  <a:pt x="2045" y="17483"/>
                  <a:pt x="3495" y="15138"/>
                  <a:pt x="2452" y="13480"/>
                </a:cubicBezTo>
                <a:cubicBezTo>
                  <a:pt x="1732" y="12337"/>
                  <a:pt x="50" y="12156"/>
                  <a:pt x="1" y="10561"/>
                </a:cubicBezTo>
                <a:cubicBezTo>
                  <a:pt x="-25" y="9736"/>
                  <a:pt x="516" y="9073"/>
                  <a:pt x="1189" y="8954"/>
                </a:cubicBezTo>
                <a:cubicBezTo>
                  <a:pt x="2698" y="8685"/>
                  <a:pt x="3579" y="10852"/>
                  <a:pt x="4977" y="11333"/>
                </a:cubicBezTo>
                <a:cubicBezTo>
                  <a:pt x="6663" y="11914"/>
                  <a:pt x="7999" y="10014"/>
                  <a:pt x="7310" y="8504"/>
                </a:cubicBezTo>
                <a:cubicBezTo>
                  <a:pt x="6819" y="7427"/>
                  <a:pt x="5308" y="7553"/>
                  <a:pt x="5084" y="6244"/>
                </a:cubicBezTo>
                <a:cubicBezTo>
                  <a:pt x="4883" y="5071"/>
                  <a:pt x="5866" y="4193"/>
                  <a:pt x="7002" y="4301"/>
                </a:cubicBezTo>
                <a:cubicBezTo>
                  <a:pt x="7737" y="4371"/>
                  <a:pt x="8440" y="4751"/>
                  <a:pt x="9139" y="5166"/>
                </a:cubicBezTo>
                <a:cubicBezTo>
                  <a:pt x="10194" y="5792"/>
                  <a:pt x="11434" y="5807"/>
                  <a:pt x="11607" y="4679"/>
                </a:cubicBezTo>
                <a:cubicBezTo>
                  <a:pt x="11802" y="3408"/>
                  <a:pt x="10277" y="3177"/>
                  <a:pt x="9936" y="2139"/>
                </a:cubicBezTo>
                <a:cubicBezTo>
                  <a:pt x="9503" y="816"/>
                  <a:pt x="10781" y="-423"/>
                  <a:pt x="12151" y="139"/>
                </a:cubicBezTo>
                <a:cubicBezTo>
                  <a:pt x="13034" y="501"/>
                  <a:pt x="13673" y="1498"/>
                  <a:pt x="14574" y="1840"/>
                </a:cubicBezTo>
                <a:cubicBezTo>
                  <a:pt x="15591" y="2227"/>
                  <a:pt x="16672" y="1715"/>
                  <a:pt x="17720" y="1853"/>
                </a:cubicBezTo>
                <a:cubicBezTo>
                  <a:pt x="20699" y="2246"/>
                  <a:pt x="21575" y="7644"/>
                  <a:pt x="19130" y="10580"/>
                </a:cubicBezTo>
                <a:cubicBezTo>
                  <a:pt x="17690" y="12309"/>
                  <a:pt x="15459" y="12213"/>
                  <a:pt x="13839" y="13615"/>
                </a:cubicBezTo>
                <a:cubicBezTo>
                  <a:pt x="13049" y="14299"/>
                  <a:pt x="12492" y="15301"/>
                  <a:pt x="11873" y="16216"/>
                </a:cubicBezTo>
                <a:cubicBezTo>
                  <a:pt x="10275" y="18580"/>
                  <a:pt x="8258" y="20622"/>
                  <a:pt x="5789" y="20990"/>
                </a:cubicBezTo>
                <a:cubicBezTo>
                  <a:pt x="4530" y="21177"/>
                  <a:pt x="3192" y="20742"/>
                  <a:pt x="2699" y="19341"/>
                </a:cubicBezTo>
                <a:close/>
              </a:path>
            </a:pathLst>
          </a:custGeom>
          <a:ln w="25400">
            <a:solidFill>
              <a:srgbClr val="00882B">
                <a:hueOff val="-2473793"/>
                <a:satOff val="-50209"/>
                <a:lumOff val="23543"/>
              </a:srgbClr>
            </a:solidFill>
            <a:miter lim="400000"/>
          </a:ln>
        </p:spPr>
        <p:txBody>
          <a:bodyPr lIns="35709" tIns="35709" rIns="35709" bIns="35709" anchor="ctr"/>
          <a:lstStyle/>
          <a:p>
            <a:pPr marL="0" marR="0" lvl="0" indent="0" defTabSz="914400" eaLnBrk="1" fontAlgn="auto" latinLnBrk="0" hangingPunct="1">
              <a:lnSpc>
                <a:spcPct val="100000"/>
              </a:lnSpc>
              <a:spcBef>
                <a:spcPts val="0"/>
              </a:spcBef>
              <a:spcAft>
                <a:spcPts val="0"/>
              </a:spcAft>
              <a:buClrTx/>
              <a:buSzTx/>
              <a:buFontTx/>
              <a:buNone/>
              <a:tabLst/>
              <a:defRPr sz="3200"/>
            </a:pPr>
            <a:endParaRPr kumimoji="0" sz="1600" b="0" i="0" u="none" strike="noStrike" kern="0" cap="none" spc="0" normalizeH="0" baseline="0" noProof="0">
              <a:ln>
                <a:noFill/>
              </a:ln>
              <a:solidFill>
                <a:sysClr val="windowText" lastClr="000000"/>
              </a:solidFill>
              <a:effectLst/>
              <a:uLnTx/>
              <a:uFillTx/>
              <a:latin typeface="Helvetica Light"/>
            </a:endParaRPr>
          </a:p>
        </p:txBody>
      </p:sp>
      <p:sp>
        <p:nvSpPr>
          <p:cNvPr id="17" name="Shape">
            <a:extLst>
              <a:ext uri="{FF2B5EF4-FFF2-40B4-BE49-F238E27FC236}">
                <a16:creationId xmlns:a16="http://schemas.microsoft.com/office/drawing/2014/main" id="{77218FE5-CDB9-1044-B896-E4A449C7C0E7}"/>
              </a:ext>
            </a:extLst>
          </p:cNvPr>
          <p:cNvSpPr/>
          <p:nvPr/>
        </p:nvSpPr>
        <p:spPr>
          <a:xfrm rot="18245647">
            <a:off x="7301823" y="3157044"/>
            <a:ext cx="2037074" cy="1666884"/>
          </a:xfrm>
          <a:custGeom>
            <a:avLst/>
            <a:gdLst/>
            <a:ahLst/>
            <a:cxnLst>
              <a:cxn ang="0">
                <a:pos x="wd2" y="hd2"/>
              </a:cxn>
              <a:cxn ang="5400000">
                <a:pos x="wd2" y="hd2"/>
              </a:cxn>
              <a:cxn ang="10800000">
                <a:pos x="wd2" y="hd2"/>
              </a:cxn>
              <a:cxn ang="16200000">
                <a:pos x="wd2" y="hd2"/>
              </a:cxn>
            </a:cxnLst>
            <a:rect l="0" t="0" r="r" b="b"/>
            <a:pathLst>
              <a:path w="20548" h="21031" extrusionOk="0">
                <a:moveTo>
                  <a:pt x="2699" y="19341"/>
                </a:moveTo>
                <a:cubicBezTo>
                  <a:pt x="2045" y="17483"/>
                  <a:pt x="3495" y="15138"/>
                  <a:pt x="2452" y="13480"/>
                </a:cubicBezTo>
                <a:cubicBezTo>
                  <a:pt x="1732" y="12337"/>
                  <a:pt x="50" y="12156"/>
                  <a:pt x="1" y="10561"/>
                </a:cubicBezTo>
                <a:cubicBezTo>
                  <a:pt x="-25" y="9736"/>
                  <a:pt x="516" y="9073"/>
                  <a:pt x="1189" y="8954"/>
                </a:cubicBezTo>
                <a:cubicBezTo>
                  <a:pt x="2698" y="8685"/>
                  <a:pt x="3579" y="10852"/>
                  <a:pt x="4977" y="11333"/>
                </a:cubicBezTo>
                <a:cubicBezTo>
                  <a:pt x="6663" y="11914"/>
                  <a:pt x="7999" y="10014"/>
                  <a:pt x="7310" y="8504"/>
                </a:cubicBezTo>
                <a:cubicBezTo>
                  <a:pt x="6819" y="7427"/>
                  <a:pt x="5308" y="7553"/>
                  <a:pt x="5084" y="6244"/>
                </a:cubicBezTo>
                <a:cubicBezTo>
                  <a:pt x="4883" y="5071"/>
                  <a:pt x="5866" y="4193"/>
                  <a:pt x="7002" y="4301"/>
                </a:cubicBezTo>
                <a:cubicBezTo>
                  <a:pt x="7737" y="4371"/>
                  <a:pt x="8440" y="4751"/>
                  <a:pt x="9139" y="5166"/>
                </a:cubicBezTo>
                <a:cubicBezTo>
                  <a:pt x="10194" y="5792"/>
                  <a:pt x="11434" y="5807"/>
                  <a:pt x="11607" y="4679"/>
                </a:cubicBezTo>
                <a:cubicBezTo>
                  <a:pt x="11802" y="3408"/>
                  <a:pt x="10277" y="3177"/>
                  <a:pt x="9936" y="2139"/>
                </a:cubicBezTo>
                <a:cubicBezTo>
                  <a:pt x="9503" y="816"/>
                  <a:pt x="10781" y="-423"/>
                  <a:pt x="12151" y="139"/>
                </a:cubicBezTo>
                <a:cubicBezTo>
                  <a:pt x="13034" y="501"/>
                  <a:pt x="13673" y="1498"/>
                  <a:pt x="14574" y="1840"/>
                </a:cubicBezTo>
                <a:cubicBezTo>
                  <a:pt x="15591" y="2227"/>
                  <a:pt x="16672" y="1715"/>
                  <a:pt x="17720" y="1853"/>
                </a:cubicBezTo>
                <a:cubicBezTo>
                  <a:pt x="20699" y="2246"/>
                  <a:pt x="21575" y="7644"/>
                  <a:pt x="19130" y="10580"/>
                </a:cubicBezTo>
                <a:cubicBezTo>
                  <a:pt x="17690" y="12309"/>
                  <a:pt x="15459" y="12213"/>
                  <a:pt x="13839" y="13615"/>
                </a:cubicBezTo>
                <a:cubicBezTo>
                  <a:pt x="13049" y="14299"/>
                  <a:pt x="12492" y="15301"/>
                  <a:pt x="11873" y="16216"/>
                </a:cubicBezTo>
                <a:cubicBezTo>
                  <a:pt x="10275" y="18580"/>
                  <a:pt x="8258" y="20622"/>
                  <a:pt x="5789" y="20990"/>
                </a:cubicBezTo>
                <a:cubicBezTo>
                  <a:pt x="4530" y="21177"/>
                  <a:pt x="3192" y="20742"/>
                  <a:pt x="2699" y="19341"/>
                </a:cubicBezTo>
                <a:close/>
              </a:path>
            </a:pathLst>
          </a:custGeom>
          <a:ln w="25400">
            <a:solidFill>
              <a:srgbClr val="C82506">
                <a:hueOff val="-444211"/>
                <a:satOff val="-14915"/>
                <a:lumOff val="22857"/>
              </a:srgbClr>
            </a:solidFill>
            <a:miter lim="400000"/>
          </a:ln>
        </p:spPr>
        <p:txBody>
          <a:bodyPr lIns="35709" tIns="35709" rIns="35709" bIns="35709" anchor="ctr"/>
          <a:lstStyle/>
          <a:p>
            <a:pPr marL="0" marR="0" lvl="0" indent="0" defTabSz="914400" eaLnBrk="1" fontAlgn="auto" latinLnBrk="0" hangingPunct="1">
              <a:lnSpc>
                <a:spcPct val="100000"/>
              </a:lnSpc>
              <a:spcBef>
                <a:spcPts val="0"/>
              </a:spcBef>
              <a:spcAft>
                <a:spcPts val="0"/>
              </a:spcAft>
              <a:buClrTx/>
              <a:buSzTx/>
              <a:buFontTx/>
              <a:buNone/>
              <a:tabLst/>
              <a:defRPr sz="3200"/>
            </a:pPr>
            <a:endParaRPr kumimoji="0" sz="1600" b="0" i="0" u="none" strike="noStrike" kern="0" cap="none" spc="0" normalizeH="0" baseline="0" noProof="0">
              <a:ln>
                <a:noFill/>
              </a:ln>
              <a:solidFill>
                <a:sysClr val="windowText" lastClr="000000"/>
              </a:solidFill>
              <a:effectLst/>
              <a:uLnTx/>
              <a:uFillTx/>
              <a:latin typeface="Helvetica Light"/>
            </a:endParaRPr>
          </a:p>
        </p:txBody>
      </p:sp>
    </p:spTree>
    <p:extLst>
      <p:ext uri="{BB962C8B-B14F-4D97-AF65-F5344CB8AC3E}">
        <p14:creationId xmlns:p14="http://schemas.microsoft.com/office/powerpoint/2010/main" val="2663828651"/>
      </p:ext>
    </p:extLst>
  </p:cSld>
  <p:clrMapOvr>
    <a:masterClrMapping/>
  </p:clrMapOvr>
</p:sld>
</file>

<file path=ppt/slides/slide1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6" name="Shape"/>
          <p:cNvSpPr/>
          <p:nvPr/>
        </p:nvSpPr>
        <p:spPr>
          <a:xfrm>
            <a:off x="2353052" y="1398729"/>
            <a:ext cx="7485899" cy="5292521"/>
          </a:xfrm>
          <a:custGeom>
            <a:avLst/>
            <a:gdLst/>
            <a:ahLst/>
            <a:cxnLst>
              <a:cxn ang="0">
                <a:pos x="wd2" y="hd2"/>
              </a:cxn>
              <a:cxn ang="5400000">
                <a:pos x="wd2" y="hd2"/>
              </a:cxn>
              <a:cxn ang="10800000">
                <a:pos x="wd2" y="hd2"/>
              </a:cxn>
              <a:cxn ang="16200000">
                <a:pos x="wd2" y="hd2"/>
              </a:cxn>
            </a:cxnLst>
            <a:rect l="0" t="0" r="r" b="b"/>
            <a:pathLst>
              <a:path w="21600" h="21600" extrusionOk="0">
                <a:moveTo>
                  <a:pt x="0" y="0"/>
                </a:moveTo>
                <a:lnTo>
                  <a:pt x="21600" y="39"/>
                </a:lnTo>
                <a:lnTo>
                  <a:pt x="21578" y="21600"/>
                </a:lnTo>
                <a:lnTo>
                  <a:pt x="8" y="21567"/>
                </a:lnTo>
                <a:lnTo>
                  <a:pt x="0" y="0"/>
                </a:lnTo>
                <a:close/>
              </a:path>
            </a:pathLst>
          </a:custGeom>
          <a:solidFill>
            <a:srgbClr val="A6AAA9">
              <a:alpha val="45187"/>
            </a:srgbClr>
          </a:solidFill>
          <a:ln w="12700">
            <a:miter lim="400000"/>
          </a:ln>
        </p:spPr>
        <p:txBody>
          <a:bodyPr lIns="35709" tIns="35709" rIns="35709" bIns="35709" anchor="ctr"/>
          <a:lstStyle/>
          <a:p>
            <a:pPr>
              <a:defRPr sz="3200"/>
            </a:pPr>
            <a:endParaRPr sz="1600"/>
          </a:p>
        </p:txBody>
      </p:sp>
      <p:sp>
        <p:nvSpPr>
          <p:cNvPr id="229" name="How do we find correspondences?"/>
          <p:cNvSpPr txBox="1">
            <a:spLocks noGrp="1"/>
          </p:cNvSpPr>
          <p:nvPr>
            <p:ph type="title"/>
          </p:nvPr>
        </p:nvSpPr>
        <p:spPr>
          <a:prstGeom prst="rect">
            <a:avLst/>
          </a:prstGeom>
        </p:spPr>
        <p:txBody>
          <a:bodyPr>
            <a:normAutofit/>
          </a:bodyPr>
          <a:lstStyle>
            <a:lvl1pPr>
              <a:defRPr sz="7600"/>
            </a:lvl1pPr>
          </a:lstStyle>
          <a:p>
            <a:r>
              <a:rPr sz="4400"/>
              <a:t>How do we find correspondences?</a:t>
            </a:r>
          </a:p>
        </p:txBody>
      </p:sp>
      <p:sp>
        <p:nvSpPr>
          <p:cNvPr id="230" name="Slide Number"/>
          <p:cNvSpPr txBox="1">
            <a:spLocks noGrp="1"/>
          </p:cNvSpPr>
          <p:nvPr>
            <p:ph type="sldNum" sz="quarter" idx="12"/>
          </p:nvPr>
        </p:nvSpPr>
        <p:spPr>
          <a:prstGeom prst="rect">
            <a:avLst/>
          </a:prstGeom>
          <a:extLst>
            <a:ext uri="{C572A759-6A51-4108-AA02-DFA0A04FC94B}">
              <ma14:wrappingTextBoxFlag xmlns:m="http://schemas.openxmlformats.org/officeDocument/2006/math" xmlns:a14="http://schemas.microsoft.com/office/drawing/2010/main" xmlns:ma14="http://schemas.microsoft.com/office/mac/drawingml/2011/main" xmlns="" val="1"/>
            </a:ext>
          </a:extLst>
        </p:spPr>
        <p:txBody>
          <a:bodyPr/>
          <a:lstStyle/>
          <a:p>
            <a:fld id="{86CB4B4D-7CA3-9044-876B-883B54F8677D}" type="slidenum">
              <a:t>123</a:t>
            </a:fld>
            <a:endParaRPr/>
          </a:p>
        </p:txBody>
      </p:sp>
      <p:pic>
        <p:nvPicPr>
          <p:cNvPr id="2" name="Picture 1">
            <a:extLst>
              <a:ext uri="{FF2B5EF4-FFF2-40B4-BE49-F238E27FC236}">
                <a16:creationId xmlns:a16="http://schemas.microsoft.com/office/drawing/2014/main" id="{56CB09AD-470A-7040-AD43-2046D39A1667}"/>
              </a:ext>
            </a:extLst>
          </p:cNvPr>
          <p:cNvPicPr>
            <a:picLocks noChangeAspect="1"/>
          </p:cNvPicPr>
          <p:nvPr/>
        </p:nvPicPr>
        <p:blipFill>
          <a:blip r:embed="rId3"/>
          <a:stretch>
            <a:fillRect/>
          </a:stretch>
        </p:blipFill>
        <p:spPr>
          <a:xfrm>
            <a:off x="2625377" y="1448797"/>
            <a:ext cx="5345874" cy="2579096"/>
          </a:xfrm>
          <a:prstGeom prst="rect">
            <a:avLst/>
          </a:prstGeom>
        </p:spPr>
      </p:pic>
      <p:sp>
        <p:nvSpPr>
          <p:cNvPr id="21" name="Shape">
            <a:extLst>
              <a:ext uri="{FF2B5EF4-FFF2-40B4-BE49-F238E27FC236}">
                <a16:creationId xmlns:a16="http://schemas.microsoft.com/office/drawing/2014/main" id="{693953CB-72A7-254D-BA3D-F02D1CAFEEEA}"/>
              </a:ext>
            </a:extLst>
          </p:cNvPr>
          <p:cNvSpPr/>
          <p:nvPr/>
        </p:nvSpPr>
        <p:spPr>
          <a:xfrm>
            <a:off x="2625377" y="2535948"/>
            <a:ext cx="3452818" cy="2825350"/>
          </a:xfrm>
          <a:custGeom>
            <a:avLst/>
            <a:gdLst/>
            <a:ahLst/>
            <a:cxnLst>
              <a:cxn ang="0">
                <a:pos x="wd2" y="hd2"/>
              </a:cxn>
              <a:cxn ang="5400000">
                <a:pos x="wd2" y="hd2"/>
              </a:cxn>
              <a:cxn ang="10800000">
                <a:pos x="wd2" y="hd2"/>
              </a:cxn>
              <a:cxn ang="16200000">
                <a:pos x="wd2" y="hd2"/>
              </a:cxn>
            </a:cxnLst>
            <a:rect l="0" t="0" r="r" b="b"/>
            <a:pathLst>
              <a:path w="20548" h="21031" extrusionOk="0">
                <a:moveTo>
                  <a:pt x="2699" y="19341"/>
                </a:moveTo>
                <a:cubicBezTo>
                  <a:pt x="2045" y="17483"/>
                  <a:pt x="3495" y="15138"/>
                  <a:pt x="2452" y="13480"/>
                </a:cubicBezTo>
                <a:cubicBezTo>
                  <a:pt x="1732" y="12337"/>
                  <a:pt x="50" y="12156"/>
                  <a:pt x="1" y="10561"/>
                </a:cubicBezTo>
                <a:cubicBezTo>
                  <a:pt x="-25" y="9736"/>
                  <a:pt x="516" y="9073"/>
                  <a:pt x="1189" y="8954"/>
                </a:cubicBezTo>
                <a:cubicBezTo>
                  <a:pt x="2698" y="8685"/>
                  <a:pt x="3579" y="10852"/>
                  <a:pt x="4977" y="11333"/>
                </a:cubicBezTo>
                <a:cubicBezTo>
                  <a:pt x="6663" y="11914"/>
                  <a:pt x="7999" y="10014"/>
                  <a:pt x="7310" y="8504"/>
                </a:cubicBezTo>
                <a:cubicBezTo>
                  <a:pt x="6819" y="7427"/>
                  <a:pt x="5308" y="7553"/>
                  <a:pt x="5084" y="6244"/>
                </a:cubicBezTo>
                <a:cubicBezTo>
                  <a:pt x="4883" y="5071"/>
                  <a:pt x="5866" y="4193"/>
                  <a:pt x="7002" y="4301"/>
                </a:cubicBezTo>
                <a:cubicBezTo>
                  <a:pt x="7737" y="4371"/>
                  <a:pt x="8440" y="4751"/>
                  <a:pt x="9139" y="5166"/>
                </a:cubicBezTo>
                <a:cubicBezTo>
                  <a:pt x="10194" y="5792"/>
                  <a:pt x="11434" y="5807"/>
                  <a:pt x="11607" y="4679"/>
                </a:cubicBezTo>
                <a:cubicBezTo>
                  <a:pt x="11802" y="3408"/>
                  <a:pt x="10277" y="3177"/>
                  <a:pt x="9936" y="2139"/>
                </a:cubicBezTo>
                <a:cubicBezTo>
                  <a:pt x="9503" y="816"/>
                  <a:pt x="10781" y="-423"/>
                  <a:pt x="12151" y="139"/>
                </a:cubicBezTo>
                <a:cubicBezTo>
                  <a:pt x="13034" y="501"/>
                  <a:pt x="13673" y="1498"/>
                  <a:pt x="14574" y="1840"/>
                </a:cubicBezTo>
                <a:cubicBezTo>
                  <a:pt x="15591" y="2227"/>
                  <a:pt x="16672" y="1715"/>
                  <a:pt x="17720" y="1853"/>
                </a:cubicBezTo>
                <a:cubicBezTo>
                  <a:pt x="20699" y="2246"/>
                  <a:pt x="21575" y="7644"/>
                  <a:pt x="19130" y="10580"/>
                </a:cubicBezTo>
                <a:cubicBezTo>
                  <a:pt x="17690" y="12309"/>
                  <a:pt x="15459" y="12213"/>
                  <a:pt x="13839" y="13615"/>
                </a:cubicBezTo>
                <a:cubicBezTo>
                  <a:pt x="13049" y="14299"/>
                  <a:pt x="12492" y="15301"/>
                  <a:pt x="11873" y="16216"/>
                </a:cubicBezTo>
                <a:cubicBezTo>
                  <a:pt x="10275" y="18580"/>
                  <a:pt x="8258" y="20622"/>
                  <a:pt x="5789" y="20990"/>
                </a:cubicBezTo>
                <a:cubicBezTo>
                  <a:pt x="4530" y="21177"/>
                  <a:pt x="3192" y="20742"/>
                  <a:pt x="2699" y="19341"/>
                </a:cubicBezTo>
                <a:close/>
              </a:path>
            </a:pathLst>
          </a:custGeom>
          <a:ln w="25400">
            <a:solidFill>
              <a:srgbClr val="00882B">
                <a:hueOff val="-2473793"/>
                <a:satOff val="-50209"/>
                <a:lumOff val="23543"/>
              </a:srgbClr>
            </a:solidFill>
            <a:miter lim="400000"/>
          </a:ln>
        </p:spPr>
        <p:txBody>
          <a:bodyPr lIns="35709" tIns="35709" rIns="35709" bIns="35709" anchor="ctr"/>
          <a:lstStyle/>
          <a:p>
            <a:pPr marL="0" marR="0" lvl="0" indent="0" defTabSz="914400" eaLnBrk="1" fontAlgn="auto" latinLnBrk="0" hangingPunct="1">
              <a:lnSpc>
                <a:spcPct val="100000"/>
              </a:lnSpc>
              <a:spcBef>
                <a:spcPts val="0"/>
              </a:spcBef>
              <a:spcAft>
                <a:spcPts val="0"/>
              </a:spcAft>
              <a:buClrTx/>
              <a:buSzTx/>
              <a:buFontTx/>
              <a:buNone/>
              <a:tabLst/>
              <a:defRPr sz="3200"/>
            </a:pPr>
            <a:endParaRPr kumimoji="0" sz="1600" b="0" i="0" u="none" strike="noStrike" kern="0" cap="none" spc="0" normalizeH="0" baseline="0" noProof="0">
              <a:ln>
                <a:noFill/>
              </a:ln>
              <a:solidFill>
                <a:sysClr val="windowText" lastClr="000000"/>
              </a:solidFill>
              <a:effectLst/>
              <a:uLnTx/>
              <a:uFillTx/>
              <a:latin typeface="Helvetica Light"/>
            </a:endParaRPr>
          </a:p>
        </p:txBody>
      </p:sp>
      <p:sp>
        <p:nvSpPr>
          <p:cNvPr id="22" name="Shape">
            <a:extLst>
              <a:ext uri="{FF2B5EF4-FFF2-40B4-BE49-F238E27FC236}">
                <a16:creationId xmlns:a16="http://schemas.microsoft.com/office/drawing/2014/main" id="{E198F8A0-330D-B048-ADD1-2EE8F57E9EC3}"/>
              </a:ext>
            </a:extLst>
          </p:cNvPr>
          <p:cNvSpPr/>
          <p:nvPr/>
        </p:nvSpPr>
        <p:spPr>
          <a:xfrm rot="18245647">
            <a:off x="7301823" y="3157044"/>
            <a:ext cx="2037074" cy="1666884"/>
          </a:xfrm>
          <a:custGeom>
            <a:avLst/>
            <a:gdLst/>
            <a:ahLst/>
            <a:cxnLst>
              <a:cxn ang="0">
                <a:pos x="wd2" y="hd2"/>
              </a:cxn>
              <a:cxn ang="5400000">
                <a:pos x="wd2" y="hd2"/>
              </a:cxn>
              <a:cxn ang="10800000">
                <a:pos x="wd2" y="hd2"/>
              </a:cxn>
              <a:cxn ang="16200000">
                <a:pos x="wd2" y="hd2"/>
              </a:cxn>
            </a:cxnLst>
            <a:rect l="0" t="0" r="r" b="b"/>
            <a:pathLst>
              <a:path w="20548" h="21031" extrusionOk="0">
                <a:moveTo>
                  <a:pt x="2699" y="19341"/>
                </a:moveTo>
                <a:cubicBezTo>
                  <a:pt x="2045" y="17483"/>
                  <a:pt x="3495" y="15138"/>
                  <a:pt x="2452" y="13480"/>
                </a:cubicBezTo>
                <a:cubicBezTo>
                  <a:pt x="1732" y="12337"/>
                  <a:pt x="50" y="12156"/>
                  <a:pt x="1" y="10561"/>
                </a:cubicBezTo>
                <a:cubicBezTo>
                  <a:pt x="-25" y="9736"/>
                  <a:pt x="516" y="9073"/>
                  <a:pt x="1189" y="8954"/>
                </a:cubicBezTo>
                <a:cubicBezTo>
                  <a:pt x="2698" y="8685"/>
                  <a:pt x="3579" y="10852"/>
                  <a:pt x="4977" y="11333"/>
                </a:cubicBezTo>
                <a:cubicBezTo>
                  <a:pt x="6663" y="11914"/>
                  <a:pt x="7999" y="10014"/>
                  <a:pt x="7310" y="8504"/>
                </a:cubicBezTo>
                <a:cubicBezTo>
                  <a:pt x="6819" y="7427"/>
                  <a:pt x="5308" y="7553"/>
                  <a:pt x="5084" y="6244"/>
                </a:cubicBezTo>
                <a:cubicBezTo>
                  <a:pt x="4883" y="5071"/>
                  <a:pt x="5866" y="4193"/>
                  <a:pt x="7002" y="4301"/>
                </a:cubicBezTo>
                <a:cubicBezTo>
                  <a:pt x="7737" y="4371"/>
                  <a:pt x="8440" y="4751"/>
                  <a:pt x="9139" y="5166"/>
                </a:cubicBezTo>
                <a:cubicBezTo>
                  <a:pt x="10194" y="5792"/>
                  <a:pt x="11434" y="5807"/>
                  <a:pt x="11607" y="4679"/>
                </a:cubicBezTo>
                <a:cubicBezTo>
                  <a:pt x="11802" y="3408"/>
                  <a:pt x="10277" y="3177"/>
                  <a:pt x="9936" y="2139"/>
                </a:cubicBezTo>
                <a:cubicBezTo>
                  <a:pt x="9503" y="816"/>
                  <a:pt x="10781" y="-423"/>
                  <a:pt x="12151" y="139"/>
                </a:cubicBezTo>
                <a:cubicBezTo>
                  <a:pt x="13034" y="501"/>
                  <a:pt x="13673" y="1498"/>
                  <a:pt x="14574" y="1840"/>
                </a:cubicBezTo>
                <a:cubicBezTo>
                  <a:pt x="15591" y="2227"/>
                  <a:pt x="16672" y="1715"/>
                  <a:pt x="17720" y="1853"/>
                </a:cubicBezTo>
                <a:cubicBezTo>
                  <a:pt x="20699" y="2246"/>
                  <a:pt x="21575" y="7644"/>
                  <a:pt x="19130" y="10580"/>
                </a:cubicBezTo>
                <a:cubicBezTo>
                  <a:pt x="17690" y="12309"/>
                  <a:pt x="15459" y="12213"/>
                  <a:pt x="13839" y="13615"/>
                </a:cubicBezTo>
                <a:cubicBezTo>
                  <a:pt x="13049" y="14299"/>
                  <a:pt x="12492" y="15301"/>
                  <a:pt x="11873" y="16216"/>
                </a:cubicBezTo>
                <a:cubicBezTo>
                  <a:pt x="10275" y="18580"/>
                  <a:pt x="8258" y="20622"/>
                  <a:pt x="5789" y="20990"/>
                </a:cubicBezTo>
                <a:cubicBezTo>
                  <a:pt x="4530" y="21177"/>
                  <a:pt x="3192" y="20742"/>
                  <a:pt x="2699" y="19341"/>
                </a:cubicBezTo>
                <a:close/>
              </a:path>
            </a:pathLst>
          </a:custGeom>
          <a:ln w="25400">
            <a:solidFill>
              <a:srgbClr val="C82506">
                <a:hueOff val="-444211"/>
                <a:satOff val="-14915"/>
                <a:lumOff val="22857"/>
              </a:srgbClr>
            </a:solidFill>
            <a:miter lim="400000"/>
          </a:ln>
        </p:spPr>
        <p:txBody>
          <a:bodyPr lIns="35709" tIns="35709" rIns="35709" bIns="35709" anchor="ctr"/>
          <a:lstStyle/>
          <a:p>
            <a:pPr marL="0" marR="0" lvl="0" indent="0" defTabSz="914400" eaLnBrk="1" fontAlgn="auto" latinLnBrk="0" hangingPunct="1">
              <a:lnSpc>
                <a:spcPct val="100000"/>
              </a:lnSpc>
              <a:spcBef>
                <a:spcPts val="0"/>
              </a:spcBef>
              <a:spcAft>
                <a:spcPts val="0"/>
              </a:spcAft>
              <a:buClrTx/>
              <a:buSzTx/>
              <a:buFontTx/>
              <a:buNone/>
              <a:tabLst/>
              <a:defRPr sz="3200"/>
            </a:pPr>
            <a:endParaRPr kumimoji="0" sz="1600" b="0" i="0" u="none" strike="noStrike" kern="0" cap="none" spc="0" normalizeH="0" baseline="0" noProof="0">
              <a:ln>
                <a:noFill/>
              </a:ln>
              <a:solidFill>
                <a:sysClr val="windowText" lastClr="000000"/>
              </a:solidFill>
              <a:effectLst/>
              <a:uLnTx/>
              <a:uFillTx/>
              <a:latin typeface="Helvetica Light"/>
            </a:endParaRPr>
          </a:p>
        </p:txBody>
      </p:sp>
    </p:spTree>
    <p:extLst>
      <p:ext uri="{BB962C8B-B14F-4D97-AF65-F5344CB8AC3E}">
        <p14:creationId xmlns:p14="http://schemas.microsoft.com/office/powerpoint/2010/main" val="3445676087"/>
      </p:ext>
    </p:extLst>
  </p:cSld>
  <p:clrMapOvr>
    <a:masterClrMapping/>
  </p:clrMapOvr>
</p:sld>
</file>

<file path=ppt/slides/slide1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4" name="compact notation: f contains translation, rotation and isotropic scale"/>
          <p:cNvSpPr txBox="1"/>
          <p:nvPr/>
        </p:nvSpPr>
        <p:spPr>
          <a:xfrm>
            <a:off x="3552403" y="2464557"/>
            <a:ext cx="7231127" cy="379892"/>
          </a:xfrm>
          <a:prstGeom prst="rect">
            <a:avLst/>
          </a:prstGeom>
          <a:ln w="12700">
            <a:miter lim="400000"/>
          </a:ln>
          <a:extLst>
            <a:ext uri="{C572A759-6A51-4108-AA02-DFA0A04FC94B}">
              <ma14:wrappingTextBoxFlag xmlns:m="http://schemas.openxmlformats.org/officeDocument/2006/math" xmlns:a14="http://schemas.microsoft.com/office/drawing/2010/main" xmlns:ma14="http://schemas.microsoft.com/office/mac/drawingml/2011/main" xmlns="" val="1"/>
            </a:ext>
          </a:extLst>
        </p:spPr>
        <p:txBody>
          <a:bodyPr wrap="square" lIns="35709" tIns="35709" rIns="35709" bIns="35709" anchor="ctr">
            <a:spAutoFit/>
          </a:bodyPr>
          <a:lstStyle>
            <a:lvl1pPr>
              <a:defRPr sz="2800">
                <a:solidFill>
                  <a:schemeClr val="accent1">
                    <a:satOff val="-3355"/>
                    <a:lumOff val="26614"/>
                  </a:schemeClr>
                </a:solidFill>
              </a:defRPr>
            </a:lvl1pPr>
          </a:lstStyle>
          <a:p>
            <a:r>
              <a:rPr sz="2000">
                <a:solidFill>
                  <a:schemeClr val="accent1">
                    <a:lumMod val="60000"/>
                    <a:lumOff val="40000"/>
                  </a:schemeClr>
                </a:solidFill>
              </a:rPr>
              <a:t>compact notation: f contains translation, rotation and isotropic scale</a:t>
            </a:r>
          </a:p>
        </p:txBody>
      </p:sp>
      <p:sp>
        <p:nvSpPr>
          <p:cNvPr id="235" name="Line"/>
          <p:cNvSpPr/>
          <p:nvPr/>
        </p:nvSpPr>
        <p:spPr>
          <a:xfrm>
            <a:off x="6382510" y="2165158"/>
            <a:ext cx="159349" cy="393185"/>
          </a:xfrm>
          <a:custGeom>
            <a:avLst/>
            <a:gdLst/>
            <a:ahLst/>
            <a:cxnLst>
              <a:cxn ang="0">
                <a:pos x="wd2" y="hd2"/>
              </a:cxn>
              <a:cxn ang="5400000">
                <a:pos x="wd2" y="hd2"/>
              </a:cxn>
              <a:cxn ang="10800000">
                <a:pos x="wd2" y="hd2"/>
              </a:cxn>
              <a:cxn ang="16200000">
                <a:pos x="wd2" y="hd2"/>
              </a:cxn>
            </a:cxnLst>
            <a:rect l="0" t="0" r="r" b="b"/>
            <a:pathLst>
              <a:path w="19744" h="21600" extrusionOk="0">
                <a:moveTo>
                  <a:pt x="19744" y="21600"/>
                </a:moveTo>
                <a:cubicBezTo>
                  <a:pt x="10363" y="20369"/>
                  <a:pt x="3157" y="17025"/>
                  <a:pt x="813" y="12814"/>
                </a:cubicBezTo>
                <a:cubicBezTo>
                  <a:pt x="-1856" y="8019"/>
                  <a:pt x="2170" y="2980"/>
                  <a:pt x="11052" y="0"/>
                </a:cubicBezTo>
              </a:path>
            </a:pathLst>
          </a:custGeom>
          <a:ln w="25400">
            <a:solidFill>
              <a:schemeClr val="accent1">
                <a:satOff val="-3355"/>
                <a:lumOff val="26614"/>
              </a:schemeClr>
            </a:solidFill>
            <a:miter lim="400000"/>
            <a:tailEnd type="triangle"/>
          </a:ln>
        </p:spPr>
        <p:txBody>
          <a:bodyPr lIns="35709" tIns="35709" rIns="35709" bIns="35709" anchor="ctr"/>
          <a:lstStyle/>
          <a:p>
            <a:pPr>
              <a:defRPr sz="3200">
                <a:solidFill>
                  <a:schemeClr val="accent1">
                    <a:satOff val="-3355"/>
                    <a:lumOff val="26614"/>
                  </a:schemeClr>
                </a:solidFill>
              </a:defRPr>
            </a:pPr>
            <a:endParaRPr sz="1600"/>
          </a:p>
        </p:txBody>
      </p:sp>
      <p:pic>
        <p:nvPicPr>
          <p:cNvPr id="236" name="Image" descr="Image"/>
          <p:cNvPicPr>
            <a:picLocks noChangeAspect="1"/>
          </p:cNvPicPr>
          <p:nvPr/>
        </p:nvPicPr>
        <p:blipFill>
          <a:blip r:embed="rId3"/>
          <a:stretch>
            <a:fillRect/>
          </a:stretch>
        </p:blipFill>
        <p:spPr>
          <a:xfrm>
            <a:off x="2597664" y="1876844"/>
            <a:ext cx="6418774" cy="696335"/>
          </a:xfrm>
          <a:prstGeom prst="rect">
            <a:avLst/>
          </a:prstGeom>
          <a:ln w="12700">
            <a:miter lim="400000"/>
          </a:ln>
        </p:spPr>
      </p:pic>
      <p:sp>
        <p:nvSpPr>
          <p:cNvPr id="237" name="Rounded Rectangle"/>
          <p:cNvSpPr/>
          <p:nvPr/>
        </p:nvSpPr>
        <p:spPr>
          <a:xfrm>
            <a:off x="8619428" y="2075557"/>
            <a:ext cx="126252" cy="220863"/>
          </a:xfrm>
          <a:prstGeom prst="roundRect">
            <a:avLst>
              <a:gd name="adj" fmla="val 26372"/>
            </a:avLst>
          </a:prstGeom>
          <a:solidFill>
            <a:srgbClr val="E35952">
              <a:alpha val="31895"/>
            </a:srgbClr>
          </a:solidFill>
          <a:ln w="12700">
            <a:miter lim="400000"/>
          </a:ln>
        </p:spPr>
        <p:txBody>
          <a:bodyPr lIns="35709" tIns="35709" rIns="35709" bIns="35709" anchor="ctr"/>
          <a:lstStyle/>
          <a:p>
            <a:pPr>
              <a:defRPr sz="3200">
                <a:solidFill>
                  <a:srgbClr val="FFFFFF"/>
                </a:solidFill>
              </a:defRPr>
            </a:pPr>
            <a:endParaRPr sz="1600"/>
          </a:p>
        </p:txBody>
      </p:sp>
      <p:sp>
        <p:nvSpPr>
          <p:cNvPr id="238" name="Rounded Rectangle"/>
          <p:cNvSpPr/>
          <p:nvPr/>
        </p:nvSpPr>
        <p:spPr>
          <a:xfrm>
            <a:off x="7813540" y="2075557"/>
            <a:ext cx="126251" cy="220863"/>
          </a:xfrm>
          <a:prstGeom prst="roundRect">
            <a:avLst>
              <a:gd name="adj" fmla="val 26372"/>
            </a:avLst>
          </a:prstGeom>
          <a:solidFill>
            <a:srgbClr val="E35952">
              <a:alpha val="31895"/>
            </a:srgbClr>
          </a:solidFill>
          <a:ln w="12700">
            <a:miter lim="400000"/>
          </a:ln>
        </p:spPr>
        <p:txBody>
          <a:bodyPr lIns="35709" tIns="35709" rIns="35709" bIns="35709" anchor="ctr"/>
          <a:lstStyle/>
          <a:p>
            <a:pPr>
              <a:defRPr sz="3200">
                <a:solidFill>
                  <a:srgbClr val="FFFFFF"/>
                </a:solidFill>
              </a:defRPr>
            </a:pPr>
            <a:endParaRPr sz="1600"/>
          </a:p>
        </p:txBody>
      </p:sp>
      <p:sp>
        <p:nvSpPr>
          <p:cNvPr id="239" name="Line"/>
          <p:cNvSpPr/>
          <p:nvPr/>
        </p:nvSpPr>
        <p:spPr>
          <a:xfrm>
            <a:off x="7862801" y="1684088"/>
            <a:ext cx="829969" cy="335247"/>
          </a:xfrm>
          <a:custGeom>
            <a:avLst/>
            <a:gdLst/>
            <a:ahLst/>
            <a:cxnLst>
              <a:cxn ang="0">
                <a:pos x="wd2" y="hd2"/>
              </a:cxn>
              <a:cxn ang="5400000">
                <a:pos x="wd2" y="hd2"/>
              </a:cxn>
              <a:cxn ang="10800000">
                <a:pos x="wd2" y="hd2"/>
              </a:cxn>
              <a:cxn ang="16200000">
                <a:pos x="wd2" y="hd2"/>
              </a:cxn>
            </a:cxnLst>
            <a:rect l="0" t="0" r="r" b="b"/>
            <a:pathLst>
              <a:path w="21600" h="19754" extrusionOk="0">
                <a:moveTo>
                  <a:pt x="0" y="19714"/>
                </a:moveTo>
                <a:cubicBezTo>
                  <a:pt x="991" y="9678"/>
                  <a:pt x="4575" y="2012"/>
                  <a:pt x="9057" y="344"/>
                </a:cubicBezTo>
                <a:cubicBezTo>
                  <a:pt x="14940" y="-1846"/>
                  <a:pt x="20601" y="6620"/>
                  <a:pt x="21600" y="19754"/>
                </a:cubicBezTo>
              </a:path>
            </a:pathLst>
          </a:custGeom>
          <a:ln w="63500">
            <a:solidFill>
              <a:schemeClr val="accent5">
                <a:hueOff val="-444211"/>
                <a:satOff val="-14915"/>
                <a:lumOff val="22857"/>
              </a:schemeClr>
            </a:solidFill>
            <a:miter lim="400000"/>
            <a:headEnd type="triangle"/>
            <a:tailEnd type="triangle"/>
          </a:ln>
        </p:spPr>
        <p:txBody>
          <a:bodyPr lIns="35709" tIns="35709" rIns="35709" bIns="35709" anchor="ctr"/>
          <a:lstStyle/>
          <a:p>
            <a:pPr>
              <a:defRPr sz="3200"/>
            </a:pPr>
            <a:endParaRPr sz="1600"/>
          </a:p>
        </p:txBody>
      </p:sp>
      <p:sp>
        <p:nvSpPr>
          <p:cNvPr id="240" name="?"/>
          <p:cNvSpPr txBox="1"/>
          <p:nvPr/>
        </p:nvSpPr>
        <p:spPr>
          <a:xfrm>
            <a:off x="8187938" y="1738685"/>
            <a:ext cx="152266" cy="264476"/>
          </a:xfrm>
          <a:prstGeom prst="rect">
            <a:avLst/>
          </a:prstGeom>
          <a:ln w="12700">
            <a:miter lim="400000"/>
          </a:ln>
          <a:extLst>
            <a:ext uri="{C572A759-6A51-4108-AA02-DFA0A04FC94B}">
              <ma14:wrappingTextBoxFlag xmlns:m="http://schemas.openxmlformats.org/officeDocument/2006/math" xmlns:a14="http://schemas.microsoft.com/office/drawing/2010/main" xmlns:ma14="http://schemas.microsoft.com/office/mac/drawingml/2011/main" xmlns="" val="1"/>
            </a:ext>
          </a:extLst>
        </p:spPr>
        <p:txBody>
          <a:bodyPr wrap="square" lIns="35709" tIns="35709" rIns="35709" bIns="35709" anchor="ctr">
            <a:spAutoFit/>
          </a:bodyPr>
          <a:lstStyle>
            <a:lvl1pPr>
              <a:defRPr>
                <a:solidFill>
                  <a:schemeClr val="accent5">
                    <a:hueOff val="-444211"/>
                    <a:satOff val="-14915"/>
                    <a:lumOff val="22857"/>
                  </a:schemeClr>
                </a:solidFill>
              </a:defRPr>
            </a:lvl1pPr>
          </a:lstStyle>
          <a:p>
            <a:r>
              <a:rPr sz="1250"/>
              <a:t>?</a:t>
            </a:r>
          </a:p>
        </p:txBody>
      </p:sp>
      <p:sp>
        <p:nvSpPr>
          <p:cNvPr id="241" name="How do we find correspondences?"/>
          <p:cNvSpPr txBox="1">
            <a:spLocks noGrp="1"/>
          </p:cNvSpPr>
          <p:nvPr>
            <p:ph type="title"/>
          </p:nvPr>
        </p:nvSpPr>
        <p:spPr>
          <a:prstGeom prst="rect">
            <a:avLst/>
          </a:prstGeom>
        </p:spPr>
        <p:txBody>
          <a:bodyPr>
            <a:normAutofit/>
          </a:bodyPr>
          <a:lstStyle/>
          <a:p>
            <a:pPr>
              <a:defRPr sz="7600"/>
            </a:pPr>
            <a:r>
              <a:rPr sz="4400"/>
              <a:t>How do we find </a:t>
            </a:r>
            <a:r>
              <a:rPr sz="4400" b="1">
                <a:ea typeface="Helvetica"/>
                <a:cs typeface="Helvetica"/>
                <a:sym typeface="Helvetica"/>
              </a:rPr>
              <a:t>correspondences</a:t>
            </a:r>
            <a:r>
              <a:rPr sz="4400"/>
              <a:t>?</a:t>
            </a:r>
          </a:p>
        </p:txBody>
      </p:sp>
      <p:sp>
        <p:nvSpPr>
          <p:cNvPr id="250" name="Slide Number"/>
          <p:cNvSpPr txBox="1">
            <a:spLocks noGrp="1"/>
          </p:cNvSpPr>
          <p:nvPr>
            <p:ph type="sldNum" sz="quarter" idx="12"/>
          </p:nvPr>
        </p:nvSpPr>
        <p:spPr>
          <a:prstGeom prst="rect">
            <a:avLst/>
          </a:prstGeom>
          <a:extLst>
            <a:ext uri="{C572A759-6A51-4108-AA02-DFA0A04FC94B}">
              <ma14:wrappingTextBoxFlag xmlns:m="http://schemas.openxmlformats.org/officeDocument/2006/math" xmlns:a14="http://schemas.microsoft.com/office/drawing/2010/main" xmlns:ma14="http://schemas.microsoft.com/office/mac/drawingml/2011/main" xmlns="" val="1"/>
            </a:ext>
          </a:extLst>
        </p:spPr>
        <p:txBody>
          <a:bodyPr/>
          <a:lstStyle/>
          <a:p>
            <a:fld id="{86CB4B4D-7CA3-9044-876B-883B54F8677D}" type="slidenum">
              <a:t>124</a:t>
            </a:fld>
            <a:endParaRPr/>
          </a:p>
        </p:txBody>
      </p:sp>
      <p:pic>
        <p:nvPicPr>
          <p:cNvPr id="242" name="Image" descr="Image"/>
          <p:cNvPicPr>
            <a:picLocks noChangeAspect="1"/>
          </p:cNvPicPr>
          <p:nvPr/>
        </p:nvPicPr>
        <p:blipFill>
          <a:blip r:embed="rId4"/>
          <a:stretch>
            <a:fillRect/>
          </a:stretch>
        </p:blipFill>
        <p:spPr>
          <a:xfrm>
            <a:off x="2597665" y="3002357"/>
            <a:ext cx="387181" cy="287263"/>
          </a:xfrm>
          <a:prstGeom prst="rect">
            <a:avLst/>
          </a:prstGeom>
          <a:ln w="12700">
            <a:miter lim="400000"/>
          </a:ln>
        </p:spPr>
      </p:pic>
      <p:sp>
        <p:nvSpPr>
          <p:cNvPr id="243" name="Closest point to target shape point"/>
          <p:cNvSpPr txBox="1"/>
          <p:nvPr/>
        </p:nvSpPr>
        <p:spPr>
          <a:xfrm>
            <a:off x="3011224" y="3002356"/>
            <a:ext cx="3742992" cy="379892"/>
          </a:xfrm>
          <a:prstGeom prst="rect">
            <a:avLst/>
          </a:prstGeom>
          <a:ln w="12700">
            <a:miter lim="400000"/>
          </a:ln>
          <a:extLst>
            <a:ext uri="{C572A759-6A51-4108-AA02-DFA0A04FC94B}">
              <ma14:wrappingTextBoxFlag xmlns:m="http://schemas.openxmlformats.org/officeDocument/2006/math" xmlns:a14="http://schemas.microsoft.com/office/drawing/2010/main" xmlns:ma14="http://schemas.microsoft.com/office/mac/drawingml/2011/main" xmlns="" val="1"/>
            </a:ext>
          </a:extLst>
        </p:spPr>
        <p:txBody>
          <a:bodyPr wrap="square" lIns="35709" tIns="35709" rIns="35709" bIns="35709" anchor="ctr">
            <a:spAutoFit/>
          </a:bodyPr>
          <a:lstStyle/>
          <a:p>
            <a:r>
              <a:rPr sz="2000"/>
              <a:t>Closest point to target shape point </a:t>
            </a:r>
          </a:p>
        </p:txBody>
      </p:sp>
      <p:pic>
        <p:nvPicPr>
          <p:cNvPr id="244" name="Image" descr="Image"/>
          <p:cNvPicPr>
            <a:picLocks noChangeAspect="1"/>
          </p:cNvPicPr>
          <p:nvPr/>
        </p:nvPicPr>
        <p:blipFill>
          <a:blip r:embed="rId5"/>
          <a:stretch>
            <a:fillRect/>
          </a:stretch>
        </p:blipFill>
        <p:spPr>
          <a:xfrm>
            <a:off x="6724724" y="3029050"/>
            <a:ext cx="371048" cy="287263"/>
          </a:xfrm>
          <a:prstGeom prst="rect">
            <a:avLst/>
          </a:prstGeom>
          <a:ln w="12700">
            <a:miter lim="400000"/>
          </a:ln>
        </p:spPr>
      </p:pic>
      <p:pic>
        <p:nvPicPr>
          <p:cNvPr id="245" name="Image" descr="Image"/>
          <p:cNvPicPr>
            <a:picLocks noChangeAspect="1"/>
          </p:cNvPicPr>
          <p:nvPr/>
        </p:nvPicPr>
        <p:blipFill>
          <a:blip r:embed="rId6"/>
          <a:stretch>
            <a:fillRect/>
          </a:stretch>
        </p:blipFill>
        <p:spPr>
          <a:xfrm>
            <a:off x="3703295" y="5231899"/>
            <a:ext cx="4573693" cy="737084"/>
          </a:xfrm>
          <a:prstGeom prst="rect">
            <a:avLst/>
          </a:prstGeom>
          <a:ln w="12700">
            <a:miter lim="400000"/>
          </a:ln>
        </p:spPr>
      </p:pic>
      <p:sp>
        <p:nvSpPr>
          <p:cNvPr id="246" name="The optimisation is over…"/>
          <p:cNvSpPr txBox="1"/>
          <p:nvPr/>
        </p:nvSpPr>
        <p:spPr>
          <a:xfrm>
            <a:off x="2545211" y="3586448"/>
            <a:ext cx="2707452" cy="995445"/>
          </a:xfrm>
          <a:prstGeom prst="rect">
            <a:avLst/>
          </a:prstGeom>
          <a:ln w="12700">
            <a:miter lim="400000"/>
          </a:ln>
          <a:extLst>
            <a:ext uri="{C572A759-6A51-4108-AA02-DFA0A04FC94B}">
              <ma14:wrappingTextBoxFlag xmlns:m="http://schemas.openxmlformats.org/officeDocument/2006/math" xmlns:a14="http://schemas.microsoft.com/office/drawing/2010/main" xmlns:ma14="http://schemas.microsoft.com/office/mac/drawingml/2011/main" xmlns="" val="1"/>
            </a:ext>
          </a:extLst>
        </p:spPr>
        <p:txBody>
          <a:bodyPr wrap="square" lIns="35709" tIns="35709" rIns="35709" bIns="35709" anchor="ctr">
            <a:spAutoFit/>
          </a:bodyPr>
          <a:lstStyle/>
          <a:p>
            <a:pPr algn="l"/>
            <a:r>
              <a:rPr sz="2000"/>
              <a:t>The </a:t>
            </a:r>
            <a:r>
              <a:rPr sz="2000" err="1"/>
              <a:t>optimisation</a:t>
            </a:r>
            <a:r>
              <a:rPr sz="2000"/>
              <a:t> is over</a:t>
            </a:r>
            <a:r>
              <a:rPr lang="en-US" sz="2000"/>
              <a:t>:</a:t>
            </a:r>
            <a:r>
              <a:rPr sz="2000"/>
              <a:t> </a:t>
            </a:r>
          </a:p>
          <a:p>
            <a:pPr marL="228554" lvl="1" indent="-114277" algn="l">
              <a:buSzPct val="100000"/>
              <a:buChar char="•"/>
            </a:pPr>
            <a:r>
              <a:rPr sz="2000"/>
              <a:t> the transform </a:t>
            </a:r>
          </a:p>
          <a:p>
            <a:pPr marL="228554" lvl="1" indent="-114277" algn="l">
              <a:buSzPct val="100000"/>
              <a:buChar char="•"/>
            </a:pPr>
            <a:r>
              <a:rPr sz="2000"/>
              <a:t> the correspondences </a:t>
            </a:r>
          </a:p>
        </p:txBody>
      </p:sp>
      <p:pic>
        <p:nvPicPr>
          <p:cNvPr id="247" name="Image" descr="Image"/>
          <p:cNvPicPr>
            <a:picLocks noChangeAspect="1"/>
          </p:cNvPicPr>
          <p:nvPr/>
        </p:nvPicPr>
        <p:blipFill>
          <a:blip r:embed="rId7"/>
          <a:stretch>
            <a:fillRect/>
          </a:stretch>
        </p:blipFill>
        <p:spPr>
          <a:xfrm>
            <a:off x="5190342" y="4247577"/>
            <a:ext cx="1719906" cy="299735"/>
          </a:xfrm>
          <a:prstGeom prst="rect">
            <a:avLst/>
          </a:prstGeom>
          <a:ln w="12700">
            <a:miter lim="400000"/>
          </a:ln>
        </p:spPr>
      </p:pic>
      <p:pic>
        <p:nvPicPr>
          <p:cNvPr id="248" name="Image" descr="Image"/>
          <p:cNvPicPr>
            <a:picLocks noChangeAspect="1"/>
          </p:cNvPicPr>
          <p:nvPr/>
        </p:nvPicPr>
        <p:blipFill>
          <a:blip r:embed="rId8"/>
          <a:stretch>
            <a:fillRect/>
          </a:stretch>
        </p:blipFill>
        <p:spPr>
          <a:xfrm>
            <a:off x="4428007" y="3934302"/>
            <a:ext cx="167499" cy="299735"/>
          </a:xfrm>
          <a:prstGeom prst="rect">
            <a:avLst/>
          </a:prstGeom>
          <a:ln w="12700">
            <a:miter lim="400000"/>
          </a:ln>
        </p:spPr>
      </p:pic>
      <p:sp>
        <p:nvSpPr>
          <p:cNvPr id="249" name="Rounded Rectangle"/>
          <p:cNvSpPr/>
          <p:nvPr/>
        </p:nvSpPr>
        <p:spPr>
          <a:xfrm>
            <a:off x="3430576" y="4939875"/>
            <a:ext cx="5052649" cy="1307242"/>
          </a:xfrm>
          <a:prstGeom prst="roundRect">
            <a:avLst>
              <a:gd name="adj" fmla="val 12309"/>
            </a:avLst>
          </a:prstGeom>
          <a:solidFill>
            <a:srgbClr val="3CA2C3">
              <a:alpha val="22260"/>
            </a:srgbClr>
          </a:solidFill>
          <a:ln w="12700">
            <a:miter lim="400000"/>
          </a:ln>
        </p:spPr>
        <p:txBody>
          <a:bodyPr lIns="35709" tIns="35709" rIns="35709" bIns="35709" anchor="ctr"/>
          <a:lstStyle/>
          <a:p>
            <a:pPr>
              <a:defRPr sz="3200">
                <a:solidFill>
                  <a:srgbClr val="FFFFFF"/>
                </a:solidFill>
              </a:defRPr>
            </a:pPr>
            <a:endParaRPr sz="1600"/>
          </a:p>
        </p:txBody>
      </p:sp>
    </p:spTree>
    <p:extLst>
      <p:ext uri="{BB962C8B-B14F-4D97-AF65-F5344CB8AC3E}">
        <p14:creationId xmlns:p14="http://schemas.microsoft.com/office/powerpoint/2010/main" val="1040275249"/>
      </p:ext>
    </p:extLst>
  </p:cSld>
  <p:clrMapOvr>
    <a:masterClrMapping/>
  </p:clrMapOvr>
</p:sld>
</file>

<file path=ppt/slides/slide1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2" name="How do we find correspondences?"/>
          <p:cNvSpPr txBox="1">
            <a:spLocks noGrp="1"/>
          </p:cNvSpPr>
          <p:nvPr>
            <p:ph type="title"/>
          </p:nvPr>
        </p:nvSpPr>
        <p:spPr>
          <a:prstGeom prst="rect">
            <a:avLst/>
          </a:prstGeom>
        </p:spPr>
        <p:txBody>
          <a:bodyPr>
            <a:normAutofit/>
          </a:bodyPr>
          <a:lstStyle>
            <a:lvl1pPr>
              <a:defRPr sz="7600"/>
            </a:lvl1pPr>
          </a:lstStyle>
          <a:p>
            <a:r>
              <a:rPr sz="4400"/>
              <a:t>How do we find correspondences?</a:t>
            </a:r>
          </a:p>
        </p:txBody>
      </p:sp>
      <p:sp>
        <p:nvSpPr>
          <p:cNvPr id="254" name="The idea was to minimise the sum of distances between the one set of points and the other set, transformed…"/>
          <p:cNvSpPr txBox="1">
            <a:spLocks noGrp="1"/>
          </p:cNvSpPr>
          <p:nvPr>
            <p:ph idx="1"/>
          </p:nvPr>
        </p:nvSpPr>
        <p:spPr>
          <a:prstGeom prst="rect">
            <a:avLst/>
          </a:prstGeom>
        </p:spPr>
        <p:txBody>
          <a:bodyPr/>
          <a:lstStyle/>
          <a:p>
            <a:pPr marL="0" indent="0">
              <a:buNone/>
            </a:pPr>
            <a:r>
              <a:t>The idea was to </a:t>
            </a:r>
            <a:r>
              <a:rPr err="1"/>
              <a:t>minimise</a:t>
            </a:r>
            <a:r>
              <a:t> the sum of distances between the one set of points and the other set, transformed</a:t>
            </a:r>
            <a:br>
              <a:rPr/>
            </a:br>
            <a:br>
              <a:rPr/>
            </a:br>
            <a:br>
              <a:rPr/>
            </a:br>
            <a:br>
              <a:rPr/>
            </a:br>
            <a:br>
              <a:rPr/>
            </a:br>
            <a:br>
              <a:rPr/>
            </a:br>
            <a:br>
              <a:rPr/>
            </a:br>
            <a:endParaRPr/>
          </a:p>
        </p:txBody>
      </p:sp>
      <p:sp>
        <p:nvSpPr>
          <p:cNvPr id="273" name="Slide Number"/>
          <p:cNvSpPr txBox="1">
            <a:spLocks noGrp="1"/>
          </p:cNvSpPr>
          <p:nvPr>
            <p:ph type="sldNum" sz="quarter" idx="12"/>
          </p:nvPr>
        </p:nvSpPr>
        <p:spPr>
          <a:prstGeom prst="rect">
            <a:avLst/>
          </a:prstGeom>
          <a:extLst>
            <a:ext uri="{C572A759-6A51-4108-AA02-DFA0A04FC94B}">
              <ma14:wrappingTextBoxFlag xmlns:m="http://schemas.openxmlformats.org/officeDocument/2006/math" xmlns:a14="http://schemas.microsoft.com/office/drawing/2010/main" xmlns:ma14="http://schemas.microsoft.com/office/mac/drawingml/2011/main" xmlns="" val="1"/>
            </a:ext>
          </a:extLst>
        </p:spPr>
        <p:txBody>
          <a:bodyPr/>
          <a:lstStyle/>
          <a:p>
            <a:fld id="{86CB4B4D-7CA3-9044-876B-883B54F8677D}" type="slidenum">
              <a:t>125</a:t>
            </a:fld>
            <a:endParaRPr/>
          </a:p>
        </p:txBody>
      </p:sp>
      <p:sp>
        <p:nvSpPr>
          <p:cNvPr id="255" name="compact notation: f contains translation, rotation and isotropic scale"/>
          <p:cNvSpPr txBox="1"/>
          <p:nvPr/>
        </p:nvSpPr>
        <p:spPr>
          <a:xfrm>
            <a:off x="3557490" y="3465355"/>
            <a:ext cx="7231128" cy="379892"/>
          </a:xfrm>
          <a:prstGeom prst="rect">
            <a:avLst/>
          </a:prstGeom>
          <a:ln w="12700">
            <a:miter lim="400000"/>
          </a:ln>
          <a:extLst>
            <a:ext uri="{C572A759-6A51-4108-AA02-DFA0A04FC94B}">
              <ma14:wrappingTextBoxFlag xmlns:m="http://schemas.openxmlformats.org/officeDocument/2006/math" xmlns:a14="http://schemas.microsoft.com/office/drawing/2010/main" xmlns:ma14="http://schemas.microsoft.com/office/mac/drawingml/2011/main" xmlns="" val="1"/>
            </a:ext>
          </a:extLst>
        </p:spPr>
        <p:txBody>
          <a:bodyPr wrap="square" lIns="35709" tIns="35709" rIns="35709" bIns="35709" anchor="ctr">
            <a:spAutoFit/>
          </a:bodyPr>
          <a:lstStyle>
            <a:lvl1pPr>
              <a:defRPr sz="2800">
                <a:solidFill>
                  <a:schemeClr val="accent1">
                    <a:satOff val="-3355"/>
                    <a:lumOff val="26614"/>
                  </a:schemeClr>
                </a:solidFill>
              </a:defRPr>
            </a:lvl1pPr>
          </a:lstStyle>
          <a:p>
            <a:r>
              <a:rPr sz="2000">
                <a:solidFill>
                  <a:schemeClr val="accent1">
                    <a:lumMod val="60000"/>
                    <a:lumOff val="40000"/>
                  </a:schemeClr>
                </a:solidFill>
              </a:rPr>
              <a:t>compact notation: f contains translation, rotation and isotropic scale</a:t>
            </a:r>
          </a:p>
        </p:txBody>
      </p:sp>
      <p:pic>
        <p:nvPicPr>
          <p:cNvPr id="257" name="Image" descr="Image"/>
          <p:cNvPicPr>
            <a:picLocks noChangeAspect="1"/>
          </p:cNvPicPr>
          <p:nvPr/>
        </p:nvPicPr>
        <p:blipFill>
          <a:blip r:embed="rId2"/>
          <a:stretch>
            <a:fillRect/>
          </a:stretch>
        </p:blipFill>
        <p:spPr>
          <a:xfrm>
            <a:off x="2602753" y="2877642"/>
            <a:ext cx="6418774" cy="696335"/>
          </a:xfrm>
          <a:prstGeom prst="rect">
            <a:avLst/>
          </a:prstGeom>
          <a:ln w="12700">
            <a:miter lim="400000"/>
          </a:ln>
        </p:spPr>
      </p:pic>
      <p:sp>
        <p:nvSpPr>
          <p:cNvPr id="261" name="?"/>
          <p:cNvSpPr txBox="1"/>
          <p:nvPr/>
        </p:nvSpPr>
        <p:spPr>
          <a:xfrm>
            <a:off x="8193026" y="3067036"/>
            <a:ext cx="152266" cy="264476"/>
          </a:xfrm>
          <a:prstGeom prst="rect">
            <a:avLst/>
          </a:prstGeom>
          <a:ln w="12700">
            <a:miter lim="400000"/>
          </a:ln>
          <a:extLst>
            <a:ext uri="{C572A759-6A51-4108-AA02-DFA0A04FC94B}">
              <ma14:wrappingTextBoxFlag xmlns:m="http://schemas.openxmlformats.org/officeDocument/2006/math" xmlns:a14="http://schemas.microsoft.com/office/drawing/2010/main" xmlns:ma14="http://schemas.microsoft.com/office/mac/drawingml/2011/main" xmlns="" val="1"/>
            </a:ext>
          </a:extLst>
        </p:spPr>
        <p:txBody>
          <a:bodyPr wrap="square" lIns="35709" tIns="35709" rIns="35709" bIns="35709" anchor="ctr">
            <a:spAutoFit/>
          </a:bodyPr>
          <a:lstStyle>
            <a:lvl1pPr>
              <a:defRPr>
                <a:solidFill>
                  <a:schemeClr val="accent5">
                    <a:hueOff val="-444211"/>
                    <a:satOff val="-14915"/>
                    <a:lumOff val="22857"/>
                  </a:schemeClr>
                </a:solidFill>
              </a:defRPr>
            </a:lvl1pPr>
          </a:lstStyle>
          <a:p>
            <a:r>
              <a:rPr sz="1250"/>
              <a:t>?</a:t>
            </a:r>
          </a:p>
        </p:txBody>
      </p:sp>
    </p:spTree>
    <p:extLst>
      <p:ext uri="{BB962C8B-B14F-4D97-AF65-F5344CB8AC3E}">
        <p14:creationId xmlns:p14="http://schemas.microsoft.com/office/powerpoint/2010/main" val="3348769866"/>
      </p:ext>
    </p:extLst>
  </p:cSld>
  <p:clrMapOvr>
    <a:masterClrMapping/>
  </p:clrMapOvr>
</p:sld>
</file>

<file path=ppt/slides/slide1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5" name="Ideas"/>
          <p:cNvSpPr txBox="1">
            <a:spLocks noGrp="1"/>
          </p:cNvSpPr>
          <p:nvPr>
            <p:ph type="title"/>
          </p:nvPr>
        </p:nvSpPr>
        <p:spPr>
          <a:prstGeom prst="rect">
            <a:avLst/>
          </a:prstGeom>
        </p:spPr>
        <p:txBody>
          <a:bodyPr>
            <a:normAutofit/>
          </a:bodyPr>
          <a:lstStyle>
            <a:lvl1pPr>
              <a:defRPr sz="7600"/>
            </a:lvl1pPr>
          </a:lstStyle>
          <a:p>
            <a:r>
              <a:rPr sz="4400"/>
              <a:t>Ideas</a:t>
            </a:r>
          </a:p>
        </p:txBody>
      </p:sp>
      <p:sp>
        <p:nvSpPr>
          <p:cNvPr id="276" name="The idea was to minimise the sum of distances between the one set of points and the other set, transformed…"/>
          <p:cNvSpPr txBox="1">
            <a:spLocks noGrp="1"/>
          </p:cNvSpPr>
          <p:nvPr>
            <p:ph idx="1"/>
          </p:nvPr>
        </p:nvSpPr>
        <p:spPr>
          <a:prstGeom prst="rect">
            <a:avLst/>
          </a:prstGeom>
        </p:spPr>
        <p:txBody>
          <a:bodyPr/>
          <a:lstStyle/>
          <a:p>
            <a:pPr marL="0" indent="0">
              <a:buNone/>
            </a:pPr>
            <a:r>
              <a:t>The idea was to </a:t>
            </a:r>
            <a:r>
              <a:rPr err="1"/>
              <a:t>minimise</a:t>
            </a:r>
            <a:r>
              <a:t> the sum of distances between the one set of points and the other set, transformed</a:t>
            </a:r>
            <a:br>
              <a:rPr/>
            </a:br>
            <a:br>
              <a:rPr/>
            </a:br>
            <a:br>
              <a:rPr/>
            </a:br>
            <a:endParaRPr/>
          </a:p>
          <a:p>
            <a:pPr marL="0" indent="0">
              <a:buNone/>
            </a:pPr>
            <a:r>
              <a:t>What if </a:t>
            </a:r>
            <a:r>
              <a:rPr lang="en-US"/>
              <a:t>we estimate </a:t>
            </a:r>
            <a:r>
              <a:t>the correspondences?</a:t>
            </a:r>
            <a:br>
              <a:rPr/>
            </a:br>
            <a:br>
              <a:rPr/>
            </a:br>
            <a:br>
              <a:rPr/>
            </a:br>
            <a:br>
              <a:rPr/>
            </a:br>
            <a:endParaRPr/>
          </a:p>
        </p:txBody>
      </p:sp>
      <p:sp>
        <p:nvSpPr>
          <p:cNvPr id="294" name="Slide Number"/>
          <p:cNvSpPr txBox="1">
            <a:spLocks noGrp="1"/>
          </p:cNvSpPr>
          <p:nvPr>
            <p:ph type="sldNum" sz="quarter" idx="12"/>
          </p:nvPr>
        </p:nvSpPr>
        <p:spPr>
          <a:prstGeom prst="rect">
            <a:avLst/>
          </a:prstGeom>
          <a:extLst>
            <a:ext uri="{C572A759-6A51-4108-AA02-DFA0A04FC94B}">
              <ma14:wrappingTextBoxFlag xmlns:m="http://schemas.openxmlformats.org/officeDocument/2006/math" xmlns:a14="http://schemas.microsoft.com/office/drawing/2010/main" xmlns:ma14="http://schemas.microsoft.com/office/mac/drawingml/2011/main" xmlns="" val="1"/>
            </a:ext>
          </a:extLst>
        </p:spPr>
        <p:txBody>
          <a:bodyPr/>
          <a:lstStyle/>
          <a:p>
            <a:fld id="{86CB4B4D-7CA3-9044-876B-883B54F8677D}" type="slidenum">
              <a:t>126</a:t>
            </a:fld>
            <a:endParaRPr/>
          </a:p>
        </p:txBody>
      </p:sp>
      <p:sp>
        <p:nvSpPr>
          <p:cNvPr id="24" name="compact notation: f contains translation, rotation and isotropic scale">
            <a:extLst>
              <a:ext uri="{FF2B5EF4-FFF2-40B4-BE49-F238E27FC236}">
                <a16:creationId xmlns:a16="http://schemas.microsoft.com/office/drawing/2014/main" id="{09416E69-62E1-D54C-AAF7-4351998C23D6}"/>
              </a:ext>
            </a:extLst>
          </p:cNvPr>
          <p:cNvSpPr txBox="1"/>
          <p:nvPr/>
        </p:nvSpPr>
        <p:spPr>
          <a:xfrm>
            <a:off x="3557490" y="3465355"/>
            <a:ext cx="7231128" cy="379892"/>
          </a:xfrm>
          <a:prstGeom prst="rect">
            <a:avLst/>
          </a:prstGeom>
          <a:ln w="12700">
            <a:miter lim="400000"/>
          </a:ln>
          <a:extLst>
            <a:ext uri="{C572A759-6A51-4108-AA02-DFA0A04FC94B}">
              <ma14:wrappingTextBoxFlag xmlns:m="http://schemas.openxmlformats.org/officeDocument/2006/math" xmlns:a14="http://schemas.microsoft.com/office/drawing/2010/main" xmlns:ma14="http://schemas.microsoft.com/office/mac/drawingml/2011/main" xmlns="" val="1"/>
            </a:ext>
          </a:extLst>
        </p:spPr>
        <p:txBody>
          <a:bodyPr wrap="square" lIns="35709" tIns="35709" rIns="35709" bIns="35709" anchor="ctr">
            <a:spAutoFit/>
          </a:bodyPr>
          <a:lstStyle>
            <a:lvl1pPr>
              <a:defRPr sz="2800">
                <a:solidFill>
                  <a:schemeClr val="accent1">
                    <a:satOff val="-3355"/>
                    <a:lumOff val="26614"/>
                  </a:schemeClr>
                </a:solidFill>
              </a:defRPr>
            </a:lvl1pPr>
          </a:lstStyle>
          <a:p>
            <a:r>
              <a:rPr sz="2000">
                <a:solidFill>
                  <a:schemeClr val="accent1">
                    <a:lumMod val="60000"/>
                    <a:lumOff val="40000"/>
                  </a:schemeClr>
                </a:solidFill>
              </a:rPr>
              <a:t>compact notation: f contains translation, rotation and isotropic scale</a:t>
            </a:r>
          </a:p>
        </p:txBody>
      </p:sp>
      <p:pic>
        <p:nvPicPr>
          <p:cNvPr id="25" name="Image" descr="Image">
            <a:extLst>
              <a:ext uri="{FF2B5EF4-FFF2-40B4-BE49-F238E27FC236}">
                <a16:creationId xmlns:a16="http://schemas.microsoft.com/office/drawing/2014/main" id="{E7FCDFA0-4C55-1642-875B-D10D707AE8EF}"/>
              </a:ext>
            </a:extLst>
          </p:cNvPr>
          <p:cNvPicPr>
            <a:picLocks noChangeAspect="1"/>
          </p:cNvPicPr>
          <p:nvPr/>
        </p:nvPicPr>
        <p:blipFill>
          <a:blip r:embed="rId2"/>
          <a:stretch>
            <a:fillRect/>
          </a:stretch>
        </p:blipFill>
        <p:spPr>
          <a:xfrm>
            <a:off x="2602753" y="2877642"/>
            <a:ext cx="6418774" cy="696335"/>
          </a:xfrm>
          <a:prstGeom prst="rect">
            <a:avLst/>
          </a:prstGeom>
          <a:ln w="12700">
            <a:miter lim="400000"/>
          </a:ln>
        </p:spPr>
      </p:pic>
    </p:spTree>
    <p:extLst>
      <p:ext uri="{BB962C8B-B14F-4D97-AF65-F5344CB8AC3E}">
        <p14:creationId xmlns:p14="http://schemas.microsoft.com/office/powerpoint/2010/main" val="2799468582"/>
      </p:ext>
    </p:extLst>
  </p:cSld>
  <p:clrMapOvr>
    <a:masterClrMapping/>
  </p:clrMapOvr>
</p:sld>
</file>

<file path=ppt/slides/slide1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6" name="Solution: Iteratively find correspondences"/>
          <p:cNvSpPr txBox="1">
            <a:spLocks noGrp="1"/>
          </p:cNvSpPr>
          <p:nvPr>
            <p:ph type="title"/>
          </p:nvPr>
        </p:nvSpPr>
        <p:spPr>
          <a:prstGeom prst="rect">
            <a:avLst/>
          </a:prstGeom>
        </p:spPr>
        <p:txBody>
          <a:bodyPr>
            <a:normAutofit/>
          </a:bodyPr>
          <a:lstStyle>
            <a:lvl1pPr>
              <a:defRPr sz="7600"/>
            </a:lvl1pPr>
          </a:lstStyle>
          <a:p>
            <a:r>
              <a:rPr sz="4400"/>
              <a:t>Solution: Iteratively find correspondences</a:t>
            </a:r>
          </a:p>
        </p:txBody>
      </p:sp>
      <p:sp>
        <p:nvSpPr>
          <p:cNvPr id="296" name="The idea was to minimise the sum of distances between the one set of points and the other set, transformed…"/>
          <p:cNvSpPr txBox="1">
            <a:spLocks noGrp="1"/>
          </p:cNvSpPr>
          <p:nvPr>
            <p:ph idx="1"/>
          </p:nvPr>
        </p:nvSpPr>
        <p:spPr>
          <a:prstGeom prst="rect">
            <a:avLst/>
          </a:prstGeom>
        </p:spPr>
        <p:txBody>
          <a:bodyPr/>
          <a:lstStyle/>
          <a:p>
            <a:pPr marL="0" indent="0">
              <a:buNone/>
            </a:pPr>
            <a:r>
              <a:t>The idea was to </a:t>
            </a:r>
            <a:r>
              <a:rPr err="1"/>
              <a:t>minimise</a:t>
            </a:r>
            <a:r>
              <a:t> the sum of distances between the one set of points and the other set, transformed</a:t>
            </a:r>
            <a:br>
              <a:rPr/>
            </a:br>
            <a:br>
              <a:rPr/>
            </a:br>
            <a:br>
              <a:rPr/>
            </a:br>
            <a:endParaRPr/>
          </a:p>
          <a:p>
            <a:pPr marL="0" indent="0">
              <a:buNone/>
            </a:pPr>
            <a:r>
              <a:t>What if we estimate the correspondences?</a:t>
            </a:r>
            <a:br>
              <a:rPr/>
            </a:br>
            <a:br>
              <a:rPr/>
            </a:br>
            <a:br>
              <a:rPr/>
            </a:br>
            <a:br>
              <a:rPr/>
            </a:br>
            <a:endParaRPr/>
          </a:p>
        </p:txBody>
      </p:sp>
      <p:sp>
        <p:nvSpPr>
          <p:cNvPr id="317" name="Slide Number"/>
          <p:cNvSpPr txBox="1">
            <a:spLocks noGrp="1"/>
          </p:cNvSpPr>
          <p:nvPr>
            <p:ph type="sldNum" sz="quarter" idx="12"/>
          </p:nvPr>
        </p:nvSpPr>
        <p:spPr>
          <a:prstGeom prst="rect">
            <a:avLst/>
          </a:prstGeom>
          <a:extLst>
            <a:ext uri="{C572A759-6A51-4108-AA02-DFA0A04FC94B}">
              <ma14:wrappingTextBoxFlag xmlns:m="http://schemas.openxmlformats.org/officeDocument/2006/math" xmlns:a14="http://schemas.microsoft.com/office/drawing/2010/main" xmlns:ma14="http://schemas.microsoft.com/office/mac/drawingml/2011/main" xmlns="" val="1"/>
            </a:ext>
          </a:extLst>
        </p:spPr>
        <p:txBody>
          <a:bodyPr/>
          <a:lstStyle/>
          <a:p>
            <a:fld id="{86CB4B4D-7CA3-9044-876B-883B54F8677D}" type="slidenum">
              <a:t>127</a:t>
            </a:fld>
            <a:endParaRPr/>
          </a:p>
        </p:txBody>
      </p:sp>
      <p:grpSp>
        <p:nvGrpSpPr>
          <p:cNvPr id="309" name="Group"/>
          <p:cNvGrpSpPr/>
          <p:nvPr/>
        </p:nvGrpSpPr>
        <p:grpSpPr>
          <a:xfrm>
            <a:off x="2357986" y="4293596"/>
            <a:ext cx="2446516" cy="642714"/>
            <a:chOff x="0" y="-85309"/>
            <a:chExt cx="4894305" cy="1285765"/>
          </a:xfrm>
        </p:grpSpPr>
        <p:sp>
          <p:nvSpPr>
            <p:cNvPr id="304" name="Rounded Rectangle"/>
            <p:cNvSpPr/>
            <p:nvPr/>
          </p:nvSpPr>
          <p:spPr>
            <a:xfrm>
              <a:off x="0" y="688878"/>
              <a:ext cx="899078" cy="441841"/>
            </a:xfrm>
            <a:prstGeom prst="roundRect">
              <a:avLst>
                <a:gd name="adj" fmla="val 15075"/>
              </a:avLst>
            </a:prstGeom>
            <a:solidFill>
              <a:srgbClr val="00DED1">
                <a:alpha val="31895"/>
              </a:srgbClr>
            </a:solidFill>
            <a:ln w="12700" cap="flat">
              <a:noFill/>
              <a:miter lim="400000"/>
            </a:ln>
            <a:effectLst/>
          </p:spPr>
          <p:txBody>
            <a:bodyPr wrap="square" lIns="35709" tIns="35709" rIns="35709" bIns="35709" numCol="1" anchor="ctr">
              <a:noAutofit/>
            </a:bodyPr>
            <a:lstStyle/>
            <a:p>
              <a:pPr>
                <a:defRPr sz="3200">
                  <a:solidFill>
                    <a:srgbClr val="FFFFFF"/>
                  </a:solidFill>
                </a:defRPr>
              </a:pPr>
              <a:endParaRPr sz="1600"/>
            </a:p>
          </p:txBody>
        </p:sp>
        <p:sp>
          <p:nvSpPr>
            <p:cNvPr id="305" name="Rounded Rectangle"/>
            <p:cNvSpPr/>
            <p:nvPr/>
          </p:nvSpPr>
          <p:spPr>
            <a:xfrm>
              <a:off x="4641736" y="758615"/>
              <a:ext cx="252569" cy="441841"/>
            </a:xfrm>
            <a:prstGeom prst="roundRect">
              <a:avLst>
                <a:gd name="adj" fmla="val 26372"/>
              </a:avLst>
            </a:prstGeom>
            <a:solidFill>
              <a:srgbClr val="00DED1">
                <a:alpha val="31895"/>
              </a:srgbClr>
            </a:solidFill>
            <a:ln w="12700" cap="flat">
              <a:noFill/>
              <a:miter lim="400000"/>
            </a:ln>
            <a:effectLst/>
          </p:spPr>
          <p:txBody>
            <a:bodyPr wrap="square" lIns="35709" tIns="35709" rIns="35709" bIns="35709" numCol="1" anchor="ctr">
              <a:noAutofit/>
            </a:bodyPr>
            <a:lstStyle/>
            <a:p>
              <a:pPr>
                <a:defRPr sz="3200">
                  <a:solidFill>
                    <a:srgbClr val="FFFFFF"/>
                  </a:solidFill>
                </a:defRPr>
              </a:pPr>
              <a:endParaRPr sz="1600"/>
            </a:p>
          </p:txBody>
        </p:sp>
        <p:sp>
          <p:nvSpPr>
            <p:cNvPr id="306" name="iteration"/>
            <p:cNvSpPr txBox="1"/>
            <p:nvPr/>
          </p:nvSpPr>
          <p:spPr>
            <a:xfrm>
              <a:off x="1478341" y="-85309"/>
              <a:ext cx="1949721" cy="759981"/>
            </a:xfrm>
            <a:prstGeom prst="rect">
              <a:avLst/>
            </a:prstGeom>
            <a:noFill/>
            <a:ln w="12700" cap="flat">
              <a:noFill/>
              <a:miter lim="400000"/>
            </a:ln>
            <a:effectLst/>
            <a:extLst>
              <a:ext uri="{C572A759-6A51-4108-AA02-DFA0A04FC94B}">
                <ma14:wrappingTextBoxFlag xmlns:m="http://schemas.openxmlformats.org/officeDocument/2006/math" xmlns:a14="http://schemas.microsoft.com/office/drawing/2010/main" xmlns:ma14="http://schemas.microsoft.com/office/mac/drawingml/2011/main" xmlns="" val="1"/>
              </a:ext>
            </a:extLst>
          </p:spPr>
          <p:txBody>
            <a:bodyPr wrap="none" lIns="35709" tIns="35709" rIns="35709" bIns="35709" numCol="1" anchor="ctr">
              <a:spAutoFit/>
            </a:bodyPr>
            <a:lstStyle>
              <a:lvl1pPr>
                <a:defRPr sz="2800">
                  <a:solidFill>
                    <a:srgbClr val="ABD2CE"/>
                  </a:solidFill>
                </a:defRPr>
              </a:lvl1pPr>
            </a:lstStyle>
            <a:p>
              <a:r>
                <a:rPr sz="2000">
                  <a:solidFill>
                    <a:schemeClr val="accent6"/>
                  </a:solidFill>
                </a:rPr>
                <a:t>iteration</a:t>
              </a:r>
              <a:endParaRPr sz="1400">
                <a:solidFill>
                  <a:schemeClr val="accent6"/>
                </a:solidFill>
              </a:endParaRPr>
            </a:p>
          </p:txBody>
        </p:sp>
        <p:sp>
          <p:nvSpPr>
            <p:cNvPr id="307" name="Line"/>
            <p:cNvSpPr/>
            <p:nvPr/>
          </p:nvSpPr>
          <p:spPr>
            <a:xfrm flipH="1">
              <a:off x="624716" y="317653"/>
              <a:ext cx="746182" cy="357018"/>
            </a:xfrm>
            <a:prstGeom prst="line">
              <a:avLst/>
            </a:prstGeom>
            <a:noFill/>
            <a:ln w="25400" cap="flat">
              <a:solidFill>
                <a:schemeClr val="accent6"/>
              </a:solidFill>
              <a:prstDash val="solid"/>
              <a:miter lim="400000"/>
              <a:tailEnd type="triangle" w="med" len="med"/>
            </a:ln>
            <a:effectLst/>
          </p:spPr>
          <p:txBody>
            <a:bodyPr wrap="square" lIns="35709" tIns="35709" rIns="35709" bIns="35709" numCol="1" anchor="ctr">
              <a:noAutofit/>
            </a:bodyPr>
            <a:lstStyle/>
            <a:p>
              <a:pPr>
                <a:defRPr sz="3200"/>
              </a:pPr>
              <a:endParaRPr sz="1600"/>
            </a:p>
          </p:txBody>
        </p:sp>
        <p:sp>
          <p:nvSpPr>
            <p:cNvPr id="308" name="Line"/>
            <p:cNvSpPr/>
            <p:nvPr/>
          </p:nvSpPr>
          <p:spPr>
            <a:xfrm>
              <a:off x="3535504" y="358210"/>
              <a:ext cx="1039304" cy="394164"/>
            </a:xfrm>
            <a:prstGeom prst="line">
              <a:avLst/>
            </a:prstGeom>
            <a:noFill/>
            <a:ln w="25400" cap="flat">
              <a:solidFill>
                <a:schemeClr val="accent6"/>
              </a:solidFill>
              <a:prstDash val="solid"/>
              <a:miter lim="400000"/>
              <a:tailEnd type="triangle" w="med" len="med"/>
            </a:ln>
            <a:effectLst/>
          </p:spPr>
          <p:txBody>
            <a:bodyPr wrap="square" lIns="35709" tIns="35709" rIns="35709" bIns="35709" numCol="1" anchor="ctr">
              <a:noAutofit/>
            </a:bodyPr>
            <a:lstStyle/>
            <a:p>
              <a:pPr>
                <a:defRPr sz="3200"/>
              </a:pPr>
              <a:endParaRPr sz="1600"/>
            </a:p>
          </p:txBody>
        </p:sp>
      </p:grpSp>
      <p:pic>
        <p:nvPicPr>
          <p:cNvPr id="310" name="Image" descr="Image"/>
          <p:cNvPicPr>
            <a:picLocks noChangeAspect="1"/>
          </p:cNvPicPr>
          <p:nvPr/>
        </p:nvPicPr>
        <p:blipFill>
          <a:blip r:embed="rId2"/>
          <a:stretch>
            <a:fillRect/>
          </a:stretch>
        </p:blipFill>
        <p:spPr>
          <a:xfrm>
            <a:off x="2164007" y="4694687"/>
            <a:ext cx="4910050" cy="1410524"/>
          </a:xfrm>
          <a:prstGeom prst="rect">
            <a:avLst/>
          </a:prstGeom>
          <a:ln w="12700">
            <a:miter lim="400000"/>
          </a:ln>
        </p:spPr>
      </p:pic>
      <p:sp>
        <p:nvSpPr>
          <p:cNvPr id="311" name="Given current best transformation,…"/>
          <p:cNvSpPr txBox="1"/>
          <p:nvPr/>
        </p:nvSpPr>
        <p:spPr>
          <a:xfrm>
            <a:off x="7194546" y="4693153"/>
            <a:ext cx="3313387" cy="503003"/>
          </a:xfrm>
          <a:prstGeom prst="rect">
            <a:avLst/>
          </a:prstGeom>
          <a:ln w="12700">
            <a:miter lim="400000"/>
          </a:ln>
          <a:extLst>
            <a:ext uri="{C572A759-6A51-4108-AA02-DFA0A04FC94B}">
              <ma14:wrappingTextBoxFlag xmlns:m="http://schemas.openxmlformats.org/officeDocument/2006/math" xmlns:a14="http://schemas.microsoft.com/office/drawing/2010/main" xmlns:ma14="http://schemas.microsoft.com/office/mac/drawingml/2011/main" xmlns="" val="1"/>
            </a:ext>
          </a:extLst>
        </p:spPr>
        <p:txBody>
          <a:bodyPr wrap="square" lIns="35709" tIns="35709" rIns="35709" bIns="35709" anchor="ctr">
            <a:spAutoFit/>
          </a:bodyPr>
          <a:lstStyle/>
          <a:p>
            <a:pPr>
              <a:defRPr sz="2800">
                <a:solidFill>
                  <a:schemeClr val="accent1">
                    <a:satOff val="-3355"/>
                    <a:lumOff val="26614"/>
                  </a:schemeClr>
                </a:solidFill>
              </a:defRPr>
            </a:pPr>
            <a:r>
              <a:rPr sz="1400"/>
              <a:t>Given current best transformation,</a:t>
            </a:r>
          </a:p>
          <a:p>
            <a:pPr>
              <a:defRPr sz="2800">
                <a:solidFill>
                  <a:schemeClr val="accent1">
                    <a:satOff val="-3355"/>
                    <a:lumOff val="26614"/>
                  </a:schemeClr>
                </a:solidFill>
              </a:defRPr>
            </a:pPr>
            <a:r>
              <a:rPr sz="1400"/>
              <a:t>which are the closest correspondences?</a:t>
            </a:r>
          </a:p>
        </p:txBody>
      </p:sp>
      <p:sp>
        <p:nvSpPr>
          <p:cNvPr id="312" name="Given current best correspondences,…"/>
          <p:cNvSpPr txBox="1"/>
          <p:nvPr/>
        </p:nvSpPr>
        <p:spPr>
          <a:xfrm>
            <a:off x="7428409" y="5480036"/>
            <a:ext cx="3063319" cy="503003"/>
          </a:xfrm>
          <a:prstGeom prst="rect">
            <a:avLst/>
          </a:prstGeom>
          <a:ln w="12700">
            <a:miter lim="400000"/>
          </a:ln>
          <a:extLst>
            <a:ext uri="{C572A759-6A51-4108-AA02-DFA0A04FC94B}">
              <ma14:wrappingTextBoxFlag xmlns:m="http://schemas.openxmlformats.org/officeDocument/2006/math" xmlns:a14="http://schemas.microsoft.com/office/drawing/2010/main" xmlns:ma14="http://schemas.microsoft.com/office/mac/drawingml/2011/main" xmlns="" val="1"/>
            </a:ext>
          </a:extLst>
        </p:spPr>
        <p:txBody>
          <a:bodyPr wrap="square" lIns="35709" tIns="35709" rIns="35709" bIns="35709" anchor="ctr">
            <a:spAutoFit/>
          </a:bodyPr>
          <a:lstStyle/>
          <a:p>
            <a:pPr>
              <a:defRPr sz="2800">
                <a:solidFill>
                  <a:schemeClr val="accent1">
                    <a:satOff val="-3355"/>
                    <a:lumOff val="26614"/>
                  </a:schemeClr>
                </a:solidFill>
              </a:defRPr>
            </a:pPr>
            <a:r>
              <a:rPr sz="1400"/>
              <a:t>Given current best correspondences,</a:t>
            </a:r>
          </a:p>
          <a:p>
            <a:pPr>
              <a:defRPr sz="2800">
                <a:solidFill>
                  <a:schemeClr val="accent1">
                    <a:satOff val="-3355"/>
                    <a:lumOff val="26614"/>
                  </a:schemeClr>
                </a:solidFill>
              </a:defRPr>
            </a:pPr>
            <a:r>
              <a:rPr sz="1400"/>
              <a:t>which is the best transformation?</a:t>
            </a:r>
          </a:p>
        </p:txBody>
      </p:sp>
      <p:sp>
        <p:nvSpPr>
          <p:cNvPr id="313" name="Rectangle"/>
          <p:cNvSpPr/>
          <p:nvPr/>
        </p:nvSpPr>
        <p:spPr>
          <a:xfrm>
            <a:off x="7140839" y="4420017"/>
            <a:ext cx="3420801" cy="2206375"/>
          </a:xfrm>
          <a:prstGeom prst="rect">
            <a:avLst/>
          </a:prstGeom>
          <a:solidFill>
            <a:srgbClr val="FFFFFF"/>
          </a:solidFill>
          <a:ln w="12700">
            <a:miter lim="400000"/>
          </a:ln>
        </p:spPr>
        <p:txBody>
          <a:bodyPr lIns="35709" tIns="35709" rIns="35709" bIns="35709" anchor="ctr"/>
          <a:lstStyle/>
          <a:p>
            <a:pPr>
              <a:defRPr sz="3200">
                <a:solidFill>
                  <a:srgbClr val="FFFFFF"/>
                </a:solidFill>
              </a:defRPr>
            </a:pPr>
            <a:endParaRPr sz="1600"/>
          </a:p>
        </p:txBody>
      </p:sp>
      <p:sp>
        <p:nvSpPr>
          <p:cNvPr id="314" name="original unsorted points"/>
          <p:cNvSpPr txBox="1"/>
          <p:nvPr/>
        </p:nvSpPr>
        <p:spPr>
          <a:xfrm>
            <a:off x="735940" y="5057319"/>
            <a:ext cx="2563182" cy="379892"/>
          </a:xfrm>
          <a:prstGeom prst="rect">
            <a:avLst/>
          </a:prstGeom>
          <a:ln w="12700">
            <a:miter lim="400000"/>
          </a:ln>
          <a:extLst>
            <a:ext uri="{C572A759-6A51-4108-AA02-DFA0A04FC94B}">
              <ma14:wrappingTextBoxFlag xmlns:m="http://schemas.openxmlformats.org/officeDocument/2006/math" xmlns:a14="http://schemas.microsoft.com/office/drawing/2010/main" xmlns:ma14="http://schemas.microsoft.com/office/mac/drawingml/2011/main" xmlns="" val="1"/>
            </a:ext>
          </a:extLst>
        </p:spPr>
        <p:txBody>
          <a:bodyPr wrap="square" lIns="35709" tIns="35709" rIns="35709" bIns="35709" anchor="ctr">
            <a:spAutoFit/>
          </a:bodyPr>
          <a:lstStyle>
            <a:lvl1pPr>
              <a:defRPr sz="2800">
                <a:solidFill>
                  <a:srgbClr val="ABD2CE"/>
                </a:solidFill>
              </a:defRPr>
            </a:lvl1pPr>
          </a:lstStyle>
          <a:p>
            <a:r>
              <a:rPr sz="2000">
                <a:solidFill>
                  <a:schemeClr val="accent6"/>
                </a:solidFill>
              </a:rPr>
              <a:t>original unsorted points</a:t>
            </a:r>
          </a:p>
        </p:txBody>
      </p:sp>
      <p:sp>
        <p:nvSpPr>
          <p:cNvPr id="315" name="Line"/>
          <p:cNvSpPr/>
          <p:nvPr/>
        </p:nvSpPr>
        <p:spPr>
          <a:xfrm>
            <a:off x="3332513" y="5282449"/>
            <a:ext cx="777631" cy="111309"/>
          </a:xfrm>
          <a:custGeom>
            <a:avLst/>
            <a:gdLst/>
            <a:ahLst/>
            <a:cxnLst>
              <a:cxn ang="0">
                <a:pos x="wd2" y="hd2"/>
              </a:cxn>
              <a:cxn ang="5400000">
                <a:pos x="wd2" y="hd2"/>
              </a:cxn>
              <a:cxn ang="10800000">
                <a:pos x="wd2" y="hd2"/>
              </a:cxn>
              <a:cxn ang="16200000">
                <a:pos x="wd2" y="hd2"/>
              </a:cxn>
            </a:cxnLst>
            <a:rect l="0" t="0" r="r" b="b"/>
            <a:pathLst>
              <a:path w="21600" h="19456" extrusionOk="0">
                <a:moveTo>
                  <a:pt x="0" y="11197"/>
                </a:moveTo>
                <a:cubicBezTo>
                  <a:pt x="4292" y="19578"/>
                  <a:pt x="8723" y="21600"/>
                  <a:pt x="13097" y="17174"/>
                </a:cubicBezTo>
                <a:cubicBezTo>
                  <a:pt x="15999" y="14235"/>
                  <a:pt x="18853" y="8473"/>
                  <a:pt x="21600" y="0"/>
                </a:cubicBezTo>
              </a:path>
            </a:pathLst>
          </a:custGeom>
          <a:ln w="25400">
            <a:solidFill>
              <a:schemeClr val="accent6"/>
            </a:solidFill>
            <a:miter lim="400000"/>
            <a:tailEnd type="triangle"/>
          </a:ln>
        </p:spPr>
        <p:txBody>
          <a:bodyPr lIns="35709" tIns="35709" rIns="35709" bIns="35709" anchor="ctr"/>
          <a:lstStyle/>
          <a:p>
            <a:pPr>
              <a:defRPr sz="3200"/>
            </a:pPr>
            <a:endParaRPr sz="1600"/>
          </a:p>
        </p:txBody>
      </p:sp>
      <p:sp>
        <p:nvSpPr>
          <p:cNvPr id="24" name="compact notation: f contains translation, rotation and isotropic scale">
            <a:extLst>
              <a:ext uri="{FF2B5EF4-FFF2-40B4-BE49-F238E27FC236}">
                <a16:creationId xmlns:a16="http://schemas.microsoft.com/office/drawing/2014/main" id="{E824751F-EE4D-5D41-8E2B-D0DEBA096E50}"/>
              </a:ext>
            </a:extLst>
          </p:cNvPr>
          <p:cNvSpPr txBox="1"/>
          <p:nvPr/>
        </p:nvSpPr>
        <p:spPr>
          <a:xfrm>
            <a:off x="3557490" y="3465355"/>
            <a:ext cx="7231128" cy="379892"/>
          </a:xfrm>
          <a:prstGeom prst="rect">
            <a:avLst/>
          </a:prstGeom>
          <a:ln w="12700">
            <a:miter lim="400000"/>
          </a:ln>
          <a:extLst>
            <a:ext uri="{C572A759-6A51-4108-AA02-DFA0A04FC94B}">
              <ma14:wrappingTextBoxFlag xmlns:m="http://schemas.openxmlformats.org/officeDocument/2006/math" xmlns:a14="http://schemas.microsoft.com/office/drawing/2010/main" xmlns:ma14="http://schemas.microsoft.com/office/mac/drawingml/2011/main" xmlns="" val="1"/>
            </a:ext>
          </a:extLst>
        </p:spPr>
        <p:txBody>
          <a:bodyPr wrap="square" lIns="35709" tIns="35709" rIns="35709" bIns="35709" anchor="ctr">
            <a:spAutoFit/>
          </a:bodyPr>
          <a:lstStyle>
            <a:lvl1pPr>
              <a:defRPr sz="2800">
                <a:solidFill>
                  <a:schemeClr val="accent1">
                    <a:satOff val="-3355"/>
                    <a:lumOff val="26614"/>
                  </a:schemeClr>
                </a:solidFill>
              </a:defRPr>
            </a:lvl1pPr>
          </a:lstStyle>
          <a:p>
            <a:r>
              <a:rPr sz="2000">
                <a:solidFill>
                  <a:schemeClr val="accent1">
                    <a:lumMod val="60000"/>
                    <a:lumOff val="40000"/>
                  </a:schemeClr>
                </a:solidFill>
              </a:rPr>
              <a:t>compact notation: f contains translation, rotation and isotropic scale</a:t>
            </a:r>
          </a:p>
        </p:txBody>
      </p:sp>
      <p:pic>
        <p:nvPicPr>
          <p:cNvPr id="25" name="Image" descr="Image">
            <a:extLst>
              <a:ext uri="{FF2B5EF4-FFF2-40B4-BE49-F238E27FC236}">
                <a16:creationId xmlns:a16="http://schemas.microsoft.com/office/drawing/2014/main" id="{D4813161-E230-5240-B982-C57456465692}"/>
              </a:ext>
            </a:extLst>
          </p:cNvPr>
          <p:cNvPicPr>
            <a:picLocks noChangeAspect="1"/>
          </p:cNvPicPr>
          <p:nvPr/>
        </p:nvPicPr>
        <p:blipFill>
          <a:blip r:embed="rId3"/>
          <a:stretch>
            <a:fillRect/>
          </a:stretch>
        </p:blipFill>
        <p:spPr>
          <a:xfrm>
            <a:off x="2602753" y="2877642"/>
            <a:ext cx="6418774" cy="696335"/>
          </a:xfrm>
          <a:prstGeom prst="rect">
            <a:avLst/>
          </a:prstGeom>
          <a:ln w="12700">
            <a:miter lim="400000"/>
          </a:ln>
        </p:spPr>
      </p:pic>
    </p:spTree>
    <p:extLst>
      <p:ext uri="{BB962C8B-B14F-4D97-AF65-F5344CB8AC3E}">
        <p14:creationId xmlns:p14="http://schemas.microsoft.com/office/powerpoint/2010/main" val="1521606748"/>
      </p:ext>
    </p:extLst>
  </p:cSld>
  <p:clrMapOvr>
    <a:masterClrMapping/>
  </p:clrMapOvr>
</p:sld>
</file>

<file path=ppt/slides/slide1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190EA5-A33C-4E4D-AA6E-6E2245751397}"/>
              </a:ext>
            </a:extLst>
          </p:cNvPr>
          <p:cNvSpPr>
            <a:spLocks noGrp="1"/>
          </p:cNvSpPr>
          <p:nvPr>
            <p:ph type="title"/>
          </p:nvPr>
        </p:nvSpPr>
        <p:spPr/>
        <p:txBody>
          <a:bodyPr>
            <a:normAutofit/>
          </a:bodyPr>
          <a:lstStyle/>
          <a:p>
            <a:r>
              <a:rPr lang="de-DE" sz="4400" err="1"/>
              <a:t>Alternate</a:t>
            </a:r>
            <a:r>
              <a:rPr lang="de-DE" sz="4400"/>
              <a:t> </a:t>
            </a:r>
            <a:r>
              <a:rPr lang="de-DE" sz="4400" err="1"/>
              <a:t>between</a:t>
            </a:r>
            <a:r>
              <a:rPr lang="de-DE" sz="4400"/>
              <a:t> </a:t>
            </a:r>
            <a:r>
              <a:rPr lang="de-DE" sz="4400" err="1"/>
              <a:t>finding</a:t>
            </a:r>
            <a:r>
              <a:rPr lang="de-DE" sz="4400"/>
              <a:t> </a:t>
            </a:r>
            <a:r>
              <a:rPr lang="de-DE" sz="4400" err="1"/>
              <a:t>correspondences</a:t>
            </a:r>
            <a:r>
              <a:rPr lang="de-DE" sz="4400"/>
              <a:t> </a:t>
            </a:r>
            <a:r>
              <a:rPr lang="de-DE" sz="4400" err="1"/>
              <a:t>and</a:t>
            </a:r>
            <a:r>
              <a:rPr lang="de-DE" sz="4400"/>
              <a:t> </a:t>
            </a:r>
            <a:r>
              <a:rPr lang="de-DE" sz="4400" err="1"/>
              <a:t>finding</a:t>
            </a:r>
            <a:r>
              <a:rPr lang="de-DE" sz="4400"/>
              <a:t> </a:t>
            </a:r>
            <a:r>
              <a:rPr lang="de-DE" sz="4400" err="1"/>
              <a:t>the</a:t>
            </a:r>
            <a:r>
              <a:rPr lang="de-DE" sz="4400"/>
              <a:t> optimal </a:t>
            </a:r>
            <a:r>
              <a:rPr lang="de-DE" sz="4400" err="1"/>
              <a:t>transformation</a:t>
            </a:r>
            <a:endParaRPr lang="en-GB"/>
          </a:p>
        </p:txBody>
      </p:sp>
      <p:sp>
        <p:nvSpPr>
          <p:cNvPr id="319" name="The idea was to minimise the sum of distances between the one set of points and the other set, transformed…"/>
          <p:cNvSpPr txBox="1">
            <a:spLocks noGrp="1"/>
          </p:cNvSpPr>
          <p:nvPr>
            <p:ph idx="1"/>
          </p:nvPr>
        </p:nvSpPr>
        <p:spPr>
          <a:prstGeom prst="rect">
            <a:avLst/>
          </a:prstGeom>
        </p:spPr>
        <p:txBody>
          <a:bodyPr/>
          <a:lstStyle/>
          <a:p>
            <a:pPr marL="0" indent="0">
              <a:buNone/>
            </a:pPr>
            <a:r>
              <a:t>The idea was to </a:t>
            </a:r>
            <a:r>
              <a:rPr err="1"/>
              <a:t>minimise</a:t>
            </a:r>
            <a:r>
              <a:t> the sum of distances between the one set of points and the other set, transformed</a:t>
            </a:r>
            <a:br>
              <a:rPr/>
            </a:br>
            <a:br>
              <a:rPr/>
            </a:br>
            <a:br>
              <a:rPr/>
            </a:br>
            <a:endParaRPr/>
          </a:p>
          <a:p>
            <a:pPr marL="0" indent="0">
              <a:buNone/>
            </a:pPr>
            <a:r>
              <a:t>What if we estimate the correspondences?</a:t>
            </a:r>
            <a:br>
              <a:rPr/>
            </a:br>
            <a:br>
              <a:rPr/>
            </a:br>
            <a:br>
              <a:rPr/>
            </a:br>
            <a:br>
              <a:rPr/>
            </a:br>
            <a:endParaRPr/>
          </a:p>
        </p:txBody>
      </p:sp>
      <p:sp>
        <p:nvSpPr>
          <p:cNvPr id="337" name="Slide Number"/>
          <p:cNvSpPr txBox="1">
            <a:spLocks noGrp="1"/>
          </p:cNvSpPr>
          <p:nvPr>
            <p:ph type="sldNum" sz="quarter" idx="12"/>
          </p:nvPr>
        </p:nvSpPr>
        <p:spPr>
          <a:prstGeom prst="rect">
            <a:avLst/>
          </a:prstGeom>
          <a:extLst>
            <a:ext uri="{C572A759-6A51-4108-AA02-DFA0A04FC94B}">
              <ma14:wrappingTextBoxFlag xmlns:m="http://schemas.openxmlformats.org/officeDocument/2006/math" xmlns:a14="http://schemas.microsoft.com/office/drawing/2010/main" xmlns:ma14="http://schemas.microsoft.com/office/mac/drawingml/2011/main" xmlns="" val="1"/>
            </a:ext>
          </a:extLst>
        </p:spPr>
        <p:txBody>
          <a:bodyPr/>
          <a:lstStyle/>
          <a:p>
            <a:fld id="{86CB4B4D-7CA3-9044-876B-883B54F8677D}" type="slidenum">
              <a:t>128</a:t>
            </a:fld>
            <a:endParaRPr/>
          </a:p>
        </p:txBody>
      </p:sp>
      <p:sp>
        <p:nvSpPr>
          <p:cNvPr id="334" name="Given current best transformation,…"/>
          <p:cNvSpPr txBox="1"/>
          <p:nvPr/>
        </p:nvSpPr>
        <p:spPr>
          <a:xfrm>
            <a:off x="7361092" y="4584257"/>
            <a:ext cx="4244733" cy="687669"/>
          </a:xfrm>
          <a:prstGeom prst="rect">
            <a:avLst/>
          </a:prstGeom>
          <a:ln w="12700">
            <a:miter lim="400000"/>
          </a:ln>
          <a:extLst>
            <a:ext uri="{C572A759-6A51-4108-AA02-DFA0A04FC94B}">
              <ma14:wrappingTextBoxFlag xmlns:m="http://schemas.openxmlformats.org/officeDocument/2006/math" xmlns:a14="http://schemas.microsoft.com/office/drawing/2010/main" xmlns:ma14="http://schemas.microsoft.com/office/mac/drawingml/2011/main" xmlns="" val="1"/>
            </a:ext>
          </a:extLst>
        </p:spPr>
        <p:txBody>
          <a:bodyPr wrap="square" lIns="35709" tIns="35709" rIns="35709" bIns="35709" anchor="ctr">
            <a:spAutoFit/>
          </a:bodyPr>
          <a:lstStyle/>
          <a:p>
            <a:pPr algn="l">
              <a:defRPr sz="2800">
                <a:solidFill>
                  <a:schemeClr val="accent1">
                    <a:satOff val="-3355"/>
                    <a:lumOff val="26614"/>
                  </a:schemeClr>
                </a:solidFill>
              </a:defRPr>
            </a:pPr>
            <a:r>
              <a:rPr sz="2000">
                <a:solidFill>
                  <a:schemeClr val="accent1">
                    <a:lumMod val="60000"/>
                    <a:lumOff val="40000"/>
                  </a:schemeClr>
                </a:solidFill>
              </a:rPr>
              <a:t>Given current best transformation,</a:t>
            </a:r>
          </a:p>
          <a:p>
            <a:pPr algn="l">
              <a:defRPr sz="2800">
                <a:solidFill>
                  <a:schemeClr val="accent1">
                    <a:satOff val="-3355"/>
                    <a:lumOff val="26614"/>
                  </a:schemeClr>
                </a:solidFill>
              </a:defRPr>
            </a:pPr>
            <a:r>
              <a:rPr sz="2000">
                <a:solidFill>
                  <a:schemeClr val="accent1">
                    <a:lumMod val="60000"/>
                    <a:lumOff val="40000"/>
                  </a:schemeClr>
                </a:solidFill>
              </a:rPr>
              <a:t>which are the closest correspondences?</a:t>
            </a:r>
          </a:p>
        </p:txBody>
      </p:sp>
      <p:sp>
        <p:nvSpPr>
          <p:cNvPr id="335" name="Given current best correspondences,…"/>
          <p:cNvSpPr txBox="1"/>
          <p:nvPr/>
        </p:nvSpPr>
        <p:spPr>
          <a:xfrm>
            <a:off x="7361091" y="5429938"/>
            <a:ext cx="3924132" cy="687669"/>
          </a:xfrm>
          <a:prstGeom prst="rect">
            <a:avLst/>
          </a:prstGeom>
          <a:ln w="12700">
            <a:miter lim="400000"/>
          </a:ln>
          <a:extLst>
            <a:ext uri="{C572A759-6A51-4108-AA02-DFA0A04FC94B}">
              <ma14:wrappingTextBoxFlag xmlns:m="http://schemas.openxmlformats.org/officeDocument/2006/math" xmlns:a14="http://schemas.microsoft.com/office/drawing/2010/main" xmlns:ma14="http://schemas.microsoft.com/office/mac/drawingml/2011/main" xmlns="" val="1"/>
            </a:ext>
          </a:extLst>
        </p:spPr>
        <p:txBody>
          <a:bodyPr wrap="square" lIns="35709" tIns="35709" rIns="35709" bIns="35709" anchor="ctr">
            <a:spAutoFit/>
          </a:bodyPr>
          <a:lstStyle/>
          <a:p>
            <a:pPr>
              <a:defRPr sz="2800">
                <a:solidFill>
                  <a:schemeClr val="accent1">
                    <a:satOff val="-3355"/>
                    <a:lumOff val="26614"/>
                  </a:schemeClr>
                </a:solidFill>
              </a:defRPr>
            </a:pPr>
            <a:r>
              <a:rPr sz="2000">
                <a:solidFill>
                  <a:schemeClr val="accent1">
                    <a:lumMod val="60000"/>
                    <a:lumOff val="40000"/>
                  </a:schemeClr>
                </a:solidFill>
              </a:rPr>
              <a:t>Given current best correspondences,</a:t>
            </a:r>
          </a:p>
          <a:p>
            <a:pPr algn="l">
              <a:defRPr sz="2800">
                <a:solidFill>
                  <a:schemeClr val="accent1">
                    <a:satOff val="-3355"/>
                    <a:lumOff val="26614"/>
                  </a:schemeClr>
                </a:solidFill>
              </a:defRPr>
            </a:pPr>
            <a:r>
              <a:rPr sz="2000">
                <a:solidFill>
                  <a:schemeClr val="accent1">
                    <a:lumMod val="60000"/>
                    <a:lumOff val="40000"/>
                  </a:schemeClr>
                </a:solidFill>
              </a:rPr>
              <a:t>which is the best transformation?</a:t>
            </a:r>
          </a:p>
        </p:txBody>
      </p:sp>
      <p:sp>
        <p:nvSpPr>
          <p:cNvPr id="22" name="compact notation: f contains translation, rotation and isotropic scale">
            <a:extLst>
              <a:ext uri="{FF2B5EF4-FFF2-40B4-BE49-F238E27FC236}">
                <a16:creationId xmlns:a16="http://schemas.microsoft.com/office/drawing/2014/main" id="{28A4F376-1444-CE42-B6D6-37E7AD56F187}"/>
              </a:ext>
            </a:extLst>
          </p:cNvPr>
          <p:cNvSpPr txBox="1"/>
          <p:nvPr/>
        </p:nvSpPr>
        <p:spPr>
          <a:xfrm>
            <a:off x="3557490" y="3465355"/>
            <a:ext cx="7231128" cy="379892"/>
          </a:xfrm>
          <a:prstGeom prst="rect">
            <a:avLst/>
          </a:prstGeom>
          <a:ln w="12700">
            <a:miter lim="400000"/>
          </a:ln>
          <a:extLst>
            <a:ext uri="{C572A759-6A51-4108-AA02-DFA0A04FC94B}">
              <ma14:wrappingTextBoxFlag xmlns:m="http://schemas.openxmlformats.org/officeDocument/2006/math" xmlns:a14="http://schemas.microsoft.com/office/drawing/2010/main" xmlns:ma14="http://schemas.microsoft.com/office/mac/drawingml/2011/main" xmlns="" val="1"/>
            </a:ext>
          </a:extLst>
        </p:spPr>
        <p:txBody>
          <a:bodyPr wrap="square" lIns="35709" tIns="35709" rIns="35709" bIns="35709" anchor="ctr">
            <a:spAutoFit/>
          </a:bodyPr>
          <a:lstStyle>
            <a:lvl1pPr>
              <a:defRPr sz="2800">
                <a:solidFill>
                  <a:schemeClr val="accent1">
                    <a:satOff val="-3355"/>
                    <a:lumOff val="26614"/>
                  </a:schemeClr>
                </a:solidFill>
              </a:defRPr>
            </a:lvl1pPr>
          </a:lstStyle>
          <a:p>
            <a:r>
              <a:rPr sz="2000">
                <a:solidFill>
                  <a:schemeClr val="accent1">
                    <a:lumMod val="60000"/>
                    <a:lumOff val="40000"/>
                  </a:schemeClr>
                </a:solidFill>
              </a:rPr>
              <a:t>compact notation: f contains translation, rotation and isotropic scale</a:t>
            </a:r>
          </a:p>
        </p:txBody>
      </p:sp>
      <p:pic>
        <p:nvPicPr>
          <p:cNvPr id="23" name="Image" descr="Image">
            <a:extLst>
              <a:ext uri="{FF2B5EF4-FFF2-40B4-BE49-F238E27FC236}">
                <a16:creationId xmlns:a16="http://schemas.microsoft.com/office/drawing/2014/main" id="{690293CB-84AA-CA47-B867-1A3F8405E62D}"/>
              </a:ext>
            </a:extLst>
          </p:cNvPr>
          <p:cNvPicPr>
            <a:picLocks noChangeAspect="1"/>
          </p:cNvPicPr>
          <p:nvPr/>
        </p:nvPicPr>
        <p:blipFill>
          <a:blip r:embed="rId3"/>
          <a:stretch>
            <a:fillRect/>
          </a:stretch>
        </p:blipFill>
        <p:spPr>
          <a:xfrm>
            <a:off x="2602753" y="2877642"/>
            <a:ext cx="6418774" cy="696335"/>
          </a:xfrm>
          <a:prstGeom prst="rect">
            <a:avLst/>
          </a:prstGeom>
          <a:ln w="12700">
            <a:miter lim="400000"/>
          </a:ln>
        </p:spPr>
      </p:pic>
      <p:grpSp>
        <p:nvGrpSpPr>
          <p:cNvPr id="24" name="Group">
            <a:extLst>
              <a:ext uri="{FF2B5EF4-FFF2-40B4-BE49-F238E27FC236}">
                <a16:creationId xmlns:a16="http://schemas.microsoft.com/office/drawing/2014/main" id="{2ECE09EB-53CB-8D48-9541-0B20E038C366}"/>
              </a:ext>
            </a:extLst>
          </p:cNvPr>
          <p:cNvGrpSpPr/>
          <p:nvPr/>
        </p:nvGrpSpPr>
        <p:grpSpPr>
          <a:xfrm>
            <a:off x="2357986" y="4293596"/>
            <a:ext cx="2446516" cy="642714"/>
            <a:chOff x="0" y="-85309"/>
            <a:chExt cx="4894305" cy="1285765"/>
          </a:xfrm>
        </p:grpSpPr>
        <p:sp>
          <p:nvSpPr>
            <p:cNvPr id="25" name="Rounded Rectangle">
              <a:extLst>
                <a:ext uri="{FF2B5EF4-FFF2-40B4-BE49-F238E27FC236}">
                  <a16:creationId xmlns:a16="http://schemas.microsoft.com/office/drawing/2014/main" id="{47E60F1A-B8B3-F34E-A7D3-468EA4C7EF1C}"/>
                </a:ext>
              </a:extLst>
            </p:cNvPr>
            <p:cNvSpPr/>
            <p:nvPr/>
          </p:nvSpPr>
          <p:spPr>
            <a:xfrm>
              <a:off x="0" y="688878"/>
              <a:ext cx="899078" cy="441841"/>
            </a:xfrm>
            <a:prstGeom prst="roundRect">
              <a:avLst>
                <a:gd name="adj" fmla="val 15075"/>
              </a:avLst>
            </a:prstGeom>
            <a:solidFill>
              <a:srgbClr val="00DED1">
                <a:alpha val="31895"/>
              </a:srgbClr>
            </a:solidFill>
            <a:ln w="12700" cap="flat">
              <a:noFill/>
              <a:miter lim="400000"/>
            </a:ln>
            <a:effectLst/>
          </p:spPr>
          <p:txBody>
            <a:bodyPr wrap="square" lIns="35709" tIns="35709" rIns="35709" bIns="35709" numCol="1" anchor="ctr">
              <a:noAutofit/>
            </a:bodyPr>
            <a:lstStyle/>
            <a:p>
              <a:pPr>
                <a:defRPr sz="3200">
                  <a:solidFill>
                    <a:srgbClr val="FFFFFF"/>
                  </a:solidFill>
                </a:defRPr>
              </a:pPr>
              <a:endParaRPr sz="1600"/>
            </a:p>
          </p:txBody>
        </p:sp>
        <p:sp>
          <p:nvSpPr>
            <p:cNvPr id="26" name="Rounded Rectangle">
              <a:extLst>
                <a:ext uri="{FF2B5EF4-FFF2-40B4-BE49-F238E27FC236}">
                  <a16:creationId xmlns:a16="http://schemas.microsoft.com/office/drawing/2014/main" id="{1D62A4B1-12E5-AD4A-AB55-5B39BD364F48}"/>
                </a:ext>
              </a:extLst>
            </p:cNvPr>
            <p:cNvSpPr/>
            <p:nvPr/>
          </p:nvSpPr>
          <p:spPr>
            <a:xfrm>
              <a:off x="4641736" y="758615"/>
              <a:ext cx="252569" cy="441841"/>
            </a:xfrm>
            <a:prstGeom prst="roundRect">
              <a:avLst>
                <a:gd name="adj" fmla="val 26372"/>
              </a:avLst>
            </a:prstGeom>
            <a:solidFill>
              <a:srgbClr val="00DED1">
                <a:alpha val="31895"/>
              </a:srgbClr>
            </a:solidFill>
            <a:ln w="12700" cap="flat">
              <a:noFill/>
              <a:miter lim="400000"/>
            </a:ln>
            <a:effectLst/>
          </p:spPr>
          <p:txBody>
            <a:bodyPr wrap="square" lIns="35709" tIns="35709" rIns="35709" bIns="35709" numCol="1" anchor="ctr">
              <a:noAutofit/>
            </a:bodyPr>
            <a:lstStyle/>
            <a:p>
              <a:pPr>
                <a:defRPr sz="3200">
                  <a:solidFill>
                    <a:srgbClr val="FFFFFF"/>
                  </a:solidFill>
                </a:defRPr>
              </a:pPr>
              <a:endParaRPr sz="1600"/>
            </a:p>
          </p:txBody>
        </p:sp>
        <p:sp>
          <p:nvSpPr>
            <p:cNvPr id="27" name="iteration">
              <a:extLst>
                <a:ext uri="{FF2B5EF4-FFF2-40B4-BE49-F238E27FC236}">
                  <a16:creationId xmlns:a16="http://schemas.microsoft.com/office/drawing/2014/main" id="{4B5984AA-54FF-644A-B5CD-A9FB38F7297F}"/>
                </a:ext>
              </a:extLst>
            </p:cNvPr>
            <p:cNvSpPr txBox="1"/>
            <p:nvPr/>
          </p:nvSpPr>
          <p:spPr>
            <a:xfrm>
              <a:off x="1478341" y="-85309"/>
              <a:ext cx="1949721" cy="759981"/>
            </a:xfrm>
            <a:prstGeom prst="rect">
              <a:avLst/>
            </a:prstGeom>
            <a:noFill/>
            <a:ln w="12700" cap="flat">
              <a:noFill/>
              <a:miter lim="400000"/>
            </a:ln>
            <a:effectLst/>
            <a:extLst>
              <a:ext uri="{C572A759-6A51-4108-AA02-DFA0A04FC94B}">
                <ma14:wrappingTextBoxFlag xmlns:m="http://schemas.openxmlformats.org/officeDocument/2006/math" xmlns:a14="http://schemas.microsoft.com/office/drawing/2010/main" xmlns:ma14="http://schemas.microsoft.com/office/mac/drawingml/2011/main" xmlns="" val="1"/>
              </a:ext>
            </a:extLst>
          </p:spPr>
          <p:txBody>
            <a:bodyPr wrap="none" lIns="35709" tIns="35709" rIns="35709" bIns="35709" numCol="1" anchor="ctr">
              <a:spAutoFit/>
            </a:bodyPr>
            <a:lstStyle>
              <a:lvl1pPr>
                <a:defRPr sz="2800">
                  <a:solidFill>
                    <a:srgbClr val="ABD2CE"/>
                  </a:solidFill>
                </a:defRPr>
              </a:lvl1pPr>
            </a:lstStyle>
            <a:p>
              <a:r>
                <a:rPr sz="2000">
                  <a:solidFill>
                    <a:schemeClr val="accent6"/>
                  </a:solidFill>
                </a:rPr>
                <a:t>iteration</a:t>
              </a:r>
              <a:endParaRPr sz="1400">
                <a:solidFill>
                  <a:schemeClr val="accent6"/>
                </a:solidFill>
              </a:endParaRPr>
            </a:p>
          </p:txBody>
        </p:sp>
        <p:sp>
          <p:nvSpPr>
            <p:cNvPr id="28" name="Line">
              <a:extLst>
                <a:ext uri="{FF2B5EF4-FFF2-40B4-BE49-F238E27FC236}">
                  <a16:creationId xmlns:a16="http://schemas.microsoft.com/office/drawing/2014/main" id="{EA8A1067-B713-354A-9725-C05CEFAAD32D}"/>
                </a:ext>
              </a:extLst>
            </p:cNvPr>
            <p:cNvSpPr/>
            <p:nvPr/>
          </p:nvSpPr>
          <p:spPr>
            <a:xfrm flipH="1">
              <a:off x="624716" y="317653"/>
              <a:ext cx="746182" cy="357018"/>
            </a:xfrm>
            <a:prstGeom prst="line">
              <a:avLst/>
            </a:prstGeom>
            <a:noFill/>
            <a:ln w="25400" cap="flat">
              <a:solidFill>
                <a:schemeClr val="accent6"/>
              </a:solidFill>
              <a:prstDash val="solid"/>
              <a:miter lim="400000"/>
              <a:tailEnd type="triangle" w="med" len="med"/>
            </a:ln>
            <a:effectLst/>
          </p:spPr>
          <p:txBody>
            <a:bodyPr wrap="square" lIns="35709" tIns="35709" rIns="35709" bIns="35709" numCol="1" anchor="ctr">
              <a:noAutofit/>
            </a:bodyPr>
            <a:lstStyle/>
            <a:p>
              <a:pPr>
                <a:defRPr sz="3200"/>
              </a:pPr>
              <a:endParaRPr sz="1600"/>
            </a:p>
          </p:txBody>
        </p:sp>
        <p:sp>
          <p:nvSpPr>
            <p:cNvPr id="29" name="Line">
              <a:extLst>
                <a:ext uri="{FF2B5EF4-FFF2-40B4-BE49-F238E27FC236}">
                  <a16:creationId xmlns:a16="http://schemas.microsoft.com/office/drawing/2014/main" id="{4FE388C7-1FC2-804C-B6C5-C37CF85B9DAF}"/>
                </a:ext>
              </a:extLst>
            </p:cNvPr>
            <p:cNvSpPr/>
            <p:nvPr/>
          </p:nvSpPr>
          <p:spPr>
            <a:xfrm>
              <a:off x="3535504" y="358210"/>
              <a:ext cx="1039304" cy="394164"/>
            </a:xfrm>
            <a:prstGeom prst="line">
              <a:avLst/>
            </a:prstGeom>
            <a:noFill/>
            <a:ln w="25400" cap="flat">
              <a:solidFill>
                <a:schemeClr val="accent6"/>
              </a:solidFill>
              <a:prstDash val="solid"/>
              <a:miter lim="400000"/>
              <a:tailEnd type="triangle" w="med" len="med"/>
            </a:ln>
            <a:effectLst/>
          </p:spPr>
          <p:txBody>
            <a:bodyPr wrap="square" lIns="35709" tIns="35709" rIns="35709" bIns="35709" numCol="1" anchor="ctr">
              <a:noAutofit/>
            </a:bodyPr>
            <a:lstStyle/>
            <a:p>
              <a:pPr>
                <a:defRPr sz="3200"/>
              </a:pPr>
              <a:endParaRPr sz="1600"/>
            </a:p>
          </p:txBody>
        </p:sp>
      </p:grpSp>
      <p:pic>
        <p:nvPicPr>
          <p:cNvPr id="30" name="Image" descr="Image">
            <a:extLst>
              <a:ext uri="{FF2B5EF4-FFF2-40B4-BE49-F238E27FC236}">
                <a16:creationId xmlns:a16="http://schemas.microsoft.com/office/drawing/2014/main" id="{257AB4E2-A050-5B42-9DFF-9DF2BC4FAB7C}"/>
              </a:ext>
            </a:extLst>
          </p:cNvPr>
          <p:cNvPicPr>
            <a:picLocks noChangeAspect="1"/>
          </p:cNvPicPr>
          <p:nvPr/>
        </p:nvPicPr>
        <p:blipFill>
          <a:blip r:embed="rId4"/>
          <a:stretch>
            <a:fillRect/>
          </a:stretch>
        </p:blipFill>
        <p:spPr>
          <a:xfrm>
            <a:off x="2164007" y="4694687"/>
            <a:ext cx="4910050" cy="1410524"/>
          </a:xfrm>
          <a:prstGeom prst="rect">
            <a:avLst/>
          </a:prstGeom>
          <a:ln w="12700">
            <a:miter lim="400000"/>
          </a:ln>
        </p:spPr>
      </p:pic>
      <p:sp>
        <p:nvSpPr>
          <p:cNvPr id="31" name="original unsorted points">
            <a:extLst>
              <a:ext uri="{FF2B5EF4-FFF2-40B4-BE49-F238E27FC236}">
                <a16:creationId xmlns:a16="http://schemas.microsoft.com/office/drawing/2014/main" id="{5815ACAD-F818-1544-B370-5B300E8C1A81}"/>
              </a:ext>
            </a:extLst>
          </p:cNvPr>
          <p:cNvSpPr txBox="1"/>
          <p:nvPr/>
        </p:nvSpPr>
        <p:spPr>
          <a:xfrm>
            <a:off x="735940" y="5057319"/>
            <a:ext cx="2563182" cy="379892"/>
          </a:xfrm>
          <a:prstGeom prst="rect">
            <a:avLst/>
          </a:prstGeom>
          <a:ln w="12700">
            <a:miter lim="400000"/>
          </a:ln>
          <a:extLst>
            <a:ext uri="{C572A759-6A51-4108-AA02-DFA0A04FC94B}">
              <ma14:wrappingTextBoxFlag xmlns:m="http://schemas.openxmlformats.org/officeDocument/2006/math" xmlns:a14="http://schemas.microsoft.com/office/drawing/2010/main" xmlns:ma14="http://schemas.microsoft.com/office/mac/drawingml/2011/main" xmlns="" val="1"/>
            </a:ext>
          </a:extLst>
        </p:spPr>
        <p:txBody>
          <a:bodyPr wrap="square" lIns="35709" tIns="35709" rIns="35709" bIns="35709" anchor="ctr">
            <a:spAutoFit/>
          </a:bodyPr>
          <a:lstStyle>
            <a:lvl1pPr>
              <a:defRPr sz="2800">
                <a:solidFill>
                  <a:srgbClr val="ABD2CE"/>
                </a:solidFill>
              </a:defRPr>
            </a:lvl1pPr>
          </a:lstStyle>
          <a:p>
            <a:r>
              <a:rPr sz="2000">
                <a:solidFill>
                  <a:schemeClr val="accent6"/>
                </a:solidFill>
              </a:rPr>
              <a:t>original unsorted points</a:t>
            </a:r>
          </a:p>
        </p:txBody>
      </p:sp>
      <p:sp>
        <p:nvSpPr>
          <p:cNvPr id="32" name="Line">
            <a:extLst>
              <a:ext uri="{FF2B5EF4-FFF2-40B4-BE49-F238E27FC236}">
                <a16:creationId xmlns:a16="http://schemas.microsoft.com/office/drawing/2014/main" id="{5117BB16-3F7E-5544-AB7F-1D1C418EDFBF}"/>
              </a:ext>
            </a:extLst>
          </p:cNvPr>
          <p:cNvSpPr/>
          <p:nvPr/>
        </p:nvSpPr>
        <p:spPr>
          <a:xfrm>
            <a:off x="3332513" y="5282449"/>
            <a:ext cx="777631" cy="111309"/>
          </a:xfrm>
          <a:custGeom>
            <a:avLst/>
            <a:gdLst/>
            <a:ahLst/>
            <a:cxnLst>
              <a:cxn ang="0">
                <a:pos x="wd2" y="hd2"/>
              </a:cxn>
              <a:cxn ang="5400000">
                <a:pos x="wd2" y="hd2"/>
              </a:cxn>
              <a:cxn ang="10800000">
                <a:pos x="wd2" y="hd2"/>
              </a:cxn>
              <a:cxn ang="16200000">
                <a:pos x="wd2" y="hd2"/>
              </a:cxn>
            </a:cxnLst>
            <a:rect l="0" t="0" r="r" b="b"/>
            <a:pathLst>
              <a:path w="21600" h="19456" extrusionOk="0">
                <a:moveTo>
                  <a:pt x="0" y="11197"/>
                </a:moveTo>
                <a:cubicBezTo>
                  <a:pt x="4292" y="19578"/>
                  <a:pt x="8723" y="21600"/>
                  <a:pt x="13097" y="17174"/>
                </a:cubicBezTo>
                <a:cubicBezTo>
                  <a:pt x="15999" y="14235"/>
                  <a:pt x="18853" y="8473"/>
                  <a:pt x="21600" y="0"/>
                </a:cubicBezTo>
              </a:path>
            </a:pathLst>
          </a:custGeom>
          <a:ln w="25400">
            <a:solidFill>
              <a:schemeClr val="accent6"/>
            </a:solidFill>
            <a:miter lim="400000"/>
            <a:tailEnd type="triangle"/>
          </a:ln>
        </p:spPr>
        <p:txBody>
          <a:bodyPr lIns="35709" tIns="35709" rIns="35709" bIns="35709" anchor="ctr"/>
          <a:lstStyle/>
          <a:p>
            <a:pPr>
              <a:defRPr sz="3200"/>
            </a:pPr>
            <a:endParaRPr sz="1600"/>
          </a:p>
        </p:txBody>
      </p:sp>
    </p:spTree>
    <p:extLst>
      <p:ext uri="{BB962C8B-B14F-4D97-AF65-F5344CB8AC3E}">
        <p14:creationId xmlns:p14="http://schemas.microsoft.com/office/powerpoint/2010/main" val="831322126"/>
      </p:ext>
    </p:extLst>
  </p:cSld>
  <p:clrMapOvr>
    <a:masterClrMapping/>
  </p:clrMapOvr>
</p:sld>
</file>

<file path=ppt/slides/slide1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1" name="Shape"/>
          <p:cNvSpPr/>
          <p:nvPr/>
        </p:nvSpPr>
        <p:spPr>
          <a:xfrm>
            <a:off x="2353052" y="1302568"/>
            <a:ext cx="7485899" cy="5292521"/>
          </a:xfrm>
          <a:custGeom>
            <a:avLst/>
            <a:gdLst/>
            <a:ahLst/>
            <a:cxnLst>
              <a:cxn ang="0">
                <a:pos x="wd2" y="hd2"/>
              </a:cxn>
              <a:cxn ang="5400000">
                <a:pos x="wd2" y="hd2"/>
              </a:cxn>
              <a:cxn ang="10800000">
                <a:pos x="wd2" y="hd2"/>
              </a:cxn>
              <a:cxn ang="16200000">
                <a:pos x="wd2" y="hd2"/>
              </a:cxn>
            </a:cxnLst>
            <a:rect l="0" t="0" r="r" b="b"/>
            <a:pathLst>
              <a:path w="21600" h="21600" extrusionOk="0">
                <a:moveTo>
                  <a:pt x="0" y="0"/>
                </a:moveTo>
                <a:lnTo>
                  <a:pt x="21600" y="39"/>
                </a:lnTo>
                <a:lnTo>
                  <a:pt x="21578" y="21600"/>
                </a:lnTo>
                <a:lnTo>
                  <a:pt x="8" y="21567"/>
                </a:lnTo>
                <a:lnTo>
                  <a:pt x="0" y="0"/>
                </a:lnTo>
                <a:close/>
              </a:path>
            </a:pathLst>
          </a:custGeom>
          <a:solidFill>
            <a:srgbClr val="A6AAA9">
              <a:alpha val="45187"/>
            </a:srgbClr>
          </a:solidFill>
          <a:ln w="12700">
            <a:miter lim="400000"/>
          </a:ln>
        </p:spPr>
        <p:txBody>
          <a:bodyPr lIns="35709" tIns="35709" rIns="35709" bIns="35709" anchor="ctr"/>
          <a:lstStyle/>
          <a:p>
            <a:pPr>
              <a:defRPr sz="3200"/>
            </a:pPr>
            <a:endParaRPr sz="1600"/>
          </a:p>
        </p:txBody>
      </p:sp>
      <p:sp>
        <p:nvSpPr>
          <p:cNvPr id="343" name="Make up reasonable correspondences"/>
          <p:cNvSpPr txBox="1">
            <a:spLocks noGrp="1"/>
          </p:cNvSpPr>
          <p:nvPr>
            <p:ph type="title"/>
          </p:nvPr>
        </p:nvSpPr>
        <p:spPr>
          <a:prstGeom prst="rect">
            <a:avLst/>
          </a:prstGeom>
        </p:spPr>
        <p:txBody>
          <a:bodyPr>
            <a:normAutofit/>
          </a:bodyPr>
          <a:lstStyle>
            <a:lvl1pPr>
              <a:defRPr sz="7600"/>
            </a:lvl1pPr>
          </a:lstStyle>
          <a:p>
            <a:r>
              <a:rPr sz="4400"/>
              <a:t>Make up reasonable correspondences</a:t>
            </a:r>
          </a:p>
        </p:txBody>
      </p:sp>
      <p:sp>
        <p:nvSpPr>
          <p:cNvPr id="347" name="Slide Number"/>
          <p:cNvSpPr txBox="1">
            <a:spLocks noGrp="1"/>
          </p:cNvSpPr>
          <p:nvPr>
            <p:ph type="sldNum" sz="quarter" idx="12"/>
          </p:nvPr>
        </p:nvSpPr>
        <p:spPr>
          <a:prstGeom prst="rect">
            <a:avLst/>
          </a:prstGeom>
          <a:extLst>
            <a:ext uri="{C572A759-6A51-4108-AA02-DFA0A04FC94B}">
              <ma14:wrappingTextBoxFlag xmlns:m="http://schemas.openxmlformats.org/officeDocument/2006/math" xmlns:a14="http://schemas.microsoft.com/office/drawing/2010/main" xmlns:ma14="http://schemas.microsoft.com/office/mac/drawingml/2011/main" xmlns="" val="1"/>
            </a:ext>
          </a:extLst>
        </p:spPr>
        <p:txBody>
          <a:bodyPr/>
          <a:lstStyle/>
          <a:p>
            <a:fld id="{86CB4B4D-7CA3-9044-876B-883B54F8677D}" type="slidenum">
              <a:t>129</a:t>
            </a:fld>
            <a:endParaRPr/>
          </a:p>
        </p:txBody>
      </p:sp>
      <p:pic>
        <p:nvPicPr>
          <p:cNvPr id="345" name="Image" descr="Image"/>
          <p:cNvPicPr>
            <a:picLocks noChangeAspect="1"/>
          </p:cNvPicPr>
          <p:nvPr/>
        </p:nvPicPr>
        <p:blipFill>
          <a:blip r:embed="rId3">
            <a:duotone>
              <a:schemeClr val="accent2">
                <a:shade val="45000"/>
                <a:satMod val="135000"/>
              </a:schemeClr>
              <a:prstClr val="white"/>
            </a:duotone>
          </a:blip>
          <a:stretch>
            <a:fillRect/>
          </a:stretch>
        </p:blipFill>
        <p:spPr>
          <a:xfrm>
            <a:off x="8320275" y="2590891"/>
            <a:ext cx="267821" cy="223185"/>
          </a:xfrm>
          <a:prstGeom prst="rect">
            <a:avLst/>
          </a:prstGeom>
          <a:ln w="12700">
            <a:miter lim="400000"/>
          </a:ln>
        </p:spPr>
      </p:pic>
      <p:pic>
        <p:nvPicPr>
          <p:cNvPr id="346" name="Image" descr="Image"/>
          <p:cNvPicPr>
            <a:picLocks noChangeAspect="1"/>
          </p:cNvPicPr>
          <p:nvPr/>
        </p:nvPicPr>
        <p:blipFill>
          <a:blip r:embed="rId4"/>
          <a:stretch>
            <a:fillRect/>
          </a:stretch>
        </p:blipFill>
        <p:spPr>
          <a:xfrm>
            <a:off x="5367315" y="2416297"/>
            <a:ext cx="258894" cy="223184"/>
          </a:xfrm>
          <a:prstGeom prst="rect">
            <a:avLst/>
          </a:prstGeom>
          <a:ln w="12700">
            <a:miter lim="400000"/>
          </a:ln>
        </p:spPr>
      </p:pic>
      <p:sp>
        <p:nvSpPr>
          <p:cNvPr id="16" name="Shape">
            <a:extLst>
              <a:ext uri="{FF2B5EF4-FFF2-40B4-BE49-F238E27FC236}">
                <a16:creationId xmlns:a16="http://schemas.microsoft.com/office/drawing/2014/main" id="{23322662-B14D-2048-ADC6-3366314BBB34}"/>
              </a:ext>
            </a:extLst>
          </p:cNvPr>
          <p:cNvSpPr/>
          <p:nvPr/>
        </p:nvSpPr>
        <p:spPr>
          <a:xfrm>
            <a:off x="2625377" y="2535948"/>
            <a:ext cx="3452818" cy="2825350"/>
          </a:xfrm>
          <a:custGeom>
            <a:avLst/>
            <a:gdLst/>
            <a:ahLst/>
            <a:cxnLst>
              <a:cxn ang="0">
                <a:pos x="wd2" y="hd2"/>
              </a:cxn>
              <a:cxn ang="5400000">
                <a:pos x="wd2" y="hd2"/>
              </a:cxn>
              <a:cxn ang="10800000">
                <a:pos x="wd2" y="hd2"/>
              </a:cxn>
              <a:cxn ang="16200000">
                <a:pos x="wd2" y="hd2"/>
              </a:cxn>
            </a:cxnLst>
            <a:rect l="0" t="0" r="r" b="b"/>
            <a:pathLst>
              <a:path w="20548" h="21031" extrusionOk="0">
                <a:moveTo>
                  <a:pt x="2699" y="19341"/>
                </a:moveTo>
                <a:cubicBezTo>
                  <a:pt x="2045" y="17483"/>
                  <a:pt x="3495" y="15138"/>
                  <a:pt x="2452" y="13480"/>
                </a:cubicBezTo>
                <a:cubicBezTo>
                  <a:pt x="1732" y="12337"/>
                  <a:pt x="50" y="12156"/>
                  <a:pt x="1" y="10561"/>
                </a:cubicBezTo>
                <a:cubicBezTo>
                  <a:pt x="-25" y="9736"/>
                  <a:pt x="516" y="9073"/>
                  <a:pt x="1189" y="8954"/>
                </a:cubicBezTo>
                <a:cubicBezTo>
                  <a:pt x="2698" y="8685"/>
                  <a:pt x="3579" y="10852"/>
                  <a:pt x="4977" y="11333"/>
                </a:cubicBezTo>
                <a:cubicBezTo>
                  <a:pt x="6663" y="11914"/>
                  <a:pt x="7999" y="10014"/>
                  <a:pt x="7310" y="8504"/>
                </a:cubicBezTo>
                <a:cubicBezTo>
                  <a:pt x="6819" y="7427"/>
                  <a:pt x="5308" y="7553"/>
                  <a:pt x="5084" y="6244"/>
                </a:cubicBezTo>
                <a:cubicBezTo>
                  <a:pt x="4883" y="5071"/>
                  <a:pt x="5866" y="4193"/>
                  <a:pt x="7002" y="4301"/>
                </a:cubicBezTo>
                <a:cubicBezTo>
                  <a:pt x="7737" y="4371"/>
                  <a:pt x="8440" y="4751"/>
                  <a:pt x="9139" y="5166"/>
                </a:cubicBezTo>
                <a:cubicBezTo>
                  <a:pt x="10194" y="5792"/>
                  <a:pt x="11434" y="5807"/>
                  <a:pt x="11607" y="4679"/>
                </a:cubicBezTo>
                <a:cubicBezTo>
                  <a:pt x="11802" y="3408"/>
                  <a:pt x="10277" y="3177"/>
                  <a:pt x="9936" y="2139"/>
                </a:cubicBezTo>
                <a:cubicBezTo>
                  <a:pt x="9503" y="816"/>
                  <a:pt x="10781" y="-423"/>
                  <a:pt x="12151" y="139"/>
                </a:cubicBezTo>
                <a:cubicBezTo>
                  <a:pt x="13034" y="501"/>
                  <a:pt x="13673" y="1498"/>
                  <a:pt x="14574" y="1840"/>
                </a:cubicBezTo>
                <a:cubicBezTo>
                  <a:pt x="15591" y="2227"/>
                  <a:pt x="16672" y="1715"/>
                  <a:pt x="17720" y="1853"/>
                </a:cubicBezTo>
                <a:cubicBezTo>
                  <a:pt x="20699" y="2246"/>
                  <a:pt x="21575" y="7644"/>
                  <a:pt x="19130" y="10580"/>
                </a:cubicBezTo>
                <a:cubicBezTo>
                  <a:pt x="17690" y="12309"/>
                  <a:pt x="15459" y="12213"/>
                  <a:pt x="13839" y="13615"/>
                </a:cubicBezTo>
                <a:cubicBezTo>
                  <a:pt x="13049" y="14299"/>
                  <a:pt x="12492" y="15301"/>
                  <a:pt x="11873" y="16216"/>
                </a:cubicBezTo>
                <a:cubicBezTo>
                  <a:pt x="10275" y="18580"/>
                  <a:pt x="8258" y="20622"/>
                  <a:pt x="5789" y="20990"/>
                </a:cubicBezTo>
                <a:cubicBezTo>
                  <a:pt x="4530" y="21177"/>
                  <a:pt x="3192" y="20742"/>
                  <a:pt x="2699" y="19341"/>
                </a:cubicBezTo>
                <a:close/>
              </a:path>
            </a:pathLst>
          </a:custGeom>
          <a:ln w="25400">
            <a:solidFill>
              <a:srgbClr val="00882B">
                <a:hueOff val="-2473793"/>
                <a:satOff val="-50209"/>
                <a:lumOff val="23543"/>
              </a:srgbClr>
            </a:solidFill>
            <a:miter lim="400000"/>
          </a:ln>
        </p:spPr>
        <p:txBody>
          <a:bodyPr lIns="35709" tIns="35709" rIns="35709" bIns="35709" anchor="ctr"/>
          <a:lstStyle/>
          <a:p>
            <a:pPr marL="0" marR="0" lvl="0" indent="0" defTabSz="914400" eaLnBrk="1" fontAlgn="auto" latinLnBrk="0" hangingPunct="1">
              <a:lnSpc>
                <a:spcPct val="100000"/>
              </a:lnSpc>
              <a:spcBef>
                <a:spcPts val="0"/>
              </a:spcBef>
              <a:spcAft>
                <a:spcPts val="0"/>
              </a:spcAft>
              <a:buClrTx/>
              <a:buSzTx/>
              <a:buFontTx/>
              <a:buNone/>
              <a:tabLst/>
              <a:defRPr sz="3200"/>
            </a:pPr>
            <a:endParaRPr kumimoji="0" sz="1600" b="0" i="0" u="none" strike="noStrike" kern="0" cap="none" spc="0" normalizeH="0" baseline="0" noProof="0">
              <a:ln>
                <a:noFill/>
              </a:ln>
              <a:solidFill>
                <a:sysClr val="windowText" lastClr="000000"/>
              </a:solidFill>
              <a:effectLst/>
              <a:uLnTx/>
              <a:uFillTx/>
              <a:latin typeface="Helvetica Light"/>
            </a:endParaRPr>
          </a:p>
        </p:txBody>
      </p:sp>
      <p:sp>
        <p:nvSpPr>
          <p:cNvPr id="17" name="Shape">
            <a:extLst>
              <a:ext uri="{FF2B5EF4-FFF2-40B4-BE49-F238E27FC236}">
                <a16:creationId xmlns:a16="http://schemas.microsoft.com/office/drawing/2014/main" id="{1B84B8CD-2EAB-0844-9429-83B033422E27}"/>
              </a:ext>
            </a:extLst>
          </p:cNvPr>
          <p:cNvSpPr/>
          <p:nvPr/>
        </p:nvSpPr>
        <p:spPr>
          <a:xfrm rot="18245647">
            <a:off x="7301823" y="3157044"/>
            <a:ext cx="2037074" cy="1666884"/>
          </a:xfrm>
          <a:custGeom>
            <a:avLst/>
            <a:gdLst/>
            <a:ahLst/>
            <a:cxnLst>
              <a:cxn ang="0">
                <a:pos x="wd2" y="hd2"/>
              </a:cxn>
              <a:cxn ang="5400000">
                <a:pos x="wd2" y="hd2"/>
              </a:cxn>
              <a:cxn ang="10800000">
                <a:pos x="wd2" y="hd2"/>
              </a:cxn>
              <a:cxn ang="16200000">
                <a:pos x="wd2" y="hd2"/>
              </a:cxn>
            </a:cxnLst>
            <a:rect l="0" t="0" r="r" b="b"/>
            <a:pathLst>
              <a:path w="20548" h="21031" extrusionOk="0">
                <a:moveTo>
                  <a:pt x="2699" y="19341"/>
                </a:moveTo>
                <a:cubicBezTo>
                  <a:pt x="2045" y="17483"/>
                  <a:pt x="3495" y="15138"/>
                  <a:pt x="2452" y="13480"/>
                </a:cubicBezTo>
                <a:cubicBezTo>
                  <a:pt x="1732" y="12337"/>
                  <a:pt x="50" y="12156"/>
                  <a:pt x="1" y="10561"/>
                </a:cubicBezTo>
                <a:cubicBezTo>
                  <a:pt x="-25" y="9736"/>
                  <a:pt x="516" y="9073"/>
                  <a:pt x="1189" y="8954"/>
                </a:cubicBezTo>
                <a:cubicBezTo>
                  <a:pt x="2698" y="8685"/>
                  <a:pt x="3579" y="10852"/>
                  <a:pt x="4977" y="11333"/>
                </a:cubicBezTo>
                <a:cubicBezTo>
                  <a:pt x="6663" y="11914"/>
                  <a:pt x="7999" y="10014"/>
                  <a:pt x="7310" y="8504"/>
                </a:cubicBezTo>
                <a:cubicBezTo>
                  <a:pt x="6819" y="7427"/>
                  <a:pt x="5308" y="7553"/>
                  <a:pt x="5084" y="6244"/>
                </a:cubicBezTo>
                <a:cubicBezTo>
                  <a:pt x="4883" y="5071"/>
                  <a:pt x="5866" y="4193"/>
                  <a:pt x="7002" y="4301"/>
                </a:cubicBezTo>
                <a:cubicBezTo>
                  <a:pt x="7737" y="4371"/>
                  <a:pt x="8440" y="4751"/>
                  <a:pt x="9139" y="5166"/>
                </a:cubicBezTo>
                <a:cubicBezTo>
                  <a:pt x="10194" y="5792"/>
                  <a:pt x="11434" y="5807"/>
                  <a:pt x="11607" y="4679"/>
                </a:cubicBezTo>
                <a:cubicBezTo>
                  <a:pt x="11802" y="3408"/>
                  <a:pt x="10277" y="3177"/>
                  <a:pt x="9936" y="2139"/>
                </a:cubicBezTo>
                <a:cubicBezTo>
                  <a:pt x="9503" y="816"/>
                  <a:pt x="10781" y="-423"/>
                  <a:pt x="12151" y="139"/>
                </a:cubicBezTo>
                <a:cubicBezTo>
                  <a:pt x="13034" y="501"/>
                  <a:pt x="13673" y="1498"/>
                  <a:pt x="14574" y="1840"/>
                </a:cubicBezTo>
                <a:cubicBezTo>
                  <a:pt x="15591" y="2227"/>
                  <a:pt x="16672" y="1715"/>
                  <a:pt x="17720" y="1853"/>
                </a:cubicBezTo>
                <a:cubicBezTo>
                  <a:pt x="20699" y="2246"/>
                  <a:pt x="21575" y="7644"/>
                  <a:pt x="19130" y="10580"/>
                </a:cubicBezTo>
                <a:cubicBezTo>
                  <a:pt x="17690" y="12309"/>
                  <a:pt x="15459" y="12213"/>
                  <a:pt x="13839" y="13615"/>
                </a:cubicBezTo>
                <a:cubicBezTo>
                  <a:pt x="13049" y="14299"/>
                  <a:pt x="12492" y="15301"/>
                  <a:pt x="11873" y="16216"/>
                </a:cubicBezTo>
                <a:cubicBezTo>
                  <a:pt x="10275" y="18580"/>
                  <a:pt x="8258" y="20622"/>
                  <a:pt x="5789" y="20990"/>
                </a:cubicBezTo>
                <a:cubicBezTo>
                  <a:pt x="4530" y="21177"/>
                  <a:pt x="3192" y="20742"/>
                  <a:pt x="2699" y="19341"/>
                </a:cubicBezTo>
                <a:close/>
              </a:path>
            </a:pathLst>
          </a:custGeom>
          <a:ln w="25400">
            <a:solidFill>
              <a:srgbClr val="C82506">
                <a:hueOff val="-444211"/>
                <a:satOff val="-14915"/>
                <a:lumOff val="22857"/>
              </a:srgbClr>
            </a:solidFill>
            <a:miter lim="400000"/>
          </a:ln>
        </p:spPr>
        <p:txBody>
          <a:bodyPr lIns="35709" tIns="35709" rIns="35709" bIns="35709" anchor="ctr"/>
          <a:lstStyle/>
          <a:p>
            <a:pPr marL="0" marR="0" lvl="0" indent="0" defTabSz="914400" eaLnBrk="1" fontAlgn="auto" latinLnBrk="0" hangingPunct="1">
              <a:lnSpc>
                <a:spcPct val="100000"/>
              </a:lnSpc>
              <a:spcBef>
                <a:spcPts val="0"/>
              </a:spcBef>
              <a:spcAft>
                <a:spcPts val="0"/>
              </a:spcAft>
              <a:buClrTx/>
              <a:buSzTx/>
              <a:buFontTx/>
              <a:buNone/>
              <a:tabLst/>
              <a:defRPr sz="3200"/>
            </a:pPr>
            <a:endParaRPr kumimoji="0" sz="1600" b="0" i="0" u="none" strike="noStrike" kern="0" cap="none" spc="0" normalizeH="0" baseline="0" noProof="0">
              <a:ln>
                <a:noFill/>
              </a:ln>
              <a:solidFill>
                <a:sysClr val="windowText" lastClr="000000"/>
              </a:solidFill>
              <a:effectLst/>
              <a:uLnTx/>
              <a:uFillTx/>
              <a:latin typeface="Helvetica Light"/>
            </a:endParaRPr>
          </a:p>
        </p:txBody>
      </p:sp>
    </p:spTree>
    <p:extLst>
      <p:ext uri="{BB962C8B-B14F-4D97-AF65-F5344CB8AC3E}">
        <p14:creationId xmlns:p14="http://schemas.microsoft.com/office/powerpoint/2010/main" val="1460097341"/>
      </p:ext>
    </p:extLst>
  </p:cSld>
  <p:clrMapOvr>
    <a:masterClrMapping/>
  </p:clrMapOvr>
</p:sld>
</file>

<file path=ppt/slides/slide1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1" name="Shape"/>
          <p:cNvSpPr/>
          <p:nvPr/>
        </p:nvSpPr>
        <p:spPr>
          <a:xfrm>
            <a:off x="2353052" y="1302568"/>
            <a:ext cx="7485899" cy="5292521"/>
          </a:xfrm>
          <a:custGeom>
            <a:avLst/>
            <a:gdLst/>
            <a:ahLst/>
            <a:cxnLst>
              <a:cxn ang="0">
                <a:pos x="wd2" y="hd2"/>
              </a:cxn>
              <a:cxn ang="5400000">
                <a:pos x="wd2" y="hd2"/>
              </a:cxn>
              <a:cxn ang="10800000">
                <a:pos x="wd2" y="hd2"/>
              </a:cxn>
              <a:cxn ang="16200000">
                <a:pos x="wd2" y="hd2"/>
              </a:cxn>
            </a:cxnLst>
            <a:rect l="0" t="0" r="r" b="b"/>
            <a:pathLst>
              <a:path w="21600" h="21600" extrusionOk="0">
                <a:moveTo>
                  <a:pt x="0" y="0"/>
                </a:moveTo>
                <a:lnTo>
                  <a:pt x="21600" y="39"/>
                </a:lnTo>
                <a:lnTo>
                  <a:pt x="21578" y="21600"/>
                </a:lnTo>
                <a:lnTo>
                  <a:pt x="8" y="21567"/>
                </a:lnTo>
                <a:lnTo>
                  <a:pt x="0" y="0"/>
                </a:lnTo>
                <a:close/>
              </a:path>
            </a:pathLst>
          </a:custGeom>
          <a:solidFill>
            <a:srgbClr val="A6AAA9">
              <a:alpha val="45187"/>
            </a:srgbClr>
          </a:solidFill>
          <a:ln w="12700">
            <a:miter lim="400000"/>
          </a:ln>
        </p:spPr>
        <p:txBody>
          <a:bodyPr lIns="35709" tIns="35709" rIns="35709" bIns="35709" anchor="ctr"/>
          <a:lstStyle/>
          <a:p>
            <a:pPr>
              <a:defRPr sz="3200"/>
            </a:pPr>
            <a:endParaRPr sz="1600"/>
          </a:p>
        </p:txBody>
      </p:sp>
      <p:sp>
        <p:nvSpPr>
          <p:cNvPr id="355" name="Line"/>
          <p:cNvSpPr/>
          <p:nvPr/>
        </p:nvSpPr>
        <p:spPr>
          <a:xfrm>
            <a:off x="6076332" y="3337358"/>
            <a:ext cx="1591388" cy="120869"/>
          </a:xfrm>
          <a:prstGeom prst="line">
            <a:avLst/>
          </a:prstGeom>
          <a:ln w="12700">
            <a:solidFill>
              <a:srgbClr val="000000"/>
            </a:solidFill>
            <a:prstDash val="sysDot"/>
            <a:miter lim="400000"/>
          </a:ln>
        </p:spPr>
        <p:txBody>
          <a:bodyPr lIns="35709" tIns="35709" rIns="35709" bIns="35709" anchor="ctr"/>
          <a:lstStyle/>
          <a:p>
            <a:pPr>
              <a:defRPr sz="3200"/>
            </a:pPr>
            <a:endParaRPr sz="1600"/>
          </a:p>
        </p:txBody>
      </p:sp>
      <p:pic>
        <p:nvPicPr>
          <p:cNvPr id="356" name="Image" descr="Image"/>
          <p:cNvPicPr>
            <a:picLocks noChangeAspect="1"/>
          </p:cNvPicPr>
          <p:nvPr/>
        </p:nvPicPr>
        <p:blipFill>
          <a:blip r:embed="rId3"/>
          <a:stretch>
            <a:fillRect/>
          </a:stretch>
        </p:blipFill>
        <p:spPr>
          <a:xfrm>
            <a:off x="5620895" y="3027525"/>
            <a:ext cx="303531" cy="374949"/>
          </a:xfrm>
          <a:prstGeom prst="rect">
            <a:avLst/>
          </a:prstGeom>
          <a:ln w="12700">
            <a:miter lim="400000"/>
          </a:ln>
        </p:spPr>
      </p:pic>
      <p:pic>
        <p:nvPicPr>
          <p:cNvPr id="357" name="Image" descr="Image"/>
          <p:cNvPicPr>
            <a:picLocks noChangeAspect="1"/>
          </p:cNvPicPr>
          <p:nvPr/>
        </p:nvPicPr>
        <p:blipFill>
          <a:blip r:embed="rId4"/>
          <a:stretch>
            <a:fillRect/>
          </a:stretch>
        </p:blipFill>
        <p:spPr>
          <a:xfrm>
            <a:off x="7490880" y="3093375"/>
            <a:ext cx="303531" cy="214257"/>
          </a:xfrm>
          <a:prstGeom prst="rect">
            <a:avLst/>
          </a:prstGeom>
          <a:ln w="12700">
            <a:miter lim="400000"/>
          </a:ln>
        </p:spPr>
      </p:pic>
      <p:sp>
        <p:nvSpPr>
          <p:cNvPr id="358" name="Neutral initialisation.…"/>
          <p:cNvSpPr txBox="1"/>
          <p:nvPr/>
        </p:nvSpPr>
        <p:spPr>
          <a:xfrm>
            <a:off x="1658902" y="5360907"/>
            <a:ext cx="3694538" cy="995445"/>
          </a:xfrm>
          <a:prstGeom prst="rect">
            <a:avLst/>
          </a:prstGeom>
          <a:ln w="12700">
            <a:miter lim="400000"/>
          </a:ln>
          <a:extLst>
            <a:ext uri="{C572A759-6A51-4108-AA02-DFA0A04FC94B}">
              <ma14:wrappingTextBoxFlag xmlns:m="http://schemas.openxmlformats.org/officeDocument/2006/math" xmlns:a14="http://schemas.microsoft.com/office/drawing/2010/main" xmlns:ma14="http://schemas.microsoft.com/office/mac/drawingml/2011/main" xmlns="" val="1"/>
            </a:ext>
          </a:extLst>
        </p:spPr>
        <p:txBody>
          <a:bodyPr wrap="square" lIns="35709" tIns="35709" rIns="35709" bIns="35709" anchor="ctr">
            <a:spAutoFit/>
          </a:bodyPr>
          <a:lstStyle/>
          <a:p>
            <a:pPr>
              <a:defRPr sz="2800">
                <a:solidFill>
                  <a:schemeClr val="accent1">
                    <a:satOff val="-3355"/>
                    <a:lumOff val="26614"/>
                  </a:schemeClr>
                </a:solidFill>
              </a:defRPr>
            </a:pPr>
            <a:r>
              <a:rPr sz="2000">
                <a:solidFill>
                  <a:schemeClr val="accent1">
                    <a:lumMod val="60000"/>
                    <a:lumOff val="40000"/>
                  </a:schemeClr>
                </a:solidFill>
                <a:latin typeface="Calibri" panose="020F0502020204030204" pitchFamily="34" charset="0"/>
                <a:cs typeface="Calibri" panose="020F0502020204030204" pitchFamily="34" charset="0"/>
              </a:rPr>
              <a:t>Neutral </a:t>
            </a:r>
            <a:r>
              <a:rPr lang="de-DE" sz="2000" err="1">
                <a:solidFill>
                  <a:schemeClr val="accent1">
                    <a:lumMod val="60000"/>
                    <a:lumOff val="40000"/>
                  </a:schemeClr>
                </a:solidFill>
                <a:latin typeface="Calibri" panose="020F0502020204030204" pitchFamily="34" charset="0"/>
                <a:cs typeface="Calibri" panose="020F0502020204030204" pitchFamily="34" charset="0"/>
              </a:rPr>
              <a:t>initialization</a:t>
            </a:r>
            <a:r>
              <a:rPr sz="2000">
                <a:solidFill>
                  <a:schemeClr val="accent1">
                    <a:lumMod val="60000"/>
                    <a:lumOff val="40000"/>
                  </a:schemeClr>
                </a:solidFill>
                <a:latin typeface="Calibri" panose="020F0502020204030204" pitchFamily="34" charset="0"/>
                <a:cs typeface="Calibri" panose="020F0502020204030204" pitchFamily="34" charset="0"/>
              </a:rPr>
              <a:t>.</a:t>
            </a:r>
          </a:p>
          <a:p>
            <a:pPr>
              <a:defRPr sz="2800">
                <a:solidFill>
                  <a:schemeClr val="accent1">
                    <a:satOff val="-3355"/>
                    <a:lumOff val="26614"/>
                  </a:schemeClr>
                </a:solidFill>
              </a:defRPr>
            </a:pPr>
            <a:r>
              <a:rPr lang="de-DE" sz="2000" err="1">
                <a:solidFill>
                  <a:schemeClr val="accent1">
                    <a:lumMod val="60000"/>
                    <a:lumOff val="40000"/>
                  </a:schemeClr>
                </a:solidFill>
                <a:latin typeface="Calibri" panose="020F0502020204030204" pitchFamily="34" charset="0"/>
                <a:cs typeface="Calibri" panose="020F0502020204030204" pitchFamily="34" charset="0"/>
              </a:rPr>
              <a:t>Initializing</a:t>
            </a:r>
            <a:r>
              <a:rPr sz="2000">
                <a:solidFill>
                  <a:schemeClr val="accent1">
                    <a:lumMod val="60000"/>
                    <a:lumOff val="40000"/>
                  </a:schemeClr>
                </a:solidFill>
                <a:latin typeface="Calibri" panose="020F0502020204030204" pitchFamily="34" charset="0"/>
                <a:cs typeface="Calibri" panose="020F0502020204030204" pitchFamily="34" charset="0"/>
              </a:rPr>
              <a:t> t to align centroids should work better!</a:t>
            </a:r>
          </a:p>
        </p:txBody>
      </p:sp>
      <p:sp>
        <p:nvSpPr>
          <p:cNvPr id="359" name="Line"/>
          <p:cNvSpPr/>
          <p:nvPr/>
        </p:nvSpPr>
        <p:spPr>
          <a:xfrm>
            <a:off x="4659291" y="5605746"/>
            <a:ext cx="1242205" cy="0"/>
          </a:xfrm>
          <a:prstGeom prst="line">
            <a:avLst/>
          </a:prstGeom>
          <a:ln w="25400">
            <a:solidFill>
              <a:schemeClr val="tx1"/>
            </a:solidFill>
            <a:miter lim="400000"/>
            <a:tailEnd type="triangle"/>
          </a:ln>
        </p:spPr>
        <p:txBody>
          <a:bodyPr lIns="35709" tIns="35709" rIns="35709" bIns="35709" anchor="ctr"/>
          <a:lstStyle/>
          <a:p>
            <a:pPr>
              <a:defRPr sz="3200"/>
            </a:pPr>
            <a:endParaRPr sz="1600"/>
          </a:p>
        </p:txBody>
      </p:sp>
      <p:pic>
        <p:nvPicPr>
          <p:cNvPr id="360" name="Image" descr="Image"/>
          <p:cNvPicPr>
            <a:picLocks noChangeAspect="1"/>
          </p:cNvPicPr>
          <p:nvPr/>
        </p:nvPicPr>
        <p:blipFill>
          <a:blip r:embed="rId5"/>
          <a:stretch>
            <a:fillRect/>
          </a:stretch>
        </p:blipFill>
        <p:spPr>
          <a:xfrm>
            <a:off x="5993166" y="5363943"/>
            <a:ext cx="3803057" cy="1035575"/>
          </a:xfrm>
          <a:prstGeom prst="rect">
            <a:avLst/>
          </a:prstGeom>
          <a:ln w="12700">
            <a:miter lim="400000"/>
          </a:ln>
        </p:spPr>
      </p:pic>
      <p:pic>
        <p:nvPicPr>
          <p:cNvPr id="361" name="Image" descr="Image"/>
          <p:cNvPicPr>
            <a:picLocks noChangeAspect="1"/>
          </p:cNvPicPr>
          <p:nvPr/>
        </p:nvPicPr>
        <p:blipFill>
          <a:blip r:embed="rId6"/>
          <a:stretch>
            <a:fillRect/>
          </a:stretch>
        </p:blipFill>
        <p:spPr>
          <a:xfrm>
            <a:off x="5009371" y="2310101"/>
            <a:ext cx="1526579" cy="366023"/>
          </a:xfrm>
          <a:prstGeom prst="rect">
            <a:avLst/>
          </a:prstGeom>
          <a:ln w="12700">
            <a:miter lim="400000"/>
          </a:ln>
        </p:spPr>
      </p:pic>
      <p:sp>
        <p:nvSpPr>
          <p:cNvPr id="5" name="Title 4">
            <a:extLst>
              <a:ext uri="{FF2B5EF4-FFF2-40B4-BE49-F238E27FC236}">
                <a16:creationId xmlns:a16="http://schemas.microsoft.com/office/drawing/2014/main" id="{9F924939-361F-1842-8280-20D962E25131}"/>
              </a:ext>
            </a:extLst>
          </p:cNvPr>
          <p:cNvSpPr>
            <a:spLocks noGrp="1"/>
          </p:cNvSpPr>
          <p:nvPr>
            <p:ph type="title"/>
          </p:nvPr>
        </p:nvSpPr>
        <p:spPr/>
        <p:txBody>
          <a:bodyPr/>
          <a:lstStyle/>
          <a:p>
            <a:r>
              <a:rPr lang="de-DE" sz="4400" err="1"/>
              <a:t>Make</a:t>
            </a:r>
            <a:r>
              <a:rPr lang="de-DE" sz="4400"/>
              <a:t> </a:t>
            </a:r>
            <a:r>
              <a:rPr lang="de-DE" sz="4400" err="1"/>
              <a:t>up</a:t>
            </a:r>
            <a:r>
              <a:rPr lang="de-DE" sz="4400"/>
              <a:t> </a:t>
            </a:r>
            <a:r>
              <a:rPr lang="de-DE" sz="4400" err="1"/>
              <a:t>reasonable</a:t>
            </a:r>
            <a:r>
              <a:rPr lang="de-DE" sz="4400"/>
              <a:t> </a:t>
            </a:r>
            <a:r>
              <a:rPr lang="de-DE" sz="4400" err="1"/>
              <a:t>correspondences</a:t>
            </a:r>
            <a:endParaRPr lang="en-GB"/>
          </a:p>
        </p:txBody>
      </p:sp>
      <p:sp>
        <p:nvSpPr>
          <p:cNvPr id="362" name="Slide Number"/>
          <p:cNvSpPr txBox="1">
            <a:spLocks noGrp="1"/>
          </p:cNvSpPr>
          <p:nvPr>
            <p:ph type="sldNum" sz="quarter" idx="12"/>
          </p:nvPr>
        </p:nvSpPr>
        <p:spPr>
          <a:prstGeom prst="rect">
            <a:avLst/>
          </a:prstGeom>
          <a:extLst>
            <a:ext uri="{C572A759-6A51-4108-AA02-DFA0A04FC94B}">
              <ma14:wrappingTextBoxFlag xmlns:m="http://schemas.openxmlformats.org/officeDocument/2006/math" xmlns:a14="http://schemas.microsoft.com/office/drawing/2010/main" xmlns:ma14="http://schemas.microsoft.com/office/mac/drawingml/2011/main" xmlns="" val="1"/>
            </a:ext>
          </a:extLst>
        </p:spPr>
        <p:txBody>
          <a:bodyPr/>
          <a:lstStyle/>
          <a:p>
            <a:fld id="{86CB4B4D-7CA3-9044-876B-883B54F8677D}" type="slidenum">
              <a:t>130</a:t>
            </a:fld>
            <a:endParaRPr/>
          </a:p>
        </p:txBody>
      </p:sp>
      <p:sp>
        <p:nvSpPr>
          <p:cNvPr id="14" name="Make up reasonable correspondences">
            <a:extLst>
              <a:ext uri="{FF2B5EF4-FFF2-40B4-BE49-F238E27FC236}">
                <a16:creationId xmlns:a16="http://schemas.microsoft.com/office/drawing/2014/main" id="{CEB8575E-1E59-DB42-AE50-6FEADE906EFA}"/>
              </a:ext>
            </a:extLst>
          </p:cNvPr>
          <p:cNvSpPr txBox="1">
            <a:spLocks/>
          </p:cNvSpPr>
          <p:nvPr/>
        </p:nvSpPr>
        <p:spPr>
          <a:xfrm>
            <a:off x="839570" y="365127"/>
            <a:ext cx="10512862" cy="1325563"/>
          </a:xfrm>
          <a:prstGeom prst="rect">
            <a:avLst/>
          </a:prstGeom>
          <a:ln w="12700">
            <a:miter lim="400000"/>
          </a:ln>
          <a:extLst>
            <a:ext uri="{C572A759-6A51-4108-AA02-DFA0A04FC94B}">
              <ma14:wrappingTextBoxFlag xmlns:m="http://schemas.openxmlformats.org/officeDocument/2006/math" xmlns:a14="http://schemas.microsoft.com/office/drawing/2010/main" xmlns:ma14="http://schemas.microsoft.com/office/mac/drawingml/2011/main" xmlns="" val="1"/>
            </a:ext>
          </a:extLst>
        </p:spPr>
        <p:txBody>
          <a:bodyPr lIns="71437" tIns="71437" rIns="71437" bIns="71437" anchor="ctr">
            <a:normAutofit/>
          </a:bodyPr>
          <a:lstStyle>
            <a:lvl1pPr marL="0" marR="0" indent="0" algn="ctr" defTabSz="410683" rtl="0" latinLnBrk="0">
              <a:lnSpc>
                <a:spcPct val="100000"/>
              </a:lnSpc>
              <a:spcBef>
                <a:spcPts val="0"/>
              </a:spcBef>
              <a:spcAft>
                <a:spcPts val="0"/>
              </a:spcAft>
              <a:buClrTx/>
              <a:buSzTx/>
              <a:buFontTx/>
              <a:buNone/>
              <a:tabLst/>
              <a:defRPr sz="7600" b="0" i="0" u="none" strike="noStrike" cap="none" spc="0" baseline="0">
                <a:solidFill>
                  <a:srgbClr val="000000"/>
                </a:solidFill>
                <a:uFillTx/>
                <a:latin typeface="+mn-lt"/>
                <a:ea typeface="+mn-ea"/>
                <a:cs typeface="+mn-cs"/>
                <a:sym typeface="Helvetica Light"/>
              </a:defRPr>
            </a:lvl1pPr>
            <a:lvl2pPr marL="0" marR="0" indent="114277" algn="ctr" defTabSz="410683" rtl="0" latinLnBrk="0">
              <a:lnSpc>
                <a:spcPct val="100000"/>
              </a:lnSpc>
              <a:spcBef>
                <a:spcPts val="0"/>
              </a:spcBef>
              <a:spcAft>
                <a:spcPts val="0"/>
              </a:spcAft>
              <a:buClrTx/>
              <a:buSzTx/>
              <a:buFontTx/>
              <a:buNone/>
              <a:tabLst/>
              <a:defRPr sz="5599" b="0" i="0" u="none" strike="noStrike" cap="none" spc="0" baseline="0">
                <a:solidFill>
                  <a:srgbClr val="000000"/>
                </a:solidFill>
                <a:uFillTx/>
                <a:latin typeface="+mn-lt"/>
                <a:ea typeface="+mn-ea"/>
                <a:cs typeface="+mn-cs"/>
                <a:sym typeface="Helvetica Light"/>
              </a:defRPr>
            </a:lvl2pPr>
            <a:lvl3pPr marL="0" marR="0" indent="228554" algn="ctr" defTabSz="410683" rtl="0" latinLnBrk="0">
              <a:lnSpc>
                <a:spcPct val="100000"/>
              </a:lnSpc>
              <a:spcBef>
                <a:spcPts val="0"/>
              </a:spcBef>
              <a:spcAft>
                <a:spcPts val="0"/>
              </a:spcAft>
              <a:buClrTx/>
              <a:buSzTx/>
              <a:buFontTx/>
              <a:buNone/>
              <a:tabLst/>
              <a:defRPr sz="5599" b="0" i="0" u="none" strike="noStrike" cap="none" spc="0" baseline="0">
                <a:solidFill>
                  <a:srgbClr val="000000"/>
                </a:solidFill>
                <a:uFillTx/>
                <a:latin typeface="+mn-lt"/>
                <a:ea typeface="+mn-ea"/>
                <a:cs typeface="+mn-cs"/>
                <a:sym typeface="Helvetica Light"/>
              </a:defRPr>
            </a:lvl3pPr>
            <a:lvl4pPr marL="0" marR="0" indent="342831" algn="ctr" defTabSz="410683" rtl="0" latinLnBrk="0">
              <a:lnSpc>
                <a:spcPct val="100000"/>
              </a:lnSpc>
              <a:spcBef>
                <a:spcPts val="0"/>
              </a:spcBef>
              <a:spcAft>
                <a:spcPts val="0"/>
              </a:spcAft>
              <a:buClrTx/>
              <a:buSzTx/>
              <a:buFontTx/>
              <a:buNone/>
              <a:tabLst/>
              <a:defRPr sz="5599" b="0" i="0" u="none" strike="noStrike" cap="none" spc="0" baseline="0">
                <a:solidFill>
                  <a:srgbClr val="000000"/>
                </a:solidFill>
                <a:uFillTx/>
                <a:latin typeface="+mn-lt"/>
                <a:ea typeface="+mn-ea"/>
                <a:cs typeface="+mn-cs"/>
                <a:sym typeface="Helvetica Light"/>
              </a:defRPr>
            </a:lvl4pPr>
            <a:lvl5pPr marL="0" marR="0" indent="457109" algn="ctr" defTabSz="410683" rtl="0" latinLnBrk="0">
              <a:lnSpc>
                <a:spcPct val="100000"/>
              </a:lnSpc>
              <a:spcBef>
                <a:spcPts val="0"/>
              </a:spcBef>
              <a:spcAft>
                <a:spcPts val="0"/>
              </a:spcAft>
              <a:buClrTx/>
              <a:buSzTx/>
              <a:buFontTx/>
              <a:buNone/>
              <a:tabLst/>
              <a:defRPr sz="5599" b="0" i="0" u="none" strike="noStrike" cap="none" spc="0" baseline="0">
                <a:solidFill>
                  <a:srgbClr val="000000"/>
                </a:solidFill>
                <a:uFillTx/>
                <a:latin typeface="+mn-lt"/>
                <a:ea typeface="+mn-ea"/>
                <a:cs typeface="+mn-cs"/>
                <a:sym typeface="Helvetica Light"/>
              </a:defRPr>
            </a:lvl5pPr>
            <a:lvl6pPr marL="0" marR="0" indent="571386" algn="ctr" defTabSz="410683" rtl="0" latinLnBrk="0">
              <a:lnSpc>
                <a:spcPct val="100000"/>
              </a:lnSpc>
              <a:spcBef>
                <a:spcPts val="0"/>
              </a:spcBef>
              <a:spcAft>
                <a:spcPts val="0"/>
              </a:spcAft>
              <a:buClrTx/>
              <a:buSzTx/>
              <a:buFontTx/>
              <a:buNone/>
              <a:tabLst/>
              <a:defRPr sz="5599" b="0" i="0" u="none" strike="noStrike" cap="none" spc="0" baseline="0">
                <a:solidFill>
                  <a:srgbClr val="000000"/>
                </a:solidFill>
                <a:uFillTx/>
                <a:latin typeface="+mn-lt"/>
                <a:ea typeface="+mn-ea"/>
                <a:cs typeface="+mn-cs"/>
                <a:sym typeface="Helvetica Light"/>
              </a:defRPr>
            </a:lvl6pPr>
            <a:lvl7pPr marL="0" marR="0" indent="685663" algn="ctr" defTabSz="410683" rtl="0" latinLnBrk="0">
              <a:lnSpc>
                <a:spcPct val="100000"/>
              </a:lnSpc>
              <a:spcBef>
                <a:spcPts val="0"/>
              </a:spcBef>
              <a:spcAft>
                <a:spcPts val="0"/>
              </a:spcAft>
              <a:buClrTx/>
              <a:buSzTx/>
              <a:buFontTx/>
              <a:buNone/>
              <a:tabLst/>
              <a:defRPr sz="5599" b="0" i="0" u="none" strike="noStrike" cap="none" spc="0" baseline="0">
                <a:solidFill>
                  <a:srgbClr val="000000"/>
                </a:solidFill>
                <a:uFillTx/>
                <a:latin typeface="+mn-lt"/>
                <a:ea typeface="+mn-ea"/>
                <a:cs typeface="+mn-cs"/>
                <a:sym typeface="Helvetica Light"/>
              </a:defRPr>
            </a:lvl7pPr>
            <a:lvl8pPr marL="0" marR="0" indent="799940" algn="ctr" defTabSz="410683" rtl="0" latinLnBrk="0">
              <a:lnSpc>
                <a:spcPct val="100000"/>
              </a:lnSpc>
              <a:spcBef>
                <a:spcPts val="0"/>
              </a:spcBef>
              <a:spcAft>
                <a:spcPts val="0"/>
              </a:spcAft>
              <a:buClrTx/>
              <a:buSzTx/>
              <a:buFontTx/>
              <a:buNone/>
              <a:tabLst/>
              <a:defRPr sz="5599" b="0" i="0" u="none" strike="noStrike" cap="none" spc="0" baseline="0">
                <a:solidFill>
                  <a:srgbClr val="000000"/>
                </a:solidFill>
                <a:uFillTx/>
                <a:latin typeface="+mn-lt"/>
                <a:ea typeface="+mn-ea"/>
                <a:cs typeface="+mn-cs"/>
                <a:sym typeface="Helvetica Light"/>
              </a:defRPr>
            </a:lvl8pPr>
            <a:lvl9pPr marL="0" marR="0" indent="914217" algn="ctr" defTabSz="410683" rtl="0" latinLnBrk="0">
              <a:lnSpc>
                <a:spcPct val="100000"/>
              </a:lnSpc>
              <a:spcBef>
                <a:spcPts val="0"/>
              </a:spcBef>
              <a:spcAft>
                <a:spcPts val="0"/>
              </a:spcAft>
              <a:buClrTx/>
              <a:buSzTx/>
              <a:buFontTx/>
              <a:buNone/>
              <a:tabLst/>
              <a:defRPr sz="5599" b="0" i="0" u="none" strike="noStrike" cap="none" spc="0" baseline="0">
                <a:solidFill>
                  <a:srgbClr val="000000"/>
                </a:solidFill>
                <a:uFillTx/>
                <a:latin typeface="+mn-lt"/>
                <a:ea typeface="+mn-ea"/>
                <a:cs typeface="+mn-cs"/>
                <a:sym typeface="Helvetica Light"/>
              </a:defRPr>
            </a:lvl9pPr>
          </a:lstStyle>
          <a:p>
            <a:pPr hangingPunct="1"/>
            <a:endParaRPr lang="de-DE" sz="4400"/>
          </a:p>
        </p:txBody>
      </p:sp>
      <p:sp>
        <p:nvSpPr>
          <p:cNvPr id="19" name="Shape">
            <a:extLst>
              <a:ext uri="{FF2B5EF4-FFF2-40B4-BE49-F238E27FC236}">
                <a16:creationId xmlns:a16="http://schemas.microsoft.com/office/drawing/2014/main" id="{DA3B8B78-EB93-7D49-AB8A-8C459CF107E4}"/>
              </a:ext>
            </a:extLst>
          </p:cNvPr>
          <p:cNvSpPr/>
          <p:nvPr/>
        </p:nvSpPr>
        <p:spPr>
          <a:xfrm>
            <a:off x="2625377" y="2535948"/>
            <a:ext cx="3452818" cy="2825350"/>
          </a:xfrm>
          <a:custGeom>
            <a:avLst/>
            <a:gdLst/>
            <a:ahLst/>
            <a:cxnLst>
              <a:cxn ang="0">
                <a:pos x="wd2" y="hd2"/>
              </a:cxn>
              <a:cxn ang="5400000">
                <a:pos x="wd2" y="hd2"/>
              </a:cxn>
              <a:cxn ang="10800000">
                <a:pos x="wd2" y="hd2"/>
              </a:cxn>
              <a:cxn ang="16200000">
                <a:pos x="wd2" y="hd2"/>
              </a:cxn>
            </a:cxnLst>
            <a:rect l="0" t="0" r="r" b="b"/>
            <a:pathLst>
              <a:path w="20548" h="21031" extrusionOk="0">
                <a:moveTo>
                  <a:pt x="2699" y="19341"/>
                </a:moveTo>
                <a:cubicBezTo>
                  <a:pt x="2045" y="17483"/>
                  <a:pt x="3495" y="15138"/>
                  <a:pt x="2452" y="13480"/>
                </a:cubicBezTo>
                <a:cubicBezTo>
                  <a:pt x="1732" y="12337"/>
                  <a:pt x="50" y="12156"/>
                  <a:pt x="1" y="10561"/>
                </a:cubicBezTo>
                <a:cubicBezTo>
                  <a:pt x="-25" y="9736"/>
                  <a:pt x="516" y="9073"/>
                  <a:pt x="1189" y="8954"/>
                </a:cubicBezTo>
                <a:cubicBezTo>
                  <a:pt x="2698" y="8685"/>
                  <a:pt x="3579" y="10852"/>
                  <a:pt x="4977" y="11333"/>
                </a:cubicBezTo>
                <a:cubicBezTo>
                  <a:pt x="6663" y="11914"/>
                  <a:pt x="7999" y="10014"/>
                  <a:pt x="7310" y="8504"/>
                </a:cubicBezTo>
                <a:cubicBezTo>
                  <a:pt x="6819" y="7427"/>
                  <a:pt x="5308" y="7553"/>
                  <a:pt x="5084" y="6244"/>
                </a:cubicBezTo>
                <a:cubicBezTo>
                  <a:pt x="4883" y="5071"/>
                  <a:pt x="5866" y="4193"/>
                  <a:pt x="7002" y="4301"/>
                </a:cubicBezTo>
                <a:cubicBezTo>
                  <a:pt x="7737" y="4371"/>
                  <a:pt x="8440" y="4751"/>
                  <a:pt x="9139" y="5166"/>
                </a:cubicBezTo>
                <a:cubicBezTo>
                  <a:pt x="10194" y="5792"/>
                  <a:pt x="11434" y="5807"/>
                  <a:pt x="11607" y="4679"/>
                </a:cubicBezTo>
                <a:cubicBezTo>
                  <a:pt x="11802" y="3408"/>
                  <a:pt x="10277" y="3177"/>
                  <a:pt x="9936" y="2139"/>
                </a:cubicBezTo>
                <a:cubicBezTo>
                  <a:pt x="9503" y="816"/>
                  <a:pt x="10781" y="-423"/>
                  <a:pt x="12151" y="139"/>
                </a:cubicBezTo>
                <a:cubicBezTo>
                  <a:pt x="13034" y="501"/>
                  <a:pt x="13673" y="1498"/>
                  <a:pt x="14574" y="1840"/>
                </a:cubicBezTo>
                <a:cubicBezTo>
                  <a:pt x="15591" y="2227"/>
                  <a:pt x="16672" y="1715"/>
                  <a:pt x="17720" y="1853"/>
                </a:cubicBezTo>
                <a:cubicBezTo>
                  <a:pt x="20699" y="2246"/>
                  <a:pt x="21575" y="7644"/>
                  <a:pt x="19130" y="10580"/>
                </a:cubicBezTo>
                <a:cubicBezTo>
                  <a:pt x="17690" y="12309"/>
                  <a:pt x="15459" y="12213"/>
                  <a:pt x="13839" y="13615"/>
                </a:cubicBezTo>
                <a:cubicBezTo>
                  <a:pt x="13049" y="14299"/>
                  <a:pt x="12492" y="15301"/>
                  <a:pt x="11873" y="16216"/>
                </a:cubicBezTo>
                <a:cubicBezTo>
                  <a:pt x="10275" y="18580"/>
                  <a:pt x="8258" y="20622"/>
                  <a:pt x="5789" y="20990"/>
                </a:cubicBezTo>
                <a:cubicBezTo>
                  <a:pt x="4530" y="21177"/>
                  <a:pt x="3192" y="20742"/>
                  <a:pt x="2699" y="19341"/>
                </a:cubicBezTo>
                <a:close/>
              </a:path>
            </a:pathLst>
          </a:custGeom>
          <a:ln w="25400">
            <a:solidFill>
              <a:srgbClr val="00882B">
                <a:hueOff val="-2473793"/>
                <a:satOff val="-50209"/>
                <a:lumOff val="23543"/>
              </a:srgbClr>
            </a:solidFill>
            <a:miter lim="400000"/>
          </a:ln>
        </p:spPr>
        <p:txBody>
          <a:bodyPr lIns="35709" tIns="35709" rIns="35709" bIns="35709" anchor="ctr"/>
          <a:lstStyle/>
          <a:p>
            <a:pPr marL="0" marR="0" lvl="0" indent="0" defTabSz="914400" eaLnBrk="1" fontAlgn="auto" latinLnBrk="0" hangingPunct="1">
              <a:lnSpc>
                <a:spcPct val="100000"/>
              </a:lnSpc>
              <a:spcBef>
                <a:spcPts val="0"/>
              </a:spcBef>
              <a:spcAft>
                <a:spcPts val="0"/>
              </a:spcAft>
              <a:buClrTx/>
              <a:buSzTx/>
              <a:buFontTx/>
              <a:buNone/>
              <a:tabLst/>
              <a:defRPr sz="3200"/>
            </a:pPr>
            <a:endParaRPr kumimoji="0" sz="1600" b="0" i="0" u="none" strike="noStrike" kern="0" cap="none" spc="0" normalizeH="0" baseline="0" noProof="0">
              <a:ln>
                <a:noFill/>
              </a:ln>
              <a:solidFill>
                <a:sysClr val="windowText" lastClr="000000"/>
              </a:solidFill>
              <a:effectLst/>
              <a:uLnTx/>
              <a:uFillTx/>
              <a:latin typeface="Helvetica Light"/>
            </a:endParaRPr>
          </a:p>
        </p:txBody>
      </p:sp>
      <p:sp>
        <p:nvSpPr>
          <p:cNvPr id="20" name="Shape">
            <a:extLst>
              <a:ext uri="{FF2B5EF4-FFF2-40B4-BE49-F238E27FC236}">
                <a16:creationId xmlns:a16="http://schemas.microsoft.com/office/drawing/2014/main" id="{15EF2640-745E-414A-8841-95321093A416}"/>
              </a:ext>
            </a:extLst>
          </p:cNvPr>
          <p:cNvSpPr/>
          <p:nvPr/>
        </p:nvSpPr>
        <p:spPr>
          <a:xfrm rot="18245647">
            <a:off x="7301823" y="3157044"/>
            <a:ext cx="2037074" cy="1666884"/>
          </a:xfrm>
          <a:custGeom>
            <a:avLst/>
            <a:gdLst/>
            <a:ahLst/>
            <a:cxnLst>
              <a:cxn ang="0">
                <a:pos x="wd2" y="hd2"/>
              </a:cxn>
              <a:cxn ang="5400000">
                <a:pos x="wd2" y="hd2"/>
              </a:cxn>
              <a:cxn ang="10800000">
                <a:pos x="wd2" y="hd2"/>
              </a:cxn>
              <a:cxn ang="16200000">
                <a:pos x="wd2" y="hd2"/>
              </a:cxn>
            </a:cxnLst>
            <a:rect l="0" t="0" r="r" b="b"/>
            <a:pathLst>
              <a:path w="20548" h="21031" extrusionOk="0">
                <a:moveTo>
                  <a:pt x="2699" y="19341"/>
                </a:moveTo>
                <a:cubicBezTo>
                  <a:pt x="2045" y="17483"/>
                  <a:pt x="3495" y="15138"/>
                  <a:pt x="2452" y="13480"/>
                </a:cubicBezTo>
                <a:cubicBezTo>
                  <a:pt x="1732" y="12337"/>
                  <a:pt x="50" y="12156"/>
                  <a:pt x="1" y="10561"/>
                </a:cubicBezTo>
                <a:cubicBezTo>
                  <a:pt x="-25" y="9736"/>
                  <a:pt x="516" y="9073"/>
                  <a:pt x="1189" y="8954"/>
                </a:cubicBezTo>
                <a:cubicBezTo>
                  <a:pt x="2698" y="8685"/>
                  <a:pt x="3579" y="10852"/>
                  <a:pt x="4977" y="11333"/>
                </a:cubicBezTo>
                <a:cubicBezTo>
                  <a:pt x="6663" y="11914"/>
                  <a:pt x="7999" y="10014"/>
                  <a:pt x="7310" y="8504"/>
                </a:cubicBezTo>
                <a:cubicBezTo>
                  <a:pt x="6819" y="7427"/>
                  <a:pt x="5308" y="7553"/>
                  <a:pt x="5084" y="6244"/>
                </a:cubicBezTo>
                <a:cubicBezTo>
                  <a:pt x="4883" y="5071"/>
                  <a:pt x="5866" y="4193"/>
                  <a:pt x="7002" y="4301"/>
                </a:cubicBezTo>
                <a:cubicBezTo>
                  <a:pt x="7737" y="4371"/>
                  <a:pt x="8440" y="4751"/>
                  <a:pt x="9139" y="5166"/>
                </a:cubicBezTo>
                <a:cubicBezTo>
                  <a:pt x="10194" y="5792"/>
                  <a:pt x="11434" y="5807"/>
                  <a:pt x="11607" y="4679"/>
                </a:cubicBezTo>
                <a:cubicBezTo>
                  <a:pt x="11802" y="3408"/>
                  <a:pt x="10277" y="3177"/>
                  <a:pt x="9936" y="2139"/>
                </a:cubicBezTo>
                <a:cubicBezTo>
                  <a:pt x="9503" y="816"/>
                  <a:pt x="10781" y="-423"/>
                  <a:pt x="12151" y="139"/>
                </a:cubicBezTo>
                <a:cubicBezTo>
                  <a:pt x="13034" y="501"/>
                  <a:pt x="13673" y="1498"/>
                  <a:pt x="14574" y="1840"/>
                </a:cubicBezTo>
                <a:cubicBezTo>
                  <a:pt x="15591" y="2227"/>
                  <a:pt x="16672" y="1715"/>
                  <a:pt x="17720" y="1853"/>
                </a:cubicBezTo>
                <a:cubicBezTo>
                  <a:pt x="20699" y="2246"/>
                  <a:pt x="21575" y="7644"/>
                  <a:pt x="19130" y="10580"/>
                </a:cubicBezTo>
                <a:cubicBezTo>
                  <a:pt x="17690" y="12309"/>
                  <a:pt x="15459" y="12213"/>
                  <a:pt x="13839" y="13615"/>
                </a:cubicBezTo>
                <a:cubicBezTo>
                  <a:pt x="13049" y="14299"/>
                  <a:pt x="12492" y="15301"/>
                  <a:pt x="11873" y="16216"/>
                </a:cubicBezTo>
                <a:cubicBezTo>
                  <a:pt x="10275" y="18580"/>
                  <a:pt x="8258" y="20622"/>
                  <a:pt x="5789" y="20990"/>
                </a:cubicBezTo>
                <a:cubicBezTo>
                  <a:pt x="4530" y="21177"/>
                  <a:pt x="3192" y="20742"/>
                  <a:pt x="2699" y="19341"/>
                </a:cubicBezTo>
                <a:close/>
              </a:path>
            </a:pathLst>
          </a:custGeom>
          <a:ln w="25400">
            <a:solidFill>
              <a:srgbClr val="C82506">
                <a:hueOff val="-444211"/>
                <a:satOff val="-14915"/>
                <a:lumOff val="22857"/>
              </a:srgbClr>
            </a:solidFill>
            <a:miter lim="400000"/>
          </a:ln>
        </p:spPr>
        <p:txBody>
          <a:bodyPr lIns="35709" tIns="35709" rIns="35709" bIns="35709" anchor="ctr"/>
          <a:lstStyle/>
          <a:p>
            <a:pPr marL="0" marR="0" lvl="0" indent="0" defTabSz="914400" eaLnBrk="1" fontAlgn="auto" latinLnBrk="0" hangingPunct="1">
              <a:lnSpc>
                <a:spcPct val="100000"/>
              </a:lnSpc>
              <a:spcBef>
                <a:spcPts val="0"/>
              </a:spcBef>
              <a:spcAft>
                <a:spcPts val="0"/>
              </a:spcAft>
              <a:buClrTx/>
              <a:buSzTx/>
              <a:buFontTx/>
              <a:buNone/>
              <a:tabLst/>
              <a:defRPr sz="3200"/>
            </a:pPr>
            <a:endParaRPr kumimoji="0" sz="1600" b="0" i="0" u="none" strike="noStrike" kern="0" cap="none" spc="0" normalizeH="0" baseline="0" noProof="0">
              <a:ln>
                <a:noFill/>
              </a:ln>
              <a:solidFill>
                <a:sysClr val="windowText" lastClr="000000"/>
              </a:solidFill>
              <a:effectLst/>
              <a:uLnTx/>
              <a:uFillTx/>
              <a:latin typeface="Helvetica Light"/>
            </a:endParaRPr>
          </a:p>
        </p:txBody>
      </p:sp>
    </p:spTree>
    <p:extLst>
      <p:ext uri="{BB962C8B-B14F-4D97-AF65-F5344CB8AC3E}">
        <p14:creationId xmlns:p14="http://schemas.microsoft.com/office/powerpoint/2010/main" val="2865801374"/>
      </p:ext>
    </p:extLst>
  </p:cSld>
  <p:clrMapOvr>
    <a:masterClrMapping/>
  </p:clrMapOvr>
</p:sld>
</file>

<file path=ppt/slides/slide1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6" name="Shape"/>
          <p:cNvSpPr/>
          <p:nvPr/>
        </p:nvSpPr>
        <p:spPr>
          <a:xfrm>
            <a:off x="2353052" y="1302568"/>
            <a:ext cx="7485899" cy="5292521"/>
          </a:xfrm>
          <a:custGeom>
            <a:avLst/>
            <a:gdLst/>
            <a:ahLst/>
            <a:cxnLst>
              <a:cxn ang="0">
                <a:pos x="wd2" y="hd2"/>
              </a:cxn>
              <a:cxn ang="5400000">
                <a:pos x="wd2" y="hd2"/>
              </a:cxn>
              <a:cxn ang="10800000">
                <a:pos x="wd2" y="hd2"/>
              </a:cxn>
              <a:cxn ang="16200000">
                <a:pos x="wd2" y="hd2"/>
              </a:cxn>
            </a:cxnLst>
            <a:rect l="0" t="0" r="r" b="b"/>
            <a:pathLst>
              <a:path w="21600" h="21600" extrusionOk="0">
                <a:moveTo>
                  <a:pt x="0" y="0"/>
                </a:moveTo>
                <a:lnTo>
                  <a:pt x="21600" y="39"/>
                </a:lnTo>
                <a:lnTo>
                  <a:pt x="21578" y="21600"/>
                </a:lnTo>
                <a:lnTo>
                  <a:pt x="8" y="21567"/>
                </a:lnTo>
                <a:lnTo>
                  <a:pt x="0" y="0"/>
                </a:lnTo>
                <a:close/>
              </a:path>
            </a:pathLst>
          </a:custGeom>
          <a:solidFill>
            <a:srgbClr val="A6AAA9">
              <a:alpha val="45187"/>
            </a:srgbClr>
          </a:solidFill>
          <a:ln w="12700">
            <a:miter lim="400000"/>
          </a:ln>
        </p:spPr>
        <p:txBody>
          <a:bodyPr lIns="35709" tIns="35709" rIns="35709" bIns="35709" anchor="ctr"/>
          <a:lstStyle/>
          <a:p>
            <a:pPr>
              <a:defRPr sz="3200"/>
            </a:pPr>
            <a:endParaRPr sz="1600"/>
          </a:p>
        </p:txBody>
      </p:sp>
      <p:sp>
        <p:nvSpPr>
          <p:cNvPr id="369" name="Line"/>
          <p:cNvSpPr/>
          <p:nvPr/>
        </p:nvSpPr>
        <p:spPr>
          <a:xfrm>
            <a:off x="6076332" y="3337358"/>
            <a:ext cx="1591388" cy="120869"/>
          </a:xfrm>
          <a:prstGeom prst="line">
            <a:avLst/>
          </a:prstGeom>
          <a:ln w="12700">
            <a:solidFill>
              <a:srgbClr val="000000"/>
            </a:solidFill>
            <a:prstDash val="sysDot"/>
            <a:miter lim="400000"/>
          </a:ln>
        </p:spPr>
        <p:txBody>
          <a:bodyPr lIns="35709" tIns="35709" rIns="35709" bIns="35709" anchor="ctr"/>
          <a:lstStyle/>
          <a:p>
            <a:pPr>
              <a:defRPr sz="3200"/>
            </a:pPr>
            <a:endParaRPr sz="1600"/>
          </a:p>
        </p:txBody>
      </p:sp>
      <p:sp>
        <p:nvSpPr>
          <p:cNvPr id="370" name="Line"/>
          <p:cNvSpPr/>
          <p:nvPr/>
        </p:nvSpPr>
        <p:spPr>
          <a:xfrm flipV="1">
            <a:off x="6043756" y="2972028"/>
            <a:ext cx="2155480" cy="178437"/>
          </a:xfrm>
          <a:prstGeom prst="line">
            <a:avLst/>
          </a:prstGeom>
          <a:ln w="12700">
            <a:solidFill>
              <a:srgbClr val="000000"/>
            </a:solidFill>
            <a:prstDash val="sysDot"/>
            <a:miter lim="400000"/>
          </a:ln>
        </p:spPr>
        <p:txBody>
          <a:bodyPr lIns="35709" tIns="35709" rIns="35709" bIns="35709" anchor="ctr"/>
          <a:lstStyle/>
          <a:p>
            <a:pPr>
              <a:defRPr sz="3200"/>
            </a:pPr>
            <a:endParaRPr sz="1600"/>
          </a:p>
        </p:txBody>
      </p:sp>
      <p:pic>
        <p:nvPicPr>
          <p:cNvPr id="371" name="Image" descr="Image"/>
          <p:cNvPicPr>
            <a:picLocks noChangeAspect="1"/>
          </p:cNvPicPr>
          <p:nvPr/>
        </p:nvPicPr>
        <p:blipFill>
          <a:blip r:embed="rId2"/>
          <a:stretch>
            <a:fillRect/>
          </a:stretch>
        </p:blipFill>
        <p:spPr>
          <a:xfrm>
            <a:off x="7902455" y="2575329"/>
            <a:ext cx="294603" cy="214257"/>
          </a:xfrm>
          <a:prstGeom prst="rect">
            <a:avLst/>
          </a:prstGeom>
          <a:ln w="12700">
            <a:miter lim="400000"/>
          </a:ln>
        </p:spPr>
      </p:pic>
      <p:sp>
        <p:nvSpPr>
          <p:cNvPr id="372" name="Make up reasonable correspondences"/>
          <p:cNvSpPr txBox="1">
            <a:spLocks noGrp="1"/>
          </p:cNvSpPr>
          <p:nvPr>
            <p:ph type="title"/>
          </p:nvPr>
        </p:nvSpPr>
        <p:spPr>
          <a:prstGeom prst="rect">
            <a:avLst/>
          </a:prstGeom>
        </p:spPr>
        <p:txBody>
          <a:bodyPr>
            <a:normAutofit/>
          </a:bodyPr>
          <a:lstStyle>
            <a:lvl1pPr>
              <a:defRPr sz="7600"/>
            </a:lvl1pPr>
          </a:lstStyle>
          <a:p>
            <a:r>
              <a:rPr sz="4400"/>
              <a:t>Make up reasonable correspondences</a:t>
            </a:r>
          </a:p>
        </p:txBody>
      </p:sp>
      <p:sp>
        <p:nvSpPr>
          <p:cNvPr id="377" name="Slide Number"/>
          <p:cNvSpPr txBox="1">
            <a:spLocks noGrp="1"/>
          </p:cNvSpPr>
          <p:nvPr>
            <p:ph type="sldNum" sz="quarter" idx="12"/>
          </p:nvPr>
        </p:nvSpPr>
        <p:spPr>
          <a:prstGeom prst="rect">
            <a:avLst/>
          </a:prstGeom>
          <a:extLst>
            <a:ext uri="{C572A759-6A51-4108-AA02-DFA0A04FC94B}">
              <ma14:wrappingTextBoxFlag xmlns:m="http://schemas.openxmlformats.org/officeDocument/2006/math" xmlns:a14="http://schemas.microsoft.com/office/drawing/2010/main" xmlns:ma14="http://schemas.microsoft.com/office/mac/drawingml/2011/main" xmlns="" val="1"/>
            </a:ext>
          </a:extLst>
        </p:spPr>
        <p:txBody>
          <a:bodyPr/>
          <a:lstStyle/>
          <a:p>
            <a:fld id="{86CB4B4D-7CA3-9044-876B-883B54F8677D}" type="slidenum">
              <a:t>131</a:t>
            </a:fld>
            <a:endParaRPr/>
          </a:p>
        </p:txBody>
      </p:sp>
      <p:pic>
        <p:nvPicPr>
          <p:cNvPr id="373" name="Image" descr="Image"/>
          <p:cNvPicPr>
            <a:picLocks noChangeAspect="1"/>
          </p:cNvPicPr>
          <p:nvPr/>
        </p:nvPicPr>
        <p:blipFill>
          <a:blip r:embed="rId3"/>
          <a:stretch>
            <a:fillRect/>
          </a:stretch>
        </p:blipFill>
        <p:spPr>
          <a:xfrm>
            <a:off x="5995250" y="5363943"/>
            <a:ext cx="3767347" cy="1035575"/>
          </a:xfrm>
          <a:prstGeom prst="rect">
            <a:avLst/>
          </a:prstGeom>
          <a:ln w="12700">
            <a:miter lim="400000"/>
          </a:ln>
        </p:spPr>
      </p:pic>
      <p:pic>
        <p:nvPicPr>
          <p:cNvPr id="374" name="Image" descr="Image"/>
          <p:cNvPicPr>
            <a:picLocks noChangeAspect="1"/>
          </p:cNvPicPr>
          <p:nvPr/>
        </p:nvPicPr>
        <p:blipFill>
          <a:blip r:embed="rId4"/>
          <a:stretch>
            <a:fillRect/>
          </a:stretch>
        </p:blipFill>
        <p:spPr>
          <a:xfrm>
            <a:off x="5620895" y="3027525"/>
            <a:ext cx="303531" cy="374949"/>
          </a:xfrm>
          <a:prstGeom prst="rect">
            <a:avLst/>
          </a:prstGeom>
          <a:ln w="12700">
            <a:miter lim="400000"/>
          </a:ln>
        </p:spPr>
      </p:pic>
      <p:pic>
        <p:nvPicPr>
          <p:cNvPr id="375" name="Image" descr="Image"/>
          <p:cNvPicPr>
            <a:picLocks noChangeAspect="1"/>
          </p:cNvPicPr>
          <p:nvPr/>
        </p:nvPicPr>
        <p:blipFill>
          <a:blip r:embed="rId5"/>
          <a:stretch>
            <a:fillRect/>
          </a:stretch>
        </p:blipFill>
        <p:spPr>
          <a:xfrm>
            <a:off x="5987300" y="2679655"/>
            <a:ext cx="294603" cy="366023"/>
          </a:xfrm>
          <a:prstGeom prst="rect">
            <a:avLst/>
          </a:prstGeom>
          <a:ln w="12700">
            <a:miter lim="400000"/>
          </a:ln>
        </p:spPr>
      </p:pic>
      <p:pic>
        <p:nvPicPr>
          <p:cNvPr id="376" name="Image" descr="Image"/>
          <p:cNvPicPr>
            <a:picLocks noChangeAspect="1"/>
          </p:cNvPicPr>
          <p:nvPr/>
        </p:nvPicPr>
        <p:blipFill>
          <a:blip r:embed="rId6"/>
          <a:stretch>
            <a:fillRect/>
          </a:stretch>
        </p:blipFill>
        <p:spPr>
          <a:xfrm>
            <a:off x="7490880" y="3093375"/>
            <a:ext cx="303531" cy="214257"/>
          </a:xfrm>
          <a:prstGeom prst="rect">
            <a:avLst/>
          </a:prstGeom>
          <a:ln w="12700">
            <a:miter lim="400000"/>
          </a:ln>
        </p:spPr>
      </p:pic>
      <p:sp>
        <p:nvSpPr>
          <p:cNvPr id="14" name="Shape">
            <a:extLst>
              <a:ext uri="{FF2B5EF4-FFF2-40B4-BE49-F238E27FC236}">
                <a16:creationId xmlns:a16="http://schemas.microsoft.com/office/drawing/2014/main" id="{810D1569-05EC-4D46-AF73-171B6F5A698C}"/>
              </a:ext>
            </a:extLst>
          </p:cNvPr>
          <p:cNvSpPr/>
          <p:nvPr/>
        </p:nvSpPr>
        <p:spPr>
          <a:xfrm>
            <a:off x="2625377" y="2535948"/>
            <a:ext cx="3452818" cy="2825350"/>
          </a:xfrm>
          <a:custGeom>
            <a:avLst/>
            <a:gdLst/>
            <a:ahLst/>
            <a:cxnLst>
              <a:cxn ang="0">
                <a:pos x="wd2" y="hd2"/>
              </a:cxn>
              <a:cxn ang="5400000">
                <a:pos x="wd2" y="hd2"/>
              </a:cxn>
              <a:cxn ang="10800000">
                <a:pos x="wd2" y="hd2"/>
              </a:cxn>
              <a:cxn ang="16200000">
                <a:pos x="wd2" y="hd2"/>
              </a:cxn>
            </a:cxnLst>
            <a:rect l="0" t="0" r="r" b="b"/>
            <a:pathLst>
              <a:path w="20548" h="21031" extrusionOk="0">
                <a:moveTo>
                  <a:pt x="2699" y="19341"/>
                </a:moveTo>
                <a:cubicBezTo>
                  <a:pt x="2045" y="17483"/>
                  <a:pt x="3495" y="15138"/>
                  <a:pt x="2452" y="13480"/>
                </a:cubicBezTo>
                <a:cubicBezTo>
                  <a:pt x="1732" y="12337"/>
                  <a:pt x="50" y="12156"/>
                  <a:pt x="1" y="10561"/>
                </a:cubicBezTo>
                <a:cubicBezTo>
                  <a:pt x="-25" y="9736"/>
                  <a:pt x="516" y="9073"/>
                  <a:pt x="1189" y="8954"/>
                </a:cubicBezTo>
                <a:cubicBezTo>
                  <a:pt x="2698" y="8685"/>
                  <a:pt x="3579" y="10852"/>
                  <a:pt x="4977" y="11333"/>
                </a:cubicBezTo>
                <a:cubicBezTo>
                  <a:pt x="6663" y="11914"/>
                  <a:pt x="7999" y="10014"/>
                  <a:pt x="7310" y="8504"/>
                </a:cubicBezTo>
                <a:cubicBezTo>
                  <a:pt x="6819" y="7427"/>
                  <a:pt x="5308" y="7553"/>
                  <a:pt x="5084" y="6244"/>
                </a:cubicBezTo>
                <a:cubicBezTo>
                  <a:pt x="4883" y="5071"/>
                  <a:pt x="5866" y="4193"/>
                  <a:pt x="7002" y="4301"/>
                </a:cubicBezTo>
                <a:cubicBezTo>
                  <a:pt x="7737" y="4371"/>
                  <a:pt x="8440" y="4751"/>
                  <a:pt x="9139" y="5166"/>
                </a:cubicBezTo>
                <a:cubicBezTo>
                  <a:pt x="10194" y="5792"/>
                  <a:pt x="11434" y="5807"/>
                  <a:pt x="11607" y="4679"/>
                </a:cubicBezTo>
                <a:cubicBezTo>
                  <a:pt x="11802" y="3408"/>
                  <a:pt x="10277" y="3177"/>
                  <a:pt x="9936" y="2139"/>
                </a:cubicBezTo>
                <a:cubicBezTo>
                  <a:pt x="9503" y="816"/>
                  <a:pt x="10781" y="-423"/>
                  <a:pt x="12151" y="139"/>
                </a:cubicBezTo>
                <a:cubicBezTo>
                  <a:pt x="13034" y="501"/>
                  <a:pt x="13673" y="1498"/>
                  <a:pt x="14574" y="1840"/>
                </a:cubicBezTo>
                <a:cubicBezTo>
                  <a:pt x="15591" y="2227"/>
                  <a:pt x="16672" y="1715"/>
                  <a:pt x="17720" y="1853"/>
                </a:cubicBezTo>
                <a:cubicBezTo>
                  <a:pt x="20699" y="2246"/>
                  <a:pt x="21575" y="7644"/>
                  <a:pt x="19130" y="10580"/>
                </a:cubicBezTo>
                <a:cubicBezTo>
                  <a:pt x="17690" y="12309"/>
                  <a:pt x="15459" y="12213"/>
                  <a:pt x="13839" y="13615"/>
                </a:cubicBezTo>
                <a:cubicBezTo>
                  <a:pt x="13049" y="14299"/>
                  <a:pt x="12492" y="15301"/>
                  <a:pt x="11873" y="16216"/>
                </a:cubicBezTo>
                <a:cubicBezTo>
                  <a:pt x="10275" y="18580"/>
                  <a:pt x="8258" y="20622"/>
                  <a:pt x="5789" y="20990"/>
                </a:cubicBezTo>
                <a:cubicBezTo>
                  <a:pt x="4530" y="21177"/>
                  <a:pt x="3192" y="20742"/>
                  <a:pt x="2699" y="19341"/>
                </a:cubicBezTo>
                <a:close/>
              </a:path>
            </a:pathLst>
          </a:custGeom>
          <a:ln w="25400">
            <a:solidFill>
              <a:srgbClr val="00882B">
                <a:hueOff val="-2473793"/>
                <a:satOff val="-50209"/>
                <a:lumOff val="23543"/>
              </a:srgbClr>
            </a:solidFill>
            <a:miter lim="400000"/>
          </a:ln>
        </p:spPr>
        <p:txBody>
          <a:bodyPr lIns="35709" tIns="35709" rIns="35709" bIns="35709" anchor="ctr"/>
          <a:lstStyle/>
          <a:p>
            <a:pPr marL="0" marR="0" lvl="0" indent="0" defTabSz="914400" eaLnBrk="1" fontAlgn="auto" latinLnBrk="0" hangingPunct="1">
              <a:lnSpc>
                <a:spcPct val="100000"/>
              </a:lnSpc>
              <a:spcBef>
                <a:spcPts val="0"/>
              </a:spcBef>
              <a:spcAft>
                <a:spcPts val="0"/>
              </a:spcAft>
              <a:buClrTx/>
              <a:buSzTx/>
              <a:buFontTx/>
              <a:buNone/>
              <a:tabLst/>
              <a:defRPr sz="3200"/>
            </a:pPr>
            <a:endParaRPr kumimoji="0" sz="1600" b="0" i="0" u="none" strike="noStrike" kern="0" cap="none" spc="0" normalizeH="0" baseline="0" noProof="0">
              <a:ln>
                <a:noFill/>
              </a:ln>
              <a:solidFill>
                <a:sysClr val="windowText" lastClr="000000"/>
              </a:solidFill>
              <a:effectLst/>
              <a:uLnTx/>
              <a:uFillTx/>
              <a:latin typeface="Helvetica Light"/>
            </a:endParaRPr>
          </a:p>
        </p:txBody>
      </p:sp>
      <p:sp>
        <p:nvSpPr>
          <p:cNvPr id="15" name="Shape">
            <a:extLst>
              <a:ext uri="{FF2B5EF4-FFF2-40B4-BE49-F238E27FC236}">
                <a16:creationId xmlns:a16="http://schemas.microsoft.com/office/drawing/2014/main" id="{3425BE83-8C23-3244-B61C-B864F4F7C5D7}"/>
              </a:ext>
            </a:extLst>
          </p:cNvPr>
          <p:cNvSpPr/>
          <p:nvPr/>
        </p:nvSpPr>
        <p:spPr>
          <a:xfrm rot="18245647">
            <a:off x="7301823" y="3157044"/>
            <a:ext cx="2037074" cy="1666884"/>
          </a:xfrm>
          <a:custGeom>
            <a:avLst/>
            <a:gdLst/>
            <a:ahLst/>
            <a:cxnLst>
              <a:cxn ang="0">
                <a:pos x="wd2" y="hd2"/>
              </a:cxn>
              <a:cxn ang="5400000">
                <a:pos x="wd2" y="hd2"/>
              </a:cxn>
              <a:cxn ang="10800000">
                <a:pos x="wd2" y="hd2"/>
              </a:cxn>
              <a:cxn ang="16200000">
                <a:pos x="wd2" y="hd2"/>
              </a:cxn>
            </a:cxnLst>
            <a:rect l="0" t="0" r="r" b="b"/>
            <a:pathLst>
              <a:path w="20548" h="21031" extrusionOk="0">
                <a:moveTo>
                  <a:pt x="2699" y="19341"/>
                </a:moveTo>
                <a:cubicBezTo>
                  <a:pt x="2045" y="17483"/>
                  <a:pt x="3495" y="15138"/>
                  <a:pt x="2452" y="13480"/>
                </a:cubicBezTo>
                <a:cubicBezTo>
                  <a:pt x="1732" y="12337"/>
                  <a:pt x="50" y="12156"/>
                  <a:pt x="1" y="10561"/>
                </a:cubicBezTo>
                <a:cubicBezTo>
                  <a:pt x="-25" y="9736"/>
                  <a:pt x="516" y="9073"/>
                  <a:pt x="1189" y="8954"/>
                </a:cubicBezTo>
                <a:cubicBezTo>
                  <a:pt x="2698" y="8685"/>
                  <a:pt x="3579" y="10852"/>
                  <a:pt x="4977" y="11333"/>
                </a:cubicBezTo>
                <a:cubicBezTo>
                  <a:pt x="6663" y="11914"/>
                  <a:pt x="7999" y="10014"/>
                  <a:pt x="7310" y="8504"/>
                </a:cubicBezTo>
                <a:cubicBezTo>
                  <a:pt x="6819" y="7427"/>
                  <a:pt x="5308" y="7553"/>
                  <a:pt x="5084" y="6244"/>
                </a:cubicBezTo>
                <a:cubicBezTo>
                  <a:pt x="4883" y="5071"/>
                  <a:pt x="5866" y="4193"/>
                  <a:pt x="7002" y="4301"/>
                </a:cubicBezTo>
                <a:cubicBezTo>
                  <a:pt x="7737" y="4371"/>
                  <a:pt x="8440" y="4751"/>
                  <a:pt x="9139" y="5166"/>
                </a:cubicBezTo>
                <a:cubicBezTo>
                  <a:pt x="10194" y="5792"/>
                  <a:pt x="11434" y="5807"/>
                  <a:pt x="11607" y="4679"/>
                </a:cubicBezTo>
                <a:cubicBezTo>
                  <a:pt x="11802" y="3408"/>
                  <a:pt x="10277" y="3177"/>
                  <a:pt x="9936" y="2139"/>
                </a:cubicBezTo>
                <a:cubicBezTo>
                  <a:pt x="9503" y="816"/>
                  <a:pt x="10781" y="-423"/>
                  <a:pt x="12151" y="139"/>
                </a:cubicBezTo>
                <a:cubicBezTo>
                  <a:pt x="13034" y="501"/>
                  <a:pt x="13673" y="1498"/>
                  <a:pt x="14574" y="1840"/>
                </a:cubicBezTo>
                <a:cubicBezTo>
                  <a:pt x="15591" y="2227"/>
                  <a:pt x="16672" y="1715"/>
                  <a:pt x="17720" y="1853"/>
                </a:cubicBezTo>
                <a:cubicBezTo>
                  <a:pt x="20699" y="2246"/>
                  <a:pt x="21575" y="7644"/>
                  <a:pt x="19130" y="10580"/>
                </a:cubicBezTo>
                <a:cubicBezTo>
                  <a:pt x="17690" y="12309"/>
                  <a:pt x="15459" y="12213"/>
                  <a:pt x="13839" y="13615"/>
                </a:cubicBezTo>
                <a:cubicBezTo>
                  <a:pt x="13049" y="14299"/>
                  <a:pt x="12492" y="15301"/>
                  <a:pt x="11873" y="16216"/>
                </a:cubicBezTo>
                <a:cubicBezTo>
                  <a:pt x="10275" y="18580"/>
                  <a:pt x="8258" y="20622"/>
                  <a:pt x="5789" y="20990"/>
                </a:cubicBezTo>
                <a:cubicBezTo>
                  <a:pt x="4530" y="21177"/>
                  <a:pt x="3192" y="20742"/>
                  <a:pt x="2699" y="19341"/>
                </a:cubicBezTo>
                <a:close/>
              </a:path>
            </a:pathLst>
          </a:custGeom>
          <a:ln w="25400">
            <a:solidFill>
              <a:srgbClr val="C82506">
                <a:hueOff val="-444211"/>
                <a:satOff val="-14915"/>
                <a:lumOff val="22857"/>
              </a:srgbClr>
            </a:solidFill>
            <a:miter lim="400000"/>
          </a:ln>
        </p:spPr>
        <p:txBody>
          <a:bodyPr lIns="35709" tIns="35709" rIns="35709" bIns="35709" anchor="ctr"/>
          <a:lstStyle/>
          <a:p>
            <a:pPr marL="0" marR="0" lvl="0" indent="0" defTabSz="914400" eaLnBrk="1" fontAlgn="auto" latinLnBrk="0" hangingPunct="1">
              <a:lnSpc>
                <a:spcPct val="100000"/>
              </a:lnSpc>
              <a:spcBef>
                <a:spcPts val="0"/>
              </a:spcBef>
              <a:spcAft>
                <a:spcPts val="0"/>
              </a:spcAft>
              <a:buClrTx/>
              <a:buSzTx/>
              <a:buFontTx/>
              <a:buNone/>
              <a:tabLst/>
              <a:defRPr sz="3200"/>
            </a:pPr>
            <a:endParaRPr kumimoji="0" sz="1600" b="0" i="0" u="none" strike="noStrike" kern="0" cap="none" spc="0" normalizeH="0" baseline="0" noProof="0">
              <a:ln>
                <a:noFill/>
              </a:ln>
              <a:solidFill>
                <a:sysClr val="windowText" lastClr="000000"/>
              </a:solidFill>
              <a:effectLst/>
              <a:uLnTx/>
              <a:uFillTx/>
              <a:latin typeface="Helvetica Light"/>
            </a:endParaRPr>
          </a:p>
        </p:txBody>
      </p:sp>
    </p:spTree>
    <p:extLst>
      <p:ext uri="{BB962C8B-B14F-4D97-AF65-F5344CB8AC3E}">
        <p14:creationId xmlns:p14="http://schemas.microsoft.com/office/powerpoint/2010/main" val="4165545806"/>
      </p:ext>
    </p:extLst>
  </p:cSld>
  <p:clrMapOvr>
    <a:masterClrMapping/>
  </p:clrMapOvr>
</p:sld>
</file>

<file path=ppt/slides/slide1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9" name="Shape"/>
          <p:cNvSpPr/>
          <p:nvPr/>
        </p:nvSpPr>
        <p:spPr>
          <a:xfrm>
            <a:off x="2353052" y="1302568"/>
            <a:ext cx="7485899" cy="5292521"/>
          </a:xfrm>
          <a:custGeom>
            <a:avLst/>
            <a:gdLst/>
            <a:ahLst/>
            <a:cxnLst>
              <a:cxn ang="0">
                <a:pos x="wd2" y="hd2"/>
              </a:cxn>
              <a:cxn ang="5400000">
                <a:pos x="wd2" y="hd2"/>
              </a:cxn>
              <a:cxn ang="10800000">
                <a:pos x="wd2" y="hd2"/>
              </a:cxn>
              <a:cxn ang="16200000">
                <a:pos x="wd2" y="hd2"/>
              </a:cxn>
            </a:cxnLst>
            <a:rect l="0" t="0" r="r" b="b"/>
            <a:pathLst>
              <a:path w="21600" h="21600" extrusionOk="0">
                <a:moveTo>
                  <a:pt x="0" y="0"/>
                </a:moveTo>
                <a:lnTo>
                  <a:pt x="21600" y="39"/>
                </a:lnTo>
                <a:lnTo>
                  <a:pt x="21578" y="21600"/>
                </a:lnTo>
                <a:lnTo>
                  <a:pt x="8" y="21567"/>
                </a:lnTo>
                <a:lnTo>
                  <a:pt x="0" y="0"/>
                </a:lnTo>
                <a:close/>
              </a:path>
            </a:pathLst>
          </a:custGeom>
          <a:solidFill>
            <a:srgbClr val="A6AAA9">
              <a:alpha val="45187"/>
            </a:srgbClr>
          </a:solidFill>
          <a:ln w="12700">
            <a:miter lim="400000"/>
          </a:ln>
        </p:spPr>
        <p:txBody>
          <a:bodyPr lIns="35709" tIns="35709" rIns="35709" bIns="35709" anchor="ctr"/>
          <a:lstStyle/>
          <a:p>
            <a:pPr>
              <a:defRPr sz="3200"/>
            </a:pPr>
            <a:endParaRPr sz="1600"/>
          </a:p>
        </p:txBody>
      </p:sp>
      <p:sp>
        <p:nvSpPr>
          <p:cNvPr id="382" name="Line"/>
          <p:cNvSpPr/>
          <p:nvPr/>
        </p:nvSpPr>
        <p:spPr>
          <a:xfrm>
            <a:off x="6076332" y="3337358"/>
            <a:ext cx="1591388" cy="120869"/>
          </a:xfrm>
          <a:prstGeom prst="line">
            <a:avLst/>
          </a:prstGeom>
          <a:ln w="12700">
            <a:solidFill>
              <a:srgbClr val="000000"/>
            </a:solidFill>
            <a:prstDash val="sysDot"/>
            <a:miter lim="400000"/>
          </a:ln>
        </p:spPr>
        <p:txBody>
          <a:bodyPr lIns="35709" tIns="35709" rIns="35709" bIns="35709" anchor="ctr"/>
          <a:lstStyle/>
          <a:p>
            <a:pPr>
              <a:defRPr sz="3200"/>
            </a:pPr>
            <a:endParaRPr sz="1600"/>
          </a:p>
        </p:txBody>
      </p:sp>
      <p:sp>
        <p:nvSpPr>
          <p:cNvPr id="383" name="Line"/>
          <p:cNvSpPr/>
          <p:nvPr/>
        </p:nvSpPr>
        <p:spPr>
          <a:xfrm>
            <a:off x="5997035" y="3680433"/>
            <a:ext cx="1681127" cy="369621"/>
          </a:xfrm>
          <a:prstGeom prst="line">
            <a:avLst/>
          </a:prstGeom>
          <a:ln w="12700">
            <a:solidFill>
              <a:srgbClr val="000000"/>
            </a:solidFill>
            <a:prstDash val="sysDot"/>
            <a:miter lim="400000"/>
          </a:ln>
        </p:spPr>
        <p:txBody>
          <a:bodyPr lIns="35709" tIns="35709" rIns="35709" bIns="35709" anchor="ctr"/>
          <a:lstStyle/>
          <a:p>
            <a:pPr>
              <a:defRPr sz="3200"/>
            </a:pPr>
            <a:endParaRPr sz="1600"/>
          </a:p>
        </p:txBody>
      </p:sp>
      <p:sp>
        <p:nvSpPr>
          <p:cNvPr id="384" name="Line"/>
          <p:cNvSpPr/>
          <p:nvPr/>
        </p:nvSpPr>
        <p:spPr>
          <a:xfrm>
            <a:off x="6015491" y="3727050"/>
            <a:ext cx="2107034" cy="699895"/>
          </a:xfrm>
          <a:prstGeom prst="line">
            <a:avLst/>
          </a:prstGeom>
          <a:ln w="12700">
            <a:solidFill>
              <a:srgbClr val="000000"/>
            </a:solidFill>
            <a:prstDash val="sysDot"/>
            <a:miter lim="400000"/>
          </a:ln>
        </p:spPr>
        <p:txBody>
          <a:bodyPr lIns="35709" tIns="35709" rIns="35709" bIns="35709" anchor="ctr"/>
          <a:lstStyle/>
          <a:p>
            <a:pPr>
              <a:defRPr sz="3200"/>
            </a:pPr>
            <a:endParaRPr sz="1600"/>
          </a:p>
        </p:txBody>
      </p:sp>
      <p:sp>
        <p:nvSpPr>
          <p:cNvPr id="385" name="Line"/>
          <p:cNvSpPr/>
          <p:nvPr/>
        </p:nvSpPr>
        <p:spPr>
          <a:xfrm>
            <a:off x="5848998" y="3977565"/>
            <a:ext cx="2304479" cy="808572"/>
          </a:xfrm>
          <a:prstGeom prst="line">
            <a:avLst/>
          </a:prstGeom>
          <a:ln w="12700">
            <a:solidFill>
              <a:srgbClr val="000000"/>
            </a:solidFill>
            <a:prstDash val="sysDot"/>
            <a:miter lim="400000"/>
          </a:ln>
        </p:spPr>
        <p:txBody>
          <a:bodyPr lIns="35709" tIns="35709" rIns="35709" bIns="35709" anchor="ctr"/>
          <a:lstStyle/>
          <a:p>
            <a:pPr>
              <a:defRPr sz="3200"/>
            </a:pPr>
            <a:endParaRPr sz="1600"/>
          </a:p>
        </p:txBody>
      </p:sp>
      <p:sp>
        <p:nvSpPr>
          <p:cNvPr id="386" name="Line"/>
          <p:cNvSpPr/>
          <p:nvPr/>
        </p:nvSpPr>
        <p:spPr>
          <a:xfrm>
            <a:off x="5902781" y="3894554"/>
            <a:ext cx="1787348" cy="848793"/>
          </a:xfrm>
          <a:prstGeom prst="line">
            <a:avLst/>
          </a:prstGeom>
          <a:ln w="12700">
            <a:solidFill>
              <a:srgbClr val="000000"/>
            </a:solidFill>
            <a:prstDash val="sysDot"/>
            <a:miter lim="400000"/>
          </a:ln>
        </p:spPr>
        <p:txBody>
          <a:bodyPr lIns="35709" tIns="35709" rIns="35709" bIns="35709" anchor="ctr"/>
          <a:lstStyle/>
          <a:p>
            <a:pPr>
              <a:defRPr sz="3200"/>
            </a:pPr>
            <a:endParaRPr sz="1600"/>
          </a:p>
        </p:txBody>
      </p:sp>
      <p:sp>
        <p:nvSpPr>
          <p:cNvPr id="387" name="Line"/>
          <p:cNvSpPr/>
          <p:nvPr/>
        </p:nvSpPr>
        <p:spPr>
          <a:xfrm>
            <a:off x="5952414" y="3797567"/>
            <a:ext cx="2814539" cy="1037557"/>
          </a:xfrm>
          <a:prstGeom prst="line">
            <a:avLst/>
          </a:prstGeom>
          <a:ln w="12700">
            <a:solidFill>
              <a:srgbClr val="000000"/>
            </a:solidFill>
            <a:prstDash val="sysDot"/>
            <a:miter lim="400000"/>
          </a:ln>
        </p:spPr>
        <p:txBody>
          <a:bodyPr lIns="35709" tIns="35709" rIns="35709" bIns="35709" anchor="ctr"/>
          <a:lstStyle/>
          <a:p>
            <a:pPr>
              <a:defRPr sz="3200"/>
            </a:pPr>
            <a:endParaRPr sz="1600"/>
          </a:p>
        </p:txBody>
      </p:sp>
      <p:sp>
        <p:nvSpPr>
          <p:cNvPr id="388" name="Line"/>
          <p:cNvSpPr/>
          <p:nvPr/>
        </p:nvSpPr>
        <p:spPr>
          <a:xfrm flipV="1">
            <a:off x="6044778" y="3220609"/>
            <a:ext cx="2746484" cy="7387"/>
          </a:xfrm>
          <a:prstGeom prst="line">
            <a:avLst/>
          </a:prstGeom>
          <a:ln w="12700">
            <a:solidFill>
              <a:srgbClr val="000000"/>
            </a:solidFill>
            <a:prstDash val="sysDot"/>
            <a:miter lim="400000"/>
          </a:ln>
        </p:spPr>
        <p:txBody>
          <a:bodyPr lIns="35709" tIns="35709" rIns="35709" bIns="35709" anchor="ctr"/>
          <a:lstStyle/>
          <a:p>
            <a:pPr>
              <a:defRPr sz="3200"/>
            </a:pPr>
            <a:endParaRPr sz="1600"/>
          </a:p>
        </p:txBody>
      </p:sp>
      <p:sp>
        <p:nvSpPr>
          <p:cNvPr id="389" name="Line"/>
          <p:cNvSpPr/>
          <p:nvPr/>
        </p:nvSpPr>
        <p:spPr>
          <a:xfrm>
            <a:off x="6015914" y="3648357"/>
            <a:ext cx="2752056" cy="418849"/>
          </a:xfrm>
          <a:prstGeom prst="line">
            <a:avLst/>
          </a:prstGeom>
          <a:ln w="12700">
            <a:solidFill>
              <a:srgbClr val="000000"/>
            </a:solidFill>
            <a:prstDash val="sysDot"/>
            <a:miter lim="400000"/>
          </a:ln>
        </p:spPr>
        <p:txBody>
          <a:bodyPr lIns="35709" tIns="35709" rIns="35709" bIns="35709" anchor="ctr"/>
          <a:lstStyle/>
          <a:p>
            <a:pPr>
              <a:defRPr sz="3200"/>
            </a:pPr>
            <a:endParaRPr sz="1600"/>
          </a:p>
        </p:txBody>
      </p:sp>
      <p:sp>
        <p:nvSpPr>
          <p:cNvPr id="390" name="Line"/>
          <p:cNvSpPr/>
          <p:nvPr/>
        </p:nvSpPr>
        <p:spPr>
          <a:xfrm>
            <a:off x="6046072" y="3606422"/>
            <a:ext cx="1985129" cy="70260"/>
          </a:xfrm>
          <a:prstGeom prst="line">
            <a:avLst/>
          </a:prstGeom>
          <a:ln w="12700">
            <a:solidFill>
              <a:srgbClr val="000000"/>
            </a:solidFill>
            <a:prstDash val="sysDot"/>
            <a:miter lim="400000"/>
          </a:ln>
        </p:spPr>
        <p:txBody>
          <a:bodyPr lIns="35709" tIns="35709" rIns="35709" bIns="35709" anchor="ctr"/>
          <a:lstStyle/>
          <a:p>
            <a:pPr>
              <a:defRPr sz="3200"/>
            </a:pPr>
            <a:endParaRPr sz="1600"/>
          </a:p>
        </p:txBody>
      </p:sp>
      <p:sp>
        <p:nvSpPr>
          <p:cNvPr id="391" name="Solve for the best transformation"/>
          <p:cNvSpPr txBox="1">
            <a:spLocks noGrp="1"/>
          </p:cNvSpPr>
          <p:nvPr>
            <p:ph type="title"/>
          </p:nvPr>
        </p:nvSpPr>
        <p:spPr>
          <a:prstGeom prst="rect">
            <a:avLst/>
          </a:prstGeom>
        </p:spPr>
        <p:txBody>
          <a:bodyPr>
            <a:normAutofit/>
          </a:bodyPr>
          <a:lstStyle>
            <a:lvl1pPr>
              <a:defRPr sz="7600"/>
            </a:lvl1pPr>
          </a:lstStyle>
          <a:p>
            <a:r>
              <a:rPr sz="4400"/>
              <a:t>Solve for the best transformation</a:t>
            </a:r>
          </a:p>
        </p:txBody>
      </p:sp>
      <p:sp>
        <p:nvSpPr>
          <p:cNvPr id="397" name="Slide Number"/>
          <p:cNvSpPr txBox="1">
            <a:spLocks noGrp="1"/>
          </p:cNvSpPr>
          <p:nvPr>
            <p:ph type="sldNum" sz="quarter" idx="12"/>
          </p:nvPr>
        </p:nvSpPr>
        <p:spPr>
          <a:prstGeom prst="rect">
            <a:avLst/>
          </a:prstGeom>
          <a:extLst>
            <a:ext uri="{C572A759-6A51-4108-AA02-DFA0A04FC94B}">
              <ma14:wrappingTextBoxFlag xmlns:m="http://schemas.openxmlformats.org/officeDocument/2006/math" xmlns:a14="http://schemas.microsoft.com/office/drawing/2010/main" xmlns:ma14="http://schemas.microsoft.com/office/mac/drawingml/2011/main" xmlns="" val="1"/>
            </a:ext>
          </a:extLst>
        </p:spPr>
        <p:txBody>
          <a:bodyPr/>
          <a:lstStyle/>
          <a:p>
            <a:fld id="{86CB4B4D-7CA3-9044-876B-883B54F8677D}" type="slidenum">
              <a:t>132</a:t>
            </a:fld>
            <a:endParaRPr/>
          </a:p>
        </p:txBody>
      </p:sp>
      <p:sp>
        <p:nvSpPr>
          <p:cNvPr id="392" name="Line"/>
          <p:cNvSpPr/>
          <p:nvPr/>
        </p:nvSpPr>
        <p:spPr>
          <a:xfrm flipV="1">
            <a:off x="6043756" y="2972028"/>
            <a:ext cx="2155480" cy="178437"/>
          </a:xfrm>
          <a:prstGeom prst="line">
            <a:avLst/>
          </a:prstGeom>
          <a:ln w="12700">
            <a:solidFill>
              <a:srgbClr val="000000"/>
            </a:solidFill>
            <a:prstDash val="sysDot"/>
            <a:miter lim="400000"/>
          </a:ln>
        </p:spPr>
        <p:txBody>
          <a:bodyPr lIns="35709" tIns="35709" rIns="35709" bIns="35709" anchor="ctr"/>
          <a:lstStyle/>
          <a:p>
            <a:pPr>
              <a:defRPr sz="3200"/>
            </a:pPr>
            <a:endParaRPr sz="1600"/>
          </a:p>
        </p:txBody>
      </p:sp>
      <p:sp>
        <p:nvSpPr>
          <p:cNvPr id="393" name="solve with procrustes"/>
          <p:cNvSpPr txBox="1"/>
          <p:nvPr/>
        </p:nvSpPr>
        <p:spPr>
          <a:xfrm>
            <a:off x="2708078" y="5902172"/>
            <a:ext cx="2183271" cy="364503"/>
          </a:xfrm>
          <a:prstGeom prst="rect">
            <a:avLst/>
          </a:prstGeom>
          <a:ln w="12700">
            <a:miter lim="400000"/>
          </a:ln>
          <a:extLst>
            <a:ext uri="{C572A759-6A51-4108-AA02-DFA0A04FC94B}">
              <ma14:wrappingTextBoxFlag xmlns:m="http://schemas.openxmlformats.org/officeDocument/2006/math" xmlns:a14="http://schemas.microsoft.com/office/drawing/2010/main" xmlns:ma14="http://schemas.microsoft.com/office/mac/drawingml/2011/main" xmlns="" val="1"/>
            </a:ext>
          </a:extLst>
        </p:spPr>
        <p:txBody>
          <a:bodyPr wrap="square" lIns="35709" tIns="35709" rIns="35709" bIns="35709" anchor="ctr">
            <a:spAutoFit/>
          </a:bodyPr>
          <a:lstStyle>
            <a:lvl1pPr>
              <a:defRPr sz="3800">
                <a:solidFill>
                  <a:schemeClr val="accent1">
                    <a:satOff val="-3355"/>
                    <a:lumOff val="26614"/>
                  </a:schemeClr>
                </a:solidFill>
              </a:defRPr>
            </a:lvl1pPr>
          </a:lstStyle>
          <a:p>
            <a:r>
              <a:rPr sz="1900">
                <a:solidFill>
                  <a:schemeClr val="accent1">
                    <a:lumMod val="60000"/>
                    <a:lumOff val="40000"/>
                  </a:schemeClr>
                </a:solidFill>
              </a:rPr>
              <a:t>solve with </a:t>
            </a:r>
            <a:r>
              <a:rPr sz="1900" err="1">
                <a:solidFill>
                  <a:schemeClr val="accent1">
                    <a:lumMod val="60000"/>
                    <a:lumOff val="40000"/>
                  </a:schemeClr>
                </a:solidFill>
              </a:rPr>
              <a:t>procrustes</a:t>
            </a:r>
            <a:endParaRPr sz="1900">
              <a:solidFill>
                <a:schemeClr val="accent1">
                  <a:lumMod val="60000"/>
                  <a:lumOff val="40000"/>
                </a:schemeClr>
              </a:solidFill>
            </a:endParaRPr>
          </a:p>
        </p:txBody>
      </p:sp>
      <p:sp>
        <p:nvSpPr>
          <p:cNvPr id="394" name="Line"/>
          <p:cNvSpPr/>
          <p:nvPr/>
        </p:nvSpPr>
        <p:spPr>
          <a:xfrm>
            <a:off x="5007542" y="6128124"/>
            <a:ext cx="521114" cy="0"/>
          </a:xfrm>
          <a:prstGeom prst="line">
            <a:avLst/>
          </a:prstGeom>
          <a:ln w="25400">
            <a:solidFill>
              <a:schemeClr val="tx1"/>
            </a:solidFill>
            <a:miter lim="400000"/>
            <a:tailEnd type="triangle"/>
          </a:ln>
        </p:spPr>
        <p:txBody>
          <a:bodyPr lIns="35709" tIns="35709" rIns="35709" bIns="35709" anchor="ctr"/>
          <a:lstStyle/>
          <a:p>
            <a:pPr>
              <a:defRPr sz="3200"/>
            </a:pPr>
            <a:endParaRPr sz="1600"/>
          </a:p>
        </p:txBody>
      </p:sp>
      <p:pic>
        <p:nvPicPr>
          <p:cNvPr id="395" name="Image" descr="Image"/>
          <p:cNvPicPr>
            <a:picLocks noChangeAspect="1"/>
          </p:cNvPicPr>
          <p:nvPr/>
        </p:nvPicPr>
        <p:blipFill>
          <a:blip r:embed="rId2"/>
          <a:stretch>
            <a:fillRect/>
          </a:stretch>
        </p:blipFill>
        <p:spPr>
          <a:xfrm>
            <a:off x="5517848" y="5188116"/>
            <a:ext cx="4276207" cy="1392669"/>
          </a:xfrm>
          <a:prstGeom prst="rect">
            <a:avLst/>
          </a:prstGeom>
          <a:ln w="12700">
            <a:miter lim="400000"/>
          </a:ln>
        </p:spPr>
      </p:pic>
      <p:sp>
        <p:nvSpPr>
          <p:cNvPr id="396" name="Rounded Rectangle"/>
          <p:cNvSpPr/>
          <p:nvPr/>
        </p:nvSpPr>
        <p:spPr>
          <a:xfrm>
            <a:off x="5378053" y="5758125"/>
            <a:ext cx="4432529" cy="843848"/>
          </a:xfrm>
          <a:prstGeom prst="roundRect">
            <a:avLst>
              <a:gd name="adj" fmla="val 17795"/>
            </a:avLst>
          </a:prstGeom>
          <a:solidFill>
            <a:srgbClr val="A6C1F6">
              <a:alpha val="25146"/>
            </a:srgbClr>
          </a:solidFill>
          <a:ln w="12700">
            <a:miter lim="400000"/>
          </a:ln>
          <a:effectLst>
            <a:outerShdw blurRad="50800" dist="25400" dir="5400000" rotWithShape="0">
              <a:srgbClr val="000000">
                <a:alpha val="50000"/>
              </a:srgbClr>
            </a:outerShdw>
          </a:effectLst>
        </p:spPr>
        <p:txBody>
          <a:bodyPr lIns="35709" tIns="35709" rIns="35709" bIns="35709" anchor="ctr"/>
          <a:lstStyle/>
          <a:p>
            <a:pPr>
              <a:defRPr sz="3200">
                <a:solidFill>
                  <a:srgbClr val="FFFFFF"/>
                </a:solidFill>
              </a:defRPr>
            </a:pPr>
            <a:endParaRPr sz="1600"/>
          </a:p>
        </p:txBody>
      </p:sp>
      <p:sp>
        <p:nvSpPr>
          <p:cNvPr id="21" name="Shape">
            <a:extLst>
              <a:ext uri="{FF2B5EF4-FFF2-40B4-BE49-F238E27FC236}">
                <a16:creationId xmlns:a16="http://schemas.microsoft.com/office/drawing/2014/main" id="{1F7A53E5-97F1-064C-ADAA-194014227734}"/>
              </a:ext>
            </a:extLst>
          </p:cNvPr>
          <p:cNvSpPr/>
          <p:nvPr/>
        </p:nvSpPr>
        <p:spPr>
          <a:xfrm>
            <a:off x="2625377" y="2535948"/>
            <a:ext cx="3452818" cy="2825350"/>
          </a:xfrm>
          <a:custGeom>
            <a:avLst/>
            <a:gdLst/>
            <a:ahLst/>
            <a:cxnLst>
              <a:cxn ang="0">
                <a:pos x="wd2" y="hd2"/>
              </a:cxn>
              <a:cxn ang="5400000">
                <a:pos x="wd2" y="hd2"/>
              </a:cxn>
              <a:cxn ang="10800000">
                <a:pos x="wd2" y="hd2"/>
              </a:cxn>
              <a:cxn ang="16200000">
                <a:pos x="wd2" y="hd2"/>
              </a:cxn>
            </a:cxnLst>
            <a:rect l="0" t="0" r="r" b="b"/>
            <a:pathLst>
              <a:path w="20548" h="21031" extrusionOk="0">
                <a:moveTo>
                  <a:pt x="2699" y="19341"/>
                </a:moveTo>
                <a:cubicBezTo>
                  <a:pt x="2045" y="17483"/>
                  <a:pt x="3495" y="15138"/>
                  <a:pt x="2452" y="13480"/>
                </a:cubicBezTo>
                <a:cubicBezTo>
                  <a:pt x="1732" y="12337"/>
                  <a:pt x="50" y="12156"/>
                  <a:pt x="1" y="10561"/>
                </a:cubicBezTo>
                <a:cubicBezTo>
                  <a:pt x="-25" y="9736"/>
                  <a:pt x="516" y="9073"/>
                  <a:pt x="1189" y="8954"/>
                </a:cubicBezTo>
                <a:cubicBezTo>
                  <a:pt x="2698" y="8685"/>
                  <a:pt x="3579" y="10852"/>
                  <a:pt x="4977" y="11333"/>
                </a:cubicBezTo>
                <a:cubicBezTo>
                  <a:pt x="6663" y="11914"/>
                  <a:pt x="7999" y="10014"/>
                  <a:pt x="7310" y="8504"/>
                </a:cubicBezTo>
                <a:cubicBezTo>
                  <a:pt x="6819" y="7427"/>
                  <a:pt x="5308" y="7553"/>
                  <a:pt x="5084" y="6244"/>
                </a:cubicBezTo>
                <a:cubicBezTo>
                  <a:pt x="4883" y="5071"/>
                  <a:pt x="5866" y="4193"/>
                  <a:pt x="7002" y="4301"/>
                </a:cubicBezTo>
                <a:cubicBezTo>
                  <a:pt x="7737" y="4371"/>
                  <a:pt x="8440" y="4751"/>
                  <a:pt x="9139" y="5166"/>
                </a:cubicBezTo>
                <a:cubicBezTo>
                  <a:pt x="10194" y="5792"/>
                  <a:pt x="11434" y="5807"/>
                  <a:pt x="11607" y="4679"/>
                </a:cubicBezTo>
                <a:cubicBezTo>
                  <a:pt x="11802" y="3408"/>
                  <a:pt x="10277" y="3177"/>
                  <a:pt x="9936" y="2139"/>
                </a:cubicBezTo>
                <a:cubicBezTo>
                  <a:pt x="9503" y="816"/>
                  <a:pt x="10781" y="-423"/>
                  <a:pt x="12151" y="139"/>
                </a:cubicBezTo>
                <a:cubicBezTo>
                  <a:pt x="13034" y="501"/>
                  <a:pt x="13673" y="1498"/>
                  <a:pt x="14574" y="1840"/>
                </a:cubicBezTo>
                <a:cubicBezTo>
                  <a:pt x="15591" y="2227"/>
                  <a:pt x="16672" y="1715"/>
                  <a:pt x="17720" y="1853"/>
                </a:cubicBezTo>
                <a:cubicBezTo>
                  <a:pt x="20699" y="2246"/>
                  <a:pt x="21575" y="7644"/>
                  <a:pt x="19130" y="10580"/>
                </a:cubicBezTo>
                <a:cubicBezTo>
                  <a:pt x="17690" y="12309"/>
                  <a:pt x="15459" y="12213"/>
                  <a:pt x="13839" y="13615"/>
                </a:cubicBezTo>
                <a:cubicBezTo>
                  <a:pt x="13049" y="14299"/>
                  <a:pt x="12492" y="15301"/>
                  <a:pt x="11873" y="16216"/>
                </a:cubicBezTo>
                <a:cubicBezTo>
                  <a:pt x="10275" y="18580"/>
                  <a:pt x="8258" y="20622"/>
                  <a:pt x="5789" y="20990"/>
                </a:cubicBezTo>
                <a:cubicBezTo>
                  <a:pt x="4530" y="21177"/>
                  <a:pt x="3192" y="20742"/>
                  <a:pt x="2699" y="19341"/>
                </a:cubicBezTo>
                <a:close/>
              </a:path>
            </a:pathLst>
          </a:custGeom>
          <a:ln w="25400">
            <a:solidFill>
              <a:srgbClr val="00882B">
                <a:hueOff val="-2473793"/>
                <a:satOff val="-50209"/>
                <a:lumOff val="23543"/>
              </a:srgbClr>
            </a:solidFill>
            <a:miter lim="400000"/>
          </a:ln>
        </p:spPr>
        <p:txBody>
          <a:bodyPr lIns="35709" tIns="35709" rIns="35709" bIns="35709" anchor="ctr"/>
          <a:lstStyle/>
          <a:p>
            <a:pPr marL="0" marR="0" lvl="0" indent="0" defTabSz="914400" eaLnBrk="1" fontAlgn="auto" latinLnBrk="0" hangingPunct="1">
              <a:lnSpc>
                <a:spcPct val="100000"/>
              </a:lnSpc>
              <a:spcBef>
                <a:spcPts val="0"/>
              </a:spcBef>
              <a:spcAft>
                <a:spcPts val="0"/>
              </a:spcAft>
              <a:buClrTx/>
              <a:buSzTx/>
              <a:buFontTx/>
              <a:buNone/>
              <a:tabLst/>
              <a:defRPr sz="3200"/>
            </a:pPr>
            <a:endParaRPr kumimoji="0" sz="1600" b="0" i="0" u="none" strike="noStrike" kern="0" cap="none" spc="0" normalizeH="0" baseline="0" noProof="0">
              <a:ln>
                <a:noFill/>
              </a:ln>
              <a:solidFill>
                <a:sysClr val="windowText" lastClr="000000"/>
              </a:solidFill>
              <a:effectLst/>
              <a:uLnTx/>
              <a:uFillTx/>
              <a:latin typeface="Helvetica Light"/>
            </a:endParaRPr>
          </a:p>
        </p:txBody>
      </p:sp>
      <p:sp>
        <p:nvSpPr>
          <p:cNvPr id="22" name="Shape">
            <a:extLst>
              <a:ext uri="{FF2B5EF4-FFF2-40B4-BE49-F238E27FC236}">
                <a16:creationId xmlns:a16="http://schemas.microsoft.com/office/drawing/2014/main" id="{5BE1C18C-8661-B948-B567-5F0855BE054B}"/>
              </a:ext>
            </a:extLst>
          </p:cNvPr>
          <p:cNvSpPr/>
          <p:nvPr/>
        </p:nvSpPr>
        <p:spPr>
          <a:xfrm rot="18245647">
            <a:off x="7301823" y="3157044"/>
            <a:ext cx="2037074" cy="1666884"/>
          </a:xfrm>
          <a:custGeom>
            <a:avLst/>
            <a:gdLst/>
            <a:ahLst/>
            <a:cxnLst>
              <a:cxn ang="0">
                <a:pos x="wd2" y="hd2"/>
              </a:cxn>
              <a:cxn ang="5400000">
                <a:pos x="wd2" y="hd2"/>
              </a:cxn>
              <a:cxn ang="10800000">
                <a:pos x="wd2" y="hd2"/>
              </a:cxn>
              <a:cxn ang="16200000">
                <a:pos x="wd2" y="hd2"/>
              </a:cxn>
            </a:cxnLst>
            <a:rect l="0" t="0" r="r" b="b"/>
            <a:pathLst>
              <a:path w="20548" h="21031" extrusionOk="0">
                <a:moveTo>
                  <a:pt x="2699" y="19341"/>
                </a:moveTo>
                <a:cubicBezTo>
                  <a:pt x="2045" y="17483"/>
                  <a:pt x="3495" y="15138"/>
                  <a:pt x="2452" y="13480"/>
                </a:cubicBezTo>
                <a:cubicBezTo>
                  <a:pt x="1732" y="12337"/>
                  <a:pt x="50" y="12156"/>
                  <a:pt x="1" y="10561"/>
                </a:cubicBezTo>
                <a:cubicBezTo>
                  <a:pt x="-25" y="9736"/>
                  <a:pt x="516" y="9073"/>
                  <a:pt x="1189" y="8954"/>
                </a:cubicBezTo>
                <a:cubicBezTo>
                  <a:pt x="2698" y="8685"/>
                  <a:pt x="3579" y="10852"/>
                  <a:pt x="4977" y="11333"/>
                </a:cubicBezTo>
                <a:cubicBezTo>
                  <a:pt x="6663" y="11914"/>
                  <a:pt x="7999" y="10014"/>
                  <a:pt x="7310" y="8504"/>
                </a:cubicBezTo>
                <a:cubicBezTo>
                  <a:pt x="6819" y="7427"/>
                  <a:pt x="5308" y="7553"/>
                  <a:pt x="5084" y="6244"/>
                </a:cubicBezTo>
                <a:cubicBezTo>
                  <a:pt x="4883" y="5071"/>
                  <a:pt x="5866" y="4193"/>
                  <a:pt x="7002" y="4301"/>
                </a:cubicBezTo>
                <a:cubicBezTo>
                  <a:pt x="7737" y="4371"/>
                  <a:pt x="8440" y="4751"/>
                  <a:pt x="9139" y="5166"/>
                </a:cubicBezTo>
                <a:cubicBezTo>
                  <a:pt x="10194" y="5792"/>
                  <a:pt x="11434" y="5807"/>
                  <a:pt x="11607" y="4679"/>
                </a:cubicBezTo>
                <a:cubicBezTo>
                  <a:pt x="11802" y="3408"/>
                  <a:pt x="10277" y="3177"/>
                  <a:pt x="9936" y="2139"/>
                </a:cubicBezTo>
                <a:cubicBezTo>
                  <a:pt x="9503" y="816"/>
                  <a:pt x="10781" y="-423"/>
                  <a:pt x="12151" y="139"/>
                </a:cubicBezTo>
                <a:cubicBezTo>
                  <a:pt x="13034" y="501"/>
                  <a:pt x="13673" y="1498"/>
                  <a:pt x="14574" y="1840"/>
                </a:cubicBezTo>
                <a:cubicBezTo>
                  <a:pt x="15591" y="2227"/>
                  <a:pt x="16672" y="1715"/>
                  <a:pt x="17720" y="1853"/>
                </a:cubicBezTo>
                <a:cubicBezTo>
                  <a:pt x="20699" y="2246"/>
                  <a:pt x="21575" y="7644"/>
                  <a:pt x="19130" y="10580"/>
                </a:cubicBezTo>
                <a:cubicBezTo>
                  <a:pt x="17690" y="12309"/>
                  <a:pt x="15459" y="12213"/>
                  <a:pt x="13839" y="13615"/>
                </a:cubicBezTo>
                <a:cubicBezTo>
                  <a:pt x="13049" y="14299"/>
                  <a:pt x="12492" y="15301"/>
                  <a:pt x="11873" y="16216"/>
                </a:cubicBezTo>
                <a:cubicBezTo>
                  <a:pt x="10275" y="18580"/>
                  <a:pt x="8258" y="20622"/>
                  <a:pt x="5789" y="20990"/>
                </a:cubicBezTo>
                <a:cubicBezTo>
                  <a:pt x="4530" y="21177"/>
                  <a:pt x="3192" y="20742"/>
                  <a:pt x="2699" y="19341"/>
                </a:cubicBezTo>
                <a:close/>
              </a:path>
            </a:pathLst>
          </a:custGeom>
          <a:ln w="25400">
            <a:solidFill>
              <a:srgbClr val="C82506">
                <a:hueOff val="-444211"/>
                <a:satOff val="-14915"/>
                <a:lumOff val="22857"/>
              </a:srgbClr>
            </a:solidFill>
            <a:miter lim="400000"/>
          </a:ln>
        </p:spPr>
        <p:txBody>
          <a:bodyPr lIns="35709" tIns="35709" rIns="35709" bIns="35709" anchor="ctr"/>
          <a:lstStyle/>
          <a:p>
            <a:pPr marL="0" marR="0" lvl="0" indent="0" defTabSz="914400" eaLnBrk="1" fontAlgn="auto" latinLnBrk="0" hangingPunct="1">
              <a:lnSpc>
                <a:spcPct val="100000"/>
              </a:lnSpc>
              <a:spcBef>
                <a:spcPts val="0"/>
              </a:spcBef>
              <a:spcAft>
                <a:spcPts val="0"/>
              </a:spcAft>
              <a:buClrTx/>
              <a:buSzTx/>
              <a:buFontTx/>
              <a:buNone/>
              <a:tabLst/>
              <a:defRPr sz="3200"/>
            </a:pPr>
            <a:endParaRPr kumimoji="0" sz="1600" b="0" i="0" u="none" strike="noStrike" kern="0" cap="none" spc="0" normalizeH="0" baseline="0" noProof="0">
              <a:ln>
                <a:noFill/>
              </a:ln>
              <a:solidFill>
                <a:sysClr val="windowText" lastClr="000000"/>
              </a:solidFill>
              <a:effectLst/>
              <a:uLnTx/>
              <a:uFillTx/>
              <a:latin typeface="Helvetica Light"/>
            </a:endParaRPr>
          </a:p>
        </p:txBody>
      </p:sp>
    </p:spTree>
    <p:extLst>
      <p:ext uri="{BB962C8B-B14F-4D97-AF65-F5344CB8AC3E}">
        <p14:creationId xmlns:p14="http://schemas.microsoft.com/office/powerpoint/2010/main" val="4193902900"/>
      </p:ext>
    </p:extLst>
  </p:cSld>
  <p:clrMapOvr>
    <a:masterClrMapping/>
  </p:clrMapOvr>
</p:sld>
</file>

<file path=ppt/slides/slide1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 name="Shape"/>
          <p:cNvSpPr/>
          <p:nvPr/>
        </p:nvSpPr>
        <p:spPr>
          <a:xfrm>
            <a:off x="2353052" y="1302568"/>
            <a:ext cx="7485899" cy="5292521"/>
          </a:xfrm>
          <a:custGeom>
            <a:avLst/>
            <a:gdLst/>
            <a:ahLst/>
            <a:cxnLst>
              <a:cxn ang="0">
                <a:pos x="wd2" y="hd2"/>
              </a:cxn>
              <a:cxn ang="5400000">
                <a:pos x="wd2" y="hd2"/>
              </a:cxn>
              <a:cxn ang="10800000">
                <a:pos x="wd2" y="hd2"/>
              </a:cxn>
              <a:cxn ang="16200000">
                <a:pos x="wd2" y="hd2"/>
              </a:cxn>
            </a:cxnLst>
            <a:rect l="0" t="0" r="r" b="b"/>
            <a:pathLst>
              <a:path w="21600" h="21600" extrusionOk="0">
                <a:moveTo>
                  <a:pt x="0" y="0"/>
                </a:moveTo>
                <a:lnTo>
                  <a:pt x="21600" y="39"/>
                </a:lnTo>
                <a:lnTo>
                  <a:pt x="21578" y="21600"/>
                </a:lnTo>
                <a:lnTo>
                  <a:pt x="8" y="21567"/>
                </a:lnTo>
                <a:lnTo>
                  <a:pt x="0" y="0"/>
                </a:lnTo>
                <a:close/>
              </a:path>
            </a:pathLst>
          </a:custGeom>
          <a:solidFill>
            <a:srgbClr val="A6AAA9">
              <a:alpha val="45187"/>
            </a:srgbClr>
          </a:solidFill>
          <a:ln w="12700">
            <a:miter lim="400000"/>
          </a:ln>
        </p:spPr>
        <p:txBody>
          <a:bodyPr lIns="35709" tIns="35709" rIns="35709" bIns="35709" anchor="ctr"/>
          <a:lstStyle/>
          <a:p>
            <a:pPr>
              <a:defRPr sz="3200"/>
            </a:pPr>
            <a:endParaRPr sz="1600"/>
          </a:p>
        </p:txBody>
      </p:sp>
      <p:sp>
        <p:nvSpPr>
          <p:cNvPr id="400" name="Apply it …"/>
          <p:cNvSpPr txBox="1">
            <a:spLocks noGrp="1"/>
          </p:cNvSpPr>
          <p:nvPr>
            <p:ph type="title"/>
          </p:nvPr>
        </p:nvSpPr>
        <p:spPr>
          <a:prstGeom prst="rect">
            <a:avLst/>
          </a:prstGeom>
        </p:spPr>
        <p:txBody>
          <a:bodyPr>
            <a:normAutofit/>
          </a:bodyPr>
          <a:lstStyle>
            <a:lvl1pPr>
              <a:defRPr sz="7600"/>
            </a:lvl1pPr>
          </a:lstStyle>
          <a:p>
            <a:r>
              <a:rPr sz="4400"/>
              <a:t>Apply it …</a:t>
            </a:r>
          </a:p>
        </p:txBody>
      </p:sp>
      <p:sp>
        <p:nvSpPr>
          <p:cNvPr id="404" name="Slide Number"/>
          <p:cNvSpPr txBox="1">
            <a:spLocks noGrp="1"/>
          </p:cNvSpPr>
          <p:nvPr>
            <p:ph type="sldNum" sz="quarter" idx="12"/>
          </p:nvPr>
        </p:nvSpPr>
        <p:spPr>
          <a:prstGeom prst="rect">
            <a:avLst/>
          </a:prstGeom>
          <a:extLst>
            <a:ext uri="{C572A759-6A51-4108-AA02-DFA0A04FC94B}">
              <ma14:wrappingTextBoxFlag xmlns:m="http://schemas.openxmlformats.org/officeDocument/2006/math" xmlns:a14="http://schemas.microsoft.com/office/drawing/2010/main" xmlns:ma14="http://schemas.microsoft.com/office/mac/drawingml/2011/main" xmlns="" val="1"/>
            </a:ext>
          </a:extLst>
        </p:spPr>
        <p:txBody>
          <a:bodyPr/>
          <a:lstStyle/>
          <a:p>
            <a:fld id="{86CB4B4D-7CA3-9044-876B-883B54F8677D}" type="slidenum">
              <a:t>133</a:t>
            </a:fld>
            <a:endParaRPr/>
          </a:p>
        </p:txBody>
      </p:sp>
      <p:pic>
        <p:nvPicPr>
          <p:cNvPr id="403" name="Image" descr="Image"/>
          <p:cNvPicPr>
            <a:picLocks noChangeAspect="1"/>
          </p:cNvPicPr>
          <p:nvPr/>
        </p:nvPicPr>
        <p:blipFill>
          <a:blip r:embed="rId2"/>
          <a:stretch>
            <a:fillRect/>
          </a:stretch>
        </p:blipFill>
        <p:spPr>
          <a:xfrm>
            <a:off x="4198769" y="2124573"/>
            <a:ext cx="821318" cy="366022"/>
          </a:xfrm>
          <a:prstGeom prst="rect">
            <a:avLst/>
          </a:prstGeom>
          <a:ln w="12700">
            <a:miter lim="400000"/>
          </a:ln>
        </p:spPr>
      </p:pic>
      <p:sp>
        <p:nvSpPr>
          <p:cNvPr id="9" name="Shape">
            <a:extLst>
              <a:ext uri="{FF2B5EF4-FFF2-40B4-BE49-F238E27FC236}">
                <a16:creationId xmlns:a16="http://schemas.microsoft.com/office/drawing/2014/main" id="{3F98D27D-24C9-8847-AEA1-FE14697ED05D}"/>
              </a:ext>
            </a:extLst>
          </p:cNvPr>
          <p:cNvSpPr/>
          <p:nvPr/>
        </p:nvSpPr>
        <p:spPr>
          <a:xfrm>
            <a:off x="4867542" y="2420257"/>
            <a:ext cx="3452818" cy="2825350"/>
          </a:xfrm>
          <a:custGeom>
            <a:avLst/>
            <a:gdLst/>
            <a:ahLst/>
            <a:cxnLst>
              <a:cxn ang="0">
                <a:pos x="wd2" y="hd2"/>
              </a:cxn>
              <a:cxn ang="5400000">
                <a:pos x="wd2" y="hd2"/>
              </a:cxn>
              <a:cxn ang="10800000">
                <a:pos x="wd2" y="hd2"/>
              </a:cxn>
              <a:cxn ang="16200000">
                <a:pos x="wd2" y="hd2"/>
              </a:cxn>
            </a:cxnLst>
            <a:rect l="0" t="0" r="r" b="b"/>
            <a:pathLst>
              <a:path w="20548" h="21031" extrusionOk="0">
                <a:moveTo>
                  <a:pt x="2699" y="19341"/>
                </a:moveTo>
                <a:cubicBezTo>
                  <a:pt x="2045" y="17483"/>
                  <a:pt x="3495" y="15138"/>
                  <a:pt x="2452" y="13480"/>
                </a:cubicBezTo>
                <a:cubicBezTo>
                  <a:pt x="1732" y="12337"/>
                  <a:pt x="50" y="12156"/>
                  <a:pt x="1" y="10561"/>
                </a:cubicBezTo>
                <a:cubicBezTo>
                  <a:pt x="-25" y="9736"/>
                  <a:pt x="516" y="9073"/>
                  <a:pt x="1189" y="8954"/>
                </a:cubicBezTo>
                <a:cubicBezTo>
                  <a:pt x="2698" y="8685"/>
                  <a:pt x="3579" y="10852"/>
                  <a:pt x="4977" y="11333"/>
                </a:cubicBezTo>
                <a:cubicBezTo>
                  <a:pt x="6663" y="11914"/>
                  <a:pt x="7999" y="10014"/>
                  <a:pt x="7310" y="8504"/>
                </a:cubicBezTo>
                <a:cubicBezTo>
                  <a:pt x="6819" y="7427"/>
                  <a:pt x="5308" y="7553"/>
                  <a:pt x="5084" y="6244"/>
                </a:cubicBezTo>
                <a:cubicBezTo>
                  <a:pt x="4883" y="5071"/>
                  <a:pt x="5866" y="4193"/>
                  <a:pt x="7002" y="4301"/>
                </a:cubicBezTo>
                <a:cubicBezTo>
                  <a:pt x="7737" y="4371"/>
                  <a:pt x="8440" y="4751"/>
                  <a:pt x="9139" y="5166"/>
                </a:cubicBezTo>
                <a:cubicBezTo>
                  <a:pt x="10194" y="5792"/>
                  <a:pt x="11434" y="5807"/>
                  <a:pt x="11607" y="4679"/>
                </a:cubicBezTo>
                <a:cubicBezTo>
                  <a:pt x="11802" y="3408"/>
                  <a:pt x="10277" y="3177"/>
                  <a:pt x="9936" y="2139"/>
                </a:cubicBezTo>
                <a:cubicBezTo>
                  <a:pt x="9503" y="816"/>
                  <a:pt x="10781" y="-423"/>
                  <a:pt x="12151" y="139"/>
                </a:cubicBezTo>
                <a:cubicBezTo>
                  <a:pt x="13034" y="501"/>
                  <a:pt x="13673" y="1498"/>
                  <a:pt x="14574" y="1840"/>
                </a:cubicBezTo>
                <a:cubicBezTo>
                  <a:pt x="15591" y="2227"/>
                  <a:pt x="16672" y="1715"/>
                  <a:pt x="17720" y="1853"/>
                </a:cubicBezTo>
                <a:cubicBezTo>
                  <a:pt x="20699" y="2246"/>
                  <a:pt x="21575" y="7644"/>
                  <a:pt x="19130" y="10580"/>
                </a:cubicBezTo>
                <a:cubicBezTo>
                  <a:pt x="17690" y="12309"/>
                  <a:pt x="15459" y="12213"/>
                  <a:pt x="13839" y="13615"/>
                </a:cubicBezTo>
                <a:cubicBezTo>
                  <a:pt x="13049" y="14299"/>
                  <a:pt x="12492" y="15301"/>
                  <a:pt x="11873" y="16216"/>
                </a:cubicBezTo>
                <a:cubicBezTo>
                  <a:pt x="10275" y="18580"/>
                  <a:pt x="8258" y="20622"/>
                  <a:pt x="5789" y="20990"/>
                </a:cubicBezTo>
                <a:cubicBezTo>
                  <a:pt x="4530" y="21177"/>
                  <a:pt x="3192" y="20742"/>
                  <a:pt x="2699" y="19341"/>
                </a:cubicBezTo>
                <a:close/>
              </a:path>
            </a:pathLst>
          </a:custGeom>
          <a:ln w="25400">
            <a:solidFill>
              <a:srgbClr val="00882B">
                <a:hueOff val="-2473793"/>
                <a:satOff val="-50209"/>
                <a:lumOff val="23543"/>
              </a:srgbClr>
            </a:solidFill>
            <a:miter lim="400000"/>
          </a:ln>
        </p:spPr>
        <p:txBody>
          <a:bodyPr lIns="35709" tIns="35709" rIns="35709" bIns="35709" anchor="ctr"/>
          <a:lstStyle/>
          <a:p>
            <a:pPr marL="0" marR="0" lvl="0" indent="0" defTabSz="914400" eaLnBrk="1" fontAlgn="auto" latinLnBrk="0" hangingPunct="1">
              <a:lnSpc>
                <a:spcPct val="100000"/>
              </a:lnSpc>
              <a:spcBef>
                <a:spcPts val="0"/>
              </a:spcBef>
              <a:spcAft>
                <a:spcPts val="0"/>
              </a:spcAft>
              <a:buClrTx/>
              <a:buSzTx/>
              <a:buFontTx/>
              <a:buNone/>
              <a:tabLst/>
              <a:defRPr sz="3200"/>
            </a:pPr>
            <a:endParaRPr kumimoji="0" sz="1600" b="0" i="0" u="none" strike="noStrike" kern="0" cap="none" spc="0" normalizeH="0" baseline="0" noProof="0">
              <a:ln>
                <a:noFill/>
              </a:ln>
              <a:solidFill>
                <a:sysClr val="windowText" lastClr="000000"/>
              </a:solidFill>
              <a:effectLst/>
              <a:uLnTx/>
              <a:uFillTx/>
              <a:latin typeface="Helvetica Light"/>
            </a:endParaRPr>
          </a:p>
        </p:txBody>
      </p:sp>
      <p:sp>
        <p:nvSpPr>
          <p:cNvPr id="11" name="Shape">
            <a:extLst>
              <a:ext uri="{FF2B5EF4-FFF2-40B4-BE49-F238E27FC236}">
                <a16:creationId xmlns:a16="http://schemas.microsoft.com/office/drawing/2014/main" id="{5EAFA714-6418-4942-B4B6-851DD357BB03}"/>
              </a:ext>
            </a:extLst>
          </p:cNvPr>
          <p:cNvSpPr/>
          <p:nvPr/>
        </p:nvSpPr>
        <p:spPr>
          <a:xfrm rot="18245647">
            <a:off x="7301823" y="3157044"/>
            <a:ext cx="2037074" cy="1666884"/>
          </a:xfrm>
          <a:custGeom>
            <a:avLst/>
            <a:gdLst/>
            <a:ahLst/>
            <a:cxnLst>
              <a:cxn ang="0">
                <a:pos x="wd2" y="hd2"/>
              </a:cxn>
              <a:cxn ang="5400000">
                <a:pos x="wd2" y="hd2"/>
              </a:cxn>
              <a:cxn ang="10800000">
                <a:pos x="wd2" y="hd2"/>
              </a:cxn>
              <a:cxn ang="16200000">
                <a:pos x="wd2" y="hd2"/>
              </a:cxn>
            </a:cxnLst>
            <a:rect l="0" t="0" r="r" b="b"/>
            <a:pathLst>
              <a:path w="20548" h="21031" extrusionOk="0">
                <a:moveTo>
                  <a:pt x="2699" y="19341"/>
                </a:moveTo>
                <a:cubicBezTo>
                  <a:pt x="2045" y="17483"/>
                  <a:pt x="3495" y="15138"/>
                  <a:pt x="2452" y="13480"/>
                </a:cubicBezTo>
                <a:cubicBezTo>
                  <a:pt x="1732" y="12337"/>
                  <a:pt x="50" y="12156"/>
                  <a:pt x="1" y="10561"/>
                </a:cubicBezTo>
                <a:cubicBezTo>
                  <a:pt x="-25" y="9736"/>
                  <a:pt x="516" y="9073"/>
                  <a:pt x="1189" y="8954"/>
                </a:cubicBezTo>
                <a:cubicBezTo>
                  <a:pt x="2698" y="8685"/>
                  <a:pt x="3579" y="10852"/>
                  <a:pt x="4977" y="11333"/>
                </a:cubicBezTo>
                <a:cubicBezTo>
                  <a:pt x="6663" y="11914"/>
                  <a:pt x="7999" y="10014"/>
                  <a:pt x="7310" y="8504"/>
                </a:cubicBezTo>
                <a:cubicBezTo>
                  <a:pt x="6819" y="7427"/>
                  <a:pt x="5308" y="7553"/>
                  <a:pt x="5084" y="6244"/>
                </a:cubicBezTo>
                <a:cubicBezTo>
                  <a:pt x="4883" y="5071"/>
                  <a:pt x="5866" y="4193"/>
                  <a:pt x="7002" y="4301"/>
                </a:cubicBezTo>
                <a:cubicBezTo>
                  <a:pt x="7737" y="4371"/>
                  <a:pt x="8440" y="4751"/>
                  <a:pt x="9139" y="5166"/>
                </a:cubicBezTo>
                <a:cubicBezTo>
                  <a:pt x="10194" y="5792"/>
                  <a:pt x="11434" y="5807"/>
                  <a:pt x="11607" y="4679"/>
                </a:cubicBezTo>
                <a:cubicBezTo>
                  <a:pt x="11802" y="3408"/>
                  <a:pt x="10277" y="3177"/>
                  <a:pt x="9936" y="2139"/>
                </a:cubicBezTo>
                <a:cubicBezTo>
                  <a:pt x="9503" y="816"/>
                  <a:pt x="10781" y="-423"/>
                  <a:pt x="12151" y="139"/>
                </a:cubicBezTo>
                <a:cubicBezTo>
                  <a:pt x="13034" y="501"/>
                  <a:pt x="13673" y="1498"/>
                  <a:pt x="14574" y="1840"/>
                </a:cubicBezTo>
                <a:cubicBezTo>
                  <a:pt x="15591" y="2227"/>
                  <a:pt x="16672" y="1715"/>
                  <a:pt x="17720" y="1853"/>
                </a:cubicBezTo>
                <a:cubicBezTo>
                  <a:pt x="20699" y="2246"/>
                  <a:pt x="21575" y="7644"/>
                  <a:pt x="19130" y="10580"/>
                </a:cubicBezTo>
                <a:cubicBezTo>
                  <a:pt x="17690" y="12309"/>
                  <a:pt x="15459" y="12213"/>
                  <a:pt x="13839" y="13615"/>
                </a:cubicBezTo>
                <a:cubicBezTo>
                  <a:pt x="13049" y="14299"/>
                  <a:pt x="12492" y="15301"/>
                  <a:pt x="11873" y="16216"/>
                </a:cubicBezTo>
                <a:cubicBezTo>
                  <a:pt x="10275" y="18580"/>
                  <a:pt x="8258" y="20622"/>
                  <a:pt x="5789" y="20990"/>
                </a:cubicBezTo>
                <a:cubicBezTo>
                  <a:pt x="4530" y="21177"/>
                  <a:pt x="3192" y="20742"/>
                  <a:pt x="2699" y="19341"/>
                </a:cubicBezTo>
                <a:close/>
              </a:path>
            </a:pathLst>
          </a:custGeom>
          <a:ln w="25400">
            <a:solidFill>
              <a:srgbClr val="C82506">
                <a:hueOff val="-444211"/>
                <a:satOff val="-14915"/>
                <a:lumOff val="22857"/>
              </a:srgbClr>
            </a:solidFill>
            <a:miter lim="400000"/>
          </a:ln>
        </p:spPr>
        <p:txBody>
          <a:bodyPr lIns="35709" tIns="35709" rIns="35709" bIns="35709" anchor="ctr"/>
          <a:lstStyle/>
          <a:p>
            <a:pPr marL="0" marR="0" lvl="0" indent="0" defTabSz="914400" eaLnBrk="1" fontAlgn="auto" latinLnBrk="0" hangingPunct="1">
              <a:lnSpc>
                <a:spcPct val="100000"/>
              </a:lnSpc>
              <a:spcBef>
                <a:spcPts val="0"/>
              </a:spcBef>
              <a:spcAft>
                <a:spcPts val="0"/>
              </a:spcAft>
              <a:buClrTx/>
              <a:buSzTx/>
              <a:buFontTx/>
              <a:buNone/>
              <a:tabLst/>
              <a:defRPr sz="3200"/>
            </a:pPr>
            <a:endParaRPr kumimoji="0" sz="1600" b="0" i="0" u="none" strike="noStrike" kern="0" cap="none" spc="0" normalizeH="0" baseline="0" noProof="0">
              <a:ln>
                <a:noFill/>
              </a:ln>
              <a:solidFill>
                <a:sysClr val="windowText" lastClr="000000"/>
              </a:solidFill>
              <a:effectLst/>
              <a:uLnTx/>
              <a:uFillTx/>
              <a:latin typeface="Helvetica Light"/>
            </a:endParaRPr>
          </a:p>
        </p:txBody>
      </p:sp>
    </p:spTree>
    <p:extLst>
      <p:ext uri="{BB962C8B-B14F-4D97-AF65-F5344CB8AC3E}">
        <p14:creationId xmlns:p14="http://schemas.microsoft.com/office/powerpoint/2010/main" val="1697337127"/>
      </p:ext>
    </p:extLst>
  </p:cSld>
  <p:clrMapOvr>
    <a:masterClrMapping/>
  </p:clrMapOvr>
</p:sld>
</file>

<file path=ppt/slides/slide1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6" name="Shape"/>
          <p:cNvSpPr/>
          <p:nvPr/>
        </p:nvSpPr>
        <p:spPr>
          <a:xfrm>
            <a:off x="2353052" y="1302568"/>
            <a:ext cx="7485899" cy="5292521"/>
          </a:xfrm>
          <a:custGeom>
            <a:avLst/>
            <a:gdLst/>
            <a:ahLst/>
            <a:cxnLst>
              <a:cxn ang="0">
                <a:pos x="wd2" y="hd2"/>
              </a:cxn>
              <a:cxn ang="5400000">
                <a:pos x="wd2" y="hd2"/>
              </a:cxn>
              <a:cxn ang="10800000">
                <a:pos x="wd2" y="hd2"/>
              </a:cxn>
              <a:cxn ang="16200000">
                <a:pos x="wd2" y="hd2"/>
              </a:cxn>
            </a:cxnLst>
            <a:rect l="0" t="0" r="r" b="b"/>
            <a:pathLst>
              <a:path w="21600" h="21600" extrusionOk="0">
                <a:moveTo>
                  <a:pt x="0" y="0"/>
                </a:moveTo>
                <a:lnTo>
                  <a:pt x="21600" y="39"/>
                </a:lnTo>
                <a:lnTo>
                  <a:pt x="21578" y="21600"/>
                </a:lnTo>
                <a:lnTo>
                  <a:pt x="8" y="21567"/>
                </a:lnTo>
                <a:lnTo>
                  <a:pt x="0" y="0"/>
                </a:lnTo>
                <a:close/>
              </a:path>
            </a:pathLst>
          </a:custGeom>
          <a:solidFill>
            <a:srgbClr val="A6AAA9">
              <a:alpha val="45187"/>
            </a:srgbClr>
          </a:solidFill>
          <a:ln w="12700">
            <a:miter lim="400000"/>
          </a:ln>
        </p:spPr>
        <p:txBody>
          <a:bodyPr lIns="35709" tIns="35709" rIns="35709" bIns="35709" anchor="ctr"/>
          <a:lstStyle/>
          <a:p>
            <a:pPr>
              <a:defRPr sz="3200"/>
            </a:pPr>
            <a:endParaRPr sz="1600"/>
          </a:p>
        </p:txBody>
      </p:sp>
      <p:sp>
        <p:nvSpPr>
          <p:cNvPr id="407" name="and iterate!"/>
          <p:cNvSpPr txBox="1">
            <a:spLocks noGrp="1"/>
          </p:cNvSpPr>
          <p:nvPr>
            <p:ph type="title"/>
          </p:nvPr>
        </p:nvSpPr>
        <p:spPr>
          <a:prstGeom prst="rect">
            <a:avLst/>
          </a:prstGeom>
        </p:spPr>
        <p:txBody>
          <a:bodyPr>
            <a:normAutofit/>
          </a:bodyPr>
          <a:lstStyle>
            <a:lvl1pPr>
              <a:defRPr sz="7600"/>
            </a:lvl1pPr>
          </a:lstStyle>
          <a:p>
            <a:r>
              <a:rPr sz="4400"/>
              <a:t>and iterate!</a:t>
            </a:r>
          </a:p>
        </p:txBody>
      </p:sp>
      <p:sp>
        <p:nvSpPr>
          <p:cNvPr id="423" name="Slide Number"/>
          <p:cNvSpPr txBox="1">
            <a:spLocks noGrp="1"/>
          </p:cNvSpPr>
          <p:nvPr>
            <p:ph type="sldNum" sz="quarter" idx="12"/>
          </p:nvPr>
        </p:nvSpPr>
        <p:spPr>
          <a:prstGeom prst="rect">
            <a:avLst/>
          </a:prstGeom>
          <a:extLst>
            <a:ext uri="{C572A759-6A51-4108-AA02-DFA0A04FC94B}">
              <ma14:wrappingTextBoxFlag xmlns:m="http://schemas.openxmlformats.org/officeDocument/2006/math" xmlns:a14="http://schemas.microsoft.com/office/drawing/2010/main" xmlns:ma14="http://schemas.microsoft.com/office/mac/drawingml/2011/main" xmlns="" val="1"/>
            </a:ext>
          </a:extLst>
        </p:spPr>
        <p:txBody>
          <a:bodyPr/>
          <a:lstStyle/>
          <a:p>
            <a:fld id="{86CB4B4D-7CA3-9044-876B-883B54F8677D}" type="slidenum">
              <a:t>134</a:t>
            </a:fld>
            <a:endParaRPr/>
          </a:p>
        </p:txBody>
      </p:sp>
      <p:sp>
        <p:nvSpPr>
          <p:cNvPr id="410" name="Line"/>
          <p:cNvSpPr/>
          <p:nvPr/>
        </p:nvSpPr>
        <p:spPr>
          <a:xfrm flipH="1">
            <a:off x="8033453" y="2923719"/>
            <a:ext cx="48122" cy="211058"/>
          </a:xfrm>
          <a:prstGeom prst="line">
            <a:avLst/>
          </a:prstGeom>
          <a:ln w="12700">
            <a:solidFill>
              <a:srgbClr val="000000"/>
            </a:solidFill>
            <a:prstDash val="sysDot"/>
            <a:miter lim="400000"/>
          </a:ln>
        </p:spPr>
        <p:txBody>
          <a:bodyPr lIns="35709" tIns="35709" rIns="35709" bIns="35709" anchor="ctr"/>
          <a:lstStyle/>
          <a:p>
            <a:pPr>
              <a:defRPr sz="3200"/>
            </a:pPr>
            <a:endParaRPr sz="1600"/>
          </a:p>
        </p:txBody>
      </p:sp>
      <p:sp>
        <p:nvSpPr>
          <p:cNvPr id="411" name="Line"/>
          <p:cNvSpPr/>
          <p:nvPr/>
        </p:nvSpPr>
        <p:spPr>
          <a:xfrm flipH="1" flipV="1">
            <a:off x="8435090" y="3790785"/>
            <a:ext cx="343399" cy="432038"/>
          </a:xfrm>
          <a:prstGeom prst="line">
            <a:avLst/>
          </a:prstGeom>
          <a:ln w="12700">
            <a:solidFill>
              <a:srgbClr val="000000"/>
            </a:solidFill>
            <a:prstDash val="sysDot"/>
            <a:miter lim="400000"/>
          </a:ln>
        </p:spPr>
        <p:txBody>
          <a:bodyPr lIns="35709" tIns="35709" rIns="35709" bIns="35709" anchor="ctr"/>
          <a:lstStyle/>
          <a:p>
            <a:pPr>
              <a:defRPr sz="3200"/>
            </a:pPr>
            <a:endParaRPr sz="1600"/>
          </a:p>
        </p:txBody>
      </p:sp>
      <p:sp>
        <p:nvSpPr>
          <p:cNvPr id="412" name="Line"/>
          <p:cNvSpPr/>
          <p:nvPr/>
        </p:nvSpPr>
        <p:spPr>
          <a:xfrm flipH="1" flipV="1">
            <a:off x="8428429" y="2925573"/>
            <a:ext cx="50770" cy="102849"/>
          </a:xfrm>
          <a:prstGeom prst="line">
            <a:avLst/>
          </a:prstGeom>
          <a:ln w="12700">
            <a:solidFill>
              <a:srgbClr val="000000"/>
            </a:solidFill>
            <a:prstDash val="sysDot"/>
            <a:miter lim="400000"/>
          </a:ln>
        </p:spPr>
        <p:txBody>
          <a:bodyPr lIns="35709" tIns="35709" rIns="35709" bIns="35709" anchor="ctr"/>
          <a:lstStyle/>
          <a:p>
            <a:pPr>
              <a:defRPr sz="3200"/>
            </a:pPr>
            <a:endParaRPr sz="1600"/>
          </a:p>
        </p:txBody>
      </p:sp>
      <p:sp>
        <p:nvSpPr>
          <p:cNvPr id="413" name="Line"/>
          <p:cNvSpPr/>
          <p:nvPr/>
        </p:nvSpPr>
        <p:spPr>
          <a:xfrm>
            <a:off x="7481525" y="4479167"/>
            <a:ext cx="200740" cy="158261"/>
          </a:xfrm>
          <a:prstGeom prst="line">
            <a:avLst/>
          </a:prstGeom>
          <a:ln w="12700">
            <a:solidFill>
              <a:srgbClr val="000000"/>
            </a:solidFill>
            <a:prstDash val="sysDot"/>
            <a:miter lim="400000"/>
          </a:ln>
        </p:spPr>
        <p:txBody>
          <a:bodyPr lIns="35709" tIns="35709" rIns="35709" bIns="35709" anchor="ctr"/>
          <a:lstStyle/>
          <a:p>
            <a:pPr>
              <a:defRPr sz="3200"/>
            </a:pPr>
            <a:endParaRPr sz="1600"/>
          </a:p>
        </p:txBody>
      </p:sp>
      <p:sp>
        <p:nvSpPr>
          <p:cNvPr id="414" name="Line"/>
          <p:cNvSpPr/>
          <p:nvPr/>
        </p:nvSpPr>
        <p:spPr>
          <a:xfrm flipV="1">
            <a:off x="5541576" y="4743345"/>
            <a:ext cx="61879" cy="2804"/>
          </a:xfrm>
          <a:prstGeom prst="line">
            <a:avLst/>
          </a:prstGeom>
          <a:ln w="12700">
            <a:solidFill>
              <a:srgbClr val="000000"/>
            </a:solidFill>
            <a:prstDash val="sysDot"/>
            <a:miter lim="400000"/>
          </a:ln>
        </p:spPr>
        <p:txBody>
          <a:bodyPr lIns="35709" tIns="35709" rIns="35709" bIns="35709" anchor="ctr"/>
          <a:lstStyle/>
          <a:p>
            <a:pPr>
              <a:defRPr sz="3200"/>
            </a:pPr>
            <a:endParaRPr sz="1600"/>
          </a:p>
        </p:txBody>
      </p:sp>
      <p:sp>
        <p:nvSpPr>
          <p:cNvPr id="415" name="Line"/>
          <p:cNvSpPr/>
          <p:nvPr/>
        </p:nvSpPr>
        <p:spPr>
          <a:xfrm>
            <a:off x="6887096" y="3767092"/>
            <a:ext cx="806442" cy="325259"/>
          </a:xfrm>
          <a:prstGeom prst="line">
            <a:avLst/>
          </a:prstGeom>
          <a:ln w="12700">
            <a:solidFill>
              <a:srgbClr val="000000"/>
            </a:solidFill>
            <a:prstDash val="sysDot"/>
            <a:miter lim="400000"/>
          </a:ln>
        </p:spPr>
        <p:txBody>
          <a:bodyPr lIns="35709" tIns="35709" rIns="35709" bIns="35709" anchor="ctr"/>
          <a:lstStyle/>
          <a:p>
            <a:pPr>
              <a:defRPr sz="3200"/>
            </a:pPr>
            <a:endParaRPr sz="1600"/>
          </a:p>
        </p:txBody>
      </p:sp>
      <p:sp>
        <p:nvSpPr>
          <p:cNvPr id="416" name="Line"/>
          <p:cNvSpPr/>
          <p:nvPr/>
        </p:nvSpPr>
        <p:spPr>
          <a:xfrm flipV="1">
            <a:off x="8561532" y="3366602"/>
            <a:ext cx="234505" cy="229530"/>
          </a:xfrm>
          <a:prstGeom prst="line">
            <a:avLst/>
          </a:prstGeom>
          <a:ln w="12700">
            <a:solidFill>
              <a:srgbClr val="000000"/>
            </a:solidFill>
            <a:prstDash val="sysDot"/>
            <a:miter lim="400000"/>
          </a:ln>
        </p:spPr>
        <p:txBody>
          <a:bodyPr lIns="35709" tIns="35709" rIns="35709" bIns="35709" anchor="ctr"/>
          <a:lstStyle/>
          <a:p>
            <a:pPr>
              <a:defRPr sz="3200"/>
            </a:pPr>
            <a:endParaRPr sz="1600"/>
          </a:p>
        </p:txBody>
      </p:sp>
      <p:sp>
        <p:nvSpPr>
          <p:cNvPr id="417" name="Line"/>
          <p:cNvSpPr/>
          <p:nvPr/>
        </p:nvSpPr>
        <p:spPr>
          <a:xfrm>
            <a:off x="7948028" y="4032424"/>
            <a:ext cx="109487" cy="110465"/>
          </a:xfrm>
          <a:prstGeom prst="line">
            <a:avLst/>
          </a:prstGeom>
          <a:ln w="12700">
            <a:solidFill>
              <a:srgbClr val="000000"/>
            </a:solidFill>
            <a:prstDash val="sysDot"/>
            <a:miter lim="400000"/>
          </a:ln>
        </p:spPr>
        <p:txBody>
          <a:bodyPr lIns="35709" tIns="35709" rIns="35709" bIns="35709" anchor="ctr"/>
          <a:lstStyle/>
          <a:p>
            <a:pPr>
              <a:defRPr sz="3200"/>
            </a:pPr>
            <a:endParaRPr sz="1600"/>
          </a:p>
        </p:txBody>
      </p:sp>
      <p:sp>
        <p:nvSpPr>
          <p:cNvPr id="418" name="Line"/>
          <p:cNvSpPr/>
          <p:nvPr/>
        </p:nvSpPr>
        <p:spPr>
          <a:xfrm flipH="1">
            <a:off x="8181306" y="3896360"/>
            <a:ext cx="82085" cy="454299"/>
          </a:xfrm>
          <a:prstGeom prst="line">
            <a:avLst/>
          </a:prstGeom>
          <a:ln w="12700">
            <a:solidFill>
              <a:srgbClr val="000000"/>
            </a:solidFill>
            <a:prstDash val="sysDot"/>
            <a:miter lim="400000"/>
          </a:ln>
        </p:spPr>
        <p:txBody>
          <a:bodyPr lIns="35709" tIns="35709" rIns="35709" bIns="35709" anchor="ctr"/>
          <a:lstStyle/>
          <a:p>
            <a:pPr>
              <a:defRPr sz="3200"/>
            </a:pPr>
            <a:endParaRPr sz="1600"/>
          </a:p>
        </p:txBody>
      </p:sp>
      <p:sp>
        <p:nvSpPr>
          <p:cNvPr id="419" name="Line"/>
          <p:cNvSpPr/>
          <p:nvPr/>
        </p:nvSpPr>
        <p:spPr>
          <a:xfrm flipV="1">
            <a:off x="8600128" y="2937567"/>
            <a:ext cx="6660" cy="248542"/>
          </a:xfrm>
          <a:prstGeom prst="line">
            <a:avLst/>
          </a:prstGeom>
          <a:ln w="12700">
            <a:solidFill>
              <a:srgbClr val="000000"/>
            </a:solidFill>
            <a:prstDash val="sysDot"/>
            <a:miter lim="400000"/>
          </a:ln>
        </p:spPr>
        <p:txBody>
          <a:bodyPr lIns="35709" tIns="35709" rIns="35709" bIns="35709" anchor="ctr"/>
          <a:lstStyle/>
          <a:p>
            <a:pPr>
              <a:defRPr sz="3200"/>
            </a:pPr>
            <a:endParaRPr sz="1600"/>
          </a:p>
        </p:txBody>
      </p:sp>
      <p:pic>
        <p:nvPicPr>
          <p:cNvPr id="420" name="Image" descr="Image"/>
          <p:cNvPicPr>
            <a:picLocks noChangeAspect="1"/>
          </p:cNvPicPr>
          <p:nvPr/>
        </p:nvPicPr>
        <p:blipFill>
          <a:blip r:embed="rId2"/>
          <a:stretch>
            <a:fillRect/>
          </a:stretch>
        </p:blipFill>
        <p:spPr>
          <a:xfrm>
            <a:off x="5443793" y="5179613"/>
            <a:ext cx="4276207" cy="1356960"/>
          </a:xfrm>
          <a:prstGeom prst="rect">
            <a:avLst/>
          </a:prstGeom>
          <a:ln w="12700">
            <a:miter lim="400000"/>
          </a:ln>
        </p:spPr>
      </p:pic>
      <p:pic>
        <p:nvPicPr>
          <p:cNvPr id="421" name="Image" descr="Image"/>
          <p:cNvPicPr>
            <a:picLocks noChangeAspect="1"/>
          </p:cNvPicPr>
          <p:nvPr/>
        </p:nvPicPr>
        <p:blipFill>
          <a:blip r:embed="rId3"/>
          <a:stretch>
            <a:fillRect/>
          </a:stretch>
        </p:blipFill>
        <p:spPr>
          <a:xfrm>
            <a:off x="4198769" y="2115334"/>
            <a:ext cx="821318" cy="366022"/>
          </a:xfrm>
          <a:prstGeom prst="rect">
            <a:avLst/>
          </a:prstGeom>
          <a:ln w="12700">
            <a:miter lim="400000"/>
          </a:ln>
        </p:spPr>
      </p:pic>
      <p:sp>
        <p:nvSpPr>
          <p:cNvPr id="422" name="Rounded Rectangle"/>
          <p:cNvSpPr/>
          <p:nvPr/>
        </p:nvSpPr>
        <p:spPr>
          <a:xfrm>
            <a:off x="5378052" y="5891661"/>
            <a:ext cx="3952848" cy="710313"/>
          </a:xfrm>
          <a:prstGeom prst="roundRect">
            <a:avLst>
              <a:gd name="adj" fmla="val 18852"/>
            </a:avLst>
          </a:prstGeom>
          <a:solidFill>
            <a:srgbClr val="A6C1F6">
              <a:alpha val="25146"/>
            </a:srgbClr>
          </a:solidFill>
          <a:ln w="12700">
            <a:miter lim="400000"/>
          </a:ln>
          <a:effectLst>
            <a:outerShdw blurRad="50800" dist="25400" dir="5400000" rotWithShape="0">
              <a:srgbClr val="000000">
                <a:alpha val="50000"/>
              </a:srgbClr>
            </a:outerShdw>
          </a:effectLst>
        </p:spPr>
        <p:txBody>
          <a:bodyPr lIns="35709" tIns="35709" rIns="35709" bIns="35709" anchor="ctr"/>
          <a:lstStyle/>
          <a:p>
            <a:pPr>
              <a:defRPr sz="3200">
                <a:solidFill>
                  <a:srgbClr val="FFFFFF"/>
                </a:solidFill>
              </a:defRPr>
            </a:pPr>
            <a:endParaRPr sz="1600"/>
          </a:p>
        </p:txBody>
      </p:sp>
      <p:sp>
        <p:nvSpPr>
          <p:cNvPr id="22" name="Shape">
            <a:extLst>
              <a:ext uri="{FF2B5EF4-FFF2-40B4-BE49-F238E27FC236}">
                <a16:creationId xmlns:a16="http://schemas.microsoft.com/office/drawing/2014/main" id="{6C577ADC-D1D8-DA41-A25D-5412CA4BD732}"/>
              </a:ext>
            </a:extLst>
          </p:cNvPr>
          <p:cNvSpPr/>
          <p:nvPr/>
        </p:nvSpPr>
        <p:spPr>
          <a:xfrm>
            <a:off x="5956283" y="2715515"/>
            <a:ext cx="2650507" cy="2168840"/>
          </a:xfrm>
          <a:custGeom>
            <a:avLst/>
            <a:gdLst/>
            <a:ahLst/>
            <a:cxnLst>
              <a:cxn ang="0">
                <a:pos x="wd2" y="hd2"/>
              </a:cxn>
              <a:cxn ang="5400000">
                <a:pos x="wd2" y="hd2"/>
              </a:cxn>
              <a:cxn ang="10800000">
                <a:pos x="wd2" y="hd2"/>
              </a:cxn>
              <a:cxn ang="16200000">
                <a:pos x="wd2" y="hd2"/>
              </a:cxn>
            </a:cxnLst>
            <a:rect l="0" t="0" r="r" b="b"/>
            <a:pathLst>
              <a:path w="20548" h="21031" extrusionOk="0">
                <a:moveTo>
                  <a:pt x="2699" y="19341"/>
                </a:moveTo>
                <a:cubicBezTo>
                  <a:pt x="2045" y="17483"/>
                  <a:pt x="3495" y="15138"/>
                  <a:pt x="2452" y="13480"/>
                </a:cubicBezTo>
                <a:cubicBezTo>
                  <a:pt x="1732" y="12337"/>
                  <a:pt x="50" y="12156"/>
                  <a:pt x="1" y="10561"/>
                </a:cubicBezTo>
                <a:cubicBezTo>
                  <a:pt x="-25" y="9736"/>
                  <a:pt x="516" y="9073"/>
                  <a:pt x="1189" y="8954"/>
                </a:cubicBezTo>
                <a:cubicBezTo>
                  <a:pt x="2698" y="8685"/>
                  <a:pt x="3579" y="10852"/>
                  <a:pt x="4977" y="11333"/>
                </a:cubicBezTo>
                <a:cubicBezTo>
                  <a:pt x="6663" y="11914"/>
                  <a:pt x="7999" y="10014"/>
                  <a:pt x="7310" y="8504"/>
                </a:cubicBezTo>
                <a:cubicBezTo>
                  <a:pt x="6819" y="7427"/>
                  <a:pt x="5308" y="7553"/>
                  <a:pt x="5084" y="6244"/>
                </a:cubicBezTo>
                <a:cubicBezTo>
                  <a:pt x="4883" y="5071"/>
                  <a:pt x="5866" y="4193"/>
                  <a:pt x="7002" y="4301"/>
                </a:cubicBezTo>
                <a:cubicBezTo>
                  <a:pt x="7737" y="4371"/>
                  <a:pt x="8440" y="4751"/>
                  <a:pt x="9139" y="5166"/>
                </a:cubicBezTo>
                <a:cubicBezTo>
                  <a:pt x="10194" y="5792"/>
                  <a:pt x="11434" y="5807"/>
                  <a:pt x="11607" y="4679"/>
                </a:cubicBezTo>
                <a:cubicBezTo>
                  <a:pt x="11802" y="3408"/>
                  <a:pt x="10277" y="3177"/>
                  <a:pt x="9936" y="2139"/>
                </a:cubicBezTo>
                <a:cubicBezTo>
                  <a:pt x="9503" y="816"/>
                  <a:pt x="10781" y="-423"/>
                  <a:pt x="12151" y="139"/>
                </a:cubicBezTo>
                <a:cubicBezTo>
                  <a:pt x="13034" y="501"/>
                  <a:pt x="13673" y="1498"/>
                  <a:pt x="14574" y="1840"/>
                </a:cubicBezTo>
                <a:cubicBezTo>
                  <a:pt x="15591" y="2227"/>
                  <a:pt x="16672" y="1715"/>
                  <a:pt x="17720" y="1853"/>
                </a:cubicBezTo>
                <a:cubicBezTo>
                  <a:pt x="20699" y="2246"/>
                  <a:pt x="21575" y="7644"/>
                  <a:pt x="19130" y="10580"/>
                </a:cubicBezTo>
                <a:cubicBezTo>
                  <a:pt x="17690" y="12309"/>
                  <a:pt x="15459" y="12213"/>
                  <a:pt x="13839" y="13615"/>
                </a:cubicBezTo>
                <a:cubicBezTo>
                  <a:pt x="13049" y="14299"/>
                  <a:pt x="12492" y="15301"/>
                  <a:pt x="11873" y="16216"/>
                </a:cubicBezTo>
                <a:cubicBezTo>
                  <a:pt x="10275" y="18580"/>
                  <a:pt x="8258" y="20622"/>
                  <a:pt x="5789" y="20990"/>
                </a:cubicBezTo>
                <a:cubicBezTo>
                  <a:pt x="4530" y="21177"/>
                  <a:pt x="3192" y="20742"/>
                  <a:pt x="2699" y="19341"/>
                </a:cubicBezTo>
                <a:close/>
              </a:path>
            </a:pathLst>
          </a:custGeom>
          <a:ln w="25400">
            <a:solidFill>
              <a:srgbClr val="00882B">
                <a:hueOff val="-2473793"/>
                <a:satOff val="-50209"/>
                <a:lumOff val="23543"/>
              </a:srgbClr>
            </a:solidFill>
            <a:miter lim="400000"/>
          </a:ln>
        </p:spPr>
        <p:txBody>
          <a:bodyPr lIns="35709" tIns="35709" rIns="35709" bIns="35709" anchor="ctr"/>
          <a:lstStyle/>
          <a:p>
            <a:pPr marL="0" marR="0" lvl="0" indent="0" defTabSz="914400" eaLnBrk="1" fontAlgn="auto" latinLnBrk="0" hangingPunct="1">
              <a:lnSpc>
                <a:spcPct val="100000"/>
              </a:lnSpc>
              <a:spcBef>
                <a:spcPts val="0"/>
              </a:spcBef>
              <a:spcAft>
                <a:spcPts val="0"/>
              </a:spcAft>
              <a:buClrTx/>
              <a:buSzTx/>
              <a:buFontTx/>
              <a:buNone/>
              <a:tabLst/>
              <a:defRPr sz="3200"/>
            </a:pPr>
            <a:endParaRPr kumimoji="0" sz="1600" b="0" i="0" u="none" strike="noStrike" kern="0" cap="none" spc="0" normalizeH="0" baseline="0" noProof="0">
              <a:ln>
                <a:noFill/>
              </a:ln>
              <a:solidFill>
                <a:sysClr val="windowText" lastClr="000000"/>
              </a:solidFill>
              <a:effectLst/>
              <a:uLnTx/>
              <a:uFillTx/>
              <a:latin typeface="Helvetica Light"/>
            </a:endParaRPr>
          </a:p>
        </p:txBody>
      </p:sp>
      <p:sp>
        <p:nvSpPr>
          <p:cNvPr id="23" name="Shape">
            <a:extLst>
              <a:ext uri="{FF2B5EF4-FFF2-40B4-BE49-F238E27FC236}">
                <a16:creationId xmlns:a16="http://schemas.microsoft.com/office/drawing/2014/main" id="{5200B3BB-C85D-4840-80D3-4B8C2CD27565}"/>
              </a:ext>
            </a:extLst>
          </p:cNvPr>
          <p:cNvSpPr/>
          <p:nvPr/>
        </p:nvSpPr>
        <p:spPr>
          <a:xfrm rot="18245647">
            <a:off x="7301823" y="3157044"/>
            <a:ext cx="2037074" cy="1666884"/>
          </a:xfrm>
          <a:custGeom>
            <a:avLst/>
            <a:gdLst/>
            <a:ahLst/>
            <a:cxnLst>
              <a:cxn ang="0">
                <a:pos x="wd2" y="hd2"/>
              </a:cxn>
              <a:cxn ang="5400000">
                <a:pos x="wd2" y="hd2"/>
              </a:cxn>
              <a:cxn ang="10800000">
                <a:pos x="wd2" y="hd2"/>
              </a:cxn>
              <a:cxn ang="16200000">
                <a:pos x="wd2" y="hd2"/>
              </a:cxn>
            </a:cxnLst>
            <a:rect l="0" t="0" r="r" b="b"/>
            <a:pathLst>
              <a:path w="20548" h="21031" extrusionOk="0">
                <a:moveTo>
                  <a:pt x="2699" y="19341"/>
                </a:moveTo>
                <a:cubicBezTo>
                  <a:pt x="2045" y="17483"/>
                  <a:pt x="3495" y="15138"/>
                  <a:pt x="2452" y="13480"/>
                </a:cubicBezTo>
                <a:cubicBezTo>
                  <a:pt x="1732" y="12337"/>
                  <a:pt x="50" y="12156"/>
                  <a:pt x="1" y="10561"/>
                </a:cubicBezTo>
                <a:cubicBezTo>
                  <a:pt x="-25" y="9736"/>
                  <a:pt x="516" y="9073"/>
                  <a:pt x="1189" y="8954"/>
                </a:cubicBezTo>
                <a:cubicBezTo>
                  <a:pt x="2698" y="8685"/>
                  <a:pt x="3579" y="10852"/>
                  <a:pt x="4977" y="11333"/>
                </a:cubicBezTo>
                <a:cubicBezTo>
                  <a:pt x="6663" y="11914"/>
                  <a:pt x="7999" y="10014"/>
                  <a:pt x="7310" y="8504"/>
                </a:cubicBezTo>
                <a:cubicBezTo>
                  <a:pt x="6819" y="7427"/>
                  <a:pt x="5308" y="7553"/>
                  <a:pt x="5084" y="6244"/>
                </a:cubicBezTo>
                <a:cubicBezTo>
                  <a:pt x="4883" y="5071"/>
                  <a:pt x="5866" y="4193"/>
                  <a:pt x="7002" y="4301"/>
                </a:cubicBezTo>
                <a:cubicBezTo>
                  <a:pt x="7737" y="4371"/>
                  <a:pt x="8440" y="4751"/>
                  <a:pt x="9139" y="5166"/>
                </a:cubicBezTo>
                <a:cubicBezTo>
                  <a:pt x="10194" y="5792"/>
                  <a:pt x="11434" y="5807"/>
                  <a:pt x="11607" y="4679"/>
                </a:cubicBezTo>
                <a:cubicBezTo>
                  <a:pt x="11802" y="3408"/>
                  <a:pt x="10277" y="3177"/>
                  <a:pt x="9936" y="2139"/>
                </a:cubicBezTo>
                <a:cubicBezTo>
                  <a:pt x="9503" y="816"/>
                  <a:pt x="10781" y="-423"/>
                  <a:pt x="12151" y="139"/>
                </a:cubicBezTo>
                <a:cubicBezTo>
                  <a:pt x="13034" y="501"/>
                  <a:pt x="13673" y="1498"/>
                  <a:pt x="14574" y="1840"/>
                </a:cubicBezTo>
                <a:cubicBezTo>
                  <a:pt x="15591" y="2227"/>
                  <a:pt x="16672" y="1715"/>
                  <a:pt x="17720" y="1853"/>
                </a:cubicBezTo>
                <a:cubicBezTo>
                  <a:pt x="20699" y="2246"/>
                  <a:pt x="21575" y="7644"/>
                  <a:pt x="19130" y="10580"/>
                </a:cubicBezTo>
                <a:cubicBezTo>
                  <a:pt x="17690" y="12309"/>
                  <a:pt x="15459" y="12213"/>
                  <a:pt x="13839" y="13615"/>
                </a:cubicBezTo>
                <a:cubicBezTo>
                  <a:pt x="13049" y="14299"/>
                  <a:pt x="12492" y="15301"/>
                  <a:pt x="11873" y="16216"/>
                </a:cubicBezTo>
                <a:cubicBezTo>
                  <a:pt x="10275" y="18580"/>
                  <a:pt x="8258" y="20622"/>
                  <a:pt x="5789" y="20990"/>
                </a:cubicBezTo>
                <a:cubicBezTo>
                  <a:pt x="4530" y="21177"/>
                  <a:pt x="3192" y="20742"/>
                  <a:pt x="2699" y="19341"/>
                </a:cubicBezTo>
                <a:close/>
              </a:path>
            </a:pathLst>
          </a:custGeom>
          <a:ln w="25400">
            <a:solidFill>
              <a:srgbClr val="C82506">
                <a:hueOff val="-444211"/>
                <a:satOff val="-14915"/>
                <a:lumOff val="22857"/>
              </a:srgbClr>
            </a:solidFill>
            <a:miter lim="400000"/>
          </a:ln>
        </p:spPr>
        <p:txBody>
          <a:bodyPr lIns="35709" tIns="35709" rIns="35709" bIns="35709" anchor="ctr"/>
          <a:lstStyle/>
          <a:p>
            <a:pPr marL="0" marR="0" lvl="0" indent="0" defTabSz="914400" eaLnBrk="1" fontAlgn="auto" latinLnBrk="0" hangingPunct="1">
              <a:lnSpc>
                <a:spcPct val="100000"/>
              </a:lnSpc>
              <a:spcBef>
                <a:spcPts val="0"/>
              </a:spcBef>
              <a:spcAft>
                <a:spcPts val="0"/>
              </a:spcAft>
              <a:buClrTx/>
              <a:buSzTx/>
              <a:buFontTx/>
              <a:buNone/>
              <a:tabLst/>
              <a:defRPr sz="3200"/>
            </a:pPr>
            <a:endParaRPr kumimoji="0" sz="1600" b="0" i="0" u="none" strike="noStrike" kern="0" cap="none" spc="0" normalizeH="0" baseline="0" noProof="0">
              <a:ln>
                <a:noFill/>
              </a:ln>
              <a:solidFill>
                <a:sysClr val="windowText" lastClr="000000"/>
              </a:solidFill>
              <a:effectLst/>
              <a:uLnTx/>
              <a:uFillTx/>
              <a:latin typeface="Helvetica Light"/>
            </a:endParaRPr>
          </a:p>
        </p:txBody>
      </p:sp>
    </p:spTree>
    <p:extLst>
      <p:ext uri="{BB962C8B-B14F-4D97-AF65-F5344CB8AC3E}">
        <p14:creationId xmlns:p14="http://schemas.microsoft.com/office/powerpoint/2010/main" val="3244381582"/>
      </p:ext>
    </p:extLst>
  </p:cSld>
  <p:clrMapOvr>
    <a:masterClrMapping/>
  </p:clrMapOvr>
</p:sld>
</file>

<file path=ppt/slides/slide1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25" name="Shape"/>
          <p:cNvSpPr/>
          <p:nvPr/>
        </p:nvSpPr>
        <p:spPr>
          <a:xfrm>
            <a:off x="2353052" y="1302568"/>
            <a:ext cx="7485899" cy="5292521"/>
          </a:xfrm>
          <a:custGeom>
            <a:avLst/>
            <a:gdLst/>
            <a:ahLst/>
            <a:cxnLst>
              <a:cxn ang="0">
                <a:pos x="wd2" y="hd2"/>
              </a:cxn>
              <a:cxn ang="5400000">
                <a:pos x="wd2" y="hd2"/>
              </a:cxn>
              <a:cxn ang="10800000">
                <a:pos x="wd2" y="hd2"/>
              </a:cxn>
              <a:cxn ang="16200000">
                <a:pos x="wd2" y="hd2"/>
              </a:cxn>
            </a:cxnLst>
            <a:rect l="0" t="0" r="r" b="b"/>
            <a:pathLst>
              <a:path w="21600" h="21600" extrusionOk="0">
                <a:moveTo>
                  <a:pt x="0" y="0"/>
                </a:moveTo>
                <a:lnTo>
                  <a:pt x="21600" y="39"/>
                </a:lnTo>
                <a:lnTo>
                  <a:pt x="21578" y="21600"/>
                </a:lnTo>
                <a:lnTo>
                  <a:pt x="8" y="21567"/>
                </a:lnTo>
                <a:lnTo>
                  <a:pt x="0" y="0"/>
                </a:lnTo>
                <a:close/>
              </a:path>
            </a:pathLst>
          </a:custGeom>
          <a:solidFill>
            <a:srgbClr val="A6AAA9">
              <a:alpha val="45187"/>
            </a:srgbClr>
          </a:solidFill>
          <a:ln w="12700">
            <a:miter lim="400000"/>
          </a:ln>
        </p:spPr>
        <p:txBody>
          <a:bodyPr lIns="35709" tIns="35709" rIns="35709" bIns="35709" anchor="ctr"/>
          <a:lstStyle/>
          <a:p>
            <a:pPr>
              <a:defRPr sz="3200"/>
            </a:pPr>
            <a:endParaRPr sz="1600"/>
          </a:p>
        </p:txBody>
      </p:sp>
      <p:sp>
        <p:nvSpPr>
          <p:cNvPr id="426" name="and iterate!"/>
          <p:cNvSpPr txBox="1">
            <a:spLocks noGrp="1"/>
          </p:cNvSpPr>
          <p:nvPr>
            <p:ph type="title"/>
          </p:nvPr>
        </p:nvSpPr>
        <p:spPr>
          <a:prstGeom prst="rect">
            <a:avLst/>
          </a:prstGeom>
        </p:spPr>
        <p:txBody>
          <a:bodyPr>
            <a:normAutofit/>
          </a:bodyPr>
          <a:lstStyle>
            <a:lvl1pPr>
              <a:defRPr sz="7600"/>
            </a:lvl1pPr>
          </a:lstStyle>
          <a:p>
            <a:r>
              <a:rPr sz="4400"/>
              <a:t>and iterate!</a:t>
            </a:r>
          </a:p>
        </p:txBody>
      </p:sp>
      <p:sp>
        <p:nvSpPr>
          <p:cNvPr id="431" name="Slide Number"/>
          <p:cNvSpPr txBox="1">
            <a:spLocks noGrp="1"/>
          </p:cNvSpPr>
          <p:nvPr>
            <p:ph type="sldNum" sz="quarter" idx="12"/>
          </p:nvPr>
        </p:nvSpPr>
        <p:spPr>
          <a:prstGeom prst="rect">
            <a:avLst/>
          </a:prstGeom>
          <a:extLst>
            <a:ext uri="{C572A759-6A51-4108-AA02-DFA0A04FC94B}">
              <ma14:wrappingTextBoxFlag xmlns:m="http://schemas.openxmlformats.org/officeDocument/2006/math" xmlns:a14="http://schemas.microsoft.com/office/drawing/2010/main" xmlns:ma14="http://schemas.microsoft.com/office/mac/drawingml/2011/main" xmlns="" val="1"/>
            </a:ext>
          </a:extLst>
        </p:spPr>
        <p:txBody>
          <a:bodyPr/>
          <a:lstStyle/>
          <a:p>
            <a:fld id="{86CB4B4D-7CA3-9044-876B-883B54F8677D}" type="slidenum">
              <a:t>135</a:t>
            </a:fld>
            <a:endParaRPr/>
          </a:p>
        </p:txBody>
      </p:sp>
      <p:pic>
        <p:nvPicPr>
          <p:cNvPr id="429" name="Image" descr="Image"/>
          <p:cNvPicPr>
            <a:picLocks noChangeAspect="1"/>
          </p:cNvPicPr>
          <p:nvPr/>
        </p:nvPicPr>
        <p:blipFill>
          <a:blip r:embed="rId2"/>
          <a:stretch>
            <a:fillRect/>
          </a:stretch>
        </p:blipFill>
        <p:spPr>
          <a:xfrm>
            <a:off x="5233531" y="5181994"/>
            <a:ext cx="4579738" cy="1374814"/>
          </a:xfrm>
          <a:prstGeom prst="rect">
            <a:avLst/>
          </a:prstGeom>
          <a:ln w="12700">
            <a:miter lim="400000"/>
          </a:ln>
        </p:spPr>
      </p:pic>
      <p:pic>
        <p:nvPicPr>
          <p:cNvPr id="430" name="Image" descr="Image"/>
          <p:cNvPicPr>
            <a:picLocks noChangeAspect="1"/>
          </p:cNvPicPr>
          <p:nvPr/>
        </p:nvPicPr>
        <p:blipFill>
          <a:blip r:embed="rId3"/>
          <a:stretch>
            <a:fillRect/>
          </a:stretch>
        </p:blipFill>
        <p:spPr>
          <a:xfrm>
            <a:off x="4223014" y="2119081"/>
            <a:ext cx="812390" cy="366023"/>
          </a:xfrm>
          <a:prstGeom prst="rect">
            <a:avLst/>
          </a:prstGeom>
          <a:ln w="12700">
            <a:miter lim="400000"/>
          </a:ln>
        </p:spPr>
      </p:pic>
      <p:sp>
        <p:nvSpPr>
          <p:cNvPr id="20" name="Shape">
            <a:extLst>
              <a:ext uri="{FF2B5EF4-FFF2-40B4-BE49-F238E27FC236}">
                <a16:creationId xmlns:a16="http://schemas.microsoft.com/office/drawing/2014/main" id="{92D7CABB-7C37-C042-8090-F940C4CF365E}"/>
              </a:ext>
            </a:extLst>
          </p:cNvPr>
          <p:cNvSpPr/>
          <p:nvPr/>
        </p:nvSpPr>
        <p:spPr>
          <a:xfrm rot="20105396">
            <a:off x="6366275" y="2927095"/>
            <a:ext cx="2148256" cy="1757861"/>
          </a:xfrm>
          <a:custGeom>
            <a:avLst/>
            <a:gdLst/>
            <a:ahLst/>
            <a:cxnLst>
              <a:cxn ang="0">
                <a:pos x="wd2" y="hd2"/>
              </a:cxn>
              <a:cxn ang="5400000">
                <a:pos x="wd2" y="hd2"/>
              </a:cxn>
              <a:cxn ang="10800000">
                <a:pos x="wd2" y="hd2"/>
              </a:cxn>
              <a:cxn ang="16200000">
                <a:pos x="wd2" y="hd2"/>
              </a:cxn>
            </a:cxnLst>
            <a:rect l="0" t="0" r="r" b="b"/>
            <a:pathLst>
              <a:path w="20548" h="21031" extrusionOk="0">
                <a:moveTo>
                  <a:pt x="2699" y="19341"/>
                </a:moveTo>
                <a:cubicBezTo>
                  <a:pt x="2045" y="17483"/>
                  <a:pt x="3495" y="15138"/>
                  <a:pt x="2452" y="13480"/>
                </a:cubicBezTo>
                <a:cubicBezTo>
                  <a:pt x="1732" y="12337"/>
                  <a:pt x="50" y="12156"/>
                  <a:pt x="1" y="10561"/>
                </a:cubicBezTo>
                <a:cubicBezTo>
                  <a:pt x="-25" y="9736"/>
                  <a:pt x="516" y="9073"/>
                  <a:pt x="1189" y="8954"/>
                </a:cubicBezTo>
                <a:cubicBezTo>
                  <a:pt x="2698" y="8685"/>
                  <a:pt x="3579" y="10852"/>
                  <a:pt x="4977" y="11333"/>
                </a:cubicBezTo>
                <a:cubicBezTo>
                  <a:pt x="6663" y="11914"/>
                  <a:pt x="7999" y="10014"/>
                  <a:pt x="7310" y="8504"/>
                </a:cubicBezTo>
                <a:cubicBezTo>
                  <a:pt x="6819" y="7427"/>
                  <a:pt x="5308" y="7553"/>
                  <a:pt x="5084" y="6244"/>
                </a:cubicBezTo>
                <a:cubicBezTo>
                  <a:pt x="4883" y="5071"/>
                  <a:pt x="5866" y="4193"/>
                  <a:pt x="7002" y="4301"/>
                </a:cubicBezTo>
                <a:cubicBezTo>
                  <a:pt x="7737" y="4371"/>
                  <a:pt x="8440" y="4751"/>
                  <a:pt x="9139" y="5166"/>
                </a:cubicBezTo>
                <a:cubicBezTo>
                  <a:pt x="10194" y="5792"/>
                  <a:pt x="11434" y="5807"/>
                  <a:pt x="11607" y="4679"/>
                </a:cubicBezTo>
                <a:cubicBezTo>
                  <a:pt x="11802" y="3408"/>
                  <a:pt x="10277" y="3177"/>
                  <a:pt x="9936" y="2139"/>
                </a:cubicBezTo>
                <a:cubicBezTo>
                  <a:pt x="9503" y="816"/>
                  <a:pt x="10781" y="-423"/>
                  <a:pt x="12151" y="139"/>
                </a:cubicBezTo>
                <a:cubicBezTo>
                  <a:pt x="13034" y="501"/>
                  <a:pt x="13673" y="1498"/>
                  <a:pt x="14574" y="1840"/>
                </a:cubicBezTo>
                <a:cubicBezTo>
                  <a:pt x="15591" y="2227"/>
                  <a:pt x="16672" y="1715"/>
                  <a:pt x="17720" y="1853"/>
                </a:cubicBezTo>
                <a:cubicBezTo>
                  <a:pt x="20699" y="2246"/>
                  <a:pt x="21575" y="7644"/>
                  <a:pt x="19130" y="10580"/>
                </a:cubicBezTo>
                <a:cubicBezTo>
                  <a:pt x="17690" y="12309"/>
                  <a:pt x="15459" y="12213"/>
                  <a:pt x="13839" y="13615"/>
                </a:cubicBezTo>
                <a:cubicBezTo>
                  <a:pt x="13049" y="14299"/>
                  <a:pt x="12492" y="15301"/>
                  <a:pt x="11873" y="16216"/>
                </a:cubicBezTo>
                <a:cubicBezTo>
                  <a:pt x="10275" y="18580"/>
                  <a:pt x="8258" y="20622"/>
                  <a:pt x="5789" y="20990"/>
                </a:cubicBezTo>
                <a:cubicBezTo>
                  <a:pt x="4530" y="21177"/>
                  <a:pt x="3192" y="20742"/>
                  <a:pt x="2699" y="19341"/>
                </a:cubicBezTo>
                <a:close/>
              </a:path>
            </a:pathLst>
          </a:custGeom>
          <a:ln w="25400">
            <a:solidFill>
              <a:srgbClr val="00882B">
                <a:hueOff val="-2473793"/>
                <a:satOff val="-50209"/>
                <a:lumOff val="23543"/>
              </a:srgbClr>
            </a:solidFill>
            <a:miter lim="400000"/>
          </a:ln>
        </p:spPr>
        <p:txBody>
          <a:bodyPr lIns="35709" tIns="35709" rIns="35709" bIns="35709" anchor="ctr"/>
          <a:lstStyle/>
          <a:p>
            <a:pPr marL="0" marR="0" lvl="0" indent="0" defTabSz="914400" eaLnBrk="1" fontAlgn="auto" latinLnBrk="0" hangingPunct="1">
              <a:lnSpc>
                <a:spcPct val="100000"/>
              </a:lnSpc>
              <a:spcBef>
                <a:spcPts val="0"/>
              </a:spcBef>
              <a:spcAft>
                <a:spcPts val="0"/>
              </a:spcAft>
              <a:buClrTx/>
              <a:buSzTx/>
              <a:buFontTx/>
              <a:buNone/>
              <a:tabLst/>
              <a:defRPr sz="3200"/>
            </a:pPr>
            <a:endParaRPr kumimoji="0" sz="1600" b="0" i="0" u="none" strike="noStrike" kern="0" cap="none" spc="0" normalizeH="0" baseline="0" noProof="0">
              <a:ln>
                <a:noFill/>
              </a:ln>
              <a:solidFill>
                <a:sysClr val="windowText" lastClr="000000"/>
              </a:solidFill>
              <a:effectLst/>
              <a:uLnTx/>
              <a:uFillTx/>
              <a:latin typeface="Helvetica Light"/>
            </a:endParaRPr>
          </a:p>
        </p:txBody>
      </p:sp>
      <p:sp>
        <p:nvSpPr>
          <p:cNvPr id="21" name="Shape">
            <a:extLst>
              <a:ext uri="{FF2B5EF4-FFF2-40B4-BE49-F238E27FC236}">
                <a16:creationId xmlns:a16="http://schemas.microsoft.com/office/drawing/2014/main" id="{8F2D95DE-FB5A-AB45-A35A-5DED92119ED6}"/>
              </a:ext>
            </a:extLst>
          </p:cNvPr>
          <p:cNvSpPr/>
          <p:nvPr/>
        </p:nvSpPr>
        <p:spPr>
          <a:xfrm rot="18245647">
            <a:off x="7301823" y="3157044"/>
            <a:ext cx="2037074" cy="1666884"/>
          </a:xfrm>
          <a:custGeom>
            <a:avLst/>
            <a:gdLst/>
            <a:ahLst/>
            <a:cxnLst>
              <a:cxn ang="0">
                <a:pos x="wd2" y="hd2"/>
              </a:cxn>
              <a:cxn ang="5400000">
                <a:pos x="wd2" y="hd2"/>
              </a:cxn>
              <a:cxn ang="10800000">
                <a:pos x="wd2" y="hd2"/>
              </a:cxn>
              <a:cxn ang="16200000">
                <a:pos x="wd2" y="hd2"/>
              </a:cxn>
            </a:cxnLst>
            <a:rect l="0" t="0" r="r" b="b"/>
            <a:pathLst>
              <a:path w="20548" h="21031" extrusionOk="0">
                <a:moveTo>
                  <a:pt x="2699" y="19341"/>
                </a:moveTo>
                <a:cubicBezTo>
                  <a:pt x="2045" y="17483"/>
                  <a:pt x="3495" y="15138"/>
                  <a:pt x="2452" y="13480"/>
                </a:cubicBezTo>
                <a:cubicBezTo>
                  <a:pt x="1732" y="12337"/>
                  <a:pt x="50" y="12156"/>
                  <a:pt x="1" y="10561"/>
                </a:cubicBezTo>
                <a:cubicBezTo>
                  <a:pt x="-25" y="9736"/>
                  <a:pt x="516" y="9073"/>
                  <a:pt x="1189" y="8954"/>
                </a:cubicBezTo>
                <a:cubicBezTo>
                  <a:pt x="2698" y="8685"/>
                  <a:pt x="3579" y="10852"/>
                  <a:pt x="4977" y="11333"/>
                </a:cubicBezTo>
                <a:cubicBezTo>
                  <a:pt x="6663" y="11914"/>
                  <a:pt x="7999" y="10014"/>
                  <a:pt x="7310" y="8504"/>
                </a:cubicBezTo>
                <a:cubicBezTo>
                  <a:pt x="6819" y="7427"/>
                  <a:pt x="5308" y="7553"/>
                  <a:pt x="5084" y="6244"/>
                </a:cubicBezTo>
                <a:cubicBezTo>
                  <a:pt x="4883" y="5071"/>
                  <a:pt x="5866" y="4193"/>
                  <a:pt x="7002" y="4301"/>
                </a:cubicBezTo>
                <a:cubicBezTo>
                  <a:pt x="7737" y="4371"/>
                  <a:pt x="8440" y="4751"/>
                  <a:pt x="9139" y="5166"/>
                </a:cubicBezTo>
                <a:cubicBezTo>
                  <a:pt x="10194" y="5792"/>
                  <a:pt x="11434" y="5807"/>
                  <a:pt x="11607" y="4679"/>
                </a:cubicBezTo>
                <a:cubicBezTo>
                  <a:pt x="11802" y="3408"/>
                  <a:pt x="10277" y="3177"/>
                  <a:pt x="9936" y="2139"/>
                </a:cubicBezTo>
                <a:cubicBezTo>
                  <a:pt x="9503" y="816"/>
                  <a:pt x="10781" y="-423"/>
                  <a:pt x="12151" y="139"/>
                </a:cubicBezTo>
                <a:cubicBezTo>
                  <a:pt x="13034" y="501"/>
                  <a:pt x="13673" y="1498"/>
                  <a:pt x="14574" y="1840"/>
                </a:cubicBezTo>
                <a:cubicBezTo>
                  <a:pt x="15591" y="2227"/>
                  <a:pt x="16672" y="1715"/>
                  <a:pt x="17720" y="1853"/>
                </a:cubicBezTo>
                <a:cubicBezTo>
                  <a:pt x="20699" y="2246"/>
                  <a:pt x="21575" y="7644"/>
                  <a:pt x="19130" y="10580"/>
                </a:cubicBezTo>
                <a:cubicBezTo>
                  <a:pt x="17690" y="12309"/>
                  <a:pt x="15459" y="12213"/>
                  <a:pt x="13839" y="13615"/>
                </a:cubicBezTo>
                <a:cubicBezTo>
                  <a:pt x="13049" y="14299"/>
                  <a:pt x="12492" y="15301"/>
                  <a:pt x="11873" y="16216"/>
                </a:cubicBezTo>
                <a:cubicBezTo>
                  <a:pt x="10275" y="18580"/>
                  <a:pt x="8258" y="20622"/>
                  <a:pt x="5789" y="20990"/>
                </a:cubicBezTo>
                <a:cubicBezTo>
                  <a:pt x="4530" y="21177"/>
                  <a:pt x="3192" y="20742"/>
                  <a:pt x="2699" y="19341"/>
                </a:cubicBezTo>
                <a:close/>
              </a:path>
            </a:pathLst>
          </a:custGeom>
          <a:ln w="25400">
            <a:solidFill>
              <a:srgbClr val="C82506">
                <a:hueOff val="-444211"/>
                <a:satOff val="-14915"/>
                <a:lumOff val="22857"/>
              </a:srgbClr>
            </a:solidFill>
            <a:miter lim="400000"/>
          </a:ln>
        </p:spPr>
        <p:txBody>
          <a:bodyPr lIns="35709" tIns="35709" rIns="35709" bIns="35709" anchor="ctr"/>
          <a:lstStyle/>
          <a:p>
            <a:pPr marL="0" marR="0" lvl="0" indent="0" defTabSz="914400" eaLnBrk="1" fontAlgn="auto" latinLnBrk="0" hangingPunct="1">
              <a:lnSpc>
                <a:spcPct val="100000"/>
              </a:lnSpc>
              <a:spcBef>
                <a:spcPts val="0"/>
              </a:spcBef>
              <a:spcAft>
                <a:spcPts val="0"/>
              </a:spcAft>
              <a:buClrTx/>
              <a:buSzTx/>
              <a:buFontTx/>
              <a:buNone/>
              <a:tabLst/>
              <a:defRPr sz="3200"/>
            </a:pPr>
            <a:endParaRPr kumimoji="0" sz="1600" b="0" i="0" u="none" strike="noStrike" kern="0" cap="none" spc="0" normalizeH="0" baseline="0" noProof="0">
              <a:ln>
                <a:noFill/>
              </a:ln>
              <a:solidFill>
                <a:sysClr val="windowText" lastClr="000000"/>
              </a:solidFill>
              <a:effectLst/>
              <a:uLnTx/>
              <a:uFillTx/>
              <a:latin typeface="Helvetica Light"/>
            </a:endParaRPr>
          </a:p>
        </p:txBody>
      </p:sp>
    </p:spTree>
    <p:extLst>
      <p:ext uri="{BB962C8B-B14F-4D97-AF65-F5344CB8AC3E}">
        <p14:creationId xmlns:p14="http://schemas.microsoft.com/office/powerpoint/2010/main" val="2093666380"/>
      </p:ext>
    </p:extLst>
  </p:cSld>
  <p:clrMapOvr>
    <a:masterClrMapping/>
  </p:clrMapOvr>
</p:sld>
</file>

<file path=ppt/slides/slide1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3" name="Shape"/>
          <p:cNvSpPr/>
          <p:nvPr/>
        </p:nvSpPr>
        <p:spPr>
          <a:xfrm>
            <a:off x="2353052" y="1302568"/>
            <a:ext cx="7485899" cy="5292521"/>
          </a:xfrm>
          <a:custGeom>
            <a:avLst/>
            <a:gdLst/>
            <a:ahLst/>
            <a:cxnLst>
              <a:cxn ang="0">
                <a:pos x="wd2" y="hd2"/>
              </a:cxn>
              <a:cxn ang="5400000">
                <a:pos x="wd2" y="hd2"/>
              </a:cxn>
              <a:cxn ang="10800000">
                <a:pos x="wd2" y="hd2"/>
              </a:cxn>
              <a:cxn ang="16200000">
                <a:pos x="wd2" y="hd2"/>
              </a:cxn>
            </a:cxnLst>
            <a:rect l="0" t="0" r="r" b="b"/>
            <a:pathLst>
              <a:path w="21600" h="21600" extrusionOk="0">
                <a:moveTo>
                  <a:pt x="0" y="0"/>
                </a:moveTo>
                <a:lnTo>
                  <a:pt x="21600" y="39"/>
                </a:lnTo>
                <a:lnTo>
                  <a:pt x="21578" y="21600"/>
                </a:lnTo>
                <a:lnTo>
                  <a:pt x="8" y="21567"/>
                </a:lnTo>
                <a:lnTo>
                  <a:pt x="0" y="0"/>
                </a:lnTo>
                <a:close/>
              </a:path>
            </a:pathLst>
          </a:custGeom>
          <a:solidFill>
            <a:srgbClr val="A6AAA9">
              <a:alpha val="45187"/>
            </a:srgbClr>
          </a:solidFill>
          <a:ln w="12700">
            <a:miter lim="400000"/>
          </a:ln>
        </p:spPr>
        <p:txBody>
          <a:bodyPr lIns="35709" tIns="35709" rIns="35709" bIns="35709" anchor="ctr"/>
          <a:lstStyle/>
          <a:p>
            <a:pPr>
              <a:defRPr sz="3200"/>
            </a:pPr>
            <a:endParaRPr sz="1600"/>
          </a:p>
        </p:txBody>
      </p:sp>
      <p:sp>
        <p:nvSpPr>
          <p:cNvPr id="434" name="and iterate!"/>
          <p:cNvSpPr txBox="1">
            <a:spLocks noGrp="1"/>
          </p:cNvSpPr>
          <p:nvPr>
            <p:ph type="title"/>
          </p:nvPr>
        </p:nvSpPr>
        <p:spPr>
          <a:prstGeom prst="rect">
            <a:avLst/>
          </a:prstGeom>
        </p:spPr>
        <p:txBody>
          <a:bodyPr>
            <a:normAutofit/>
          </a:bodyPr>
          <a:lstStyle>
            <a:lvl1pPr>
              <a:defRPr sz="7600"/>
            </a:lvl1pPr>
          </a:lstStyle>
          <a:p>
            <a:r>
              <a:rPr sz="4400"/>
              <a:t>and iterate!</a:t>
            </a:r>
          </a:p>
        </p:txBody>
      </p:sp>
      <p:sp>
        <p:nvSpPr>
          <p:cNvPr id="439" name="Slide Number"/>
          <p:cNvSpPr txBox="1">
            <a:spLocks noGrp="1"/>
          </p:cNvSpPr>
          <p:nvPr>
            <p:ph type="sldNum" sz="quarter" idx="12"/>
          </p:nvPr>
        </p:nvSpPr>
        <p:spPr>
          <a:prstGeom prst="rect">
            <a:avLst/>
          </a:prstGeom>
          <a:extLst>
            <a:ext uri="{C572A759-6A51-4108-AA02-DFA0A04FC94B}">
              <ma14:wrappingTextBoxFlag xmlns:m="http://schemas.openxmlformats.org/officeDocument/2006/math" xmlns:a14="http://schemas.microsoft.com/office/drawing/2010/main" xmlns:ma14="http://schemas.microsoft.com/office/mac/drawingml/2011/main" xmlns="" val="1"/>
            </a:ext>
          </a:extLst>
        </p:spPr>
        <p:txBody>
          <a:bodyPr/>
          <a:lstStyle/>
          <a:p>
            <a:fld id="{86CB4B4D-7CA3-9044-876B-883B54F8677D}" type="slidenum">
              <a:t>136</a:t>
            </a:fld>
            <a:endParaRPr/>
          </a:p>
        </p:txBody>
      </p:sp>
      <p:pic>
        <p:nvPicPr>
          <p:cNvPr id="437" name="Image" descr="Image"/>
          <p:cNvPicPr>
            <a:picLocks noChangeAspect="1"/>
          </p:cNvPicPr>
          <p:nvPr/>
        </p:nvPicPr>
        <p:blipFill>
          <a:blip r:embed="rId2"/>
          <a:stretch>
            <a:fillRect/>
          </a:stretch>
        </p:blipFill>
        <p:spPr>
          <a:xfrm>
            <a:off x="5233531" y="5181994"/>
            <a:ext cx="4579738" cy="1374814"/>
          </a:xfrm>
          <a:prstGeom prst="rect">
            <a:avLst/>
          </a:prstGeom>
          <a:ln w="12700">
            <a:miter lim="400000"/>
          </a:ln>
        </p:spPr>
      </p:pic>
      <p:pic>
        <p:nvPicPr>
          <p:cNvPr id="9" name="Image" descr="Image">
            <a:extLst>
              <a:ext uri="{FF2B5EF4-FFF2-40B4-BE49-F238E27FC236}">
                <a16:creationId xmlns:a16="http://schemas.microsoft.com/office/drawing/2014/main" id="{900B6DF4-C45E-6041-8215-40A2AB229BE4}"/>
              </a:ext>
            </a:extLst>
          </p:cNvPr>
          <p:cNvPicPr>
            <a:picLocks noChangeAspect="1"/>
          </p:cNvPicPr>
          <p:nvPr/>
        </p:nvPicPr>
        <p:blipFill>
          <a:blip r:embed="rId3"/>
          <a:stretch>
            <a:fillRect/>
          </a:stretch>
        </p:blipFill>
        <p:spPr>
          <a:xfrm>
            <a:off x="4223014" y="2119081"/>
            <a:ext cx="812390" cy="366023"/>
          </a:xfrm>
          <a:prstGeom prst="rect">
            <a:avLst/>
          </a:prstGeom>
          <a:ln w="12700">
            <a:miter lim="400000"/>
          </a:ln>
        </p:spPr>
      </p:pic>
      <p:sp>
        <p:nvSpPr>
          <p:cNvPr id="12" name="Shape">
            <a:extLst>
              <a:ext uri="{FF2B5EF4-FFF2-40B4-BE49-F238E27FC236}">
                <a16:creationId xmlns:a16="http://schemas.microsoft.com/office/drawing/2014/main" id="{2D8E59FD-8B3E-3246-BC86-0A1DD634FA0D}"/>
              </a:ext>
            </a:extLst>
          </p:cNvPr>
          <p:cNvSpPr/>
          <p:nvPr/>
        </p:nvSpPr>
        <p:spPr>
          <a:xfrm rot="18928191">
            <a:off x="6757349" y="3051982"/>
            <a:ext cx="2148256" cy="1757861"/>
          </a:xfrm>
          <a:custGeom>
            <a:avLst/>
            <a:gdLst/>
            <a:ahLst/>
            <a:cxnLst>
              <a:cxn ang="0">
                <a:pos x="wd2" y="hd2"/>
              </a:cxn>
              <a:cxn ang="5400000">
                <a:pos x="wd2" y="hd2"/>
              </a:cxn>
              <a:cxn ang="10800000">
                <a:pos x="wd2" y="hd2"/>
              </a:cxn>
              <a:cxn ang="16200000">
                <a:pos x="wd2" y="hd2"/>
              </a:cxn>
            </a:cxnLst>
            <a:rect l="0" t="0" r="r" b="b"/>
            <a:pathLst>
              <a:path w="20548" h="21031" extrusionOk="0">
                <a:moveTo>
                  <a:pt x="2699" y="19341"/>
                </a:moveTo>
                <a:cubicBezTo>
                  <a:pt x="2045" y="17483"/>
                  <a:pt x="3495" y="15138"/>
                  <a:pt x="2452" y="13480"/>
                </a:cubicBezTo>
                <a:cubicBezTo>
                  <a:pt x="1732" y="12337"/>
                  <a:pt x="50" y="12156"/>
                  <a:pt x="1" y="10561"/>
                </a:cubicBezTo>
                <a:cubicBezTo>
                  <a:pt x="-25" y="9736"/>
                  <a:pt x="516" y="9073"/>
                  <a:pt x="1189" y="8954"/>
                </a:cubicBezTo>
                <a:cubicBezTo>
                  <a:pt x="2698" y="8685"/>
                  <a:pt x="3579" y="10852"/>
                  <a:pt x="4977" y="11333"/>
                </a:cubicBezTo>
                <a:cubicBezTo>
                  <a:pt x="6663" y="11914"/>
                  <a:pt x="7999" y="10014"/>
                  <a:pt x="7310" y="8504"/>
                </a:cubicBezTo>
                <a:cubicBezTo>
                  <a:pt x="6819" y="7427"/>
                  <a:pt x="5308" y="7553"/>
                  <a:pt x="5084" y="6244"/>
                </a:cubicBezTo>
                <a:cubicBezTo>
                  <a:pt x="4883" y="5071"/>
                  <a:pt x="5866" y="4193"/>
                  <a:pt x="7002" y="4301"/>
                </a:cubicBezTo>
                <a:cubicBezTo>
                  <a:pt x="7737" y="4371"/>
                  <a:pt x="8440" y="4751"/>
                  <a:pt x="9139" y="5166"/>
                </a:cubicBezTo>
                <a:cubicBezTo>
                  <a:pt x="10194" y="5792"/>
                  <a:pt x="11434" y="5807"/>
                  <a:pt x="11607" y="4679"/>
                </a:cubicBezTo>
                <a:cubicBezTo>
                  <a:pt x="11802" y="3408"/>
                  <a:pt x="10277" y="3177"/>
                  <a:pt x="9936" y="2139"/>
                </a:cubicBezTo>
                <a:cubicBezTo>
                  <a:pt x="9503" y="816"/>
                  <a:pt x="10781" y="-423"/>
                  <a:pt x="12151" y="139"/>
                </a:cubicBezTo>
                <a:cubicBezTo>
                  <a:pt x="13034" y="501"/>
                  <a:pt x="13673" y="1498"/>
                  <a:pt x="14574" y="1840"/>
                </a:cubicBezTo>
                <a:cubicBezTo>
                  <a:pt x="15591" y="2227"/>
                  <a:pt x="16672" y="1715"/>
                  <a:pt x="17720" y="1853"/>
                </a:cubicBezTo>
                <a:cubicBezTo>
                  <a:pt x="20699" y="2246"/>
                  <a:pt x="21575" y="7644"/>
                  <a:pt x="19130" y="10580"/>
                </a:cubicBezTo>
                <a:cubicBezTo>
                  <a:pt x="17690" y="12309"/>
                  <a:pt x="15459" y="12213"/>
                  <a:pt x="13839" y="13615"/>
                </a:cubicBezTo>
                <a:cubicBezTo>
                  <a:pt x="13049" y="14299"/>
                  <a:pt x="12492" y="15301"/>
                  <a:pt x="11873" y="16216"/>
                </a:cubicBezTo>
                <a:cubicBezTo>
                  <a:pt x="10275" y="18580"/>
                  <a:pt x="8258" y="20622"/>
                  <a:pt x="5789" y="20990"/>
                </a:cubicBezTo>
                <a:cubicBezTo>
                  <a:pt x="4530" y="21177"/>
                  <a:pt x="3192" y="20742"/>
                  <a:pt x="2699" y="19341"/>
                </a:cubicBezTo>
                <a:close/>
              </a:path>
            </a:pathLst>
          </a:custGeom>
          <a:ln w="25400">
            <a:solidFill>
              <a:srgbClr val="00882B">
                <a:hueOff val="-2473793"/>
                <a:satOff val="-50209"/>
                <a:lumOff val="23543"/>
              </a:srgbClr>
            </a:solidFill>
            <a:miter lim="400000"/>
          </a:ln>
        </p:spPr>
        <p:txBody>
          <a:bodyPr lIns="35709" tIns="35709" rIns="35709" bIns="35709" anchor="ctr"/>
          <a:lstStyle/>
          <a:p>
            <a:pPr marL="0" marR="0" lvl="0" indent="0" defTabSz="914400" eaLnBrk="1" fontAlgn="auto" latinLnBrk="0" hangingPunct="1">
              <a:lnSpc>
                <a:spcPct val="100000"/>
              </a:lnSpc>
              <a:spcBef>
                <a:spcPts val="0"/>
              </a:spcBef>
              <a:spcAft>
                <a:spcPts val="0"/>
              </a:spcAft>
              <a:buClrTx/>
              <a:buSzTx/>
              <a:buFontTx/>
              <a:buNone/>
              <a:tabLst/>
              <a:defRPr sz="3200"/>
            </a:pPr>
            <a:endParaRPr kumimoji="0" sz="1600" b="0" i="0" u="none" strike="noStrike" kern="0" cap="none" spc="0" normalizeH="0" baseline="0" noProof="0">
              <a:ln>
                <a:noFill/>
              </a:ln>
              <a:solidFill>
                <a:sysClr val="windowText" lastClr="000000"/>
              </a:solidFill>
              <a:effectLst/>
              <a:uLnTx/>
              <a:uFillTx/>
              <a:latin typeface="Helvetica Light"/>
            </a:endParaRPr>
          </a:p>
        </p:txBody>
      </p:sp>
      <p:sp>
        <p:nvSpPr>
          <p:cNvPr id="13" name="Shape">
            <a:extLst>
              <a:ext uri="{FF2B5EF4-FFF2-40B4-BE49-F238E27FC236}">
                <a16:creationId xmlns:a16="http://schemas.microsoft.com/office/drawing/2014/main" id="{7FC9E99A-A4BF-5F4A-BABB-1D41A91A850B}"/>
              </a:ext>
            </a:extLst>
          </p:cNvPr>
          <p:cNvSpPr/>
          <p:nvPr/>
        </p:nvSpPr>
        <p:spPr>
          <a:xfrm rot="18245647">
            <a:off x="7301823" y="3157044"/>
            <a:ext cx="2037074" cy="1666884"/>
          </a:xfrm>
          <a:custGeom>
            <a:avLst/>
            <a:gdLst/>
            <a:ahLst/>
            <a:cxnLst>
              <a:cxn ang="0">
                <a:pos x="wd2" y="hd2"/>
              </a:cxn>
              <a:cxn ang="5400000">
                <a:pos x="wd2" y="hd2"/>
              </a:cxn>
              <a:cxn ang="10800000">
                <a:pos x="wd2" y="hd2"/>
              </a:cxn>
              <a:cxn ang="16200000">
                <a:pos x="wd2" y="hd2"/>
              </a:cxn>
            </a:cxnLst>
            <a:rect l="0" t="0" r="r" b="b"/>
            <a:pathLst>
              <a:path w="20548" h="21031" extrusionOk="0">
                <a:moveTo>
                  <a:pt x="2699" y="19341"/>
                </a:moveTo>
                <a:cubicBezTo>
                  <a:pt x="2045" y="17483"/>
                  <a:pt x="3495" y="15138"/>
                  <a:pt x="2452" y="13480"/>
                </a:cubicBezTo>
                <a:cubicBezTo>
                  <a:pt x="1732" y="12337"/>
                  <a:pt x="50" y="12156"/>
                  <a:pt x="1" y="10561"/>
                </a:cubicBezTo>
                <a:cubicBezTo>
                  <a:pt x="-25" y="9736"/>
                  <a:pt x="516" y="9073"/>
                  <a:pt x="1189" y="8954"/>
                </a:cubicBezTo>
                <a:cubicBezTo>
                  <a:pt x="2698" y="8685"/>
                  <a:pt x="3579" y="10852"/>
                  <a:pt x="4977" y="11333"/>
                </a:cubicBezTo>
                <a:cubicBezTo>
                  <a:pt x="6663" y="11914"/>
                  <a:pt x="7999" y="10014"/>
                  <a:pt x="7310" y="8504"/>
                </a:cubicBezTo>
                <a:cubicBezTo>
                  <a:pt x="6819" y="7427"/>
                  <a:pt x="5308" y="7553"/>
                  <a:pt x="5084" y="6244"/>
                </a:cubicBezTo>
                <a:cubicBezTo>
                  <a:pt x="4883" y="5071"/>
                  <a:pt x="5866" y="4193"/>
                  <a:pt x="7002" y="4301"/>
                </a:cubicBezTo>
                <a:cubicBezTo>
                  <a:pt x="7737" y="4371"/>
                  <a:pt x="8440" y="4751"/>
                  <a:pt x="9139" y="5166"/>
                </a:cubicBezTo>
                <a:cubicBezTo>
                  <a:pt x="10194" y="5792"/>
                  <a:pt x="11434" y="5807"/>
                  <a:pt x="11607" y="4679"/>
                </a:cubicBezTo>
                <a:cubicBezTo>
                  <a:pt x="11802" y="3408"/>
                  <a:pt x="10277" y="3177"/>
                  <a:pt x="9936" y="2139"/>
                </a:cubicBezTo>
                <a:cubicBezTo>
                  <a:pt x="9503" y="816"/>
                  <a:pt x="10781" y="-423"/>
                  <a:pt x="12151" y="139"/>
                </a:cubicBezTo>
                <a:cubicBezTo>
                  <a:pt x="13034" y="501"/>
                  <a:pt x="13673" y="1498"/>
                  <a:pt x="14574" y="1840"/>
                </a:cubicBezTo>
                <a:cubicBezTo>
                  <a:pt x="15591" y="2227"/>
                  <a:pt x="16672" y="1715"/>
                  <a:pt x="17720" y="1853"/>
                </a:cubicBezTo>
                <a:cubicBezTo>
                  <a:pt x="20699" y="2246"/>
                  <a:pt x="21575" y="7644"/>
                  <a:pt x="19130" y="10580"/>
                </a:cubicBezTo>
                <a:cubicBezTo>
                  <a:pt x="17690" y="12309"/>
                  <a:pt x="15459" y="12213"/>
                  <a:pt x="13839" y="13615"/>
                </a:cubicBezTo>
                <a:cubicBezTo>
                  <a:pt x="13049" y="14299"/>
                  <a:pt x="12492" y="15301"/>
                  <a:pt x="11873" y="16216"/>
                </a:cubicBezTo>
                <a:cubicBezTo>
                  <a:pt x="10275" y="18580"/>
                  <a:pt x="8258" y="20622"/>
                  <a:pt x="5789" y="20990"/>
                </a:cubicBezTo>
                <a:cubicBezTo>
                  <a:pt x="4530" y="21177"/>
                  <a:pt x="3192" y="20742"/>
                  <a:pt x="2699" y="19341"/>
                </a:cubicBezTo>
                <a:close/>
              </a:path>
            </a:pathLst>
          </a:custGeom>
          <a:ln w="25400">
            <a:solidFill>
              <a:srgbClr val="C82506">
                <a:hueOff val="-444211"/>
                <a:satOff val="-14915"/>
                <a:lumOff val="22857"/>
              </a:srgbClr>
            </a:solidFill>
            <a:miter lim="400000"/>
          </a:ln>
        </p:spPr>
        <p:txBody>
          <a:bodyPr lIns="35709" tIns="35709" rIns="35709" bIns="35709" anchor="ctr"/>
          <a:lstStyle/>
          <a:p>
            <a:pPr marL="0" marR="0" lvl="0" indent="0" defTabSz="914400" eaLnBrk="1" fontAlgn="auto" latinLnBrk="0" hangingPunct="1">
              <a:lnSpc>
                <a:spcPct val="100000"/>
              </a:lnSpc>
              <a:spcBef>
                <a:spcPts val="0"/>
              </a:spcBef>
              <a:spcAft>
                <a:spcPts val="0"/>
              </a:spcAft>
              <a:buClrTx/>
              <a:buSzTx/>
              <a:buFontTx/>
              <a:buNone/>
              <a:tabLst/>
              <a:defRPr sz="3200"/>
            </a:pPr>
            <a:endParaRPr kumimoji="0" sz="1600" b="0" i="0" u="none" strike="noStrike" kern="0" cap="none" spc="0" normalizeH="0" baseline="0" noProof="0">
              <a:ln>
                <a:noFill/>
              </a:ln>
              <a:solidFill>
                <a:sysClr val="windowText" lastClr="000000"/>
              </a:solidFill>
              <a:effectLst/>
              <a:uLnTx/>
              <a:uFillTx/>
              <a:latin typeface="Helvetica Light"/>
            </a:endParaRPr>
          </a:p>
        </p:txBody>
      </p:sp>
    </p:spTree>
  </p:cSld>
  <p:clrMapOvr>
    <a:masterClrMapping/>
  </p:clrMapOvr>
</p:sld>
</file>

<file path=ppt/slides/slide1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1" name="Shape"/>
          <p:cNvSpPr/>
          <p:nvPr/>
        </p:nvSpPr>
        <p:spPr>
          <a:xfrm>
            <a:off x="2353052" y="1302568"/>
            <a:ext cx="7485899" cy="5292521"/>
          </a:xfrm>
          <a:custGeom>
            <a:avLst/>
            <a:gdLst/>
            <a:ahLst/>
            <a:cxnLst>
              <a:cxn ang="0">
                <a:pos x="wd2" y="hd2"/>
              </a:cxn>
              <a:cxn ang="5400000">
                <a:pos x="wd2" y="hd2"/>
              </a:cxn>
              <a:cxn ang="10800000">
                <a:pos x="wd2" y="hd2"/>
              </a:cxn>
              <a:cxn ang="16200000">
                <a:pos x="wd2" y="hd2"/>
              </a:cxn>
            </a:cxnLst>
            <a:rect l="0" t="0" r="r" b="b"/>
            <a:pathLst>
              <a:path w="21600" h="21600" extrusionOk="0">
                <a:moveTo>
                  <a:pt x="0" y="0"/>
                </a:moveTo>
                <a:lnTo>
                  <a:pt x="21600" y="39"/>
                </a:lnTo>
                <a:lnTo>
                  <a:pt x="21578" y="21600"/>
                </a:lnTo>
                <a:lnTo>
                  <a:pt x="8" y="21567"/>
                </a:lnTo>
                <a:lnTo>
                  <a:pt x="0" y="0"/>
                </a:lnTo>
                <a:close/>
              </a:path>
            </a:pathLst>
          </a:custGeom>
          <a:solidFill>
            <a:srgbClr val="A6AAA9">
              <a:alpha val="45187"/>
            </a:srgbClr>
          </a:solidFill>
          <a:ln w="12700">
            <a:miter lim="400000"/>
          </a:ln>
        </p:spPr>
        <p:txBody>
          <a:bodyPr lIns="35709" tIns="35709" rIns="35709" bIns="35709" anchor="ctr"/>
          <a:lstStyle/>
          <a:p>
            <a:pPr>
              <a:defRPr sz="3200"/>
            </a:pPr>
            <a:endParaRPr sz="1600"/>
          </a:p>
        </p:txBody>
      </p:sp>
      <p:sp>
        <p:nvSpPr>
          <p:cNvPr id="442" name="and iterate!"/>
          <p:cNvSpPr txBox="1">
            <a:spLocks noGrp="1"/>
          </p:cNvSpPr>
          <p:nvPr>
            <p:ph type="title"/>
          </p:nvPr>
        </p:nvSpPr>
        <p:spPr>
          <a:prstGeom prst="rect">
            <a:avLst/>
          </a:prstGeom>
        </p:spPr>
        <p:txBody>
          <a:bodyPr>
            <a:normAutofit/>
          </a:bodyPr>
          <a:lstStyle>
            <a:lvl1pPr>
              <a:defRPr sz="7600"/>
            </a:lvl1pPr>
          </a:lstStyle>
          <a:p>
            <a:r>
              <a:rPr sz="4400"/>
              <a:t>and iterate!</a:t>
            </a:r>
          </a:p>
        </p:txBody>
      </p:sp>
      <p:sp>
        <p:nvSpPr>
          <p:cNvPr id="447" name="Slide Number"/>
          <p:cNvSpPr txBox="1">
            <a:spLocks noGrp="1"/>
          </p:cNvSpPr>
          <p:nvPr>
            <p:ph type="sldNum" sz="quarter" idx="12"/>
          </p:nvPr>
        </p:nvSpPr>
        <p:spPr>
          <a:prstGeom prst="rect">
            <a:avLst/>
          </a:prstGeom>
          <a:extLst>
            <a:ext uri="{C572A759-6A51-4108-AA02-DFA0A04FC94B}">
              <ma14:wrappingTextBoxFlag xmlns:m="http://schemas.openxmlformats.org/officeDocument/2006/math" xmlns:a14="http://schemas.microsoft.com/office/drawing/2010/main" xmlns:ma14="http://schemas.microsoft.com/office/mac/drawingml/2011/main" xmlns="" val="1"/>
            </a:ext>
          </a:extLst>
        </p:spPr>
        <p:txBody>
          <a:bodyPr/>
          <a:lstStyle/>
          <a:p>
            <a:fld id="{86CB4B4D-7CA3-9044-876B-883B54F8677D}" type="slidenum">
              <a:t>137</a:t>
            </a:fld>
            <a:endParaRPr/>
          </a:p>
        </p:txBody>
      </p:sp>
      <p:pic>
        <p:nvPicPr>
          <p:cNvPr id="445" name="Image" descr="Image"/>
          <p:cNvPicPr>
            <a:picLocks noChangeAspect="1"/>
          </p:cNvPicPr>
          <p:nvPr/>
        </p:nvPicPr>
        <p:blipFill>
          <a:blip r:embed="rId2"/>
          <a:stretch>
            <a:fillRect/>
          </a:stretch>
        </p:blipFill>
        <p:spPr>
          <a:xfrm>
            <a:off x="4792945" y="2515263"/>
            <a:ext cx="812390" cy="366023"/>
          </a:xfrm>
          <a:prstGeom prst="rect">
            <a:avLst/>
          </a:prstGeom>
          <a:ln w="12700">
            <a:miter lim="400000"/>
          </a:ln>
        </p:spPr>
      </p:pic>
      <p:pic>
        <p:nvPicPr>
          <p:cNvPr id="446" name="Image" descr="Image"/>
          <p:cNvPicPr>
            <a:picLocks noChangeAspect="1"/>
          </p:cNvPicPr>
          <p:nvPr/>
        </p:nvPicPr>
        <p:blipFill>
          <a:blip r:embed="rId3"/>
          <a:stretch>
            <a:fillRect/>
          </a:stretch>
        </p:blipFill>
        <p:spPr>
          <a:xfrm>
            <a:off x="5233531" y="5181994"/>
            <a:ext cx="4579738" cy="1374814"/>
          </a:xfrm>
          <a:prstGeom prst="rect">
            <a:avLst/>
          </a:prstGeom>
          <a:ln w="12700">
            <a:miter lim="400000"/>
          </a:ln>
        </p:spPr>
      </p:pic>
      <p:sp>
        <p:nvSpPr>
          <p:cNvPr id="9" name="Shape">
            <a:extLst>
              <a:ext uri="{FF2B5EF4-FFF2-40B4-BE49-F238E27FC236}">
                <a16:creationId xmlns:a16="http://schemas.microsoft.com/office/drawing/2014/main" id="{38F55B98-4FB9-2C4B-831E-7113C4880CC2}"/>
              </a:ext>
            </a:extLst>
          </p:cNvPr>
          <p:cNvSpPr/>
          <p:nvPr/>
        </p:nvSpPr>
        <p:spPr>
          <a:xfrm rot="18496339">
            <a:off x="7246231" y="3111556"/>
            <a:ext cx="2148256" cy="1757861"/>
          </a:xfrm>
          <a:custGeom>
            <a:avLst/>
            <a:gdLst/>
            <a:ahLst/>
            <a:cxnLst>
              <a:cxn ang="0">
                <a:pos x="wd2" y="hd2"/>
              </a:cxn>
              <a:cxn ang="5400000">
                <a:pos x="wd2" y="hd2"/>
              </a:cxn>
              <a:cxn ang="10800000">
                <a:pos x="wd2" y="hd2"/>
              </a:cxn>
              <a:cxn ang="16200000">
                <a:pos x="wd2" y="hd2"/>
              </a:cxn>
            </a:cxnLst>
            <a:rect l="0" t="0" r="r" b="b"/>
            <a:pathLst>
              <a:path w="20548" h="21031" extrusionOk="0">
                <a:moveTo>
                  <a:pt x="2699" y="19341"/>
                </a:moveTo>
                <a:cubicBezTo>
                  <a:pt x="2045" y="17483"/>
                  <a:pt x="3495" y="15138"/>
                  <a:pt x="2452" y="13480"/>
                </a:cubicBezTo>
                <a:cubicBezTo>
                  <a:pt x="1732" y="12337"/>
                  <a:pt x="50" y="12156"/>
                  <a:pt x="1" y="10561"/>
                </a:cubicBezTo>
                <a:cubicBezTo>
                  <a:pt x="-25" y="9736"/>
                  <a:pt x="516" y="9073"/>
                  <a:pt x="1189" y="8954"/>
                </a:cubicBezTo>
                <a:cubicBezTo>
                  <a:pt x="2698" y="8685"/>
                  <a:pt x="3579" y="10852"/>
                  <a:pt x="4977" y="11333"/>
                </a:cubicBezTo>
                <a:cubicBezTo>
                  <a:pt x="6663" y="11914"/>
                  <a:pt x="7999" y="10014"/>
                  <a:pt x="7310" y="8504"/>
                </a:cubicBezTo>
                <a:cubicBezTo>
                  <a:pt x="6819" y="7427"/>
                  <a:pt x="5308" y="7553"/>
                  <a:pt x="5084" y="6244"/>
                </a:cubicBezTo>
                <a:cubicBezTo>
                  <a:pt x="4883" y="5071"/>
                  <a:pt x="5866" y="4193"/>
                  <a:pt x="7002" y="4301"/>
                </a:cubicBezTo>
                <a:cubicBezTo>
                  <a:pt x="7737" y="4371"/>
                  <a:pt x="8440" y="4751"/>
                  <a:pt x="9139" y="5166"/>
                </a:cubicBezTo>
                <a:cubicBezTo>
                  <a:pt x="10194" y="5792"/>
                  <a:pt x="11434" y="5807"/>
                  <a:pt x="11607" y="4679"/>
                </a:cubicBezTo>
                <a:cubicBezTo>
                  <a:pt x="11802" y="3408"/>
                  <a:pt x="10277" y="3177"/>
                  <a:pt x="9936" y="2139"/>
                </a:cubicBezTo>
                <a:cubicBezTo>
                  <a:pt x="9503" y="816"/>
                  <a:pt x="10781" y="-423"/>
                  <a:pt x="12151" y="139"/>
                </a:cubicBezTo>
                <a:cubicBezTo>
                  <a:pt x="13034" y="501"/>
                  <a:pt x="13673" y="1498"/>
                  <a:pt x="14574" y="1840"/>
                </a:cubicBezTo>
                <a:cubicBezTo>
                  <a:pt x="15591" y="2227"/>
                  <a:pt x="16672" y="1715"/>
                  <a:pt x="17720" y="1853"/>
                </a:cubicBezTo>
                <a:cubicBezTo>
                  <a:pt x="20699" y="2246"/>
                  <a:pt x="21575" y="7644"/>
                  <a:pt x="19130" y="10580"/>
                </a:cubicBezTo>
                <a:cubicBezTo>
                  <a:pt x="17690" y="12309"/>
                  <a:pt x="15459" y="12213"/>
                  <a:pt x="13839" y="13615"/>
                </a:cubicBezTo>
                <a:cubicBezTo>
                  <a:pt x="13049" y="14299"/>
                  <a:pt x="12492" y="15301"/>
                  <a:pt x="11873" y="16216"/>
                </a:cubicBezTo>
                <a:cubicBezTo>
                  <a:pt x="10275" y="18580"/>
                  <a:pt x="8258" y="20622"/>
                  <a:pt x="5789" y="20990"/>
                </a:cubicBezTo>
                <a:cubicBezTo>
                  <a:pt x="4530" y="21177"/>
                  <a:pt x="3192" y="20742"/>
                  <a:pt x="2699" y="19341"/>
                </a:cubicBezTo>
                <a:close/>
              </a:path>
            </a:pathLst>
          </a:custGeom>
          <a:ln w="25400">
            <a:solidFill>
              <a:srgbClr val="00882B">
                <a:hueOff val="-2473793"/>
                <a:satOff val="-50209"/>
                <a:lumOff val="23543"/>
              </a:srgbClr>
            </a:solidFill>
            <a:miter lim="400000"/>
          </a:ln>
        </p:spPr>
        <p:txBody>
          <a:bodyPr lIns="35709" tIns="35709" rIns="35709" bIns="35709" anchor="ctr"/>
          <a:lstStyle/>
          <a:p>
            <a:pPr marL="0" marR="0" lvl="0" indent="0" defTabSz="914400" eaLnBrk="1" fontAlgn="auto" latinLnBrk="0" hangingPunct="1">
              <a:lnSpc>
                <a:spcPct val="100000"/>
              </a:lnSpc>
              <a:spcBef>
                <a:spcPts val="0"/>
              </a:spcBef>
              <a:spcAft>
                <a:spcPts val="0"/>
              </a:spcAft>
              <a:buClrTx/>
              <a:buSzTx/>
              <a:buFontTx/>
              <a:buNone/>
              <a:tabLst/>
              <a:defRPr sz="3200"/>
            </a:pPr>
            <a:endParaRPr kumimoji="0" sz="1600" b="0" i="0" u="none" strike="noStrike" kern="0" cap="none" spc="0" normalizeH="0" baseline="0" noProof="0">
              <a:ln>
                <a:noFill/>
              </a:ln>
              <a:solidFill>
                <a:sysClr val="windowText" lastClr="000000"/>
              </a:solidFill>
              <a:effectLst/>
              <a:uLnTx/>
              <a:uFillTx/>
              <a:latin typeface="Helvetica Light"/>
            </a:endParaRPr>
          </a:p>
        </p:txBody>
      </p:sp>
      <p:sp>
        <p:nvSpPr>
          <p:cNvPr id="10" name="Shape">
            <a:extLst>
              <a:ext uri="{FF2B5EF4-FFF2-40B4-BE49-F238E27FC236}">
                <a16:creationId xmlns:a16="http://schemas.microsoft.com/office/drawing/2014/main" id="{B04ABDF5-8004-594A-A66B-23A1E7124F75}"/>
              </a:ext>
            </a:extLst>
          </p:cNvPr>
          <p:cNvSpPr/>
          <p:nvPr/>
        </p:nvSpPr>
        <p:spPr>
          <a:xfrm rot="18245647">
            <a:off x="7301823" y="3157044"/>
            <a:ext cx="2037074" cy="1666884"/>
          </a:xfrm>
          <a:custGeom>
            <a:avLst/>
            <a:gdLst/>
            <a:ahLst/>
            <a:cxnLst>
              <a:cxn ang="0">
                <a:pos x="wd2" y="hd2"/>
              </a:cxn>
              <a:cxn ang="5400000">
                <a:pos x="wd2" y="hd2"/>
              </a:cxn>
              <a:cxn ang="10800000">
                <a:pos x="wd2" y="hd2"/>
              </a:cxn>
              <a:cxn ang="16200000">
                <a:pos x="wd2" y="hd2"/>
              </a:cxn>
            </a:cxnLst>
            <a:rect l="0" t="0" r="r" b="b"/>
            <a:pathLst>
              <a:path w="20548" h="21031" extrusionOk="0">
                <a:moveTo>
                  <a:pt x="2699" y="19341"/>
                </a:moveTo>
                <a:cubicBezTo>
                  <a:pt x="2045" y="17483"/>
                  <a:pt x="3495" y="15138"/>
                  <a:pt x="2452" y="13480"/>
                </a:cubicBezTo>
                <a:cubicBezTo>
                  <a:pt x="1732" y="12337"/>
                  <a:pt x="50" y="12156"/>
                  <a:pt x="1" y="10561"/>
                </a:cubicBezTo>
                <a:cubicBezTo>
                  <a:pt x="-25" y="9736"/>
                  <a:pt x="516" y="9073"/>
                  <a:pt x="1189" y="8954"/>
                </a:cubicBezTo>
                <a:cubicBezTo>
                  <a:pt x="2698" y="8685"/>
                  <a:pt x="3579" y="10852"/>
                  <a:pt x="4977" y="11333"/>
                </a:cubicBezTo>
                <a:cubicBezTo>
                  <a:pt x="6663" y="11914"/>
                  <a:pt x="7999" y="10014"/>
                  <a:pt x="7310" y="8504"/>
                </a:cubicBezTo>
                <a:cubicBezTo>
                  <a:pt x="6819" y="7427"/>
                  <a:pt x="5308" y="7553"/>
                  <a:pt x="5084" y="6244"/>
                </a:cubicBezTo>
                <a:cubicBezTo>
                  <a:pt x="4883" y="5071"/>
                  <a:pt x="5866" y="4193"/>
                  <a:pt x="7002" y="4301"/>
                </a:cubicBezTo>
                <a:cubicBezTo>
                  <a:pt x="7737" y="4371"/>
                  <a:pt x="8440" y="4751"/>
                  <a:pt x="9139" y="5166"/>
                </a:cubicBezTo>
                <a:cubicBezTo>
                  <a:pt x="10194" y="5792"/>
                  <a:pt x="11434" y="5807"/>
                  <a:pt x="11607" y="4679"/>
                </a:cubicBezTo>
                <a:cubicBezTo>
                  <a:pt x="11802" y="3408"/>
                  <a:pt x="10277" y="3177"/>
                  <a:pt x="9936" y="2139"/>
                </a:cubicBezTo>
                <a:cubicBezTo>
                  <a:pt x="9503" y="816"/>
                  <a:pt x="10781" y="-423"/>
                  <a:pt x="12151" y="139"/>
                </a:cubicBezTo>
                <a:cubicBezTo>
                  <a:pt x="13034" y="501"/>
                  <a:pt x="13673" y="1498"/>
                  <a:pt x="14574" y="1840"/>
                </a:cubicBezTo>
                <a:cubicBezTo>
                  <a:pt x="15591" y="2227"/>
                  <a:pt x="16672" y="1715"/>
                  <a:pt x="17720" y="1853"/>
                </a:cubicBezTo>
                <a:cubicBezTo>
                  <a:pt x="20699" y="2246"/>
                  <a:pt x="21575" y="7644"/>
                  <a:pt x="19130" y="10580"/>
                </a:cubicBezTo>
                <a:cubicBezTo>
                  <a:pt x="17690" y="12309"/>
                  <a:pt x="15459" y="12213"/>
                  <a:pt x="13839" y="13615"/>
                </a:cubicBezTo>
                <a:cubicBezTo>
                  <a:pt x="13049" y="14299"/>
                  <a:pt x="12492" y="15301"/>
                  <a:pt x="11873" y="16216"/>
                </a:cubicBezTo>
                <a:cubicBezTo>
                  <a:pt x="10275" y="18580"/>
                  <a:pt x="8258" y="20622"/>
                  <a:pt x="5789" y="20990"/>
                </a:cubicBezTo>
                <a:cubicBezTo>
                  <a:pt x="4530" y="21177"/>
                  <a:pt x="3192" y="20742"/>
                  <a:pt x="2699" y="19341"/>
                </a:cubicBezTo>
                <a:close/>
              </a:path>
            </a:pathLst>
          </a:custGeom>
          <a:ln w="25400">
            <a:solidFill>
              <a:srgbClr val="C82506">
                <a:hueOff val="-444211"/>
                <a:satOff val="-14915"/>
                <a:lumOff val="22857"/>
              </a:srgbClr>
            </a:solidFill>
            <a:miter lim="400000"/>
          </a:ln>
        </p:spPr>
        <p:txBody>
          <a:bodyPr lIns="35709" tIns="35709" rIns="35709" bIns="35709" anchor="ctr"/>
          <a:lstStyle/>
          <a:p>
            <a:pPr marL="0" marR="0" lvl="0" indent="0" defTabSz="914400" eaLnBrk="1" fontAlgn="auto" latinLnBrk="0" hangingPunct="1">
              <a:lnSpc>
                <a:spcPct val="100000"/>
              </a:lnSpc>
              <a:spcBef>
                <a:spcPts val="0"/>
              </a:spcBef>
              <a:spcAft>
                <a:spcPts val="0"/>
              </a:spcAft>
              <a:buClrTx/>
              <a:buSzTx/>
              <a:buFontTx/>
              <a:buNone/>
              <a:tabLst/>
              <a:defRPr sz="3200"/>
            </a:pPr>
            <a:endParaRPr kumimoji="0" sz="1600" b="0" i="0" u="none" strike="noStrike" kern="0" cap="none" spc="0" normalizeH="0" baseline="0" noProof="0">
              <a:ln>
                <a:noFill/>
              </a:ln>
              <a:solidFill>
                <a:sysClr val="windowText" lastClr="000000"/>
              </a:solidFill>
              <a:effectLst/>
              <a:uLnTx/>
              <a:uFillTx/>
              <a:latin typeface="Helvetica Light"/>
            </a:endParaRPr>
          </a:p>
        </p:txBody>
      </p:sp>
    </p:spTree>
    <p:extLst>
      <p:ext uri="{BB962C8B-B14F-4D97-AF65-F5344CB8AC3E}">
        <p14:creationId xmlns:p14="http://schemas.microsoft.com/office/powerpoint/2010/main" val="838766753"/>
      </p:ext>
    </p:extLst>
  </p:cSld>
  <p:clrMapOvr>
    <a:masterClrMapping/>
  </p:clrMapOvr>
</p:sld>
</file>

<file path=ppt/slides/slide1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7" name="Shape"/>
          <p:cNvSpPr/>
          <p:nvPr/>
        </p:nvSpPr>
        <p:spPr>
          <a:xfrm>
            <a:off x="2353052" y="1302568"/>
            <a:ext cx="7485899" cy="5292521"/>
          </a:xfrm>
          <a:custGeom>
            <a:avLst/>
            <a:gdLst/>
            <a:ahLst/>
            <a:cxnLst>
              <a:cxn ang="0">
                <a:pos x="wd2" y="hd2"/>
              </a:cxn>
              <a:cxn ang="5400000">
                <a:pos x="wd2" y="hd2"/>
              </a:cxn>
              <a:cxn ang="10800000">
                <a:pos x="wd2" y="hd2"/>
              </a:cxn>
              <a:cxn ang="16200000">
                <a:pos x="wd2" y="hd2"/>
              </a:cxn>
            </a:cxnLst>
            <a:rect l="0" t="0" r="r" b="b"/>
            <a:pathLst>
              <a:path w="21600" h="21600" extrusionOk="0">
                <a:moveTo>
                  <a:pt x="0" y="0"/>
                </a:moveTo>
                <a:lnTo>
                  <a:pt x="21600" y="39"/>
                </a:lnTo>
                <a:lnTo>
                  <a:pt x="21578" y="21600"/>
                </a:lnTo>
                <a:lnTo>
                  <a:pt x="8" y="21567"/>
                </a:lnTo>
                <a:lnTo>
                  <a:pt x="0" y="0"/>
                </a:lnTo>
                <a:close/>
              </a:path>
            </a:pathLst>
          </a:custGeom>
          <a:solidFill>
            <a:srgbClr val="A6AAA9">
              <a:alpha val="45187"/>
            </a:srgbClr>
          </a:solidFill>
          <a:ln w="12700">
            <a:miter lim="400000"/>
          </a:ln>
        </p:spPr>
        <p:txBody>
          <a:bodyPr lIns="35709" tIns="35709" rIns="35709" bIns="35709" anchor="ctr"/>
          <a:lstStyle/>
          <a:p>
            <a:pPr>
              <a:defRPr sz="3200"/>
            </a:pPr>
            <a:endParaRPr sz="1600"/>
          </a:p>
        </p:txBody>
      </p:sp>
      <p:sp>
        <p:nvSpPr>
          <p:cNvPr id="458" name="and iterate!"/>
          <p:cNvSpPr txBox="1">
            <a:spLocks noGrp="1"/>
          </p:cNvSpPr>
          <p:nvPr>
            <p:ph type="title"/>
          </p:nvPr>
        </p:nvSpPr>
        <p:spPr>
          <a:prstGeom prst="rect">
            <a:avLst/>
          </a:prstGeom>
        </p:spPr>
        <p:txBody>
          <a:bodyPr>
            <a:normAutofit/>
          </a:bodyPr>
          <a:lstStyle>
            <a:lvl1pPr>
              <a:defRPr sz="7600"/>
            </a:lvl1pPr>
          </a:lstStyle>
          <a:p>
            <a:r>
              <a:rPr sz="4400"/>
              <a:t>and iterate!</a:t>
            </a:r>
          </a:p>
        </p:txBody>
      </p:sp>
      <p:sp>
        <p:nvSpPr>
          <p:cNvPr id="463" name="Slide Number"/>
          <p:cNvSpPr txBox="1">
            <a:spLocks noGrp="1"/>
          </p:cNvSpPr>
          <p:nvPr>
            <p:ph type="sldNum" sz="quarter" idx="12"/>
          </p:nvPr>
        </p:nvSpPr>
        <p:spPr>
          <a:prstGeom prst="rect">
            <a:avLst/>
          </a:prstGeom>
          <a:extLst>
            <a:ext uri="{C572A759-6A51-4108-AA02-DFA0A04FC94B}">
              <ma14:wrappingTextBoxFlag xmlns:m="http://schemas.openxmlformats.org/officeDocument/2006/math" xmlns:a14="http://schemas.microsoft.com/office/drawing/2010/main" xmlns:ma14="http://schemas.microsoft.com/office/mac/drawingml/2011/main" xmlns="" val="1"/>
            </a:ext>
          </a:extLst>
        </p:spPr>
        <p:txBody>
          <a:bodyPr/>
          <a:lstStyle/>
          <a:p>
            <a:fld id="{86CB4B4D-7CA3-9044-876B-883B54F8677D}" type="slidenum">
              <a:t>138</a:t>
            </a:fld>
            <a:endParaRPr/>
          </a:p>
        </p:txBody>
      </p:sp>
      <p:sp>
        <p:nvSpPr>
          <p:cNvPr id="459" name="Shape"/>
          <p:cNvSpPr/>
          <p:nvPr/>
        </p:nvSpPr>
        <p:spPr>
          <a:xfrm rot="18245647">
            <a:off x="5215150" y="3157044"/>
            <a:ext cx="2037074" cy="1666884"/>
          </a:xfrm>
          <a:custGeom>
            <a:avLst/>
            <a:gdLst/>
            <a:ahLst/>
            <a:cxnLst>
              <a:cxn ang="0">
                <a:pos x="wd2" y="hd2"/>
              </a:cxn>
              <a:cxn ang="5400000">
                <a:pos x="wd2" y="hd2"/>
              </a:cxn>
              <a:cxn ang="10800000">
                <a:pos x="wd2" y="hd2"/>
              </a:cxn>
              <a:cxn ang="16200000">
                <a:pos x="wd2" y="hd2"/>
              </a:cxn>
            </a:cxnLst>
            <a:rect l="0" t="0" r="r" b="b"/>
            <a:pathLst>
              <a:path w="20548" h="21031" extrusionOk="0">
                <a:moveTo>
                  <a:pt x="2699" y="19341"/>
                </a:moveTo>
                <a:cubicBezTo>
                  <a:pt x="2045" y="17483"/>
                  <a:pt x="3495" y="15138"/>
                  <a:pt x="2452" y="13480"/>
                </a:cubicBezTo>
                <a:cubicBezTo>
                  <a:pt x="1732" y="12337"/>
                  <a:pt x="50" y="12156"/>
                  <a:pt x="1" y="10561"/>
                </a:cubicBezTo>
                <a:cubicBezTo>
                  <a:pt x="-25" y="9736"/>
                  <a:pt x="516" y="9073"/>
                  <a:pt x="1189" y="8954"/>
                </a:cubicBezTo>
                <a:cubicBezTo>
                  <a:pt x="2698" y="8685"/>
                  <a:pt x="3579" y="10852"/>
                  <a:pt x="4977" y="11333"/>
                </a:cubicBezTo>
                <a:cubicBezTo>
                  <a:pt x="6663" y="11914"/>
                  <a:pt x="7999" y="10014"/>
                  <a:pt x="7310" y="8504"/>
                </a:cubicBezTo>
                <a:cubicBezTo>
                  <a:pt x="6819" y="7427"/>
                  <a:pt x="5308" y="7553"/>
                  <a:pt x="5084" y="6244"/>
                </a:cubicBezTo>
                <a:cubicBezTo>
                  <a:pt x="4883" y="5071"/>
                  <a:pt x="5866" y="4193"/>
                  <a:pt x="7002" y="4301"/>
                </a:cubicBezTo>
                <a:cubicBezTo>
                  <a:pt x="7737" y="4371"/>
                  <a:pt x="8440" y="4751"/>
                  <a:pt x="9139" y="5166"/>
                </a:cubicBezTo>
                <a:cubicBezTo>
                  <a:pt x="10194" y="5792"/>
                  <a:pt x="11434" y="5807"/>
                  <a:pt x="11607" y="4679"/>
                </a:cubicBezTo>
                <a:cubicBezTo>
                  <a:pt x="11802" y="3408"/>
                  <a:pt x="10277" y="3177"/>
                  <a:pt x="9936" y="2139"/>
                </a:cubicBezTo>
                <a:cubicBezTo>
                  <a:pt x="9503" y="816"/>
                  <a:pt x="10781" y="-423"/>
                  <a:pt x="12151" y="139"/>
                </a:cubicBezTo>
                <a:cubicBezTo>
                  <a:pt x="13034" y="501"/>
                  <a:pt x="13673" y="1498"/>
                  <a:pt x="14574" y="1840"/>
                </a:cubicBezTo>
                <a:cubicBezTo>
                  <a:pt x="15591" y="2227"/>
                  <a:pt x="16672" y="1715"/>
                  <a:pt x="17720" y="1853"/>
                </a:cubicBezTo>
                <a:cubicBezTo>
                  <a:pt x="20699" y="2246"/>
                  <a:pt x="21575" y="7644"/>
                  <a:pt x="19130" y="10580"/>
                </a:cubicBezTo>
                <a:cubicBezTo>
                  <a:pt x="17690" y="12309"/>
                  <a:pt x="15459" y="12213"/>
                  <a:pt x="13839" y="13615"/>
                </a:cubicBezTo>
                <a:cubicBezTo>
                  <a:pt x="13049" y="14299"/>
                  <a:pt x="12492" y="15301"/>
                  <a:pt x="11873" y="16216"/>
                </a:cubicBezTo>
                <a:cubicBezTo>
                  <a:pt x="10275" y="18580"/>
                  <a:pt x="8258" y="20622"/>
                  <a:pt x="5789" y="20990"/>
                </a:cubicBezTo>
                <a:cubicBezTo>
                  <a:pt x="4530" y="21177"/>
                  <a:pt x="3192" y="20742"/>
                  <a:pt x="2699" y="19341"/>
                </a:cubicBezTo>
                <a:close/>
              </a:path>
            </a:pathLst>
          </a:custGeom>
          <a:ln w="25400">
            <a:solidFill>
              <a:schemeClr val="accent5">
                <a:hueOff val="-444211"/>
                <a:satOff val="-14915"/>
                <a:lumOff val="22857"/>
              </a:schemeClr>
            </a:solidFill>
            <a:miter lim="400000"/>
          </a:ln>
        </p:spPr>
        <p:txBody>
          <a:bodyPr lIns="35709" tIns="35709" rIns="35709" bIns="35709" anchor="ctr"/>
          <a:lstStyle/>
          <a:p>
            <a:pPr>
              <a:defRPr sz="3200"/>
            </a:pPr>
            <a:endParaRPr sz="1600"/>
          </a:p>
        </p:txBody>
      </p:sp>
      <p:sp>
        <p:nvSpPr>
          <p:cNvPr id="460" name="Shape"/>
          <p:cNvSpPr/>
          <p:nvPr/>
        </p:nvSpPr>
        <p:spPr>
          <a:xfrm rot="18245647">
            <a:off x="5215150" y="3157044"/>
            <a:ext cx="2037074" cy="1666884"/>
          </a:xfrm>
          <a:custGeom>
            <a:avLst/>
            <a:gdLst/>
            <a:ahLst/>
            <a:cxnLst>
              <a:cxn ang="0">
                <a:pos x="wd2" y="hd2"/>
              </a:cxn>
              <a:cxn ang="5400000">
                <a:pos x="wd2" y="hd2"/>
              </a:cxn>
              <a:cxn ang="10800000">
                <a:pos x="wd2" y="hd2"/>
              </a:cxn>
              <a:cxn ang="16200000">
                <a:pos x="wd2" y="hd2"/>
              </a:cxn>
            </a:cxnLst>
            <a:rect l="0" t="0" r="r" b="b"/>
            <a:pathLst>
              <a:path w="20548" h="21031" extrusionOk="0">
                <a:moveTo>
                  <a:pt x="2699" y="19341"/>
                </a:moveTo>
                <a:cubicBezTo>
                  <a:pt x="2045" y="17483"/>
                  <a:pt x="3495" y="15138"/>
                  <a:pt x="2452" y="13480"/>
                </a:cubicBezTo>
                <a:cubicBezTo>
                  <a:pt x="1732" y="12337"/>
                  <a:pt x="50" y="12156"/>
                  <a:pt x="1" y="10561"/>
                </a:cubicBezTo>
                <a:cubicBezTo>
                  <a:pt x="-25" y="9736"/>
                  <a:pt x="516" y="9073"/>
                  <a:pt x="1189" y="8954"/>
                </a:cubicBezTo>
                <a:cubicBezTo>
                  <a:pt x="2698" y="8685"/>
                  <a:pt x="3579" y="10852"/>
                  <a:pt x="4977" y="11333"/>
                </a:cubicBezTo>
                <a:cubicBezTo>
                  <a:pt x="6663" y="11914"/>
                  <a:pt x="7999" y="10014"/>
                  <a:pt x="7310" y="8504"/>
                </a:cubicBezTo>
                <a:cubicBezTo>
                  <a:pt x="6819" y="7427"/>
                  <a:pt x="5308" y="7553"/>
                  <a:pt x="5084" y="6244"/>
                </a:cubicBezTo>
                <a:cubicBezTo>
                  <a:pt x="4883" y="5071"/>
                  <a:pt x="5866" y="4193"/>
                  <a:pt x="7002" y="4301"/>
                </a:cubicBezTo>
                <a:cubicBezTo>
                  <a:pt x="7737" y="4371"/>
                  <a:pt x="8440" y="4751"/>
                  <a:pt x="9139" y="5166"/>
                </a:cubicBezTo>
                <a:cubicBezTo>
                  <a:pt x="10194" y="5792"/>
                  <a:pt x="11434" y="5807"/>
                  <a:pt x="11607" y="4679"/>
                </a:cubicBezTo>
                <a:cubicBezTo>
                  <a:pt x="11802" y="3408"/>
                  <a:pt x="10277" y="3177"/>
                  <a:pt x="9936" y="2139"/>
                </a:cubicBezTo>
                <a:cubicBezTo>
                  <a:pt x="9503" y="816"/>
                  <a:pt x="10781" y="-423"/>
                  <a:pt x="12151" y="139"/>
                </a:cubicBezTo>
                <a:cubicBezTo>
                  <a:pt x="13034" y="501"/>
                  <a:pt x="13673" y="1498"/>
                  <a:pt x="14574" y="1840"/>
                </a:cubicBezTo>
                <a:cubicBezTo>
                  <a:pt x="15591" y="2227"/>
                  <a:pt x="16672" y="1715"/>
                  <a:pt x="17720" y="1853"/>
                </a:cubicBezTo>
                <a:cubicBezTo>
                  <a:pt x="20699" y="2246"/>
                  <a:pt x="21575" y="7644"/>
                  <a:pt x="19130" y="10580"/>
                </a:cubicBezTo>
                <a:cubicBezTo>
                  <a:pt x="17690" y="12309"/>
                  <a:pt x="15459" y="12213"/>
                  <a:pt x="13839" y="13615"/>
                </a:cubicBezTo>
                <a:cubicBezTo>
                  <a:pt x="13049" y="14299"/>
                  <a:pt x="12492" y="15301"/>
                  <a:pt x="11873" y="16216"/>
                </a:cubicBezTo>
                <a:cubicBezTo>
                  <a:pt x="10275" y="18580"/>
                  <a:pt x="8258" y="20622"/>
                  <a:pt x="5789" y="20990"/>
                </a:cubicBezTo>
                <a:cubicBezTo>
                  <a:pt x="4530" y="21177"/>
                  <a:pt x="3192" y="20742"/>
                  <a:pt x="2699" y="19341"/>
                </a:cubicBezTo>
                <a:close/>
              </a:path>
            </a:pathLst>
          </a:custGeom>
          <a:ln w="25400">
            <a:solidFill>
              <a:srgbClr val="6FC041"/>
            </a:solidFill>
            <a:miter lim="400000"/>
          </a:ln>
        </p:spPr>
        <p:txBody>
          <a:bodyPr lIns="35709" tIns="35709" rIns="35709" bIns="35709" anchor="ctr"/>
          <a:lstStyle/>
          <a:p>
            <a:pPr>
              <a:defRPr sz="3200"/>
            </a:pPr>
            <a:endParaRPr sz="1600"/>
          </a:p>
        </p:txBody>
      </p:sp>
      <p:pic>
        <p:nvPicPr>
          <p:cNvPr id="461" name="Image" descr="Image"/>
          <p:cNvPicPr>
            <a:picLocks noChangeAspect="1"/>
          </p:cNvPicPr>
          <p:nvPr/>
        </p:nvPicPr>
        <p:blipFill>
          <a:blip r:embed="rId2"/>
          <a:stretch>
            <a:fillRect/>
          </a:stretch>
        </p:blipFill>
        <p:spPr>
          <a:xfrm>
            <a:off x="4792945" y="2515263"/>
            <a:ext cx="812390" cy="366023"/>
          </a:xfrm>
          <a:prstGeom prst="rect">
            <a:avLst/>
          </a:prstGeom>
          <a:ln w="12700">
            <a:miter lim="400000"/>
          </a:ln>
        </p:spPr>
      </p:pic>
      <p:pic>
        <p:nvPicPr>
          <p:cNvPr id="462" name="Image" descr="Image"/>
          <p:cNvPicPr>
            <a:picLocks noChangeAspect="1"/>
          </p:cNvPicPr>
          <p:nvPr/>
        </p:nvPicPr>
        <p:blipFill>
          <a:blip r:embed="rId3"/>
          <a:stretch>
            <a:fillRect/>
          </a:stretch>
        </p:blipFill>
        <p:spPr>
          <a:xfrm>
            <a:off x="5233531" y="5181994"/>
            <a:ext cx="4579738" cy="1374814"/>
          </a:xfrm>
          <a:prstGeom prst="rect">
            <a:avLst/>
          </a:prstGeom>
          <a:ln w="12700">
            <a:miter lim="400000"/>
          </a:ln>
        </p:spPr>
      </p:pic>
    </p:spTree>
    <p:extLst>
      <p:ext uri="{BB962C8B-B14F-4D97-AF65-F5344CB8AC3E}">
        <p14:creationId xmlns:p14="http://schemas.microsoft.com/office/powerpoint/2010/main" val="2414222747"/>
      </p:ext>
    </p:extLst>
  </p:cSld>
  <p:clrMapOvr>
    <a:masterClrMapping/>
  </p:clrMapOvr>
</p:sld>
</file>

<file path=ppt/slides/slide1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5" name="Iterative Closest Point (ICP)"/>
          <p:cNvSpPr txBox="1">
            <a:spLocks noGrp="1"/>
          </p:cNvSpPr>
          <p:nvPr>
            <p:ph type="title"/>
          </p:nvPr>
        </p:nvSpPr>
        <p:spPr>
          <a:prstGeom prst="rect">
            <a:avLst/>
          </a:prstGeom>
        </p:spPr>
        <p:txBody>
          <a:bodyPr>
            <a:normAutofit/>
          </a:bodyPr>
          <a:lstStyle>
            <a:lvl1pPr>
              <a:defRPr sz="7600"/>
            </a:lvl1pPr>
          </a:lstStyle>
          <a:p>
            <a:r>
              <a:rPr sz="4400"/>
              <a:t>Iterative Closest Point (ICP)</a:t>
            </a:r>
          </a:p>
        </p:txBody>
      </p:sp>
      <p:sp>
        <p:nvSpPr>
          <p:cNvPr id="513" name="initialise…"/>
          <p:cNvSpPr txBox="1">
            <a:spLocks noGrp="1"/>
          </p:cNvSpPr>
          <p:nvPr>
            <p:ph idx="1"/>
          </p:nvPr>
        </p:nvSpPr>
        <p:spPr>
          <a:xfrm>
            <a:off x="839570" y="1825625"/>
            <a:ext cx="10512862" cy="5032375"/>
          </a:xfrm>
          <a:prstGeom prst="rect">
            <a:avLst/>
          </a:prstGeom>
        </p:spPr>
        <p:txBody>
          <a:bodyPr>
            <a:normAutofit/>
          </a:bodyPr>
          <a:lstStyle/>
          <a:p>
            <a:pPr marL="387978" indent="-387978">
              <a:buSzPct val="100000"/>
              <a:buAutoNum type="arabicPeriod"/>
              <a:defRPr sz="4400"/>
            </a:pPr>
            <a:r>
              <a:rPr lang="en-US" sz="2800"/>
              <a:t>Initialize</a:t>
            </a:r>
            <a:br>
              <a:rPr lang="en-US" sz="2800"/>
            </a:br>
            <a:br>
              <a:rPr sz="2800"/>
            </a:br>
            <a:br>
              <a:rPr sz="2800"/>
            </a:br>
            <a:br>
              <a:rPr sz="2800"/>
            </a:br>
            <a:endParaRPr sz="2800"/>
          </a:p>
        </p:txBody>
      </p:sp>
      <p:sp>
        <p:nvSpPr>
          <p:cNvPr id="522" name="Slide Number"/>
          <p:cNvSpPr txBox="1">
            <a:spLocks noGrp="1"/>
          </p:cNvSpPr>
          <p:nvPr>
            <p:ph type="sldNum" sz="quarter" idx="12"/>
          </p:nvPr>
        </p:nvSpPr>
        <p:spPr>
          <a:prstGeom prst="rect">
            <a:avLst/>
          </a:prstGeom>
          <a:extLst>
            <a:ext uri="{C572A759-6A51-4108-AA02-DFA0A04FC94B}">
              <ma14:wrappingTextBoxFlag xmlns:m="http://schemas.openxmlformats.org/officeDocument/2006/math" xmlns:a14="http://schemas.microsoft.com/office/drawing/2010/main" xmlns:ma14="http://schemas.microsoft.com/office/mac/drawingml/2011/main" xmlns="" val="1"/>
            </a:ext>
          </a:extLst>
        </p:spPr>
        <p:txBody>
          <a:bodyPr/>
          <a:lstStyle/>
          <a:p>
            <a:fld id="{86CB4B4D-7CA3-9044-876B-883B54F8677D}" type="slidenum">
              <a:t>139</a:t>
            </a:fld>
            <a:endParaRPr/>
          </a:p>
        </p:txBody>
      </p:sp>
      <p:pic>
        <p:nvPicPr>
          <p:cNvPr id="514" name="Image" descr="Image"/>
          <p:cNvPicPr>
            <a:picLocks noChangeAspect="1"/>
          </p:cNvPicPr>
          <p:nvPr/>
        </p:nvPicPr>
        <p:blipFill>
          <a:blip r:embed="rId2"/>
          <a:stretch>
            <a:fillRect/>
          </a:stretch>
        </p:blipFill>
        <p:spPr>
          <a:xfrm>
            <a:off x="5967536" y="1723042"/>
            <a:ext cx="5409982" cy="678480"/>
          </a:xfrm>
          <a:prstGeom prst="rect">
            <a:avLst/>
          </a:prstGeom>
          <a:ln w="12700">
            <a:miter lim="400000"/>
          </a:ln>
        </p:spPr>
      </p:pic>
      <p:pic>
        <p:nvPicPr>
          <p:cNvPr id="2" name="Picture 1">
            <a:extLst>
              <a:ext uri="{FF2B5EF4-FFF2-40B4-BE49-F238E27FC236}">
                <a16:creationId xmlns:a16="http://schemas.microsoft.com/office/drawing/2014/main" id="{85F8E60E-837E-8B44-B88F-AB4CE23101AD}"/>
              </a:ext>
            </a:extLst>
          </p:cNvPr>
          <p:cNvPicPr>
            <a:picLocks noChangeAspect="1"/>
          </p:cNvPicPr>
          <p:nvPr/>
        </p:nvPicPr>
        <p:blipFill>
          <a:blip r:embed="rId3"/>
          <a:stretch>
            <a:fillRect/>
          </a:stretch>
        </p:blipFill>
        <p:spPr>
          <a:xfrm>
            <a:off x="8378494" y="871434"/>
            <a:ext cx="2404155" cy="1703216"/>
          </a:xfrm>
          <a:prstGeom prst="rect">
            <a:avLst/>
          </a:prstGeom>
        </p:spPr>
      </p:pic>
    </p:spTree>
    <p:extLst>
      <p:ext uri="{BB962C8B-B14F-4D97-AF65-F5344CB8AC3E}">
        <p14:creationId xmlns:p14="http://schemas.microsoft.com/office/powerpoint/2010/main" val="1541480464"/>
      </p:ext>
    </p:extLst>
  </p:cSld>
  <p:clrMapOvr>
    <a:masterClrMapping/>
  </p:clrMapOvr>
</p:sld>
</file>

<file path=ppt/slides/slide1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Rounded Rectangle">
            <a:extLst>
              <a:ext uri="{FF2B5EF4-FFF2-40B4-BE49-F238E27FC236}">
                <a16:creationId xmlns:a16="http://schemas.microsoft.com/office/drawing/2014/main" id="{0B1E5E48-2A41-6045-828F-02869A1AC717}"/>
              </a:ext>
            </a:extLst>
          </p:cNvPr>
          <p:cNvSpPr/>
          <p:nvPr/>
        </p:nvSpPr>
        <p:spPr>
          <a:xfrm>
            <a:off x="839570" y="2536457"/>
            <a:ext cx="10537948" cy="1161004"/>
          </a:xfrm>
          <a:prstGeom prst="roundRect">
            <a:avLst>
              <a:gd name="adj" fmla="val 13279"/>
            </a:avLst>
          </a:prstGeom>
          <a:solidFill>
            <a:srgbClr val="00882B">
              <a:hueOff val="-2473793"/>
              <a:satOff val="-50209"/>
              <a:lumOff val="23543"/>
              <a:alpha val="22260"/>
            </a:srgbClr>
          </a:solidFill>
          <a:ln w="12700">
            <a:miter lim="400000"/>
          </a:ln>
        </p:spPr>
        <p:txBody>
          <a:bodyPr lIns="35709" tIns="35709" rIns="35709" bIns="35709" anchor="ctr"/>
          <a:lstStyle/>
          <a:p>
            <a:pPr marL="0" marR="0" lvl="0" indent="0" defTabSz="914400" eaLnBrk="1" fontAlgn="auto" latinLnBrk="0" hangingPunct="1">
              <a:lnSpc>
                <a:spcPct val="100000"/>
              </a:lnSpc>
              <a:spcBef>
                <a:spcPts val="0"/>
              </a:spcBef>
              <a:spcAft>
                <a:spcPts val="0"/>
              </a:spcAft>
              <a:buClrTx/>
              <a:buSzTx/>
              <a:buFontTx/>
              <a:buNone/>
              <a:tabLst/>
              <a:defRPr sz="3200">
                <a:solidFill>
                  <a:srgbClr val="FFFFFF"/>
                </a:solidFill>
              </a:defRPr>
            </a:pPr>
            <a:endParaRPr kumimoji="0" sz="1600" b="0" i="0" u="none" strike="noStrike" kern="0" cap="none" spc="0" normalizeH="0" baseline="0" noProof="0">
              <a:ln>
                <a:noFill/>
              </a:ln>
              <a:solidFill>
                <a:srgbClr val="FFFFFF"/>
              </a:solidFill>
              <a:effectLst/>
              <a:uLnTx/>
              <a:uFillTx/>
              <a:latin typeface="Helvetica Light"/>
            </a:endParaRPr>
          </a:p>
        </p:txBody>
      </p:sp>
      <p:sp>
        <p:nvSpPr>
          <p:cNvPr id="515" name="Iterative Closest Point (ICP)"/>
          <p:cNvSpPr txBox="1">
            <a:spLocks noGrp="1"/>
          </p:cNvSpPr>
          <p:nvPr>
            <p:ph type="title"/>
          </p:nvPr>
        </p:nvSpPr>
        <p:spPr>
          <a:prstGeom prst="rect">
            <a:avLst/>
          </a:prstGeom>
        </p:spPr>
        <p:txBody>
          <a:bodyPr>
            <a:normAutofit/>
          </a:bodyPr>
          <a:lstStyle>
            <a:lvl1pPr>
              <a:defRPr sz="7600"/>
            </a:lvl1pPr>
          </a:lstStyle>
          <a:p>
            <a:r>
              <a:rPr sz="4400"/>
              <a:t>Iterative Closest Point (ICP)</a:t>
            </a:r>
          </a:p>
        </p:txBody>
      </p:sp>
      <p:sp>
        <p:nvSpPr>
          <p:cNvPr id="513" name="initialise…"/>
          <p:cNvSpPr txBox="1">
            <a:spLocks noGrp="1"/>
          </p:cNvSpPr>
          <p:nvPr>
            <p:ph idx="1"/>
          </p:nvPr>
        </p:nvSpPr>
        <p:spPr>
          <a:xfrm>
            <a:off x="839570" y="1825625"/>
            <a:ext cx="10512862" cy="5032375"/>
          </a:xfrm>
          <a:prstGeom prst="rect">
            <a:avLst/>
          </a:prstGeom>
        </p:spPr>
        <p:txBody>
          <a:bodyPr>
            <a:normAutofit/>
          </a:bodyPr>
          <a:lstStyle/>
          <a:p>
            <a:pPr marL="387978" indent="-387978">
              <a:buSzPct val="100000"/>
              <a:buAutoNum type="arabicPeriod"/>
              <a:defRPr sz="4400"/>
            </a:pPr>
            <a:r>
              <a:rPr lang="en-US" sz="2800"/>
              <a:t>Initialize</a:t>
            </a:r>
            <a:br>
              <a:rPr lang="en-US" sz="2800"/>
            </a:br>
            <a:endParaRPr sz="2800"/>
          </a:p>
          <a:p>
            <a:pPr marL="387978" indent="-387978">
              <a:buSzPct val="100000"/>
              <a:buAutoNum type="arabicPeriod"/>
              <a:defRPr sz="4400"/>
            </a:pPr>
            <a:r>
              <a:rPr lang="en-US" sz="2800"/>
              <a:t>C</a:t>
            </a:r>
            <a:r>
              <a:rPr sz="2800"/>
              <a:t>ompute correspondences according to current best transform</a:t>
            </a:r>
            <a:br>
              <a:rPr lang="en-US" sz="2800"/>
            </a:br>
            <a:br>
              <a:rPr sz="2800"/>
            </a:br>
            <a:br>
              <a:rPr sz="2800"/>
            </a:br>
            <a:br>
              <a:rPr sz="2800"/>
            </a:br>
            <a:endParaRPr sz="2800"/>
          </a:p>
        </p:txBody>
      </p:sp>
      <p:sp>
        <p:nvSpPr>
          <p:cNvPr id="522" name="Slide Number"/>
          <p:cNvSpPr txBox="1">
            <a:spLocks noGrp="1"/>
          </p:cNvSpPr>
          <p:nvPr>
            <p:ph type="sldNum" sz="quarter" idx="12"/>
          </p:nvPr>
        </p:nvSpPr>
        <p:spPr>
          <a:prstGeom prst="rect">
            <a:avLst/>
          </a:prstGeom>
          <a:extLst>
            <a:ext uri="{C572A759-6A51-4108-AA02-DFA0A04FC94B}">
              <ma14:wrappingTextBoxFlag xmlns:m="http://schemas.openxmlformats.org/officeDocument/2006/math" xmlns:a14="http://schemas.microsoft.com/office/drawing/2010/main" xmlns:ma14="http://schemas.microsoft.com/office/mac/drawingml/2011/main" xmlns="" val="1"/>
            </a:ext>
          </a:extLst>
        </p:spPr>
        <p:txBody>
          <a:bodyPr/>
          <a:lstStyle/>
          <a:p>
            <a:fld id="{86CB4B4D-7CA3-9044-876B-883B54F8677D}" type="slidenum">
              <a:t>140</a:t>
            </a:fld>
            <a:endParaRPr/>
          </a:p>
        </p:txBody>
      </p:sp>
      <p:pic>
        <p:nvPicPr>
          <p:cNvPr id="514" name="Image" descr="Image"/>
          <p:cNvPicPr>
            <a:picLocks noChangeAspect="1"/>
          </p:cNvPicPr>
          <p:nvPr/>
        </p:nvPicPr>
        <p:blipFill>
          <a:blip r:embed="rId2"/>
          <a:stretch>
            <a:fillRect/>
          </a:stretch>
        </p:blipFill>
        <p:spPr>
          <a:xfrm>
            <a:off x="5967536" y="1723042"/>
            <a:ext cx="5409982" cy="678480"/>
          </a:xfrm>
          <a:prstGeom prst="rect">
            <a:avLst/>
          </a:prstGeom>
          <a:ln w="12700">
            <a:miter lim="400000"/>
          </a:ln>
        </p:spPr>
      </p:pic>
      <p:pic>
        <p:nvPicPr>
          <p:cNvPr id="516" name="Image" descr="Image"/>
          <p:cNvPicPr>
            <a:picLocks noChangeAspect="1"/>
          </p:cNvPicPr>
          <p:nvPr/>
        </p:nvPicPr>
        <p:blipFill>
          <a:blip r:embed="rId3"/>
          <a:stretch>
            <a:fillRect/>
          </a:stretch>
        </p:blipFill>
        <p:spPr>
          <a:xfrm>
            <a:off x="6108545" y="3160957"/>
            <a:ext cx="4079805" cy="535642"/>
          </a:xfrm>
          <a:prstGeom prst="rect">
            <a:avLst/>
          </a:prstGeom>
          <a:ln w="12700">
            <a:miter lim="400000"/>
          </a:ln>
        </p:spPr>
      </p:pic>
    </p:spTree>
    <p:extLst>
      <p:ext uri="{BB962C8B-B14F-4D97-AF65-F5344CB8AC3E}">
        <p14:creationId xmlns:p14="http://schemas.microsoft.com/office/powerpoint/2010/main" val="3647440755"/>
      </p:ext>
    </p:extLst>
  </p:cSld>
  <p:clrMapOvr>
    <a:masterClrMapping/>
  </p:clrMapOvr>
</p:sld>
</file>

<file path=ppt/slides/slide1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 name="Rounded Rectangle">
            <a:extLst>
              <a:ext uri="{FF2B5EF4-FFF2-40B4-BE49-F238E27FC236}">
                <a16:creationId xmlns:a16="http://schemas.microsoft.com/office/drawing/2014/main" id="{B127FB1B-C199-3D42-A75B-A5245AECEA5E}"/>
              </a:ext>
            </a:extLst>
          </p:cNvPr>
          <p:cNvSpPr/>
          <p:nvPr/>
        </p:nvSpPr>
        <p:spPr>
          <a:xfrm>
            <a:off x="839570" y="3831534"/>
            <a:ext cx="10512861" cy="1345161"/>
          </a:xfrm>
          <a:prstGeom prst="roundRect">
            <a:avLst>
              <a:gd name="adj" fmla="val 12309"/>
            </a:avLst>
          </a:prstGeom>
          <a:solidFill>
            <a:srgbClr val="3CA2C3">
              <a:alpha val="22260"/>
            </a:srgbClr>
          </a:solidFill>
          <a:ln w="12700">
            <a:miter lim="400000"/>
          </a:ln>
        </p:spPr>
        <p:txBody>
          <a:bodyPr lIns="35709" tIns="35709" rIns="35709" bIns="35709" anchor="ctr"/>
          <a:lstStyle/>
          <a:p>
            <a:pPr>
              <a:defRPr sz="3200">
                <a:solidFill>
                  <a:srgbClr val="FFFFFF"/>
                </a:solidFill>
              </a:defRPr>
            </a:pPr>
            <a:endParaRPr sz="1600">
              <a:solidFill>
                <a:srgbClr val="FFFFFF"/>
              </a:solidFill>
              <a:latin typeface="Helvetica Light"/>
            </a:endParaRPr>
          </a:p>
        </p:txBody>
      </p:sp>
      <p:sp>
        <p:nvSpPr>
          <p:cNvPr id="14" name="Rounded Rectangle">
            <a:extLst>
              <a:ext uri="{FF2B5EF4-FFF2-40B4-BE49-F238E27FC236}">
                <a16:creationId xmlns:a16="http://schemas.microsoft.com/office/drawing/2014/main" id="{0B1E5E48-2A41-6045-828F-02869A1AC717}"/>
              </a:ext>
            </a:extLst>
          </p:cNvPr>
          <p:cNvSpPr/>
          <p:nvPr/>
        </p:nvSpPr>
        <p:spPr>
          <a:xfrm>
            <a:off x="839570" y="2536457"/>
            <a:ext cx="10537948" cy="1161004"/>
          </a:xfrm>
          <a:prstGeom prst="roundRect">
            <a:avLst>
              <a:gd name="adj" fmla="val 13279"/>
            </a:avLst>
          </a:prstGeom>
          <a:solidFill>
            <a:srgbClr val="00882B">
              <a:hueOff val="-2473793"/>
              <a:satOff val="-50209"/>
              <a:lumOff val="23543"/>
              <a:alpha val="22260"/>
            </a:srgbClr>
          </a:solidFill>
          <a:ln w="12700">
            <a:miter lim="400000"/>
          </a:ln>
        </p:spPr>
        <p:txBody>
          <a:bodyPr lIns="35709" tIns="35709" rIns="35709" bIns="35709" anchor="ctr"/>
          <a:lstStyle/>
          <a:p>
            <a:pPr marL="0" marR="0" lvl="0" indent="0" defTabSz="914400" eaLnBrk="1" fontAlgn="auto" latinLnBrk="0" hangingPunct="1">
              <a:lnSpc>
                <a:spcPct val="100000"/>
              </a:lnSpc>
              <a:spcBef>
                <a:spcPts val="0"/>
              </a:spcBef>
              <a:spcAft>
                <a:spcPts val="0"/>
              </a:spcAft>
              <a:buClrTx/>
              <a:buSzTx/>
              <a:buFontTx/>
              <a:buNone/>
              <a:tabLst/>
              <a:defRPr sz="3200">
                <a:solidFill>
                  <a:srgbClr val="FFFFFF"/>
                </a:solidFill>
              </a:defRPr>
            </a:pPr>
            <a:endParaRPr kumimoji="0" sz="1600" b="0" i="0" u="none" strike="noStrike" kern="0" cap="none" spc="0" normalizeH="0" baseline="0" noProof="0">
              <a:ln>
                <a:noFill/>
              </a:ln>
              <a:solidFill>
                <a:srgbClr val="FFFFFF"/>
              </a:solidFill>
              <a:effectLst/>
              <a:uLnTx/>
              <a:uFillTx/>
              <a:latin typeface="Helvetica Light"/>
            </a:endParaRPr>
          </a:p>
        </p:txBody>
      </p:sp>
      <p:sp>
        <p:nvSpPr>
          <p:cNvPr id="515" name="Iterative Closest Point (ICP)"/>
          <p:cNvSpPr txBox="1">
            <a:spLocks noGrp="1"/>
          </p:cNvSpPr>
          <p:nvPr>
            <p:ph type="title"/>
          </p:nvPr>
        </p:nvSpPr>
        <p:spPr>
          <a:prstGeom prst="rect">
            <a:avLst/>
          </a:prstGeom>
        </p:spPr>
        <p:txBody>
          <a:bodyPr>
            <a:normAutofit/>
          </a:bodyPr>
          <a:lstStyle>
            <a:lvl1pPr>
              <a:defRPr sz="7600"/>
            </a:lvl1pPr>
          </a:lstStyle>
          <a:p>
            <a:r>
              <a:rPr sz="4400"/>
              <a:t>Iterative Closest Point (ICP)</a:t>
            </a:r>
          </a:p>
        </p:txBody>
      </p:sp>
      <p:sp>
        <p:nvSpPr>
          <p:cNvPr id="513" name="initialise…"/>
          <p:cNvSpPr txBox="1">
            <a:spLocks noGrp="1"/>
          </p:cNvSpPr>
          <p:nvPr>
            <p:ph idx="1"/>
          </p:nvPr>
        </p:nvSpPr>
        <p:spPr>
          <a:xfrm>
            <a:off x="839570" y="1825625"/>
            <a:ext cx="10512862" cy="5032375"/>
          </a:xfrm>
          <a:prstGeom prst="rect">
            <a:avLst/>
          </a:prstGeom>
        </p:spPr>
        <p:txBody>
          <a:bodyPr>
            <a:normAutofit/>
          </a:bodyPr>
          <a:lstStyle/>
          <a:p>
            <a:pPr marL="387978" indent="-387978">
              <a:buSzPct val="100000"/>
              <a:buAutoNum type="arabicPeriod"/>
              <a:defRPr sz="4400"/>
            </a:pPr>
            <a:r>
              <a:rPr lang="en-US" sz="2800"/>
              <a:t>Initialize</a:t>
            </a:r>
            <a:br>
              <a:rPr lang="en-US" sz="2800"/>
            </a:br>
            <a:endParaRPr sz="2800"/>
          </a:p>
          <a:p>
            <a:pPr marL="387978" indent="-387978">
              <a:buSzPct val="100000"/>
              <a:buAutoNum type="arabicPeriod"/>
              <a:defRPr sz="4400"/>
            </a:pPr>
            <a:r>
              <a:rPr lang="en-US" sz="2800"/>
              <a:t>C</a:t>
            </a:r>
            <a:r>
              <a:rPr sz="2800"/>
              <a:t>ompute correspondences according to current best transform</a:t>
            </a:r>
            <a:br>
              <a:rPr lang="en-US" sz="2800"/>
            </a:br>
            <a:br>
              <a:rPr sz="2800"/>
            </a:br>
            <a:endParaRPr sz="2800"/>
          </a:p>
          <a:p>
            <a:pPr marL="387978" indent="-387978">
              <a:buSzPct val="100000"/>
              <a:buAutoNum type="arabicPeriod"/>
              <a:defRPr sz="4400"/>
            </a:pPr>
            <a:r>
              <a:rPr lang="en-US" sz="2800"/>
              <a:t>C</a:t>
            </a:r>
            <a:r>
              <a:rPr sz="2800"/>
              <a:t>ompute optimal transformation (            )with Procrustes</a:t>
            </a:r>
            <a:br>
              <a:rPr sz="2800"/>
            </a:br>
            <a:br>
              <a:rPr sz="2800"/>
            </a:br>
            <a:endParaRPr sz="2800"/>
          </a:p>
        </p:txBody>
      </p:sp>
      <p:sp>
        <p:nvSpPr>
          <p:cNvPr id="522" name="Slide Number"/>
          <p:cNvSpPr txBox="1">
            <a:spLocks noGrp="1"/>
          </p:cNvSpPr>
          <p:nvPr>
            <p:ph type="sldNum" sz="quarter" idx="12"/>
          </p:nvPr>
        </p:nvSpPr>
        <p:spPr>
          <a:prstGeom prst="rect">
            <a:avLst/>
          </a:prstGeom>
          <a:extLst>
            <a:ext uri="{C572A759-6A51-4108-AA02-DFA0A04FC94B}">
              <ma14:wrappingTextBoxFlag xmlns:m="http://schemas.openxmlformats.org/officeDocument/2006/math" xmlns:a14="http://schemas.microsoft.com/office/drawing/2010/main" xmlns:ma14="http://schemas.microsoft.com/office/mac/drawingml/2011/main" xmlns="" val="1"/>
            </a:ext>
          </a:extLst>
        </p:spPr>
        <p:txBody>
          <a:bodyPr/>
          <a:lstStyle/>
          <a:p>
            <a:fld id="{86CB4B4D-7CA3-9044-876B-883B54F8677D}" type="slidenum">
              <a:t>141</a:t>
            </a:fld>
            <a:endParaRPr/>
          </a:p>
        </p:txBody>
      </p:sp>
      <p:pic>
        <p:nvPicPr>
          <p:cNvPr id="514" name="Image" descr="Image"/>
          <p:cNvPicPr>
            <a:picLocks noChangeAspect="1"/>
          </p:cNvPicPr>
          <p:nvPr/>
        </p:nvPicPr>
        <p:blipFill>
          <a:blip r:embed="rId2"/>
          <a:stretch>
            <a:fillRect/>
          </a:stretch>
        </p:blipFill>
        <p:spPr>
          <a:xfrm>
            <a:off x="5967536" y="1723042"/>
            <a:ext cx="5409982" cy="678480"/>
          </a:xfrm>
          <a:prstGeom prst="rect">
            <a:avLst/>
          </a:prstGeom>
          <a:ln w="12700">
            <a:miter lim="400000"/>
          </a:ln>
        </p:spPr>
      </p:pic>
      <p:pic>
        <p:nvPicPr>
          <p:cNvPr id="516" name="Image" descr="Image"/>
          <p:cNvPicPr>
            <a:picLocks noChangeAspect="1"/>
          </p:cNvPicPr>
          <p:nvPr/>
        </p:nvPicPr>
        <p:blipFill>
          <a:blip r:embed="rId3"/>
          <a:stretch>
            <a:fillRect/>
          </a:stretch>
        </p:blipFill>
        <p:spPr>
          <a:xfrm>
            <a:off x="6108545" y="3160957"/>
            <a:ext cx="4079805" cy="535642"/>
          </a:xfrm>
          <a:prstGeom prst="rect">
            <a:avLst/>
          </a:prstGeom>
          <a:ln w="12700">
            <a:miter lim="400000"/>
          </a:ln>
        </p:spPr>
      </p:pic>
      <p:pic>
        <p:nvPicPr>
          <p:cNvPr id="517" name="Image" descr="Image"/>
          <p:cNvPicPr>
            <a:picLocks noChangeAspect="1"/>
          </p:cNvPicPr>
          <p:nvPr/>
        </p:nvPicPr>
        <p:blipFill>
          <a:blip r:embed="rId4"/>
          <a:stretch>
            <a:fillRect/>
          </a:stretch>
        </p:blipFill>
        <p:spPr>
          <a:xfrm>
            <a:off x="5967537" y="4438570"/>
            <a:ext cx="4892195" cy="696335"/>
          </a:xfrm>
          <a:prstGeom prst="rect">
            <a:avLst/>
          </a:prstGeom>
          <a:ln w="12700">
            <a:miter lim="400000"/>
          </a:ln>
        </p:spPr>
      </p:pic>
      <p:pic>
        <p:nvPicPr>
          <p:cNvPr id="518" name="Image" descr="Image"/>
          <p:cNvPicPr>
            <a:picLocks noChangeAspect="1"/>
          </p:cNvPicPr>
          <p:nvPr/>
        </p:nvPicPr>
        <p:blipFill>
          <a:blip r:embed="rId5"/>
          <a:stretch>
            <a:fillRect/>
          </a:stretch>
        </p:blipFill>
        <p:spPr>
          <a:xfrm>
            <a:off x="6340158" y="4111456"/>
            <a:ext cx="830245" cy="285676"/>
          </a:xfrm>
          <a:prstGeom prst="rect">
            <a:avLst/>
          </a:prstGeom>
          <a:ln w="12700">
            <a:miter lim="400000"/>
          </a:ln>
        </p:spPr>
      </p:pic>
      <p:sp>
        <p:nvSpPr>
          <p:cNvPr id="523" name="Connection Line"/>
          <p:cNvSpPr/>
          <p:nvPr/>
        </p:nvSpPr>
        <p:spPr>
          <a:xfrm>
            <a:off x="18355" y="2674962"/>
            <a:ext cx="821212" cy="1280287"/>
          </a:xfrm>
          <a:custGeom>
            <a:avLst/>
            <a:gdLst/>
            <a:ahLst/>
            <a:cxnLst>
              <a:cxn ang="0">
                <a:pos x="wd2" y="hd2"/>
              </a:cxn>
              <a:cxn ang="5400000">
                <a:pos x="wd2" y="hd2"/>
              </a:cxn>
              <a:cxn ang="10800000">
                <a:pos x="wd2" y="hd2"/>
              </a:cxn>
              <a:cxn ang="16200000">
                <a:pos x="wd2" y="hd2"/>
              </a:cxn>
            </a:cxnLst>
            <a:rect l="0" t="0" r="r" b="b"/>
            <a:pathLst>
              <a:path w="16212" h="21600" extrusionOk="0">
                <a:moveTo>
                  <a:pt x="16212" y="21600"/>
                </a:moveTo>
                <a:cubicBezTo>
                  <a:pt x="-4818" y="13993"/>
                  <a:pt x="-5388" y="6793"/>
                  <a:pt x="14502" y="0"/>
                </a:cubicBezTo>
              </a:path>
            </a:pathLst>
          </a:custGeom>
          <a:ln w="25400">
            <a:solidFill>
              <a:srgbClr val="000000"/>
            </a:solidFill>
            <a:miter lim="400000"/>
            <a:tailEnd type="triangle"/>
          </a:ln>
        </p:spPr>
        <p:txBody>
          <a:bodyPr/>
          <a:lstStyle/>
          <a:p>
            <a:endParaRPr sz="1250"/>
          </a:p>
        </p:txBody>
      </p:sp>
    </p:spTree>
    <p:extLst>
      <p:ext uri="{BB962C8B-B14F-4D97-AF65-F5344CB8AC3E}">
        <p14:creationId xmlns:p14="http://schemas.microsoft.com/office/powerpoint/2010/main" val="2702162043"/>
      </p:ext>
    </p:extLst>
  </p:cSld>
  <p:clrMapOvr>
    <a:masterClrMapping/>
  </p:clrMapOvr>
</p:sld>
</file>

<file path=ppt/slides/slide1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 name="Rounded Rectangle">
            <a:extLst>
              <a:ext uri="{FF2B5EF4-FFF2-40B4-BE49-F238E27FC236}">
                <a16:creationId xmlns:a16="http://schemas.microsoft.com/office/drawing/2014/main" id="{B127FB1B-C199-3D42-A75B-A5245AECEA5E}"/>
              </a:ext>
            </a:extLst>
          </p:cNvPr>
          <p:cNvSpPr/>
          <p:nvPr/>
        </p:nvSpPr>
        <p:spPr>
          <a:xfrm>
            <a:off x="839570" y="3831534"/>
            <a:ext cx="10512861" cy="1345161"/>
          </a:xfrm>
          <a:prstGeom prst="roundRect">
            <a:avLst>
              <a:gd name="adj" fmla="val 12309"/>
            </a:avLst>
          </a:prstGeom>
          <a:solidFill>
            <a:srgbClr val="3CA2C3">
              <a:alpha val="22260"/>
            </a:srgbClr>
          </a:solidFill>
          <a:ln w="12700">
            <a:miter lim="400000"/>
          </a:ln>
        </p:spPr>
        <p:txBody>
          <a:bodyPr lIns="35709" tIns="35709" rIns="35709" bIns="35709" anchor="ctr"/>
          <a:lstStyle/>
          <a:p>
            <a:pPr>
              <a:defRPr sz="3200">
                <a:solidFill>
                  <a:srgbClr val="FFFFFF"/>
                </a:solidFill>
              </a:defRPr>
            </a:pPr>
            <a:endParaRPr sz="1600">
              <a:solidFill>
                <a:srgbClr val="FFFFFF"/>
              </a:solidFill>
              <a:latin typeface="Helvetica Light"/>
            </a:endParaRPr>
          </a:p>
        </p:txBody>
      </p:sp>
      <p:sp>
        <p:nvSpPr>
          <p:cNvPr id="14" name="Rounded Rectangle">
            <a:extLst>
              <a:ext uri="{FF2B5EF4-FFF2-40B4-BE49-F238E27FC236}">
                <a16:creationId xmlns:a16="http://schemas.microsoft.com/office/drawing/2014/main" id="{0B1E5E48-2A41-6045-828F-02869A1AC717}"/>
              </a:ext>
            </a:extLst>
          </p:cNvPr>
          <p:cNvSpPr/>
          <p:nvPr/>
        </p:nvSpPr>
        <p:spPr>
          <a:xfrm>
            <a:off x="839570" y="2536457"/>
            <a:ext cx="10537948" cy="1161004"/>
          </a:xfrm>
          <a:prstGeom prst="roundRect">
            <a:avLst>
              <a:gd name="adj" fmla="val 13279"/>
            </a:avLst>
          </a:prstGeom>
          <a:solidFill>
            <a:srgbClr val="00882B">
              <a:hueOff val="-2473793"/>
              <a:satOff val="-50209"/>
              <a:lumOff val="23543"/>
              <a:alpha val="22260"/>
            </a:srgbClr>
          </a:solidFill>
          <a:ln w="12700">
            <a:miter lim="400000"/>
          </a:ln>
        </p:spPr>
        <p:txBody>
          <a:bodyPr lIns="35709" tIns="35709" rIns="35709" bIns="35709" anchor="ctr"/>
          <a:lstStyle/>
          <a:p>
            <a:pPr marL="0" marR="0" lvl="0" indent="0" defTabSz="914400" eaLnBrk="1" fontAlgn="auto" latinLnBrk="0" hangingPunct="1">
              <a:lnSpc>
                <a:spcPct val="100000"/>
              </a:lnSpc>
              <a:spcBef>
                <a:spcPts val="0"/>
              </a:spcBef>
              <a:spcAft>
                <a:spcPts val="0"/>
              </a:spcAft>
              <a:buClrTx/>
              <a:buSzTx/>
              <a:buFontTx/>
              <a:buNone/>
              <a:tabLst/>
              <a:defRPr sz="3200">
                <a:solidFill>
                  <a:srgbClr val="FFFFFF"/>
                </a:solidFill>
              </a:defRPr>
            </a:pPr>
            <a:endParaRPr kumimoji="0" sz="1600" b="0" i="0" u="none" strike="noStrike" kern="0" cap="none" spc="0" normalizeH="0" baseline="0" noProof="0">
              <a:ln>
                <a:noFill/>
              </a:ln>
              <a:solidFill>
                <a:srgbClr val="FFFFFF"/>
              </a:solidFill>
              <a:effectLst/>
              <a:uLnTx/>
              <a:uFillTx/>
              <a:latin typeface="Helvetica Light"/>
            </a:endParaRPr>
          </a:p>
        </p:txBody>
      </p:sp>
      <p:sp>
        <p:nvSpPr>
          <p:cNvPr id="515" name="Iterative Closest Point (ICP)"/>
          <p:cNvSpPr txBox="1">
            <a:spLocks noGrp="1"/>
          </p:cNvSpPr>
          <p:nvPr>
            <p:ph type="title"/>
          </p:nvPr>
        </p:nvSpPr>
        <p:spPr>
          <a:prstGeom prst="rect">
            <a:avLst/>
          </a:prstGeom>
        </p:spPr>
        <p:txBody>
          <a:bodyPr>
            <a:normAutofit/>
          </a:bodyPr>
          <a:lstStyle>
            <a:lvl1pPr>
              <a:defRPr sz="7600"/>
            </a:lvl1pPr>
          </a:lstStyle>
          <a:p>
            <a:r>
              <a:rPr sz="4400"/>
              <a:t>Iterative Closest Point (ICP)</a:t>
            </a:r>
          </a:p>
        </p:txBody>
      </p:sp>
      <p:sp>
        <p:nvSpPr>
          <p:cNvPr id="513" name="initialise…"/>
          <p:cNvSpPr txBox="1">
            <a:spLocks noGrp="1"/>
          </p:cNvSpPr>
          <p:nvPr>
            <p:ph idx="1"/>
          </p:nvPr>
        </p:nvSpPr>
        <p:spPr>
          <a:xfrm>
            <a:off x="839570" y="1825625"/>
            <a:ext cx="10512862" cy="5032375"/>
          </a:xfrm>
          <a:prstGeom prst="rect">
            <a:avLst/>
          </a:prstGeom>
        </p:spPr>
        <p:txBody>
          <a:bodyPr>
            <a:normAutofit/>
          </a:bodyPr>
          <a:lstStyle/>
          <a:p>
            <a:pPr marL="387978" indent="-387978">
              <a:buSzPct val="100000"/>
              <a:buAutoNum type="arabicPeriod"/>
              <a:defRPr sz="4400"/>
            </a:pPr>
            <a:r>
              <a:rPr lang="en-US" sz="2800"/>
              <a:t>Initialize</a:t>
            </a:r>
            <a:br>
              <a:rPr lang="en-US" sz="2800"/>
            </a:br>
            <a:endParaRPr sz="2800"/>
          </a:p>
          <a:p>
            <a:pPr marL="387978" indent="-387978">
              <a:buSzPct val="100000"/>
              <a:buAutoNum type="arabicPeriod"/>
              <a:defRPr sz="4400"/>
            </a:pPr>
            <a:r>
              <a:rPr lang="en-US" sz="2800"/>
              <a:t>C</a:t>
            </a:r>
            <a:r>
              <a:rPr sz="2800"/>
              <a:t>ompute correspondences according to current best transform</a:t>
            </a:r>
            <a:br>
              <a:rPr lang="en-US" sz="2800"/>
            </a:br>
            <a:br>
              <a:rPr sz="2800"/>
            </a:br>
            <a:endParaRPr sz="2800"/>
          </a:p>
          <a:p>
            <a:pPr marL="387978" indent="-387978">
              <a:buSzPct val="100000"/>
              <a:buAutoNum type="arabicPeriod"/>
              <a:defRPr sz="4400"/>
            </a:pPr>
            <a:r>
              <a:rPr lang="en-US" sz="2800"/>
              <a:t>C</a:t>
            </a:r>
            <a:r>
              <a:rPr sz="2800"/>
              <a:t>ompute optimal transformation (            )with Procrustes</a:t>
            </a:r>
            <a:br>
              <a:rPr sz="2800"/>
            </a:br>
            <a:br>
              <a:rPr sz="2800"/>
            </a:br>
            <a:endParaRPr lang="de-DE" sz="2800"/>
          </a:p>
          <a:p>
            <a:pPr marL="387978" indent="-387978">
              <a:buSzPct val="100000"/>
              <a:buAutoNum type="arabicPeriod"/>
              <a:defRPr sz="4400"/>
            </a:pPr>
            <a:r>
              <a:rPr lang="en-US" sz="2800"/>
              <a:t>Terminate if converged (error below a threshold), otherwise iterate</a:t>
            </a:r>
          </a:p>
        </p:txBody>
      </p:sp>
      <p:sp>
        <p:nvSpPr>
          <p:cNvPr id="522" name="Slide Number"/>
          <p:cNvSpPr txBox="1">
            <a:spLocks noGrp="1"/>
          </p:cNvSpPr>
          <p:nvPr>
            <p:ph type="sldNum" sz="quarter" idx="12"/>
          </p:nvPr>
        </p:nvSpPr>
        <p:spPr>
          <a:prstGeom prst="rect">
            <a:avLst/>
          </a:prstGeom>
          <a:extLst>
            <a:ext uri="{C572A759-6A51-4108-AA02-DFA0A04FC94B}">
              <ma14:wrappingTextBoxFlag xmlns:m="http://schemas.openxmlformats.org/officeDocument/2006/math" xmlns:a14="http://schemas.microsoft.com/office/drawing/2010/main" xmlns:ma14="http://schemas.microsoft.com/office/mac/drawingml/2011/main" xmlns="" val="1"/>
            </a:ext>
          </a:extLst>
        </p:spPr>
        <p:txBody>
          <a:bodyPr/>
          <a:lstStyle/>
          <a:p>
            <a:fld id="{86CB4B4D-7CA3-9044-876B-883B54F8677D}" type="slidenum">
              <a:t>142</a:t>
            </a:fld>
            <a:endParaRPr/>
          </a:p>
        </p:txBody>
      </p:sp>
      <p:pic>
        <p:nvPicPr>
          <p:cNvPr id="514" name="Image" descr="Image"/>
          <p:cNvPicPr>
            <a:picLocks noChangeAspect="1"/>
          </p:cNvPicPr>
          <p:nvPr/>
        </p:nvPicPr>
        <p:blipFill>
          <a:blip r:embed="rId2"/>
          <a:stretch>
            <a:fillRect/>
          </a:stretch>
        </p:blipFill>
        <p:spPr>
          <a:xfrm>
            <a:off x="5967536" y="1723042"/>
            <a:ext cx="5409982" cy="678480"/>
          </a:xfrm>
          <a:prstGeom prst="rect">
            <a:avLst/>
          </a:prstGeom>
          <a:ln w="12700">
            <a:miter lim="400000"/>
          </a:ln>
        </p:spPr>
      </p:pic>
      <p:pic>
        <p:nvPicPr>
          <p:cNvPr id="516" name="Image" descr="Image"/>
          <p:cNvPicPr>
            <a:picLocks noChangeAspect="1"/>
          </p:cNvPicPr>
          <p:nvPr/>
        </p:nvPicPr>
        <p:blipFill>
          <a:blip r:embed="rId3"/>
          <a:stretch>
            <a:fillRect/>
          </a:stretch>
        </p:blipFill>
        <p:spPr>
          <a:xfrm>
            <a:off x="6108545" y="3160957"/>
            <a:ext cx="4079805" cy="535642"/>
          </a:xfrm>
          <a:prstGeom prst="rect">
            <a:avLst/>
          </a:prstGeom>
          <a:ln w="12700">
            <a:miter lim="400000"/>
          </a:ln>
        </p:spPr>
      </p:pic>
      <p:pic>
        <p:nvPicPr>
          <p:cNvPr id="517" name="Image" descr="Image"/>
          <p:cNvPicPr>
            <a:picLocks noChangeAspect="1"/>
          </p:cNvPicPr>
          <p:nvPr/>
        </p:nvPicPr>
        <p:blipFill>
          <a:blip r:embed="rId4"/>
          <a:stretch>
            <a:fillRect/>
          </a:stretch>
        </p:blipFill>
        <p:spPr>
          <a:xfrm>
            <a:off x="5967537" y="4438570"/>
            <a:ext cx="4892195" cy="696335"/>
          </a:xfrm>
          <a:prstGeom prst="rect">
            <a:avLst/>
          </a:prstGeom>
          <a:ln w="12700">
            <a:miter lim="400000"/>
          </a:ln>
        </p:spPr>
      </p:pic>
      <p:pic>
        <p:nvPicPr>
          <p:cNvPr id="518" name="Image" descr="Image"/>
          <p:cNvPicPr>
            <a:picLocks noChangeAspect="1"/>
          </p:cNvPicPr>
          <p:nvPr/>
        </p:nvPicPr>
        <p:blipFill>
          <a:blip r:embed="rId5"/>
          <a:stretch>
            <a:fillRect/>
          </a:stretch>
        </p:blipFill>
        <p:spPr>
          <a:xfrm>
            <a:off x="6340158" y="4111456"/>
            <a:ext cx="830245" cy="285676"/>
          </a:xfrm>
          <a:prstGeom prst="rect">
            <a:avLst/>
          </a:prstGeom>
          <a:ln w="12700">
            <a:miter lim="400000"/>
          </a:ln>
        </p:spPr>
      </p:pic>
      <p:sp>
        <p:nvSpPr>
          <p:cNvPr id="523" name="Connection Line"/>
          <p:cNvSpPr/>
          <p:nvPr/>
        </p:nvSpPr>
        <p:spPr>
          <a:xfrm>
            <a:off x="18355" y="2674962"/>
            <a:ext cx="821212" cy="1280287"/>
          </a:xfrm>
          <a:custGeom>
            <a:avLst/>
            <a:gdLst/>
            <a:ahLst/>
            <a:cxnLst>
              <a:cxn ang="0">
                <a:pos x="wd2" y="hd2"/>
              </a:cxn>
              <a:cxn ang="5400000">
                <a:pos x="wd2" y="hd2"/>
              </a:cxn>
              <a:cxn ang="10800000">
                <a:pos x="wd2" y="hd2"/>
              </a:cxn>
              <a:cxn ang="16200000">
                <a:pos x="wd2" y="hd2"/>
              </a:cxn>
            </a:cxnLst>
            <a:rect l="0" t="0" r="r" b="b"/>
            <a:pathLst>
              <a:path w="16212" h="21600" extrusionOk="0">
                <a:moveTo>
                  <a:pt x="16212" y="21600"/>
                </a:moveTo>
                <a:cubicBezTo>
                  <a:pt x="-4818" y="13993"/>
                  <a:pt x="-5388" y="6793"/>
                  <a:pt x="14502" y="0"/>
                </a:cubicBezTo>
              </a:path>
            </a:pathLst>
          </a:custGeom>
          <a:ln w="25400">
            <a:solidFill>
              <a:srgbClr val="000000"/>
            </a:solidFill>
            <a:miter lim="400000"/>
            <a:tailEnd type="triangle"/>
          </a:ln>
        </p:spPr>
        <p:txBody>
          <a:bodyPr/>
          <a:lstStyle/>
          <a:p>
            <a:endParaRPr sz="1250"/>
          </a:p>
        </p:txBody>
      </p:sp>
    </p:spTree>
    <p:extLst>
      <p:ext uri="{BB962C8B-B14F-4D97-AF65-F5344CB8AC3E}">
        <p14:creationId xmlns:p14="http://schemas.microsoft.com/office/powerpoint/2010/main" val="1256394411"/>
      </p:ext>
    </p:extLst>
  </p:cSld>
  <p:clrMapOvr>
    <a:masterClrMapping/>
  </p:clrMapOvr>
</p:sld>
</file>

<file path=ppt/slides/slide1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 name="Rounded Rectangle">
            <a:extLst>
              <a:ext uri="{FF2B5EF4-FFF2-40B4-BE49-F238E27FC236}">
                <a16:creationId xmlns:a16="http://schemas.microsoft.com/office/drawing/2014/main" id="{B127FB1B-C199-3D42-A75B-A5245AECEA5E}"/>
              </a:ext>
            </a:extLst>
          </p:cNvPr>
          <p:cNvSpPr/>
          <p:nvPr/>
        </p:nvSpPr>
        <p:spPr>
          <a:xfrm>
            <a:off x="839570" y="3831534"/>
            <a:ext cx="10512861" cy="1345161"/>
          </a:xfrm>
          <a:prstGeom prst="roundRect">
            <a:avLst>
              <a:gd name="adj" fmla="val 12309"/>
            </a:avLst>
          </a:prstGeom>
          <a:solidFill>
            <a:srgbClr val="3CA2C3">
              <a:alpha val="22260"/>
            </a:srgbClr>
          </a:solidFill>
          <a:ln w="12700">
            <a:miter lim="400000"/>
          </a:ln>
        </p:spPr>
        <p:txBody>
          <a:bodyPr lIns="35709" tIns="35709" rIns="35709" bIns="35709" anchor="ctr"/>
          <a:lstStyle/>
          <a:p>
            <a:pPr>
              <a:defRPr sz="3200">
                <a:solidFill>
                  <a:srgbClr val="FFFFFF"/>
                </a:solidFill>
              </a:defRPr>
            </a:pPr>
            <a:endParaRPr sz="1600">
              <a:solidFill>
                <a:srgbClr val="FFFFFF"/>
              </a:solidFill>
              <a:latin typeface="Helvetica Light"/>
            </a:endParaRPr>
          </a:p>
        </p:txBody>
      </p:sp>
      <p:sp>
        <p:nvSpPr>
          <p:cNvPr id="14" name="Rounded Rectangle">
            <a:extLst>
              <a:ext uri="{FF2B5EF4-FFF2-40B4-BE49-F238E27FC236}">
                <a16:creationId xmlns:a16="http://schemas.microsoft.com/office/drawing/2014/main" id="{0B1E5E48-2A41-6045-828F-02869A1AC717}"/>
              </a:ext>
            </a:extLst>
          </p:cNvPr>
          <p:cNvSpPr/>
          <p:nvPr/>
        </p:nvSpPr>
        <p:spPr>
          <a:xfrm>
            <a:off x="839570" y="2536457"/>
            <a:ext cx="10537948" cy="1161004"/>
          </a:xfrm>
          <a:prstGeom prst="roundRect">
            <a:avLst>
              <a:gd name="adj" fmla="val 13279"/>
            </a:avLst>
          </a:prstGeom>
          <a:solidFill>
            <a:srgbClr val="00882B">
              <a:hueOff val="-2473793"/>
              <a:satOff val="-50209"/>
              <a:lumOff val="23543"/>
              <a:alpha val="22260"/>
            </a:srgbClr>
          </a:solidFill>
          <a:ln w="12700">
            <a:miter lim="400000"/>
          </a:ln>
        </p:spPr>
        <p:txBody>
          <a:bodyPr lIns="35709" tIns="35709" rIns="35709" bIns="35709" anchor="ctr"/>
          <a:lstStyle/>
          <a:p>
            <a:pPr marL="0" marR="0" lvl="0" indent="0" defTabSz="914400" eaLnBrk="1" fontAlgn="auto" latinLnBrk="0" hangingPunct="1">
              <a:lnSpc>
                <a:spcPct val="100000"/>
              </a:lnSpc>
              <a:spcBef>
                <a:spcPts val="0"/>
              </a:spcBef>
              <a:spcAft>
                <a:spcPts val="0"/>
              </a:spcAft>
              <a:buClrTx/>
              <a:buSzTx/>
              <a:buFontTx/>
              <a:buNone/>
              <a:tabLst/>
              <a:defRPr sz="3200">
                <a:solidFill>
                  <a:srgbClr val="FFFFFF"/>
                </a:solidFill>
              </a:defRPr>
            </a:pPr>
            <a:endParaRPr kumimoji="0" sz="1600" b="0" i="0" u="none" strike="noStrike" kern="0" cap="none" spc="0" normalizeH="0" baseline="0" noProof="0">
              <a:ln>
                <a:noFill/>
              </a:ln>
              <a:solidFill>
                <a:srgbClr val="FFFFFF"/>
              </a:solidFill>
              <a:effectLst/>
              <a:uLnTx/>
              <a:uFillTx/>
              <a:latin typeface="Helvetica Light"/>
            </a:endParaRPr>
          </a:p>
        </p:txBody>
      </p:sp>
      <p:sp>
        <p:nvSpPr>
          <p:cNvPr id="515" name="Iterative Closest Point (ICP)"/>
          <p:cNvSpPr txBox="1">
            <a:spLocks noGrp="1"/>
          </p:cNvSpPr>
          <p:nvPr>
            <p:ph type="title"/>
          </p:nvPr>
        </p:nvSpPr>
        <p:spPr>
          <a:prstGeom prst="rect">
            <a:avLst/>
          </a:prstGeom>
        </p:spPr>
        <p:txBody>
          <a:bodyPr>
            <a:normAutofit/>
          </a:bodyPr>
          <a:lstStyle>
            <a:lvl1pPr>
              <a:defRPr sz="7600"/>
            </a:lvl1pPr>
          </a:lstStyle>
          <a:p>
            <a:r>
              <a:rPr sz="4400"/>
              <a:t>Iterative Closest Point (ICP)</a:t>
            </a:r>
          </a:p>
        </p:txBody>
      </p:sp>
      <p:sp>
        <p:nvSpPr>
          <p:cNvPr id="513" name="initialise…"/>
          <p:cNvSpPr txBox="1">
            <a:spLocks noGrp="1"/>
          </p:cNvSpPr>
          <p:nvPr>
            <p:ph idx="1"/>
          </p:nvPr>
        </p:nvSpPr>
        <p:spPr>
          <a:xfrm>
            <a:off x="839570" y="1825625"/>
            <a:ext cx="10512862" cy="5032375"/>
          </a:xfrm>
          <a:prstGeom prst="rect">
            <a:avLst/>
          </a:prstGeom>
        </p:spPr>
        <p:txBody>
          <a:bodyPr>
            <a:normAutofit/>
          </a:bodyPr>
          <a:lstStyle/>
          <a:p>
            <a:pPr marL="387978" indent="-387978">
              <a:buSzPct val="100000"/>
              <a:buAutoNum type="arabicPeriod"/>
              <a:defRPr sz="4400"/>
            </a:pPr>
            <a:r>
              <a:rPr lang="en-US" sz="2800"/>
              <a:t>Initialize</a:t>
            </a:r>
            <a:br>
              <a:rPr lang="en-US" sz="2800"/>
            </a:br>
            <a:endParaRPr sz="2800"/>
          </a:p>
          <a:p>
            <a:pPr marL="387978" indent="-387978">
              <a:buSzPct val="100000"/>
              <a:buAutoNum type="arabicPeriod"/>
              <a:defRPr sz="4400"/>
            </a:pPr>
            <a:r>
              <a:rPr lang="en-US" sz="2800"/>
              <a:t>C</a:t>
            </a:r>
            <a:r>
              <a:rPr sz="2800"/>
              <a:t>ompute correspondences according to current best transform</a:t>
            </a:r>
            <a:br>
              <a:rPr lang="en-US" sz="2800"/>
            </a:br>
            <a:br>
              <a:rPr sz="2800"/>
            </a:br>
            <a:endParaRPr sz="2800"/>
          </a:p>
          <a:p>
            <a:pPr marL="387978" indent="-387978">
              <a:buSzPct val="100000"/>
              <a:buAutoNum type="arabicPeriod"/>
              <a:defRPr sz="4400"/>
            </a:pPr>
            <a:r>
              <a:rPr lang="en-US" sz="2800"/>
              <a:t>C</a:t>
            </a:r>
            <a:r>
              <a:rPr sz="2800"/>
              <a:t>ompute optimal transformation (            )with Procrustes</a:t>
            </a:r>
            <a:br>
              <a:rPr sz="2800"/>
            </a:br>
            <a:br>
              <a:rPr sz="2800"/>
            </a:br>
            <a:endParaRPr sz="2800"/>
          </a:p>
          <a:p>
            <a:pPr marL="387978" indent="-387978">
              <a:buSzPct val="100000"/>
              <a:buAutoNum type="arabicPeriod"/>
              <a:defRPr sz="4400"/>
            </a:pPr>
            <a:r>
              <a:rPr lang="en-US" sz="2800"/>
              <a:t>T</a:t>
            </a:r>
            <a:r>
              <a:rPr sz="2800"/>
              <a:t>erminate if converged (error below a threshold), otherwise iterate</a:t>
            </a:r>
          </a:p>
          <a:p>
            <a:pPr marL="387978" indent="-387978">
              <a:buSzPct val="100000"/>
              <a:buAutoNum type="arabicPeriod"/>
              <a:defRPr sz="4400"/>
            </a:pPr>
            <a:r>
              <a:rPr lang="en-US" sz="2800"/>
              <a:t>C</a:t>
            </a:r>
            <a:r>
              <a:rPr sz="2800"/>
              <a:t>onverges to local minima</a:t>
            </a:r>
          </a:p>
        </p:txBody>
      </p:sp>
      <p:sp>
        <p:nvSpPr>
          <p:cNvPr id="522" name="Slide Number"/>
          <p:cNvSpPr txBox="1">
            <a:spLocks noGrp="1"/>
          </p:cNvSpPr>
          <p:nvPr>
            <p:ph type="sldNum" sz="quarter" idx="12"/>
          </p:nvPr>
        </p:nvSpPr>
        <p:spPr>
          <a:prstGeom prst="rect">
            <a:avLst/>
          </a:prstGeom>
          <a:extLst>
            <a:ext uri="{C572A759-6A51-4108-AA02-DFA0A04FC94B}">
              <ma14:wrappingTextBoxFlag xmlns:m="http://schemas.openxmlformats.org/officeDocument/2006/math" xmlns:a14="http://schemas.microsoft.com/office/drawing/2010/main" xmlns:ma14="http://schemas.microsoft.com/office/mac/drawingml/2011/main" xmlns="" val="1"/>
            </a:ext>
          </a:extLst>
        </p:spPr>
        <p:txBody>
          <a:bodyPr/>
          <a:lstStyle/>
          <a:p>
            <a:fld id="{86CB4B4D-7CA3-9044-876B-883B54F8677D}" type="slidenum">
              <a:t>143</a:t>
            </a:fld>
            <a:endParaRPr/>
          </a:p>
        </p:txBody>
      </p:sp>
      <p:pic>
        <p:nvPicPr>
          <p:cNvPr id="514" name="Image" descr="Image"/>
          <p:cNvPicPr>
            <a:picLocks noChangeAspect="1"/>
          </p:cNvPicPr>
          <p:nvPr/>
        </p:nvPicPr>
        <p:blipFill>
          <a:blip r:embed="rId2"/>
          <a:stretch>
            <a:fillRect/>
          </a:stretch>
        </p:blipFill>
        <p:spPr>
          <a:xfrm>
            <a:off x="5967536" y="1723042"/>
            <a:ext cx="5409982" cy="678480"/>
          </a:xfrm>
          <a:prstGeom prst="rect">
            <a:avLst/>
          </a:prstGeom>
          <a:ln w="12700">
            <a:miter lim="400000"/>
          </a:ln>
        </p:spPr>
      </p:pic>
      <p:pic>
        <p:nvPicPr>
          <p:cNvPr id="516" name="Image" descr="Image"/>
          <p:cNvPicPr>
            <a:picLocks noChangeAspect="1"/>
          </p:cNvPicPr>
          <p:nvPr/>
        </p:nvPicPr>
        <p:blipFill>
          <a:blip r:embed="rId3"/>
          <a:stretch>
            <a:fillRect/>
          </a:stretch>
        </p:blipFill>
        <p:spPr>
          <a:xfrm>
            <a:off x="6108545" y="3160957"/>
            <a:ext cx="4079805" cy="535642"/>
          </a:xfrm>
          <a:prstGeom prst="rect">
            <a:avLst/>
          </a:prstGeom>
          <a:ln w="12700">
            <a:miter lim="400000"/>
          </a:ln>
        </p:spPr>
      </p:pic>
      <p:pic>
        <p:nvPicPr>
          <p:cNvPr id="517" name="Image" descr="Image"/>
          <p:cNvPicPr>
            <a:picLocks noChangeAspect="1"/>
          </p:cNvPicPr>
          <p:nvPr/>
        </p:nvPicPr>
        <p:blipFill>
          <a:blip r:embed="rId4"/>
          <a:stretch>
            <a:fillRect/>
          </a:stretch>
        </p:blipFill>
        <p:spPr>
          <a:xfrm>
            <a:off x="5967537" y="4438570"/>
            <a:ext cx="4892195" cy="696335"/>
          </a:xfrm>
          <a:prstGeom prst="rect">
            <a:avLst/>
          </a:prstGeom>
          <a:ln w="12700">
            <a:miter lim="400000"/>
          </a:ln>
        </p:spPr>
      </p:pic>
      <p:pic>
        <p:nvPicPr>
          <p:cNvPr id="518" name="Image" descr="Image"/>
          <p:cNvPicPr>
            <a:picLocks noChangeAspect="1"/>
          </p:cNvPicPr>
          <p:nvPr/>
        </p:nvPicPr>
        <p:blipFill>
          <a:blip r:embed="rId5"/>
          <a:stretch>
            <a:fillRect/>
          </a:stretch>
        </p:blipFill>
        <p:spPr>
          <a:xfrm>
            <a:off x="6340158" y="4111456"/>
            <a:ext cx="830245" cy="285676"/>
          </a:xfrm>
          <a:prstGeom prst="rect">
            <a:avLst/>
          </a:prstGeom>
          <a:ln w="12700">
            <a:miter lim="400000"/>
          </a:ln>
        </p:spPr>
      </p:pic>
      <p:sp>
        <p:nvSpPr>
          <p:cNvPr id="523" name="Connection Line"/>
          <p:cNvSpPr/>
          <p:nvPr/>
        </p:nvSpPr>
        <p:spPr>
          <a:xfrm>
            <a:off x="18355" y="2674962"/>
            <a:ext cx="821212" cy="1280287"/>
          </a:xfrm>
          <a:custGeom>
            <a:avLst/>
            <a:gdLst/>
            <a:ahLst/>
            <a:cxnLst>
              <a:cxn ang="0">
                <a:pos x="wd2" y="hd2"/>
              </a:cxn>
              <a:cxn ang="5400000">
                <a:pos x="wd2" y="hd2"/>
              </a:cxn>
              <a:cxn ang="10800000">
                <a:pos x="wd2" y="hd2"/>
              </a:cxn>
              <a:cxn ang="16200000">
                <a:pos x="wd2" y="hd2"/>
              </a:cxn>
            </a:cxnLst>
            <a:rect l="0" t="0" r="r" b="b"/>
            <a:pathLst>
              <a:path w="16212" h="21600" extrusionOk="0">
                <a:moveTo>
                  <a:pt x="16212" y="21600"/>
                </a:moveTo>
                <a:cubicBezTo>
                  <a:pt x="-4818" y="13993"/>
                  <a:pt x="-5388" y="6793"/>
                  <a:pt x="14502" y="0"/>
                </a:cubicBezTo>
              </a:path>
            </a:pathLst>
          </a:custGeom>
          <a:ln w="25400">
            <a:solidFill>
              <a:srgbClr val="000000"/>
            </a:solidFill>
            <a:miter lim="400000"/>
            <a:tailEnd type="triangle"/>
          </a:ln>
        </p:spPr>
        <p:txBody>
          <a:bodyPr/>
          <a:lstStyle/>
          <a:p>
            <a:endParaRPr sz="1250"/>
          </a:p>
        </p:txBody>
      </p:sp>
    </p:spTree>
    <p:extLst>
      <p:ext uri="{BB962C8B-B14F-4D97-AF65-F5344CB8AC3E}">
        <p14:creationId xmlns:p14="http://schemas.microsoft.com/office/powerpoint/2010/main" val="1406108765"/>
      </p:ext>
    </p:extLst>
  </p:cSld>
  <p:clrMapOvr>
    <a:masterClrMapping/>
  </p:clrMapOvr>
</p:sld>
</file>

<file path=ppt/slides/slide1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5" name="Is ICP the best we can do?"/>
          <p:cNvSpPr txBox="1">
            <a:spLocks noGrp="1"/>
          </p:cNvSpPr>
          <p:nvPr>
            <p:ph type="title"/>
          </p:nvPr>
        </p:nvSpPr>
        <p:spPr>
          <a:prstGeom prst="rect">
            <a:avLst/>
          </a:prstGeom>
        </p:spPr>
        <p:txBody>
          <a:bodyPr>
            <a:normAutofit/>
          </a:bodyPr>
          <a:lstStyle>
            <a:lvl1pPr>
              <a:defRPr sz="7600"/>
            </a:lvl1pPr>
          </a:lstStyle>
          <a:p>
            <a:r>
              <a:rPr sz="4400"/>
              <a:t>Is ICP the best we can do?</a:t>
            </a:r>
          </a:p>
        </p:txBody>
      </p:sp>
      <p:sp>
        <p:nvSpPr>
          <p:cNvPr id="526" name="iteration j…"/>
          <p:cNvSpPr txBox="1">
            <a:spLocks noGrp="1"/>
          </p:cNvSpPr>
          <p:nvPr>
            <p:ph idx="1"/>
          </p:nvPr>
        </p:nvSpPr>
        <p:spPr>
          <a:prstGeom prst="rect">
            <a:avLst/>
          </a:prstGeom>
        </p:spPr>
        <p:txBody>
          <a:bodyPr>
            <a:normAutofit fontScale="70000" lnSpcReduction="20000"/>
          </a:bodyPr>
          <a:lstStyle/>
          <a:p>
            <a:pPr marL="0" indent="0" defTabSz="386042">
              <a:spcBef>
                <a:spcPts val="2749"/>
              </a:spcBef>
              <a:buNone/>
              <a:defRPr sz="4700"/>
            </a:pPr>
            <a:r>
              <a:rPr lang="en-US"/>
              <a:t>I</a:t>
            </a:r>
            <a:r>
              <a:t>teration j</a:t>
            </a:r>
            <a:r>
              <a:rPr lang="en-US"/>
              <a:t>:</a:t>
            </a:r>
            <a:endParaRPr/>
          </a:p>
          <a:p>
            <a:pPr marL="290101" indent="-290101" defTabSz="386042">
              <a:spcBef>
                <a:spcPts val="2749"/>
              </a:spcBef>
              <a:defRPr sz="4700"/>
            </a:pPr>
            <a:r>
              <a:t>compute closest points</a:t>
            </a:r>
            <a:br>
              <a:rPr/>
            </a:br>
            <a:endParaRPr/>
          </a:p>
          <a:p>
            <a:pPr marL="290101" indent="-290101" defTabSz="386042">
              <a:spcBef>
                <a:spcPts val="2749"/>
              </a:spcBef>
              <a:defRPr sz="4700"/>
            </a:pPr>
            <a:r>
              <a:t>compute optimal transformation with Procrustes</a:t>
            </a:r>
            <a:br>
              <a:rPr/>
            </a:br>
            <a:endParaRPr/>
          </a:p>
          <a:p>
            <a:pPr marL="290101" indent="-290101" defTabSz="386042">
              <a:spcBef>
                <a:spcPts val="2749"/>
              </a:spcBef>
              <a:defRPr sz="4700"/>
            </a:pPr>
            <a:r>
              <a:t>apply transformation</a:t>
            </a:r>
            <a:br>
              <a:rPr/>
            </a:br>
            <a:endParaRPr/>
          </a:p>
          <a:p>
            <a:pPr marL="290101" indent="-290101" defTabSz="386042">
              <a:spcBef>
                <a:spcPts val="2749"/>
              </a:spcBef>
              <a:defRPr sz="4700"/>
            </a:pPr>
            <a:r>
              <a:t>terminate if converged, otherwise iterate</a:t>
            </a:r>
          </a:p>
        </p:txBody>
      </p:sp>
      <p:sp>
        <p:nvSpPr>
          <p:cNvPr id="528" name="Slide Number"/>
          <p:cNvSpPr txBox="1">
            <a:spLocks noGrp="1"/>
          </p:cNvSpPr>
          <p:nvPr>
            <p:ph type="sldNum" sz="quarter" idx="12"/>
          </p:nvPr>
        </p:nvSpPr>
        <p:spPr>
          <a:prstGeom prst="rect">
            <a:avLst/>
          </a:prstGeom>
          <a:extLst>
            <a:ext uri="{C572A759-6A51-4108-AA02-DFA0A04FC94B}">
              <ma14:wrappingTextBoxFlag xmlns:m="http://schemas.openxmlformats.org/officeDocument/2006/math" xmlns:a14="http://schemas.microsoft.com/office/drawing/2010/main" xmlns:ma14="http://schemas.microsoft.com/office/mac/drawingml/2011/main" xmlns="" val="1"/>
            </a:ext>
          </a:extLst>
        </p:spPr>
        <p:txBody>
          <a:bodyPr/>
          <a:lstStyle/>
          <a:p>
            <a:fld id="{86CB4B4D-7CA3-9044-876B-883B54F8677D}" type="slidenum">
              <a:t>144</a:t>
            </a:fld>
            <a:endParaRPr/>
          </a:p>
        </p:txBody>
      </p:sp>
      <p:sp>
        <p:nvSpPr>
          <p:cNvPr id="6" name="Rounded Rectangle">
            <a:extLst>
              <a:ext uri="{FF2B5EF4-FFF2-40B4-BE49-F238E27FC236}">
                <a16:creationId xmlns:a16="http://schemas.microsoft.com/office/drawing/2014/main" id="{2B5B0F42-CBAE-014E-8B48-BF080789C1D8}"/>
              </a:ext>
            </a:extLst>
          </p:cNvPr>
          <p:cNvSpPr/>
          <p:nvPr/>
        </p:nvSpPr>
        <p:spPr>
          <a:xfrm>
            <a:off x="1161649" y="2415655"/>
            <a:ext cx="4148919" cy="532262"/>
          </a:xfrm>
          <a:prstGeom prst="roundRect">
            <a:avLst>
              <a:gd name="adj" fmla="val 13279"/>
            </a:avLst>
          </a:prstGeom>
          <a:solidFill>
            <a:srgbClr val="00882B">
              <a:hueOff val="-2473793"/>
              <a:satOff val="-50209"/>
              <a:lumOff val="23543"/>
              <a:alpha val="22260"/>
            </a:srgbClr>
          </a:solidFill>
          <a:ln w="12700">
            <a:miter lim="400000"/>
          </a:ln>
        </p:spPr>
        <p:txBody>
          <a:bodyPr lIns="35709" tIns="35709" rIns="35709" bIns="35709" anchor="ctr"/>
          <a:lstStyle/>
          <a:p>
            <a:pPr marL="0" marR="0" lvl="0" indent="0" defTabSz="914400" eaLnBrk="1" fontAlgn="auto" latinLnBrk="0" hangingPunct="1">
              <a:lnSpc>
                <a:spcPct val="100000"/>
              </a:lnSpc>
              <a:spcBef>
                <a:spcPts val="0"/>
              </a:spcBef>
              <a:spcAft>
                <a:spcPts val="0"/>
              </a:spcAft>
              <a:buClrTx/>
              <a:buSzTx/>
              <a:buFontTx/>
              <a:buNone/>
              <a:tabLst/>
              <a:defRPr sz="3200">
                <a:solidFill>
                  <a:srgbClr val="FFFFFF"/>
                </a:solidFill>
              </a:defRPr>
            </a:pPr>
            <a:endParaRPr kumimoji="0" sz="1600" b="0" i="0" u="none" strike="noStrike" kern="0" cap="none" spc="0" normalizeH="0" baseline="0" noProof="0">
              <a:ln>
                <a:noFill/>
              </a:ln>
              <a:solidFill>
                <a:srgbClr val="FFFFFF"/>
              </a:solidFill>
              <a:effectLst/>
              <a:uLnTx/>
              <a:uFillTx/>
              <a:latin typeface="Helvetica Light"/>
            </a:endParaRPr>
          </a:p>
        </p:txBody>
      </p:sp>
    </p:spTree>
    <p:extLst>
      <p:ext uri="{BB962C8B-B14F-4D97-AF65-F5344CB8AC3E}">
        <p14:creationId xmlns:p14="http://schemas.microsoft.com/office/powerpoint/2010/main" val="1883773329"/>
      </p:ext>
    </p:extLst>
  </p:cSld>
  <p:clrMapOvr>
    <a:masterClrMapping/>
  </p:clrMapOvr>
</p:sld>
</file>

<file path=ppt/slides/slide1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0" name="Closest points"/>
          <p:cNvSpPr txBox="1">
            <a:spLocks noGrp="1"/>
          </p:cNvSpPr>
          <p:nvPr>
            <p:ph type="title"/>
          </p:nvPr>
        </p:nvSpPr>
        <p:spPr>
          <a:prstGeom prst="rect">
            <a:avLst/>
          </a:prstGeom>
        </p:spPr>
        <p:txBody>
          <a:bodyPr>
            <a:normAutofit/>
          </a:bodyPr>
          <a:lstStyle>
            <a:lvl1pPr>
              <a:defRPr sz="7600"/>
            </a:lvl1pPr>
          </a:lstStyle>
          <a:p>
            <a:r>
              <a:rPr sz="4400"/>
              <a:t>Closest points</a:t>
            </a:r>
          </a:p>
        </p:txBody>
      </p:sp>
      <p:sp>
        <p:nvSpPr>
          <p:cNvPr id="531" name="Brute force is n^2…"/>
          <p:cNvSpPr txBox="1">
            <a:spLocks noGrp="1"/>
          </p:cNvSpPr>
          <p:nvPr>
            <p:ph idx="1"/>
          </p:nvPr>
        </p:nvSpPr>
        <p:spPr>
          <a:xfrm>
            <a:off x="839570" y="1825625"/>
            <a:ext cx="10512862" cy="4351338"/>
          </a:xfrm>
          <a:prstGeom prst="rect">
            <a:avLst/>
          </a:prstGeom>
        </p:spPr>
        <p:txBody>
          <a:bodyPr>
            <a:normAutofit/>
          </a:bodyPr>
          <a:lstStyle/>
          <a:p>
            <a:pPr marL="271584" indent="-271584" defTabSz="361401">
              <a:spcBef>
                <a:spcPts val="2549"/>
              </a:spcBef>
              <a:defRPr sz="4400"/>
            </a:pPr>
            <a:r>
              <a:rPr lang="en-GB" sz="2800"/>
              <a:t>Brute force is O(n</a:t>
            </a:r>
            <a:r>
              <a:rPr lang="en-GB" sz="2800" baseline="30000"/>
              <a:t>2</a:t>
            </a:r>
            <a:r>
              <a:rPr lang="en-GB" sz="2800"/>
              <a:t>)</a:t>
            </a:r>
          </a:p>
          <a:p>
            <a:pPr marL="271584" indent="-271584" defTabSz="361401">
              <a:spcBef>
                <a:spcPts val="2549"/>
              </a:spcBef>
              <a:defRPr sz="4400"/>
            </a:pPr>
            <a:r>
              <a:rPr lang="en-GB" sz="2800"/>
              <a:t>For every source point find a </a:t>
            </a:r>
            <a:r>
              <a:rPr lang="en-GB" sz="2800" err="1"/>
              <a:t>neighbor</a:t>
            </a:r>
            <a:r>
              <a:rPr lang="en-GB" sz="2800"/>
              <a:t> point on the source shape</a:t>
            </a:r>
          </a:p>
        </p:txBody>
      </p:sp>
      <p:sp>
        <p:nvSpPr>
          <p:cNvPr id="552" name="Slide Number"/>
          <p:cNvSpPr txBox="1">
            <a:spLocks noGrp="1"/>
          </p:cNvSpPr>
          <p:nvPr>
            <p:ph type="sldNum" sz="quarter" idx="12"/>
          </p:nvPr>
        </p:nvSpPr>
        <p:spPr>
          <a:prstGeom prst="rect">
            <a:avLst/>
          </a:prstGeom>
          <a:extLst>
            <a:ext uri="{C572A759-6A51-4108-AA02-DFA0A04FC94B}">
              <ma14:wrappingTextBoxFlag xmlns:m="http://schemas.openxmlformats.org/officeDocument/2006/math" xmlns:a14="http://schemas.microsoft.com/office/drawing/2010/main" xmlns:ma14="http://schemas.microsoft.com/office/mac/drawingml/2011/main" xmlns="" val="1"/>
            </a:ext>
          </a:extLst>
        </p:spPr>
        <p:txBody>
          <a:bodyPr/>
          <a:lstStyle/>
          <a:p>
            <a:fld id="{86CB4B4D-7CA3-9044-876B-883B54F8677D}" type="slidenum">
              <a:t>145</a:t>
            </a:fld>
            <a:endParaRPr/>
          </a:p>
        </p:txBody>
      </p:sp>
      <p:sp>
        <p:nvSpPr>
          <p:cNvPr id="532" name="Shape"/>
          <p:cNvSpPr/>
          <p:nvPr/>
        </p:nvSpPr>
        <p:spPr>
          <a:xfrm rot="18245647">
            <a:off x="5091017" y="3840061"/>
            <a:ext cx="2037074" cy="1666883"/>
          </a:xfrm>
          <a:custGeom>
            <a:avLst/>
            <a:gdLst/>
            <a:ahLst/>
            <a:cxnLst>
              <a:cxn ang="0">
                <a:pos x="wd2" y="hd2"/>
              </a:cxn>
              <a:cxn ang="5400000">
                <a:pos x="wd2" y="hd2"/>
              </a:cxn>
              <a:cxn ang="10800000">
                <a:pos x="wd2" y="hd2"/>
              </a:cxn>
              <a:cxn ang="16200000">
                <a:pos x="wd2" y="hd2"/>
              </a:cxn>
            </a:cxnLst>
            <a:rect l="0" t="0" r="r" b="b"/>
            <a:pathLst>
              <a:path w="20548" h="21031" extrusionOk="0">
                <a:moveTo>
                  <a:pt x="2699" y="19341"/>
                </a:moveTo>
                <a:cubicBezTo>
                  <a:pt x="2045" y="17483"/>
                  <a:pt x="3495" y="15138"/>
                  <a:pt x="2452" y="13480"/>
                </a:cubicBezTo>
                <a:cubicBezTo>
                  <a:pt x="1732" y="12337"/>
                  <a:pt x="50" y="12156"/>
                  <a:pt x="1" y="10561"/>
                </a:cubicBezTo>
                <a:cubicBezTo>
                  <a:pt x="-25" y="9736"/>
                  <a:pt x="516" y="9073"/>
                  <a:pt x="1189" y="8954"/>
                </a:cubicBezTo>
                <a:cubicBezTo>
                  <a:pt x="1943" y="8820"/>
                  <a:pt x="2541" y="9294"/>
                  <a:pt x="3125" y="9862"/>
                </a:cubicBezTo>
                <a:cubicBezTo>
                  <a:pt x="3708" y="10430"/>
                  <a:pt x="4278" y="11092"/>
                  <a:pt x="4977" y="11333"/>
                </a:cubicBezTo>
                <a:cubicBezTo>
                  <a:pt x="6663" y="11914"/>
                  <a:pt x="7999" y="10014"/>
                  <a:pt x="7310" y="8504"/>
                </a:cubicBezTo>
                <a:cubicBezTo>
                  <a:pt x="6819" y="7427"/>
                  <a:pt x="5308" y="7553"/>
                  <a:pt x="5084" y="6244"/>
                </a:cubicBezTo>
                <a:cubicBezTo>
                  <a:pt x="4883" y="5071"/>
                  <a:pt x="5866" y="4193"/>
                  <a:pt x="7002" y="4301"/>
                </a:cubicBezTo>
                <a:cubicBezTo>
                  <a:pt x="7737" y="4371"/>
                  <a:pt x="8440" y="4751"/>
                  <a:pt x="9139" y="5166"/>
                </a:cubicBezTo>
                <a:cubicBezTo>
                  <a:pt x="10194" y="5792"/>
                  <a:pt x="11434" y="5807"/>
                  <a:pt x="11607" y="4679"/>
                </a:cubicBezTo>
                <a:cubicBezTo>
                  <a:pt x="11802" y="3408"/>
                  <a:pt x="10277" y="3177"/>
                  <a:pt x="9936" y="2139"/>
                </a:cubicBezTo>
                <a:cubicBezTo>
                  <a:pt x="9503" y="816"/>
                  <a:pt x="10781" y="-423"/>
                  <a:pt x="12151" y="139"/>
                </a:cubicBezTo>
                <a:cubicBezTo>
                  <a:pt x="13034" y="501"/>
                  <a:pt x="13673" y="1498"/>
                  <a:pt x="14574" y="1840"/>
                </a:cubicBezTo>
                <a:cubicBezTo>
                  <a:pt x="15591" y="2227"/>
                  <a:pt x="16672" y="1715"/>
                  <a:pt x="17720" y="1853"/>
                </a:cubicBezTo>
                <a:cubicBezTo>
                  <a:pt x="20699" y="2246"/>
                  <a:pt x="21575" y="7644"/>
                  <a:pt x="19130" y="10580"/>
                </a:cubicBezTo>
                <a:cubicBezTo>
                  <a:pt x="17690" y="12309"/>
                  <a:pt x="15459" y="12213"/>
                  <a:pt x="13839" y="13615"/>
                </a:cubicBezTo>
                <a:cubicBezTo>
                  <a:pt x="13049" y="14299"/>
                  <a:pt x="12492" y="15301"/>
                  <a:pt x="11873" y="16216"/>
                </a:cubicBezTo>
                <a:cubicBezTo>
                  <a:pt x="10275" y="18580"/>
                  <a:pt x="8258" y="20622"/>
                  <a:pt x="5789" y="20990"/>
                </a:cubicBezTo>
                <a:cubicBezTo>
                  <a:pt x="4530" y="21177"/>
                  <a:pt x="3192" y="20742"/>
                  <a:pt x="2699" y="19341"/>
                </a:cubicBezTo>
                <a:close/>
              </a:path>
            </a:pathLst>
          </a:custGeom>
          <a:ln w="25400">
            <a:solidFill>
              <a:schemeClr val="accent5">
                <a:hueOff val="-444211"/>
                <a:satOff val="-14915"/>
                <a:lumOff val="22857"/>
              </a:schemeClr>
            </a:solidFill>
            <a:miter lim="400000"/>
          </a:ln>
        </p:spPr>
        <p:txBody>
          <a:bodyPr lIns="35709" tIns="35709" rIns="35709" bIns="35709" anchor="ctr"/>
          <a:lstStyle/>
          <a:p>
            <a:pPr>
              <a:defRPr sz="3200"/>
            </a:pPr>
            <a:endParaRPr sz="1600"/>
          </a:p>
        </p:txBody>
      </p:sp>
      <p:sp>
        <p:nvSpPr>
          <p:cNvPr id="533" name="Circle"/>
          <p:cNvSpPr/>
          <p:nvPr/>
        </p:nvSpPr>
        <p:spPr>
          <a:xfrm>
            <a:off x="6150213" y="3523685"/>
            <a:ext cx="142078" cy="142078"/>
          </a:xfrm>
          <a:prstGeom prst="ellipse">
            <a:avLst/>
          </a:prstGeom>
          <a:solidFill>
            <a:schemeClr val="accent5">
              <a:hueOff val="-444211"/>
              <a:satOff val="-14915"/>
              <a:lumOff val="22857"/>
            </a:schemeClr>
          </a:solidFill>
          <a:ln w="12700">
            <a:miter lim="400000"/>
          </a:ln>
        </p:spPr>
        <p:txBody>
          <a:bodyPr lIns="35709" tIns="35709" rIns="35709" bIns="35709" anchor="ctr"/>
          <a:lstStyle/>
          <a:p>
            <a:pPr>
              <a:defRPr sz="3200">
                <a:solidFill>
                  <a:srgbClr val="FFFFFF"/>
                </a:solidFill>
              </a:defRPr>
            </a:pPr>
            <a:endParaRPr sz="1600"/>
          </a:p>
        </p:txBody>
      </p:sp>
      <p:sp>
        <p:nvSpPr>
          <p:cNvPr id="534" name="Circle"/>
          <p:cNvSpPr/>
          <p:nvPr/>
        </p:nvSpPr>
        <p:spPr>
          <a:xfrm>
            <a:off x="6511662" y="4209966"/>
            <a:ext cx="142079" cy="142079"/>
          </a:xfrm>
          <a:prstGeom prst="ellipse">
            <a:avLst/>
          </a:prstGeom>
          <a:solidFill>
            <a:schemeClr val="accent4">
              <a:hueOff val="384618"/>
              <a:satOff val="3869"/>
              <a:lumOff val="5802"/>
            </a:schemeClr>
          </a:solidFill>
          <a:ln w="12700">
            <a:miter lim="400000"/>
          </a:ln>
        </p:spPr>
        <p:txBody>
          <a:bodyPr lIns="35709" tIns="35709" rIns="35709" bIns="35709" anchor="ctr"/>
          <a:lstStyle/>
          <a:p>
            <a:pPr>
              <a:defRPr sz="3200">
                <a:solidFill>
                  <a:srgbClr val="FFFFFF"/>
                </a:solidFill>
              </a:defRPr>
            </a:pPr>
            <a:endParaRPr sz="1600"/>
          </a:p>
        </p:txBody>
      </p:sp>
      <p:sp>
        <p:nvSpPr>
          <p:cNvPr id="535" name="Circle"/>
          <p:cNvSpPr/>
          <p:nvPr/>
        </p:nvSpPr>
        <p:spPr>
          <a:xfrm>
            <a:off x="6562053" y="5154646"/>
            <a:ext cx="142079" cy="142079"/>
          </a:xfrm>
          <a:prstGeom prst="ellipse">
            <a:avLst/>
          </a:prstGeom>
          <a:solidFill>
            <a:schemeClr val="accent3">
              <a:satOff val="18648"/>
              <a:lumOff val="5971"/>
            </a:schemeClr>
          </a:solidFill>
          <a:ln w="12700">
            <a:miter lim="400000"/>
          </a:ln>
        </p:spPr>
        <p:txBody>
          <a:bodyPr lIns="35709" tIns="35709" rIns="35709" bIns="35709" anchor="ctr"/>
          <a:lstStyle/>
          <a:p>
            <a:pPr>
              <a:defRPr sz="3200">
                <a:solidFill>
                  <a:srgbClr val="FFFFFF"/>
                </a:solidFill>
              </a:defRPr>
            </a:pPr>
            <a:endParaRPr sz="1600"/>
          </a:p>
        </p:txBody>
      </p:sp>
      <p:sp>
        <p:nvSpPr>
          <p:cNvPr id="536" name="Circle"/>
          <p:cNvSpPr/>
          <p:nvPr/>
        </p:nvSpPr>
        <p:spPr>
          <a:xfrm>
            <a:off x="5823293" y="5387939"/>
            <a:ext cx="142079" cy="142079"/>
          </a:xfrm>
          <a:prstGeom prst="ellipse">
            <a:avLst/>
          </a:prstGeom>
          <a:solidFill>
            <a:schemeClr val="accent2">
              <a:hueOff val="-2473793"/>
              <a:satOff val="-50209"/>
              <a:lumOff val="23543"/>
            </a:schemeClr>
          </a:solidFill>
          <a:ln w="12700">
            <a:miter lim="400000"/>
          </a:ln>
        </p:spPr>
        <p:txBody>
          <a:bodyPr lIns="35709" tIns="35709" rIns="35709" bIns="35709" anchor="ctr"/>
          <a:lstStyle/>
          <a:p>
            <a:pPr>
              <a:defRPr sz="3200">
                <a:solidFill>
                  <a:srgbClr val="FFFFFF"/>
                </a:solidFill>
              </a:defRPr>
            </a:pPr>
            <a:endParaRPr sz="1600"/>
          </a:p>
        </p:txBody>
      </p:sp>
      <p:sp>
        <p:nvSpPr>
          <p:cNvPr id="537" name="Circle"/>
          <p:cNvSpPr/>
          <p:nvPr/>
        </p:nvSpPr>
        <p:spPr>
          <a:xfrm>
            <a:off x="5847763" y="4855099"/>
            <a:ext cx="142079" cy="142079"/>
          </a:xfrm>
          <a:prstGeom prst="ellipse">
            <a:avLst/>
          </a:prstGeom>
          <a:solidFill>
            <a:schemeClr val="accent6">
              <a:satOff val="24555"/>
              <a:lumOff val="22232"/>
            </a:schemeClr>
          </a:solidFill>
          <a:ln w="12700">
            <a:miter lim="400000"/>
          </a:ln>
        </p:spPr>
        <p:txBody>
          <a:bodyPr lIns="35709" tIns="35709" rIns="35709" bIns="35709" anchor="ctr"/>
          <a:lstStyle/>
          <a:p>
            <a:pPr>
              <a:defRPr sz="3200">
                <a:solidFill>
                  <a:srgbClr val="FFFFFF"/>
                </a:solidFill>
              </a:defRPr>
            </a:pPr>
            <a:endParaRPr sz="1600"/>
          </a:p>
        </p:txBody>
      </p:sp>
      <p:sp>
        <p:nvSpPr>
          <p:cNvPr id="538" name="Circle"/>
          <p:cNvSpPr/>
          <p:nvPr/>
        </p:nvSpPr>
        <p:spPr>
          <a:xfrm>
            <a:off x="5445981" y="5373527"/>
            <a:ext cx="142078" cy="142078"/>
          </a:xfrm>
          <a:prstGeom prst="ellipse">
            <a:avLst/>
          </a:prstGeom>
          <a:solidFill>
            <a:schemeClr val="accent1">
              <a:satOff val="-3355"/>
              <a:lumOff val="26614"/>
            </a:schemeClr>
          </a:solidFill>
          <a:ln w="12700">
            <a:miter lim="400000"/>
          </a:ln>
        </p:spPr>
        <p:txBody>
          <a:bodyPr lIns="35709" tIns="35709" rIns="35709" bIns="35709" anchor="ctr"/>
          <a:lstStyle/>
          <a:p>
            <a:pPr>
              <a:defRPr sz="3200">
                <a:solidFill>
                  <a:srgbClr val="FFFFFF"/>
                </a:solidFill>
              </a:defRPr>
            </a:pPr>
            <a:endParaRPr sz="1600"/>
          </a:p>
        </p:txBody>
      </p:sp>
      <p:sp>
        <p:nvSpPr>
          <p:cNvPr id="539" name="Circle"/>
          <p:cNvSpPr/>
          <p:nvPr/>
        </p:nvSpPr>
        <p:spPr>
          <a:xfrm>
            <a:off x="5444530" y="4724041"/>
            <a:ext cx="142079" cy="142079"/>
          </a:xfrm>
          <a:prstGeom prst="ellipse">
            <a:avLst/>
          </a:prstGeom>
          <a:solidFill>
            <a:schemeClr val="accent4">
              <a:satOff val="1488"/>
              <a:lumOff val="-7242"/>
            </a:schemeClr>
          </a:solidFill>
          <a:ln w="12700">
            <a:miter lim="400000"/>
          </a:ln>
        </p:spPr>
        <p:txBody>
          <a:bodyPr lIns="35709" tIns="35709" rIns="35709" bIns="35709" anchor="ctr"/>
          <a:lstStyle/>
          <a:p>
            <a:pPr>
              <a:defRPr sz="3200">
                <a:solidFill>
                  <a:srgbClr val="FFFFFF"/>
                </a:solidFill>
              </a:defRPr>
            </a:pPr>
            <a:endParaRPr sz="1600"/>
          </a:p>
        </p:txBody>
      </p:sp>
      <p:sp>
        <p:nvSpPr>
          <p:cNvPr id="540" name="Circle"/>
          <p:cNvSpPr/>
          <p:nvPr/>
        </p:nvSpPr>
        <p:spPr>
          <a:xfrm>
            <a:off x="5405648" y="4101926"/>
            <a:ext cx="142078" cy="142079"/>
          </a:xfrm>
          <a:prstGeom prst="ellipse">
            <a:avLst/>
          </a:prstGeom>
          <a:solidFill>
            <a:schemeClr val="accent2">
              <a:hueOff val="-554920"/>
              <a:satOff val="-21482"/>
              <a:lumOff val="-6228"/>
            </a:schemeClr>
          </a:solidFill>
          <a:ln w="12700">
            <a:miter lim="400000"/>
          </a:ln>
        </p:spPr>
        <p:txBody>
          <a:bodyPr lIns="35709" tIns="35709" rIns="35709" bIns="35709" anchor="ctr"/>
          <a:lstStyle/>
          <a:p>
            <a:pPr>
              <a:defRPr sz="3200">
                <a:solidFill>
                  <a:srgbClr val="FFFFFF"/>
                </a:solidFill>
              </a:defRPr>
            </a:pPr>
            <a:endParaRPr sz="1600"/>
          </a:p>
        </p:txBody>
      </p:sp>
      <p:sp>
        <p:nvSpPr>
          <p:cNvPr id="541" name="Circle"/>
          <p:cNvSpPr/>
          <p:nvPr/>
        </p:nvSpPr>
        <p:spPr>
          <a:xfrm>
            <a:off x="5715253" y="4230082"/>
            <a:ext cx="142078" cy="142078"/>
          </a:xfrm>
          <a:prstGeom prst="ellipse">
            <a:avLst/>
          </a:prstGeom>
          <a:solidFill>
            <a:schemeClr val="accent1">
              <a:hueOff val="47394"/>
              <a:satOff val="-25753"/>
              <a:lumOff val="-7544"/>
            </a:schemeClr>
          </a:solidFill>
          <a:ln w="12700">
            <a:miter lim="400000"/>
          </a:ln>
        </p:spPr>
        <p:txBody>
          <a:bodyPr lIns="35709" tIns="35709" rIns="35709" bIns="35709" anchor="ctr"/>
          <a:lstStyle/>
          <a:p>
            <a:pPr>
              <a:defRPr sz="3200">
                <a:solidFill>
                  <a:srgbClr val="FFFFFF"/>
                </a:solidFill>
              </a:defRPr>
            </a:pPr>
            <a:endParaRPr sz="1600"/>
          </a:p>
        </p:txBody>
      </p:sp>
      <p:sp>
        <p:nvSpPr>
          <p:cNvPr id="542" name="Circle"/>
          <p:cNvSpPr/>
          <p:nvPr/>
        </p:nvSpPr>
        <p:spPr>
          <a:xfrm>
            <a:off x="6449280" y="3465284"/>
            <a:ext cx="142079" cy="142079"/>
          </a:xfrm>
          <a:prstGeom prst="ellipse">
            <a:avLst/>
          </a:prstGeom>
          <a:solidFill>
            <a:srgbClr val="000000"/>
          </a:solidFill>
          <a:ln w="12700">
            <a:miter lim="400000"/>
          </a:ln>
        </p:spPr>
        <p:txBody>
          <a:bodyPr lIns="35709" tIns="35709" rIns="35709" bIns="35709" anchor="ctr"/>
          <a:lstStyle/>
          <a:p>
            <a:pPr>
              <a:defRPr sz="3200">
                <a:solidFill>
                  <a:srgbClr val="FFFFFF"/>
                </a:solidFill>
              </a:defRPr>
            </a:pPr>
            <a:endParaRPr sz="1600"/>
          </a:p>
        </p:txBody>
      </p:sp>
      <p:sp>
        <p:nvSpPr>
          <p:cNvPr id="543" name="Line"/>
          <p:cNvSpPr/>
          <p:nvPr/>
        </p:nvSpPr>
        <p:spPr>
          <a:xfrm flipV="1">
            <a:off x="6251091" y="3569487"/>
            <a:ext cx="223039" cy="14175"/>
          </a:xfrm>
          <a:prstGeom prst="line">
            <a:avLst/>
          </a:prstGeom>
          <a:ln w="12700">
            <a:solidFill>
              <a:srgbClr val="000000"/>
            </a:solidFill>
            <a:prstDash val="sysDot"/>
            <a:miter lim="400000"/>
          </a:ln>
        </p:spPr>
        <p:txBody>
          <a:bodyPr lIns="35709" tIns="35709" rIns="35709" bIns="35709" anchor="ctr"/>
          <a:lstStyle/>
          <a:p>
            <a:pPr>
              <a:defRPr sz="3200"/>
            </a:pPr>
            <a:endParaRPr sz="1600"/>
          </a:p>
        </p:txBody>
      </p:sp>
      <p:sp>
        <p:nvSpPr>
          <p:cNvPr id="544" name="Line"/>
          <p:cNvSpPr/>
          <p:nvPr/>
        </p:nvSpPr>
        <p:spPr>
          <a:xfrm flipV="1">
            <a:off x="5499388" y="3569486"/>
            <a:ext cx="974742" cy="601922"/>
          </a:xfrm>
          <a:prstGeom prst="line">
            <a:avLst/>
          </a:prstGeom>
          <a:ln w="12700">
            <a:solidFill>
              <a:srgbClr val="000000"/>
            </a:solidFill>
            <a:prstDash val="sysDot"/>
            <a:miter lim="400000"/>
          </a:ln>
        </p:spPr>
        <p:txBody>
          <a:bodyPr lIns="35709" tIns="35709" rIns="35709" bIns="35709" anchor="ctr"/>
          <a:lstStyle/>
          <a:p>
            <a:pPr>
              <a:defRPr sz="3200"/>
            </a:pPr>
            <a:endParaRPr sz="1600"/>
          </a:p>
        </p:txBody>
      </p:sp>
      <p:sp>
        <p:nvSpPr>
          <p:cNvPr id="545" name="Line"/>
          <p:cNvSpPr/>
          <p:nvPr/>
        </p:nvSpPr>
        <p:spPr>
          <a:xfrm flipV="1">
            <a:off x="5819431" y="3587637"/>
            <a:ext cx="654698" cy="698405"/>
          </a:xfrm>
          <a:prstGeom prst="line">
            <a:avLst/>
          </a:prstGeom>
          <a:ln w="12700">
            <a:solidFill>
              <a:srgbClr val="000000"/>
            </a:solidFill>
            <a:prstDash val="sysDot"/>
            <a:miter lim="400000"/>
          </a:ln>
        </p:spPr>
        <p:txBody>
          <a:bodyPr lIns="35709" tIns="35709" rIns="35709" bIns="35709" anchor="ctr"/>
          <a:lstStyle/>
          <a:p>
            <a:pPr>
              <a:defRPr sz="3200"/>
            </a:pPr>
            <a:endParaRPr sz="1600"/>
          </a:p>
        </p:txBody>
      </p:sp>
      <p:sp>
        <p:nvSpPr>
          <p:cNvPr id="546" name="Line"/>
          <p:cNvSpPr/>
          <p:nvPr/>
        </p:nvSpPr>
        <p:spPr>
          <a:xfrm flipV="1">
            <a:off x="5519384" y="3569486"/>
            <a:ext cx="954746" cy="1227313"/>
          </a:xfrm>
          <a:prstGeom prst="line">
            <a:avLst/>
          </a:prstGeom>
          <a:ln w="12700">
            <a:solidFill>
              <a:srgbClr val="000000"/>
            </a:solidFill>
            <a:prstDash val="sysDot"/>
            <a:miter lim="400000"/>
          </a:ln>
        </p:spPr>
        <p:txBody>
          <a:bodyPr lIns="35709" tIns="35709" rIns="35709" bIns="35709" anchor="ctr"/>
          <a:lstStyle/>
          <a:p>
            <a:pPr>
              <a:defRPr sz="3200"/>
            </a:pPr>
            <a:endParaRPr sz="1600"/>
          </a:p>
        </p:txBody>
      </p:sp>
      <p:sp>
        <p:nvSpPr>
          <p:cNvPr id="547" name="Line"/>
          <p:cNvSpPr/>
          <p:nvPr/>
        </p:nvSpPr>
        <p:spPr>
          <a:xfrm flipV="1">
            <a:off x="5935363" y="3569487"/>
            <a:ext cx="538766" cy="1324997"/>
          </a:xfrm>
          <a:prstGeom prst="line">
            <a:avLst/>
          </a:prstGeom>
          <a:ln w="12700">
            <a:solidFill>
              <a:srgbClr val="000000"/>
            </a:solidFill>
            <a:prstDash val="sysDot"/>
            <a:miter lim="400000"/>
          </a:ln>
        </p:spPr>
        <p:txBody>
          <a:bodyPr lIns="35709" tIns="35709" rIns="35709" bIns="35709" anchor="ctr"/>
          <a:lstStyle/>
          <a:p>
            <a:pPr>
              <a:defRPr sz="3200"/>
            </a:pPr>
            <a:endParaRPr sz="1600"/>
          </a:p>
        </p:txBody>
      </p:sp>
      <p:sp>
        <p:nvSpPr>
          <p:cNvPr id="548" name="Line"/>
          <p:cNvSpPr/>
          <p:nvPr/>
        </p:nvSpPr>
        <p:spPr>
          <a:xfrm flipV="1">
            <a:off x="5505452" y="3569486"/>
            <a:ext cx="968678" cy="1838716"/>
          </a:xfrm>
          <a:prstGeom prst="line">
            <a:avLst/>
          </a:prstGeom>
          <a:ln w="12700">
            <a:solidFill>
              <a:srgbClr val="000000"/>
            </a:solidFill>
            <a:prstDash val="sysDot"/>
            <a:miter lim="400000"/>
          </a:ln>
        </p:spPr>
        <p:txBody>
          <a:bodyPr lIns="35709" tIns="35709" rIns="35709" bIns="35709" anchor="ctr"/>
          <a:lstStyle/>
          <a:p>
            <a:pPr>
              <a:defRPr sz="3200"/>
            </a:pPr>
            <a:endParaRPr sz="1600"/>
          </a:p>
        </p:txBody>
      </p:sp>
      <p:sp>
        <p:nvSpPr>
          <p:cNvPr id="549" name="Line"/>
          <p:cNvSpPr/>
          <p:nvPr/>
        </p:nvSpPr>
        <p:spPr>
          <a:xfrm flipV="1">
            <a:off x="5908593" y="3569485"/>
            <a:ext cx="565537" cy="1883516"/>
          </a:xfrm>
          <a:prstGeom prst="line">
            <a:avLst/>
          </a:prstGeom>
          <a:ln w="12700">
            <a:solidFill>
              <a:srgbClr val="000000"/>
            </a:solidFill>
            <a:prstDash val="sysDot"/>
            <a:miter lim="400000"/>
          </a:ln>
        </p:spPr>
        <p:txBody>
          <a:bodyPr lIns="35709" tIns="35709" rIns="35709" bIns="35709" anchor="ctr"/>
          <a:lstStyle/>
          <a:p>
            <a:pPr>
              <a:defRPr sz="3200"/>
            </a:pPr>
            <a:endParaRPr sz="1600"/>
          </a:p>
        </p:txBody>
      </p:sp>
      <p:sp>
        <p:nvSpPr>
          <p:cNvPr id="550" name="Line"/>
          <p:cNvSpPr/>
          <p:nvPr/>
        </p:nvSpPr>
        <p:spPr>
          <a:xfrm flipH="1" flipV="1">
            <a:off x="6455681" y="3565023"/>
            <a:ext cx="178901" cy="1630398"/>
          </a:xfrm>
          <a:prstGeom prst="line">
            <a:avLst/>
          </a:prstGeom>
          <a:ln w="12700">
            <a:solidFill>
              <a:srgbClr val="000000"/>
            </a:solidFill>
            <a:prstDash val="sysDot"/>
            <a:miter lim="400000"/>
          </a:ln>
        </p:spPr>
        <p:txBody>
          <a:bodyPr lIns="35709" tIns="35709" rIns="35709" bIns="35709" anchor="ctr"/>
          <a:lstStyle/>
          <a:p>
            <a:pPr>
              <a:defRPr sz="3200"/>
            </a:pPr>
            <a:endParaRPr sz="1600"/>
          </a:p>
        </p:txBody>
      </p:sp>
      <p:sp>
        <p:nvSpPr>
          <p:cNvPr id="551" name="Line"/>
          <p:cNvSpPr/>
          <p:nvPr/>
        </p:nvSpPr>
        <p:spPr>
          <a:xfrm flipH="1" flipV="1">
            <a:off x="6474130" y="3587636"/>
            <a:ext cx="112685" cy="703268"/>
          </a:xfrm>
          <a:prstGeom prst="line">
            <a:avLst/>
          </a:prstGeom>
          <a:ln w="12700">
            <a:solidFill>
              <a:srgbClr val="000000"/>
            </a:solidFill>
            <a:prstDash val="sysDot"/>
            <a:miter lim="400000"/>
          </a:ln>
        </p:spPr>
        <p:txBody>
          <a:bodyPr lIns="35709" tIns="35709" rIns="35709" bIns="35709" anchor="ctr"/>
          <a:lstStyle/>
          <a:p>
            <a:pPr>
              <a:defRPr sz="3200"/>
            </a:pPr>
            <a:endParaRPr sz="1600"/>
          </a:p>
        </p:txBody>
      </p:sp>
    </p:spTree>
    <p:extLst>
      <p:ext uri="{BB962C8B-B14F-4D97-AF65-F5344CB8AC3E}">
        <p14:creationId xmlns:p14="http://schemas.microsoft.com/office/powerpoint/2010/main" val="2769914163"/>
      </p:ext>
    </p:extLst>
  </p:cSld>
  <p:clrMapOvr>
    <a:masterClrMapping/>
  </p:clrMapOvr>
</p:sld>
</file>

<file path=ppt/slides/slide1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4" name="Shape"/>
          <p:cNvSpPr/>
          <p:nvPr/>
        </p:nvSpPr>
        <p:spPr>
          <a:xfrm>
            <a:off x="5269838" y="2869678"/>
            <a:ext cx="575498" cy="1063783"/>
          </a:xfrm>
          <a:custGeom>
            <a:avLst/>
            <a:gdLst/>
            <a:ahLst/>
            <a:cxnLst>
              <a:cxn ang="0">
                <a:pos x="wd2" y="hd2"/>
              </a:cxn>
              <a:cxn ang="5400000">
                <a:pos x="wd2" y="hd2"/>
              </a:cxn>
              <a:cxn ang="10800000">
                <a:pos x="wd2" y="hd2"/>
              </a:cxn>
              <a:cxn ang="16200000">
                <a:pos x="wd2" y="hd2"/>
              </a:cxn>
            </a:cxnLst>
            <a:rect l="0" t="0" r="r" b="b"/>
            <a:pathLst>
              <a:path w="20795" h="21600" extrusionOk="0">
                <a:moveTo>
                  <a:pt x="12846" y="20904"/>
                </a:moveTo>
                <a:lnTo>
                  <a:pt x="20795" y="6943"/>
                </a:lnTo>
                <a:lnTo>
                  <a:pt x="8109" y="0"/>
                </a:lnTo>
                <a:cubicBezTo>
                  <a:pt x="6176" y="1806"/>
                  <a:pt x="4568" y="3716"/>
                  <a:pt x="3309" y="5702"/>
                </a:cubicBezTo>
                <a:cubicBezTo>
                  <a:pt x="79" y="10795"/>
                  <a:pt x="-805" y="16264"/>
                  <a:pt x="739" y="21600"/>
                </a:cubicBezTo>
                <a:lnTo>
                  <a:pt x="12846" y="20904"/>
                </a:lnTo>
                <a:close/>
              </a:path>
            </a:pathLst>
          </a:custGeom>
          <a:solidFill>
            <a:schemeClr val="accent2">
              <a:hueOff val="-554920"/>
              <a:satOff val="-21482"/>
              <a:lumOff val="-6228"/>
              <a:alpha val="50000"/>
            </a:schemeClr>
          </a:solidFill>
          <a:ln w="12700">
            <a:miter lim="400000"/>
          </a:ln>
        </p:spPr>
        <p:txBody>
          <a:bodyPr lIns="35709" tIns="35709" rIns="35709" bIns="35709" anchor="ctr"/>
          <a:lstStyle/>
          <a:p>
            <a:pPr>
              <a:defRPr sz="3200"/>
            </a:pPr>
            <a:endParaRPr sz="1600"/>
          </a:p>
        </p:txBody>
      </p:sp>
      <p:sp>
        <p:nvSpPr>
          <p:cNvPr id="555" name="Shape"/>
          <p:cNvSpPr/>
          <p:nvPr/>
        </p:nvSpPr>
        <p:spPr>
          <a:xfrm>
            <a:off x="5619445" y="3215926"/>
            <a:ext cx="666174" cy="833301"/>
          </a:xfrm>
          <a:custGeom>
            <a:avLst/>
            <a:gdLst/>
            <a:ahLst/>
            <a:cxnLst>
              <a:cxn ang="0">
                <a:pos x="wd2" y="hd2"/>
              </a:cxn>
              <a:cxn ang="5400000">
                <a:pos x="wd2" y="hd2"/>
              </a:cxn>
              <a:cxn ang="10800000">
                <a:pos x="wd2" y="hd2"/>
              </a:cxn>
              <a:cxn ang="16200000">
                <a:pos x="wd2" y="hd2"/>
              </a:cxn>
            </a:cxnLst>
            <a:rect l="0" t="0" r="r" b="b"/>
            <a:pathLst>
              <a:path w="21600" h="21600" extrusionOk="0">
                <a:moveTo>
                  <a:pt x="0" y="17634"/>
                </a:moveTo>
                <a:lnTo>
                  <a:pt x="7191" y="0"/>
                </a:lnTo>
                <a:lnTo>
                  <a:pt x="14387" y="5541"/>
                </a:lnTo>
                <a:lnTo>
                  <a:pt x="21600" y="7583"/>
                </a:lnTo>
                <a:lnTo>
                  <a:pt x="19828" y="19910"/>
                </a:lnTo>
                <a:lnTo>
                  <a:pt x="7398" y="21600"/>
                </a:lnTo>
                <a:lnTo>
                  <a:pt x="0" y="17634"/>
                </a:lnTo>
                <a:close/>
              </a:path>
            </a:pathLst>
          </a:custGeom>
          <a:solidFill>
            <a:schemeClr val="accent1">
              <a:hueOff val="47394"/>
              <a:satOff val="-25753"/>
              <a:lumOff val="-7544"/>
              <a:alpha val="50000"/>
            </a:schemeClr>
          </a:solidFill>
          <a:ln w="12700">
            <a:miter lim="400000"/>
          </a:ln>
        </p:spPr>
        <p:txBody>
          <a:bodyPr lIns="35709" tIns="35709" rIns="35709" bIns="35709" anchor="ctr"/>
          <a:lstStyle/>
          <a:p>
            <a:pPr>
              <a:defRPr sz="3200"/>
            </a:pPr>
            <a:endParaRPr sz="1600"/>
          </a:p>
        </p:txBody>
      </p:sp>
      <p:sp>
        <p:nvSpPr>
          <p:cNvPr id="556" name="Shape"/>
          <p:cNvSpPr/>
          <p:nvPr/>
        </p:nvSpPr>
        <p:spPr>
          <a:xfrm>
            <a:off x="5079685" y="3890370"/>
            <a:ext cx="779029" cy="747996"/>
          </a:xfrm>
          <a:custGeom>
            <a:avLst/>
            <a:gdLst/>
            <a:ahLst/>
            <a:cxnLst>
              <a:cxn ang="0">
                <a:pos x="wd2" y="hd2"/>
              </a:cxn>
              <a:cxn ang="5400000">
                <a:pos x="wd2" y="hd2"/>
              </a:cxn>
              <a:cxn ang="10800000">
                <a:pos x="wd2" y="hd2"/>
              </a:cxn>
              <a:cxn ang="16200000">
                <a:pos x="wd2" y="hd2"/>
              </a:cxn>
            </a:cxnLst>
            <a:rect l="0" t="0" r="r" b="b"/>
            <a:pathLst>
              <a:path w="21600" h="21600" extrusionOk="0">
                <a:moveTo>
                  <a:pt x="21600" y="4474"/>
                </a:moveTo>
                <a:lnTo>
                  <a:pt x="15141" y="0"/>
                </a:lnTo>
                <a:lnTo>
                  <a:pt x="5971" y="1100"/>
                </a:lnTo>
                <a:cubicBezTo>
                  <a:pt x="5335" y="2123"/>
                  <a:pt x="4713" y="3155"/>
                  <a:pt x="4107" y="4197"/>
                </a:cubicBezTo>
                <a:cubicBezTo>
                  <a:pt x="2649" y="6702"/>
                  <a:pt x="1279" y="9261"/>
                  <a:pt x="0" y="11869"/>
                </a:cubicBezTo>
                <a:lnTo>
                  <a:pt x="15703" y="21600"/>
                </a:lnTo>
                <a:lnTo>
                  <a:pt x="21600" y="4474"/>
                </a:lnTo>
                <a:close/>
              </a:path>
            </a:pathLst>
          </a:custGeom>
          <a:solidFill>
            <a:schemeClr val="accent4">
              <a:satOff val="1488"/>
              <a:lumOff val="-7242"/>
              <a:alpha val="50000"/>
            </a:schemeClr>
          </a:solidFill>
          <a:ln w="12700">
            <a:miter lim="400000"/>
          </a:ln>
        </p:spPr>
        <p:txBody>
          <a:bodyPr lIns="35709" tIns="35709" rIns="35709" bIns="35709" anchor="ctr"/>
          <a:lstStyle/>
          <a:p>
            <a:pPr>
              <a:defRPr sz="3200"/>
            </a:pPr>
            <a:endParaRPr sz="1600"/>
          </a:p>
        </p:txBody>
      </p:sp>
      <p:sp>
        <p:nvSpPr>
          <p:cNvPr id="557" name="Shape"/>
          <p:cNvSpPr/>
          <p:nvPr/>
        </p:nvSpPr>
        <p:spPr>
          <a:xfrm>
            <a:off x="5647168" y="3977874"/>
            <a:ext cx="689762" cy="752403"/>
          </a:xfrm>
          <a:custGeom>
            <a:avLst/>
            <a:gdLst/>
            <a:ahLst/>
            <a:cxnLst>
              <a:cxn ang="0">
                <a:pos x="wd2" y="hd2"/>
              </a:cxn>
              <a:cxn ang="5400000">
                <a:pos x="wd2" y="hd2"/>
              </a:cxn>
              <a:cxn ang="10800000">
                <a:pos x="wd2" y="hd2"/>
              </a:cxn>
              <a:cxn ang="16200000">
                <a:pos x="wd2" y="hd2"/>
              </a:cxn>
            </a:cxnLst>
            <a:rect l="0" t="0" r="r" b="b"/>
            <a:pathLst>
              <a:path w="21600" h="21600" extrusionOk="0">
                <a:moveTo>
                  <a:pt x="0" y="18675"/>
                </a:moveTo>
                <a:lnTo>
                  <a:pt x="6637" y="1744"/>
                </a:lnTo>
                <a:lnTo>
                  <a:pt x="18535" y="0"/>
                </a:lnTo>
                <a:lnTo>
                  <a:pt x="20497" y="6176"/>
                </a:lnTo>
                <a:lnTo>
                  <a:pt x="21600" y="12185"/>
                </a:lnTo>
                <a:lnTo>
                  <a:pt x="17695" y="17693"/>
                </a:lnTo>
                <a:lnTo>
                  <a:pt x="5070" y="21600"/>
                </a:lnTo>
                <a:lnTo>
                  <a:pt x="0" y="18675"/>
                </a:lnTo>
                <a:close/>
              </a:path>
            </a:pathLst>
          </a:custGeom>
          <a:solidFill>
            <a:schemeClr val="accent6">
              <a:satOff val="24555"/>
              <a:lumOff val="22232"/>
              <a:alpha val="50000"/>
            </a:schemeClr>
          </a:solidFill>
          <a:ln w="12700">
            <a:miter lim="400000"/>
          </a:ln>
        </p:spPr>
        <p:txBody>
          <a:bodyPr lIns="35709" tIns="35709" rIns="35709" bIns="35709" anchor="ctr"/>
          <a:lstStyle/>
          <a:p>
            <a:pPr>
              <a:defRPr sz="3200"/>
            </a:pPr>
            <a:endParaRPr sz="1600"/>
          </a:p>
        </p:txBody>
      </p:sp>
      <p:sp>
        <p:nvSpPr>
          <p:cNvPr id="558" name="Shape"/>
          <p:cNvSpPr/>
          <p:nvPr/>
        </p:nvSpPr>
        <p:spPr>
          <a:xfrm>
            <a:off x="5490070" y="2140004"/>
            <a:ext cx="2029033" cy="1377529"/>
          </a:xfrm>
          <a:custGeom>
            <a:avLst/>
            <a:gdLst/>
            <a:ahLst/>
            <a:cxnLst>
              <a:cxn ang="0">
                <a:pos x="wd2" y="hd2"/>
              </a:cxn>
              <a:cxn ang="5400000">
                <a:pos x="wd2" y="hd2"/>
              </a:cxn>
              <a:cxn ang="10800000">
                <a:pos x="wd2" y="hd2"/>
              </a:cxn>
              <a:cxn ang="16200000">
                <a:pos x="wd2" y="hd2"/>
              </a:cxn>
            </a:cxnLst>
            <a:rect l="0" t="0" r="r" b="b"/>
            <a:pathLst>
              <a:path w="21600" h="18968" extrusionOk="0">
                <a:moveTo>
                  <a:pt x="8393" y="18968"/>
                </a:moveTo>
                <a:lnTo>
                  <a:pt x="5914" y="17554"/>
                </a:lnTo>
                <a:lnTo>
                  <a:pt x="0" y="9963"/>
                </a:lnTo>
                <a:cubicBezTo>
                  <a:pt x="683" y="7204"/>
                  <a:pt x="2017" y="4791"/>
                  <a:pt x="3814" y="3063"/>
                </a:cubicBezTo>
                <a:cubicBezTo>
                  <a:pt x="9739" y="-2632"/>
                  <a:pt x="18197" y="-113"/>
                  <a:pt x="21600" y="8359"/>
                </a:cubicBezTo>
                <a:lnTo>
                  <a:pt x="8393" y="18968"/>
                </a:lnTo>
                <a:close/>
              </a:path>
            </a:pathLst>
          </a:custGeom>
          <a:solidFill>
            <a:schemeClr val="accent5">
              <a:hueOff val="-444211"/>
              <a:satOff val="-14915"/>
              <a:lumOff val="22857"/>
              <a:alpha val="50000"/>
            </a:schemeClr>
          </a:solidFill>
          <a:ln w="12700">
            <a:miter lim="400000"/>
          </a:ln>
        </p:spPr>
        <p:txBody>
          <a:bodyPr lIns="35709" tIns="35709" rIns="35709" bIns="35709" anchor="ctr"/>
          <a:lstStyle/>
          <a:p>
            <a:pPr>
              <a:defRPr sz="3200"/>
            </a:pPr>
            <a:endParaRPr sz="1600"/>
          </a:p>
        </p:txBody>
      </p:sp>
      <p:sp>
        <p:nvSpPr>
          <p:cNvPr id="559" name="Shape"/>
          <p:cNvSpPr/>
          <p:nvPr/>
        </p:nvSpPr>
        <p:spPr>
          <a:xfrm>
            <a:off x="6224066" y="2744737"/>
            <a:ext cx="1603881" cy="1442290"/>
          </a:xfrm>
          <a:custGeom>
            <a:avLst/>
            <a:gdLst/>
            <a:ahLst/>
            <a:cxnLst>
              <a:cxn ang="0">
                <a:pos x="wd2" y="hd2"/>
              </a:cxn>
              <a:cxn ang="5400000">
                <a:pos x="wd2" y="hd2"/>
              </a:cxn>
              <a:cxn ang="10800000">
                <a:pos x="wd2" y="hd2"/>
              </a:cxn>
              <a:cxn ang="16200000">
                <a:pos x="wd2" y="hd2"/>
              </a:cxn>
            </a:cxnLst>
            <a:rect l="0" t="0" r="r" b="b"/>
            <a:pathLst>
              <a:path w="21501" h="21600" extrusionOk="0">
                <a:moveTo>
                  <a:pt x="1087" y="21600"/>
                </a:moveTo>
                <a:lnTo>
                  <a:pt x="0" y="18315"/>
                </a:lnTo>
                <a:lnTo>
                  <a:pt x="523" y="11536"/>
                </a:lnTo>
                <a:lnTo>
                  <a:pt x="17245" y="0"/>
                </a:lnTo>
                <a:cubicBezTo>
                  <a:pt x="18621" y="2975"/>
                  <a:pt x="19678" y="6120"/>
                  <a:pt x="20394" y="9372"/>
                </a:cubicBezTo>
                <a:cubicBezTo>
                  <a:pt x="21235" y="13187"/>
                  <a:pt x="21600" y="17115"/>
                  <a:pt x="21478" y="21042"/>
                </a:cubicBezTo>
                <a:lnTo>
                  <a:pt x="1087" y="21600"/>
                </a:lnTo>
                <a:close/>
              </a:path>
            </a:pathLst>
          </a:custGeom>
          <a:solidFill>
            <a:schemeClr val="accent4">
              <a:hueOff val="384618"/>
              <a:satOff val="3869"/>
              <a:lumOff val="5802"/>
              <a:alpha val="50000"/>
            </a:schemeClr>
          </a:solidFill>
          <a:ln w="12700">
            <a:miter lim="400000"/>
          </a:ln>
        </p:spPr>
        <p:txBody>
          <a:bodyPr lIns="35709" tIns="35709" rIns="35709" bIns="35709" anchor="ctr"/>
          <a:lstStyle/>
          <a:p>
            <a:pPr>
              <a:defRPr sz="3200"/>
            </a:pPr>
            <a:endParaRPr sz="1600"/>
          </a:p>
        </p:txBody>
      </p:sp>
      <p:sp>
        <p:nvSpPr>
          <p:cNvPr id="560" name="Shape"/>
          <p:cNvSpPr/>
          <p:nvPr/>
        </p:nvSpPr>
        <p:spPr>
          <a:xfrm>
            <a:off x="4790924" y="4301266"/>
            <a:ext cx="1017344" cy="1656905"/>
          </a:xfrm>
          <a:custGeom>
            <a:avLst/>
            <a:gdLst/>
            <a:ahLst/>
            <a:cxnLst>
              <a:cxn ang="0">
                <a:pos x="wd2" y="hd2"/>
              </a:cxn>
              <a:cxn ang="5400000">
                <a:pos x="wd2" y="hd2"/>
              </a:cxn>
              <a:cxn ang="10800000">
                <a:pos x="wd2" y="hd2"/>
              </a:cxn>
              <a:cxn ang="16200000">
                <a:pos x="wd2" y="hd2"/>
              </a:cxn>
            </a:cxnLst>
            <a:rect l="0" t="0" r="r" b="b"/>
            <a:pathLst>
              <a:path w="19719" h="21600" extrusionOk="0">
                <a:moveTo>
                  <a:pt x="5571" y="0"/>
                </a:moveTo>
                <a:lnTo>
                  <a:pt x="19719" y="5554"/>
                </a:lnTo>
                <a:lnTo>
                  <a:pt x="16502" y="21600"/>
                </a:lnTo>
                <a:cubicBezTo>
                  <a:pt x="12073" y="21275"/>
                  <a:pt x="7981" y="19882"/>
                  <a:pt x="5004" y="17688"/>
                </a:cubicBezTo>
                <a:cubicBezTo>
                  <a:pt x="-1881" y="12615"/>
                  <a:pt x="-1633" y="4875"/>
                  <a:pt x="5571" y="0"/>
                </a:cubicBezTo>
                <a:close/>
              </a:path>
            </a:pathLst>
          </a:custGeom>
          <a:solidFill>
            <a:schemeClr val="accent1">
              <a:satOff val="-3355"/>
              <a:lumOff val="26614"/>
              <a:alpha val="50000"/>
            </a:schemeClr>
          </a:solidFill>
          <a:ln w="12700">
            <a:miter lim="400000"/>
          </a:ln>
        </p:spPr>
        <p:txBody>
          <a:bodyPr lIns="35709" tIns="35709" rIns="35709" bIns="35709" anchor="ctr"/>
          <a:lstStyle/>
          <a:p>
            <a:pPr>
              <a:defRPr sz="3200"/>
            </a:pPr>
            <a:endParaRPr sz="1600"/>
          </a:p>
        </p:txBody>
      </p:sp>
      <p:sp>
        <p:nvSpPr>
          <p:cNvPr id="561" name="Shape"/>
          <p:cNvSpPr/>
          <p:nvPr/>
        </p:nvSpPr>
        <p:spPr>
          <a:xfrm>
            <a:off x="5642432" y="4594907"/>
            <a:ext cx="1354951" cy="1505750"/>
          </a:xfrm>
          <a:custGeom>
            <a:avLst/>
            <a:gdLst/>
            <a:ahLst/>
            <a:cxnLst>
              <a:cxn ang="0">
                <a:pos x="wd2" y="hd2"/>
              </a:cxn>
              <a:cxn ang="5400000">
                <a:pos x="wd2" y="hd2"/>
              </a:cxn>
              <a:cxn ang="10800000">
                <a:pos x="wd2" y="hd2"/>
              </a:cxn>
              <a:cxn ang="16200000">
                <a:pos x="wd2" y="hd2"/>
              </a:cxn>
            </a:cxnLst>
            <a:rect l="0" t="0" r="r" b="b"/>
            <a:pathLst>
              <a:path w="21600" h="21586" extrusionOk="0">
                <a:moveTo>
                  <a:pt x="2390" y="1887"/>
                </a:moveTo>
                <a:lnTo>
                  <a:pt x="8945" y="0"/>
                </a:lnTo>
                <a:lnTo>
                  <a:pt x="21600" y="19707"/>
                </a:lnTo>
                <a:cubicBezTo>
                  <a:pt x="18258" y="20961"/>
                  <a:pt x="14671" y="21600"/>
                  <a:pt x="11050" y="21586"/>
                </a:cubicBezTo>
                <a:cubicBezTo>
                  <a:pt x="7238" y="21572"/>
                  <a:pt x="3473" y="20835"/>
                  <a:pt x="0" y="19423"/>
                </a:cubicBezTo>
                <a:lnTo>
                  <a:pt x="2390" y="1887"/>
                </a:lnTo>
                <a:close/>
              </a:path>
            </a:pathLst>
          </a:custGeom>
          <a:solidFill>
            <a:schemeClr val="accent2">
              <a:hueOff val="-2473793"/>
              <a:satOff val="-50209"/>
              <a:lumOff val="23543"/>
              <a:alpha val="50000"/>
            </a:schemeClr>
          </a:solidFill>
          <a:ln w="12700">
            <a:miter lim="400000"/>
          </a:ln>
        </p:spPr>
        <p:txBody>
          <a:bodyPr lIns="35709" tIns="35709" rIns="35709" bIns="35709" anchor="ctr"/>
          <a:lstStyle/>
          <a:p>
            <a:pPr>
              <a:defRPr sz="3200"/>
            </a:pPr>
            <a:endParaRPr sz="1600"/>
          </a:p>
        </p:txBody>
      </p:sp>
      <p:sp>
        <p:nvSpPr>
          <p:cNvPr id="562" name="Shape"/>
          <p:cNvSpPr/>
          <p:nvPr/>
        </p:nvSpPr>
        <p:spPr>
          <a:xfrm>
            <a:off x="6214386" y="4122185"/>
            <a:ext cx="1640468" cy="1848782"/>
          </a:xfrm>
          <a:custGeom>
            <a:avLst/>
            <a:gdLst/>
            <a:ahLst/>
            <a:cxnLst>
              <a:cxn ang="0">
                <a:pos x="wd2" y="hd2"/>
              </a:cxn>
              <a:cxn ang="5400000">
                <a:pos x="wd2" y="hd2"/>
              </a:cxn>
              <a:cxn ang="10800000">
                <a:pos x="wd2" y="hd2"/>
              </a:cxn>
              <a:cxn ang="16200000">
                <a:pos x="wd2" y="hd2"/>
              </a:cxn>
            </a:cxnLst>
            <a:rect l="0" t="0" r="r" b="b"/>
            <a:pathLst>
              <a:path w="20985" h="21600" extrusionOk="0">
                <a:moveTo>
                  <a:pt x="0" y="5727"/>
                </a:moveTo>
                <a:lnTo>
                  <a:pt x="1514" y="3022"/>
                </a:lnTo>
                <a:lnTo>
                  <a:pt x="1015" y="832"/>
                </a:lnTo>
                <a:lnTo>
                  <a:pt x="20699" y="0"/>
                </a:lnTo>
                <a:cubicBezTo>
                  <a:pt x="20794" y="544"/>
                  <a:pt x="20865" y="1092"/>
                  <a:pt x="20913" y="1641"/>
                </a:cubicBezTo>
                <a:cubicBezTo>
                  <a:pt x="21600" y="9643"/>
                  <a:pt x="17366" y="17333"/>
                  <a:pt x="9922" y="21600"/>
                </a:cubicBezTo>
                <a:lnTo>
                  <a:pt x="0" y="5727"/>
                </a:lnTo>
                <a:close/>
              </a:path>
            </a:pathLst>
          </a:custGeom>
          <a:solidFill>
            <a:schemeClr val="accent3">
              <a:satOff val="18648"/>
              <a:lumOff val="5971"/>
              <a:alpha val="50000"/>
            </a:schemeClr>
          </a:solidFill>
          <a:ln w="12700">
            <a:miter lim="400000"/>
          </a:ln>
        </p:spPr>
        <p:txBody>
          <a:bodyPr lIns="35709" tIns="35709" rIns="35709" bIns="35709" anchor="ctr"/>
          <a:lstStyle/>
          <a:p>
            <a:pPr>
              <a:defRPr sz="3200"/>
            </a:pPr>
            <a:endParaRPr sz="1600"/>
          </a:p>
        </p:txBody>
      </p:sp>
      <p:sp>
        <p:nvSpPr>
          <p:cNvPr id="563" name="Closest points"/>
          <p:cNvSpPr txBox="1">
            <a:spLocks noGrp="1"/>
          </p:cNvSpPr>
          <p:nvPr>
            <p:ph type="title"/>
          </p:nvPr>
        </p:nvSpPr>
        <p:spPr>
          <a:prstGeom prst="rect">
            <a:avLst/>
          </a:prstGeom>
        </p:spPr>
        <p:txBody>
          <a:bodyPr>
            <a:normAutofit/>
          </a:bodyPr>
          <a:lstStyle>
            <a:lvl1pPr>
              <a:defRPr sz="7600"/>
            </a:lvl1pPr>
          </a:lstStyle>
          <a:p>
            <a:r>
              <a:rPr sz="4400"/>
              <a:t>Closest points</a:t>
            </a:r>
          </a:p>
        </p:txBody>
      </p:sp>
      <p:sp>
        <p:nvSpPr>
          <p:cNvPr id="564" name="Tree based methods (e.g. kdtree) have avg. complexity log(n)"/>
          <p:cNvSpPr txBox="1">
            <a:spLocks noGrp="1"/>
          </p:cNvSpPr>
          <p:nvPr>
            <p:ph idx="1"/>
          </p:nvPr>
        </p:nvSpPr>
        <p:spPr>
          <a:xfrm>
            <a:off x="839570" y="1825625"/>
            <a:ext cx="10512862" cy="4895851"/>
          </a:xfrm>
          <a:prstGeom prst="rect">
            <a:avLst/>
          </a:prstGeom>
        </p:spPr>
        <p:txBody>
          <a:bodyPr>
            <a:normAutofit fontScale="92500" lnSpcReduction="10000"/>
          </a:bodyPr>
          <a:lstStyle>
            <a:lvl1pPr marL="602225" indent="-602225">
              <a:defRPr sz="4200"/>
            </a:lvl1pPr>
          </a:lstStyle>
          <a:p>
            <a:r>
              <a:rPr sz="2800"/>
              <a:t>Tree based methods (e.g. </a:t>
            </a:r>
            <a:r>
              <a:rPr sz="2800" err="1"/>
              <a:t>kdtree</a:t>
            </a:r>
            <a:r>
              <a:rPr sz="2800"/>
              <a:t>) have avg. complexity log(n)</a:t>
            </a:r>
            <a:endParaRPr lang="en-US" sz="2800"/>
          </a:p>
          <a:p>
            <a:endParaRPr lang="de-DE" sz="2800"/>
          </a:p>
          <a:p>
            <a:endParaRPr lang="de-DE" sz="2800"/>
          </a:p>
          <a:p>
            <a:endParaRPr lang="de-DE" sz="2800"/>
          </a:p>
          <a:p>
            <a:endParaRPr lang="de-DE" sz="2800"/>
          </a:p>
          <a:p>
            <a:endParaRPr lang="de-DE" sz="2800"/>
          </a:p>
          <a:p>
            <a:endParaRPr lang="de-DE" sz="2800"/>
          </a:p>
          <a:p>
            <a:endParaRPr lang="de-DE" sz="2800"/>
          </a:p>
          <a:p>
            <a:endParaRPr lang="de-DE" sz="2800"/>
          </a:p>
          <a:p>
            <a:endParaRPr lang="en-US" sz="2800"/>
          </a:p>
          <a:p>
            <a:r>
              <a:rPr lang="de-DE" sz="2800"/>
              <a:t>Random </a:t>
            </a:r>
            <a:r>
              <a:rPr lang="de-DE" sz="2800" err="1"/>
              <a:t>point</a:t>
            </a:r>
            <a:r>
              <a:rPr lang="de-DE" sz="2800"/>
              <a:t> </a:t>
            </a:r>
            <a:r>
              <a:rPr lang="de-DE" sz="2800" err="1"/>
              <a:t>sampling</a:t>
            </a:r>
            <a:r>
              <a:rPr lang="de-DE" sz="2800"/>
              <a:t> also </a:t>
            </a:r>
            <a:r>
              <a:rPr lang="de-DE" sz="2800" err="1"/>
              <a:t>reduces</a:t>
            </a:r>
            <a:r>
              <a:rPr lang="de-DE" sz="2800"/>
              <a:t> </a:t>
            </a:r>
            <a:r>
              <a:rPr lang="de-DE" sz="2800" err="1"/>
              <a:t>the</a:t>
            </a:r>
            <a:r>
              <a:rPr lang="de-DE" sz="2800"/>
              <a:t> </a:t>
            </a:r>
            <a:r>
              <a:rPr lang="de-DE" sz="2800" err="1"/>
              <a:t>running</a:t>
            </a:r>
            <a:r>
              <a:rPr lang="de-DE" sz="2800"/>
              <a:t> time</a:t>
            </a:r>
          </a:p>
        </p:txBody>
      </p:sp>
      <p:sp>
        <p:nvSpPr>
          <p:cNvPr id="577" name="Slide Number"/>
          <p:cNvSpPr txBox="1">
            <a:spLocks noGrp="1"/>
          </p:cNvSpPr>
          <p:nvPr>
            <p:ph type="sldNum" sz="quarter" idx="12"/>
          </p:nvPr>
        </p:nvSpPr>
        <p:spPr>
          <a:prstGeom prst="rect">
            <a:avLst/>
          </a:prstGeom>
          <a:extLst>
            <a:ext uri="{C572A759-6A51-4108-AA02-DFA0A04FC94B}">
              <ma14:wrappingTextBoxFlag xmlns:m="http://schemas.openxmlformats.org/officeDocument/2006/math" xmlns:a14="http://schemas.microsoft.com/office/drawing/2010/main" xmlns:ma14="http://schemas.microsoft.com/office/mac/drawingml/2011/main" xmlns="" val="1"/>
            </a:ext>
          </a:extLst>
        </p:spPr>
        <p:txBody>
          <a:bodyPr/>
          <a:lstStyle/>
          <a:p>
            <a:fld id="{86CB4B4D-7CA3-9044-876B-883B54F8677D}" type="slidenum">
              <a:t>146</a:t>
            </a:fld>
            <a:endParaRPr/>
          </a:p>
        </p:txBody>
      </p:sp>
      <p:sp>
        <p:nvSpPr>
          <p:cNvPr id="565" name="Shape"/>
          <p:cNvSpPr/>
          <p:nvPr/>
        </p:nvSpPr>
        <p:spPr>
          <a:xfrm rot="18245647">
            <a:off x="5159256" y="3253207"/>
            <a:ext cx="2037074" cy="1666883"/>
          </a:xfrm>
          <a:custGeom>
            <a:avLst/>
            <a:gdLst/>
            <a:ahLst/>
            <a:cxnLst>
              <a:cxn ang="0">
                <a:pos x="wd2" y="hd2"/>
              </a:cxn>
              <a:cxn ang="5400000">
                <a:pos x="wd2" y="hd2"/>
              </a:cxn>
              <a:cxn ang="10800000">
                <a:pos x="wd2" y="hd2"/>
              </a:cxn>
              <a:cxn ang="16200000">
                <a:pos x="wd2" y="hd2"/>
              </a:cxn>
            </a:cxnLst>
            <a:rect l="0" t="0" r="r" b="b"/>
            <a:pathLst>
              <a:path w="20548" h="21031" extrusionOk="0">
                <a:moveTo>
                  <a:pt x="2699" y="19341"/>
                </a:moveTo>
                <a:cubicBezTo>
                  <a:pt x="2045" y="17483"/>
                  <a:pt x="3495" y="15138"/>
                  <a:pt x="2452" y="13480"/>
                </a:cubicBezTo>
                <a:cubicBezTo>
                  <a:pt x="1732" y="12337"/>
                  <a:pt x="50" y="12156"/>
                  <a:pt x="1" y="10561"/>
                </a:cubicBezTo>
                <a:cubicBezTo>
                  <a:pt x="-25" y="9736"/>
                  <a:pt x="516" y="9073"/>
                  <a:pt x="1189" y="8954"/>
                </a:cubicBezTo>
                <a:cubicBezTo>
                  <a:pt x="1943" y="8820"/>
                  <a:pt x="2541" y="9294"/>
                  <a:pt x="3125" y="9862"/>
                </a:cubicBezTo>
                <a:cubicBezTo>
                  <a:pt x="3708" y="10430"/>
                  <a:pt x="4278" y="11092"/>
                  <a:pt x="4977" y="11333"/>
                </a:cubicBezTo>
                <a:cubicBezTo>
                  <a:pt x="6663" y="11914"/>
                  <a:pt x="7999" y="10014"/>
                  <a:pt x="7310" y="8504"/>
                </a:cubicBezTo>
                <a:cubicBezTo>
                  <a:pt x="6819" y="7427"/>
                  <a:pt x="5308" y="7553"/>
                  <a:pt x="5084" y="6244"/>
                </a:cubicBezTo>
                <a:cubicBezTo>
                  <a:pt x="4883" y="5071"/>
                  <a:pt x="5866" y="4193"/>
                  <a:pt x="7002" y="4301"/>
                </a:cubicBezTo>
                <a:cubicBezTo>
                  <a:pt x="7737" y="4371"/>
                  <a:pt x="8440" y="4751"/>
                  <a:pt x="9139" y="5166"/>
                </a:cubicBezTo>
                <a:cubicBezTo>
                  <a:pt x="10194" y="5792"/>
                  <a:pt x="11434" y="5807"/>
                  <a:pt x="11607" y="4679"/>
                </a:cubicBezTo>
                <a:cubicBezTo>
                  <a:pt x="11802" y="3408"/>
                  <a:pt x="10277" y="3177"/>
                  <a:pt x="9936" y="2139"/>
                </a:cubicBezTo>
                <a:cubicBezTo>
                  <a:pt x="9503" y="816"/>
                  <a:pt x="10781" y="-423"/>
                  <a:pt x="12151" y="139"/>
                </a:cubicBezTo>
                <a:cubicBezTo>
                  <a:pt x="13034" y="501"/>
                  <a:pt x="13673" y="1498"/>
                  <a:pt x="14574" y="1840"/>
                </a:cubicBezTo>
                <a:cubicBezTo>
                  <a:pt x="15591" y="2227"/>
                  <a:pt x="16672" y="1715"/>
                  <a:pt x="17720" y="1853"/>
                </a:cubicBezTo>
                <a:cubicBezTo>
                  <a:pt x="20699" y="2246"/>
                  <a:pt x="21575" y="7644"/>
                  <a:pt x="19130" y="10580"/>
                </a:cubicBezTo>
                <a:cubicBezTo>
                  <a:pt x="17690" y="12309"/>
                  <a:pt x="15459" y="12213"/>
                  <a:pt x="13839" y="13615"/>
                </a:cubicBezTo>
                <a:cubicBezTo>
                  <a:pt x="13049" y="14299"/>
                  <a:pt x="12492" y="15301"/>
                  <a:pt x="11873" y="16216"/>
                </a:cubicBezTo>
                <a:cubicBezTo>
                  <a:pt x="10275" y="18580"/>
                  <a:pt x="8258" y="20622"/>
                  <a:pt x="5789" y="20990"/>
                </a:cubicBezTo>
                <a:cubicBezTo>
                  <a:pt x="4530" y="21177"/>
                  <a:pt x="3192" y="20742"/>
                  <a:pt x="2699" y="19341"/>
                </a:cubicBezTo>
                <a:close/>
              </a:path>
            </a:pathLst>
          </a:custGeom>
          <a:ln w="25400">
            <a:solidFill>
              <a:schemeClr val="accent5">
                <a:hueOff val="-444211"/>
                <a:satOff val="-14915"/>
                <a:lumOff val="22857"/>
              </a:schemeClr>
            </a:solidFill>
            <a:miter lim="400000"/>
          </a:ln>
        </p:spPr>
        <p:txBody>
          <a:bodyPr lIns="35709" tIns="35709" rIns="35709" bIns="35709" anchor="ctr"/>
          <a:lstStyle/>
          <a:p>
            <a:pPr>
              <a:defRPr sz="3200"/>
            </a:pPr>
            <a:endParaRPr sz="1600"/>
          </a:p>
        </p:txBody>
      </p:sp>
      <p:sp>
        <p:nvSpPr>
          <p:cNvPr id="566" name="Circle"/>
          <p:cNvSpPr/>
          <p:nvPr/>
        </p:nvSpPr>
        <p:spPr>
          <a:xfrm>
            <a:off x="6218452" y="2936831"/>
            <a:ext cx="142078" cy="142078"/>
          </a:xfrm>
          <a:prstGeom prst="ellipse">
            <a:avLst/>
          </a:prstGeom>
          <a:solidFill>
            <a:schemeClr val="accent5">
              <a:hueOff val="-444211"/>
              <a:satOff val="-14915"/>
              <a:lumOff val="22857"/>
            </a:schemeClr>
          </a:solidFill>
          <a:ln w="12700">
            <a:miter lim="400000"/>
          </a:ln>
        </p:spPr>
        <p:txBody>
          <a:bodyPr lIns="35709" tIns="35709" rIns="35709" bIns="35709" anchor="ctr"/>
          <a:lstStyle/>
          <a:p>
            <a:pPr>
              <a:defRPr sz="3200">
                <a:solidFill>
                  <a:srgbClr val="FFFFFF"/>
                </a:solidFill>
              </a:defRPr>
            </a:pPr>
            <a:endParaRPr sz="1600"/>
          </a:p>
        </p:txBody>
      </p:sp>
      <p:sp>
        <p:nvSpPr>
          <p:cNvPr id="567" name="Circle"/>
          <p:cNvSpPr/>
          <p:nvPr/>
        </p:nvSpPr>
        <p:spPr>
          <a:xfrm>
            <a:off x="6579901" y="3623112"/>
            <a:ext cx="142079" cy="142079"/>
          </a:xfrm>
          <a:prstGeom prst="ellipse">
            <a:avLst/>
          </a:prstGeom>
          <a:solidFill>
            <a:schemeClr val="accent4">
              <a:hueOff val="384618"/>
              <a:satOff val="3869"/>
              <a:lumOff val="5802"/>
            </a:schemeClr>
          </a:solidFill>
          <a:ln w="12700">
            <a:miter lim="400000"/>
          </a:ln>
        </p:spPr>
        <p:txBody>
          <a:bodyPr lIns="35709" tIns="35709" rIns="35709" bIns="35709" anchor="ctr"/>
          <a:lstStyle/>
          <a:p>
            <a:pPr>
              <a:defRPr sz="3200">
                <a:solidFill>
                  <a:srgbClr val="FFFFFF"/>
                </a:solidFill>
              </a:defRPr>
            </a:pPr>
            <a:endParaRPr sz="1600"/>
          </a:p>
        </p:txBody>
      </p:sp>
      <p:sp>
        <p:nvSpPr>
          <p:cNvPr id="568" name="Circle"/>
          <p:cNvSpPr/>
          <p:nvPr/>
        </p:nvSpPr>
        <p:spPr>
          <a:xfrm>
            <a:off x="6630292" y="4567792"/>
            <a:ext cx="142079" cy="142079"/>
          </a:xfrm>
          <a:prstGeom prst="ellipse">
            <a:avLst/>
          </a:prstGeom>
          <a:solidFill>
            <a:schemeClr val="accent3">
              <a:satOff val="18648"/>
              <a:lumOff val="5971"/>
            </a:schemeClr>
          </a:solidFill>
          <a:ln w="12700">
            <a:miter lim="400000"/>
          </a:ln>
        </p:spPr>
        <p:txBody>
          <a:bodyPr lIns="35709" tIns="35709" rIns="35709" bIns="35709" anchor="ctr"/>
          <a:lstStyle/>
          <a:p>
            <a:pPr>
              <a:defRPr sz="3200">
                <a:solidFill>
                  <a:srgbClr val="FFFFFF"/>
                </a:solidFill>
              </a:defRPr>
            </a:pPr>
            <a:endParaRPr sz="1600"/>
          </a:p>
        </p:txBody>
      </p:sp>
      <p:sp>
        <p:nvSpPr>
          <p:cNvPr id="569" name="Circle"/>
          <p:cNvSpPr/>
          <p:nvPr/>
        </p:nvSpPr>
        <p:spPr>
          <a:xfrm>
            <a:off x="5891532" y="4801085"/>
            <a:ext cx="142079" cy="142079"/>
          </a:xfrm>
          <a:prstGeom prst="ellipse">
            <a:avLst/>
          </a:prstGeom>
          <a:solidFill>
            <a:schemeClr val="accent2">
              <a:hueOff val="-2473793"/>
              <a:satOff val="-50209"/>
              <a:lumOff val="23543"/>
            </a:schemeClr>
          </a:solidFill>
          <a:ln w="12700">
            <a:miter lim="400000"/>
          </a:ln>
        </p:spPr>
        <p:txBody>
          <a:bodyPr lIns="35709" tIns="35709" rIns="35709" bIns="35709" anchor="ctr"/>
          <a:lstStyle/>
          <a:p>
            <a:pPr>
              <a:defRPr sz="3200">
                <a:solidFill>
                  <a:srgbClr val="FFFFFF"/>
                </a:solidFill>
              </a:defRPr>
            </a:pPr>
            <a:endParaRPr sz="1600"/>
          </a:p>
        </p:txBody>
      </p:sp>
      <p:sp>
        <p:nvSpPr>
          <p:cNvPr id="570" name="Circle"/>
          <p:cNvSpPr/>
          <p:nvPr/>
        </p:nvSpPr>
        <p:spPr>
          <a:xfrm>
            <a:off x="5916002" y="4268245"/>
            <a:ext cx="142079" cy="142079"/>
          </a:xfrm>
          <a:prstGeom prst="ellipse">
            <a:avLst/>
          </a:prstGeom>
          <a:solidFill>
            <a:schemeClr val="accent6">
              <a:satOff val="24555"/>
              <a:lumOff val="22232"/>
            </a:schemeClr>
          </a:solidFill>
          <a:ln w="12700">
            <a:miter lim="400000"/>
          </a:ln>
        </p:spPr>
        <p:txBody>
          <a:bodyPr lIns="35709" tIns="35709" rIns="35709" bIns="35709" anchor="ctr"/>
          <a:lstStyle/>
          <a:p>
            <a:pPr>
              <a:defRPr sz="3200">
                <a:solidFill>
                  <a:srgbClr val="FFFFFF"/>
                </a:solidFill>
              </a:defRPr>
            </a:pPr>
            <a:endParaRPr sz="1600"/>
          </a:p>
        </p:txBody>
      </p:sp>
      <p:sp>
        <p:nvSpPr>
          <p:cNvPr id="571" name="Circle"/>
          <p:cNvSpPr/>
          <p:nvPr/>
        </p:nvSpPr>
        <p:spPr>
          <a:xfrm>
            <a:off x="5514220" y="4786673"/>
            <a:ext cx="142078" cy="142078"/>
          </a:xfrm>
          <a:prstGeom prst="ellipse">
            <a:avLst/>
          </a:prstGeom>
          <a:solidFill>
            <a:schemeClr val="accent1">
              <a:satOff val="-3355"/>
              <a:lumOff val="26614"/>
            </a:schemeClr>
          </a:solidFill>
          <a:ln w="12700">
            <a:miter lim="400000"/>
          </a:ln>
        </p:spPr>
        <p:txBody>
          <a:bodyPr lIns="35709" tIns="35709" rIns="35709" bIns="35709" anchor="ctr"/>
          <a:lstStyle/>
          <a:p>
            <a:pPr>
              <a:defRPr sz="3200">
                <a:solidFill>
                  <a:srgbClr val="FFFFFF"/>
                </a:solidFill>
              </a:defRPr>
            </a:pPr>
            <a:endParaRPr sz="1600"/>
          </a:p>
        </p:txBody>
      </p:sp>
      <p:sp>
        <p:nvSpPr>
          <p:cNvPr id="572" name="Circle"/>
          <p:cNvSpPr/>
          <p:nvPr/>
        </p:nvSpPr>
        <p:spPr>
          <a:xfrm>
            <a:off x="5512769" y="4137187"/>
            <a:ext cx="142079" cy="142079"/>
          </a:xfrm>
          <a:prstGeom prst="ellipse">
            <a:avLst/>
          </a:prstGeom>
          <a:solidFill>
            <a:schemeClr val="accent4">
              <a:satOff val="1488"/>
              <a:lumOff val="-7242"/>
            </a:schemeClr>
          </a:solidFill>
          <a:ln w="12700">
            <a:miter lim="400000"/>
          </a:ln>
        </p:spPr>
        <p:txBody>
          <a:bodyPr lIns="35709" tIns="35709" rIns="35709" bIns="35709" anchor="ctr"/>
          <a:lstStyle/>
          <a:p>
            <a:pPr>
              <a:defRPr sz="3200">
                <a:solidFill>
                  <a:srgbClr val="FFFFFF"/>
                </a:solidFill>
              </a:defRPr>
            </a:pPr>
            <a:endParaRPr sz="1600"/>
          </a:p>
        </p:txBody>
      </p:sp>
      <p:sp>
        <p:nvSpPr>
          <p:cNvPr id="573" name="Circle"/>
          <p:cNvSpPr/>
          <p:nvPr/>
        </p:nvSpPr>
        <p:spPr>
          <a:xfrm>
            <a:off x="5473887" y="3515072"/>
            <a:ext cx="142078" cy="142079"/>
          </a:xfrm>
          <a:prstGeom prst="ellipse">
            <a:avLst/>
          </a:prstGeom>
          <a:solidFill>
            <a:schemeClr val="accent2">
              <a:hueOff val="-554920"/>
              <a:satOff val="-21482"/>
              <a:lumOff val="-6228"/>
            </a:schemeClr>
          </a:solidFill>
          <a:ln w="12700">
            <a:miter lim="400000"/>
          </a:ln>
        </p:spPr>
        <p:txBody>
          <a:bodyPr lIns="35709" tIns="35709" rIns="35709" bIns="35709" anchor="ctr"/>
          <a:lstStyle/>
          <a:p>
            <a:pPr>
              <a:defRPr sz="3200">
                <a:solidFill>
                  <a:srgbClr val="FFFFFF"/>
                </a:solidFill>
              </a:defRPr>
            </a:pPr>
            <a:endParaRPr sz="1600"/>
          </a:p>
        </p:txBody>
      </p:sp>
      <p:sp>
        <p:nvSpPr>
          <p:cNvPr id="574" name="Circle"/>
          <p:cNvSpPr/>
          <p:nvPr/>
        </p:nvSpPr>
        <p:spPr>
          <a:xfrm>
            <a:off x="5783492" y="3643228"/>
            <a:ext cx="142078" cy="142078"/>
          </a:xfrm>
          <a:prstGeom prst="ellipse">
            <a:avLst/>
          </a:prstGeom>
          <a:solidFill>
            <a:schemeClr val="accent1">
              <a:hueOff val="47394"/>
              <a:satOff val="-25753"/>
              <a:lumOff val="-7544"/>
            </a:schemeClr>
          </a:solidFill>
          <a:ln w="12700">
            <a:miter lim="400000"/>
          </a:ln>
        </p:spPr>
        <p:txBody>
          <a:bodyPr lIns="35709" tIns="35709" rIns="35709" bIns="35709" anchor="ctr"/>
          <a:lstStyle/>
          <a:p>
            <a:pPr>
              <a:defRPr sz="3200">
                <a:solidFill>
                  <a:srgbClr val="FFFFFF"/>
                </a:solidFill>
              </a:defRPr>
            </a:pPr>
            <a:endParaRPr sz="1600"/>
          </a:p>
        </p:txBody>
      </p:sp>
      <p:sp>
        <p:nvSpPr>
          <p:cNvPr id="575" name="Circle"/>
          <p:cNvSpPr/>
          <p:nvPr/>
        </p:nvSpPr>
        <p:spPr>
          <a:xfrm>
            <a:off x="6517519" y="2878430"/>
            <a:ext cx="142079" cy="142079"/>
          </a:xfrm>
          <a:prstGeom prst="ellipse">
            <a:avLst/>
          </a:prstGeom>
          <a:solidFill>
            <a:srgbClr val="000000"/>
          </a:solidFill>
          <a:ln w="12700">
            <a:miter lim="400000"/>
          </a:ln>
        </p:spPr>
        <p:txBody>
          <a:bodyPr lIns="35709" tIns="35709" rIns="35709" bIns="35709" anchor="ctr"/>
          <a:lstStyle/>
          <a:p>
            <a:pPr>
              <a:defRPr sz="3200">
                <a:solidFill>
                  <a:srgbClr val="FFFFFF"/>
                </a:solidFill>
              </a:defRPr>
            </a:pPr>
            <a:endParaRPr sz="1600"/>
          </a:p>
        </p:txBody>
      </p:sp>
    </p:spTree>
  </p:cSld>
  <p:clrMapOvr>
    <a:masterClrMapping/>
  </p:clrMapOvr>
</p:sld>
</file>

<file path=ppt/slides/slide1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9" name="ICP: Tips to avoid local minima"/>
          <p:cNvSpPr txBox="1">
            <a:spLocks noGrp="1"/>
          </p:cNvSpPr>
          <p:nvPr>
            <p:ph type="title"/>
          </p:nvPr>
        </p:nvSpPr>
        <p:spPr>
          <a:prstGeom prst="rect">
            <a:avLst/>
          </a:prstGeom>
        </p:spPr>
        <p:txBody>
          <a:bodyPr>
            <a:normAutofit/>
          </a:bodyPr>
          <a:lstStyle>
            <a:lvl1pPr>
              <a:defRPr sz="7600"/>
            </a:lvl1pPr>
          </a:lstStyle>
          <a:p>
            <a:r>
              <a:rPr sz="4400"/>
              <a:t>ICP: Tips to avoid local minima</a:t>
            </a:r>
          </a:p>
        </p:txBody>
      </p:sp>
      <p:sp>
        <p:nvSpPr>
          <p:cNvPr id="580" name="Always find correspondences from target to source! Proper data term…"/>
          <p:cNvSpPr txBox="1">
            <a:spLocks noGrp="1"/>
          </p:cNvSpPr>
          <p:nvPr>
            <p:ph idx="1"/>
          </p:nvPr>
        </p:nvSpPr>
        <p:spPr>
          <a:prstGeom prst="rect">
            <a:avLst/>
          </a:prstGeom>
        </p:spPr>
        <p:txBody>
          <a:bodyPr/>
          <a:lstStyle/>
          <a:p>
            <a:r>
              <a:rPr lang="de-DE" err="1">
                <a:latin typeface="Calibri" panose="020F0502020204030204" pitchFamily="34" charset="0"/>
                <a:cs typeface="Calibri" panose="020F0502020204030204" pitchFamily="34" charset="0"/>
              </a:rPr>
              <a:t>Always</a:t>
            </a:r>
            <a:r>
              <a:rPr lang="de-DE">
                <a:latin typeface="Calibri" panose="020F0502020204030204" pitchFamily="34" charset="0"/>
                <a:cs typeface="Calibri" panose="020F0502020204030204" pitchFamily="34" charset="0"/>
              </a:rPr>
              <a:t> find </a:t>
            </a:r>
            <a:r>
              <a:rPr lang="de-DE" err="1">
                <a:latin typeface="Calibri" panose="020F0502020204030204" pitchFamily="34" charset="0"/>
                <a:cs typeface="Calibri" panose="020F0502020204030204" pitchFamily="34" charset="0"/>
              </a:rPr>
              <a:t>correspondences</a:t>
            </a:r>
            <a:r>
              <a:rPr lang="de-DE">
                <a:latin typeface="Calibri" panose="020F0502020204030204" pitchFamily="34" charset="0"/>
                <a:cs typeface="Calibri" panose="020F0502020204030204" pitchFamily="34" charset="0"/>
              </a:rPr>
              <a:t> </a:t>
            </a:r>
            <a:r>
              <a:rPr lang="de-DE" err="1">
                <a:latin typeface="Calibri" panose="020F0502020204030204" pitchFamily="34" charset="0"/>
                <a:cs typeface="Calibri" panose="020F0502020204030204" pitchFamily="34" charset="0"/>
              </a:rPr>
              <a:t>from</a:t>
            </a:r>
            <a:r>
              <a:rPr lang="de-DE">
                <a:latin typeface="Calibri" panose="020F0502020204030204" pitchFamily="34" charset="0"/>
                <a:cs typeface="Calibri" panose="020F0502020204030204" pitchFamily="34" charset="0"/>
              </a:rPr>
              <a:t> </a:t>
            </a:r>
            <a:r>
              <a:rPr lang="de-DE" err="1">
                <a:latin typeface="Calibri" panose="020F0502020204030204" pitchFamily="34" charset="0"/>
                <a:cs typeface="Calibri" panose="020F0502020204030204" pitchFamily="34" charset="0"/>
              </a:rPr>
              <a:t>target</a:t>
            </a:r>
            <a:r>
              <a:rPr lang="de-DE">
                <a:latin typeface="Calibri" panose="020F0502020204030204" pitchFamily="34" charset="0"/>
                <a:cs typeface="Calibri" panose="020F0502020204030204" pitchFamily="34" charset="0"/>
              </a:rPr>
              <a:t> </a:t>
            </a:r>
            <a:r>
              <a:rPr lang="de-DE" err="1">
                <a:latin typeface="Calibri" panose="020F0502020204030204" pitchFamily="34" charset="0"/>
                <a:cs typeface="Calibri" panose="020F0502020204030204" pitchFamily="34" charset="0"/>
              </a:rPr>
              <a:t>to</a:t>
            </a:r>
            <a:r>
              <a:rPr lang="de-DE">
                <a:latin typeface="Calibri" panose="020F0502020204030204" pitchFamily="34" charset="0"/>
                <a:cs typeface="Calibri" panose="020F0502020204030204" pitchFamily="34" charset="0"/>
              </a:rPr>
              <a:t> </a:t>
            </a:r>
            <a:r>
              <a:rPr lang="de-DE" err="1">
                <a:latin typeface="Calibri" panose="020F0502020204030204" pitchFamily="34" charset="0"/>
                <a:cs typeface="Calibri" panose="020F0502020204030204" pitchFamily="34" charset="0"/>
              </a:rPr>
              <a:t>source</a:t>
            </a:r>
            <a:r>
              <a:rPr lang="de-DE">
                <a:latin typeface="Calibri" panose="020F0502020204030204" pitchFamily="34" charset="0"/>
                <a:cs typeface="Calibri" panose="020F0502020204030204" pitchFamily="34" charset="0"/>
              </a:rPr>
              <a:t>!</a:t>
            </a:r>
            <a:br>
              <a:rPr lang="de-DE">
                <a:latin typeface="Calibri" panose="020F0502020204030204" pitchFamily="34" charset="0"/>
                <a:cs typeface="Calibri" panose="020F0502020204030204" pitchFamily="34" charset="0"/>
              </a:rPr>
            </a:br>
            <a:r>
              <a:rPr>
                <a:latin typeface="Calibri" panose="020F0502020204030204" pitchFamily="34" charset="0"/>
                <a:cs typeface="Calibri" panose="020F0502020204030204" pitchFamily="34" charset="0"/>
              </a:rPr>
              <a:t>Proper </a:t>
            </a:r>
            <a:r>
              <a:rPr b="1">
                <a:latin typeface="Calibri" panose="020F0502020204030204" pitchFamily="34" charset="0"/>
                <a:ea typeface="Helvetica"/>
                <a:cs typeface="Calibri" panose="020F0502020204030204" pitchFamily="34" charset="0"/>
                <a:sym typeface="Helvetica"/>
              </a:rPr>
              <a:t>data term</a:t>
            </a:r>
          </a:p>
          <a:p>
            <a:r>
              <a:rPr>
                <a:latin typeface="Calibri" panose="020F0502020204030204" pitchFamily="34" charset="0"/>
                <a:cs typeface="Calibri" panose="020F0502020204030204" pitchFamily="34" charset="0"/>
              </a:rPr>
              <a:t>Outliers —&gt; Robust cost functions</a:t>
            </a:r>
          </a:p>
          <a:p>
            <a:r>
              <a:rPr>
                <a:latin typeface="Calibri" panose="020F0502020204030204" pitchFamily="34" charset="0"/>
                <a:cs typeface="Calibri" panose="020F0502020204030204" pitchFamily="34" charset="0"/>
              </a:rPr>
              <a:t>Use additional information (e.g. normals)</a:t>
            </a:r>
          </a:p>
          <a:p>
            <a:r>
              <a:rPr>
                <a:latin typeface="Calibri" panose="020F0502020204030204" pitchFamily="34" charset="0"/>
                <a:cs typeface="Calibri" panose="020F0502020204030204" pitchFamily="34" charset="0"/>
              </a:rPr>
              <a:t>Compute transformation based on greedy subsets of points: RANSAC</a:t>
            </a:r>
          </a:p>
        </p:txBody>
      </p:sp>
      <p:sp>
        <p:nvSpPr>
          <p:cNvPr id="581" name="Slide Number"/>
          <p:cNvSpPr txBox="1">
            <a:spLocks noGrp="1"/>
          </p:cNvSpPr>
          <p:nvPr>
            <p:ph type="sldNum" sz="quarter" idx="12"/>
          </p:nvPr>
        </p:nvSpPr>
        <p:spPr>
          <a:prstGeom prst="rect">
            <a:avLst/>
          </a:prstGeom>
          <a:extLst>
            <a:ext uri="{C572A759-6A51-4108-AA02-DFA0A04FC94B}">
              <ma14:wrappingTextBoxFlag xmlns:m="http://schemas.openxmlformats.org/officeDocument/2006/math" xmlns:a14="http://schemas.microsoft.com/office/drawing/2010/main" xmlns:ma14="http://schemas.microsoft.com/office/mac/drawingml/2011/main" xmlns="" val="1"/>
            </a:ext>
          </a:extLst>
        </p:spPr>
        <p:txBody>
          <a:bodyPr/>
          <a:lstStyle/>
          <a:p>
            <a:fld id="{86CB4B4D-7CA3-9044-876B-883B54F8677D}" type="slidenum">
              <a:t>147</a:t>
            </a:fld>
            <a:endParaRPr/>
          </a:p>
        </p:txBody>
      </p:sp>
    </p:spTree>
    <p:extLst>
      <p:ext uri="{BB962C8B-B14F-4D97-AF65-F5344CB8AC3E}">
        <p14:creationId xmlns:p14="http://schemas.microsoft.com/office/powerpoint/2010/main" val="2738118663"/>
      </p:ext>
    </p:extLst>
  </p:cSld>
  <p:clrMapOvr>
    <a:masterClrMapping/>
  </p:clrMapOvr>
</p:sld>
</file>

<file path=ppt/slides/slide1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591" name="Group"/>
          <p:cNvGrpSpPr/>
          <p:nvPr/>
        </p:nvGrpSpPr>
        <p:grpSpPr>
          <a:xfrm>
            <a:off x="2845957" y="2593148"/>
            <a:ext cx="5649040" cy="2678442"/>
            <a:chOff x="233978" y="545676"/>
            <a:chExt cx="11301020" cy="5358279"/>
          </a:xfrm>
        </p:grpSpPr>
        <p:sp>
          <p:nvSpPr>
            <p:cNvPr id="583" name="Triangle"/>
            <p:cNvSpPr/>
            <p:nvPr/>
          </p:nvSpPr>
          <p:spPr>
            <a:xfrm>
              <a:off x="351453" y="744479"/>
              <a:ext cx="10965222" cy="5012631"/>
            </a:xfrm>
            <a:custGeom>
              <a:avLst/>
              <a:gdLst/>
              <a:ahLst/>
              <a:cxnLst>
                <a:cxn ang="0">
                  <a:pos x="wd2" y="hd2"/>
                </a:cxn>
                <a:cxn ang="5400000">
                  <a:pos x="wd2" y="hd2"/>
                </a:cxn>
                <a:cxn ang="10800000">
                  <a:pos x="wd2" y="hd2"/>
                </a:cxn>
                <a:cxn ang="16200000">
                  <a:pos x="wd2" y="hd2"/>
                </a:cxn>
              </a:cxnLst>
              <a:rect l="0" t="0" r="r" b="b"/>
              <a:pathLst>
                <a:path w="21600" h="21600" extrusionOk="0">
                  <a:moveTo>
                    <a:pt x="10800" y="0"/>
                  </a:moveTo>
                  <a:lnTo>
                    <a:pt x="21600" y="21600"/>
                  </a:lnTo>
                  <a:lnTo>
                    <a:pt x="0" y="21600"/>
                  </a:lnTo>
                  <a:close/>
                </a:path>
              </a:pathLst>
            </a:custGeom>
            <a:solidFill>
              <a:schemeClr val="accent2">
                <a:hueOff val="-2473793"/>
                <a:satOff val="-50209"/>
                <a:lumOff val="23543"/>
                <a:alpha val="50000"/>
              </a:schemeClr>
            </a:solidFill>
            <a:ln w="12700" cap="flat">
              <a:noFill/>
              <a:miter lim="400000"/>
            </a:ln>
            <a:effectLst/>
          </p:spPr>
          <p:txBody>
            <a:bodyPr wrap="square" lIns="35709" tIns="35709" rIns="35709" bIns="35709" numCol="1" anchor="ctr">
              <a:noAutofit/>
            </a:bodyPr>
            <a:lstStyle/>
            <a:p>
              <a:pPr>
                <a:defRPr sz="3200">
                  <a:solidFill>
                    <a:srgbClr val="FFFFFF"/>
                  </a:solidFill>
                </a:defRPr>
              </a:pPr>
              <a:endParaRPr sz="1600"/>
            </a:p>
          </p:txBody>
        </p:sp>
        <p:sp>
          <p:nvSpPr>
            <p:cNvPr id="584" name="Circle"/>
            <p:cNvSpPr/>
            <p:nvPr/>
          </p:nvSpPr>
          <p:spPr>
            <a:xfrm>
              <a:off x="11159224" y="5528181"/>
              <a:ext cx="375774" cy="375774"/>
            </a:xfrm>
            <a:prstGeom prst="ellipse">
              <a:avLst/>
            </a:prstGeom>
            <a:solidFill>
              <a:schemeClr val="accent1">
                <a:hueOff val="273562"/>
                <a:satOff val="2937"/>
                <a:lumOff val="-22233"/>
              </a:schemeClr>
            </a:solidFill>
            <a:ln w="12700" cap="flat">
              <a:noFill/>
              <a:miter lim="400000"/>
            </a:ln>
            <a:effectLst/>
          </p:spPr>
          <p:txBody>
            <a:bodyPr wrap="square" lIns="35709" tIns="35709" rIns="35709" bIns="35709" numCol="1" anchor="ctr">
              <a:noAutofit/>
            </a:bodyPr>
            <a:lstStyle/>
            <a:p>
              <a:pPr>
                <a:defRPr sz="3200">
                  <a:solidFill>
                    <a:srgbClr val="FFFFFF"/>
                  </a:solidFill>
                </a:defRPr>
              </a:pPr>
              <a:endParaRPr sz="1600"/>
            </a:p>
          </p:txBody>
        </p:sp>
        <p:sp>
          <p:nvSpPr>
            <p:cNvPr id="585" name="Circle"/>
            <p:cNvSpPr/>
            <p:nvPr/>
          </p:nvSpPr>
          <p:spPr>
            <a:xfrm>
              <a:off x="5667231" y="545676"/>
              <a:ext cx="375775" cy="375775"/>
            </a:xfrm>
            <a:prstGeom prst="ellipse">
              <a:avLst/>
            </a:prstGeom>
            <a:solidFill>
              <a:schemeClr val="accent1">
                <a:hueOff val="273562"/>
                <a:satOff val="2937"/>
                <a:lumOff val="-22233"/>
              </a:schemeClr>
            </a:solidFill>
            <a:ln w="12700" cap="flat">
              <a:noFill/>
              <a:miter lim="400000"/>
            </a:ln>
            <a:effectLst/>
          </p:spPr>
          <p:txBody>
            <a:bodyPr wrap="square" lIns="35709" tIns="35709" rIns="35709" bIns="35709" numCol="1" anchor="ctr">
              <a:noAutofit/>
            </a:bodyPr>
            <a:lstStyle/>
            <a:p>
              <a:pPr>
                <a:defRPr sz="3200">
                  <a:solidFill>
                    <a:srgbClr val="FFFFFF"/>
                  </a:solidFill>
                </a:defRPr>
              </a:pPr>
              <a:endParaRPr sz="1600"/>
            </a:p>
          </p:txBody>
        </p:sp>
        <p:sp>
          <p:nvSpPr>
            <p:cNvPr id="586" name="Circle"/>
            <p:cNvSpPr/>
            <p:nvPr/>
          </p:nvSpPr>
          <p:spPr>
            <a:xfrm>
              <a:off x="233978" y="5528181"/>
              <a:ext cx="375774" cy="375774"/>
            </a:xfrm>
            <a:prstGeom prst="ellipse">
              <a:avLst/>
            </a:prstGeom>
            <a:solidFill>
              <a:schemeClr val="accent1">
                <a:hueOff val="273562"/>
                <a:satOff val="2937"/>
                <a:lumOff val="-22233"/>
              </a:schemeClr>
            </a:solidFill>
            <a:ln w="12700" cap="flat">
              <a:noFill/>
              <a:miter lim="400000"/>
            </a:ln>
            <a:effectLst/>
          </p:spPr>
          <p:txBody>
            <a:bodyPr wrap="square" lIns="35709" tIns="35709" rIns="35709" bIns="35709" numCol="1" anchor="ctr">
              <a:noAutofit/>
            </a:bodyPr>
            <a:lstStyle/>
            <a:p>
              <a:pPr>
                <a:defRPr sz="3200">
                  <a:solidFill>
                    <a:srgbClr val="FFFFFF"/>
                  </a:solidFill>
                </a:defRPr>
              </a:pPr>
              <a:endParaRPr sz="1600"/>
            </a:p>
          </p:txBody>
        </p:sp>
      </p:grpSp>
      <p:sp>
        <p:nvSpPr>
          <p:cNvPr id="592" name="A much better objective: Point-to-surface distance"/>
          <p:cNvSpPr txBox="1">
            <a:spLocks noGrp="1"/>
          </p:cNvSpPr>
          <p:nvPr>
            <p:ph type="title"/>
          </p:nvPr>
        </p:nvSpPr>
        <p:spPr>
          <a:prstGeom prst="rect">
            <a:avLst/>
          </a:prstGeom>
        </p:spPr>
        <p:txBody>
          <a:bodyPr>
            <a:normAutofit/>
          </a:bodyPr>
          <a:lstStyle>
            <a:lvl1pPr defTabSz="460057">
              <a:defRPr sz="6272"/>
            </a:lvl1pPr>
          </a:lstStyle>
          <a:p>
            <a:r>
              <a:rPr sz="4400"/>
              <a:t>A much better objective: Point-to-surface distance</a:t>
            </a:r>
          </a:p>
        </p:txBody>
      </p:sp>
      <p:sp>
        <p:nvSpPr>
          <p:cNvPr id="593" name="Slide Number"/>
          <p:cNvSpPr txBox="1">
            <a:spLocks noGrp="1"/>
          </p:cNvSpPr>
          <p:nvPr>
            <p:ph type="sldNum" sz="quarter" idx="12"/>
          </p:nvPr>
        </p:nvSpPr>
        <p:spPr>
          <a:prstGeom prst="rect">
            <a:avLst/>
          </a:prstGeom>
          <a:extLst>
            <a:ext uri="{C572A759-6A51-4108-AA02-DFA0A04FC94B}">
              <ma14:wrappingTextBoxFlag xmlns:m="http://schemas.openxmlformats.org/officeDocument/2006/math" xmlns:a14="http://schemas.microsoft.com/office/drawing/2010/main" xmlns:ma14="http://schemas.microsoft.com/office/mac/drawingml/2011/main" xmlns="" val="1"/>
            </a:ext>
          </a:extLst>
        </p:spPr>
        <p:txBody>
          <a:bodyPr/>
          <a:lstStyle/>
          <a:p>
            <a:fld id="{86CB4B4D-7CA3-9044-876B-883B54F8677D}" type="slidenum">
              <a:t>148</a:t>
            </a:fld>
            <a:endParaRPr/>
          </a:p>
        </p:txBody>
      </p:sp>
      <p:pic>
        <p:nvPicPr>
          <p:cNvPr id="5" name="Picture 4">
            <a:extLst>
              <a:ext uri="{FF2B5EF4-FFF2-40B4-BE49-F238E27FC236}">
                <a16:creationId xmlns:a16="http://schemas.microsoft.com/office/drawing/2014/main" id="{8D5DCDF8-A462-B14F-9219-5DEFD1067F0D}"/>
              </a:ext>
            </a:extLst>
          </p:cNvPr>
          <p:cNvPicPr>
            <a:picLocks noChangeAspect="1"/>
          </p:cNvPicPr>
          <p:nvPr/>
        </p:nvPicPr>
        <p:blipFill>
          <a:blip r:embed="rId3"/>
          <a:stretch>
            <a:fillRect/>
          </a:stretch>
        </p:blipFill>
        <p:spPr>
          <a:xfrm>
            <a:off x="5879806" y="2397349"/>
            <a:ext cx="952500" cy="279400"/>
          </a:xfrm>
          <a:prstGeom prst="rect">
            <a:avLst/>
          </a:prstGeom>
        </p:spPr>
      </p:pic>
      <p:pic>
        <p:nvPicPr>
          <p:cNvPr id="6" name="Picture 5">
            <a:extLst>
              <a:ext uri="{FF2B5EF4-FFF2-40B4-BE49-F238E27FC236}">
                <a16:creationId xmlns:a16="http://schemas.microsoft.com/office/drawing/2014/main" id="{9A472606-6175-8044-832F-C999CF6C1BD6}"/>
              </a:ext>
            </a:extLst>
          </p:cNvPr>
          <p:cNvPicPr>
            <a:picLocks noChangeAspect="1"/>
          </p:cNvPicPr>
          <p:nvPr/>
        </p:nvPicPr>
        <p:blipFill>
          <a:blip r:embed="rId4"/>
          <a:stretch>
            <a:fillRect/>
          </a:stretch>
        </p:blipFill>
        <p:spPr>
          <a:xfrm>
            <a:off x="8609945" y="5409716"/>
            <a:ext cx="952500" cy="279400"/>
          </a:xfrm>
          <a:prstGeom prst="rect">
            <a:avLst/>
          </a:prstGeom>
        </p:spPr>
      </p:pic>
      <p:pic>
        <p:nvPicPr>
          <p:cNvPr id="7" name="Picture 6">
            <a:extLst>
              <a:ext uri="{FF2B5EF4-FFF2-40B4-BE49-F238E27FC236}">
                <a16:creationId xmlns:a16="http://schemas.microsoft.com/office/drawing/2014/main" id="{3865D3C1-83E8-7C4E-998C-7AB4DE1E3730}"/>
              </a:ext>
            </a:extLst>
          </p:cNvPr>
          <p:cNvPicPr>
            <a:picLocks noChangeAspect="1"/>
          </p:cNvPicPr>
          <p:nvPr/>
        </p:nvPicPr>
        <p:blipFill>
          <a:blip r:embed="rId5"/>
          <a:stretch>
            <a:fillRect/>
          </a:stretch>
        </p:blipFill>
        <p:spPr>
          <a:xfrm>
            <a:off x="2557545" y="5513321"/>
            <a:ext cx="952500" cy="279400"/>
          </a:xfrm>
          <a:prstGeom prst="rect">
            <a:avLst/>
          </a:prstGeom>
        </p:spPr>
      </p:pic>
    </p:spTree>
    <p:extLst>
      <p:ext uri="{BB962C8B-B14F-4D97-AF65-F5344CB8AC3E}">
        <p14:creationId xmlns:p14="http://schemas.microsoft.com/office/powerpoint/2010/main" val="4025855085"/>
      </p:ext>
    </p:extLst>
  </p:cSld>
  <p:clrMapOvr>
    <a:masterClrMapping/>
  </p:clrMapOvr>
</p:sld>
</file>

<file path=ppt/slides/slide1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7" name="Triangle"/>
          <p:cNvSpPr/>
          <p:nvPr/>
        </p:nvSpPr>
        <p:spPr>
          <a:xfrm>
            <a:off x="2904680" y="2692525"/>
            <a:ext cx="5481183" cy="2505663"/>
          </a:xfrm>
          <a:custGeom>
            <a:avLst/>
            <a:gdLst/>
            <a:ahLst/>
            <a:cxnLst>
              <a:cxn ang="0">
                <a:pos x="wd2" y="hd2"/>
              </a:cxn>
              <a:cxn ang="5400000">
                <a:pos x="wd2" y="hd2"/>
              </a:cxn>
              <a:cxn ang="10800000">
                <a:pos x="wd2" y="hd2"/>
              </a:cxn>
              <a:cxn ang="16200000">
                <a:pos x="wd2" y="hd2"/>
              </a:cxn>
            </a:cxnLst>
            <a:rect l="0" t="0" r="r" b="b"/>
            <a:pathLst>
              <a:path w="21600" h="21600" extrusionOk="0">
                <a:moveTo>
                  <a:pt x="10800" y="0"/>
                </a:moveTo>
                <a:lnTo>
                  <a:pt x="21600" y="21600"/>
                </a:lnTo>
                <a:lnTo>
                  <a:pt x="0" y="21600"/>
                </a:lnTo>
                <a:close/>
              </a:path>
            </a:pathLst>
          </a:custGeom>
          <a:solidFill>
            <a:schemeClr val="accent2">
              <a:hueOff val="-2473793"/>
              <a:satOff val="-50209"/>
              <a:lumOff val="23543"/>
              <a:alpha val="50000"/>
            </a:schemeClr>
          </a:solidFill>
          <a:ln w="12700">
            <a:miter lim="400000"/>
          </a:ln>
        </p:spPr>
        <p:txBody>
          <a:bodyPr lIns="35709" tIns="35709" rIns="35709" bIns="35709" anchor="ctr"/>
          <a:lstStyle/>
          <a:p>
            <a:pPr>
              <a:defRPr sz="3200">
                <a:solidFill>
                  <a:srgbClr val="FFFFFF"/>
                </a:solidFill>
              </a:defRPr>
            </a:pPr>
            <a:endParaRPr sz="1600"/>
          </a:p>
        </p:txBody>
      </p:sp>
      <p:sp>
        <p:nvSpPr>
          <p:cNvPr id="598" name="Circle"/>
          <p:cNvSpPr/>
          <p:nvPr/>
        </p:nvSpPr>
        <p:spPr>
          <a:xfrm>
            <a:off x="8307157" y="5083752"/>
            <a:ext cx="187838" cy="187838"/>
          </a:xfrm>
          <a:prstGeom prst="ellipse">
            <a:avLst/>
          </a:prstGeom>
          <a:solidFill>
            <a:schemeClr val="accent1">
              <a:hueOff val="273562"/>
              <a:satOff val="2937"/>
              <a:lumOff val="-22233"/>
            </a:schemeClr>
          </a:solidFill>
          <a:ln w="12700">
            <a:miter lim="400000"/>
          </a:ln>
        </p:spPr>
        <p:txBody>
          <a:bodyPr lIns="35709" tIns="35709" rIns="35709" bIns="35709" anchor="ctr"/>
          <a:lstStyle/>
          <a:p>
            <a:pPr>
              <a:defRPr sz="3200">
                <a:solidFill>
                  <a:srgbClr val="FFFFFF"/>
                </a:solidFill>
              </a:defRPr>
            </a:pPr>
            <a:endParaRPr sz="1600"/>
          </a:p>
        </p:txBody>
      </p:sp>
      <p:sp>
        <p:nvSpPr>
          <p:cNvPr id="599" name="Circle"/>
          <p:cNvSpPr/>
          <p:nvPr/>
        </p:nvSpPr>
        <p:spPr>
          <a:xfrm>
            <a:off x="5561876" y="2593149"/>
            <a:ext cx="187838" cy="187838"/>
          </a:xfrm>
          <a:prstGeom prst="ellipse">
            <a:avLst/>
          </a:prstGeom>
          <a:solidFill>
            <a:schemeClr val="accent1">
              <a:hueOff val="273562"/>
              <a:satOff val="2937"/>
              <a:lumOff val="-22233"/>
            </a:schemeClr>
          </a:solidFill>
          <a:ln w="12700">
            <a:miter lim="400000"/>
          </a:ln>
        </p:spPr>
        <p:txBody>
          <a:bodyPr lIns="35709" tIns="35709" rIns="35709" bIns="35709" anchor="ctr"/>
          <a:lstStyle/>
          <a:p>
            <a:pPr>
              <a:defRPr sz="3200">
                <a:solidFill>
                  <a:srgbClr val="FFFFFF"/>
                </a:solidFill>
              </a:defRPr>
            </a:pPr>
            <a:endParaRPr sz="1600"/>
          </a:p>
        </p:txBody>
      </p:sp>
      <p:sp>
        <p:nvSpPr>
          <p:cNvPr id="600" name="Circle"/>
          <p:cNvSpPr/>
          <p:nvPr/>
        </p:nvSpPr>
        <p:spPr>
          <a:xfrm>
            <a:off x="2845957" y="5083752"/>
            <a:ext cx="187838" cy="187838"/>
          </a:xfrm>
          <a:prstGeom prst="ellipse">
            <a:avLst/>
          </a:prstGeom>
          <a:solidFill>
            <a:schemeClr val="accent1">
              <a:hueOff val="273562"/>
              <a:satOff val="2937"/>
              <a:lumOff val="-22233"/>
            </a:schemeClr>
          </a:solidFill>
          <a:ln w="12700">
            <a:miter lim="400000"/>
          </a:ln>
        </p:spPr>
        <p:txBody>
          <a:bodyPr lIns="35709" tIns="35709" rIns="35709" bIns="35709" anchor="ctr"/>
          <a:lstStyle/>
          <a:p>
            <a:pPr>
              <a:defRPr sz="3200">
                <a:solidFill>
                  <a:srgbClr val="FFFFFF"/>
                </a:solidFill>
              </a:defRPr>
            </a:pPr>
            <a:endParaRPr sz="1600"/>
          </a:p>
        </p:txBody>
      </p:sp>
      <p:sp>
        <p:nvSpPr>
          <p:cNvPr id="601" name="Line"/>
          <p:cNvSpPr/>
          <p:nvPr/>
        </p:nvSpPr>
        <p:spPr>
          <a:xfrm flipH="1" flipV="1">
            <a:off x="7640120" y="3304386"/>
            <a:ext cx="739585" cy="1809780"/>
          </a:xfrm>
          <a:prstGeom prst="line">
            <a:avLst/>
          </a:prstGeom>
          <a:ln w="63500">
            <a:solidFill>
              <a:srgbClr val="A7392F"/>
            </a:solidFill>
            <a:custDash>
              <a:ds d="200000" sp="200000"/>
            </a:custDash>
            <a:miter lim="400000"/>
          </a:ln>
        </p:spPr>
        <p:txBody>
          <a:bodyPr lIns="35709" tIns="35709" rIns="35709" bIns="35709" anchor="ctr"/>
          <a:lstStyle/>
          <a:p>
            <a:pPr>
              <a:defRPr sz="3200"/>
            </a:pPr>
            <a:endParaRPr sz="1600"/>
          </a:p>
        </p:txBody>
      </p:sp>
      <p:sp>
        <p:nvSpPr>
          <p:cNvPr id="602" name="Circle"/>
          <p:cNvSpPr/>
          <p:nvPr/>
        </p:nvSpPr>
        <p:spPr>
          <a:xfrm>
            <a:off x="7546200" y="3195182"/>
            <a:ext cx="187838" cy="187839"/>
          </a:xfrm>
          <a:prstGeom prst="ellipse">
            <a:avLst/>
          </a:prstGeom>
          <a:solidFill>
            <a:srgbClr val="A7392F"/>
          </a:solidFill>
          <a:ln w="12700">
            <a:miter lim="400000"/>
          </a:ln>
        </p:spPr>
        <p:txBody>
          <a:bodyPr lIns="35709" tIns="35709" rIns="35709" bIns="35709" anchor="ctr"/>
          <a:lstStyle/>
          <a:p>
            <a:pPr>
              <a:defRPr sz="3200">
                <a:solidFill>
                  <a:srgbClr val="FFFFFF"/>
                </a:solidFill>
              </a:defRPr>
            </a:pPr>
            <a:endParaRPr sz="1600"/>
          </a:p>
        </p:txBody>
      </p:sp>
      <p:sp>
        <p:nvSpPr>
          <p:cNvPr id="603" name="Line"/>
          <p:cNvSpPr/>
          <p:nvPr/>
        </p:nvSpPr>
        <p:spPr>
          <a:xfrm flipV="1">
            <a:off x="7563544" y="3636206"/>
            <a:ext cx="892737" cy="892736"/>
          </a:xfrm>
          <a:prstGeom prst="line">
            <a:avLst/>
          </a:prstGeom>
          <a:ln w="279400">
            <a:solidFill>
              <a:srgbClr val="FF3207"/>
            </a:solidFill>
            <a:miter lim="400000"/>
          </a:ln>
        </p:spPr>
        <p:txBody>
          <a:bodyPr lIns="35709" tIns="35709" rIns="35709" bIns="35709" anchor="ctr"/>
          <a:lstStyle/>
          <a:p>
            <a:pPr>
              <a:defRPr sz="3200"/>
            </a:pPr>
            <a:endParaRPr sz="1600"/>
          </a:p>
        </p:txBody>
      </p:sp>
      <p:sp>
        <p:nvSpPr>
          <p:cNvPr id="604" name="Line"/>
          <p:cNvSpPr/>
          <p:nvPr/>
        </p:nvSpPr>
        <p:spPr>
          <a:xfrm flipH="1" flipV="1">
            <a:off x="7549021" y="3621684"/>
            <a:ext cx="921783" cy="921783"/>
          </a:xfrm>
          <a:prstGeom prst="line">
            <a:avLst/>
          </a:prstGeom>
          <a:ln w="279400">
            <a:solidFill>
              <a:srgbClr val="FF3207"/>
            </a:solidFill>
            <a:miter lim="400000"/>
          </a:ln>
        </p:spPr>
        <p:txBody>
          <a:bodyPr lIns="35709" tIns="35709" rIns="35709" bIns="35709" anchor="ctr"/>
          <a:lstStyle/>
          <a:p>
            <a:pPr>
              <a:defRPr sz="3200"/>
            </a:pPr>
            <a:endParaRPr sz="1600"/>
          </a:p>
        </p:txBody>
      </p:sp>
      <p:sp>
        <p:nvSpPr>
          <p:cNvPr id="605" name="Point-to-surface distance"/>
          <p:cNvSpPr txBox="1">
            <a:spLocks noGrp="1"/>
          </p:cNvSpPr>
          <p:nvPr>
            <p:ph type="title"/>
          </p:nvPr>
        </p:nvSpPr>
        <p:spPr>
          <a:prstGeom prst="rect">
            <a:avLst/>
          </a:prstGeom>
        </p:spPr>
        <p:txBody>
          <a:bodyPr>
            <a:normAutofit/>
          </a:bodyPr>
          <a:lstStyle>
            <a:lvl1pPr>
              <a:defRPr sz="5600"/>
            </a:lvl1pPr>
          </a:lstStyle>
          <a:p>
            <a:r>
              <a:rPr lang="de-DE" sz="4400" err="1"/>
              <a:t>Closest</a:t>
            </a:r>
            <a:r>
              <a:rPr lang="de-DE" sz="4400"/>
              <a:t> </a:t>
            </a:r>
            <a:r>
              <a:rPr lang="de-DE" sz="4400" err="1"/>
              <a:t>points</a:t>
            </a:r>
            <a:r>
              <a:rPr lang="de-DE" sz="4400"/>
              <a:t>: </a:t>
            </a:r>
            <a:r>
              <a:rPr lang="de-DE" sz="4400" err="1"/>
              <a:t>avoid</a:t>
            </a:r>
            <a:r>
              <a:rPr lang="de-DE" sz="4400"/>
              <a:t> </a:t>
            </a:r>
            <a:r>
              <a:rPr lang="de-DE" sz="4400" err="1"/>
              <a:t>local</a:t>
            </a:r>
            <a:r>
              <a:rPr lang="de-DE" sz="4400"/>
              <a:t> </a:t>
            </a:r>
            <a:r>
              <a:rPr lang="de-DE" sz="4400" err="1"/>
              <a:t>minima</a:t>
            </a:r>
            <a:endParaRPr sz="4400"/>
          </a:p>
        </p:txBody>
      </p:sp>
      <p:sp>
        <p:nvSpPr>
          <p:cNvPr id="609" name="Slide Number"/>
          <p:cNvSpPr txBox="1">
            <a:spLocks noGrp="1"/>
          </p:cNvSpPr>
          <p:nvPr>
            <p:ph type="sldNum" sz="quarter" idx="12"/>
          </p:nvPr>
        </p:nvSpPr>
        <p:spPr>
          <a:prstGeom prst="rect">
            <a:avLst/>
          </a:prstGeom>
          <a:extLst>
            <a:ext uri="{C572A759-6A51-4108-AA02-DFA0A04FC94B}">
              <ma14:wrappingTextBoxFlag xmlns:m="http://schemas.openxmlformats.org/officeDocument/2006/math" xmlns:a14="http://schemas.microsoft.com/office/drawing/2010/main" xmlns:ma14="http://schemas.microsoft.com/office/mac/drawingml/2011/main" xmlns="" val="1"/>
            </a:ext>
          </a:extLst>
        </p:spPr>
        <p:txBody>
          <a:bodyPr/>
          <a:lstStyle/>
          <a:p>
            <a:fld id="{86CB4B4D-7CA3-9044-876B-883B54F8677D}" type="slidenum">
              <a:t>149</a:t>
            </a:fld>
            <a:endParaRPr/>
          </a:p>
        </p:txBody>
      </p:sp>
      <p:sp>
        <p:nvSpPr>
          <p:cNvPr id="606" name="Closest points: avoid local minima"/>
          <p:cNvSpPr txBox="1"/>
          <p:nvPr/>
        </p:nvSpPr>
        <p:spPr>
          <a:xfrm>
            <a:off x="4062848" y="5333439"/>
            <a:ext cx="3185894" cy="1081205"/>
          </a:xfrm>
          <a:prstGeom prst="rect">
            <a:avLst/>
          </a:prstGeom>
          <a:ln w="12700">
            <a:miter lim="400000"/>
          </a:ln>
          <a:extLst>
            <a:ext uri="{C572A759-6A51-4108-AA02-DFA0A04FC94B}">
              <ma14:wrappingTextBoxFlag xmlns:m="http://schemas.openxmlformats.org/officeDocument/2006/math" xmlns:a14="http://schemas.microsoft.com/office/drawing/2010/main" xmlns:ma14="http://schemas.microsoft.com/office/mac/drawingml/2011/main" xmlns="" val="1"/>
            </a:ext>
          </a:extLst>
        </p:spPr>
        <p:txBody>
          <a:bodyPr lIns="35709" tIns="35709" rIns="35709" bIns="35709" anchor="ctr">
            <a:normAutofit/>
          </a:bodyPr>
          <a:lstStyle>
            <a:lvl1pPr>
              <a:defRPr sz="7600"/>
            </a:lvl1pPr>
          </a:lstStyle>
          <a:p>
            <a:r>
              <a:rPr lang="de-DE" sz="2400" b="1"/>
              <a:t>Point-</a:t>
            </a:r>
            <a:r>
              <a:rPr lang="de-DE" sz="2400" b="1" err="1"/>
              <a:t>to</a:t>
            </a:r>
            <a:r>
              <a:rPr lang="de-DE" sz="2400" b="1"/>
              <a:t>-point</a:t>
            </a:r>
            <a:r>
              <a:rPr lang="de-DE" sz="2400"/>
              <a:t> </a:t>
            </a:r>
            <a:r>
              <a:rPr lang="de-DE" sz="2400" err="1"/>
              <a:t>distance</a:t>
            </a:r>
            <a:endParaRPr sz="2400"/>
          </a:p>
        </p:txBody>
      </p:sp>
      <p:pic>
        <p:nvPicPr>
          <p:cNvPr id="607" name="Image" descr="Image"/>
          <p:cNvPicPr>
            <a:picLocks noChangeAspect="1"/>
          </p:cNvPicPr>
          <p:nvPr/>
        </p:nvPicPr>
        <p:blipFill>
          <a:blip r:embed="rId3"/>
          <a:stretch>
            <a:fillRect/>
          </a:stretch>
        </p:blipFill>
        <p:spPr>
          <a:xfrm>
            <a:off x="7527835" y="2730270"/>
            <a:ext cx="964155" cy="276749"/>
          </a:xfrm>
          <a:prstGeom prst="rect">
            <a:avLst/>
          </a:prstGeom>
          <a:ln w="12700">
            <a:miter lim="400000"/>
          </a:ln>
        </p:spPr>
      </p:pic>
      <p:pic>
        <p:nvPicPr>
          <p:cNvPr id="608" name="Image" descr="Image"/>
          <p:cNvPicPr>
            <a:picLocks noChangeAspect="1"/>
          </p:cNvPicPr>
          <p:nvPr/>
        </p:nvPicPr>
        <p:blipFill>
          <a:blip r:embed="rId4"/>
          <a:stretch>
            <a:fillRect/>
          </a:stretch>
        </p:blipFill>
        <p:spPr>
          <a:xfrm>
            <a:off x="8678531" y="5034833"/>
            <a:ext cx="964155" cy="285676"/>
          </a:xfrm>
          <a:prstGeom prst="rect">
            <a:avLst/>
          </a:prstGeom>
          <a:ln w="12700">
            <a:miter lim="400000"/>
          </a:ln>
        </p:spPr>
      </p:pic>
    </p:spTree>
  </p:cSld>
  <p:clrMapOvr>
    <a:masterClrMapping/>
  </p:clrMapOvr>
</p:sld>
</file>

<file path=ppt/slides/slide1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7" name="Triangle"/>
          <p:cNvSpPr/>
          <p:nvPr/>
        </p:nvSpPr>
        <p:spPr>
          <a:xfrm>
            <a:off x="2904680" y="2692525"/>
            <a:ext cx="5481183" cy="2505663"/>
          </a:xfrm>
          <a:custGeom>
            <a:avLst/>
            <a:gdLst/>
            <a:ahLst/>
            <a:cxnLst>
              <a:cxn ang="0">
                <a:pos x="wd2" y="hd2"/>
              </a:cxn>
              <a:cxn ang="5400000">
                <a:pos x="wd2" y="hd2"/>
              </a:cxn>
              <a:cxn ang="10800000">
                <a:pos x="wd2" y="hd2"/>
              </a:cxn>
              <a:cxn ang="16200000">
                <a:pos x="wd2" y="hd2"/>
              </a:cxn>
            </a:cxnLst>
            <a:rect l="0" t="0" r="r" b="b"/>
            <a:pathLst>
              <a:path w="21600" h="21600" extrusionOk="0">
                <a:moveTo>
                  <a:pt x="10800" y="0"/>
                </a:moveTo>
                <a:lnTo>
                  <a:pt x="21600" y="21600"/>
                </a:lnTo>
                <a:lnTo>
                  <a:pt x="0" y="21600"/>
                </a:lnTo>
                <a:close/>
              </a:path>
            </a:pathLst>
          </a:custGeom>
          <a:solidFill>
            <a:schemeClr val="accent2">
              <a:hueOff val="-2473793"/>
              <a:satOff val="-50209"/>
              <a:lumOff val="23543"/>
              <a:alpha val="50000"/>
            </a:schemeClr>
          </a:solidFill>
          <a:ln w="12700">
            <a:miter lim="400000"/>
          </a:ln>
        </p:spPr>
        <p:txBody>
          <a:bodyPr lIns="35709" tIns="35709" rIns="35709" bIns="35709" anchor="ctr"/>
          <a:lstStyle/>
          <a:p>
            <a:pPr>
              <a:defRPr sz="3200">
                <a:solidFill>
                  <a:srgbClr val="FFFFFF"/>
                </a:solidFill>
              </a:defRPr>
            </a:pPr>
            <a:endParaRPr sz="1600"/>
          </a:p>
        </p:txBody>
      </p:sp>
      <p:sp>
        <p:nvSpPr>
          <p:cNvPr id="598" name="Circle"/>
          <p:cNvSpPr/>
          <p:nvPr/>
        </p:nvSpPr>
        <p:spPr>
          <a:xfrm>
            <a:off x="8307157" y="5083752"/>
            <a:ext cx="187838" cy="187838"/>
          </a:xfrm>
          <a:prstGeom prst="ellipse">
            <a:avLst/>
          </a:prstGeom>
          <a:solidFill>
            <a:schemeClr val="accent1">
              <a:hueOff val="273562"/>
              <a:satOff val="2937"/>
              <a:lumOff val="-22233"/>
            </a:schemeClr>
          </a:solidFill>
          <a:ln w="12700">
            <a:miter lim="400000"/>
          </a:ln>
        </p:spPr>
        <p:txBody>
          <a:bodyPr lIns="35709" tIns="35709" rIns="35709" bIns="35709" anchor="ctr"/>
          <a:lstStyle/>
          <a:p>
            <a:pPr>
              <a:defRPr sz="3200">
                <a:solidFill>
                  <a:srgbClr val="FFFFFF"/>
                </a:solidFill>
              </a:defRPr>
            </a:pPr>
            <a:endParaRPr sz="1600"/>
          </a:p>
        </p:txBody>
      </p:sp>
      <p:sp>
        <p:nvSpPr>
          <p:cNvPr id="599" name="Circle"/>
          <p:cNvSpPr/>
          <p:nvPr/>
        </p:nvSpPr>
        <p:spPr>
          <a:xfrm>
            <a:off x="5561876" y="2593149"/>
            <a:ext cx="187838" cy="187838"/>
          </a:xfrm>
          <a:prstGeom prst="ellipse">
            <a:avLst/>
          </a:prstGeom>
          <a:solidFill>
            <a:schemeClr val="accent1">
              <a:hueOff val="273562"/>
              <a:satOff val="2937"/>
              <a:lumOff val="-22233"/>
            </a:schemeClr>
          </a:solidFill>
          <a:ln w="12700">
            <a:miter lim="400000"/>
          </a:ln>
        </p:spPr>
        <p:txBody>
          <a:bodyPr lIns="35709" tIns="35709" rIns="35709" bIns="35709" anchor="ctr"/>
          <a:lstStyle/>
          <a:p>
            <a:pPr>
              <a:defRPr sz="3200">
                <a:solidFill>
                  <a:srgbClr val="FFFFFF"/>
                </a:solidFill>
              </a:defRPr>
            </a:pPr>
            <a:endParaRPr sz="1600"/>
          </a:p>
        </p:txBody>
      </p:sp>
      <p:sp>
        <p:nvSpPr>
          <p:cNvPr id="600" name="Circle"/>
          <p:cNvSpPr/>
          <p:nvPr/>
        </p:nvSpPr>
        <p:spPr>
          <a:xfrm>
            <a:off x="2845957" y="5083752"/>
            <a:ext cx="187838" cy="187838"/>
          </a:xfrm>
          <a:prstGeom prst="ellipse">
            <a:avLst/>
          </a:prstGeom>
          <a:solidFill>
            <a:schemeClr val="accent1">
              <a:hueOff val="273562"/>
              <a:satOff val="2937"/>
              <a:lumOff val="-22233"/>
            </a:schemeClr>
          </a:solidFill>
          <a:ln w="12700">
            <a:miter lim="400000"/>
          </a:ln>
        </p:spPr>
        <p:txBody>
          <a:bodyPr lIns="35709" tIns="35709" rIns="35709" bIns="35709" anchor="ctr"/>
          <a:lstStyle/>
          <a:p>
            <a:pPr>
              <a:defRPr sz="3200">
                <a:solidFill>
                  <a:srgbClr val="FFFFFF"/>
                </a:solidFill>
              </a:defRPr>
            </a:pPr>
            <a:endParaRPr sz="1600"/>
          </a:p>
        </p:txBody>
      </p:sp>
      <p:sp>
        <p:nvSpPr>
          <p:cNvPr id="602" name="Circle"/>
          <p:cNvSpPr/>
          <p:nvPr/>
        </p:nvSpPr>
        <p:spPr>
          <a:xfrm>
            <a:off x="7546200" y="3195182"/>
            <a:ext cx="187838" cy="187839"/>
          </a:xfrm>
          <a:prstGeom prst="ellipse">
            <a:avLst/>
          </a:prstGeom>
          <a:solidFill>
            <a:srgbClr val="A7392F"/>
          </a:solidFill>
          <a:ln w="12700">
            <a:miter lim="400000"/>
          </a:ln>
        </p:spPr>
        <p:txBody>
          <a:bodyPr lIns="35709" tIns="35709" rIns="35709" bIns="35709" anchor="ctr"/>
          <a:lstStyle/>
          <a:p>
            <a:pPr>
              <a:defRPr sz="3200">
                <a:solidFill>
                  <a:srgbClr val="FFFFFF"/>
                </a:solidFill>
              </a:defRPr>
            </a:pPr>
            <a:endParaRPr sz="1600"/>
          </a:p>
        </p:txBody>
      </p:sp>
      <p:sp>
        <p:nvSpPr>
          <p:cNvPr id="605" name="Point-to-surface distance"/>
          <p:cNvSpPr txBox="1">
            <a:spLocks noGrp="1"/>
          </p:cNvSpPr>
          <p:nvPr>
            <p:ph type="title"/>
          </p:nvPr>
        </p:nvSpPr>
        <p:spPr>
          <a:prstGeom prst="rect">
            <a:avLst/>
          </a:prstGeom>
        </p:spPr>
        <p:txBody>
          <a:bodyPr>
            <a:normAutofit/>
          </a:bodyPr>
          <a:lstStyle>
            <a:lvl1pPr>
              <a:defRPr sz="5600"/>
            </a:lvl1pPr>
          </a:lstStyle>
          <a:p>
            <a:r>
              <a:rPr lang="de-DE" sz="4400" err="1"/>
              <a:t>Closest</a:t>
            </a:r>
            <a:r>
              <a:rPr lang="de-DE" sz="4400"/>
              <a:t> </a:t>
            </a:r>
            <a:r>
              <a:rPr lang="de-DE" sz="4400" err="1"/>
              <a:t>points</a:t>
            </a:r>
            <a:r>
              <a:rPr lang="de-DE" sz="4400"/>
              <a:t>: </a:t>
            </a:r>
            <a:r>
              <a:rPr lang="de-DE" sz="4400" err="1"/>
              <a:t>avoid</a:t>
            </a:r>
            <a:r>
              <a:rPr lang="de-DE" sz="4400"/>
              <a:t> </a:t>
            </a:r>
            <a:r>
              <a:rPr lang="de-DE" sz="4400" err="1"/>
              <a:t>local</a:t>
            </a:r>
            <a:r>
              <a:rPr lang="de-DE" sz="4400"/>
              <a:t> </a:t>
            </a:r>
            <a:r>
              <a:rPr lang="de-DE" sz="4400" err="1"/>
              <a:t>minima</a:t>
            </a:r>
            <a:endParaRPr sz="4400"/>
          </a:p>
        </p:txBody>
      </p:sp>
      <p:sp>
        <p:nvSpPr>
          <p:cNvPr id="609" name="Slide Number"/>
          <p:cNvSpPr txBox="1">
            <a:spLocks noGrp="1"/>
          </p:cNvSpPr>
          <p:nvPr>
            <p:ph type="sldNum" sz="quarter" idx="12"/>
          </p:nvPr>
        </p:nvSpPr>
        <p:spPr>
          <a:prstGeom prst="rect">
            <a:avLst/>
          </a:prstGeom>
          <a:extLst>
            <a:ext uri="{C572A759-6A51-4108-AA02-DFA0A04FC94B}">
              <ma14:wrappingTextBoxFlag xmlns:m="http://schemas.openxmlformats.org/officeDocument/2006/math" xmlns:a14="http://schemas.microsoft.com/office/drawing/2010/main" xmlns:ma14="http://schemas.microsoft.com/office/mac/drawingml/2011/main" xmlns="" val="1"/>
            </a:ext>
          </a:extLst>
        </p:spPr>
        <p:txBody>
          <a:bodyPr/>
          <a:lstStyle/>
          <a:p>
            <a:fld id="{86CB4B4D-7CA3-9044-876B-883B54F8677D}" type="slidenum">
              <a:t>150</a:t>
            </a:fld>
            <a:endParaRPr/>
          </a:p>
        </p:txBody>
      </p:sp>
      <p:sp>
        <p:nvSpPr>
          <p:cNvPr id="606" name="Closest points: avoid local minima"/>
          <p:cNvSpPr txBox="1"/>
          <p:nvPr/>
        </p:nvSpPr>
        <p:spPr>
          <a:xfrm>
            <a:off x="4062848" y="5333439"/>
            <a:ext cx="3464986" cy="1081205"/>
          </a:xfrm>
          <a:prstGeom prst="rect">
            <a:avLst/>
          </a:prstGeom>
          <a:ln w="12700">
            <a:miter lim="400000"/>
          </a:ln>
          <a:extLst>
            <a:ext uri="{C572A759-6A51-4108-AA02-DFA0A04FC94B}">
              <ma14:wrappingTextBoxFlag xmlns:m="http://schemas.openxmlformats.org/officeDocument/2006/math" xmlns:a14="http://schemas.microsoft.com/office/drawing/2010/main" xmlns:ma14="http://schemas.microsoft.com/office/mac/drawingml/2011/main" xmlns="" val="1"/>
            </a:ext>
          </a:extLst>
        </p:spPr>
        <p:txBody>
          <a:bodyPr lIns="35709" tIns="35709" rIns="35709" bIns="35709" anchor="ctr">
            <a:normAutofit/>
          </a:bodyPr>
          <a:lstStyle>
            <a:lvl1pPr>
              <a:defRPr sz="7600"/>
            </a:lvl1pPr>
          </a:lstStyle>
          <a:p>
            <a:r>
              <a:rPr lang="de-DE" sz="2400" b="1"/>
              <a:t>Point-</a:t>
            </a:r>
            <a:r>
              <a:rPr lang="de-DE" sz="2400" b="1" err="1"/>
              <a:t>to</a:t>
            </a:r>
            <a:r>
              <a:rPr lang="de-DE" sz="2400" b="1"/>
              <a:t>-</a:t>
            </a:r>
            <a:r>
              <a:rPr lang="de-DE" sz="2400" b="1" err="1"/>
              <a:t>surface</a:t>
            </a:r>
            <a:r>
              <a:rPr lang="de-DE" sz="2400"/>
              <a:t> </a:t>
            </a:r>
            <a:r>
              <a:rPr lang="de-DE" sz="2400" err="1"/>
              <a:t>distance</a:t>
            </a:r>
            <a:endParaRPr sz="2400"/>
          </a:p>
        </p:txBody>
      </p:sp>
      <p:pic>
        <p:nvPicPr>
          <p:cNvPr id="607" name="Image" descr="Image"/>
          <p:cNvPicPr>
            <a:picLocks noChangeAspect="1"/>
          </p:cNvPicPr>
          <p:nvPr/>
        </p:nvPicPr>
        <p:blipFill>
          <a:blip r:embed="rId3"/>
          <a:stretch>
            <a:fillRect/>
          </a:stretch>
        </p:blipFill>
        <p:spPr>
          <a:xfrm>
            <a:off x="7527835" y="2730270"/>
            <a:ext cx="964155" cy="276749"/>
          </a:xfrm>
          <a:prstGeom prst="rect">
            <a:avLst/>
          </a:prstGeom>
          <a:ln w="12700">
            <a:miter lim="400000"/>
          </a:ln>
        </p:spPr>
      </p:pic>
      <p:sp>
        <p:nvSpPr>
          <p:cNvPr id="15" name="Line">
            <a:extLst>
              <a:ext uri="{FF2B5EF4-FFF2-40B4-BE49-F238E27FC236}">
                <a16:creationId xmlns:a16="http://schemas.microsoft.com/office/drawing/2014/main" id="{EC8ADB62-9629-E744-9D70-C62F35EBDCA2}"/>
              </a:ext>
            </a:extLst>
          </p:cNvPr>
          <p:cNvSpPr/>
          <p:nvPr/>
        </p:nvSpPr>
        <p:spPr>
          <a:xfrm flipV="1">
            <a:off x="7640119" y="3304387"/>
            <a:ext cx="0" cy="1556376"/>
          </a:xfrm>
          <a:prstGeom prst="line">
            <a:avLst/>
          </a:prstGeom>
          <a:ln w="63500">
            <a:solidFill>
              <a:srgbClr val="A7392F"/>
            </a:solidFill>
            <a:custDash>
              <a:ds d="200000" sp="200000"/>
            </a:custDash>
            <a:miter lim="400000"/>
          </a:ln>
        </p:spPr>
        <p:txBody>
          <a:bodyPr lIns="35709" tIns="35709" rIns="35709" bIns="35709" anchor="ctr"/>
          <a:lstStyle/>
          <a:p>
            <a:pPr>
              <a:defRPr sz="3200"/>
            </a:pPr>
            <a:endParaRPr sz="1600"/>
          </a:p>
        </p:txBody>
      </p:sp>
      <p:sp>
        <p:nvSpPr>
          <p:cNvPr id="16" name="Circle">
            <a:extLst>
              <a:ext uri="{FF2B5EF4-FFF2-40B4-BE49-F238E27FC236}">
                <a16:creationId xmlns:a16="http://schemas.microsoft.com/office/drawing/2014/main" id="{5BFC487E-C5B7-464A-AC84-8321E2D2F441}"/>
              </a:ext>
            </a:extLst>
          </p:cNvPr>
          <p:cNvSpPr/>
          <p:nvPr/>
        </p:nvSpPr>
        <p:spPr>
          <a:xfrm>
            <a:off x="7546200" y="4845912"/>
            <a:ext cx="187838" cy="187839"/>
          </a:xfrm>
          <a:prstGeom prst="ellipse">
            <a:avLst/>
          </a:prstGeom>
          <a:solidFill>
            <a:srgbClr val="6E8C5D"/>
          </a:solidFill>
          <a:ln w="12700">
            <a:miter lim="400000"/>
          </a:ln>
        </p:spPr>
        <p:txBody>
          <a:bodyPr lIns="35709" tIns="35709" rIns="35709" bIns="35709" anchor="ctr"/>
          <a:lstStyle/>
          <a:p>
            <a:pPr>
              <a:defRPr sz="3200">
                <a:solidFill>
                  <a:srgbClr val="FFFFFF"/>
                </a:solidFill>
              </a:defRPr>
            </a:pPr>
            <a:endParaRPr sz="1600"/>
          </a:p>
        </p:txBody>
      </p:sp>
      <p:pic>
        <p:nvPicPr>
          <p:cNvPr id="17" name="Image" descr="Image">
            <a:extLst>
              <a:ext uri="{FF2B5EF4-FFF2-40B4-BE49-F238E27FC236}">
                <a16:creationId xmlns:a16="http://schemas.microsoft.com/office/drawing/2014/main" id="{D606291A-DCA0-B248-B8E4-F932B2173992}"/>
              </a:ext>
            </a:extLst>
          </p:cNvPr>
          <p:cNvPicPr>
            <a:picLocks noChangeAspect="1"/>
          </p:cNvPicPr>
          <p:nvPr/>
        </p:nvPicPr>
        <p:blipFill>
          <a:blip r:embed="rId4"/>
          <a:stretch>
            <a:fillRect/>
          </a:stretch>
        </p:blipFill>
        <p:spPr>
          <a:xfrm>
            <a:off x="6418807" y="4647011"/>
            <a:ext cx="919519" cy="285676"/>
          </a:xfrm>
          <a:prstGeom prst="rect">
            <a:avLst/>
          </a:prstGeom>
          <a:ln w="12700">
            <a:miter lim="400000"/>
          </a:ln>
        </p:spPr>
      </p:pic>
    </p:spTree>
    <p:extLst>
      <p:ext uri="{BB962C8B-B14F-4D97-AF65-F5344CB8AC3E}">
        <p14:creationId xmlns:p14="http://schemas.microsoft.com/office/powerpoint/2010/main" val="921459112"/>
      </p:ext>
    </p:extLst>
  </p:cSld>
  <p:clrMapOvr>
    <a:masterClrMapping/>
  </p:clrMapOvr>
</p:sld>
</file>

<file path=ppt/slides/slide1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5" name="Is ICP the best we can do?"/>
          <p:cNvSpPr txBox="1">
            <a:spLocks noGrp="1"/>
          </p:cNvSpPr>
          <p:nvPr>
            <p:ph type="title"/>
          </p:nvPr>
        </p:nvSpPr>
        <p:spPr>
          <a:prstGeom prst="rect">
            <a:avLst/>
          </a:prstGeom>
        </p:spPr>
        <p:txBody>
          <a:bodyPr>
            <a:normAutofit/>
          </a:bodyPr>
          <a:lstStyle>
            <a:lvl1pPr>
              <a:defRPr sz="7600"/>
            </a:lvl1pPr>
          </a:lstStyle>
          <a:p>
            <a:r>
              <a:rPr sz="4400"/>
              <a:t>Is ICP the best we can do?</a:t>
            </a:r>
          </a:p>
        </p:txBody>
      </p:sp>
      <p:sp>
        <p:nvSpPr>
          <p:cNvPr id="526" name="iteration j…"/>
          <p:cNvSpPr txBox="1">
            <a:spLocks noGrp="1"/>
          </p:cNvSpPr>
          <p:nvPr>
            <p:ph idx="1"/>
          </p:nvPr>
        </p:nvSpPr>
        <p:spPr>
          <a:prstGeom prst="rect">
            <a:avLst/>
          </a:prstGeom>
        </p:spPr>
        <p:txBody>
          <a:bodyPr>
            <a:normAutofit fontScale="70000" lnSpcReduction="20000"/>
          </a:bodyPr>
          <a:lstStyle/>
          <a:p>
            <a:pPr marL="0" indent="0" defTabSz="386042">
              <a:spcBef>
                <a:spcPts val="2749"/>
              </a:spcBef>
              <a:buNone/>
              <a:defRPr sz="4700"/>
            </a:pPr>
            <a:r>
              <a:rPr lang="en-US"/>
              <a:t>I</a:t>
            </a:r>
            <a:r>
              <a:t>teration j</a:t>
            </a:r>
            <a:r>
              <a:rPr lang="en-US"/>
              <a:t>:</a:t>
            </a:r>
            <a:endParaRPr/>
          </a:p>
          <a:p>
            <a:pPr marL="290101" indent="-290101" defTabSz="386042">
              <a:spcBef>
                <a:spcPts val="2749"/>
              </a:spcBef>
              <a:defRPr sz="4700"/>
            </a:pPr>
            <a:r>
              <a:t>compute closest points</a:t>
            </a:r>
            <a:br>
              <a:rPr/>
            </a:br>
            <a:endParaRPr/>
          </a:p>
          <a:p>
            <a:pPr marL="290101" indent="-290101" defTabSz="386042">
              <a:spcBef>
                <a:spcPts val="2749"/>
              </a:spcBef>
              <a:defRPr sz="4700"/>
            </a:pPr>
            <a:r>
              <a:t>compute optimal transformation with Procrustes</a:t>
            </a:r>
            <a:br>
              <a:rPr/>
            </a:br>
            <a:endParaRPr/>
          </a:p>
          <a:p>
            <a:pPr marL="290101" indent="-290101" defTabSz="386042">
              <a:spcBef>
                <a:spcPts val="2749"/>
              </a:spcBef>
              <a:defRPr sz="4700"/>
            </a:pPr>
            <a:r>
              <a:t>apply transformation</a:t>
            </a:r>
            <a:br>
              <a:rPr/>
            </a:br>
            <a:endParaRPr/>
          </a:p>
          <a:p>
            <a:pPr marL="290101" indent="-290101" defTabSz="386042">
              <a:spcBef>
                <a:spcPts val="2749"/>
              </a:spcBef>
              <a:defRPr sz="4700"/>
            </a:pPr>
            <a:r>
              <a:t>terminate if converged, otherwise iterate</a:t>
            </a:r>
          </a:p>
        </p:txBody>
      </p:sp>
      <p:sp>
        <p:nvSpPr>
          <p:cNvPr id="528" name="Slide Number"/>
          <p:cNvSpPr txBox="1">
            <a:spLocks noGrp="1"/>
          </p:cNvSpPr>
          <p:nvPr>
            <p:ph type="sldNum" sz="quarter" idx="12"/>
          </p:nvPr>
        </p:nvSpPr>
        <p:spPr>
          <a:prstGeom prst="rect">
            <a:avLst/>
          </a:prstGeom>
          <a:extLst>
            <a:ext uri="{C572A759-6A51-4108-AA02-DFA0A04FC94B}">
              <ma14:wrappingTextBoxFlag xmlns:m="http://schemas.openxmlformats.org/officeDocument/2006/math" xmlns:a14="http://schemas.microsoft.com/office/drawing/2010/main" xmlns:ma14="http://schemas.microsoft.com/office/mac/drawingml/2011/main" xmlns="" val="1"/>
            </a:ext>
          </a:extLst>
        </p:spPr>
        <p:txBody>
          <a:bodyPr/>
          <a:lstStyle/>
          <a:p>
            <a:fld id="{86CB4B4D-7CA3-9044-876B-883B54F8677D}" type="slidenum">
              <a:t>151</a:t>
            </a:fld>
            <a:endParaRPr/>
          </a:p>
        </p:txBody>
      </p:sp>
      <p:sp>
        <p:nvSpPr>
          <p:cNvPr id="7" name="Rounded Rectangle">
            <a:extLst>
              <a:ext uri="{FF2B5EF4-FFF2-40B4-BE49-F238E27FC236}">
                <a16:creationId xmlns:a16="http://schemas.microsoft.com/office/drawing/2014/main" id="{F9454DD1-9A0F-3940-A378-1C90B22C5268}"/>
              </a:ext>
            </a:extLst>
          </p:cNvPr>
          <p:cNvSpPr/>
          <p:nvPr/>
        </p:nvSpPr>
        <p:spPr>
          <a:xfrm>
            <a:off x="1161648" y="3533782"/>
            <a:ext cx="8447964" cy="467512"/>
          </a:xfrm>
          <a:prstGeom prst="roundRect">
            <a:avLst>
              <a:gd name="adj" fmla="val 12309"/>
            </a:avLst>
          </a:prstGeom>
          <a:solidFill>
            <a:srgbClr val="3CA2C3">
              <a:alpha val="22260"/>
            </a:srgbClr>
          </a:solidFill>
          <a:ln w="12700">
            <a:miter lim="400000"/>
          </a:ln>
        </p:spPr>
        <p:txBody>
          <a:bodyPr lIns="35709" tIns="35709" rIns="35709" bIns="35709" anchor="ctr"/>
          <a:lstStyle/>
          <a:p>
            <a:pPr>
              <a:defRPr sz="3200">
                <a:solidFill>
                  <a:srgbClr val="FFFFFF"/>
                </a:solidFill>
              </a:defRPr>
            </a:pPr>
            <a:endParaRPr sz="1600">
              <a:solidFill>
                <a:srgbClr val="FFFFFF"/>
              </a:solidFill>
              <a:latin typeface="Helvetica Light"/>
            </a:endParaRPr>
          </a:p>
        </p:txBody>
      </p:sp>
    </p:spTree>
    <p:extLst>
      <p:ext uri="{BB962C8B-B14F-4D97-AF65-F5344CB8AC3E}">
        <p14:creationId xmlns:p14="http://schemas.microsoft.com/office/powerpoint/2010/main" val="2565265269"/>
      </p:ext>
    </p:extLst>
  </p:cSld>
  <p:clrMapOvr>
    <a:masterClrMapping/>
  </p:clrMapOvr>
</p:sld>
</file>

<file path=ppt/slides/slide1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3" name="Best transformation?"/>
          <p:cNvSpPr txBox="1">
            <a:spLocks noGrp="1"/>
          </p:cNvSpPr>
          <p:nvPr>
            <p:ph type="title"/>
          </p:nvPr>
        </p:nvSpPr>
        <p:spPr>
          <a:prstGeom prst="rect">
            <a:avLst/>
          </a:prstGeom>
        </p:spPr>
        <p:txBody>
          <a:bodyPr>
            <a:normAutofit/>
          </a:bodyPr>
          <a:lstStyle>
            <a:lvl1pPr>
              <a:defRPr sz="7600"/>
            </a:lvl1pPr>
          </a:lstStyle>
          <a:p>
            <a:r>
              <a:rPr sz="4400"/>
              <a:t>Best transformation?</a:t>
            </a:r>
          </a:p>
        </p:txBody>
      </p:sp>
      <p:sp>
        <p:nvSpPr>
          <p:cNvPr id="634" name="Procrustes gives us the optimal rigid transformation and scale given correspondences…"/>
          <p:cNvSpPr txBox="1">
            <a:spLocks noGrp="1"/>
          </p:cNvSpPr>
          <p:nvPr>
            <p:ph idx="1"/>
          </p:nvPr>
        </p:nvSpPr>
        <p:spPr>
          <a:prstGeom prst="rect">
            <a:avLst/>
          </a:prstGeom>
        </p:spPr>
        <p:txBody>
          <a:bodyPr/>
          <a:lstStyle/>
          <a:p>
            <a:r>
              <a:rPr>
                <a:latin typeface="Calibri" panose="020F0502020204030204" pitchFamily="34" charset="0"/>
                <a:cs typeface="Calibri" panose="020F0502020204030204" pitchFamily="34" charset="0"/>
              </a:rPr>
              <a:t>Procrustes gives us the optimal </a:t>
            </a:r>
            <a:r>
              <a:rPr b="1">
                <a:latin typeface="Calibri" panose="020F0502020204030204" pitchFamily="34" charset="0"/>
                <a:ea typeface="Helvetica"/>
                <a:cs typeface="Calibri" panose="020F0502020204030204" pitchFamily="34" charset="0"/>
                <a:sym typeface="Helvetica"/>
              </a:rPr>
              <a:t>rigid</a:t>
            </a:r>
            <a:r>
              <a:rPr>
                <a:latin typeface="Calibri" panose="020F0502020204030204" pitchFamily="34" charset="0"/>
                <a:cs typeface="Calibri" panose="020F0502020204030204" pitchFamily="34" charset="0"/>
              </a:rPr>
              <a:t> transformation and scale given correspondences</a:t>
            </a:r>
            <a:endParaRPr lang="en-US">
              <a:latin typeface="Calibri" panose="020F0502020204030204" pitchFamily="34" charset="0"/>
              <a:cs typeface="Calibri" panose="020F0502020204030204" pitchFamily="34" charset="0"/>
            </a:endParaRPr>
          </a:p>
          <a:p>
            <a:endParaRPr>
              <a:latin typeface="Calibri" panose="020F0502020204030204" pitchFamily="34" charset="0"/>
              <a:cs typeface="Calibri" panose="020F0502020204030204" pitchFamily="34" charset="0"/>
            </a:endParaRPr>
          </a:p>
          <a:p>
            <a:r>
              <a:rPr>
                <a:latin typeface="Calibri" panose="020F0502020204030204" pitchFamily="34" charset="0"/>
                <a:cs typeface="Calibri" panose="020F0502020204030204" pitchFamily="34" charset="0"/>
              </a:rPr>
              <a:t>What if the deformation model is </a:t>
            </a:r>
            <a:r>
              <a:rPr b="1">
                <a:latin typeface="Calibri" panose="020F0502020204030204" pitchFamily="34" charset="0"/>
                <a:ea typeface="Helvetica"/>
                <a:cs typeface="Calibri" panose="020F0502020204030204" pitchFamily="34" charset="0"/>
                <a:sym typeface="Helvetica"/>
              </a:rPr>
              <a:t>not rigid</a:t>
            </a:r>
            <a:r>
              <a:rPr>
                <a:latin typeface="Calibri" panose="020F0502020204030204" pitchFamily="34" charset="0"/>
                <a:cs typeface="Calibri" panose="020F0502020204030204" pitchFamily="34" charset="0"/>
              </a:rPr>
              <a:t> ? </a:t>
            </a:r>
            <a:endParaRPr lang="en-US">
              <a:latin typeface="Calibri" panose="020F0502020204030204" pitchFamily="34" charset="0"/>
              <a:cs typeface="Calibri" panose="020F0502020204030204" pitchFamily="34" charset="0"/>
            </a:endParaRPr>
          </a:p>
          <a:p>
            <a:endParaRPr>
              <a:latin typeface="Calibri" panose="020F0502020204030204" pitchFamily="34" charset="0"/>
              <a:cs typeface="Calibri" panose="020F0502020204030204" pitchFamily="34" charset="0"/>
            </a:endParaRPr>
          </a:p>
          <a:p>
            <a:r>
              <a:rPr>
                <a:latin typeface="Calibri" panose="020F0502020204030204" pitchFamily="34" charset="0"/>
                <a:cs typeface="Calibri" panose="020F0502020204030204" pitchFamily="34" charset="0"/>
              </a:rPr>
              <a:t>Can we </a:t>
            </a:r>
            <a:r>
              <a:rPr err="1">
                <a:latin typeface="Calibri" panose="020F0502020204030204" pitchFamily="34" charset="0"/>
                <a:cs typeface="Calibri" panose="020F0502020204030204" pitchFamily="34" charset="0"/>
              </a:rPr>
              <a:t>generalise</a:t>
            </a:r>
            <a:r>
              <a:rPr>
                <a:latin typeface="Calibri" panose="020F0502020204030204" pitchFamily="34" charset="0"/>
                <a:cs typeface="Calibri" panose="020F0502020204030204" pitchFamily="34" charset="0"/>
              </a:rPr>
              <a:t> ICP to non-rigid deformation ?</a:t>
            </a:r>
          </a:p>
        </p:txBody>
      </p:sp>
      <p:sp>
        <p:nvSpPr>
          <p:cNvPr id="635" name="Slide Number"/>
          <p:cNvSpPr txBox="1">
            <a:spLocks noGrp="1"/>
          </p:cNvSpPr>
          <p:nvPr>
            <p:ph type="sldNum" sz="quarter" idx="12"/>
          </p:nvPr>
        </p:nvSpPr>
        <p:spPr>
          <a:prstGeom prst="rect">
            <a:avLst/>
          </a:prstGeom>
          <a:extLst>
            <a:ext uri="{C572A759-6A51-4108-AA02-DFA0A04FC94B}">
              <ma14:wrappingTextBoxFlag xmlns:m="http://schemas.openxmlformats.org/officeDocument/2006/math" xmlns:a14="http://schemas.microsoft.com/office/drawing/2010/main" xmlns:ma14="http://schemas.microsoft.com/office/mac/drawingml/2011/main" xmlns="" val="1"/>
            </a:ext>
          </a:extLst>
        </p:spPr>
        <p:txBody>
          <a:bodyPr/>
          <a:lstStyle/>
          <a:p>
            <a:fld id="{86CB4B4D-7CA3-9044-876B-883B54F8677D}" type="slidenum">
              <a:t>152</a:t>
            </a:fld>
            <a:endParaRPr/>
          </a:p>
        </p:txBody>
      </p:sp>
    </p:spTree>
    <p:extLst>
      <p:ext uri="{BB962C8B-B14F-4D97-AF65-F5344CB8AC3E}">
        <p14:creationId xmlns:p14="http://schemas.microsoft.com/office/powerpoint/2010/main" val="1068796490"/>
      </p:ext>
    </p:extLst>
  </p:cSld>
  <p:clrMapOvr>
    <a:masterClrMapping/>
  </p:clrMapOvr>
</p:sld>
</file>

<file path=ppt/slides/slide1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ounded Rectangle">
            <a:extLst>
              <a:ext uri="{FF2B5EF4-FFF2-40B4-BE49-F238E27FC236}">
                <a16:creationId xmlns:a16="http://schemas.microsoft.com/office/drawing/2014/main" id="{EBBC2D82-6CA0-694E-8F3E-CD71A75C3188}"/>
              </a:ext>
            </a:extLst>
          </p:cNvPr>
          <p:cNvSpPr/>
          <p:nvPr/>
        </p:nvSpPr>
        <p:spPr>
          <a:xfrm>
            <a:off x="1161649" y="2408609"/>
            <a:ext cx="4067033" cy="542190"/>
          </a:xfrm>
          <a:prstGeom prst="roundRect">
            <a:avLst>
              <a:gd name="adj" fmla="val 24698"/>
            </a:avLst>
          </a:prstGeom>
          <a:solidFill>
            <a:srgbClr val="00882B">
              <a:hueOff val="-2473793"/>
              <a:satOff val="-50209"/>
              <a:lumOff val="23543"/>
              <a:alpha val="22260"/>
            </a:srgbClr>
          </a:solidFill>
          <a:ln w="12700">
            <a:miter lim="400000"/>
          </a:ln>
        </p:spPr>
        <p:txBody>
          <a:bodyPr lIns="35709" tIns="35709" rIns="35709" bIns="35709" anchor="ctr"/>
          <a:lstStyle/>
          <a:p>
            <a:pPr marL="0" marR="0" lvl="0" indent="0" defTabSz="914400" eaLnBrk="1" fontAlgn="auto" latinLnBrk="0" hangingPunct="1">
              <a:lnSpc>
                <a:spcPct val="100000"/>
              </a:lnSpc>
              <a:spcBef>
                <a:spcPts val="0"/>
              </a:spcBef>
              <a:spcAft>
                <a:spcPts val="0"/>
              </a:spcAft>
              <a:buClrTx/>
              <a:buSzTx/>
              <a:buFontTx/>
              <a:buNone/>
              <a:tabLst/>
              <a:defRPr sz="3200">
                <a:solidFill>
                  <a:srgbClr val="FFFFFF"/>
                </a:solidFill>
              </a:defRPr>
            </a:pPr>
            <a:endParaRPr kumimoji="0" sz="1600" b="0" i="0" u="none" strike="noStrike" kern="0" cap="none" spc="0" normalizeH="0" baseline="0" noProof="0">
              <a:ln>
                <a:noFill/>
              </a:ln>
              <a:solidFill>
                <a:srgbClr val="FFFFFF"/>
              </a:solidFill>
              <a:effectLst/>
              <a:uLnTx/>
              <a:uFillTx/>
              <a:latin typeface="Helvetica Light"/>
            </a:endParaRPr>
          </a:p>
        </p:txBody>
      </p:sp>
      <p:sp>
        <p:nvSpPr>
          <p:cNvPr id="525" name="Is ICP the best we can do?"/>
          <p:cNvSpPr txBox="1">
            <a:spLocks noGrp="1"/>
          </p:cNvSpPr>
          <p:nvPr>
            <p:ph type="title"/>
          </p:nvPr>
        </p:nvSpPr>
        <p:spPr>
          <a:prstGeom prst="rect">
            <a:avLst/>
          </a:prstGeom>
        </p:spPr>
        <p:txBody>
          <a:bodyPr>
            <a:normAutofit/>
          </a:bodyPr>
          <a:lstStyle>
            <a:lvl1pPr>
              <a:defRPr sz="7600"/>
            </a:lvl1pPr>
          </a:lstStyle>
          <a:p>
            <a:r>
              <a:rPr lang="de-DE" sz="4400"/>
              <a:t>Iterative </a:t>
            </a:r>
            <a:r>
              <a:rPr lang="de-DE" sz="4400" err="1"/>
              <a:t>Closest</a:t>
            </a:r>
            <a:r>
              <a:rPr lang="de-DE" sz="4400"/>
              <a:t> Point (ICP)</a:t>
            </a:r>
            <a:endParaRPr sz="4400"/>
          </a:p>
        </p:txBody>
      </p:sp>
      <p:sp>
        <p:nvSpPr>
          <p:cNvPr id="526" name="iteration j…"/>
          <p:cNvSpPr txBox="1">
            <a:spLocks noGrp="1"/>
          </p:cNvSpPr>
          <p:nvPr>
            <p:ph idx="1"/>
          </p:nvPr>
        </p:nvSpPr>
        <p:spPr>
          <a:prstGeom prst="rect">
            <a:avLst/>
          </a:prstGeom>
        </p:spPr>
        <p:txBody>
          <a:bodyPr>
            <a:normAutofit fontScale="70000" lnSpcReduction="20000"/>
          </a:bodyPr>
          <a:lstStyle/>
          <a:p>
            <a:pPr marL="0" indent="0" defTabSz="386042">
              <a:spcBef>
                <a:spcPts val="2749"/>
              </a:spcBef>
              <a:buNone/>
              <a:defRPr sz="4700"/>
            </a:pPr>
            <a:r>
              <a:rPr lang="en-US"/>
              <a:t>I</a:t>
            </a:r>
            <a:r>
              <a:t>teration j</a:t>
            </a:r>
            <a:r>
              <a:rPr lang="en-US"/>
              <a:t>:</a:t>
            </a:r>
            <a:endParaRPr/>
          </a:p>
          <a:p>
            <a:pPr marL="290101" indent="-290101" defTabSz="386042">
              <a:spcBef>
                <a:spcPts val="2749"/>
              </a:spcBef>
              <a:defRPr sz="4700"/>
            </a:pPr>
            <a:r>
              <a:t>compute closest points</a:t>
            </a:r>
            <a:r>
              <a:rPr lang="en-US"/>
              <a:t> </a:t>
            </a:r>
            <a:r>
              <a:rPr lang="en-US">
                <a:sym typeface="Wingdings" pitchFamily="2" charset="2"/>
              </a:rPr>
              <a:t> </a:t>
            </a:r>
            <a:r>
              <a:rPr lang="en-US">
                <a:solidFill>
                  <a:schemeClr val="accent6"/>
                </a:solidFill>
                <a:sym typeface="Wingdings" pitchFamily="2" charset="2"/>
              </a:rPr>
              <a:t>Which direction to move? </a:t>
            </a:r>
            <a:br>
              <a:rPr/>
            </a:br>
            <a:endParaRPr/>
          </a:p>
          <a:p>
            <a:pPr marL="290101" indent="-290101" defTabSz="386042">
              <a:spcBef>
                <a:spcPts val="2749"/>
              </a:spcBef>
              <a:defRPr sz="4700"/>
            </a:pPr>
            <a:r>
              <a:t>compute optimal transformation with Procrustes</a:t>
            </a:r>
            <a:br>
              <a:rPr/>
            </a:br>
            <a:endParaRPr/>
          </a:p>
          <a:p>
            <a:pPr marL="290101" indent="-290101" defTabSz="386042">
              <a:spcBef>
                <a:spcPts val="2749"/>
              </a:spcBef>
              <a:defRPr sz="4700"/>
            </a:pPr>
            <a:r>
              <a:t>apply transformation</a:t>
            </a:r>
            <a:br>
              <a:rPr/>
            </a:br>
            <a:endParaRPr/>
          </a:p>
          <a:p>
            <a:pPr marL="290101" indent="-290101" defTabSz="386042">
              <a:spcBef>
                <a:spcPts val="2749"/>
              </a:spcBef>
              <a:defRPr sz="4700"/>
            </a:pPr>
            <a:r>
              <a:t>terminate if converged, otherwise iterate</a:t>
            </a:r>
          </a:p>
        </p:txBody>
      </p:sp>
      <p:sp>
        <p:nvSpPr>
          <p:cNvPr id="528" name="Slide Number"/>
          <p:cNvSpPr txBox="1">
            <a:spLocks noGrp="1"/>
          </p:cNvSpPr>
          <p:nvPr>
            <p:ph type="sldNum" sz="quarter" idx="12"/>
          </p:nvPr>
        </p:nvSpPr>
        <p:spPr>
          <a:prstGeom prst="rect">
            <a:avLst/>
          </a:prstGeom>
          <a:extLst>
            <a:ext uri="{C572A759-6A51-4108-AA02-DFA0A04FC94B}">
              <ma14:wrappingTextBoxFlag xmlns:m="http://schemas.openxmlformats.org/officeDocument/2006/math" xmlns:a14="http://schemas.microsoft.com/office/drawing/2010/main" xmlns:ma14="http://schemas.microsoft.com/office/mac/drawingml/2011/main" xmlns="" val="1"/>
            </a:ext>
          </a:extLst>
        </p:spPr>
        <p:txBody>
          <a:bodyPr/>
          <a:lstStyle/>
          <a:p>
            <a:fld id="{86CB4B4D-7CA3-9044-876B-883B54F8677D}" type="slidenum">
              <a:t>153</a:t>
            </a:fld>
            <a:endParaRPr/>
          </a:p>
        </p:txBody>
      </p:sp>
    </p:spTree>
    <p:extLst>
      <p:ext uri="{BB962C8B-B14F-4D97-AF65-F5344CB8AC3E}">
        <p14:creationId xmlns:p14="http://schemas.microsoft.com/office/powerpoint/2010/main" val="3674700599"/>
      </p:ext>
    </p:extLst>
  </p:cSld>
  <p:clrMapOvr>
    <a:masterClrMapping/>
  </p:clrMapOvr>
</p:sld>
</file>

<file path=ppt/slides/slide1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6" name="iteration j…"/>
          <p:cNvSpPr txBox="1">
            <a:spLocks noGrp="1"/>
          </p:cNvSpPr>
          <p:nvPr>
            <p:ph idx="1"/>
          </p:nvPr>
        </p:nvSpPr>
        <p:spPr>
          <a:xfrm>
            <a:off x="839570" y="1825624"/>
            <a:ext cx="10512862" cy="5032376"/>
          </a:xfrm>
          <a:prstGeom prst="rect">
            <a:avLst/>
          </a:prstGeom>
        </p:spPr>
        <p:txBody>
          <a:bodyPr>
            <a:noAutofit/>
          </a:bodyPr>
          <a:lstStyle/>
          <a:p>
            <a:pPr marL="0" lvl="0" indent="0" defTabSz="386042">
              <a:spcBef>
                <a:spcPts val="1549"/>
              </a:spcBef>
              <a:buNone/>
              <a:defRPr sz="4700"/>
            </a:pPr>
            <a:r>
              <a:rPr lang="en-US" sz="3300">
                <a:solidFill>
                  <a:prstClr val="black"/>
                </a:solidFill>
              </a:rPr>
              <a:t>Iteration j:</a:t>
            </a:r>
          </a:p>
          <a:p>
            <a:pPr marL="290101" lvl="0" indent="-290101" defTabSz="386042">
              <a:spcBef>
                <a:spcPts val="1549"/>
              </a:spcBef>
              <a:defRPr sz="4700"/>
            </a:pPr>
            <a:r>
              <a:rPr lang="en-US" sz="3300">
                <a:solidFill>
                  <a:prstClr val="black"/>
                </a:solidFill>
              </a:rPr>
              <a:t>compute closest points </a:t>
            </a:r>
            <a:r>
              <a:rPr lang="en-US" sz="3300">
                <a:solidFill>
                  <a:prstClr val="black"/>
                </a:solidFill>
                <a:sym typeface="Wingdings" pitchFamily="2" charset="2"/>
              </a:rPr>
              <a:t> </a:t>
            </a:r>
            <a:r>
              <a:rPr lang="en-US" sz="3300">
                <a:solidFill>
                  <a:srgbClr val="70AD47"/>
                </a:solidFill>
                <a:sym typeface="Wingdings" pitchFamily="2" charset="2"/>
              </a:rPr>
              <a:t>Which direction to move? </a:t>
            </a:r>
            <a:br>
              <a:rPr lang="en-US" sz="3300">
                <a:solidFill>
                  <a:prstClr val="black"/>
                </a:solidFill>
              </a:rPr>
            </a:br>
            <a:endParaRPr lang="en-US" sz="3300">
              <a:solidFill>
                <a:prstClr val="black"/>
              </a:solidFill>
            </a:endParaRPr>
          </a:p>
          <a:p>
            <a:pPr marL="290101" lvl="0" indent="-290101" defTabSz="386042">
              <a:spcBef>
                <a:spcPts val="1549"/>
              </a:spcBef>
              <a:defRPr sz="4700"/>
            </a:pPr>
            <a:r>
              <a:rPr lang="en-US" sz="3300">
                <a:solidFill>
                  <a:prstClr val="black"/>
                </a:solidFill>
              </a:rPr>
              <a:t>compute optimal transformation with Procrustes </a:t>
            </a:r>
            <a:r>
              <a:rPr lang="en-US" sz="3300">
                <a:solidFill>
                  <a:prstClr val="black"/>
                </a:solidFill>
                <a:sym typeface="Wingdings" pitchFamily="2" charset="2"/>
              </a:rPr>
              <a:t></a:t>
            </a:r>
            <a:br>
              <a:rPr lang="en-US" sz="3300">
                <a:solidFill>
                  <a:prstClr val="black"/>
                </a:solidFill>
              </a:rPr>
            </a:br>
            <a:endParaRPr lang="en-US" sz="3300">
              <a:solidFill>
                <a:prstClr val="black"/>
              </a:solidFill>
            </a:endParaRPr>
          </a:p>
          <a:p>
            <a:pPr marL="290101" lvl="0" indent="-290101" defTabSz="386042">
              <a:spcBef>
                <a:spcPts val="1549"/>
              </a:spcBef>
              <a:defRPr sz="4700"/>
            </a:pPr>
            <a:r>
              <a:rPr lang="en-US" sz="3300">
                <a:solidFill>
                  <a:prstClr val="black"/>
                </a:solidFill>
              </a:rPr>
              <a:t>apply transformation</a:t>
            </a:r>
            <a:br>
              <a:rPr lang="en-US" sz="3300">
                <a:solidFill>
                  <a:prstClr val="black"/>
                </a:solidFill>
              </a:rPr>
            </a:br>
            <a:endParaRPr lang="en-US" sz="3300">
              <a:solidFill>
                <a:prstClr val="black"/>
              </a:solidFill>
            </a:endParaRPr>
          </a:p>
          <a:p>
            <a:pPr marL="290101" lvl="0" indent="-290101" defTabSz="386042">
              <a:spcBef>
                <a:spcPts val="1549"/>
              </a:spcBef>
              <a:defRPr sz="4700"/>
            </a:pPr>
            <a:r>
              <a:rPr lang="en-US" sz="3300">
                <a:solidFill>
                  <a:prstClr val="black"/>
                </a:solidFill>
              </a:rPr>
              <a:t>terminate if converged, otherwise iterate</a:t>
            </a:r>
          </a:p>
        </p:txBody>
      </p:sp>
      <p:sp>
        <p:nvSpPr>
          <p:cNvPr id="8" name="Rounded Rectangle">
            <a:extLst>
              <a:ext uri="{FF2B5EF4-FFF2-40B4-BE49-F238E27FC236}">
                <a16:creationId xmlns:a16="http://schemas.microsoft.com/office/drawing/2014/main" id="{EBBC2D82-6CA0-694E-8F3E-CD71A75C3188}"/>
              </a:ext>
            </a:extLst>
          </p:cNvPr>
          <p:cNvSpPr/>
          <p:nvPr/>
        </p:nvSpPr>
        <p:spPr>
          <a:xfrm>
            <a:off x="1161649" y="2408609"/>
            <a:ext cx="4067033" cy="542190"/>
          </a:xfrm>
          <a:prstGeom prst="roundRect">
            <a:avLst>
              <a:gd name="adj" fmla="val 24698"/>
            </a:avLst>
          </a:prstGeom>
          <a:solidFill>
            <a:srgbClr val="00882B">
              <a:hueOff val="-2473793"/>
              <a:satOff val="-50209"/>
              <a:lumOff val="23543"/>
              <a:alpha val="22260"/>
            </a:srgbClr>
          </a:solidFill>
          <a:ln w="12700">
            <a:miter lim="400000"/>
          </a:ln>
        </p:spPr>
        <p:txBody>
          <a:bodyPr lIns="35709" tIns="35709" rIns="35709" bIns="35709" anchor="ctr"/>
          <a:lstStyle/>
          <a:p>
            <a:pPr marL="0" marR="0" lvl="0" indent="0" defTabSz="914400" eaLnBrk="1" fontAlgn="auto" latinLnBrk="0" hangingPunct="1">
              <a:lnSpc>
                <a:spcPct val="100000"/>
              </a:lnSpc>
              <a:spcBef>
                <a:spcPts val="0"/>
              </a:spcBef>
              <a:spcAft>
                <a:spcPts val="0"/>
              </a:spcAft>
              <a:buClrTx/>
              <a:buSzTx/>
              <a:buFontTx/>
              <a:buNone/>
              <a:tabLst/>
              <a:defRPr sz="3200">
                <a:solidFill>
                  <a:srgbClr val="FFFFFF"/>
                </a:solidFill>
              </a:defRPr>
            </a:pPr>
            <a:endParaRPr kumimoji="0" sz="1600" b="0" i="0" u="none" strike="noStrike" kern="0" cap="none" spc="0" normalizeH="0" baseline="0" noProof="0">
              <a:ln>
                <a:noFill/>
              </a:ln>
              <a:solidFill>
                <a:srgbClr val="FFFFFF"/>
              </a:solidFill>
              <a:effectLst/>
              <a:uLnTx/>
              <a:uFillTx/>
              <a:latin typeface="Helvetica Light"/>
            </a:endParaRPr>
          </a:p>
        </p:txBody>
      </p:sp>
      <p:sp>
        <p:nvSpPr>
          <p:cNvPr id="525" name="Is ICP the best we can do?"/>
          <p:cNvSpPr txBox="1">
            <a:spLocks noGrp="1"/>
          </p:cNvSpPr>
          <p:nvPr>
            <p:ph type="title"/>
          </p:nvPr>
        </p:nvSpPr>
        <p:spPr>
          <a:prstGeom prst="rect">
            <a:avLst/>
          </a:prstGeom>
        </p:spPr>
        <p:txBody>
          <a:bodyPr>
            <a:normAutofit/>
          </a:bodyPr>
          <a:lstStyle>
            <a:lvl1pPr>
              <a:defRPr sz="7600"/>
            </a:lvl1pPr>
          </a:lstStyle>
          <a:p>
            <a:r>
              <a:rPr lang="de-DE" sz="4400"/>
              <a:t>Iterative </a:t>
            </a:r>
            <a:r>
              <a:rPr lang="de-DE" sz="4400" err="1"/>
              <a:t>Closest</a:t>
            </a:r>
            <a:r>
              <a:rPr lang="de-DE" sz="4400"/>
              <a:t> Point (ICP)</a:t>
            </a:r>
            <a:endParaRPr sz="4400"/>
          </a:p>
        </p:txBody>
      </p:sp>
      <p:sp>
        <p:nvSpPr>
          <p:cNvPr id="528" name="Slide Number"/>
          <p:cNvSpPr txBox="1">
            <a:spLocks noGrp="1"/>
          </p:cNvSpPr>
          <p:nvPr>
            <p:ph type="sldNum" sz="quarter" idx="12"/>
          </p:nvPr>
        </p:nvSpPr>
        <p:spPr>
          <a:prstGeom prst="rect">
            <a:avLst/>
          </a:prstGeom>
          <a:extLst>
            <a:ext uri="{C572A759-6A51-4108-AA02-DFA0A04FC94B}">
              <ma14:wrappingTextBoxFlag xmlns:m="http://schemas.openxmlformats.org/officeDocument/2006/math" xmlns:a14="http://schemas.microsoft.com/office/drawing/2010/main" xmlns:ma14="http://schemas.microsoft.com/office/mac/drawingml/2011/main" xmlns="" val="1"/>
            </a:ext>
          </a:extLst>
        </p:spPr>
        <p:txBody>
          <a:bodyPr/>
          <a:lstStyle/>
          <a:p>
            <a:fld id="{86CB4B4D-7CA3-9044-876B-883B54F8677D}" type="slidenum">
              <a:t>154</a:t>
            </a:fld>
            <a:endParaRPr/>
          </a:p>
        </p:txBody>
      </p:sp>
      <p:sp>
        <p:nvSpPr>
          <p:cNvPr id="7" name="Rounded Rectangle">
            <a:extLst>
              <a:ext uri="{FF2B5EF4-FFF2-40B4-BE49-F238E27FC236}">
                <a16:creationId xmlns:a16="http://schemas.microsoft.com/office/drawing/2014/main" id="{F9454DD1-9A0F-3940-A378-1C90B22C5268}"/>
              </a:ext>
            </a:extLst>
          </p:cNvPr>
          <p:cNvSpPr/>
          <p:nvPr/>
        </p:nvSpPr>
        <p:spPr>
          <a:xfrm>
            <a:off x="1161648" y="3561078"/>
            <a:ext cx="8447964" cy="467512"/>
          </a:xfrm>
          <a:prstGeom prst="roundRect">
            <a:avLst>
              <a:gd name="adj" fmla="val 12309"/>
            </a:avLst>
          </a:prstGeom>
          <a:solidFill>
            <a:srgbClr val="3CA2C3">
              <a:alpha val="22260"/>
            </a:srgbClr>
          </a:solidFill>
          <a:ln w="12700">
            <a:miter lim="400000"/>
          </a:ln>
        </p:spPr>
        <p:txBody>
          <a:bodyPr lIns="35709" tIns="35709" rIns="35709" bIns="35709" anchor="ctr"/>
          <a:lstStyle/>
          <a:p>
            <a:pPr>
              <a:defRPr sz="3200">
                <a:solidFill>
                  <a:srgbClr val="FFFFFF"/>
                </a:solidFill>
              </a:defRPr>
            </a:pPr>
            <a:endParaRPr sz="1600">
              <a:solidFill>
                <a:srgbClr val="FFFFFF"/>
              </a:solidFill>
              <a:latin typeface="Helvetica Light"/>
            </a:endParaRPr>
          </a:p>
        </p:txBody>
      </p:sp>
      <p:sp>
        <p:nvSpPr>
          <p:cNvPr id="3" name="TextBox 2">
            <a:extLst>
              <a:ext uri="{FF2B5EF4-FFF2-40B4-BE49-F238E27FC236}">
                <a16:creationId xmlns:a16="http://schemas.microsoft.com/office/drawing/2014/main" id="{618597EF-5B82-6749-8AF1-8D7A0AAF6437}"/>
              </a:ext>
            </a:extLst>
          </p:cNvPr>
          <p:cNvSpPr txBox="1"/>
          <p:nvPr/>
        </p:nvSpPr>
        <p:spPr>
          <a:xfrm>
            <a:off x="4809686" y="4001294"/>
            <a:ext cx="6591869" cy="523220"/>
          </a:xfrm>
          <a:prstGeom prst="rect">
            <a:avLst/>
          </a:prstGeom>
          <a:noFill/>
        </p:spPr>
        <p:txBody>
          <a:bodyPr wrap="square" rtlCol="0">
            <a:spAutoFit/>
          </a:bodyPr>
          <a:lstStyle/>
          <a:p>
            <a:r>
              <a:rPr lang="de-DE" sz="2800" err="1">
                <a:solidFill>
                  <a:schemeClr val="accent5"/>
                </a:solidFill>
              </a:rPr>
              <a:t>Compute</a:t>
            </a:r>
            <a:r>
              <a:rPr lang="de-DE" sz="2800">
                <a:solidFill>
                  <a:schemeClr val="accent5"/>
                </a:solidFill>
              </a:rPr>
              <a:t> a </a:t>
            </a:r>
            <a:r>
              <a:rPr lang="de-DE" sz="2800" err="1">
                <a:solidFill>
                  <a:schemeClr val="accent5"/>
                </a:solidFill>
              </a:rPr>
              <a:t>transform</a:t>
            </a:r>
            <a:r>
              <a:rPr lang="de-DE" sz="2800">
                <a:solidFill>
                  <a:schemeClr val="accent5"/>
                </a:solidFill>
              </a:rPr>
              <a:t> </a:t>
            </a:r>
            <a:r>
              <a:rPr lang="de-DE" sz="2800" err="1">
                <a:solidFill>
                  <a:schemeClr val="accent5"/>
                </a:solidFill>
              </a:rPr>
              <a:t>that</a:t>
            </a:r>
            <a:r>
              <a:rPr lang="de-DE" sz="2800">
                <a:solidFill>
                  <a:schemeClr val="accent5"/>
                </a:solidFill>
              </a:rPr>
              <a:t> </a:t>
            </a:r>
            <a:r>
              <a:rPr lang="de-DE" sz="2800" err="1">
                <a:solidFill>
                  <a:schemeClr val="accent5"/>
                </a:solidFill>
              </a:rPr>
              <a:t>reduces</a:t>
            </a:r>
            <a:r>
              <a:rPr lang="de-DE" sz="2800">
                <a:solidFill>
                  <a:schemeClr val="accent5"/>
                </a:solidFill>
              </a:rPr>
              <a:t> </a:t>
            </a:r>
            <a:r>
              <a:rPr lang="de-DE" sz="2800" err="1">
                <a:solidFill>
                  <a:schemeClr val="accent5"/>
                </a:solidFill>
              </a:rPr>
              <a:t>the</a:t>
            </a:r>
            <a:r>
              <a:rPr lang="de-DE" sz="2800">
                <a:solidFill>
                  <a:schemeClr val="accent5"/>
                </a:solidFill>
              </a:rPr>
              <a:t> </a:t>
            </a:r>
            <a:r>
              <a:rPr lang="de-DE" sz="2800" err="1">
                <a:solidFill>
                  <a:schemeClr val="accent5"/>
                </a:solidFill>
              </a:rPr>
              <a:t>error</a:t>
            </a:r>
            <a:endParaRPr lang="de-DE" sz="2800">
              <a:solidFill>
                <a:schemeClr val="accent5"/>
              </a:solidFill>
            </a:endParaRPr>
          </a:p>
        </p:txBody>
      </p:sp>
    </p:spTree>
    <p:extLst>
      <p:ext uri="{BB962C8B-B14F-4D97-AF65-F5344CB8AC3E}">
        <p14:creationId xmlns:p14="http://schemas.microsoft.com/office/powerpoint/2010/main" val="2017537545"/>
      </p:ext>
    </p:extLst>
  </p:cSld>
  <p:clrMapOvr>
    <a:masterClrMapping/>
  </p:clrMapOvr>
</p:sld>
</file>

<file path=ppt/slides/slide1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D2A6E8-B765-1042-B92F-A22E7C6E1788}"/>
              </a:ext>
            </a:extLst>
          </p:cNvPr>
          <p:cNvSpPr>
            <a:spLocks noGrp="1"/>
          </p:cNvSpPr>
          <p:nvPr>
            <p:ph type="title"/>
          </p:nvPr>
        </p:nvSpPr>
        <p:spPr/>
        <p:txBody>
          <a:bodyPr/>
          <a:lstStyle/>
          <a:p>
            <a:r>
              <a:rPr lang="de-DE"/>
              <a:t>Gradient-</a:t>
            </a:r>
            <a:r>
              <a:rPr lang="de-DE" err="1"/>
              <a:t>based</a:t>
            </a:r>
            <a:r>
              <a:rPr lang="de-DE"/>
              <a:t> ICP</a:t>
            </a:r>
            <a:endParaRPr lang="en-GB"/>
          </a:p>
        </p:txBody>
      </p:sp>
      <p:sp>
        <p:nvSpPr>
          <p:cNvPr id="3" name="Content Placeholder 2">
            <a:extLst>
              <a:ext uri="{FF2B5EF4-FFF2-40B4-BE49-F238E27FC236}">
                <a16:creationId xmlns:a16="http://schemas.microsoft.com/office/drawing/2014/main" id="{DB1AB0AB-34E0-E543-9BA7-AF4D1849D337}"/>
              </a:ext>
            </a:extLst>
          </p:cNvPr>
          <p:cNvSpPr>
            <a:spLocks noGrp="1"/>
          </p:cNvSpPr>
          <p:nvPr>
            <p:ph idx="1"/>
          </p:nvPr>
        </p:nvSpPr>
        <p:spPr>
          <a:xfrm>
            <a:off x="839570" y="1825625"/>
            <a:ext cx="10512862" cy="5032375"/>
          </a:xfrm>
        </p:spPr>
        <p:txBody>
          <a:bodyPr>
            <a:normAutofit/>
          </a:bodyPr>
          <a:lstStyle/>
          <a:p>
            <a:pPr marL="0" lvl="0" indent="0" defTabSz="386042">
              <a:spcBef>
                <a:spcPts val="1549"/>
              </a:spcBef>
              <a:buNone/>
              <a:defRPr sz="4700"/>
            </a:pPr>
            <a:r>
              <a:rPr lang="en-US" sz="3300">
                <a:solidFill>
                  <a:prstClr val="black"/>
                </a:solidFill>
              </a:rPr>
              <a:t>Iteration j:</a:t>
            </a:r>
          </a:p>
          <a:p>
            <a:pPr marL="290101" lvl="0" indent="-290101" defTabSz="386042">
              <a:spcBef>
                <a:spcPts val="1549"/>
              </a:spcBef>
              <a:defRPr sz="4700"/>
            </a:pPr>
            <a:r>
              <a:rPr lang="en-US" sz="3300">
                <a:solidFill>
                  <a:prstClr val="black"/>
                </a:solidFill>
              </a:rPr>
              <a:t>compute closest points </a:t>
            </a:r>
            <a:r>
              <a:rPr lang="en-US" sz="3300">
                <a:solidFill>
                  <a:prstClr val="black"/>
                </a:solidFill>
                <a:sym typeface="Wingdings" pitchFamily="2" charset="2"/>
              </a:rPr>
              <a:t> </a:t>
            </a:r>
            <a:r>
              <a:rPr lang="en-US" sz="3300">
                <a:solidFill>
                  <a:srgbClr val="70AD47"/>
                </a:solidFill>
                <a:sym typeface="Wingdings" pitchFamily="2" charset="2"/>
              </a:rPr>
              <a:t>Which direction to move? </a:t>
            </a:r>
            <a:br>
              <a:rPr lang="en-US" sz="3300">
                <a:solidFill>
                  <a:prstClr val="black"/>
                </a:solidFill>
              </a:rPr>
            </a:br>
            <a:endParaRPr lang="en-US" sz="3300">
              <a:solidFill>
                <a:prstClr val="black"/>
              </a:solidFill>
            </a:endParaRPr>
          </a:p>
          <a:p>
            <a:pPr marL="290101" lvl="0" indent="-290101" defTabSz="386042">
              <a:spcBef>
                <a:spcPts val="1549"/>
              </a:spcBef>
              <a:defRPr sz="4700"/>
            </a:pPr>
            <a:r>
              <a:rPr lang="en-US" sz="3300" strike="sngStrike">
                <a:solidFill>
                  <a:prstClr val="black"/>
                </a:solidFill>
              </a:rPr>
              <a:t>compute optimal transformation with Procrustes </a:t>
            </a:r>
            <a:r>
              <a:rPr lang="en-US" sz="3300">
                <a:solidFill>
                  <a:prstClr val="black"/>
                </a:solidFill>
                <a:sym typeface="Wingdings" pitchFamily="2" charset="2"/>
              </a:rPr>
              <a:t></a:t>
            </a:r>
            <a:br>
              <a:rPr lang="en-US" sz="3300">
                <a:solidFill>
                  <a:prstClr val="black"/>
                </a:solidFill>
              </a:rPr>
            </a:br>
            <a:endParaRPr lang="en-US" sz="3300">
              <a:solidFill>
                <a:prstClr val="black"/>
              </a:solidFill>
            </a:endParaRPr>
          </a:p>
          <a:p>
            <a:pPr marL="290101" lvl="0" indent="-290101" defTabSz="386042">
              <a:spcBef>
                <a:spcPts val="1549"/>
              </a:spcBef>
              <a:defRPr sz="4700"/>
            </a:pPr>
            <a:r>
              <a:rPr lang="en-US" sz="3300">
                <a:solidFill>
                  <a:prstClr val="black"/>
                </a:solidFill>
              </a:rPr>
              <a:t>apply transformation</a:t>
            </a:r>
            <a:br>
              <a:rPr lang="en-US" sz="3300">
                <a:solidFill>
                  <a:prstClr val="black"/>
                </a:solidFill>
              </a:rPr>
            </a:br>
            <a:endParaRPr lang="en-US" sz="3300">
              <a:solidFill>
                <a:prstClr val="black"/>
              </a:solidFill>
            </a:endParaRPr>
          </a:p>
          <a:p>
            <a:pPr marL="290101" lvl="0" indent="-290101" defTabSz="386042">
              <a:spcBef>
                <a:spcPts val="1549"/>
              </a:spcBef>
              <a:defRPr sz="4700"/>
            </a:pPr>
            <a:r>
              <a:rPr lang="en-US" sz="3300">
                <a:solidFill>
                  <a:prstClr val="black"/>
                </a:solidFill>
              </a:rPr>
              <a:t>terminate if converged, otherwise iterate</a:t>
            </a:r>
          </a:p>
        </p:txBody>
      </p:sp>
      <p:sp>
        <p:nvSpPr>
          <p:cNvPr id="5" name="Rounded Rectangle">
            <a:extLst>
              <a:ext uri="{FF2B5EF4-FFF2-40B4-BE49-F238E27FC236}">
                <a16:creationId xmlns:a16="http://schemas.microsoft.com/office/drawing/2014/main" id="{B288B187-5656-4748-9C70-300A6E5057FC}"/>
              </a:ext>
            </a:extLst>
          </p:cNvPr>
          <p:cNvSpPr/>
          <p:nvPr/>
        </p:nvSpPr>
        <p:spPr>
          <a:xfrm>
            <a:off x="1161649" y="2408609"/>
            <a:ext cx="4067033" cy="542190"/>
          </a:xfrm>
          <a:prstGeom prst="roundRect">
            <a:avLst>
              <a:gd name="adj" fmla="val 24698"/>
            </a:avLst>
          </a:prstGeom>
          <a:solidFill>
            <a:srgbClr val="00882B">
              <a:hueOff val="-2473793"/>
              <a:satOff val="-50209"/>
              <a:lumOff val="23543"/>
              <a:alpha val="22260"/>
            </a:srgbClr>
          </a:solidFill>
          <a:ln w="12700">
            <a:miter lim="400000"/>
          </a:ln>
        </p:spPr>
        <p:txBody>
          <a:bodyPr lIns="35709" tIns="35709" rIns="35709" bIns="35709" anchor="ctr"/>
          <a:lstStyle/>
          <a:p>
            <a:pPr marL="0" marR="0" lvl="0" indent="0" defTabSz="914400" eaLnBrk="1" fontAlgn="auto" latinLnBrk="0" hangingPunct="1">
              <a:lnSpc>
                <a:spcPct val="100000"/>
              </a:lnSpc>
              <a:spcBef>
                <a:spcPts val="0"/>
              </a:spcBef>
              <a:spcAft>
                <a:spcPts val="0"/>
              </a:spcAft>
              <a:buClrTx/>
              <a:buSzTx/>
              <a:buFontTx/>
              <a:buNone/>
              <a:tabLst/>
              <a:defRPr sz="3200">
                <a:solidFill>
                  <a:srgbClr val="FFFFFF"/>
                </a:solidFill>
              </a:defRPr>
            </a:pPr>
            <a:endParaRPr kumimoji="0" sz="1600" b="0" i="0" u="none" strike="noStrike" kern="0" cap="none" spc="0" normalizeH="0" baseline="0" noProof="0">
              <a:ln>
                <a:noFill/>
              </a:ln>
              <a:solidFill>
                <a:srgbClr val="FFFFFF"/>
              </a:solidFill>
              <a:effectLst/>
              <a:uLnTx/>
              <a:uFillTx/>
              <a:latin typeface="Helvetica Light"/>
            </a:endParaRPr>
          </a:p>
        </p:txBody>
      </p:sp>
      <p:sp>
        <p:nvSpPr>
          <p:cNvPr id="6" name="Rounded Rectangle">
            <a:extLst>
              <a:ext uri="{FF2B5EF4-FFF2-40B4-BE49-F238E27FC236}">
                <a16:creationId xmlns:a16="http://schemas.microsoft.com/office/drawing/2014/main" id="{4AE698FD-9201-AC43-B6EC-747AD7E9BDD8}"/>
              </a:ext>
            </a:extLst>
          </p:cNvPr>
          <p:cNvSpPr/>
          <p:nvPr/>
        </p:nvSpPr>
        <p:spPr>
          <a:xfrm>
            <a:off x="1161648" y="3561078"/>
            <a:ext cx="8447964" cy="467512"/>
          </a:xfrm>
          <a:prstGeom prst="roundRect">
            <a:avLst>
              <a:gd name="adj" fmla="val 12309"/>
            </a:avLst>
          </a:prstGeom>
          <a:solidFill>
            <a:srgbClr val="3CA2C3">
              <a:alpha val="22260"/>
            </a:srgbClr>
          </a:solidFill>
          <a:ln w="12700">
            <a:miter lim="400000"/>
          </a:ln>
        </p:spPr>
        <p:txBody>
          <a:bodyPr lIns="35709" tIns="35709" rIns="35709" bIns="35709" anchor="ctr"/>
          <a:lstStyle/>
          <a:p>
            <a:pPr>
              <a:defRPr sz="3200">
                <a:solidFill>
                  <a:srgbClr val="FFFFFF"/>
                </a:solidFill>
              </a:defRPr>
            </a:pPr>
            <a:endParaRPr sz="1600">
              <a:solidFill>
                <a:srgbClr val="FFFFFF"/>
              </a:solidFill>
              <a:latin typeface="Helvetica Light"/>
            </a:endParaRPr>
          </a:p>
        </p:txBody>
      </p:sp>
      <p:sp>
        <p:nvSpPr>
          <p:cNvPr id="7" name="TextBox 6">
            <a:extLst>
              <a:ext uri="{FF2B5EF4-FFF2-40B4-BE49-F238E27FC236}">
                <a16:creationId xmlns:a16="http://schemas.microsoft.com/office/drawing/2014/main" id="{BDDFAE0A-93B3-984D-82D5-6A9C4CFC2975}"/>
              </a:ext>
            </a:extLst>
          </p:cNvPr>
          <p:cNvSpPr txBox="1"/>
          <p:nvPr/>
        </p:nvSpPr>
        <p:spPr>
          <a:xfrm>
            <a:off x="4809686" y="4001295"/>
            <a:ext cx="7083991" cy="954107"/>
          </a:xfrm>
          <a:prstGeom prst="rect">
            <a:avLst/>
          </a:prstGeom>
          <a:noFill/>
        </p:spPr>
        <p:txBody>
          <a:bodyPr wrap="square" rtlCol="0">
            <a:spAutoFit/>
          </a:bodyPr>
          <a:lstStyle/>
          <a:p>
            <a:pPr algn="l">
              <a:defRPr sz="4200">
                <a:solidFill>
                  <a:schemeClr val="accent1"/>
                </a:solidFill>
              </a:defRPr>
            </a:pPr>
            <a:r>
              <a:rPr lang="de-DE" sz="2800" err="1"/>
              <a:t>Compute</a:t>
            </a:r>
            <a:r>
              <a:rPr lang="de-DE" sz="2800"/>
              <a:t> </a:t>
            </a:r>
            <a:r>
              <a:rPr lang="de-DE" sz="2800" err="1"/>
              <a:t>descent</a:t>
            </a:r>
            <a:r>
              <a:rPr lang="de-DE" sz="2800"/>
              <a:t> </a:t>
            </a:r>
            <a:r>
              <a:rPr lang="de-DE" sz="2800" err="1"/>
              <a:t>step</a:t>
            </a:r>
            <a:r>
              <a:rPr lang="de-DE" sz="2800"/>
              <a:t> </a:t>
            </a:r>
            <a:r>
              <a:rPr lang="de-DE" sz="2800" err="1"/>
              <a:t>by</a:t>
            </a:r>
            <a:r>
              <a:rPr lang="de-DE" sz="2800"/>
              <a:t> </a:t>
            </a:r>
            <a:r>
              <a:rPr lang="de-DE" sz="2800" err="1"/>
              <a:t>linearising</a:t>
            </a:r>
            <a:r>
              <a:rPr lang="de-DE" sz="2800"/>
              <a:t> </a:t>
            </a:r>
            <a:r>
              <a:rPr lang="de-DE" sz="2800" err="1"/>
              <a:t>the</a:t>
            </a:r>
            <a:r>
              <a:rPr lang="de-DE" sz="2800"/>
              <a:t> </a:t>
            </a:r>
            <a:r>
              <a:rPr lang="de-DE" sz="2800" err="1">
                <a:solidFill>
                  <a:srgbClr val="1872C1"/>
                </a:solidFill>
              </a:rPr>
              <a:t>energy</a:t>
            </a:r>
            <a:endParaRPr lang="de-DE" sz="2800">
              <a:solidFill>
                <a:srgbClr val="1872C1"/>
              </a:solidFill>
            </a:endParaRPr>
          </a:p>
          <a:p>
            <a:pPr algn="l">
              <a:defRPr sz="4200">
                <a:solidFill>
                  <a:srgbClr val="1165C0"/>
                </a:solidFill>
              </a:defRPr>
            </a:pPr>
            <a:r>
              <a:rPr lang="de-DE" sz="2800" err="1"/>
              <a:t>Jacobian</a:t>
            </a:r>
            <a:r>
              <a:rPr lang="de-DE" sz="2800"/>
              <a:t> </a:t>
            </a:r>
            <a:r>
              <a:rPr lang="de-DE" sz="2800" err="1"/>
              <a:t>of</a:t>
            </a:r>
            <a:r>
              <a:rPr lang="de-DE" sz="2800"/>
              <a:t> </a:t>
            </a:r>
            <a:r>
              <a:rPr lang="de-DE" sz="2800" err="1"/>
              <a:t>distance-based</a:t>
            </a:r>
            <a:r>
              <a:rPr lang="de-DE" sz="2800"/>
              <a:t> </a:t>
            </a:r>
            <a:r>
              <a:rPr lang="de-DE" sz="2800" err="1"/>
              <a:t>energy</a:t>
            </a:r>
            <a:endParaRPr lang="de-DE" sz="2800"/>
          </a:p>
        </p:txBody>
      </p:sp>
    </p:spTree>
    <p:extLst>
      <p:ext uri="{BB962C8B-B14F-4D97-AF65-F5344CB8AC3E}">
        <p14:creationId xmlns:p14="http://schemas.microsoft.com/office/powerpoint/2010/main" val="2621624337"/>
      </p:ext>
    </p:extLst>
  </p:cSld>
  <p:clrMapOvr>
    <a:masterClrMapping/>
  </p:clrMapOvr>
</p:sld>
</file>

<file path=ppt/slides/slide1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6" name="Gradient-based ICP"/>
          <p:cNvSpPr txBox="1">
            <a:spLocks noGrp="1"/>
          </p:cNvSpPr>
          <p:nvPr>
            <p:ph type="title"/>
          </p:nvPr>
        </p:nvSpPr>
        <p:spPr>
          <a:prstGeom prst="rect">
            <a:avLst/>
          </a:prstGeom>
        </p:spPr>
        <p:txBody>
          <a:bodyPr>
            <a:normAutofit/>
          </a:bodyPr>
          <a:lstStyle>
            <a:lvl1pPr>
              <a:defRPr sz="7600"/>
            </a:lvl1pPr>
          </a:lstStyle>
          <a:p>
            <a:r>
              <a:rPr sz="4400"/>
              <a:t>Gradient-based ICP</a:t>
            </a:r>
          </a:p>
        </p:txBody>
      </p:sp>
      <p:sp>
        <p:nvSpPr>
          <p:cNvPr id="2" name="Content Placeholder 1">
            <a:extLst>
              <a:ext uri="{FF2B5EF4-FFF2-40B4-BE49-F238E27FC236}">
                <a16:creationId xmlns:a16="http://schemas.microsoft.com/office/drawing/2014/main" id="{D5F70DFE-7BE0-D643-83DC-D2317EF98DA6}"/>
              </a:ext>
            </a:extLst>
          </p:cNvPr>
          <p:cNvSpPr>
            <a:spLocks noGrp="1"/>
          </p:cNvSpPr>
          <p:nvPr>
            <p:ph idx="1"/>
          </p:nvPr>
        </p:nvSpPr>
        <p:spPr>
          <a:xfrm>
            <a:off x="839570" y="2934269"/>
            <a:ext cx="10512862" cy="3787207"/>
          </a:xfrm>
        </p:spPr>
        <p:txBody>
          <a:bodyPr>
            <a:normAutofit lnSpcReduction="10000"/>
          </a:bodyPr>
          <a:lstStyle/>
          <a:p>
            <a:r>
              <a:rPr lang="en-GB"/>
              <a:t>If f is a rigid transformation we can solve this minimisation using Procrustes</a:t>
            </a:r>
          </a:p>
          <a:p>
            <a:endParaRPr lang="en-GB"/>
          </a:p>
          <a:p>
            <a:r>
              <a:rPr lang="en-GB"/>
              <a:t>If f is a general non-linear function ?</a:t>
            </a:r>
          </a:p>
          <a:p>
            <a:r>
              <a:rPr lang="en-GB"/>
              <a:t>Gradient descent:</a:t>
            </a:r>
          </a:p>
          <a:p>
            <a:pPr marL="0" indent="0">
              <a:buNone/>
            </a:pPr>
            <a:endParaRPr lang="en-GB"/>
          </a:p>
          <a:p>
            <a:r>
              <a:rPr lang="en-GB"/>
              <a:t>For least squares, is there a better optimisation method ?</a:t>
            </a:r>
            <a:br>
              <a:rPr lang="en-GB"/>
            </a:br>
            <a:r>
              <a:rPr lang="en-GB"/>
              <a:t>yes: Gauss-Newton based methods. </a:t>
            </a:r>
          </a:p>
        </p:txBody>
      </p:sp>
      <p:sp>
        <p:nvSpPr>
          <p:cNvPr id="671" name="Slide Number"/>
          <p:cNvSpPr txBox="1">
            <a:spLocks noGrp="1"/>
          </p:cNvSpPr>
          <p:nvPr>
            <p:ph type="sldNum" sz="quarter" idx="12"/>
          </p:nvPr>
        </p:nvSpPr>
        <p:spPr>
          <a:prstGeom prst="rect">
            <a:avLst/>
          </a:prstGeom>
          <a:extLst>
            <a:ext uri="{C572A759-6A51-4108-AA02-DFA0A04FC94B}">
              <ma14:wrappingTextBoxFlag xmlns:m="http://schemas.openxmlformats.org/officeDocument/2006/math" xmlns:a14="http://schemas.microsoft.com/office/drawing/2010/main" xmlns:ma14="http://schemas.microsoft.com/office/mac/drawingml/2011/main" xmlns="" val="1"/>
            </a:ext>
          </a:extLst>
        </p:spPr>
        <p:txBody>
          <a:bodyPr/>
          <a:lstStyle/>
          <a:p>
            <a:fld id="{86CB4B4D-7CA3-9044-876B-883B54F8677D}" type="slidenum">
              <a:t>156</a:t>
            </a:fld>
            <a:endParaRPr/>
          </a:p>
        </p:txBody>
      </p:sp>
      <p:pic>
        <p:nvPicPr>
          <p:cNvPr id="668" name="Image" descr="Image"/>
          <p:cNvPicPr>
            <a:picLocks noChangeAspect="1"/>
          </p:cNvPicPr>
          <p:nvPr/>
        </p:nvPicPr>
        <p:blipFill>
          <a:blip r:embed="rId3"/>
          <a:stretch>
            <a:fillRect/>
          </a:stretch>
        </p:blipFill>
        <p:spPr>
          <a:xfrm>
            <a:off x="2756721" y="1804221"/>
            <a:ext cx="6034898" cy="696335"/>
          </a:xfrm>
          <a:prstGeom prst="rect">
            <a:avLst/>
          </a:prstGeom>
          <a:ln w="12700">
            <a:miter lim="400000"/>
          </a:ln>
        </p:spPr>
      </p:pic>
      <p:pic>
        <p:nvPicPr>
          <p:cNvPr id="669" name="Image" descr="Image"/>
          <p:cNvPicPr>
            <a:picLocks noChangeAspect="1"/>
          </p:cNvPicPr>
          <p:nvPr/>
        </p:nvPicPr>
        <p:blipFill>
          <a:blip r:embed="rId4"/>
          <a:stretch>
            <a:fillRect/>
          </a:stretch>
        </p:blipFill>
        <p:spPr>
          <a:xfrm>
            <a:off x="3916094" y="4658765"/>
            <a:ext cx="3115650" cy="392804"/>
          </a:xfrm>
          <a:prstGeom prst="rect">
            <a:avLst/>
          </a:prstGeom>
          <a:ln w="12700">
            <a:miter lim="400000"/>
          </a:ln>
        </p:spPr>
      </p:pic>
      <p:sp>
        <p:nvSpPr>
          <p:cNvPr id="670" name="Rectangle"/>
          <p:cNvSpPr/>
          <p:nvPr/>
        </p:nvSpPr>
        <p:spPr>
          <a:xfrm>
            <a:off x="2587357" y="1467483"/>
            <a:ext cx="6628811" cy="1110810"/>
          </a:xfrm>
          <a:prstGeom prst="rect">
            <a:avLst/>
          </a:prstGeom>
          <a:ln w="88900">
            <a:solidFill>
              <a:srgbClr val="3065CC"/>
            </a:solidFill>
            <a:miter lim="400000"/>
          </a:ln>
          <a:effectLst>
            <a:outerShdw blurRad="50800" dist="25400" dir="5400000" rotWithShape="0">
              <a:srgbClr val="000000">
                <a:alpha val="50000"/>
              </a:srgbClr>
            </a:outerShdw>
          </a:effectLst>
        </p:spPr>
        <p:txBody>
          <a:bodyPr lIns="35709" tIns="35709" rIns="35709" bIns="35709" anchor="ctr"/>
          <a:lstStyle/>
          <a:p>
            <a:pPr>
              <a:defRPr sz="3200">
                <a:solidFill>
                  <a:srgbClr val="FFFFFF"/>
                </a:solidFill>
              </a:defRPr>
            </a:pPr>
            <a:endParaRPr sz="1600"/>
          </a:p>
        </p:txBody>
      </p:sp>
    </p:spTree>
  </p:cSld>
  <p:clrMapOvr>
    <a:masterClrMapping/>
  </p:clrMapOvr>
</p:sld>
</file>

<file path=ppt/slides/slide1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6" name="Gradient-based ICP"/>
          <p:cNvSpPr txBox="1">
            <a:spLocks noGrp="1"/>
          </p:cNvSpPr>
          <p:nvPr>
            <p:ph type="title"/>
          </p:nvPr>
        </p:nvSpPr>
        <p:spPr>
          <a:prstGeom prst="rect">
            <a:avLst/>
          </a:prstGeom>
        </p:spPr>
        <p:txBody>
          <a:bodyPr>
            <a:normAutofit/>
          </a:bodyPr>
          <a:lstStyle>
            <a:lvl1pPr>
              <a:defRPr sz="7600"/>
            </a:lvl1pPr>
          </a:lstStyle>
          <a:p>
            <a:r>
              <a:rPr sz="4400"/>
              <a:t>Gradient-based ICP</a:t>
            </a:r>
          </a:p>
        </p:txBody>
      </p:sp>
      <p:sp>
        <p:nvSpPr>
          <p:cNvPr id="675" name="Energy:…"/>
          <p:cNvSpPr txBox="1">
            <a:spLocks noGrp="1"/>
          </p:cNvSpPr>
          <p:nvPr>
            <p:ph idx="1"/>
          </p:nvPr>
        </p:nvSpPr>
        <p:spPr>
          <a:xfrm>
            <a:off x="839570" y="1825625"/>
            <a:ext cx="10512862" cy="4895851"/>
          </a:xfrm>
          <a:prstGeom prst="rect">
            <a:avLst/>
          </a:prstGeom>
        </p:spPr>
        <p:txBody>
          <a:bodyPr/>
          <a:lstStyle/>
          <a:p>
            <a:pPr marL="440884" indent="-440884">
              <a:buSzPct val="100000"/>
              <a:buAutoNum type="arabicPeriod"/>
            </a:pPr>
            <a:r>
              <a:t>Energy: </a:t>
            </a:r>
            <a:br>
              <a:rPr/>
            </a:br>
            <a:endParaRPr/>
          </a:p>
          <a:p>
            <a:pPr marL="440884" indent="-440884">
              <a:buSzPct val="100000"/>
              <a:buAutoNum type="arabicPeriod"/>
            </a:pPr>
            <a:r>
              <a:t>Consider the correspondences fixed in each iteration j+1</a:t>
            </a:r>
            <a:br>
              <a:rPr lang="en-US"/>
            </a:br>
            <a:br>
              <a:rPr/>
            </a:br>
            <a:endParaRPr/>
          </a:p>
          <a:p>
            <a:pPr marL="440884" indent="-440884">
              <a:buSzPct val="100000"/>
              <a:buAutoNum type="arabicPeriod"/>
              <a:defRPr strike="sngStrike"/>
            </a:pPr>
            <a:r>
              <a:rPr strike="noStrike"/>
              <a:t>Compute gradient of the energy around current estimation</a:t>
            </a:r>
            <a:br>
              <a:rPr/>
            </a:br>
            <a:endParaRPr/>
          </a:p>
          <a:p>
            <a:pPr marL="440884" indent="-440884">
              <a:buSzPct val="100000"/>
              <a:buAutoNum type="arabicPeriod"/>
            </a:pPr>
            <a:r>
              <a:t>Apply step (gradient descent, dogleg, LM, BFGS…)</a:t>
            </a:r>
            <a:br>
              <a:rPr/>
            </a:br>
            <a:endParaRPr/>
          </a:p>
          <a:p>
            <a:pPr marL="440884" indent="-440884">
              <a:buSzPct val="100000"/>
              <a:buAutoNum type="arabicPeriod"/>
            </a:pPr>
            <a:r>
              <a:t>terminate if converged, otherwise iterate (go to step 2)</a:t>
            </a:r>
          </a:p>
        </p:txBody>
      </p:sp>
      <p:sp>
        <p:nvSpPr>
          <p:cNvPr id="686" name="Slide Number"/>
          <p:cNvSpPr txBox="1">
            <a:spLocks noGrp="1"/>
          </p:cNvSpPr>
          <p:nvPr>
            <p:ph type="sldNum" sz="quarter" idx="12"/>
          </p:nvPr>
        </p:nvSpPr>
        <p:spPr>
          <a:prstGeom prst="rect">
            <a:avLst/>
          </a:prstGeom>
          <a:extLst>
            <a:ext uri="{C572A759-6A51-4108-AA02-DFA0A04FC94B}">
              <ma14:wrappingTextBoxFlag xmlns:m="http://schemas.openxmlformats.org/officeDocument/2006/math" xmlns:a14="http://schemas.microsoft.com/office/drawing/2010/main" xmlns:ma14="http://schemas.microsoft.com/office/mac/drawingml/2011/main" xmlns="" val="1"/>
            </a:ext>
          </a:extLst>
        </p:spPr>
        <p:txBody>
          <a:bodyPr/>
          <a:lstStyle/>
          <a:p>
            <a:fld id="{86CB4B4D-7CA3-9044-876B-883B54F8677D}" type="slidenum">
              <a:t>157</a:t>
            </a:fld>
            <a:endParaRPr/>
          </a:p>
        </p:txBody>
      </p:sp>
      <p:pic>
        <p:nvPicPr>
          <p:cNvPr id="677" name="Image" descr="Image"/>
          <p:cNvPicPr>
            <a:picLocks noChangeAspect="1"/>
          </p:cNvPicPr>
          <p:nvPr/>
        </p:nvPicPr>
        <p:blipFill>
          <a:blip r:embed="rId2"/>
          <a:stretch>
            <a:fillRect/>
          </a:stretch>
        </p:blipFill>
        <p:spPr>
          <a:xfrm>
            <a:off x="6854163" y="1825626"/>
            <a:ext cx="3597727" cy="696335"/>
          </a:xfrm>
          <a:prstGeom prst="rect">
            <a:avLst/>
          </a:prstGeom>
          <a:ln w="12700">
            <a:miter lim="400000"/>
          </a:ln>
        </p:spPr>
      </p:pic>
      <p:pic>
        <p:nvPicPr>
          <p:cNvPr id="678" name="Image" descr="Image"/>
          <p:cNvPicPr>
            <a:picLocks noChangeAspect="1"/>
          </p:cNvPicPr>
          <p:nvPr/>
        </p:nvPicPr>
        <p:blipFill>
          <a:blip r:embed="rId3"/>
          <a:stretch>
            <a:fillRect/>
          </a:stretch>
        </p:blipFill>
        <p:spPr>
          <a:xfrm>
            <a:off x="6854163" y="3321684"/>
            <a:ext cx="4079805" cy="535642"/>
          </a:xfrm>
          <a:prstGeom prst="rect">
            <a:avLst/>
          </a:prstGeom>
          <a:ln w="12700">
            <a:miter lim="400000"/>
          </a:ln>
        </p:spPr>
      </p:pic>
      <p:pic>
        <p:nvPicPr>
          <p:cNvPr id="684" name="Image" descr="Image"/>
          <p:cNvPicPr>
            <a:picLocks noChangeAspect="1"/>
          </p:cNvPicPr>
          <p:nvPr/>
        </p:nvPicPr>
        <p:blipFill>
          <a:blip r:embed="rId4"/>
          <a:stretch>
            <a:fillRect/>
          </a:stretch>
        </p:blipFill>
        <p:spPr>
          <a:xfrm>
            <a:off x="6854163" y="4471542"/>
            <a:ext cx="2115785" cy="366022"/>
          </a:xfrm>
          <a:prstGeom prst="rect">
            <a:avLst/>
          </a:prstGeom>
          <a:ln w="12700">
            <a:miter lim="400000"/>
          </a:ln>
        </p:spPr>
      </p:pic>
      <p:grpSp>
        <p:nvGrpSpPr>
          <p:cNvPr id="3" name="Group 2">
            <a:extLst>
              <a:ext uri="{FF2B5EF4-FFF2-40B4-BE49-F238E27FC236}">
                <a16:creationId xmlns:a16="http://schemas.microsoft.com/office/drawing/2014/main" id="{9B6B0DA6-6166-6842-BA20-BC70D96EEAF7}"/>
              </a:ext>
            </a:extLst>
          </p:cNvPr>
          <p:cNvGrpSpPr/>
          <p:nvPr/>
        </p:nvGrpSpPr>
        <p:grpSpPr>
          <a:xfrm>
            <a:off x="2040257" y="5377471"/>
            <a:ext cx="8590180" cy="438972"/>
            <a:chOff x="2038669" y="5377471"/>
            <a:chExt cx="8590180" cy="438972"/>
          </a:xfrm>
        </p:grpSpPr>
        <p:sp>
          <p:nvSpPr>
            <p:cNvPr id="682" name="Line"/>
            <p:cNvSpPr/>
            <p:nvPr/>
          </p:nvSpPr>
          <p:spPr>
            <a:xfrm flipH="1">
              <a:off x="5849284" y="5624562"/>
              <a:ext cx="1139564" cy="0"/>
            </a:xfrm>
            <a:prstGeom prst="line">
              <a:avLst/>
            </a:prstGeom>
            <a:ln w="25400">
              <a:solidFill>
                <a:srgbClr val="BAE0A1"/>
              </a:solidFill>
              <a:miter lim="400000"/>
              <a:tailEnd type="triangle"/>
            </a:ln>
          </p:spPr>
          <p:txBody>
            <a:bodyPr lIns="35709" tIns="35709" rIns="35709" bIns="35709" anchor="ctr"/>
            <a:lstStyle/>
            <a:p>
              <a:pPr>
                <a:defRPr sz="3200"/>
              </a:pPr>
              <a:endParaRPr sz="1600"/>
            </a:p>
          </p:txBody>
        </p:sp>
        <p:pic>
          <p:nvPicPr>
            <p:cNvPr id="683" name="Image" descr="Image"/>
            <p:cNvPicPr>
              <a:picLocks noChangeAspect="1"/>
            </p:cNvPicPr>
            <p:nvPr/>
          </p:nvPicPr>
          <p:blipFill>
            <a:blip r:embed="rId5"/>
            <a:stretch>
              <a:fillRect/>
            </a:stretch>
          </p:blipFill>
          <p:spPr>
            <a:xfrm>
              <a:off x="2038669" y="5420532"/>
              <a:ext cx="3749493" cy="383877"/>
            </a:xfrm>
            <a:prstGeom prst="rect">
              <a:avLst/>
            </a:prstGeom>
            <a:ln w="12700">
              <a:miter lim="400000"/>
            </a:ln>
          </p:spPr>
        </p:pic>
        <p:grpSp>
          <p:nvGrpSpPr>
            <p:cNvPr id="2" name="Group 1">
              <a:extLst>
                <a:ext uri="{FF2B5EF4-FFF2-40B4-BE49-F238E27FC236}">
                  <a16:creationId xmlns:a16="http://schemas.microsoft.com/office/drawing/2014/main" id="{9BA37C7A-E092-C54D-8098-259A506DAE99}"/>
                </a:ext>
              </a:extLst>
            </p:cNvPr>
            <p:cNvGrpSpPr/>
            <p:nvPr/>
          </p:nvGrpSpPr>
          <p:grpSpPr>
            <a:xfrm>
              <a:off x="6852574" y="5377471"/>
              <a:ext cx="3776275" cy="438972"/>
              <a:chOff x="6852574" y="4895209"/>
              <a:chExt cx="3776275" cy="438972"/>
            </a:xfrm>
          </p:grpSpPr>
          <p:grpSp>
            <p:nvGrpSpPr>
              <p:cNvPr id="681" name="Group"/>
              <p:cNvGrpSpPr/>
              <p:nvPr/>
            </p:nvGrpSpPr>
            <p:grpSpPr>
              <a:xfrm>
                <a:off x="6852574" y="4895209"/>
                <a:ext cx="3776275" cy="438972"/>
                <a:chOff x="0" y="0"/>
                <a:chExt cx="7554516" cy="878172"/>
              </a:xfrm>
            </p:grpSpPr>
            <p:sp>
              <p:nvSpPr>
                <p:cNvPr id="679" name="Rounded Rectangle"/>
                <p:cNvSpPr/>
                <p:nvPr/>
              </p:nvSpPr>
              <p:spPr>
                <a:xfrm>
                  <a:off x="272619" y="0"/>
                  <a:ext cx="7154042" cy="878172"/>
                </a:xfrm>
                <a:prstGeom prst="roundRect">
                  <a:avLst>
                    <a:gd name="adj" fmla="val 30506"/>
                  </a:avLst>
                </a:prstGeom>
                <a:solidFill>
                  <a:schemeClr val="accent6">
                    <a:lumMod val="60000"/>
                    <a:lumOff val="40000"/>
                    <a:alpha val="50000"/>
                  </a:schemeClr>
                </a:solidFill>
                <a:ln w="12700" cap="flat">
                  <a:noFill/>
                  <a:miter lim="400000"/>
                </a:ln>
                <a:effectLst/>
              </p:spPr>
              <p:txBody>
                <a:bodyPr wrap="square" lIns="35709" tIns="35709" rIns="35709" bIns="35709" numCol="1" anchor="ctr">
                  <a:noAutofit/>
                </a:bodyPr>
                <a:lstStyle/>
                <a:p>
                  <a:pPr>
                    <a:defRPr sz="3200">
                      <a:solidFill>
                        <a:srgbClr val="FFFFFF"/>
                      </a:solidFill>
                    </a:defRPr>
                  </a:pPr>
                  <a:endParaRPr sz="1600"/>
                </a:p>
              </p:txBody>
            </p:sp>
            <p:sp>
              <p:nvSpPr>
                <p:cNvPr id="680" name="(for example                             )"/>
                <p:cNvSpPr txBox="1"/>
                <p:nvPr/>
              </p:nvSpPr>
              <p:spPr>
                <a:xfrm>
                  <a:off x="0" y="62328"/>
                  <a:ext cx="7554516" cy="729195"/>
                </a:xfrm>
                <a:prstGeom prst="rect">
                  <a:avLst/>
                </a:prstGeom>
                <a:noFill/>
                <a:ln w="12700" cap="flat">
                  <a:noFill/>
                  <a:miter lim="400000"/>
                </a:ln>
                <a:effectLst/>
                <a:extLst>
                  <a:ext uri="{C572A759-6A51-4108-AA02-DFA0A04FC94B}">
                    <ma14:wrappingTextBoxFlag xmlns:m="http://schemas.openxmlformats.org/officeDocument/2006/math" xmlns:a14="http://schemas.microsoft.com/office/drawing/2010/main" xmlns:ma14="http://schemas.microsoft.com/office/mac/drawingml/2011/main" xmlns="" val="1"/>
                  </a:ext>
                </a:extLst>
              </p:spPr>
              <p:txBody>
                <a:bodyPr wrap="square" lIns="35709" tIns="35709" rIns="35709" bIns="35709" numCol="1" anchor="ctr">
                  <a:spAutoFit/>
                </a:bodyPr>
                <a:lstStyle>
                  <a:lvl1pPr>
                    <a:defRPr sz="3800"/>
                  </a:lvl1pPr>
                </a:lstStyle>
                <a:p>
                  <a:r>
                    <a:rPr sz="1900"/>
                    <a:t>(for example</a:t>
                  </a:r>
                  <a:r>
                    <a:rPr lang="en-US" sz="1900"/>
                    <a:t>          </a:t>
                  </a:r>
                  <a:r>
                    <a:rPr sz="1900"/>
                    <a:t>                             )                      </a:t>
                  </a:r>
                </a:p>
              </p:txBody>
            </p:sp>
          </p:grpSp>
          <p:pic>
            <p:nvPicPr>
              <p:cNvPr id="685" name="Image" descr="Image"/>
              <p:cNvPicPr>
                <a:picLocks noChangeAspect="1"/>
              </p:cNvPicPr>
              <p:nvPr/>
            </p:nvPicPr>
            <p:blipFill>
              <a:blip r:embed="rId6"/>
              <a:stretch>
                <a:fillRect/>
              </a:stretch>
            </p:blipFill>
            <p:spPr>
              <a:xfrm>
                <a:off x="8358525" y="5007342"/>
                <a:ext cx="1943395" cy="269916"/>
              </a:xfrm>
              <a:prstGeom prst="rect">
                <a:avLst/>
              </a:prstGeom>
              <a:ln w="12700">
                <a:miter lim="400000"/>
              </a:ln>
            </p:spPr>
          </p:pic>
        </p:grpSp>
      </p:grpSp>
    </p:spTree>
    <p:extLst>
      <p:ext uri="{BB962C8B-B14F-4D97-AF65-F5344CB8AC3E}">
        <p14:creationId xmlns:p14="http://schemas.microsoft.com/office/powerpoint/2010/main" val="4254696833"/>
      </p:ext>
    </p:extLst>
  </p:cSld>
  <p:clrMapOvr>
    <a:masterClrMapping/>
  </p:clrMapOvr>
</p:sld>
</file>

<file path=ppt/slides/slide1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88" name="smpl0.mp4" descr="smpl0.mp4"/>
          <p:cNvPicPr>
            <a:picLocks/>
          </p:cNvPicPr>
          <p:nvPr>
            <a:videoFile r:link="rId2"/>
            <p:extLst>
              <p:ext uri="{DAA4B4D4-6D71-4841-9C94-3DE7FCFB9230}">
                <p14:media xmlns:p14="http://schemas.microsoft.com/office/powerpoint/2010/main" r:embed="rId1"/>
              </p:ext>
            </p:extLst>
          </p:nvPr>
        </p:nvPicPr>
        <p:blipFill>
          <a:blip r:embed="rId4"/>
          <a:stretch>
            <a:fillRect/>
          </a:stretch>
        </p:blipFill>
        <p:spPr>
          <a:xfrm>
            <a:off x="6855818" y="159684"/>
            <a:ext cx="3508254" cy="6637683"/>
          </a:xfrm>
          <a:prstGeom prst="rect">
            <a:avLst/>
          </a:prstGeom>
          <a:ln w="12700">
            <a:miter lim="400000"/>
          </a:ln>
        </p:spPr>
      </p:pic>
      <p:sp>
        <p:nvSpPr>
          <p:cNvPr id="689" name="Gradient-based ICP"/>
          <p:cNvSpPr txBox="1">
            <a:spLocks noGrp="1"/>
          </p:cNvSpPr>
          <p:nvPr>
            <p:ph type="title"/>
          </p:nvPr>
        </p:nvSpPr>
        <p:spPr>
          <a:prstGeom prst="rect">
            <a:avLst/>
          </a:prstGeom>
        </p:spPr>
        <p:txBody>
          <a:bodyPr lIns="35709" tIns="35709" rIns="35709" bIns="35709" anchor="ctr">
            <a:normAutofit/>
          </a:bodyPr>
          <a:lstStyle>
            <a:lvl1pPr>
              <a:defRPr>
                <a:latin typeface="Helvetica"/>
                <a:ea typeface="Helvetica"/>
                <a:cs typeface="Helvetica"/>
                <a:sym typeface="Helvetica"/>
              </a:defRPr>
            </a:lvl1pPr>
          </a:lstStyle>
          <a:p>
            <a:r>
              <a:rPr>
                <a:latin typeface="+mj-lt"/>
                <a:cs typeface="Calibri" panose="020F0502020204030204" pitchFamily="34" charset="0"/>
              </a:rPr>
              <a:t>Gradient-based ICP</a:t>
            </a:r>
          </a:p>
        </p:txBody>
      </p:sp>
      <p:sp>
        <p:nvSpPr>
          <p:cNvPr id="691" name="Slide Number"/>
          <p:cNvSpPr txBox="1">
            <a:spLocks noGrp="1"/>
          </p:cNvSpPr>
          <p:nvPr>
            <p:ph type="sldNum" sz="quarter" idx="12"/>
          </p:nvPr>
        </p:nvSpPr>
        <p:spPr>
          <a:prstGeom prst="rect">
            <a:avLst/>
          </a:prstGeom>
          <a:extLst>
            <a:ext uri="{C572A759-6A51-4108-AA02-DFA0A04FC94B}">
              <ma14:wrappingTextBoxFlag xmlns:m="http://schemas.openxmlformats.org/officeDocument/2006/math" xmlns:a14="http://schemas.microsoft.com/office/drawing/2010/main" xmlns:ma14="http://schemas.microsoft.com/office/mac/drawingml/2011/main" xmlns="" val="1"/>
            </a:ext>
          </a:extLst>
        </p:spPr>
        <p:txBody>
          <a:bodyPr wrap="none" lIns="45708" tIns="45708" rIns="45708" bIns="45708" anchor="ctr">
            <a:spAutoFit/>
          </a:bodyPr>
          <a:lstStyle>
            <a:lvl1pPr algn="r" defTabSz="457109">
              <a:defRPr sz="1100">
                <a:solidFill>
                  <a:srgbClr val="888888"/>
                </a:solidFill>
                <a:latin typeface="Century Gothic"/>
                <a:ea typeface="Century Gothic"/>
                <a:cs typeface="Century Gothic"/>
                <a:sym typeface="Century Gothic"/>
              </a:defRPr>
            </a:lvl1pPr>
          </a:lstStyle>
          <a:p>
            <a:fld id="{86CB4B4D-7CA3-9044-876B-883B54F8677D}" type="slidenum">
              <a:t>158</a:t>
            </a:fld>
            <a:endParaRPr/>
          </a:p>
        </p:txBody>
      </p:sp>
    </p:spTree>
    <p:extLst>
      <p:ext uri="{BB962C8B-B14F-4D97-AF65-F5344CB8AC3E}">
        <p14:creationId xmlns:p14="http://schemas.microsoft.com/office/powerpoint/2010/main" val="3724261777"/>
      </p:ext>
    </p:extLst>
  </p:cSld>
  <p:clrMapOvr>
    <a:masterClrMapping/>
  </p:clrMapOvr>
  <p:timing>
    <p:tnLst>
      <p:par>
        <p:cTn id="1" dur="indefinite" restart="never" fill="hold" nodeType="tmRoot">
          <p:childTnLst>
            <p:seq concurrent="1" prevAc="none" nextAc="seek">
              <p:cTn id="2" dur="indefinite" fill="hold"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6199" fill="hold"/>
                                        <p:tgtEl>
                                          <p:spTgt spid="688"/>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100000">
                <p:cTn id="7" fill="hold" display="0">
                  <p:stCondLst>
                    <p:cond delay="indefinite"/>
                  </p:stCondLst>
                </p:cTn>
                <p:tgtEl>
                  <p:spTgt spid="688"/>
                </p:tgtEl>
              </p:cMediaNode>
            </p:video>
            <p:seq concurrent="1" prevAc="none" nextAc="seek">
              <p:cTn id="8" restart="whenNotActive" fill="hold" evtFilter="cancelBubble" nodeType="interactiveSeq">
                <p:stCondLst>
                  <p:cond evt="onClick" delay="0">
                    <p:tgtEl>
                      <p:spTgt spid="688"/>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688"/>
                                        </p:tgtEl>
                                      </p:cBhvr>
                                    </p:cmd>
                                  </p:childTnLst>
                                </p:cTn>
                              </p:par>
                            </p:childTnLst>
                          </p:cTn>
                        </p:par>
                      </p:childTnLst>
                    </p:cTn>
                  </p:par>
                </p:childTnLst>
              </p:cTn>
              <p:nextCondLst>
                <p:cond evt="onClick" delay="0">
                  <p:tgtEl>
                    <p:spTgt spid="688"/>
                  </p:tgtEl>
                </p:cond>
              </p:nextCondLst>
            </p:seq>
          </p:childTnLst>
        </p:cTn>
      </p:par>
    </p:tnLst>
  </p:timing>
</p:sld>
</file>

<file path=ppt/slides/slide1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3" name="Why is convergence on the left less smooth?"/>
          <p:cNvSpPr txBox="1">
            <a:spLocks noGrp="1"/>
          </p:cNvSpPr>
          <p:nvPr>
            <p:ph type="title"/>
          </p:nvPr>
        </p:nvSpPr>
        <p:spPr>
          <a:prstGeom prst="rect">
            <a:avLst/>
          </a:prstGeom>
        </p:spPr>
        <p:txBody>
          <a:bodyPr>
            <a:normAutofit/>
          </a:bodyPr>
          <a:lstStyle>
            <a:lvl1pPr defTabSz="621791">
              <a:defRPr sz="7344"/>
            </a:lvl1pPr>
          </a:lstStyle>
          <a:p>
            <a:r>
              <a:rPr sz="4400"/>
              <a:t>Why is convergence on the left less smooth? </a:t>
            </a:r>
          </a:p>
        </p:txBody>
      </p:sp>
      <p:sp>
        <p:nvSpPr>
          <p:cNvPr id="698" name="Slide Number"/>
          <p:cNvSpPr txBox="1">
            <a:spLocks noGrp="1"/>
          </p:cNvSpPr>
          <p:nvPr>
            <p:ph type="sldNum" sz="quarter" idx="12"/>
          </p:nvPr>
        </p:nvSpPr>
        <p:spPr>
          <a:prstGeom prst="rect">
            <a:avLst/>
          </a:prstGeom>
          <a:extLst>
            <a:ext uri="{C572A759-6A51-4108-AA02-DFA0A04FC94B}">
              <ma14:wrappingTextBoxFlag xmlns:m="http://schemas.openxmlformats.org/officeDocument/2006/math" xmlns:a14="http://schemas.microsoft.com/office/drawing/2010/main" xmlns:ma14="http://schemas.microsoft.com/office/mac/drawingml/2011/main" xmlns="" val="1"/>
            </a:ext>
          </a:extLst>
        </p:spPr>
        <p:txBody>
          <a:bodyPr wrap="none" lIns="45708" tIns="45708" rIns="45708" bIns="45708" anchor="ctr">
            <a:spAutoFit/>
          </a:bodyPr>
          <a:lstStyle>
            <a:lvl1pPr algn="r" defTabSz="457109">
              <a:defRPr sz="1100">
                <a:solidFill>
                  <a:srgbClr val="888888"/>
                </a:solidFill>
                <a:latin typeface="Century Gothic"/>
                <a:ea typeface="Century Gothic"/>
                <a:cs typeface="Century Gothic"/>
                <a:sym typeface="Century Gothic"/>
              </a:defRPr>
            </a:lvl1pPr>
          </a:lstStyle>
          <a:p>
            <a:fld id="{86CB4B4D-7CA3-9044-876B-883B54F8677D}" type="slidenum">
              <a:t>159</a:t>
            </a:fld>
            <a:endParaRPr/>
          </a:p>
        </p:txBody>
      </p:sp>
      <p:pic>
        <p:nvPicPr>
          <p:cNvPr id="694" name="smpl0.mp4" descr="smpl0.mp4"/>
          <p:cNvPicPr>
            <a:picLocks/>
          </p:cNvPicPr>
          <p:nvPr>
            <a:videoFile r:link="rId2"/>
            <p:extLst>
              <p:ext uri="{DAA4B4D4-6D71-4841-9C94-3DE7FCFB9230}">
                <p14:media xmlns:p14="http://schemas.microsoft.com/office/powerpoint/2010/main" r:embed="rId1"/>
              </p:ext>
            </p:extLst>
          </p:nvPr>
        </p:nvPicPr>
        <p:blipFill>
          <a:blip r:embed="rId6"/>
          <a:stretch>
            <a:fillRect/>
          </a:stretch>
        </p:blipFill>
        <p:spPr>
          <a:xfrm>
            <a:off x="1684388" y="1489209"/>
            <a:ext cx="2195550" cy="4154021"/>
          </a:xfrm>
          <a:prstGeom prst="rect">
            <a:avLst/>
          </a:prstGeom>
          <a:ln w="12700">
            <a:miter lim="400000"/>
          </a:ln>
        </p:spPr>
      </p:pic>
      <p:pic>
        <p:nvPicPr>
          <p:cNvPr id="695" name="generic_pose_prior_mjb.mp4" descr="generic_pose_prior_mjb.mp4"/>
          <p:cNvPicPr>
            <a:picLocks/>
          </p:cNvPicPr>
          <p:nvPr>
            <a:videoFile r:link="rId4"/>
            <p:extLst>
              <p:ext uri="{DAA4B4D4-6D71-4841-9C94-3DE7FCFB9230}">
                <p14:media xmlns:p14="http://schemas.microsoft.com/office/powerpoint/2010/main" r:embed="rId3"/>
              </p:ext>
            </p:extLst>
          </p:nvPr>
        </p:nvPicPr>
        <p:blipFill>
          <a:blip r:embed="rId7"/>
          <a:stretch>
            <a:fillRect/>
          </a:stretch>
        </p:blipFill>
        <p:spPr>
          <a:xfrm>
            <a:off x="4915209" y="2006054"/>
            <a:ext cx="6581519" cy="3594602"/>
          </a:xfrm>
          <a:prstGeom prst="rect">
            <a:avLst/>
          </a:prstGeom>
          <a:ln w="12700">
            <a:miter lim="400000"/>
          </a:ln>
        </p:spPr>
      </p:pic>
      <p:sp>
        <p:nvSpPr>
          <p:cNvPr id="696" name="Point to point objective"/>
          <p:cNvSpPr txBox="1"/>
          <p:nvPr/>
        </p:nvSpPr>
        <p:spPr>
          <a:xfrm>
            <a:off x="1521412" y="5930754"/>
            <a:ext cx="2521505" cy="379892"/>
          </a:xfrm>
          <a:prstGeom prst="rect">
            <a:avLst/>
          </a:prstGeom>
          <a:ln w="12700">
            <a:miter lim="400000"/>
          </a:ln>
          <a:extLst>
            <a:ext uri="{C572A759-6A51-4108-AA02-DFA0A04FC94B}">
              <ma14:wrappingTextBoxFlag xmlns:m="http://schemas.openxmlformats.org/officeDocument/2006/math" xmlns:a14="http://schemas.microsoft.com/office/drawing/2010/main" xmlns:ma14="http://schemas.microsoft.com/office/mac/drawingml/2011/main" xmlns="" val="1"/>
            </a:ext>
          </a:extLst>
        </p:spPr>
        <p:txBody>
          <a:bodyPr wrap="square" lIns="35709" tIns="35709" rIns="35709" bIns="35709" anchor="ctr">
            <a:spAutoFit/>
          </a:bodyPr>
          <a:lstStyle/>
          <a:p>
            <a:r>
              <a:rPr sz="2000"/>
              <a:t>Point to point objective</a:t>
            </a:r>
          </a:p>
        </p:txBody>
      </p:sp>
      <p:sp>
        <p:nvSpPr>
          <p:cNvPr id="697" name="Point to surface objective"/>
          <p:cNvSpPr txBox="1"/>
          <p:nvPr/>
        </p:nvSpPr>
        <p:spPr>
          <a:xfrm>
            <a:off x="6441902" y="5930754"/>
            <a:ext cx="2736306" cy="379892"/>
          </a:xfrm>
          <a:prstGeom prst="rect">
            <a:avLst/>
          </a:prstGeom>
          <a:ln w="12700">
            <a:miter lim="400000"/>
          </a:ln>
          <a:extLst>
            <a:ext uri="{C572A759-6A51-4108-AA02-DFA0A04FC94B}">
              <ma14:wrappingTextBoxFlag xmlns:m="http://schemas.openxmlformats.org/officeDocument/2006/math" xmlns:a14="http://schemas.microsoft.com/office/drawing/2010/main" xmlns:ma14="http://schemas.microsoft.com/office/mac/drawingml/2011/main" xmlns="" val="1"/>
            </a:ext>
          </a:extLst>
        </p:spPr>
        <p:txBody>
          <a:bodyPr wrap="square" lIns="35709" tIns="35709" rIns="35709" bIns="35709" anchor="ctr">
            <a:spAutoFit/>
          </a:bodyPr>
          <a:lstStyle/>
          <a:p>
            <a:r>
              <a:rPr sz="2000"/>
              <a:t>Point to surface objective</a:t>
            </a:r>
          </a:p>
        </p:txBody>
      </p:sp>
    </p:spTree>
    <p:extLst>
      <p:ext uri="{BB962C8B-B14F-4D97-AF65-F5344CB8AC3E}">
        <p14:creationId xmlns:p14="http://schemas.microsoft.com/office/powerpoint/2010/main" val="885954955"/>
      </p:ext>
    </p:extLst>
  </p:cSld>
  <p:clrMapOvr>
    <a:masterClrMapping/>
  </p:clrMapOvr>
  <p:timing>
    <p:tnLst>
      <p:par>
        <p:cTn id="1" dur="indefinite" restart="never" fill="hold" nodeType="tmRoot">
          <p:childTnLst>
            <p:seq concurrent="1" prevAc="none" nextAc="seek">
              <p:cTn id="2" dur="indefinite" fill="hold"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6199" fill="hold"/>
                                        <p:tgtEl>
                                          <p:spTgt spid="694"/>
                                        </p:tgtEl>
                                      </p:cBhvr>
                                    </p:cmd>
                                  </p:childTnLst>
                                </p:cTn>
                              </p:par>
                            </p:childTnLst>
                          </p:cTn>
                        </p:par>
                      </p:childTnLst>
                    </p:cTn>
                  </p:par>
                  <p:par>
                    <p:cTn id="7" fill="hold">
                      <p:stCondLst>
                        <p:cond delay="indefinite"/>
                      </p:stCondLst>
                      <p:childTnLst>
                        <p:par>
                          <p:cTn id="8" fill="hold">
                            <p:stCondLst>
                              <p:cond delay="0"/>
                            </p:stCondLst>
                            <p:childTnLst>
                              <p:par>
                                <p:cTn id="9" presetID="1" presetClass="mediacall" presetSubtype="0" fill="hold" nodeType="clickEffect">
                                  <p:stCondLst>
                                    <p:cond delay="0"/>
                                  </p:stCondLst>
                                  <p:childTnLst>
                                    <p:cmd type="call" cmd="playFrom(0.0)">
                                      <p:cBhvr>
                                        <p:cTn id="10" dur="16700" fill="hold"/>
                                        <p:tgtEl>
                                          <p:spTgt spid="69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100000">
                <p:cTn id="11" fill="hold" display="0">
                  <p:stCondLst>
                    <p:cond delay="indefinite"/>
                  </p:stCondLst>
                </p:cTn>
                <p:tgtEl>
                  <p:spTgt spid="694"/>
                </p:tgtEl>
              </p:cMediaNode>
            </p:video>
            <p:seq concurrent="1" prevAc="none" nextAc="seek">
              <p:cTn id="12" restart="whenNotActive" fill="hold" evtFilter="cancelBubble" nodeType="interactiveSeq">
                <p:stCondLst>
                  <p:cond evt="onClick" delay="0">
                    <p:tgtEl>
                      <p:spTgt spid="694"/>
                    </p:tgtEl>
                  </p:cond>
                </p:stCondLst>
                <p:endSync evt="end" delay="0">
                  <p:rtn val="all"/>
                </p:endSync>
                <p:childTnLst>
                  <p:par>
                    <p:cTn id="13" fill="hold">
                      <p:stCondLst>
                        <p:cond delay="0"/>
                      </p:stCondLst>
                      <p:childTnLst>
                        <p:par>
                          <p:cTn id="14" fill="hold">
                            <p:stCondLst>
                              <p:cond delay="0"/>
                            </p:stCondLst>
                            <p:childTnLst>
                              <p:par>
                                <p:cTn id="15" presetID="2" presetClass="mediacall" presetSubtype="0" fill="hold" nodeType="clickEffect">
                                  <p:stCondLst>
                                    <p:cond delay="0"/>
                                  </p:stCondLst>
                                  <p:childTnLst>
                                    <p:cmd type="call" cmd="togglePause">
                                      <p:cBhvr>
                                        <p:cTn id="16" dur="1" fill="hold"/>
                                        <p:tgtEl>
                                          <p:spTgt spid="694"/>
                                        </p:tgtEl>
                                      </p:cBhvr>
                                    </p:cmd>
                                  </p:childTnLst>
                                </p:cTn>
                              </p:par>
                            </p:childTnLst>
                          </p:cTn>
                        </p:par>
                      </p:childTnLst>
                    </p:cTn>
                  </p:par>
                </p:childTnLst>
              </p:cTn>
              <p:nextCondLst>
                <p:cond evt="onClick" delay="0">
                  <p:tgtEl>
                    <p:spTgt spid="694"/>
                  </p:tgtEl>
                </p:cond>
              </p:nextCondLst>
            </p:seq>
            <p:video>
              <p:cMediaNode vol="100000">
                <p:cTn id="17" fill="hold" display="0">
                  <p:stCondLst>
                    <p:cond delay="indefinite"/>
                  </p:stCondLst>
                </p:cTn>
                <p:tgtEl>
                  <p:spTgt spid="695"/>
                </p:tgtEl>
              </p:cMediaNode>
            </p:video>
            <p:seq concurrent="1" prevAc="none" nextAc="seek">
              <p:cTn id="18" restart="whenNotActive" fill="hold" evtFilter="cancelBubble" nodeType="interactiveSeq">
                <p:stCondLst>
                  <p:cond evt="onClick" delay="0">
                    <p:tgtEl>
                      <p:spTgt spid="695"/>
                    </p:tgtEl>
                  </p:cond>
                </p:stCondLst>
                <p:endSync evt="end" delay="0">
                  <p:rtn val="all"/>
                </p:endSync>
                <p:childTnLst>
                  <p:par>
                    <p:cTn id="19" fill="hold">
                      <p:stCondLst>
                        <p:cond delay="0"/>
                      </p:stCondLst>
                      <p:childTnLst>
                        <p:par>
                          <p:cTn id="20" fill="hold">
                            <p:stCondLst>
                              <p:cond delay="0"/>
                            </p:stCondLst>
                            <p:childTnLst>
                              <p:par>
                                <p:cTn id="21" presetID="2" presetClass="mediacall" presetSubtype="0" fill="hold" nodeType="clickEffect">
                                  <p:stCondLst>
                                    <p:cond delay="0"/>
                                  </p:stCondLst>
                                  <p:childTnLst>
                                    <p:cmd type="call" cmd="togglePause">
                                      <p:cBhvr>
                                        <p:cTn id="22" dur="1" fill="hold"/>
                                        <p:tgtEl>
                                          <p:spTgt spid="695"/>
                                        </p:tgtEl>
                                      </p:cBhvr>
                                    </p:cmd>
                                  </p:childTnLst>
                                </p:cTn>
                              </p:par>
                            </p:childTnLst>
                          </p:cTn>
                        </p:par>
                      </p:childTnLst>
                    </p:cTn>
                  </p:par>
                </p:childTnLst>
              </p:cTn>
              <p:nextCondLst>
                <p:cond evt="onClick" delay="0">
                  <p:tgtEl>
                    <p:spTgt spid="695"/>
                  </p:tgtEl>
                </p:cond>
              </p:nextCondLst>
            </p:seq>
          </p:childTnLst>
        </p:cTn>
      </p:par>
    </p:tnLst>
  </p:timing>
</p:sld>
</file>

<file path=ppt/slides/slide1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9" name="Gradient-based ICP"/>
          <p:cNvSpPr txBox="1">
            <a:spLocks noGrp="1"/>
          </p:cNvSpPr>
          <p:nvPr>
            <p:ph type="title"/>
          </p:nvPr>
        </p:nvSpPr>
        <p:spPr>
          <a:prstGeom prst="rect">
            <a:avLst/>
          </a:prstGeom>
        </p:spPr>
        <p:txBody>
          <a:bodyPr>
            <a:normAutofit/>
          </a:bodyPr>
          <a:lstStyle>
            <a:lvl1pPr>
              <a:defRPr sz="7600"/>
            </a:lvl1pPr>
          </a:lstStyle>
          <a:p>
            <a:r>
              <a:rPr sz="4400"/>
              <a:t>Gradient-based ICP</a:t>
            </a:r>
          </a:p>
        </p:txBody>
      </p:sp>
      <p:sp>
        <p:nvSpPr>
          <p:cNvPr id="740" name="Energy:…"/>
          <p:cNvSpPr txBox="1">
            <a:spLocks noGrp="1"/>
          </p:cNvSpPr>
          <p:nvPr>
            <p:ph idx="1"/>
          </p:nvPr>
        </p:nvSpPr>
        <p:spPr>
          <a:prstGeom prst="rect">
            <a:avLst/>
          </a:prstGeom>
        </p:spPr>
        <p:txBody>
          <a:bodyPr/>
          <a:lstStyle/>
          <a:p>
            <a:pPr>
              <a:defRPr>
                <a:solidFill>
                  <a:srgbClr val="A6AAA9"/>
                </a:solidFill>
              </a:defRPr>
            </a:pPr>
            <a:r>
              <a:t>Energy: </a:t>
            </a:r>
            <a:br>
              <a:rPr/>
            </a:br>
            <a:endParaRPr/>
          </a:p>
          <a:p>
            <a:pPr>
              <a:defRPr>
                <a:solidFill>
                  <a:srgbClr val="A6AAA9"/>
                </a:solidFill>
              </a:defRPr>
            </a:pPr>
            <a:r>
              <a:t>Consider the correspondences fixed in each iteration j+1</a:t>
            </a:r>
            <a:br>
              <a:rPr/>
            </a:br>
            <a:endParaRPr/>
          </a:p>
          <a:p>
            <a:pPr>
              <a:defRPr strike="sngStrike"/>
            </a:pPr>
            <a:r>
              <a:rPr strike="noStrike"/>
              <a:t>Compute gradient of the energy around current estimation</a:t>
            </a:r>
            <a:br>
              <a:rPr/>
            </a:br>
            <a:endParaRPr/>
          </a:p>
          <a:p>
            <a:r>
              <a:rPr>
                <a:solidFill>
                  <a:schemeClr val="bg2">
                    <a:lumMod val="75000"/>
                  </a:schemeClr>
                </a:solidFill>
              </a:rPr>
              <a:t>Apply step (gradient descent, dogleg, LM, BFGS…)</a:t>
            </a:r>
            <a:br>
              <a:rPr/>
            </a:br>
            <a:endParaRPr/>
          </a:p>
          <a:p>
            <a:pPr>
              <a:defRPr>
                <a:solidFill>
                  <a:srgbClr val="A6AAA9"/>
                </a:solidFill>
              </a:defRPr>
            </a:pPr>
            <a:r>
              <a:t>terminate if converged, otherwise iterate</a:t>
            </a:r>
          </a:p>
        </p:txBody>
      </p:sp>
      <p:sp>
        <p:nvSpPr>
          <p:cNvPr id="742" name="Slide Number"/>
          <p:cNvSpPr txBox="1">
            <a:spLocks noGrp="1"/>
          </p:cNvSpPr>
          <p:nvPr>
            <p:ph type="sldNum" sz="quarter" idx="12"/>
          </p:nvPr>
        </p:nvSpPr>
        <p:spPr>
          <a:prstGeom prst="rect">
            <a:avLst/>
          </a:prstGeom>
          <a:extLst>
            <a:ext uri="{C572A759-6A51-4108-AA02-DFA0A04FC94B}">
              <ma14:wrappingTextBoxFlag xmlns:m="http://schemas.openxmlformats.org/officeDocument/2006/math" xmlns:a14="http://schemas.microsoft.com/office/drawing/2010/main" xmlns:ma14="http://schemas.microsoft.com/office/mac/drawingml/2011/main" xmlns="" val="1"/>
            </a:ext>
          </a:extLst>
        </p:spPr>
        <p:txBody>
          <a:bodyPr/>
          <a:lstStyle/>
          <a:p>
            <a:fld id="{86CB4B4D-7CA3-9044-876B-883B54F8677D}" type="slidenum">
              <a:t>160</a:t>
            </a:fld>
            <a:endParaRPr/>
          </a:p>
        </p:txBody>
      </p:sp>
      <p:pic>
        <p:nvPicPr>
          <p:cNvPr id="741" name="Image" descr="Image"/>
          <p:cNvPicPr>
            <a:picLocks noChangeAspect="1"/>
          </p:cNvPicPr>
          <p:nvPr/>
        </p:nvPicPr>
        <p:blipFill>
          <a:blip r:embed="rId2"/>
          <a:stretch>
            <a:fillRect/>
          </a:stretch>
        </p:blipFill>
        <p:spPr>
          <a:xfrm>
            <a:off x="7194480" y="5418714"/>
            <a:ext cx="3749492" cy="383877"/>
          </a:xfrm>
          <a:prstGeom prst="rect">
            <a:avLst/>
          </a:prstGeom>
          <a:ln w="12700">
            <a:miter lim="400000"/>
          </a:ln>
        </p:spPr>
      </p:pic>
    </p:spTree>
    <p:extLst>
      <p:ext uri="{BB962C8B-B14F-4D97-AF65-F5344CB8AC3E}">
        <p14:creationId xmlns:p14="http://schemas.microsoft.com/office/powerpoint/2010/main" val="2350536025"/>
      </p:ext>
    </p:extLst>
  </p:cSld>
  <p:clrMapOvr>
    <a:masterClrMapping/>
  </p:clrMapOvr>
</p:sld>
</file>

<file path=ppt/slides/slide1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9" name="Gradient-based ICP"/>
          <p:cNvSpPr txBox="1">
            <a:spLocks noGrp="1"/>
          </p:cNvSpPr>
          <p:nvPr>
            <p:ph type="title"/>
          </p:nvPr>
        </p:nvSpPr>
        <p:spPr>
          <a:prstGeom prst="rect">
            <a:avLst/>
          </a:prstGeom>
        </p:spPr>
        <p:txBody>
          <a:bodyPr>
            <a:normAutofit/>
          </a:bodyPr>
          <a:lstStyle>
            <a:lvl1pPr>
              <a:defRPr sz="7600"/>
            </a:lvl1pPr>
          </a:lstStyle>
          <a:p>
            <a:r>
              <a:rPr sz="4400"/>
              <a:t>Gradient-based ICP</a:t>
            </a:r>
          </a:p>
        </p:txBody>
      </p:sp>
      <p:sp>
        <p:nvSpPr>
          <p:cNvPr id="720" name="gradient: derivative of the sum of squared distances with respect to transformation f parameters…"/>
          <p:cNvSpPr txBox="1">
            <a:spLocks noGrp="1"/>
          </p:cNvSpPr>
          <p:nvPr>
            <p:ph idx="1"/>
          </p:nvPr>
        </p:nvSpPr>
        <p:spPr>
          <a:xfrm>
            <a:off x="839570" y="1825625"/>
            <a:ext cx="6915134" cy="4351338"/>
          </a:xfrm>
          <a:prstGeom prst="rect">
            <a:avLst/>
          </a:prstGeom>
        </p:spPr>
        <p:txBody>
          <a:bodyPr>
            <a:normAutofit/>
          </a:bodyPr>
          <a:lstStyle/>
          <a:p>
            <a:r>
              <a:rPr lang="de-DE"/>
              <a:t>Gradient: derivative </a:t>
            </a:r>
            <a:r>
              <a:rPr lang="de-DE" err="1"/>
              <a:t>of</a:t>
            </a:r>
            <a:r>
              <a:rPr lang="de-DE"/>
              <a:t> </a:t>
            </a:r>
            <a:r>
              <a:rPr lang="de-DE" err="1"/>
              <a:t>the</a:t>
            </a:r>
            <a:r>
              <a:rPr lang="de-DE"/>
              <a:t> </a:t>
            </a:r>
            <a:r>
              <a:rPr lang="de-DE" err="1"/>
              <a:t>sum</a:t>
            </a:r>
            <a:r>
              <a:rPr lang="de-DE"/>
              <a:t> </a:t>
            </a:r>
            <a:r>
              <a:rPr lang="de-DE" err="1"/>
              <a:t>of</a:t>
            </a:r>
            <a:r>
              <a:rPr lang="de-DE"/>
              <a:t> </a:t>
            </a:r>
            <a:r>
              <a:rPr lang="de-DE" err="1"/>
              <a:t>squared</a:t>
            </a:r>
            <a:r>
              <a:rPr lang="de-DE"/>
              <a:t> </a:t>
            </a:r>
            <a:r>
              <a:rPr lang="de-DE" err="1"/>
              <a:t>distances</a:t>
            </a:r>
            <a:r>
              <a:rPr lang="de-DE"/>
              <a:t> </a:t>
            </a:r>
            <a:r>
              <a:rPr lang="de-DE" err="1"/>
              <a:t>with</a:t>
            </a:r>
            <a:r>
              <a:rPr lang="de-DE"/>
              <a:t> </a:t>
            </a:r>
            <a:r>
              <a:rPr lang="de-DE" err="1"/>
              <a:t>respect</a:t>
            </a:r>
            <a:r>
              <a:rPr lang="de-DE"/>
              <a:t> </a:t>
            </a:r>
            <a:r>
              <a:rPr lang="de-DE" err="1"/>
              <a:t>to</a:t>
            </a:r>
            <a:r>
              <a:rPr lang="de-DE"/>
              <a:t> </a:t>
            </a:r>
            <a:r>
              <a:rPr lang="de-DE" err="1"/>
              <a:t>transformation</a:t>
            </a:r>
            <a:r>
              <a:rPr lang="de-DE"/>
              <a:t> f </a:t>
            </a:r>
            <a:r>
              <a:rPr lang="de-DE" err="1"/>
              <a:t>parameters</a:t>
            </a:r>
            <a:endParaRPr lang="de-DE"/>
          </a:p>
        </p:txBody>
      </p:sp>
      <p:sp>
        <p:nvSpPr>
          <p:cNvPr id="723" name="Slide Number"/>
          <p:cNvSpPr txBox="1">
            <a:spLocks noGrp="1"/>
          </p:cNvSpPr>
          <p:nvPr>
            <p:ph type="sldNum" sz="quarter" idx="12"/>
          </p:nvPr>
        </p:nvSpPr>
        <p:spPr>
          <a:prstGeom prst="rect">
            <a:avLst/>
          </a:prstGeom>
          <a:extLst>
            <a:ext uri="{C572A759-6A51-4108-AA02-DFA0A04FC94B}">
              <ma14:wrappingTextBoxFlag xmlns:m="http://schemas.openxmlformats.org/officeDocument/2006/math" xmlns:a14="http://schemas.microsoft.com/office/drawing/2010/main" xmlns:ma14="http://schemas.microsoft.com/office/mac/drawingml/2011/main" xmlns="" val="1"/>
            </a:ext>
          </a:extLst>
        </p:spPr>
        <p:txBody>
          <a:bodyPr/>
          <a:lstStyle/>
          <a:p>
            <a:fld id="{86CB4B4D-7CA3-9044-876B-883B54F8677D}" type="slidenum">
              <a:t>161</a:t>
            </a:fld>
            <a:endParaRPr/>
          </a:p>
        </p:txBody>
      </p:sp>
      <p:pic>
        <p:nvPicPr>
          <p:cNvPr id="721" name="Image" descr="Image"/>
          <p:cNvPicPr>
            <a:picLocks noChangeAspect="1"/>
          </p:cNvPicPr>
          <p:nvPr/>
        </p:nvPicPr>
        <p:blipFill>
          <a:blip r:embed="rId3"/>
          <a:stretch>
            <a:fillRect/>
          </a:stretch>
        </p:blipFill>
        <p:spPr>
          <a:xfrm>
            <a:off x="7754705" y="2148658"/>
            <a:ext cx="3597727" cy="696335"/>
          </a:xfrm>
          <a:prstGeom prst="rect">
            <a:avLst/>
          </a:prstGeom>
          <a:ln w="12700">
            <a:miter lim="400000"/>
          </a:ln>
        </p:spPr>
      </p:pic>
      <p:pic>
        <p:nvPicPr>
          <p:cNvPr id="722" name="Image" descr="Image"/>
          <p:cNvPicPr>
            <a:picLocks noChangeAspect="1"/>
          </p:cNvPicPr>
          <p:nvPr/>
        </p:nvPicPr>
        <p:blipFill>
          <a:blip r:embed="rId4"/>
          <a:stretch>
            <a:fillRect/>
          </a:stretch>
        </p:blipFill>
        <p:spPr>
          <a:xfrm>
            <a:off x="9056050" y="3031455"/>
            <a:ext cx="2115785" cy="366022"/>
          </a:xfrm>
          <a:prstGeom prst="rect">
            <a:avLst/>
          </a:prstGeom>
          <a:ln w="12700">
            <a:miter lim="400000"/>
          </a:ln>
        </p:spPr>
      </p:pic>
    </p:spTree>
    <p:extLst>
      <p:ext uri="{BB962C8B-B14F-4D97-AF65-F5344CB8AC3E}">
        <p14:creationId xmlns:p14="http://schemas.microsoft.com/office/powerpoint/2010/main" val="3639117331"/>
      </p:ext>
    </p:extLst>
  </p:cSld>
  <p:clrMapOvr>
    <a:masterClrMapping/>
  </p:clrMapOvr>
</p:sld>
</file>

<file path=ppt/slides/slide1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9" name="Gradient-based ICP"/>
          <p:cNvSpPr txBox="1">
            <a:spLocks noGrp="1"/>
          </p:cNvSpPr>
          <p:nvPr>
            <p:ph type="title"/>
          </p:nvPr>
        </p:nvSpPr>
        <p:spPr>
          <a:prstGeom prst="rect">
            <a:avLst/>
          </a:prstGeom>
        </p:spPr>
        <p:txBody>
          <a:bodyPr>
            <a:normAutofit/>
          </a:bodyPr>
          <a:lstStyle>
            <a:lvl1pPr>
              <a:defRPr sz="7600"/>
            </a:lvl1pPr>
          </a:lstStyle>
          <a:p>
            <a:r>
              <a:rPr sz="4400"/>
              <a:t>Gradient-based ICP</a:t>
            </a:r>
          </a:p>
        </p:txBody>
      </p:sp>
      <p:sp>
        <p:nvSpPr>
          <p:cNvPr id="720" name="gradient: derivative of the sum of squared distances with respect to transformation f parameters…"/>
          <p:cNvSpPr txBox="1">
            <a:spLocks noGrp="1"/>
          </p:cNvSpPr>
          <p:nvPr>
            <p:ph idx="1"/>
          </p:nvPr>
        </p:nvSpPr>
        <p:spPr>
          <a:xfrm>
            <a:off x="839570" y="1825625"/>
            <a:ext cx="6915134" cy="4351338"/>
          </a:xfrm>
          <a:prstGeom prst="rect">
            <a:avLst/>
          </a:prstGeom>
        </p:spPr>
        <p:txBody>
          <a:bodyPr>
            <a:normAutofit/>
          </a:bodyPr>
          <a:lstStyle/>
          <a:p>
            <a:r>
              <a:rPr lang="de-DE"/>
              <a:t>Gradient: derivative </a:t>
            </a:r>
            <a:r>
              <a:rPr lang="de-DE" err="1"/>
              <a:t>of</a:t>
            </a:r>
            <a:r>
              <a:rPr lang="de-DE"/>
              <a:t> </a:t>
            </a:r>
            <a:r>
              <a:rPr lang="de-DE" err="1"/>
              <a:t>the</a:t>
            </a:r>
            <a:r>
              <a:rPr lang="de-DE"/>
              <a:t> </a:t>
            </a:r>
            <a:r>
              <a:rPr lang="de-DE" err="1"/>
              <a:t>sum</a:t>
            </a:r>
            <a:r>
              <a:rPr lang="de-DE"/>
              <a:t> </a:t>
            </a:r>
            <a:r>
              <a:rPr lang="de-DE" err="1"/>
              <a:t>of</a:t>
            </a:r>
            <a:r>
              <a:rPr lang="de-DE"/>
              <a:t> </a:t>
            </a:r>
            <a:r>
              <a:rPr lang="de-DE" err="1"/>
              <a:t>squared</a:t>
            </a:r>
            <a:r>
              <a:rPr lang="de-DE"/>
              <a:t> </a:t>
            </a:r>
            <a:r>
              <a:rPr lang="de-DE" err="1"/>
              <a:t>distances</a:t>
            </a:r>
            <a:r>
              <a:rPr lang="de-DE"/>
              <a:t> </a:t>
            </a:r>
            <a:r>
              <a:rPr lang="de-DE" err="1"/>
              <a:t>with</a:t>
            </a:r>
            <a:r>
              <a:rPr lang="de-DE"/>
              <a:t> </a:t>
            </a:r>
            <a:r>
              <a:rPr lang="de-DE" err="1"/>
              <a:t>respect</a:t>
            </a:r>
            <a:r>
              <a:rPr lang="de-DE"/>
              <a:t> </a:t>
            </a:r>
            <a:r>
              <a:rPr lang="de-DE" err="1"/>
              <a:t>to</a:t>
            </a:r>
            <a:r>
              <a:rPr lang="de-DE"/>
              <a:t> </a:t>
            </a:r>
            <a:r>
              <a:rPr lang="de-DE" err="1"/>
              <a:t>transformation</a:t>
            </a:r>
            <a:r>
              <a:rPr lang="de-DE"/>
              <a:t> f </a:t>
            </a:r>
            <a:r>
              <a:rPr lang="de-DE" err="1"/>
              <a:t>parameters</a:t>
            </a:r>
            <a:endParaRPr lang="de-DE"/>
          </a:p>
          <a:p>
            <a:endParaRPr lang="de-DE"/>
          </a:p>
          <a:p>
            <a:r>
              <a:rPr lang="de-DE" err="1"/>
              <a:t>Each</a:t>
            </a:r>
            <a:r>
              <a:rPr lang="de-DE"/>
              <a:t> derivative </a:t>
            </a:r>
            <a:r>
              <a:rPr lang="de-DE" err="1"/>
              <a:t>is</a:t>
            </a:r>
            <a:r>
              <a:rPr lang="de-DE"/>
              <a:t> easy</a:t>
            </a:r>
          </a:p>
          <a:p>
            <a:pPr lvl="1"/>
            <a:r>
              <a:rPr lang="de-DE"/>
              <a:t>Who </a:t>
            </a:r>
            <a:r>
              <a:rPr lang="de-DE" err="1"/>
              <a:t>wants</a:t>
            </a:r>
            <a:r>
              <a:rPr lang="de-DE"/>
              <a:t> </a:t>
            </a:r>
            <a:r>
              <a:rPr lang="de-DE" err="1"/>
              <a:t>to</a:t>
            </a:r>
            <a:r>
              <a:rPr lang="de-DE"/>
              <a:t> </a:t>
            </a:r>
            <a:r>
              <a:rPr lang="de-DE" err="1"/>
              <a:t>writes</a:t>
            </a:r>
            <a:r>
              <a:rPr lang="de-DE"/>
              <a:t> </a:t>
            </a:r>
            <a:r>
              <a:rPr lang="de-DE" err="1"/>
              <a:t>it</a:t>
            </a:r>
            <a:r>
              <a:rPr lang="de-DE"/>
              <a:t> down?</a:t>
            </a:r>
          </a:p>
        </p:txBody>
      </p:sp>
      <p:sp>
        <p:nvSpPr>
          <p:cNvPr id="723" name="Slide Number"/>
          <p:cNvSpPr txBox="1">
            <a:spLocks noGrp="1"/>
          </p:cNvSpPr>
          <p:nvPr>
            <p:ph type="sldNum" sz="quarter" idx="12"/>
          </p:nvPr>
        </p:nvSpPr>
        <p:spPr>
          <a:prstGeom prst="rect">
            <a:avLst/>
          </a:prstGeom>
          <a:extLst>
            <a:ext uri="{C572A759-6A51-4108-AA02-DFA0A04FC94B}">
              <ma14:wrappingTextBoxFlag xmlns:m="http://schemas.openxmlformats.org/officeDocument/2006/math" xmlns:a14="http://schemas.microsoft.com/office/drawing/2010/main" xmlns:ma14="http://schemas.microsoft.com/office/mac/drawingml/2011/main" xmlns="" val="1"/>
            </a:ext>
          </a:extLst>
        </p:spPr>
        <p:txBody>
          <a:bodyPr/>
          <a:lstStyle/>
          <a:p>
            <a:fld id="{86CB4B4D-7CA3-9044-876B-883B54F8677D}" type="slidenum">
              <a:t>162</a:t>
            </a:fld>
            <a:endParaRPr/>
          </a:p>
        </p:txBody>
      </p:sp>
      <p:pic>
        <p:nvPicPr>
          <p:cNvPr id="721" name="Image" descr="Image"/>
          <p:cNvPicPr>
            <a:picLocks noChangeAspect="1"/>
          </p:cNvPicPr>
          <p:nvPr/>
        </p:nvPicPr>
        <p:blipFill>
          <a:blip r:embed="rId3"/>
          <a:stretch>
            <a:fillRect/>
          </a:stretch>
        </p:blipFill>
        <p:spPr>
          <a:xfrm>
            <a:off x="7754705" y="2148658"/>
            <a:ext cx="3597727" cy="696335"/>
          </a:xfrm>
          <a:prstGeom prst="rect">
            <a:avLst/>
          </a:prstGeom>
          <a:ln w="12700">
            <a:miter lim="400000"/>
          </a:ln>
        </p:spPr>
      </p:pic>
      <p:pic>
        <p:nvPicPr>
          <p:cNvPr id="722" name="Image" descr="Image"/>
          <p:cNvPicPr>
            <a:picLocks noChangeAspect="1"/>
          </p:cNvPicPr>
          <p:nvPr/>
        </p:nvPicPr>
        <p:blipFill>
          <a:blip r:embed="rId4"/>
          <a:stretch>
            <a:fillRect/>
          </a:stretch>
        </p:blipFill>
        <p:spPr>
          <a:xfrm>
            <a:off x="9056050" y="3031455"/>
            <a:ext cx="2115785" cy="366022"/>
          </a:xfrm>
          <a:prstGeom prst="rect">
            <a:avLst/>
          </a:prstGeom>
          <a:ln w="12700">
            <a:miter lim="400000"/>
          </a:ln>
        </p:spPr>
      </p:pic>
    </p:spTree>
    <p:extLst>
      <p:ext uri="{BB962C8B-B14F-4D97-AF65-F5344CB8AC3E}">
        <p14:creationId xmlns:p14="http://schemas.microsoft.com/office/powerpoint/2010/main" val="1841129878"/>
      </p:ext>
    </p:extLst>
  </p:cSld>
  <p:clrMapOvr>
    <a:masterClrMapping/>
  </p:clrMapOvr>
</p:sld>
</file>

<file path=ppt/slides/slide1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9" name="Gradient-based ICP"/>
          <p:cNvSpPr txBox="1">
            <a:spLocks noGrp="1"/>
          </p:cNvSpPr>
          <p:nvPr>
            <p:ph type="title"/>
          </p:nvPr>
        </p:nvSpPr>
        <p:spPr>
          <a:prstGeom prst="rect">
            <a:avLst/>
          </a:prstGeom>
        </p:spPr>
        <p:txBody>
          <a:bodyPr>
            <a:normAutofit/>
          </a:bodyPr>
          <a:lstStyle>
            <a:lvl1pPr>
              <a:defRPr sz="7600"/>
            </a:lvl1pPr>
          </a:lstStyle>
          <a:p>
            <a:r>
              <a:rPr sz="4400"/>
              <a:t>Gradient-based ICP</a:t>
            </a:r>
          </a:p>
        </p:txBody>
      </p:sp>
      <p:sp>
        <p:nvSpPr>
          <p:cNvPr id="720" name="gradient: derivative of the sum of squared distances with respect to transformation f parameters…"/>
          <p:cNvSpPr txBox="1">
            <a:spLocks noGrp="1"/>
          </p:cNvSpPr>
          <p:nvPr>
            <p:ph idx="1"/>
          </p:nvPr>
        </p:nvSpPr>
        <p:spPr>
          <a:xfrm>
            <a:off x="839570" y="1825625"/>
            <a:ext cx="6722878" cy="4351338"/>
          </a:xfrm>
          <a:prstGeom prst="rect">
            <a:avLst/>
          </a:prstGeom>
        </p:spPr>
        <p:txBody>
          <a:bodyPr>
            <a:normAutofit/>
          </a:bodyPr>
          <a:lstStyle/>
          <a:p>
            <a:r>
              <a:rPr lang="de-DE"/>
              <a:t>Gradient: derivative </a:t>
            </a:r>
            <a:r>
              <a:rPr lang="de-DE" err="1"/>
              <a:t>of</a:t>
            </a:r>
            <a:r>
              <a:rPr lang="de-DE"/>
              <a:t> </a:t>
            </a:r>
            <a:r>
              <a:rPr lang="de-DE" err="1"/>
              <a:t>the</a:t>
            </a:r>
            <a:r>
              <a:rPr lang="de-DE"/>
              <a:t> </a:t>
            </a:r>
            <a:r>
              <a:rPr lang="de-DE" err="1"/>
              <a:t>sum</a:t>
            </a:r>
            <a:r>
              <a:rPr lang="de-DE"/>
              <a:t> </a:t>
            </a:r>
            <a:r>
              <a:rPr lang="de-DE" err="1"/>
              <a:t>of</a:t>
            </a:r>
            <a:r>
              <a:rPr lang="de-DE"/>
              <a:t> </a:t>
            </a:r>
            <a:r>
              <a:rPr lang="de-DE" err="1"/>
              <a:t>squared</a:t>
            </a:r>
            <a:r>
              <a:rPr lang="de-DE"/>
              <a:t> </a:t>
            </a:r>
            <a:r>
              <a:rPr lang="de-DE" err="1"/>
              <a:t>distances</a:t>
            </a:r>
            <a:r>
              <a:rPr lang="de-DE"/>
              <a:t> </a:t>
            </a:r>
            <a:r>
              <a:rPr lang="de-DE" err="1"/>
              <a:t>with</a:t>
            </a:r>
            <a:r>
              <a:rPr lang="de-DE"/>
              <a:t> </a:t>
            </a:r>
            <a:r>
              <a:rPr lang="de-DE" err="1"/>
              <a:t>respect</a:t>
            </a:r>
            <a:r>
              <a:rPr lang="de-DE"/>
              <a:t> </a:t>
            </a:r>
            <a:r>
              <a:rPr lang="de-DE" err="1"/>
              <a:t>to</a:t>
            </a:r>
            <a:r>
              <a:rPr lang="de-DE"/>
              <a:t> </a:t>
            </a:r>
            <a:r>
              <a:rPr lang="de-DE" err="1"/>
              <a:t>transformation</a:t>
            </a:r>
            <a:r>
              <a:rPr lang="de-DE"/>
              <a:t> f </a:t>
            </a:r>
            <a:r>
              <a:rPr lang="de-DE" err="1"/>
              <a:t>parameters</a:t>
            </a:r>
            <a:endParaRPr lang="de-DE"/>
          </a:p>
          <a:p>
            <a:endParaRPr lang="de-DE"/>
          </a:p>
          <a:p>
            <a:r>
              <a:rPr lang="de-DE" err="1"/>
              <a:t>Each</a:t>
            </a:r>
            <a:r>
              <a:rPr lang="de-DE"/>
              <a:t> derivative </a:t>
            </a:r>
            <a:r>
              <a:rPr lang="de-DE" err="1"/>
              <a:t>is</a:t>
            </a:r>
            <a:r>
              <a:rPr lang="de-DE"/>
              <a:t> easy</a:t>
            </a:r>
          </a:p>
          <a:p>
            <a:pPr lvl="1"/>
            <a:r>
              <a:rPr lang="de-DE"/>
              <a:t>Who </a:t>
            </a:r>
            <a:r>
              <a:rPr lang="de-DE" err="1"/>
              <a:t>wants</a:t>
            </a:r>
            <a:r>
              <a:rPr lang="de-DE"/>
              <a:t> </a:t>
            </a:r>
            <a:r>
              <a:rPr lang="de-DE" err="1"/>
              <a:t>to</a:t>
            </a:r>
            <a:r>
              <a:rPr lang="de-DE"/>
              <a:t> </a:t>
            </a:r>
            <a:r>
              <a:rPr lang="de-DE" err="1"/>
              <a:t>writes</a:t>
            </a:r>
            <a:r>
              <a:rPr lang="de-DE"/>
              <a:t> </a:t>
            </a:r>
            <a:r>
              <a:rPr lang="de-DE" err="1"/>
              <a:t>it</a:t>
            </a:r>
            <a:r>
              <a:rPr lang="de-DE"/>
              <a:t> down?</a:t>
            </a:r>
          </a:p>
          <a:p>
            <a:pPr marL="457063" lvl="1" indent="0">
              <a:buNone/>
            </a:pPr>
            <a:endParaRPr lang="de-DE"/>
          </a:p>
          <a:p>
            <a:r>
              <a:rPr lang="de-DE" sz="2800" b="1"/>
              <a:t>Chain </a:t>
            </a:r>
            <a:r>
              <a:rPr lang="de-DE" sz="2800" b="1" err="1"/>
              <a:t>rule</a:t>
            </a:r>
            <a:r>
              <a:rPr lang="de-DE" sz="2800" b="1"/>
              <a:t> </a:t>
            </a:r>
            <a:r>
              <a:rPr lang="de-DE" sz="2800" b="1" err="1"/>
              <a:t>and</a:t>
            </a:r>
            <a:r>
              <a:rPr lang="de-DE" sz="2800" b="1"/>
              <a:t> </a:t>
            </a:r>
            <a:r>
              <a:rPr lang="de-DE" sz="2800" b="1" err="1"/>
              <a:t>automatic</a:t>
            </a:r>
            <a:r>
              <a:rPr lang="de-DE" sz="2800" b="1"/>
              <a:t> </a:t>
            </a:r>
            <a:r>
              <a:rPr lang="de-DE" sz="2800" b="1" err="1"/>
              <a:t>differentiation</a:t>
            </a:r>
            <a:r>
              <a:rPr lang="de-DE" sz="2800" b="1"/>
              <a:t>!</a:t>
            </a:r>
          </a:p>
        </p:txBody>
      </p:sp>
      <p:sp>
        <p:nvSpPr>
          <p:cNvPr id="723" name="Slide Number"/>
          <p:cNvSpPr txBox="1">
            <a:spLocks noGrp="1"/>
          </p:cNvSpPr>
          <p:nvPr>
            <p:ph type="sldNum" sz="quarter" idx="12"/>
          </p:nvPr>
        </p:nvSpPr>
        <p:spPr>
          <a:prstGeom prst="rect">
            <a:avLst/>
          </a:prstGeom>
          <a:extLst>
            <a:ext uri="{C572A759-6A51-4108-AA02-DFA0A04FC94B}">
              <ma14:wrappingTextBoxFlag xmlns:m="http://schemas.openxmlformats.org/officeDocument/2006/math" xmlns:a14="http://schemas.microsoft.com/office/drawing/2010/main" xmlns:ma14="http://schemas.microsoft.com/office/mac/drawingml/2011/main" xmlns="" val="1"/>
            </a:ext>
          </a:extLst>
        </p:spPr>
        <p:txBody>
          <a:bodyPr/>
          <a:lstStyle/>
          <a:p>
            <a:fld id="{86CB4B4D-7CA3-9044-876B-883B54F8677D}" type="slidenum">
              <a:t>163</a:t>
            </a:fld>
            <a:endParaRPr/>
          </a:p>
        </p:txBody>
      </p:sp>
      <p:pic>
        <p:nvPicPr>
          <p:cNvPr id="721" name="Image" descr="Image"/>
          <p:cNvPicPr>
            <a:picLocks noChangeAspect="1"/>
          </p:cNvPicPr>
          <p:nvPr/>
        </p:nvPicPr>
        <p:blipFill>
          <a:blip r:embed="rId3"/>
          <a:stretch>
            <a:fillRect/>
          </a:stretch>
        </p:blipFill>
        <p:spPr>
          <a:xfrm>
            <a:off x="7754705" y="2148658"/>
            <a:ext cx="3597727" cy="696335"/>
          </a:xfrm>
          <a:prstGeom prst="rect">
            <a:avLst/>
          </a:prstGeom>
          <a:ln w="12700">
            <a:miter lim="400000"/>
          </a:ln>
        </p:spPr>
      </p:pic>
      <p:pic>
        <p:nvPicPr>
          <p:cNvPr id="722" name="Image" descr="Image"/>
          <p:cNvPicPr>
            <a:picLocks noChangeAspect="1"/>
          </p:cNvPicPr>
          <p:nvPr/>
        </p:nvPicPr>
        <p:blipFill>
          <a:blip r:embed="rId4"/>
          <a:stretch>
            <a:fillRect/>
          </a:stretch>
        </p:blipFill>
        <p:spPr>
          <a:xfrm>
            <a:off x="9056050" y="3031455"/>
            <a:ext cx="2115785" cy="366022"/>
          </a:xfrm>
          <a:prstGeom prst="rect">
            <a:avLst/>
          </a:prstGeom>
          <a:ln w="12700">
            <a:miter lim="400000"/>
          </a:ln>
        </p:spPr>
      </p:pic>
    </p:spTree>
    <p:extLst>
      <p:ext uri="{BB962C8B-B14F-4D97-AF65-F5344CB8AC3E}">
        <p14:creationId xmlns:p14="http://schemas.microsoft.com/office/powerpoint/2010/main" val="1295619287"/>
      </p:ext>
    </p:extLst>
  </p:cSld>
  <p:clrMapOvr>
    <a:masterClrMapping/>
  </p:clrMapOvr>
</p:sld>
</file>

<file path=ppt/slides/slide1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 name="Automatic differentiation"/>
          <p:cNvSpPr txBox="1">
            <a:spLocks noGrp="1"/>
          </p:cNvSpPr>
          <p:nvPr>
            <p:ph type="title"/>
          </p:nvPr>
        </p:nvSpPr>
        <p:spPr>
          <a:prstGeom prst="rect">
            <a:avLst/>
          </a:prstGeom>
        </p:spPr>
        <p:txBody>
          <a:bodyPr>
            <a:normAutofit/>
          </a:bodyPr>
          <a:lstStyle>
            <a:lvl1pPr>
              <a:defRPr sz="7600"/>
            </a:lvl1pPr>
          </a:lstStyle>
          <a:p>
            <a:r>
              <a:rPr sz="4400"/>
              <a:t>Automatic differentiation</a:t>
            </a:r>
          </a:p>
        </p:txBody>
      </p:sp>
      <p:sp>
        <p:nvSpPr>
          <p:cNvPr id="735" name="Slide Number"/>
          <p:cNvSpPr txBox="1">
            <a:spLocks noGrp="1"/>
          </p:cNvSpPr>
          <p:nvPr>
            <p:ph type="sldNum" sz="quarter" idx="12"/>
          </p:nvPr>
        </p:nvSpPr>
        <p:spPr>
          <a:prstGeom prst="rect">
            <a:avLst/>
          </a:prstGeom>
          <a:extLst>
            <a:ext uri="{C572A759-6A51-4108-AA02-DFA0A04FC94B}">
              <ma14:wrappingTextBoxFlag xmlns:m="http://schemas.openxmlformats.org/officeDocument/2006/math" xmlns:a14="http://schemas.microsoft.com/office/drawing/2010/main" xmlns:ma14="http://schemas.microsoft.com/office/mac/drawingml/2011/main" xmlns="" val="1"/>
            </a:ext>
          </a:extLst>
        </p:spPr>
        <p:txBody>
          <a:bodyPr/>
          <a:lstStyle/>
          <a:p>
            <a:fld id="{86CB4B4D-7CA3-9044-876B-883B54F8677D}" type="slidenum">
              <a:t>164</a:t>
            </a:fld>
            <a:endParaRPr/>
          </a:p>
        </p:txBody>
      </p:sp>
      <p:pic>
        <p:nvPicPr>
          <p:cNvPr id="728" name="icp_tree.png" descr="icp_tree.png"/>
          <p:cNvPicPr>
            <a:picLocks noChangeAspect="1"/>
          </p:cNvPicPr>
          <p:nvPr/>
        </p:nvPicPr>
        <p:blipFill>
          <a:blip r:embed="rId3"/>
          <a:stretch>
            <a:fillRect/>
          </a:stretch>
        </p:blipFill>
        <p:spPr>
          <a:xfrm>
            <a:off x="8398841" y="1405012"/>
            <a:ext cx="2163320" cy="4915015"/>
          </a:xfrm>
          <a:prstGeom prst="rect">
            <a:avLst/>
          </a:prstGeom>
          <a:ln w="12700">
            <a:miter lim="400000"/>
          </a:ln>
        </p:spPr>
      </p:pic>
      <p:pic>
        <p:nvPicPr>
          <p:cNvPr id="729" name="Image" descr="Image"/>
          <p:cNvPicPr>
            <a:picLocks noChangeAspect="1"/>
          </p:cNvPicPr>
          <p:nvPr/>
        </p:nvPicPr>
        <p:blipFill>
          <a:blip r:embed="rId4"/>
          <a:stretch>
            <a:fillRect/>
          </a:stretch>
        </p:blipFill>
        <p:spPr>
          <a:xfrm>
            <a:off x="2557435" y="1862995"/>
            <a:ext cx="3579872" cy="696335"/>
          </a:xfrm>
          <a:prstGeom prst="rect">
            <a:avLst/>
          </a:prstGeom>
          <a:ln w="12700">
            <a:miter lim="400000"/>
          </a:ln>
        </p:spPr>
      </p:pic>
      <p:pic>
        <p:nvPicPr>
          <p:cNvPr id="730" name="icp_blur.png" descr="icp_blur.png"/>
          <p:cNvPicPr>
            <a:picLocks noChangeAspect="1"/>
          </p:cNvPicPr>
          <p:nvPr/>
        </p:nvPicPr>
        <p:blipFill>
          <a:blip r:embed="rId5"/>
          <a:stretch>
            <a:fillRect/>
          </a:stretch>
        </p:blipFill>
        <p:spPr>
          <a:xfrm>
            <a:off x="2060509" y="3965389"/>
            <a:ext cx="4048181" cy="1703423"/>
          </a:xfrm>
          <a:prstGeom prst="rect">
            <a:avLst/>
          </a:prstGeom>
          <a:ln w="12700">
            <a:miter lim="400000"/>
          </a:ln>
        </p:spPr>
      </p:pic>
      <p:sp>
        <p:nvSpPr>
          <p:cNvPr id="731" name="Line"/>
          <p:cNvSpPr/>
          <p:nvPr/>
        </p:nvSpPr>
        <p:spPr>
          <a:xfrm>
            <a:off x="4084598" y="2400522"/>
            <a:ext cx="0" cy="1406437"/>
          </a:xfrm>
          <a:prstGeom prst="line">
            <a:avLst/>
          </a:prstGeom>
          <a:ln w="25400">
            <a:solidFill>
              <a:schemeClr val="accent1">
                <a:satOff val="-3355"/>
                <a:lumOff val="26614"/>
              </a:schemeClr>
            </a:solidFill>
            <a:miter lim="400000"/>
            <a:tailEnd type="triangle"/>
          </a:ln>
        </p:spPr>
        <p:txBody>
          <a:bodyPr lIns="35709" tIns="35709" rIns="35709" bIns="35709" anchor="ctr"/>
          <a:lstStyle/>
          <a:p>
            <a:pPr>
              <a:defRPr sz="3200"/>
            </a:pPr>
            <a:endParaRPr sz="1600"/>
          </a:p>
        </p:txBody>
      </p:sp>
      <p:sp>
        <p:nvSpPr>
          <p:cNvPr id="732" name="write as if it was numpy code"/>
          <p:cNvSpPr txBox="1"/>
          <p:nvPr/>
        </p:nvSpPr>
        <p:spPr>
          <a:xfrm>
            <a:off x="4156586" y="2619618"/>
            <a:ext cx="3111410" cy="379892"/>
          </a:xfrm>
          <a:prstGeom prst="rect">
            <a:avLst/>
          </a:prstGeom>
          <a:ln w="12700">
            <a:miter lim="400000"/>
          </a:ln>
          <a:extLst>
            <a:ext uri="{C572A759-6A51-4108-AA02-DFA0A04FC94B}">
              <ma14:wrappingTextBoxFlag xmlns:m="http://schemas.openxmlformats.org/officeDocument/2006/math" xmlns:a14="http://schemas.microsoft.com/office/drawing/2010/main" xmlns:ma14="http://schemas.microsoft.com/office/mac/drawingml/2011/main" xmlns="" val="1"/>
            </a:ext>
          </a:extLst>
        </p:spPr>
        <p:txBody>
          <a:bodyPr wrap="square" lIns="35709" tIns="35709" rIns="35709" bIns="35709" anchor="ctr">
            <a:spAutoFit/>
          </a:bodyPr>
          <a:lstStyle>
            <a:lvl1pPr>
              <a:defRPr sz="2600">
                <a:solidFill>
                  <a:schemeClr val="accent1">
                    <a:satOff val="-3355"/>
                    <a:lumOff val="26614"/>
                  </a:schemeClr>
                </a:solidFill>
              </a:defRPr>
            </a:lvl1pPr>
          </a:lstStyle>
          <a:p>
            <a:r>
              <a:rPr sz="2000">
                <a:solidFill>
                  <a:schemeClr val="accent1">
                    <a:lumMod val="60000"/>
                    <a:lumOff val="40000"/>
                  </a:schemeClr>
                </a:solidFill>
              </a:rPr>
              <a:t>write as if it was </a:t>
            </a:r>
            <a:r>
              <a:rPr sz="2000" err="1">
                <a:solidFill>
                  <a:schemeClr val="accent1">
                    <a:lumMod val="60000"/>
                    <a:lumOff val="40000"/>
                  </a:schemeClr>
                </a:solidFill>
              </a:rPr>
              <a:t>numpy</a:t>
            </a:r>
            <a:r>
              <a:rPr sz="2000">
                <a:solidFill>
                  <a:schemeClr val="accent1">
                    <a:lumMod val="60000"/>
                    <a:lumOff val="40000"/>
                  </a:schemeClr>
                </a:solidFill>
              </a:rPr>
              <a:t> code</a:t>
            </a:r>
          </a:p>
        </p:txBody>
      </p:sp>
      <p:sp>
        <p:nvSpPr>
          <p:cNvPr id="733" name="Line"/>
          <p:cNvSpPr/>
          <p:nvPr/>
        </p:nvSpPr>
        <p:spPr>
          <a:xfrm>
            <a:off x="6293985" y="4784587"/>
            <a:ext cx="2163320" cy="0"/>
          </a:xfrm>
          <a:prstGeom prst="line">
            <a:avLst/>
          </a:prstGeom>
          <a:ln w="25400">
            <a:solidFill>
              <a:schemeClr val="accent1">
                <a:satOff val="-3355"/>
                <a:lumOff val="26614"/>
              </a:schemeClr>
            </a:solidFill>
            <a:miter lim="400000"/>
            <a:tailEnd type="triangle"/>
          </a:ln>
        </p:spPr>
        <p:txBody>
          <a:bodyPr lIns="35709" tIns="35709" rIns="35709" bIns="35709" anchor="ctr"/>
          <a:lstStyle/>
          <a:p>
            <a:pPr>
              <a:defRPr sz="3200"/>
            </a:pPr>
            <a:endParaRPr sz="1600"/>
          </a:p>
        </p:txBody>
      </p:sp>
      <p:sp>
        <p:nvSpPr>
          <p:cNvPr id="734" name="results in expression tree with jacobians available at each step"/>
          <p:cNvSpPr txBox="1"/>
          <p:nvPr/>
        </p:nvSpPr>
        <p:spPr>
          <a:xfrm>
            <a:off x="6096002" y="3789143"/>
            <a:ext cx="3006339" cy="995445"/>
          </a:xfrm>
          <a:prstGeom prst="rect">
            <a:avLst/>
          </a:prstGeom>
          <a:ln w="12700">
            <a:miter lim="400000"/>
          </a:ln>
          <a:extLst>
            <a:ext uri="{C572A759-6A51-4108-AA02-DFA0A04FC94B}">
              <ma14:wrappingTextBoxFlag xmlns:m="http://schemas.openxmlformats.org/officeDocument/2006/math" xmlns:a14="http://schemas.microsoft.com/office/drawing/2010/main" xmlns:ma14="http://schemas.microsoft.com/office/mac/drawingml/2011/main" xmlns="" val="1"/>
            </a:ext>
          </a:extLst>
        </p:spPr>
        <p:txBody>
          <a:bodyPr wrap="square" lIns="35709" tIns="35709" rIns="35709" bIns="35709" anchor="ctr">
            <a:spAutoFit/>
          </a:bodyPr>
          <a:lstStyle/>
          <a:p>
            <a:pPr>
              <a:defRPr sz="2600">
                <a:solidFill>
                  <a:schemeClr val="accent1">
                    <a:satOff val="-3355"/>
                    <a:lumOff val="26614"/>
                  </a:schemeClr>
                </a:solidFill>
              </a:defRPr>
            </a:pPr>
            <a:r>
              <a:rPr sz="2000">
                <a:solidFill>
                  <a:schemeClr val="accent1">
                    <a:lumMod val="60000"/>
                    <a:lumOff val="40000"/>
                  </a:schemeClr>
                </a:solidFill>
              </a:rPr>
              <a:t>results in expression tree</a:t>
            </a:r>
            <a:br>
              <a:rPr sz="2000">
                <a:solidFill>
                  <a:schemeClr val="accent1">
                    <a:lumMod val="60000"/>
                    <a:lumOff val="40000"/>
                  </a:schemeClr>
                </a:solidFill>
              </a:rPr>
            </a:br>
            <a:r>
              <a:rPr sz="2000">
                <a:solidFill>
                  <a:schemeClr val="accent1">
                    <a:lumMod val="60000"/>
                    <a:lumOff val="40000"/>
                  </a:schemeClr>
                </a:solidFill>
              </a:rPr>
              <a:t>with </a:t>
            </a:r>
            <a:r>
              <a:rPr sz="2000" err="1">
                <a:solidFill>
                  <a:schemeClr val="accent1">
                    <a:lumMod val="60000"/>
                    <a:lumOff val="40000"/>
                  </a:schemeClr>
                </a:solidFill>
              </a:rPr>
              <a:t>jacobians</a:t>
            </a:r>
            <a:r>
              <a:rPr sz="2000">
                <a:solidFill>
                  <a:schemeClr val="accent1">
                    <a:lumMod val="60000"/>
                    <a:lumOff val="40000"/>
                  </a:schemeClr>
                </a:solidFill>
              </a:rPr>
              <a:t> available at each step</a:t>
            </a:r>
          </a:p>
        </p:txBody>
      </p:sp>
    </p:spTree>
    <p:extLst>
      <p:ext uri="{BB962C8B-B14F-4D97-AF65-F5344CB8AC3E}">
        <p14:creationId xmlns:p14="http://schemas.microsoft.com/office/powerpoint/2010/main" val="715531415"/>
      </p:ext>
    </p:extLst>
  </p:cSld>
  <p:clrMapOvr>
    <a:masterClrMapping/>
  </p:clrMapOvr>
</p:sld>
</file>

<file path=ppt/slides/slide1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9" name="Gradient-based ICP"/>
          <p:cNvSpPr txBox="1">
            <a:spLocks noGrp="1"/>
          </p:cNvSpPr>
          <p:nvPr>
            <p:ph type="title"/>
          </p:nvPr>
        </p:nvSpPr>
        <p:spPr>
          <a:prstGeom prst="rect">
            <a:avLst/>
          </a:prstGeom>
        </p:spPr>
        <p:txBody>
          <a:bodyPr>
            <a:normAutofit/>
          </a:bodyPr>
          <a:lstStyle>
            <a:lvl1pPr>
              <a:defRPr sz="7600"/>
            </a:lvl1pPr>
          </a:lstStyle>
          <a:p>
            <a:r>
              <a:rPr sz="4400"/>
              <a:t>Gradient-based ICP</a:t>
            </a:r>
          </a:p>
        </p:txBody>
      </p:sp>
      <p:sp>
        <p:nvSpPr>
          <p:cNvPr id="740" name="Energy:…"/>
          <p:cNvSpPr txBox="1">
            <a:spLocks noGrp="1"/>
          </p:cNvSpPr>
          <p:nvPr>
            <p:ph idx="1"/>
          </p:nvPr>
        </p:nvSpPr>
        <p:spPr>
          <a:prstGeom prst="rect">
            <a:avLst/>
          </a:prstGeom>
        </p:spPr>
        <p:txBody>
          <a:bodyPr/>
          <a:lstStyle/>
          <a:p>
            <a:pPr>
              <a:defRPr>
                <a:solidFill>
                  <a:srgbClr val="A6AAA9"/>
                </a:solidFill>
              </a:defRPr>
            </a:pPr>
            <a:r>
              <a:t>Energy: </a:t>
            </a:r>
            <a:br>
              <a:rPr/>
            </a:br>
            <a:endParaRPr/>
          </a:p>
          <a:p>
            <a:pPr>
              <a:defRPr>
                <a:solidFill>
                  <a:srgbClr val="A6AAA9"/>
                </a:solidFill>
              </a:defRPr>
            </a:pPr>
            <a:r>
              <a:t>Consider the correspondences fixed in each iteration j+1</a:t>
            </a:r>
            <a:br>
              <a:rPr/>
            </a:br>
            <a:endParaRPr/>
          </a:p>
          <a:p>
            <a:pPr>
              <a:defRPr strike="sngStrike"/>
            </a:pPr>
            <a:r>
              <a:rPr strike="noStrike">
                <a:solidFill>
                  <a:srgbClr val="A6AAA9"/>
                </a:solidFill>
              </a:rPr>
              <a:t>Compute gradient of the energy around current estimation</a:t>
            </a:r>
            <a:br>
              <a:rPr/>
            </a:br>
            <a:endParaRPr/>
          </a:p>
          <a:p>
            <a:r>
              <a:t>Apply step (gradient descent, dogleg, LM, BFGS…)</a:t>
            </a:r>
            <a:br>
              <a:rPr/>
            </a:br>
            <a:endParaRPr/>
          </a:p>
          <a:p>
            <a:pPr>
              <a:defRPr>
                <a:solidFill>
                  <a:srgbClr val="A6AAA9"/>
                </a:solidFill>
              </a:defRPr>
            </a:pPr>
            <a:r>
              <a:t>terminate if converged, otherwise iterate</a:t>
            </a:r>
          </a:p>
        </p:txBody>
      </p:sp>
      <p:sp>
        <p:nvSpPr>
          <p:cNvPr id="742" name="Slide Number"/>
          <p:cNvSpPr txBox="1">
            <a:spLocks noGrp="1"/>
          </p:cNvSpPr>
          <p:nvPr>
            <p:ph type="sldNum" sz="quarter" idx="12"/>
          </p:nvPr>
        </p:nvSpPr>
        <p:spPr>
          <a:prstGeom prst="rect">
            <a:avLst/>
          </a:prstGeom>
          <a:extLst>
            <a:ext uri="{C572A759-6A51-4108-AA02-DFA0A04FC94B}">
              <ma14:wrappingTextBoxFlag xmlns:m="http://schemas.openxmlformats.org/officeDocument/2006/math" xmlns:a14="http://schemas.microsoft.com/office/drawing/2010/main" xmlns:ma14="http://schemas.microsoft.com/office/mac/drawingml/2011/main" xmlns="" val="1"/>
            </a:ext>
          </a:extLst>
        </p:spPr>
        <p:txBody>
          <a:bodyPr/>
          <a:lstStyle/>
          <a:p>
            <a:fld id="{86CB4B4D-7CA3-9044-876B-883B54F8677D}" type="slidenum">
              <a:t>165</a:t>
            </a:fld>
            <a:endParaRPr/>
          </a:p>
        </p:txBody>
      </p:sp>
      <p:pic>
        <p:nvPicPr>
          <p:cNvPr id="741" name="Image" descr="Image"/>
          <p:cNvPicPr>
            <a:picLocks noChangeAspect="1"/>
          </p:cNvPicPr>
          <p:nvPr/>
        </p:nvPicPr>
        <p:blipFill>
          <a:blip r:embed="rId2"/>
          <a:stretch>
            <a:fillRect/>
          </a:stretch>
        </p:blipFill>
        <p:spPr>
          <a:xfrm>
            <a:off x="7194480" y="5418714"/>
            <a:ext cx="3749492" cy="383877"/>
          </a:xfrm>
          <a:prstGeom prst="rect">
            <a:avLst/>
          </a:prstGeom>
          <a:ln w="12700">
            <a:miter lim="400000"/>
          </a:ln>
        </p:spPr>
      </p:pic>
    </p:spTree>
    <p:extLst>
      <p:ext uri="{BB962C8B-B14F-4D97-AF65-F5344CB8AC3E}">
        <p14:creationId xmlns:p14="http://schemas.microsoft.com/office/powerpoint/2010/main" val="987012297"/>
      </p:ext>
    </p:extLst>
  </p:cSld>
  <p:clrMapOvr>
    <a:masterClrMapping/>
  </p:clrMapOvr>
</p:sld>
</file>

<file path=ppt/slides/slide1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4" name="Why Gradient-based ICP?"/>
          <p:cNvSpPr txBox="1">
            <a:spLocks noGrp="1"/>
          </p:cNvSpPr>
          <p:nvPr>
            <p:ph type="title"/>
          </p:nvPr>
        </p:nvSpPr>
        <p:spPr>
          <a:prstGeom prst="rect">
            <a:avLst/>
          </a:prstGeom>
        </p:spPr>
        <p:txBody>
          <a:bodyPr>
            <a:normAutofit/>
          </a:bodyPr>
          <a:lstStyle>
            <a:lvl1pPr>
              <a:defRPr sz="7600"/>
            </a:lvl1pPr>
          </a:lstStyle>
          <a:p>
            <a:r>
              <a:rPr sz="4400"/>
              <a:t>Why Gradient-based ICP?</a:t>
            </a:r>
          </a:p>
        </p:txBody>
      </p:sp>
      <p:sp>
        <p:nvSpPr>
          <p:cNvPr id="745" name="Formulation is much more generic: the energy can incorporate other terms, more parameters, etc…"/>
          <p:cNvSpPr txBox="1">
            <a:spLocks noGrp="1"/>
          </p:cNvSpPr>
          <p:nvPr>
            <p:ph idx="1"/>
          </p:nvPr>
        </p:nvSpPr>
        <p:spPr>
          <a:prstGeom prst="rect">
            <a:avLst/>
          </a:prstGeom>
        </p:spPr>
        <p:txBody>
          <a:bodyPr/>
          <a:lstStyle/>
          <a:p>
            <a:r>
              <a:rPr>
                <a:latin typeface="Calibri" panose="020F0502020204030204" pitchFamily="34" charset="0"/>
                <a:cs typeface="Calibri" panose="020F0502020204030204" pitchFamily="34" charset="0"/>
              </a:rPr>
              <a:t>Formulation is much more generic: the energy can incorporate other terms, more parameters, </a:t>
            </a:r>
            <a:r>
              <a:rPr err="1">
                <a:latin typeface="Calibri" panose="020F0502020204030204" pitchFamily="34" charset="0"/>
                <a:cs typeface="Calibri" panose="020F0502020204030204" pitchFamily="34" charset="0"/>
              </a:rPr>
              <a:t>etc</a:t>
            </a:r>
            <a:endParaRPr>
              <a:latin typeface="Calibri" panose="020F0502020204030204" pitchFamily="34" charset="0"/>
              <a:cs typeface="Calibri" panose="020F0502020204030204" pitchFamily="34" charset="0"/>
            </a:endParaRPr>
          </a:p>
          <a:p>
            <a:r>
              <a:rPr>
                <a:latin typeface="Calibri" panose="020F0502020204030204" pitchFamily="34" charset="0"/>
                <a:cs typeface="Calibri" panose="020F0502020204030204" pitchFamily="34" charset="0"/>
              </a:rPr>
              <a:t>A lot of available software for solving this least squares problem (</a:t>
            </a:r>
            <a:r>
              <a:rPr err="1">
                <a:latin typeface="Calibri" panose="020F0502020204030204" pitchFamily="34" charset="0"/>
                <a:cs typeface="Calibri" panose="020F0502020204030204" pitchFamily="34" charset="0"/>
              </a:rPr>
              <a:t>cvx</a:t>
            </a:r>
            <a:r>
              <a:rPr>
                <a:latin typeface="Calibri" panose="020F0502020204030204" pitchFamily="34" charset="0"/>
                <a:cs typeface="Calibri" panose="020F0502020204030204" pitchFamily="34" charset="0"/>
              </a:rPr>
              <a:t>, </a:t>
            </a:r>
            <a:r>
              <a:rPr err="1">
                <a:latin typeface="Calibri" panose="020F0502020204030204" pitchFamily="34" charset="0"/>
                <a:cs typeface="Calibri" panose="020F0502020204030204" pitchFamily="34" charset="0"/>
              </a:rPr>
              <a:t>ceres</a:t>
            </a:r>
            <a:r>
              <a:rPr>
                <a:latin typeface="Calibri" panose="020F0502020204030204" pitchFamily="34" charset="0"/>
                <a:cs typeface="Calibri" panose="020F0502020204030204" pitchFamily="34" charset="0"/>
              </a:rPr>
              <a:t>, …)</a:t>
            </a:r>
          </a:p>
          <a:p>
            <a:r>
              <a:rPr b="1">
                <a:latin typeface="Calibri" panose="020F0502020204030204" pitchFamily="34" charset="0"/>
                <a:ea typeface="Helvetica"/>
                <a:cs typeface="Calibri" panose="020F0502020204030204" pitchFamily="34" charset="0"/>
                <a:sym typeface="Helvetica"/>
              </a:rPr>
              <a:t>However, </a:t>
            </a:r>
            <a:r>
              <a:rPr>
                <a:latin typeface="Calibri" panose="020F0502020204030204" pitchFamily="34" charset="0"/>
                <a:cs typeface="Calibri" panose="020F0502020204030204" pitchFamily="34" charset="0"/>
              </a:rPr>
              <a:t>the resulting energy is non-convex for general deformation models. </a:t>
            </a:r>
            <a:r>
              <a:rPr err="1">
                <a:latin typeface="Calibri" panose="020F0502020204030204" pitchFamily="34" charset="0"/>
                <a:cs typeface="Calibri" panose="020F0502020204030204" pitchFamily="34" charset="0"/>
              </a:rPr>
              <a:t>Optimisation</a:t>
            </a:r>
            <a:r>
              <a:rPr>
                <a:latin typeface="Calibri" panose="020F0502020204030204" pitchFamily="34" charset="0"/>
                <a:cs typeface="Calibri" panose="020F0502020204030204" pitchFamily="34" charset="0"/>
              </a:rPr>
              <a:t> can get trapped in local minima.</a:t>
            </a:r>
          </a:p>
        </p:txBody>
      </p:sp>
      <p:sp>
        <p:nvSpPr>
          <p:cNvPr id="746" name="Slide Number"/>
          <p:cNvSpPr txBox="1">
            <a:spLocks noGrp="1"/>
          </p:cNvSpPr>
          <p:nvPr>
            <p:ph type="sldNum" sz="quarter" idx="12"/>
          </p:nvPr>
        </p:nvSpPr>
        <p:spPr>
          <a:prstGeom prst="rect">
            <a:avLst/>
          </a:prstGeom>
          <a:extLst>
            <a:ext uri="{C572A759-6A51-4108-AA02-DFA0A04FC94B}">
              <ma14:wrappingTextBoxFlag xmlns:m="http://schemas.openxmlformats.org/officeDocument/2006/math" xmlns:a14="http://schemas.microsoft.com/office/drawing/2010/main" xmlns:ma14="http://schemas.microsoft.com/office/mac/drawingml/2011/main" xmlns="" val="1"/>
            </a:ext>
          </a:extLst>
        </p:spPr>
        <p:txBody>
          <a:bodyPr/>
          <a:lstStyle/>
          <a:p>
            <a:fld id="{86CB4B4D-7CA3-9044-876B-883B54F8677D}" type="slidenum">
              <a:t>166</a:t>
            </a:fld>
            <a:endParaRPr/>
          </a:p>
        </p:txBody>
      </p:sp>
    </p:spTree>
    <p:extLst>
      <p:ext uri="{BB962C8B-B14F-4D97-AF65-F5344CB8AC3E}">
        <p14:creationId xmlns:p14="http://schemas.microsoft.com/office/powerpoint/2010/main" val="458807891"/>
      </p:ext>
    </p:extLst>
  </p:cSld>
  <p:clrMapOvr>
    <a:masterClrMapping/>
  </p:clrMapOvr>
</p:sld>
</file>

<file path=ppt/slides/slide1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8" name="Take-home message"/>
          <p:cNvSpPr txBox="1">
            <a:spLocks noGrp="1"/>
          </p:cNvSpPr>
          <p:nvPr>
            <p:ph type="title"/>
          </p:nvPr>
        </p:nvSpPr>
        <p:spPr>
          <a:prstGeom prst="rect">
            <a:avLst/>
          </a:prstGeom>
        </p:spPr>
        <p:txBody>
          <a:bodyPr anchor="ctr">
            <a:normAutofit/>
          </a:bodyPr>
          <a:lstStyle>
            <a:lvl1pPr>
              <a:defRPr sz="10200"/>
            </a:lvl1pPr>
          </a:lstStyle>
          <a:p>
            <a:r>
              <a:rPr sz="4400"/>
              <a:t>Take-home message</a:t>
            </a:r>
          </a:p>
        </p:txBody>
      </p:sp>
      <p:sp>
        <p:nvSpPr>
          <p:cNvPr id="2" name="Content Placeholder 1">
            <a:extLst>
              <a:ext uri="{FF2B5EF4-FFF2-40B4-BE49-F238E27FC236}">
                <a16:creationId xmlns:a16="http://schemas.microsoft.com/office/drawing/2014/main" id="{B18F6BEB-B19E-FD48-99A0-62663CF7AD7C}"/>
              </a:ext>
            </a:extLst>
          </p:cNvPr>
          <p:cNvSpPr>
            <a:spLocks noGrp="1"/>
          </p:cNvSpPr>
          <p:nvPr>
            <p:ph idx="1"/>
          </p:nvPr>
        </p:nvSpPr>
        <p:spPr/>
        <p:txBody>
          <a:bodyPr/>
          <a:lstStyle/>
          <a:p>
            <a:pPr marL="308619" indent="-308619">
              <a:spcBef>
                <a:spcPts val="2949"/>
              </a:spcBef>
              <a:buSzPct val="75000"/>
            </a:pPr>
            <a:r>
              <a:rPr lang="de-DE" sz="2800" b="1">
                <a:latin typeface="Calibri" panose="020F0502020204030204" pitchFamily="34" charset="0"/>
                <a:ea typeface="Helvetica"/>
                <a:cs typeface="Calibri" panose="020F0502020204030204" pitchFamily="34" charset="0"/>
                <a:sym typeface="Helvetica"/>
              </a:rPr>
              <a:t>Procrustes</a:t>
            </a:r>
            <a:r>
              <a:rPr lang="de-DE" sz="2800">
                <a:latin typeface="Calibri" panose="020F0502020204030204" pitchFamily="34" charset="0"/>
                <a:cs typeface="Calibri" panose="020F0502020204030204" pitchFamily="34" charset="0"/>
              </a:rPr>
              <a:t> </a:t>
            </a:r>
            <a:r>
              <a:rPr lang="de-DE" sz="2800" err="1">
                <a:latin typeface="Calibri" panose="020F0502020204030204" pitchFamily="34" charset="0"/>
                <a:cs typeface="Calibri" panose="020F0502020204030204" pitchFamily="34" charset="0"/>
              </a:rPr>
              <a:t>is</a:t>
            </a:r>
            <a:r>
              <a:rPr lang="de-DE" sz="2800">
                <a:latin typeface="Calibri" panose="020F0502020204030204" pitchFamily="34" charset="0"/>
                <a:cs typeface="Calibri" panose="020F0502020204030204" pitchFamily="34" charset="0"/>
              </a:rPr>
              <a:t> </a:t>
            </a:r>
            <a:r>
              <a:rPr lang="de-DE" sz="2800" b="1">
                <a:latin typeface="Calibri" panose="020F0502020204030204" pitchFamily="34" charset="0"/>
                <a:ea typeface="Helvetica"/>
                <a:cs typeface="Calibri" panose="020F0502020204030204" pitchFamily="34" charset="0"/>
                <a:sym typeface="Helvetica"/>
              </a:rPr>
              <a:t>optimal</a:t>
            </a:r>
            <a:r>
              <a:rPr lang="de-DE" sz="2800">
                <a:latin typeface="Calibri" panose="020F0502020204030204" pitchFamily="34" charset="0"/>
                <a:cs typeface="Calibri" panose="020F0502020204030204" pitchFamily="34" charset="0"/>
              </a:rPr>
              <a:t> </a:t>
            </a:r>
            <a:r>
              <a:rPr lang="de-DE" sz="2800" err="1">
                <a:latin typeface="Calibri" panose="020F0502020204030204" pitchFamily="34" charset="0"/>
                <a:cs typeface="Calibri" panose="020F0502020204030204" pitchFamily="34" charset="0"/>
              </a:rPr>
              <a:t>for</a:t>
            </a:r>
            <a:r>
              <a:rPr lang="de-DE" sz="2800">
                <a:latin typeface="Calibri" panose="020F0502020204030204" pitchFamily="34" charset="0"/>
                <a:cs typeface="Calibri" panose="020F0502020204030204" pitchFamily="34" charset="0"/>
              </a:rPr>
              <a:t> </a:t>
            </a:r>
            <a:r>
              <a:rPr lang="de-DE" sz="2800" b="1">
                <a:latin typeface="Calibri" panose="020F0502020204030204" pitchFamily="34" charset="0"/>
                <a:ea typeface="Helvetica"/>
                <a:cs typeface="Calibri" panose="020F0502020204030204" pitchFamily="34" charset="0"/>
                <a:sym typeface="Helvetica"/>
              </a:rPr>
              <a:t>rigid </a:t>
            </a:r>
            <a:r>
              <a:rPr lang="de-DE" sz="2800" b="1" err="1">
                <a:latin typeface="Calibri" panose="020F0502020204030204" pitchFamily="34" charset="0"/>
                <a:ea typeface="Helvetica"/>
                <a:cs typeface="Calibri" panose="020F0502020204030204" pitchFamily="34" charset="0"/>
                <a:sym typeface="Helvetica"/>
              </a:rPr>
              <a:t>alignment</a:t>
            </a:r>
            <a:r>
              <a:rPr lang="de-DE" sz="2800" b="1">
                <a:latin typeface="Calibri" panose="020F0502020204030204" pitchFamily="34" charset="0"/>
                <a:ea typeface="Helvetica"/>
                <a:cs typeface="Calibri" panose="020F0502020204030204" pitchFamily="34" charset="0"/>
                <a:sym typeface="Helvetica"/>
              </a:rPr>
              <a:t> </a:t>
            </a:r>
            <a:r>
              <a:rPr lang="de-DE" sz="2800" b="1" err="1">
                <a:latin typeface="Calibri" panose="020F0502020204030204" pitchFamily="34" charset="0"/>
                <a:ea typeface="Helvetica"/>
                <a:cs typeface="Calibri" panose="020F0502020204030204" pitchFamily="34" charset="0"/>
                <a:sym typeface="Helvetica"/>
              </a:rPr>
              <a:t>problems</a:t>
            </a:r>
            <a:r>
              <a:rPr lang="de-DE" sz="2800">
                <a:latin typeface="Calibri" panose="020F0502020204030204" pitchFamily="34" charset="0"/>
                <a:cs typeface="Calibri" panose="020F0502020204030204" pitchFamily="34" charset="0"/>
              </a:rPr>
              <a:t> </a:t>
            </a:r>
            <a:r>
              <a:rPr lang="de-DE" sz="2800" err="1">
                <a:latin typeface="Calibri" panose="020F0502020204030204" pitchFamily="34" charset="0"/>
                <a:cs typeface="Calibri" panose="020F0502020204030204" pitchFamily="34" charset="0"/>
              </a:rPr>
              <a:t>with</a:t>
            </a:r>
            <a:r>
              <a:rPr lang="de-DE" sz="2800">
                <a:latin typeface="Calibri" panose="020F0502020204030204" pitchFamily="34" charset="0"/>
                <a:cs typeface="Calibri" panose="020F0502020204030204" pitchFamily="34" charset="0"/>
              </a:rPr>
              <a:t> </a:t>
            </a:r>
            <a:r>
              <a:rPr lang="de-DE" sz="2800" i="1" err="1">
                <a:latin typeface="Calibri" panose="020F0502020204030204" pitchFamily="34" charset="0"/>
                <a:ea typeface="Helvetica"/>
                <a:cs typeface="Calibri" panose="020F0502020204030204" pitchFamily="34" charset="0"/>
                <a:sym typeface="Helvetica"/>
              </a:rPr>
              <a:t>known</a:t>
            </a:r>
            <a:r>
              <a:rPr lang="de-DE" sz="2800">
                <a:latin typeface="Calibri" panose="020F0502020204030204" pitchFamily="34" charset="0"/>
                <a:cs typeface="Calibri" panose="020F0502020204030204" pitchFamily="34" charset="0"/>
              </a:rPr>
              <a:t> </a:t>
            </a:r>
            <a:r>
              <a:rPr lang="de-DE" sz="2800" err="1">
                <a:latin typeface="Calibri" panose="020F0502020204030204" pitchFamily="34" charset="0"/>
                <a:cs typeface="Calibri" panose="020F0502020204030204" pitchFamily="34" charset="0"/>
              </a:rPr>
              <a:t>correspondences</a:t>
            </a:r>
            <a:r>
              <a:rPr lang="de-DE" sz="2800">
                <a:latin typeface="Calibri" panose="020F0502020204030204" pitchFamily="34" charset="0"/>
                <a:cs typeface="Calibri" panose="020F0502020204030204" pitchFamily="34" charset="0"/>
              </a:rPr>
              <a:t>. </a:t>
            </a:r>
            <a:r>
              <a:rPr lang="de-DE" sz="2800" err="1">
                <a:latin typeface="Calibri" panose="020F0502020204030204" pitchFamily="34" charset="0"/>
                <a:cs typeface="Calibri" panose="020F0502020204030204" pitchFamily="34" charset="0"/>
              </a:rPr>
              <a:t>For</a:t>
            </a:r>
            <a:r>
              <a:rPr lang="de-DE" sz="2800">
                <a:latin typeface="Calibri" panose="020F0502020204030204" pitchFamily="34" charset="0"/>
                <a:cs typeface="Calibri" panose="020F0502020204030204" pitchFamily="34" charset="0"/>
              </a:rPr>
              <a:t> </a:t>
            </a:r>
            <a:r>
              <a:rPr lang="de-DE" sz="2800" err="1">
                <a:latin typeface="Calibri" panose="020F0502020204030204" pitchFamily="34" charset="0"/>
                <a:cs typeface="Calibri" panose="020F0502020204030204" pitchFamily="34" charset="0"/>
              </a:rPr>
              <a:t>other</a:t>
            </a:r>
            <a:r>
              <a:rPr lang="de-DE" sz="2800">
                <a:latin typeface="Calibri" panose="020F0502020204030204" pitchFamily="34" charset="0"/>
                <a:cs typeface="Calibri" panose="020F0502020204030204" pitchFamily="34" charset="0"/>
              </a:rPr>
              <a:t> </a:t>
            </a:r>
            <a:r>
              <a:rPr lang="de-DE" sz="2800" err="1">
                <a:latin typeface="Calibri" panose="020F0502020204030204" pitchFamily="34" charset="0"/>
                <a:cs typeface="Calibri" panose="020F0502020204030204" pitchFamily="34" charset="0"/>
              </a:rPr>
              <a:t>problems</a:t>
            </a:r>
            <a:r>
              <a:rPr lang="de-DE" sz="2800">
                <a:latin typeface="Calibri" panose="020F0502020204030204" pitchFamily="34" charset="0"/>
                <a:cs typeface="Calibri" panose="020F0502020204030204" pitchFamily="34" charset="0"/>
              </a:rPr>
              <a:t>: </a:t>
            </a:r>
          </a:p>
          <a:p>
            <a:pPr marL="308619" indent="-308619">
              <a:spcBef>
                <a:spcPts val="2949"/>
              </a:spcBef>
              <a:buSzPct val="75000"/>
            </a:pPr>
            <a:r>
              <a:rPr lang="de-DE" sz="2800" err="1">
                <a:latin typeface="Calibri" panose="020F0502020204030204" pitchFamily="34" charset="0"/>
                <a:cs typeface="Calibri" panose="020F0502020204030204" pitchFamily="34" charset="0"/>
              </a:rPr>
              <a:t>We</a:t>
            </a:r>
            <a:r>
              <a:rPr lang="de-DE" sz="2800">
                <a:latin typeface="Calibri" panose="020F0502020204030204" pitchFamily="34" charset="0"/>
                <a:cs typeface="Calibri" panose="020F0502020204030204" pitchFamily="34" charset="0"/>
              </a:rPr>
              <a:t> </a:t>
            </a:r>
            <a:r>
              <a:rPr lang="de-DE" sz="2800" err="1">
                <a:latin typeface="Calibri" panose="020F0502020204030204" pitchFamily="34" charset="0"/>
                <a:cs typeface="Calibri" panose="020F0502020204030204" pitchFamily="34" charset="0"/>
              </a:rPr>
              <a:t>can</a:t>
            </a:r>
            <a:r>
              <a:rPr lang="de-DE" sz="2800">
                <a:latin typeface="Calibri" panose="020F0502020204030204" pitchFamily="34" charset="0"/>
                <a:cs typeface="Calibri" panose="020F0502020204030204" pitchFamily="34" charset="0"/>
              </a:rPr>
              <a:t> </a:t>
            </a:r>
            <a:r>
              <a:rPr lang="de-DE" sz="2800" err="1">
                <a:latin typeface="Calibri" panose="020F0502020204030204" pitchFamily="34" charset="0"/>
                <a:cs typeface="Calibri" panose="020F0502020204030204" pitchFamily="34" charset="0"/>
              </a:rPr>
              <a:t>compute</a:t>
            </a:r>
            <a:r>
              <a:rPr lang="de-DE" sz="2800">
                <a:latin typeface="Calibri" panose="020F0502020204030204" pitchFamily="34" charset="0"/>
                <a:cs typeface="Calibri" panose="020F0502020204030204" pitchFamily="34" charset="0"/>
              </a:rPr>
              <a:t> </a:t>
            </a:r>
            <a:r>
              <a:rPr lang="de-DE" sz="2800" b="1" err="1">
                <a:latin typeface="Calibri" panose="020F0502020204030204" pitchFamily="34" charset="0"/>
                <a:ea typeface="Helvetica"/>
                <a:cs typeface="Calibri" panose="020F0502020204030204" pitchFamily="34" charset="0"/>
                <a:sym typeface="Helvetica"/>
              </a:rPr>
              <a:t>correspondences</a:t>
            </a:r>
            <a:r>
              <a:rPr lang="de-DE" sz="2800">
                <a:latin typeface="Calibri" panose="020F0502020204030204" pitchFamily="34" charset="0"/>
                <a:cs typeface="Calibri" panose="020F0502020204030204" pitchFamily="34" charset="0"/>
              </a:rPr>
              <a:t> </a:t>
            </a:r>
            <a:r>
              <a:rPr lang="de-DE" sz="2800" err="1">
                <a:latin typeface="Calibri" panose="020F0502020204030204" pitchFamily="34" charset="0"/>
                <a:cs typeface="Calibri" panose="020F0502020204030204" pitchFamily="34" charset="0"/>
              </a:rPr>
              <a:t>and</a:t>
            </a:r>
            <a:r>
              <a:rPr lang="de-DE" sz="2800">
                <a:latin typeface="Calibri" panose="020F0502020204030204" pitchFamily="34" charset="0"/>
                <a:cs typeface="Calibri" panose="020F0502020204030204" pitchFamily="34" charset="0"/>
              </a:rPr>
              <a:t> </a:t>
            </a:r>
            <a:r>
              <a:rPr lang="de-DE" sz="2800" err="1">
                <a:latin typeface="Calibri" panose="020F0502020204030204" pitchFamily="34" charset="0"/>
                <a:cs typeface="Calibri" panose="020F0502020204030204" pitchFamily="34" charset="0"/>
              </a:rPr>
              <a:t>solve</a:t>
            </a:r>
            <a:r>
              <a:rPr lang="de-DE" sz="2800">
                <a:latin typeface="Calibri" panose="020F0502020204030204" pitchFamily="34" charset="0"/>
                <a:cs typeface="Calibri" panose="020F0502020204030204" pitchFamily="34" charset="0"/>
              </a:rPr>
              <a:t> </a:t>
            </a:r>
            <a:r>
              <a:rPr lang="de-DE" sz="2800" err="1">
                <a:latin typeface="Calibri" panose="020F0502020204030204" pitchFamily="34" charset="0"/>
                <a:cs typeface="Calibri" panose="020F0502020204030204" pitchFamily="34" charset="0"/>
              </a:rPr>
              <a:t>for</a:t>
            </a:r>
            <a:r>
              <a:rPr lang="de-DE" sz="2800">
                <a:latin typeface="Calibri" panose="020F0502020204030204" pitchFamily="34" charset="0"/>
                <a:cs typeface="Calibri" panose="020F0502020204030204" pitchFamily="34" charset="0"/>
              </a:rPr>
              <a:t> </a:t>
            </a:r>
            <a:r>
              <a:rPr lang="de-DE" sz="2800" err="1">
                <a:latin typeface="Calibri" panose="020F0502020204030204" pitchFamily="34" charset="0"/>
                <a:cs typeface="Calibri" panose="020F0502020204030204" pitchFamily="34" charset="0"/>
              </a:rPr>
              <a:t>the</a:t>
            </a:r>
            <a:r>
              <a:rPr lang="de-DE" sz="2800">
                <a:latin typeface="Calibri" panose="020F0502020204030204" pitchFamily="34" charset="0"/>
                <a:cs typeface="Calibri" panose="020F0502020204030204" pitchFamily="34" charset="0"/>
              </a:rPr>
              <a:t> </a:t>
            </a:r>
            <a:r>
              <a:rPr lang="de-DE" sz="2800" err="1">
                <a:latin typeface="Calibri" panose="020F0502020204030204" pitchFamily="34" charset="0"/>
                <a:cs typeface="Calibri" panose="020F0502020204030204" pitchFamily="34" charset="0"/>
              </a:rPr>
              <a:t>best</a:t>
            </a:r>
            <a:r>
              <a:rPr lang="de-DE" sz="2800">
                <a:latin typeface="Calibri" panose="020F0502020204030204" pitchFamily="34" charset="0"/>
                <a:cs typeface="Calibri" panose="020F0502020204030204" pitchFamily="34" charset="0"/>
              </a:rPr>
              <a:t> </a:t>
            </a:r>
            <a:r>
              <a:rPr lang="de-DE" sz="2800" b="1" err="1">
                <a:latin typeface="Calibri" panose="020F0502020204030204" pitchFamily="34" charset="0"/>
                <a:ea typeface="Helvetica"/>
                <a:cs typeface="Calibri" panose="020F0502020204030204" pitchFamily="34" charset="0"/>
                <a:sym typeface="Helvetica"/>
              </a:rPr>
              <a:t>transformation</a:t>
            </a:r>
            <a:r>
              <a:rPr lang="de-DE" sz="2800">
                <a:latin typeface="Calibri" panose="020F0502020204030204" pitchFamily="34" charset="0"/>
                <a:cs typeface="Calibri" panose="020F0502020204030204" pitchFamily="34" charset="0"/>
              </a:rPr>
              <a:t> </a:t>
            </a:r>
            <a:r>
              <a:rPr lang="de-DE" sz="2800" err="1">
                <a:latin typeface="Calibri" panose="020F0502020204030204" pitchFamily="34" charset="0"/>
                <a:cs typeface="Calibri" panose="020F0502020204030204" pitchFamily="34" charset="0"/>
              </a:rPr>
              <a:t>iteratively</a:t>
            </a:r>
            <a:r>
              <a:rPr lang="de-DE" sz="2800">
                <a:latin typeface="Calibri" panose="020F0502020204030204" pitchFamily="34" charset="0"/>
                <a:cs typeface="Calibri" panose="020F0502020204030204" pitchFamily="34" charset="0"/>
              </a:rPr>
              <a:t> </a:t>
            </a:r>
            <a:r>
              <a:rPr lang="de-DE" sz="2800" err="1">
                <a:latin typeface="Calibri" panose="020F0502020204030204" pitchFamily="34" charset="0"/>
                <a:cs typeface="Calibri" panose="020F0502020204030204" pitchFamily="34" charset="0"/>
              </a:rPr>
              <a:t>with</a:t>
            </a:r>
            <a:r>
              <a:rPr lang="de-DE" sz="2800">
                <a:latin typeface="Calibri" panose="020F0502020204030204" pitchFamily="34" charset="0"/>
                <a:cs typeface="Calibri" panose="020F0502020204030204" pitchFamily="34" charset="0"/>
              </a:rPr>
              <a:t> Iterative </a:t>
            </a:r>
            <a:r>
              <a:rPr lang="de-DE" sz="2800" err="1">
                <a:latin typeface="Calibri" panose="020F0502020204030204" pitchFamily="34" charset="0"/>
                <a:cs typeface="Calibri" panose="020F0502020204030204" pitchFamily="34" charset="0"/>
              </a:rPr>
              <a:t>Closest</a:t>
            </a:r>
            <a:r>
              <a:rPr lang="de-DE" sz="2800">
                <a:latin typeface="Calibri" panose="020F0502020204030204" pitchFamily="34" charset="0"/>
                <a:cs typeface="Calibri" panose="020F0502020204030204" pitchFamily="34" charset="0"/>
              </a:rPr>
              <a:t> Point (</a:t>
            </a:r>
            <a:r>
              <a:rPr lang="de-DE" sz="2800" b="1">
                <a:latin typeface="Calibri" panose="020F0502020204030204" pitchFamily="34" charset="0"/>
                <a:ea typeface="Helvetica"/>
                <a:cs typeface="Calibri" panose="020F0502020204030204" pitchFamily="34" charset="0"/>
                <a:sym typeface="Helvetica"/>
              </a:rPr>
              <a:t>ICP</a:t>
            </a:r>
            <a:r>
              <a:rPr lang="de-DE" sz="2800">
                <a:latin typeface="Calibri" panose="020F0502020204030204" pitchFamily="34" charset="0"/>
                <a:cs typeface="Calibri" panose="020F0502020204030204" pitchFamily="34" charset="0"/>
              </a:rPr>
              <a:t>)</a:t>
            </a:r>
          </a:p>
          <a:p>
            <a:pPr marL="0" indent="0">
              <a:buNone/>
            </a:pPr>
            <a:endParaRPr lang="en-GB">
              <a:latin typeface="Calibri" panose="020F0502020204030204" pitchFamily="34" charset="0"/>
              <a:cs typeface="Calibri" panose="020F0502020204030204" pitchFamily="34" charset="0"/>
            </a:endParaRPr>
          </a:p>
        </p:txBody>
      </p:sp>
      <p:sp>
        <p:nvSpPr>
          <p:cNvPr id="750" name="Slide Number"/>
          <p:cNvSpPr txBox="1">
            <a:spLocks noGrp="1"/>
          </p:cNvSpPr>
          <p:nvPr>
            <p:ph type="sldNum" sz="quarter" idx="12"/>
          </p:nvPr>
        </p:nvSpPr>
        <p:spPr>
          <a:prstGeom prst="rect">
            <a:avLst/>
          </a:prstGeom>
          <a:extLst>
            <a:ext uri="{C572A759-6A51-4108-AA02-DFA0A04FC94B}">
              <ma14:wrappingTextBoxFlag xmlns:m="http://schemas.openxmlformats.org/officeDocument/2006/math" xmlns:a14="http://schemas.microsoft.com/office/drawing/2010/main" xmlns:ma14="http://schemas.microsoft.com/office/mac/drawingml/2011/main" xmlns="" val="1"/>
            </a:ext>
          </a:extLst>
        </p:spPr>
        <p:txBody>
          <a:bodyPr/>
          <a:lstStyle/>
          <a:p>
            <a:fld id="{86CB4B4D-7CA3-9044-876B-883B54F8677D}" type="slidenum">
              <a:t>167</a:t>
            </a:fld>
            <a:endParaRPr/>
          </a:p>
        </p:txBody>
      </p:sp>
    </p:spTree>
  </p:cSld>
  <p:clrMapOvr>
    <a:masterClrMapping/>
  </p:clrMapOvr>
</p:sld>
</file>

<file path=ppt/slides/slide1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52" name="Slide credits"/>
          <p:cNvSpPr txBox="1">
            <a:spLocks noGrp="1"/>
          </p:cNvSpPr>
          <p:nvPr>
            <p:ph type="title"/>
          </p:nvPr>
        </p:nvSpPr>
        <p:spPr>
          <a:prstGeom prst="rect">
            <a:avLst/>
          </a:prstGeom>
        </p:spPr>
        <p:txBody>
          <a:bodyPr/>
          <a:lstStyle/>
          <a:p>
            <a:r>
              <a:t>Slide credits</a:t>
            </a:r>
          </a:p>
        </p:txBody>
      </p:sp>
      <p:sp>
        <p:nvSpPr>
          <p:cNvPr id="753" name="Javier Romero"/>
          <p:cNvSpPr txBox="1">
            <a:spLocks noGrp="1"/>
          </p:cNvSpPr>
          <p:nvPr>
            <p:ph idx="1"/>
          </p:nvPr>
        </p:nvSpPr>
        <p:spPr>
          <a:prstGeom prst="rect">
            <a:avLst/>
          </a:prstGeom>
        </p:spPr>
        <p:txBody>
          <a:bodyPr/>
          <a:lstStyle>
            <a:lvl1pPr marL="228600" indent="-228600" algn="l">
              <a:buSzPct val="100000"/>
              <a:buChar char="•"/>
            </a:lvl1pPr>
          </a:lstStyle>
          <a:p>
            <a:r>
              <a:t> Javier Romero</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1757</TotalTime>
  <Words>17234</Words>
  <Application>Microsoft Macintosh PowerPoint</Application>
  <PresentationFormat>Widescreen</PresentationFormat>
  <Paragraphs>1470</Paragraphs>
  <Slides>168</Slides>
  <Notes>107</Notes>
  <HiddenSlides>0</HiddenSlides>
  <MMClips>8</MMClips>
  <ScaleCrop>false</ScaleCrop>
  <HeadingPairs>
    <vt:vector size="6" baseType="variant">
      <vt:variant>
        <vt:lpstr>Fonts Used</vt:lpstr>
      </vt:variant>
      <vt:variant>
        <vt:i4>10</vt:i4>
      </vt:variant>
      <vt:variant>
        <vt:lpstr>Theme</vt:lpstr>
      </vt:variant>
      <vt:variant>
        <vt:i4>1</vt:i4>
      </vt:variant>
      <vt:variant>
        <vt:lpstr>Slide Titles</vt:lpstr>
      </vt:variant>
      <vt:variant>
        <vt:i4>168</vt:i4>
      </vt:variant>
    </vt:vector>
  </HeadingPairs>
  <TitlesOfParts>
    <vt:vector size="179" baseType="lpstr">
      <vt:lpstr>Arial</vt:lpstr>
      <vt:lpstr>Book Antiqua</vt:lpstr>
      <vt:lpstr>Calibri</vt:lpstr>
      <vt:lpstr>Calibri Light</vt:lpstr>
      <vt:lpstr>Cambria Math</vt:lpstr>
      <vt:lpstr>Century Gothic</vt:lpstr>
      <vt:lpstr>Helvetica</vt:lpstr>
      <vt:lpstr>Helvetica Light</vt:lpstr>
      <vt:lpstr>Helvetica Neue</vt:lpstr>
      <vt:lpstr>Monaco</vt:lpstr>
      <vt:lpstr>Office Theme</vt:lpstr>
      <vt:lpstr>PowerPoint Presentation</vt:lpstr>
      <vt:lpstr>Increasing complexity of our models</vt:lpstr>
      <vt:lpstr>PowerPoint Presentation</vt:lpstr>
      <vt:lpstr>PowerPoint Presentation</vt:lpstr>
      <vt:lpstr>Examples of geometry</vt:lpstr>
      <vt:lpstr>Examples of geometry</vt:lpstr>
      <vt:lpstr>Examples of geometry</vt:lpstr>
      <vt:lpstr>Examples of geometry</vt:lpstr>
      <vt:lpstr>Examples of geometry</vt:lpstr>
      <vt:lpstr>Given all these options, what is the best way to encode geometry on a computer?</vt:lpstr>
      <vt:lpstr>It's a jungle out there!</vt:lpstr>
      <vt:lpstr>PowerPoint Presentation</vt:lpstr>
      <vt:lpstr>Many ways to digitally encode geometry</vt:lpstr>
      <vt:lpstr>"Implicit" Representations of Geometry</vt:lpstr>
      <vt:lpstr>Surfaces as an Implicit Function</vt:lpstr>
      <vt:lpstr>Many implicit representations in graphics</vt:lpstr>
      <vt:lpstr>PowerPoint Presentation</vt:lpstr>
      <vt:lpstr>PowerPoint Presentation</vt:lpstr>
      <vt:lpstr>PowerPoint Presentation</vt:lpstr>
      <vt:lpstr>Algebraic Surfaces (Implicit)</vt:lpstr>
      <vt:lpstr>Constructive Solid Geometry (Implicit)</vt:lpstr>
      <vt:lpstr>Blending Distance Functions (Implicit)</vt:lpstr>
      <vt:lpstr>Scene made of pure signed distance functions Art with math --  really hard!</vt:lpstr>
      <vt:lpstr>Nowadays -- Neural Distance Fields (NDF)</vt:lpstr>
      <vt:lpstr>Distance field, field normals and closest points</vt:lpstr>
      <vt:lpstr>Surface Reconstruction from Implicit Representation</vt:lpstr>
      <vt:lpstr>Marching Cubes</vt:lpstr>
      <vt:lpstr>Marching Cubes</vt:lpstr>
      <vt:lpstr>Marching Cubes</vt:lpstr>
      <vt:lpstr>Marching Cubes</vt:lpstr>
      <vt:lpstr>Challenges with Marching Cubes</vt:lpstr>
      <vt:lpstr>Dual Contouring</vt:lpstr>
      <vt:lpstr>Dual Contouring</vt:lpstr>
      <vt:lpstr>Challenges with Dual Contouring</vt:lpstr>
      <vt:lpstr>Dual Marching Cubes</vt:lpstr>
      <vt:lpstr>Dual Marching Cubes</vt:lpstr>
      <vt:lpstr>Comparison between Marching Cubes &amp; Dual Contouring &amp; Dual Marching Cubes</vt:lpstr>
      <vt:lpstr>Comparison between Marching Cubes &amp; Dual Contouring &amp; Dual Marching Cubes</vt:lpstr>
      <vt:lpstr>Flexi-Cubes: Flexible Iso-surface Extraction </vt:lpstr>
      <vt:lpstr>Challenges faced by Level Sets method</vt:lpstr>
      <vt:lpstr>Implicit Representations - Pros &amp; Cons</vt:lpstr>
      <vt:lpstr>"Explicit" Representations of Geometry</vt:lpstr>
      <vt:lpstr>PowerPoint Presentation</vt:lpstr>
      <vt:lpstr>PowerPoint Presentation</vt:lpstr>
      <vt:lpstr>PowerPoint Presentation</vt:lpstr>
      <vt:lpstr>PowerPoint Presentation</vt:lpstr>
      <vt:lpstr>PowerPoint Presentation</vt:lpstr>
      <vt:lpstr>PowerPoint Presentation</vt:lpstr>
      <vt:lpstr>Point Clouds</vt:lpstr>
      <vt:lpstr>From Points to Surfaces</vt:lpstr>
      <vt:lpstr>Poisson Surface Reconstruction</vt:lpstr>
      <vt:lpstr>Poisson Surface Reconstruction</vt:lpstr>
      <vt:lpstr>Poisson Surface Reconstruction</vt:lpstr>
      <vt:lpstr>Poisson Surface Reconstruction</vt:lpstr>
      <vt:lpstr>(Screened) Poisson reconstruction</vt:lpstr>
      <vt:lpstr>(Screened) Poisson reconstruction</vt:lpstr>
      <vt:lpstr>PowerPoint Presentation</vt:lpstr>
      <vt:lpstr>PowerPoint Presentation</vt:lpstr>
      <vt:lpstr>PowerPoint Presentation</vt:lpstr>
      <vt:lpstr>PowerPoint Presentation</vt:lpstr>
      <vt:lpstr>Polygon Mesh</vt:lpstr>
      <vt:lpstr>Triangle Mesh (Explicit)</vt:lpstr>
      <vt:lpstr>Triangle Mesh – Normals (Explicit)</vt:lpstr>
      <vt:lpstr>Distance queries and closest points</vt:lpstr>
      <vt:lpstr>Subdivision</vt:lpstr>
      <vt:lpstr>Subdivision Surfaces in Computer Vision</vt:lpstr>
      <vt:lpstr>Subdivision Surfaces (Explicit)</vt:lpstr>
      <vt:lpstr>Subdivision in Pixar (Pixar's "Geri's Game")</vt:lpstr>
      <vt:lpstr>Slide credits and further reading</vt:lpstr>
      <vt:lpstr>Aligning Pointclouds to a Common Frame</vt:lpstr>
      <vt:lpstr>Procrustes alignment problem definition</vt:lpstr>
      <vt:lpstr>Rigid Alignment</vt:lpstr>
      <vt:lpstr>Optimisation Problem</vt:lpstr>
      <vt:lpstr>Quick recap of SVD</vt:lpstr>
      <vt:lpstr>Procrustes alignment steps</vt:lpstr>
      <vt:lpstr>Proof</vt:lpstr>
      <vt:lpstr>Procrustes derivation: translation</vt:lpstr>
      <vt:lpstr>Procrustes derivation: translation</vt:lpstr>
      <vt:lpstr>Procrustes derivation: Rotation</vt:lpstr>
      <vt:lpstr>Procrustes derivation: Rotation</vt:lpstr>
      <vt:lpstr>Procrustes derivation: Rotation</vt:lpstr>
      <vt:lpstr>Procrustes derivation: Rotation</vt:lpstr>
      <vt:lpstr>Procrustes derivation: Rotation</vt:lpstr>
      <vt:lpstr>Procrustes derivation: scale</vt:lpstr>
      <vt:lpstr>Slide credits and further reading</vt:lpstr>
      <vt:lpstr>Hands-On AI Based 3D Vision  Summer Semester 26</vt:lpstr>
      <vt:lpstr>Goal: learn a model of pose and shape</vt:lpstr>
      <vt:lpstr>Scan a Lot of People</vt:lpstr>
      <vt:lpstr>In lots of poses</vt:lpstr>
      <vt:lpstr>To learn a model we need correspondence</vt:lpstr>
      <vt:lpstr>Non-rigid Articulated Registration</vt:lpstr>
      <vt:lpstr>Today: Rigid Alignment (Procrustes)</vt:lpstr>
      <vt:lpstr>Surface representation: Mesh</vt:lpstr>
      <vt:lpstr>Surface representation: Mesh</vt:lpstr>
      <vt:lpstr>Surface representation: Mesh</vt:lpstr>
      <vt:lpstr>Rigid transformation + scale</vt:lpstr>
      <vt:lpstr>Rigid transformation + scale</vt:lpstr>
      <vt:lpstr>Rigid transformation + scale</vt:lpstr>
      <vt:lpstr>Rigid transformation + scale</vt:lpstr>
      <vt:lpstr>Procrustes alignment problem definition</vt:lpstr>
      <vt:lpstr>Procrustes alignment problem definition</vt:lpstr>
      <vt:lpstr>Procrustes alignment problem definition</vt:lpstr>
      <vt:lpstr>Why Procrustes?</vt:lpstr>
      <vt:lpstr>Optimisation Problem</vt:lpstr>
      <vt:lpstr>Quick recap of SVD</vt:lpstr>
      <vt:lpstr>Quick recap of SVD</vt:lpstr>
      <vt:lpstr>Procrustes alignment steps</vt:lpstr>
      <vt:lpstr>Proof</vt:lpstr>
      <vt:lpstr>Procrustes derivation: translation</vt:lpstr>
      <vt:lpstr>Procrustes derivation: translation</vt:lpstr>
      <vt:lpstr>Procrustes derivation: Rotation</vt:lpstr>
      <vt:lpstr>Procrustes derivation: Rotation</vt:lpstr>
      <vt:lpstr>Procrustes derivation: Rotation</vt:lpstr>
      <vt:lpstr>Procrustes derivation: Rotation</vt:lpstr>
      <vt:lpstr>Procrustes derivation: Rotation</vt:lpstr>
      <vt:lpstr>Procrustes derivation: scale</vt:lpstr>
      <vt:lpstr>Virtual Humans – Winter 24/25</vt:lpstr>
      <vt:lpstr>Non-rigid Articulated Registration</vt:lpstr>
      <vt:lpstr>What is missing?</vt:lpstr>
      <vt:lpstr>ICP and alignment based on optimisation</vt:lpstr>
      <vt:lpstr>How do we find correspondences?</vt:lpstr>
      <vt:lpstr>How do we find correspondences?</vt:lpstr>
      <vt:lpstr>How do we find correspondences?</vt:lpstr>
      <vt:lpstr>How do we find correspondences?</vt:lpstr>
      <vt:lpstr>How do we find correspondences?</vt:lpstr>
      <vt:lpstr>Ideas</vt:lpstr>
      <vt:lpstr>Solution: Iteratively find correspondences</vt:lpstr>
      <vt:lpstr>Alternate between finding correspondences and finding the optimal transformation</vt:lpstr>
      <vt:lpstr>Make up reasonable correspondences</vt:lpstr>
      <vt:lpstr>Make up reasonable correspondences</vt:lpstr>
      <vt:lpstr>Make up reasonable correspondences</vt:lpstr>
      <vt:lpstr>Solve for the best transformation</vt:lpstr>
      <vt:lpstr>Apply it …</vt:lpstr>
      <vt:lpstr>and iterate!</vt:lpstr>
      <vt:lpstr>and iterate!</vt:lpstr>
      <vt:lpstr>and iterate!</vt:lpstr>
      <vt:lpstr>and iterate!</vt:lpstr>
      <vt:lpstr>and iterate!</vt:lpstr>
      <vt:lpstr>Iterative Closest Point (ICP)</vt:lpstr>
      <vt:lpstr>Iterative Closest Point (ICP)</vt:lpstr>
      <vt:lpstr>Iterative Closest Point (ICP)</vt:lpstr>
      <vt:lpstr>Iterative Closest Point (ICP)</vt:lpstr>
      <vt:lpstr>Iterative Closest Point (ICP)</vt:lpstr>
      <vt:lpstr>Is ICP the best we can do?</vt:lpstr>
      <vt:lpstr>Closest points</vt:lpstr>
      <vt:lpstr>Closest points</vt:lpstr>
      <vt:lpstr>ICP: Tips to avoid local minima</vt:lpstr>
      <vt:lpstr>A much better objective: Point-to-surface distance</vt:lpstr>
      <vt:lpstr>Closest points: avoid local minima</vt:lpstr>
      <vt:lpstr>Closest points: avoid local minima</vt:lpstr>
      <vt:lpstr>Is ICP the best we can do?</vt:lpstr>
      <vt:lpstr>Best transformation?</vt:lpstr>
      <vt:lpstr>Iterative Closest Point (ICP)</vt:lpstr>
      <vt:lpstr>Iterative Closest Point (ICP)</vt:lpstr>
      <vt:lpstr>Gradient-based ICP</vt:lpstr>
      <vt:lpstr>Gradient-based ICP</vt:lpstr>
      <vt:lpstr>Gradient-based ICP</vt:lpstr>
      <vt:lpstr>Gradient-based ICP</vt:lpstr>
      <vt:lpstr>Why is convergence on the left less smooth? </vt:lpstr>
      <vt:lpstr>Gradient-based ICP</vt:lpstr>
      <vt:lpstr>Gradient-based ICP</vt:lpstr>
      <vt:lpstr>Gradient-based ICP</vt:lpstr>
      <vt:lpstr>Gradient-based ICP</vt:lpstr>
      <vt:lpstr>Automatic differentiation</vt:lpstr>
      <vt:lpstr>Gradient-based ICP</vt:lpstr>
      <vt:lpstr>Why Gradient-based ICP?</vt:lpstr>
      <vt:lpstr>Take-home message</vt:lpstr>
      <vt:lpstr>Slide credits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Microsoft Office User</dc:creator>
  <cp:lastModifiedBy>yannan He</cp:lastModifiedBy>
  <cp:revision>15</cp:revision>
  <dcterms:created xsi:type="dcterms:W3CDTF">2022-10-13T14:47:10Z</dcterms:created>
  <dcterms:modified xsi:type="dcterms:W3CDTF">2026-05-11T15:30:50Z</dcterms:modified>
</cp:coreProperties>
</file>