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4"/>
  </p:notesMasterIdLst>
  <p:sldIdLst>
    <p:sldId id="256" r:id="rId2"/>
    <p:sldId id="258" r:id="rId3"/>
    <p:sldId id="259" r:id="rId4"/>
    <p:sldId id="260" r:id="rId5"/>
    <p:sldId id="261" r:id="rId6"/>
    <p:sldId id="262" r:id="rId7"/>
    <p:sldId id="353" r:id="rId8"/>
    <p:sldId id="263" r:id="rId9"/>
    <p:sldId id="35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0ED775-6062-9540-BA47-B1E9E308DD9B}">
          <p14:sldIdLst>
            <p14:sldId id="256"/>
            <p14:sldId id="258"/>
            <p14:sldId id="259"/>
            <p14:sldId id="260"/>
            <p14:sldId id="261"/>
            <p14:sldId id="262"/>
            <p14:sldId id="353"/>
            <p14:sldId id="263"/>
            <p14:sldId id="352"/>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40"/>
            <p14:sldId id="341"/>
            <p14:sldId id="342"/>
            <p14:sldId id="343"/>
            <p14:sldId id="344"/>
            <p14:sldId id="345"/>
            <p14:sldId id="346"/>
            <p14:sldId id="347"/>
            <p14:sldId id="348"/>
            <p14:sldId id="349"/>
            <p14:sldId id="350"/>
            <p14:sldId id="3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0C8510-F82F-4E24-B38E-9D5D36C4EA94}" v="1" dt="2026-04-20T15:59:07.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88"/>
    <p:restoredTop sz="96405"/>
  </p:normalViewPr>
  <p:slideViewPr>
    <p:cSldViewPr snapToGrid="0">
      <p:cViewPr varScale="1">
        <p:scale>
          <a:sx n="138" d="100"/>
          <a:sy n="138" d="100"/>
        </p:scale>
        <p:origin x="9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las Berndt" userId="rg4AfsZfotE5oOIiMp1YkgsbSEABAXJ5vB1XusYsPJI=" providerId="None" clId="Web-{3CEB261E-60AB-48D3-AE03-72FFD059E6FC}"/>
    <pc:docChg chg="delSld modSld modSection">
      <pc:chgData name="Niklas Berndt" userId="rg4AfsZfotE5oOIiMp1YkgsbSEABAXJ5vB1XusYsPJI=" providerId="None" clId="Web-{3CEB261E-60AB-48D3-AE03-72FFD059E6FC}" dt="2026-04-13T13:00:38.814" v="53"/>
      <pc:docMkLst>
        <pc:docMk/>
      </pc:docMkLst>
      <pc:sldChg chg="modNotes">
        <pc:chgData name="Niklas Berndt" userId="rg4AfsZfotE5oOIiMp1YkgsbSEABAXJ5vB1XusYsPJI=" providerId="None" clId="Web-{3CEB261E-60AB-48D3-AE03-72FFD059E6FC}" dt="2026-04-13T13:00:14.091" v="48"/>
        <pc:sldMkLst>
          <pc:docMk/>
          <pc:sldMk cId="0" sldId="335"/>
        </pc:sldMkLst>
      </pc:sldChg>
      <pc:sldChg chg="modNotes">
        <pc:chgData name="Niklas Berndt" userId="rg4AfsZfotE5oOIiMp1YkgsbSEABAXJ5vB1XusYsPJI=" providerId="None" clId="Web-{3CEB261E-60AB-48D3-AE03-72FFD059E6FC}" dt="2026-04-13T13:00:38.814" v="53"/>
        <pc:sldMkLst>
          <pc:docMk/>
          <pc:sldMk cId="0" sldId="340"/>
        </pc:sldMkLst>
      </pc:sldChg>
    </pc:docChg>
  </pc:docChgLst>
  <pc:docChgLst>
    <pc:chgData name="Niklas Berndt" userId="rg4AfsZfotE5oOIiMp1YkgsbSEABAXJ5vB1XusYsPJI=" providerId="None" clId="Web-{B30C8510-F82F-4E24-B38E-9D5D36C4EA94}"/>
    <pc:docChg chg="modSld">
      <pc:chgData name="Niklas Berndt" userId="rg4AfsZfotE5oOIiMp1YkgsbSEABAXJ5vB1XusYsPJI=" providerId="None" clId="Web-{B30C8510-F82F-4E24-B38E-9D5D36C4EA94}" dt="2026-04-20T15:59:07.987" v="0" actId="20577"/>
      <pc:docMkLst>
        <pc:docMk/>
      </pc:docMkLst>
      <pc:sldChg chg="modSp">
        <pc:chgData name="Niklas Berndt" userId="rg4AfsZfotE5oOIiMp1YkgsbSEABAXJ5vB1XusYsPJI=" providerId="None" clId="Web-{B30C8510-F82F-4E24-B38E-9D5D36C4EA94}" dt="2026-04-20T15:59:07.987" v="0" actId="20577"/>
        <pc:sldMkLst>
          <pc:docMk/>
          <pc:sldMk cId="2961764766" sldId="256"/>
        </pc:sldMkLst>
        <pc:spChg chg="mod">
          <ac:chgData name="Niklas Berndt" userId="rg4AfsZfotE5oOIiMp1YkgsbSEABAXJ5vB1XusYsPJI=" providerId="None" clId="Web-{B30C8510-F82F-4E24-B38E-9D5D36C4EA94}" dt="2026-04-20T15:59:07.987" v="0" actId="20577"/>
          <ac:spMkLst>
            <pc:docMk/>
            <pc:sldMk cId="2961764766" sldId="256"/>
            <ac:spMk id="2" creationId="{76406D9F-780D-B14D-ABB7-69993CBE5B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9ED02-E51B-A04E-BDC2-1EE692574963}" type="datetimeFigureOut">
              <a:rPr lang="de-DE" smtClean="0"/>
              <a:t>20.04.2026</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3900C-D613-854E-9F9C-907A69C6A13A}" type="slidenum">
              <a:rPr lang="de-DE" smtClean="0"/>
              <a:t>‹#›</a:t>
            </a:fld>
            <a:endParaRPr lang="de-DE"/>
          </a:p>
        </p:txBody>
      </p:sp>
    </p:spTree>
    <p:extLst>
      <p:ext uri="{BB962C8B-B14F-4D97-AF65-F5344CB8AC3E}">
        <p14:creationId xmlns:p14="http://schemas.microsoft.com/office/powerpoint/2010/main" val="145537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7A3900C-D613-854E-9F9C-907A69C6A13A}" type="slidenum">
              <a:rPr lang="de-DE" smtClean="0"/>
              <a:t>1</a:t>
            </a:fld>
            <a:endParaRPr lang="de-DE"/>
          </a:p>
        </p:txBody>
      </p:sp>
    </p:spTree>
    <p:extLst>
      <p:ext uri="{BB962C8B-B14F-4D97-AF65-F5344CB8AC3E}">
        <p14:creationId xmlns:p14="http://schemas.microsoft.com/office/powerpoint/2010/main" val="2240567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A very related problem is triangulation, where you have correspondences, and know the camera poses, and you want to infer the structure of the scene.</a:t>
            </a:r>
            <a:endParaRPr lang="de-DE"/>
          </a:p>
          <a:p>
            <a:r>
              <a:rPr lang="en-US"/>
              <a:t>Triangulation is a crucial part in most </a:t>
            </a:r>
            <a:r>
              <a:rPr lang="en-US" err="1"/>
              <a:t>SfM</a:t>
            </a:r>
            <a:r>
              <a:rPr lang="en-US"/>
              <a:t> pipelines, but it is a "simpler" problem, because we already know camera poses. </a:t>
            </a:r>
            <a:endParaRPr lang="de-DE">
              <a:ea typeface="Calibri" panose="020F0502020204030204"/>
              <a:cs typeface="Calibri" panose="020F0502020204030204"/>
            </a:endParaRPr>
          </a:p>
          <a:p>
            <a:endParaRPr lang="en-US">
              <a:ea typeface="Calibri"/>
              <a:cs typeface="Calibri"/>
            </a:endParaRPr>
          </a:p>
          <a:p>
            <a:r>
              <a:rPr lang="en-US" b="1"/>
              <a:t>IMPORTANCE</a:t>
            </a:r>
            <a:r>
              <a:rPr lang="en-US"/>
              <a:t>: 5/5</a:t>
            </a:r>
          </a:p>
        </p:txBody>
      </p:sp>
      <p:sp>
        <p:nvSpPr>
          <p:cNvPr id="4" name="Foliennummernplatzhalter 3"/>
          <p:cNvSpPr>
            <a:spLocks noGrp="1"/>
          </p:cNvSpPr>
          <p:nvPr>
            <p:ph type="sldNum" sz="quarter" idx="5"/>
          </p:nvPr>
        </p:nvSpPr>
        <p:spPr/>
        <p:txBody>
          <a:bodyPr/>
          <a:lstStyle/>
          <a:p>
            <a:fld id="{D7A3900C-D613-854E-9F9C-907A69C6A13A}" type="slidenum">
              <a:rPr lang="de-DE" smtClean="0"/>
              <a:t>14</a:t>
            </a:fld>
            <a:endParaRPr lang="de-DE"/>
          </a:p>
        </p:txBody>
      </p:sp>
    </p:spTree>
    <p:extLst>
      <p:ext uri="{BB962C8B-B14F-4D97-AF65-F5344CB8AC3E}">
        <p14:creationId xmlns:p14="http://schemas.microsoft.com/office/powerpoint/2010/main" val="162912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pose estimation problem (also known as the Perspective n Points Problem) is kind of like the inverse problem to triangulation. Here you know 2D-3D correspondences and also the 3D points, but you want to find out the camera poses. </a:t>
            </a:r>
            <a:endParaRPr lang="de-DE"/>
          </a:p>
          <a:p>
            <a:r>
              <a:rPr lang="en-US"/>
              <a:t>This can be solved using the direct linear transform, which you see / have seen in the exercise.</a:t>
            </a:r>
            <a:endParaRPr lang="de-DE"/>
          </a:p>
          <a:p>
            <a:r>
              <a:rPr lang="en-US"/>
              <a:t>Pose estimation is also a very important step in so-called "incremental" </a:t>
            </a:r>
            <a:r>
              <a:rPr lang="en-US" err="1"/>
              <a:t>SfM</a:t>
            </a:r>
            <a:r>
              <a:rPr lang="en-US"/>
              <a:t> pipelines, where you start building your scene from just a few images, and incrementally add new images. For each new image, we must find out where it was taken from, and integrate it into the already existing reconstruction.</a:t>
            </a:r>
            <a:endParaRPr lang="de-DE"/>
          </a:p>
          <a:p>
            <a:r>
              <a:rPr lang="en-US"/>
              <a:t>We will talk about incremental </a:t>
            </a:r>
            <a:r>
              <a:rPr lang="en-US" err="1"/>
              <a:t>SfM</a:t>
            </a:r>
            <a:r>
              <a:rPr lang="en-US"/>
              <a:t> later. First, we need to cover some basics</a:t>
            </a:r>
            <a:endParaRPr lang="de-DE">
              <a:ea typeface="Calibri" panose="020F0502020204030204"/>
              <a:cs typeface="Calibri" panose="020F0502020204030204"/>
            </a:endParaRPr>
          </a:p>
          <a:p>
            <a:endParaRPr lang="en-US">
              <a:ea typeface="Calibri"/>
              <a:cs typeface="Calibri"/>
            </a:endParaRPr>
          </a:p>
          <a:p>
            <a:r>
              <a:rPr lang="en-US" b="1"/>
              <a:t>IMPORTANCE</a:t>
            </a:r>
            <a:r>
              <a:rPr lang="en-US"/>
              <a:t>: 5/5</a:t>
            </a:r>
          </a:p>
        </p:txBody>
      </p:sp>
      <p:sp>
        <p:nvSpPr>
          <p:cNvPr id="4" name="Foliennummernplatzhalter 3"/>
          <p:cNvSpPr>
            <a:spLocks noGrp="1"/>
          </p:cNvSpPr>
          <p:nvPr>
            <p:ph type="sldNum" sz="quarter" idx="5"/>
          </p:nvPr>
        </p:nvSpPr>
        <p:spPr/>
        <p:txBody>
          <a:bodyPr/>
          <a:lstStyle/>
          <a:p>
            <a:fld id="{D7A3900C-D613-854E-9F9C-907A69C6A13A}" type="slidenum">
              <a:rPr lang="de-DE" smtClean="0"/>
              <a:t>15</a:t>
            </a:fld>
            <a:endParaRPr lang="de-DE"/>
          </a:p>
        </p:txBody>
      </p:sp>
    </p:spTree>
    <p:extLst>
      <p:ext uri="{BB962C8B-B14F-4D97-AF65-F5344CB8AC3E}">
        <p14:creationId xmlns:p14="http://schemas.microsoft.com/office/powerpoint/2010/main" val="1876155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ea typeface="Calibri"/>
                <a:cs typeface="Calibri"/>
              </a:rPr>
              <a:t>IMPORTANCE</a:t>
            </a:r>
            <a:r>
              <a:rPr lang="en-US">
                <a:ea typeface="Calibri"/>
                <a:cs typeface="Calibri"/>
              </a:rPr>
              <a:t>: 5/5</a:t>
            </a:r>
          </a:p>
        </p:txBody>
      </p:sp>
      <p:sp>
        <p:nvSpPr>
          <p:cNvPr id="4" name="Foliennummernplatzhalter 3"/>
          <p:cNvSpPr>
            <a:spLocks noGrp="1"/>
          </p:cNvSpPr>
          <p:nvPr>
            <p:ph type="sldNum" sz="quarter" idx="5"/>
          </p:nvPr>
        </p:nvSpPr>
        <p:spPr/>
        <p:txBody>
          <a:bodyPr/>
          <a:lstStyle/>
          <a:p>
            <a:fld id="{D7A3900C-D613-854E-9F9C-907A69C6A13A}" type="slidenum">
              <a:rPr lang="de-DE" smtClean="0"/>
              <a:t>16</a:t>
            </a:fld>
            <a:endParaRPr lang="de-DE"/>
          </a:p>
        </p:txBody>
      </p:sp>
    </p:spTree>
    <p:extLst>
      <p:ext uri="{BB962C8B-B14F-4D97-AF65-F5344CB8AC3E}">
        <p14:creationId xmlns:p14="http://schemas.microsoft.com/office/powerpoint/2010/main" val="2341670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u x PX to get rid of Z in homogeneous coordinates</a:t>
            </a:r>
          </a:p>
          <a:p>
            <a:endParaRPr lang="en-US" dirty="0">
              <a:cs typeface="Calibri"/>
            </a:endParaRPr>
          </a:p>
          <a:p>
            <a:r>
              <a:rPr lang="en-US" dirty="0">
                <a:cs typeface="Calibri"/>
              </a:rPr>
              <a:t>lambda u = PX </a:t>
            </a:r>
            <a:r>
              <a:rPr lang="en-US" dirty="0">
                <a:cs typeface="Calibri"/>
                <a:sym typeface="Wingdings" pitchFamily="2" charset="2"/>
              </a:rPr>
              <a:t> parallel vectors</a:t>
            </a:r>
            <a:endParaRPr lang="de-DE" dirty="0"/>
          </a:p>
          <a:p>
            <a:endParaRPr lang="en-US" dirty="0">
              <a:ea typeface="Calibri"/>
              <a:cs typeface="Calibri"/>
            </a:endParaRPr>
          </a:p>
          <a:p>
            <a:r>
              <a:rPr lang="en-US" b="1" dirty="0">
                <a:ea typeface="Calibri"/>
                <a:cs typeface="Calibri"/>
              </a:rPr>
              <a:t>IMPORTANCE</a:t>
            </a:r>
            <a:r>
              <a:rPr lang="en-US" dirty="0">
                <a:ea typeface="Calibri"/>
                <a:cs typeface="Calibri"/>
              </a:rPr>
              <a:t>: 2/5, can be done during the tutorial</a:t>
            </a:r>
          </a:p>
        </p:txBody>
      </p:sp>
      <p:sp>
        <p:nvSpPr>
          <p:cNvPr id="4" name="Foliennummernplatzhalter 3"/>
          <p:cNvSpPr>
            <a:spLocks noGrp="1"/>
          </p:cNvSpPr>
          <p:nvPr>
            <p:ph type="sldNum" sz="quarter" idx="5"/>
          </p:nvPr>
        </p:nvSpPr>
        <p:spPr/>
        <p:txBody>
          <a:bodyPr/>
          <a:lstStyle/>
          <a:p>
            <a:fld id="{D7A3900C-D613-854E-9F9C-907A69C6A13A}" type="slidenum">
              <a:rPr lang="de-DE" smtClean="0"/>
              <a:t>17</a:t>
            </a:fld>
            <a:endParaRPr lang="de-DE"/>
          </a:p>
        </p:txBody>
      </p:sp>
    </p:spTree>
    <p:extLst>
      <p:ext uri="{BB962C8B-B14F-4D97-AF65-F5344CB8AC3E}">
        <p14:creationId xmlns:p14="http://schemas.microsoft.com/office/powerpoint/2010/main" val="115431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ea typeface="Calibri"/>
                <a:cs typeface="Calibri"/>
              </a:rPr>
              <a:t>IMPORTANCE</a:t>
            </a:r>
            <a:r>
              <a:rPr lang="en-US">
                <a:ea typeface="Calibri"/>
                <a:cs typeface="Calibri"/>
              </a:rPr>
              <a:t>: 2/5, same as previous slide</a:t>
            </a:r>
          </a:p>
        </p:txBody>
      </p:sp>
      <p:sp>
        <p:nvSpPr>
          <p:cNvPr id="4" name="Foliennummernplatzhalter 3"/>
          <p:cNvSpPr>
            <a:spLocks noGrp="1"/>
          </p:cNvSpPr>
          <p:nvPr>
            <p:ph type="sldNum" sz="quarter" idx="5"/>
          </p:nvPr>
        </p:nvSpPr>
        <p:spPr/>
        <p:txBody>
          <a:bodyPr/>
          <a:lstStyle/>
          <a:p>
            <a:fld id="{D7A3900C-D613-854E-9F9C-907A69C6A13A}" type="slidenum">
              <a:rPr lang="de-DE" smtClean="0"/>
              <a:t>18</a:t>
            </a:fld>
            <a:endParaRPr lang="de-DE"/>
          </a:p>
        </p:txBody>
      </p:sp>
    </p:spTree>
    <p:extLst>
      <p:ext uri="{BB962C8B-B14F-4D97-AF65-F5344CB8AC3E}">
        <p14:creationId xmlns:p14="http://schemas.microsoft.com/office/powerpoint/2010/main" val="2676894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As mentioned before, usually </a:t>
            </a:r>
            <a:r>
              <a:rPr lang="en-US" err="1"/>
              <a:t>SfM</a:t>
            </a:r>
            <a:r>
              <a:rPr lang="en-US"/>
              <a:t> works by first estimating the motion (i.e. camera poses) just from the 2D-2D </a:t>
            </a:r>
            <a:r>
              <a:rPr lang="en-US" err="1"/>
              <a:t>correpsondences</a:t>
            </a:r>
            <a:r>
              <a:rPr lang="en-US"/>
              <a:t>, and then reconstructing the 3D points from this. So in this first part, we will see how to estimate camera poses only from 2D-2D correspondences. And we will start with the simplest case, where there are only 2 cameras. But first, we need to understand a bit about the geometry of two such cameras.</a:t>
            </a:r>
            <a:endParaRPr lang="de-DE"/>
          </a:p>
        </p:txBody>
      </p:sp>
      <p:sp>
        <p:nvSpPr>
          <p:cNvPr id="4" name="Foliennummernplatzhalter 3"/>
          <p:cNvSpPr>
            <a:spLocks noGrp="1"/>
          </p:cNvSpPr>
          <p:nvPr>
            <p:ph type="sldNum" sz="quarter" idx="5"/>
          </p:nvPr>
        </p:nvSpPr>
        <p:spPr/>
        <p:txBody>
          <a:bodyPr/>
          <a:lstStyle/>
          <a:p>
            <a:fld id="{D7A3900C-D613-854E-9F9C-907A69C6A13A}" type="slidenum">
              <a:rPr lang="de-DE" smtClean="0"/>
              <a:t>20</a:t>
            </a:fld>
            <a:endParaRPr lang="de-DE"/>
          </a:p>
        </p:txBody>
      </p:sp>
    </p:spTree>
    <p:extLst>
      <p:ext uri="{BB962C8B-B14F-4D97-AF65-F5344CB8AC3E}">
        <p14:creationId xmlns:p14="http://schemas.microsoft.com/office/powerpoint/2010/main" val="897525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ea typeface="Calibri"/>
                <a:cs typeface="Calibri"/>
              </a:rPr>
              <a:t>IMPORTANCE</a:t>
            </a:r>
            <a:r>
              <a:rPr lang="en-US">
                <a:ea typeface="Calibri"/>
                <a:cs typeface="Calibri"/>
              </a:rPr>
              <a:t>: 5/5 I would like to keep these preliminary slides on </a:t>
            </a:r>
            <a:r>
              <a:rPr lang="en-US" err="1">
                <a:ea typeface="Calibri"/>
                <a:cs typeface="Calibri"/>
              </a:rPr>
              <a:t>epipolar</a:t>
            </a:r>
            <a:r>
              <a:rPr lang="en-US">
                <a:ea typeface="Calibri"/>
                <a:cs typeface="Calibri"/>
              </a:rPr>
              <a:t> geometry (without the math) because they introduce the general setup and give intuitive visualizations for the definitions in </a:t>
            </a:r>
            <a:r>
              <a:rPr lang="en-US" err="1">
                <a:ea typeface="Calibri"/>
                <a:cs typeface="Calibri"/>
              </a:rPr>
              <a:t>epipolar</a:t>
            </a:r>
            <a:r>
              <a:rPr lang="en-US">
                <a:ea typeface="Calibri"/>
                <a:cs typeface="Calibri"/>
              </a:rPr>
              <a:t> geometry. They can be passed through quite quickly though</a:t>
            </a:r>
          </a:p>
        </p:txBody>
      </p:sp>
      <p:sp>
        <p:nvSpPr>
          <p:cNvPr id="4" name="Foliennummernplatzhalter 3"/>
          <p:cNvSpPr>
            <a:spLocks noGrp="1"/>
          </p:cNvSpPr>
          <p:nvPr>
            <p:ph type="sldNum" sz="quarter" idx="5"/>
          </p:nvPr>
        </p:nvSpPr>
        <p:spPr/>
        <p:txBody>
          <a:bodyPr/>
          <a:lstStyle/>
          <a:p>
            <a:fld id="{D7A3900C-D613-854E-9F9C-907A69C6A13A}" type="slidenum">
              <a:rPr lang="de-DE" smtClean="0"/>
              <a:t>21</a:t>
            </a:fld>
            <a:endParaRPr lang="de-DE"/>
          </a:p>
        </p:txBody>
      </p:sp>
    </p:spTree>
    <p:extLst>
      <p:ext uri="{BB962C8B-B14F-4D97-AF65-F5344CB8AC3E}">
        <p14:creationId xmlns:p14="http://schemas.microsoft.com/office/powerpoint/2010/main" val="1527526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5/5 I would like to keep these preliminary slides on </a:t>
            </a:r>
            <a:r>
              <a:rPr lang="en-US" err="1"/>
              <a:t>epipolar</a:t>
            </a:r>
            <a:r>
              <a:rPr lang="en-US"/>
              <a:t> geometry (without the math) because they introduce the general setup and give intuitive visualizations for the definitions in </a:t>
            </a:r>
            <a:r>
              <a:rPr lang="en-US" err="1"/>
              <a:t>epipolar</a:t>
            </a:r>
            <a:r>
              <a:rPr lang="en-US"/>
              <a:t> geometry. They can be passed through quite quickly though</a:t>
            </a:r>
          </a:p>
        </p:txBody>
      </p:sp>
      <p:sp>
        <p:nvSpPr>
          <p:cNvPr id="4" name="Foliennummernplatzhalter 3"/>
          <p:cNvSpPr>
            <a:spLocks noGrp="1"/>
          </p:cNvSpPr>
          <p:nvPr>
            <p:ph type="sldNum" sz="quarter" idx="5"/>
          </p:nvPr>
        </p:nvSpPr>
        <p:spPr/>
        <p:txBody>
          <a:bodyPr/>
          <a:lstStyle/>
          <a:p>
            <a:fld id="{D7A3900C-D613-854E-9F9C-907A69C6A13A}" type="slidenum">
              <a:rPr lang="de-DE" smtClean="0"/>
              <a:t>22</a:t>
            </a:fld>
            <a:endParaRPr lang="de-DE"/>
          </a:p>
        </p:txBody>
      </p:sp>
    </p:spTree>
    <p:extLst>
      <p:ext uri="{BB962C8B-B14F-4D97-AF65-F5344CB8AC3E}">
        <p14:creationId xmlns:p14="http://schemas.microsoft.com/office/powerpoint/2010/main" val="3058694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5/5 I would like to keep these preliminary slides on </a:t>
            </a:r>
            <a:r>
              <a:rPr lang="en-US" err="1"/>
              <a:t>epipolar</a:t>
            </a:r>
            <a:r>
              <a:rPr lang="en-US"/>
              <a:t> geometry (without the math) because they introduce the general setup and give intuitive visualizations for the definitions in </a:t>
            </a:r>
            <a:r>
              <a:rPr lang="en-US" err="1"/>
              <a:t>epipolar</a:t>
            </a:r>
            <a:r>
              <a:rPr lang="en-US"/>
              <a:t> geometry. They can be passed through quite quickly though</a:t>
            </a:r>
          </a:p>
        </p:txBody>
      </p:sp>
      <p:sp>
        <p:nvSpPr>
          <p:cNvPr id="4" name="Foliennummernplatzhalter 3"/>
          <p:cNvSpPr>
            <a:spLocks noGrp="1"/>
          </p:cNvSpPr>
          <p:nvPr>
            <p:ph type="sldNum" sz="quarter" idx="5"/>
          </p:nvPr>
        </p:nvSpPr>
        <p:spPr/>
        <p:txBody>
          <a:bodyPr/>
          <a:lstStyle/>
          <a:p>
            <a:fld id="{D7A3900C-D613-854E-9F9C-907A69C6A13A}" type="slidenum">
              <a:rPr lang="de-DE" smtClean="0"/>
              <a:t>23</a:t>
            </a:fld>
            <a:endParaRPr lang="de-DE"/>
          </a:p>
        </p:txBody>
      </p:sp>
    </p:spTree>
    <p:extLst>
      <p:ext uri="{BB962C8B-B14F-4D97-AF65-F5344CB8AC3E}">
        <p14:creationId xmlns:p14="http://schemas.microsoft.com/office/powerpoint/2010/main" val="3418418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5/5 I would like to keep these preliminary slides on </a:t>
            </a:r>
            <a:r>
              <a:rPr lang="en-US" err="1"/>
              <a:t>epipolar</a:t>
            </a:r>
            <a:r>
              <a:rPr lang="en-US"/>
              <a:t> geometry (without the math) because they introduce the general setup and give intuitive visualizations for the definitions in </a:t>
            </a:r>
            <a:r>
              <a:rPr lang="en-US" err="1"/>
              <a:t>epipolar</a:t>
            </a:r>
            <a:r>
              <a:rPr lang="en-US"/>
              <a:t> geometry. They can be passed through quite quickly though</a:t>
            </a:r>
          </a:p>
        </p:txBody>
      </p:sp>
      <p:sp>
        <p:nvSpPr>
          <p:cNvPr id="4" name="Foliennummernplatzhalter 3"/>
          <p:cNvSpPr>
            <a:spLocks noGrp="1"/>
          </p:cNvSpPr>
          <p:nvPr>
            <p:ph type="sldNum" sz="quarter" idx="5"/>
          </p:nvPr>
        </p:nvSpPr>
        <p:spPr/>
        <p:txBody>
          <a:bodyPr/>
          <a:lstStyle/>
          <a:p>
            <a:fld id="{D7A3900C-D613-854E-9F9C-907A69C6A13A}" type="slidenum">
              <a:rPr lang="de-DE" smtClean="0"/>
              <a:t>24</a:t>
            </a:fld>
            <a:endParaRPr lang="de-DE"/>
          </a:p>
        </p:txBody>
      </p:sp>
    </p:spTree>
    <p:extLst>
      <p:ext uri="{BB962C8B-B14F-4D97-AF65-F5344CB8AC3E}">
        <p14:creationId xmlns:p14="http://schemas.microsoft.com/office/powerpoint/2010/main" val="2982856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the previous lecture we have seen how images are formed. This means how 3D points in the world are mapped to 2D pixels on a screen. What we are actually interested in is the inverse of this operation. Given 2D pictures, we want to reconstruct the underlying 3D structure. In this lecture we will be looking at some traditional methods for this task.</a:t>
            </a:r>
          </a:p>
          <a:p>
            <a:r>
              <a:rPr lang="en-US"/>
              <a:t>Classical 3D Reconstruction Methods usually require at least two images to handle depth ambiguities. This is typical for us humans, who can infer the 3D structure of a scene by moving around it and viewing it from different angles. This problem of reconstructing a scene from different viewing angles is known as "structure from motion.</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D43CB-95D3-4E1D-A407-1E5B1AE07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4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So the </a:t>
            </a:r>
            <a:r>
              <a:rPr lang="en-US" err="1"/>
              <a:t>epipolar</a:t>
            </a:r>
            <a:r>
              <a:rPr lang="en-US"/>
              <a:t> plane is different for different 3D points. However, since both camera centers are always part of it, so is the line connecting them. This is called the baseline.</a:t>
            </a:r>
            <a:endParaRPr lang="de-DE"/>
          </a:p>
          <a:p>
            <a:r>
              <a:rPr lang="en-US"/>
              <a:t>As a consequence, the points of intersection of the baseline with the image planes (black) also always lie on the </a:t>
            </a:r>
            <a:r>
              <a:rPr lang="en-US" err="1"/>
              <a:t>epipolar</a:t>
            </a:r>
            <a:r>
              <a:rPr lang="en-US"/>
              <a:t> plane.</a:t>
            </a:r>
          </a:p>
          <a:p>
            <a:endParaRPr lang="en-US">
              <a:ea typeface="Calibri"/>
              <a:cs typeface="Calibri"/>
            </a:endParaRPr>
          </a:p>
          <a:p>
            <a:r>
              <a:rPr lang="en-US" b="1"/>
              <a:t>IMPORTANCE</a:t>
            </a:r>
            <a:r>
              <a:rPr lang="en-US"/>
              <a:t>: 5/5 I would like to keep these preliminary slides on </a:t>
            </a:r>
            <a:r>
              <a:rPr lang="en-US" err="1"/>
              <a:t>epipolar</a:t>
            </a:r>
            <a:r>
              <a:rPr lang="en-US"/>
              <a:t> geometry (without the math) because they introduce the general setup and give intuitive visualizations for the definitions in </a:t>
            </a:r>
            <a:r>
              <a:rPr lang="en-US" err="1"/>
              <a:t>epipolar</a:t>
            </a:r>
            <a:r>
              <a:rPr lang="en-US"/>
              <a:t> geometry. They can be passed through quite quickly though</a:t>
            </a:r>
          </a:p>
        </p:txBody>
      </p:sp>
      <p:sp>
        <p:nvSpPr>
          <p:cNvPr id="4" name="Foliennummernplatzhalter 3"/>
          <p:cNvSpPr>
            <a:spLocks noGrp="1"/>
          </p:cNvSpPr>
          <p:nvPr>
            <p:ph type="sldNum" sz="quarter" idx="5"/>
          </p:nvPr>
        </p:nvSpPr>
        <p:spPr/>
        <p:txBody>
          <a:bodyPr/>
          <a:lstStyle/>
          <a:p>
            <a:fld id="{D7A3900C-D613-854E-9F9C-907A69C6A13A}" type="slidenum">
              <a:rPr lang="de-DE" smtClean="0"/>
              <a:t>25</a:t>
            </a:fld>
            <a:endParaRPr lang="de-DE"/>
          </a:p>
        </p:txBody>
      </p:sp>
    </p:spTree>
    <p:extLst>
      <p:ext uri="{BB962C8B-B14F-4D97-AF65-F5344CB8AC3E}">
        <p14:creationId xmlns:p14="http://schemas.microsoft.com/office/powerpoint/2010/main" val="1915082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a:t>
            </a:r>
            <a:r>
              <a:rPr lang="en-US" err="1"/>
              <a:t>epipoles</a:t>
            </a:r>
            <a:r>
              <a:rPr lang="en-US"/>
              <a:t> can of course lie outside of the images windows, depending on the relative orientation of the cameras, the camera intrinsics (like focal lengths) and the image planes' widths and heights. Namely, the </a:t>
            </a:r>
            <a:r>
              <a:rPr lang="en-US" err="1"/>
              <a:t>epipole</a:t>
            </a:r>
            <a:r>
              <a:rPr lang="en-US"/>
              <a:t> is not on the image plane, if the cameras cannot see each other.</a:t>
            </a:r>
            <a:endParaRPr lang="de-DE"/>
          </a:p>
          <a:p>
            <a:r>
              <a:rPr lang="en-US"/>
              <a:t>It can even be the case that the </a:t>
            </a:r>
            <a:r>
              <a:rPr lang="en-US" err="1"/>
              <a:t>epipoles</a:t>
            </a:r>
            <a:r>
              <a:rPr lang="en-US"/>
              <a:t> are at infinity. Can you see when this is the case? (Answer: when the two viewing directions are parallel).</a:t>
            </a:r>
            <a:endParaRPr lang="de-DE">
              <a:ea typeface="Calibri" panose="020F0502020204030204"/>
              <a:cs typeface="Calibri" panose="020F0502020204030204"/>
            </a:endParaRPr>
          </a:p>
          <a:p>
            <a:endParaRPr lang="en-US">
              <a:ea typeface="Calibri"/>
              <a:cs typeface="Calibri"/>
            </a:endParaRPr>
          </a:p>
          <a:p>
            <a:r>
              <a:rPr lang="en-US" b="1"/>
              <a:t>IMPORTANCE</a:t>
            </a:r>
            <a:r>
              <a:rPr lang="en-US"/>
              <a:t>: 5/5 I would like to keep these preliminary slides on </a:t>
            </a:r>
            <a:r>
              <a:rPr lang="en-US" err="1"/>
              <a:t>epipolar</a:t>
            </a:r>
            <a:r>
              <a:rPr lang="en-US"/>
              <a:t> geometry (without the math) because they introduce the general setup and give intuitive visualizations for the definitions in </a:t>
            </a:r>
            <a:r>
              <a:rPr lang="en-US" err="1"/>
              <a:t>epipolar</a:t>
            </a:r>
            <a:r>
              <a:rPr lang="en-US"/>
              <a:t> geometry. They can be passed through quite quickly though</a:t>
            </a:r>
          </a:p>
        </p:txBody>
      </p:sp>
      <p:sp>
        <p:nvSpPr>
          <p:cNvPr id="4" name="Foliennummernplatzhalter 3"/>
          <p:cNvSpPr>
            <a:spLocks noGrp="1"/>
          </p:cNvSpPr>
          <p:nvPr>
            <p:ph type="sldNum" sz="quarter" idx="5"/>
          </p:nvPr>
        </p:nvSpPr>
        <p:spPr/>
        <p:txBody>
          <a:bodyPr/>
          <a:lstStyle/>
          <a:p>
            <a:fld id="{D7A3900C-D613-854E-9F9C-907A69C6A13A}" type="slidenum">
              <a:rPr lang="de-DE" smtClean="0"/>
              <a:t>26</a:t>
            </a:fld>
            <a:endParaRPr lang="de-DE"/>
          </a:p>
        </p:txBody>
      </p:sp>
    </p:spTree>
    <p:extLst>
      <p:ext uri="{BB962C8B-B14F-4D97-AF65-F5344CB8AC3E}">
        <p14:creationId xmlns:p14="http://schemas.microsoft.com/office/powerpoint/2010/main" val="765704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Now we can define the so-called </a:t>
            </a:r>
            <a:r>
              <a:rPr lang="en-US" err="1"/>
              <a:t>epipolar</a:t>
            </a:r>
            <a:r>
              <a:rPr lang="en-US"/>
              <a:t> lines as the intersections of the image planes with the </a:t>
            </a:r>
            <a:r>
              <a:rPr lang="en-US" err="1"/>
              <a:t>epipolar</a:t>
            </a:r>
            <a:r>
              <a:rPr lang="en-US"/>
              <a:t> plane. What does this mean concretely?</a:t>
            </a:r>
            <a:endParaRPr lang="de-DE"/>
          </a:p>
          <a:p>
            <a:r>
              <a:rPr lang="en-US"/>
              <a:t>The </a:t>
            </a:r>
            <a:r>
              <a:rPr lang="en-US" err="1"/>
              <a:t>epipolar</a:t>
            </a:r>
            <a:r>
              <a:rPr lang="en-US"/>
              <a:t> line on image line 1 (right) corresponds to the projection of the viewing ray of camera 0 (left) into the image plane (1), and vice versa.</a:t>
            </a:r>
            <a:endParaRPr lang="de-DE"/>
          </a:p>
          <a:p>
            <a:r>
              <a:rPr lang="en-US"/>
              <a:t>This means, that the </a:t>
            </a:r>
            <a:r>
              <a:rPr lang="en-US" err="1"/>
              <a:t>epipolar</a:t>
            </a:r>
            <a:r>
              <a:rPr lang="en-US"/>
              <a:t> lines connect the observed point and the </a:t>
            </a:r>
            <a:r>
              <a:rPr lang="en-US" err="1"/>
              <a:t>epipolar</a:t>
            </a:r>
            <a:r>
              <a:rPr lang="en-US"/>
              <a:t> points in image space.</a:t>
            </a:r>
            <a:endParaRPr lang="de-DE">
              <a:ea typeface="Calibri" panose="020F0502020204030204"/>
              <a:cs typeface="Calibri" panose="020F0502020204030204"/>
            </a:endParaRPr>
          </a:p>
          <a:p>
            <a:endParaRPr lang="en-US">
              <a:ea typeface="Calibri"/>
              <a:cs typeface="Calibri"/>
            </a:endParaRPr>
          </a:p>
          <a:p>
            <a:r>
              <a:rPr lang="en-US" b="1"/>
              <a:t>IMPORTANCE</a:t>
            </a:r>
            <a:r>
              <a:rPr lang="en-US"/>
              <a:t>: 5/5 I would like to keep these preliminary slides on </a:t>
            </a:r>
            <a:r>
              <a:rPr lang="en-US" err="1"/>
              <a:t>epipolar</a:t>
            </a:r>
            <a:r>
              <a:rPr lang="en-US"/>
              <a:t> geometry (without the math) because they introduce the general setup and give intuitive visualizations for the definitions in </a:t>
            </a:r>
            <a:r>
              <a:rPr lang="en-US" err="1"/>
              <a:t>epipolar</a:t>
            </a:r>
            <a:r>
              <a:rPr lang="en-US"/>
              <a:t> geometry. They can be passed through quite quickly though</a:t>
            </a:r>
          </a:p>
        </p:txBody>
      </p:sp>
      <p:sp>
        <p:nvSpPr>
          <p:cNvPr id="4" name="Foliennummernplatzhalter 3"/>
          <p:cNvSpPr>
            <a:spLocks noGrp="1"/>
          </p:cNvSpPr>
          <p:nvPr>
            <p:ph type="sldNum" sz="quarter" idx="5"/>
          </p:nvPr>
        </p:nvSpPr>
        <p:spPr/>
        <p:txBody>
          <a:bodyPr/>
          <a:lstStyle/>
          <a:p>
            <a:fld id="{D7A3900C-D613-854E-9F9C-907A69C6A13A}" type="slidenum">
              <a:rPr lang="de-DE" smtClean="0"/>
              <a:t>27</a:t>
            </a:fld>
            <a:endParaRPr lang="de-DE"/>
          </a:p>
        </p:txBody>
      </p:sp>
    </p:spTree>
    <p:extLst>
      <p:ext uri="{BB962C8B-B14F-4D97-AF65-F5344CB8AC3E}">
        <p14:creationId xmlns:p14="http://schemas.microsoft.com/office/powerpoint/2010/main" val="2353273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Notice that all </a:t>
            </a:r>
            <a:r>
              <a:rPr lang="en-US" err="1"/>
              <a:t>epipolar</a:t>
            </a:r>
            <a:r>
              <a:rPr lang="en-US"/>
              <a:t> lines on an image must converge to the </a:t>
            </a:r>
            <a:r>
              <a:rPr lang="en-US" err="1"/>
              <a:t>epipolar</a:t>
            </a:r>
            <a:r>
              <a:rPr lang="en-US"/>
              <a:t> point. In this case it is inside the image.</a:t>
            </a:r>
            <a:endParaRPr lang="de-DE">
              <a:ea typeface="Calibri" panose="020F0502020204030204"/>
              <a:cs typeface="Calibri" panose="020F0502020204030204"/>
            </a:endParaRPr>
          </a:p>
          <a:p>
            <a:endParaRPr lang="en-US">
              <a:ea typeface="Calibri"/>
              <a:cs typeface="Calibri"/>
            </a:endParaRPr>
          </a:p>
          <a:p>
            <a:r>
              <a:rPr lang="en-US" b="1"/>
              <a:t>IMPORTANCE</a:t>
            </a:r>
            <a:r>
              <a:rPr lang="en-US"/>
              <a:t>: 5/5 I would like to keep these preliminary slides on </a:t>
            </a:r>
            <a:r>
              <a:rPr lang="en-US" err="1"/>
              <a:t>epipolar</a:t>
            </a:r>
            <a:r>
              <a:rPr lang="en-US"/>
              <a:t> geometry (without the math) because they introduce the general setup and give intuitive visualizations for the definitions in </a:t>
            </a:r>
            <a:r>
              <a:rPr lang="en-US" err="1"/>
              <a:t>epipolar</a:t>
            </a:r>
            <a:r>
              <a:rPr lang="en-US"/>
              <a:t> geometry. They can be passed through quite quickly though</a:t>
            </a:r>
          </a:p>
        </p:txBody>
      </p:sp>
      <p:sp>
        <p:nvSpPr>
          <p:cNvPr id="4" name="Foliennummernplatzhalter 3"/>
          <p:cNvSpPr>
            <a:spLocks noGrp="1"/>
          </p:cNvSpPr>
          <p:nvPr>
            <p:ph type="sldNum" sz="quarter" idx="5"/>
          </p:nvPr>
        </p:nvSpPr>
        <p:spPr/>
        <p:txBody>
          <a:bodyPr/>
          <a:lstStyle/>
          <a:p>
            <a:fld id="{D7A3900C-D613-854E-9F9C-907A69C6A13A}" type="slidenum">
              <a:rPr lang="de-DE" smtClean="0"/>
              <a:t>28</a:t>
            </a:fld>
            <a:endParaRPr lang="de-DE"/>
          </a:p>
        </p:txBody>
      </p:sp>
    </p:spTree>
    <p:extLst>
      <p:ext uri="{BB962C8B-B14F-4D97-AF65-F5344CB8AC3E}">
        <p14:creationId xmlns:p14="http://schemas.microsoft.com/office/powerpoint/2010/main" val="1966306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in this case it is outside</a:t>
            </a:r>
            <a:endParaRPr lang="de-DE">
              <a:ea typeface="Calibri" panose="020F0502020204030204"/>
              <a:cs typeface="Calibri" panose="020F0502020204030204"/>
            </a:endParaRPr>
          </a:p>
          <a:p>
            <a:endParaRPr lang="en-US">
              <a:ea typeface="Calibri"/>
              <a:cs typeface="Calibri"/>
            </a:endParaRPr>
          </a:p>
          <a:p>
            <a:r>
              <a:rPr lang="en-US" b="1"/>
              <a:t>IMPORTANCE</a:t>
            </a:r>
            <a:r>
              <a:rPr lang="en-US"/>
              <a:t>: 2/5 </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29</a:t>
            </a:fld>
            <a:endParaRPr lang="de-DE"/>
          </a:p>
        </p:txBody>
      </p:sp>
    </p:spTree>
    <p:extLst>
      <p:ext uri="{BB962C8B-B14F-4D97-AF65-F5344CB8AC3E}">
        <p14:creationId xmlns:p14="http://schemas.microsoft.com/office/powerpoint/2010/main" val="2952597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So what are </a:t>
            </a:r>
            <a:r>
              <a:rPr lang="en-US" err="1"/>
              <a:t>epipolar</a:t>
            </a:r>
            <a:r>
              <a:rPr lang="en-US"/>
              <a:t> lines useful for?</a:t>
            </a:r>
            <a:endParaRPr lang="de-DE"/>
          </a:p>
          <a:p>
            <a:r>
              <a:rPr lang="en-US"/>
              <a:t>Let me give you the following scenario. You are given 2 images of the same scene from different viewpoints, and I also specify one point in one image. Your task is to find the matching point in the other.</a:t>
            </a:r>
            <a:endParaRPr lang="de-DE"/>
          </a:p>
          <a:p>
            <a:r>
              <a:rPr lang="en-US"/>
              <a:t>In a naive approach you would have to go over the entire image (2 dimensional search space) and look for matches. </a:t>
            </a:r>
          </a:p>
          <a:p>
            <a:r>
              <a:rPr lang="en-US">
                <a:ea typeface="Calibri"/>
                <a:cs typeface="Calibri"/>
              </a:rPr>
              <a:t>How could the knowledge of </a:t>
            </a:r>
            <a:r>
              <a:rPr lang="en-US" err="1">
                <a:ea typeface="Calibri"/>
                <a:cs typeface="Calibri"/>
              </a:rPr>
              <a:t>epipolar</a:t>
            </a:r>
            <a:r>
              <a:rPr lang="en-US">
                <a:ea typeface="Calibri"/>
                <a:cs typeface="Calibri"/>
              </a:rPr>
              <a:t> lines help you here?</a:t>
            </a:r>
          </a:p>
          <a:p>
            <a:endParaRPr lang="en-US">
              <a:ea typeface="Calibri"/>
              <a:cs typeface="Calibri"/>
            </a:endParaRPr>
          </a:p>
          <a:p>
            <a:r>
              <a:rPr lang="en-US" b="1"/>
              <a:t>IMPORTANCE</a:t>
            </a:r>
            <a:r>
              <a:rPr lang="en-US"/>
              <a:t>: 3/5 Throughout this lecture we do not explicitly use </a:t>
            </a:r>
            <a:r>
              <a:rPr lang="en-US" err="1"/>
              <a:t>epipolar</a:t>
            </a:r>
            <a:r>
              <a:rPr lang="en-US"/>
              <a:t> lines for correspondence search, but it's a good intuition to have I suppose. Maybe we will come back to this in later lectures?</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30</a:t>
            </a:fld>
            <a:endParaRPr lang="de-DE"/>
          </a:p>
        </p:txBody>
      </p:sp>
    </p:spTree>
    <p:extLst>
      <p:ext uri="{BB962C8B-B14F-4D97-AF65-F5344CB8AC3E}">
        <p14:creationId xmlns:p14="http://schemas.microsoft.com/office/powerpoint/2010/main" val="2204318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However, now that you know about </a:t>
            </a:r>
            <a:r>
              <a:rPr lang="en-US" err="1"/>
              <a:t>epipolar</a:t>
            </a:r>
            <a:r>
              <a:rPr lang="en-US"/>
              <a:t> geometry, you know that the matching point must lie somewhere on the </a:t>
            </a:r>
            <a:r>
              <a:rPr lang="en-US" err="1"/>
              <a:t>epipolar</a:t>
            </a:r>
            <a:r>
              <a:rPr lang="en-US"/>
              <a:t> line of the point I gave you (i.e. the projection of the viewing ray onto the second image).</a:t>
            </a:r>
            <a:endParaRPr lang="de-DE"/>
          </a:p>
          <a:p>
            <a:r>
              <a:rPr lang="en-US"/>
              <a:t>This is now a 1 dimensional search space!</a:t>
            </a:r>
            <a:endParaRPr lang="de-DE"/>
          </a:p>
          <a:p>
            <a:r>
              <a:rPr lang="en-US"/>
              <a:t>Of course, for this to work, you must know where the </a:t>
            </a:r>
            <a:r>
              <a:rPr lang="en-US" err="1"/>
              <a:t>epipolar</a:t>
            </a:r>
            <a:r>
              <a:rPr lang="en-US"/>
              <a:t> line is. We will see in a second how this can be done.</a:t>
            </a:r>
            <a:endParaRPr lang="de-DE">
              <a:ea typeface="Calibri" panose="020F0502020204030204"/>
              <a:cs typeface="Calibri" panose="020F0502020204030204"/>
            </a:endParaRPr>
          </a:p>
          <a:p>
            <a:endParaRPr lang="en-US">
              <a:ea typeface="Calibri"/>
              <a:cs typeface="Calibri"/>
            </a:endParaRPr>
          </a:p>
          <a:p>
            <a:r>
              <a:rPr lang="en-US" b="1"/>
              <a:t>IMPORTANCE</a:t>
            </a:r>
            <a:r>
              <a:rPr lang="en-US"/>
              <a:t>: 3/5 Throughout this lecture we do not use the </a:t>
            </a:r>
            <a:r>
              <a:rPr lang="en-US" err="1"/>
              <a:t>epipolar</a:t>
            </a:r>
            <a:r>
              <a:rPr lang="en-US"/>
              <a:t> lines this way, but it's a good intuition to have I suppose. Maybe we will come back to this in later lectures?</a:t>
            </a:r>
          </a:p>
        </p:txBody>
      </p:sp>
      <p:sp>
        <p:nvSpPr>
          <p:cNvPr id="4" name="Foliennummernplatzhalter 3"/>
          <p:cNvSpPr>
            <a:spLocks noGrp="1"/>
          </p:cNvSpPr>
          <p:nvPr>
            <p:ph type="sldNum" sz="quarter" idx="5"/>
          </p:nvPr>
        </p:nvSpPr>
        <p:spPr/>
        <p:txBody>
          <a:bodyPr/>
          <a:lstStyle/>
          <a:p>
            <a:fld id="{D7A3900C-D613-854E-9F9C-907A69C6A13A}" type="slidenum">
              <a:rPr lang="de-DE" smtClean="0"/>
              <a:t>31</a:t>
            </a:fld>
            <a:endParaRPr lang="de-DE"/>
          </a:p>
        </p:txBody>
      </p:sp>
    </p:spTree>
    <p:extLst>
      <p:ext uri="{BB962C8B-B14F-4D97-AF65-F5344CB8AC3E}">
        <p14:creationId xmlns:p14="http://schemas.microsoft.com/office/powerpoint/2010/main" val="3186927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Let us take a moment to recapitulate. We have a 3D point, image points, </a:t>
            </a:r>
            <a:r>
              <a:rPr lang="en-US" err="1"/>
              <a:t>epipolar</a:t>
            </a:r>
            <a:r>
              <a:rPr lang="en-US"/>
              <a:t> points. And it is clear that all of these must lie on the 3D </a:t>
            </a:r>
            <a:r>
              <a:rPr lang="en-US" err="1"/>
              <a:t>epipolar</a:t>
            </a:r>
            <a:r>
              <a:rPr lang="en-US"/>
              <a:t> plane, or in image space: the </a:t>
            </a:r>
            <a:r>
              <a:rPr lang="en-US" err="1"/>
              <a:t>epipolar</a:t>
            </a:r>
            <a:r>
              <a:rPr lang="en-US"/>
              <a:t> lines.</a:t>
            </a:r>
            <a:endParaRPr lang="de-DE"/>
          </a:p>
          <a:p>
            <a:r>
              <a:rPr lang="en-US" err="1"/>
              <a:t>Epipolar</a:t>
            </a:r>
            <a:r>
              <a:rPr lang="en-US"/>
              <a:t> geometry essentially encodes all of these relationships into a single neat equation called </a:t>
            </a:r>
            <a:r>
              <a:rPr lang="en-US" err="1"/>
              <a:t>epipolar</a:t>
            </a:r>
            <a:r>
              <a:rPr lang="en-US"/>
              <a:t> constraint, which we will now derive mathematically. We will then later see that from this </a:t>
            </a:r>
            <a:r>
              <a:rPr lang="en-US" err="1"/>
              <a:t>epipolar</a:t>
            </a:r>
            <a:r>
              <a:rPr lang="en-US"/>
              <a:t> constraint we can extract relative camera poses.</a:t>
            </a:r>
            <a:endParaRPr lang="de-DE">
              <a:ea typeface="Calibri" panose="020F0502020204030204"/>
              <a:cs typeface="Calibri" panose="020F0502020204030204"/>
            </a:endParaRPr>
          </a:p>
          <a:p>
            <a:endParaRPr lang="en-US">
              <a:ea typeface="Calibri"/>
              <a:cs typeface="Calibri"/>
            </a:endParaRPr>
          </a:p>
          <a:p>
            <a:r>
              <a:rPr lang="en-US" b="1"/>
              <a:t>IMPORTANCE</a:t>
            </a:r>
            <a:r>
              <a:rPr lang="en-US"/>
              <a:t>: 5/5 Very important slide</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32</a:t>
            </a:fld>
            <a:endParaRPr lang="de-DE"/>
          </a:p>
        </p:txBody>
      </p:sp>
    </p:spTree>
    <p:extLst>
      <p:ext uri="{BB962C8B-B14F-4D97-AF65-F5344CB8AC3E}">
        <p14:creationId xmlns:p14="http://schemas.microsoft.com/office/powerpoint/2010/main" val="1634329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For now we assume that we know all the information about the cameras (intrinsics and </a:t>
            </a:r>
            <a:r>
              <a:rPr lang="en-US" err="1"/>
              <a:t>extrinsics</a:t>
            </a:r>
            <a:r>
              <a:rPr lang="en-US"/>
              <a:t>), and we want to derive certain geometric relationships.</a:t>
            </a:r>
            <a:endParaRPr lang="de-DE"/>
          </a:p>
          <a:p>
            <a:r>
              <a:rPr lang="en-US"/>
              <a:t>In the simplest case, the two cameras both  observe a single 3D point X.</a:t>
            </a:r>
            <a:endParaRPr lang="de-DE"/>
          </a:p>
          <a:p>
            <a:r>
              <a:rPr lang="en-US"/>
              <a:t>We don't really know or care about the "true" world coordinate system, so we assume that it aligns with camera 0's coordinate system. </a:t>
            </a:r>
            <a:endParaRPr lang="de-DE"/>
          </a:p>
          <a:p>
            <a:r>
              <a:rPr lang="en-US"/>
              <a:t>R is the rotation matrix from camera 1's frame to camera 0's frame.</a:t>
            </a:r>
            <a:endParaRPr lang="de-DE"/>
          </a:p>
          <a:p>
            <a:r>
              <a:rPr lang="en-US"/>
              <a:t>t is camera 1's center, expressed in camera 0's frame (i.e. world frame).</a:t>
            </a:r>
            <a:endParaRPr lang="de-DE"/>
          </a:p>
          <a:p>
            <a:r>
              <a:rPr lang="en-US"/>
              <a:t>Also, if we know the relative rotation and translation of the two cameras, we can express the camera matrix P_1 as K_1 [R^T, -</a:t>
            </a:r>
            <a:r>
              <a:rPr lang="en-US" err="1"/>
              <a:t>R^Tt</a:t>
            </a:r>
            <a:r>
              <a:rPr lang="en-US"/>
              <a:t>].</a:t>
            </a:r>
            <a:endParaRPr lang="de-DE"/>
          </a:p>
          <a:p>
            <a:r>
              <a:rPr lang="en-US"/>
              <a:t>From last lecture we know that the point X gets projected onto the two images at pixel coordinates </a:t>
            </a:r>
            <a:r>
              <a:rPr lang="en-US" err="1"/>
              <a:t>u_i</a:t>
            </a:r>
            <a:r>
              <a:rPr lang="en-US"/>
              <a:t> = </a:t>
            </a:r>
            <a:r>
              <a:rPr lang="en-US" err="1"/>
              <a:t>P_i</a:t>
            </a:r>
            <a:r>
              <a:rPr lang="en-US"/>
              <a:t> X. (We use homogeneous coordinates without introducing new notation, so keep an eye on the dimensions of the matrices and vectors)</a:t>
            </a:r>
          </a:p>
          <a:p>
            <a:endParaRPr lang="en-US">
              <a:ea typeface="Calibri"/>
              <a:cs typeface="Calibri"/>
            </a:endParaRPr>
          </a:p>
          <a:p>
            <a:r>
              <a:rPr lang="en-US" b="1"/>
              <a:t>IMPORTANCE</a:t>
            </a:r>
            <a:r>
              <a:rPr lang="en-US"/>
              <a:t>: 5/5 Important slide that introduces the notation (i.e. in which frame t is defined, and how R is defined). This is important, because you will find different conventions in different sources. </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33</a:t>
            </a:fld>
            <a:endParaRPr lang="de-DE"/>
          </a:p>
        </p:txBody>
      </p:sp>
    </p:spTree>
    <p:extLst>
      <p:ext uri="{BB962C8B-B14F-4D97-AF65-F5344CB8AC3E}">
        <p14:creationId xmlns:p14="http://schemas.microsoft.com/office/powerpoint/2010/main" val="1295571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Let us start by finding the </a:t>
            </a:r>
            <a:r>
              <a:rPr lang="en-US" err="1"/>
              <a:t>epipolar</a:t>
            </a:r>
            <a:r>
              <a:rPr lang="en-US"/>
              <a:t> plane. For this, we take two vectors that lie within the plane and take their cross product, to get the normal of the </a:t>
            </a:r>
            <a:r>
              <a:rPr lang="en-US" err="1"/>
              <a:t>epipolar</a:t>
            </a:r>
            <a:r>
              <a:rPr lang="en-US"/>
              <a:t> plane. We will choose t (green), and the direction vector from c_1 to u_1 (x_1 in red in image). </a:t>
            </a:r>
            <a:endParaRPr lang="de-DE"/>
          </a:p>
          <a:p>
            <a:r>
              <a:rPr lang="en-US"/>
              <a:t>Note: u_1, u_2 are in pixel coordinates, i.e. we first have to derive the corresponding ray directions in 3D space. </a:t>
            </a:r>
            <a:endParaRPr lang="de-DE"/>
          </a:p>
          <a:p>
            <a:r>
              <a:rPr lang="en-US"/>
              <a:t>For each individual camera, we can derive the ray directions in LOCAL frames by left </a:t>
            </a:r>
            <a:r>
              <a:rPr lang="en-US" err="1"/>
              <a:t>mutiplying</a:t>
            </a:r>
            <a:r>
              <a:rPr lang="en-US"/>
              <a:t> the inverse of the calibration matrix.</a:t>
            </a:r>
            <a:endParaRPr lang="de-DE"/>
          </a:p>
          <a:p>
            <a:r>
              <a:rPr lang="en-US"/>
              <a:t>These direction vectors are local within the camera frames. We want to bring them into the world coordinate system (denoted by hat).</a:t>
            </a:r>
            <a:endParaRPr lang="de-DE"/>
          </a:p>
          <a:p>
            <a:r>
              <a:rPr lang="en-US"/>
              <a:t>Since camera 0's frame coincides with the world frame, x_0 is already global</a:t>
            </a:r>
            <a:endParaRPr lang="de-DE"/>
          </a:p>
          <a:p>
            <a:r>
              <a:rPr lang="en-US"/>
              <a:t>to get u_1 in global frame, we have to rotate it.</a:t>
            </a:r>
            <a:endParaRPr lang="de-DE"/>
          </a:p>
          <a:p>
            <a:r>
              <a:rPr lang="en-US"/>
              <a:t>Now the normal of the </a:t>
            </a:r>
            <a:r>
              <a:rPr lang="en-US" err="1"/>
              <a:t>epipolar</a:t>
            </a:r>
            <a:r>
              <a:rPr lang="en-US"/>
              <a:t> plane is </a:t>
            </a:r>
            <a:r>
              <a:rPr lang="en-US" err="1"/>
              <a:t>t</a:t>
            </a:r>
            <a:r>
              <a:rPr lang="en-US"/>
              <a:t> cross (Rx_1).</a:t>
            </a:r>
          </a:p>
          <a:p>
            <a:r>
              <a:rPr lang="en-US">
                <a:ea typeface="Calibri"/>
                <a:cs typeface="Calibri"/>
              </a:rPr>
              <a:t>We can rewrite the cross product as a matrix multiplication via the skew-symmetric matrix [t]_x</a:t>
            </a:r>
          </a:p>
          <a:p>
            <a:endParaRPr lang="en-US">
              <a:ea typeface="Calibri"/>
              <a:cs typeface="Calibri"/>
            </a:endParaRPr>
          </a:p>
          <a:p>
            <a:r>
              <a:rPr lang="en-US" b="1"/>
              <a:t>IMPORTANCE</a:t>
            </a:r>
            <a:r>
              <a:rPr lang="en-US"/>
              <a:t>: 5/5</a:t>
            </a:r>
            <a:endParaRPr lang="en-US">
              <a:ea typeface="Calibri" panose="020F0502020204030204"/>
              <a:cs typeface="Calibri" panose="020F0502020204030204"/>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34</a:t>
            </a:fld>
            <a:endParaRPr lang="de-DE"/>
          </a:p>
        </p:txBody>
      </p:sp>
    </p:spTree>
    <p:extLst>
      <p:ext uri="{BB962C8B-B14F-4D97-AF65-F5344CB8AC3E}">
        <p14:creationId xmlns:p14="http://schemas.microsoft.com/office/powerpoint/2010/main" val="1579719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Topic this lecture: The structure from motion problem</a:t>
            </a:r>
            <a:endParaRPr lang="de-DE"/>
          </a:p>
          <a:p>
            <a:r>
              <a:rPr lang="en-US"/>
              <a:t>Overall goal is to make a 3D reconstruction of a scene. Because of depth ambiguity, we need at least 2 images from slightly different viewpoints for this. </a:t>
            </a:r>
          </a:p>
          <a:p>
            <a:r>
              <a:rPr lang="en-US"/>
              <a:t>The structure from motion problem is the following: We are given a collection of images that all show the same object/scene, but from different viewpoints. </a:t>
            </a:r>
          </a:p>
          <a:p>
            <a:r>
              <a:rPr lang="en-US"/>
              <a:t>The pictures will be slightly different, but many of them will share keypoints between each other, so we have some sort of 2D-2D correspendes between the images.</a:t>
            </a:r>
          </a:p>
          <a:p>
            <a:r>
              <a:rPr lang="en-US"/>
              <a:t>The task is to simultaneously estimate the camera information (intrinsics and poses), as well as building a sparse 3D reconstruction of the scene.</a:t>
            </a:r>
            <a:endParaRPr lang="en-US">
              <a:ea typeface="Calibri"/>
              <a:cs typeface="Calibri"/>
            </a:endParaRPr>
          </a:p>
          <a:p>
            <a:r>
              <a:rPr lang="en-US"/>
              <a:t>Example Use-Case: Many tourists take photos of the same monument (like the </a:t>
            </a:r>
            <a:r>
              <a:rPr lang="en-US" err="1"/>
              <a:t>colloseum</a:t>
            </a:r>
            <a:r>
              <a:rPr lang="en-US"/>
              <a:t> here), and post them on the internet. All of these pictures are taken with different cameras, from different poses, and show different parts of the </a:t>
            </a:r>
            <a:r>
              <a:rPr lang="en-US" err="1"/>
              <a:t>colloseum</a:t>
            </a:r>
            <a:r>
              <a:rPr lang="en-US"/>
              <a:t>, but most of them will have some overlap. What you see on the right is a scene reconstruction with estimated camera poses. All of this only comes from a collection of 2D images!</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a:t>
            </a:fld>
            <a:endParaRPr lang="de-DE"/>
          </a:p>
        </p:txBody>
      </p:sp>
    </p:spTree>
    <p:extLst>
      <p:ext uri="{BB962C8B-B14F-4D97-AF65-F5344CB8AC3E}">
        <p14:creationId xmlns:p14="http://schemas.microsoft.com/office/powerpoint/2010/main" val="2773805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Now of course x_0 also lies on the </a:t>
            </a:r>
            <a:r>
              <a:rPr lang="en-US" err="1">
                <a:ea typeface="Calibri"/>
                <a:cs typeface="Calibri"/>
              </a:rPr>
              <a:t>epipolar</a:t>
            </a:r>
            <a:r>
              <a:rPr lang="en-US">
                <a:ea typeface="Calibri"/>
                <a:cs typeface="Calibri"/>
              </a:rPr>
              <a:t> plane.</a:t>
            </a:r>
            <a:endParaRPr lang="en-US"/>
          </a:p>
          <a:p>
            <a:r>
              <a:rPr lang="en-US">
                <a:ea typeface="Calibri" panose="020F0502020204030204"/>
                <a:cs typeface="Calibri" panose="020F0502020204030204"/>
              </a:rPr>
              <a:t>It follows that &lt;x_0, n&gt; has to be zero, i.e. x_0^T[t]_xRx_1 = 0.</a:t>
            </a:r>
          </a:p>
          <a:p>
            <a:r>
              <a:rPr lang="en-US">
                <a:ea typeface="Calibri" panose="020F0502020204030204"/>
                <a:cs typeface="Calibri" panose="020F0502020204030204"/>
              </a:rPr>
              <a:t>This is known as the eipolar constraint, and the matrix in the middle is called essential matrix.</a:t>
            </a:r>
          </a:p>
          <a:p>
            <a:r>
              <a:rPr lang="en-US">
                <a:ea typeface="Calibri" panose="020F0502020204030204"/>
                <a:cs typeface="Calibri" panose="020F0502020204030204"/>
              </a:rPr>
              <a:t>What are the dimensions of E? (</a:t>
            </a:r>
            <a:r>
              <a:rPr lang="en-US" err="1">
                <a:ea typeface="Calibri" panose="020F0502020204030204"/>
                <a:cs typeface="Calibri" panose="020F0502020204030204"/>
              </a:rPr>
              <a:t>ans</a:t>
            </a:r>
            <a:r>
              <a:rPr lang="en-US">
                <a:ea typeface="Calibri" panose="020F0502020204030204"/>
                <a:cs typeface="Calibri" panose="020F0502020204030204"/>
              </a:rPr>
              <a:t>: 3x3)</a:t>
            </a:r>
          </a:p>
          <a:p>
            <a:endParaRPr lang="en-US"/>
          </a:p>
          <a:p>
            <a:r>
              <a:rPr lang="en-US"/>
              <a:t>Let us recap for a second.</a:t>
            </a:r>
            <a:endParaRPr lang="de-DE">
              <a:ea typeface="Calibri"/>
              <a:cs typeface="Calibri"/>
            </a:endParaRPr>
          </a:p>
          <a:p>
            <a:r>
              <a:rPr lang="en-US"/>
              <a:t>What we have derived is a simple equation of the form x_{0}^T E x_1 = 0. What does this tell us?</a:t>
            </a:r>
            <a:endParaRPr lang="de-DE"/>
          </a:p>
          <a:p>
            <a:r>
              <a:rPr lang="en-US"/>
              <a:t>The essential matrix effectively captures the relative camera poses, and x_0, x_1 are the calibrated observations of the point X in the two images. Two 2D points on the image planes that correspond to the same 3D point must always satisfy this </a:t>
            </a:r>
            <a:r>
              <a:rPr lang="en-US" err="1"/>
              <a:t>epipolar</a:t>
            </a:r>
            <a:r>
              <a:rPr lang="en-US"/>
              <a:t> constraint.</a:t>
            </a:r>
            <a:endParaRPr lang="de-DE">
              <a:ea typeface="Calibri" panose="020F0502020204030204"/>
              <a:cs typeface="Calibri" panose="020F0502020204030204"/>
            </a:endParaRPr>
          </a:p>
          <a:p>
            <a:endParaRPr lang="en-US">
              <a:ea typeface="Calibri"/>
              <a:cs typeface="Calibri"/>
            </a:endParaRPr>
          </a:p>
          <a:p>
            <a:r>
              <a:rPr lang="en-US" b="1"/>
              <a:t>IMPORTANCE</a:t>
            </a:r>
            <a:r>
              <a:rPr lang="en-US"/>
              <a:t>: 5/5</a:t>
            </a:r>
          </a:p>
        </p:txBody>
      </p:sp>
      <p:sp>
        <p:nvSpPr>
          <p:cNvPr id="4" name="Foliennummernplatzhalter 3"/>
          <p:cNvSpPr>
            <a:spLocks noGrp="1"/>
          </p:cNvSpPr>
          <p:nvPr>
            <p:ph type="sldNum" sz="quarter" idx="5"/>
          </p:nvPr>
        </p:nvSpPr>
        <p:spPr/>
        <p:txBody>
          <a:bodyPr/>
          <a:lstStyle/>
          <a:p>
            <a:fld id="{D7A3900C-D613-854E-9F9C-907A69C6A13A}" type="slidenum">
              <a:rPr lang="de-DE" smtClean="0"/>
              <a:t>35</a:t>
            </a:fld>
            <a:endParaRPr lang="de-DE"/>
          </a:p>
        </p:txBody>
      </p:sp>
    </p:spTree>
    <p:extLst>
      <p:ext uri="{BB962C8B-B14F-4D97-AF65-F5344CB8AC3E}">
        <p14:creationId xmlns:p14="http://schemas.microsoft.com/office/powerpoint/2010/main" val="1739058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we can write the </a:t>
            </a:r>
            <a:r>
              <a:rPr lang="en-US" dirty="0" err="1"/>
              <a:t>epipolar</a:t>
            </a:r>
            <a:r>
              <a:rPr lang="en-US" dirty="0"/>
              <a:t> constraint simply as ...</a:t>
            </a:r>
            <a:endParaRPr lang="de-DE" dirty="0"/>
          </a:p>
          <a:p>
            <a:r>
              <a:rPr lang="en-US" dirty="0"/>
              <a:t>It is important to note that the essential matrix DOES NOT depend on the 3D point that was chosen. It only depends on the relative camera poses.</a:t>
            </a:r>
            <a:endParaRPr lang="de-DE" dirty="0"/>
          </a:p>
          <a:p>
            <a:r>
              <a:rPr lang="en-US" dirty="0"/>
              <a:t>It turns out that from the essential matrix we can derive pretty much all the geometric relationships we saw before.</a:t>
            </a:r>
            <a:endParaRPr lang="de-DE" dirty="0"/>
          </a:p>
          <a:p>
            <a:r>
              <a:rPr lang="en-US" dirty="0"/>
              <a:t>The </a:t>
            </a:r>
            <a:r>
              <a:rPr lang="en-US" dirty="0" err="1"/>
              <a:t>epipoles</a:t>
            </a:r>
            <a:r>
              <a:rPr lang="en-US" dirty="0"/>
              <a:t> (</a:t>
            </a:r>
            <a:r>
              <a:rPr lang="en-US" dirty="0" err="1"/>
              <a:t>epipolar</a:t>
            </a:r>
            <a:r>
              <a:rPr lang="en-US" dirty="0"/>
              <a:t> points) correspond to the left and right 0-singular vectors of E.</a:t>
            </a:r>
            <a:endParaRPr lang="de-DE" dirty="0"/>
          </a:p>
          <a:p>
            <a:r>
              <a:rPr lang="en-US" dirty="0"/>
              <a:t>The </a:t>
            </a:r>
            <a:r>
              <a:rPr lang="en-US" dirty="0" err="1"/>
              <a:t>epipolar</a:t>
            </a:r>
            <a:r>
              <a:rPr lang="en-US" dirty="0"/>
              <a:t> lines are parameterized by the vectors you get from left- or right multiplication of x_0^T or x_1 to E.</a:t>
            </a:r>
            <a:endParaRPr lang="de-DE" dirty="0"/>
          </a:p>
          <a:p>
            <a:r>
              <a:rPr lang="en-US" dirty="0"/>
              <a:t>E has rank 2 (why?) and 5 degrees of freedom (why?)</a:t>
            </a:r>
            <a:endParaRPr lang="de-DE" dirty="0"/>
          </a:p>
          <a:p>
            <a:r>
              <a:rPr lang="en-US" dirty="0"/>
              <a:t>Rank is clear because </a:t>
            </a:r>
            <a:r>
              <a:rPr lang="en-US" dirty="0" err="1"/>
              <a:t>epipoles</a:t>
            </a:r>
            <a:r>
              <a:rPr lang="en-US" dirty="0"/>
              <a:t> are in kernel of E. Alternatively, this becomes clear when you notice that [t]_x has rank 2.</a:t>
            </a:r>
            <a:endParaRPr lang="de-DE" dirty="0"/>
          </a:p>
          <a:p>
            <a:r>
              <a:rPr lang="en-US" dirty="0" err="1"/>
              <a:t>Dof</a:t>
            </a:r>
            <a:r>
              <a:rPr lang="en-US" dirty="0"/>
              <a:t>: 6 for rotation + translation - 1 because it is a projective mapping and scale-ambiguous.</a:t>
            </a:r>
            <a:endParaRPr lang="de-DE" dirty="0"/>
          </a:p>
          <a:p>
            <a:r>
              <a:rPr lang="en-US" dirty="0"/>
              <a:t> </a:t>
            </a:r>
            <a:endParaRPr lang="de-DE" dirty="0"/>
          </a:p>
          <a:p>
            <a:r>
              <a:rPr lang="en-US" dirty="0"/>
              <a:t>Note that all of these are only calibrated (i.e. in a canonicalized camera frame) and not in image space. This is because we have previously calibrated the points (we used </a:t>
            </a:r>
            <a:r>
              <a:rPr lang="en-US" dirty="0" err="1"/>
              <a:t>x_i</a:t>
            </a:r>
            <a:r>
              <a:rPr lang="en-US" dirty="0"/>
              <a:t>, instead of </a:t>
            </a:r>
            <a:r>
              <a:rPr lang="en-US" dirty="0" err="1"/>
              <a:t>u_i</a:t>
            </a:r>
            <a:r>
              <a:rPr lang="en-US" dirty="0"/>
              <a:t>)</a:t>
            </a:r>
          </a:p>
          <a:p>
            <a:r>
              <a:rPr lang="en-US" dirty="0">
                <a:ea typeface="Calibri"/>
                <a:cs typeface="Calibri"/>
              </a:rPr>
              <a:t>But of course now nothing stops us from going back to the uncalibrated case.</a:t>
            </a:r>
          </a:p>
          <a:p>
            <a:endParaRPr lang="en-US" dirty="0">
              <a:ea typeface="Calibri"/>
              <a:cs typeface="Calibri"/>
            </a:endParaRPr>
          </a:p>
          <a:p>
            <a:r>
              <a:rPr lang="en-US" dirty="0">
                <a:ea typeface="Calibri"/>
                <a:cs typeface="Calibri"/>
              </a:rPr>
              <a:t>You can scale the essential matrix and no equation changes.</a:t>
            </a:r>
          </a:p>
          <a:p>
            <a:endParaRPr lang="en-US" dirty="0">
              <a:ea typeface="Calibri"/>
              <a:cs typeface="Calibri"/>
            </a:endParaRPr>
          </a:p>
          <a:p>
            <a:endParaRPr lang="en-US" dirty="0">
              <a:ea typeface="Calibri"/>
              <a:cs typeface="Calibri"/>
            </a:endParaRPr>
          </a:p>
          <a:p>
            <a:r>
              <a:rPr lang="en-US" b="1" dirty="0"/>
              <a:t>IMPORTANCE</a:t>
            </a:r>
            <a:r>
              <a:rPr lang="en-US" dirty="0"/>
              <a:t>: 5/5</a:t>
            </a:r>
          </a:p>
        </p:txBody>
      </p:sp>
      <p:sp>
        <p:nvSpPr>
          <p:cNvPr id="4" name="Foliennummernplatzhalter 3"/>
          <p:cNvSpPr>
            <a:spLocks noGrp="1"/>
          </p:cNvSpPr>
          <p:nvPr>
            <p:ph type="sldNum" sz="quarter" idx="5"/>
          </p:nvPr>
        </p:nvSpPr>
        <p:spPr/>
        <p:txBody>
          <a:bodyPr/>
          <a:lstStyle/>
          <a:p>
            <a:fld id="{D7A3900C-D613-854E-9F9C-907A69C6A13A}" type="slidenum">
              <a:rPr lang="de-DE" smtClean="0"/>
              <a:t>36</a:t>
            </a:fld>
            <a:endParaRPr lang="de-DE"/>
          </a:p>
        </p:txBody>
      </p:sp>
    </p:spTree>
    <p:extLst>
      <p:ext uri="{BB962C8B-B14F-4D97-AF65-F5344CB8AC3E}">
        <p14:creationId xmlns:p14="http://schemas.microsoft.com/office/powerpoint/2010/main" val="2773210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For the calibration of the image points, we used the equation </a:t>
            </a:r>
            <a:r>
              <a:rPr lang="en-US" dirty="0" err="1"/>
              <a:t>x_i</a:t>
            </a:r>
            <a:r>
              <a:rPr lang="en-US" dirty="0"/>
              <a:t> = </a:t>
            </a:r>
            <a:r>
              <a:rPr lang="en-US" dirty="0" err="1"/>
              <a:t>K_i</a:t>
            </a:r>
            <a:r>
              <a:rPr lang="en-US" dirty="0"/>
              <a:t>^{-1}</a:t>
            </a:r>
            <a:r>
              <a:rPr lang="en-US" dirty="0" err="1"/>
              <a:t>u_i</a:t>
            </a:r>
            <a:r>
              <a:rPr lang="en-US" dirty="0"/>
              <a:t>. </a:t>
            </a:r>
            <a:endParaRPr lang="de-DE" dirty="0"/>
          </a:p>
          <a:p>
            <a:r>
              <a:rPr lang="en-US" dirty="0"/>
              <a:t>We can simply rewrite the </a:t>
            </a:r>
            <a:r>
              <a:rPr lang="en-US" dirty="0" err="1"/>
              <a:t>epipolar</a:t>
            </a:r>
            <a:r>
              <a:rPr lang="en-US" dirty="0"/>
              <a:t> constraint in terms of u_0 and u_1 (the image points in image space!).</a:t>
            </a:r>
            <a:endParaRPr lang="de-DE" dirty="0"/>
          </a:p>
          <a:p>
            <a:r>
              <a:rPr lang="en-US" dirty="0"/>
              <a:t>For the fundamental matrix, essentially all the same geometric things hold. We can now extract the </a:t>
            </a:r>
            <a:r>
              <a:rPr lang="en-US" dirty="0" err="1"/>
              <a:t>epipoles</a:t>
            </a:r>
            <a:r>
              <a:rPr lang="en-US" dirty="0"/>
              <a:t> and </a:t>
            </a:r>
            <a:r>
              <a:rPr lang="en-US" dirty="0" err="1"/>
              <a:t>epipolar</a:t>
            </a:r>
            <a:r>
              <a:rPr lang="en-US" dirty="0"/>
              <a:t> lines as before.</a:t>
            </a:r>
            <a:endParaRPr lang="de-DE" dirty="0"/>
          </a:p>
          <a:p>
            <a:r>
              <a:rPr lang="en-US" dirty="0"/>
              <a:t>F still has rank 2 because E has and the </a:t>
            </a:r>
            <a:r>
              <a:rPr lang="en-US" dirty="0" err="1"/>
              <a:t>K_calibration</a:t>
            </a:r>
            <a:r>
              <a:rPr lang="en-US" dirty="0"/>
              <a:t> matrices have full rank. </a:t>
            </a:r>
            <a:endParaRPr lang="de-DE" dirty="0"/>
          </a:p>
          <a:p>
            <a:r>
              <a:rPr lang="en-US" dirty="0"/>
              <a:t>For the degrees of freedom, we get 7 as follows: 9 entries in the matrix -1 for scale ambiguity -1 for det F = 0 constraint.</a:t>
            </a:r>
            <a:endParaRPr lang="de-DE" dirty="0">
              <a:ea typeface="Calibri" panose="020F0502020204030204"/>
              <a:cs typeface="Calibri" panose="020F0502020204030204"/>
            </a:endParaRPr>
          </a:p>
          <a:p>
            <a:endParaRPr lang="en-US" dirty="0">
              <a:ea typeface="Calibri"/>
              <a:cs typeface="Calibri"/>
            </a:endParaRPr>
          </a:p>
          <a:p>
            <a:r>
              <a:rPr lang="en-US" dirty="0">
                <a:ea typeface="Calibri"/>
                <a:cs typeface="Calibri"/>
              </a:rPr>
              <a:t>Why does the rank 2 constraint reduce the degrees of freedom by 1 for the fundamental matrix (here), but not for the essential matrix (</a:t>
            </a:r>
            <a:r>
              <a:rPr lang="en-US" dirty="0" err="1">
                <a:ea typeface="Calibri"/>
                <a:cs typeface="Calibri"/>
              </a:rPr>
              <a:t>prev</a:t>
            </a:r>
            <a:r>
              <a:rPr lang="en-US" dirty="0">
                <a:ea typeface="Calibri"/>
                <a:cs typeface="Calibri"/>
              </a:rPr>
              <a:t> slide)?</a:t>
            </a:r>
          </a:p>
          <a:p>
            <a:r>
              <a:rPr lang="en-US" dirty="0">
                <a:ea typeface="Calibri"/>
                <a:cs typeface="Calibri"/>
              </a:rPr>
              <a:t>Answer: Here we started from an arbitrary 3x3 matrix. For the essential matrix we started from R and t, and the rank 2 constraint follows from the fact that [t]_x has rank 2. So there is no new constraint.</a:t>
            </a:r>
          </a:p>
          <a:p>
            <a:endParaRPr lang="en-US" dirty="0">
              <a:ea typeface="Calibri"/>
              <a:cs typeface="Calibri"/>
            </a:endParaRPr>
          </a:p>
          <a:p>
            <a:r>
              <a:rPr lang="en-US" dirty="0">
                <a:ea typeface="Calibri"/>
                <a:cs typeface="Calibri"/>
              </a:rPr>
              <a:t>A note on notation:</a:t>
            </a:r>
          </a:p>
          <a:p>
            <a:r>
              <a:rPr lang="en-US" dirty="0"/>
              <a:t>K_0^{-T} is defined as (K_0^{-1})^T or (K_0^T)^{-1}. The order of inverting and transposing does not matter.</a:t>
            </a:r>
          </a:p>
          <a:p>
            <a:endParaRPr lang="en-US" dirty="0">
              <a:ea typeface="Calibri"/>
              <a:cs typeface="Calibri"/>
            </a:endParaRPr>
          </a:p>
          <a:p>
            <a:r>
              <a:rPr lang="en-US" b="1" dirty="0"/>
              <a:t>IMPORTANCE</a:t>
            </a:r>
            <a:r>
              <a:rPr lang="en-US" dirty="0"/>
              <a:t>: 5/5</a:t>
            </a:r>
          </a:p>
        </p:txBody>
      </p:sp>
      <p:sp>
        <p:nvSpPr>
          <p:cNvPr id="4" name="Foliennummernplatzhalter 3"/>
          <p:cNvSpPr>
            <a:spLocks noGrp="1"/>
          </p:cNvSpPr>
          <p:nvPr>
            <p:ph type="sldNum" sz="quarter" idx="5"/>
          </p:nvPr>
        </p:nvSpPr>
        <p:spPr/>
        <p:txBody>
          <a:bodyPr/>
          <a:lstStyle/>
          <a:p>
            <a:fld id="{D7A3900C-D613-854E-9F9C-907A69C6A13A}" type="slidenum">
              <a:rPr lang="de-DE" smtClean="0"/>
              <a:t>37</a:t>
            </a:fld>
            <a:endParaRPr lang="de-DE"/>
          </a:p>
        </p:txBody>
      </p:sp>
    </p:spTree>
    <p:extLst>
      <p:ext uri="{BB962C8B-B14F-4D97-AF65-F5344CB8AC3E}">
        <p14:creationId xmlns:p14="http://schemas.microsoft.com/office/powerpoint/2010/main" val="1902168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key takeaways here are the following:</a:t>
            </a:r>
            <a:endParaRPr lang="de-DE"/>
          </a:p>
          <a:p>
            <a:r>
              <a:rPr lang="en-US"/>
              <a:t>The </a:t>
            </a:r>
            <a:r>
              <a:rPr lang="en-US" err="1"/>
              <a:t>epipolar</a:t>
            </a:r>
            <a:r>
              <a:rPr lang="en-US"/>
              <a:t> constraint is a central equation capturing the geometry of two views.</a:t>
            </a:r>
            <a:endParaRPr lang="de-DE"/>
          </a:p>
          <a:p>
            <a:r>
              <a:rPr lang="en-US"/>
              <a:t>It is either expressed in terms of the fundamental matrix F (uncalibrated case), or the essential matrix E (calibrated case).</a:t>
            </a:r>
            <a:endParaRPr lang="de-DE"/>
          </a:p>
          <a:p>
            <a:r>
              <a:rPr lang="en-US"/>
              <a:t>If we know F or E, we can derive a lot of useful information, such as </a:t>
            </a:r>
            <a:r>
              <a:rPr lang="en-US" err="1"/>
              <a:t>epipoles</a:t>
            </a:r>
            <a:r>
              <a:rPr lang="en-US"/>
              <a:t>, </a:t>
            </a:r>
            <a:r>
              <a:rPr lang="en-US" err="1"/>
              <a:t>epipolar</a:t>
            </a:r>
            <a:r>
              <a:rPr lang="en-US"/>
              <a:t> lines, etc. </a:t>
            </a:r>
            <a:endParaRPr lang="de-DE">
              <a:ea typeface="Calibri" panose="020F0502020204030204"/>
              <a:cs typeface="Calibri" panose="020F0502020204030204"/>
            </a:endParaRPr>
          </a:p>
          <a:p>
            <a:endParaRPr lang="en-US">
              <a:ea typeface="Calibri"/>
              <a:cs typeface="Calibri"/>
            </a:endParaRPr>
          </a:p>
          <a:p>
            <a:r>
              <a:rPr lang="en-US" b="1"/>
              <a:t>IMPORTANCE</a:t>
            </a:r>
            <a:r>
              <a:rPr lang="en-US"/>
              <a:t>: 5/5</a:t>
            </a:r>
          </a:p>
        </p:txBody>
      </p:sp>
      <p:sp>
        <p:nvSpPr>
          <p:cNvPr id="4" name="Foliennummernplatzhalter 3"/>
          <p:cNvSpPr>
            <a:spLocks noGrp="1"/>
          </p:cNvSpPr>
          <p:nvPr>
            <p:ph type="sldNum" sz="quarter" idx="5"/>
          </p:nvPr>
        </p:nvSpPr>
        <p:spPr/>
        <p:txBody>
          <a:bodyPr/>
          <a:lstStyle/>
          <a:p>
            <a:fld id="{D7A3900C-D613-854E-9F9C-907A69C6A13A}" type="slidenum">
              <a:rPr lang="de-DE" smtClean="0"/>
              <a:t>38</a:t>
            </a:fld>
            <a:endParaRPr lang="de-DE"/>
          </a:p>
        </p:txBody>
      </p:sp>
    </p:spTree>
    <p:extLst>
      <p:ext uri="{BB962C8B-B14F-4D97-AF65-F5344CB8AC3E}">
        <p14:creationId xmlns:p14="http://schemas.microsoft.com/office/powerpoint/2010/main" val="2908319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Recall that we are actually interested in estimating the relative pose of two cameras just from known 2D correspondences.  </a:t>
            </a:r>
            <a:endParaRPr lang="de-DE"/>
          </a:p>
          <a:p>
            <a:r>
              <a:rPr lang="en-US"/>
              <a:t>Also, the essential matrix is by definition just a product of [t]_x and the rotation matrix.</a:t>
            </a:r>
            <a:endParaRPr lang="de-DE"/>
          </a:p>
          <a:p>
            <a:r>
              <a:rPr lang="en-US"/>
              <a:t>Is there a way to recover t and R from E, if the essential matrix is known?</a:t>
            </a:r>
            <a:endParaRPr lang="de-DE">
              <a:ea typeface="Calibri" panose="020F0502020204030204"/>
              <a:cs typeface="Calibri" panose="020F0502020204030204"/>
            </a:endParaRPr>
          </a:p>
          <a:p>
            <a:endParaRPr lang="en-US">
              <a:ea typeface="Calibri"/>
              <a:cs typeface="Calibri"/>
            </a:endParaRPr>
          </a:p>
          <a:p>
            <a:r>
              <a:rPr lang="en-US" b="1"/>
              <a:t>IMPORTANCE</a:t>
            </a:r>
            <a:r>
              <a:rPr lang="en-US"/>
              <a:t>: 5/5</a:t>
            </a:r>
          </a:p>
        </p:txBody>
      </p:sp>
      <p:sp>
        <p:nvSpPr>
          <p:cNvPr id="4" name="Foliennummernplatzhalter 3"/>
          <p:cNvSpPr>
            <a:spLocks noGrp="1"/>
          </p:cNvSpPr>
          <p:nvPr>
            <p:ph type="sldNum" sz="quarter" idx="5"/>
          </p:nvPr>
        </p:nvSpPr>
        <p:spPr/>
        <p:txBody>
          <a:bodyPr/>
          <a:lstStyle/>
          <a:p>
            <a:fld id="{D7A3900C-D613-854E-9F9C-907A69C6A13A}" type="slidenum">
              <a:rPr lang="de-DE" smtClean="0"/>
              <a:t>39</a:t>
            </a:fld>
            <a:endParaRPr lang="de-DE"/>
          </a:p>
        </p:txBody>
      </p:sp>
    </p:spTree>
    <p:extLst>
      <p:ext uri="{BB962C8B-B14F-4D97-AF65-F5344CB8AC3E}">
        <p14:creationId xmlns:p14="http://schemas.microsoft.com/office/powerpoint/2010/main" val="2847815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Yes, we can recover the relative rotation and translation (R, t) (up to scale) from the essential matrix.</a:t>
            </a:r>
            <a:endParaRPr lang="de-DE" dirty="0"/>
          </a:p>
          <a:p>
            <a:r>
              <a:rPr lang="en-US" dirty="0"/>
              <a:t>This is based on a decomposition theorem you can read up in Hartley Zisserman. Essentially, it states that the SVD of the essential matrix has a very special form (up to scale!).</a:t>
            </a:r>
            <a:endParaRPr lang="de-DE" dirty="0"/>
          </a:p>
          <a:p>
            <a:r>
              <a:rPr lang="en-US" dirty="0"/>
              <a:t>Then t will be +/- the third column of U</a:t>
            </a:r>
            <a:endParaRPr lang="de-DE" dirty="0"/>
          </a:p>
          <a:p>
            <a:r>
              <a:rPr lang="en-US" dirty="0"/>
              <a:t>And R will be UWV^T or UW^TV^T</a:t>
            </a:r>
            <a:endParaRPr lang="de-DE" dirty="0">
              <a:ea typeface="Calibri" panose="020F0502020204030204"/>
              <a:cs typeface="Calibri" panose="020F0502020204030204"/>
            </a:endParaRPr>
          </a:p>
          <a:p>
            <a:endParaRPr lang="en-US" dirty="0">
              <a:ea typeface="Calibri"/>
              <a:cs typeface="Calibri"/>
            </a:endParaRPr>
          </a:p>
          <a:p>
            <a:r>
              <a:rPr lang="en-US" dirty="0">
                <a:ea typeface="Calibri"/>
                <a:cs typeface="Calibri"/>
              </a:rPr>
              <a:t>4 </a:t>
            </a:r>
            <a:r>
              <a:rPr lang="en-US" dirty="0" err="1">
                <a:ea typeface="Calibri"/>
                <a:cs typeface="Calibri"/>
              </a:rPr>
              <a:t>cnadidates</a:t>
            </a:r>
            <a:r>
              <a:rPr lang="en-US" dirty="0">
                <a:ea typeface="Calibri"/>
                <a:cs typeface="Calibri"/>
              </a:rPr>
              <a:t> for t and R. u3==t because txu3 =0  eigenvector with 0 eigenvalue.</a:t>
            </a:r>
          </a:p>
          <a:p>
            <a:r>
              <a:rPr lang="en-US" b="1" dirty="0"/>
              <a:t>IMPORTANCE</a:t>
            </a:r>
            <a:r>
              <a:rPr lang="en-US" dirty="0"/>
              <a:t>: 5/5</a:t>
            </a:r>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40</a:t>
            </a:fld>
            <a:endParaRPr lang="de-DE"/>
          </a:p>
        </p:txBody>
      </p:sp>
    </p:spTree>
    <p:extLst>
      <p:ext uri="{BB962C8B-B14F-4D97-AF65-F5344CB8AC3E}">
        <p14:creationId xmlns:p14="http://schemas.microsoft.com/office/powerpoint/2010/main" val="2559198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there are 4 different potential solutions for the relative orientation of the two cameras</a:t>
            </a:r>
            <a:endParaRPr lang="de-DE" dirty="0"/>
          </a:p>
          <a:p>
            <a:r>
              <a:rPr lang="en-US" dirty="0"/>
              <a:t>The geometry is depicted in this figure from Hartley Zisserman</a:t>
            </a:r>
            <a:endParaRPr lang="de-DE" dirty="0"/>
          </a:p>
          <a:p>
            <a:r>
              <a:rPr lang="en-US" dirty="0"/>
              <a:t>How do we find the correct configuration?</a:t>
            </a:r>
            <a:endParaRPr lang="de-DE" dirty="0"/>
          </a:p>
          <a:p>
            <a:r>
              <a:rPr lang="en-US" dirty="0"/>
              <a:t>By testing for a single point to determine if it is in front of both cameras. Top left is in front of both cameras. </a:t>
            </a:r>
          </a:p>
          <a:p>
            <a:r>
              <a:rPr lang="en-US" dirty="0"/>
              <a:t>Point is arbitrary. You need some correspondence. </a:t>
            </a:r>
          </a:p>
          <a:p>
            <a:endParaRPr lang="en-US" dirty="0">
              <a:ea typeface="Calibri"/>
              <a:cs typeface="Calibri"/>
            </a:endParaRPr>
          </a:p>
          <a:p>
            <a:r>
              <a:rPr lang="en-US" b="1" dirty="0"/>
              <a:t>IMPORTANCE</a:t>
            </a:r>
            <a:r>
              <a:rPr lang="en-US" dirty="0"/>
              <a:t>: 5/5</a:t>
            </a:r>
          </a:p>
        </p:txBody>
      </p:sp>
      <p:sp>
        <p:nvSpPr>
          <p:cNvPr id="4" name="Foliennummernplatzhalter 3"/>
          <p:cNvSpPr>
            <a:spLocks noGrp="1"/>
          </p:cNvSpPr>
          <p:nvPr>
            <p:ph type="sldNum" sz="quarter" idx="5"/>
          </p:nvPr>
        </p:nvSpPr>
        <p:spPr/>
        <p:txBody>
          <a:bodyPr/>
          <a:lstStyle/>
          <a:p>
            <a:fld id="{D7A3900C-D613-854E-9F9C-907A69C6A13A}" type="slidenum">
              <a:rPr lang="de-DE" smtClean="0"/>
              <a:t>41</a:t>
            </a:fld>
            <a:endParaRPr lang="de-DE"/>
          </a:p>
        </p:txBody>
      </p:sp>
    </p:spTree>
    <p:extLst>
      <p:ext uri="{BB962C8B-B14F-4D97-AF65-F5344CB8AC3E}">
        <p14:creationId xmlns:p14="http://schemas.microsoft.com/office/powerpoint/2010/main" val="1718229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Quick summary:</a:t>
            </a:r>
            <a:br>
              <a:rPr lang="en-US" dirty="0">
                <a:ea typeface="Calibri"/>
                <a:cs typeface="+mn-lt"/>
              </a:rPr>
            </a:br>
            <a:r>
              <a:rPr lang="en-US" dirty="0">
                <a:ea typeface="Calibri"/>
                <a:cs typeface="Calibri"/>
              </a:rPr>
              <a:t>- We know that given the relative pose of the two cameras, we can compute the essential matrix as this matrix product. </a:t>
            </a:r>
            <a:endParaRPr lang="en-US" dirty="0"/>
          </a:p>
          <a:p>
            <a:r>
              <a:rPr lang="en-US" dirty="0">
                <a:ea typeface="Calibri" panose="020F0502020204030204"/>
                <a:cs typeface="Calibri" panose="020F0502020204030204"/>
              </a:rPr>
              <a:t>- Secondly, we have just seen that given the essential matrix, we can recover the rotation and translation (up to scale, because E is projective mapping) </a:t>
            </a:r>
          </a:p>
          <a:p>
            <a:r>
              <a:rPr lang="en-US" dirty="0"/>
              <a:t>Notice that this is a classical chicken-egg problem! We defined E in terms of t and R, and we can recover t and R from E. But how do we get E without t and R?</a:t>
            </a:r>
            <a:endParaRPr lang="de-DE" dirty="0">
              <a:ea typeface="Calibri"/>
              <a:cs typeface="Calibri"/>
            </a:endParaRPr>
          </a:p>
          <a:p>
            <a:r>
              <a:rPr lang="en-US" dirty="0"/>
              <a:t>We will next see how to estimate E from just 2D-2D correspondences.</a:t>
            </a:r>
            <a:endParaRPr lang="de-DE" dirty="0">
              <a:ea typeface="Calibri" panose="020F0502020204030204"/>
              <a:cs typeface="Calibri" panose="020F0502020204030204"/>
            </a:endParaRPr>
          </a:p>
          <a:p>
            <a:endParaRPr lang="en-US" dirty="0">
              <a:ea typeface="Calibri"/>
              <a:cs typeface="Calibri"/>
            </a:endParaRPr>
          </a:p>
          <a:p>
            <a:r>
              <a:rPr lang="en-US" b="1" dirty="0"/>
              <a:t>IMPORTANCE</a:t>
            </a:r>
            <a:r>
              <a:rPr lang="en-US" dirty="0"/>
              <a:t>: 5/5</a:t>
            </a:r>
          </a:p>
        </p:txBody>
      </p:sp>
      <p:sp>
        <p:nvSpPr>
          <p:cNvPr id="4" name="Foliennummernplatzhalter 3"/>
          <p:cNvSpPr>
            <a:spLocks noGrp="1"/>
          </p:cNvSpPr>
          <p:nvPr>
            <p:ph type="sldNum" sz="quarter" idx="5"/>
          </p:nvPr>
        </p:nvSpPr>
        <p:spPr/>
        <p:txBody>
          <a:bodyPr/>
          <a:lstStyle/>
          <a:p>
            <a:fld id="{D7A3900C-D613-854E-9F9C-907A69C6A13A}" type="slidenum">
              <a:rPr lang="de-DE" smtClean="0"/>
              <a:t>42</a:t>
            </a:fld>
            <a:endParaRPr lang="de-DE"/>
          </a:p>
        </p:txBody>
      </p:sp>
    </p:spTree>
    <p:extLst>
      <p:ext uri="{BB962C8B-B14F-4D97-AF65-F5344CB8AC3E}">
        <p14:creationId xmlns:p14="http://schemas.microsoft.com/office/powerpoint/2010/main" val="3810267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5/5</a:t>
            </a:r>
          </a:p>
        </p:txBody>
      </p:sp>
      <p:sp>
        <p:nvSpPr>
          <p:cNvPr id="4" name="Foliennummernplatzhalter 3"/>
          <p:cNvSpPr>
            <a:spLocks noGrp="1"/>
          </p:cNvSpPr>
          <p:nvPr>
            <p:ph type="sldNum" sz="quarter" idx="5"/>
          </p:nvPr>
        </p:nvSpPr>
        <p:spPr/>
        <p:txBody>
          <a:bodyPr/>
          <a:lstStyle/>
          <a:p>
            <a:fld id="{D7A3900C-D613-854E-9F9C-907A69C6A13A}" type="slidenum">
              <a:rPr lang="de-DE" smtClean="0"/>
              <a:t>44</a:t>
            </a:fld>
            <a:endParaRPr lang="de-DE"/>
          </a:p>
        </p:txBody>
      </p:sp>
    </p:spTree>
    <p:extLst>
      <p:ext uri="{BB962C8B-B14F-4D97-AF65-F5344CB8AC3E}">
        <p14:creationId xmlns:p14="http://schemas.microsoft.com/office/powerpoint/2010/main" val="2991336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5/5</a:t>
            </a:r>
          </a:p>
        </p:txBody>
      </p:sp>
      <p:sp>
        <p:nvSpPr>
          <p:cNvPr id="4" name="Foliennummernplatzhalter 3"/>
          <p:cNvSpPr>
            <a:spLocks noGrp="1"/>
          </p:cNvSpPr>
          <p:nvPr>
            <p:ph type="sldNum" sz="quarter" idx="5"/>
          </p:nvPr>
        </p:nvSpPr>
        <p:spPr/>
        <p:txBody>
          <a:bodyPr/>
          <a:lstStyle/>
          <a:p>
            <a:fld id="{D7A3900C-D613-854E-9F9C-907A69C6A13A}" type="slidenum">
              <a:rPr lang="de-DE" smtClean="0"/>
              <a:t>45</a:t>
            </a:fld>
            <a:endParaRPr lang="de-DE"/>
          </a:p>
        </p:txBody>
      </p:sp>
    </p:spTree>
    <p:extLst>
      <p:ext uri="{BB962C8B-B14F-4D97-AF65-F5344CB8AC3E}">
        <p14:creationId xmlns:p14="http://schemas.microsoft.com/office/powerpoint/2010/main" val="1713100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An early work that leveraged large scale photo collections is "Photo Tourism" by Snavely et al from 06. </a:t>
            </a:r>
            <a:endParaRPr lang="de-DE"/>
          </a:p>
          <a:p>
            <a:r>
              <a:rPr lang="en-US"/>
              <a:t>They present an interactive system where you can browse and explore large and unstructured collections of photographs. They estimate camera poses, and create a sparse 3D reconstruction of the scene, so that you can smoothly transition between photographs.</a:t>
            </a:r>
            <a:endParaRPr lang="en-US">
              <a:ea typeface="Calibri"/>
              <a:cs typeface="Calibri"/>
            </a:endParaRPr>
          </a:p>
          <a:p>
            <a:r>
              <a:rPr lang="en-US"/>
              <a:t>Demo / Video</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7</a:t>
            </a:fld>
            <a:endParaRPr lang="de-DE"/>
          </a:p>
        </p:txBody>
      </p:sp>
    </p:spTree>
    <p:extLst>
      <p:ext uri="{BB962C8B-B14F-4D97-AF65-F5344CB8AC3E}">
        <p14:creationId xmlns:p14="http://schemas.microsoft.com/office/powerpoint/2010/main" val="3157946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7 would </a:t>
            </a:r>
            <a:r>
              <a:rPr lang="en-US" dirty="0" err="1">
                <a:ea typeface="Calibri"/>
                <a:cs typeface="Calibri"/>
              </a:rPr>
              <a:t>bbe</a:t>
            </a:r>
            <a:r>
              <a:rPr lang="en-US" dirty="0">
                <a:ea typeface="Calibri"/>
                <a:cs typeface="Calibri"/>
              </a:rPr>
              <a:t> sufficient. But we can not impose determinant constraint as a linear equation. Determinant constraint is non-linear</a:t>
            </a:r>
          </a:p>
          <a:p>
            <a:endParaRPr lang="en-US" dirty="0">
              <a:ea typeface="Calibri"/>
              <a:cs typeface="Calibri"/>
            </a:endParaRPr>
          </a:p>
          <a:p>
            <a:r>
              <a:rPr lang="en-US" dirty="0">
                <a:ea typeface="Calibri"/>
                <a:cs typeface="Calibri"/>
              </a:rPr>
              <a:t>8 points best rank 2 approximation</a:t>
            </a:r>
          </a:p>
          <a:p>
            <a:endParaRPr lang="en-US" dirty="0">
              <a:ea typeface="Calibri"/>
              <a:cs typeface="Calibri"/>
            </a:endParaRPr>
          </a:p>
          <a:p>
            <a:r>
              <a:rPr lang="en-US" b="1" dirty="0"/>
              <a:t>IMPORTANCE</a:t>
            </a:r>
            <a:r>
              <a:rPr lang="en-US" dirty="0"/>
              <a:t>: 5/5</a:t>
            </a:r>
          </a:p>
        </p:txBody>
      </p:sp>
      <p:sp>
        <p:nvSpPr>
          <p:cNvPr id="4" name="Foliennummernplatzhalter 3"/>
          <p:cNvSpPr>
            <a:spLocks noGrp="1"/>
          </p:cNvSpPr>
          <p:nvPr>
            <p:ph type="sldNum" sz="quarter" idx="5"/>
          </p:nvPr>
        </p:nvSpPr>
        <p:spPr/>
        <p:txBody>
          <a:bodyPr/>
          <a:lstStyle/>
          <a:p>
            <a:fld id="{D7A3900C-D613-854E-9F9C-907A69C6A13A}" type="slidenum">
              <a:rPr lang="de-DE" smtClean="0"/>
              <a:t>46</a:t>
            </a:fld>
            <a:endParaRPr lang="de-DE"/>
          </a:p>
        </p:txBody>
      </p:sp>
    </p:spTree>
    <p:extLst>
      <p:ext uri="{BB962C8B-B14F-4D97-AF65-F5344CB8AC3E}">
        <p14:creationId xmlns:p14="http://schemas.microsoft.com/office/powerpoint/2010/main" val="430523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5/5</a:t>
            </a:r>
          </a:p>
        </p:txBody>
      </p:sp>
      <p:sp>
        <p:nvSpPr>
          <p:cNvPr id="4" name="Foliennummernplatzhalter 3"/>
          <p:cNvSpPr>
            <a:spLocks noGrp="1"/>
          </p:cNvSpPr>
          <p:nvPr>
            <p:ph type="sldNum" sz="quarter" idx="5"/>
          </p:nvPr>
        </p:nvSpPr>
        <p:spPr/>
        <p:txBody>
          <a:bodyPr/>
          <a:lstStyle/>
          <a:p>
            <a:fld id="{D7A3900C-D613-854E-9F9C-907A69C6A13A}" type="slidenum">
              <a:rPr lang="de-DE" smtClean="0"/>
              <a:t>47</a:t>
            </a:fld>
            <a:endParaRPr lang="de-DE"/>
          </a:p>
        </p:txBody>
      </p:sp>
    </p:spTree>
    <p:extLst>
      <p:ext uri="{BB962C8B-B14F-4D97-AF65-F5344CB8AC3E}">
        <p14:creationId xmlns:p14="http://schemas.microsoft.com/office/powerpoint/2010/main" val="3683699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5/5</a:t>
            </a:r>
          </a:p>
        </p:txBody>
      </p:sp>
      <p:sp>
        <p:nvSpPr>
          <p:cNvPr id="4" name="Foliennummernplatzhalter 3"/>
          <p:cNvSpPr>
            <a:spLocks noGrp="1"/>
          </p:cNvSpPr>
          <p:nvPr>
            <p:ph type="sldNum" sz="quarter" idx="5"/>
          </p:nvPr>
        </p:nvSpPr>
        <p:spPr/>
        <p:txBody>
          <a:bodyPr/>
          <a:lstStyle/>
          <a:p>
            <a:fld id="{D7A3900C-D613-854E-9F9C-907A69C6A13A}" type="slidenum">
              <a:rPr lang="de-DE" smtClean="0"/>
              <a:t>48</a:t>
            </a:fld>
            <a:endParaRPr lang="de-DE"/>
          </a:p>
        </p:txBody>
      </p:sp>
    </p:spTree>
    <p:extLst>
      <p:ext uri="{BB962C8B-B14F-4D97-AF65-F5344CB8AC3E}">
        <p14:creationId xmlns:p14="http://schemas.microsoft.com/office/powerpoint/2010/main" val="2776649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Solving a linear least squares problem is routine. You also do / did this in the exercise. </a:t>
            </a:r>
            <a:endParaRPr lang="de-DE"/>
          </a:p>
          <a:p>
            <a:r>
              <a:rPr lang="en-US"/>
              <a:t>To solve such a problem, you take the right-singular vector </a:t>
            </a:r>
            <a:r>
              <a:rPr lang="en-US" err="1"/>
              <a:t>correpsonding</a:t>
            </a:r>
            <a:r>
              <a:rPr lang="en-US"/>
              <a:t> to the smallest singular value of W.</a:t>
            </a:r>
            <a:endParaRPr lang="de-DE"/>
          </a:p>
          <a:p>
            <a:r>
              <a:rPr lang="en-US"/>
              <a:t>Can you see any problems? Look at the picture on the right. You see the "</a:t>
            </a:r>
            <a:r>
              <a:rPr lang="en-US" err="1"/>
              <a:t>epipolar</a:t>
            </a:r>
            <a:r>
              <a:rPr lang="en-US"/>
              <a:t> lines" that we get from estimating a fundamental matrix that way. What is wrong?</a:t>
            </a:r>
            <a:endParaRPr lang="de-DE"/>
          </a:p>
          <a:p>
            <a:r>
              <a:rPr lang="en-US"/>
              <a:t>The </a:t>
            </a:r>
            <a:r>
              <a:rPr lang="en-US" err="1"/>
              <a:t>epipolar</a:t>
            </a:r>
            <a:r>
              <a:rPr lang="en-US"/>
              <a:t> lines are not converging in a single </a:t>
            </a:r>
            <a:r>
              <a:rPr lang="en-US" err="1"/>
              <a:t>epipole</a:t>
            </a:r>
            <a:r>
              <a:rPr lang="en-US"/>
              <a:t>. </a:t>
            </a:r>
            <a:endParaRPr lang="de-DE"/>
          </a:p>
          <a:p>
            <a:r>
              <a:rPr lang="en-US"/>
              <a:t>What is the problem? The estimate has full rank (recall that </a:t>
            </a:r>
            <a:r>
              <a:rPr lang="en-US" err="1"/>
              <a:t>epipoles</a:t>
            </a:r>
            <a:r>
              <a:rPr lang="en-US"/>
              <a:t> are in left- and right- </a:t>
            </a:r>
            <a:r>
              <a:rPr lang="en-US" err="1"/>
              <a:t>nullspace</a:t>
            </a:r>
            <a:r>
              <a:rPr lang="en-US"/>
              <a:t> of the fundamental matrix)</a:t>
            </a:r>
            <a:endParaRPr lang="de-DE"/>
          </a:p>
          <a:p>
            <a:r>
              <a:rPr lang="en-US"/>
              <a:t>So we must enforce this constraint that rank(F) = 2...</a:t>
            </a:r>
            <a:endParaRPr lang="de-DE"/>
          </a:p>
          <a:p>
            <a:r>
              <a:rPr lang="en-US"/>
              <a:t>Any idea how to solve this? Think of SVD again.</a:t>
            </a:r>
            <a:endParaRPr lang="de-DE">
              <a:ea typeface="Calibri" panose="020F0502020204030204"/>
              <a:cs typeface="Calibri" panose="020F0502020204030204"/>
            </a:endParaRPr>
          </a:p>
          <a:p>
            <a:endParaRPr lang="en-US">
              <a:ea typeface="Calibri"/>
              <a:cs typeface="Calibri"/>
            </a:endParaRPr>
          </a:p>
          <a:p>
            <a:r>
              <a:rPr lang="en-US" b="1"/>
              <a:t>IMPORTANCE</a:t>
            </a:r>
            <a:r>
              <a:rPr lang="en-US"/>
              <a:t>: 5/5 Can be done quickly though. Students should be familiar with using SVD to solve linear problems by now!</a:t>
            </a:r>
          </a:p>
        </p:txBody>
      </p:sp>
      <p:sp>
        <p:nvSpPr>
          <p:cNvPr id="4" name="Foliennummernplatzhalter 3"/>
          <p:cNvSpPr>
            <a:spLocks noGrp="1"/>
          </p:cNvSpPr>
          <p:nvPr>
            <p:ph type="sldNum" sz="quarter" idx="5"/>
          </p:nvPr>
        </p:nvSpPr>
        <p:spPr/>
        <p:txBody>
          <a:bodyPr/>
          <a:lstStyle/>
          <a:p>
            <a:fld id="{D7A3900C-D613-854E-9F9C-907A69C6A13A}" type="slidenum">
              <a:rPr lang="de-DE" smtClean="0"/>
              <a:t>49</a:t>
            </a:fld>
            <a:endParaRPr lang="de-DE"/>
          </a:p>
        </p:txBody>
      </p:sp>
    </p:spTree>
    <p:extLst>
      <p:ext uri="{BB962C8B-B14F-4D97-AF65-F5344CB8AC3E}">
        <p14:creationId xmlns:p14="http://schemas.microsoft.com/office/powerpoint/2010/main" val="1789858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5/5 </a:t>
            </a:r>
          </a:p>
        </p:txBody>
      </p:sp>
      <p:sp>
        <p:nvSpPr>
          <p:cNvPr id="4" name="Foliennummernplatzhalter 3"/>
          <p:cNvSpPr>
            <a:spLocks noGrp="1"/>
          </p:cNvSpPr>
          <p:nvPr>
            <p:ph type="sldNum" sz="quarter" idx="5"/>
          </p:nvPr>
        </p:nvSpPr>
        <p:spPr/>
        <p:txBody>
          <a:bodyPr/>
          <a:lstStyle/>
          <a:p>
            <a:fld id="{D7A3900C-D613-854E-9F9C-907A69C6A13A}" type="slidenum">
              <a:rPr lang="de-DE" smtClean="0"/>
              <a:t>50</a:t>
            </a:fld>
            <a:endParaRPr lang="de-DE"/>
          </a:p>
        </p:txBody>
      </p:sp>
    </p:spTree>
    <p:extLst>
      <p:ext uri="{BB962C8B-B14F-4D97-AF65-F5344CB8AC3E}">
        <p14:creationId xmlns:p14="http://schemas.microsoft.com/office/powerpoint/2010/main" val="227977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solution is to compute the best rank 2 approximation of the estimate.</a:t>
            </a:r>
          </a:p>
          <a:p>
            <a:r>
              <a:rPr lang="en-US">
                <a:ea typeface="Calibri"/>
                <a:cs typeface="Calibri"/>
              </a:rPr>
              <a:t>This is done by computing another SVD and setting the last singular value to 0.</a:t>
            </a:r>
          </a:p>
          <a:p>
            <a:r>
              <a:rPr lang="en-US">
                <a:ea typeface="Calibri"/>
                <a:cs typeface="Calibri"/>
              </a:rPr>
              <a:t>On the right you see the new </a:t>
            </a:r>
            <a:r>
              <a:rPr lang="en-US" err="1">
                <a:ea typeface="Calibri"/>
                <a:cs typeface="Calibri"/>
              </a:rPr>
              <a:t>epipolar</a:t>
            </a:r>
            <a:r>
              <a:rPr lang="en-US">
                <a:ea typeface="Calibri" panose="020F0502020204030204"/>
                <a:cs typeface="Calibri" panose="020F0502020204030204"/>
              </a:rPr>
              <a:t> lines after we have enforced the rank 2 constraint. You can clearly see that the lines are all intersecting in a point.</a:t>
            </a:r>
          </a:p>
          <a:p>
            <a:endParaRPr lang="en-US">
              <a:ea typeface="Calibri" panose="020F0502020204030204"/>
              <a:cs typeface="Calibri" panose="020F0502020204030204"/>
            </a:endParaRPr>
          </a:p>
          <a:p>
            <a:r>
              <a:rPr lang="en-US" b="1"/>
              <a:t>IMPORTANCE</a:t>
            </a:r>
            <a:r>
              <a:rPr lang="en-US"/>
              <a:t>: 5/5 </a:t>
            </a:r>
          </a:p>
        </p:txBody>
      </p:sp>
      <p:sp>
        <p:nvSpPr>
          <p:cNvPr id="4" name="Foliennummernplatzhalter 3"/>
          <p:cNvSpPr>
            <a:spLocks noGrp="1"/>
          </p:cNvSpPr>
          <p:nvPr>
            <p:ph type="sldNum" sz="quarter" idx="5"/>
          </p:nvPr>
        </p:nvSpPr>
        <p:spPr/>
        <p:txBody>
          <a:bodyPr/>
          <a:lstStyle/>
          <a:p>
            <a:fld id="{D7A3900C-D613-854E-9F9C-907A69C6A13A}" type="slidenum">
              <a:rPr lang="de-DE" smtClean="0"/>
              <a:t>51</a:t>
            </a:fld>
            <a:endParaRPr lang="de-DE"/>
          </a:p>
        </p:txBody>
      </p:sp>
    </p:spTree>
    <p:extLst>
      <p:ext uri="{BB962C8B-B14F-4D97-AF65-F5344CB8AC3E}">
        <p14:creationId xmlns:p14="http://schemas.microsoft.com/office/powerpoint/2010/main" val="16421513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2/5 Normalized 8-Point Algorithm can potentially be skipped</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52</a:t>
            </a:fld>
            <a:endParaRPr lang="de-DE"/>
          </a:p>
        </p:txBody>
      </p:sp>
    </p:spTree>
    <p:extLst>
      <p:ext uri="{BB962C8B-B14F-4D97-AF65-F5344CB8AC3E}">
        <p14:creationId xmlns:p14="http://schemas.microsoft.com/office/powerpoint/2010/main" val="90248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2/5 Normalized 8-Point Algorithm can potentially be skipped</a:t>
            </a:r>
          </a:p>
        </p:txBody>
      </p:sp>
      <p:sp>
        <p:nvSpPr>
          <p:cNvPr id="4" name="Foliennummernplatzhalter 3"/>
          <p:cNvSpPr>
            <a:spLocks noGrp="1"/>
          </p:cNvSpPr>
          <p:nvPr>
            <p:ph type="sldNum" sz="quarter" idx="5"/>
          </p:nvPr>
        </p:nvSpPr>
        <p:spPr/>
        <p:txBody>
          <a:bodyPr/>
          <a:lstStyle/>
          <a:p>
            <a:fld id="{D7A3900C-D613-854E-9F9C-907A69C6A13A}" type="slidenum">
              <a:rPr lang="de-DE" smtClean="0"/>
              <a:t>53</a:t>
            </a:fld>
            <a:endParaRPr lang="de-DE"/>
          </a:p>
        </p:txBody>
      </p:sp>
    </p:spTree>
    <p:extLst>
      <p:ext uri="{BB962C8B-B14F-4D97-AF65-F5344CB8AC3E}">
        <p14:creationId xmlns:p14="http://schemas.microsoft.com/office/powerpoint/2010/main" val="41540111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translation and uniform scale</a:t>
            </a:r>
          </a:p>
          <a:p>
            <a:endParaRPr lang="en-US" dirty="0">
              <a:ea typeface="Calibri"/>
              <a:cs typeface="Calibri"/>
            </a:endParaRPr>
          </a:p>
          <a:p>
            <a:r>
              <a:rPr lang="en-US" b="1" dirty="0"/>
              <a:t>IMPORTANCE</a:t>
            </a:r>
            <a:r>
              <a:rPr lang="en-US" dirty="0"/>
              <a:t>: 2/5 Normalized 8-Point Algorithm can potentially be skipped</a:t>
            </a:r>
          </a:p>
        </p:txBody>
      </p:sp>
      <p:sp>
        <p:nvSpPr>
          <p:cNvPr id="4" name="Foliennummernplatzhalter 3"/>
          <p:cNvSpPr>
            <a:spLocks noGrp="1"/>
          </p:cNvSpPr>
          <p:nvPr>
            <p:ph type="sldNum" sz="quarter" idx="5"/>
          </p:nvPr>
        </p:nvSpPr>
        <p:spPr/>
        <p:txBody>
          <a:bodyPr/>
          <a:lstStyle/>
          <a:p>
            <a:fld id="{D7A3900C-D613-854E-9F9C-907A69C6A13A}" type="slidenum">
              <a:rPr lang="de-DE" smtClean="0"/>
              <a:t>54</a:t>
            </a:fld>
            <a:endParaRPr lang="de-DE"/>
          </a:p>
        </p:txBody>
      </p:sp>
    </p:spTree>
    <p:extLst>
      <p:ext uri="{BB962C8B-B14F-4D97-AF65-F5344CB8AC3E}">
        <p14:creationId xmlns:p14="http://schemas.microsoft.com/office/powerpoint/2010/main" val="630014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least squares is the eigenvector with smallest eigenvalue. If its perfect it would 0 eigenvalue. </a:t>
            </a:r>
          </a:p>
          <a:p>
            <a:endParaRPr lang="en-US" dirty="0">
              <a:ea typeface="Calibri"/>
              <a:cs typeface="Calibri"/>
            </a:endParaRPr>
          </a:p>
          <a:p>
            <a:r>
              <a:rPr lang="en-US" b="1" dirty="0"/>
              <a:t>IMPORTANCE</a:t>
            </a:r>
            <a:r>
              <a:rPr lang="en-US" dirty="0"/>
              <a:t>: 2/5 Normalized 8-Point Algorithm can potentially be skipped</a:t>
            </a:r>
          </a:p>
        </p:txBody>
      </p:sp>
      <p:sp>
        <p:nvSpPr>
          <p:cNvPr id="4" name="Foliennummernplatzhalter 3"/>
          <p:cNvSpPr>
            <a:spLocks noGrp="1"/>
          </p:cNvSpPr>
          <p:nvPr>
            <p:ph type="sldNum" sz="quarter" idx="5"/>
          </p:nvPr>
        </p:nvSpPr>
        <p:spPr/>
        <p:txBody>
          <a:bodyPr/>
          <a:lstStyle/>
          <a:p>
            <a:fld id="{D7A3900C-D613-854E-9F9C-907A69C6A13A}" type="slidenum">
              <a:rPr lang="de-DE" smtClean="0"/>
              <a:t>55</a:t>
            </a:fld>
            <a:endParaRPr lang="de-DE"/>
          </a:p>
        </p:txBody>
      </p:sp>
    </p:spTree>
    <p:extLst>
      <p:ext uri="{BB962C8B-B14F-4D97-AF65-F5344CB8AC3E}">
        <p14:creationId xmlns:p14="http://schemas.microsoft.com/office/powerpoint/2010/main" val="164689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Over time the scale of these methods increased from smaller scenes and single monuments to entire cities. "Building Rome in a Day" is a project where entire cities are reconstructed from web-images. (In 09, there were apparently more than 2M photographs when you looked for "Rome" in "Flickr").  The "in a day" part refers to the runtime of the entire pipeline. The sheer scale of the problem introduces new challenges:</a:t>
            </a:r>
            <a:endParaRPr lang="de-DE"/>
          </a:p>
          <a:p>
            <a:r>
              <a:rPr lang="en-US"/>
              <a:t>- robustness: methods rely on keypoint matchings without 3D spatial awareness. There will certainly be outliers / mismatches</a:t>
            </a:r>
          </a:p>
          <a:p>
            <a:r>
              <a:rPr lang="en-US"/>
              <a:t>- involves large scale nonlinear problems that require designing efficient algorithms (like for Bundle Adjustment)</a:t>
            </a:r>
          </a:p>
          <a:p>
            <a:r>
              <a:rPr lang="en-US"/>
              <a:t>- a lot of effort has been put into parallel distributed systems</a:t>
            </a:r>
          </a:p>
        </p:txBody>
      </p:sp>
      <p:sp>
        <p:nvSpPr>
          <p:cNvPr id="4" name="Foliennummernplatzhalter 3"/>
          <p:cNvSpPr>
            <a:spLocks noGrp="1"/>
          </p:cNvSpPr>
          <p:nvPr>
            <p:ph type="sldNum" sz="quarter" idx="5"/>
          </p:nvPr>
        </p:nvSpPr>
        <p:spPr/>
        <p:txBody>
          <a:bodyPr/>
          <a:lstStyle/>
          <a:p>
            <a:fld id="{D7A3900C-D613-854E-9F9C-907A69C6A13A}" type="slidenum">
              <a:rPr lang="de-DE" smtClean="0"/>
              <a:t>9</a:t>
            </a:fld>
            <a:endParaRPr lang="de-DE"/>
          </a:p>
        </p:txBody>
      </p:sp>
    </p:spTree>
    <p:extLst>
      <p:ext uri="{BB962C8B-B14F-4D97-AF65-F5344CB8AC3E}">
        <p14:creationId xmlns:p14="http://schemas.microsoft.com/office/powerpoint/2010/main" val="3235098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One very important theme in 3D reconstruction pipelines that use 2D-correspondences is the robustness to wrong </a:t>
            </a:r>
            <a:r>
              <a:rPr lang="en-US" err="1">
                <a:ea typeface="Calibri"/>
                <a:cs typeface="Calibri"/>
              </a:rPr>
              <a:t>correspondonces</a:t>
            </a:r>
            <a:r>
              <a:rPr lang="en-US">
                <a:ea typeface="Calibri"/>
                <a:cs typeface="Calibri"/>
              </a:rPr>
              <a:t>. </a:t>
            </a:r>
          </a:p>
          <a:p>
            <a:r>
              <a:rPr lang="en-US">
                <a:ea typeface="Calibri"/>
                <a:cs typeface="Calibri"/>
              </a:rPr>
              <a:t>In this example, you can see that some points are matched to false points, because they locally look similar. </a:t>
            </a:r>
          </a:p>
          <a:p>
            <a:r>
              <a:rPr lang="en-US">
                <a:ea typeface="Calibri"/>
                <a:cs typeface="Calibri"/>
              </a:rPr>
              <a:t>So a lot of work has been put into making methods robust to outliers.</a:t>
            </a:r>
          </a:p>
          <a:p>
            <a:r>
              <a:rPr lang="en-US">
                <a:ea typeface="Calibri"/>
                <a:cs typeface="Calibri"/>
              </a:rPr>
              <a:t>Here we will introduce a very general paradigm known as RANSAC that deals with outliers.</a:t>
            </a:r>
          </a:p>
          <a:p>
            <a:endParaRPr lang="en-US"/>
          </a:p>
          <a:p>
            <a:r>
              <a:rPr lang="en-US" b="1"/>
              <a:t>IMPORTANCE</a:t>
            </a:r>
            <a:r>
              <a:rPr lang="en-US"/>
              <a:t>: 3/5 RANSAC could potentially be skipped, but robustness to outliers is one of the most important topics in </a:t>
            </a:r>
            <a:r>
              <a:rPr lang="en-US" err="1"/>
              <a:t>SfM</a:t>
            </a:r>
            <a:r>
              <a:rPr lang="en-US"/>
              <a:t> pipelines. </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56</a:t>
            </a:fld>
            <a:endParaRPr lang="de-DE"/>
          </a:p>
        </p:txBody>
      </p:sp>
    </p:spTree>
    <p:extLst>
      <p:ext uri="{BB962C8B-B14F-4D97-AF65-F5344CB8AC3E}">
        <p14:creationId xmlns:p14="http://schemas.microsoft.com/office/powerpoint/2010/main" val="54481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Let's think about another simple problem for a second. Imagine I give you a bunch of 2D points and your task is to find a line that best explains these datapoints.</a:t>
            </a:r>
          </a:p>
          <a:p>
            <a:r>
              <a:rPr lang="en-US" dirty="0">
                <a:ea typeface="Calibri"/>
                <a:cs typeface="Calibri"/>
              </a:rPr>
              <a:t>You probably all know the least squares line fitting algorithm, but this is not at all robust to outliers. The opposite is even the case, because of the squared distance terms, high deviations are punished more heavily.</a:t>
            </a:r>
            <a:endParaRPr lang="en-US" dirty="0"/>
          </a:p>
          <a:p>
            <a:r>
              <a:rPr lang="en-US" dirty="0">
                <a:ea typeface="Calibri"/>
                <a:cs typeface="Calibri"/>
              </a:rPr>
              <a:t>You can see here in this example that the least squares fit does not fit the intuitively clear best line.</a:t>
            </a:r>
          </a:p>
          <a:p>
            <a:r>
              <a:rPr lang="en-US" dirty="0">
                <a:ea typeface="Calibri"/>
                <a:cs typeface="Calibri"/>
              </a:rPr>
              <a:t>The "best" line here seems to be the one with the most "inliers"</a:t>
            </a:r>
          </a:p>
          <a:p>
            <a:endParaRPr lang="en-US" dirty="0"/>
          </a:p>
          <a:p>
            <a:endParaRPr lang="en-US" dirty="0"/>
          </a:p>
          <a:p>
            <a:r>
              <a:rPr lang="en-US" dirty="0"/>
              <a:t>pick 8 for fundamental matrix, and 5 for the essential matrix</a:t>
            </a:r>
          </a:p>
          <a:p>
            <a:endParaRPr lang="en-US" dirty="0"/>
          </a:p>
          <a:p>
            <a:r>
              <a:rPr lang="en-US" b="1" dirty="0"/>
              <a:t>IMPORTANCE</a:t>
            </a:r>
            <a:r>
              <a:rPr lang="en-US" dirty="0"/>
              <a:t>: 3/5 RANSAC could potentially be skipped, but robustness to outliers is one of the most important topics in </a:t>
            </a:r>
            <a:r>
              <a:rPr lang="en-US" dirty="0" err="1"/>
              <a:t>SfM</a:t>
            </a:r>
            <a:r>
              <a:rPr lang="en-US" dirty="0"/>
              <a:t> pipelines. </a:t>
            </a:r>
          </a:p>
          <a:p>
            <a:endParaRPr lang="en-US" dirty="0">
              <a:ea typeface="Calibri"/>
              <a:cs typeface="Calibri"/>
            </a:endParaRPr>
          </a:p>
          <a:p>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57</a:t>
            </a:fld>
            <a:endParaRPr lang="de-DE"/>
          </a:p>
        </p:txBody>
      </p:sp>
    </p:spTree>
    <p:extLst>
      <p:ext uri="{BB962C8B-B14F-4D97-AF65-F5344CB8AC3E}">
        <p14:creationId xmlns:p14="http://schemas.microsoft.com/office/powerpoint/2010/main" val="2334483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ea typeface="Calibri"/>
              <a:cs typeface="Calibri"/>
            </a:endParaRPr>
          </a:p>
          <a:p>
            <a:endParaRPr lang="en-US" dirty="0">
              <a:ea typeface="Calibri"/>
              <a:cs typeface="Calibri"/>
            </a:endParaRPr>
          </a:p>
          <a:p>
            <a:r>
              <a:rPr lang="en-US" b="1" dirty="0"/>
              <a:t>IMPORTANCE</a:t>
            </a:r>
            <a:r>
              <a:rPr lang="en-US" dirty="0"/>
              <a:t>: 3/5 RANSAC could potentially be skipped, but robustness to outliers is one of the most important topics in </a:t>
            </a:r>
            <a:r>
              <a:rPr lang="en-US" dirty="0" err="1"/>
              <a:t>SfM</a:t>
            </a:r>
            <a:r>
              <a:rPr lang="en-US" dirty="0"/>
              <a:t> pipelines. </a:t>
            </a:r>
          </a:p>
          <a:p>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58</a:t>
            </a:fld>
            <a:endParaRPr lang="de-DE"/>
          </a:p>
        </p:txBody>
      </p:sp>
    </p:spTree>
    <p:extLst>
      <p:ext uri="{BB962C8B-B14F-4D97-AF65-F5344CB8AC3E}">
        <p14:creationId xmlns:p14="http://schemas.microsoft.com/office/powerpoint/2010/main" val="3071672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3/5 RANSAC could potentially be skipped, but robustness to outliers is one of the most important topics in </a:t>
            </a:r>
            <a:r>
              <a:rPr lang="en-US" err="1"/>
              <a:t>SfM</a:t>
            </a:r>
            <a:r>
              <a:rPr lang="en-US"/>
              <a:t> pipelines. </a:t>
            </a:r>
          </a:p>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59</a:t>
            </a:fld>
            <a:endParaRPr lang="de-DE"/>
          </a:p>
        </p:txBody>
      </p:sp>
    </p:spTree>
    <p:extLst>
      <p:ext uri="{BB962C8B-B14F-4D97-AF65-F5344CB8AC3E}">
        <p14:creationId xmlns:p14="http://schemas.microsoft.com/office/powerpoint/2010/main" val="8397244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In the bigger picture, we follow the following pipeline:</a:t>
            </a:r>
            <a:endParaRPr lang="en-US">
              <a:ea typeface="Calibri"/>
              <a:cs typeface="+mn-lt"/>
            </a:endParaRPr>
          </a:p>
          <a:p>
            <a:pPr marL="228600" indent="-228600">
              <a:buAutoNum type="arabicPeriod"/>
            </a:pPr>
            <a:r>
              <a:rPr lang="en-US">
                <a:ea typeface="Calibri"/>
                <a:cs typeface="Calibri"/>
              </a:rPr>
              <a:t>Estimate F via (normalized) 8-Point algorithm (+RANSAC)</a:t>
            </a:r>
          </a:p>
          <a:p>
            <a:pPr marL="228600" indent="-228600">
              <a:buAutoNum type="arabicPeriod"/>
            </a:pPr>
            <a:r>
              <a:rPr lang="en-US">
                <a:ea typeface="Calibri"/>
                <a:cs typeface="Calibri"/>
              </a:rPr>
              <a:t>Use known (or estimated) intrinsic matrices to recover essential matrix</a:t>
            </a:r>
          </a:p>
          <a:p>
            <a:pPr marL="228600" indent="-228600">
              <a:buAutoNum type="arabicPeriod"/>
            </a:pPr>
            <a:r>
              <a:rPr lang="en-US">
                <a:ea typeface="Calibri"/>
                <a:cs typeface="Calibri"/>
              </a:rPr>
              <a:t>Scale E such that the first two singular values are 1 </a:t>
            </a:r>
          </a:p>
          <a:p>
            <a:pPr marL="228600" indent="-228600">
              <a:buAutoNum type="arabicPeriod"/>
            </a:pPr>
            <a:r>
              <a:rPr lang="en-US">
                <a:ea typeface="Calibri"/>
                <a:cs typeface="Calibri"/>
              </a:rPr>
              <a:t>Then we can apply the theorem from before to recover relative rotation and translation from the essential matrix (the slide with the 4 possibilities)</a:t>
            </a:r>
          </a:p>
          <a:p>
            <a:r>
              <a:rPr lang="en-US">
                <a:ea typeface="Calibri"/>
                <a:cs typeface="Calibri"/>
              </a:rPr>
              <a:t>This is the way to estimate relative camera poses from only 2D-2D correspondences</a:t>
            </a:r>
          </a:p>
          <a:p>
            <a:endParaRPr lang="en-US"/>
          </a:p>
          <a:p>
            <a:r>
              <a:rPr lang="en-US" b="1"/>
              <a:t>IMPORTANCE</a:t>
            </a:r>
            <a:r>
              <a:rPr lang="en-US"/>
              <a:t>: 5/5</a:t>
            </a:r>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60</a:t>
            </a:fld>
            <a:endParaRPr lang="de-DE"/>
          </a:p>
        </p:txBody>
      </p:sp>
    </p:spTree>
    <p:extLst>
      <p:ext uri="{BB962C8B-B14F-4D97-AF65-F5344CB8AC3E}">
        <p14:creationId xmlns:p14="http://schemas.microsoft.com/office/powerpoint/2010/main" val="468327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What we have seen so far is how to go from 2D-2D correspondences on two images to the relative camera poses</a:t>
            </a:r>
          </a:p>
          <a:p>
            <a:r>
              <a:rPr lang="en-US">
                <a:ea typeface="Calibri"/>
                <a:cs typeface="Calibri"/>
              </a:rPr>
              <a:t>Then we can triangulate the 3D points that can be observed in both images to get some structure.</a:t>
            </a:r>
          </a:p>
          <a:p>
            <a:endParaRPr lang="en-US">
              <a:ea typeface="Calibri"/>
              <a:cs typeface="Calibri"/>
            </a:endParaRPr>
          </a:p>
          <a:p>
            <a:r>
              <a:rPr lang="en-US">
                <a:ea typeface="Calibri"/>
                <a:cs typeface="Calibri"/>
              </a:rPr>
              <a:t>There are ways to generalize this to 3 or 4 views (trifocal, quadrifocal tensors), but things get quite complicated there.</a:t>
            </a:r>
          </a:p>
          <a:p>
            <a:r>
              <a:rPr lang="en-US">
                <a:ea typeface="Calibri"/>
                <a:cs typeface="Calibri"/>
              </a:rPr>
              <a:t>Instead, most </a:t>
            </a:r>
            <a:r>
              <a:rPr lang="en-US" err="1">
                <a:ea typeface="Calibri"/>
                <a:cs typeface="Calibri"/>
              </a:rPr>
              <a:t>SfM</a:t>
            </a:r>
            <a:r>
              <a:rPr lang="en-US">
                <a:ea typeface="Calibri"/>
                <a:cs typeface="Calibri"/>
              </a:rPr>
              <a:t> pipelines use different approaches to integrate multiple images into a 3D model.</a:t>
            </a:r>
          </a:p>
          <a:p>
            <a:r>
              <a:rPr lang="en-US">
                <a:ea typeface="Calibri"/>
                <a:cs typeface="Calibri"/>
              </a:rPr>
              <a:t>Most prominently, so-called "incremental" </a:t>
            </a:r>
            <a:r>
              <a:rPr lang="en-US" err="1">
                <a:ea typeface="Calibri"/>
                <a:cs typeface="Calibri"/>
              </a:rPr>
              <a:t>SfM</a:t>
            </a:r>
            <a:r>
              <a:rPr lang="en-US">
                <a:ea typeface="Calibri"/>
                <a:cs typeface="Calibri"/>
              </a:rPr>
              <a:t> pipelines start from 2 images and in each step add an additional image into the already registered model.</a:t>
            </a:r>
          </a:p>
          <a:p>
            <a:r>
              <a:rPr lang="en-US">
                <a:ea typeface="Calibri"/>
                <a:cs typeface="Calibri"/>
              </a:rPr>
              <a:t>One key ingredient here is "bundle adjustment", a strategy that tries to simultaneously optimize already registered camera poses and the 3D points.</a:t>
            </a:r>
          </a:p>
        </p:txBody>
      </p:sp>
      <p:sp>
        <p:nvSpPr>
          <p:cNvPr id="4" name="Foliennummernplatzhalter 3"/>
          <p:cNvSpPr>
            <a:spLocks noGrp="1"/>
          </p:cNvSpPr>
          <p:nvPr>
            <p:ph type="sldNum" sz="quarter" idx="5"/>
          </p:nvPr>
        </p:nvSpPr>
        <p:spPr/>
        <p:txBody>
          <a:bodyPr/>
          <a:lstStyle/>
          <a:p>
            <a:fld id="{D7A3900C-D613-854E-9F9C-907A69C6A13A}" type="slidenum">
              <a:rPr lang="de-DE" smtClean="0"/>
              <a:t>62</a:t>
            </a:fld>
            <a:endParaRPr lang="de-DE"/>
          </a:p>
        </p:txBody>
      </p:sp>
    </p:spTree>
    <p:extLst>
      <p:ext uri="{BB962C8B-B14F-4D97-AF65-F5344CB8AC3E}">
        <p14:creationId xmlns:p14="http://schemas.microsoft.com/office/powerpoint/2010/main" val="9878582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Bundle adjustment tries to minimize the total reprojection error by updating both the 3D model (X) and the camera matrices (P). </a:t>
            </a:r>
          </a:p>
          <a:p>
            <a:r>
              <a:rPr lang="en-US">
                <a:ea typeface="Calibri"/>
                <a:cs typeface="Calibri"/>
              </a:rPr>
              <a:t>What does this mean?</a:t>
            </a:r>
          </a:p>
          <a:p>
            <a:r>
              <a:rPr lang="en-US">
                <a:ea typeface="Calibri"/>
                <a:cs typeface="Calibri"/>
              </a:rPr>
              <a:t>Let us consider one 3D point </a:t>
            </a:r>
            <a:r>
              <a:rPr lang="en-US" err="1">
                <a:ea typeface="Calibri"/>
                <a:cs typeface="Calibri"/>
              </a:rPr>
              <a:t>X_j</a:t>
            </a:r>
            <a:r>
              <a:rPr lang="en-US">
                <a:ea typeface="Calibri"/>
                <a:cs typeface="Calibri"/>
              </a:rPr>
              <a:t> and a single camera </a:t>
            </a:r>
            <a:r>
              <a:rPr lang="en-US" err="1">
                <a:ea typeface="Calibri"/>
                <a:cs typeface="Calibri"/>
              </a:rPr>
              <a:t>i</a:t>
            </a:r>
            <a:r>
              <a:rPr lang="en-US">
                <a:ea typeface="Calibri"/>
                <a:cs typeface="Calibri"/>
              </a:rPr>
              <a:t>. The camera observes the point at position u_{</a:t>
            </a:r>
            <a:r>
              <a:rPr lang="en-US" err="1">
                <a:ea typeface="Calibri"/>
                <a:cs typeface="Calibri"/>
              </a:rPr>
              <a:t>i,j</a:t>
            </a:r>
            <a:r>
              <a:rPr lang="en-US">
                <a:ea typeface="Calibri"/>
                <a:cs typeface="Calibri"/>
              </a:rPr>
              <a:t>} (this is the actual observation in image space, not the reprojection using </a:t>
            </a:r>
            <a:r>
              <a:rPr lang="en-US" err="1">
                <a:ea typeface="Calibri"/>
                <a:cs typeface="Calibri"/>
              </a:rPr>
              <a:t>P_i</a:t>
            </a:r>
            <a:r>
              <a:rPr lang="en-US">
                <a:ea typeface="Calibri"/>
                <a:cs typeface="Calibri"/>
              </a:rPr>
              <a:t>!)</a:t>
            </a:r>
          </a:p>
          <a:p>
            <a:r>
              <a:rPr lang="en-US">
                <a:ea typeface="Calibri"/>
                <a:cs typeface="Calibri"/>
              </a:rPr>
              <a:t>If the estimated camera matrix is </a:t>
            </a:r>
            <a:r>
              <a:rPr lang="en-US" err="1">
                <a:ea typeface="Calibri"/>
                <a:cs typeface="Calibri"/>
              </a:rPr>
              <a:t>P_i</a:t>
            </a:r>
            <a:r>
              <a:rPr lang="en-US">
                <a:ea typeface="Calibri"/>
                <a:cs typeface="Calibri"/>
              </a:rPr>
              <a:t>, then we can reproject the point onto the image plane using this matrix (pi(</a:t>
            </a:r>
            <a:r>
              <a:rPr lang="en-US" err="1">
                <a:ea typeface="Calibri"/>
                <a:cs typeface="Calibri"/>
              </a:rPr>
              <a:t>P_i</a:t>
            </a:r>
            <a:r>
              <a:rPr lang="en-US">
                <a:ea typeface="Calibri"/>
                <a:cs typeface="Calibri"/>
              </a:rPr>
              <a:t>, </a:t>
            </a:r>
            <a:r>
              <a:rPr lang="en-US" err="1">
                <a:ea typeface="Calibri"/>
                <a:cs typeface="Calibri"/>
              </a:rPr>
              <a:t>X_j</a:t>
            </a:r>
            <a:r>
              <a:rPr lang="en-US">
                <a:ea typeface="Calibri"/>
                <a:cs typeface="Calibri"/>
              </a:rPr>
              <a:t>)) and look how far away it is from the actually observed position u_{</a:t>
            </a:r>
            <a:r>
              <a:rPr lang="en-US" err="1">
                <a:ea typeface="Calibri"/>
                <a:cs typeface="Calibri"/>
              </a:rPr>
              <a:t>i,j</a:t>
            </a:r>
            <a:r>
              <a:rPr lang="en-US">
                <a:ea typeface="Calibri"/>
                <a:cs typeface="Calibri"/>
              </a:rPr>
              <a:t>}. </a:t>
            </a:r>
          </a:p>
          <a:p>
            <a:r>
              <a:rPr lang="en-US">
                <a:ea typeface="Calibri"/>
                <a:cs typeface="Calibri"/>
              </a:rPr>
              <a:t>This is known as the reprojection error ("how much does the reprojection with the current estimates deviate from the actual observation?")</a:t>
            </a:r>
          </a:p>
          <a:p>
            <a:r>
              <a:rPr lang="en-US">
                <a:ea typeface="Calibri"/>
                <a:cs typeface="Calibri"/>
              </a:rPr>
              <a:t>Of course, this only works for point-camera pairs that are actually visible. Hence, we have to introduce the indicator w_{</a:t>
            </a:r>
            <a:r>
              <a:rPr lang="en-US" err="1">
                <a:ea typeface="Calibri"/>
                <a:cs typeface="Calibri"/>
              </a:rPr>
              <a:t>I,j</a:t>
            </a:r>
            <a:r>
              <a:rPr lang="en-US">
                <a:ea typeface="Calibri"/>
                <a:cs typeface="Calibri"/>
              </a:rPr>
              <a:t>} that specifies whether point j is visible in camera </a:t>
            </a:r>
            <a:r>
              <a:rPr lang="en-US" err="1">
                <a:ea typeface="Calibri"/>
                <a:cs typeface="Calibri"/>
              </a:rPr>
              <a:t>i</a:t>
            </a:r>
            <a:r>
              <a:rPr lang="en-US">
                <a:ea typeface="Calibri"/>
                <a:cs typeface="Calibri"/>
              </a:rPr>
              <a:t>.</a:t>
            </a:r>
          </a:p>
          <a:p>
            <a:endParaRPr lang="en-US">
              <a:ea typeface="Calibri"/>
              <a:cs typeface="Calibri"/>
            </a:endParaRPr>
          </a:p>
          <a:p>
            <a:r>
              <a:rPr lang="en-US" dirty="0">
                <a:ea typeface="Calibri"/>
                <a:cs typeface="Calibri"/>
              </a:rPr>
              <a:t>used as a refinement.</a:t>
            </a:r>
          </a:p>
          <a:p>
            <a:endParaRPr lang="en-US" dirty="0">
              <a:ea typeface="Calibri"/>
              <a:cs typeface="Calibri"/>
            </a:endParaRPr>
          </a:p>
          <a:p>
            <a:r>
              <a:rPr lang="en-US" dirty="0" err="1">
                <a:ea typeface="Calibri"/>
                <a:cs typeface="Calibri"/>
              </a:rPr>
              <a:t>Epiloar</a:t>
            </a:r>
            <a:r>
              <a:rPr lang="en-US" dirty="0">
                <a:ea typeface="Calibri"/>
                <a:cs typeface="Calibri"/>
              </a:rPr>
              <a:t> geometry, triangulation. and then refinement with bundle adjustment.</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63</a:t>
            </a:fld>
            <a:endParaRPr lang="de-DE"/>
          </a:p>
        </p:txBody>
      </p:sp>
    </p:spTree>
    <p:extLst>
      <p:ext uri="{BB962C8B-B14F-4D97-AF65-F5344CB8AC3E}">
        <p14:creationId xmlns:p14="http://schemas.microsoft.com/office/powerpoint/2010/main" val="36917402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Typically, BA is solved using </a:t>
            </a:r>
            <a:r>
              <a:rPr lang="en-US" err="1">
                <a:ea typeface="Calibri"/>
                <a:cs typeface="Calibri"/>
              </a:rPr>
              <a:t>Gauß</a:t>
            </a:r>
            <a:r>
              <a:rPr lang="en-US">
                <a:ea typeface="Calibri"/>
                <a:cs typeface="Calibri"/>
              </a:rPr>
              <a:t>-Newton or Levenberg-Marquardt optimization algorithms. For large systems, open source tools exist that efficiently converge to local minima.</a:t>
            </a:r>
          </a:p>
          <a:p>
            <a:r>
              <a:rPr lang="en-US">
                <a:ea typeface="Calibri"/>
                <a:cs typeface="Calibri"/>
              </a:rPr>
              <a:t>Additionally, in the context of </a:t>
            </a:r>
            <a:r>
              <a:rPr lang="en-US" err="1">
                <a:ea typeface="Calibri"/>
                <a:cs typeface="Calibri"/>
              </a:rPr>
              <a:t>SfM</a:t>
            </a:r>
            <a:r>
              <a:rPr lang="en-US">
                <a:ea typeface="Calibri"/>
                <a:cs typeface="Calibri"/>
              </a:rPr>
              <a:t> problems, these solvers can take advantage of the sparse structure (</a:t>
            </a:r>
            <a:r>
              <a:rPr lang="en-US" err="1">
                <a:ea typeface="Calibri"/>
                <a:cs typeface="Calibri"/>
              </a:rPr>
              <a:t>eg.</a:t>
            </a:r>
            <a:r>
              <a:rPr lang="en-US">
                <a:ea typeface="Calibri"/>
                <a:cs typeface="Calibri"/>
              </a:rPr>
              <a:t> Only relatively sparse point clouds are reconstructed)</a:t>
            </a:r>
          </a:p>
          <a:p>
            <a:endParaRPr lang="en-US">
              <a:ea typeface="Calibri"/>
              <a:cs typeface="Calibri"/>
            </a:endParaRPr>
          </a:p>
          <a:p>
            <a:r>
              <a:rPr lang="en-US">
                <a:ea typeface="Calibri"/>
                <a:cs typeface="Calibri"/>
              </a:rPr>
              <a:t>It seems that Bundle Adjustment kind of already does what we are trying to do, right?</a:t>
            </a:r>
            <a:endParaRPr lang="en-US">
              <a:ea typeface="Calibri"/>
              <a:cs typeface="+mn-lt"/>
            </a:endParaRPr>
          </a:p>
          <a:p>
            <a:r>
              <a:rPr lang="en-US">
                <a:ea typeface="Calibri"/>
                <a:cs typeface="Calibri"/>
              </a:rPr>
              <a:t>Given a bunch of 2D image points, we want to find the underlying 3D structure and camera matrices that produce these images.</a:t>
            </a:r>
          </a:p>
          <a:p>
            <a:r>
              <a:rPr lang="en-US">
                <a:ea typeface="Calibri"/>
                <a:cs typeface="Calibri"/>
              </a:rPr>
              <a:t>So why can't we just solve the </a:t>
            </a:r>
            <a:r>
              <a:rPr lang="en-US" err="1">
                <a:ea typeface="Calibri"/>
                <a:cs typeface="Calibri"/>
              </a:rPr>
              <a:t>SfM</a:t>
            </a:r>
            <a:r>
              <a:rPr lang="en-US">
                <a:ea typeface="Calibri"/>
                <a:cs typeface="Calibri"/>
              </a:rPr>
              <a:t> problem using BA?</a:t>
            </a:r>
          </a:p>
          <a:p>
            <a:pPr marL="171450" indent="-171450">
              <a:buFont typeface="Calibri"/>
              <a:buChar char="-"/>
            </a:pPr>
            <a:r>
              <a:rPr lang="en-US"/>
              <a:t>The runtime of the algorithms is cubic in the number of cameras. For very large scale problems (think reconstructions of entire cities) this is not feasible at all</a:t>
            </a:r>
            <a:endParaRPr lang="en-US">
              <a:ea typeface="Calibri"/>
              <a:cs typeface="Calibri"/>
            </a:endParaRPr>
          </a:p>
          <a:p>
            <a:pPr marL="171450" indent="-171450">
              <a:buFont typeface="Calibri"/>
              <a:buChar char="-"/>
            </a:pPr>
            <a:r>
              <a:rPr lang="en-US">
                <a:ea typeface="Calibri"/>
                <a:cs typeface="Calibri"/>
              </a:rPr>
              <a:t>Also, BA is very sensitive to initialization, and only finds local minima</a:t>
            </a:r>
          </a:p>
          <a:p>
            <a:r>
              <a:rPr lang="en-US">
                <a:ea typeface="Calibri"/>
                <a:cs typeface="Calibri"/>
              </a:rPr>
              <a:t>For these reasons, BA is predominantly used as a refinement step in </a:t>
            </a:r>
            <a:r>
              <a:rPr lang="en-US" err="1">
                <a:ea typeface="Calibri"/>
                <a:cs typeface="Calibri"/>
              </a:rPr>
              <a:t>SfM</a:t>
            </a:r>
            <a:r>
              <a:rPr lang="en-US">
                <a:ea typeface="Calibri"/>
                <a:cs typeface="Calibri"/>
              </a:rPr>
              <a:t> pipeline.</a:t>
            </a:r>
          </a:p>
          <a:p>
            <a:endParaRPr lang="en-US">
              <a:ea typeface="Calibri"/>
              <a:cs typeface="Calibri"/>
            </a:endParaRPr>
          </a:p>
          <a:p>
            <a:r>
              <a:rPr lang="en-US">
                <a:ea typeface="Calibri"/>
                <a:cs typeface="Calibri"/>
              </a:rPr>
              <a:t>There are also variants where only camera matrices are optimized, while points are kept fixed and vice versa to reduce time complexity.</a:t>
            </a:r>
          </a:p>
          <a:p>
            <a:endParaRPr lang="en-US">
              <a:ea typeface="Calibri"/>
              <a:cs typeface="Calibri"/>
            </a:endParaRPr>
          </a:p>
          <a:p>
            <a:endParaRPr lang="en-US">
              <a:ea typeface="Calibri"/>
              <a:cs typeface="Calibri"/>
            </a:endParaRPr>
          </a:p>
          <a:p>
            <a:r>
              <a:rPr lang="en-US" b="1">
                <a:ea typeface="Calibri"/>
                <a:cs typeface="Calibri"/>
              </a:rPr>
              <a:t>IMPORTANCE: </a:t>
            </a:r>
            <a:r>
              <a:rPr lang="en-US">
                <a:ea typeface="Calibri"/>
                <a:cs typeface="Calibri"/>
              </a:rPr>
              <a:t>5/5</a:t>
            </a:r>
          </a:p>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64</a:t>
            </a:fld>
            <a:endParaRPr lang="de-DE"/>
          </a:p>
        </p:txBody>
      </p:sp>
    </p:spTree>
    <p:extLst>
      <p:ext uri="{BB962C8B-B14F-4D97-AF65-F5344CB8AC3E}">
        <p14:creationId xmlns:p14="http://schemas.microsoft.com/office/powerpoint/2010/main" val="2276905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With BA in our toolbox, we can start looking at how 3D Reconstruction Pipelines are actually built. </a:t>
            </a:r>
          </a:p>
          <a:p>
            <a:r>
              <a:rPr lang="en-US">
                <a:ea typeface="Calibri"/>
                <a:cs typeface="Calibri"/>
              </a:rPr>
              <a:t>Here is an overview of the high level steps:</a:t>
            </a:r>
          </a:p>
          <a:p>
            <a:r>
              <a:rPr lang="en-US">
                <a:ea typeface="Calibri"/>
                <a:cs typeface="Calibri"/>
              </a:rPr>
              <a:t>As input we get a collection of unstructured images</a:t>
            </a:r>
          </a:p>
          <a:p>
            <a:r>
              <a:rPr lang="en-US">
                <a:ea typeface="Calibri"/>
                <a:cs typeface="Calibri"/>
              </a:rPr>
              <a:t>In a first step, the so-called scene graph is built. It encodes all the relative geometry between the images and is estimated using 2D </a:t>
            </a:r>
            <a:r>
              <a:rPr lang="en-US" err="1">
                <a:ea typeface="Calibri"/>
                <a:cs typeface="Calibri"/>
              </a:rPr>
              <a:t>correspondnces</a:t>
            </a:r>
            <a:r>
              <a:rPr lang="en-US">
                <a:ea typeface="Calibri"/>
                <a:cs typeface="Calibri"/>
              </a:rPr>
              <a:t> and the methods we saw in </a:t>
            </a:r>
            <a:r>
              <a:rPr lang="en-US" err="1">
                <a:ea typeface="Calibri"/>
                <a:cs typeface="Calibri"/>
              </a:rPr>
              <a:t>epipolar</a:t>
            </a:r>
            <a:r>
              <a:rPr lang="en-US">
                <a:ea typeface="Calibri"/>
                <a:cs typeface="Calibri"/>
              </a:rPr>
              <a:t> geometry. This step is also called Data Association.</a:t>
            </a:r>
          </a:p>
          <a:p>
            <a:r>
              <a:rPr lang="en-US">
                <a:ea typeface="Calibri"/>
                <a:cs typeface="Calibri"/>
              </a:rPr>
              <a:t>Given this scene graph we solve the </a:t>
            </a:r>
            <a:r>
              <a:rPr lang="en-US" err="1">
                <a:ea typeface="Calibri"/>
                <a:cs typeface="Calibri"/>
              </a:rPr>
              <a:t>SfM</a:t>
            </a:r>
            <a:r>
              <a:rPr lang="en-US">
                <a:ea typeface="Calibri"/>
                <a:cs typeface="Calibri"/>
              </a:rPr>
              <a:t> problem to get a </a:t>
            </a:r>
            <a:r>
              <a:rPr lang="en-US" err="1">
                <a:ea typeface="Calibri"/>
                <a:cs typeface="Calibri"/>
              </a:rPr>
              <a:t>sprase</a:t>
            </a:r>
            <a:r>
              <a:rPr lang="en-US">
                <a:ea typeface="Calibri"/>
                <a:cs typeface="Calibri"/>
              </a:rPr>
              <a:t> model.</a:t>
            </a:r>
          </a:p>
          <a:p>
            <a:r>
              <a:rPr lang="en-US">
                <a:ea typeface="Calibri"/>
                <a:cs typeface="Calibri"/>
              </a:rPr>
              <a:t>If we want a Dense Model, we can performs MVS (next lecture)</a:t>
            </a:r>
          </a:p>
        </p:txBody>
      </p:sp>
      <p:sp>
        <p:nvSpPr>
          <p:cNvPr id="4" name="Foliennummernplatzhalter 3"/>
          <p:cNvSpPr>
            <a:spLocks noGrp="1"/>
          </p:cNvSpPr>
          <p:nvPr>
            <p:ph type="sldNum" sz="quarter" idx="5"/>
          </p:nvPr>
        </p:nvSpPr>
        <p:spPr/>
        <p:txBody>
          <a:bodyPr/>
          <a:lstStyle/>
          <a:p>
            <a:fld id="{D7A3900C-D613-854E-9F9C-907A69C6A13A}" type="slidenum">
              <a:rPr lang="de-DE" smtClean="0"/>
              <a:t>65</a:t>
            </a:fld>
            <a:endParaRPr lang="de-DE"/>
          </a:p>
        </p:txBody>
      </p:sp>
    </p:spTree>
    <p:extLst>
      <p:ext uri="{BB962C8B-B14F-4D97-AF65-F5344CB8AC3E}">
        <p14:creationId xmlns:p14="http://schemas.microsoft.com/office/powerpoint/2010/main" val="25808780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So let us look into the first step "Data Association"</a:t>
            </a:r>
          </a:p>
          <a:p>
            <a:endParaRPr lang="en-US">
              <a:ea typeface="Calibri"/>
              <a:cs typeface="Calibri"/>
            </a:endParaRPr>
          </a:p>
          <a:p>
            <a:pPr marL="228600" indent="-228600">
              <a:buAutoNum type="arabicPeriod"/>
            </a:pPr>
            <a:r>
              <a:rPr lang="en-US">
                <a:ea typeface="Calibri"/>
                <a:cs typeface="Calibri"/>
              </a:rPr>
              <a:t>The first step is to find correspondences between the images. For this, we first identify </a:t>
            </a:r>
            <a:r>
              <a:rPr lang="en-US" err="1">
                <a:ea typeface="Calibri"/>
                <a:cs typeface="Calibri"/>
              </a:rPr>
              <a:t>keypoints</a:t>
            </a:r>
            <a:r>
              <a:rPr lang="en-US">
                <a:ea typeface="Calibri"/>
                <a:cs typeface="Calibri"/>
              </a:rPr>
              <a:t> and extract local features using methods like SIFT etc.</a:t>
            </a:r>
          </a:p>
          <a:p>
            <a:r>
              <a:rPr lang="en-US">
                <a:ea typeface="Calibri"/>
                <a:cs typeface="Calibri"/>
              </a:rPr>
              <a:t>2. These features must then be matched to find 2D-2D correspondences between images. The naïve approach would be to compare every feature in each image with each feature in each other image (pairwise), but there are more approaches that </a:t>
            </a:r>
            <a:r>
              <a:rPr lang="en-US" err="1">
                <a:ea typeface="Calibri"/>
                <a:cs typeface="Calibri"/>
              </a:rPr>
              <a:t>tacke</a:t>
            </a:r>
            <a:r>
              <a:rPr lang="en-US">
                <a:ea typeface="Calibri"/>
                <a:cs typeface="Calibri"/>
              </a:rPr>
              <a:t> the problem of scalable and efficient matching.</a:t>
            </a:r>
          </a:p>
          <a:p>
            <a:r>
              <a:rPr lang="en-US">
                <a:ea typeface="Calibri"/>
                <a:cs typeface="Calibri"/>
              </a:rPr>
              <a:t>3. Since this matching is done purely on appearance similarity and without </a:t>
            </a:r>
            <a:r>
              <a:rPr lang="en-US" err="1">
                <a:ea typeface="Calibri"/>
                <a:cs typeface="Calibri"/>
              </a:rPr>
              <a:t>spacial</a:t>
            </a:r>
            <a:r>
              <a:rPr lang="en-US">
                <a:ea typeface="Calibri"/>
                <a:cs typeface="Calibri"/>
              </a:rPr>
              <a:t> reasoning, we can assume that there are lots of incorrectly matched features. A third step, called "Geometric Verification", tries to estimate the two-view geometry using </a:t>
            </a:r>
            <a:r>
              <a:rPr lang="en-US" err="1">
                <a:ea typeface="Calibri"/>
                <a:cs typeface="Calibri"/>
              </a:rPr>
              <a:t>epipolar</a:t>
            </a:r>
            <a:r>
              <a:rPr lang="en-US">
                <a:ea typeface="Calibri"/>
                <a:cs typeface="Calibri"/>
              </a:rPr>
              <a:t> geometry (this is what we saw before​: estimating essential matrix and recovering relative poses, …) If a sufficient number of matched features is geometrically consistent with the estimated relative geometry, we say the two views are "geometrically verified" and connected in the scene graph by an edge.</a:t>
            </a:r>
          </a:p>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66</a:t>
            </a:fld>
            <a:endParaRPr lang="de-DE"/>
          </a:p>
        </p:txBody>
      </p:sp>
    </p:spTree>
    <p:extLst>
      <p:ext uri="{BB962C8B-B14F-4D97-AF65-F5344CB8AC3E}">
        <p14:creationId xmlns:p14="http://schemas.microsoft.com/office/powerpoint/2010/main" val="125855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Let's formalize the structure from motion problem.</a:t>
            </a:r>
            <a:endParaRPr lang="de-DE"/>
          </a:p>
          <a:p>
            <a:r>
              <a:rPr lang="en-US"/>
              <a:t>We are given a collection of images, that show the projections of a scene of 3D points.</a:t>
            </a:r>
            <a:endParaRPr lang="en-US">
              <a:ea typeface="Calibri"/>
              <a:cs typeface="Calibri"/>
            </a:endParaRPr>
          </a:p>
          <a:p>
            <a:r>
              <a:rPr lang="en-US"/>
              <a:t>u_{</a:t>
            </a:r>
            <a:r>
              <a:rPr lang="en-US" err="1"/>
              <a:t>ij</a:t>
            </a:r>
            <a:r>
              <a:rPr lang="en-US"/>
              <a:t>} is the projection of point j onto image plane </a:t>
            </a:r>
            <a:r>
              <a:rPr lang="en-US" err="1"/>
              <a:t>i</a:t>
            </a:r>
            <a:r>
              <a:rPr lang="en-US"/>
              <a:t>.</a:t>
            </a:r>
          </a:p>
          <a:p>
            <a:r>
              <a:rPr lang="en-US"/>
              <a:t>Here </a:t>
            </a:r>
            <a:r>
              <a:rPr lang="en-US" err="1"/>
              <a:t>i</a:t>
            </a:r>
            <a:r>
              <a:rPr lang="en-US"/>
              <a:t> is the camera index, j is the point index.</a:t>
            </a:r>
          </a:p>
          <a:p>
            <a:r>
              <a:rPr lang="en-US"/>
              <a:t>We know that these image points are the results of projections to the images planes, i.e. u_{</a:t>
            </a:r>
            <a:r>
              <a:rPr lang="en-US" err="1"/>
              <a:t>ij</a:t>
            </a:r>
            <a:r>
              <a:rPr lang="en-US"/>
              <a:t>} = </a:t>
            </a:r>
            <a:r>
              <a:rPr lang="en-US" err="1"/>
              <a:t>P_i</a:t>
            </a:r>
            <a:r>
              <a:rPr lang="en-US"/>
              <a:t> </a:t>
            </a:r>
            <a:r>
              <a:rPr lang="en-US" err="1"/>
              <a:t>X_j</a:t>
            </a:r>
            <a:r>
              <a:rPr lang="en-US"/>
              <a:t> (of course everything in </a:t>
            </a:r>
            <a:r>
              <a:rPr lang="en-US" err="1"/>
              <a:t>homog</a:t>
            </a:r>
            <a:r>
              <a:rPr lang="en-US"/>
              <a:t> coords)</a:t>
            </a:r>
          </a:p>
          <a:p>
            <a:r>
              <a:rPr lang="en-US"/>
              <a:t>Here </a:t>
            </a:r>
            <a:r>
              <a:rPr lang="en-US" err="1"/>
              <a:t>P_i</a:t>
            </a:r>
            <a:r>
              <a:rPr lang="en-US"/>
              <a:t> is the </a:t>
            </a:r>
            <a:r>
              <a:rPr lang="en-US" err="1"/>
              <a:t>i^th</a:t>
            </a:r>
            <a:r>
              <a:rPr lang="en-US"/>
              <a:t> camera matrix, and </a:t>
            </a:r>
            <a:r>
              <a:rPr lang="en-US" err="1"/>
              <a:t>X_j</a:t>
            </a:r>
            <a:r>
              <a:rPr lang="en-US"/>
              <a:t> is the 3D position (in homogeneous coords) of the </a:t>
            </a:r>
            <a:r>
              <a:rPr lang="en-US" err="1"/>
              <a:t>j^th</a:t>
            </a:r>
            <a:r>
              <a:rPr lang="en-US"/>
              <a:t> point.</a:t>
            </a:r>
          </a:p>
          <a:p>
            <a:r>
              <a:rPr lang="en-US"/>
              <a:t>WE ONLY KNOW u_{</a:t>
            </a:r>
            <a:r>
              <a:rPr lang="en-US" err="1"/>
              <a:t>ij</a:t>
            </a:r>
            <a:r>
              <a:rPr lang="en-US"/>
              <a:t>}!!!!! Our task is to estimate the camera matrices </a:t>
            </a:r>
            <a:r>
              <a:rPr lang="en-US" err="1"/>
              <a:t>P_i</a:t>
            </a:r>
            <a:r>
              <a:rPr lang="en-US"/>
              <a:t> and 3D points </a:t>
            </a:r>
            <a:r>
              <a:rPr lang="en-US" err="1"/>
              <a:t>X_j</a:t>
            </a:r>
            <a:r>
              <a:rPr lang="en-US"/>
              <a:t>.</a:t>
            </a:r>
          </a:p>
          <a:p>
            <a:r>
              <a:rPr lang="en-US"/>
              <a:t>Camera matrix = Intrinsics * [ Rotation, translation], so we have to estimate the global pose of the cameras</a:t>
            </a:r>
          </a:p>
          <a:p>
            <a:r>
              <a:rPr lang="en-US"/>
              <a:t>3D points = points in world coordinates.</a:t>
            </a:r>
          </a:p>
          <a:p>
            <a:r>
              <a:rPr lang="en-US"/>
              <a:t> </a:t>
            </a:r>
            <a:endParaRPr lang="en-US">
              <a:ea typeface="Calibri"/>
              <a:cs typeface="Calibri"/>
            </a:endParaRPr>
          </a:p>
          <a:p>
            <a:r>
              <a:rPr lang="en-US"/>
              <a:t>This lecture is structured as follows:</a:t>
            </a:r>
          </a:p>
          <a:p>
            <a:r>
              <a:rPr lang="en-US"/>
              <a:t>- First Part: </a:t>
            </a:r>
            <a:r>
              <a:rPr lang="en-US" err="1"/>
              <a:t>Epipolar</a:t>
            </a:r>
            <a:r>
              <a:rPr lang="en-US"/>
              <a:t> geometry. How can we estimate relative camera orientation between only two images?</a:t>
            </a:r>
          </a:p>
          <a:p>
            <a:r>
              <a:rPr lang="en-US"/>
              <a:t>- Second Part: BA + </a:t>
            </a:r>
            <a:r>
              <a:rPr lang="en-US" err="1"/>
              <a:t>SfM</a:t>
            </a:r>
            <a:r>
              <a:rPr lang="en-US"/>
              <a:t> pipelines. How can we integrate many different views?</a:t>
            </a:r>
          </a:p>
          <a:p>
            <a:endParaRPr lang="en-US">
              <a:ea typeface="Calibri" panose="020F0502020204030204"/>
              <a:cs typeface="Calibri" panose="020F0502020204030204"/>
            </a:endParaRPr>
          </a:p>
          <a:p>
            <a:r>
              <a:rPr lang="en-US" b="1"/>
              <a:t>IMPORTANCE</a:t>
            </a:r>
            <a:r>
              <a:rPr lang="en-US"/>
              <a:t>: 5/5</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10</a:t>
            </a:fld>
            <a:endParaRPr lang="de-DE"/>
          </a:p>
        </p:txBody>
      </p:sp>
    </p:spTree>
    <p:extLst>
      <p:ext uri="{BB962C8B-B14F-4D97-AF65-F5344CB8AC3E}">
        <p14:creationId xmlns:p14="http://schemas.microsoft.com/office/powerpoint/2010/main" val="3935096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So after the Data Association Step, we can </a:t>
            </a:r>
            <a:r>
              <a:rPr lang="en-US" err="1"/>
              <a:t>constrct</a:t>
            </a:r>
            <a:r>
              <a:rPr lang="en-US"/>
              <a:t> the scene graph that tells us somewhat reliably which images have overlap, and gives us first estimates on the relative camera poses.</a:t>
            </a:r>
            <a:endParaRPr lang="de-DE"/>
          </a:p>
        </p:txBody>
      </p:sp>
      <p:sp>
        <p:nvSpPr>
          <p:cNvPr id="4" name="Foliennummernplatzhalter 3"/>
          <p:cNvSpPr>
            <a:spLocks noGrp="1"/>
          </p:cNvSpPr>
          <p:nvPr>
            <p:ph type="sldNum" sz="quarter" idx="5"/>
          </p:nvPr>
        </p:nvSpPr>
        <p:spPr/>
        <p:txBody>
          <a:bodyPr/>
          <a:lstStyle/>
          <a:p>
            <a:fld id="{D7A3900C-D613-854E-9F9C-907A69C6A13A}" type="slidenum">
              <a:rPr lang="de-DE" smtClean="0"/>
              <a:t>67</a:t>
            </a:fld>
            <a:endParaRPr lang="de-DE"/>
          </a:p>
        </p:txBody>
      </p:sp>
    </p:spTree>
    <p:extLst>
      <p:ext uri="{BB962C8B-B14F-4D97-AF65-F5344CB8AC3E}">
        <p14:creationId xmlns:p14="http://schemas.microsoft.com/office/powerpoint/2010/main" val="9906517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Now in the next high level step, the </a:t>
            </a:r>
            <a:r>
              <a:rPr lang="en-US" err="1">
                <a:ea typeface="Calibri"/>
                <a:cs typeface="Calibri"/>
              </a:rPr>
              <a:t>SfM</a:t>
            </a:r>
            <a:r>
              <a:rPr lang="en-US">
                <a:ea typeface="Calibri"/>
                <a:cs typeface="Calibri"/>
              </a:rPr>
              <a:t> step, we use this scene graph to estimate the 3D Points and camera matrices.</a:t>
            </a:r>
          </a:p>
          <a:p>
            <a:r>
              <a:rPr lang="en-US">
                <a:ea typeface="Calibri"/>
                <a:cs typeface="Calibri"/>
              </a:rPr>
              <a:t>Most </a:t>
            </a:r>
            <a:r>
              <a:rPr lang="en-US" err="1">
                <a:ea typeface="Calibri"/>
                <a:cs typeface="Calibri"/>
              </a:rPr>
              <a:t>SfM</a:t>
            </a:r>
            <a:r>
              <a:rPr lang="en-US">
                <a:ea typeface="Calibri"/>
                <a:cs typeface="Calibri"/>
              </a:rPr>
              <a:t> pipelines can be put into one of these three categories.</a:t>
            </a:r>
          </a:p>
          <a:p>
            <a:endParaRPr lang="en-US">
              <a:ea typeface="Calibri"/>
              <a:cs typeface="Calibri"/>
            </a:endParaRPr>
          </a:p>
          <a:p>
            <a:r>
              <a:rPr lang="en-US">
                <a:ea typeface="Calibri"/>
                <a:cs typeface="Calibri"/>
              </a:rPr>
              <a:t>Incremental </a:t>
            </a:r>
            <a:r>
              <a:rPr lang="en-US" err="1">
                <a:ea typeface="Calibri"/>
                <a:cs typeface="Calibri"/>
              </a:rPr>
              <a:t>SfM</a:t>
            </a:r>
            <a:r>
              <a:rPr lang="en-US">
                <a:ea typeface="Calibri"/>
                <a:cs typeface="Calibri"/>
              </a:rPr>
              <a:t> pipelines start from two views, and in each step add an additional view.</a:t>
            </a:r>
          </a:p>
          <a:p>
            <a:r>
              <a:rPr lang="en-US">
                <a:ea typeface="Calibri"/>
                <a:cs typeface="Calibri"/>
              </a:rPr>
              <a:t>Global </a:t>
            </a:r>
            <a:r>
              <a:rPr lang="en-US" err="1">
                <a:ea typeface="Calibri"/>
                <a:cs typeface="Calibri"/>
              </a:rPr>
              <a:t>SfM</a:t>
            </a:r>
            <a:r>
              <a:rPr lang="en-US">
                <a:ea typeface="Calibri"/>
                <a:cs typeface="Calibri"/>
              </a:rPr>
              <a:t> processes all views simultaneously</a:t>
            </a:r>
          </a:p>
          <a:p>
            <a:r>
              <a:rPr lang="en-US">
                <a:ea typeface="Calibri"/>
                <a:cs typeface="Calibri"/>
              </a:rPr>
              <a:t>Hierarchical </a:t>
            </a:r>
            <a:r>
              <a:rPr lang="en-US" err="1">
                <a:ea typeface="Calibri"/>
                <a:cs typeface="Calibri"/>
              </a:rPr>
              <a:t>SfM</a:t>
            </a:r>
            <a:r>
              <a:rPr lang="en-US">
                <a:ea typeface="Calibri"/>
                <a:cs typeface="Calibri"/>
              </a:rPr>
              <a:t> pipelines are a mixture of both that partition the scene graph is clusters that are reconstructed individually and then stitched together</a:t>
            </a:r>
          </a:p>
        </p:txBody>
      </p:sp>
      <p:sp>
        <p:nvSpPr>
          <p:cNvPr id="4" name="Foliennummernplatzhalter 3"/>
          <p:cNvSpPr>
            <a:spLocks noGrp="1"/>
          </p:cNvSpPr>
          <p:nvPr>
            <p:ph type="sldNum" sz="quarter" idx="5"/>
          </p:nvPr>
        </p:nvSpPr>
        <p:spPr/>
        <p:txBody>
          <a:bodyPr/>
          <a:lstStyle/>
          <a:p>
            <a:fld id="{D7A3900C-D613-854E-9F9C-907A69C6A13A}" type="slidenum">
              <a:rPr lang="de-DE" smtClean="0"/>
              <a:t>68</a:t>
            </a:fld>
            <a:endParaRPr lang="de-DE"/>
          </a:p>
        </p:txBody>
      </p:sp>
    </p:spTree>
    <p:extLst>
      <p:ext uri="{BB962C8B-B14F-4D97-AF65-F5344CB8AC3E}">
        <p14:creationId xmlns:p14="http://schemas.microsoft.com/office/powerpoint/2010/main" val="7807211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What you see here is an example of COLMAP in action. COLMAP is the most popular incremental structure from motion pipeline</a:t>
            </a:r>
            <a:endParaRPr lang="en-US"/>
          </a:p>
          <a:p>
            <a:r>
              <a:rPr lang="en-US">
                <a:ea typeface="Calibri"/>
                <a:cs typeface="Calibri"/>
              </a:rPr>
              <a:t>You can see that it is incremental by how it adds one camera after the other, and adding newly observed 3D points.</a:t>
            </a:r>
          </a:p>
        </p:txBody>
      </p:sp>
      <p:sp>
        <p:nvSpPr>
          <p:cNvPr id="4" name="Foliennummernplatzhalter 3"/>
          <p:cNvSpPr>
            <a:spLocks noGrp="1"/>
          </p:cNvSpPr>
          <p:nvPr>
            <p:ph type="sldNum" sz="quarter" idx="5"/>
          </p:nvPr>
        </p:nvSpPr>
        <p:spPr/>
        <p:txBody>
          <a:bodyPr/>
          <a:lstStyle/>
          <a:p>
            <a:fld id="{D7A3900C-D613-854E-9F9C-907A69C6A13A}" type="slidenum">
              <a:rPr lang="de-DE" smtClean="0"/>
              <a:t>69</a:t>
            </a:fld>
            <a:endParaRPr lang="de-DE"/>
          </a:p>
        </p:txBody>
      </p:sp>
    </p:spTree>
    <p:extLst>
      <p:ext uri="{BB962C8B-B14F-4D97-AF65-F5344CB8AC3E}">
        <p14:creationId xmlns:p14="http://schemas.microsoft.com/office/powerpoint/2010/main" val="18437393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This is the method overview figure from COLMAP.</a:t>
            </a:r>
          </a:p>
          <a:p>
            <a:r>
              <a:rPr lang="en-US">
                <a:ea typeface="Calibri"/>
                <a:cs typeface="Calibri"/>
              </a:rPr>
              <a:t>We have already seen the Correspondence Search Part (Data Association)</a:t>
            </a:r>
          </a:p>
          <a:p>
            <a:r>
              <a:rPr lang="en-US">
                <a:ea typeface="Calibri"/>
                <a:cs typeface="Calibri"/>
              </a:rPr>
              <a:t>We go through the initialization and incremental reconstruction steps of the pipeline.</a:t>
            </a:r>
          </a:p>
        </p:txBody>
      </p:sp>
      <p:sp>
        <p:nvSpPr>
          <p:cNvPr id="4" name="Foliennummernplatzhalter 3"/>
          <p:cNvSpPr>
            <a:spLocks noGrp="1"/>
          </p:cNvSpPr>
          <p:nvPr>
            <p:ph type="sldNum" sz="quarter" idx="5"/>
          </p:nvPr>
        </p:nvSpPr>
        <p:spPr/>
        <p:txBody>
          <a:bodyPr/>
          <a:lstStyle/>
          <a:p>
            <a:fld id="{D7A3900C-D613-854E-9F9C-907A69C6A13A}" type="slidenum">
              <a:rPr lang="de-DE" smtClean="0"/>
              <a:t>70</a:t>
            </a:fld>
            <a:endParaRPr lang="de-DE"/>
          </a:p>
        </p:txBody>
      </p:sp>
    </p:spTree>
    <p:extLst>
      <p:ext uri="{BB962C8B-B14F-4D97-AF65-F5344CB8AC3E}">
        <p14:creationId xmlns:p14="http://schemas.microsoft.com/office/powerpoint/2010/main" val="40864982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This is a demo from GLOMAP, a global structure from motion pipeline from ECCV'24</a:t>
            </a:r>
          </a:p>
          <a:p>
            <a:r>
              <a:rPr lang="en-US">
                <a:ea typeface="Calibri"/>
                <a:cs typeface="Calibri"/>
              </a:rPr>
              <a:t>You can see how all cameras and points are optimized </a:t>
            </a:r>
            <a:r>
              <a:rPr lang="en-US" err="1">
                <a:ea typeface="Calibri"/>
                <a:cs typeface="Calibri"/>
              </a:rPr>
              <a:t>simulatineously</a:t>
            </a:r>
            <a:r>
              <a:rPr lang="en-US">
                <a:ea typeface="Calibri"/>
                <a:cs typeface="Calibri"/>
              </a:rPr>
              <a:t>, as opposed to the incremental pipeline, where the cameras and 3D points were added one after the other.</a:t>
            </a:r>
          </a:p>
        </p:txBody>
      </p:sp>
      <p:sp>
        <p:nvSpPr>
          <p:cNvPr id="4" name="Foliennummernplatzhalter 3"/>
          <p:cNvSpPr>
            <a:spLocks noGrp="1"/>
          </p:cNvSpPr>
          <p:nvPr>
            <p:ph type="sldNum" sz="quarter" idx="5"/>
          </p:nvPr>
        </p:nvSpPr>
        <p:spPr/>
        <p:txBody>
          <a:bodyPr/>
          <a:lstStyle/>
          <a:p>
            <a:fld id="{D7A3900C-D613-854E-9F9C-907A69C6A13A}" type="slidenum">
              <a:rPr lang="de-DE" smtClean="0"/>
              <a:t>78</a:t>
            </a:fld>
            <a:endParaRPr lang="de-DE"/>
          </a:p>
        </p:txBody>
      </p:sp>
    </p:spTree>
    <p:extLst>
      <p:ext uri="{BB962C8B-B14F-4D97-AF65-F5344CB8AC3E}">
        <p14:creationId xmlns:p14="http://schemas.microsoft.com/office/powerpoint/2010/main" val="5705176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One central problem of global </a:t>
            </a:r>
            <a:r>
              <a:rPr lang="en-US" err="1">
                <a:ea typeface="Calibri"/>
                <a:cs typeface="Calibri"/>
              </a:rPr>
              <a:t>SfM</a:t>
            </a:r>
            <a:r>
              <a:rPr lang="en-US">
                <a:ea typeface="Calibri"/>
                <a:cs typeface="Calibri"/>
              </a:rPr>
              <a:t> is the so-called rotation- and translation-averaging</a:t>
            </a:r>
          </a:p>
          <a:p>
            <a:r>
              <a:rPr lang="en-US">
                <a:ea typeface="Calibri"/>
                <a:cs typeface="Calibri"/>
              </a:rPr>
              <a:t>From (pairwise) 2-View-Geometry, we can </a:t>
            </a:r>
            <a:r>
              <a:rPr lang="en-US" err="1">
                <a:ea typeface="Calibri"/>
                <a:cs typeface="Calibri"/>
              </a:rPr>
              <a:t>estimte</a:t>
            </a:r>
            <a:r>
              <a:rPr lang="en-US">
                <a:ea typeface="Calibri"/>
                <a:cs typeface="Calibri"/>
              </a:rPr>
              <a:t> the relative rotations and translations between all pairwise cameras that view a common region.</a:t>
            </a:r>
          </a:p>
          <a:p>
            <a:r>
              <a:rPr lang="en-US">
                <a:ea typeface="Calibri"/>
                <a:cs typeface="Calibri"/>
              </a:rPr>
              <a:t>We will get some view-graph like this, where the {</a:t>
            </a:r>
            <a:r>
              <a:rPr lang="en-US" err="1">
                <a:ea typeface="Calibri"/>
                <a:cs typeface="Calibri"/>
              </a:rPr>
              <a:t>R,t</a:t>
            </a:r>
            <a:r>
              <a:rPr lang="en-US">
                <a:ea typeface="Calibri"/>
                <a:cs typeface="Calibri"/>
              </a:rPr>
              <a:t>}_{</a:t>
            </a:r>
            <a:r>
              <a:rPr lang="en-US" err="1">
                <a:ea typeface="Calibri"/>
                <a:cs typeface="Calibri"/>
              </a:rPr>
              <a:t>ij</a:t>
            </a:r>
            <a:r>
              <a:rPr lang="en-US">
                <a:ea typeface="Calibri"/>
                <a:cs typeface="Calibri"/>
              </a:rPr>
              <a:t>} are the relative pose estimates between camera </a:t>
            </a:r>
            <a:r>
              <a:rPr lang="en-US" err="1">
                <a:ea typeface="Calibri"/>
                <a:cs typeface="Calibri"/>
              </a:rPr>
              <a:t>i</a:t>
            </a:r>
            <a:r>
              <a:rPr lang="en-US">
                <a:ea typeface="Calibri"/>
                <a:cs typeface="Calibri"/>
              </a:rPr>
              <a:t> and j.</a:t>
            </a:r>
          </a:p>
          <a:p>
            <a:r>
              <a:rPr lang="en-US">
                <a:ea typeface="Calibri"/>
                <a:cs typeface="Calibri"/>
              </a:rPr>
              <a:t>Of course, these are all somewhat noisy estimates that may suffer from wrong correspondences, inaccurate intrinsic estimates </a:t>
            </a:r>
            <a:r>
              <a:rPr lang="en-US" err="1">
                <a:ea typeface="Calibri"/>
                <a:cs typeface="Calibri"/>
              </a:rPr>
              <a:t>etc</a:t>
            </a:r>
            <a:r>
              <a:rPr lang="en-US">
                <a:ea typeface="Calibri"/>
                <a:cs typeface="Calibri"/>
              </a:rPr>
              <a:t>, so we cannot simply "add" the relative poses up to get consistent global poses.</a:t>
            </a:r>
          </a:p>
          <a:p>
            <a:r>
              <a:rPr lang="en-US">
                <a:ea typeface="Calibri"/>
                <a:cs typeface="Calibri"/>
              </a:rPr>
              <a:t>Each cycle in this view-graph will potentially lead to a clash in global poses.</a:t>
            </a:r>
          </a:p>
          <a:p>
            <a:r>
              <a:rPr lang="en-US">
                <a:ea typeface="Calibri"/>
                <a:cs typeface="Calibri"/>
              </a:rPr>
              <a:t>The problem to deal with this is known as "rotation" averaging.</a:t>
            </a:r>
          </a:p>
          <a:p>
            <a:r>
              <a:rPr lang="en-US">
                <a:ea typeface="Calibri"/>
                <a:cs typeface="Calibri"/>
              </a:rPr>
              <a:t>The task is, to find the global orientations of the cameras (</a:t>
            </a:r>
            <a:r>
              <a:rPr lang="en-US" err="1">
                <a:ea typeface="Calibri"/>
                <a:cs typeface="Calibri"/>
              </a:rPr>
              <a:t>R_i</a:t>
            </a:r>
            <a:r>
              <a:rPr lang="en-US">
                <a:ea typeface="Calibri"/>
                <a:cs typeface="Calibri"/>
              </a:rPr>
              <a:t>) that minimize the error to the estimated relative rotations.</a:t>
            </a:r>
          </a:p>
          <a:p>
            <a:endParaRPr lang="en-US">
              <a:ea typeface="Calibri"/>
              <a:cs typeface="Calibri"/>
            </a:endParaRPr>
          </a:p>
          <a:p>
            <a:r>
              <a:rPr lang="en-US" b="1"/>
              <a:t>IMPORTANCE: </a:t>
            </a:r>
            <a:r>
              <a:rPr lang="en-US"/>
              <a:t>5/5 at least students should know about the general idea of rotation / translation averaging.</a:t>
            </a:r>
          </a:p>
        </p:txBody>
      </p:sp>
      <p:sp>
        <p:nvSpPr>
          <p:cNvPr id="4" name="Foliennummernplatzhalter 3"/>
          <p:cNvSpPr>
            <a:spLocks noGrp="1"/>
          </p:cNvSpPr>
          <p:nvPr>
            <p:ph type="sldNum" sz="quarter" idx="5"/>
          </p:nvPr>
        </p:nvSpPr>
        <p:spPr/>
        <p:txBody>
          <a:bodyPr/>
          <a:lstStyle/>
          <a:p>
            <a:fld id="{D7A3900C-D613-854E-9F9C-907A69C6A13A}" type="slidenum">
              <a:rPr lang="de-DE" smtClean="0"/>
              <a:t>79</a:t>
            </a:fld>
            <a:endParaRPr lang="de-DE"/>
          </a:p>
        </p:txBody>
      </p:sp>
    </p:spTree>
    <p:extLst>
      <p:ext uri="{BB962C8B-B14F-4D97-AF65-F5344CB8AC3E}">
        <p14:creationId xmlns:p14="http://schemas.microsoft.com/office/powerpoint/2010/main" val="1551419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This can be formulated as follows:</a:t>
            </a:r>
          </a:p>
          <a:p>
            <a:r>
              <a:rPr lang="en-US" dirty="0">
                <a:ea typeface="Calibri"/>
                <a:cs typeface="Calibri"/>
              </a:rPr>
              <a:t>Hat R contains all global rotations, that we want to optimize for</a:t>
            </a:r>
          </a:p>
          <a:p>
            <a:r>
              <a:rPr lang="en-US" dirty="0">
                <a:ea typeface="Calibri"/>
                <a:cs typeface="Calibri"/>
              </a:rPr>
              <a:t>The </a:t>
            </a:r>
            <a:r>
              <a:rPr lang="en-US" dirty="0" err="1">
                <a:ea typeface="Calibri"/>
                <a:cs typeface="Calibri"/>
              </a:rPr>
              <a:t>R_ij</a:t>
            </a:r>
            <a:r>
              <a:rPr lang="en-US" dirty="0">
                <a:ea typeface="Calibri"/>
                <a:cs typeface="Calibri"/>
              </a:rPr>
              <a:t> are the local relative rotations that we estimated from </a:t>
            </a:r>
            <a:r>
              <a:rPr lang="en-US" dirty="0" err="1">
                <a:ea typeface="Calibri"/>
                <a:cs typeface="Calibri"/>
              </a:rPr>
              <a:t>epipolar</a:t>
            </a:r>
            <a:r>
              <a:rPr lang="en-US" dirty="0">
                <a:ea typeface="Calibri"/>
                <a:cs typeface="Calibri"/>
              </a:rPr>
              <a:t> geometry</a:t>
            </a:r>
          </a:p>
          <a:p>
            <a:r>
              <a:rPr lang="en-US" dirty="0">
                <a:ea typeface="Calibri"/>
                <a:cs typeface="Calibri"/>
              </a:rPr>
              <a:t>In terms of global rotations, </a:t>
            </a:r>
            <a:r>
              <a:rPr lang="en-US" dirty="0" err="1">
                <a:ea typeface="Calibri"/>
                <a:cs typeface="Calibri"/>
              </a:rPr>
              <a:t>R_ij</a:t>
            </a:r>
            <a:r>
              <a:rPr lang="en-US" dirty="0">
                <a:ea typeface="Calibri"/>
                <a:cs typeface="Calibri"/>
              </a:rPr>
              <a:t> can be expressed as the product of </a:t>
            </a:r>
            <a:r>
              <a:rPr lang="en-US" dirty="0" err="1">
                <a:ea typeface="Calibri"/>
                <a:cs typeface="Calibri"/>
              </a:rPr>
              <a:t>R_j</a:t>
            </a:r>
            <a:r>
              <a:rPr lang="en-US" dirty="0">
                <a:ea typeface="Calibri"/>
                <a:cs typeface="Calibri"/>
              </a:rPr>
              <a:t> with </a:t>
            </a:r>
            <a:r>
              <a:rPr lang="en-US" dirty="0" err="1">
                <a:ea typeface="Calibri"/>
                <a:cs typeface="Calibri"/>
              </a:rPr>
              <a:t>R_i^T</a:t>
            </a:r>
            <a:r>
              <a:rPr lang="en-US" dirty="0">
                <a:ea typeface="Calibri"/>
                <a:cs typeface="Calibri"/>
              </a:rPr>
              <a:t> (back and forth)</a:t>
            </a:r>
          </a:p>
          <a:p>
            <a:r>
              <a:rPr lang="en-US" dirty="0">
                <a:ea typeface="Calibri"/>
                <a:cs typeface="Calibri"/>
              </a:rPr>
              <a:t>We want to find the global rotations that minimize the relative rotation error.</a:t>
            </a:r>
          </a:p>
          <a:p>
            <a:endParaRPr lang="en-US" dirty="0">
              <a:ea typeface="Calibri"/>
              <a:cs typeface="Calibri"/>
            </a:endParaRPr>
          </a:p>
          <a:p>
            <a:r>
              <a:rPr lang="en-US" dirty="0">
                <a:ea typeface="Calibri"/>
                <a:cs typeface="Calibri"/>
              </a:rPr>
              <a:t>There are some </a:t>
            </a:r>
            <a:r>
              <a:rPr lang="en-US" dirty="0" err="1">
                <a:ea typeface="Calibri"/>
                <a:cs typeface="Calibri"/>
              </a:rPr>
              <a:t>optimizatino</a:t>
            </a:r>
            <a:r>
              <a:rPr lang="en-US" dirty="0">
                <a:ea typeface="Calibri"/>
                <a:cs typeface="Calibri"/>
              </a:rPr>
              <a:t> based approaches that deal with this problem. But we wont cover them here in detail.</a:t>
            </a:r>
          </a:p>
          <a:p>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80</a:t>
            </a:fld>
            <a:endParaRPr lang="de-DE"/>
          </a:p>
        </p:txBody>
      </p:sp>
    </p:spTree>
    <p:extLst>
      <p:ext uri="{BB962C8B-B14F-4D97-AF65-F5344CB8AC3E}">
        <p14:creationId xmlns:p14="http://schemas.microsoft.com/office/powerpoint/2010/main" val="24457834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Now that we have estimated global rotations of the cameras, we can do a similar thing for translations.</a:t>
            </a:r>
            <a:endParaRPr lang="de-DE"/>
          </a:p>
          <a:p>
            <a:r>
              <a:rPr lang="en-US" dirty="0"/>
              <a:t>Translation averaging can be expressed as the following optimization problem.</a:t>
            </a:r>
            <a:endParaRPr lang="en-US">
              <a:ea typeface="Calibri"/>
              <a:cs typeface="Calibri"/>
            </a:endParaRPr>
          </a:p>
          <a:p>
            <a:r>
              <a:rPr lang="en-US" dirty="0"/>
              <a:t>Why do we normalize the </a:t>
            </a:r>
            <a:r>
              <a:rPr lang="en-US" dirty="0" err="1"/>
              <a:t>distsance</a:t>
            </a:r>
            <a:r>
              <a:rPr lang="en-US" dirty="0"/>
              <a:t> estimates?</a:t>
            </a:r>
            <a:endParaRPr lang="en-US">
              <a:ea typeface="Calibri"/>
              <a:cs typeface="Calibri"/>
            </a:endParaRPr>
          </a:p>
          <a:p>
            <a:r>
              <a:rPr lang="en-US" dirty="0"/>
              <a:t>Because we can only recover the t_{</a:t>
            </a:r>
            <a:r>
              <a:rPr lang="en-US" dirty="0" err="1"/>
              <a:t>ij</a:t>
            </a:r>
            <a:r>
              <a:rPr lang="en-US" dirty="0"/>
              <a:t>}'s up to scale! So we assume them to be normalized, and hence have to reflect this in the optimization.</a:t>
            </a:r>
            <a:endParaRPr lang="en-US" dirty="0">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81</a:t>
            </a:fld>
            <a:endParaRPr lang="de-DE"/>
          </a:p>
        </p:txBody>
      </p:sp>
    </p:spTree>
    <p:extLst>
      <p:ext uri="{BB962C8B-B14F-4D97-AF65-F5344CB8AC3E}">
        <p14:creationId xmlns:p14="http://schemas.microsoft.com/office/powerpoint/2010/main" val="169931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A global </a:t>
            </a:r>
            <a:r>
              <a:rPr lang="en-US" err="1"/>
              <a:t>SfM</a:t>
            </a:r>
            <a:r>
              <a:rPr lang="en-US"/>
              <a:t> pipeline then could look like this.</a:t>
            </a:r>
            <a:endParaRPr lang="de-DE"/>
          </a:p>
          <a:p>
            <a:r>
              <a:rPr lang="en-US"/>
              <a:t>This is a recent paper GLOMAP from ECCV'24 which </a:t>
            </a:r>
            <a:r>
              <a:rPr lang="en-US" err="1"/>
              <a:t>revisists</a:t>
            </a:r>
            <a:r>
              <a:rPr lang="en-US"/>
              <a:t> global </a:t>
            </a:r>
            <a:r>
              <a:rPr lang="en-US" err="1"/>
              <a:t>SfM</a:t>
            </a:r>
            <a:r>
              <a:rPr lang="en-US"/>
              <a:t> after COLMAP (incremental) has been the </a:t>
            </a:r>
            <a:r>
              <a:rPr lang="en-US" err="1"/>
              <a:t>goto</a:t>
            </a:r>
            <a:r>
              <a:rPr lang="en-US"/>
              <a:t> method over the last years.</a:t>
            </a:r>
            <a:endParaRPr lang="de-DE"/>
          </a:p>
          <a:p>
            <a:r>
              <a:rPr lang="en-US"/>
              <a:t>Notice that there is no loop in this pipeline, i.e. no incremental view adding, but a global alignment followed by bundle adjustment.</a:t>
            </a:r>
            <a:endParaRPr lang="de-DE"/>
          </a:p>
          <a:p>
            <a:r>
              <a:rPr lang="en-US"/>
              <a:t>GLOMAP is a much more efficient and scalable pipeline than COLMAP. According to the authors, it is typically up to 1-2 orders of magnitude faster than COLMAP while achieving similar or superior reconstruction quality.</a:t>
            </a:r>
            <a:endParaRPr lang="de-DE"/>
          </a:p>
          <a:p>
            <a:endParaRPr lang="en-US"/>
          </a:p>
          <a:p>
            <a:r>
              <a:rPr lang="en-US"/>
              <a:t>A note: GLOMAP does not perform translation averaging, but instead introduces a new method called global positioning. This step </a:t>
            </a:r>
            <a:r>
              <a:rPr lang="en-US" err="1"/>
              <a:t>simultanenously</a:t>
            </a:r>
            <a:r>
              <a:rPr lang="en-US"/>
              <a:t> estimates camera translations and 3D points, as opposed to translation averaging followed by triangulation.</a:t>
            </a:r>
            <a:endParaRPr lang="de-DE">
              <a:ea typeface="Calibri"/>
              <a:cs typeface="Calibri"/>
            </a:endParaRPr>
          </a:p>
          <a:p>
            <a:endParaRPr lang="en-US">
              <a:ea typeface="Calibri"/>
              <a:cs typeface="Calibri"/>
            </a:endParaRPr>
          </a:p>
          <a:p>
            <a:r>
              <a:rPr lang="en-US" b="1"/>
              <a:t>IMPORTANCE: </a:t>
            </a:r>
            <a:r>
              <a:rPr lang="en-US"/>
              <a:t>5/5</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82</a:t>
            </a:fld>
            <a:endParaRPr lang="de-DE"/>
          </a:p>
        </p:txBody>
      </p:sp>
    </p:spTree>
    <p:extLst>
      <p:ext uri="{BB962C8B-B14F-4D97-AF65-F5344CB8AC3E}">
        <p14:creationId xmlns:p14="http://schemas.microsoft.com/office/powerpoint/2010/main" val="592310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Hierarchical </a:t>
            </a:r>
            <a:r>
              <a:rPr lang="en-US" err="1">
                <a:ea typeface="Calibri"/>
                <a:cs typeface="Calibri"/>
              </a:rPr>
              <a:t>SfM</a:t>
            </a:r>
            <a:r>
              <a:rPr lang="en-US">
                <a:ea typeface="Calibri"/>
                <a:cs typeface="Calibri"/>
              </a:rPr>
              <a:t> is like a mixture of global and incremental </a:t>
            </a:r>
            <a:r>
              <a:rPr lang="en-US" err="1">
                <a:ea typeface="Calibri"/>
                <a:cs typeface="Calibri"/>
              </a:rPr>
              <a:t>SfM</a:t>
            </a:r>
            <a:endParaRPr lang="en-US">
              <a:ea typeface="Calibri"/>
              <a:cs typeface="Calibri"/>
            </a:endParaRPr>
          </a:p>
          <a:p>
            <a:r>
              <a:rPr lang="en-US">
                <a:ea typeface="Calibri"/>
                <a:cs typeface="Calibri"/>
              </a:rPr>
              <a:t>The scene graph gets partitioned into clusters which get </a:t>
            </a:r>
            <a:r>
              <a:rPr lang="en-US" err="1">
                <a:ea typeface="Calibri"/>
                <a:cs typeface="Calibri"/>
              </a:rPr>
              <a:t>reconstruced</a:t>
            </a:r>
            <a:r>
              <a:rPr lang="en-US">
                <a:ea typeface="Calibri"/>
                <a:cs typeface="Calibri"/>
              </a:rPr>
              <a:t> individually</a:t>
            </a:r>
          </a:p>
          <a:p>
            <a:endParaRPr lang="en-US">
              <a:ea typeface="Calibri"/>
              <a:cs typeface="Calibri"/>
            </a:endParaRPr>
          </a:p>
          <a:p>
            <a:r>
              <a:rPr lang="en-US" b="1"/>
              <a:t>IMPORTANCE</a:t>
            </a:r>
            <a:r>
              <a:rPr lang="en-US"/>
              <a:t>: 1/5 Not really that important </a:t>
            </a:r>
            <a:endParaRPr lang="en-US">
              <a:ea typeface="Calibri"/>
              <a:cs typeface="Calibri"/>
            </a:endParaRP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83</a:t>
            </a:fld>
            <a:endParaRPr lang="de-DE"/>
          </a:p>
        </p:txBody>
      </p:sp>
    </p:spTree>
    <p:extLst>
      <p:ext uri="{BB962C8B-B14F-4D97-AF65-F5344CB8AC3E}">
        <p14:creationId xmlns:p14="http://schemas.microsoft.com/office/powerpoint/2010/main" val="2057332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Note that we implicitly assume known correspondences, i.e. which 2D points correspond to which 3D point, and therefore also which 2D points correspond between two views. </a:t>
            </a:r>
            <a:endParaRPr lang="de-DE"/>
          </a:p>
          <a:p>
            <a:r>
              <a:rPr lang="en-US"/>
              <a:t>We can estimate correspondences using feature detection algorithms. They take as input images and find </a:t>
            </a:r>
            <a:r>
              <a:rPr lang="en-US" err="1"/>
              <a:t>keypoints</a:t>
            </a:r>
            <a:r>
              <a:rPr lang="en-US"/>
              <a:t>, and attach features to them, based on what is around the </a:t>
            </a:r>
            <a:r>
              <a:rPr lang="en-US" err="1"/>
              <a:t>keypoint</a:t>
            </a:r>
            <a:r>
              <a:rPr lang="en-US"/>
              <a:t>. You can then match the features between different views, to get 2D-2D correspondences. </a:t>
            </a:r>
            <a:endParaRPr lang="en-US">
              <a:ea typeface="Calibri"/>
              <a:cs typeface="Calibri"/>
            </a:endParaRPr>
          </a:p>
          <a:p>
            <a:r>
              <a:rPr lang="en-US"/>
              <a:t>We assume that we have access to such estimated 2D-2D correspondences, but we do NOT assume that they are correct.</a:t>
            </a:r>
          </a:p>
          <a:p>
            <a:r>
              <a:rPr lang="en-US"/>
              <a:t>Dealing with outliers and wrong correspondences is a huge challenge in any </a:t>
            </a:r>
            <a:r>
              <a:rPr lang="en-US" err="1"/>
              <a:t>SfM</a:t>
            </a:r>
            <a:r>
              <a:rPr lang="en-US"/>
              <a:t> pipeline, but we will later see one general method (RANSAC) to deal with those.</a:t>
            </a:r>
          </a:p>
          <a:p>
            <a:endParaRPr lang="en-US">
              <a:ea typeface="Calibri" panose="020F0502020204030204"/>
              <a:cs typeface="Calibri" panose="020F0502020204030204"/>
            </a:endParaRPr>
          </a:p>
          <a:p>
            <a:r>
              <a:rPr lang="en-US" b="1"/>
              <a:t>IMPORTANCE</a:t>
            </a:r>
            <a:r>
              <a:rPr lang="en-US"/>
              <a:t>: 5/5</a:t>
            </a:r>
          </a:p>
        </p:txBody>
      </p:sp>
      <p:sp>
        <p:nvSpPr>
          <p:cNvPr id="4" name="Foliennummernplatzhalter 3"/>
          <p:cNvSpPr>
            <a:spLocks noGrp="1"/>
          </p:cNvSpPr>
          <p:nvPr>
            <p:ph type="sldNum" sz="quarter" idx="5"/>
          </p:nvPr>
        </p:nvSpPr>
        <p:spPr/>
        <p:txBody>
          <a:bodyPr/>
          <a:lstStyle/>
          <a:p>
            <a:fld id="{D7A3900C-D613-854E-9F9C-907A69C6A13A}" type="slidenum">
              <a:rPr lang="de-DE" smtClean="0"/>
              <a:t>11</a:t>
            </a:fld>
            <a:endParaRPr lang="de-DE"/>
          </a:p>
        </p:txBody>
      </p:sp>
    </p:spTree>
    <p:extLst>
      <p:ext uri="{BB962C8B-B14F-4D97-AF65-F5344CB8AC3E}">
        <p14:creationId xmlns:p14="http://schemas.microsoft.com/office/powerpoint/2010/main" val="5190345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ea typeface="Calibri"/>
              <a:cs typeface="Calibri"/>
            </a:endParaRPr>
          </a:p>
          <a:p>
            <a:endParaRPr lang="en-US">
              <a:ea typeface="Calibri"/>
              <a:cs typeface="Calibri"/>
            </a:endParaRPr>
          </a:p>
          <a:p>
            <a:r>
              <a:rPr lang="en-US" b="1"/>
              <a:t>IMPORTANCE</a:t>
            </a:r>
            <a:r>
              <a:rPr lang="en-US"/>
              <a:t>: 3/5 But the row on hierarchical methods can potentially be removed</a:t>
            </a:r>
          </a:p>
          <a:p>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84</a:t>
            </a:fld>
            <a:endParaRPr lang="de-DE"/>
          </a:p>
        </p:txBody>
      </p:sp>
    </p:spTree>
    <p:extLst>
      <p:ext uri="{BB962C8B-B14F-4D97-AF65-F5344CB8AC3E}">
        <p14:creationId xmlns:p14="http://schemas.microsoft.com/office/powerpoint/2010/main" val="38097632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IMPORTANCE: </a:t>
            </a:r>
            <a:r>
              <a:rPr lang="en-US"/>
              <a:t>5/5</a:t>
            </a:r>
            <a:endParaRPr lang="de-DE"/>
          </a:p>
        </p:txBody>
      </p:sp>
      <p:sp>
        <p:nvSpPr>
          <p:cNvPr id="4" name="Foliennummernplatzhalter 3"/>
          <p:cNvSpPr>
            <a:spLocks noGrp="1"/>
          </p:cNvSpPr>
          <p:nvPr>
            <p:ph type="sldNum" sz="quarter" idx="5"/>
          </p:nvPr>
        </p:nvSpPr>
        <p:spPr/>
        <p:txBody>
          <a:bodyPr/>
          <a:lstStyle/>
          <a:p>
            <a:fld id="{D7A3900C-D613-854E-9F9C-907A69C6A13A}" type="slidenum">
              <a:rPr lang="de-DE" smtClean="0"/>
              <a:t>86</a:t>
            </a:fld>
            <a:endParaRPr lang="de-DE"/>
          </a:p>
        </p:txBody>
      </p:sp>
    </p:spTree>
    <p:extLst>
      <p:ext uri="{BB962C8B-B14F-4D97-AF65-F5344CB8AC3E}">
        <p14:creationId xmlns:p14="http://schemas.microsoft.com/office/powerpoint/2010/main" val="2138716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IMPORTANCE: </a:t>
            </a:r>
            <a:r>
              <a:rPr lang="en-US"/>
              <a:t>5/5</a:t>
            </a:r>
            <a:endParaRPr lang="de-DE"/>
          </a:p>
        </p:txBody>
      </p:sp>
      <p:sp>
        <p:nvSpPr>
          <p:cNvPr id="4" name="Foliennummernplatzhalter 3"/>
          <p:cNvSpPr>
            <a:spLocks noGrp="1"/>
          </p:cNvSpPr>
          <p:nvPr>
            <p:ph type="sldNum" sz="quarter" idx="5"/>
          </p:nvPr>
        </p:nvSpPr>
        <p:spPr/>
        <p:txBody>
          <a:bodyPr/>
          <a:lstStyle/>
          <a:p>
            <a:fld id="{D7A3900C-D613-854E-9F9C-907A69C6A13A}" type="slidenum">
              <a:rPr lang="de-DE" smtClean="0"/>
              <a:t>87</a:t>
            </a:fld>
            <a:endParaRPr lang="de-DE"/>
          </a:p>
        </p:txBody>
      </p:sp>
    </p:spTree>
    <p:extLst>
      <p:ext uri="{BB962C8B-B14F-4D97-AF65-F5344CB8AC3E}">
        <p14:creationId xmlns:p14="http://schemas.microsoft.com/office/powerpoint/2010/main" val="24857356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IMPORTANCE: </a:t>
            </a:r>
            <a:r>
              <a:rPr lang="en-US"/>
              <a:t>5/5</a:t>
            </a:r>
            <a:endParaRPr lang="de-DE"/>
          </a:p>
        </p:txBody>
      </p:sp>
      <p:sp>
        <p:nvSpPr>
          <p:cNvPr id="4" name="Foliennummernplatzhalter 3"/>
          <p:cNvSpPr>
            <a:spLocks noGrp="1"/>
          </p:cNvSpPr>
          <p:nvPr>
            <p:ph type="sldNum" sz="quarter" idx="5"/>
          </p:nvPr>
        </p:nvSpPr>
        <p:spPr/>
        <p:txBody>
          <a:bodyPr/>
          <a:lstStyle/>
          <a:p>
            <a:fld id="{D7A3900C-D613-854E-9F9C-907A69C6A13A}" type="slidenum">
              <a:rPr lang="de-DE" smtClean="0"/>
              <a:t>88</a:t>
            </a:fld>
            <a:endParaRPr lang="de-DE"/>
          </a:p>
        </p:txBody>
      </p:sp>
    </p:spTree>
    <p:extLst>
      <p:ext uri="{BB962C8B-B14F-4D97-AF65-F5344CB8AC3E}">
        <p14:creationId xmlns:p14="http://schemas.microsoft.com/office/powerpoint/2010/main" val="23413871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IMPORTANCE: </a:t>
            </a:r>
            <a:r>
              <a:rPr lang="en-US"/>
              <a:t>5/5</a:t>
            </a:r>
            <a:endParaRPr lang="de-DE"/>
          </a:p>
        </p:txBody>
      </p:sp>
      <p:sp>
        <p:nvSpPr>
          <p:cNvPr id="4" name="Foliennummernplatzhalter 3"/>
          <p:cNvSpPr>
            <a:spLocks noGrp="1"/>
          </p:cNvSpPr>
          <p:nvPr>
            <p:ph type="sldNum" sz="quarter" idx="5"/>
          </p:nvPr>
        </p:nvSpPr>
        <p:spPr/>
        <p:txBody>
          <a:bodyPr/>
          <a:lstStyle/>
          <a:p>
            <a:fld id="{D7A3900C-D613-854E-9F9C-907A69C6A13A}" type="slidenum">
              <a:rPr lang="de-DE" smtClean="0"/>
              <a:t>89</a:t>
            </a:fld>
            <a:endParaRPr lang="de-DE"/>
          </a:p>
        </p:txBody>
      </p:sp>
    </p:spTree>
    <p:extLst>
      <p:ext uri="{BB962C8B-B14F-4D97-AF65-F5344CB8AC3E}">
        <p14:creationId xmlns:p14="http://schemas.microsoft.com/office/powerpoint/2010/main" val="36574812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IMPORTANCE: </a:t>
            </a:r>
            <a:r>
              <a:rPr lang="en-US"/>
              <a:t>5/5</a:t>
            </a:r>
            <a:endParaRPr lang="de-DE"/>
          </a:p>
        </p:txBody>
      </p:sp>
      <p:sp>
        <p:nvSpPr>
          <p:cNvPr id="4" name="Foliennummernplatzhalter 3"/>
          <p:cNvSpPr>
            <a:spLocks noGrp="1"/>
          </p:cNvSpPr>
          <p:nvPr>
            <p:ph type="sldNum" sz="quarter" idx="5"/>
          </p:nvPr>
        </p:nvSpPr>
        <p:spPr/>
        <p:txBody>
          <a:bodyPr/>
          <a:lstStyle/>
          <a:p>
            <a:fld id="{D7A3900C-D613-854E-9F9C-907A69C6A13A}" type="slidenum">
              <a:rPr lang="de-DE" smtClean="0"/>
              <a:t>90</a:t>
            </a:fld>
            <a:endParaRPr lang="de-DE"/>
          </a:p>
        </p:txBody>
      </p:sp>
    </p:spTree>
    <p:extLst>
      <p:ext uri="{BB962C8B-B14F-4D97-AF65-F5344CB8AC3E}">
        <p14:creationId xmlns:p14="http://schemas.microsoft.com/office/powerpoint/2010/main" val="25239733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IMPORTANCE: </a:t>
            </a:r>
            <a:r>
              <a:rPr lang="en-US"/>
              <a:t>5/5</a:t>
            </a:r>
            <a:endParaRPr lang="de-DE"/>
          </a:p>
        </p:txBody>
      </p:sp>
      <p:sp>
        <p:nvSpPr>
          <p:cNvPr id="4" name="Foliennummernplatzhalter 3"/>
          <p:cNvSpPr>
            <a:spLocks noGrp="1"/>
          </p:cNvSpPr>
          <p:nvPr>
            <p:ph type="sldNum" sz="quarter" idx="5"/>
          </p:nvPr>
        </p:nvSpPr>
        <p:spPr/>
        <p:txBody>
          <a:bodyPr/>
          <a:lstStyle/>
          <a:p>
            <a:fld id="{D7A3900C-D613-854E-9F9C-907A69C6A13A}" type="slidenum">
              <a:rPr lang="de-DE" smtClean="0"/>
              <a:t>91</a:t>
            </a:fld>
            <a:endParaRPr lang="de-DE"/>
          </a:p>
        </p:txBody>
      </p:sp>
    </p:spTree>
    <p:extLst>
      <p:ext uri="{BB962C8B-B14F-4D97-AF65-F5344CB8AC3E}">
        <p14:creationId xmlns:p14="http://schemas.microsoft.com/office/powerpoint/2010/main" val="1036918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If you are interested, you can find a rich literature on feature detection algorithms like SIFT, SURF, ORB, </a:t>
            </a:r>
            <a:r>
              <a:rPr lang="en-US" err="1"/>
              <a:t>SuperPoints</a:t>
            </a:r>
            <a:r>
              <a:rPr lang="en-US"/>
              <a:t>, etc.</a:t>
            </a:r>
            <a:endParaRPr lang="de-DE"/>
          </a:p>
          <a:p>
            <a:r>
              <a:rPr lang="en-US"/>
              <a:t>We will not cover these methods in this course.</a:t>
            </a:r>
            <a:endParaRPr lang="de-DE"/>
          </a:p>
          <a:p>
            <a:r>
              <a:rPr lang="en-US"/>
              <a:t>They are actually remarkably strong, as you can see in the image, (I think this was SIFT) could match the ground of Mars from two different views.</a:t>
            </a:r>
            <a:endParaRPr lang="de-DE">
              <a:ea typeface="Calibri" panose="020F0502020204030204"/>
              <a:cs typeface="Calibri" panose="020F0502020204030204"/>
            </a:endParaRPr>
          </a:p>
          <a:p>
            <a:endParaRPr lang="en-US">
              <a:ea typeface="Calibri"/>
              <a:cs typeface="Calibri"/>
            </a:endParaRPr>
          </a:p>
          <a:p>
            <a:r>
              <a:rPr lang="en-US" b="1"/>
              <a:t>IMPORTANCE</a:t>
            </a:r>
            <a:r>
              <a:rPr lang="en-US"/>
              <a:t>: 2/5 But this slide is at most 20 seconds</a:t>
            </a:r>
            <a:endParaRPr lang="en-US">
              <a:ea typeface="Calibri"/>
              <a:cs typeface="Calibri"/>
            </a:endParaRPr>
          </a:p>
        </p:txBody>
      </p:sp>
      <p:sp>
        <p:nvSpPr>
          <p:cNvPr id="4" name="Foliennummernplatzhalter 3"/>
          <p:cNvSpPr>
            <a:spLocks noGrp="1"/>
          </p:cNvSpPr>
          <p:nvPr>
            <p:ph type="sldNum" sz="quarter" idx="5"/>
          </p:nvPr>
        </p:nvSpPr>
        <p:spPr/>
        <p:txBody>
          <a:bodyPr/>
          <a:lstStyle/>
          <a:p>
            <a:fld id="{D7A3900C-D613-854E-9F9C-907A69C6A13A}" type="slidenum">
              <a:rPr lang="de-DE" smtClean="0"/>
              <a:t>12</a:t>
            </a:fld>
            <a:endParaRPr lang="de-DE"/>
          </a:p>
        </p:txBody>
      </p:sp>
    </p:spTree>
    <p:extLst>
      <p:ext uri="{BB962C8B-B14F-4D97-AF65-F5344CB8AC3E}">
        <p14:creationId xmlns:p14="http://schemas.microsoft.com/office/powerpoint/2010/main" val="70066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So remember that the whole idea of </a:t>
            </a:r>
            <a:r>
              <a:rPr lang="en-US" err="1"/>
              <a:t>SfM</a:t>
            </a:r>
            <a:r>
              <a:rPr lang="en-US"/>
              <a:t> is to go from 2D-2D correspondences to 3D points and camera poses. </a:t>
            </a:r>
            <a:endParaRPr lang="de-DE"/>
          </a:p>
          <a:p>
            <a:r>
              <a:rPr lang="en-US"/>
              <a:t>Typically this is done by first estimating camera poses (the motion) and then using the estimated poses to build a sparse reconstruction (structure).</a:t>
            </a:r>
            <a:endParaRPr lang="de-DE">
              <a:ea typeface="Calibri" panose="020F0502020204030204"/>
              <a:cs typeface="Calibri" panose="020F0502020204030204"/>
            </a:endParaRPr>
          </a:p>
          <a:p>
            <a:endParaRPr lang="en-US">
              <a:ea typeface="Calibri"/>
              <a:cs typeface="Calibri"/>
            </a:endParaRPr>
          </a:p>
          <a:p>
            <a:r>
              <a:rPr lang="en-US" b="1"/>
              <a:t>IMPORTANCE</a:t>
            </a:r>
            <a:r>
              <a:rPr lang="en-US"/>
              <a:t>: 5/5</a:t>
            </a:r>
          </a:p>
        </p:txBody>
      </p:sp>
      <p:sp>
        <p:nvSpPr>
          <p:cNvPr id="4" name="Foliennummernplatzhalter 3"/>
          <p:cNvSpPr>
            <a:spLocks noGrp="1"/>
          </p:cNvSpPr>
          <p:nvPr>
            <p:ph type="sldNum" sz="quarter" idx="5"/>
          </p:nvPr>
        </p:nvSpPr>
        <p:spPr/>
        <p:txBody>
          <a:bodyPr/>
          <a:lstStyle/>
          <a:p>
            <a:fld id="{D7A3900C-D613-854E-9F9C-907A69C6A13A}" type="slidenum">
              <a:rPr lang="de-DE" smtClean="0"/>
              <a:t>13</a:t>
            </a:fld>
            <a:endParaRPr lang="de-DE"/>
          </a:p>
        </p:txBody>
      </p:sp>
    </p:spTree>
    <p:extLst>
      <p:ext uri="{BB962C8B-B14F-4D97-AF65-F5344CB8AC3E}">
        <p14:creationId xmlns:p14="http://schemas.microsoft.com/office/powerpoint/2010/main" val="367656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1AB6-FDDD-824B-BDE2-077B1DA4F5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4D31C-D0FF-9849-A65A-886347F1DB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EC3E19-DA3C-9249-A5CC-8FA91836391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AA0341-5B57-2E42-9407-C7EFF449A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EC267-D0F6-304C-9719-58A6FA8F9ED3}"/>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593545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434AA-3263-A347-B3F3-BABE4B3C5E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E4CF89-90E9-6541-9A7F-2B5681ECE8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102F2-A347-DC40-BDFC-DA3F00700A4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084FDF-2F29-4240-BA5F-8EDD63102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7D472-B21F-164B-860E-4DA24703677F}"/>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46429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C5026-4CEF-6F48-9980-A9FC1ACE3A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BF731-AA78-BF41-8A64-11A0C3B336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88C-260A-0641-8CC7-439D119CAB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CC311E-7003-1A4A-808D-CAEFB7A68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1D4A1-75E8-AF4A-A022-6896261EEA31}"/>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176808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5549-C16B-8C48-8FFC-E8512CDFBB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DC532-052B-4C4C-8B06-F3897F0876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47003-7E50-0244-964F-6B4CAF6D3F4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B1C59B1-E7FB-C843-9E3F-E70DA1041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20650-51CC-1F43-83DD-9360D099FB01}"/>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96132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93C2-E9D8-3E46-A529-17427CBA91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F8456E-A67F-A340-AB20-91B80FACC5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A7B8D4-BA24-684D-AC01-4EA0A4DAA3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714DF69-EC24-4741-AAC9-8135BC3B4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B1173-0371-6A4D-8B07-0BC47034A7EE}"/>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169466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D37C3-E0C8-2F4D-BE41-B8E8EC31C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6B08C-A1A8-D84D-AAB8-8D60C3537A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FB9C72-AAD0-E847-8181-46EF8F2096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3800F0-BC20-EC43-A7F0-D076C803752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14F091-9D26-BA4B-A387-74797E8B5A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7518E-3DA9-F14B-BCD3-249AB8CF1AB2}"/>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008905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56A73-2D4C-004D-AAB4-02D407D13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76A274-DBB3-2349-9AB3-5B19AF855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02D97B-DDDB-9043-B12B-8C48E117CE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15E10-36B8-634A-B831-17ED3D9F9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C89053-ED89-EF47-A4BF-0060195A01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99166B-C408-4C48-AEC8-650C8080C8B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123BEEB-05A6-D944-AEBF-B6CA78CD9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5CE002-FD29-C540-BDCB-2EDA33AEBC16}"/>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427953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E6FB-5F0B-0D4D-AEF9-B108381EC5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013206-5DD1-4041-8334-696CF806613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DDBF760-3751-7944-87B1-B492C30A94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0EE18C-1B24-F94C-A05A-4C11A392CFF9}"/>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4171634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679EF-2ACD-C948-9DDE-DDC5A521ED7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163CE3E-3323-F444-9D65-215C7BDA46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EDA3BE-3EF5-464F-AB6D-D8179B1150A2}"/>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439838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F1B7-E405-EC48-9768-C59ED8944D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04E8B-1016-0D42-AB44-88377F1950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199A28-2DB1-C640-B165-BFD89247D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94311D-EA29-B84C-87DA-DC320CD5B9F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E32C0F5-8EBF-DD41-8CA4-71142EDB6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D0814-F193-4C4E-8C74-952DC3E48E88}"/>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249376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A7799-C3BA-6C4C-B365-D8A0E7913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F6F738-0EE4-E140-956E-BFCED8571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C95B8C-1156-CC4E-B9E7-46635BDD3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0C286A-55E3-0842-B158-15FF7A01592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FF6ED95-4956-6B41-9BDA-0C9F63923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9061F-EBA8-FC43-9DC1-5CD4C94332B7}"/>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28558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ADA57-79D8-9E47-A4D9-ED49665CB9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Digital Humans</a:t>
            </a:r>
          </a:p>
        </p:txBody>
      </p:sp>
      <p:sp>
        <p:nvSpPr>
          <p:cNvPr id="3" name="Text Placeholder 2">
            <a:extLst>
              <a:ext uri="{FF2B5EF4-FFF2-40B4-BE49-F238E27FC236}">
                <a16:creationId xmlns:a16="http://schemas.microsoft.com/office/drawing/2014/main" id="{F939DD52-5BE6-4841-837F-9FC92B7E7F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5C3FE-8FD9-E24F-963F-E180E57357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D608B6C-0600-E44C-B431-3B656C9D58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FDCF6C-D452-8A4F-86C7-6114F172C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61B0B-1A60-4749-8E50-DA258087C576}" type="slidenum">
              <a:rPr lang="en-US" smtClean="0"/>
              <a:t>‹#›</a:t>
            </a:fld>
            <a:endParaRPr lang="en-US"/>
          </a:p>
        </p:txBody>
      </p:sp>
    </p:spTree>
    <p:extLst>
      <p:ext uri="{BB962C8B-B14F-4D97-AF65-F5344CB8AC3E}">
        <p14:creationId xmlns:p14="http://schemas.microsoft.com/office/powerpoint/2010/main" val="80947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notesSlide" Target="../notesSlides/notesSlide64.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1100380" y="1581173"/>
            <a:ext cx="9567620" cy="1006987"/>
          </a:xfrm>
        </p:spPr>
        <p:txBody>
          <a:bodyPr>
            <a:normAutofit fontScale="90000"/>
          </a:bodyPr>
          <a:lstStyle/>
          <a:p>
            <a:r>
              <a:rPr lang="en-US" dirty="0"/>
              <a:t>Hands on AI based 3D Vision</a:t>
            </a:r>
            <a:br>
              <a:rPr lang="en-US" dirty="0"/>
            </a:br>
            <a:r>
              <a:rPr lang="en-US"/>
              <a:t>Summer Semester 26</a:t>
            </a:r>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4000" y="2704051"/>
            <a:ext cx="9144000" cy="1655762"/>
          </a:xfrm>
        </p:spPr>
        <p:txBody>
          <a:bodyPr vert="horz" lIns="91440" tIns="45720" rIns="91440" bIns="45720" rtlCol="0" anchor="t">
            <a:normAutofit lnSpcReduction="10000"/>
          </a:bodyPr>
          <a:lstStyle/>
          <a:p>
            <a:r>
              <a:rPr lang="en-US"/>
              <a:t>Lecture 3 – Classical Reconstruction Methods</a:t>
            </a:r>
          </a:p>
          <a:p>
            <a:endParaRPr lang="en-US"/>
          </a:p>
          <a:p>
            <a:r>
              <a:rPr lang="en-US"/>
              <a:t>Prof. Dr.-Ing. Gerard Pons-Moll</a:t>
            </a:r>
          </a:p>
          <a:p>
            <a:r>
              <a:rPr lang="en-US"/>
              <a:t>University of Tübingen / MPI-Informatics</a:t>
            </a:r>
          </a:p>
          <a:p>
            <a:endParaRPr lang="en-US"/>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3"/>
          <a:stretch>
            <a:fillRect/>
          </a:stretch>
        </p:blipFill>
        <p:spPr>
          <a:xfrm>
            <a:off x="3663271" y="4881966"/>
            <a:ext cx="4922790" cy="1261551"/>
          </a:xfrm>
          <a:prstGeom prst="rect">
            <a:avLst/>
          </a:prstGeom>
        </p:spPr>
      </p:pic>
    </p:spTree>
    <p:extLst>
      <p:ext uri="{BB962C8B-B14F-4D97-AF65-F5344CB8AC3E}">
        <p14:creationId xmlns:p14="http://schemas.microsoft.com/office/powerpoint/2010/main" val="296176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011" y="1738336"/>
            <a:ext cx="2264535" cy="226453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912" y="3842634"/>
            <a:ext cx="1701169" cy="1701169"/>
          </a:xfrm>
          <a:prstGeom prst="rect">
            <a:avLst/>
          </a:prstGeom>
        </p:spPr>
      </p:pic>
      <p:sp>
        <p:nvSpPr>
          <p:cNvPr id="2" name="Title 1"/>
          <p:cNvSpPr>
            <a:spLocks noGrp="1"/>
          </p:cNvSpPr>
          <p:nvPr>
            <p:ph type="title"/>
          </p:nvPr>
        </p:nvSpPr>
        <p:spPr/>
        <p:txBody>
          <a:bodyPr>
            <a:normAutofit/>
          </a:bodyPr>
          <a:lstStyle/>
          <a:p>
            <a:r>
              <a:rPr lang="en-US" sz="4000"/>
              <a:t>"Inverting" the Image Formation Process</a:t>
            </a:r>
            <a:endParaRPr lang="en-US" sz="4000">
              <a:ea typeface="Calibri Light"/>
              <a:cs typeface="Calibri Light"/>
            </a:endParaRPr>
          </a:p>
        </p:txBody>
      </p:sp>
      <p:sp>
        <p:nvSpPr>
          <p:cNvPr id="3" name="Slide Number Placeholder 2">
            <a:extLst>
              <a:ext uri="{FF2B5EF4-FFF2-40B4-BE49-F238E27FC236}">
                <a16:creationId xmlns:a16="http://schemas.microsoft.com/office/drawing/2014/main" id="{EE2BDE10-98FB-554B-B770-A5B23E3E64F4}"/>
              </a:ext>
            </a:extLst>
          </p:cNvPr>
          <p:cNvSpPr>
            <a:spLocks noGrp="1"/>
          </p:cNvSpPr>
          <p:nvPr>
            <p:ph type="sldNum" sz="quarter" idx="12"/>
          </p:nvPr>
        </p:nvSpPr>
        <p:spPr/>
        <p:txBody>
          <a:bodyPr/>
          <a:lstStyle/>
          <a:p>
            <a:fld id="{520D3366-E4E1-4EE2-8307-9B3A6C04134E}" type="slidenum">
              <a:rPr lang="en-US" smtClean="0"/>
              <a:pPr/>
              <a:t>2</a:t>
            </a:fld>
            <a:endParaRPr lang="en-US"/>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73625"/>
          <a:stretch/>
        </p:blipFill>
        <p:spPr>
          <a:xfrm>
            <a:off x="3473184" y="1978749"/>
            <a:ext cx="1454718" cy="1675446"/>
          </a:xfrm>
          <a:prstGeom prst="rect">
            <a:avLst/>
          </a:prstGeom>
        </p:spPr>
      </p:pic>
      <p:sp>
        <p:nvSpPr>
          <p:cNvPr id="6" name="TextBox 5"/>
          <p:cNvSpPr txBox="1"/>
          <p:nvPr/>
        </p:nvSpPr>
        <p:spPr>
          <a:xfrm>
            <a:off x="3473184" y="5779815"/>
            <a:ext cx="1867627" cy="523220"/>
          </a:xfrm>
          <a:prstGeom prst="rect">
            <a:avLst/>
          </a:prstGeom>
          <a:noFill/>
        </p:spPr>
        <p:txBody>
          <a:bodyPr wrap="square" lIns="91436" tIns="45718" rIns="91436" bIns="45718" rtlCol="0">
            <a:spAutoFit/>
          </a:bodyPr>
          <a:lstStyle/>
          <a:p>
            <a:pPr algn="ctr"/>
            <a:r>
              <a:rPr lang="en-US" sz="2800">
                <a:solidFill>
                  <a:prstClr val="black"/>
                </a:solidFill>
                <a:latin typeface="Calibri" panose="020F0502020204030204"/>
              </a:rPr>
              <a:t>Input (2D)</a:t>
            </a:r>
          </a:p>
        </p:txBody>
      </p:sp>
      <p:sp>
        <p:nvSpPr>
          <p:cNvPr id="7" name="TextBox 6"/>
          <p:cNvSpPr txBox="1"/>
          <p:nvPr/>
        </p:nvSpPr>
        <p:spPr>
          <a:xfrm>
            <a:off x="6723021" y="5787962"/>
            <a:ext cx="2208215" cy="523216"/>
          </a:xfrm>
          <a:prstGeom prst="rect">
            <a:avLst/>
          </a:prstGeom>
          <a:noFill/>
        </p:spPr>
        <p:txBody>
          <a:bodyPr wrap="square" lIns="91436" tIns="45718" rIns="91436" bIns="45718" rtlCol="0">
            <a:spAutoFit/>
          </a:bodyPr>
          <a:lstStyle/>
          <a:p>
            <a:pPr algn="ctr"/>
            <a:r>
              <a:rPr lang="en-US" sz="2800">
                <a:solidFill>
                  <a:prstClr val="black"/>
                </a:solidFill>
                <a:latin typeface="Calibri" panose="020F0502020204030204"/>
              </a:rPr>
              <a:t>Output (3D)</a:t>
            </a:r>
          </a:p>
        </p:txBody>
      </p:sp>
      <p:cxnSp>
        <p:nvCxnSpPr>
          <p:cNvPr id="15" name="Straight Arrow Connector 14"/>
          <p:cNvCxnSpPr/>
          <p:nvPr/>
        </p:nvCxnSpPr>
        <p:spPr>
          <a:xfrm>
            <a:off x="5004924" y="2813590"/>
            <a:ext cx="1997430"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037441" y="4568964"/>
            <a:ext cx="1997430"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6"/>
          <a:srcRect l="3665" r="82145"/>
          <a:stretch/>
        </p:blipFill>
        <p:spPr>
          <a:xfrm>
            <a:off x="3769042" y="3773651"/>
            <a:ext cx="966158" cy="1580256"/>
          </a:xfrm>
          <a:prstGeom prst="rect">
            <a:avLst/>
          </a:prstGeom>
        </p:spPr>
      </p:pic>
    </p:spTree>
    <p:extLst>
      <p:ext uri="{BB962C8B-B14F-4D97-AF65-F5344CB8AC3E}">
        <p14:creationId xmlns:p14="http://schemas.microsoft.com/office/powerpoint/2010/main" val="21639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lide-04.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6.png"/>
          <p:cNvPicPr>
            <a:picLocks noChangeAspect="1"/>
          </p:cNvPicPr>
          <p:nvPr/>
        </p:nvPicPr>
        <p:blipFill>
          <a:blip r:embed="rId5"/>
          <a:stretch>
            <a:fillRect/>
          </a:stretch>
        </p:blipFill>
        <p:spPr>
          <a:xfrm>
            <a:off x="0" y="0"/>
            <a:ext cx="12192000" cy="6858000"/>
          </a:xfrm>
          <a:prstGeom prst="rect">
            <a:avLst/>
          </a:prstGeom>
        </p:spPr>
      </p:pic>
      <p:pic>
        <p:nvPicPr>
          <p:cNvPr id="3" name="colmap reconstruction">
            <a:hlinkClick r:id="" action="ppaction://media"/>
            <a:extLst>
              <a:ext uri="{FF2B5EF4-FFF2-40B4-BE49-F238E27FC236}">
                <a16:creationId xmlns:a16="http://schemas.microsoft.com/office/drawing/2014/main" id="{4C7CC7CC-5A63-D5D9-9EBC-741FD87F23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1282" y="1006061"/>
            <a:ext cx="10997785"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145BF-23FD-7EA7-8002-221AD3A02938}"/>
            </a:ext>
          </a:extLst>
        </p:cNvPr>
        <p:cNvGrpSpPr/>
        <p:nvPr/>
      </p:nvGrpSpPr>
      <p:grpSpPr>
        <a:xfrm>
          <a:off x="0" y="0"/>
          <a:ext cx="0" cy="0"/>
          <a:chOff x="0" y="0"/>
          <a:chExt cx="0" cy="0"/>
        </a:xfrm>
      </p:grpSpPr>
      <p:pic>
        <p:nvPicPr>
          <p:cNvPr id="2" name="Picture 1" descr="slide-04.png">
            <a:extLst>
              <a:ext uri="{FF2B5EF4-FFF2-40B4-BE49-F238E27FC236}">
                <a16:creationId xmlns:a16="http://schemas.microsoft.com/office/drawing/2014/main" id="{DE6FA29C-A83B-39B3-4C68-659ACBBCED2C}"/>
              </a:ext>
            </a:extLst>
          </p:cNvPr>
          <p:cNvPicPr>
            <a:picLocks noChangeAspect="1"/>
          </p:cNvPicPr>
          <p:nvPr/>
        </p:nvPicPr>
        <p:blipFill>
          <a:blip r:embed="rId5"/>
          <a:stretch>
            <a:fillRect/>
          </a:stretch>
        </p:blipFill>
        <p:spPr>
          <a:xfrm>
            <a:off x="0" y="0"/>
            <a:ext cx="12192000" cy="6858000"/>
          </a:xfrm>
          <a:prstGeom prst="rect">
            <a:avLst/>
          </a:prstGeom>
        </p:spPr>
      </p:pic>
      <p:sp>
        <p:nvSpPr>
          <p:cNvPr id="5" name="Rechteck 4">
            <a:extLst>
              <a:ext uri="{FF2B5EF4-FFF2-40B4-BE49-F238E27FC236}">
                <a16:creationId xmlns:a16="http://schemas.microsoft.com/office/drawing/2014/main" id="{74213643-431A-2213-E5A0-74CE4693F8DC}"/>
              </a:ext>
            </a:extLst>
          </p:cNvPr>
          <p:cNvSpPr/>
          <p:nvPr/>
        </p:nvSpPr>
        <p:spPr>
          <a:xfrm>
            <a:off x="474869" y="1126435"/>
            <a:ext cx="11540434" cy="5046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hoto Tourism (Full)">
            <a:hlinkClick r:id="" action="ppaction://media"/>
            <a:extLst>
              <a:ext uri="{FF2B5EF4-FFF2-40B4-BE49-F238E27FC236}">
                <a16:creationId xmlns:a16="http://schemas.microsoft.com/office/drawing/2014/main" id="{A2FF841C-5B78-18DA-B7BB-5F2A73AE5B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80748" y="1072322"/>
            <a:ext cx="6641548" cy="4978401"/>
          </a:xfrm>
          <a:prstGeom prst="rect">
            <a:avLst/>
          </a:prstGeom>
        </p:spPr>
      </p:pic>
    </p:spTree>
    <p:extLst>
      <p:ext uri="{BB962C8B-B14F-4D97-AF65-F5344CB8AC3E}">
        <p14:creationId xmlns:p14="http://schemas.microsoft.com/office/powerpoint/2010/main" val="108753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8.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9.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0.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1.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2.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3.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4.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5.png"/>
          <p:cNvPicPr>
            <a:picLocks noChangeAspect="1"/>
          </p:cNvPicPr>
          <p:nvPr/>
        </p:nvPicPr>
        <p:blipFill>
          <a:blip r:embed="rId5"/>
          <a:stretch>
            <a:fillRect/>
          </a:stretch>
        </p:blipFill>
        <p:spPr>
          <a:xfrm>
            <a:off x="0" y="0"/>
            <a:ext cx="12192000" cy="6858000"/>
          </a:xfrm>
          <a:prstGeom prst="rect">
            <a:avLst/>
          </a:prstGeom>
        </p:spPr>
      </p:pic>
      <p:pic>
        <p:nvPicPr>
          <p:cNvPr id="5" name="facade">
            <a:hlinkClick r:id="" action="ppaction://media"/>
            <a:extLst>
              <a:ext uri="{FF2B5EF4-FFF2-40B4-BE49-F238E27FC236}">
                <a16:creationId xmlns:a16="http://schemas.microsoft.com/office/drawing/2014/main" id="{D9197DCD-347B-F97C-B8E2-8821CE3010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47783" y="1462596"/>
            <a:ext cx="8096435" cy="4554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6.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lide-05.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3.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4.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5.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6.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7.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8.png"/>
          <p:cNvPicPr>
            <a:picLocks noChangeAspect="1"/>
          </p:cNvPicPr>
          <p:nvPr/>
        </p:nvPicPr>
        <p:blipFill>
          <a:blip r:embed="rId3"/>
          <a:stretch>
            <a:fillRect/>
          </a:stretch>
        </p:blipFill>
        <p:spPr>
          <a:xfrm>
            <a:off x="0" y="346363"/>
            <a:ext cx="12192000"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9.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0.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BEB93-119B-E026-D609-42A28050BF59}"/>
            </a:ext>
          </a:extLst>
        </p:cNvPr>
        <p:cNvGrpSpPr/>
        <p:nvPr/>
      </p:nvGrpSpPr>
      <p:grpSpPr>
        <a:xfrm>
          <a:off x="0" y="0"/>
          <a:ext cx="0" cy="0"/>
          <a:chOff x="0" y="0"/>
          <a:chExt cx="0" cy="0"/>
        </a:xfrm>
      </p:grpSpPr>
      <p:pic>
        <p:nvPicPr>
          <p:cNvPr id="2" name="Picture 1" descr="slide-05.png">
            <a:extLst>
              <a:ext uri="{FF2B5EF4-FFF2-40B4-BE49-F238E27FC236}">
                <a16:creationId xmlns:a16="http://schemas.microsoft.com/office/drawing/2014/main" id="{31DEF85D-E2F7-E8F5-33C4-B72C722B945D}"/>
              </a:ext>
            </a:extLst>
          </p:cNvPr>
          <p:cNvPicPr>
            <a:picLocks noChangeAspect="1"/>
          </p:cNvPicPr>
          <p:nvPr/>
        </p:nvPicPr>
        <p:blipFill>
          <a:blip r:embed="rId5"/>
          <a:stretch>
            <a:fillRect/>
          </a:stretch>
        </p:blipFill>
        <p:spPr>
          <a:xfrm>
            <a:off x="0" y="0"/>
            <a:ext cx="12192000" cy="6858000"/>
          </a:xfrm>
          <a:prstGeom prst="rect">
            <a:avLst/>
          </a:prstGeom>
        </p:spPr>
      </p:pic>
      <p:sp>
        <p:nvSpPr>
          <p:cNvPr id="4" name="Rechteck 3">
            <a:extLst>
              <a:ext uri="{FF2B5EF4-FFF2-40B4-BE49-F238E27FC236}">
                <a16:creationId xmlns:a16="http://schemas.microsoft.com/office/drawing/2014/main" id="{DBDD5067-5264-25B1-4616-0D10842010CE}"/>
              </a:ext>
            </a:extLst>
          </p:cNvPr>
          <p:cNvSpPr/>
          <p:nvPr/>
        </p:nvSpPr>
        <p:spPr>
          <a:xfrm>
            <a:off x="474869" y="1126435"/>
            <a:ext cx="11540434" cy="5046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colloseum">
            <a:hlinkClick r:id="" action="ppaction://media"/>
            <a:extLst>
              <a:ext uri="{FF2B5EF4-FFF2-40B4-BE49-F238E27FC236}">
                <a16:creationId xmlns:a16="http://schemas.microsoft.com/office/drawing/2014/main" id="{F1F031F9-914D-F1F8-155A-0CDB955EE0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33695" y="1160669"/>
            <a:ext cx="7821198" cy="4525618"/>
          </a:xfrm>
          <a:prstGeom prst="rect">
            <a:avLst/>
          </a:prstGeom>
        </p:spPr>
      </p:pic>
    </p:spTree>
    <p:extLst>
      <p:ext uri="{BB962C8B-B14F-4D97-AF65-F5344CB8AC3E}">
        <p14:creationId xmlns:p14="http://schemas.microsoft.com/office/powerpoint/2010/main" val="78877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1.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2.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3.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6778</Words>
  <Application>Microsoft Office PowerPoint</Application>
  <PresentationFormat>Widescreen</PresentationFormat>
  <Paragraphs>494</Paragraphs>
  <Slides>92</Slides>
  <Notes>76</Notes>
  <HiddenSlides>2</HiddenSlides>
  <MMClips>4</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Hands on AI based 3D Vision Summer Semester 26</vt:lpstr>
      <vt:lpstr>"Inverting" the Image Formation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Humans – Winter 2022</dc:title>
  <dc:creator>Microsoft Office User</dc:creator>
  <cp:lastModifiedBy>Microsoft Office User</cp:lastModifiedBy>
  <cp:revision>26</cp:revision>
  <dcterms:created xsi:type="dcterms:W3CDTF">2022-05-06T10:55:15Z</dcterms:created>
  <dcterms:modified xsi:type="dcterms:W3CDTF">2026-04-20T15:59:08Z</dcterms:modified>
</cp:coreProperties>
</file>