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329" r:id="rId3"/>
    <p:sldId id="403" r:id="rId4"/>
    <p:sldId id="3305" r:id="rId5"/>
    <p:sldId id="3306" r:id="rId6"/>
    <p:sldId id="3307" r:id="rId7"/>
    <p:sldId id="347" r:id="rId8"/>
    <p:sldId id="348" r:id="rId9"/>
    <p:sldId id="349" r:id="rId10"/>
    <p:sldId id="3330" r:id="rId11"/>
    <p:sldId id="350" r:id="rId12"/>
    <p:sldId id="351" r:id="rId13"/>
    <p:sldId id="352" r:id="rId14"/>
    <p:sldId id="383" r:id="rId15"/>
    <p:sldId id="3308" r:id="rId16"/>
    <p:sldId id="3309" r:id="rId17"/>
    <p:sldId id="353" r:id="rId18"/>
    <p:sldId id="3331" r:id="rId19"/>
    <p:sldId id="3319" r:id="rId20"/>
    <p:sldId id="3320" r:id="rId21"/>
    <p:sldId id="3321" r:id="rId22"/>
    <p:sldId id="3322" r:id="rId23"/>
    <p:sldId id="3324" r:id="rId24"/>
    <p:sldId id="3327" r:id="rId25"/>
    <p:sldId id="3326" r:id="rId26"/>
    <p:sldId id="391" r:id="rId27"/>
    <p:sldId id="354" r:id="rId28"/>
    <p:sldId id="355" r:id="rId29"/>
    <p:sldId id="3325" r:id="rId30"/>
    <p:sldId id="3323" r:id="rId31"/>
    <p:sldId id="3318" r:id="rId32"/>
    <p:sldId id="3332" r:id="rId33"/>
    <p:sldId id="358" r:id="rId34"/>
    <p:sldId id="359" r:id="rId35"/>
    <p:sldId id="361" r:id="rId36"/>
    <p:sldId id="396" r:id="rId37"/>
    <p:sldId id="381" r:id="rId38"/>
    <p:sldId id="399" r:id="rId39"/>
    <p:sldId id="3317" r:id="rId40"/>
    <p:sldId id="3316" r:id="rId41"/>
    <p:sldId id="3315" r:id="rId42"/>
    <p:sldId id="364" r:id="rId43"/>
    <p:sldId id="365" r:id="rId44"/>
    <p:sldId id="366" r:id="rId45"/>
    <p:sldId id="368" r:id="rId46"/>
    <p:sldId id="369" r:id="rId47"/>
    <p:sldId id="370" r:id="rId48"/>
    <p:sldId id="371" r:id="rId49"/>
    <p:sldId id="3312" r:id="rId50"/>
    <p:sldId id="373" r:id="rId51"/>
    <p:sldId id="374" r:id="rId52"/>
    <p:sldId id="4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0ED775-6062-9540-BA47-B1E9E308DD9B}">
          <p14:sldIdLst>
            <p14:sldId id="256"/>
          </p14:sldIdLst>
        </p14:section>
        <p14:section name="Rotation matrices" id="{DAA9EFF2-BD6D-DE44-887B-625EFC8B8DEB}">
          <p14:sldIdLst>
            <p14:sldId id="3329"/>
            <p14:sldId id="403"/>
            <p14:sldId id="3305"/>
            <p14:sldId id="3306"/>
            <p14:sldId id="3307"/>
            <p14:sldId id="347"/>
            <p14:sldId id="348"/>
            <p14:sldId id="349"/>
          </p14:sldIdLst>
        </p14:section>
        <p14:section name="Euler Angles" id="{C077DB5E-A558-E34A-8204-EB23B54A3D16}">
          <p14:sldIdLst>
            <p14:sldId id="3330"/>
            <p14:sldId id="350"/>
            <p14:sldId id="351"/>
            <p14:sldId id="352"/>
            <p14:sldId id="383"/>
            <p14:sldId id="3308"/>
            <p14:sldId id="3309"/>
            <p14:sldId id="353"/>
          </p14:sldIdLst>
        </p14:section>
        <p14:section name="Quaternions" id="{6781CD9E-9A1D-2142-84A6-82C4638DB824}">
          <p14:sldIdLst>
            <p14:sldId id="3331"/>
            <p14:sldId id="3319"/>
            <p14:sldId id="3320"/>
            <p14:sldId id="3321"/>
            <p14:sldId id="3322"/>
            <p14:sldId id="3324"/>
            <p14:sldId id="3327"/>
            <p14:sldId id="3326"/>
            <p14:sldId id="391"/>
            <p14:sldId id="354"/>
            <p14:sldId id="355"/>
            <p14:sldId id="3325"/>
            <p14:sldId id="3323"/>
            <p14:sldId id="3318"/>
          </p14:sldIdLst>
        </p14:section>
        <p14:section name="Twists and Exponential Maps" id="{C10B8BAB-4D4E-154D-8ABD-99CF45235C8F}">
          <p14:sldIdLst>
            <p14:sldId id="3332"/>
            <p14:sldId id="358"/>
            <p14:sldId id="359"/>
            <p14:sldId id="361"/>
            <p14:sldId id="396"/>
            <p14:sldId id="381"/>
            <p14:sldId id="399"/>
            <p14:sldId id="3317"/>
            <p14:sldId id="3316"/>
            <p14:sldId id="3315"/>
            <p14:sldId id="364"/>
            <p14:sldId id="365"/>
            <p14:sldId id="366"/>
          </p14:sldIdLst>
        </p14:section>
        <p14:section name="Articulation" id="{4C6CFAB0-44F6-7E4F-AC99-308A98AD1147}">
          <p14:sldIdLst>
            <p14:sldId id="368"/>
            <p14:sldId id="369"/>
            <p14:sldId id="370"/>
            <p14:sldId id="371"/>
            <p14:sldId id="3312"/>
            <p14:sldId id="373"/>
            <p14:sldId id="374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EB8854-A1E8-404A-AC74-2A7905C1FC17}" v="2" dt="2026-04-20T15:45:51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7"/>
    <p:restoredTop sz="73239"/>
  </p:normalViewPr>
  <p:slideViewPr>
    <p:cSldViewPr snapToGrid="0" snapToObjects="1">
      <p:cViewPr>
        <p:scale>
          <a:sx n="135" d="100"/>
          <a:sy n="135" d="100"/>
        </p:scale>
        <p:origin x="856" y="-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las Berndt" userId="rg4AfsZfotE5oOIiMp1YkgsbSEABAXJ5vB1XusYsPJI=" providerId="None" clId="Web-{ADEB8854-A1E8-404A-AC74-2A7905C1FC17}"/>
    <pc:docChg chg="modSld">
      <pc:chgData name="Niklas Berndt" userId="rg4AfsZfotE5oOIiMp1YkgsbSEABAXJ5vB1XusYsPJI=" providerId="None" clId="Web-{ADEB8854-A1E8-404A-AC74-2A7905C1FC17}" dt="2026-04-20T15:45:50.807" v="0" actId="20577"/>
      <pc:docMkLst>
        <pc:docMk/>
      </pc:docMkLst>
      <pc:sldChg chg="modSp">
        <pc:chgData name="Niklas Berndt" userId="rg4AfsZfotE5oOIiMp1YkgsbSEABAXJ5vB1XusYsPJI=" providerId="None" clId="Web-{ADEB8854-A1E8-404A-AC74-2A7905C1FC17}" dt="2026-04-20T15:45:50.807" v="0" actId="20577"/>
        <pc:sldMkLst>
          <pc:docMk/>
          <pc:sldMk cId="2961764766" sldId="256"/>
        </pc:sldMkLst>
        <pc:spChg chg="mod">
          <ac:chgData name="Niklas Berndt" userId="rg4AfsZfotE5oOIiMp1YkgsbSEABAXJ5vB1XusYsPJI=" providerId="None" clId="Web-{ADEB8854-A1E8-404A-AC74-2A7905C1FC17}" dt="2026-04-20T15:45:50.807" v="0" actId="20577"/>
          <ac:spMkLst>
            <pc:docMk/>
            <pc:sldMk cId="2961764766" sldId="256"/>
            <ac:spMk id="2" creationId="{76406D9F-780D-B14D-ABB7-69993CBE5B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9ED02-E51B-A04E-BDC2-1EE692574963}" type="datetimeFigureOut">
              <a:rPr lang="de-DE" smtClean="0"/>
              <a:t>20.04.2026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3900C-D613-854E-9F9C-907A69C6A13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37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yal_Cana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room_Bridge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today’s lecture we will learn how to parameterize human motion. We will deep dive into 3D rotations representations and kinematic chains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567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Careful. Many conventions for Euler angles. This makes them a source of many confusions. </a:t>
            </a:r>
          </a:p>
          <a:p>
            <a:r>
              <a:rPr lang="en-US" dirty="0"/>
              <a:t>2 </a:t>
            </a:r>
            <a:r>
              <a:rPr lang="en-US" dirty="0" err="1"/>
              <a:t>thngs</a:t>
            </a:r>
            <a:r>
              <a:rPr lang="en-US" dirty="0"/>
              <a:t> need to be specified.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we mean by extrinsic versus intrinsic? </a:t>
            </a:r>
            <a:r>
              <a:rPr lang="en-US" dirty="0" err="1"/>
              <a:t>Extrinisic</a:t>
            </a:r>
            <a:r>
              <a:rPr lang="en-US" dirty="0"/>
              <a:t> rotates the object along fixed coordinate axis. Intrinsic rotates along the axes of the object itself, like the example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818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we mean by extrinsic versus intrinsic? </a:t>
            </a:r>
            <a:r>
              <a:rPr lang="en-US" dirty="0" err="1"/>
              <a:t>Extrinisic</a:t>
            </a:r>
            <a:r>
              <a:rPr lang="en-US" dirty="0"/>
              <a:t> rotates the object along fixed coordinate axis. Intrinsic rotates along the axes of the object itself, like the example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89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annoying thing of </a:t>
            </a:r>
            <a:r>
              <a:rPr lang="en-US" dirty="0" err="1"/>
              <a:t>euler</a:t>
            </a:r>
            <a:r>
              <a:rPr lang="en-US" dirty="0"/>
              <a:t> angles is the Gimbal lock lock. This is a degenerate case where we lose one degree of </a:t>
            </a:r>
            <a:r>
              <a:rPr lang="en-US" dirty="0" err="1"/>
              <a:t>freddom</a:t>
            </a:r>
            <a:r>
              <a:rPr lang="en-US" dirty="0"/>
              <a:t> and we can not rotate the object along one axis. </a:t>
            </a:r>
          </a:p>
          <a:p>
            <a:r>
              <a:rPr lang="en-US" dirty="0"/>
              <a:t>If we look a the resulting rotation matrix, we obtain this.</a:t>
            </a:r>
          </a:p>
          <a:p>
            <a:r>
              <a:rPr lang="en-US" dirty="0"/>
              <a:t>Consider the case…</a:t>
            </a:r>
          </a:p>
          <a:p>
            <a:r>
              <a:rPr lang="en-US" dirty="0"/>
              <a:t>We are left with a planar rotation. Notice it depends only of </a:t>
            </a:r>
            <a:r>
              <a:rPr lang="en-US" dirty="0" err="1"/>
              <a:t>thetax</a:t>
            </a:r>
            <a:r>
              <a:rPr lang="en-US" dirty="0"/>
              <a:t>, </a:t>
            </a:r>
            <a:r>
              <a:rPr lang="en-US" dirty="0" err="1"/>
              <a:t>tehtaz</a:t>
            </a:r>
            <a:r>
              <a:rPr lang="en-US" dirty="0"/>
              <a:t>. Not on </a:t>
            </a:r>
            <a:r>
              <a:rPr lang="en-US" dirty="0" err="1"/>
              <a:t>theta_y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87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annoying thing of </a:t>
            </a:r>
            <a:r>
              <a:rPr lang="en-US" dirty="0" err="1"/>
              <a:t>euler</a:t>
            </a:r>
            <a:r>
              <a:rPr lang="en-US" dirty="0"/>
              <a:t> angles is the Gimbal lock lock. This is a degenerate case where we lose one degree of </a:t>
            </a:r>
            <a:r>
              <a:rPr lang="en-US" dirty="0" err="1"/>
              <a:t>freddom</a:t>
            </a:r>
            <a:r>
              <a:rPr lang="en-US" dirty="0"/>
              <a:t> and we can not rotate the object along one axis. </a:t>
            </a:r>
          </a:p>
          <a:p>
            <a:r>
              <a:rPr lang="en-US" dirty="0"/>
              <a:t>If we look a the resulting rotation matrix, we obtain this.</a:t>
            </a:r>
          </a:p>
          <a:p>
            <a:r>
              <a:rPr lang="en-US" dirty="0"/>
              <a:t>Consider the case…</a:t>
            </a:r>
          </a:p>
          <a:p>
            <a:r>
              <a:rPr lang="en-US" dirty="0"/>
              <a:t>We are left with a planar rotation. Notice it depends only of </a:t>
            </a:r>
            <a:r>
              <a:rPr lang="en-US" dirty="0" err="1"/>
              <a:t>thetax</a:t>
            </a:r>
            <a:r>
              <a:rPr lang="en-US" dirty="0"/>
              <a:t>, </a:t>
            </a:r>
            <a:r>
              <a:rPr lang="en-US" dirty="0" err="1"/>
              <a:t>tehtaz</a:t>
            </a:r>
            <a:r>
              <a:rPr lang="en-US" dirty="0"/>
              <a:t>. Not on </a:t>
            </a:r>
            <a:r>
              <a:rPr lang="en-US" dirty="0" err="1"/>
              <a:t>theta_y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080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Geometrically what is happening is that….</a:t>
            </a:r>
          </a:p>
          <a:p>
            <a:endParaRPr lang="en-US" dirty="0"/>
          </a:p>
          <a:p>
            <a:r>
              <a:rPr lang="en-US" dirty="0"/>
              <a:t>Rotating about the plane produces the </a:t>
            </a:r>
            <a:r>
              <a:rPr lang="en-US" dirty="0" err="1"/>
              <a:t>exaxt</a:t>
            </a:r>
            <a:r>
              <a:rPr lang="en-US" dirty="0"/>
              <a:t> same effect as rotating the blue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2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gimbal lock is a real problem. Can we find a parameterization which does not suffer from a gimbal lock and is more compact than the 9 numbers of a rotation matrix?</a:t>
            </a:r>
          </a:p>
          <a:p>
            <a:r>
              <a:rPr lang="en-US" dirty="0"/>
              <a:t>Yes, the answer are quaternions. To understand quaternions we need to know where they come from. They come from complex numbers.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982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want want you to think about complex numbers in a different way. In bachelor math, you have seen that the square root of -1 equals </a:t>
            </a:r>
            <a:r>
              <a:rPr lang="en-US" dirty="0" err="1"/>
              <a:t>i</a:t>
            </a:r>
            <a:r>
              <a:rPr lang="en-US" dirty="0"/>
              <a:t>. Forget about this for now.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what is the geometrical interpretation?  </a:t>
            </a:r>
          </a:p>
          <a:p>
            <a:r>
              <a:rPr lang="en-US" dirty="0"/>
              <a:t>We will think of I, simply as a quarter-turn in the counter clockwise direction. Such that two turns lead map form 1 to -1.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329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Complex numbers are just 2 </a:t>
            </a:r>
            <a:r>
              <a:rPr lang="en-US" dirty="0" err="1"/>
              <a:t>vectros</a:t>
            </a:r>
            <a:r>
              <a:rPr lang="en-US" dirty="0"/>
              <a:t>, where we have just replaced the name of the basis vectors say e1,e2 by 1 and </a:t>
            </a:r>
            <a:r>
              <a:rPr lang="en-US" dirty="0" err="1"/>
              <a:t>i</a:t>
            </a:r>
            <a:r>
              <a:rPr lang="en-US" dirty="0"/>
              <a:t>. But nothing else changes.</a:t>
            </a:r>
          </a:p>
          <a:p>
            <a:endParaRPr lang="en-US" dirty="0"/>
          </a:p>
          <a:p>
            <a:r>
              <a:rPr lang="en-US" dirty="0"/>
              <a:t>Except that now we have a new notion of product between two vectors!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352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Vector addition, scalar multiplication, Everything like a vector space. But we also have complex multiplication. Angles will add and magnitudes will multiply.</a:t>
            </a:r>
          </a:p>
          <a:p>
            <a:r>
              <a:rPr lang="en-US" dirty="0"/>
              <a:t>If we take the polar form, we can get  r1r2 and theta1+theta2 </a:t>
            </a:r>
            <a:r>
              <a:rPr lang="en-US" dirty="0">
                <a:sym typeface="Wingdings" pitchFamily="2" charset="2"/>
              </a:rPr>
              <a:t> we just have to be careful if theta1+theta2 is larger than 2pi.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35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 we justify this geometrically?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958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57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this again in polar form. Perhaps the most beautiful formula in math. It involves a bunch of important constants e, pi, I, </a:t>
            </a:r>
          </a:p>
          <a:p>
            <a:endParaRPr lang="en-US" dirty="0"/>
          </a:p>
          <a:p>
            <a:r>
              <a:rPr lang="en-US" dirty="0"/>
              <a:t>This formula is a specialization of a more useful formula. E^\</a:t>
            </a:r>
            <a:r>
              <a:rPr lang="en-US" dirty="0" err="1"/>
              <a:t>theta_i</a:t>
            </a:r>
            <a:r>
              <a:rPr lang="en-US" dirty="0"/>
              <a:t> is a function that takes a \theta and returns a point on the circle. </a:t>
            </a:r>
          </a:p>
          <a:p>
            <a:endParaRPr lang="en-US" dirty="0"/>
          </a:p>
          <a:p>
            <a:r>
              <a:rPr lang="en-US" dirty="0"/>
              <a:t>Use this </a:t>
            </a:r>
            <a:r>
              <a:rPr lang="en-US" dirty="0" err="1"/>
              <a:t>formulat</a:t>
            </a:r>
            <a:r>
              <a:rPr lang="en-US" dirty="0"/>
              <a:t> to implement the complex product</a:t>
            </a:r>
          </a:p>
          <a:p>
            <a:r>
              <a:rPr lang="en-US" dirty="0"/>
              <a:t>You can represent rotations with complex numbers. </a:t>
            </a:r>
          </a:p>
          <a:p>
            <a:r>
              <a:rPr lang="en-US" dirty="0"/>
              <a:t>Why using complex numbers, they define an additional product operation over vectors which we can leverage to compose rotations.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712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I want to rotate.</a:t>
            </a:r>
          </a:p>
          <a:p>
            <a:endParaRPr lang="en-US" dirty="0"/>
          </a:p>
          <a:p>
            <a:r>
              <a:rPr lang="en-US" dirty="0"/>
              <a:t>Much easier formulae when using complex numbers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002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Hamilton spent many years trying to find a generalization of complex numbers to higher dimensions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quaternion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algebra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Hamilton, on 16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October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was out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Royal Canal"/>
              </a:rPr>
              <a:t>Royal Canal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Dublin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de-DE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</a:t>
            </a:r>
            <a:r>
              <a:rPr lang="de-DE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de-DE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 </a:t>
            </a:r>
            <a:r>
              <a:rPr lang="de-D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ijk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−1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Hamilton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carved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penknife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nearby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room Bridge"/>
              </a:rPr>
              <a:t>Broom Bridge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42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Quaternions are specially useful for carrying out interpolation.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924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there a representation that requires just 3 numbers and does not suffer from </a:t>
            </a:r>
            <a:r>
              <a:rPr lang="en-US" dirty="0" err="1"/>
              <a:t>gimbla</a:t>
            </a:r>
            <a:r>
              <a:rPr lang="en-US" dirty="0"/>
              <a:t> lock?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679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specify the motion of the knee joint as 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rotation about an axis perpendicular to the leg and parallel to the hips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031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specify the motion of the knee joint as a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rotation about an axis perpendicular to the leg and parallel to the hips</a:t>
            </a:r>
            <a:endParaRPr lang="de-DE"/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456491"/>
            <a:fld id="{72C1BB63-55DD-4ABF-B45B-1C68A4028F95}" type="slidenum">
              <a:rPr lang="de-DE" sz="1200">
                <a:latin typeface="Calibri" pitchFamily="34" charset="0"/>
              </a:rPr>
              <a:pPr algn="r" defTabSz="456491"/>
              <a:t>34</a:t>
            </a:fld>
            <a:endParaRPr lang="de-DE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Coment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hat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936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Consider</a:t>
            </a:r>
            <a:r>
              <a:rPr lang="de-DE" baseline="0" dirty="0"/>
              <a:t> a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rotating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an </a:t>
            </a:r>
            <a:r>
              <a:rPr lang="de-DE" baseline="0" dirty="0" err="1"/>
              <a:t>axis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a </a:t>
            </a:r>
            <a:r>
              <a:rPr lang="de-DE" baseline="0" dirty="0" err="1"/>
              <a:t>trajectory</a:t>
            </a:r>
            <a:r>
              <a:rPr lang="de-DE" baseline="0" dirty="0"/>
              <a:t> in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587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Consider</a:t>
            </a:r>
            <a:r>
              <a:rPr lang="de-DE" baseline="0" dirty="0"/>
              <a:t> a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rotating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an </a:t>
            </a:r>
            <a:r>
              <a:rPr lang="de-DE" baseline="0" dirty="0" err="1"/>
              <a:t>axis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a </a:t>
            </a:r>
            <a:r>
              <a:rPr lang="de-DE" baseline="0" dirty="0" err="1"/>
              <a:t>trajectory</a:t>
            </a:r>
            <a:r>
              <a:rPr lang="de-DE" baseline="0" dirty="0"/>
              <a:t> in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80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important property of a transformation is whether it commutes. So, we can ask whether rotations commute. Let’s look first at rotations in 2D. Do they commute?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787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Consider</a:t>
            </a:r>
            <a:r>
              <a:rPr lang="de-DE" baseline="0" dirty="0"/>
              <a:t> a </a:t>
            </a:r>
            <a:r>
              <a:rPr lang="de-DE" baseline="0" dirty="0" err="1"/>
              <a:t>point</a:t>
            </a:r>
            <a:r>
              <a:rPr lang="de-DE" baseline="0" dirty="0"/>
              <a:t> </a:t>
            </a:r>
            <a:r>
              <a:rPr lang="de-DE" baseline="0" dirty="0" err="1"/>
              <a:t>rotating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an </a:t>
            </a:r>
            <a:r>
              <a:rPr lang="de-DE" baseline="0" dirty="0" err="1"/>
              <a:t>axis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a </a:t>
            </a:r>
            <a:r>
              <a:rPr lang="de-DE" baseline="0" dirty="0" err="1"/>
              <a:t>trajectory</a:t>
            </a:r>
            <a:r>
              <a:rPr lang="de-DE" baseline="0" dirty="0"/>
              <a:t> in time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66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83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now at the most basic representation of a rotation, which are the 9 numbers of a matrix. First of all, a rotation is a linear mapping. Therefore, we can fully characterize it by a matrix, whose columns are the principal axis of one frame expressed relative to another frame.</a:t>
            </a:r>
          </a:p>
          <a:p>
            <a:endParaRPr lang="en-US" dirty="0"/>
          </a:p>
          <a:p>
            <a:r>
              <a:rPr lang="en-US" dirty="0"/>
              <a:t>Let’s look at the point </a:t>
            </a:r>
            <a:r>
              <a:rPr lang="en-US" dirty="0" err="1"/>
              <a:t>p_b</a:t>
            </a:r>
            <a:r>
              <a:rPr lang="en-US" dirty="0"/>
              <a:t> in body coordinates it is </a:t>
            </a:r>
            <a:r>
              <a:rPr lang="en-US" dirty="0" err="1"/>
              <a:t>lambda_x,lambda_y</a:t>
            </a:r>
            <a:r>
              <a:rPr lang="en-US" dirty="0"/>
              <a:t>,\</a:t>
            </a:r>
            <a:r>
              <a:rPr lang="en-US" dirty="0" err="1"/>
              <a:t>lambda_z</a:t>
            </a:r>
            <a:r>
              <a:rPr lang="en-US" dirty="0"/>
              <a:t>. The point in spatial coordinates can be written as, where </a:t>
            </a:r>
            <a:r>
              <a:rPr lang="en-US" dirty="0" err="1"/>
              <a:t>x_s^B</a:t>
            </a:r>
            <a:r>
              <a:rPr lang="en-US" dirty="0"/>
              <a:t> is the x axis of the B frame written in spatial coordinates,…</a:t>
            </a:r>
          </a:p>
          <a:p>
            <a:r>
              <a:rPr lang="en-US" dirty="0"/>
              <a:t>So the columns of a rotation matrix are the </a:t>
            </a:r>
            <a:r>
              <a:rPr lang="en-US" dirty="0" err="1"/>
              <a:t>ppal</a:t>
            </a:r>
            <a:r>
              <a:rPr lang="en-US" dirty="0"/>
              <a:t> axis of one frame expressed relative to </a:t>
            </a:r>
            <a:r>
              <a:rPr lang="en-US" dirty="0" err="1"/>
              <a:t>antother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84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Rotations can often lead to lots of confusions. Unlike say a translation, they can be interpreted in different ways. We can think of a rotation as a coordinate transformation or a relative motion in time</a:t>
            </a:r>
          </a:p>
          <a:p>
            <a:r>
              <a:rPr lang="en-US" dirty="0"/>
              <a:t>In the right, we imagine the object in the body coordinates is static, and applying a rotation simply writes the object in spatial frame coordinates. Nothing moves. Just coordinate transform</a:t>
            </a:r>
          </a:p>
          <a:p>
            <a:r>
              <a:rPr lang="en-US" dirty="0"/>
              <a:t>In the second case, we can imagine the body and spatial frames are originally aligned. When we apply a rotation, the object moves to a new location. So we can think of </a:t>
            </a:r>
            <a:r>
              <a:rPr lang="en-US" dirty="0" err="1"/>
              <a:t>ps</a:t>
            </a:r>
            <a:r>
              <a:rPr lang="en-US" dirty="0"/>
              <a:t>(0) moving to new location </a:t>
            </a:r>
            <a:r>
              <a:rPr lang="en-US" dirty="0" err="1"/>
              <a:t>ps</a:t>
            </a:r>
            <a:r>
              <a:rPr lang="en-US" dirty="0"/>
              <a:t>(1).</a:t>
            </a:r>
          </a:p>
          <a:p>
            <a:r>
              <a:rPr lang="en-US" dirty="0"/>
              <a:t>There is no coordinate transform. Ps is always in spatial coordinates. </a:t>
            </a:r>
          </a:p>
          <a:p>
            <a:r>
              <a:rPr lang="en-US" dirty="0"/>
              <a:t>The math is exactly the same, but interpretations are very different. Note: don’t be mislead. The fact that the math can be exactly the same, but interpretations can lead to completely new results and discoveries.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16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are rotation matrices a good representation? We need 9 numbers. But how many degrees of freedom does a rotation have? </a:t>
            </a:r>
          </a:p>
          <a:p>
            <a:r>
              <a:rPr lang="en-US" dirty="0"/>
              <a:t>With the 9 numbers we need additional constraints to ensure orthonormality, and we need to enforce </a:t>
            </a:r>
            <a:r>
              <a:rPr lang="en-US" dirty="0" err="1"/>
              <a:t>detR</a:t>
            </a:r>
            <a:r>
              <a:rPr lang="en-US" dirty="0"/>
              <a:t>=1 to prevent mirroring. </a:t>
            </a:r>
          </a:p>
          <a:p>
            <a:endParaRPr lang="en-US" dirty="0"/>
          </a:p>
          <a:p>
            <a:r>
              <a:rPr lang="en-US" dirty="0"/>
              <a:t>This makes them unsuited for numerical optimization. For example, if we want to find the rotation that aligns to shapes. </a:t>
            </a:r>
          </a:p>
          <a:p>
            <a:endParaRPr lang="en-US" dirty="0"/>
          </a:p>
          <a:p>
            <a:r>
              <a:rPr lang="en-US" dirty="0"/>
              <a:t>A good thing of rotation matrices is that they are functions of sines and cosines, which makes its values bounded. Good for machine learning tasks/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51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representaiton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Euler </a:t>
            </a:r>
            <a:r>
              <a:rPr lang="de-DE" dirty="0" err="1"/>
              <a:t>Angles</a:t>
            </a:r>
            <a:r>
              <a:rPr lang="de-DE" dirty="0"/>
              <a:t>. The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apply</a:t>
            </a:r>
            <a:r>
              <a:rPr lang="de-DE" dirty="0"/>
              <a:t> 3 </a:t>
            </a:r>
            <a:r>
              <a:rPr lang="de-DE" dirty="0" err="1"/>
              <a:t>consecutive</a:t>
            </a:r>
            <a:r>
              <a:rPr lang="de-DE" dirty="0"/>
              <a:t> </a:t>
            </a:r>
            <a:r>
              <a:rPr lang="de-DE" dirty="0" err="1"/>
              <a:t>planar</a:t>
            </a:r>
            <a:r>
              <a:rPr lang="de-DE" dirty="0"/>
              <a:t> </a:t>
            </a:r>
            <a:r>
              <a:rPr lang="de-DE" dirty="0" err="1"/>
              <a:t>rotations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a 3D </a:t>
            </a:r>
            <a:r>
              <a:rPr lang="de-DE" dirty="0" err="1"/>
              <a:t>rotation</a:t>
            </a:r>
            <a:r>
              <a:rPr lang="de-DE" dirty="0"/>
              <a:t>. </a:t>
            </a:r>
          </a:p>
          <a:p>
            <a:r>
              <a:rPr lang="de-DE" dirty="0" err="1"/>
              <a:t>Very</a:t>
            </a:r>
            <a:r>
              <a:rPr lang="de-DE" dirty="0"/>
              <a:t> intuitive.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accumulate</a:t>
            </a:r>
            <a:r>
              <a:rPr lang="de-DE" dirty="0"/>
              <a:t> </a:t>
            </a:r>
            <a:r>
              <a:rPr lang="de-DE" dirty="0" err="1"/>
              <a:t>motion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F99C-4378-4B62-85AB-76E5E21C8D5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515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rotation along fixed axis of the spatial frame, the 3rotation would be obtained with the following matrices.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900C-D613-854E-9F9C-907A69C6A13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24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1AB6-FDDD-824B-BDE2-077B1DA4F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4D31C-D0FF-9849-A65A-886347F1D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C3E19-DA3C-9249-A5CC-8FA91836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A0341-5B57-2E42-9407-C7EFF449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EC267-D0F6-304C-9719-58A6FA8F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34AA-3263-A347-B3F3-BABE4B3C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4CF89-90E9-6541-9A7F-2B5681ECE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102F2-A347-DC40-BDFC-DA3F0070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84FDF-2F29-4240-BA5F-8EDD6310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D472-B21F-164B-860E-4DA24703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C5026-4CEF-6F48-9980-A9FC1ACE3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BF731-AA78-BF41-8A64-11A0C3B33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88C-260A-0641-8CC7-439D119C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311E-7003-1A4A-808D-CAEFB7A6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1D4A1-75E8-AF4A-A022-6896261E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8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5549-C16B-8C48-8FFC-E8512CDF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DC532-052B-4C4C-8B06-F3897F087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47003-7E50-0244-964F-6B4CAF6D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C59B1-E7FB-C843-9E3F-E70DA104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20650-51CC-1F43-83DD-9360D09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2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93C2-E9D8-3E46-A529-17427CBA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8456E-A67F-A340-AB20-91B80FACC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7B8D4-BA24-684D-AC01-4EA0A4DA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DF69-EC24-4741-AAC9-8135BC3B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B1173-0371-6A4D-8B07-0BC47034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6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37C3-E0C8-2F4D-BE41-B8E8EC31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B08C-A1A8-D84D-AAB8-8D60C3537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B9C72-AAD0-E847-8181-46EF8F209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800F0-BC20-EC43-A7F0-D076C803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4F091-9D26-BA4B-A387-74797E8B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7518E-3DA9-F14B-BCD3-249AB8CF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6A73-2D4C-004D-AAB4-02D407D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6A274-DBB3-2349-9AB3-5B19AF855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D97B-DDDB-9043-B12B-8C48E117C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15E10-36B8-634A-B831-17ED3D9F9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89053-ED89-EF47-A4BF-0060195A0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9166B-C408-4C48-AEC8-650C8080C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3BEEB-05A6-D944-AEBF-B6CA78CD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5CE002-FD29-C540-BDCB-2EDA33AE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E6FB-5F0B-0D4D-AEF9-B108381E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13206-5DD1-4041-8334-696CF806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BF760-3751-7944-87B1-B492C30A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EE18C-1B24-F94C-A05A-4C11A392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3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679EF-2ACD-C948-9DDE-DDC5A521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3CE3E-3323-F444-9D65-215C7BDA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A3BE-3EF5-464F-AB6D-D8179B11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8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F1B7-E405-EC48-9768-C59ED894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04E8B-1016-0D42-AB44-88377F19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99A28-2DB1-C640-B165-BFD89247D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4311D-EA29-B84C-87DA-DC320CD5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2C0F5-8EBF-DD41-8CA4-71142EDB6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D0814-F193-4C4E-8C74-952DC3E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7799-C3BA-6C4C-B365-D8A0E791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F6F738-0EE4-E140-956E-BFCED8571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95B8C-1156-CC4E-B9E7-46635BDD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C286A-55E3-0842-B158-15FF7A01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6ED95-4956-6B41-9BDA-0C9F6392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9061F-EBA8-FC43-9DC1-5CD4C943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8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ADA57-79D8-9E47-A4D9-ED49665C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Digital Humans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DD52-5BE6-4841-837F-9FC92B7E7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5C3FE-8FD9-E24F-963F-E180E5735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08B6C-0600-E44C-B431-3B656C9D5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CF6C-D452-8A4F-86C7-6114F172C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61B0B-1A60-4749-8E50-DA258087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5.gi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8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6.gif"/><Relationship Id="rId5" Type="http://schemas.openxmlformats.org/officeDocument/2006/relationships/image" Target="../media/image74.emf"/><Relationship Id="rId4" Type="http://schemas.openxmlformats.org/officeDocument/2006/relationships/image" Target="../media/image73.emf"/><Relationship Id="rId9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lehigh.edu/~trink/Courses/RoboticsII/reading/murray-li-sastry-94-complete.pdf" TargetMode="External"/><Relationship Id="rId2" Type="http://schemas.openxmlformats.org/officeDocument/2006/relationships/hyperlink" Target="https://virtualhumans.mpi-inf.mpg.de/papers/ponsmollModelBased/ponsmollModelBased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D9F-780D-B14D-ABB7-69993CBE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380" y="1581173"/>
            <a:ext cx="9567620" cy="1006987"/>
          </a:xfrm>
        </p:spPr>
        <p:txBody>
          <a:bodyPr>
            <a:normAutofit fontScale="90000"/>
          </a:bodyPr>
          <a:lstStyle/>
          <a:p>
            <a:r>
              <a:rPr lang="en-US" dirty="0"/>
              <a:t>Hands on AI based 3D Vision</a:t>
            </a:r>
            <a:br>
              <a:rPr lang="en-US" dirty="0"/>
            </a:br>
            <a:r>
              <a:rPr lang="en-US" dirty="0"/>
              <a:t>Summer Semester 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27F60-21CE-0143-8E1D-C2EDD370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0405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Lecture 2_2 – Rotations</a:t>
            </a:r>
          </a:p>
          <a:p>
            <a:endParaRPr lang="en-US" dirty="0"/>
          </a:p>
          <a:p>
            <a:r>
              <a:rPr lang="en-US" dirty="0"/>
              <a:t>Prof. Dr.-</a:t>
            </a:r>
            <a:r>
              <a:rPr lang="en-US" dirty="0" err="1"/>
              <a:t>Ing</a:t>
            </a:r>
            <a:r>
              <a:rPr lang="en-US" dirty="0"/>
              <a:t>. Gerard Pons-Moll</a:t>
            </a:r>
          </a:p>
          <a:p>
            <a:r>
              <a:rPr lang="en-US" dirty="0"/>
              <a:t>University of Tübingen / MPI-Informatics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07E-AD63-E148-8B5E-322E2075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4881966"/>
            <a:ext cx="4922790" cy="12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6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  <a:p>
            <a:r>
              <a:rPr lang="en-US" b="1" dirty="0"/>
              <a:t>Euler Angles</a:t>
            </a:r>
          </a:p>
          <a:p>
            <a:r>
              <a:rPr lang="en-US" dirty="0"/>
              <a:t>Quaternions</a:t>
            </a:r>
          </a:p>
          <a:p>
            <a:r>
              <a:rPr lang="en-US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2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Euler </a:t>
            </a:r>
            <a:r>
              <a:rPr lang="de-DE" dirty="0" err="1"/>
              <a:t>Angles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B0A40-F2E4-734A-A32A-90C1117AB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popular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parameterizations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Rotation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encoded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successive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rotations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principal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axis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encode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rotation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Derivatives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easy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compute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A974E-F5B1-BE4A-AF23-74E32FE5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1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Euler </a:t>
            </a:r>
            <a:r>
              <a:rPr lang="de-DE" dirty="0" err="1"/>
              <a:t>Angles</a:t>
            </a:r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2537329" y="1866411"/>
            <a:ext cx="2308606" cy="1948854"/>
            <a:chOff x="518072" y="1352651"/>
            <a:chExt cx="1103393" cy="819530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856664" y="1589412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2300573" y="3419329"/>
            <a:ext cx="798653" cy="314485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034" name="Picture 10" descr="http://latex.codecogs.com/gif.latex?\dpi%7b200%7d%20\mathbf%7bR_z%7d%20=%20\begin%7bbmatrix%7d%20\cos(\gamma)%20&amp;%20\sin(\gamma)%20&amp;%200\\%20-\sin(\gamma)&amp;%20\cos(\gamma)&amp;%200\\%200&amp;%200&amp;%201%20\end%7bbmatrix%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7395" y="3599003"/>
            <a:ext cx="3724275" cy="1143001"/>
          </a:xfrm>
          <a:prstGeom prst="rect">
            <a:avLst/>
          </a:prstGeom>
          <a:noFill/>
        </p:spPr>
      </p:pic>
      <p:pic>
        <p:nvPicPr>
          <p:cNvPr id="1036" name="Picture 12" descr="http://latex.codecogs.com/gif.latex?\dpi%7b200%7d%20\mathbf%7bR_x%7d%20=%20\begin%7bbmatrix%7d%201%20&amp;0&amp;0\\%200%20&amp;%20\cos\alpha&amp;%20\sin\alpha\\%200%20&amp;%20-\sin\alpha%20&amp;\cos%20\alpha%20\end%7bbmatrix%7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7394" y="986722"/>
            <a:ext cx="3409950" cy="1143001"/>
          </a:xfrm>
          <a:prstGeom prst="rect">
            <a:avLst/>
          </a:prstGeom>
          <a:noFill/>
        </p:spPr>
      </p:pic>
      <p:pic>
        <p:nvPicPr>
          <p:cNvPr id="1038" name="Picture 14" descr="http://latex.codecogs.com/gif.latex?\dpi%7b200%7d%20\mathbf%7bR_y%7d%20=%20\begin%7bbmatrix%7d%20\cos%20\beta%20&amp;%200%20&amp;-sin%20\beta\\%200%20&amp;1%20&amp;0%20\\%20\sin\beta%20&amp;0%20&amp;%20\cos\beta%20\end%7bbmatrix%7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1394" y="2307063"/>
            <a:ext cx="3352800" cy="1143001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940689" y="5279979"/>
            <a:ext cx="7801337" cy="1167120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44" name="Picture 20" descr="http://latex.codecogs.com/gif.latex?\LARGE%20\dpi%7b200%7d%20\mathbf%7bR%7d(\alpha,\beta,\gamma)%20=%20\mathbf%7bR_x%7d(\alpha)\,\mathbf%7bR_y%7d(\beta)\,\mathbf%7bR_z%7d(\gamma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4273" y="5535854"/>
            <a:ext cx="7324725" cy="571501"/>
          </a:xfrm>
          <a:prstGeom prst="rect">
            <a:avLst/>
          </a:prstGeom>
          <a:noFill/>
        </p:spPr>
      </p:pic>
      <p:sp>
        <p:nvSpPr>
          <p:cNvPr id="14" name="Curved Down Arrow 13">
            <a:extLst>
              <a:ext uri="{FF2B5EF4-FFF2-40B4-BE49-F238E27FC236}">
                <a16:creationId xmlns:a16="http://schemas.microsoft.com/office/drawing/2014/main" id="{B582C97B-8CDD-724E-8486-FA30392F1243}"/>
              </a:ext>
            </a:extLst>
          </p:cNvPr>
          <p:cNvSpPr/>
          <p:nvPr/>
        </p:nvSpPr>
        <p:spPr>
          <a:xfrm rot="19495473">
            <a:off x="4160004" y="3078016"/>
            <a:ext cx="798653" cy="276951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Curved Down Arrow 14">
            <a:extLst>
              <a:ext uri="{FF2B5EF4-FFF2-40B4-BE49-F238E27FC236}">
                <a16:creationId xmlns:a16="http://schemas.microsoft.com/office/drawing/2014/main" id="{E775A3FA-430E-554C-8AAD-D332B646C119}"/>
              </a:ext>
            </a:extLst>
          </p:cNvPr>
          <p:cNvSpPr/>
          <p:nvPr/>
        </p:nvSpPr>
        <p:spPr>
          <a:xfrm flipH="1">
            <a:off x="3170763" y="2256806"/>
            <a:ext cx="647859" cy="332008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E133E2-6179-D842-90E8-85E0D634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18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Euler </a:t>
            </a:r>
            <a:r>
              <a:rPr lang="de-DE" dirty="0" err="1"/>
              <a:t>Angles</a:t>
            </a:r>
            <a:r>
              <a:rPr lang="de-DE" dirty="0"/>
              <a:t>: </a:t>
            </a:r>
            <a:r>
              <a:rPr lang="de-DE" dirty="0" err="1"/>
              <a:t>Confusion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203C7-DB68-224D-9D30-61B706DFF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en-AU" sz="3000" dirty="0">
                <a:latin typeface="GFS Neohellenic Bold"/>
              </a:rPr>
              <a:t>Careful: Euler angles are a typical source of confusion!</a:t>
            </a:r>
          </a:p>
          <a:p>
            <a:pPr>
              <a:buClr>
                <a:schemeClr val="tx1"/>
              </a:buClr>
              <a:buSzPct val="100000"/>
            </a:pPr>
            <a:endParaRPr lang="en-AU" sz="3000" dirty="0">
              <a:latin typeface="GFS Neohellenic Bold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AU" sz="3000" dirty="0">
                <a:latin typeface="GFS Neohellenic Bold"/>
              </a:rPr>
              <a:t>When using Euler angles </a:t>
            </a:r>
            <a:r>
              <a:rPr lang="en-AU" sz="3000" b="1" dirty="0">
                <a:solidFill>
                  <a:srgbClr val="FF0000"/>
                </a:solidFill>
                <a:latin typeface="GFS Neohellenic Bold"/>
              </a:rPr>
              <a:t>2 things </a:t>
            </a:r>
            <a:r>
              <a:rPr lang="en-AU" sz="3000" dirty="0">
                <a:latin typeface="GFS Neohellenic Bold"/>
              </a:rPr>
              <a:t>have to be specified:</a:t>
            </a:r>
          </a:p>
          <a:p>
            <a:pPr>
              <a:buClr>
                <a:schemeClr val="tx1"/>
              </a:buClr>
              <a:buSzPct val="100000"/>
            </a:pPr>
            <a:endParaRPr lang="en-AU" sz="3000" dirty="0">
              <a:latin typeface="GFS Neohellenic Bold"/>
            </a:endParaRPr>
          </a:p>
          <a:p>
            <a:pPr marL="971550" lvl="1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AU" sz="3000" dirty="0">
                <a:latin typeface="GFS Neohellenic Bold"/>
              </a:rPr>
              <a:t>Convention: X-Y-Z, Z-Y-X, Z-Y-Z …</a:t>
            </a:r>
          </a:p>
          <a:p>
            <a:pPr marL="971550" lvl="1" indent="-514350"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AU" sz="3000" dirty="0">
              <a:latin typeface="GFS Neohellenic Bold"/>
            </a:endParaRPr>
          </a:p>
          <a:p>
            <a:pPr marL="971550" lvl="1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AU" sz="3000" dirty="0">
                <a:latin typeface="GFS Neohellenic Bold"/>
              </a:rPr>
              <a:t>Rotations about the static spatial frame or the moving body frame (intrinsic vs extrinsic rotation)</a:t>
            </a:r>
          </a:p>
          <a:p>
            <a:pPr>
              <a:buClr>
                <a:schemeClr val="tx1"/>
              </a:buClr>
              <a:buSzPct val="100000"/>
            </a:pP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1107542" y="1730658"/>
            <a:ext cx="8529944" cy="636628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21232-E8C4-C441-99FD-79B0A366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5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07FB-4477-5844-8544-4F8C2A95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intrinsic rotations (</a:t>
            </a:r>
            <a:r>
              <a:rPr lang="en-US" dirty="0" err="1"/>
              <a:t>z,x’,z</a:t>
            </a:r>
            <a:r>
              <a:rPr lang="en-US" dirty="0"/>
              <a:t>’’)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3AEEE-C1F2-BD44-9CB8-EE4B1E49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73" y="1877786"/>
            <a:ext cx="4477657" cy="42343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60BC53-C051-824D-88C7-65ADA3E00D80}"/>
              </a:ext>
            </a:extLst>
          </p:cNvPr>
          <p:cNvSpPr/>
          <p:nvPr/>
        </p:nvSpPr>
        <p:spPr>
          <a:xfrm>
            <a:off x="3907973" y="6112092"/>
            <a:ext cx="4214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Euler_angles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827D2-C005-5E42-BF13-5BA0582E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89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F4AC-6239-3644-99AB-D31788B9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Gimbal Lock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38A45-265D-8148-AED4-BC7747429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82032"/>
          </a:xfrm>
        </p:spPr>
        <p:txBody>
          <a:bodyPr/>
          <a:lstStyle/>
          <a:p>
            <a:r>
              <a:rPr lang="en-GB" dirty="0"/>
              <a:t>When using Euler angles </a:t>
            </a:r>
            <a:r>
              <a:rPr lang="en-GB" dirty="0" err="1"/>
              <a:t>θ</a:t>
            </a:r>
            <a:r>
              <a:rPr lang="en-GB" baseline="-25000" dirty="0" err="1"/>
              <a:t>x</a:t>
            </a:r>
            <a:r>
              <a:rPr lang="en-GB" dirty="0"/>
              <a:t>, </a:t>
            </a:r>
            <a:r>
              <a:rPr lang="en-GB" dirty="0" err="1"/>
              <a:t>θ</a:t>
            </a:r>
            <a:r>
              <a:rPr lang="en-GB" baseline="-25000" dirty="0" err="1"/>
              <a:t>y</a:t>
            </a:r>
            <a:r>
              <a:rPr lang="en-GB" dirty="0"/>
              <a:t>, </a:t>
            </a:r>
            <a:r>
              <a:rPr lang="en-GB" dirty="0" err="1"/>
              <a:t>θ</a:t>
            </a:r>
            <a:r>
              <a:rPr lang="en-GB" baseline="-25000" dirty="0" err="1"/>
              <a:t>z</a:t>
            </a:r>
            <a:r>
              <a:rPr lang="en-GB" dirty="0"/>
              <a:t>, may reach a configuration where there is no way to rotate around one of the three axes!   </a:t>
            </a:r>
          </a:p>
          <a:p>
            <a:r>
              <a:rPr lang="en-GB" dirty="0"/>
              <a:t>Recall rotation matrices around the three axes: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D39EA-6B0A-A141-8603-7DCFA636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854BD-B8AC-9347-8FDD-521FF94B0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3" t="29841" r="14167" b="57460"/>
          <a:stretch/>
        </p:blipFill>
        <p:spPr>
          <a:xfrm>
            <a:off x="1277257" y="3323771"/>
            <a:ext cx="8824686" cy="870857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2DCAAB4-CFA2-2641-A106-C0B8BF63AA80}"/>
              </a:ext>
            </a:extLst>
          </p:cNvPr>
          <p:cNvSpPr txBox="1">
            <a:spLocks/>
          </p:cNvSpPr>
          <p:nvPr/>
        </p:nvSpPr>
        <p:spPr>
          <a:xfrm>
            <a:off x="838200" y="4310742"/>
            <a:ext cx="10515600" cy="52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product of these represents rotation by the three Euler angles.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3E6D0-FD77-E74C-A105-26CEBB4F7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3" t="52487" r="13333" b="35661"/>
          <a:stretch/>
        </p:blipFill>
        <p:spPr>
          <a:xfrm>
            <a:off x="1277257" y="4839382"/>
            <a:ext cx="8926286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F4AC-6239-3644-99AB-D31788B9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Gimbal Lock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0738A45-265D-8148-AED4-BC77474291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69231"/>
              </a:xfrm>
            </p:spPr>
            <p:txBody>
              <a:bodyPr/>
              <a:lstStyle/>
              <a:p>
                <a:r>
                  <a:rPr lang="en-GB" dirty="0"/>
                  <a:t>Consider the special case where </a:t>
                </a:r>
                <a:r>
                  <a:rPr lang="en-GB" dirty="0" err="1"/>
                  <a:t>θ</a:t>
                </a:r>
                <a:r>
                  <a:rPr lang="en-GB" baseline="-25000" dirty="0" err="1"/>
                  <a:t>y</a:t>
                </a:r>
                <a:r>
                  <a:rPr lang="en-GB" dirty="0"/>
                  <a:t>=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/2 (so, cos(</a:t>
                </a:r>
                <a:r>
                  <a:rPr lang="en-GB" dirty="0" err="1"/>
                  <a:t>θ</a:t>
                </a:r>
                <a:r>
                  <a:rPr lang="en-GB" baseline="-25000" dirty="0" err="1"/>
                  <a:t>y</a:t>
                </a:r>
                <a:r>
                  <a:rPr lang="en-GB" dirty="0"/>
                  <a:t>)=0, sin (</a:t>
                </a:r>
                <a:r>
                  <a:rPr lang="en-GB" dirty="0" err="1"/>
                  <a:t>θ</a:t>
                </a:r>
                <a:r>
                  <a:rPr lang="en-GB" baseline="-25000" dirty="0" err="1"/>
                  <a:t>y</a:t>
                </a:r>
                <a:r>
                  <a:rPr lang="en-GB" dirty="0"/>
                  <a:t>)=1)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0738A45-265D-8148-AED4-BC7747429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69231"/>
              </a:xfrm>
              <a:blipFill>
                <a:blip r:embed="rId3"/>
                <a:stretch>
                  <a:fillRect l="-965" t="-2000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D39EA-6B0A-A141-8603-7DCFA636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3E6D0-FD77-E74C-A105-26CEBB4F7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53" t="52487" r="13333" b="35661"/>
          <a:stretch/>
        </p:blipFill>
        <p:spPr>
          <a:xfrm>
            <a:off x="1226456" y="2570383"/>
            <a:ext cx="8926286" cy="81280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B24446D-EA94-9742-B61F-C1A54472B9E4}"/>
              </a:ext>
            </a:extLst>
          </p:cNvPr>
          <p:cNvSpPr txBox="1">
            <a:spLocks/>
          </p:cNvSpPr>
          <p:nvPr/>
        </p:nvSpPr>
        <p:spPr>
          <a:xfrm>
            <a:off x="838200" y="5652183"/>
            <a:ext cx="10515600" cy="52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1642D-BDCB-6B4E-A4A1-E9A40B357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2" t="73863" r="24762" b="13350"/>
          <a:stretch/>
        </p:blipFill>
        <p:spPr>
          <a:xfrm>
            <a:off x="1814284" y="3465175"/>
            <a:ext cx="6154059" cy="87698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E6D8294-A938-EB44-88F5-ED3957F2F6DA}"/>
              </a:ext>
            </a:extLst>
          </p:cNvPr>
          <p:cNvSpPr txBox="1">
            <a:spLocks/>
          </p:cNvSpPr>
          <p:nvPr/>
        </p:nvSpPr>
        <p:spPr>
          <a:xfrm>
            <a:off x="838200" y="4726442"/>
            <a:ext cx="10515600" cy="925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 are left with a planar rotation. Notice it depends only of </a:t>
            </a:r>
            <a:r>
              <a:rPr lang="en-GB" dirty="0" err="1"/>
              <a:t>θ</a:t>
            </a:r>
            <a:r>
              <a:rPr lang="en-GB" baseline="-25000" dirty="0" err="1"/>
              <a:t>x</a:t>
            </a:r>
            <a:r>
              <a:rPr lang="en-GB" dirty="0"/>
              <a:t>, </a:t>
            </a:r>
            <a:r>
              <a:rPr lang="en-GB" dirty="0" err="1"/>
              <a:t>θ</a:t>
            </a:r>
            <a:r>
              <a:rPr lang="en-GB" baseline="-25000" dirty="0" err="1"/>
              <a:t>z</a:t>
            </a:r>
            <a:r>
              <a:rPr lang="en-GB" dirty="0"/>
              <a:t>. Not on </a:t>
            </a:r>
            <a:r>
              <a:rPr lang="en-GB" dirty="0" err="1"/>
              <a:t>θ</a:t>
            </a:r>
            <a:r>
              <a:rPr lang="en-GB" baseline="-25000" dirty="0" err="1"/>
              <a:t>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77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dirty="0">
                <a:ea typeface="GFS Neohellenic Bold"/>
              </a:rPr>
              <a:t>Euler </a:t>
            </a:r>
            <a:r>
              <a:rPr lang="de-DE" dirty="0" err="1">
                <a:ea typeface="GFS Neohellenic Bold"/>
              </a:rPr>
              <a:t>Angles</a:t>
            </a:r>
            <a:r>
              <a:rPr lang="de-DE" dirty="0">
                <a:ea typeface="GFS Neohellenic Bold"/>
              </a:rPr>
              <a:t>: </a:t>
            </a:r>
            <a:r>
              <a:rPr lang="de-DE" dirty="0" err="1">
                <a:ea typeface="GFS Neohellenic Bold"/>
              </a:rPr>
              <a:t>Drawbacks</a:t>
            </a:r>
            <a:endParaRPr lang="de-DE" dirty="0">
              <a:ea typeface="GFS Neohellenic 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E957A-36C0-A342-B19D-5F9E8A482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36779" cy="4351338"/>
          </a:xfrm>
        </p:spPr>
        <p:txBody>
          <a:bodyPr/>
          <a:lstStyle/>
          <a:p>
            <a:r>
              <a:rPr lang="en-GB" dirty="0"/>
              <a:t>Gimbal lock: When two of the axis align one degree of freedom is lost!</a:t>
            </a:r>
          </a:p>
          <a:p>
            <a:endParaRPr lang="en-GB" dirty="0"/>
          </a:p>
          <a:p>
            <a:r>
              <a:rPr lang="en-GB" dirty="0"/>
              <a:t>Parameterization is not unique</a:t>
            </a:r>
          </a:p>
          <a:p>
            <a:endParaRPr lang="en-GB" dirty="0"/>
          </a:p>
          <a:p>
            <a:r>
              <a:rPr lang="en-GB" dirty="0"/>
              <a:t>Lots of conventions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5162" y="2934384"/>
            <a:ext cx="20415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930572" y="2718118"/>
            <a:ext cx="2368550" cy="2566352"/>
            <a:chOff x="960" y="1227"/>
            <a:chExt cx="1779" cy="1958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1392"/>
              <a:ext cx="1779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016" y="1227"/>
              <a:ext cx="139" cy="2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2007" y="1251"/>
              <a:ext cx="139" cy="2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C1DF2-AEC7-4F49-91D6-8BDF733C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7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  <a:p>
            <a:r>
              <a:rPr lang="en-US" dirty="0"/>
              <a:t>Euler Angles</a:t>
            </a:r>
          </a:p>
          <a:p>
            <a:r>
              <a:rPr lang="en-US" b="1" dirty="0"/>
              <a:t>Quaternions</a:t>
            </a:r>
          </a:p>
          <a:p>
            <a:r>
              <a:rPr lang="en-US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00A21-E462-C541-ADEC-D97B9A6D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Analysis -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59A42-01D5-CD43-9E11-E8D2B7C40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Natural way to encode geometric transformations in 2D.</a:t>
            </a:r>
          </a:p>
          <a:p>
            <a:r>
              <a:rPr lang="en-GB" dirty="0"/>
              <a:t>Simplifies code/notation/debugging/thinking.</a:t>
            </a:r>
          </a:p>
          <a:p>
            <a:r>
              <a:rPr lang="en-GB" dirty="0"/>
              <a:t>Moderate reduction in computational cost/ bandwidth/storage.</a:t>
            </a:r>
          </a:p>
          <a:p>
            <a:r>
              <a:rPr lang="en-GB" dirty="0"/>
              <a:t>Fluency in complex analysis can lead to deeper/novel solutions to problems…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A2271-4157-3A4B-B602-8B56023FE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4" t="46349" r="13928"/>
          <a:stretch/>
        </p:blipFill>
        <p:spPr>
          <a:xfrm>
            <a:off x="4078516" y="4038351"/>
            <a:ext cx="6807200" cy="28196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AA63F5-1C1D-2248-93DF-775FDB3A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Rotation Matrices</a:t>
            </a:r>
          </a:p>
          <a:p>
            <a:r>
              <a:rPr lang="en-US" dirty="0"/>
              <a:t>Euler Angles</a:t>
            </a:r>
          </a:p>
          <a:p>
            <a:r>
              <a:rPr lang="en-US" dirty="0"/>
              <a:t>Quaternions</a:t>
            </a:r>
          </a:p>
          <a:p>
            <a:r>
              <a:rPr lang="en-US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7ACE-4308-684A-885B-F48C12D0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Imaginary units – Geometric description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C7A2E-058F-D642-B1DE-E1817DAC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941AB6-3543-694F-A700-5AA9AC4DA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487" t="13081" r="30487" b="528"/>
          <a:stretch/>
        </p:blipFill>
        <p:spPr>
          <a:xfrm>
            <a:off x="4016828" y="1690688"/>
            <a:ext cx="4158343" cy="517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ED3D-26DA-544D-961C-A5359538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B3303-735A-B447-A85B-755ACCCE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5171" cy="4351338"/>
          </a:xfrm>
        </p:spPr>
        <p:txBody>
          <a:bodyPr/>
          <a:lstStyle/>
          <a:p>
            <a:r>
              <a:rPr lang="en-GB" dirty="0"/>
              <a:t>Complex numbers are then just two vectors</a:t>
            </a:r>
          </a:p>
          <a:p>
            <a:r>
              <a:rPr lang="en-GB" dirty="0"/>
              <a:t>Instead of e</a:t>
            </a:r>
            <a:r>
              <a:rPr lang="en-GB" baseline="-25000" dirty="0"/>
              <a:t>1</a:t>
            </a:r>
            <a:r>
              <a:rPr lang="en-GB" dirty="0"/>
              <a:t>, e</a:t>
            </a:r>
            <a:r>
              <a:rPr lang="en-GB" baseline="-25000" dirty="0"/>
              <a:t>2</a:t>
            </a:r>
            <a:r>
              <a:rPr lang="en-GB" dirty="0"/>
              <a:t> use "1" and "</a:t>
            </a:r>
            <a:r>
              <a:rPr lang="en-GB" i="1" dirty="0"/>
              <a:t>⍳</a:t>
            </a:r>
            <a:r>
              <a:rPr lang="en-GB" dirty="0"/>
              <a:t>" to denote two bases.</a:t>
            </a:r>
          </a:p>
          <a:p>
            <a:r>
              <a:rPr lang="en-GB" dirty="0"/>
              <a:t>Otherwise behaves like a 2D space</a:t>
            </a:r>
          </a:p>
          <a:p>
            <a:r>
              <a:rPr lang="en-GB" dirty="0"/>
              <a:t>… except that we are also going to get a very useful new notation of the </a:t>
            </a:r>
            <a:r>
              <a:rPr lang="en-GB" i="1" dirty="0"/>
              <a:t>product</a:t>
            </a:r>
            <a:r>
              <a:rPr lang="en-GB" dirty="0"/>
              <a:t> between the two vectors.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9092-5E16-9F42-AD1D-9BE41AC3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0A3D8-FA1E-4340-BDF8-DE5FEF2B7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8" t="37037" r="23929" b="19365"/>
          <a:stretch/>
        </p:blipFill>
        <p:spPr>
          <a:xfrm>
            <a:off x="6309827" y="2242231"/>
            <a:ext cx="5882173" cy="28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1DCD-9C8D-AB4B-A70F-7B76DB0F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Arithmetic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C1CC2-37ED-D54F-BD0D-F8B14599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05291"/>
          </a:xfrm>
        </p:spPr>
        <p:txBody>
          <a:bodyPr/>
          <a:lstStyle/>
          <a:p>
            <a:r>
              <a:rPr lang="en-GB" dirty="0"/>
              <a:t>Same operations as before, plus one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A28E-BFBD-9E43-81CF-BE4230EB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A362A-04E6-B14C-923C-721B4547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8" t="22010" r="17262" b="37457"/>
          <a:stretch/>
        </p:blipFill>
        <p:spPr>
          <a:xfrm>
            <a:off x="1117599" y="2430916"/>
            <a:ext cx="6720115" cy="22698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FF1B10-50F6-604D-A275-8BA19F8D020A}"/>
              </a:ext>
            </a:extLst>
          </p:cNvPr>
          <p:cNvSpPr txBox="1">
            <a:spLocks/>
          </p:cNvSpPr>
          <p:nvPr/>
        </p:nvSpPr>
        <p:spPr>
          <a:xfrm>
            <a:off x="838200" y="4902969"/>
            <a:ext cx="10515600" cy="1499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Complex multiplication:</a:t>
            </a:r>
          </a:p>
          <a:p>
            <a:pPr lvl="1"/>
            <a:r>
              <a:rPr lang="en-GB" dirty="0"/>
              <a:t>Angles add</a:t>
            </a:r>
          </a:p>
          <a:p>
            <a:pPr lvl="1"/>
            <a:r>
              <a:rPr lang="en-GB" dirty="0"/>
              <a:t>Magnitude multiplies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36609-A515-924B-99FB-4CD109D4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58" t="66455" r="17738" b="7315"/>
          <a:stretch/>
        </p:blipFill>
        <p:spPr>
          <a:xfrm>
            <a:off x="5554353" y="4902969"/>
            <a:ext cx="3442219" cy="1476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34BF1-7CC9-EE40-90F5-DFE791F21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0" t="92878" r="47708" b="1795"/>
          <a:stretch/>
        </p:blipFill>
        <p:spPr>
          <a:xfrm>
            <a:off x="5554353" y="6401976"/>
            <a:ext cx="4261922" cy="3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38AD-161F-4240-9142-502A2D3D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product – Rectangular form (1, </a:t>
            </a:r>
            <a:r>
              <a:rPr lang="en-GB" i="1" dirty="0"/>
              <a:t>⍳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2E422-7B76-F946-95ED-E51275CC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C560A-23B5-BD47-BA29-F00988BB9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33" t="21805" r="15583" b="3371"/>
          <a:stretch/>
        </p:blipFill>
        <p:spPr>
          <a:xfrm>
            <a:off x="1759857" y="1690322"/>
            <a:ext cx="8222343" cy="50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D3B0C-0488-CA46-9EC0-08E2E1E9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product – Polar 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46390-AA57-E246-BFB0-A8DC8192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4718"/>
          </a:xfrm>
        </p:spPr>
        <p:txBody>
          <a:bodyPr/>
          <a:lstStyle/>
          <a:p>
            <a:r>
              <a:rPr lang="en-GB" dirty="0"/>
              <a:t>Perhaps most beautiful identity in maths.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46AF8-120A-3845-AABE-AA1FDF6D4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40" t="2509" r="14367" b="48524"/>
          <a:stretch/>
        </p:blipFill>
        <p:spPr>
          <a:xfrm>
            <a:off x="9637486" y="365125"/>
            <a:ext cx="2191657" cy="335053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923E3AF-7A07-A949-9A1B-8BE51CA73236}"/>
              </a:ext>
            </a:extLst>
          </p:cNvPr>
          <p:cNvSpPr txBox="1">
            <a:spLocks/>
          </p:cNvSpPr>
          <p:nvPr/>
        </p:nvSpPr>
        <p:spPr>
          <a:xfrm>
            <a:off x="838200" y="3112168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Specialization of Euler's formula.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E46D29-4060-8543-B2DD-CBC4EC1051A1}"/>
              </a:ext>
            </a:extLst>
          </p:cNvPr>
          <p:cNvSpPr txBox="1">
            <a:spLocks/>
          </p:cNvSpPr>
          <p:nvPr/>
        </p:nvSpPr>
        <p:spPr>
          <a:xfrm>
            <a:off x="838200" y="4395063"/>
            <a:ext cx="10515600" cy="55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Can use to implement complex product.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F6AFE-AEE0-7E41-8F29-F55F7F3EA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62" t="21882" r="53224" b="70373"/>
          <a:stretch/>
        </p:blipFill>
        <p:spPr>
          <a:xfrm>
            <a:off x="1132114" y="2321477"/>
            <a:ext cx="1872344" cy="529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50566-E0C5-4E4E-A244-D4A6F04B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0" t="40068" r="47987" b="52186"/>
          <a:stretch/>
        </p:blipFill>
        <p:spPr>
          <a:xfrm>
            <a:off x="1132114" y="3568004"/>
            <a:ext cx="3468914" cy="529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755FFB-006D-FF42-9132-52DBBDCF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15" t="59222" r="37024" b="12108"/>
          <a:stretch/>
        </p:blipFill>
        <p:spPr>
          <a:xfrm>
            <a:off x="1132114" y="4896287"/>
            <a:ext cx="4499428" cy="19617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211A4-E3F8-8642-815D-C88CF7E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6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CADDF-BC3B-994D-BFB1-EC649476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rotations: Matrices vs. Complex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A02160-E7CB-CA46-BAB8-E8B13B672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Suppose we want to rotate a vector u by an angle </a:t>
            </a:r>
            <a:r>
              <a:rPr lang="en-GB" dirty="0" err="1"/>
              <a:t>θ</a:t>
            </a:r>
            <a:r>
              <a:rPr lang="en-GB" dirty="0"/>
              <a:t>, then by an angle </a:t>
            </a:r>
            <a:r>
              <a:rPr lang="en-GB" dirty="0" err="1"/>
              <a:t>ɸ</a:t>
            </a:r>
            <a:r>
              <a:rPr lang="en-GB" dirty="0"/>
              <a:t>. 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A6CBD53-DFFC-B84C-BED1-483D8CD3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2" t="23782" r="15995" b="7561"/>
          <a:stretch/>
        </p:blipFill>
        <p:spPr>
          <a:xfrm>
            <a:off x="1963969" y="2537206"/>
            <a:ext cx="7934774" cy="43207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8EBF-6483-8649-9BDC-BF2FBCBB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56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3DC9-0F09-DB4F-869D-A02B605B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Quaternions generalize complex numbers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582EC-11ED-BF4B-B5B9-0D77445DC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TLDR: </a:t>
            </a:r>
            <a:r>
              <a:rPr lang="en-GB" dirty="0" err="1"/>
              <a:t>Kinda</a:t>
            </a:r>
            <a:r>
              <a:rPr lang="en-GB" dirty="0"/>
              <a:t> like complex numbers but for 3D rotations</a:t>
            </a:r>
          </a:p>
          <a:p>
            <a:r>
              <a:rPr lang="en-GB" dirty="0"/>
              <a:t>Weird situation: can't do 3D rotations w/ only 3 components!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89A4D-367E-B644-9E4C-AB4F64E55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37" t="33404" r="13554" b="30546"/>
          <a:stretch/>
        </p:blipFill>
        <p:spPr>
          <a:xfrm>
            <a:off x="5847443" y="3157093"/>
            <a:ext cx="3630386" cy="2564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83117-7CB5-E64D-BFEB-A584A5A78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4" t="32835" r="63394"/>
          <a:stretch/>
        </p:blipFill>
        <p:spPr>
          <a:xfrm>
            <a:off x="2772229" y="2888343"/>
            <a:ext cx="2286000" cy="38535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1A35E-E4A4-EA49-9724-FC9F8558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1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Quaternions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C1B1C-5959-034C-9217-1F687FA93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 quaternion has 4 components: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They generalize complex numbers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with additional properties:</a:t>
            </a:r>
          </a:p>
          <a:p>
            <a:endParaRPr lang="en-GB" dirty="0"/>
          </a:p>
          <a:p>
            <a:r>
              <a:rPr lang="en-GB" dirty="0"/>
              <a:t>Unit length quaternions can be used to carry out rotations. The set they form is called </a:t>
            </a:r>
          </a:p>
        </p:txBody>
      </p:sp>
      <p:pic>
        <p:nvPicPr>
          <p:cNvPr id="26626" name="Picture 2" descr="http://latex.codecogs.com/gif.latex?\LARGE%20\dpi%7b200%7d%20\mathbf%7bq%7d%20=\%5bq_w\%20q_x\%20q_y\%20q_z%5d%5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6658" y="2295422"/>
            <a:ext cx="3227479" cy="527417"/>
          </a:xfrm>
          <a:prstGeom prst="rect">
            <a:avLst/>
          </a:prstGeom>
          <a:noFill/>
        </p:spPr>
      </p:pic>
      <p:pic>
        <p:nvPicPr>
          <p:cNvPr id="26628" name="Picture 4" descr="http://latex.codecogs.com/gif.latex?\LARGE%20\dpi%7b200%7d%20\mathbf%7bq%7d%20=q_w%20+%20q_x%20\mathbf%7bi%7d%20+%20q_y%20\mathbf%7bj%7d+%20q_z%20\mathbf%7bk%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6658" y="3776944"/>
            <a:ext cx="4510599" cy="448699"/>
          </a:xfrm>
          <a:prstGeom prst="rect">
            <a:avLst/>
          </a:prstGeom>
          <a:noFill/>
        </p:spPr>
      </p:pic>
      <p:pic>
        <p:nvPicPr>
          <p:cNvPr id="26630" name="Picture 6" descr="http://latex.codecogs.com/gif.latex?\LARGE%20\dpi%7b200%7d%20S%5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7694" y="5694340"/>
            <a:ext cx="326488" cy="320329"/>
          </a:xfrm>
          <a:prstGeom prst="rect">
            <a:avLst/>
          </a:prstGeom>
          <a:noFill/>
        </p:spPr>
      </p:pic>
      <p:pic>
        <p:nvPicPr>
          <p:cNvPr id="26634" name="Picture 10" descr="http://latex.codecogs.com/gif.latex?\LARGE%20\dpi%7b200%7d%20\mathbf%7bi%7d%5e2=\mathbf%7bj%7d%5e2=\mathbf%7bk%7d%5e2=\mathbf%7bi%7d\cdot%20\mathbf%7bj%7d%20\cdot%20\mathbf%7bk%7d=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370" y="4488150"/>
            <a:ext cx="3573136" cy="34792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1CFC0-22F3-DA4E-8F17-BC217590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41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Quaternions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0A2F3-3E8A-0E42-AAD5-F037EACF9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Quaternions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can</a:t>
            </a:r>
            <a:r>
              <a:rPr lang="de-DE" dirty="0">
                <a:latin typeface="GFS Neohellenic Bold"/>
              </a:rPr>
              <a:t> also </a:t>
            </a:r>
            <a:r>
              <a:rPr lang="de-DE" dirty="0" err="1">
                <a:latin typeface="GFS Neohellenic Bold"/>
              </a:rPr>
              <a:t>be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interpreted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r>
              <a:rPr lang="de-DE" dirty="0">
                <a:latin typeface="GFS Neohellenic Bold"/>
              </a:rPr>
              <a:t> a </a:t>
            </a:r>
            <a:r>
              <a:rPr lang="de-DE" b="1" dirty="0" err="1">
                <a:latin typeface="GFS Neohellenic Bold"/>
              </a:rPr>
              <a:t>scalar</a:t>
            </a:r>
            <a:r>
              <a:rPr lang="de-DE" dirty="0">
                <a:latin typeface="GFS Neohellenic Bold"/>
              </a:rPr>
              <a:t> plus a </a:t>
            </a:r>
            <a:r>
              <a:rPr lang="de-DE" b="1" dirty="0">
                <a:latin typeface="GFS Neohellenic Bold"/>
              </a:rPr>
              <a:t>3-vector</a:t>
            </a: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GFS Neohellenic Bold"/>
            </a:endParaRPr>
          </a:p>
          <a:p>
            <a:pPr>
              <a:buClr>
                <a:schemeClr val="tx1"/>
              </a:buClr>
              <a:buSzPct val="100000"/>
            </a:pPr>
            <a:endParaRPr lang="de-DE" dirty="0">
              <a:latin typeface="GFS Neohellenic Bold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de-DE" dirty="0">
                <a:latin typeface="GFS Neohellenic Bold"/>
              </a:rPr>
              <a:t>	</a:t>
            </a:r>
            <a:r>
              <a:rPr lang="de-DE" dirty="0" err="1">
                <a:latin typeface="GFS Neohellenic Bold"/>
              </a:rPr>
              <a:t>Where</a:t>
            </a:r>
            <a:r>
              <a:rPr lang="de-DE" dirty="0">
                <a:latin typeface="GFS Neohellenic Bold"/>
              </a:rPr>
              <a:t> </a:t>
            </a:r>
          </a:p>
          <a:p>
            <a:pPr>
              <a:buClr>
                <a:srgbClr val="0070C0"/>
              </a:buClr>
              <a:buSzPct val="120000"/>
            </a:pPr>
            <a:endParaRPr lang="de-DE" dirty="0">
              <a:latin typeface="GFS Neohellenic Bold"/>
            </a:endParaRPr>
          </a:p>
          <a:p>
            <a:pPr>
              <a:buClr>
                <a:srgbClr val="0070C0"/>
              </a:buClr>
              <a:buSzPct val="120000"/>
            </a:pPr>
            <a:endParaRPr lang="de-DE" dirty="0">
              <a:latin typeface="GFS Neohellenic Bold"/>
            </a:endParaRPr>
          </a:p>
          <a:p>
            <a:pPr>
              <a:buClr>
                <a:srgbClr val="0070C0"/>
              </a:buClr>
              <a:buSzPct val="120000"/>
            </a:pPr>
            <a:endParaRPr lang="de-DE" dirty="0">
              <a:latin typeface="GFS Neohellenic Bold"/>
            </a:endParaRPr>
          </a:p>
        </p:txBody>
      </p:sp>
      <p:pic>
        <p:nvPicPr>
          <p:cNvPr id="31746" name="Picture 2" descr="http://latex.codecogs.com/gif.latex?\LARGE%20\dpi%7b200%7d%20\mathbf%7bq%7d%20=%20\%5bq_w\%20\mathbf%7bv%7d%5d%5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9529" y="2448134"/>
            <a:ext cx="2069231" cy="500001"/>
          </a:xfrm>
          <a:prstGeom prst="rect">
            <a:avLst/>
          </a:prstGeom>
          <a:noFill/>
        </p:spPr>
      </p:pic>
      <p:pic>
        <p:nvPicPr>
          <p:cNvPr id="31755" name="Picture 11" descr="http://latex.codecogs.com/gif.latex?\LARGE%20\dpi%7b200%7d%20\mathbf%7bv%7d%20=%20\sin%20\frac%7b\theta%7d%7b2%7d\,\ome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0274" y="5186835"/>
            <a:ext cx="2134255" cy="980605"/>
          </a:xfrm>
          <a:prstGeom prst="rect">
            <a:avLst/>
          </a:prstGeom>
          <a:noFill/>
        </p:spPr>
      </p:pic>
      <p:pic>
        <p:nvPicPr>
          <p:cNvPr id="31757" name="Picture 13" descr="http://latex.codecogs.com/gif.latex?\LARGE%20\dpi%7b200%7d%20q_w%20=%20\cos%20\frac%7b\theta%7d%7b2%7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9529" y="3912601"/>
            <a:ext cx="1999051" cy="1003744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9BE68-6BA8-3345-A339-BB513843B135}"/>
              </a:ext>
            </a:extLst>
          </p:cNvPr>
          <p:cNvGrpSpPr/>
          <p:nvPr/>
        </p:nvGrpSpPr>
        <p:grpSpPr>
          <a:xfrm>
            <a:off x="8587194" y="2698135"/>
            <a:ext cx="2508841" cy="2606317"/>
            <a:chOff x="4944108" y="2806281"/>
            <a:chExt cx="2508841" cy="2606317"/>
          </a:xfrm>
        </p:grpSpPr>
        <p:grpSp>
          <p:nvGrpSpPr>
            <p:cNvPr id="26" name="Group 25"/>
            <p:cNvGrpSpPr/>
            <p:nvPr/>
          </p:nvGrpSpPr>
          <p:grpSpPr>
            <a:xfrm>
              <a:off x="4944108" y="2806281"/>
              <a:ext cx="2508841" cy="2606317"/>
              <a:chOff x="3050948" y="4046538"/>
              <a:chExt cx="2314414" cy="2646362"/>
            </a:xfrm>
          </p:grpSpPr>
          <p:sp>
            <p:nvSpPr>
              <p:cNvPr id="13" name="Oval 12"/>
              <p:cNvSpPr/>
              <p:nvPr/>
            </p:nvSpPr>
            <p:spPr>
              <a:xfrm rot="780000">
                <a:off x="3050948" y="5092674"/>
                <a:ext cx="2026755" cy="75600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6" name="Straight Connector 15"/>
              <p:cNvCxnSpPr>
                <a:endCxn id="13" idx="4"/>
              </p:cNvCxnSpPr>
              <p:nvPr/>
            </p:nvCxnSpPr>
            <p:spPr>
              <a:xfrm>
                <a:off x="3973512" y="5422900"/>
                <a:ext cx="5782" cy="41608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endCxn id="13" idx="7"/>
              </p:cNvCxnSpPr>
              <p:nvPr/>
            </p:nvCxnSpPr>
            <p:spPr>
              <a:xfrm flipV="1">
                <a:off x="3973512" y="5371431"/>
                <a:ext cx="849140" cy="5147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3543300" y="4046538"/>
                <a:ext cx="889000" cy="26463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pic>
            <p:nvPicPr>
              <p:cNvPr id="31759" name="Picture 15" descr="http://latex.codecogs.com/png.latex?\LARGE%20\dpi%7b200%7d%20\theta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136762" y="5643723"/>
                <a:ext cx="228600" cy="390526"/>
              </a:xfrm>
              <a:prstGeom prst="rect">
                <a:avLst/>
              </a:prstGeom>
              <a:noFill/>
            </p:spPr>
          </p:pic>
          <p:pic>
            <p:nvPicPr>
              <p:cNvPr id="31761" name="Picture 17" descr="http://latex.codecogs.com/png.latex?\LARGE%20\dpi%7b200%7d%20\omeg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498802" y="4345604"/>
                <a:ext cx="323850" cy="247650"/>
              </a:xfrm>
              <a:prstGeom prst="rect">
                <a:avLst/>
              </a:prstGeom>
              <a:noFill/>
            </p:spPr>
          </p:pic>
        </p:grpSp>
        <p:sp>
          <p:nvSpPr>
            <p:cNvPr id="28" name="Freeform 27"/>
            <p:cNvSpPr/>
            <p:nvPr/>
          </p:nvSpPr>
          <p:spPr>
            <a:xfrm rot="732874">
              <a:off x="6028417" y="4069808"/>
              <a:ext cx="510190" cy="433859"/>
            </a:xfrm>
            <a:custGeom>
              <a:avLst/>
              <a:gdLst>
                <a:gd name="connsiteX0" fmla="*/ 0 w 469900"/>
                <a:gd name="connsiteY0" fmla="*/ 190500 h 228600"/>
                <a:gd name="connsiteX1" fmla="*/ 228600 w 469900"/>
                <a:gd name="connsiteY1" fmla="*/ 228600 h 228600"/>
                <a:gd name="connsiteX2" fmla="*/ 431800 w 469900"/>
                <a:gd name="connsiteY2" fmla="*/ 190500 h 228600"/>
                <a:gd name="connsiteX3" fmla="*/ 457200 w 469900"/>
                <a:gd name="connsiteY3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00" h="228600">
                  <a:moveTo>
                    <a:pt x="0" y="190500"/>
                  </a:moveTo>
                  <a:cubicBezTo>
                    <a:pt x="78316" y="209550"/>
                    <a:pt x="156633" y="228600"/>
                    <a:pt x="228600" y="228600"/>
                  </a:cubicBezTo>
                  <a:cubicBezTo>
                    <a:pt x="300567" y="228600"/>
                    <a:pt x="393700" y="228600"/>
                    <a:pt x="431800" y="190500"/>
                  </a:cubicBezTo>
                  <a:cubicBezTo>
                    <a:pt x="469900" y="152400"/>
                    <a:pt x="463550" y="76200"/>
                    <a:pt x="45720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D2EFBE-73F6-AC44-95A2-9C769679F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5412598"/>
            <a:ext cx="5145753" cy="11422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CE063-0262-9840-900D-32D5E1A9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09A6A2-C1FD-544E-90D6-72E5D6FD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Quaternions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402D0-395C-6849-8865-6138E559D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30354"/>
          </a:xfrm>
        </p:spPr>
        <p:txBody>
          <a:bodyPr/>
          <a:lstStyle/>
          <a:p>
            <a:r>
              <a:rPr lang="en-GB" dirty="0"/>
              <a:t>Rotations can be carried away directly in parameter space via the quaternion product:</a:t>
            </a:r>
          </a:p>
          <a:p>
            <a:pPr lvl="1"/>
            <a:r>
              <a:rPr lang="en-GB" dirty="0"/>
              <a:t>Concatenation of rotations:</a:t>
            </a:r>
          </a:p>
          <a:p>
            <a:endParaRPr lang="en-GB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CC97846-925C-7C4E-87D0-E88DE810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206" y="3155979"/>
            <a:ext cx="7002684" cy="39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8560793-6204-1B41-9B3D-B35300870830}"/>
              </a:ext>
            </a:extLst>
          </p:cNvPr>
          <p:cNvSpPr txBox="1">
            <a:spLocks/>
          </p:cNvSpPr>
          <p:nvPr/>
        </p:nvSpPr>
        <p:spPr>
          <a:xfrm>
            <a:off x="838200" y="3821156"/>
            <a:ext cx="10515600" cy="518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GFS Neohellenic Bold"/>
              </a:rPr>
              <a:t>If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want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rotate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vector</a:t>
            </a:r>
            <a:endParaRPr lang="en-GB" dirty="0"/>
          </a:p>
        </p:txBody>
      </p:sp>
      <p:pic>
        <p:nvPicPr>
          <p:cNvPr id="7" name="Picture 7" descr="http://latex.codecogs.com/gif.latex?\LARGE%20\dpi%7b200%7d%20\boldsymbol%7ba%7d">
            <a:extLst>
              <a:ext uri="{FF2B5EF4-FFF2-40B4-BE49-F238E27FC236}">
                <a16:creationId xmlns:a16="http://schemas.microsoft.com/office/drawing/2014/main" id="{70A87F28-5C87-2643-90EC-06D22AC0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3649" y="3970726"/>
            <a:ext cx="252212" cy="206355"/>
          </a:xfrm>
          <a:prstGeom prst="rect">
            <a:avLst/>
          </a:prstGeom>
          <a:noFill/>
        </p:spPr>
      </p:pic>
      <p:pic>
        <p:nvPicPr>
          <p:cNvPr id="8" name="Picture 5" descr="http://latex.codecogs.com/gif.latex?\LARGE%20\dpi%7b200%7d%20\boldsymbol%7ba%7d%5e\prime%20=%20Rotate(\boldsymbol%7ba%7d)=\mathbf%7bq%7d\circ%20\tilde%7b\boldsymbol%7ba%7d%7d\circ%20\bar%7b\mathbf%7bq%7d%7d">
            <a:extLst>
              <a:ext uri="{FF2B5EF4-FFF2-40B4-BE49-F238E27FC236}">
                <a16:creationId xmlns:a16="http://schemas.microsoft.com/office/drawing/2014/main" id="{B2131715-C19F-9540-83EB-D554BA7B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3206" y="4467433"/>
            <a:ext cx="4188965" cy="393725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FFE0D5-E795-5C49-B7E5-B9C7BA4B056C}"/>
              </a:ext>
            </a:extLst>
          </p:cNvPr>
          <p:cNvSpPr txBox="1">
            <a:spLocks/>
          </p:cNvSpPr>
          <p:nvPr/>
        </p:nvSpPr>
        <p:spPr>
          <a:xfrm>
            <a:off x="1190170" y="5004948"/>
            <a:ext cx="10163629" cy="518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>
                <a:latin typeface="GFS Neohellenic Bold"/>
              </a:rPr>
              <a:t>where</a:t>
            </a:r>
            <a:r>
              <a:rPr lang="de-DE" dirty="0">
                <a:latin typeface="GFS Neohellenic Bold"/>
              </a:rPr>
              <a:t>                         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quat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conjugate</a:t>
            </a:r>
            <a:r>
              <a:rPr lang="de-DE" dirty="0">
                <a:latin typeface="GFS Neohellenic Bold"/>
              </a:rPr>
              <a:t>.</a:t>
            </a:r>
            <a:endParaRPr lang="en-GB" dirty="0"/>
          </a:p>
        </p:txBody>
      </p:sp>
      <p:pic>
        <p:nvPicPr>
          <p:cNvPr id="10" name="Picture 2" descr="http://latex.codecogs.com/png.latex?\LARGE%20\dpi%7b200%7d%20\bar%7b\mathbf%7bq%7d%7d%20=%20(q_w%20-\mathbf%7bv%7d)">
            <a:extLst>
              <a:ext uri="{FF2B5EF4-FFF2-40B4-BE49-F238E27FC236}">
                <a16:creationId xmlns:a16="http://schemas.microsoft.com/office/drawing/2014/main" id="{F1D9E6E8-94A1-8349-A9B9-0BD30A0E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4529" y="5071616"/>
            <a:ext cx="1999456" cy="385278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D6FD0-F1E1-BB4E-AB05-6770B55C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3A9-DE85-2940-A616-873AA56E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Informally, what is a rotation?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A4079-EC52-1544-A2F9-3E48B07E8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6479"/>
            <a:ext cx="10515600" cy="3860483"/>
          </a:xfrm>
        </p:spPr>
        <p:txBody>
          <a:bodyPr/>
          <a:lstStyle/>
          <a:p>
            <a:pPr marL="457200" indent="-457200"/>
            <a:r>
              <a:rPr lang="en-US" dirty="0"/>
              <a:t>It is useful to characterize a </a:t>
            </a:r>
            <a:r>
              <a:rPr lang="en-US" b="1" dirty="0"/>
              <a:t>transformation</a:t>
            </a:r>
            <a:r>
              <a:rPr lang="en-US" dirty="0"/>
              <a:t> by its </a:t>
            </a:r>
            <a:r>
              <a:rPr lang="en-US" b="1" dirty="0"/>
              <a:t>invariances</a:t>
            </a:r>
            <a:r>
              <a:rPr lang="en-US" dirty="0"/>
              <a:t>. </a:t>
            </a:r>
          </a:p>
          <a:p>
            <a:endParaRPr lang="en-US" dirty="0"/>
          </a:p>
          <a:p>
            <a:pPr marL="457200" indent="-457200"/>
            <a:r>
              <a:rPr lang="en-US" dirty="0"/>
              <a:t>A rotation is a linear transformation which preserves angles and distances, and does not mirror the object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9BB6F-0191-734F-8F94-8724CF5D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2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83099-486A-EC4C-B879-B9F00D55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Quaternions are ideal for interpolation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30A77-16EF-B54A-AB1D-26A8CB1A3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Interpolating Euler angles can yield strange-looking paths, non-uniform rotation speed, …</a:t>
            </a:r>
          </a:p>
          <a:p>
            <a:r>
              <a:rPr lang="en-GB" dirty="0"/>
              <a:t>Simple solution with quaternions: "SLERP" (spherical linear interpolation):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85EF59-5EEE-FF42-A745-E2CF72C79B26}"/>
              </a:ext>
            </a:extLst>
          </p:cNvPr>
          <p:cNvGrpSpPr/>
          <p:nvPr/>
        </p:nvGrpSpPr>
        <p:grpSpPr>
          <a:xfrm>
            <a:off x="1585821" y="3769065"/>
            <a:ext cx="8574180" cy="2907506"/>
            <a:chOff x="1585821" y="3769065"/>
            <a:chExt cx="8574180" cy="29075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489458-738A-914D-AA69-B43B71BB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772" t="46551" r="13753" b="11031"/>
            <a:stretch/>
          </p:blipFill>
          <p:spPr>
            <a:xfrm>
              <a:off x="1585821" y="3773714"/>
              <a:ext cx="8574180" cy="290285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CD7BA9-92E2-734A-90AA-5F02936F2CB4}"/>
                </a:ext>
              </a:extLst>
            </p:cNvPr>
            <p:cNvSpPr/>
            <p:nvPr/>
          </p:nvSpPr>
          <p:spPr>
            <a:xfrm>
              <a:off x="2104572" y="3769065"/>
              <a:ext cx="1944914" cy="464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E7DC8-ED7B-3A4F-84B2-EA1F660E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41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Quaternions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8C6CD-ABF4-C844-9424-D0D99C60F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 err="1">
                <a:latin typeface="GFS Neohellenic Bold"/>
              </a:rPr>
              <a:t>Quaternions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have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no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singularities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>
                <a:latin typeface="GFS Neohellenic Bold"/>
              </a:rPr>
              <a:t>Derivatives </a:t>
            </a:r>
            <a:r>
              <a:rPr lang="de-DE" dirty="0" err="1">
                <a:latin typeface="GFS Neohellenic Bold"/>
              </a:rPr>
              <a:t>exist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and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are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linearly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independent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>
                <a:latin typeface="GFS Neohellenic Bold"/>
              </a:rPr>
              <a:t>Quaternion </a:t>
            </a:r>
            <a:r>
              <a:rPr lang="de-DE" dirty="0" err="1">
                <a:latin typeface="GFS Neohellenic Bold"/>
              </a:rPr>
              <a:t>product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allows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perform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rotations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200000"/>
              <a:buBlip>
                <a:blip r:embed="rId3"/>
              </a:buBlip>
            </a:pP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Good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for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interpolation</a:t>
            </a:r>
            <a:endParaRPr lang="de-DE" dirty="0">
              <a:latin typeface="GFS Neohellenic Bold"/>
            </a:endParaRPr>
          </a:p>
          <a:p>
            <a:pPr marL="622300" indent="-622300">
              <a:lnSpc>
                <a:spcPct val="120000"/>
              </a:lnSpc>
              <a:buSzPct val="150000"/>
              <a:buBlip>
                <a:blip r:embed="rId4"/>
              </a:buBlip>
            </a:pPr>
            <a:r>
              <a:rPr lang="de-DE" dirty="0">
                <a:latin typeface="GFS Neohellenic Bold"/>
              </a:rPr>
              <a:t>But all </a:t>
            </a:r>
            <a:r>
              <a:rPr lang="de-DE" dirty="0" err="1">
                <a:latin typeface="GFS Neohellenic Bold"/>
              </a:rPr>
              <a:t>this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comes</a:t>
            </a:r>
            <a:r>
              <a:rPr lang="de-DE" dirty="0">
                <a:latin typeface="GFS Neohellenic Bold"/>
              </a:rPr>
              <a:t> at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expense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using</a:t>
            </a:r>
            <a:r>
              <a:rPr lang="de-DE" dirty="0">
                <a:latin typeface="GFS Neohellenic Bold"/>
              </a:rPr>
              <a:t> 4 </a:t>
            </a:r>
            <a:r>
              <a:rPr lang="de-DE" dirty="0" err="1">
                <a:latin typeface="GFS Neohellenic Bold"/>
              </a:rPr>
              <a:t>numbers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instead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3</a:t>
            </a:r>
          </a:p>
          <a:p>
            <a:pPr marL="622300" indent="-622300">
              <a:lnSpc>
                <a:spcPct val="120000"/>
              </a:lnSpc>
              <a:buSzPct val="150000"/>
              <a:buBlip>
                <a:blip r:embed="rId4"/>
              </a:buBlip>
            </a:pPr>
            <a:r>
              <a:rPr lang="de-DE" dirty="0" err="1">
                <a:latin typeface="GFS Neohellenic Bold"/>
              </a:rPr>
              <a:t>Enforce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quadratic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constraint</a:t>
            </a:r>
            <a:r>
              <a:rPr lang="de-DE" dirty="0">
                <a:latin typeface="GFS Neohellenic Bold"/>
              </a:rPr>
              <a:t> </a:t>
            </a:r>
          </a:p>
        </p:txBody>
      </p:sp>
      <p:pic>
        <p:nvPicPr>
          <p:cNvPr id="33794" name="Picture 2" descr="http://latex.codecogs.com/png.latex?\LARGE%20\dpi%7b200%7d%20\|\mathbf%7bq%7d\|_2%20=%2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0771" y="5113200"/>
            <a:ext cx="1493036" cy="432982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03275-49E9-2E42-9069-CA03C944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7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AD9-264F-B01A-FC15-F66F6801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 of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BEE5-0DFA-960B-5A48-193BEDB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  <a:p>
            <a:r>
              <a:rPr lang="en-US" dirty="0"/>
              <a:t>Euler Angles</a:t>
            </a:r>
          </a:p>
          <a:p>
            <a:r>
              <a:rPr lang="en-US" dirty="0"/>
              <a:t>Quaternions</a:t>
            </a:r>
          </a:p>
          <a:p>
            <a:r>
              <a:rPr lang="en-US" b="1" dirty="0"/>
              <a:t>Twists and Exponential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E82A-5303-CC5F-69B3-2E326CC4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Axis-angle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7828" y="5060045"/>
            <a:ext cx="3632200" cy="7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06600" y="2905063"/>
            <a:ext cx="797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latin typeface="GFS Neohellenic Bold"/>
              </a:rPr>
              <a:t>Any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about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origin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can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be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expressed</a:t>
            </a:r>
            <a:r>
              <a:rPr lang="de-DE" sz="3000" dirty="0">
                <a:latin typeface="GFS Neohellenic Bold"/>
              </a:rPr>
              <a:t> in </a:t>
            </a:r>
            <a:r>
              <a:rPr lang="de-DE" sz="3000" dirty="0" err="1">
                <a:latin typeface="GFS Neohellenic Bold"/>
              </a:rPr>
              <a:t>terms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axis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               </a:t>
            </a:r>
            <a:r>
              <a:rPr lang="de-DE" sz="3000" dirty="0" err="1">
                <a:latin typeface="GFS Neohellenic Bold"/>
              </a:rPr>
              <a:t>and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angle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     </a:t>
            </a:r>
            <a:r>
              <a:rPr lang="de-DE" sz="3000" dirty="0" err="1">
                <a:latin typeface="GFS Neohellenic Bold"/>
              </a:rPr>
              <a:t>with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b="1" dirty="0" err="1">
                <a:latin typeface="GFS Neohellenic Bold"/>
              </a:rPr>
              <a:t>exponential</a:t>
            </a:r>
            <a:r>
              <a:rPr lang="de-DE" sz="3000" b="1" dirty="0">
                <a:latin typeface="GFS Neohellenic Bold"/>
              </a:rPr>
              <a:t> </a:t>
            </a:r>
            <a:r>
              <a:rPr lang="de-DE" sz="3000" b="1" dirty="0" err="1">
                <a:latin typeface="GFS Neohellenic Bold"/>
              </a:rPr>
              <a:t>map</a:t>
            </a:r>
            <a:endParaRPr lang="de-DE" sz="3000" b="1" dirty="0">
              <a:latin typeface="GFS Neohellenic Bold"/>
            </a:endParaRPr>
          </a:p>
        </p:txBody>
      </p:sp>
      <p:pic>
        <p:nvPicPr>
          <p:cNvPr id="34820" name="Picture 4" descr="http://latex.codecogs.com/png.latex?\LARGE%20\dpi%7b200%7d%20\omega%20\in%20\mathbb%7bR%7d%5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7291" y="3433890"/>
            <a:ext cx="1156247" cy="376129"/>
          </a:xfrm>
          <a:prstGeom prst="rect">
            <a:avLst/>
          </a:prstGeom>
          <a:noFill/>
        </p:spPr>
      </p:pic>
      <p:pic>
        <p:nvPicPr>
          <p:cNvPr id="8" name="Picture 15" descr="http://latex.codecogs.com/png.latex?\LARGE%20\dpi%7b200%7d%20\the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9080" y="3918658"/>
            <a:ext cx="208748" cy="324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899080" y="4865619"/>
            <a:ext cx="3999464" cy="1145893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7B06-B168-C64F-8044-82B7F8FF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29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1" hangingPunct="1"/>
            <a:r>
              <a:rPr lang="de-DE" dirty="0" err="1">
                <a:ea typeface="GFS Neohellenic Bold"/>
                <a:cs typeface="Calibri" panose="020F0502020204030204" pitchFamily="34" charset="0"/>
              </a:rPr>
              <a:t>Lie</a:t>
            </a:r>
            <a:r>
              <a:rPr lang="de-DE" dirty="0">
                <a:ea typeface="GFS Neohellenic Bold"/>
                <a:cs typeface="Calibri" panose="020F0502020204030204" pitchFamily="34" charset="0"/>
              </a:rPr>
              <a:t> Groups / </a:t>
            </a:r>
            <a:r>
              <a:rPr lang="de-DE" dirty="0" err="1">
                <a:ea typeface="GFS Neohellenic Bold"/>
                <a:cs typeface="Calibri" panose="020F0502020204030204" pitchFamily="34" charset="0"/>
              </a:rPr>
              <a:t>Lie</a:t>
            </a:r>
            <a:r>
              <a:rPr lang="de-DE" dirty="0">
                <a:ea typeface="GFS Neohellenic Bold"/>
                <a:cs typeface="Calibri" panose="020F0502020204030204" pitchFamily="34" charset="0"/>
              </a:rPr>
              <a:t> </a:t>
            </a:r>
            <a:r>
              <a:rPr lang="de-DE" dirty="0" err="1">
                <a:ea typeface="GFS Neohellenic Bold"/>
                <a:cs typeface="Calibri" panose="020F0502020204030204" pitchFamily="34" charset="0"/>
              </a:rPr>
              <a:t>Algebras</a:t>
            </a:r>
            <a:endParaRPr lang="de-DE" dirty="0">
              <a:ea typeface="GFS Neohellenic Bold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30813-B647-CB4C-9634-600E105C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GFS Neohellenic Bold"/>
              </a:rPr>
              <a:t>Definition</a:t>
            </a:r>
            <a:r>
              <a:rPr lang="en-US" dirty="0">
                <a:latin typeface="GFS Neohellenic Bold"/>
              </a:rPr>
              <a:t>: A group is an </a:t>
            </a:r>
            <a:r>
              <a:rPr lang="en-US" i="1" dirty="0">
                <a:latin typeface="GFS Neohellenic Bold"/>
              </a:rPr>
              <a:t>n</a:t>
            </a:r>
            <a:r>
              <a:rPr lang="en-US" dirty="0">
                <a:latin typeface="GFS Neohellenic Bold"/>
              </a:rPr>
              <a:t>-dimensional </a:t>
            </a:r>
            <a:r>
              <a:rPr lang="en-US" i="1" dirty="0">
                <a:latin typeface="GFS Neohellenic Bold"/>
              </a:rPr>
              <a:t>Lie-group</a:t>
            </a:r>
            <a:r>
              <a:rPr lang="en-US" dirty="0">
                <a:latin typeface="GFS Neohellenic Bold"/>
              </a:rPr>
              <a:t>, if the set of its elements can be represented as a continuously differentiable manifold of dimension </a:t>
            </a:r>
            <a:r>
              <a:rPr lang="en-US" i="1" dirty="0">
                <a:latin typeface="GFS Neohellenic Bold"/>
              </a:rPr>
              <a:t>n</a:t>
            </a:r>
            <a:r>
              <a:rPr lang="en-US" dirty="0">
                <a:latin typeface="GFS Neohellenic Bold"/>
              </a:rPr>
              <a:t>, on which the group product and inverse are continuously differentiable functions as well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17045-CDBE-E54A-B5C5-9338E307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386318"/>
              </p:ext>
            </p:extLst>
          </p:nvPr>
        </p:nvGraphicFramePr>
        <p:xfrm>
          <a:off x="7558314" y="5021944"/>
          <a:ext cx="3889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040" imgH="203040" progId="Equation.3">
                  <p:embed/>
                </p:oleObj>
              </mc:Choice>
              <mc:Fallback>
                <p:oleObj name="Equation" r:id="rId3" imgW="203040" imgH="203040" progId="Equation.3">
                  <p:embed/>
                  <p:pic>
                    <p:nvPicPr>
                      <p:cNvPr id="10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8314" y="5021944"/>
                        <a:ext cx="388938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3443514" y="4717143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57263"/>
            <a:r>
              <a:rPr lang="en-US" dirty="0">
                <a:latin typeface="GFS Neohellenic Bold"/>
              </a:rPr>
              <a:t>Lie Group</a:t>
            </a:r>
          </a:p>
          <a:p>
            <a:pPr algn="ctr" defTabSz="957263"/>
            <a:r>
              <a:rPr lang="en-US" i="1" dirty="0"/>
              <a:t>M</a:t>
            </a:r>
          </a:p>
        </p:txBody>
      </p:sp>
      <p:sp>
        <p:nvSpPr>
          <p:cNvPr id="1031" name="Text Box 12"/>
          <p:cNvSpPr txBox="1">
            <a:spLocks noChangeArrowheads="1"/>
          </p:cNvSpPr>
          <p:nvPr/>
        </p:nvSpPr>
        <p:spPr bwMode="auto">
          <a:xfrm>
            <a:off x="7024915" y="4717144"/>
            <a:ext cx="1393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57263">
              <a:spcBef>
                <a:spcPct val="50000"/>
              </a:spcBef>
            </a:pPr>
            <a:r>
              <a:rPr lang="en-US" dirty="0">
                <a:latin typeface="GFS Neohellenic Bold"/>
              </a:rPr>
              <a:t>Lie algebra</a:t>
            </a:r>
            <a:endParaRPr lang="en-US" i="1" dirty="0">
              <a:latin typeface="GFS Neohellenic Bold"/>
            </a:endParaRPr>
          </a:p>
        </p:txBody>
      </p:sp>
      <p:sp>
        <p:nvSpPr>
          <p:cNvPr id="1032" name="Line 13"/>
          <p:cNvSpPr>
            <a:spLocks noChangeShapeType="1"/>
          </p:cNvSpPr>
          <p:nvPr/>
        </p:nvSpPr>
        <p:spPr bwMode="auto">
          <a:xfrm>
            <a:off x="4815114" y="4945743"/>
            <a:ext cx="220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33" name="Line 14"/>
          <p:cNvSpPr>
            <a:spLocks noChangeShapeType="1"/>
          </p:cNvSpPr>
          <p:nvPr/>
        </p:nvSpPr>
        <p:spPr bwMode="auto">
          <a:xfrm flipH="1" flipV="1">
            <a:off x="4815114" y="5174343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10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857237"/>
              </p:ext>
            </p:extLst>
          </p:nvPr>
        </p:nvGraphicFramePr>
        <p:xfrm>
          <a:off x="5340578" y="5250544"/>
          <a:ext cx="114617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215640" progId="Equation.3">
                  <p:embed/>
                </p:oleObj>
              </mc:Choice>
              <mc:Fallback>
                <p:oleObj name="Equation" r:id="rId5" imgW="520560" imgH="215640" progId="Equation.3">
                  <p:embed/>
                  <p:pic>
                    <p:nvPicPr>
                      <p:cNvPr id="102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578" y="5250544"/>
                        <a:ext cx="1146175" cy="47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257139"/>
              </p:ext>
            </p:extLst>
          </p:nvPr>
        </p:nvGraphicFramePr>
        <p:xfrm>
          <a:off x="5500915" y="4412344"/>
          <a:ext cx="95726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31640" imgH="253800" progId="Equation.3">
                  <p:embed/>
                </p:oleObj>
              </mc:Choice>
              <mc:Fallback>
                <p:oleObj name="Equation" r:id="rId7" imgW="431640" imgH="253800" progId="Equation.3">
                  <p:embed/>
                  <p:pic>
                    <p:nvPicPr>
                      <p:cNvPr id="102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915" y="4412344"/>
                        <a:ext cx="957263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559403" y="4341701"/>
            <a:ext cx="4859337" cy="1484312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483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Axis-angle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B8BF4-A43C-434E-A879-6D7AFC8A8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 err="1">
                <a:latin typeface="GFS Neohellenic Bold"/>
              </a:rPr>
              <a:t>Given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vector</a:t>
            </a:r>
            <a:r>
              <a:rPr lang="de-DE" dirty="0">
                <a:latin typeface="GFS Neohellenic Bold"/>
              </a:rPr>
              <a:t>     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skew</a:t>
            </a:r>
            <a:r>
              <a:rPr lang="de-DE" b="1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symetric</a:t>
            </a:r>
            <a:r>
              <a:rPr lang="de-DE" b="1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matrix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r>
              <a:rPr lang="de-DE" dirty="0" err="1">
                <a:latin typeface="GFS Neohellenic Bold"/>
              </a:rPr>
              <a:t>It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matrix</a:t>
            </a:r>
            <a:r>
              <a:rPr lang="de-DE" dirty="0">
                <a:latin typeface="GFS Neohellenic Bold"/>
              </a:rPr>
              <a:t> form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cross-product</a:t>
            </a:r>
            <a:r>
              <a:rPr lang="de-DE" dirty="0">
                <a:latin typeface="GFS Neohellenic Bold"/>
              </a:rPr>
              <a:t>: 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118" y="2306408"/>
            <a:ext cx="4341813" cy="188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 descr="http://latex.codecogs.com/png.latex?\LARGE%20\dpi%7b200%7d%20\omeg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0598" y="1954392"/>
            <a:ext cx="321328" cy="223249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040995-8ED9-5D49-907A-A52A05A93724}"/>
              </a:ext>
            </a:extLst>
          </p:cNvPr>
          <p:cNvGrpSpPr/>
          <p:nvPr/>
        </p:nvGrpSpPr>
        <p:grpSpPr>
          <a:xfrm>
            <a:off x="6869807" y="2738683"/>
            <a:ext cx="2985116" cy="1015663"/>
            <a:chOff x="7226454" y="3348775"/>
            <a:chExt cx="2985116" cy="1015663"/>
          </a:xfrm>
        </p:grpSpPr>
        <p:pic>
          <p:nvPicPr>
            <p:cNvPr id="38918" name="Picture 6" descr="http://latex.codecogs.com/png.latex?\LARGE%20\dpi%7b200%7d%20\omega_\tim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04431" y="4001294"/>
              <a:ext cx="571500" cy="314326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226454" y="3348775"/>
              <a:ext cx="29851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 err="1">
                  <a:latin typeface="GFS Neohellenic Bold"/>
                </a:rPr>
                <a:t>You</a:t>
              </a:r>
              <a:r>
                <a:rPr lang="de-DE" sz="3000" dirty="0">
                  <a:latin typeface="GFS Neohellenic Bold"/>
                </a:rPr>
                <a:t> will also find </a:t>
              </a:r>
              <a:r>
                <a:rPr lang="de-DE" sz="3000" dirty="0" err="1">
                  <a:latin typeface="GFS Neohellenic Bold"/>
                </a:rPr>
                <a:t>it</a:t>
              </a:r>
              <a:r>
                <a:rPr lang="de-DE" sz="3000" dirty="0">
                  <a:latin typeface="GFS Neohellenic Bold"/>
                </a:rPr>
                <a:t> </a:t>
              </a:r>
              <a:r>
                <a:rPr lang="de-DE" sz="3000" dirty="0" err="1">
                  <a:latin typeface="GFS Neohellenic Bold"/>
                </a:rPr>
                <a:t>as</a:t>
              </a:r>
              <a:endParaRPr lang="de-DE" sz="3000" dirty="0">
                <a:latin typeface="GFS Neohellenic Bold"/>
              </a:endParaRPr>
            </a:p>
          </p:txBody>
        </p:sp>
      </p:grpSp>
      <p:pic>
        <p:nvPicPr>
          <p:cNvPr id="38920" name="Picture 8" descr="http://latex.codecogs.com/png.latex?\LARGE%20\dpi%7b200%7d%20\omega%20\times%20\mathbf%7bp%7d%20=%20\hat%7b\omega%7d\,\mathbf%7bp%7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8770" y="5442193"/>
            <a:ext cx="3089230" cy="54087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57ED8-DFEC-0444-90FF-73AC93B3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91A3-7BCF-F74A-A71E-FA232D1C9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Exponential map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9664F6-98DC-2641-9D51-58B5DF628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exponential map recovers the rotation matrix from the axis-angle representation (Lie-algebra)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CA2A586-7EA9-D449-9FBC-AFB5A6F4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207" y="3412796"/>
            <a:ext cx="5787802" cy="116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A6691-C7D0-E04D-BFED-162C35D1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65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289A8-D929-A241-BFC4-A1E742C3DFCC}"/>
              </a:ext>
            </a:extLst>
          </p:cNvPr>
          <p:cNvSpPr txBox="1"/>
          <p:nvPr/>
        </p:nvSpPr>
        <p:spPr>
          <a:xfrm>
            <a:off x="2255128" y="2415795"/>
            <a:ext cx="104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F1D064-7897-1A48-85A2-0A955BC598B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440"/>
          <a:stretch/>
        </p:blipFill>
        <p:spPr bwMode="auto">
          <a:xfrm>
            <a:off x="686560" y="2407309"/>
            <a:ext cx="1568568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E84EF-6172-B748-91B0-E79F7979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AC2F-A805-A944-9F4C-1BCD350EE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0C7E558-6B03-BA4B-81A0-AF297393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60" y="2407309"/>
            <a:ext cx="4970177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42DDCDC-2886-6A4A-8A50-4DEE24D8B37F}"/>
              </a:ext>
            </a:extLst>
          </p:cNvPr>
          <p:cNvSpPr/>
          <p:nvPr/>
        </p:nvSpPr>
        <p:spPr>
          <a:xfrm>
            <a:off x="2986130" y="3272898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A72CE-6E61-1A45-93FE-62C18D50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16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AC2F-A805-A944-9F4C-1BCD350EE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0C7E558-6B03-BA4B-81A0-AF297393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60" y="2407309"/>
            <a:ext cx="4970177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E42DDCDC-2886-6A4A-8A50-4DEE24D8B37F}"/>
              </a:ext>
            </a:extLst>
          </p:cNvPr>
          <p:cNvSpPr/>
          <p:nvPr/>
        </p:nvSpPr>
        <p:spPr>
          <a:xfrm>
            <a:off x="2986130" y="3272898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06E2851-F4B1-D844-9BD6-854E6FA5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560" y="3851123"/>
            <a:ext cx="4187851" cy="96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7D5FB-8AA5-1347-8A76-4F7B7E57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8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98CDD-F626-EA4E-9DE2-681C9550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Commutativity of Rotations –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9D011-B03A-AA42-B33E-3343A059B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DC0B7-C0E2-3E41-8FB9-05A85C87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78DE5-A407-9344-B90C-C58D3271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5"/>
          <a:stretch/>
        </p:blipFill>
        <p:spPr>
          <a:xfrm>
            <a:off x="0" y="1478280"/>
            <a:ext cx="12192000" cy="537972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F93F33-2E8A-E040-8FDB-CF27CF4EECF7}"/>
              </a:ext>
            </a:extLst>
          </p:cNvPr>
          <p:cNvSpPr/>
          <p:nvPr/>
        </p:nvSpPr>
        <p:spPr>
          <a:xfrm>
            <a:off x="3710152" y="1597572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75051C-44CC-8B47-9D7B-28FFE5E7B552}"/>
              </a:ext>
            </a:extLst>
          </p:cNvPr>
          <p:cNvSpPr/>
          <p:nvPr/>
        </p:nvSpPr>
        <p:spPr>
          <a:xfrm>
            <a:off x="7036676" y="1597571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C5BEEE-6603-6F4E-BFF3-8FA32BE045F9}"/>
              </a:ext>
            </a:extLst>
          </p:cNvPr>
          <p:cNvSpPr/>
          <p:nvPr/>
        </p:nvSpPr>
        <p:spPr>
          <a:xfrm>
            <a:off x="3788980" y="3915102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A23996-97E9-034C-8ECC-83E537FC18CD}"/>
              </a:ext>
            </a:extLst>
          </p:cNvPr>
          <p:cNvSpPr/>
          <p:nvPr/>
        </p:nvSpPr>
        <p:spPr>
          <a:xfrm>
            <a:off x="7147035" y="3907219"/>
            <a:ext cx="3247696" cy="202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23A65-54CA-4E4C-AF6A-FA5229D750E2}"/>
              </a:ext>
            </a:extLst>
          </p:cNvPr>
          <p:cNvSpPr/>
          <p:nvPr/>
        </p:nvSpPr>
        <p:spPr>
          <a:xfrm>
            <a:off x="3710152" y="6032936"/>
            <a:ext cx="4824248" cy="39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2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EE1E8-2C9A-ED48-AE8F-3C36100A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4898D-B8C4-F943-A587-54808A61B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GFS Neohellenic Bold"/>
              </a:rPr>
              <a:t>Proof: </a:t>
            </a:r>
            <a:r>
              <a:rPr lang="de-DE" dirty="0" err="1">
                <a:latin typeface="GFS Neohellenic Bold"/>
              </a:rPr>
              <a:t>exponential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</a:t>
            </a: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32DAD-4EE3-2F4E-97D6-1E21D517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52597"/>
          <a:stretch>
            <a:fillRect/>
          </a:stretch>
        </p:blipFill>
        <p:spPr bwMode="auto">
          <a:xfrm>
            <a:off x="7951878" y="549274"/>
            <a:ext cx="27896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DFD888-5CAB-0D4E-9850-C2E6B63E97F3}"/>
              </a:ext>
            </a:extLst>
          </p:cNvPr>
          <p:cNvGrpSpPr/>
          <p:nvPr/>
        </p:nvGrpSpPr>
        <p:grpSpPr>
          <a:xfrm>
            <a:off x="686560" y="5353131"/>
            <a:ext cx="5787802" cy="958769"/>
            <a:chOff x="1722549" y="5208939"/>
            <a:chExt cx="5787802" cy="1160111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3926B89-8DC9-CF4D-B309-265AD7C69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2549" y="5208939"/>
              <a:ext cx="5787802" cy="116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4168C5-5865-484B-BA02-0847C0D61783}"/>
                </a:ext>
              </a:extLst>
            </p:cNvPr>
            <p:cNvSpPr/>
            <p:nvPr/>
          </p:nvSpPr>
          <p:spPr>
            <a:xfrm>
              <a:off x="2064963" y="5223157"/>
              <a:ext cx="5067300" cy="1145893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5CB4F3EB-F932-1F41-B521-16D35D8D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60" y="2407309"/>
            <a:ext cx="4970177" cy="90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F9F33662-1C6C-8646-89A1-337DC190022A}"/>
              </a:ext>
            </a:extLst>
          </p:cNvPr>
          <p:cNvSpPr/>
          <p:nvPr/>
        </p:nvSpPr>
        <p:spPr>
          <a:xfrm>
            <a:off x="2986130" y="3272898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4D7472A-A668-5445-82F0-864814859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560" y="3851123"/>
            <a:ext cx="4187851" cy="96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DEA2A7A3-525C-0440-947E-98C2C873E738}"/>
              </a:ext>
            </a:extLst>
          </p:cNvPr>
          <p:cNvSpPr/>
          <p:nvPr/>
        </p:nvSpPr>
        <p:spPr>
          <a:xfrm>
            <a:off x="2986130" y="4569079"/>
            <a:ext cx="292100" cy="552451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DB02B-10A1-594B-8B06-13F5A1BD8A86}"/>
              </a:ext>
            </a:extLst>
          </p:cNvPr>
          <p:cNvSpPr txBox="1"/>
          <p:nvPr/>
        </p:nvSpPr>
        <p:spPr>
          <a:xfrm>
            <a:off x="4550941" y="4657155"/>
            <a:ext cx="50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latin typeface="GFS Neohellenic Bold"/>
              </a:rPr>
              <a:t>If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we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rotate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θ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units</a:t>
            </a:r>
            <a:r>
              <a:rPr lang="de-DE" sz="2800" dirty="0">
                <a:latin typeface="GFS Neohellenic Bold"/>
              </a:rPr>
              <a:t> </a:t>
            </a:r>
            <a:r>
              <a:rPr lang="de-DE" sz="2800" dirty="0" err="1">
                <a:latin typeface="GFS Neohellenic Bold"/>
              </a:rPr>
              <a:t>of</a:t>
            </a:r>
            <a:r>
              <a:rPr lang="de-DE" sz="2800" dirty="0">
                <a:latin typeface="GFS Neohellenic Bold"/>
              </a:rPr>
              <a:t> time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B3C0589-76A2-1F48-BE1C-D55889C7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9F7D31-D3D5-574D-A944-97A59340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8DD566-D380-4E4A-B3A0-47D408AA6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1257"/>
            <a:ext cx="10515600" cy="3375706"/>
          </a:xfrm>
        </p:spPr>
        <p:txBody>
          <a:bodyPr/>
          <a:lstStyle/>
          <a:p>
            <a:pPr marL="0" indent="0">
              <a:buNone/>
            </a:pPr>
            <a:r>
              <a:rPr lang="de-DE" dirty="0" err="1">
                <a:latin typeface="GFS Neohellenic Bold"/>
              </a:rPr>
              <a:t>Exploiting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properties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skew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symetric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matrices</a:t>
            </a:r>
            <a:endParaRPr lang="de-DE" dirty="0">
              <a:latin typeface="GFS Neohellenic Bold"/>
            </a:endParaRPr>
          </a:p>
          <a:p>
            <a:pPr marL="0" indent="0">
              <a:buNone/>
            </a:pPr>
            <a:r>
              <a:rPr lang="de-DE" dirty="0">
                <a:latin typeface="GFS Neohellenic Bold"/>
              </a:rPr>
              <a:t>Rodriguez </a:t>
            </a:r>
            <a:r>
              <a:rPr lang="de-DE" dirty="0" err="1">
                <a:latin typeface="GFS Neohellenic Bold"/>
              </a:rPr>
              <a:t>formula</a:t>
            </a:r>
            <a:r>
              <a:rPr lang="de-DE" dirty="0">
                <a:latin typeface="GFS Neohellenic Bold"/>
              </a:rPr>
              <a:t>:</a:t>
            </a: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r>
              <a:rPr lang="de-DE" dirty="0" err="1">
                <a:latin typeface="GFS Neohellenic Bold"/>
              </a:rPr>
              <a:t>Closed</a:t>
            </a:r>
            <a:r>
              <a:rPr lang="de-DE" dirty="0">
                <a:latin typeface="GFS Neohellenic Bold"/>
              </a:rPr>
              <a:t> form!</a:t>
            </a: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7B35FA3-B87D-4C4C-95ED-640F7560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10633"/>
            <a:ext cx="7962900" cy="107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6905B4-3BEB-CD46-819E-FA15BC38BB35}"/>
              </a:ext>
            </a:extLst>
          </p:cNvPr>
          <p:cNvGrpSpPr/>
          <p:nvPr/>
        </p:nvGrpSpPr>
        <p:grpSpPr>
          <a:xfrm>
            <a:off x="2000250" y="3873844"/>
            <a:ext cx="7905750" cy="952500"/>
            <a:chOff x="2000250" y="3873844"/>
            <a:chExt cx="7905750" cy="9525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B423D190-2179-984B-86A0-3E003F291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0250" y="3873844"/>
              <a:ext cx="790575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5BABB0-4A3B-4A45-B667-1007EA42E6FE}"/>
                </a:ext>
              </a:extLst>
            </p:cNvPr>
            <p:cNvSpPr/>
            <p:nvPr/>
          </p:nvSpPr>
          <p:spPr>
            <a:xfrm>
              <a:off x="2000250" y="3873844"/>
              <a:ext cx="7905750" cy="772691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1830F5-558B-7943-8E41-CCDE8F5E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40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Twists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6CA32C-06F8-EF47-BAC0-BF2066E2D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7058"/>
          </a:xfrm>
        </p:spPr>
        <p:txBody>
          <a:bodyPr/>
          <a:lstStyle/>
          <a:p>
            <a:r>
              <a:rPr lang="de-DE" dirty="0" err="1">
                <a:latin typeface="GFS Neohellenic Bold"/>
              </a:rPr>
              <a:t>What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about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translation</a:t>
            </a:r>
            <a:r>
              <a:rPr lang="de-DE" dirty="0">
                <a:latin typeface="GFS Neohellenic Bold"/>
              </a:rPr>
              <a:t> ? </a:t>
            </a:r>
          </a:p>
          <a:p>
            <a:r>
              <a:rPr lang="de-DE" dirty="0">
                <a:latin typeface="GFS Neohellenic Bold"/>
              </a:rPr>
              <a:t>The </a:t>
            </a:r>
            <a:r>
              <a:rPr lang="de-DE" b="1" dirty="0" err="1">
                <a:latin typeface="GFS Neohellenic Bold"/>
              </a:rPr>
              <a:t>twist</a:t>
            </a:r>
            <a:r>
              <a:rPr lang="de-DE" b="1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coordinates</a:t>
            </a:r>
            <a:r>
              <a:rPr lang="de-DE" b="1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are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defined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endParaRPr lang="de-DE" dirty="0">
              <a:latin typeface="GFS Neohellenic Bold"/>
            </a:endParaRPr>
          </a:p>
          <a:p>
            <a:endParaRPr lang="en-GB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295423"/>
            <a:ext cx="5580096" cy="20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605" y="3035299"/>
            <a:ext cx="4953000" cy="51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45452" t="4907"/>
          <a:stretch>
            <a:fillRect/>
          </a:stretch>
        </p:blipFill>
        <p:spPr bwMode="auto">
          <a:xfrm>
            <a:off x="7730852" y="2234070"/>
            <a:ext cx="2750097" cy="24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17700" y="2553139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000" dirty="0">
              <a:latin typeface="GFS Neohellenic Bold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6315851" y="4909917"/>
            <a:ext cx="477197" cy="73909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D28CA0-AFC5-5546-B3C7-7EFEF6B86354}"/>
              </a:ext>
            </a:extLst>
          </p:cNvPr>
          <p:cNvGrpSpPr/>
          <p:nvPr/>
        </p:nvGrpSpPr>
        <p:grpSpPr>
          <a:xfrm>
            <a:off x="7134094" y="4776700"/>
            <a:ext cx="2235879" cy="936203"/>
            <a:chOff x="8023094" y="4724401"/>
            <a:chExt cx="2235879" cy="936203"/>
          </a:xfrm>
        </p:grpSpPr>
        <p:pic>
          <p:nvPicPr>
            <p:cNvPr id="43014" name="Picture 6" descr="http://latex.codecogs.com/png.latex?\LARGE%20\dpi%7b200%7d%20\dot%7b\mathbf%7bp%7d%7d%20=\widehat%7b\xi%7d\mathbf%7bp%7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85176" y="4837113"/>
              <a:ext cx="1609725" cy="666751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8023094" y="4724401"/>
              <a:ext cx="2235879" cy="936203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41AFEB8-0EBC-6941-B1D3-4B543FE9AD02}"/>
              </a:ext>
            </a:extLst>
          </p:cNvPr>
          <p:cNvSpPr txBox="1">
            <a:spLocks/>
          </p:cNvSpPr>
          <p:nvPr/>
        </p:nvSpPr>
        <p:spPr>
          <a:xfrm>
            <a:off x="838200" y="3834015"/>
            <a:ext cx="10515600" cy="823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latin typeface="GFS Neohellenic Bold"/>
              </a:rPr>
              <a:t>And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b="1" dirty="0" err="1">
                <a:latin typeface="GFS Neohellenic Bold"/>
              </a:rPr>
              <a:t>twist</a:t>
            </a:r>
            <a:r>
              <a:rPr lang="de-DE" b="1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defined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endParaRPr lang="de-DE" dirty="0">
              <a:latin typeface="GFS Neohellenic Bol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90711-3FC2-0742-B020-34688534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30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A9A09F-3102-E145-80C6-F80E912E9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GFS Neohellenic Bold"/>
              </a:rPr>
              <a:t>The rigid </a:t>
            </a:r>
            <a:r>
              <a:rPr lang="de-DE" dirty="0" err="1">
                <a:latin typeface="GFS Neohellenic Bold"/>
              </a:rPr>
              <a:t>body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motion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can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be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computed</a:t>
            </a:r>
            <a:r>
              <a:rPr lang="de-DE" dirty="0">
                <a:latin typeface="GFS Neohellenic Bold"/>
              </a:rPr>
              <a:t> in </a:t>
            </a:r>
            <a:r>
              <a:rPr lang="de-DE" dirty="0" err="1">
                <a:latin typeface="GFS Neohellenic Bold"/>
              </a:rPr>
              <a:t>closed</a:t>
            </a:r>
            <a:r>
              <a:rPr lang="de-DE" dirty="0">
                <a:latin typeface="GFS Neohellenic Bold"/>
              </a:rPr>
              <a:t> form </a:t>
            </a:r>
            <a:r>
              <a:rPr lang="de-DE" dirty="0" err="1">
                <a:latin typeface="GFS Neohellenic Bold"/>
              </a:rPr>
              <a:t>as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well</a:t>
            </a:r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endParaRPr lang="de-DE" dirty="0">
              <a:latin typeface="GFS Neohellenic Bold"/>
            </a:endParaRPr>
          </a:p>
          <a:p>
            <a:r>
              <a:rPr lang="de-DE" dirty="0" err="1">
                <a:latin typeface="GFS Neohellenic Bold"/>
              </a:rPr>
              <a:t>From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following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formula</a:t>
            </a:r>
            <a:endParaRPr lang="de-DE" dirty="0">
              <a:latin typeface="GFS Neohellenic Bold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2488124"/>
            <a:ext cx="5920828" cy="151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4955721"/>
            <a:ext cx="8458200" cy="132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9F49-DB38-8741-92EA-F3F1A6DC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94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I </a:t>
            </a:r>
            <a:r>
              <a:rPr lang="de-DE" dirty="0" err="1"/>
              <a:t>use</a:t>
            </a:r>
            <a:r>
              <a:rPr lang="de-DE" dirty="0"/>
              <a:t>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67240"/>
              </p:ext>
            </p:extLst>
          </p:nvPr>
        </p:nvGraphicFramePr>
        <p:xfrm>
          <a:off x="1739900" y="1856014"/>
          <a:ext cx="872227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1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Number</a:t>
                      </a:r>
                      <a:r>
                        <a:rPr lang="de-DE" sz="2000" dirty="0">
                          <a:latin typeface="GFS Neohellenic Bold"/>
                        </a:rPr>
                        <a:t> </a:t>
                      </a:r>
                      <a:r>
                        <a:rPr lang="de-DE" sz="2000" dirty="0" err="1">
                          <a:latin typeface="GFS Neohellenic Bold"/>
                        </a:rPr>
                        <a:t>of</a:t>
                      </a:r>
                      <a:r>
                        <a:rPr lang="de-DE" sz="2000" dirty="0">
                          <a:latin typeface="GFS Neohellenic Bold"/>
                        </a:rPr>
                        <a:t> </a:t>
                      </a:r>
                      <a:r>
                        <a:rPr lang="de-DE" sz="2000" dirty="0" err="1">
                          <a:latin typeface="GFS Neohellenic Bold"/>
                        </a:rPr>
                        <a:t>parameters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Singularities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Human </a:t>
                      </a:r>
                      <a:r>
                        <a:rPr lang="de-DE" sz="2000" dirty="0" err="1">
                          <a:latin typeface="GFS Neohellenic Bold"/>
                        </a:rPr>
                        <a:t>constraints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Concatenate</a:t>
                      </a:r>
                      <a:r>
                        <a:rPr lang="de-DE" sz="2000" dirty="0">
                          <a:latin typeface="GFS Neohellenic Bold"/>
                        </a:rPr>
                        <a:t> </a:t>
                      </a:r>
                      <a:r>
                        <a:rPr lang="de-DE" sz="2000" dirty="0" err="1">
                          <a:latin typeface="GFS Neohellenic Bold"/>
                        </a:rPr>
                        <a:t>motion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Optimization</a:t>
                      </a:r>
                      <a:endParaRPr lang="de-DE" sz="2000" dirty="0">
                        <a:latin typeface="GFS Neohellenic Bold"/>
                      </a:endParaRPr>
                    </a:p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(derivatives</a:t>
                      </a:r>
                      <a:r>
                        <a:rPr lang="de-DE" sz="2000" baseline="0" dirty="0">
                          <a:latin typeface="GFS Neohellenic Bold"/>
                        </a:rPr>
                        <a:t>)</a:t>
                      </a:r>
                      <a:endParaRPr lang="de-DE" sz="2000" dirty="0">
                        <a:latin typeface="GFS Neohellenic Bold"/>
                      </a:endParaRPr>
                    </a:p>
                    <a:p>
                      <a:pPr algn="ctr"/>
                      <a:endParaRPr lang="de-DE" sz="2000" dirty="0">
                        <a:latin typeface="GFS Neohellenic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</a:t>
                      </a:r>
                      <a:r>
                        <a:rPr lang="de-DE" sz="2000" baseline="0" dirty="0">
                          <a:latin typeface="GFS Neohellenic Bold"/>
                        </a:rPr>
                        <a:t> </a:t>
                      </a:r>
                      <a:r>
                        <a:rPr lang="de-DE" sz="2000" baseline="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Twists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latin typeface="GFS Neohellenic Bold"/>
                        </a:rPr>
                        <a:t>Euler </a:t>
                      </a:r>
                      <a:r>
                        <a:rPr lang="de-DE" sz="2000" dirty="0" err="1">
                          <a:latin typeface="GFS Neohellenic Bold"/>
                        </a:rPr>
                        <a:t>Angles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err="1">
                          <a:latin typeface="GFS Neohellenic Bold"/>
                        </a:rPr>
                        <a:t>Quaternions</a:t>
                      </a:r>
                      <a:endParaRPr lang="de-DE" sz="2000" dirty="0">
                        <a:latin typeface="GFS Neohellenic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39900" y="2935514"/>
            <a:ext cx="1892300" cy="1016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5283200" y="2935514"/>
            <a:ext cx="1739900" cy="1016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8813800" y="2935514"/>
            <a:ext cx="1648372" cy="1016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3632200" y="3951514"/>
            <a:ext cx="1651000" cy="101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7023100" y="3951514"/>
            <a:ext cx="1714500" cy="1016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4D904-77A6-2B49-8F49-08EF68AE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47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sp>
        <p:nvSpPr>
          <p:cNvPr id="5" name="Cube 4"/>
          <p:cNvSpPr/>
          <p:nvPr/>
        </p:nvSpPr>
        <p:spPr>
          <a:xfrm>
            <a:off x="5144346" y="2923529"/>
            <a:ext cx="2233914" cy="636608"/>
          </a:xfrm>
          <a:prstGeom prst="cub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13" name="Oval 12"/>
          <p:cNvSpPr/>
          <p:nvPr/>
        </p:nvSpPr>
        <p:spPr>
          <a:xfrm flipH="1">
            <a:off x="7265036" y="3064015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Cube 5"/>
          <p:cNvSpPr/>
          <p:nvPr/>
        </p:nvSpPr>
        <p:spPr>
          <a:xfrm>
            <a:off x="7530660" y="2923529"/>
            <a:ext cx="2233914" cy="636608"/>
          </a:xfrm>
          <a:prstGeom prst="cub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/>
        </p:nvGrpSpPr>
        <p:grpSpPr>
          <a:xfrm>
            <a:off x="8885621" y="2444675"/>
            <a:ext cx="751628" cy="698077"/>
            <a:chOff x="518072" y="1352651"/>
            <a:chExt cx="1103393" cy="81953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9353886" y="1909063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952096" y="3327825"/>
            <a:ext cx="426164" cy="531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flipH="1">
            <a:off x="9628200" y="3012937"/>
            <a:ext cx="495358" cy="44233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2219033" y="4907666"/>
            <a:ext cx="4687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In a </a:t>
            </a:r>
            <a:r>
              <a:rPr lang="de-DE" sz="3000" dirty="0" err="1">
                <a:latin typeface="GFS Neohellenic Bold"/>
              </a:rPr>
              <a:t>rest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position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we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have</a:t>
            </a:r>
            <a:endParaRPr lang="de-DE" sz="3000" dirty="0">
              <a:latin typeface="GFS Neohellenic Bold"/>
            </a:endParaRPr>
          </a:p>
        </p:txBody>
      </p: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pic>
        <p:nvPicPr>
          <p:cNvPr id="47108" name="Picture 4" descr="http://latex.codecogs.com/png.latex?\LARGE%20\dpi%7b200%7d%20\xi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2071" y="3887190"/>
            <a:ext cx="400050" cy="495301"/>
          </a:xfrm>
          <a:prstGeom prst="rect">
            <a:avLst/>
          </a:prstGeom>
          <a:noFill/>
        </p:spPr>
      </p:pic>
      <p:pic>
        <p:nvPicPr>
          <p:cNvPr id="47110" name="Picture 6" descr="http://latex.codecogs.com/png.latex?\LARGE%20\dpi%7b200%7d%20\mathbf%7bp%7d_s(0)%20=%20\mathbf%7bG%7d_%7bsb%7d\mathbf%7bp%7d_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2658" y="5644327"/>
            <a:ext cx="3181350" cy="55245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0D264-9B06-C749-BD15-20877E6E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68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sp>
        <p:nvSpPr>
          <p:cNvPr id="5" name="Cube 4"/>
          <p:cNvSpPr/>
          <p:nvPr/>
        </p:nvSpPr>
        <p:spPr>
          <a:xfrm>
            <a:off x="5144346" y="2923529"/>
            <a:ext cx="2233914" cy="636608"/>
          </a:xfrm>
          <a:prstGeom prst="cub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13" name="Oval 12"/>
          <p:cNvSpPr/>
          <p:nvPr/>
        </p:nvSpPr>
        <p:spPr>
          <a:xfrm flipH="1">
            <a:off x="7265036" y="3064015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952096" y="3327825"/>
            <a:ext cx="426164" cy="531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rot="20176224">
            <a:off x="7202026" y="1352270"/>
            <a:ext cx="2592898" cy="1651074"/>
            <a:chOff x="6006660" y="1909063"/>
            <a:chExt cx="2592898" cy="1651074"/>
          </a:xfrm>
        </p:grpSpPr>
        <p:sp>
          <p:nvSpPr>
            <p:cNvPr id="6" name="Cube 5"/>
            <p:cNvSpPr/>
            <p:nvPr/>
          </p:nvSpPr>
          <p:spPr>
            <a:xfrm>
              <a:off x="6006660" y="2923529"/>
              <a:ext cx="2233914" cy="636608"/>
            </a:xfrm>
            <a:prstGeom prst="cub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" name="Group 13"/>
            <p:cNvGrpSpPr/>
            <p:nvPr/>
          </p:nvGrpSpPr>
          <p:grpSpPr>
            <a:xfrm>
              <a:off x="7361621" y="2444674"/>
              <a:ext cx="751628" cy="698077"/>
              <a:chOff x="518072" y="1352651"/>
              <a:chExt cx="1103393" cy="819530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1018572" y="1352651"/>
                <a:ext cx="0" cy="597517"/>
              </a:xfrm>
              <a:prstGeom prst="straightConnector1">
                <a:avLst/>
              </a:prstGeom>
              <a:ln w="38100">
                <a:solidFill>
                  <a:srgbClr val="3076C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018572" y="1950168"/>
                <a:ext cx="602893" cy="69612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18072" y="1950168"/>
                <a:ext cx="500500" cy="22201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7829885" y="1909063"/>
              <a:ext cx="4851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" dirty="0">
                  <a:latin typeface="GFS Neohellenic Bold"/>
                </a:rPr>
                <a:t>B</a:t>
              </a:r>
            </a:p>
          </p:txBody>
        </p:sp>
        <p:sp>
          <p:nvSpPr>
            <p:cNvPr id="24" name="Oval 23"/>
            <p:cNvSpPr/>
            <p:nvPr/>
          </p:nvSpPr>
          <p:spPr>
            <a:xfrm flipH="1">
              <a:off x="8104200" y="3012936"/>
              <a:ext cx="495358" cy="44233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pic>
        <p:nvPicPr>
          <p:cNvPr id="47108" name="Picture 4" descr="http://latex.codecogs.com/png.latex?\LARGE%20\dpi%7b200%7d%20\xi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2071" y="3887190"/>
            <a:ext cx="400050" cy="495301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>
          <a:xfrm>
            <a:off x="7378260" y="3560137"/>
            <a:ext cx="288462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378260" y="2271865"/>
            <a:ext cx="2884626" cy="128827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9175749" y="2852534"/>
            <a:ext cx="279602" cy="64302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7D1D0-EC63-FC46-8DB0-7CABC711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29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grpSp>
        <p:nvGrpSpPr>
          <p:cNvPr id="3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 rot="20927639">
            <a:off x="5060549" y="901518"/>
            <a:ext cx="4650578" cy="3064339"/>
            <a:chOff x="3620346" y="1352270"/>
            <a:chExt cx="4650578" cy="3064339"/>
          </a:xfrm>
        </p:grpSpPr>
        <p:sp>
          <p:nvSpPr>
            <p:cNvPr id="5" name="Cube 4"/>
            <p:cNvSpPr/>
            <p:nvPr/>
          </p:nvSpPr>
          <p:spPr>
            <a:xfrm>
              <a:off x="3620346" y="2923529"/>
              <a:ext cx="2233914" cy="636608"/>
            </a:xfrm>
            <a:prstGeom prst="cub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/>
            <p:cNvSpPr/>
            <p:nvPr/>
          </p:nvSpPr>
          <p:spPr>
            <a:xfrm flipH="1">
              <a:off x="5741036" y="3064014"/>
              <a:ext cx="342198" cy="347241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428096" y="3327824"/>
              <a:ext cx="426164" cy="5319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 rot="20176224">
              <a:off x="5678026" y="1352270"/>
              <a:ext cx="2592898" cy="1651074"/>
              <a:chOff x="6006660" y="1909063"/>
              <a:chExt cx="2592898" cy="1651074"/>
            </a:xfrm>
          </p:grpSpPr>
          <p:sp>
            <p:nvSpPr>
              <p:cNvPr id="6" name="Cube 5"/>
              <p:cNvSpPr/>
              <p:nvPr/>
            </p:nvSpPr>
            <p:spPr>
              <a:xfrm>
                <a:off x="6006660" y="2923529"/>
                <a:ext cx="2233914" cy="636608"/>
              </a:xfrm>
              <a:prstGeom prst="cub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7" name="Group 13"/>
              <p:cNvGrpSpPr/>
              <p:nvPr/>
            </p:nvGrpSpPr>
            <p:grpSpPr>
              <a:xfrm>
                <a:off x="7361621" y="2444674"/>
                <a:ext cx="751628" cy="698077"/>
                <a:chOff x="518072" y="1352651"/>
                <a:chExt cx="1103393" cy="81953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1018572" y="1352651"/>
                  <a:ext cx="0" cy="597517"/>
                </a:xfrm>
                <a:prstGeom prst="straightConnector1">
                  <a:avLst/>
                </a:prstGeom>
                <a:ln w="38100">
                  <a:solidFill>
                    <a:srgbClr val="3076C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018572" y="1950168"/>
                  <a:ext cx="602893" cy="69612"/>
                </a:xfrm>
                <a:prstGeom prst="straightConnector1">
                  <a:avLst/>
                </a:prstGeom>
                <a:ln w="38100">
                  <a:solidFill>
                    <a:srgbClr val="00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518072" y="1950168"/>
                  <a:ext cx="500500" cy="2220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7829885" y="1909063"/>
                <a:ext cx="4851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latin typeface="GFS Neohellenic Bold"/>
                  </a:rPr>
                  <a:t>B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 flipH="1">
                <a:off x="8104200" y="3012936"/>
                <a:ext cx="495358" cy="44233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7108" name="Picture 4" descr="http://latex.codecogs.com/png.latex?\LARGE%20\dpi%7b200%7d%20\xi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858322">
              <a:off x="5104841" y="3921308"/>
              <a:ext cx="400050" cy="495301"/>
            </a:xfrm>
            <a:prstGeom prst="rect">
              <a:avLst/>
            </a:prstGeom>
            <a:noFill/>
          </p:spPr>
        </p:pic>
      </p:grpSp>
      <p:cxnSp>
        <p:nvCxnSpPr>
          <p:cNvPr id="28" name="Straight Connector 27"/>
          <p:cNvCxnSpPr/>
          <p:nvPr/>
        </p:nvCxnSpPr>
        <p:spPr>
          <a:xfrm>
            <a:off x="5245995" y="3560137"/>
            <a:ext cx="493586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245995" y="2583096"/>
            <a:ext cx="4935868" cy="96529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485748" y="1074155"/>
            <a:ext cx="2869736" cy="203387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 rot="20542217">
            <a:off x="9352566" y="1960243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Freeform 36"/>
          <p:cNvSpPr/>
          <p:nvPr/>
        </p:nvSpPr>
        <p:spPr>
          <a:xfrm rot="20542217">
            <a:off x="9317130" y="2828752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226" name="Picture 2" descr="http://latex.codecogs.com/png.latex?\LARGE%20\dpi%7b200%7d%20\thet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3256" y="3024270"/>
            <a:ext cx="381000" cy="466726"/>
          </a:xfrm>
          <a:prstGeom prst="rect">
            <a:avLst/>
          </a:prstGeom>
          <a:noFill/>
        </p:spPr>
      </p:pic>
      <p:pic>
        <p:nvPicPr>
          <p:cNvPr id="52228" name="Picture 4" descr="http://latex.codecogs.com/png.latex?\LARGE%20\dpi%7b200%7d%20\theta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4206" y="1951452"/>
            <a:ext cx="400050" cy="466726"/>
          </a:xfrm>
          <a:prstGeom prst="rect">
            <a:avLst/>
          </a:prstGeom>
          <a:noFill/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BB2C230-4769-494A-9C72-3809BFD0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26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4903797" y="3108027"/>
            <a:ext cx="342198" cy="34724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Articulation</a:t>
            </a:r>
            <a:endParaRPr lang="de-DE" dirty="0"/>
          </a:p>
        </p:txBody>
      </p:sp>
      <p:grpSp>
        <p:nvGrpSpPr>
          <p:cNvPr id="3" name="Group 6"/>
          <p:cNvGrpSpPr/>
          <p:nvPr/>
        </p:nvGrpSpPr>
        <p:grpSpPr>
          <a:xfrm>
            <a:off x="1837805" y="2655953"/>
            <a:ext cx="1882442" cy="1808369"/>
            <a:chOff x="518072" y="1352651"/>
            <a:chExt cx="1103393" cy="819530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04311" y="2852534"/>
            <a:ext cx="485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11065" y="3388105"/>
            <a:ext cx="426164" cy="471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4405" y="5516961"/>
            <a:ext cx="7191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204405" y="4874781"/>
            <a:ext cx="7783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The </a:t>
            </a:r>
            <a:r>
              <a:rPr lang="de-DE" sz="3000" dirty="0" err="1">
                <a:latin typeface="GFS Neohellenic Bold"/>
              </a:rPr>
              <a:t>coordinates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point</a:t>
            </a:r>
            <a:r>
              <a:rPr lang="de-DE" sz="3000" dirty="0">
                <a:latin typeface="GFS Neohellenic Bold"/>
              </a:rPr>
              <a:t> in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spatial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frame</a:t>
            </a:r>
            <a:endParaRPr lang="de-DE" sz="3000" dirty="0">
              <a:latin typeface="GFS Neohellenic Bold"/>
            </a:endParaRPr>
          </a:p>
        </p:txBody>
      </p:sp>
      <p:pic>
        <p:nvPicPr>
          <p:cNvPr id="27" name="Picture 2" descr="http://latex.codecogs.com/png.latex?\LARGE%20\dpi%7b200%7d%20\xi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229" y="3859768"/>
            <a:ext cx="381000" cy="495301"/>
          </a:xfrm>
          <a:prstGeom prst="rect">
            <a:avLst/>
          </a:prstGeom>
          <a:noFill/>
        </p:spPr>
      </p:pic>
      <p:grpSp>
        <p:nvGrpSpPr>
          <p:cNvPr id="4" name="Group 24"/>
          <p:cNvGrpSpPr/>
          <p:nvPr/>
        </p:nvGrpSpPr>
        <p:grpSpPr>
          <a:xfrm rot="20927639">
            <a:off x="5060549" y="901518"/>
            <a:ext cx="4650578" cy="3064339"/>
            <a:chOff x="3620346" y="1352270"/>
            <a:chExt cx="4650578" cy="3064339"/>
          </a:xfrm>
        </p:grpSpPr>
        <p:sp>
          <p:nvSpPr>
            <p:cNvPr id="5" name="Cube 4"/>
            <p:cNvSpPr/>
            <p:nvPr/>
          </p:nvSpPr>
          <p:spPr>
            <a:xfrm>
              <a:off x="3620346" y="2923529"/>
              <a:ext cx="2233914" cy="636608"/>
            </a:xfrm>
            <a:prstGeom prst="cub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/>
            <p:cNvSpPr/>
            <p:nvPr/>
          </p:nvSpPr>
          <p:spPr>
            <a:xfrm flipH="1">
              <a:off x="5741036" y="3064014"/>
              <a:ext cx="342198" cy="347241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5428096" y="3327824"/>
              <a:ext cx="426164" cy="5319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 rot="20176224">
              <a:off x="5678026" y="1352270"/>
              <a:ext cx="2592898" cy="1651074"/>
              <a:chOff x="6006660" y="1909063"/>
              <a:chExt cx="2592898" cy="1651074"/>
            </a:xfrm>
          </p:grpSpPr>
          <p:sp>
            <p:nvSpPr>
              <p:cNvPr id="6" name="Cube 5"/>
              <p:cNvSpPr/>
              <p:nvPr/>
            </p:nvSpPr>
            <p:spPr>
              <a:xfrm>
                <a:off x="6006660" y="2923529"/>
                <a:ext cx="2233914" cy="636608"/>
              </a:xfrm>
              <a:prstGeom prst="cub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2" name="Group 13"/>
              <p:cNvGrpSpPr/>
              <p:nvPr/>
            </p:nvGrpSpPr>
            <p:grpSpPr>
              <a:xfrm>
                <a:off x="7361621" y="2444674"/>
                <a:ext cx="751628" cy="698077"/>
                <a:chOff x="518072" y="1352651"/>
                <a:chExt cx="1103393" cy="81953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1018572" y="1352651"/>
                  <a:ext cx="0" cy="597517"/>
                </a:xfrm>
                <a:prstGeom prst="straightConnector1">
                  <a:avLst/>
                </a:prstGeom>
                <a:ln w="38100">
                  <a:solidFill>
                    <a:srgbClr val="3076C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018572" y="1950168"/>
                  <a:ext cx="602893" cy="69612"/>
                </a:xfrm>
                <a:prstGeom prst="straightConnector1">
                  <a:avLst/>
                </a:prstGeom>
                <a:ln w="38100">
                  <a:solidFill>
                    <a:srgbClr val="00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518072" y="1950168"/>
                  <a:ext cx="500500" cy="2220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7829885" y="1909063"/>
                <a:ext cx="48512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000" dirty="0">
                    <a:latin typeface="GFS Neohellenic Bold"/>
                  </a:rPr>
                  <a:t>B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 flipH="1">
                <a:off x="8104200" y="3012936"/>
                <a:ext cx="495358" cy="44233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7108" name="Picture 4" descr="http://latex.codecogs.com/png.latex?\LARGE%20\dpi%7b200%7d%20\xi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858322">
              <a:off x="5104841" y="3921308"/>
              <a:ext cx="400050" cy="495301"/>
            </a:xfrm>
            <a:prstGeom prst="rect">
              <a:avLst/>
            </a:prstGeom>
            <a:noFill/>
          </p:spPr>
        </p:pic>
      </p:grpSp>
      <p:cxnSp>
        <p:nvCxnSpPr>
          <p:cNvPr id="28" name="Straight Connector 27"/>
          <p:cNvCxnSpPr/>
          <p:nvPr/>
        </p:nvCxnSpPr>
        <p:spPr>
          <a:xfrm>
            <a:off x="5245995" y="3560137"/>
            <a:ext cx="493586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245995" y="2583096"/>
            <a:ext cx="4935868" cy="96529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485748" y="1074155"/>
            <a:ext cx="2869736" cy="203387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 rot="20542217">
            <a:off x="9352566" y="1960243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Freeform 36"/>
          <p:cNvSpPr/>
          <p:nvPr/>
        </p:nvSpPr>
        <p:spPr>
          <a:xfrm rot="20542217">
            <a:off x="9317130" y="2828752"/>
            <a:ext cx="168286" cy="710850"/>
          </a:xfrm>
          <a:custGeom>
            <a:avLst/>
            <a:gdLst>
              <a:gd name="connsiteX0" fmla="*/ 23149 w 279721"/>
              <a:gd name="connsiteY0" fmla="*/ 844951 h 844951"/>
              <a:gd name="connsiteX1" fmla="*/ 219919 w 279721"/>
              <a:gd name="connsiteY1" fmla="*/ 613458 h 844951"/>
              <a:gd name="connsiteX2" fmla="*/ 243068 w 279721"/>
              <a:gd name="connsiteY2" fmla="*/ 289367 h 844951"/>
              <a:gd name="connsiteX3" fmla="*/ 0 w 279721"/>
              <a:gd name="connsiteY3" fmla="*/ 0 h 84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721" h="844951">
                <a:moveTo>
                  <a:pt x="23149" y="844951"/>
                </a:moveTo>
                <a:cubicBezTo>
                  <a:pt x="103207" y="775503"/>
                  <a:pt x="183266" y="706055"/>
                  <a:pt x="219919" y="613458"/>
                </a:cubicBezTo>
                <a:cubicBezTo>
                  <a:pt x="256572" y="520861"/>
                  <a:pt x="279721" y="391610"/>
                  <a:pt x="243068" y="289367"/>
                </a:cubicBezTo>
                <a:cubicBezTo>
                  <a:pt x="206415" y="187124"/>
                  <a:pt x="103207" y="93562"/>
                  <a:pt x="0" y="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226" name="Picture 2" descr="http://latex.codecogs.com/png.latex?\LARGE%20\dpi%7b200%7d%20\theta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3256" y="3024270"/>
            <a:ext cx="381000" cy="466726"/>
          </a:xfrm>
          <a:prstGeom prst="rect">
            <a:avLst/>
          </a:prstGeom>
          <a:noFill/>
        </p:spPr>
      </p:pic>
      <p:pic>
        <p:nvPicPr>
          <p:cNvPr id="52228" name="Picture 4" descr="http://latex.codecogs.com/png.latex?\LARGE%20\dpi%7b200%7d%20\theta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4206" y="1951452"/>
            <a:ext cx="400050" cy="466726"/>
          </a:xfrm>
          <a:prstGeom prst="rect">
            <a:avLst/>
          </a:prstGeom>
          <a:noFill/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98797B-427F-7D4D-837D-8CC39A36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6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2DFC12-F118-3E4E-BD44-2A21C4FC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 of exponentials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75A11A4-A804-0146-BE32-7BD83D67E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9707"/>
            <a:ext cx="10515600" cy="3277255"/>
          </a:xfrm>
        </p:spPr>
        <p:txBody>
          <a:bodyPr/>
          <a:lstStyle/>
          <a:p>
            <a:r>
              <a:rPr lang="de-DE" dirty="0">
                <a:latin typeface="GFS Neohellenic Bold"/>
              </a:rPr>
              <a:t>                 </a:t>
            </a:r>
            <a:r>
              <a:rPr lang="de-DE" dirty="0" err="1">
                <a:latin typeface="GFS Neohellenic Bold"/>
              </a:rPr>
              <a:t>is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mapping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from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coordinate</a:t>
            </a:r>
            <a:r>
              <a:rPr lang="de-DE" dirty="0">
                <a:latin typeface="GFS Neohellenic Bold"/>
              </a:rPr>
              <a:t> B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coordiante</a:t>
            </a:r>
            <a:r>
              <a:rPr lang="de-DE" dirty="0">
                <a:latin typeface="GFS Neohellenic Bold"/>
              </a:rPr>
              <a:t> S</a:t>
            </a:r>
          </a:p>
          <a:p>
            <a:endParaRPr lang="de-DE" dirty="0">
              <a:latin typeface="GFS Neohellenic Bold"/>
            </a:endParaRPr>
          </a:p>
          <a:p>
            <a:r>
              <a:rPr lang="de-DE" dirty="0">
                <a:latin typeface="GFS Neohellenic Bold"/>
              </a:rPr>
              <a:t>BUT                    </a:t>
            </a:r>
            <a:r>
              <a:rPr lang="de-DE" dirty="0">
                <a:solidFill>
                  <a:srgbClr val="FF0000"/>
                </a:solidFill>
                <a:latin typeface="GFS Neohellenic Bold"/>
              </a:rPr>
              <a:t>IS NOT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mapping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from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segment</a:t>
            </a:r>
            <a:r>
              <a:rPr lang="de-DE" dirty="0">
                <a:latin typeface="GFS Neohellenic Bold"/>
              </a:rPr>
              <a:t> i+1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segment</a:t>
            </a:r>
            <a:r>
              <a:rPr lang="de-DE" dirty="0">
                <a:latin typeface="GFS Neohellenic Bold"/>
              </a:rPr>
              <a:t> i.</a:t>
            </a:r>
          </a:p>
          <a:p>
            <a:endParaRPr lang="de-DE" dirty="0">
              <a:solidFill>
                <a:srgbClr val="FF0000"/>
              </a:solidFill>
              <a:latin typeface="GFS Neohellenic Bold"/>
            </a:endParaRPr>
          </a:p>
          <a:p>
            <a:r>
              <a:rPr lang="de-DE" dirty="0">
                <a:latin typeface="GFS Neohellenic Bold"/>
              </a:rPr>
              <a:t>Think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                   </a:t>
            </a:r>
            <a:r>
              <a:rPr lang="de-DE" dirty="0" err="1">
                <a:latin typeface="GFS Neohellenic Bold"/>
              </a:rPr>
              <a:t>simply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relative </a:t>
            </a:r>
            <a:r>
              <a:rPr lang="de-DE" dirty="0" err="1">
                <a:latin typeface="GFS Neohellenic Bold"/>
              </a:rPr>
              <a:t>motion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of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that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joint</a:t>
            </a:r>
            <a:r>
              <a:rPr lang="de-DE" dirty="0">
                <a:latin typeface="GFS Neohellenic Bold"/>
              </a:rPr>
              <a:t>.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25F46-9182-3E42-9FAA-5ABE724BA5D6}"/>
              </a:ext>
            </a:extLst>
          </p:cNvPr>
          <p:cNvGrpSpPr/>
          <p:nvPr/>
        </p:nvGrpSpPr>
        <p:grpSpPr>
          <a:xfrm>
            <a:off x="838200" y="1427299"/>
            <a:ext cx="7720314" cy="1327960"/>
            <a:chOff x="1952263" y="1429696"/>
            <a:chExt cx="7720314" cy="132796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ECD3707-0F70-D943-80A0-45C790D1C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52263" y="1429696"/>
              <a:ext cx="7720314" cy="1327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74BA99-54C8-3A4C-9C43-B62A7F962F70}"/>
                </a:ext>
              </a:extLst>
            </p:cNvPr>
            <p:cNvSpPr/>
            <p:nvPr/>
          </p:nvSpPr>
          <p:spPr>
            <a:xfrm>
              <a:off x="2143125" y="1574145"/>
              <a:ext cx="7529452" cy="981035"/>
            </a:xfrm>
            <a:prstGeom prst="rect">
              <a:avLst/>
            </a:prstGeom>
            <a:noFill/>
            <a:ln w="5715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4598093F-403C-B446-A8F8-DDBF9F427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193" t="27778" r="74077" b="20447"/>
          <a:stretch/>
        </p:blipFill>
        <p:spPr bwMode="auto">
          <a:xfrm>
            <a:off x="1204686" y="2824924"/>
            <a:ext cx="1353039" cy="55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latex.codecogs.com/png.latex?\LARGE%20\dpi%7b200%7d%20\exp(\theta_i\widehat%7b\xi%7d_i)">
            <a:extLst>
              <a:ext uri="{FF2B5EF4-FFF2-40B4-BE49-F238E27FC236}">
                <a16:creationId xmlns:a16="http://schemas.microsoft.com/office/drawing/2014/main" id="{247DD365-730E-CC4A-814A-6EE25E33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6395" y="3817433"/>
            <a:ext cx="1342659" cy="502636"/>
          </a:xfrm>
          <a:prstGeom prst="rect">
            <a:avLst/>
          </a:prstGeom>
          <a:noFill/>
        </p:spPr>
      </p:pic>
      <p:pic>
        <p:nvPicPr>
          <p:cNvPr id="21" name="Picture 4" descr="http://latex.codecogs.com/png.latex?\LARGE%20\dpi%7b200%7d%20\exp(\theta_i\widehat%7b\xi%7d_i)">
            <a:extLst>
              <a:ext uri="{FF2B5EF4-FFF2-40B4-BE49-F238E27FC236}">
                <a16:creationId xmlns:a16="http://schemas.microsoft.com/office/drawing/2014/main" id="{9373D809-7FA7-6A4E-8B24-FB7836D7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1412" y="4876260"/>
            <a:ext cx="1375454" cy="514913"/>
          </a:xfrm>
          <a:prstGeom prst="rect">
            <a:avLst/>
          </a:prstGeom>
          <a:noFill/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77C1E2-2346-8640-A494-BD23CA0C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84C9-6152-654F-A496-1038C2CA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Commutativity of Rotations – 3D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73394-BAE3-1B45-9D24-79488B8D5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5410200" cy="3975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Try it at home – grab a bottle!</a:t>
            </a:r>
          </a:p>
          <a:p>
            <a:pPr lvl="1"/>
            <a:r>
              <a:rPr lang="en-GB" dirty="0"/>
              <a:t>Rotate 90</a:t>
            </a:r>
            <a:r>
              <a:rPr lang="en-GB" baseline="30000" dirty="0"/>
              <a:t>o</a:t>
            </a:r>
            <a:r>
              <a:rPr lang="en-GB" dirty="0"/>
              <a:t> around Y, then Z, then X</a:t>
            </a:r>
          </a:p>
          <a:p>
            <a:pPr lvl="1"/>
            <a:r>
              <a:rPr lang="en-GB" dirty="0"/>
              <a:t>Rotate 90</a:t>
            </a:r>
            <a:r>
              <a:rPr lang="en-GB" baseline="30000" dirty="0"/>
              <a:t>o</a:t>
            </a:r>
            <a:r>
              <a:rPr lang="en-GB" dirty="0"/>
              <a:t> around Z, then Y, then X</a:t>
            </a:r>
          </a:p>
          <a:p>
            <a:pPr lvl="1"/>
            <a:r>
              <a:rPr lang="en-GB" dirty="0"/>
              <a:t>Was there any difference?</a:t>
            </a:r>
          </a:p>
          <a:p>
            <a:pPr lvl="1"/>
            <a:endParaRPr lang="en-GB" dirty="0"/>
          </a:p>
          <a:p>
            <a:pPr lvl="1"/>
            <a:endParaRPr lang="en-GB" baseline="300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03BC2-E73F-7C4B-85EC-791A00AC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6E0A3-B38D-6047-AC87-BF215C9D1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0" t="12445" r="14750" b="12667"/>
          <a:stretch/>
        </p:blipFill>
        <p:spPr>
          <a:xfrm>
            <a:off x="7711440" y="1403032"/>
            <a:ext cx="3048000" cy="5135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F9563F-87A6-8343-B284-62490E844DDA}"/>
              </a:ext>
            </a:extLst>
          </p:cNvPr>
          <p:cNvGrpSpPr/>
          <p:nvPr/>
        </p:nvGrpSpPr>
        <p:grpSpPr>
          <a:xfrm>
            <a:off x="342900" y="3788568"/>
            <a:ext cx="6385560" cy="3032761"/>
            <a:chOff x="342900" y="3788568"/>
            <a:chExt cx="6385560" cy="3032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810004-5DEE-0748-B2A1-627C4E058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75" t="55778" r="34250"/>
            <a:stretch/>
          </p:blipFill>
          <p:spPr>
            <a:xfrm>
              <a:off x="342900" y="3788569"/>
              <a:ext cx="6385560" cy="30327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1B21B-D059-6D4D-B5D8-8BA9950ADFB5}"/>
                </a:ext>
              </a:extLst>
            </p:cNvPr>
            <p:cNvSpPr/>
            <p:nvPr/>
          </p:nvSpPr>
          <p:spPr>
            <a:xfrm>
              <a:off x="6248400" y="3788568"/>
              <a:ext cx="480060" cy="2292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509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Inverse </a:t>
            </a:r>
            <a:r>
              <a:rPr lang="de-DE" dirty="0" err="1"/>
              <a:t>Kinematics</a:t>
            </a:r>
            <a:endParaRPr lang="de-DE" dirty="0"/>
          </a:p>
        </p:txBody>
      </p:sp>
      <p:sp>
        <p:nvSpPr>
          <p:cNvPr id="98" name="Content Placeholder 97">
            <a:extLst>
              <a:ext uri="{FF2B5EF4-FFF2-40B4-BE49-F238E27FC236}">
                <a16:creationId xmlns:a16="http://schemas.microsoft.com/office/drawing/2014/main" id="{5BE09D23-F4B8-8D42-9596-F0DE8115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GFS Neohellenic Bold"/>
              </a:rPr>
              <a:t>Supose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want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find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angles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reach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specific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goal</a:t>
            </a:r>
            <a:endParaRPr lang="de-DE" dirty="0">
              <a:latin typeface="GFS Neohellenic Bold"/>
            </a:endParaRPr>
          </a:p>
          <a:p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5392785" y="3429000"/>
            <a:ext cx="1676400" cy="3429000"/>
            <a:chOff x="2133600" y="2057400"/>
            <a:chExt cx="1676400" cy="3429000"/>
          </a:xfrm>
        </p:grpSpPr>
        <p:sp>
          <p:nvSpPr>
            <p:cNvPr id="4" name="Oval 3"/>
            <p:cNvSpPr/>
            <p:nvPr/>
          </p:nvSpPr>
          <p:spPr bwMode="auto">
            <a:xfrm>
              <a:off x="2743200" y="2209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2209800" y="2743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429000" y="2438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0480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2766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8956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667000" y="4419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429000" y="4572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657600" y="3200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743200" y="5105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429000" y="533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48000" y="2057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6" name="Straight Connector 15"/>
            <p:cNvCxnSpPr>
              <a:stCxn id="4" idx="3"/>
              <a:endCxn id="5" idx="7"/>
            </p:cNvCxnSpPr>
            <p:nvPr/>
          </p:nvCxnSpPr>
          <p:spPr bwMode="auto">
            <a:xfrm rot="5400000">
              <a:off x="2339882" y="2339882"/>
              <a:ext cx="425636" cy="4256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" name="Group 115"/>
            <p:cNvGrpSpPr/>
            <p:nvPr/>
          </p:nvGrpSpPr>
          <p:grpSpPr>
            <a:xfrm>
              <a:off x="2133600" y="2895600"/>
              <a:ext cx="152400" cy="685800"/>
              <a:chOff x="2133600" y="2895600"/>
              <a:chExt cx="152400" cy="685800"/>
            </a:xfrm>
          </p:grpSpPr>
          <p:sp>
            <p:nvSpPr>
              <p:cNvPr id="30" name="Oval 29"/>
              <p:cNvSpPr/>
              <p:nvPr/>
            </p:nvSpPr>
            <p:spPr bwMode="auto">
              <a:xfrm>
                <a:off x="2133600" y="3429000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de-DE" sz="16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cxnSp>
            <p:nvCxnSpPr>
              <p:cNvPr id="31" name="Straight Connector 30"/>
              <p:cNvCxnSpPr>
                <a:endCxn id="30" idx="0"/>
              </p:cNvCxnSpPr>
              <p:nvPr/>
            </p:nvCxnSpPr>
            <p:spPr bwMode="auto">
              <a:xfrm rot="5400000">
                <a:off x="1981200" y="3124200"/>
                <a:ext cx="533400" cy="762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8" name="Straight Connector 17"/>
            <p:cNvCxnSpPr>
              <a:stCxn id="15" idx="4"/>
              <a:endCxn id="7" idx="0"/>
            </p:cNvCxnSpPr>
            <p:nvPr/>
          </p:nvCxnSpPr>
          <p:spPr bwMode="auto">
            <a:xfrm rot="5400000">
              <a:off x="2590800" y="27432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7" idx="7"/>
              <a:endCxn id="6" idx="3"/>
            </p:cNvCxnSpPr>
            <p:nvPr/>
          </p:nvCxnSpPr>
          <p:spPr bwMode="auto">
            <a:xfrm rot="5400000" flipH="1" flipV="1">
              <a:off x="2949482" y="27970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6" idx="5"/>
              <a:endCxn id="12" idx="6"/>
            </p:cNvCxnSpPr>
            <p:nvPr/>
          </p:nvCxnSpPr>
          <p:spPr bwMode="auto">
            <a:xfrm rot="16200000" flipH="1">
              <a:off x="3330482" y="27970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9" idx="4"/>
              <a:endCxn id="10" idx="0"/>
            </p:cNvCxnSpPr>
            <p:nvPr/>
          </p:nvCxnSpPr>
          <p:spPr bwMode="auto">
            <a:xfrm rot="5400000">
              <a:off x="2514600" y="39624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8" idx="5"/>
              <a:endCxn id="11" idx="0"/>
            </p:cNvCxnSpPr>
            <p:nvPr/>
          </p:nvCxnSpPr>
          <p:spPr bwMode="auto">
            <a:xfrm rot="16200000" flipH="1">
              <a:off x="3063782" y="41305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1" idx="4"/>
              <a:endCxn id="14" idx="0"/>
            </p:cNvCxnSpPr>
            <p:nvPr/>
          </p:nvCxnSpPr>
          <p:spPr bwMode="auto">
            <a:xfrm rot="5400000">
              <a:off x="3200400" y="50292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0" idx="4"/>
              <a:endCxn id="13" idx="0"/>
            </p:cNvCxnSpPr>
            <p:nvPr/>
          </p:nvCxnSpPr>
          <p:spPr bwMode="auto">
            <a:xfrm rot="16200000" flipH="1">
              <a:off x="2514600" y="48006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9" idx="0"/>
              <a:endCxn id="7" idx="3"/>
            </p:cNvCxnSpPr>
            <p:nvPr/>
          </p:nvCxnSpPr>
          <p:spPr bwMode="auto">
            <a:xfrm rot="5400000" flipH="1" flipV="1">
              <a:off x="2933700" y="34447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7" idx="5"/>
              <a:endCxn id="8" idx="0"/>
            </p:cNvCxnSpPr>
            <p:nvPr/>
          </p:nvCxnSpPr>
          <p:spPr bwMode="auto">
            <a:xfrm rot="16200000" flipH="1">
              <a:off x="3139982" y="34447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26"/>
            <p:cNvSpPr/>
            <p:nvPr/>
          </p:nvSpPr>
          <p:spPr bwMode="auto">
            <a:xfrm>
              <a:off x="31242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8" name="Straight Connector 27"/>
            <p:cNvCxnSpPr>
              <a:stCxn id="12" idx="3"/>
              <a:endCxn id="27" idx="6"/>
            </p:cNvCxnSpPr>
            <p:nvPr/>
          </p:nvCxnSpPr>
          <p:spPr bwMode="auto">
            <a:xfrm rot="5400000">
              <a:off x="3314700" y="32923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4" idx="4"/>
              <a:endCxn id="7" idx="1"/>
            </p:cNvCxnSpPr>
            <p:nvPr/>
          </p:nvCxnSpPr>
          <p:spPr bwMode="auto">
            <a:xfrm rot="16200000" flipH="1">
              <a:off x="2476500" y="27051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5087985" y="3429000"/>
            <a:ext cx="1981200" cy="3429000"/>
            <a:chOff x="3200400" y="2133600"/>
            <a:chExt cx="1981200" cy="3429000"/>
          </a:xfrm>
        </p:grpSpPr>
        <p:sp>
          <p:nvSpPr>
            <p:cNvPr id="33" name="Oval 32"/>
            <p:cNvSpPr/>
            <p:nvPr/>
          </p:nvSpPr>
          <p:spPr bwMode="auto">
            <a:xfrm>
              <a:off x="4114800" y="2286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81400" y="2819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800600" y="2514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4419600" y="3352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4648200" y="3733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42672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4038600" y="4495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4800600" y="4648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0292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4114800" y="5181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800600" y="5410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4196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45" name="Straight Connector 44"/>
            <p:cNvCxnSpPr>
              <a:stCxn id="33" idx="3"/>
              <a:endCxn id="34" idx="7"/>
            </p:cNvCxnSpPr>
            <p:nvPr/>
          </p:nvCxnSpPr>
          <p:spPr bwMode="auto">
            <a:xfrm rot="5400000">
              <a:off x="3711482" y="2416082"/>
              <a:ext cx="425636" cy="4256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3200400" y="2286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47" name="Straight Connector 46"/>
            <p:cNvCxnSpPr>
              <a:stCxn id="34" idx="1"/>
              <a:endCxn id="46" idx="5"/>
            </p:cNvCxnSpPr>
            <p:nvPr/>
          </p:nvCxnSpPr>
          <p:spPr bwMode="auto">
            <a:xfrm rot="16200000" flipV="1">
              <a:off x="3254282" y="2492282"/>
              <a:ext cx="4256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44" idx="4"/>
              <a:endCxn id="36" idx="0"/>
            </p:cNvCxnSpPr>
            <p:nvPr/>
          </p:nvCxnSpPr>
          <p:spPr bwMode="auto">
            <a:xfrm rot="5400000">
              <a:off x="3962400" y="28194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36" idx="7"/>
              <a:endCxn id="35" idx="3"/>
            </p:cNvCxnSpPr>
            <p:nvPr/>
          </p:nvCxnSpPr>
          <p:spPr bwMode="auto">
            <a:xfrm rot="5400000" flipH="1" flipV="1">
              <a:off x="4321082" y="28732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>
              <a:stCxn id="35" idx="5"/>
              <a:endCxn id="41" idx="6"/>
            </p:cNvCxnSpPr>
            <p:nvPr/>
          </p:nvCxnSpPr>
          <p:spPr bwMode="auto">
            <a:xfrm rot="16200000" flipH="1">
              <a:off x="4702082" y="28732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stCxn id="38" idx="4"/>
              <a:endCxn id="39" idx="0"/>
            </p:cNvCxnSpPr>
            <p:nvPr/>
          </p:nvCxnSpPr>
          <p:spPr bwMode="auto">
            <a:xfrm rot="5400000">
              <a:off x="3886200" y="40386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37" idx="5"/>
              <a:endCxn id="40" idx="0"/>
            </p:cNvCxnSpPr>
            <p:nvPr/>
          </p:nvCxnSpPr>
          <p:spPr bwMode="auto">
            <a:xfrm rot="16200000" flipH="1">
              <a:off x="4435382" y="42067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40" idx="4"/>
              <a:endCxn id="43" idx="0"/>
            </p:cNvCxnSpPr>
            <p:nvPr/>
          </p:nvCxnSpPr>
          <p:spPr bwMode="auto">
            <a:xfrm rot="5400000">
              <a:off x="4572000" y="51054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9" idx="4"/>
              <a:endCxn id="42" idx="0"/>
            </p:cNvCxnSpPr>
            <p:nvPr/>
          </p:nvCxnSpPr>
          <p:spPr bwMode="auto">
            <a:xfrm rot="16200000" flipH="1">
              <a:off x="3886200" y="48768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38" idx="0"/>
              <a:endCxn id="36" idx="3"/>
            </p:cNvCxnSpPr>
            <p:nvPr/>
          </p:nvCxnSpPr>
          <p:spPr bwMode="auto">
            <a:xfrm rot="5400000" flipH="1" flipV="1">
              <a:off x="4305300" y="35209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36" idx="5"/>
              <a:endCxn id="37" idx="0"/>
            </p:cNvCxnSpPr>
            <p:nvPr/>
          </p:nvCxnSpPr>
          <p:spPr bwMode="auto">
            <a:xfrm rot="16200000" flipH="1">
              <a:off x="4511582" y="35209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44958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58" name="Straight Connector 57"/>
            <p:cNvCxnSpPr>
              <a:stCxn id="41" idx="3"/>
              <a:endCxn id="57" idx="6"/>
            </p:cNvCxnSpPr>
            <p:nvPr/>
          </p:nvCxnSpPr>
          <p:spPr bwMode="auto">
            <a:xfrm rot="5400000">
              <a:off x="4686300" y="33685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33" idx="4"/>
              <a:endCxn id="36" idx="1"/>
            </p:cNvCxnSpPr>
            <p:nvPr/>
          </p:nvCxnSpPr>
          <p:spPr bwMode="auto">
            <a:xfrm rot="16200000" flipH="1">
              <a:off x="3848100" y="27813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5392785" y="2819400"/>
            <a:ext cx="1676400" cy="4038600"/>
            <a:chOff x="5105400" y="1524000"/>
            <a:chExt cx="1676400" cy="4038600"/>
          </a:xfrm>
        </p:grpSpPr>
        <p:sp>
          <p:nvSpPr>
            <p:cNvPr id="61" name="Oval 60"/>
            <p:cNvSpPr/>
            <p:nvPr/>
          </p:nvSpPr>
          <p:spPr bwMode="auto">
            <a:xfrm>
              <a:off x="5715000" y="228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1054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6400800" y="2514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019800" y="3352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6248400" y="3733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8674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5638800" y="4495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400800" y="4648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6294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715000" y="5181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400800" y="5410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0198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3" name="Straight Connector 72"/>
            <p:cNvCxnSpPr>
              <a:stCxn id="61" idx="2"/>
              <a:endCxn id="62" idx="5"/>
            </p:cNvCxnSpPr>
            <p:nvPr/>
          </p:nvCxnSpPr>
          <p:spPr bwMode="auto">
            <a:xfrm rot="10800000">
              <a:off x="5235482" y="2263682"/>
              <a:ext cx="4795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5105400" y="152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5" name="Straight Connector 74"/>
            <p:cNvCxnSpPr>
              <a:stCxn id="62" idx="0"/>
              <a:endCxn id="74" idx="4"/>
            </p:cNvCxnSpPr>
            <p:nvPr/>
          </p:nvCxnSpPr>
          <p:spPr bwMode="auto">
            <a:xfrm rot="5400000" flipH="1" flipV="1">
              <a:off x="4953000" y="190500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stCxn id="72" idx="4"/>
              <a:endCxn id="64" idx="0"/>
            </p:cNvCxnSpPr>
            <p:nvPr/>
          </p:nvCxnSpPr>
          <p:spPr bwMode="auto">
            <a:xfrm rot="5400000">
              <a:off x="5562600" y="28194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64" idx="7"/>
              <a:endCxn id="63" idx="3"/>
            </p:cNvCxnSpPr>
            <p:nvPr/>
          </p:nvCxnSpPr>
          <p:spPr bwMode="auto">
            <a:xfrm rot="5400000" flipH="1" flipV="1">
              <a:off x="5921282" y="28732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stCxn id="63" idx="5"/>
              <a:endCxn id="69" idx="6"/>
            </p:cNvCxnSpPr>
            <p:nvPr/>
          </p:nvCxnSpPr>
          <p:spPr bwMode="auto">
            <a:xfrm rot="16200000" flipH="1">
              <a:off x="6302282" y="28732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66" idx="4"/>
              <a:endCxn id="67" idx="0"/>
            </p:cNvCxnSpPr>
            <p:nvPr/>
          </p:nvCxnSpPr>
          <p:spPr bwMode="auto">
            <a:xfrm rot="5400000">
              <a:off x="5486400" y="40386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65" idx="5"/>
              <a:endCxn id="68" idx="0"/>
            </p:cNvCxnSpPr>
            <p:nvPr/>
          </p:nvCxnSpPr>
          <p:spPr bwMode="auto">
            <a:xfrm rot="16200000" flipH="1">
              <a:off x="6035582" y="42067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stCxn id="68" idx="4"/>
              <a:endCxn id="71" idx="0"/>
            </p:cNvCxnSpPr>
            <p:nvPr/>
          </p:nvCxnSpPr>
          <p:spPr bwMode="auto">
            <a:xfrm rot="5400000">
              <a:off x="6172200" y="51054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67" idx="4"/>
              <a:endCxn id="70" idx="0"/>
            </p:cNvCxnSpPr>
            <p:nvPr/>
          </p:nvCxnSpPr>
          <p:spPr bwMode="auto">
            <a:xfrm rot="16200000" flipH="1">
              <a:off x="5486400" y="48768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66" idx="0"/>
              <a:endCxn id="64" idx="3"/>
            </p:cNvCxnSpPr>
            <p:nvPr/>
          </p:nvCxnSpPr>
          <p:spPr bwMode="auto">
            <a:xfrm rot="5400000" flipH="1" flipV="1">
              <a:off x="5905500" y="35209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64" idx="5"/>
              <a:endCxn id="65" idx="0"/>
            </p:cNvCxnSpPr>
            <p:nvPr/>
          </p:nvCxnSpPr>
          <p:spPr bwMode="auto">
            <a:xfrm rot="16200000" flipH="1">
              <a:off x="6111782" y="35209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Oval 84"/>
            <p:cNvSpPr/>
            <p:nvPr/>
          </p:nvSpPr>
          <p:spPr bwMode="auto">
            <a:xfrm>
              <a:off x="60960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86" name="Straight Connector 85"/>
            <p:cNvCxnSpPr>
              <a:stCxn id="69" idx="3"/>
              <a:endCxn id="85" idx="6"/>
            </p:cNvCxnSpPr>
            <p:nvPr/>
          </p:nvCxnSpPr>
          <p:spPr bwMode="auto">
            <a:xfrm rot="5400000">
              <a:off x="6286500" y="33685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1" idx="4"/>
              <a:endCxn id="64" idx="1"/>
            </p:cNvCxnSpPr>
            <p:nvPr/>
          </p:nvCxnSpPr>
          <p:spPr bwMode="auto">
            <a:xfrm rot="16200000" flipH="1">
              <a:off x="5448300" y="27813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8" name="Arc 87"/>
          <p:cNvSpPr/>
          <p:nvPr/>
        </p:nvSpPr>
        <p:spPr bwMode="auto">
          <a:xfrm rot="9957068">
            <a:off x="5259374" y="3735022"/>
            <a:ext cx="745826" cy="876157"/>
          </a:xfrm>
          <a:prstGeom prst="arc">
            <a:avLst>
              <a:gd name="adj1" fmla="val 17005561"/>
              <a:gd name="adj2" fmla="val 3959306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9" name="Arc 88"/>
          <p:cNvSpPr/>
          <p:nvPr/>
        </p:nvSpPr>
        <p:spPr bwMode="auto">
          <a:xfrm rot="9957068">
            <a:off x="5716574" y="3277823"/>
            <a:ext cx="745826" cy="876157"/>
          </a:xfrm>
          <a:prstGeom prst="arc">
            <a:avLst>
              <a:gd name="adj1" fmla="val 17005561"/>
              <a:gd name="adj2" fmla="val 3959306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0" name="Picture 8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586585" y="4699000"/>
            <a:ext cx="50800" cy="50880"/>
          </a:xfrm>
          <a:prstGeom prst="rect">
            <a:avLst/>
          </a:prstGeom>
        </p:spPr>
      </p:pic>
      <p:pic>
        <p:nvPicPr>
          <p:cNvPr id="91" name="Picture 9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6586585" y="4699000"/>
            <a:ext cx="50800" cy="50880"/>
          </a:xfrm>
          <a:prstGeom prst="rect">
            <a:avLst/>
          </a:prstGeom>
        </p:spPr>
      </p:pic>
      <p:pic>
        <p:nvPicPr>
          <p:cNvPr id="92" name="Picture 2" descr="http://latex.codecogs.com/gif.latex?\300dpi%20\theta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586" y="4419600"/>
            <a:ext cx="297603" cy="352426"/>
          </a:xfrm>
          <a:prstGeom prst="rect">
            <a:avLst/>
          </a:prstGeom>
          <a:noFill/>
        </p:spPr>
      </p:pic>
      <p:pic>
        <p:nvPicPr>
          <p:cNvPr id="93" name="Picture 4" descr="http://latex.codecogs.com/gif.latex?\300dpi%20\theta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2786" y="3657600"/>
            <a:ext cx="305435" cy="352426"/>
          </a:xfrm>
          <a:prstGeom prst="rect">
            <a:avLst/>
          </a:prstGeom>
          <a:noFill/>
        </p:spPr>
      </p:pic>
      <p:pic>
        <p:nvPicPr>
          <p:cNvPr id="94" name="Picture 10" descr="http://latex.codecogs.com/gif.latex?\300dpi%20X_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5585" y="5181600"/>
            <a:ext cx="464126" cy="304800"/>
          </a:xfrm>
          <a:prstGeom prst="rect">
            <a:avLst/>
          </a:prstGeom>
          <a:noFill/>
        </p:spPr>
      </p:pic>
      <p:pic>
        <p:nvPicPr>
          <p:cNvPr id="95" name="Picture 12" descr="http://latex.codecogs.com/gif.latex?\300dpi%20X_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5586" y="2438400"/>
            <a:ext cx="471053" cy="304800"/>
          </a:xfrm>
          <a:prstGeom prst="rect">
            <a:avLst/>
          </a:prstGeom>
          <a:noFill/>
        </p:spPr>
      </p:pic>
      <p:sp>
        <p:nvSpPr>
          <p:cNvPr id="96" name="Arc 95"/>
          <p:cNvSpPr/>
          <p:nvPr/>
        </p:nvSpPr>
        <p:spPr bwMode="auto">
          <a:xfrm rot="10800000">
            <a:off x="3792585" y="2590800"/>
            <a:ext cx="1295400" cy="2743200"/>
          </a:xfrm>
          <a:prstGeom prst="arc">
            <a:avLst>
              <a:gd name="adj1" fmla="val 16200000"/>
              <a:gd name="adj2" fmla="val 511449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01121" y="2708475"/>
            <a:ext cx="380365" cy="38100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Slide Number Placeholder 99">
            <a:extLst>
              <a:ext uri="{FF2B5EF4-FFF2-40B4-BE49-F238E27FC236}">
                <a16:creationId xmlns:a16="http://schemas.microsoft.com/office/drawing/2014/main" id="{7A34C613-3305-554F-BA5E-8058C234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Inverse </a:t>
            </a:r>
            <a:r>
              <a:rPr lang="de-DE" dirty="0" err="1"/>
              <a:t>Kinematics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9AD188-1A6D-E843-858D-CB4B5CB0C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GFS Neohellenic Bold"/>
              </a:rPr>
              <a:t>Supose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want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find </a:t>
            </a:r>
            <a:r>
              <a:rPr lang="de-DE" dirty="0" err="1">
                <a:latin typeface="GFS Neohellenic Bold"/>
              </a:rPr>
              <a:t>the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angles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to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reach</a:t>
            </a:r>
            <a:r>
              <a:rPr lang="de-DE" dirty="0">
                <a:latin typeface="GFS Neohellenic Bold"/>
              </a:rPr>
              <a:t> a </a:t>
            </a:r>
            <a:r>
              <a:rPr lang="de-DE" dirty="0" err="1">
                <a:latin typeface="GFS Neohellenic Bold"/>
              </a:rPr>
              <a:t>specific</a:t>
            </a:r>
            <a:r>
              <a:rPr lang="de-DE" dirty="0">
                <a:latin typeface="GFS Neohellenic Bold"/>
              </a:rPr>
              <a:t> </a:t>
            </a:r>
            <a:r>
              <a:rPr lang="de-DE" dirty="0" err="1">
                <a:latin typeface="GFS Neohellenic Bold"/>
              </a:rPr>
              <a:t>goal</a:t>
            </a:r>
            <a:endParaRPr lang="de-DE" dirty="0">
              <a:latin typeface="GFS Neohellenic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58643" y="3389887"/>
            <a:ext cx="1143000" cy="3429000"/>
            <a:chOff x="2667000" y="2057400"/>
            <a:chExt cx="1143000" cy="3429000"/>
          </a:xfrm>
        </p:grpSpPr>
        <p:sp>
          <p:nvSpPr>
            <p:cNvPr id="4" name="Oval 3"/>
            <p:cNvSpPr/>
            <p:nvPr/>
          </p:nvSpPr>
          <p:spPr bwMode="auto">
            <a:xfrm>
              <a:off x="2743200" y="2209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429000" y="2438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0480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2766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8956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667000" y="4419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429000" y="4572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657600" y="3200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743200" y="5105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429000" y="533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48000" y="2057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8" name="Straight Connector 17"/>
            <p:cNvCxnSpPr>
              <a:stCxn id="15" idx="4"/>
              <a:endCxn id="7" idx="0"/>
            </p:cNvCxnSpPr>
            <p:nvPr/>
          </p:nvCxnSpPr>
          <p:spPr bwMode="auto">
            <a:xfrm rot="5400000">
              <a:off x="2590800" y="27432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7" idx="7"/>
              <a:endCxn id="6" idx="3"/>
            </p:cNvCxnSpPr>
            <p:nvPr/>
          </p:nvCxnSpPr>
          <p:spPr bwMode="auto">
            <a:xfrm rot="5400000" flipH="1" flipV="1">
              <a:off x="2949482" y="27970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6" idx="5"/>
              <a:endCxn id="12" idx="6"/>
            </p:cNvCxnSpPr>
            <p:nvPr/>
          </p:nvCxnSpPr>
          <p:spPr bwMode="auto">
            <a:xfrm rot="16200000" flipH="1">
              <a:off x="3330482" y="27970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9" idx="4"/>
              <a:endCxn id="10" idx="0"/>
            </p:cNvCxnSpPr>
            <p:nvPr/>
          </p:nvCxnSpPr>
          <p:spPr bwMode="auto">
            <a:xfrm rot="5400000">
              <a:off x="2514600" y="39624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8" idx="5"/>
              <a:endCxn id="11" idx="0"/>
            </p:cNvCxnSpPr>
            <p:nvPr/>
          </p:nvCxnSpPr>
          <p:spPr bwMode="auto">
            <a:xfrm rot="16200000" flipH="1">
              <a:off x="3063782" y="41305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1" idx="4"/>
              <a:endCxn id="14" idx="0"/>
            </p:cNvCxnSpPr>
            <p:nvPr/>
          </p:nvCxnSpPr>
          <p:spPr bwMode="auto">
            <a:xfrm rot="5400000">
              <a:off x="3200400" y="50292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0" idx="4"/>
              <a:endCxn id="13" idx="0"/>
            </p:cNvCxnSpPr>
            <p:nvPr/>
          </p:nvCxnSpPr>
          <p:spPr bwMode="auto">
            <a:xfrm rot="16200000" flipH="1">
              <a:off x="2514600" y="48006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9" idx="0"/>
              <a:endCxn id="7" idx="3"/>
            </p:cNvCxnSpPr>
            <p:nvPr/>
          </p:nvCxnSpPr>
          <p:spPr bwMode="auto">
            <a:xfrm rot="5400000" flipH="1" flipV="1">
              <a:off x="2933700" y="34447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7" idx="5"/>
              <a:endCxn id="8" idx="0"/>
            </p:cNvCxnSpPr>
            <p:nvPr/>
          </p:nvCxnSpPr>
          <p:spPr bwMode="auto">
            <a:xfrm rot="16200000" flipH="1">
              <a:off x="3139982" y="34447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26"/>
            <p:cNvSpPr/>
            <p:nvPr/>
          </p:nvSpPr>
          <p:spPr bwMode="auto">
            <a:xfrm>
              <a:off x="3124200" y="35814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28" name="Straight Connector 27"/>
            <p:cNvCxnSpPr>
              <a:stCxn id="12" idx="3"/>
              <a:endCxn id="27" idx="6"/>
            </p:cNvCxnSpPr>
            <p:nvPr/>
          </p:nvCxnSpPr>
          <p:spPr bwMode="auto">
            <a:xfrm rot="5400000">
              <a:off x="3314700" y="32923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4" idx="4"/>
              <a:endCxn id="7" idx="1"/>
            </p:cNvCxnSpPr>
            <p:nvPr/>
          </p:nvCxnSpPr>
          <p:spPr bwMode="auto">
            <a:xfrm rot="16200000" flipH="1">
              <a:off x="2476500" y="27051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3825243" y="2780287"/>
            <a:ext cx="1676400" cy="4038600"/>
            <a:chOff x="5105400" y="1524000"/>
            <a:chExt cx="1676400" cy="4038600"/>
          </a:xfrm>
        </p:grpSpPr>
        <p:sp>
          <p:nvSpPr>
            <p:cNvPr id="61" name="Oval 60"/>
            <p:cNvSpPr/>
            <p:nvPr/>
          </p:nvSpPr>
          <p:spPr bwMode="auto">
            <a:xfrm>
              <a:off x="5715000" y="228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1054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6400800" y="2514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019800" y="3352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6248400" y="3733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8674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5638800" y="44958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400800" y="4648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6629400" y="3276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715000" y="5181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400800" y="54102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019800" y="2133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3" name="Straight Connector 72"/>
            <p:cNvCxnSpPr>
              <a:stCxn id="61" idx="2"/>
              <a:endCxn id="62" idx="5"/>
            </p:cNvCxnSpPr>
            <p:nvPr/>
          </p:nvCxnSpPr>
          <p:spPr bwMode="auto">
            <a:xfrm rot="10800000">
              <a:off x="5235482" y="2263682"/>
              <a:ext cx="4795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5105400" y="15240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75" name="Straight Connector 74"/>
            <p:cNvCxnSpPr>
              <a:stCxn id="62" idx="0"/>
              <a:endCxn id="74" idx="4"/>
            </p:cNvCxnSpPr>
            <p:nvPr/>
          </p:nvCxnSpPr>
          <p:spPr bwMode="auto">
            <a:xfrm rot="5400000" flipH="1" flipV="1">
              <a:off x="4953000" y="1905000"/>
              <a:ext cx="4572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stCxn id="72" idx="4"/>
              <a:endCxn id="64" idx="0"/>
            </p:cNvCxnSpPr>
            <p:nvPr/>
          </p:nvCxnSpPr>
          <p:spPr bwMode="auto">
            <a:xfrm rot="5400000">
              <a:off x="5562600" y="2819400"/>
              <a:ext cx="10668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64" idx="7"/>
              <a:endCxn id="63" idx="3"/>
            </p:cNvCxnSpPr>
            <p:nvPr/>
          </p:nvCxnSpPr>
          <p:spPr bwMode="auto">
            <a:xfrm rot="5400000" flipH="1" flipV="1">
              <a:off x="5921282" y="2873282"/>
              <a:ext cx="730436" cy="27323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stCxn id="63" idx="5"/>
              <a:endCxn id="69" idx="6"/>
            </p:cNvCxnSpPr>
            <p:nvPr/>
          </p:nvCxnSpPr>
          <p:spPr bwMode="auto">
            <a:xfrm rot="16200000" flipH="1">
              <a:off x="6302282" y="2873282"/>
              <a:ext cx="7081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66" idx="4"/>
              <a:endCxn id="67" idx="0"/>
            </p:cNvCxnSpPr>
            <p:nvPr/>
          </p:nvCxnSpPr>
          <p:spPr bwMode="auto">
            <a:xfrm rot="5400000">
              <a:off x="5486400" y="4038600"/>
              <a:ext cx="685800" cy="2286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65" idx="5"/>
              <a:endCxn id="68" idx="0"/>
            </p:cNvCxnSpPr>
            <p:nvPr/>
          </p:nvCxnSpPr>
          <p:spPr bwMode="auto">
            <a:xfrm rot="16200000" flipH="1">
              <a:off x="6035582" y="4206782"/>
              <a:ext cx="7843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stCxn id="68" idx="4"/>
              <a:endCxn id="71" idx="0"/>
            </p:cNvCxnSpPr>
            <p:nvPr/>
          </p:nvCxnSpPr>
          <p:spPr bwMode="auto">
            <a:xfrm rot="5400000">
              <a:off x="6172200" y="5105400"/>
              <a:ext cx="60960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67" idx="4"/>
              <a:endCxn id="70" idx="0"/>
            </p:cNvCxnSpPr>
            <p:nvPr/>
          </p:nvCxnSpPr>
          <p:spPr bwMode="auto">
            <a:xfrm rot="16200000" flipH="1">
              <a:off x="5486400" y="4876800"/>
              <a:ext cx="533400" cy="762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66" idx="0"/>
              <a:endCxn id="64" idx="3"/>
            </p:cNvCxnSpPr>
            <p:nvPr/>
          </p:nvCxnSpPr>
          <p:spPr bwMode="auto">
            <a:xfrm rot="5400000" flipH="1" flipV="1">
              <a:off x="5905500" y="3520982"/>
              <a:ext cx="174718" cy="985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64" idx="5"/>
              <a:endCxn id="65" idx="0"/>
            </p:cNvCxnSpPr>
            <p:nvPr/>
          </p:nvCxnSpPr>
          <p:spPr bwMode="auto">
            <a:xfrm rot="16200000" flipH="1">
              <a:off x="6111782" y="3520982"/>
              <a:ext cx="250918" cy="1747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Oval 84"/>
            <p:cNvSpPr/>
            <p:nvPr/>
          </p:nvSpPr>
          <p:spPr bwMode="auto">
            <a:xfrm>
              <a:off x="6096000" y="3657600"/>
              <a:ext cx="152400" cy="1524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76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de-DE" sz="160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86" name="Straight Connector 85"/>
            <p:cNvCxnSpPr>
              <a:stCxn id="69" idx="3"/>
              <a:endCxn id="85" idx="6"/>
            </p:cNvCxnSpPr>
            <p:nvPr/>
          </p:nvCxnSpPr>
          <p:spPr bwMode="auto">
            <a:xfrm rot="5400000">
              <a:off x="6286500" y="3368582"/>
              <a:ext cx="327118" cy="4033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>
              <a:stCxn id="61" idx="4"/>
              <a:endCxn id="64" idx="1"/>
            </p:cNvCxnSpPr>
            <p:nvPr/>
          </p:nvCxnSpPr>
          <p:spPr bwMode="auto">
            <a:xfrm rot="16200000" flipH="1">
              <a:off x="5448300" y="2781300"/>
              <a:ext cx="936718" cy="25091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Arc 88"/>
          <p:cNvSpPr/>
          <p:nvPr/>
        </p:nvSpPr>
        <p:spPr bwMode="auto">
          <a:xfrm rot="9957068">
            <a:off x="4149032" y="3238710"/>
            <a:ext cx="745826" cy="876157"/>
          </a:xfrm>
          <a:prstGeom prst="arc">
            <a:avLst>
              <a:gd name="adj1" fmla="val 17005561"/>
              <a:gd name="adj2" fmla="val 3959306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0" name="Picture 8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019043" y="4659887"/>
            <a:ext cx="50800" cy="50880"/>
          </a:xfrm>
          <a:prstGeom prst="rect">
            <a:avLst/>
          </a:prstGeom>
        </p:spPr>
      </p:pic>
      <p:pic>
        <p:nvPicPr>
          <p:cNvPr id="91" name="Picture 9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019043" y="4659887"/>
            <a:ext cx="50800" cy="50880"/>
          </a:xfrm>
          <a:prstGeom prst="rect">
            <a:avLst/>
          </a:prstGeom>
        </p:spPr>
      </p:pic>
      <p:pic>
        <p:nvPicPr>
          <p:cNvPr id="93" name="Picture 4" descr="http://latex.codecogs.com/gif.latex?\300dpi%20\theta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5244" y="3618487"/>
            <a:ext cx="305435" cy="352426"/>
          </a:xfrm>
          <a:prstGeom prst="rect">
            <a:avLst/>
          </a:prstGeom>
          <a:noFill/>
        </p:spPr>
      </p:pic>
      <p:pic>
        <p:nvPicPr>
          <p:cNvPr id="94" name="Picture 10" descr="http://latex.codecogs.com/gif.latex?\300dpi%20X_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8043" y="5142487"/>
            <a:ext cx="464126" cy="304800"/>
          </a:xfrm>
          <a:prstGeom prst="rect">
            <a:avLst/>
          </a:prstGeom>
          <a:noFill/>
        </p:spPr>
      </p:pic>
      <p:pic>
        <p:nvPicPr>
          <p:cNvPr id="95" name="Picture 12" descr="http://latex.codecogs.com/gif.latex?\300dpi%20X_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8044" y="2399287"/>
            <a:ext cx="471053" cy="304800"/>
          </a:xfrm>
          <a:prstGeom prst="rect">
            <a:avLst/>
          </a:prstGeom>
          <a:noFill/>
        </p:spPr>
      </p:pic>
      <p:sp>
        <p:nvSpPr>
          <p:cNvPr id="96" name="Arc 95"/>
          <p:cNvSpPr/>
          <p:nvPr/>
        </p:nvSpPr>
        <p:spPr bwMode="auto">
          <a:xfrm rot="10800000">
            <a:off x="2225043" y="2551687"/>
            <a:ext cx="1295400" cy="2743200"/>
          </a:xfrm>
          <a:prstGeom prst="arc">
            <a:avLst>
              <a:gd name="adj1" fmla="val 16200000"/>
              <a:gd name="adj2" fmla="val 511449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3733579" y="2669362"/>
            <a:ext cx="380365" cy="381000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0" name="Picture 2" descr="http://latex.codecogs.com/png.latex?\dpi%7b200%7d%20\arg%20\min_%7b\theta_1\hdots\theta_n%7d%20\|\exp(\theta_1\widehat%7b\xi%7d_1)%20\hdots%20\exp(\theta_n\widehat%7b\xi%7d_n)\mathbf%7bX%7d_A-\mathbf%7bX%7d_B\|%5e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4500" y="3515774"/>
            <a:ext cx="5953125" cy="552451"/>
          </a:xfrm>
          <a:prstGeom prst="rect">
            <a:avLst/>
          </a:prstGeom>
          <a:noFill/>
        </p:spPr>
      </p:pic>
      <p:sp>
        <p:nvSpPr>
          <p:cNvPr id="101" name="TextBox 100"/>
          <p:cNvSpPr txBox="1"/>
          <p:nvPr/>
        </p:nvSpPr>
        <p:spPr>
          <a:xfrm>
            <a:off x="5810618" y="4243869"/>
            <a:ext cx="4920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3000" dirty="0">
                <a:latin typeface="GFS Neohellenic Bold"/>
              </a:rPr>
              <a:t> The </a:t>
            </a:r>
            <a:r>
              <a:rPr lang="de-DE" sz="3000" dirty="0" err="1">
                <a:latin typeface="GFS Neohellenic Bold"/>
              </a:rPr>
              <a:t>problem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is</a:t>
            </a:r>
            <a:r>
              <a:rPr lang="de-DE" sz="3000" dirty="0">
                <a:latin typeface="GFS Neohellenic Bold"/>
              </a:rPr>
              <a:t> non-linear</a:t>
            </a:r>
          </a:p>
          <a:p>
            <a:pPr>
              <a:buFontTx/>
              <a:buChar char="-"/>
            </a:pPr>
            <a:endParaRPr lang="de-DE" sz="3000" dirty="0">
              <a:latin typeface="GFS Neohellenic Bold"/>
            </a:endParaRPr>
          </a:p>
          <a:p>
            <a:pPr>
              <a:buFont typeface="Arial" pitchFamily="34" charset="0"/>
              <a:buChar char="•"/>
            </a:pP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Linearize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with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articulated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b="1" dirty="0" err="1">
                <a:latin typeface="GFS Neohellenic Bold"/>
              </a:rPr>
              <a:t>Jacobian</a:t>
            </a:r>
            <a:endParaRPr lang="de-DE" sz="3000" b="1" dirty="0">
              <a:latin typeface="GFS Neohellenic Bold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810618" y="5104387"/>
            <a:ext cx="5000951" cy="1071602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EBD30C-1FE9-6341-903B-CA334873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6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A899-AF21-3246-B389-1E1A4F7C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 credits and further reading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B9525-CFC4-B24C-A530-8E3383BC1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/>
            <a:r>
              <a:rPr lang="en-US" dirty="0"/>
              <a:t>Keenan Crane – Computer Graphics (slides on quaternions). CMU computer graphics lecture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Pons-Moll &amp; </a:t>
            </a:r>
            <a:r>
              <a:rPr lang="en-US" dirty="0" err="1"/>
              <a:t>Rosehnan</a:t>
            </a:r>
            <a:r>
              <a:rPr lang="en-US" dirty="0"/>
              <a:t> – ICCV’2011 Tutorial on Model Based Pose Estimation</a:t>
            </a:r>
          </a:p>
          <a:p>
            <a:pPr marL="742950" lvl="1" indent="-285750"/>
            <a:r>
              <a:rPr lang="en-US" sz="2800" dirty="0"/>
              <a:t>Book chapter: </a:t>
            </a:r>
            <a:r>
              <a:rPr lang="en-US" sz="2800" dirty="0">
                <a:hlinkClick r:id="rId2"/>
              </a:rPr>
              <a:t>model based human pose estimation </a:t>
            </a:r>
            <a:r>
              <a:rPr lang="en-US" sz="2800" dirty="0"/>
              <a:t>available on pdf on my website.</a:t>
            </a:r>
          </a:p>
          <a:p>
            <a:pPr marL="457200" lvl="1" indent="0">
              <a:buNone/>
            </a:pPr>
            <a:endParaRPr lang="en-US" sz="2800" dirty="0"/>
          </a:p>
          <a:p>
            <a:pPr marL="285750" indent="-285750"/>
            <a:r>
              <a:rPr lang="en-US" dirty="0"/>
              <a:t>A </a:t>
            </a:r>
            <a:r>
              <a:rPr lang="en-US" dirty="0">
                <a:hlinkClick r:id="rId3"/>
              </a:rPr>
              <a:t>Mathematical Introduction to Robotic Manipulation</a:t>
            </a:r>
            <a:endParaRPr lang="en-US" dirty="0"/>
          </a:p>
          <a:p>
            <a:pPr marL="742950" lvl="1" indent="-285750"/>
            <a:r>
              <a:rPr lang="en-US" sz="2800" dirty="0"/>
              <a:t>excellent rigorous treatment of twists and exponential maps for articulated bodies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A8DD8-37A2-3A45-8930-13836EE2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4B7B-D5E9-9F40-A432-A9B8DAB7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Representing rotations – 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43ED-C8BA-E844-A38E-3B7ED67C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get a rotation matrix in 2D?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Suppose we have a function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), that for a given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gives me the point (x, y) around a circle.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What's 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rotated by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What's 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rotated by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How about u := </a:t>
            </a:r>
            <a:r>
              <a:rPr lang="en-GB" dirty="0">
                <a:latin typeface="Book Antiqua" panose="02040602050305030304" pitchFamily="18" charset="0"/>
                <a:cs typeface="Calibri" panose="020F0502020204030204" pitchFamily="34" charset="0"/>
              </a:rPr>
              <a:t>a.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dirty="0">
                <a:latin typeface="Book Antiqua" panose="02040602050305030304" pitchFamily="18" charset="0"/>
                <a:cs typeface="Calibri" panose="020F0502020204030204" pitchFamily="34" charset="0"/>
              </a:rPr>
              <a:t>b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.e</a:t>
            </a:r>
            <a:r>
              <a:rPr lang="en-GB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then must the matrix look like?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88B-442E-1B45-927E-DB9DB920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D5C6C-BD09-A341-8E1D-A789AD6DE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10" t="41694" r="13095" b="23809"/>
          <a:stretch/>
        </p:blipFill>
        <p:spPr>
          <a:xfrm>
            <a:off x="9085942" y="3099338"/>
            <a:ext cx="2815772" cy="2365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CCEE3-0270-1843-9378-D95789984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5" t="79154" r="14880" b="8736"/>
          <a:stretch/>
        </p:blipFill>
        <p:spPr>
          <a:xfrm>
            <a:off x="1669142" y="5859067"/>
            <a:ext cx="8621486" cy="830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41FD4-DDE1-2F4C-AEAC-0C0C6A05A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7" t="41693" r="44523" b="51111"/>
          <a:stretch/>
        </p:blipFill>
        <p:spPr>
          <a:xfrm>
            <a:off x="4775200" y="3207656"/>
            <a:ext cx="1378857" cy="493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F7802C-BCC2-1848-BD82-076B55F0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48" t="48889" r="36191" b="44064"/>
          <a:stretch/>
        </p:blipFill>
        <p:spPr>
          <a:xfrm>
            <a:off x="4775200" y="3715769"/>
            <a:ext cx="2409371" cy="483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ECB2A-B56E-6641-83A2-769AC33CD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6" t="64339" r="42411" b="29312"/>
          <a:stretch/>
        </p:blipFill>
        <p:spPr>
          <a:xfrm>
            <a:off x="3211285" y="4789714"/>
            <a:ext cx="3755572" cy="4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Rotation Matrices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297" y="3559938"/>
            <a:ext cx="5011898" cy="71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597397" y="2189806"/>
            <a:ext cx="1255793" cy="1134318"/>
            <a:chOff x="518072" y="1352651"/>
            <a:chExt cx="1103393" cy="819530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403894" y="2071619"/>
            <a:ext cx="1255793" cy="1134318"/>
            <a:chOff x="518072" y="1352651"/>
            <a:chExt cx="1103393" cy="81953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018572" y="1352651"/>
              <a:ext cx="0" cy="597517"/>
            </a:xfrm>
            <a:prstGeom prst="straightConnector1">
              <a:avLst/>
            </a:prstGeom>
            <a:ln w="38100">
              <a:solidFill>
                <a:srgbClr val="3076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018572" y="1950168"/>
              <a:ext cx="602893" cy="696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518072" y="1950168"/>
              <a:ext cx="500500" cy="22201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225087" y="1949292"/>
            <a:ext cx="236947" cy="2446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686" y="1690688"/>
            <a:ext cx="3442920" cy="72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511058" y="1747373"/>
            <a:ext cx="520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80373" y="1910062"/>
            <a:ext cx="520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5297" y="4448071"/>
            <a:ext cx="2428024" cy="66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1569" y="4314527"/>
            <a:ext cx="4025802" cy="94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>
            <a:off x="5159029" y="4530535"/>
            <a:ext cx="760977" cy="4947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Box 29"/>
          <p:cNvSpPr txBox="1"/>
          <p:nvPr/>
        </p:nvSpPr>
        <p:spPr>
          <a:xfrm>
            <a:off x="2240532" y="5651744"/>
            <a:ext cx="7862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GFS Neohellenic Bold"/>
              </a:rPr>
              <a:t>The </a:t>
            </a:r>
            <a:r>
              <a:rPr lang="de-DE" sz="3000" dirty="0" err="1">
                <a:latin typeface="GFS Neohellenic Bold"/>
              </a:rPr>
              <a:t>columns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a </a:t>
            </a:r>
            <a:r>
              <a:rPr lang="de-DE" sz="3000" dirty="0" err="1">
                <a:latin typeface="GFS Neohellenic Bold"/>
              </a:rPr>
              <a:t>rotation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matrix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are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the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principal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axis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of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one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frame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expressed</a:t>
            </a:r>
            <a:r>
              <a:rPr lang="de-DE" sz="3000" dirty="0">
                <a:latin typeface="GFS Neohellenic Bold"/>
              </a:rPr>
              <a:t> relative </a:t>
            </a:r>
            <a:r>
              <a:rPr lang="de-DE" sz="3000" dirty="0" err="1">
                <a:latin typeface="GFS Neohellenic Bold"/>
              </a:rPr>
              <a:t>to</a:t>
            </a:r>
            <a:r>
              <a:rPr lang="de-DE" sz="3000" dirty="0">
                <a:latin typeface="GFS Neohellenic Bold"/>
              </a:rPr>
              <a:t> </a:t>
            </a:r>
            <a:r>
              <a:rPr lang="de-DE" sz="3000" dirty="0" err="1">
                <a:latin typeface="GFS Neohellenic Bold"/>
              </a:rPr>
              <a:t>another</a:t>
            </a:r>
            <a:endParaRPr lang="de-DE" sz="3000" dirty="0">
              <a:latin typeface="GFS Neohellenic 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71569" y="4277442"/>
            <a:ext cx="4025802" cy="9446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09E54-D8BE-4E43-AC4D-10070624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2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 Views of Rotations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07305" y="1690688"/>
            <a:ext cx="8682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latin typeface="GFS Neohellenic Bold"/>
              </a:rPr>
              <a:t>Rotations can be interpreted either as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52159" t="2917" r="2038" b="5185"/>
          <a:stretch>
            <a:fillRect/>
          </a:stretch>
        </p:blipFill>
        <p:spPr bwMode="auto">
          <a:xfrm>
            <a:off x="6360018" y="2555716"/>
            <a:ext cx="3616267" cy="243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/>
          <a:srcRect l="2407" t="11872" r="55855" b="6393"/>
          <a:stretch>
            <a:fillRect/>
          </a:stretch>
        </p:blipFill>
        <p:spPr bwMode="auto">
          <a:xfrm>
            <a:off x="2055294" y="2666545"/>
            <a:ext cx="3518704" cy="231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6336867" y="2557756"/>
            <a:ext cx="3778314" cy="2432440"/>
          </a:xfrm>
          <a:prstGeom prst="roundRect">
            <a:avLst>
              <a:gd name="adj" fmla="val 15715"/>
            </a:avLst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ounded Rectangle 31"/>
          <p:cNvSpPr/>
          <p:nvPr/>
        </p:nvSpPr>
        <p:spPr>
          <a:xfrm>
            <a:off x="2043719" y="2555716"/>
            <a:ext cx="3778314" cy="243244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Box 32"/>
          <p:cNvSpPr txBox="1"/>
          <p:nvPr/>
        </p:nvSpPr>
        <p:spPr>
          <a:xfrm>
            <a:off x="2043719" y="5277876"/>
            <a:ext cx="3778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>
                <a:latin typeface="GFS Neohellenic Bold"/>
              </a:rPr>
              <a:t>Coordinate transformation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36867" y="5277876"/>
            <a:ext cx="3778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>
                <a:latin typeface="GFS Neohellenic Bold"/>
              </a:rPr>
              <a:t>Relative motion in time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5D209-4D80-7542-95A9-2885480B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215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Rotation </a:t>
            </a:r>
            <a:r>
              <a:rPr lang="de-DE" dirty="0" err="1"/>
              <a:t>matrix</a:t>
            </a:r>
            <a:r>
              <a:rPr lang="de-DE" dirty="0"/>
              <a:t> </a:t>
            </a:r>
            <a:r>
              <a:rPr lang="de-DE" dirty="0" err="1"/>
              <a:t>drawbacks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BEB34D-EF42-CB4A-868F-CA062CCF6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SzPct val="1000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Need for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9 numbers</a:t>
            </a: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6 additional constrains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ensure that the matrix is orthonormal and belongs to SO(3)</a:t>
            </a: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00000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Suboptimal for numerical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B51D-3791-8746-B689-61E043054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99" y="4246786"/>
            <a:ext cx="7902824" cy="4414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E9D0-1372-E54A-8D62-DC738DEF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1B0B-1A60-4749-8E50-DA258087C5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9207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heta  template TPT1  env TPENV1  fore 0  back 16777215  eqnno 1"/>
  <p:tag name="FILENAME" val="TP_tmp"/>
  <p:tag name="ORIGWIDTH" val="2"/>
  <p:tag name="PICTUREFILESIZE" val="9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hat is a test  template TPT1  env TPENV1  fore 0  back 16777215  eqnno 2"/>
  <p:tag name="FILENAME" val="TP_tmp"/>
  <p:tag name="ORIGWIDTH" val="2"/>
  <p:tag name="PICTUREFILESIZE" val="19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heta  template TPT1  env TPENV1  fore 0  back 16777215  eqnno 1"/>
  <p:tag name="FILENAME" val="TP_tmp"/>
  <p:tag name="ORIGWIDTH" val="2"/>
  <p:tag name="PICTUREFILESIZE" val="9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That is a test  template TPT1  env TPENV1  fore 0  back 16777215  eqnno 2"/>
  <p:tag name="FILENAME" val="TP_tmp"/>
  <p:tag name="ORIGWIDTH" val="2"/>
  <p:tag name="PICTUREFILESIZE" val="19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17656</TotalTime>
  <Words>2707</Words>
  <Application>Microsoft Office PowerPoint</Application>
  <PresentationFormat>Widescreen</PresentationFormat>
  <Paragraphs>405</Paragraphs>
  <Slides>52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Hands on AI based 3D Vision Summer Semester 26</vt:lpstr>
      <vt:lpstr>Parameterization of Rotations</vt:lpstr>
      <vt:lpstr>Informally, what is a rotation?</vt:lpstr>
      <vt:lpstr>Commutativity of Rotations – 2D</vt:lpstr>
      <vt:lpstr>Commutativity of Rotations – 3D</vt:lpstr>
      <vt:lpstr>Representing rotations – 2D</vt:lpstr>
      <vt:lpstr>Rotation Matrices</vt:lpstr>
      <vt:lpstr>2 Views of Rotations</vt:lpstr>
      <vt:lpstr>Rotation matrix drawbacks</vt:lpstr>
      <vt:lpstr>Parameterization of rotations</vt:lpstr>
      <vt:lpstr>Euler Angles</vt:lpstr>
      <vt:lpstr>Euler Angles</vt:lpstr>
      <vt:lpstr>Euler Angles: Confusion</vt:lpstr>
      <vt:lpstr>Example of intrinsic rotations (z,x’,z’’)</vt:lpstr>
      <vt:lpstr>Gimbal Lock</vt:lpstr>
      <vt:lpstr>Gimbal Lock</vt:lpstr>
      <vt:lpstr>Euler Angles: Drawbacks</vt:lpstr>
      <vt:lpstr>Parameterization of rotations</vt:lpstr>
      <vt:lpstr>Complex Analysis - Motivation</vt:lpstr>
      <vt:lpstr>Imaginary units – Geometric description </vt:lpstr>
      <vt:lpstr>Complex Numbers</vt:lpstr>
      <vt:lpstr>Complex Arithmetic</vt:lpstr>
      <vt:lpstr>Complex product – Rectangular form (1, ⍳)</vt:lpstr>
      <vt:lpstr>Complex product – Polar form</vt:lpstr>
      <vt:lpstr>2D rotations: Matrices vs. Complex</vt:lpstr>
      <vt:lpstr>Quaternions generalize complex numbers</vt:lpstr>
      <vt:lpstr>Quaternions</vt:lpstr>
      <vt:lpstr>Quaternions</vt:lpstr>
      <vt:lpstr>Quaternions</vt:lpstr>
      <vt:lpstr>Quaternions are ideal for interpolation</vt:lpstr>
      <vt:lpstr>Quaternions</vt:lpstr>
      <vt:lpstr>Parameterization of rotations</vt:lpstr>
      <vt:lpstr>Axis-angle</vt:lpstr>
      <vt:lpstr>Lie Groups / Lie Algebras</vt:lpstr>
      <vt:lpstr>Axis-angle</vt:lpstr>
      <vt:lpstr>Exponential map</vt:lpstr>
      <vt:lpstr>Exponential map</vt:lpstr>
      <vt:lpstr>Exponential map</vt:lpstr>
      <vt:lpstr>Exponential map</vt:lpstr>
      <vt:lpstr>Exponential map</vt:lpstr>
      <vt:lpstr>Exponential map</vt:lpstr>
      <vt:lpstr>Twists</vt:lpstr>
      <vt:lpstr>Exponential map</vt:lpstr>
      <vt:lpstr>Which representation should I use?</vt:lpstr>
      <vt:lpstr>Articulation</vt:lpstr>
      <vt:lpstr>Articulation</vt:lpstr>
      <vt:lpstr>Articulation</vt:lpstr>
      <vt:lpstr>Articulation</vt:lpstr>
      <vt:lpstr>Product of exponentials</vt:lpstr>
      <vt:lpstr>Inverse Kinematics</vt:lpstr>
      <vt:lpstr>Inverse Kinematics</vt:lpstr>
      <vt:lpstr>Slide credits and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Humans – Winter 2022</dc:title>
  <dc:creator>Microsoft Office User</dc:creator>
  <cp:lastModifiedBy>Microsoft Office User</cp:lastModifiedBy>
  <cp:revision>131</cp:revision>
  <dcterms:created xsi:type="dcterms:W3CDTF">2022-05-06T10:55:15Z</dcterms:created>
  <dcterms:modified xsi:type="dcterms:W3CDTF">2026-04-20T15:45:52Z</dcterms:modified>
</cp:coreProperties>
</file>