
<file path=[Content_Types].xml><?xml version="1.0" encoding="utf-8"?>
<Types xmlns="http://schemas.openxmlformats.org/package/2006/content-types">
  <Default Extension="emf" ContentType="image/x-emf"/>
  <Default Extension="gif" ContentType="image/gi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9"/>
  </p:notesMasterIdLst>
  <p:sldIdLst>
    <p:sldId id="256" r:id="rId2"/>
    <p:sldId id="347" r:id="rId3"/>
    <p:sldId id="257" r:id="rId4"/>
    <p:sldId id="337" r:id="rId5"/>
    <p:sldId id="339" r:id="rId6"/>
    <p:sldId id="282" r:id="rId7"/>
    <p:sldId id="293" r:id="rId8"/>
    <p:sldId id="305" r:id="rId9"/>
    <p:sldId id="304" r:id="rId10"/>
    <p:sldId id="303" r:id="rId11"/>
    <p:sldId id="306" r:id="rId12"/>
    <p:sldId id="312" r:id="rId13"/>
    <p:sldId id="307" r:id="rId14"/>
    <p:sldId id="308" r:id="rId15"/>
    <p:sldId id="319" r:id="rId16"/>
    <p:sldId id="309" r:id="rId17"/>
    <p:sldId id="310" r:id="rId18"/>
    <p:sldId id="311" r:id="rId19"/>
    <p:sldId id="313" r:id="rId20"/>
    <p:sldId id="314" r:id="rId21"/>
    <p:sldId id="315" r:id="rId22"/>
    <p:sldId id="332" r:id="rId23"/>
    <p:sldId id="316" r:id="rId24"/>
    <p:sldId id="317" r:id="rId25"/>
    <p:sldId id="318" r:id="rId26"/>
    <p:sldId id="320" r:id="rId27"/>
    <p:sldId id="321" r:id="rId28"/>
    <p:sldId id="322" r:id="rId29"/>
    <p:sldId id="323" r:id="rId30"/>
    <p:sldId id="333" r:id="rId31"/>
    <p:sldId id="334" r:id="rId32"/>
    <p:sldId id="335" r:id="rId33"/>
    <p:sldId id="349" r:id="rId34"/>
    <p:sldId id="336" r:id="rId35"/>
    <p:sldId id="341" r:id="rId36"/>
    <p:sldId id="324" r:id="rId37"/>
    <p:sldId id="325" r:id="rId38"/>
    <p:sldId id="326" r:id="rId39"/>
    <p:sldId id="350" r:id="rId40"/>
    <p:sldId id="327" r:id="rId41"/>
    <p:sldId id="328" r:id="rId42"/>
    <p:sldId id="329" r:id="rId43"/>
    <p:sldId id="330" r:id="rId44"/>
    <p:sldId id="259" r:id="rId45"/>
    <p:sldId id="260" r:id="rId46"/>
    <p:sldId id="261" r:id="rId47"/>
    <p:sldId id="262" r:id="rId48"/>
    <p:sldId id="263" r:id="rId49"/>
    <p:sldId id="264" r:id="rId50"/>
    <p:sldId id="265" r:id="rId51"/>
    <p:sldId id="266" r:id="rId52"/>
    <p:sldId id="267" r:id="rId53"/>
    <p:sldId id="268" r:id="rId54"/>
    <p:sldId id="269" r:id="rId55"/>
    <p:sldId id="270" r:id="rId56"/>
    <p:sldId id="271" r:id="rId57"/>
    <p:sldId id="272" r:id="rId58"/>
    <p:sldId id="273" r:id="rId59"/>
    <p:sldId id="274" r:id="rId60"/>
    <p:sldId id="275" r:id="rId61"/>
    <p:sldId id="276" r:id="rId62"/>
    <p:sldId id="278" r:id="rId63"/>
    <p:sldId id="277" r:id="rId64"/>
    <p:sldId id="279" r:id="rId65"/>
    <p:sldId id="280" r:id="rId66"/>
    <p:sldId id="281" r:id="rId67"/>
    <p:sldId id="287" r:id="rId68"/>
    <p:sldId id="286" r:id="rId69"/>
    <p:sldId id="292" r:id="rId70"/>
    <p:sldId id="288" r:id="rId71"/>
    <p:sldId id="289" r:id="rId72"/>
    <p:sldId id="290" r:id="rId73"/>
    <p:sldId id="291" r:id="rId74"/>
    <p:sldId id="294" r:id="rId75"/>
    <p:sldId id="295" r:id="rId76"/>
    <p:sldId id="296" r:id="rId77"/>
    <p:sldId id="297" r:id="rId78"/>
    <p:sldId id="298" r:id="rId79"/>
    <p:sldId id="299" r:id="rId80"/>
    <p:sldId id="300" r:id="rId81"/>
    <p:sldId id="301" r:id="rId82"/>
    <p:sldId id="302" r:id="rId83"/>
    <p:sldId id="345" r:id="rId84"/>
    <p:sldId id="342" r:id="rId85"/>
    <p:sldId id="343" r:id="rId86"/>
    <p:sldId id="344" r:id="rId87"/>
    <p:sldId id="346"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A537D0-1714-304A-9967-D69AA14893D6}">
          <p14:sldIdLst>
            <p14:sldId id="256"/>
            <p14:sldId id="347"/>
            <p14:sldId id="257"/>
            <p14:sldId id="337"/>
            <p14:sldId id="339"/>
            <p14:sldId id="282"/>
            <p14:sldId id="293"/>
            <p14:sldId id="305"/>
            <p14:sldId id="304"/>
            <p14:sldId id="303"/>
            <p14:sldId id="306"/>
            <p14:sldId id="312"/>
            <p14:sldId id="307"/>
            <p14:sldId id="308"/>
            <p14:sldId id="319"/>
            <p14:sldId id="309"/>
            <p14:sldId id="310"/>
            <p14:sldId id="311"/>
            <p14:sldId id="313"/>
            <p14:sldId id="314"/>
            <p14:sldId id="315"/>
            <p14:sldId id="332"/>
            <p14:sldId id="316"/>
            <p14:sldId id="317"/>
            <p14:sldId id="318"/>
            <p14:sldId id="320"/>
            <p14:sldId id="321"/>
            <p14:sldId id="322"/>
            <p14:sldId id="323"/>
            <p14:sldId id="333"/>
            <p14:sldId id="334"/>
            <p14:sldId id="335"/>
            <p14:sldId id="349"/>
            <p14:sldId id="336"/>
            <p14:sldId id="341"/>
            <p14:sldId id="324"/>
            <p14:sldId id="325"/>
            <p14:sldId id="326"/>
            <p14:sldId id="350"/>
            <p14:sldId id="327"/>
            <p14:sldId id="328"/>
            <p14:sldId id="329"/>
            <p14:sldId id="330"/>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8"/>
            <p14:sldId id="277"/>
            <p14:sldId id="279"/>
            <p14:sldId id="280"/>
            <p14:sldId id="281"/>
            <p14:sldId id="287"/>
            <p14:sldId id="286"/>
            <p14:sldId id="292"/>
            <p14:sldId id="288"/>
            <p14:sldId id="289"/>
            <p14:sldId id="290"/>
            <p14:sldId id="291"/>
            <p14:sldId id="294"/>
            <p14:sldId id="295"/>
            <p14:sldId id="296"/>
            <p14:sldId id="297"/>
            <p14:sldId id="298"/>
            <p14:sldId id="299"/>
            <p14:sldId id="300"/>
            <p14:sldId id="301"/>
            <p14:sldId id="302"/>
            <p14:sldId id="345"/>
            <p14:sldId id="342"/>
            <p14:sldId id="343"/>
            <p14:sldId id="344"/>
            <p14:sldId id="34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0F0"/>
    <a:srgbClr val="FF45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84C510-9D78-4C87-9229-E37890F94A39}" v="2" dt="2026-04-20T15:44:44.9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00"/>
    <p:restoredTop sz="74434"/>
  </p:normalViewPr>
  <p:slideViewPr>
    <p:cSldViewPr snapToGrid="0" snapToObjects="1">
      <p:cViewPr varScale="1">
        <p:scale>
          <a:sx n="96" d="100"/>
          <a:sy n="96" d="100"/>
        </p:scale>
        <p:origin x="1928"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las Berndt" userId="rg4AfsZfotE5oOIiMp1YkgsbSEABAXJ5vB1XusYsPJI=" providerId="None" clId="Web-{FA84C510-9D78-4C87-9229-E37890F94A39}"/>
    <pc:docChg chg="modSld">
      <pc:chgData name="Niklas Berndt" userId="rg4AfsZfotE5oOIiMp1YkgsbSEABAXJ5vB1XusYsPJI=" providerId="None" clId="Web-{FA84C510-9D78-4C87-9229-E37890F94A39}" dt="2026-04-20T15:44:44.928" v="0" actId="20577"/>
      <pc:docMkLst>
        <pc:docMk/>
      </pc:docMkLst>
      <pc:sldChg chg="modSp">
        <pc:chgData name="Niklas Berndt" userId="rg4AfsZfotE5oOIiMp1YkgsbSEABAXJ5vB1XusYsPJI=" providerId="None" clId="Web-{FA84C510-9D78-4C87-9229-E37890F94A39}" dt="2026-04-20T15:44:44.928" v="0" actId="20577"/>
        <pc:sldMkLst>
          <pc:docMk/>
          <pc:sldMk cId="2961764766" sldId="256"/>
        </pc:sldMkLst>
        <pc:spChg chg="mod">
          <ac:chgData name="Niklas Berndt" userId="rg4AfsZfotE5oOIiMp1YkgsbSEABAXJ5vB1XusYsPJI=" providerId="None" clId="Web-{FA84C510-9D78-4C87-9229-E37890F94A39}" dt="2026-04-20T15:44:44.928" v="0" actId="20577"/>
          <ac:spMkLst>
            <pc:docMk/>
            <pc:sldMk cId="2961764766" sldId="256"/>
            <ac:spMk id="2" creationId="{76406D9F-780D-B14D-ABB7-69993CBE5B0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9ED02-E51B-A04E-BDC2-1EE692574963}" type="datetimeFigureOut">
              <a:rPr lang="de-DE" smtClean="0"/>
              <a:t>20.04.2026</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3900C-D613-854E-9F9C-907A69C6A13A}" type="slidenum">
              <a:rPr lang="de-DE" smtClean="0"/>
              <a:t>‹#›</a:t>
            </a:fld>
            <a:endParaRPr lang="de-DE"/>
          </a:p>
        </p:txBody>
      </p:sp>
    </p:spTree>
    <p:extLst>
      <p:ext uri="{BB962C8B-B14F-4D97-AF65-F5344CB8AC3E}">
        <p14:creationId xmlns:p14="http://schemas.microsoft.com/office/powerpoint/2010/main" val="1455370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Hello</a:t>
            </a:r>
            <a:r>
              <a:rPr lang="de-DE" dirty="0"/>
              <a:t>, </a:t>
            </a:r>
            <a:r>
              <a:rPr lang="de-DE" dirty="0" err="1"/>
              <a:t>wellcome</a:t>
            </a:r>
            <a:r>
              <a:rPr lang="de-DE" dirty="0"/>
              <a:t> </a:t>
            </a:r>
            <a:r>
              <a:rPr lang="de-DE" dirty="0" err="1"/>
              <a:t>to</a:t>
            </a:r>
            <a:r>
              <a:rPr lang="de-DE" dirty="0"/>
              <a:t> </a:t>
            </a:r>
            <a:r>
              <a:rPr lang="de-DE" dirty="0" err="1"/>
              <a:t>the</a:t>
            </a:r>
            <a:r>
              <a:rPr lang="de-DE" dirty="0"/>
              <a:t> </a:t>
            </a:r>
            <a:r>
              <a:rPr lang="de-DE" dirty="0" err="1"/>
              <a:t>second</a:t>
            </a:r>
            <a:r>
              <a:rPr lang="de-DE" dirty="0"/>
              <a:t> </a:t>
            </a:r>
            <a:r>
              <a:rPr lang="de-DE" dirty="0" err="1"/>
              <a:t>lecture</a:t>
            </a:r>
            <a:r>
              <a:rPr lang="de-DE" dirty="0"/>
              <a:t> on </a:t>
            </a:r>
            <a:r>
              <a:rPr lang="de-DE" dirty="0" err="1"/>
              <a:t>virtual</a:t>
            </a:r>
            <a:r>
              <a:rPr lang="de-DE" dirty="0"/>
              <a:t> </a:t>
            </a:r>
            <a:r>
              <a:rPr lang="de-DE" dirty="0" err="1"/>
              <a:t>humans</a:t>
            </a:r>
            <a:r>
              <a:rPr lang="de-DE" dirty="0"/>
              <a:t>. The </a:t>
            </a:r>
            <a:r>
              <a:rPr lang="de-DE" dirty="0" err="1"/>
              <a:t>topic</a:t>
            </a:r>
            <a:r>
              <a:rPr lang="de-DE" dirty="0"/>
              <a:t> </a:t>
            </a:r>
            <a:r>
              <a:rPr lang="de-DE" dirty="0" err="1"/>
              <a:t>of</a:t>
            </a:r>
            <a:r>
              <a:rPr lang="de-DE" dirty="0"/>
              <a:t> </a:t>
            </a:r>
            <a:r>
              <a:rPr lang="de-DE" dirty="0" err="1"/>
              <a:t>today</a:t>
            </a:r>
            <a:r>
              <a:rPr lang="de-DE" dirty="0"/>
              <a:t> </a:t>
            </a:r>
            <a:r>
              <a:rPr lang="de-DE" dirty="0" err="1"/>
              <a:t>is</a:t>
            </a:r>
            <a:r>
              <a:rPr lang="de-DE" dirty="0"/>
              <a:t> Image </a:t>
            </a:r>
            <a:r>
              <a:rPr lang="de-DE" dirty="0" err="1"/>
              <a:t>formation</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1</a:t>
            </a:fld>
            <a:endParaRPr lang="de-DE"/>
          </a:p>
        </p:txBody>
      </p:sp>
    </p:spTree>
    <p:extLst>
      <p:ext uri="{BB962C8B-B14F-4D97-AF65-F5344CB8AC3E}">
        <p14:creationId xmlns:p14="http://schemas.microsoft.com/office/powerpoint/2010/main" val="1892068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Natural </a:t>
            </a:r>
            <a:r>
              <a:rPr lang="de-DE" dirty="0" err="1"/>
              <a:t>perspective</a:t>
            </a:r>
            <a:r>
              <a:rPr lang="de-DE" dirty="0"/>
              <a:t> </a:t>
            </a:r>
            <a:r>
              <a:rPr lang="de-DE" dirty="0" err="1"/>
              <a:t>subtends</a:t>
            </a:r>
            <a:r>
              <a:rPr lang="de-DE" dirty="0"/>
              <a:t> </a:t>
            </a:r>
            <a:r>
              <a:rPr lang="de-DE" dirty="0" err="1"/>
              <a:t>smaller</a:t>
            </a:r>
            <a:r>
              <a:rPr lang="de-DE" dirty="0"/>
              <a:t> </a:t>
            </a:r>
            <a:r>
              <a:rPr lang="de-DE" dirty="0" err="1"/>
              <a:t>vsual</a:t>
            </a:r>
            <a:r>
              <a:rPr lang="de-DE" dirty="0"/>
              <a:t> </a:t>
            </a:r>
            <a:r>
              <a:rPr lang="de-DE" dirty="0" err="1"/>
              <a:t>angles</a:t>
            </a:r>
            <a:r>
              <a:rPr lang="de-DE" dirty="0"/>
              <a:t>.</a:t>
            </a:r>
          </a:p>
          <a:p>
            <a:r>
              <a:rPr lang="de-DE" dirty="0"/>
              <a:t>In </a:t>
            </a:r>
            <a:r>
              <a:rPr lang="de-DE" dirty="0" err="1"/>
              <a:t>lnear</a:t>
            </a:r>
            <a:r>
              <a:rPr lang="de-DE" dirty="0"/>
              <a:t> </a:t>
            </a:r>
            <a:r>
              <a:rPr lang="de-DE" dirty="0" err="1"/>
              <a:t>perspective</a:t>
            </a:r>
            <a:r>
              <a:rPr lang="de-DE" dirty="0"/>
              <a:t>, </a:t>
            </a:r>
            <a:r>
              <a:rPr lang="de-DE" dirty="0" err="1"/>
              <a:t>the</a:t>
            </a:r>
            <a:r>
              <a:rPr lang="de-DE" dirty="0"/>
              <a:t> 3D </a:t>
            </a:r>
            <a:r>
              <a:rPr lang="de-DE" dirty="0" err="1"/>
              <a:t>object</a:t>
            </a:r>
            <a:r>
              <a:rPr lang="de-DE" dirty="0"/>
              <a:t> in </a:t>
            </a:r>
            <a:r>
              <a:rPr lang="de-DE" dirty="0" err="1"/>
              <a:t>the</a:t>
            </a:r>
            <a:r>
              <a:rPr lang="de-DE" dirty="0"/>
              <a:t> </a:t>
            </a:r>
            <a:r>
              <a:rPr lang="de-DE" dirty="0" err="1"/>
              <a:t>wolrd</a:t>
            </a:r>
            <a:r>
              <a:rPr lang="de-DE" dirty="0"/>
              <a:t>, </a:t>
            </a:r>
            <a:r>
              <a:rPr lang="de-DE" dirty="0" err="1"/>
              <a:t>the</a:t>
            </a:r>
            <a:r>
              <a:rPr lang="de-DE" dirty="0"/>
              <a:t> </a:t>
            </a:r>
            <a:r>
              <a:rPr lang="de-DE" dirty="0" err="1"/>
              <a:t>two</a:t>
            </a:r>
            <a:r>
              <a:rPr lang="de-DE" dirty="0"/>
              <a:t> </a:t>
            </a:r>
            <a:r>
              <a:rPr lang="de-DE" dirty="0" err="1"/>
              <a:t>black</a:t>
            </a:r>
            <a:r>
              <a:rPr lang="de-DE" dirty="0"/>
              <a:t> </a:t>
            </a:r>
            <a:r>
              <a:rPr lang="de-DE" dirty="0" err="1"/>
              <a:t>dots</a:t>
            </a:r>
            <a:r>
              <a:rPr lang="de-DE" dirty="0"/>
              <a:t>, </a:t>
            </a:r>
            <a:r>
              <a:rPr lang="de-DE" dirty="0" err="1"/>
              <a:t>are</a:t>
            </a:r>
            <a:r>
              <a:rPr lang="de-DE" dirty="0"/>
              <a:t> </a:t>
            </a:r>
            <a:r>
              <a:rPr lang="de-DE" dirty="0" err="1"/>
              <a:t>projected</a:t>
            </a:r>
            <a:r>
              <a:rPr lang="de-DE" dirty="0"/>
              <a:t> </a:t>
            </a:r>
            <a:r>
              <a:rPr lang="de-DE" dirty="0" err="1"/>
              <a:t>by</a:t>
            </a:r>
            <a:r>
              <a:rPr lang="de-DE" dirty="0"/>
              <a:t> </a:t>
            </a:r>
            <a:r>
              <a:rPr lang="de-DE" dirty="0" err="1"/>
              <a:t>intersecting</a:t>
            </a:r>
            <a:r>
              <a:rPr lang="de-DE" dirty="0"/>
              <a:t> </a:t>
            </a:r>
            <a:r>
              <a:rPr lang="de-DE" dirty="0" err="1"/>
              <a:t>the</a:t>
            </a:r>
            <a:r>
              <a:rPr lang="de-DE" dirty="0"/>
              <a:t> </a:t>
            </a:r>
            <a:r>
              <a:rPr lang="de-DE" dirty="0" err="1"/>
              <a:t>straight</a:t>
            </a:r>
            <a:r>
              <a:rPr lang="de-DE" dirty="0"/>
              <a:t> </a:t>
            </a:r>
            <a:r>
              <a:rPr lang="de-DE" dirty="0" err="1"/>
              <a:t>line</a:t>
            </a:r>
            <a:r>
              <a:rPr lang="de-DE" dirty="0"/>
              <a:t> </a:t>
            </a:r>
            <a:r>
              <a:rPr lang="de-DE" dirty="0" err="1"/>
              <a:t>from</a:t>
            </a:r>
            <a:r>
              <a:rPr lang="de-DE" dirty="0"/>
              <a:t> </a:t>
            </a:r>
            <a:r>
              <a:rPr lang="de-DE" dirty="0" err="1"/>
              <a:t>the</a:t>
            </a:r>
            <a:r>
              <a:rPr lang="de-DE" dirty="0"/>
              <a:t> 3D </a:t>
            </a:r>
            <a:r>
              <a:rPr lang="de-DE" dirty="0" err="1"/>
              <a:t>point</a:t>
            </a:r>
            <a:r>
              <a:rPr lang="de-DE" dirty="0"/>
              <a:t> </a:t>
            </a:r>
            <a:r>
              <a:rPr lang="de-DE" dirty="0" err="1"/>
              <a:t>to</a:t>
            </a:r>
            <a:r>
              <a:rPr lang="de-DE" dirty="0"/>
              <a:t> </a:t>
            </a:r>
            <a:r>
              <a:rPr lang="de-DE" dirty="0" err="1"/>
              <a:t>the</a:t>
            </a:r>
            <a:r>
              <a:rPr lang="de-DE" dirty="0"/>
              <a:t> </a:t>
            </a:r>
            <a:r>
              <a:rPr lang="de-DE" dirty="0" err="1"/>
              <a:t>observer</a:t>
            </a:r>
            <a:r>
              <a:rPr lang="de-DE" dirty="0"/>
              <a:t> </a:t>
            </a:r>
            <a:r>
              <a:rPr lang="de-DE" dirty="0" err="1"/>
              <a:t>with</a:t>
            </a:r>
            <a:r>
              <a:rPr lang="de-DE" dirty="0"/>
              <a:t> </a:t>
            </a:r>
            <a:r>
              <a:rPr lang="de-DE" dirty="0" err="1"/>
              <a:t>the</a:t>
            </a:r>
            <a:r>
              <a:rPr lang="de-DE" dirty="0"/>
              <a:t> </a:t>
            </a:r>
            <a:r>
              <a:rPr lang="de-DE" dirty="0" err="1"/>
              <a:t>picture</a:t>
            </a:r>
            <a:r>
              <a:rPr lang="de-DE" dirty="0"/>
              <a:t> plane.</a:t>
            </a:r>
          </a:p>
          <a:p>
            <a:r>
              <a:rPr lang="de-DE" dirty="0" err="1"/>
              <a:t>Hence</a:t>
            </a:r>
            <a:r>
              <a:rPr lang="de-DE" dirty="0"/>
              <a:t>, </a:t>
            </a:r>
            <a:r>
              <a:rPr lang="de-DE" dirty="0" err="1"/>
              <a:t>when</a:t>
            </a:r>
            <a:r>
              <a:rPr lang="de-DE" dirty="0"/>
              <a:t> </a:t>
            </a:r>
            <a:r>
              <a:rPr lang="de-DE" dirty="0" err="1"/>
              <a:t>the</a:t>
            </a:r>
            <a:r>
              <a:rPr lang="de-DE" dirty="0"/>
              <a:t> </a:t>
            </a:r>
            <a:r>
              <a:rPr lang="de-DE" dirty="0" err="1"/>
              <a:t>object</a:t>
            </a:r>
            <a:r>
              <a:rPr lang="de-DE" dirty="0"/>
              <a:t> </a:t>
            </a:r>
            <a:r>
              <a:rPr lang="de-DE" dirty="0" err="1"/>
              <a:t>gets</a:t>
            </a:r>
            <a:r>
              <a:rPr lang="de-DE" dirty="0"/>
              <a:t> </a:t>
            </a:r>
            <a:r>
              <a:rPr lang="de-DE" dirty="0" err="1"/>
              <a:t>closer</a:t>
            </a:r>
            <a:r>
              <a:rPr lang="de-DE" dirty="0"/>
              <a:t>, </a:t>
            </a:r>
            <a:r>
              <a:rPr lang="de-DE" dirty="0" err="1"/>
              <a:t>the</a:t>
            </a:r>
            <a:r>
              <a:rPr lang="de-DE" dirty="0"/>
              <a:t> </a:t>
            </a:r>
            <a:r>
              <a:rPr lang="de-DE" dirty="0" err="1"/>
              <a:t>height</a:t>
            </a:r>
            <a:r>
              <a:rPr lang="de-DE" dirty="0"/>
              <a:t> </a:t>
            </a:r>
            <a:r>
              <a:rPr lang="de-DE" dirty="0" err="1"/>
              <a:t>of</a:t>
            </a:r>
            <a:r>
              <a:rPr lang="de-DE" dirty="0"/>
              <a:t> </a:t>
            </a:r>
            <a:r>
              <a:rPr lang="de-DE" dirty="0" err="1"/>
              <a:t>the</a:t>
            </a:r>
            <a:r>
              <a:rPr lang="de-DE" dirty="0"/>
              <a:t> </a:t>
            </a:r>
            <a:r>
              <a:rPr lang="de-DE" dirty="0" err="1"/>
              <a:t>object</a:t>
            </a:r>
            <a:r>
              <a:rPr lang="de-DE" dirty="0"/>
              <a:t> </a:t>
            </a:r>
            <a:r>
              <a:rPr lang="de-DE" dirty="0" err="1"/>
              <a:t>gets</a:t>
            </a:r>
            <a:r>
              <a:rPr lang="de-DE" dirty="0"/>
              <a:t> larger. </a:t>
            </a:r>
            <a:r>
              <a:rPr lang="de-DE" dirty="0" err="1"/>
              <a:t>That</a:t>
            </a:r>
            <a:r>
              <a:rPr lang="de-DE" dirty="0"/>
              <a:t> </a:t>
            </a:r>
            <a:r>
              <a:rPr lang="de-DE" dirty="0" err="1"/>
              <a:t>is</a:t>
            </a:r>
            <a:r>
              <a:rPr lang="de-DE" dirty="0"/>
              <a:t> y_2 </a:t>
            </a:r>
            <a:r>
              <a:rPr lang="de-DE" dirty="0" err="1"/>
              <a:t>is</a:t>
            </a:r>
            <a:r>
              <a:rPr lang="de-DE" dirty="0"/>
              <a:t> larger </a:t>
            </a:r>
            <a:r>
              <a:rPr lang="de-DE" dirty="0" err="1"/>
              <a:t>than</a:t>
            </a:r>
            <a:r>
              <a:rPr lang="de-DE" dirty="0"/>
              <a:t> y_1. </a:t>
            </a:r>
          </a:p>
          <a:p>
            <a:r>
              <a:rPr lang="de-DE" dirty="0"/>
              <a:t>This </a:t>
            </a:r>
            <a:r>
              <a:rPr lang="de-DE" dirty="0" err="1"/>
              <a:t>proportion</a:t>
            </a:r>
            <a:r>
              <a:rPr lang="de-DE" dirty="0"/>
              <a:t>, </a:t>
            </a:r>
            <a:r>
              <a:rPr lang="de-DE" dirty="0" err="1"/>
              <a:t>or</a:t>
            </a:r>
            <a:r>
              <a:rPr lang="de-DE" dirty="0"/>
              <a:t> </a:t>
            </a:r>
            <a:r>
              <a:rPr lang="de-DE" dirty="0" err="1"/>
              <a:t>how</a:t>
            </a:r>
            <a:r>
              <a:rPr lang="de-DE" dirty="0"/>
              <a:t> </a:t>
            </a:r>
            <a:r>
              <a:rPr lang="de-DE" dirty="0" err="1"/>
              <a:t>much</a:t>
            </a:r>
            <a:r>
              <a:rPr lang="de-DE" dirty="0"/>
              <a:t> larger </a:t>
            </a:r>
            <a:r>
              <a:rPr lang="de-DE" dirty="0" err="1"/>
              <a:t>the</a:t>
            </a:r>
            <a:r>
              <a:rPr lang="de-DE" dirty="0"/>
              <a:t> </a:t>
            </a:r>
            <a:r>
              <a:rPr lang="de-DE" dirty="0" err="1"/>
              <a:t>object</a:t>
            </a:r>
            <a:r>
              <a:rPr lang="de-DE" dirty="0"/>
              <a:t> </a:t>
            </a:r>
            <a:r>
              <a:rPr lang="de-DE" dirty="0" err="1"/>
              <a:t>appears</a:t>
            </a:r>
            <a:r>
              <a:rPr lang="de-DE" dirty="0"/>
              <a:t> in </a:t>
            </a:r>
            <a:r>
              <a:rPr lang="de-DE" dirty="0" err="1"/>
              <a:t>the</a:t>
            </a:r>
            <a:r>
              <a:rPr lang="de-DE" dirty="0"/>
              <a:t> </a:t>
            </a:r>
            <a:r>
              <a:rPr lang="de-DE" dirty="0" err="1"/>
              <a:t>image</a:t>
            </a:r>
            <a:r>
              <a:rPr lang="de-DE" dirty="0"/>
              <a:t>, </a:t>
            </a:r>
            <a:r>
              <a:rPr lang="de-DE" dirty="0" err="1"/>
              <a:t>is</a:t>
            </a:r>
            <a:r>
              <a:rPr lang="de-DE" dirty="0"/>
              <a:t> different </a:t>
            </a:r>
            <a:r>
              <a:rPr lang="de-DE" dirty="0" err="1"/>
              <a:t>than</a:t>
            </a:r>
            <a:r>
              <a:rPr lang="de-DE" dirty="0"/>
              <a:t> </a:t>
            </a:r>
            <a:r>
              <a:rPr lang="de-DE" dirty="0" err="1"/>
              <a:t>natural</a:t>
            </a:r>
            <a:r>
              <a:rPr lang="de-DE" dirty="0"/>
              <a:t> </a:t>
            </a:r>
            <a:r>
              <a:rPr lang="de-DE" dirty="0" err="1"/>
              <a:t>perspective</a:t>
            </a:r>
            <a:r>
              <a:rPr lang="de-DE" dirty="0"/>
              <a:t>, so </a:t>
            </a:r>
            <a:r>
              <a:rPr lang="de-DE" dirty="0" err="1"/>
              <a:t>the</a:t>
            </a:r>
            <a:r>
              <a:rPr lang="de-DE" dirty="0"/>
              <a:t> </a:t>
            </a:r>
            <a:r>
              <a:rPr lang="de-DE" dirty="0" err="1"/>
              <a:t>ratio</a:t>
            </a:r>
            <a:r>
              <a:rPr lang="de-DE" dirty="0"/>
              <a:t> </a:t>
            </a:r>
            <a:r>
              <a:rPr lang="de-DE" dirty="0" err="1"/>
              <a:t>between</a:t>
            </a:r>
            <a:r>
              <a:rPr lang="de-DE" dirty="0"/>
              <a:t> theta_2 </a:t>
            </a:r>
            <a:r>
              <a:rPr lang="de-DE" dirty="0" err="1"/>
              <a:t>and</a:t>
            </a:r>
            <a:r>
              <a:rPr lang="de-DE" dirty="0"/>
              <a:t> \theta_1 </a:t>
            </a:r>
            <a:r>
              <a:rPr lang="de-DE" dirty="0" err="1"/>
              <a:t>is</a:t>
            </a:r>
            <a:r>
              <a:rPr lang="de-DE" dirty="0"/>
              <a:t> different </a:t>
            </a:r>
            <a:r>
              <a:rPr lang="de-DE" dirty="0" err="1"/>
              <a:t>than</a:t>
            </a:r>
            <a:r>
              <a:rPr lang="de-DE" dirty="0"/>
              <a:t> </a:t>
            </a:r>
            <a:r>
              <a:rPr lang="de-DE" dirty="0" err="1"/>
              <a:t>the</a:t>
            </a:r>
            <a:r>
              <a:rPr lang="de-DE" dirty="0"/>
              <a:t> </a:t>
            </a:r>
            <a:r>
              <a:rPr lang="de-DE" dirty="0" err="1"/>
              <a:t>ratio</a:t>
            </a:r>
            <a:r>
              <a:rPr lang="de-DE" dirty="0"/>
              <a:t> </a:t>
            </a:r>
            <a:r>
              <a:rPr lang="de-DE" dirty="0" err="1"/>
              <a:t>between</a:t>
            </a:r>
            <a:r>
              <a:rPr lang="de-DE" dirty="0"/>
              <a:t> y2_and y_1.</a:t>
            </a:r>
          </a:p>
          <a:p>
            <a:endParaRPr lang="de-DE" dirty="0"/>
          </a:p>
          <a:p>
            <a:r>
              <a:rPr lang="de-DE" dirty="0"/>
              <a:t>These </a:t>
            </a:r>
            <a:r>
              <a:rPr lang="de-DE" dirty="0" err="1"/>
              <a:t>are</a:t>
            </a:r>
            <a:r>
              <a:rPr lang="de-DE" dirty="0"/>
              <a:t> different </a:t>
            </a:r>
            <a:r>
              <a:rPr lang="de-DE" dirty="0" err="1"/>
              <a:t>perspectives</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10</a:t>
            </a:fld>
            <a:endParaRPr lang="de-DE"/>
          </a:p>
        </p:txBody>
      </p:sp>
    </p:spTree>
    <p:extLst>
      <p:ext uri="{BB962C8B-B14F-4D97-AF65-F5344CB8AC3E}">
        <p14:creationId xmlns:p14="http://schemas.microsoft.com/office/powerpoint/2010/main" val="2635210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 linear </a:t>
            </a:r>
            <a:r>
              <a:rPr lang="de-DE" dirty="0" err="1"/>
              <a:t>perspective</a:t>
            </a:r>
            <a:r>
              <a:rPr lang="de-DE" dirty="0"/>
              <a:t> </a:t>
            </a:r>
            <a:r>
              <a:rPr lang="de-DE" dirty="0" err="1"/>
              <a:t>it</a:t>
            </a:r>
            <a:r>
              <a:rPr lang="de-DE" dirty="0"/>
              <a:t> </a:t>
            </a:r>
            <a:r>
              <a:rPr lang="de-DE" dirty="0" err="1"/>
              <a:t>is</a:t>
            </a:r>
            <a:r>
              <a:rPr lang="de-DE" dirty="0"/>
              <a:t> </a:t>
            </a:r>
            <a:r>
              <a:rPr lang="de-DE" dirty="0" err="1"/>
              <a:t>straight</a:t>
            </a:r>
            <a:r>
              <a:rPr lang="de-DE" dirty="0"/>
              <a:t> </a:t>
            </a:r>
            <a:r>
              <a:rPr lang="de-DE" dirty="0" err="1"/>
              <a:t>forward</a:t>
            </a:r>
            <a:r>
              <a:rPr lang="de-DE" dirty="0"/>
              <a:t> </a:t>
            </a:r>
            <a:r>
              <a:rPr lang="de-DE" dirty="0" err="1"/>
              <a:t>to</a:t>
            </a:r>
            <a:r>
              <a:rPr lang="de-DE" dirty="0"/>
              <a:t> </a:t>
            </a:r>
            <a:r>
              <a:rPr lang="de-DE" dirty="0" err="1"/>
              <a:t>derive</a:t>
            </a:r>
            <a:r>
              <a:rPr lang="de-DE" dirty="0"/>
              <a:t> </a:t>
            </a:r>
            <a:r>
              <a:rPr lang="de-DE" dirty="0" err="1"/>
              <a:t>the</a:t>
            </a:r>
            <a:r>
              <a:rPr lang="de-DE" dirty="0"/>
              <a:t> </a:t>
            </a:r>
            <a:r>
              <a:rPr lang="de-DE" dirty="0" err="1"/>
              <a:t>intersection</a:t>
            </a:r>
            <a:r>
              <a:rPr lang="de-DE" dirty="0"/>
              <a:t> </a:t>
            </a:r>
            <a:r>
              <a:rPr lang="de-DE" dirty="0" err="1"/>
              <a:t>points</a:t>
            </a:r>
            <a:r>
              <a:rPr lang="de-DE" dirty="0"/>
              <a:t> </a:t>
            </a:r>
            <a:r>
              <a:rPr lang="de-DE" dirty="0" err="1"/>
              <a:t>with</a:t>
            </a:r>
            <a:r>
              <a:rPr lang="de-DE" dirty="0"/>
              <a:t> </a:t>
            </a:r>
            <a:r>
              <a:rPr lang="de-DE" dirty="0" err="1"/>
              <a:t>the</a:t>
            </a:r>
            <a:r>
              <a:rPr lang="de-DE" dirty="0"/>
              <a:t> </a:t>
            </a:r>
            <a:r>
              <a:rPr lang="de-DE" dirty="0" err="1"/>
              <a:t>image</a:t>
            </a:r>
            <a:r>
              <a:rPr lang="de-DE" dirty="0"/>
              <a:t> plane. </a:t>
            </a:r>
            <a:r>
              <a:rPr lang="de-DE" dirty="0" err="1"/>
              <a:t>Imagine</a:t>
            </a:r>
            <a:r>
              <a:rPr lang="de-DE" dirty="0"/>
              <a:t> </a:t>
            </a:r>
            <a:r>
              <a:rPr lang="de-DE" dirty="0" err="1"/>
              <a:t>we</a:t>
            </a:r>
            <a:r>
              <a:rPr lang="de-DE" dirty="0"/>
              <a:t> </a:t>
            </a:r>
            <a:r>
              <a:rPr lang="de-DE" dirty="0" err="1"/>
              <a:t>want</a:t>
            </a:r>
            <a:r>
              <a:rPr lang="de-DE" dirty="0"/>
              <a:t> </a:t>
            </a:r>
            <a:r>
              <a:rPr lang="de-DE" dirty="0" err="1"/>
              <a:t>to</a:t>
            </a:r>
            <a:r>
              <a:rPr lang="de-DE" dirty="0"/>
              <a:t> </a:t>
            </a:r>
            <a:r>
              <a:rPr lang="de-DE" dirty="0" err="1"/>
              <a:t>project</a:t>
            </a:r>
            <a:r>
              <a:rPr lang="de-DE" dirty="0"/>
              <a:t> P </a:t>
            </a:r>
            <a:r>
              <a:rPr lang="de-DE" dirty="0" err="1"/>
              <a:t>onto</a:t>
            </a:r>
            <a:r>
              <a:rPr lang="de-DE" dirty="0"/>
              <a:t> </a:t>
            </a:r>
            <a:r>
              <a:rPr lang="de-DE" dirty="0" err="1"/>
              <a:t>the</a:t>
            </a:r>
            <a:r>
              <a:rPr lang="de-DE" dirty="0"/>
              <a:t> </a:t>
            </a:r>
            <a:r>
              <a:rPr lang="de-DE" dirty="0" err="1"/>
              <a:t>image</a:t>
            </a:r>
            <a:r>
              <a:rPr lang="de-DE" dirty="0"/>
              <a:t> plane. </a:t>
            </a:r>
            <a:r>
              <a:rPr lang="de-DE" dirty="0" err="1"/>
              <a:t>That</a:t>
            </a:r>
            <a:r>
              <a:rPr lang="de-DE" dirty="0"/>
              <a:t> </a:t>
            </a:r>
            <a:r>
              <a:rPr lang="de-DE" dirty="0" err="1"/>
              <a:t>is</a:t>
            </a:r>
            <a:r>
              <a:rPr lang="de-DE" dirty="0"/>
              <a:t> </a:t>
            </a:r>
            <a:r>
              <a:rPr lang="de-DE" dirty="0" err="1"/>
              <a:t>we</a:t>
            </a:r>
            <a:r>
              <a:rPr lang="de-DE" dirty="0"/>
              <a:t> </a:t>
            </a:r>
            <a:r>
              <a:rPr lang="de-DE" dirty="0" err="1"/>
              <a:t>want</a:t>
            </a:r>
            <a:r>
              <a:rPr lang="de-DE" dirty="0"/>
              <a:t> </a:t>
            </a:r>
            <a:r>
              <a:rPr lang="de-DE" dirty="0" err="1"/>
              <a:t>to</a:t>
            </a:r>
            <a:r>
              <a:rPr lang="de-DE" dirty="0"/>
              <a:t> find y. </a:t>
            </a:r>
          </a:p>
          <a:p>
            <a:r>
              <a:rPr lang="de-DE" dirty="0" err="1"/>
              <a:t>By</a:t>
            </a:r>
            <a:r>
              <a:rPr lang="de-DE" dirty="0"/>
              <a:t> </a:t>
            </a:r>
            <a:r>
              <a:rPr lang="de-DE" dirty="0" err="1"/>
              <a:t>similar</a:t>
            </a:r>
            <a:r>
              <a:rPr lang="de-DE" dirty="0"/>
              <a:t> </a:t>
            </a:r>
            <a:r>
              <a:rPr lang="de-DE" dirty="0" err="1"/>
              <a:t>triangles</a:t>
            </a:r>
            <a:r>
              <a:rPr lang="de-DE" dirty="0"/>
              <a:t> </a:t>
            </a:r>
            <a:r>
              <a:rPr lang="de-DE" dirty="0" err="1"/>
              <a:t>we</a:t>
            </a:r>
            <a:r>
              <a:rPr lang="de-DE" dirty="0"/>
              <a:t> </a:t>
            </a:r>
            <a:r>
              <a:rPr lang="de-DE" dirty="0" err="1"/>
              <a:t>have</a:t>
            </a:r>
            <a:r>
              <a:rPr lang="de-DE" dirty="0"/>
              <a:t> </a:t>
            </a:r>
            <a:r>
              <a:rPr lang="de-DE" dirty="0" err="1"/>
              <a:t>that</a:t>
            </a:r>
            <a:r>
              <a:rPr lang="de-DE" dirty="0"/>
              <a:t> h/</a:t>
            </a:r>
            <a:r>
              <a:rPr lang="de-DE" dirty="0" err="1"/>
              <a:t>z</a:t>
            </a:r>
            <a:r>
              <a:rPr lang="de-DE" dirty="0"/>
              <a:t> </a:t>
            </a:r>
            <a:r>
              <a:rPr lang="de-DE" dirty="0" err="1"/>
              <a:t>equals</a:t>
            </a:r>
            <a:r>
              <a:rPr lang="de-DE" dirty="0"/>
              <a:t> </a:t>
            </a:r>
            <a:r>
              <a:rPr lang="de-DE" dirty="0" err="1"/>
              <a:t>y</a:t>
            </a:r>
            <a:r>
              <a:rPr lang="de-DE" dirty="0"/>
              <a:t>/f. </a:t>
            </a:r>
            <a:r>
              <a:rPr lang="de-DE" dirty="0" err="1"/>
              <a:t>where</a:t>
            </a:r>
            <a:r>
              <a:rPr lang="de-DE" dirty="0"/>
              <a:t> f </a:t>
            </a:r>
            <a:r>
              <a:rPr lang="de-DE" dirty="0" err="1"/>
              <a:t>is</a:t>
            </a:r>
            <a:r>
              <a:rPr lang="de-DE" dirty="0"/>
              <a:t> </a:t>
            </a:r>
            <a:r>
              <a:rPr lang="de-DE" dirty="0" err="1"/>
              <a:t>the</a:t>
            </a:r>
            <a:r>
              <a:rPr lang="de-DE" dirty="0"/>
              <a:t> </a:t>
            </a:r>
            <a:r>
              <a:rPr lang="de-DE" dirty="0" err="1"/>
              <a:t>focal</a:t>
            </a:r>
            <a:r>
              <a:rPr lang="de-DE" dirty="0"/>
              <a:t> </a:t>
            </a:r>
            <a:r>
              <a:rPr lang="de-DE" dirty="0" err="1"/>
              <a:t>lenght</a:t>
            </a:r>
            <a:r>
              <a:rPr lang="de-DE" dirty="0"/>
              <a:t> </a:t>
            </a:r>
            <a:r>
              <a:rPr lang="de-DE" dirty="0" err="1"/>
              <a:t>or</a:t>
            </a:r>
            <a:r>
              <a:rPr lang="de-DE" dirty="0"/>
              <a:t> </a:t>
            </a:r>
            <a:r>
              <a:rPr lang="de-DE" dirty="0" err="1"/>
              <a:t>the</a:t>
            </a:r>
            <a:r>
              <a:rPr lang="de-DE" dirty="0"/>
              <a:t> </a:t>
            </a:r>
            <a:r>
              <a:rPr lang="de-DE" dirty="0" err="1"/>
              <a:t>distance</a:t>
            </a:r>
            <a:r>
              <a:rPr lang="de-DE" dirty="0"/>
              <a:t> </a:t>
            </a:r>
            <a:r>
              <a:rPr lang="de-DE" dirty="0" err="1"/>
              <a:t>from</a:t>
            </a:r>
            <a:r>
              <a:rPr lang="de-DE" dirty="0"/>
              <a:t> </a:t>
            </a:r>
            <a:r>
              <a:rPr lang="de-DE" dirty="0" err="1"/>
              <a:t>the</a:t>
            </a:r>
            <a:r>
              <a:rPr lang="de-DE" dirty="0"/>
              <a:t> </a:t>
            </a:r>
            <a:r>
              <a:rPr lang="de-DE" dirty="0" err="1"/>
              <a:t>viewpoint</a:t>
            </a:r>
            <a:r>
              <a:rPr lang="de-DE" dirty="0"/>
              <a:t> </a:t>
            </a:r>
            <a:r>
              <a:rPr lang="de-DE" dirty="0" err="1"/>
              <a:t>and</a:t>
            </a:r>
            <a:r>
              <a:rPr lang="de-DE" dirty="0"/>
              <a:t> </a:t>
            </a:r>
            <a:r>
              <a:rPr lang="de-DE" dirty="0" err="1"/>
              <a:t>the</a:t>
            </a:r>
            <a:r>
              <a:rPr lang="de-DE" dirty="0"/>
              <a:t> </a:t>
            </a:r>
            <a:r>
              <a:rPr lang="de-DE" dirty="0" err="1"/>
              <a:t>mage</a:t>
            </a:r>
            <a:r>
              <a:rPr lang="de-DE" dirty="0"/>
              <a:t> plane. </a:t>
            </a:r>
            <a:r>
              <a:rPr lang="de-DE" dirty="0" err="1"/>
              <a:t>From</a:t>
            </a:r>
            <a:r>
              <a:rPr lang="de-DE" dirty="0"/>
              <a:t> </a:t>
            </a:r>
            <a:r>
              <a:rPr lang="de-DE" dirty="0" err="1"/>
              <a:t>this</a:t>
            </a:r>
            <a:r>
              <a:rPr lang="de-DE" dirty="0"/>
              <a:t> </a:t>
            </a:r>
            <a:r>
              <a:rPr lang="de-DE" dirty="0" err="1"/>
              <a:t>we</a:t>
            </a:r>
            <a:r>
              <a:rPr lang="de-DE" dirty="0"/>
              <a:t> </a:t>
            </a:r>
            <a:r>
              <a:rPr lang="de-DE" dirty="0" err="1"/>
              <a:t>can</a:t>
            </a:r>
            <a:r>
              <a:rPr lang="de-DE" dirty="0"/>
              <a:t> </a:t>
            </a:r>
            <a:r>
              <a:rPr lang="de-DE" dirty="0" err="1"/>
              <a:t>derive</a:t>
            </a:r>
            <a:r>
              <a:rPr lang="de-DE" dirty="0"/>
              <a:t> </a:t>
            </a:r>
            <a:r>
              <a:rPr lang="de-DE" dirty="0" err="1"/>
              <a:t>that</a:t>
            </a:r>
            <a:r>
              <a:rPr lang="de-DE" dirty="0"/>
              <a:t> </a:t>
            </a:r>
            <a:r>
              <a:rPr lang="de-DE" dirty="0" err="1"/>
              <a:t>y</a:t>
            </a:r>
            <a:r>
              <a:rPr lang="de-DE" dirty="0"/>
              <a:t>=</a:t>
            </a:r>
            <a:r>
              <a:rPr lang="de-DE" dirty="0" err="1"/>
              <a:t>fh</a:t>
            </a:r>
            <a:r>
              <a:rPr lang="de-DE" dirty="0"/>
              <a:t>/Z.</a:t>
            </a:r>
          </a:p>
          <a:p>
            <a:r>
              <a:rPr lang="de-DE" dirty="0" err="1"/>
              <a:t>Notice</a:t>
            </a:r>
            <a:r>
              <a:rPr lang="de-DE" dirty="0"/>
              <a:t> </a:t>
            </a:r>
            <a:r>
              <a:rPr lang="de-DE" dirty="0" err="1"/>
              <a:t>that</a:t>
            </a:r>
            <a:r>
              <a:rPr lang="de-DE" dirty="0"/>
              <a:t> </a:t>
            </a:r>
            <a:r>
              <a:rPr lang="de-DE" dirty="0" err="1"/>
              <a:t>the</a:t>
            </a:r>
            <a:r>
              <a:rPr lang="de-DE" dirty="0"/>
              <a:t> </a:t>
            </a:r>
            <a:r>
              <a:rPr lang="de-DE" dirty="0" err="1"/>
              <a:t>mapping</a:t>
            </a:r>
            <a:r>
              <a:rPr lang="de-DE" dirty="0"/>
              <a:t> </a:t>
            </a:r>
            <a:r>
              <a:rPr lang="de-DE" dirty="0" err="1"/>
              <a:t>requires</a:t>
            </a:r>
            <a:r>
              <a:rPr lang="de-DE" dirty="0"/>
              <a:t> </a:t>
            </a:r>
            <a:r>
              <a:rPr lang="de-DE" dirty="0" err="1"/>
              <a:t>division</a:t>
            </a:r>
            <a:r>
              <a:rPr lang="de-DE" dirty="0"/>
              <a:t> </a:t>
            </a:r>
            <a:r>
              <a:rPr lang="de-DE" dirty="0" err="1"/>
              <a:t>by</a:t>
            </a:r>
            <a:r>
              <a:rPr lang="de-DE" dirty="0"/>
              <a:t> Z, so </a:t>
            </a:r>
            <a:r>
              <a:rPr lang="de-DE" dirty="0" err="1"/>
              <a:t>it</a:t>
            </a:r>
            <a:r>
              <a:rPr lang="de-DE" dirty="0"/>
              <a:t> </a:t>
            </a:r>
            <a:r>
              <a:rPr lang="de-DE" dirty="0" err="1"/>
              <a:t>is</a:t>
            </a:r>
            <a:r>
              <a:rPr lang="de-DE" dirty="0"/>
              <a:t> a non-linear </a:t>
            </a:r>
            <a:r>
              <a:rPr lang="de-DE" dirty="0" err="1"/>
              <a:t>projection</a:t>
            </a:r>
            <a:r>
              <a:rPr lang="de-DE" dirty="0"/>
              <a:t>. Division </a:t>
            </a:r>
            <a:r>
              <a:rPr lang="de-DE" dirty="0" err="1"/>
              <a:t>by</a:t>
            </a:r>
            <a:r>
              <a:rPr lang="de-DE" dirty="0"/>
              <a:t> Z </a:t>
            </a:r>
            <a:r>
              <a:rPr lang="de-DE" dirty="0" err="1"/>
              <a:t>means</a:t>
            </a:r>
            <a:r>
              <a:rPr lang="de-DE" dirty="0"/>
              <a:t> </a:t>
            </a:r>
            <a:r>
              <a:rPr lang="de-DE" dirty="0" err="1"/>
              <a:t>that</a:t>
            </a:r>
            <a:r>
              <a:rPr lang="de-DE" dirty="0"/>
              <a:t> </a:t>
            </a:r>
            <a:r>
              <a:rPr lang="de-DE" dirty="0" err="1"/>
              <a:t>if</a:t>
            </a:r>
            <a:r>
              <a:rPr lang="de-DE" dirty="0"/>
              <a:t> I am </a:t>
            </a:r>
            <a:r>
              <a:rPr lang="de-DE" dirty="0" err="1"/>
              <a:t>twice</a:t>
            </a:r>
            <a:r>
              <a:rPr lang="de-DE" dirty="0"/>
              <a:t> </a:t>
            </a:r>
            <a:r>
              <a:rPr lang="de-DE" dirty="0" err="1"/>
              <a:t>as</a:t>
            </a:r>
            <a:r>
              <a:rPr lang="de-DE" dirty="0"/>
              <a:t> </a:t>
            </a:r>
            <a:r>
              <a:rPr lang="de-DE" dirty="0" err="1"/>
              <a:t>far</a:t>
            </a:r>
            <a:r>
              <a:rPr lang="de-DE" dirty="0"/>
              <a:t>, I will </a:t>
            </a:r>
            <a:r>
              <a:rPr lang="de-DE" dirty="0" err="1"/>
              <a:t>appear</a:t>
            </a:r>
            <a:r>
              <a:rPr lang="de-DE" dirty="0"/>
              <a:t> in </a:t>
            </a:r>
            <a:r>
              <a:rPr lang="de-DE" dirty="0" err="1"/>
              <a:t>the</a:t>
            </a:r>
            <a:r>
              <a:rPr lang="de-DE" dirty="0"/>
              <a:t> </a:t>
            </a:r>
            <a:r>
              <a:rPr lang="de-DE" dirty="0" err="1"/>
              <a:t>image</a:t>
            </a:r>
            <a:r>
              <a:rPr lang="de-DE" dirty="0"/>
              <a:t> half </a:t>
            </a:r>
            <a:r>
              <a:rPr lang="de-DE" dirty="0" err="1"/>
              <a:t>as</a:t>
            </a:r>
            <a:r>
              <a:rPr lang="de-DE" dirty="0"/>
              <a:t> </a:t>
            </a:r>
            <a:r>
              <a:rPr lang="de-DE" dirty="0" err="1"/>
              <a:t>big</a:t>
            </a:r>
            <a:r>
              <a:rPr lang="de-DE" dirty="0"/>
              <a:t>. </a:t>
            </a:r>
          </a:p>
          <a:p>
            <a:endParaRPr lang="de-DE" dirty="0"/>
          </a:p>
          <a:p>
            <a:r>
              <a:rPr lang="de-DE" dirty="0" err="1"/>
              <a:t>If</a:t>
            </a:r>
            <a:r>
              <a:rPr lang="de-DE" dirty="0"/>
              <a:t> I am </a:t>
            </a:r>
            <a:r>
              <a:rPr lang="de-DE" dirty="0" err="1"/>
              <a:t>twice</a:t>
            </a:r>
            <a:r>
              <a:rPr lang="de-DE" dirty="0"/>
              <a:t> </a:t>
            </a:r>
            <a:r>
              <a:rPr lang="de-DE" dirty="0" err="1"/>
              <a:t>as</a:t>
            </a:r>
            <a:r>
              <a:rPr lang="de-DE" dirty="0"/>
              <a:t> </a:t>
            </a:r>
            <a:r>
              <a:rPr lang="de-DE" dirty="0" err="1"/>
              <a:t>far</a:t>
            </a:r>
            <a:r>
              <a:rPr lang="de-DE" dirty="0"/>
              <a:t>, I </a:t>
            </a:r>
            <a:r>
              <a:rPr lang="de-DE" dirty="0" err="1"/>
              <a:t>appear</a:t>
            </a:r>
            <a:r>
              <a:rPr lang="de-DE" dirty="0"/>
              <a:t> half </a:t>
            </a:r>
            <a:r>
              <a:rPr lang="de-DE" dirty="0" err="1"/>
              <a:t>as</a:t>
            </a:r>
            <a:r>
              <a:rPr lang="de-DE" dirty="0"/>
              <a:t> </a:t>
            </a:r>
            <a:r>
              <a:rPr lang="de-DE" dirty="0" err="1"/>
              <a:t>big</a:t>
            </a:r>
            <a:r>
              <a:rPr lang="de-DE" dirty="0"/>
              <a:t> in </a:t>
            </a:r>
            <a:r>
              <a:rPr lang="de-DE" dirty="0" err="1"/>
              <a:t>the</a:t>
            </a:r>
            <a:r>
              <a:rPr lang="de-DE" dirty="0"/>
              <a:t> </a:t>
            </a:r>
            <a:r>
              <a:rPr lang="de-DE" dirty="0" err="1"/>
              <a:t>camera</a:t>
            </a:r>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11</a:t>
            </a:fld>
            <a:endParaRPr lang="de-DE"/>
          </a:p>
        </p:txBody>
      </p:sp>
    </p:spTree>
    <p:extLst>
      <p:ext uri="{BB962C8B-B14F-4D97-AF65-F5344CB8AC3E}">
        <p14:creationId xmlns:p14="http://schemas.microsoft.com/office/powerpoint/2010/main" val="668202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 linear </a:t>
            </a:r>
            <a:r>
              <a:rPr lang="de-DE" dirty="0" err="1"/>
              <a:t>perspective</a:t>
            </a:r>
            <a:r>
              <a:rPr lang="de-DE" dirty="0"/>
              <a:t> </a:t>
            </a:r>
            <a:r>
              <a:rPr lang="de-DE" dirty="0" err="1"/>
              <a:t>straight</a:t>
            </a:r>
            <a:r>
              <a:rPr lang="de-DE" dirty="0"/>
              <a:t> </a:t>
            </a:r>
            <a:r>
              <a:rPr lang="de-DE" dirty="0" err="1"/>
              <a:t>lines</a:t>
            </a:r>
            <a:r>
              <a:rPr lang="de-DE" dirty="0"/>
              <a:t> </a:t>
            </a:r>
            <a:r>
              <a:rPr lang="de-DE" dirty="0" err="1"/>
              <a:t>remain</a:t>
            </a:r>
            <a:r>
              <a:rPr lang="de-DE" dirty="0"/>
              <a:t> </a:t>
            </a:r>
            <a:r>
              <a:rPr lang="de-DE" dirty="0" err="1"/>
              <a:t>straight</a:t>
            </a:r>
            <a:r>
              <a:rPr lang="de-DE" dirty="0"/>
              <a:t>. </a:t>
            </a:r>
            <a:r>
              <a:rPr lang="de-DE" dirty="0" err="1"/>
              <a:t>However</a:t>
            </a:r>
            <a:r>
              <a:rPr lang="de-DE" dirty="0"/>
              <a:t>, parallel </a:t>
            </a:r>
            <a:r>
              <a:rPr lang="de-DE" dirty="0" err="1"/>
              <a:t>lines</a:t>
            </a:r>
            <a:r>
              <a:rPr lang="de-DE" dirty="0"/>
              <a:t> in </a:t>
            </a:r>
            <a:r>
              <a:rPr lang="de-DE" dirty="0" err="1"/>
              <a:t>the</a:t>
            </a:r>
            <a:r>
              <a:rPr lang="de-DE" dirty="0"/>
              <a:t> 3D </a:t>
            </a:r>
            <a:r>
              <a:rPr lang="de-DE" dirty="0" err="1"/>
              <a:t>world</a:t>
            </a:r>
            <a:r>
              <a:rPr lang="de-DE" dirty="0"/>
              <a:t> will not </a:t>
            </a:r>
            <a:r>
              <a:rPr lang="de-DE" dirty="0" err="1"/>
              <a:t>remain</a:t>
            </a:r>
            <a:r>
              <a:rPr lang="de-DE" dirty="0"/>
              <a:t> parallel. </a:t>
            </a:r>
            <a:r>
              <a:rPr lang="de-DE" dirty="0" err="1"/>
              <a:t>Since</a:t>
            </a:r>
            <a:r>
              <a:rPr lang="de-DE" dirty="0"/>
              <a:t> </a:t>
            </a:r>
            <a:r>
              <a:rPr lang="de-DE" dirty="0" err="1"/>
              <a:t>objects</a:t>
            </a:r>
            <a:r>
              <a:rPr lang="de-DE" dirty="0"/>
              <a:t> </a:t>
            </a:r>
            <a:r>
              <a:rPr lang="de-DE" dirty="0" err="1"/>
              <a:t>appear</a:t>
            </a:r>
            <a:r>
              <a:rPr lang="de-DE" dirty="0"/>
              <a:t> </a:t>
            </a:r>
            <a:r>
              <a:rPr lang="de-DE" dirty="0" err="1"/>
              <a:t>smaller</a:t>
            </a:r>
            <a:r>
              <a:rPr lang="de-DE" dirty="0"/>
              <a:t> </a:t>
            </a:r>
            <a:r>
              <a:rPr lang="de-DE" dirty="0" err="1"/>
              <a:t>and</a:t>
            </a:r>
            <a:r>
              <a:rPr lang="de-DE" dirty="0"/>
              <a:t> </a:t>
            </a:r>
            <a:r>
              <a:rPr lang="de-DE" dirty="0" err="1"/>
              <a:t>smaller</a:t>
            </a:r>
            <a:r>
              <a:rPr lang="de-DE" dirty="0"/>
              <a:t> </a:t>
            </a:r>
            <a:r>
              <a:rPr lang="de-DE" dirty="0" err="1"/>
              <a:t>as</a:t>
            </a:r>
            <a:r>
              <a:rPr lang="de-DE" dirty="0"/>
              <a:t> </a:t>
            </a:r>
            <a:r>
              <a:rPr lang="de-DE" dirty="0" err="1"/>
              <a:t>we</a:t>
            </a:r>
            <a:r>
              <a:rPr lang="de-DE" dirty="0"/>
              <a:t> </a:t>
            </a:r>
            <a:r>
              <a:rPr lang="de-DE" dirty="0" err="1"/>
              <a:t>get</a:t>
            </a:r>
            <a:r>
              <a:rPr lang="de-DE" dirty="0"/>
              <a:t> </a:t>
            </a:r>
            <a:r>
              <a:rPr lang="de-DE" dirty="0" err="1"/>
              <a:t>further</a:t>
            </a:r>
            <a:r>
              <a:rPr lang="de-DE" dirty="0"/>
              <a:t> </a:t>
            </a:r>
            <a:r>
              <a:rPr lang="de-DE" dirty="0" err="1"/>
              <a:t>away</a:t>
            </a:r>
            <a:r>
              <a:rPr lang="de-DE" dirty="0"/>
              <a:t> </a:t>
            </a:r>
            <a:r>
              <a:rPr lang="de-DE" dirty="0" err="1"/>
              <a:t>from</a:t>
            </a:r>
            <a:r>
              <a:rPr lang="de-DE" dirty="0"/>
              <a:t> </a:t>
            </a:r>
            <a:r>
              <a:rPr lang="de-DE" dirty="0" err="1"/>
              <a:t>the</a:t>
            </a:r>
            <a:r>
              <a:rPr lang="de-DE" dirty="0"/>
              <a:t> </a:t>
            </a:r>
            <a:r>
              <a:rPr lang="de-DE" dirty="0" err="1"/>
              <a:t>camera</a:t>
            </a:r>
            <a:r>
              <a:rPr lang="de-DE" dirty="0"/>
              <a:t>.</a:t>
            </a:r>
          </a:p>
          <a:p>
            <a:r>
              <a:rPr lang="de-DE" dirty="0"/>
              <a:t>Parallel </a:t>
            </a:r>
            <a:r>
              <a:rPr lang="de-DE" dirty="0" err="1"/>
              <a:t>lines</a:t>
            </a:r>
            <a:r>
              <a:rPr lang="de-DE" dirty="0"/>
              <a:t> will </a:t>
            </a:r>
            <a:r>
              <a:rPr lang="de-DE" dirty="0" err="1"/>
              <a:t>converge</a:t>
            </a:r>
            <a:r>
              <a:rPr lang="de-DE" dirty="0"/>
              <a:t> </a:t>
            </a:r>
            <a:r>
              <a:rPr lang="de-DE" dirty="0" err="1"/>
              <a:t>to</a:t>
            </a:r>
            <a:r>
              <a:rPr lang="de-DE" dirty="0"/>
              <a:t> a so </a:t>
            </a:r>
            <a:r>
              <a:rPr lang="de-DE" dirty="0" err="1"/>
              <a:t>called</a:t>
            </a:r>
            <a:r>
              <a:rPr lang="de-DE" dirty="0"/>
              <a:t> </a:t>
            </a:r>
            <a:r>
              <a:rPr lang="de-DE" dirty="0" err="1"/>
              <a:t>vanishing</a:t>
            </a:r>
            <a:r>
              <a:rPr lang="de-DE" dirty="0"/>
              <a:t> </a:t>
            </a:r>
            <a:r>
              <a:rPr lang="de-DE" dirty="0" err="1"/>
              <a:t>points</a:t>
            </a:r>
            <a:r>
              <a:rPr lang="de-DE" dirty="0"/>
              <a:t>. </a:t>
            </a:r>
            <a:r>
              <a:rPr lang="de-DE" dirty="0" err="1"/>
              <a:t>You</a:t>
            </a:r>
            <a:r>
              <a:rPr lang="de-DE" dirty="0"/>
              <a:t> </a:t>
            </a:r>
            <a:r>
              <a:rPr lang="de-DE" dirty="0" err="1"/>
              <a:t>can</a:t>
            </a:r>
            <a:r>
              <a:rPr lang="de-DE" dirty="0"/>
              <a:t> </a:t>
            </a:r>
            <a:r>
              <a:rPr lang="de-DE" dirty="0" err="1"/>
              <a:t>observe</a:t>
            </a:r>
            <a:r>
              <a:rPr lang="de-DE" dirty="0"/>
              <a:t> </a:t>
            </a:r>
            <a:r>
              <a:rPr lang="de-DE" dirty="0" err="1"/>
              <a:t>this</a:t>
            </a:r>
            <a:r>
              <a:rPr lang="de-DE" dirty="0"/>
              <a:t> </a:t>
            </a:r>
            <a:r>
              <a:rPr lang="de-DE" dirty="0" err="1"/>
              <a:t>effect</a:t>
            </a:r>
            <a:r>
              <a:rPr lang="de-DE" dirty="0"/>
              <a:t> in </a:t>
            </a:r>
            <a:r>
              <a:rPr lang="de-DE" dirty="0" err="1"/>
              <a:t>the</a:t>
            </a:r>
            <a:r>
              <a:rPr lang="de-DE" dirty="0"/>
              <a:t> </a:t>
            </a:r>
            <a:r>
              <a:rPr lang="de-DE" dirty="0" err="1"/>
              <a:t>columns</a:t>
            </a:r>
            <a:r>
              <a:rPr lang="de-DE" dirty="0"/>
              <a:t> </a:t>
            </a:r>
            <a:r>
              <a:rPr lang="de-DE" dirty="0" err="1"/>
              <a:t>of</a:t>
            </a:r>
            <a:r>
              <a:rPr lang="de-DE" dirty="0"/>
              <a:t> </a:t>
            </a:r>
            <a:r>
              <a:rPr lang="de-DE" dirty="0" err="1"/>
              <a:t>the</a:t>
            </a:r>
            <a:r>
              <a:rPr lang="de-DE" dirty="0"/>
              <a:t> </a:t>
            </a:r>
            <a:r>
              <a:rPr lang="de-DE" dirty="0" err="1"/>
              <a:t>drawng</a:t>
            </a:r>
            <a:r>
              <a:rPr lang="de-DE" dirty="0"/>
              <a:t> in </a:t>
            </a:r>
            <a:r>
              <a:rPr lang="de-DE" dirty="0" err="1"/>
              <a:t>the</a:t>
            </a:r>
            <a:r>
              <a:rPr lang="de-DE" dirty="0"/>
              <a:t> top </a:t>
            </a:r>
            <a:r>
              <a:rPr lang="de-DE" dirty="0" err="1"/>
              <a:t>left</a:t>
            </a:r>
            <a:r>
              <a:rPr lang="de-DE" dirty="0"/>
              <a:t>. </a:t>
            </a:r>
          </a:p>
          <a:p>
            <a:endParaRPr lang="de-DE" dirty="0"/>
          </a:p>
          <a:p>
            <a:r>
              <a:rPr lang="de-DE" dirty="0"/>
              <a:t>So a </a:t>
            </a:r>
            <a:r>
              <a:rPr lang="de-DE" dirty="0" err="1"/>
              <a:t>vanishing</a:t>
            </a:r>
            <a:r>
              <a:rPr lang="de-DE" dirty="0"/>
              <a:t> </a:t>
            </a:r>
            <a:r>
              <a:rPr lang="de-DE" dirty="0" err="1"/>
              <a:t>point</a:t>
            </a:r>
            <a:r>
              <a:rPr lang="de-DE" dirty="0"/>
              <a:t> </a:t>
            </a:r>
            <a:r>
              <a:rPr lang="de-DE" dirty="0" err="1"/>
              <a:t>is</a:t>
            </a:r>
            <a:r>
              <a:rPr lang="de-DE" dirty="0"/>
              <a:t> </a:t>
            </a:r>
            <a:r>
              <a:rPr lang="de-DE" dirty="0" err="1"/>
              <a:t>the</a:t>
            </a:r>
            <a:r>
              <a:rPr lang="de-DE" dirty="0"/>
              <a:t> </a:t>
            </a:r>
            <a:r>
              <a:rPr lang="de-DE" dirty="0" err="1"/>
              <a:t>point</a:t>
            </a:r>
            <a:r>
              <a:rPr lang="de-DE" dirty="0"/>
              <a:t> </a:t>
            </a:r>
            <a:r>
              <a:rPr lang="de-DE" dirty="0" err="1"/>
              <a:t>where</a:t>
            </a:r>
            <a:r>
              <a:rPr lang="de-DE" dirty="0"/>
              <a:t> </a:t>
            </a:r>
            <a:r>
              <a:rPr lang="de-DE" dirty="0" err="1"/>
              <a:t>paralel</a:t>
            </a:r>
            <a:r>
              <a:rPr lang="de-DE" dirty="0"/>
              <a:t> </a:t>
            </a:r>
            <a:r>
              <a:rPr lang="de-DE" dirty="0" err="1"/>
              <a:t>lines</a:t>
            </a:r>
            <a:r>
              <a:rPr lang="de-DE" dirty="0"/>
              <a:t> </a:t>
            </a:r>
            <a:r>
              <a:rPr lang="de-DE" dirty="0" err="1"/>
              <a:t>converge</a:t>
            </a:r>
            <a:r>
              <a:rPr lang="de-DE" dirty="0"/>
              <a:t> in </a:t>
            </a:r>
            <a:r>
              <a:rPr lang="de-DE" dirty="0" err="1"/>
              <a:t>the</a:t>
            </a:r>
            <a:r>
              <a:rPr lang="de-DE" dirty="0"/>
              <a:t> linear </a:t>
            </a:r>
            <a:r>
              <a:rPr lang="de-DE" dirty="0" err="1"/>
              <a:t>perspecive</a:t>
            </a:r>
            <a:r>
              <a:rPr lang="de-DE" dirty="0"/>
              <a:t>.</a:t>
            </a:r>
          </a:p>
          <a:p>
            <a:endParaRPr lang="de-DE" dirty="0"/>
          </a:p>
          <a:p>
            <a:r>
              <a:rPr lang="de-DE" dirty="0"/>
              <a:t>So </a:t>
            </a:r>
            <a:r>
              <a:rPr lang="de-DE" dirty="0" err="1"/>
              <a:t>one</a:t>
            </a:r>
            <a:r>
              <a:rPr lang="de-DE" dirty="0"/>
              <a:t> </a:t>
            </a:r>
            <a:r>
              <a:rPr lang="de-DE" dirty="0" err="1"/>
              <a:t>question</a:t>
            </a:r>
            <a:r>
              <a:rPr lang="de-DE" dirty="0"/>
              <a:t>. </a:t>
            </a:r>
            <a:r>
              <a:rPr lang="de-DE" dirty="0" err="1"/>
              <a:t>How</a:t>
            </a:r>
            <a:r>
              <a:rPr lang="de-DE" dirty="0"/>
              <a:t> </a:t>
            </a:r>
            <a:r>
              <a:rPr lang="de-DE" dirty="0" err="1"/>
              <a:t>many</a:t>
            </a:r>
            <a:r>
              <a:rPr lang="de-DE" dirty="0"/>
              <a:t> </a:t>
            </a:r>
            <a:r>
              <a:rPr lang="de-DE" dirty="0" err="1"/>
              <a:t>vanishing</a:t>
            </a:r>
            <a:r>
              <a:rPr lang="de-DE" dirty="0"/>
              <a:t> </a:t>
            </a:r>
            <a:r>
              <a:rPr lang="de-DE" dirty="0" err="1"/>
              <a:t>ponts</a:t>
            </a:r>
            <a:r>
              <a:rPr lang="de-DE" dirty="0"/>
              <a:t> </a:t>
            </a:r>
            <a:r>
              <a:rPr lang="de-DE" dirty="0" err="1"/>
              <a:t>can</a:t>
            </a:r>
            <a:r>
              <a:rPr lang="de-DE" dirty="0"/>
              <a:t> </a:t>
            </a:r>
            <a:r>
              <a:rPr lang="de-DE" dirty="0" err="1"/>
              <a:t>there</a:t>
            </a:r>
            <a:r>
              <a:rPr lang="de-DE" dirty="0"/>
              <a:t> </a:t>
            </a:r>
            <a:r>
              <a:rPr lang="de-DE" dirty="0" err="1"/>
              <a:t>be</a:t>
            </a:r>
            <a:r>
              <a:rPr lang="de-DE" dirty="0"/>
              <a:t> in a </a:t>
            </a:r>
            <a:r>
              <a:rPr lang="de-DE" dirty="0" err="1"/>
              <a:t>perspective</a:t>
            </a:r>
            <a:r>
              <a:rPr lang="de-DE" dirty="0"/>
              <a:t> </a:t>
            </a:r>
            <a:r>
              <a:rPr lang="de-DE" dirty="0" err="1"/>
              <a:t>drawing</a:t>
            </a:r>
            <a:r>
              <a:rPr lang="de-DE" dirty="0"/>
              <a:t>? 3? </a:t>
            </a:r>
          </a:p>
          <a:p>
            <a:endParaRPr lang="de-DE" dirty="0"/>
          </a:p>
          <a:p>
            <a:r>
              <a:rPr lang="de-DE" dirty="0" err="1"/>
              <a:t>There</a:t>
            </a:r>
            <a:r>
              <a:rPr lang="de-DE" dirty="0"/>
              <a:t> </a:t>
            </a:r>
            <a:r>
              <a:rPr lang="de-DE" dirty="0" err="1"/>
              <a:t>can</a:t>
            </a:r>
            <a:r>
              <a:rPr lang="de-DE" dirty="0"/>
              <a:t> </a:t>
            </a:r>
            <a:r>
              <a:rPr lang="de-DE" dirty="0" err="1"/>
              <a:t>be</a:t>
            </a:r>
            <a:r>
              <a:rPr lang="de-DE" dirty="0"/>
              <a:t> </a:t>
            </a:r>
            <a:r>
              <a:rPr lang="de-DE" dirty="0" err="1"/>
              <a:t>infitely</a:t>
            </a:r>
            <a:r>
              <a:rPr lang="de-DE" dirty="0"/>
              <a:t> </a:t>
            </a:r>
            <a:r>
              <a:rPr lang="de-DE" dirty="0" err="1"/>
              <a:t>many</a:t>
            </a:r>
            <a:r>
              <a:rPr lang="de-DE" dirty="0"/>
              <a:t> </a:t>
            </a:r>
            <a:r>
              <a:rPr lang="de-DE" dirty="0" err="1"/>
              <a:t>vanishing</a:t>
            </a:r>
            <a:r>
              <a:rPr lang="de-DE" dirty="0"/>
              <a:t> </a:t>
            </a:r>
            <a:r>
              <a:rPr lang="de-DE" dirty="0" err="1"/>
              <a:t>points</a:t>
            </a:r>
            <a:r>
              <a:rPr lang="de-DE" dirty="0"/>
              <a:t>. In </a:t>
            </a:r>
            <a:r>
              <a:rPr lang="de-DE" dirty="0" err="1"/>
              <a:t>fact</a:t>
            </a:r>
            <a:r>
              <a:rPr lang="de-DE" dirty="0"/>
              <a:t>, </a:t>
            </a:r>
            <a:r>
              <a:rPr lang="de-DE" dirty="0" err="1"/>
              <a:t>every</a:t>
            </a:r>
            <a:r>
              <a:rPr lang="de-DE" dirty="0"/>
              <a:t> pair </a:t>
            </a:r>
            <a:r>
              <a:rPr lang="de-DE" dirty="0" err="1"/>
              <a:t>of</a:t>
            </a:r>
            <a:r>
              <a:rPr lang="de-DE" dirty="0"/>
              <a:t> parallel </a:t>
            </a:r>
            <a:r>
              <a:rPr lang="de-DE" dirty="0" err="1"/>
              <a:t>lines</a:t>
            </a:r>
            <a:r>
              <a:rPr lang="de-DE" dirty="0"/>
              <a:t> will </a:t>
            </a:r>
            <a:r>
              <a:rPr lang="de-DE" dirty="0" err="1"/>
              <a:t>converge</a:t>
            </a:r>
            <a:r>
              <a:rPr lang="de-DE" dirty="0"/>
              <a:t> </a:t>
            </a:r>
            <a:r>
              <a:rPr lang="de-DE" dirty="0" err="1"/>
              <a:t>to</a:t>
            </a:r>
            <a:r>
              <a:rPr lang="de-DE" dirty="0"/>
              <a:t> </a:t>
            </a:r>
            <a:r>
              <a:rPr lang="de-DE" dirty="0" err="1"/>
              <a:t>the</a:t>
            </a:r>
            <a:r>
              <a:rPr lang="de-DE" dirty="0"/>
              <a:t> a </a:t>
            </a:r>
            <a:r>
              <a:rPr lang="de-DE" dirty="0" err="1"/>
              <a:t>vanishing</a:t>
            </a:r>
            <a:r>
              <a:rPr lang="de-DE" dirty="0"/>
              <a:t> </a:t>
            </a:r>
            <a:r>
              <a:rPr lang="de-DE" dirty="0" err="1"/>
              <a:t>point</a:t>
            </a:r>
            <a:r>
              <a:rPr lang="de-DE" dirty="0"/>
              <a:t>.</a:t>
            </a:r>
          </a:p>
        </p:txBody>
      </p:sp>
      <p:sp>
        <p:nvSpPr>
          <p:cNvPr id="4" name="Slide Number Placeholder 3"/>
          <p:cNvSpPr>
            <a:spLocks noGrp="1"/>
          </p:cNvSpPr>
          <p:nvPr>
            <p:ph type="sldNum" sz="quarter" idx="5"/>
          </p:nvPr>
        </p:nvSpPr>
        <p:spPr/>
        <p:txBody>
          <a:bodyPr/>
          <a:lstStyle/>
          <a:p>
            <a:fld id="{D7A3900C-D613-854E-9F9C-907A69C6A13A}" type="slidenum">
              <a:rPr lang="de-DE" smtClean="0"/>
              <a:t>12</a:t>
            </a:fld>
            <a:endParaRPr lang="de-DE"/>
          </a:p>
        </p:txBody>
      </p:sp>
    </p:spTree>
    <p:extLst>
      <p:ext uri="{BB962C8B-B14F-4D97-AF65-F5344CB8AC3E}">
        <p14:creationId xmlns:p14="http://schemas.microsoft.com/office/powerpoint/2010/main" val="3724875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Another</a:t>
            </a:r>
            <a:r>
              <a:rPr lang="de-DE" dirty="0"/>
              <a:t> </a:t>
            </a:r>
            <a:r>
              <a:rPr lang="de-DE" dirty="0" err="1"/>
              <a:t>question</a:t>
            </a:r>
            <a:r>
              <a:rPr lang="de-DE" dirty="0"/>
              <a:t>. </a:t>
            </a:r>
          </a:p>
          <a:p>
            <a:r>
              <a:rPr lang="de-DE" dirty="0" err="1"/>
              <a:t>Imagine</a:t>
            </a:r>
            <a:r>
              <a:rPr lang="de-DE" dirty="0"/>
              <a:t> </a:t>
            </a:r>
            <a:r>
              <a:rPr lang="de-DE" dirty="0" err="1"/>
              <a:t>we</a:t>
            </a:r>
            <a:r>
              <a:rPr lang="de-DE" dirty="0"/>
              <a:t> </a:t>
            </a:r>
            <a:r>
              <a:rPr lang="de-DE" dirty="0" err="1"/>
              <a:t>are</a:t>
            </a:r>
            <a:r>
              <a:rPr lang="de-DE" dirty="0"/>
              <a:t> </a:t>
            </a:r>
            <a:r>
              <a:rPr lang="de-DE" dirty="0" err="1"/>
              <a:t>stadning</a:t>
            </a:r>
            <a:r>
              <a:rPr lang="de-DE" dirty="0"/>
              <a:t> in front </a:t>
            </a:r>
            <a:r>
              <a:rPr lang="de-DE" dirty="0" err="1"/>
              <a:t>of</a:t>
            </a:r>
            <a:r>
              <a:rPr lang="de-DE" dirty="0"/>
              <a:t> a </a:t>
            </a:r>
            <a:r>
              <a:rPr lang="de-DE" dirty="0" err="1"/>
              <a:t>very</a:t>
            </a:r>
            <a:r>
              <a:rPr lang="de-DE" dirty="0"/>
              <a:t> </a:t>
            </a:r>
            <a:r>
              <a:rPr lang="de-DE" dirty="0" err="1"/>
              <a:t>long</a:t>
            </a:r>
            <a:r>
              <a:rPr lang="de-DE" dirty="0"/>
              <a:t> </a:t>
            </a:r>
            <a:r>
              <a:rPr lang="de-DE" dirty="0" err="1"/>
              <a:t>faceade</a:t>
            </a:r>
            <a:r>
              <a:rPr lang="de-DE" dirty="0"/>
              <a:t> </a:t>
            </a:r>
            <a:r>
              <a:rPr lang="de-DE" dirty="0" err="1"/>
              <a:t>and</a:t>
            </a:r>
            <a:r>
              <a:rPr lang="de-DE" dirty="0"/>
              <a:t> </a:t>
            </a:r>
            <a:r>
              <a:rPr lang="de-DE" dirty="0" err="1"/>
              <a:t>we</a:t>
            </a:r>
            <a:r>
              <a:rPr lang="de-DE" dirty="0"/>
              <a:t> </a:t>
            </a:r>
            <a:r>
              <a:rPr lang="de-DE" dirty="0" err="1"/>
              <a:t>want</a:t>
            </a:r>
            <a:r>
              <a:rPr lang="de-DE" dirty="0"/>
              <a:t> </a:t>
            </a:r>
            <a:r>
              <a:rPr lang="de-DE" dirty="0" err="1"/>
              <a:t>to</a:t>
            </a:r>
            <a:r>
              <a:rPr lang="de-DE" dirty="0"/>
              <a:t> </a:t>
            </a:r>
            <a:r>
              <a:rPr lang="de-DE" dirty="0" err="1"/>
              <a:t>draw</a:t>
            </a:r>
            <a:r>
              <a:rPr lang="de-DE" dirty="0"/>
              <a:t> it. </a:t>
            </a:r>
            <a:r>
              <a:rPr lang="de-DE" dirty="0" err="1"/>
              <a:t>Should</a:t>
            </a:r>
            <a:r>
              <a:rPr lang="de-DE" dirty="0"/>
              <a:t> </a:t>
            </a:r>
            <a:r>
              <a:rPr lang="de-DE" dirty="0" err="1"/>
              <a:t>the</a:t>
            </a:r>
            <a:r>
              <a:rPr lang="de-DE" dirty="0"/>
              <a:t> </a:t>
            </a:r>
            <a:r>
              <a:rPr lang="de-DE" dirty="0" err="1"/>
              <a:t>dstant</a:t>
            </a:r>
            <a:r>
              <a:rPr lang="de-DE" dirty="0"/>
              <a:t> </a:t>
            </a:r>
            <a:r>
              <a:rPr lang="de-DE" dirty="0" err="1"/>
              <a:t>ends</a:t>
            </a:r>
            <a:r>
              <a:rPr lang="de-DE" dirty="0"/>
              <a:t> </a:t>
            </a:r>
            <a:r>
              <a:rPr lang="de-DE" dirty="0" err="1"/>
              <a:t>of</a:t>
            </a:r>
            <a:r>
              <a:rPr lang="de-DE" dirty="0"/>
              <a:t> </a:t>
            </a:r>
            <a:r>
              <a:rPr lang="de-DE" dirty="0" err="1"/>
              <a:t>the</a:t>
            </a:r>
            <a:r>
              <a:rPr lang="de-DE" dirty="0"/>
              <a:t> </a:t>
            </a:r>
            <a:r>
              <a:rPr lang="de-DE" dirty="0" err="1"/>
              <a:t>facade</a:t>
            </a:r>
            <a:r>
              <a:rPr lang="de-DE" dirty="0"/>
              <a:t> </a:t>
            </a:r>
            <a:r>
              <a:rPr lang="de-DE" dirty="0" err="1"/>
              <a:t>be</a:t>
            </a:r>
            <a:r>
              <a:rPr lang="de-DE" dirty="0"/>
              <a:t> </a:t>
            </a:r>
            <a:r>
              <a:rPr lang="de-DE" dirty="0" err="1"/>
              <a:t>drawn</a:t>
            </a:r>
            <a:r>
              <a:rPr lang="de-DE" dirty="0"/>
              <a:t> </a:t>
            </a:r>
            <a:r>
              <a:rPr lang="de-DE" dirty="0" err="1"/>
              <a:t>smaller</a:t>
            </a:r>
            <a:r>
              <a:rPr lang="de-DE" dirty="0"/>
              <a:t> </a:t>
            </a:r>
            <a:r>
              <a:rPr lang="de-DE" dirty="0" err="1"/>
              <a:t>than</a:t>
            </a:r>
            <a:r>
              <a:rPr lang="de-DE" dirty="0"/>
              <a:t> ist </a:t>
            </a:r>
            <a:r>
              <a:rPr lang="de-DE" dirty="0" err="1"/>
              <a:t>center</a:t>
            </a:r>
            <a:r>
              <a:rPr lang="de-DE" dirty="0"/>
              <a:t> in a </a:t>
            </a:r>
            <a:r>
              <a:rPr lang="de-DE" dirty="0" err="1"/>
              <a:t>perspective</a:t>
            </a:r>
            <a:r>
              <a:rPr lang="de-DE" dirty="0"/>
              <a:t> </a:t>
            </a:r>
            <a:r>
              <a:rPr lang="de-DE" dirty="0" err="1"/>
              <a:t>drawing</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13</a:t>
            </a:fld>
            <a:endParaRPr lang="de-DE"/>
          </a:p>
        </p:txBody>
      </p:sp>
    </p:spTree>
    <p:extLst>
      <p:ext uri="{BB962C8B-B14F-4D97-AF65-F5344CB8AC3E}">
        <p14:creationId xmlns:p14="http://schemas.microsoft.com/office/powerpoint/2010/main" val="2155475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14</a:t>
            </a:fld>
            <a:endParaRPr lang="de-DE"/>
          </a:p>
        </p:txBody>
      </p:sp>
    </p:spTree>
    <p:extLst>
      <p:ext uri="{BB962C8B-B14F-4D97-AF65-F5344CB8AC3E}">
        <p14:creationId xmlns:p14="http://schemas.microsoft.com/office/powerpoint/2010/main" val="2940626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drawing is very very large, the far ends will appear smaller due to natural perspective</a:t>
            </a:r>
          </a:p>
        </p:txBody>
      </p:sp>
      <p:sp>
        <p:nvSpPr>
          <p:cNvPr id="4" name="Slide Number Placeholder 3"/>
          <p:cNvSpPr>
            <a:spLocks noGrp="1"/>
          </p:cNvSpPr>
          <p:nvPr>
            <p:ph type="sldNum" sz="quarter" idx="5"/>
          </p:nvPr>
        </p:nvSpPr>
        <p:spPr/>
        <p:txBody>
          <a:bodyPr/>
          <a:lstStyle/>
          <a:p>
            <a:fld id="{D7A3900C-D613-854E-9F9C-907A69C6A13A}" type="slidenum">
              <a:rPr lang="de-DE" smtClean="0"/>
              <a:t>15</a:t>
            </a:fld>
            <a:endParaRPr lang="de-DE"/>
          </a:p>
        </p:txBody>
      </p:sp>
    </p:spTree>
    <p:extLst>
      <p:ext uri="{BB962C8B-B14F-4D97-AF65-F5344CB8AC3E}">
        <p14:creationId xmlns:p14="http://schemas.microsoft.com/office/powerpoint/2010/main" val="3720854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Any</a:t>
            </a:r>
            <a:r>
              <a:rPr lang="de-DE" dirty="0"/>
              <a:t> </a:t>
            </a:r>
            <a:r>
              <a:rPr lang="de-DE" dirty="0" err="1"/>
              <a:t>ideas</a:t>
            </a:r>
            <a:r>
              <a:rPr lang="de-DE" dirty="0"/>
              <a:t>?</a:t>
            </a:r>
          </a:p>
        </p:txBody>
      </p:sp>
      <p:sp>
        <p:nvSpPr>
          <p:cNvPr id="4" name="Slide Number Placeholder 3"/>
          <p:cNvSpPr>
            <a:spLocks noGrp="1"/>
          </p:cNvSpPr>
          <p:nvPr>
            <p:ph type="sldNum" sz="quarter" idx="5"/>
          </p:nvPr>
        </p:nvSpPr>
        <p:spPr/>
        <p:txBody>
          <a:bodyPr/>
          <a:lstStyle/>
          <a:p>
            <a:fld id="{D7A3900C-D613-854E-9F9C-907A69C6A13A}" type="slidenum">
              <a:rPr lang="de-DE" smtClean="0"/>
              <a:t>16</a:t>
            </a:fld>
            <a:endParaRPr lang="de-DE"/>
          </a:p>
        </p:txBody>
      </p:sp>
    </p:spTree>
    <p:extLst>
      <p:ext uri="{BB962C8B-B14F-4D97-AF65-F5344CB8AC3E}">
        <p14:creationId xmlns:p14="http://schemas.microsoft.com/office/powerpoint/2010/main" val="1288684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actually not distorted. </a:t>
            </a:r>
          </a:p>
          <a:p>
            <a:r>
              <a:rPr lang="en-US" dirty="0"/>
              <a:t>To see it undistorted we would have to stand really really close to the picture. </a:t>
            </a:r>
          </a:p>
        </p:txBody>
      </p:sp>
      <p:sp>
        <p:nvSpPr>
          <p:cNvPr id="4" name="Slide Number Placeholder 3"/>
          <p:cNvSpPr>
            <a:spLocks noGrp="1"/>
          </p:cNvSpPr>
          <p:nvPr>
            <p:ph type="sldNum" sz="quarter" idx="5"/>
          </p:nvPr>
        </p:nvSpPr>
        <p:spPr/>
        <p:txBody>
          <a:bodyPr/>
          <a:lstStyle/>
          <a:p>
            <a:fld id="{D7A3900C-D613-854E-9F9C-907A69C6A13A}" type="slidenum">
              <a:rPr lang="de-DE" smtClean="0"/>
              <a:t>17</a:t>
            </a:fld>
            <a:endParaRPr lang="de-DE"/>
          </a:p>
        </p:txBody>
      </p:sp>
    </p:spTree>
    <p:extLst>
      <p:ext uri="{BB962C8B-B14F-4D97-AF65-F5344CB8AC3E}">
        <p14:creationId xmlns:p14="http://schemas.microsoft.com/office/powerpoint/2010/main" val="4007206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18</a:t>
            </a:fld>
            <a:endParaRPr lang="de-DE"/>
          </a:p>
        </p:txBody>
      </p:sp>
    </p:spTree>
    <p:extLst>
      <p:ext uri="{BB962C8B-B14F-4D97-AF65-F5344CB8AC3E}">
        <p14:creationId xmlns:p14="http://schemas.microsoft.com/office/powerpoint/2010/main" val="1765355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This a </a:t>
            </a:r>
            <a:r>
              <a:rPr lang="de-DE" dirty="0" err="1"/>
              <a:t>picture</a:t>
            </a:r>
            <a:r>
              <a:rPr lang="de-DE" dirty="0"/>
              <a:t> </a:t>
            </a:r>
            <a:r>
              <a:rPr lang="de-DE" dirty="0" err="1"/>
              <a:t>of</a:t>
            </a:r>
            <a:r>
              <a:rPr lang="de-DE" dirty="0"/>
              <a:t> </a:t>
            </a:r>
            <a:r>
              <a:rPr lang="de-DE" dirty="0" err="1"/>
              <a:t>the</a:t>
            </a:r>
            <a:r>
              <a:rPr lang="de-DE" dirty="0"/>
              <a:t> </a:t>
            </a:r>
            <a:r>
              <a:rPr lang="de-DE" dirty="0" err="1"/>
              <a:t>internals</a:t>
            </a:r>
            <a:r>
              <a:rPr lang="de-DE" dirty="0"/>
              <a:t> </a:t>
            </a:r>
            <a:r>
              <a:rPr lang="de-DE" dirty="0" err="1"/>
              <a:t>of</a:t>
            </a:r>
            <a:r>
              <a:rPr lang="de-DE" dirty="0"/>
              <a:t> a </a:t>
            </a:r>
            <a:r>
              <a:rPr lang="de-DE" dirty="0" err="1"/>
              <a:t>camera</a:t>
            </a:r>
            <a:r>
              <a:rPr lang="de-DE" dirty="0"/>
              <a:t>. </a:t>
            </a:r>
            <a:r>
              <a:rPr lang="de-DE" dirty="0" err="1"/>
              <a:t>Have</a:t>
            </a:r>
            <a:r>
              <a:rPr lang="de-DE" dirty="0"/>
              <a:t> a </a:t>
            </a:r>
            <a:r>
              <a:rPr lang="de-DE" dirty="0" err="1"/>
              <a:t>look</a:t>
            </a:r>
            <a:r>
              <a:rPr lang="de-DE" dirty="0"/>
              <a:t> at all </a:t>
            </a:r>
            <a:r>
              <a:rPr lang="de-DE" dirty="0" err="1"/>
              <a:t>this</a:t>
            </a:r>
            <a:r>
              <a:rPr lang="de-DE" dirty="0"/>
              <a:t> </a:t>
            </a:r>
            <a:r>
              <a:rPr lang="de-DE" dirty="0" err="1"/>
              <a:t>glass</a:t>
            </a:r>
            <a:r>
              <a:rPr lang="de-DE" dirty="0"/>
              <a:t> </a:t>
            </a:r>
            <a:r>
              <a:rPr lang="de-DE" dirty="0" err="1"/>
              <a:t>here</a:t>
            </a:r>
            <a:r>
              <a:rPr lang="de-DE" dirty="0"/>
              <a:t>. These </a:t>
            </a:r>
            <a:r>
              <a:rPr lang="de-DE" dirty="0" err="1"/>
              <a:t>are</a:t>
            </a:r>
            <a:r>
              <a:rPr lang="de-DE" dirty="0"/>
              <a:t> </a:t>
            </a:r>
            <a:r>
              <a:rPr lang="de-DE" dirty="0" err="1"/>
              <a:t>the</a:t>
            </a:r>
            <a:r>
              <a:rPr lang="de-DE" dirty="0"/>
              <a:t> </a:t>
            </a:r>
            <a:r>
              <a:rPr lang="de-DE" dirty="0" err="1"/>
              <a:t>lenses</a:t>
            </a:r>
            <a:r>
              <a:rPr lang="de-DE" dirty="0"/>
              <a:t>. A </a:t>
            </a:r>
            <a:r>
              <a:rPr lang="de-DE" dirty="0" err="1"/>
              <a:t>nautral</a:t>
            </a:r>
            <a:r>
              <a:rPr lang="de-DE" dirty="0"/>
              <a:t> </a:t>
            </a:r>
            <a:r>
              <a:rPr lang="de-DE" dirty="0" err="1"/>
              <a:t>question</a:t>
            </a:r>
            <a:r>
              <a:rPr lang="de-DE" dirty="0"/>
              <a:t> </a:t>
            </a:r>
            <a:r>
              <a:rPr lang="de-DE" dirty="0" err="1"/>
              <a:t>is</a:t>
            </a:r>
            <a:r>
              <a:rPr lang="de-DE" dirty="0"/>
              <a:t> do </a:t>
            </a:r>
            <a:r>
              <a:rPr lang="de-DE" dirty="0" err="1"/>
              <a:t>cameras</a:t>
            </a:r>
            <a:r>
              <a:rPr lang="de-DE" dirty="0"/>
              <a:t> </a:t>
            </a:r>
            <a:r>
              <a:rPr lang="de-DE" dirty="0" err="1"/>
              <a:t>need</a:t>
            </a:r>
            <a:r>
              <a:rPr lang="de-DE" dirty="0"/>
              <a:t> </a:t>
            </a:r>
            <a:r>
              <a:rPr lang="de-DE" dirty="0" err="1"/>
              <a:t>lenses</a:t>
            </a:r>
            <a:r>
              <a:rPr lang="de-DE" dirty="0"/>
              <a:t>? Can </a:t>
            </a:r>
            <a:r>
              <a:rPr lang="de-DE" dirty="0" err="1"/>
              <a:t>we</a:t>
            </a:r>
            <a:r>
              <a:rPr lang="de-DE" dirty="0"/>
              <a:t> just </a:t>
            </a:r>
            <a:r>
              <a:rPr lang="de-DE" dirty="0" err="1"/>
              <a:t>put</a:t>
            </a:r>
            <a:r>
              <a:rPr lang="de-DE" dirty="0"/>
              <a:t> a </a:t>
            </a:r>
            <a:r>
              <a:rPr lang="de-DE" dirty="0" err="1"/>
              <a:t>sensor</a:t>
            </a:r>
            <a:r>
              <a:rPr lang="de-DE" dirty="0"/>
              <a:t>?</a:t>
            </a:r>
          </a:p>
        </p:txBody>
      </p:sp>
      <p:sp>
        <p:nvSpPr>
          <p:cNvPr id="4" name="Slide Number Placeholder 3"/>
          <p:cNvSpPr>
            <a:spLocks noGrp="1"/>
          </p:cNvSpPr>
          <p:nvPr>
            <p:ph type="sldNum" sz="quarter" idx="5"/>
          </p:nvPr>
        </p:nvSpPr>
        <p:spPr/>
        <p:txBody>
          <a:bodyPr/>
          <a:lstStyle/>
          <a:p>
            <a:fld id="{D7A3900C-D613-854E-9F9C-907A69C6A13A}" type="slidenum">
              <a:rPr lang="de-DE" smtClean="0"/>
              <a:t>19</a:t>
            </a:fld>
            <a:endParaRPr lang="de-DE"/>
          </a:p>
        </p:txBody>
      </p:sp>
    </p:spTree>
    <p:extLst>
      <p:ext uri="{BB962C8B-B14F-4D97-AF65-F5344CB8AC3E}">
        <p14:creationId xmlns:p14="http://schemas.microsoft.com/office/powerpoint/2010/main" val="3697215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is divided in two parts. An introduction to image formation and then we will formalize the process mathematically. In particular we will see how 3D objects can be projected onto pixel coordinates via the projection matrix</a:t>
            </a:r>
          </a:p>
        </p:txBody>
      </p:sp>
      <p:sp>
        <p:nvSpPr>
          <p:cNvPr id="4" name="Slide Number Placeholder 3"/>
          <p:cNvSpPr>
            <a:spLocks noGrp="1"/>
          </p:cNvSpPr>
          <p:nvPr>
            <p:ph type="sldNum" sz="quarter" idx="5"/>
          </p:nvPr>
        </p:nvSpPr>
        <p:spPr/>
        <p:txBody>
          <a:bodyPr/>
          <a:lstStyle/>
          <a:p>
            <a:fld id="{D7A3900C-D613-854E-9F9C-907A69C6A13A}" type="slidenum">
              <a:rPr lang="de-DE" smtClean="0"/>
              <a:t>2</a:t>
            </a:fld>
            <a:endParaRPr lang="de-DE"/>
          </a:p>
        </p:txBody>
      </p:sp>
    </p:spTree>
    <p:extLst>
      <p:ext uri="{BB962C8B-B14F-4D97-AF65-F5344CB8AC3E}">
        <p14:creationId xmlns:p14="http://schemas.microsoft.com/office/powerpoint/2010/main" val="2433010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Why</a:t>
            </a:r>
            <a:r>
              <a:rPr lang="de-DE" dirty="0"/>
              <a:t> not just </a:t>
            </a:r>
            <a:r>
              <a:rPr lang="de-DE" dirty="0" err="1"/>
              <a:t>put</a:t>
            </a:r>
            <a:r>
              <a:rPr lang="de-DE" dirty="0"/>
              <a:t> a </a:t>
            </a:r>
            <a:r>
              <a:rPr lang="de-DE" dirty="0" err="1"/>
              <a:t>sensor</a:t>
            </a:r>
            <a:r>
              <a:rPr lang="de-DE" dirty="0"/>
              <a:t>? </a:t>
            </a:r>
            <a:r>
              <a:rPr lang="de-DE" dirty="0" err="1"/>
              <a:t>What</a:t>
            </a:r>
            <a:r>
              <a:rPr lang="de-DE" dirty="0"/>
              <a:t> </a:t>
            </a:r>
            <a:r>
              <a:rPr lang="de-DE" dirty="0" err="1"/>
              <a:t>image</a:t>
            </a:r>
            <a:r>
              <a:rPr lang="de-DE" dirty="0"/>
              <a:t> </a:t>
            </a:r>
            <a:r>
              <a:rPr lang="de-DE" dirty="0" err="1"/>
              <a:t>would</a:t>
            </a:r>
            <a:r>
              <a:rPr lang="de-DE" dirty="0"/>
              <a:t> </a:t>
            </a:r>
            <a:r>
              <a:rPr lang="de-DE" dirty="0" err="1"/>
              <a:t>the</a:t>
            </a:r>
            <a:r>
              <a:rPr lang="de-DE" dirty="0"/>
              <a:t> </a:t>
            </a:r>
            <a:r>
              <a:rPr lang="de-DE" dirty="0" err="1"/>
              <a:t>sensor</a:t>
            </a:r>
            <a:r>
              <a:rPr lang="de-DE" dirty="0"/>
              <a:t> </a:t>
            </a:r>
            <a:r>
              <a:rPr lang="de-DE" dirty="0" err="1"/>
              <a:t>produce</a:t>
            </a:r>
            <a:r>
              <a:rPr lang="de-DE" dirty="0"/>
              <a:t>?</a:t>
            </a:r>
          </a:p>
          <a:p>
            <a:endParaRPr lang="de-DE" dirty="0"/>
          </a:p>
          <a:p>
            <a:r>
              <a:rPr lang="de-DE" dirty="0" err="1"/>
              <a:t>It</a:t>
            </a:r>
            <a:r>
              <a:rPr lang="de-DE" dirty="0"/>
              <a:t> </a:t>
            </a:r>
            <a:r>
              <a:rPr lang="de-DE" dirty="0" err="1"/>
              <a:t>would</a:t>
            </a:r>
            <a:r>
              <a:rPr lang="de-DE" dirty="0"/>
              <a:t> </a:t>
            </a:r>
            <a:r>
              <a:rPr lang="de-DE" dirty="0" err="1"/>
              <a:t>be</a:t>
            </a:r>
            <a:r>
              <a:rPr lang="de-DE" dirty="0"/>
              <a:t> an </a:t>
            </a:r>
            <a:r>
              <a:rPr lang="de-DE" dirty="0" err="1"/>
              <a:t>average</a:t>
            </a:r>
            <a:r>
              <a:rPr lang="de-DE" dirty="0"/>
              <a:t>. Every </a:t>
            </a:r>
            <a:r>
              <a:rPr lang="de-DE" dirty="0" err="1"/>
              <a:t>location</a:t>
            </a:r>
            <a:r>
              <a:rPr lang="de-DE" dirty="0"/>
              <a:t> in </a:t>
            </a:r>
            <a:r>
              <a:rPr lang="de-DE" dirty="0" err="1"/>
              <a:t>the</a:t>
            </a:r>
            <a:r>
              <a:rPr lang="de-DE" dirty="0"/>
              <a:t> </a:t>
            </a:r>
            <a:r>
              <a:rPr lang="de-DE" dirty="0" err="1"/>
              <a:t>image</a:t>
            </a:r>
            <a:r>
              <a:rPr lang="de-DE" dirty="0"/>
              <a:t>, </a:t>
            </a:r>
            <a:r>
              <a:rPr lang="de-DE" dirty="0" err="1"/>
              <a:t>would</a:t>
            </a:r>
            <a:r>
              <a:rPr lang="de-DE" dirty="0"/>
              <a:t> </a:t>
            </a:r>
            <a:r>
              <a:rPr lang="de-DE" dirty="0" err="1"/>
              <a:t>receive</a:t>
            </a:r>
            <a:r>
              <a:rPr lang="de-DE" dirty="0"/>
              <a:t> an integral </a:t>
            </a:r>
            <a:r>
              <a:rPr lang="de-DE" dirty="0" err="1"/>
              <a:t>of</a:t>
            </a:r>
            <a:r>
              <a:rPr lang="de-DE" dirty="0"/>
              <a:t> </a:t>
            </a:r>
            <a:r>
              <a:rPr lang="de-DE" dirty="0" err="1"/>
              <a:t>rays</a:t>
            </a:r>
            <a:r>
              <a:rPr lang="de-DE" dirty="0"/>
              <a:t> </a:t>
            </a:r>
            <a:r>
              <a:rPr lang="de-DE" dirty="0" err="1"/>
              <a:t>coming</a:t>
            </a:r>
            <a:r>
              <a:rPr lang="de-DE" dirty="0"/>
              <a:t> </a:t>
            </a:r>
            <a:r>
              <a:rPr lang="de-DE" dirty="0" err="1"/>
              <a:t>from</a:t>
            </a:r>
            <a:r>
              <a:rPr lang="de-DE" dirty="0"/>
              <a:t> </a:t>
            </a:r>
            <a:r>
              <a:rPr lang="de-DE" dirty="0" err="1"/>
              <a:t>many</a:t>
            </a:r>
            <a:r>
              <a:rPr lang="de-DE" dirty="0"/>
              <a:t> different </a:t>
            </a:r>
            <a:r>
              <a:rPr lang="de-DE" dirty="0" err="1"/>
              <a:t>places</a:t>
            </a:r>
            <a:r>
              <a:rPr lang="de-DE" dirty="0"/>
              <a:t>. </a:t>
            </a:r>
            <a:r>
              <a:rPr lang="de-DE" dirty="0" err="1"/>
              <a:t>Nearby</a:t>
            </a:r>
            <a:r>
              <a:rPr lang="de-DE" dirty="0"/>
              <a:t> </a:t>
            </a:r>
            <a:r>
              <a:rPr lang="de-DE" dirty="0" err="1"/>
              <a:t>image</a:t>
            </a:r>
            <a:r>
              <a:rPr lang="de-DE" dirty="0"/>
              <a:t> </a:t>
            </a:r>
            <a:r>
              <a:rPr lang="de-DE" dirty="0" err="1"/>
              <a:t>locations</a:t>
            </a:r>
            <a:r>
              <a:rPr lang="de-DE" dirty="0"/>
              <a:t> </a:t>
            </a:r>
            <a:r>
              <a:rPr lang="de-DE" dirty="0" err="1"/>
              <a:t>would</a:t>
            </a:r>
            <a:r>
              <a:rPr lang="de-DE" dirty="0"/>
              <a:t> </a:t>
            </a:r>
            <a:r>
              <a:rPr lang="de-DE" dirty="0" err="1"/>
              <a:t>produce</a:t>
            </a:r>
            <a:r>
              <a:rPr lang="de-DE" dirty="0"/>
              <a:t> </a:t>
            </a:r>
            <a:r>
              <a:rPr lang="de-DE" dirty="0" err="1"/>
              <a:t>almost</a:t>
            </a:r>
            <a:r>
              <a:rPr lang="de-DE" dirty="0"/>
              <a:t> </a:t>
            </a:r>
            <a:r>
              <a:rPr lang="de-DE" dirty="0" err="1"/>
              <a:t>the</a:t>
            </a:r>
            <a:r>
              <a:rPr lang="de-DE" dirty="0"/>
              <a:t> same </a:t>
            </a:r>
            <a:r>
              <a:rPr lang="de-DE" dirty="0" err="1"/>
              <a:t>color</a:t>
            </a:r>
            <a:r>
              <a:rPr lang="de-DE" dirty="0"/>
              <a:t>, </a:t>
            </a:r>
            <a:r>
              <a:rPr lang="de-DE" dirty="0" err="1"/>
              <a:t>and</a:t>
            </a:r>
            <a:r>
              <a:rPr lang="de-DE" dirty="0"/>
              <a:t> </a:t>
            </a:r>
            <a:r>
              <a:rPr lang="de-DE" dirty="0" err="1"/>
              <a:t>the</a:t>
            </a:r>
            <a:r>
              <a:rPr lang="de-DE" dirty="0"/>
              <a:t> </a:t>
            </a:r>
            <a:r>
              <a:rPr lang="de-DE" dirty="0" err="1"/>
              <a:t>whole</a:t>
            </a:r>
            <a:r>
              <a:rPr lang="de-DE" dirty="0"/>
              <a:t> </a:t>
            </a:r>
            <a:r>
              <a:rPr lang="de-DE" dirty="0" err="1"/>
              <a:t>image</a:t>
            </a:r>
            <a:r>
              <a:rPr lang="de-DE" dirty="0"/>
              <a:t> </a:t>
            </a:r>
            <a:r>
              <a:rPr lang="de-DE" dirty="0" err="1"/>
              <a:t>would</a:t>
            </a:r>
            <a:r>
              <a:rPr lang="de-DE" dirty="0"/>
              <a:t> </a:t>
            </a:r>
            <a:r>
              <a:rPr lang="de-DE" dirty="0" err="1"/>
              <a:t>be</a:t>
            </a:r>
            <a:r>
              <a:rPr lang="de-DE" dirty="0"/>
              <a:t> </a:t>
            </a:r>
            <a:r>
              <a:rPr lang="de-DE" dirty="0" err="1"/>
              <a:t>blurred</a:t>
            </a:r>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20</a:t>
            </a:fld>
            <a:endParaRPr lang="de-DE"/>
          </a:p>
        </p:txBody>
      </p:sp>
    </p:spTree>
    <p:extLst>
      <p:ext uri="{BB962C8B-B14F-4D97-AF65-F5344CB8AC3E}">
        <p14:creationId xmlns:p14="http://schemas.microsoft.com/office/powerpoint/2010/main" val="871422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Since</a:t>
            </a:r>
            <a:r>
              <a:rPr lang="de-DE" dirty="0"/>
              <a:t> </a:t>
            </a:r>
            <a:r>
              <a:rPr lang="de-DE" dirty="0" err="1"/>
              <a:t>ages</a:t>
            </a:r>
            <a:r>
              <a:rPr lang="de-DE" dirty="0"/>
              <a:t> </a:t>
            </a:r>
            <a:r>
              <a:rPr lang="de-DE" dirty="0" err="1"/>
              <a:t>it</a:t>
            </a:r>
            <a:r>
              <a:rPr lang="de-DE" dirty="0"/>
              <a:t> </a:t>
            </a:r>
            <a:r>
              <a:rPr lang="de-DE" dirty="0" err="1"/>
              <a:t>has</a:t>
            </a:r>
            <a:r>
              <a:rPr lang="de-DE" dirty="0"/>
              <a:t> </a:t>
            </a:r>
            <a:r>
              <a:rPr lang="de-DE" dirty="0" err="1"/>
              <a:t>been</a:t>
            </a:r>
            <a:r>
              <a:rPr lang="de-DE" dirty="0"/>
              <a:t> </a:t>
            </a:r>
            <a:r>
              <a:rPr lang="de-DE" dirty="0" err="1"/>
              <a:t>known</a:t>
            </a:r>
            <a:r>
              <a:rPr lang="de-DE" dirty="0"/>
              <a:t> </a:t>
            </a:r>
            <a:r>
              <a:rPr lang="de-DE" dirty="0" err="1"/>
              <a:t>that</a:t>
            </a:r>
            <a:r>
              <a:rPr lang="de-DE" dirty="0"/>
              <a:t> </a:t>
            </a:r>
            <a:r>
              <a:rPr lang="de-DE" dirty="0" err="1"/>
              <a:t>you</a:t>
            </a:r>
            <a:r>
              <a:rPr lang="de-DE" dirty="0"/>
              <a:t> </a:t>
            </a:r>
            <a:r>
              <a:rPr lang="de-DE" dirty="0" err="1"/>
              <a:t>can</a:t>
            </a:r>
            <a:r>
              <a:rPr lang="de-DE" dirty="0"/>
              <a:t> </a:t>
            </a:r>
            <a:r>
              <a:rPr lang="de-DE" dirty="0" err="1"/>
              <a:t>make</a:t>
            </a:r>
            <a:r>
              <a:rPr lang="de-DE" dirty="0"/>
              <a:t> a hole on a wall </a:t>
            </a:r>
            <a:r>
              <a:rPr lang="de-DE" dirty="0" err="1"/>
              <a:t>and</a:t>
            </a:r>
            <a:r>
              <a:rPr lang="de-DE" dirty="0"/>
              <a:t> </a:t>
            </a:r>
            <a:r>
              <a:rPr lang="de-DE" dirty="0" err="1"/>
              <a:t>put</a:t>
            </a:r>
            <a:r>
              <a:rPr lang="de-DE" dirty="0"/>
              <a:t> a </a:t>
            </a:r>
            <a:r>
              <a:rPr lang="de-DE" dirty="0" err="1"/>
              <a:t>sensor</a:t>
            </a:r>
            <a:r>
              <a:rPr lang="de-DE" dirty="0"/>
              <a:t> </a:t>
            </a:r>
            <a:r>
              <a:rPr lang="de-DE" dirty="0" err="1"/>
              <a:t>or</a:t>
            </a:r>
            <a:r>
              <a:rPr lang="de-DE" dirty="0"/>
              <a:t> a </a:t>
            </a:r>
            <a:r>
              <a:rPr lang="de-DE" dirty="0" err="1"/>
              <a:t>white</a:t>
            </a:r>
            <a:r>
              <a:rPr lang="de-DE" dirty="0"/>
              <a:t> wall on </a:t>
            </a:r>
            <a:r>
              <a:rPr lang="de-DE" dirty="0" err="1"/>
              <a:t>the</a:t>
            </a:r>
            <a:r>
              <a:rPr lang="de-DE" dirty="0"/>
              <a:t> </a:t>
            </a:r>
            <a:r>
              <a:rPr lang="de-DE" dirty="0" err="1"/>
              <a:t>other</a:t>
            </a:r>
            <a:r>
              <a:rPr lang="de-DE" dirty="0"/>
              <a:t> </a:t>
            </a:r>
            <a:r>
              <a:rPr lang="de-DE" dirty="0" err="1"/>
              <a:t>side</a:t>
            </a:r>
            <a:r>
              <a:rPr lang="de-DE" dirty="0"/>
              <a:t>. This </a:t>
            </a:r>
            <a:r>
              <a:rPr lang="de-DE" dirty="0" err="1"/>
              <a:t>is</a:t>
            </a:r>
            <a:r>
              <a:rPr lang="de-DE" dirty="0"/>
              <a:t> </a:t>
            </a:r>
            <a:r>
              <a:rPr lang="de-DE" dirty="0" err="1"/>
              <a:t>called</a:t>
            </a:r>
            <a:r>
              <a:rPr lang="de-DE" dirty="0"/>
              <a:t> a </a:t>
            </a:r>
            <a:r>
              <a:rPr lang="de-DE" dirty="0" err="1"/>
              <a:t>Pinhole</a:t>
            </a:r>
            <a:r>
              <a:rPr lang="de-DE" dirty="0"/>
              <a:t> </a:t>
            </a:r>
            <a:r>
              <a:rPr lang="de-DE" dirty="0" err="1"/>
              <a:t>camera</a:t>
            </a:r>
            <a:r>
              <a:rPr lang="de-DE" dirty="0"/>
              <a:t> </a:t>
            </a:r>
            <a:r>
              <a:rPr lang="de-DE" dirty="0" err="1"/>
              <a:t>or</a:t>
            </a:r>
            <a:r>
              <a:rPr lang="de-DE" dirty="0"/>
              <a:t> </a:t>
            </a:r>
            <a:r>
              <a:rPr lang="de-DE" dirty="0" err="1"/>
              <a:t>camera</a:t>
            </a:r>
            <a:r>
              <a:rPr lang="de-DE" dirty="0"/>
              <a:t> obscura.</a:t>
            </a:r>
          </a:p>
          <a:p>
            <a:r>
              <a:rPr lang="de-DE" dirty="0" err="1"/>
              <a:t>With</a:t>
            </a:r>
            <a:r>
              <a:rPr lang="de-DE" dirty="0"/>
              <a:t> </a:t>
            </a:r>
            <a:r>
              <a:rPr lang="de-DE" dirty="0" err="1"/>
              <a:t>this</a:t>
            </a:r>
            <a:r>
              <a:rPr lang="de-DE" dirty="0"/>
              <a:t> </a:t>
            </a:r>
            <a:r>
              <a:rPr lang="de-DE" dirty="0" err="1"/>
              <a:t>we</a:t>
            </a:r>
            <a:r>
              <a:rPr lang="de-DE" dirty="0"/>
              <a:t> will </a:t>
            </a:r>
            <a:r>
              <a:rPr lang="de-DE" dirty="0" err="1"/>
              <a:t>obtain</a:t>
            </a:r>
            <a:r>
              <a:rPr lang="de-DE" dirty="0"/>
              <a:t> an </a:t>
            </a:r>
            <a:r>
              <a:rPr lang="de-DE" dirty="0" err="1"/>
              <a:t>image</a:t>
            </a:r>
            <a:r>
              <a:rPr lang="de-DE" dirty="0"/>
              <a:t> </a:t>
            </a:r>
            <a:r>
              <a:rPr lang="de-DE" dirty="0" err="1"/>
              <a:t>with</a:t>
            </a:r>
            <a:r>
              <a:rPr lang="de-DE" dirty="0"/>
              <a:t> linear </a:t>
            </a:r>
            <a:r>
              <a:rPr lang="de-DE" dirty="0" err="1"/>
              <a:t>perspective</a:t>
            </a:r>
            <a:r>
              <a:rPr lang="de-DE" dirty="0"/>
              <a:t>.</a:t>
            </a:r>
          </a:p>
          <a:p>
            <a:endParaRPr lang="de-DE" dirty="0"/>
          </a:p>
          <a:p>
            <a:r>
              <a:rPr lang="de-DE" dirty="0" err="1"/>
              <a:t>Everything</a:t>
            </a:r>
            <a:r>
              <a:rPr lang="de-DE" dirty="0"/>
              <a:t> </a:t>
            </a:r>
            <a:r>
              <a:rPr lang="de-DE" dirty="0" err="1"/>
              <a:t>is</a:t>
            </a:r>
            <a:r>
              <a:rPr lang="de-DE" dirty="0"/>
              <a:t> in </a:t>
            </a:r>
            <a:r>
              <a:rPr lang="de-DE" dirty="0" err="1"/>
              <a:t>focus</a:t>
            </a:r>
            <a:r>
              <a:rPr lang="de-DE" dirty="0"/>
              <a:t>. </a:t>
            </a:r>
            <a:r>
              <a:rPr lang="de-DE" dirty="0" err="1"/>
              <a:t>Because</a:t>
            </a:r>
            <a:r>
              <a:rPr lang="de-DE" dirty="0"/>
              <a:t> </a:t>
            </a:r>
            <a:r>
              <a:rPr lang="de-DE" dirty="0" err="1"/>
              <a:t>every</a:t>
            </a:r>
            <a:r>
              <a:rPr lang="de-DE" dirty="0"/>
              <a:t> </a:t>
            </a:r>
            <a:r>
              <a:rPr lang="de-DE" dirty="0" err="1"/>
              <a:t>point</a:t>
            </a:r>
            <a:r>
              <a:rPr lang="de-DE" dirty="0"/>
              <a:t> in </a:t>
            </a:r>
            <a:r>
              <a:rPr lang="de-DE" dirty="0" err="1"/>
              <a:t>the</a:t>
            </a:r>
            <a:r>
              <a:rPr lang="de-DE" dirty="0"/>
              <a:t> </a:t>
            </a:r>
            <a:r>
              <a:rPr lang="de-DE" dirty="0" err="1"/>
              <a:t>image</a:t>
            </a:r>
            <a:r>
              <a:rPr lang="de-DE" dirty="0"/>
              <a:t> </a:t>
            </a:r>
            <a:r>
              <a:rPr lang="de-DE" dirty="0" err="1"/>
              <a:t>is</a:t>
            </a:r>
            <a:r>
              <a:rPr lang="de-DE" dirty="0"/>
              <a:t> </a:t>
            </a:r>
            <a:r>
              <a:rPr lang="de-DE" dirty="0" err="1"/>
              <a:t>recorded</a:t>
            </a:r>
            <a:r>
              <a:rPr lang="de-DE" dirty="0"/>
              <a:t>. </a:t>
            </a:r>
            <a:r>
              <a:rPr lang="de-DE" dirty="0" err="1"/>
              <a:t>Notice</a:t>
            </a:r>
            <a:r>
              <a:rPr lang="de-DE" dirty="0"/>
              <a:t>, </a:t>
            </a:r>
            <a:r>
              <a:rPr lang="de-DE" dirty="0" err="1"/>
              <a:t>that</a:t>
            </a:r>
            <a:r>
              <a:rPr lang="de-DE" dirty="0"/>
              <a:t> </a:t>
            </a:r>
            <a:r>
              <a:rPr lang="de-DE" dirty="0" err="1"/>
              <a:t>the</a:t>
            </a:r>
            <a:r>
              <a:rPr lang="de-DE" dirty="0"/>
              <a:t> </a:t>
            </a:r>
            <a:r>
              <a:rPr lang="de-DE" dirty="0" err="1"/>
              <a:t>image</a:t>
            </a:r>
            <a:r>
              <a:rPr lang="de-DE" dirty="0"/>
              <a:t> will </a:t>
            </a:r>
            <a:r>
              <a:rPr lang="de-DE" dirty="0" err="1"/>
              <a:t>be</a:t>
            </a:r>
            <a:r>
              <a:rPr lang="de-DE" dirty="0"/>
              <a:t> </a:t>
            </a:r>
            <a:r>
              <a:rPr lang="de-DE" dirty="0" err="1"/>
              <a:t>inverted</a:t>
            </a:r>
            <a:r>
              <a:rPr lang="de-DE" dirty="0"/>
              <a:t>. Take </a:t>
            </a:r>
            <a:r>
              <a:rPr lang="de-DE" dirty="0" err="1"/>
              <a:t>this</a:t>
            </a:r>
            <a:r>
              <a:rPr lang="de-DE" dirty="0"/>
              <a:t> </a:t>
            </a:r>
            <a:r>
              <a:rPr lang="de-DE" dirty="0" err="1"/>
              <a:t>ray</a:t>
            </a:r>
            <a:r>
              <a:rPr lang="de-DE" dirty="0"/>
              <a:t> </a:t>
            </a:r>
            <a:r>
              <a:rPr lang="de-DE" dirty="0" err="1"/>
              <a:t>for</a:t>
            </a:r>
            <a:r>
              <a:rPr lang="de-DE" dirty="0"/>
              <a:t> </a:t>
            </a:r>
            <a:r>
              <a:rPr lang="de-DE" dirty="0" err="1"/>
              <a:t>example</a:t>
            </a:r>
            <a:r>
              <a:rPr lang="de-DE" dirty="0"/>
              <a:t>, </a:t>
            </a:r>
            <a:r>
              <a:rPr lang="de-DE" dirty="0" err="1"/>
              <a:t>which</a:t>
            </a:r>
            <a:r>
              <a:rPr lang="de-DE" dirty="0"/>
              <a:t> </a:t>
            </a:r>
            <a:r>
              <a:rPr lang="de-DE" dirty="0" err="1"/>
              <a:t>is</a:t>
            </a:r>
            <a:r>
              <a:rPr lang="de-DE" dirty="0"/>
              <a:t> </a:t>
            </a:r>
            <a:r>
              <a:rPr lang="de-DE" dirty="0" err="1"/>
              <a:t>the</a:t>
            </a:r>
            <a:r>
              <a:rPr lang="de-DE" dirty="0"/>
              <a:t> high </a:t>
            </a:r>
            <a:r>
              <a:rPr lang="de-DE" dirty="0" err="1"/>
              <a:t>part</a:t>
            </a:r>
            <a:r>
              <a:rPr lang="de-DE" dirty="0"/>
              <a:t> </a:t>
            </a:r>
            <a:r>
              <a:rPr lang="de-DE" dirty="0" err="1"/>
              <a:t>of</a:t>
            </a:r>
            <a:r>
              <a:rPr lang="de-DE" dirty="0"/>
              <a:t> </a:t>
            </a:r>
            <a:r>
              <a:rPr lang="de-DE" dirty="0" err="1"/>
              <a:t>the</a:t>
            </a:r>
            <a:r>
              <a:rPr lang="de-DE" dirty="0"/>
              <a:t> </a:t>
            </a:r>
            <a:r>
              <a:rPr lang="de-DE" dirty="0" err="1"/>
              <a:t>scene</a:t>
            </a:r>
            <a:r>
              <a:rPr lang="de-DE" dirty="0"/>
              <a:t>, </a:t>
            </a:r>
            <a:r>
              <a:rPr lang="de-DE" dirty="0" err="1"/>
              <a:t>it</a:t>
            </a:r>
            <a:r>
              <a:rPr lang="de-DE" dirty="0"/>
              <a:t> will </a:t>
            </a:r>
            <a:r>
              <a:rPr lang="de-DE" dirty="0" err="1"/>
              <a:t>land</a:t>
            </a:r>
            <a:r>
              <a:rPr lang="de-DE" dirty="0"/>
              <a:t> on </a:t>
            </a:r>
            <a:r>
              <a:rPr lang="de-DE" dirty="0" err="1"/>
              <a:t>the</a:t>
            </a:r>
            <a:r>
              <a:rPr lang="de-DE" dirty="0"/>
              <a:t> </a:t>
            </a:r>
            <a:r>
              <a:rPr lang="de-DE" dirty="0" err="1"/>
              <a:t>bottom</a:t>
            </a:r>
            <a:r>
              <a:rPr lang="de-DE" dirty="0"/>
              <a:t> </a:t>
            </a:r>
            <a:r>
              <a:rPr lang="de-DE" dirty="0" err="1"/>
              <a:t>of</a:t>
            </a:r>
            <a:r>
              <a:rPr lang="de-DE" dirty="0"/>
              <a:t> </a:t>
            </a:r>
            <a:r>
              <a:rPr lang="de-DE" dirty="0" err="1"/>
              <a:t>the</a:t>
            </a:r>
            <a:r>
              <a:rPr lang="de-DE" dirty="0"/>
              <a:t> </a:t>
            </a:r>
            <a:r>
              <a:rPr lang="de-DE" dirty="0" err="1"/>
              <a:t>image</a:t>
            </a:r>
            <a:r>
              <a:rPr lang="de-DE" dirty="0"/>
              <a:t>, </a:t>
            </a:r>
            <a:r>
              <a:rPr lang="de-DE" dirty="0" err="1"/>
              <a:t>and</a:t>
            </a:r>
            <a:r>
              <a:rPr lang="de-DE" dirty="0"/>
              <a:t> </a:t>
            </a:r>
            <a:r>
              <a:rPr lang="de-DE" dirty="0" err="1"/>
              <a:t>viceversa</a:t>
            </a:r>
            <a:r>
              <a:rPr lang="de-DE" dirty="0"/>
              <a:t>.</a:t>
            </a:r>
          </a:p>
        </p:txBody>
      </p:sp>
      <p:sp>
        <p:nvSpPr>
          <p:cNvPr id="4" name="Slide Number Placeholder 3"/>
          <p:cNvSpPr>
            <a:spLocks noGrp="1"/>
          </p:cNvSpPr>
          <p:nvPr>
            <p:ph type="sldNum" sz="quarter" idx="5"/>
          </p:nvPr>
        </p:nvSpPr>
        <p:spPr/>
        <p:txBody>
          <a:bodyPr/>
          <a:lstStyle/>
          <a:p>
            <a:fld id="{D7A3900C-D613-854E-9F9C-907A69C6A13A}" type="slidenum">
              <a:rPr lang="de-DE" smtClean="0"/>
              <a:t>21</a:t>
            </a:fld>
            <a:endParaRPr lang="de-DE"/>
          </a:p>
        </p:txBody>
      </p:sp>
    </p:spTree>
    <p:extLst>
      <p:ext uri="{BB962C8B-B14F-4D97-AF65-F5344CB8AC3E}">
        <p14:creationId xmlns:p14="http://schemas.microsoft.com/office/powerpoint/2010/main" val="4093717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of the pinhole is as follows. The </a:t>
            </a:r>
            <a:r>
              <a:rPr lang="en-US" dirty="0" err="1"/>
              <a:t>pinhoile</a:t>
            </a:r>
            <a:r>
              <a:rPr lang="en-US" dirty="0"/>
              <a:t> is in the middle, and the image is produced behind the pinhole.</a:t>
            </a:r>
          </a:p>
          <a:p>
            <a:endParaRPr lang="en-US" dirty="0"/>
          </a:p>
          <a:p>
            <a:r>
              <a:rPr lang="en-US" dirty="0"/>
              <a:t>A completely equivalent model  is to consider the image produced in front of the pinhole. This makes the math to figure out proportions by similar triangles even easier. </a:t>
            </a:r>
          </a:p>
        </p:txBody>
      </p:sp>
      <p:sp>
        <p:nvSpPr>
          <p:cNvPr id="4" name="Slide Number Placeholder 3"/>
          <p:cNvSpPr>
            <a:spLocks noGrp="1"/>
          </p:cNvSpPr>
          <p:nvPr>
            <p:ph type="sldNum" sz="quarter" idx="5"/>
          </p:nvPr>
        </p:nvSpPr>
        <p:spPr/>
        <p:txBody>
          <a:bodyPr/>
          <a:lstStyle/>
          <a:p>
            <a:fld id="{D7A3900C-D613-854E-9F9C-907A69C6A13A}" type="slidenum">
              <a:rPr lang="de-DE" smtClean="0"/>
              <a:t>22</a:t>
            </a:fld>
            <a:endParaRPr lang="de-DE"/>
          </a:p>
        </p:txBody>
      </p:sp>
    </p:spTree>
    <p:extLst>
      <p:ext uri="{BB962C8B-B14F-4D97-AF65-F5344CB8AC3E}">
        <p14:creationId xmlns:p14="http://schemas.microsoft.com/office/powerpoint/2010/main" val="3657533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Problem. </a:t>
            </a:r>
            <a:r>
              <a:rPr lang="de-DE" dirty="0" err="1"/>
              <a:t>What</a:t>
            </a:r>
            <a:r>
              <a:rPr lang="de-DE" dirty="0"/>
              <a:t> do </a:t>
            </a:r>
            <a:r>
              <a:rPr lang="de-DE" dirty="0" err="1"/>
              <a:t>you</a:t>
            </a:r>
            <a:r>
              <a:rPr lang="de-DE" dirty="0"/>
              <a:t> </a:t>
            </a:r>
            <a:r>
              <a:rPr lang="de-DE" dirty="0" err="1"/>
              <a:t>think</a:t>
            </a:r>
            <a:r>
              <a:rPr lang="de-DE" dirty="0"/>
              <a:t> </a:t>
            </a:r>
            <a:r>
              <a:rPr lang="de-DE" dirty="0" err="1"/>
              <a:t>is</a:t>
            </a:r>
            <a:r>
              <a:rPr lang="de-DE" dirty="0"/>
              <a:t> a potential </a:t>
            </a:r>
            <a:r>
              <a:rPr lang="de-DE" dirty="0" err="1"/>
              <a:t>problem</a:t>
            </a:r>
            <a:r>
              <a:rPr lang="de-DE" dirty="0"/>
              <a:t> </a:t>
            </a:r>
            <a:r>
              <a:rPr lang="de-DE" dirty="0" err="1"/>
              <a:t>with</a:t>
            </a:r>
            <a:r>
              <a:rPr lang="de-DE" dirty="0"/>
              <a:t> </a:t>
            </a:r>
            <a:r>
              <a:rPr lang="de-DE" dirty="0" err="1"/>
              <a:t>the</a:t>
            </a:r>
            <a:r>
              <a:rPr lang="de-DE" dirty="0"/>
              <a:t> </a:t>
            </a:r>
            <a:r>
              <a:rPr lang="de-DE" dirty="0" err="1"/>
              <a:t>pinhole</a:t>
            </a:r>
            <a:r>
              <a:rPr lang="de-DE" dirty="0"/>
              <a:t>? </a:t>
            </a:r>
          </a:p>
          <a:p>
            <a:endParaRPr lang="de-DE" dirty="0"/>
          </a:p>
          <a:p>
            <a:r>
              <a:rPr lang="de-DE" dirty="0"/>
              <a:t>A </a:t>
            </a:r>
            <a:r>
              <a:rPr lang="de-DE" dirty="0" err="1"/>
              <a:t>pinhole</a:t>
            </a:r>
            <a:r>
              <a:rPr lang="de-DE" dirty="0"/>
              <a:t> </a:t>
            </a:r>
            <a:r>
              <a:rPr lang="de-DE" dirty="0" err="1"/>
              <a:t>does</a:t>
            </a:r>
            <a:r>
              <a:rPr lang="de-DE" dirty="0"/>
              <a:t> not </a:t>
            </a:r>
            <a:r>
              <a:rPr lang="de-DE" dirty="0" err="1"/>
              <a:t>let</a:t>
            </a:r>
            <a:r>
              <a:rPr lang="de-DE" dirty="0"/>
              <a:t> </a:t>
            </a:r>
            <a:r>
              <a:rPr lang="de-DE" dirty="0" err="1"/>
              <a:t>enough</a:t>
            </a:r>
            <a:r>
              <a:rPr lang="de-DE" dirty="0"/>
              <a:t> light </a:t>
            </a:r>
            <a:r>
              <a:rPr lang="de-DE" dirty="0" err="1"/>
              <a:t>through</a:t>
            </a:r>
            <a:r>
              <a:rPr lang="de-DE" dirty="0"/>
              <a:t>. Solution </a:t>
            </a:r>
            <a:r>
              <a:rPr lang="de-DE" dirty="0" err="1"/>
              <a:t>make</a:t>
            </a:r>
            <a:r>
              <a:rPr lang="de-DE" dirty="0"/>
              <a:t> </a:t>
            </a:r>
            <a:r>
              <a:rPr lang="de-DE" dirty="0" err="1"/>
              <a:t>the</a:t>
            </a:r>
            <a:r>
              <a:rPr lang="de-DE" dirty="0"/>
              <a:t> </a:t>
            </a:r>
            <a:r>
              <a:rPr lang="de-DE" dirty="0" err="1"/>
              <a:t>pinhole</a:t>
            </a:r>
            <a:r>
              <a:rPr lang="de-DE" dirty="0"/>
              <a:t> larger. But </a:t>
            </a:r>
            <a:r>
              <a:rPr lang="de-DE" dirty="0" err="1"/>
              <a:t>what</a:t>
            </a:r>
            <a:r>
              <a:rPr lang="de-DE" dirty="0"/>
              <a:t> </a:t>
            </a:r>
            <a:r>
              <a:rPr lang="de-DE" dirty="0" err="1"/>
              <a:t>is</a:t>
            </a:r>
            <a:r>
              <a:rPr lang="de-DE" dirty="0"/>
              <a:t> </a:t>
            </a:r>
            <a:r>
              <a:rPr lang="de-DE" dirty="0" err="1"/>
              <a:t>going</a:t>
            </a:r>
            <a:r>
              <a:rPr lang="de-DE" dirty="0"/>
              <a:t> </a:t>
            </a:r>
            <a:r>
              <a:rPr lang="de-DE" dirty="0" err="1"/>
              <a:t>to</a:t>
            </a:r>
            <a:r>
              <a:rPr lang="de-DE" dirty="0"/>
              <a:t> happen? </a:t>
            </a:r>
          </a:p>
          <a:p>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23</a:t>
            </a:fld>
            <a:endParaRPr lang="de-DE"/>
          </a:p>
        </p:txBody>
      </p:sp>
    </p:spTree>
    <p:extLst>
      <p:ext uri="{BB962C8B-B14F-4D97-AF65-F5344CB8AC3E}">
        <p14:creationId xmlns:p14="http://schemas.microsoft.com/office/powerpoint/2010/main" val="2346171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If</a:t>
            </a:r>
            <a:r>
              <a:rPr lang="de-DE" dirty="0"/>
              <a:t> </a:t>
            </a:r>
            <a:r>
              <a:rPr lang="de-DE" dirty="0" err="1"/>
              <a:t>we</a:t>
            </a:r>
            <a:r>
              <a:rPr lang="de-DE" dirty="0"/>
              <a:t> </a:t>
            </a:r>
            <a:r>
              <a:rPr lang="de-DE" dirty="0" err="1"/>
              <a:t>look</a:t>
            </a:r>
            <a:r>
              <a:rPr lang="de-DE" dirty="0"/>
              <a:t> at all </a:t>
            </a:r>
            <a:r>
              <a:rPr lang="de-DE" dirty="0" err="1"/>
              <a:t>rays</a:t>
            </a:r>
            <a:r>
              <a:rPr lang="de-DE" dirty="0"/>
              <a:t> </a:t>
            </a:r>
            <a:r>
              <a:rPr lang="de-DE" dirty="0" err="1"/>
              <a:t>that</a:t>
            </a:r>
            <a:r>
              <a:rPr lang="de-DE" dirty="0"/>
              <a:t> </a:t>
            </a:r>
            <a:r>
              <a:rPr lang="de-DE" dirty="0" err="1"/>
              <a:t>arrive</a:t>
            </a:r>
            <a:r>
              <a:rPr lang="de-DE" dirty="0"/>
              <a:t> at a </a:t>
            </a:r>
            <a:r>
              <a:rPr lang="de-DE" dirty="0" err="1"/>
              <a:t>given</a:t>
            </a:r>
            <a:r>
              <a:rPr lang="de-DE" dirty="0"/>
              <a:t> </a:t>
            </a:r>
            <a:r>
              <a:rPr lang="de-DE" dirty="0" err="1"/>
              <a:t>location</a:t>
            </a:r>
            <a:r>
              <a:rPr lang="de-DE" dirty="0"/>
              <a:t> </a:t>
            </a:r>
            <a:r>
              <a:rPr lang="de-DE" dirty="0" err="1"/>
              <a:t>or</a:t>
            </a:r>
            <a:r>
              <a:rPr lang="de-DE" dirty="0"/>
              <a:t> </a:t>
            </a:r>
            <a:r>
              <a:rPr lang="de-DE" dirty="0" err="1"/>
              <a:t>pixel</a:t>
            </a:r>
            <a:r>
              <a:rPr lang="de-DE" dirty="0"/>
              <a:t>, </a:t>
            </a:r>
            <a:r>
              <a:rPr lang="de-DE" dirty="0" err="1"/>
              <a:t>we</a:t>
            </a:r>
            <a:r>
              <a:rPr lang="de-DE" dirty="0"/>
              <a:t> </a:t>
            </a:r>
            <a:r>
              <a:rPr lang="de-DE" dirty="0" err="1"/>
              <a:t>obtain</a:t>
            </a:r>
            <a:r>
              <a:rPr lang="de-DE" dirty="0"/>
              <a:t> a </a:t>
            </a:r>
            <a:r>
              <a:rPr lang="de-DE" dirty="0" err="1"/>
              <a:t>cone</a:t>
            </a:r>
            <a:r>
              <a:rPr lang="de-DE" dirty="0"/>
              <a:t>. Every „</a:t>
            </a:r>
            <a:r>
              <a:rPr lang="de-DE" dirty="0" err="1"/>
              <a:t>pixel</a:t>
            </a:r>
            <a:r>
              <a:rPr lang="de-DE" dirty="0"/>
              <a:t>“ will </a:t>
            </a:r>
            <a:r>
              <a:rPr lang="de-DE" dirty="0" err="1"/>
              <a:t>be</a:t>
            </a:r>
            <a:r>
              <a:rPr lang="de-DE" dirty="0"/>
              <a:t> </a:t>
            </a:r>
            <a:r>
              <a:rPr lang="de-DE" dirty="0" err="1"/>
              <a:t>the</a:t>
            </a:r>
            <a:r>
              <a:rPr lang="de-DE" dirty="0"/>
              <a:t> integral </a:t>
            </a:r>
            <a:r>
              <a:rPr lang="de-DE" dirty="0" err="1"/>
              <a:t>over</a:t>
            </a:r>
            <a:r>
              <a:rPr lang="de-DE" dirty="0"/>
              <a:t> a </a:t>
            </a:r>
            <a:r>
              <a:rPr lang="de-DE" dirty="0" err="1"/>
              <a:t>region</a:t>
            </a:r>
            <a:r>
              <a:rPr lang="de-DE" dirty="0"/>
              <a:t> on </a:t>
            </a:r>
            <a:r>
              <a:rPr lang="de-DE" dirty="0" err="1"/>
              <a:t>the</a:t>
            </a:r>
            <a:r>
              <a:rPr lang="de-DE" dirty="0"/>
              <a:t> </a:t>
            </a:r>
            <a:r>
              <a:rPr lang="de-DE" dirty="0" err="1"/>
              <a:t>scene</a:t>
            </a:r>
            <a:r>
              <a:rPr lang="de-DE" dirty="0"/>
              <a:t>.</a:t>
            </a:r>
          </a:p>
          <a:p>
            <a:r>
              <a:rPr lang="de-DE" dirty="0" err="1"/>
              <a:t>Hence</a:t>
            </a:r>
            <a:r>
              <a:rPr lang="de-DE" dirty="0"/>
              <a:t>, </a:t>
            </a:r>
            <a:r>
              <a:rPr lang="de-DE" dirty="0" err="1"/>
              <a:t>the</a:t>
            </a:r>
            <a:r>
              <a:rPr lang="de-DE" dirty="0"/>
              <a:t> </a:t>
            </a:r>
            <a:r>
              <a:rPr lang="de-DE" dirty="0" err="1"/>
              <a:t>image</a:t>
            </a:r>
            <a:r>
              <a:rPr lang="de-DE" dirty="0"/>
              <a:t> </a:t>
            </a:r>
            <a:r>
              <a:rPr lang="de-DE" dirty="0" err="1"/>
              <a:t>look</a:t>
            </a:r>
            <a:r>
              <a:rPr lang="de-DE" dirty="0"/>
              <a:t> </a:t>
            </a:r>
            <a:r>
              <a:rPr lang="de-DE" dirty="0" err="1"/>
              <a:t>blurry</a:t>
            </a:r>
            <a:r>
              <a:rPr lang="de-DE" dirty="0"/>
              <a:t>. Even </a:t>
            </a:r>
            <a:r>
              <a:rPr lang="de-DE" dirty="0" err="1"/>
              <a:t>for</a:t>
            </a:r>
            <a:r>
              <a:rPr lang="de-DE" dirty="0"/>
              <a:t> </a:t>
            </a:r>
            <a:r>
              <a:rPr lang="de-DE" dirty="0" err="1"/>
              <a:t>small</a:t>
            </a:r>
            <a:r>
              <a:rPr lang="de-DE" dirty="0"/>
              <a:t> </a:t>
            </a:r>
            <a:r>
              <a:rPr lang="de-DE" dirty="0" err="1"/>
              <a:t>pinholes</a:t>
            </a:r>
            <a:r>
              <a:rPr lang="de-DE" dirty="0"/>
              <a:t>. </a:t>
            </a:r>
            <a:r>
              <a:rPr lang="de-DE" dirty="0" err="1"/>
              <a:t>That</a:t>
            </a:r>
            <a:r>
              <a:rPr lang="de-DE" dirty="0"/>
              <a:t> </a:t>
            </a:r>
            <a:r>
              <a:rPr lang="de-DE" dirty="0" err="1"/>
              <a:t>is</a:t>
            </a:r>
            <a:r>
              <a:rPr lang="de-DE" dirty="0"/>
              <a:t> </a:t>
            </a:r>
            <a:r>
              <a:rPr lang="de-DE" dirty="0" err="1"/>
              <a:t>why</a:t>
            </a:r>
            <a:r>
              <a:rPr lang="de-DE" dirty="0"/>
              <a:t> </a:t>
            </a:r>
            <a:r>
              <a:rPr lang="de-DE" dirty="0" err="1"/>
              <a:t>we</a:t>
            </a:r>
            <a:r>
              <a:rPr lang="de-DE" dirty="0"/>
              <a:t> do not </a:t>
            </a:r>
            <a:r>
              <a:rPr lang="de-DE" dirty="0" err="1"/>
              <a:t>use</a:t>
            </a:r>
            <a:r>
              <a:rPr lang="de-DE" dirty="0"/>
              <a:t> </a:t>
            </a:r>
            <a:r>
              <a:rPr lang="de-DE" dirty="0" err="1"/>
              <a:t>pinholes</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24</a:t>
            </a:fld>
            <a:endParaRPr lang="de-DE"/>
          </a:p>
        </p:txBody>
      </p:sp>
    </p:spTree>
    <p:extLst>
      <p:ext uri="{BB962C8B-B14F-4D97-AF65-F5344CB8AC3E}">
        <p14:creationId xmlns:p14="http://schemas.microsoft.com/office/powerpoint/2010/main" val="642171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Luckily</a:t>
            </a:r>
            <a:r>
              <a:rPr lang="de-DE" dirty="0"/>
              <a:t>, a Lens </a:t>
            </a:r>
            <a:r>
              <a:rPr lang="de-DE" dirty="0" err="1"/>
              <a:t>does</a:t>
            </a:r>
            <a:r>
              <a:rPr lang="de-DE" dirty="0"/>
              <a:t> </a:t>
            </a:r>
            <a:r>
              <a:rPr lang="de-DE" dirty="0" err="1"/>
              <a:t>the</a:t>
            </a:r>
            <a:r>
              <a:rPr lang="de-DE" dirty="0"/>
              <a:t> same </a:t>
            </a:r>
            <a:r>
              <a:rPr lang="de-DE" dirty="0" err="1"/>
              <a:t>thing</a:t>
            </a:r>
            <a:r>
              <a:rPr lang="de-DE" dirty="0"/>
              <a:t>. Takes all </a:t>
            </a:r>
            <a:r>
              <a:rPr lang="de-DE" dirty="0" err="1"/>
              <a:t>the</a:t>
            </a:r>
            <a:r>
              <a:rPr lang="de-DE" dirty="0"/>
              <a:t> </a:t>
            </a:r>
            <a:r>
              <a:rPr lang="de-DE" dirty="0" err="1"/>
              <a:t>rays</a:t>
            </a:r>
            <a:r>
              <a:rPr lang="de-DE" dirty="0"/>
              <a:t> </a:t>
            </a:r>
            <a:r>
              <a:rPr lang="de-DE" dirty="0" err="1"/>
              <a:t>leaving</a:t>
            </a:r>
            <a:r>
              <a:rPr lang="de-DE" dirty="0"/>
              <a:t> </a:t>
            </a:r>
            <a:r>
              <a:rPr lang="de-DE" dirty="0" err="1"/>
              <a:t>one</a:t>
            </a:r>
            <a:r>
              <a:rPr lang="de-DE" dirty="0"/>
              <a:t> </a:t>
            </a:r>
            <a:r>
              <a:rPr lang="de-DE" dirty="0" err="1"/>
              <a:t>point</a:t>
            </a:r>
            <a:r>
              <a:rPr lang="de-DE" dirty="0"/>
              <a:t>, </a:t>
            </a:r>
            <a:r>
              <a:rPr lang="de-DE" dirty="0" err="1"/>
              <a:t>and</a:t>
            </a:r>
            <a:r>
              <a:rPr lang="de-DE" dirty="0"/>
              <a:t> </a:t>
            </a:r>
            <a:r>
              <a:rPr lang="de-DE" dirty="0" err="1"/>
              <a:t>brings</a:t>
            </a:r>
            <a:r>
              <a:rPr lang="de-DE" dirty="0"/>
              <a:t> </a:t>
            </a:r>
            <a:r>
              <a:rPr lang="de-DE" dirty="0" err="1"/>
              <a:t>them</a:t>
            </a:r>
            <a:r>
              <a:rPr lang="de-DE" dirty="0"/>
              <a:t> back </a:t>
            </a:r>
            <a:r>
              <a:rPr lang="de-DE" dirty="0" err="1"/>
              <a:t>to</a:t>
            </a:r>
            <a:r>
              <a:rPr lang="de-DE" dirty="0"/>
              <a:t> a </a:t>
            </a:r>
            <a:r>
              <a:rPr lang="de-DE" dirty="0" err="1"/>
              <a:t>single</a:t>
            </a:r>
            <a:r>
              <a:rPr lang="de-DE" dirty="0"/>
              <a:t> </a:t>
            </a:r>
            <a:r>
              <a:rPr lang="de-DE" dirty="0" err="1"/>
              <a:t>point</a:t>
            </a:r>
            <a:r>
              <a:rPr lang="de-DE" dirty="0"/>
              <a:t>. </a:t>
            </a:r>
            <a:r>
              <a:rPr lang="de-DE" dirty="0" err="1"/>
              <a:t>It</a:t>
            </a:r>
            <a:r>
              <a:rPr lang="de-DE" dirty="0"/>
              <a:t> </a:t>
            </a:r>
            <a:r>
              <a:rPr lang="de-DE" dirty="0" err="1"/>
              <a:t>is</a:t>
            </a:r>
            <a:r>
              <a:rPr lang="de-DE" dirty="0"/>
              <a:t> still a linear </a:t>
            </a:r>
            <a:r>
              <a:rPr lang="de-DE" dirty="0" err="1"/>
              <a:t>perspective</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25</a:t>
            </a:fld>
            <a:endParaRPr lang="de-DE"/>
          </a:p>
        </p:txBody>
      </p:sp>
    </p:spTree>
    <p:extLst>
      <p:ext uri="{BB962C8B-B14F-4D97-AF65-F5344CB8AC3E}">
        <p14:creationId xmlns:p14="http://schemas.microsoft.com/office/powerpoint/2010/main" val="2798593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 a </a:t>
            </a:r>
            <a:r>
              <a:rPr lang="de-DE" dirty="0" err="1"/>
              <a:t>pinhole</a:t>
            </a:r>
            <a:r>
              <a:rPr lang="de-DE" dirty="0"/>
              <a:t> </a:t>
            </a:r>
            <a:r>
              <a:rPr lang="de-DE" dirty="0" err="1"/>
              <a:t>the</a:t>
            </a:r>
            <a:r>
              <a:rPr lang="de-DE" dirty="0"/>
              <a:t> </a:t>
            </a:r>
            <a:r>
              <a:rPr lang="de-DE" dirty="0" err="1"/>
              <a:t>straight</a:t>
            </a:r>
            <a:r>
              <a:rPr lang="de-DE" dirty="0"/>
              <a:t> </a:t>
            </a:r>
            <a:r>
              <a:rPr lang="de-DE" dirty="0" err="1"/>
              <a:t>rays</a:t>
            </a:r>
            <a:r>
              <a:rPr lang="de-DE" dirty="0"/>
              <a:t> </a:t>
            </a:r>
            <a:r>
              <a:rPr lang="de-DE" dirty="0" err="1"/>
              <a:t>define</a:t>
            </a:r>
            <a:r>
              <a:rPr lang="de-DE" dirty="0"/>
              <a:t> </a:t>
            </a:r>
            <a:r>
              <a:rPr lang="de-DE" dirty="0" err="1"/>
              <a:t>the</a:t>
            </a:r>
            <a:r>
              <a:rPr lang="de-DE" dirty="0"/>
              <a:t> </a:t>
            </a:r>
            <a:r>
              <a:rPr lang="de-DE" dirty="0" err="1"/>
              <a:t>viewpoint</a:t>
            </a:r>
            <a:r>
              <a:rPr lang="de-DE" dirty="0"/>
              <a:t>. In a </a:t>
            </a:r>
            <a:r>
              <a:rPr lang="de-DE" dirty="0" err="1"/>
              <a:t>lens</a:t>
            </a:r>
            <a:r>
              <a:rPr lang="de-DE" dirty="0"/>
              <a:t> </a:t>
            </a:r>
            <a:r>
              <a:rPr lang="de-DE" dirty="0" err="1"/>
              <a:t>the</a:t>
            </a:r>
            <a:r>
              <a:rPr lang="de-DE" dirty="0"/>
              <a:t> </a:t>
            </a:r>
            <a:r>
              <a:rPr lang="de-DE" dirty="0" err="1"/>
              <a:t>effective</a:t>
            </a:r>
            <a:r>
              <a:rPr lang="de-DE" dirty="0"/>
              <a:t> linear </a:t>
            </a:r>
            <a:r>
              <a:rPr lang="de-DE" dirty="0" err="1"/>
              <a:t>perspective</a:t>
            </a:r>
            <a:r>
              <a:rPr lang="de-DE" dirty="0"/>
              <a:t> </a:t>
            </a:r>
            <a:r>
              <a:rPr lang="de-DE" dirty="0" err="1"/>
              <a:t>rays</a:t>
            </a:r>
            <a:r>
              <a:rPr lang="de-DE" dirty="0"/>
              <a:t> </a:t>
            </a:r>
            <a:r>
              <a:rPr lang="de-DE" dirty="0" err="1"/>
              <a:t>coincide</a:t>
            </a:r>
            <a:r>
              <a:rPr lang="de-DE" dirty="0"/>
              <a:t> </a:t>
            </a:r>
            <a:r>
              <a:rPr lang="de-DE" dirty="0" err="1"/>
              <a:t>with</a:t>
            </a:r>
            <a:r>
              <a:rPr lang="de-DE" dirty="0"/>
              <a:t> </a:t>
            </a:r>
            <a:r>
              <a:rPr lang="de-DE" dirty="0" err="1"/>
              <a:t>the</a:t>
            </a:r>
            <a:r>
              <a:rPr lang="de-DE" dirty="0"/>
              <a:t> </a:t>
            </a:r>
            <a:r>
              <a:rPr lang="de-DE" dirty="0" err="1"/>
              <a:t>straight</a:t>
            </a:r>
            <a:r>
              <a:rPr lang="de-DE" dirty="0"/>
              <a:t> </a:t>
            </a:r>
            <a:r>
              <a:rPr lang="de-DE" dirty="0" err="1"/>
              <a:t>rays</a:t>
            </a:r>
            <a:r>
              <a:rPr lang="de-DE" dirty="0"/>
              <a:t> </a:t>
            </a:r>
            <a:r>
              <a:rPr lang="de-DE" dirty="0" err="1"/>
              <a:t>passing</a:t>
            </a:r>
            <a:r>
              <a:rPr lang="de-DE" dirty="0"/>
              <a:t> </a:t>
            </a:r>
            <a:r>
              <a:rPr lang="de-DE" dirty="0" err="1"/>
              <a:t>through</a:t>
            </a:r>
            <a:r>
              <a:rPr lang="de-DE" dirty="0"/>
              <a:t> </a:t>
            </a:r>
            <a:r>
              <a:rPr lang="de-DE" dirty="0" err="1"/>
              <a:t>the</a:t>
            </a:r>
            <a:r>
              <a:rPr lang="de-DE" dirty="0"/>
              <a:t> </a:t>
            </a:r>
            <a:r>
              <a:rPr lang="de-DE" dirty="0" err="1"/>
              <a:t>middle</a:t>
            </a:r>
            <a:r>
              <a:rPr lang="de-DE" dirty="0"/>
              <a:t> </a:t>
            </a:r>
            <a:r>
              <a:rPr lang="de-DE" dirty="0" err="1"/>
              <a:t>of</a:t>
            </a:r>
            <a:r>
              <a:rPr lang="de-DE" dirty="0"/>
              <a:t> </a:t>
            </a:r>
            <a:r>
              <a:rPr lang="de-DE" dirty="0" err="1"/>
              <a:t>the</a:t>
            </a:r>
            <a:r>
              <a:rPr lang="de-DE" dirty="0"/>
              <a:t> </a:t>
            </a:r>
            <a:r>
              <a:rPr lang="de-DE" dirty="0" err="1"/>
              <a:t>lens</a:t>
            </a:r>
            <a:r>
              <a:rPr lang="de-DE" dirty="0"/>
              <a:t>. </a:t>
            </a:r>
          </a:p>
          <a:p>
            <a:endParaRPr lang="de-DE" dirty="0"/>
          </a:p>
          <a:p>
            <a:r>
              <a:rPr lang="de-DE" dirty="0" err="1"/>
              <a:t>Hence</a:t>
            </a:r>
            <a:r>
              <a:rPr lang="de-DE" dirty="0"/>
              <a:t> </a:t>
            </a:r>
            <a:r>
              <a:rPr lang="de-DE" dirty="0" err="1"/>
              <a:t>the</a:t>
            </a:r>
            <a:r>
              <a:rPr lang="de-DE" dirty="0"/>
              <a:t> </a:t>
            </a:r>
            <a:r>
              <a:rPr lang="de-DE" dirty="0" err="1"/>
              <a:t>lens</a:t>
            </a:r>
            <a:r>
              <a:rPr lang="de-DE" dirty="0"/>
              <a:t> </a:t>
            </a:r>
            <a:r>
              <a:rPr lang="de-DE" dirty="0" err="1"/>
              <a:t>produce</a:t>
            </a:r>
            <a:r>
              <a:rPr lang="de-DE" dirty="0"/>
              <a:t> a linear </a:t>
            </a:r>
            <a:r>
              <a:rPr lang="de-DE" dirty="0" err="1"/>
              <a:t>perspecive</a:t>
            </a:r>
            <a:r>
              <a:rPr lang="de-DE" dirty="0"/>
              <a:t> </a:t>
            </a:r>
            <a:r>
              <a:rPr lang="de-DE" dirty="0" err="1"/>
              <a:t>image</a:t>
            </a:r>
            <a:r>
              <a:rPr lang="de-DE" dirty="0"/>
              <a:t>, </a:t>
            </a:r>
            <a:r>
              <a:rPr lang="de-DE" dirty="0" err="1"/>
              <a:t>and</a:t>
            </a:r>
            <a:r>
              <a:rPr lang="de-DE" dirty="0"/>
              <a:t> </a:t>
            </a:r>
            <a:r>
              <a:rPr lang="de-DE" dirty="0" err="1"/>
              <a:t>the</a:t>
            </a:r>
            <a:r>
              <a:rPr lang="de-DE" dirty="0"/>
              <a:t> </a:t>
            </a:r>
            <a:r>
              <a:rPr lang="de-DE" dirty="0" err="1"/>
              <a:t>effective</a:t>
            </a:r>
            <a:r>
              <a:rPr lang="de-DE" dirty="0"/>
              <a:t> </a:t>
            </a:r>
            <a:r>
              <a:rPr lang="de-DE" dirty="0" err="1"/>
              <a:t>pinhole</a:t>
            </a:r>
            <a:r>
              <a:rPr lang="de-DE" dirty="0"/>
              <a:t> </a:t>
            </a:r>
            <a:r>
              <a:rPr lang="de-DE" dirty="0" err="1"/>
              <a:t>is</a:t>
            </a:r>
            <a:r>
              <a:rPr lang="de-DE" dirty="0"/>
              <a:t> </a:t>
            </a:r>
            <a:r>
              <a:rPr lang="de-DE" dirty="0" err="1"/>
              <a:t>right</a:t>
            </a:r>
            <a:r>
              <a:rPr lang="de-DE" dirty="0"/>
              <a:t> in </a:t>
            </a:r>
            <a:r>
              <a:rPr lang="de-DE" dirty="0" err="1"/>
              <a:t>the</a:t>
            </a:r>
            <a:r>
              <a:rPr lang="de-DE" dirty="0"/>
              <a:t> </a:t>
            </a:r>
            <a:r>
              <a:rPr lang="de-DE" dirty="0" err="1"/>
              <a:t>middle</a:t>
            </a:r>
            <a:r>
              <a:rPr lang="de-DE" dirty="0"/>
              <a:t> </a:t>
            </a:r>
            <a:r>
              <a:rPr lang="de-DE" dirty="0" err="1"/>
              <a:t>of</a:t>
            </a:r>
            <a:r>
              <a:rPr lang="de-DE" dirty="0"/>
              <a:t> </a:t>
            </a:r>
            <a:r>
              <a:rPr lang="de-DE" dirty="0" err="1"/>
              <a:t>the</a:t>
            </a:r>
            <a:r>
              <a:rPr lang="de-DE" dirty="0"/>
              <a:t> </a:t>
            </a:r>
            <a:r>
              <a:rPr lang="de-DE" dirty="0" err="1"/>
              <a:t>lens</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26</a:t>
            </a:fld>
            <a:endParaRPr lang="de-DE"/>
          </a:p>
        </p:txBody>
      </p:sp>
    </p:spTree>
    <p:extLst>
      <p:ext uri="{BB962C8B-B14F-4D97-AF65-F5344CB8AC3E}">
        <p14:creationId xmlns:p14="http://schemas.microsoft.com/office/powerpoint/2010/main" val="559795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a little bit of geometrical optics to understand how a lens works. </a:t>
            </a:r>
          </a:p>
          <a:p>
            <a:endParaRPr lang="en-US" dirty="0"/>
          </a:p>
          <a:p>
            <a:r>
              <a:rPr lang="en-US" dirty="0"/>
              <a:t>There are two principles, from which we can derive pretty much everything. </a:t>
            </a:r>
          </a:p>
          <a:p>
            <a:endParaRPr lang="en-US" dirty="0"/>
          </a:p>
          <a:p>
            <a:r>
              <a:rPr lang="en-US" dirty="0"/>
              <a:t>First, straight rays are bent to converge at a single point located at a length f from lens</a:t>
            </a:r>
          </a:p>
          <a:p>
            <a:endParaRPr lang="en-US" dirty="0"/>
          </a:p>
          <a:p>
            <a:r>
              <a:rPr lang="en-US" dirty="0"/>
              <a:t>Rays going through the center are not deviated.</a:t>
            </a:r>
          </a:p>
        </p:txBody>
      </p:sp>
      <p:sp>
        <p:nvSpPr>
          <p:cNvPr id="4" name="Slide Number Placeholder 3"/>
          <p:cNvSpPr>
            <a:spLocks noGrp="1"/>
          </p:cNvSpPr>
          <p:nvPr>
            <p:ph type="sldNum" sz="quarter" idx="5"/>
          </p:nvPr>
        </p:nvSpPr>
        <p:spPr/>
        <p:txBody>
          <a:bodyPr/>
          <a:lstStyle/>
          <a:p>
            <a:fld id="{D7A3900C-D613-854E-9F9C-907A69C6A13A}" type="slidenum">
              <a:rPr lang="de-DE" smtClean="0"/>
              <a:t>27</a:t>
            </a:fld>
            <a:endParaRPr lang="de-DE"/>
          </a:p>
        </p:txBody>
      </p:sp>
    </p:spTree>
    <p:extLst>
      <p:ext uri="{BB962C8B-B14F-4D97-AF65-F5344CB8AC3E}">
        <p14:creationId xmlns:p14="http://schemas.microsoft.com/office/powerpoint/2010/main" val="358982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natural consequence is that points on a plane parallel to the lens are focused to points on another plane parallel to the lens.</a:t>
            </a:r>
          </a:p>
          <a:p>
            <a:endParaRPr lang="en-US" dirty="0"/>
          </a:p>
          <a:p>
            <a:r>
              <a:rPr lang="en-US" dirty="0"/>
              <a:t>Take the top ray. TI will be bent to pass </a:t>
            </a:r>
            <a:r>
              <a:rPr lang="en-US" dirty="0" err="1"/>
              <a:t>throught</a:t>
            </a:r>
            <a:r>
              <a:rPr lang="en-US" dirty="0"/>
              <a:t> he focal point, and will intersect the image plane at a given height. Consider now the ray on the bottom. By symmetry, the straight ray, will be bent exactly to pass through the focal length at the front of the lens, and pass </a:t>
            </a:r>
            <a:r>
              <a:rPr lang="en-US" dirty="0" err="1"/>
              <a:t>throught</a:t>
            </a:r>
            <a:r>
              <a:rPr lang="en-US" dirty="0"/>
              <a:t> the exact same point.</a:t>
            </a:r>
          </a:p>
          <a:p>
            <a:endParaRPr lang="en-US" dirty="0"/>
          </a:p>
          <a:p>
            <a:r>
              <a:rPr lang="en-US" dirty="0"/>
              <a:t>If we take another point in the object plane, it will produces an image point at a different height.</a:t>
            </a:r>
          </a:p>
        </p:txBody>
      </p:sp>
      <p:sp>
        <p:nvSpPr>
          <p:cNvPr id="4" name="Slide Number Placeholder 3"/>
          <p:cNvSpPr>
            <a:spLocks noGrp="1"/>
          </p:cNvSpPr>
          <p:nvPr>
            <p:ph type="sldNum" sz="quarter" idx="5"/>
          </p:nvPr>
        </p:nvSpPr>
        <p:spPr/>
        <p:txBody>
          <a:bodyPr/>
          <a:lstStyle/>
          <a:p>
            <a:fld id="{D7A3900C-D613-854E-9F9C-907A69C6A13A}" type="slidenum">
              <a:rPr lang="de-DE" smtClean="0"/>
              <a:t>28</a:t>
            </a:fld>
            <a:endParaRPr lang="de-DE"/>
          </a:p>
        </p:txBody>
      </p:sp>
    </p:spTree>
    <p:extLst>
      <p:ext uri="{BB962C8B-B14F-4D97-AF65-F5344CB8AC3E}">
        <p14:creationId xmlns:p14="http://schemas.microsoft.com/office/powerpoint/2010/main" val="340929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 </a:t>
            </a:r>
            <a:r>
              <a:rPr lang="de-DE" dirty="0" err="1"/>
              <a:t>lenses</a:t>
            </a:r>
            <a:r>
              <a:rPr lang="de-DE" dirty="0"/>
              <a:t> </a:t>
            </a:r>
            <a:r>
              <a:rPr lang="de-DE" dirty="0" err="1"/>
              <a:t>focal</a:t>
            </a:r>
            <a:r>
              <a:rPr lang="de-DE" dirty="0"/>
              <a:t> </a:t>
            </a:r>
            <a:r>
              <a:rPr lang="de-DE" dirty="0" err="1"/>
              <a:t>lenght</a:t>
            </a:r>
            <a:r>
              <a:rPr lang="de-DE" dirty="0"/>
              <a:t> </a:t>
            </a:r>
            <a:r>
              <a:rPr lang="de-DE" dirty="0" err="1"/>
              <a:t>is</a:t>
            </a:r>
            <a:r>
              <a:rPr lang="de-DE" dirty="0"/>
              <a:t> </a:t>
            </a:r>
            <a:r>
              <a:rPr lang="de-DE" dirty="0" err="1"/>
              <a:t>the</a:t>
            </a:r>
            <a:r>
              <a:rPr lang="de-DE" dirty="0"/>
              <a:t> </a:t>
            </a:r>
            <a:r>
              <a:rPr lang="de-DE" dirty="0" err="1"/>
              <a:t>point</a:t>
            </a:r>
            <a:r>
              <a:rPr lang="de-DE" dirty="0"/>
              <a:t> </a:t>
            </a:r>
            <a:r>
              <a:rPr lang="de-DE" dirty="0" err="1"/>
              <a:t>where</a:t>
            </a:r>
            <a:r>
              <a:rPr lang="de-DE" dirty="0"/>
              <a:t> </a:t>
            </a:r>
            <a:r>
              <a:rPr lang="de-DE" dirty="0" err="1"/>
              <a:t>paralel</a:t>
            </a:r>
            <a:r>
              <a:rPr lang="de-DE" dirty="0"/>
              <a:t> </a:t>
            </a:r>
            <a:r>
              <a:rPr lang="de-DE" dirty="0" err="1"/>
              <a:t>rays</a:t>
            </a:r>
            <a:r>
              <a:rPr lang="de-DE" dirty="0"/>
              <a:t> </a:t>
            </a:r>
            <a:r>
              <a:rPr lang="de-DE" dirty="0" err="1"/>
              <a:t>converge</a:t>
            </a:r>
            <a:r>
              <a:rPr lang="de-DE" dirty="0"/>
              <a:t>. </a:t>
            </a:r>
            <a:r>
              <a:rPr lang="de-DE" dirty="0" err="1"/>
              <a:t>Paralel</a:t>
            </a:r>
            <a:r>
              <a:rPr lang="de-DE" dirty="0"/>
              <a:t> </a:t>
            </a:r>
            <a:r>
              <a:rPr lang="de-DE" dirty="0" err="1"/>
              <a:t>rays</a:t>
            </a:r>
            <a:r>
              <a:rPr lang="de-DE" dirty="0"/>
              <a:t> </a:t>
            </a:r>
            <a:r>
              <a:rPr lang="de-DE" dirty="0" err="1"/>
              <a:t>come</a:t>
            </a:r>
            <a:r>
              <a:rPr lang="de-DE" dirty="0"/>
              <a:t> </a:t>
            </a:r>
            <a:r>
              <a:rPr lang="de-DE" dirty="0" err="1"/>
              <a:t>from</a:t>
            </a:r>
            <a:r>
              <a:rPr lang="de-DE" dirty="0"/>
              <a:t> </a:t>
            </a:r>
            <a:r>
              <a:rPr lang="de-DE" dirty="0" err="1"/>
              <a:t>objects</a:t>
            </a:r>
            <a:r>
              <a:rPr lang="de-DE" dirty="0"/>
              <a:t> at </a:t>
            </a:r>
            <a:r>
              <a:rPr lang="de-DE" dirty="0" err="1"/>
              <a:t>the</a:t>
            </a:r>
            <a:r>
              <a:rPr lang="de-DE" dirty="0"/>
              <a:t> </a:t>
            </a:r>
            <a:r>
              <a:rPr lang="de-DE" dirty="0" err="1"/>
              <a:t>infitie</a:t>
            </a:r>
            <a:endParaRPr lang="de-DE" dirty="0"/>
          </a:p>
          <a:p>
            <a:r>
              <a:rPr lang="de-DE" dirty="0" err="1"/>
              <a:t>If</a:t>
            </a:r>
            <a:r>
              <a:rPr lang="de-DE" dirty="0"/>
              <a:t> </a:t>
            </a:r>
            <a:r>
              <a:rPr lang="de-DE" dirty="0" err="1"/>
              <a:t>we</a:t>
            </a:r>
            <a:r>
              <a:rPr lang="de-DE" dirty="0"/>
              <a:t> </a:t>
            </a:r>
            <a:r>
              <a:rPr lang="de-DE" dirty="0" err="1"/>
              <a:t>move</a:t>
            </a:r>
            <a:r>
              <a:rPr lang="de-DE" dirty="0"/>
              <a:t> </a:t>
            </a:r>
            <a:r>
              <a:rPr lang="de-DE" dirty="0" err="1"/>
              <a:t>the</a:t>
            </a:r>
            <a:r>
              <a:rPr lang="de-DE" dirty="0"/>
              <a:t> </a:t>
            </a:r>
            <a:r>
              <a:rPr lang="de-DE" dirty="0" err="1"/>
              <a:t>sensor</a:t>
            </a:r>
            <a:r>
              <a:rPr lang="de-DE" dirty="0"/>
              <a:t> relative </a:t>
            </a:r>
            <a:r>
              <a:rPr lang="de-DE" dirty="0" err="1"/>
              <a:t>to</a:t>
            </a:r>
            <a:r>
              <a:rPr lang="de-DE" dirty="0"/>
              <a:t> </a:t>
            </a:r>
            <a:r>
              <a:rPr lang="de-DE" dirty="0" err="1"/>
              <a:t>the</a:t>
            </a:r>
            <a:r>
              <a:rPr lang="de-DE" dirty="0"/>
              <a:t> </a:t>
            </a:r>
            <a:r>
              <a:rPr lang="de-DE" dirty="0" err="1"/>
              <a:t>focal</a:t>
            </a:r>
            <a:r>
              <a:rPr lang="de-DE" dirty="0"/>
              <a:t> </a:t>
            </a:r>
            <a:r>
              <a:rPr lang="de-DE" dirty="0" err="1"/>
              <a:t>point</a:t>
            </a:r>
            <a:r>
              <a:rPr lang="de-DE" dirty="0"/>
              <a:t> </a:t>
            </a:r>
            <a:r>
              <a:rPr lang="de-DE" dirty="0" err="1"/>
              <a:t>what</a:t>
            </a:r>
            <a:r>
              <a:rPr lang="de-DE" dirty="0"/>
              <a:t> </a:t>
            </a:r>
            <a:r>
              <a:rPr lang="de-DE" dirty="0" err="1"/>
              <a:t>starts</a:t>
            </a:r>
            <a:r>
              <a:rPr lang="de-DE" dirty="0"/>
              <a:t> </a:t>
            </a:r>
            <a:r>
              <a:rPr lang="de-DE" dirty="0" err="1"/>
              <a:t>to</a:t>
            </a:r>
            <a:r>
              <a:rPr lang="de-DE" dirty="0"/>
              <a:t> happen </a:t>
            </a:r>
            <a:r>
              <a:rPr lang="de-DE" dirty="0" err="1"/>
              <a:t>is</a:t>
            </a:r>
            <a:r>
              <a:rPr lang="de-DE" dirty="0"/>
              <a:t> </a:t>
            </a:r>
            <a:r>
              <a:rPr lang="de-DE" dirty="0" err="1"/>
              <a:t>that</a:t>
            </a:r>
            <a:r>
              <a:rPr lang="de-DE" dirty="0"/>
              <a:t> non </a:t>
            </a:r>
            <a:r>
              <a:rPr lang="de-DE" dirty="0" err="1"/>
              <a:t>paralel</a:t>
            </a:r>
            <a:r>
              <a:rPr lang="de-DE" dirty="0"/>
              <a:t> </a:t>
            </a:r>
            <a:r>
              <a:rPr lang="de-DE" dirty="0" err="1"/>
              <a:t>rays</a:t>
            </a:r>
            <a:r>
              <a:rPr lang="de-DE" dirty="0"/>
              <a:t> </a:t>
            </a:r>
            <a:r>
              <a:rPr lang="de-DE" dirty="0" err="1"/>
              <a:t>are</a:t>
            </a:r>
            <a:r>
              <a:rPr lang="de-DE" dirty="0"/>
              <a:t> </a:t>
            </a:r>
            <a:r>
              <a:rPr lang="de-DE" dirty="0" err="1"/>
              <a:t>focused</a:t>
            </a:r>
            <a:r>
              <a:rPr lang="de-DE" dirty="0"/>
              <a:t> in a </a:t>
            </a:r>
            <a:r>
              <a:rPr lang="de-DE" dirty="0" err="1"/>
              <a:t>single</a:t>
            </a:r>
            <a:r>
              <a:rPr lang="de-DE" dirty="0"/>
              <a:t> </a:t>
            </a:r>
            <a:r>
              <a:rPr lang="de-DE" dirty="0" err="1"/>
              <a:t>point</a:t>
            </a:r>
            <a:r>
              <a:rPr lang="de-DE" dirty="0"/>
              <a:t>. This </a:t>
            </a:r>
            <a:r>
              <a:rPr lang="de-DE" dirty="0" err="1"/>
              <a:t>means</a:t>
            </a:r>
            <a:r>
              <a:rPr lang="de-DE" dirty="0"/>
              <a:t> </a:t>
            </a:r>
            <a:r>
              <a:rPr lang="de-DE" dirty="0" err="1"/>
              <a:t>objects</a:t>
            </a:r>
            <a:r>
              <a:rPr lang="de-DE" dirty="0"/>
              <a:t> at </a:t>
            </a:r>
            <a:r>
              <a:rPr lang="de-DE" dirty="0" err="1"/>
              <a:t>fixed</a:t>
            </a:r>
            <a:r>
              <a:rPr lang="de-DE" dirty="0"/>
              <a:t> </a:t>
            </a:r>
            <a:r>
              <a:rPr lang="de-DE" dirty="0" err="1"/>
              <a:t>distances</a:t>
            </a:r>
            <a:r>
              <a:rPr lang="de-DE" dirty="0"/>
              <a:t> </a:t>
            </a:r>
            <a:r>
              <a:rPr lang="de-DE" dirty="0" err="1"/>
              <a:t>get</a:t>
            </a:r>
            <a:r>
              <a:rPr lang="de-DE" dirty="0"/>
              <a:t> in </a:t>
            </a:r>
            <a:r>
              <a:rPr lang="de-DE" dirty="0" err="1"/>
              <a:t>focus</a:t>
            </a:r>
            <a:r>
              <a:rPr lang="de-DE" dirty="0"/>
              <a:t>.</a:t>
            </a:r>
          </a:p>
          <a:p>
            <a:r>
              <a:rPr lang="de-DE" dirty="0" err="1"/>
              <a:t>That</a:t>
            </a:r>
            <a:r>
              <a:rPr lang="de-DE" dirty="0"/>
              <a:t> </a:t>
            </a:r>
            <a:r>
              <a:rPr lang="de-DE" dirty="0" err="1"/>
              <a:t>is</a:t>
            </a:r>
            <a:r>
              <a:rPr lang="de-DE" dirty="0"/>
              <a:t> </a:t>
            </a:r>
            <a:r>
              <a:rPr lang="de-DE" dirty="0" err="1"/>
              <a:t>how</a:t>
            </a:r>
            <a:r>
              <a:rPr lang="de-DE" dirty="0"/>
              <a:t> </a:t>
            </a:r>
            <a:r>
              <a:rPr lang="de-DE" dirty="0" err="1"/>
              <a:t>focusing</a:t>
            </a:r>
            <a:r>
              <a:rPr lang="de-DE" dirty="0"/>
              <a:t> </a:t>
            </a:r>
            <a:r>
              <a:rPr lang="de-DE" dirty="0" err="1"/>
              <a:t>can</a:t>
            </a:r>
            <a:r>
              <a:rPr lang="de-DE" dirty="0"/>
              <a:t> </a:t>
            </a:r>
            <a:r>
              <a:rPr lang="de-DE" dirty="0" err="1"/>
              <a:t>work</a:t>
            </a:r>
            <a:r>
              <a:rPr lang="de-DE" dirty="0"/>
              <a:t>, </a:t>
            </a:r>
            <a:r>
              <a:rPr lang="de-DE" dirty="0" err="1"/>
              <a:t>by</a:t>
            </a:r>
            <a:r>
              <a:rPr lang="de-DE" dirty="0"/>
              <a:t> </a:t>
            </a:r>
            <a:r>
              <a:rPr lang="de-DE" dirty="0" err="1"/>
              <a:t>changing</a:t>
            </a:r>
            <a:r>
              <a:rPr lang="de-DE" dirty="0"/>
              <a:t> </a:t>
            </a:r>
            <a:r>
              <a:rPr lang="de-DE" dirty="0" err="1"/>
              <a:t>the</a:t>
            </a:r>
            <a:r>
              <a:rPr lang="de-DE" dirty="0"/>
              <a:t> </a:t>
            </a:r>
            <a:r>
              <a:rPr lang="de-DE" dirty="0" err="1"/>
              <a:t>sensor</a:t>
            </a:r>
            <a:r>
              <a:rPr lang="de-DE" dirty="0"/>
              <a:t> </a:t>
            </a:r>
            <a:r>
              <a:rPr lang="de-DE" dirty="0" err="1"/>
              <a:t>distance</a:t>
            </a:r>
            <a:r>
              <a:rPr lang="de-DE" dirty="0"/>
              <a:t> </a:t>
            </a:r>
            <a:r>
              <a:rPr lang="de-DE" dirty="0" err="1"/>
              <a:t>to</a:t>
            </a:r>
            <a:r>
              <a:rPr lang="de-DE" dirty="0"/>
              <a:t> </a:t>
            </a:r>
            <a:r>
              <a:rPr lang="de-DE" dirty="0" err="1"/>
              <a:t>the</a:t>
            </a:r>
            <a:r>
              <a:rPr lang="de-DE" dirty="0"/>
              <a:t> </a:t>
            </a:r>
            <a:r>
              <a:rPr lang="de-DE" dirty="0" err="1"/>
              <a:t>lens</a:t>
            </a:r>
            <a:r>
              <a:rPr lang="de-DE" dirty="0"/>
              <a:t>, </a:t>
            </a:r>
            <a:r>
              <a:rPr lang="de-DE" dirty="0" err="1"/>
              <a:t>or</a:t>
            </a:r>
            <a:r>
              <a:rPr lang="de-DE" dirty="0"/>
              <a:t> </a:t>
            </a:r>
            <a:r>
              <a:rPr lang="de-DE" dirty="0" err="1"/>
              <a:t>viceversa</a:t>
            </a:r>
            <a:r>
              <a:rPr lang="de-DE" dirty="0"/>
              <a:t>. This </a:t>
            </a:r>
            <a:r>
              <a:rPr lang="de-DE" dirty="0" err="1"/>
              <a:t>is</a:t>
            </a:r>
            <a:r>
              <a:rPr lang="de-DE" dirty="0"/>
              <a:t> </a:t>
            </a:r>
            <a:r>
              <a:rPr lang="de-DE" dirty="0" err="1"/>
              <a:t>what</a:t>
            </a:r>
            <a:r>
              <a:rPr lang="de-DE" dirty="0"/>
              <a:t> </a:t>
            </a:r>
            <a:r>
              <a:rPr lang="de-DE" dirty="0" err="1"/>
              <a:t>happens</a:t>
            </a:r>
            <a:r>
              <a:rPr lang="de-DE" dirty="0"/>
              <a:t> </a:t>
            </a:r>
            <a:r>
              <a:rPr lang="de-DE" dirty="0" err="1"/>
              <a:t>when</a:t>
            </a:r>
            <a:r>
              <a:rPr lang="de-DE" dirty="0"/>
              <a:t> </a:t>
            </a:r>
            <a:r>
              <a:rPr lang="de-DE" dirty="0" err="1"/>
              <a:t>the</a:t>
            </a:r>
            <a:r>
              <a:rPr lang="de-DE" dirty="0"/>
              <a:t> </a:t>
            </a:r>
            <a:r>
              <a:rPr lang="de-DE" dirty="0" err="1"/>
              <a:t>lens</a:t>
            </a:r>
            <a:r>
              <a:rPr lang="de-DE" dirty="0"/>
              <a:t> </a:t>
            </a:r>
            <a:r>
              <a:rPr lang="de-DE" dirty="0" err="1"/>
              <a:t>moves</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29</a:t>
            </a:fld>
            <a:endParaRPr lang="de-DE"/>
          </a:p>
        </p:txBody>
      </p:sp>
    </p:spTree>
    <p:extLst>
      <p:ext uri="{BB962C8B-B14F-4D97-AF65-F5344CB8AC3E}">
        <p14:creationId xmlns:p14="http://schemas.microsoft.com/office/powerpoint/2010/main" val="850436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goal is to understand what people are doing in videos and images. For example, we might be interested in recovering the 3D mesh of a human characterizing the human pose and shape of the person. </a:t>
            </a:r>
          </a:p>
          <a:p>
            <a:r>
              <a:rPr lang="en-US" dirty="0"/>
              <a:t>This is a classical computer vision problem where we need to invert the image formation process.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D43CB-95D3-4E1D-A407-1E5B1AE071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342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similar triangles, we have that </a:t>
            </a:r>
            <a:r>
              <a:rPr lang="en-US" dirty="0" err="1"/>
              <a:t>yi</a:t>
            </a:r>
            <a:r>
              <a:rPr lang="en-US" dirty="0"/>
              <a:t>/</a:t>
            </a:r>
            <a:r>
              <a:rPr lang="en-US" dirty="0" err="1"/>
              <a:t>y_o</a:t>
            </a:r>
            <a:r>
              <a:rPr lang="en-US" dirty="0"/>
              <a:t> is equal to </a:t>
            </a:r>
            <a:r>
              <a:rPr lang="en-US" dirty="0" err="1"/>
              <a:t>si</a:t>
            </a:r>
            <a:r>
              <a:rPr lang="en-US" dirty="0"/>
              <a:t> over s0</a:t>
            </a:r>
          </a:p>
        </p:txBody>
      </p:sp>
      <p:sp>
        <p:nvSpPr>
          <p:cNvPr id="4" name="Slide Number Placeholder 3"/>
          <p:cNvSpPr>
            <a:spLocks noGrp="1"/>
          </p:cNvSpPr>
          <p:nvPr>
            <p:ph type="sldNum" sz="quarter" idx="5"/>
          </p:nvPr>
        </p:nvSpPr>
        <p:spPr/>
        <p:txBody>
          <a:bodyPr/>
          <a:lstStyle/>
          <a:p>
            <a:fld id="{D7A3900C-D613-854E-9F9C-907A69C6A13A}" type="slidenum">
              <a:rPr lang="de-DE" smtClean="0"/>
              <a:t>31</a:t>
            </a:fld>
            <a:endParaRPr lang="de-DE"/>
          </a:p>
        </p:txBody>
      </p:sp>
    </p:spTree>
    <p:extLst>
      <p:ext uri="{BB962C8B-B14F-4D97-AF65-F5344CB8AC3E}">
        <p14:creationId xmlns:p14="http://schemas.microsoft.com/office/powerpoint/2010/main" val="881274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By</a:t>
            </a:r>
            <a:r>
              <a:rPr lang="de-DE" dirty="0"/>
              <a:t> </a:t>
            </a:r>
            <a:r>
              <a:rPr lang="de-DE" dirty="0" err="1"/>
              <a:t>using</a:t>
            </a:r>
            <a:r>
              <a:rPr lang="de-DE" dirty="0"/>
              <a:t> </a:t>
            </a:r>
            <a:r>
              <a:rPr lang="de-DE" dirty="0" err="1"/>
              <a:t>the</a:t>
            </a:r>
            <a:r>
              <a:rPr lang="de-DE" dirty="0"/>
              <a:t> </a:t>
            </a:r>
            <a:r>
              <a:rPr lang="de-DE" dirty="0" err="1"/>
              <a:t>triangle</a:t>
            </a:r>
            <a:r>
              <a:rPr lang="de-DE" dirty="0"/>
              <a:t> on </a:t>
            </a:r>
            <a:r>
              <a:rPr lang="de-DE" dirty="0" err="1"/>
              <a:t>the</a:t>
            </a:r>
            <a:r>
              <a:rPr lang="de-DE" dirty="0"/>
              <a:t> </a:t>
            </a:r>
            <a:r>
              <a:rPr lang="de-DE" dirty="0" err="1"/>
              <a:t>left</a:t>
            </a:r>
            <a:r>
              <a:rPr lang="de-DE" dirty="0"/>
              <a:t>, </a:t>
            </a:r>
            <a:r>
              <a:rPr lang="de-DE" dirty="0" err="1"/>
              <a:t>we</a:t>
            </a:r>
            <a:r>
              <a:rPr lang="de-DE" dirty="0"/>
              <a:t> also </a:t>
            </a:r>
            <a:r>
              <a:rPr lang="de-DE" dirty="0" err="1"/>
              <a:t>have</a:t>
            </a:r>
            <a:r>
              <a:rPr lang="de-DE" dirty="0"/>
              <a:t> </a:t>
            </a:r>
            <a:r>
              <a:rPr lang="de-DE" dirty="0" err="1"/>
              <a:t>that</a:t>
            </a:r>
            <a:r>
              <a:rPr lang="de-DE" dirty="0"/>
              <a:t> si-f </a:t>
            </a:r>
            <a:r>
              <a:rPr lang="de-DE" dirty="0" err="1"/>
              <a:t>is</a:t>
            </a:r>
            <a:r>
              <a:rPr lang="de-DE" dirty="0"/>
              <a:t> </a:t>
            </a:r>
            <a:r>
              <a:rPr lang="de-DE" dirty="0" err="1"/>
              <a:t>to</a:t>
            </a:r>
            <a:r>
              <a:rPr lang="de-DE" dirty="0"/>
              <a:t> f </a:t>
            </a:r>
            <a:r>
              <a:rPr lang="de-DE" dirty="0" err="1"/>
              <a:t>as</a:t>
            </a:r>
            <a:r>
              <a:rPr lang="de-DE" dirty="0"/>
              <a:t> </a:t>
            </a:r>
            <a:r>
              <a:rPr lang="de-DE" dirty="0" err="1"/>
              <a:t>yi</a:t>
            </a:r>
            <a:r>
              <a:rPr lang="de-DE" dirty="0"/>
              <a:t> </a:t>
            </a:r>
            <a:r>
              <a:rPr lang="de-DE" dirty="0" err="1"/>
              <a:t>is</a:t>
            </a:r>
            <a:r>
              <a:rPr lang="de-DE" dirty="0"/>
              <a:t> </a:t>
            </a:r>
            <a:r>
              <a:rPr lang="de-DE" dirty="0" err="1"/>
              <a:t>to</a:t>
            </a:r>
            <a:r>
              <a:rPr lang="de-DE" dirty="0"/>
              <a:t> </a:t>
            </a:r>
            <a:r>
              <a:rPr lang="de-DE" dirty="0" err="1"/>
              <a:t>yo</a:t>
            </a:r>
            <a:r>
              <a:rPr lang="de-DE" dirty="0"/>
              <a:t>.</a:t>
            </a:r>
          </a:p>
          <a:p>
            <a:endParaRPr lang="de-DE" dirty="0"/>
          </a:p>
          <a:p>
            <a:r>
              <a:rPr lang="de-DE" dirty="0"/>
              <a:t>So </a:t>
            </a:r>
            <a:r>
              <a:rPr lang="de-DE" dirty="0" err="1"/>
              <a:t>we</a:t>
            </a:r>
            <a:r>
              <a:rPr lang="de-DE" dirty="0"/>
              <a:t> </a:t>
            </a:r>
            <a:r>
              <a:rPr lang="de-DE" dirty="0" err="1"/>
              <a:t>ogtain</a:t>
            </a:r>
            <a:r>
              <a:rPr lang="de-DE" dirty="0"/>
              <a:t> </a:t>
            </a:r>
            <a:r>
              <a:rPr lang="de-DE" dirty="0" err="1"/>
              <a:t>the</a:t>
            </a:r>
            <a:r>
              <a:rPr lang="de-DE" dirty="0"/>
              <a:t> </a:t>
            </a:r>
            <a:r>
              <a:rPr lang="de-DE" dirty="0" err="1"/>
              <a:t>following</a:t>
            </a:r>
            <a:r>
              <a:rPr lang="de-DE" dirty="0"/>
              <a:t> </a:t>
            </a:r>
            <a:r>
              <a:rPr lang="de-DE" dirty="0" err="1"/>
              <a:t>relationship</a:t>
            </a:r>
            <a:r>
              <a:rPr lang="de-DE" dirty="0"/>
              <a:t>, </a:t>
            </a:r>
            <a:r>
              <a:rPr lang="de-DE" dirty="0" err="1"/>
              <a:t>which</a:t>
            </a:r>
            <a:r>
              <a:rPr lang="de-DE" dirty="0"/>
              <a:t> </a:t>
            </a:r>
            <a:r>
              <a:rPr lang="de-DE" dirty="0" err="1"/>
              <a:t>is</a:t>
            </a:r>
            <a:r>
              <a:rPr lang="de-DE" dirty="0"/>
              <a:t> </a:t>
            </a:r>
            <a:r>
              <a:rPr lang="de-DE" dirty="0" err="1"/>
              <a:t>probably</a:t>
            </a:r>
            <a:r>
              <a:rPr lang="de-DE" dirty="0"/>
              <a:t> </a:t>
            </a:r>
            <a:r>
              <a:rPr lang="de-DE" dirty="0" err="1"/>
              <a:t>the</a:t>
            </a:r>
            <a:r>
              <a:rPr lang="de-DE" dirty="0"/>
              <a:t> </a:t>
            </a:r>
            <a:r>
              <a:rPr lang="de-DE" dirty="0" err="1"/>
              <a:t>most</a:t>
            </a:r>
            <a:r>
              <a:rPr lang="de-DE" dirty="0"/>
              <a:t> </a:t>
            </a:r>
            <a:r>
              <a:rPr lang="de-DE" dirty="0" err="1"/>
              <a:t>important</a:t>
            </a:r>
            <a:r>
              <a:rPr lang="de-DE" dirty="0"/>
              <a:t> </a:t>
            </a:r>
            <a:r>
              <a:rPr lang="de-DE" dirty="0" err="1"/>
              <a:t>formula</a:t>
            </a:r>
            <a:r>
              <a:rPr lang="de-DE" dirty="0"/>
              <a:t> </a:t>
            </a:r>
            <a:r>
              <a:rPr lang="de-DE" dirty="0" err="1"/>
              <a:t>that</a:t>
            </a:r>
            <a:r>
              <a:rPr lang="de-DE" dirty="0"/>
              <a:t> </a:t>
            </a:r>
            <a:r>
              <a:rPr lang="de-DE" dirty="0" err="1"/>
              <a:t>we</a:t>
            </a:r>
            <a:r>
              <a:rPr lang="de-DE" dirty="0"/>
              <a:t> </a:t>
            </a:r>
            <a:r>
              <a:rPr lang="de-DE" dirty="0" err="1"/>
              <a:t>know</a:t>
            </a:r>
            <a:r>
              <a:rPr lang="de-DE" dirty="0"/>
              <a:t> </a:t>
            </a:r>
            <a:r>
              <a:rPr lang="de-DE" dirty="0" err="1"/>
              <a:t>for</a:t>
            </a:r>
            <a:r>
              <a:rPr lang="de-DE" dirty="0"/>
              <a:t> </a:t>
            </a:r>
            <a:r>
              <a:rPr lang="de-DE" dirty="0" err="1"/>
              <a:t>lenses</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32</a:t>
            </a:fld>
            <a:endParaRPr lang="de-DE"/>
          </a:p>
        </p:txBody>
      </p:sp>
    </p:spTree>
    <p:extLst>
      <p:ext uri="{BB962C8B-B14F-4D97-AF65-F5344CB8AC3E}">
        <p14:creationId xmlns:p14="http://schemas.microsoft.com/office/powerpoint/2010/main" val="22470662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Now</a:t>
            </a:r>
            <a:r>
              <a:rPr lang="de-DE" dirty="0"/>
              <a:t> </a:t>
            </a:r>
            <a:r>
              <a:rPr lang="de-DE" dirty="0" err="1"/>
              <a:t>that</a:t>
            </a:r>
            <a:r>
              <a:rPr lang="de-DE" dirty="0"/>
              <a:t> </a:t>
            </a:r>
            <a:r>
              <a:rPr lang="de-DE" dirty="0" err="1"/>
              <a:t>we</a:t>
            </a:r>
            <a:r>
              <a:rPr lang="de-DE" dirty="0"/>
              <a:t> </a:t>
            </a:r>
            <a:r>
              <a:rPr lang="de-DE" dirty="0" err="1"/>
              <a:t>have</a:t>
            </a:r>
            <a:r>
              <a:rPr lang="de-DE" dirty="0"/>
              <a:t> </a:t>
            </a:r>
            <a:r>
              <a:rPr lang="de-DE" dirty="0" err="1"/>
              <a:t>Gauss</a:t>
            </a:r>
            <a:r>
              <a:rPr lang="de-DE" dirty="0"/>
              <a:t> </a:t>
            </a:r>
            <a:r>
              <a:rPr lang="de-DE" dirty="0" err="1"/>
              <a:t>lens</a:t>
            </a:r>
            <a:r>
              <a:rPr lang="de-DE" dirty="0"/>
              <a:t> </a:t>
            </a:r>
            <a:r>
              <a:rPr lang="de-DE" dirty="0" err="1"/>
              <a:t>formula</a:t>
            </a:r>
            <a:r>
              <a:rPr lang="de-DE" dirty="0"/>
              <a:t> </a:t>
            </a:r>
            <a:r>
              <a:rPr lang="de-DE" dirty="0" err="1"/>
              <a:t>under</a:t>
            </a:r>
            <a:r>
              <a:rPr lang="de-DE" dirty="0"/>
              <a:t> </a:t>
            </a:r>
            <a:r>
              <a:rPr lang="de-DE" dirty="0" err="1"/>
              <a:t>our</a:t>
            </a:r>
            <a:r>
              <a:rPr lang="de-DE" dirty="0"/>
              <a:t> </a:t>
            </a:r>
            <a:r>
              <a:rPr lang="de-DE" dirty="0" err="1"/>
              <a:t>belt</a:t>
            </a:r>
            <a:r>
              <a:rPr lang="de-DE" dirty="0"/>
              <a:t>, </a:t>
            </a:r>
            <a:r>
              <a:rPr lang="de-DE" dirty="0" err="1"/>
              <a:t>we</a:t>
            </a:r>
            <a:r>
              <a:rPr lang="de-DE" dirty="0"/>
              <a:t> </a:t>
            </a:r>
            <a:r>
              <a:rPr lang="de-DE" dirty="0" err="1"/>
              <a:t>now</a:t>
            </a:r>
            <a:r>
              <a:rPr lang="de-DE" dirty="0"/>
              <a:t> </a:t>
            </a:r>
            <a:r>
              <a:rPr lang="de-DE" dirty="0" err="1"/>
              <a:t>how</a:t>
            </a:r>
            <a:r>
              <a:rPr lang="de-DE" dirty="0"/>
              <a:t> </a:t>
            </a:r>
            <a:r>
              <a:rPr lang="de-DE" dirty="0" err="1"/>
              <a:t>to</a:t>
            </a:r>
            <a:r>
              <a:rPr lang="de-DE" dirty="0"/>
              <a:t> </a:t>
            </a:r>
            <a:r>
              <a:rPr lang="de-DE" dirty="0" err="1"/>
              <a:t>focus</a:t>
            </a:r>
            <a:r>
              <a:rPr lang="de-DE" dirty="0"/>
              <a:t> </a:t>
            </a:r>
            <a:r>
              <a:rPr lang="de-DE" dirty="0" err="1"/>
              <a:t>objects</a:t>
            </a:r>
            <a:r>
              <a:rPr lang="de-DE" dirty="0"/>
              <a:t> at a </a:t>
            </a:r>
            <a:r>
              <a:rPr lang="de-DE" dirty="0" err="1"/>
              <a:t>given</a:t>
            </a:r>
            <a:r>
              <a:rPr lang="de-DE" dirty="0"/>
              <a:t> </a:t>
            </a:r>
            <a:r>
              <a:rPr lang="de-DE" dirty="0" err="1"/>
              <a:t>distance</a:t>
            </a:r>
            <a:r>
              <a:rPr lang="de-DE" dirty="0"/>
              <a:t> </a:t>
            </a:r>
            <a:r>
              <a:rPr lang="de-DE" dirty="0" err="1"/>
              <a:t>s_o</a:t>
            </a:r>
            <a:r>
              <a:rPr lang="de-DE" dirty="0"/>
              <a:t>. </a:t>
            </a:r>
            <a:r>
              <a:rPr lang="de-DE" dirty="0" err="1"/>
              <a:t>For</a:t>
            </a:r>
            <a:r>
              <a:rPr lang="de-DE" dirty="0"/>
              <a:t> a </a:t>
            </a:r>
            <a:r>
              <a:rPr lang="de-DE" dirty="0" err="1"/>
              <a:t>fixed</a:t>
            </a:r>
            <a:r>
              <a:rPr lang="de-DE" dirty="0"/>
              <a:t> </a:t>
            </a:r>
            <a:r>
              <a:rPr lang="de-DE" dirty="0" err="1"/>
              <a:t>lenses</a:t>
            </a:r>
            <a:r>
              <a:rPr lang="de-DE" dirty="0"/>
              <a:t> </a:t>
            </a:r>
            <a:r>
              <a:rPr lang="de-DE" dirty="0" err="1"/>
              <a:t>with</a:t>
            </a:r>
            <a:r>
              <a:rPr lang="de-DE" dirty="0"/>
              <a:t> </a:t>
            </a:r>
            <a:r>
              <a:rPr lang="de-DE" dirty="0" err="1"/>
              <a:t>focal</a:t>
            </a:r>
            <a:r>
              <a:rPr lang="de-DE" dirty="0"/>
              <a:t> </a:t>
            </a:r>
            <a:r>
              <a:rPr lang="de-DE" dirty="0" err="1"/>
              <a:t>lenght</a:t>
            </a:r>
            <a:r>
              <a:rPr lang="de-DE" dirty="0"/>
              <a:t> f, </a:t>
            </a:r>
            <a:r>
              <a:rPr lang="de-DE" dirty="0" err="1"/>
              <a:t>the</a:t>
            </a:r>
            <a:r>
              <a:rPr lang="de-DE" dirty="0"/>
              <a:t> </a:t>
            </a:r>
            <a:r>
              <a:rPr lang="de-DE" dirty="0" err="1"/>
              <a:t>formula</a:t>
            </a:r>
            <a:r>
              <a:rPr lang="de-DE" dirty="0"/>
              <a:t> </a:t>
            </a:r>
            <a:r>
              <a:rPr lang="de-DE" dirty="0" err="1"/>
              <a:t>tells</a:t>
            </a:r>
            <a:r>
              <a:rPr lang="de-DE" dirty="0"/>
              <a:t> </a:t>
            </a:r>
            <a:r>
              <a:rPr lang="de-DE" dirty="0" err="1"/>
              <a:t>us</a:t>
            </a:r>
            <a:r>
              <a:rPr lang="de-DE" dirty="0"/>
              <a:t> </a:t>
            </a:r>
            <a:r>
              <a:rPr lang="de-DE" dirty="0" err="1"/>
              <a:t>how</a:t>
            </a:r>
            <a:r>
              <a:rPr lang="de-DE" dirty="0"/>
              <a:t> </a:t>
            </a:r>
            <a:r>
              <a:rPr lang="de-DE" dirty="0" err="1"/>
              <a:t>much</a:t>
            </a:r>
            <a:r>
              <a:rPr lang="de-DE" dirty="0"/>
              <a:t> I </a:t>
            </a:r>
            <a:r>
              <a:rPr lang="de-DE" dirty="0" err="1"/>
              <a:t>have</a:t>
            </a:r>
            <a:r>
              <a:rPr lang="de-DE" dirty="0"/>
              <a:t> </a:t>
            </a:r>
            <a:r>
              <a:rPr lang="de-DE" dirty="0" err="1"/>
              <a:t>to</a:t>
            </a:r>
            <a:r>
              <a:rPr lang="de-DE" dirty="0"/>
              <a:t> </a:t>
            </a:r>
            <a:r>
              <a:rPr lang="de-DE" dirty="0" err="1"/>
              <a:t>move</a:t>
            </a:r>
            <a:endParaRPr lang="de-DE" dirty="0"/>
          </a:p>
          <a:p>
            <a:r>
              <a:rPr lang="de-DE" dirty="0"/>
              <a:t>The </a:t>
            </a:r>
            <a:r>
              <a:rPr lang="de-DE" dirty="0" err="1"/>
              <a:t>sensor</a:t>
            </a:r>
            <a:r>
              <a:rPr lang="de-DE" dirty="0"/>
              <a:t> </a:t>
            </a:r>
            <a:r>
              <a:rPr lang="de-DE" dirty="0" err="1"/>
              <a:t>away</a:t>
            </a:r>
            <a:r>
              <a:rPr lang="de-DE" dirty="0"/>
              <a:t> </a:t>
            </a:r>
            <a:r>
              <a:rPr lang="de-DE" dirty="0" err="1"/>
              <a:t>from</a:t>
            </a:r>
            <a:r>
              <a:rPr lang="de-DE" dirty="0"/>
              <a:t> </a:t>
            </a:r>
            <a:r>
              <a:rPr lang="de-DE" dirty="0" err="1"/>
              <a:t>the</a:t>
            </a:r>
            <a:r>
              <a:rPr lang="de-DE" dirty="0"/>
              <a:t> </a:t>
            </a:r>
            <a:r>
              <a:rPr lang="de-DE" dirty="0" err="1"/>
              <a:t>lenses</a:t>
            </a:r>
            <a:r>
              <a:rPr lang="de-DE" dirty="0"/>
              <a:t>. </a:t>
            </a:r>
            <a:r>
              <a:rPr lang="de-DE" dirty="0" err="1"/>
              <a:t>Or</a:t>
            </a:r>
            <a:r>
              <a:rPr lang="de-DE" dirty="0"/>
              <a:t> </a:t>
            </a:r>
            <a:r>
              <a:rPr lang="de-DE" dirty="0" err="1"/>
              <a:t>how</a:t>
            </a:r>
            <a:r>
              <a:rPr lang="de-DE" dirty="0"/>
              <a:t> </a:t>
            </a:r>
            <a:r>
              <a:rPr lang="de-DE" dirty="0" err="1"/>
              <a:t>muhc</a:t>
            </a:r>
            <a:r>
              <a:rPr lang="de-DE" dirty="0"/>
              <a:t> I </a:t>
            </a:r>
            <a:r>
              <a:rPr lang="de-DE" dirty="0" err="1"/>
              <a:t>have</a:t>
            </a:r>
            <a:r>
              <a:rPr lang="de-DE" dirty="0"/>
              <a:t> </a:t>
            </a:r>
            <a:r>
              <a:rPr lang="de-DE" dirty="0" err="1"/>
              <a:t>to</a:t>
            </a:r>
            <a:r>
              <a:rPr lang="de-DE" dirty="0"/>
              <a:t> </a:t>
            </a:r>
            <a:r>
              <a:rPr lang="de-DE" dirty="0" err="1"/>
              <a:t>change</a:t>
            </a:r>
            <a:r>
              <a:rPr lang="de-DE" dirty="0"/>
              <a:t> </a:t>
            </a:r>
            <a:r>
              <a:rPr lang="de-DE" dirty="0" err="1"/>
              <a:t>the</a:t>
            </a:r>
            <a:r>
              <a:rPr lang="de-DE" dirty="0"/>
              <a:t> </a:t>
            </a:r>
            <a:r>
              <a:rPr lang="de-DE" dirty="0" err="1"/>
              <a:t>focal</a:t>
            </a:r>
            <a:r>
              <a:rPr lang="de-DE" dirty="0"/>
              <a:t> </a:t>
            </a:r>
            <a:r>
              <a:rPr lang="de-DE" dirty="0" err="1"/>
              <a:t>lenght</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33</a:t>
            </a:fld>
            <a:endParaRPr lang="de-DE"/>
          </a:p>
        </p:txBody>
      </p:sp>
    </p:spTree>
    <p:extLst>
      <p:ext uri="{BB962C8B-B14F-4D97-AF65-F5344CB8AC3E}">
        <p14:creationId xmlns:p14="http://schemas.microsoft.com/office/powerpoint/2010/main" val="3702028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 a </a:t>
            </a:r>
            <a:r>
              <a:rPr lang="de-DE" dirty="0" err="1"/>
              <a:t>Pinhole</a:t>
            </a:r>
            <a:r>
              <a:rPr lang="de-DE" dirty="0"/>
              <a:t> </a:t>
            </a:r>
            <a:r>
              <a:rPr lang="de-DE" dirty="0" err="1"/>
              <a:t>camera</a:t>
            </a:r>
            <a:r>
              <a:rPr lang="de-DE" dirty="0"/>
              <a:t> </a:t>
            </a:r>
            <a:r>
              <a:rPr lang="de-DE" dirty="0" err="1"/>
              <a:t>model</a:t>
            </a:r>
            <a:r>
              <a:rPr lang="de-DE" dirty="0"/>
              <a:t> f </a:t>
            </a:r>
            <a:r>
              <a:rPr lang="de-DE" dirty="0" err="1"/>
              <a:t>is</a:t>
            </a:r>
            <a:r>
              <a:rPr lang="de-DE" dirty="0"/>
              <a:t> </a:t>
            </a:r>
            <a:r>
              <a:rPr lang="de-DE" dirty="0" err="1"/>
              <a:t>teh</a:t>
            </a:r>
            <a:r>
              <a:rPr lang="de-DE" dirty="0"/>
              <a:t> </a:t>
            </a:r>
            <a:r>
              <a:rPr lang="de-DE" dirty="0" err="1"/>
              <a:t>focal</a:t>
            </a:r>
            <a:r>
              <a:rPr lang="de-DE" dirty="0"/>
              <a:t> </a:t>
            </a:r>
            <a:r>
              <a:rPr lang="de-DE" dirty="0" err="1"/>
              <a:t>length</a:t>
            </a:r>
            <a:r>
              <a:rPr lang="de-DE" dirty="0"/>
              <a:t> </a:t>
            </a:r>
            <a:r>
              <a:rPr lang="de-DE" dirty="0" err="1"/>
              <a:t>and</a:t>
            </a:r>
            <a:r>
              <a:rPr lang="de-DE" dirty="0"/>
              <a:t> </a:t>
            </a:r>
            <a:r>
              <a:rPr lang="de-DE" dirty="0" err="1"/>
              <a:t>equals</a:t>
            </a:r>
            <a:r>
              <a:rPr lang="de-DE" dirty="0"/>
              <a:t> </a:t>
            </a:r>
            <a:r>
              <a:rPr lang="de-DE" dirty="0" err="1"/>
              <a:t>the</a:t>
            </a:r>
            <a:r>
              <a:rPr lang="de-DE" dirty="0"/>
              <a:t> </a:t>
            </a:r>
            <a:r>
              <a:rPr lang="de-DE" dirty="0" err="1"/>
              <a:t>distance</a:t>
            </a:r>
            <a:r>
              <a:rPr lang="de-DE" dirty="0"/>
              <a:t> </a:t>
            </a:r>
            <a:r>
              <a:rPr lang="de-DE" dirty="0" err="1"/>
              <a:t>from</a:t>
            </a:r>
            <a:r>
              <a:rPr lang="de-DE" dirty="0"/>
              <a:t> </a:t>
            </a:r>
            <a:r>
              <a:rPr lang="de-DE" dirty="0" err="1"/>
              <a:t>the</a:t>
            </a:r>
            <a:r>
              <a:rPr lang="de-DE" dirty="0"/>
              <a:t> </a:t>
            </a:r>
            <a:r>
              <a:rPr lang="de-DE" dirty="0" err="1"/>
              <a:t>sensor</a:t>
            </a:r>
            <a:r>
              <a:rPr lang="de-DE" dirty="0"/>
              <a:t> </a:t>
            </a:r>
            <a:r>
              <a:rPr lang="de-DE" dirty="0" err="1"/>
              <a:t>to</a:t>
            </a:r>
            <a:r>
              <a:rPr lang="de-DE" dirty="0"/>
              <a:t> </a:t>
            </a:r>
            <a:r>
              <a:rPr lang="de-DE" dirty="0" err="1"/>
              <a:t>the</a:t>
            </a:r>
            <a:r>
              <a:rPr lang="de-DE" dirty="0"/>
              <a:t> </a:t>
            </a:r>
            <a:r>
              <a:rPr lang="de-DE" dirty="0" err="1"/>
              <a:t>image</a:t>
            </a:r>
            <a:r>
              <a:rPr lang="de-DE" dirty="0"/>
              <a:t> plane.</a:t>
            </a:r>
          </a:p>
          <a:p>
            <a:r>
              <a:rPr lang="de-DE" dirty="0"/>
              <a:t>In a </a:t>
            </a:r>
            <a:r>
              <a:rPr lang="de-DE" dirty="0" err="1"/>
              <a:t>lens</a:t>
            </a:r>
            <a:r>
              <a:rPr lang="de-DE" dirty="0"/>
              <a:t> </a:t>
            </a:r>
            <a:r>
              <a:rPr lang="de-DE" dirty="0" err="1"/>
              <a:t>camera</a:t>
            </a:r>
            <a:r>
              <a:rPr lang="de-DE" dirty="0"/>
              <a:t> </a:t>
            </a:r>
            <a:r>
              <a:rPr lang="de-DE" dirty="0" err="1"/>
              <a:t>model</a:t>
            </a:r>
            <a:r>
              <a:rPr lang="de-DE" dirty="0"/>
              <a:t>, </a:t>
            </a:r>
            <a:r>
              <a:rPr lang="de-DE" dirty="0" err="1"/>
              <a:t>focal</a:t>
            </a:r>
            <a:r>
              <a:rPr lang="de-DE" dirty="0"/>
              <a:t> </a:t>
            </a:r>
            <a:r>
              <a:rPr lang="de-DE" dirty="0" err="1"/>
              <a:t>length</a:t>
            </a:r>
            <a:r>
              <a:rPr lang="de-DE" dirty="0"/>
              <a:t> </a:t>
            </a:r>
            <a:r>
              <a:rPr lang="de-DE" dirty="0" err="1"/>
              <a:t>is</a:t>
            </a:r>
            <a:r>
              <a:rPr lang="de-DE" dirty="0"/>
              <a:t> a </a:t>
            </a:r>
            <a:r>
              <a:rPr lang="de-DE" dirty="0" err="1"/>
              <a:t>physical</a:t>
            </a:r>
            <a:r>
              <a:rPr lang="de-DE" dirty="0"/>
              <a:t> </a:t>
            </a:r>
            <a:r>
              <a:rPr lang="de-DE" dirty="0" err="1"/>
              <a:t>property</a:t>
            </a:r>
            <a:r>
              <a:rPr lang="de-DE" dirty="0"/>
              <a:t> </a:t>
            </a:r>
            <a:r>
              <a:rPr lang="de-DE" dirty="0" err="1"/>
              <a:t>of</a:t>
            </a:r>
            <a:r>
              <a:rPr lang="de-DE" dirty="0"/>
              <a:t> </a:t>
            </a:r>
            <a:r>
              <a:rPr lang="de-DE" dirty="0" err="1"/>
              <a:t>the</a:t>
            </a:r>
            <a:r>
              <a:rPr lang="de-DE" dirty="0"/>
              <a:t> </a:t>
            </a:r>
            <a:r>
              <a:rPr lang="de-DE" dirty="0" err="1"/>
              <a:t>lenses</a:t>
            </a:r>
            <a:r>
              <a:rPr lang="de-DE" dirty="0"/>
              <a:t>, </a:t>
            </a:r>
            <a:r>
              <a:rPr lang="de-DE" dirty="0" err="1"/>
              <a:t>which</a:t>
            </a:r>
            <a:r>
              <a:rPr lang="de-DE" dirty="0"/>
              <a:t> </a:t>
            </a:r>
            <a:r>
              <a:rPr lang="de-DE" dirty="0" err="1"/>
              <a:t>does</a:t>
            </a:r>
            <a:r>
              <a:rPr lang="de-DE" dirty="0"/>
              <a:t> not </a:t>
            </a:r>
            <a:r>
              <a:rPr lang="de-DE" dirty="0" err="1"/>
              <a:t>depend</a:t>
            </a:r>
            <a:r>
              <a:rPr lang="de-DE" dirty="0"/>
              <a:t> on </a:t>
            </a:r>
            <a:r>
              <a:rPr lang="de-DE" dirty="0" err="1"/>
              <a:t>the</a:t>
            </a:r>
            <a:r>
              <a:rPr lang="de-DE" dirty="0"/>
              <a:t> </a:t>
            </a:r>
            <a:r>
              <a:rPr lang="de-DE" dirty="0" err="1"/>
              <a:t>distance</a:t>
            </a:r>
            <a:r>
              <a:rPr lang="de-DE" dirty="0"/>
              <a:t> </a:t>
            </a:r>
            <a:r>
              <a:rPr lang="de-DE" dirty="0" err="1"/>
              <a:t>of</a:t>
            </a:r>
            <a:r>
              <a:rPr lang="de-DE" dirty="0"/>
              <a:t> </a:t>
            </a:r>
            <a:r>
              <a:rPr lang="de-DE" dirty="0" err="1"/>
              <a:t>the</a:t>
            </a:r>
            <a:r>
              <a:rPr lang="de-DE" dirty="0"/>
              <a:t> </a:t>
            </a:r>
            <a:r>
              <a:rPr lang="de-DE" dirty="0" err="1"/>
              <a:t>sensor</a:t>
            </a:r>
            <a:r>
              <a:rPr lang="de-DE" dirty="0"/>
              <a:t>. </a:t>
            </a:r>
          </a:p>
          <a:p>
            <a:r>
              <a:rPr lang="de-DE" dirty="0" err="1"/>
              <a:t>Notice</a:t>
            </a:r>
            <a:r>
              <a:rPr lang="de-DE" dirty="0"/>
              <a:t> </a:t>
            </a:r>
            <a:r>
              <a:rPr lang="de-DE" dirty="0" err="1"/>
              <a:t>that</a:t>
            </a:r>
            <a:r>
              <a:rPr lang="de-DE" dirty="0"/>
              <a:t> </a:t>
            </a:r>
            <a:r>
              <a:rPr lang="de-DE" dirty="0" err="1"/>
              <a:t>the</a:t>
            </a:r>
            <a:r>
              <a:rPr lang="de-DE" dirty="0"/>
              <a:t> linear </a:t>
            </a:r>
            <a:r>
              <a:rPr lang="de-DE" dirty="0" err="1"/>
              <a:t>perspective</a:t>
            </a:r>
            <a:r>
              <a:rPr lang="de-DE" dirty="0"/>
              <a:t> </a:t>
            </a:r>
            <a:r>
              <a:rPr lang="de-DE" dirty="0" err="1"/>
              <a:t>is</a:t>
            </a:r>
            <a:r>
              <a:rPr lang="de-DE" dirty="0"/>
              <a:t> </a:t>
            </a:r>
            <a:r>
              <a:rPr lang="de-DE" dirty="0" err="1"/>
              <a:t>determined</a:t>
            </a:r>
            <a:r>
              <a:rPr lang="de-DE" dirty="0"/>
              <a:t> </a:t>
            </a:r>
            <a:r>
              <a:rPr lang="de-DE" dirty="0" err="1"/>
              <a:t>by</a:t>
            </a:r>
            <a:r>
              <a:rPr lang="de-DE" dirty="0"/>
              <a:t> </a:t>
            </a:r>
            <a:r>
              <a:rPr lang="de-DE" dirty="0" err="1"/>
              <a:t>the</a:t>
            </a:r>
            <a:r>
              <a:rPr lang="de-DE" dirty="0"/>
              <a:t> </a:t>
            </a:r>
            <a:r>
              <a:rPr lang="de-DE" dirty="0" err="1"/>
              <a:t>distance</a:t>
            </a:r>
            <a:r>
              <a:rPr lang="de-DE" dirty="0"/>
              <a:t> </a:t>
            </a:r>
            <a:r>
              <a:rPr lang="de-DE" dirty="0" err="1"/>
              <a:t>from</a:t>
            </a:r>
            <a:r>
              <a:rPr lang="de-DE" dirty="0"/>
              <a:t> </a:t>
            </a:r>
            <a:r>
              <a:rPr lang="de-DE" dirty="0" err="1"/>
              <a:t>the</a:t>
            </a:r>
            <a:r>
              <a:rPr lang="de-DE" dirty="0"/>
              <a:t> </a:t>
            </a:r>
            <a:r>
              <a:rPr lang="de-DE" dirty="0" err="1"/>
              <a:t>sensor</a:t>
            </a:r>
            <a:r>
              <a:rPr lang="de-DE" dirty="0"/>
              <a:t> </a:t>
            </a:r>
            <a:r>
              <a:rPr lang="de-DE" dirty="0" err="1"/>
              <a:t>to</a:t>
            </a:r>
            <a:r>
              <a:rPr lang="de-DE" dirty="0"/>
              <a:t> </a:t>
            </a:r>
            <a:r>
              <a:rPr lang="de-DE" dirty="0" err="1"/>
              <a:t>the</a:t>
            </a:r>
            <a:r>
              <a:rPr lang="de-DE" dirty="0"/>
              <a:t> </a:t>
            </a:r>
            <a:r>
              <a:rPr lang="de-DE" dirty="0" err="1"/>
              <a:t>lens</a:t>
            </a:r>
            <a:endParaRPr lang="de-DE" dirty="0"/>
          </a:p>
          <a:p>
            <a:endParaRPr lang="de-DE" dirty="0"/>
          </a:p>
          <a:p>
            <a:r>
              <a:rPr lang="de-DE" dirty="0" err="1"/>
              <a:t>y</a:t>
            </a:r>
            <a:r>
              <a:rPr lang="de-DE" dirty="0"/>
              <a:t>/h = si/</a:t>
            </a:r>
            <a:r>
              <a:rPr lang="de-DE" dirty="0" err="1"/>
              <a:t>z</a:t>
            </a:r>
            <a:endParaRPr lang="de-DE" dirty="0"/>
          </a:p>
          <a:p>
            <a:endParaRPr lang="de-DE" dirty="0"/>
          </a:p>
          <a:p>
            <a:r>
              <a:rPr lang="de-DE" dirty="0"/>
              <a:t>So </a:t>
            </a:r>
            <a:r>
              <a:rPr lang="de-DE" dirty="0" err="1"/>
              <a:t>the</a:t>
            </a:r>
            <a:r>
              <a:rPr lang="de-DE" dirty="0"/>
              <a:t> </a:t>
            </a:r>
            <a:r>
              <a:rPr lang="de-DE" dirty="0" err="1"/>
              <a:t>focal</a:t>
            </a:r>
            <a:r>
              <a:rPr lang="de-DE" dirty="0"/>
              <a:t> </a:t>
            </a:r>
            <a:r>
              <a:rPr lang="de-DE" dirty="0" err="1"/>
              <a:t>lenght</a:t>
            </a:r>
            <a:r>
              <a:rPr lang="de-DE" dirty="0"/>
              <a:t> in a </a:t>
            </a:r>
            <a:r>
              <a:rPr lang="de-DE" dirty="0" err="1"/>
              <a:t>pinhole</a:t>
            </a:r>
            <a:r>
              <a:rPr lang="de-DE" dirty="0"/>
              <a:t> </a:t>
            </a:r>
            <a:r>
              <a:rPr lang="de-DE" dirty="0" err="1"/>
              <a:t>refers</a:t>
            </a:r>
            <a:r>
              <a:rPr lang="de-DE" dirty="0"/>
              <a:t> </a:t>
            </a:r>
            <a:r>
              <a:rPr lang="de-DE" dirty="0" err="1"/>
              <a:t>to</a:t>
            </a:r>
            <a:r>
              <a:rPr lang="de-DE" dirty="0"/>
              <a:t> </a:t>
            </a:r>
            <a:r>
              <a:rPr lang="de-DE" dirty="0" err="1"/>
              <a:t>the</a:t>
            </a:r>
            <a:r>
              <a:rPr lang="de-DE" dirty="0"/>
              <a:t> </a:t>
            </a:r>
            <a:r>
              <a:rPr lang="de-DE" dirty="0" err="1"/>
              <a:t>distance</a:t>
            </a:r>
            <a:r>
              <a:rPr lang="de-DE" dirty="0"/>
              <a:t> </a:t>
            </a:r>
            <a:r>
              <a:rPr lang="de-DE" dirty="0" err="1"/>
              <a:t>to</a:t>
            </a:r>
            <a:r>
              <a:rPr lang="de-DE" dirty="0"/>
              <a:t> </a:t>
            </a:r>
            <a:r>
              <a:rPr lang="de-DE" dirty="0" err="1"/>
              <a:t>the</a:t>
            </a:r>
            <a:r>
              <a:rPr lang="de-DE" dirty="0"/>
              <a:t> </a:t>
            </a:r>
            <a:r>
              <a:rPr lang="de-DE" dirty="0" err="1"/>
              <a:t>pinhole</a:t>
            </a:r>
            <a:r>
              <a:rPr lang="de-DE" dirty="0"/>
              <a:t>. </a:t>
            </a:r>
            <a:r>
              <a:rPr lang="de-DE" dirty="0" err="1"/>
              <a:t>When</a:t>
            </a:r>
            <a:r>
              <a:rPr lang="de-DE" dirty="0"/>
              <a:t> </a:t>
            </a:r>
            <a:r>
              <a:rPr lang="de-DE" dirty="0" err="1"/>
              <a:t>we</a:t>
            </a:r>
            <a:r>
              <a:rPr lang="de-DE" dirty="0"/>
              <a:t> </a:t>
            </a:r>
            <a:r>
              <a:rPr lang="de-DE" dirty="0" err="1"/>
              <a:t>talk</a:t>
            </a:r>
            <a:r>
              <a:rPr lang="de-DE" dirty="0"/>
              <a:t> </a:t>
            </a:r>
            <a:r>
              <a:rPr lang="de-DE" dirty="0" err="1"/>
              <a:t>about</a:t>
            </a:r>
            <a:r>
              <a:rPr lang="de-DE" dirty="0"/>
              <a:t> </a:t>
            </a:r>
            <a:r>
              <a:rPr lang="de-DE" dirty="0" err="1"/>
              <a:t>lenses</a:t>
            </a:r>
            <a:r>
              <a:rPr lang="de-DE" dirty="0"/>
              <a:t>, </a:t>
            </a:r>
            <a:r>
              <a:rPr lang="de-DE" dirty="0" err="1"/>
              <a:t>the</a:t>
            </a:r>
            <a:r>
              <a:rPr lang="de-DE" dirty="0"/>
              <a:t> </a:t>
            </a:r>
            <a:r>
              <a:rPr lang="de-DE" dirty="0" err="1"/>
              <a:t>focal</a:t>
            </a:r>
            <a:r>
              <a:rPr lang="de-DE" dirty="0"/>
              <a:t> </a:t>
            </a:r>
            <a:r>
              <a:rPr lang="de-DE" dirty="0" err="1"/>
              <a:t>lenght</a:t>
            </a:r>
            <a:r>
              <a:rPr lang="de-DE" dirty="0"/>
              <a:t> </a:t>
            </a:r>
            <a:r>
              <a:rPr lang="de-DE" dirty="0" err="1"/>
              <a:t>refers</a:t>
            </a:r>
            <a:r>
              <a:rPr lang="de-DE" dirty="0"/>
              <a:t> </a:t>
            </a:r>
            <a:r>
              <a:rPr lang="de-DE" dirty="0" err="1"/>
              <a:t>to</a:t>
            </a:r>
            <a:r>
              <a:rPr lang="de-DE" dirty="0"/>
              <a:t> a </a:t>
            </a:r>
            <a:r>
              <a:rPr lang="de-DE" dirty="0" err="1"/>
              <a:t>physical</a:t>
            </a:r>
            <a:r>
              <a:rPr lang="de-DE" dirty="0"/>
              <a:t> </a:t>
            </a:r>
            <a:r>
              <a:rPr lang="de-DE" dirty="0" err="1"/>
              <a:t>property</a:t>
            </a:r>
            <a:r>
              <a:rPr lang="de-DE" dirty="0"/>
              <a:t> </a:t>
            </a:r>
            <a:r>
              <a:rPr lang="de-DE" dirty="0" err="1"/>
              <a:t>of</a:t>
            </a:r>
            <a:r>
              <a:rPr lang="de-DE" dirty="0"/>
              <a:t> </a:t>
            </a:r>
            <a:r>
              <a:rPr lang="de-DE" dirty="0" err="1"/>
              <a:t>the</a:t>
            </a:r>
            <a:r>
              <a:rPr lang="de-DE" dirty="0"/>
              <a:t> </a:t>
            </a:r>
            <a:r>
              <a:rPr lang="de-DE" dirty="0" err="1"/>
              <a:t>lenses</a:t>
            </a:r>
            <a:r>
              <a:rPr lang="de-DE" dirty="0"/>
              <a:t>. </a:t>
            </a:r>
            <a:r>
              <a:rPr lang="de-DE" dirty="0" err="1"/>
              <a:t>It</a:t>
            </a:r>
            <a:r>
              <a:rPr lang="de-DE" dirty="0"/>
              <a:t> </a:t>
            </a:r>
            <a:r>
              <a:rPr lang="de-DE" dirty="0" err="1"/>
              <a:t>is</a:t>
            </a:r>
            <a:r>
              <a:rPr lang="de-DE" dirty="0"/>
              <a:t> </a:t>
            </a:r>
            <a:r>
              <a:rPr lang="de-DE" dirty="0" err="1"/>
              <a:t>the</a:t>
            </a:r>
            <a:r>
              <a:rPr lang="de-DE" dirty="0"/>
              <a:t> </a:t>
            </a:r>
            <a:r>
              <a:rPr lang="de-DE" dirty="0" err="1"/>
              <a:t>distnace</a:t>
            </a:r>
            <a:r>
              <a:rPr lang="de-DE" dirty="0"/>
              <a:t> </a:t>
            </a:r>
            <a:r>
              <a:rPr lang="de-DE" dirty="0" err="1"/>
              <a:t>fromt</a:t>
            </a:r>
            <a:r>
              <a:rPr lang="de-DE" dirty="0"/>
              <a:t> he </a:t>
            </a:r>
            <a:r>
              <a:rPr lang="de-DE" dirty="0" err="1"/>
              <a:t>lens</a:t>
            </a:r>
            <a:r>
              <a:rPr lang="de-DE" dirty="0"/>
              <a:t> at </a:t>
            </a:r>
            <a:r>
              <a:rPr lang="de-DE" dirty="0" err="1"/>
              <a:t>which</a:t>
            </a:r>
            <a:r>
              <a:rPr lang="de-DE" dirty="0"/>
              <a:t> parallel </a:t>
            </a:r>
            <a:r>
              <a:rPr lang="de-DE" dirty="0" err="1"/>
              <a:t>rays</a:t>
            </a:r>
            <a:r>
              <a:rPr lang="de-DE" dirty="0"/>
              <a:t> </a:t>
            </a:r>
            <a:r>
              <a:rPr lang="de-DE" dirty="0" err="1"/>
              <a:t>converge</a:t>
            </a:r>
            <a:r>
              <a:rPr lang="de-DE" dirty="0"/>
              <a:t>. </a:t>
            </a:r>
          </a:p>
          <a:p>
            <a:r>
              <a:rPr lang="de-DE" dirty="0"/>
              <a:t>In </a:t>
            </a:r>
            <a:r>
              <a:rPr lang="de-DE" dirty="0" err="1"/>
              <a:t>computer</a:t>
            </a:r>
            <a:r>
              <a:rPr lang="de-DE" dirty="0"/>
              <a:t> </a:t>
            </a:r>
            <a:r>
              <a:rPr lang="de-DE" dirty="0" err="1"/>
              <a:t>vision</a:t>
            </a:r>
            <a:r>
              <a:rPr lang="de-DE" dirty="0"/>
              <a:t>, </a:t>
            </a:r>
            <a:r>
              <a:rPr lang="de-DE" dirty="0" err="1"/>
              <a:t>we</a:t>
            </a:r>
            <a:r>
              <a:rPr lang="de-DE" dirty="0"/>
              <a:t> </a:t>
            </a:r>
            <a:r>
              <a:rPr lang="de-DE" dirty="0" err="1"/>
              <a:t>typically</a:t>
            </a:r>
            <a:r>
              <a:rPr lang="de-DE" dirty="0"/>
              <a:t> </a:t>
            </a:r>
            <a:r>
              <a:rPr lang="de-DE" dirty="0" err="1"/>
              <a:t>work</a:t>
            </a:r>
            <a:r>
              <a:rPr lang="de-DE" dirty="0"/>
              <a:t> </a:t>
            </a:r>
            <a:r>
              <a:rPr lang="de-DE" dirty="0" err="1"/>
              <a:t>with</a:t>
            </a:r>
            <a:r>
              <a:rPr lang="de-DE" dirty="0"/>
              <a:t> </a:t>
            </a:r>
            <a:r>
              <a:rPr lang="de-DE" dirty="0" err="1"/>
              <a:t>pinhole</a:t>
            </a:r>
            <a:r>
              <a:rPr lang="de-DE" dirty="0"/>
              <a:t> </a:t>
            </a:r>
            <a:r>
              <a:rPr lang="de-DE" dirty="0" err="1"/>
              <a:t>camera</a:t>
            </a:r>
            <a:r>
              <a:rPr lang="de-DE" dirty="0"/>
              <a:t> </a:t>
            </a:r>
            <a:r>
              <a:rPr lang="de-DE" dirty="0" err="1"/>
              <a:t>models</a:t>
            </a:r>
            <a:r>
              <a:rPr lang="de-DE" dirty="0"/>
              <a:t> </a:t>
            </a:r>
            <a:r>
              <a:rPr lang="de-DE" dirty="0" err="1"/>
              <a:t>and</a:t>
            </a:r>
            <a:r>
              <a:rPr lang="de-DE" dirty="0"/>
              <a:t> </a:t>
            </a:r>
            <a:r>
              <a:rPr lang="de-DE" dirty="0" err="1"/>
              <a:t>we</a:t>
            </a:r>
            <a:r>
              <a:rPr lang="de-DE" dirty="0"/>
              <a:t> do not </a:t>
            </a:r>
            <a:r>
              <a:rPr lang="de-DE" dirty="0" err="1"/>
              <a:t>think</a:t>
            </a:r>
            <a:r>
              <a:rPr lang="de-DE" dirty="0"/>
              <a:t> </a:t>
            </a:r>
            <a:r>
              <a:rPr lang="de-DE" dirty="0" err="1"/>
              <a:t>about</a:t>
            </a:r>
            <a:r>
              <a:rPr lang="de-DE" dirty="0"/>
              <a:t> </a:t>
            </a:r>
            <a:r>
              <a:rPr lang="de-DE" dirty="0" err="1"/>
              <a:t>lenses</a:t>
            </a:r>
            <a:r>
              <a:rPr lang="de-DE" dirty="0"/>
              <a:t>, </a:t>
            </a:r>
            <a:r>
              <a:rPr lang="de-DE" dirty="0" err="1"/>
              <a:t>unless</a:t>
            </a:r>
            <a:r>
              <a:rPr lang="de-DE" dirty="0"/>
              <a:t> </a:t>
            </a:r>
            <a:r>
              <a:rPr lang="de-DE" dirty="0" err="1"/>
              <a:t>we</a:t>
            </a:r>
            <a:r>
              <a:rPr lang="de-DE" dirty="0"/>
              <a:t> </a:t>
            </a:r>
            <a:r>
              <a:rPr lang="de-DE" dirty="0" err="1"/>
              <a:t>need</a:t>
            </a:r>
            <a:r>
              <a:rPr lang="de-DE" dirty="0"/>
              <a:t> </a:t>
            </a:r>
            <a:r>
              <a:rPr lang="de-DE" dirty="0" err="1"/>
              <a:t>to</a:t>
            </a:r>
            <a:r>
              <a:rPr lang="de-DE" dirty="0"/>
              <a:t> </a:t>
            </a:r>
            <a:r>
              <a:rPr lang="de-DE" dirty="0" err="1"/>
              <a:t>undistort</a:t>
            </a:r>
            <a:r>
              <a:rPr lang="de-DE" dirty="0"/>
              <a:t> </a:t>
            </a:r>
            <a:r>
              <a:rPr lang="de-DE" dirty="0" err="1"/>
              <a:t>images</a:t>
            </a:r>
            <a:r>
              <a:rPr lang="de-DE" dirty="0"/>
              <a:t>.</a:t>
            </a:r>
          </a:p>
          <a:p>
            <a:endParaRPr lang="de-DE" dirty="0"/>
          </a:p>
          <a:p>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34</a:t>
            </a:fld>
            <a:endParaRPr lang="de-DE"/>
          </a:p>
        </p:txBody>
      </p:sp>
    </p:spTree>
    <p:extLst>
      <p:ext uri="{BB962C8B-B14F-4D97-AF65-F5344CB8AC3E}">
        <p14:creationId xmlns:p14="http://schemas.microsoft.com/office/powerpoint/2010/main" val="237404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 </a:t>
            </a:r>
            <a:r>
              <a:rPr lang="de-DE" sz="1200" kern="1200" dirty="0" err="1">
                <a:solidFill>
                  <a:schemeClr val="tx1"/>
                </a:solidFill>
                <a:effectLst/>
                <a:latin typeface="+mn-lt"/>
                <a:ea typeface="+mn-ea"/>
                <a:cs typeface="+mn-cs"/>
              </a:rPr>
              <a:t>few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remarks</a:t>
            </a:r>
            <a:r>
              <a:rPr lang="de-DE"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Note </a:t>
            </a:r>
            <a:r>
              <a:rPr lang="de-DE" sz="1200" kern="1200" dirty="0" err="1">
                <a:solidFill>
                  <a:schemeClr val="tx1"/>
                </a:solidFill>
                <a:effectLst/>
                <a:latin typeface="+mn-lt"/>
                <a:ea typeface="+mn-ea"/>
                <a:cs typeface="+mn-cs"/>
              </a:rPr>
              <a:t>that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z</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goes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infiinity</a:t>
            </a:r>
            <a:r>
              <a:rPr lang="de-DE" sz="1200" kern="1200" dirty="0">
                <a:solidFill>
                  <a:schemeClr val="tx1"/>
                </a:solidFill>
                <a:effectLst/>
                <a:latin typeface="+mn-lt"/>
                <a:ea typeface="+mn-ea"/>
                <a:cs typeface="+mn-cs"/>
              </a:rPr>
              <a:t>, si </a:t>
            </a:r>
            <a:r>
              <a:rPr lang="de-DE" sz="1200" kern="1200" dirty="0" err="1">
                <a:solidFill>
                  <a:schemeClr val="tx1"/>
                </a:solidFill>
                <a:effectLst/>
                <a:latin typeface="+mn-lt"/>
                <a:ea typeface="+mn-ea"/>
                <a:cs typeface="+mn-cs"/>
              </a:rPr>
              <a:t>converges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f. The </a:t>
            </a:r>
            <a:r>
              <a:rPr lang="de-DE" sz="1200" kern="1200" dirty="0" err="1">
                <a:solidFill>
                  <a:schemeClr val="tx1"/>
                </a:solidFill>
                <a:effectLst/>
                <a:latin typeface="+mn-lt"/>
                <a:ea typeface="+mn-ea"/>
                <a:cs typeface="+mn-cs"/>
              </a:rPr>
              <a:t>lens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focal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lenght</a:t>
            </a:r>
            <a:r>
              <a:rPr lang="de-DE"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frac</a:t>
            </a:r>
            <a:r>
              <a:rPr lang="de-DE" sz="1200" kern="1200" dirty="0">
                <a:solidFill>
                  <a:schemeClr val="tx1"/>
                </a:solidFill>
                <a:effectLst/>
                <a:latin typeface="+mn-lt"/>
                <a:ea typeface="+mn-ea"/>
                <a:cs typeface="+mn-cs"/>
              </a:rPr>
              <a:t>{1}{</a:t>
            </a:r>
            <a:r>
              <a:rPr lang="de-DE" sz="1200" kern="1200" dirty="0" err="1">
                <a:solidFill>
                  <a:schemeClr val="tx1"/>
                </a:solidFill>
                <a:effectLst/>
                <a:latin typeface="+mn-lt"/>
                <a:ea typeface="+mn-ea"/>
                <a:cs typeface="+mn-cs"/>
              </a:rPr>
              <a:t>z</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frac</a:t>
            </a:r>
            <a:r>
              <a:rPr lang="de-DE" sz="1200" kern="1200" dirty="0">
                <a:solidFill>
                  <a:schemeClr val="tx1"/>
                </a:solidFill>
                <a:effectLst/>
                <a:latin typeface="+mn-lt"/>
                <a:ea typeface="+mn-ea"/>
                <a:cs typeface="+mn-cs"/>
              </a:rPr>
              <a:t>{1}{</a:t>
            </a:r>
            <a:r>
              <a:rPr lang="de-DE" sz="1200" kern="1200" dirty="0" err="1">
                <a:solidFill>
                  <a:schemeClr val="tx1"/>
                </a:solidFill>
                <a:effectLst/>
                <a:latin typeface="+mn-lt"/>
                <a:ea typeface="+mn-ea"/>
                <a:cs typeface="+mn-cs"/>
              </a:rPr>
              <a:t>z_i</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frac</a:t>
            </a:r>
            <a:r>
              <a:rPr lang="de-DE" sz="1200" kern="1200" dirty="0">
                <a:solidFill>
                  <a:schemeClr val="tx1"/>
                </a:solidFill>
                <a:effectLst/>
                <a:latin typeface="+mn-lt"/>
                <a:ea typeface="+mn-ea"/>
                <a:cs typeface="+mn-cs"/>
              </a:rPr>
              <a:t>{1}{f}</a:t>
            </a:r>
          </a:p>
          <a:p>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35</a:t>
            </a:fld>
            <a:endParaRPr lang="de-DE"/>
          </a:p>
        </p:txBody>
      </p:sp>
    </p:spTree>
    <p:extLst>
      <p:ext uri="{BB962C8B-B14F-4D97-AF65-F5344CB8AC3E}">
        <p14:creationId xmlns:p14="http://schemas.microsoft.com/office/powerpoint/2010/main" val="1960089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field of view is two times the angle of half triangle. That is </a:t>
            </a:r>
            <a:r>
              <a:rPr lang="en-US" dirty="0" err="1"/>
              <a:t>artang</a:t>
            </a:r>
            <a:r>
              <a:rPr lang="en-US" dirty="0"/>
              <a:t> h/2/f. times 2.</a:t>
            </a:r>
          </a:p>
          <a:p>
            <a:endParaRPr lang="en-US" dirty="0"/>
          </a:p>
          <a:p>
            <a:r>
              <a:rPr lang="en-US" dirty="0"/>
              <a:t>So the larger focal length, the smaller the field of view. That is why when we zoom, we have a narrower field of view. </a:t>
            </a:r>
          </a:p>
        </p:txBody>
      </p:sp>
      <p:sp>
        <p:nvSpPr>
          <p:cNvPr id="4" name="Slide Number Placeholder 3"/>
          <p:cNvSpPr>
            <a:spLocks noGrp="1"/>
          </p:cNvSpPr>
          <p:nvPr>
            <p:ph type="sldNum" sz="quarter" idx="5"/>
          </p:nvPr>
        </p:nvSpPr>
        <p:spPr/>
        <p:txBody>
          <a:bodyPr/>
          <a:lstStyle/>
          <a:p>
            <a:fld id="{D7A3900C-D613-854E-9F9C-907A69C6A13A}" type="slidenum">
              <a:rPr lang="de-DE" smtClean="0"/>
              <a:t>36</a:t>
            </a:fld>
            <a:endParaRPr lang="de-DE"/>
          </a:p>
        </p:txBody>
      </p:sp>
    </p:spTree>
    <p:extLst>
      <p:ext uri="{BB962C8B-B14F-4D97-AF65-F5344CB8AC3E}">
        <p14:creationId xmlns:p14="http://schemas.microsoft.com/office/powerpoint/2010/main" val="2764126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Changing the focal length lets us move back from ….</a:t>
            </a:r>
          </a:p>
          <a:p>
            <a:endParaRPr lang="en-US" dirty="0"/>
          </a:p>
          <a:p>
            <a:r>
              <a:rPr lang="en-US" dirty="0"/>
              <a:t>Moving back changes perspective relationships. Look at these pictures. The front subject is of the same size. However, the subject on the back appears bigger relative to the front subject when taken with a telephoto.</a:t>
            </a:r>
          </a:p>
          <a:p>
            <a:r>
              <a:rPr lang="en-US" dirty="0"/>
              <a:t>That is because the focal length is very large, and the difference in depths becomes less important in the difference in image size. </a:t>
            </a:r>
          </a:p>
        </p:txBody>
      </p:sp>
      <p:sp>
        <p:nvSpPr>
          <p:cNvPr id="4" name="Slide Number Placeholder 3"/>
          <p:cNvSpPr>
            <a:spLocks noGrp="1"/>
          </p:cNvSpPr>
          <p:nvPr>
            <p:ph type="sldNum" sz="quarter" idx="5"/>
          </p:nvPr>
        </p:nvSpPr>
        <p:spPr/>
        <p:txBody>
          <a:bodyPr/>
          <a:lstStyle/>
          <a:p>
            <a:fld id="{D7A3900C-D613-854E-9F9C-907A69C6A13A}" type="slidenum">
              <a:rPr lang="de-DE" smtClean="0"/>
              <a:t>38</a:t>
            </a:fld>
            <a:endParaRPr lang="de-DE"/>
          </a:p>
        </p:txBody>
      </p:sp>
    </p:spTree>
    <p:extLst>
      <p:ext uri="{BB962C8B-B14F-4D97-AF65-F5344CB8AC3E}">
        <p14:creationId xmlns:p14="http://schemas.microsoft.com/office/powerpoint/2010/main" val="1314875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back while </a:t>
            </a:r>
            <a:r>
              <a:rPr lang="en-US" dirty="0" err="1"/>
              <a:t>shorteining</a:t>
            </a:r>
            <a:r>
              <a:rPr lang="en-US" dirty="0"/>
              <a:t>….</a:t>
            </a:r>
          </a:p>
        </p:txBody>
      </p:sp>
      <p:sp>
        <p:nvSpPr>
          <p:cNvPr id="4" name="Slide Number Placeholder 3"/>
          <p:cNvSpPr>
            <a:spLocks noGrp="1"/>
          </p:cNvSpPr>
          <p:nvPr>
            <p:ph type="sldNum" sz="quarter" idx="5"/>
          </p:nvPr>
        </p:nvSpPr>
        <p:spPr/>
        <p:txBody>
          <a:bodyPr/>
          <a:lstStyle/>
          <a:p>
            <a:fld id="{D7A3900C-D613-854E-9F9C-907A69C6A13A}" type="slidenum">
              <a:rPr lang="de-DE" smtClean="0"/>
              <a:t>40</a:t>
            </a:fld>
            <a:endParaRPr lang="de-DE"/>
          </a:p>
        </p:txBody>
      </p:sp>
    </p:spTree>
    <p:extLst>
      <p:ext uri="{BB962C8B-B14F-4D97-AF65-F5344CB8AC3E}">
        <p14:creationId xmlns:p14="http://schemas.microsoft.com/office/powerpoint/2010/main" val="25072774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taking </a:t>
            </a:r>
            <a:r>
              <a:rPr lang="en-US" dirty="0" err="1"/>
              <a:t>portraints</a:t>
            </a:r>
            <a:r>
              <a:rPr lang="en-US" dirty="0"/>
              <a:t> these effects are really important. If we are capturing faces, this effect is very important. The closer we are to the camera the more perspective </a:t>
            </a:r>
            <a:r>
              <a:rPr lang="en-US" dirty="0" err="1"/>
              <a:t>effets</a:t>
            </a:r>
            <a:r>
              <a:rPr lang="en-US" dirty="0"/>
              <a:t>. Remember, we have a division by depth in the projection. </a:t>
            </a:r>
          </a:p>
          <a:p>
            <a:r>
              <a:rPr lang="en-US" dirty="0"/>
              <a:t>This makes the depth differences very important when we are close to the camera. When we are far, a slight difference in depth (e.g. the nose vs the eyes) is practically neglectable.</a:t>
            </a:r>
          </a:p>
        </p:txBody>
      </p:sp>
      <p:sp>
        <p:nvSpPr>
          <p:cNvPr id="4" name="Slide Number Placeholder 3"/>
          <p:cNvSpPr>
            <a:spLocks noGrp="1"/>
          </p:cNvSpPr>
          <p:nvPr>
            <p:ph type="sldNum" sz="quarter" idx="5"/>
          </p:nvPr>
        </p:nvSpPr>
        <p:spPr/>
        <p:txBody>
          <a:bodyPr/>
          <a:lstStyle/>
          <a:p>
            <a:fld id="{D7A3900C-D613-854E-9F9C-907A69C6A13A}" type="slidenum">
              <a:rPr lang="de-DE" smtClean="0"/>
              <a:t>41</a:t>
            </a:fld>
            <a:endParaRPr lang="de-DE"/>
          </a:p>
        </p:txBody>
      </p:sp>
    </p:spTree>
    <p:extLst>
      <p:ext uri="{BB962C8B-B14F-4D97-AF65-F5344CB8AC3E}">
        <p14:creationId xmlns:p14="http://schemas.microsoft.com/office/powerpoint/2010/main" val="381727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42</a:t>
            </a:fld>
            <a:endParaRPr lang="de-DE"/>
          </a:p>
        </p:txBody>
      </p:sp>
    </p:spTree>
    <p:extLst>
      <p:ext uri="{BB962C8B-B14F-4D97-AF65-F5344CB8AC3E}">
        <p14:creationId xmlns:p14="http://schemas.microsoft.com/office/powerpoint/2010/main" val="276944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Analogously, we are also interested the reverse problem. Given some controls of the human characteristics, such as the shape, pose and clothing, we would like to easily generate realistic images of humans.</a:t>
            </a:r>
          </a:p>
          <a:p>
            <a:r>
              <a:rPr lang="en-US" dirty="0"/>
              <a:t>This is a classical computer graphics problem.</a:t>
            </a:r>
          </a:p>
          <a:p>
            <a:r>
              <a:rPr lang="en-US" dirty="0"/>
              <a:t>By the end of the lecture it will be clear that the boundaries between computer graphics and computer vision problems are </a:t>
            </a:r>
            <a:r>
              <a:rPr lang="en-US" dirty="0" err="1"/>
              <a:t>everytime</a:t>
            </a:r>
            <a:r>
              <a:rPr lang="en-US" dirty="0"/>
              <a:t> more and more blurred. That is we often need to solve both problems simultaneously. </a:t>
            </a:r>
          </a:p>
          <a:p>
            <a:r>
              <a:rPr lang="en-US" dirty="0"/>
              <a:t>For both types of problems, generating realistic images and inverting the image formation process, we need to understand the image formation process first.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D43CB-95D3-4E1D-A407-1E5B1AE071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0764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an object of interest in a world coordinate system, which might be different form the camera coordinate system. </a:t>
            </a:r>
          </a:p>
        </p:txBody>
      </p:sp>
      <p:sp>
        <p:nvSpPr>
          <p:cNvPr id="4" name="Slide Number Placeholder 3"/>
          <p:cNvSpPr>
            <a:spLocks noGrp="1"/>
          </p:cNvSpPr>
          <p:nvPr>
            <p:ph type="sldNum" sz="quarter" idx="5"/>
          </p:nvPr>
        </p:nvSpPr>
        <p:spPr/>
        <p:txBody>
          <a:bodyPr/>
          <a:lstStyle/>
          <a:p>
            <a:fld id="{D7A3900C-D613-854E-9F9C-907A69C6A13A}" type="slidenum">
              <a:rPr lang="de-DE" smtClean="0"/>
              <a:t>44</a:t>
            </a:fld>
            <a:endParaRPr lang="de-DE"/>
          </a:p>
        </p:txBody>
      </p:sp>
    </p:spTree>
    <p:extLst>
      <p:ext uri="{BB962C8B-B14F-4D97-AF65-F5344CB8AC3E}">
        <p14:creationId xmlns:p14="http://schemas.microsoft.com/office/powerpoint/2010/main" val="12131110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camera coordinate system, by convention, is always such that the Z axis aligns with the optic axis of the camera. As we have seen the image plane will be located at f units out al0ng the the optic axis</a:t>
            </a:r>
          </a:p>
        </p:txBody>
      </p:sp>
      <p:sp>
        <p:nvSpPr>
          <p:cNvPr id="4" name="Slide Number Placeholder 3"/>
          <p:cNvSpPr>
            <a:spLocks noGrp="1"/>
          </p:cNvSpPr>
          <p:nvPr>
            <p:ph type="sldNum" sz="quarter" idx="5"/>
          </p:nvPr>
        </p:nvSpPr>
        <p:spPr/>
        <p:txBody>
          <a:bodyPr/>
          <a:lstStyle/>
          <a:p>
            <a:fld id="{D7A3900C-D613-854E-9F9C-907A69C6A13A}" type="slidenum">
              <a:rPr lang="de-DE" smtClean="0"/>
              <a:t>45</a:t>
            </a:fld>
            <a:endParaRPr lang="de-DE"/>
          </a:p>
        </p:txBody>
      </p:sp>
    </p:spTree>
    <p:extLst>
      <p:ext uri="{BB962C8B-B14F-4D97-AF65-F5344CB8AC3E}">
        <p14:creationId xmlns:p14="http://schemas.microsoft.com/office/powerpoint/2010/main" val="24017947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have seen, an equivalent model is to </a:t>
            </a:r>
            <a:r>
              <a:rPr lang="en-US" dirty="0" err="1"/>
              <a:t>localte</a:t>
            </a:r>
            <a:r>
              <a:rPr lang="en-US" dirty="0"/>
              <a:t> the image plane in </a:t>
            </a:r>
            <a:r>
              <a:rPr lang="en-US" dirty="0" err="1"/>
              <a:t>fron</a:t>
            </a:r>
            <a:r>
              <a:rPr lang="en-US" dirty="0"/>
              <a:t> of the focal point (origin). With this, the image gets generated by a linear perspective first.</a:t>
            </a:r>
          </a:p>
        </p:txBody>
      </p:sp>
      <p:sp>
        <p:nvSpPr>
          <p:cNvPr id="4" name="Slide Number Placeholder 3"/>
          <p:cNvSpPr>
            <a:spLocks noGrp="1"/>
          </p:cNvSpPr>
          <p:nvPr>
            <p:ph type="sldNum" sz="quarter" idx="5"/>
          </p:nvPr>
        </p:nvSpPr>
        <p:spPr/>
        <p:txBody>
          <a:bodyPr/>
          <a:lstStyle/>
          <a:p>
            <a:fld id="{D7A3900C-D613-854E-9F9C-907A69C6A13A}" type="slidenum">
              <a:rPr lang="de-DE" smtClean="0"/>
              <a:t>46</a:t>
            </a:fld>
            <a:endParaRPr lang="de-DE"/>
          </a:p>
        </p:txBody>
      </p:sp>
    </p:spTree>
    <p:extLst>
      <p:ext uri="{BB962C8B-B14F-4D97-AF65-F5344CB8AC3E}">
        <p14:creationId xmlns:p14="http://schemas.microsoft.com/office/powerpoint/2010/main" val="5783797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this image is digitized into pixel coordinates, </a:t>
            </a:r>
            <a:r>
              <a:rPr lang="en-US" dirty="0" err="1"/>
              <a:t>u,v</a:t>
            </a:r>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47</a:t>
            </a:fld>
            <a:endParaRPr lang="de-DE"/>
          </a:p>
        </p:txBody>
      </p:sp>
    </p:spTree>
    <p:extLst>
      <p:ext uri="{BB962C8B-B14F-4D97-AF65-F5344CB8AC3E}">
        <p14:creationId xmlns:p14="http://schemas.microsoft.com/office/powerpoint/2010/main" val="38266116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 are 3 effective transformations involved. </a:t>
            </a:r>
          </a:p>
          <a:p>
            <a:endParaRPr lang="en-US" dirty="0"/>
          </a:p>
          <a:p>
            <a:r>
              <a:rPr lang="en-US" dirty="0"/>
              <a:t>1 from </a:t>
            </a:r>
            <a:r>
              <a:rPr lang="en-US" dirty="0" err="1"/>
              <a:t>wold</a:t>
            </a:r>
            <a:r>
              <a:rPr lang="en-US" dirty="0"/>
              <a:t> coordinates to camera coordinates</a:t>
            </a:r>
          </a:p>
          <a:p>
            <a:r>
              <a:rPr lang="en-US" dirty="0"/>
              <a:t>2) From camera coordinates to image or film coordinates (these units are still in </a:t>
            </a:r>
            <a:r>
              <a:rPr lang="en-US" dirty="0" err="1"/>
              <a:t>centimenters</a:t>
            </a:r>
            <a:r>
              <a:rPr lang="en-US" dirty="0"/>
              <a:t>)</a:t>
            </a:r>
          </a:p>
          <a:p>
            <a:r>
              <a:rPr lang="en-US" dirty="0"/>
              <a:t>3) From film coordinates to pixel coordinates. Units are pixels. </a:t>
            </a:r>
          </a:p>
        </p:txBody>
      </p:sp>
      <p:sp>
        <p:nvSpPr>
          <p:cNvPr id="4" name="Slide Number Placeholder 3"/>
          <p:cNvSpPr>
            <a:spLocks noGrp="1"/>
          </p:cNvSpPr>
          <p:nvPr>
            <p:ph type="sldNum" sz="quarter" idx="5"/>
          </p:nvPr>
        </p:nvSpPr>
        <p:spPr/>
        <p:txBody>
          <a:bodyPr/>
          <a:lstStyle/>
          <a:p>
            <a:fld id="{D7A3900C-D613-854E-9F9C-907A69C6A13A}" type="slidenum">
              <a:rPr lang="de-DE" smtClean="0"/>
              <a:t>48</a:t>
            </a:fld>
            <a:endParaRPr lang="de-DE"/>
          </a:p>
        </p:txBody>
      </p:sp>
    </p:spTree>
    <p:extLst>
      <p:ext uri="{BB962C8B-B14F-4D97-AF65-F5344CB8AC3E}">
        <p14:creationId xmlns:p14="http://schemas.microsoft.com/office/powerpoint/2010/main" val="37119801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diagram we have the following transformations. We now want to describe this sequence of transformations by a matrix equation. </a:t>
            </a:r>
          </a:p>
          <a:p>
            <a:r>
              <a:rPr lang="en-US" dirty="0"/>
              <a:t>If we can express the transformation by a matrix, what kind of mapping we have? Linear right? Well, not quite, but we will do a trick to express as this projection as a linear mapping;. </a:t>
            </a:r>
          </a:p>
        </p:txBody>
      </p:sp>
      <p:sp>
        <p:nvSpPr>
          <p:cNvPr id="4" name="Slide Number Placeholder 3"/>
          <p:cNvSpPr>
            <a:spLocks noGrp="1"/>
          </p:cNvSpPr>
          <p:nvPr>
            <p:ph type="sldNum" sz="quarter" idx="5"/>
          </p:nvPr>
        </p:nvSpPr>
        <p:spPr/>
        <p:txBody>
          <a:bodyPr/>
          <a:lstStyle/>
          <a:p>
            <a:fld id="{D7A3900C-D613-854E-9F9C-907A69C6A13A}" type="slidenum">
              <a:rPr lang="de-DE" smtClean="0"/>
              <a:t>49</a:t>
            </a:fld>
            <a:endParaRPr lang="de-DE"/>
          </a:p>
        </p:txBody>
      </p:sp>
    </p:spTree>
    <p:extLst>
      <p:ext uri="{BB962C8B-B14F-4D97-AF65-F5344CB8AC3E}">
        <p14:creationId xmlns:p14="http://schemas.microsoft.com/office/powerpoint/2010/main" val="26641127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much of computer vison consists in inverting the process. That is recovering the world structure form images alone. For example, with stereo algorithms by triangulations, or with learning methods exploiting learned priors and the 3D world structure. </a:t>
            </a:r>
          </a:p>
          <a:p>
            <a:r>
              <a:rPr lang="en-US" dirty="0"/>
              <a:t>But first, we need to understand the forward process. That is the computer graphics problem. </a:t>
            </a:r>
          </a:p>
        </p:txBody>
      </p:sp>
      <p:sp>
        <p:nvSpPr>
          <p:cNvPr id="4" name="Slide Number Placeholder 3"/>
          <p:cNvSpPr>
            <a:spLocks noGrp="1"/>
          </p:cNvSpPr>
          <p:nvPr>
            <p:ph type="sldNum" sz="quarter" idx="5"/>
          </p:nvPr>
        </p:nvSpPr>
        <p:spPr/>
        <p:txBody>
          <a:bodyPr/>
          <a:lstStyle/>
          <a:p>
            <a:fld id="{D7A3900C-D613-854E-9F9C-907A69C6A13A}" type="slidenum">
              <a:rPr lang="de-DE" smtClean="0"/>
              <a:t>50</a:t>
            </a:fld>
            <a:endParaRPr lang="de-DE"/>
          </a:p>
        </p:txBody>
      </p:sp>
    </p:spTree>
    <p:extLst>
      <p:ext uri="{BB962C8B-B14F-4D97-AF65-F5344CB8AC3E}">
        <p14:creationId xmlns:p14="http://schemas.microsoft.com/office/powerpoint/2010/main" val="31381993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51</a:t>
            </a:fld>
            <a:endParaRPr lang="de-DE"/>
          </a:p>
        </p:txBody>
      </p:sp>
    </p:spTree>
    <p:extLst>
      <p:ext uri="{BB962C8B-B14F-4D97-AF65-F5344CB8AC3E}">
        <p14:creationId xmlns:p14="http://schemas.microsoft.com/office/powerpoint/2010/main" val="36973580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points are projected to the image film by a linear perspective. This is easily obtained by similar triangles.</a:t>
            </a:r>
          </a:p>
        </p:txBody>
      </p:sp>
      <p:sp>
        <p:nvSpPr>
          <p:cNvPr id="4" name="Slide Number Placeholder 3"/>
          <p:cNvSpPr>
            <a:spLocks noGrp="1"/>
          </p:cNvSpPr>
          <p:nvPr>
            <p:ph type="sldNum" sz="quarter" idx="5"/>
          </p:nvPr>
        </p:nvSpPr>
        <p:spPr/>
        <p:txBody>
          <a:bodyPr/>
          <a:lstStyle/>
          <a:p>
            <a:fld id="{D7A3900C-D613-854E-9F9C-907A69C6A13A}" type="slidenum">
              <a:rPr lang="de-DE" smtClean="0"/>
              <a:t>52</a:t>
            </a:fld>
            <a:endParaRPr lang="de-DE"/>
          </a:p>
        </p:txBody>
      </p:sp>
    </p:spTree>
    <p:extLst>
      <p:ext uri="{BB962C8B-B14F-4D97-AF65-F5344CB8AC3E}">
        <p14:creationId xmlns:p14="http://schemas.microsoft.com/office/powerpoint/2010/main" val="36468157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x dimension the coordinate in the image, small x, is obtained as follows. W have the big X is to big Z as small x is to f. Hence, x is obtained as the formula </a:t>
            </a:r>
            <a:r>
              <a:rPr lang="en-US" dirty="0" err="1"/>
              <a:t>fX</a:t>
            </a:r>
            <a:r>
              <a:rPr lang="en-US" dirty="0"/>
              <a:t>/Z.</a:t>
            </a:r>
          </a:p>
        </p:txBody>
      </p:sp>
      <p:sp>
        <p:nvSpPr>
          <p:cNvPr id="4" name="Slide Number Placeholder 3"/>
          <p:cNvSpPr>
            <a:spLocks noGrp="1"/>
          </p:cNvSpPr>
          <p:nvPr>
            <p:ph type="sldNum" sz="quarter" idx="5"/>
          </p:nvPr>
        </p:nvSpPr>
        <p:spPr/>
        <p:txBody>
          <a:bodyPr/>
          <a:lstStyle/>
          <a:p>
            <a:fld id="{D7A3900C-D613-854E-9F9C-907A69C6A13A}" type="slidenum">
              <a:rPr lang="de-DE" smtClean="0"/>
              <a:t>53</a:t>
            </a:fld>
            <a:endParaRPr lang="de-DE"/>
          </a:p>
        </p:txBody>
      </p:sp>
    </p:spTree>
    <p:extLst>
      <p:ext uri="{BB962C8B-B14F-4D97-AF65-F5344CB8AC3E}">
        <p14:creationId xmlns:p14="http://schemas.microsoft.com/office/powerpoint/2010/main" val="2582548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For</a:t>
            </a:r>
            <a:r>
              <a:rPr lang="de-DE" dirty="0"/>
              <a:t> </a:t>
            </a:r>
            <a:r>
              <a:rPr lang="de-DE" dirty="0" err="1"/>
              <a:t>both</a:t>
            </a:r>
            <a:r>
              <a:rPr lang="de-DE" dirty="0"/>
              <a:t> </a:t>
            </a:r>
            <a:r>
              <a:rPr lang="de-DE" dirty="0" err="1"/>
              <a:t>problems</a:t>
            </a:r>
            <a:r>
              <a:rPr lang="de-DE" dirty="0"/>
              <a:t>, </a:t>
            </a:r>
            <a:r>
              <a:rPr lang="de-DE" dirty="0" err="1"/>
              <a:t>we</a:t>
            </a:r>
            <a:r>
              <a:rPr lang="de-DE" dirty="0"/>
              <a:t> </a:t>
            </a:r>
            <a:r>
              <a:rPr lang="de-DE" dirty="0" err="1"/>
              <a:t>need</a:t>
            </a:r>
            <a:r>
              <a:rPr lang="de-DE" dirty="0"/>
              <a:t> </a:t>
            </a:r>
            <a:r>
              <a:rPr lang="de-DE" dirty="0" err="1"/>
              <a:t>to</a:t>
            </a:r>
            <a:r>
              <a:rPr lang="de-DE" dirty="0"/>
              <a:t> </a:t>
            </a:r>
            <a:r>
              <a:rPr lang="de-DE" dirty="0" err="1"/>
              <a:t>first</a:t>
            </a:r>
            <a:r>
              <a:rPr lang="de-DE" dirty="0"/>
              <a:t> </a:t>
            </a:r>
            <a:r>
              <a:rPr lang="de-DE" dirty="0" err="1"/>
              <a:t>understand</a:t>
            </a:r>
            <a:r>
              <a:rPr lang="de-DE" dirty="0"/>
              <a:t> </a:t>
            </a:r>
            <a:r>
              <a:rPr lang="de-DE" dirty="0" err="1"/>
              <a:t>how</a:t>
            </a:r>
            <a:r>
              <a:rPr lang="de-DE" dirty="0"/>
              <a:t> </a:t>
            </a:r>
            <a:r>
              <a:rPr lang="de-DE" dirty="0" err="1"/>
              <a:t>images</a:t>
            </a:r>
            <a:r>
              <a:rPr lang="de-DE" dirty="0"/>
              <a:t> </a:t>
            </a:r>
            <a:r>
              <a:rPr lang="de-DE" dirty="0" err="1"/>
              <a:t>are</a:t>
            </a:r>
            <a:r>
              <a:rPr lang="de-DE" dirty="0"/>
              <a:t> </a:t>
            </a:r>
            <a:r>
              <a:rPr lang="de-DE" dirty="0" err="1"/>
              <a:t>formed</a:t>
            </a:r>
            <a:r>
              <a:rPr lang="de-DE" dirty="0"/>
              <a:t>. </a:t>
            </a:r>
            <a:r>
              <a:rPr lang="de-DE" dirty="0" err="1"/>
              <a:t>What</a:t>
            </a:r>
            <a:r>
              <a:rPr lang="de-DE" dirty="0"/>
              <a:t> </a:t>
            </a:r>
            <a:r>
              <a:rPr lang="de-DE" dirty="0" err="1"/>
              <a:t>is</a:t>
            </a:r>
            <a:r>
              <a:rPr lang="de-DE" dirty="0"/>
              <a:t> </a:t>
            </a:r>
            <a:r>
              <a:rPr lang="de-DE" dirty="0" err="1"/>
              <a:t>the</a:t>
            </a:r>
            <a:r>
              <a:rPr lang="de-DE" dirty="0"/>
              <a:t> </a:t>
            </a:r>
            <a:r>
              <a:rPr lang="de-DE" dirty="0" err="1"/>
              <a:t>physical</a:t>
            </a:r>
            <a:r>
              <a:rPr lang="de-DE" dirty="0"/>
              <a:t> </a:t>
            </a:r>
            <a:r>
              <a:rPr lang="de-DE" dirty="0" err="1"/>
              <a:t>process</a:t>
            </a:r>
            <a:r>
              <a:rPr lang="de-DE" dirty="0"/>
              <a:t> </a:t>
            </a:r>
            <a:r>
              <a:rPr lang="de-DE" dirty="0" err="1"/>
              <a:t>to</a:t>
            </a:r>
            <a:r>
              <a:rPr lang="de-DE" dirty="0"/>
              <a:t> </a:t>
            </a:r>
            <a:r>
              <a:rPr lang="de-DE" dirty="0" err="1"/>
              <a:t>capture</a:t>
            </a:r>
            <a:r>
              <a:rPr lang="de-DE" dirty="0"/>
              <a:t> </a:t>
            </a:r>
            <a:r>
              <a:rPr lang="de-DE" dirty="0" err="1"/>
              <a:t>the</a:t>
            </a:r>
            <a:r>
              <a:rPr lang="de-DE" dirty="0"/>
              <a:t> light </a:t>
            </a:r>
            <a:r>
              <a:rPr lang="de-DE" dirty="0" err="1"/>
              <a:t>emited</a:t>
            </a:r>
            <a:r>
              <a:rPr lang="de-DE" dirty="0"/>
              <a:t> </a:t>
            </a:r>
            <a:r>
              <a:rPr lang="de-DE" dirty="0" err="1"/>
              <a:t>by</a:t>
            </a:r>
            <a:r>
              <a:rPr lang="de-DE" dirty="0"/>
              <a:t> a 3D </a:t>
            </a:r>
            <a:r>
              <a:rPr lang="de-DE" dirty="0" err="1"/>
              <a:t>scene</a:t>
            </a:r>
            <a:r>
              <a:rPr lang="de-DE" dirty="0"/>
              <a:t> in </a:t>
            </a:r>
            <a:r>
              <a:rPr lang="de-DE" dirty="0" err="1"/>
              <a:t>the</a:t>
            </a:r>
            <a:r>
              <a:rPr lang="de-DE" dirty="0"/>
              <a:t> </a:t>
            </a:r>
            <a:r>
              <a:rPr lang="de-DE" dirty="0" err="1"/>
              <a:t>world</a:t>
            </a:r>
            <a:r>
              <a:rPr lang="de-DE" dirty="0"/>
              <a:t> </a:t>
            </a:r>
            <a:r>
              <a:rPr lang="de-DE" dirty="0" err="1"/>
              <a:t>to</a:t>
            </a:r>
            <a:r>
              <a:rPr lang="de-DE" dirty="0"/>
              <a:t> </a:t>
            </a:r>
            <a:r>
              <a:rPr lang="de-DE" dirty="0" err="1"/>
              <a:t>produce</a:t>
            </a:r>
            <a:r>
              <a:rPr lang="de-DE" dirty="0"/>
              <a:t> an </a:t>
            </a:r>
            <a:r>
              <a:rPr lang="de-DE" dirty="0" err="1"/>
              <a:t>image</a:t>
            </a:r>
            <a:r>
              <a:rPr lang="de-DE" dirty="0"/>
              <a:t>. This will </a:t>
            </a:r>
            <a:r>
              <a:rPr lang="de-DE" dirty="0" err="1"/>
              <a:t>be</a:t>
            </a:r>
            <a:r>
              <a:rPr lang="de-DE" dirty="0"/>
              <a:t> </a:t>
            </a:r>
            <a:r>
              <a:rPr lang="de-DE" dirty="0" err="1"/>
              <a:t>the</a:t>
            </a:r>
            <a:r>
              <a:rPr lang="de-DE" dirty="0"/>
              <a:t> </a:t>
            </a:r>
            <a:r>
              <a:rPr lang="de-DE" dirty="0" err="1"/>
              <a:t>goal</a:t>
            </a:r>
            <a:r>
              <a:rPr lang="de-DE" dirty="0"/>
              <a:t> </a:t>
            </a:r>
            <a:r>
              <a:rPr lang="de-DE" dirty="0" err="1"/>
              <a:t>of</a:t>
            </a:r>
            <a:r>
              <a:rPr lang="de-DE" dirty="0"/>
              <a:t> </a:t>
            </a:r>
            <a:r>
              <a:rPr lang="de-DE" dirty="0" err="1"/>
              <a:t>this</a:t>
            </a:r>
            <a:r>
              <a:rPr lang="de-DE" dirty="0"/>
              <a:t> </a:t>
            </a:r>
            <a:r>
              <a:rPr lang="de-DE" dirty="0" err="1"/>
              <a:t>lecture</a:t>
            </a:r>
            <a:r>
              <a:rPr lang="de-DE" dirty="0"/>
              <a:t>. </a:t>
            </a:r>
          </a:p>
          <a:p>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5</a:t>
            </a:fld>
            <a:endParaRPr lang="de-DE"/>
          </a:p>
        </p:txBody>
      </p:sp>
    </p:spTree>
    <p:extLst>
      <p:ext uri="{BB962C8B-B14F-4D97-AF65-F5344CB8AC3E}">
        <p14:creationId xmlns:p14="http://schemas.microsoft.com/office/powerpoint/2010/main" val="30188058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Y direction it is derived exactly the same way</a:t>
            </a:r>
          </a:p>
        </p:txBody>
      </p:sp>
      <p:sp>
        <p:nvSpPr>
          <p:cNvPr id="4" name="Slide Number Placeholder 3"/>
          <p:cNvSpPr>
            <a:spLocks noGrp="1"/>
          </p:cNvSpPr>
          <p:nvPr>
            <p:ph type="sldNum" sz="quarter" idx="5"/>
          </p:nvPr>
        </p:nvSpPr>
        <p:spPr/>
        <p:txBody>
          <a:bodyPr/>
          <a:lstStyle/>
          <a:p>
            <a:fld id="{D7A3900C-D613-854E-9F9C-907A69C6A13A}" type="slidenum">
              <a:rPr lang="de-DE" smtClean="0"/>
              <a:t>54</a:t>
            </a:fld>
            <a:endParaRPr lang="de-DE"/>
          </a:p>
        </p:txBody>
      </p:sp>
    </p:spTree>
    <p:extLst>
      <p:ext uri="{BB962C8B-B14F-4D97-AF65-F5344CB8AC3E}">
        <p14:creationId xmlns:p14="http://schemas.microsoft.com/office/powerpoint/2010/main" val="31350546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express this as a matrix equation? The division by Z means the mapping is actually non linear. Hence we need to introduce homogenous coordinates. </a:t>
            </a:r>
          </a:p>
        </p:txBody>
      </p:sp>
      <p:sp>
        <p:nvSpPr>
          <p:cNvPr id="4" name="Slide Number Placeholder 3"/>
          <p:cNvSpPr>
            <a:spLocks noGrp="1"/>
          </p:cNvSpPr>
          <p:nvPr>
            <p:ph type="sldNum" sz="quarter" idx="5"/>
          </p:nvPr>
        </p:nvSpPr>
        <p:spPr/>
        <p:txBody>
          <a:bodyPr/>
          <a:lstStyle/>
          <a:p>
            <a:fld id="{D7A3900C-D613-854E-9F9C-907A69C6A13A}" type="slidenum">
              <a:rPr lang="de-DE" smtClean="0"/>
              <a:t>55</a:t>
            </a:fld>
            <a:endParaRPr lang="de-DE"/>
          </a:p>
        </p:txBody>
      </p:sp>
    </p:spTree>
    <p:extLst>
      <p:ext uri="{BB962C8B-B14F-4D97-AF65-F5344CB8AC3E}">
        <p14:creationId xmlns:p14="http://schemas.microsoft.com/office/powerpoint/2010/main" val="38780435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case you have not seen this. In </a:t>
            </a:r>
            <a:r>
              <a:rPr lang="en-US" dirty="0" err="1"/>
              <a:t>hogenous</a:t>
            </a:r>
            <a:r>
              <a:rPr lang="en-US" dirty="0"/>
              <a:t> coordinates, a 2D point is represented by a 3D point by adding a </a:t>
            </a:r>
            <a:r>
              <a:rPr lang="en-US" dirty="0" err="1"/>
              <a:t>ficticious</a:t>
            </a:r>
            <a:r>
              <a:rPr lang="en-US" dirty="0"/>
              <a:t> third coordinate. By convention we specify </a:t>
            </a:r>
            <a:r>
              <a:rPr lang="en-US" dirty="0" err="1"/>
              <a:t>x,y,z</a:t>
            </a:r>
            <a:r>
              <a:rPr lang="en-US" dirty="0"/>
              <a:t> prime such that the </a:t>
            </a:r>
            <a:r>
              <a:rPr lang="en-US" dirty="0" err="1"/>
              <a:t>pojnt</a:t>
            </a:r>
            <a:r>
              <a:rPr lang="en-US" dirty="0"/>
              <a:t> can be recovered as</a:t>
            </a:r>
          </a:p>
          <a:p>
            <a:endParaRPr lang="en-US" dirty="0"/>
          </a:p>
          <a:p>
            <a:r>
              <a:rPr lang="en-US" dirty="0"/>
              <a:t>Note that if we scale the point by any scalar z, we obtain example the same representation. </a:t>
            </a:r>
          </a:p>
        </p:txBody>
      </p:sp>
      <p:sp>
        <p:nvSpPr>
          <p:cNvPr id="4" name="Slide Number Placeholder 3"/>
          <p:cNvSpPr>
            <a:spLocks noGrp="1"/>
          </p:cNvSpPr>
          <p:nvPr>
            <p:ph type="sldNum" sz="quarter" idx="5"/>
          </p:nvPr>
        </p:nvSpPr>
        <p:spPr/>
        <p:txBody>
          <a:bodyPr/>
          <a:lstStyle/>
          <a:p>
            <a:fld id="{D7A3900C-D613-854E-9F9C-907A69C6A13A}" type="slidenum">
              <a:rPr lang="de-DE" smtClean="0"/>
              <a:t>56</a:t>
            </a:fld>
            <a:endParaRPr lang="de-DE"/>
          </a:p>
        </p:txBody>
      </p:sp>
    </p:spTree>
    <p:extLst>
      <p:ext uri="{BB962C8B-B14F-4D97-AF65-F5344CB8AC3E}">
        <p14:creationId xmlns:p14="http://schemas.microsoft.com/office/powerpoint/2010/main" val="38225241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such change of coordinates the mapping is linear and can be expressed via the following matrix. </a:t>
            </a:r>
          </a:p>
          <a:p>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57</a:t>
            </a:fld>
            <a:endParaRPr lang="de-DE"/>
          </a:p>
        </p:txBody>
      </p:sp>
    </p:spTree>
    <p:extLst>
      <p:ext uri="{BB962C8B-B14F-4D97-AF65-F5344CB8AC3E}">
        <p14:creationId xmlns:p14="http://schemas.microsoft.com/office/powerpoint/2010/main" val="20663858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first transformation. From world to camera coordinates. This is a a simple change of coordinates. </a:t>
            </a:r>
          </a:p>
          <a:p>
            <a:endParaRPr lang="en-US" dirty="0"/>
          </a:p>
          <a:p>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58</a:t>
            </a:fld>
            <a:endParaRPr lang="de-DE"/>
          </a:p>
        </p:txBody>
      </p:sp>
    </p:spTree>
    <p:extLst>
      <p:ext uri="{BB962C8B-B14F-4D97-AF65-F5344CB8AC3E}">
        <p14:creationId xmlns:p14="http://schemas.microsoft.com/office/powerpoint/2010/main" val="4397586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 want to express a point P in camera coordinates. First I need to translate the point to the origin of the camera coordinate system, hence I need to subtract C.</a:t>
            </a:r>
          </a:p>
          <a:p>
            <a:r>
              <a:rPr lang="en-US" dirty="0"/>
              <a:t>Then I need to rotate by R</a:t>
            </a:r>
          </a:p>
        </p:txBody>
      </p:sp>
      <p:sp>
        <p:nvSpPr>
          <p:cNvPr id="4" name="Slide Number Placeholder 3"/>
          <p:cNvSpPr>
            <a:spLocks noGrp="1"/>
          </p:cNvSpPr>
          <p:nvPr>
            <p:ph type="sldNum" sz="quarter" idx="5"/>
          </p:nvPr>
        </p:nvSpPr>
        <p:spPr/>
        <p:txBody>
          <a:bodyPr/>
          <a:lstStyle/>
          <a:p>
            <a:fld id="{D7A3900C-D613-854E-9F9C-907A69C6A13A}" type="slidenum">
              <a:rPr lang="de-DE" smtClean="0"/>
              <a:t>59</a:t>
            </a:fld>
            <a:endParaRPr lang="de-DE"/>
          </a:p>
        </p:txBody>
      </p:sp>
    </p:spTree>
    <p:extLst>
      <p:ext uri="{BB962C8B-B14F-4D97-AF65-F5344CB8AC3E}">
        <p14:creationId xmlns:p14="http://schemas.microsoft.com/office/powerpoint/2010/main" val="13114995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 is a matrix whose columns are the axis of the source coordinate frame expressed in terms of the target coordinate frame. </a:t>
            </a:r>
          </a:p>
          <a:p>
            <a:endParaRPr lang="en-US" dirty="0"/>
          </a:p>
          <a:p>
            <a:r>
              <a:rPr lang="en-US" dirty="0"/>
              <a:t>So r11,r21,r31 is the X axis of the world frame in the coordinates of the camera frame. Which what will this column vector be, if the camera and world </a:t>
            </a:r>
            <a:r>
              <a:rPr lang="en-US" dirty="0" err="1"/>
              <a:t>coordinae</a:t>
            </a:r>
            <a:r>
              <a:rPr lang="en-US" dirty="0"/>
              <a:t> frames are aligned? 1 0 0,</a:t>
            </a:r>
          </a:p>
          <a:p>
            <a:r>
              <a:rPr lang="en-US" dirty="0"/>
              <a:t>1 times the x axis plus 0 times the y and z axis. </a:t>
            </a:r>
          </a:p>
        </p:txBody>
      </p:sp>
      <p:sp>
        <p:nvSpPr>
          <p:cNvPr id="4" name="Slide Number Placeholder 3"/>
          <p:cNvSpPr>
            <a:spLocks noGrp="1"/>
          </p:cNvSpPr>
          <p:nvPr>
            <p:ph type="sldNum" sz="quarter" idx="5"/>
          </p:nvPr>
        </p:nvSpPr>
        <p:spPr/>
        <p:txBody>
          <a:bodyPr/>
          <a:lstStyle/>
          <a:p>
            <a:fld id="{D7A3900C-D613-854E-9F9C-907A69C6A13A}" type="slidenum">
              <a:rPr lang="de-DE" smtClean="0"/>
              <a:t>60</a:t>
            </a:fld>
            <a:endParaRPr lang="de-DE"/>
          </a:p>
        </p:txBody>
      </p:sp>
    </p:spTree>
    <p:extLst>
      <p:ext uri="{BB962C8B-B14F-4D97-AF65-F5344CB8AC3E}">
        <p14:creationId xmlns:p14="http://schemas.microsoft.com/office/powerpoint/2010/main" val="33068625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a:t>
            </a:r>
          </a:p>
          <a:p>
            <a:endParaRPr lang="en-US" dirty="0"/>
          </a:p>
          <a:p>
            <a:r>
              <a:rPr lang="en-US" dirty="0"/>
              <a:t>The world axes is aligned with the left camera</a:t>
            </a:r>
          </a:p>
        </p:txBody>
      </p:sp>
      <p:sp>
        <p:nvSpPr>
          <p:cNvPr id="4" name="Slide Number Placeholder 3"/>
          <p:cNvSpPr>
            <a:spLocks noGrp="1"/>
          </p:cNvSpPr>
          <p:nvPr>
            <p:ph type="sldNum" sz="quarter" idx="5"/>
          </p:nvPr>
        </p:nvSpPr>
        <p:spPr/>
        <p:txBody>
          <a:bodyPr/>
          <a:lstStyle/>
          <a:p>
            <a:fld id="{D7A3900C-D613-854E-9F9C-907A69C6A13A}" type="slidenum">
              <a:rPr lang="de-DE" smtClean="0"/>
              <a:t>61</a:t>
            </a:fld>
            <a:endParaRPr lang="de-DE"/>
          </a:p>
        </p:txBody>
      </p:sp>
    </p:spTree>
    <p:extLst>
      <p:ext uri="{BB962C8B-B14F-4D97-AF65-F5344CB8AC3E}">
        <p14:creationId xmlns:p14="http://schemas.microsoft.com/office/powerpoint/2010/main" val="17154690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trainsformation</a:t>
            </a:r>
            <a:r>
              <a:rPr lang="en-US" dirty="0"/>
              <a:t> from world to left camera is therefore the identity</a:t>
            </a:r>
          </a:p>
        </p:txBody>
      </p:sp>
      <p:sp>
        <p:nvSpPr>
          <p:cNvPr id="4" name="Slide Number Placeholder 3"/>
          <p:cNvSpPr>
            <a:spLocks noGrp="1"/>
          </p:cNvSpPr>
          <p:nvPr>
            <p:ph type="sldNum" sz="quarter" idx="5"/>
          </p:nvPr>
        </p:nvSpPr>
        <p:spPr/>
        <p:txBody>
          <a:bodyPr/>
          <a:lstStyle/>
          <a:p>
            <a:fld id="{D7A3900C-D613-854E-9F9C-907A69C6A13A}" type="slidenum">
              <a:rPr lang="de-DE" smtClean="0"/>
              <a:t>62</a:t>
            </a:fld>
            <a:endParaRPr lang="de-DE"/>
          </a:p>
        </p:txBody>
      </p:sp>
    </p:spTree>
    <p:extLst>
      <p:ext uri="{BB962C8B-B14F-4D97-AF65-F5344CB8AC3E}">
        <p14:creationId xmlns:p14="http://schemas.microsoft.com/office/powerpoint/2010/main" val="42040717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right camera, since axis are aligned we have the identity rotation matrix, but the origin is translated. So the translation is –Tx. The translation is the center of the camera in world coordinates which is Tx</a:t>
            </a:r>
          </a:p>
        </p:txBody>
      </p:sp>
      <p:sp>
        <p:nvSpPr>
          <p:cNvPr id="4" name="Slide Number Placeholder 3"/>
          <p:cNvSpPr>
            <a:spLocks noGrp="1"/>
          </p:cNvSpPr>
          <p:nvPr>
            <p:ph type="sldNum" sz="quarter" idx="5"/>
          </p:nvPr>
        </p:nvSpPr>
        <p:spPr/>
        <p:txBody>
          <a:bodyPr/>
          <a:lstStyle/>
          <a:p>
            <a:fld id="{D7A3900C-D613-854E-9F9C-907A69C6A13A}" type="slidenum">
              <a:rPr lang="de-DE" smtClean="0"/>
              <a:t>63</a:t>
            </a:fld>
            <a:endParaRPr lang="de-DE"/>
          </a:p>
        </p:txBody>
      </p:sp>
    </p:spTree>
    <p:extLst>
      <p:ext uri="{BB962C8B-B14F-4D97-AF65-F5344CB8AC3E}">
        <p14:creationId xmlns:p14="http://schemas.microsoft.com/office/powerpoint/2010/main" val="76003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Let‘s</a:t>
            </a:r>
            <a:r>
              <a:rPr lang="de-DE" dirty="0"/>
              <a:t> </a:t>
            </a:r>
            <a:r>
              <a:rPr lang="de-DE" dirty="0" err="1"/>
              <a:t>start</a:t>
            </a:r>
            <a:r>
              <a:rPr lang="de-DE" dirty="0"/>
              <a:t> </a:t>
            </a:r>
            <a:r>
              <a:rPr lang="de-DE" dirty="0" err="1"/>
              <a:t>with</a:t>
            </a:r>
            <a:r>
              <a:rPr lang="de-DE" dirty="0"/>
              <a:t> </a:t>
            </a:r>
            <a:r>
              <a:rPr lang="de-DE" dirty="0" err="1"/>
              <a:t>the</a:t>
            </a:r>
            <a:r>
              <a:rPr lang="de-DE" dirty="0"/>
              <a:t> </a:t>
            </a:r>
            <a:r>
              <a:rPr lang="de-DE" dirty="0" err="1"/>
              <a:t>basics</a:t>
            </a:r>
            <a:r>
              <a:rPr lang="de-DE" dirty="0"/>
              <a:t>. The </a:t>
            </a:r>
            <a:r>
              <a:rPr lang="de-DE" dirty="0" err="1"/>
              <a:t>laws</a:t>
            </a:r>
            <a:r>
              <a:rPr lang="de-DE" dirty="0"/>
              <a:t> </a:t>
            </a:r>
            <a:r>
              <a:rPr lang="de-DE" dirty="0" err="1"/>
              <a:t>of</a:t>
            </a:r>
            <a:r>
              <a:rPr lang="de-DE" dirty="0"/>
              <a:t> </a:t>
            </a:r>
            <a:r>
              <a:rPr lang="de-DE" dirty="0" err="1"/>
              <a:t>perspective</a:t>
            </a:r>
            <a:r>
              <a:rPr lang="de-DE" dirty="0"/>
              <a:t>. </a:t>
            </a:r>
          </a:p>
          <a:p>
            <a:r>
              <a:rPr lang="de-DE" dirty="0"/>
              <a:t>Light </a:t>
            </a:r>
            <a:r>
              <a:rPr lang="de-DE" dirty="0" err="1"/>
              <a:t>arriving</a:t>
            </a:r>
            <a:r>
              <a:rPr lang="de-DE" dirty="0"/>
              <a:t> at an </a:t>
            </a:r>
            <a:r>
              <a:rPr lang="de-DE" dirty="0" err="1"/>
              <a:t>object</a:t>
            </a:r>
            <a:r>
              <a:rPr lang="de-DE" dirty="0"/>
              <a:t> </a:t>
            </a:r>
            <a:r>
              <a:rPr lang="de-DE" dirty="0" err="1"/>
              <a:t>travels</a:t>
            </a:r>
            <a:r>
              <a:rPr lang="de-DE" dirty="0"/>
              <a:t> in </a:t>
            </a:r>
            <a:r>
              <a:rPr lang="de-DE" dirty="0" err="1"/>
              <a:t>straight</a:t>
            </a:r>
            <a:r>
              <a:rPr lang="de-DE" dirty="0"/>
              <a:t> </a:t>
            </a:r>
            <a:r>
              <a:rPr lang="de-DE" dirty="0" err="1"/>
              <a:t>lines</a:t>
            </a:r>
            <a:r>
              <a:rPr lang="de-DE" dirty="0"/>
              <a:t>.</a:t>
            </a:r>
          </a:p>
          <a:p>
            <a:r>
              <a:rPr lang="de-DE" dirty="0"/>
              <a:t>These </a:t>
            </a:r>
            <a:r>
              <a:rPr lang="de-DE" dirty="0" err="1"/>
              <a:t>lines</a:t>
            </a:r>
            <a:r>
              <a:rPr lang="de-DE" dirty="0"/>
              <a:t> </a:t>
            </a:r>
            <a:r>
              <a:rPr lang="de-DE" dirty="0" err="1"/>
              <a:t>converge</a:t>
            </a:r>
            <a:r>
              <a:rPr lang="de-DE" dirty="0"/>
              <a:t> </a:t>
            </a:r>
            <a:r>
              <a:rPr lang="de-DE" dirty="0" err="1"/>
              <a:t>to</a:t>
            </a:r>
            <a:r>
              <a:rPr lang="de-DE" dirty="0"/>
              <a:t> a </a:t>
            </a:r>
            <a:r>
              <a:rPr lang="de-DE" dirty="0" err="1"/>
              <a:t>point</a:t>
            </a:r>
            <a:r>
              <a:rPr lang="de-DE" dirty="0"/>
              <a:t> in </a:t>
            </a:r>
            <a:r>
              <a:rPr lang="de-DE" dirty="0" err="1"/>
              <a:t>the</a:t>
            </a:r>
            <a:r>
              <a:rPr lang="de-DE" dirty="0"/>
              <a:t> </a:t>
            </a:r>
            <a:r>
              <a:rPr lang="de-DE" dirty="0" err="1"/>
              <a:t>eye</a:t>
            </a:r>
            <a:r>
              <a:rPr lang="de-DE" dirty="0"/>
              <a:t>. </a:t>
            </a:r>
          </a:p>
          <a:p>
            <a:endParaRPr lang="de-DE" dirty="0"/>
          </a:p>
          <a:p>
            <a:r>
              <a:rPr lang="de-DE" dirty="0" err="1"/>
              <a:t>Already</a:t>
            </a:r>
            <a:r>
              <a:rPr lang="de-DE" dirty="0"/>
              <a:t> Euclid </a:t>
            </a:r>
            <a:r>
              <a:rPr lang="de-DE" dirty="0" err="1"/>
              <a:t>discovered</a:t>
            </a:r>
            <a:r>
              <a:rPr lang="de-DE" dirty="0"/>
              <a:t> </a:t>
            </a:r>
            <a:r>
              <a:rPr lang="de-DE" dirty="0" err="1"/>
              <a:t>natural</a:t>
            </a:r>
            <a:r>
              <a:rPr lang="de-DE" dirty="0"/>
              <a:t> </a:t>
            </a:r>
            <a:r>
              <a:rPr lang="de-DE" dirty="0" err="1"/>
              <a:t>perspective</a:t>
            </a:r>
            <a:r>
              <a:rPr lang="de-DE" dirty="0"/>
              <a:t>. He </a:t>
            </a:r>
            <a:r>
              <a:rPr lang="de-DE" dirty="0" err="1"/>
              <a:t>realized</a:t>
            </a:r>
            <a:r>
              <a:rPr lang="de-DE" dirty="0"/>
              <a:t> </a:t>
            </a:r>
            <a:r>
              <a:rPr lang="de-DE" dirty="0" err="1"/>
              <a:t>that</a:t>
            </a:r>
            <a:r>
              <a:rPr lang="de-DE" dirty="0"/>
              <a:t> </a:t>
            </a:r>
            <a:r>
              <a:rPr lang="de-DE" dirty="0" err="1"/>
              <a:t>more</a:t>
            </a:r>
            <a:r>
              <a:rPr lang="de-DE" dirty="0"/>
              <a:t> </a:t>
            </a:r>
            <a:r>
              <a:rPr lang="de-DE" dirty="0" err="1"/>
              <a:t>ditstand</a:t>
            </a:r>
            <a:r>
              <a:rPr lang="de-DE" dirty="0"/>
              <a:t> </a:t>
            </a:r>
            <a:r>
              <a:rPr lang="de-DE" dirty="0" err="1"/>
              <a:t>objects</a:t>
            </a:r>
            <a:r>
              <a:rPr lang="de-DE" dirty="0"/>
              <a:t> </a:t>
            </a:r>
            <a:r>
              <a:rPr lang="de-DE" dirty="0" err="1"/>
              <a:t>subtend</a:t>
            </a:r>
            <a:r>
              <a:rPr lang="de-DE" dirty="0"/>
              <a:t> </a:t>
            </a:r>
            <a:r>
              <a:rPr lang="de-DE" dirty="0" err="1"/>
              <a:t>smaller</a:t>
            </a:r>
            <a:r>
              <a:rPr lang="de-DE" dirty="0"/>
              <a:t> </a:t>
            </a:r>
            <a:r>
              <a:rPr lang="de-DE" dirty="0" err="1"/>
              <a:t>visual</a:t>
            </a:r>
            <a:r>
              <a:rPr lang="de-DE" dirty="0"/>
              <a:t> </a:t>
            </a:r>
            <a:r>
              <a:rPr lang="de-DE" dirty="0" err="1"/>
              <a:t>angles</a:t>
            </a:r>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6</a:t>
            </a:fld>
            <a:endParaRPr lang="de-DE"/>
          </a:p>
        </p:txBody>
      </p:sp>
    </p:spTree>
    <p:extLst>
      <p:ext uri="{BB962C8B-B14F-4D97-AF65-F5344CB8AC3E}">
        <p14:creationId xmlns:p14="http://schemas.microsoft.com/office/powerpoint/2010/main" val="7897328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thinking about rotations, you do not need to think about translation. Rotation is a property of the axis alone and not the translation</a:t>
            </a:r>
          </a:p>
        </p:txBody>
      </p:sp>
      <p:sp>
        <p:nvSpPr>
          <p:cNvPr id="4" name="Slide Number Placeholder 3"/>
          <p:cNvSpPr>
            <a:spLocks noGrp="1"/>
          </p:cNvSpPr>
          <p:nvPr>
            <p:ph type="sldNum" sz="quarter" idx="5"/>
          </p:nvPr>
        </p:nvSpPr>
        <p:spPr/>
        <p:txBody>
          <a:bodyPr/>
          <a:lstStyle/>
          <a:p>
            <a:fld id="{D7A3900C-D613-854E-9F9C-907A69C6A13A}" type="slidenum">
              <a:rPr lang="de-DE" smtClean="0"/>
              <a:t>65</a:t>
            </a:fld>
            <a:endParaRPr lang="de-DE"/>
          </a:p>
        </p:txBody>
      </p:sp>
    </p:spTree>
    <p:extLst>
      <p:ext uri="{BB962C8B-B14F-4D97-AF65-F5344CB8AC3E}">
        <p14:creationId xmlns:p14="http://schemas.microsoft.com/office/powerpoint/2010/main" val="19557953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know that the world x axis corresponds to the camera coordinates </a:t>
            </a:r>
            <a:r>
              <a:rPr lang="en-US" dirty="0" err="1"/>
              <a:t>a,b,c</a:t>
            </a:r>
            <a:r>
              <a:rPr lang="en-US" dirty="0"/>
              <a:t>, then we can write. Which follows immediately that the columns are the axis of the source in coordinates of the target</a:t>
            </a:r>
          </a:p>
        </p:txBody>
      </p:sp>
      <p:sp>
        <p:nvSpPr>
          <p:cNvPr id="4" name="Slide Number Placeholder 3"/>
          <p:cNvSpPr>
            <a:spLocks noGrp="1"/>
          </p:cNvSpPr>
          <p:nvPr>
            <p:ph type="sldNum" sz="quarter" idx="5"/>
          </p:nvPr>
        </p:nvSpPr>
        <p:spPr/>
        <p:txBody>
          <a:bodyPr/>
          <a:lstStyle/>
          <a:p>
            <a:fld id="{D7A3900C-D613-854E-9F9C-907A69C6A13A}" type="slidenum">
              <a:rPr lang="de-DE" smtClean="0"/>
              <a:t>66</a:t>
            </a:fld>
            <a:endParaRPr lang="de-DE"/>
          </a:p>
        </p:txBody>
      </p:sp>
    </p:spTree>
    <p:extLst>
      <p:ext uri="{BB962C8B-B14F-4D97-AF65-F5344CB8AC3E}">
        <p14:creationId xmlns:p14="http://schemas.microsoft.com/office/powerpoint/2010/main" val="4199346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do the reverse, and transpose the matrix</a:t>
            </a:r>
          </a:p>
        </p:txBody>
      </p:sp>
      <p:sp>
        <p:nvSpPr>
          <p:cNvPr id="4" name="Slide Number Placeholder 3"/>
          <p:cNvSpPr>
            <a:spLocks noGrp="1"/>
          </p:cNvSpPr>
          <p:nvPr>
            <p:ph type="sldNum" sz="quarter" idx="5"/>
          </p:nvPr>
        </p:nvSpPr>
        <p:spPr/>
        <p:txBody>
          <a:bodyPr/>
          <a:lstStyle/>
          <a:p>
            <a:fld id="{D7A3900C-D613-854E-9F9C-907A69C6A13A}" type="slidenum">
              <a:rPr lang="de-DE" smtClean="0"/>
              <a:t>67</a:t>
            </a:fld>
            <a:endParaRPr lang="de-DE"/>
          </a:p>
        </p:txBody>
      </p:sp>
    </p:spTree>
    <p:extLst>
      <p:ext uri="{BB962C8B-B14F-4D97-AF65-F5344CB8AC3E}">
        <p14:creationId xmlns:p14="http://schemas.microsoft.com/office/powerpoint/2010/main" val="32209034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Projected image by linear perspective and the pixel array. This depends on the actual hardware of the sensor. How large the pixels are, what shape they have </a:t>
            </a:r>
            <a:r>
              <a:rPr lang="en-US" dirty="0" err="1"/>
              <a:t>etc</a:t>
            </a:r>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74</a:t>
            </a:fld>
            <a:endParaRPr lang="de-DE"/>
          </a:p>
        </p:txBody>
      </p:sp>
    </p:spTree>
    <p:extLst>
      <p:ext uri="{BB962C8B-B14F-4D97-AF65-F5344CB8AC3E}">
        <p14:creationId xmlns:p14="http://schemas.microsoft.com/office/powerpoint/2010/main" val="8102543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principle the center of the sensor is the principle point. Hence to transform to pixel coordinates we need to translate by 0_x,o_y</a:t>
            </a:r>
          </a:p>
        </p:txBody>
      </p:sp>
      <p:sp>
        <p:nvSpPr>
          <p:cNvPr id="4" name="Slide Number Placeholder 3"/>
          <p:cNvSpPr>
            <a:spLocks noGrp="1"/>
          </p:cNvSpPr>
          <p:nvPr>
            <p:ph type="sldNum" sz="quarter" idx="5"/>
          </p:nvPr>
        </p:nvSpPr>
        <p:spPr/>
        <p:txBody>
          <a:bodyPr/>
          <a:lstStyle/>
          <a:p>
            <a:fld id="{D7A3900C-D613-854E-9F9C-907A69C6A13A}" type="slidenum">
              <a:rPr lang="de-DE" smtClean="0"/>
              <a:t>75</a:t>
            </a:fld>
            <a:endParaRPr lang="de-DE"/>
          </a:p>
        </p:txBody>
      </p:sp>
    </p:spTree>
    <p:extLst>
      <p:ext uri="{BB962C8B-B14F-4D97-AF65-F5344CB8AC3E}">
        <p14:creationId xmlns:p14="http://schemas.microsoft.com/office/powerpoint/2010/main" val="25611449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one or more coordinate axis are flipped,  e.g. the y </a:t>
            </a:r>
            <a:r>
              <a:rPr lang="en-US" dirty="0" err="1"/>
              <a:t>coordimate</a:t>
            </a:r>
            <a:r>
              <a:rPr lang="en-US" dirty="0"/>
              <a:t> and x </a:t>
            </a:r>
            <a:r>
              <a:rPr lang="en-US" dirty="0" err="1"/>
              <a:t>coordnates</a:t>
            </a:r>
            <a:r>
              <a:rPr lang="en-US" dirty="0"/>
              <a:t> correspond to –u and –v. </a:t>
            </a:r>
          </a:p>
          <a:p>
            <a:endParaRPr lang="en-US" dirty="0"/>
          </a:p>
          <a:p>
            <a:r>
              <a:rPr lang="en-US" dirty="0"/>
              <a:t>This is a common bug. If have written a renderer and the image appears flipped or cropped, typically it is a problem with the axis</a:t>
            </a:r>
          </a:p>
        </p:txBody>
      </p:sp>
      <p:sp>
        <p:nvSpPr>
          <p:cNvPr id="4" name="Slide Number Placeholder 3"/>
          <p:cNvSpPr>
            <a:spLocks noGrp="1"/>
          </p:cNvSpPr>
          <p:nvPr>
            <p:ph type="sldNum" sz="quarter" idx="5"/>
          </p:nvPr>
        </p:nvSpPr>
        <p:spPr/>
        <p:txBody>
          <a:bodyPr/>
          <a:lstStyle/>
          <a:p>
            <a:fld id="{D7A3900C-D613-854E-9F9C-907A69C6A13A}" type="slidenum">
              <a:rPr lang="de-DE" smtClean="0"/>
              <a:t>76</a:t>
            </a:fld>
            <a:endParaRPr lang="de-DE"/>
          </a:p>
        </p:txBody>
      </p:sp>
    </p:spTree>
    <p:extLst>
      <p:ext uri="{BB962C8B-B14F-4D97-AF65-F5344CB8AC3E}">
        <p14:creationId xmlns:p14="http://schemas.microsoft.com/office/powerpoint/2010/main" val="15813618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sensor captures light. Of course the resolution will be determined by the actual physical array of sensors. This will capture an analog signal which will be resampled to obtain a pixel array. This a discretization step.</a:t>
            </a:r>
          </a:p>
          <a:p>
            <a:r>
              <a:rPr lang="en-US" dirty="0"/>
              <a:t>This determines how many rows and columns the image has, -- the resolution.</a:t>
            </a:r>
          </a:p>
          <a:p>
            <a:endParaRPr lang="en-US" dirty="0"/>
          </a:p>
          <a:p>
            <a:r>
              <a:rPr lang="en-US" dirty="0"/>
              <a:t>At the same scanning resolution, if the sensor is bigger, I will obtain a higher resolution. </a:t>
            </a:r>
          </a:p>
        </p:txBody>
      </p:sp>
      <p:sp>
        <p:nvSpPr>
          <p:cNvPr id="4" name="Slide Number Placeholder 3"/>
          <p:cNvSpPr>
            <a:spLocks noGrp="1"/>
          </p:cNvSpPr>
          <p:nvPr>
            <p:ph type="sldNum" sz="quarter" idx="5"/>
          </p:nvPr>
        </p:nvSpPr>
        <p:spPr/>
        <p:txBody>
          <a:bodyPr/>
          <a:lstStyle/>
          <a:p>
            <a:fld id="{D7A3900C-D613-854E-9F9C-907A69C6A13A}" type="slidenum">
              <a:rPr lang="de-DE" smtClean="0"/>
              <a:t>77</a:t>
            </a:fld>
            <a:endParaRPr lang="de-DE"/>
          </a:p>
        </p:txBody>
      </p:sp>
    </p:spTree>
    <p:extLst>
      <p:ext uri="{BB962C8B-B14F-4D97-AF65-F5344CB8AC3E}">
        <p14:creationId xmlns:p14="http://schemas.microsoft.com/office/powerpoint/2010/main" val="34666659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translates in having a scale to transform from film coordinates to pixel coordinates. And note that we might have different scale factors in x and y, we do not’ have necessarily squared pixels.</a:t>
            </a:r>
          </a:p>
        </p:txBody>
      </p:sp>
      <p:sp>
        <p:nvSpPr>
          <p:cNvPr id="4" name="Slide Number Placeholder 3"/>
          <p:cNvSpPr>
            <a:spLocks noGrp="1"/>
          </p:cNvSpPr>
          <p:nvPr>
            <p:ph type="sldNum" sz="quarter" idx="5"/>
          </p:nvPr>
        </p:nvSpPr>
        <p:spPr/>
        <p:txBody>
          <a:bodyPr/>
          <a:lstStyle/>
          <a:p>
            <a:fld id="{D7A3900C-D613-854E-9F9C-907A69C6A13A}" type="slidenum">
              <a:rPr lang="de-DE" smtClean="0"/>
              <a:t>78</a:t>
            </a:fld>
            <a:endParaRPr lang="de-DE"/>
          </a:p>
        </p:txBody>
      </p:sp>
    </p:spTree>
    <p:extLst>
      <p:ext uri="{BB962C8B-B14F-4D97-AF65-F5344CB8AC3E}">
        <p14:creationId xmlns:p14="http://schemas.microsoft.com/office/powerpoint/2010/main" val="34813926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final transformation is obtained by the following matrix. This is typically known as the intrinsic camera matrix. And depends on the hardware properties of the camera, and not on the location of the camera relative the </a:t>
            </a:r>
            <a:r>
              <a:rPr lang="en-US" dirty="0" err="1"/>
              <a:t>wolrd</a:t>
            </a:r>
            <a:r>
              <a:rPr lang="en-US" dirty="0"/>
              <a:t> coordinate frame</a:t>
            </a:r>
          </a:p>
        </p:txBody>
      </p:sp>
      <p:sp>
        <p:nvSpPr>
          <p:cNvPr id="4" name="Slide Number Placeholder 3"/>
          <p:cNvSpPr>
            <a:spLocks noGrp="1"/>
          </p:cNvSpPr>
          <p:nvPr>
            <p:ph type="sldNum" sz="quarter" idx="5"/>
          </p:nvPr>
        </p:nvSpPr>
        <p:spPr/>
        <p:txBody>
          <a:bodyPr/>
          <a:lstStyle/>
          <a:p>
            <a:fld id="{D7A3900C-D613-854E-9F9C-907A69C6A13A}" type="slidenum">
              <a:rPr lang="de-DE" smtClean="0"/>
              <a:t>79</a:t>
            </a:fld>
            <a:endParaRPr lang="de-DE"/>
          </a:p>
        </p:txBody>
      </p:sp>
    </p:spTree>
    <p:extLst>
      <p:ext uri="{BB962C8B-B14F-4D97-AF65-F5344CB8AC3E}">
        <p14:creationId xmlns:p14="http://schemas.microsoft.com/office/powerpoint/2010/main" val="4076925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think of the conversion as separate affine transformations. One for projection and one for transforming from film coordinates to pixel coordinates</a:t>
            </a:r>
          </a:p>
        </p:txBody>
      </p:sp>
      <p:sp>
        <p:nvSpPr>
          <p:cNvPr id="4" name="Slide Number Placeholder 3"/>
          <p:cNvSpPr>
            <a:spLocks noGrp="1"/>
          </p:cNvSpPr>
          <p:nvPr>
            <p:ph type="sldNum" sz="quarter" idx="5"/>
          </p:nvPr>
        </p:nvSpPr>
        <p:spPr/>
        <p:txBody>
          <a:bodyPr/>
          <a:lstStyle/>
          <a:p>
            <a:fld id="{D7A3900C-D613-854E-9F9C-907A69C6A13A}" type="slidenum">
              <a:rPr lang="de-DE" smtClean="0"/>
              <a:t>81</a:t>
            </a:fld>
            <a:endParaRPr lang="de-DE"/>
          </a:p>
        </p:txBody>
      </p:sp>
    </p:spTree>
    <p:extLst>
      <p:ext uri="{BB962C8B-B14F-4D97-AF65-F5344CB8AC3E}">
        <p14:creationId xmlns:p14="http://schemas.microsoft.com/office/powerpoint/2010/main" val="2502851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What</a:t>
            </a:r>
            <a:r>
              <a:rPr lang="de-DE" dirty="0"/>
              <a:t> </a:t>
            </a:r>
            <a:r>
              <a:rPr lang="de-DE" dirty="0" err="1"/>
              <a:t>does</a:t>
            </a:r>
            <a:r>
              <a:rPr lang="de-DE" dirty="0"/>
              <a:t> </a:t>
            </a:r>
            <a:r>
              <a:rPr lang="de-DE" dirty="0" err="1"/>
              <a:t>it</a:t>
            </a:r>
            <a:r>
              <a:rPr lang="de-DE" dirty="0"/>
              <a:t> </a:t>
            </a:r>
            <a:r>
              <a:rPr lang="de-DE" dirty="0" err="1"/>
              <a:t>mean</a:t>
            </a:r>
            <a:r>
              <a:rPr lang="de-DE" dirty="0"/>
              <a:t>? </a:t>
            </a:r>
            <a:r>
              <a:rPr lang="de-DE" dirty="0" err="1"/>
              <a:t>Consider</a:t>
            </a:r>
            <a:r>
              <a:rPr lang="de-DE" dirty="0"/>
              <a:t> an </a:t>
            </a:r>
            <a:r>
              <a:rPr lang="de-DE" dirty="0" err="1"/>
              <a:t>object</a:t>
            </a:r>
            <a:r>
              <a:rPr lang="de-DE" dirty="0"/>
              <a:t> </a:t>
            </a:r>
            <a:r>
              <a:rPr lang="de-DE" dirty="0" err="1"/>
              <a:t>determined</a:t>
            </a:r>
            <a:r>
              <a:rPr lang="de-DE" dirty="0"/>
              <a:t> </a:t>
            </a:r>
            <a:r>
              <a:rPr lang="de-DE" dirty="0" err="1"/>
              <a:t>by</a:t>
            </a:r>
            <a:r>
              <a:rPr lang="de-DE" dirty="0"/>
              <a:t> </a:t>
            </a:r>
            <a:r>
              <a:rPr lang="de-DE" dirty="0" err="1"/>
              <a:t>the</a:t>
            </a:r>
            <a:r>
              <a:rPr lang="de-DE" dirty="0"/>
              <a:t> </a:t>
            </a:r>
            <a:r>
              <a:rPr lang="de-DE" dirty="0" err="1"/>
              <a:t>two</a:t>
            </a:r>
            <a:r>
              <a:rPr lang="de-DE" dirty="0"/>
              <a:t> </a:t>
            </a:r>
            <a:r>
              <a:rPr lang="de-DE" dirty="0" err="1"/>
              <a:t>black</a:t>
            </a:r>
            <a:r>
              <a:rPr lang="de-DE" dirty="0"/>
              <a:t> </a:t>
            </a:r>
            <a:r>
              <a:rPr lang="de-DE" dirty="0" err="1"/>
              <a:t>dots</a:t>
            </a:r>
            <a:r>
              <a:rPr lang="de-DE" dirty="0"/>
              <a:t>. </a:t>
            </a:r>
            <a:r>
              <a:rPr lang="de-DE" dirty="0" err="1"/>
              <a:t>If</a:t>
            </a:r>
            <a:r>
              <a:rPr lang="de-DE" dirty="0"/>
              <a:t> </a:t>
            </a:r>
            <a:r>
              <a:rPr lang="de-DE" dirty="0" err="1"/>
              <a:t>the</a:t>
            </a:r>
            <a:r>
              <a:rPr lang="de-DE" dirty="0"/>
              <a:t> </a:t>
            </a:r>
            <a:r>
              <a:rPr lang="de-DE" dirty="0" err="1"/>
              <a:t>object</a:t>
            </a:r>
            <a:r>
              <a:rPr lang="de-DE" dirty="0"/>
              <a:t> </a:t>
            </a:r>
            <a:r>
              <a:rPr lang="de-DE" dirty="0" err="1"/>
              <a:t>gets</a:t>
            </a:r>
            <a:r>
              <a:rPr lang="de-DE" dirty="0"/>
              <a:t> </a:t>
            </a:r>
            <a:r>
              <a:rPr lang="de-DE" dirty="0" err="1"/>
              <a:t>closer</a:t>
            </a:r>
            <a:r>
              <a:rPr lang="de-DE" dirty="0"/>
              <a:t> </a:t>
            </a:r>
            <a:r>
              <a:rPr lang="de-DE" dirty="0" err="1"/>
              <a:t>to</a:t>
            </a:r>
            <a:r>
              <a:rPr lang="de-DE" dirty="0"/>
              <a:t> </a:t>
            </a:r>
            <a:r>
              <a:rPr lang="de-DE" dirty="0" err="1"/>
              <a:t>the</a:t>
            </a:r>
            <a:r>
              <a:rPr lang="de-DE" dirty="0"/>
              <a:t> </a:t>
            </a:r>
            <a:r>
              <a:rPr lang="de-DE" dirty="0" err="1"/>
              <a:t>observer‘s</a:t>
            </a:r>
            <a:r>
              <a:rPr lang="de-DE" dirty="0"/>
              <a:t> </a:t>
            </a:r>
            <a:r>
              <a:rPr lang="de-DE" dirty="0" err="1"/>
              <a:t>eye</a:t>
            </a:r>
            <a:r>
              <a:rPr lang="de-DE" dirty="0"/>
              <a:t>, </a:t>
            </a:r>
            <a:r>
              <a:rPr lang="de-DE" dirty="0" err="1"/>
              <a:t>the</a:t>
            </a:r>
            <a:r>
              <a:rPr lang="de-DE" dirty="0"/>
              <a:t> angle \theta_2 will </a:t>
            </a:r>
            <a:r>
              <a:rPr lang="de-DE" dirty="0" err="1"/>
              <a:t>become</a:t>
            </a:r>
            <a:r>
              <a:rPr lang="de-DE" dirty="0"/>
              <a:t> larger.</a:t>
            </a:r>
          </a:p>
        </p:txBody>
      </p:sp>
      <p:sp>
        <p:nvSpPr>
          <p:cNvPr id="4" name="Slide Number Placeholder 3"/>
          <p:cNvSpPr>
            <a:spLocks noGrp="1"/>
          </p:cNvSpPr>
          <p:nvPr>
            <p:ph type="sldNum" sz="quarter" idx="5"/>
          </p:nvPr>
        </p:nvSpPr>
        <p:spPr/>
        <p:txBody>
          <a:bodyPr/>
          <a:lstStyle/>
          <a:p>
            <a:fld id="{D7A3900C-D613-854E-9F9C-907A69C6A13A}" type="slidenum">
              <a:rPr lang="de-DE" smtClean="0"/>
              <a:t>7</a:t>
            </a:fld>
            <a:endParaRPr lang="de-DE"/>
          </a:p>
        </p:txBody>
      </p:sp>
    </p:spTree>
    <p:extLst>
      <p:ext uri="{BB962C8B-B14F-4D97-AF65-F5344CB8AC3E}">
        <p14:creationId xmlns:p14="http://schemas.microsoft.com/office/powerpoint/2010/main" val="33382576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perspective camera model and is often the most commonly used camera projection model in computer vision and graphics</a:t>
            </a:r>
          </a:p>
        </p:txBody>
      </p:sp>
      <p:sp>
        <p:nvSpPr>
          <p:cNvPr id="4" name="Slide Number Placeholder 3"/>
          <p:cNvSpPr>
            <a:spLocks noGrp="1"/>
          </p:cNvSpPr>
          <p:nvPr>
            <p:ph type="sldNum" sz="quarter" idx="5"/>
          </p:nvPr>
        </p:nvSpPr>
        <p:spPr/>
        <p:txBody>
          <a:bodyPr/>
          <a:lstStyle/>
          <a:p>
            <a:fld id="{D7A3900C-D613-854E-9F9C-907A69C6A13A}" type="slidenum">
              <a:rPr lang="de-DE" smtClean="0"/>
              <a:t>82</a:t>
            </a:fld>
            <a:endParaRPr lang="de-DE"/>
          </a:p>
        </p:txBody>
      </p:sp>
    </p:spTree>
    <p:extLst>
      <p:ext uri="{BB962C8B-B14F-4D97-AF65-F5344CB8AC3E}">
        <p14:creationId xmlns:p14="http://schemas.microsoft.com/office/powerpoint/2010/main" val="34422720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it is useful to use an even simpler camera model. This is the so called orthographic projection model, which completely ignores the linear perspective effects. </a:t>
            </a:r>
          </a:p>
          <a:p>
            <a:endParaRPr lang="en-US" dirty="0"/>
          </a:p>
          <a:p>
            <a:r>
              <a:rPr lang="en-US" dirty="0"/>
              <a:t>Basically, orthographic projection means removing the Z axis. That’s it. Film coordinates will be the X and Y coordinates in 3D camera coordinates. This is a good model for </a:t>
            </a:r>
            <a:r>
              <a:rPr lang="en-US" dirty="0" err="1"/>
              <a:t>telecentic</a:t>
            </a:r>
            <a:r>
              <a:rPr lang="en-US" dirty="0"/>
              <a:t> and telephoto cameras. Remember that for such </a:t>
            </a:r>
            <a:r>
              <a:rPr lang="en-US" dirty="0" err="1"/>
              <a:t>camereas</a:t>
            </a:r>
            <a:r>
              <a:rPr lang="en-US" dirty="0"/>
              <a:t> </a:t>
            </a:r>
            <a:r>
              <a:rPr lang="en-US" dirty="0" err="1"/>
              <a:t>ince</a:t>
            </a:r>
            <a:r>
              <a:rPr lang="en-US" dirty="0"/>
              <a:t> the object is far away and the zoom is very large, the perspective effects can be ignored. </a:t>
            </a:r>
          </a:p>
        </p:txBody>
      </p:sp>
      <p:sp>
        <p:nvSpPr>
          <p:cNvPr id="4" name="Slide Number Placeholder 3"/>
          <p:cNvSpPr>
            <a:spLocks noGrp="1"/>
          </p:cNvSpPr>
          <p:nvPr>
            <p:ph type="sldNum" sz="quarter" idx="5"/>
          </p:nvPr>
        </p:nvSpPr>
        <p:spPr/>
        <p:txBody>
          <a:bodyPr/>
          <a:lstStyle/>
          <a:p>
            <a:fld id="{D7A3900C-D613-854E-9F9C-907A69C6A13A}" type="slidenum">
              <a:rPr lang="de-DE" smtClean="0"/>
              <a:t>83</a:t>
            </a:fld>
            <a:endParaRPr lang="de-DE"/>
          </a:p>
        </p:txBody>
      </p:sp>
    </p:spTree>
    <p:extLst>
      <p:ext uri="{BB962C8B-B14F-4D97-AF65-F5344CB8AC3E}">
        <p14:creationId xmlns:p14="http://schemas.microsoft.com/office/powerpoint/2010/main" val="41643985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Showing the perspective effects disappear when we increase focal </a:t>
            </a:r>
            <a:r>
              <a:rPr lang="en-US" dirty="0" err="1"/>
              <a:t>lenght</a:t>
            </a:r>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84</a:t>
            </a:fld>
            <a:endParaRPr lang="de-DE"/>
          </a:p>
        </p:txBody>
      </p:sp>
    </p:spTree>
    <p:extLst>
      <p:ext uri="{BB962C8B-B14F-4D97-AF65-F5344CB8AC3E}">
        <p14:creationId xmlns:p14="http://schemas.microsoft.com/office/powerpoint/2010/main" val="14059819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86</a:t>
            </a:fld>
            <a:endParaRPr lang="de-DE"/>
          </a:p>
        </p:txBody>
      </p:sp>
    </p:spTree>
    <p:extLst>
      <p:ext uri="{BB962C8B-B14F-4D97-AF65-F5344CB8AC3E}">
        <p14:creationId xmlns:p14="http://schemas.microsoft.com/office/powerpoint/2010/main" val="3653052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Look at </a:t>
            </a:r>
            <a:r>
              <a:rPr lang="de-DE" dirty="0" err="1"/>
              <a:t>the</a:t>
            </a:r>
            <a:r>
              <a:rPr lang="de-DE" dirty="0"/>
              <a:t> </a:t>
            </a:r>
            <a:r>
              <a:rPr lang="de-DE" dirty="0" err="1"/>
              <a:t>following</a:t>
            </a:r>
            <a:r>
              <a:rPr lang="de-DE" dirty="0"/>
              <a:t> </a:t>
            </a:r>
            <a:r>
              <a:rPr lang="de-DE" dirty="0" err="1"/>
              <a:t>paintings</a:t>
            </a:r>
            <a:r>
              <a:rPr lang="de-DE" dirty="0"/>
              <a:t>. </a:t>
            </a:r>
            <a:r>
              <a:rPr lang="de-DE" dirty="0" err="1"/>
              <a:t>What</a:t>
            </a:r>
            <a:r>
              <a:rPr lang="de-DE" dirty="0"/>
              <a:t> </a:t>
            </a:r>
            <a:r>
              <a:rPr lang="de-DE" dirty="0" err="1"/>
              <a:t>is</a:t>
            </a:r>
            <a:r>
              <a:rPr lang="de-DE" dirty="0"/>
              <a:t> </a:t>
            </a:r>
            <a:r>
              <a:rPr lang="de-DE" dirty="0" err="1"/>
              <a:t>wrong</a:t>
            </a:r>
            <a:r>
              <a:rPr lang="de-DE" dirty="0"/>
              <a:t>? In </a:t>
            </a:r>
            <a:r>
              <a:rPr lang="de-DE" dirty="0" err="1"/>
              <a:t>the</a:t>
            </a:r>
            <a:r>
              <a:rPr lang="de-DE" dirty="0"/>
              <a:t> </a:t>
            </a:r>
            <a:r>
              <a:rPr lang="de-DE" dirty="0" err="1"/>
              <a:t>drawing</a:t>
            </a:r>
            <a:r>
              <a:rPr lang="de-DE" dirty="0"/>
              <a:t> in </a:t>
            </a:r>
            <a:r>
              <a:rPr lang="de-DE" dirty="0" err="1"/>
              <a:t>the</a:t>
            </a:r>
            <a:r>
              <a:rPr lang="de-DE" dirty="0"/>
              <a:t> </a:t>
            </a:r>
            <a:r>
              <a:rPr lang="de-DE" dirty="0" err="1"/>
              <a:t>left</a:t>
            </a:r>
            <a:r>
              <a:rPr lang="de-DE" dirty="0"/>
              <a:t>, </a:t>
            </a:r>
            <a:r>
              <a:rPr lang="de-DE" dirty="0" err="1"/>
              <a:t>further</a:t>
            </a:r>
            <a:r>
              <a:rPr lang="de-DE" dirty="0"/>
              <a:t> </a:t>
            </a:r>
            <a:r>
              <a:rPr lang="de-DE" dirty="0" err="1"/>
              <a:t>away</a:t>
            </a:r>
            <a:r>
              <a:rPr lang="de-DE" dirty="0"/>
              <a:t> </a:t>
            </a:r>
            <a:r>
              <a:rPr lang="de-DE" dirty="0" err="1"/>
              <a:t>objects</a:t>
            </a:r>
            <a:r>
              <a:rPr lang="de-DE" dirty="0"/>
              <a:t> </a:t>
            </a:r>
            <a:r>
              <a:rPr lang="de-DE" dirty="0" err="1"/>
              <a:t>appear</a:t>
            </a:r>
            <a:r>
              <a:rPr lang="de-DE" dirty="0"/>
              <a:t> </a:t>
            </a:r>
            <a:r>
              <a:rPr lang="de-DE" dirty="0" err="1"/>
              <a:t>indeed</a:t>
            </a:r>
            <a:r>
              <a:rPr lang="de-DE" dirty="0"/>
              <a:t> </a:t>
            </a:r>
            <a:r>
              <a:rPr lang="de-DE" dirty="0" err="1"/>
              <a:t>smaller</a:t>
            </a:r>
            <a:r>
              <a:rPr lang="de-DE" dirty="0"/>
              <a:t>. </a:t>
            </a:r>
            <a:r>
              <a:rPr lang="de-DE" dirty="0" err="1"/>
              <a:t>However</a:t>
            </a:r>
            <a:r>
              <a:rPr lang="de-DE" dirty="0"/>
              <a:t>, </a:t>
            </a:r>
            <a:r>
              <a:rPr lang="de-DE" dirty="0" err="1"/>
              <a:t>the</a:t>
            </a:r>
            <a:r>
              <a:rPr lang="de-DE" dirty="0"/>
              <a:t> </a:t>
            </a:r>
            <a:r>
              <a:rPr lang="de-DE" dirty="0" err="1"/>
              <a:t>proportions</a:t>
            </a:r>
            <a:r>
              <a:rPr lang="de-DE" dirty="0"/>
              <a:t> </a:t>
            </a:r>
            <a:r>
              <a:rPr lang="de-DE" dirty="0" err="1"/>
              <a:t>are</a:t>
            </a:r>
            <a:r>
              <a:rPr lang="de-DE" dirty="0"/>
              <a:t> not </a:t>
            </a:r>
            <a:r>
              <a:rPr lang="de-DE" dirty="0" err="1"/>
              <a:t>quite</a:t>
            </a:r>
            <a:r>
              <a:rPr lang="de-DE" dirty="0"/>
              <a:t> </a:t>
            </a:r>
            <a:r>
              <a:rPr lang="de-DE" dirty="0" err="1"/>
              <a:t>correct</a:t>
            </a:r>
            <a:r>
              <a:rPr lang="de-DE" dirty="0"/>
              <a:t>, </a:t>
            </a:r>
            <a:r>
              <a:rPr lang="de-DE" dirty="0" err="1"/>
              <a:t>making</a:t>
            </a:r>
            <a:r>
              <a:rPr lang="de-DE" dirty="0"/>
              <a:t> </a:t>
            </a:r>
            <a:r>
              <a:rPr lang="de-DE" dirty="0" err="1"/>
              <a:t>it</a:t>
            </a:r>
            <a:r>
              <a:rPr lang="de-DE" dirty="0"/>
              <a:t> </a:t>
            </a:r>
            <a:r>
              <a:rPr lang="de-DE" dirty="0" err="1"/>
              <a:t>look</a:t>
            </a:r>
            <a:r>
              <a:rPr lang="de-DE" dirty="0"/>
              <a:t> off. </a:t>
            </a:r>
          </a:p>
          <a:p>
            <a:endParaRPr lang="de-DE" dirty="0"/>
          </a:p>
          <a:p>
            <a:r>
              <a:rPr lang="de-DE" dirty="0" err="1"/>
              <a:t>They</a:t>
            </a:r>
            <a:r>
              <a:rPr lang="de-DE" dirty="0"/>
              <a:t> </a:t>
            </a:r>
            <a:r>
              <a:rPr lang="de-DE" dirty="0" err="1"/>
              <a:t>look</a:t>
            </a:r>
            <a:r>
              <a:rPr lang="de-DE" dirty="0"/>
              <a:t> </a:t>
            </a:r>
            <a:r>
              <a:rPr lang="de-DE" dirty="0" err="1"/>
              <a:t>rather</a:t>
            </a:r>
            <a:r>
              <a:rPr lang="de-DE" dirty="0"/>
              <a:t> flat </a:t>
            </a:r>
            <a:r>
              <a:rPr lang="de-DE" dirty="0" err="1"/>
              <a:t>because</a:t>
            </a:r>
            <a:r>
              <a:rPr lang="de-DE" dirty="0"/>
              <a:t> </a:t>
            </a:r>
            <a:r>
              <a:rPr lang="de-DE" dirty="0" err="1"/>
              <a:t>natural</a:t>
            </a:r>
            <a:r>
              <a:rPr lang="de-DE" dirty="0"/>
              <a:t> </a:t>
            </a:r>
            <a:r>
              <a:rPr lang="de-DE" dirty="0" err="1"/>
              <a:t>perspecive</a:t>
            </a:r>
            <a:r>
              <a:rPr lang="de-DE" dirty="0"/>
              <a:t> </a:t>
            </a:r>
            <a:r>
              <a:rPr lang="de-DE" dirty="0" err="1"/>
              <a:t>is</a:t>
            </a:r>
            <a:r>
              <a:rPr lang="de-DE" dirty="0"/>
              <a:t> not </a:t>
            </a:r>
            <a:r>
              <a:rPr lang="de-DE" dirty="0" err="1"/>
              <a:t>sufficient</a:t>
            </a:r>
            <a:r>
              <a:rPr lang="de-DE" dirty="0"/>
              <a:t>.</a:t>
            </a:r>
          </a:p>
          <a:p>
            <a:endParaRPr lang="de-DE" dirty="0"/>
          </a:p>
          <a:p>
            <a:r>
              <a:rPr lang="de-DE" dirty="0" err="1"/>
              <a:t>They</a:t>
            </a:r>
            <a:r>
              <a:rPr lang="de-DE" dirty="0"/>
              <a:t> </a:t>
            </a:r>
            <a:r>
              <a:rPr lang="de-DE" dirty="0" err="1"/>
              <a:t>requires</a:t>
            </a:r>
            <a:r>
              <a:rPr lang="de-DE" dirty="0"/>
              <a:t> linear </a:t>
            </a:r>
            <a:r>
              <a:rPr lang="de-DE" dirty="0" err="1"/>
              <a:t>perspective</a:t>
            </a:r>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8</a:t>
            </a:fld>
            <a:endParaRPr lang="de-DE"/>
          </a:p>
        </p:txBody>
      </p:sp>
    </p:spTree>
    <p:extLst>
      <p:ext uri="{BB962C8B-B14F-4D97-AF65-F5344CB8AC3E}">
        <p14:creationId xmlns:p14="http://schemas.microsoft.com/office/powerpoint/2010/main" val="3943313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Linear </a:t>
            </a:r>
            <a:r>
              <a:rPr lang="de-DE" dirty="0" err="1"/>
              <a:t>perspective</a:t>
            </a:r>
            <a:r>
              <a:rPr lang="de-DE" dirty="0"/>
              <a:t>. A </a:t>
            </a:r>
            <a:r>
              <a:rPr lang="de-DE" dirty="0" err="1"/>
              <a:t>perspective</a:t>
            </a:r>
            <a:r>
              <a:rPr lang="de-DE" dirty="0"/>
              <a:t> </a:t>
            </a:r>
            <a:r>
              <a:rPr lang="de-DE" dirty="0" err="1"/>
              <a:t>image</a:t>
            </a:r>
            <a:r>
              <a:rPr lang="de-DE" dirty="0"/>
              <a:t> </a:t>
            </a:r>
            <a:r>
              <a:rPr lang="de-DE" dirty="0" err="1"/>
              <a:t>is</a:t>
            </a:r>
            <a:r>
              <a:rPr lang="de-DE" dirty="0"/>
              <a:t> </a:t>
            </a:r>
            <a:r>
              <a:rPr lang="de-DE" dirty="0" err="1"/>
              <a:t>formed</a:t>
            </a:r>
            <a:r>
              <a:rPr lang="de-DE" dirty="0"/>
              <a:t> </a:t>
            </a:r>
            <a:r>
              <a:rPr lang="de-DE" dirty="0" err="1"/>
              <a:t>by</a:t>
            </a:r>
            <a:r>
              <a:rPr lang="de-DE" dirty="0"/>
              <a:t> </a:t>
            </a:r>
            <a:r>
              <a:rPr lang="de-DE" dirty="0" err="1"/>
              <a:t>the</a:t>
            </a:r>
            <a:r>
              <a:rPr lang="de-DE" dirty="0"/>
              <a:t> </a:t>
            </a:r>
            <a:r>
              <a:rPr lang="de-DE" dirty="0" err="1"/>
              <a:t>intersection</a:t>
            </a:r>
            <a:r>
              <a:rPr lang="de-DE" dirty="0"/>
              <a:t> </a:t>
            </a:r>
            <a:r>
              <a:rPr lang="de-DE" dirty="0" err="1"/>
              <a:t>of</a:t>
            </a:r>
            <a:r>
              <a:rPr lang="de-DE" dirty="0"/>
              <a:t> </a:t>
            </a:r>
            <a:r>
              <a:rPr lang="de-DE" dirty="0" err="1"/>
              <a:t>these</a:t>
            </a:r>
            <a:r>
              <a:rPr lang="de-DE" dirty="0"/>
              <a:t> </a:t>
            </a:r>
            <a:r>
              <a:rPr lang="de-DE" dirty="0" err="1"/>
              <a:t>lines</a:t>
            </a:r>
            <a:r>
              <a:rPr lang="de-DE" dirty="0"/>
              <a:t> </a:t>
            </a:r>
            <a:r>
              <a:rPr lang="de-DE" dirty="0" err="1"/>
              <a:t>with</a:t>
            </a:r>
            <a:r>
              <a:rPr lang="de-DE" dirty="0"/>
              <a:t> a </a:t>
            </a:r>
            <a:r>
              <a:rPr lang="de-DE" dirty="0" err="1"/>
              <a:t>picture</a:t>
            </a:r>
            <a:r>
              <a:rPr lang="de-DE" dirty="0"/>
              <a:t> plane „a </a:t>
            </a:r>
            <a:r>
              <a:rPr lang="de-DE" dirty="0" err="1"/>
              <a:t>canvas</a:t>
            </a:r>
            <a:r>
              <a:rPr lang="de-DE" dirty="0"/>
              <a:t>“</a:t>
            </a:r>
          </a:p>
        </p:txBody>
      </p:sp>
      <p:sp>
        <p:nvSpPr>
          <p:cNvPr id="4" name="Slide Number Placeholder 3"/>
          <p:cNvSpPr>
            <a:spLocks noGrp="1"/>
          </p:cNvSpPr>
          <p:nvPr>
            <p:ph type="sldNum" sz="quarter" idx="5"/>
          </p:nvPr>
        </p:nvSpPr>
        <p:spPr/>
        <p:txBody>
          <a:bodyPr/>
          <a:lstStyle/>
          <a:p>
            <a:fld id="{D7A3900C-D613-854E-9F9C-907A69C6A13A}" type="slidenum">
              <a:rPr lang="de-DE" smtClean="0"/>
              <a:t>9</a:t>
            </a:fld>
            <a:endParaRPr lang="de-DE"/>
          </a:p>
        </p:txBody>
      </p:sp>
    </p:spTree>
    <p:extLst>
      <p:ext uri="{BB962C8B-B14F-4D97-AF65-F5344CB8AC3E}">
        <p14:creationId xmlns:p14="http://schemas.microsoft.com/office/powerpoint/2010/main" val="570470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A1AB6-FDDD-824B-BDE2-077B1DA4F59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4D31C-D0FF-9849-A65A-886347F1DB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D12EC267-D0F6-304C-9719-58A6FA8F9ED3}"/>
              </a:ext>
            </a:extLst>
          </p:cNvPr>
          <p:cNvSpPr>
            <a:spLocks noGrp="1"/>
          </p:cNvSpPr>
          <p:nvPr>
            <p:ph type="sldNum" sz="quarter" idx="12"/>
          </p:nvPr>
        </p:nvSpPr>
        <p:spPr>
          <a:xfrm>
            <a:off x="8610600" y="6356350"/>
            <a:ext cx="2743200" cy="365125"/>
          </a:xfrm>
          <a:prstGeom prst="rect">
            <a:avLst/>
          </a:prstGeom>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3593545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F5549-C16B-8C48-8FFC-E8512CDFBB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0ADC532-052B-4C4C-8B06-F3897F08769C}"/>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4920650-51CC-1F43-83DD-9360D099FB01}"/>
              </a:ext>
            </a:extLst>
          </p:cNvPr>
          <p:cNvSpPr>
            <a:spLocks noGrp="1"/>
          </p:cNvSpPr>
          <p:nvPr>
            <p:ph type="sldNum" sz="quarter" idx="12"/>
          </p:nvPr>
        </p:nvSpPr>
        <p:spPr>
          <a:xfrm>
            <a:off x="8610600" y="6356350"/>
            <a:ext cx="2743200" cy="365125"/>
          </a:xfrm>
          <a:prstGeom prst="rect">
            <a:avLst/>
          </a:prstGeom>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3961326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asic">
    <p:spTree>
      <p:nvGrpSpPr>
        <p:cNvPr id="1" name=""/>
        <p:cNvGrpSpPr/>
        <p:nvPr/>
      </p:nvGrpSpPr>
      <p:grpSpPr>
        <a:xfrm>
          <a:off x="0" y="0"/>
          <a:ext cx="0" cy="0"/>
          <a:chOff x="0" y="0"/>
          <a:chExt cx="0" cy="0"/>
        </a:xfrm>
      </p:grpSpPr>
      <p:sp>
        <p:nvSpPr>
          <p:cNvPr id="2" name="Title 1"/>
          <p:cNvSpPr>
            <a:spLocks noGrp="1"/>
          </p:cNvSpPr>
          <p:nvPr>
            <p:ph type="title"/>
          </p:nvPr>
        </p:nvSpPr>
        <p:spPr>
          <a:xfrm>
            <a:off x="838200" y="1059"/>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601200" y="6356351"/>
            <a:ext cx="1752600" cy="365125"/>
          </a:xfrm>
        </p:spPr>
        <p:txBody>
          <a:bodyPr/>
          <a:lstStyle>
            <a:lvl1pPr>
              <a:defRPr sz="1800" b="0" cap="none" spc="0">
                <a:ln w="0"/>
                <a:solidFill>
                  <a:schemeClr val="tx1"/>
                </a:solidFill>
                <a:effectLst/>
                <a:latin typeface="+mj-lt"/>
              </a:defRPr>
            </a:lvl1pPr>
          </a:lstStyle>
          <a:p>
            <a:fld id="{520D3366-E4E1-4EE2-8307-9B3A6C04134E}" type="slidenum">
              <a:rPr lang="en-US" smtClean="0"/>
              <a:pPr/>
              <a:t>‹#›</a:t>
            </a:fld>
            <a:endParaRPr lang="en-US" dirty="0"/>
          </a:p>
        </p:txBody>
      </p:sp>
    </p:spTree>
    <p:extLst>
      <p:ext uri="{BB962C8B-B14F-4D97-AF65-F5344CB8AC3E}">
        <p14:creationId xmlns:p14="http://schemas.microsoft.com/office/powerpoint/2010/main" val="1150987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B93C2-E9D8-3E46-A529-17427CBA91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F8456E-A67F-A340-AB20-91B80FACC50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D4B1173-0371-6A4D-8B07-0BC47034A7EE}"/>
              </a:ext>
            </a:extLst>
          </p:cNvPr>
          <p:cNvSpPr>
            <a:spLocks noGrp="1"/>
          </p:cNvSpPr>
          <p:nvPr>
            <p:ph type="sldNum" sz="quarter" idx="12"/>
          </p:nvPr>
        </p:nvSpPr>
        <p:spPr>
          <a:xfrm>
            <a:off x="8610600" y="6356350"/>
            <a:ext cx="2743200" cy="365125"/>
          </a:xfrm>
          <a:prstGeom prst="rect">
            <a:avLst/>
          </a:prstGeom>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16946684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DEBF94DD-B1DF-2647-9597-4272729294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5A6E57-B0E6-484C-B06A-35809F01DF6B}" type="slidenum">
              <a:rPr lang="en-US" smtClean="0"/>
              <a:t>‹#›</a:t>
            </a:fld>
            <a:endParaRPr lang="en-US"/>
          </a:p>
        </p:txBody>
      </p:sp>
      <p:sp>
        <p:nvSpPr>
          <p:cNvPr id="12" name="Title Placeholder 11">
            <a:extLst>
              <a:ext uri="{FF2B5EF4-FFF2-40B4-BE49-F238E27FC236}">
                <a16:creationId xmlns:a16="http://schemas.microsoft.com/office/drawing/2014/main" id="{E3A846C0-8361-A047-BF29-E9A5E62ADD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80947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1"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12.emf"/><Relationship Id="rId7" Type="http://schemas.openxmlformats.org/officeDocument/2006/relationships/image" Target="../media/image34.emf"/><Relationship Id="rId12" Type="http://schemas.openxmlformats.org/officeDocument/2006/relationships/image" Target="../media/image39.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3.emf"/><Relationship Id="rId11" Type="http://schemas.openxmlformats.org/officeDocument/2006/relationships/image" Target="../media/image38.emf"/><Relationship Id="rId5" Type="http://schemas.openxmlformats.org/officeDocument/2006/relationships/image" Target="../media/image32.emf"/><Relationship Id="rId10" Type="http://schemas.openxmlformats.org/officeDocument/2006/relationships/image" Target="../media/image37.emf"/><Relationship Id="rId4" Type="http://schemas.openxmlformats.org/officeDocument/2006/relationships/image" Target="../media/image30.emf"/><Relationship Id="rId9" Type="http://schemas.openxmlformats.org/officeDocument/2006/relationships/image" Target="../media/image36.emf"/></Relationships>
</file>

<file path=ppt/slides/_rels/slide35.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30.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 Id="rId9" Type="http://schemas.openxmlformats.org/officeDocument/2006/relationships/image" Target="../media/image45.emf"/></Relationships>
</file>

<file path=ppt/slides/_rels/slide3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6D9F-780D-B14D-ABB7-69993CBE5B0A}"/>
              </a:ext>
            </a:extLst>
          </p:cNvPr>
          <p:cNvSpPr>
            <a:spLocks noGrp="1"/>
          </p:cNvSpPr>
          <p:nvPr>
            <p:ph type="ctrTitle"/>
          </p:nvPr>
        </p:nvSpPr>
        <p:spPr>
          <a:xfrm>
            <a:off x="1100380" y="810965"/>
            <a:ext cx="9567620" cy="1006987"/>
          </a:xfrm>
        </p:spPr>
        <p:txBody>
          <a:bodyPr>
            <a:normAutofit fontScale="90000"/>
          </a:bodyPr>
          <a:lstStyle/>
          <a:p>
            <a:r>
              <a:rPr lang="en-US" dirty="0"/>
              <a:t>Hands on AI based 3D Vision</a:t>
            </a:r>
            <a:br>
              <a:rPr lang="en-US" dirty="0"/>
            </a:br>
            <a:r>
              <a:rPr lang="en-US" dirty="0"/>
              <a:t>Summer Semester 26 </a:t>
            </a:r>
          </a:p>
        </p:txBody>
      </p:sp>
      <p:sp>
        <p:nvSpPr>
          <p:cNvPr id="3" name="Subtitle 2">
            <a:extLst>
              <a:ext uri="{FF2B5EF4-FFF2-40B4-BE49-F238E27FC236}">
                <a16:creationId xmlns:a16="http://schemas.microsoft.com/office/drawing/2014/main" id="{9DA27F60-21CE-0143-8E1D-C2EDD370C1F5}"/>
              </a:ext>
            </a:extLst>
          </p:cNvPr>
          <p:cNvSpPr>
            <a:spLocks noGrp="1"/>
          </p:cNvSpPr>
          <p:nvPr>
            <p:ph type="subTitle" idx="1"/>
          </p:nvPr>
        </p:nvSpPr>
        <p:spPr>
          <a:xfrm>
            <a:off x="1524000" y="2704051"/>
            <a:ext cx="9144000" cy="1655762"/>
          </a:xfrm>
        </p:spPr>
        <p:txBody>
          <a:bodyPr>
            <a:normAutofit lnSpcReduction="10000"/>
          </a:bodyPr>
          <a:lstStyle/>
          <a:p>
            <a:r>
              <a:rPr lang="en-US" dirty="0"/>
              <a:t>Lecture 2 – Image Formation</a:t>
            </a:r>
          </a:p>
          <a:p>
            <a:endParaRPr lang="en-US" dirty="0"/>
          </a:p>
          <a:p>
            <a:r>
              <a:rPr lang="en-US" dirty="0"/>
              <a:t>Prof. Dr.-</a:t>
            </a:r>
            <a:r>
              <a:rPr lang="en-US" dirty="0" err="1"/>
              <a:t>Ing</a:t>
            </a:r>
            <a:r>
              <a:rPr lang="en-US" dirty="0"/>
              <a:t>. Gerard Pons-Moll</a:t>
            </a:r>
          </a:p>
          <a:p>
            <a:r>
              <a:rPr lang="en-US" dirty="0"/>
              <a:t>University of Tübingen / MPI-Informatics</a:t>
            </a:r>
          </a:p>
          <a:p>
            <a:endParaRPr lang="en-US" dirty="0"/>
          </a:p>
        </p:txBody>
      </p:sp>
      <p:pic>
        <p:nvPicPr>
          <p:cNvPr id="4" name="Picture 3">
            <a:extLst>
              <a:ext uri="{FF2B5EF4-FFF2-40B4-BE49-F238E27FC236}">
                <a16:creationId xmlns:a16="http://schemas.microsoft.com/office/drawing/2014/main" id="{53F4E07E-AD63-E148-8B5E-322E20758D55}"/>
              </a:ext>
            </a:extLst>
          </p:cNvPr>
          <p:cNvPicPr>
            <a:picLocks noChangeAspect="1"/>
          </p:cNvPicPr>
          <p:nvPr/>
        </p:nvPicPr>
        <p:blipFill>
          <a:blip r:embed="rId3"/>
          <a:stretch>
            <a:fillRect/>
          </a:stretch>
        </p:blipFill>
        <p:spPr>
          <a:xfrm>
            <a:off x="3663271" y="4881966"/>
            <a:ext cx="4922790" cy="1261551"/>
          </a:xfrm>
          <a:prstGeom prst="rect">
            <a:avLst/>
          </a:prstGeom>
        </p:spPr>
      </p:pic>
      <p:sp>
        <p:nvSpPr>
          <p:cNvPr id="6" name="Slide Number Placeholder 5">
            <a:extLst>
              <a:ext uri="{FF2B5EF4-FFF2-40B4-BE49-F238E27FC236}">
                <a16:creationId xmlns:a16="http://schemas.microsoft.com/office/drawing/2014/main" id="{0BEA0254-FB90-3A4F-9E52-4864B6B9C2ED}"/>
              </a:ext>
            </a:extLst>
          </p:cNvPr>
          <p:cNvSpPr>
            <a:spLocks noGrp="1"/>
          </p:cNvSpPr>
          <p:nvPr>
            <p:ph type="sldNum" sz="quarter" idx="12"/>
          </p:nvPr>
        </p:nvSpPr>
        <p:spPr/>
        <p:txBody>
          <a:bodyPr/>
          <a:lstStyle/>
          <a:p>
            <a:fld id="{3A161B0B-1A60-4749-8E50-DA258087C576}" type="slidenum">
              <a:rPr lang="en-US" smtClean="0"/>
              <a:t>1</a:t>
            </a:fld>
            <a:endParaRPr lang="en-US"/>
          </a:p>
        </p:txBody>
      </p:sp>
    </p:spTree>
    <p:extLst>
      <p:ext uri="{BB962C8B-B14F-4D97-AF65-F5344CB8AC3E}">
        <p14:creationId xmlns:p14="http://schemas.microsoft.com/office/powerpoint/2010/main" val="2961764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3EC5AE-85AF-D549-A45B-530A8E39E875}"/>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198CDCC7-E1A3-6C48-8E42-DE044449A2BB}"/>
              </a:ext>
            </a:extLst>
          </p:cNvPr>
          <p:cNvSpPr>
            <a:spLocks noGrp="1"/>
          </p:cNvSpPr>
          <p:nvPr>
            <p:ph type="sldNum" sz="quarter" idx="12"/>
          </p:nvPr>
        </p:nvSpPr>
        <p:spPr/>
        <p:txBody>
          <a:bodyPr/>
          <a:lstStyle/>
          <a:p>
            <a:fld id="{3A161B0B-1A60-4749-8E50-DA258087C576}" type="slidenum">
              <a:rPr lang="en-US" smtClean="0"/>
              <a:t>10</a:t>
            </a:fld>
            <a:endParaRPr lang="en-US"/>
          </a:p>
        </p:txBody>
      </p:sp>
    </p:spTree>
    <p:extLst>
      <p:ext uri="{BB962C8B-B14F-4D97-AF65-F5344CB8AC3E}">
        <p14:creationId xmlns:p14="http://schemas.microsoft.com/office/powerpoint/2010/main" val="201826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D88DEE-4BA6-D44C-86A8-1BA04B910858}"/>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28F12368-69C5-4948-9FE6-E071D0078B9E}"/>
              </a:ext>
            </a:extLst>
          </p:cNvPr>
          <p:cNvSpPr>
            <a:spLocks noGrp="1"/>
          </p:cNvSpPr>
          <p:nvPr>
            <p:ph type="sldNum" sz="quarter" idx="12"/>
          </p:nvPr>
        </p:nvSpPr>
        <p:spPr/>
        <p:txBody>
          <a:bodyPr/>
          <a:lstStyle/>
          <a:p>
            <a:fld id="{3A161B0B-1A60-4749-8E50-DA258087C576}" type="slidenum">
              <a:rPr lang="en-US" smtClean="0"/>
              <a:t>11</a:t>
            </a:fld>
            <a:endParaRPr lang="en-US"/>
          </a:p>
        </p:txBody>
      </p:sp>
    </p:spTree>
    <p:extLst>
      <p:ext uri="{BB962C8B-B14F-4D97-AF65-F5344CB8AC3E}">
        <p14:creationId xmlns:p14="http://schemas.microsoft.com/office/powerpoint/2010/main" val="661207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E19C87-2EBE-DB42-AA85-E9DDBE685F17}"/>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76C3B1F1-83F3-534E-9A4B-688C027F80F2}"/>
              </a:ext>
            </a:extLst>
          </p:cNvPr>
          <p:cNvSpPr>
            <a:spLocks noGrp="1"/>
          </p:cNvSpPr>
          <p:nvPr>
            <p:ph type="sldNum" sz="quarter" idx="12"/>
          </p:nvPr>
        </p:nvSpPr>
        <p:spPr/>
        <p:txBody>
          <a:bodyPr/>
          <a:lstStyle/>
          <a:p>
            <a:fld id="{3A161B0B-1A60-4749-8E50-DA258087C576}" type="slidenum">
              <a:rPr lang="en-US" smtClean="0"/>
              <a:t>12</a:t>
            </a:fld>
            <a:endParaRPr lang="en-US"/>
          </a:p>
        </p:txBody>
      </p:sp>
    </p:spTree>
    <p:extLst>
      <p:ext uri="{BB962C8B-B14F-4D97-AF65-F5344CB8AC3E}">
        <p14:creationId xmlns:p14="http://schemas.microsoft.com/office/powerpoint/2010/main" val="1169229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0919A3-6460-034B-9E0B-076150DB2A2D}"/>
              </a:ext>
            </a:extLst>
          </p:cNvPr>
          <p:cNvPicPr>
            <a:picLocks noChangeAspect="1"/>
          </p:cNvPicPr>
          <p:nvPr/>
        </p:nvPicPr>
        <p:blipFill rotWithShape="1">
          <a:blip r:embed="rId3"/>
          <a:srcRect b="74783"/>
          <a:stretch/>
        </p:blipFill>
        <p:spPr>
          <a:xfrm>
            <a:off x="1658470" y="0"/>
            <a:ext cx="8875059" cy="1729409"/>
          </a:xfrm>
          <a:prstGeom prst="rect">
            <a:avLst/>
          </a:prstGeom>
        </p:spPr>
      </p:pic>
      <p:sp>
        <p:nvSpPr>
          <p:cNvPr id="5" name="TextBox 4">
            <a:extLst>
              <a:ext uri="{FF2B5EF4-FFF2-40B4-BE49-F238E27FC236}">
                <a16:creationId xmlns:a16="http://schemas.microsoft.com/office/drawing/2014/main" id="{D6472A95-036A-B246-93C6-082BFFCFCC77}"/>
              </a:ext>
            </a:extLst>
          </p:cNvPr>
          <p:cNvSpPr txBox="1"/>
          <p:nvPr/>
        </p:nvSpPr>
        <p:spPr>
          <a:xfrm>
            <a:off x="2981739" y="3120887"/>
            <a:ext cx="5943600" cy="707886"/>
          </a:xfrm>
          <a:prstGeom prst="rect">
            <a:avLst/>
          </a:prstGeom>
          <a:noFill/>
        </p:spPr>
        <p:txBody>
          <a:bodyPr wrap="square" rtlCol="0">
            <a:spAutoFit/>
          </a:bodyPr>
          <a:lstStyle/>
          <a:p>
            <a:r>
              <a:rPr lang="de-DE" sz="4000" dirty="0"/>
              <a:t>Pause </a:t>
            </a:r>
            <a:r>
              <a:rPr lang="de-DE" sz="4000" dirty="0" err="1"/>
              <a:t>the</a:t>
            </a:r>
            <a:r>
              <a:rPr lang="de-DE" sz="4000" dirty="0"/>
              <a:t> </a:t>
            </a:r>
            <a:r>
              <a:rPr lang="de-DE" sz="4000" dirty="0" err="1"/>
              <a:t>video</a:t>
            </a:r>
            <a:r>
              <a:rPr lang="de-DE" sz="4000" dirty="0"/>
              <a:t> </a:t>
            </a:r>
            <a:r>
              <a:rPr lang="de-DE" sz="4000" dirty="0" err="1"/>
              <a:t>and</a:t>
            </a:r>
            <a:r>
              <a:rPr lang="de-DE" sz="4000" dirty="0"/>
              <a:t> </a:t>
            </a:r>
            <a:r>
              <a:rPr lang="de-DE" sz="4000" dirty="0" err="1"/>
              <a:t>think</a:t>
            </a:r>
            <a:endParaRPr lang="de-DE" sz="4000" dirty="0"/>
          </a:p>
        </p:txBody>
      </p:sp>
      <p:sp>
        <p:nvSpPr>
          <p:cNvPr id="3" name="Slide Number Placeholder 2">
            <a:extLst>
              <a:ext uri="{FF2B5EF4-FFF2-40B4-BE49-F238E27FC236}">
                <a16:creationId xmlns:a16="http://schemas.microsoft.com/office/drawing/2014/main" id="{5AD5D72E-6F3B-7E49-BE0E-5B18FC021B61}"/>
              </a:ext>
            </a:extLst>
          </p:cNvPr>
          <p:cNvSpPr>
            <a:spLocks noGrp="1"/>
          </p:cNvSpPr>
          <p:nvPr>
            <p:ph type="sldNum" sz="quarter" idx="12"/>
          </p:nvPr>
        </p:nvSpPr>
        <p:spPr/>
        <p:txBody>
          <a:bodyPr/>
          <a:lstStyle/>
          <a:p>
            <a:fld id="{3A161B0B-1A60-4749-8E50-DA258087C576}" type="slidenum">
              <a:rPr lang="en-US" smtClean="0"/>
              <a:t>13</a:t>
            </a:fld>
            <a:endParaRPr lang="en-US"/>
          </a:p>
        </p:txBody>
      </p:sp>
    </p:spTree>
    <p:extLst>
      <p:ext uri="{BB962C8B-B14F-4D97-AF65-F5344CB8AC3E}">
        <p14:creationId xmlns:p14="http://schemas.microsoft.com/office/powerpoint/2010/main" val="3462104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0919A3-6460-034B-9E0B-076150DB2A2D}"/>
              </a:ext>
            </a:extLst>
          </p:cNvPr>
          <p:cNvPicPr>
            <a:picLocks noChangeAspect="1"/>
          </p:cNvPicPr>
          <p:nvPr/>
        </p:nvPicPr>
        <p:blipFill>
          <a:blip r:embed="rId3"/>
          <a:stretch>
            <a:fillRect/>
          </a:stretch>
        </p:blipFill>
        <p:spPr>
          <a:xfrm>
            <a:off x="1658470" y="0"/>
            <a:ext cx="8875059" cy="6858000"/>
          </a:xfrm>
          <a:prstGeom prst="rect">
            <a:avLst/>
          </a:prstGeom>
        </p:spPr>
      </p:pic>
      <p:sp>
        <p:nvSpPr>
          <p:cNvPr id="2" name="Rectangle 1">
            <a:extLst>
              <a:ext uri="{FF2B5EF4-FFF2-40B4-BE49-F238E27FC236}">
                <a16:creationId xmlns:a16="http://schemas.microsoft.com/office/drawing/2014/main" id="{782008B9-B872-F240-86A3-81BF452BB673}"/>
              </a:ext>
            </a:extLst>
          </p:cNvPr>
          <p:cNvSpPr/>
          <p:nvPr/>
        </p:nvSpPr>
        <p:spPr>
          <a:xfrm>
            <a:off x="1808922" y="4353339"/>
            <a:ext cx="8567530" cy="23058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err="1">
                <a:solidFill>
                  <a:srgbClr val="C00000"/>
                </a:solidFill>
              </a:rPr>
              <a:t>Should</a:t>
            </a:r>
            <a:r>
              <a:rPr lang="de-DE" sz="3200" dirty="0">
                <a:solidFill>
                  <a:srgbClr val="C00000"/>
                </a:solidFill>
              </a:rPr>
              <a:t> </a:t>
            </a:r>
            <a:r>
              <a:rPr lang="de-DE" sz="3200" dirty="0" err="1">
                <a:solidFill>
                  <a:srgbClr val="C00000"/>
                </a:solidFill>
              </a:rPr>
              <a:t>it</a:t>
            </a:r>
            <a:r>
              <a:rPr lang="de-DE" sz="3200" dirty="0">
                <a:solidFill>
                  <a:srgbClr val="C00000"/>
                </a:solidFill>
              </a:rPr>
              <a:t> </a:t>
            </a:r>
            <a:r>
              <a:rPr lang="de-DE" sz="3200" dirty="0" err="1">
                <a:solidFill>
                  <a:srgbClr val="C00000"/>
                </a:solidFill>
              </a:rPr>
              <a:t>look</a:t>
            </a:r>
            <a:r>
              <a:rPr lang="de-DE" sz="3200" dirty="0">
                <a:solidFill>
                  <a:srgbClr val="C00000"/>
                </a:solidFill>
              </a:rPr>
              <a:t> like </a:t>
            </a:r>
            <a:r>
              <a:rPr lang="de-DE" sz="3200" dirty="0" err="1">
                <a:solidFill>
                  <a:srgbClr val="C00000"/>
                </a:solidFill>
              </a:rPr>
              <a:t>this</a:t>
            </a:r>
            <a:r>
              <a:rPr lang="de-DE" sz="3200" dirty="0">
                <a:solidFill>
                  <a:srgbClr val="C00000"/>
                </a:solidFill>
              </a:rPr>
              <a:t> </a:t>
            </a:r>
            <a:r>
              <a:rPr lang="de-DE" sz="3200" dirty="0" err="1">
                <a:solidFill>
                  <a:srgbClr val="C00000"/>
                </a:solidFill>
              </a:rPr>
              <a:t>picture</a:t>
            </a:r>
            <a:r>
              <a:rPr lang="de-DE" sz="3200" dirty="0">
                <a:solidFill>
                  <a:srgbClr val="C00000"/>
                </a:solidFill>
              </a:rPr>
              <a:t>?</a:t>
            </a:r>
          </a:p>
        </p:txBody>
      </p:sp>
      <p:sp>
        <p:nvSpPr>
          <p:cNvPr id="5" name="Slide Number Placeholder 4">
            <a:extLst>
              <a:ext uri="{FF2B5EF4-FFF2-40B4-BE49-F238E27FC236}">
                <a16:creationId xmlns:a16="http://schemas.microsoft.com/office/drawing/2014/main" id="{69D60161-CA82-3F4B-9EE2-ED55BFA67743}"/>
              </a:ext>
            </a:extLst>
          </p:cNvPr>
          <p:cNvSpPr>
            <a:spLocks noGrp="1"/>
          </p:cNvSpPr>
          <p:nvPr>
            <p:ph type="sldNum" sz="quarter" idx="12"/>
          </p:nvPr>
        </p:nvSpPr>
        <p:spPr/>
        <p:txBody>
          <a:bodyPr/>
          <a:lstStyle/>
          <a:p>
            <a:fld id="{3A161B0B-1A60-4749-8E50-DA258087C576}" type="slidenum">
              <a:rPr lang="en-US" smtClean="0"/>
              <a:t>14</a:t>
            </a:fld>
            <a:endParaRPr lang="en-US"/>
          </a:p>
        </p:txBody>
      </p:sp>
    </p:spTree>
    <p:extLst>
      <p:ext uri="{BB962C8B-B14F-4D97-AF65-F5344CB8AC3E}">
        <p14:creationId xmlns:p14="http://schemas.microsoft.com/office/powerpoint/2010/main" val="1439002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0919A3-6460-034B-9E0B-076150DB2A2D}"/>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71DF717A-70C6-E64C-A545-64EFAD9CA5EA}"/>
              </a:ext>
            </a:extLst>
          </p:cNvPr>
          <p:cNvSpPr>
            <a:spLocks noGrp="1"/>
          </p:cNvSpPr>
          <p:nvPr>
            <p:ph type="sldNum" sz="quarter" idx="12"/>
          </p:nvPr>
        </p:nvSpPr>
        <p:spPr/>
        <p:txBody>
          <a:bodyPr/>
          <a:lstStyle/>
          <a:p>
            <a:fld id="{3A161B0B-1A60-4749-8E50-DA258087C576}" type="slidenum">
              <a:rPr lang="en-US" smtClean="0"/>
              <a:t>15</a:t>
            </a:fld>
            <a:endParaRPr lang="en-US"/>
          </a:p>
        </p:txBody>
      </p:sp>
    </p:spTree>
    <p:extLst>
      <p:ext uri="{BB962C8B-B14F-4D97-AF65-F5344CB8AC3E}">
        <p14:creationId xmlns:p14="http://schemas.microsoft.com/office/powerpoint/2010/main" val="2024140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78BB4A-A414-AA4D-B6E0-FF2E641B007F}"/>
              </a:ext>
            </a:extLst>
          </p:cNvPr>
          <p:cNvPicPr>
            <a:picLocks noChangeAspect="1"/>
          </p:cNvPicPr>
          <p:nvPr/>
        </p:nvPicPr>
        <p:blipFill rotWithShape="1">
          <a:blip r:embed="rId3"/>
          <a:srcRect b="20870"/>
          <a:stretch/>
        </p:blipFill>
        <p:spPr>
          <a:xfrm>
            <a:off x="1658470" y="0"/>
            <a:ext cx="8875059" cy="5426765"/>
          </a:xfrm>
          <a:prstGeom prst="rect">
            <a:avLst/>
          </a:prstGeom>
        </p:spPr>
      </p:pic>
      <p:sp>
        <p:nvSpPr>
          <p:cNvPr id="3" name="Slide Number Placeholder 2">
            <a:extLst>
              <a:ext uri="{FF2B5EF4-FFF2-40B4-BE49-F238E27FC236}">
                <a16:creationId xmlns:a16="http://schemas.microsoft.com/office/drawing/2014/main" id="{FAA22B84-6008-9146-9656-78E4A45FCB03}"/>
              </a:ext>
            </a:extLst>
          </p:cNvPr>
          <p:cNvSpPr>
            <a:spLocks noGrp="1"/>
          </p:cNvSpPr>
          <p:nvPr>
            <p:ph type="sldNum" sz="quarter" idx="12"/>
          </p:nvPr>
        </p:nvSpPr>
        <p:spPr/>
        <p:txBody>
          <a:bodyPr/>
          <a:lstStyle/>
          <a:p>
            <a:fld id="{3A161B0B-1A60-4749-8E50-DA258087C576}" type="slidenum">
              <a:rPr lang="en-US" smtClean="0"/>
              <a:t>16</a:t>
            </a:fld>
            <a:endParaRPr lang="en-US"/>
          </a:p>
        </p:txBody>
      </p:sp>
    </p:spTree>
    <p:extLst>
      <p:ext uri="{BB962C8B-B14F-4D97-AF65-F5344CB8AC3E}">
        <p14:creationId xmlns:p14="http://schemas.microsoft.com/office/powerpoint/2010/main" val="808531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78BB4A-A414-AA4D-B6E0-FF2E641B007F}"/>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9EFD3125-9C71-D842-B272-ABB167689EF5}"/>
              </a:ext>
            </a:extLst>
          </p:cNvPr>
          <p:cNvSpPr>
            <a:spLocks noGrp="1"/>
          </p:cNvSpPr>
          <p:nvPr>
            <p:ph type="sldNum" sz="quarter" idx="12"/>
          </p:nvPr>
        </p:nvSpPr>
        <p:spPr/>
        <p:txBody>
          <a:bodyPr/>
          <a:lstStyle/>
          <a:p>
            <a:fld id="{3A161B0B-1A60-4749-8E50-DA258087C576}" type="slidenum">
              <a:rPr lang="en-US" smtClean="0"/>
              <a:t>17</a:t>
            </a:fld>
            <a:endParaRPr lang="en-US"/>
          </a:p>
        </p:txBody>
      </p:sp>
    </p:spTree>
    <p:extLst>
      <p:ext uri="{BB962C8B-B14F-4D97-AF65-F5344CB8AC3E}">
        <p14:creationId xmlns:p14="http://schemas.microsoft.com/office/powerpoint/2010/main" val="430313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FDBEA-9A9C-2A41-ABAF-F8BB3282F159}"/>
              </a:ext>
            </a:extLst>
          </p:cNvPr>
          <p:cNvPicPr>
            <a:picLocks noChangeAspect="1"/>
          </p:cNvPicPr>
          <p:nvPr/>
        </p:nvPicPr>
        <p:blipFill>
          <a:blip r:embed="rId3"/>
          <a:stretch>
            <a:fillRect/>
          </a:stretch>
        </p:blipFill>
        <p:spPr>
          <a:xfrm>
            <a:off x="1698227" y="0"/>
            <a:ext cx="8875059" cy="6858000"/>
          </a:xfrm>
          <a:prstGeom prst="rect">
            <a:avLst/>
          </a:prstGeom>
        </p:spPr>
      </p:pic>
      <p:sp>
        <p:nvSpPr>
          <p:cNvPr id="3" name="Slide Number Placeholder 2">
            <a:extLst>
              <a:ext uri="{FF2B5EF4-FFF2-40B4-BE49-F238E27FC236}">
                <a16:creationId xmlns:a16="http://schemas.microsoft.com/office/drawing/2014/main" id="{596FA099-4BB1-F648-A728-B58E1A5A4569}"/>
              </a:ext>
            </a:extLst>
          </p:cNvPr>
          <p:cNvSpPr>
            <a:spLocks noGrp="1"/>
          </p:cNvSpPr>
          <p:nvPr>
            <p:ph type="sldNum" sz="quarter" idx="12"/>
          </p:nvPr>
        </p:nvSpPr>
        <p:spPr/>
        <p:txBody>
          <a:bodyPr/>
          <a:lstStyle/>
          <a:p>
            <a:fld id="{3A161B0B-1A60-4749-8E50-DA258087C576}" type="slidenum">
              <a:rPr lang="en-US" smtClean="0"/>
              <a:t>18</a:t>
            </a:fld>
            <a:endParaRPr lang="en-US"/>
          </a:p>
        </p:txBody>
      </p:sp>
    </p:spTree>
    <p:extLst>
      <p:ext uri="{BB962C8B-B14F-4D97-AF65-F5344CB8AC3E}">
        <p14:creationId xmlns:p14="http://schemas.microsoft.com/office/powerpoint/2010/main" val="1697582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705EBB-5908-914B-940A-7A7E527DE3AB}"/>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3DD9FA30-ABA1-044E-911F-0BD3B30D7897}"/>
              </a:ext>
            </a:extLst>
          </p:cNvPr>
          <p:cNvSpPr>
            <a:spLocks noGrp="1"/>
          </p:cNvSpPr>
          <p:nvPr>
            <p:ph type="sldNum" sz="quarter" idx="12"/>
          </p:nvPr>
        </p:nvSpPr>
        <p:spPr/>
        <p:txBody>
          <a:bodyPr/>
          <a:lstStyle/>
          <a:p>
            <a:fld id="{3A161B0B-1A60-4749-8E50-DA258087C576}" type="slidenum">
              <a:rPr lang="en-US" smtClean="0"/>
              <a:t>19</a:t>
            </a:fld>
            <a:endParaRPr lang="en-US"/>
          </a:p>
        </p:txBody>
      </p:sp>
    </p:spTree>
    <p:extLst>
      <p:ext uri="{BB962C8B-B14F-4D97-AF65-F5344CB8AC3E}">
        <p14:creationId xmlns:p14="http://schemas.microsoft.com/office/powerpoint/2010/main" val="4057625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765D3-CD60-D04D-8655-054856091722}"/>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A8A89725-0866-5740-A6A7-672035E0ABEE}"/>
              </a:ext>
            </a:extLst>
          </p:cNvPr>
          <p:cNvSpPr>
            <a:spLocks noGrp="1"/>
          </p:cNvSpPr>
          <p:nvPr>
            <p:ph idx="1"/>
          </p:nvPr>
        </p:nvSpPr>
        <p:spPr/>
        <p:txBody>
          <a:bodyPr/>
          <a:lstStyle/>
          <a:p>
            <a:r>
              <a:rPr lang="en-US" dirty="0"/>
              <a:t>Part1. Image formation – Introduction</a:t>
            </a:r>
          </a:p>
          <a:p>
            <a:r>
              <a:rPr lang="en-US" dirty="0">
                <a:solidFill>
                  <a:schemeClr val="bg1">
                    <a:lumMod val="75000"/>
                  </a:schemeClr>
                </a:solidFill>
              </a:rPr>
              <a:t>Part2. Image formation – Projection Matrix</a:t>
            </a:r>
          </a:p>
        </p:txBody>
      </p:sp>
      <p:sp>
        <p:nvSpPr>
          <p:cNvPr id="5" name="Slide Number Placeholder 4">
            <a:extLst>
              <a:ext uri="{FF2B5EF4-FFF2-40B4-BE49-F238E27FC236}">
                <a16:creationId xmlns:a16="http://schemas.microsoft.com/office/drawing/2014/main" id="{74B1B76F-FD78-E645-891A-F747C11867EB}"/>
              </a:ext>
            </a:extLst>
          </p:cNvPr>
          <p:cNvSpPr>
            <a:spLocks noGrp="1"/>
          </p:cNvSpPr>
          <p:nvPr>
            <p:ph type="sldNum" sz="quarter" idx="12"/>
          </p:nvPr>
        </p:nvSpPr>
        <p:spPr/>
        <p:txBody>
          <a:bodyPr/>
          <a:lstStyle/>
          <a:p>
            <a:fld id="{3A161B0B-1A60-4749-8E50-DA258087C576}" type="slidenum">
              <a:rPr lang="en-US" smtClean="0"/>
              <a:t>2</a:t>
            </a:fld>
            <a:endParaRPr lang="en-US"/>
          </a:p>
        </p:txBody>
      </p:sp>
    </p:spTree>
    <p:extLst>
      <p:ext uri="{BB962C8B-B14F-4D97-AF65-F5344CB8AC3E}">
        <p14:creationId xmlns:p14="http://schemas.microsoft.com/office/powerpoint/2010/main" val="2828559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73D5-27BC-EE48-8F33-2B3642F3E406}"/>
              </a:ext>
            </a:extLst>
          </p:cNvPr>
          <p:cNvPicPr>
            <a:picLocks noChangeAspect="1"/>
          </p:cNvPicPr>
          <p:nvPr/>
        </p:nvPicPr>
        <p:blipFill>
          <a:blip r:embed="rId3"/>
          <a:stretch>
            <a:fillRect/>
          </a:stretch>
        </p:blipFill>
        <p:spPr>
          <a:xfrm>
            <a:off x="1658470" y="0"/>
            <a:ext cx="8875059" cy="6858000"/>
          </a:xfrm>
          <a:prstGeom prst="rect">
            <a:avLst/>
          </a:prstGeom>
        </p:spPr>
      </p:pic>
      <p:sp>
        <p:nvSpPr>
          <p:cNvPr id="5" name="Rectangle 4">
            <a:extLst>
              <a:ext uri="{FF2B5EF4-FFF2-40B4-BE49-F238E27FC236}">
                <a16:creationId xmlns:a16="http://schemas.microsoft.com/office/drawing/2014/main" id="{689FD513-3602-014B-9ABB-8493BAF4102E}"/>
              </a:ext>
            </a:extLst>
          </p:cNvPr>
          <p:cNvSpPr/>
          <p:nvPr/>
        </p:nvSpPr>
        <p:spPr>
          <a:xfrm>
            <a:off x="1822173" y="5188226"/>
            <a:ext cx="8547652" cy="1510748"/>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Slide Number Placeholder 2">
            <a:extLst>
              <a:ext uri="{FF2B5EF4-FFF2-40B4-BE49-F238E27FC236}">
                <a16:creationId xmlns:a16="http://schemas.microsoft.com/office/drawing/2014/main" id="{5CDCC603-5D4E-5C44-AA85-C198CBDB9754}"/>
              </a:ext>
            </a:extLst>
          </p:cNvPr>
          <p:cNvSpPr>
            <a:spLocks noGrp="1"/>
          </p:cNvSpPr>
          <p:nvPr>
            <p:ph type="sldNum" sz="quarter" idx="12"/>
          </p:nvPr>
        </p:nvSpPr>
        <p:spPr/>
        <p:txBody>
          <a:bodyPr/>
          <a:lstStyle/>
          <a:p>
            <a:fld id="{3A161B0B-1A60-4749-8E50-DA258087C576}" type="slidenum">
              <a:rPr lang="en-US" smtClean="0"/>
              <a:t>20</a:t>
            </a:fld>
            <a:endParaRPr lang="en-US"/>
          </a:p>
        </p:txBody>
      </p:sp>
    </p:spTree>
    <p:extLst>
      <p:ext uri="{BB962C8B-B14F-4D97-AF65-F5344CB8AC3E}">
        <p14:creationId xmlns:p14="http://schemas.microsoft.com/office/powerpoint/2010/main" val="95091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F2914A-0D4F-034D-A3D1-AC6363365C30}"/>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1688B279-60DC-5442-85B5-BF9EDA238919}"/>
              </a:ext>
            </a:extLst>
          </p:cNvPr>
          <p:cNvSpPr>
            <a:spLocks noGrp="1"/>
          </p:cNvSpPr>
          <p:nvPr>
            <p:ph type="sldNum" sz="quarter" idx="12"/>
          </p:nvPr>
        </p:nvSpPr>
        <p:spPr/>
        <p:txBody>
          <a:bodyPr/>
          <a:lstStyle/>
          <a:p>
            <a:fld id="{3A161B0B-1A60-4749-8E50-DA258087C576}" type="slidenum">
              <a:rPr lang="en-US" smtClean="0"/>
              <a:t>21</a:t>
            </a:fld>
            <a:endParaRPr lang="en-US"/>
          </a:p>
        </p:txBody>
      </p:sp>
    </p:spTree>
    <p:extLst>
      <p:ext uri="{BB962C8B-B14F-4D97-AF65-F5344CB8AC3E}">
        <p14:creationId xmlns:p14="http://schemas.microsoft.com/office/powerpoint/2010/main" val="1082692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F93F79-4911-B143-8728-B3FE0E98AB42}"/>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33D4AA4C-A9AA-7040-BBC3-754865243EC4}"/>
              </a:ext>
            </a:extLst>
          </p:cNvPr>
          <p:cNvSpPr>
            <a:spLocks noGrp="1"/>
          </p:cNvSpPr>
          <p:nvPr>
            <p:ph type="sldNum" sz="quarter" idx="12"/>
          </p:nvPr>
        </p:nvSpPr>
        <p:spPr/>
        <p:txBody>
          <a:bodyPr/>
          <a:lstStyle/>
          <a:p>
            <a:fld id="{3A161B0B-1A60-4749-8E50-DA258087C576}" type="slidenum">
              <a:rPr lang="en-US" smtClean="0"/>
              <a:t>22</a:t>
            </a:fld>
            <a:endParaRPr lang="en-US"/>
          </a:p>
        </p:txBody>
      </p:sp>
    </p:spTree>
    <p:extLst>
      <p:ext uri="{BB962C8B-B14F-4D97-AF65-F5344CB8AC3E}">
        <p14:creationId xmlns:p14="http://schemas.microsoft.com/office/powerpoint/2010/main" val="1971883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E8E78E-9689-C34F-986F-BBC82697C232}"/>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02723AB7-9EA8-064D-A6EC-17CD696BEB53}"/>
              </a:ext>
            </a:extLst>
          </p:cNvPr>
          <p:cNvSpPr>
            <a:spLocks noGrp="1"/>
          </p:cNvSpPr>
          <p:nvPr>
            <p:ph type="sldNum" sz="quarter" idx="12"/>
          </p:nvPr>
        </p:nvSpPr>
        <p:spPr/>
        <p:txBody>
          <a:bodyPr/>
          <a:lstStyle/>
          <a:p>
            <a:fld id="{3A161B0B-1A60-4749-8E50-DA258087C576}" type="slidenum">
              <a:rPr lang="en-US" smtClean="0"/>
              <a:t>23</a:t>
            </a:fld>
            <a:endParaRPr lang="en-US"/>
          </a:p>
        </p:txBody>
      </p:sp>
    </p:spTree>
    <p:extLst>
      <p:ext uri="{BB962C8B-B14F-4D97-AF65-F5344CB8AC3E}">
        <p14:creationId xmlns:p14="http://schemas.microsoft.com/office/powerpoint/2010/main" val="3702386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ED45A7-E504-9446-B64B-35406E737B72}"/>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A7B9DB26-9706-854E-9B98-B6D8D713F4D7}"/>
              </a:ext>
            </a:extLst>
          </p:cNvPr>
          <p:cNvSpPr>
            <a:spLocks noGrp="1"/>
          </p:cNvSpPr>
          <p:nvPr>
            <p:ph type="sldNum" sz="quarter" idx="12"/>
          </p:nvPr>
        </p:nvSpPr>
        <p:spPr/>
        <p:txBody>
          <a:bodyPr/>
          <a:lstStyle/>
          <a:p>
            <a:fld id="{3A161B0B-1A60-4749-8E50-DA258087C576}" type="slidenum">
              <a:rPr lang="en-US" smtClean="0"/>
              <a:t>24</a:t>
            </a:fld>
            <a:endParaRPr lang="en-US"/>
          </a:p>
        </p:txBody>
      </p:sp>
    </p:spTree>
    <p:extLst>
      <p:ext uri="{BB962C8B-B14F-4D97-AF65-F5344CB8AC3E}">
        <p14:creationId xmlns:p14="http://schemas.microsoft.com/office/powerpoint/2010/main" val="2091802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9C888E-D110-8C47-8E86-A6B2A0B7A2A4}"/>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3B719BD1-9EF4-5248-A886-2C98466A3DB9}"/>
              </a:ext>
            </a:extLst>
          </p:cNvPr>
          <p:cNvSpPr>
            <a:spLocks noGrp="1"/>
          </p:cNvSpPr>
          <p:nvPr>
            <p:ph type="sldNum" sz="quarter" idx="12"/>
          </p:nvPr>
        </p:nvSpPr>
        <p:spPr/>
        <p:txBody>
          <a:bodyPr/>
          <a:lstStyle/>
          <a:p>
            <a:fld id="{3A161B0B-1A60-4749-8E50-DA258087C576}" type="slidenum">
              <a:rPr lang="en-US" smtClean="0"/>
              <a:t>25</a:t>
            </a:fld>
            <a:endParaRPr lang="en-US"/>
          </a:p>
        </p:txBody>
      </p:sp>
    </p:spTree>
    <p:extLst>
      <p:ext uri="{BB962C8B-B14F-4D97-AF65-F5344CB8AC3E}">
        <p14:creationId xmlns:p14="http://schemas.microsoft.com/office/powerpoint/2010/main" val="3294072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5AFC4E-277A-0C47-A469-40945BB03F1D}"/>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3DA25751-9553-F442-8CB3-16CE49A174C6}"/>
              </a:ext>
            </a:extLst>
          </p:cNvPr>
          <p:cNvSpPr>
            <a:spLocks noGrp="1"/>
          </p:cNvSpPr>
          <p:nvPr>
            <p:ph type="sldNum" sz="quarter" idx="12"/>
          </p:nvPr>
        </p:nvSpPr>
        <p:spPr/>
        <p:txBody>
          <a:bodyPr/>
          <a:lstStyle/>
          <a:p>
            <a:fld id="{3A161B0B-1A60-4749-8E50-DA258087C576}" type="slidenum">
              <a:rPr lang="en-US" smtClean="0"/>
              <a:t>26</a:t>
            </a:fld>
            <a:endParaRPr lang="en-US"/>
          </a:p>
        </p:txBody>
      </p:sp>
    </p:spTree>
    <p:extLst>
      <p:ext uri="{BB962C8B-B14F-4D97-AF65-F5344CB8AC3E}">
        <p14:creationId xmlns:p14="http://schemas.microsoft.com/office/powerpoint/2010/main" val="1852320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5FE179-1356-7D44-B943-C67D38125383}"/>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B0EAD159-C197-FB4D-AA8B-24E7E9A44A48}"/>
              </a:ext>
            </a:extLst>
          </p:cNvPr>
          <p:cNvSpPr>
            <a:spLocks noGrp="1"/>
          </p:cNvSpPr>
          <p:nvPr>
            <p:ph type="sldNum" sz="quarter" idx="12"/>
          </p:nvPr>
        </p:nvSpPr>
        <p:spPr/>
        <p:txBody>
          <a:bodyPr/>
          <a:lstStyle/>
          <a:p>
            <a:fld id="{3A161B0B-1A60-4749-8E50-DA258087C576}" type="slidenum">
              <a:rPr lang="en-US" smtClean="0"/>
              <a:t>27</a:t>
            </a:fld>
            <a:endParaRPr lang="en-US"/>
          </a:p>
        </p:txBody>
      </p:sp>
    </p:spTree>
    <p:extLst>
      <p:ext uri="{BB962C8B-B14F-4D97-AF65-F5344CB8AC3E}">
        <p14:creationId xmlns:p14="http://schemas.microsoft.com/office/powerpoint/2010/main" val="156100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151667-4668-B24D-9700-292FC243892F}"/>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E1C12754-B662-F14C-9033-B4C6A9219F97}"/>
              </a:ext>
            </a:extLst>
          </p:cNvPr>
          <p:cNvSpPr>
            <a:spLocks noGrp="1"/>
          </p:cNvSpPr>
          <p:nvPr>
            <p:ph type="sldNum" sz="quarter" idx="12"/>
          </p:nvPr>
        </p:nvSpPr>
        <p:spPr/>
        <p:txBody>
          <a:bodyPr/>
          <a:lstStyle/>
          <a:p>
            <a:fld id="{3A161B0B-1A60-4749-8E50-DA258087C576}" type="slidenum">
              <a:rPr lang="en-US" smtClean="0"/>
              <a:t>28</a:t>
            </a:fld>
            <a:endParaRPr lang="en-US"/>
          </a:p>
        </p:txBody>
      </p:sp>
    </p:spTree>
    <p:extLst>
      <p:ext uri="{BB962C8B-B14F-4D97-AF65-F5344CB8AC3E}">
        <p14:creationId xmlns:p14="http://schemas.microsoft.com/office/powerpoint/2010/main" val="684779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1E572D-2184-974F-BA4D-925363EF9F49}"/>
              </a:ext>
            </a:extLst>
          </p:cNvPr>
          <p:cNvPicPr>
            <a:picLocks noChangeAspect="1"/>
          </p:cNvPicPr>
          <p:nvPr/>
        </p:nvPicPr>
        <p:blipFill>
          <a:blip r:embed="rId3"/>
          <a:stretch>
            <a:fillRect/>
          </a:stretch>
        </p:blipFill>
        <p:spPr>
          <a:xfrm>
            <a:off x="1658470" y="397565"/>
            <a:ext cx="8875059" cy="6858000"/>
          </a:xfrm>
          <a:prstGeom prst="rect">
            <a:avLst/>
          </a:prstGeom>
        </p:spPr>
      </p:pic>
      <p:sp>
        <p:nvSpPr>
          <p:cNvPr id="3" name="Slide Number Placeholder 2">
            <a:extLst>
              <a:ext uri="{FF2B5EF4-FFF2-40B4-BE49-F238E27FC236}">
                <a16:creationId xmlns:a16="http://schemas.microsoft.com/office/drawing/2014/main" id="{8777CC0C-F327-564F-A811-EEFF8B4D0650}"/>
              </a:ext>
            </a:extLst>
          </p:cNvPr>
          <p:cNvSpPr>
            <a:spLocks noGrp="1"/>
          </p:cNvSpPr>
          <p:nvPr>
            <p:ph type="sldNum" sz="quarter" idx="12"/>
          </p:nvPr>
        </p:nvSpPr>
        <p:spPr/>
        <p:txBody>
          <a:bodyPr/>
          <a:lstStyle/>
          <a:p>
            <a:fld id="{3A161B0B-1A60-4749-8E50-DA258087C576}" type="slidenum">
              <a:rPr lang="en-US" smtClean="0"/>
              <a:t>29</a:t>
            </a:fld>
            <a:endParaRPr lang="en-US"/>
          </a:p>
        </p:txBody>
      </p:sp>
    </p:spTree>
    <p:extLst>
      <p:ext uri="{BB962C8B-B14F-4D97-AF65-F5344CB8AC3E}">
        <p14:creationId xmlns:p14="http://schemas.microsoft.com/office/powerpoint/2010/main" val="759186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011" y="1738336"/>
            <a:ext cx="2264535" cy="2264535"/>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4912" y="3842634"/>
            <a:ext cx="1701169" cy="1701169"/>
          </a:xfrm>
          <a:prstGeom prst="rect">
            <a:avLst/>
          </a:prstGeom>
        </p:spPr>
      </p:pic>
      <p:sp>
        <p:nvSpPr>
          <p:cNvPr id="2" name="Title 1"/>
          <p:cNvSpPr>
            <a:spLocks noGrp="1"/>
          </p:cNvSpPr>
          <p:nvPr>
            <p:ph type="title"/>
          </p:nvPr>
        </p:nvSpPr>
        <p:spPr/>
        <p:txBody>
          <a:bodyPr>
            <a:normAutofit/>
          </a:bodyPr>
          <a:lstStyle/>
          <a:p>
            <a:r>
              <a:rPr lang="en-US" sz="4000" dirty="0"/>
              <a:t>Computer Vision goal: Predict 3D world from a single image</a:t>
            </a:r>
          </a:p>
        </p:txBody>
      </p:sp>
      <p:sp>
        <p:nvSpPr>
          <p:cNvPr id="3" name="Slide Number Placeholder 2">
            <a:extLst>
              <a:ext uri="{FF2B5EF4-FFF2-40B4-BE49-F238E27FC236}">
                <a16:creationId xmlns:a16="http://schemas.microsoft.com/office/drawing/2014/main" id="{EE2BDE10-98FB-554B-B770-A5B23E3E64F4}"/>
              </a:ext>
            </a:extLst>
          </p:cNvPr>
          <p:cNvSpPr>
            <a:spLocks noGrp="1"/>
          </p:cNvSpPr>
          <p:nvPr>
            <p:ph type="sldNum" sz="quarter" idx="12"/>
          </p:nvPr>
        </p:nvSpPr>
        <p:spPr/>
        <p:txBody>
          <a:bodyPr/>
          <a:lstStyle/>
          <a:p>
            <a:fld id="{520D3366-E4E1-4EE2-8307-9B3A6C04134E}" type="slidenum">
              <a:rPr lang="en-US" smtClean="0"/>
              <a:pPr/>
              <a:t>3</a:t>
            </a:fld>
            <a:endParaRPr lang="en-US" dirty="0"/>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73625"/>
          <a:stretch/>
        </p:blipFill>
        <p:spPr>
          <a:xfrm>
            <a:off x="3473184" y="1978749"/>
            <a:ext cx="1454718" cy="1675446"/>
          </a:xfrm>
          <a:prstGeom prst="rect">
            <a:avLst/>
          </a:prstGeom>
        </p:spPr>
      </p:pic>
      <p:sp>
        <p:nvSpPr>
          <p:cNvPr id="6" name="TextBox 5"/>
          <p:cNvSpPr txBox="1"/>
          <p:nvPr/>
        </p:nvSpPr>
        <p:spPr>
          <a:xfrm>
            <a:off x="3473184" y="5779815"/>
            <a:ext cx="1867627" cy="523220"/>
          </a:xfrm>
          <a:prstGeom prst="rect">
            <a:avLst/>
          </a:prstGeom>
          <a:noFill/>
        </p:spPr>
        <p:txBody>
          <a:bodyPr wrap="square" lIns="91436" tIns="45718" rIns="91436" bIns="45718" rtlCol="0">
            <a:spAutoFit/>
          </a:bodyPr>
          <a:lstStyle/>
          <a:p>
            <a:pPr algn="ctr"/>
            <a:r>
              <a:rPr lang="en-US" sz="2800" dirty="0">
                <a:solidFill>
                  <a:prstClr val="black"/>
                </a:solidFill>
                <a:latin typeface="Calibri" panose="020F0502020204030204"/>
              </a:rPr>
              <a:t>Input (2D)</a:t>
            </a:r>
          </a:p>
        </p:txBody>
      </p:sp>
      <p:sp>
        <p:nvSpPr>
          <p:cNvPr id="7" name="TextBox 6"/>
          <p:cNvSpPr txBox="1"/>
          <p:nvPr/>
        </p:nvSpPr>
        <p:spPr>
          <a:xfrm>
            <a:off x="6723021" y="5787962"/>
            <a:ext cx="2208215" cy="523216"/>
          </a:xfrm>
          <a:prstGeom prst="rect">
            <a:avLst/>
          </a:prstGeom>
          <a:noFill/>
        </p:spPr>
        <p:txBody>
          <a:bodyPr wrap="square" lIns="91436" tIns="45718" rIns="91436" bIns="45718" rtlCol="0">
            <a:spAutoFit/>
          </a:bodyPr>
          <a:lstStyle/>
          <a:p>
            <a:pPr algn="ctr"/>
            <a:r>
              <a:rPr lang="en-US" sz="2800" dirty="0">
                <a:solidFill>
                  <a:prstClr val="black"/>
                </a:solidFill>
                <a:latin typeface="Calibri" panose="020F0502020204030204"/>
              </a:rPr>
              <a:t>Output (3D)</a:t>
            </a:r>
          </a:p>
        </p:txBody>
      </p:sp>
      <p:cxnSp>
        <p:nvCxnSpPr>
          <p:cNvPr id="15" name="Straight Arrow Connector 14"/>
          <p:cNvCxnSpPr/>
          <p:nvPr/>
        </p:nvCxnSpPr>
        <p:spPr>
          <a:xfrm>
            <a:off x="5004924" y="2813590"/>
            <a:ext cx="1997430" cy="0"/>
          </a:xfrm>
          <a:prstGeom prst="straightConnector1">
            <a:avLst/>
          </a:prstGeom>
          <a:ln w="38100" cmpd="sng">
            <a:solidFill>
              <a:srgbClr val="17375E"/>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037441" y="4568964"/>
            <a:ext cx="1997430" cy="0"/>
          </a:xfrm>
          <a:prstGeom prst="straightConnector1">
            <a:avLst/>
          </a:prstGeom>
          <a:ln w="38100" cmpd="sng">
            <a:solidFill>
              <a:srgbClr val="17375E"/>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rotWithShape="1">
          <a:blip r:embed="rId6"/>
          <a:srcRect l="3665" r="82145"/>
          <a:stretch/>
        </p:blipFill>
        <p:spPr>
          <a:xfrm>
            <a:off x="3769042" y="3773651"/>
            <a:ext cx="966158" cy="1580256"/>
          </a:xfrm>
          <a:prstGeom prst="rect">
            <a:avLst/>
          </a:prstGeom>
        </p:spPr>
      </p:pic>
    </p:spTree>
    <p:extLst>
      <p:ext uri="{BB962C8B-B14F-4D97-AF65-F5344CB8AC3E}">
        <p14:creationId xmlns:p14="http://schemas.microsoft.com/office/powerpoint/2010/main" val="216396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64FCE3-9DC6-C94F-AB32-2DD0A27AF341}"/>
              </a:ext>
            </a:extLst>
          </p:cNvPr>
          <p:cNvPicPr>
            <a:picLocks noChangeAspect="1"/>
          </p:cNvPicPr>
          <p:nvPr/>
        </p:nvPicPr>
        <p:blipFill>
          <a:blip r:embed="rId2"/>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10E22C6E-37AB-FA43-949F-156C0E84E58D}"/>
              </a:ext>
            </a:extLst>
          </p:cNvPr>
          <p:cNvSpPr>
            <a:spLocks noGrp="1"/>
          </p:cNvSpPr>
          <p:nvPr>
            <p:ph type="sldNum" sz="quarter" idx="12"/>
          </p:nvPr>
        </p:nvSpPr>
        <p:spPr/>
        <p:txBody>
          <a:bodyPr/>
          <a:lstStyle/>
          <a:p>
            <a:fld id="{3A161B0B-1A60-4749-8E50-DA258087C576}" type="slidenum">
              <a:rPr lang="en-US" smtClean="0"/>
              <a:t>30</a:t>
            </a:fld>
            <a:endParaRPr lang="en-US"/>
          </a:p>
        </p:txBody>
      </p:sp>
    </p:spTree>
    <p:extLst>
      <p:ext uri="{BB962C8B-B14F-4D97-AF65-F5344CB8AC3E}">
        <p14:creationId xmlns:p14="http://schemas.microsoft.com/office/powerpoint/2010/main" val="437058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7C81CA-B993-5F4C-9A42-DE9466F436A3}"/>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3E94B59B-1D2B-C947-861C-5FAAD4E190E2}"/>
              </a:ext>
            </a:extLst>
          </p:cNvPr>
          <p:cNvSpPr>
            <a:spLocks noGrp="1"/>
          </p:cNvSpPr>
          <p:nvPr>
            <p:ph type="sldNum" sz="quarter" idx="12"/>
          </p:nvPr>
        </p:nvSpPr>
        <p:spPr/>
        <p:txBody>
          <a:bodyPr/>
          <a:lstStyle/>
          <a:p>
            <a:fld id="{3A161B0B-1A60-4749-8E50-DA258087C576}" type="slidenum">
              <a:rPr lang="en-US" smtClean="0"/>
              <a:t>31</a:t>
            </a:fld>
            <a:endParaRPr lang="en-US"/>
          </a:p>
        </p:txBody>
      </p:sp>
    </p:spTree>
    <p:extLst>
      <p:ext uri="{BB962C8B-B14F-4D97-AF65-F5344CB8AC3E}">
        <p14:creationId xmlns:p14="http://schemas.microsoft.com/office/powerpoint/2010/main" val="2963810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4FEAB5-CC2E-9441-9C0C-3A3BCDDDDC1A}"/>
              </a:ext>
            </a:extLst>
          </p:cNvPr>
          <p:cNvPicPr>
            <a:picLocks noChangeAspect="1"/>
          </p:cNvPicPr>
          <p:nvPr/>
        </p:nvPicPr>
        <p:blipFill>
          <a:blip r:embed="rId3"/>
          <a:stretch>
            <a:fillRect/>
          </a:stretch>
        </p:blipFill>
        <p:spPr>
          <a:xfrm>
            <a:off x="1698227" y="0"/>
            <a:ext cx="8875059" cy="6858000"/>
          </a:xfrm>
          <a:prstGeom prst="rect">
            <a:avLst/>
          </a:prstGeom>
        </p:spPr>
      </p:pic>
      <p:sp>
        <p:nvSpPr>
          <p:cNvPr id="3" name="Slide Number Placeholder 2">
            <a:extLst>
              <a:ext uri="{FF2B5EF4-FFF2-40B4-BE49-F238E27FC236}">
                <a16:creationId xmlns:a16="http://schemas.microsoft.com/office/drawing/2014/main" id="{12CBB1D8-2DA1-D84F-906F-77B107484868}"/>
              </a:ext>
            </a:extLst>
          </p:cNvPr>
          <p:cNvSpPr>
            <a:spLocks noGrp="1"/>
          </p:cNvSpPr>
          <p:nvPr>
            <p:ph type="sldNum" sz="quarter" idx="12"/>
          </p:nvPr>
        </p:nvSpPr>
        <p:spPr/>
        <p:txBody>
          <a:bodyPr/>
          <a:lstStyle/>
          <a:p>
            <a:fld id="{3A161B0B-1A60-4749-8E50-DA258087C576}" type="slidenum">
              <a:rPr lang="en-US" smtClean="0"/>
              <a:t>32</a:t>
            </a:fld>
            <a:endParaRPr lang="en-US"/>
          </a:p>
        </p:txBody>
      </p:sp>
    </p:spTree>
    <p:extLst>
      <p:ext uri="{BB962C8B-B14F-4D97-AF65-F5344CB8AC3E}">
        <p14:creationId xmlns:p14="http://schemas.microsoft.com/office/powerpoint/2010/main" val="1414956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1E572D-2184-974F-BA4D-925363EF9F49}"/>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8777CC0C-F327-564F-A811-EEFF8B4D0650}"/>
              </a:ext>
            </a:extLst>
          </p:cNvPr>
          <p:cNvSpPr>
            <a:spLocks noGrp="1"/>
          </p:cNvSpPr>
          <p:nvPr>
            <p:ph type="sldNum" sz="quarter" idx="12"/>
          </p:nvPr>
        </p:nvSpPr>
        <p:spPr/>
        <p:txBody>
          <a:bodyPr/>
          <a:lstStyle/>
          <a:p>
            <a:fld id="{3A161B0B-1A60-4749-8E50-DA258087C576}" type="slidenum">
              <a:rPr lang="en-US" smtClean="0"/>
              <a:t>33</a:t>
            </a:fld>
            <a:endParaRPr lang="en-US"/>
          </a:p>
        </p:txBody>
      </p:sp>
      <p:pic>
        <p:nvPicPr>
          <p:cNvPr id="5" name="Picture 4">
            <a:extLst>
              <a:ext uri="{FF2B5EF4-FFF2-40B4-BE49-F238E27FC236}">
                <a16:creationId xmlns:a16="http://schemas.microsoft.com/office/drawing/2014/main" id="{86BE5CF3-31D2-404D-8BD4-67BB7787A630}"/>
              </a:ext>
            </a:extLst>
          </p:cNvPr>
          <p:cNvPicPr>
            <a:picLocks noChangeAspect="1"/>
          </p:cNvPicPr>
          <p:nvPr/>
        </p:nvPicPr>
        <p:blipFill>
          <a:blip r:embed="rId4"/>
          <a:stretch>
            <a:fillRect/>
          </a:stretch>
        </p:blipFill>
        <p:spPr>
          <a:xfrm>
            <a:off x="7869766" y="5784532"/>
            <a:ext cx="1714501" cy="754380"/>
          </a:xfrm>
          <a:prstGeom prst="rect">
            <a:avLst/>
          </a:prstGeom>
        </p:spPr>
      </p:pic>
    </p:spTree>
    <p:extLst>
      <p:ext uri="{BB962C8B-B14F-4D97-AF65-F5344CB8AC3E}">
        <p14:creationId xmlns:p14="http://schemas.microsoft.com/office/powerpoint/2010/main" val="2938557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6BCEA847-9DF3-5447-B63F-E02096E0A0AA}"/>
              </a:ext>
            </a:extLst>
          </p:cNvPr>
          <p:cNvSpPr/>
          <p:nvPr/>
        </p:nvSpPr>
        <p:spPr>
          <a:xfrm flipH="1">
            <a:off x="7440676" y="4584766"/>
            <a:ext cx="441320" cy="500829"/>
          </a:xfrm>
          <a:prstGeom prst="roundRect">
            <a:avLst/>
          </a:prstGeom>
          <a:solidFill>
            <a:srgbClr val="FF45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ounded Rectangle 36">
            <a:extLst>
              <a:ext uri="{FF2B5EF4-FFF2-40B4-BE49-F238E27FC236}">
                <a16:creationId xmlns:a16="http://schemas.microsoft.com/office/drawing/2014/main" id="{F2512530-A0BF-EA43-89ED-2E2A2F44FEBA}"/>
              </a:ext>
            </a:extLst>
          </p:cNvPr>
          <p:cNvSpPr/>
          <p:nvPr/>
        </p:nvSpPr>
        <p:spPr>
          <a:xfrm flipH="1">
            <a:off x="6856897" y="5860146"/>
            <a:ext cx="4446103" cy="559784"/>
          </a:xfrm>
          <a:prstGeom prst="roundRect">
            <a:avLst/>
          </a:prstGeom>
          <a:solidFill>
            <a:srgbClr val="FF45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ounded Rectangle 33">
            <a:extLst>
              <a:ext uri="{FF2B5EF4-FFF2-40B4-BE49-F238E27FC236}">
                <a16:creationId xmlns:a16="http://schemas.microsoft.com/office/drawing/2014/main" id="{3BA666E2-E6B8-E34A-B271-AB0A02CABFF4}"/>
              </a:ext>
            </a:extLst>
          </p:cNvPr>
          <p:cNvSpPr/>
          <p:nvPr/>
        </p:nvSpPr>
        <p:spPr>
          <a:xfrm flipH="1">
            <a:off x="8731250" y="4528248"/>
            <a:ext cx="2263494" cy="596347"/>
          </a:xfrm>
          <a:prstGeom prst="roundRect">
            <a:avLst/>
          </a:prstGeom>
          <a:solidFill>
            <a:srgbClr val="FF45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ounded Rectangle 32">
            <a:extLst>
              <a:ext uri="{FF2B5EF4-FFF2-40B4-BE49-F238E27FC236}">
                <a16:creationId xmlns:a16="http://schemas.microsoft.com/office/drawing/2014/main" id="{2525C6D2-66A0-3F49-B2DE-FA2956269351}"/>
              </a:ext>
            </a:extLst>
          </p:cNvPr>
          <p:cNvSpPr/>
          <p:nvPr/>
        </p:nvSpPr>
        <p:spPr>
          <a:xfrm>
            <a:off x="7893050" y="4853924"/>
            <a:ext cx="348421" cy="59634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ounded Rectangle 31">
            <a:extLst>
              <a:ext uri="{FF2B5EF4-FFF2-40B4-BE49-F238E27FC236}">
                <a16:creationId xmlns:a16="http://schemas.microsoft.com/office/drawing/2014/main" id="{75D7AF37-4DCF-3A47-95F3-45EB2999120A}"/>
              </a:ext>
            </a:extLst>
          </p:cNvPr>
          <p:cNvSpPr/>
          <p:nvPr/>
        </p:nvSpPr>
        <p:spPr>
          <a:xfrm>
            <a:off x="7879798" y="4109152"/>
            <a:ext cx="348421" cy="59634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ounded Rectangle 30">
            <a:extLst>
              <a:ext uri="{FF2B5EF4-FFF2-40B4-BE49-F238E27FC236}">
                <a16:creationId xmlns:a16="http://schemas.microsoft.com/office/drawing/2014/main" id="{BD18D4ED-8D21-B34F-B93E-4D0E9BCA64E8}"/>
              </a:ext>
            </a:extLst>
          </p:cNvPr>
          <p:cNvSpPr/>
          <p:nvPr/>
        </p:nvSpPr>
        <p:spPr>
          <a:xfrm>
            <a:off x="6323221" y="4417554"/>
            <a:ext cx="576469" cy="76135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ounded Rectangle 16">
            <a:extLst>
              <a:ext uri="{FF2B5EF4-FFF2-40B4-BE49-F238E27FC236}">
                <a16:creationId xmlns:a16="http://schemas.microsoft.com/office/drawing/2014/main" id="{C614438F-294A-534A-BB8C-20D9374EA614}"/>
              </a:ext>
            </a:extLst>
          </p:cNvPr>
          <p:cNvSpPr/>
          <p:nvPr/>
        </p:nvSpPr>
        <p:spPr>
          <a:xfrm>
            <a:off x="9289356" y="999931"/>
            <a:ext cx="2272748" cy="77467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ounded Rectangle 15">
            <a:extLst>
              <a:ext uri="{FF2B5EF4-FFF2-40B4-BE49-F238E27FC236}">
                <a16:creationId xmlns:a16="http://schemas.microsoft.com/office/drawing/2014/main" id="{CB4E3871-FF1C-9B4E-BAC1-EC5110922AF2}"/>
              </a:ext>
            </a:extLst>
          </p:cNvPr>
          <p:cNvSpPr/>
          <p:nvPr/>
        </p:nvSpPr>
        <p:spPr>
          <a:xfrm>
            <a:off x="6437377" y="999931"/>
            <a:ext cx="2149614" cy="7746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ounded Rectangle 12">
            <a:extLst>
              <a:ext uri="{FF2B5EF4-FFF2-40B4-BE49-F238E27FC236}">
                <a16:creationId xmlns:a16="http://schemas.microsoft.com/office/drawing/2014/main" id="{AEA49EBA-0B6E-1645-89C1-32DC7F6BA2A9}"/>
              </a:ext>
            </a:extLst>
          </p:cNvPr>
          <p:cNvSpPr/>
          <p:nvPr/>
        </p:nvSpPr>
        <p:spPr>
          <a:xfrm>
            <a:off x="8600244" y="2859759"/>
            <a:ext cx="348421" cy="59634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ounded Rectangle 11">
            <a:extLst>
              <a:ext uri="{FF2B5EF4-FFF2-40B4-BE49-F238E27FC236}">
                <a16:creationId xmlns:a16="http://schemas.microsoft.com/office/drawing/2014/main" id="{1E4B6391-FB49-6D4F-B222-2AA99219A5AC}"/>
              </a:ext>
            </a:extLst>
          </p:cNvPr>
          <p:cNvSpPr/>
          <p:nvPr/>
        </p:nvSpPr>
        <p:spPr>
          <a:xfrm>
            <a:off x="8586991" y="2056991"/>
            <a:ext cx="348421" cy="59634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ounded Rectangle 10">
            <a:extLst>
              <a:ext uri="{FF2B5EF4-FFF2-40B4-BE49-F238E27FC236}">
                <a16:creationId xmlns:a16="http://schemas.microsoft.com/office/drawing/2014/main" id="{827DB7D2-69EF-254E-85FA-C4721E3CAFEE}"/>
              </a:ext>
            </a:extLst>
          </p:cNvPr>
          <p:cNvSpPr/>
          <p:nvPr/>
        </p:nvSpPr>
        <p:spPr>
          <a:xfrm>
            <a:off x="7232508" y="2414799"/>
            <a:ext cx="576469" cy="76135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72A6D7B7-5D4B-4743-8A6D-4556C686AB6A}"/>
              </a:ext>
            </a:extLst>
          </p:cNvPr>
          <p:cNvSpPr>
            <a:spLocks noGrp="1"/>
          </p:cNvSpPr>
          <p:nvPr>
            <p:ph type="title"/>
          </p:nvPr>
        </p:nvSpPr>
        <p:spPr/>
        <p:txBody>
          <a:bodyPr>
            <a:normAutofit/>
          </a:bodyPr>
          <a:lstStyle/>
          <a:p>
            <a:r>
              <a:rPr lang="de-DE" sz="3200" dirty="0" err="1"/>
              <a:t>Pinhole</a:t>
            </a:r>
            <a:r>
              <a:rPr lang="de-DE" sz="3200" dirty="0"/>
              <a:t> </a:t>
            </a:r>
            <a:r>
              <a:rPr lang="de-DE" sz="3200" dirty="0" err="1"/>
              <a:t>camera</a:t>
            </a:r>
            <a:r>
              <a:rPr lang="de-DE" sz="3200" dirty="0"/>
              <a:t> </a:t>
            </a:r>
            <a:r>
              <a:rPr lang="de-DE" sz="3200" dirty="0" err="1"/>
              <a:t>model</a:t>
            </a:r>
            <a:endParaRPr lang="de-DE" sz="3200" dirty="0"/>
          </a:p>
        </p:txBody>
      </p:sp>
      <p:sp>
        <p:nvSpPr>
          <p:cNvPr id="23" name="Slide Number Placeholder 22">
            <a:extLst>
              <a:ext uri="{FF2B5EF4-FFF2-40B4-BE49-F238E27FC236}">
                <a16:creationId xmlns:a16="http://schemas.microsoft.com/office/drawing/2014/main" id="{26BD61D6-B00B-654B-9C72-7CF4C41861BD}"/>
              </a:ext>
            </a:extLst>
          </p:cNvPr>
          <p:cNvSpPr>
            <a:spLocks noGrp="1"/>
          </p:cNvSpPr>
          <p:nvPr>
            <p:ph type="sldNum" sz="quarter" idx="12"/>
          </p:nvPr>
        </p:nvSpPr>
        <p:spPr/>
        <p:txBody>
          <a:bodyPr/>
          <a:lstStyle/>
          <a:p>
            <a:fld id="{3A161B0B-1A60-4749-8E50-DA258087C576}" type="slidenum">
              <a:rPr lang="en-US" smtClean="0"/>
              <a:t>34</a:t>
            </a:fld>
            <a:endParaRPr lang="en-US"/>
          </a:p>
        </p:txBody>
      </p:sp>
      <p:pic>
        <p:nvPicPr>
          <p:cNvPr id="4" name="Picture 3">
            <a:extLst>
              <a:ext uri="{FF2B5EF4-FFF2-40B4-BE49-F238E27FC236}">
                <a16:creationId xmlns:a16="http://schemas.microsoft.com/office/drawing/2014/main" id="{B42D6F79-6F34-D247-B50D-F8BD8A0DB9CD}"/>
              </a:ext>
            </a:extLst>
          </p:cNvPr>
          <p:cNvPicPr>
            <a:picLocks noChangeAspect="1"/>
          </p:cNvPicPr>
          <p:nvPr/>
        </p:nvPicPr>
        <p:blipFill rotWithShape="1">
          <a:blip r:embed="rId3"/>
          <a:srcRect t="24652" b="29856"/>
          <a:stretch/>
        </p:blipFill>
        <p:spPr>
          <a:xfrm>
            <a:off x="838200" y="1367509"/>
            <a:ext cx="5264426" cy="1850604"/>
          </a:xfrm>
          <a:prstGeom prst="rect">
            <a:avLst/>
          </a:prstGeom>
        </p:spPr>
      </p:pic>
      <p:pic>
        <p:nvPicPr>
          <p:cNvPr id="5" name="Picture 4">
            <a:extLst>
              <a:ext uri="{FF2B5EF4-FFF2-40B4-BE49-F238E27FC236}">
                <a16:creationId xmlns:a16="http://schemas.microsoft.com/office/drawing/2014/main" id="{D886888E-116C-B64F-BCA6-8C8B25E2E492}"/>
              </a:ext>
            </a:extLst>
          </p:cNvPr>
          <p:cNvPicPr>
            <a:picLocks noChangeAspect="1"/>
          </p:cNvPicPr>
          <p:nvPr/>
        </p:nvPicPr>
        <p:blipFill>
          <a:blip r:embed="rId4"/>
          <a:stretch>
            <a:fillRect/>
          </a:stretch>
        </p:blipFill>
        <p:spPr>
          <a:xfrm>
            <a:off x="902530" y="3811611"/>
            <a:ext cx="3812485" cy="2946011"/>
          </a:xfrm>
          <a:prstGeom prst="rect">
            <a:avLst/>
          </a:prstGeom>
        </p:spPr>
      </p:pic>
      <p:sp>
        <p:nvSpPr>
          <p:cNvPr id="6" name="Title 1">
            <a:extLst>
              <a:ext uri="{FF2B5EF4-FFF2-40B4-BE49-F238E27FC236}">
                <a16:creationId xmlns:a16="http://schemas.microsoft.com/office/drawing/2014/main" id="{F28B73FC-B377-B04C-97A8-8844899FB9FD}"/>
              </a:ext>
            </a:extLst>
          </p:cNvPr>
          <p:cNvSpPr txBox="1">
            <a:spLocks/>
          </p:cNvSpPr>
          <p:nvPr/>
        </p:nvSpPr>
        <p:spPr>
          <a:xfrm>
            <a:off x="838200" y="3218113"/>
            <a:ext cx="4051852" cy="8474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dirty="0"/>
              <a:t>Lens </a:t>
            </a:r>
            <a:r>
              <a:rPr lang="de-DE" sz="3200" dirty="0" err="1"/>
              <a:t>camera</a:t>
            </a:r>
            <a:r>
              <a:rPr lang="de-DE" sz="3200" dirty="0"/>
              <a:t> </a:t>
            </a:r>
            <a:r>
              <a:rPr lang="de-DE" sz="3200" dirty="0" err="1"/>
              <a:t>model</a:t>
            </a:r>
            <a:endParaRPr lang="de-DE" sz="3200" dirty="0"/>
          </a:p>
        </p:txBody>
      </p:sp>
      <p:pic>
        <p:nvPicPr>
          <p:cNvPr id="7" name="Picture 6">
            <a:extLst>
              <a:ext uri="{FF2B5EF4-FFF2-40B4-BE49-F238E27FC236}">
                <a16:creationId xmlns:a16="http://schemas.microsoft.com/office/drawing/2014/main" id="{72E3373C-1E8B-754C-BD09-2C68B719E087}"/>
              </a:ext>
            </a:extLst>
          </p:cNvPr>
          <p:cNvPicPr>
            <a:picLocks noChangeAspect="1"/>
          </p:cNvPicPr>
          <p:nvPr/>
        </p:nvPicPr>
        <p:blipFill>
          <a:blip r:embed="rId5"/>
          <a:stretch>
            <a:fillRect/>
          </a:stretch>
        </p:blipFill>
        <p:spPr>
          <a:xfrm>
            <a:off x="7460555" y="2223656"/>
            <a:ext cx="1435101" cy="952500"/>
          </a:xfrm>
          <a:prstGeom prst="rect">
            <a:avLst/>
          </a:prstGeom>
        </p:spPr>
      </p:pic>
      <p:sp>
        <p:nvSpPr>
          <p:cNvPr id="9" name="TextBox 8">
            <a:extLst>
              <a:ext uri="{FF2B5EF4-FFF2-40B4-BE49-F238E27FC236}">
                <a16:creationId xmlns:a16="http://schemas.microsoft.com/office/drawing/2014/main" id="{B84FDBA3-FA80-1647-8CF4-C9FB592D2079}"/>
              </a:ext>
            </a:extLst>
          </p:cNvPr>
          <p:cNvSpPr txBox="1"/>
          <p:nvPr/>
        </p:nvSpPr>
        <p:spPr>
          <a:xfrm>
            <a:off x="9279969" y="1195944"/>
            <a:ext cx="2282135" cy="523220"/>
          </a:xfrm>
          <a:prstGeom prst="rect">
            <a:avLst/>
          </a:prstGeom>
          <a:noFill/>
        </p:spPr>
        <p:txBody>
          <a:bodyPr wrap="square" rtlCol="0">
            <a:spAutoFit/>
          </a:bodyPr>
          <a:lstStyle/>
          <a:p>
            <a:r>
              <a:rPr lang="de-DE" sz="2800" dirty="0" err="1"/>
              <a:t>Object</a:t>
            </a:r>
            <a:r>
              <a:rPr lang="de-DE" sz="2800" dirty="0"/>
              <a:t> </a:t>
            </a:r>
            <a:r>
              <a:rPr lang="de-DE" sz="2800" dirty="0" err="1"/>
              <a:t>height</a:t>
            </a:r>
            <a:endParaRPr lang="de-DE" sz="2800" dirty="0"/>
          </a:p>
        </p:txBody>
      </p:sp>
      <p:sp>
        <p:nvSpPr>
          <p:cNvPr id="10" name="TextBox 9">
            <a:extLst>
              <a:ext uri="{FF2B5EF4-FFF2-40B4-BE49-F238E27FC236}">
                <a16:creationId xmlns:a16="http://schemas.microsoft.com/office/drawing/2014/main" id="{A9DA000B-7B07-E14D-BBF5-EA295611B432}"/>
              </a:ext>
            </a:extLst>
          </p:cNvPr>
          <p:cNvSpPr txBox="1"/>
          <p:nvPr/>
        </p:nvSpPr>
        <p:spPr>
          <a:xfrm>
            <a:off x="6486521" y="1195944"/>
            <a:ext cx="2462144" cy="523220"/>
          </a:xfrm>
          <a:prstGeom prst="rect">
            <a:avLst/>
          </a:prstGeom>
          <a:noFill/>
        </p:spPr>
        <p:txBody>
          <a:bodyPr wrap="square" rtlCol="0">
            <a:spAutoFit/>
          </a:bodyPr>
          <a:lstStyle/>
          <a:p>
            <a:r>
              <a:rPr lang="de-DE" sz="2800" dirty="0"/>
              <a:t>Image </a:t>
            </a:r>
            <a:r>
              <a:rPr lang="de-DE" sz="2800" dirty="0" err="1"/>
              <a:t>height</a:t>
            </a:r>
            <a:endParaRPr lang="de-DE" sz="2800" dirty="0"/>
          </a:p>
        </p:txBody>
      </p:sp>
      <p:cxnSp>
        <p:nvCxnSpPr>
          <p:cNvPr id="15" name="Elbow Connector 14">
            <a:extLst>
              <a:ext uri="{FF2B5EF4-FFF2-40B4-BE49-F238E27FC236}">
                <a16:creationId xmlns:a16="http://schemas.microsoft.com/office/drawing/2014/main" id="{6791514E-94DC-CF4C-AF89-CC41A1449F1C}"/>
              </a:ext>
            </a:extLst>
          </p:cNvPr>
          <p:cNvCxnSpPr>
            <a:cxnSpLocks/>
            <a:stCxn id="11" idx="1"/>
          </p:cNvCxnSpPr>
          <p:nvPr/>
        </p:nvCxnSpPr>
        <p:spPr>
          <a:xfrm rot="10800000">
            <a:off x="7040078" y="1868378"/>
            <a:ext cx="192431" cy="92710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FAB034B4-F091-344D-A6F7-6D2FA2D6FC56}"/>
              </a:ext>
            </a:extLst>
          </p:cNvPr>
          <p:cNvSpPr/>
          <p:nvPr/>
        </p:nvSpPr>
        <p:spPr>
          <a:xfrm>
            <a:off x="9513262" y="2864267"/>
            <a:ext cx="1481482" cy="59634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Box 18">
            <a:extLst>
              <a:ext uri="{FF2B5EF4-FFF2-40B4-BE49-F238E27FC236}">
                <a16:creationId xmlns:a16="http://schemas.microsoft.com/office/drawing/2014/main" id="{DF4ED1C9-CE10-E949-9A40-378A419911CD}"/>
              </a:ext>
            </a:extLst>
          </p:cNvPr>
          <p:cNvSpPr txBox="1"/>
          <p:nvPr/>
        </p:nvSpPr>
        <p:spPr>
          <a:xfrm>
            <a:off x="9686923" y="2896322"/>
            <a:ext cx="1080745" cy="523220"/>
          </a:xfrm>
          <a:prstGeom prst="rect">
            <a:avLst/>
          </a:prstGeom>
          <a:noFill/>
        </p:spPr>
        <p:txBody>
          <a:bodyPr wrap="none" rtlCol="0">
            <a:spAutoFit/>
          </a:bodyPr>
          <a:lstStyle/>
          <a:p>
            <a:r>
              <a:rPr lang="de-DE" sz="2800" dirty="0" err="1"/>
              <a:t>Depth</a:t>
            </a:r>
            <a:endParaRPr lang="de-DE" sz="2800" dirty="0"/>
          </a:p>
        </p:txBody>
      </p:sp>
      <p:cxnSp>
        <p:nvCxnSpPr>
          <p:cNvPr id="22" name="Elbow Connector 21">
            <a:extLst>
              <a:ext uri="{FF2B5EF4-FFF2-40B4-BE49-F238E27FC236}">
                <a16:creationId xmlns:a16="http://schemas.microsoft.com/office/drawing/2014/main" id="{6F45D542-F5F2-5246-BF67-CD73E7B9F7C8}"/>
              </a:ext>
            </a:extLst>
          </p:cNvPr>
          <p:cNvCxnSpPr>
            <a:cxnSpLocks/>
            <a:stCxn id="12" idx="3"/>
            <a:endCxn id="17" idx="2"/>
          </p:cNvCxnSpPr>
          <p:nvPr/>
        </p:nvCxnSpPr>
        <p:spPr>
          <a:xfrm flipV="1">
            <a:off x="8935412" y="1774604"/>
            <a:ext cx="1490318" cy="580561"/>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F7A3E8E8-2C6A-764F-86E1-39331F93C2A7}"/>
              </a:ext>
            </a:extLst>
          </p:cNvPr>
          <p:cNvCxnSpPr>
            <a:cxnSpLocks/>
            <a:stCxn id="13" idx="3"/>
            <a:endCxn id="18" idx="1"/>
          </p:cNvCxnSpPr>
          <p:nvPr/>
        </p:nvCxnSpPr>
        <p:spPr>
          <a:xfrm>
            <a:off x="8948665" y="3157933"/>
            <a:ext cx="564597" cy="4508"/>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700E8E7-602D-0241-8829-25E8E0C7F44E}"/>
              </a:ext>
            </a:extLst>
          </p:cNvPr>
          <p:cNvSpPr txBox="1"/>
          <p:nvPr/>
        </p:nvSpPr>
        <p:spPr>
          <a:xfrm>
            <a:off x="6856898" y="5896709"/>
            <a:ext cx="4446103" cy="523220"/>
          </a:xfrm>
          <a:prstGeom prst="rect">
            <a:avLst/>
          </a:prstGeom>
          <a:noFill/>
        </p:spPr>
        <p:txBody>
          <a:bodyPr wrap="square" rtlCol="0">
            <a:spAutoFit/>
          </a:bodyPr>
          <a:lstStyle/>
          <a:p>
            <a:r>
              <a:rPr lang="de-DE" sz="2800" dirty="0" err="1"/>
              <a:t>Distance</a:t>
            </a:r>
            <a:r>
              <a:rPr lang="de-DE" sz="2800" dirty="0"/>
              <a:t> </a:t>
            </a:r>
            <a:r>
              <a:rPr lang="de-DE" sz="2800" dirty="0" err="1"/>
              <a:t>from</a:t>
            </a:r>
            <a:r>
              <a:rPr lang="de-DE" sz="2800" dirty="0"/>
              <a:t> </a:t>
            </a:r>
            <a:r>
              <a:rPr lang="de-DE" sz="2800" dirty="0" err="1"/>
              <a:t>sensor</a:t>
            </a:r>
            <a:r>
              <a:rPr lang="de-DE" sz="2800" dirty="0"/>
              <a:t> </a:t>
            </a:r>
            <a:r>
              <a:rPr lang="de-DE" sz="2800" dirty="0" err="1"/>
              <a:t>to</a:t>
            </a:r>
            <a:r>
              <a:rPr lang="de-DE" sz="2800" dirty="0"/>
              <a:t> </a:t>
            </a:r>
            <a:r>
              <a:rPr lang="de-DE" sz="2800" dirty="0" err="1"/>
              <a:t>lens</a:t>
            </a:r>
            <a:endParaRPr lang="de-DE" sz="2800" dirty="0"/>
          </a:p>
        </p:txBody>
      </p:sp>
      <p:pic>
        <p:nvPicPr>
          <p:cNvPr id="36" name="Picture 35">
            <a:extLst>
              <a:ext uri="{FF2B5EF4-FFF2-40B4-BE49-F238E27FC236}">
                <a16:creationId xmlns:a16="http://schemas.microsoft.com/office/drawing/2014/main" id="{CF011D0D-4FFA-3348-BB10-D2BFF601F8E4}"/>
              </a:ext>
            </a:extLst>
          </p:cNvPr>
          <p:cNvPicPr>
            <a:picLocks noChangeAspect="1"/>
          </p:cNvPicPr>
          <p:nvPr/>
        </p:nvPicPr>
        <p:blipFill>
          <a:blip r:embed="rId6"/>
          <a:stretch>
            <a:fillRect/>
          </a:stretch>
        </p:blipFill>
        <p:spPr>
          <a:xfrm>
            <a:off x="3485460" y="4969239"/>
            <a:ext cx="152262" cy="136234"/>
          </a:xfrm>
          <a:prstGeom prst="rect">
            <a:avLst/>
          </a:prstGeom>
        </p:spPr>
      </p:pic>
      <p:pic>
        <p:nvPicPr>
          <p:cNvPr id="39" name="Picture 38">
            <a:extLst>
              <a:ext uri="{FF2B5EF4-FFF2-40B4-BE49-F238E27FC236}">
                <a16:creationId xmlns:a16="http://schemas.microsoft.com/office/drawing/2014/main" id="{5B485E74-CFAE-E346-91CB-2CB7B5BD3221}"/>
              </a:ext>
            </a:extLst>
          </p:cNvPr>
          <p:cNvPicPr>
            <a:picLocks noChangeAspect="1"/>
          </p:cNvPicPr>
          <p:nvPr/>
        </p:nvPicPr>
        <p:blipFill>
          <a:blip r:embed="rId7"/>
          <a:stretch>
            <a:fillRect/>
          </a:stretch>
        </p:blipFill>
        <p:spPr>
          <a:xfrm>
            <a:off x="6526829" y="4219956"/>
            <a:ext cx="1694764" cy="1059228"/>
          </a:xfrm>
          <a:prstGeom prst="rect">
            <a:avLst/>
          </a:prstGeom>
        </p:spPr>
      </p:pic>
      <p:pic>
        <p:nvPicPr>
          <p:cNvPr id="40" name="Picture 39">
            <a:extLst>
              <a:ext uri="{FF2B5EF4-FFF2-40B4-BE49-F238E27FC236}">
                <a16:creationId xmlns:a16="http://schemas.microsoft.com/office/drawing/2014/main" id="{8540A9AF-CA63-AF43-9F99-00EF63AA1CF2}"/>
              </a:ext>
            </a:extLst>
          </p:cNvPr>
          <p:cNvPicPr>
            <a:picLocks noChangeAspect="1"/>
          </p:cNvPicPr>
          <p:nvPr/>
        </p:nvPicPr>
        <p:blipFill>
          <a:blip r:embed="rId8"/>
          <a:stretch>
            <a:fillRect/>
          </a:stretch>
        </p:blipFill>
        <p:spPr>
          <a:xfrm>
            <a:off x="8805795" y="4624522"/>
            <a:ext cx="2019300" cy="431800"/>
          </a:xfrm>
          <a:prstGeom prst="rect">
            <a:avLst/>
          </a:prstGeom>
        </p:spPr>
      </p:pic>
      <p:pic>
        <p:nvPicPr>
          <p:cNvPr id="3" name="Picture 2">
            <a:extLst>
              <a:ext uri="{FF2B5EF4-FFF2-40B4-BE49-F238E27FC236}">
                <a16:creationId xmlns:a16="http://schemas.microsoft.com/office/drawing/2014/main" id="{5965520E-C71B-8845-A732-0D2B96BB1A68}"/>
              </a:ext>
            </a:extLst>
          </p:cNvPr>
          <p:cNvPicPr>
            <a:picLocks noChangeAspect="1"/>
          </p:cNvPicPr>
          <p:nvPr/>
        </p:nvPicPr>
        <p:blipFill>
          <a:blip r:embed="rId9"/>
          <a:stretch>
            <a:fillRect/>
          </a:stretch>
        </p:blipFill>
        <p:spPr>
          <a:xfrm>
            <a:off x="1884445" y="5896709"/>
            <a:ext cx="168473" cy="168473"/>
          </a:xfrm>
          <a:prstGeom prst="rect">
            <a:avLst/>
          </a:prstGeom>
        </p:spPr>
      </p:pic>
      <p:pic>
        <p:nvPicPr>
          <p:cNvPr id="8" name="Picture 7">
            <a:extLst>
              <a:ext uri="{FF2B5EF4-FFF2-40B4-BE49-F238E27FC236}">
                <a16:creationId xmlns:a16="http://schemas.microsoft.com/office/drawing/2014/main" id="{728113FB-4981-4F47-83D9-230EF5DF4AC9}"/>
              </a:ext>
            </a:extLst>
          </p:cNvPr>
          <p:cNvPicPr>
            <a:picLocks noChangeAspect="1"/>
          </p:cNvPicPr>
          <p:nvPr/>
        </p:nvPicPr>
        <p:blipFill>
          <a:blip r:embed="rId10"/>
          <a:stretch>
            <a:fillRect/>
          </a:stretch>
        </p:blipFill>
        <p:spPr>
          <a:xfrm>
            <a:off x="1114977" y="4835180"/>
            <a:ext cx="161679" cy="233537"/>
          </a:xfrm>
          <a:prstGeom prst="rect">
            <a:avLst/>
          </a:prstGeom>
        </p:spPr>
      </p:pic>
      <p:pic>
        <p:nvPicPr>
          <p:cNvPr id="14" name="Picture 13">
            <a:extLst>
              <a:ext uri="{FF2B5EF4-FFF2-40B4-BE49-F238E27FC236}">
                <a16:creationId xmlns:a16="http://schemas.microsoft.com/office/drawing/2014/main" id="{F8D54D58-F476-E04A-9303-E01A65EF6B3B}"/>
              </a:ext>
            </a:extLst>
          </p:cNvPr>
          <p:cNvPicPr>
            <a:picLocks noChangeAspect="1"/>
          </p:cNvPicPr>
          <p:nvPr/>
        </p:nvPicPr>
        <p:blipFill>
          <a:blip r:embed="rId11"/>
          <a:stretch>
            <a:fillRect/>
          </a:stretch>
        </p:blipFill>
        <p:spPr>
          <a:xfrm>
            <a:off x="4235450" y="5385725"/>
            <a:ext cx="153670" cy="216946"/>
          </a:xfrm>
          <a:prstGeom prst="rect">
            <a:avLst/>
          </a:prstGeom>
        </p:spPr>
      </p:pic>
      <p:pic>
        <p:nvPicPr>
          <p:cNvPr id="20" name="Picture 19">
            <a:extLst>
              <a:ext uri="{FF2B5EF4-FFF2-40B4-BE49-F238E27FC236}">
                <a16:creationId xmlns:a16="http://schemas.microsoft.com/office/drawing/2014/main" id="{A373BA84-D638-B64A-9116-47FA70A983AC}"/>
              </a:ext>
            </a:extLst>
          </p:cNvPr>
          <p:cNvPicPr>
            <a:picLocks noChangeAspect="1"/>
          </p:cNvPicPr>
          <p:nvPr/>
        </p:nvPicPr>
        <p:blipFill>
          <a:blip r:embed="rId12"/>
          <a:stretch>
            <a:fillRect/>
          </a:stretch>
        </p:blipFill>
        <p:spPr>
          <a:xfrm>
            <a:off x="3311662" y="5860145"/>
            <a:ext cx="239887" cy="211101"/>
          </a:xfrm>
          <a:prstGeom prst="rect">
            <a:avLst/>
          </a:prstGeom>
        </p:spPr>
      </p:pic>
    </p:spTree>
    <p:extLst>
      <p:ext uri="{BB962C8B-B14F-4D97-AF65-F5344CB8AC3E}">
        <p14:creationId xmlns:p14="http://schemas.microsoft.com/office/powerpoint/2010/main" val="34679616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5587B-FE5A-3743-B0AE-C80E73002E80}"/>
              </a:ext>
            </a:extLst>
          </p:cNvPr>
          <p:cNvSpPr>
            <a:spLocks noGrp="1"/>
          </p:cNvSpPr>
          <p:nvPr>
            <p:ph type="title"/>
          </p:nvPr>
        </p:nvSpPr>
        <p:spPr/>
        <p:txBody>
          <a:bodyPr/>
          <a:lstStyle/>
          <a:p>
            <a:r>
              <a:rPr lang="de-DE" dirty="0"/>
              <a:t>Lens </a:t>
            </a:r>
            <a:r>
              <a:rPr lang="de-DE" dirty="0" err="1"/>
              <a:t>camera</a:t>
            </a:r>
            <a:r>
              <a:rPr lang="de-DE" dirty="0"/>
              <a:t> </a:t>
            </a:r>
            <a:r>
              <a:rPr lang="de-DE" dirty="0" err="1"/>
              <a:t>vs</a:t>
            </a:r>
            <a:r>
              <a:rPr lang="de-DE" dirty="0"/>
              <a:t> </a:t>
            </a:r>
            <a:r>
              <a:rPr lang="de-DE" dirty="0" err="1"/>
              <a:t>Pinhole</a:t>
            </a:r>
            <a:r>
              <a:rPr lang="de-DE" dirty="0"/>
              <a:t> </a:t>
            </a:r>
            <a:r>
              <a:rPr lang="de-DE" dirty="0" err="1"/>
              <a:t>camera</a:t>
            </a:r>
            <a:endParaRPr lang="de-DE" dirty="0"/>
          </a:p>
        </p:txBody>
      </p:sp>
      <p:sp>
        <p:nvSpPr>
          <p:cNvPr id="3" name="Content Placeholder 2">
            <a:extLst>
              <a:ext uri="{FF2B5EF4-FFF2-40B4-BE49-F238E27FC236}">
                <a16:creationId xmlns:a16="http://schemas.microsoft.com/office/drawing/2014/main" id="{56228BB5-0225-1C41-AD8F-1E8D90C202A6}"/>
              </a:ext>
            </a:extLst>
          </p:cNvPr>
          <p:cNvSpPr>
            <a:spLocks noGrp="1"/>
          </p:cNvSpPr>
          <p:nvPr>
            <p:ph idx="1"/>
          </p:nvPr>
        </p:nvSpPr>
        <p:spPr/>
        <p:txBody>
          <a:bodyPr>
            <a:normAutofit lnSpcReduction="10000"/>
          </a:bodyPr>
          <a:lstStyle/>
          <a:p>
            <a:endParaRPr lang="de-DE" dirty="0"/>
          </a:p>
          <a:p>
            <a:endParaRPr lang="de-DE" dirty="0"/>
          </a:p>
          <a:p>
            <a:endParaRPr lang="de-DE" dirty="0"/>
          </a:p>
          <a:p>
            <a:endParaRPr lang="de-DE" dirty="0"/>
          </a:p>
          <a:p>
            <a:endParaRPr lang="de-DE" dirty="0"/>
          </a:p>
          <a:p>
            <a:r>
              <a:rPr lang="de-DE" dirty="0" err="1"/>
              <a:t>For</a:t>
            </a:r>
            <a:r>
              <a:rPr lang="de-DE" dirty="0"/>
              <a:t> </a:t>
            </a:r>
            <a:r>
              <a:rPr lang="de-DE" dirty="0" err="1"/>
              <a:t>the</a:t>
            </a:r>
            <a:r>
              <a:rPr lang="de-DE" dirty="0"/>
              <a:t> </a:t>
            </a:r>
            <a:r>
              <a:rPr lang="de-DE" dirty="0" err="1"/>
              <a:t>lens</a:t>
            </a:r>
            <a:r>
              <a:rPr lang="de-DE" dirty="0"/>
              <a:t> </a:t>
            </a:r>
            <a:r>
              <a:rPr lang="de-DE" dirty="0" err="1"/>
              <a:t>camera</a:t>
            </a:r>
            <a:r>
              <a:rPr lang="de-DE" dirty="0"/>
              <a:t> </a:t>
            </a:r>
            <a:r>
              <a:rPr lang="de-DE" dirty="0" err="1"/>
              <a:t>model</a:t>
            </a:r>
            <a:r>
              <a:rPr lang="de-DE" dirty="0"/>
              <a:t>, </a:t>
            </a:r>
            <a:r>
              <a:rPr lang="de-DE" dirty="0" err="1"/>
              <a:t>we</a:t>
            </a:r>
            <a:r>
              <a:rPr lang="de-DE" dirty="0"/>
              <a:t> </a:t>
            </a:r>
            <a:r>
              <a:rPr lang="de-DE" dirty="0" err="1"/>
              <a:t>derived</a:t>
            </a:r>
            <a:endParaRPr lang="de-DE" dirty="0"/>
          </a:p>
          <a:p>
            <a:endParaRPr lang="de-DE" dirty="0"/>
          </a:p>
          <a:p>
            <a:r>
              <a:rPr lang="de-DE" dirty="0"/>
              <a:t>As </a:t>
            </a:r>
            <a:r>
              <a:rPr lang="de-DE" dirty="0" err="1"/>
              <a:t>the</a:t>
            </a:r>
            <a:r>
              <a:rPr lang="de-DE" dirty="0"/>
              <a:t> </a:t>
            </a:r>
            <a:r>
              <a:rPr lang="de-DE" dirty="0" err="1"/>
              <a:t>depth</a:t>
            </a:r>
            <a:r>
              <a:rPr lang="de-DE" dirty="0"/>
              <a:t> </a:t>
            </a:r>
            <a:r>
              <a:rPr lang="de-DE" dirty="0" err="1"/>
              <a:t>goes</a:t>
            </a:r>
            <a:r>
              <a:rPr lang="de-DE" dirty="0"/>
              <a:t> </a:t>
            </a:r>
            <a:r>
              <a:rPr lang="de-DE" dirty="0" err="1"/>
              <a:t>to</a:t>
            </a:r>
            <a:r>
              <a:rPr lang="de-DE" dirty="0"/>
              <a:t> </a:t>
            </a:r>
            <a:r>
              <a:rPr lang="de-DE" dirty="0" err="1"/>
              <a:t>infinity</a:t>
            </a:r>
            <a:r>
              <a:rPr lang="de-DE" dirty="0"/>
              <a:t>                  </a:t>
            </a:r>
            <a:r>
              <a:rPr lang="de-DE" dirty="0" err="1"/>
              <a:t>we</a:t>
            </a:r>
            <a:r>
              <a:rPr lang="de-DE" dirty="0"/>
              <a:t> </a:t>
            </a:r>
            <a:r>
              <a:rPr lang="de-DE" dirty="0" err="1"/>
              <a:t>obtain</a:t>
            </a:r>
            <a:r>
              <a:rPr lang="de-DE" dirty="0"/>
              <a:t>                               </a:t>
            </a:r>
            <a:r>
              <a:rPr lang="de-DE" dirty="0" err="1"/>
              <a:t>That</a:t>
            </a:r>
            <a:r>
              <a:rPr lang="de-DE" dirty="0"/>
              <a:t> </a:t>
            </a:r>
            <a:r>
              <a:rPr lang="de-DE" dirty="0" err="1"/>
              <a:t>is</a:t>
            </a:r>
            <a:r>
              <a:rPr lang="de-DE" dirty="0"/>
              <a:t>, </a:t>
            </a:r>
            <a:r>
              <a:rPr lang="de-DE" dirty="0" err="1"/>
              <a:t>lens</a:t>
            </a:r>
            <a:r>
              <a:rPr lang="de-DE" dirty="0"/>
              <a:t> </a:t>
            </a:r>
            <a:r>
              <a:rPr lang="de-DE" dirty="0" err="1"/>
              <a:t>with</a:t>
            </a:r>
            <a:r>
              <a:rPr lang="de-DE" dirty="0"/>
              <a:t> </a:t>
            </a:r>
            <a:r>
              <a:rPr lang="de-DE" dirty="0" err="1"/>
              <a:t>focal</a:t>
            </a:r>
            <a:r>
              <a:rPr lang="de-DE" dirty="0"/>
              <a:t> </a:t>
            </a:r>
            <a:r>
              <a:rPr lang="de-DE" dirty="0" err="1"/>
              <a:t>length</a:t>
            </a:r>
            <a:r>
              <a:rPr lang="de-DE" dirty="0"/>
              <a:t>     </a:t>
            </a:r>
            <a:r>
              <a:rPr lang="de-DE" dirty="0" err="1"/>
              <a:t>is</a:t>
            </a:r>
            <a:r>
              <a:rPr lang="de-DE" dirty="0"/>
              <a:t> </a:t>
            </a:r>
            <a:r>
              <a:rPr lang="de-DE" dirty="0" err="1"/>
              <a:t>equivalent</a:t>
            </a:r>
            <a:r>
              <a:rPr lang="de-DE" dirty="0"/>
              <a:t> </a:t>
            </a:r>
            <a:r>
              <a:rPr lang="de-DE" dirty="0" err="1"/>
              <a:t>to</a:t>
            </a:r>
            <a:r>
              <a:rPr lang="de-DE" dirty="0"/>
              <a:t> </a:t>
            </a:r>
            <a:r>
              <a:rPr lang="de-DE" dirty="0" err="1"/>
              <a:t>pinhole</a:t>
            </a:r>
            <a:r>
              <a:rPr lang="de-DE" dirty="0"/>
              <a:t> at </a:t>
            </a:r>
            <a:r>
              <a:rPr lang="de-DE" dirty="0" err="1"/>
              <a:t>distance</a:t>
            </a:r>
            <a:r>
              <a:rPr lang="de-DE" dirty="0"/>
              <a:t>  </a:t>
            </a:r>
          </a:p>
        </p:txBody>
      </p:sp>
      <p:sp>
        <p:nvSpPr>
          <p:cNvPr id="5" name="Slide Number Placeholder 4">
            <a:extLst>
              <a:ext uri="{FF2B5EF4-FFF2-40B4-BE49-F238E27FC236}">
                <a16:creationId xmlns:a16="http://schemas.microsoft.com/office/drawing/2014/main" id="{52A32901-F170-8343-AECE-4876340C2446}"/>
              </a:ext>
            </a:extLst>
          </p:cNvPr>
          <p:cNvSpPr>
            <a:spLocks noGrp="1"/>
          </p:cNvSpPr>
          <p:nvPr>
            <p:ph type="sldNum" sz="quarter" idx="12"/>
          </p:nvPr>
        </p:nvSpPr>
        <p:spPr/>
        <p:txBody>
          <a:bodyPr/>
          <a:lstStyle/>
          <a:p>
            <a:fld id="{3A161B0B-1A60-4749-8E50-DA258087C576}" type="slidenum">
              <a:rPr lang="en-US" smtClean="0"/>
              <a:t>35</a:t>
            </a:fld>
            <a:endParaRPr lang="en-US"/>
          </a:p>
        </p:txBody>
      </p:sp>
      <p:pic>
        <p:nvPicPr>
          <p:cNvPr id="6" name="Picture 5">
            <a:extLst>
              <a:ext uri="{FF2B5EF4-FFF2-40B4-BE49-F238E27FC236}">
                <a16:creationId xmlns:a16="http://schemas.microsoft.com/office/drawing/2014/main" id="{715D78B9-72D8-6D46-A777-B4629BA489CF}"/>
              </a:ext>
            </a:extLst>
          </p:cNvPr>
          <p:cNvPicPr>
            <a:picLocks noChangeAspect="1"/>
          </p:cNvPicPr>
          <p:nvPr/>
        </p:nvPicPr>
        <p:blipFill>
          <a:blip r:embed="rId3"/>
          <a:stretch>
            <a:fillRect/>
          </a:stretch>
        </p:blipFill>
        <p:spPr>
          <a:xfrm>
            <a:off x="5352222" y="5196143"/>
            <a:ext cx="1209260" cy="223937"/>
          </a:xfrm>
          <a:prstGeom prst="rect">
            <a:avLst/>
          </a:prstGeom>
        </p:spPr>
      </p:pic>
      <p:pic>
        <p:nvPicPr>
          <p:cNvPr id="9" name="Picture 8">
            <a:extLst>
              <a:ext uri="{FF2B5EF4-FFF2-40B4-BE49-F238E27FC236}">
                <a16:creationId xmlns:a16="http://schemas.microsoft.com/office/drawing/2014/main" id="{FCA62EDF-1C7E-0D41-BF2E-604072547198}"/>
              </a:ext>
            </a:extLst>
          </p:cNvPr>
          <p:cNvPicPr>
            <a:picLocks noChangeAspect="1"/>
          </p:cNvPicPr>
          <p:nvPr/>
        </p:nvPicPr>
        <p:blipFill>
          <a:blip r:embed="rId4"/>
          <a:stretch>
            <a:fillRect/>
          </a:stretch>
        </p:blipFill>
        <p:spPr>
          <a:xfrm>
            <a:off x="7192065" y="4007441"/>
            <a:ext cx="1892300" cy="861103"/>
          </a:xfrm>
          <a:prstGeom prst="rect">
            <a:avLst/>
          </a:prstGeom>
        </p:spPr>
      </p:pic>
      <p:pic>
        <p:nvPicPr>
          <p:cNvPr id="10" name="Picture 9">
            <a:extLst>
              <a:ext uri="{FF2B5EF4-FFF2-40B4-BE49-F238E27FC236}">
                <a16:creationId xmlns:a16="http://schemas.microsoft.com/office/drawing/2014/main" id="{13A2726D-AF39-634F-8845-2354CEBE0904}"/>
              </a:ext>
            </a:extLst>
          </p:cNvPr>
          <p:cNvPicPr>
            <a:picLocks noChangeAspect="1"/>
          </p:cNvPicPr>
          <p:nvPr/>
        </p:nvPicPr>
        <p:blipFill>
          <a:blip r:embed="rId5"/>
          <a:stretch>
            <a:fillRect/>
          </a:stretch>
        </p:blipFill>
        <p:spPr>
          <a:xfrm>
            <a:off x="8256984" y="5108819"/>
            <a:ext cx="1095936" cy="361765"/>
          </a:xfrm>
          <a:prstGeom prst="rect">
            <a:avLst/>
          </a:prstGeom>
        </p:spPr>
      </p:pic>
      <p:pic>
        <p:nvPicPr>
          <p:cNvPr id="11" name="Picture 10">
            <a:extLst>
              <a:ext uri="{FF2B5EF4-FFF2-40B4-BE49-F238E27FC236}">
                <a16:creationId xmlns:a16="http://schemas.microsoft.com/office/drawing/2014/main" id="{5735D6E2-3C00-374C-B582-C4924BD7117A}"/>
              </a:ext>
            </a:extLst>
          </p:cNvPr>
          <p:cNvPicPr>
            <a:picLocks noChangeAspect="1"/>
          </p:cNvPicPr>
          <p:nvPr/>
        </p:nvPicPr>
        <p:blipFill>
          <a:blip r:embed="rId6"/>
          <a:stretch>
            <a:fillRect/>
          </a:stretch>
        </p:blipFill>
        <p:spPr>
          <a:xfrm>
            <a:off x="5439425" y="5481479"/>
            <a:ext cx="201087" cy="359840"/>
          </a:xfrm>
          <a:prstGeom prst="rect">
            <a:avLst/>
          </a:prstGeom>
        </p:spPr>
      </p:pic>
      <p:pic>
        <p:nvPicPr>
          <p:cNvPr id="12" name="Picture 11">
            <a:extLst>
              <a:ext uri="{FF2B5EF4-FFF2-40B4-BE49-F238E27FC236}">
                <a16:creationId xmlns:a16="http://schemas.microsoft.com/office/drawing/2014/main" id="{0505403F-CC4E-E842-A703-EE8DA1DA061F}"/>
              </a:ext>
            </a:extLst>
          </p:cNvPr>
          <p:cNvPicPr>
            <a:picLocks noChangeAspect="1"/>
          </p:cNvPicPr>
          <p:nvPr/>
        </p:nvPicPr>
        <p:blipFill>
          <a:blip r:embed="rId6"/>
          <a:stretch>
            <a:fillRect/>
          </a:stretch>
        </p:blipFill>
        <p:spPr>
          <a:xfrm>
            <a:off x="10952546" y="5470584"/>
            <a:ext cx="191751" cy="343133"/>
          </a:xfrm>
          <a:prstGeom prst="rect">
            <a:avLst/>
          </a:prstGeom>
        </p:spPr>
      </p:pic>
      <p:pic>
        <p:nvPicPr>
          <p:cNvPr id="13" name="Picture 12">
            <a:extLst>
              <a:ext uri="{FF2B5EF4-FFF2-40B4-BE49-F238E27FC236}">
                <a16:creationId xmlns:a16="http://schemas.microsoft.com/office/drawing/2014/main" id="{266012AD-FC20-2948-B670-7CFB863F9822}"/>
              </a:ext>
            </a:extLst>
          </p:cNvPr>
          <p:cNvPicPr>
            <a:picLocks noChangeAspect="1"/>
          </p:cNvPicPr>
          <p:nvPr/>
        </p:nvPicPr>
        <p:blipFill rotWithShape="1">
          <a:blip r:embed="rId7"/>
          <a:srcRect t="20674" b="28474"/>
          <a:stretch/>
        </p:blipFill>
        <p:spPr>
          <a:xfrm>
            <a:off x="2938631" y="1794619"/>
            <a:ext cx="5403761" cy="2123446"/>
          </a:xfrm>
          <a:prstGeom prst="rect">
            <a:avLst/>
          </a:prstGeom>
        </p:spPr>
      </p:pic>
      <p:pic>
        <p:nvPicPr>
          <p:cNvPr id="14" name="Picture 13">
            <a:extLst>
              <a:ext uri="{FF2B5EF4-FFF2-40B4-BE49-F238E27FC236}">
                <a16:creationId xmlns:a16="http://schemas.microsoft.com/office/drawing/2014/main" id="{A1416D00-65BE-A346-BB22-A67132DBFA48}"/>
              </a:ext>
            </a:extLst>
          </p:cNvPr>
          <p:cNvPicPr>
            <a:picLocks noChangeAspect="1"/>
          </p:cNvPicPr>
          <p:nvPr/>
        </p:nvPicPr>
        <p:blipFill>
          <a:blip r:embed="rId8"/>
          <a:stretch>
            <a:fillRect/>
          </a:stretch>
        </p:blipFill>
        <p:spPr>
          <a:xfrm>
            <a:off x="4435697" y="3676855"/>
            <a:ext cx="157568" cy="157568"/>
          </a:xfrm>
          <a:prstGeom prst="rect">
            <a:avLst/>
          </a:prstGeom>
        </p:spPr>
      </p:pic>
      <p:pic>
        <p:nvPicPr>
          <p:cNvPr id="15" name="Picture 14">
            <a:extLst>
              <a:ext uri="{FF2B5EF4-FFF2-40B4-BE49-F238E27FC236}">
                <a16:creationId xmlns:a16="http://schemas.microsoft.com/office/drawing/2014/main" id="{ABC500F1-219C-E541-A4BE-4AE758D60DD8}"/>
              </a:ext>
            </a:extLst>
          </p:cNvPr>
          <p:cNvPicPr>
            <a:picLocks noChangeAspect="1"/>
          </p:cNvPicPr>
          <p:nvPr/>
        </p:nvPicPr>
        <p:blipFill>
          <a:blip r:embed="rId9"/>
          <a:stretch>
            <a:fillRect/>
          </a:stretch>
        </p:blipFill>
        <p:spPr>
          <a:xfrm>
            <a:off x="6110177" y="3685277"/>
            <a:ext cx="205563" cy="180895"/>
          </a:xfrm>
          <a:prstGeom prst="rect">
            <a:avLst/>
          </a:prstGeom>
        </p:spPr>
      </p:pic>
    </p:spTree>
    <p:extLst>
      <p:ext uri="{BB962C8B-B14F-4D97-AF65-F5344CB8AC3E}">
        <p14:creationId xmlns:p14="http://schemas.microsoft.com/office/powerpoint/2010/main" val="1362867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5E5FCC-EE00-9849-B649-69E360746A5B}"/>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5BF89B10-3A40-2D40-B855-350F169C2072}"/>
              </a:ext>
            </a:extLst>
          </p:cNvPr>
          <p:cNvSpPr>
            <a:spLocks noGrp="1"/>
          </p:cNvSpPr>
          <p:nvPr>
            <p:ph type="sldNum" sz="quarter" idx="12"/>
          </p:nvPr>
        </p:nvSpPr>
        <p:spPr/>
        <p:txBody>
          <a:bodyPr/>
          <a:lstStyle/>
          <a:p>
            <a:fld id="{3A161B0B-1A60-4749-8E50-DA258087C576}" type="slidenum">
              <a:rPr lang="en-US" smtClean="0"/>
              <a:t>36</a:t>
            </a:fld>
            <a:endParaRPr lang="en-US"/>
          </a:p>
        </p:txBody>
      </p:sp>
    </p:spTree>
    <p:extLst>
      <p:ext uri="{BB962C8B-B14F-4D97-AF65-F5344CB8AC3E}">
        <p14:creationId xmlns:p14="http://schemas.microsoft.com/office/powerpoint/2010/main" val="1422969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A2CBC8-2164-C04B-A010-10B2DF44E05C}"/>
              </a:ext>
            </a:extLst>
          </p:cNvPr>
          <p:cNvPicPr>
            <a:picLocks noChangeAspect="1"/>
          </p:cNvPicPr>
          <p:nvPr/>
        </p:nvPicPr>
        <p:blipFill>
          <a:blip r:embed="rId2"/>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E0A968F4-AE17-EF44-9276-644538360E7D}"/>
              </a:ext>
            </a:extLst>
          </p:cNvPr>
          <p:cNvSpPr>
            <a:spLocks noGrp="1"/>
          </p:cNvSpPr>
          <p:nvPr>
            <p:ph type="sldNum" sz="quarter" idx="12"/>
          </p:nvPr>
        </p:nvSpPr>
        <p:spPr/>
        <p:txBody>
          <a:bodyPr/>
          <a:lstStyle/>
          <a:p>
            <a:fld id="{3A161B0B-1A60-4749-8E50-DA258087C576}" type="slidenum">
              <a:rPr lang="en-US" smtClean="0"/>
              <a:t>37</a:t>
            </a:fld>
            <a:endParaRPr lang="en-US"/>
          </a:p>
        </p:txBody>
      </p:sp>
    </p:spTree>
    <p:extLst>
      <p:ext uri="{BB962C8B-B14F-4D97-AF65-F5344CB8AC3E}">
        <p14:creationId xmlns:p14="http://schemas.microsoft.com/office/powerpoint/2010/main" val="4054695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D453D-9655-B949-8039-AEC7AC23ABCE}"/>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E43DD753-F3C3-C540-B745-0376A54525BB}"/>
              </a:ext>
            </a:extLst>
          </p:cNvPr>
          <p:cNvSpPr>
            <a:spLocks noGrp="1"/>
          </p:cNvSpPr>
          <p:nvPr>
            <p:ph type="sldNum" sz="quarter" idx="12"/>
          </p:nvPr>
        </p:nvSpPr>
        <p:spPr/>
        <p:txBody>
          <a:bodyPr/>
          <a:lstStyle/>
          <a:p>
            <a:fld id="{3A161B0B-1A60-4749-8E50-DA258087C576}" type="slidenum">
              <a:rPr lang="en-US" smtClean="0"/>
              <a:t>38</a:t>
            </a:fld>
            <a:endParaRPr lang="en-US"/>
          </a:p>
        </p:txBody>
      </p:sp>
    </p:spTree>
    <p:extLst>
      <p:ext uri="{BB962C8B-B14F-4D97-AF65-F5344CB8AC3E}">
        <p14:creationId xmlns:p14="http://schemas.microsoft.com/office/powerpoint/2010/main" val="2371521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228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011" y="1738336"/>
            <a:ext cx="2264535" cy="2264535"/>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4912" y="3842634"/>
            <a:ext cx="1701169" cy="1701169"/>
          </a:xfrm>
          <a:prstGeom prst="rect">
            <a:avLst/>
          </a:prstGeom>
        </p:spPr>
      </p:pic>
      <p:sp>
        <p:nvSpPr>
          <p:cNvPr id="2" name="Title 1"/>
          <p:cNvSpPr>
            <a:spLocks noGrp="1"/>
          </p:cNvSpPr>
          <p:nvPr>
            <p:ph type="title"/>
          </p:nvPr>
        </p:nvSpPr>
        <p:spPr/>
        <p:txBody>
          <a:bodyPr>
            <a:normAutofit/>
          </a:bodyPr>
          <a:lstStyle/>
          <a:p>
            <a:r>
              <a:rPr lang="en-US" sz="4000" dirty="0"/>
              <a:t>Computer Graphics goal: Render photorealistic images</a:t>
            </a:r>
          </a:p>
        </p:txBody>
      </p:sp>
      <p:sp>
        <p:nvSpPr>
          <p:cNvPr id="3" name="Slide Number Placeholder 2">
            <a:extLst>
              <a:ext uri="{FF2B5EF4-FFF2-40B4-BE49-F238E27FC236}">
                <a16:creationId xmlns:a16="http://schemas.microsoft.com/office/drawing/2014/main" id="{778355E5-5A44-E845-8E4B-9C0F85CD59A0}"/>
              </a:ext>
            </a:extLst>
          </p:cNvPr>
          <p:cNvSpPr>
            <a:spLocks noGrp="1"/>
          </p:cNvSpPr>
          <p:nvPr>
            <p:ph type="sldNum" sz="quarter" idx="12"/>
          </p:nvPr>
        </p:nvSpPr>
        <p:spPr/>
        <p:txBody>
          <a:bodyPr/>
          <a:lstStyle/>
          <a:p>
            <a:fld id="{520D3366-E4E1-4EE2-8307-9B3A6C04134E}" type="slidenum">
              <a:rPr lang="en-US" smtClean="0"/>
              <a:pPr/>
              <a:t>4</a:t>
            </a:fld>
            <a:endParaRPr lang="en-US" dirty="0"/>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73625"/>
          <a:stretch/>
        </p:blipFill>
        <p:spPr>
          <a:xfrm>
            <a:off x="3473184" y="1978749"/>
            <a:ext cx="1454718" cy="1675446"/>
          </a:xfrm>
          <a:prstGeom prst="rect">
            <a:avLst/>
          </a:prstGeom>
        </p:spPr>
      </p:pic>
      <p:sp>
        <p:nvSpPr>
          <p:cNvPr id="6" name="TextBox 5"/>
          <p:cNvSpPr txBox="1"/>
          <p:nvPr/>
        </p:nvSpPr>
        <p:spPr>
          <a:xfrm>
            <a:off x="3132596" y="5779815"/>
            <a:ext cx="2208215" cy="523216"/>
          </a:xfrm>
          <a:prstGeom prst="rect">
            <a:avLst/>
          </a:prstGeom>
          <a:noFill/>
        </p:spPr>
        <p:txBody>
          <a:bodyPr wrap="square" lIns="91436" tIns="45718" rIns="91436" bIns="45718" rtlCol="0">
            <a:spAutoFit/>
          </a:bodyPr>
          <a:lstStyle/>
          <a:p>
            <a:pPr algn="ctr"/>
            <a:r>
              <a:rPr lang="en-US" sz="2800" dirty="0">
                <a:solidFill>
                  <a:prstClr val="black"/>
                </a:solidFill>
                <a:latin typeface="Calibri" panose="020F0502020204030204"/>
              </a:rPr>
              <a:t>Output (2D)</a:t>
            </a:r>
          </a:p>
        </p:txBody>
      </p:sp>
      <p:sp>
        <p:nvSpPr>
          <p:cNvPr id="7" name="TextBox 6"/>
          <p:cNvSpPr txBox="1"/>
          <p:nvPr/>
        </p:nvSpPr>
        <p:spPr>
          <a:xfrm>
            <a:off x="6723021" y="5787962"/>
            <a:ext cx="2208215" cy="523216"/>
          </a:xfrm>
          <a:prstGeom prst="rect">
            <a:avLst/>
          </a:prstGeom>
          <a:noFill/>
        </p:spPr>
        <p:txBody>
          <a:bodyPr wrap="square" lIns="91436" tIns="45718" rIns="91436" bIns="45718" rtlCol="0">
            <a:spAutoFit/>
          </a:bodyPr>
          <a:lstStyle/>
          <a:p>
            <a:pPr algn="ctr"/>
            <a:r>
              <a:rPr lang="en-US" sz="2800" dirty="0">
                <a:solidFill>
                  <a:prstClr val="black"/>
                </a:solidFill>
                <a:latin typeface="Calibri" panose="020F0502020204030204"/>
              </a:rPr>
              <a:t>Input (3D)</a:t>
            </a:r>
          </a:p>
        </p:txBody>
      </p:sp>
      <p:cxnSp>
        <p:nvCxnSpPr>
          <p:cNvPr id="15" name="Straight Arrow Connector 14"/>
          <p:cNvCxnSpPr>
            <a:cxnSpLocks/>
          </p:cNvCxnSpPr>
          <p:nvPr/>
        </p:nvCxnSpPr>
        <p:spPr>
          <a:xfrm flipH="1">
            <a:off x="4927902" y="2813590"/>
            <a:ext cx="2062941" cy="0"/>
          </a:xfrm>
          <a:prstGeom prst="straightConnector1">
            <a:avLst/>
          </a:prstGeom>
          <a:ln w="38100" cmpd="sng">
            <a:solidFill>
              <a:srgbClr val="17375E"/>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cxnSpLocks/>
          </p:cNvCxnSpPr>
          <p:nvPr/>
        </p:nvCxnSpPr>
        <p:spPr>
          <a:xfrm flipH="1">
            <a:off x="5004924" y="4648477"/>
            <a:ext cx="1752374" cy="0"/>
          </a:xfrm>
          <a:prstGeom prst="straightConnector1">
            <a:avLst/>
          </a:prstGeom>
          <a:ln w="38100" cmpd="sng">
            <a:solidFill>
              <a:srgbClr val="17375E"/>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rotWithShape="1">
          <a:blip r:embed="rId6"/>
          <a:srcRect l="3665" r="82145"/>
          <a:stretch/>
        </p:blipFill>
        <p:spPr>
          <a:xfrm>
            <a:off x="3769042" y="3773651"/>
            <a:ext cx="966158" cy="1580256"/>
          </a:xfrm>
          <a:prstGeom prst="rect">
            <a:avLst/>
          </a:prstGeom>
        </p:spPr>
      </p:pic>
    </p:spTree>
    <p:extLst>
      <p:ext uri="{BB962C8B-B14F-4D97-AF65-F5344CB8AC3E}">
        <p14:creationId xmlns:p14="http://schemas.microsoft.com/office/powerpoint/2010/main" val="97006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DCCB2C-5FD1-544C-A0A7-FB4FA1134C69}"/>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8862473B-C45B-5545-9C5B-75D0B593B541}"/>
              </a:ext>
            </a:extLst>
          </p:cNvPr>
          <p:cNvSpPr>
            <a:spLocks noGrp="1"/>
          </p:cNvSpPr>
          <p:nvPr>
            <p:ph type="sldNum" sz="quarter" idx="12"/>
          </p:nvPr>
        </p:nvSpPr>
        <p:spPr/>
        <p:txBody>
          <a:bodyPr/>
          <a:lstStyle/>
          <a:p>
            <a:fld id="{3A161B0B-1A60-4749-8E50-DA258087C576}" type="slidenum">
              <a:rPr lang="en-US" smtClean="0"/>
              <a:t>40</a:t>
            </a:fld>
            <a:endParaRPr lang="en-US"/>
          </a:p>
        </p:txBody>
      </p:sp>
    </p:spTree>
    <p:extLst>
      <p:ext uri="{BB962C8B-B14F-4D97-AF65-F5344CB8AC3E}">
        <p14:creationId xmlns:p14="http://schemas.microsoft.com/office/powerpoint/2010/main" val="39622335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83032E-7903-724A-8F58-2F08068F19AE}"/>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C747EA5D-85F8-1A4D-8A9C-9E46A26FC153}"/>
              </a:ext>
            </a:extLst>
          </p:cNvPr>
          <p:cNvSpPr>
            <a:spLocks noGrp="1"/>
          </p:cNvSpPr>
          <p:nvPr>
            <p:ph type="sldNum" sz="quarter" idx="12"/>
          </p:nvPr>
        </p:nvSpPr>
        <p:spPr/>
        <p:txBody>
          <a:bodyPr/>
          <a:lstStyle/>
          <a:p>
            <a:fld id="{3A161B0B-1A60-4749-8E50-DA258087C576}" type="slidenum">
              <a:rPr lang="en-US" smtClean="0"/>
              <a:t>41</a:t>
            </a:fld>
            <a:endParaRPr lang="en-US"/>
          </a:p>
        </p:txBody>
      </p:sp>
    </p:spTree>
    <p:extLst>
      <p:ext uri="{BB962C8B-B14F-4D97-AF65-F5344CB8AC3E}">
        <p14:creationId xmlns:p14="http://schemas.microsoft.com/office/powerpoint/2010/main" val="1139498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16AAD-EBCD-B24B-BB57-D8DB9889E927}"/>
              </a:ext>
            </a:extLst>
          </p:cNvPr>
          <p:cNvPicPr>
            <a:picLocks noChangeAspect="1"/>
          </p:cNvPicPr>
          <p:nvPr/>
        </p:nvPicPr>
        <p:blipFill>
          <a:blip r:embed="rId3"/>
          <a:stretch>
            <a:fillRect/>
          </a:stretch>
        </p:blipFill>
        <p:spPr>
          <a:xfrm>
            <a:off x="1658470" y="0"/>
            <a:ext cx="8875059" cy="6858000"/>
          </a:xfrm>
          <a:prstGeom prst="rect">
            <a:avLst/>
          </a:prstGeom>
        </p:spPr>
      </p:pic>
      <p:sp>
        <p:nvSpPr>
          <p:cNvPr id="2" name="Rectangle 1">
            <a:extLst>
              <a:ext uri="{FF2B5EF4-FFF2-40B4-BE49-F238E27FC236}">
                <a16:creationId xmlns:a16="http://schemas.microsoft.com/office/drawing/2014/main" id="{27B2417F-5E8B-FF40-87C2-09151C00ECBF}"/>
              </a:ext>
            </a:extLst>
          </p:cNvPr>
          <p:cNvSpPr/>
          <p:nvPr/>
        </p:nvSpPr>
        <p:spPr>
          <a:xfrm>
            <a:off x="2209800" y="5334000"/>
            <a:ext cx="4876800" cy="39624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9EDE46DE-77C2-B94B-804C-0F73B26522FC}"/>
              </a:ext>
            </a:extLst>
          </p:cNvPr>
          <p:cNvSpPr>
            <a:spLocks noGrp="1"/>
          </p:cNvSpPr>
          <p:nvPr>
            <p:ph type="sldNum" sz="quarter" idx="12"/>
          </p:nvPr>
        </p:nvSpPr>
        <p:spPr/>
        <p:txBody>
          <a:bodyPr/>
          <a:lstStyle/>
          <a:p>
            <a:fld id="{3A161B0B-1A60-4749-8E50-DA258087C576}" type="slidenum">
              <a:rPr lang="en-US" smtClean="0"/>
              <a:t>42</a:t>
            </a:fld>
            <a:endParaRPr lang="en-US"/>
          </a:p>
        </p:txBody>
      </p:sp>
    </p:spTree>
    <p:extLst>
      <p:ext uri="{BB962C8B-B14F-4D97-AF65-F5344CB8AC3E}">
        <p14:creationId xmlns:p14="http://schemas.microsoft.com/office/powerpoint/2010/main" val="2579503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1A210-B34E-364D-9AAE-FA008964A4E1}"/>
              </a:ext>
            </a:extLst>
          </p:cNvPr>
          <p:cNvSpPr>
            <a:spLocks noGrp="1"/>
          </p:cNvSpPr>
          <p:nvPr>
            <p:ph type="title"/>
          </p:nvPr>
        </p:nvSpPr>
        <p:spPr/>
        <p:txBody>
          <a:bodyPr>
            <a:normAutofit/>
          </a:bodyPr>
          <a:lstStyle/>
          <a:p>
            <a:r>
              <a:rPr lang="de-DE" sz="3200" dirty="0" err="1"/>
              <a:t>Let‘s</a:t>
            </a:r>
            <a:r>
              <a:rPr lang="de-DE" sz="3200" dirty="0"/>
              <a:t> </a:t>
            </a:r>
            <a:r>
              <a:rPr lang="de-DE" sz="3200" dirty="0" err="1"/>
              <a:t>formalize</a:t>
            </a:r>
            <a:r>
              <a:rPr lang="de-DE" sz="3200" dirty="0"/>
              <a:t> </a:t>
            </a:r>
            <a:r>
              <a:rPr lang="de-DE" sz="3200" dirty="0" err="1"/>
              <a:t>mathematically</a:t>
            </a:r>
            <a:r>
              <a:rPr lang="de-DE" sz="3200" dirty="0"/>
              <a:t>…</a:t>
            </a:r>
          </a:p>
        </p:txBody>
      </p:sp>
      <p:sp>
        <p:nvSpPr>
          <p:cNvPr id="3" name="Content Placeholder 2">
            <a:extLst>
              <a:ext uri="{FF2B5EF4-FFF2-40B4-BE49-F238E27FC236}">
                <a16:creationId xmlns:a16="http://schemas.microsoft.com/office/drawing/2014/main" id="{7D37F450-CC57-1043-B22F-2FF729EF3177}"/>
              </a:ext>
            </a:extLst>
          </p:cNvPr>
          <p:cNvSpPr>
            <a:spLocks noGrp="1"/>
          </p:cNvSpPr>
          <p:nvPr>
            <p:ph idx="1"/>
          </p:nvPr>
        </p:nvSpPr>
        <p:spPr>
          <a:xfrm>
            <a:off x="838200" y="3018321"/>
            <a:ext cx="10515600" cy="1315140"/>
          </a:xfrm>
        </p:spPr>
        <p:txBody>
          <a:bodyPr>
            <a:normAutofit/>
          </a:bodyPr>
          <a:lstStyle/>
          <a:p>
            <a:pPr marL="0" indent="0" algn="ctr">
              <a:buNone/>
            </a:pPr>
            <a:r>
              <a:rPr lang="de-DE" sz="3600" dirty="0"/>
              <a:t>The </a:t>
            </a:r>
            <a:r>
              <a:rPr lang="de-DE" sz="3600" dirty="0" err="1"/>
              <a:t>goal</a:t>
            </a:r>
            <a:r>
              <a:rPr lang="de-DE" sz="3600" dirty="0"/>
              <a:t> </a:t>
            </a:r>
            <a:r>
              <a:rPr lang="de-DE" sz="3600" dirty="0" err="1"/>
              <a:t>now</a:t>
            </a:r>
            <a:r>
              <a:rPr lang="de-DE" sz="3600" dirty="0"/>
              <a:t> </a:t>
            </a:r>
            <a:r>
              <a:rPr lang="de-DE" sz="3600" dirty="0" err="1"/>
              <a:t>is</a:t>
            </a:r>
            <a:r>
              <a:rPr lang="de-DE" sz="3600" dirty="0"/>
              <a:t> </a:t>
            </a:r>
            <a:r>
              <a:rPr lang="de-DE" sz="3600" dirty="0" err="1"/>
              <a:t>to</a:t>
            </a:r>
            <a:r>
              <a:rPr lang="de-DE" sz="3600" dirty="0"/>
              <a:t> express </a:t>
            </a:r>
            <a:r>
              <a:rPr lang="de-DE" sz="3600" dirty="0" err="1"/>
              <a:t>the</a:t>
            </a:r>
            <a:r>
              <a:rPr lang="de-DE" sz="3600" dirty="0"/>
              <a:t> </a:t>
            </a:r>
            <a:r>
              <a:rPr lang="de-DE" sz="3600" dirty="0" err="1"/>
              <a:t>image</a:t>
            </a:r>
            <a:r>
              <a:rPr lang="de-DE" sz="3600" dirty="0"/>
              <a:t> </a:t>
            </a:r>
            <a:r>
              <a:rPr lang="de-DE" sz="3600" dirty="0" err="1"/>
              <a:t>formation</a:t>
            </a:r>
            <a:r>
              <a:rPr lang="de-DE" sz="3600" dirty="0"/>
              <a:t> </a:t>
            </a:r>
            <a:r>
              <a:rPr lang="de-DE" sz="3600" dirty="0" err="1"/>
              <a:t>process</a:t>
            </a:r>
            <a:r>
              <a:rPr lang="de-DE" sz="3600" dirty="0"/>
              <a:t> </a:t>
            </a:r>
            <a:r>
              <a:rPr lang="de-DE" sz="3600" dirty="0" err="1"/>
              <a:t>using</a:t>
            </a:r>
            <a:r>
              <a:rPr lang="de-DE" sz="3600" dirty="0"/>
              <a:t> a </a:t>
            </a:r>
            <a:r>
              <a:rPr lang="de-DE" sz="3600" dirty="0" err="1"/>
              <a:t>single</a:t>
            </a:r>
            <a:r>
              <a:rPr lang="de-DE" sz="3600" dirty="0"/>
              <a:t> </a:t>
            </a:r>
            <a:r>
              <a:rPr lang="de-DE" sz="3600" b="1" dirty="0" err="1"/>
              <a:t>Projection</a:t>
            </a:r>
            <a:r>
              <a:rPr lang="de-DE" sz="3600" b="1" dirty="0"/>
              <a:t> Matrix</a:t>
            </a:r>
          </a:p>
        </p:txBody>
      </p:sp>
      <p:sp>
        <p:nvSpPr>
          <p:cNvPr id="5" name="Slide Number Placeholder 4">
            <a:extLst>
              <a:ext uri="{FF2B5EF4-FFF2-40B4-BE49-F238E27FC236}">
                <a16:creationId xmlns:a16="http://schemas.microsoft.com/office/drawing/2014/main" id="{05F88113-9246-9A4C-B6E5-B1F7F406B861}"/>
              </a:ext>
            </a:extLst>
          </p:cNvPr>
          <p:cNvSpPr>
            <a:spLocks noGrp="1"/>
          </p:cNvSpPr>
          <p:nvPr>
            <p:ph type="sldNum" sz="quarter" idx="12"/>
          </p:nvPr>
        </p:nvSpPr>
        <p:spPr/>
        <p:txBody>
          <a:bodyPr/>
          <a:lstStyle/>
          <a:p>
            <a:fld id="{3A161B0B-1A60-4749-8E50-DA258087C576}" type="slidenum">
              <a:rPr lang="en-US" smtClean="0"/>
              <a:t>43</a:t>
            </a:fld>
            <a:endParaRPr lang="en-US"/>
          </a:p>
        </p:txBody>
      </p:sp>
    </p:spTree>
    <p:extLst>
      <p:ext uri="{BB962C8B-B14F-4D97-AF65-F5344CB8AC3E}">
        <p14:creationId xmlns:p14="http://schemas.microsoft.com/office/powerpoint/2010/main" val="2465058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EA884E-356D-E842-A9AF-C55690A25EFD}"/>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26E070E2-3356-5D4A-B6C4-E57FCDB94361}"/>
              </a:ext>
            </a:extLst>
          </p:cNvPr>
          <p:cNvSpPr>
            <a:spLocks noGrp="1"/>
          </p:cNvSpPr>
          <p:nvPr>
            <p:ph type="sldNum" sz="quarter" idx="12"/>
          </p:nvPr>
        </p:nvSpPr>
        <p:spPr/>
        <p:txBody>
          <a:bodyPr/>
          <a:lstStyle/>
          <a:p>
            <a:fld id="{3A161B0B-1A60-4749-8E50-DA258087C576}" type="slidenum">
              <a:rPr lang="en-US" smtClean="0"/>
              <a:t>44</a:t>
            </a:fld>
            <a:endParaRPr lang="en-US"/>
          </a:p>
        </p:txBody>
      </p:sp>
    </p:spTree>
    <p:extLst>
      <p:ext uri="{BB962C8B-B14F-4D97-AF65-F5344CB8AC3E}">
        <p14:creationId xmlns:p14="http://schemas.microsoft.com/office/powerpoint/2010/main" val="8058467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3E14F8-F4A1-D147-B8B0-54DFB229728B}"/>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D6491309-3725-0B4C-BE39-263200548BF6}"/>
              </a:ext>
            </a:extLst>
          </p:cNvPr>
          <p:cNvSpPr>
            <a:spLocks noGrp="1"/>
          </p:cNvSpPr>
          <p:nvPr>
            <p:ph type="sldNum" sz="quarter" idx="12"/>
          </p:nvPr>
        </p:nvSpPr>
        <p:spPr/>
        <p:txBody>
          <a:bodyPr/>
          <a:lstStyle/>
          <a:p>
            <a:fld id="{3A161B0B-1A60-4749-8E50-DA258087C576}" type="slidenum">
              <a:rPr lang="en-US" smtClean="0"/>
              <a:t>45</a:t>
            </a:fld>
            <a:endParaRPr lang="en-US"/>
          </a:p>
        </p:txBody>
      </p:sp>
    </p:spTree>
    <p:extLst>
      <p:ext uri="{BB962C8B-B14F-4D97-AF65-F5344CB8AC3E}">
        <p14:creationId xmlns:p14="http://schemas.microsoft.com/office/powerpoint/2010/main" val="1055714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89C5BF-B60D-0B47-862A-529C56FB4B40}"/>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1CB527BB-0211-3A43-A733-03259494CB42}"/>
              </a:ext>
            </a:extLst>
          </p:cNvPr>
          <p:cNvSpPr>
            <a:spLocks noGrp="1"/>
          </p:cNvSpPr>
          <p:nvPr>
            <p:ph type="sldNum" sz="quarter" idx="12"/>
          </p:nvPr>
        </p:nvSpPr>
        <p:spPr/>
        <p:txBody>
          <a:bodyPr/>
          <a:lstStyle/>
          <a:p>
            <a:fld id="{3A161B0B-1A60-4749-8E50-DA258087C576}" type="slidenum">
              <a:rPr lang="en-US" smtClean="0"/>
              <a:t>46</a:t>
            </a:fld>
            <a:endParaRPr lang="en-US"/>
          </a:p>
        </p:txBody>
      </p:sp>
    </p:spTree>
    <p:extLst>
      <p:ext uri="{BB962C8B-B14F-4D97-AF65-F5344CB8AC3E}">
        <p14:creationId xmlns:p14="http://schemas.microsoft.com/office/powerpoint/2010/main" val="479618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F1BEFD-81C9-924B-89C5-ECA2C07A68EE}"/>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644CE7E3-9261-FB4A-BE73-5A6F2344748C}"/>
              </a:ext>
            </a:extLst>
          </p:cNvPr>
          <p:cNvSpPr>
            <a:spLocks noGrp="1"/>
          </p:cNvSpPr>
          <p:nvPr>
            <p:ph type="sldNum" sz="quarter" idx="12"/>
          </p:nvPr>
        </p:nvSpPr>
        <p:spPr/>
        <p:txBody>
          <a:bodyPr/>
          <a:lstStyle/>
          <a:p>
            <a:fld id="{3A161B0B-1A60-4749-8E50-DA258087C576}" type="slidenum">
              <a:rPr lang="en-US" smtClean="0"/>
              <a:t>47</a:t>
            </a:fld>
            <a:endParaRPr lang="en-US"/>
          </a:p>
        </p:txBody>
      </p:sp>
    </p:spTree>
    <p:extLst>
      <p:ext uri="{BB962C8B-B14F-4D97-AF65-F5344CB8AC3E}">
        <p14:creationId xmlns:p14="http://schemas.microsoft.com/office/powerpoint/2010/main" val="1684351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F339D2-BD25-CA40-8C03-DAE5B656F3E9}"/>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FAC09AF2-9481-EE43-8DB6-9621248BC774}"/>
              </a:ext>
            </a:extLst>
          </p:cNvPr>
          <p:cNvSpPr>
            <a:spLocks noGrp="1"/>
          </p:cNvSpPr>
          <p:nvPr>
            <p:ph type="sldNum" sz="quarter" idx="12"/>
          </p:nvPr>
        </p:nvSpPr>
        <p:spPr/>
        <p:txBody>
          <a:bodyPr/>
          <a:lstStyle/>
          <a:p>
            <a:fld id="{3A161B0B-1A60-4749-8E50-DA258087C576}" type="slidenum">
              <a:rPr lang="en-US" smtClean="0"/>
              <a:t>48</a:t>
            </a:fld>
            <a:endParaRPr lang="en-US"/>
          </a:p>
        </p:txBody>
      </p:sp>
    </p:spTree>
    <p:extLst>
      <p:ext uri="{BB962C8B-B14F-4D97-AF65-F5344CB8AC3E}">
        <p14:creationId xmlns:p14="http://schemas.microsoft.com/office/powerpoint/2010/main" val="19665668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1E2F70-0702-A94C-8870-6F6101FE9E81}"/>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D090A4C6-42A3-0B4A-85EF-869EC9BE3088}"/>
              </a:ext>
            </a:extLst>
          </p:cNvPr>
          <p:cNvSpPr>
            <a:spLocks noGrp="1"/>
          </p:cNvSpPr>
          <p:nvPr>
            <p:ph type="sldNum" sz="quarter" idx="12"/>
          </p:nvPr>
        </p:nvSpPr>
        <p:spPr/>
        <p:txBody>
          <a:bodyPr/>
          <a:lstStyle/>
          <a:p>
            <a:fld id="{3A161B0B-1A60-4749-8E50-DA258087C576}" type="slidenum">
              <a:rPr lang="en-US" smtClean="0"/>
              <a:t>49</a:t>
            </a:fld>
            <a:endParaRPr lang="en-US"/>
          </a:p>
        </p:txBody>
      </p:sp>
    </p:spTree>
    <p:extLst>
      <p:ext uri="{BB962C8B-B14F-4D97-AF65-F5344CB8AC3E}">
        <p14:creationId xmlns:p14="http://schemas.microsoft.com/office/powerpoint/2010/main" val="314127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F339D2-BD25-CA40-8C03-DAE5B656F3E9}"/>
              </a:ext>
            </a:extLst>
          </p:cNvPr>
          <p:cNvPicPr>
            <a:picLocks noChangeAspect="1"/>
          </p:cNvPicPr>
          <p:nvPr/>
        </p:nvPicPr>
        <p:blipFill>
          <a:blip r:embed="rId3"/>
          <a:stretch>
            <a:fillRect/>
          </a:stretch>
        </p:blipFill>
        <p:spPr>
          <a:xfrm>
            <a:off x="3149341" y="1690689"/>
            <a:ext cx="6687110" cy="5167312"/>
          </a:xfrm>
          <a:prstGeom prst="rect">
            <a:avLst/>
          </a:prstGeom>
        </p:spPr>
      </p:pic>
      <p:sp>
        <p:nvSpPr>
          <p:cNvPr id="4" name="Title 3">
            <a:extLst>
              <a:ext uri="{FF2B5EF4-FFF2-40B4-BE49-F238E27FC236}">
                <a16:creationId xmlns:a16="http://schemas.microsoft.com/office/drawing/2014/main" id="{02E4C770-00BB-CC49-81B6-67575E890F2F}"/>
              </a:ext>
            </a:extLst>
          </p:cNvPr>
          <p:cNvSpPr>
            <a:spLocks noGrp="1"/>
          </p:cNvSpPr>
          <p:nvPr>
            <p:ph type="title"/>
          </p:nvPr>
        </p:nvSpPr>
        <p:spPr/>
        <p:txBody>
          <a:bodyPr>
            <a:normAutofit/>
          </a:bodyPr>
          <a:lstStyle/>
          <a:p>
            <a:r>
              <a:rPr lang="de-DE" dirty="0" err="1">
                <a:cs typeface="Calibri" panose="020F0502020204030204" pitchFamily="34" charset="0"/>
              </a:rPr>
              <a:t>For</a:t>
            </a:r>
            <a:r>
              <a:rPr lang="de-DE" dirty="0">
                <a:cs typeface="Calibri" panose="020F0502020204030204" pitchFamily="34" charset="0"/>
              </a:rPr>
              <a:t> </a:t>
            </a:r>
            <a:r>
              <a:rPr lang="de-DE" dirty="0" err="1">
                <a:cs typeface="Calibri" panose="020F0502020204030204" pitchFamily="34" charset="0"/>
              </a:rPr>
              <a:t>both</a:t>
            </a:r>
            <a:r>
              <a:rPr lang="de-DE" dirty="0">
                <a:cs typeface="Calibri" panose="020F0502020204030204" pitchFamily="34" charset="0"/>
              </a:rPr>
              <a:t> </a:t>
            </a:r>
            <a:r>
              <a:rPr lang="de-DE" dirty="0" err="1">
                <a:cs typeface="Calibri" panose="020F0502020204030204" pitchFamily="34" charset="0"/>
              </a:rPr>
              <a:t>problems</a:t>
            </a:r>
            <a:r>
              <a:rPr lang="de-DE" dirty="0">
                <a:cs typeface="Calibri" panose="020F0502020204030204" pitchFamily="34" charset="0"/>
              </a:rPr>
              <a:t> </a:t>
            </a:r>
            <a:r>
              <a:rPr lang="de-DE" dirty="0" err="1">
                <a:cs typeface="Calibri" panose="020F0502020204030204" pitchFamily="34" charset="0"/>
              </a:rPr>
              <a:t>we</a:t>
            </a:r>
            <a:r>
              <a:rPr lang="de-DE" dirty="0">
                <a:cs typeface="Calibri" panose="020F0502020204030204" pitchFamily="34" charset="0"/>
              </a:rPr>
              <a:t> </a:t>
            </a:r>
            <a:r>
              <a:rPr lang="de-DE" dirty="0" err="1">
                <a:cs typeface="Calibri" panose="020F0502020204030204" pitchFamily="34" charset="0"/>
              </a:rPr>
              <a:t>need</a:t>
            </a:r>
            <a:r>
              <a:rPr lang="de-DE" dirty="0">
                <a:cs typeface="Calibri" panose="020F0502020204030204" pitchFamily="34" charset="0"/>
              </a:rPr>
              <a:t> </a:t>
            </a:r>
            <a:r>
              <a:rPr lang="de-DE" dirty="0" err="1">
                <a:cs typeface="Calibri" panose="020F0502020204030204" pitchFamily="34" charset="0"/>
              </a:rPr>
              <a:t>to</a:t>
            </a:r>
            <a:r>
              <a:rPr lang="de-DE" dirty="0">
                <a:cs typeface="Calibri" panose="020F0502020204030204" pitchFamily="34" charset="0"/>
              </a:rPr>
              <a:t> </a:t>
            </a:r>
            <a:r>
              <a:rPr lang="de-DE" dirty="0" err="1">
                <a:cs typeface="Calibri" panose="020F0502020204030204" pitchFamily="34" charset="0"/>
              </a:rPr>
              <a:t>understand</a:t>
            </a:r>
            <a:r>
              <a:rPr lang="de-DE" dirty="0">
                <a:cs typeface="Calibri" panose="020F0502020204030204" pitchFamily="34" charset="0"/>
              </a:rPr>
              <a:t> </a:t>
            </a:r>
            <a:r>
              <a:rPr lang="de-DE" dirty="0" err="1">
                <a:cs typeface="Calibri" panose="020F0502020204030204" pitchFamily="34" charset="0"/>
              </a:rPr>
              <a:t>first</a:t>
            </a:r>
            <a:r>
              <a:rPr lang="de-DE" dirty="0">
                <a:cs typeface="Calibri" panose="020F0502020204030204" pitchFamily="34" charset="0"/>
              </a:rPr>
              <a:t> </a:t>
            </a:r>
            <a:r>
              <a:rPr lang="de-DE" dirty="0" err="1">
                <a:cs typeface="Calibri" panose="020F0502020204030204" pitchFamily="34" charset="0"/>
              </a:rPr>
              <a:t>image</a:t>
            </a:r>
            <a:r>
              <a:rPr lang="de-DE" dirty="0">
                <a:cs typeface="Calibri" panose="020F0502020204030204" pitchFamily="34" charset="0"/>
              </a:rPr>
              <a:t> </a:t>
            </a:r>
            <a:r>
              <a:rPr lang="de-DE" dirty="0" err="1">
                <a:cs typeface="Calibri" panose="020F0502020204030204" pitchFamily="34" charset="0"/>
              </a:rPr>
              <a:t>formation</a:t>
            </a:r>
            <a:r>
              <a:rPr lang="de-DE" dirty="0">
                <a:cs typeface="Calibri" panose="020F0502020204030204" pitchFamily="34" charset="0"/>
              </a:rPr>
              <a:t> </a:t>
            </a:r>
            <a:r>
              <a:rPr lang="de-DE" dirty="0" err="1">
                <a:cs typeface="Calibri" panose="020F0502020204030204" pitchFamily="34" charset="0"/>
              </a:rPr>
              <a:t>models</a:t>
            </a:r>
            <a:endParaRPr lang="en-GB" dirty="0"/>
          </a:p>
        </p:txBody>
      </p:sp>
      <p:sp>
        <p:nvSpPr>
          <p:cNvPr id="5" name="Slide Number Placeholder 4">
            <a:extLst>
              <a:ext uri="{FF2B5EF4-FFF2-40B4-BE49-F238E27FC236}">
                <a16:creationId xmlns:a16="http://schemas.microsoft.com/office/drawing/2014/main" id="{135FA2D6-3245-AD46-8CA9-435346C1C80D}"/>
              </a:ext>
            </a:extLst>
          </p:cNvPr>
          <p:cNvSpPr>
            <a:spLocks noGrp="1"/>
          </p:cNvSpPr>
          <p:nvPr>
            <p:ph type="sldNum" sz="quarter" idx="12"/>
          </p:nvPr>
        </p:nvSpPr>
        <p:spPr/>
        <p:txBody>
          <a:bodyPr/>
          <a:lstStyle/>
          <a:p>
            <a:fld id="{3A161B0B-1A60-4749-8E50-DA258087C576}" type="slidenum">
              <a:rPr lang="en-US" smtClean="0"/>
              <a:t>5</a:t>
            </a:fld>
            <a:endParaRPr lang="en-US"/>
          </a:p>
        </p:txBody>
      </p:sp>
    </p:spTree>
    <p:extLst>
      <p:ext uri="{BB962C8B-B14F-4D97-AF65-F5344CB8AC3E}">
        <p14:creationId xmlns:p14="http://schemas.microsoft.com/office/powerpoint/2010/main" val="7209623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0596FF-AF2F-5B4A-B8B4-9E65BB7011C8}"/>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C1F2D8BE-BD62-4F40-AF92-7F7978DD013C}"/>
              </a:ext>
            </a:extLst>
          </p:cNvPr>
          <p:cNvSpPr>
            <a:spLocks noGrp="1"/>
          </p:cNvSpPr>
          <p:nvPr>
            <p:ph type="sldNum" sz="quarter" idx="12"/>
          </p:nvPr>
        </p:nvSpPr>
        <p:spPr/>
        <p:txBody>
          <a:bodyPr/>
          <a:lstStyle/>
          <a:p>
            <a:fld id="{3A161B0B-1A60-4749-8E50-DA258087C576}" type="slidenum">
              <a:rPr lang="en-US" smtClean="0"/>
              <a:t>50</a:t>
            </a:fld>
            <a:endParaRPr lang="en-US"/>
          </a:p>
        </p:txBody>
      </p:sp>
    </p:spTree>
    <p:extLst>
      <p:ext uri="{BB962C8B-B14F-4D97-AF65-F5344CB8AC3E}">
        <p14:creationId xmlns:p14="http://schemas.microsoft.com/office/powerpoint/2010/main" val="17357165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31595D-2179-774D-8A98-FDC42A675B73}"/>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D8E00931-222F-DA4C-863C-3A798A1D7E12}"/>
              </a:ext>
            </a:extLst>
          </p:cNvPr>
          <p:cNvSpPr>
            <a:spLocks noGrp="1"/>
          </p:cNvSpPr>
          <p:nvPr>
            <p:ph type="sldNum" sz="quarter" idx="12"/>
          </p:nvPr>
        </p:nvSpPr>
        <p:spPr/>
        <p:txBody>
          <a:bodyPr/>
          <a:lstStyle/>
          <a:p>
            <a:fld id="{3A161B0B-1A60-4749-8E50-DA258087C576}" type="slidenum">
              <a:rPr lang="en-US" smtClean="0"/>
              <a:t>51</a:t>
            </a:fld>
            <a:endParaRPr lang="en-US"/>
          </a:p>
        </p:txBody>
      </p:sp>
    </p:spTree>
    <p:extLst>
      <p:ext uri="{BB962C8B-B14F-4D97-AF65-F5344CB8AC3E}">
        <p14:creationId xmlns:p14="http://schemas.microsoft.com/office/powerpoint/2010/main" val="36014786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EAF685-A13A-1F40-BF1C-E858773101BB}"/>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250B395E-D44E-434A-8C40-76718F9283B4}"/>
              </a:ext>
            </a:extLst>
          </p:cNvPr>
          <p:cNvSpPr>
            <a:spLocks noGrp="1"/>
          </p:cNvSpPr>
          <p:nvPr>
            <p:ph type="sldNum" sz="quarter" idx="12"/>
          </p:nvPr>
        </p:nvSpPr>
        <p:spPr/>
        <p:txBody>
          <a:bodyPr/>
          <a:lstStyle/>
          <a:p>
            <a:fld id="{3A161B0B-1A60-4749-8E50-DA258087C576}" type="slidenum">
              <a:rPr lang="en-US" smtClean="0"/>
              <a:t>52</a:t>
            </a:fld>
            <a:endParaRPr lang="en-US"/>
          </a:p>
        </p:txBody>
      </p:sp>
    </p:spTree>
    <p:extLst>
      <p:ext uri="{BB962C8B-B14F-4D97-AF65-F5344CB8AC3E}">
        <p14:creationId xmlns:p14="http://schemas.microsoft.com/office/powerpoint/2010/main" val="39142042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F063D0-92C8-E841-AA12-8D754B80E409}"/>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70F30D56-4E34-5341-B3EF-AB85690F39A8}"/>
              </a:ext>
            </a:extLst>
          </p:cNvPr>
          <p:cNvSpPr>
            <a:spLocks noGrp="1"/>
          </p:cNvSpPr>
          <p:nvPr>
            <p:ph type="sldNum" sz="quarter" idx="12"/>
          </p:nvPr>
        </p:nvSpPr>
        <p:spPr/>
        <p:txBody>
          <a:bodyPr/>
          <a:lstStyle/>
          <a:p>
            <a:fld id="{3A161B0B-1A60-4749-8E50-DA258087C576}" type="slidenum">
              <a:rPr lang="en-US" smtClean="0"/>
              <a:t>53</a:t>
            </a:fld>
            <a:endParaRPr lang="en-US"/>
          </a:p>
        </p:txBody>
      </p:sp>
    </p:spTree>
    <p:extLst>
      <p:ext uri="{BB962C8B-B14F-4D97-AF65-F5344CB8AC3E}">
        <p14:creationId xmlns:p14="http://schemas.microsoft.com/office/powerpoint/2010/main" val="38570678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9AFFB9-9A94-D448-9D92-20014BF6D4D4}"/>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C3425B51-B06C-6E45-9C0D-CB33483FD6AB}"/>
              </a:ext>
            </a:extLst>
          </p:cNvPr>
          <p:cNvSpPr>
            <a:spLocks noGrp="1"/>
          </p:cNvSpPr>
          <p:nvPr>
            <p:ph type="sldNum" sz="quarter" idx="12"/>
          </p:nvPr>
        </p:nvSpPr>
        <p:spPr/>
        <p:txBody>
          <a:bodyPr/>
          <a:lstStyle/>
          <a:p>
            <a:fld id="{3A161B0B-1A60-4749-8E50-DA258087C576}" type="slidenum">
              <a:rPr lang="en-US" smtClean="0"/>
              <a:t>54</a:t>
            </a:fld>
            <a:endParaRPr lang="en-US"/>
          </a:p>
        </p:txBody>
      </p:sp>
    </p:spTree>
    <p:extLst>
      <p:ext uri="{BB962C8B-B14F-4D97-AF65-F5344CB8AC3E}">
        <p14:creationId xmlns:p14="http://schemas.microsoft.com/office/powerpoint/2010/main" val="21787489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2694D8-90D6-A344-8AD9-E7DF9CEDBC10}"/>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3115A9D6-9FBD-9B44-9407-B44D05B4B647}"/>
              </a:ext>
            </a:extLst>
          </p:cNvPr>
          <p:cNvSpPr>
            <a:spLocks noGrp="1"/>
          </p:cNvSpPr>
          <p:nvPr>
            <p:ph type="sldNum" sz="quarter" idx="12"/>
          </p:nvPr>
        </p:nvSpPr>
        <p:spPr/>
        <p:txBody>
          <a:bodyPr/>
          <a:lstStyle/>
          <a:p>
            <a:fld id="{3A161B0B-1A60-4749-8E50-DA258087C576}" type="slidenum">
              <a:rPr lang="en-US" smtClean="0"/>
              <a:t>55</a:t>
            </a:fld>
            <a:endParaRPr lang="en-US"/>
          </a:p>
        </p:txBody>
      </p:sp>
    </p:spTree>
    <p:extLst>
      <p:ext uri="{BB962C8B-B14F-4D97-AF65-F5344CB8AC3E}">
        <p14:creationId xmlns:p14="http://schemas.microsoft.com/office/powerpoint/2010/main" val="10409010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FCDFD8-13E7-704E-85A7-E9BBD7E98649}"/>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DAA2751B-E207-3047-B9ED-8782021642D7}"/>
              </a:ext>
            </a:extLst>
          </p:cNvPr>
          <p:cNvSpPr>
            <a:spLocks noGrp="1"/>
          </p:cNvSpPr>
          <p:nvPr>
            <p:ph type="sldNum" sz="quarter" idx="12"/>
          </p:nvPr>
        </p:nvSpPr>
        <p:spPr/>
        <p:txBody>
          <a:bodyPr/>
          <a:lstStyle/>
          <a:p>
            <a:fld id="{3A161B0B-1A60-4749-8E50-DA258087C576}" type="slidenum">
              <a:rPr lang="en-US" smtClean="0"/>
              <a:t>56</a:t>
            </a:fld>
            <a:endParaRPr lang="en-US"/>
          </a:p>
        </p:txBody>
      </p:sp>
    </p:spTree>
    <p:extLst>
      <p:ext uri="{BB962C8B-B14F-4D97-AF65-F5344CB8AC3E}">
        <p14:creationId xmlns:p14="http://schemas.microsoft.com/office/powerpoint/2010/main" val="38715364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984817-16F0-3548-9609-039672C6CCF7}"/>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5E61855E-D6BE-5042-8D6B-C6536AF36BDE}"/>
              </a:ext>
            </a:extLst>
          </p:cNvPr>
          <p:cNvSpPr>
            <a:spLocks noGrp="1"/>
          </p:cNvSpPr>
          <p:nvPr>
            <p:ph type="sldNum" sz="quarter" idx="12"/>
          </p:nvPr>
        </p:nvSpPr>
        <p:spPr/>
        <p:txBody>
          <a:bodyPr/>
          <a:lstStyle/>
          <a:p>
            <a:fld id="{3A161B0B-1A60-4749-8E50-DA258087C576}" type="slidenum">
              <a:rPr lang="en-US" smtClean="0"/>
              <a:t>57</a:t>
            </a:fld>
            <a:endParaRPr lang="en-US"/>
          </a:p>
        </p:txBody>
      </p:sp>
    </p:spTree>
    <p:extLst>
      <p:ext uri="{BB962C8B-B14F-4D97-AF65-F5344CB8AC3E}">
        <p14:creationId xmlns:p14="http://schemas.microsoft.com/office/powerpoint/2010/main" val="38256946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EE1437-0102-704B-8D4B-B4FA64E4F492}"/>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BE42414C-D807-D746-8734-C4FB874932A1}"/>
              </a:ext>
            </a:extLst>
          </p:cNvPr>
          <p:cNvSpPr>
            <a:spLocks noGrp="1"/>
          </p:cNvSpPr>
          <p:nvPr>
            <p:ph type="sldNum" sz="quarter" idx="12"/>
          </p:nvPr>
        </p:nvSpPr>
        <p:spPr/>
        <p:txBody>
          <a:bodyPr/>
          <a:lstStyle/>
          <a:p>
            <a:fld id="{3A161B0B-1A60-4749-8E50-DA258087C576}" type="slidenum">
              <a:rPr lang="en-US" smtClean="0"/>
              <a:t>58</a:t>
            </a:fld>
            <a:endParaRPr lang="en-US"/>
          </a:p>
        </p:txBody>
      </p:sp>
    </p:spTree>
    <p:extLst>
      <p:ext uri="{BB962C8B-B14F-4D97-AF65-F5344CB8AC3E}">
        <p14:creationId xmlns:p14="http://schemas.microsoft.com/office/powerpoint/2010/main" val="26526781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AC6551-388C-2141-A09D-03B3A4FE0732}"/>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00BC3A52-F207-E14F-92A9-AA4B04F2FC16}"/>
              </a:ext>
            </a:extLst>
          </p:cNvPr>
          <p:cNvSpPr>
            <a:spLocks noGrp="1"/>
          </p:cNvSpPr>
          <p:nvPr>
            <p:ph type="sldNum" sz="quarter" idx="12"/>
          </p:nvPr>
        </p:nvSpPr>
        <p:spPr/>
        <p:txBody>
          <a:bodyPr/>
          <a:lstStyle/>
          <a:p>
            <a:fld id="{3A161B0B-1A60-4749-8E50-DA258087C576}" type="slidenum">
              <a:rPr lang="en-US" smtClean="0"/>
              <a:t>59</a:t>
            </a:fld>
            <a:endParaRPr lang="en-US"/>
          </a:p>
        </p:txBody>
      </p:sp>
    </p:spTree>
    <p:extLst>
      <p:ext uri="{BB962C8B-B14F-4D97-AF65-F5344CB8AC3E}">
        <p14:creationId xmlns:p14="http://schemas.microsoft.com/office/powerpoint/2010/main" val="2745172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60BB53-7760-BB40-9329-198CE397B09C}"/>
              </a:ext>
            </a:extLst>
          </p:cNvPr>
          <p:cNvPicPr>
            <a:picLocks noChangeAspect="1"/>
          </p:cNvPicPr>
          <p:nvPr/>
        </p:nvPicPr>
        <p:blipFill>
          <a:blip r:embed="rId3"/>
          <a:stretch>
            <a:fillRect/>
          </a:stretch>
        </p:blipFill>
        <p:spPr>
          <a:xfrm>
            <a:off x="1678348" y="0"/>
            <a:ext cx="8875059" cy="6858000"/>
          </a:xfrm>
          <a:prstGeom prst="rect">
            <a:avLst/>
          </a:prstGeom>
        </p:spPr>
      </p:pic>
      <p:sp>
        <p:nvSpPr>
          <p:cNvPr id="3" name="Slide Number Placeholder 2">
            <a:extLst>
              <a:ext uri="{FF2B5EF4-FFF2-40B4-BE49-F238E27FC236}">
                <a16:creationId xmlns:a16="http://schemas.microsoft.com/office/drawing/2014/main" id="{7EFED108-C6E5-0749-B19A-BC232ADA4000}"/>
              </a:ext>
            </a:extLst>
          </p:cNvPr>
          <p:cNvSpPr>
            <a:spLocks noGrp="1"/>
          </p:cNvSpPr>
          <p:nvPr>
            <p:ph type="sldNum" sz="quarter" idx="12"/>
          </p:nvPr>
        </p:nvSpPr>
        <p:spPr/>
        <p:txBody>
          <a:bodyPr/>
          <a:lstStyle/>
          <a:p>
            <a:fld id="{3A161B0B-1A60-4749-8E50-DA258087C576}" type="slidenum">
              <a:rPr lang="en-US" smtClean="0"/>
              <a:t>6</a:t>
            </a:fld>
            <a:endParaRPr lang="en-US"/>
          </a:p>
        </p:txBody>
      </p:sp>
    </p:spTree>
    <p:extLst>
      <p:ext uri="{BB962C8B-B14F-4D97-AF65-F5344CB8AC3E}">
        <p14:creationId xmlns:p14="http://schemas.microsoft.com/office/powerpoint/2010/main" val="1533454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9E1B6-E977-4745-91E2-9EA2967EC3AB}"/>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76E3DBE8-6F09-F847-91E5-97DCA4A67B83}"/>
              </a:ext>
            </a:extLst>
          </p:cNvPr>
          <p:cNvSpPr>
            <a:spLocks noGrp="1"/>
          </p:cNvSpPr>
          <p:nvPr>
            <p:ph type="sldNum" sz="quarter" idx="12"/>
          </p:nvPr>
        </p:nvSpPr>
        <p:spPr/>
        <p:txBody>
          <a:bodyPr/>
          <a:lstStyle/>
          <a:p>
            <a:fld id="{3A161B0B-1A60-4749-8E50-DA258087C576}" type="slidenum">
              <a:rPr lang="en-US" smtClean="0"/>
              <a:t>60</a:t>
            </a:fld>
            <a:endParaRPr lang="en-US"/>
          </a:p>
        </p:txBody>
      </p:sp>
    </p:spTree>
    <p:extLst>
      <p:ext uri="{BB962C8B-B14F-4D97-AF65-F5344CB8AC3E}">
        <p14:creationId xmlns:p14="http://schemas.microsoft.com/office/powerpoint/2010/main" val="32220114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FAB0C7-D4C6-0848-BE10-B52D8CB4153E}"/>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DD6E3A38-4DF1-564A-B1A5-4211A6112099}"/>
              </a:ext>
            </a:extLst>
          </p:cNvPr>
          <p:cNvSpPr>
            <a:spLocks noGrp="1"/>
          </p:cNvSpPr>
          <p:nvPr>
            <p:ph type="sldNum" sz="quarter" idx="12"/>
          </p:nvPr>
        </p:nvSpPr>
        <p:spPr/>
        <p:txBody>
          <a:bodyPr/>
          <a:lstStyle/>
          <a:p>
            <a:fld id="{3A161B0B-1A60-4749-8E50-DA258087C576}" type="slidenum">
              <a:rPr lang="en-US" smtClean="0"/>
              <a:t>61</a:t>
            </a:fld>
            <a:endParaRPr lang="en-US"/>
          </a:p>
        </p:txBody>
      </p:sp>
    </p:spTree>
    <p:extLst>
      <p:ext uri="{BB962C8B-B14F-4D97-AF65-F5344CB8AC3E}">
        <p14:creationId xmlns:p14="http://schemas.microsoft.com/office/powerpoint/2010/main" val="40608487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CFCD38-3A8C-EF40-84CA-856124B8A7F1}"/>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6D9322CA-3AE6-2145-85AC-03B08603E9BE}"/>
              </a:ext>
            </a:extLst>
          </p:cNvPr>
          <p:cNvSpPr>
            <a:spLocks noGrp="1"/>
          </p:cNvSpPr>
          <p:nvPr>
            <p:ph type="sldNum" sz="quarter" idx="12"/>
          </p:nvPr>
        </p:nvSpPr>
        <p:spPr/>
        <p:txBody>
          <a:bodyPr/>
          <a:lstStyle/>
          <a:p>
            <a:fld id="{3A161B0B-1A60-4749-8E50-DA258087C576}" type="slidenum">
              <a:rPr lang="en-US" smtClean="0"/>
              <a:t>62</a:t>
            </a:fld>
            <a:endParaRPr lang="en-US"/>
          </a:p>
        </p:txBody>
      </p:sp>
    </p:spTree>
    <p:extLst>
      <p:ext uri="{BB962C8B-B14F-4D97-AF65-F5344CB8AC3E}">
        <p14:creationId xmlns:p14="http://schemas.microsoft.com/office/powerpoint/2010/main" val="292876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0B0755-0939-9B46-A5F5-3400457FE57D}"/>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24D7E1B6-04A7-244F-B92A-50CAB453A875}"/>
              </a:ext>
            </a:extLst>
          </p:cNvPr>
          <p:cNvSpPr>
            <a:spLocks noGrp="1"/>
          </p:cNvSpPr>
          <p:nvPr>
            <p:ph type="sldNum" sz="quarter" idx="12"/>
          </p:nvPr>
        </p:nvSpPr>
        <p:spPr/>
        <p:txBody>
          <a:bodyPr/>
          <a:lstStyle/>
          <a:p>
            <a:fld id="{3A161B0B-1A60-4749-8E50-DA258087C576}" type="slidenum">
              <a:rPr lang="en-US" smtClean="0"/>
              <a:t>63</a:t>
            </a:fld>
            <a:endParaRPr lang="en-US"/>
          </a:p>
        </p:txBody>
      </p:sp>
    </p:spTree>
    <p:extLst>
      <p:ext uri="{BB962C8B-B14F-4D97-AF65-F5344CB8AC3E}">
        <p14:creationId xmlns:p14="http://schemas.microsoft.com/office/powerpoint/2010/main" val="13131270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CC01A9-4092-BB40-A620-306A9235CD48}"/>
              </a:ext>
            </a:extLst>
          </p:cNvPr>
          <p:cNvPicPr>
            <a:picLocks noChangeAspect="1"/>
          </p:cNvPicPr>
          <p:nvPr/>
        </p:nvPicPr>
        <p:blipFill>
          <a:blip r:embed="rId2"/>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2DDB7A54-0ECE-CF47-8287-E63CD3E2A5C5}"/>
              </a:ext>
            </a:extLst>
          </p:cNvPr>
          <p:cNvSpPr>
            <a:spLocks noGrp="1"/>
          </p:cNvSpPr>
          <p:nvPr>
            <p:ph type="sldNum" sz="quarter" idx="12"/>
          </p:nvPr>
        </p:nvSpPr>
        <p:spPr/>
        <p:txBody>
          <a:bodyPr/>
          <a:lstStyle/>
          <a:p>
            <a:fld id="{3A161B0B-1A60-4749-8E50-DA258087C576}" type="slidenum">
              <a:rPr lang="en-US" smtClean="0"/>
              <a:t>64</a:t>
            </a:fld>
            <a:endParaRPr lang="en-US"/>
          </a:p>
        </p:txBody>
      </p:sp>
    </p:spTree>
    <p:extLst>
      <p:ext uri="{BB962C8B-B14F-4D97-AF65-F5344CB8AC3E}">
        <p14:creationId xmlns:p14="http://schemas.microsoft.com/office/powerpoint/2010/main" val="7848297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58B8E0-B8BF-B441-A163-64F49E4A1ECE}"/>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2A8200DE-5F3C-4A42-AEC6-5AD7F16C8CB1}"/>
              </a:ext>
            </a:extLst>
          </p:cNvPr>
          <p:cNvSpPr>
            <a:spLocks noGrp="1"/>
          </p:cNvSpPr>
          <p:nvPr>
            <p:ph type="sldNum" sz="quarter" idx="12"/>
          </p:nvPr>
        </p:nvSpPr>
        <p:spPr/>
        <p:txBody>
          <a:bodyPr/>
          <a:lstStyle/>
          <a:p>
            <a:fld id="{3A161B0B-1A60-4749-8E50-DA258087C576}" type="slidenum">
              <a:rPr lang="en-US" smtClean="0"/>
              <a:t>65</a:t>
            </a:fld>
            <a:endParaRPr lang="en-US"/>
          </a:p>
        </p:txBody>
      </p:sp>
    </p:spTree>
    <p:extLst>
      <p:ext uri="{BB962C8B-B14F-4D97-AF65-F5344CB8AC3E}">
        <p14:creationId xmlns:p14="http://schemas.microsoft.com/office/powerpoint/2010/main" val="1078025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F57F66-78AA-824F-80A9-4586429C5429}"/>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ACB9A67E-F00C-6E47-B4B0-529C2BDB9DE0}"/>
              </a:ext>
            </a:extLst>
          </p:cNvPr>
          <p:cNvSpPr>
            <a:spLocks noGrp="1"/>
          </p:cNvSpPr>
          <p:nvPr>
            <p:ph type="sldNum" sz="quarter" idx="12"/>
          </p:nvPr>
        </p:nvSpPr>
        <p:spPr/>
        <p:txBody>
          <a:bodyPr/>
          <a:lstStyle/>
          <a:p>
            <a:fld id="{3A161B0B-1A60-4749-8E50-DA258087C576}" type="slidenum">
              <a:rPr lang="en-US" smtClean="0"/>
              <a:t>66</a:t>
            </a:fld>
            <a:endParaRPr lang="en-US"/>
          </a:p>
        </p:txBody>
      </p:sp>
    </p:spTree>
    <p:extLst>
      <p:ext uri="{BB962C8B-B14F-4D97-AF65-F5344CB8AC3E}">
        <p14:creationId xmlns:p14="http://schemas.microsoft.com/office/powerpoint/2010/main" val="35963226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319D2-1B41-4849-90E7-8980066144FD}"/>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43076130-3A4A-BE42-8723-B0D5F98DC740}"/>
              </a:ext>
            </a:extLst>
          </p:cNvPr>
          <p:cNvSpPr>
            <a:spLocks noGrp="1"/>
          </p:cNvSpPr>
          <p:nvPr>
            <p:ph type="sldNum" sz="quarter" idx="12"/>
          </p:nvPr>
        </p:nvSpPr>
        <p:spPr/>
        <p:txBody>
          <a:bodyPr/>
          <a:lstStyle/>
          <a:p>
            <a:fld id="{3A161B0B-1A60-4749-8E50-DA258087C576}" type="slidenum">
              <a:rPr lang="en-US" smtClean="0"/>
              <a:t>67</a:t>
            </a:fld>
            <a:endParaRPr lang="en-US"/>
          </a:p>
        </p:txBody>
      </p:sp>
    </p:spTree>
    <p:extLst>
      <p:ext uri="{BB962C8B-B14F-4D97-AF65-F5344CB8AC3E}">
        <p14:creationId xmlns:p14="http://schemas.microsoft.com/office/powerpoint/2010/main" val="19230796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B7A09B-04C0-BD43-B0C4-B364B66F5AFF}"/>
              </a:ext>
            </a:extLst>
          </p:cNvPr>
          <p:cNvPicPr>
            <a:picLocks noChangeAspect="1"/>
          </p:cNvPicPr>
          <p:nvPr/>
        </p:nvPicPr>
        <p:blipFill>
          <a:blip r:embed="rId2"/>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2435AA3B-3D79-4748-ABE7-EB3081EE6E43}"/>
              </a:ext>
            </a:extLst>
          </p:cNvPr>
          <p:cNvSpPr>
            <a:spLocks noGrp="1"/>
          </p:cNvSpPr>
          <p:nvPr>
            <p:ph type="sldNum" sz="quarter" idx="12"/>
          </p:nvPr>
        </p:nvSpPr>
        <p:spPr/>
        <p:txBody>
          <a:bodyPr/>
          <a:lstStyle/>
          <a:p>
            <a:fld id="{3A161B0B-1A60-4749-8E50-DA258087C576}" type="slidenum">
              <a:rPr lang="en-US" smtClean="0"/>
              <a:t>68</a:t>
            </a:fld>
            <a:endParaRPr lang="en-US"/>
          </a:p>
        </p:txBody>
      </p:sp>
    </p:spTree>
    <p:extLst>
      <p:ext uri="{BB962C8B-B14F-4D97-AF65-F5344CB8AC3E}">
        <p14:creationId xmlns:p14="http://schemas.microsoft.com/office/powerpoint/2010/main" val="41286954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B07D94-1BA4-4245-A227-ED85032C8C78}"/>
              </a:ext>
            </a:extLst>
          </p:cNvPr>
          <p:cNvPicPr>
            <a:picLocks noChangeAspect="1"/>
          </p:cNvPicPr>
          <p:nvPr/>
        </p:nvPicPr>
        <p:blipFill>
          <a:blip r:embed="rId2"/>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25E974E7-1A12-0841-AA52-40568EC6774E}"/>
              </a:ext>
            </a:extLst>
          </p:cNvPr>
          <p:cNvSpPr>
            <a:spLocks noGrp="1"/>
          </p:cNvSpPr>
          <p:nvPr>
            <p:ph type="sldNum" sz="quarter" idx="12"/>
          </p:nvPr>
        </p:nvSpPr>
        <p:spPr/>
        <p:txBody>
          <a:bodyPr/>
          <a:lstStyle/>
          <a:p>
            <a:fld id="{3A161B0B-1A60-4749-8E50-DA258087C576}" type="slidenum">
              <a:rPr lang="en-US" smtClean="0"/>
              <a:t>69</a:t>
            </a:fld>
            <a:endParaRPr lang="en-US"/>
          </a:p>
        </p:txBody>
      </p:sp>
    </p:spTree>
    <p:extLst>
      <p:ext uri="{BB962C8B-B14F-4D97-AF65-F5344CB8AC3E}">
        <p14:creationId xmlns:p14="http://schemas.microsoft.com/office/powerpoint/2010/main" val="695103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CF7E2-B50D-094F-87C4-7BE243022F85}"/>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67506966-5C53-9C41-96D1-3CD1D38422E2}"/>
              </a:ext>
            </a:extLst>
          </p:cNvPr>
          <p:cNvSpPr>
            <a:spLocks noGrp="1"/>
          </p:cNvSpPr>
          <p:nvPr>
            <p:ph type="sldNum" sz="quarter" idx="12"/>
          </p:nvPr>
        </p:nvSpPr>
        <p:spPr/>
        <p:txBody>
          <a:bodyPr/>
          <a:lstStyle/>
          <a:p>
            <a:fld id="{3A161B0B-1A60-4749-8E50-DA258087C576}" type="slidenum">
              <a:rPr lang="en-US" smtClean="0"/>
              <a:t>7</a:t>
            </a:fld>
            <a:endParaRPr lang="en-US"/>
          </a:p>
        </p:txBody>
      </p:sp>
    </p:spTree>
    <p:extLst>
      <p:ext uri="{BB962C8B-B14F-4D97-AF65-F5344CB8AC3E}">
        <p14:creationId xmlns:p14="http://schemas.microsoft.com/office/powerpoint/2010/main" val="24387368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1F5185-497B-A848-99C7-D1D019A1DC1F}"/>
              </a:ext>
            </a:extLst>
          </p:cNvPr>
          <p:cNvPicPr>
            <a:picLocks noChangeAspect="1"/>
          </p:cNvPicPr>
          <p:nvPr/>
        </p:nvPicPr>
        <p:blipFill>
          <a:blip r:embed="rId2"/>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8EFD2CAD-5970-A945-A2CC-182ABE01504D}"/>
              </a:ext>
            </a:extLst>
          </p:cNvPr>
          <p:cNvSpPr>
            <a:spLocks noGrp="1"/>
          </p:cNvSpPr>
          <p:nvPr>
            <p:ph type="sldNum" sz="quarter" idx="12"/>
          </p:nvPr>
        </p:nvSpPr>
        <p:spPr/>
        <p:txBody>
          <a:bodyPr/>
          <a:lstStyle/>
          <a:p>
            <a:fld id="{3A161B0B-1A60-4749-8E50-DA258087C576}" type="slidenum">
              <a:rPr lang="en-US" smtClean="0"/>
              <a:t>70</a:t>
            </a:fld>
            <a:endParaRPr lang="en-US"/>
          </a:p>
        </p:txBody>
      </p:sp>
    </p:spTree>
    <p:extLst>
      <p:ext uri="{BB962C8B-B14F-4D97-AF65-F5344CB8AC3E}">
        <p14:creationId xmlns:p14="http://schemas.microsoft.com/office/powerpoint/2010/main" val="35350765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B04912-3E84-C646-81AB-0E9D56347478}"/>
              </a:ext>
            </a:extLst>
          </p:cNvPr>
          <p:cNvPicPr>
            <a:picLocks noChangeAspect="1"/>
          </p:cNvPicPr>
          <p:nvPr/>
        </p:nvPicPr>
        <p:blipFill>
          <a:blip r:embed="rId2"/>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E6B5CC0F-D94B-9E48-BFCC-F574F4E71BA3}"/>
              </a:ext>
            </a:extLst>
          </p:cNvPr>
          <p:cNvSpPr>
            <a:spLocks noGrp="1"/>
          </p:cNvSpPr>
          <p:nvPr>
            <p:ph type="sldNum" sz="quarter" idx="12"/>
          </p:nvPr>
        </p:nvSpPr>
        <p:spPr/>
        <p:txBody>
          <a:bodyPr/>
          <a:lstStyle/>
          <a:p>
            <a:fld id="{3A161B0B-1A60-4749-8E50-DA258087C576}" type="slidenum">
              <a:rPr lang="en-US" smtClean="0"/>
              <a:t>71</a:t>
            </a:fld>
            <a:endParaRPr lang="en-US"/>
          </a:p>
        </p:txBody>
      </p:sp>
    </p:spTree>
    <p:extLst>
      <p:ext uri="{BB962C8B-B14F-4D97-AF65-F5344CB8AC3E}">
        <p14:creationId xmlns:p14="http://schemas.microsoft.com/office/powerpoint/2010/main" val="34548576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32083-2112-6549-957D-D576E46EB1F9}"/>
              </a:ext>
            </a:extLst>
          </p:cNvPr>
          <p:cNvPicPr>
            <a:picLocks noChangeAspect="1"/>
          </p:cNvPicPr>
          <p:nvPr/>
        </p:nvPicPr>
        <p:blipFill>
          <a:blip r:embed="rId2"/>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D07A3F85-CA3F-9C48-9C28-83F06F7B6D58}"/>
              </a:ext>
            </a:extLst>
          </p:cNvPr>
          <p:cNvSpPr>
            <a:spLocks noGrp="1"/>
          </p:cNvSpPr>
          <p:nvPr>
            <p:ph type="sldNum" sz="quarter" idx="12"/>
          </p:nvPr>
        </p:nvSpPr>
        <p:spPr/>
        <p:txBody>
          <a:bodyPr/>
          <a:lstStyle/>
          <a:p>
            <a:fld id="{3A161B0B-1A60-4749-8E50-DA258087C576}" type="slidenum">
              <a:rPr lang="en-US" smtClean="0"/>
              <a:t>72</a:t>
            </a:fld>
            <a:endParaRPr lang="en-US"/>
          </a:p>
        </p:txBody>
      </p:sp>
    </p:spTree>
    <p:extLst>
      <p:ext uri="{BB962C8B-B14F-4D97-AF65-F5344CB8AC3E}">
        <p14:creationId xmlns:p14="http://schemas.microsoft.com/office/powerpoint/2010/main" val="40880054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57AF01-132F-1544-B6D7-E2C19B2FFE48}"/>
              </a:ext>
            </a:extLst>
          </p:cNvPr>
          <p:cNvPicPr>
            <a:picLocks noChangeAspect="1"/>
          </p:cNvPicPr>
          <p:nvPr/>
        </p:nvPicPr>
        <p:blipFill>
          <a:blip r:embed="rId2"/>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E68317F0-BBDD-B345-AC96-488F1A624ACE}"/>
              </a:ext>
            </a:extLst>
          </p:cNvPr>
          <p:cNvSpPr>
            <a:spLocks noGrp="1"/>
          </p:cNvSpPr>
          <p:nvPr>
            <p:ph type="sldNum" sz="quarter" idx="12"/>
          </p:nvPr>
        </p:nvSpPr>
        <p:spPr/>
        <p:txBody>
          <a:bodyPr/>
          <a:lstStyle/>
          <a:p>
            <a:fld id="{3A161B0B-1A60-4749-8E50-DA258087C576}" type="slidenum">
              <a:rPr lang="en-US" smtClean="0"/>
              <a:t>73</a:t>
            </a:fld>
            <a:endParaRPr lang="en-US"/>
          </a:p>
        </p:txBody>
      </p:sp>
    </p:spTree>
    <p:extLst>
      <p:ext uri="{BB962C8B-B14F-4D97-AF65-F5344CB8AC3E}">
        <p14:creationId xmlns:p14="http://schemas.microsoft.com/office/powerpoint/2010/main" val="38090850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5623C3-5748-924E-87F4-5567B52F202A}"/>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4F75E490-5B10-E442-B243-59A3C3D62434}"/>
              </a:ext>
            </a:extLst>
          </p:cNvPr>
          <p:cNvSpPr>
            <a:spLocks noGrp="1"/>
          </p:cNvSpPr>
          <p:nvPr>
            <p:ph type="sldNum" sz="quarter" idx="12"/>
          </p:nvPr>
        </p:nvSpPr>
        <p:spPr/>
        <p:txBody>
          <a:bodyPr/>
          <a:lstStyle/>
          <a:p>
            <a:fld id="{3A161B0B-1A60-4749-8E50-DA258087C576}" type="slidenum">
              <a:rPr lang="en-US" smtClean="0"/>
              <a:t>74</a:t>
            </a:fld>
            <a:endParaRPr lang="en-US"/>
          </a:p>
        </p:txBody>
      </p:sp>
    </p:spTree>
    <p:extLst>
      <p:ext uri="{BB962C8B-B14F-4D97-AF65-F5344CB8AC3E}">
        <p14:creationId xmlns:p14="http://schemas.microsoft.com/office/powerpoint/2010/main" val="42033827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A89551-DD12-D14B-B2C6-E4207A322DE6}"/>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CE533A06-0920-FC49-941A-0972C69F8E5B}"/>
              </a:ext>
            </a:extLst>
          </p:cNvPr>
          <p:cNvSpPr>
            <a:spLocks noGrp="1"/>
          </p:cNvSpPr>
          <p:nvPr>
            <p:ph type="sldNum" sz="quarter" idx="12"/>
          </p:nvPr>
        </p:nvSpPr>
        <p:spPr/>
        <p:txBody>
          <a:bodyPr/>
          <a:lstStyle/>
          <a:p>
            <a:fld id="{3A161B0B-1A60-4749-8E50-DA258087C576}" type="slidenum">
              <a:rPr lang="en-US" smtClean="0"/>
              <a:t>75</a:t>
            </a:fld>
            <a:endParaRPr lang="en-US"/>
          </a:p>
        </p:txBody>
      </p:sp>
    </p:spTree>
    <p:extLst>
      <p:ext uri="{BB962C8B-B14F-4D97-AF65-F5344CB8AC3E}">
        <p14:creationId xmlns:p14="http://schemas.microsoft.com/office/powerpoint/2010/main" val="19959601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47008F-526F-8C44-BB67-1AE84109D141}"/>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2CBEE70A-10C4-E245-9BA5-B35FF15BB981}"/>
              </a:ext>
            </a:extLst>
          </p:cNvPr>
          <p:cNvSpPr>
            <a:spLocks noGrp="1"/>
          </p:cNvSpPr>
          <p:nvPr>
            <p:ph type="sldNum" sz="quarter" idx="12"/>
          </p:nvPr>
        </p:nvSpPr>
        <p:spPr/>
        <p:txBody>
          <a:bodyPr/>
          <a:lstStyle/>
          <a:p>
            <a:fld id="{3A161B0B-1A60-4749-8E50-DA258087C576}" type="slidenum">
              <a:rPr lang="en-US" smtClean="0"/>
              <a:t>76</a:t>
            </a:fld>
            <a:endParaRPr lang="en-US"/>
          </a:p>
        </p:txBody>
      </p:sp>
    </p:spTree>
    <p:extLst>
      <p:ext uri="{BB962C8B-B14F-4D97-AF65-F5344CB8AC3E}">
        <p14:creationId xmlns:p14="http://schemas.microsoft.com/office/powerpoint/2010/main" val="24892887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64D895-39FB-D44B-8A72-EFC6B0A250D2}"/>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CB243F7D-140D-9041-99E3-C68DDE70EDF6}"/>
              </a:ext>
            </a:extLst>
          </p:cNvPr>
          <p:cNvSpPr>
            <a:spLocks noGrp="1"/>
          </p:cNvSpPr>
          <p:nvPr>
            <p:ph type="sldNum" sz="quarter" idx="12"/>
          </p:nvPr>
        </p:nvSpPr>
        <p:spPr/>
        <p:txBody>
          <a:bodyPr/>
          <a:lstStyle/>
          <a:p>
            <a:fld id="{3A161B0B-1A60-4749-8E50-DA258087C576}" type="slidenum">
              <a:rPr lang="en-US" smtClean="0"/>
              <a:t>77</a:t>
            </a:fld>
            <a:endParaRPr lang="en-US"/>
          </a:p>
        </p:txBody>
      </p:sp>
    </p:spTree>
    <p:extLst>
      <p:ext uri="{BB962C8B-B14F-4D97-AF65-F5344CB8AC3E}">
        <p14:creationId xmlns:p14="http://schemas.microsoft.com/office/powerpoint/2010/main" val="40540986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DEA804-A111-C84D-886E-77DD8FFE1674}"/>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A24DAE84-A513-D84B-A816-A61D07B7CCBE}"/>
              </a:ext>
            </a:extLst>
          </p:cNvPr>
          <p:cNvSpPr>
            <a:spLocks noGrp="1"/>
          </p:cNvSpPr>
          <p:nvPr>
            <p:ph type="sldNum" sz="quarter" idx="12"/>
          </p:nvPr>
        </p:nvSpPr>
        <p:spPr/>
        <p:txBody>
          <a:bodyPr/>
          <a:lstStyle/>
          <a:p>
            <a:fld id="{3A161B0B-1A60-4749-8E50-DA258087C576}" type="slidenum">
              <a:rPr lang="en-US" smtClean="0"/>
              <a:t>78</a:t>
            </a:fld>
            <a:endParaRPr lang="en-US"/>
          </a:p>
        </p:txBody>
      </p:sp>
    </p:spTree>
    <p:extLst>
      <p:ext uri="{BB962C8B-B14F-4D97-AF65-F5344CB8AC3E}">
        <p14:creationId xmlns:p14="http://schemas.microsoft.com/office/powerpoint/2010/main" val="14169351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D3706B-A2F2-3D4A-9018-2D8B1A2A160F}"/>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A011D06E-ACDD-BC49-BA5E-D4944BF01300}"/>
              </a:ext>
            </a:extLst>
          </p:cNvPr>
          <p:cNvSpPr>
            <a:spLocks noGrp="1"/>
          </p:cNvSpPr>
          <p:nvPr>
            <p:ph type="sldNum" sz="quarter" idx="12"/>
          </p:nvPr>
        </p:nvSpPr>
        <p:spPr/>
        <p:txBody>
          <a:bodyPr/>
          <a:lstStyle/>
          <a:p>
            <a:fld id="{3A161B0B-1A60-4749-8E50-DA258087C576}" type="slidenum">
              <a:rPr lang="en-US" smtClean="0"/>
              <a:t>79</a:t>
            </a:fld>
            <a:endParaRPr lang="en-US"/>
          </a:p>
        </p:txBody>
      </p:sp>
    </p:spTree>
    <p:extLst>
      <p:ext uri="{BB962C8B-B14F-4D97-AF65-F5344CB8AC3E}">
        <p14:creationId xmlns:p14="http://schemas.microsoft.com/office/powerpoint/2010/main" val="3960135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17D7B9-0F2A-974A-BBBC-93418C5F0C57}"/>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5100E508-8FB0-3741-9FBE-B5747D8A9D82}"/>
              </a:ext>
            </a:extLst>
          </p:cNvPr>
          <p:cNvSpPr>
            <a:spLocks noGrp="1"/>
          </p:cNvSpPr>
          <p:nvPr>
            <p:ph type="sldNum" sz="quarter" idx="12"/>
          </p:nvPr>
        </p:nvSpPr>
        <p:spPr/>
        <p:txBody>
          <a:bodyPr/>
          <a:lstStyle/>
          <a:p>
            <a:fld id="{3A161B0B-1A60-4749-8E50-DA258087C576}" type="slidenum">
              <a:rPr lang="en-US" smtClean="0"/>
              <a:t>8</a:t>
            </a:fld>
            <a:endParaRPr lang="en-US"/>
          </a:p>
        </p:txBody>
      </p:sp>
    </p:spTree>
    <p:extLst>
      <p:ext uri="{BB962C8B-B14F-4D97-AF65-F5344CB8AC3E}">
        <p14:creationId xmlns:p14="http://schemas.microsoft.com/office/powerpoint/2010/main" val="31402954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F04BA-28B5-AC4C-BD24-233D4C6CFBA8}"/>
              </a:ext>
            </a:extLst>
          </p:cNvPr>
          <p:cNvPicPr>
            <a:picLocks noChangeAspect="1"/>
          </p:cNvPicPr>
          <p:nvPr/>
        </p:nvPicPr>
        <p:blipFill>
          <a:blip r:embed="rId2"/>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E4E6F570-FCD6-CE40-BBEC-D314D9DD05A6}"/>
              </a:ext>
            </a:extLst>
          </p:cNvPr>
          <p:cNvSpPr>
            <a:spLocks noGrp="1"/>
          </p:cNvSpPr>
          <p:nvPr>
            <p:ph type="sldNum" sz="quarter" idx="12"/>
          </p:nvPr>
        </p:nvSpPr>
        <p:spPr/>
        <p:txBody>
          <a:bodyPr/>
          <a:lstStyle/>
          <a:p>
            <a:fld id="{3A161B0B-1A60-4749-8E50-DA258087C576}" type="slidenum">
              <a:rPr lang="en-US" smtClean="0"/>
              <a:t>80</a:t>
            </a:fld>
            <a:endParaRPr lang="en-US"/>
          </a:p>
        </p:txBody>
      </p:sp>
    </p:spTree>
    <p:extLst>
      <p:ext uri="{BB962C8B-B14F-4D97-AF65-F5344CB8AC3E}">
        <p14:creationId xmlns:p14="http://schemas.microsoft.com/office/powerpoint/2010/main" val="6210834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1C1BC1-D52C-C34B-96CF-2BE8C2CD1109}"/>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1E9F9DFB-CA00-E441-B07C-4440D1193A9B}"/>
              </a:ext>
            </a:extLst>
          </p:cNvPr>
          <p:cNvSpPr>
            <a:spLocks noGrp="1"/>
          </p:cNvSpPr>
          <p:nvPr>
            <p:ph type="sldNum" sz="quarter" idx="12"/>
          </p:nvPr>
        </p:nvSpPr>
        <p:spPr/>
        <p:txBody>
          <a:bodyPr/>
          <a:lstStyle/>
          <a:p>
            <a:fld id="{3A161B0B-1A60-4749-8E50-DA258087C576}" type="slidenum">
              <a:rPr lang="en-US" smtClean="0"/>
              <a:t>81</a:t>
            </a:fld>
            <a:endParaRPr lang="en-US"/>
          </a:p>
        </p:txBody>
      </p:sp>
    </p:spTree>
    <p:extLst>
      <p:ext uri="{BB962C8B-B14F-4D97-AF65-F5344CB8AC3E}">
        <p14:creationId xmlns:p14="http://schemas.microsoft.com/office/powerpoint/2010/main" val="30210891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39C8F3-8583-844C-8423-08A9887BAAF2}"/>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DFE032BE-CB67-0B42-B1E9-1593C335EC53}"/>
              </a:ext>
            </a:extLst>
          </p:cNvPr>
          <p:cNvSpPr>
            <a:spLocks noGrp="1"/>
          </p:cNvSpPr>
          <p:nvPr>
            <p:ph type="sldNum" sz="quarter" idx="12"/>
          </p:nvPr>
        </p:nvSpPr>
        <p:spPr/>
        <p:txBody>
          <a:bodyPr/>
          <a:lstStyle/>
          <a:p>
            <a:fld id="{3A161B0B-1A60-4749-8E50-DA258087C576}" type="slidenum">
              <a:rPr lang="en-US" smtClean="0"/>
              <a:t>82</a:t>
            </a:fld>
            <a:endParaRPr lang="en-US"/>
          </a:p>
        </p:txBody>
      </p:sp>
    </p:spTree>
    <p:extLst>
      <p:ext uri="{BB962C8B-B14F-4D97-AF65-F5344CB8AC3E}">
        <p14:creationId xmlns:p14="http://schemas.microsoft.com/office/powerpoint/2010/main" val="41735840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6E3AF0-172D-3644-A1A8-C155FFFF67A2}"/>
              </a:ext>
            </a:extLst>
          </p:cNvPr>
          <p:cNvSpPr>
            <a:spLocks noGrp="1"/>
          </p:cNvSpPr>
          <p:nvPr>
            <p:ph type="sldNum" sz="quarter" idx="12"/>
          </p:nvPr>
        </p:nvSpPr>
        <p:spPr/>
        <p:txBody>
          <a:bodyPr/>
          <a:lstStyle/>
          <a:p>
            <a:fld id="{3A161B0B-1A60-4749-8E50-DA258087C576}" type="slidenum">
              <a:rPr lang="en-US" smtClean="0"/>
              <a:t>83</a:t>
            </a:fld>
            <a:endParaRPr lang="en-US"/>
          </a:p>
        </p:txBody>
      </p:sp>
      <p:pic>
        <p:nvPicPr>
          <p:cNvPr id="2" name="Picture 1">
            <a:extLst>
              <a:ext uri="{FF2B5EF4-FFF2-40B4-BE49-F238E27FC236}">
                <a16:creationId xmlns:a16="http://schemas.microsoft.com/office/drawing/2014/main" id="{5D05F016-F6F9-644F-9C5C-F6DF9A900837}"/>
              </a:ext>
            </a:extLst>
          </p:cNvPr>
          <p:cNvPicPr>
            <a:picLocks noChangeAspect="1"/>
          </p:cNvPicPr>
          <p:nvPr/>
        </p:nvPicPr>
        <p:blipFill rotWithShape="1">
          <a:blip r:embed="rId3"/>
          <a:srcRect b="12346"/>
          <a:stretch/>
        </p:blipFill>
        <p:spPr>
          <a:xfrm>
            <a:off x="-8965" y="0"/>
            <a:ext cx="12209930" cy="6011333"/>
          </a:xfrm>
          <a:prstGeom prst="rect">
            <a:avLst/>
          </a:prstGeom>
        </p:spPr>
      </p:pic>
    </p:spTree>
    <p:extLst>
      <p:ext uri="{BB962C8B-B14F-4D97-AF65-F5344CB8AC3E}">
        <p14:creationId xmlns:p14="http://schemas.microsoft.com/office/powerpoint/2010/main" val="2765561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727CAB-098E-1345-AA2F-72C69C7D1C40}"/>
              </a:ext>
            </a:extLst>
          </p:cNvPr>
          <p:cNvPicPr>
            <a:picLocks noChangeAspect="1"/>
          </p:cNvPicPr>
          <p:nvPr/>
        </p:nvPicPr>
        <p:blipFill rotWithShape="1">
          <a:blip r:embed="rId3"/>
          <a:srcRect b="7946"/>
          <a:stretch/>
        </p:blipFill>
        <p:spPr>
          <a:xfrm>
            <a:off x="426179" y="170121"/>
            <a:ext cx="11461020" cy="5925879"/>
          </a:xfrm>
          <a:prstGeom prst="rect">
            <a:avLst/>
          </a:prstGeom>
        </p:spPr>
      </p:pic>
      <p:sp>
        <p:nvSpPr>
          <p:cNvPr id="3" name="Slide Number Placeholder 2">
            <a:extLst>
              <a:ext uri="{FF2B5EF4-FFF2-40B4-BE49-F238E27FC236}">
                <a16:creationId xmlns:a16="http://schemas.microsoft.com/office/drawing/2014/main" id="{2E3EDA6E-2A51-7F43-AE64-13EF3A12557A}"/>
              </a:ext>
            </a:extLst>
          </p:cNvPr>
          <p:cNvSpPr>
            <a:spLocks noGrp="1"/>
          </p:cNvSpPr>
          <p:nvPr>
            <p:ph type="sldNum" sz="quarter" idx="12"/>
          </p:nvPr>
        </p:nvSpPr>
        <p:spPr/>
        <p:txBody>
          <a:bodyPr/>
          <a:lstStyle/>
          <a:p>
            <a:fld id="{3A161B0B-1A60-4749-8E50-DA258087C576}" type="slidenum">
              <a:rPr lang="en-US" smtClean="0"/>
              <a:t>84</a:t>
            </a:fld>
            <a:endParaRPr lang="en-US"/>
          </a:p>
        </p:txBody>
      </p:sp>
    </p:spTree>
    <p:extLst>
      <p:ext uri="{BB962C8B-B14F-4D97-AF65-F5344CB8AC3E}">
        <p14:creationId xmlns:p14="http://schemas.microsoft.com/office/powerpoint/2010/main" val="12009453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0015B0-BE42-7846-8711-D8973B6107E0}"/>
              </a:ext>
            </a:extLst>
          </p:cNvPr>
          <p:cNvPicPr>
            <a:picLocks noChangeAspect="1"/>
          </p:cNvPicPr>
          <p:nvPr/>
        </p:nvPicPr>
        <p:blipFill rotWithShape="1">
          <a:blip r:embed="rId2"/>
          <a:srcRect b="7527"/>
          <a:stretch/>
        </p:blipFill>
        <p:spPr>
          <a:xfrm>
            <a:off x="170120" y="0"/>
            <a:ext cx="11899791" cy="6180667"/>
          </a:xfrm>
          <a:prstGeom prst="rect">
            <a:avLst/>
          </a:prstGeom>
        </p:spPr>
      </p:pic>
      <p:sp>
        <p:nvSpPr>
          <p:cNvPr id="3" name="Slide Number Placeholder 2">
            <a:extLst>
              <a:ext uri="{FF2B5EF4-FFF2-40B4-BE49-F238E27FC236}">
                <a16:creationId xmlns:a16="http://schemas.microsoft.com/office/drawing/2014/main" id="{ABB1333A-850C-5E4F-904C-5BC5DA167CEC}"/>
              </a:ext>
            </a:extLst>
          </p:cNvPr>
          <p:cNvSpPr>
            <a:spLocks noGrp="1"/>
          </p:cNvSpPr>
          <p:nvPr>
            <p:ph type="sldNum" sz="quarter" idx="12"/>
          </p:nvPr>
        </p:nvSpPr>
        <p:spPr/>
        <p:txBody>
          <a:bodyPr/>
          <a:lstStyle/>
          <a:p>
            <a:fld id="{3A161B0B-1A60-4749-8E50-DA258087C576}" type="slidenum">
              <a:rPr lang="en-US" smtClean="0"/>
              <a:t>85</a:t>
            </a:fld>
            <a:endParaRPr lang="en-US"/>
          </a:p>
        </p:txBody>
      </p:sp>
    </p:spTree>
    <p:extLst>
      <p:ext uri="{BB962C8B-B14F-4D97-AF65-F5344CB8AC3E}">
        <p14:creationId xmlns:p14="http://schemas.microsoft.com/office/powerpoint/2010/main" val="5431777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ABC1AD-94C5-8948-8E50-C5E7A1AA7FBD}"/>
              </a:ext>
            </a:extLst>
          </p:cNvPr>
          <p:cNvPicPr>
            <a:picLocks noChangeAspect="1"/>
          </p:cNvPicPr>
          <p:nvPr/>
        </p:nvPicPr>
        <p:blipFill rotWithShape="1">
          <a:blip r:embed="rId3"/>
          <a:srcRect b="9571"/>
          <a:stretch/>
        </p:blipFill>
        <p:spPr>
          <a:xfrm>
            <a:off x="86728" y="-3208"/>
            <a:ext cx="11874900" cy="6031475"/>
          </a:xfrm>
          <a:prstGeom prst="rect">
            <a:avLst/>
          </a:prstGeom>
        </p:spPr>
      </p:pic>
      <p:sp>
        <p:nvSpPr>
          <p:cNvPr id="3" name="Slide Number Placeholder 2">
            <a:extLst>
              <a:ext uri="{FF2B5EF4-FFF2-40B4-BE49-F238E27FC236}">
                <a16:creationId xmlns:a16="http://schemas.microsoft.com/office/drawing/2014/main" id="{5EB17188-1BF3-134C-A68E-5E560E4E9FAA}"/>
              </a:ext>
            </a:extLst>
          </p:cNvPr>
          <p:cNvSpPr>
            <a:spLocks noGrp="1"/>
          </p:cNvSpPr>
          <p:nvPr>
            <p:ph type="sldNum" sz="quarter" idx="12"/>
          </p:nvPr>
        </p:nvSpPr>
        <p:spPr/>
        <p:txBody>
          <a:bodyPr/>
          <a:lstStyle/>
          <a:p>
            <a:fld id="{3A161B0B-1A60-4749-8E50-DA258087C576}" type="slidenum">
              <a:rPr lang="en-US" smtClean="0"/>
              <a:t>86</a:t>
            </a:fld>
            <a:endParaRPr lang="en-US"/>
          </a:p>
        </p:txBody>
      </p:sp>
    </p:spTree>
    <p:extLst>
      <p:ext uri="{BB962C8B-B14F-4D97-AF65-F5344CB8AC3E}">
        <p14:creationId xmlns:p14="http://schemas.microsoft.com/office/powerpoint/2010/main" val="33335238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7B4D7-44A6-EF4C-A0B0-B6A5EE5D0DE9}"/>
              </a:ext>
            </a:extLst>
          </p:cNvPr>
          <p:cNvSpPr>
            <a:spLocks noGrp="1"/>
          </p:cNvSpPr>
          <p:nvPr>
            <p:ph type="title"/>
          </p:nvPr>
        </p:nvSpPr>
        <p:spPr/>
        <p:txBody>
          <a:bodyPr/>
          <a:lstStyle/>
          <a:p>
            <a:r>
              <a:rPr lang="de-DE" dirty="0"/>
              <a:t>Slide </a:t>
            </a:r>
            <a:r>
              <a:rPr lang="de-DE" dirty="0" err="1"/>
              <a:t>Credits</a:t>
            </a:r>
            <a:endParaRPr lang="de-DE" dirty="0"/>
          </a:p>
        </p:txBody>
      </p:sp>
      <p:sp>
        <p:nvSpPr>
          <p:cNvPr id="3" name="Content Placeholder 2">
            <a:extLst>
              <a:ext uri="{FF2B5EF4-FFF2-40B4-BE49-F238E27FC236}">
                <a16:creationId xmlns:a16="http://schemas.microsoft.com/office/drawing/2014/main" id="{45EE6454-40E2-3A4C-892B-C547320B37FD}"/>
              </a:ext>
            </a:extLst>
          </p:cNvPr>
          <p:cNvSpPr>
            <a:spLocks noGrp="1"/>
          </p:cNvSpPr>
          <p:nvPr>
            <p:ph idx="1"/>
          </p:nvPr>
        </p:nvSpPr>
        <p:spPr>
          <a:xfrm>
            <a:off x="838200" y="1825625"/>
            <a:ext cx="10515600" cy="1651222"/>
          </a:xfrm>
        </p:spPr>
        <p:txBody>
          <a:bodyPr/>
          <a:lstStyle/>
          <a:p>
            <a:r>
              <a:rPr lang="de-DE" dirty="0"/>
              <a:t>Marc </a:t>
            </a:r>
            <a:r>
              <a:rPr lang="de-DE" dirty="0" err="1"/>
              <a:t>Levoy</a:t>
            </a:r>
            <a:r>
              <a:rPr lang="de-DE" dirty="0"/>
              <a:t> – Digital </a:t>
            </a:r>
            <a:r>
              <a:rPr lang="de-DE" dirty="0" err="1"/>
              <a:t>photography</a:t>
            </a:r>
            <a:r>
              <a:rPr lang="de-DE" dirty="0"/>
              <a:t> </a:t>
            </a:r>
            <a:r>
              <a:rPr lang="de-DE" dirty="0" err="1"/>
              <a:t>course</a:t>
            </a:r>
            <a:r>
              <a:rPr lang="de-DE" dirty="0"/>
              <a:t> at Stanford</a:t>
            </a:r>
          </a:p>
          <a:p>
            <a:r>
              <a:rPr lang="de-DE" dirty="0"/>
              <a:t>Robert Collins – Computer Vision at Penn. State University</a:t>
            </a:r>
          </a:p>
          <a:p>
            <a:r>
              <a:rPr lang="de-DE" dirty="0"/>
              <a:t>Andreas Geiger – Computer Vision at University </a:t>
            </a:r>
            <a:r>
              <a:rPr lang="de-DE" dirty="0" err="1"/>
              <a:t>of</a:t>
            </a:r>
            <a:r>
              <a:rPr lang="de-DE" dirty="0"/>
              <a:t> Tübingen</a:t>
            </a:r>
          </a:p>
        </p:txBody>
      </p:sp>
      <p:sp>
        <p:nvSpPr>
          <p:cNvPr id="5" name="Slide Number Placeholder 4">
            <a:extLst>
              <a:ext uri="{FF2B5EF4-FFF2-40B4-BE49-F238E27FC236}">
                <a16:creationId xmlns:a16="http://schemas.microsoft.com/office/drawing/2014/main" id="{589F15B2-9AA6-3B46-960B-B7AEAB002BE1}"/>
              </a:ext>
            </a:extLst>
          </p:cNvPr>
          <p:cNvSpPr>
            <a:spLocks noGrp="1"/>
          </p:cNvSpPr>
          <p:nvPr>
            <p:ph type="sldNum" sz="quarter" idx="12"/>
          </p:nvPr>
        </p:nvSpPr>
        <p:spPr/>
        <p:txBody>
          <a:bodyPr/>
          <a:lstStyle/>
          <a:p>
            <a:fld id="{3A161B0B-1A60-4749-8E50-DA258087C576}" type="slidenum">
              <a:rPr lang="en-US" smtClean="0"/>
              <a:t>87</a:t>
            </a:fld>
            <a:endParaRPr lang="en-US"/>
          </a:p>
        </p:txBody>
      </p:sp>
    </p:spTree>
    <p:extLst>
      <p:ext uri="{BB962C8B-B14F-4D97-AF65-F5344CB8AC3E}">
        <p14:creationId xmlns:p14="http://schemas.microsoft.com/office/powerpoint/2010/main" val="3841880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EE9520-40CC-2E45-95B8-0B10FAB2BBF5}"/>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37D08E18-0425-3F4C-8D54-1DB19965CE7B}"/>
              </a:ext>
            </a:extLst>
          </p:cNvPr>
          <p:cNvSpPr>
            <a:spLocks noGrp="1"/>
          </p:cNvSpPr>
          <p:nvPr>
            <p:ph type="sldNum" sz="quarter" idx="12"/>
          </p:nvPr>
        </p:nvSpPr>
        <p:spPr/>
        <p:txBody>
          <a:bodyPr/>
          <a:lstStyle/>
          <a:p>
            <a:fld id="{3A161B0B-1A60-4749-8E50-DA258087C576}" type="slidenum">
              <a:rPr lang="en-US" smtClean="0"/>
              <a:t>9</a:t>
            </a:fld>
            <a:endParaRPr lang="en-US"/>
          </a:p>
        </p:txBody>
      </p:sp>
    </p:spTree>
    <p:extLst>
      <p:ext uri="{BB962C8B-B14F-4D97-AF65-F5344CB8AC3E}">
        <p14:creationId xmlns:p14="http://schemas.microsoft.com/office/powerpoint/2010/main" val="32986214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17935</TotalTime>
  <Words>3637</Words>
  <Application>Microsoft Office PowerPoint</Application>
  <PresentationFormat>Widescreen</PresentationFormat>
  <Paragraphs>361</Paragraphs>
  <Slides>87</Slides>
  <Notes>73</Notes>
  <HiddenSlides>1</HiddenSlides>
  <MMClips>0</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Office Theme</vt:lpstr>
      <vt:lpstr>Hands on AI based 3D Vision Summer Semester 26 </vt:lpstr>
      <vt:lpstr>Overview</vt:lpstr>
      <vt:lpstr>Computer Vision goal: Predict 3D world from a single image</vt:lpstr>
      <vt:lpstr>Computer Graphics goal: Render photorealistic images</vt:lpstr>
      <vt:lpstr>For both problems we need to understand first image formation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Pinhole camera model</vt:lpstr>
      <vt:lpstr>Lens camera vs Pinhole camera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formalize mathematically…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 Credits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Humans – Winter 2022</dc:title>
  <dc:creator>Microsoft Office User</dc:creator>
  <cp:lastModifiedBy>Microsoft Office User</cp:lastModifiedBy>
  <cp:revision>94</cp:revision>
  <dcterms:created xsi:type="dcterms:W3CDTF">2022-05-06T10:55:15Z</dcterms:created>
  <dcterms:modified xsi:type="dcterms:W3CDTF">2026-04-20T15:44:45Z</dcterms:modified>
</cp:coreProperties>
</file>