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95"/>
  </p:notesMasterIdLst>
  <p:sldIdLst>
    <p:sldId id="256" r:id="rId2"/>
    <p:sldId id="257" r:id="rId3"/>
    <p:sldId id="258" r:id="rId4"/>
    <p:sldId id="356" r:id="rId5"/>
    <p:sldId id="357" r:id="rId6"/>
    <p:sldId id="259" r:id="rId7"/>
    <p:sldId id="262" r:id="rId8"/>
    <p:sldId id="263" r:id="rId9"/>
    <p:sldId id="266" r:id="rId10"/>
    <p:sldId id="267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362" r:id="rId20"/>
    <p:sldId id="279" r:id="rId21"/>
    <p:sldId id="358" r:id="rId22"/>
    <p:sldId id="280" r:id="rId23"/>
    <p:sldId id="367" r:id="rId24"/>
    <p:sldId id="368" r:id="rId25"/>
    <p:sldId id="371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361" r:id="rId37"/>
    <p:sldId id="359" r:id="rId38"/>
    <p:sldId id="360" r:id="rId39"/>
    <p:sldId id="293" r:id="rId40"/>
    <p:sldId id="294" r:id="rId41"/>
    <p:sldId id="376" r:id="rId42"/>
    <p:sldId id="373" r:id="rId43"/>
    <p:sldId id="374" r:id="rId44"/>
    <p:sldId id="375" r:id="rId45"/>
    <p:sldId id="295" r:id="rId46"/>
    <p:sldId id="391" r:id="rId47"/>
    <p:sldId id="297" r:id="rId48"/>
    <p:sldId id="298" r:id="rId49"/>
    <p:sldId id="299" r:id="rId50"/>
    <p:sldId id="300" r:id="rId51"/>
    <p:sldId id="302" r:id="rId52"/>
    <p:sldId id="381" r:id="rId53"/>
    <p:sldId id="303" r:id="rId54"/>
    <p:sldId id="306" r:id="rId55"/>
    <p:sldId id="307" r:id="rId56"/>
    <p:sldId id="308" r:id="rId57"/>
    <p:sldId id="309" r:id="rId58"/>
    <p:sldId id="311" r:id="rId59"/>
    <p:sldId id="313" r:id="rId60"/>
    <p:sldId id="314" r:id="rId61"/>
    <p:sldId id="315" r:id="rId62"/>
    <p:sldId id="316" r:id="rId63"/>
    <p:sldId id="382" r:id="rId64"/>
    <p:sldId id="383" r:id="rId65"/>
    <p:sldId id="384" r:id="rId66"/>
    <p:sldId id="385" r:id="rId67"/>
    <p:sldId id="386" r:id="rId68"/>
    <p:sldId id="330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92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88" r:id="rId90"/>
    <p:sldId id="352" r:id="rId91"/>
    <p:sldId id="353" r:id="rId92"/>
    <p:sldId id="354" r:id="rId93"/>
    <p:sldId id="355" r:id="rId9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E96E6"/>
    <a:srgbClr val="0070C0"/>
    <a:srgbClr val="92D050"/>
    <a:srgbClr val="E61E1E"/>
    <a:srgbClr val="748D99"/>
    <a:srgbClr val="000000"/>
    <a:srgbClr val="C73CB7"/>
    <a:srgbClr val="ED1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9061A6-DBDD-4A22-8F49-49D32AC2396D}" v="950" dt="2025-05-12T16:00:10.605"/>
    <p1510:client id="{D57CD315-BC8A-4A92-BE5F-766F35B6748F}" v="1" dt="2025-05-12T14:32:12.5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Intro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4915631c8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4915631c84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To map a point from one image to the corresponding </a:t>
            </a:r>
            <a:r>
              <a:rPr lang="en-US" err="1"/>
              <a:t>epipolar</a:t>
            </a:r>
            <a:r>
              <a:rPr lang="en-US"/>
              <a:t> line in the second image, we use the </a:t>
            </a:r>
            <a:r>
              <a:rPr lang="en-US" b="1"/>
              <a:t>Essential Matrix</a:t>
            </a:r>
            <a:r>
              <a:rPr lang="en-US"/>
              <a:t>, usually denoted by E.</a:t>
            </a:r>
            <a:br>
              <a:rPr lang="en-US"/>
            </a:br>
            <a:r>
              <a:rPr lang="en-US"/>
              <a:t> This matrix encodes the rotation (R) and the translation (t) between the two camera views.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915631c84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915631c84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When we also account for the intrinsic parameters of the cameras, we get the </a:t>
            </a:r>
            <a:r>
              <a:rPr lang="en-US" b="1"/>
              <a:t>Fundamental Matrix</a:t>
            </a:r>
            <a:r>
              <a:rPr lang="en-US"/>
              <a:t>, F.</a:t>
            </a:r>
            <a:br>
              <a:rPr lang="en-US"/>
            </a:br>
            <a:r>
              <a:rPr lang="en-US"/>
              <a:t> F is computed as F=K^{−T} EK'^{−1}, where K and K' are the intrinsic matrices of the two cameras.</a:t>
            </a:r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4915631c84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4915631c84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Now, in a special case where the cameras are aligned—meaning they are parallel and share the same image plane—something interesting happens.</a:t>
            </a:r>
            <a:br>
              <a:rPr lang="en-US"/>
            </a:br>
            <a:r>
              <a:rPr lang="en-US"/>
              <a:t> The </a:t>
            </a:r>
            <a:r>
              <a:rPr lang="en-US" err="1"/>
              <a:t>epipolar</a:t>
            </a:r>
            <a:r>
              <a:rPr lang="en-US"/>
              <a:t> lines become horizontal and aligned with the scanlines of the image.</a:t>
            </a:r>
            <a:br>
              <a:rPr lang="en-US"/>
            </a:br>
            <a:r>
              <a:rPr lang="en-US"/>
              <a:t> In this configuration, the Y-coordinates of corresponding points in both images are equal.</a:t>
            </a:r>
            <a:br>
              <a:rPr lang="en-US"/>
            </a:br>
            <a:r>
              <a:rPr lang="en-US"/>
              <a:t> This simplifies the stereo matching problem significantly, since we only need to search along horizontal lines.</a:t>
            </a:r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4915631c84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4915631c84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To make this happen in practice, we often apply a process called </a:t>
            </a:r>
            <a:r>
              <a:rPr lang="en-US" b="1" dirty="0"/>
              <a:t>rectification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Rectification transforms the images—through warping—so that the two cameras appear as if they were parallel.</a:t>
            </a:r>
            <a:endParaRPr lang="it-IT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Several algorithms exist to perform this transformation by projecting both images onto a common plane.</a:t>
            </a:r>
            <a:endParaRPr lang="it-IT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4915631c84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4915631c84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This slide shows a concrete example of image rectification.</a:t>
            </a:r>
            <a:br>
              <a:rPr lang="en-US"/>
            </a:br>
            <a:r>
              <a:rPr lang="en-US"/>
              <a:t> At the top, we see the original images.</a:t>
            </a:r>
            <a:br>
              <a:rPr lang="en-US"/>
            </a:br>
            <a:r>
              <a:rPr lang="en-US"/>
              <a:t> At the bottom, the same images after rectification: now the </a:t>
            </a:r>
            <a:r>
              <a:rPr lang="en-US" err="1"/>
              <a:t>epipolar</a:t>
            </a:r>
            <a:r>
              <a:rPr lang="en-US"/>
              <a:t> lines are horizontal, and the </a:t>
            </a:r>
            <a:r>
              <a:rPr lang="en-US" err="1"/>
              <a:t>epipoles</a:t>
            </a:r>
            <a:r>
              <a:rPr lang="en-US"/>
              <a:t> have moved to infinity.</a:t>
            </a:r>
            <a:endParaRPr lang="it-IT"/>
          </a:p>
          <a:p>
            <a:pPr>
              <a:buNone/>
            </a:pPr>
            <a:r>
              <a:rPr lang="en-US"/>
              <a:t>In this setup, each point in the right image corresponds to a set of candidate points along the same row in the left image.</a:t>
            </a:r>
            <a:br>
              <a:rPr lang="en-US"/>
            </a:br>
            <a:r>
              <a:rPr lang="en-US"/>
              <a:t> This greatly simplifies matching, because we no longer need to search in two dimensions.</a:t>
            </a:r>
            <a:br>
              <a:rPr lang="en-US"/>
            </a:br>
            <a:r>
              <a:rPr lang="en-US"/>
              <a:t> And this is exactly why rectification is such an important preprocessing step in stereo matching.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49428ed317_308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49428ed317_308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Once the images have been rectified, the Essential Matrix becomes trivial.</a:t>
            </a:r>
            <a:br>
              <a:rPr lang="en-US"/>
            </a:br>
            <a:r>
              <a:rPr lang="en-US"/>
              <a:t> That’s because there’s no rotation involved anymore—only a translation along the horizontal axis.</a:t>
            </a:r>
            <a:br>
              <a:rPr lang="en-US"/>
            </a:br>
            <a:r>
              <a:rPr lang="en-US"/>
              <a:t> In this case, the rotation matrix becomes the identity, and we’re left with just a simple translation to consider.</a:t>
            </a:r>
            <a:br>
              <a:rPr lang="en-US"/>
            </a:br>
            <a:r>
              <a:rPr lang="en-US"/>
              <a:t> This greatly simplifies the computation of the correspondence between the two views and sets the stage for accurate and efficient depth estimation.</a:t>
            </a:r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4915631c84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4915631c84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49b541ca73_1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49b541ca73_1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Stereo matching is the process of estimating the disparity for each pixel given a rectified pair of stereo images.</a:t>
            </a:r>
            <a:br>
              <a:rPr lang="en-US"/>
            </a:br>
            <a:r>
              <a:rPr lang="en-US"/>
              <a:t> Disparity is defined as the horizontal displacement between a pair of matching pixels—one from the left image and one from the right.</a:t>
            </a:r>
            <a:br>
              <a:rPr lang="en-US"/>
            </a:br>
            <a:r>
              <a:rPr lang="en-US"/>
              <a:t> This displacement tells us how much an object shifts between the two views, and it’s key to estimating depth.</a:t>
            </a:r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4915631c84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4915631c84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Let’s look at how disparity relates to depth.</a:t>
            </a:r>
            <a:endParaRPr lang="it-IT" dirty="0"/>
          </a:p>
          <a:p>
            <a:pPr>
              <a:buNone/>
            </a:pPr>
            <a:r>
              <a:rPr lang="en-US" dirty="0"/>
              <a:t>Mathematically, disparity is computed as the horizontal difference between matching pixel positions:</a:t>
            </a:r>
            <a:endParaRPr lang="it-IT" dirty="0"/>
          </a:p>
          <a:p>
            <a:pPr>
              <a:buNone/>
            </a:pPr>
            <a:r>
              <a:rPr lang="en-US" dirty="0"/>
              <a:t>       disparity=x1−x2 </a:t>
            </a:r>
            <a:endParaRPr lang="it-IT" dirty="0"/>
          </a:p>
          <a:p>
            <a:pPr>
              <a:buNone/>
            </a:pPr>
            <a:r>
              <a:rPr lang="en-US" dirty="0"/>
              <a:t>where x1 is the pixel position in the left image and x2 in the right.</a:t>
            </a:r>
            <a:endParaRPr lang="it-IT" dirty="0"/>
          </a:p>
          <a:p>
            <a:pPr>
              <a:buNone/>
            </a:pPr>
            <a:r>
              <a:rPr lang="en-US" dirty="0"/>
              <a:t>Using similar triangles, we can derive a formula for depth.</a:t>
            </a:r>
            <a:endParaRPr lang="it-IT" dirty="0"/>
          </a:p>
          <a:p>
            <a:pPr>
              <a:buNone/>
            </a:pPr>
            <a:r>
              <a:rPr lang="en-US" dirty="0"/>
              <a:t>Imagine two triangles: one formed by the point P and its projections x1 and x2, and another formed by the camera centers O and O′.</a:t>
            </a:r>
            <a:endParaRPr lang="it-IT" dirty="0"/>
          </a:p>
          <a:p>
            <a:pPr>
              <a:buNone/>
            </a:pPr>
            <a:r>
              <a:rPr lang="en-US" dirty="0"/>
              <a:t>Thanks to triangle similarity, we can write:</a:t>
            </a:r>
            <a:endParaRPr lang="it-IT" dirty="0"/>
          </a:p>
          <a:p>
            <a:pPr marL="0" indent="0">
              <a:buNone/>
            </a:pPr>
            <a:r>
              <a:rPr lang="en-US" dirty="0"/>
              <a:t>              baseline/disparity =depth /f</a:t>
            </a:r>
          </a:p>
          <a:p>
            <a:pPr marL="0" indent="0">
              <a:buNone/>
            </a:pPr>
            <a:r>
              <a:rPr lang="en-US" dirty="0"/>
              <a:t>   Solving for depth, we get:</a:t>
            </a:r>
            <a:br>
              <a:rPr lang="en-US" dirty="0"/>
            </a:br>
            <a:r>
              <a:rPr lang="en-US" dirty="0"/>
              <a:t>              depth = f ⋅ baseline / disparity</a:t>
            </a:r>
          </a:p>
          <a:p>
            <a:pPr marL="0" indent="0">
              <a:buNone/>
            </a:pPr>
            <a:r>
              <a:rPr lang="en-US" dirty="0"/>
              <a:t>   So with known focal length and baseline, disparity directly gives us depth.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equation is powerful because it reduces the entire problem of depth estimation to finding correspondences between pixels in the two rectified images.</a:t>
            </a:r>
            <a:endParaRPr lang="it-IT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>
          <a:extLst>
            <a:ext uri="{FF2B5EF4-FFF2-40B4-BE49-F238E27FC236}">
              <a16:creationId xmlns:a16="http://schemas.microsoft.com/office/drawing/2014/main" id="{FCA8E287-212F-AC20-3D55-518BD3464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4915631c84_0_297:notes">
            <a:extLst>
              <a:ext uri="{FF2B5EF4-FFF2-40B4-BE49-F238E27FC236}">
                <a16:creationId xmlns:a16="http://schemas.microsoft.com/office/drawing/2014/main" id="{865A1BA6-D552-6E5A-2F28-543ACE0D8C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4915631c84_0_297:notes">
            <a:extLst>
              <a:ext uri="{FF2B5EF4-FFF2-40B4-BE49-F238E27FC236}">
                <a16:creationId xmlns:a16="http://schemas.microsoft.com/office/drawing/2014/main" id="{334627AA-B573-7AD5-7A64-AEF96625E2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Take these two example images.</a:t>
            </a:r>
            <a:endParaRPr lang="it-IT"/>
          </a:p>
          <a:p>
            <a:pPr>
              <a:buNone/>
            </a:pPr>
            <a:r>
              <a:rPr lang="en-US"/>
              <a:t>They look very similar, but the objects appear slightly shifted due to the difference in perspective between the two cameras.</a:t>
            </a:r>
            <a:endParaRPr lang="it-IT"/>
          </a:p>
          <a:p>
            <a:pPr>
              <a:buNone/>
            </a:pPr>
            <a:r>
              <a:rPr lang="en-US"/>
              <a:t>Even if it’s hard to see with the naked eye, there is a measurable offset—this is the disparity.</a:t>
            </a:r>
            <a:endParaRPr lang="it-IT"/>
          </a:p>
          <a:p>
            <a:pPr>
              <a:buNone/>
            </a:pPr>
            <a:r>
              <a:rPr lang="en-US"/>
              <a:t>Because the images are rectified, we know the corresponding pixels lie on the same scanline, and we only need to search horizontally to find the match.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683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4915631c8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4915631c8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it-IT" err="1"/>
              <a:t>Overview</a:t>
            </a:r>
            <a:r>
              <a:rPr lang="it-IT"/>
              <a:t> of the </a:t>
            </a:r>
            <a:r>
              <a:rPr lang="it-IT" err="1"/>
              <a:t>lecture</a:t>
            </a:r>
            <a:endParaRPr err="1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4915631c84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4915631c84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This brings us to the similarity matrix approach for stereo matching.</a:t>
            </a:r>
            <a:br>
              <a:rPr lang="en-US"/>
            </a:br>
            <a:r>
              <a:rPr lang="en-US"/>
              <a:t>The idea is to slide a window along the </a:t>
            </a:r>
            <a:r>
              <a:rPr lang="en-US" err="1"/>
              <a:t>epipolar</a:t>
            </a:r>
            <a:r>
              <a:rPr lang="en-US"/>
              <a:t> line in the second image to find the best match for a patch selected in the first image.</a:t>
            </a:r>
          </a:p>
          <a:p>
            <a:pPr marL="0" indent="0">
              <a:buNone/>
            </a:pPr>
            <a:r>
              <a:rPr lang="en-US"/>
              <a:t>We use a </a:t>
            </a:r>
            <a:r>
              <a:rPr lang="en-US" b="1"/>
              <a:t>similarity score</a:t>
            </a:r>
            <a:r>
              <a:rPr lang="en-US"/>
              <a:t> between patches to find which one is the best match.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>
          <a:extLst>
            <a:ext uri="{FF2B5EF4-FFF2-40B4-BE49-F238E27FC236}">
              <a16:creationId xmlns:a16="http://schemas.microsoft.com/office/drawing/2014/main" id="{B30FD747-A551-4525-CA45-8EAE49D6B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4915631c84_0_284:notes">
            <a:extLst>
              <a:ext uri="{FF2B5EF4-FFF2-40B4-BE49-F238E27FC236}">
                <a16:creationId xmlns:a16="http://schemas.microsoft.com/office/drawing/2014/main" id="{62C52157-BEC5-3604-C884-B503E33FAA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4915631c84_0_284:notes">
            <a:extLst>
              <a:ext uri="{FF2B5EF4-FFF2-40B4-BE49-F238E27FC236}">
                <a16:creationId xmlns:a16="http://schemas.microsoft.com/office/drawing/2014/main" id="{12021FEB-AB52-7844-3C54-4D439771F0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it-IT" err="1"/>
              <a:t>We</a:t>
            </a:r>
            <a:r>
              <a:rPr lang="it-IT"/>
              <a:t> </a:t>
            </a:r>
            <a:r>
              <a:rPr lang="it-IT" err="1"/>
              <a:t>begin</a:t>
            </a:r>
            <a:r>
              <a:rPr lang="it-IT"/>
              <a:t> with a red </a:t>
            </a:r>
            <a:r>
              <a:rPr lang="it-IT" err="1"/>
              <a:t>square</a:t>
            </a:r>
            <a:r>
              <a:rPr lang="it-IT"/>
              <a:t>—a patch—on the </a:t>
            </a:r>
            <a:r>
              <a:rPr lang="it-IT" err="1"/>
              <a:t>left</a:t>
            </a:r>
            <a:r>
              <a:rPr lang="it-IT"/>
              <a:t> image.</a:t>
            </a:r>
            <a:br>
              <a:rPr lang="it-IT"/>
            </a:br>
            <a:r>
              <a:rPr lang="it-IT"/>
              <a:t> </a:t>
            </a:r>
            <a:r>
              <a:rPr lang="it-IT" err="1"/>
              <a:t>Then</a:t>
            </a:r>
            <a:r>
              <a:rPr lang="it-IT"/>
              <a:t> </a:t>
            </a:r>
            <a:r>
              <a:rPr lang="it-IT" err="1"/>
              <a:t>we</a:t>
            </a:r>
            <a:r>
              <a:rPr lang="it-IT"/>
              <a:t> </a:t>
            </a:r>
            <a:r>
              <a:rPr lang="it-IT" err="1"/>
              <a:t>scan</a:t>
            </a:r>
            <a:r>
              <a:rPr lang="it-IT"/>
              <a:t> </a:t>
            </a:r>
            <a:r>
              <a:rPr lang="it-IT" err="1"/>
              <a:t>along</a:t>
            </a:r>
            <a:r>
              <a:rPr lang="it-IT"/>
              <a:t> the </a:t>
            </a:r>
            <a:r>
              <a:rPr lang="it-IT" err="1"/>
              <a:t>same</a:t>
            </a:r>
            <a:r>
              <a:rPr lang="it-IT"/>
              <a:t> </a:t>
            </a:r>
            <a:r>
              <a:rPr lang="it-IT" err="1"/>
              <a:t>row</a:t>
            </a:r>
            <a:r>
              <a:rPr lang="it-IT"/>
              <a:t> in the </a:t>
            </a:r>
            <a:r>
              <a:rPr lang="it-IT" err="1"/>
              <a:t>right</a:t>
            </a:r>
            <a:r>
              <a:rPr lang="it-IT"/>
              <a:t> image </a:t>
            </a:r>
            <a:r>
              <a:rPr lang="it-IT" err="1"/>
              <a:t>using</a:t>
            </a:r>
            <a:r>
              <a:rPr lang="it-IT"/>
              <a:t> a sliding window, computing a </a:t>
            </a:r>
            <a:r>
              <a:rPr lang="it-IT" b="1" err="1"/>
              <a:t>similarity</a:t>
            </a:r>
            <a:r>
              <a:rPr lang="it-IT" b="1"/>
              <a:t> score</a:t>
            </a:r>
            <a:r>
              <a:rPr lang="it-IT"/>
              <a:t> </a:t>
            </a:r>
            <a:r>
              <a:rPr lang="it-IT" err="1"/>
              <a:t>between</a:t>
            </a:r>
            <a:r>
              <a:rPr lang="it-IT"/>
              <a:t> patches.</a:t>
            </a:r>
            <a:br>
              <a:rPr lang="it-IT"/>
            </a:br>
            <a:r>
              <a:rPr lang="it-IT"/>
              <a:t> </a:t>
            </a:r>
            <a:r>
              <a:rPr lang="it-IT" err="1"/>
              <a:t>This</a:t>
            </a:r>
            <a:r>
              <a:rPr lang="it-IT"/>
              <a:t> score </a:t>
            </a:r>
            <a:r>
              <a:rPr lang="it-IT" err="1"/>
              <a:t>tells</a:t>
            </a:r>
            <a:r>
              <a:rPr lang="it-IT"/>
              <a:t> </a:t>
            </a:r>
            <a:r>
              <a:rPr lang="it-IT" err="1"/>
              <a:t>us</a:t>
            </a:r>
            <a:r>
              <a:rPr lang="it-IT"/>
              <a:t> </a:t>
            </a:r>
            <a:r>
              <a:rPr lang="it-IT" err="1"/>
              <a:t>how</a:t>
            </a:r>
            <a:r>
              <a:rPr lang="it-IT"/>
              <a:t> </a:t>
            </a:r>
            <a:r>
              <a:rPr lang="it-IT" err="1"/>
              <a:t>well</a:t>
            </a:r>
            <a:r>
              <a:rPr lang="it-IT"/>
              <a:t> the </a:t>
            </a:r>
            <a:r>
              <a:rPr lang="it-IT" err="1"/>
              <a:t>two</a:t>
            </a:r>
            <a:r>
              <a:rPr lang="it-IT"/>
              <a:t> patches match, and </a:t>
            </a:r>
            <a:r>
              <a:rPr lang="it-IT" err="1"/>
              <a:t>we</a:t>
            </a:r>
            <a:r>
              <a:rPr lang="it-IT"/>
              <a:t> </a:t>
            </a:r>
            <a:r>
              <a:rPr lang="it-IT" err="1"/>
              <a:t>choose</a:t>
            </a:r>
            <a:r>
              <a:rPr lang="it-IT"/>
              <a:t> the one with the </a:t>
            </a:r>
            <a:r>
              <a:rPr lang="it-IT" err="1"/>
              <a:t>highest</a:t>
            </a:r>
            <a:r>
              <a:rPr lang="it-IT"/>
              <a:t> score.</a:t>
            </a:r>
          </a:p>
          <a:p>
            <a:pPr marL="0" indent="0">
              <a:buNone/>
            </a:pPr>
            <a:r>
              <a:rPr lang="it-IT" err="1"/>
              <a:t>You</a:t>
            </a:r>
            <a:r>
              <a:rPr lang="it-IT"/>
              <a:t> can </a:t>
            </a:r>
            <a:r>
              <a:rPr lang="it-IT" err="1"/>
              <a:t>see</a:t>
            </a:r>
            <a:r>
              <a:rPr lang="it-IT"/>
              <a:t> the </a:t>
            </a:r>
            <a:r>
              <a:rPr lang="it-IT" err="1"/>
              <a:t>results</a:t>
            </a:r>
            <a:r>
              <a:rPr lang="it-IT"/>
              <a:t> of running a </a:t>
            </a:r>
            <a:r>
              <a:rPr lang="it-IT" err="1"/>
              <a:t>similarity</a:t>
            </a:r>
            <a:r>
              <a:rPr lang="it-IT"/>
              <a:t> </a:t>
            </a:r>
            <a:r>
              <a:rPr lang="it-IT" err="1"/>
              <a:t>metric</a:t>
            </a:r>
            <a:r>
              <a:rPr lang="it-IT"/>
              <a:t> on </a:t>
            </a:r>
            <a:r>
              <a:rPr lang="it-IT" err="1"/>
              <a:t>these</a:t>
            </a:r>
            <a:r>
              <a:rPr lang="it-IT"/>
              <a:t> </a:t>
            </a:r>
            <a:r>
              <a:rPr lang="it-IT" err="1"/>
              <a:t>two</a:t>
            </a:r>
            <a:r>
              <a:rPr lang="it-IT"/>
              <a:t> images on the bottom </a:t>
            </a:r>
            <a:r>
              <a:rPr lang="it-IT" err="1"/>
              <a:t>right</a:t>
            </a:r>
            <a:r>
              <a:rPr lang="it-IT"/>
              <a:t>.</a:t>
            </a:r>
          </a:p>
          <a:p>
            <a:pPr marL="0" indent="0">
              <a:buNone/>
            </a:pPr>
            <a:r>
              <a:rPr lang="it-IT" err="1"/>
              <a:t>Higher</a:t>
            </a:r>
            <a:r>
              <a:rPr lang="it-IT"/>
              <a:t> matching scores </a:t>
            </a:r>
            <a:r>
              <a:rPr lang="it-IT" err="1"/>
              <a:t>gives</a:t>
            </a:r>
            <a:r>
              <a:rPr lang="it-IT"/>
              <a:t> </a:t>
            </a:r>
            <a:r>
              <a:rPr lang="it-IT" err="1"/>
              <a:t>better</a:t>
            </a:r>
            <a:r>
              <a:rPr lang="it-IT"/>
              <a:t> patch matches.</a:t>
            </a:r>
          </a:p>
        </p:txBody>
      </p:sp>
    </p:spTree>
    <p:extLst>
      <p:ext uri="{BB962C8B-B14F-4D97-AF65-F5344CB8AC3E}">
        <p14:creationId xmlns:p14="http://schemas.microsoft.com/office/powerpoint/2010/main" val="322469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49b541ca73_11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49b541ca73_11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/>
              <a:t>There are several well-known functions used to compute similarity between image patches.</a:t>
            </a:r>
            <a:br>
              <a:rPr lang="en-US"/>
            </a:br>
            <a:r>
              <a:rPr lang="en-US"/>
              <a:t>Here are the most common ones:</a:t>
            </a:r>
            <a:endParaRPr lang="it-IT"/>
          </a:p>
          <a:p>
            <a:pPr marL="158750" indent="0">
              <a:buNone/>
            </a:pPr>
            <a:endParaRPr lang="en-US"/>
          </a:p>
          <a:p>
            <a:pPr marL="158750" indent="0">
              <a:buNone/>
            </a:pPr>
            <a:r>
              <a:rPr lang="en-US"/>
              <a:t>Sum of Absolute Differences (SAD):</a:t>
            </a:r>
            <a:br>
              <a:rPr lang="en-US"/>
            </a:br>
            <a:r>
              <a:rPr lang="en-US"/>
              <a:t>   This function simply sums up the absolute difference between each pixel in the two patches.</a:t>
            </a:r>
            <a:br>
              <a:rPr lang="en-US"/>
            </a:br>
            <a:r>
              <a:rPr lang="en-US"/>
              <a:t>   It’s fast and easy to compute, but not very robust to lighting changes.</a:t>
            </a:r>
          </a:p>
          <a:p>
            <a:pPr marL="158750" indent="0">
              <a:buNone/>
            </a:pPr>
            <a:r>
              <a:rPr lang="en-US"/>
              <a:t>Sum of Squared Differences (SSD):</a:t>
            </a:r>
            <a:br>
              <a:rPr lang="en-US"/>
            </a:br>
            <a:r>
              <a:rPr lang="en-US"/>
              <a:t>  Similar to SAD, but instead of absolute values, it sums the squares of the differences.</a:t>
            </a:r>
            <a:br>
              <a:rPr lang="en-US"/>
            </a:br>
            <a:r>
              <a:rPr lang="en-US"/>
              <a:t>  This penalizes larger errors more heavily and gives smoother results, but it's also more sensitive to noise.</a:t>
            </a:r>
          </a:p>
          <a:p>
            <a:pPr marL="158750" indent="0">
              <a:buNone/>
            </a:pPr>
            <a:r>
              <a:rPr lang="en-US"/>
              <a:t>Normalized Cross-Correlation (NCC):</a:t>
            </a:r>
            <a:br>
              <a:rPr lang="en-US"/>
            </a:br>
            <a:r>
              <a:rPr lang="en-US"/>
              <a:t>  This function compares how well the intensity patterns of the two patches match, normalized by their variances.</a:t>
            </a:r>
            <a:br>
              <a:rPr lang="en-US"/>
            </a:br>
            <a:r>
              <a:rPr lang="en-US"/>
              <a:t>  It's more robust to global illumination changes and contrast differences, though it’s computationally more expensive.”</a:t>
            </a:r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>
          <a:extLst>
            <a:ext uri="{FF2B5EF4-FFF2-40B4-BE49-F238E27FC236}">
              <a16:creationId xmlns:a16="http://schemas.microsoft.com/office/drawing/2014/main" id="{CC8CAEFD-C1BA-5D92-C1CC-4742237C8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49b541ca73_11_143:notes">
            <a:extLst>
              <a:ext uri="{FF2B5EF4-FFF2-40B4-BE49-F238E27FC236}">
                <a16:creationId xmlns:a16="http://schemas.microsoft.com/office/drawing/2014/main" id="{BCC4F945-E03F-F890-E847-A2080ADBDB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49b541ca73_11_143:notes">
            <a:extLst>
              <a:ext uri="{FF2B5EF4-FFF2-40B4-BE49-F238E27FC236}">
                <a16:creationId xmlns:a16="http://schemas.microsoft.com/office/drawing/2014/main" id="{22012F5C-3929-ADC5-5274-F1012A42E2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Let’s now visualize how this process works with two rectified cameras and their corresponding images.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7290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>
          <a:extLst>
            <a:ext uri="{FF2B5EF4-FFF2-40B4-BE49-F238E27FC236}">
              <a16:creationId xmlns:a16="http://schemas.microsoft.com/office/drawing/2014/main" id="{D5E451BC-73FA-B46C-365F-3E08C61EE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49b541ca73_11_143:notes">
            <a:extLst>
              <a:ext uri="{FF2B5EF4-FFF2-40B4-BE49-F238E27FC236}">
                <a16:creationId xmlns:a16="http://schemas.microsoft.com/office/drawing/2014/main" id="{BCF6335E-8A89-7059-73BD-12CC5A5D73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49b541ca73_11_143:notes">
            <a:extLst>
              <a:ext uri="{FF2B5EF4-FFF2-40B4-BE49-F238E27FC236}">
                <a16:creationId xmlns:a16="http://schemas.microsoft.com/office/drawing/2014/main" id="{10A90F77-F927-5B9E-5A86-D9AD4E0CA9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(video)</a:t>
            </a:r>
            <a:endParaRPr lang="it-IT" dirty="0"/>
          </a:p>
          <a:p>
            <a:pPr>
              <a:buNone/>
            </a:pPr>
            <a:r>
              <a:rPr lang="en-US" dirty="0"/>
              <a:t>What we do is, foreach patch of the left image (blue), we compute the </a:t>
            </a:r>
            <a:r>
              <a:rPr lang="en-US" dirty="0" err="1"/>
              <a:t>distace</a:t>
            </a:r>
            <a:r>
              <a:rPr lang="en-US" dirty="0"/>
              <a:t> metric </a:t>
            </a:r>
            <a:r>
              <a:rPr lang="en-US" dirty="0" err="1"/>
              <a:t>wrt</a:t>
            </a:r>
            <a:r>
              <a:rPr lang="en-US" dirty="0"/>
              <a:t> the corresponding </a:t>
            </a:r>
            <a:r>
              <a:rPr lang="en-US" dirty="0" err="1"/>
              <a:t>epipolar</a:t>
            </a:r>
            <a:r>
              <a:rPr lang="en-US" dirty="0"/>
              <a:t> line in the right image (red patches).</a:t>
            </a:r>
            <a:endParaRPr lang="it-IT"/>
          </a:p>
          <a:p>
            <a:pPr>
              <a:buNone/>
            </a:pPr>
            <a:r>
              <a:rPr lang="en-US" dirty="0"/>
              <a:t> These matching scores form what we call the </a:t>
            </a:r>
            <a:r>
              <a:rPr lang="en-US" b="1" dirty="0"/>
              <a:t>cost values</a:t>
            </a:r>
            <a:r>
              <a:rPr lang="en-US" dirty="0"/>
              <a:t>. For each patch in the right image (</a:t>
            </a:r>
            <a:r>
              <a:rPr lang="en-US" dirty="0" err="1"/>
              <a:t>i</a:t>
            </a:r>
            <a:r>
              <a:rPr lang="en-US" dirty="0"/>
              <a:t>, j), we get multiple cost values (equal to the number of red patches in the </a:t>
            </a:r>
            <a:r>
              <a:rPr lang="en-US" dirty="0" err="1"/>
              <a:t>epipolar</a:t>
            </a:r>
            <a:r>
              <a:rPr lang="en-US" dirty="0"/>
              <a:t> line of the right image)</a:t>
            </a:r>
            <a:endParaRPr lang="it-IT" dirty="0"/>
          </a:p>
          <a:p>
            <a:pPr>
              <a:buNone/>
            </a:pPr>
            <a:r>
              <a:rPr lang="en-US"/>
              <a:t> 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0190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>
          <a:extLst>
            <a:ext uri="{FF2B5EF4-FFF2-40B4-BE49-F238E27FC236}">
              <a16:creationId xmlns:a16="http://schemas.microsoft.com/office/drawing/2014/main" id="{FA8C0922-97D4-6C7E-BBF1-A2E08DBE2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49b541ca73_11_143:notes">
            <a:extLst>
              <a:ext uri="{FF2B5EF4-FFF2-40B4-BE49-F238E27FC236}">
                <a16:creationId xmlns:a16="http://schemas.microsoft.com/office/drawing/2014/main" id="{E7730914-139C-CB6F-BF85-13BF43228A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49b541ca73_11_143:notes">
            <a:extLst>
              <a:ext uri="{FF2B5EF4-FFF2-40B4-BE49-F238E27FC236}">
                <a16:creationId xmlns:a16="http://schemas.microsoft.com/office/drawing/2014/main" id="{B40906FC-B564-F84C-C58E-D3D4C8B7E7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The final result is a 3D volume of values.</a:t>
            </a:r>
            <a:endParaRPr lang="it-IT"/>
          </a:p>
          <a:p>
            <a:pPr>
              <a:buNone/>
            </a:pPr>
            <a:r>
              <a:rPr lang="en-US"/>
              <a:t>Its dimensions are:</a:t>
            </a:r>
            <a:endParaRPr lang="it-IT"/>
          </a:p>
          <a:p>
            <a:pPr>
              <a:buNone/>
            </a:pPr>
            <a:r>
              <a:rPr lang="en-US"/>
              <a:t> - Height × Width (number of pixels)</a:t>
            </a:r>
            <a:endParaRPr lang="it-IT"/>
          </a:p>
          <a:p>
            <a:pPr>
              <a:buNone/>
            </a:pPr>
            <a:r>
              <a:rPr lang="en-US"/>
              <a:t> - Times the number of disparities we evaluate (which can be up to the width of the image in the simplest case)</a:t>
            </a:r>
            <a:endParaRPr lang="it-IT"/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Each entry represents a cost or score between two patches. In some methods, instead of </a:t>
            </a:r>
            <a:endParaRPr lang="it-IT"/>
          </a:p>
          <a:p>
            <a:pPr>
              <a:buNone/>
            </a:pPr>
            <a:r>
              <a:rPr lang="en-US"/>
              <a:t>raw similarity scores, we extract feature descriptors, so each entry becomes a feature vector instead of a single number.</a:t>
            </a:r>
            <a:endParaRPr lang="it-IT"/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>
              <a:buNone/>
            </a:pPr>
            <a:r>
              <a:rPr lang="en-US"/>
              <a:t>This structure is called the </a:t>
            </a:r>
            <a:r>
              <a:rPr lang="en-US" b="1"/>
              <a:t>cost volume</a:t>
            </a:r>
            <a:r>
              <a:rPr lang="en-US"/>
              <a:t>, and it’s fundamental in many stereo matching pipelines.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 marL="0" indent="0"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43385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4915631c84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4915631c84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example</a:t>
            </a:r>
            <a:r>
              <a:rPr lang="it-IT" dirty="0"/>
              <a:t> of </a:t>
            </a:r>
            <a:r>
              <a:rPr lang="it-IT" dirty="0" err="1"/>
              <a:t>result</a:t>
            </a:r>
            <a:r>
              <a:rPr lang="it-IT" dirty="0"/>
              <a:t>. On the </a:t>
            </a:r>
            <a:r>
              <a:rPr lang="it-IT" dirty="0" err="1"/>
              <a:t>left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see</a:t>
            </a:r>
            <a:r>
              <a:rPr lang="it-IT" dirty="0"/>
              <a:t> the input </a:t>
            </a:r>
            <a:r>
              <a:rPr lang="it-IT" dirty="0" err="1"/>
              <a:t>left</a:t>
            </a:r>
            <a:r>
              <a:rPr lang="it-IT" dirty="0"/>
              <a:t> image, </a:t>
            </a:r>
            <a:r>
              <a:rPr lang="it-IT" dirty="0" err="1"/>
              <a:t>while</a:t>
            </a:r>
            <a:r>
              <a:rPr lang="it-IT" dirty="0"/>
              <a:t> on the </a:t>
            </a:r>
            <a:r>
              <a:rPr lang="it-IT" dirty="0" err="1"/>
              <a:t>right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see</a:t>
            </a:r>
            <a:r>
              <a:rPr lang="it-IT" dirty="0"/>
              <a:t> the output </a:t>
            </a:r>
            <a:r>
              <a:rPr lang="it-IT" dirty="0" err="1"/>
              <a:t>disparities</a:t>
            </a:r>
            <a:r>
              <a:rPr lang="it-IT" dirty="0"/>
              <a:t> and the GT </a:t>
            </a:r>
            <a:r>
              <a:rPr lang="it-IT" dirty="0" err="1"/>
              <a:t>disparities</a:t>
            </a:r>
            <a:r>
              <a:rPr lang="it-IT" dirty="0"/>
              <a:t>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4915631c84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4915631c84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However, classical stereo matching methods have many limitations.</a:t>
            </a:r>
            <a:br>
              <a:rPr lang="en-US"/>
            </a:br>
            <a:r>
              <a:rPr lang="en-US"/>
              <a:t> Handcrafted similarity functions often lack flexibility and robustness.</a:t>
            </a:r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49428ed317_308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49428ed317_308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For instance, when images contain repeated patterns, a point in the left image may match multiple points in the right image, confusing the matching algorithm.</a:t>
            </a:r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4915631c84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4915631c84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The size of the comparison window also introduces trade-offs.</a:t>
            </a:r>
            <a:br>
              <a:rPr lang="en-US"/>
            </a:br>
            <a:r>
              <a:rPr lang="en-US"/>
              <a:t> A window that is too small becomes highly sensitive to image noise, while a window that is too large can smooth out meaningful features, hurting accuracy.</a:t>
            </a:r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49b541ca73_1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49b541ca73_1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One of the most important goals of 3D vision is to reconstruct the shape of objects or entire scenes from images.</a:t>
            </a:r>
            <a:br>
              <a:rPr lang="en-US"/>
            </a:br>
            <a:r>
              <a:rPr lang="en-US"/>
              <a:t>This has many practical applications.</a:t>
            </a:r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4915631c84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4915631c84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err="1"/>
              <a:t>Textureless</a:t>
            </a:r>
            <a:r>
              <a:rPr lang="en-US"/>
              <a:t> surfaces present another challenge: since all patches look the same, the cost function cannot determine the correct match.</a:t>
            </a:r>
            <a:br>
              <a:rPr lang="en-US"/>
            </a:br>
            <a:r>
              <a:rPr lang="en-US"/>
              <a:t> </a:t>
            </a:r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4915631c84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4915631c84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Changes in lighting can affect the appearance of patches between views, leading to poor matching results.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4915631c84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4915631c84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Another important limitation is related to </a:t>
            </a:r>
            <a:r>
              <a:rPr lang="en-US" b="1"/>
              <a:t>foreshortening</a:t>
            </a:r>
            <a:r>
              <a:rPr lang="en-US"/>
              <a:t>.</a:t>
            </a:r>
            <a:br>
              <a:rPr lang="en-US"/>
            </a:br>
            <a:r>
              <a:rPr lang="en-US"/>
              <a:t> If we use a large baseline and make a small error in disparity estimation, the resulting depth error remains tolerable.</a:t>
            </a:r>
            <a:br>
              <a:rPr lang="en-US"/>
            </a:br>
            <a:r>
              <a:rPr lang="en-US"/>
              <a:t> But with a narrow baseline, the same disparity error results in a much larger depth error (this is due to the geometry of projection).</a:t>
            </a:r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4915631c84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4915631c84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Let’s not forget </a:t>
            </a:r>
            <a:r>
              <a:rPr lang="en-US" b="1"/>
              <a:t>occlusions. </a:t>
            </a:r>
            <a:r>
              <a:rPr lang="en-US"/>
              <a:t>Parts of the scene visible in one image may be completely hidden in the other.</a:t>
            </a:r>
            <a:br>
              <a:rPr lang="en-US"/>
            </a:br>
            <a:r>
              <a:rPr lang="en-US"/>
              <a:t> This naturally occurs in any 3D scene viewed from two different viewpoints.</a:t>
            </a:r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4915631c84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4915631c84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Today, directly defining a cost function manually is no longer considered state of the art.</a:t>
            </a:r>
            <a:br>
              <a:rPr lang="en-US"/>
            </a:br>
            <a:r>
              <a:rPr lang="en-US"/>
              <a:t> Modern stereo matching methods rely heavily on deep learning, allowing us to learn how to extract and compare features automatically.</a:t>
            </a:r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4915631c84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4915631c84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One intuitive idea is: instead of handcrafting a matching function, let’s learn one using neural networks.</a:t>
            </a:r>
            <a:br>
              <a:rPr lang="en-US"/>
            </a:br>
            <a:r>
              <a:rPr lang="en-US"/>
              <a:t> This was explored early in the rise of deep learning.</a:t>
            </a:r>
            <a:br>
              <a:rPr lang="en-US"/>
            </a:br>
            <a:r>
              <a:rPr lang="en-US"/>
              <a:t> In this work, the authors built a dataset of triplets:</a:t>
            </a:r>
          </a:p>
          <a:p>
            <a:pPr marL="171450" indent="-171450"/>
            <a:r>
              <a:rPr lang="en-US"/>
              <a:t>a reference patch from the left image,</a:t>
            </a:r>
          </a:p>
          <a:p>
            <a:pPr marL="171450" indent="-171450"/>
            <a:r>
              <a:rPr lang="en-US"/>
              <a:t>a </a:t>
            </a:r>
            <a:r>
              <a:rPr lang="en-US" b="1"/>
              <a:t>positive</a:t>
            </a:r>
            <a:r>
              <a:rPr lang="en-US"/>
              <a:t> patch, taken from the corresponding 3D location in the right image,</a:t>
            </a:r>
          </a:p>
          <a:p>
            <a:pPr marL="171450" indent="-171450"/>
            <a:r>
              <a:rPr lang="en-US"/>
              <a:t>and a </a:t>
            </a:r>
            <a:r>
              <a:rPr lang="en-US" b="1"/>
              <a:t>negative</a:t>
            </a:r>
            <a:r>
              <a:rPr lang="en-US"/>
              <a:t> patch, from a different 3D location.</a:t>
            </a:r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>
          <a:extLst>
            <a:ext uri="{FF2B5EF4-FFF2-40B4-BE49-F238E27FC236}">
              <a16:creationId xmlns:a16="http://schemas.microsoft.com/office/drawing/2014/main" id="{BCE440B5-FFA1-18D0-AFD7-C4A2A61A5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4915631c84_0_426:notes">
            <a:extLst>
              <a:ext uri="{FF2B5EF4-FFF2-40B4-BE49-F238E27FC236}">
                <a16:creationId xmlns:a16="http://schemas.microsoft.com/office/drawing/2014/main" id="{CDA4A237-6250-586D-E0BA-25E1953C29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4915631c84_0_426:notes">
            <a:extLst>
              <a:ext uri="{FF2B5EF4-FFF2-40B4-BE49-F238E27FC236}">
                <a16:creationId xmlns:a16="http://schemas.microsoft.com/office/drawing/2014/main" id="{6A3C9B3A-ECCD-5D3D-F800-BBE0109B5E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To learn the matching function, the authors used a </a:t>
            </a:r>
            <a:r>
              <a:rPr lang="en-US" b="1"/>
              <a:t>Siamese Neural Network</a:t>
            </a:r>
            <a:r>
              <a:rPr lang="en-US"/>
              <a:t>.</a:t>
            </a:r>
            <a:br>
              <a:rPr lang="en-US"/>
            </a:br>
            <a:r>
              <a:rPr lang="en-US"/>
              <a:t> This architecture takes two patches (left and right) as input, and processes both using the same shared convolutional layers.</a:t>
            </a:r>
            <a:br>
              <a:rPr lang="en-US"/>
            </a:br>
            <a:r>
              <a:rPr lang="en-US"/>
              <a:t> It then produces a matching score, ideally close to 1 if the patches correspond, and 0 if they don’t.</a:t>
            </a:r>
            <a:endParaRPr lang="it-IT"/>
          </a:p>
          <a:p>
            <a:pPr>
              <a:buNone/>
            </a:pPr>
            <a:r>
              <a:rPr lang="en-US"/>
              <a:t>The network is trained using a </a:t>
            </a:r>
            <a:r>
              <a:rPr lang="en-US" b="1"/>
              <a:t>binary classification loss</a:t>
            </a:r>
            <a:r>
              <a:rPr lang="en-US"/>
              <a:t>: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45442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>
          <a:extLst>
            <a:ext uri="{FF2B5EF4-FFF2-40B4-BE49-F238E27FC236}">
              <a16:creationId xmlns:a16="http://schemas.microsoft.com/office/drawing/2014/main" id="{732F4B3D-2A70-E8E7-C604-761CAF100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4915631c84_0_426:notes">
            <a:extLst>
              <a:ext uri="{FF2B5EF4-FFF2-40B4-BE49-F238E27FC236}">
                <a16:creationId xmlns:a16="http://schemas.microsoft.com/office/drawing/2014/main" id="{881B9D4E-37C3-F3CE-79B1-D023B94BC4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4915631c84_0_426:notes">
            <a:extLst>
              <a:ext uri="{FF2B5EF4-FFF2-40B4-BE49-F238E27FC236}">
                <a16:creationId xmlns:a16="http://schemas.microsoft.com/office/drawing/2014/main" id="{13912F83-D618-BA87-46F3-6285ABD2BE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If we feed it a reference and a positive patch, we want the score to be 1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73194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>
          <a:extLst>
            <a:ext uri="{FF2B5EF4-FFF2-40B4-BE49-F238E27FC236}">
              <a16:creationId xmlns:a16="http://schemas.microsoft.com/office/drawing/2014/main" id="{B16F65F7-C8DC-3719-8AC4-312DA3DAF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4915631c84_0_426:notes">
            <a:extLst>
              <a:ext uri="{FF2B5EF4-FFF2-40B4-BE49-F238E27FC236}">
                <a16:creationId xmlns:a16="http://schemas.microsoft.com/office/drawing/2014/main" id="{22F9FE55-F241-162A-97A0-8EFF7FFE24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4915631c84_0_426:notes">
            <a:extLst>
              <a:ext uri="{FF2B5EF4-FFF2-40B4-BE49-F238E27FC236}">
                <a16:creationId xmlns:a16="http://schemas.microsoft.com/office/drawing/2014/main" id="{4B974794-599B-A782-2262-8F57ECEFB2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If we feed it a reference and a negative patch, the score should be 0.</a:t>
            </a:r>
            <a:endParaRPr lang="it-IT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This learning-based method offers several advantages.</a:t>
            </a:r>
            <a:br>
              <a:rPr lang="en-US"/>
            </a:br>
            <a:r>
              <a:rPr lang="en-US"/>
              <a:t> First, it’s much more robust to noise, </a:t>
            </a:r>
            <a:r>
              <a:rPr lang="en-US" err="1"/>
              <a:t>textureless</a:t>
            </a:r>
            <a:r>
              <a:rPr lang="en-US"/>
              <a:t> regions, repeated patterns, and even illumination changes.</a:t>
            </a:r>
            <a:br>
              <a:rPr lang="en-US"/>
            </a:br>
            <a:r>
              <a:rPr lang="en-US"/>
              <a:t> Since the matching function is </a:t>
            </a:r>
            <a:r>
              <a:rPr lang="en-US" b="1"/>
              <a:t>learned directly from data</a:t>
            </a:r>
            <a:r>
              <a:rPr lang="en-US"/>
              <a:t>, it can adapt to many types of visual patterns and complexities that handcrafted functions struggle with.</a:t>
            </a:r>
            <a:br>
              <a:rPr lang="en-US"/>
            </a:br>
            <a:r>
              <a:rPr lang="en-US"/>
              <a:t> Moreover, it opens the door to end-to-end learning pipelines, which are more powerful and generalizable.</a:t>
            </a:r>
          </a:p>
        </p:txBody>
      </p:sp>
    </p:spTree>
    <p:extLst>
      <p:ext uri="{BB962C8B-B14F-4D97-AF65-F5344CB8AC3E}">
        <p14:creationId xmlns:p14="http://schemas.microsoft.com/office/powerpoint/2010/main" val="16431313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49428ed317_308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49428ed317_308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The following year, a very influential work called </a:t>
            </a:r>
            <a:r>
              <a:rPr lang="en-US" b="1" dirty="0" err="1"/>
              <a:t>GCNet</a:t>
            </a:r>
            <a:r>
              <a:rPr lang="en-US" dirty="0"/>
              <a:t> was introduced.</a:t>
            </a:r>
            <a:br>
              <a:rPr lang="en-US" dirty="0"/>
            </a:br>
            <a:r>
              <a:rPr lang="en-US" dirty="0"/>
              <a:t> This architecture is trained end-to-end using the </a:t>
            </a:r>
            <a:r>
              <a:rPr lang="en-US" b="1" dirty="0"/>
              <a:t>L1 loss</a:t>
            </a:r>
            <a:r>
              <a:rPr lang="en-US" dirty="0"/>
              <a:t> between the predicted disparity map and the ground truth disparity.</a:t>
            </a:r>
            <a:endParaRPr lang="it-IT" dirty="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dirty="0"/>
              <a:t>Instead of directly learning the cost function , the key idea is to compute the full </a:t>
            </a:r>
            <a:r>
              <a:rPr lang="en-US" b="1" dirty="0"/>
              <a:t>disparity cost volume</a:t>
            </a:r>
            <a:r>
              <a:rPr lang="en-US" dirty="0"/>
              <a:t> and apply </a:t>
            </a:r>
            <a:r>
              <a:rPr lang="en-US" b="1" dirty="0"/>
              <a:t>3D convolutions</a:t>
            </a:r>
            <a:r>
              <a:rPr lang="en-US" dirty="0"/>
              <a:t> directly on it.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Pipeline Description:</a:t>
            </a:r>
          </a:p>
          <a:p>
            <a:pPr marL="228600" indent="-228600">
              <a:buAutoNum type="arabicParenR"/>
            </a:pPr>
            <a:r>
              <a:rPr lang="en-US" dirty="0"/>
              <a:t>First, the network extracts features from the left and right images using 2D convolutions.</a:t>
            </a:r>
          </a:p>
          <a:p>
            <a:pPr marL="228600" indent="-228600">
              <a:buAutoNum type="arabicParenR"/>
            </a:pPr>
            <a:r>
              <a:rPr lang="en-US" dirty="0"/>
              <a:t>Then, it constructs a cost volume by comparing features across disparity levels. This results in a 4D tensor of shape: </a:t>
            </a:r>
            <a:r>
              <a:rPr lang="en-US" b="1" dirty="0"/>
              <a:t>height × width × </a:t>
            </a:r>
            <a:r>
              <a:rPr lang="en-US" b="1" dirty="0" err="1"/>
              <a:t>max_disparity</a:t>
            </a:r>
            <a:r>
              <a:rPr lang="en-US" b="1" dirty="0"/>
              <a:t> × </a:t>
            </a:r>
            <a:r>
              <a:rPr lang="en-US" b="1" dirty="0" err="1"/>
              <a:t>feature_dimension</a:t>
            </a:r>
            <a:r>
              <a:rPr lang="en-US" dirty="0"/>
              <a:t>.</a:t>
            </a:r>
            <a:endParaRPr lang="it-IT" dirty="0"/>
          </a:p>
          <a:p>
            <a:pPr marL="228600" indent="-228600">
              <a:buAutoNum type="arabicParenR"/>
            </a:pPr>
            <a:r>
              <a:rPr lang="en-US" dirty="0"/>
              <a:t>On this volume, 3D convolutions are applied to aggregate matching evidence across space and disparity. </a:t>
            </a:r>
          </a:p>
          <a:p>
            <a:pPr marL="228600" indent="-228600">
              <a:buAutoNum type="arabicParenR"/>
            </a:pPr>
            <a:r>
              <a:rPr lang="en-US" dirty="0"/>
              <a:t>The final output of the network is a full-resolution disparity map 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009D8DFD-DF33-2E51-CECA-69682CF41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49b541ca73_11_89:notes">
            <a:extLst>
              <a:ext uri="{FF2B5EF4-FFF2-40B4-BE49-F238E27FC236}">
                <a16:creationId xmlns:a16="http://schemas.microsoft.com/office/drawing/2014/main" id="{E00CD32C-D99A-9EC3-71F2-C4B6AA76B0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49b541ca73_11_89:notes">
            <a:extLst>
              <a:ext uri="{FF2B5EF4-FFF2-40B4-BE49-F238E27FC236}">
                <a16:creationId xmlns:a16="http://schemas.microsoft.com/office/drawing/2014/main" id="{93D6E699-0375-62E7-0CAA-F95B575E17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For example, it can help speed up the work of artists and 3D designers by automatically generating 3D models from photos.</a:t>
            </a:r>
            <a:endParaRPr lang="it-IT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This is crucial for fields like virtual reality, gaming, and digital twins.</a:t>
            </a:r>
          </a:p>
        </p:txBody>
      </p:sp>
    </p:spTree>
    <p:extLst>
      <p:ext uri="{BB962C8B-B14F-4D97-AF65-F5344CB8AC3E}">
        <p14:creationId xmlns:p14="http://schemas.microsoft.com/office/powerpoint/2010/main" val="33209491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497fee40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497fee40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Another significant approach is </a:t>
            </a:r>
            <a:r>
              <a:rPr lang="en-US" b="1" dirty="0"/>
              <a:t>RAFT-Stereo</a:t>
            </a:r>
            <a:r>
              <a:rPr lang="en-US" dirty="0"/>
              <a:t>, an extension of the RAFT architecture originally used for optical flow.</a:t>
            </a:r>
            <a:endParaRPr lang="it-IT" dirty="0"/>
          </a:p>
          <a:p>
            <a:pPr>
              <a:buNone/>
            </a:pPr>
            <a:r>
              <a:rPr lang="en-US" dirty="0"/>
              <a:t>Here, the idea is to refine the disparity map </a:t>
            </a:r>
            <a:r>
              <a:rPr lang="en-US" b="1" dirty="0"/>
              <a:t>iteratively</a:t>
            </a:r>
            <a:r>
              <a:rPr lang="en-US" dirty="0"/>
              <a:t>, using a </a:t>
            </a:r>
            <a:r>
              <a:rPr lang="en-US" b="1" dirty="0"/>
              <a:t>Gated Recurrent Unit (GRU) (</a:t>
            </a:r>
            <a:r>
              <a:rPr lang="en-US" dirty="0"/>
              <a:t>shown as green blocks in the diagram</a:t>
            </a:r>
            <a:endParaRPr lang="it-IT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/>
              <a:t>The pipeline is as follows:</a:t>
            </a:r>
            <a:endParaRPr lang="en-US" dirty="0"/>
          </a:p>
          <a:p>
            <a:pPr marL="228600" indent="-228600">
              <a:buAutoNum type="arabicParenR"/>
            </a:pPr>
            <a:r>
              <a:rPr lang="en-US"/>
              <a:t>First, extract features from both stereo images.</a:t>
            </a:r>
            <a:endParaRPr lang="en-US" dirty="0"/>
          </a:p>
          <a:p>
            <a:pPr marL="0" indent="0">
              <a:buNone/>
            </a:pPr>
            <a:r>
              <a:rPr lang="it-IT"/>
              <a:t>2) </a:t>
            </a:r>
            <a:r>
              <a:rPr lang="it-IT" err="1"/>
              <a:t>Then</a:t>
            </a:r>
            <a:r>
              <a:rPr lang="it-IT"/>
              <a:t> compute the </a:t>
            </a:r>
            <a:r>
              <a:rPr lang="it-IT" err="1"/>
              <a:t>correlation</a:t>
            </a:r>
            <a:r>
              <a:rPr lang="it-IT"/>
              <a:t> </a:t>
            </a:r>
            <a:r>
              <a:rPr lang="it-IT" err="1"/>
              <a:t>between</a:t>
            </a:r>
            <a:r>
              <a:rPr lang="it-IT"/>
              <a:t> features </a:t>
            </a:r>
            <a:r>
              <a:rPr lang="it-IT" err="1"/>
              <a:t>at</a:t>
            </a:r>
            <a:r>
              <a:rPr lang="it-IT"/>
              <a:t> multiple </a:t>
            </a:r>
            <a:r>
              <a:rPr lang="it-IT" err="1"/>
              <a:t>resolutions</a:t>
            </a:r>
            <a:r>
              <a:rPr lang="it-IT"/>
              <a:t> </a:t>
            </a:r>
            <a:r>
              <a:rPr lang="it-IT" err="1"/>
              <a:t>using</a:t>
            </a:r>
            <a:r>
              <a:rPr lang="it-IT"/>
              <a:t> </a:t>
            </a:r>
            <a:r>
              <a:rPr lang="it-IT" b="1"/>
              <a:t>dot products</a:t>
            </a:r>
            <a:r>
              <a:rPr lang="it-IT" dirty="0"/>
              <a:t> </a:t>
            </a:r>
            <a:r>
              <a:rPr lang="it-IT" err="1"/>
              <a:t>between</a:t>
            </a:r>
            <a:r>
              <a:rPr lang="it-IT"/>
              <a:t> feature </a:t>
            </a:r>
            <a:r>
              <a:rPr lang="it-IT" err="1"/>
              <a:t>maps</a:t>
            </a:r>
            <a:r>
              <a:rPr lang="it-IT"/>
              <a:t> and </a:t>
            </a:r>
            <a:r>
              <a:rPr lang="it-IT" b="1" err="1"/>
              <a:t>average</a:t>
            </a:r>
            <a:r>
              <a:rPr lang="it-IT" b="1"/>
              <a:t> pooling</a:t>
            </a:r>
            <a:r>
              <a:rPr lang="it-IT"/>
              <a:t>.</a:t>
            </a:r>
            <a:endParaRPr lang="en-US" dirty="0"/>
          </a:p>
          <a:p>
            <a:pPr marL="0" indent="0">
              <a:buNone/>
            </a:pPr>
            <a:r>
              <a:rPr lang="it-IT"/>
              <a:t>3) </a:t>
            </a:r>
            <a:r>
              <a:rPr lang="it-IT" u="sng"/>
              <a:t>The</a:t>
            </a:r>
            <a:r>
              <a:rPr lang="it-IT" dirty="0"/>
              <a:t> </a:t>
            </a:r>
            <a:r>
              <a:rPr lang="it-IT" err="1"/>
              <a:t>recurrent</a:t>
            </a:r>
            <a:r>
              <a:rPr lang="it-IT"/>
              <a:t> GRU </a:t>
            </a:r>
            <a:r>
              <a:rPr lang="it-IT" err="1"/>
              <a:t>module</a:t>
            </a:r>
            <a:r>
              <a:rPr lang="it-IT"/>
              <a:t> </a:t>
            </a:r>
            <a:r>
              <a:rPr lang="it-IT" err="1"/>
              <a:t>then</a:t>
            </a:r>
            <a:r>
              <a:rPr lang="it-IT"/>
              <a:t> </a:t>
            </a:r>
            <a:r>
              <a:rPr lang="it-IT" b="1"/>
              <a:t>updates</a:t>
            </a:r>
            <a:r>
              <a:rPr lang="it-IT"/>
              <a:t> the </a:t>
            </a:r>
            <a:r>
              <a:rPr lang="it-IT" err="1"/>
              <a:t>disparity</a:t>
            </a:r>
            <a:r>
              <a:rPr lang="it-IT"/>
              <a:t> </a:t>
            </a:r>
            <a:r>
              <a:rPr lang="it-IT" err="1"/>
              <a:t>map</a:t>
            </a:r>
            <a:r>
              <a:rPr lang="it-IT"/>
              <a:t> step by step, </a:t>
            </a:r>
            <a:r>
              <a:rPr lang="it-IT" err="1"/>
              <a:t>gradually</a:t>
            </a:r>
            <a:r>
              <a:rPr lang="it-IT"/>
              <a:t> </a:t>
            </a:r>
            <a:r>
              <a:rPr lang="it-IT" err="1"/>
              <a:t>refining</a:t>
            </a:r>
            <a:r>
              <a:rPr lang="it-IT"/>
              <a:t> </a:t>
            </a:r>
            <a:r>
              <a:rPr lang="it-IT" err="1"/>
              <a:t>it</a:t>
            </a:r>
            <a:r>
              <a:rPr lang="it-IT"/>
              <a:t> </a:t>
            </a:r>
            <a:r>
              <a:rPr lang="it-IT" err="1"/>
              <a:t>toward</a:t>
            </a:r>
            <a:r>
              <a:rPr lang="it-IT"/>
              <a:t> the </a:t>
            </a:r>
            <a:r>
              <a:rPr lang="it-IT" err="1"/>
              <a:t>correct</a:t>
            </a:r>
            <a:r>
              <a:rPr lang="it-IT"/>
              <a:t> </a:t>
            </a:r>
            <a:r>
              <a:rPr lang="it-IT" err="1"/>
              <a:t>solution</a:t>
            </a:r>
            <a:r>
              <a:rPr lang="it-IT"/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recursive refinement is highly effective for challenging scenes with occlusions, </a:t>
            </a:r>
            <a:r>
              <a:rPr lang="en-US" dirty="0" err="1"/>
              <a:t>textureless</a:t>
            </a:r>
            <a:r>
              <a:rPr lang="en-US" dirty="0"/>
              <a:t> regions, or fine details</a:t>
            </a:r>
            <a:endParaRPr lang="it-IT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>
          <a:extLst>
            <a:ext uri="{FF2B5EF4-FFF2-40B4-BE49-F238E27FC236}">
              <a16:creationId xmlns:a16="http://schemas.microsoft.com/office/drawing/2014/main" id="{53689654-7D3C-FBD9-7B38-E2F1568D8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497fee4060_0_0:notes">
            <a:extLst>
              <a:ext uri="{FF2B5EF4-FFF2-40B4-BE49-F238E27FC236}">
                <a16:creationId xmlns:a16="http://schemas.microsoft.com/office/drawing/2014/main" id="{F9788008-A54F-DA4C-368F-62471CEC5C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497fee4060_0_0:notes">
            <a:extLst>
              <a:ext uri="{FF2B5EF4-FFF2-40B4-BE49-F238E27FC236}">
                <a16:creationId xmlns:a16="http://schemas.microsoft.com/office/drawing/2014/main" id="{BBA7F6D0-B8DF-EAA6-9657-226B7DC58E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Here we can see example outputs of RAFT-Stereo.</a:t>
            </a:r>
            <a:br>
              <a:rPr lang="en-US"/>
            </a:br>
            <a:r>
              <a:rPr lang="en-US"/>
              <a:t>The predicted disparity maps are quite dense and smooth, capturing fine geometric details.</a:t>
            </a:r>
            <a:br>
              <a:rPr lang="en-US"/>
            </a:br>
            <a:r>
              <a:rPr lang="en-US"/>
              <a:t>This model has become a strong backbone for downstream applications, and was extended</a:t>
            </a:r>
            <a:endParaRPr lang="it-IT"/>
          </a:p>
          <a:p>
            <a:pPr marL="0" indent="0">
              <a:buNone/>
            </a:pPr>
            <a:r>
              <a:rPr lang="en-US"/>
              <a:t>in many works to lower the error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419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>
          <a:extLst>
            <a:ext uri="{FF2B5EF4-FFF2-40B4-BE49-F238E27FC236}">
              <a16:creationId xmlns:a16="http://schemas.microsoft.com/office/drawing/2014/main" id="{F0DF6DF6-D4B0-ACBA-B1ED-AC5075CA4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497fee4060_0_0:notes">
            <a:extLst>
              <a:ext uri="{FF2B5EF4-FFF2-40B4-BE49-F238E27FC236}">
                <a16:creationId xmlns:a16="http://schemas.microsoft.com/office/drawing/2014/main" id="{79E38497-2260-CC9D-A4BB-8BA7E13D20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497fee4060_0_0:notes">
            <a:extLst>
              <a:ext uri="{FF2B5EF4-FFF2-40B4-BE49-F238E27FC236}">
                <a16:creationId xmlns:a16="http://schemas.microsoft.com/office/drawing/2014/main" id="{41150A5D-561E-2AEC-40EE-B2ADDC1F77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Building on RAFT-Stereo, a very recent work presented at CVPR 2025 called </a:t>
            </a:r>
            <a:r>
              <a:rPr lang="en-US" b="1"/>
              <a:t>Stereo4D</a:t>
            </a:r>
            <a:r>
              <a:rPr lang="en-US"/>
              <a:t> aims to estimate </a:t>
            </a:r>
            <a:r>
              <a:rPr lang="en-US" b="1"/>
              <a:t>3D motion from stereo videos</a:t>
            </a:r>
            <a:r>
              <a:rPr lang="en-US"/>
              <a:t>.</a:t>
            </a:r>
            <a:br>
              <a:rPr lang="en-US"/>
            </a:br>
            <a:r>
              <a:rPr lang="en-US"/>
              <a:t> Their pipeline combines several powerful components:</a:t>
            </a:r>
          </a:p>
          <a:p>
            <a:pPr marL="171450" indent="-171450"/>
            <a:r>
              <a:rPr lang="en-US"/>
              <a:t>First, </a:t>
            </a:r>
            <a:r>
              <a:rPr lang="en-US" b="1"/>
              <a:t>depth estimation</a:t>
            </a:r>
            <a:r>
              <a:rPr lang="en-US"/>
              <a:t> from RAFT-Stereo,</a:t>
            </a:r>
          </a:p>
          <a:p>
            <a:pPr marL="171450" indent="-171450"/>
            <a:r>
              <a:rPr lang="en-US"/>
              <a:t>Then, </a:t>
            </a:r>
            <a:r>
              <a:rPr lang="en-US" b="1"/>
              <a:t>camera trajectory estimation</a:t>
            </a:r>
            <a:r>
              <a:rPr lang="en-US"/>
              <a:t> using COLMAP and structure-from-motion,</a:t>
            </a:r>
          </a:p>
          <a:p>
            <a:pPr marL="171450" indent="-171450"/>
            <a:r>
              <a:rPr lang="en-US"/>
              <a:t>And finally, </a:t>
            </a:r>
            <a:r>
              <a:rPr lang="en-US" b="1"/>
              <a:t>2D point tracking</a:t>
            </a:r>
            <a:r>
              <a:rPr lang="en-US"/>
              <a:t>, which is lifted to 3D trajectories using the previous depth and pose.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08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>
          <a:extLst>
            <a:ext uri="{FF2B5EF4-FFF2-40B4-BE49-F238E27FC236}">
              <a16:creationId xmlns:a16="http://schemas.microsoft.com/office/drawing/2014/main" id="{A64E3AEA-C0C7-AEC5-700C-932E6C615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497fee4060_0_0:notes">
            <a:extLst>
              <a:ext uri="{FF2B5EF4-FFF2-40B4-BE49-F238E27FC236}">
                <a16:creationId xmlns:a16="http://schemas.microsoft.com/office/drawing/2014/main" id="{A279D68C-6B4E-1575-CCA4-68B8F88D2D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497fee4060_0_0:notes">
            <a:extLst>
              <a:ext uri="{FF2B5EF4-FFF2-40B4-BE49-F238E27FC236}">
                <a16:creationId xmlns:a16="http://schemas.microsoft.com/office/drawing/2014/main" id="{0E40322C-DB30-D239-7AA1-C6C31B6881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Here we can see visualizations of the estimated camera path, disparity maps, and point tracks in 3D.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2879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>
          <a:extLst>
            <a:ext uri="{FF2B5EF4-FFF2-40B4-BE49-F238E27FC236}">
              <a16:creationId xmlns:a16="http://schemas.microsoft.com/office/drawing/2014/main" id="{16BC168E-A4B7-DA88-4289-DA837AC80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497fee4060_0_0:notes">
            <a:extLst>
              <a:ext uri="{FF2B5EF4-FFF2-40B4-BE49-F238E27FC236}">
                <a16:creationId xmlns:a16="http://schemas.microsoft.com/office/drawing/2014/main" id="{0C4F1A80-DDC3-D176-7ED7-AB2320ADF1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497fee4060_0_0:notes">
            <a:extLst>
              <a:ext uri="{FF2B5EF4-FFF2-40B4-BE49-F238E27FC236}">
                <a16:creationId xmlns:a16="http://schemas.microsoft.com/office/drawing/2014/main" id="{2E404412-4E74-AD0B-EE35-5F73F0BA24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In the final output, the authors reconstruct </a:t>
            </a:r>
            <a:r>
              <a:rPr lang="en-US" b="1"/>
              <a:t>dynamic 3D point clouds</a:t>
            </a:r>
            <a:r>
              <a:rPr lang="en-US"/>
              <a:t>, where we can visualize the motion of points in the scene over time.</a:t>
            </a:r>
            <a:br>
              <a:rPr lang="en-US"/>
            </a:br>
            <a:r>
              <a:rPr lang="en-US"/>
              <a:t> This is a compelling demonstration of how stereo matching serves as a foundation for full scene reconstruction and 4D motion understanding.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2072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4915631c84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4915631c84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Stereoscopic matching has a wide range of applications beyond just depth estimation.</a:t>
            </a:r>
            <a:br>
              <a:rPr lang="en-US"/>
            </a:br>
            <a:r>
              <a:rPr lang="en-US"/>
              <a:t> Let’s go through a few of them.</a:t>
            </a:r>
            <a:endParaRPr 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>
          <a:extLst>
            <a:ext uri="{FF2B5EF4-FFF2-40B4-BE49-F238E27FC236}">
              <a16:creationId xmlns:a16="http://schemas.microsoft.com/office/drawing/2014/main" id="{9B9E337D-C572-340B-1B4F-58C0DDF1F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4915631c84_0_243:notes">
            <a:extLst>
              <a:ext uri="{FF2B5EF4-FFF2-40B4-BE49-F238E27FC236}">
                <a16:creationId xmlns:a16="http://schemas.microsoft.com/office/drawing/2014/main" id="{5FC309E2-8D94-4B7C-C3AE-A335125729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4915631c84_0_243:notes">
            <a:extLst>
              <a:ext uri="{FF2B5EF4-FFF2-40B4-BE49-F238E27FC236}">
                <a16:creationId xmlns:a16="http://schemas.microsoft.com/office/drawing/2014/main" id="{EE5AA050-5A2F-12EC-0E09-E9454B91CF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One interesting application is </a:t>
            </a:r>
            <a:r>
              <a:rPr lang="en-US" b="1"/>
              <a:t>view morphing</a:t>
            </a:r>
            <a:r>
              <a:rPr lang="en-US"/>
              <a:t>. Given two stereo images, the idea is to synthesize a novel view</a:t>
            </a:r>
            <a:endParaRPr lang="it-IT"/>
          </a:p>
          <a:p>
            <a:pPr>
              <a:buNone/>
            </a:pPr>
            <a:r>
              <a:rPr lang="en-US"/>
              <a:t>as if a virtual camera was placed between the original viewpoints.</a:t>
            </a:r>
            <a:endParaRPr lang="it-IT"/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By interpolating the geometry and appearance between the two views,</a:t>
            </a:r>
          </a:p>
          <a:p>
            <a:pPr>
              <a:buNone/>
            </a:pPr>
            <a:r>
              <a:rPr lang="en-US"/>
              <a:t>we can generate realistic intermediate frames.</a:t>
            </a:r>
          </a:p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79621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4915631c84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4915631c84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This technique has been used for face interpolation, where the virtual view produces smooth transitions between expressions or poses.</a:t>
            </a:r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49428ed317_30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49428ed317_30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Another variation is called </a:t>
            </a:r>
            <a:r>
              <a:rPr lang="en-US" b="1"/>
              <a:t>active stereo matching</a:t>
            </a:r>
            <a:r>
              <a:rPr lang="en-US"/>
              <a:t>.</a:t>
            </a:r>
            <a:endParaRPr lang="it-IT"/>
          </a:p>
          <a:p>
            <a:pPr>
              <a:buNone/>
            </a:pPr>
            <a:r>
              <a:rPr lang="en-US"/>
              <a:t>In this case, one of the stereo cameras is replaced with a </a:t>
            </a:r>
            <a:r>
              <a:rPr lang="en-US" b="1"/>
              <a:t>structured light source</a:t>
            </a:r>
            <a:r>
              <a:rPr lang="en-US"/>
              <a:t>, such as a laser.</a:t>
            </a:r>
            <a:endParaRPr lang="it-IT"/>
          </a:p>
          <a:p>
            <a:pPr>
              <a:buNone/>
            </a:pPr>
            <a:r>
              <a:rPr lang="en-US"/>
              <a:t>The laser actively </a:t>
            </a:r>
            <a:r>
              <a:rPr lang="en-US" b="1"/>
              <a:t>illuminates</a:t>
            </a:r>
            <a:r>
              <a:rPr lang="en-US"/>
              <a:t> the scene, projecting a known pattern, and the camera captures how this pattern is distorted by the geometry of the surface.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49428ed317_308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49428ed317_308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With proper calibration, this allows for </a:t>
            </a:r>
            <a:r>
              <a:rPr lang="en-US" b="1"/>
              <a:t>very accurate 3D reconstructions</a:t>
            </a:r>
            <a:r>
              <a:rPr lang="en-US"/>
              <a:t>.</a:t>
            </a:r>
            <a:endParaRPr lang="it-IT"/>
          </a:p>
          <a:p>
            <a:pPr marL="0" indent="0">
              <a:buNone/>
            </a:pPr>
            <a:r>
              <a:rPr lang="en-US"/>
              <a:t>Because of this, it has often been employed to create benchmark datasets in the field of computer vision. </a:t>
            </a:r>
          </a:p>
          <a:p>
            <a:pPr marL="0" indent="0">
              <a:buNone/>
            </a:pPr>
            <a:r>
              <a:rPr lang="en-US"/>
              <a:t>With a well-calibrated setup involving a camera and an active light source (such as a laser or structured light)</a:t>
            </a:r>
          </a:p>
          <a:p>
            <a:pPr marL="0" indent="0">
              <a:buNone/>
            </a:pPr>
            <a:r>
              <a:rPr lang="en-US"/>
              <a:t>it's possible to capture very precise depth maps that serve as ground truth for training or evaluating depth estimation algorithms.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F6510FEE-5F5F-FFEB-EFE1-967EC59BC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49b541ca73_11_89:notes">
            <a:extLst>
              <a:ext uri="{FF2B5EF4-FFF2-40B4-BE49-F238E27FC236}">
                <a16:creationId xmlns:a16="http://schemas.microsoft.com/office/drawing/2014/main" id="{2E41D23E-5302-7F2F-95F5-7E80AA6266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49b541ca73_11_89:notes">
            <a:extLst>
              <a:ext uri="{FF2B5EF4-FFF2-40B4-BE49-F238E27FC236}">
                <a16:creationId xmlns:a16="http://schemas.microsoft.com/office/drawing/2014/main" id="{71534AE9-75BE-4D97-DA47-EEB23DCCDD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But more importantly, it can democratize 3D content creation—enabling people who have no modeling experience to create 3D assets simply by taking a photo.</a:t>
            </a:r>
            <a:br>
              <a:rPr lang="en-US"/>
            </a:b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8555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49428ed317_308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49428ed317_308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A well-known example is the Stanford "David" scan, where a red laser was swept over the statue while a camera captured the deformation of the light, enabling the reconstruction of a highly accurate 3D model.</a:t>
            </a:r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497fee406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497fee406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Now let’s move on to </a:t>
            </a:r>
            <a:r>
              <a:rPr lang="en-US" b="1"/>
              <a:t>multi-view stereo</a:t>
            </a:r>
            <a:r>
              <a:rPr lang="en-US"/>
              <a:t>, or MVS.</a:t>
            </a:r>
            <a:endParaRPr lang="it-IT"/>
          </a:p>
          <a:p>
            <a:pPr>
              <a:buNone/>
            </a:pPr>
            <a:r>
              <a:rPr lang="en-US"/>
              <a:t> This is a natural extension of stereo matching to </a:t>
            </a:r>
            <a:r>
              <a:rPr lang="en-US" b="1"/>
              <a:t>more than two cameras</a:t>
            </a:r>
            <a:r>
              <a:rPr lang="en-US"/>
              <a:t>.</a:t>
            </a:r>
            <a:endParaRPr lang="it-IT"/>
          </a:p>
          <a:p>
            <a:pPr>
              <a:buNone/>
            </a:pPr>
            <a:endParaRPr lang="en-US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>
          <a:extLst>
            <a:ext uri="{FF2B5EF4-FFF2-40B4-BE49-F238E27FC236}">
              <a16:creationId xmlns:a16="http://schemas.microsoft.com/office/drawing/2014/main" id="{19BFAC90-AA55-E039-5230-6E326C086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497fee4060_0_23:notes">
            <a:extLst>
              <a:ext uri="{FF2B5EF4-FFF2-40B4-BE49-F238E27FC236}">
                <a16:creationId xmlns:a16="http://schemas.microsoft.com/office/drawing/2014/main" id="{8518CCCB-6104-44B3-3DD3-2EF85EAC0A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497fee4060_0_23:notes">
            <a:extLst>
              <a:ext uri="{FF2B5EF4-FFF2-40B4-BE49-F238E27FC236}">
                <a16:creationId xmlns:a16="http://schemas.microsoft.com/office/drawing/2014/main" id="{7D070966-7EF7-32D2-67E9-BCF6164533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Having multiple views allows us to see the scene from many perspectives,</a:t>
            </a:r>
          </a:p>
          <a:p>
            <a:pPr>
              <a:buNone/>
            </a:pPr>
            <a:r>
              <a:rPr lang="en-US"/>
              <a:t> which provides more information for reconstruction, but also introduces additional challenges.</a:t>
            </a:r>
          </a:p>
          <a:p>
            <a:pPr>
              <a:buNone/>
            </a:pPr>
            <a:r>
              <a:rPr lang="en-US"/>
              <a:t>We no longer have to match features between just two images,</a:t>
            </a:r>
            <a:endParaRPr lang="it-IT"/>
          </a:p>
          <a:p>
            <a:pPr>
              <a:buNone/>
            </a:pPr>
            <a:r>
              <a:rPr lang="en-US"/>
              <a:t> but across several views simultaneously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59175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497fee406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497fee4060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In the Multi-View Stereo (MVS) problem, we are given as input a set of n</a:t>
            </a:r>
            <a:endParaRPr lang="it-IT"/>
          </a:p>
          <a:p>
            <a:pPr marL="0" indent="0">
              <a:buNone/>
            </a:pPr>
            <a:r>
              <a:rPr lang="en-US"/>
              <a:t> images of the same scene, captured from different viewpoints. </a:t>
            </a:r>
            <a:endParaRPr lang="it-IT"/>
          </a:p>
          <a:p>
            <a:pPr marL="0" indent="0">
              <a:buNone/>
            </a:pPr>
            <a:r>
              <a:rPr lang="en-US"/>
              <a:t>The goal is to estimate a dense depth map for at least one of the images, typically referred to as the reference view. </a:t>
            </a:r>
            <a:endParaRPr lang="it-IT"/>
          </a:p>
          <a:p>
            <a:pPr marL="0" indent="0">
              <a:buNone/>
            </a:pPr>
            <a:r>
              <a:rPr lang="en-US"/>
              <a:t>In our example, we assume we have 9 input images, and our objective is to reconstruct</a:t>
            </a:r>
            <a:endParaRPr lang="it-IT"/>
          </a:p>
          <a:p>
            <a:pPr marL="0" indent="0">
              <a:buNone/>
            </a:pPr>
            <a:r>
              <a:rPr lang="en-US"/>
              <a:t> the depth map corresponding to one of them by exploiting the geometric and photometric consistency across the different views.</a:t>
            </a:r>
            <a:endParaRPr 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497fee406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3497fee406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One of the simplest strategies for MVS is to extend traditional </a:t>
            </a:r>
            <a:r>
              <a:rPr lang="en-US" b="1"/>
              <a:t>matching function </a:t>
            </a:r>
            <a:r>
              <a:rPr lang="en-US"/>
              <a:t>based approach.</a:t>
            </a:r>
            <a:endParaRPr lang="it-IT"/>
          </a:p>
          <a:p>
            <a:pPr>
              <a:buNone/>
            </a:pPr>
            <a:r>
              <a:rPr lang="en-US" dirty="0"/>
              <a:t>We choose one view as the </a:t>
            </a:r>
            <a:r>
              <a:rPr lang="en-US" b="1" dirty="0"/>
              <a:t>reference image</a:t>
            </a:r>
            <a:r>
              <a:rPr lang="en-US" dirty="0"/>
              <a:t>, then match image patches across all other views.</a:t>
            </a:r>
            <a:endParaRPr lang="it-IT" dirty="0"/>
          </a:p>
          <a:p>
            <a:pPr>
              <a:buNone/>
            </a:pPr>
            <a:r>
              <a:rPr lang="en-US" dirty="0"/>
              <a:t>For each pixel in the reference, we hypothesize inverse depth values by matching it with patches in the other views.</a:t>
            </a:r>
          </a:p>
          <a:p>
            <a:pPr>
              <a:buNone/>
            </a:pPr>
            <a:r>
              <a:rPr lang="en-US" dirty="0"/>
              <a:t>We then </a:t>
            </a:r>
            <a:r>
              <a:rPr lang="en-US" b="1" dirty="0"/>
              <a:t>aggregate the matching scores</a:t>
            </a:r>
            <a:r>
              <a:rPr lang="en-US" dirty="0"/>
              <a:t> to find the best-fitting depth.</a:t>
            </a:r>
            <a:endParaRPr lang="it-IT"/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49b541ca73_1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49b541ca73_1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This approach works, but it comes with drawbacks.</a:t>
            </a:r>
            <a:endParaRPr lang="it-IT"/>
          </a:p>
          <a:p>
            <a:pPr marL="171450" indent="-171450"/>
            <a:r>
              <a:rPr lang="en-US"/>
              <a:t>It’s </a:t>
            </a:r>
            <a:r>
              <a:rPr lang="en-US" b="1"/>
              <a:t>computationally expensive</a:t>
            </a:r>
            <a:r>
              <a:rPr lang="en-US"/>
              <a:t>, since we must compute cost volumes for multiple views.</a:t>
            </a:r>
            <a:endParaRPr lang="it-IT"/>
          </a:p>
          <a:p>
            <a:pPr marL="171450" indent="-171450"/>
            <a:r>
              <a:rPr lang="en-US"/>
              <a:t>It’s also </a:t>
            </a:r>
            <a:r>
              <a:rPr lang="en-US" b="1"/>
              <a:t>sensitive to illumination changes</a:t>
            </a:r>
            <a:r>
              <a:rPr lang="en-US"/>
              <a:t>, occlusions, and image noise.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497fee4060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497fee4060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Another method that was proposed in the past is </a:t>
            </a:r>
            <a:r>
              <a:rPr lang="en-US" b="1"/>
              <a:t>voxel coloring</a:t>
            </a:r>
            <a:r>
              <a:rPr lang="en-US"/>
              <a:t>.</a:t>
            </a:r>
            <a:br>
              <a:rPr lang="en-US"/>
            </a:br>
            <a:r>
              <a:rPr lang="en-US"/>
              <a:t>The core idea is: given a set of calibrated images, we divide the 3D space into a voxel grid, </a:t>
            </a:r>
            <a:endParaRPr lang="it-IT"/>
          </a:p>
          <a:p>
            <a:pPr marL="0" indent="0">
              <a:buNone/>
            </a:pPr>
            <a:r>
              <a:rPr lang="en-US"/>
              <a:t> and the goal is to assign a color to each voxel in a way that is consistent across all views.</a:t>
            </a:r>
            <a:endParaRPr 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497fee4060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497fee4060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The algorithm works as follows:</a:t>
            </a:r>
            <a:br>
              <a:rPr lang="en-US"/>
            </a:br>
            <a:r>
              <a:rPr lang="en-US"/>
              <a:t>First, we initialize the 3D volume that encloses the scene. </a:t>
            </a:r>
            <a:endParaRPr lang="it-IT"/>
          </a:p>
          <a:p>
            <a:pPr>
              <a:buNone/>
            </a:pPr>
            <a:r>
              <a:rPr lang="en-US"/>
              <a:t>       Then, for each voxel, we project it onto all input images and collect the color that each image sees at that location, So, for a given voxel, we get </a:t>
            </a:r>
            <a:r>
              <a:rPr lang="en-US" i="1"/>
              <a:t>n</a:t>
            </a:r>
            <a:r>
              <a:rPr lang="en-US"/>
              <a:t> colors from </a:t>
            </a:r>
            <a:r>
              <a:rPr lang="en-US" i="1"/>
              <a:t>n</a:t>
            </a:r>
            <a:r>
              <a:rPr lang="en-US"/>
              <a:t> images.</a:t>
            </a:r>
            <a:endParaRPr lang="it-IT"/>
          </a:p>
          <a:p>
            <a:pPr>
              <a:buNone/>
            </a:pPr>
            <a:r>
              <a:rPr lang="en-US"/>
              <a:t>           Next, we compute the color consistency, for example using the variance.</a:t>
            </a:r>
            <a:br>
              <a:rPr lang="en-US"/>
            </a:br>
            <a:r>
              <a:rPr lang="en-US"/>
              <a:t>    If the colors are consistent — meaning most views agree — we assign the average color to the voxel.</a:t>
            </a:r>
            <a:br>
              <a:rPr lang="en-US"/>
            </a:br>
            <a:r>
              <a:rPr lang="en-US"/>
              <a:t>    If not, we consider the voxel to be inconsistent and remove it.</a:t>
            </a:r>
          </a:p>
          <a:p>
            <a:pPr>
              <a:buNone/>
            </a:pPr>
            <a:r>
              <a:rPr lang="en-US"/>
              <a:t>       This process is done in order of visibility, starting from the furthest voxels and moving forward to the closest ones.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497fee406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497fee406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This method is simple and intuitive.</a:t>
            </a:r>
            <a:endParaRPr lang="it-IT"/>
          </a:p>
          <a:p>
            <a:pPr>
              <a:buNone/>
            </a:pPr>
            <a:r>
              <a:rPr lang="en-US"/>
              <a:t> It also handles occlusions quite naturally thanks to the visibility ordering.</a:t>
            </a:r>
            <a:endParaRPr lang="it-IT"/>
          </a:p>
          <a:p>
            <a:pPr>
              <a:buNone/>
            </a:pPr>
            <a:r>
              <a:rPr lang="en-US"/>
              <a:t> And we don’t need to extract any explicit features.</a:t>
            </a:r>
            <a:endParaRPr lang="it-IT"/>
          </a:p>
          <a:p>
            <a:pPr>
              <a:buNone/>
            </a:pPr>
            <a:r>
              <a:rPr lang="en-US"/>
              <a:t>However, the output resolution is limited by the voxel size.</a:t>
            </a:r>
            <a:endParaRPr lang="it-IT"/>
          </a:p>
          <a:p>
            <a:pPr>
              <a:buNone/>
            </a:pPr>
            <a:r>
              <a:rPr lang="en-US"/>
              <a:t> If we want a finer reconstruction, we need to use more voxels, which makes the method computationally expensive.</a:t>
            </a:r>
            <a:endParaRPr lang="it-IT"/>
          </a:p>
          <a:p>
            <a:pPr>
              <a:buNone/>
            </a:pPr>
            <a:r>
              <a:rPr lang="en-US"/>
              <a:t> It’s also sensitive to calibration errors and lighting changes.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49b541ca73_11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49b541ca73_11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Another method proposed in the past is </a:t>
            </a:r>
            <a:r>
              <a:rPr lang="en-US" b="1"/>
              <a:t>Plane Sweep</a:t>
            </a:r>
            <a:r>
              <a:rPr lang="en-US"/>
              <a:t>.</a:t>
            </a:r>
            <a:br>
              <a:rPr lang="en-US" dirty="0"/>
            </a:br>
            <a:r>
              <a:rPr lang="en-US"/>
              <a:t> The main idea is to take the 3D scene and slice it into a set of </a:t>
            </a:r>
            <a:r>
              <a:rPr lang="en-US" err="1"/>
              <a:t>fronto</a:t>
            </a:r>
            <a:r>
              <a:rPr lang="en-US"/>
              <a:t>-parallel planes, that is, planes parallel to the image plane, each corresponding to a different depth.</a:t>
            </a:r>
            <a:endParaRPr lang="it-IT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Then, for each of these planes, we project all the input images onto it.</a:t>
            </a:r>
            <a:br>
              <a:rPr lang="en-US" dirty="0"/>
            </a:br>
            <a:r>
              <a:rPr lang="en-US" dirty="0"/>
              <a:t> So each plane collects the projections of all the views, assuming the plane lies at a specific depth.</a:t>
            </a:r>
          </a:p>
          <a:p>
            <a:pPr marL="0" indent="0">
              <a:buNone/>
            </a:pPr>
            <a:endParaRPr lang="en-US" u="sng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4915631c8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4915631c8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However, reconstructing 3D from a single image is an ill-posed problem.</a:t>
            </a:r>
            <a:br>
              <a:rPr lang="en-US"/>
            </a:br>
            <a:r>
              <a:rPr lang="en-US"/>
              <a:t> That’s because when we take a photo, we’re projecting a 3D scene onto a 2D image plane, and in the process, we lose depth information.</a:t>
            </a:r>
            <a:br>
              <a:rPr lang="en-US"/>
            </a:br>
            <a:r>
              <a:rPr lang="en-US"/>
              <a:t> The world has three dimensions, but the image only has two—and from a single viewpoint, we just don’t have enough information to fully recover the missing dimension.</a:t>
            </a:r>
            <a:endParaRPr 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49b541ca73_11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49b541ca73_11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The result is what you see in the top-right image:</a:t>
            </a:r>
            <a:br>
              <a:rPr lang="en-US"/>
            </a:br>
            <a:r>
              <a:rPr lang="en-US"/>
              <a:t> If the depth of the plane is incorrect, the projections will not align, and the image patches will be misaligned or blurred when overlaid.</a:t>
            </a:r>
            <a:br>
              <a:rPr lang="en-US"/>
            </a:br>
            <a:r>
              <a:rPr lang="en-US"/>
              <a:t> But if the depth is correct, the projections will match well and align neatly.</a:t>
            </a:r>
          </a:p>
          <a:p>
            <a:pPr marL="0" indent="0">
              <a:buNone/>
            </a:pPr>
            <a:r>
              <a:rPr lang="en-US"/>
              <a:t>So the idea is to evaluate this alignment for each pixel across the planes, measuring </a:t>
            </a:r>
            <a:r>
              <a:rPr lang="en-US" b="1"/>
              <a:t>photo-consistency</a:t>
            </a:r>
            <a:r>
              <a:rPr lang="en-US"/>
              <a:t> (or </a:t>
            </a:r>
            <a:r>
              <a:rPr lang="en-US" b="1"/>
              <a:t>feature consistency</a:t>
            </a:r>
            <a:r>
              <a:rPr lang="en-US"/>
              <a:t>) at each depth.</a:t>
            </a:r>
            <a:br>
              <a:rPr lang="en-US"/>
            </a:br>
            <a:r>
              <a:rPr lang="en-US"/>
              <a:t> Then, for each pixel, we choose the depth that gives the best match (for example, the one with the lowest variance).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49b541ca73_11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49b541ca73_11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Another method that has been proposed for 3D reconstruction is </a:t>
            </a:r>
            <a:r>
              <a:rPr lang="en-US" b="1"/>
              <a:t>Multiview Stereopsis</a:t>
            </a:r>
            <a:r>
              <a:rPr lang="en-US"/>
              <a:t>.</a:t>
            </a:r>
            <a:endParaRPr lang="it-IT"/>
          </a:p>
          <a:p>
            <a:pPr>
              <a:buNone/>
            </a:pPr>
            <a:r>
              <a:rPr lang="en-US"/>
              <a:t> Here we see an example result: on the left, we have the input views taken from different camera positions.</a:t>
            </a:r>
            <a:endParaRPr lang="it-IT"/>
          </a:p>
          <a:p>
            <a:pPr>
              <a:buNone/>
            </a:pPr>
            <a:r>
              <a:rPr lang="en-US"/>
              <a:t> From these views, sparse feature matching is first performed to identify </a:t>
            </a:r>
            <a:r>
              <a:rPr lang="en-US" err="1"/>
              <a:t>keypoints</a:t>
            </a:r>
            <a:r>
              <a:rPr lang="en-US"/>
              <a:t> across the images.</a:t>
            </a:r>
            <a:endParaRPr lang="it-IT"/>
          </a:p>
          <a:p>
            <a:pPr>
              <a:buNone/>
            </a:pPr>
            <a:r>
              <a:rPr lang="en-US"/>
              <a:t>Then, using depth estimation and triangulation, a sparse point cloud is reconstructed by matching these features across multiple views.</a:t>
            </a:r>
            <a:endParaRPr lang="it-IT"/>
          </a:p>
          <a:p>
            <a:pPr>
              <a:buNone/>
            </a:pPr>
            <a:r>
              <a:rPr lang="en-US"/>
              <a:t> The final result, shown on the right, is a 3D reconstruction of the object.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49b541ca73_1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49b541ca73_1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/>
              <a:t>The </a:t>
            </a:r>
            <a:r>
              <a:rPr lang="it-IT" err="1"/>
              <a:t>approach</a:t>
            </a:r>
            <a:r>
              <a:rPr lang="it-IT"/>
              <a:t> </a:t>
            </a:r>
            <a:r>
              <a:rPr lang="it-IT" err="1"/>
              <a:t>divides</a:t>
            </a:r>
            <a:r>
              <a:rPr lang="it-IT"/>
              <a:t> the input images into small patches and tries to find correspondences across the views.</a:t>
            </a:r>
          </a:p>
          <a:p>
            <a:pPr>
              <a:buNone/>
            </a:pPr>
            <a:r>
              <a:rPr lang="it-IT"/>
              <a:t>To reduce the search space, it uses epipolar geometry:</a:t>
            </a:r>
          </a:p>
          <a:p>
            <a:pPr>
              <a:buNone/>
            </a:pPr>
            <a:r>
              <a:rPr lang="it-IT"/>
              <a:t>  </a:t>
            </a:r>
            <a:r>
              <a:rPr lang="it-IT" err="1"/>
              <a:t>Instead</a:t>
            </a:r>
            <a:r>
              <a:rPr lang="it-IT"/>
              <a:t> of </a:t>
            </a:r>
            <a:r>
              <a:rPr lang="it-IT" err="1"/>
              <a:t>searching</a:t>
            </a:r>
            <a:r>
              <a:rPr lang="it-IT"/>
              <a:t> </a:t>
            </a:r>
            <a:r>
              <a:rPr lang="it-IT" err="1"/>
              <a:t>across</a:t>
            </a:r>
            <a:r>
              <a:rPr lang="it-IT"/>
              <a:t> the </a:t>
            </a:r>
            <a:r>
              <a:rPr lang="it-IT" err="1"/>
              <a:t>whole</a:t>
            </a:r>
            <a:r>
              <a:rPr lang="it-IT"/>
              <a:t> image, the </a:t>
            </a:r>
            <a:r>
              <a:rPr lang="it-IT" err="1"/>
              <a:t>algorithm</a:t>
            </a:r>
            <a:r>
              <a:rPr lang="it-IT"/>
              <a:t> </a:t>
            </a:r>
            <a:r>
              <a:rPr lang="it-IT" err="1"/>
              <a:t>searches</a:t>
            </a:r>
            <a:r>
              <a:rPr lang="it-IT"/>
              <a:t> </a:t>
            </a:r>
            <a:r>
              <a:rPr lang="it-IT" err="1"/>
              <a:t>along</a:t>
            </a:r>
            <a:r>
              <a:rPr lang="it-IT"/>
              <a:t> the </a:t>
            </a:r>
            <a:r>
              <a:rPr lang="it-IT" err="1"/>
              <a:t>epipolar</a:t>
            </a:r>
            <a:r>
              <a:rPr lang="it-IT"/>
              <a:t> lines in the </a:t>
            </a:r>
            <a:r>
              <a:rPr lang="it-IT" err="1"/>
              <a:t>other</a:t>
            </a:r>
            <a:r>
              <a:rPr lang="it-IT"/>
              <a:t> </a:t>
            </a:r>
            <a:r>
              <a:rPr lang="it-IT" err="1"/>
              <a:t>views</a:t>
            </a:r>
            <a:r>
              <a:rPr lang="it-IT"/>
              <a:t> for </a:t>
            </a:r>
            <a:r>
              <a:rPr lang="it-IT" err="1"/>
              <a:t>potential</a:t>
            </a:r>
            <a:r>
              <a:rPr lang="it-IT"/>
              <a:t> matches.</a:t>
            </a:r>
          </a:p>
          <a:p>
            <a:pPr>
              <a:buNone/>
            </a:pPr>
            <a:r>
              <a:rPr lang="it-IT"/>
              <a:t>Once feature matches are </a:t>
            </a:r>
            <a:r>
              <a:rPr lang="it-IT" err="1"/>
              <a:t>found</a:t>
            </a:r>
            <a:r>
              <a:rPr lang="it-IT"/>
              <a:t>, the 3D points are </a:t>
            </a:r>
            <a:r>
              <a:rPr lang="it-IT" err="1"/>
              <a:t>computed</a:t>
            </a:r>
            <a:r>
              <a:rPr lang="it-IT"/>
              <a:t> by </a:t>
            </a:r>
            <a:r>
              <a:rPr lang="it-IT" err="1"/>
              <a:t>triangulation</a:t>
            </a:r>
            <a:r>
              <a:rPr lang="it-IT"/>
              <a:t>.</a:t>
            </a:r>
          </a:p>
          <a:p>
            <a:pPr>
              <a:buNone/>
            </a:pPr>
            <a:r>
              <a:rPr lang="it-IT" err="1"/>
              <a:t>Finally</a:t>
            </a:r>
            <a:r>
              <a:rPr lang="it-IT"/>
              <a:t>, a </a:t>
            </a:r>
            <a:r>
              <a:rPr lang="it-IT" err="1"/>
              <a:t>surface</a:t>
            </a:r>
            <a:r>
              <a:rPr lang="it-IT"/>
              <a:t> </a:t>
            </a:r>
            <a:r>
              <a:rPr lang="it-IT" err="1"/>
              <a:t>reconstruction</a:t>
            </a:r>
            <a:r>
              <a:rPr lang="it-IT"/>
              <a:t> </a:t>
            </a:r>
            <a:r>
              <a:rPr lang="it-IT" err="1"/>
              <a:t>algorithm</a:t>
            </a:r>
            <a:r>
              <a:rPr lang="it-IT"/>
              <a:t> </a:t>
            </a:r>
            <a:r>
              <a:rPr lang="it-IT" err="1"/>
              <a:t>is</a:t>
            </a:r>
            <a:r>
              <a:rPr lang="it-IT"/>
              <a:t> </a:t>
            </a:r>
            <a:r>
              <a:rPr lang="it-IT" err="1"/>
              <a:t>applied</a:t>
            </a:r>
            <a:r>
              <a:rPr lang="it-IT"/>
              <a:t> to </a:t>
            </a:r>
            <a:r>
              <a:rPr lang="it-IT" err="1"/>
              <a:t>convert</a:t>
            </a:r>
            <a:r>
              <a:rPr lang="it-IT"/>
              <a:t> the </a:t>
            </a:r>
            <a:r>
              <a:rPr lang="it-IT" err="1"/>
              <a:t>resulting</a:t>
            </a:r>
            <a:r>
              <a:rPr lang="it-IT"/>
              <a:t> point cloud </a:t>
            </a:r>
            <a:r>
              <a:rPr lang="it-IT" err="1"/>
              <a:t>into</a:t>
            </a:r>
            <a:r>
              <a:rPr lang="it-IT"/>
              <a:t> a full 3D </a:t>
            </a:r>
            <a:r>
              <a:rPr lang="it-IT" err="1"/>
              <a:t>surface</a:t>
            </a:r>
            <a:r>
              <a:rPr lang="it-IT"/>
              <a:t>.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>
          <a:extLst>
            <a:ext uri="{FF2B5EF4-FFF2-40B4-BE49-F238E27FC236}">
              <a16:creationId xmlns:a16="http://schemas.microsoft.com/office/drawing/2014/main" id="{04DB88EB-9D93-A8A4-B32C-6AA9D8C18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349b541ca73_11_76:notes">
            <a:extLst>
              <a:ext uri="{FF2B5EF4-FFF2-40B4-BE49-F238E27FC236}">
                <a16:creationId xmlns:a16="http://schemas.microsoft.com/office/drawing/2014/main" id="{712A659E-CD60-8402-4642-51085B6AA5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349b541ca73_11_76:notes">
            <a:extLst>
              <a:ext uri="{FF2B5EF4-FFF2-40B4-BE49-F238E27FC236}">
                <a16:creationId xmlns:a16="http://schemas.microsoft.com/office/drawing/2014/main" id="{028115F2-B19D-3598-9EAE-D4EC418EF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Now we move on to the second-to-last part of this lecture: Modern Multiview Stereo Matching.</a:t>
            </a:r>
            <a:br>
              <a:rPr lang="en-US" b="1"/>
            </a:br>
            <a:r>
              <a:rPr lang="en-US" b="1"/>
              <a:t> So far, we've looked at classical methods — now let's turn to modern approaches.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>
          <a:extLst>
            <a:ext uri="{FF2B5EF4-FFF2-40B4-BE49-F238E27FC236}">
              <a16:creationId xmlns:a16="http://schemas.microsoft.com/office/drawing/2014/main" id="{7BC08F63-7AA8-ED95-521A-0D6D9B5FD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349b541ca73_11_76:notes">
            <a:extLst>
              <a:ext uri="{FF2B5EF4-FFF2-40B4-BE49-F238E27FC236}">
                <a16:creationId xmlns:a16="http://schemas.microsoft.com/office/drawing/2014/main" id="{F9D6CD13-6D4F-826C-5281-96521609D9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349b541ca73_11_76:notes">
            <a:extLst>
              <a:ext uri="{FF2B5EF4-FFF2-40B4-BE49-F238E27FC236}">
                <a16:creationId xmlns:a16="http://schemas.microsoft.com/office/drawing/2014/main" id="{98881E0C-B502-9E49-DE62-B87F2B3D89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As you might expect, modern MVS approaches are based on deep learning.</a:t>
            </a:r>
            <a:br>
              <a:rPr lang="en-US"/>
            </a:br>
            <a:r>
              <a:rPr lang="en-US"/>
              <a:t> Instead of hand-designing similarity measures or cost functions, the idea is to </a:t>
            </a:r>
            <a:r>
              <a:rPr lang="en-US" i="1"/>
              <a:t>learn</a:t>
            </a:r>
            <a:r>
              <a:rPr lang="en-US"/>
              <a:t> feature representations and matching functions directly from data.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0962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>
          <a:extLst>
            <a:ext uri="{FF2B5EF4-FFF2-40B4-BE49-F238E27FC236}">
              <a16:creationId xmlns:a16="http://schemas.microsoft.com/office/drawing/2014/main" id="{16D8B35A-B1A4-2203-68B7-8E78D2368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349b541ca73_11_76:notes">
            <a:extLst>
              <a:ext uri="{FF2B5EF4-FFF2-40B4-BE49-F238E27FC236}">
                <a16:creationId xmlns:a16="http://schemas.microsoft.com/office/drawing/2014/main" id="{1977380C-31F3-D6E0-45EE-AA9CDABB0C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349b541ca73_11_76:notes">
            <a:extLst>
              <a:ext uri="{FF2B5EF4-FFF2-40B4-BE49-F238E27FC236}">
                <a16:creationId xmlns:a16="http://schemas.microsoft.com/office/drawing/2014/main" id="{C05F3D41-2C49-EDE9-EE0A-DE5E904986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A recent example is </a:t>
            </a:r>
            <a:r>
              <a:rPr lang="en-US" b="1" err="1"/>
              <a:t>MVSNet</a:t>
            </a:r>
            <a:r>
              <a:rPr lang="en-US"/>
              <a:t>, which proposes a deep learning pipeline to aggregate cost volumes for depth estimation.</a:t>
            </a:r>
            <a:br>
              <a:rPr lang="en-US"/>
            </a:br>
            <a:r>
              <a:rPr lang="en-US"/>
              <a:t> The method first extracts features from each input image, and then — using a plane sweep strategy — builds a cost volume aligned with the reference image.</a:t>
            </a:r>
            <a:br>
              <a:rPr lang="en-US"/>
            </a:br>
            <a:r>
              <a:rPr lang="en-US"/>
              <a:t> From this cost volume, it predicts an initial depth map, which is then refined in later stages.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557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>
          <a:extLst>
            <a:ext uri="{FF2B5EF4-FFF2-40B4-BE49-F238E27FC236}">
              <a16:creationId xmlns:a16="http://schemas.microsoft.com/office/drawing/2014/main" id="{D3BCCABC-6F3B-15CE-6190-CD39CD79A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349b541ca73_11_76:notes">
            <a:extLst>
              <a:ext uri="{FF2B5EF4-FFF2-40B4-BE49-F238E27FC236}">
                <a16:creationId xmlns:a16="http://schemas.microsoft.com/office/drawing/2014/main" id="{CF7C5AA9-FD49-F63E-E2EF-9B507B9958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349b541ca73_11_76:notes">
            <a:extLst>
              <a:ext uri="{FF2B5EF4-FFF2-40B4-BE49-F238E27FC236}">
                <a16:creationId xmlns:a16="http://schemas.microsoft.com/office/drawing/2014/main" id="{EDD0280E-E759-439F-2BDA-4838FE2750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err="1"/>
              <a:t>MVSNet</a:t>
            </a:r>
            <a:r>
              <a:rPr lang="en-US"/>
              <a:t> has inspired many follow-ups, including </a:t>
            </a:r>
            <a:r>
              <a:rPr lang="en-US" b="1"/>
              <a:t>R-</a:t>
            </a:r>
            <a:r>
              <a:rPr lang="en-US" b="1" err="1"/>
              <a:t>MVSNet</a:t>
            </a:r>
            <a:r>
              <a:rPr lang="en-US"/>
              <a:t> (2019), which extends the original method with a recurrent architecture.</a:t>
            </a:r>
            <a:br>
              <a:rPr lang="en-US"/>
            </a:br>
            <a:r>
              <a:rPr lang="en-US"/>
              <a:t> Instead of predicting the full cost volume at once, R-</a:t>
            </a:r>
            <a:r>
              <a:rPr lang="en-US" err="1"/>
              <a:t>MVSNet</a:t>
            </a:r>
            <a:r>
              <a:rPr lang="en-US"/>
              <a:t> processes it one depth slice at a time — from near </a:t>
            </a:r>
            <a:r>
              <a:rPr lang="en-US" err="1"/>
              <a:t>to</a:t>
            </a:r>
            <a:r>
              <a:rPr lang="en-US"/>
              <a:t> far.</a:t>
            </a:r>
            <a:br>
              <a:rPr lang="en-US"/>
            </a:br>
            <a:r>
              <a:rPr lang="en-US"/>
              <a:t> A </a:t>
            </a:r>
            <a:r>
              <a:rPr lang="en-US" err="1"/>
              <a:t>softmax</a:t>
            </a:r>
            <a:r>
              <a:rPr lang="en-US"/>
              <a:t> over depth values is used to regress the final depth map, guided by ground truth supervision.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611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>
          <a:extLst>
            <a:ext uri="{FF2B5EF4-FFF2-40B4-BE49-F238E27FC236}">
              <a16:creationId xmlns:a16="http://schemas.microsoft.com/office/drawing/2014/main" id="{1A2B9830-E774-E468-3447-011A3F392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349b541ca73_11_76:notes">
            <a:extLst>
              <a:ext uri="{FF2B5EF4-FFF2-40B4-BE49-F238E27FC236}">
                <a16:creationId xmlns:a16="http://schemas.microsoft.com/office/drawing/2014/main" id="{35E773ED-7ECA-AA81-4A85-B6A6911B2D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349b541ca73_11_76:notes">
            <a:extLst>
              <a:ext uri="{FF2B5EF4-FFF2-40B4-BE49-F238E27FC236}">
                <a16:creationId xmlns:a16="http://schemas.microsoft.com/office/drawing/2014/main" id="{33ECAA26-545B-06EF-0875-1CDC27AAB8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There are also many additional readings from the past couple of years that explore new ways to improve depth prediction in MVS — we recommend checking them out if you're interested in the latest research.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2113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349b541ca73_11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349b541ca73_11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Let’s take a moment to recap what we’ve seen so far.</a:t>
            </a:r>
            <a:endParaRPr lang="it-IT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/>
              <a:t>We looked at classical stereo and </a:t>
            </a:r>
            <a:r>
              <a:rPr lang="en-US" err="1"/>
              <a:t>multiview</a:t>
            </a:r>
            <a:r>
              <a:rPr lang="en-US" dirty="0"/>
              <a:t> stereo methods. </a:t>
            </a:r>
          </a:p>
          <a:p>
            <a:pPr marL="0" indent="0">
              <a:buNone/>
            </a:pPr>
            <a:r>
              <a:rPr lang="en-US" dirty="0"/>
              <a:t>We’ve explored deep learning approaches for Stereo Matching and Multiview Stereo Matching, such as </a:t>
            </a:r>
            <a:r>
              <a:rPr lang="en-US" dirty="0" err="1"/>
              <a:t>MVSNet</a:t>
            </a:r>
            <a:r>
              <a:rPr lang="en-US" dirty="0"/>
              <a:t> and R-</a:t>
            </a:r>
            <a:r>
              <a:rPr lang="en-US" dirty="0" err="1"/>
              <a:t>MVSNet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the last part of the course, we’ll explore learning-based methods for 3D reconstruction that go </a:t>
            </a:r>
            <a:r>
              <a:rPr lang="en-US" i="1" dirty="0"/>
              <a:t>beyond</a:t>
            </a:r>
            <a:r>
              <a:rPr lang="en-US" dirty="0"/>
              <a:t> depth estimation.</a:t>
            </a:r>
            <a:br>
              <a:rPr lang="en-US" dirty="0"/>
            </a:br>
            <a:r>
              <a:rPr lang="en-US" dirty="0"/>
              <a:t> These methods don’t rely on explicitly predicting depth maps — but we won’t spoil that now. Stay tuned!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34a03ee26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34a03ee26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Let’s move on to the final part of today’s lecture: Monocular Depth Estimation.</a:t>
            </a:r>
            <a:br>
              <a:rPr lang="en-US" b="1"/>
            </a:br>
            <a:r>
              <a:rPr lang="en-US" b="1"/>
              <a:t> This part focuses on estimating depth from a </a:t>
            </a:r>
            <a:r>
              <a:rPr lang="en-US" i="1"/>
              <a:t>single</a:t>
            </a:r>
            <a:r>
              <a:rPr lang="en-US"/>
              <a:t> RGB image.</a:t>
            </a:r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4915631c8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4915631c84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Luckily, humans don’t face this limitation. We have two eyes, which give us two slightly different views of the world. </a:t>
            </a:r>
            <a:endParaRPr lang="it-IT"/>
          </a:p>
          <a:p>
            <a:pPr>
              <a:buNone/>
            </a:pPr>
            <a:r>
              <a:rPr lang="en-US" dirty="0"/>
              <a:t> Our brain uses this difference—called disparity—to perceive depth effortlessly.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ability has fascinated people for over a century. In fact, stereo viewing devices were already popular in the late 19th century to experience 3D photos.</a:t>
            </a:r>
            <a:br>
              <a:rPr lang="en-US" dirty="0"/>
            </a:br>
            <a:r>
              <a:rPr lang="en-US" dirty="0"/>
              <a:t> Today, the interest in depth perception is rising again thanks to the advancement of technology—especially with the rise of VR and AR headsets, like the one shown here from Meta.</a:t>
            </a:r>
            <a:endParaRPr lang="it-IT"/>
          </a:p>
          <a:p>
            <a:pPr marL="0" indent="0">
              <a:buNone/>
            </a:pPr>
            <a:r>
              <a:rPr lang="en-US" dirty="0"/>
              <a:t>Thanks to our visual system and our two eyes, we’re able to infer depth based on the differences between the images perceived by each eye.</a:t>
            </a:r>
            <a:br>
              <a:rPr lang="en-US" dirty="0"/>
            </a:br>
            <a:r>
              <a:rPr lang="en-US" dirty="0"/>
              <a:t>This binocular vision gives us a natural sense of how far or close objects are in our environment.</a:t>
            </a:r>
            <a:br>
              <a:rPr lang="en-US" dirty="0"/>
            </a:br>
            <a:r>
              <a:rPr lang="en-US" dirty="0"/>
              <a:t>One of the main goals of 3D vision is to replicate this ability in machines.</a:t>
            </a:r>
            <a:endParaRPr lang="it-IT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4a03ee268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34a03ee268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Monocular Depth Estimation is the task of predicting the depth - that is, the distance from the camera - for each pixel in a single monocular RGB image.</a:t>
            </a:r>
            <a:endParaRPr lang="it-IT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34a03ee268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34a03ee268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As you can see in the Google Trends graph, recent advances in deep learning have made this task increasingly feasible.</a:t>
            </a:r>
            <a:endParaRPr lang="it-IT"/>
          </a:p>
          <a:p>
            <a:pPr marL="0" indent="0">
              <a:buNone/>
            </a:pPr>
            <a:r>
              <a:rPr lang="en-US"/>
              <a:t>Why is that?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34a03ee2680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34a03ee2680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Because we now train deep networks directly from supervision - that is, we learn depth from data.</a:t>
            </a:r>
            <a:br>
              <a:rPr lang="en-US"/>
            </a:br>
            <a:r>
              <a:rPr lang="en-US"/>
              <a:t> There are three main factors that made this possible:</a:t>
            </a:r>
          </a:p>
          <a:p>
            <a:pPr>
              <a:buAutoNum type="arabicPeriod"/>
            </a:pPr>
            <a:r>
              <a:rPr lang="en-US"/>
              <a:t> The availability of large-scale datasets,</a:t>
            </a:r>
          </a:p>
          <a:p>
            <a:pPr>
              <a:buAutoNum type="arabicPeriod"/>
            </a:pPr>
            <a:r>
              <a:rPr lang="en-US"/>
              <a:t> The development of powerful network architectures,</a:t>
            </a:r>
          </a:p>
          <a:p>
            <a:pPr>
              <a:buAutoNum type="arabicPeriod"/>
            </a:pPr>
            <a:r>
              <a:rPr lang="en-US"/>
              <a:t> And the design of new training objectives. 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We’ll explore each of these points one at a time.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34a03ee2680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34a03ee2680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The growth of publicly available ground truth depth data started when low-cost depth sensors became available - for example, the Microsoft Kinect.</a:t>
            </a:r>
            <a:br>
              <a:rPr lang="en-US"/>
            </a:br>
            <a:r>
              <a:rPr lang="en-US"/>
              <a:t> These sensors, including stereo systems, time-of-flight sensors, and structured light or IR-based devices, allow us to capture real-world depth with high accuracy.</a:t>
            </a:r>
            <a:br>
              <a:rPr lang="en-US"/>
            </a:br>
            <a:r>
              <a:rPr lang="en-US"/>
              <a:t> They’re essential for creating large-scale </a:t>
            </a:r>
            <a:r>
              <a:rPr lang="en-US" i="1"/>
              <a:t>real-world</a:t>
            </a:r>
            <a:r>
              <a:rPr lang="en-US"/>
              <a:t> datasets.</a:t>
            </a:r>
            <a:endParaRPr lang="it-IT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34a03ee2680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34a03ee2680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At the same time,</a:t>
            </a:r>
            <a:r>
              <a:rPr lang="en-US"/>
              <a:t> synthetic datasets have become increasingly popular.</a:t>
            </a:r>
            <a:br>
              <a:rPr lang="en-US"/>
            </a:br>
            <a:r>
              <a:rPr lang="en-US"/>
              <a:t> Thanks to realistic video game engines and synthetic scenes, we can now generate massive amounts of labeled training data in a controlled way.</a:t>
            </a:r>
            <a:endParaRPr lang="it-IT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34a03ee268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34a03ee268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Next up: architectures.</a:t>
            </a:r>
            <a:br>
              <a:rPr lang="en-US" b="1"/>
            </a:br>
            <a:r>
              <a:rPr lang="en-US" b="1"/>
              <a:t> Thanks to advances in neural networks — especially CNNs, GANs, and more recently diffusion models — we now have models that can learn complex visual representations from large datasets.</a:t>
            </a:r>
            <a:endParaRPr lang="it-IT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>
          <a:extLst>
            <a:ext uri="{FF2B5EF4-FFF2-40B4-BE49-F238E27FC236}">
              <a16:creationId xmlns:a16="http://schemas.microsoft.com/office/drawing/2014/main" id="{16EA5847-2B34-0E89-786C-174239978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34a03ee2680_0_50:notes">
            <a:extLst>
              <a:ext uri="{FF2B5EF4-FFF2-40B4-BE49-F238E27FC236}">
                <a16:creationId xmlns:a16="http://schemas.microsoft.com/office/drawing/2014/main" id="{7987AD22-59E0-B827-BCD6-5D392D2C23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34a03ee2680_0_50:notes">
            <a:extLst>
              <a:ext uri="{FF2B5EF4-FFF2-40B4-BE49-F238E27FC236}">
                <a16:creationId xmlns:a16="http://schemas.microsoft.com/office/drawing/2014/main" id="{EB46AF3F-0EC3-FC94-6385-088FE8BD96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Architectures have evolved dramatically, enabling deeper, more accurate predictions.</a:t>
            </a:r>
          </a:p>
          <a:p>
            <a:pPr marL="0" indent="0">
              <a:buNone/>
            </a:pPr>
            <a:r>
              <a:rPr lang="en-US" dirty="0"/>
              <a:t>Just look at the growth in the past years, and think at today's models, where we talk about billions of parameters</a:t>
            </a:r>
          </a:p>
        </p:txBody>
      </p:sp>
    </p:spTree>
    <p:extLst>
      <p:ext uri="{BB962C8B-B14F-4D97-AF65-F5344CB8AC3E}">
        <p14:creationId xmlns:p14="http://schemas.microsoft.com/office/powerpoint/2010/main" val="31530890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34a03ee2680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34a03ee2680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Finally, let’s talk about training objectives.</a:t>
            </a:r>
            <a:br>
              <a:rPr lang="en-US" b="1"/>
            </a:br>
            <a:r>
              <a:rPr lang="en-US" b="1"/>
              <a:t> This is one of the core elements of monocular depth estimation.</a:t>
            </a:r>
            <a:br>
              <a:rPr lang="en-US" b="1"/>
            </a:br>
            <a:r>
              <a:rPr lang="en-US" b="1"/>
              <a:t> A basic training loss might look like this: given an image </a:t>
            </a:r>
            <a:r>
              <a:rPr lang="en-US" i="1"/>
              <a:t>X</a:t>
            </a:r>
            <a:r>
              <a:rPr lang="en-US"/>
              <a:t> and the predicted depth </a:t>
            </a:r>
            <a:r>
              <a:rPr lang="en-US" i="1"/>
              <a:t>Y = F(X)</a:t>
            </a:r>
            <a:r>
              <a:rPr lang="en-US"/>
              <a:t>, we minimize the mean squared error (MSE) between </a:t>
            </a:r>
            <a:r>
              <a:rPr lang="en-US" i="1"/>
              <a:t>Y</a:t>
            </a:r>
            <a:r>
              <a:rPr lang="en-US"/>
              <a:t> and the ground truth.</a:t>
            </a:r>
            <a:br>
              <a:rPr lang="en-US"/>
            </a:br>
            <a:r>
              <a:rPr lang="en-US"/>
              <a:t> It’s a simple and intuitive objective - but that doesn’t mean the problem is easy.</a:t>
            </a:r>
            <a:endParaRPr lang="it-IT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34a03ee2680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34a03ee2680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In fact, monocular depth estimation is an ill-posed problem.</a:t>
            </a:r>
            <a:br>
              <a:rPr lang="en-US" b="1"/>
            </a:br>
            <a:r>
              <a:rPr lang="en-US" b="1"/>
              <a:t> When we capture a real-world scene in a single image, we lose all depth information.</a:t>
            </a:r>
            <a:br>
              <a:rPr lang="en-US" b="1"/>
            </a:br>
            <a:r>
              <a:rPr lang="en-US" b="1"/>
              <a:t> This leads to </a:t>
            </a:r>
            <a:r>
              <a:rPr lang="en-US" i="1"/>
              <a:t>depth ambiguity</a:t>
            </a:r>
            <a:r>
              <a:rPr lang="en-US"/>
              <a:t> - for instance, a small object close to the camera can look exactly like a large object farther away.</a:t>
            </a:r>
            <a:br>
              <a:rPr lang="en-US"/>
            </a:br>
            <a:r>
              <a:rPr lang="en-US"/>
              <a:t> From a single image alone, we often can’t tell the difference.</a:t>
            </a:r>
            <a:endParaRPr lang="it-IT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34a03ee2680_85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34a03ee2680_85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One way to deal with this is to design losses that are invariant to global scale.</a:t>
            </a:r>
            <a:br>
              <a:rPr lang="en-US" b="1"/>
            </a:br>
            <a:r>
              <a:rPr lang="en-US" b="1"/>
              <a:t> For example, we can use a </a:t>
            </a:r>
            <a:r>
              <a:rPr lang="en-US" i="1"/>
              <a:t>scale-invariant MSE</a:t>
            </a:r>
            <a:r>
              <a:rPr lang="en-US"/>
              <a:t>, which penalizes the relative error between points, not their absolute distance.</a:t>
            </a:r>
            <a:br>
              <a:rPr lang="en-US"/>
            </a:br>
            <a:r>
              <a:rPr lang="en-US"/>
              <a:t> This type of loss uses the </a:t>
            </a:r>
            <a:r>
              <a:rPr lang="en-US" i="1"/>
              <a:t>mean depth</a:t>
            </a:r>
            <a:r>
              <a:rPr lang="en-US"/>
              <a:t> to focus on depth relationships between pixels.</a:t>
            </a:r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915631c84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915631c84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We want computers to estimate depth from two images—just like humans do.</a:t>
            </a:r>
            <a:br>
              <a:rPr lang="en-US"/>
            </a:br>
            <a:r>
              <a:rPr lang="en-US"/>
              <a:t> By comparing a left and a right image, we aim to reconstruct a depth map that represents the distance of each pixel in the scene.</a:t>
            </a:r>
            <a:br>
              <a:rPr lang="en-US"/>
            </a:br>
            <a:r>
              <a:rPr lang="en-US"/>
              <a:t> To do that effectively, we first need to understand </a:t>
            </a:r>
            <a:r>
              <a:rPr lang="en-US" err="1"/>
              <a:t>epipolar</a:t>
            </a:r>
            <a:r>
              <a:rPr lang="en-US"/>
              <a:t> geometry, which we briefly reviewed in the last lecture. Let’s quickly recap it here.</a:t>
            </a:r>
            <a:endParaRPr lang="it-IT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34a03ee2680_85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34a03ee2680_85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And, importantly, this loss is often applied in log space.</a:t>
            </a:r>
            <a:br>
              <a:rPr lang="en-US" b="1"/>
            </a:br>
            <a:r>
              <a:rPr lang="en-US" b="1"/>
              <a:t> Why? Because if the entire prediction is off by a constant scaling factor, applying the log will turn that into a constant — and the loss will ignore it.</a:t>
            </a:r>
            <a:br>
              <a:rPr lang="en-US" b="1"/>
            </a:br>
            <a:r>
              <a:rPr lang="en-US" b="1"/>
              <a:t> This makes the model more robust to global scale errors.</a:t>
            </a:r>
            <a:endParaRPr lang="it-IT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34a03ee268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34a03ee268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But sometimes, there’s nothing we can do.</a:t>
            </a:r>
            <a:br>
              <a:rPr lang="en-US" b="1"/>
            </a:br>
            <a:r>
              <a:rPr lang="en-US" b="1"/>
              <a:t> There are cases where even the best models can’t resolve depth ambiguity - simply because the visual evidence isn’t enough.</a:t>
            </a:r>
            <a:br>
              <a:rPr lang="en-US" b="1"/>
            </a:br>
            <a:r>
              <a:rPr lang="en-US" b="1"/>
              <a:t> For example, on the right you see the result of a state-of-the-art method - </a:t>
            </a:r>
            <a:r>
              <a:rPr lang="en-US" i="1"/>
              <a:t>Depth Anything 2</a:t>
            </a:r>
            <a:r>
              <a:rPr lang="en-US"/>
              <a:t> - applied to the famous Ames Room illusion.</a:t>
            </a:r>
            <a:br>
              <a:rPr lang="en-US"/>
            </a:br>
            <a:r>
              <a:rPr lang="en-US"/>
              <a:t> From a single image, it’s impossible for the model to understand the illusion - and the depth prediction completely fails.</a:t>
            </a:r>
            <a:endParaRPr lang="it-IT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34a03ee268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34a03ee268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Now that we’ve seen the three key components of Monocular Depth Estimation</a:t>
            </a:r>
            <a:r>
              <a:rPr lang="en-US"/>
              <a:t>,</a:t>
            </a:r>
            <a:br>
              <a:rPr lang="en-US"/>
            </a:br>
            <a:r>
              <a:rPr lang="en-US"/>
              <a:t> we can easily understand how to improve it.</a:t>
            </a:r>
            <a:br>
              <a:rPr lang="en-US"/>
            </a:br>
            <a:r>
              <a:rPr lang="en-US"/>
              <a:t> There are three fundamental directions:</a:t>
            </a:r>
          </a:p>
          <a:p>
            <a:pPr>
              <a:buAutoNum type="arabicPeriod"/>
            </a:pPr>
            <a:r>
              <a:rPr lang="en-US"/>
              <a:t>Collecting high-quality data - both in terms of quantity and accuracy.</a:t>
            </a:r>
          </a:p>
          <a:p>
            <a:pPr>
              <a:buAutoNum type="arabicPeriod"/>
            </a:pPr>
            <a:r>
              <a:rPr lang="en-US"/>
              <a:t>Designing better architectures - networks that can extract more meaningful features and improve predictions.</a:t>
            </a:r>
          </a:p>
          <a:p>
            <a:pPr>
              <a:buAutoNum type="arabicPeriod"/>
            </a:pPr>
            <a:r>
              <a:rPr lang="en-US"/>
              <a:t>Developing stronger training objectives - losses that guide the model to learn depth more effectively.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34a03ee2680_8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34a03ee2680_8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Today, monocular depth estimation is a very active research field.</a:t>
            </a:r>
            <a:br>
              <a:rPr lang="en-US"/>
            </a:br>
            <a:r>
              <a:rPr lang="en-US"/>
              <a:t> It’s actually hard to keep up - every month, new methods are published.</a:t>
            </a:r>
            <a:br>
              <a:rPr lang="en-US"/>
            </a:br>
            <a:r>
              <a:rPr lang="en-US"/>
              <a:t> In this lecture, we’ll go through a few recent ideas that can give you a sense of where the field is heading.</a:t>
            </a:r>
            <a:endParaRPr lang="it-IT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4a03ee2680_85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4a03ee2680_85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One recent method is Depth Anything</a:t>
            </a:r>
            <a:r>
              <a:rPr lang="en-US"/>
              <a:t>,</a:t>
            </a:r>
            <a:br>
              <a:rPr lang="en-US"/>
            </a:br>
            <a:r>
              <a:rPr lang="en-US"/>
              <a:t> which focuses on a specific challenge: how can we train depth models on images that </a:t>
            </a:r>
            <a:r>
              <a:rPr lang="en-US" i="1"/>
              <a:t>don’t</a:t>
            </a:r>
            <a:r>
              <a:rPr lang="en-US"/>
              <a:t> come with ground truth depth?</a:t>
            </a:r>
            <a:br>
              <a:rPr lang="en-US"/>
            </a:br>
            <a:r>
              <a:rPr lang="en-US"/>
              <a:t> This is useful, because most images available online are unlabeled - but still valuable for training.</a:t>
            </a:r>
            <a:endParaRPr lang="it-IT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34a03ee2680_8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34a03ee2680_8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The idea is to first train a large </a:t>
            </a:r>
            <a:r>
              <a:rPr lang="en-US" b="1"/>
              <a:t>teacher model</a:t>
            </a:r>
            <a:r>
              <a:rPr lang="en-US"/>
              <a:t>, which consists of an encoder and a decoder.</a:t>
            </a:r>
            <a:br>
              <a:rPr lang="en-US"/>
            </a:br>
            <a:r>
              <a:rPr lang="en-US"/>
              <a:t> This teacher model is trained in a supervised way on labeled datasets - so for each input image, it learns to predict depth from ground truth.</a:t>
            </a:r>
            <a:endParaRPr lang="it-IT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34a03ee2680_85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34a03ee2680_85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Then, a second, smaller </a:t>
            </a:r>
            <a:r>
              <a:rPr lang="en-US" b="1"/>
              <a:t>student model</a:t>
            </a:r>
            <a:r>
              <a:rPr lang="en-US"/>
              <a:t> is trained to </a:t>
            </a:r>
            <a:r>
              <a:rPr lang="en-US" i="1"/>
              <a:t>mimic</a:t>
            </a:r>
            <a:r>
              <a:rPr lang="en-US"/>
              <a:t> the predictions of the teacher.</a:t>
            </a:r>
            <a:endParaRPr lang="it-IT"/>
          </a:p>
          <a:p>
            <a:pPr>
              <a:buNone/>
            </a:pPr>
            <a:r>
              <a:rPr lang="en-US"/>
              <a:t>This is done using both labeled and </a:t>
            </a:r>
            <a:r>
              <a:rPr lang="en-US" i="1"/>
              <a:t>unlabeled</a:t>
            </a:r>
            <a:r>
              <a:rPr lang="en-US"/>
              <a:t> images.</a:t>
            </a:r>
            <a:endParaRPr lang="it-IT"/>
          </a:p>
          <a:p>
            <a:pPr>
              <a:buNone/>
            </a:pPr>
            <a:r>
              <a:rPr lang="en-US"/>
              <a:t>To make training more robust, the unlabeled images are augmented with perturbations - for example, </a:t>
            </a:r>
          </a:p>
          <a:p>
            <a:pPr>
              <a:buNone/>
            </a:pPr>
            <a:r>
              <a:rPr lang="en-US" b="1"/>
              <a:t>    color distortions</a:t>
            </a:r>
            <a:r>
              <a:rPr lang="en-US"/>
              <a:t> or </a:t>
            </a:r>
            <a:r>
              <a:rPr lang="en-US" b="1" err="1"/>
              <a:t>CutMix</a:t>
            </a:r>
            <a:r>
              <a:rPr lang="en-US"/>
              <a:t>, which randomly cuts and mixes patches from different images.</a:t>
            </a:r>
          </a:p>
          <a:p>
            <a:pPr>
              <a:buNone/>
            </a:pPr>
            <a:r>
              <a:rPr lang="en-US"/>
              <a:t>These augmentations force the student to learn the most essential and invariant features from the image.</a:t>
            </a:r>
          </a:p>
          <a:p>
            <a:pPr>
              <a:buNone/>
            </a:pPr>
            <a:r>
              <a:rPr lang="en-US" b="1"/>
              <a:t>In summary,</a:t>
            </a:r>
            <a:r>
              <a:rPr lang="en-US"/>
              <a:t> the student is trained not only to imitate the teacher on clean images, but also to generalize under </a:t>
            </a:r>
            <a:endParaRPr lang="it-IT"/>
          </a:p>
          <a:p>
            <a:pPr>
              <a:buNone/>
            </a:pPr>
            <a:r>
              <a:rPr lang="en-US"/>
              <a:t>    perturbations - and that, according to the authors, is </a:t>
            </a:r>
            <a:r>
              <a:rPr lang="en-US" i="1"/>
              <a:t>the key</a:t>
            </a:r>
            <a:r>
              <a:rPr lang="en-US"/>
              <a:t> to improving generalization performance of their student model.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34a03ee2680_85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34a03ee2680_85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Another recent trend in monocular depth estimation is the use of </a:t>
            </a:r>
            <a:r>
              <a:rPr lang="en-US" b="1"/>
              <a:t>large pre-trained backbone models</a:t>
            </a:r>
            <a:r>
              <a:rPr lang="en-US"/>
              <a:t>.</a:t>
            </a:r>
            <a:br>
              <a:rPr lang="en-US"/>
            </a:br>
            <a:r>
              <a:rPr lang="en-US"/>
              <a:t> These models were not specifically trained for depth estimation, but they are excellent at extracting image features - and can be effectively adapted for the task.</a:t>
            </a:r>
            <a:endParaRPr lang="it-IT"/>
          </a:p>
          <a:p>
            <a:pPr>
              <a:buNone/>
            </a:pPr>
            <a:r>
              <a:rPr lang="en-US"/>
              <a:t>For example, a recent architecture that has gained attention is </a:t>
            </a:r>
            <a:r>
              <a:rPr lang="en-US" b="1"/>
              <a:t>DINOv2</a:t>
            </a:r>
            <a:r>
              <a:rPr lang="en-US"/>
              <a:t> by Meta.</a:t>
            </a:r>
            <a:br>
              <a:rPr lang="en-US"/>
            </a:br>
            <a:r>
              <a:rPr lang="en-US"/>
              <a:t> It was originally trained for general-purpose image understanding, but in their paper, the authors show that DINOv2 can be adapted for depth estimation - achieving results comparable to state-of-the-art methods.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34a03ee2680_85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34a03ee2680_85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And of course, DINOv2 is not the only one.</a:t>
            </a:r>
            <a:endParaRPr lang="it-IT"/>
          </a:p>
          <a:p>
            <a:pPr>
              <a:buNone/>
            </a:pPr>
            <a:r>
              <a:rPr lang="en-US"/>
              <a:t>Other backbones have been used too - for instance, this paper uses </a:t>
            </a:r>
            <a:r>
              <a:rPr lang="en-US" err="1"/>
              <a:t>ViT</a:t>
            </a:r>
            <a:r>
              <a:rPr lang="en-US"/>
              <a:t>, the Vision Transformer, which was the first architecture to successfully apply Transformer models to image data.</a:t>
            </a:r>
          </a:p>
          <a:p>
            <a:pPr>
              <a:buNone/>
            </a:pPr>
            <a:r>
              <a:rPr lang="en-US"/>
              <a:t>In this work, </a:t>
            </a:r>
            <a:r>
              <a:rPr lang="en-US" err="1"/>
              <a:t>ViT</a:t>
            </a:r>
            <a:r>
              <a:rPr lang="en-US"/>
              <a:t> is used to perform dense prediction, showing again that strong feature extractors can be repurposed for accurate depth estimation.</a:t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>
          <a:extLst>
            <a:ext uri="{FF2B5EF4-FFF2-40B4-BE49-F238E27FC236}">
              <a16:creationId xmlns:a16="http://schemas.microsoft.com/office/drawing/2014/main" id="{73B72B08-DF50-7984-7C33-7E733E112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34a03ee2680_85_73:notes">
            <a:extLst>
              <a:ext uri="{FF2B5EF4-FFF2-40B4-BE49-F238E27FC236}">
                <a16:creationId xmlns:a16="http://schemas.microsoft.com/office/drawing/2014/main" id="{D8FF3467-1EF3-5811-B524-6954DA1BEA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34a03ee2680_85_73:notes">
            <a:extLst>
              <a:ext uri="{FF2B5EF4-FFF2-40B4-BE49-F238E27FC236}">
                <a16:creationId xmlns:a16="http://schemas.microsoft.com/office/drawing/2014/main" id="{70FB5070-FDDE-A0CA-DD38-6CD3083DE7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Here’s another recent paper from 2025. Their key idea is to extract features at multiple scales using </a:t>
            </a:r>
            <a:r>
              <a:rPr lang="en-US" err="1"/>
              <a:t>ViT</a:t>
            </a:r>
            <a:r>
              <a:rPr lang="en-US"/>
              <a:t> as a backbone.</a:t>
            </a:r>
            <a:endParaRPr lang="it-IT"/>
          </a:p>
          <a:p>
            <a:pPr marL="0" indent="0">
              <a:buNone/>
            </a:pPr>
            <a:r>
              <a:rPr lang="en-US"/>
              <a:t>Their model consists of </a:t>
            </a:r>
            <a:r>
              <a:rPr lang="en-US" err="1"/>
              <a:t>downsampling</a:t>
            </a:r>
            <a:r>
              <a:rPr lang="en-US"/>
              <a:t> the image, and then divide into patches.</a:t>
            </a:r>
          </a:p>
          <a:p>
            <a:pPr marL="0" indent="0">
              <a:buNone/>
            </a:pPr>
            <a:r>
              <a:rPr lang="it-IT" dirty="0" err="1"/>
              <a:t>Then</a:t>
            </a:r>
            <a:r>
              <a:rPr lang="it-IT" dirty="0"/>
              <a:t> ,</a:t>
            </a:r>
            <a:r>
              <a:rPr lang="it-IT" dirty="0" err="1"/>
              <a:t>each</a:t>
            </a:r>
            <a:r>
              <a:rPr lang="it-IT" dirty="0"/>
              <a:t> patch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encoded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ViT</a:t>
            </a:r>
            <a:r>
              <a:rPr lang="it-IT" dirty="0"/>
              <a:t>, and features are </a:t>
            </a:r>
            <a:r>
              <a:rPr lang="it-IT" dirty="0" err="1"/>
              <a:t>grouped</a:t>
            </a:r>
            <a:r>
              <a:rPr lang="it-IT" dirty="0"/>
              <a:t> in a set of 6 groups with </a:t>
            </a:r>
            <a:r>
              <a:rPr lang="it-IT" dirty="0" err="1"/>
              <a:t>different</a:t>
            </a:r>
            <a:r>
              <a:rPr lang="it-IT" dirty="0"/>
              <a:t> size. An </a:t>
            </a:r>
            <a:r>
              <a:rPr lang="it-IT" dirty="0" err="1"/>
              <a:t>upsample</a:t>
            </a:r>
            <a:r>
              <a:rPr lang="it-IT" dirty="0"/>
              <a:t> </a:t>
            </a:r>
            <a:r>
              <a:rPr lang="it-IT" dirty="0" err="1"/>
              <a:t>operation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run</a:t>
            </a:r>
            <a:r>
              <a:rPr lang="it-IT" dirty="0"/>
              <a:t> on </a:t>
            </a:r>
            <a:r>
              <a:rPr lang="it-IT" dirty="0" err="1"/>
              <a:t>these</a:t>
            </a:r>
            <a:r>
              <a:rPr lang="it-IT" dirty="0"/>
              <a:t> features.</a:t>
            </a:r>
            <a:endParaRPr lang="en-US"/>
          </a:p>
          <a:p>
            <a:pPr marL="0" indent="0">
              <a:buNone/>
            </a:pPr>
            <a:r>
              <a:rPr lang="it-IT" dirty="0" err="1"/>
              <a:t>Finally</a:t>
            </a:r>
            <a:r>
              <a:rPr lang="it-IT" dirty="0"/>
              <a:t>, the </a:t>
            </a:r>
            <a:r>
              <a:rPr lang="it-IT" dirty="0" err="1"/>
              <a:t>resulting</a:t>
            </a:r>
            <a:r>
              <a:rPr lang="it-IT" dirty="0"/>
              <a:t> inverse </a:t>
            </a:r>
            <a:r>
              <a:rPr lang="it-IT" dirty="0" err="1"/>
              <a:t>depth</a:t>
            </a:r>
            <a:r>
              <a:rPr lang="it-IT" dirty="0"/>
              <a:t> and </a:t>
            </a:r>
            <a:r>
              <a:rPr lang="it-IT" dirty="0" err="1"/>
              <a:t>focal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 are </a:t>
            </a:r>
            <a:r>
              <a:rPr lang="it-IT" dirty="0" err="1"/>
              <a:t>predicted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2474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4915631c84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4915631c84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Now, if we observe a 3D point in one image, the corresponding point in the other image must lie along a specific line—called the </a:t>
            </a:r>
            <a:r>
              <a:rPr lang="en-US" i="1" err="1"/>
              <a:t>epipolar</a:t>
            </a:r>
            <a:r>
              <a:rPr lang="en-US" i="1"/>
              <a:t> line</a:t>
            </a:r>
            <a:r>
              <a:rPr lang="en-US"/>
              <a:t>.</a:t>
            </a:r>
            <a:br>
              <a:rPr lang="en-US"/>
            </a:br>
            <a:r>
              <a:rPr lang="en-US"/>
              <a:t> This constraint drastically reduces the search space for matching points between images.</a:t>
            </a:r>
            <a:endParaRPr lang="it-IT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To wrap up this lecture, let’s quickly summarize what we’ve covered today.</a:t>
            </a:r>
            <a:endParaRPr lang="it-IT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349b541ca73_1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349b541ca73_11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We started by looking at </a:t>
            </a:r>
            <a:r>
              <a:rPr lang="en-US" b="1"/>
              <a:t>Stereo Matching</a:t>
            </a:r>
            <a:r>
              <a:rPr lang="en-US"/>
              <a:t>, the task of computing disparity maps from a pair of reference images.</a:t>
            </a:r>
            <a:endParaRPr lang="it-IT"/>
          </a:p>
          <a:p>
            <a:pPr>
              <a:buNone/>
            </a:pPr>
            <a:r>
              <a:rPr lang="en-US"/>
              <a:t>We then saw how these disparity maps can be converted into depth information, and we explored both </a:t>
            </a:r>
            <a:r>
              <a:rPr lang="en-US" b="1"/>
              <a:t>classical</a:t>
            </a:r>
            <a:r>
              <a:rPr lang="en-US"/>
              <a:t> and </a:t>
            </a:r>
            <a:r>
              <a:rPr lang="en-US" b="1"/>
              <a:t>modern methods</a:t>
            </a:r>
            <a:r>
              <a:rPr lang="en-US"/>
              <a:t> for computing disparity.</a:t>
            </a:r>
            <a:endParaRPr lang="it-IT"/>
          </a:p>
          <a:p>
            <a:pPr>
              <a:buNone/>
            </a:pPr>
            <a:r>
              <a:rPr lang="en-US"/>
              <a:t>Next, we extended the problem to </a:t>
            </a:r>
            <a:r>
              <a:rPr lang="en-US" b="1"/>
              <a:t>Multiview Stereo Matching</a:t>
            </a:r>
            <a:r>
              <a:rPr lang="en-US"/>
              <a:t>, looking at how to reconstruct 3D geometry from multiple views and how to predict depth using a </a:t>
            </a:r>
            <a:r>
              <a:rPr lang="en-US" err="1"/>
              <a:t>multiview</a:t>
            </a:r>
            <a:r>
              <a:rPr lang="en-US"/>
              <a:t> setup.</a:t>
            </a:r>
          </a:p>
          <a:p>
            <a:pPr>
              <a:buNone/>
            </a:pPr>
            <a:r>
              <a:rPr lang="en-US"/>
              <a:t>Finally, we reviewed the challenge of </a:t>
            </a:r>
            <a:r>
              <a:rPr lang="en-US" b="1"/>
              <a:t>Monocular Depth Estimation</a:t>
            </a:r>
            <a:r>
              <a:rPr lang="en-US"/>
              <a:t>, and we discussed several state-of-the-art approaches that tackle this task using large models, smart training objectives, and novel data strategies.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349b541ca73_1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349b541ca73_1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7.png"/><Relationship Id="rId9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hyperlink" Target="https://www.electronics-lab.com/controlling-robotic-arm-gestures-using-kinect-sensor-arduino/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s://xurui314.github.io/archives/2023/08/" TargetMode="External"/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kharshit.github.io/blog/2018/09/28/generative-models-and-generative-adversarial-networks" TargetMode="External"/><Relationship Id="rId5" Type="http://schemas.openxmlformats.org/officeDocument/2006/relationships/image" Target="../media/image120.png"/><Relationship Id="rId4" Type="http://schemas.openxmlformats.org/officeDocument/2006/relationships/hyperlink" Target="https://rs-ojict.pubpub.org/pub/fch9opwb/release/1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23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12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1.png"/><Relationship Id="rId4" Type="http://schemas.openxmlformats.org/officeDocument/2006/relationships/hyperlink" Target="https://huggingface.co/spaces/depth-anything/Depth-Anything-V2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3d.github.io/" TargetMode="External"/><Relationship Id="rId3" Type="http://schemas.openxmlformats.org/officeDocument/2006/relationships/hyperlink" Target="http://vision.stanford.edu/teaching/cs131_fall1415/lectures/lecture9_10_stereo_cs131.pdf" TargetMode="External"/><Relationship Id="rId7" Type="http://schemas.openxmlformats.org/officeDocument/2006/relationships/hyperlink" Target="https://drive.google.com/file/d/1QCDEM5l-wi7VLi4b8cw_ErmCAyJOxb10/view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lideshare.net/slideshow/lec13-stereo-converted/251201880" TargetMode="External"/><Relationship Id="rId5" Type="http://schemas.openxmlformats.org/officeDocument/2006/relationships/hyperlink" Target="https://www.slideshare.net/slideshow/lec14-multiview-stereo/251201912" TargetMode="External"/><Relationship Id="rId4" Type="http://schemas.openxmlformats.org/officeDocument/2006/relationships/hyperlink" Target="https://cvgl.stanford.edu/teaching/cs231a_winter1415/lecture/lecture6_affine_SFM_notes.pdf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825285" y="763937"/>
            <a:ext cx="7175700" cy="7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it" sz="3200" err="1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Hands-on</a:t>
            </a:r>
            <a:r>
              <a:rPr lang="it" sz="3200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 AI </a:t>
            </a:r>
            <a:r>
              <a:rPr lang="it" sz="3200" err="1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based</a:t>
            </a:r>
            <a:r>
              <a:rPr lang="it" sz="3200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 3D Vision </a:t>
            </a:r>
            <a:endParaRPr lang="en-US" sz="3200">
              <a:solidFill>
                <a:srgbClr val="000000"/>
              </a:solidFill>
              <a:latin typeface="Calibri Light"/>
              <a:ea typeface="Calibri"/>
              <a:cs typeface="Calibri"/>
            </a:endParaRP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it" sz="3200" err="1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Summer</a:t>
            </a:r>
            <a:r>
              <a:rPr lang="it" sz="3200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 </a:t>
            </a:r>
            <a:r>
              <a:rPr lang="it" sz="3200" err="1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Semester</a:t>
            </a:r>
            <a:r>
              <a:rPr lang="it" sz="3200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 25</a:t>
            </a:r>
            <a:endParaRPr sz="3200">
              <a:solidFill>
                <a:srgbClr val="000000"/>
              </a:solidFill>
              <a:latin typeface="Calibri Light"/>
              <a:ea typeface="Calibri"/>
              <a:cs typeface="Calibri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143000" y="202803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Lecture </a:t>
            </a:r>
            <a:r>
              <a:rPr lang="it" sz="1800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_0 – </a:t>
            </a:r>
            <a:r>
              <a:rPr lang="it" sz="1800">
                <a:latin typeface="Calibri"/>
                <a:ea typeface="Calibri"/>
                <a:cs typeface="Calibri"/>
                <a:sym typeface="Calibri"/>
              </a:rPr>
              <a:t>From Classical to Modern Stereo Vision and Depth Estimation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Prof. Dr.-Ing Gerard Pons-Moll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University of Tübingen / MPI-Informatics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7453" y="3661475"/>
            <a:ext cx="3692091" cy="946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Epipolar Geometry</a:t>
            </a:r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it" dirty="0"/>
              <a:t>Mapping points of image    to lines of image    for </a:t>
            </a:r>
            <a:r>
              <a:rPr lang="it" dirty="0" err="1"/>
              <a:t>canonical</a:t>
            </a:r>
            <a:r>
              <a:rPr lang="it" dirty="0"/>
              <a:t> </a:t>
            </a:r>
            <a:r>
              <a:rPr lang="it" dirty="0" err="1"/>
              <a:t>cameras</a:t>
            </a:r>
            <a:r>
              <a:rPr lang="it" dirty="0"/>
              <a:t>: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 dirty="0" err="1"/>
              <a:t>Essential</a:t>
            </a:r>
            <a:r>
              <a:rPr lang="it" dirty="0"/>
              <a:t> Matrix</a:t>
            </a: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indent="0">
              <a:spcBef>
                <a:spcPts val="1200"/>
              </a:spcBef>
              <a:buNone/>
            </a:pPr>
            <a:r>
              <a:rPr lang="it" dirty="0"/>
              <a:t>        </a:t>
            </a:r>
            <a:r>
              <a:rPr lang="it" dirty="0" err="1"/>
              <a:t>is</a:t>
            </a:r>
            <a:r>
              <a:rPr lang="it" dirty="0"/>
              <a:t> the </a:t>
            </a:r>
            <a:r>
              <a:rPr lang="it" dirty="0" err="1"/>
              <a:t>matrix</a:t>
            </a:r>
            <a:r>
              <a:rPr lang="it" dirty="0"/>
              <a:t> </a:t>
            </a:r>
            <a:r>
              <a:rPr lang="it" dirty="0" err="1"/>
              <a:t>representation</a:t>
            </a:r>
            <a:r>
              <a:rPr lang="it" dirty="0"/>
              <a:t> of the</a:t>
            </a:r>
            <a:br>
              <a:rPr lang="it" dirty="0"/>
            </a:br>
            <a:r>
              <a:rPr lang="it" dirty="0"/>
              <a:t>cross product with </a:t>
            </a:r>
            <a:r>
              <a:rPr lang="it" dirty="0" err="1"/>
              <a:t>translation</a:t>
            </a:r>
            <a:r>
              <a:rPr lang="it" dirty="0"/>
              <a:t> (</a:t>
            </a:r>
            <a:r>
              <a:rPr lang="it" dirty="0" err="1"/>
              <a:t>skew</a:t>
            </a:r>
            <a:r>
              <a:rPr lang="it" dirty="0"/>
              <a:t>)</a:t>
            </a:r>
            <a:endParaRPr dirty="0" err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dirty="0"/>
              <a:t>       </a:t>
            </a:r>
            <a:r>
              <a:rPr lang="it" dirty="0" err="1"/>
              <a:t>is</a:t>
            </a:r>
            <a:r>
              <a:rPr lang="it" dirty="0"/>
              <a:t> the </a:t>
            </a:r>
            <a:r>
              <a:rPr lang="it" dirty="0" err="1"/>
              <a:t>Rotation</a:t>
            </a:r>
            <a:r>
              <a:rPr lang="it" dirty="0"/>
              <a:t> Matrix</a:t>
            </a:r>
            <a:endParaRPr dirty="0"/>
          </a:p>
        </p:txBody>
      </p:sp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225" y="1848975"/>
            <a:ext cx="4263001" cy="26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3634" y="2086210"/>
            <a:ext cx="1796333" cy="5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9163" y="1709075"/>
            <a:ext cx="253953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975" y="4400700"/>
            <a:ext cx="214165" cy="2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72913" y="2910500"/>
            <a:ext cx="1437750" cy="3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8150" y="3591334"/>
            <a:ext cx="359775" cy="242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23375" y="2301913"/>
            <a:ext cx="166801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62070" y="2279463"/>
            <a:ext cx="253950" cy="29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6;p26">
            <a:extLst>
              <a:ext uri="{FF2B5EF4-FFF2-40B4-BE49-F238E27FC236}">
                <a16:creationId xmlns:a16="http://schemas.microsoft.com/office/drawing/2014/main" id="{2411F467-C147-7FB8-29F2-0F70BD4D2F2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5450" y="1219863"/>
            <a:ext cx="166801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7;p26">
            <a:extLst>
              <a:ext uri="{FF2B5EF4-FFF2-40B4-BE49-F238E27FC236}">
                <a16:creationId xmlns:a16="http://schemas.microsoft.com/office/drawing/2014/main" id="{4B19CDE6-524C-0A31-D3D3-BDC0EC42573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33070" y="1219863"/>
            <a:ext cx="253950" cy="2922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5700D1-3018-7470-80BD-7AC68EF4D5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10</a:t>
            </a:fld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Mapping points of image    to lines of image    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Fundamental Matrix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with intrinsic camera parameters      </a:t>
            </a:r>
            <a:br>
              <a:rPr lang="it"/>
            </a:br>
            <a:r>
              <a:rPr lang="it"/>
              <a:t>and         respectively</a:t>
            </a:r>
            <a:endParaRPr/>
          </a:p>
        </p:txBody>
      </p:sp>
      <p:pic>
        <p:nvPicPr>
          <p:cNvPr id="187" name="Google Shape;1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8568" y="2105886"/>
            <a:ext cx="1522588" cy="4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Epipolar Geometry</a:t>
            </a:r>
            <a:endParaRPr/>
          </a:p>
        </p:txBody>
      </p:sp>
      <p:pic>
        <p:nvPicPr>
          <p:cNvPr id="189" name="Google Shape;1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6825" y="1848975"/>
            <a:ext cx="4263001" cy="26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6950" y="1609547"/>
            <a:ext cx="319175" cy="35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9925" y="2953575"/>
            <a:ext cx="2459850" cy="3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1655" y="4009669"/>
            <a:ext cx="319175" cy="30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9457" y="4273670"/>
            <a:ext cx="439293" cy="35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23375" y="2301913"/>
            <a:ext cx="166801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62070" y="2279463"/>
            <a:ext cx="253950" cy="29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5450" y="1219863"/>
            <a:ext cx="166801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33070" y="1219863"/>
            <a:ext cx="253950" cy="2922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B428552-FAE0-5971-5203-90D019A987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11</a:t>
            </a:fld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If</a:t>
            </a:r>
            <a:r>
              <a:rPr lang="it"/>
              <a:t> </a:t>
            </a:r>
            <a:r>
              <a:rPr lang="it" err="1"/>
              <a:t>we</a:t>
            </a:r>
            <a:r>
              <a:rPr lang="it"/>
              <a:t> </a:t>
            </a:r>
            <a:r>
              <a:rPr lang="it" err="1"/>
              <a:t>have</a:t>
            </a:r>
            <a:r>
              <a:rPr lang="it"/>
              <a:t> </a:t>
            </a:r>
            <a:r>
              <a:rPr lang="it" b="1" err="1">
                <a:solidFill>
                  <a:srgbClr val="C00000"/>
                </a:solidFill>
              </a:rPr>
              <a:t>parallel</a:t>
            </a:r>
            <a:r>
              <a:rPr lang="it" b="1">
                <a:solidFill>
                  <a:srgbClr val="C00000"/>
                </a:solidFill>
              </a:rPr>
              <a:t> image </a:t>
            </a:r>
            <a:r>
              <a:rPr lang="it" b="1" err="1">
                <a:solidFill>
                  <a:srgbClr val="C00000"/>
                </a:solidFill>
              </a:rPr>
              <a:t>planes</a:t>
            </a:r>
            <a:r>
              <a:rPr lang="it"/>
              <a:t>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 b="1" err="1"/>
              <a:t>Epipolar</a:t>
            </a:r>
            <a:r>
              <a:rPr lang="it"/>
              <a:t> </a:t>
            </a:r>
            <a:r>
              <a:rPr lang="it" b="1"/>
              <a:t>Lines</a:t>
            </a:r>
            <a:r>
              <a:rPr lang="it"/>
              <a:t> are </a:t>
            </a:r>
            <a:br>
              <a:rPr lang="it"/>
            </a:br>
            <a:r>
              <a:rPr lang="it" b="1" err="1"/>
              <a:t>horizontal</a:t>
            </a:r>
            <a:r>
              <a:rPr lang="it"/>
              <a:t> and </a:t>
            </a:r>
            <a:r>
              <a:rPr lang="it" b="1" err="1"/>
              <a:t>Epipoles</a:t>
            </a:r>
            <a:br>
              <a:rPr lang="it" b="1"/>
            </a:br>
            <a:r>
              <a:rPr lang="it"/>
              <a:t>go to </a:t>
            </a:r>
            <a:r>
              <a:rPr lang="it" b="1" err="1"/>
              <a:t>infinity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b="1"/>
              <a:t>y-</a:t>
            </a:r>
            <a:r>
              <a:rPr lang="it" b="1" err="1"/>
              <a:t>coordinates</a:t>
            </a:r>
            <a:r>
              <a:rPr lang="it"/>
              <a:t> are</a:t>
            </a:r>
            <a:br>
              <a:rPr lang="it"/>
            </a:br>
            <a:r>
              <a:rPr lang="it" b="1" err="1"/>
              <a:t>equal</a:t>
            </a:r>
            <a:endParaRPr b="1" err="1"/>
          </a:p>
        </p:txBody>
      </p:sp>
      <p:sp>
        <p:nvSpPr>
          <p:cNvPr id="203" name="Google Shape;20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Epipolar</a:t>
            </a:r>
            <a:r>
              <a:rPr lang="it"/>
              <a:t> </a:t>
            </a:r>
            <a:r>
              <a:rPr lang="it" err="1"/>
              <a:t>Geometry</a:t>
            </a:r>
            <a:endParaRPr err="1"/>
          </a:p>
        </p:txBody>
      </p:sp>
      <p:pic>
        <p:nvPicPr>
          <p:cNvPr id="204" name="Google Shape;20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175" y="3601350"/>
            <a:ext cx="1207350" cy="12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5600" y="3601350"/>
            <a:ext cx="1381472" cy="12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4950" y="793800"/>
            <a:ext cx="5081675" cy="22861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/>
          <p:nvPr/>
        </p:nvSpPr>
        <p:spPr>
          <a:xfrm>
            <a:off x="6683336" y="2244778"/>
            <a:ext cx="3798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>
                <a:solidFill>
                  <a:schemeClr val="dk1"/>
                </a:solidFill>
              </a:rPr>
              <a:t>v’</a:t>
            </a:r>
            <a:endParaRPr sz="1000" b="1">
              <a:solidFill>
                <a:schemeClr val="dk1"/>
              </a:solidFill>
            </a:endParaRPr>
          </a:p>
        </p:txBody>
      </p:sp>
      <p:sp>
        <p:nvSpPr>
          <p:cNvPr id="208" name="Google Shape;208;p27"/>
          <p:cNvSpPr txBox="1"/>
          <p:nvPr/>
        </p:nvSpPr>
        <p:spPr>
          <a:xfrm>
            <a:off x="7512526" y="3216188"/>
            <a:ext cx="3798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>
                <a:solidFill>
                  <a:schemeClr val="dk1"/>
                </a:solidFill>
              </a:rPr>
              <a:t>u’</a:t>
            </a:r>
            <a:endParaRPr sz="1000" b="1">
              <a:solidFill>
                <a:schemeClr val="dk1"/>
              </a:solidFill>
            </a:endParaRPr>
          </a:p>
        </p:txBody>
      </p:sp>
      <p:pic>
        <p:nvPicPr>
          <p:cNvPr id="209" name="Google Shape;209;p27"/>
          <p:cNvPicPr preferRelativeResize="0"/>
          <p:nvPr/>
        </p:nvPicPr>
        <p:blipFill rotWithShape="1">
          <a:blip r:embed="rId6">
            <a:alphaModFix/>
          </a:blip>
          <a:srcRect t="45805"/>
          <a:stretch/>
        </p:blipFill>
        <p:spPr>
          <a:xfrm>
            <a:off x="4037950" y="3434074"/>
            <a:ext cx="4956021" cy="138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CC95E1D-282A-8C04-49CF-4F249172B7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12</a:t>
            </a:fld>
            <a:endParaRPr lang="it-IT"/>
          </a:p>
        </p:txBody>
      </p:sp>
      <p:sp>
        <p:nvSpPr>
          <p:cNvPr id="3" name="Google Shape;208;p27">
            <a:extLst>
              <a:ext uri="{FF2B5EF4-FFF2-40B4-BE49-F238E27FC236}">
                <a16:creationId xmlns:a16="http://schemas.microsoft.com/office/drawing/2014/main" id="{44949F8C-BC4B-2195-39BE-EE2AAA5EA383}"/>
              </a:ext>
            </a:extLst>
          </p:cNvPr>
          <p:cNvSpPr txBox="1"/>
          <p:nvPr/>
        </p:nvSpPr>
        <p:spPr>
          <a:xfrm>
            <a:off x="4726464" y="3222680"/>
            <a:ext cx="3798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 dirty="0">
                <a:solidFill>
                  <a:schemeClr val="dk1"/>
                </a:solidFill>
              </a:rPr>
              <a:t>u</a:t>
            </a:r>
            <a:endParaRPr sz="10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The </a:t>
            </a:r>
            <a:r>
              <a:rPr lang="it" dirty="0" err="1"/>
              <a:t>problem</a:t>
            </a:r>
            <a:r>
              <a:rPr lang="it" dirty="0"/>
              <a:t> of </a:t>
            </a:r>
            <a:r>
              <a:rPr lang="it" dirty="0" err="1"/>
              <a:t>warping</a:t>
            </a:r>
            <a:r>
              <a:rPr lang="it" dirty="0"/>
              <a:t> camera </a:t>
            </a:r>
            <a:r>
              <a:rPr lang="it" dirty="0" err="1"/>
              <a:t>planes</a:t>
            </a:r>
            <a:r>
              <a:rPr lang="it" dirty="0"/>
              <a:t> to make </a:t>
            </a:r>
            <a:r>
              <a:rPr lang="it" dirty="0" err="1"/>
              <a:t>them</a:t>
            </a:r>
            <a:r>
              <a:rPr lang="it" dirty="0"/>
              <a:t> </a:t>
            </a:r>
            <a:r>
              <a:rPr lang="it" dirty="0" err="1"/>
              <a:t>parallel</a:t>
            </a:r>
            <a:r>
              <a:rPr lang="it" dirty="0"/>
              <a:t> </a:t>
            </a:r>
            <a:r>
              <a:rPr lang="it" dirty="0" err="1"/>
              <a:t>is</a:t>
            </a:r>
            <a:r>
              <a:rPr lang="it" dirty="0"/>
              <a:t> </a:t>
            </a:r>
            <a:r>
              <a:rPr lang="it" dirty="0" err="1"/>
              <a:t>called</a:t>
            </a:r>
            <a:br>
              <a:rPr lang="it" dirty="0"/>
            </a:br>
            <a:r>
              <a:rPr lang="it" b="1" dirty="0" err="1"/>
              <a:t>rectification</a:t>
            </a:r>
            <a:endParaRPr dirty="0" err="1"/>
          </a:p>
          <a:p>
            <a:pPr marL="0" lvl="0" indent="0" algn="l">
              <a:lnSpc>
                <a:spcPct val="114999"/>
              </a:lnSpc>
              <a:buNone/>
            </a:pPr>
            <a:endParaRPr lang="it" b="1" dirty="0"/>
          </a:p>
          <a:p>
            <a:pPr marL="0" indent="0">
              <a:lnSpc>
                <a:spcPct val="114999"/>
              </a:lnSpc>
              <a:buNone/>
            </a:pPr>
            <a:endParaRPr lang="it" b="1" dirty="0"/>
          </a:p>
          <a:p>
            <a:pPr marL="0" indent="0">
              <a:lnSpc>
                <a:spcPct val="114999"/>
              </a:lnSpc>
              <a:buNone/>
            </a:pPr>
            <a:r>
              <a:rPr lang="it" err="1"/>
              <a:t>Existing</a:t>
            </a:r>
            <a:r>
              <a:rPr lang="it" dirty="0"/>
              <a:t> </a:t>
            </a:r>
            <a:r>
              <a:rPr lang="it" err="1"/>
              <a:t>algorithms</a:t>
            </a:r>
            <a:r>
              <a:rPr lang="it" dirty="0"/>
              <a:t> solve </a:t>
            </a:r>
          </a:p>
          <a:p>
            <a:pPr marL="0" indent="0">
              <a:lnSpc>
                <a:spcPct val="114999"/>
              </a:lnSpc>
              <a:buNone/>
            </a:pPr>
            <a:r>
              <a:rPr lang="it" dirty="0" err="1"/>
              <a:t>rectification</a:t>
            </a:r>
            <a:r>
              <a:rPr lang="it" dirty="0"/>
              <a:t> by </a:t>
            </a:r>
            <a:r>
              <a:rPr lang="it" dirty="0" err="1"/>
              <a:t>reprojecting</a:t>
            </a:r>
            <a:r>
              <a:rPr lang="it" dirty="0"/>
              <a:t> </a:t>
            </a:r>
            <a:br>
              <a:rPr lang="it" dirty="0"/>
            </a:br>
            <a:r>
              <a:rPr lang="it" dirty="0"/>
              <a:t>image </a:t>
            </a:r>
            <a:r>
              <a:rPr lang="it" dirty="0" err="1"/>
              <a:t>planes</a:t>
            </a:r>
            <a:r>
              <a:rPr lang="it" dirty="0"/>
              <a:t> </a:t>
            </a:r>
            <a:r>
              <a:rPr lang="it" dirty="0" err="1"/>
              <a:t>onto</a:t>
            </a:r>
            <a:r>
              <a:rPr lang="it" dirty="0"/>
              <a:t> a </a:t>
            </a:r>
            <a:br>
              <a:rPr lang="it" dirty="0"/>
            </a:br>
            <a:r>
              <a:rPr lang="it" dirty="0"/>
              <a:t>common </a:t>
            </a:r>
            <a:r>
              <a:rPr lang="it" dirty="0" err="1"/>
              <a:t>plane</a:t>
            </a:r>
            <a:r>
              <a:rPr lang="it" dirty="0"/>
              <a:t> </a:t>
            </a:r>
            <a:r>
              <a:rPr lang="it" dirty="0" err="1"/>
              <a:t>parallel</a:t>
            </a:r>
            <a:r>
              <a:rPr lang="it" dirty="0"/>
              <a:t> to </a:t>
            </a:r>
            <a:br>
              <a:rPr lang="it" dirty="0"/>
            </a:br>
            <a:r>
              <a:rPr lang="it" dirty="0"/>
              <a:t>the line </a:t>
            </a:r>
            <a:r>
              <a:rPr lang="it" dirty="0" err="1"/>
              <a:t>between</a:t>
            </a:r>
            <a:r>
              <a:rPr lang="it" dirty="0"/>
              <a:t> optical </a:t>
            </a:r>
            <a:br>
              <a:rPr lang="it" dirty="0"/>
            </a:br>
            <a:r>
              <a:rPr lang="it" dirty="0"/>
              <a:t>centers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it-IT"/>
          </a:p>
        </p:txBody>
      </p:sp>
      <p:sp>
        <p:nvSpPr>
          <p:cNvPr id="215" name="Google Shape;21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Image </a:t>
            </a:r>
            <a:r>
              <a:rPr lang="it" err="1"/>
              <a:t>Rectification</a:t>
            </a:r>
            <a:endParaRPr err="1"/>
          </a:p>
        </p:txBody>
      </p:sp>
      <p:pic>
        <p:nvPicPr>
          <p:cNvPr id="216" name="Google Shape;21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6038" y="1808650"/>
            <a:ext cx="5628524" cy="31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53CC405-4151-9552-3588-2ACE318F6D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13</a:t>
            </a:fld>
            <a:endParaRPr lang="it-IT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2142" y="82921"/>
            <a:ext cx="5813614" cy="473743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0"/>
          <p:cNvSpPr txBox="1"/>
          <p:nvPr/>
        </p:nvSpPr>
        <p:spPr>
          <a:xfrm>
            <a:off x="3310625" y="4633432"/>
            <a:ext cx="51156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Computing </a:t>
            </a:r>
            <a:r>
              <a:rPr lang="it" sz="1100" err="1">
                <a:solidFill>
                  <a:schemeClr val="dk2"/>
                </a:solidFill>
              </a:rPr>
              <a:t>rectifying</a:t>
            </a:r>
            <a:r>
              <a:rPr lang="it" sz="1100">
                <a:solidFill>
                  <a:schemeClr val="dk2"/>
                </a:solidFill>
              </a:rPr>
              <a:t> </a:t>
            </a:r>
            <a:r>
              <a:rPr lang="it" sz="1100" err="1">
                <a:solidFill>
                  <a:schemeClr val="dk2"/>
                </a:solidFill>
              </a:rPr>
              <a:t>homographies</a:t>
            </a:r>
            <a:r>
              <a:rPr lang="it" sz="1100">
                <a:solidFill>
                  <a:schemeClr val="dk2"/>
                </a:solidFill>
              </a:rPr>
              <a:t> for stereo vision, Loop and Zhang, 1999</a:t>
            </a:r>
            <a:endParaRPr sz="1100">
              <a:solidFill>
                <a:schemeClr val="dk2"/>
              </a:solidFill>
            </a:endParaRPr>
          </a:p>
        </p:txBody>
      </p:sp>
      <p:cxnSp>
        <p:nvCxnSpPr>
          <p:cNvPr id="232" name="Google Shape;232;p30"/>
          <p:cNvCxnSpPr/>
          <p:nvPr/>
        </p:nvCxnSpPr>
        <p:spPr>
          <a:xfrm flipV="1">
            <a:off x="3453629" y="3981223"/>
            <a:ext cx="5677600" cy="26705"/>
          </a:xfrm>
          <a:prstGeom prst="straightConnector1">
            <a:avLst/>
          </a:prstGeom>
          <a:ln>
            <a:solidFill>
              <a:srgbClr val="4472C4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3" name="Google Shape;233;p30"/>
          <p:cNvCxnSpPr/>
          <p:nvPr/>
        </p:nvCxnSpPr>
        <p:spPr>
          <a:xfrm flipV="1">
            <a:off x="3453629" y="3376964"/>
            <a:ext cx="5677600" cy="48069"/>
          </a:xfrm>
          <a:prstGeom prst="straightConnector1">
            <a:avLst/>
          </a:prstGeom>
          <a:ln>
            <a:solidFill>
              <a:srgbClr val="4472C4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4" name="Google Shape;234;p30"/>
          <p:cNvCxnSpPr/>
          <p:nvPr/>
        </p:nvCxnSpPr>
        <p:spPr>
          <a:xfrm>
            <a:off x="3453629" y="4465128"/>
            <a:ext cx="5677600" cy="0"/>
          </a:xfrm>
          <a:prstGeom prst="straightConnector1">
            <a:avLst/>
          </a:prstGeom>
          <a:ln>
            <a:solidFill>
              <a:srgbClr val="4472C4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5" name="Google Shape;235;p30"/>
          <p:cNvSpPr/>
          <p:nvPr/>
        </p:nvSpPr>
        <p:spPr>
          <a:xfrm>
            <a:off x="5410542" y="3304610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36;p30">
            <a:extLst>
              <a:ext uri="{FF2B5EF4-FFF2-40B4-BE49-F238E27FC236}">
                <a16:creationId xmlns:a16="http://schemas.microsoft.com/office/drawing/2014/main" id="{7685A7D7-11D0-6A96-A2A2-C8A461A211E3}"/>
              </a:ext>
            </a:extLst>
          </p:cNvPr>
          <p:cNvSpPr/>
          <p:nvPr/>
        </p:nvSpPr>
        <p:spPr>
          <a:xfrm>
            <a:off x="7563953" y="3304610"/>
            <a:ext cx="191046" cy="1910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35;p30">
            <a:extLst>
              <a:ext uri="{FF2B5EF4-FFF2-40B4-BE49-F238E27FC236}">
                <a16:creationId xmlns:a16="http://schemas.microsoft.com/office/drawing/2014/main" id="{3B612C5C-4362-0968-A370-5AC09AAF3FDA}"/>
              </a:ext>
            </a:extLst>
          </p:cNvPr>
          <p:cNvSpPr/>
          <p:nvPr/>
        </p:nvSpPr>
        <p:spPr>
          <a:xfrm>
            <a:off x="5666916" y="3304610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35;p30">
            <a:extLst>
              <a:ext uri="{FF2B5EF4-FFF2-40B4-BE49-F238E27FC236}">
                <a16:creationId xmlns:a16="http://schemas.microsoft.com/office/drawing/2014/main" id="{68F78A2E-A3D2-B6A6-9639-6C590766018C}"/>
              </a:ext>
            </a:extLst>
          </p:cNvPr>
          <p:cNvSpPr/>
          <p:nvPr/>
        </p:nvSpPr>
        <p:spPr>
          <a:xfrm>
            <a:off x="5148827" y="3304610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35;p30">
            <a:extLst>
              <a:ext uri="{FF2B5EF4-FFF2-40B4-BE49-F238E27FC236}">
                <a16:creationId xmlns:a16="http://schemas.microsoft.com/office/drawing/2014/main" id="{7207A0AC-ADB5-E1ED-DAA9-D1B622C70204}"/>
              </a:ext>
            </a:extLst>
          </p:cNvPr>
          <p:cNvSpPr/>
          <p:nvPr/>
        </p:nvSpPr>
        <p:spPr>
          <a:xfrm>
            <a:off x="4887112" y="3304610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35;p30">
            <a:extLst>
              <a:ext uri="{FF2B5EF4-FFF2-40B4-BE49-F238E27FC236}">
                <a16:creationId xmlns:a16="http://schemas.microsoft.com/office/drawing/2014/main" id="{39A4D150-578D-C894-3D06-F37AD9358499}"/>
              </a:ext>
            </a:extLst>
          </p:cNvPr>
          <p:cNvSpPr/>
          <p:nvPr/>
        </p:nvSpPr>
        <p:spPr>
          <a:xfrm>
            <a:off x="5928630" y="3304610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/>
          </p:nvPr>
        </p:nvSpPr>
        <p:spPr>
          <a:xfrm>
            <a:off x="131954" y="60804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"/>
              <a:t>Image </a:t>
            </a:r>
            <a:r>
              <a:rPr lang="it" err="1"/>
              <a:t>Rectification</a:t>
            </a:r>
            <a:endParaRPr lang="it-IT" err="1"/>
          </a:p>
        </p:txBody>
      </p:sp>
      <p:sp>
        <p:nvSpPr>
          <p:cNvPr id="7" name="Google Shape;235;p30">
            <a:extLst>
              <a:ext uri="{FF2B5EF4-FFF2-40B4-BE49-F238E27FC236}">
                <a16:creationId xmlns:a16="http://schemas.microsoft.com/office/drawing/2014/main" id="{2C813962-1359-9F2D-F711-DBAFDC8054D8}"/>
              </a:ext>
            </a:extLst>
          </p:cNvPr>
          <p:cNvSpPr/>
          <p:nvPr/>
        </p:nvSpPr>
        <p:spPr>
          <a:xfrm>
            <a:off x="4120057" y="3304609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35;p30">
            <a:extLst>
              <a:ext uri="{FF2B5EF4-FFF2-40B4-BE49-F238E27FC236}">
                <a16:creationId xmlns:a16="http://schemas.microsoft.com/office/drawing/2014/main" id="{70880340-78C1-293B-6DB4-C167EB1EC883}"/>
              </a:ext>
            </a:extLst>
          </p:cNvPr>
          <p:cNvSpPr/>
          <p:nvPr/>
        </p:nvSpPr>
        <p:spPr>
          <a:xfrm>
            <a:off x="4376431" y="3304609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35;p30">
            <a:extLst>
              <a:ext uri="{FF2B5EF4-FFF2-40B4-BE49-F238E27FC236}">
                <a16:creationId xmlns:a16="http://schemas.microsoft.com/office/drawing/2014/main" id="{8EE82CA1-E540-8A14-A8AD-9FA7FC4F0EB7}"/>
              </a:ext>
            </a:extLst>
          </p:cNvPr>
          <p:cNvSpPr/>
          <p:nvPr/>
        </p:nvSpPr>
        <p:spPr>
          <a:xfrm>
            <a:off x="3858342" y="3304609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35;p30">
            <a:extLst>
              <a:ext uri="{FF2B5EF4-FFF2-40B4-BE49-F238E27FC236}">
                <a16:creationId xmlns:a16="http://schemas.microsoft.com/office/drawing/2014/main" id="{402BD3F7-E032-DA1E-A9C4-18DCCCA7A91C}"/>
              </a:ext>
            </a:extLst>
          </p:cNvPr>
          <p:cNvSpPr/>
          <p:nvPr/>
        </p:nvSpPr>
        <p:spPr>
          <a:xfrm>
            <a:off x="3596627" y="3304609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35;p30">
            <a:extLst>
              <a:ext uri="{FF2B5EF4-FFF2-40B4-BE49-F238E27FC236}">
                <a16:creationId xmlns:a16="http://schemas.microsoft.com/office/drawing/2014/main" id="{CEA966CF-5500-9970-AAAA-505DF51849CB}"/>
              </a:ext>
            </a:extLst>
          </p:cNvPr>
          <p:cNvSpPr/>
          <p:nvPr/>
        </p:nvSpPr>
        <p:spPr>
          <a:xfrm>
            <a:off x="4638145" y="3304609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82D086-D32D-DF41-509B-1D9270C42713}"/>
              </a:ext>
            </a:extLst>
          </p:cNvPr>
          <p:cNvSpPr txBox="1"/>
          <p:nvPr/>
        </p:nvSpPr>
        <p:spPr>
          <a:xfrm>
            <a:off x="394862" y="2293099"/>
            <a:ext cx="262112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>
                <a:solidFill>
                  <a:schemeClr val="tx1">
                    <a:lumMod val="49000"/>
                    <a:lumOff val="51000"/>
                  </a:schemeClr>
                </a:solidFill>
              </a:rPr>
              <a:t>A </a:t>
            </a:r>
            <a:r>
              <a:rPr lang="it-IT" sz="1600">
                <a:solidFill>
                  <a:schemeClr val="accent4"/>
                </a:solidFill>
              </a:rPr>
              <a:t>point in the </a:t>
            </a:r>
            <a:r>
              <a:rPr lang="it-IT" sz="1600" err="1">
                <a:solidFill>
                  <a:schemeClr val="accent4"/>
                </a:solidFill>
              </a:rPr>
              <a:t>right</a:t>
            </a:r>
            <a:r>
              <a:rPr lang="it-IT" sz="1600">
                <a:solidFill>
                  <a:schemeClr val="accent4"/>
                </a:solidFill>
              </a:rPr>
              <a:t> image</a:t>
            </a:r>
            <a:r>
              <a:rPr lang="it-IT" sz="1600">
                <a:solidFill>
                  <a:schemeClr val="tx1">
                    <a:lumMod val="49000"/>
                    <a:lumOff val="51000"/>
                  </a:schemeClr>
                </a:solidFill>
              </a:rPr>
              <a:t> </a:t>
            </a:r>
            <a:r>
              <a:rPr lang="it-IT" sz="1600" err="1">
                <a:solidFill>
                  <a:schemeClr val="tx1">
                    <a:lumMod val="49000"/>
                    <a:lumOff val="51000"/>
                  </a:schemeClr>
                </a:solidFill>
              </a:rPr>
              <a:t>corresponds</a:t>
            </a:r>
            <a:r>
              <a:rPr lang="it-IT" sz="1600">
                <a:solidFill>
                  <a:schemeClr val="tx1">
                    <a:lumMod val="49000"/>
                    <a:lumOff val="51000"/>
                  </a:schemeClr>
                </a:solidFill>
              </a:rPr>
              <a:t> to a </a:t>
            </a:r>
            <a:r>
              <a:rPr lang="it-IT" sz="1600">
                <a:solidFill>
                  <a:srgbClr val="FF0000"/>
                </a:solidFill>
              </a:rPr>
              <a:t>set of candidate points</a:t>
            </a:r>
            <a:r>
              <a:rPr lang="it-IT" sz="1600">
                <a:solidFill>
                  <a:schemeClr val="tx1">
                    <a:lumMod val="49000"/>
                    <a:lumOff val="51000"/>
                  </a:schemeClr>
                </a:solidFill>
              </a:rPr>
              <a:t> </a:t>
            </a:r>
            <a:r>
              <a:rPr lang="it-IT" sz="1600" err="1">
                <a:solidFill>
                  <a:schemeClr val="tx1">
                    <a:lumMod val="49000"/>
                    <a:lumOff val="51000"/>
                  </a:schemeClr>
                </a:solidFill>
              </a:rPr>
              <a:t>along</a:t>
            </a:r>
            <a:r>
              <a:rPr lang="it-IT" sz="1600">
                <a:solidFill>
                  <a:schemeClr val="tx1">
                    <a:lumMod val="49000"/>
                    <a:lumOff val="51000"/>
                  </a:schemeClr>
                </a:solidFill>
              </a:rPr>
              <a:t> the </a:t>
            </a:r>
            <a:r>
              <a:rPr lang="it-IT" sz="1600" err="1">
                <a:solidFill>
                  <a:schemeClr val="tx1">
                    <a:lumMod val="49000"/>
                    <a:lumOff val="51000"/>
                  </a:schemeClr>
                </a:solidFill>
              </a:rPr>
              <a:t>same</a:t>
            </a:r>
            <a:r>
              <a:rPr lang="it-IT" sz="1600">
                <a:solidFill>
                  <a:schemeClr val="tx1">
                    <a:lumMod val="49000"/>
                    <a:lumOff val="51000"/>
                  </a:schemeClr>
                </a:solidFill>
              </a:rPr>
              <a:t> </a:t>
            </a:r>
            <a:r>
              <a:rPr lang="it-IT" sz="1600" err="1">
                <a:solidFill>
                  <a:schemeClr val="tx1">
                    <a:lumMod val="49000"/>
                    <a:lumOff val="51000"/>
                  </a:schemeClr>
                </a:solidFill>
              </a:rPr>
              <a:t>row</a:t>
            </a:r>
            <a:r>
              <a:rPr lang="it-IT" sz="1600">
                <a:solidFill>
                  <a:schemeClr val="tx1">
                    <a:lumMod val="49000"/>
                    <a:lumOff val="51000"/>
                  </a:schemeClr>
                </a:solidFill>
              </a:rPr>
              <a:t> in the </a:t>
            </a:r>
            <a:r>
              <a:rPr lang="it-IT" sz="1600" err="1">
                <a:solidFill>
                  <a:schemeClr val="tx1">
                    <a:lumMod val="49000"/>
                    <a:lumOff val="51000"/>
                  </a:schemeClr>
                </a:solidFill>
              </a:rPr>
              <a:t>left</a:t>
            </a:r>
            <a:r>
              <a:rPr lang="it-IT" sz="1600">
                <a:solidFill>
                  <a:schemeClr val="tx1">
                    <a:lumMod val="49000"/>
                    <a:lumOff val="51000"/>
                  </a:schemeClr>
                </a:solidFill>
              </a:rPr>
              <a:t> image</a:t>
            </a:r>
          </a:p>
          <a:p>
            <a:pPr algn="ctr"/>
            <a:endParaRPr lang="it-IT" sz="1600">
              <a:solidFill>
                <a:schemeClr val="tx1">
                  <a:lumMod val="49000"/>
                  <a:lumOff val="51000"/>
                </a:schemeClr>
              </a:solidFill>
            </a:endParaRP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7ABF159D-B94A-81F7-CA46-3E1CB496BF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14</a:t>
            </a:fld>
            <a:endParaRPr lang="it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After </a:t>
            </a:r>
            <a:r>
              <a:rPr lang="it" err="1"/>
              <a:t>rectification</a:t>
            </a:r>
            <a:r>
              <a:rPr lang="it"/>
              <a:t>, </a:t>
            </a:r>
            <a:r>
              <a:rPr lang="it" err="1"/>
              <a:t>finding</a:t>
            </a:r>
            <a:r>
              <a:rPr lang="it"/>
              <a:t> the </a:t>
            </a:r>
            <a:r>
              <a:rPr lang="it" err="1"/>
              <a:t>essential</a:t>
            </a:r>
            <a:r>
              <a:rPr lang="it"/>
              <a:t> </a:t>
            </a:r>
            <a:r>
              <a:rPr lang="it" err="1"/>
              <a:t>matrix</a:t>
            </a:r>
            <a:r>
              <a:rPr lang="it"/>
              <a:t>        </a:t>
            </a:r>
            <a:r>
              <a:rPr lang="it" err="1"/>
              <a:t>becomes</a:t>
            </a:r>
            <a:r>
              <a:rPr lang="it"/>
              <a:t> </a:t>
            </a:r>
            <a:r>
              <a:rPr lang="it" err="1"/>
              <a:t>trivial</a:t>
            </a:r>
            <a:r>
              <a:rPr lang="it"/>
              <a:t>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Image </a:t>
            </a:r>
            <a:r>
              <a:rPr lang="it" err="1"/>
              <a:t>planes</a:t>
            </a:r>
            <a:r>
              <a:rPr lang="it"/>
              <a:t> </a:t>
            </a:r>
            <a:r>
              <a:rPr lang="it" err="1"/>
              <a:t>only</a:t>
            </a:r>
            <a:r>
              <a:rPr lang="it"/>
              <a:t> </a:t>
            </a:r>
            <a:r>
              <a:rPr lang="it" err="1"/>
              <a:t>differ</a:t>
            </a:r>
            <a:r>
              <a:rPr lang="it"/>
              <a:t> by a </a:t>
            </a:r>
            <a:r>
              <a:rPr lang="it" err="1"/>
              <a:t>translation</a:t>
            </a:r>
            <a:r>
              <a:rPr lang="it"/>
              <a:t>:</a:t>
            </a:r>
            <a:endParaRPr/>
          </a:p>
        </p:txBody>
      </p:sp>
      <p:sp>
        <p:nvSpPr>
          <p:cNvPr id="242" name="Google Shape;24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Image </a:t>
            </a:r>
            <a:r>
              <a:rPr lang="it" err="1"/>
              <a:t>Rectification</a:t>
            </a:r>
            <a:endParaRPr err="1"/>
          </a:p>
        </p:txBody>
      </p:sp>
      <p:pic>
        <p:nvPicPr>
          <p:cNvPr id="243" name="Google Shape;24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504" y="1868904"/>
            <a:ext cx="2016552" cy="59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5930" y="1938980"/>
            <a:ext cx="1709475" cy="45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7499" y="3117250"/>
            <a:ext cx="756304" cy="2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1025" y="3117238"/>
            <a:ext cx="1206950" cy="2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06875" y="3923750"/>
            <a:ext cx="3528300" cy="121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47493" y="1207815"/>
            <a:ext cx="281786" cy="29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B9B8D0B-6EC7-00CA-43C6-5F76EA1096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15</a:t>
            </a:fld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Stereo Matching</a:t>
            </a: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80DA6C-83A5-6143-8114-8046D7F4FD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16</a:t>
            </a:fld>
            <a:endParaRPr lang="it-I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2400"/>
              <a:t>Given a </a:t>
            </a:r>
            <a:r>
              <a:rPr lang="it" sz="2400" err="1"/>
              <a:t>pair</a:t>
            </a:r>
            <a:r>
              <a:rPr lang="it" sz="2400"/>
              <a:t> of </a:t>
            </a:r>
            <a:r>
              <a:rPr lang="it" sz="2400" err="1"/>
              <a:t>rectified</a:t>
            </a:r>
            <a:r>
              <a:rPr lang="it" sz="2400"/>
              <a:t> stereo images, the goal of </a:t>
            </a:r>
            <a:r>
              <a:rPr lang="it" sz="2400" b="1"/>
              <a:t>Stereo</a:t>
            </a:r>
            <a:r>
              <a:rPr lang="it" sz="2400"/>
              <a:t> </a:t>
            </a:r>
            <a:r>
              <a:rPr lang="it" sz="2400" b="1"/>
              <a:t>Matching</a:t>
            </a:r>
            <a:r>
              <a:rPr lang="it" sz="2400"/>
              <a:t> </a:t>
            </a:r>
            <a:r>
              <a:rPr lang="it" sz="2400" err="1"/>
              <a:t>is</a:t>
            </a:r>
            <a:r>
              <a:rPr lang="it" sz="2400"/>
              <a:t> to compute the </a:t>
            </a:r>
            <a:r>
              <a:rPr lang="it" sz="2400" b="1" err="1"/>
              <a:t>disparity</a:t>
            </a:r>
            <a:r>
              <a:rPr lang="it" sz="2400"/>
              <a:t> for </a:t>
            </a:r>
            <a:r>
              <a:rPr lang="it" sz="2400" err="1"/>
              <a:t>each</a:t>
            </a:r>
            <a:r>
              <a:rPr lang="it" sz="2400"/>
              <a:t> pixel in the </a:t>
            </a:r>
            <a:r>
              <a:rPr lang="it" sz="2400" err="1"/>
              <a:t>reference</a:t>
            </a:r>
            <a:r>
              <a:rPr lang="it" sz="2400"/>
              <a:t> image, </a:t>
            </a:r>
            <a:r>
              <a:rPr lang="it" sz="2400" err="1"/>
              <a:t>where</a:t>
            </a:r>
            <a:r>
              <a:rPr lang="it" sz="2400"/>
              <a:t> </a:t>
            </a:r>
            <a:r>
              <a:rPr lang="it" sz="2400" err="1"/>
              <a:t>disparity</a:t>
            </a:r>
            <a:r>
              <a:rPr lang="it" sz="2400"/>
              <a:t> </a:t>
            </a:r>
            <a:r>
              <a:rPr lang="it" sz="2400" err="1"/>
              <a:t>is</a:t>
            </a:r>
            <a:r>
              <a:rPr lang="it" sz="2400"/>
              <a:t> </a:t>
            </a:r>
            <a:r>
              <a:rPr lang="it" sz="2400" err="1"/>
              <a:t>defined</a:t>
            </a:r>
            <a:r>
              <a:rPr lang="it" sz="2400"/>
              <a:t> </a:t>
            </a:r>
            <a:r>
              <a:rPr lang="it" sz="2400" err="1"/>
              <a:t>as</a:t>
            </a:r>
            <a:r>
              <a:rPr lang="it" sz="2400"/>
              <a:t> the </a:t>
            </a:r>
            <a:r>
              <a:rPr lang="it" sz="2400" b="1" err="1"/>
              <a:t>horizontal</a:t>
            </a:r>
            <a:r>
              <a:rPr lang="it" sz="2400"/>
              <a:t> </a:t>
            </a:r>
            <a:r>
              <a:rPr lang="it" sz="2400" b="1" err="1"/>
              <a:t>displacement</a:t>
            </a:r>
            <a:r>
              <a:rPr lang="it" sz="2400"/>
              <a:t> </a:t>
            </a:r>
            <a:r>
              <a:rPr lang="it" sz="2400" err="1"/>
              <a:t>between</a:t>
            </a:r>
            <a:r>
              <a:rPr lang="it" sz="2400"/>
              <a:t> a </a:t>
            </a:r>
            <a:r>
              <a:rPr lang="it" sz="2400" err="1"/>
              <a:t>pair</a:t>
            </a:r>
            <a:r>
              <a:rPr lang="it" sz="2400"/>
              <a:t> of </a:t>
            </a:r>
            <a:r>
              <a:rPr lang="it" sz="2400" err="1"/>
              <a:t>corresponding</a:t>
            </a:r>
            <a:r>
              <a:rPr lang="it" sz="2400"/>
              <a:t> pixels in the </a:t>
            </a:r>
            <a:r>
              <a:rPr lang="it" sz="2400" err="1"/>
              <a:t>left</a:t>
            </a:r>
            <a:r>
              <a:rPr lang="it" sz="2400"/>
              <a:t> and </a:t>
            </a:r>
            <a:r>
              <a:rPr lang="it" sz="2400" err="1"/>
              <a:t>right</a:t>
            </a:r>
            <a:r>
              <a:rPr lang="it" sz="2400"/>
              <a:t> images.</a:t>
            </a:r>
            <a:endParaRPr lang="it-IT" sz="2400"/>
          </a:p>
        </p:txBody>
      </p:sp>
      <p:sp>
        <p:nvSpPr>
          <p:cNvPr id="259" name="Google Shape;25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Stereo Matching</a:t>
            </a: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5ED76F0-9FEE-C215-D865-E8F46E15BD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17</a:t>
            </a:fld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785" y="355806"/>
            <a:ext cx="5211795" cy="4008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5298" y="2468457"/>
            <a:ext cx="439778" cy="34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8147" y="2430377"/>
            <a:ext cx="439778" cy="34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Disparity</a:t>
            </a:r>
            <a:r>
              <a:rPr lang="it"/>
              <a:t> </a:t>
            </a:r>
            <a:endParaRPr lang="it-IT"/>
          </a:p>
        </p:txBody>
      </p:sp>
      <p:sp>
        <p:nvSpPr>
          <p:cNvPr id="264" name="Google Shape;264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it" dirty="0" err="1"/>
              <a:t>Disparity</a:t>
            </a:r>
            <a:r>
              <a:rPr lang="it" dirty="0"/>
              <a:t> can be </a:t>
            </a:r>
            <a:r>
              <a:rPr lang="it" dirty="0" err="1"/>
              <a:t>used</a:t>
            </a:r>
            <a:r>
              <a:rPr lang="it" dirty="0"/>
              <a:t> to </a:t>
            </a:r>
            <a:r>
              <a:rPr lang="it" dirty="0" err="1"/>
              <a:t>calculate</a:t>
            </a:r>
            <a:r>
              <a:rPr lang="it" dirty="0"/>
              <a:t> </a:t>
            </a:r>
            <a:r>
              <a:rPr lang="it" dirty="0" err="1"/>
              <a:t>depth</a:t>
            </a:r>
            <a:r>
              <a:rPr lang="it" dirty="0"/>
              <a:t>:</a:t>
            </a:r>
            <a:br>
              <a:rPr lang="it" dirty="0"/>
            </a:br>
            <a:r>
              <a:rPr lang="it" dirty="0" err="1"/>
              <a:t>disparity</a:t>
            </a:r>
            <a:r>
              <a:rPr lang="it" dirty="0"/>
              <a:t>:</a:t>
            </a:r>
            <a:br>
              <a:rPr lang="it" dirty="0"/>
            </a:br>
            <a:r>
              <a:rPr lang="it" dirty="0" err="1"/>
              <a:t>Triangle</a:t>
            </a:r>
            <a:r>
              <a:rPr lang="it" dirty="0"/>
              <a:t> </a:t>
            </a:r>
            <a:r>
              <a:rPr lang="it" dirty="0" err="1"/>
              <a:t>Proportionality</a:t>
            </a:r>
            <a:r>
              <a:rPr lang="it" dirty="0"/>
              <a:t> </a:t>
            </a:r>
            <a:r>
              <a:rPr lang="it" dirty="0" err="1"/>
              <a:t>Theorem</a:t>
            </a:r>
            <a:r>
              <a:rPr lang="it" dirty="0"/>
              <a:t>:</a:t>
            </a:r>
            <a:endParaRPr lang="it-IT"/>
          </a:p>
          <a:p>
            <a:pPr marL="0" lvl="0" indent="0" algn="l">
              <a:lnSpc>
                <a:spcPct val="114999"/>
              </a:lnSpc>
              <a:spcAft>
                <a:spcPts val="0"/>
              </a:spcAft>
              <a:buNone/>
            </a:pPr>
            <a:endParaRPr lang="it" dirty="0"/>
          </a:p>
          <a:p>
            <a:pPr marL="0" lvl="0" indent="0" algn="l">
              <a:lnSpc>
                <a:spcPct val="114999"/>
              </a:lnSpc>
              <a:spcAft>
                <a:spcPts val="0"/>
              </a:spcAft>
              <a:buNone/>
            </a:pPr>
            <a:endParaRPr lang="it" dirty="0"/>
          </a:p>
          <a:p>
            <a:pPr marL="0" lvl="0" indent="0" algn="l">
              <a:lnSpc>
                <a:spcPct val="114999"/>
              </a:lnSpc>
              <a:spcAft>
                <a:spcPts val="0"/>
              </a:spcAft>
              <a:buNone/>
            </a:pPr>
            <a:endParaRPr lang="it" dirty="0"/>
          </a:p>
          <a:p>
            <a:pPr marL="0" lvl="0" indent="0" algn="l">
              <a:lnSpc>
                <a:spcPct val="114999"/>
              </a:lnSpc>
              <a:buNone/>
            </a:pPr>
            <a:endParaRPr lang="it" dirty="0"/>
          </a:p>
          <a:p>
            <a:pPr marL="0" indent="0">
              <a:lnSpc>
                <a:spcPct val="114999"/>
              </a:lnSpc>
              <a:buNone/>
            </a:pPr>
            <a:endParaRPr lang="it" dirty="0"/>
          </a:p>
          <a:p>
            <a:pPr marL="114300" indent="0">
              <a:lnSpc>
                <a:spcPct val="114999"/>
              </a:lnSpc>
              <a:buNone/>
            </a:pPr>
            <a:r>
              <a:rPr lang="it" dirty="0" err="1"/>
              <a:t>This</a:t>
            </a:r>
            <a:r>
              <a:rPr lang="it" dirty="0"/>
              <a:t> </a:t>
            </a:r>
            <a:r>
              <a:rPr lang="it" dirty="0" err="1"/>
              <a:t>reduces</a:t>
            </a:r>
            <a:r>
              <a:rPr lang="it" dirty="0"/>
              <a:t> </a:t>
            </a:r>
            <a:r>
              <a:rPr lang="it" dirty="0" err="1"/>
              <a:t>depth</a:t>
            </a:r>
            <a:r>
              <a:rPr lang="it" dirty="0"/>
              <a:t> </a:t>
            </a:r>
            <a:r>
              <a:rPr lang="it" dirty="0" err="1"/>
              <a:t>estimation</a:t>
            </a:r>
            <a:r>
              <a:rPr lang="it" dirty="0"/>
              <a:t> to </a:t>
            </a:r>
            <a:endParaRPr lang="it-IT" dirty="0"/>
          </a:p>
          <a:p>
            <a:pPr marL="114300" indent="0">
              <a:lnSpc>
                <a:spcPct val="114999"/>
              </a:lnSpc>
              <a:buNone/>
            </a:pPr>
            <a:r>
              <a:rPr lang="it" dirty="0" err="1"/>
              <a:t>finding</a:t>
            </a:r>
            <a:r>
              <a:rPr lang="it" dirty="0"/>
              <a:t> </a:t>
            </a:r>
            <a:r>
              <a:rPr lang="it" b="1" dirty="0"/>
              <a:t>matches </a:t>
            </a:r>
            <a:r>
              <a:rPr lang="it" dirty="0" err="1"/>
              <a:t>between</a:t>
            </a:r>
            <a:r>
              <a:rPr lang="it" dirty="0"/>
              <a:t> </a:t>
            </a:r>
            <a:endParaRPr lang="it-IT" dirty="0"/>
          </a:p>
          <a:p>
            <a:pPr marL="114300" indent="0">
              <a:lnSpc>
                <a:spcPct val="114999"/>
              </a:lnSpc>
              <a:buNone/>
            </a:pPr>
            <a:r>
              <a:rPr lang="it" dirty="0"/>
              <a:t>points of </a:t>
            </a:r>
            <a:r>
              <a:rPr lang="it" dirty="0" err="1"/>
              <a:t>two</a:t>
            </a:r>
            <a:r>
              <a:rPr lang="it" dirty="0"/>
              <a:t> </a:t>
            </a:r>
            <a:r>
              <a:rPr lang="it" dirty="0" err="1"/>
              <a:t>rectified</a:t>
            </a:r>
            <a:r>
              <a:rPr lang="it" dirty="0"/>
              <a:t> images </a:t>
            </a:r>
            <a:endParaRPr lang="it-IT" dirty="0"/>
          </a:p>
          <a:p>
            <a:pPr marL="114300" indent="0">
              <a:lnSpc>
                <a:spcPct val="114999"/>
              </a:lnSpc>
              <a:buNone/>
            </a:pPr>
            <a:r>
              <a:rPr lang="it" dirty="0"/>
              <a:t>to </a:t>
            </a:r>
            <a:r>
              <a:rPr lang="it" dirty="0" err="1"/>
              <a:t>calculate</a:t>
            </a:r>
            <a:r>
              <a:rPr lang="it" dirty="0"/>
              <a:t> the </a:t>
            </a:r>
            <a:r>
              <a:rPr lang="it" b="1" dirty="0" err="1">
                <a:solidFill>
                  <a:srgbClr val="C00000"/>
                </a:solidFill>
              </a:rPr>
              <a:t>disparity</a:t>
            </a:r>
            <a:endParaRPr lang="it-IT" dirty="0" err="1"/>
          </a:p>
          <a:p>
            <a:pPr marL="0" indent="0">
              <a:lnSpc>
                <a:spcPct val="114999"/>
              </a:lnSpc>
              <a:buNone/>
            </a:pPr>
            <a:endParaRPr lang="it" dirty="0"/>
          </a:p>
          <a:p>
            <a:pPr marL="0" indent="0">
              <a:spcBef>
                <a:spcPts val="1200"/>
              </a:spcBef>
              <a:buNone/>
            </a:pPr>
            <a:endParaRPr lang="it-IT"/>
          </a:p>
          <a:p>
            <a:pPr marL="0" indent="0">
              <a:spcBef>
                <a:spcPts val="1200"/>
              </a:spcBef>
              <a:buNone/>
            </a:pPr>
            <a:endParaRPr lang="it-IT"/>
          </a:p>
          <a:p>
            <a:pPr marL="0" indent="0">
              <a:spcBef>
                <a:spcPts val="1200"/>
              </a:spcBef>
              <a:buNone/>
            </a:pPr>
            <a:endParaRPr lang="it-IT"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it-IT"/>
          </a:p>
        </p:txBody>
      </p:sp>
      <p:pic>
        <p:nvPicPr>
          <p:cNvPr id="267" name="Google Shape;26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9469" y="2432172"/>
            <a:ext cx="384800" cy="28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761" y="3100945"/>
            <a:ext cx="384800" cy="28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1380" y="1519228"/>
            <a:ext cx="1811767" cy="3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3269" y="2925771"/>
            <a:ext cx="80776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88766" y="2390745"/>
            <a:ext cx="2119723" cy="32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7478" y="2239259"/>
            <a:ext cx="1273464" cy="6249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4AFA51E-3AFC-562B-B244-328E1833EC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18</a:t>
            </a:fld>
            <a:endParaRPr lang="it-IT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>
          <a:extLst>
            <a:ext uri="{FF2B5EF4-FFF2-40B4-BE49-F238E27FC236}">
              <a16:creationId xmlns:a16="http://schemas.microsoft.com/office/drawing/2014/main" id="{85739640-71E6-9321-85F7-F28155A54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6">
            <a:extLst>
              <a:ext uri="{FF2B5EF4-FFF2-40B4-BE49-F238E27FC236}">
                <a16:creationId xmlns:a16="http://schemas.microsoft.com/office/drawing/2014/main" id="{EAD81A9D-7E31-94FF-8AE0-62B9840EAF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Finding</a:t>
            </a:r>
            <a:r>
              <a:rPr lang="it"/>
              <a:t> Matches </a:t>
            </a:r>
            <a:r>
              <a:rPr lang="it" err="1"/>
              <a:t>between</a:t>
            </a:r>
            <a:r>
              <a:rPr lang="it"/>
              <a:t> Images</a:t>
            </a:r>
            <a:endParaRPr lang="it-IT"/>
          </a:p>
        </p:txBody>
      </p:sp>
      <p:sp>
        <p:nvSpPr>
          <p:cNvPr id="291" name="Google Shape;291;p36">
            <a:extLst>
              <a:ext uri="{FF2B5EF4-FFF2-40B4-BE49-F238E27FC236}">
                <a16:creationId xmlns:a16="http://schemas.microsoft.com/office/drawing/2014/main" id="{38A211E1-7E4F-6F7E-87A6-E2747CF68B82}"/>
              </a:ext>
            </a:extLst>
          </p:cNvPr>
          <p:cNvSpPr txBox="1"/>
          <p:nvPr/>
        </p:nvSpPr>
        <p:spPr>
          <a:xfrm>
            <a:off x="396434" y="4477937"/>
            <a:ext cx="8352268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it" sz="1100">
                <a:solidFill>
                  <a:schemeClr val="dk2"/>
                </a:solidFill>
              </a:rPr>
              <a:t>High-</a:t>
            </a:r>
            <a:r>
              <a:rPr lang="it" sz="1100" err="1">
                <a:solidFill>
                  <a:schemeClr val="dk2"/>
                </a:solidFill>
              </a:rPr>
              <a:t>accuracy</a:t>
            </a:r>
            <a:r>
              <a:rPr lang="it" sz="1100">
                <a:solidFill>
                  <a:schemeClr val="dk2"/>
                </a:solidFill>
              </a:rPr>
              <a:t> stereo </a:t>
            </a:r>
            <a:r>
              <a:rPr lang="it" sz="1100" err="1">
                <a:solidFill>
                  <a:schemeClr val="dk2"/>
                </a:solidFill>
              </a:rPr>
              <a:t>depth</a:t>
            </a:r>
            <a:r>
              <a:rPr lang="it" sz="1100">
                <a:solidFill>
                  <a:schemeClr val="dk2"/>
                </a:solidFill>
              </a:rPr>
              <a:t> </a:t>
            </a:r>
            <a:r>
              <a:rPr lang="it" sz="1100" err="1">
                <a:solidFill>
                  <a:schemeClr val="dk2"/>
                </a:solidFill>
              </a:rPr>
              <a:t>maps</a:t>
            </a:r>
            <a:r>
              <a:rPr lang="it" sz="1100">
                <a:solidFill>
                  <a:schemeClr val="dk2"/>
                </a:solidFill>
              </a:rPr>
              <a:t> </a:t>
            </a:r>
            <a:r>
              <a:rPr lang="it" sz="1100" err="1">
                <a:solidFill>
                  <a:schemeClr val="dk2"/>
                </a:solidFill>
              </a:rPr>
              <a:t>using</a:t>
            </a:r>
            <a:r>
              <a:rPr lang="it" sz="1100">
                <a:solidFill>
                  <a:schemeClr val="dk2"/>
                </a:solidFill>
              </a:rPr>
              <a:t> </a:t>
            </a:r>
            <a:r>
              <a:rPr lang="it" sz="1100" err="1">
                <a:solidFill>
                  <a:schemeClr val="dk2"/>
                </a:solidFill>
              </a:rPr>
              <a:t>structured</a:t>
            </a:r>
            <a:r>
              <a:rPr lang="it" sz="1100">
                <a:solidFill>
                  <a:schemeClr val="dk2"/>
                </a:solidFill>
              </a:rPr>
              <a:t> light,. </a:t>
            </a:r>
            <a:r>
              <a:rPr lang="it" sz="1100" err="1">
                <a:solidFill>
                  <a:schemeClr val="dk2"/>
                </a:solidFill>
              </a:rPr>
              <a:t>Scharstein</a:t>
            </a:r>
            <a:r>
              <a:rPr lang="it" sz="1100">
                <a:solidFill>
                  <a:schemeClr val="dk2"/>
                </a:solidFill>
              </a:rPr>
              <a:t> et al. 2003 IEEE Computer Society Conference on Computer Vision and Pattern </a:t>
            </a:r>
            <a:r>
              <a:rPr lang="it" sz="1100" err="1">
                <a:solidFill>
                  <a:schemeClr val="dk2"/>
                </a:solidFill>
              </a:rPr>
              <a:t>Recognition</a:t>
            </a:r>
            <a:endParaRPr lang="it-IT" sz="1100" err="1">
              <a:solidFill>
                <a:schemeClr val="dk2"/>
              </a:solidFill>
            </a:endParaRPr>
          </a:p>
        </p:txBody>
      </p:sp>
      <p:pic>
        <p:nvPicPr>
          <p:cNvPr id="4" name="Immagine 3" descr="Immagine che contiene arte, interno&#10;&#10;Il contenuto generato dall&amp;#39;IA potrebbe non essere corretto.">
            <a:extLst>
              <a:ext uri="{FF2B5EF4-FFF2-40B4-BE49-F238E27FC236}">
                <a16:creationId xmlns:a16="http://schemas.microsoft.com/office/drawing/2014/main" id="{5002F3AA-5311-890B-C45A-D01584E01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09" y="1082553"/>
            <a:ext cx="3681779" cy="3071813"/>
          </a:xfrm>
          <a:prstGeom prst="rect">
            <a:avLst/>
          </a:prstGeom>
        </p:spPr>
      </p:pic>
      <p:pic>
        <p:nvPicPr>
          <p:cNvPr id="6" name="Immagine 5" descr="Immagine che contiene arte&#10;&#10;Il contenuto generato dall&amp;#39;IA potrebbe non essere corretto.">
            <a:extLst>
              <a:ext uri="{FF2B5EF4-FFF2-40B4-BE49-F238E27FC236}">
                <a16:creationId xmlns:a16="http://schemas.microsoft.com/office/drawing/2014/main" id="{AF7A8BC8-328B-C6FD-7D4D-848637E6B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818" y="1082552"/>
            <a:ext cx="3687275" cy="307181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065D1F-3C90-7E3E-8A61-1D0FDE2941A7}"/>
              </a:ext>
            </a:extLst>
          </p:cNvPr>
          <p:cNvSpPr txBox="1"/>
          <p:nvPr/>
        </p:nvSpPr>
        <p:spPr>
          <a:xfrm>
            <a:off x="5230423" y="4179343"/>
            <a:ext cx="278756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/>
              <a:t>Right</a:t>
            </a:r>
            <a:r>
              <a:rPr lang="it-IT"/>
              <a:t> Image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A78BDAF-5649-9149-A448-6FE7454C0223}"/>
              </a:ext>
            </a:extLst>
          </p:cNvPr>
          <p:cNvSpPr txBox="1"/>
          <p:nvPr/>
        </p:nvSpPr>
        <p:spPr>
          <a:xfrm>
            <a:off x="1125513" y="4179343"/>
            <a:ext cx="278756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/>
              <a:t>Left Image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55F1B21-A837-517B-0539-AB6DBC882B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9402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Overview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buChar char="•"/>
            </a:pPr>
            <a:r>
              <a:rPr lang="it"/>
              <a:t>Intro</a:t>
            </a:r>
            <a:endParaRPr lang="en-US" err="1"/>
          </a:p>
          <a:p>
            <a:pPr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it" err="1"/>
              <a:t>Recap</a:t>
            </a:r>
            <a:r>
              <a:rPr lang="it"/>
              <a:t> of </a:t>
            </a:r>
            <a:r>
              <a:rPr lang="it" err="1"/>
              <a:t>Epipolar</a:t>
            </a:r>
            <a:r>
              <a:rPr lang="it"/>
              <a:t> </a:t>
            </a:r>
            <a:r>
              <a:rPr lang="it" err="1"/>
              <a:t>Geometry</a:t>
            </a:r>
            <a:endParaRPr lang="en-US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it"/>
              <a:t>Stereo Matching and Depth </a:t>
            </a:r>
            <a:r>
              <a:rPr lang="it" err="1"/>
              <a:t>Estimation</a:t>
            </a:r>
            <a:endParaRPr err="1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it" err="1"/>
              <a:t>Multiview</a:t>
            </a:r>
            <a:r>
              <a:rPr lang="it"/>
              <a:t> Stereo Matching</a:t>
            </a:r>
            <a:endParaRPr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it" err="1"/>
              <a:t>Monocular</a:t>
            </a:r>
            <a:r>
              <a:rPr lang="it"/>
              <a:t> Depth </a:t>
            </a:r>
            <a:r>
              <a:rPr lang="it" err="1"/>
              <a:t>Estimation</a:t>
            </a:r>
            <a:endParaRPr err="1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868AE67-6F9A-870C-B126-3EAAE62869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</a:t>
            </a:fld>
            <a:endParaRPr lang="it-IT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6"/>
          <p:cNvPicPr preferRelativeResize="0"/>
          <p:nvPr/>
        </p:nvPicPr>
        <p:blipFill rotWithShape="1">
          <a:blip r:embed="rId3">
            <a:alphaModFix/>
          </a:blip>
          <a:srcRect b="43547"/>
          <a:stretch/>
        </p:blipFill>
        <p:spPr>
          <a:xfrm>
            <a:off x="3715684" y="1100577"/>
            <a:ext cx="5257402" cy="178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/>
              <a:t>Stereo Matching and </a:t>
            </a:r>
            <a:r>
              <a:rPr lang="it" err="1"/>
              <a:t>Similarity</a:t>
            </a:r>
            <a:r>
              <a:rPr lang="it"/>
              <a:t> </a:t>
            </a:r>
            <a:r>
              <a:rPr lang="it" err="1"/>
              <a:t>Metrics</a:t>
            </a:r>
          </a:p>
        </p:txBody>
      </p:sp>
      <p:pic>
        <p:nvPicPr>
          <p:cNvPr id="290" name="Google Shape;290;p36"/>
          <p:cNvPicPr preferRelativeResize="0"/>
          <p:nvPr/>
        </p:nvPicPr>
        <p:blipFill rotWithShape="1">
          <a:blip r:embed="rId3">
            <a:alphaModFix/>
          </a:blip>
          <a:srcRect l="50670"/>
          <a:stretch/>
        </p:blipFill>
        <p:spPr>
          <a:xfrm>
            <a:off x="6379709" y="1100577"/>
            <a:ext cx="2593376" cy="316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6"/>
          <p:cNvSpPr txBox="1"/>
          <p:nvPr/>
        </p:nvSpPr>
        <p:spPr>
          <a:xfrm>
            <a:off x="3786968" y="4379024"/>
            <a:ext cx="51156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Evaluation of Stereo Matching Costs on Images with Radiometric Differences. Hirschmuller and Scharstein, TPAMI, 2009.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D220D02-E861-2A63-BA3B-B6DCD7186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spcFirstLastPara="1" wrap="square" lIns="91425" tIns="91425" rIns="91425" bIns="91425" anchor="ctr" anchorCtr="0">
            <a:normAutofit/>
          </a:bodyPr>
          <a:lstStyle/>
          <a:p>
            <a:pPr marL="114300" indent="0">
              <a:lnSpc>
                <a:spcPct val="114999"/>
              </a:lnSpc>
              <a:buNone/>
            </a:pPr>
            <a:r>
              <a:rPr lang="it-IT" b="1" err="1"/>
              <a:t>Similarity</a:t>
            </a:r>
            <a:r>
              <a:rPr lang="it-IT" b="1"/>
              <a:t> </a:t>
            </a:r>
            <a:r>
              <a:rPr lang="it-IT" b="1" err="1"/>
              <a:t>Metric</a:t>
            </a:r>
            <a:r>
              <a:rPr lang="it-IT" b="1"/>
              <a:t> </a:t>
            </a:r>
            <a:r>
              <a:rPr lang="it-IT" b="1" err="1"/>
              <a:t>Approaches</a:t>
            </a:r>
            <a:endParaRPr lang="en-US" b="1" err="1"/>
          </a:p>
          <a:p>
            <a:pPr marL="400050" indent="-285750">
              <a:lnSpc>
                <a:spcPct val="114999"/>
              </a:lnSpc>
            </a:pPr>
            <a:r>
              <a:rPr lang="it" err="1"/>
              <a:t>Consist</a:t>
            </a:r>
            <a:r>
              <a:rPr lang="it"/>
              <a:t> of </a:t>
            </a:r>
            <a:r>
              <a:rPr lang="it" b="1"/>
              <a:t>sliding </a:t>
            </a:r>
            <a:r>
              <a:rPr lang="it"/>
              <a:t>a </a:t>
            </a:r>
            <a:br>
              <a:rPr lang="it"/>
            </a:br>
            <a:r>
              <a:rPr lang="it" b="1"/>
              <a:t>window </a:t>
            </a:r>
            <a:r>
              <a:rPr lang="it" err="1"/>
              <a:t>along</a:t>
            </a:r>
            <a:r>
              <a:rPr lang="it"/>
              <a:t> the </a:t>
            </a:r>
            <a:r>
              <a:rPr lang="it" err="1"/>
              <a:t>epipolar</a:t>
            </a:r>
            <a:r>
              <a:rPr lang="it"/>
              <a:t> </a:t>
            </a:r>
            <a:br>
              <a:rPr lang="it"/>
            </a:br>
            <a:r>
              <a:rPr lang="it"/>
              <a:t>lines and compute a </a:t>
            </a:r>
            <a:r>
              <a:rPr lang="it" b="1"/>
              <a:t>cost</a:t>
            </a:r>
            <a:r>
              <a:rPr lang="it"/>
              <a:t> </a:t>
            </a:r>
            <a:br>
              <a:rPr lang="it"/>
            </a:br>
            <a:r>
              <a:rPr lang="it" err="1"/>
              <a:t>through</a:t>
            </a:r>
            <a:r>
              <a:rPr lang="it"/>
              <a:t> a</a:t>
            </a:r>
            <a:r>
              <a:rPr lang="it" b="1"/>
              <a:t> Matching/Score </a:t>
            </a:r>
            <a:br>
              <a:rPr lang="it" b="1"/>
            </a:br>
            <a:r>
              <a:rPr lang="it" b="1" err="1"/>
              <a:t>Function</a:t>
            </a:r>
            <a:endParaRPr lang="en-US" b="1" err="1"/>
          </a:p>
          <a:p>
            <a:pPr marL="114300" indent="0">
              <a:lnSpc>
                <a:spcPct val="114999"/>
              </a:lnSpc>
              <a:buNone/>
            </a:pPr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1FF6DF4-C4A3-28ED-39B4-9BF2F5382B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20</a:t>
            </a:fld>
            <a:endParaRPr lang="it-IT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>
          <a:extLst>
            <a:ext uri="{FF2B5EF4-FFF2-40B4-BE49-F238E27FC236}">
              <a16:creationId xmlns:a16="http://schemas.microsoft.com/office/drawing/2014/main" id="{BD95AD70-05BF-B677-99E3-A9848EB8F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5">
            <a:extLst>
              <a:ext uri="{FF2B5EF4-FFF2-40B4-BE49-F238E27FC236}">
                <a16:creationId xmlns:a16="http://schemas.microsoft.com/office/drawing/2014/main" id="{030F03DE-B5CB-F8AC-7014-B00C10CB239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729" y="-19177"/>
            <a:ext cx="8440710" cy="487795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>
            <a:extLst>
              <a:ext uri="{FF2B5EF4-FFF2-40B4-BE49-F238E27FC236}">
                <a16:creationId xmlns:a16="http://schemas.microsoft.com/office/drawing/2014/main" id="{F85E182A-FB61-844B-16F2-6B8F5DEA823F}"/>
              </a:ext>
            </a:extLst>
          </p:cNvPr>
          <p:cNvSpPr txBox="1"/>
          <p:nvPr/>
        </p:nvSpPr>
        <p:spPr>
          <a:xfrm>
            <a:off x="176369" y="4731539"/>
            <a:ext cx="8250838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50">
                <a:solidFill>
                  <a:schemeClr val="dk2"/>
                </a:solidFill>
              </a:rPr>
              <a:t>Evaluation of Stereo Matching Costs on Images with </a:t>
            </a:r>
            <a:r>
              <a:rPr lang="it" sz="1050" err="1">
                <a:solidFill>
                  <a:schemeClr val="dk2"/>
                </a:solidFill>
              </a:rPr>
              <a:t>Radiometric</a:t>
            </a:r>
            <a:r>
              <a:rPr lang="it" sz="1050">
                <a:solidFill>
                  <a:schemeClr val="dk2"/>
                </a:solidFill>
              </a:rPr>
              <a:t> </a:t>
            </a:r>
            <a:r>
              <a:rPr lang="it" sz="1050" err="1">
                <a:solidFill>
                  <a:schemeClr val="dk2"/>
                </a:solidFill>
              </a:rPr>
              <a:t>Differences</a:t>
            </a:r>
            <a:r>
              <a:rPr lang="it" sz="1050">
                <a:solidFill>
                  <a:schemeClr val="dk2"/>
                </a:solidFill>
              </a:rPr>
              <a:t>. </a:t>
            </a:r>
            <a:r>
              <a:rPr lang="it" sz="1050" err="1">
                <a:solidFill>
                  <a:schemeClr val="dk2"/>
                </a:solidFill>
              </a:rPr>
              <a:t>Hirschmuller</a:t>
            </a:r>
            <a:r>
              <a:rPr lang="it" sz="1050">
                <a:solidFill>
                  <a:schemeClr val="dk2"/>
                </a:solidFill>
              </a:rPr>
              <a:t> and </a:t>
            </a:r>
            <a:r>
              <a:rPr lang="it" sz="1050" err="1">
                <a:solidFill>
                  <a:schemeClr val="dk2"/>
                </a:solidFill>
              </a:rPr>
              <a:t>Scharstein</a:t>
            </a:r>
            <a:r>
              <a:rPr lang="it" sz="1050">
                <a:solidFill>
                  <a:schemeClr val="dk2"/>
                </a:solidFill>
              </a:rPr>
              <a:t>, TPAMI, 2009.</a:t>
            </a:r>
            <a:endParaRPr lang="it-IT" sz="1050">
              <a:solidFill>
                <a:schemeClr val="dk2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0DCC9CF-6156-4CC7-F179-5C703019AE92}"/>
              </a:ext>
            </a:extLst>
          </p:cNvPr>
          <p:cNvSpPr txBox="1"/>
          <p:nvPr/>
        </p:nvSpPr>
        <p:spPr>
          <a:xfrm>
            <a:off x="409433" y="2736974"/>
            <a:ext cx="421716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arenR"/>
            </a:pPr>
            <a:r>
              <a:rPr lang="it-IT" err="1">
                <a:solidFill>
                  <a:schemeClr val="bg2"/>
                </a:solidFill>
              </a:rPr>
              <a:t>Choose</a:t>
            </a:r>
            <a:r>
              <a:rPr lang="it-IT">
                <a:solidFill>
                  <a:schemeClr val="bg2"/>
                </a:solidFill>
              </a:rPr>
              <a:t> a </a:t>
            </a:r>
            <a:r>
              <a:rPr lang="it-IT" b="1">
                <a:solidFill>
                  <a:schemeClr val="bg2"/>
                </a:solidFill>
              </a:rPr>
              <a:t>patch </a:t>
            </a:r>
            <a:r>
              <a:rPr lang="it-IT">
                <a:solidFill>
                  <a:schemeClr val="bg2"/>
                </a:solidFill>
              </a:rPr>
              <a:t>on the </a:t>
            </a:r>
            <a:r>
              <a:rPr lang="it-IT" err="1">
                <a:solidFill>
                  <a:schemeClr val="bg2"/>
                </a:solidFill>
              </a:rPr>
              <a:t>left</a:t>
            </a:r>
            <a:r>
              <a:rPr lang="it-IT">
                <a:solidFill>
                  <a:schemeClr val="bg2"/>
                </a:solidFill>
              </a:rPr>
              <a:t> image (red </a:t>
            </a:r>
            <a:r>
              <a:rPr lang="it-IT" err="1">
                <a:solidFill>
                  <a:schemeClr val="bg2"/>
                </a:solidFill>
              </a:rPr>
              <a:t>square</a:t>
            </a:r>
            <a:r>
              <a:rPr lang="it-IT">
                <a:solidFill>
                  <a:schemeClr val="bg2"/>
                </a:solidFill>
              </a:rPr>
              <a:t> on the </a:t>
            </a:r>
            <a:r>
              <a:rPr lang="it-IT" err="1">
                <a:solidFill>
                  <a:schemeClr val="bg2"/>
                </a:solidFill>
              </a:rPr>
              <a:t>left</a:t>
            </a:r>
            <a:r>
              <a:rPr lang="it-IT">
                <a:solidFill>
                  <a:schemeClr val="bg2"/>
                </a:solidFill>
              </a:rPr>
              <a:t> image)</a:t>
            </a:r>
          </a:p>
          <a:p>
            <a:pPr marL="342900" indent="-342900">
              <a:buAutoNum type="arabicParenR"/>
            </a:pPr>
            <a:r>
              <a:rPr lang="it-IT">
                <a:solidFill>
                  <a:schemeClr val="bg2"/>
                </a:solidFill>
              </a:rPr>
              <a:t>Look for a </a:t>
            </a:r>
            <a:r>
              <a:rPr lang="it-IT" b="1" err="1">
                <a:solidFill>
                  <a:schemeClr val="bg2"/>
                </a:solidFill>
              </a:rPr>
              <a:t>corresponding</a:t>
            </a:r>
            <a:r>
              <a:rPr lang="it-IT" b="1">
                <a:solidFill>
                  <a:schemeClr val="bg2"/>
                </a:solidFill>
              </a:rPr>
              <a:t> patch </a:t>
            </a:r>
            <a:r>
              <a:rPr lang="it-IT">
                <a:solidFill>
                  <a:schemeClr val="bg2"/>
                </a:solidFill>
              </a:rPr>
              <a:t>on the </a:t>
            </a:r>
            <a:r>
              <a:rPr lang="it-IT" err="1">
                <a:solidFill>
                  <a:schemeClr val="bg2"/>
                </a:solidFill>
              </a:rPr>
              <a:t>right</a:t>
            </a:r>
            <a:r>
              <a:rPr lang="it-IT">
                <a:solidFill>
                  <a:schemeClr val="bg2"/>
                </a:solidFill>
              </a:rPr>
              <a:t> image, </a:t>
            </a:r>
            <a:r>
              <a:rPr lang="it-IT" err="1">
                <a:solidFill>
                  <a:schemeClr val="bg2"/>
                </a:solidFill>
              </a:rPr>
              <a:t>along</a:t>
            </a:r>
            <a:r>
              <a:rPr lang="it-IT">
                <a:solidFill>
                  <a:schemeClr val="bg2"/>
                </a:solidFill>
              </a:rPr>
              <a:t> the </a:t>
            </a:r>
            <a:r>
              <a:rPr lang="it-IT" b="1" err="1">
                <a:solidFill>
                  <a:schemeClr val="bg2"/>
                </a:solidFill>
              </a:rPr>
              <a:t>epipolar</a:t>
            </a:r>
            <a:r>
              <a:rPr lang="it-IT" b="1">
                <a:solidFill>
                  <a:schemeClr val="bg2"/>
                </a:solidFill>
              </a:rPr>
              <a:t> line </a:t>
            </a:r>
            <a:r>
              <a:rPr lang="it-IT">
                <a:solidFill>
                  <a:schemeClr val="bg2"/>
                </a:solidFill>
              </a:rPr>
              <a:t>(or </a:t>
            </a:r>
            <a:r>
              <a:rPr lang="it-IT" err="1">
                <a:solidFill>
                  <a:schemeClr val="bg2"/>
                </a:solidFill>
              </a:rPr>
              <a:t>scanline</a:t>
            </a:r>
            <a:r>
              <a:rPr lang="it-IT">
                <a:solidFill>
                  <a:schemeClr val="bg2"/>
                </a:solidFill>
              </a:rPr>
              <a:t>)</a:t>
            </a:r>
          </a:p>
          <a:p>
            <a:pPr marL="800100" lvl="1" indent="-342900">
              <a:buAutoNum type="arabicPeriod"/>
            </a:pPr>
            <a:r>
              <a:rPr lang="it-IT">
                <a:solidFill>
                  <a:schemeClr val="bg2"/>
                </a:solidFill>
              </a:rPr>
              <a:t>Use a </a:t>
            </a:r>
            <a:r>
              <a:rPr lang="it-IT" b="1">
                <a:solidFill>
                  <a:schemeClr val="bg2"/>
                </a:solidFill>
              </a:rPr>
              <a:t>sliding </a:t>
            </a:r>
            <a:r>
              <a:rPr lang="it-IT">
                <a:solidFill>
                  <a:schemeClr val="bg2"/>
                </a:solidFill>
              </a:rPr>
              <a:t>a </a:t>
            </a:r>
            <a:r>
              <a:rPr lang="it-IT" b="1">
                <a:solidFill>
                  <a:schemeClr val="bg2"/>
                </a:solidFill>
              </a:rPr>
              <a:t>window </a:t>
            </a:r>
            <a:r>
              <a:rPr lang="it-IT">
                <a:solidFill>
                  <a:schemeClr val="bg2"/>
                </a:solidFill>
              </a:rPr>
              <a:t>(</a:t>
            </a:r>
            <a:r>
              <a:rPr lang="it-IT" err="1">
                <a:solidFill>
                  <a:schemeClr val="bg2"/>
                </a:solidFill>
              </a:rPr>
              <a:t>squares</a:t>
            </a:r>
            <a:r>
              <a:rPr lang="it-IT">
                <a:solidFill>
                  <a:schemeClr val="bg2"/>
                </a:solidFill>
              </a:rPr>
              <a:t> on the </a:t>
            </a:r>
            <a:r>
              <a:rPr lang="it-IT" err="1">
                <a:solidFill>
                  <a:schemeClr val="bg2"/>
                </a:solidFill>
              </a:rPr>
              <a:t>right</a:t>
            </a:r>
            <a:r>
              <a:rPr lang="it-IT">
                <a:solidFill>
                  <a:schemeClr val="bg2"/>
                </a:solidFill>
              </a:rPr>
              <a:t> image) on the </a:t>
            </a:r>
            <a:r>
              <a:rPr lang="it-IT" err="1">
                <a:solidFill>
                  <a:schemeClr val="bg2"/>
                </a:solidFill>
              </a:rPr>
              <a:t>right</a:t>
            </a:r>
            <a:r>
              <a:rPr lang="it-IT">
                <a:solidFill>
                  <a:schemeClr val="bg2"/>
                </a:solidFill>
              </a:rPr>
              <a:t> image, and </a:t>
            </a:r>
            <a:r>
              <a:rPr lang="it-IT" err="1">
                <a:solidFill>
                  <a:schemeClr val="bg2"/>
                </a:solidFill>
              </a:rPr>
              <a:t>evaluating</a:t>
            </a:r>
            <a:r>
              <a:rPr lang="it-IT">
                <a:solidFill>
                  <a:schemeClr val="bg2"/>
                </a:solidFill>
              </a:rPr>
              <a:t> the score </a:t>
            </a:r>
            <a:r>
              <a:rPr lang="it-IT" err="1">
                <a:solidFill>
                  <a:schemeClr val="bg2"/>
                </a:solidFill>
              </a:rPr>
              <a:t>function</a:t>
            </a:r>
            <a:r>
              <a:rPr lang="it-IT">
                <a:solidFill>
                  <a:schemeClr val="bg2"/>
                </a:solidFill>
              </a:rPr>
              <a:t>. </a:t>
            </a:r>
          </a:p>
          <a:p>
            <a:pPr marL="342900" indent="-342900">
              <a:buAutoNum type="arabicParenR"/>
            </a:pPr>
            <a:r>
              <a:rPr lang="it-IT" err="1">
                <a:solidFill>
                  <a:schemeClr val="bg2"/>
                </a:solidFill>
              </a:rPr>
              <a:t>Then</a:t>
            </a:r>
            <a:r>
              <a:rPr lang="it-IT">
                <a:solidFill>
                  <a:schemeClr val="bg2"/>
                </a:solidFill>
              </a:rPr>
              <a:t>, </a:t>
            </a:r>
            <a:r>
              <a:rPr lang="it-IT" err="1">
                <a:solidFill>
                  <a:schemeClr val="bg2"/>
                </a:solidFill>
              </a:rPr>
              <a:t>select</a:t>
            </a:r>
            <a:r>
              <a:rPr lang="it-IT">
                <a:solidFill>
                  <a:schemeClr val="bg2"/>
                </a:solidFill>
              </a:rPr>
              <a:t> the patch with the </a:t>
            </a:r>
            <a:r>
              <a:rPr lang="it-IT" b="1" err="1">
                <a:solidFill>
                  <a:schemeClr val="bg2"/>
                </a:solidFill>
              </a:rPr>
              <a:t>highest</a:t>
            </a:r>
            <a:r>
              <a:rPr lang="it-IT" b="1">
                <a:solidFill>
                  <a:schemeClr val="bg2"/>
                </a:solidFill>
              </a:rPr>
              <a:t> score </a:t>
            </a:r>
            <a:r>
              <a:rPr lang="it-IT" err="1">
                <a:solidFill>
                  <a:schemeClr val="bg2"/>
                </a:solidFill>
              </a:rPr>
              <a:t>as</a:t>
            </a:r>
            <a:r>
              <a:rPr lang="it-IT">
                <a:solidFill>
                  <a:schemeClr val="bg2"/>
                </a:solidFill>
              </a:rPr>
              <a:t> a match (red </a:t>
            </a:r>
            <a:r>
              <a:rPr lang="it-IT" err="1">
                <a:solidFill>
                  <a:schemeClr val="bg2"/>
                </a:solidFill>
              </a:rPr>
              <a:t>square</a:t>
            </a:r>
            <a:r>
              <a:rPr lang="it-IT">
                <a:solidFill>
                  <a:schemeClr val="bg2"/>
                </a:solidFill>
              </a:rPr>
              <a:t> on the </a:t>
            </a:r>
            <a:r>
              <a:rPr lang="it-IT" err="1">
                <a:solidFill>
                  <a:schemeClr val="bg2"/>
                </a:solidFill>
              </a:rPr>
              <a:t>right</a:t>
            </a:r>
            <a:r>
              <a:rPr lang="it-IT">
                <a:solidFill>
                  <a:schemeClr val="bg2"/>
                </a:solidFill>
              </a:rPr>
              <a:t> image)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2F51D25-7038-7B0B-38F7-23E41DE411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084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457330-0C34-2833-BA1F-601965E03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  <a:buNone/>
            </a:pPr>
            <a:r>
              <a:rPr lang="it-IT" err="1"/>
              <a:t>Many</a:t>
            </a:r>
            <a:r>
              <a:rPr lang="it-IT"/>
              <a:t> </a:t>
            </a:r>
            <a:r>
              <a:rPr lang="it-IT" err="1"/>
              <a:t>similarity</a:t>
            </a:r>
            <a:r>
              <a:rPr lang="it-IT"/>
              <a:t> </a:t>
            </a:r>
            <a:r>
              <a:rPr lang="it-IT" err="1"/>
              <a:t>metrics</a:t>
            </a:r>
            <a:r>
              <a:rPr lang="it-IT"/>
              <a:t> </a:t>
            </a:r>
            <a:r>
              <a:rPr lang="it-IT" err="1"/>
              <a:t>were</a:t>
            </a:r>
            <a:r>
              <a:rPr lang="it-IT"/>
              <a:t> </a:t>
            </a:r>
            <a:r>
              <a:rPr lang="it-IT" err="1"/>
              <a:t>proposed</a:t>
            </a:r>
            <a:r>
              <a:rPr lang="it-IT"/>
              <a:t>: </a:t>
            </a:r>
          </a:p>
          <a:p>
            <a:pPr>
              <a:lnSpc>
                <a:spcPct val="114999"/>
              </a:lnSpc>
            </a:pPr>
            <a:r>
              <a:rPr lang="it-IT"/>
              <a:t>Sum of Absolute </a:t>
            </a:r>
            <a:r>
              <a:rPr lang="it-IT" err="1"/>
              <a:t>Differences</a:t>
            </a:r>
            <a:r>
              <a:rPr lang="it-IT"/>
              <a:t> (SAD) </a:t>
            </a:r>
            <a:br>
              <a:rPr lang="it-IT"/>
            </a:br>
            <a:br>
              <a:rPr lang="it-IT"/>
            </a:br>
            <a:endParaRPr lang="it-IT"/>
          </a:p>
          <a:p>
            <a:pPr>
              <a:lnSpc>
                <a:spcPct val="114999"/>
              </a:lnSpc>
            </a:pPr>
            <a:r>
              <a:rPr lang="it-IT"/>
              <a:t>Sum of </a:t>
            </a:r>
            <a:r>
              <a:rPr lang="it-IT" err="1"/>
              <a:t>Squared</a:t>
            </a:r>
            <a:r>
              <a:rPr lang="it-IT"/>
              <a:t> </a:t>
            </a:r>
            <a:r>
              <a:rPr lang="it-IT" err="1"/>
              <a:t>Differences</a:t>
            </a:r>
            <a:r>
              <a:rPr lang="it-IT"/>
              <a:t> (SSD) </a:t>
            </a:r>
            <a:br>
              <a:rPr lang="en-US"/>
            </a:br>
            <a:br>
              <a:rPr lang="en-US"/>
            </a:br>
            <a:endParaRPr lang="it-IT"/>
          </a:p>
          <a:p>
            <a:pPr marL="400050" indent="-285750">
              <a:lnSpc>
                <a:spcPct val="114999"/>
              </a:lnSpc>
            </a:pPr>
            <a:r>
              <a:rPr lang="it-IT" err="1"/>
              <a:t>Normalized</a:t>
            </a:r>
            <a:r>
              <a:rPr lang="it-IT"/>
              <a:t> Cross-</a:t>
            </a:r>
            <a:r>
              <a:rPr lang="it-IT" err="1"/>
              <a:t>Correlation</a:t>
            </a:r>
            <a:r>
              <a:rPr lang="it-IT"/>
              <a:t> (NCC) </a:t>
            </a:r>
          </a:p>
        </p:txBody>
      </p:sp>
      <p:sp>
        <p:nvSpPr>
          <p:cNvPr id="298" name="Google Shape;298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Stereo Matching</a:t>
            </a:r>
            <a:endParaRPr/>
          </a:p>
        </p:txBody>
      </p:sp>
      <p:pic>
        <p:nvPicPr>
          <p:cNvPr id="301" name="Google Shape;3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0896" y="3830666"/>
            <a:ext cx="4480950" cy="102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0896" y="1890619"/>
            <a:ext cx="4480950" cy="48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2144" y="2857217"/>
            <a:ext cx="4480950" cy="4792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1CA517D-7CD4-2CE0-022D-C333246853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22</a:t>
            </a:fld>
            <a:endParaRPr 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68751765-1799-771E-8BC1-6962A5F60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quadrato, modello, Rettangolo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9A500251-98A5-2BFB-36D4-861102775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71" y="1336393"/>
            <a:ext cx="6622677" cy="3349575"/>
          </a:xfrm>
          <a:prstGeom prst="rect">
            <a:avLst/>
          </a:prstGeom>
        </p:spPr>
      </p:pic>
      <p:sp>
        <p:nvSpPr>
          <p:cNvPr id="298" name="Google Shape;298;p37">
            <a:extLst>
              <a:ext uri="{FF2B5EF4-FFF2-40B4-BE49-F238E27FC236}">
                <a16:creationId xmlns:a16="http://schemas.microsoft.com/office/drawing/2014/main" id="{644AC13F-9A57-A8D0-2FFD-DF3136837D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/>
              <a:t>Cost Volume</a:t>
            </a:r>
          </a:p>
        </p:txBody>
      </p:sp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C418B693-65D1-C225-90FF-C8DA5FDFB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pPr>
              <a:lnSpc>
                <a:spcPct val="114999"/>
              </a:lnSpc>
              <a:buNone/>
            </a:pPr>
            <a:r>
              <a:rPr lang="it-IT" dirty="0" err="1"/>
              <a:t>Let's</a:t>
            </a:r>
            <a:r>
              <a:rPr lang="it-IT" dirty="0"/>
              <a:t> </a:t>
            </a:r>
            <a:r>
              <a:rPr lang="it-IT" dirty="0" err="1"/>
              <a:t>visualize</a:t>
            </a:r>
            <a:r>
              <a:rPr lang="it-IT" dirty="0"/>
              <a:t> the </a:t>
            </a:r>
            <a:r>
              <a:rPr lang="it-IT" dirty="0" err="1"/>
              <a:t>process</a:t>
            </a:r>
            <a:r>
              <a:rPr lang="it-IT" dirty="0"/>
              <a:t>: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C5B6A0-05C7-15E7-910A-DA43B49DB55D}"/>
              </a:ext>
            </a:extLst>
          </p:cNvPr>
          <p:cNvSpPr txBox="1"/>
          <p:nvPr/>
        </p:nvSpPr>
        <p:spPr>
          <a:xfrm>
            <a:off x="1135365" y="4652596"/>
            <a:ext cx="2784230" cy="3077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/>
              <a:t>Left Image</a:t>
            </a:r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7BEE75-EBE9-9DA1-A06F-24564E2EAB27}"/>
              </a:ext>
            </a:extLst>
          </p:cNvPr>
          <p:cNvSpPr txBox="1"/>
          <p:nvPr/>
        </p:nvSpPr>
        <p:spPr>
          <a:xfrm>
            <a:off x="4670020" y="4652595"/>
            <a:ext cx="2784230" cy="3077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 err="1"/>
              <a:t>Right</a:t>
            </a:r>
            <a:r>
              <a:rPr lang="it-IT" dirty="0"/>
              <a:t> Image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6C81A3C-65FC-9328-82BD-754E33F8EA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915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386FFE86-6463-1D8C-2756-4F8AD6D6C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ding_window_cost_volume">
            <a:hlinkClick r:id="" action="ppaction://media"/>
            <a:extLst>
              <a:ext uri="{FF2B5EF4-FFF2-40B4-BE49-F238E27FC236}">
                <a16:creationId xmlns:a16="http://schemas.microsoft.com/office/drawing/2014/main" id="{64A7B136-A9CF-7F77-2A79-E6C071F702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96766" y="-1659507"/>
            <a:ext cx="9641826" cy="10192103"/>
          </a:xfrm>
          <a:prstGeom prst="rect">
            <a:avLst/>
          </a:prstGeom>
        </p:spPr>
      </p:pic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E583A6BF-BA2F-9732-153A-B0E1BB2A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pPr>
              <a:lnSpc>
                <a:spcPct val="114999"/>
              </a:lnSpc>
              <a:buNone/>
            </a:pPr>
            <a:r>
              <a:rPr lang="it-IT" dirty="0" err="1"/>
              <a:t>Let's</a:t>
            </a:r>
            <a:r>
              <a:rPr lang="it-IT" dirty="0"/>
              <a:t> </a:t>
            </a:r>
            <a:r>
              <a:rPr lang="it-IT" dirty="0" err="1"/>
              <a:t>visualize</a:t>
            </a:r>
            <a:r>
              <a:rPr lang="it-IT" dirty="0"/>
              <a:t> the </a:t>
            </a:r>
            <a:r>
              <a:rPr lang="it-IT" dirty="0" err="1"/>
              <a:t>process</a:t>
            </a:r>
            <a:r>
              <a:rPr lang="it-IT" dirty="0"/>
              <a:t>:</a:t>
            </a:r>
          </a:p>
          <a:p>
            <a:pPr>
              <a:lnSpc>
                <a:spcPct val="114999"/>
              </a:lnSpc>
              <a:buNone/>
            </a:pPr>
            <a:r>
              <a:rPr lang="it-IT" dirty="0" err="1"/>
              <a:t>Choose</a:t>
            </a:r>
            <a:r>
              <a:rPr lang="it-IT" dirty="0"/>
              <a:t> a </a:t>
            </a:r>
            <a:r>
              <a:rPr lang="it-IT" dirty="0" err="1"/>
              <a:t>metric</a:t>
            </a:r>
            <a:r>
              <a:rPr lang="it-IT" dirty="0"/>
              <a:t>, and use the sliding window to </a:t>
            </a:r>
            <a:r>
              <a:rPr lang="it-IT" u="sng" dirty="0"/>
              <a:t>compute</a:t>
            </a:r>
            <a:r>
              <a:rPr lang="it-IT" dirty="0"/>
              <a:t> the cost.</a:t>
            </a:r>
          </a:p>
        </p:txBody>
      </p:sp>
      <p:sp>
        <p:nvSpPr>
          <p:cNvPr id="298" name="Google Shape;298;p37">
            <a:extLst>
              <a:ext uri="{FF2B5EF4-FFF2-40B4-BE49-F238E27FC236}">
                <a16:creationId xmlns:a16="http://schemas.microsoft.com/office/drawing/2014/main" id="{3E32F8B4-BE3B-201B-1C7D-B2188D21A7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/>
              <a:t>Cost Volume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6AA4D02-EC25-898A-5CBA-4C846A6218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6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5301483C-0ED7-8169-FB5A-98BF1FFD4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D6EEE567-4108-0C19-3FB8-DBB127631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4273650"/>
          </a:xfrm>
        </p:spPr>
        <p:txBody>
          <a:bodyPr>
            <a:normAutofit/>
          </a:bodyPr>
          <a:lstStyle/>
          <a:p>
            <a:pPr>
              <a:lnSpc>
                <a:spcPct val="114999"/>
              </a:lnSpc>
              <a:buNone/>
            </a:pPr>
            <a:r>
              <a:rPr lang="it-IT" dirty="0" err="1"/>
              <a:t>Let's</a:t>
            </a:r>
            <a:r>
              <a:rPr lang="it-IT" dirty="0"/>
              <a:t> </a:t>
            </a:r>
            <a:r>
              <a:rPr lang="it-IT" dirty="0" err="1"/>
              <a:t>visualize</a:t>
            </a:r>
            <a:r>
              <a:rPr lang="it-IT" dirty="0"/>
              <a:t> the </a:t>
            </a:r>
            <a:r>
              <a:rPr lang="it-IT" dirty="0" err="1"/>
              <a:t>process</a:t>
            </a:r>
            <a:r>
              <a:rPr lang="it-IT" dirty="0"/>
              <a:t>:</a:t>
            </a:r>
            <a:endParaRPr lang="en-US"/>
          </a:p>
          <a:p>
            <a:pPr>
              <a:lnSpc>
                <a:spcPct val="114999"/>
              </a:lnSpc>
              <a:buNone/>
            </a:pPr>
            <a:r>
              <a:rPr lang="it-IT" err="1"/>
              <a:t>Choose</a:t>
            </a:r>
            <a:r>
              <a:rPr lang="it-IT" dirty="0"/>
              <a:t> a </a:t>
            </a:r>
            <a:r>
              <a:rPr lang="it-IT" err="1"/>
              <a:t>metric</a:t>
            </a:r>
            <a:r>
              <a:rPr lang="it-IT" dirty="0"/>
              <a:t>, and use the sliding </a:t>
            </a:r>
          </a:p>
          <a:p>
            <a:pPr>
              <a:lnSpc>
                <a:spcPct val="114999"/>
              </a:lnSpc>
              <a:buNone/>
            </a:pPr>
            <a:r>
              <a:rPr lang="it-IT" dirty="0"/>
              <a:t>window to </a:t>
            </a:r>
            <a:r>
              <a:rPr lang="it-IT" u="sng" dirty="0"/>
              <a:t>compute</a:t>
            </a:r>
            <a:r>
              <a:rPr lang="it-IT" dirty="0"/>
              <a:t> the cost.</a:t>
            </a:r>
          </a:p>
          <a:p>
            <a:pPr>
              <a:lnSpc>
                <a:spcPct val="114999"/>
              </a:lnSpc>
              <a:buNone/>
            </a:pPr>
            <a:r>
              <a:rPr lang="it-IT" dirty="0"/>
              <a:t>The </a:t>
            </a:r>
            <a:r>
              <a:rPr lang="it-IT" err="1"/>
              <a:t>resulting</a:t>
            </a:r>
            <a:r>
              <a:rPr lang="it-IT" dirty="0"/>
              <a:t> 3D volume </a:t>
            </a:r>
            <a:r>
              <a:rPr lang="it-IT" err="1"/>
              <a:t>is</a:t>
            </a:r>
            <a:r>
              <a:rPr lang="it-IT" dirty="0"/>
              <a:t> </a:t>
            </a:r>
          </a:p>
          <a:p>
            <a:pPr>
              <a:lnSpc>
                <a:spcPct val="114999"/>
              </a:lnSpc>
              <a:buNone/>
            </a:pPr>
            <a:r>
              <a:rPr lang="it-IT" err="1"/>
              <a:t>called</a:t>
            </a:r>
            <a:r>
              <a:rPr lang="it-IT" dirty="0"/>
              <a:t> </a:t>
            </a:r>
            <a:r>
              <a:rPr lang="it-IT" b="1" dirty="0"/>
              <a:t>cost volume</a:t>
            </a:r>
            <a:r>
              <a:rPr lang="it-IT" dirty="0"/>
              <a:t>, and</a:t>
            </a:r>
          </a:p>
          <a:p>
            <a:pPr>
              <a:lnSpc>
                <a:spcPct val="114999"/>
              </a:lnSpc>
              <a:buNone/>
            </a:pPr>
            <a:r>
              <a:rPr lang="it-IT" err="1"/>
              <a:t>contains</a:t>
            </a:r>
            <a:r>
              <a:rPr lang="it-IT" dirty="0"/>
              <a:t> the </a:t>
            </a:r>
            <a:r>
              <a:rPr lang="it-IT" err="1"/>
              <a:t>result</a:t>
            </a:r>
            <a:r>
              <a:rPr lang="it-IT" dirty="0"/>
              <a:t> of </a:t>
            </a:r>
          </a:p>
          <a:p>
            <a:pPr>
              <a:lnSpc>
                <a:spcPct val="114999"/>
              </a:lnSpc>
              <a:buNone/>
            </a:pPr>
            <a:r>
              <a:rPr lang="it-IT" dirty="0"/>
              <a:t>running the cost </a:t>
            </a:r>
            <a:r>
              <a:rPr lang="it-IT" err="1"/>
              <a:t>function</a:t>
            </a:r>
            <a:endParaRPr lang="it-IT" dirty="0"/>
          </a:p>
          <a:p>
            <a:pPr>
              <a:lnSpc>
                <a:spcPct val="114999"/>
              </a:lnSpc>
              <a:buNone/>
            </a:pPr>
            <a:r>
              <a:rPr lang="it-IT" err="1"/>
              <a:t>between</a:t>
            </a:r>
            <a:r>
              <a:rPr lang="it-IT" dirty="0"/>
              <a:t> </a:t>
            </a:r>
            <a:r>
              <a:rPr lang="it-IT" err="1"/>
              <a:t>each</a:t>
            </a:r>
            <a:r>
              <a:rPr lang="it-IT" dirty="0"/>
              <a:t> patch on the</a:t>
            </a:r>
          </a:p>
          <a:p>
            <a:pPr>
              <a:lnSpc>
                <a:spcPct val="114999"/>
              </a:lnSpc>
              <a:buNone/>
            </a:pPr>
            <a:r>
              <a:rPr lang="it-IT" err="1"/>
              <a:t>left</a:t>
            </a:r>
            <a:r>
              <a:rPr lang="it-IT" dirty="0"/>
              <a:t> image, and </a:t>
            </a:r>
            <a:r>
              <a:rPr lang="it-IT" err="1"/>
              <a:t>each</a:t>
            </a:r>
            <a:r>
              <a:rPr lang="it-IT" dirty="0"/>
              <a:t> patch</a:t>
            </a:r>
          </a:p>
          <a:p>
            <a:pPr>
              <a:lnSpc>
                <a:spcPct val="114999"/>
              </a:lnSpc>
              <a:buNone/>
            </a:pPr>
            <a:r>
              <a:rPr lang="it-IT" dirty="0"/>
              <a:t>on the </a:t>
            </a:r>
            <a:r>
              <a:rPr lang="it-IT" err="1"/>
              <a:t>corresponding</a:t>
            </a:r>
            <a:r>
              <a:rPr lang="it-IT" dirty="0"/>
              <a:t> </a:t>
            </a:r>
          </a:p>
          <a:p>
            <a:pPr>
              <a:lnSpc>
                <a:spcPct val="114999"/>
              </a:lnSpc>
              <a:buNone/>
            </a:pPr>
            <a:r>
              <a:rPr lang="it-IT" err="1"/>
              <a:t>epipolar</a:t>
            </a:r>
            <a:r>
              <a:rPr lang="it-IT" dirty="0"/>
              <a:t> line of the </a:t>
            </a:r>
            <a:r>
              <a:rPr lang="it-IT" err="1"/>
              <a:t>right</a:t>
            </a:r>
            <a:r>
              <a:rPr lang="it-IT" dirty="0"/>
              <a:t> </a:t>
            </a:r>
          </a:p>
          <a:p>
            <a:pPr>
              <a:lnSpc>
                <a:spcPct val="114999"/>
              </a:lnSpc>
              <a:buNone/>
            </a:pPr>
            <a:r>
              <a:rPr lang="it-IT" dirty="0"/>
              <a:t>image</a:t>
            </a:r>
          </a:p>
        </p:txBody>
      </p:sp>
      <p:sp>
        <p:nvSpPr>
          <p:cNvPr id="298" name="Google Shape;298;p37">
            <a:extLst>
              <a:ext uri="{FF2B5EF4-FFF2-40B4-BE49-F238E27FC236}">
                <a16:creationId xmlns:a16="http://schemas.microsoft.com/office/drawing/2014/main" id="{071FC78D-05AC-18F0-E0D0-E4166F3DA4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/>
              <a:t>Cost Volume</a:t>
            </a:r>
          </a:p>
        </p:txBody>
      </p:sp>
      <p:pic>
        <p:nvPicPr>
          <p:cNvPr id="2" name="Immagine 1" descr="Immagine che contiene diagramma, schermata, schizzo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A213C587-209B-0365-E5E6-FCCF63FEB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887" y="497582"/>
            <a:ext cx="4467145" cy="4153140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31B1F14-56E2-2B7F-F75F-9CC81A45A859}"/>
              </a:ext>
            </a:extLst>
          </p:cNvPr>
          <p:cNvCxnSpPr/>
          <p:nvPr/>
        </p:nvCxnSpPr>
        <p:spPr>
          <a:xfrm>
            <a:off x="4437351" y="3822628"/>
            <a:ext cx="2389786" cy="803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7AB5DB44-1012-7D11-FFE2-B71D5B145E72}"/>
              </a:ext>
            </a:extLst>
          </p:cNvPr>
          <p:cNvCxnSpPr>
            <a:cxnSpLocks/>
          </p:cNvCxnSpPr>
          <p:nvPr/>
        </p:nvCxnSpPr>
        <p:spPr>
          <a:xfrm flipH="1" flipV="1">
            <a:off x="4425876" y="1758788"/>
            <a:ext cx="11475" cy="2044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5902C3C-D634-D133-054B-960671CAB414}"/>
              </a:ext>
            </a:extLst>
          </p:cNvPr>
          <p:cNvSpPr txBox="1"/>
          <p:nvPr/>
        </p:nvSpPr>
        <p:spPr>
          <a:xfrm rot="1140000">
            <a:off x="4773973" y="4200116"/>
            <a:ext cx="171881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/>
              <a:t>Left Image </a:t>
            </a:r>
            <a:r>
              <a:rPr lang="it-IT" err="1"/>
              <a:t>Width</a:t>
            </a:r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4DB62F-2D9C-5C30-D996-E476A83DFC18}"/>
              </a:ext>
            </a:extLst>
          </p:cNvPr>
          <p:cNvSpPr txBox="1"/>
          <p:nvPr/>
        </p:nvSpPr>
        <p:spPr>
          <a:xfrm rot="16200000">
            <a:off x="3419661" y="2629691"/>
            <a:ext cx="171881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/>
              <a:t>Left Image </a:t>
            </a:r>
            <a:r>
              <a:rPr lang="it-IT" dirty="0" err="1"/>
              <a:t>Height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CD6969A2-B0B4-785C-BBA2-7A7944D8E6EA}"/>
              </a:ext>
            </a:extLst>
          </p:cNvPr>
          <p:cNvCxnSpPr>
            <a:cxnSpLocks/>
          </p:cNvCxnSpPr>
          <p:nvPr/>
        </p:nvCxnSpPr>
        <p:spPr>
          <a:xfrm flipV="1">
            <a:off x="7467741" y="3089087"/>
            <a:ext cx="1256391" cy="1357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83A3513-09EF-88E4-A39A-3CA3C23AA06C}"/>
              </a:ext>
            </a:extLst>
          </p:cNvPr>
          <p:cNvSpPr txBox="1"/>
          <p:nvPr/>
        </p:nvSpPr>
        <p:spPr>
          <a:xfrm rot="-2820000">
            <a:off x="7405754" y="3758283"/>
            <a:ext cx="171881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 err="1"/>
              <a:t>Right</a:t>
            </a:r>
            <a:r>
              <a:rPr lang="it-IT" dirty="0"/>
              <a:t> Image </a:t>
            </a:r>
            <a:r>
              <a:rPr lang="it-IT" dirty="0" err="1"/>
              <a:t>Width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FC7F25A-B099-36D8-2BF6-476122349C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13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8"/>
          <p:cNvPicPr preferRelativeResize="0"/>
          <p:nvPr/>
        </p:nvPicPr>
        <p:blipFill>
          <a:blip r:embed="rId3">
            <a:alphaModFix/>
          </a:blip>
          <a:srcRect l="18" t="68" r="32487"/>
          <a:stretch/>
        </p:blipFill>
        <p:spPr>
          <a:xfrm>
            <a:off x="987958" y="33262"/>
            <a:ext cx="7165895" cy="250849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8"/>
          <p:cNvSpPr txBox="1"/>
          <p:nvPr/>
        </p:nvSpPr>
        <p:spPr>
          <a:xfrm>
            <a:off x="986321" y="3655484"/>
            <a:ext cx="3459852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Evaluation of Stereo Matching Costs on Images with Radiometric Differences. Hirschmuller and Scharstein, TPAMI, 2009.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2" name="Google Shape;309;p38" descr="Immagine che contiene testo, schermata, schizzo, arte&#10;&#10;Il contenuto generato dall&amp;#39;IA potrebbe non essere corretto.">
            <a:extLst>
              <a:ext uri="{FF2B5EF4-FFF2-40B4-BE49-F238E27FC236}">
                <a16:creationId xmlns:a16="http://schemas.microsoft.com/office/drawing/2014/main" id="{4E60DD9D-94F6-E678-73A6-28395779266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67270" t="-50" r="58"/>
          <a:stretch/>
        </p:blipFill>
        <p:spPr>
          <a:xfrm>
            <a:off x="4431343" y="2546224"/>
            <a:ext cx="3679465" cy="25966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9FB4DF5-C4A8-DCC8-B768-618695D9D7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26</a:t>
            </a:fld>
            <a:endParaRPr lang="it-IT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Limitations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DF99735-C0B5-4C38-3315-69F766EF4D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27</a:t>
            </a:fld>
            <a:endParaRPr lang="it-IT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Limitations</a:t>
            </a:r>
            <a:r>
              <a:rPr lang="it"/>
              <a:t> – </a:t>
            </a:r>
            <a:r>
              <a:rPr lang="it" err="1"/>
              <a:t>Repeated</a:t>
            </a:r>
            <a:r>
              <a:rPr lang="it"/>
              <a:t> Patterns</a:t>
            </a:r>
            <a:endParaRPr lang="it-IT" err="1"/>
          </a:p>
        </p:txBody>
      </p:sp>
      <p:pic>
        <p:nvPicPr>
          <p:cNvPr id="324" name="Google Shape;32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540" y="1020424"/>
            <a:ext cx="8110057" cy="39411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23327D9-DE88-9349-C0A9-28741A359E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28</a:t>
            </a:fld>
            <a:endParaRPr lang="it-IT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Limitations</a:t>
            </a:r>
            <a:r>
              <a:rPr lang="it"/>
              <a:t> – Window Size</a:t>
            </a:r>
            <a:endParaRPr lang="it-IT"/>
          </a:p>
        </p:txBody>
      </p:sp>
      <p:pic>
        <p:nvPicPr>
          <p:cNvPr id="331" name="Google Shape;33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21" y="1174740"/>
            <a:ext cx="8824314" cy="3614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FCE3190-87AF-4688-43DA-8D70F24522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29</a:t>
            </a:fld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Recovering 3D from an Image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it"/>
              <a:t>One of the </a:t>
            </a:r>
            <a:r>
              <a:rPr lang="it" err="1"/>
              <a:t>main</a:t>
            </a:r>
            <a:r>
              <a:rPr lang="it"/>
              <a:t> goals of 3D Vision </a:t>
            </a:r>
            <a:r>
              <a:rPr lang="it" err="1"/>
              <a:t>is</a:t>
            </a:r>
            <a:r>
              <a:rPr lang="it"/>
              <a:t> the </a:t>
            </a:r>
            <a:r>
              <a:rPr lang="it" err="1"/>
              <a:t>reconstruction</a:t>
            </a:r>
            <a:r>
              <a:rPr lang="it"/>
              <a:t> of 3D from images</a:t>
            </a:r>
            <a:endParaRPr/>
          </a:p>
        </p:txBody>
      </p:sp>
      <p:pic>
        <p:nvPicPr>
          <p:cNvPr id="69" name="Google Shape;69;p15" title="colloseum_ruins-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8055" y="1828237"/>
            <a:ext cx="4853713" cy="292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 title="Colosseo_202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" y="1828249"/>
            <a:ext cx="3977028" cy="2920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5"/>
          <p:cNvCxnSpPr>
            <a:cxnSpLocks/>
          </p:cNvCxnSpPr>
          <p:nvPr/>
        </p:nvCxnSpPr>
        <p:spPr>
          <a:xfrm>
            <a:off x="3982789" y="3364714"/>
            <a:ext cx="305266" cy="10474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385B1D3-1C5C-1EF7-6DBD-10657973BE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</a:t>
            </a:fld>
            <a:endParaRPr lang="it-IT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Limitations</a:t>
            </a:r>
            <a:r>
              <a:rPr lang="it"/>
              <a:t> – </a:t>
            </a:r>
            <a:r>
              <a:rPr lang="it" err="1"/>
              <a:t>Textureless</a:t>
            </a:r>
            <a:r>
              <a:rPr lang="it"/>
              <a:t> </a:t>
            </a:r>
            <a:r>
              <a:rPr lang="it" err="1"/>
              <a:t>Surfaces</a:t>
            </a:r>
            <a:endParaRPr lang="it-IT" err="1"/>
          </a:p>
        </p:txBody>
      </p:sp>
      <p:pic>
        <p:nvPicPr>
          <p:cNvPr id="338" name="Google Shape;33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655" y="996918"/>
            <a:ext cx="8500436" cy="3158357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2"/>
          <p:cNvSpPr txBox="1"/>
          <p:nvPr/>
        </p:nvSpPr>
        <p:spPr>
          <a:xfrm>
            <a:off x="2817903" y="4545855"/>
            <a:ext cx="3935938" cy="59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2"/>
                </a:solidFill>
              </a:rPr>
              <a:t>Mismatch</a:t>
            </a:r>
            <a:endParaRPr lang="it-IT" sz="2400" b="1">
              <a:solidFill>
                <a:schemeClr val="dk2"/>
              </a:solidFill>
            </a:endParaRPr>
          </a:p>
        </p:txBody>
      </p:sp>
      <p:cxnSp>
        <p:nvCxnSpPr>
          <p:cNvPr id="340" name="Google Shape;340;p42"/>
          <p:cNvCxnSpPr>
            <a:cxnSpLocks/>
          </p:cNvCxnSpPr>
          <p:nvPr/>
        </p:nvCxnSpPr>
        <p:spPr>
          <a:xfrm flipH="1" flipV="1">
            <a:off x="2496921" y="4090866"/>
            <a:ext cx="2208532" cy="49765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1" name="Google Shape;341;p42"/>
          <p:cNvCxnSpPr>
            <a:cxnSpLocks/>
          </p:cNvCxnSpPr>
          <p:nvPr/>
        </p:nvCxnSpPr>
        <p:spPr>
          <a:xfrm flipV="1">
            <a:off x="4716221" y="4090960"/>
            <a:ext cx="3416690" cy="497654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0F33649-DBC6-240E-EFDF-C2AB9B0B15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30</a:t>
            </a:fld>
            <a:endParaRPr lang="it-IT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Limitations</a:t>
            </a:r>
            <a:r>
              <a:rPr lang="it"/>
              <a:t> – </a:t>
            </a:r>
            <a:r>
              <a:rPr lang="it" err="1"/>
              <a:t>Illumination</a:t>
            </a:r>
            <a:r>
              <a:rPr lang="it"/>
              <a:t> </a:t>
            </a:r>
            <a:r>
              <a:rPr lang="it" err="1"/>
              <a:t>Change</a:t>
            </a:r>
            <a:endParaRPr lang="it-IT" err="1"/>
          </a:p>
        </p:txBody>
      </p:sp>
      <p:pic>
        <p:nvPicPr>
          <p:cNvPr id="348" name="Google Shape;34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561" y="917466"/>
            <a:ext cx="6717526" cy="38355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04F6ABE-081A-F302-BE1C-BD68DA17C1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31</a:t>
            </a:fld>
            <a:endParaRPr lang="it-IT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Limitations</a:t>
            </a:r>
            <a:r>
              <a:rPr lang="it"/>
              <a:t> – </a:t>
            </a:r>
            <a:r>
              <a:rPr lang="it" err="1"/>
              <a:t>Foreshortening</a:t>
            </a:r>
            <a:endParaRPr lang="it-IT" err="1"/>
          </a:p>
        </p:txBody>
      </p:sp>
      <p:pic>
        <p:nvPicPr>
          <p:cNvPr id="355" name="Google Shape;35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4614" y="97854"/>
            <a:ext cx="1573938" cy="371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403" y="1328130"/>
            <a:ext cx="4294170" cy="248590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4"/>
          <p:cNvSpPr txBox="1"/>
          <p:nvPr/>
        </p:nvSpPr>
        <p:spPr>
          <a:xfrm>
            <a:off x="1048397" y="4292735"/>
            <a:ext cx="7042679" cy="45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With a short baseline, small errors in estimating disparities result in larger depth estimation errors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2D5E2B4-5E6D-80BF-A5B2-E8AF9DA188BF}"/>
              </a:ext>
            </a:extLst>
          </p:cNvPr>
          <p:cNvSpPr txBox="1"/>
          <p:nvPr/>
        </p:nvSpPr>
        <p:spPr>
          <a:xfrm>
            <a:off x="1864140" y="3658376"/>
            <a:ext cx="15437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/>
              <a:t>Large Baseline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91827D6-2E9C-FF49-9155-2C0D6C233F1F}"/>
              </a:ext>
            </a:extLst>
          </p:cNvPr>
          <p:cNvSpPr txBox="1"/>
          <p:nvPr/>
        </p:nvSpPr>
        <p:spPr>
          <a:xfrm>
            <a:off x="6478869" y="3653035"/>
            <a:ext cx="15437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/>
              <a:t>Small Baseline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7707DD-5BE2-D48D-C34B-DFC5CC44DCA2}"/>
              </a:ext>
            </a:extLst>
          </p:cNvPr>
          <p:cNvSpPr txBox="1"/>
          <p:nvPr/>
        </p:nvSpPr>
        <p:spPr>
          <a:xfrm>
            <a:off x="5560196" y="1644773"/>
            <a:ext cx="11484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/>
              <a:t>Large </a:t>
            </a:r>
            <a:r>
              <a:rPr lang="it-IT" err="1"/>
              <a:t>Error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0E97E5-B51D-DB55-787A-8BE87666BF8D}"/>
              </a:ext>
            </a:extLst>
          </p:cNvPr>
          <p:cNvSpPr txBox="1"/>
          <p:nvPr/>
        </p:nvSpPr>
        <p:spPr>
          <a:xfrm>
            <a:off x="1789363" y="1954557"/>
            <a:ext cx="112179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/>
              <a:t>Small </a:t>
            </a:r>
            <a:r>
              <a:rPr lang="it-IT" err="1"/>
              <a:t>Error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A3A5BD4-E795-A6D0-DB69-20CDC0CD52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32</a:t>
            </a:fld>
            <a:endParaRPr lang="it-IT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Limitations</a:t>
            </a:r>
            <a:r>
              <a:rPr lang="it"/>
              <a:t> – </a:t>
            </a:r>
            <a:r>
              <a:rPr lang="it" err="1"/>
              <a:t>Occlusions</a:t>
            </a:r>
            <a:endParaRPr lang="it-IT" err="1"/>
          </a:p>
        </p:txBody>
      </p:sp>
      <p:pic>
        <p:nvPicPr>
          <p:cNvPr id="364" name="Google Shape;36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270" y="1447841"/>
            <a:ext cx="8222443" cy="3312082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5"/>
          <p:cNvSpPr/>
          <p:nvPr/>
        </p:nvSpPr>
        <p:spPr>
          <a:xfrm>
            <a:off x="4401791" y="2427845"/>
            <a:ext cx="252431" cy="73605"/>
          </a:xfrm>
          <a:custGeom>
            <a:avLst/>
            <a:gdLst/>
            <a:ahLst/>
            <a:cxnLst/>
            <a:rect l="l" t="t" r="r" b="b"/>
            <a:pathLst>
              <a:path w="6038" h="1876" extrusionOk="0">
                <a:moveTo>
                  <a:pt x="0" y="0"/>
                </a:moveTo>
                <a:cubicBezTo>
                  <a:pt x="422" y="204"/>
                  <a:pt x="1523" y="911"/>
                  <a:pt x="2529" y="1224"/>
                </a:cubicBezTo>
                <a:cubicBezTo>
                  <a:pt x="3535" y="1537"/>
                  <a:pt x="5453" y="1767"/>
                  <a:pt x="6038" y="1876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6" name="Google Shape;366;p45"/>
          <p:cNvSpPr/>
          <p:nvPr/>
        </p:nvSpPr>
        <p:spPr>
          <a:xfrm>
            <a:off x="4638198" y="2482137"/>
            <a:ext cx="142377" cy="323504"/>
          </a:xfrm>
          <a:custGeom>
            <a:avLst/>
            <a:gdLst/>
            <a:ahLst/>
            <a:cxnLst/>
            <a:rect l="l" t="t" r="r" b="b"/>
            <a:pathLst>
              <a:path w="3345" h="8240" extrusionOk="0">
                <a:moveTo>
                  <a:pt x="3345" y="8240"/>
                </a:moveTo>
                <a:cubicBezTo>
                  <a:pt x="3005" y="7859"/>
                  <a:pt x="1835" y="6880"/>
                  <a:pt x="1305" y="5955"/>
                </a:cubicBezTo>
                <a:cubicBezTo>
                  <a:pt x="775" y="5030"/>
                  <a:pt x="381" y="3685"/>
                  <a:pt x="163" y="2692"/>
                </a:cubicBezTo>
                <a:cubicBezTo>
                  <a:pt x="-54" y="1700"/>
                  <a:pt x="27" y="449"/>
                  <a:pt x="0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7" name="Google Shape;367;p45"/>
          <p:cNvSpPr/>
          <p:nvPr/>
        </p:nvSpPr>
        <p:spPr>
          <a:xfrm rot="21036943" flipH="1">
            <a:off x="5135497" y="2390807"/>
            <a:ext cx="254388" cy="57581"/>
          </a:xfrm>
          <a:custGeom>
            <a:avLst/>
            <a:gdLst/>
            <a:ahLst/>
            <a:cxnLst/>
            <a:rect l="l" t="t" r="r" b="b"/>
            <a:pathLst>
              <a:path w="6038" h="1876" extrusionOk="0">
                <a:moveTo>
                  <a:pt x="0" y="0"/>
                </a:moveTo>
                <a:cubicBezTo>
                  <a:pt x="422" y="204"/>
                  <a:pt x="1523" y="911"/>
                  <a:pt x="2529" y="1224"/>
                </a:cubicBezTo>
                <a:cubicBezTo>
                  <a:pt x="3535" y="1537"/>
                  <a:pt x="5453" y="1767"/>
                  <a:pt x="6038" y="1876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8" name="Google Shape;368;p45"/>
          <p:cNvSpPr/>
          <p:nvPr/>
        </p:nvSpPr>
        <p:spPr>
          <a:xfrm flipH="1">
            <a:off x="4985705" y="2462034"/>
            <a:ext cx="140504" cy="328845"/>
          </a:xfrm>
          <a:custGeom>
            <a:avLst/>
            <a:gdLst/>
            <a:ahLst/>
            <a:cxnLst/>
            <a:rect l="l" t="t" r="r" b="b"/>
            <a:pathLst>
              <a:path w="3345" h="8240" extrusionOk="0">
                <a:moveTo>
                  <a:pt x="3345" y="8240"/>
                </a:moveTo>
                <a:cubicBezTo>
                  <a:pt x="3005" y="7859"/>
                  <a:pt x="1835" y="6880"/>
                  <a:pt x="1305" y="5955"/>
                </a:cubicBezTo>
                <a:cubicBezTo>
                  <a:pt x="775" y="5030"/>
                  <a:pt x="381" y="3685"/>
                  <a:pt x="163" y="2692"/>
                </a:cubicBezTo>
                <a:cubicBezTo>
                  <a:pt x="-54" y="1700"/>
                  <a:pt x="27" y="449"/>
                  <a:pt x="0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2826AC-9138-BFA8-714F-0E7D8FF23127}"/>
              </a:ext>
            </a:extLst>
          </p:cNvPr>
          <p:cNvSpPr txBox="1"/>
          <p:nvPr/>
        </p:nvSpPr>
        <p:spPr>
          <a:xfrm>
            <a:off x="630588" y="1943370"/>
            <a:ext cx="2190296" cy="40011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 err="1">
                <a:solidFill>
                  <a:srgbClr val="C00000"/>
                </a:solidFill>
              </a:rPr>
              <a:t>Occluded</a:t>
            </a:r>
            <a:r>
              <a:rPr lang="it-IT" sz="2000">
                <a:solidFill>
                  <a:srgbClr val="C00000"/>
                </a:solidFill>
              </a:rPr>
              <a:t> from O'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81263E0-C39E-6957-A9E4-B91956C89A9C}"/>
              </a:ext>
            </a:extLst>
          </p:cNvPr>
          <p:cNvSpPr txBox="1"/>
          <p:nvPr/>
        </p:nvSpPr>
        <p:spPr>
          <a:xfrm>
            <a:off x="6580597" y="1943370"/>
            <a:ext cx="2190296" cy="40011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 err="1">
                <a:solidFill>
                  <a:srgbClr val="ED11D3"/>
                </a:solidFill>
              </a:rPr>
              <a:t>Occluded</a:t>
            </a:r>
            <a:r>
              <a:rPr lang="it-IT" sz="2000">
                <a:solidFill>
                  <a:srgbClr val="ED11D3"/>
                </a:solidFill>
              </a:rPr>
              <a:t> from O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59D560A-8689-EC5D-606B-E75B91A1C3C1}"/>
              </a:ext>
            </a:extLst>
          </p:cNvPr>
          <p:cNvCxnSpPr/>
          <p:nvPr/>
        </p:nvCxnSpPr>
        <p:spPr>
          <a:xfrm>
            <a:off x="2823884" y="2168032"/>
            <a:ext cx="1697154" cy="38057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D1CB84E5-6AC3-ECED-EA13-1E57C4F73F62}"/>
              </a:ext>
            </a:extLst>
          </p:cNvPr>
          <p:cNvCxnSpPr>
            <a:cxnSpLocks/>
          </p:cNvCxnSpPr>
          <p:nvPr/>
        </p:nvCxnSpPr>
        <p:spPr>
          <a:xfrm flipH="1">
            <a:off x="5194019" y="2125303"/>
            <a:ext cx="1395355" cy="423306"/>
          </a:xfrm>
          <a:prstGeom prst="straightConnector1">
            <a:avLst/>
          </a:prstGeom>
          <a:ln>
            <a:solidFill>
              <a:srgbClr val="ED11D3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14A9038-6122-4991-743F-2BAB4214AC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33</a:t>
            </a:fld>
            <a:endParaRPr lang="it-IT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endParaRPr lang="it"/>
          </a:p>
          <a:p>
            <a:pPr marL="0" indent="0">
              <a:lnSpc>
                <a:spcPct val="114999"/>
              </a:lnSpc>
              <a:spcAft>
                <a:spcPts val="1200"/>
              </a:spcAft>
              <a:buNone/>
            </a:pPr>
            <a:r>
              <a:rPr lang="it" err="1"/>
              <a:t>Nowadays</a:t>
            </a:r>
            <a:r>
              <a:rPr lang="it"/>
              <a:t>, </a:t>
            </a:r>
            <a:r>
              <a:rPr lang="it" err="1"/>
              <a:t>directly</a:t>
            </a:r>
            <a:r>
              <a:rPr lang="it"/>
              <a:t> </a:t>
            </a:r>
            <a:r>
              <a:rPr lang="it" err="1"/>
              <a:t>evaluating</a:t>
            </a:r>
            <a:r>
              <a:rPr lang="it"/>
              <a:t> cost </a:t>
            </a:r>
            <a:r>
              <a:rPr lang="it" err="1"/>
              <a:t>functions</a:t>
            </a:r>
            <a:r>
              <a:rPr lang="it"/>
              <a:t> </a:t>
            </a:r>
            <a:br>
              <a:rPr lang="it"/>
            </a:br>
            <a:r>
              <a:rPr lang="it"/>
              <a:t>on hand-</a:t>
            </a:r>
            <a:r>
              <a:rPr lang="it" err="1"/>
              <a:t>crafted</a:t>
            </a:r>
            <a:r>
              <a:rPr lang="it"/>
              <a:t> features </a:t>
            </a:r>
            <a:r>
              <a:rPr lang="it" err="1"/>
              <a:t>is</a:t>
            </a:r>
            <a:r>
              <a:rPr lang="it"/>
              <a:t> </a:t>
            </a:r>
            <a:r>
              <a:rPr lang="it" err="1"/>
              <a:t>not</a:t>
            </a:r>
            <a:r>
              <a:rPr lang="it"/>
              <a:t> </a:t>
            </a:r>
            <a:r>
              <a:rPr lang="it" err="1"/>
              <a:t>considered</a:t>
            </a:r>
            <a:r>
              <a:rPr lang="it"/>
              <a:t> a</a:t>
            </a:r>
            <a:br>
              <a:rPr lang="it"/>
            </a:br>
            <a:r>
              <a:rPr lang="it"/>
              <a:t>good </a:t>
            </a:r>
            <a:r>
              <a:rPr lang="it" err="1"/>
              <a:t>approach</a:t>
            </a:r>
            <a:r>
              <a:rPr lang="it"/>
              <a:t>.</a:t>
            </a:r>
          </a:p>
          <a:p>
            <a:pPr marL="0" indent="0">
              <a:lnSpc>
                <a:spcPct val="114999"/>
              </a:lnSpc>
              <a:spcAft>
                <a:spcPts val="1200"/>
              </a:spcAft>
              <a:buNone/>
            </a:pPr>
            <a:r>
              <a:rPr lang="it" b="1" err="1"/>
              <a:t>Modern</a:t>
            </a:r>
            <a:r>
              <a:rPr lang="it" b="1"/>
              <a:t> </a:t>
            </a:r>
            <a:r>
              <a:rPr lang="it" b="1" err="1"/>
              <a:t>approaches</a:t>
            </a:r>
            <a:r>
              <a:rPr lang="it" b="1"/>
              <a:t> </a:t>
            </a:r>
            <a:r>
              <a:rPr lang="it"/>
              <a:t>use </a:t>
            </a:r>
            <a:r>
              <a:rPr lang="it" err="1"/>
              <a:t>advanced</a:t>
            </a:r>
            <a:br>
              <a:rPr lang="it"/>
            </a:br>
            <a:r>
              <a:rPr lang="it" b="1"/>
              <a:t>deep learning </a:t>
            </a:r>
            <a:r>
              <a:rPr lang="it"/>
              <a:t>techniques to solve </a:t>
            </a:r>
            <a:br>
              <a:rPr lang="it"/>
            </a:br>
            <a:r>
              <a:rPr lang="it"/>
              <a:t>Stereo Matching, by </a:t>
            </a:r>
            <a:r>
              <a:rPr lang="it" b="1"/>
              <a:t>learning</a:t>
            </a:r>
            <a:r>
              <a:rPr lang="it"/>
              <a:t> to </a:t>
            </a:r>
            <a:r>
              <a:rPr lang="it" err="1"/>
              <a:t>extract</a:t>
            </a:r>
            <a:r>
              <a:rPr lang="it"/>
              <a:t> features</a:t>
            </a:r>
            <a:br>
              <a:rPr lang="it"/>
            </a:br>
            <a:r>
              <a:rPr lang="it-IT"/>
              <a:t>from</a:t>
            </a:r>
            <a:r>
              <a:rPr lang="it"/>
              <a:t> images.</a:t>
            </a:r>
            <a:endParaRPr/>
          </a:p>
        </p:txBody>
      </p:sp>
      <p:sp>
        <p:nvSpPr>
          <p:cNvPr id="374" name="Google Shape;374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Modern</a:t>
            </a:r>
            <a:r>
              <a:rPr lang="it"/>
              <a:t> Stereo Matching</a:t>
            </a:r>
            <a:endParaRPr/>
          </a:p>
        </p:txBody>
      </p:sp>
      <p:sp>
        <p:nvSpPr>
          <p:cNvPr id="375" name="Google Shape;375;p46"/>
          <p:cNvSpPr txBox="1"/>
          <p:nvPr/>
        </p:nvSpPr>
        <p:spPr>
          <a:xfrm>
            <a:off x="217200" y="4477305"/>
            <a:ext cx="51156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A Survey on Deep Stereo Matching in the Twenties, Tosi et al. 2024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376" name="Google Shape;376;p46"/>
          <p:cNvSpPr txBox="1"/>
          <p:nvPr/>
        </p:nvSpPr>
        <p:spPr>
          <a:xfrm>
            <a:off x="217200" y="4664600"/>
            <a:ext cx="51156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https://github.com/fabiotosi92/Awesome-Deep-Stereo-Matching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377" name="Google Shape;37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546" y="0"/>
            <a:ext cx="386645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E2AD9AE-62C3-76F8-D8EF-02549D9C6A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34</a:t>
            </a:fld>
            <a:endParaRPr lang="it-IT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it"/>
              <a:t>Learning to match windows</a:t>
            </a:r>
          </a:p>
        </p:txBody>
      </p:sp>
      <p:sp>
        <p:nvSpPr>
          <p:cNvPr id="383" name="Google Shape;383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Modern</a:t>
            </a:r>
            <a:r>
              <a:rPr lang="it"/>
              <a:t> Stereo Matching</a:t>
            </a:r>
            <a:endParaRPr/>
          </a:p>
        </p:txBody>
      </p:sp>
      <p:sp>
        <p:nvSpPr>
          <p:cNvPr id="384" name="Google Shape;384;p47"/>
          <p:cNvSpPr txBox="1"/>
          <p:nvPr/>
        </p:nvSpPr>
        <p:spPr>
          <a:xfrm>
            <a:off x="4965434" y="4332486"/>
            <a:ext cx="3859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Stereo Matching by Training a Convolutional Neural Network to Compare Image Patches. Zbontar and LeCun, JMLR, 2016.</a:t>
            </a:r>
            <a:endParaRPr sz="1100">
              <a:solidFill>
                <a:schemeClr val="dk2"/>
              </a:solidFill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74AC34E-6851-0C9A-AFD7-ADCE6A2F0257}"/>
              </a:ext>
            </a:extLst>
          </p:cNvPr>
          <p:cNvGrpSpPr/>
          <p:nvPr/>
        </p:nvGrpSpPr>
        <p:grpSpPr>
          <a:xfrm>
            <a:off x="4707718" y="811121"/>
            <a:ext cx="2260292" cy="1737821"/>
            <a:chOff x="4707718" y="811121"/>
            <a:chExt cx="2260292" cy="1737821"/>
          </a:xfrm>
        </p:grpSpPr>
        <p:pic>
          <p:nvPicPr>
            <p:cNvPr id="387" name="Google Shape;387;p47" title="pixelated.png"/>
            <p:cNvPicPr preferRelativeResize="0"/>
            <p:nvPr/>
          </p:nvPicPr>
          <p:blipFill rotWithShape="1">
            <a:blip r:embed="rId3">
              <a:alphaModFix/>
            </a:blip>
            <a:srcRect l="9357" r="24227" b="17911"/>
            <a:stretch/>
          </p:blipFill>
          <p:spPr>
            <a:xfrm>
              <a:off x="4707718" y="811121"/>
              <a:ext cx="2260292" cy="1737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47"/>
            <p:cNvSpPr/>
            <p:nvPr/>
          </p:nvSpPr>
          <p:spPr>
            <a:xfrm>
              <a:off x="5653372" y="1362878"/>
              <a:ext cx="196081" cy="219412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47"/>
          <p:cNvSpPr txBox="1"/>
          <p:nvPr/>
        </p:nvSpPr>
        <p:spPr>
          <a:xfrm>
            <a:off x="1465664" y="2093301"/>
            <a:ext cx="3151232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" sz="1200">
                <a:solidFill>
                  <a:schemeClr val="dk2"/>
                </a:solidFill>
              </a:rPr>
              <a:t>Reference </a:t>
            </a:r>
            <a:r>
              <a:rPr lang="it" sz="1200" err="1">
                <a:solidFill>
                  <a:schemeClr val="dk2"/>
                </a:solidFill>
              </a:rPr>
              <a:t>Example</a:t>
            </a:r>
            <a:r>
              <a:rPr lang="it" sz="1200">
                <a:solidFill>
                  <a:schemeClr val="dk2"/>
                </a:solidFill>
              </a:rPr>
              <a:t> (</a:t>
            </a:r>
            <a:r>
              <a:rPr lang="it" sz="1200" err="1">
                <a:solidFill>
                  <a:schemeClr val="dk2"/>
                </a:solidFill>
              </a:rPr>
              <a:t>taken</a:t>
            </a:r>
            <a:r>
              <a:rPr lang="it" sz="1200">
                <a:solidFill>
                  <a:schemeClr val="dk2"/>
                </a:solidFill>
              </a:rPr>
              <a:t> from </a:t>
            </a:r>
            <a:r>
              <a:rPr lang="it" sz="1200" err="1">
                <a:solidFill>
                  <a:schemeClr val="dk2"/>
                </a:solidFill>
              </a:rPr>
              <a:t>left</a:t>
            </a:r>
            <a:r>
              <a:rPr lang="it" sz="1200">
                <a:solidFill>
                  <a:schemeClr val="dk2"/>
                </a:solidFill>
              </a:rPr>
              <a:t> image)</a:t>
            </a:r>
          </a:p>
        </p:txBody>
      </p:sp>
      <p:grpSp>
        <p:nvGrpSpPr>
          <p:cNvPr id="392" name="Google Shape;392;p47"/>
          <p:cNvGrpSpPr/>
          <p:nvPr/>
        </p:nvGrpSpPr>
        <p:grpSpPr>
          <a:xfrm>
            <a:off x="492773" y="1897199"/>
            <a:ext cx="842208" cy="747445"/>
            <a:chOff x="2485300" y="4162700"/>
            <a:chExt cx="516400" cy="459025"/>
          </a:xfrm>
        </p:grpSpPr>
        <p:pic>
          <p:nvPicPr>
            <p:cNvPr id="393" name="Google Shape;393;p47" title="pixelated.png"/>
            <p:cNvPicPr preferRelativeResize="0"/>
            <p:nvPr/>
          </p:nvPicPr>
          <p:blipFill rotWithShape="1">
            <a:blip r:embed="rId3">
              <a:alphaModFix/>
            </a:blip>
            <a:srcRect l="30390" t="18929" r="50573" b="50633"/>
            <a:stretch/>
          </p:blipFill>
          <p:spPr>
            <a:xfrm>
              <a:off x="2485300" y="4162700"/>
              <a:ext cx="516400" cy="459025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94" name="Google Shape;394;p47"/>
            <p:cNvSpPr/>
            <p:nvPr/>
          </p:nvSpPr>
          <p:spPr>
            <a:xfrm>
              <a:off x="2669422" y="4312050"/>
              <a:ext cx="156300" cy="156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47"/>
          <p:cNvGrpSpPr/>
          <p:nvPr/>
        </p:nvGrpSpPr>
        <p:grpSpPr>
          <a:xfrm>
            <a:off x="493784" y="2901185"/>
            <a:ext cx="842208" cy="747445"/>
            <a:chOff x="3433662" y="4162700"/>
            <a:chExt cx="516400" cy="459025"/>
          </a:xfrm>
        </p:grpSpPr>
        <p:pic>
          <p:nvPicPr>
            <p:cNvPr id="396" name="Google Shape;396;p47" title="pixelated.png"/>
            <p:cNvPicPr preferRelativeResize="0"/>
            <p:nvPr/>
          </p:nvPicPr>
          <p:blipFill rotWithShape="1">
            <a:blip r:embed="rId3">
              <a:alphaModFix/>
            </a:blip>
            <a:srcRect l="28275" t="16646" r="52688" b="52915"/>
            <a:stretch/>
          </p:blipFill>
          <p:spPr>
            <a:xfrm>
              <a:off x="3433662" y="4162700"/>
              <a:ext cx="516400" cy="459025"/>
            </a:xfrm>
            <a:prstGeom prst="rect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97" name="Google Shape;397;p47"/>
            <p:cNvSpPr/>
            <p:nvPr/>
          </p:nvSpPr>
          <p:spPr>
            <a:xfrm>
              <a:off x="3671498" y="4335002"/>
              <a:ext cx="156300" cy="156300"/>
            </a:xfrm>
            <a:prstGeom prst="ellipse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9" name="Google Shape;399;p47" title="pixelated.png"/>
          <p:cNvPicPr preferRelativeResize="0"/>
          <p:nvPr/>
        </p:nvPicPr>
        <p:blipFill rotWithShape="1">
          <a:blip r:embed="rId3">
            <a:alphaModFix/>
          </a:blip>
          <a:srcRect l="34979" t="26538" r="45984" b="43023"/>
          <a:stretch/>
        </p:blipFill>
        <p:spPr>
          <a:xfrm>
            <a:off x="494795" y="3915469"/>
            <a:ext cx="842208" cy="74744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0" name="Google Shape;400;p47"/>
          <p:cNvSpPr/>
          <p:nvPr/>
        </p:nvSpPr>
        <p:spPr>
          <a:xfrm>
            <a:off x="560027" y="3929189"/>
            <a:ext cx="254913" cy="254508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89;p47">
            <a:extLst>
              <a:ext uri="{FF2B5EF4-FFF2-40B4-BE49-F238E27FC236}">
                <a16:creationId xmlns:a16="http://schemas.microsoft.com/office/drawing/2014/main" id="{2A723618-DD52-C161-70A2-C5381074B2CF}"/>
              </a:ext>
            </a:extLst>
          </p:cNvPr>
          <p:cNvSpPr txBox="1"/>
          <p:nvPr/>
        </p:nvSpPr>
        <p:spPr>
          <a:xfrm>
            <a:off x="1465664" y="2973719"/>
            <a:ext cx="3151232" cy="60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" sz="1200">
                <a:solidFill>
                  <a:schemeClr val="dk2"/>
                </a:solidFill>
              </a:rPr>
              <a:t>Positive </a:t>
            </a:r>
            <a:r>
              <a:rPr lang="it" sz="1200" err="1">
                <a:solidFill>
                  <a:schemeClr val="dk2"/>
                </a:solidFill>
              </a:rPr>
              <a:t>Example</a:t>
            </a:r>
            <a:r>
              <a:rPr lang="it" sz="1200">
                <a:solidFill>
                  <a:schemeClr val="dk2"/>
                </a:solidFill>
              </a:rPr>
              <a:t> (</a:t>
            </a:r>
            <a:r>
              <a:rPr lang="it" sz="1200" err="1">
                <a:solidFill>
                  <a:schemeClr val="dk2"/>
                </a:solidFill>
              </a:rPr>
              <a:t>taken</a:t>
            </a:r>
            <a:r>
              <a:rPr lang="it" sz="1200">
                <a:solidFill>
                  <a:schemeClr val="dk2"/>
                </a:solidFill>
              </a:rPr>
              <a:t> from </a:t>
            </a:r>
            <a:r>
              <a:rPr lang="it" sz="1200" err="1">
                <a:solidFill>
                  <a:schemeClr val="dk2"/>
                </a:solidFill>
              </a:rPr>
              <a:t>right</a:t>
            </a:r>
            <a:r>
              <a:rPr lang="it" sz="1200">
                <a:solidFill>
                  <a:schemeClr val="dk2"/>
                </a:solidFill>
              </a:rPr>
              <a:t> image). The </a:t>
            </a:r>
            <a:r>
              <a:rPr lang="it" sz="1200" err="1">
                <a:solidFill>
                  <a:schemeClr val="dk2"/>
                </a:solidFill>
              </a:rPr>
              <a:t>central</a:t>
            </a:r>
            <a:r>
              <a:rPr lang="it" sz="1200">
                <a:solidFill>
                  <a:schemeClr val="dk2"/>
                </a:solidFill>
              </a:rPr>
              <a:t> pixels </a:t>
            </a:r>
            <a:r>
              <a:rPr lang="it" sz="1200" err="1">
                <a:solidFill>
                  <a:schemeClr val="dk2"/>
                </a:solidFill>
              </a:rPr>
              <a:t>is</a:t>
            </a:r>
            <a:r>
              <a:rPr lang="it" sz="1200">
                <a:solidFill>
                  <a:schemeClr val="dk2"/>
                </a:solidFill>
              </a:rPr>
              <a:t> the </a:t>
            </a:r>
            <a:r>
              <a:rPr lang="it" sz="1200" err="1">
                <a:solidFill>
                  <a:schemeClr val="dk2"/>
                </a:solidFill>
              </a:rPr>
              <a:t>same</a:t>
            </a:r>
            <a:r>
              <a:rPr lang="it" sz="1200">
                <a:solidFill>
                  <a:schemeClr val="dk2"/>
                </a:solidFill>
              </a:rPr>
              <a:t> </a:t>
            </a:r>
            <a:r>
              <a:rPr lang="it" sz="1200" err="1">
                <a:solidFill>
                  <a:schemeClr val="dk2"/>
                </a:solidFill>
              </a:rPr>
              <a:t>as</a:t>
            </a:r>
            <a:r>
              <a:rPr lang="it" sz="1200">
                <a:solidFill>
                  <a:schemeClr val="dk2"/>
                </a:solidFill>
              </a:rPr>
              <a:t> the </a:t>
            </a:r>
            <a:r>
              <a:rPr lang="it" sz="1200" err="1">
                <a:solidFill>
                  <a:schemeClr val="dk2"/>
                </a:solidFill>
              </a:rPr>
              <a:t>central</a:t>
            </a:r>
            <a:r>
              <a:rPr lang="it" sz="1200">
                <a:solidFill>
                  <a:schemeClr val="dk2"/>
                </a:solidFill>
              </a:rPr>
              <a:t> 3D point of the </a:t>
            </a:r>
            <a:r>
              <a:rPr lang="it" sz="1200" err="1">
                <a:solidFill>
                  <a:schemeClr val="dk2"/>
                </a:solidFill>
              </a:rPr>
              <a:t>reference</a:t>
            </a:r>
            <a:r>
              <a:rPr lang="it" sz="1200">
                <a:solidFill>
                  <a:schemeClr val="dk2"/>
                </a:solidFill>
              </a:rPr>
              <a:t> image.</a:t>
            </a:r>
            <a:endParaRPr lang="it-IT">
              <a:solidFill>
                <a:schemeClr val="dk2"/>
              </a:solidFill>
            </a:endParaRPr>
          </a:p>
        </p:txBody>
      </p:sp>
      <p:sp>
        <p:nvSpPr>
          <p:cNvPr id="3" name="Google Shape;389;p47">
            <a:extLst>
              <a:ext uri="{FF2B5EF4-FFF2-40B4-BE49-F238E27FC236}">
                <a16:creationId xmlns:a16="http://schemas.microsoft.com/office/drawing/2014/main" id="{F127D954-4FBA-1C1D-8861-4E0CB9A79900}"/>
              </a:ext>
            </a:extLst>
          </p:cNvPr>
          <p:cNvSpPr txBox="1"/>
          <p:nvPr/>
        </p:nvSpPr>
        <p:spPr>
          <a:xfrm>
            <a:off x="1465664" y="3988003"/>
            <a:ext cx="3151232" cy="60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" sz="1200">
                <a:solidFill>
                  <a:schemeClr val="dk2"/>
                </a:solidFill>
              </a:rPr>
              <a:t>Negative Window (</a:t>
            </a:r>
            <a:r>
              <a:rPr lang="it" sz="1200" err="1">
                <a:solidFill>
                  <a:schemeClr val="dk2"/>
                </a:solidFill>
              </a:rPr>
              <a:t>taken</a:t>
            </a:r>
            <a:r>
              <a:rPr lang="it" sz="1200">
                <a:solidFill>
                  <a:schemeClr val="dk2"/>
                </a:solidFill>
              </a:rPr>
              <a:t> from </a:t>
            </a:r>
            <a:r>
              <a:rPr lang="it" sz="1200" err="1">
                <a:solidFill>
                  <a:schemeClr val="dk2"/>
                </a:solidFill>
              </a:rPr>
              <a:t>right</a:t>
            </a:r>
            <a:r>
              <a:rPr lang="it" sz="1200">
                <a:solidFill>
                  <a:schemeClr val="dk2"/>
                </a:solidFill>
              </a:rPr>
              <a:t> image). The </a:t>
            </a:r>
            <a:r>
              <a:rPr lang="it" sz="1200" err="1">
                <a:solidFill>
                  <a:schemeClr val="dk2"/>
                </a:solidFill>
              </a:rPr>
              <a:t>central</a:t>
            </a:r>
            <a:r>
              <a:rPr lang="it" sz="1200">
                <a:solidFill>
                  <a:schemeClr val="dk2"/>
                </a:solidFill>
              </a:rPr>
              <a:t> pixels </a:t>
            </a:r>
            <a:r>
              <a:rPr lang="it" sz="1200" err="1">
                <a:solidFill>
                  <a:schemeClr val="dk2"/>
                </a:solidFill>
              </a:rPr>
              <a:t>is</a:t>
            </a:r>
            <a:r>
              <a:rPr lang="it" sz="1200">
                <a:solidFill>
                  <a:schemeClr val="dk2"/>
                </a:solidFill>
              </a:rPr>
              <a:t> </a:t>
            </a:r>
            <a:r>
              <a:rPr lang="it" sz="1200" err="1">
                <a:solidFill>
                  <a:schemeClr val="dk2"/>
                </a:solidFill>
              </a:rPr>
              <a:t>different</a:t>
            </a:r>
            <a:r>
              <a:rPr lang="it" sz="1200">
                <a:solidFill>
                  <a:schemeClr val="dk2"/>
                </a:solidFill>
              </a:rPr>
              <a:t> from the </a:t>
            </a:r>
            <a:r>
              <a:rPr lang="it" sz="1200" err="1">
                <a:solidFill>
                  <a:schemeClr val="dk2"/>
                </a:solidFill>
              </a:rPr>
              <a:t>central</a:t>
            </a:r>
            <a:r>
              <a:rPr lang="it" sz="1200">
                <a:solidFill>
                  <a:schemeClr val="dk2"/>
                </a:solidFill>
              </a:rPr>
              <a:t> 3D point of the </a:t>
            </a:r>
            <a:r>
              <a:rPr lang="it" sz="1200" err="1">
                <a:solidFill>
                  <a:schemeClr val="dk2"/>
                </a:solidFill>
              </a:rPr>
              <a:t>reference</a:t>
            </a:r>
            <a:r>
              <a:rPr lang="it" sz="1200">
                <a:solidFill>
                  <a:schemeClr val="dk2"/>
                </a:solidFill>
              </a:rPr>
              <a:t> image.</a:t>
            </a:r>
            <a:endParaRPr lang="it-IT">
              <a:solidFill>
                <a:schemeClr val="dk2"/>
              </a:solidFill>
            </a:endParaRPr>
          </a:p>
        </p:txBody>
      </p:sp>
      <p:sp>
        <p:nvSpPr>
          <p:cNvPr id="4" name="Google Shape;389;p47">
            <a:extLst>
              <a:ext uri="{FF2B5EF4-FFF2-40B4-BE49-F238E27FC236}">
                <a16:creationId xmlns:a16="http://schemas.microsoft.com/office/drawing/2014/main" id="{6E997F3B-697C-2E91-3D00-DD296A89316E}"/>
              </a:ext>
            </a:extLst>
          </p:cNvPr>
          <p:cNvSpPr txBox="1"/>
          <p:nvPr/>
        </p:nvSpPr>
        <p:spPr>
          <a:xfrm>
            <a:off x="7220965" y="1559484"/>
            <a:ext cx="1600335" cy="34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2000">
                <a:solidFill>
                  <a:schemeClr val="dk2"/>
                </a:solidFill>
              </a:rPr>
              <a:t>Left Image</a:t>
            </a:r>
            <a:endParaRPr lang="it-IT" sz="2000">
              <a:solidFill>
                <a:schemeClr val="dk2"/>
              </a:solidFill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5886DC97-8BFC-A7F0-9429-2F35848AD652}"/>
              </a:ext>
            </a:extLst>
          </p:cNvPr>
          <p:cNvGrpSpPr/>
          <p:nvPr/>
        </p:nvGrpSpPr>
        <p:grpSpPr>
          <a:xfrm>
            <a:off x="4712645" y="2596611"/>
            <a:ext cx="2255691" cy="1617297"/>
            <a:chOff x="5146197" y="2571977"/>
            <a:chExt cx="2255691" cy="1617297"/>
          </a:xfrm>
        </p:grpSpPr>
        <p:pic>
          <p:nvPicPr>
            <p:cNvPr id="6" name="Google Shape;387;p47" title="pixelated.png">
              <a:extLst>
                <a:ext uri="{FF2B5EF4-FFF2-40B4-BE49-F238E27FC236}">
                  <a16:creationId xmlns:a16="http://schemas.microsoft.com/office/drawing/2014/main" id="{1C90613D-6EC0-4A65-3E3D-7C2CE4F59F3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22286" t="-3530" r="11433" b="18182"/>
            <a:stretch/>
          </p:blipFill>
          <p:spPr>
            <a:xfrm>
              <a:off x="5146197" y="2571977"/>
              <a:ext cx="2255691" cy="16172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388;p47">
              <a:extLst>
                <a:ext uri="{FF2B5EF4-FFF2-40B4-BE49-F238E27FC236}">
                  <a16:creationId xmlns:a16="http://schemas.microsoft.com/office/drawing/2014/main" id="{A09D0B76-3060-26A0-5F29-3B9C12EC5E46}"/>
                </a:ext>
              </a:extLst>
            </p:cNvPr>
            <p:cNvSpPr/>
            <p:nvPr/>
          </p:nvSpPr>
          <p:spPr>
            <a:xfrm>
              <a:off x="5653372" y="3132819"/>
              <a:ext cx="196081" cy="196397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389;p47">
            <a:extLst>
              <a:ext uri="{FF2B5EF4-FFF2-40B4-BE49-F238E27FC236}">
                <a16:creationId xmlns:a16="http://schemas.microsoft.com/office/drawing/2014/main" id="{8F4CB572-F700-4046-B97D-B53460AF7468}"/>
              </a:ext>
            </a:extLst>
          </p:cNvPr>
          <p:cNvSpPr txBox="1"/>
          <p:nvPr/>
        </p:nvSpPr>
        <p:spPr>
          <a:xfrm>
            <a:off x="7137210" y="3407005"/>
            <a:ext cx="1925499" cy="3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2000" err="1">
                <a:solidFill>
                  <a:schemeClr val="dk2"/>
                </a:solidFill>
              </a:rPr>
              <a:t>Right</a:t>
            </a:r>
            <a:r>
              <a:rPr lang="it" sz="2000">
                <a:solidFill>
                  <a:schemeClr val="dk2"/>
                </a:solidFill>
              </a:rPr>
              <a:t> Image</a:t>
            </a:r>
            <a:endParaRPr lang="it-IT" sz="2000">
              <a:solidFill>
                <a:schemeClr val="dk2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568745-D338-E206-2BB5-905611EFDD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35</a:t>
            </a:fld>
            <a:endParaRPr lang="it-IT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>
          <a:extLst>
            <a:ext uri="{FF2B5EF4-FFF2-40B4-BE49-F238E27FC236}">
              <a16:creationId xmlns:a16="http://schemas.microsoft.com/office/drawing/2014/main" id="{FD6C3653-2255-C422-C1BF-DCFFC4643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7">
            <a:extLst>
              <a:ext uri="{FF2B5EF4-FFF2-40B4-BE49-F238E27FC236}">
                <a16:creationId xmlns:a16="http://schemas.microsoft.com/office/drawing/2014/main" id="{4471410B-76D2-B4C2-2209-962FC9FBB1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93132" cy="2432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it"/>
              <a:t>CNN + Siamese networks</a:t>
            </a:r>
            <a:endParaRPr lang="it" sz="1800"/>
          </a:p>
          <a:p>
            <a:pPr marL="914400" lvl="1" indent="-317500" algn="l" rtl="0">
              <a:spcBef>
                <a:spcPts val="1200"/>
              </a:spcBef>
              <a:spcAft>
                <a:spcPts val="0"/>
              </a:spcAft>
              <a:buSzPts val="1400"/>
              <a:buAutoNum type="alphaLcPeriod"/>
            </a:pPr>
            <a:r>
              <a:rPr lang="it" b="1" dirty="0" err="1"/>
              <a:t>Extract</a:t>
            </a:r>
            <a:r>
              <a:rPr lang="it" b="1" dirty="0"/>
              <a:t> features </a:t>
            </a:r>
            <a:r>
              <a:rPr lang="it" dirty="0"/>
              <a:t>with a network, and </a:t>
            </a:r>
            <a:r>
              <a:rPr lang="it" dirty="0" err="1"/>
              <a:t>predict</a:t>
            </a:r>
            <a:br>
              <a:rPr lang="it"/>
            </a:br>
            <a:r>
              <a:rPr lang="it" dirty="0"/>
              <a:t>the matching cost [0, 1].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it"/>
              <a:t>For </a:t>
            </a:r>
            <a:r>
              <a:rPr lang="it" err="1"/>
              <a:t>each</a:t>
            </a:r>
            <a:r>
              <a:rPr lang="it"/>
              <a:t> patch, </a:t>
            </a:r>
            <a:r>
              <a:rPr lang="it" err="1"/>
              <a:t>find</a:t>
            </a:r>
            <a:r>
              <a:rPr lang="it"/>
              <a:t> the best match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it" dirty="0"/>
              <a:t>Training: </a:t>
            </a:r>
            <a:r>
              <a:rPr lang="it" dirty="0" err="1"/>
              <a:t>triplets</a:t>
            </a:r>
            <a:r>
              <a:rPr lang="it" dirty="0"/>
              <a:t> of </a:t>
            </a:r>
            <a:r>
              <a:rPr lang="it" dirty="0" err="1"/>
              <a:t>reference</a:t>
            </a:r>
            <a:r>
              <a:rPr lang="it" dirty="0"/>
              <a:t>, </a:t>
            </a:r>
            <a:br>
              <a:rPr lang="it"/>
            </a:br>
            <a:r>
              <a:rPr lang="it" dirty="0"/>
              <a:t>positive and negative patches. </a:t>
            </a:r>
            <a:r>
              <a:rPr lang="it" b="1" dirty="0" err="1"/>
              <a:t>BCELoss</a:t>
            </a:r>
            <a:r>
              <a:rPr lang="it" dirty="0"/>
              <a:t>.</a:t>
            </a:r>
            <a:endParaRPr dirty="0"/>
          </a:p>
        </p:txBody>
      </p:sp>
      <p:sp>
        <p:nvSpPr>
          <p:cNvPr id="383" name="Google Shape;383;p47">
            <a:extLst>
              <a:ext uri="{FF2B5EF4-FFF2-40B4-BE49-F238E27FC236}">
                <a16:creationId xmlns:a16="http://schemas.microsoft.com/office/drawing/2014/main" id="{CF80D750-9714-7FBE-CDC7-6761FDC23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Modern</a:t>
            </a:r>
            <a:r>
              <a:rPr lang="it"/>
              <a:t> Stereo Matching</a:t>
            </a:r>
            <a:endParaRPr/>
          </a:p>
        </p:txBody>
      </p:sp>
      <p:sp>
        <p:nvSpPr>
          <p:cNvPr id="384" name="Google Shape;384;p47">
            <a:extLst>
              <a:ext uri="{FF2B5EF4-FFF2-40B4-BE49-F238E27FC236}">
                <a16:creationId xmlns:a16="http://schemas.microsoft.com/office/drawing/2014/main" id="{8AE89FE8-FDD3-AFFE-1AA6-7B205C7E5A49}"/>
              </a:ext>
            </a:extLst>
          </p:cNvPr>
          <p:cNvSpPr txBox="1"/>
          <p:nvPr/>
        </p:nvSpPr>
        <p:spPr>
          <a:xfrm>
            <a:off x="5284650" y="4419546"/>
            <a:ext cx="3463347" cy="67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Stereo Matching by Training a Convolutional Neural Network to Compare Image Patches. Zbontar and LeCun, JMLR, 2016.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385" name="Google Shape;385;p47">
            <a:extLst>
              <a:ext uri="{FF2B5EF4-FFF2-40B4-BE49-F238E27FC236}">
                <a16:creationId xmlns:a16="http://schemas.microsoft.com/office/drawing/2014/main" id="{564C9505-3298-C91A-2FA7-F38CD7D17EC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650" y="982475"/>
            <a:ext cx="3746250" cy="287941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7">
            <a:extLst>
              <a:ext uri="{FF2B5EF4-FFF2-40B4-BE49-F238E27FC236}">
                <a16:creationId xmlns:a16="http://schemas.microsoft.com/office/drawing/2014/main" id="{57D5315B-86BB-1E8B-F3D8-749AC46CC690}"/>
              </a:ext>
            </a:extLst>
          </p:cNvPr>
          <p:cNvSpPr txBox="1"/>
          <p:nvPr/>
        </p:nvSpPr>
        <p:spPr>
          <a:xfrm>
            <a:off x="330564" y="4342462"/>
            <a:ext cx="1439440" cy="57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</a:rPr>
              <a:t>Reference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90" name="Google Shape;390;p47">
            <a:extLst>
              <a:ext uri="{FF2B5EF4-FFF2-40B4-BE49-F238E27FC236}">
                <a16:creationId xmlns:a16="http://schemas.microsoft.com/office/drawing/2014/main" id="{38CBC35D-EB96-87D0-4068-012E6A79ABF6}"/>
              </a:ext>
            </a:extLst>
          </p:cNvPr>
          <p:cNvSpPr txBox="1"/>
          <p:nvPr/>
        </p:nvSpPr>
        <p:spPr>
          <a:xfrm>
            <a:off x="1892664" y="4342462"/>
            <a:ext cx="1439440" cy="57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</a:rPr>
              <a:t>Positive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91" name="Google Shape;391;p47">
            <a:extLst>
              <a:ext uri="{FF2B5EF4-FFF2-40B4-BE49-F238E27FC236}">
                <a16:creationId xmlns:a16="http://schemas.microsoft.com/office/drawing/2014/main" id="{B20E2F0C-2DCE-467E-91D0-A5DC9C4FA91D}"/>
              </a:ext>
            </a:extLst>
          </p:cNvPr>
          <p:cNvSpPr txBox="1"/>
          <p:nvPr/>
        </p:nvSpPr>
        <p:spPr>
          <a:xfrm>
            <a:off x="3408124" y="4342462"/>
            <a:ext cx="1439440" cy="57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</a:rPr>
              <a:t>Negative</a:t>
            </a:r>
            <a:endParaRPr sz="1200">
              <a:solidFill>
                <a:schemeClr val="dk2"/>
              </a:solidFill>
            </a:endParaRPr>
          </a:p>
        </p:txBody>
      </p:sp>
      <p:grpSp>
        <p:nvGrpSpPr>
          <p:cNvPr id="392" name="Google Shape;392;p47">
            <a:extLst>
              <a:ext uri="{FF2B5EF4-FFF2-40B4-BE49-F238E27FC236}">
                <a16:creationId xmlns:a16="http://schemas.microsoft.com/office/drawing/2014/main" id="{1D488D2C-A565-A4B4-6325-56B8503601DC}"/>
              </a:ext>
            </a:extLst>
          </p:cNvPr>
          <p:cNvGrpSpPr/>
          <p:nvPr/>
        </p:nvGrpSpPr>
        <p:grpSpPr>
          <a:xfrm>
            <a:off x="470270" y="3273220"/>
            <a:ext cx="1344733" cy="1195776"/>
            <a:chOff x="2485300" y="4162700"/>
            <a:chExt cx="516400" cy="459025"/>
          </a:xfrm>
        </p:grpSpPr>
        <p:pic>
          <p:nvPicPr>
            <p:cNvPr id="393" name="Google Shape;393;p47" title="pixelated.png">
              <a:extLst>
                <a:ext uri="{FF2B5EF4-FFF2-40B4-BE49-F238E27FC236}">
                  <a16:creationId xmlns:a16="http://schemas.microsoft.com/office/drawing/2014/main" id="{4B55C1D2-0A7E-7A52-DDFE-1BDD95CF414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0390" t="18929" r="50573" b="50633"/>
            <a:stretch/>
          </p:blipFill>
          <p:spPr>
            <a:xfrm>
              <a:off x="2485300" y="4162700"/>
              <a:ext cx="516400" cy="459025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94" name="Google Shape;394;p47">
              <a:extLst>
                <a:ext uri="{FF2B5EF4-FFF2-40B4-BE49-F238E27FC236}">
                  <a16:creationId xmlns:a16="http://schemas.microsoft.com/office/drawing/2014/main" id="{39630067-5304-6CEB-7CC4-E51E1ED89351}"/>
                </a:ext>
              </a:extLst>
            </p:cNvPr>
            <p:cNvSpPr/>
            <p:nvPr/>
          </p:nvSpPr>
          <p:spPr>
            <a:xfrm>
              <a:off x="2669422" y="4312050"/>
              <a:ext cx="156300" cy="156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CA054A09-0D36-6074-6D0F-300499303214}"/>
              </a:ext>
            </a:extLst>
          </p:cNvPr>
          <p:cNvGrpSpPr/>
          <p:nvPr/>
        </p:nvGrpSpPr>
        <p:grpSpPr>
          <a:xfrm>
            <a:off x="1974850" y="3268475"/>
            <a:ext cx="1399794" cy="1195575"/>
            <a:chOff x="1974850" y="3268475"/>
            <a:chExt cx="1399794" cy="1195575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B45A4205-A2A1-22A1-AEC4-1869307124CA}"/>
                </a:ext>
              </a:extLst>
            </p:cNvPr>
            <p:cNvGrpSpPr/>
            <p:nvPr/>
          </p:nvGrpSpPr>
          <p:grpSpPr>
            <a:xfrm>
              <a:off x="1974850" y="3268475"/>
              <a:ext cx="1399794" cy="1195575"/>
              <a:chOff x="7518400" y="3859025"/>
              <a:chExt cx="1399794" cy="1195575"/>
            </a:xfrm>
          </p:grpSpPr>
          <p:grpSp>
            <p:nvGrpSpPr>
              <p:cNvPr id="4" name="Gruppo 3">
                <a:extLst>
                  <a:ext uri="{FF2B5EF4-FFF2-40B4-BE49-F238E27FC236}">
                    <a16:creationId xmlns:a16="http://schemas.microsoft.com/office/drawing/2014/main" id="{548F126A-10BE-7EF0-E7FD-0210AB98E2E6}"/>
                  </a:ext>
                </a:extLst>
              </p:cNvPr>
              <p:cNvGrpSpPr/>
              <p:nvPr/>
            </p:nvGrpSpPr>
            <p:grpSpPr>
              <a:xfrm>
                <a:off x="7526476" y="3859025"/>
                <a:ext cx="1391718" cy="1193117"/>
                <a:chOff x="7526476" y="3859025"/>
                <a:chExt cx="1391718" cy="1193117"/>
              </a:xfrm>
            </p:grpSpPr>
            <p:pic>
              <p:nvPicPr>
                <p:cNvPr id="2" name="Google Shape;396;p47" descr="Immagine che contiene Policromia, modello, quadrato, Rettangolo&#10;&#10;Il contenuto generato dall&amp;#39;IA potrebbe non essere corretto." title="pixelated.png">
                  <a:extLst>
                    <a:ext uri="{FF2B5EF4-FFF2-40B4-BE49-F238E27FC236}">
                      <a16:creationId xmlns:a16="http://schemas.microsoft.com/office/drawing/2014/main" id="{9999F971-1060-9C84-5A2B-1D05C0BD600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8849" t="18545" r="50629" b="51083"/>
                <a:stretch/>
              </p:blipFill>
              <p:spPr>
                <a:xfrm>
                  <a:off x="8175031" y="3859025"/>
                  <a:ext cx="743163" cy="1193105"/>
                </a:xfrm>
                <a:prstGeom prst="rect">
                  <a:avLst/>
                </a:prstGeom>
                <a:noFill/>
                <a:ln w="285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</p:pic>
            <p:pic>
              <p:nvPicPr>
                <p:cNvPr id="3" name="Google Shape;396;p47" descr="Immagine che contiene Policromia, modello, quadrato, Rettangolo&#10;&#10;Il contenuto generato dall&amp;#39;IA potrebbe non essere corretto." title="pixelated.png">
                  <a:extLst>
                    <a:ext uri="{FF2B5EF4-FFF2-40B4-BE49-F238E27FC236}">
                      <a16:creationId xmlns:a16="http://schemas.microsoft.com/office/drawing/2014/main" id="{B9931CBC-C5C7-2BBD-1A59-6C7F753A95E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24281" t="18773" r="66457" b="50889"/>
                <a:stretch/>
              </p:blipFill>
              <p:spPr>
                <a:xfrm>
                  <a:off x="7526476" y="3860320"/>
                  <a:ext cx="654337" cy="1191822"/>
                </a:xfrm>
                <a:prstGeom prst="rect">
                  <a:avLst/>
                </a:prstGeom>
                <a:noFill/>
                <a:ln w="285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</p:pic>
          </p:grpSp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2DBAED18-E878-AA67-9DEF-EE90A9B5919E}"/>
                  </a:ext>
                </a:extLst>
              </p:cNvPr>
              <p:cNvSpPr/>
              <p:nvPr/>
            </p:nvSpPr>
            <p:spPr>
              <a:xfrm>
                <a:off x="7518400" y="3860800"/>
                <a:ext cx="1397000" cy="1193800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</p:grpSp>
        <p:sp>
          <p:nvSpPr>
            <p:cNvPr id="400" name="Google Shape;400;p47">
              <a:extLst>
                <a:ext uri="{FF2B5EF4-FFF2-40B4-BE49-F238E27FC236}">
                  <a16:creationId xmlns:a16="http://schemas.microsoft.com/office/drawing/2014/main" id="{053FE4A3-8E44-29CB-7168-A51287A3B5EE}"/>
                </a:ext>
              </a:extLst>
            </p:cNvPr>
            <p:cNvSpPr/>
            <p:nvPr/>
          </p:nvSpPr>
          <p:spPr>
            <a:xfrm>
              <a:off x="2488009" y="3587270"/>
              <a:ext cx="407013" cy="407167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6B0A6C6-1FBD-D989-A957-18F7D936DB1E}"/>
              </a:ext>
            </a:extLst>
          </p:cNvPr>
          <p:cNvGrpSpPr/>
          <p:nvPr/>
        </p:nvGrpSpPr>
        <p:grpSpPr>
          <a:xfrm>
            <a:off x="3517899" y="3263419"/>
            <a:ext cx="1397140" cy="1198205"/>
            <a:chOff x="3517899" y="3263419"/>
            <a:chExt cx="1397140" cy="1198205"/>
          </a:xfrm>
        </p:grpSpPr>
        <p:pic>
          <p:nvPicPr>
            <p:cNvPr id="10" name="Google Shape;396;p47" descr="Immagine che contiene Policromia, modello, quadrato, Rettangolo&#10;&#10;Il contenuto generato dall&amp;#39;IA potrebbe non essere corretto." title="pixelated.png">
              <a:extLst>
                <a:ext uri="{FF2B5EF4-FFF2-40B4-BE49-F238E27FC236}">
                  <a16:creationId xmlns:a16="http://schemas.microsoft.com/office/drawing/2014/main" id="{3324AE77-E91F-9DCC-5725-7667F6B80A1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8759" t="18934" r="55342" b="50694"/>
            <a:stretch/>
          </p:blipFill>
          <p:spPr>
            <a:xfrm>
              <a:off x="4498380" y="3263419"/>
              <a:ext cx="416659" cy="1193078"/>
            </a:xfrm>
            <a:prstGeom prst="rect">
              <a:avLst/>
            </a:pr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" name="Google Shape;396;p47" descr="Immagine che contiene Policromia, modello, quadrato, Rettangolo&#10;&#10;Il contenuto generato dall&amp;#39;IA potrebbe non essere corretto." title="pixelated.png">
              <a:extLst>
                <a:ext uri="{FF2B5EF4-FFF2-40B4-BE49-F238E27FC236}">
                  <a16:creationId xmlns:a16="http://schemas.microsoft.com/office/drawing/2014/main" id="{9F2312ED-46EE-ACF9-FA0B-300AA1D8621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9658" t="18868" r="66457" b="50760"/>
            <a:stretch/>
          </p:blipFill>
          <p:spPr>
            <a:xfrm>
              <a:off x="3517899" y="3268475"/>
              <a:ext cx="980982" cy="1193149"/>
            </a:xfrm>
            <a:prstGeom prst="rect">
              <a:avLst/>
            </a:pr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9E7A21AF-C900-7BEE-B694-F7D9267D92FE}"/>
                </a:ext>
              </a:extLst>
            </p:cNvPr>
            <p:cNvSpPr/>
            <p:nvPr/>
          </p:nvSpPr>
          <p:spPr>
            <a:xfrm>
              <a:off x="3517899" y="3263899"/>
              <a:ext cx="1397000" cy="1193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12" name="Google Shape;400;p47">
              <a:extLst>
                <a:ext uri="{FF2B5EF4-FFF2-40B4-BE49-F238E27FC236}">
                  <a16:creationId xmlns:a16="http://schemas.microsoft.com/office/drawing/2014/main" id="{45740F33-63D5-9AC8-5C36-2EE5D2637243}"/>
                </a:ext>
              </a:extLst>
            </p:cNvPr>
            <p:cNvSpPr/>
            <p:nvPr/>
          </p:nvSpPr>
          <p:spPr>
            <a:xfrm>
              <a:off x="4367608" y="3561870"/>
              <a:ext cx="407013" cy="407167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56B858AC-5712-5F4A-4327-27B7C0DD79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4119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>
          <a:extLst>
            <a:ext uri="{FF2B5EF4-FFF2-40B4-BE49-F238E27FC236}">
              <a16:creationId xmlns:a16="http://schemas.microsoft.com/office/drawing/2014/main" id="{AE11BF01-5C42-C0B9-EB0E-63E3856F5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7">
            <a:extLst>
              <a:ext uri="{FF2B5EF4-FFF2-40B4-BE49-F238E27FC236}">
                <a16:creationId xmlns:a16="http://schemas.microsoft.com/office/drawing/2014/main" id="{23C994F0-6F20-CB6F-BC35-B6A69D0F03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Modern</a:t>
            </a:r>
            <a:r>
              <a:rPr lang="it"/>
              <a:t> Stereo Matching</a:t>
            </a:r>
            <a:endParaRPr/>
          </a:p>
        </p:txBody>
      </p:sp>
      <p:pic>
        <p:nvPicPr>
          <p:cNvPr id="385" name="Google Shape;385;p47">
            <a:extLst>
              <a:ext uri="{FF2B5EF4-FFF2-40B4-BE49-F238E27FC236}">
                <a16:creationId xmlns:a16="http://schemas.microsoft.com/office/drawing/2014/main" id="{DC28702D-8926-9167-BCBD-20AA24E50FB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650" y="982475"/>
            <a:ext cx="3746250" cy="28794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6" name="Google Shape;386;p47">
            <a:extLst>
              <a:ext uri="{FF2B5EF4-FFF2-40B4-BE49-F238E27FC236}">
                <a16:creationId xmlns:a16="http://schemas.microsoft.com/office/drawing/2014/main" id="{90854477-640D-EEEC-465F-3B024F912ED7}"/>
              </a:ext>
            </a:extLst>
          </p:cNvPr>
          <p:cNvGrpSpPr/>
          <p:nvPr/>
        </p:nvGrpSpPr>
        <p:grpSpPr>
          <a:xfrm>
            <a:off x="1200156" y="1022688"/>
            <a:ext cx="3414743" cy="2252762"/>
            <a:chOff x="121250" y="3842800"/>
            <a:chExt cx="1801725" cy="1237950"/>
          </a:xfrm>
        </p:grpSpPr>
        <p:pic>
          <p:nvPicPr>
            <p:cNvPr id="387" name="Google Shape;387;p47" title="pixelated.png">
              <a:extLst>
                <a:ext uri="{FF2B5EF4-FFF2-40B4-BE49-F238E27FC236}">
                  <a16:creationId xmlns:a16="http://schemas.microsoft.com/office/drawing/2014/main" id="{CE21CA54-1001-88FA-077B-5864D23B139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9357" r="24227" b="17911"/>
            <a:stretch/>
          </p:blipFill>
          <p:spPr>
            <a:xfrm>
              <a:off x="121250" y="3842800"/>
              <a:ext cx="1801725" cy="123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47">
              <a:extLst>
                <a:ext uri="{FF2B5EF4-FFF2-40B4-BE49-F238E27FC236}">
                  <a16:creationId xmlns:a16="http://schemas.microsoft.com/office/drawing/2014/main" id="{E48FF9FF-BF65-77CE-5B83-828B534C226B}"/>
                </a:ext>
              </a:extLst>
            </p:cNvPr>
            <p:cNvSpPr/>
            <p:nvPr/>
          </p:nvSpPr>
          <p:spPr>
            <a:xfrm>
              <a:off x="875050" y="4235850"/>
              <a:ext cx="156300" cy="156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47">
            <a:extLst>
              <a:ext uri="{FF2B5EF4-FFF2-40B4-BE49-F238E27FC236}">
                <a16:creationId xmlns:a16="http://schemas.microsoft.com/office/drawing/2014/main" id="{DAA64E0D-E508-9BFA-E0DB-B8EA1A640C21}"/>
              </a:ext>
            </a:extLst>
          </p:cNvPr>
          <p:cNvSpPr txBox="1"/>
          <p:nvPr/>
        </p:nvSpPr>
        <p:spPr>
          <a:xfrm>
            <a:off x="1325929" y="4669165"/>
            <a:ext cx="148995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2"/>
                </a:solidFill>
              </a:rPr>
              <a:t>Reference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390" name="Google Shape;390;p47">
            <a:extLst>
              <a:ext uri="{FF2B5EF4-FFF2-40B4-BE49-F238E27FC236}">
                <a16:creationId xmlns:a16="http://schemas.microsoft.com/office/drawing/2014/main" id="{93DE3517-E250-3AB6-A4B1-36D73731BB8D}"/>
              </a:ext>
            </a:extLst>
          </p:cNvPr>
          <p:cNvSpPr txBox="1"/>
          <p:nvPr/>
        </p:nvSpPr>
        <p:spPr>
          <a:xfrm>
            <a:off x="2962805" y="4663824"/>
            <a:ext cx="148995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2"/>
                </a:solidFill>
              </a:rPr>
              <a:t>Positive</a:t>
            </a:r>
            <a:endParaRPr sz="1600">
              <a:solidFill>
                <a:schemeClr val="dk2"/>
              </a:solidFill>
            </a:endParaRPr>
          </a:p>
        </p:txBody>
      </p:sp>
      <p:grpSp>
        <p:nvGrpSpPr>
          <p:cNvPr id="392" name="Google Shape;392;p47">
            <a:extLst>
              <a:ext uri="{FF2B5EF4-FFF2-40B4-BE49-F238E27FC236}">
                <a16:creationId xmlns:a16="http://schemas.microsoft.com/office/drawing/2014/main" id="{6DD69363-F28F-CF97-24AE-2EC56F81544F}"/>
              </a:ext>
            </a:extLst>
          </p:cNvPr>
          <p:cNvGrpSpPr/>
          <p:nvPr/>
        </p:nvGrpSpPr>
        <p:grpSpPr>
          <a:xfrm>
            <a:off x="1330126" y="3368413"/>
            <a:ext cx="1472460" cy="1308262"/>
            <a:chOff x="2485300" y="4162700"/>
            <a:chExt cx="516400" cy="459025"/>
          </a:xfrm>
        </p:grpSpPr>
        <p:pic>
          <p:nvPicPr>
            <p:cNvPr id="393" name="Google Shape;393;p47" title="pixelated.png">
              <a:extLst>
                <a:ext uri="{FF2B5EF4-FFF2-40B4-BE49-F238E27FC236}">
                  <a16:creationId xmlns:a16="http://schemas.microsoft.com/office/drawing/2014/main" id="{C76A0E30-D129-CEBE-1BEA-B5276A12BD8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0390" t="18929" r="50573" b="50633"/>
            <a:stretch/>
          </p:blipFill>
          <p:spPr>
            <a:xfrm>
              <a:off x="2485300" y="4162700"/>
              <a:ext cx="516400" cy="459025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94" name="Google Shape;394;p47">
              <a:extLst>
                <a:ext uri="{FF2B5EF4-FFF2-40B4-BE49-F238E27FC236}">
                  <a16:creationId xmlns:a16="http://schemas.microsoft.com/office/drawing/2014/main" id="{83A03808-9B8D-C78D-860F-21153403A5EC}"/>
                </a:ext>
              </a:extLst>
            </p:cNvPr>
            <p:cNvSpPr/>
            <p:nvPr/>
          </p:nvSpPr>
          <p:spPr>
            <a:xfrm>
              <a:off x="2669422" y="4312050"/>
              <a:ext cx="156300" cy="156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24;p48">
            <a:extLst>
              <a:ext uri="{FF2B5EF4-FFF2-40B4-BE49-F238E27FC236}">
                <a16:creationId xmlns:a16="http://schemas.microsoft.com/office/drawing/2014/main" id="{B4FFDF63-D923-ABB2-4BCA-F61DC77EDAB3}"/>
              </a:ext>
            </a:extLst>
          </p:cNvPr>
          <p:cNvGrpSpPr/>
          <p:nvPr/>
        </p:nvGrpSpPr>
        <p:grpSpPr>
          <a:xfrm>
            <a:off x="6034550" y="3937187"/>
            <a:ext cx="516400" cy="459025"/>
            <a:chOff x="2485300" y="4162700"/>
            <a:chExt cx="516400" cy="459025"/>
          </a:xfrm>
        </p:grpSpPr>
        <p:pic>
          <p:nvPicPr>
            <p:cNvPr id="3" name="Google Shape;425;p48" title="pixelated.png">
              <a:extLst>
                <a:ext uri="{FF2B5EF4-FFF2-40B4-BE49-F238E27FC236}">
                  <a16:creationId xmlns:a16="http://schemas.microsoft.com/office/drawing/2014/main" id="{2DA28BD8-0A4C-1A53-F071-BDDCF1C10CC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0390" t="18929" r="50573" b="50633"/>
            <a:stretch/>
          </p:blipFill>
          <p:spPr>
            <a:xfrm>
              <a:off x="2485300" y="4162700"/>
              <a:ext cx="516400" cy="459025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" name="Google Shape;426;p48">
              <a:extLst>
                <a:ext uri="{FF2B5EF4-FFF2-40B4-BE49-F238E27FC236}">
                  <a16:creationId xmlns:a16="http://schemas.microsoft.com/office/drawing/2014/main" id="{D93A0370-B6DF-4543-29D4-4DFEA1BA34E1}"/>
                </a:ext>
              </a:extLst>
            </p:cNvPr>
            <p:cNvSpPr/>
            <p:nvPr/>
          </p:nvSpPr>
          <p:spPr>
            <a:xfrm>
              <a:off x="2669422" y="4312050"/>
              <a:ext cx="156300" cy="156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430;p48">
            <a:extLst>
              <a:ext uri="{FF2B5EF4-FFF2-40B4-BE49-F238E27FC236}">
                <a16:creationId xmlns:a16="http://schemas.microsoft.com/office/drawing/2014/main" id="{6954EBFF-7EB2-8538-9834-1C300D8CB71F}"/>
              </a:ext>
            </a:extLst>
          </p:cNvPr>
          <p:cNvSpPr txBox="1"/>
          <p:nvPr/>
        </p:nvSpPr>
        <p:spPr>
          <a:xfrm>
            <a:off x="6461475" y="524225"/>
            <a:ext cx="1392600" cy="4935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Label: 1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512EFD8E-8A41-84F1-BFF2-3B541B04B598}"/>
              </a:ext>
            </a:extLst>
          </p:cNvPr>
          <p:cNvGrpSpPr/>
          <p:nvPr/>
        </p:nvGrpSpPr>
        <p:grpSpPr>
          <a:xfrm>
            <a:off x="3009900" y="3338325"/>
            <a:ext cx="1564894" cy="1328925"/>
            <a:chOff x="1974850" y="3268475"/>
            <a:chExt cx="1399794" cy="1195575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0972C5A7-3425-4603-7EB8-4D7F2E356297}"/>
                </a:ext>
              </a:extLst>
            </p:cNvPr>
            <p:cNvGrpSpPr/>
            <p:nvPr/>
          </p:nvGrpSpPr>
          <p:grpSpPr>
            <a:xfrm>
              <a:off x="1974850" y="3268475"/>
              <a:ext cx="1399794" cy="1195575"/>
              <a:chOff x="7518400" y="3859025"/>
              <a:chExt cx="1399794" cy="1195575"/>
            </a:xfrm>
          </p:grpSpPr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8437E232-6E6F-5816-D012-7C60A8ED5832}"/>
                  </a:ext>
                </a:extLst>
              </p:cNvPr>
              <p:cNvGrpSpPr/>
              <p:nvPr/>
            </p:nvGrpSpPr>
            <p:grpSpPr>
              <a:xfrm>
                <a:off x="7520981" y="3859025"/>
                <a:ext cx="1397213" cy="1193117"/>
                <a:chOff x="7520981" y="3859025"/>
                <a:chExt cx="1397213" cy="1193117"/>
              </a:xfrm>
            </p:grpSpPr>
            <p:pic>
              <p:nvPicPr>
                <p:cNvPr id="14" name="Google Shape;396;p47" descr="Immagine che contiene Policromia, modello, quadrato, Rettangolo&#10;&#10;Il contenuto generato dall&amp;#39;IA potrebbe non essere corretto." title="pixelated.png">
                  <a:extLst>
                    <a:ext uri="{FF2B5EF4-FFF2-40B4-BE49-F238E27FC236}">
                      <a16:creationId xmlns:a16="http://schemas.microsoft.com/office/drawing/2014/main" id="{F9D6AFAE-A968-83FE-DDC6-47D389E8537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8849" t="18545" r="50629" b="51083"/>
                <a:stretch/>
              </p:blipFill>
              <p:spPr>
                <a:xfrm>
                  <a:off x="8175031" y="3859025"/>
                  <a:ext cx="743163" cy="1193105"/>
                </a:xfrm>
                <a:prstGeom prst="rect">
                  <a:avLst/>
                </a:prstGeom>
                <a:noFill/>
                <a:ln w="285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</p:pic>
            <p:pic>
              <p:nvPicPr>
                <p:cNvPr id="15" name="Google Shape;396;p47" descr="Immagine che contiene Policromia, modello, quadrato, Rettangolo&#10;&#10;Il contenuto generato dall&amp;#39;IA potrebbe non essere corretto." title="pixelated.png">
                  <a:extLst>
                    <a:ext uri="{FF2B5EF4-FFF2-40B4-BE49-F238E27FC236}">
                      <a16:creationId xmlns:a16="http://schemas.microsoft.com/office/drawing/2014/main" id="{0A8441D7-757F-FCDE-4EB8-83ACD39BEDB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24281" t="18773" r="66457" b="50889"/>
                <a:stretch/>
              </p:blipFill>
              <p:spPr>
                <a:xfrm>
                  <a:off x="7520981" y="3860320"/>
                  <a:ext cx="654337" cy="1191822"/>
                </a:xfrm>
                <a:prstGeom prst="rect">
                  <a:avLst/>
                </a:prstGeom>
                <a:noFill/>
                <a:ln w="285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</p:pic>
          </p:grp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FC5AC612-EBF5-C003-77E0-33F5B4B99484}"/>
                  </a:ext>
                </a:extLst>
              </p:cNvPr>
              <p:cNvSpPr/>
              <p:nvPr/>
            </p:nvSpPr>
            <p:spPr>
              <a:xfrm>
                <a:off x="7518400" y="3860800"/>
                <a:ext cx="1397000" cy="1193800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</p:grpSp>
        <p:sp>
          <p:nvSpPr>
            <p:cNvPr id="10" name="Google Shape;400;p47">
              <a:extLst>
                <a:ext uri="{FF2B5EF4-FFF2-40B4-BE49-F238E27FC236}">
                  <a16:creationId xmlns:a16="http://schemas.microsoft.com/office/drawing/2014/main" id="{B4A32998-618F-9EA4-4012-83F7A0514CA7}"/>
                </a:ext>
              </a:extLst>
            </p:cNvPr>
            <p:cNvSpPr/>
            <p:nvPr/>
          </p:nvSpPr>
          <p:spPr>
            <a:xfrm>
              <a:off x="2488009" y="3587270"/>
              <a:ext cx="407013" cy="407167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F7641F53-38CA-DE89-2031-DB12422E4C72}"/>
              </a:ext>
            </a:extLst>
          </p:cNvPr>
          <p:cNvGrpSpPr/>
          <p:nvPr/>
        </p:nvGrpSpPr>
        <p:grpSpPr>
          <a:xfrm>
            <a:off x="7854949" y="3935224"/>
            <a:ext cx="523494" cy="458975"/>
            <a:chOff x="1974850" y="3268475"/>
            <a:chExt cx="1399794" cy="1195575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50428C69-7588-084E-77EE-B27EDA304E97}"/>
                </a:ext>
              </a:extLst>
            </p:cNvPr>
            <p:cNvGrpSpPr/>
            <p:nvPr/>
          </p:nvGrpSpPr>
          <p:grpSpPr>
            <a:xfrm>
              <a:off x="1974850" y="3268475"/>
              <a:ext cx="1399794" cy="1195575"/>
              <a:chOff x="7518400" y="3859025"/>
              <a:chExt cx="1399794" cy="1195575"/>
            </a:xfrm>
          </p:grpSpPr>
          <p:grpSp>
            <p:nvGrpSpPr>
              <p:cNvPr id="28" name="Gruppo 27">
                <a:extLst>
                  <a:ext uri="{FF2B5EF4-FFF2-40B4-BE49-F238E27FC236}">
                    <a16:creationId xmlns:a16="http://schemas.microsoft.com/office/drawing/2014/main" id="{E1F84A0E-531A-9172-0D34-88EA0B86998D}"/>
                  </a:ext>
                </a:extLst>
              </p:cNvPr>
              <p:cNvGrpSpPr/>
              <p:nvPr/>
            </p:nvGrpSpPr>
            <p:grpSpPr>
              <a:xfrm>
                <a:off x="7535674" y="3859025"/>
                <a:ext cx="1382520" cy="1193117"/>
                <a:chOff x="7535674" y="3859025"/>
                <a:chExt cx="1382520" cy="1193117"/>
              </a:xfrm>
            </p:grpSpPr>
            <p:pic>
              <p:nvPicPr>
                <p:cNvPr id="30" name="Google Shape;396;p47" descr="Immagine che contiene Policromia, modello, quadrato, Rettangolo&#10;&#10;Il contenuto generato dall&amp;#39;IA potrebbe non essere corretto." title="pixelated.png">
                  <a:extLst>
                    <a:ext uri="{FF2B5EF4-FFF2-40B4-BE49-F238E27FC236}">
                      <a16:creationId xmlns:a16="http://schemas.microsoft.com/office/drawing/2014/main" id="{1D957582-00B1-3132-86AD-AD465E979F1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8849" t="18545" r="50629" b="51083"/>
                <a:stretch/>
              </p:blipFill>
              <p:spPr>
                <a:xfrm>
                  <a:off x="8175031" y="3859025"/>
                  <a:ext cx="743163" cy="1193105"/>
                </a:xfrm>
                <a:prstGeom prst="rect">
                  <a:avLst/>
                </a:prstGeom>
                <a:noFill/>
                <a:ln w="285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</p:pic>
            <p:pic>
              <p:nvPicPr>
                <p:cNvPr id="31" name="Google Shape;396;p47" descr="Immagine che contiene Policromia, modello, quadrato, Rettangolo&#10;&#10;Il contenuto generato dall&amp;#39;IA potrebbe non essere corretto." title="pixelated.png">
                  <a:extLst>
                    <a:ext uri="{FF2B5EF4-FFF2-40B4-BE49-F238E27FC236}">
                      <a16:creationId xmlns:a16="http://schemas.microsoft.com/office/drawing/2014/main" id="{9121566E-376A-7284-0985-6540D1E685B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24281" t="18773" r="66457" b="50889"/>
                <a:stretch/>
              </p:blipFill>
              <p:spPr>
                <a:xfrm>
                  <a:off x="7535674" y="3860320"/>
                  <a:ext cx="654338" cy="1191822"/>
                </a:xfrm>
                <a:prstGeom prst="rect">
                  <a:avLst/>
                </a:prstGeom>
                <a:noFill/>
                <a:ln w="285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</p:pic>
          </p:grpSp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B4C4B22C-9887-1C6F-E861-35D4AB8BE1D8}"/>
                  </a:ext>
                </a:extLst>
              </p:cNvPr>
              <p:cNvSpPr/>
              <p:nvPr/>
            </p:nvSpPr>
            <p:spPr>
              <a:xfrm>
                <a:off x="7518400" y="3860800"/>
                <a:ext cx="1397000" cy="1193800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</p:grpSp>
        <p:sp>
          <p:nvSpPr>
            <p:cNvPr id="27" name="Google Shape;400;p47">
              <a:extLst>
                <a:ext uri="{FF2B5EF4-FFF2-40B4-BE49-F238E27FC236}">
                  <a16:creationId xmlns:a16="http://schemas.microsoft.com/office/drawing/2014/main" id="{9388BA35-AE66-D813-C1B5-A56A505EF751}"/>
                </a:ext>
              </a:extLst>
            </p:cNvPr>
            <p:cNvSpPr/>
            <p:nvPr/>
          </p:nvSpPr>
          <p:spPr>
            <a:xfrm>
              <a:off x="2488009" y="3587270"/>
              <a:ext cx="407013" cy="407167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Segnaposto numero diapositiva 31">
            <a:extLst>
              <a:ext uri="{FF2B5EF4-FFF2-40B4-BE49-F238E27FC236}">
                <a16:creationId xmlns:a16="http://schemas.microsoft.com/office/drawing/2014/main" id="{A31DD845-1F3B-9458-6A89-A94B6A3C26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37</a:t>
            </a:fld>
            <a:endParaRPr lang="it-IT"/>
          </a:p>
        </p:txBody>
      </p:sp>
      <p:sp>
        <p:nvSpPr>
          <p:cNvPr id="34" name="Google Shape;384;p47">
            <a:extLst>
              <a:ext uri="{FF2B5EF4-FFF2-40B4-BE49-F238E27FC236}">
                <a16:creationId xmlns:a16="http://schemas.microsoft.com/office/drawing/2014/main" id="{9BD14BCE-B8C4-D235-41DC-1AD02AA45FA6}"/>
              </a:ext>
            </a:extLst>
          </p:cNvPr>
          <p:cNvSpPr txBox="1"/>
          <p:nvPr/>
        </p:nvSpPr>
        <p:spPr>
          <a:xfrm>
            <a:off x="5284650" y="4419546"/>
            <a:ext cx="3463347" cy="67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Stereo Matching by Training a Convolutional Neural Network to Compare Image Patches. Zbontar and LeCun, JMLR, 2016.</a:t>
            </a:r>
            <a:endParaRPr sz="11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15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>
          <a:extLst>
            <a:ext uri="{FF2B5EF4-FFF2-40B4-BE49-F238E27FC236}">
              <a16:creationId xmlns:a16="http://schemas.microsoft.com/office/drawing/2014/main" id="{19FF8DCB-D0E1-5CF7-1BB2-C574FA923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7">
            <a:extLst>
              <a:ext uri="{FF2B5EF4-FFF2-40B4-BE49-F238E27FC236}">
                <a16:creationId xmlns:a16="http://schemas.microsoft.com/office/drawing/2014/main" id="{C6E3EA0F-B31B-682C-C9AF-D9BC0D6D19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Modern</a:t>
            </a:r>
            <a:r>
              <a:rPr lang="it"/>
              <a:t> Stereo Matching</a:t>
            </a:r>
            <a:endParaRPr/>
          </a:p>
        </p:txBody>
      </p:sp>
      <p:pic>
        <p:nvPicPr>
          <p:cNvPr id="385" name="Google Shape;385;p47">
            <a:extLst>
              <a:ext uri="{FF2B5EF4-FFF2-40B4-BE49-F238E27FC236}">
                <a16:creationId xmlns:a16="http://schemas.microsoft.com/office/drawing/2014/main" id="{A13C0B14-B6F5-1C74-CA23-162B29E3BB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650" y="982475"/>
            <a:ext cx="3746250" cy="28794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6" name="Google Shape;386;p47">
            <a:extLst>
              <a:ext uri="{FF2B5EF4-FFF2-40B4-BE49-F238E27FC236}">
                <a16:creationId xmlns:a16="http://schemas.microsoft.com/office/drawing/2014/main" id="{B037B687-74CF-C827-6944-D4CC6692F9EE}"/>
              </a:ext>
            </a:extLst>
          </p:cNvPr>
          <p:cNvGrpSpPr/>
          <p:nvPr/>
        </p:nvGrpSpPr>
        <p:grpSpPr>
          <a:xfrm>
            <a:off x="1200156" y="1022688"/>
            <a:ext cx="3414743" cy="2252762"/>
            <a:chOff x="121250" y="3842800"/>
            <a:chExt cx="1801725" cy="1237950"/>
          </a:xfrm>
        </p:grpSpPr>
        <p:pic>
          <p:nvPicPr>
            <p:cNvPr id="387" name="Google Shape;387;p47" title="pixelated.png">
              <a:extLst>
                <a:ext uri="{FF2B5EF4-FFF2-40B4-BE49-F238E27FC236}">
                  <a16:creationId xmlns:a16="http://schemas.microsoft.com/office/drawing/2014/main" id="{C895C673-CABE-6184-B725-A3E4C3FDAE3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9357" r="24227" b="17911"/>
            <a:stretch/>
          </p:blipFill>
          <p:spPr>
            <a:xfrm>
              <a:off x="121250" y="3842800"/>
              <a:ext cx="1801725" cy="123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47">
              <a:extLst>
                <a:ext uri="{FF2B5EF4-FFF2-40B4-BE49-F238E27FC236}">
                  <a16:creationId xmlns:a16="http://schemas.microsoft.com/office/drawing/2014/main" id="{C162EDE0-BFBE-AE32-27CD-D84DB80D27D2}"/>
                </a:ext>
              </a:extLst>
            </p:cNvPr>
            <p:cNvSpPr/>
            <p:nvPr/>
          </p:nvSpPr>
          <p:spPr>
            <a:xfrm>
              <a:off x="875050" y="4235850"/>
              <a:ext cx="156300" cy="156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" name="Google Shape;391;p47">
            <a:extLst>
              <a:ext uri="{FF2B5EF4-FFF2-40B4-BE49-F238E27FC236}">
                <a16:creationId xmlns:a16="http://schemas.microsoft.com/office/drawing/2014/main" id="{A483E464-8E75-C8AC-30CA-18834BFF4B5C}"/>
              </a:ext>
            </a:extLst>
          </p:cNvPr>
          <p:cNvSpPr txBox="1"/>
          <p:nvPr/>
        </p:nvSpPr>
        <p:spPr>
          <a:xfrm>
            <a:off x="3010548" y="4663824"/>
            <a:ext cx="148995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2"/>
                </a:solidFill>
              </a:rPr>
              <a:t>Negative</a:t>
            </a:r>
            <a:endParaRPr sz="1600">
              <a:solidFill>
                <a:schemeClr val="dk2"/>
              </a:solidFill>
            </a:endParaRPr>
          </a:p>
        </p:txBody>
      </p:sp>
      <p:grpSp>
        <p:nvGrpSpPr>
          <p:cNvPr id="5" name="Google Shape;424;p48">
            <a:extLst>
              <a:ext uri="{FF2B5EF4-FFF2-40B4-BE49-F238E27FC236}">
                <a16:creationId xmlns:a16="http://schemas.microsoft.com/office/drawing/2014/main" id="{B2E5D530-5E35-73B5-4ADD-053EA86AF833}"/>
              </a:ext>
            </a:extLst>
          </p:cNvPr>
          <p:cNvGrpSpPr/>
          <p:nvPr/>
        </p:nvGrpSpPr>
        <p:grpSpPr>
          <a:xfrm>
            <a:off x="6034550" y="3937187"/>
            <a:ext cx="516400" cy="459025"/>
            <a:chOff x="2485300" y="4162700"/>
            <a:chExt cx="516400" cy="459025"/>
          </a:xfrm>
        </p:grpSpPr>
        <p:pic>
          <p:nvPicPr>
            <p:cNvPr id="3" name="Google Shape;425;p48" title="pixelated.png">
              <a:extLst>
                <a:ext uri="{FF2B5EF4-FFF2-40B4-BE49-F238E27FC236}">
                  <a16:creationId xmlns:a16="http://schemas.microsoft.com/office/drawing/2014/main" id="{D4D01542-A6E4-1C64-BD59-DB61D34C0D3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0390" t="18929" r="50573" b="50633"/>
            <a:stretch/>
          </p:blipFill>
          <p:spPr>
            <a:xfrm>
              <a:off x="2485300" y="4162700"/>
              <a:ext cx="516400" cy="459025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" name="Google Shape;426;p48">
              <a:extLst>
                <a:ext uri="{FF2B5EF4-FFF2-40B4-BE49-F238E27FC236}">
                  <a16:creationId xmlns:a16="http://schemas.microsoft.com/office/drawing/2014/main" id="{3BC4F743-5B88-EF76-FFBD-034951D9ADB9}"/>
                </a:ext>
              </a:extLst>
            </p:cNvPr>
            <p:cNvSpPr/>
            <p:nvPr/>
          </p:nvSpPr>
          <p:spPr>
            <a:xfrm>
              <a:off x="2669422" y="4312050"/>
              <a:ext cx="156300" cy="156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389;p47">
            <a:extLst>
              <a:ext uri="{FF2B5EF4-FFF2-40B4-BE49-F238E27FC236}">
                <a16:creationId xmlns:a16="http://schemas.microsoft.com/office/drawing/2014/main" id="{7C083D36-D9C6-90EA-37F1-9FAA392E80B2}"/>
              </a:ext>
            </a:extLst>
          </p:cNvPr>
          <p:cNvSpPr txBox="1"/>
          <p:nvPr/>
        </p:nvSpPr>
        <p:spPr>
          <a:xfrm>
            <a:off x="1325929" y="4669165"/>
            <a:ext cx="148995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2"/>
                </a:solidFill>
              </a:rPr>
              <a:t>Reference</a:t>
            </a:r>
            <a:endParaRPr sz="1600">
              <a:solidFill>
                <a:schemeClr val="dk2"/>
              </a:solidFill>
            </a:endParaRPr>
          </a:p>
        </p:txBody>
      </p:sp>
      <p:grpSp>
        <p:nvGrpSpPr>
          <p:cNvPr id="16" name="Google Shape;392;p47">
            <a:extLst>
              <a:ext uri="{FF2B5EF4-FFF2-40B4-BE49-F238E27FC236}">
                <a16:creationId xmlns:a16="http://schemas.microsoft.com/office/drawing/2014/main" id="{9CCC9148-8C6B-11BE-6504-B1BFC8514BFF}"/>
              </a:ext>
            </a:extLst>
          </p:cNvPr>
          <p:cNvGrpSpPr/>
          <p:nvPr/>
        </p:nvGrpSpPr>
        <p:grpSpPr>
          <a:xfrm>
            <a:off x="1330126" y="3368413"/>
            <a:ext cx="1472460" cy="1308262"/>
            <a:chOff x="2485300" y="4162700"/>
            <a:chExt cx="516400" cy="459025"/>
          </a:xfrm>
        </p:grpSpPr>
        <p:pic>
          <p:nvPicPr>
            <p:cNvPr id="14" name="Google Shape;393;p47" title="pixelated.png">
              <a:extLst>
                <a:ext uri="{FF2B5EF4-FFF2-40B4-BE49-F238E27FC236}">
                  <a16:creationId xmlns:a16="http://schemas.microsoft.com/office/drawing/2014/main" id="{40E86F25-2C2A-743E-E3F1-F18FD765CC3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0390" t="18929" r="50573" b="50633"/>
            <a:stretch/>
          </p:blipFill>
          <p:spPr>
            <a:xfrm>
              <a:off x="2485300" y="4162700"/>
              <a:ext cx="516400" cy="459025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5" name="Google Shape;394;p47">
              <a:extLst>
                <a:ext uri="{FF2B5EF4-FFF2-40B4-BE49-F238E27FC236}">
                  <a16:creationId xmlns:a16="http://schemas.microsoft.com/office/drawing/2014/main" id="{AB421E00-45C1-4085-EEE5-52AE2EEF0511}"/>
                </a:ext>
              </a:extLst>
            </p:cNvPr>
            <p:cNvSpPr/>
            <p:nvPr/>
          </p:nvSpPr>
          <p:spPr>
            <a:xfrm>
              <a:off x="2669422" y="4312050"/>
              <a:ext cx="156300" cy="156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460;p49">
            <a:extLst>
              <a:ext uri="{FF2B5EF4-FFF2-40B4-BE49-F238E27FC236}">
                <a16:creationId xmlns:a16="http://schemas.microsoft.com/office/drawing/2014/main" id="{99F718E8-9922-BD91-7401-989E3F77AFE2}"/>
              </a:ext>
            </a:extLst>
          </p:cNvPr>
          <p:cNvSpPr txBox="1"/>
          <p:nvPr/>
        </p:nvSpPr>
        <p:spPr>
          <a:xfrm>
            <a:off x="6461475" y="524225"/>
            <a:ext cx="1392600" cy="493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Label: 0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594DF370-02C0-9638-E8D7-8CDFAD2C86A5}"/>
              </a:ext>
            </a:extLst>
          </p:cNvPr>
          <p:cNvGrpSpPr/>
          <p:nvPr/>
        </p:nvGrpSpPr>
        <p:grpSpPr>
          <a:xfrm>
            <a:off x="3028949" y="3358669"/>
            <a:ext cx="1473340" cy="1306155"/>
            <a:chOff x="3517899" y="3263419"/>
            <a:chExt cx="1397140" cy="1198205"/>
          </a:xfrm>
        </p:grpSpPr>
        <p:pic>
          <p:nvPicPr>
            <p:cNvPr id="7" name="Google Shape;396;p47" descr="Immagine che contiene Policromia, modello, quadrato, Rettangolo&#10;&#10;Il contenuto generato dall&amp;#39;IA potrebbe non essere corretto." title="pixelated.png">
              <a:extLst>
                <a:ext uri="{FF2B5EF4-FFF2-40B4-BE49-F238E27FC236}">
                  <a16:creationId xmlns:a16="http://schemas.microsoft.com/office/drawing/2014/main" id="{D1D54A51-AF3F-9489-CB7D-FBD067383A0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8759" t="18934" r="55342" b="50694"/>
            <a:stretch/>
          </p:blipFill>
          <p:spPr>
            <a:xfrm>
              <a:off x="4498380" y="3263419"/>
              <a:ext cx="416659" cy="1193078"/>
            </a:xfrm>
            <a:prstGeom prst="rect">
              <a:avLst/>
            </a:pr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8" name="Google Shape;396;p47" descr="Immagine che contiene Policromia, modello, quadrato, Rettangolo&#10;&#10;Il contenuto generato dall&amp;#39;IA potrebbe non essere corretto." title="pixelated.png">
              <a:extLst>
                <a:ext uri="{FF2B5EF4-FFF2-40B4-BE49-F238E27FC236}">
                  <a16:creationId xmlns:a16="http://schemas.microsoft.com/office/drawing/2014/main" id="{235E91D0-4912-F955-996B-A2687C07415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9658" t="18868" r="66457" b="50760"/>
            <a:stretch/>
          </p:blipFill>
          <p:spPr>
            <a:xfrm>
              <a:off x="3517899" y="3268475"/>
              <a:ext cx="980982" cy="1193149"/>
            </a:xfrm>
            <a:prstGeom prst="rect">
              <a:avLst/>
            </a:pr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BCF5773B-728B-C35A-42D6-C7A45E1A3EBB}"/>
                </a:ext>
              </a:extLst>
            </p:cNvPr>
            <p:cNvSpPr/>
            <p:nvPr/>
          </p:nvSpPr>
          <p:spPr>
            <a:xfrm>
              <a:off x="3517899" y="3263899"/>
              <a:ext cx="1397000" cy="1193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10" name="Google Shape;400;p47">
              <a:extLst>
                <a:ext uri="{FF2B5EF4-FFF2-40B4-BE49-F238E27FC236}">
                  <a16:creationId xmlns:a16="http://schemas.microsoft.com/office/drawing/2014/main" id="{468DD07F-BE41-1634-8981-98699C82DC53}"/>
                </a:ext>
              </a:extLst>
            </p:cNvPr>
            <p:cNvSpPr/>
            <p:nvPr/>
          </p:nvSpPr>
          <p:spPr>
            <a:xfrm>
              <a:off x="4367608" y="3561870"/>
              <a:ext cx="407013" cy="407167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3ED7652-21FB-49AB-661C-B8404BA0937D}"/>
              </a:ext>
            </a:extLst>
          </p:cNvPr>
          <p:cNvGrpSpPr/>
          <p:nvPr/>
        </p:nvGrpSpPr>
        <p:grpSpPr>
          <a:xfrm>
            <a:off x="7854951" y="3936518"/>
            <a:ext cx="520841" cy="455255"/>
            <a:chOff x="3517899" y="3263419"/>
            <a:chExt cx="1397140" cy="1198205"/>
          </a:xfrm>
        </p:grpSpPr>
        <p:pic>
          <p:nvPicPr>
            <p:cNvPr id="13" name="Google Shape;396;p47" descr="Immagine che contiene Policromia, modello, quadrato, Rettangolo&#10;&#10;Il contenuto generato dall&amp;#39;IA potrebbe non essere corretto." title="pixelated.png">
              <a:extLst>
                <a:ext uri="{FF2B5EF4-FFF2-40B4-BE49-F238E27FC236}">
                  <a16:creationId xmlns:a16="http://schemas.microsoft.com/office/drawing/2014/main" id="{5DFC603B-414C-27B5-98A5-2B4DD06B0E3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8759" t="18934" r="55342" b="50694"/>
            <a:stretch/>
          </p:blipFill>
          <p:spPr>
            <a:xfrm>
              <a:off x="4498380" y="3263419"/>
              <a:ext cx="416659" cy="1193078"/>
            </a:xfrm>
            <a:prstGeom prst="rect">
              <a:avLst/>
            </a:pr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7" name="Google Shape;396;p47" descr="Immagine che contiene Policromia, modello, quadrato, Rettangolo&#10;&#10;Il contenuto generato dall&amp;#39;IA potrebbe non essere corretto." title="pixelated.png">
              <a:extLst>
                <a:ext uri="{FF2B5EF4-FFF2-40B4-BE49-F238E27FC236}">
                  <a16:creationId xmlns:a16="http://schemas.microsoft.com/office/drawing/2014/main" id="{CEFEF1CE-282D-0DA3-3240-D27FDA5DE26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9658" t="18868" r="66457" b="50760"/>
            <a:stretch/>
          </p:blipFill>
          <p:spPr>
            <a:xfrm>
              <a:off x="3517899" y="3268475"/>
              <a:ext cx="980982" cy="1193149"/>
            </a:xfrm>
            <a:prstGeom prst="rect">
              <a:avLst/>
            </a:pr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95AED87E-697F-ED2E-5AE1-BB2D919BD331}"/>
                </a:ext>
              </a:extLst>
            </p:cNvPr>
            <p:cNvSpPr/>
            <p:nvPr/>
          </p:nvSpPr>
          <p:spPr>
            <a:xfrm>
              <a:off x="3517899" y="3263899"/>
              <a:ext cx="1397000" cy="1193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19" name="Google Shape;400;p47">
              <a:extLst>
                <a:ext uri="{FF2B5EF4-FFF2-40B4-BE49-F238E27FC236}">
                  <a16:creationId xmlns:a16="http://schemas.microsoft.com/office/drawing/2014/main" id="{5855E041-EBD7-DA35-CCBC-1437DA8DB730}"/>
                </a:ext>
              </a:extLst>
            </p:cNvPr>
            <p:cNvSpPr/>
            <p:nvPr/>
          </p:nvSpPr>
          <p:spPr>
            <a:xfrm>
              <a:off x="4367608" y="3561870"/>
              <a:ext cx="407013" cy="407167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Segnaposto numero diapositiva 19">
            <a:extLst>
              <a:ext uri="{FF2B5EF4-FFF2-40B4-BE49-F238E27FC236}">
                <a16:creationId xmlns:a16="http://schemas.microsoft.com/office/drawing/2014/main" id="{5A746DA6-CB38-9F16-2430-51E619E33C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38</a:t>
            </a:fld>
            <a:endParaRPr lang="it-IT"/>
          </a:p>
        </p:txBody>
      </p:sp>
      <p:sp>
        <p:nvSpPr>
          <p:cNvPr id="26" name="Google Shape;384;p47">
            <a:extLst>
              <a:ext uri="{FF2B5EF4-FFF2-40B4-BE49-F238E27FC236}">
                <a16:creationId xmlns:a16="http://schemas.microsoft.com/office/drawing/2014/main" id="{5EBE8450-7913-AC93-B6FD-261CC1E704BF}"/>
              </a:ext>
            </a:extLst>
          </p:cNvPr>
          <p:cNvSpPr txBox="1"/>
          <p:nvPr/>
        </p:nvSpPr>
        <p:spPr>
          <a:xfrm>
            <a:off x="5284650" y="4419546"/>
            <a:ext cx="3463347" cy="67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Stereo Matching by Training a Convolutional Neural Network to Compare Image Patches. Zbontar and LeCun, JMLR, 2016.</a:t>
            </a:r>
            <a:endParaRPr sz="11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36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4CAC3C7-5DF0-330A-B39E-4526E625A187}"/>
              </a:ext>
            </a:extLst>
          </p:cNvPr>
          <p:cNvCxnSpPr>
            <a:cxnSpLocks/>
          </p:cNvCxnSpPr>
          <p:nvPr/>
        </p:nvCxnSpPr>
        <p:spPr>
          <a:xfrm flipV="1">
            <a:off x="2431141" y="2737756"/>
            <a:ext cx="2529113" cy="10885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65" name="Google Shape;465;p50"/>
          <p:cNvSpPr txBox="1">
            <a:spLocks noGrp="1"/>
          </p:cNvSpPr>
          <p:nvPr>
            <p:ph type="body" idx="1"/>
          </p:nvPr>
        </p:nvSpPr>
        <p:spPr>
          <a:xfrm>
            <a:off x="311700" y="1114009"/>
            <a:ext cx="8910501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4999"/>
              </a:lnSpc>
              <a:spcAft>
                <a:spcPts val="0"/>
              </a:spcAft>
              <a:buSzPts val="1800"/>
              <a:buNone/>
            </a:pPr>
            <a:r>
              <a:rPr lang="it" sz="1800" dirty="0"/>
              <a:t>GC-Net:</a:t>
            </a:r>
            <a:endParaRPr lang="it-IT" sz="1800" dirty="0"/>
          </a:p>
          <a:p>
            <a:pPr indent="-317500">
              <a:buSzPts val="1400"/>
              <a:buChar char="•"/>
            </a:pPr>
            <a:r>
              <a:rPr lang="it" b="1" dirty="0"/>
              <a:t>End-to-End</a:t>
            </a:r>
            <a:r>
              <a:rPr lang="it" dirty="0"/>
              <a:t> </a:t>
            </a:r>
            <a:r>
              <a:rPr lang="it" dirty="0" err="1"/>
              <a:t>architecture</a:t>
            </a:r>
            <a:r>
              <a:rPr lang="it" dirty="0"/>
              <a:t>, </a:t>
            </a:r>
            <a:r>
              <a:rPr lang="it" dirty="0" err="1"/>
              <a:t>trained</a:t>
            </a:r>
            <a:r>
              <a:rPr lang="it" dirty="0"/>
              <a:t> with </a:t>
            </a:r>
            <a:r>
              <a:rPr lang="it" b="1" dirty="0"/>
              <a:t>L1 </a:t>
            </a:r>
            <a:r>
              <a:rPr lang="it" dirty="0" err="1"/>
              <a:t>loss</a:t>
            </a:r>
            <a:r>
              <a:rPr lang="it" dirty="0"/>
              <a:t> (GT </a:t>
            </a:r>
            <a:r>
              <a:rPr lang="it" dirty="0" err="1"/>
              <a:t>disparity</a:t>
            </a:r>
            <a:r>
              <a:rPr lang="it" dirty="0"/>
              <a:t> vs </a:t>
            </a:r>
            <a:r>
              <a:rPr lang="it" dirty="0" err="1"/>
              <a:t>predicted</a:t>
            </a:r>
            <a:r>
              <a:rPr lang="it" dirty="0"/>
              <a:t> </a:t>
            </a:r>
            <a:r>
              <a:rPr lang="it" dirty="0" err="1"/>
              <a:t>disparity</a:t>
            </a:r>
            <a:r>
              <a:rPr lang="it" dirty="0"/>
              <a:t>)</a:t>
            </a:r>
            <a:endParaRPr err="1"/>
          </a:p>
          <a:p>
            <a:pPr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it" dirty="0"/>
              <a:t>Key idea: </a:t>
            </a:r>
            <a:r>
              <a:rPr lang="it" err="1"/>
              <a:t>calculate</a:t>
            </a:r>
            <a:r>
              <a:rPr lang="it" dirty="0"/>
              <a:t> </a:t>
            </a:r>
            <a:r>
              <a:rPr lang="it" b="1" err="1"/>
              <a:t>disparity</a:t>
            </a:r>
            <a:r>
              <a:rPr lang="it" b="1" dirty="0"/>
              <a:t> cost volume</a:t>
            </a:r>
            <a:r>
              <a:rPr lang="it" dirty="0"/>
              <a:t> and </a:t>
            </a:r>
            <a:r>
              <a:rPr lang="it" err="1"/>
              <a:t>apply</a:t>
            </a:r>
            <a:r>
              <a:rPr lang="it" dirty="0"/>
              <a:t> 3D </a:t>
            </a:r>
            <a:r>
              <a:rPr lang="it" err="1"/>
              <a:t>convolutions</a:t>
            </a:r>
            <a:r>
              <a:rPr lang="it" dirty="0"/>
              <a:t> on </a:t>
            </a:r>
            <a:r>
              <a:rPr lang="it" err="1"/>
              <a:t>it</a:t>
            </a:r>
            <a:endParaRPr lang="it"/>
          </a:p>
          <a:p>
            <a:pPr indent="-317500">
              <a:lnSpc>
                <a:spcPct val="114999"/>
              </a:lnSpc>
              <a:buSzPts val="1400"/>
              <a:buChar char="•"/>
            </a:pPr>
            <a:r>
              <a:rPr lang="it" dirty="0"/>
              <a:t>1) </a:t>
            </a:r>
            <a:r>
              <a:rPr lang="it" dirty="0" err="1"/>
              <a:t>extracts</a:t>
            </a:r>
            <a:r>
              <a:rPr lang="it" dirty="0"/>
              <a:t> features with 2D </a:t>
            </a:r>
            <a:r>
              <a:rPr lang="it" dirty="0" err="1"/>
              <a:t>convolutions</a:t>
            </a:r>
            <a:r>
              <a:rPr lang="it" dirty="0"/>
              <a:t> 2) Cost volume </a:t>
            </a:r>
            <a:r>
              <a:rPr lang="it" dirty="0" err="1"/>
              <a:t>contruction</a:t>
            </a:r>
            <a:r>
              <a:rPr lang="it" dirty="0"/>
              <a:t> 3) 3D </a:t>
            </a:r>
            <a:r>
              <a:rPr lang="it" dirty="0" err="1"/>
              <a:t>convolutions</a:t>
            </a:r>
            <a:r>
              <a:rPr lang="it" dirty="0"/>
              <a:t> 4) </a:t>
            </a:r>
            <a:r>
              <a:rPr lang="it" dirty="0" err="1"/>
              <a:t>Disparity</a:t>
            </a:r>
            <a:r>
              <a:rPr lang="it" dirty="0"/>
              <a:t> </a:t>
            </a:r>
            <a:r>
              <a:rPr lang="it" dirty="0" err="1"/>
              <a:t>map</a:t>
            </a:r>
            <a:r>
              <a:rPr lang="it" dirty="0"/>
              <a:t> </a:t>
            </a:r>
            <a:r>
              <a:rPr lang="it" dirty="0" err="1"/>
              <a:t>prediction</a:t>
            </a:r>
          </a:p>
        </p:txBody>
      </p:sp>
      <p:sp>
        <p:nvSpPr>
          <p:cNvPr id="466" name="Google Shape;466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Modern</a:t>
            </a:r>
            <a:r>
              <a:rPr lang="it"/>
              <a:t> Stereo Matching</a:t>
            </a:r>
            <a:endParaRPr/>
          </a:p>
        </p:txBody>
      </p:sp>
      <p:pic>
        <p:nvPicPr>
          <p:cNvPr id="467" name="Google Shape;467;p50"/>
          <p:cNvPicPr preferRelativeResize="0"/>
          <p:nvPr/>
        </p:nvPicPr>
        <p:blipFill>
          <a:blip r:embed="rId3">
            <a:alphaModFix/>
          </a:blip>
          <a:srcRect l="65" t="273" r="-131" b="-273"/>
          <a:stretch/>
        </p:blipFill>
        <p:spPr>
          <a:xfrm>
            <a:off x="312774" y="2789368"/>
            <a:ext cx="8443270" cy="201105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50"/>
          <p:cNvSpPr txBox="1"/>
          <p:nvPr/>
        </p:nvSpPr>
        <p:spPr>
          <a:xfrm>
            <a:off x="355963" y="4588388"/>
            <a:ext cx="84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</a:rPr>
              <a:t>End-to-End Learning of Geometry and Context for Deep Stereo Regression. Kendall et al. ICCV, 2017.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D38BA0D-5C2A-3FAA-45EE-EA101950B94B}"/>
              </a:ext>
            </a:extLst>
          </p:cNvPr>
          <p:cNvSpPr/>
          <p:nvPr/>
        </p:nvSpPr>
        <p:spPr>
          <a:xfrm>
            <a:off x="308427" y="2848429"/>
            <a:ext cx="2558143" cy="15149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EE199DA-394D-BBB5-5E4A-C2AE161E9364}"/>
              </a:ext>
            </a:extLst>
          </p:cNvPr>
          <p:cNvSpPr/>
          <p:nvPr/>
        </p:nvSpPr>
        <p:spPr>
          <a:xfrm>
            <a:off x="3011713" y="2839356"/>
            <a:ext cx="1215572" cy="152400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3902963-AFBF-2663-78CA-65F20481B67A}"/>
              </a:ext>
            </a:extLst>
          </p:cNvPr>
          <p:cNvSpPr/>
          <p:nvPr/>
        </p:nvSpPr>
        <p:spPr>
          <a:xfrm>
            <a:off x="4290784" y="2812140"/>
            <a:ext cx="2449284" cy="1542144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8E401A6-B67E-2E5D-2BDA-694A9B92D7E8}"/>
              </a:ext>
            </a:extLst>
          </p:cNvPr>
          <p:cNvSpPr/>
          <p:nvPr/>
        </p:nvSpPr>
        <p:spPr>
          <a:xfrm>
            <a:off x="7166426" y="2884711"/>
            <a:ext cx="1587499" cy="1415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A83493C4-8173-0834-1165-6EC6DD32DA1A}"/>
              </a:ext>
            </a:extLst>
          </p:cNvPr>
          <p:cNvCxnSpPr/>
          <p:nvPr/>
        </p:nvCxnSpPr>
        <p:spPr>
          <a:xfrm flipV="1">
            <a:off x="1179286" y="2456544"/>
            <a:ext cx="3780970" cy="10885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0D7A2E5B-03C4-42F0-C7C0-E08C6ABE5418}"/>
              </a:ext>
            </a:extLst>
          </p:cNvPr>
          <p:cNvCxnSpPr>
            <a:cxnSpLocks/>
          </p:cNvCxnSpPr>
          <p:nvPr/>
        </p:nvCxnSpPr>
        <p:spPr>
          <a:xfrm flipV="1">
            <a:off x="5270499" y="2456543"/>
            <a:ext cx="2529113" cy="10885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ABA1126-05D4-E345-FC8F-79DA636A939B}"/>
              </a:ext>
            </a:extLst>
          </p:cNvPr>
          <p:cNvCxnSpPr>
            <a:cxnSpLocks/>
          </p:cNvCxnSpPr>
          <p:nvPr/>
        </p:nvCxnSpPr>
        <p:spPr>
          <a:xfrm flipV="1">
            <a:off x="879927" y="2737756"/>
            <a:ext cx="1268185" cy="10885"/>
          </a:xfrm>
          <a:prstGeom prst="straightConnector1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17347E4B-06F8-968F-C90E-836B17E4524F}"/>
              </a:ext>
            </a:extLst>
          </p:cNvPr>
          <p:cNvCxnSpPr>
            <a:cxnSpLocks/>
          </p:cNvCxnSpPr>
          <p:nvPr/>
        </p:nvCxnSpPr>
        <p:spPr>
          <a:xfrm flipV="1">
            <a:off x="8063715" y="2465624"/>
            <a:ext cx="370114" cy="1814"/>
          </a:xfrm>
          <a:prstGeom prst="straightConnector1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E4A2D682-E133-B339-6A7B-05E60FCDF7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39</a:t>
            </a:fld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113F8846-7B75-F3B1-5A57-4757AD0CF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BF05F1DE-C999-0CF1-B8D5-7180BA207E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625" y="387875"/>
            <a:ext cx="2291250" cy="43255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algn="ctr"/>
            <a:r>
              <a:rPr lang="it"/>
              <a:t>Help </a:t>
            </a:r>
            <a:r>
              <a:rPr lang="it" err="1"/>
              <a:t>artists</a:t>
            </a:r>
            <a:r>
              <a:rPr lang="it"/>
              <a:t> to </a:t>
            </a:r>
            <a:r>
              <a:rPr lang="it" b="1"/>
              <a:t>speed-up</a:t>
            </a:r>
            <a:r>
              <a:rPr lang="it"/>
              <a:t> </a:t>
            </a:r>
            <a:r>
              <a:rPr lang="it" err="1"/>
              <a:t>their</a:t>
            </a:r>
            <a:r>
              <a:rPr lang="it"/>
              <a:t> workflow</a:t>
            </a:r>
          </a:p>
        </p:txBody>
      </p:sp>
      <p:pic>
        <p:nvPicPr>
          <p:cNvPr id="2" name="cat_soldier">
            <a:hlinkClick r:id="" action="ppaction://media"/>
            <a:extLst>
              <a:ext uri="{FF2B5EF4-FFF2-40B4-BE49-F238E27FC236}">
                <a16:creationId xmlns:a16="http://schemas.microsoft.com/office/drawing/2014/main" id="{5A2224EB-8E24-09E8-802A-C7F1D01C6F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90775" y="2486025"/>
            <a:ext cx="6677025" cy="2228850"/>
          </a:xfrm>
          <a:prstGeom prst="rect">
            <a:avLst/>
          </a:prstGeom>
        </p:spPr>
      </p:pic>
      <p:pic>
        <p:nvPicPr>
          <p:cNvPr id="3" name="boar">
            <a:hlinkClick r:id="" action="ppaction://media"/>
            <a:extLst>
              <a:ext uri="{FF2B5EF4-FFF2-40B4-BE49-F238E27FC236}">
                <a16:creationId xmlns:a16="http://schemas.microsoft.com/office/drawing/2014/main" id="{9B442840-065D-FF58-8B6C-6720D6A9CFC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90775" y="180975"/>
            <a:ext cx="6677025" cy="222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1843A7-49C2-AA41-2C40-E0F08D7B4174}"/>
              </a:ext>
            </a:extLst>
          </p:cNvPr>
          <p:cNvSpPr txBox="1"/>
          <p:nvPr/>
        </p:nvSpPr>
        <p:spPr>
          <a:xfrm>
            <a:off x="3895725" y="4714875"/>
            <a:ext cx="44767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DreamCraft3D, Sun et al. ICLR 2024</a:t>
            </a:r>
          </a:p>
          <a:p>
            <a:pPr algn="ctr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08A708-3392-3A3C-BF40-C7189F939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0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193" y="1878729"/>
            <a:ext cx="7339218" cy="2903586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RAFT-Stereo:</a:t>
            </a:r>
            <a:endParaRPr lang="it-IT"/>
          </a:p>
          <a:p>
            <a:pPr indent="-317500">
              <a:buSzPts val="1400"/>
              <a:buChar char="•"/>
            </a:pPr>
            <a:r>
              <a:rPr lang="it"/>
              <a:t>Key idea: Use a recursive </a:t>
            </a:r>
            <a:r>
              <a:rPr lang="it" err="1"/>
              <a:t>architecture</a:t>
            </a:r>
            <a:r>
              <a:rPr lang="it"/>
              <a:t> (GRU, green </a:t>
            </a:r>
            <a:r>
              <a:rPr lang="it" err="1"/>
              <a:t>blocks</a:t>
            </a:r>
            <a:r>
              <a:rPr lang="it"/>
              <a:t>) to </a:t>
            </a:r>
            <a:r>
              <a:rPr lang="it" err="1"/>
              <a:t>iteratively</a:t>
            </a:r>
            <a:r>
              <a:rPr lang="it"/>
              <a:t> </a:t>
            </a:r>
            <a:r>
              <a:rPr lang="it" err="1"/>
              <a:t>refine</a:t>
            </a:r>
            <a:r>
              <a:rPr lang="it"/>
              <a:t> a </a:t>
            </a:r>
            <a:r>
              <a:rPr lang="it" err="1"/>
              <a:t>disparity</a:t>
            </a:r>
            <a:r>
              <a:rPr lang="it"/>
              <a:t> </a:t>
            </a:r>
            <a:r>
              <a:rPr lang="it" err="1"/>
              <a:t>map</a:t>
            </a:r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Modern</a:t>
            </a:r>
            <a:r>
              <a:rPr lang="it"/>
              <a:t> Stereo Matching</a:t>
            </a:r>
            <a:endParaRPr/>
          </a:p>
        </p:txBody>
      </p:sp>
      <p:sp>
        <p:nvSpPr>
          <p:cNvPr id="476" name="Google Shape;476;p51"/>
          <p:cNvSpPr txBox="1"/>
          <p:nvPr/>
        </p:nvSpPr>
        <p:spPr>
          <a:xfrm>
            <a:off x="310812" y="4720810"/>
            <a:ext cx="6106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50">
                <a:solidFill>
                  <a:schemeClr val="dk2"/>
                </a:solidFill>
              </a:rPr>
              <a:t>RAFT-Stereo: Multilevel </a:t>
            </a:r>
            <a:r>
              <a:rPr lang="it" sz="1050" err="1">
                <a:solidFill>
                  <a:schemeClr val="dk2"/>
                </a:solidFill>
              </a:rPr>
              <a:t>Recurrent</a:t>
            </a:r>
            <a:r>
              <a:rPr lang="it" sz="1050">
                <a:solidFill>
                  <a:schemeClr val="dk2"/>
                </a:solidFill>
              </a:rPr>
              <a:t> Field </a:t>
            </a:r>
            <a:r>
              <a:rPr lang="it" sz="1050" err="1">
                <a:solidFill>
                  <a:schemeClr val="dk2"/>
                </a:solidFill>
              </a:rPr>
              <a:t>Transforms</a:t>
            </a:r>
            <a:r>
              <a:rPr lang="it" sz="1050">
                <a:solidFill>
                  <a:schemeClr val="dk2"/>
                </a:solidFill>
              </a:rPr>
              <a:t> for Stereo Matching. </a:t>
            </a:r>
            <a:r>
              <a:rPr lang="it" sz="1050" err="1">
                <a:solidFill>
                  <a:schemeClr val="dk2"/>
                </a:solidFill>
              </a:rPr>
              <a:t>Lipson</a:t>
            </a:r>
            <a:r>
              <a:rPr lang="it" sz="1050">
                <a:solidFill>
                  <a:schemeClr val="dk2"/>
                </a:solidFill>
              </a:rPr>
              <a:t> et al. 3DV, 2021.</a:t>
            </a:r>
            <a:endParaRPr lang="it-IT" sz="105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172FE5C-C574-847A-8676-92A0C5EF14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40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874A9BD-E7E5-9D2D-559A-758FCDCB943D}"/>
              </a:ext>
            </a:extLst>
          </p:cNvPr>
          <p:cNvSpPr/>
          <p:nvPr/>
        </p:nvSpPr>
        <p:spPr>
          <a:xfrm>
            <a:off x="2134965" y="2424958"/>
            <a:ext cx="727510" cy="2299282"/>
          </a:xfrm>
          <a:prstGeom prst="rect">
            <a:avLst/>
          </a:prstGeom>
          <a:noFill/>
          <a:ln>
            <a:solidFill>
              <a:srgbClr val="E61E1E">
                <a:alpha val="61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2D90D6-A92E-3A41-CA4D-8244A0A95AB9}"/>
              </a:ext>
            </a:extLst>
          </p:cNvPr>
          <p:cNvSpPr txBox="1"/>
          <p:nvPr/>
        </p:nvSpPr>
        <p:spPr>
          <a:xfrm>
            <a:off x="2950035" y="4410647"/>
            <a:ext cx="3259527" cy="307777"/>
          </a:xfrm>
          <a:prstGeom prst="rect">
            <a:avLst/>
          </a:prstGeom>
          <a:noFill/>
          <a:ln w="28575">
            <a:solidFill>
              <a:srgbClr val="FF0000">
                <a:alpha val="52000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/>
              <a:t>Backbones</a:t>
            </a:r>
            <a:r>
              <a:rPr lang="it-IT"/>
              <a:t> for feature </a:t>
            </a:r>
            <a:r>
              <a:rPr lang="it-IT" err="1"/>
              <a:t>extraction</a:t>
            </a:r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83AFB6E-AB17-97A9-9CC6-27E4A386D8CB}"/>
              </a:ext>
            </a:extLst>
          </p:cNvPr>
          <p:cNvSpPr/>
          <p:nvPr/>
        </p:nvSpPr>
        <p:spPr>
          <a:xfrm>
            <a:off x="3423957" y="1941054"/>
            <a:ext cx="2243024" cy="726792"/>
          </a:xfrm>
          <a:prstGeom prst="rect">
            <a:avLst/>
          </a:prstGeom>
          <a:noFill/>
          <a:ln>
            <a:solidFill>
              <a:srgbClr val="92D050">
                <a:alpha val="57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131B982-2DB3-B1E4-B910-8C66FE61436C}"/>
              </a:ext>
            </a:extLst>
          </p:cNvPr>
          <p:cNvSpPr txBox="1"/>
          <p:nvPr/>
        </p:nvSpPr>
        <p:spPr>
          <a:xfrm>
            <a:off x="6099930" y="1994518"/>
            <a:ext cx="2922305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/>
              <a:t>Dot Product + </a:t>
            </a:r>
            <a:r>
              <a:rPr lang="it-IT" err="1"/>
              <a:t>Average</a:t>
            </a:r>
            <a:r>
              <a:rPr lang="it-IT"/>
              <a:t> Pooling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478BEFA-10E8-0424-09DB-D08EEE45BA88}"/>
              </a:ext>
            </a:extLst>
          </p:cNvPr>
          <p:cNvSpPr/>
          <p:nvPr/>
        </p:nvSpPr>
        <p:spPr>
          <a:xfrm>
            <a:off x="3058032" y="2805235"/>
            <a:ext cx="2924833" cy="1186146"/>
          </a:xfrm>
          <a:prstGeom prst="rect">
            <a:avLst/>
          </a:prstGeom>
          <a:noFill/>
          <a:ln>
            <a:solidFill>
              <a:srgbClr val="1E96E6">
                <a:alpha val="61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BB70192-A9E6-48D1-73C5-C60D7D6AC4E9}"/>
              </a:ext>
            </a:extLst>
          </p:cNvPr>
          <p:cNvSpPr txBox="1"/>
          <p:nvPr/>
        </p:nvSpPr>
        <p:spPr>
          <a:xfrm>
            <a:off x="6096968" y="2410100"/>
            <a:ext cx="2926721" cy="523220"/>
          </a:xfrm>
          <a:prstGeom prst="rect">
            <a:avLst/>
          </a:prstGeom>
          <a:noFill/>
          <a:ln w="28575">
            <a:solidFill>
              <a:srgbClr val="0070C0">
                <a:alpha val="58000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/>
              <a:t>Gated</a:t>
            </a:r>
            <a:r>
              <a:rPr lang="it-IT"/>
              <a:t> </a:t>
            </a:r>
            <a:r>
              <a:rPr lang="it-IT" err="1"/>
              <a:t>Recurrent</a:t>
            </a:r>
            <a:r>
              <a:rPr lang="it-IT"/>
              <a:t> Unit (GRU [1]) to </a:t>
            </a:r>
            <a:r>
              <a:rPr lang="it-IT" err="1"/>
              <a:t>iteratively</a:t>
            </a:r>
            <a:r>
              <a:rPr lang="it-IT"/>
              <a:t> </a:t>
            </a:r>
            <a:r>
              <a:rPr lang="it-IT" err="1"/>
              <a:t>predict</a:t>
            </a:r>
            <a:r>
              <a:rPr lang="it-IT"/>
              <a:t> the </a:t>
            </a:r>
            <a:r>
              <a:rPr lang="it-IT" err="1"/>
              <a:t>disparity</a:t>
            </a:r>
            <a:r>
              <a:rPr lang="it-IT"/>
              <a:t> </a:t>
            </a:r>
            <a:r>
              <a:rPr lang="it-IT" err="1"/>
              <a:t>map</a:t>
            </a:r>
            <a:endParaRPr lang="it-IT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>
          <a:extLst>
            <a:ext uri="{FF2B5EF4-FFF2-40B4-BE49-F238E27FC236}">
              <a16:creationId xmlns:a16="http://schemas.microsoft.com/office/drawing/2014/main" id="{4A2610B5-9C5E-B9FE-57DF-78CF4873E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1">
            <a:extLst>
              <a:ext uri="{FF2B5EF4-FFF2-40B4-BE49-F238E27FC236}">
                <a16:creationId xmlns:a16="http://schemas.microsoft.com/office/drawing/2014/main" id="{419AA8FC-E739-DE9E-2E25-6B90ABEADC9B}"/>
              </a:ext>
            </a:extLst>
          </p:cNvPr>
          <p:cNvSpPr txBox="1"/>
          <p:nvPr/>
        </p:nvSpPr>
        <p:spPr>
          <a:xfrm>
            <a:off x="1516677" y="4280755"/>
            <a:ext cx="6106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50">
                <a:solidFill>
                  <a:schemeClr val="dk2"/>
                </a:solidFill>
              </a:rPr>
              <a:t>RAFT-Stereo: Multilevel </a:t>
            </a:r>
            <a:r>
              <a:rPr lang="it" sz="1050" err="1">
                <a:solidFill>
                  <a:schemeClr val="dk2"/>
                </a:solidFill>
              </a:rPr>
              <a:t>Recurrent</a:t>
            </a:r>
            <a:r>
              <a:rPr lang="it" sz="1050">
                <a:solidFill>
                  <a:schemeClr val="dk2"/>
                </a:solidFill>
              </a:rPr>
              <a:t> Field </a:t>
            </a:r>
            <a:r>
              <a:rPr lang="it" sz="1050" err="1">
                <a:solidFill>
                  <a:schemeClr val="dk2"/>
                </a:solidFill>
              </a:rPr>
              <a:t>Transforms</a:t>
            </a:r>
            <a:r>
              <a:rPr lang="it" sz="1050">
                <a:solidFill>
                  <a:schemeClr val="dk2"/>
                </a:solidFill>
              </a:rPr>
              <a:t> for Stereo Matching. </a:t>
            </a:r>
            <a:r>
              <a:rPr lang="it" sz="1050" err="1">
                <a:solidFill>
                  <a:schemeClr val="dk2"/>
                </a:solidFill>
              </a:rPr>
              <a:t>Lipson</a:t>
            </a:r>
            <a:r>
              <a:rPr lang="it" sz="1050">
                <a:solidFill>
                  <a:schemeClr val="dk2"/>
                </a:solidFill>
              </a:rPr>
              <a:t> et al. 3DV, 2021.</a:t>
            </a:r>
            <a:endParaRPr lang="it-IT" sz="1050">
              <a:solidFill>
                <a:schemeClr val="dk2"/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CAFEA6-0B8A-8695-2566-89A2A522C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855" y="1501090"/>
            <a:ext cx="7149000" cy="30735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F25CB00-46CB-3744-4186-0BB3559A4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RAFT-Stereo </a:t>
            </a:r>
            <a:r>
              <a:rPr lang="it-IT" err="1"/>
              <a:t>Resutls</a:t>
            </a:r>
            <a:br>
              <a:rPr lang="it-IT"/>
            </a:br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5407C74-F3F5-5162-FFC2-5FC91E8C8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" y="984885"/>
            <a:ext cx="4451985" cy="29679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E0D85BA-71DD-E24D-7898-A05C85C29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50" y="984885"/>
            <a:ext cx="4560570" cy="296799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582BE72-46E0-8B26-5DED-83BF72C1E4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2814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>
          <a:extLst>
            <a:ext uri="{FF2B5EF4-FFF2-40B4-BE49-F238E27FC236}">
              <a16:creationId xmlns:a16="http://schemas.microsoft.com/office/drawing/2014/main" id="{6C3C7B7D-B74E-8AE3-4AC3-E940BF556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1">
            <a:extLst>
              <a:ext uri="{FF2B5EF4-FFF2-40B4-BE49-F238E27FC236}">
                <a16:creationId xmlns:a16="http://schemas.microsoft.com/office/drawing/2014/main" id="{48D4D184-2522-B97B-9C8D-E50E45EFD8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  <a:buNone/>
            </a:pPr>
            <a:r>
              <a:rPr lang="it" i="1"/>
              <a:t>Stereo4D: Learning How </a:t>
            </a:r>
            <a:r>
              <a:rPr lang="it" i="1" err="1"/>
              <a:t>Things</a:t>
            </a:r>
            <a:r>
              <a:rPr lang="it" i="1"/>
              <a:t> </a:t>
            </a:r>
          </a:p>
          <a:p>
            <a:pPr>
              <a:lnSpc>
                <a:spcPct val="114999"/>
              </a:lnSpc>
              <a:buNone/>
            </a:pPr>
            <a:r>
              <a:rPr lang="it" i="1" err="1"/>
              <a:t>Move</a:t>
            </a:r>
            <a:r>
              <a:rPr lang="it" i="1"/>
              <a:t> in 3D from Internet Stereo </a:t>
            </a:r>
            <a:r>
              <a:rPr lang="it" i="1" err="1"/>
              <a:t>Videos</a:t>
            </a:r>
            <a:r>
              <a:rPr lang="it" i="1"/>
              <a:t>. </a:t>
            </a:r>
            <a:r>
              <a:rPr lang="it" i="1" err="1"/>
              <a:t>Jin</a:t>
            </a:r>
            <a:r>
              <a:rPr lang="it" i="1"/>
              <a:t> et al.</a:t>
            </a:r>
          </a:p>
          <a:p>
            <a:pPr>
              <a:lnSpc>
                <a:spcPct val="114999"/>
              </a:lnSpc>
              <a:buNone/>
            </a:pPr>
            <a:r>
              <a:rPr lang="it" i="1"/>
              <a:t>CVPR 25</a:t>
            </a:r>
            <a:endParaRPr lang="it"/>
          </a:p>
          <a:p>
            <a:pPr lvl="1">
              <a:lnSpc>
                <a:spcPct val="114999"/>
              </a:lnSpc>
            </a:pPr>
            <a:r>
              <a:rPr lang="it"/>
              <a:t>Input: </a:t>
            </a:r>
          </a:p>
          <a:p>
            <a:pPr lvl="2">
              <a:lnSpc>
                <a:spcPct val="114999"/>
              </a:lnSpc>
            </a:pPr>
            <a:r>
              <a:rPr lang="it"/>
              <a:t>Stereo Video</a:t>
            </a:r>
          </a:p>
          <a:p>
            <a:pPr lvl="1">
              <a:lnSpc>
                <a:spcPct val="114999"/>
              </a:lnSpc>
              <a:buSzPts val="1400"/>
            </a:pPr>
            <a:r>
              <a:rPr lang="it"/>
              <a:t>Output:</a:t>
            </a:r>
          </a:p>
          <a:p>
            <a:pPr lvl="2">
              <a:lnSpc>
                <a:spcPct val="114999"/>
              </a:lnSpc>
            </a:pPr>
            <a:r>
              <a:rPr lang="it" err="1"/>
              <a:t>Movement</a:t>
            </a:r>
            <a:r>
              <a:rPr lang="it"/>
              <a:t> of points in 3D (tracks)</a:t>
            </a:r>
          </a:p>
          <a:p>
            <a:pPr lvl="1">
              <a:lnSpc>
                <a:spcPct val="114999"/>
              </a:lnSpc>
              <a:buSzPts val="1400"/>
            </a:pPr>
            <a:r>
              <a:rPr lang="it"/>
              <a:t>Key idea:</a:t>
            </a:r>
          </a:p>
          <a:p>
            <a:pPr lvl="2">
              <a:lnSpc>
                <a:spcPct val="114999"/>
              </a:lnSpc>
            </a:pPr>
            <a:r>
              <a:rPr lang="it" err="1"/>
              <a:t>Extract</a:t>
            </a:r>
            <a:r>
              <a:rPr lang="it"/>
              <a:t>:</a:t>
            </a:r>
          </a:p>
          <a:p>
            <a:pPr lvl="3">
              <a:lnSpc>
                <a:spcPct val="114999"/>
              </a:lnSpc>
            </a:pPr>
            <a:r>
              <a:rPr lang="it"/>
              <a:t>Depth with Stereo Matching (RAFT[1])</a:t>
            </a:r>
          </a:p>
          <a:p>
            <a:pPr lvl="3">
              <a:lnSpc>
                <a:spcPct val="114999"/>
              </a:lnSpc>
            </a:pPr>
            <a:r>
              <a:rPr lang="it"/>
              <a:t>Camera </a:t>
            </a:r>
            <a:r>
              <a:rPr lang="it" err="1"/>
              <a:t>Trajectory</a:t>
            </a:r>
            <a:r>
              <a:rPr lang="it"/>
              <a:t> (</a:t>
            </a:r>
            <a:r>
              <a:rPr lang="it" err="1"/>
              <a:t>SfM</a:t>
            </a:r>
            <a:r>
              <a:rPr lang="it"/>
              <a:t> / COLMAP)</a:t>
            </a:r>
          </a:p>
          <a:p>
            <a:pPr lvl="3">
              <a:lnSpc>
                <a:spcPct val="114999"/>
              </a:lnSpc>
            </a:pPr>
            <a:r>
              <a:rPr lang="it"/>
              <a:t>2D point tracking (</a:t>
            </a:r>
            <a:r>
              <a:rPr lang="it" err="1"/>
              <a:t>BootsTAP</a:t>
            </a:r>
            <a:r>
              <a:rPr lang="it"/>
              <a:t> [2])</a:t>
            </a:r>
          </a:p>
        </p:txBody>
      </p:sp>
      <p:sp>
        <p:nvSpPr>
          <p:cNvPr id="474" name="Google Shape;474;p51">
            <a:extLst>
              <a:ext uri="{FF2B5EF4-FFF2-40B4-BE49-F238E27FC236}">
                <a16:creationId xmlns:a16="http://schemas.microsoft.com/office/drawing/2014/main" id="{C8731D87-DDAA-701E-F86B-D1CE37B59D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/>
              <a:t>Downstream Task</a:t>
            </a:r>
            <a:endParaRPr lang="it-IT"/>
          </a:p>
        </p:txBody>
      </p:sp>
      <p:pic>
        <p:nvPicPr>
          <p:cNvPr id="7" name="Immagine 6" descr="Immagine che contiene testo, schermata, sciare, occhiali&#10;&#10;Il contenuto generato dall&amp;#39;IA potrebbe non essere corretto.">
            <a:extLst>
              <a:ext uri="{FF2B5EF4-FFF2-40B4-BE49-F238E27FC236}">
                <a16:creationId xmlns:a16="http://schemas.microsoft.com/office/drawing/2014/main" id="{F87D37FD-48C6-632B-A1CC-5A089E5CE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431" y="0"/>
            <a:ext cx="3388526" cy="5038610"/>
          </a:xfrm>
          <a:prstGeom prst="rect">
            <a:avLst/>
          </a:prstGeom>
        </p:spPr>
      </p:pic>
      <p:sp>
        <p:nvSpPr>
          <p:cNvPr id="8" name="Google Shape;476;p51">
            <a:extLst>
              <a:ext uri="{FF2B5EF4-FFF2-40B4-BE49-F238E27FC236}">
                <a16:creationId xmlns:a16="http://schemas.microsoft.com/office/drawing/2014/main" id="{5F7FDE29-D18E-106D-8B58-B062AA8112BF}"/>
              </a:ext>
            </a:extLst>
          </p:cNvPr>
          <p:cNvSpPr txBox="1"/>
          <p:nvPr/>
        </p:nvSpPr>
        <p:spPr>
          <a:xfrm>
            <a:off x="-356167" y="4652749"/>
            <a:ext cx="6388863" cy="49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1050">
                <a:solidFill>
                  <a:schemeClr val="dk2"/>
                </a:solidFill>
              </a:rPr>
              <a:t>[2] </a:t>
            </a:r>
            <a:r>
              <a:rPr lang="it" sz="1050" err="1">
                <a:solidFill>
                  <a:schemeClr val="dk2"/>
                </a:solidFill>
              </a:rPr>
              <a:t>BootsTAP</a:t>
            </a:r>
            <a:r>
              <a:rPr lang="it" sz="1050">
                <a:solidFill>
                  <a:schemeClr val="dk2"/>
                </a:solidFill>
              </a:rPr>
              <a:t>: </a:t>
            </a:r>
            <a:r>
              <a:rPr lang="it" sz="1050" err="1">
                <a:solidFill>
                  <a:schemeClr val="dk2"/>
                </a:solidFill>
              </a:rPr>
              <a:t>Bootstrapped</a:t>
            </a:r>
            <a:r>
              <a:rPr lang="it" sz="1050">
                <a:solidFill>
                  <a:schemeClr val="dk2"/>
                </a:solidFill>
              </a:rPr>
              <a:t> Training for Tracking-</a:t>
            </a:r>
            <a:r>
              <a:rPr lang="it" sz="1050" err="1">
                <a:solidFill>
                  <a:schemeClr val="dk2"/>
                </a:solidFill>
              </a:rPr>
              <a:t>Any</a:t>
            </a:r>
            <a:r>
              <a:rPr lang="it" sz="1050">
                <a:solidFill>
                  <a:schemeClr val="dk2"/>
                </a:solidFill>
              </a:rPr>
              <a:t>-Point. </a:t>
            </a:r>
            <a:r>
              <a:rPr lang="it" sz="1050" err="1">
                <a:solidFill>
                  <a:schemeClr val="dk2"/>
                </a:solidFill>
              </a:rPr>
              <a:t>Doersch</a:t>
            </a:r>
            <a:r>
              <a:rPr lang="it" sz="1050">
                <a:solidFill>
                  <a:schemeClr val="dk2"/>
                </a:solidFill>
              </a:rPr>
              <a:t> et al. ICCV,</a:t>
            </a:r>
            <a:endParaRPr lang="it-IT">
              <a:solidFill>
                <a:schemeClr val="dk2"/>
              </a:solidFill>
            </a:endParaRPr>
          </a:p>
          <a:p>
            <a:pPr algn="ctr"/>
            <a:r>
              <a:rPr lang="it" sz="1050">
                <a:solidFill>
                  <a:schemeClr val="dk2"/>
                </a:solidFill>
              </a:rPr>
              <a:t>2024</a:t>
            </a:r>
            <a:endParaRPr lang="it-IT">
              <a:solidFill>
                <a:schemeClr val="dk2"/>
              </a:solidFill>
            </a:endParaRPr>
          </a:p>
        </p:txBody>
      </p:sp>
      <p:sp>
        <p:nvSpPr>
          <p:cNvPr id="9" name="Google Shape;476;p51">
            <a:extLst>
              <a:ext uri="{FF2B5EF4-FFF2-40B4-BE49-F238E27FC236}">
                <a16:creationId xmlns:a16="http://schemas.microsoft.com/office/drawing/2014/main" id="{0B2C87E3-FB5D-97CB-761A-2B2FCB268B81}"/>
              </a:ext>
            </a:extLst>
          </p:cNvPr>
          <p:cNvSpPr txBox="1"/>
          <p:nvPr/>
        </p:nvSpPr>
        <p:spPr>
          <a:xfrm>
            <a:off x="-356167" y="4456476"/>
            <a:ext cx="6106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1050">
                <a:solidFill>
                  <a:schemeClr val="dk2"/>
                </a:solidFill>
              </a:rPr>
              <a:t>[1] RAFT: </a:t>
            </a:r>
            <a:r>
              <a:rPr lang="it" sz="1050" err="1">
                <a:solidFill>
                  <a:schemeClr val="dk2"/>
                </a:solidFill>
              </a:rPr>
              <a:t>Recurrent</a:t>
            </a:r>
            <a:r>
              <a:rPr lang="it" sz="1050">
                <a:solidFill>
                  <a:schemeClr val="dk2"/>
                </a:solidFill>
              </a:rPr>
              <a:t> </a:t>
            </a:r>
            <a:r>
              <a:rPr lang="it" sz="1050" err="1">
                <a:solidFill>
                  <a:schemeClr val="dk2"/>
                </a:solidFill>
              </a:rPr>
              <a:t>all-pairs</a:t>
            </a:r>
            <a:r>
              <a:rPr lang="it" sz="1050">
                <a:solidFill>
                  <a:schemeClr val="dk2"/>
                </a:solidFill>
              </a:rPr>
              <a:t> field </a:t>
            </a:r>
            <a:r>
              <a:rPr lang="it" sz="1050" err="1">
                <a:solidFill>
                  <a:schemeClr val="dk2"/>
                </a:solidFill>
              </a:rPr>
              <a:t>transforms</a:t>
            </a:r>
            <a:r>
              <a:rPr lang="it" sz="1050">
                <a:solidFill>
                  <a:schemeClr val="dk2"/>
                </a:solidFill>
              </a:rPr>
              <a:t> for optical flow. </a:t>
            </a:r>
            <a:r>
              <a:rPr lang="it" sz="1050" err="1">
                <a:solidFill>
                  <a:schemeClr val="dk2"/>
                </a:solidFill>
              </a:rPr>
              <a:t>Teed</a:t>
            </a:r>
            <a:r>
              <a:rPr lang="it" sz="1050">
                <a:solidFill>
                  <a:schemeClr val="dk2"/>
                </a:solidFill>
              </a:rPr>
              <a:t> et al. ECCV, 2020</a:t>
            </a:r>
            <a:endParaRPr lang="it-IT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B5EE340-2117-9F8C-6092-935BB988F0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878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>
          <a:extLst>
            <a:ext uri="{FF2B5EF4-FFF2-40B4-BE49-F238E27FC236}">
              <a16:creationId xmlns:a16="http://schemas.microsoft.com/office/drawing/2014/main" id="{574E6F75-1273-A62B-2A21-EA48A94A9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1">
            <a:extLst>
              <a:ext uri="{FF2B5EF4-FFF2-40B4-BE49-F238E27FC236}">
                <a16:creationId xmlns:a16="http://schemas.microsoft.com/office/drawing/2014/main" id="{45FFFC64-2E00-F325-C90A-5906D83E1E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/>
              <a:t>Downstream Task</a:t>
            </a:r>
            <a:endParaRPr lang="it-IT"/>
          </a:p>
        </p:txBody>
      </p:sp>
      <p:sp>
        <p:nvSpPr>
          <p:cNvPr id="476" name="Google Shape;476;p51">
            <a:extLst>
              <a:ext uri="{FF2B5EF4-FFF2-40B4-BE49-F238E27FC236}">
                <a16:creationId xmlns:a16="http://schemas.microsoft.com/office/drawing/2014/main" id="{C3761872-F2F6-EA08-F0A1-6FCEB3B01776}"/>
              </a:ext>
            </a:extLst>
          </p:cNvPr>
          <p:cNvSpPr txBox="1"/>
          <p:nvPr/>
        </p:nvSpPr>
        <p:spPr>
          <a:xfrm>
            <a:off x="1562397" y="4595080"/>
            <a:ext cx="6106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1050">
                <a:solidFill>
                  <a:schemeClr val="dk2"/>
                </a:solidFill>
              </a:rPr>
              <a:t>Stereo4D: Learning How </a:t>
            </a:r>
            <a:r>
              <a:rPr lang="it" sz="1050" err="1">
                <a:solidFill>
                  <a:schemeClr val="dk2"/>
                </a:solidFill>
              </a:rPr>
              <a:t>Things</a:t>
            </a:r>
            <a:r>
              <a:rPr lang="it" sz="1050">
                <a:solidFill>
                  <a:schemeClr val="dk2"/>
                </a:solidFill>
              </a:rPr>
              <a:t> </a:t>
            </a:r>
            <a:r>
              <a:rPr lang="it" sz="1050" err="1">
                <a:solidFill>
                  <a:schemeClr val="dk2"/>
                </a:solidFill>
              </a:rPr>
              <a:t>Move</a:t>
            </a:r>
            <a:r>
              <a:rPr lang="it" sz="1050">
                <a:solidFill>
                  <a:schemeClr val="dk2"/>
                </a:solidFill>
              </a:rPr>
              <a:t> in 3D from Internet Stereo </a:t>
            </a:r>
            <a:r>
              <a:rPr lang="it" sz="1050" err="1">
                <a:solidFill>
                  <a:schemeClr val="dk2"/>
                </a:solidFill>
              </a:rPr>
              <a:t>Videos</a:t>
            </a:r>
            <a:r>
              <a:rPr lang="it" sz="1050">
                <a:solidFill>
                  <a:schemeClr val="dk2"/>
                </a:solidFill>
              </a:rPr>
              <a:t> </a:t>
            </a:r>
            <a:endParaRPr lang="it-IT">
              <a:solidFill>
                <a:schemeClr val="dk2"/>
              </a:solidFill>
            </a:endParaRPr>
          </a:p>
        </p:txBody>
      </p:sp>
      <p:pic>
        <p:nvPicPr>
          <p:cNvPr id="3" name="intermediate_output_compressed">
            <a:hlinkClick r:id="" action="ppaction://media"/>
            <a:extLst>
              <a:ext uri="{FF2B5EF4-FFF2-40B4-BE49-F238E27FC236}">
                <a16:creationId xmlns:a16="http://schemas.microsoft.com/office/drawing/2014/main" id="{D549A975-6F9D-B698-7784-8E790A73D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61" y="1104806"/>
            <a:ext cx="9109212" cy="297759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34F2CC7-73B6-58A7-29D7-F0B164EB604C}"/>
              </a:ext>
            </a:extLst>
          </p:cNvPr>
          <p:cNvSpPr txBox="1"/>
          <p:nvPr/>
        </p:nvSpPr>
        <p:spPr>
          <a:xfrm>
            <a:off x="1233055" y="4308763"/>
            <a:ext cx="172489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/>
              <a:t>Camera Position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DF6C89A-E74C-C4EB-9FA4-5AD038FDD60F}"/>
              </a:ext>
            </a:extLst>
          </p:cNvPr>
          <p:cNvSpPr txBox="1"/>
          <p:nvPr/>
        </p:nvSpPr>
        <p:spPr>
          <a:xfrm>
            <a:off x="3467101" y="4308763"/>
            <a:ext cx="24176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/>
              <a:t>Disparity</a:t>
            </a:r>
            <a:r>
              <a:rPr lang="it-IT"/>
              <a:t> </a:t>
            </a:r>
            <a:r>
              <a:rPr lang="it-IT" err="1"/>
              <a:t>Map</a:t>
            </a:r>
            <a:r>
              <a:rPr lang="it-IT"/>
              <a:t> (from RAFT)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0C9F5C-AF4D-E4A9-1F09-1FA0696E36CE}"/>
              </a:ext>
            </a:extLst>
          </p:cNvPr>
          <p:cNvSpPr txBox="1"/>
          <p:nvPr/>
        </p:nvSpPr>
        <p:spPr>
          <a:xfrm>
            <a:off x="5862783" y="4268354"/>
            <a:ext cx="24176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/>
              <a:t>Point Tracking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499F87F-9A44-86A8-7EA0-312FF1F85C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83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>
          <a:extLst>
            <a:ext uri="{FF2B5EF4-FFF2-40B4-BE49-F238E27FC236}">
              <a16:creationId xmlns:a16="http://schemas.microsoft.com/office/drawing/2014/main" id="{81F56922-D149-71EA-6F44-068556B96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1">
            <a:extLst>
              <a:ext uri="{FF2B5EF4-FFF2-40B4-BE49-F238E27FC236}">
                <a16:creationId xmlns:a16="http://schemas.microsoft.com/office/drawing/2014/main" id="{CD1E6956-F7A7-4311-3268-7E618EF422AB}"/>
              </a:ext>
            </a:extLst>
          </p:cNvPr>
          <p:cNvSpPr txBox="1"/>
          <p:nvPr/>
        </p:nvSpPr>
        <p:spPr>
          <a:xfrm>
            <a:off x="1619547" y="4703665"/>
            <a:ext cx="6106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1050">
                <a:solidFill>
                  <a:schemeClr val="dk2"/>
                </a:solidFill>
              </a:rPr>
              <a:t>Stereo4D: Learning How </a:t>
            </a:r>
            <a:r>
              <a:rPr lang="it" sz="1050" err="1">
                <a:solidFill>
                  <a:schemeClr val="dk2"/>
                </a:solidFill>
              </a:rPr>
              <a:t>Things</a:t>
            </a:r>
            <a:r>
              <a:rPr lang="it" sz="1050">
                <a:solidFill>
                  <a:schemeClr val="dk2"/>
                </a:solidFill>
              </a:rPr>
              <a:t> </a:t>
            </a:r>
            <a:r>
              <a:rPr lang="it" sz="1050" err="1">
                <a:solidFill>
                  <a:schemeClr val="dk2"/>
                </a:solidFill>
              </a:rPr>
              <a:t>Move</a:t>
            </a:r>
            <a:r>
              <a:rPr lang="it" sz="1050">
                <a:solidFill>
                  <a:schemeClr val="dk2"/>
                </a:solidFill>
              </a:rPr>
              <a:t> in 3D from Internet Stereo </a:t>
            </a:r>
            <a:r>
              <a:rPr lang="it" sz="1050" err="1">
                <a:solidFill>
                  <a:schemeClr val="dk2"/>
                </a:solidFill>
              </a:rPr>
              <a:t>Videos</a:t>
            </a:r>
            <a:r>
              <a:rPr lang="it" sz="1050">
                <a:solidFill>
                  <a:schemeClr val="dk2"/>
                </a:solidFill>
              </a:rPr>
              <a:t> </a:t>
            </a:r>
            <a:endParaRPr lang="it-IT">
              <a:solidFill>
                <a:schemeClr val="dk2"/>
              </a:solidFill>
            </a:endParaRPr>
          </a:p>
        </p:txBody>
      </p:sp>
      <p:pic>
        <p:nvPicPr>
          <p:cNvPr id="2" name="CMwZrkhQ0ck-clip28-composited-compressed">
            <a:hlinkClick r:id="" action="ppaction://media"/>
            <a:extLst>
              <a:ext uri="{FF2B5EF4-FFF2-40B4-BE49-F238E27FC236}">
                <a16:creationId xmlns:a16="http://schemas.microsoft.com/office/drawing/2014/main" id="{181913B4-315E-F35C-F0B5-5F5767F707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325" y="57150"/>
            <a:ext cx="8509635" cy="4703445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4E2A8AD-7ECA-F703-24F9-2AB817CA6C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883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l"/>
            <a:r>
              <a:rPr lang="it" err="1"/>
              <a:t>Other</a:t>
            </a:r>
            <a:r>
              <a:rPr lang="it"/>
              <a:t> Applications of </a:t>
            </a:r>
            <a:r>
              <a:rPr lang="it" err="1"/>
              <a:t>Rectified</a:t>
            </a:r>
            <a:r>
              <a:rPr lang="it"/>
              <a:t> Images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795AEDB-661D-9F97-A59A-9C1C86DD1B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45</a:t>
            </a:fld>
            <a:endParaRPr lang="it-IT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>
          <a:extLst>
            <a:ext uri="{FF2B5EF4-FFF2-40B4-BE49-F238E27FC236}">
              <a16:creationId xmlns:a16="http://schemas.microsoft.com/office/drawing/2014/main" id="{F104873B-F9FB-F67B-A11A-55A245E0D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2">
            <a:extLst>
              <a:ext uri="{FF2B5EF4-FFF2-40B4-BE49-F238E27FC236}">
                <a16:creationId xmlns:a16="http://schemas.microsoft.com/office/drawing/2014/main" id="{471D00C1-5FB3-CE87-61BC-E1A087ED64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it" err="1"/>
              <a:t>Rectified</a:t>
            </a:r>
            <a:r>
              <a:rPr lang="it"/>
              <a:t> images can be </a:t>
            </a:r>
            <a:r>
              <a:rPr lang="it" err="1"/>
              <a:t>used</a:t>
            </a:r>
            <a:r>
              <a:rPr lang="it"/>
              <a:t> for </a:t>
            </a:r>
            <a:endParaRPr lang="it-IT"/>
          </a:p>
          <a:p>
            <a:pPr marL="0" indent="0">
              <a:lnSpc>
                <a:spcPct val="114999"/>
              </a:lnSpc>
              <a:buNone/>
            </a:pPr>
            <a:r>
              <a:rPr lang="it" err="1"/>
              <a:t>view</a:t>
            </a:r>
            <a:r>
              <a:rPr lang="it"/>
              <a:t> morphing</a:t>
            </a:r>
            <a:endParaRPr lang="it-IT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85" name="Google Shape;485;p52">
            <a:extLst>
              <a:ext uri="{FF2B5EF4-FFF2-40B4-BE49-F238E27FC236}">
                <a16:creationId xmlns:a16="http://schemas.microsoft.com/office/drawing/2014/main" id="{2B36C4A7-C871-09D5-70DE-A38D834D87D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3765" y="107075"/>
            <a:ext cx="4985080" cy="459043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2">
            <a:extLst>
              <a:ext uri="{FF2B5EF4-FFF2-40B4-BE49-F238E27FC236}">
                <a16:creationId xmlns:a16="http://schemas.microsoft.com/office/drawing/2014/main" id="{6708E283-327D-D9BE-6919-F44B7A281A69}"/>
              </a:ext>
            </a:extLst>
          </p:cNvPr>
          <p:cNvSpPr txBox="1"/>
          <p:nvPr/>
        </p:nvSpPr>
        <p:spPr>
          <a:xfrm>
            <a:off x="5290825" y="4695450"/>
            <a:ext cx="30822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View morphing, Seitz and Dyer, 1996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487" name="Google Shape;487;p52">
            <a:extLst>
              <a:ext uri="{FF2B5EF4-FFF2-40B4-BE49-F238E27FC236}">
                <a16:creationId xmlns:a16="http://schemas.microsoft.com/office/drawing/2014/main" id="{6B776C12-0A0F-5923-B7CE-F172BB8835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View Morphing</a:t>
            </a:r>
            <a:endParaRPr/>
          </a:p>
        </p:txBody>
      </p:sp>
      <p:pic>
        <p:nvPicPr>
          <p:cNvPr id="3" name="Google Shape;493;p53" descr="Immagine che contiene testo, Viso umano, schermata, persona&#10;&#10;Il contenuto generato dall&amp;#39;IA potrebbe non essere corretto.">
            <a:extLst>
              <a:ext uri="{FF2B5EF4-FFF2-40B4-BE49-F238E27FC236}">
                <a16:creationId xmlns:a16="http://schemas.microsoft.com/office/drawing/2014/main" id="{A40E7278-7FAF-89D6-265E-D3D7458B579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500" y="1937920"/>
            <a:ext cx="3767570" cy="31328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90242CC-1513-42F1-B84E-944A03BE0D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4014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565" y="1015700"/>
            <a:ext cx="7214130" cy="380732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View Morphing</a:t>
            </a:r>
            <a:endParaRPr/>
          </a:p>
        </p:txBody>
      </p:sp>
      <p:sp>
        <p:nvSpPr>
          <p:cNvPr id="3" name="Google Shape;486;p52">
            <a:extLst>
              <a:ext uri="{FF2B5EF4-FFF2-40B4-BE49-F238E27FC236}">
                <a16:creationId xmlns:a16="http://schemas.microsoft.com/office/drawing/2014/main" id="{2CAB1753-7C1A-0DCE-D69B-B173E6A6D6B8}"/>
              </a:ext>
            </a:extLst>
          </p:cNvPr>
          <p:cNvSpPr txBox="1"/>
          <p:nvPr/>
        </p:nvSpPr>
        <p:spPr>
          <a:xfrm>
            <a:off x="3030802" y="4773382"/>
            <a:ext cx="30822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View morphing, Seitz and Dyer, 1996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9BD3D8F-1273-3585-4622-44C3F33FD7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47</a:t>
            </a:fld>
            <a:endParaRPr lang="it-IT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Some methods replace one of the two cameras with a projector:</a:t>
            </a:r>
            <a:endParaRPr/>
          </a:p>
        </p:txBody>
      </p:sp>
      <p:sp>
        <p:nvSpPr>
          <p:cNvPr id="509" name="Google Shape;509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Active Stereo</a:t>
            </a:r>
            <a:endParaRPr/>
          </a:p>
        </p:txBody>
      </p:sp>
      <p:pic>
        <p:nvPicPr>
          <p:cNvPr id="510" name="Google Shape;51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1975" y="1549512"/>
            <a:ext cx="4540049" cy="3196826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5"/>
          <p:cNvSpPr txBox="1"/>
          <p:nvPr/>
        </p:nvSpPr>
        <p:spPr>
          <a:xfrm>
            <a:off x="618000" y="4735075"/>
            <a:ext cx="79080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A Volumetric Method for Building Complex Models from Range Images, Curless and Levoy, SIGGRAPH ’96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E5FA986-6A21-9B50-4A4E-E22088505C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48</a:t>
            </a:fld>
            <a:endParaRPr lang="it-IT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Some methods replace one of the two cameras with a projector:</a:t>
            </a:r>
            <a:endParaRPr/>
          </a:p>
        </p:txBody>
      </p:sp>
      <p:sp>
        <p:nvSpPr>
          <p:cNvPr id="517" name="Google Shape;517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Active Stereo</a:t>
            </a:r>
            <a:endParaRPr/>
          </a:p>
        </p:txBody>
      </p:sp>
      <p:sp>
        <p:nvSpPr>
          <p:cNvPr id="518" name="Google Shape;518;p56"/>
          <p:cNvSpPr txBox="1"/>
          <p:nvPr/>
        </p:nvSpPr>
        <p:spPr>
          <a:xfrm>
            <a:off x="618000" y="4735075"/>
            <a:ext cx="79080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A Volumetric Method for Building Complex Models from Range Images, Curless and Levoy, SIGGRAPH ’96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519" name="Google Shape;51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984850" y="186700"/>
            <a:ext cx="3174300" cy="592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F6C290F-F520-735C-09D8-6D86F7742C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49</a:t>
            </a:fld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130214B5-62EB-9679-8581-CA27B6FB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D3FA6889-80D0-924A-9ACF-3A2EFA7891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790" y="208910"/>
            <a:ext cx="9144007" cy="5560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algn="ctr"/>
            <a:r>
              <a:rPr lang="it" b="1" err="1"/>
              <a:t>Democratize</a:t>
            </a:r>
            <a:r>
              <a:rPr lang="it" b="1"/>
              <a:t> </a:t>
            </a:r>
            <a:r>
              <a:rPr lang="it"/>
              <a:t>3D asset </a:t>
            </a:r>
            <a:r>
              <a:rPr lang="it" err="1"/>
              <a:t>creation</a:t>
            </a:r>
            <a:endParaRPr lang="en-US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559BB-CD74-4E65-DFDD-10C7602FE864}"/>
              </a:ext>
            </a:extLst>
          </p:cNvPr>
          <p:cNvSpPr txBox="1"/>
          <p:nvPr/>
        </p:nvSpPr>
        <p:spPr>
          <a:xfrm>
            <a:off x="2333625" y="4643044"/>
            <a:ext cx="44767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Feat2GS, Chen et al. CVPR 2025</a:t>
            </a:r>
          </a:p>
          <a:p>
            <a:pPr algn="ctr"/>
            <a:endParaRPr lang="en-US"/>
          </a:p>
        </p:txBody>
      </p:sp>
      <p:pic>
        <p:nvPicPr>
          <p:cNvPr id="5" name="pipe.BoUeWaJL">
            <a:hlinkClick r:id="" action="ppaction://media"/>
            <a:extLst>
              <a:ext uri="{FF2B5EF4-FFF2-40B4-BE49-F238E27FC236}">
                <a16:creationId xmlns:a16="http://schemas.microsoft.com/office/drawing/2014/main" id="{76ABD549-AF0C-658A-47D1-F4D3A9DA08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425" y="766369"/>
            <a:ext cx="7677150" cy="3895725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4C1C4CD-4490-5435-D2C2-9695389007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01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Some methods replace one of the two cameras with a projector</a:t>
            </a:r>
            <a:endParaRPr/>
          </a:p>
        </p:txBody>
      </p:sp>
      <p:sp>
        <p:nvSpPr>
          <p:cNvPr id="525" name="Google Shape;525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Active Stereo</a:t>
            </a:r>
            <a:endParaRPr/>
          </a:p>
        </p:txBody>
      </p:sp>
      <p:sp>
        <p:nvSpPr>
          <p:cNvPr id="526" name="Google Shape;526;p57"/>
          <p:cNvSpPr txBox="1"/>
          <p:nvPr/>
        </p:nvSpPr>
        <p:spPr>
          <a:xfrm>
            <a:off x="2178900" y="4638950"/>
            <a:ext cx="41079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https://graphics.stanford.edu/papers/digmich_falletti/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527" name="Google Shape;527;p57" title="scanner-head-and-david-head-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388" y="1534246"/>
            <a:ext cx="4913225" cy="31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5;p58" descr="Immagine che contiene statua, scultura, Viso umano, arte&#10;&#10;Il contenuto generato dall&amp;#39;IA potrebbe non essere corretto." title="david-classic-leftlight-s.jpg">
            <a:extLst>
              <a:ext uri="{FF2B5EF4-FFF2-40B4-BE49-F238E27FC236}">
                <a16:creationId xmlns:a16="http://schemas.microsoft.com/office/drawing/2014/main" id="{DA4EEA52-0612-1D81-BED7-6A73DA32751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2287" y="1538321"/>
            <a:ext cx="2843771" cy="31103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667327-017E-7A0B-CDDC-288A448DB5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50</a:t>
            </a:fld>
            <a:endParaRPr lang="it-IT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EB45E9D-DBCE-C445-8B1B-7FDBFED2CB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51</a:t>
            </a:fld>
            <a:endParaRPr lang="it-IT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>
          <a:extLst>
            <a:ext uri="{FF2B5EF4-FFF2-40B4-BE49-F238E27FC236}">
              <a16:creationId xmlns:a16="http://schemas.microsoft.com/office/drawing/2014/main" id="{4E25CB9E-E460-9D12-FEAD-D29D36142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9">
            <a:extLst>
              <a:ext uri="{FF2B5EF4-FFF2-40B4-BE49-F238E27FC236}">
                <a16:creationId xmlns:a16="http://schemas.microsoft.com/office/drawing/2014/main" id="{7ABC7540-4099-93C8-1DAB-59DFF272F5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We can extend the problem of Stereo Matching to multiple cameras</a:t>
            </a:r>
            <a:endParaRPr/>
          </a:p>
        </p:txBody>
      </p:sp>
      <p:sp>
        <p:nvSpPr>
          <p:cNvPr id="542" name="Google Shape;542;p59">
            <a:extLst>
              <a:ext uri="{FF2B5EF4-FFF2-40B4-BE49-F238E27FC236}">
                <a16:creationId xmlns:a16="http://schemas.microsoft.com/office/drawing/2014/main" id="{E0CE509F-C34D-FEA9-4095-74EC11ED40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pic>
        <p:nvPicPr>
          <p:cNvPr id="543" name="Google Shape;543;p59">
            <a:extLst>
              <a:ext uri="{FF2B5EF4-FFF2-40B4-BE49-F238E27FC236}">
                <a16:creationId xmlns:a16="http://schemas.microsoft.com/office/drawing/2014/main" id="{7A5E419B-F14C-6EB0-4641-89CCCCC2862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250" y="1685725"/>
            <a:ext cx="5517926" cy="342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3800EA2-F995-0480-03ED-58F3F90198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40922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Multiple-baseline Stereo: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Problem: we have     images (          for the example), and we</a:t>
            </a:r>
            <a:br>
              <a:rPr lang="it"/>
            </a:br>
            <a:r>
              <a:rPr lang="it"/>
              <a:t>want to reconstruct a 3D depth map</a:t>
            </a:r>
            <a:endParaRPr/>
          </a:p>
        </p:txBody>
      </p:sp>
      <p:sp>
        <p:nvSpPr>
          <p:cNvPr id="549" name="Google Shape;549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pic>
        <p:nvPicPr>
          <p:cNvPr id="553" name="Google Shape;55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1875" y="1742434"/>
            <a:ext cx="215750" cy="209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8601" y="1765800"/>
            <a:ext cx="563090" cy="209775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60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A Multiple-Baseline Stereo. Okutomi et al. 1993in IEEE Transactions on Pattern Analysis and Machine Intelligence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3" name="Google Shape;580;p62" descr="Immagine che contiene schermata, bianco e nero&#10;&#10;Il contenuto generato dall&amp;#39;IA potrebbe non essere corretto.">
            <a:extLst>
              <a:ext uri="{FF2B5EF4-FFF2-40B4-BE49-F238E27FC236}">
                <a16:creationId xmlns:a16="http://schemas.microsoft.com/office/drawing/2014/main" id="{FA25979F-9F89-DEE5-600D-D5D9170202A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300" y="2572519"/>
            <a:ext cx="7788585" cy="205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81;p62">
            <a:extLst>
              <a:ext uri="{FF2B5EF4-FFF2-40B4-BE49-F238E27FC236}">
                <a16:creationId xmlns:a16="http://schemas.microsoft.com/office/drawing/2014/main" id="{DCAE3A07-0A6C-B0C6-D1C8-06EF2B7C7C9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4824" y="4650539"/>
            <a:ext cx="215750" cy="26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2;p62">
            <a:extLst>
              <a:ext uri="{FF2B5EF4-FFF2-40B4-BE49-F238E27FC236}">
                <a16:creationId xmlns:a16="http://schemas.microsoft.com/office/drawing/2014/main" id="{F130D854-4244-12D7-59CF-40847C8786A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0696" y="4634300"/>
            <a:ext cx="215750" cy="26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91;p62">
            <a:extLst>
              <a:ext uri="{FF2B5EF4-FFF2-40B4-BE49-F238E27FC236}">
                <a16:creationId xmlns:a16="http://schemas.microsoft.com/office/drawing/2014/main" id="{C8058F3C-B3E4-56BB-E155-7D705AC3666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93243" y="4644036"/>
            <a:ext cx="215750" cy="2680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B0ADA2EE-4BAC-8EC5-43DE-CAAB0CA1F9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53</a:t>
            </a:fld>
            <a:endParaRPr lang="it-IT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Multiple-baseline Stereo: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Choose a view as reference, and slide a window across epipolar lines of other images. Store the </a:t>
            </a:r>
            <a:r>
              <a:rPr lang="it" b="1"/>
              <a:t>inverse depth</a:t>
            </a:r>
            <a:r>
              <a:rPr lang="it"/>
              <a:t> relative to the </a:t>
            </a:r>
            <a:br>
              <a:rPr lang="it"/>
            </a:br>
            <a:r>
              <a:rPr lang="it"/>
              <a:t>reference image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Combine multiple</a:t>
            </a:r>
            <a:br>
              <a:rPr lang="it"/>
            </a:br>
            <a:r>
              <a:rPr lang="it"/>
              <a:t>baseline stereo pairs</a:t>
            </a:r>
            <a:endParaRPr/>
          </a:p>
        </p:txBody>
      </p:sp>
      <p:sp>
        <p:nvSpPr>
          <p:cNvPr id="599" name="Google Shape;599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pic>
        <p:nvPicPr>
          <p:cNvPr id="601" name="Google Shape;60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9597" y="2474525"/>
            <a:ext cx="4068276" cy="24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3800" y="2348314"/>
            <a:ext cx="215750" cy="26806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63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A Multiple-Baseline Stereo. Okutomi et al. 1993in IEEE Transactions on Pattern Analysis and Machine Intelligence</a:t>
            </a:r>
            <a:endParaRPr sz="1100">
              <a:solidFill>
                <a:schemeClr val="dk2"/>
              </a:solidFill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9572CA1C-3226-BA80-6365-8D57214C0E34}"/>
              </a:ext>
            </a:extLst>
          </p:cNvPr>
          <p:cNvGrpSpPr/>
          <p:nvPr/>
        </p:nvGrpSpPr>
        <p:grpSpPr>
          <a:xfrm>
            <a:off x="3264330" y="2391824"/>
            <a:ext cx="1487016" cy="2461187"/>
            <a:chOff x="6556950" y="1963200"/>
            <a:chExt cx="1948112" cy="2987226"/>
          </a:xfrm>
        </p:grpSpPr>
        <p:pic>
          <p:nvPicPr>
            <p:cNvPr id="10" name="Google Shape;579;p62">
              <a:extLst>
                <a:ext uri="{FF2B5EF4-FFF2-40B4-BE49-F238E27FC236}">
                  <a16:creationId xmlns:a16="http://schemas.microsoft.com/office/drawing/2014/main" id="{5AC357CC-C5FE-5280-8C35-2E11ADE9E7D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98088" y="1963200"/>
              <a:ext cx="1606974" cy="2987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583;p62">
              <a:extLst>
                <a:ext uri="{FF2B5EF4-FFF2-40B4-BE49-F238E27FC236}">
                  <a16:creationId xmlns:a16="http://schemas.microsoft.com/office/drawing/2014/main" id="{76CDE364-0C40-E785-2125-150C9FB82D4F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56950" y="2004575"/>
              <a:ext cx="297550" cy="2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584;p62">
              <a:extLst>
                <a:ext uri="{FF2B5EF4-FFF2-40B4-BE49-F238E27FC236}">
                  <a16:creationId xmlns:a16="http://schemas.microsoft.com/office/drawing/2014/main" id="{98FC7FEC-E971-2E31-C980-FC300976DFF5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556950" y="2361025"/>
              <a:ext cx="297550" cy="199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585;p62">
              <a:extLst>
                <a:ext uri="{FF2B5EF4-FFF2-40B4-BE49-F238E27FC236}">
                  <a16:creationId xmlns:a16="http://schemas.microsoft.com/office/drawing/2014/main" id="{B0A3BE19-16E8-752D-88D0-DB2942ECCFE1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56950" y="2764225"/>
              <a:ext cx="297550" cy="199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586;p62">
              <a:extLst>
                <a:ext uri="{FF2B5EF4-FFF2-40B4-BE49-F238E27FC236}">
                  <a16:creationId xmlns:a16="http://schemas.microsoft.com/office/drawing/2014/main" id="{A328B6E0-5C63-B6AA-282B-1BEDA2234B94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556950" y="3167425"/>
              <a:ext cx="297550" cy="199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587;p62">
              <a:extLst>
                <a:ext uri="{FF2B5EF4-FFF2-40B4-BE49-F238E27FC236}">
                  <a16:creationId xmlns:a16="http://schemas.microsoft.com/office/drawing/2014/main" id="{5A47081D-0FDC-A57F-CCA9-F2901084EE10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556950" y="3523875"/>
              <a:ext cx="297550" cy="199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588;p62">
              <a:extLst>
                <a:ext uri="{FF2B5EF4-FFF2-40B4-BE49-F238E27FC236}">
                  <a16:creationId xmlns:a16="http://schemas.microsoft.com/office/drawing/2014/main" id="{F798104E-F33E-3F42-6148-783BA7948E0B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56950" y="3903725"/>
              <a:ext cx="297550" cy="199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589;p62">
              <a:extLst>
                <a:ext uri="{FF2B5EF4-FFF2-40B4-BE49-F238E27FC236}">
                  <a16:creationId xmlns:a16="http://schemas.microsoft.com/office/drawing/2014/main" id="{5E7F7640-110E-6660-7C4A-D514A7FBDDE6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556950" y="4283587"/>
              <a:ext cx="297550" cy="1999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590;p62">
              <a:extLst>
                <a:ext uri="{FF2B5EF4-FFF2-40B4-BE49-F238E27FC236}">
                  <a16:creationId xmlns:a16="http://schemas.microsoft.com/office/drawing/2014/main" id="{BB6410CF-6D78-3C23-FBF3-A97674DC938D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56950" y="4663425"/>
              <a:ext cx="297550" cy="1999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Segnaposto numero diapositiva 19">
            <a:extLst>
              <a:ext uri="{FF2B5EF4-FFF2-40B4-BE49-F238E27FC236}">
                <a16:creationId xmlns:a16="http://schemas.microsoft.com/office/drawing/2014/main" id="{173BD13B-D185-94DE-C44A-108FA4F7EA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54</a:t>
            </a:fld>
            <a:endParaRPr lang="it-IT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Multiple-baseline Stereo: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6AA84F"/>
              </a:buClr>
              <a:buSzPts val="1800"/>
              <a:buChar char="●"/>
            </a:pPr>
            <a:r>
              <a:rPr lang="it">
                <a:solidFill>
                  <a:srgbClr val="6AA84F"/>
                </a:solidFill>
              </a:rPr>
              <a:t>Pros</a:t>
            </a:r>
            <a:endParaRPr>
              <a:solidFill>
                <a:srgbClr val="6AA84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Simple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800"/>
              <a:buChar char="●"/>
            </a:pPr>
            <a:r>
              <a:rPr lang="it">
                <a:solidFill>
                  <a:srgbClr val="E06666"/>
                </a:solidFill>
              </a:rPr>
              <a:t>Cons</a:t>
            </a:r>
            <a:endParaRPr>
              <a:solidFill>
                <a:srgbClr val="E06666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Computationally </a:t>
            </a:r>
            <a:br>
              <a:rPr lang="it"/>
            </a:br>
            <a:r>
              <a:rPr lang="it"/>
              <a:t>expensive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Sensible to light change</a:t>
            </a:r>
            <a:br>
              <a:rPr lang="it"/>
            </a:br>
            <a:r>
              <a:rPr lang="it"/>
              <a:t>and noise </a:t>
            </a:r>
            <a:br>
              <a:rPr lang="it"/>
            </a:br>
            <a:endParaRPr/>
          </a:p>
        </p:txBody>
      </p:sp>
      <p:sp>
        <p:nvSpPr>
          <p:cNvPr id="609" name="Google Shape;609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pic>
        <p:nvPicPr>
          <p:cNvPr id="610" name="Google Shape;61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0325" y="1690924"/>
            <a:ext cx="1399501" cy="260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9597" y="1828249"/>
            <a:ext cx="4068276" cy="24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64"/>
          <p:cNvSpPr txBox="1"/>
          <p:nvPr/>
        </p:nvSpPr>
        <p:spPr>
          <a:xfrm>
            <a:off x="238781" y="4446594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A Multiple-Baseline Stereo. Okutomi et al. 1993in IEEE Transactions on Pattern Analysis and Machine Intelligence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85C41CB-CD45-E727-4D27-B8F6EF73A8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55</a:t>
            </a:fld>
            <a:endParaRPr lang="it-IT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Voxel Coloring: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Key idea: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Given a set of basis images </a:t>
            </a:r>
            <a:br>
              <a:rPr lang="it"/>
            </a:br>
            <a:r>
              <a:rPr lang="it"/>
              <a:t>and a grid of voxels, we </a:t>
            </a:r>
            <a:br>
              <a:rPr lang="it"/>
            </a:br>
            <a:r>
              <a:rPr lang="it"/>
              <a:t>wish to assign color values to</a:t>
            </a:r>
            <a:br>
              <a:rPr lang="it"/>
            </a:br>
            <a:r>
              <a:rPr lang="it"/>
              <a:t>voxels in a way that is </a:t>
            </a:r>
            <a:br>
              <a:rPr lang="it"/>
            </a:br>
            <a:r>
              <a:rPr lang="it"/>
              <a:t>consistent with all of the </a:t>
            </a:r>
            <a:br>
              <a:rPr lang="it"/>
            </a:br>
            <a:r>
              <a:rPr lang="it"/>
              <a:t>images.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By carving out inconsistent</a:t>
            </a:r>
            <a:br>
              <a:rPr lang="it"/>
            </a:br>
            <a:r>
              <a:rPr lang="it"/>
              <a:t>voxels, we retrieve a 3D</a:t>
            </a:r>
            <a:br>
              <a:rPr lang="it"/>
            </a:br>
            <a:r>
              <a:rPr lang="it"/>
              <a:t>reconstruction of the scene</a:t>
            </a:r>
            <a:endParaRPr/>
          </a:p>
        </p:txBody>
      </p:sp>
      <p:sp>
        <p:nvSpPr>
          <p:cNvPr id="618" name="Google Shape;618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sp>
        <p:nvSpPr>
          <p:cNvPr id="619" name="Google Shape;619;p65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Photorealistic Scene Reconstruction by Voxel Coloring. Seitz et al. 1999  International Journal of Computer Vision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620" name="Google Shape;62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6949" y="1017725"/>
            <a:ext cx="4518850" cy="33017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999A4FF-87A1-9F49-4DC6-C00B13AD71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56</a:t>
            </a:fld>
            <a:endParaRPr lang="it-IT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Voxel Coloring:</a:t>
            </a:r>
            <a:endParaRPr/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it" sz="1700"/>
              <a:t>Algorithm: </a:t>
            </a:r>
            <a:endParaRPr sz="17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it" sz="1300"/>
              <a:t>Initialize a 3D volume that </a:t>
            </a:r>
            <a:br>
              <a:rPr lang="it" sz="1300"/>
            </a:br>
            <a:r>
              <a:rPr lang="it" sz="1300"/>
              <a:t>encloses the scene.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it" sz="1300"/>
              <a:t>For each voxel:</a:t>
            </a:r>
            <a:endParaRPr sz="1300"/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romanLcPeriod"/>
            </a:pPr>
            <a:r>
              <a:rPr lang="it" sz="1300"/>
              <a:t>Project it into all images </a:t>
            </a:r>
            <a:br>
              <a:rPr lang="it" sz="1300"/>
            </a:br>
            <a:r>
              <a:rPr lang="it" sz="1300"/>
              <a:t>where it is visible.</a:t>
            </a:r>
            <a:endParaRPr sz="1300"/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romanLcPeriod"/>
            </a:pPr>
            <a:r>
              <a:rPr lang="it" sz="1300"/>
              <a:t>Extract color values </a:t>
            </a:r>
            <a:br>
              <a:rPr lang="it" sz="1300"/>
            </a:br>
            <a:r>
              <a:rPr lang="it" sz="1300"/>
              <a:t>from those projections.</a:t>
            </a:r>
            <a:endParaRPr sz="1300"/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romanLcPeriod"/>
            </a:pPr>
            <a:r>
              <a:rPr lang="it" sz="1300"/>
              <a:t>Compute </a:t>
            </a:r>
            <a:br>
              <a:rPr lang="it" sz="1300"/>
            </a:br>
            <a:r>
              <a:rPr lang="it" sz="1300"/>
              <a:t>photo-consistency </a:t>
            </a:r>
            <a:br>
              <a:rPr lang="it" sz="1300"/>
            </a:br>
            <a:r>
              <a:rPr lang="it" sz="1300"/>
              <a:t>(e.g., color variance).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it" sz="1300"/>
              <a:t>If photo-consistent → keep, else → remove ("carve").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it" sz="1300"/>
              <a:t>Proceed in visibility order (back-to-front w.r.t cameras).</a:t>
            </a:r>
            <a:endParaRPr sz="1300"/>
          </a:p>
        </p:txBody>
      </p:sp>
      <p:sp>
        <p:nvSpPr>
          <p:cNvPr id="626" name="Google Shape;626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sp>
        <p:nvSpPr>
          <p:cNvPr id="627" name="Google Shape;627;p66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Photorealistic Scene Reconstruction by Voxel Coloring. Seitz et al. 1999  International Journal of Computer Vision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628" name="Google Shape;62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4575" y="890127"/>
            <a:ext cx="4624425" cy="145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4575" y="2343159"/>
            <a:ext cx="4624425" cy="1797416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66"/>
          <p:cNvSpPr txBox="1"/>
          <p:nvPr/>
        </p:nvSpPr>
        <p:spPr>
          <a:xfrm>
            <a:off x="5691700" y="597925"/>
            <a:ext cx="20628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Input Images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31" name="Google Shape;631;p66"/>
          <p:cNvSpPr txBox="1"/>
          <p:nvPr/>
        </p:nvSpPr>
        <p:spPr>
          <a:xfrm>
            <a:off x="5691700" y="4216775"/>
            <a:ext cx="20628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Reconstruction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43EF934-4D49-BF68-15CB-7FA4EA248C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57</a:t>
            </a:fld>
            <a:endParaRPr lang="it-IT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Voxel Coloring:</a:t>
            </a:r>
            <a:endParaRPr/>
          </a:p>
          <a:p>
            <a:pPr marL="457200" marR="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AA84F"/>
              </a:buClr>
              <a:buSzPts val="1700"/>
              <a:buChar char="●"/>
            </a:pPr>
            <a:r>
              <a:rPr lang="it" sz="1700">
                <a:solidFill>
                  <a:srgbClr val="6AA84F"/>
                </a:solidFill>
              </a:rPr>
              <a:t>Pros:</a:t>
            </a:r>
            <a:endParaRPr sz="1700">
              <a:solidFill>
                <a:srgbClr val="6AA84F"/>
              </a:solidFill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it" sz="1300"/>
              <a:t>Simple and intuitive</a:t>
            </a:r>
            <a:endParaRPr sz="1300"/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it" sz="1300"/>
              <a:t>Naturally handles occlusions via visibility </a:t>
            </a:r>
            <a:br>
              <a:rPr lang="it" sz="1300"/>
            </a:br>
            <a:r>
              <a:rPr lang="it" sz="1300"/>
              <a:t>reasoning.</a:t>
            </a:r>
            <a:endParaRPr sz="1300"/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it" sz="1300"/>
              <a:t>No explicit feature matching needed.</a:t>
            </a:r>
            <a:endParaRPr sz="1300"/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700"/>
              <a:buChar char="●"/>
            </a:pPr>
            <a:r>
              <a:rPr lang="it" sz="1700">
                <a:solidFill>
                  <a:srgbClr val="E06666"/>
                </a:solidFill>
              </a:rPr>
              <a:t>Cons:</a:t>
            </a:r>
            <a:endParaRPr sz="1700">
              <a:solidFill>
                <a:srgbClr val="E06666"/>
              </a:solidFill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it" sz="1300"/>
              <a:t>Low resolution due to voxel size.</a:t>
            </a:r>
            <a:endParaRPr sz="1300"/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it" sz="1300"/>
              <a:t>Computationally expensive (especially </a:t>
            </a:r>
            <a:br>
              <a:rPr lang="it" sz="1300"/>
            </a:br>
            <a:r>
              <a:rPr lang="it" sz="1300"/>
              <a:t>in dense grids).</a:t>
            </a:r>
            <a:endParaRPr sz="1300"/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it" sz="1300"/>
              <a:t>Sensitive to calibration and lighting </a:t>
            </a:r>
            <a:br>
              <a:rPr lang="it" sz="1300"/>
            </a:br>
            <a:r>
              <a:rPr lang="it" sz="1300"/>
              <a:t>variation.</a:t>
            </a:r>
            <a:endParaRPr sz="1300"/>
          </a:p>
        </p:txBody>
      </p:sp>
      <p:sp>
        <p:nvSpPr>
          <p:cNvPr id="648" name="Google Shape;648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sp>
        <p:nvSpPr>
          <p:cNvPr id="649" name="Google Shape;649;p68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Photorealistic Scene Reconstruction by Voxel Coloring. Seitz et al. 1999  International Journal of Computer Vision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650" name="Google Shape;65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4575" y="890127"/>
            <a:ext cx="4624425" cy="145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4575" y="2247911"/>
            <a:ext cx="4624425" cy="2006826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68"/>
          <p:cNvSpPr txBox="1"/>
          <p:nvPr/>
        </p:nvSpPr>
        <p:spPr>
          <a:xfrm>
            <a:off x="5691700" y="597925"/>
            <a:ext cx="20628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Input Images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53" name="Google Shape;653;p68"/>
          <p:cNvSpPr txBox="1"/>
          <p:nvPr/>
        </p:nvSpPr>
        <p:spPr>
          <a:xfrm>
            <a:off x="5691700" y="4216775"/>
            <a:ext cx="20628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Reconstruction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F966A66-7558-557B-925A-84B287A7AC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58</a:t>
            </a:fld>
            <a:endParaRPr lang="it-IT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sp>
        <p:nvSpPr>
          <p:cNvPr id="666" name="Google Shape;666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Plane-Sweep Stereo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Imagine taking a 3D scene and slicing it into a series of fronto-parallel planes at different depths.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Projects all views onto these planes using known camera poses</a:t>
            </a:r>
            <a:endParaRPr/>
          </a:p>
        </p:txBody>
      </p:sp>
      <p:pic>
        <p:nvPicPr>
          <p:cNvPr id="667" name="Google Shape;66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375" y="2635650"/>
            <a:ext cx="5349249" cy="23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F0CA5D4-DD34-4625-82CE-5670F93E74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59</a:t>
            </a:fld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Recovering 3D from an Image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err="1"/>
              <a:t>However</a:t>
            </a:r>
            <a:r>
              <a:rPr lang="it" sz="2000"/>
              <a:t> 3D from an image </a:t>
            </a:r>
            <a:r>
              <a:rPr lang="it" sz="2000" err="1"/>
              <a:t>is</a:t>
            </a:r>
            <a:r>
              <a:rPr lang="it" sz="2000"/>
              <a:t> an </a:t>
            </a:r>
            <a:r>
              <a:rPr lang="it" sz="2000" b="1" err="1">
                <a:solidFill>
                  <a:srgbClr val="E06666"/>
                </a:solidFill>
              </a:rPr>
              <a:t>ill-posed</a:t>
            </a:r>
            <a:r>
              <a:rPr lang="it" sz="2000"/>
              <a:t> </a:t>
            </a:r>
            <a:r>
              <a:rPr lang="it" sz="2000" err="1"/>
              <a:t>problem</a:t>
            </a:r>
            <a:endParaRPr lang="en-US" sz="2000"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2000" err="1"/>
              <a:t>During</a:t>
            </a:r>
            <a:r>
              <a:rPr lang="it" sz="2000"/>
              <a:t> image </a:t>
            </a:r>
            <a:r>
              <a:rPr lang="it" sz="2000" err="1"/>
              <a:t>formation</a:t>
            </a:r>
            <a:r>
              <a:rPr lang="it" sz="2000"/>
              <a:t>, </a:t>
            </a:r>
            <a:r>
              <a:rPr lang="it" sz="2000" err="1"/>
              <a:t>we</a:t>
            </a:r>
            <a:r>
              <a:rPr lang="it" sz="2000"/>
              <a:t> </a:t>
            </a:r>
            <a:r>
              <a:rPr lang="it" sz="2000" b="1" err="1"/>
              <a:t>lose</a:t>
            </a:r>
            <a:r>
              <a:rPr lang="it" sz="2000" b="1"/>
              <a:t> </a:t>
            </a:r>
            <a:r>
              <a:rPr lang="it" sz="2000" b="1" err="1"/>
              <a:t>depth</a:t>
            </a:r>
            <a:r>
              <a:rPr lang="it" sz="2000"/>
              <a:t> information</a:t>
            </a:r>
            <a:endParaRPr sz="2000"/>
          </a:p>
        </p:txBody>
      </p:sp>
      <p:pic>
        <p:nvPicPr>
          <p:cNvPr id="78" name="Google Shape;78;p16" title="The-perspective-projection-of-a-camera-mode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151" y="2190400"/>
            <a:ext cx="7223700" cy="29513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C048D07-F17E-96E1-E20E-4A6EB99F60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</a:t>
            </a:fld>
            <a:endParaRPr lang="it-IT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sp>
        <p:nvSpPr>
          <p:cNvPr id="673" name="Google Shape;673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Plane-Sweep Stereo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For each pixel, measures </a:t>
            </a:r>
            <a:br>
              <a:rPr lang="it"/>
            </a:br>
            <a:r>
              <a:rPr lang="it"/>
              <a:t>photoconsistency (or feature </a:t>
            </a:r>
            <a:br>
              <a:rPr lang="it"/>
            </a:br>
            <a:r>
              <a:rPr lang="it"/>
              <a:t>consistency) for each plane, and </a:t>
            </a:r>
            <a:br>
              <a:rPr lang="it"/>
            </a:br>
            <a:r>
              <a:rPr lang="it"/>
              <a:t>choose the depth that gives the </a:t>
            </a:r>
            <a:br>
              <a:rPr lang="it"/>
            </a:br>
            <a:r>
              <a:rPr lang="it"/>
              <a:t>lowest (or highest) variance</a:t>
            </a:r>
            <a:endParaRPr/>
          </a:p>
        </p:txBody>
      </p:sp>
      <p:pic>
        <p:nvPicPr>
          <p:cNvPr id="674" name="Google Shape;67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4049" y="871537"/>
            <a:ext cx="4233276" cy="20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4238" y="3266600"/>
            <a:ext cx="4152898" cy="1793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6" name="Google Shape;676;p71"/>
          <p:cNvCxnSpPr/>
          <p:nvPr/>
        </p:nvCxnSpPr>
        <p:spPr>
          <a:xfrm rot="10800000">
            <a:off x="4777625" y="2994650"/>
            <a:ext cx="1668900" cy="30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7" name="Google Shape;677;p71"/>
          <p:cNvCxnSpPr/>
          <p:nvPr/>
        </p:nvCxnSpPr>
        <p:spPr>
          <a:xfrm rot="10800000" flipH="1">
            <a:off x="6989575" y="2956425"/>
            <a:ext cx="1979400" cy="346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D0438BD-D289-6B1E-71A2-FE6EAC05C4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60</a:t>
            </a:fld>
            <a:endParaRPr lang="it-IT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sp>
        <p:nvSpPr>
          <p:cNvPr id="683" name="Google Shape;683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Multi-View Stereopsis</a:t>
            </a:r>
            <a:endParaRPr sz="1300"/>
          </a:p>
        </p:txBody>
      </p:sp>
      <p:sp>
        <p:nvSpPr>
          <p:cNvPr id="684" name="Google Shape;684;p72"/>
          <p:cNvSpPr txBox="1"/>
          <p:nvPr/>
        </p:nvSpPr>
        <p:spPr>
          <a:xfrm>
            <a:off x="312634" y="4433634"/>
            <a:ext cx="71172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2"/>
                </a:solidFill>
              </a:rPr>
              <a:t>Accurate, Dense, and Robust Multi-View Stereopsis. Furukawa et al. CVPR ‘07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685" name="Google Shape;685;p72" title="overflow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5" y="1568237"/>
            <a:ext cx="9140169" cy="28176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4A14196-7257-AD76-6FBC-686DF3A490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61</a:t>
            </a:fld>
            <a:endParaRPr lang="it-IT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sp>
        <p:nvSpPr>
          <p:cNvPr id="691" name="Google Shape;691;p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Multi-View Stereopsis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Overall approach: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Divide the input images</a:t>
            </a:r>
            <a:br>
              <a:rPr lang="it"/>
            </a:br>
            <a:r>
              <a:rPr lang="it"/>
              <a:t>in patches, and find </a:t>
            </a:r>
            <a:br>
              <a:rPr lang="it"/>
            </a:br>
            <a:r>
              <a:rPr lang="it"/>
              <a:t>feature correspondence</a:t>
            </a:r>
            <a:br>
              <a:rPr lang="it"/>
            </a:br>
            <a:r>
              <a:rPr lang="it"/>
              <a:t>along epipolar lines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Triangulate 3D points</a:t>
            </a:r>
            <a:br>
              <a:rPr lang="it"/>
            </a:br>
            <a:r>
              <a:rPr lang="it"/>
              <a:t>based on feature matches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Reconstruct the surface</a:t>
            </a:r>
            <a:br>
              <a:rPr lang="it"/>
            </a:br>
            <a:r>
              <a:rPr lang="it"/>
              <a:t>from the pointcloud</a:t>
            </a:r>
            <a:endParaRPr/>
          </a:p>
        </p:txBody>
      </p:sp>
      <p:sp>
        <p:nvSpPr>
          <p:cNvPr id="692" name="Google Shape;692;p73"/>
          <p:cNvSpPr txBox="1"/>
          <p:nvPr/>
        </p:nvSpPr>
        <p:spPr>
          <a:xfrm>
            <a:off x="152400" y="4770125"/>
            <a:ext cx="71172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2"/>
                </a:solidFill>
              </a:rPr>
              <a:t>Accurate, Dense, and Robust Multi-View Stereopsis. Furukawa et al. CVPR ‘07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693" name="Google Shape;69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600" y="1017725"/>
            <a:ext cx="5486399" cy="3541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FD855A9-0CC3-2FFD-4A7B-140EE2AA0D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62</a:t>
            </a:fld>
            <a:endParaRPr lang="it-IT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>
          <a:extLst>
            <a:ext uri="{FF2B5EF4-FFF2-40B4-BE49-F238E27FC236}">
              <a16:creationId xmlns:a16="http://schemas.microsoft.com/office/drawing/2014/main" id="{EED2FE14-1443-70C0-266F-E97B5B485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86">
            <a:extLst>
              <a:ext uri="{FF2B5EF4-FFF2-40B4-BE49-F238E27FC236}">
                <a16:creationId xmlns:a16="http://schemas.microsoft.com/office/drawing/2014/main" id="{50335A75-3A7C-B614-6ED6-281B76A910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l"/>
            <a:r>
              <a:rPr lang="it" err="1"/>
              <a:t>Modern</a:t>
            </a:r>
            <a:r>
              <a:rPr lang="it"/>
              <a:t> </a:t>
            </a:r>
            <a:r>
              <a:rPr lang="it" err="1"/>
              <a:t>Multiview</a:t>
            </a:r>
            <a:r>
              <a:rPr lang="it"/>
              <a:t> Stereo Matching</a:t>
            </a: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40EA023-E545-851F-B34E-31225215B8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35365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>
          <a:extLst>
            <a:ext uri="{FF2B5EF4-FFF2-40B4-BE49-F238E27FC236}">
              <a16:creationId xmlns:a16="http://schemas.microsoft.com/office/drawing/2014/main" id="{83D7566D-03AD-B309-021F-F8AC85A2D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86">
            <a:extLst>
              <a:ext uri="{FF2B5EF4-FFF2-40B4-BE49-F238E27FC236}">
                <a16:creationId xmlns:a16="http://schemas.microsoft.com/office/drawing/2014/main" id="{B6C0FC5D-4C69-8C85-FD8B-D938E1BBB3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l"/>
            <a:r>
              <a:rPr lang="it" err="1"/>
              <a:t>Modern</a:t>
            </a:r>
            <a:r>
              <a:rPr lang="it"/>
              <a:t> </a:t>
            </a:r>
            <a:r>
              <a:rPr lang="it" err="1"/>
              <a:t>Multiview</a:t>
            </a:r>
            <a:r>
              <a:rPr lang="it"/>
              <a:t> Stereo Matching</a:t>
            </a:r>
            <a:endParaRPr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A3F9BC5-3FE3-57AD-673C-93C1BFA1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5181" y="1245893"/>
            <a:ext cx="7337843" cy="3416400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114300" indent="0" algn="ctr">
              <a:buNone/>
            </a:pPr>
            <a:r>
              <a:rPr lang="it-IT" err="1"/>
              <a:t>Modern</a:t>
            </a:r>
            <a:r>
              <a:rPr lang="it-IT"/>
              <a:t> </a:t>
            </a:r>
            <a:r>
              <a:rPr lang="it-IT" err="1"/>
              <a:t>Multiview</a:t>
            </a:r>
            <a:r>
              <a:rPr lang="it-IT"/>
              <a:t> Stereo Matching exploits data-</a:t>
            </a:r>
            <a:r>
              <a:rPr lang="it-IT" err="1"/>
              <a:t>driven</a:t>
            </a:r>
            <a:r>
              <a:rPr lang="it-IT"/>
              <a:t> deep learning techniques.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676075D-F479-9A3A-019B-608C28AAA3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0852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>
          <a:extLst>
            <a:ext uri="{FF2B5EF4-FFF2-40B4-BE49-F238E27FC236}">
              <a16:creationId xmlns:a16="http://schemas.microsoft.com/office/drawing/2014/main" id="{AF2AE5BE-E7A5-0986-EB85-DF726E0A3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F9B52E9A-72B5-955A-BE06-86AED30BE604}"/>
              </a:ext>
            </a:extLst>
          </p:cNvPr>
          <p:cNvCxnSpPr>
            <a:cxnSpLocks/>
          </p:cNvCxnSpPr>
          <p:nvPr/>
        </p:nvCxnSpPr>
        <p:spPr>
          <a:xfrm>
            <a:off x="840593" y="1618092"/>
            <a:ext cx="1658466" cy="2282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AFBFCF6-2EEC-7194-E540-8F957DC9A512}"/>
              </a:ext>
            </a:extLst>
          </p:cNvPr>
          <p:cNvCxnSpPr>
            <a:cxnSpLocks/>
          </p:cNvCxnSpPr>
          <p:nvPr/>
        </p:nvCxnSpPr>
        <p:spPr>
          <a:xfrm flipV="1">
            <a:off x="834878" y="1923269"/>
            <a:ext cx="2218536" cy="3433"/>
          </a:xfrm>
          <a:prstGeom prst="straightConnector1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56D297A-785D-F09C-0CE8-9F6639F044F7}"/>
              </a:ext>
            </a:extLst>
          </p:cNvPr>
          <p:cNvCxnSpPr/>
          <p:nvPr/>
        </p:nvCxnSpPr>
        <p:spPr>
          <a:xfrm>
            <a:off x="2612244" y="1618092"/>
            <a:ext cx="6133311" cy="2282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093FC20-ED79-11F8-3875-7EAEA966D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35305"/>
            <a:ext cx="8920650" cy="3416400"/>
          </a:xfrm>
        </p:spPr>
        <p:txBody>
          <a:bodyPr/>
          <a:lstStyle/>
          <a:p>
            <a:pPr marL="114300" indent="0">
              <a:buNone/>
            </a:pPr>
            <a:r>
              <a:rPr lang="it-IT" err="1"/>
              <a:t>MVSNet</a:t>
            </a:r>
            <a:r>
              <a:rPr lang="it-IT"/>
              <a:t> </a:t>
            </a:r>
            <a:r>
              <a:rPr lang="it-IT" err="1"/>
              <a:t>proposes</a:t>
            </a:r>
            <a:r>
              <a:rPr lang="it-IT"/>
              <a:t> Cost Volume </a:t>
            </a:r>
            <a:r>
              <a:rPr lang="it-IT" err="1"/>
              <a:t>aggregation</a:t>
            </a:r>
            <a:r>
              <a:rPr lang="it-IT"/>
              <a:t>:</a:t>
            </a:r>
          </a:p>
          <a:p>
            <a:pPr>
              <a:lnSpc>
                <a:spcPct val="114999"/>
              </a:lnSpc>
            </a:pPr>
            <a:r>
              <a:rPr lang="it-IT" err="1"/>
              <a:t>Extract</a:t>
            </a:r>
            <a:r>
              <a:rPr lang="it-IT"/>
              <a:t> features, </a:t>
            </a:r>
            <a:r>
              <a:rPr lang="it-IT" err="1"/>
              <a:t>calculate</a:t>
            </a:r>
            <a:r>
              <a:rPr lang="it-IT"/>
              <a:t> cost volume and aggregate </a:t>
            </a:r>
            <a:r>
              <a:rPr lang="it-IT" err="1"/>
              <a:t>them</a:t>
            </a:r>
            <a:r>
              <a:rPr lang="it-IT"/>
              <a:t> with a cost </a:t>
            </a:r>
            <a:r>
              <a:rPr lang="it-IT" err="1"/>
              <a:t>metric</a:t>
            </a:r>
            <a:r>
              <a:rPr lang="it-IT"/>
              <a:t>, </a:t>
            </a:r>
            <a:br>
              <a:rPr lang="it-IT"/>
            </a:br>
            <a:r>
              <a:rPr lang="it-IT" err="1"/>
              <a:t>predict</a:t>
            </a:r>
            <a:r>
              <a:rPr lang="it-IT"/>
              <a:t> the </a:t>
            </a:r>
            <a:r>
              <a:rPr lang="it-IT" err="1"/>
              <a:t>depth</a:t>
            </a:r>
            <a:r>
              <a:rPr lang="it-IT"/>
              <a:t> </a:t>
            </a:r>
            <a:r>
              <a:rPr lang="it-IT" err="1"/>
              <a:t>map</a:t>
            </a:r>
            <a:endParaRPr lang="it-IT"/>
          </a:p>
        </p:txBody>
      </p:sp>
      <p:sp>
        <p:nvSpPr>
          <p:cNvPr id="968" name="Google Shape;968;p86">
            <a:extLst>
              <a:ext uri="{FF2B5EF4-FFF2-40B4-BE49-F238E27FC236}">
                <a16:creationId xmlns:a16="http://schemas.microsoft.com/office/drawing/2014/main" id="{7001D162-9550-4449-A6FB-9F3803A205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l"/>
            <a:r>
              <a:rPr lang="it" err="1"/>
              <a:t>Modern</a:t>
            </a:r>
            <a:r>
              <a:rPr lang="it"/>
              <a:t> </a:t>
            </a:r>
            <a:r>
              <a:rPr lang="it" err="1"/>
              <a:t>Multiview</a:t>
            </a:r>
            <a:r>
              <a:rPr lang="it"/>
              <a:t> Stereo Matching</a:t>
            </a:r>
            <a:endParaRPr/>
          </a:p>
        </p:txBody>
      </p:sp>
      <p:pic>
        <p:nvPicPr>
          <p:cNvPr id="3" name="Immagine 2" descr="Immagine che contiene testo, schermata, diagramma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B8796DAE-1C31-6B3B-338B-1D9394395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565" y="1964780"/>
            <a:ext cx="7280910" cy="307702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955B7C3-D028-0927-00E0-07DDCB04A774}"/>
              </a:ext>
            </a:extLst>
          </p:cNvPr>
          <p:cNvSpPr/>
          <p:nvPr/>
        </p:nvSpPr>
        <p:spPr>
          <a:xfrm>
            <a:off x="1007874" y="2029460"/>
            <a:ext cx="2077454" cy="305790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DD2CAE4-AAA0-06E5-610E-D8BAA9BCE49E}"/>
              </a:ext>
            </a:extLst>
          </p:cNvPr>
          <p:cNvSpPr/>
          <p:nvPr/>
        </p:nvSpPr>
        <p:spPr>
          <a:xfrm>
            <a:off x="3150999" y="2029459"/>
            <a:ext cx="2688959" cy="3057903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CE1719D-149D-711A-91DE-62DD24B3E77C}"/>
              </a:ext>
            </a:extLst>
          </p:cNvPr>
          <p:cNvSpPr/>
          <p:nvPr/>
        </p:nvSpPr>
        <p:spPr>
          <a:xfrm>
            <a:off x="6197094" y="2029459"/>
            <a:ext cx="2694674" cy="3057903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35EC7E0-017A-E1BB-076C-FE12DCB8D09C}"/>
              </a:ext>
            </a:extLst>
          </p:cNvPr>
          <p:cNvSpPr txBox="1"/>
          <p:nvPr/>
        </p:nvSpPr>
        <p:spPr>
          <a:xfrm>
            <a:off x="34290" y="4223385"/>
            <a:ext cx="10572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200" err="1">
                <a:solidFill>
                  <a:srgbClr val="595959"/>
                </a:solidFill>
              </a:rPr>
              <a:t>MVSNet</a:t>
            </a:r>
            <a:r>
              <a:rPr lang="it-IT" sz="1200">
                <a:solidFill>
                  <a:srgbClr val="595959"/>
                </a:solidFill>
              </a:rPr>
              <a:t>. </a:t>
            </a:r>
            <a:r>
              <a:rPr lang="it-IT" sz="1200" err="1">
                <a:solidFill>
                  <a:srgbClr val="595959"/>
                </a:solidFill>
              </a:rPr>
              <a:t>Yao</a:t>
            </a:r>
            <a:r>
              <a:rPr lang="it-IT" sz="1200">
                <a:solidFill>
                  <a:srgbClr val="595959"/>
                </a:solidFill>
              </a:rPr>
              <a:t> et al. ECCV 18</a:t>
            </a:r>
            <a:endParaRPr lang="it-IT" sz="120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6E15666-4E3D-8611-8659-17BA5063F2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709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>
          <a:extLst>
            <a:ext uri="{FF2B5EF4-FFF2-40B4-BE49-F238E27FC236}">
              <a16:creationId xmlns:a16="http://schemas.microsoft.com/office/drawing/2014/main" id="{317A78A9-017E-C679-72F3-71E7A8C1E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BD57828-DFF9-8C89-D889-F02278FEA40E}"/>
              </a:ext>
            </a:extLst>
          </p:cNvPr>
          <p:cNvCxnSpPr>
            <a:cxnSpLocks/>
          </p:cNvCxnSpPr>
          <p:nvPr/>
        </p:nvCxnSpPr>
        <p:spPr>
          <a:xfrm flipV="1">
            <a:off x="5944336" y="1366926"/>
            <a:ext cx="2567896" cy="2687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8D351B7-F8FB-CAA6-734C-AF6A0F2F1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248" y="1014818"/>
            <a:ext cx="8920650" cy="3416400"/>
          </a:xfrm>
        </p:spPr>
        <p:txBody>
          <a:bodyPr/>
          <a:lstStyle/>
          <a:p>
            <a:pPr marL="114300" indent="0">
              <a:lnSpc>
                <a:spcPct val="114999"/>
              </a:lnSpc>
              <a:buNone/>
            </a:pPr>
            <a:r>
              <a:rPr lang="it-IT"/>
              <a:t>R-</a:t>
            </a:r>
            <a:r>
              <a:rPr lang="it-IT" err="1"/>
              <a:t>MVSNet</a:t>
            </a:r>
            <a:r>
              <a:rPr lang="it-IT"/>
              <a:t> (CVPR2019) </a:t>
            </a:r>
            <a:r>
              <a:rPr lang="it-IT" err="1"/>
              <a:t>extends</a:t>
            </a:r>
            <a:r>
              <a:rPr lang="it-IT"/>
              <a:t> </a:t>
            </a:r>
            <a:r>
              <a:rPr lang="it-IT" err="1"/>
              <a:t>MVSNet</a:t>
            </a:r>
            <a:r>
              <a:rPr lang="it-IT"/>
              <a:t> by </a:t>
            </a:r>
            <a:r>
              <a:rPr lang="it-IT" err="1"/>
              <a:t>adding</a:t>
            </a:r>
            <a:r>
              <a:rPr lang="it-IT"/>
              <a:t> a </a:t>
            </a:r>
            <a:r>
              <a:rPr lang="it-IT" err="1"/>
              <a:t>recurrent</a:t>
            </a:r>
            <a:r>
              <a:rPr lang="it-IT"/>
              <a:t> </a:t>
            </a:r>
            <a:r>
              <a:rPr lang="it-IT" err="1"/>
              <a:t>neural</a:t>
            </a:r>
            <a:r>
              <a:rPr lang="it-IT"/>
              <a:t> network</a:t>
            </a:r>
          </a:p>
        </p:txBody>
      </p:sp>
      <p:sp>
        <p:nvSpPr>
          <p:cNvPr id="968" name="Google Shape;968;p86">
            <a:extLst>
              <a:ext uri="{FF2B5EF4-FFF2-40B4-BE49-F238E27FC236}">
                <a16:creationId xmlns:a16="http://schemas.microsoft.com/office/drawing/2014/main" id="{E64DCAEC-E8EB-E604-28B0-0A3C8B0EEE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l"/>
            <a:r>
              <a:rPr lang="it" err="1"/>
              <a:t>Modern</a:t>
            </a:r>
            <a:r>
              <a:rPr lang="it"/>
              <a:t> </a:t>
            </a:r>
            <a:r>
              <a:rPr lang="it" err="1"/>
              <a:t>Multiview</a:t>
            </a:r>
            <a:r>
              <a:rPr lang="it"/>
              <a:t> Stereo Matching</a:t>
            </a:r>
            <a:endParaRPr/>
          </a:p>
        </p:txBody>
      </p:sp>
      <p:pic>
        <p:nvPicPr>
          <p:cNvPr id="7" name="Immagine 6" descr="Immagine che contiene testo, schermata, diagramma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3DEC0F9A-9802-108D-EDE9-8D6FECABF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47" y="1447338"/>
            <a:ext cx="7146236" cy="3421641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B47CD190-43D3-BA3E-8080-A9200F986341}"/>
              </a:ext>
            </a:extLst>
          </p:cNvPr>
          <p:cNvSpPr/>
          <p:nvPr/>
        </p:nvSpPr>
        <p:spPr>
          <a:xfrm>
            <a:off x="3676530" y="1671652"/>
            <a:ext cx="3066398" cy="2227985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305F46A-E003-13A0-1B6F-DCA786D9FD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5439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>
          <a:extLst>
            <a:ext uri="{FF2B5EF4-FFF2-40B4-BE49-F238E27FC236}">
              <a16:creationId xmlns:a16="http://schemas.microsoft.com/office/drawing/2014/main" id="{D59FF5D4-B38A-750F-AB84-6DAA47929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2C0A21F-8864-024D-1CAB-B0A2BAA97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248" y="1014818"/>
            <a:ext cx="8920650" cy="3416400"/>
          </a:xfrm>
        </p:spPr>
        <p:txBody>
          <a:bodyPr/>
          <a:lstStyle/>
          <a:p>
            <a:pPr marL="114300" indent="0">
              <a:lnSpc>
                <a:spcPct val="114999"/>
              </a:lnSpc>
              <a:buNone/>
            </a:pPr>
            <a:r>
              <a:rPr lang="it-IT" err="1"/>
              <a:t>Additional</a:t>
            </a:r>
            <a:r>
              <a:rPr lang="it-IT"/>
              <a:t> Readings:</a:t>
            </a:r>
          </a:p>
          <a:p>
            <a:pPr marL="400050" indent="-285750">
              <a:lnSpc>
                <a:spcPct val="114999"/>
              </a:lnSpc>
            </a:pPr>
            <a:r>
              <a:rPr lang="it-IT" err="1"/>
              <a:t>MVSAnywhere</a:t>
            </a:r>
            <a:r>
              <a:rPr lang="it-IT"/>
              <a:t>: Zero-Shot Multi-</a:t>
            </a:r>
            <a:r>
              <a:rPr lang="it-IT" err="1"/>
              <a:t>View</a:t>
            </a:r>
            <a:r>
              <a:rPr lang="it-IT"/>
              <a:t> Stereo, Izquierdo et al. CVPR 2025</a:t>
            </a:r>
          </a:p>
          <a:p>
            <a:pPr>
              <a:lnSpc>
                <a:spcPct val="114999"/>
              </a:lnSpc>
            </a:pPr>
            <a:r>
              <a:rPr lang="it-IT"/>
              <a:t>Stereo </a:t>
            </a:r>
            <a:r>
              <a:rPr lang="it-IT" err="1"/>
              <a:t>Anywhere</a:t>
            </a:r>
            <a:r>
              <a:rPr lang="it-IT"/>
              <a:t>: </a:t>
            </a:r>
            <a:r>
              <a:rPr lang="it-IT" err="1"/>
              <a:t>Robust</a:t>
            </a:r>
            <a:r>
              <a:rPr lang="it-IT"/>
              <a:t> Zero-Shot Deep Stereo Matching </a:t>
            </a:r>
            <a:r>
              <a:rPr lang="it-IT" err="1"/>
              <a:t>Even</a:t>
            </a:r>
            <a:r>
              <a:rPr lang="it-IT"/>
              <a:t> </a:t>
            </a:r>
            <a:r>
              <a:rPr lang="it-IT" err="1"/>
              <a:t>Where</a:t>
            </a:r>
            <a:r>
              <a:rPr lang="it-IT"/>
              <a:t> </a:t>
            </a:r>
            <a:r>
              <a:rPr lang="it-IT" err="1"/>
              <a:t>Either</a:t>
            </a:r>
            <a:br>
              <a:rPr lang="it-IT"/>
            </a:br>
            <a:r>
              <a:rPr lang="it-IT"/>
              <a:t>Stereo or Mono </a:t>
            </a:r>
            <a:r>
              <a:rPr lang="it-IT" err="1"/>
              <a:t>Fail</a:t>
            </a:r>
            <a:r>
              <a:rPr lang="it-IT"/>
              <a:t>. Bartolomei et al. CVPR 2025</a:t>
            </a:r>
          </a:p>
          <a:p>
            <a:pPr>
              <a:lnSpc>
                <a:spcPct val="114999"/>
              </a:lnSpc>
            </a:pPr>
            <a:r>
              <a:rPr lang="it-IT" err="1"/>
              <a:t>Selective</a:t>
            </a:r>
            <a:r>
              <a:rPr lang="it-IT"/>
              <a:t>-Stereo: </a:t>
            </a:r>
            <a:r>
              <a:rPr lang="it-IT" err="1"/>
              <a:t>Adaptive</a:t>
            </a:r>
            <a:r>
              <a:rPr lang="it-IT"/>
              <a:t> Frequency Information </a:t>
            </a:r>
            <a:r>
              <a:rPr lang="it-IT" err="1"/>
              <a:t>Selection</a:t>
            </a:r>
            <a:r>
              <a:rPr lang="it-IT"/>
              <a:t> for Stereo Matching. Wang et al. CVPR 2024</a:t>
            </a:r>
          </a:p>
          <a:p>
            <a:pPr>
              <a:lnSpc>
                <a:spcPct val="114999"/>
              </a:lnSpc>
            </a:pPr>
            <a:r>
              <a:rPr lang="it-IT"/>
              <a:t>Cross-</a:t>
            </a:r>
            <a:r>
              <a:rPr lang="it-IT" err="1"/>
              <a:t>spectral</a:t>
            </a:r>
            <a:r>
              <a:rPr lang="it-IT"/>
              <a:t> </a:t>
            </a:r>
            <a:r>
              <a:rPr lang="it-IT" err="1"/>
              <a:t>Gated</a:t>
            </a:r>
            <a:r>
              <a:rPr lang="it-IT"/>
              <a:t>-RGB Stereo Depth </a:t>
            </a:r>
            <a:r>
              <a:rPr lang="it-IT" err="1"/>
              <a:t>Estimation</a:t>
            </a:r>
            <a:r>
              <a:rPr lang="it-IT"/>
              <a:t>. </a:t>
            </a:r>
            <a:r>
              <a:rPr lang="it-IT" err="1"/>
              <a:t>Brucker</a:t>
            </a:r>
            <a:r>
              <a:rPr lang="it-IT"/>
              <a:t> et al. CVPR 2024</a:t>
            </a:r>
          </a:p>
          <a:p>
            <a:pPr>
              <a:lnSpc>
                <a:spcPct val="114999"/>
              </a:lnSpc>
            </a:pPr>
            <a:r>
              <a:rPr lang="it-IT" err="1"/>
              <a:t>MoCha</a:t>
            </a:r>
            <a:r>
              <a:rPr lang="it-IT"/>
              <a:t>-Stereo: </a:t>
            </a:r>
            <a:r>
              <a:rPr lang="it-IT" err="1"/>
              <a:t>Motif</a:t>
            </a:r>
            <a:r>
              <a:rPr lang="it-IT"/>
              <a:t> Channel </a:t>
            </a:r>
            <a:r>
              <a:rPr lang="it-IT" err="1"/>
              <a:t>Attention</a:t>
            </a:r>
            <a:r>
              <a:rPr lang="it-IT"/>
              <a:t> Network for Stereo Matching. Chen et al. CVPR 2024</a:t>
            </a:r>
          </a:p>
          <a:p>
            <a:pPr>
              <a:lnSpc>
                <a:spcPct val="114999"/>
              </a:lnSpc>
            </a:pPr>
            <a:endParaRPr lang="it-IT"/>
          </a:p>
        </p:txBody>
      </p:sp>
      <p:sp>
        <p:nvSpPr>
          <p:cNvPr id="968" name="Google Shape;968;p86">
            <a:extLst>
              <a:ext uri="{FF2B5EF4-FFF2-40B4-BE49-F238E27FC236}">
                <a16:creationId xmlns:a16="http://schemas.microsoft.com/office/drawing/2014/main" id="{4327FCCB-AF5D-A9D9-34E2-CADCEA6E38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l"/>
            <a:r>
              <a:rPr lang="it" err="1"/>
              <a:t>Modern</a:t>
            </a:r>
            <a:r>
              <a:rPr lang="it"/>
              <a:t> </a:t>
            </a:r>
            <a:r>
              <a:rPr lang="it" err="1"/>
              <a:t>Multiview</a:t>
            </a:r>
            <a:r>
              <a:rPr lang="it"/>
              <a:t> Stereo Matching</a:t>
            </a:r>
            <a:endParaRPr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663C732-2E85-103E-FD12-221B0093D8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49411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/>
              <a:t>Modern Multiview Stereo Matching</a:t>
            </a:r>
            <a:endParaRPr/>
          </a:p>
        </p:txBody>
      </p:sp>
      <p:sp>
        <p:nvSpPr>
          <p:cNvPr id="984" name="Google Shape;984;p87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pic>
        <p:nvPicPr>
          <p:cNvPr id="986" name="Google Shape;986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425" y="1105225"/>
            <a:ext cx="6012251" cy="38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87"/>
          <p:cNvSpPr txBox="1"/>
          <p:nvPr/>
        </p:nvSpPr>
        <p:spPr>
          <a:xfrm>
            <a:off x="137300" y="4825675"/>
            <a:ext cx="69342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Learning-based Multi-View Stereo: A Survey. Wang et al, preprint 2024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AD47C6-3A6A-E662-95C8-65FF83A83254}"/>
              </a:ext>
            </a:extLst>
          </p:cNvPr>
          <p:cNvSpPr txBox="1"/>
          <p:nvPr/>
        </p:nvSpPr>
        <p:spPr>
          <a:xfrm>
            <a:off x="215900" y="1408793"/>
            <a:ext cx="2262415" cy="64633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>
                <a:solidFill>
                  <a:srgbClr val="595959"/>
                </a:solidFill>
              </a:rPr>
              <a:t>What we saw until </a:t>
            </a:r>
            <a:r>
              <a:rPr lang="it-IT" sz="1800"/>
              <a:t>​</a:t>
            </a:r>
            <a:br>
              <a:rPr lang="it-IT" sz="1800"/>
            </a:br>
            <a:r>
              <a:rPr lang="it-IT" sz="1800">
                <a:solidFill>
                  <a:srgbClr val="595959"/>
                </a:solidFill>
              </a:rPr>
              <a:t>now</a:t>
            </a:r>
            <a:endParaRPr lang="it-IT"/>
          </a:p>
        </p:txBody>
      </p:sp>
      <p:sp>
        <p:nvSpPr>
          <p:cNvPr id="4" name="Google Shape;996;p88">
            <a:extLst>
              <a:ext uri="{FF2B5EF4-FFF2-40B4-BE49-F238E27FC236}">
                <a16:creationId xmlns:a16="http://schemas.microsoft.com/office/drawing/2014/main" id="{1AA8C4C7-CC99-C2F8-3652-A9E6AD871B51}"/>
              </a:ext>
            </a:extLst>
          </p:cNvPr>
          <p:cNvSpPr/>
          <p:nvPr/>
        </p:nvSpPr>
        <p:spPr>
          <a:xfrm>
            <a:off x="2895595" y="1120150"/>
            <a:ext cx="1280100" cy="213300"/>
          </a:xfrm>
          <a:prstGeom prst="rect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6" name="Google Shape;996;p88">
            <a:extLst>
              <a:ext uri="{FF2B5EF4-FFF2-40B4-BE49-F238E27FC236}">
                <a16:creationId xmlns:a16="http://schemas.microsoft.com/office/drawing/2014/main" id="{64FB6F5B-FB9F-2663-2249-BFF4ACFE9091}"/>
              </a:ext>
            </a:extLst>
          </p:cNvPr>
          <p:cNvSpPr/>
          <p:nvPr/>
        </p:nvSpPr>
        <p:spPr>
          <a:xfrm>
            <a:off x="2877158" y="2429069"/>
            <a:ext cx="1273955" cy="508267"/>
          </a:xfrm>
          <a:prstGeom prst="rect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8" name="Google Shape;996;p88">
            <a:extLst>
              <a:ext uri="{FF2B5EF4-FFF2-40B4-BE49-F238E27FC236}">
                <a16:creationId xmlns:a16="http://schemas.microsoft.com/office/drawing/2014/main" id="{E08F1620-EC42-8AF5-8961-4337FAEAA960}"/>
              </a:ext>
            </a:extLst>
          </p:cNvPr>
          <p:cNvSpPr/>
          <p:nvPr/>
        </p:nvSpPr>
        <p:spPr>
          <a:xfrm>
            <a:off x="6625706" y="2318456"/>
            <a:ext cx="720891" cy="244026"/>
          </a:xfrm>
          <a:prstGeom prst="rect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0" name="Google Shape;996;p88">
            <a:extLst>
              <a:ext uri="{FF2B5EF4-FFF2-40B4-BE49-F238E27FC236}">
                <a16:creationId xmlns:a16="http://schemas.microsoft.com/office/drawing/2014/main" id="{89FE26EA-2A6D-C71D-2206-5EC4ECC406AF}"/>
              </a:ext>
            </a:extLst>
          </p:cNvPr>
          <p:cNvSpPr/>
          <p:nvPr/>
        </p:nvSpPr>
        <p:spPr>
          <a:xfrm>
            <a:off x="6625705" y="2072649"/>
            <a:ext cx="720891" cy="244026"/>
          </a:xfrm>
          <a:prstGeom prst="rect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B22F56-C07C-B0B2-0913-3F4F5E30AC4A}"/>
              </a:ext>
            </a:extLst>
          </p:cNvPr>
          <p:cNvSpPr txBox="1"/>
          <p:nvPr/>
        </p:nvSpPr>
        <p:spPr>
          <a:xfrm>
            <a:off x="215900" y="3567793"/>
            <a:ext cx="226241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dirty="0" err="1">
                <a:solidFill>
                  <a:srgbClr val="595959"/>
                </a:solidFill>
              </a:rPr>
              <a:t>What</a:t>
            </a:r>
            <a:r>
              <a:rPr lang="it-IT" sz="1800" dirty="0">
                <a:solidFill>
                  <a:srgbClr val="595959"/>
                </a:solidFill>
              </a:rPr>
              <a:t> </a:t>
            </a:r>
            <a:r>
              <a:rPr lang="it-IT" sz="1800" dirty="0" err="1">
                <a:solidFill>
                  <a:srgbClr val="595959"/>
                </a:solidFill>
              </a:rPr>
              <a:t>we</a:t>
            </a:r>
            <a:r>
              <a:rPr lang="it-IT" sz="1800" dirty="0">
                <a:solidFill>
                  <a:srgbClr val="595959"/>
                </a:solidFill>
              </a:rPr>
              <a:t> </a:t>
            </a:r>
            <a:r>
              <a:rPr lang="it-IT" sz="1800" dirty="0" err="1">
                <a:solidFill>
                  <a:srgbClr val="595959"/>
                </a:solidFill>
              </a:rPr>
              <a:t>will</a:t>
            </a:r>
            <a:r>
              <a:rPr lang="it-IT" sz="1800" dirty="0">
                <a:solidFill>
                  <a:srgbClr val="595959"/>
                </a:solidFill>
              </a:rPr>
              <a:t> </a:t>
            </a:r>
            <a:r>
              <a:rPr lang="it-IT" sz="1800" dirty="0" err="1">
                <a:solidFill>
                  <a:srgbClr val="595959"/>
                </a:solidFill>
              </a:rPr>
              <a:t>see</a:t>
            </a:r>
            <a:r>
              <a:rPr lang="it-IT" sz="1800" dirty="0">
                <a:solidFill>
                  <a:srgbClr val="595959"/>
                </a:solidFill>
              </a:rPr>
              <a:t> in </a:t>
            </a:r>
            <a:r>
              <a:rPr lang="it-IT" sz="1800" dirty="0"/>
              <a:t>​</a:t>
            </a:r>
            <a:br>
              <a:rPr lang="it-IT" sz="1800" dirty="0"/>
            </a:br>
            <a:r>
              <a:rPr lang="it-IT" sz="1800" dirty="0">
                <a:solidFill>
                  <a:srgbClr val="595959"/>
                </a:solidFill>
              </a:rPr>
              <a:t>future </a:t>
            </a:r>
            <a:r>
              <a:rPr lang="it-IT" sz="1800" dirty="0" err="1">
                <a:solidFill>
                  <a:srgbClr val="595959"/>
                </a:solidFill>
              </a:rPr>
              <a:t>lectures</a:t>
            </a:r>
            <a:endParaRPr lang="it-IT" dirty="0" err="1"/>
          </a:p>
        </p:txBody>
      </p:sp>
      <p:sp>
        <p:nvSpPr>
          <p:cNvPr id="13" name="Google Shape;1006;p89">
            <a:extLst>
              <a:ext uri="{FF2B5EF4-FFF2-40B4-BE49-F238E27FC236}">
                <a16:creationId xmlns:a16="http://schemas.microsoft.com/office/drawing/2014/main" id="{87D09F9E-D77A-ECDA-AB1F-11F9503A6AE2}"/>
              </a:ext>
            </a:extLst>
          </p:cNvPr>
          <p:cNvSpPr/>
          <p:nvPr/>
        </p:nvSpPr>
        <p:spPr>
          <a:xfrm>
            <a:off x="4198630" y="3985280"/>
            <a:ext cx="1280100" cy="213300"/>
          </a:xfrm>
          <a:prstGeom prst="rect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5" name="Google Shape;1007;p89">
            <a:extLst>
              <a:ext uri="{FF2B5EF4-FFF2-40B4-BE49-F238E27FC236}">
                <a16:creationId xmlns:a16="http://schemas.microsoft.com/office/drawing/2014/main" id="{6F33E5C5-3EED-878B-E5BD-30D87965CD85}"/>
              </a:ext>
            </a:extLst>
          </p:cNvPr>
          <p:cNvSpPr/>
          <p:nvPr/>
        </p:nvSpPr>
        <p:spPr>
          <a:xfrm>
            <a:off x="4198630" y="4229120"/>
            <a:ext cx="1280100" cy="213300"/>
          </a:xfrm>
          <a:prstGeom prst="rect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7" name="Google Shape;1008;p89">
            <a:extLst>
              <a:ext uri="{FF2B5EF4-FFF2-40B4-BE49-F238E27FC236}">
                <a16:creationId xmlns:a16="http://schemas.microsoft.com/office/drawing/2014/main" id="{4BA98E59-8ABE-BB42-4818-DF378F5EBEB9}"/>
              </a:ext>
            </a:extLst>
          </p:cNvPr>
          <p:cNvSpPr/>
          <p:nvPr/>
        </p:nvSpPr>
        <p:spPr>
          <a:xfrm>
            <a:off x="4198630" y="4472960"/>
            <a:ext cx="1280100" cy="213300"/>
          </a:xfrm>
          <a:prstGeom prst="rect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9B9396EE-23D4-8403-B55F-C37B177DE0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68</a:t>
            </a:fld>
            <a:endParaRPr lang="it-IT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9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5101208-7E15-6EAF-AD08-3720DF27F8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69</a:t>
            </a:fld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Recovering</a:t>
            </a:r>
            <a:r>
              <a:rPr lang="it" dirty="0"/>
              <a:t> 3D from an Image </a:t>
            </a:r>
            <a:endParaRPr lang="it-IT" dirty="0"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14999"/>
              </a:lnSpc>
              <a:buNone/>
            </a:pPr>
            <a:r>
              <a:rPr lang="it" dirty="0" err="1"/>
              <a:t>Luckily</a:t>
            </a:r>
            <a:r>
              <a:rPr lang="it" dirty="0"/>
              <a:t>, </a:t>
            </a:r>
            <a:r>
              <a:rPr lang="it" dirty="0" err="1"/>
              <a:t>we</a:t>
            </a:r>
            <a:r>
              <a:rPr lang="it" dirty="0"/>
              <a:t> </a:t>
            </a:r>
            <a:r>
              <a:rPr lang="it" dirty="0" err="1"/>
              <a:t>have</a:t>
            </a:r>
            <a:r>
              <a:rPr lang="it" dirty="0"/>
              <a:t> more </a:t>
            </a:r>
            <a:r>
              <a:rPr lang="it" dirty="0" err="1"/>
              <a:t>than</a:t>
            </a:r>
            <a:r>
              <a:rPr lang="it" dirty="0"/>
              <a:t> one point of </a:t>
            </a:r>
            <a:r>
              <a:rPr lang="it" dirty="0" err="1"/>
              <a:t>view</a:t>
            </a:r>
            <a:r>
              <a:rPr lang="it" dirty="0"/>
              <a:t> on the word </a:t>
            </a:r>
            <a:r>
              <a:rPr lang="it" dirty="0" err="1"/>
              <a:t>that</a:t>
            </a:r>
            <a:r>
              <a:rPr lang="it" dirty="0"/>
              <a:t> surrounds </a:t>
            </a:r>
            <a:r>
              <a:rPr lang="it" dirty="0" err="1"/>
              <a:t>us</a:t>
            </a:r>
            <a:r>
              <a:rPr lang="it" dirty="0"/>
              <a:t>. </a:t>
            </a:r>
            <a:endParaRPr lang="it-IT" dirty="0"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dirty="0" err="1"/>
              <a:t>We</a:t>
            </a:r>
            <a:r>
              <a:rPr lang="it" dirty="0"/>
              <a:t> can </a:t>
            </a:r>
            <a:r>
              <a:rPr lang="it" dirty="0" err="1"/>
              <a:t>infer</a:t>
            </a:r>
            <a:r>
              <a:rPr lang="it" dirty="0"/>
              <a:t> </a:t>
            </a:r>
            <a:r>
              <a:rPr lang="it" dirty="0" err="1"/>
              <a:t>depth</a:t>
            </a:r>
            <a:r>
              <a:rPr lang="it" dirty="0"/>
              <a:t> from </a:t>
            </a:r>
            <a:r>
              <a:rPr lang="it" dirty="0" err="1"/>
              <a:t>our</a:t>
            </a:r>
            <a:r>
              <a:rPr lang="it" dirty="0"/>
              <a:t> </a:t>
            </a:r>
            <a:r>
              <a:rPr lang="it" b="1" dirty="0" err="1"/>
              <a:t>two-eye</a:t>
            </a:r>
            <a:r>
              <a:rPr lang="it" b="1" dirty="0"/>
              <a:t> system</a:t>
            </a:r>
            <a:endParaRPr b="1"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5800" y="1910650"/>
            <a:ext cx="2627499" cy="266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2;p18">
            <a:extLst>
              <a:ext uri="{FF2B5EF4-FFF2-40B4-BE49-F238E27FC236}">
                <a16:creationId xmlns:a16="http://schemas.microsoft.com/office/drawing/2014/main" id="{5D1FC2B7-9113-2F9E-B7F3-51BDADCC5A7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91" y="2573343"/>
            <a:ext cx="3019860" cy="18633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4;p18">
            <a:extLst>
              <a:ext uri="{FF2B5EF4-FFF2-40B4-BE49-F238E27FC236}">
                <a16:creationId xmlns:a16="http://schemas.microsoft.com/office/drawing/2014/main" id="{07A671B7-B19A-EE59-EE07-F6B94C81252B}"/>
              </a:ext>
            </a:extLst>
          </p:cNvPr>
          <p:cNvSpPr txBox="1"/>
          <p:nvPr/>
        </p:nvSpPr>
        <p:spPr>
          <a:xfrm>
            <a:off x="-2895" y="4438616"/>
            <a:ext cx="3018287" cy="279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it" sz="1000" err="1">
                <a:solidFill>
                  <a:schemeClr val="dk2"/>
                </a:solidFill>
              </a:rPr>
              <a:t>Wooden</a:t>
            </a:r>
            <a:r>
              <a:rPr lang="it" sz="1000">
                <a:solidFill>
                  <a:schemeClr val="dk2"/>
                </a:solidFill>
              </a:rPr>
              <a:t> stereo </a:t>
            </a:r>
            <a:r>
              <a:rPr lang="it" sz="1000" err="1">
                <a:solidFill>
                  <a:schemeClr val="dk2"/>
                </a:solidFill>
              </a:rPr>
              <a:t>viewing</a:t>
            </a:r>
            <a:r>
              <a:rPr lang="it" sz="1000">
                <a:solidFill>
                  <a:schemeClr val="dk2"/>
                </a:solidFill>
              </a:rPr>
              <a:t> device, late 19th </a:t>
            </a:r>
            <a:r>
              <a:rPr lang="it" sz="1000" err="1">
                <a:solidFill>
                  <a:schemeClr val="dk2"/>
                </a:solidFill>
              </a:rPr>
              <a:t>century</a:t>
            </a:r>
            <a:r>
              <a:rPr lang="it" sz="1000">
                <a:solidFill>
                  <a:schemeClr val="dk2"/>
                </a:solidFill>
              </a:rPr>
              <a:t>. Swiss National Museum</a:t>
            </a:r>
            <a:endParaRPr lang="it-IT" sz="1000">
              <a:solidFill>
                <a:schemeClr val="dk2"/>
              </a:solidFill>
            </a:endParaRPr>
          </a:p>
        </p:txBody>
      </p:sp>
      <p:sp>
        <p:nvSpPr>
          <p:cNvPr id="7" name="Google Shape;95;p18">
            <a:extLst>
              <a:ext uri="{FF2B5EF4-FFF2-40B4-BE49-F238E27FC236}">
                <a16:creationId xmlns:a16="http://schemas.microsoft.com/office/drawing/2014/main" id="{621FB967-F6E4-CAF1-ED30-5C0016B372D5}"/>
              </a:ext>
            </a:extLst>
          </p:cNvPr>
          <p:cNvSpPr txBox="1"/>
          <p:nvPr/>
        </p:nvSpPr>
        <p:spPr>
          <a:xfrm>
            <a:off x="3271503" y="4497475"/>
            <a:ext cx="2602450" cy="22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" sz="1000">
                <a:solidFill>
                  <a:schemeClr val="dk2"/>
                </a:solidFill>
              </a:rPr>
              <a:t>Oculus/Meta Quest </a:t>
            </a:r>
            <a:r>
              <a:rPr lang="it" sz="1000" err="1">
                <a:solidFill>
                  <a:schemeClr val="dk2"/>
                </a:solidFill>
              </a:rPr>
              <a:t>visors</a:t>
            </a:r>
            <a:r>
              <a:rPr lang="it" sz="1000">
                <a:solidFill>
                  <a:schemeClr val="dk2"/>
                </a:solidFill>
              </a:rPr>
              <a:t>.</a:t>
            </a:r>
            <a:endParaRPr lang="it-IT" sz="1000">
              <a:solidFill>
                <a:schemeClr val="dk2"/>
              </a:solidFill>
            </a:endParaRPr>
          </a:p>
        </p:txBody>
      </p:sp>
      <p:pic>
        <p:nvPicPr>
          <p:cNvPr id="9" name="Immagine 8" descr="Immagine che contiene Auricolari, elmetto&#10;&#10;Il contenuto generato dall&amp;#39;IA potrebbe non essere corretto.">
            <a:extLst>
              <a:ext uri="{FF2B5EF4-FFF2-40B4-BE49-F238E27FC236}">
                <a16:creationId xmlns:a16="http://schemas.microsoft.com/office/drawing/2014/main" id="{9AD9CE86-E4CA-A2DE-E21B-87B9F137E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020" y="2459467"/>
            <a:ext cx="3811781" cy="2141494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D9683ABF-FEA1-E30F-1A65-31A3BCF352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</a:t>
            </a:fld>
            <a:endParaRPr lang="it-IT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020" name="Google Shape;1020;p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b="1"/>
              <a:t>Monocular Depth Estimation</a:t>
            </a:r>
            <a:r>
              <a:rPr lang="it"/>
              <a:t> is the task of estimating the depth value (distance relative to the camera) of each pixel given a single (monocular) RGB image.</a:t>
            </a:r>
            <a:endParaRPr/>
          </a:p>
        </p:txBody>
      </p:sp>
      <p:pic>
        <p:nvPicPr>
          <p:cNvPr id="1021" name="Google Shape;102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949" y="2058675"/>
            <a:ext cx="7168102" cy="283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91"/>
          <p:cNvSpPr/>
          <p:nvPr/>
        </p:nvSpPr>
        <p:spPr>
          <a:xfrm>
            <a:off x="4058925" y="3353225"/>
            <a:ext cx="970800" cy="217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23" name="Google Shape;1023;p91"/>
          <p:cNvCxnSpPr/>
          <p:nvPr/>
        </p:nvCxnSpPr>
        <p:spPr>
          <a:xfrm>
            <a:off x="4144153" y="3452675"/>
            <a:ext cx="819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A06C2AD-6201-38C7-FF6A-A1A6B31CC1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70</a:t>
            </a:fld>
            <a:endParaRPr lang="it-IT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029" name="Google Shape;1029;p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Recent Deep Learning advancements made Monocular Depth Estimation possible</a:t>
            </a:r>
            <a:endParaRPr/>
          </a:p>
        </p:txBody>
      </p:sp>
      <p:pic>
        <p:nvPicPr>
          <p:cNvPr id="1030" name="Google Shape;103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8351" y="1753099"/>
            <a:ext cx="5467300" cy="323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E9C4E10-DA5A-AEAE-26D0-0AD1A90A8A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71</a:t>
            </a:fld>
            <a:endParaRPr lang="it-IT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036" name="Google Shape;1036;p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Learning from direct supervision: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Data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Architecture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Training Objective</a:t>
            </a:r>
            <a:endParaRPr/>
          </a:p>
        </p:txBody>
      </p:sp>
      <p:pic>
        <p:nvPicPr>
          <p:cNvPr id="1037" name="Google Shape;1037;p93"/>
          <p:cNvPicPr preferRelativeResize="0"/>
          <p:nvPr/>
        </p:nvPicPr>
        <p:blipFill rotWithShape="1">
          <a:blip r:embed="rId3">
            <a:alphaModFix/>
          </a:blip>
          <a:srcRect r="60923"/>
          <a:stretch/>
        </p:blipFill>
        <p:spPr>
          <a:xfrm>
            <a:off x="232375" y="2873622"/>
            <a:ext cx="1824200" cy="18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93"/>
          <p:cNvPicPr preferRelativeResize="0"/>
          <p:nvPr/>
        </p:nvPicPr>
        <p:blipFill rotWithShape="1">
          <a:blip r:embed="rId3">
            <a:alphaModFix/>
          </a:blip>
          <a:srcRect l="61380" r="-457"/>
          <a:stretch/>
        </p:blipFill>
        <p:spPr>
          <a:xfrm>
            <a:off x="4093200" y="2864149"/>
            <a:ext cx="1824200" cy="18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93"/>
          <p:cNvPicPr preferRelativeResize="0"/>
          <p:nvPr/>
        </p:nvPicPr>
        <p:blipFill rotWithShape="1">
          <a:blip r:embed="rId3">
            <a:alphaModFix/>
          </a:blip>
          <a:srcRect l="61380" r="-457"/>
          <a:stretch/>
        </p:blipFill>
        <p:spPr>
          <a:xfrm>
            <a:off x="7298200" y="2869695"/>
            <a:ext cx="1824200" cy="184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93"/>
          <p:cNvSpPr/>
          <p:nvPr/>
        </p:nvSpPr>
        <p:spPr>
          <a:xfrm>
            <a:off x="2389250" y="33961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93"/>
          <p:cNvSpPr/>
          <p:nvPr/>
        </p:nvSpPr>
        <p:spPr>
          <a:xfrm>
            <a:off x="2389250" y="37009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93"/>
          <p:cNvSpPr/>
          <p:nvPr/>
        </p:nvSpPr>
        <p:spPr>
          <a:xfrm>
            <a:off x="2389250" y="40057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93"/>
          <p:cNvSpPr/>
          <p:nvPr/>
        </p:nvSpPr>
        <p:spPr>
          <a:xfrm>
            <a:off x="2770250" y="33961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93"/>
          <p:cNvSpPr/>
          <p:nvPr/>
        </p:nvSpPr>
        <p:spPr>
          <a:xfrm>
            <a:off x="2770250" y="37009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93"/>
          <p:cNvSpPr/>
          <p:nvPr/>
        </p:nvSpPr>
        <p:spPr>
          <a:xfrm>
            <a:off x="2770250" y="40057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46" name="Google Shape;1046;p93"/>
          <p:cNvCxnSpPr>
            <a:stCxn id="1040" idx="6"/>
            <a:endCxn id="1043" idx="2"/>
          </p:cNvCxnSpPr>
          <p:nvPr/>
        </p:nvCxnSpPr>
        <p:spPr>
          <a:xfrm>
            <a:off x="2574050" y="34885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7" name="Google Shape;1047;p93"/>
          <p:cNvCxnSpPr>
            <a:stCxn id="1040" idx="6"/>
            <a:endCxn id="1044" idx="2"/>
          </p:cNvCxnSpPr>
          <p:nvPr/>
        </p:nvCxnSpPr>
        <p:spPr>
          <a:xfrm>
            <a:off x="2574050" y="3488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8" name="Google Shape;1048;p93"/>
          <p:cNvCxnSpPr>
            <a:stCxn id="1040" idx="6"/>
            <a:endCxn id="1045" idx="2"/>
          </p:cNvCxnSpPr>
          <p:nvPr/>
        </p:nvCxnSpPr>
        <p:spPr>
          <a:xfrm>
            <a:off x="2574050" y="34885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9" name="Google Shape;1049;p93"/>
          <p:cNvCxnSpPr>
            <a:stCxn id="1041" idx="6"/>
            <a:endCxn id="1043" idx="2"/>
          </p:cNvCxnSpPr>
          <p:nvPr/>
        </p:nvCxnSpPr>
        <p:spPr>
          <a:xfrm rot="10800000" flipH="1">
            <a:off x="2574050" y="3488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0" name="Google Shape;1050;p93"/>
          <p:cNvCxnSpPr>
            <a:stCxn id="1041" idx="6"/>
            <a:endCxn id="1044" idx="2"/>
          </p:cNvCxnSpPr>
          <p:nvPr/>
        </p:nvCxnSpPr>
        <p:spPr>
          <a:xfrm>
            <a:off x="2574050" y="37933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1" name="Google Shape;1051;p93"/>
          <p:cNvCxnSpPr>
            <a:stCxn id="1041" idx="6"/>
            <a:endCxn id="1045" idx="2"/>
          </p:cNvCxnSpPr>
          <p:nvPr/>
        </p:nvCxnSpPr>
        <p:spPr>
          <a:xfrm>
            <a:off x="2574050" y="37933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2" name="Google Shape;1052;p93"/>
          <p:cNvCxnSpPr>
            <a:stCxn id="1042" idx="6"/>
            <a:endCxn id="1043" idx="2"/>
          </p:cNvCxnSpPr>
          <p:nvPr/>
        </p:nvCxnSpPr>
        <p:spPr>
          <a:xfrm rot="10800000" flipH="1">
            <a:off x="2574050" y="34885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3" name="Google Shape;1053;p93"/>
          <p:cNvCxnSpPr>
            <a:stCxn id="1042" idx="6"/>
            <a:endCxn id="1044" idx="2"/>
          </p:cNvCxnSpPr>
          <p:nvPr/>
        </p:nvCxnSpPr>
        <p:spPr>
          <a:xfrm rot="10800000" flipH="1">
            <a:off x="2574050" y="37933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4" name="Google Shape;1054;p93"/>
          <p:cNvCxnSpPr>
            <a:stCxn id="1042" idx="6"/>
            <a:endCxn id="1045" idx="2"/>
          </p:cNvCxnSpPr>
          <p:nvPr/>
        </p:nvCxnSpPr>
        <p:spPr>
          <a:xfrm>
            <a:off x="2574050" y="40981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5" name="Google Shape;1055;p93"/>
          <p:cNvSpPr/>
          <p:nvPr/>
        </p:nvSpPr>
        <p:spPr>
          <a:xfrm>
            <a:off x="3151250" y="33961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93"/>
          <p:cNvSpPr/>
          <p:nvPr/>
        </p:nvSpPr>
        <p:spPr>
          <a:xfrm>
            <a:off x="3151250" y="37009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93"/>
          <p:cNvSpPr/>
          <p:nvPr/>
        </p:nvSpPr>
        <p:spPr>
          <a:xfrm>
            <a:off x="3151250" y="40057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58" name="Google Shape;1058;p93"/>
          <p:cNvCxnSpPr>
            <a:endCxn id="1055" idx="2"/>
          </p:cNvCxnSpPr>
          <p:nvPr/>
        </p:nvCxnSpPr>
        <p:spPr>
          <a:xfrm>
            <a:off x="2955050" y="34885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9" name="Google Shape;1059;p93"/>
          <p:cNvCxnSpPr>
            <a:endCxn id="1056" idx="2"/>
          </p:cNvCxnSpPr>
          <p:nvPr/>
        </p:nvCxnSpPr>
        <p:spPr>
          <a:xfrm>
            <a:off x="2955050" y="3488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0" name="Google Shape;1060;p93"/>
          <p:cNvCxnSpPr>
            <a:endCxn id="1057" idx="2"/>
          </p:cNvCxnSpPr>
          <p:nvPr/>
        </p:nvCxnSpPr>
        <p:spPr>
          <a:xfrm>
            <a:off x="2955050" y="34885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1" name="Google Shape;1061;p93"/>
          <p:cNvCxnSpPr>
            <a:endCxn id="1055" idx="2"/>
          </p:cNvCxnSpPr>
          <p:nvPr/>
        </p:nvCxnSpPr>
        <p:spPr>
          <a:xfrm rot="10800000" flipH="1">
            <a:off x="2955050" y="3488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2" name="Google Shape;1062;p93"/>
          <p:cNvCxnSpPr>
            <a:endCxn id="1056" idx="2"/>
          </p:cNvCxnSpPr>
          <p:nvPr/>
        </p:nvCxnSpPr>
        <p:spPr>
          <a:xfrm>
            <a:off x="2955050" y="37933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3" name="Google Shape;1063;p93"/>
          <p:cNvCxnSpPr>
            <a:endCxn id="1057" idx="2"/>
          </p:cNvCxnSpPr>
          <p:nvPr/>
        </p:nvCxnSpPr>
        <p:spPr>
          <a:xfrm>
            <a:off x="2955050" y="37933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4" name="Google Shape;1064;p93"/>
          <p:cNvCxnSpPr>
            <a:endCxn id="1055" idx="2"/>
          </p:cNvCxnSpPr>
          <p:nvPr/>
        </p:nvCxnSpPr>
        <p:spPr>
          <a:xfrm rot="10800000" flipH="1">
            <a:off x="2955050" y="34885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5" name="Google Shape;1065;p93"/>
          <p:cNvCxnSpPr>
            <a:endCxn id="1056" idx="2"/>
          </p:cNvCxnSpPr>
          <p:nvPr/>
        </p:nvCxnSpPr>
        <p:spPr>
          <a:xfrm rot="10800000" flipH="1">
            <a:off x="2955050" y="37933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6" name="Google Shape;1066;p93"/>
          <p:cNvCxnSpPr>
            <a:endCxn id="1057" idx="2"/>
          </p:cNvCxnSpPr>
          <p:nvPr/>
        </p:nvCxnSpPr>
        <p:spPr>
          <a:xfrm>
            <a:off x="2955050" y="40981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7" name="Google Shape;1067;p93"/>
          <p:cNvSpPr/>
          <p:nvPr/>
        </p:nvSpPr>
        <p:spPr>
          <a:xfrm>
            <a:off x="3532250" y="33961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93"/>
          <p:cNvSpPr/>
          <p:nvPr/>
        </p:nvSpPr>
        <p:spPr>
          <a:xfrm>
            <a:off x="3532250" y="37009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93"/>
          <p:cNvSpPr/>
          <p:nvPr/>
        </p:nvSpPr>
        <p:spPr>
          <a:xfrm>
            <a:off x="3532250" y="40057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0" name="Google Shape;1070;p93"/>
          <p:cNvCxnSpPr>
            <a:endCxn id="1067" idx="2"/>
          </p:cNvCxnSpPr>
          <p:nvPr/>
        </p:nvCxnSpPr>
        <p:spPr>
          <a:xfrm>
            <a:off x="3336050" y="34885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1" name="Google Shape;1071;p93"/>
          <p:cNvCxnSpPr>
            <a:endCxn id="1068" idx="2"/>
          </p:cNvCxnSpPr>
          <p:nvPr/>
        </p:nvCxnSpPr>
        <p:spPr>
          <a:xfrm>
            <a:off x="3336050" y="3488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2" name="Google Shape;1072;p93"/>
          <p:cNvCxnSpPr>
            <a:endCxn id="1069" idx="2"/>
          </p:cNvCxnSpPr>
          <p:nvPr/>
        </p:nvCxnSpPr>
        <p:spPr>
          <a:xfrm>
            <a:off x="3336050" y="34885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3" name="Google Shape;1073;p93"/>
          <p:cNvCxnSpPr>
            <a:endCxn id="1067" idx="2"/>
          </p:cNvCxnSpPr>
          <p:nvPr/>
        </p:nvCxnSpPr>
        <p:spPr>
          <a:xfrm rot="10800000" flipH="1">
            <a:off x="3336050" y="3488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4" name="Google Shape;1074;p93"/>
          <p:cNvCxnSpPr>
            <a:endCxn id="1068" idx="2"/>
          </p:cNvCxnSpPr>
          <p:nvPr/>
        </p:nvCxnSpPr>
        <p:spPr>
          <a:xfrm>
            <a:off x="3336050" y="37933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5" name="Google Shape;1075;p93"/>
          <p:cNvCxnSpPr>
            <a:endCxn id="1069" idx="2"/>
          </p:cNvCxnSpPr>
          <p:nvPr/>
        </p:nvCxnSpPr>
        <p:spPr>
          <a:xfrm>
            <a:off x="3336050" y="37933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6" name="Google Shape;1076;p93"/>
          <p:cNvCxnSpPr>
            <a:endCxn id="1067" idx="2"/>
          </p:cNvCxnSpPr>
          <p:nvPr/>
        </p:nvCxnSpPr>
        <p:spPr>
          <a:xfrm rot="10800000" flipH="1">
            <a:off x="3336050" y="34885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7" name="Google Shape;1077;p93"/>
          <p:cNvCxnSpPr>
            <a:endCxn id="1068" idx="2"/>
          </p:cNvCxnSpPr>
          <p:nvPr/>
        </p:nvCxnSpPr>
        <p:spPr>
          <a:xfrm rot="10800000" flipH="1">
            <a:off x="3336050" y="37933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8" name="Google Shape;1078;p93"/>
          <p:cNvCxnSpPr>
            <a:endCxn id="1069" idx="2"/>
          </p:cNvCxnSpPr>
          <p:nvPr/>
        </p:nvCxnSpPr>
        <p:spPr>
          <a:xfrm>
            <a:off x="3336050" y="40981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9" name="Google Shape;1079;p93"/>
          <p:cNvCxnSpPr>
            <a:stCxn id="1037" idx="3"/>
            <a:endCxn id="1041" idx="2"/>
          </p:cNvCxnSpPr>
          <p:nvPr/>
        </p:nvCxnSpPr>
        <p:spPr>
          <a:xfrm rot="10800000" flipH="1">
            <a:off x="2056575" y="3793447"/>
            <a:ext cx="3327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0" name="Google Shape;1080;p93"/>
          <p:cNvCxnSpPr>
            <a:stCxn id="1068" idx="6"/>
            <a:endCxn id="1038" idx="1"/>
          </p:cNvCxnSpPr>
          <p:nvPr/>
        </p:nvCxnSpPr>
        <p:spPr>
          <a:xfrm rot="10800000" flipH="1">
            <a:off x="3717050" y="3788550"/>
            <a:ext cx="376200" cy="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81" name="Google Shape;1081;p93"/>
          <p:cNvSpPr txBox="1"/>
          <p:nvPr/>
        </p:nvSpPr>
        <p:spPr>
          <a:xfrm>
            <a:off x="-89125" y="4708075"/>
            <a:ext cx="18603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Input Image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82" name="Google Shape;1082;p93"/>
          <p:cNvSpPr txBox="1"/>
          <p:nvPr/>
        </p:nvSpPr>
        <p:spPr>
          <a:xfrm>
            <a:off x="3576688" y="4708075"/>
            <a:ext cx="20046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Predicted Depth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83" name="Google Shape;1083;p93"/>
          <p:cNvSpPr txBox="1"/>
          <p:nvPr/>
        </p:nvSpPr>
        <p:spPr>
          <a:xfrm>
            <a:off x="7202225" y="4708075"/>
            <a:ext cx="16557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Ground Truth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084" name="Google Shape;1084;p93"/>
          <p:cNvCxnSpPr>
            <a:stCxn id="1038" idx="3"/>
            <a:endCxn id="1039" idx="1"/>
          </p:cNvCxnSpPr>
          <p:nvPr/>
        </p:nvCxnSpPr>
        <p:spPr>
          <a:xfrm>
            <a:off x="5917400" y="3788474"/>
            <a:ext cx="1380900" cy="5400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085" name="Google Shape;1085;p93"/>
          <p:cNvSpPr txBox="1"/>
          <p:nvPr/>
        </p:nvSpPr>
        <p:spPr>
          <a:xfrm>
            <a:off x="6057575" y="3898200"/>
            <a:ext cx="11067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Error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086" name="Google Shape;1086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7650" y="4728500"/>
            <a:ext cx="209550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32300" y="4615588"/>
            <a:ext cx="209550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5488" y="4761850"/>
            <a:ext cx="2381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57875" y="4224900"/>
            <a:ext cx="59055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B1E3662-1E76-E536-23E4-1BACCD3215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72</a:t>
            </a:fld>
            <a:endParaRPr lang="it-IT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095" name="Google Shape;1095;p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it" err="1"/>
              <a:t>Collecting</a:t>
            </a:r>
            <a:r>
              <a:rPr lang="it"/>
              <a:t> Real World </a:t>
            </a:r>
            <a:br>
              <a:rPr lang="en-US"/>
            </a:br>
            <a:r>
              <a:rPr lang="it"/>
              <a:t>Data</a:t>
            </a:r>
            <a:endParaRPr/>
          </a:p>
        </p:txBody>
      </p:sp>
      <p:pic>
        <p:nvPicPr>
          <p:cNvPr id="1097" name="Google Shape;1097;p94" title="nyu_depth_v2_we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9820" y="1269450"/>
            <a:ext cx="5363079" cy="3544638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p94"/>
          <p:cNvSpPr txBox="1"/>
          <p:nvPr/>
        </p:nvSpPr>
        <p:spPr>
          <a:xfrm>
            <a:off x="4276404" y="4812472"/>
            <a:ext cx="25566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2"/>
                </a:solidFill>
              </a:rPr>
              <a:t>NYU Depth Dataset V2, Silberman et al. ECCV 12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099" name="Google Shape;1099;p94"/>
          <p:cNvSpPr txBox="1"/>
          <p:nvPr/>
        </p:nvSpPr>
        <p:spPr>
          <a:xfrm>
            <a:off x="422558" y="3820265"/>
            <a:ext cx="3027934" cy="11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1300">
                <a:solidFill>
                  <a:schemeClr val="dk2"/>
                </a:solidFill>
              </a:rPr>
              <a:t>Cheap </a:t>
            </a:r>
            <a:r>
              <a:rPr lang="it" sz="1300" err="1">
                <a:solidFill>
                  <a:schemeClr val="dk2"/>
                </a:solidFill>
              </a:rPr>
              <a:t>sensors</a:t>
            </a:r>
            <a:r>
              <a:rPr lang="it" sz="1300">
                <a:solidFill>
                  <a:schemeClr val="dk2"/>
                </a:solidFill>
              </a:rPr>
              <a:t> made </a:t>
            </a:r>
            <a:r>
              <a:rPr lang="it" sz="1300" err="1">
                <a:solidFill>
                  <a:schemeClr val="dk2"/>
                </a:solidFill>
              </a:rPr>
              <a:t>Monocular</a:t>
            </a:r>
            <a:r>
              <a:rPr lang="it" sz="1300">
                <a:solidFill>
                  <a:schemeClr val="dk2"/>
                </a:solidFill>
              </a:rPr>
              <a:t> Depth </a:t>
            </a:r>
            <a:r>
              <a:rPr lang="it" sz="1300" err="1">
                <a:solidFill>
                  <a:schemeClr val="dk2"/>
                </a:solidFill>
              </a:rPr>
              <a:t>Estimation</a:t>
            </a:r>
            <a:r>
              <a:rPr lang="it" sz="1300">
                <a:solidFill>
                  <a:schemeClr val="dk2"/>
                </a:solidFill>
              </a:rPr>
              <a:t> </a:t>
            </a:r>
            <a:r>
              <a:rPr lang="it" sz="1300" err="1">
                <a:solidFill>
                  <a:schemeClr val="dk2"/>
                </a:solidFill>
              </a:rPr>
              <a:t>possible</a:t>
            </a:r>
            <a:r>
              <a:rPr lang="it" sz="1300">
                <a:solidFill>
                  <a:schemeClr val="dk2"/>
                </a:solidFill>
              </a:rPr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2"/>
                </a:solidFill>
              </a:rPr>
              <a:t>(stereo </a:t>
            </a:r>
            <a:r>
              <a:rPr lang="it" sz="1300" err="1">
                <a:solidFill>
                  <a:schemeClr val="dk2"/>
                </a:solidFill>
              </a:rPr>
              <a:t>sensors</a:t>
            </a:r>
            <a:r>
              <a:rPr lang="it" sz="1300">
                <a:solidFill>
                  <a:schemeClr val="dk2"/>
                </a:solidFill>
              </a:rPr>
              <a:t>, Time-of-Flight (</a:t>
            </a:r>
            <a:r>
              <a:rPr lang="it" sz="1300" err="1">
                <a:solidFill>
                  <a:schemeClr val="dk2"/>
                </a:solidFill>
              </a:rPr>
              <a:t>ToF</a:t>
            </a:r>
            <a:r>
              <a:rPr lang="it" sz="1300">
                <a:solidFill>
                  <a:schemeClr val="dk2"/>
                </a:solidFill>
              </a:rPr>
              <a:t>) </a:t>
            </a:r>
            <a:r>
              <a:rPr lang="it" sz="1300" err="1">
                <a:solidFill>
                  <a:schemeClr val="dk2"/>
                </a:solidFill>
              </a:rPr>
              <a:t>sensors</a:t>
            </a:r>
            <a:r>
              <a:rPr lang="it" sz="1300">
                <a:solidFill>
                  <a:schemeClr val="dk2"/>
                </a:solidFill>
              </a:rPr>
              <a:t>, </a:t>
            </a:r>
            <a:r>
              <a:rPr lang="it" sz="1300" err="1">
                <a:solidFill>
                  <a:schemeClr val="dk2"/>
                </a:solidFill>
              </a:rPr>
              <a:t>Structured</a:t>
            </a:r>
            <a:r>
              <a:rPr lang="it" sz="1300">
                <a:solidFill>
                  <a:schemeClr val="dk2"/>
                </a:solidFill>
              </a:rPr>
              <a:t> Light </a:t>
            </a:r>
            <a:r>
              <a:rPr lang="it" sz="1300" err="1">
                <a:solidFill>
                  <a:schemeClr val="dk2"/>
                </a:solidFill>
              </a:rPr>
              <a:t>sensors</a:t>
            </a:r>
            <a:r>
              <a:rPr lang="it" sz="1300">
                <a:solidFill>
                  <a:schemeClr val="dk2"/>
                </a:solidFill>
              </a:rPr>
              <a:t>…)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1100" name="Google Shape;110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7306" y="729651"/>
            <a:ext cx="208075" cy="44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9392" y="929802"/>
            <a:ext cx="2381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9894" y="722323"/>
            <a:ext cx="208075" cy="44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1980" y="893167"/>
            <a:ext cx="2381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 descr="Immagine che contiene Dispositivo elettronico, elettronica, gadget, multimediale&#10;&#10;Il contenuto generato dall&amp;#39;IA potrebbe non essere corretto.">
            <a:extLst>
              <a:ext uri="{FF2B5EF4-FFF2-40B4-BE49-F238E27FC236}">
                <a16:creationId xmlns:a16="http://schemas.microsoft.com/office/drawing/2014/main" id="{F334974D-5AA4-9CA1-ACAA-369E55C13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59205" y="1880435"/>
            <a:ext cx="2951748" cy="1522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524AF9-EB0A-6DE4-626F-8DEC4DE0C765}"/>
              </a:ext>
            </a:extLst>
          </p:cNvPr>
          <p:cNvSpPr txBox="1"/>
          <p:nvPr/>
        </p:nvSpPr>
        <p:spPr>
          <a:xfrm>
            <a:off x="459205" y="3513722"/>
            <a:ext cx="2951748" cy="251172"/>
          </a:xfrm>
          <a:prstGeom prst="rect">
            <a:avLst/>
          </a:prstGeom>
        </p:spPr>
        <p:txBody>
          <a:bodyPr lIns="91440" tIns="45720" rIns="91440" bIns="45720" anchor="t">
            <a:normAutofit fontScale="85000" lnSpcReduction="20000"/>
          </a:bodyPr>
          <a:lstStyle/>
          <a:p>
            <a:pPr algn="ctr"/>
            <a:r>
              <a:rPr lang="en-US"/>
              <a:t>Kinect from Microsoft. </a:t>
            </a:r>
          </a:p>
        </p:txBody>
      </p:sp>
      <p:sp>
        <p:nvSpPr>
          <p:cNvPr id="5" name="Parentesi quadra aperta 4">
            <a:extLst>
              <a:ext uri="{FF2B5EF4-FFF2-40B4-BE49-F238E27FC236}">
                <a16:creationId xmlns:a16="http://schemas.microsoft.com/office/drawing/2014/main" id="{116C5D16-EFC2-4550-7084-2793F7DC7A00}"/>
              </a:ext>
            </a:extLst>
          </p:cNvPr>
          <p:cNvSpPr/>
          <p:nvPr/>
        </p:nvSpPr>
        <p:spPr>
          <a:xfrm rot="5400000">
            <a:off x="3905251" y="776655"/>
            <a:ext cx="102575" cy="879229"/>
          </a:xfrm>
          <a:prstGeom prst="leftBracke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entesi quadra aperta 5">
            <a:extLst>
              <a:ext uri="{FF2B5EF4-FFF2-40B4-BE49-F238E27FC236}">
                <a16:creationId xmlns:a16="http://schemas.microsoft.com/office/drawing/2014/main" id="{FF931E4A-B0F2-48A9-128E-062BD016A6A5}"/>
              </a:ext>
            </a:extLst>
          </p:cNvPr>
          <p:cNvSpPr/>
          <p:nvPr/>
        </p:nvSpPr>
        <p:spPr>
          <a:xfrm rot="5400000">
            <a:off x="6740770" y="769327"/>
            <a:ext cx="102575" cy="879229"/>
          </a:xfrm>
          <a:prstGeom prst="leftBracke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arentesi quadra aperta 6">
            <a:extLst>
              <a:ext uri="{FF2B5EF4-FFF2-40B4-BE49-F238E27FC236}">
                <a16:creationId xmlns:a16="http://schemas.microsoft.com/office/drawing/2014/main" id="{75CAD032-5118-9865-B244-ADD713306944}"/>
              </a:ext>
            </a:extLst>
          </p:cNvPr>
          <p:cNvSpPr/>
          <p:nvPr/>
        </p:nvSpPr>
        <p:spPr>
          <a:xfrm rot="5400000">
            <a:off x="5224096" y="395654"/>
            <a:ext cx="102575" cy="1626574"/>
          </a:xfrm>
          <a:prstGeom prst="leftBracke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Parentesi quadra aperta 7">
            <a:extLst>
              <a:ext uri="{FF2B5EF4-FFF2-40B4-BE49-F238E27FC236}">
                <a16:creationId xmlns:a16="http://schemas.microsoft.com/office/drawing/2014/main" id="{5FA5E8F6-B069-08BE-FC97-9FB19D1157CB}"/>
              </a:ext>
            </a:extLst>
          </p:cNvPr>
          <p:cNvSpPr/>
          <p:nvPr/>
        </p:nvSpPr>
        <p:spPr>
          <a:xfrm rot="5400000">
            <a:off x="8044961" y="381000"/>
            <a:ext cx="102575" cy="1626574"/>
          </a:xfrm>
          <a:prstGeom prst="leftBracke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24F224-A78E-8F48-76E2-64415DF6EC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73</a:t>
            </a:fld>
            <a:endParaRPr lang="it-IT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109" name="Google Shape;1109;p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Synthetic Data</a:t>
            </a:r>
            <a:endParaRPr/>
          </a:p>
        </p:txBody>
      </p:sp>
      <p:sp>
        <p:nvSpPr>
          <p:cNvPr id="1110" name="Google Shape;1110;p95"/>
          <p:cNvSpPr txBox="1"/>
          <p:nvPr/>
        </p:nvSpPr>
        <p:spPr>
          <a:xfrm>
            <a:off x="943421" y="4572231"/>
            <a:ext cx="72567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2"/>
                </a:solidFill>
              </a:rPr>
              <a:t>High-</a:t>
            </a:r>
            <a:r>
              <a:rPr lang="it" sz="1000" err="1">
                <a:solidFill>
                  <a:schemeClr val="dk2"/>
                </a:solidFill>
              </a:rPr>
              <a:t>Resolution</a:t>
            </a:r>
            <a:r>
              <a:rPr lang="it" sz="1000">
                <a:solidFill>
                  <a:schemeClr val="dk2"/>
                </a:solidFill>
              </a:rPr>
              <a:t> </a:t>
            </a:r>
            <a:r>
              <a:rPr lang="it" sz="1000" err="1">
                <a:solidFill>
                  <a:schemeClr val="dk2"/>
                </a:solidFill>
              </a:rPr>
              <a:t>Synthetic</a:t>
            </a:r>
            <a:r>
              <a:rPr lang="it" sz="1000">
                <a:solidFill>
                  <a:schemeClr val="dk2"/>
                </a:solidFill>
              </a:rPr>
              <a:t> RGB-D Datasets for </a:t>
            </a:r>
            <a:r>
              <a:rPr lang="it" sz="1000" err="1">
                <a:solidFill>
                  <a:schemeClr val="dk2"/>
                </a:solidFill>
              </a:rPr>
              <a:t>Monocular</a:t>
            </a:r>
            <a:r>
              <a:rPr lang="it" sz="1000">
                <a:solidFill>
                  <a:schemeClr val="dk2"/>
                </a:solidFill>
              </a:rPr>
              <a:t> Depth </a:t>
            </a:r>
            <a:r>
              <a:rPr lang="it" sz="1000" err="1">
                <a:solidFill>
                  <a:schemeClr val="dk2"/>
                </a:solidFill>
              </a:rPr>
              <a:t>Estimation</a:t>
            </a:r>
            <a:r>
              <a:rPr lang="it" sz="1000">
                <a:solidFill>
                  <a:schemeClr val="dk2"/>
                </a:solidFill>
              </a:rPr>
              <a:t>. </a:t>
            </a:r>
            <a:r>
              <a:rPr lang="it" sz="1000" err="1">
                <a:solidFill>
                  <a:schemeClr val="dk2"/>
                </a:solidFill>
              </a:rPr>
              <a:t>Rajpal</a:t>
            </a:r>
            <a:r>
              <a:rPr lang="it" sz="1000">
                <a:solidFill>
                  <a:schemeClr val="dk2"/>
                </a:solidFill>
              </a:rPr>
              <a:t> et al. CVPR 23</a:t>
            </a:r>
            <a:endParaRPr lang="it-IT" sz="1000">
              <a:solidFill>
                <a:schemeClr val="dk2"/>
              </a:solidFill>
            </a:endParaRPr>
          </a:p>
        </p:txBody>
      </p:sp>
      <p:pic>
        <p:nvPicPr>
          <p:cNvPr id="1111" name="Google Shape;1111;p95"/>
          <p:cNvPicPr preferRelativeResize="0"/>
          <p:nvPr/>
        </p:nvPicPr>
        <p:blipFill>
          <a:blip r:embed="rId3">
            <a:alphaModFix/>
          </a:blip>
          <a:srcRect l="16594" r="73" b="855"/>
          <a:stretch/>
        </p:blipFill>
        <p:spPr>
          <a:xfrm>
            <a:off x="608135" y="1537746"/>
            <a:ext cx="8318188" cy="3037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10" y="3419105"/>
            <a:ext cx="208075" cy="44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198" y="2254006"/>
            <a:ext cx="238125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DC6911E-B120-3BC8-476E-B086E83BC1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74</a:t>
            </a:fld>
            <a:endParaRPr lang="it-IT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119" name="Google Shape;1119;p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Architecture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CNNs, GANs, Diffusion Models…</a:t>
            </a:r>
            <a:endParaRPr/>
          </a:p>
        </p:txBody>
      </p:sp>
      <p:pic>
        <p:nvPicPr>
          <p:cNvPr id="7" name="Immagine 6" descr="Immagine che contiene testo, diagramma, schermat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6F871696-274C-7CD0-7612-6BE45C307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3104" y="2258196"/>
            <a:ext cx="3678116" cy="2083502"/>
          </a:xfrm>
          <a:prstGeom prst="rect">
            <a:avLst/>
          </a:prstGeom>
        </p:spPr>
      </p:pic>
      <p:pic>
        <p:nvPicPr>
          <p:cNvPr id="13" name="Immagine 12" descr="Immagine che contiene testo, schermata, diagramma, Carattere&#10;&#10;Il contenuto generato dall&amp;#39;IA potrebbe non essere corretto.">
            <a:extLst>
              <a:ext uri="{FF2B5EF4-FFF2-40B4-BE49-F238E27FC236}">
                <a16:creationId xmlns:a16="http://schemas.microsoft.com/office/drawing/2014/main" id="{502A8CB8-355B-6690-5C38-00C1E6C9DA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708281" y="306264"/>
            <a:ext cx="3581401" cy="2032489"/>
          </a:xfrm>
          <a:prstGeom prst="rect">
            <a:avLst/>
          </a:prstGeom>
        </p:spPr>
      </p:pic>
      <p:pic>
        <p:nvPicPr>
          <p:cNvPr id="16" name="Immagine 15" descr="Immagine che contiene testo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7C51C1E9-1250-237A-FE64-C0F45E9F6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264270" y="2753191"/>
            <a:ext cx="4220308" cy="1827867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4CB5716-CC48-5633-DF80-FFAF780C8806}"/>
              </a:ext>
            </a:extLst>
          </p:cNvPr>
          <p:cNvSpPr txBox="1"/>
          <p:nvPr/>
        </p:nvSpPr>
        <p:spPr>
          <a:xfrm>
            <a:off x="862446" y="4185038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>
                <a:solidFill>
                  <a:srgbClr val="595959"/>
                </a:solidFill>
              </a:rPr>
              <a:t>Convolutional</a:t>
            </a:r>
            <a:r>
              <a:rPr lang="it-IT">
                <a:solidFill>
                  <a:srgbClr val="595959"/>
                </a:solidFill>
              </a:rPr>
              <a:t> </a:t>
            </a:r>
            <a:r>
              <a:rPr lang="it-IT" err="1">
                <a:solidFill>
                  <a:srgbClr val="595959"/>
                </a:solidFill>
              </a:rPr>
              <a:t>Neural</a:t>
            </a:r>
            <a:r>
              <a:rPr lang="it-IT">
                <a:solidFill>
                  <a:srgbClr val="595959"/>
                </a:solidFill>
              </a:rPr>
              <a:t> Networks</a:t>
            </a:r>
            <a:endParaRPr lang="it-IT" u="sng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887163E-B108-E71B-7A97-D5A07A40C804}"/>
              </a:ext>
            </a:extLst>
          </p:cNvPr>
          <p:cNvSpPr txBox="1"/>
          <p:nvPr/>
        </p:nvSpPr>
        <p:spPr>
          <a:xfrm>
            <a:off x="5002823" y="2335823"/>
            <a:ext cx="294102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solidFill>
                  <a:srgbClr val="595959"/>
                </a:solidFill>
              </a:rPr>
              <a:t>Generative </a:t>
            </a:r>
            <a:r>
              <a:rPr lang="it-IT" err="1">
                <a:solidFill>
                  <a:srgbClr val="595959"/>
                </a:solidFill>
              </a:rPr>
              <a:t>Adversal</a:t>
            </a:r>
            <a:r>
              <a:rPr lang="it-IT">
                <a:solidFill>
                  <a:srgbClr val="595959"/>
                </a:solidFill>
              </a:rPr>
              <a:t> Networks</a:t>
            </a:r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63A61E0-EAB0-5CEE-2B36-456D7E41CD12}"/>
              </a:ext>
            </a:extLst>
          </p:cNvPr>
          <p:cNvSpPr txBox="1"/>
          <p:nvPr/>
        </p:nvSpPr>
        <p:spPr>
          <a:xfrm>
            <a:off x="5002823" y="457786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>
                <a:solidFill>
                  <a:srgbClr val="595959"/>
                </a:solidFill>
              </a:rPr>
              <a:t>Diffusion</a:t>
            </a:r>
            <a:r>
              <a:rPr lang="it-IT">
                <a:solidFill>
                  <a:srgbClr val="595959"/>
                </a:solidFill>
              </a:rPr>
              <a:t> Models</a:t>
            </a:r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87BC89C-60BA-9AAA-8149-42686EF456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75</a:t>
            </a:fld>
            <a:endParaRPr lang="it-IT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>
          <a:extLst>
            <a:ext uri="{FF2B5EF4-FFF2-40B4-BE49-F238E27FC236}">
              <a16:creationId xmlns:a16="http://schemas.microsoft.com/office/drawing/2014/main" id="{59892759-C571-A90B-8AA1-7089F41CF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96">
            <a:extLst>
              <a:ext uri="{FF2B5EF4-FFF2-40B4-BE49-F238E27FC236}">
                <a16:creationId xmlns:a16="http://schemas.microsoft.com/office/drawing/2014/main" id="{E1720D8C-15AF-0741-9F33-29B8D75511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pic>
        <p:nvPicPr>
          <p:cNvPr id="2" name="Immagine 1" descr="Immagine che contiene testo, schermata, numero, Carattere&#10;&#10;Il contenuto generato dall&amp;#39;IA potrebbe non essere corretto.">
            <a:extLst>
              <a:ext uri="{FF2B5EF4-FFF2-40B4-BE49-F238E27FC236}">
                <a16:creationId xmlns:a16="http://schemas.microsoft.com/office/drawing/2014/main" id="{F87FED80-8693-D7A3-20CE-11FACED96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774" y="1016853"/>
            <a:ext cx="6007154" cy="357563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CF6CEE-190B-EA97-A97F-69F9D78DFC2D}"/>
              </a:ext>
            </a:extLst>
          </p:cNvPr>
          <p:cNvSpPr txBox="1"/>
          <p:nvPr/>
        </p:nvSpPr>
        <p:spPr>
          <a:xfrm>
            <a:off x="3200400" y="459073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Sobczak et al. 2021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A08C792-ED44-0049-B18B-BB956A82C1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4567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125" name="Google Shape;1125;p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Training Objective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A simple training objective could be to lower the error between prediction and ground truth</a:t>
            </a:r>
            <a:endParaRPr/>
          </a:p>
        </p:txBody>
      </p:sp>
      <p:pic>
        <p:nvPicPr>
          <p:cNvPr id="1126" name="Google Shape;112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575" y="4265163"/>
            <a:ext cx="3552825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97"/>
          <p:cNvPicPr preferRelativeResize="0"/>
          <p:nvPr/>
        </p:nvPicPr>
        <p:blipFill rotWithShape="1">
          <a:blip r:embed="rId4">
            <a:alphaModFix/>
          </a:blip>
          <a:srcRect r="60923"/>
          <a:stretch/>
        </p:blipFill>
        <p:spPr>
          <a:xfrm>
            <a:off x="232375" y="1806822"/>
            <a:ext cx="1824200" cy="18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97"/>
          <p:cNvPicPr preferRelativeResize="0"/>
          <p:nvPr/>
        </p:nvPicPr>
        <p:blipFill rotWithShape="1">
          <a:blip r:embed="rId4">
            <a:alphaModFix/>
          </a:blip>
          <a:srcRect l="61380" r="-457"/>
          <a:stretch/>
        </p:blipFill>
        <p:spPr>
          <a:xfrm>
            <a:off x="4093200" y="1797349"/>
            <a:ext cx="1824200" cy="18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97"/>
          <p:cNvPicPr preferRelativeResize="0"/>
          <p:nvPr/>
        </p:nvPicPr>
        <p:blipFill rotWithShape="1">
          <a:blip r:embed="rId4">
            <a:alphaModFix/>
          </a:blip>
          <a:srcRect l="61380" r="-457"/>
          <a:stretch/>
        </p:blipFill>
        <p:spPr>
          <a:xfrm>
            <a:off x="7298200" y="1802895"/>
            <a:ext cx="1824200" cy="184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97"/>
          <p:cNvSpPr/>
          <p:nvPr/>
        </p:nvSpPr>
        <p:spPr>
          <a:xfrm>
            <a:off x="2389250" y="23293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97"/>
          <p:cNvSpPr/>
          <p:nvPr/>
        </p:nvSpPr>
        <p:spPr>
          <a:xfrm>
            <a:off x="2389250" y="26341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97"/>
          <p:cNvSpPr/>
          <p:nvPr/>
        </p:nvSpPr>
        <p:spPr>
          <a:xfrm>
            <a:off x="2389250" y="29389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97"/>
          <p:cNvSpPr/>
          <p:nvPr/>
        </p:nvSpPr>
        <p:spPr>
          <a:xfrm>
            <a:off x="2770250" y="23293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97"/>
          <p:cNvSpPr/>
          <p:nvPr/>
        </p:nvSpPr>
        <p:spPr>
          <a:xfrm>
            <a:off x="2770250" y="26341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97"/>
          <p:cNvSpPr/>
          <p:nvPr/>
        </p:nvSpPr>
        <p:spPr>
          <a:xfrm>
            <a:off x="2770250" y="29389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36" name="Google Shape;1136;p97"/>
          <p:cNvCxnSpPr>
            <a:stCxn id="1130" idx="6"/>
            <a:endCxn id="1133" idx="2"/>
          </p:cNvCxnSpPr>
          <p:nvPr/>
        </p:nvCxnSpPr>
        <p:spPr>
          <a:xfrm>
            <a:off x="2574050" y="24217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7" name="Google Shape;1137;p97"/>
          <p:cNvCxnSpPr>
            <a:stCxn id="1130" idx="6"/>
            <a:endCxn id="1134" idx="2"/>
          </p:cNvCxnSpPr>
          <p:nvPr/>
        </p:nvCxnSpPr>
        <p:spPr>
          <a:xfrm>
            <a:off x="2574050" y="24217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8" name="Google Shape;1138;p97"/>
          <p:cNvCxnSpPr>
            <a:stCxn id="1130" idx="6"/>
            <a:endCxn id="1135" idx="2"/>
          </p:cNvCxnSpPr>
          <p:nvPr/>
        </p:nvCxnSpPr>
        <p:spPr>
          <a:xfrm>
            <a:off x="2574050" y="24217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9" name="Google Shape;1139;p97"/>
          <p:cNvCxnSpPr>
            <a:stCxn id="1131" idx="6"/>
            <a:endCxn id="1133" idx="2"/>
          </p:cNvCxnSpPr>
          <p:nvPr/>
        </p:nvCxnSpPr>
        <p:spPr>
          <a:xfrm rot="10800000" flipH="1">
            <a:off x="2574050" y="24217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0" name="Google Shape;1140;p97"/>
          <p:cNvCxnSpPr>
            <a:stCxn id="1131" idx="6"/>
            <a:endCxn id="1134" idx="2"/>
          </p:cNvCxnSpPr>
          <p:nvPr/>
        </p:nvCxnSpPr>
        <p:spPr>
          <a:xfrm>
            <a:off x="2574050" y="27265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1" name="Google Shape;1141;p97"/>
          <p:cNvCxnSpPr>
            <a:stCxn id="1131" idx="6"/>
            <a:endCxn id="1135" idx="2"/>
          </p:cNvCxnSpPr>
          <p:nvPr/>
        </p:nvCxnSpPr>
        <p:spPr>
          <a:xfrm>
            <a:off x="2574050" y="2726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2" name="Google Shape;1142;p97"/>
          <p:cNvCxnSpPr>
            <a:stCxn id="1132" idx="6"/>
            <a:endCxn id="1133" idx="2"/>
          </p:cNvCxnSpPr>
          <p:nvPr/>
        </p:nvCxnSpPr>
        <p:spPr>
          <a:xfrm rot="10800000" flipH="1">
            <a:off x="2574050" y="24217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3" name="Google Shape;1143;p97"/>
          <p:cNvCxnSpPr>
            <a:stCxn id="1132" idx="6"/>
            <a:endCxn id="1134" idx="2"/>
          </p:cNvCxnSpPr>
          <p:nvPr/>
        </p:nvCxnSpPr>
        <p:spPr>
          <a:xfrm rot="10800000" flipH="1">
            <a:off x="2574050" y="2726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4" name="Google Shape;1144;p97"/>
          <p:cNvCxnSpPr>
            <a:stCxn id="1132" idx="6"/>
            <a:endCxn id="1135" idx="2"/>
          </p:cNvCxnSpPr>
          <p:nvPr/>
        </p:nvCxnSpPr>
        <p:spPr>
          <a:xfrm>
            <a:off x="2574050" y="30313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5" name="Google Shape;1145;p97"/>
          <p:cNvSpPr/>
          <p:nvPr/>
        </p:nvSpPr>
        <p:spPr>
          <a:xfrm>
            <a:off x="3151250" y="23293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97"/>
          <p:cNvSpPr/>
          <p:nvPr/>
        </p:nvSpPr>
        <p:spPr>
          <a:xfrm>
            <a:off x="3151250" y="26341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97"/>
          <p:cNvSpPr/>
          <p:nvPr/>
        </p:nvSpPr>
        <p:spPr>
          <a:xfrm>
            <a:off x="3151250" y="29389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48" name="Google Shape;1148;p97"/>
          <p:cNvCxnSpPr>
            <a:endCxn id="1145" idx="2"/>
          </p:cNvCxnSpPr>
          <p:nvPr/>
        </p:nvCxnSpPr>
        <p:spPr>
          <a:xfrm>
            <a:off x="2955050" y="24217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9" name="Google Shape;1149;p97"/>
          <p:cNvCxnSpPr>
            <a:endCxn id="1146" idx="2"/>
          </p:cNvCxnSpPr>
          <p:nvPr/>
        </p:nvCxnSpPr>
        <p:spPr>
          <a:xfrm>
            <a:off x="2955050" y="24217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0" name="Google Shape;1150;p97"/>
          <p:cNvCxnSpPr>
            <a:endCxn id="1147" idx="2"/>
          </p:cNvCxnSpPr>
          <p:nvPr/>
        </p:nvCxnSpPr>
        <p:spPr>
          <a:xfrm>
            <a:off x="2955050" y="24217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1" name="Google Shape;1151;p97"/>
          <p:cNvCxnSpPr>
            <a:endCxn id="1145" idx="2"/>
          </p:cNvCxnSpPr>
          <p:nvPr/>
        </p:nvCxnSpPr>
        <p:spPr>
          <a:xfrm rot="10800000" flipH="1">
            <a:off x="2955050" y="24217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2" name="Google Shape;1152;p97"/>
          <p:cNvCxnSpPr>
            <a:endCxn id="1146" idx="2"/>
          </p:cNvCxnSpPr>
          <p:nvPr/>
        </p:nvCxnSpPr>
        <p:spPr>
          <a:xfrm>
            <a:off x="2955050" y="27265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3" name="Google Shape;1153;p97"/>
          <p:cNvCxnSpPr>
            <a:endCxn id="1147" idx="2"/>
          </p:cNvCxnSpPr>
          <p:nvPr/>
        </p:nvCxnSpPr>
        <p:spPr>
          <a:xfrm>
            <a:off x="2955050" y="2726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4" name="Google Shape;1154;p97"/>
          <p:cNvCxnSpPr>
            <a:endCxn id="1145" idx="2"/>
          </p:cNvCxnSpPr>
          <p:nvPr/>
        </p:nvCxnSpPr>
        <p:spPr>
          <a:xfrm rot="10800000" flipH="1">
            <a:off x="2955050" y="24217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5" name="Google Shape;1155;p97"/>
          <p:cNvCxnSpPr>
            <a:endCxn id="1146" idx="2"/>
          </p:cNvCxnSpPr>
          <p:nvPr/>
        </p:nvCxnSpPr>
        <p:spPr>
          <a:xfrm rot="10800000" flipH="1">
            <a:off x="2955050" y="2726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6" name="Google Shape;1156;p97"/>
          <p:cNvCxnSpPr>
            <a:endCxn id="1147" idx="2"/>
          </p:cNvCxnSpPr>
          <p:nvPr/>
        </p:nvCxnSpPr>
        <p:spPr>
          <a:xfrm>
            <a:off x="2955050" y="30313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7" name="Google Shape;1157;p97"/>
          <p:cNvSpPr/>
          <p:nvPr/>
        </p:nvSpPr>
        <p:spPr>
          <a:xfrm>
            <a:off x="3532250" y="23293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97"/>
          <p:cNvSpPr/>
          <p:nvPr/>
        </p:nvSpPr>
        <p:spPr>
          <a:xfrm>
            <a:off x="3532250" y="26341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97"/>
          <p:cNvSpPr/>
          <p:nvPr/>
        </p:nvSpPr>
        <p:spPr>
          <a:xfrm>
            <a:off x="3532250" y="29389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60" name="Google Shape;1160;p97"/>
          <p:cNvCxnSpPr>
            <a:endCxn id="1157" idx="2"/>
          </p:cNvCxnSpPr>
          <p:nvPr/>
        </p:nvCxnSpPr>
        <p:spPr>
          <a:xfrm>
            <a:off x="3336050" y="24217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1" name="Google Shape;1161;p97"/>
          <p:cNvCxnSpPr>
            <a:endCxn id="1158" idx="2"/>
          </p:cNvCxnSpPr>
          <p:nvPr/>
        </p:nvCxnSpPr>
        <p:spPr>
          <a:xfrm>
            <a:off x="3336050" y="24217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2" name="Google Shape;1162;p97"/>
          <p:cNvCxnSpPr>
            <a:endCxn id="1159" idx="2"/>
          </p:cNvCxnSpPr>
          <p:nvPr/>
        </p:nvCxnSpPr>
        <p:spPr>
          <a:xfrm>
            <a:off x="3336050" y="24217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3" name="Google Shape;1163;p97"/>
          <p:cNvCxnSpPr>
            <a:endCxn id="1157" idx="2"/>
          </p:cNvCxnSpPr>
          <p:nvPr/>
        </p:nvCxnSpPr>
        <p:spPr>
          <a:xfrm rot="10800000" flipH="1">
            <a:off x="3336050" y="24217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4" name="Google Shape;1164;p97"/>
          <p:cNvCxnSpPr>
            <a:endCxn id="1158" idx="2"/>
          </p:cNvCxnSpPr>
          <p:nvPr/>
        </p:nvCxnSpPr>
        <p:spPr>
          <a:xfrm>
            <a:off x="3336050" y="27265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5" name="Google Shape;1165;p97"/>
          <p:cNvCxnSpPr>
            <a:endCxn id="1159" idx="2"/>
          </p:cNvCxnSpPr>
          <p:nvPr/>
        </p:nvCxnSpPr>
        <p:spPr>
          <a:xfrm>
            <a:off x="3336050" y="2726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6" name="Google Shape;1166;p97"/>
          <p:cNvCxnSpPr>
            <a:endCxn id="1157" idx="2"/>
          </p:cNvCxnSpPr>
          <p:nvPr/>
        </p:nvCxnSpPr>
        <p:spPr>
          <a:xfrm rot="10800000" flipH="1">
            <a:off x="3336050" y="24217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7" name="Google Shape;1167;p97"/>
          <p:cNvCxnSpPr>
            <a:endCxn id="1158" idx="2"/>
          </p:cNvCxnSpPr>
          <p:nvPr/>
        </p:nvCxnSpPr>
        <p:spPr>
          <a:xfrm rot="10800000" flipH="1">
            <a:off x="3336050" y="2726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8" name="Google Shape;1168;p97"/>
          <p:cNvCxnSpPr>
            <a:endCxn id="1159" idx="2"/>
          </p:cNvCxnSpPr>
          <p:nvPr/>
        </p:nvCxnSpPr>
        <p:spPr>
          <a:xfrm>
            <a:off x="3336050" y="30313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9" name="Google Shape;1169;p97"/>
          <p:cNvCxnSpPr>
            <a:stCxn id="1127" idx="3"/>
            <a:endCxn id="1131" idx="2"/>
          </p:cNvCxnSpPr>
          <p:nvPr/>
        </p:nvCxnSpPr>
        <p:spPr>
          <a:xfrm rot="10800000" flipH="1">
            <a:off x="2056575" y="2726647"/>
            <a:ext cx="3327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70" name="Google Shape;1170;p97"/>
          <p:cNvCxnSpPr>
            <a:stCxn id="1158" idx="6"/>
            <a:endCxn id="1128" idx="1"/>
          </p:cNvCxnSpPr>
          <p:nvPr/>
        </p:nvCxnSpPr>
        <p:spPr>
          <a:xfrm rot="10800000" flipH="1">
            <a:off x="3717050" y="2721750"/>
            <a:ext cx="376200" cy="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71" name="Google Shape;1171;p97"/>
          <p:cNvCxnSpPr>
            <a:stCxn id="1128" idx="3"/>
            <a:endCxn id="1129" idx="1"/>
          </p:cNvCxnSpPr>
          <p:nvPr/>
        </p:nvCxnSpPr>
        <p:spPr>
          <a:xfrm>
            <a:off x="5917400" y="2721674"/>
            <a:ext cx="1380900" cy="5400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172" name="Google Shape;1172;p97"/>
          <p:cNvSpPr txBox="1"/>
          <p:nvPr/>
        </p:nvSpPr>
        <p:spPr>
          <a:xfrm>
            <a:off x="6057575" y="2831400"/>
            <a:ext cx="11067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Error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73" name="Google Shape;1173;p97"/>
          <p:cNvSpPr txBox="1"/>
          <p:nvPr/>
        </p:nvSpPr>
        <p:spPr>
          <a:xfrm>
            <a:off x="-89125" y="3641275"/>
            <a:ext cx="18603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Input Image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74" name="Google Shape;1174;p97"/>
          <p:cNvSpPr txBox="1"/>
          <p:nvPr/>
        </p:nvSpPr>
        <p:spPr>
          <a:xfrm>
            <a:off x="3576688" y="3641275"/>
            <a:ext cx="20046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Predicted Depth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75" name="Google Shape;1175;p97"/>
          <p:cNvSpPr txBox="1"/>
          <p:nvPr/>
        </p:nvSpPr>
        <p:spPr>
          <a:xfrm>
            <a:off x="7202225" y="3641275"/>
            <a:ext cx="16557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Ground Truth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76" name="Google Shape;1176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7650" y="3661700"/>
            <a:ext cx="209550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32300" y="3548788"/>
            <a:ext cx="209550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8" name="Google Shape;1178;p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05488" y="3695050"/>
            <a:ext cx="2381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9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57875" y="3170588"/>
            <a:ext cx="59055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9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43400" y="4328525"/>
            <a:ext cx="146685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2029C25-2ED6-1840-C2B1-1C50B971E0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77</a:t>
            </a:fld>
            <a:endParaRPr lang="it-IT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Google Shape;1187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0012" y="1150265"/>
            <a:ext cx="6830469" cy="3812560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186" name="Google Shape;1186;p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Ill-posed problem</a:t>
            </a:r>
            <a:endParaRPr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B034581-053C-F82C-5643-CCD6845713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78</a:t>
            </a:fld>
            <a:endParaRPr lang="it-IT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193" name="Google Shape;1193;p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Sometimes we can fight back…</a:t>
            </a:r>
            <a:endParaRPr/>
          </a:p>
        </p:txBody>
      </p:sp>
      <p:pic>
        <p:nvPicPr>
          <p:cNvPr id="1194" name="Google Shape;1194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0600" y="1605075"/>
            <a:ext cx="4391700" cy="251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Google Shape;1195;p99"/>
          <p:cNvSpPr txBox="1"/>
          <p:nvPr/>
        </p:nvSpPr>
        <p:spPr>
          <a:xfrm>
            <a:off x="899250" y="2123900"/>
            <a:ext cx="28752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196" name="Google Shape;1196;p99"/>
          <p:cNvSpPr txBox="1"/>
          <p:nvPr/>
        </p:nvSpPr>
        <p:spPr>
          <a:xfrm>
            <a:off x="559050" y="1761375"/>
            <a:ext cx="3555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Scale-invariant mean square error: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97" name="Google Shape;1197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536" y="2607088"/>
            <a:ext cx="414063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5600" y="3351900"/>
            <a:ext cx="2507500" cy="52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99"/>
          <p:cNvSpPr txBox="1"/>
          <p:nvPr/>
        </p:nvSpPr>
        <p:spPr>
          <a:xfrm>
            <a:off x="272275" y="4759800"/>
            <a:ext cx="72567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2"/>
                </a:solidFill>
              </a:rPr>
              <a:t>Depth Map Prediction from a Single Image using a Multi-scale Deep Network. Puhrsch et al. NeurIPS 2014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00" name="Google Shape;1200;p99"/>
          <p:cNvSpPr txBox="1"/>
          <p:nvPr/>
        </p:nvSpPr>
        <p:spPr>
          <a:xfrm>
            <a:off x="523550" y="3797900"/>
            <a:ext cx="43041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Use </a:t>
            </a:r>
            <a:r>
              <a:rPr lang="it" sz="1800" b="1">
                <a:solidFill>
                  <a:schemeClr val="dk2"/>
                </a:solidFill>
              </a:rPr>
              <a:t>mean</a:t>
            </a:r>
            <a:r>
              <a:rPr lang="it" sz="1800">
                <a:solidFill>
                  <a:schemeClr val="dk2"/>
                </a:solidFill>
              </a:rPr>
              <a:t> </a:t>
            </a:r>
            <a:r>
              <a:rPr lang="it" sz="1800" b="1">
                <a:solidFill>
                  <a:schemeClr val="dk2"/>
                </a:solidFill>
              </a:rPr>
              <a:t>depth</a:t>
            </a:r>
            <a:r>
              <a:rPr lang="it" sz="1800">
                <a:solidFill>
                  <a:schemeClr val="dk2"/>
                </a:solidFill>
              </a:rPr>
              <a:t> to measure </a:t>
            </a:r>
            <a:r>
              <a:rPr lang="it" sz="1800" b="1">
                <a:solidFill>
                  <a:schemeClr val="dk2"/>
                </a:solidFill>
              </a:rPr>
              <a:t>relationship</a:t>
            </a:r>
            <a:r>
              <a:rPr lang="it" sz="1800">
                <a:solidFill>
                  <a:schemeClr val="dk2"/>
                </a:solidFill>
              </a:rPr>
              <a:t> </a:t>
            </a:r>
            <a:r>
              <a:rPr lang="it" sz="1800" b="1">
                <a:solidFill>
                  <a:schemeClr val="dk2"/>
                </a:solidFill>
              </a:rPr>
              <a:t>between</a:t>
            </a:r>
            <a:r>
              <a:rPr lang="it" sz="1800">
                <a:solidFill>
                  <a:schemeClr val="dk2"/>
                </a:solidFill>
              </a:rPr>
              <a:t> </a:t>
            </a:r>
            <a:r>
              <a:rPr lang="it" sz="1800" b="1">
                <a:solidFill>
                  <a:schemeClr val="dk2"/>
                </a:solidFill>
              </a:rPr>
              <a:t>points</a:t>
            </a:r>
            <a:r>
              <a:rPr lang="it" sz="1800">
                <a:solidFill>
                  <a:schemeClr val="dk2"/>
                </a:solidFill>
              </a:rPr>
              <a:t> instead of their absolute value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201" name="Google Shape;1201;p99"/>
          <p:cNvCxnSpPr/>
          <p:nvPr/>
        </p:nvCxnSpPr>
        <p:spPr>
          <a:xfrm flipH="1">
            <a:off x="1343050" y="2904825"/>
            <a:ext cx="2153400" cy="52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2" name="Google Shape;1202;p99"/>
          <p:cNvCxnSpPr/>
          <p:nvPr/>
        </p:nvCxnSpPr>
        <p:spPr>
          <a:xfrm flipH="1">
            <a:off x="3815950" y="2969900"/>
            <a:ext cx="272100" cy="46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439E559-4364-E7DA-1355-A2BF321AE9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79</a:t>
            </a:fld>
            <a:endParaRPr lang="it-IT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Recovering</a:t>
            </a:r>
            <a:r>
              <a:rPr lang="it" dirty="0"/>
              <a:t> 3D from an Image </a:t>
            </a:r>
            <a:endParaRPr lang="it-IT" dirty="0"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it" err="1"/>
              <a:t>We</a:t>
            </a:r>
            <a:r>
              <a:rPr lang="it"/>
              <a:t> </a:t>
            </a:r>
            <a:r>
              <a:rPr lang="it" err="1"/>
              <a:t>would</a:t>
            </a:r>
            <a:r>
              <a:rPr lang="it"/>
              <a:t> like to replicate the </a:t>
            </a:r>
            <a:r>
              <a:rPr lang="it" err="1"/>
              <a:t>same</a:t>
            </a:r>
            <a:r>
              <a:rPr lang="it"/>
              <a:t> </a:t>
            </a:r>
            <a:r>
              <a:rPr lang="it" err="1"/>
              <a:t>behaviour</a:t>
            </a:r>
            <a:r>
              <a:rPr lang="it"/>
              <a:t>, for computers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6573" y="3390173"/>
            <a:ext cx="2217308" cy="1601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6578" y="1677037"/>
            <a:ext cx="2217308" cy="162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8865" y="2064082"/>
            <a:ext cx="3589972" cy="264777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304223" y="2180175"/>
            <a:ext cx="1150802" cy="67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2"/>
                </a:solidFill>
              </a:rPr>
              <a:t>Left image</a:t>
            </a:r>
            <a:endParaRPr lang="it-IT" sz="2000">
              <a:solidFill>
                <a:schemeClr val="dk2"/>
              </a:solidFill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357634" y="3704532"/>
            <a:ext cx="1145461" cy="86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err="1">
                <a:solidFill>
                  <a:schemeClr val="dk2"/>
                </a:solidFill>
              </a:rPr>
              <a:t>Right</a:t>
            </a:r>
            <a:r>
              <a:rPr lang="it" sz="2000">
                <a:solidFill>
                  <a:schemeClr val="dk2"/>
                </a:solidFill>
              </a:rPr>
              <a:t> image</a:t>
            </a:r>
            <a:endParaRPr lang="it-IT" sz="2000">
              <a:solidFill>
                <a:schemeClr val="dk2"/>
              </a:solidFill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5512774" y="1674907"/>
            <a:ext cx="2602171" cy="40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2"/>
                </a:solidFill>
              </a:rPr>
              <a:t>Depth image </a:t>
            </a:r>
            <a:endParaRPr lang="it-IT" sz="20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9FD8570-D384-7EE9-4CD3-83E617053A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</a:t>
            </a:fld>
            <a:endParaRPr lang="it-IT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208" name="Google Shape;1208;p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Sometimes we can fight back…</a:t>
            </a:r>
            <a:endParaRPr/>
          </a:p>
        </p:txBody>
      </p:sp>
      <p:pic>
        <p:nvPicPr>
          <p:cNvPr id="1209" name="Google Shape;1209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0600" y="1605075"/>
            <a:ext cx="4391700" cy="251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100"/>
          <p:cNvSpPr txBox="1"/>
          <p:nvPr/>
        </p:nvSpPr>
        <p:spPr>
          <a:xfrm>
            <a:off x="899250" y="2123900"/>
            <a:ext cx="28752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211" name="Google Shape;1211;p100"/>
          <p:cNvSpPr txBox="1"/>
          <p:nvPr/>
        </p:nvSpPr>
        <p:spPr>
          <a:xfrm>
            <a:off x="559050" y="1761375"/>
            <a:ext cx="3555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Scale-invariant mean square error: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12" name="Google Shape;1212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536" y="2607088"/>
            <a:ext cx="414063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5600" y="3351900"/>
            <a:ext cx="2507500" cy="52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100"/>
          <p:cNvSpPr txBox="1"/>
          <p:nvPr/>
        </p:nvSpPr>
        <p:spPr>
          <a:xfrm>
            <a:off x="311700" y="3841000"/>
            <a:ext cx="8362500" cy="12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Why log-space?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If your output is off by a multiplicative constant               , by applying the loss in log-space we have                                , which is constant across all pixels so the loss ignores it, hence the scale invariance.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15" name="Google Shape;1215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4151" y="4139780"/>
            <a:ext cx="902779" cy="3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9150" y="4501675"/>
            <a:ext cx="1989657" cy="25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7F72BCA-365B-549F-F405-A5530606CD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80</a:t>
            </a:fld>
            <a:endParaRPr lang="it-IT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222" name="Google Shape;1222;p1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Sometimes we can fight back… but we cannot do magic</a:t>
            </a:r>
            <a:endParaRPr/>
          </a:p>
        </p:txBody>
      </p:sp>
      <p:pic>
        <p:nvPicPr>
          <p:cNvPr id="1223" name="Google Shape;1223;p101" title="2025-04-09-15-38-53.gif"/>
          <p:cNvPicPr preferRelativeResize="0"/>
          <p:nvPr/>
        </p:nvPicPr>
        <p:blipFill rotWithShape="1">
          <a:blip r:embed="rId3">
            <a:alphaModFix/>
          </a:blip>
          <a:srcRect l="16343" r="17863" b="2808"/>
          <a:stretch/>
        </p:blipFill>
        <p:spPr>
          <a:xfrm>
            <a:off x="911054" y="1589016"/>
            <a:ext cx="3324467" cy="2776352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101"/>
          <p:cNvSpPr txBox="1"/>
          <p:nvPr/>
        </p:nvSpPr>
        <p:spPr>
          <a:xfrm>
            <a:off x="900120" y="4417166"/>
            <a:ext cx="75573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2"/>
                </a:solidFill>
              </a:rPr>
              <a:t>Testing </a:t>
            </a:r>
            <a:r>
              <a:rPr lang="it" sz="1000" err="1">
                <a:solidFill>
                  <a:schemeClr val="dk2"/>
                </a:solidFill>
              </a:rPr>
              <a:t>sota</a:t>
            </a:r>
            <a:r>
              <a:rPr lang="it" sz="1000">
                <a:solidFill>
                  <a:schemeClr val="dk2"/>
                </a:solidFill>
              </a:rPr>
              <a:t> </a:t>
            </a:r>
            <a:r>
              <a:rPr lang="it" sz="1000" err="1">
                <a:solidFill>
                  <a:schemeClr val="dk2"/>
                </a:solidFill>
              </a:rPr>
              <a:t>method</a:t>
            </a:r>
            <a:r>
              <a:rPr lang="it" sz="1000">
                <a:solidFill>
                  <a:schemeClr val="dk2"/>
                </a:solidFill>
              </a:rPr>
              <a:t> “Depth </a:t>
            </a:r>
            <a:r>
              <a:rPr lang="it" sz="1000" err="1">
                <a:solidFill>
                  <a:schemeClr val="dk2"/>
                </a:solidFill>
              </a:rPr>
              <a:t>Anything</a:t>
            </a:r>
            <a:r>
              <a:rPr lang="it" sz="1000">
                <a:solidFill>
                  <a:schemeClr val="dk2"/>
                </a:solidFill>
              </a:rPr>
              <a:t> V2” (Yang et al. </a:t>
            </a:r>
            <a:r>
              <a:rPr lang="it" sz="1000" err="1">
                <a:solidFill>
                  <a:schemeClr val="dk2"/>
                </a:solidFill>
              </a:rPr>
              <a:t>NeurIPS</a:t>
            </a:r>
            <a:r>
              <a:rPr lang="it" sz="1000">
                <a:solidFill>
                  <a:schemeClr val="dk2"/>
                </a:solidFill>
              </a:rPr>
              <a:t> 2024) on Ames room </a:t>
            </a:r>
            <a:r>
              <a:rPr lang="it" sz="1000" err="1">
                <a:solidFill>
                  <a:schemeClr val="dk2"/>
                </a:solidFill>
              </a:rPr>
              <a:t>illusion</a:t>
            </a:r>
            <a:r>
              <a:rPr lang="it" sz="1000">
                <a:solidFill>
                  <a:schemeClr val="dk2"/>
                </a:solidFill>
              </a:rPr>
              <a:t>.</a:t>
            </a:r>
            <a:br>
              <a:rPr lang="it" sz="1000"/>
            </a:br>
            <a:r>
              <a:rPr lang="it" sz="1000">
                <a:solidFill>
                  <a:schemeClr val="dk2"/>
                </a:solidFill>
              </a:rPr>
              <a:t>Demo: </a:t>
            </a:r>
            <a:r>
              <a:rPr lang="it" sz="1000" u="sng">
                <a:solidFill>
                  <a:schemeClr val="hlin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https://huggingface.co/spaces/depth-anything/Depth-Anything-V2</a:t>
            </a:r>
            <a:endParaRPr lang="it-IT" sz="1000">
              <a:solidFill>
                <a:schemeClr val="hlink"/>
              </a:solidFill>
            </a:endParaRPr>
          </a:p>
        </p:txBody>
      </p:sp>
      <p:pic>
        <p:nvPicPr>
          <p:cNvPr id="1226" name="Google Shape;1226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8935" y="1589017"/>
            <a:ext cx="3433106" cy="27763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BB05172-0049-D8E3-46FC-7D1607EEF4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81</a:t>
            </a:fld>
            <a:endParaRPr lang="it-IT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232" name="Google Shape;1232;p1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Improve</a:t>
            </a:r>
            <a:r>
              <a:rPr lang="it"/>
              <a:t> </a:t>
            </a:r>
            <a:r>
              <a:rPr lang="it" err="1"/>
              <a:t>Monocular</a:t>
            </a:r>
            <a:r>
              <a:rPr lang="it"/>
              <a:t> Depth </a:t>
            </a:r>
            <a:r>
              <a:rPr lang="it" err="1"/>
              <a:t>Estimation</a:t>
            </a:r>
            <a:r>
              <a:rPr lang="it"/>
              <a:t>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 err="1"/>
              <a:t>Acquire</a:t>
            </a:r>
            <a:r>
              <a:rPr lang="it"/>
              <a:t> more data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err="1"/>
              <a:t>Improve</a:t>
            </a:r>
            <a:r>
              <a:rPr lang="it"/>
              <a:t> network </a:t>
            </a:r>
            <a:r>
              <a:rPr lang="it" err="1"/>
              <a:t>architecture</a:t>
            </a:r>
            <a:endParaRPr err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Formulate </a:t>
            </a:r>
            <a:r>
              <a:rPr lang="it" err="1"/>
              <a:t>better</a:t>
            </a:r>
            <a:r>
              <a:rPr lang="it"/>
              <a:t> training </a:t>
            </a:r>
            <a:r>
              <a:rPr lang="it" err="1"/>
              <a:t>objectives</a:t>
            </a:r>
            <a:endParaRPr err="1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38DC492-984A-A6C3-F818-39AAB8E5CA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82</a:t>
            </a:fld>
            <a:endParaRPr lang="it-IT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238" name="Google Shape;1238;p1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Today, Monocular Depth Estimation is a </a:t>
            </a:r>
            <a:r>
              <a:rPr lang="it" b="1"/>
              <a:t>very active field</a:t>
            </a:r>
            <a:endParaRPr b="1"/>
          </a:p>
        </p:txBody>
      </p:sp>
      <p:pic>
        <p:nvPicPr>
          <p:cNvPr id="1239" name="Google Shape;123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150" y="1937350"/>
            <a:ext cx="8095701" cy="242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103"/>
          <p:cNvSpPr txBox="1"/>
          <p:nvPr/>
        </p:nvSpPr>
        <p:spPr>
          <a:xfrm>
            <a:off x="623450" y="4246250"/>
            <a:ext cx="49182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2"/>
                </a:solidFill>
              </a:rPr>
              <a:t>Survey on Monocular Metric Depth Estimation. Zhang, ArXiv preprint 2025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EB7C9E8-288E-CF3E-E40A-89060F55B6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83</a:t>
            </a:fld>
            <a:endParaRPr lang="it-IT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246" name="Google Shape;1246;p1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Depth Anything proposes a semi-supervised self-learning approach to enhance generalization</a:t>
            </a:r>
            <a:endParaRPr b="1"/>
          </a:p>
        </p:txBody>
      </p:sp>
      <p:pic>
        <p:nvPicPr>
          <p:cNvPr id="1247" name="Google Shape;1247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424" y="1920600"/>
            <a:ext cx="5720199" cy="3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1901413-E706-7175-B21B-CFD5A5D205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84</a:t>
            </a:fld>
            <a:endParaRPr lang="it-IT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Monocular</a:t>
            </a:r>
            <a:r>
              <a:rPr lang="it"/>
              <a:t> Depth </a:t>
            </a:r>
            <a:r>
              <a:rPr lang="it" err="1"/>
              <a:t>Estimation</a:t>
            </a:r>
            <a:endParaRPr err="1"/>
          </a:p>
        </p:txBody>
      </p:sp>
      <p:sp>
        <p:nvSpPr>
          <p:cNvPr id="1253" name="Google Shape;1253;p1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Depth </a:t>
            </a:r>
            <a:r>
              <a:rPr lang="it" err="1"/>
              <a:t>Anything</a:t>
            </a:r>
            <a:r>
              <a:rPr lang="it"/>
              <a:t> </a:t>
            </a:r>
            <a:r>
              <a:rPr lang="it" err="1"/>
              <a:t>proposes</a:t>
            </a:r>
            <a:r>
              <a:rPr lang="it"/>
              <a:t> a semi-</a:t>
            </a:r>
            <a:r>
              <a:rPr lang="it" err="1"/>
              <a:t>supervised</a:t>
            </a:r>
            <a:r>
              <a:rPr lang="it"/>
              <a:t> self-learning </a:t>
            </a:r>
            <a:r>
              <a:rPr lang="it" err="1"/>
              <a:t>approach</a:t>
            </a:r>
            <a:r>
              <a:rPr lang="it"/>
              <a:t> to </a:t>
            </a:r>
            <a:r>
              <a:rPr lang="it" err="1"/>
              <a:t>enhance</a:t>
            </a:r>
            <a:r>
              <a:rPr lang="it"/>
              <a:t> </a:t>
            </a:r>
            <a:r>
              <a:rPr lang="it" err="1"/>
              <a:t>generalization</a:t>
            </a:r>
            <a:endParaRPr err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First, a </a:t>
            </a:r>
            <a:r>
              <a:rPr lang="it" b="1" err="1"/>
              <a:t>teacher</a:t>
            </a:r>
            <a:r>
              <a:rPr lang="it" b="1"/>
              <a:t> model</a:t>
            </a:r>
            <a:r>
              <a:rPr lang="it"/>
              <a:t> </a:t>
            </a:r>
            <a:r>
              <a:rPr lang="it" err="1"/>
              <a:t>learns</a:t>
            </a:r>
            <a:r>
              <a:rPr lang="it"/>
              <a:t> </a:t>
            </a:r>
            <a:r>
              <a:rPr lang="it" err="1"/>
              <a:t>monocular</a:t>
            </a:r>
            <a:r>
              <a:rPr lang="it"/>
              <a:t> </a:t>
            </a:r>
            <a:r>
              <a:rPr lang="it" err="1"/>
              <a:t>depth</a:t>
            </a:r>
            <a:r>
              <a:rPr lang="it"/>
              <a:t> </a:t>
            </a:r>
            <a:r>
              <a:rPr lang="it" err="1"/>
              <a:t>estimation</a:t>
            </a:r>
            <a:r>
              <a:rPr lang="it"/>
              <a:t> (</a:t>
            </a:r>
            <a:r>
              <a:rPr lang="it" err="1"/>
              <a:t>supervised</a:t>
            </a:r>
            <a:r>
              <a:rPr lang="it"/>
              <a:t>).</a:t>
            </a:r>
            <a:endParaRPr/>
          </a:p>
        </p:txBody>
      </p:sp>
      <p:grpSp>
        <p:nvGrpSpPr>
          <p:cNvPr id="1254" name="Google Shape;1254;p105"/>
          <p:cNvGrpSpPr/>
          <p:nvPr/>
        </p:nvGrpSpPr>
        <p:grpSpPr>
          <a:xfrm>
            <a:off x="376000" y="2699625"/>
            <a:ext cx="8391999" cy="1315475"/>
            <a:chOff x="376000" y="2699625"/>
            <a:chExt cx="8391999" cy="1315475"/>
          </a:xfrm>
        </p:grpSpPr>
        <p:pic>
          <p:nvPicPr>
            <p:cNvPr id="1255" name="Google Shape;1255;p105"/>
            <p:cNvPicPr preferRelativeResize="0"/>
            <p:nvPr/>
          </p:nvPicPr>
          <p:blipFill rotWithShape="1">
            <a:blip r:embed="rId3">
              <a:alphaModFix/>
            </a:blip>
            <a:srcRect b="49672"/>
            <a:stretch/>
          </p:blipFill>
          <p:spPr>
            <a:xfrm>
              <a:off x="376000" y="2699625"/>
              <a:ext cx="8391999" cy="1052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6" name="Google Shape;1256;p105"/>
            <p:cNvSpPr/>
            <p:nvPr/>
          </p:nvSpPr>
          <p:spPr>
            <a:xfrm>
              <a:off x="1557675" y="3320600"/>
              <a:ext cx="347400" cy="694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05"/>
            <p:cNvSpPr/>
            <p:nvPr/>
          </p:nvSpPr>
          <p:spPr>
            <a:xfrm>
              <a:off x="2853075" y="3320600"/>
              <a:ext cx="347400" cy="694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05"/>
            <p:cNvSpPr/>
            <p:nvPr/>
          </p:nvSpPr>
          <p:spPr>
            <a:xfrm>
              <a:off x="4224675" y="3320600"/>
              <a:ext cx="347400" cy="694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59" name="Google Shape;125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3706" y="2913875"/>
            <a:ext cx="1138300" cy="8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p105"/>
          <p:cNvSpPr txBox="1"/>
          <p:nvPr/>
        </p:nvSpPr>
        <p:spPr>
          <a:xfrm>
            <a:off x="1901500" y="2710500"/>
            <a:ext cx="2314200" cy="941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err="1">
                <a:solidFill>
                  <a:schemeClr val="dk2"/>
                </a:solidFill>
              </a:rPr>
              <a:t>Teacher</a:t>
            </a:r>
            <a:r>
              <a:rPr lang="it" sz="1800">
                <a:solidFill>
                  <a:schemeClr val="dk2"/>
                </a:solidFill>
              </a:rPr>
              <a:t> model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74ACEF8-9968-B846-AE2B-2608DB020C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85</a:t>
            </a:fld>
            <a:endParaRPr lang="it-IT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Monocular</a:t>
            </a:r>
            <a:r>
              <a:rPr lang="it"/>
              <a:t> Depth </a:t>
            </a:r>
            <a:r>
              <a:rPr lang="it" err="1"/>
              <a:t>Estimation</a:t>
            </a:r>
            <a:endParaRPr err="1"/>
          </a:p>
        </p:txBody>
      </p:sp>
      <p:sp>
        <p:nvSpPr>
          <p:cNvPr id="1266" name="Google Shape;1266;p1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Depth </a:t>
            </a:r>
            <a:r>
              <a:rPr lang="it" err="1"/>
              <a:t>Anything</a:t>
            </a:r>
            <a:r>
              <a:rPr lang="it"/>
              <a:t> </a:t>
            </a:r>
            <a:r>
              <a:rPr lang="it" err="1"/>
              <a:t>proposes</a:t>
            </a:r>
            <a:r>
              <a:rPr lang="it"/>
              <a:t> a semi-</a:t>
            </a:r>
            <a:r>
              <a:rPr lang="it" err="1"/>
              <a:t>supervised</a:t>
            </a:r>
            <a:r>
              <a:rPr lang="it"/>
              <a:t> self-learning </a:t>
            </a:r>
            <a:r>
              <a:rPr lang="it" err="1"/>
              <a:t>approach</a:t>
            </a:r>
            <a:r>
              <a:rPr lang="it"/>
              <a:t> to </a:t>
            </a:r>
            <a:r>
              <a:rPr lang="it" err="1"/>
              <a:t>enhance</a:t>
            </a:r>
            <a:r>
              <a:rPr lang="it"/>
              <a:t> </a:t>
            </a:r>
            <a:r>
              <a:rPr lang="it" err="1"/>
              <a:t>generalization</a:t>
            </a:r>
            <a:endParaRPr err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First, a </a:t>
            </a:r>
            <a:r>
              <a:rPr lang="it" b="1" err="1"/>
              <a:t>teacher</a:t>
            </a:r>
            <a:r>
              <a:rPr lang="it" b="1"/>
              <a:t> model</a:t>
            </a:r>
            <a:r>
              <a:rPr lang="it"/>
              <a:t> </a:t>
            </a:r>
            <a:r>
              <a:rPr lang="it" err="1"/>
              <a:t>learns</a:t>
            </a:r>
            <a:r>
              <a:rPr lang="it"/>
              <a:t> </a:t>
            </a:r>
            <a:r>
              <a:rPr lang="it" err="1"/>
              <a:t>monocular</a:t>
            </a:r>
            <a:r>
              <a:rPr lang="it"/>
              <a:t> </a:t>
            </a:r>
            <a:r>
              <a:rPr lang="it" err="1"/>
              <a:t>depth</a:t>
            </a:r>
            <a:r>
              <a:rPr lang="it"/>
              <a:t> </a:t>
            </a:r>
            <a:r>
              <a:rPr lang="it" err="1"/>
              <a:t>estimation</a:t>
            </a:r>
            <a:r>
              <a:rPr lang="it"/>
              <a:t> (</a:t>
            </a:r>
            <a:r>
              <a:rPr lang="it" err="1"/>
              <a:t>supervised</a:t>
            </a:r>
            <a:r>
              <a:rPr lang="it"/>
              <a:t>).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 err="1"/>
              <a:t>Then</a:t>
            </a:r>
            <a:r>
              <a:rPr lang="it"/>
              <a:t>, a </a:t>
            </a:r>
            <a:r>
              <a:rPr lang="it" b="1" err="1"/>
              <a:t>student</a:t>
            </a:r>
            <a:r>
              <a:rPr lang="it" b="1"/>
              <a:t> model</a:t>
            </a:r>
            <a:r>
              <a:rPr lang="it"/>
              <a:t> </a:t>
            </a:r>
            <a:r>
              <a:rPr lang="it" err="1"/>
              <a:t>learns</a:t>
            </a:r>
            <a:r>
              <a:rPr lang="it"/>
              <a:t> to </a:t>
            </a:r>
            <a:r>
              <a:rPr lang="it" err="1"/>
              <a:t>mimic</a:t>
            </a:r>
            <a:r>
              <a:rPr lang="it"/>
              <a:t> </a:t>
            </a:r>
            <a:r>
              <a:rPr lang="it" err="1"/>
              <a:t>teacher’s</a:t>
            </a:r>
            <a:r>
              <a:rPr lang="it"/>
              <a:t> </a:t>
            </a:r>
            <a:r>
              <a:rPr lang="it" err="1"/>
              <a:t>predictions</a:t>
            </a:r>
            <a:r>
              <a:rPr lang="it"/>
              <a:t> on </a:t>
            </a:r>
            <a:r>
              <a:rPr lang="it" err="1"/>
              <a:t>unlabeled</a:t>
            </a:r>
            <a:r>
              <a:rPr lang="it"/>
              <a:t> images under input </a:t>
            </a:r>
            <a:r>
              <a:rPr lang="it" err="1"/>
              <a:t>perturbation</a:t>
            </a:r>
            <a:r>
              <a:rPr lang="it"/>
              <a:t>      (color </a:t>
            </a:r>
            <a:r>
              <a:rPr lang="it" err="1"/>
              <a:t>distortions</a:t>
            </a:r>
            <a:r>
              <a:rPr lang="it"/>
              <a:t>, and </a:t>
            </a:r>
            <a:r>
              <a:rPr lang="it" err="1"/>
              <a:t>CutMix</a:t>
            </a:r>
            <a:r>
              <a:rPr lang="it"/>
              <a:t> [1])</a:t>
            </a:r>
            <a:endParaRPr/>
          </a:p>
        </p:txBody>
      </p:sp>
      <p:pic>
        <p:nvPicPr>
          <p:cNvPr id="1267" name="Google Shape;1267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000" y="2699625"/>
            <a:ext cx="8391999" cy="209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106"/>
          <p:cNvSpPr txBox="1"/>
          <p:nvPr/>
        </p:nvSpPr>
        <p:spPr>
          <a:xfrm>
            <a:off x="1901500" y="2710500"/>
            <a:ext cx="2314200" cy="941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err="1">
                <a:solidFill>
                  <a:schemeClr val="dk2"/>
                </a:solidFill>
              </a:rPr>
              <a:t>Student</a:t>
            </a:r>
            <a:r>
              <a:rPr lang="it" sz="1800">
                <a:solidFill>
                  <a:schemeClr val="dk2"/>
                </a:solidFill>
              </a:rPr>
              <a:t> model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69" name="Google Shape;1269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5200" y="2394359"/>
            <a:ext cx="204450" cy="1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Google Shape;1270;p106"/>
          <p:cNvSpPr txBox="1"/>
          <p:nvPr/>
        </p:nvSpPr>
        <p:spPr>
          <a:xfrm>
            <a:off x="394850" y="4855850"/>
            <a:ext cx="50271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2"/>
                </a:solidFill>
              </a:rPr>
              <a:t>[1] </a:t>
            </a:r>
            <a:r>
              <a:rPr lang="it" sz="800" err="1">
                <a:solidFill>
                  <a:schemeClr val="dk2"/>
                </a:solidFill>
              </a:rPr>
              <a:t>Cutmix</a:t>
            </a:r>
            <a:r>
              <a:rPr lang="it" sz="800">
                <a:solidFill>
                  <a:schemeClr val="dk2"/>
                </a:solidFill>
              </a:rPr>
              <a:t>: </a:t>
            </a:r>
            <a:r>
              <a:rPr lang="it" sz="800" err="1">
                <a:solidFill>
                  <a:schemeClr val="dk2"/>
                </a:solidFill>
              </a:rPr>
              <a:t>Regularization</a:t>
            </a:r>
            <a:r>
              <a:rPr lang="it" sz="800">
                <a:solidFill>
                  <a:schemeClr val="dk2"/>
                </a:solidFill>
              </a:rPr>
              <a:t> strategy to </a:t>
            </a:r>
            <a:r>
              <a:rPr lang="it" sz="800" err="1">
                <a:solidFill>
                  <a:schemeClr val="dk2"/>
                </a:solidFill>
              </a:rPr>
              <a:t>train</a:t>
            </a:r>
            <a:r>
              <a:rPr lang="it" sz="800">
                <a:solidFill>
                  <a:schemeClr val="dk2"/>
                </a:solidFill>
              </a:rPr>
              <a:t> strong </a:t>
            </a:r>
            <a:r>
              <a:rPr lang="it" sz="800" err="1">
                <a:solidFill>
                  <a:schemeClr val="dk2"/>
                </a:solidFill>
              </a:rPr>
              <a:t>classifiers</a:t>
            </a:r>
            <a:r>
              <a:rPr lang="it" sz="800">
                <a:solidFill>
                  <a:schemeClr val="dk2"/>
                </a:solidFill>
              </a:rPr>
              <a:t> with </a:t>
            </a:r>
            <a:r>
              <a:rPr lang="it" sz="800" err="1">
                <a:solidFill>
                  <a:schemeClr val="dk2"/>
                </a:solidFill>
              </a:rPr>
              <a:t>localizable</a:t>
            </a:r>
            <a:r>
              <a:rPr lang="it" sz="800">
                <a:solidFill>
                  <a:schemeClr val="dk2"/>
                </a:solidFill>
              </a:rPr>
              <a:t> features. </a:t>
            </a:r>
            <a:r>
              <a:rPr lang="it" sz="800" err="1">
                <a:solidFill>
                  <a:schemeClr val="dk2"/>
                </a:solidFill>
              </a:rPr>
              <a:t>Yun</a:t>
            </a:r>
            <a:r>
              <a:rPr lang="it" sz="800">
                <a:solidFill>
                  <a:schemeClr val="dk2"/>
                </a:solidFill>
              </a:rPr>
              <a:t> et al. ICCV 2019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BA263D5-49EA-5F27-62BF-19D207246E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86</a:t>
            </a:fld>
            <a:endParaRPr lang="it-IT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Monocular</a:t>
            </a:r>
            <a:r>
              <a:rPr lang="it"/>
              <a:t> Depth </a:t>
            </a:r>
            <a:r>
              <a:rPr lang="it" err="1"/>
              <a:t>Estimation</a:t>
            </a:r>
            <a:endParaRPr err="1"/>
          </a:p>
        </p:txBody>
      </p:sp>
      <p:sp>
        <p:nvSpPr>
          <p:cNvPr id="1276" name="Google Shape;1276;p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err="1"/>
              <a:t>Exploiting</a:t>
            </a:r>
            <a:r>
              <a:rPr lang="it"/>
              <a:t> Feature </a:t>
            </a:r>
            <a:r>
              <a:rPr lang="it" err="1"/>
              <a:t>Extraction</a:t>
            </a:r>
            <a:r>
              <a:rPr lang="it"/>
              <a:t> </a:t>
            </a:r>
            <a:r>
              <a:rPr lang="it" err="1"/>
              <a:t>Backbones</a:t>
            </a:r>
            <a:endParaRPr err="1"/>
          </a:p>
        </p:txBody>
      </p:sp>
      <p:pic>
        <p:nvPicPr>
          <p:cNvPr id="1277" name="Google Shape;1277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5" y="1550300"/>
            <a:ext cx="4709173" cy="1772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1625" y="2141625"/>
            <a:ext cx="4232376" cy="250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300" y="3197800"/>
            <a:ext cx="3619750" cy="19456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80B93D2-96AD-D9E7-5109-8461547BDE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87</a:t>
            </a:fld>
            <a:endParaRPr lang="it-IT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Monocular</a:t>
            </a:r>
            <a:r>
              <a:rPr lang="it"/>
              <a:t> Depth </a:t>
            </a:r>
            <a:r>
              <a:rPr lang="it" err="1"/>
              <a:t>Estimation</a:t>
            </a:r>
            <a:endParaRPr err="1"/>
          </a:p>
        </p:txBody>
      </p:sp>
      <p:sp>
        <p:nvSpPr>
          <p:cNvPr id="1285" name="Google Shape;1285;p1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Exploiting Feature Extraction Backbones</a:t>
            </a:r>
            <a:endParaRPr/>
          </a:p>
        </p:txBody>
      </p:sp>
      <p:pic>
        <p:nvPicPr>
          <p:cNvPr id="1286" name="Google Shape;1286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9850" y="1639850"/>
            <a:ext cx="4664298" cy="31312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108"/>
          <p:cNvSpPr txBox="1"/>
          <p:nvPr/>
        </p:nvSpPr>
        <p:spPr>
          <a:xfrm>
            <a:off x="2247332" y="4703448"/>
            <a:ext cx="50271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2"/>
                </a:solidFill>
              </a:rPr>
              <a:t>Vision Transformers for Dense Prediction. Ranftl et al. ICCV 2021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9D31EB9-6A43-33B0-5471-3EEAB72BCB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88</a:t>
            </a:fld>
            <a:endParaRPr lang="it-IT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>
          <a:extLst>
            <a:ext uri="{FF2B5EF4-FFF2-40B4-BE49-F238E27FC236}">
              <a16:creationId xmlns:a16="http://schemas.microsoft.com/office/drawing/2014/main" id="{BB7A0147-8B23-AF23-BAD9-A83E2046E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67107E9E-9ECA-0E12-B133-D201A45F40F9}"/>
              </a:ext>
            </a:extLst>
          </p:cNvPr>
          <p:cNvCxnSpPr/>
          <p:nvPr/>
        </p:nvCxnSpPr>
        <p:spPr>
          <a:xfrm>
            <a:off x="2336800" y="1797050"/>
            <a:ext cx="2584450" cy="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4A9BA7C-B7F2-299D-FB87-14AB5FD32308}"/>
              </a:ext>
            </a:extLst>
          </p:cNvPr>
          <p:cNvCxnSpPr>
            <a:cxnSpLocks/>
          </p:cNvCxnSpPr>
          <p:nvPr/>
        </p:nvCxnSpPr>
        <p:spPr>
          <a:xfrm>
            <a:off x="5251449" y="1797050"/>
            <a:ext cx="2616200" cy="0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E89F870-A057-9C5E-3727-8741BC296C2F}"/>
              </a:ext>
            </a:extLst>
          </p:cNvPr>
          <p:cNvCxnSpPr>
            <a:cxnSpLocks/>
          </p:cNvCxnSpPr>
          <p:nvPr/>
        </p:nvCxnSpPr>
        <p:spPr>
          <a:xfrm flipV="1">
            <a:off x="1346198" y="2012950"/>
            <a:ext cx="3848100" cy="1270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84" name="Google Shape;1284;p108">
            <a:extLst>
              <a:ext uri="{FF2B5EF4-FFF2-40B4-BE49-F238E27FC236}">
                <a16:creationId xmlns:a16="http://schemas.microsoft.com/office/drawing/2014/main" id="{915EA547-5E40-1F77-6BC8-C33E8BDAD6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Monocular</a:t>
            </a:r>
            <a:r>
              <a:rPr lang="it"/>
              <a:t> Depth </a:t>
            </a:r>
            <a:r>
              <a:rPr lang="it" err="1"/>
              <a:t>Estimation</a:t>
            </a:r>
            <a:endParaRPr err="1"/>
          </a:p>
        </p:txBody>
      </p:sp>
      <p:sp>
        <p:nvSpPr>
          <p:cNvPr id="1285" name="Google Shape;1285;p108">
            <a:extLst>
              <a:ext uri="{FF2B5EF4-FFF2-40B4-BE49-F238E27FC236}">
                <a16:creationId xmlns:a16="http://schemas.microsoft.com/office/drawing/2014/main" id="{0B29C5D2-D205-1140-032C-38CFA4DBB2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</a:pPr>
            <a:r>
              <a:rPr lang="it" dirty="0"/>
              <a:t>Depth Pro (ICLR 2025)</a:t>
            </a:r>
          </a:p>
          <a:p>
            <a:pPr lvl="1">
              <a:lnSpc>
                <a:spcPct val="114999"/>
              </a:lnSpc>
            </a:pPr>
            <a:r>
              <a:rPr lang="it" dirty="0"/>
              <a:t>Key idea: 1) </a:t>
            </a:r>
            <a:r>
              <a:rPr lang="it" dirty="0" err="1"/>
              <a:t>Extract</a:t>
            </a:r>
            <a:r>
              <a:rPr lang="it" dirty="0"/>
              <a:t> patches </a:t>
            </a:r>
            <a:r>
              <a:rPr lang="it" dirty="0" err="1"/>
              <a:t>at</a:t>
            </a:r>
            <a:r>
              <a:rPr lang="it" dirty="0"/>
              <a:t> multiple </a:t>
            </a:r>
            <a:r>
              <a:rPr lang="it" dirty="0" err="1"/>
              <a:t>scales</a:t>
            </a:r>
            <a:r>
              <a:rPr lang="it" dirty="0"/>
              <a:t> 2) </a:t>
            </a:r>
            <a:r>
              <a:rPr lang="it" dirty="0" err="1"/>
              <a:t>Extract</a:t>
            </a:r>
            <a:r>
              <a:rPr lang="it" dirty="0"/>
              <a:t> features with </a:t>
            </a:r>
            <a:r>
              <a:rPr lang="it" dirty="0" err="1"/>
              <a:t>ViT</a:t>
            </a:r>
            <a:r>
              <a:rPr lang="it" dirty="0"/>
              <a:t>[1] encoder 3) </a:t>
            </a:r>
            <a:r>
              <a:rPr lang="it" dirty="0" err="1"/>
              <a:t>decode</a:t>
            </a:r>
            <a:r>
              <a:rPr lang="it" dirty="0"/>
              <a:t> the output inverse </a:t>
            </a:r>
            <a:r>
              <a:rPr lang="it" dirty="0" err="1"/>
              <a:t>depth</a:t>
            </a:r>
            <a:r>
              <a:rPr lang="it" dirty="0"/>
              <a:t> and </a:t>
            </a:r>
            <a:r>
              <a:rPr lang="it" dirty="0" err="1"/>
              <a:t>focal</a:t>
            </a:r>
            <a:r>
              <a:rPr lang="it" dirty="0"/>
              <a:t> </a:t>
            </a:r>
            <a:r>
              <a:rPr lang="it" dirty="0" err="1"/>
              <a:t>length</a:t>
            </a:r>
            <a:r>
              <a:rPr lang="it" dirty="0"/>
              <a:t>.</a:t>
            </a:r>
          </a:p>
        </p:txBody>
      </p:sp>
      <p:sp>
        <p:nvSpPr>
          <p:cNvPr id="1287" name="Google Shape;1287;p108">
            <a:extLst>
              <a:ext uri="{FF2B5EF4-FFF2-40B4-BE49-F238E27FC236}">
                <a16:creationId xmlns:a16="http://schemas.microsoft.com/office/drawing/2014/main" id="{63131AA2-DA75-9A3A-0553-7345F001F135}"/>
              </a:ext>
            </a:extLst>
          </p:cNvPr>
          <p:cNvSpPr txBox="1"/>
          <p:nvPr/>
        </p:nvSpPr>
        <p:spPr>
          <a:xfrm>
            <a:off x="-1797" y="4758754"/>
            <a:ext cx="5315922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" sz="800">
                <a:solidFill>
                  <a:schemeClr val="dk2"/>
                </a:solidFill>
              </a:rPr>
              <a:t>[1] An Image </a:t>
            </a:r>
            <a:r>
              <a:rPr lang="it" sz="800" err="1">
                <a:solidFill>
                  <a:schemeClr val="dk2"/>
                </a:solidFill>
              </a:rPr>
              <a:t>is</a:t>
            </a:r>
            <a:r>
              <a:rPr lang="it" sz="800">
                <a:solidFill>
                  <a:schemeClr val="dk2"/>
                </a:solidFill>
              </a:rPr>
              <a:t> Worth 16x16 Words: Transformers for Image </a:t>
            </a:r>
            <a:r>
              <a:rPr lang="it" sz="800" err="1">
                <a:solidFill>
                  <a:schemeClr val="dk2"/>
                </a:solidFill>
              </a:rPr>
              <a:t>Recognition</a:t>
            </a:r>
            <a:r>
              <a:rPr lang="it" sz="800">
                <a:solidFill>
                  <a:schemeClr val="dk2"/>
                </a:solidFill>
              </a:rPr>
              <a:t> </a:t>
            </a:r>
            <a:r>
              <a:rPr lang="it" sz="800" err="1">
                <a:solidFill>
                  <a:schemeClr val="dk2"/>
                </a:solidFill>
              </a:rPr>
              <a:t>at</a:t>
            </a:r>
            <a:r>
              <a:rPr lang="it" sz="800">
                <a:solidFill>
                  <a:schemeClr val="dk2"/>
                </a:solidFill>
              </a:rPr>
              <a:t> Scale. </a:t>
            </a:r>
            <a:r>
              <a:rPr lang="it" sz="800" err="1">
                <a:solidFill>
                  <a:schemeClr val="dk2"/>
                </a:solidFill>
              </a:rPr>
              <a:t>Dosovitskiy</a:t>
            </a:r>
            <a:r>
              <a:rPr lang="it" sz="800">
                <a:solidFill>
                  <a:schemeClr val="dk2"/>
                </a:solidFill>
              </a:rPr>
              <a:t> et al. ICLR 2021</a:t>
            </a:r>
            <a:endParaRPr lang="it-IT" u="sng">
              <a:solidFill>
                <a:schemeClr val="dk2"/>
              </a:solidFill>
            </a:endParaRPr>
          </a:p>
        </p:txBody>
      </p:sp>
      <p:pic>
        <p:nvPicPr>
          <p:cNvPr id="2" name="Immagine 1" descr="Immagine che contiene testo, diagramma, Piano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B2839D3D-2930-9011-7261-54A24BF9B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12" y="2058396"/>
            <a:ext cx="7398774" cy="275964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CFDF06AA-0F0F-D248-48A8-BF32048BCD42}"/>
              </a:ext>
            </a:extLst>
          </p:cNvPr>
          <p:cNvSpPr/>
          <p:nvPr/>
        </p:nvSpPr>
        <p:spPr>
          <a:xfrm>
            <a:off x="774097" y="2396013"/>
            <a:ext cx="2624556" cy="23001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CB08521-0E95-3BF2-BAA4-A5D109F92579}"/>
              </a:ext>
            </a:extLst>
          </p:cNvPr>
          <p:cNvSpPr/>
          <p:nvPr/>
        </p:nvSpPr>
        <p:spPr>
          <a:xfrm>
            <a:off x="3439850" y="2083483"/>
            <a:ext cx="3365535" cy="276234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44CE715-24AB-B02D-A111-4FE23BEC6143}"/>
              </a:ext>
            </a:extLst>
          </p:cNvPr>
          <p:cNvSpPr/>
          <p:nvPr/>
        </p:nvSpPr>
        <p:spPr>
          <a:xfrm>
            <a:off x="6890102" y="2058083"/>
            <a:ext cx="1378724" cy="27623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F412600E-6490-912F-7A7D-BECA1D43F2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695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Recalls of epipolar geometry: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Cameras with </a:t>
            </a:r>
            <a:r>
              <a:rPr lang="it" b="1"/>
              <a:t>center O</a:t>
            </a:r>
            <a:r>
              <a:rPr lang="it"/>
              <a:t> and </a:t>
            </a:r>
            <a:r>
              <a:rPr lang="it" b="1"/>
              <a:t>O’</a:t>
            </a:r>
            <a:br>
              <a:rPr lang="it" b="1"/>
            </a:br>
            <a:r>
              <a:rPr lang="it"/>
              <a:t>The line that connects them: </a:t>
            </a:r>
            <a:r>
              <a:rPr lang="it" b="1"/>
              <a:t>baseline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The intersections between the </a:t>
            </a:r>
            <a:br>
              <a:rPr lang="it"/>
            </a:br>
            <a:r>
              <a:rPr lang="it"/>
              <a:t>image planes and the baseline</a:t>
            </a:r>
            <a:br>
              <a:rPr lang="it"/>
            </a:br>
            <a:r>
              <a:rPr lang="it"/>
              <a:t>are called </a:t>
            </a:r>
            <a:r>
              <a:rPr lang="it" b="1"/>
              <a:t>epipoles</a:t>
            </a:r>
            <a:r>
              <a:rPr lang="it"/>
              <a:t> (e, e’)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If a point p is observed in image</a:t>
            </a:r>
            <a:br>
              <a:rPr lang="it"/>
            </a:br>
            <a:r>
              <a:rPr lang="it"/>
              <a:t>   , the corresponding point p’ </a:t>
            </a:r>
            <a:br>
              <a:rPr lang="it"/>
            </a:br>
            <a:r>
              <a:rPr lang="it"/>
              <a:t>must lie along the corresponding</a:t>
            </a:r>
            <a:br>
              <a:rPr lang="it"/>
            </a:br>
            <a:r>
              <a:rPr lang="it" b="1"/>
              <a:t>epipolar</a:t>
            </a:r>
            <a:r>
              <a:rPr lang="it"/>
              <a:t> </a:t>
            </a:r>
            <a:r>
              <a:rPr lang="it" b="1"/>
              <a:t>line</a:t>
            </a:r>
            <a:r>
              <a:rPr lang="it"/>
              <a:t> in image</a:t>
            </a:r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Epipolar Geometry</a:t>
            </a:r>
            <a:endParaRPr/>
          </a:p>
        </p:txBody>
      </p:sp>
      <p:pic>
        <p:nvPicPr>
          <p:cNvPr id="156" name="Google Shape;1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775" y="2759113"/>
            <a:ext cx="166801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950" y="3589283"/>
            <a:ext cx="166800" cy="269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0901" y="4213687"/>
            <a:ext cx="253950" cy="292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91093BE0-C206-FE7E-8C56-9D9FC4E885D1}"/>
              </a:ext>
            </a:extLst>
          </p:cNvPr>
          <p:cNvGrpSpPr/>
          <p:nvPr/>
        </p:nvGrpSpPr>
        <p:grpSpPr>
          <a:xfrm>
            <a:off x="4242150" y="1749450"/>
            <a:ext cx="4267249" cy="3223675"/>
            <a:chOff x="4242150" y="1749450"/>
            <a:chExt cx="4267249" cy="3223675"/>
          </a:xfrm>
        </p:grpSpPr>
        <p:pic>
          <p:nvPicPr>
            <p:cNvPr id="145" name="Google Shape;145;p2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42150" y="1749450"/>
              <a:ext cx="4267249" cy="294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Google Shape;147;p23"/>
            <p:cNvSpPr/>
            <p:nvPr/>
          </p:nvSpPr>
          <p:spPr>
            <a:xfrm>
              <a:off x="5863600" y="2736250"/>
              <a:ext cx="140400" cy="1404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558800" y="3041050"/>
              <a:ext cx="140400" cy="1404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4949200" y="3650650"/>
              <a:ext cx="140400" cy="1404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0" name="Google Shape;150;p23"/>
            <p:cNvCxnSpPr>
              <a:stCxn id="147" idx="5"/>
            </p:cNvCxnSpPr>
            <p:nvPr/>
          </p:nvCxnSpPr>
          <p:spPr>
            <a:xfrm>
              <a:off x="5983439" y="2856089"/>
              <a:ext cx="1354200" cy="902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23"/>
            <p:cNvCxnSpPr>
              <a:stCxn id="148" idx="5"/>
            </p:cNvCxnSpPr>
            <p:nvPr/>
          </p:nvCxnSpPr>
          <p:spPr>
            <a:xfrm>
              <a:off x="5678639" y="3160889"/>
              <a:ext cx="1610400" cy="687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23"/>
            <p:cNvCxnSpPr>
              <a:stCxn id="149" idx="6"/>
            </p:cNvCxnSpPr>
            <p:nvPr/>
          </p:nvCxnSpPr>
          <p:spPr>
            <a:xfrm>
              <a:off x="5089600" y="3720850"/>
              <a:ext cx="2060700" cy="387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3" name="Google Shape;153;p23"/>
            <p:cNvSpPr/>
            <p:nvPr/>
          </p:nvSpPr>
          <p:spPr>
            <a:xfrm>
              <a:off x="7303810" y="3710568"/>
              <a:ext cx="104400" cy="1044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7232595" y="3817278"/>
              <a:ext cx="104400" cy="1044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7115690" y="4070301"/>
              <a:ext cx="104400" cy="1044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7" name="Google Shape;157;p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652470" y="2736663"/>
              <a:ext cx="253950" cy="292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Google Shape;126;p21">
              <a:extLst>
                <a:ext uri="{FF2B5EF4-FFF2-40B4-BE49-F238E27FC236}">
                  <a16:creationId xmlns:a16="http://schemas.microsoft.com/office/drawing/2014/main" id="{315404F8-9854-79CF-4855-783A4CDC32F6}"/>
                </a:ext>
              </a:extLst>
            </p:cNvPr>
            <p:cNvSpPr txBox="1"/>
            <p:nvPr/>
          </p:nvSpPr>
          <p:spPr>
            <a:xfrm>
              <a:off x="5222725" y="4642225"/>
              <a:ext cx="14934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800">
                  <a:solidFill>
                    <a:schemeClr val="dk2"/>
                  </a:solidFill>
                </a:rPr>
                <a:t>baseline</a:t>
              </a:r>
              <a:endParaRPr sz="1800">
                <a:solidFill>
                  <a:schemeClr val="dk2"/>
                </a:solidFill>
              </a:endParaRPr>
            </a:p>
          </p:txBody>
        </p:sp>
        <p:cxnSp>
          <p:nvCxnSpPr>
            <p:cNvPr id="5" name="Google Shape;127;p21">
              <a:extLst>
                <a:ext uri="{FF2B5EF4-FFF2-40B4-BE49-F238E27FC236}">
                  <a16:creationId xmlns:a16="http://schemas.microsoft.com/office/drawing/2014/main" id="{A05E4D46-6FDA-0244-CBFB-F487C87D4730}"/>
                </a:ext>
              </a:extLst>
            </p:cNvPr>
            <p:cNvCxnSpPr/>
            <p:nvPr/>
          </p:nvCxnSpPr>
          <p:spPr>
            <a:xfrm>
              <a:off x="6255925" y="4807675"/>
              <a:ext cx="4602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22F7D0A-0D21-A243-3844-3CC7071551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9</a:t>
            </a:fld>
            <a:endParaRPr lang="it-IT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0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Conclusions</a:t>
            </a:r>
            <a:endParaRPr/>
          </a:p>
        </p:txBody>
      </p:sp>
      <p:sp>
        <p:nvSpPr>
          <p:cNvPr id="1293" name="Google Shape;1293;p109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5CABD10-222D-7B2E-2F1A-5315964C51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90</a:t>
            </a:fld>
            <a:endParaRPr lang="it-IT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Conclusions</a:t>
            </a:r>
            <a:endParaRPr/>
          </a:p>
        </p:txBody>
      </p:sp>
      <p:sp>
        <p:nvSpPr>
          <p:cNvPr id="1299" name="Google Shape;1299;p110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sp>
        <p:nvSpPr>
          <p:cNvPr id="1300" name="Google Shape;1300;p1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 </a:t>
            </a:r>
            <a:r>
              <a:rPr lang="it" err="1"/>
              <a:t>this</a:t>
            </a:r>
            <a:r>
              <a:rPr lang="it"/>
              <a:t> </a:t>
            </a:r>
            <a:r>
              <a:rPr lang="it" err="1"/>
              <a:t>lecture</a:t>
            </a:r>
            <a:r>
              <a:rPr lang="it"/>
              <a:t> </a:t>
            </a:r>
            <a:r>
              <a:rPr lang="it" err="1"/>
              <a:t>we</a:t>
            </a:r>
            <a:r>
              <a:rPr lang="it"/>
              <a:t> </a:t>
            </a:r>
            <a:r>
              <a:rPr lang="it" err="1"/>
              <a:t>saw</a:t>
            </a:r>
            <a:r>
              <a:rPr lang="it"/>
              <a:t> Stereo Matching, </a:t>
            </a:r>
            <a:r>
              <a:rPr lang="it" err="1"/>
              <a:t>which</a:t>
            </a:r>
            <a:r>
              <a:rPr lang="it"/>
              <a:t> </a:t>
            </a:r>
            <a:r>
              <a:rPr lang="it" err="1"/>
              <a:t>consists</a:t>
            </a:r>
            <a:r>
              <a:rPr lang="it"/>
              <a:t> of computing </a:t>
            </a:r>
            <a:r>
              <a:rPr lang="it" b="1" err="1"/>
              <a:t>disparity</a:t>
            </a:r>
            <a:r>
              <a:rPr lang="it"/>
              <a:t> </a:t>
            </a:r>
            <a:r>
              <a:rPr lang="it" err="1"/>
              <a:t>maps</a:t>
            </a:r>
            <a:r>
              <a:rPr lang="it"/>
              <a:t> </a:t>
            </a:r>
            <a:r>
              <a:rPr lang="it" err="1"/>
              <a:t>given</a:t>
            </a:r>
            <a:r>
              <a:rPr lang="it"/>
              <a:t> </a:t>
            </a:r>
            <a:r>
              <a:rPr lang="it" err="1"/>
              <a:t>two</a:t>
            </a:r>
            <a:r>
              <a:rPr lang="it"/>
              <a:t> </a:t>
            </a:r>
            <a:r>
              <a:rPr lang="it" err="1"/>
              <a:t>reference</a:t>
            </a:r>
            <a:r>
              <a:rPr lang="it"/>
              <a:t> image.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err="1"/>
              <a:t>We</a:t>
            </a:r>
            <a:r>
              <a:rPr lang="it"/>
              <a:t> </a:t>
            </a:r>
            <a:r>
              <a:rPr lang="it" err="1"/>
              <a:t>saw</a:t>
            </a:r>
            <a:r>
              <a:rPr lang="it"/>
              <a:t> </a:t>
            </a:r>
            <a:r>
              <a:rPr lang="it" err="1"/>
              <a:t>how</a:t>
            </a:r>
            <a:r>
              <a:rPr lang="it"/>
              <a:t> </a:t>
            </a:r>
            <a:r>
              <a:rPr lang="it" err="1"/>
              <a:t>it</a:t>
            </a:r>
            <a:r>
              <a:rPr lang="it"/>
              <a:t> </a:t>
            </a:r>
            <a:r>
              <a:rPr lang="it" err="1"/>
              <a:t>is</a:t>
            </a:r>
            <a:r>
              <a:rPr lang="it"/>
              <a:t> </a:t>
            </a:r>
            <a:r>
              <a:rPr lang="it" err="1"/>
              <a:t>possible</a:t>
            </a:r>
            <a:r>
              <a:rPr lang="it"/>
              <a:t> to compute </a:t>
            </a:r>
            <a:r>
              <a:rPr lang="it" err="1"/>
              <a:t>depth</a:t>
            </a:r>
            <a:r>
              <a:rPr lang="it"/>
              <a:t> from </a:t>
            </a:r>
            <a:r>
              <a:rPr lang="it" err="1"/>
              <a:t>disparity</a:t>
            </a:r>
            <a:r>
              <a:rPr lang="it"/>
              <a:t> </a:t>
            </a:r>
            <a:r>
              <a:rPr lang="it" err="1"/>
              <a:t>maps</a:t>
            </a:r>
            <a:r>
              <a:rPr lang="it"/>
              <a:t>, and </a:t>
            </a:r>
            <a:r>
              <a:rPr lang="it" err="1"/>
              <a:t>reviewed</a:t>
            </a:r>
            <a:r>
              <a:rPr lang="it"/>
              <a:t> </a:t>
            </a:r>
            <a:r>
              <a:rPr lang="it" err="1"/>
              <a:t>both</a:t>
            </a:r>
            <a:r>
              <a:rPr lang="it"/>
              <a:t> </a:t>
            </a:r>
            <a:r>
              <a:rPr lang="it" err="1"/>
              <a:t>classical</a:t>
            </a:r>
            <a:r>
              <a:rPr lang="it"/>
              <a:t> and </a:t>
            </a:r>
            <a:r>
              <a:rPr lang="it" err="1"/>
              <a:t>recent</a:t>
            </a:r>
            <a:r>
              <a:rPr lang="it"/>
              <a:t> </a:t>
            </a:r>
            <a:r>
              <a:rPr lang="it" err="1"/>
              <a:t>methods</a:t>
            </a:r>
            <a:r>
              <a:rPr lang="it"/>
              <a:t> for </a:t>
            </a:r>
            <a:r>
              <a:rPr lang="it" err="1"/>
              <a:t>disparity</a:t>
            </a:r>
            <a:r>
              <a:rPr lang="it"/>
              <a:t> </a:t>
            </a:r>
            <a:r>
              <a:rPr lang="it" err="1"/>
              <a:t>map</a:t>
            </a:r>
            <a:r>
              <a:rPr lang="it"/>
              <a:t> </a:t>
            </a:r>
            <a:r>
              <a:rPr lang="it" err="1"/>
              <a:t>computation</a:t>
            </a:r>
            <a:r>
              <a:rPr lang="it"/>
              <a:t>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indent="0">
              <a:spcBef>
                <a:spcPts val="1200"/>
              </a:spcBef>
              <a:buNone/>
            </a:pPr>
            <a:r>
              <a:rPr lang="it" err="1"/>
              <a:t>We</a:t>
            </a:r>
            <a:r>
              <a:rPr lang="it"/>
              <a:t> </a:t>
            </a:r>
            <a:r>
              <a:rPr lang="it" err="1"/>
              <a:t>then</a:t>
            </a:r>
            <a:r>
              <a:rPr lang="it"/>
              <a:t> </a:t>
            </a:r>
            <a:r>
              <a:rPr lang="it" err="1"/>
              <a:t>extended</a:t>
            </a:r>
            <a:r>
              <a:rPr lang="it"/>
              <a:t> the </a:t>
            </a:r>
            <a:r>
              <a:rPr lang="it" err="1"/>
              <a:t>problem</a:t>
            </a:r>
            <a:r>
              <a:rPr lang="it"/>
              <a:t> </a:t>
            </a:r>
            <a:r>
              <a:rPr lang="it" err="1"/>
              <a:t>formulation</a:t>
            </a:r>
            <a:r>
              <a:rPr lang="it"/>
              <a:t> to </a:t>
            </a:r>
            <a:r>
              <a:rPr lang="it" err="1"/>
              <a:t>Multiview</a:t>
            </a:r>
            <a:r>
              <a:rPr lang="it"/>
              <a:t> Stereo Matching, and </a:t>
            </a:r>
            <a:r>
              <a:rPr lang="it" err="1"/>
              <a:t>saw</a:t>
            </a:r>
            <a:r>
              <a:rPr lang="it"/>
              <a:t> </a:t>
            </a:r>
            <a:r>
              <a:rPr lang="it" err="1"/>
              <a:t>how</a:t>
            </a:r>
            <a:r>
              <a:rPr lang="it"/>
              <a:t> to </a:t>
            </a:r>
            <a:r>
              <a:rPr lang="it" err="1"/>
              <a:t>reconstruct</a:t>
            </a:r>
            <a:r>
              <a:rPr lang="it"/>
              <a:t> a </a:t>
            </a:r>
            <a:r>
              <a:rPr lang="it" err="1"/>
              <a:t>geometry</a:t>
            </a:r>
            <a:r>
              <a:rPr lang="it"/>
              <a:t> from </a:t>
            </a:r>
            <a:r>
              <a:rPr lang="it" err="1"/>
              <a:t>multiview</a:t>
            </a:r>
            <a:r>
              <a:rPr lang="it"/>
              <a:t> images, and </a:t>
            </a:r>
            <a:r>
              <a:rPr lang="it" err="1"/>
              <a:t>how</a:t>
            </a:r>
            <a:r>
              <a:rPr lang="it"/>
              <a:t> to </a:t>
            </a:r>
            <a:r>
              <a:rPr lang="it" err="1"/>
              <a:t>predict</a:t>
            </a:r>
            <a:r>
              <a:rPr lang="it"/>
              <a:t> the </a:t>
            </a:r>
            <a:r>
              <a:rPr lang="it" err="1"/>
              <a:t>depth</a:t>
            </a:r>
            <a:r>
              <a:rPr lang="it"/>
              <a:t> from MVS.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err="1"/>
              <a:t>We</a:t>
            </a:r>
            <a:r>
              <a:rPr lang="it"/>
              <a:t> </a:t>
            </a:r>
            <a:r>
              <a:rPr lang="it" err="1"/>
              <a:t>reviewed</a:t>
            </a:r>
            <a:r>
              <a:rPr lang="it"/>
              <a:t> the </a:t>
            </a:r>
            <a:r>
              <a:rPr lang="it" err="1"/>
              <a:t>problem</a:t>
            </a:r>
            <a:r>
              <a:rPr lang="it"/>
              <a:t> of </a:t>
            </a:r>
            <a:r>
              <a:rPr lang="it" err="1"/>
              <a:t>Monocular</a:t>
            </a:r>
            <a:r>
              <a:rPr lang="it"/>
              <a:t> Depth </a:t>
            </a:r>
            <a:r>
              <a:rPr lang="it" err="1"/>
              <a:t>Estimation</a:t>
            </a:r>
            <a:r>
              <a:rPr lang="it"/>
              <a:t>, and </a:t>
            </a:r>
            <a:r>
              <a:rPr lang="it" err="1"/>
              <a:t>analyzed</a:t>
            </a:r>
            <a:r>
              <a:rPr lang="it"/>
              <a:t> some of the </a:t>
            </a:r>
            <a:r>
              <a:rPr lang="it" err="1"/>
              <a:t>current</a:t>
            </a:r>
            <a:r>
              <a:rPr lang="it"/>
              <a:t> state-of-the-art </a:t>
            </a:r>
            <a:r>
              <a:rPr lang="it" err="1"/>
              <a:t>methods</a:t>
            </a:r>
            <a:r>
              <a:rPr lang="it"/>
              <a:t>.</a:t>
            </a:r>
            <a:endParaRPr err="1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765BF72-58F6-100E-5D02-71486A847F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91</a:t>
            </a:fld>
            <a:endParaRPr lang="it-IT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References</a:t>
            </a:r>
            <a:endParaRPr err="1"/>
          </a:p>
        </p:txBody>
      </p:sp>
      <p:sp>
        <p:nvSpPr>
          <p:cNvPr id="1306" name="Google Shape;1306;p111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sp>
        <p:nvSpPr>
          <p:cNvPr id="1307" name="Google Shape;1307;p1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u="sng">
                <a:solidFill>
                  <a:schemeClr val="hlink"/>
                </a:solidFill>
                <a:hlinkClick r:id="rId3"/>
              </a:rPr>
              <a:t>http://vision.stanford.edu/teaching/cs131_fall1415/lectures/lecture9_10_stereo_cs131.pdf</a:t>
            </a:r>
            <a:r>
              <a:rPr lang="it"/>
              <a:t>, Fei-Fei Li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u="sng">
                <a:solidFill>
                  <a:schemeClr val="hlink"/>
                </a:solidFill>
                <a:hlinkClick r:id="rId4"/>
              </a:rPr>
              <a:t>https://cvgl.stanford.edu/teaching/cs231a_winter1415/lecture/lecture6_affine_SFM_notes.pdf</a:t>
            </a:r>
            <a:r>
              <a:rPr lang="it"/>
              <a:t>, Silvio Savarese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u="sng">
                <a:solidFill>
                  <a:schemeClr val="hlink"/>
                </a:solidFill>
                <a:hlinkClick r:id="rId5"/>
              </a:rPr>
              <a:t>https://www.slideshare.net/slideshow/lec14-multiview-stereo/251201912</a:t>
            </a:r>
            <a:r>
              <a:rPr lang="it"/>
              <a:t>, Bali </a:t>
            </a:r>
            <a:r>
              <a:rPr lang="it" err="1"/>
              <a:t>Thorat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u="sng">
                <a:solidFill>
                  <a:schemeClr val="hlink"/>
                </a:solidFill>
                <a:hlinkClick r:id="rId6"/>
              </a:rPr>
              <a:t>https://www.slideshare.net/slideshow/lec13-stereo-converted/251201880</a:t>
            </a:r>
            <a:r>
              <a:rPr lang="it"/>
              <a:t>, Bali </a:t>
            </a:r>
            <a:r>
              <a:rPr lang="it" err="1"/>
              <a:t>Thorat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u="sng">
                <a:solidFill>
                  <a:schemeClr val="hlink"/>
                </a:solidFill>
                <a:hlinkClick r:id="rId7"/>
              </a:rPr>
              <a:t>https://drive.google.com/file/d/1QCDEM5l-wi7VLi4b8cw_ErmCAyJOxb10/view</a:t>
            </a:r>
            <a:r>
              <a:rPr lang="it"/>
              <a:t>, Andreas Geiger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u="sng">
                <a:solidFill>
                  <a:schemeClr val="hlink"/>
                </a:solidFill>
                <a:hlinkClick r:id="rId8"/>
              </a:rPr>
              <a:t>https://learning3d.github.io/</a:t>
            </a:r>
            <a:r>
              <a:rPr lang="it"/>
              <a:t>, </a:t>
            </a:r>
            <a:r>
              <a:rPr lang="it" err="1"/>
              <a:t>Gkioulekas</a:t>
            </a:r>
            <a:r>
              <a:rPr lang="it"/>
              <a:t> and </a:t>
            </a:r>
            <a:r>
              <a:rPr lang="it" err="1"/>
              <a:t>Tulsiani</a:t>
            </a: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22D291A-BD36-D578-D538-793C19D54B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92</a:t>
            </a:fld>
            <a:endParaRPr lang="it-IT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 End</a:t>
            </a:r>
            <a:endParaRPr/>
          </a:p>
        </p:txBody>
      </p:sp>
      <p:sp>
        <p:nvSpPr>
          <p:cNvPr id="1313" name="Google Shape;1313;p112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2B857D5-E04D-1EF9-080D-B1D5472743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93</a:t>
            </a:fld>
            <a:endParaRPr 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Presentazione su schermo (16:9)</PresentationFormat>
  <Slides>93</Slides>
  <Notes>93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93</vt:i4>
      </vt:variant>
    </vt:vector>
  </HeadingPairs>
  <TitlesOfParts>
    <vt:vector size="94" baseType="lpstr">
      <vt:lpstr>Simple Light</vt:lpstr>
      <vt:lpstr>Presentazione standard di PowerPoint</vt:lpstr>
      <vt:lpstr>Overview</vt:lpstr>
      <vt:lpstr>Recovering 3D from an Image</vt:lpstr>
      <vt:lpstr>Help artists to speed-up their workflow</vt:lpstr>
      <vt:lpstr>Democratize 3D asset creation</vt:lpstr>
      <vt:lpstr>Recovering 3D from an Image</vt:lpstr>
      <vt:lpstr>Recovering 3D from an Image </vt:lpstr>
      <vt:lpstr>Recovering 3D from an Image </vt:lpstr>
      <vt:lpstr>Epipolar Geometry</vt:lpstr>
      <vt:lpstr>Epipolar Geometry</vt:lpstr>
      <vt:lpstr>Epipolar Geometry</vt:lpstr>
      <vt:lpstr>Epipolar Geometry</vt:lpstr>
      <vt:lpstr>Image Rectification</vt:lpstr>
      <vt:lpstr>Image Rectification</vt:lpstr>
      <vt:lpstr>Image Rectification</vt:lpstr>
      <vt:lpstr>Stereo Matching</vt:lpstr>
      <vt:lpstr>Stereo Matching</vt:lpstr>
      <vt:lpstr>Disparity </vt:lpstr>
      <vt:lpstr>Finding Matches between Images</vt:lpstr>
      <vt:lpstr>Stereo Matching and Similarity Metrics</vt:lpstr>
      <vt:lpstr>Presentazione standard di PowerPoint</vt:lpstr>
      <vt:lpstr>Stereo Matching</vt:lpstr>
      <vt:lpstr>Cost Volume</vt:lpstr>
      <vt:lpstr>Cost Volume</vt:lpstr>
      <vt:lpstr>Cost Volume</vt:lpstr>
      <vt:lpstr>Presentazione standard di PowerPoint</vt:lpstr>
      <vt:lpstr>Limitations</vt:lpstr>
      <vt:lpstr>Limitations – Repeated Patterns</vt:lpstr>
      <vt:lpstr>Limitations – Window Size</vt:lpstr>
      <vt:lpstr>Limitations – Textureless Surfaces</vt:lpstr>
      <vt:lpstr>Limitations – Illumination Change</vt:lpstr>
      <vt:lpstr>Limitations – Foreshortening</vt:lpstr>
      <vt:lpstr>Limitations – Occlusions</vt:lpstr>
      <vt:lpstr>Modern Stereo Matching</vt:lpstr>
      <vt:lpstr>Modern Stereo Matching</vt:lpstr>
      <vt:lpstr>Modern Stereo Matching</vt:lpstr>
      <vt:lpstr>Modern Stereo Matching</vt:lpstr>
      <vt:lpstr>Modern Stereo Matching</vt:lpstr>
      <vt:lpstr>Modern Stereo Matching</vt:lpstr>
      <vt:lpstr>Modern Stereo Matching</vt:lpstr>
      <vt:lpstr>RAFT-Stereo Resutls </vt:lpstr>
      <vt:lpstr>Downstream Task</vt:lpstr>
      <vt:lpstr>Downstream Task</vt:lpstr>
      <vt:lpstr>Presentazione standard di PowerPoint</vt:lpstr>
      <vt:lpstr>Other Applications of Rectified Images</vt:lpstr>
      <vt:lpstr>View Morphing</vt:lpstr>
      <vt:lpstr>View Morphing</vt:lpstr>
      <vt:lpstr>Active Stereo</vt:lpstr>
      <vt:lpstr>Active Stereo</vt:lpstr>
      <vt:lpstr>Active Stereo</vt:lpstr>
      <vt:lpstr>Multiview Stereo Matching</vt:lpstr>
      <vt:lpstr>Multiview Stereo Matching</vt:lpstr>
      <vt:lpstr>Multiview Stereo Matching</vt:lpstr>
      <vt:lpstr>Multiview Stereo Matching</vt:lpstr>
      <vt:lpstr>Multiview Stereo Matching</vt:lpstr>
      <vt:lpstr>Multiview Stereo Matching</vt:lpstr>
      <vt:lpstr>Multiview Stereo Matching</vt:lpstr>
      <vt:lpstr>Multiview Stereo Matching</vt:lpstr>
      <vt:lpstr>Multiview Stereo Matching</vt:lpstr>
      <vt:lpstr>Multiview Stereo Matching</vt:lpstr>
      <vt:lpstr>Multiview Stereo Matching</vt:lpstr>
      <vt:lpstr>Multiview Stereo Matching</vt:lpstr>
      <vt:lpstr>Modern Multiview Stereo Matching</vt:lpstr>
      <vt:lpstr>Modern Multiview Stereo Matching</vt:lpstr>
      <vt:lpstr>Modern Multiview Stereo Matching</vt:lpstr>
      <vt:lpstr>Modern Multiview Stereo Matching</vt:lpstr>
      <vt:lpstr>Modern Multiview Stereo Matching</vt:lpstr>
      <vt:lpstr>Modern Multiview Stereo Matching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Conclusions</vt:lpstr>
      <vt:lpstr>Conclusions</vt:lpstr>
      <vt:lpstr>References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496</cp:revision>
  <dcterms:modified xsi:type="dcterms:W3CDTF">2025-05-12T16:02:16Z</dcterms:modified>
</cp:coreProperties>
</file>