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81"/>
  </p:notesMasterIdLst>
  <p:sldIdLst>
    <p:sldId id="256" r:id="rId2"/>
    <p:sldId id="416" r:id="rId3"/>
    <p:sldId id="359" r:id="rId4"/>
    <p:sldId id="417" r:id="rId5"/>
    <p:sldId id="418" r:id="rId6"/>
    <p:sldId id="357" r:id="rId7"/>
    <p:sldId id="361" r:id="rId8"/>
    <p:sldId id="362" r:id="rId9"/>
    <p:sldId id="363" r:id="rId10"/>
    <p:sldId id="364" r:id="rId11"/>
    <p:sldId id="365" r:id="rId12"/>
    <p:sldId id="360" r:id="rId13"/>
    <p:sldId id="367" r:id="rId14"/>
    <p:sldId id="368" r:id="rId15"/>
    <p:sldId id="369" r:id="rId16"/>
    <p:sldId id="370" r:id="rId17"/>
    <p:sldId id="371" r:id="rId18"/>
    <p:sldId id="415" r:id="rId19"/>
    <p:sldId id="354" r:id="rId20"/>
    <p:sldId id="372" r:id="rId21"/>
    <p:sldId id="882" r:id="rId22"/>
    <p:sldId id="375" r:id="rId23"/>
    <p:sldId id="376" r:id="rId24"/>
    <p:sldId id="377" r:id="rId25"/>
    <p:sldId id="378" r:id="rId26"/>
    <p:sldId id="379" r:id="rId27"/>
    <p:sldId id="380" r:id="rId28"/>
    <p:sldId id="381" r:id="rId29"/>
    <p:sldId id="382" r:id="rId30"/>
    <p:sldId id="383" r:id="rId31"/>
    <p:sldId id="385" r:id="rId32"/>
    <p:sldId id="386" r:id="rId33"/>
    <p:sldId id="387" r:id="rId34"/>
    <p:sldId id="388" r:id="rId35"/>
    <p:sldId id="389" r:id="rId36"/>
    <p:sldId id="419" r:id="rId37"/>
    <p:sldId id="420" r:id="rId38"/>
    <p:sldId id="392" r:id="rId39"/>
    <p:sldId id="414" r:id="rId40"/>
    <p:sldId id="394" r:id="rId41"/>
    <p:sldId id="397" r:id="rId42"/>
    <p:sldId id="395" r:id="rId43"/>
    <p:sldId id="396" r:id="rId44"/>
    <p:sldId id="398" r:id="rId45"/>
    <p:sldId id="399" r:id="rId46"/>
    <p:sldId id="422" r:id="rId47"/>
    <p:sldId id="400" r:id="rId48"/>
    <p:sldId id="408" r:id="rId49"/>
    <p:sldId id="401" r:id="rId50"/>
    <p:sldId id="403" r:id="rId51"/>
    <p:sldId id="406" r:id="rId52"/>
    <p:sldId id="404" r:id="rId53"/>
    <p:sldId id="405" r:id="rId54"/>
    <p:sldId id="402" r:id="rId55"/>
    <p:sldId id="900" r:id="rId56"/>
    <p:sldId id="899" r:id="rId57"/>
    <p:sldId id="409" r:id="rId58"/>
    <p:sldId id="410" r:id="rId59"/>
    <p:sldId id="421" r:id="rId60"/>
    <p:sldId id="883" r:id="rId61"/>
    <p:sldId id="412" r:id="rId62"/>
    <p:sldId id="413" r:id="rId63"/>
    <p:sldId id="423" r:id="rId64"/>
    <p:sldId id="424" r:id="rId65"/>
    <p:sldId id="852" r:id="rId66"/>
    <p:sldId id="836" r:id="rId67"/>
    <p:sldId id="881" r:id="rId68"/>
    <p:sldId id="884" r:id="rId69"/>
    <p:sldId id="888" r:id="rId70"/>
    <p:sldId id="887" r:id="rId71"/>
    <p:sldId id="891" r:id="rId72"/>
    <p:sldId id="892" r:id="rId73"/>
    <p:sldId id="894" r:id="rId74"/>
    <p:sldId id="895" r:id="rId75"/>
    <p:sldId id="896" r:id="rId76"/>
    <p:sldId id="897" r:id="rId77"/>
    <p:sldId id="886" r:id="rId78"/>
    <p:sldId id="885" r:id="rId79"/>
    <p:sldId id="355" r:id="rId8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A6A6A6"/>
    <a:srgbClr val="F2F2F2"/>
    <a:srgbClr val="FF0000"/>
    <a:srgbClr val="1E96E6"/>
    <a:srgbClr val="92D050"/>
    <a:srgbClr val="E61E1E"/>
    <a:srgbClr val="748D99"/>
    <a:srgbClr val="000000"/>
    <a:srgbClr val="C73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643140-F1D7-4D6E-BA55-1EDAD5595DE1}" v="1313" dt="2025-06-28T16:01:45.256"/>
    <p1510:client id="{9306CEB3-4B96-45FE-8A9F-D798B37F2A78}" v="2771" dt="2025-06-29T22:15:31.645"/>
    <p1510:client id="{D98F49D0-CABA-4624-9794-EA62DFDFC6F3}" v="246" dt="2025-06-30T10:47:24.843"/>
    <p1510:client id="{E021F564-501A-4C8D-BB58-0E892C44F6B7}" v="1154" dt="2025-06-29T23:37:34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Intro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B934A7FF-35DB-03C1-15A0-E40CDF672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42A99F8C-841E-D9EC-1F5A-62F87C3956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9CD03122-F630-3583-7BEF-8F6877F2CD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We’re still far from creating </a:t>
            </a:r>
            <a:r>
              <a:rPr lang="en-US" b="1" dirty="0"/>
              <a:t>realistic and immersive 3D scenes</a:t>
            </a:r>
            <a:r>
              <a:rPr lang="en-US" dirty="0"/>
              <a:t>.</a:t>
            </a:r>
            <a:br>
              <a:rPr lang="en-US" dirty="0"/>
            </a:br>
            <a:r>
              <a:rPr lang="en-US"/>
              <a:t> There are many challenges to overcome.</a:t>
            </a:r>
          </a:p>
          <a:p>
            <a:pPr>
              <a:buNone/>
            </a:pPr>
            <a:r>
              <a:rPr lang="en-US" dirty="0"/>
              <a:t>Even recent state-of-the-art methods have issues:</a:t>
            </a:r>
          </a:p>
          <a:p>
            <a:pPr marL="171450" indent="-171450"/>
            <a:r>
              <a:rPr lang="en-US" dirty="0"/>
              <a:t>Results are often </a:t>
            </a:r>
            <a:r>
              <a:rPr lang="en-US" b="1" dirty="0"/>
              <a:t>blurry</a:t>
            </a:r>
            <a:r>
              <a:rPr lang="en-US" dirty="0"/>
              <a:t>.</a:t>
            </a:r>
          </a:p>
          <a:p>
            <a:pPr marL="171450" indent="-171450"/>
            <a:r>
              <a:rPr lang="en-US" dirty="0"/>
              <a:t>You </a:t>
            </a:r>
            <a:r>
              <a:rPr lang="en-US" b="1" dirty="0"/>
              <a:t>can’t move far</a:t>
            </a:r>
            <a:r>
              <a:rPr lang="en-US" dirty="0"/>
              <a:t> from the original viewpoint — otherwise, the 3D effect degrades.</a:t>
            </a:r>
          </a:p>
          <a:p>
            <a:pPr marL="171450" indent="-171450"/>
            <a:r>
              <a:rPr lang="en-US" dirty="0"/>
              <a:t>It's often just </a:t>
            </a:r>
            <a:r>
              <a:rPr lang="en-US" b="1" dirty="0"/>
              <a:t>learned parallax</a:t>
            </a:r>
            <a:r>
              <a:rPr lang="en-US" dirty="0"/>
              <a:t> rather than true 3D geometry.</a:t>
            </a:r>
          </a:p>
          <a:p>
            <a:pPr marL="171450" indent="-171450"/>
            <a:r>
              <a:rPr lang="en-US" dirty="0"/>
              <a:t>Sometimes only </a:t>
            </a:r>
            <a:r>
              <a:rPr lang="en-US" b="1" dirty="0"/>
              <a:t>specific parts</a:t>
            </a:r>
            <a:r>
              <a:rPr lang="en-US" dirty="0"/>
              <a:t> of the scene are reconstructed well.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748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DBC138D8-8FE4-755D-7B79-AB002AB32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CD4C10CA-396E-D7DF-4DB3-0E1AA4E252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A7F321BD-029E-2991-1619-872B5478D4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Generative models aren’t limited to visual content.</a:t>
            </a:r>
            <a:br>
              <a:rPr lang="en-US" dirty="0"/>
            </a:br>
            <a:r>
              <a:rPr lang="en-US" dirty="0"/>
              <a:t> For example, in </a:t>
            </a:r>
            <a:r>
              <a:rPr lang="en-US" b="1" dirty="0"/>
              <a:t>motion generation</a:t>
            </a:r>
            <a:r>
              <a:rPr lang="en-US" dirty="0"/>
              <a:t>, models can create motion sequences based on </a:t>
            </a:r>
            <a:r>
              <a:rPr lang="en-US" b="1" dirty="0"/>
              <a:t>text descriptions</a:t>
            </a:r>
            <a:r>
              <a:rPr lang="en-US" dirty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BA6B4443-4FEA-6A11-3C28-CD19C5E83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809746EF-2B86-4966-6A23-D769EB7EB8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A56E23F6-1436-116E-A67E-4DE21D3F9B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b="1" dirty="0"/>
              <a:t>Generative Model </a:t>
            </a:r>
            <a:r>
              <a:rPr lang="en-US" b="1" dirty="0" err="1"/>
              <a:t>Architectures</a:t>
            </a:r>
            <a:endParaRPr lang="it-IT" dirty="0" err="1"/>
          </a:p>
          <a:p>
            <a:pPr>
              <a:buNone/>
            </a:pPr>
            <a:r>
              <a:rPr lang="en-US" dirty="0"/>
              <a:t>There are four main families of generative models:</a:t>
            </a:r>
          </a:p>
          <a:p>
            <a:pPr marL="171450" indent="-171450"/>
            <a:r>
              <a:rPr lang="en-US" b="1" dirty="0"/>
              <a:t>GANs (Generative Adversarial Networks)</a:t>
            </a:r>
            <a:r>
              <a:rPr lang="en-US" dirty="0"/>
              <a:t> – use adversarial training to learn data distributions.</a:t>
            </a:r>
          </a:p>
          <a:p>
            <a:pPr marL="171450" indent="-171450"/>
            <a:r>
              <a:rPr lang="en-US" b="1" dirty="0"/>
              <a:t>VAEs (Variational Autoencoders)</a:t>
            </a:r>
            <a:r>
              <a:rPr lang="en-US" dirty="0"/>
              <a:t> – learn a latent space to compress and sample data.</a:t>
            </a:r>
          </a:p>
          <a:p>
            <a:pPr marL="171450" indent="-171450"/>
            <a:r>
              <a:rPr lang="en-US" b="1" dirty="0"/>
              <a:t>Normalizing Flows</a:t>
            </a:r>
            <a:r>
              <a:rPr lang="en-US" dirty="0"/>
              <a:t> – learn invertible functions and solve ODEs to generate samples.</a:t>
            </a:r>
          </a:p>
          <a:p>
            <a:pPr marL="171450" indent="-171450"/>
            <a:r>
              <a:rPr lang="en-US" b="1" dirty="0"/>
              <a:t>Diffusion Models</a:t>
            </a:r>
            <a:r>
              <a:rPr lang="en-US" dirty="0"/>
              <a:t> – progressively add Gaussian noise to data and learn to reverse the process to generate new samples.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405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EAE79EE6-D781-70D8-BDCF-4DF3AA039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522B136C-2FF7-4C34-B2EF-E5523E71D3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DF3CD2D4-BC70-412C-DA20-62E2FAC7F4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Generative Adversarial Networks (GANs)</a:t>
            </a:r>
            <a:endParaRPr lang="it-IT" dirty="0"/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There are two main components:</a:t>
            </a:r>
          </a:p>
          <a:p>
            <a:pPr>
              <a:buNone/>
            </a:pPr>
            <a:r>
              <a:rPr lang="en-US" dirty="0"/>
              <a:t>    Generator (G):</a:t>
            </a:r>
          </a:p>
          <a:p>
            <a:pPr>
              <a:buNone/>
            </a:pPr>
            <a:r>
              <a:rPr lang="en-US" dirty="0"/>
              <a:t>        Takes in random noise (or some structured input)</a:t>
            </a:r>
          </a:p>
          <a:p>
            <a:pPr>
              <a:buNone/>
            </a:pPr>
            <a:r>
              <a:rPr lang="en-US" dirty="0"/>
              <a:t>        Tries to generate realistic samples that resemble the training data</a:t>
            </a:r>
          </a:p>
          <a:p>
            <a:pPr>
              <a:buNone/>
            </a:pPr>
            <a:r>
              <a:rPr lang="en-US" dirty="0"/>
              <a:t>    Discriminator (D):</a:t>
            </a:r>
          </a:p>
          <a:p>
            <a:pPr>
              <a:buNone/>
            </a:pPr>
            <a:r>
              <a:rPr lang="en-US" dirty="0"/>
              <a:t>        Takes in samples</a:t>
            </a:r>
          </a:p>
          <a:p>
            <a:pPr>
              <a:buNone/>
            </a:pPr>
            <a:r>
              <a:rPr lang="en-US" dirty="0"/>
              <a:t>        Tries to distinguish whether they come from the real training data or were generated by G</a:t>
            </a:r>
          </a:p>
          <a:p>
            <a:pPr>
              <a:buNone/>
            </a:pPr>
            <a:r>
              <a:rPr lang="en-US" dirty="0"/>
              <a:t>The training is based on game theory:</a:t>
            </a:r>
          </a:p>
          <a:p>
            <a:pPr>
              <a:buNone/>
            </a:pPr>
            <a:r>
              <a:rPr lang="en-US" dirty="0"/>
              <a:t>    The generator tries to fool the discriminator</a:t>
            </a:r>
          </a:p>
          <a:p>
            <a:pPr>
              <a:buNone/>
            </a:pPr>
            <a:r>
              <a:rPr lang="en-US" dirty="0"/>
              <a:t>    The discriminator tries to correctly classify samples as real or fake</a:t>
            </a:r>
          </a:p>
          <a:p>
            <a:pPr>
              <a:buNone/>
            </a:pPr>
            <a:r>
              <a:rPr lang="en-US" dirty="0"/>
              <a:t>    This leads to a min-max optimization problem where:</a:t>
            </a:r>
          </a:p>
          <a:p>
            <a:pPr>
              <a:buNone/>
            </a:pPr>
            <a:r>
              <a:rPr lang="en-US" dirty="0"/>
              <a:t>        G minimizes the probability of D detecting fake samples</a:t>
            </a:r>
          </a:p>
          <a:p>
            <a:pPr>
              <a:buNone/>
            </a:pPr>
            <a:r>
              <a:rPr lang="en-US" dirty="0"/>
              <a:t>        D maximizes its ability to distinguish them</a:t>
            </a:r>
          </a:p>
          <a:p>
            <a:pPr marL="0" indent="0">
              <a:buNone/>
            </a:pPr>
            <a:r>
              <a:rPr lang="en-US" dirty="0"/>
              <a:t>The goal is for G to eventually generate samples so realistic that D can no longer tell the difference.</a:t>
            </a:r>
          </a:p>
        </p:txBody>
      </p:sp>
    </p:spTree>
    <p:extLst>
      <p:ext uri="{BB962C8B-B14F-4D97-AF65-F5344CB8AC3E}">
        <p14:creationId xmlns:p14="http://schemas.microsoft.com/office/powerpoint/2010/main" val="1106952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2626E7A4-D579-14C2-A570-81CE103A5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50B87F0C-901C-01CC-243B-EFA318C2A3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EBD29410-CCC8-1F20-7AD8-1B1791F261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Variational Autoencoders (VAEs)</a:t>
            </a:r>
            <a:endParaRPr lang="it-IT"/>
          </a:p>
          <a:p>
            <a:pPr>
              <a:buNone/>
            </a:pPr>
            <a:r>
              <a:rPr lang="en-US" dirty="0"/>
              <a:t>The second architecture from the previous overview is the Variational Autoencoder (VAE).</a:t>
            </a:r>
          </a:p>
          <a:p>
            <a:r>
              <a:rPr lang="en-US"/>
              <a:t>    A VAE is an autoencoder that learns to encode data into a latent space and then decode it back to reconstruct the input.</a:t>
            </a:r>
          </a:p>
          <a:p>
            <a:r>
              <a:rPr lang="en-US"/>
              <a:t>    The encoder doesn't just output a single point, but rather the parameters of a distribution:</a:t>
            </a:r>
          </a:p>
          <a:p>
            <a:pPr lvl="1"/>
            <a:r>
              <a:rPr lang="en-US" dirty="0"/>
              <a:t>It predicts a mean (μ) and a standard deviation (σ)</a:t>
            </a:r>
          </a:p>
          <a:p>
            <a:pPr lvl="1"/>
            <a:r>
              <a:rPr lang="en-US" dirty="0"/>
              <a:t>This defines a Gaussian distribution in the latent space</a:t>
            </a:r>
          </a:p>
          <a:p>
            <a:pPr lvl="1"/>
            <a:endParaRPr lang="en-US" dirty="0"/>
          </a:p>
          <a:p>
            <a:pPr>
              <a:buNone/>
            </a:pPr>
            <a:r>
              <a:rPr lang="en-US"/>
              <a:t>To sample from this distribution and make it trainable, VAEs use the reparameterization trick:</a:t>
            </a:r>
          </a:p>
          <a:p>
            <a:r>
              <a:rPr lang="en-US" dirty="0"/>
              <a:t> A latent vector is sampled as:</a:t>
            </a:r>
          </a:p>
          <a:p>
            <a:pPr>
              <a:buNone/>
            </a:pPr>
            <a:r>
              <a:rPr lang="en-US" dirty="0"/>
              <a:t>          z = μ + σ ⊙ ε, where ε ~ N(0, I)</a:t>
            </a:r>
          </a:p>
          <a:p>
            <a:pPr>
              <a:buNone/>
            </a:pPr>
            <a:r>
              <a:rPr lang="en-US" dirty="0"/>
              <a:t> </a:t>
            </a:r>
          </a:p>
          <a:p>
            <a:pPr>
              <a:buNone/>
            </a:pPr>
            <a:r>
              <a:rPr lang="en-US" dirty="0"/>
              <a:t>This makes it possible to backpropagate through the sampling process.</a:t>
            </a:r>
          </a:p>
          <a:p>
            <a:r>
              <a:rPr lang="en-US" dirty="0"/>
              <a:t>The decoder then reconstructs the input from this latent vector</a:t>
            </a:r>
          </a:p>
          <a:p>
            <a:r>
              <a:rPr lang="en-US" dirty="0"/>
              <a:t>Training is self-supervised, with a loss that combines:</a:t>
            </a:r>
          </a:p>
          <a:p>
            <a:pPr lvl="1"/>
            <a:r>
              <a:rPr lang="en-US" dirty="0"/>
              <a:t>Reconstruction loss (how well the input is reconstructed)</a:t>
            </a:r>
          </a:p>
          <a:p>
            <a:pPr lvl="1"/>
            <a:r>
              <a:rPr lang="en-US" dirty="0"/>
              <a:t>KL divergence (to keep the latent distribution close to a standard Gaussian)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2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9C33CE12-DEE9-609A-0316-83CE30D61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F131D61E-6B0F-45B3-FAFA-24429AE230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BEEEEA10-3C07-FC2B-E04E-64DDAA8FBF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Diffusion models work in </a:t>
            </a:r>
            <a:r>
              <a:rPr lang="en-US" b="1" dirty="0"/>
              <a:t>two stages</a:t>
            </a:r>
            <a:r>
              <a:rPr lang="en-US" dirty="0"/>
              <a:t>:</a:t>
            </a:r>
            <a:endParaRPr lang="it-IT" dirty="0"/>
          </a:p>
          <a:p>
            <a:pPr marL="171450" indent="-171450"/>
            <a:r>
              <a:rPr lang="en-US" b="1" dirty="0"/>
              <a:t>Forward Process (q):</a:t>
            </a:r>
            <a:endParaRPr lang="en-US" dirty="0"/>
          </a:p>
          <a:p>
            <a:pPr marL="1085850" lvl="1" indent="-171450"/>
            <a:r>
              <a:rPr lang="en-US" dirty="0"/>
              <a:t>Starting from a clean sample (e.g., an image), the model </a:t>
            </a:r>
            <a:r>
              <a:rPr lang="en-US" b="1" dirty="0"/>
              <a:t>adds Gaussian noise</a:t>
            </a:r>
            <a:r>
              <a:rPr lang="en-US" dirty="0"/>
              <a:t> step by step</a:t>
            </a:r>
          </a:p>
          <a:p>
            <a:pPr marL="1085850" lvl="1" indent="-171450"/>
            <a:r>
              <a:rPr lang="en-US" dirty="0"/>
              <a:t>After many steps, the sample becomes </a:t>
            </a:r>
            <a:r>
              <a:rPr lang="en-US" b="1" dirty="0"/>
              <a:t>pure noise</a:t>
            </a:r>
            <a:endParaRPr lang="en-US" dirty="0"/>
          </a:p>
          <a:p>
            <a:pPr marL="171450" indent="-171450"/>
            <a:r>
              <a:rPr lang="en-US" b="1" dirty="0"/>
              <a:t>Reverse Process (p):</a:t>
            </a:r>
            <a:endParaRPr lang="en-US" dirty="0"/>
          </a:p>
          <a:p>
            <a:pPr marL="1085850" lvl="1" indent="-171450"/>
            <a:r>
              <a:rPr lang="en-US" dirty="0"/>
              <a:t>The diffusion model is trained to </a:t>
            </a:r>
            <a:r>
              <a:rPr lang="en-US" b="1" dirty="0"/>
              <a:t>reverse this process</a:t>
            </a:r>
            <a:r>
              <a:rPr lang="en-US" dirty="0"/>
              <a:t>, step by step</a:t>
            </a:r>
          </a:p>
          <a:p>
            <a:pPr marL="1085850" lvl="1" indent="-171450"/>
            <a:r>
              <a:rPr lang="en-US" dirty="0"/>
              <a:t>The goal is to </a:t>
            </a:r>
            <a:r>
              <a:rPr lang="en-US" b="1" dirty="0"/>
              <a:t>denoise</a:t>
            </a:r>
            <a:r>
              <a:rPr lang="en-US" dirty="0"/>
              <a:t> the input gradually, going from noise back to a clean image</a:t>
            </a:r>
          </a:p>
          <a:p>
            <a:pPr marL="0" indent="0">
              <a:buNone/>
            </a:pPr>
            <a:r>
              <a:rPr lang="en-US" dirty="0"/>
              <a:t>Notation:</a:t>
            </a:r>
          </a:p>
          <a:p>
            <a:pPr marL="171450" indent="-171450"/>
            <a:r>
              <a:rPr lang="en-US" b="1"/>
              <a:t>q(xₜ | xₜ₋₁):</a:t>
            </a:r>
            <a:r>
              <a:rPr lang="en-US"/>
              <a:t> Forward process – adds noise</a:t>
            </a:r>
          </a:p>
          <a:p>
            <a:pPr marL="171450" indent="-171450"/>
            <a:r>
              <a:rPr lang="en-US" b="1"/>
              <a:t>p(xₜ₋₁ | xₜ):</a:t>
            </a:r>
            <a:r>
              <a:rPr lang="en-US"/>
              <a:t> Reverse process – removes noise</a:t>
            </a:r>
          </a:p>
          <a:p>
            <a:pPr>
              <a:buNone/>
            </a:pPr>
            <a:r>
              <a:rPr lang="en-US" dirty="0"/>
              <a:t>During training, the model learns the </a:t>
            </a:r>
            <a:r>
              <a:rPr lang="en-US" b="1" dirty="0"/>
              <a:t>reverse transitions</a:t>
            </a:r>
            <a:r>
              <a:rPr lang="en-US" dirty="0"/>
              <a:t>, often by predicting the noise that was added, and then </a:t>
            </a:r>
            <a:r>
              <a:rPr lang="en-US" b="1" dirty="0"/>
              <a:t>subtracting</a:t>
            </a:r>
            <a:r>
              <a:rPr lang="en-US"/>
              <a:t> it to obtain a cleaner sample.</a:t>
            </a:r>
          </a:p>
          <a:p>
            <a:pPr>
              <a:buNone/>
            </a:pPr>
            <a:r>
              <a:rPr lang="en-US" dirty="0"/>
              <a:t>This leads to </a:t>
            </a:r>
            <a:r>
              <a:rPr lang="en-US" b="1" dirty="0"/>
              <a:t>high-quality generative results</a:t>
            </a:r>
            <a:r>
              <a:rPr lang="en-US" dirty="0"/>
              <a:t>, and diffusion models are currently </a:t>
            </a:r>
            <a:r>
              <a:rPr lang="en-US" b="1" dirty="0"/>
              <a:t>state-of-the-art</a:t>
            </a:r>
            <a:r>
              <a:rPr lang="en-US" dirty="0"/>
              <a:t> in many domains.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792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AF0E4A68-F954-4B67-C604-66070ED8F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EB99B10E-8160-C0CD-DAFC-3CC464A17F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8BC1FE85-5888-FB14-0670-63EAB591DA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b="1"/>
              <a:t>The Generative </a:t>
            </a:r>
            <a:r>
              <a:rPr lang="en-US" b="1" err="1"/>
              <a:t>Modeling</a:t>
            </a:r>
            <a:r>
              <a:rPr lang="en-US" b="1"/>
              <a:t> Trilemma – Quality, Diversity, Speed</a:t>
            </a:r>
            <a:endParaRPr lang="it-IT"/>
          </a:p>
          <a:p>
            <a:pPr>
              <a:buNone/>
            </a:pPr>
            <a:r>
              <a:rPr lang="en-US" dirty="0"/>
              <a:t>This slide illustrates what is often referred to as the </a:t>
            </a:r>
            <a:r>
              <a:rPr lang="en-US" b="1" dirty="0"/>
              <a:t>Generative Modeling Trilemma</a:t>
            </a:r>
            <a:r>
              <a:rPr lang="en-US" dirty="0"/>
              <a:t>, consisting of:</a:t>
            </a:r>
          </a:p>
          <a:p>
            <a:pPr lvl="1"/>
            <a:r>
              <a:rPr lang="en-US" b="1"/>
              <a:t>Quality</a:t>
            </a:r>
            <a:r>
              <a:rPr lang="en-US"/>
              <a:t> of the generated samples</a:t>
            </a:r>
          </a:p>
          <a:p>
            <a:pPr lvl="1"/>
            <a:r>
              <a:rPr lang="en-US" b="1"/>
              <a:t>Diversity</a:t>
            </a:r>
            <a:r>
              <a:rPr lang="en-US"/>
              <a:t> or </a:t>
            </a:r>
            <a:r>
              <a:rPr lang="en-US" b="1"/>
              <a:t>mode coverage</a:t>
            </a:r>
            <a:endParaRPr lang="en-US"/>
          </a:p>
          <a:p>
            <a:pPr lvl="1"/>
            <a:r>
              <a:rPr lang="en-US" b="1"/>
              <a:t>Speed</a:t>
            </a:r>
            <a:r>
              <a:rPr lang="en-US"/>
              <a:t> of sampling</a:t>
            </a:r>
          </a:p>
          <a:p>
            <a:pPr indent="0">
              <a:buNone/>
            </a:pPr>
            <a:r>
              <a:rPr lang="en-US" dirty="0"/>
              <a:t>Each architecture tends to prioritize different aspects:</a:t>
            </a:r>
          </a:p>
          <a:p>
            <a:pPr lvl="1"/>
            <a:r>
              <a:rPr lang="en-US" b="1"/>
              <a:t>GANs</a:t>
            </a:r>
            <a:r>
              <a:rPr lang="en-US"/>
              <a:t>:</a:t>
            </a:r>
          </a:p>
          <a:p>
            <a:pPr marL="1085850" lvl="1" indent="-171450"/>
            <a:r>
              <a:rPr lang="en-US" b="1" dirty="0"/>
              <a:t>High quality</a:t>
            </a:r>
            <a:r>
              <a:rPr lang="en-US" dirty="0"/>
              <a:t> outputs</a:t>
            </a:r>
          </a:p>
          <a:p>
            <a:pPr marL="1085850" lvl="1" indent="-171450"/>
            <a:r>
              <a:rPr lang="en-US" b="1" dirty="0"/>
              <a:t>Fast</a:t>
            </a:r>
            <a:r>
              <a:rPr lang="en-US" dirty="0"/>
              <a:t> sampling</a:t>
            </a:r>
          </a:p>
          <a:p>
            <a:pPr marL="1085850" lvl="1" indent="-171450"/>
            <a:r>
              <a:rPr lang="en-US" dirty="0"/>
              <a:t>But </a:t>
            </a:r>
            <a:r>
              <a:rPr lang="en-US" b="1" dirty="0"/>
              <a:t>low diversity</a:t>
            </a:r>
            <a:r>
              <a:rPr lang="en-US" dirty="0"/>
              <a:t> – they often suffer from </a:t>
            </a:r>
            <a:r>
              <a:rPr lang="en-US" b="1" dirty="0"/>
              <a:t>mode collapse</a:t>
            </a:r>
            <a:endParaRPr lang="en-US" dirty="0"/>
          </a:p>
          <a:p>
            <a:pPr lvl="1"/>
            <a:r>
              <a:rPr lang="en-US" b="1"/>
              <a:t>VAEs</a:t>
            </a:r>
            <a:r>
              <a:rPr lang="en-US"/>
              <a:t>:</a:t>
            </a:r>
          </a:p>
          <a:p>
            <a:pPr marL="1085850" lvl="1" indent="-171450"/>
            <a:r>
              <a:rPr lang="en-US" b="1" dirty="0"/>
              <a:t>High diversity</a:t>
            </a:r>
            <a:r>
              <a:rPr lang="en-US" dirty="0"/>
              <a:t> and good </a:t>
            </a:r>
            <a:r>
              <a:rPr lang="en-US" b="1" dirty="0"/>
              <a:t>mode coverage</a:t>
            </a:r>
            <a:endParaRPr lang="en-US" dirty="0"/>
          </a:p>
          <a:p>
            <a:pPr marL="1085850" lvl="1" indent="-171450"/>
            <a:r>
              <a:rPr lang="en-US" b="1" dirty="0"/>
              <a:t>Fast</a:t>
            </a:r>
            <a:r>
              <a:rPr lang="en-US" dirty="0"/>
              <a:t> to sample</a:t>
            </a:r>
          </a:p>
          <a:p>
            <a:pPr marL="1085850" lvl="1" indent="-171450"/>
            <a:r>
              <a:rPr lang="en-US" dirty="0"/>
              <a:t>But </a:t>
            </a:r>
            <a:r>
              <a:rPr lang="en-US" b="1" dirty="0"/>
              <a:t>lower quality</a:t>
            </a:r>
            <a:r>
              <a:rPr lang="en-US" dirty="0"/>
              <a:t> of the generated outputs</a:t>
            </a:r>
          </a:p>
          <a:p>
            <a:pPr lvl="1"/>
            <a:r>
              <a:rPr lang="en-US" b="1"/>
              <a:t>Denoising Diffusion Models</a:t>
            </a:r>
            <a:r>
              <a:rPr lang="en-US"/>
              <a:t>:</a:t>
            </a:r>
          </a:p>
          <a:p>
            <a:pPr marL="1085850" lvl="1" indent="-171450"/>
            <a:r>
              <a:rPr lang="en-US" b="1" dirty="0"/>
              <a:t>High quality</a:t>
            </a:r>
            <a:r>
              <a:rPr lang="en-US" dirty="0"/>
              <a:t> and </a:t>
            </a:r>
            <a:r>
              <a:rPr lang="en-US" b="1" dirty="0"/>
              <a:t>high diversity</a:t>
            </a:r>
            <a:endParaRPr lang="en-US" dirty="0"/>
          </a:p>
          <a:p>
            <a:pPr marL="1085850" lvl="1" indent="-171450"/>
            <a:r>
              <a:rPr lang="en-US" dirty="0"/>
              <a:t>But </a:t>
            </a:r>
            <a:r>
              <a:rPr lang="en-US" b="1" dirty="0"/>
              <a:t>slow</a:t>
            </a:r>
            <a:r>
              <a:rPr lang="en-US" dirty="0"/>
              <a:t> sampling – due to the need for </a:t>
            </a:r>
            <a:r>
              <a:rPr lang="en-US" b="1" dirty="0"/>
              <a:t>many iterative denoising steps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34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DFCDBF51-8904-BE83-E517-0CD37B8AB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1C072F88-45EB-EA9E-A220-8E908C0D97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1B4EE457-3022-AF5B-F30B-8F6FF77DBE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In this lecture, we will focus specifically on </a:t>
            </a:r>
            <a:r>
              <a:rPr lang="en-US" b="1" dirty="0"/>
              <a:t>diffusion models</a:t>
            </a:r>
            <a:r>
              <a:rPr lang="en-US" dirty="0"/>
              <a:t>,</a:t>
            </a:r>
            <a:endParaRPr lang="it-IT"/>
          </a:p>
          <a:p>
            <a:pPr marL="171450" indent="-171450"/>
            <a:r>
              <a:rPr lang="en-US"/>
              <a:t>We will understand </a:t>
            </a:r>
            <a:r>
              <a:rPr lang="en-US" b="1"/>
              <a:t>how they work</a:t>
            </a:r>
            <a:endParaRPr lang="en-US"/>
          </a:p>
          <a:p>
            <a:pPr marL="171450" indent="-171450"/>
            <a:r>
              <a:rPr lang="en-US"/>
              <a:t>And explore </a:t>
            </a:r>
            <a:r>
              <a:rPr lang="en-US" b="1"/>
              <a:t>how they can be applied to 3D tasks</a:t>
            </a:r>
            <a:endParaRPr lang="en-US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80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0D4C83BF-EF6F-CEC4-042D-4622E4821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E2B63D7E-9767-EEDB-7800-C85FC9E05B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4585FAEB-B86B-4AA7-714B-C6B2204627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Diffusion models are currently </a:t>
            </a:r>
            <a:r>
              <a:rPr lang="en-US" b="1" dirty="0"/>
              <a:t>state of the art</a:t>
            </a:r>
            <a:r>
              <a:rPr lang="en-US" dirty="0"/>
              <a:t> for </a:t>
            </a:r>
            <a:r>
              <a:rPr lang="en-US" b="1" dirty="0"/>
              <a:t>image generation. </a:t>
            </a:r>
            <a:r>
              <a:rPr lang="en-US" dirty="0"/>
              <a:t>They gained widespread popularity with models like:</a:t>
            </a:r>
            <a:endParaRPr lang="it-IT" dirty="0"/>
          </a:p>
          <a:p>
            <a:pPr marL="171450" indent="-171450"/>
            <a:r>
              <a:rPr lang="en-US" b="1" dirty="0"/>
              <a:t>Stable Diffusion</a:t>
            </a:r>
            <a:endParaRPr lang="en-US" dirty="0"/>
          </a:p>
          <a:p>
            <a:pPr marL="171450" indent="-171450"/>
            <a:r>
              <a:rPr lang="en-US" b="1" dirty="0"/>
              <a:t>Imagen</a:t>
            </a:r>
            <a:endParaRPr lang="en-US" dirty="0"/>
          </a:p>
          <a:p>
            <a:pPr marL="171450" indent="-171450"/>
            <a:r>
              <a:rPr lang="en-US" b="1" dirty="0" err="1"/>
              <a:t>MidJourney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These models have become the </a:t>
            </a:r>
            <a:r>
              <a:rPr lang="en-US" b="1" dirty="0"/>
              <a:t>backbone</a:t>
            </a:r>
            <a:r>
              <a:rPr lang="en-US" dirty="0"/>
              <a:t> of modern generative pipelines.</a:t>
            </a:r>
            <a:br>
              <a:rPr lang="en-US" dirty="0"/>
            </a:br>
            <a:r>
              <a:rPr lang="en-US" dirty="0"/>
              <a:t> Although </a:t>
            </a:r>
            <a:r>
              <a:rPr lang="en-US" b="1" dirty="0"/>
              <a:t>Flow-based models</a:t>
            </a:r>
            <a:r>
              <a:rPr lang="en-US" dirty="0"/>
              <a:t> are now emerging and sometimes outperforming diffusion models, the </a:t>
            </a:r>
            <a:r>
              <a:rPr lang="en-US" b="1" dirty="0"/>
              <a:t>core architecture</a:t>
            </a:r>
            <a:r>
              <a:rPr lang="en-US" dirty="0"/>
              <a:t> of these new models is still often based on diffusion.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 diffusion models remain </a:t>
            </a:r>
            <a:r>
              <a:rPr lang="en-US" b="1" dirty="0"/>
              <a:t>central and widely used</a:t>
            </a:r>
            <a:r>
              <a:rPr lang="en-US" dirty="0"/>
              <a:t> in the field.</a:t>
            </a:r>
            <a:endParaRPr lang="en-US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527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 dirty="0" err="1"/>
              <a:t>Recent</a:t>
            </a:r>
            <a:r>
              <a:rPr lang="it-IT" b="1" dirty="0"/>
              <a:t> </a:t>
            </a:r>
            <a:r>
              <a:rPr lang="it-IT" b="1" dirty="0" err="1"/>
              <a:t>Advances</a:t>
            </a:r>
            <a:r>
              <a:rPr lang="it-IT" b="1" dirty="0"/>
              <a:t> – </a:t>
            </a:r>
            <a:r>
              <a:rPr lang="it-IT" b="1" dirty="0" err="1"/>
              <a:t>Flux</a:t>
            </a:r>
            <a:r>
              <a:rPr lang="it-IT" b="1" dirty="0"/>
              <a:t> 1 </a:t>
            </a:r>
            <a:r>
              <a:rPr lang="it-IT" b="1" dirty="0" err="1"/>
              <a:t>Context</a:t>
            </a:r>
            <a:endParaRPr lang="it-IT" dirty="0" err="1"/>
          </a:p>
          <a:p>
            <a:pPr>
              <a:buNone/>
            </a:pPr>
            <a:r>
              <a:rPr lang="en-US" dirty="0"/>
              <a:t>Just a few days ago, a new model called </a:t>
            </a:r>
            <a:r>
              <a:rPr lang="en-US" b="1" dirty="0"/>
              <a:t>Flux 1 Context</a:t>
            </a:r>
            <a:r>
              <a:rPr lang="en-US"/>
              <a:t> was released.</a:t>
            </a:r>
            <a:endParaRPr lang="it-IT"/>
          </a:p>
          <a:p>
            <a:pPr>
              <a:buNone/>
            </a:pPr>
            <a:r>
              <a:rPr lang="en-US" dirty="0"/>
              <a:t>It builds upon </a:t>
            </a:r>
            <a:r>
              <a:rPr lang="en-US" b="1" dirty="0"/>
              <a:t>Flux 1</a:t>
            </a:r>
            <a:r>
              <a:rPr lang="en-US" dirty="0"/>
              <a:t> and introduces </a:t>
            </a:r>
            <a:r>
              <a:rPr lang="en-US" b="1" dirty="0"/>
              <a:t>image editing capabilities</a:t>
            </a:r>
            <a:r>
              <a:rPr lang="en-US" dirty="0"/>
              <a:t>.</a:t>
            </a:r>
            <a:endParaRPr lang="en-US"/>
          </a:p>
          <a:p>
            <a:pPr>
              <a:buNone/>
            </a:pPr>
            <a:r>
              <a:rPr lang="en-US" dirty="0"/>
              <a:t>Unlike previous models, it can:</a:t>
            </a:r>
          </a:p>
          <a:p>
            <a:pPr marL="171450" indent="-171450"/>
            <a:r>
              <a:rPr lang="en-US" b="1" dirty="0"/>
              <a:t>Edit existing images</a:t>
            </a:r>
            <a:endParaRPr lang="en-US" dirty="0"/>
          </a:p>
          <a:p>
            <a:pPr marL="171450" indent="-171450"/>
            <a:r>
              <a:rPr lang="en-US" b="1" dirty="0"/>
              <a:t>Iterate</a:t>
            </a:r>
            <a:r>
              <a:rPr lang="en-US" dirty="0"/>
              <a:t> over a generated sample</a:t>
            </a:r>
          </a:p>
          <a:p>
            <a:pPr marL="171450" indent="-171450"/>
            <a:r>
              <a:rPr lang="en-US" dirty="0"/>
              <a:t>Create </a:t>
            </a:r>
            <a:r>
              <a:rPr lang="en-US" b="1" dirty="0"/>
              <a:t>realistic and coherent variations</a:t>
            </a:r>
            <a:endParaRPr lang="en-US" dirty="0"/>
          </a:p>
          <a:p>
            <a:pPr marL="171450" indent="-171450"/>
            <a:endParaRPr lang="en-US" b="1" dirty="0"/>
          </a:p>
          <a:p>
            <a:pPr marL="171450" indent="-171450"/>
            <a:endParaRPr lang="en-US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30E5B07D-51FE-0BD6-FC18-364D28C96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09FFC161-8CDC-DA78-F484-E9EA6A4029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B1D9E95D-50D2-BBC3-765A-FC9E568922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87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8B58A5A6-34A1-3C41-F13D-0EE9C2730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D1A83D63-09F4-EC2E-306E-5B0D800151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3E377B29-EDBB-48C9-AD89-24ECC7E8B7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can see here how Flux 1 Context:</a:t>
            </a:r>
          </a:p>
          <a:p>
            <a:pPr marL="171450" indent="-171450"/>
            <a:r>
              <a:rPr lang="en-US" b="1"/>
              <a:t>Removes objects</a:t>
            </a:r>
            <a:endParaRPr lang="en-US" dirty="0"/>
          </a:p>
          <a:p>
            <a:pPr marL="171450" indent="-171450"/>
            <a:r>
              <a:rPr lang="en-US" b="1"/>
              <a:t>Changes the scene</a:t>
            </a:r>
            <a:endParaRPr lang="en-US" dirty="0"/>
          </a:p>
          <a:p>
            <a:pPr marL="171450" indent="-171450"/>
            <a:r>
              <a:rPr lang="en-US" dirty="0"/>
              <a:t>Maintains </a:t>
            </a:r>
            <a:r>
              <a:rPr lang="en-US" b="1" dirty="0"/>
              <a:t>high visual quality</a:t>
            </a:r>
            <a:br>
              <a:rPr lang="en-US" b="1" dirty="0"/>
            </a:br>
            <a:r>
              <a:rPr lang="en-US" b="1" dirty="0"/>
              <a:t> This highlights the power and flexibility</a:t>
            </a:r>
            <a:r>
              <a:rPr lang="en-US" dirty="0"/>
              <a:t> of diffusion-based methods.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5522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it-IT" b="1" dirty="0" err="1"/>
              <a:t>Theoretical</a:t>
            </a:r>
            <a:r>
              <a:rPr lang="it-IT" b="1" dirty="0"/>
              <a:t> </a:t>
            </a:r>
            <a:r>
              <a:rPr lang="it-IT" b="1" dirty="0" err="1"/>
              <a:t>Foundations</a:t>
            </a:r>
            <a:r>
              <a:rPr lang="it-IT" b="1" dirty="0"/>
              <a:t> – </a:t>
            </a:r>
            <a:r>
              <a:rPr lang="it-IT" b="1" dirty="0" err="1"/>
              <a:t>Diffusion</a:t>
            </a:r>
            <a:r>
              <a:rPr lang="it-IT" b="1" dirty="0"/>
              <a:t> </a:t>
            </a:r>
            <a:r>
              <a:rPr lang="it-IT" b="1" dirty="0" err="1"/>
              <a:t>Probabilistic</a:t>
            </a:r>
            <a:r>
              <a:rPr lang="it-IT" b="1" dirty="0"/>
              <a:t> Models</a:t>
            </a:r>
            <a:endParaRPr lang="it-IT" dirty="0"/>
          </a:p>
          <a:p>
            <a:pPr>
              <a:buNone/>
            </a:pPr>
            <a:r>
              <a:rPr lang="en-US" dirty="0"/>
              <a:t>Now let’s dive into the </a:t>
            </a:r>
            <a:r>
              <a:rPr lang="en-US" b="1" dirty="0"/>
              <a:t>theoretical foundations</a:t>
            </a:r>
            <a:r>
              <a:rPr lang="en-US" dirty="0"/>
              <a:t> of diffusion models.</a:t>
            </a:r>
            <a:endParaRPr lang="it-IT" dirty="0"/>
          </a:p>
          <a:p>
            <a:pPr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696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25E4E2C6-54A8-2589-D14A-2DC9095CA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DD60050D-5008-D5A3-3032-A2D8B6C72C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4CF351D8-43DF-CA1F-AEF8-2D8FF3124E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it" b="1" err="1"/>
              <a:t>Diffusion</a:t>
            </a:r>
            <a:r>
              <a:rPr lang="it" b="1" dirty="0"/>
              <a:t> </a:t>
            </a:r>
            <a:r>
              <a:rPr lang="it" b="1" err="1"/>
              <a:t>Probabilistic</a:t>
            </a:r>
            <a:r>
              <a:rPr lang="it" b="1"/>
              <a:t> Models</a:t>
            </a:r>
            <a:endParaRPr lang="en-US" b="1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The idea is simple:</a:t>
            </a:r>
            <a:endParaRPr lang="it-IT" dirty="0"/>
          </a:p>
          <a:p>
            <a:pPr marL="171450" indent="-171450"/>
            <a:r>
              <a:rPr lang="en-US" dirty="0"/>
              <a:t>Start from a </a:t>
            </a:r>
            <a:r>
              <a:rPr lang="en-US" b="1" dirty="0"/>
              <a:t>clean image</a:t>
            </a:r>
            <a:r>
              <a:rPr lang="en-US" dirty="0"/>
              <a:t> x_0 </a:t>
            </a:r>
          </a:p>
          <a:p>
            <a:pPr marL="171450" indent="-171450"/>
            <a:r>
              <a:rPr lang="en-US" dirty="0"/>
              <a:t>Gradually add </a:t>
            </a:r>
            <a:r>
              <a:rPr lang="en-US" b="1" dirty="0"/>
              <a:t>Gaussian noise</a:t>
            </a:r>
            <a:r>
              <a:rPr lang="en-US" dirty="0"/>
              <a:t> through a </a:t>
            </a:r>
            <a:r>
              <a:rPr lang="en-US" b="1" dirty="0"/>
              <a:t>forward process</a:t>
            </a:r>
            <a:r>
              <a:rPr lang="en-US" dirty="0"/>
              <a:t>, until the image becomes </a:t>
            </a:r>
            <a:r>
              <a:rPr lang="en-US" b="1" dirty="0"/>
              <a:t>pure noise </a:t>
            </a:r>
            <a:r>
              <a:rPr lang="en-US" dirty="0"/>
              <a:t>(</a:t>
            </a:r>
            <a:r>
              <a:rPr lang="en-US" dirty="0" err="1"/>
              <a:t>x_T</a:t>
            </a:r>
            <a:r>
              <a:rPr lang="en-US" dirty="0"/>
              <a:t>)</a:t>
            </a:r>
          </a:p>
          <a:p>
            <a:pPr marL="171450" indent="-171450"/>
            <a:r>
              <a:rPr lang="en-US" dirty="0"/>
              <a:t>Then, </a:t>
            </a:r>
            <a:r>
              <a:rPr lang="en-US" b="1" dirty="0"/>
              <a:t>learn the reverse process</a:t>
            </a:r>
            <a:r>
              <a:rPr lang="en-US" dirty="0"/>
              <a:t> to recover the original image from noise</a:t>
            </a:r>
          </a:p>
          <a:p>
            <a:pPr indent="0">
              <a:buNone/>
            </a:pPr>
            <a:r>
              <a:rPr lang="en-US" dirty="0"/>
              <a:t>This reverse process is what enables the model to </a:t>
            </a:r>
            <a:r>
              <a:rPr lang="en-US" b="1" dirty="0"/>
              <a:t>generate new data</a:t>
            </a:r>
            <a:r>
              <a:rPr lang="en-US" dirty="0"/>
              <a:t> – by starting from noise and progressively </a:t>
            </a:r>
            <a:r>
              <a:rPr lang="en-US" b="1" dirty="0"/>
              <a:t>denoising</a:t>
            </a:r>
            <a:r>
              <a:rPr lang="en-US" dirty="0"/>
              <a:t> it into a realistic sample.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7678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7BFBA530-86A7-D57F-D0FF-AA9B5D8E8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163C30F1-FC81-716D-A143-59332B6C08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BA48F658-536A-2813-A66E-C085FB4A59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Forward Process – Mathematical Formulation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the </a:t>
            </a:r>
            <a:r>
              <a:rPr lang="en-US" b="1" dirty="0"/>
              <a:t>forward process</a:t>
            </a:r>
            <a:r>
              <a:rPr lang="en-US" dirty="0"/>
              <a:t>, we define a Markov chain that </a:t>
            </a:r>
            <a:r>
              <a:rPr lang="en-US" b="1" dirty="0"/>
              <a:t>adds Gaussian noise</a:t>
            </a:r>
            <a:r>
              <a:rPr lang="en-US" dirty="0"/>
              <a:t> at each step:</a:t>
            </a:r>
          </a:p>
          <a:p>
            <a:pPr marL="171450" indent="-171450"/>
            <a:r>
              <a:rPr lang="en-US" dirty="0"/>
              <a:t>The probability of a noisy sample at time t, given the previous step t−1, is denoted as (Formula on the right)</a:t>
            </a:r>
          </a:p>
          <a:p>
            <a:pPr marL="171450" indent="-171450"/>
            <a:r>
              <a:rPr lang="en-US" dirty="0"/>
              <a:t>The full forward process can be written as (formula on the left)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Here:</a:t>
            </a:r>
          </a:p>
          <a:p>
            <a:pPr marL="171450" indent="-171450"/>
            <a:r>
              <a:rPr lang="en-US" b="1" dirty="0"/>
              <a:t>βt </a:t>
            </a:r>
            <a:r>
              <a:rPr lang="en-US" dirty="0"/>
              <a:t> are the </a:t>
            </a:r>
            <a:r>
              <a:rPr lang="en-US" b="1" dirty="0"/>
              <a:t>variance schedule parameters</a:t>
            </a:r>
            <a:r>
              <a:rPr lang="en-US" dirty="0"/>
              <a:t> that control how much noise is added at each step</a:t>
            </a:r>
          </a:p>
          <a:p>
            <a:pPr marL="171450" indent="-171450"/>
            <a:r>
              <a:rPr lang="en-US" dirty="0"/>
              <a:t>They are typically </a:t>
            </a:r>
            <a:r>
              <a:rPr lang="en-US" b="1" dirty="0"/>
              <a:t>fixed</a:t>
            </a:r>
            <a:r>
              <a:rPr lang="en-US" dirty="0"/>
              <a:t> beforehand, though in theory they could be learned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dirty="0"/>
              <a:t>To ensure that the added noise </a:t>
            </a:r>
            <a:r>
              <a:rPr lang="en-US" b="1" dirty="0"/>
              <a:t>doesn’t overwhelm</a:t>
            </a:r>
            <a:r>
              <a:rPr lang="en-US" dirty="0"/>
              <a:t> the data too early, βt values are </a:t>
            </a:r>
            <a:r>
              <a:rPr lang="en-US" b="1" dirty="0"/>
              <a:t>gradually increased</a:t>
            </a:r>
            <a:r>
              <a:rPr lang="en-US" dirty="0"/>
              <a:t> across timesteps.</a:t>
            </a:r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forward process is Gaussian</a:t>
            </a:r>
            <a:r>
              <a:rPr lang="en-US" dirty="0"/>
              <a:t>, making the math tractable and differentiable.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98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BAFD46C3-33F6-1AFF-C494-4D8ED6B95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08BA504F-3CBB-7637-6C19-25E236CAB9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4C2B2530-1939-F882-3C83-52802CA670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In the </a:t>
            </a:r>
            <a:r>
              <a:rPr lang="en-US" b="1" dirty="0"/>
              <a:t>reverse process</a:t>
            </a:r>
            <a:r>
              <a:rPr lang="en-US" dirty="0"/>
              <a:t>, the goal is to </a:t>
            </a:r>
            <a:r>
              <a:rPr lang="en-US" b="1" dirty="0"/>
              <a:t>recover the original sample</a:t>
            </a:r>
            <a:r>
              <a:rPr lang="en-US" dirty="0"/>
              <a:t> x_0  starting from </a:t>
            </a:r>
            <a:r>
              <a:rPr lang="en-US" b="1" dirty="0"/>
              <a:t>pure noise</a:t>
            </a:r>
            <a:r>
              <a:rPr lang="en-US" dirty="0"/>
              <a:t> </a:t>
            </a:r>
            <a:r>
              <a:rPr lang="en-US" dirty="0" err="1"/>
              <a:t>x_T</a:t>
            </a:r>
            <a:r>
              <a:rPr lang="en-US" dirty="0"/>
              <a:t>.</a:t>
            </a:r>
            <a:endParaRPr lang="it-IT" dirty="0"/>
          </a:p>
          <a:p>
            <a:pPr>
              <a:buNone/>
            </a:pPr>
            <a:r>
              <a:rPr lang="en-US"/>
              <a:t>This process is learned by </a:t>
            </a:r>
            <a:r>
              <a:rPr lang="en-US" b="1"/>
              <a:t>training a neural network</a:t>
            </a:r>
            <a:r>
              <a:rPr lang="en-US"/>
              <a:t> to denoise progressively:</a:t>
            </a:r>
          </a:p>
          <a:p>
            <a:pPr marL="171450" indent="-171450"/>
            <a:r>
              <a:rPr lang="en-US" dirty="0"/>
              <a:t>The model learns to approximate the reverse conditional distribution </a:t>
            </a:r>
            <a:r>
              <a:rPr lang="en-US" dirty="0" err="1"/>
              <a:t>pθ</a:t>
            </a:r>
            <a:r>
              <a:rPr lang="en-US" dirty="0"/>
              <a:t> (x_t−1 ∣</a:t>
            </a:r>
            <a:r>
              <a:rPr lang="en-US" dirty="0" err="1"/>
              <a:t>x_t</a:t>
            </a:r>
            <a:r>
              <a:rPr lang="en-US" dirty="0"/>
              <a:t> )</a:t>
            </a:r>
            <a:endParaRPr lang="it-IT" dirty="0"/>
          </a:p>
          <a:p>
            <a:pPr marL="171450" indent="-171450"/>
            <a:r>
              <a:rPr lang="en-US" dirty="0"/>
              <a:t>This is modeled as a </a:t>
            </a:r>
            <a:r>
              <a:rPr lang="en-US" b="1" dirty="0"/>
              <a:t>Gaussian distribution</a:t>
            </a:r>
            <a:r>
              <a:rPr lang="en-US" dirty="0"/>
              <a:t> with: </a:t>
            </a:r>
          </a:p>
          <a:p>
            <a:pPr lvl="1"/>
            <a:r>
              <a:rPr lang="it-IT" dirty="0"/>
              <a:t>Mean </a:t>
            </a:r>
            <a:r>
              <a:rPr lang="it-IT" dirty="0" err="1"/>
              <a:t>μθ</a:t>
            </a:r>
            <a:r>
              <a:rPr lang="it-IT" dirty="0"/>
              <a:t>(</a:t>
            </a:r>
            <a:r>
              <a:rPr lang="it-IT" dirty="0" err="1"/>
              <a:t>x_t</a:t>
            </a:r>
            <a:r>
              <a:rPr lang="it-IT" dirty="0"/>
              <a:t>, t)</a:t>
            </a:r>
          </a:p>
          <a:p>
            <a:pPr lvl="1"/>
            <a:r>
              <a:rPr lang="it-IT" dirty="0" err="1"/>
              <a:t>Variance</a:t>
            </a:r>
            <a:r>
              <a:rPr lang="it-IT" dirty="0"/>
              <a:t> </a:t>
            </a:r>
            <a:r>
              <a:rPr lang="it-IT" dirty="0" err="1"/>
              <a:t>Σθ</a:t>
            </a:r>
            <a:r>
              <a:rPr lang="it-IT" dirty="0"/>
              <a:t>(</a:t>
            </a:r>
            <a:r>
              <a:rPr lang="it-IT" dirty="0" err="1"/>
              <a:t>x_t</a:t>
            </a:r>
            <a:r>
              <a:rPr lang="it-IT" dirty="0"/>
              <a:t> , t)</a:t>
            </a:r>
          </a:p>
          <a:p>
            <a:pPr>
              <a:buNone/>
            </a:pPr>
            <a:r>
              <a:rPr lang="it-IT" dirty="0" err="1"/>
              <a:t>These</a:t>
            </a:r>
            <a:r>
              <a:rPr lang="it-IT" dirty="0"/>
              <a:t> are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b="1" dirty="0" err="1"/>
              <a:t>parameterized</a:t>
            </a:r>
            <a:r>
              <a:rPr lang="it-IT" b="1" dirty="0"/>
              <a:t> by </a:t>
            </a:r>
            <a:r>
              <a:rPr lang="it-IT" b="1" dirty="0" err="1"/>
              <a:t>neural</a:t>
            </a:r>
            <a:r>
              <a:rPr lang="it-IT" b="1" dirty="0"/>
              <a:t> networks</a:t>
            </a:r>
            <a:r>
              <a:rPr lang="it-IT" dirty="0"/>
              <a:t> with </a:t>
            </a:r>
            <a:r>
              <a:rPr lang="it-IT" dirty="0" err="1"/>
              <a:t>parameters</a:t>
            </a:r>
            <a:r>
              <a:rPr lang="it-IT" dirty="0"/>
              <a:t> θ.</a:t>
            </a:r>
          </a:p>
          <a:p>
            <a:pPr>
              <a:buNone/>
            </a:pPr>
            <a:r>
              <a:rPr lang="it-IT" dirty="0"/>
              <a:t>So the reverse step </a:t>
            </a:r>
            <a:r>
              <a:rPr lang="it-IT" dirty="0" err="1"/>
              <a:t>predicts</a:t>
            </a:r>
            <a:r>
              <a:rPr lang="it-IT" dirty="0"/>
              <a:t> a </a:t>
            </a:r>
            <a:r>
              <a:rPr lang="it-IT" b="1" dirty="0" err="1"/>
              <a:t>cleaner</a:t>
            </a:r>
            <a:r>
              <a:rPr lang="it-IT" b="1" dirty="0"/>
              <a:t> sample</a:t>
            </a:r>
            <a:r>
              <a:rPr lang="it-IT" dirty="0"/>
              <a:t> x_{t-1}  </a:t>
            </a:r>
            <a:r>
              <a:rPr lang="it-IT" dirty="0" err="1"/>
              <a:t>given</a:t>
            </a:r>
            <a:r>
              <a:rPr lang="it-IT" dirty="0"/>
              <a:t> a </a:t>
            </a:r>
            <a:r>
              <a:rPr lang="it-IT" dirty="0" err="1"/>
              <a:t>noisier</a:t>
            </a:r>
            <a:r>
              <a:rPr lang="it-IT" dirty="0"/>
              <a:t> one </a:t>
            </a:r>
            <a:r>
              <a:rPr lang="it-IT" dirty="0" err="1"/>
              <a:t>x_t</a:t>
            </a:r>
            <a:r>
              <a:rPr lang="it-IT" dirty="0"/>
              <a:t> , </a:t>
            </a:r>
            <a:r>
              <a:rPr lang="it-IT" dirty="0" err="1"/>
              <a:t>using</a:t>
            </a:r>
            <a:r>
              <a:rPr lang="it-IT" dirty="0"/>
              <a:t> the </a:t>
            </a:r>
            <a:r>
              <a:rPr lang="it-IT" dirty="0" err="1"/>
              <a:t>predicted</a:t>
            </a:r>
            <a:r>
              <a:rPr lang="it-IT" dirty="0"/>
              <a:t> μ and Σ.</a:t>
            </a:r>
          </a:p>
          <a:p>
            <a:pPr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The </a:t>
            </a:r>
            <a:r>
              <a:rPr lang="it-IT" b="1" dirty="0"/>
              <a:t>full reverse </a:t>
            </a:r>
            <a:r>
              <a:rPr lang="it-IT" b="1" dirty="0" err="1"/>
              <a:t>process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defined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product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conditional</a:t>
            </a:r>
            <a:r>
              <a:rPr lang="it-IT" dirty="0"/>
              <a:t> </a:t>
            </a:r>
            <a:r>
              <a:rPr lang="it-IT" dirty="0" err="1"/>
              <a:t>distributions</a:t>
            </a:r>
            <a:r>
              <a:rPr lang="it-IT" dirty="0"/>
              <a:t> (Formula bottom </a:t>
            </a:r>
            <a:r>
              <a:rPr lang="it-IT" dirty="0" err="1"/>
              <a:t>left</a:t>
            </a:r>
            <a:r>
              <a:rPr lang="it-IT" dirty="0"/>
              <a:t>)</a:t>
            </a:r>
            <a:endParaRPr lang="it-IT"/>
          </a:p>
          <a:p>
            <a:pPr>
              <a:buNone/>
            </a:pPr>
            <a:endParaRPr lang="it-IT" dirty="0"/>
          </a:p>
          <a:p>
            <a:pPr>
              <a:buNone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allows</a:t>
            </a:r>
            <a:r>
              <a:rPr lang="it-IT" dirty="0"/>
              <a:t> the model to generate </a:t>
            </a:r>
            <a:r>
              <a:rPr lang="it-IT" dirty="0" err="1"/>
              <a:t>realistic</a:t>
            </a:r>
            <a:r>
              <a:rPr lang="it-IT" dirty="0"/>
              <a:t> data from random </a:t>
            </a:r>
            <a:r>
              <a:rPr lang="it-IT" dirty="0" err="1"/>
              <a:t>Gaussian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9558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439E79F0-C4FC-E510-0D73-1BC7DB9C6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1854FAD3-6B26-3F41-0EFF-08CD09D0A4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533F7163-600A-5359-4AEF-ACE47DB2FA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To train the model, we use a variational approach.</a:t>
            </a:r>
            <a:endParaRPr lang="it-IT"/>
          </a:p>
          <a:p>
            <a:pPr>
              <a:buNone/>
            </a:pPr>
            <a:r>
              <a:rPr lang="en-US" dirty="0"/>
              <a:t> </a:t>
            </a:r>
          </a:p>
          <a:p>
            <a:pPr>
              <a:buNone/>
            </a:pPr>
            <a:r>
              <a:rPr lang="en-US" dirty="0"/>
              <a:t>We aim to minimize the negative log-likelihood of the data under the model,</a:t>
            </a:r>
          </a:p>
          <a:p>
            <a:pPr>
              <a:buNone/>
            </a:pPr>
            <a:r>
              <a:rPr lang="en-US" dirty="0"/>
              <a:t>but directly computing this is intractable.</a:t>
            </a:r>
          </a:p>
          <a:p>
            <a:pPr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Instead, we optimize a Variational Lower Bound (VLB) on the log-likelihood (Formula)</a:t>
            </a:r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Why do we do this?</a:t>
            </a:r>
          </a:p>
          <a:p>
            <a:pPr marL="171450" indent="-171450"/>
            <a:r>
              <a:rPr lang="en-US" dirty="0"/>
              <a:t>Because this ratio measures how well the model’s reverse process </a:t>
            </a:r>
            <a:r>
              <a:rPr lang="en-US" b="1" dirty="0"/>
              <a:t>matches</a:t>
            </a:r>
            <a:r>
              <a:rPr lang="en-US" dirty="0"/>
              <a:t> the forward process.</a:t>
            </a:r>
          </a:p>
          <a:p>
            <a:pPr marL="171450" indent="-171450"/>
            <a:r>
              <a:rPr lang="en-US" dirty="0"/>
              <a:t>If they are the same, the ratio becomes 1, and the log becomes 0 — meaning perfect generation.</a:t>
            </a:r>
          </a:p>
        </p:txBody>
      </p:sp>
    </p:spTree>
    <p:extLst>
      <p:ext uri="{BB962C8B-B14F-4D97-AF65-F5344CB8AC3E}">
        <p14:creationId xmlns:p14="http://schemas.microsoft.com/office/powerpoint/2010/main" val="21366780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AC7F5829-2BE1-F450-F7F1-7554466A7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D83183D2-944C-0080-761E-E80B79F0E9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DA9CF5C2-BC99-55BC-7FFE-85FB6228F8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practice, this loss is further decomposed into simpler terms (KL divergences and reconstruction losses) that are easier to compute and optimize.</a:t>
            </a:r>
            <a:endParaRPr lang="it-IT" dirty="0"/>
          </a:p>
          <a:p>
            <a:pPr marL="0" indent="0">
              <a:buNone/>
            </a:pPr>
            <a:r>
              <a:rPr lang="en-US" dirty="0"/>
              <a:t>So, the </a:t>
            </a:r>
            <a:r>
              <a:rPr lang="en-US" b="1" dirty="0"/>
              <a:t>core idea</a:t>
            </a:r>
            <a:r>
              <a:rPr lang="en-US" dirty="0"/>
              <a:t> is:</a:t>
            </a:r>
            <a:br>
              <a:rPr lang="en-US" dirty="0"/>
            </a:br>
            <a:r>
              <a:rPr lang="en-US" dirty="0"/>
              <a:t> We simulate how noise is added (forward process), and train the model to </a:t>
            </a:r>
            <a:r>
              <a:rPr lang="en-US" b="1" dirty="0"/>
              <a:t>undo that noise</a:t>
            </a:r>
            <a:r>
              <a:rPr lang="en-US" dirty="0"/>
              <a:t> in a way that matches the data distribution.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1776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4BE5B7AA-7197-4523-7393-2B5526991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1722C323-A991-E586-846A-CF647EB517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23A94149-F148-FB5A-6FF5-58965877ED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7937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180877D9-7706-1627-AED4-DC86372BC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7A341978-C472-64DE-B760-4DD776AF52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B33A15F4-CBF4-1FD4-C396-AB2F4ACFED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Once the model is trained, </a:t>
            </a:r>
            <a:r>
              <a:rPr lang="en-US" b="1" dirty="0"/>
              <a:t>generation</a:t>
            </a:r>
            <a:r>
              <a:rPr lang="en-US" dirty="0"/>
              <a:t> is done by starting from </a:t>
            </a:r>
            <a:r>
              <a:rPr lang="en-US" b="1" dirty="0"/>
              <a:t>pure noise</a:t>
            </a:r>
            <a:r>
              <a:rPr lang="en-US" dirty="0"/>
              <a:t> </a:t>
            </a:r>
            <a:r>
              <a:rPr lang="en-US" dirty="0" err="1"/>
              <a:t>x_T</a:t>
            </a:r>
            <a:r>
              <a:rPr lang="en-US" dirty="0"/>
              <a:t> , and progressively </a:t>
            </a:r>
            <a:r>
              <a:rPr lang="en-US" b="1" dirty="0"/>
              <a:t>denoising</a:t>
            </a:r>
            <a:r>
              <a:rPr lang="en-US" dirty="0"/>
              <a:t> it step by step until reaching a clean image x_0</a:t>
            </a:r>
          </a:p>
          <a:p>
            <a:pPr marL="171450" indent="-171450"/>
            <a:r>
              <a:rPr lang="en-US" dirty="0"/>
              <a:t>This </a:t>
            </a:r>
            <a:r>
              <a:rPr lang="en-US" b="1" dirty="0"/>
              <a:t>reverse process</a:t>
            </a:r>
            <a:r>
              <a:rPr lang="en-US" dirty="0"/>
              <a:t> is slow: a typical </a:t>
            </a:r>
            <a:r>
              <a:rPr lang="en-US" b="1" dirty="0"/>
              <a:t>Denoising Probabilistic Model (DPM)</a:t>
            </a:r>
            <a:r>
              <a:rPr lang="en-US" dirty="0"/>
              <a:t> may require </a:t>
            </a:r>
            <a:r>
              <a:rPr lang="en-US" b="1" dirty="0"/>
              <a:t>hundreds or even 1000 steps</a:t>
            </a:r>
            <a:r>
              <a:rPr lang="en-US" dirty="0"/>
              <a:t>, making sampling quite </a:t>
            </a:r>
            <a:r>
              <a:rPr lang="en-US" b="1" dirty="0"/>
              <a:t>computationally expensive</a:t>
            </a:r>
            <a:r>
              <a:rPr lang="en-US" dirty="0"/>
              <a:t>.</a:t>
            </a:r>
          </a:p>
          <a:p>
            <a:pPr marL="171450" indent="-171450"/>
            <a:endParaRPr lang="en-US"/>
          </a:p>
          <a:p>
            <a:pPr marL="0" indent="0">
              <a:buNone/>
            </a:pPr>
            <a:r>
              <a:rPr lang="en-US" dirty="0"/>
              <a:t>Question: What happens if, instead of starting N generations from pure noise, we start from an image that is partially denoised?</a:t>
            </a:r>
          </a:p>
        </p:txBody>
      </p:sp>
    </p:spTree>
    <p:extLst>
      <p:ext uri="{BB962C8B-B14F-4D97-AF65-F5344CB8AC3E}">
        <p14:creationId xmlns:p14="http://schemas.microsoft.com/office/powerpoint/2010/main" val="32084850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AF864784-BC65-25D6-8150-445D45F41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2EA21D8C-D56D-8050-2620-FA234AB190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DBE96F9C-C5BA-A545-970D-EBB80CD588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less noise</a:t>
            </a:r>
            <a:r>
              <a:rPr lang="en-US" dirty="0"/>
              <a:t> we add at the beginning, the </a:t>
            </a:r>
            <a:r>
              <a:rPr lang="en-US" b="1" dirty="0"/>
              <a:t>closer</a:t>
            </a:r>
            <a:r>
              <a:rPr lang="en-US" dirty="0"/>
              <a:t> the final generated images will be to each other.</a:t>
            </a:r>
          </a:p>
          <a:p>
            <a:pPr marL="1085850" lvl="1" indent="-171450"/>
            <a:r>
              <a:rPr lang="en-US" dirty="0"/>
              <a:t>Starting from </a:t>
            </a:r>
            <a:r>
              <a:rPr lang="en-US" b="1" dirty="0"/>
              <a:t>pure noise</a:t>
            </a:r>
            <a:r>
              <a:rPr lang="en-US" dirty="0"/>
              <a:t> leads to </a:t>
            </a:r>
            <a:r>
              <a:rPr lang="en-US" b="1" dirty="0"/>
              <a:t>more diverse</a:t>
            </a:r>
            <a:r>
              <a:rPr lang="en-US" dirty="0"/>
              <a:t> outputs.</a:t>
            </a:r>
          </a:p>
          <a:p>
            <a:pPr marL="1085850" lvl="1" indent="-171450"/>
            <a:r>
              <a:rPr lang="en-US" dirty="0"/>
              <a:t>Starting from </a:t>
            </a:r>
            <a:r>
              <a:rPr lang="en-US" b="1" dirty="0"/>
              <a:t>slightly less noise</a:t>
            </a:r>
            <a:r>
              <a:rPr lang="en-US" dirty="0"/>
              <a:t> leads to </a:t>
            </a:r>
            <a:r>
              <a:rPr lang="en-US" b="1" dirty="0"/>
              <a:t>similar images</a:t>
            </a:r>
            <a:r>
              <a:rPr lang="en-US" dirty="0"/>
              <a:t>.</a:t>
            </a:r>
          </a:p>
          <a:p>
            <a:pPr marL="1085850" lvl="1" indent="-171450"/>
            <a:r>
              <a:rPr lang="en-US" dirty="0"/>
              <a:t>If </a:t>
            </a:r>
            <a:r>
              <a:rPr lang="en-US" b="1" dirty="0"/>
              <a:t>no noise</a:t>
            </a:r>
            <a:r>
              <a:rPr lang="en-US" dirty="0"/>
              <a:t> is added at all, the output is </a:t>
            </a:r>
            <a:r>
              <a:rPr lang="en-US" b="1" dirty="0"/>
              <a:t>always the same</a:t>
            </a:r>
            <a:r>
              <a:rPr lang="en-US" dirty="0"/>
              <a:t> (deterministic).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3321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EFBF17C6-35F3-CD1C-7A7A-75FD9594C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DAA54CA9-59E1-901C-11D6-495D83368D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DF6A6EE8-B69E-1DE0-7105-6C9F686CA9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Overview of 3D Reconstruction Models</a:t>
            </a:r>
            <a:endParaRPr lang="it-IT"/>
          </a:p>
          <a:p>
            <a:pPr>
              <a:buNone/>
            </a:pPr>
            <a:r>
              <a:rPr lang="en-US" dirty="0"/>
              <a:t> </a:t>
            </a:r>
          </a:p>
          <a:p>
            <a:pPr>
              <a:buNone/>
            </a:pPr>
            <a:r>
              <a:rPr lang="en-US"/>
              <a:t>Until now, we've looked at various models that aim to reconstruct 3D structures from images.</a:t>
            </a:r>
          </a:p>
          <a:p>
            <a:pPr>
              <a:buNone/>
            </a:pPr>
            <a:r>
              <a:rPr lang="en-US"/>
              <a:t>For example:</a:t>
            </a:r>
          </a:p>
          <a:p>
            <a:pPr>
              <a:buNone/>
            </a:pPr>
            <a:r>
              <a:rPr lang="en-US" dirty="0"/>
              <a:t> </a:t>
            </a:r>
          </a:p>
          <a:p>
            <a:pPr>
              <a:buNone/>
            </a:pPr>
            <a:r>
              <a:rPr lang="en-US"/>
              <a:t>    Structure from Motion (SfM) tries to recover 3D points and camera positions from many images.</a:t>
            </a:r>
          </a:p>
          <a:p>
            <a:pPr>
              <a:buNone/>
            </a:pPr>
            <a:r>
              <a:rPr lang="en-US" dirty="0"/>
              <a:t> </a:t>
            </a:r>
          </a:p>
          <a:p>
            <a:pPr>
              <a:buNone/>
            </a:pPr>
            <a:r>
              <a:rPr lang="en-US"/>
              <a:t>    Multi-View Stereo (MVS) reconstructs objects by using shared features and geometry across multiple views.</a:t>
            </a:r>
          </a:p>
          <a:p>
            <a:pPr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       </a:t>
            </a:r>
            <a:r>
              <a:rPr lang="en-US" dirty="0" err="1"/>
              <a:t>NeRF</a:t>
            </a:r>
            <a:r>
              <a:rPr lang="en-US" dirty="0"/>
              <a:t> and Gaussian Splatting, on the other hand, reconstruct a scene by overfitting to the set of training images.</a:t>
            </a:r>
          </a:p>
        </p:txBody>
      </p:sp>
    </p:spTree>
    <p:extLst>
      <p:ext uri="{BB962C8B-B14F-4D97-AF65-F5344CB8AC3E}">
        <p14:creationId xmlns:p14="http://schemas.microsoft.com/office/powerpoint/2010/main" val="3016682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B1C711D9-5549-A73A-A3D3-9F11FD03C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D3B4F14D-C334-5132-0D4A-17AE678689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83A29E5A-CD43-1DC9-389A-3AC7E296EB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 dirty="0" err="1"/>
              <a:t>Noise</a:t>
            </a:r>
            <a:r>
              <a:rPr lang="it-IT" b="1" dirty="0"/>
              <a:t> </a:t>
            </a:r>
            <a:r>
              <a:rPr lang="it-IT" b="1" dirty="0" err="1"/>
              <a:t>Prediction</a:t>
            </a:r>
            <a:r>
              <a:rPr lang="it-IT" b="1" dirty="0"/>
              <a:t> </a:t>
            </a:r>
            <a:r>
              <a:rPr lang="it-IT" b="1" dirty="0" err="1"/>
              <a:t>Instead</a:t>
            </a:r>
            <a:r>
              <a:rPr lang="it-IT" b="1" dirty="0"/>
              <a:t> of Image </a:t>
            </a:r>
            <a:r>
              <a:rPr lang="it-IT" b="1" dirty="0" err="1"/>
              <a:t>Prediction</a:t>
            </a:r>
            <a:endParaRPr lang="it-IT" dirty="0" err="1"/>
          </a:p>
          <a:p>
            <a:pPr>
              <a:buNone/>
            </a:pPr>
            <a:r>
              <a:rPr lang="en-US" dirty="0"/>
              <a:t>Originally, DPMs try to directly predict the </a:t>
            </a:r>
            <a:r>
              <a:rPr lang="en-US" b="1" dirty="0"/>
              <a:t>denoised image</a:t>
            </a:r>
            <a:r>
              <a:rPr lang="en-US" dirty="0"/>
              <a:t> x_{t-1} , given the noisy input </a:t>
            </a:r>
            <a:r>
              <a:rPr lang="en-US" dirty="0" err="1"/>
              <a:t>x_t</a:t>
            </a:r>
            <a:r>
              <a:rPr lang="en-US" dirty="0"/>
              <a:t>.</a:t>
            </a:r>
            <a:endParaRPr lang="it-IT" dirty="0"/>
          </a:p>
          <a:p>
            <a:pPr>
              <a:buNone/>
            </a:pPr>
            <a:r>
              <a:rPr lang="it-IT" dirty="0"/>
              <a:t>But an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improvement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idea of </a:t>
            </a:r>
            <a:r>
              <a:rPr lang="it-IT" b="1" dirty="0" err="1"/>
              <a:t>predicting</a:t>
            </a:r>
            <a:r>
              <a:rPr lang="it-IT" b="1" dirty="0"/>
              <a:t> the </a:t>
            </a:r>
            <a:r>
              <a:rPr lang="it-IT" b="1" dirty="0" err="1"/>
              <a:t>noise</a:t>
            </a:r>
            <a:r>
              <a:rPr lang="it-IT" b="1" dirty="0"/>
              <a:t> </a:t>
            </a:r>
            <a:r>
              <a:rPr lang="it-IT" b="1" dirty="0" err="1"/>
              <a:t>instead</a:t>
            </a:r>
            <a:r>
              <a:rPr lang="it-IT" dirty="0"/>
              <a:t>.</a:t>
            </a:r>
          </a:p>
          <a:p>
            <a:pPr marL="171450" indent="-171450"/>
            <a:r>
              <a:rPr lang="it-IT" dirty="0" err="1"/>
              <a:t>This</a:t>
            </a:r>
            <a:r>
              <a:rPr lang="it-IT" dirty="0"/>
              <a:t> leads to the </a:t>
            </a:r>
            <a:r>
              <a:rPr lang="it-IT" b="1" dirty="0" err="1"/>
              <a:t>Denoising</a:t>
            </a:r>
            <a:r>
              <a:rPr lang="it-IT" b="1" dirty="0"/>
              <a:t> </a:t>
            </a:r>
            <a:r>
              <a:rPr lang="it-IT" b="1" dirty="0" err="1"/>
              <a:t>Diffusion</a:t>
            </a:r>
            <a:r>
              <a:rPr lang="it-IT" b="1" dirty="0"/>
              <a:t> </a:t>
            </a:r>
            <a:r>
              <a:rPr lang="it-IT" b="1" dirty="0" err="1"/>
              <a:t>Probabilistic</a:t>
            </a:r>
            <a:r>
              <a:rPr lang="it-IT" b="1" dirty="0"/>
              <a:t> Model (DDPM)</a:t>
            </a:r>
            <a:r>
              <a:rPr lang="it-IT" dirty="0"/>
              <a:t> </a:t>
            </a:r>
            <a:r>
              <a:rPr lang="it-IT" dirty="0" err="1"/>
              <a:t>formulation</a:t>
            </a:r>
            <a:r>
              <a:rPr lang="it-IT" dirty="0"/>
              <a:t>.</a:t>
            </a:r>
          </a:p>
          <a:p>
            <a:pPr marL="171450" indent="-171450"/>
            <a:r>
              <a:rPr lang="it-IT" dirty="0"/>
              <a:t>The key insight:</a:t>
            </a:r>
          </a:p>
          <a:p>
            <a:r>
              <a:rPr lang="it-IT" dirty="0" err="1"/>
              <a:t>Instead</a:t>
            </a:r>
            <a:r>
              <a:rPr lang="it-IT" dirty="0"/>
              <a:t> of </a:t>
            </a:r>
            <a:r>
              <a:rPr lang="it-IT" dirty="0" err="1"/>
              <a:t>predicting</a:t>
            </a:r>
            <a:r>
              <a:rPr lang="it-IT" dirty="0"/>
              <a:t> the </a:t>
            </a:r>
            <a:r>
              <a:rPr lang="it-IT" dirty="0" err="1"/>
              <a:t>denoised</a:t>
            </a:r>
            <a:r>
              <a:rPr lang="it-IT" dirty="0"/>
              <a:t> </a:t>
            </a:r>
            <a:r>
              <a:rPr lang="it-IT" dirty="0" err="1"/>
              <a:t>signal</a:t>
            </a:r>
            <a:r>
              <a:rPr lang="it-IT" dirty="0"/>
              <a:t> x_{t-1} , the network </a:t>
            </a:r>
            <a:r>
              <a:rPr lang="it-IT" dirty="0" err="1"/>
              <a:t>predicts</a:t>
            </a:r>
            <a:r>
              <a:rPr lang="it-IT" dirty="0"/>
              <a:t> the </a:t>
            </a:r>
            <a:r>
              <a:rPr lang="it-IT" b="1" dirty="0" err="1"/>
              <a:t>noise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added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step t .</a:t>
            </a:r>
            <a:br>
              <a:rPr lang="it-IT" dirty="0"/>
            </a:b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more </a:t>
            </a:r>
            <a:r>
              <a:rPr lang="it-IT" dirty="0" err="1"/>
              <a:t>efficient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The </a:t>
            </a:r>
            <a:r>
              <a:rPr lang="it-IT" b="1" dirty="0" err="1"/>
              <a:t>noise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the </a:t>
            </a:r>
            <a:r>
              <a:rPr lang="it-IT" b="1" dirty="0" err="1"/>
              <a:t>only</a:t>
            </a:r>
            <a:r>
              <a:rPr lang="it-IT" b="1" dirty="0"/>
              <a:t> </a:t>
            </a:r>
            <a:r>
              <a:rPr lang="it-IT" b="1" dirty="0" err="1"/>
              <a:t>changing</a:t>
            </a:r>
            <a:r>
              <a:rPr lang="it-IT" b="1" dirty="0"/>
              <a:t> component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x_t</a:t>
            </a:r>
            <a:r>
              <a:rPr lang="it-IT" dirty="0"/>
              <a:t>  and x_{t-1};</a:t>
            </a:r>
          </a:p>
          <a:p>
            <a:pPr lvl="1"/>
            <a:r>
              <a:rPr lang="it-IT" dirty="0"/>
              <a:t>The </a:t>
            </a:r>
            <a:r>
              <a:rPr lang="it-IT" dirty="0" err="1"/>
              <a:t>rest</a:t>
            </a:r>
            <a:r>
              <a:rPr lang="it-IT" dirty="0"/>
              <a:t> of the image </a:t>
            </a:r>
            <a:r>
              <a:rPr lang="it-IT" dirty="0" err="1"/>
              <a:t>content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shared</a:t>
            </a:r>
            <a:r>
              <a:rPr lang="it-IT" dirty="0"/>
              <a:t>, so </a:t>
            </a:r>
            <a:r>
              <a:rPr lang="it-IT" dirty="0" err="1"/>
              <a:t>predicting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again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redundant</a:t>
            </a:r>
            <a:r>
              <a:rPr lang="it-IT" dirty="0"/>
              <a:t>.</a:t>
            </a:r>
          </a:p>
          <a:p>
            <a:pPr lvl="1"/>
            <a:endParaRPr lang="it-IT" dirty="0"/>
          </a:p>
          <a:p>
            <a:pPr>
              <a:buNone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change</a:t>
            </a:r>
            <a:r>
              <a:rPr lang="it-IT" dirty="0"/>
              <a:t> </a:t>
            </a:r>
            <a:r>
              <a:rPr lang="it-IT" dirty="0" err="1"/>
              <a:t>affects</a:t>
            </a:r>
            <a:r>
              <a:rPr lang="it-IT" dirty="0"/>
              <a:t> the training </a:t>
            </a:r>
            <a:r>
              <a:rPr lang="it-IT" dirty="0" err="1"/>
              <a:t>objective</a:t>
            </a:r>
            <a:r>
              <a:rPr lang="it-IT" dirty="0"/>
              <a:t>:</a:t>
            </a:r>
          </a:p>
          <a:p>
            <a:pPr marL="171450" indent="-171450"/>
            <a:r>
              <a:rPr lang="it-IT" dirty="0" err="1"/>
              <a:t>Instead</a:t>
            </a:r>
            <a:r>
              <a:rPr lang="it-IT" dirty="0"/>
              <a:t> of </a:t>
            </a:r>
            <a:r>
              <a:rPr lang="it-IT" dirty="0" err="1"/>
              <a:t>minimizing</a:t>
            </a:r>
            <a:r>
              <a:rPr lang="it-IT" dirty="0"/>
              <a:t> the </a:t>
            </a:r>
            <a:r>
              <a:rPr lang="it-IT" b="1" dirty="0" err="1"/>
              <a:t>variational</a:t>
            </a:r>
            <a:r>
              <a:rPr lang="it-IT" b="1" dirty="0"/>
              <a:t> </a:t>
            </a:r>
            <a:r>
              <a:rPr lang="it-IT" b="1" dirty="0" err="1"/>
              <a:t>lower</a:t>
            </a:r>
            <a:r>
              <a:rPr lang="it-IT" b="1" dirty="0"/>
              <a:t> </a:t>
            </a:r>
            <a:r>
              <a:rPr lang="it-IT" b="1" dirty="0" err="1"/>
              <a:t>bound</a:t>
            </a:r>
            <a:r>
              <a:rPr lang="it-IT" dirty="0"/>
              <a:t>, the model </a:t>
            </a:r>
            <a:r>
              <a:rPr lang="it-IT" dirty="0" err="1"/>
              <a:t>minimizes</a:t>
            </a:r>
            <a:r>
              <a:rPr lang="it-IT" dirty="0"/>
              <a:t> a </a:t>
            </a:r>
            <a:r>
              <a:rPr lang="it-IT" b="1" dirty="0" err="1"/>
              <a:t>simple</a:t>
            </a:r>
            <a:r>
              <a:rPr lang="it-IT" b="1" dirty="0"/>
              <a:t> L2 </a:t>
            </a:r>
            <a:r>
              <a:rPr lang="it-IT" b="1" dirty="0" err="1"/>
              <a:t>loss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(Bottom Formula):</a:t>
            </a:r>
          </a:p>
          <a:p>
            <a:pPr marL="1085850" lvl="1" indent="-171450"/>
            <a:r>
              <a:rPr lang="it-IT" dirty="0"/>
              <a:t>The </a:t>
            </a:r>
            <a:r>
              <a:rPr lang="it-IT" b="1" dirty="0" err="1"/>
              <a:t>true</a:t>
            </a:r>
            <a:r>
              <a:rPr lang="it-IT" b="1" dirty="0"/>
              <a:t> </a:t>
            </a:r>
            <a:r>
              <a:rPr lang="it-IT" b="1" dirty="0" err="1"/>
              <a:t>noise</a:t>
            </a:r>
            <a:r>
              <a:rPr lang="it-IT" dirty="0"/>
              <a:t> ϵ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added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the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;</a:t>
            </a:r>
          </a:p>
          <a:p>
            <a:pPr marL="1085850" lvl="1" indent="-171450"/>
            <a:r>
              <a:rPr lang="it-IT" dirty="0"/>
              <a:t>And the </a:t>
            </a:r>
            <a:r>
              <a:rPr lang="it-IT" b="1" dirty="0" err="1"/>
              <a:t>predicted</a:t>
            </a:r>
            <a:r>
              <a:rPr lang="it-IT" b="1" dirty="0"/>
              <a:t> </a:t>
            </a:r>
            <a:r>
              <a:rPr lang="it-IT" b="1" dirty="0" err="1"/>
              <a:t>noise</a:t>
            </a:r>
            <a:r>
              <a:rPr lang="it-IT" dirty="0"/>
              <a:t> ϵθ(</a:t>
            </a:r>
            <a:r>
              <a:rPr lang="it-IT" dirty="0" err="1"/>
              <a:t>x_t,t</a:t>
            </a:r>
            <a:r>
              <a:rPr lang="it-IT" dirty="0"/>
              <a:t>) output by the model.</a:t>
            </a:r>
          </a:p>
          <a:p>
            <a:pPr marL="1085850" lvl="1" indent="-171450"/>
            <a:endParaRPr lang="it-IT" dirty="0"/>
          </a:p>
          <a:p>
            <a:pPr marL="0" indent="0">
              <a:buNone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formulation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b="1" dirty="0"/>
              <a:t>standard in </a:t>
            </a:r>
            <a:r>
              <a:rPr lang="it-IT" b="1" dirty="0" err="1"/>
              <a:t>most</a:t>
            </a:r>
            <a:r>
              <a:rPr lang="it-IT" b="1" dirty="0"/>
              <a:t> </a:t>
            </a:r>
            <a:r>
              <a:rPr lang="it-IT" b="1" dirty="0" err="1"/>
              <a:t>diffusion</a:t>
            </a:r>
            <a:r>
              <a:rPr lang="it-IT" b="1" dirty="0"/>
              <a:t> models</a:t>
            </a:r>
            <a:r>
              <a:rPr lang="it-IT" dirty="0"/>
              <a:t> and </a:t>
            </a:r>
            <a:r>
              <a:rPr lang="it-IT" dirty="0" err="1"/>
              <a:t>improves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b="1" dirty="0"/>
              <a:t>training </a:t>
            </a:r>
            <a:r>
              <a:rPr lang="it-IT" b="1" dirty="0" err="1"/>
              <a:t>stability</a:t>
            </a:r>
            <a:r>
              <a:rPr lang="it-IT" dirty="0"/>
              <a:t> and </a:t>
            </a:r>
            <a:r>
              <a:rPr lang="it-IT" b="1" dirty="0"/>
              <a:t>generation </a:t>
            </a:r>
            <a:r>
              <a:rPr lang="it-IT" b="1" dirty="0" err="1"/>
              <a:t>quality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6993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ED9300BC-D433-00EE-7957-DC3B60D9F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7A6A5114-5A8F-62DB-683A-8A3C3D7757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777FC06B-0292-9DF5-A95F-2825A88643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/>
              <a:t>A key improvement to classic diffusion models is the </a:t>
            </a:r>
            <a:r>
              <a:rPr lang="en-US" b="1"/>
              <a:t>Denoising Diffusion Implicit Model (DDIM)</a:t>
            </a:r>
            <a:r>
              <a:rPr lang="en-US"/>
              <a:t>.</a:t>
            </a:r>
            <a:endParaRPr lang="it-IT"/>
          </a:p>
          <a:p>
            <a:pPr marL="171450" indent="-171450"/>
            <a:r>
              <a:rPr lang="en-US" dirty="0"/>
              <a:t>The motivation:</a:t>
            </a:r>
            <a:br>
              <a:rPr lang="en-US" dirty="0"/>
            </a:br>
            <a:r>
              <a:rPr lang="en-US" dirty="0"/>
              <a:t> Diffusion models are </a:t>
            </a:r>
            <a:r>
              <a:rPr lang="en-US" b="1" dirty="0"/>
              <a:t>slow</a:t>
            </a:r>
            <a:r>
              <a:rPr lang="en-US" dirty="0"/>
              <a:t> due to their </a:t>
            </a:r>
            <a:r>
              <a:rPr lang="en-US" b="1" dirty="0"/>
              <a:t>iterative nature</a:t>
            </a:r>
            <a:r>
              <a:rPr lang="en-US" dirty="0"/>
              <a:t>, requiring many steps for high-quality generation.</a:t>
            </a:r>
            <a:br>
              <a:rPr lang="en-US" dirty="0"/>
            </a:br>
            <a:r>
              <a:rPr lang="en-US" dirty="0"/>
              <a:t> On the other hand, </a:t>
            </a:r>
            <a:r>
              <a:rPr lang="en-US" b="1" dirty="0"/>
              <a:t>GANs and VAEs</a:t>
            </a:r>
            <a:r>
              <a:rPr lang="en-US" dirty="0"/>
              <a:t> can generate samples in </a:t>
            </a:r>
            <a:r>
              <a:rPr lang="en-US" b="1" dirty="0"/>
              <a:t>one forward pass</a:t>
            </a:r>
            <a:r>
              <a:rPr lang="en-US" dirty="0"/>
              <a:t>.</a:t>
            </a:r>
          </a:p>
          <a:p>
            <a:pPr marL="171450" indent="-171450"/>
            <a:r>
              <a:rPr lang="en-US" dirty="0"/>
              <a:t>The idea of DDIM is to </a:t>
            </a:r>
            <a:r>
              <a:rPr lang="en-US" b="1" dirty="0"/>
              <a:t>combine the best of both worlds</a:t>
            </a:r>
            <a:r>
              <a:rPr lang="en-US" dirty="0"/>
              <a:t>:</a:t>
            </a:r>
          </a:p>
          <a:p>
            <a:pPr marL="1085850" lvl="1" indent="-171450"/>
            <a:r>
              <a:rPr lang="en-US" dirty="0"/>
              <a:t>Keep the </a:t>
            </a:r>
            <a:r>
              <a:rPr lang="en-US" b="1" dirty="0"/>
              <a:t>sample quality</a:t>
            </a:r>
            <a:r>
              <a:rPr lang="en-US" dirty="0"/>
              <a:t> and </a:t>
            </a:r>
            <a:r>
              <a:rPr lang="en-US" b="1" dirty="0"/>
              <a:t>diversity</a:t>
            </a:r>
            <a:r>
              <a:rPr lang="en-US" dirty="0"/>
              <a:t> of diffusion;</a:t>
            </a:r>
          </a:p>
          <a:p>
            <a:pPr marL="1085850" lvl="1" indent="-171450"/>
            <a:r>
              <a:rPr lang="en-US" dirty="0"/>
              <a:t>Reduce the </a:t>
            </a:r>
            <a:r>
              <a:rPr lang="en-US" b="1" dirty="0"/>
              <a:t>generation time</a:t>
            </a:r>
            <a:r>
              <a:rPr lang="en-US" dirty="0"/>
              <a:t> closer to GAN/VAE speed.</a:t>
            </a:r>
          </a:p>
          <a:p>
            <a:pPr marL="171450" indent="-171450"/>
            <a:r>
              <a:rPr lang="en-US" b="1" dirty="0"/>
              <a:t>Technical spoiler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Instead of directly applying diffusion on a GAN or VAE, DDIM introduces a </a:t>
            </a:r>
            <a:r>
              <a:rPr lang="en-US" b="1" dirty="0"/>
              <a:t>sketch-refinement approach</a:t>
            </a:r>
            <a:r>
              <a:rPr lang="en-US" dirty="0"/>
              <a:t>.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19640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D1E0B83A-BBCD-7DED-0CC6-50DC1A7D4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FBA0CF63-A657-B3F8-7E1B-EB3138D08D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6F68102F-2983-B921-7E9D-3E5AAE3CE6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 dirty="0"/>
              <a:t>Sketch + </a:t>
            </a:r>
            <a:r>
              <a:rPr lang="it-IT" b="1" dirty="0" err="1"/>
              <a:t>Refinement</a:t>
            </a:r>
            <a:r>
              <a:rPr lang="it-IT" b="1" dirty="0"/>
              <a:t> </a:t>
            </a:r>
            <a:r>
              <a:rPr lang="it-IT" b="1" dirty="0" err="1"/>
              <a:t>Process</a:t>
            </a:r>
            <a:endParaRPr lang="it-IT" dirty="0" err="1"/>
          </a:p>
          <a:p>
            <a:pPr>
              <a:buNone/>
            </a:pPr>
            <a:r>
              <a:rPr lang="en-US" dirty="0"/>
              <a:t>In DDIM, generation is divided into </a:t>
            </a:r>
            <a:r>
              <a:rPr lang="en-US" b="1" dirty="0"/>
              <a:t>two steps</a:t>
            </a:r>
            <a:r>
              <a:rPr lang="en-US" dirty="0"/>
              <a:t>:</a:t>
            </a:r>
          </a:p>
          <a:p>
            <a:pPr marL="171450" indent="-171450"/>
            <a:r>
              <a:rPr lang="en-US" dirty="0"/>
              <a:t>Given a noisy sample </a:t>
            </a:r>
            <a:r>
              <a:rPr lang="en-US" dirty="0" err="1"/>
              <a:t>x_T</a:t>
            </a:r>
            <a:r>
              <a:rPr lang="en-US" dirty="0"/>
              <a:t> , the model first generates a </a:t>
            </a:r>
            <a:r>
              <a:rPr lang="en-US" b="1" dirty="0"/>
              <a:t>rough sketch</a:t>
            </a:r>
            <a:r>
              <a:rPr lang="en-US" dirty="0"/>
              <a:t> x0 , an initial estimate of the final sample.</a:t>
            </a:r>
          </a:p>
          <a:p>
            <a:pPr marL="171450" indent="-171450"/>
            <a:r>
              <a:rPr lang="en-US" dirty="0"/>
              <a:t>Then, the reverse denoising process is conditioned </a:t>
            </a:r>
            <a:r>
              <a:rPr lang="en-US" b="1" dirty="0"/>
              <a:t>not only on </a:t>
            </a:r>
            <a:r>
              <a:rPr lang="en-US" b="1" dirty="0" err="1"/>
              <a:t>x_t</a:t>
            </a:r>
            <a:r>
              <a:rPr lang="en-US" b="1" dirty="0"/>
              <a:t> </a:t>
            </a:r>
            <a:r>
              <a:rPr lang="en-US" dirty="0"/>
              <a:t>, but also on the </a:t>
            </a:r>
            <a:r>
              <a:rPr lang="en-US" b="1" dirty="0"/>
              <a:t>initial sketch</a:t>
            </a:r>
            <a:r>
              <a:rPr lang="en-US" dirty="0"/>
              <a:t> x0 .</a:t>
            </a:r>
          </a:p>
          <a:p>
            <a:pPr marL="171450" indent="-171450"/>
            <a:r>
              <a:rPr lang="en-US" dirty="0"/>
              <a:t>This means the reverse distribution becomes:</a:t>
            </a:r>
          </a:p>
          <a:p>
            <a:pPr lvl="1"/>
            <a:r>
              <a:rPr lang="en-US" dirty="0" err="1"/>
              <a:t>pθ</a:t>
            </a:r>
            <a:r>
              <a:rPr lang="en-US" dirty="0"/>
              <a:t> (x_t−1 ∣</a:t>
            </a:r>
            <a:r>
              <a:rPr lang="en-US" dirty="0" err="1"/>
              <a:t>x_t</a:t>
            </a:r>
            <a:r>
              <a:rPr lang="en-US" dirty="0"/>
              <a:t> , x0)</a:t>
            </a:r>
          </a:p>
          <a:p>
            <a:pPr marL="0" indent="0">
              <a:buNone/>
            </a:pPr>
            <a:endParaRPr lang="en-US" dirty="0"/>
          </a:p>
          <a:p>
            <a:pPr marL="171450" indent="-171450"/>
            <a:r>
              <a:rPr lang="en-US" dirty="0"/>
              <a:t>This </a:t>
            </a:r>
            <a:r>
              <a:rPr lang="en-US" b="1" dirty="0"/>
              <a:t>conditioning on the final sketch</a:t>
            </a:r>
            <a:r>
              <a:rPr lang="en-US" dirty="0"/>
              <a:t> makes the generation more </a:t>
            </a:r>
            <a:r>
              <a:rPr lang="en-US" b="1" dirty="0"/>
              <a:t>directed and efficient</a:t>
            </a:r>
            <a:r>
              <a:rPr lang="en-US" dirty="0"/>
              <a:t>, and reduces the number of denoising steps needed.</a:t>
            </a:r>
          </a:p>
          <a:p>
            <a:pPr marL="171450" indent="-171450"/>
            <a:r>
              <a:rPr lang="en-US" dirty="0"/>
              <a:t>Unlike the original diffusion models, </a:t>
            </a:r>
            <a:r>
              <a:rPr lang="en-US" b="1" dirty="0"/>
              <a:t>DDIM is not modeled as a strict Markov chain</a:t>
            </a:r>
            <a:r>
              <a:rPr lang="en-US" dirty="0"/>
              <a:t> anymore </a:t>
            </a:r>
            <a:br>
              <a:rPr lang="en-US" dirty="0"/>
            </a:br>
            <a:r>
              <a:rPr lang="en-US" dirty="0"/>
              <a:t> The dependency on x0  breaks the Markov assumption.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048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3D0708E3-2BC9-1E51-5FA3-500906E39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22B1F200-916A-3CDC-1811-A7E718B179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36B88F18-E4E4-572C-D5D7-266CDCC1B4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/>
            <a:r>
              <a:rPr lang="en-US" dirty="0"/>
              <a:t>DDIM still assumes a </a:t>
            </a:r>
            <a:r>
              <a:rPr lang="en-US" b="1" dirty="0"/>
              <a:t>Gaussian distribution</a:t>
            </a:r>
            <a:r>
              <a:rPr lang="en-US" dirty="0"/>
              <a:t> for the denoising transitions.</a:t>
            </a:r>
            <a:endParaRPr lang="it-IT" dirty="0"/>
          </a:p>
          <a:p>
            <a:pPr marL="171450" indent="-171450"/>
            <a:r>
              <a:rPr lang="en-US" dirty="0"/>
              <a:t>The </a:t>
            </a:r>
            <a:r>
              <a:rPr lang="en-US" b="1" dirty="0"/>
              <a:t>forward process</a:t>
            </a:r>
            <a:r>
              <a:rPr lang="en-US" dirty="0"/>
              <a:t> is now </a:t>
            </a:r>
            <a:r>
              <a:rPr lang="en-US" b="1" dirty="0"/>
              <a:t>deterministically derived</a:t>
            </a:r>
            <a:r>
              <a:rPr lang="en-US" dirty="0"/>
              <a:t> using the </a:t>
            </a:r>
            <a:r>
              <a:rPr lang="en-US" b="1" dirty="0"/>
              <a:t>bias rule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 which allows for </a:t>
            </a:r>
            <a:r>
              <a:rPr lang="en-US" b="1" dirty="0"/>
              <a:t>non-random sampling paths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95270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FE6C0EA9-2E64-A331-10A2-6F0A0D2F4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E5540A71-7AA6-49CC-E4F5-92CFFA2DED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7C878D48-BFCF-D5F3-60FB-E14A851EAE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In the </a:t>
            </a:r>
            <a:r>
              <a:rPr lang="en-US" b="1" dirty="0"/>
              <a:t>reverse step</a:t>
            </a:r>
            <a:r>
              <a:rPr lang="en-US" dirty="0"/>
              <a:t> of DDIM, the goal is to sample x_{t-1}  given the current noisy sample </a:t>
            </a:r>
            <a:r>
              <a:rPr lang="en-US" dirty="0" err="1"/>
              <a:t>x_t</a:t>
            </a:r>
            <a:r>
              <a:rPr lang="en-US" dirty="0"/>
              <a:t> .</a:t>
            </a:r>
            <a:endParaRPr lang="it-IT"/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The sampling is done as a </a:t>
            </a:r>
            <a:r>
              <a:rPr lang="en-US" b="1" dirty="0"/>
              <a:t>weighted combination</a:t>
            </a:r>
            <a:r>
              <a:rPr lang="en-US" dirty="0"/>
              <a:t> of: (Bottom Formula)</a:t>
            </a:r>
          </a:p>
          <a:p>
            <a:pPr marL="171450" indent="-171450"/>
            <a:r>
              <a:rPr lang="en-US" dirty="0"/>
              <a:t>The </a:t>
            </a:r>
            <a:r>
              <a:rPr lang="en-US" b="1" dirty="0"/>
              <a:t>predicted clean image</a:t>
            </a:r>
            <a:r>
              <a:rPr lang="en-US" dirty="0"/>
              <a:t> x0 - the rough sketch of the final output;</a:t>
            </a:r>
          </a:p>
          <a:p>
            <a:pPr marL="171450" indent="-171450"/>
            <a:r>
              <a:rPr lang="en-US" dirty="0"/>
              <a:t>The </a:t>
            </a:r>
            <a:r>
              <a:rPr lang="en-US" b="1" dirty="0"/>
              <a:t>direction of the noise</a:t>
            </a:r>
            <a:r>
              <a:rPr lang="en-US" dirty="0"/>
              <a:t>, as predicted by the network;</a:t>
            </a:r>
          </a:p>
          <a:p>
            <a:pPr marL="171450" indent="-171450"/>
            <a:r>
              <a:rPr lang="en-US" dirty="0"/>
              <a:t>A </a:t>
            </a:r>
            <a:r>
              <a:rPr lang="en-US" b="1" dirty="0"/>
              <a:t>random noise term</a:t>
            </a:r>
            <a:r>
              <a:rPr lang="en-US" dirty="0"/>
              <a:t>, depending on whether we're doing stochastic or deterministic sampling.</a:t>
            </a:r>
          </a:p>
          <a:p>
            <a:pPr marL="171450" indent="-171450"/>
            <a:endParaRPr lang="en-US" dirty="0"/>
          </a:p>
          <a:p>
            <a:pPr marL="171450" indent="-171450"/>
            <a:endParaRPr lang="en-US" dirty="0"/>
          </a:p>
          <a:p>
            <a:pPr marL="0" indent="0">
              <a:buNone/>
            </a:pPr>
            <a:r>
              <a:rPr lang="en-US" dirty="0"/>
              <a:t>This formulation allows DDIM to </a:t>
            </a:r>
            <a:r>
              <a:rPr lang="en-US" b="1" dirty="0"/>
              <a:t>efficiently reconstruct a clean image</a:t>
            </a:r>
            <a:r>
              <a:rPr lang="en-US" dirty="0"/>
              <a:t> by iteratively removing noise, while also giving </a:t>
            </a:r>
            <a:r>
              <a:rPr lang="en-US" b="1" dirty="0"/>
              <a:t>control over the level of stochasticity</a:t>
            </a:r>
            <a:r>
              <a:rPr lang="en-US" dirty="0"/>
              <a:t> in generation.</a:t>
            </a:r>
          </a:p>
        </p:txBody>
      </p:sp>
    </p:spTree>
    <p:extLst>
      <p:ext uri="{BB962C8B-B14F-4D97-AF65-F5344CB8AC3E}">
        <p14:creationId xmlns:p14="http://schemas.microsoft.com/office/powerpoint/2010/main" val="30802866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55C5F5E9-8148-7B2E-D4C9-01DE0E041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9373DAB3-493A-DEAF-3028-7EB0A07C49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832BEEF4-99D4-50DC-085C-C621A996C9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49620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9CBBFA64-49FA-73F0-C18E-451F6C85D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4DF69026-E82B-637E-2375-19E8A77969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3036D7BD-A284-0BED-893E-D37C86D4C7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Building on this, in 2022 </a:t>
            </a:r>
            <a:r>
              <a:rPr lang="en-US" b="1" dirty="0"/>
              <a:t>Stable Diffusion</a:t>
            </a:r>
            <a:r>
              <a:rPr lang="en-US" dirty="0"/>
              <a:t> was released — one of the most popular open-source models for image generation.</a:t>
            </a:r>
            <a:br>
              <a:rPr lang="en-US" dirty="0"/>
            </a:br>
            <a:r>
              <a:rPr lang="en-US" dirty="0"/>
              <a:t> It is based on a </a:t>
            </a:r>
            <a:r>
              <a:rPr lang="en-US" b="1" dirty="0"/>
              <a:t>DDPM architecture</a:t>
            </a:r>
            <a:r>
              <a:rPr lang="en-US" dirty="0"/>
              <a:t>, but instead of performing diffusion directly in pixel space, Stable Diffusion applies diffusion in a </a:t>
            </a:r>
            <a:r>
              <a:rPr lang="en-US" b="1" dirty="0"/>
              <a:t>latent space</a:t>
            </a:r>
            <a:r>
              <a:rPr lang="en-US" dirty="0"/>
              <a:t>.</a:t>
            </a:r>
            <a:endParaRPr lang="it-IT" dirty="0"/>
          </a:p>
          <a:p>
            <a:pPr marL="171450" indent="-171450"/>
            <a:r>
              <a:rPr lang="en-US" dirty="0"/>
              <a:t>An </a:t>
            </a:r>
            <a:r>
              <a:rPr lang="en-US" b="1" dirty="0"/>
              <a:t>encoder</a:t>
            </a:r>
            <a:r>
              <a:rPr lang="en-US" dirty="0"/>
              <a:t> (denoted as E) first maps the input image into a latent space;</a:t>
            </a:r>
          </a:p>
          <a:p>
            <a:pPr marL="171450" indent="-171450"/>
            <a:r>
              <a:rPr lang="en-US" dirty="0"/>
              <a:t>The </a:t>
            </a:r>
            <a:r>
              <a:rPr lang="en-US" b="1" dirty="0"/>
              <a:t>diffusion process</a:t>
            </a:r>
            <a:r>
              <a:rPr lang="en-US" dirty="0"/>
              <a:t> (both forward and reverse) is applied in this compact space;</a:t>
            </a:r>
          </a:p>
          <a:p>
            <a:pPr marL="171450" indent="-171450"/>
            <a:r>
              <a:rPr lang="en-US" dirty="0"/>
              <a:t>Finally, a </a:t>
            </a:r>
            <a:r>
              <a:rPr lang="en-US" b="1" dirty="0"/>
              <a:t>decoder</a:t>
            </a:r>
            <a:r>
              <a:rPr lang="en-US" dirty="0"/>
              <a:t> reconstructs the image back into pixel space from the denoised latent representation.</a:t>
            </a:r>
          </a:p>
          <a:p>
            <a:pPr indent="0">
              <a:buNone/>
            </a:pPr>
            <a:r>
              <a:rPr lang="en-US" dirty="0"/>
              <a:t>This latent formulation allows the model to </a:t>
            </a:r>
            <a:r>
              <a:rPr lang="en-US" b="1" dirty="0"/>
              <a:t>generate high-resolution images more efficiently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 In addition, Stable Diffusion supports </a:t>
            </a:r>
            <a:r>
              <a:rPr lang="en-US" b="1" dirty="0"/>
              <a:t>conditioning</a:t>
            </a:r>
            <a:r>
              <a:rPr lang="en-US" dirty="0"/>
              <a:t> on various inputs — such as text, images, or other modalities — using techniques that were already established at the time.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32844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61376BEC-4F1F-CC9D-F39F-990641254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60C0BFC6-0E10-3B84-4FE2-A38F2E3264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FAD6D312-D7F9-D589-9CF3-F6342011B3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 dirty="0"/>
              <a:t>Scaling with Data</a:t>
            </a:r>
            <a:endParaRPr lang="it-IT" dirty="0"/>
          </a:p>
          <a:p>
            <a:pPr>
              <a:buNone/>
            </a:pPr>
            <a:r>
              <a:rPr lang="en-US" dirty="0"/>
              <a:t>A crucial ingredient for training such large models is </a:t>
            </a:r>
            <a:r>
              <a:rPr lang="en-US" b="1" dirty="0"/>
              <a:t>large-scale data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 In the case of Stable Diffusion, training was done on </a:t>
            </a:r>
            <a:r>
              <a:rPr lang="en-US" b="1" dirty="0"/>
              <a:t>LAION</a:t>
            </a:r>
            <a:r>
              <a:rPr lang="en-US" dirty="0"/>
              <a:t>, a dataset of </a:t>
            </a:r>
            <a:r>
              <a:rPr lang="en-US" b="1" dirty="0"/>
              <a:t>5 billion</a:t>
            </a:r>
            <a:r>
              <a:rPr lang="en-US" dirty="0"/>
              <a:t> image–text pairs.</a:t>
            </a:r>
          </a:p>
          <a:p>
            <a:pPr>
              <a:buNone/>
            </a:pPr>
            <a:r>
              <a:rPr lang="en-US" dirty="0"/>
              <a:t>This scale of data is key to achieving </a:t>
            </a:r>
            <a:r>
              <a:rPr lang="en-US" b="1" dirty="0"/>
              <a:t>generalization</a:t>
            </a:r>
            <a:r>
              <a:rPr lang="en-US" dirty="0"/>
              <a:t> and training powerful, open generative models.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3797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6A31230A-4248-D2B2-54FE-48159ADA3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B2388CD5-6395-F7EB-24F1-107C166C73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F49F874A-C840-FD8E-57B7-46DAB57B6B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 dirty="0" err="1"/>
              <a:t>Transition</a:t>
            </a:r>
            <a:r>
              <a:rPr lang="it-IT" b="1" dirty="0"/>
              <a:t> to 3D</a:t>
            </a:r>
            <a:endParaRPr lang="it-IT" dirty="0"/>
          </a:p>
          <a:p>
            <a:pPr>
              <a:buNone/>
            </a:pPr>
            <a:r>
              <a:rPr lang="en-US" dirty="0"/>
              <a:t>This brings us to the next part of the lecture:</a:t>
            </a:r>
          </a:p>
          <a:p>
            <a:pPr>
              <a:buNone/>
            </a:pPr>
            <a:r>
              <a:rPr lang="en-US" dirty="0"/>
              <a:t>“How can we leverage image-based diffusion models for 3D tasks?”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48637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60AA626A-76FA-B40E-BFCC-6F5D10A8B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B4F6D361-2832-3D07-70C2-729F9A2ED7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2B422F0C-6A39-8C99-7A4C-4FBCF6A1A2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 dirty="0"/>
              <a:t>Core </a:t>
            </a:r>
            <a:r>
              <a:rPr lang="it-IT" b="1" dirty="0" err="1"/>
              <a:t>Questions</a:t>
            </a:r>
            <a:endParaRPr lang="it-IT" dirty="0" err="1"/>
          </a:p>
          <a:p>
            <a:pPr>
              <a:buNone/>
            </a:pPr>
            <a:r>
              <a:rPr lang="en-US" dirty="0"/>
              <a:t>There are two fundamental questions we’ll explore:</a:t>
            </a:r>
          </a:p>
          <a:p>
            <a:pPr marL="171450" indent="-171450"/>
            <a:r>
              <a:rPr lang="en-US" b="1" dirty="0"/>
              <a:t>Do diffusion models understand 3D?</a:t>
            </a:r>
            <a:br>
              <a:rPr lang="en-US" b="1" dirty="0"/>
            </a:br>
            <a:r>
              <a:rPr lang="en-US" b="1" dirty="0"/>
              <a:t> Can they reason about 3D geometry, structure, or depth?</a:t>
            </a:r>
            <a:endParaRPr lang="en-US" dirty="0"/>
          </a:p>
          <a:p>
            <a:pPr marL="171450" indent="-171450"/>
            <a:r>
              <a:rPr lang="en-US" b="1" dirty="0"/>
              <a:t>How can we use them for 3D generation and reconstruction?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808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68514152-43E3-6286-D525-EF3DD6314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CD273B6D-2909-DEA8-2BEC-2F916F966D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2B508F2B-160E-5012-68E7-5C23385E80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b="1"/>
              <a:t>The Challenge of Single View Reconstruction</a:t>
            </a:r>
            <a:endParaRPr lang="it-IT"/>
          </a:p>
          <a:p>
            <a:pPr>
              <a:buNone/>
            </a:pPr>
            <a:r>
              <a:rPr lang="en-US" dirty="0"/>
              <a:t>However, for tasks like </a:t>
            </a:r>
            <a:r>
              <a:rPr lang="en-US" b="1" dirty="0"/>
              <a:t>Single View Reconstruction</a:t>
            </a:r>
            <a:r>
              <a:rPr lang="en-US" dirty="0"/>
              <a:t>, this is not enough.</a:t>
            </a:r>
            <a:br>
              <a:rPr lang="en-US" dirty="0"/>
            </a:br>
            <a:r>
              <a:rPr lang="en-US" dirty="0"/>
              <a:t> When we only have a </a:t>
            </a:r>
            <a:r>
              <a:rPr lang="en-US" b="1" dirty="0"/>
              <a:t>single image</a:t>
            </a:r>
            <a:r>
              <a:rPr lang="en-US" dirty="0"/>
              <a:t> of an object, we can't see what's behind it - this makes the problem </a:t>
            </a:r>
            <a:r>
              <a:rPr lang="en-US" b="1" dirty="0"/>
              <a:t>ill-posed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 To fully reconstruct such an object, we need </a:t>
            </a:r>
            <a:r>
              <a:rPr lang="en-US" b="1" dirty="0"/>
              <a:t>generative capabilities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Deterministic models often </a:t>
            </a:r>
            <a:r>
              <a:rPr lang="en-US" b="1" dirty="0"/>
              <a:t>collapse to average shapes</a:t>
            </a:r>
            <a:r>
              <a:rPr lang="en-US" dirty="0"/>
              <a:t>.</a:t>
            </a:r>
            <a:endParaRPr lang="en-US"/>
          </a:p>
          <a:p>
            <a:pPr lvl="1"/>
            <a:r>
              <a:rPr lang="en-US" b="1"/>
              <a:t>Generative models</a:t>
            </a:r>
            <a:r>
              <a:rPr lang="en-US"/>
              <a:t>, instead, learn a </a:t>
            </a:r>
            <a:r>
              <a:rPr lang="en-US" b="1"/>
              <a:t>probability distribution</a:t>
            </a:r>
            <a:r>
              <a:rPr lang="en-US"/>
              <a:t> and can generate diverse plausible outputs.</a:t>
            </a:r>
          </a:p>
          <a:p>
            <a:pPr indent="0">
              <a:buNone/>
            </a:pPr>
            <a:r>
              <a:rPr lang="en-US" dirty="0"/>
              <a:t>Today, we’ll look at one powerful generative paradigm: </a:t>
            </a:r>
            <a:r>
              <a:rPr lang="en-US" b="1" dirty="0"/>
              <a:t>diffusion models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6125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51D36790-A101-E835-2F7D-2675B68B7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E78AC037-B59E-CE8E-DD54-27C4AF2ED9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16842086-F440-108D-6199-BC57EB0A30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 dirty="0"/>
              <a:t>Multi-</a:t>
            </a:r>
            <a:r>
              <a:rPr lang="it-IT" b="1" dirty="0" err="1"/>
              <a:t>view</a:t>
            </a:r>
            <a:r>
              <a:rPr lang="it-IT" b="1" dirty="0"/>
              <a:t> </a:t>
            </a:r>
            <a:r>
              <a:rPr lang="it-IT" b="1" dirty="0" err="1"/>
              <a:t>Diffusion</a:t>
            </a:r>
            <a:endParaRPr lang="it-IT" dirty="0" err="1"/>
          </a:p>
          <a:p>
            <a:pPr>
              <a:buNone/>
            </a:pPr>
            <a:r>
              <a:rPr lang="en-US" dirty="0"/>
              <a:t>A prominent direction in this space is </a:t>
            </a:r>
            <a:r>
              <a:rPr lang="en-US" b="1" dirty="0"/>
              <a:t>multi-view image diffusion</a:t>
            </a:r>
            <a:r>
              <a:rPr lang="en-US" dirty="0"/>
              <a:t>, where the goal is to generate </a:t>
            </a:r>
            <a:r>
              <a:rPr lang="en-US" b="1" dirty="0"/>
              <a:t>multiple views</a:t>
            </a:r>
            <a:r>
              <a:rPr lang="en-US" dirty="0"/>
              <a:t> of the same object or scene, ensuring both </a:t>
            </a:r>
            <a:r>
              <a:rPr lang="en-US" b="1" dirty="0"/>
              <a:t>geometric and texture consistency</a:t>
            </a:r>
            <a:r>
              <a:rPr lang="en-US" dirty="0"/>
              <a:t>.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40331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07C8E236-4631-8E95-983E-D9A24A22D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C6EA98EE-9547-3D9C-8BAC-CD5345A114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EC7ED5A2-2B73-252C-E865-475AEF1A9E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One of the first models tackling this was Zero-1-to-3.</a:t>
            </a:r>
            <a:endParaRPr lang="it-IT"/>
          </a:p>
          <a:p>
            <a:pPr marL="171450" indent="-171450"/>
            <a:r>
              <a:rPr lang="en-US" dirty="0"/>
              <a:t>It builds on top of Stable Diffusion to generate </a:t>
            </a:r>
            <a:r>
              <a:rPr lang="en-US" b="1" dirty="0"/>
              <a:t>novel views</a:t>
            </a:r>
            <a:r>
              <a:rPr lang="en-US" dirty="0"/>
              <a:t> of an object;</a:t>
            </a:r>
          </a:p>
          <a:p>
            <a:pPr marL="171450" indent="-171450"/>
            <a:r>
              <a:rPr lang="en-US" dirty="0"/>
              <a:t>The model is conditioned on:</a:t>
            </a:r>
          </a:p>
          <a:p>
            <a:pPr marL="1085850" lvl="1" indent="-171450"/>
            <a:r>
              <a:rPr lang="en-US" dirty="0"/>
              <a:t>a </a:t>
            </a:r>
            <a:r>
              <a:rPr lang="en-US" b="1" dirty="0"/>
              <a:t>single image</a:t>
            </a:r>
            <a:r>
              <a:rPr lang="en-US" dirty="0"/>
              <a:t> of the object,</a:t>
            </a:r>
          </a:p>
          <a:p>
            <a:pPr marL="1085850" lvl="1" indent="-171450"/>
            <a:r>
              <a:rPr lang="en-US" dirty="0"/>
              <a:t>and a </a:t>
            </a:r>
            <a:r>
              <a:rPr lang="en-US" b="1" dirty="0"/>
              <a:t>target rotation</a:t>
            </a:r>
            <a:r>
              <a:rPr lang="en-US" dirty="0"/>
              <a:t> angle;</a:t>
            </a:r>
          </a:p>
          <a:p>
            <a:pPr marL="171450" indent="-171450"/>
            <a:r>
              <a:rPr lang="en-US" dirty="0"/>
              <a:t>It was trained at scale on </a:t>
            </a:r>
            <a:r>
              <a:rPr lang="en-US" b="1" dirty="0" err="1"/>
              <a:t>Objaverse</a:t>
            </a:r>
            <a:r>
              <a:rPr lang="en-US" dirty="0"/>
              <a:t>, one of the largest datasets for 3D-aware image generation.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5324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EA6BAB05-11FD-D822-FFEE-4157CA6B8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AED78DF1-CFC9-A018-BB46-28D5C505C1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E62F7C1D-672F-0D93-6DAD-C43E1661BF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Given an input image and a target viewpoint, Zero-1-to-3 uses a latent diffusion model to generate a novel image of the object from that viewpoint.</a:t>
            </a:r>
            <a:endParaRPr lang="it-IT" dirty="0"/>
          </a:p>
          <a:p>
            <a:pPr marL="171450" indent="-171450"/>
            <a:r>
              <a:rPr lang="en-US" dirty="0"/>
              <a:t>The training objective is the same as standard LDMs;</a:t>
            </a:r>
          </a:p>
          <a:p>
            <a:pPr marL="171450" indent="-171450"/>
            <a:r>
              <a:rPr lang="en-US" dirty="0"/>
              <a:t>The key difference: the </a:t>
            </a:r>
            <a:r>
              <a:rPr lang="en-US" b="1" dirty="0"/>
              <a:t>denoising network is conditioned</a:t>
            </a:r>
            <a:r>
              <a:rPr lang="en-US" dirty="0"/>
              <a:t> not just on the noisy latent, but also on the </a:t>
            </a:r>
            <a:r>
              <a:rPr lang="en-US" b="1" dirty="0"/>
              <a:t>input image and the rotation</a:t>
            </a:r>
            <a:r>
              <a:rPr lang="en-US" dirty="0"/>
              <a:t>.</a:t>
            </a:r>
          </a:p>
          <a:p>
            <a:pPr indent="0">
              <a:buNone/>
            </a:pPr>
            <a:r>
              <a:rPr lang="en-US" dirty="0"/>
              <a:t>Once trained, the model can generate </a:t>
            </a:r>
            <a:r>
              <a:rPr lang="en-US" b="1" dirty="0"/>
              <a:t>multiple views</a:t>
            </a:r>
            <a:r>
              <a:rPr lang="en-US" dirty="0"/>
              <a:t> of an object, enabling </a:t>
            </a:r>
            <a:r>
              <a:rPr lang="en-US" b="1" dirty="0"/>
              <a:t>3D reconstruction</a:t>
            </a:r>
            <a:r>
              <a:rPr lang="en-US" dirty="0"/>
              <a:t> from a </a:t>
            </a:r>
            <a:r>
              <a:rPr lang="en-US" b="1" dirty="0"/>
              <a:t>single photo</a:t>
            </a:r>
            <a:r>
              <a:rPr lang="en-US" dirty="0"/>
              <a:t> — a powerful and scalable solution for 3D generation.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56424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1DBC743D-C55E-5976-AF03-B81564CD7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7F24C0D4-B501-4346-0EF1-60D6BF353E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82432CA2-661A-7540-1F39-7C00F4DDE8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29268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0C091417-1C80-4065-7826-A454CFEF2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5192215A-85C3-458F-E3A9-1959B70205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E9FAF69A-8B05-2CAB-CACA-0CEC2E50EB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it-IT" dirty="0" err="1"/>
              <a:t>Results</a:t>
            </a:r>
            <a:r>
              <a:rPr lang="it-IT" dirty="0"/>
              <a:t> Zero-1-to-3</a:t>
            </a:r>
          </a:p>
        </p:txBody>
      </p:sp>
    </p:spTree>
    <p:extLst>
      <p:ext uri="{BB962C8B-B14F-4D97-AF65-F5344CB8AC3E}">
        <p14:creationId xmlns:p14="http://schemas.microsoft.com/office/powerpoint/2010/main" val="18517902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161C1A54-F4A6-8239-DAA5-DF6197112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3F5A4153-2386-38D3-F962-14B33D6EC0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E01BEF89-2BA3-D4A6-A6F0-78FCBE8B9B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While the results from Zero-1-to-3 look quite impressive, there are </a:t>
            </a:r>
            <a:r>
              <a:rPr lang="en-US" b="1" dirty="0"/>
              <a:t>clear limitations</a:t>
            </a:r>
            <a:r>
              <a:rPr lang="en-US" dirty="0"/>
              <a:t>.</a:t>
            </a:r>
            <a:endParaRPr lang="it-IT" dirty="0"/>
          </a:p>
          <a:p>
            <a:pPr>
              <a:buNone/>
            </a:pPr>
            <a:r>
              <a:rPr lang="en-US" dirty="0"/>
              <a:t>The most critical issue is </a:t>
            </a:r>
            <a:r>
              <a:rPr lang="en-US" b="1" dirty="0"/>
              <a:t>inconsistency</a:t>
            </a:r>
            <a:r>
              <a:rPr lang="en-US" dirty="0"/>
              <a:t>:</a:t>
            </a:r>
          </a:p>
          <a:p>
            <a:pPr>
              <a:buNone/>
            </a:pPr>
            <a:r>
              <a:rPr lang="en-US" dirty="0"/>
              <a:t>If we sample the same view multiple times, the generated images are often different.</a:t>
            </a: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88474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746ED8FA-3FC9-1EAD-7F65-2EFF5DF0E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ADF18A43-8CE0-59DB-FBAF-A5046CB52C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883799A7-1099-2B04-1533-14089A0F09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This happens because:</a:t>
            </a:r>
          </a:p>
          <a:p>
            <a:pPr marL="171450" indent="-171450"/>
            <a:r>
              <a:rPr lang="en-US"/>
              <a:t>The model generates </a:t>
            </a:r>
            <a:r>
              <a:rPr lang="en-US" b="1"/>
              <a:t>each view independently</a:t>
            </a:r>
            <a:r>
              <a:rPr lang="en-US"/>
              <a:t>;</a:t>
            </a:r>
            <a:endParaRPr lang="en-US" dirty="0"/>
          </a:p>
          <a:p>
            <a:pPr marL="171450" indent="-171450"/>
            <a:r>
              <a:rPr lang="en-US"/>
              <a:t>There is </a:t>
            </a:r>
            <a:r>
              <a:rPr lang="en-US" b="1"/>
              <a:t>no explicit 3D representation</a:t>
            </a:r>
            <a:r>
              <a:rPr lang="en-US"/>
              <a:t> or memory of previous views;</a:t>
            </a:r>
            <a:endParaRPr lang="en-US" dirty="0"/>
          </a:p>
          <a:p>
            <a:pPr marL="171450" indent="-171450"/>
            <a:r>
              <a:rPr lang="en-US"/>
              <a:t>So there's no enforced </a:t>
            </a:r>
            <a:r>
              <a:rPr lang="en-US" b="1"/>
              <a:t>3D consistency</a:t>
            </a:r>
            <a:r>
              <a:rPr lang="en-US"/>
              <a:t> across generated images.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4781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380F9369-59E0-9AE1-6BDC-CDE086A5E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E10BCC6F-F2F1-6C17-A590-E339FB8481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BB1AF2D4-9B30-726A-A889-97329C2092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 dirty="0" err="1"/>
              <a:t>Improving</a:t>
            </a:r>
            <a:r>
              <a:rPr lang="it-IT" b="1" dirty="0"/>
              <a:t> 3D </a:t>
            </a:r>
            <a:r>
              <a:rPr lang="it-IT" b="1" dirty="0" err="1"/>
              <a:t>Consistency</a:t>
            </a:r>
            <a:endParaRPr lang="it-IT"/>
          </a:p>
          <a:p>
            <a:pPr>
              <a:buNone/>
            </a:pPr>
            <a:r>
              <a:rPr lang="en-US" dirty="0"/>
              <a:t>In recent years, there has been a strong research focus on improving </a:t>
            </a:r>
            <a:r>
              <a:rPr lang="en-US" b="1" dirty="0"/>
              <a:t>3D consistency</a:t>
            </a:r>
            <a:r>
              <a:rPr lang="en-US" dirty="0"/>
              <a:t> across novel views generated by diffusion models.</a:t>
            </a:r>
          </a:p>
          <a:p>
            <a:pPr>
              <a:buNone/>
            </a:pPr>
            <a:r>
              <a:rPr lang="en-US" dirty="0"/>
              <a:t>The goal is to make the generated views </a:t>
            </a:r>
            <a:r>
              <a:rPr lang="en-US" b="1" dirty="0"/>
              <a:t>dependent on each other</a:t>
            </a:r>
            <a:r>
              <a:rPr lang="en-US" dirty="0"/>
              <a:t>, rather than producing them independently, which often leads to inconsistencies.</a:t>
            </a:r>
          </a:p>
          <a:p>
            <a:pPr>
              <a:buNone/>
            </a:pPr>
            <a:r>
              <a:rPr lang="en-US" dirty="0"/>
              <a:t>We can identify </a:t>
            </a:r>
            <a:r>
              <a:rPr lang="en-US" b="1" dirty="0"/>
              <a:t>four main research directions</a:t>
            </a:r>
            <a:r>
              <a:rPr lang="en-US" dirty="0"/>
              <a:t> that are currently the most promising:</a:t>
            </a:r>
          </a:p>
          <a:p>
            <a:pPr marL="228600" indent="-228600">
              <a:buAutoNum type="arabicPeriod"/>
            </a:pPr>
            <a:r>
              <a:rPr lang="en-US" b="1"/>
              <a:t>Synchronized multi-view noise prediction</a:t>
            </a:r>
            <a:r>
              <a:rPr lang="en-US"/>
              <a:t>,</a:t>
            </a:r>
          </a:p>
          <a:p>
            <a:pPr marL="228600" indent="-228600">
              <a:buAutoNum type="arabicPeriod"/>
            </a:pPr>
            <a:r>
              <a:rPr lang="en-US" b="1" err="1"/>
              <a:t>Epipolar</a:t>
            </a:r>
            <a:r>
              <a:rPr lang="en-US" b="1"/>
              <a:t> geometry constraints</a:t>
            </a:r>
            <a:r>
              <a:rPr lang="en-US"/>
              <a:t>,</a:t>
            </a:r>
          </a:p>
          <a:p>
            <a:pPr marL="228600" indent="-228600">
              <a:buAutoNum type="arabicPeriod"/>
            </a:pPr>
            <a:r>
              <a:rPr lang="en-US" b="1"/>
              <a:t>Temporal consistency from video diffusion models</a:t>
            </a:r>
            <a:r>
              <a:rPr lang="en-US"/>
              <a:t>,</a:t>
            </a:r>
          </a:p>
          <a:p>
            <a:pPr marL="228600" indent="-228600">
              <a:buAutoNum type="arabicPeriod"/>
            </a:pPr>
            <a:r>
              <a:rPr lang="en-US"/>
              <a:t>And finally, </a:t>
            </a:r>
            <a:r>
              <a:rPr lang="en-US" b="1"/>
              <a:t>explicit 3D consistency supervision</a:t>
            </a:r>
            <a:r>
              <a:rPr lang="en-US"/>
              <a:t> to guide 2D diffusion for consistent multi-view generation.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indent="0">
              <a:buNone/>
            </a:pPr>
            <a:r>
              <a:rPr lang="it-IT" dirty="0" err="1"/>
              <a:t>We’ll</a:t>
            </a:r>
            <a:r>
              <a:rPr lang="it-IT" dirty="0"/>
              <a:t> </a:t>
            </a:r>
            <a:r>
              <a:rPr lang="it-IT" dirty="0" err="1"/>
              <a:t>now</a:t>
            </a:r>
            <a:r>
              <a:rPr lang="it-IT" dirty="0"/>
              <a:t> look </a:t>
            </a:r>
            <a:r>
              <a:rPr lang="it-IT" dirty="0" err="1"/>
              <a:t>at</a:t>
            </a:r>
            <a:r>
              <a:rPr lang="it-IT" dirty="0"/>
              <a:t> one </a:t>
            </a:r>
            <a:r>
              <a:rPr lang="it-IT" dirty="0" err="1"/>
              <a:t>representative</a:t>
            </a:r>
            <a:r>
              <a:rPr lang="it-IT" dirty="0"/>
              <a:t> </a:t>
            </a:r>
            <a:r>
              <a:rPr lang="it-IT" dirty="0" err="1"/>
              <a:t>method</a:t>
            </a:r>
            <a:r>
              <a:rPr lang="it-IT" dirty="0"/>
              <a:t> for </a:t>
            </a:r>
            <a:r>
              <a:rPr lang="it-IT" dirty="0" err="1"/>
              <a:t>each</a:t>
            </a:r>
            <a:r>
              <a:rPr lang="it-IT" dirty="0"/>
              <a:t>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four</a:t>
            </a:r>
            <a:r>
              <a:rPr lang="it-IT" dirty="0"/>
              <a:t> </a:t>
            </a:r>
            <a:r>
              <a:rPr lang="it-IT" dirty="0" err="1"/>
              <a:t>directions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21952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AC6FDC1C-8A8F-5F8D-2988-25F9A8947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5AB6C236-3E64-BBE8-A09C-FE135699C9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2BB0D253-7F0A-4E46-D061-A0CEB8202F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it-IT" dirty="0" err="1"/>
              <a:t>Let’s</a:t>
            </a:r>
            <a:r>
              <a:rPr lang="it-IT" dirty="0"/>
              <a:t> start with the first: </a:t>
            </a:r>
            <a:r>
              <a:rPr lang="it-IT" b="1" dirty="0" err="1"/>
              <a:t>SyncDreamer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  <a:p>
            <a:pPr>
              <a:buNone/>
            </a:pPr>
            <a:r>
              <a:rPr lang="it-IT" b="1" err="1"/>
              <a:t>Motivation</a:t>
            </a:r>
            <a:endParaRPr lang="it-IT" err="1"/>
          </a:p>
          <a:p>
            <a:pPr>
              <a:buNone/>
            </a:pPr>
            <a:r>
              <a:rPr lang="it-IT" dirty="0"/>
              <a:t>The goal of </a:t>
            </a:r>
            <a:r>
              <a:rPr lang="it-IT" b="1" dirty="0" err="1"/>
              <a:t>SyncDreamer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to generate </a:t>
            </a:r>
            <a:r>
              <a:rPr lang="it-IT" b="1" dirty="0" err="1"/>
              <a:t>all</a:t>
            </a:r>
            <a:r>
              <a:rPr lang="it-IT" b="1" dirty="0"/>
              <a:t> </a:t>
            </a:r>
            <a:r>
              <a:rPr lang="it-IT" b="1" dirty="0" err="1"/>
              <a:t>novel</a:t>
            </a:r>
            <a:r>
              <a:rPr lang="it-IT" b="1" dirty="0"/>
              <a:t> </a:t>
            </a:r>
            <a:r>
              <a:rPr lang="it-IT" b="1" dirty="0" err="1"/>
              <a:t>views</a:t>
            </a:r>
            <a:r>
              <a:rPr lang="it-IT" dirty="0"/>
              <a:t> from a single image y , by </a:t>
            </a:r>
            <a:r>
              <a:rPr lang="it-IT" b="1" dirty="0"/>
              <a:t>learning a joint </a:t>
            </a:r>
            <a:r>
              <a:rPr lang="it-IT" b="1" dirty="0" err="1"/>
              <a:t>distribution</a:t>
            </a:r>
            <a:r>
              <a:rPr lang="it-IT" dirty="0"/>
              <a:t> over the full set of </a:t>
            </a:r>
            <a:r>
              <a:rPr lang="it-IT" dirty="0" err="1"/>
              <a:t>views</a:t>
            </a:r>
            <a:r>
              <a:rPr lang="it-IT" dirty="0"/>
              <a:t>.</a:t>
            </a:r>
          </a:p>
          <a:p>
            <a:pPr>
              <a:buNone/>
            </a:pPr>
            <a:r>
              <a:rPr lang="it-IT" dirty="0"/>
              <a:t>The key idea </a:t>
            </a:r>
            <a:r>
              <a:rPr lang="it-IT" dirty="0" err="1"/>
              <a:t>is</a:t>
            </a:r>
            <a:r>
              <a:rPr lang="it-IT" dirty="0"/>
              <a:t> to </a:t>
            </a:r>
            <a:r>
              <a:rPr lang="it-IT" b="1" dirty="0" err="1"/>
              <a:t>condition</a:t>
            </a:r>
            <a:r>
              <a:rPr lang="it-IT" b="1" dirty="0"/>
              <a:t> the generation of </a:t>
            </a:r>
            <a:r>
              <a:rPr lang="it-IT" b="1" dirty="0" err="1"/>
              <a:t>each</a:t>
            </a:r>
            <a:r>
              <a:rPr lang="it-IT" b="1" dirty="0"/>
              <a:t> </a:t>
            </a:r>
            <a:r>
              <a:rPr lang="it-IT" b="1" dirty="0" err="1"/>
              <a:t>view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just on the </a:t>
            </a:r>
            <a:r>
              <a:rPr lang="it-IT" dirty="0" err="1"/>
              <a:t>initial</a:t>
            </a:r>
            <a:r>
              <a:rPr lang="it-IT" dirty="0"/>
              <a:t> image,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on </a:t>
            </a:r>
            <a:r>
              <a:rPr lang="it-IT" b="1" dirty="0" err="1"/>
              <a:t>all</a:t>
            </a:r>
            <a:r>
              <a:rPr lang="it-IT" b="1" dirty="0"/>
              <a:t> the </a:t>
            </a:r>
            <a:r>
              <a:rPr lang="it-IT" b="1" dirty="0" err="1"/>
              <a:t>other</a:t>
            </a:r>
            <a:r>
              <a:rPr lang="it-IT" b="1" dirty="0"/>
              <a:t> </a:t>
            </a:r>
            <a:r>
              <a:rPr lang="it-IT" b="1" dirty="0" err="1"/>
              <a:t>generated</a:t>
            </a:r>
            <a:r>
              <a:rPr lang="it-IT" b="1" dirty="0"/>
              <a:t> </a:t>
            </a:r>
            <a:r>
              <a:rPr lang="it-IT" b="1" dirty="0" err="1"/>
              <a:t>views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51374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654DFA0D-57DB-8A1A-FF34-FD9D9C02D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9AC7C839-CE22-F5AB-11FC-5CA2BD2103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FCAE031C-4F80-7680-01B8-639CB4311B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 dirty="0" err="1"/>
              <a:t>Forward</a:t>
            </a:r>
            <a:r>
              <a:rPr lang="it-IT" b="1" dirty="0"/>
              <a:t> </a:t>
            </a:r>
            <a:r>
              <a:rPr lang="it-IT" b="1" dirty="0" err="1"/>
              <a:t>Process</a:t>
            </a:r>
            <a:endParaRPr lang="it-IT" dirty="0" err="1"/>
          </a:p>
          <a:p>
            <a:pPr>
              <a:buNone/>
            </a:pPr>
            <a:r>
              <a:rPr lang="en-US" dirty="0"/>
              <a:t>The forward process in </a:t>
            </a:r>
            <a:r>
              <a:rPr lang="en-US" dirty="0" err="1"/>
              <a:t>SyncDreamer</a:t>
            </a:r>
            <a:r>
              <a:rPr lang="en-US" dirty="0"/>
              <a:t> is a </a:t>
            </a:r>
            <a:r>
              <a:rPr lang="en-US" b="1" dirty="0"/>
              <a:t>direct extension of the vanilla DDPM</a:t>
            </a:r>
            <a:r>
              <a:rPr lang="en-US" dirty="0"/>
              <a:t>:</a:t>
            </a:r>
          </a:p>
          <a:p>
            <a:pPr marL="171450" indent="-171450"/>
            <a:r>
              <a:rPr lang="en-US" dirty="0"/>
              <a:t>Gaussian noise is added </a:t>
            </a:r>
            <a:r>
              <a:rPr lang="en-US" b="1" dirty="0"/>
              <a:t>independently</a:t>
            </a:r>
            <a:r>
              <a:rPr lang="en-US" dirty="0"/>
              <a:t> to each view;</a:t>
            </a:r>
          </a:p>
          <a:p>
            <a:pPr marL="171450" indent="-171450"/>
            <a:r>
              <a:rPr lang="en-US" dirty="0"/>
              <a:t>Each view has its own noisy version.</a:t>
            </a:r>
            <a:endParaRPr lang="it-IT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So, this part is essentially the same as in standard diffusion models.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3174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D57C46C8-2DAD-876D-F305-10201FC51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A1AD203F-E05D-639E-8720-232041AA3D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79095BBA-2B9D-4B25-8496-6E8C7F0938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0595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E701F21E-EA59-E0BB-C973-2F13F9AA2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009F2685-3E29-E49A-AF58-1904110F5E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EE54B2F9-820B-CE47-9EE0-3AA23D63AB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/>
              <a:t>Reverse </a:t>
            </a:r>
            <a:r>
              <a:rPr lang="it-IT" b="1" err="1"/>
              <a:t>Process</a:t>
            </a:r>
            <a:r>
              <a:rPr lang="it-IT" b="1"/>
              <a:t> – Key Idea</a:t>
            </a:r>
            <a:endParaRPr lang="it-IT"/>
          </a:p>
          <a:p>
            <a:pPr>
              <a:buNone/>
            </a:pPr>
            <a:r>
              <a:rPr lang="en-US" dirty="0"/>
              <a:t>The reverse process is where things change:</a:t>
            </a:r>
          </a:p>
          <a:p>
            <a:pPr marL="171450" indent="-171450"/>
            <a:r>
              <a:rPr lang="en-US" dirty="0"/>
              <a:t>Instead of conditioning only on the current noisy view at time step t, </a:t>
            </a:r>
            <a:r>
              <a:rPr lang="en-US" b="1" dirty="0"/>
              <a:t>each view is now generated by conditioning on multiple other views</a:t>
            </a:r>
            <a:r>
              <a:rPr lang="en-US" dirty="0"/>
              <a:t> at the same time step.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is the </a:t>
            </a:r>
            <a:r>
              <a:rPr lang="en-US" b="1" dirty="0"/>
              <a:t>core idea</a:t>
            </a:r>
            <a:r>
              <a:rPr lang="en-US" dirty="0"/>
              <a:t> behind </a:t>
            </a:r>
            <a:r>
              <a:rPr lang="en-US" dirty="0" err="1"/>
              <a:t>SyncDreamer</a:t>
            </a:r>
            <a:r>
              <a:rPr lang="en-US" dirty="0"/>
              <a:t>: synchronizing the denoising across all views.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55244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2466C51B-278E-F5F1-1F78-584AEC056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F4711D95-2ABF-BA7D-6A69-E5D10A96FB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F1000EBA-7AB1-1FA5-0D86-CD78CD1889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 dirty="0"/>
              <a:t>Cross-</a:t>
            </a:r>
            <a:r>
              <a:rPr lang="it-IT" b="1" dirty="0" err="1"/>
              <a:t>View</a:t>
            </a:r>
            <a:r>
              <a:rPr lang="it-IT" b="1" dirty="0"/>
              <a:t> </a:t>
            </a:r>
            <a:r>
              <a:rPr lang="it-IT" b="1" dirty="0" err="1"/>
              <a:t>Conditioning</a:t>
            </a:r>
            <a:endParaRPr lang="it-IT" err="1"/>
          </a:p>
          <a:p>
            <a:pPr>
              <a:buNone/>
            </a:pPr>
            <a:r>
              <a:rPr lang="en-US" dirty="0"/>
              <a:t>To enable this synchronized conditioning, </a:t>
            </a:r>
            <a:r>
              <a:rPr lang="en-US" dirty="0" err="1"/>
              <a:t>SyncDreamer</a:t>
            </a:r>
            <a:r>
              <a:rPr lang="en-US" dirty="0"/>
              <a:t>:</a:t>
            </a:r>
          </a:p>
          <a:p>
            <a:pPr marL="171450" indent="-171450"/>
            <a:r>
              <a:rPr lang="en-US" b="1" dirty="0"/>
              <a:t>Projects features from each view into a shared 3D space</a:t>
            </a:r>
            <a:r>
              <a:rPr lang="en-US" dirty="0"/>
              <a:t>;</a:t>
            </a:r>
          </a:p>
          <a:p>
            <a:pPr marL="171450" indent="-171450"/>
            <a:r>
              <a:rPr lang="en-US" dirty="0"/>
              <a:t>Applies 3D convolutions to </a:t>
            </a:r>
            <a:r>
              <a:rPr lang="en-US" b="1" dirty="0"/>
              <a:t>aggregate features across views</a:t>
            </a:r>
            <a:r>
              <a:rPr lang="en-US" dirty="0"/>
              <a:t>;</a:t>
            </a:r>
          </a:p>
          <a:p>
            <a:pPr marL="171450" indent="-171450"/>
            <a:r>
              <a:rPr lang="en-US" dirty="0"/>
              <a:t>Then </a:t>
            </a:r>
            <a:r>
              <a:rPr lang="en-US" b="1" dirty="0"/>
              <a:t>interpolates the 3D features</a:t>
            </a:r>
            <a:r>
              <a:rPr lang="en-US" dirty="0"/>
              <a:t> to generate a </a:t>
            </a:r>
            <a:r>
              <a:rPr lang="en-US" b="1" dirty="0"/>
              <a:t>"view frustum"</a:t>
            </a:r>
            <a:r>
              <a:rPr lang="en-US" dirty="0"/>
              <a:t> representation for the target view.</a:t>
            </a:r>
          </a:p>
          <a:p>
            <a:pPr indent="0">
              <a:buNone/>
            </a:pPr>
            <a:r>
              <a:rPr lang="en-US" dirty="0"/>
              <a:t>This </a:t>
            </a:r>
            <a:r>
              <a:rPr lang="en-US" b="1" dirty="0"/>
              <a:t>view frustum </a:t>
            </a:r>
            <a:r>
              <a:rPr lang="en-US" dirty="0"/>
              <a:t>acts as a strong multi-view conditioning signal for the generation of each novel view.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5948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64C30426-3FF5-D783-1533-4EEA1AC33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10931628-7346-CFB7-94D5-77576B81E6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A98FA9E1-28D4-45BE-16B8-EAF3DE5031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The loss remains </a:t>
            </a:r>
            <a:r>
              <a:rPr lang="en-US" b="1" dirty="0"/>
              <a:t>standard noise prediction</a:t>
            </a:r>
            <a:r>
              <a:rPr lang="en-US" dirty="0"/>
              <a:t>:</a:t>
            </a:r>
            <a:endParaRPr lang="it-IT" dirty="0"/>
          </a:p>
          <a:p>
            <a:pPr marL="171450" indent="-171450"/>
            <a:r>
              <a:rPr lang="en-US" dirty="0"/>
              <a:t>The model predicts the added noise for each view,</a:t>
            </a:r>
          </a:p>
          <a:p>
            <a:pPr marL="171450" indent="-171450"/>
            <a:r>
              <a:rPr lang="en-US" dirty="0"/>
              <a:t>Then computes the difference between the true and predicted noise.</a:t>
            </a:r>
            <a:endParaRPr lang="it-IT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key difference is that this is now done </a:t>
            </a:r>
            <a:r>
              <a:rPr lang="en-US" b="1" dirty="0"/>
              <a:t>jointly across multiple views</a:t>
            </a:r>
            <a:r>
              <a:rPr lang="en-US" dirty="0"/>
              <a:t>, ensuring synchronized and consistent predictions.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>
              <a:buNone/>
            </a:pPr>
            <a:r>
              <a:rPr lang="en-US" dirty="0"/>
              <a:t>As we can see in the qualitative results:</a:t>
            </a:r>
            <a:endParaRPr lang="it-IT" dirty="0"/>
          </a:p>
          <a:p>
            <a:pPr marL="171450" indent="-171450"/>
            <a:r>
              <a:rPr lang="en-US" b="1" dirty="0" err="1"/>
              <a:t>SyncDreamer</a:t>
            </a:r>
            <a:r>
              <a:rPr lang="en-US" b="1" dirty="0"/>
              <a:t> produces significantly more consistent outputs</a:t>
            </a:r>
            <a:r>
              <a:rPr lang="en-US" dirty="0"/>
              <a:t> compared to Zero-1-to-3 ;</a:t>
            </a:r>
            <a:endParaRPr lang="it-IT" dirty="0"/>
          </a:p>
          <a:p>
            <a:pPr marL="171450" indent="-171450"/>
            <a:r>
              <a:rPr lang="en-US" dirty="0"/>
              <a:t>Sampling the same view multiple times now leads to nearly </a:t>
            </a:r>
            <a:r>
              <a:rPr lang="en-US" b="1" dirty="0"/>
              <a:t>identical results</a:t>
            </a:r>
            <a:r>
              <a:rPr lang="en-US" dirty="0"/>
              <a:t>, unlike in earlier models.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4817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72D4B6C9-ED73-1698-3B9E-D98B3F088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B7B2A0FA-D087-3339-DA80-A910C5EF87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350193BA-AE91-BDB3-7721-6929FB8300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 dirty="0" err="1"/>
              <a:t>Geometry</a:t>
            </a:r>
            <a:r>
              <a:rPr lang="it-IT" b="1" dirty="0"/>
              <a:t> </a:t>
            </a:r>
            <a:r>
              <a:rPr lang="it-IT" b="1" dirty="0" err="1"/>
              <a:t>Extraction</a:t>
            </a:r>
            <a:r>
              <a:rPr lang="it-IT" b="1" dirty="0"/>
              <a:t> – </a:t>
            </a:r>
            <a:r>
              <a:rPr lang="it-IT" b="1" dirty="0" err="1"/>
              <a:t>Cleaner</a:t>
            </a:r>
            <a:r>
              <a:rPr lang="it-IT" b="1" dirty="0"/>
              <a:t> Meshes</a:t>
            </a:r>
            <a:endParaRPr lang="it-IT" dirty="0"/>
          </a:p>
          <a:p>
            <a:pPr>
              <a:buNone/>
            </a:pPr>
            <a:r>
              <a:rPr lang="en-US" dirty="0"/>
              <a:t>This consistency also improves </a:t>
            </a:r>
            <a:r>
              <a:rPr lang="en-US" b="1" dirty="0"/>
              <a:t>geometry extraction</a:t>
            </a:r>
            <a:r>
              <a:rPr lang="en-US" dirty="0"/>
              <a:t>:</a:t>
            </a:r>
          </a:p>
          <a:p>
            <a:pPr marL="171450" indent="-171450"/>
            <a:r>
              <a:rPr lang="en-US" dirty="0"/>
              <a:t>The recovered meshes are </a:t>
            </a:r>
            <a:r>
              <a:rPr lang="en-US" b="1" dirty="0"/>
              <a:t>much cleaner</a:t>
            </a:r>
            <a:r>
              <a:rPr lang="en-US" dirty="0"/>
              <a:t>, with </a:t>
            </a:r>
            <a:r>
              <a:rPr lang="en-US" b="1" dirty="0"/>
              <a:t>less noise</a:t>
            </a:r>
            <a:r>
              <a:rPr lang="en-US" dirty="0"/>
              <a:t>,</a:t>
            </a:r>
          </a:p>
          <a:p>
            <a:pPr marL="171450" indent="-171450"/>
            <a:r>
              <a:rPr lang="en-US" dirty="0"/>
              <a:t>Because the underlying multi-view images are geometrically consistent.</a:t>
            </a:r>
          </a:p>
          <a:p>
            <a:pPr indent="0">
              <a:buNone/>
            </a:pPr>
            <a:r>
              <a:rPr lang="en-US" dirty="0"/>
              <a:t>In contrast, methods like Zero-1-to-3  generate noisy and inconsistent meshes due to the lack of cross-view dependency.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74603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1A6C061A-5572-D7F7-39B8-59D143DFF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FC8277B4-D4A5-EB33-CEFC-C6F3CC0B3E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BEDBEF9E-65BD-AEAB-87D0-CAE1B19CC9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 There are, of course, several other approaches that aim to improve </a:t>
            </a:r>
            <a:r>
              <a:rPr lang="en-US" b="1" dirty="0"/>
              <a:t>view consistency</a:t>
            </a:r>
            <a:r>
              <a:rPr lang="en-US" dirty="0"/>
              <a:t> in multi-view diffusion.</a:t>
            </a:r>
            <a:endParaRPr lang="it-IT" dirty="0"/>
          </a:p>
          <a:p>
            <a:pPr>
              <a:buNone/>
            </a:pPr>
            <a:r>
              <a:rPr lang="en-US" dirty="0"/>
              <a:t>One particularly interesting method is </a:t>
            </a:r>
            <a:r>
              <a:rPr lang="en-US" b="1" dirty="0" err="1"/>
              <a:t>EpiDiff</a:t>
            </a:r>
            <a:r>
              <a:rPr lang="en-US" dirty="0"/>
              <a:t>, presented at CVPR 2024.</a:t>
            </a:r>
            <a:endParaRPr lang="it-IT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EpiDiff</a:t>
            </a:r>
            <a:r>
              <a:rPr lang="en-US" dirty="0"/>
              <a:t> takes a </a:t>
            </a:r>
            <a:r>
              <a:rPr lang="en-US" b="1" dirty="0"/>
              <a:t>geometric approach</a:t>
            </a:r>
            <a:r>
              <a:rPr lang="en-US" dirty="0"/>
              <a:t> to the problem, leveraging </a:t>
            </a:r>
            <a:r>
              <a:rPr lang="en-US" b="1" dirty="0" err="1"/>
              <a:t>epipolar</a:t>
            </a:r>
            <a:r>
              <a:rPr lang="en-US" b="1" dirty="0"/>
              <a:t> constraints</a:t>
            </a:r>
            <a:r>
              <a:rPr lang="en-US" dirty="0"/>
              <a:t> to enforce consistency across views.</a:t>
            </a:r>
            <a:endParaRPr lang="it-IT"/>
          </a:p>
          <a:p>
            <a:pPr>
              <a:buNone/>
            </a:pPr>
            <a:r>
              <a:rPr lang="en-US" dirty="0"/>
              <a:t>The core idea is conceptually similar to other joint multi-view diffusion methods:</a:t>
            </a:r>
            <a:br>
              <a:rPr lang="en-US" dirty="0"/>
            </a:br>
            <a:r>
              <a:rPr lang="en-US" dirty="0"/>
              <a:t> We start from a </a:t>
            </a:r>
            <a:r>
              <a:rPr lang="en-US" b="1" dirty="0"/>
              <a:t>single input view </a:t>
            </a:r>
            <a:r>
              <a:rPr lang="en-US" dirty="0"/>
              <a:t>y and generate multiple new views simultaneously.</a:t>
            </a:r>
            <a:endParaRPr lang="it-IT" dirty="0"/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r>
              <a:rPr lang="it-IT" dirty="0"/>
              <a:t>But </a:t>
            </a:r>
            <a:r>
              <a:rPr lang="it-IT" dirty="0" err="1"/>
              <a:t>instead</a:t>
            </a:r>
            <a:r>
              <a:rPr lang="it-IT" dirty="0"/>
              <a:t> of </a:t>
            </a:r>
            <a:r>
              <a:rPr lang="it-IT" dirty="0" err="1"/>
              <a:t>conditioning</a:t>
            </a:r>
            <a:r>
              <a:rPr lang="it-IT" dirty="0"/>
              <a:t> on a 3D volume or </a:t>
            </a:r>
            <a:r>
              <a:rPr lang="it-IT" dirty="0" err="1"/>
              <a:t>implicit</a:t>
            </a:r>
            <a:r>
              <a:rPr lang="it-IT" dirty="0"/>
              <a:t> </a:t>
            </a:r>
            <a:r>
              <a:rPr lang="it-IT" dirty="0" err="1"/>
              <a:t>representation</a:t>
            </a:r>
            <a:r>
              <a:rPr lang="it-IT" dirty="0"/>
              <a:t>, </a:t>
            </a:r>
            <a:r>
              <a:rPr lang="it-IT" dirty="0" err="1"/>
              <a:t>EpiDiff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generated</a:t>
            </a:r>
            <a:r>
              <a:rPr lang="it-IT" dirty="0"/>
              <a:t> </a:t>
            </a:r>
            <a:r>
              <a:rPr lang="it-IT" dirty="0" err="1"/>
              <a:t>view</a:t>
            </a:r>
            <a:r>
              <a:rPr lang="it-IT" dirty="0"/>
              <a:t> by </a:t>
            </a:r>
            <a:r>
              <a:rPr lang="it-IT" b="1" dirty="0" err="1"/>
              <a:t>projecting</a:t>
            </a:r>
            <a:r>
              <a:rPr lang="it-IT" b="1" dirty="0"/>
              <a:t> features</a:t>
            </a:r>
            <a:r>
              <a:rPr lang="it-IT" dirty="0"/>
              <a:t> from </a:t>
            </a:r>
            <a:r>
              <a:rPr lang="it-IT" dirty="0" err="1"/>
              <a:t>neighboring</a:t>
            </a:r>
            <a:r>
              <a:rPr lang="it-IT" dirty="0"/>
              <a:t> </a:t>
            </a:r>
            <a:r>
              <a:rPr lang="it-IT" dirty="0" err="1"/>
              <a:t>views</a:t>
            </a:r>
            <a:r>
              <a:rPr lang="it-IT" dirty="0"/>
              <a:t> </a:t>
            </a:r>
            <a:r>
              <a:rPr lang="it-IT" dirty="0" err="1"/>
              <a:t>onto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,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b="1" dirty="0" err="1"/>
              <a:t>epipolar</a:t>
            </a:r>
            <a:r>
              <a:rPr lang="it-IT" b="1" dirty="0"/>
              <a:t> </a:t>
            </a:r>
            <a:r>
              <a:rPr lang="it-IT" b="1" dirty="0" err="1"/>
              <a:t>geometry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80449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9A0A3F9C-A355-6038-8B82-58583E58B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C2BA2A91-2809-3C2D-C0E3-04B3D2EEE9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DFC242ED-9BE4-EB21-8CBB-C54FCFCB34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 dirty="0" err="1"/>
              <a:t>Epipolar</a:t>
            </a:r>
            <a:r>
              <a:rPr lang="it-IT" b="1" dirty="0"/>
              <a:t> </a:t>
            </a:r>
            <a:r>
              <a:rPr lang="it-IT" b="1" dirty="0" err="1"/>
              <a:t>Projection</a:t>
            </a:r>
            <a:r>
              <a:rPr lang="it-IT" b="1" dirty="0"/>
              <a:t> for Feature </a:t>
            </a:r>
            <a:r>
              <a:rPr lang="it-IT" b="1" dirty="0" err="1"/>
              <a:t>Conditioning</a:t>
            </a:r>
            <a:endParaRPr lang="it-IT" dirty="0" err="1"/>
          </a:p>
          <a:p>
            <a:pPr>
              <a:buNone/>
            </a:pPr>
            <a:r>
              <a:rPr lang="en-US" dirty="0"/>
              <a:t>Here’s how it works in more detail:</a:t>
            </a:r>
          </a:p>
          <a:p>
            <a:pPr>
              <a:buNone/>
            </a:pPr>
            <a:r>
              <a:rPr lang="en-US" dirty="0"/>
              <a:t>When generating a new view, </a:t>
            </a:r>
            <a:r>
              <a:rPr lang="en-US" dirty="0" err="1"/>
              <a:t>EpiDiff</a:t>
            </a:r>
            <a:r>
              <a:rPr lang="en-US" dirty="0"/>
              <a:t> first identifies N </a:t>
            </a:r>
            <a:r>
              <a:rPr lang="en-US" b="1" dirty="0"/>
              <a:t>neighboring views</a:t>
            </a:r>
            <a:r>
              <a:rPr lang="en-US" dirty="0"/>
              <a:t> that are geometrically close.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indent="0">
              <a:buNone/>
            </a:pPr>
            <a:r>
              <a:rPr lang="it-IT" dirty="0"/>
              <a:t> </a:t>
            </a:r>
            <a:r>
              <a:rPr lang="it-IT" dirty="0" err="1"/>
              <a:t>Then</a:t>
            </a:r>
            <a:r>
              <a:rPr lang="it-IT" dirty="0"/>
              <a:t>, for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neighboring</a:t>
            </a:r>
            <a:r>
              <a:rPr lang="it-IT" dirty="0"/>
              <a:t> </a:t>
            </a:r>
            <a:r>
              <a:rPr lang="it-IT" dirty="0" err="1"/>
              <a:t>view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b="1" dirty="0" err="1"/>
              <a:t>traces</a:t>
            </a:r>
            <a:r>
              <a:rPr lang="it-IT" b="1" dirty="0"/>
              <a:t> </a:t>
            </a:r>
            <a:r>
              <a:rPr lang="it-IT" b="1" dirty="0" err="1"/>
              <a:t>epipolar</a:t>
            </a:r>
            <a:r>
              <a:rPr lang="it-IT" b="1" dirty="0"/>
              <a:t> lines</a:t>
            </a:r>
            <a:r>
              <a:rPr lang="it-IT" dirty="0"/>
              <a:t>, and </a:t>
            </a:r>
            <a:r>
              <a:rPr lang="it-IT" dirty="0" err="1"/>
              <a:t>uses</a:t>
            </a:r>
            <a:r>
              <a:rPr lang="it-IT" dirty="0"/>
              <a:t> features on the </a:t>
            </a:r>
            <a:r>
              <a:rPr lang="it-IT" dirty="0" err="1"/>
              <a:t>epipolar</a:t>
            </a:r>
            <a:r>
              <a:rPr lang="it-IT" dirty="0"/>
              <a:t> lines in a cross </a:t>
            </a:r>
            <a:r>
              <a:rPr lang="it-IT" dirty="0" err="1"/>
              <a:t>attention</a:t>
            </a:r>
            <a:r>
              <a:rPr lang="it-IT" dirty="0"/>
              <a:t> </a:t>
            </a:r>
            <a:r>
              <a:rPr lang="it-IT" dirty="0" err="1"/>
              <a:t>mechanism</a:t>
            </a:r>
          </a:p>
          <a:p>
            <a:pPr marL="0" indent="0">
              <a:buNone/>
            </a:pPr>
            <a:r>
              <a:rPr lang="it-IT" dirty="0"/>
              <a:t> </a:t>
            </a:r>
          </a:p>
          <a:p>
            <a:pPr marL="0" indent="0">
              <a:buNone/>
            </a:pPr>
            <a:r>
              <a:rPr lang="it-IT" dirty="0"/>
              <a:t> 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gives</a:t>
            </a:r>
            <a:r>
              <a:rPr lang="it-IT" dirty="0"/>
              <a:t> the model </a:t>
            </a:r>
            <a:r>
              <a:rPr lang="it-IT" b="1" dirty="0"/>
              <a:t>a </a:t>
            </a:r>
            <a:r>
              <a:rPr lang="it-IT" b="1" dirty="0" err="1"/>
              <a:t>geometrically</a:t>
            </a:r>
            <a:r>
              <a:rPr lang="it-IT" b="1" dirty="0"/>
              <a:t> </a:t>
            </a:r>
            <a:r>
              <a:rPr lang="it-IT" b="1" dirty="0" err="1"/>
              <a:t>meaningful</a:t>
            </a:r>
            <a:r>
              <a:rPr lang="it-IT" b="1" dirty="0"/>
              <a:t> </a:t>
            </a:r>
            <a:r>
              <a:rPr lang="it-IT" b="1" dirty="0" err="1"/>
              <a:t>guess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the </a:t>
            </a:r>
            <a:r>
              <a:rPr lang="it-IT" dirty="0" err="1"/>
              <a:t>neighboring</a:t>
            </a:r>
            <a:r>
              <a:rPr lang="it-IT" dirty="0"/>
              <a:t> features </a:t>
            </a:r>
            <a:r>
              <a:rPr lang="it-IT" dirty="0" err="1"/>
              <a:t>should</a:t>
            </a:r>
            <a:r>
              <a:rPr lang="it-IT" dirty="0"/>
              <a:t> </a:t>
            </a:r>
            <a:r>
              <a:rPr lang="it-IT" dirty="0" err="1"/>
              <a:t>appear</a:t>
            </a:r>
            <a:r>
              <a:rPr lang="it-IT" dirty="0"/>
              <a:t> in the target </a:t>
            </a:r>
            <a:r>
              <a:rPr lang="it-IT" dirty="0" err="1"/>
              <a:t>view</a:t>
            </a:r>
            <a:r>
              <a:rPr lang="it-IT" dirty="0"/>
              <a:t>, </a:t>
            </a:r>
          </a:p>
          <a:p>
            <a:pPr marL="0" indent="0">
              <a:buNone/>
            </a:pPr>
            <a:r>
              <a:rPr lang="it-IT" dirty="0"/>
              <a:t>    </a:t>
            </a:r>
            <a:r>
              <a:rPr lang="it-IT" dirty="0" err="1"/>
              <a:t>essentially</a:t>
            </a:r>
            <a:r>
              <a:rPr lang="it-IT" dirty="0"/>
              <a:t> </a:t>
            </a:r>
            <a:r>
              <a:rPr lang="it-IT" dirty="0" err="1"/>
              <a:t>aligning</a:t>
            </a:r>
            <a:r>
              <a:rPr lang="it-IT" dirty="0"/>
              <a:t> the </a:t>
            </a:r>
            <a:r>
              <a:rPr lang="it-IT" dirty="0" err="1"/>
              <a:t>context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</a:t>
            </a:r>
            <a:r>
              <a:rPr lang="it-IT" dirty="0" err="1"/>
              <a:t>views</a:t>
            </a:r>
            <a:r>
              <a:rPr lang="it-IT" dirty="0"/>
              <a:t> in a </a:t>
            </a:r>
            <a:r>
              <a:rPr lang="it-IT" dirty="0" err="1"/>
              <a:t>physically</a:t>
            </a:r>
            <a:r>
              <a:rPr lang="it-IT" dirty="0"/>
              <a:t> </a:t>
            </a:r>
            <a:r>
              <a:rPr lang="it-IT" dirty="0" err="1"/>
              <a:t>grounded</a:t>
            </a:r>
            <a:r>
              <a:rPr lang="it-IT" dirty="0"/>
              <a:t> way.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9428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3FFDB372-9D3C-011D-C5B9-BCE34546C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E73690A8-355D-056F-FD33-3ED6834F42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7D7B4B99-ABC8-5CE8-12A2-6D616A2806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This approach allows </a:t>
            </a:r>
            <a:r>
              <a:rPr lang="en-US" dirty="0" err="1"/>
              <a:t>EpiDiff</a:t>
            </a:r>
            <a:r>
              <a:rPr lang="en-US" dirty="0"/>
              <a:t> to strongly encode </a:t>
            </a:r>
            <a:r>
              <a:rPr lang="en-US" b="1" dirty="0"/>
              <a:t>geometric priors</a:t>
            </a:r>
            <a:r>
              <a:rPr lang="en-US" dirty="0"/>
              <a:t> into the generation process, leading to significantly improved </a:t>
            </a:r>
            <a:r>
              <a:rPr lang="en-US" b="1" dirty="0"/>
              <a:t>multi-view consistency</a:t>
            </a:r>
            <a:r>
              <a:rPr lang="en-US" dirty="0"/>
              <a:t> without the need for explicit 3D supervision.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12346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1F19486D-247A-7C32-1C1A-2616D039B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D903DA0F-7501-4846-25AE-C616F51DDF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F5E73AEC-CA2C-62D2-DF17-AFBB3BAE25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 dirty="0"/>
              <a:t>SV3D – </a:t>
            </a:r>
            <a:r>
              <a:rPr lang="it-IT" b="1" dirty="0" err="1"/>
              <a:t>Leveraging</a:t>
            </a:r>
            <a:r>
              <a:rPr lang="it-IT" b="1" dirty="0"/>
              <a:t> Video </a:t>
            </a:r>
            <a:r>
              <a:rPr lang="it-IT" b="1" dirty="0" err="1"/>
              <a:t>Diffusion</a:t>
            </a:r>
            <a:r>
              <a:rPr lang="it-IT" b="1" dirty="0"/>
              <a:t> for 3D</a:t>
            </a:r>
            <a:endParaRPr lang="it-IT" dirty="0"/>
          </a:p>
          <a:p>
            <a:pPr>
              <a:buNone/>
            </a:pPr>
            <a:r>
              <a:rPr lang="en-US" dirty="0"/>
              <a:t>Another interesting approach is </a:t>
            </a:r>
            <a:r>
              <a:rPr lang="en-US" b="1" dirty="0"/>
              <a:t>SV3D</a:t>
            </a:r>
            <a:r>
              <a:rPr lang="en-US" dirty="0"/>
              <a:t>, which stands for </a:t>
            </a:r>
            <a:r>
              <a:rPr lang="en-US" b="1" dirty="0"/>
              <a:t>Stable Video Diffusion for 3D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dirty="0"/>
              <a:t>The idea is to generate synthetic videos of objects </a:t>
            </a:r>
            <a:r>
              <a:rPr lang="en-US" b="1" dirty="0"/>
              <a:t>rotating</a:t>
            </a:r>
            <a:r>
              <a:rPr lang="en-US" dirty="0"/>
              <a:t> from a </a:t>
            </a:r>
            <a:r>
              <a:rPr lang="en-US" b="1" dirty="0"/>
              <a:t>single image</a:t>
            </a:r>
            <a:r>
              <a:rPr lang="en-US" dirty="0"/>
              <a:t>, using </a:t>
            </a:r>
            <a:r>
              <a:rPr lang="en-US" b="1" dirty="0"/>
              <a:t>camera pose conditioning</a:t>
            </a:r>
            <a:r>
              <a:rPr lang="en-US" dirty="0"/>
              <a:t> — specifically, the </a:t>
            </a:r>
            <a:r>
              <a:rPr lang="en-US" b="1" dirty="0"/>
              <a:t>elevation</a:t>
            </a:r>
            <a:r>
              <a:rPr lang="en-US" dirty="0"/>
              <a:t> and </a:t>
            </a:r>
            <a:r>
              <a:rPr lang="en-US" b="1" dirty="0"/>
              <a:t>azimuth</a:t>
            </a:r>
            <a:r>
              <a:rPr lang="en-US" dirty="0"/>
              <a:t> of the camera.</a:t>
            </a:r>
          </a:p>
          <a:p>
            <a:pPr>
              <a:buNone/>
            </a:pPr>
            <a:r>
              <a:rPr lang="en-US" dirty="0"/>
              <a:t>This allows the model to create </a:t>
            </a:r>
            <a:r>
              <a:rPr lang="en-US" b="1" dirty="0"/>
              <a:t>360° object views</a:t>
            </a:r>
            <a:r>
              <a:rPr lang="en-US" dirty="0"/>
              <a:t>, and the resulting video frames can later be used with methods like </a:t>
            </a:r>
            <a:r>
              <a:rPr lang="en-US" b="1" dirty="0"/>
              <a:t>Gaussian Splatting</a:t>
            </a:r>
            <a:r>
              <a:rPr lang="en-US" dirty="0"/>
              <a:t> or </a:t>
            </a:r>
            <a:r>
              <a:rPr lang="en-US" b="1" dirty="0" err="1"/>
              <a:t>NeRF</a:t>
            </a:r>
            <a:r>
              <a:rPr lang="en-US" dirty="0"/>
              <a:t> to reconstruct the full 3D mesh.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85109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219C014E-90BF-917A-EDE4-6703A6730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15BBA2F2-E781-E233-52CB-B560C84A39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02663BD3-0E02-54E0-CC05-5040BF88BC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 dirty="0"/>
              <a:t>Dynamic Camera </a:t>
            </a:r>
            <a:r>
              <a:rPr lang="it-IT" b="1" dirty="0" err="1"/>
              <a:t>Conditioning</a:t>
            </a:r>
            <a:endParaRPr lang="it-IT" dirty="0" err="1"/>
          </a:p>
          <a:p>
            <a:pPr>
              <a:buNone/>
            </a:pPr>
            <a:r>
              <a:rPr lang="en-US" dirty="0"/>
              <a:t>A key aspect of SV3D is its </a:t>
            </a:r>
            <a:r>
              <a:rPr lang="en-US" b="1" dirty="0"/>
              <a:t>dynamic camera conditioning</a:t>
            </a:r>
            <a:r>
              <a:rPr lang="en-US" dirty="0"/>
              <a:t>:</a:t>
            </a:r>
          </a:p>
          <a:p>
            <a:pPr marL="171450" indent="-171450"/>
            <a:r>
              <a:rPr lang="en-US" dirty="0"/>
              <a:t>It doesn’t just teach the model to rotate around the object,</a:t>
            </a:r>
          </a:p>
          <a:p>
            <a:pPr marL="171450" indent="-171450"/>
            <a:r>
              <a:rPr lang="en-US" dirty="0"/>
              <a:t>It also allows for </a:t>
            </a:r>
            <a:r>
              <a:rPr lang="en-US" b="1" dirty="0"/>
              <a:t>camera trajectories that move closer or farther</a:t>
            </a:r>
            <a:r>
              <a:rPr lang="en-US" dirty="0"/>
              <a:t> from the object,</a:t>
            </a:r>
          </a:p>
          <a:p>
            <a:pPr marL="171450" indent="-171450"/>
            <a:r>
              <a:rPr lang="en-US" dirty="0"/>
              <a:t>This improves the </a:t>
            </a:r>
            <a:r>
              <a:rPr lang="en-US" b="1" dirty="0"/>
              <a:t>generalization</a:t>
            </a:r>
            <a:r>
              <a:rPr lang="en-US" dirty="0"/>
              <a:t> capabilities of the model.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74046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43B95871-508F-89D0-C1C1-F4186E4C2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9BC7FCCB-ADFE-063E-DB43-C8F1CB38FD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9B8FD63A-5852-E211-FE39-EFD6835309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 dirty="0" err="1"/>
              <a:t>Built</a:t>
            </a:r>
            <a:r>
              <a:rPr lang="it-IT" b="1" dirty="0"/>
              <a:t> on </a:t>
            </a:r>
            <a:r>
              <a:rPr lang="it-IT" b="1" dirty="0" err="1"/>
              <a:t>Stable</a:t>
            </a:r>
            <a:r>
              <a:rPr lang="it-IT" b="1" dirty="0"/>
              <a:t> Video </a:t>
            </a:r>
            <a:r>
              <a:rPr lang="it-IT" b="1" dirty="0" err="1"/>
              <a:t>Diffusion</a:t>
            </a:r>
            <a:endParaRPr lang="it-IT" dirty="0" err="1"/>
          </a:p>
          <a:p>
            <a:pPr>
              <a:buNone/>
            </a:pPr>
            <a:r>
              <a:rPr lang="en-US" dirty="0"/>
              <a:t>SV3D builds on </a:t>
            </a:r>
            <a:r>
              <a:rPr lang="en-US" b="1" dirty="0"/>
              <a:t>Stable Video Diffusion</a:t>
            </a:r>
            <a:r>
              <a:rPr lang="en-US" dirty="0"/>
              <a:t>, which itself is based on Stable Diffusion but extended for video generation.</a:t>
            </a:r>
          </a:p>
          <a:p>
            <a:pPr>
              <a:buNone/>
            </a:pPr>
            <a:r>
              <a:rPr lang="en-US" dirty="0"/>
              <a:t>Stable Video Diffusion introduces:</a:t>
            </a:r>
          </a:p>
          <a:p>
            <a:pPr marL="171450" indent="-171450"/>
            <a:r>
              <a:rPr lang="en-US" b="1" dirty="0"/>
              <a:t>Temporal attention</a:t>
            </a:r>
            <a:r>
              <a:rPr lang="en-US" dirty="0"/>
              <a:t> and</a:t>
            </a:r>
          </a:p>
          <a:p>
            <a:pPr marL="171450" indent="-171450"/>
            <a:r>
              <a:rPr lang="en-US" b="1" dirty="0"/>
              <a:t>3D convolutions</a:t>
            </a:r>
            <a:r>
              <a:rPr lang="en-US" dirty="0"/>
              <a:t> across frames,</a:t>
            </a:r>
          </a:p>
          <a:p>
            <a:pPr marL="0" indent="0">
              <a:buNone/>
            </a:pPr>
            <a:r>
              <a:rPr lang="en-US" dirty="0"/>
              <a:t>to ensure </a:t>
            </a:r>
            <a:r>
              <a:rPr lang="en-US" b="1" dirty="0"/>
              <a:t>temporal coherence</a:t>
            </a:r>
            <a:r>
              <a:rPr lang="en-US" dirty="0"/>
              <a:t> in the video — meaning that frames remain </a:t>
            </a:r>
            <a:r>
              <a:rPr lang="en-US" b="1" dirty="0"/>
              <a:t>geometrically and visually consistent</a:t>
            </a:r>
            <a:r>
              <a:rPr lang="en-US"/>
              <a:t> over time.</a:t>
            </a:r>
            <a:endParaRPr lang="it-IT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So, by building on top of this video architecture, SV3D </a:t>
            </a:r>
            <a:r>
              <a:rPr lang="en-US" b="1" dirty="0"/>
              <a:t>inherits temporal and geometric consistency</a:t>
            </a:r>
            <a:r>
              <a:rPr lang="en-US" dirty="0"/>
              <a:t> in the generated object rotations.</a:t>
            </a:r>
            <a:endParaRPr lang="it-IT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9527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C707806B-DA78-9541-9171-CE6446C03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A99FA277-8426-32D0-BAB1-9E09BD2460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E609CEC3-5720-C447-A0DC-716650962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Generative modeling is the ability to generate new content.</a:t>
            </a:r>
            <a:br>
              <a:rPr lang="en-US" dirty="0"/>
            </a:br>
            <a:r>
              <a:rPr lang="en-US" dirty="0"/>
              <a:t> It’s a very </a:t>
            </a:r>
            <a:r>
              <a:rPr lang="en-US" b="1" dirty="0"/>
              <a:t>powerful capability</a:t>
            </a:r>
            <a:r>
              <a:rPr lang="en-US" dirty="0"/>
              <a:t> with </a:t>
            </a:r>
            <a:r>
              <a:rPr lang="en-US" b="1" dirty="0"/>
              <a:t>many applications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 Although it's become </a:t>
            </a:r>
            <a:r>
              <a:rPr lang="en-US" b="1" dirty="0"/>
              <a:t>mainstream recently</a:t>
            </a:r>
            <a:r>
              <a:rPr lang="en-US" dirty="0"/>
              <a:t>, research in this area has been ongoing for several years.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15188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67F60609-1993-0C42-BA02-FFE4DA7C8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D91991BC-7C8D-4CE7-B845-8EC92240FD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B21F5C98-2C53-40FE-AE28-9299E6713A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Here we can see qualitative results from SV3D.</a:t>
            </a:r>
            <a:endParaRPr lang="it-IT" dirty="0"/>
          </a:p>
          <a:p>
            <a:pPr marL="171450" indent="-171450"/>
            <a:r>
              <a:rPr lang="en-US" dirty="0"/>
              <a:t>The model generates </a:t>
            </a:r>
            <a:r>
              <a:rPr lang="en-US" b="1" dirty="0"/>
              <a:t>smooth and coherent object rotations</a:t>
            </a:r>
            <a:r>
              <a:rPr lang="en-US" dirty="0"/>
              <a:t>.</a:t>
            </a:r>
          </a:p>
          <a:p>
            <a:pPr marL="171450" indent="-171450"/>
            <a:r>
              <a:rPr lang="en-US" dirty="0"/>
              <a:t>Compared to earlier models like Zero-1-to-3  and its improved version Zero-1-to-3 </a:t>
            </a:r>
            <a:r>
              <a:rPr lang="en-US" b="1" dirty="0"/>
              <a:t> XL</a:t>
            </a:r>
            <a:r>
              <a:rPr lang="en-US" dirty="0"/>
              <a:t>, SV3D achieves </a:t>
            </a:r>
            <a:r>
              <a:rPr lang="en-US" b="1" dirty="0"/>
              <a:t>higher consistency and realism</a:t>
            </a:r>
            <a:r>
              <a:rPr lang="en-US" dirty="0"/>
              <a:t> across frames.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76201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96AC79FB-47EF-64A5-9969-DD49BDEE0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5A769612-70A3-7632-D568-1ECDBD7990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A1D4C4F9-AC88-1E70-6877-8D7174A737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it-IT" b="1" dirty="0"/>
              <a:t>Gen3D Fusion – 3D </a:t>
            </a:r>
            <a:r>
              <a:rPr lang="it-IT" b="1" dirty="0" err="1"/>
              <a:t>as</a:t>
            </a:r>
            <a:r>
              <a:rPr lang="it-IT" b="1" dirty="0"/>
              <a:t> a </a:t>
            </a:r>
            <a:r>
              <a:rPr lang="it-IT" b="1" dirty="0" err="1"/>
              <a:t>Consistency</a:t>
            </a:r>
            <a:r>
              <a:rPr lang="it-IT" b="1" dirty="0"/>
              <a:t> </a:t>
            </a:r>
            <a:r>
              <a:rPr lang="it-IT" b="1" dirty="0" err="1"/>
              <a:t>Backbone</a:t>
            </a:r>
            <a:endParaRPr lang="it-IT" dirty="0" err="1"/>
          </a:p>
          <a:p>
            <a:pPr>
              <a:buNone/>
            </a:pPr>
            <a:r>
              <a:rPr lang="en-US" dirty="0"/>
              <a:t>The final direction we look at is to </a:t>
            </a:r>
            <a:r>
              <a:rPr lang="en-US" b="1" dirty="0"/>
              <a:t>explicitly integrate 3D structure</a:t>
            </a:r>
            <a:r>
              <a:rPr lang="en-US" dirty="0"/>
              <a:t> as a guiding backbone for the diffusion process.</a:t>
            </a:r>
          </a:p>
          <a:p>
            <a:pPr>
              <a:buNone/>
            </a:pPr>
            <a:r>
              <a:rPr lang="en-US" dirty="0"/>
              <a:t>A representative method here is </a:t>
            </a:r>
            <a:r>
              <a:rPr lang="en-US" b="1" dirty="0"/>
              <a:t>Gen3D Fusion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dirty="0"/>
              <a:t>This method combines:</a:t>
            </a:r>
          </a:p>
          <a:p>
            <a:pPr marL="171450" indent="-171450"/>
            <a:r>
              <a:rPr lang="en-US" dirty="0"/>
              <a:t>A </a:t>
            </a:r>
            <a:r>
              <a:rPr lang="en-US" b="1" dirty="0"/>
              <a:t>3D generative model</a:t>
            </a:r>
            <a:r>
              <a:rPr lang="en-US" dirty="0"/>
              <a:t> that provides strong geometric priors,</a:t>
            </a:r>
          </a:p>
          <a:p>
            <a:pPr marL="171450" indent="-171450"/>
            <a:r>
              <a:rPr lang="en-US" dirty="0"/>
              <a:t>With a </a:t>
            </a:r>
            <a:r>
              <a:rPr lang="en-US" b="1" dirty="0"/>
              <a:t>multi-view 2D diffusion model</a:t>
            </a:r>
            <a:r>
              <a:rPr lang="en-US" dirty="0"/>
              <a:t>, which benefits from rich image data and view diversity.</a:t>
            </a:r>
          </a:p>
          <a:p>
            <a:pPr indent="0">
              <a:buNone/>
            </a:pPr>
            <a:r>
              <a:rPr lang="en-US" dirty="0"/>
              <a:t>By fusing these two components, the model achieves the </a:t>
            </a:r>
            <a:r>
              <a:rPr lang="en-US" b="1" dirty="0"/>
              <a:t>generalization power of 2D</a:t>
            </a:r>
            <a:r>
              <a:rPr lang="en-US" dirty="0"/>
              <a:t> with the </a:t>
            </a:r>
            <a:r>
              <a:rPr lang="en-US" b="1" dirty="0"/>
              <a:t>explicit geometry of 3D</a:t>
            </a:r>
            <a:r>
              <a:rPr lang="en-US" dirty="0"/>
              <a:t>.</a:t>
            </a:r>
            <a:endParaRPr lang="it-IT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41356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62CCE458-D4D3-6244-5F6C-77099A992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EA341115-249A-7686-D384-67D41B43B7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59A5A819-F70B-0BE2-686F-A624509E5C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209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BCA7665B-F2A2-A42F-8DAC-488F6A481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D6E751DD-7EB2-4D53-35D3-A7AC28363B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AC025878-03BA-9183-0907-177A1E2FD3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68915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>
          <a:extLst>
            <a:ext uri="{FF2B5EF4-FFF2-40B4-BE49-F238E27FC236}">
              <a16:creationId xmlns:a16="http://schemas.microsoft.com/office/drawing/2014/main" id="{DD138D5C-7BF4-1C83-9158-9CE11D0B5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349b541ca73_11_115:notes">
            <a:extLst>
              <a:ext uri="{FF2B5EF4-FFF2-40B4-BE49-F238E27FC236}">
                <a16:creationId xmlns:a16="http://schemas.microsoft.com/office/drawing/2014/main" id="{DBE539C6-B066-D2E5-D4AE-6D15D52471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349b541ca73_11_115:notes">
            <a:extLst>
              <a:ext uri="{FF2B5EF4-FFF2-40B4-BE49-F238E27FC236}">
                <a16:creationId xmlns:a16="http://schemas.microsoft.com/office/drawing/2014/main" id="{7C0C7C2E-C9DF-42C7-B029-98B2108EB7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443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Here is a comparation of Gen3Diffusion with two state-of-the-art avatar reconstruction works, show superior performance in both appearance and geometry.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33649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DE"/>
              <a:t>Gen3Diffusion shows better reconstruction results in challenging subjects.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3719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This generaliation ability also shows on multi-human image reconstruction. This amazing generalizing ability is all thaks to the foundational power from the pre-trained 2D diffusion model.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499134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it-IT" b="1" dirty="0" err="1"/>
              <a:t>Limitations</a:t>
            </a:r>
            <a:r>
              <a:rPr lang="it-IT" b="1" dirty="0"/>
              <a:t> of Multi-</a:t>
            </a:r>
            <a:r>
              <a:rPr lang="it-IT" b="1" dirty="0" err="1"/>
              <a:t>View</a:t>
            </a:r>
            <a:r>
              <a:rPr lang="it-IT" b="1" dirty="0"/>
              <a:t> Diffusion Models</a:t>
            </a:r>
            <a:endParaRPr lang="it-IT" dirty="0"/>
          </a:p>
          <a:p>
            <a:pPr>
              <a:buNone/>
            </a:pPr>
            <a:r>
              <a:rPr lang="en-US"/>
              <a:t>Let’s now move to the final part of this talk — the </a:t>
            </a:r>
            <a:r>
              <a:rPr lang="en-US" b="1" dirty="0"/>
              <a:t>limitations</a:t>
            </a:r>
            <a:r>
              <a:rPr lang="en-US" dirty="0"/>
              <a:t> of current multi-view diffusion models.</a:t>
            </a:r>
            <a:endParaRPr lang="it-IT" dirty="0"/>
          </a:p>
          <a:p>
            <a:pPr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2648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A good starting point is to remember that </a:t>
            </a:r>
            <a:r>
              <a:rPr lang="en-US" b="1" dirty="0"/>
              <a:t>reconstructing 3D from a single image is an inverse problem</a:t>
            </a:r>
            <a:r>
              <a:rPr lang="en-US" dirty="0"/>
              <a:t>.</a:t>
            </a:r>
            <a:endParaRPr lang="it-IT" dirty="0"/>
          </a:p>
          <a:p>
            <a:pPr marL="285750" indent="-285750">
              <a:buChar char="•"/>
            </a:pPr>
            <a:r>
              <a:rPr lang="en-US" dirty="0"/>
              <a:t>That means: for a single 2D view, there are </a:t>
            </a:r>
            <a:r>
              <a:rPr lang="en-US" b="1" dirty="0"/>
              <a:t>many valid 3D interpretations</a:t>
            </a:r>
            <a:r>
              <a:rPr lang="en-US" dirty="0"/>
              <a:t>.</a:t>
            </a:r>
            <a:endParaRPr lang="it-IT" dirty="0"/>
          </a:p>
          <a:p>
            <a:pPr marL="285750" indent="-285750">
              <a:buChar char="•"/>
            </a:pPr>
            <a:r>
              <a:rPr lang="en-US" dirty="0"/>
              <a:t>Multiple 3D shapes can explain the same image equally well.</a:t>
            </a:r>
            <a:endParaRPr lang="it-IT" dirty="0"/>
          </a:p>
          <a:p>
            <a:pPr marL="285750" indent="-285750">
              <a:buChar char="•"/>
            </a:pPr>
            <a:r>
              <a:rPr lang="en-US" dirty="0"/>
              <a:t>So there is </a:t>
            </a:r>
            <a:r>
              <a:rPr lang="en-US" b="1" dirty="0"/>
              <a:t>inherent ambiguity</a:t>
            </a:r>
            <a:r>
              <a:rPr lang="en-US" dirty="0"/>
              <a:t> in this task.</a:t>
            </a:r>
            <a:endParaRPr lang="it-IT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major issue in current literature is how we </a:t>
            </a:r>
            <a:r>
              <a:rPr lang="en-US" b="1" dirty="0"/>
              <a:t>evaluate</a:t>
            </a:r>
            <a:r>
              <a:rPr lang="en-US" dirty="0"/>
              <a:t> these models.</a:t>
            </a:r>
            <a:endParaRPr lang="it-IT"/>
          </a:p>
          <a:p>
            <a:pPr marL="171450" indent="-171450"/>
            <a:r>
              <a:rPr lang="en-US"/>
              <a:t>Most works benchmark their performance using some kind of </a:t>
            </a:r>
            <a:r>
              <a:rPr lang="en-US" b="1"/>
              <a:t>ground truth 3D data</a:t>
            </a:r>
            <a:r>
              <a:rPr lang="en-US"/>
              <a:t> — like object meshes or multi-view renderings.</a:t>
            </a:r>
          </a:p>
          <a:p>
            <a:pPr marL="171450" indent="-171450"/>
            <a:r>
              <a:rPr lang="en-US"/>
              <a:t>However, in a </a:t>
            </a:r>
            <a:r>
              <a:rPr lang="en-US" b="1"/>
              <a:t>generative task</a:t>
            </a:r>
            <a:r>
              <a:rPr lang="en-US"/>
              <a:t>, this doesn’t always make sense.</a:t>
            </a:r>
          </a:p>
          <a:p>
            <a:pPr indent="0">
              <a:buNone/>
            </a:pPr>
            <a:r>
              <a:rPr lang="en-US"/>
              <a:t>Why?</a:t>
            </a:r>
          </a:p>
          <a:p>
            <a:pPr marL="171450" indent="-171450"/>
            <a:r>
              <a:rPr lang="en-US"/>
              <a:t>Because the model might generate a shape that is </a:t>
            </a:r>
            <a:r>
              <a:rPr lang="en-US" b="1"/>
              <a:t>plausible and consistent</a:t>
            </a:r>
            <a:r>
              <a:rPr lang="en-US"/>
              <a:t>, even if it’s </a:t>
            </a:r>
            <a:r>
              <a:rPr lang="en-US" b="1"/>
              <a:t>not the same as the ground truth</a:t>
            </a:r>
            <a:r>
              <a:rPr lang="en-US"/>
              <a:t>.</a:t>
            </a:r>
          </a:p>
          <a:p>
            <a:pPr marL="171450" indent="-171450"/>
            <a:r>
              <a:rPr lang="en-US"/>
              <a:t>Penalizing such outputs could be misleading.</a:t>
            </a:r>
          </a:p>
          <a:p>
            <a:pPr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062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5875C8CB-60FA-C4C7-0B43-309F9A46D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300E2214-9411-35C3-3380-53B64F7AD7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4055E9A5-53FA-D777-4B44-3925094DE0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Text-to-3D Object</a:t>
            </a:r>
            <a:endParaRPr lang="it-IT" dirty="0"/>
          </a:p>
          <a:p>
            <a:pPr marL="0" indent="0">
              <a:buNone/>
            </a:pPr>
            <a:r>
              <a:rPr lang="en-US" dirty="0"/>
              <a:t>With generative models, we can go from </a:t>
            </a:r>
            <a:r>
              <a:rPr lang="en-US" b="1" dirty="0"/>
              <a:t>text descriptions</a:t>
            </a:r>
            <a:r>
              <a:rPr lang="en-US" dirty="0"/>
              <a:t> to </a:t>
            </a:r>
            <a:r>
              <a:rPr lang="en-US" b="1" dirty="0"/>
              <a:t>3D object creation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 This allows us to generate highly detailed objects from just a textual prompt.</a:t>
            </a:r>
            <a:br>
              <a:rPr lang="it-IT" dirty="0"/>
            </a:br>
            <a:endParaRPr lang="en-US"/>
          </a:p>
          <a:p>
            <a:pPr>
              <a:buNone/>
            </a:pPr>
            <a:r>
              <a:rPr lang="it-IT" dirty="0"/>
              <a:t>Here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a video </a:t>
            </a:r>
            <a:r>
              <a:rPr lang="it-IT" dirty="0" err="1"/>
              <a:t>showing</a:t>
            </a:r>
            <a:r>
              <a:rPr lang="it-IT" dirty="0"/>
              <a:t> </a:t>
            </a:r>
            <a:r>
              <a:rPr lang="it-IT" b="1" dirty="0" err="1"/>
              <a:t>rotating</a:t>
            </a:r>
            <a:r>
              <a:rPr lang="it-IT" b="1" dirty="0"/>
              <a:t> 3D </a:t>
            </a:r>
            <a:r>
              <a:rPr lang="it-IT" b="1" dirty="0" err="1"/>
              <a:t>objects</a:t>
            </a:r>
            <a:r>
              <a:rPr lang="it-IT" dirty="0"/>
              <a:t> </a:t>
            </a:r>
            <a:r>
              <a:rPr lang="it-IT" dirty="0" err="1"/>
              <a:t>generated</a:t>
            </a:r>
            <a:r>
              <a:rPr lang="it-IT" dirty="0"/>
              <a:t> from </a:t>
            </a:r>
            <a:r>
              <a:rPr lang="it-IT" b="1" dirty="0"/>
              <a:t>text </a:t>
            </a:r>
            <a:r>
              <a:rPr lang="it-IT" b="1" dirty="0" err="1"/>
              <a:t>descriptions</a:t>
            </a:r>
            <a:r>
              <a:rPr lang="it-IT" dirty="0"/>
              <a:t>, </a:t>
            </a:r>
            <a:r>
              <a:rPr lang="it-IT" dirty="0" err="1"/>
              <a:t>using</a:t>
            </a:r>
            <a:r>
              <a:rPr lang="it-IT" dirty="0"/>
              <a:t> the </a:t>
            </a:r>
            <a:r>
              <a:rPr lang="it-IT" b="1" dirty="0" err="1"/>
              <a:t>Trellis</a:t>
            </a:r>
            <a:r>
              <a:rPr lang="it-IT" dirty="0"/>
              <a:t> model.</a:t>
            </a:r>
          </a:p>
          <a:p>
            <a:pPr>
              <a:buNone/>
            </a:pPr>
            <a:r>
              <a:rPr lang="it-IT" dirty="0"/>
              <a:t>The </a:t>
            </a:r>
            <a:r>
              <a:rPr lang="it-IT" dirty="0" err="1"/>
              <a:t>generated</a:t>
            </a:r>
            <a:r>
              <a:rPr lang="it-IT" dirty="0"/>
              <a:t> </a:t>
            </a:r>
            <a:r>
              <a:rPr lang="it-IT" dirty="0" err="1"/>
              <a:t>objects</a:t>
            </a:r>
            <a:r>
              <a:rPr lang="it-IT" dirty="0"/>
              <a:t> are:</a:t>
            </a:r>
            <a:endParaRPr lang="it-IT"/>
          </a:p>
          <a:p>
            <a:pPr marL="171450" indent="-171450"/>
            <a:r>
              <a:rPr lang="it-IT" b="1" dirty="0"/>
              <a:t>Highly </a:t>
            </a:r>
            <a:r>
              <a:rPr lang="it-IT" b="1" dirty="0" err="1"/>
              <a:t>detailed</a:t>
            </a:r>
            <a:endParaRPr lang="it-IT"/>
          </a:p>
          <a:p>
            <a:pPr marL="171450" indent="-171450"/>
            <a:r>
              <a:rPr lang="it-IT" b="1" dirty="0" err="1"/>
              <a:t>Visually</a:t>
            </a:r>
            <a:r>
              <a:rPr lang="it-IT" b="1" dirty="0"/>
              <a:t> </a:t>
            </a:r>
            <a:r>
              <a:rPr lang="it-IT" b="1" dirty="0" err="1"/>
              <a:t>realistic</a:t>
            </a:r>
            <a:endParaRPr lang="it-IT"/>
          </a:p>
          <a:p>
            <a:pPr marL="171450" indent="-171450"/>
            <a:r>
              <a:rPr lang="it-IT" dirty="0" err="1"/>
              <a:t>Showcasing</a:t>
            </a:r>
            <a:r>
              <a:rPr lang="it-IT" dirty="0"/>
              <a:t> the </a:t>
            </a:r>
            <a:r>
              <a:rPr lang="it-IT" dirty="0" err="1"/>
              <a:t>model’s</a:t>
            </a:r>
            <a:r>
              <a:rPr lang="it-IT" dirty="0"/>
              <a:t> </a:t>
            </a:r>
            <a:r>
              <a:rPr lang="it-IT" dirty="0" err="1"/>
              <a:t>ability</a:t>
            </a:r>
            <a:r>
              <a:rPr lang="it-IT" dirty="0"/>
              <a:t> to produce </a:t>
            </a:r>
            <a:r>
              <a:rPr lang="it-IT" dirty="0" err="1"/>
              <a:t>compelling</a:t>
            </a:r>
            <a:r>
              <a:rPr lang="it-IT" dirty="0"/>
              <a:t> </a:t>
            </a:r>
            <a:r>
              <a:rPr lang="it-IT" dirty="0" err="1"/>
              <a:t>geometry</a:t>
            </a:r>
            <a:r>
              <a:rPr lang="it-IT" dirty="0"/>
              <a:t> and texture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demonstrates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 far </a:t>
            </a:r>
            <a:r>
              <a:rPr lang="it-IT" b="1" dirty="0"/>
              <a:t>text-to-3D generation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come in </a:t>
            </a:r>
            <a:r>
              <a:rPr lang="it-IT" dirty="0" err="1"/>
              <a:t>terms</a:t>
            </a:r>
            <a:r>
              <a:rPr lang="it-IT" dirty="0"/>
              <a:t> of visual fidelity and </a:t>
            </a:r>
            <a:r>
              <a:rPr lang="it-IT" dirty="0" err="1"/>
              <a:t>detail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447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So, let’s play a quick game.</a:t>
            </a:r>
            <a:endParaRPr lang="it-IT" dirty="0"/>
          </a:p>
          <a:p>
            <a:pPr>
              <a:buNone/>
            </a:pPr>
            <a:r>
              <a:rPr lang="en-US" dirty="0"/>
              <a:t>In the top right, you see the </a:t>
            </a:r>
            <a:r>
              <a:rPr lang="en-US" b="1" dirty="0"/>
              <a:t>input view</a:t>
            </a:r>
            <a:r>
              <a:rPr lang="en-US" dirty="0"/>
              <a:t> — a front-facing image of the object.</a:t>
            </a:r>
            <a:br>
              <a:rPr lang="en-US" dirty="0"/>
            </a:br>
            <a:r>
              <a:rPr lang="en-US" dirty="0"/>
              <a:t> At the bottom, we have </a:t>
            </a:r>
            <a:r>
              <a:rPr lang="en-US" b="1" dirty="0"/>
              <a:t>four possible back views</a:t>
            </a:r>
            <a:r>
              <a:rPr lang="en-US" dirty="0"/>
              <a:t>, all showing the object rotated by 180°.</a:t>
            </a:r>
            <a:endParaRPr lang="it-IT" dirty="0"/>
          </a:p>
          <a:p>
            <a:pPr>
              <a:buNone/>
            </a:pPr>
            <a:r>
              <a:rPr lang="en-US" dirty="0"/>
              <a:t>And the question is:</a:t>
            </a:r>
            <a:br>
              <a:rPr lang="en-US" dirty="0"/>
            </a:br>
            <a:r>
              <a:rPr lang="en-US" dirty="0"/>
              <a:t> </a:t>
            </a:r>
            <a:r>
              <a:rPr lang="en-US" b="1" dirty="0"/>
              <a:t>Which one is correct?</a:t>
            </a:r>
            <a:endParaRPr lang="it-IT" dirty="0"/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dirty="0"/>
              <a:t>The truth is — </a:t>
            </a:r>
            <a:r>
              <a:rPr lang="en-US" b="1" dirty="0"/>
              <a:t>we don’t know</a:t>
            </a:r>
            <a:r>
              <a:rPr lang="en-US" dirty="0"/>
              <a:t>. Since the back side is occluded in the input view, it’s actually </a:t>
            </a:r>
            <a:r>
              <a:rPr lang="en-US" b="1" dirty="0"/>
              <a:t>very hard to say which of these is the real one</a:t>
            </a:r>
            <a:r>
              <a:rPr lang="en-US" dirty="0"/>
              <a:t>, unless some generation has obvious artifacts.</a:t>
            </a:r>
          </a:p>
        </p:txBody>
      </p:sp>
    </p:spTree>
    <p:extLst>
      <p:ext uri="{BB962C8B-B14F-4D97-AF65-F5344CB8AC3E}">
        <p14:creationId xmlns:p14="http://schemas.microsoft.com/office/powerpoint/2010/main" val="254360394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it-IT" b="1" dirty="0"/>
              <a:t>Ground Truth </a:t>
            </a:r>
            <a:r>
              <a:rPr lang="it-IT" b="1" dirty="0" err="1"/>
              <a:t>Revealed</a:t>
            </a:r>
            <a:endParaRPr lang="it-IT" dirty="0" err="1"/>
          </a:p>
          <a:p>
            <a:pPr>
              <a:buNone/>
            </a:pPr>
            <a:r>
              <a:rPr lang="en-US" dirty="0"/>
              <a:t>Here is the </a:t>
            </a:r>
            <a:r>
              <a:rPr lang="en-US" b="1" dirty="0"/>
              <a:t>actual ground truth</a:t>
            </a:r>
            <a:r>
              <a:rPr lang="en-US" dirty="0"/>
              <a:t> back view.</a:t>
            </a:r>
            <a:endParaRPr lang="it-IT" dirty="0"/>
          </a:p>
          <a:p>
            <a:pPr>
              <a:buNone/>
            </a:pPr>
            <a:r>
              <a:rPr lang="en-US" dirty="0"/>
              <a:t>As you can see, it was </a:t>
            </a:r>
            <a:r>
              <a:rPr lang="en-US" b="1" dirty="0"/>
              <a:t>not at all obvious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 And this leads to a key insight:</a:t>
            </a:r>
            <a:endParaRPr lang="it-IT" dirty="0"/>
          </a:p>
          <a:p>
            <a:pPr>
              <a:buNone/>
            </a:pPr>
            <a:r>
              <a:rPr lang="en-US" dirty="0"/>
              <a:t>When we ask a model to generate the back of an object from a single input image, we’re essentially asking for a </a:t>
            </a:r>
            <a:r>
              <a:rPr lang="en-US" b="1" dirty="0"/>
              <a:t>plausible guess</a:t>
            </a:r>
            <a:r>
              <a:rPr lang="en-US" dirty="0"/>
              <a:t>, not an exact reconstruction.</a:t>
            </a:r>
            <a:endParaRPr lang="it-IT" dirty="0"/>
          </a:p>
          <a:p>
            <a:pPr>
              <a:buNone/>
            </a:pPr>
            <a:r>
              <a:rPr lang="en-US" dirty="0"/>
              <a:t>So comparing the generated image directly to the ground truth — </a:t>
            </a:r>
            <a:r>
              <a:rPr lang="en-US" b="1" dirty="0"/>
              <a:t>pixel by pixel or geometry by geometry</a:t>
            </a:r>
            <a:r>
              <a:rPr lang="en-US" dirty="0"/>
              <a:t> — often doesn’t make much sense.</a:t>
            </a:r>
            <a:endParaRPr lang="it-IT" dirty="0"/>
          </a:p>
          <a:p>
            <a:pPr>
              <a:buNone/>
            </a:pPr>
            <a:r>
              <a:rPr lang="en-US" dirty="0"/>
              <a:t>What does make sense is evaluating:</a:t>
            </a:r>
            <a:endParaRPr lang="it-IT" dirty="0"/>
          </a:p>
          <a:p>
            <a:pPr marL="285750" indent="-285750">
              <a:buChar char="•"/>
            </a:pPr>
            <a:r>
              <a:rPr lang="en-US" b="1" dirty="0"/>
              <a:t>consistency across views</a:t>
            </a:r>
            <a:r>
              <a:rPr lang="en-US" dirty="0"/>
              <a:t>,</a:t>
            </a:r>
            <a:endParaRPr lang="it-IT" dirty="0"/>
          </a:p>
          <a:p>
            <a:pPr marL="285750" indent="-285750">
              <a:buChar char="•"/>
            </a:pPr>
            <a:r>
              <a:rPr lang="en-US" b="1" dirty="0"/>
              <a:t>3D geometry consistency</a:t>
            </a:r>
            <a:r>
              <a:rPr lang="en-US" dirty="0"/>
              <a:t>,</a:t>
            </a:r>
            <a:endParaRPr lang="it-IT" dirty="0"/>
          </a:p>
          <a:p>
            <a:pPr marL="285750" indent="-285750">
              <a:buChar char="•"/>
            </a:pPr>
            <a:r>
              <a:rPr lang="en-US" dirty="0"/>
              <a:t>and </a:t>
            </a:r>
            <a:r>
              <a:rPr lang="en-US" b="1" dirty="0"/>
              <a:t>texture coherence</a:t>
            </a:r>
            <a:r>
              <a:rPr lang="en-US" dirty="0"/>
              <a:t>.</a:t>
            </a:r>
            <a:endParaRPr lang="it-IT" dirty="0"/>
          </a:p>
          <a:p>
            <a:pPr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957378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it-IT" b="1" dirty="0" err="1"/>
              <a:t>Example</a:t>
            </a:r>
            <a:r>
              <a:rPr lang="it-IT" b="1" dirty="0"/>
              <a:t> – Back </a:t>
            </a:r>
            <a:r>
              <a:rPr lang="it-IT" b="1" dirty="0" err="1"/>
              <a:t>View</a:t>
            </a:r>
            <a:r>
              <a:rPr lang="it-IT" b="1" dirty="0"/>
              <a:t> </a:t>
            </a:r>
            <a:r>
              <a:rPr lang="it-IT" b="1" dirty="0" err="1"/>
              <a:t>Discrepancy</a:t>
            </a:r>
            <a:endParaRPr lang="it-IT" dirty="0" err="1"/>
          </a:p>
          <a:p>
            <a:pPr>
              <a:buNone/>
            </a:pPr>
            <a:r>
              <a:rPr lang="en-US" dirty="0"/>
              <a:t>Here's a concrete example:</a:t>
            </a:r>
            <a:endParaRPr lang="it-IT" dirty="0"/>
          </a:p>
          <a:p>
            <a:pPr marL="285750" indent="-285750">
              <a:buChar char="•"/>
            </a:pPr>
            <a:r>
              <a:rPr lang="en-US" dirty="0"/>
              <a:t>On the left is the front view,</a:t>
            </a:r>
            <a:endParaRPr lang="it-IT" dirty="0"/>
          </a:p>
          <a:p>
            <a:pPr marL="285750" indent="-285750">
              <a:buChar char="•"/>
            </a:pPr>
            <a:r>
              <a:rPr lang="en-US" dirty="0"/>
              <a:t>On the right is the actual back view.</a:t>
            </a:r>
            <a:endParaRPr lang="it-IT" dirty="0"/>
          </a:p>
          <a:p>
            <a:pPr indent="0">
              <a:buNone/>
            </a:pPr>
            <a:r>
              <a:rPr lang="en-US" dirty="0"/>
              <a:t>Notice two things:</a:t>
            </a:r>
            <a:endParaRPr lang="it-IT" dirty="0"/>
          </a:p>
          <a:p>
            <a:pPr marL="285750" indent="-285750">
              <a:buChar char="•"/>
            </a:pPr>
            <a:r>
              <a:rPr lang="en-US" dirty="0"/>
              <a:t>There's a </a:t>
            </a:r>
            <a:r>
              <a:rPr lang="en-US" b="1" dirty="0"/>
              <a:t>yellow triangle</a:t>
            </a:r>
            <a:r>
              <a:rPr lang="en-US" dirty="0"/>
              <a:t> on the back that’s completely invisible from the front.</a:t>
            </a:r>
            <a:endParaRPr lang="it-IT" dirty="0"/>
          </a:p>
          <a:p>
            <a:pPr marL="285750" indent="-285750">
              <a:buChar char="•"/>
            </a:pPr>
            <a:r>
              <a:rPr lang="en-US" dirty="0"/>
              <a:t>The back side has </a:t>
            </a:r>
            <a:r>
              <a:rPr lang="en-US" b="1" dirty="0"/>
              <a:t>slight asymmetries</a:t>
            </a:r>
            <a:r>
              <a:rPr lang="en-US" dirty="0"/>
              <a:t> — for example, the staircase is shifted slightly to the right.</a:t>
            </a:r>
            <a:endParaRPr lang="it-IT" dirty="0"/>
          </a:p>
          <a:p>
            <a:pPr indent="0">
              <a:buNone/>
            </a:pPr>
            <a:r>
              <a:rPr lang="en-US" dirty="0"/>
              <a:t>So again, if a model predicts a </a:t>
            </a:r>
            <a:r>
              <a:rPr lang="en-US" b="1" dirty="0"/>
              <a:t>perfectly symmetric</a:t>
            </a:r>
            <a:r>
              <a:rPr lang="en-US" dirty="0"/>
              <a:t> version of the object’s back, should we penalize it just because the real object was slightly asymmetric?</a:t>
            </a:r>
            <a:endParaRPr lang="it-IT" dirty="0"/>
          </a:p>
          <a:p>
            <a:pPr>
              <a:buNone/>
            </a:pPr>
            <a:r>
              <a:rPr lang="en-US" dirty="0"/>
              <a:t>Probably not.</a:t>
            </a:r>
            <a:endParaRPr lang="it-IT" dirty="0"/>
          </a:p>
          <a:p>
            <a:pPr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6692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it-IT" b="1" dirty="0"/>
              <a:t>A New Benchmark</a:t>
            </a:r>
            <a:endParaRPr lang="it-IT" dirty="0"/>
          </a:p>
          <a:p>
            <a:pPr>
              <a:buNone/>
            </a:pPr>
            <a:r>
              <a:rPr lang="en-US" dirty="0"/>
              <a:t>This is exactly the motivation behind a recent </a:t>
            </a:r>
            <a:r>
              <a:rPr lang="en-US" b="1" dirty="0"/>
              <a:t>ICCV 2025 paper from our group</a:t>
            </a:r>
            <a:r>
              <a:rPr lang="en-US" dirty="0"/>
              <a:t>.</a:t>
            </a:r>
            <a:endParaRPr lang="it-IT" dirty="0"/>
          </a:p>
          <a:p>
            <a:pPr>
              <a:buNone/>
            </a:pPr>
            <a:r>
              <a:rPr lang="en-US" dirty="0"/>
              <a:t>The goal is to introduce a </a:t>
            </a:r>
            <a:r>
              <a:rPr lang="en-US" b="1" dirty="0"/>
              <a:t>comprehensive benchmark</a:t>
            </a:r>
            <a:r>
              <a:rPr lang="en-US" dirty="0"/>
              <a:t> that goes beyond simple GT comparison and evaluates:</a:t>
            </a:r>
            <a:endParaRPr lang="it-IT" dirty="0"/>
          </a:p>
          <a:p>
            <a:pPr marL="285750" indent="-285750">
              <a:buChar char="•"/>
            </a:pPr>
            <a:r>
              <a:rPr lang="en-US" b="1" dirty="0"/>
              <a:t>3D geometry consistency</a:t>
            </a:r>
            <a:r>
              <a:rPr lang="en-US" dirty="0"/>
              <a:t>,</a:t>
            </a:r>
            <a:endParaRPr lang="it-IT" dirty="0"/>
          </a:p>
          <a:p>
            <a:pPr marL="285750" indent="-285750">
              <a:buChar char="•"/>
            </a:pPr>
            <a:r>
              <a:rPr lang="en-US" b="1" dirty="0"/>
              <a:t>texture consistency</a:t>
            </a:r>
            <a:r>
              <a:rPr lang="en-US" dirty="0"/>
              <a:t>,</a:t>
            </a:r>
            <a:endParaRPr lang="it-IT" dirty="0"/>
          </a:p>
          <a:p>
            <a:pPr marL="285750" indent="-285750">
              <a:buChar char="•"/>
            </a:pPr>
            <a:r>
              <a:rPr lang="en-US" b="1" dirty="0"/>
              <a:t>visual quality</a:t>
            </a:r>
            <a:r>
              <a:rPr lang="en-US" dirty="0"/>
              <a:t>,</a:t>
            </a:r>
            <a:endParaRPr lang="it-IT" dirty="0"/>
          </a:p>
          <a:p>
            <a:pPr marL="285750" indent="-285750">
              <a:buChar char="•"/>
            </a:pPr>
            <a:r>
              <a:rPr lang="en-US" dirty="0"/>
              <a:t>and </a:t>
            </a:r>
            <a:r>
              <a:rPr lang="en-US" b="1" dirty="0"/>
              <a:t>semantic correctness</a:t>
            </a:r>
            <a:r>
              <a:rPr lang="en-US" dirty="0"/>
              <a:t>.</a:t>
            </a:r>
            <a:endParaRPr lang="it-IT" dirty="0"/>
          </a:p>
          <a:p>
            <a:pPr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0395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it-IT" b="1" dirty="0"/>
              <a:t>How the Benchmark Works</a:t>
            </a:r>
            <a:endParaRPr lang="it-IT"/>
          </a:p>
          <a:p>
            <a:pPr>
              <a:buNone/>
            </a:pPr>
            <a:r>
              <a:rPr lang="en-US" dirty="0"/>
              <a:t>Here's how it works:</a:t>
            </a:r>
            <a:endParaRPr lang="it-IT"/>
          </a:p>
          <a:p>
            <a:pPr marL="285750" indent="-285750">
              <a:buChar char="•"/>
            </a:pPr>
            <a:r>
              <a:rPr lang="en-US" dirty="0"/>
              <a:t>Take any </a:t>
            </a:r>
            <a:r>
              <a:rPr lang="en-US" b="1" dirty="0"/>
              <a:t>multi-view generation system</a:t>
            </a:r>
            <a:r>
              <a:rPr lang="en-US" dirty="0"/>
              <a:t>.</a:t>
            </a:r>
            <a:endParaRPr lang="it-IT"/>
          </a:p>
          <a:p>
            <a:pPr marL="285750" indent="-285750">
              <a:buChar char="•"/>
            </a:pPr>
            <a:r>
              <a:rPr lang="en-US" dirty="0"/>
              <a:t>Generate two </a:t>
            </a:r>
            <a:r>
              <a:rPr lang="en-US" b="1" dirty="0"/>
              <a:t>independent sets of views</a:t>
            </a:r>
            <a:r>
              <a:rPr lang="en-US" dirty="0"/>
              <a:t> from the same input.</a:t>
            </a:r>
            <a:endParaRPr lang="it-IT"/>
          </a:p>
          <a:p>
            <a:pPr marL="285750" indent="-285750">
              <a:buChar char="•"/>
            </a:pPr>
            <a:r>
              <a:rPr lang="en-US" dirty="0"/>
              <a:t>Reconstruct the scene from both sets using 3D methods.</a:t>
            </a:r>
            <a:endParaRPr lang="it-IT"/>
          </a:p>
          <a:p>
            <a:pPr marL="285750" indent="-285750">
              <a:buChar char="•"/>
            </a:pPr>
            <a:r>
              <a:rPr lang="en-US" dirty="0"/>
              <a:t>Apply </a:t>
            </a:r>
            <a:r>
              <a:rPr lang="en-US" b="1" dirty="0"/>
              <a:t>3D consistency metrics</a:t>
            </a:r>
            <a:r>
              <a:rPr lang="en-US" dirty="0"/>
              <a:t> between the reconstructions.</a:t>
            </a:r>
            <a:endParaRPr lang="it-IT"/>
          </a:p>
          <a:p>
            <a:pPr indent="0">
              <a:buNone/>
            </a:pPr>
            <a:r>
              <a:rPr lang="en-US" dirty="0"/>
              <a:t>The key idea is:</a:t>
            </a:r>
            <a:br>
              <a:rPr lang="en-US" dirty="0"/>
            </a:br>
            <a:r>
              <a:rPr lang="en-US" dirty="0"/>
              <a:t> if the generated views are </a:t>
            </a:r>
            <a:r>
              <a:rPr lang="en-US" b="1" dirty="0"/>
              <a:t>internally consistent</a:t>
            </a:r>
            <a:r>
              <a:rPr lang="en-US" dirty="0"/>
              <a:t>, then their 3D reconstructions should also be </a:t>
            </a:r>
            <a:r>
              <a:rPr lang="en-US" b="1" dirty="0"/>
              <a:t>structurally consistent</a:t>
            </a:r>
            <a:r>
              <a:rPr lang="en-US" dirty="0"/>
              <a:t>.</a:t>
            </a:r>
            <a:endParaRPr lang="it-IT" dirty="0"/>
          </a:p>
          <a:p>
            <a:pPr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42074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it-IT" b="1"/>
              <a:t>Semantic and Image Quality Metrics</a:t>
            </a:r>
            <a:endParaRPr lang="it-IT"/>
          </a:p>
          <a:p>
            <a:pPr>
              <a:buNone/>
            </a:pPr>
            <a:r>
              <a:rPr lang="en-US" dirty="0"/>
              <a:t>In addition to geometric consistency, the benchmark also measures:</a:t>
            </a:r>
            <a:endParaRPr lang="it-IT" dirty="0"/>
          </a:p>
          <a:p>
            <a:pPr marL="285750" indent="-285750">
              <a:buChar char="•"/>
            </a:pPr>
            <a:r>
              <a:rPr lang="en-US" b="1" dirty="0"/>
              <a:t>FID score</a:t>
            </a:r>
            <a:r>
              <a:rPr lang="en-US" dirty="0"/>
              <a:t>, which compares the distribution of generated images with the training distribution — so it's not just comparing to a specific GT image.</a:t>
            </a:r>
            <a:endParaRPr lang="it-IT" dirty="0"/>
          </a:p>
          <a:p>
            <a:pPr marL="285750" indent="-285750">
              <a:buChar char="•"/>
            </a:pPr>
            <a:r>
              <a:rPr lang="en-US" dirty="0"/>
              <a:t>A </a:t>
            </a:r>
            <a:r>
              <a:rPr lang="en-US" b="1" dirty="0"/>
              <a:t>pre-trained Vision-Language Model (VLM)</a:t>
            </a:r>
            <a:r>
              <a:rPr lang="en-US" dirty="0"/>
              <a:t> is used to evaluate:</a:t>
            </a:r>
            <a:endParaRPr lang="it-IT" dirty="0"/>
          </a:p>
          <a:p>
            <a:pPr marL="742950" lvl="2" indent="-285750">
              <a:buFont typeface="Wingdings"/>
              <a:buChar char="§"/>
            </a:pPr>
            <a:r>
              <a:rPr lang="en-US" b="1"/>
              <a:t>Semantic consistency</a:t>
            </a:r>
            <a:r>
              <a:rPr lang="en-US"/>
              <a:t> through tasks like question answering,</a:t>
            </a:r>
            <a:endParaRPr lang="it-IT"/>
          </a:p>
          <a:p>
            <a:pPr marL="742950" lvl="2" indent="-285750">
              <a:buFont typeface="Wingdings"/>
              <a:buChar char="§"/>
            </a:pPr>
            <a:r>
              <a:rPr lang="en-US" b="1" dirty="0"/>
              <a:t>Image quality</a:t>
            </a:r>
            <a:r>
              <a:rPr lang="en-US" dirty="0"/>
              <a:t> via </a:t>
            </a:r>
            <a:r>
              <a:rPr lang="en-US" b="1" dirty="0"/>
              <a:t>class</a:t>
            </a:r>
            <a:r>
              <a:rPr lang="en-US" dirty="0"/>
              <a:t>, </a:t>
            </a:r>
            <a:r>
              <a:rPr lang="en-US" b="1" dirty="0"/>
              <a:t>color</a:t>
            </a:r>
            <a:r>
              <a:rPr lang="en-US" dirty="0"/>
              <a:t>, and </a:t>
            </a:r>
            <a:r>
              <a:rPr lang="en-US" b="1" dirty="0"/>
              <a:t>style consistency</a:t>
            </a:r>
            <a:r>
              <a:rPr lang="en-US" dirty="0"/>
              <a:t>.</a:t>
            </a:r>
            <a:endParaRPr lang="it-IT" dirty="0"/>
          </a:p>
          <a:p>
            <a:pPr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54620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it-IT" b="1" dirty="0"/>
              <a:t>Trade-off: Image Quality vs 3D </a:t>
            </a:r>
            <a:r>
              <a:rPr lang="it-IT" b="1" dirty="0" err="1"/>
              <a:t>Consistency</a:t>
            </a:r>
            <a:endParaRPr lang="it-IT" dirty="0" err="1"/>
          </a:p>
          <a:p>
            <a:pPr>
              <a:buNone/>
            </a:pPr>
            <a:r>
              <a:rPr lang="en-US" dirty="0"/>
              <a:t>Finally, one of the most interesting findings:</a:t>
            </a:r>
            <a:endParaRPr lang="it-IT" dirty="0"/>
          </a:p>
          <a:p>
            <a:pPr>
              <a:buNone/>
            </a:pPr>
            <a:r>
              <a:rPr lang="en-US" dirty="0"/>
              <a:t>There’s a clear </a:t>
            </a:r>
            <a:r>
              <a:rPr lang="en-US" b="1" dirty="0"/>
              <a:t>trade-off between image quality and 3D consistency</a:t>
            </a:r>
            <a:r>
              <a:rPr lang="en-US" dirty="0"/>
              <a:t>.</a:t>
            </a:r>
            <a:endParaRPr lang="it-IT" dirty="0"/>
          </a:p>
          <a:p>
            <a:pPr>
              <a:buNone/>
            </a:pPr>
            <a:r>
              <a:rPr lang="en-US" dirty="0"/>
              <a:t>This plot shows that methods like </a:t>
            </a:r>
            <a:r>
              <a:rPr lang="en-US" b="1" dirty="0"/>
              <a:t>Zero-1-to-3</a:t>
            </a:r>
            <a:r>
              <a:rPr lang="en-US" dirty="0"/>
              <a:t>, </a:t>
            </a:r>
            <a:r>
              <a:rPr lang="en-US" b="1" dirty="0"/>
              <a:t>SV3D</a:t>
            </a:r>
            <a:r>
              <a:rPr lang="en-US" dirty="0"/>
              <a:t> and </a:t>
            </a:r>
            <a:r>
              <a:rPr lang="en-US" b="1" dirty="0" err="1"/>
              <a:t>SyncDreamer</a:t>
            </a:r>
            <a:r>
              <a:rPr lang="en-US" dirty="0"/>
              <a:t> fall on different parts of the spectrum.</a:t>
            </a:r>
            <a:endParaRPr lang="it-IT" dirty="0"/>
          </a:p>
          <a:p>
            <a:pPr>
              <a:buNone/>
            </a:pPr>
            <a:r>
              <a:rPr lang="en-US" dirty="0"/>
              <a:t>No existing method achieves </a:t>
            </a:r>
            <a:r>
              <a:rPr lang="en-US" b="1" dirty="0"/>
              <a:t>both</a:t>
            </a:r>
            <a:r>
              <a:rPr lang="en-US" dirty="0"/>
              <a:t> high image fidelity and high 3D consistency — at least not yet.</a:t>
            </a:r>
            <a:endParaRPr lang="it-IT" dirty="0"/>
          </a:p>
          <a:p>
            <a:pPr>
              <a:buNone/>
            </a:pPr>
            <a:r>
              <a:rPr lang="en-US" dirty="0"/>
              <a:t>This suggests there's still a lot of room for improvement, especially toward </a:t>
            </a:r>
            <a:r>
              <a:rPr lang="en-US" b="1" dirty="0"/>
              <a:t>building systems that are both photorealistic and geometrically consistent</a:t>
            </a:r>
            <a:r>
              <a:rPr lang="en-US" dirty="0"/>
              <a:t>.</a:t>
            </a:r>
            <a:endParaRPr lang="it-IT" dirty="0"/>
          </a:p>
          <a:p>
            <a:pPr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16226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349b541ca73_1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349b541ca73_1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B76CB964-688E-6E53-C1C3-D2E117CFF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489D96D8-7F0A-F9BA-C257-560D8F149D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1D7AF60A-3324-9F23-FBDD-068E596B85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The same generative models can also reconstruct </a:t>
            </a:r>
            <a:r>
              <a:rPr lang="en-US" b="1" dirty="0"/>
              <a:t>3D shapes from single images.</a:t>
            </a:r>
            <a:r>
              <a:rPr lang="en-US" dirty="0"/>
              <a:t>3D shapes from single images</a:t>
            </a:r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Here we show more results from </a:t>
            </a:r>
            <a:r>
              <a:rPr lang="en-US" b="1" dirty="0"/>
              <a:t>Trellis</a:t>
            </a:r>
            <a:r>
              <a:rPr lang="en-US" dirty="0"/>
              <a:t>, this time focusing on </a:t>
            </a:r>
            <a:r>
              <a:rPr lang="en-US" b="1" dirty="0"/>
              <a:t>single-image 3D reconstruction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dirty="0"/>
              <a:t>The input is just a </a:t>
            </a:r>
            <a:r>
              <a:rPr lang="en-US" b="1" dirty="0"/>
              <a:t>single image</a:t>
            </a:r>
            <a:r>
              <a:rPr lang="en-US" dirty="0"/>
              <a:t> of the object, and the model generates a </a:t>
            </a:r>
            <a:r>
              <a:rPr lang="en-US" b="1" dirty="0"/>
              <a:t>full 3D reconstruction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/>
              <a:t>While the quality is generally </a:t>
            </a:r>
            <a:r>
              <a:rPr lang="en-US" b="1"/>
              <a:t>very high</a:t>
            </a:r>
            <a:r>
              <a:rPr lang="en-US"/>
              <a:t>, there are still some </a:t>
            </a:r>
            <a:r>
              <a:rPr lang="en-US" b="1"/>
              <a:t>minor artifacts</a:t>
            </a:r>
            <a:r>
              <a:rPr lang="en-US"/>
              <a:t>:</a:t>
            </a:r>
          </a:p>
          <a:p>
            <a:pPr lvl="1">
              <a:buFont typeface="Courier New"/>
              <a:buChar char="o"/>
            </a:pPr>
            <a:r>
              <a:rPr lang="en-US" dirty="0"/>
              <a:t>For instance, the </a:t>
            </a:r>
            <a:r>
              <a:rPr lang="en-US" b="1" dirty="0"/>
              <a:t>robot's arms</a:t>
            </a:r>
            <a:r>
              <a:rPr lang="en-US" dirty="0"/>
              <a:t> appear </a:t>
            </a:r>
            <a:r>
              <a:rPr lang="en-US" b="1" dirty="0"/>
              <a:t>disconnected</a:t>
            </a:r>
            <a:r>
              <a:rPr lang="en-US" dirty="0"/>
              <a:t> from its body.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dirty="0"/>
              <a:t>Still, compared to just a year ago, this represents a </a:t>
            </a:r>
            <a:r>
              <a:rPr lang="en-US" b="1" dirty="0"/>
              <a:t>major improvement</a:t>
            </a:r>
            <a:r>
              <a:rPr lang="en-US" dirty="0"/>
              <a:t>, and the field has </a:t>
            </a:r>
            <a:r>
              <a:rPr lang="en-US" b="1" dirty="0"/>
              <a:t>progressed rapidly</a:t>
            </a:r>
            <a:r>
              <a:rPr lang="en-US" dirty="0"/>
              <a:t> in a short time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50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>
          <a:extLst>
            <a:ext uri="{FF2B5EF4-FFF2-40B4-BE49-F238E27FC236}">
              <a16:creationId xmlns:a16="http://schemas.microsoft.com/office/drawing/2014/main" id="{2CB54F3E-B23D-4240-1613-81350F55B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497fee4060_0_242:notes">
            <a:extLst>
              <a:ext uri="{FF2B5EF4-FFF2-40B4-BE49-F238E27FC236}">
                <a16:creationId xmlns:a16="http://schemas.microsoft.com/office/drawing/2014/main" id="{B5E5B3B7-EEDE-2E13-9610-03306729E7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497fee4060_0_242:notes">
            <a:extLst>
              <a:ext uri="{FF2B5EF4-FFF2-40B4-BE49-F238E27FC236}">
                <a16:creationId xmlns:a16="http://schemas.microsoft.com/office/drawing/2014/main" id="{49428574-CF09-2BAF-0AC5-57EA9DA2A0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It’s also possible to try generating entire 3D scenes from text or images.</a:t>
            </a:r>
            <a:endParaRPr lang="it-IT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This slide shows results from the </a:t>
            </a:r>
            <a:r>
              <a:rPr lang="en-US" b="1" dirty="0" err="1"/>
              <a:t>SynCity</a:t>
            </a:r>
            <a:r>
              <a:rPr lang="en-US" dirty="0"/>
              <a:t> model, which generates </a:t>
            </a:r>
            <a:r>
              <a:rPr lang="en-US" b="1" dirty="0"/>
              <a:t>3D scenes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 The approach:</a:t>
            </a:r>
          </a:p>
          <a:p>
            <a:pPr marL="171450" indent="-171450"/>
            <a:r>
              <a:rPr lang="en-US" b="1" dirty="0"/>
              <a:t>Divides the scene into tiles</a:t>
            </a:r>
            <a:endParaRPr lang="en-US"/>
          </a:p>
          <a:p>
            <a:pPr marL="171450" indent="-171450"/>
            <a:r>
              <a:rPr lang="en-US" b="1" dirty="0"/>
              <a:t>Generates one tile at a time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Visually, the results can be </a:t>
            </a:r>
            <a:r>
              <a:rPr lang="en-US" b="1" dirty="0"/>
              <a:t>appealing</a:t>
            </a:r>
            <a:r>
              <a:rPr lang="en-US" dirty="0"/>
              <a:t>, but there are still important </a:t>
            </a:r>
            <a:r>
              <a:rPr lang="en-US" b="1" dirty="0"/>
              <a:t>limitations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 For example:</a:t>
            </a:r>
            <a:endParaRPr lang="en-US"/>
          </a:p>
          <a:p>
            <a:pPr marL="171450" indent="-171450"/>
            <a:r>
              <a:rPr lang="en-US" dirty="0"/>
              <a:t>The model </a:t>
            </a:r>
            <a:r>
              <a:rPr lang="en-US" b="1" dirty="0"/>
              <a:t>cannot generate buildings larger than a single tile</a:t>
            </a:r>
            <a:r>
              <a:rPr lang="en-US" dirty="0"/>
              <a:t>, since it doesn’t merge or coordinate across tiles.</a:t>
            </a:r>
          </a:p>
          <a:p>
            <a:pPr marL="171450" indent="-171450"/>
            <a:r>
              <a:rPr lang="en-US" dirty="0"/>
              <a:t>This limits the </a:t>
            </a:r>
            <a:r>
              <a:rPr lang="en-US" b="1" dirty="0"/>
              <a:t>scale and coherence</a:t>
            </a:r>
            <a:r>
              <a:rPr lang="en-US" dirty="0"/>
              <a:t> of the generated scenes.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Ongoing research is actively trying to address these </a:t>
            </a:r>
            <a:r>
              <a:rPr lang="en-US" b="1" dirty="0"/>
              <a:t>limitations</a:t>
            </a:r>
            <a:r>
              <a:rPr lang="en-US" dirty="0"/>
              <a:t> and improve </a:t>
            </a:r>
            <a:r>
              <a:rPr lang="en-US" b="1" dirty="0"/>
              <a:t>scene-level 3D generation</a:t>
            </a:r>
            <a:r>
              <a:rPr lang="en-US" dirty="0"/>
              <a:t>.</a:t>
            </a:r>
            <a:endParaRPr lang="en-US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02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D0EC0-8607-285A-F7AC-7CCB8A0F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1148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B1D19-6ACD-967C-9F62-EA548F57E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68927"/>
            <a:ext cx="7886700" cy="33644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8FDD-5189-3E3E-6E5E-F0521A86F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6B49-E088-43AE-94CD-C8FEB0549BEC}" type="datetime1">
              <a:rPr lang="en-CA" smtClean="0"/>
              <a:t>2025-06-30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F7AA-E106-C336-B0F8-5141CD3BF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InterTrack | Tracking Interaction without Object Templates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CBD3E-8D5D-1677-A282-5DD58977F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‹N›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223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mp4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8.png"/><Relationship Id="rId9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5.xml"/><Relationship Id="rId3" Type="http://schemas.microsoft.com/office/2007/relationships/media" Target="../media/media9.mp4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0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openxmlformats.org/officeDocument/2006/relationships/image" Target="../media/image103.png"/><Relationship Id="rId5" Type="http://schemas.microsoft.com/office/2007/relationships/media" Target="../media/media10.mp4"/><Relationship Id="rId10" Type="http://schemas.openxmlformats.org/officeDocument/2006/relationships/image" Target="../media/image102.png"/><Relationship Id="rId4" Type="http://schemas.openxmlformats.org/officeDocument/2006/relationships/video" Target="../media/media9.mp4"/><Relationship Id="rId9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6.xml"/><Relationship Id="rId3" Type="http://schemas.microsoft.com/office/2007/relationships/media" Target="../media/media12.mp4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08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video" Target="../media/media13.mp4"/><Relationship Id="rId11" Type="http://schemas.openxmlformats.org/officeDocument/2006/relationships/image" Target="../media/image107.png"/><Relationship Id="rId5" Type="http://schemas.microsoft.com/office/2007/relationships/media" Target="../media/media13.mp4"/><Relationship Id="rId10" Type="http://schemas.openxmlformats.org/officeDocument/2006/relationships/image" Target="../media/image106.png"/><Relationship Id="rId4" Type="http://schemas.openxmlformats.org/officeDocument/2006/relationships/video" Target="../media/media12.mp4"/><Relationship Id="rId9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microsoft.com/office/2007/relationships/media" Target="../media/media15.mp4"/><Relationship Id="rId7" Type="http://schemas.openxmlformats.org/officeDocument/2006/relationships/image" Target="../media/image109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notesSlide" Target="../notesSlides/notesSlide67.xml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15.mp4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825285" y="763937"/>
            <a:ext cx="7175700" cy="7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it" sz="3200" err="1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Hands-on</a:t>
            </a:r>
            <a:r>
              <a:rPr lang="it" sz="3200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 AI </a:t>
            </a:r>
            <a:r>
              <a:rPr lang="it" sz="3200" err="1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based</a:t>
            </a:r>
            <a:r>
              <a:rPr lang="it" sz="3200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 3D Vision </a:t>
            </a:r>
            <a:endParaRPr lang="en-US" sz="3200">
              <a:solidFill>
                <a:srgbClr val="000000"/>
              </a:solidFill>
              <a:latin typeface="Calibri Light"/>
              <a:ea typeface="Calibri"/>
              <a:cs typeface="Calibri"/>
            </a:endParaRP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it" sz="3200" err="1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Summer</a:t>
            </a:r>
            <a:r>
              <a:rPr lang="it" sz="3200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 </a:t>
            </a:r>
            <a:r>
              <a:rPr lang="it" sz="3200" err="1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Semester</a:t>
            </a:r>
            <a:r>
              <a:rPr lang="it" sz="3200">
                <a:solidFill>
                  <a:srgbClr val="000000"/>
                </a:solidFill>
                <a:latin typeface="Calibri Light"/>
                <a:ea typeface="Calibri"/>
                <a:cs typeface="Calibri"/>
                <a:sym typeface="Calibri"/>
              </a:rPr>
              <a:t> 25</a:t>
            </a:r>
            <a:endParaRPr sz="3200">
              <a:solidFill>
                <a:srgbClr val="000000"/>
              </a:solidFill>
              <a:latin typeface="Calibri Light"/>
              <a:ea typeface="Calibri"/>
              <a:cs typeface="Calibri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143000" y="202803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algn="ctr">
              <a:lnSpc>
                <a:spcPct val="90000"/>
              </a:lnSpc>
            </a:pPr>
            <a:r>
              <a:rPr lang="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Lecture</a:t>
            </a:r>
            <a:r>
              <a:rPr lang="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1800" dirty="0">
                <a:latin typeface="Calibri"/>
                <a:ea typeface="Calibri"/>
                <a:cs typeface="Calibri"/>
                <a:sym typeface="Calibri"/>
              </a:rPr>
              <a:t>10_0</a:t>
            </a:r>
            <a:r>
              <a:rPr lang="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it" sz="1800" dirty="0" err="1">
                <a:latin typeface="Calibri"/>
                <a:ea typeface="Calibri"/>
                <a:cs typeface="Calibri"/>
                <a:sym typeface="Calibri"/>
              </a:rPr>
              <a:t>Diffusion</a:t>
            </a:r>
            <a:r>
              <a:rPr lang="it" sz="1800" dirty="0">
                <a:latin typeface="Calibri"/>
                <a:ea typeface="Calibri"/>
                <a:cs typeface="Calibri"/>
                <a:sym typeface="Calibri"/>
              </a:rPr>
              <a:t> Models</a:t>
            </a:r>
            <a:endParaRPr lang="it" sz="18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Prof. Dr.-</a:t>
            </a:r>
            <a:r>
              <a:rPr lang="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Gerard Pons-Moll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University of Tübingen / MPI-</a:t>
            </a:r>
            <a:r>
              <a:rPr lang="it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Informatics</a:t>
            </a:r>
            <a:endParaRPr sz="1800" dirty="0" err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7453" y="3661475"/>
            <a:ext cx="3692091" cy="946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84F90228-5AC1-8AA6-4531-A84B2D6F7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8B9C483-4845-B31E-0D1B-DC6BDCDC0379}"/>
              </a:ext>
            </a:extLst>
          </p:cNvPr>
          <p:cNvSpPr txBox="1">
            <a:spLocks/>
          </p:cNvSpPr>
          <p:nvPr/>
        </p:nvSpPr>
        <p:spPr>
          <a:xfrm>
            <a:off x="311700" y="295092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lnSpc>
                <a:spcPct val="114999"/>
              </a:lnSpc>
              <a:buNone/>
            </a:pPr>
            <a:r>
              <a:rPr lang="en-US" dirty="0"/>
              <a:t>Generate 3D Scene... Still some work to do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ED7C188-1F77-DD9C-5603-38E2818DC3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10</a:t>
            </a:fld>
            <a:endParaRPr lang="it-IT"/>
          </a:p>
        </p:txBody>
      </p:sp>
      <p:pic>
        <p:nvPicPr>
          <p:cNvPr id="3" name="minecraft_complete_compressed_40fps_trimmed_cropped">
            <a:hlinkClick r:id="" action="ppaction://media"/>
            <a:extLst>
              <a:ext uri="{FF2B5EF4-FFF2-40B4-BE49-F238E27FC236}">
                <a16:creationId xmlns:a16="http://schemas.microsoft.com/office/drawing/2014/main" id="{F874B015-B017-8293-EB63-D795EED8DA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714" y="1042628"/>
            <a:ext cx="3389620" cy="3413632"/>
          </a:xfrm>
          <a:prstGeom prst="rect">
            <a:avLst/>
          </a:prstGeom>
        </p:spPr>
      </p:pic>
      <p:pic>
        <p:nvPicPr>
          <p:cNvPr id="4" name="output_4">
            <a:hlinkClick r:id="" action="ppaction://media"/>
            <a:extLst>
              <a:ext uri="{FF2B5EF4-FFF2-40B4-BE49-F238E27FC236}">
                <a16:creationId xmlns:a16="http://schemas.microsoft.com/office/drawing/2014/main" id="{B5E67620-25F7-2028-F4C5-497B99BEFA0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69656" y="1364395"/>
            <a:ext cx="4923545" cy="2770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670D86-C5B9-B3F4-8CC6-8DDF0BB2E172}"/>
              </a:ext>
            </a:extLst>
          </p:cNvPr>
          <p:cNvSpPr txBox="1"/>
          <p:nvPr/>
        </p:nvSpPr>
        <p:spPr>
          <a:xfrm>
            <a:off x="5020556" y="4327779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/>
              <a:t>Scene Splatter. Zhang et al. CVPR 2025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97C726-28E7-C93C-1866-351540913B43}"/>
              </a:ext>
            </a:extLst>
          </p:cNvPr>
          <p:cNvSpPr txBox="1"/>
          <p:nvPr/>
        </p:nvSpPr>
        <p:spPr>
          <a:xfrm>
            <a:off x="765522" y="4529484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 err="1"/>
              <a:t>WonderWorld</a:t>
            </a:r>
            <a:r>
              <a:rPr lang="en-US" sz="1100" dirty="0"/>
              <a:t>. Yu et al. CVPR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67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5DA792E5-684B-4387-FEBD-37276A446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60077C6-3630-2CD3-7379-AFD04E848651}"/>
              </a:ext>
            </a:extLst>
          </p:cNvPr>
          <p:cNvSpPr txBox="1">
            <a:spLocks/>
          </p:cNvSpPr>
          <p:nvPr/>
        </p:nvSpPr>
        <p:spPr>
          <a:xfrm>
            <a:off x="311700" y="295092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lnSpc>
                <a:spcPct val="114999"/>
              </a:lnSpc>
              <a:buNone/>
            </a:pPr>
            <a:r>
              <a:rPr lang="en-US" dirty="0"/>
              <a:t>Motion Generation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75995F4-5D6A-A0A6-4FEF-887CC65A4B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11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6291E-965F-FC69-B3BA-F51D4A56D9BD}"/>
              </a:ext>
            </a:extLst>
          </p:cNvPr>
          <p:cNvSpPr txBox="1"/>
          <p:nvPr/>
        </p:nvSpPr>
        <p:spPr>
          <a:xfrm>
            <a:off x="3200400" y="4726387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 err="1"/>
              <a:t>UniMotion</a:t>
            </a:r>
            <a:r>
              <a:rPr lang="en-US" sz="1100" dirty="0"/>
              <a:t>. Li et al. 3DV 2025</a:t>
            </a:r>
            <a:endParaRPr lang="en-US" dirty="0"/>
          </a:p>
        </p:txBody>
      </p:sp>
      <p:pic>
        <p:nvPicPr>
          <p:cNvPr id="5" name="fig_edit_before_updated">
            <a:hlinkClick r:id="" action="ppaction://media"/>
            <a:extLst>
              <a:ext uri="{FF2B5EF4-FFF2-40B4-BE49-F238E27FC236}">
                <a16:creationId xmlns:a16="http://schemas.microsoft.com/office/drawing/2014/main" id="{3E804466-6689-5224-6F69-065E81C421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291" y="716056"/>
            <a:ext cx="6964616" cy="394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3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D21C027F-74DC-65B7-FC89-A0F9FA624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09">
            <a:extLst>
              <a:ext uri="{FF2B5EF4-FFF2-40B4-BE49-F238E27FC236}">
                <a16:creationId xmlns:a16="http://schemas.microsoft.com/office/drawing/2014/main" id="{460B5BD3-CE09-24DC-0614-3D06B03A9F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it" dirty="0"/>
              <a:t>Generative Models – </a:t>
            </a:r>
            <a:r>
              <a:rPr lang="it" dirty="0" err="1"/>
              <a:t>Main</a:t>
            </a:r>
            <a:r>
              <a:rPr lang="it" dirty="0"/>
              <a:t> </a:t>
            </a:r>
            <a:r>
              <a:rPr lang="it" dirty="0" err="1"/>
              <a:t>Architectures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A05D511-0C88-1714-8B19-8648F901CF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12</a:t>
            </a:fld>
            <a:endParaRPr lang="it-IT"/>
          </a:p>
        </p:txBody>
      </p:sp>
      <p:sp>
        <p:nvSpPr>
          <p:cNvPr id="1293" name="Google Shape;1293;p109">
            <a:extLst>
              <a:ext uri="{FF2B5EF4-FFF2-40B4-BE49-F238E27FC236}">
                <a16:creationId xmlns:a16="http://schemas.microsoft.com/office/drawing/2014/main" id="{193E7907-645E-E6FC-5610-F09201A9041C}"/>
              </a:ext>
            </a:extLst>
          </p:cNvPr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pic>
        <p:nvPicPr>
          <p:cNvPr id="4" name="Picture 3" descr="A diagram of a machine&#10;&#10;AI-generated content may be incorrect.">
            <a:extLst>
              <a:ext uri="{FF2B5EF4-FFF2-40B4-BE49-F238E27FC236}">
                <a16:creationId xmlns:a16="http://schemas.microsoft.com/office/drawing/2014/main" id="{283B9BBA-C761-EB8A-3FE9-568949AE3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744" y="965306"/>
            <a:ext cx="4248145" cy="3885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129E03-36FB-0616-5F3E-0161458E2CDA}"/>
              </a:ext>
            </a:extLst>
          </p:cNvPr>
          <p:cNvSpPr txBox="1"/>
          <p:nvPr/>
        </p:nvSpPr>
        <p:spPr>
          <a:xfrm>
            <a:off x="592444" y="1340081"/>
            <a:ext cx="217456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GAN: </a:t>
            </a:r>
            <a:r>
              <a:rPr lang="en-US" dirty="0" err="1"/>
              <a:t>Adversal</a:t>
            </a:r>
            <a:r>
              <a:rPr lang="en-US" dirty="0"/>
              <a:t> training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3E3A5B-20C6-7C2D-F549-897224911D1C}"/>
              </a:ext>
            </a:extLst>
          </p:cNvPr>
          <p:cNvSpPr txBox="1"/>
          <p:nvPr/>
        </p:nvSpPr>
        <p:spPr>
          <a:xfrm>
            <a:off x="592444" y="2214140"/>
            <a:ext cx="241949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VAE:</a:t>
            </a:r>
            <a:r>
              <a:rPr lang="en-US" dirty="0"/>
              <a:t> Maximize variational lower bound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FFD7BB-C8DB-C9B8-74A7-977388A2682B}"/>
              </a:ext>
            </a:extLst>
          </p:cNvPr>
          <p:cNvSpPr txBox="1"/>
          <p:nvPr/>
        </p:nvSpPr>
        <p:spPr>
          <a:xfrm>
            <a:off x="592443" y="3083395"/>
            <a:ext cx="241949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Flow-based models:</a:t>
            </a:r>
            <a:r>
              <a:rPr lang="en-US" dirty="0"/>
              <a:t> Invertible transform </a:t>
            </a:r>
            <a:r>
              <a:rPr lang="en-US" dirty="0" err="1"/>
              <a:t>fo</a:t>
            </a:r>
            <a:r>
              <a:rPr lang="en-US" dirty="0"/>
              <a:t> distribution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8820FF-FFDF-0329-588B-1ACA5824CD15}"/>
              </a:ext>
            </a:extLst>
          </p:cNvPr>
          <p:cNvSpPr txBox="1"/>
          <p:nvPr/>
        </p:nvSpPr>
        <p:spPr>
          <a:xfrm>
            <a:off x="592442" y="3986268"/>
            <a:ext cx="241949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Diffusion Models:</a:t>
            </a:r>
            <a:r>
              <a:rPr lang="en-US" dirty="0"/>
              <a:t> Gradually add Gaussian noise and then reverse</a:t>
            </a:r>
          </a:p>
        </p:txBody>
      </p:sp>
    </p:spTree>
    <p:extLst>
      <p:ext uri="{BB962C8B-B14F-4D97-AF65-F5344CB8AC3E}">
        <p14:creationId xmlns:p14="http://schemas.microsoft.com/office/powerpoint/2010/main" val="1884965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6E0DE153-81D1-A2C3-445B-B67941117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09">
            <a:extLst>
              <a:ext uri="{FF2B5EF4-FFF2-40B4-BE49-F238E27FC236}">
                <a16:creationId xmlns:a16="http://schemas.microsoft.com/office/drawing/2014/main" id="{CF7F5E2F-D239-749B-9FC3-2718B30C38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it"/>
              <a:t>GAN</a:t>
            </a:r>
            <a:endParaRPr lang="it-IT"/>
          </a:p>
        </p:txBody>
      </p:sp>
      <p:sp>
        <p:nvSpPr>
          <p:cNvPr id="1293" name="Google Shape;1293;p109">
            <a:extLst>
              <a:ext uri="{FF2B5EF4-FFF2-40B4-BE49-F238E27FC236}">
                <a16:creationId xmlns:a16="http://schemas.microsoft.com/office/drawing/2014/main" id="{1B35E25B-F8D8-AFB0-88BE-C366E69BF715}"/>
              </a:ext>
            </a:extLst>
          </p:cNvPr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pic>
        <p:nvPicPr>
          <p:cNvPr id="2" name="Immagine 1" descr="Immagine che contiene testo, schermata, Viso umano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E82B0233-D6CE-BB08-F66F-1D7CC8794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2" y="1132407"/>
            <a:ext cx="9001125" cy="326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34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6D442425-91D9-BAC8-FBFA-77361E1A4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09">
            <a:extLst>
              <a:ext uri="{FF2B5EF4-FFF2-40B4-BE49-F238E27FC236}">
                <a16:creationId xmlns:a16="http://schemas.microsoft.com/office/drawing/2014/main" id="{F976E0B6-C0CF-35E5-C0BA-198027AFCB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it" dirty="0"/>
              <a:t>VAE</a:t>
            </a:r>
          </a:p>
        </p:txBody>
      </p:sp>
      <p:sp>
        <p:nvSpPr>
          <p:cNvPr id="1293" name="Google Shape;1293;p109">
            <a:extLst>
              <a:ext uri="{FF2B5EF4-FFF2-40B4-BE49-F238E27FC236}">
                <a16:creationId xmlns:a16="http://schemas.microsoft.com/office/drawing/2014/main" id="{9D1FA15D-02F2-1AB5-691B-B5D8EA294CF6}"/>
              </a:ext>
            </a:extLst>
          </p:cNvPr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pic>
        <p:nvPicPr>
          <p:cNvPr id="4" name="Immagine 3" descr="Immagine che contiene testo, Viso umano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97AB3C60-C3F1-F221-8FF3-18523D4DC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73" y="1246822"/>
            <a:ext cx="8855849" cy="320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45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51728A1A-6E49-B12D-FBFF-F85C10DAE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09">
            <a:extLst>
              <a:ext uri="{FF2B5EF4-FFF2-40B4-BE49-F238E27FC236}">
                <a16:creationId xmlns:a16="http://schemas.microsoft.com/office/drawing/2014/main" id="{599D9C8C-02FC-96F0-5884-54AA9D87E9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it" dirty="0" err="1"/>
              <a:t>Diffusion</a:t>
            </a:r>
            <a:r>
              <a:rPr lang="it" dirty="0"/>
              <a:t> Models</a:t>
            </a:r>
          </a:p>
        </p:txBody>
      </p:sp>
      <p:sp>
        <p:nvSpPr>
          <p:cNvPr id="1293" name="Google Shape;1293;p109">
            <a:extLst>
              <a:ext uri="{FF2B5EF4-FFF2-40B4-BE49-F238E27FC236}">
                <a16:creationId xmlns:a16="http://schemas.microsoft.com/office/drawing/2014/main" id="{8C8D3A23-7F48-B0FA-0FF1-05AC24C7F3FA}"/>
              </a:ext>
            </a:extLst>
          </p:cNvPr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pic>
        <p:nvPicPr>
          <p:cNvPr id="2" name="Immagine 1" descr="Immagine che contiene testo, schermat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22528126-180F-25B7-68F1-FDB0C535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03" y="894545"/>
            <a:ext cx="9144000" cy="414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74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E44438BD-4FE9-D9A2-875C-C9D04CBCD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09">
            <a:extLst>
              <a:ext uri="{FF2B5EF4-FFF2-40B4-BE49-F238E27FC236}">
                <a16:creationId xmlns:a16="http://schemas.microsoft.com/office/drawing/2014/main" id="{F3776D0B-56D9-0005-F11D-E4CEB506FE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it" dirty="0"/>
              <a:t>Trilemma: Quality, </a:t>
            </a:r>
            <a:r>
              <a:rPr lang="it" dirty="0" err="1"/>
              <a:t>Diversity</a:t>
            </a:r>
            <a:r>
              <a:rPr lang="it" dirty="0"/>
              <a:t> Speed</a:t>
            </a:r>
            <a:endParaRPr lang="it-IT" dirty="0"/>
          </a:p>
        </p:txBody>
      </p:sp>
      <p:sp>
        <p:nvSpPr>
          <p:cNvPr id="1293" name="Google Shape;1293;p109">
            <a:extLst>
              <a:ext uri="{FF2B5EF4-FFF2-40B4-BE49-F238E27FC236}">
                <a16:creationId xmlns:a16="http://schemas.microsoft.com/office/drawing/2014/main" id="{A7DD8F40-E7C7-9879-31F5-51AB28B05493}"/>
              </a:ext>
            </a:extLst>
          </p:cNvPr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pic>
        <p:nvPicPr>
          <p:cNvPr id="3" name="Immagine 2" descr="Immagine che contiene testo, Carattere, cerchio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E3044808-E9FF-A005-09AE-FF7B898DF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1" y="1020950"/>
            <a:ext cx="4399510" cy="392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7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B0F7CEF9-C9D6-778B-03BA-9B2ABB3A2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09">
            <a:extLst>
              <a:ext uri="{FF2B5EF4-FFF2-40B4-BE49-F238E27FC236}">
                <a16:creationId xmlns:a16="http://schemas.microsoft.com/office/drawing/2014/main" id="{5758FF3D-8500-4FFD-145A-1A9338E736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it" dirty="0" err="1"/>
              <a:t>Diffusion</a:t>
            </a:r>
            <a:r>
              <a:rPr lang="it" dirty="0"/>
              <a:t> Models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0782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78167B0A-C6BC-B967-CB7D-88A5955B8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09">
            <a:extLst>
              <a:ext uri="{FF2B5EF4-FFF2-40B4-BE49-F238E27FC236}">
                <a16:creationId xmlns:a16="http://schemas.microsoft.com/office/drawing/2014/main" id="{3B0ACB32-84E9-952C-E53C-36D15B9703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it" dirty="0" err="1"/>
              <a:t>Diffusion</a:t>
            </a:r>
            <a:r>
              <a:rPr lang="it" dirty="0"/>
              <a:t> Models for Image Generation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492ECAE2-1A3A-B445-06DB-31045384C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6907496" cy="3416400"/>
          </a:xfrm>
        </p:spPr>
        <p:txBody>
          <a:bodyPr>
            <a:normAutofit/>
          </a:bodyPr>
          <a:lstStyle/>
          <a:p>
            <a:r>
              <a:rPr lang="it-IT" sz="2000" err="1">
                <a:solidFill>
                  <a:srgbClr val="595959"/>
                </a:solidFill>
              </a:rPr>
              <a:t>Diffusion</a:t>
            </a:r>
            <a:r>
              <a:rPr lang="it-IT" sz="2000" dirty="0">
                <a:solidFill>
                  <a:srgbClr val="595959"/>
                </a:solidFill>
              </a:rPr>
              <a:t> model </a:t>
            </a:r>
            <a:r>
              <a:rPr lang="it-IT" sz="2000" err="1">
                <a:solidFill>
                  <a:srgbClr val="595959"/>
                </a:solidFill>
              </a:rPr>
              <a:t>is</a:t>
            </a:r>
            <a:r>
              <a:rPr lang="it-IT" sz="2000" dirty="0">
                <a:solidFill>
                  <a:srgbClr val="595959"/>
                </a:solidFill>
              </a:rPr>
              <a:t> SOTA on image generation</a:t>
            </a:r>
          </a:p>
        </p:txBody>
      </p:sp>
      <p:sp>
        <p:nvSpPr>
          <p:cNvPr id="1293" name="Google Shape;1293;p109">
            <a:extLst>
              <a:ext uri="{FF2B5EF4-FFF2-40B4-BE49-F238E27FC236}">
                <a16:creationId xmlns:a16="http://schemas.microsoft.com/office/drawing/2014/main" id="{10690A0B-0896-30AF-83E7-ACE57C9B84D3}"/>
              </a:ext>
            </a:extLst>
          </p:cNvPr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pic>
        <p:nvPicPr>
          <p:cNvPr id="5" name="Immagine 4" descr="Immagine che contiene collage, Viso umano, arte, Fotomontaggio&#10;&#10;Il contenuto generato dall&amp;#39;IA potrebbe non essere corretto.">
            <a:extLst>
              <a:ext uri="{FF2B5EF4-FFF2-40B4-BE49-F238E27FC236}">
                <a16:creationId xmlns:a16="http://schemas.microsoft.com/office/drawing/2014/main" id="{4473C191-14F3-7FE9-453B-138101CB4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72" y="1622322"/>
            <a:ext cx="5661135" cy="341978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917DE4-2ECD-8CFE-DE05-6153C8FC0671}"/>
              </a:ext>
            </a:extLst>
          </p:cNvPr>
          <p:cNvSpPr txBox="1"/>
          <p:nvPr/>
        </p:nvSpPr>
        <p:spPr>
          <a:xfrm>
            <a:off x="6857999" y="1762932"/>
            <a:ext cx="228584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it-IT" sz="2000" err="1"/>
              <a:t>Stable</a:t>
            </a:r>
            <a:r>
              <a:rPr lang="it-IT" sz="2000" dirty="0"/>
              <a:t> </a:t>
            </a:r>
            <a:r>
              <a:rPr lang="it-IT" sz="2000" err="1"/>
              <a:t>Diffusion</a:t>
            </a:r>
            <a:endParaRPr lang="it-IT" sz="2000" dirty="0"/>
          </a:p>
          <a:p>
            <a:pPr marL="285750" indent="-285750">
              <a:buChar char="•"/>
            </a:pPr>
            <a:r>
              <a:rPr lang="it-IT" sz="2000" err="1"/>
              <a:t>Flux</a:t>
            </a:r>
            <a:endParaRPr lang="it-IT" sz="2000" dirty="0"/>
          </a:p>
          <a:p>
            <a:pPr marL="285750" indent="-285750">
              <a:buChar char="•"/>
            </a:pPr>
            <a:r>
              <a:rPr lang="it-IT" sz="2000" dirty="0" err="1"/>
              <a:t>Mid-Journey</a:t>
            </a:r>
          </a:p>
          <a:p>
            <a:pPr marL="285750" indent="-285750">
              <a:buChar char="•"/>
            </a:pPr>
            <a:r>
              <a:rPr lang="it-IT" sz="2000" err="1"/>
              <a:t>Dall</a:t>
            </a:r>
            <a:r>
              <a:rPr lang="it-IT" sz="2000" dirty="0"/>
              <a:t>-E</a:t>
            </a:r>
          </a:p>
          <a:p>
            <a:pPr marL="285750" indent="-285750">
              <a:buChar char="•"/>
            </a:pPr>
            <a:r>
              <a:rPr lang="it-IT" sz="20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832464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Diffusion</a:t>
            </a:r>
            <a:r>
              <a:rPr lang="it" dirty="0"/>
              <a:t> Models for Image Editing</a:t>
            </a: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22D291A-BD36-D578-D538-793C19D54B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19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7673AA7-1B88-9CAE-C8A2-8417888B2013}"/>
              </a:ext>
            </a:extLst>
          </p:cNvPr>
          <p:cNvSpPr txBox="1"/>
          <p:nvPr/>
        </p:nvSpPr>
        <p:spPr>
          <a:xfrm>
            <a:off x="6636773" y="1421876"/>
            <a:ext cx="235958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it-IT" sz="2000" dirty="0"/>
              <a:t>Flux.1 </a:t>
            </a:r>
            <a:r>
              <a:rPr lang="it-IT" sz="2000" dirty="0" err="1"/>
              <a:t>Kontext</a:t>
            </a:r>
            <a:br>
              <a:rPr lang="it-IT" sz="2000" dirty="0"/>
            </a:br>
            <a:r>
              <a:rPr lang="it-IT" sz="2000" dirty="0"/>
              <a:t>(</a:t>
            </a:r>
            <a:r>
              <a:rPr lang="it-IT" sz="2000" dirty="0" err="1"/>
              <a:t>Jun</a:t>
            </a:r>
            <a:r>
              <a:rPr lang="it-IT" sz="2000" dirty="0"/>
              <a:t> 24 2025 !!!)</a:t>
            </a:r>
          </a:p>
        </p:txBody>
      </p:sp>
      <p:pic>
        <p:nvPicPr>
          <p:cNvPr id="6" name="Immagine 5" descr="Immagine che contiene uccello, uccello acquatico, becco, cielo&#10;&#10;Il contenuto generato dall&amp;#39;IA potrebbe non essere corretto.">
            <a:extLst>
              <a:ext uri="{FF2B5EF4-FFF2-40B4-BE49-F238E27FC236}">
                <a16:creationId xmlns:a16="http://schemas.microsoft.com/office/drawing/2014/main" id="{7B2A9736-A18F-844F-9296-87A8B8CE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89" y="1018253"/>
            <a:ext cx="3024956" cy="1881034"/>
          </a:xfrm>
          <a:prstGeom prst="rect">
            <a:avLst/>
          </a:prstGeom>
        </p:spPr>
      </p:pic>
      <p:pic>
        <p:nvPicPr>
          <p:cNvPr id="7" name="Immagine 6" descr="Immagine che contiene giocattolo, cartone animato, bevand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5911BB48-9E0A-C981-367D-D0E8120DC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847" y="1021479"/>
            <a:ext cx="3031715" cy="1846928"/>
          </a:xfrm>
          <a:prstGeom prst="rect">
            <a:avLst/>
          </a:prstGeom>
        </p:spPr>
      </p:pic>
      <p:pic>
        <p:nvPicPr>
          <p:cNvPr id="8" name="Immagine 7" descr="Immagine che contiene bevanda, giocattolo, schermata, birra&#10;&#10;Il contenuto generato dall&amp;#39;IA potrebbe non essere corretto.">
            <a:extLst>
              <a:ext uri="{FF2B5EF4-FFF2-40B4-BE49-F238E27FC236}">
                <a16:creationId xmlns:a16="http://schemas.microsoft.com/office/drawing/2014/main" id="{531E0600-D383-D22D-E8AD-4108F6212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30" y="3014201"/>
            <a:ext cx="3121647" cy="2018686"/>
          </a:xfrm>
          <a:prstGeom prst="rect">
            <a:avLst/>
          </a:prstGeom>
        </p:spPr>
      </p:pic>
      <p:pic>
        <p:nvPicPr>
          <p:cNvPr id="9" name="Immagine 8" descr="Immagine che contiene giocattolo, interno, imbottito, Peluche&#10;&#10;Il contenuto generato dall&amp;#39;IA potrebbe non essere corretto.">
            <a:extLst>
              <a:ext uri="{FF2B5EF4-FFF2-40B4-BE49-F238E27FC236}">
                <a16:creationId xmlns:a16="http://schemas.microsoft.com/office/drawing/2014/main" id="{3006291A-AFDC-11DD-2883-BBFEA0A7A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824" y="3087943"/>
            <a:ext cx="3039759" cy="18435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41B13FBF-2862-900B-1ACA-5AD642B37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09">
            <a:extLst>
              <a:ext uri="{FF2B5EF4-FFF2-40B4-BE49-F238E27FC236}">
                <a16:creationId xmlns:a16="http://schemas.microsoft.com/office/drawing/2014/main" id="{A9921E5A-DDE1-E0F6-98B3-641066958F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it" dirty="0" err="1"/>
              <a:t>Motivations</a:t>
            </a:r>
            <a:r>
              <a:rPr lang="it" dirty="0"/>
              <a:t> for Generative Models</a:t>
            </a:r>
          </a:p>
        </p:txBody>
      </p:sp>
      <p:sp>
        <p:nvSpPr>
          <p:cNvPr id="1293" name="Google Shape;1293;p109">
            <a:extLst>
              <a:ext uri="{FF2B5EF4-FFF2-40B4-BE49-F238E27FC236}">
                <a16:creationId xmlns:a16="http://schemas.microsoft.com/office/drawing/2014/main" id="{E398E3A4-8960-0C3C-5E8E-C73A54366702}"/>
              </a:ext>
            </a:extLst>
          </p:cNvPr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7EB4459-73CD-A13F-5313-4EF4CED1CD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814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9DE03392-C1F9-A144-DE83-E3C9AC36B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269A0080-158E-F9C4-2395-CCA16A906C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Diffusion</a:t>
            </a:r>
            <a:r>
              <a:rPr lang="it" dirty="0"/>
              <a:t> Models for Image Editing</a:t>
            </a:r>
            <a:endParaRPr lang="it-IT" dirty="0"/>
          </a:p>
        </p:txBody>
      </p:sp>
      <p:sp>
        <p:nvSpPr>
          <p:cNvPr id="1306" name="Google Shape;1306;p111">
            <a:extLst>
              <a:ext uri="{FF2B5EF4-FFF2-40B4-BE49-F238E27FC236}">
                <a16:creationId xmlns:a16="http://schemas.microsoft.com/office/drawing/2014/main" id="{2E5F665B-097D-67AC-C797-3FC82254415A}"/>
              </a:ext>
            </a:extLst>
          </p:cNvPr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CB9FC85-2812-E32F-760F-FE1662BBAB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20</a:t>
            </a:fld>
            <a:endParaRPr lang="it-IT"/>
          </a:p>
        </p:txBody>
      </p:sp>
      <p:pic>
        <p:nvPicPr>
          <p:cNvPr id="3" name="Immagine 2" descr="Immagine che contiene Viso umano, vestiti, ragazza, testo&#10;&#10;Il contenuto generato dall&amp;#39;IA potrebbe non essere corretto.">
            <a:extLst>
              <a:ext uri="{FF2B5EF4-FFF2-40B4-BE49-F238E27FC236}">
                <a16:creationId xmlns:a16="http://schemas.microsoft.com/office/drawing/2014/main" id="{42B763CA-06C1-87A8-A907-BB68714C5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11" y="912556"/>
            <a:ext cx="5471751" cy="412954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6A17F55-472D-CA2B-761E-AC147AB192B6}"/>
              </a:ext>
            </a:extLst>
          </p:cNvPr>
          <p:cNvSpPr txBox="1"/>
          <p:nvPr/>
        </p:nvSpPr>
        <p:spPr>
          <a:xfrm>
            <a:off x="6636773" y="1421876"/>
            <a:ext cx="235958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it-IT" sz="2000" dirty="0"/>
              <a:t>Flux.1 </a:t>
            </a:r>
            <a:r>
              <a:rPr lang="it-IT" sz="2000" dirty="0" err="1"/>
              <a:t>Kontext</a:t>
            </a:r>
            <a:br>
              <a:rPr lang="it-IT" sz="2000" dirty="0"/>
            </a:br>
            <a:r>
              <a:rPr lang="it-IT" sz="2000" dirty="0"/>
              <a:t>(</a:t>
            </a:r>
            <a:r>
              <a:rPr lang="it-IT" sz="2000" dirty="0" err="1"/>
              <a:t>Jun</a:t>
            </a:r>
            <a:r>
              <a:rPr lang="it-IT" sz="2000" dirty="0"/>
              <a:t> 24 2025 !!!)</a:t>
            </a:r>
          </a:p>
        </p:txBody>
      </p:sp>
    </p:spTree>
    <p:extLst>
      <p:ext uri="{BB962C8B-B14F-4D97-AF65-F5344CB8AC3E}">
        <p14:creationId xmlns:p14="http://schemas.microsoft.com/office/powerpoint/2010/main" val="619069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3E0C8F-65DC-E540-0F69-2F21E1421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Diffusion</a:t>
            </a:r>
            <a:r>
              <a:rPr lang="it-IT" dirty="0"/>
              <a:t> - Theory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EBFBFB-7BFF-780E-4BA5-A722068A8A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994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9D7024A4-1789-9E2F-E3CB-D017F5EA9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CD0DCEA5-9228-F916-D4D7-E0369FDDFB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Diffusion</a:t>
            </a:r>
            <a:r>
              <a:rPr lang="it" dirty="0"/>
              <a:t> </a:t>
            </a:r>
            <a:r>
              <a:rPr lang="it" dirty="0" err="1"/>
              <a:t>Probabilistic</a:t>
            </a:r>
            <a:r>
              <a:rPr lang="it" dirty="0"/>
              <a:t> Models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FF0A291E-2FA1-BF80-EB38-721E1F0E4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err="1"/>
              <a:t>Diffusion</a:t>
            </a:r>
            <a:r>
              <a:rPr lang="it-IT" dirty="0"/>
              <a:t> model </a:t>
            </a:r>
            <a:r>
              <a:rPr lang="it-IT" err="1"/>
              <a:t>aims</a:t>
            </a:r>
            <a:r>
              <a:rPr lang="it-IT" dirty="0"/>
              <a:t> to </a:t>
            </a:r>
            <a:r>
              <a:rPr lang="it-IT" err="1"/>
              <a:t>learn</a:t>
            </a:r>
            <a:r>
              <a:rPr lang="it-IT" dirty="0"/>
              <a:t> the </a:t>
            </a:r>
            <a:r>
              <a:rPr lang="it-IT" b="1" dirty="0"/>
              <a:t>reverse </a:t>
            </a:r>
            <a:r>
              <a:rPr lang="it-IT" dirty="0"/>
              <a:t>of </a:t>
            </a:r>
            <a:r>
              <a:rPr lang="it-IT" b="1" err="1"/>
              <a:t>noise</a:t>
            </a:r>
            <a:r>
              <a:rPr lang="it-IT" b="1" dirty="0"/>
              <a:t> generation</a:t>
            </a:r>
            <a:r>
              <a:rPr lang="it-IT" dirty="0"/>
              <a:t> procedure</a:t>
            </a:r>
          </a:p>
          <a:p>
            <a:pPr lvl="1">
              <a:lnSpc>
                <a:spcPct val="114999"/>
              </a:lnSpc>
            </a:pPr>
            <a:r>
              <a:rPr lang="it-IT" b="1" dirty="0" err="1"/>
              <a:t>Forward</a:t>
            </a:r>
            <a:r>
              <a:rPr lang="it-IT" b="1" dirty="0"/>
              <a:t> step</a:t>
            </a:r>
            <a:r>
              <a:rPr lang="it-IT" dirty="0"/>
              <a:t>: (</a:t>
            </a:r>
            <a:r>
              <a:rPr lang="it-IT" dirty="0" err="1"/>
              <a:t>Iteratively</a:t>
            </a:r>
            <a:r>
              <a:rPr lang="it-IT" dirty="0"/>
              <a:t>) </a:t>
            </a:r>
            <a:r>
              <a:rPr lang="it-IT" dirty="0" err="1"/>
              <a:t>Add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 to the </a:t>
            </a:r>
            <a:r>
              <a:rPr lang="it-IT" dirty="0" err="1"/>
              <a:t>original</a:t>
            </a:r>
            <a:r>
              <a:rPr lang="it-IT" dirty="0"/>
              <a:t> sample</a:t>
            </a:r>
          </a:p>
          <a:p>
            <a:pPr lvl="2">
              <a:lnSpc>
                <a:spcPct val="114999"/>
              </a:lnSpc>
            </a:pPr>
            <a:r>
              <a:rPr lang="it-IT" dirty="0"/>
              <a:t>→ The sample      </a:t>
            </a:r>
            <a:r>
              <a:rPr lang="it-IT" err="1"/>
              <a:t>converges</a:t>
            </a:r>
            <a:r>
              <a:rPr lang="it-IT" dirty="0"/>
              <a:t> to the complete </a:t>
            </a:r>
            <a:r>
              <a:rPr lang="it-IT" err="1"/>
              <a:t>noise</a:t>
            </a:r>
            <a:r>
              <a:rPr lang="it-IT" dirty="0"/>
              <a:t>       (e.g.,             )</a:t>
            </a:r>
            <a:endParaRPr lang="it-IT"/>
          </a:p>
          <a:p>
            <a:pPr lvl="1">
              <a:lnSpc>
                <a:spcPct val="114999"/>
              </a:lnSpc>
            </a:pPr>
            <a:r>
              <a:rPr lang="it-IT" b="1" dirty="0"/>
              <a:t>Reverse step</a:t>
            </a:r>
            <a:r>
              <a:rPr lang="it-IT" dirty="0"/>
              <a:t>: </a:t>
            </a:r>
            <a:r>
              <a:rPr lang="it-IT" err="1"/>
              <a:t>Recover</a:t>
            </a:r>
            <a:r>
              <a:rPr lang="it-IT" dirty="0"/>
              <a:t> the </a:t>
            </a:r>
            <a:r>
              <a:rPr lang="it-IT" err="1"/>
              <a:t>original</a:t>
            </a:r>
            <a:r>
              <a:rPr lang="it-IT" dirty="0"/>
              <a:t> sample from the </a:t>
            </a:r>
            <a:r>
              <a:rPr lang="it-IT" err="1"/>
              <a:t>noise</a:t>
            </a:r>
            <a:endParaRPr lang="it-IT"/>
          </a:p>
          <a:p>
            <a:pPr lvl="2">
              <a:lnSpc>
                <a:spcPct val="114999"/>
              </a:lnSpc>
            </a:pPr>
            <a:r>
              <a:rPr lang="it-IT" dirty="0"/>
              <a:t>→ Note </a:t>
            </a:r>
            <a:r>
              <a:rPr lang="it-IT" err="1"/>
              <a:t>that</a:t>
            </a:r>
            <a:r>
              <a:rPr lang="it-IT" dirty="0"/>
              <a:t> </a:t>
            </a:r>
            <a:r>
              <a:rPr lang="it-IT" err="1"/>
              <a:t>it</a:t>
            </a:r>
            <a:r>
              <a:rPr lang="it-IT" dirty="0"/>
              <a:t> </a:t>
            </a:r>
            <a:r>
              <a:rPr lang="it-IT" err="1"/>
              <a:t>is</a:t>
            </a:r>
            <a:r>
              <a:rPr lang="it-IT" dirty="0"/>
              <a:t> the “generation” procedure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6B947E2-B725-3781-2DD0-9D4C6E3DB0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22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917D84D-C240-A994-4EC4-34C0914EE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828" y="1824038"/>
            <a:ext cx="216925" cy="177288"/>
          </a:xfrm>
          <a:prstGeom prst="rect">
            <a:avLst/>
          </a:prstGeom>
        </p:spPr>
      </p:pic>
      <p:pic>
        <p:nvPicPr>
          <p:cNvPr id="10" name="Immagine 9" descr="Immagine che contiene Carattere, numero, simbolo, tipografia&#10;&#10;Il contenuto generato dall&amp;#39;IA potrebbe non essere corretto.">
            <a:extLst>
              <a:ext uri="{FF2B5EF4-FFF2-40B4-BE49-F238E27FC236}">
                <a16:creationId xmlns:a16="http://schemas.microsoft.com/office/drawing/2014/main" id="{6F9ACD59-24DD-7366-8DAA-7F841ADC4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066" y="1844470"/>
            <a:ext cx="263628" cy="179781"/>
          </a:xfrm>
          <a:prstGeom prst="rect">
            <a:avLst/>
          </a:prstGeom>
        </p:spPr>
      </p:pic>
      <p:pic>
        <p:nvPicPr>
          <p:cNvPr id="12" name="Immagine 11" descr="Immagine che contiene Carattere, tipografia, calligrafia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A44F586D-D01E-4D07-7C69-97467D244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571" y="1848617"/>
            <a:ext cx="563205" cy="155780"/>
          </a:xfrm>
          <a:prstGeom prst="rect">
            <a:avLst/>
          </a:prstGeom>
        </p:spPr>
      </p:pic>
      <p:pic>
        <p:nvPicPr>
          <p:cNvPr id="13" name="Immagine 12" descr="Immagine che contiene testo, schermata, diagramma, cerchio&#10;&#10;Il contenuto generato dall&amp;#39;IA potrebbe non essere corretto.">
            <a:extLst>
              <a:ext uri="{FF2B5EF4-FFF2-40B4-BE49-F238E27FC236}">
                <a16:creationId xmlns:a16="http://schemas.microsoft.com/office/drawing/2014/main" id="{3A7D7F17-FB27-4A1C-4CC1-9CA2C3780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040" y="2671827"/>
            <a:ext cx="7770557" cy="199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09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18485639-FFED-CD2E-2E8C-81C4982C1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BB428E74-82EB-678C-28B6-155D7FB3E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Diffusion</a:t>
            </a:r>
            <a:r>
              <a:rPr lang="it" dirty="0"/>
              <a:t> </a:t>
            </a:r>
            <a:r>
              <a:rPr lang="it" dirty="0" err="1"/>
              <a:t>Probabilistic</a:t>
            </a:r>
            <a:r>
              <a:rPr lang="it" dirty="0"/>
              <a:t> Models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696F67CA-A458-4AB6-0A08-5FF190CEF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err="1"/>
              <a:t>Diffusion</a:t>
            </a:r>
            <a:r>
              <a:rPr lang="it-IT" dirty="0"/>
              <a:t> model </a:t>
            </a:r>
            <a:r>
              <a:rPr lang="it-IT" err="1"/>
              <a:t>aims</a:t>
            </a:r>
            <a:r>
              <a:rPr lang="it-IT" dirty="0"/>
              <a:t> to </a:t>
            </a:r>
            <a:r>
              <a:rPr lang="it-IT" err="1"/>
              <a:t>learn</a:t>
            </a:r>
            <a:r>
              <a:rPr lang="it-IT" dirty="0"/>
              <a:t> the </a:t>
            </a:r>
            <a:r>
              <a:rPr lang="it-IT" b="1" dirty="0"/>
              <a:t>reverse </a:t>
            </a:r>
            <a:r>
              <a:rPr lang="it-IT" dirty="0"/>
              <a:t>of </a:t>
            </a:r>
            <a:r>
              <a:rPr lang="it-IT" b="1" err="1"/>
              <a:t>noise</a:t>
            </a:r>
            <a:r>
              <a:rPr lang="it-IT" b="1" dirty="0"/>
              <a:t> generation</a:t>
            </a:r>
            <a:r>
              <a:rPr lang="it-IT" dirty="0"/>
              <a:t> procedure</a:t>
            </a:r>
          </a:p>
          <a:p>
            <a:pPr lvl="1">
              <a:lnSpc>
                <a:spcPct val="114999"/>
              </a:lnSpc>
            </a:pPr>
            <a:r>
              <a:rPr lang="it-IT" b="1" dirty="0" err="1"/>
              <a:t>Forward</a:t>
            </a:r>
            <a:r>
              <a:rPr lang="it-IT" b="1" dirty="0"/>
              <a:t> step</a:t>
            </a:r>
            <a:r>
              <a:rPr lang="it-IT" dirty="0"/>
              <a:t>: (</a:t>
            </a:r>
            <a:r>
              <a:rPr lang="it-IT" dirty="0" err="1"/>
              <a:t>Iteratively</a:t>
            </a:r>
            <a:r>
              <a:rPr lang="it-IT" dirty="0"/>
              <a:t>) </a:t>
            </a:r>
            <a:r>
              <a:rPr lang="it-IT" dirty="0" err="1"/>
              <a:t>Add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 to the </a:t>
            </a:r>
            <a:r>
              <a:rPr lang="it-IT" dirty="0" err="1"/>
              <a:t>original</a:t>
            </a:r>
            <a:r>
              <a:rPr lang="it-IT" dirty="0"/>
              <a:t> sample</a:t>
            </a:r>
          </a:p>
          <a:p>
            <a:pPr lvl="2">
              <a:lnSpc>
                <a:spcPct val="114999"/>
              </a:lnSpc>
            </a:pPr>
            <a:r>
              <a:rPr lang="it-IT" dirty="0"/>
              <a:t>→ </a:t>
            </a:r>
            <a:r>
              <a:rPr lang="it-IT" dirty="0" err="1"/>
              <a:t>Technically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product of </a:t>
            </a:r>
            <a:r>
              <a:rPr lang="it-IT" dirty="0" err="1"/>
              <a:t>conditional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 </a:t>
            </a:r>
            <a:r>
              <a:rPr lang="it-IT" dirty="0" err="1"/>
              <a:t>distribution</a:t>
            </a:r>
          </a:p>
          <a:p>
            <a:pPr lvl="1">
              <a:lnSpc>
                <a:spcPct val="114999"/>
              </a:lnSpc>
            </a:pPr>
            <a:r>
              <a:rPr lang="it-IT" dirty="0" err="1"/>
              <a:t>Usually</a:t>
            </a:r>
            <a:r>
              <a:rPr lang="it-IT" dirty="0"/>
              <a:t>, the </a:t>
            </a:r>
            <a:r>
              <a:rPr lang="it-IT" dirty="0" err="1"/>
              <a:t>parameters</a:t>
            </a:r>
            <a:r>
              <a:rPr lang="it-IT" dirty="0"/>
              <a:t>     are </a:t>
            </a:r>
            <a:r>
              <a:rPr lang="it-IT" dirty="0" err="1"/>
              <a:t>fixed</a:t>
            </a:r>
            <a:r>
              <a:rPr lang="it-IT" dirty="0"/>
              <a:t> (one can </a:t>
            </a:r>
            <a:r>
              <a:rPr lang="it-IT" dirty="0" err="1"/>
              <a:t>jointly</a:t>
            </a:r>
            <a:r>
              <a:rPr lang="it-IT" dirty="0"/>
              <a:t> </a:t>
            </a:r>
            <a:r>
              <a:rPr lang="it-IT" dirty="0" err="1"/>
              <a:t>learn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beneficial</a:t>
            </a:r>
            <a:r>
              <a:rPr lang="it-IT" dirty="0"/>
              <a:t>)</a:t>
            </a:r>
          </a:p>
          <a:p>
            <a:pPr lvl="1">
              <a:lnSpc>
                <a:spcPct val="114999"/>
              </a:lnSpc>
            </a:pPr>
            <a:r>
              <a:rPr lang="it-IT" dirty="0" err="1"/>
              <a:t>Noise</a:t>
            </a:r>
            <a:r>
              <a:rPr lang="it-IT" dirty="0"/>
              <a:t> </a:t>
            </a:r>
            <a:r>
              <a:rPr lang="it-IT" dirty="0" err="1"/>
              <a:t>annealing</a:t>
            </a:r>
            <a:r>
              <a:rPr lang="it-IT" dirty="0"/>
              <a:t> (i.e., </a:t>
            </a:r>
            <a:r>
              <a:rPr lang="it-IT" dirty="0" err="1"/>
              <a:t>reducing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 scale              )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crucial</a:t>
            </a:r>
            <a:r>
              <a:rPr lang="it-IT" dirty="0"/>
              <a:t> to the performance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63A3BFA-CE95-A04C-E92F-7E94701380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23</a:t>
            </a:fld>
            <a:endParaRPr lang="it-IT"/>
          </a:p>
        </p:txBody>
      </p:sp>
      <p:pic>
        <p:nvPicPr>
          <p:cNvPr id="3" name="Immagine 2" descr="Immagine che contiene Carattere, tipografia, calligrafia, simbolo&#10;&#10;Il contenuto generato dall&amp;#39;IA potrebbe non essere corretto.">
            <a:extLst>
              <a:ext uri="{FF2B5EF4-FFF2-40B4-BE49-F238E27FC236}">
                <a16:creationId xmlns:a16="http://schemas.microsoft.com/office/drawing/2014/main" id="{C232D24F-6645-D0B5-8310-931A129D8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099" y="1847082"/>
            <a:ext cx="750939" cy="195724"/>
          </a:xfrm>
          <a:prstGeom prst="rect">
            <a:avLst/>
          </a:prstGeom>
        </p:spPr>
      </p:pic>
      <p:pic>
        <p:nvPicPr>
          <p:cNvPr id="5" name="Immagine 4" descr="Immagine che contiene simbolo, gancio, bianco e nero&#10;&#10;Il contenuto generato dall&amp;#39;IA potrebbe non essere corretto.">
            <a:extLst>
              <a:ext uri="{FF2B5EF4-FFF2-40B4-BE49-F238E27FC236}">
                <a16:creationId xmlns:a16="http://schemas.microsoft.com/office/drawing/2014/main" id="{21139F2B-0FEF-FC7B-8483-B240F58B5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902" y="2073684"/>
            <a:ext cx="203405" cy="194188"/>
          </a:xfrm>
          <a:prstGeom prst="rect">
            <a:avLst/>
          </a:prstGeom>
        </p:spPr>
      </p:pic>
      <p:pic>
        <p:nvPicPr>
          <p:cNvPr id="6" name="Immagine 5" descr="Immagine che contiene Carattere, schizzo, tipografia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6F00E443-67CA-434A-ACAD-49A9B1FF7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592" y="2341001"/>
            <a:ext cx="617283" cy="157317"/>
          </a:xfrm>
          <a:prstGeom prst="rect">
            <a:avLst/>
          </a:prstGeom>
        </p:spPr>
      </p:pic>
      <p:pic>
        <p:nvPicPr>
          <p:cNvPr id="8" name="Immagine 7" descr="Immagine che contiene testo, Carattere, bianco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751AB3AE-97F7-D17B-B493-BB12A16C4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91" y="3305346"/>
            <a:ext cx="8425016" cy="85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3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2C1B61BB-D4A3-A218-7D70-D03C9335D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1FDA6A72-93EF-C033-923C-AA6271FF68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Diffusion</a:t>
            </a:r>
            <a:r>
              <a:rPr lang="it" dirty="0"/>
              <a:t> </a:t>
            </a:r>
            <a:r>
              <a:rPr lang="it" dirty="0" err="1"/>
              <a:t>Probabilistic</a:t>
            </a:r>
            <a:r>
              <a:rPr lang="it" dirty="0"/>
              <a:t> Models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0282ED6B-AD3A-CA2B-0CB6-15EE57916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err="1"/>
              <a:t>Diffusion</a:t>
            </a:r>
            <a:r>
              <a:rPr lang="it-IT" dirty="0"/>
              <a:t> model </a:t>
            </a:r>
            <a:r>
              <a:rPr lang="it-IT" err="1"/>
              <a:t>aims</a:t>
            </a:r>
            <a:r>
              <a:rPr lang="it-IT" dirty="0"/>
              <a:t> to </a:t>
            </a:r>
            <a:r>
              <a:rPr lang="it-IT" err="1"/>
              <a:t>learn</a:t>
            </a:r>
            <a:r>
              <a:rPr lang="it-IT" dirty="0"/>
              <a:t> the </a:t>
            </a:r>
            <a:r>
              <a:rPr lang="it-IT" b="1" dirty="0"/>
              <a:t>reverse </a:t>
            </a:r>
            <a:r>
              <a:rPr lang="it-IT" dirty="0"/>
              <a:t>of </a:t>
            </a:r>
            <a:r>
              <a:rPr lang="it-IT" b="1" err="1"/>
              <a:t>noise</a:t>
            </a:r>
            <a:r>
              <a:rPr lang="it-IT" b="1" dirty="0"/>
              <a:t> generation</a:t>
            </a:r>
            <a:r>
              <a:rPr lang="it-IT" dirty="0"/>
              <a:t> procedure</a:t>
            </a:r>
          </a:p>
          <a:p>
            <a:pPr lvl="1">
              <a:lnSpc>
                <a:spcPct val="114999"/>
              </a:lnSpc>
            </a:pPr>
            <a:r>
              <a:rPr lang="it-IT" b="1" dirty="0" err="1"/>
              <a:t>Forward</a:t>
            </a:r>
            <a:r>
              <a:rPr lang="it-IT" b="1" dirty="0"/>
              <a:t> step</a:t>
            </a:r>
            <a:r>
              <a:rPr lang="it-IT" dirty="0"/>
              <a:t>: (</a:t>
            </a:r>
            <a:r>
              <a:rPr lang="it-IT" dirty="0" err="1"/>
              <a:t>Iteratively</a:t>
            </a:r>
            <a:r>
              <a:rPr lang="it-IT" dirty="0"/>
              <a:t>) </a:t>
            </a:r>
            <a:r>
              <a:rPr lang="it-IT" dirty="0" err="1"/>
              <a:t>Add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 to the </a:t>
            </a:r>
            <a:r>
              <a:rPr lang="it-IT" dirty="0" err="1"/>
              <a:t>original</a:t>
            </a:r>
            <a:r>
              <a:rPr lang="it-IT" dirty="0"/>
              <a:t> sample</a:t>
            </a:r>
          </a:p>
          <a:p>
            <a:pPr lvl="2">
              <a:lnSpc>
                <a:spcPct val="114999"/>
              </a:lnSpc>
            </a:pPr>
            <a:r>
              <a:rPr lang="it-IT" dirty="0"/>
              <a:t>→ </a:t>
            </a:r>
            <a:r>
              <a:rPr lang="it-IT" dirty="0" err="1"/>
              <a:t>Technically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product of </a:t>
            </a:r>
            <a:r>
              <a:rPr lang="it-IT" dirty="0" err="1"/>
              <a:t>conditional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 </a:t>
            </a:r>
            <a:r>
              <a:rPr lang="it-IT" dirty="0" err="1"/>
              <a:t>distribution</a:t>
            </a:r>
          </a:p>
          <a:p>
            <a:pPr lvl="2">
              <a:lnSpc>
                <a:spcPct val="114999"/>
              </a:lnSpc>
            </a:pPr>
            <a:endParaRPr lang="it-IT" dirty="0"/>
          </a:p>
          <a:p>
            <a:pPr lvl="2">
              <a:lnSpc>
                <a:spcPct val="114999"/>
              </a:lnSpc>
            </a:pPr>
            <a:endParaRPr lang="it-IT" dirty="0"/>
          </a:p>
          <a:p>
            <a:pPr lvl="2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r>
              <a:rPr lang="it-IT" b="1" dirty="0"/>
              <a:t>Reverse step</a:t>
            </a:r>
            <a:r>
              <a:rPr lang="it-IT" dirty="0"/>
              <a:t>: </a:t>
            </a:r>
            <a:r>
              <a:rPr lang="it-IT" err="1"/>
              <a:t>Recover</a:t>
            </a:r>
            <a:r>
              <a:rPr lang="it-IT" dirty="0"/>
              <a:t> the </a:t>
            </a:r>
            <a:r>
              <a:rPr lang="it-IT" err="1"/>
              <a:t>original</a:t>
            </a:r>
            <a:r>
              <a:rPr lang="it-IT" dirty="0"/>
              <a:t> sample from the </a:t>
            </a:r>
            <a:r>
              <a:rPr lang="it-IT" err="1"/>
              <a:t>noise</a:t>
            </a:r>
            <a:endParaRPr lang="it-IT"/>
          </a:p>
          <a:p>
            <a:pPr lvl="2">
              <a:lnSpc>
                <a:spcPct val="114999"/>
              </a:lnSpc>
            </a:pPr>
            <a:r>
              <a:rPr lang="it-IT" dirty="0"/>
              <a:t>→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a product of </a:t>
            </a:r>
            <a:r>
              <a:rPr lang="it-IT" dirty="0" err="1"/>
              <a:t>conditional</a:t>
            </a:r>
            <a:r>
              <a:rPr lang="it-IT" dirty="0"/>
              <a:t> (de)</a:t>
            </a:r>
            <a:r>
              <a:rPr lang="it-IT" dirty="0" err="1"/>
              <a:t>noise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</a:t>
            </a:r>
          </a:p>
          <a:p>
            <a:pPr lvl="1">
              <a:lnSpc>
                <a:spcPct val="114999"/>
              </a:lnSpc>
            </a:pPr>
            <a:r>
              <a:rPr lang="it-IT" dirty="0"/>
              <a:t>Use the </a:t>
            </a:r>
            <a:r>
              <a:rPr lang="it-IT" err="1"/>
              <a:t>learned</a:t>
            </a:r>
            <a:r>
              <a:rPr lang="it-IT" dirty="0"/>
              <a:t> </a:t>
            </a:r>
            <a:r>
              <a:rPr lang="it-IT" err="1"/>
              <a:t>parameters</a:t>
            </a:r>
            <a:r>
              <a:rPr lang="it-IT" dirty="0"/>
              <a:t>: </a:t>
            </a:r>
            <a:r>
              <a:rPr lang="it-IT" err="1"/>
              <a:t>denoiser</a:t>
            </a:r>
            <a:r>
              <a:rPr lang="it-IT" dirty="0"/>
              <a:t>     (</a:t>
            </a:r>
            <a:r>
              <a:rPr lang="it-IT" err="1"/>
              <a:t>main</a:t>
            </a:r>
            <a:r>
              <a:rPr lang="it-IT" dirty="0"/>
              <a:t> part) and </a:t>
            </a:r>
            <a:r>
              <a:rPr lang="it-IT" err="1"/>
              <a:t>randomness</a:t>
            </a:r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21DE32B-2358-8F5D-78DD-55E340764F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24</a:t>
            </a:fld>
            <a:endParaRPr lang="it-IT"/>
          </a:p>
        </p:txBody>
      </p:sp>
      <p:pic>
        <p:nvPicPr>
          <p:cNvPr id="3" name="Immagine 2" descr="Immagine che contiene Carattere, tipografia, calligrafia, simbolo&#10;&#10;Il contenuto generato dall&amp;#39;IA potrebbe non essere corretto.">
            <a:extLst>
              <a:ext uri="{FF2B5EF4-FFF2-40B4-BE49-F238E27FC236}">
                <a16:creationId xmlns:a16="http://schemas.microsoft.com/office/drawing/2014/main" id="{B57D4CBB-B6E0-05AC-E6F1-269E9F346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099" y="1847082"/>
            <a:ext cx="750939" cy="195724"/>
          </a:xfrm>
          <a:prstGeom prst="rect">
            <a:avLst/>
          </a:prstGeom>
        </p:spPr>
      </p:pic>
      <p:pic>
        <p:nvPicPr>
          <p:cNvPr id="8" name="Immagine 7" descr="Immagine che contiene testo, Carattere, bianco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CBD4DD6A-AD1B-AA5F-587A-74503FFB8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80" y="2051733"/>
            <a:ext cx="8425016" cy="855676"/>
          </a:xfrm>
          <a:prstGeom prst="rect">
            <a:avLst/>
          </a:prstGeom>
        </p:spPr>
      </p:pic>
      <p:pic>
        <p:nvPicPr>
          <p:cNvPr id="7" name="Immagine 6" descr="Immagine che contiene Carattere, tipografia, calligrafia, bianco&#10;&#10;Il contenuto generato dall&amp;#39;IA potrebbe non essere corretto.">
            <a:extLst>
              <a:ext uri="{FF2B5EF4-FFF2-40B4-BE49-F238E27FC236}">
                <a16:creationId xmlns:a16="http://schemas.microsoft.com/office/drawing/2014/main" id="{C0875E1B-E3C6-DFDC-55D8-4C0BF35A8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412" y="3272452"/>
            <a:ext cx="833592" cy="20801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BF9B499-B3D6-31C7-0AD8-D8C287E10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6193" y="3539458"/>
            <a:ext cx="233517" cy="21231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7D077F8-A95F-FFE4-3596-0185424E1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3727" y="3570953"/>
            <a:ext cx="186814" cy="176981"/>
          </a:xfrm>
          <a:prstGeom prst="rect">
            <a:avLst/>
          </a:prstGeom>
        </p:spPr>
      </p:pic>
      <p:pic>
        <p:nvPicPr>
          <p:cNvPr id="11" name="Immagine 10" descr="Immagine che contiene testo, Carattere, bianco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CC4DFC85-E7AB-4A09-52BC-51B54177D3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009" y="3842934"/>
            <a:ext cx="8710766" cy="72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24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D156427E-9DD0-E9E4-215B-3BA28ABE3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654B9B9A-D44F-5C4D-C9AD-D8467FE390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Diffusion</a:t>
            </a:r>
            <a:r>
              <a:rPr lang="it" dirty="0"/>
              <a:t> </a:t>
            </a:r>
            <a:r>
              <a:rPr lang="it" dirty="0" err="1"/>
              <a:t>Probabilistic</a:t>
            </a:r>
            <a:r>
              <a:rPr lang="it" dirty="0"/>
              <a:t> Models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D0088A0E-3C45-747F-B453-9DED93D1E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err="1"/>
              <a:t>Diffusion</a:t>
            </a:r>
            <a:r>
              <a:rPr lang="it-IT" dirty="0"/>
              <a:t> model </a:t>
            </a:r>
            <a:r>
              <a:rPr lang="it-IT" err="1"/>
              <a:t>aims</a:t>
            </a:r>
            <a:r>
              <a:rPr lang="it-IT" dirty="0"/>
              <a:t> to </a:t>
            </a:r>
            <a:r>
              <a:rPr lang="it-IT" err="1"/>
              <a:t>learn</a:t>
            </a:r>
            <a:r>
              <a:rPr lang="it-IT" dirty="0"/>
              <a:t> the </a:t>
            </a:r>
            <a:r>
              <a:rPr lang="it-IT" b="1" dirty="0"/>
              <a:t>reverse </a:t>
            </a:r>
            <a:r>
              <a:rPr lang="it-IT" dirty="0"/>
              <a:t>of </a:t>
            </a:r>
            <a:r>
              <a:rPr lang="it-IT" b="1" err="1"/>
              <a:t>noise</a:t>
            </a:r>
            <a:r>
              <a:rPr lang="it-IT" b="1" dirty="0"/>
              <a:t> generation</a:t>
            </a:r>
            <a:r>
              <a:rPr lang="it-IT" dirty="0"/>
              <a:t> procedure</a:t>
            </a:r>
          </a:p>
          <a:p>
            <a:pPr lvl="1">
              <a:lnSpc>
                <a:spcPct val="114999"/>
              </a:lnSpc>
            </a:pPr>
            <a:r>
              <a:rPr lang="it-IT" b="1" dirty="0" err="1"/>
              <a:t>Forward</a:t>
            </a:r>
            <a:r>
              <a:rPr lang="it-IT" b="1" dirty="0"/>
              <a:t> step</a:t>
            </a:r>
            <a:r>
              <a:rPr lang="it-IT" dirty="0"/>
              <a:t>: (</a:t>
            </a:r>
            <a:r>
              <a:rPr lang="it-IT" dirty="0" err="1"/>
              <a:t>Iteratively</a:t>
            </a:r>
            <a:r>
              <a:rPr lang="it-IT" dirty="0"/>
              <a:t>) </a:t>
            </a:r>
            <a:r>
              <a:rPr lang="it-IT" dirty="0" err="1"/>
              <a:t>Add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 to the </a:t>
            </a:r>
            <a:r>
              <a:rPr lang="it-IT" dirty="0" err="1"/>
              <a:t>original</a:t>
            </a:r>
            <a:r>
              <a:rPr lang="it-IT" dirty="0"/>
              <a:t> sample</a:t>
            </a:r>
          </a:p>
          <a:p>
            <a:pPr lvl="1">
              <a:lnSpc>
                <a:spcPct val="114999"/>
              </a:lnSpc>
            </a:pPr>
            <a:r>
              <a:rPr lang="it-IT" b="1" dirty="0"/>
              <a:t>Reverse step</a:t>
            </a:r>
            <a:r>
              <a:rPr lang="it-IT" dirty="0"/>
              <a:t>: </a:t>
            </a:r>
            <a:r>
              <a:rPr lang="it-IT" err="1"/>
              <a:t>Recover</a:t>
            </a:r>
            <a:r>
              <a:rPr lang="it-IT" dirty="0"/>
              <a:t> the </a:t>
            </a:r>
            <a:r>
              <a:rPr lang="it-IT" err="1"/>
              <a:t>original</a:t>
            </a:r>
            <a:r>
              <a:rPr lang="it-IT" dirty="0"/>
              <a:t> sample from the </a:t>
            </a:r>
            <a:r>
              <a:rPr lang="it-IT" err="1"/>
              <a:t>noise</a:t>
            </a:r>
            <a:endParaRPr lang="it-IT"/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r>
              <a:rPr lang="it-IT" b="1" dirty="0"/>
              <a:t>Training</a:t>
            </a:r>
            <a:r>
              <a:rPr lang="it-IT" dirty="0"/>
              <a:t>: </a:t>
            </a:r>
            <a:r>
              <a:rPr lang="it-IT" err="1"/>
              <a:t>Minimize</a:t>
            </a:r>
            <a:r>
              <a:rPr lang="it-IT" dirty="0"/>
              <a:t> </a:t>
            </a:r>
            <a:r>
              <a:rPr lang="it-IT" err="1"/>
              <a:t>variational</a:t>
            </a:r>
            <a:r>
              <a:rPr lang="it-IT" dirty="0"/>
              <a:t> </a:t>
            </a:r>
            <a:r>
              <a:rPr lang="it-IT" err="1"/>
              <a:t>lower</a:t>
            </a:r>
            <a:r>
              <a:rPr lang="it-IT" dirty="0"/>
              <a:t> </a:t>
            </a:r>
            <a:r>
              <a:rPr lang="it-IT" err="1"/>
              <a:t>bound</a:t>
            </a:r>
            <a:r>
              <a:rPr lang="it-IT" dirty="0"/>
              <a:t> of the model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632FF4C-DADC-1DA4-BEFD-BAB6DB5FBE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25</a:t>
            </a:fld>
            <a:endParaRPr lang="it-IT"/>
          </a:p>
        </p:txBody>
      </p:sp>
      <p:pic>
        <p:nvPicPr>
          <p:cNvPr id="8" name="Immagine 7" descr="Immagine che contiene testo, Carattere, bianco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BD336663-F5B7-DD23-8D7C-04A0F9F672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17" r="58862" b="5438"/>
          <a:stretch>
            <a:fillRect/>
          </a:stretch>
        </p:blipFill>
        <p:spPr>
          <a:xfrm>
            <a:off x="977080" y="2252662"/>
            <a:ext cx="3465875" cy="811003"/>
          </a:xfrm>
          <a:prstGeom prst="rect">
            <a:avLst/>
          </a:prstGeom>
        </p:spPr>
      </p:pic>
      <p:pic>
        <p:nvPicPr>
          <p:cNvPr id="11" name="Immagine 10" descr="Immagine che contiene testo, Carattere, bianco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1FA0337D-D257-0483-A524-F79808E073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7989" b="1250"/>
          <a:stretch>
            <a:fillRect/>
          </a:stretch>
        </p:blipFill>
        <p:spPr>
          <a:xfrm>
            <a:off x="4737921" y="2248264"/>
            <a:ext cx="3889889" cy="812982"/>
          </a:xfrm>
          <a:prstGeom prst="rect">
            <a:avLst/>
          </a:prstGeom>
        </p:spPr>
      </p:pic>
      <p:pic>
        <p:nvPicPr>
          <p:cNvPr id="5" name="Immagine 4" descr="Immagine che contiene testo, Carattere, bianco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837017B2-499F-C794-0B18-A81D9E6EC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468" y="3853340"/>
            <a:ext cx="5318636" cy="930342"/>
          </a:xfrm>
          <a:prstGeom prst="rect">
            <a:avLst/>
          </a:prstGeom>
        </p:spPr>
      </p:pic>
      <p:pic>
        <p:nvPicPr>
          <p:cNvPr id="6" name="Immagine 5" descr="Immagine che contiene Carattere, simbolo, logo, bianco&#10;&#10;Il contenuto generato dall&amp;#39;IA potrebbe non essere corretto.">
            <a:extLst>
              <a:ext uri="{FF2B5EF4-FFF2-40B4-BE49-F238E27FC236}">
                <a16:creationId xmlns:a16="http://schemas.microsoft.com/office/drawing/2014/main" id="{9E6A67C9-EB49-10E5-2DB1-9F6D5C8EB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6689" y="3276446"/>
            <a:ext cx="643092" cy="27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51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672436AB-0007-E50D-F7FC-EF673062E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E5D4E98C-BF94-4CAC-92CA-56F1A69B93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Diffusion</a:t>
            </a:r>
            <a:r>
              <a:rPr lang="it" dirty="0"/>
              <a:t> </a:t>
            </a:r>
            <a:r>
              <a:rPr lang="it" dirty="0" err="1"/>
              <a:t>Probabilistic</a:t>
            </a:r>
            <a:r>
              <a:rPr lang="it" dirty="0"/>
              <a:t> Models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EE3C7847-6217-16DF-3889-2542B2DAD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err="1"/>
              <a:t>Diffusion</a:t>
            </a:r>
            <a:r>
              <a:rPr lang="it-IT" dirty="0"/>
              <a:t> model </a:t>
            </a:r>
            <a:r>
              <a:rPr lang="it-IT" err="1"/>
              <a:t>aims</a:t>
            </a:r>
            <a:r>
              <a:rPr lang="it-IT" dirty="0"/>
              <a:t> to </a:t>
            </a:r>
            <a:r>
              <a:rPr lang="it-IT" err="1"/>
              <a:t>learn</a:t>
            </a:r>
            <a:r>
              <a:rPr lang="it-IT" dirty="0"/>
              <a:t> the </a:t>
            </a:r>
            <a:r>
              <a:rPr lang="it-IT" b="1" dirty="0"/>
              <a:t>reverse </a:t>
            </a:r>
            <a:r>
              <a:rPr lang="it-IT" dirty="0"/>
              <a:t>of </a:t>
            </a:r>
            <a:r>
              <a:rPr lang="it-IT" b="1" err="1"/>
              <a:t>noise</a:t>
            </a:r>
            <a:r>
              <a:rPr lang="it-IT" b="1" dirty="0"/>
              <a:t> generation</a:t>
            </a:r>
            <a:r>
              <a:rPr lang="it-IT" dirty="0"/>
              <a:t> procedure</a:t>
            </a:r>
          </a:p>
          <a:p>
            <a:pPr lvl="1">
              <a:lnSpc>
                <a:spcPct val="114999"/>
              </a:lnSpc>
            </a:pPr>
            <a:r>
              <a:rPr lang="it-IT" b="1" dirty="0"/>
              <a:t>Training</a:t>
            </a:r>
            <a:r>
              <a:rPr lang="it-IT" dirty="0"/>
              <a:t>: </a:t>
            </a:r>
            <a:r>
              <a:rPr lang="it-IT" err="1"/>
              <a:t>Minimize</a:t>
            </a:r>
            <a:r>
              <a:rPr lang="it-IT" dirty="0"/>
              <a:t> </a:t>
            </a:r>
            <a:r>
              <a:rPr lang="it-IT" err="1"/>
              <a:t>variational</a:t>
            </a:r>
            <a:r>
              <a:rPr lang="it-IT" dirty="0"/>
              <a:t> </a:t>
            </a:r>
            <a:r>
              <a:rPr lang="it-IT" err="1"/>
              <a:t>lower</a:t>
            </a:r>
            <a:r>
              <a:rPr lang="it-IT" dirty="0"/>
              <a:t> </a:t>
            </a:r>
            <a:r>
              <a:rPr lang="it-IT" err="1"/>
              <a:t>bound</a:t>
            </a:r>
            <a:r>
              <a:rPr lang="it-IT" dirty="0"/>
              <a:t> of the model</a:t>
            </a:r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2">
              <a:lnSpc>
                <a:spcPct val="114999"/>
              </a:lnSpc>
            </a:pPr>
            <a:r>
              <a:rPr lang="it-IT" err="1"/>
              <a:t>It</a:t>
            </a:r>
            <a:r>
              <a:rPr lang="it-IT" dirty="0"/>
              <a:t> can be </a:t>
            </a:r>
            <a:r>
              <a:rPr lang="it-IT" err="1"/>
              <a:t>decomposed</a:t>
            </a:r>
            <a:r>
              <a:rPr lang="it-IT" dirty="0"/>
              <a:t> to </a:t>
            </a:r>
            <a:r>
              <a:rPr lang="it-IT" err="1"/>
              <a:t>teh</a:t>
            </a:r>
            <a:r>
              <a:rPr lang="it-IT" dirty="0"/>
              <a:t> step-wise </a:t>
            </a:r>
            <a:r>
              <a:rPr lang="it-IT" err="1"/>
              <a:t>losses</a:t>
            </a:r>
            <a:r>
              <a:rPr lang="it-IT" dirty="0"/>
              <a:t> (for </a:t>
            </a:r>
            <a:r>
              <a:rPr lang="it-IT" err="1"/>
              <a:t>each</a:t>
            </a:r>
            <a:r>
              <a:rPr lang="it-IT" dirty="0"/>
              <a:t> step </a:t>
            </a:r>
            <a:r>
              <a:rPr lang="it-IT" i="1" dirty="0"/>
              <a:t>t</a:t>
            </a:r>
            <a:r>
              <a:rPr lang="it-IT" dirty="0"/>
              <a:t>)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16CDB7C-B529-B727-35A1-81E59E24DF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26</a:t>
            </a:fld>
            <a:endParaRPr lang="it-IT"/>
          </a:p>
        </p:txBody>
      </p:sp>
      <p:pic>
        <p:nvPicPr>
          <p:cNvPr id="5" name="Immagine 4" descr="Immagine che contiene testo, Carattere, bianco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057E3C96-472C-4C4C-CAE0-551B05159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871" y="1945267"/>
            <a:ext cx="4489039" cy="782859"/>
          </a:xfrm>
          <a:prstGeom prst="rect">
            <a:avLst/>
          </a:prstGeom>
        </p:spPr>
      </p:pic>
      <p:pic>
        <p:nvPicPr>
          <p:cNvPr id="3" name="Immagine 2" descr="Immagine che contiene testo, Carattere, line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4FE9317C-5845-501C-D45E-294DC5825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863" y="3349646"/>
            <a:ext cx="7586202" cy="10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25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04">
          <a:extLst>
            <a:ext uri="{FF2B5EF4-FFF2-40B4-BE49-F238E27FC236}">
              <a16:creationId xmlns:a16="http://schemas.microsoft.com/office/drawing/2014/main" id="{B2802E74-FAA5-156B-C045-8750AAEE5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AC747498-51F4-0CE4-387A-C7A81C5D9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Diffusion</a:t>
            </a:r>
            <a:r>
              <a:rPr lang="it" dirty="0"/>
              <a:t> </a:t>
            </a:r>
            <a:r>
              <a:rPr lang="it" dirty="0" err="1"/>
              <a:t>Probabilistic</a:t>
            </a:r>
            <a:r>
              <a:rPr lang="it" dirty="0"/>
              <a:t> Models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0D9BECA2-DEFF-4638-4626-B40B24899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err="1"/>
              <a:t>Diffusion</a:t>
            </a:r>
            <a:r>
              <a:rPr lang="it-IT" dirty="0"/>
              <a:t> model </a:t>
            </a:r>
            <a:r>
              <a:rPr lang="it-IT" err="1"/>
              <a:t>aims</a:t>
            </a:r>
            <a:r>
              <a:rPr lang="it-IT" dirty="0"/>
              <a:t> to </a:t>
            </a:r>
            <a:r>
              <a:rPr lang="it-IT" err="1"/>
              <a:t>learn</a:t>
            </a:r>
            <a:r>
              <a:rPr lang="it-IT" dirty="0"/>
              <a:t> the </a:t>
            </a:r>
            <a:r>
              <a:rPr lang="it-IT" b="1" dirty="0"/>
              <a:t>reverse </a:t>
            </a:r>
            <a:r>
              <a:rPr lang="it-IT" dirty="0"/>
              <a:t>of </a:t>
            </a:r>
            <a:r>
              <a:rPr lang="it-IT" b="1" err="1"/>
              <a:t>noise</a:t>
            </a:r>
            <a:r>
              <a:rPr lang="it-IT" b="1" dirty="0"/>
              <a:t> generation</a:t>
            </a:r>
            <a:r>
              <a:rPr lang="it-IT" dirty="0"/>
              <a:t> procedure</a:t>
            </a:r>
          </a:p>
          <a:p>
            <a:pPr lvl="1">
              <a:lnSpc>
                <a:spcPct val="114999"/>
              </a:lnSpc>
            </a:pPr>
            <a:r>
              <a:rPr lang="it-IT" b="1" dirty="0"/>
              <a:t>Training</a:t>
            </a:r>
            <a:r>
              <a:rPr lang="it-IT" dirty="0"/>
              <a:t>: </a:t>
            </a:r>
            <a:r>
              <a:rPr lang="it-IT" err="1"/>
              <a:t>Minimize</a:t>
            </a:r>
            <a:r>
              <a:rPr lang="it-IT" dirty="0"/>
              <a:t> </a:t>
            </a:r>
            <a:r>
              <a:rPr lang="it-IT" err="1"/>
              <a:t>variational</a:t>
            </a:r>
            <a:r>
              <a:rPr lang="it-IT" dirty="0"/>
              <a:t> </a:t>
            </a:r>
            <a:r>
              <a:rPr lang="it-IT" err="1"/>
              <a:t>lower</a:t>
            </a:r>
            <a:r>
              <a:rPr lang="it-IT" dirty="0"/>
              <a:t> </a:t>
            </a:r>
            <a:r>
              <a:rPr lang="it-IT" err="1"/>
              <a:t>bound</a:t>
            </a:r>
            <a:r>
              <a:rPr lang="it-IT" dirty="0"/>
              <a:t> of the model</a:t>
            </a:r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2">
              <a:lnSpc>
                <a:spcPct val="114999"/>
              </a:lnSpc>
            </a:pPr>
            <a:r>
              <a:rPr lang="it-IT" dirty="0">
                <a:solidFill>
                  <a:srgbClr val="595959"/>
                </a:solidFill>
              </a:rPr>
              <a:t>Here, the </a:t>
            </a:r>
            <a:r>
              <a:rPr lang="it-IT" err="1">
                <a:solidFill>
                  <a:srgbClr val="595959"/>
                </a:solidFill>
              </a:rPr>
              <a:t>true</a:t>
            </a:r>
            <a:r>
              <a:rPr lang="it-IT" dirty="0">
                <a:solidFill>
                  <a:srgbClr val="595959"/>
                </a:solidFill>
              </a:rPr>
              <a:t> reverse step                    can be </a:t>
            </a:r>
            <a:r>
              <a:rPr lang="it-IT" err="1">
                <a:solidFill>
                  <a:srgbClr val="595959"/>
                </a:solidFill>
              </a:rPr>
              <a:t>computed</a:t>
            </a:r>
            <a:r>
              <a:rPr lang="it-IT" dirty="0">
                <a:solidFill>
                  <a:srgbClr val="595959"/>
                </a:solidFill>
              </a:rPr>
              <a:t> </a:t>
            </a:r>
            <a:r>
              <a:rPr lang="it-IT" err="1">
                <a:solidFill>
                  <a:srgbClr val="595959"/>
                </a:solidFill>
              </a:rPr>
              <a:t>as</a:t>
            </a:r>
            <a:r>
              <a:rPr lang="it-IT" dirty="0">
                <a:solidFill>
                  <a:srgbClr val="595959"/>
                </a:solidFill>
              </a:rPr>
              <a:t> a </a:t>
            </a:r>
            <a:r>
              <a:rPr lang="it-IT" err="1">
                <a:solidFill>
                  <a:srgbClr val="595959"/>
                </a:solidFill>
              </a:rPr>
              <a:t>closed</a:t>
            </a:r>
            <a:r>
              <a:rPr lang="it-IT" dirty="0">
                <a:solidFill>
                  <a:srgbClr val="595959"/>
                </a:solidFill>
              </a:rPr>
              <a:t> form of</a:t>
            </a:r>
          </a:p>
          <a:p>
            <a:pPr lvl="2">
              <a:lnSpc>
                <a:spcPct val="114999"/>
              </a:lnSpc>
            </a:pPr>
            <a:r>
              <a:rPr lang="it-IT" dirty="0"/>
              <a:t>Note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define</a:t>
            </a:r>
            <a:r>
              <a:rPr lang="it-IT" dirty="0"/>
              <a:t> the </a:t>
            </a:r>
            <a:r>
              <a:rPr lang="it-IT" dirty="0" err="1"/>
              <a:t>true</a:t>
            </a:r>
            <a:r>
              <a:rPr lang="it-IT" dirty="0"/>
              <a:t> </a:t>
            </a:r>
            <a:r>
              <a:rPr lang="it-IT" dirty="0" err="1"/>
              <a:t>forward</a:t>
            </a:r>
            <a:r>
              <a:rPr lang="it-IT" dirty="0"/>
              <a:t> step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1DBA626-562F-8AC3-9245-431DF3E199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27</a:t>
            </a:fld>
            <a:endParaRPr lang="it-IT"/>
          </a:p>
        </p:txBody>
      </p:sp>
      <p:pic>
        <p:nvPicPr>
          <p:cNvPr id="3" name="Immagine 2" descr="Immagine che contiene testo, Carattere, line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09EC49CE-9DFE-8E72-B64C-54C3B4A16B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479"/>
          <a:stretch>
            <a:fillRect/>
          </a:stretch>
        </p:blipFill>
        <p:spPr>
          <a:xfrm>
            <a:off x="1161436" y="1837936"/>
            <a:ext cx="7586202" cy="729556"/>
          </a:xfrm>
          <a:prstGeom prst="rect">
            <a:avLst/>
          </a:prstGeom>
        </p:spPr>
      </p:pic>
      <p:pic>
        <p:nvPicPr>
          <p:cNvPr id="7" name="Immagine 6" descr="Immagine che contiene Carattere, bianco, Elementi grafici, simbolo&#10;&#10;Il contenuto generato dall&amp;#39;IA potrebbe non essere corretto.">
            <a:extLst>
              <a:ext uri="{FF2B5EF4-FFF2-40B4-BE49-F238E27FC236}">
                <a16:creationId xmlns:a16="http://schemas.microsoft.com/office/drawing/2014/main" id="{A35110A2-57ED-EBF6-DA7C-0D1DCD9D9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429" y="2812026"/>
            <a:ext cx="890434" cy="19234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97804F7-5D14-3868-6180-EE55D4EC2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5359" y="2812332"/>
            <a:ext cx="189886" cy="19173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5134886-E86A-CE5A-B72C-4054727E5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496" y="3075808"/>
            <a:ext cx="666751" cy="171758"/>
          </a:xfrm>
          <a:prstGeom prst="rect">
            <a:avLst/>
          </a:prstGeom>
        </p:spPr>
      </p:pic>
      <p:pic>
        <p:nvPicPr>
          <p:cNvPr id="10" name="Immagine 9" descr="Immagine che contiene testo, Carattere, bianco, calligrafia&#10;&#10;Il contenuto generato dall&amp;#39;IA potrebbe non essere corretto.">
            <a:extLst>
              <a:ext uri="{FF2B5EF4-FFF2-40B4-BE49-F238E27FC236}">
                <a16:creationId xmlns:a16="http://schemas.microsoft.com/office/drawing/2014/main" id="{012421A7-C28A-2BD1-3CA3-4775BB0A7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7700" y="3707068"/>
            <a:ext cx="4435578" cy="95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23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E5678913-5256-AA8A-C5BA-2C7A39C04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90A29C8F-78C6-4AF3-C6B2-C110A3C442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Diffusion</a:t>
            </a:r>
            <a:r>
              <a:rPr lang="it" dirty="0"/>
              <a:t> </a:t>
            </a:r>
            <a:r>
              <a:rPr lang="it" dirty="0" err="1"/>
              <a:t>Probabilistic</a:t>
            </a:r>
            <a:r>
              <a:rPr lang="it" dirty="0"/>
              <a:t> Models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4255282F-0785-126C-37E3-2C229E7F2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err="1"/>
              <a:t>Diffusion</a:t>
            </a:r>
            <a:r>
              <a:rPr lang="it-IT" dirty="0"/>
              <a:t> model </a:t>
            </a:r>
            <a:r>
              <a:rPr lang="it-IT" err="1"/>
              <a:t>aims</a:t>
            </a:r>
            <a:r>
              <a:rPr lang="it-IT" dirty="0"/>
              <a:t> to </a:t>
            </a:r>
            <a:r>
              <a:rPr lang="it-IT" err="1"/>
              <a:t>learn</a:t>
            </a:r>
            <a:r>
              <a:rPr lang="it-IT" dirty="0"/>
              <a:t> the </a:t>
            </a:r>
            <a:r>
              <a:rPr lang="it-IT" b="1" dirty="0"/>
              <a:t>reverse </a:t>
            </a:r>
            <a:r>
              <a:rPr lang="it-IT" dirty="0"/>
              <a:t>of </a:t>
            </a:r>
            <a:r>
              <a:rPr lang="it-IT" b="1" err="1"/>
              <a:t>noise</a:t>
            </a:r>
            <a:r>
              <a:rPr lang="it-IT" b="1" dirty="0"/>
              <a:t> generation</a:t>
            </a:r>
            <a:r>
              <a:rPr lang="it-IT" dirty="0"/>
              <a:t> procedure</a:t>
            </a:r>
          </a:p>
          <a:p>
            <a:pPr lvl="1">
              <a:lnSpc>
                <a:spcPct val="114999"/>
              </a:lnSpc>
            </a:pPr>
            <a:r>
              <a:rPr lang="it-IT" b="1" dirty="0"/>
              <a:t>Sampling</a:t>
            </a:r>
            <a:r>
              <a:rPr lang="it-IT" dirty="0"/>
              <a:t>: </a:t>
            </a:r>
            <a:r>
              <a:rPr lang="it-IT" dirty="0" err="1"/>
              <a:t>Draw</a:t>
            </a:r>
            <a:r>
              <a:rPr lang="it-IT" dirty="0"/>
              <a:t> a random </a:t>
            </a:r>
            <a:r>
              <a:rPr lang="it-IT" dirty="0" err="1"/>
              <a:t>noise</a:t>
            </a:r>
            <a:r>
              <a:rPr lang="it-IT" dirty="0"/>
              <a:t>      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apply</a:t>
            </a:r>
            <a:r>
              <a:rPr lang="it-IT" dirty="0"/>
              <a:t> the reverse step</a:t>
            </a:r>
          </a:p>
          <a:p>
            <a:pPr lvl="1">
              <a:lnSpc>
                <a:spcPct val="114999"/>
              </a:lnSpc>
            </a:pP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requires</a:t>
            </a:r>
            <a:r>
              <a:rPr lang="it-IT" dirty="0"/>
              <a:t> the 1000 reverse steps (</a:t>
            </a:r>
            <a:r>
              <a:rPr lang="it-IT" dirty="0" err="1"/>
              <a:t>very</a:t>
            </a:r>
            <a:r>
              <a:rPr lang="it-IT" dirty="0"/>
              <a:t> slow)</a:t>
            </a:r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2">
              <a:lnSpc>
                <a:spcPct val="114999"/>
              </a:lnSpc>
            </a:pP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6525AE-F673-C81F-25A0-D75C0631FC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28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EBD30C5-11D1-3815-6FCB-D64E1B567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690" y="1582839"/>
            <a:ext cx="189887" cy="189580"/>
          </a:xfrm>
          <a:prstGeom prst="rect">
            <a:avLst/>
          </a:prstGeom>
        </p:spPr>
      </p:pic>
      <p:pic>
        <p:nvPicPr>
          <p:cNvPr id="6" name="Immagine 5" descr="Immagine che contiene Carattere, tipografia, simbolo, bianco&#10;&#10;Il contenuto generato dall&amp;#39;IA potrebbe non essere corretto.">
            <a:extLst>
              <a:ext uri="{FF2B5EF4-FFF2-40B4-BE49-F238E27FC236}">
                <a16:creationId xmlns:a16="http://schemas.microsoft.com/office/drawing/2014/main" id="{B5A09EE4-EC84-E423-F310-2FA4319F6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087" y="1585759"/>
            <a:ext cx="785046" cy="211394"/>
          </a:xfrm>
          <a:prstGeom prst="rect">
            <a:avLst/>
          </a:prstGeom>
        </p:spPr>
      </p:pic>
      <p:pic>
        <p:nvPicPr>
          <p:cNvPr id="11" name="Immagine 10" descr="Immagine che contiene schermata, recinzione, aria aperta, finestra&#10;&#10;Il contenuto generato dall&amp;#39;IA potrebbe non essere corretto.">
            <a:extLst>
              <a:ext uri="{FF2B5EF4-FFF2-40B4-BE49-F238E27FC236}">
                <a16:creationId xmlns:a16="http://schemas.microsoft.com/office/drawing/2014/main" id="{041AB4CE-7C91-0D85-0846-864AA5E44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17" y="2390131"/>
            <a:ext cx="8415798" cy="168690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3F7227C-0491-4A62-A285-E466A931D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90" y="4088221"/>
            <a:ext cx="189887" cy="189580"/>
          </a:xfrm>
          <a:prstGeom prst="rect">
            <a:avLst/>
          </a:prstGeom>
        </p:spPr>
      </p:pic>
      <p:pic>
        <p:nvPicPr>
          <p:cNvPr id="14" name="Immagine 13" descr="Immagine che contiene Carattere, tipografia, simbolo, bianco&#10;&#10;Il contenuto generato dall&amp;#39;IA potrebbe non essere corretto.">
            <a:extLst>
              <a:ext uri="{FF2B5EF4-FFF2-40B4-BE49-F238E27FC236}">
                <a16:creationId xmlns:a16="http://schemas.microsoft.com/office/drawing/2014/main" id="{79AFCEB5-9B7F-7785-1F58-716CCF34E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324" y="4063486"/>
            <a:ext cx="785046" cy="21139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A1E6BEB-9E61-70D0-9CA2-40DCE76B8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356" y="4089759"/>
            <a:ext cx="299885" cy="21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54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1B9C2F48-3675-B1AC-B040-E9DB0D23C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17B187B3-F1CF-557B-6AF6-3C77DF2F45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Diffusion</a:t>
            </a:r>
            <a:r>
              <a:rPr lang="it" dirty="0"/>
              <a:t> </a:t>
            </a:r>
            <a:r>
              <a:rPr lang="it" dirty="0" err="1"/>
              <a:t>Probabilistic</a:t>
            </a:r>
            <a:r>
              <a:rPr lang="it" dirty="0"/>
              <a:t> Models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D723319A-86DA-8E39-0D0C-1CFB4C6C8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err="1"/>
              <a:t>Diffusion</a:t>
            </a:r>
            <a:r>
              <a:rPr lang="it-IT" dirty="0"/>
              <a:t> model </a:t>
            </a:r>
            <a:r>
              <a:rPr lang="it-IT" err="1"/>
              <a:t>aims</a:t>
            </a:r>
            <a:r>
              <a:rPr lang="it-IT" dirty="0"/>
              <a:t> to </a:t>
            </a:r>
            <a:r>
              <a:rPr lang="it-IT" err="1"/>
              <a:t>learn</a:t>
            </a:r>
            <a:r>
              <a:rPr lang="it-IT" dirty="0"/>
              <a:t> the </a:t>
            </a:r>
            <a:r>
              <a:rPr lang="it-IT" b="1" dirty="0"/>
              <a:t>reverse </a:t>
            </a:r>
            <a:r>
              <a:rPr lang="it-IT" dirty="0"/>
              <a:t>of </a:t>
            </a:r>
            <a:r>
              <a:rPr lang="it-IT" b="1" err="1"/>
              <a:t>noise</a:t>
            </a:r>
            <a:r>
              <a:rPr lang="it-IT" b="1" dirty="0"/>
              <a:t> generation</a:t>
            </a:r>
            <a:r>
              <a:rPr lang="it-IT" dirty="0"/>
              <a:t> procedure</a:t>
            </a:r>
          </a:p>
          <a:p>
            <a:pPr lvl="1">
              <a:lnSpc>
                <a:spcPct val="114999"/>
              </a:lnSpc>
            </a:pPr>
            <a:r>
              <a:rPr lang="it-IT" b="1" dirty="0"/>
              <a:t>Sampling</a:t>
            </a:r>
            <a:r>
              <a:rPr lang="it-IT" dirty="0"/>
              <a:t>: </a:t>
            </a:r>
            <a:r>
              <a:rPr lang="it-IT" dirty="0" err="1"/>
              <a:t>Draw</a:t>
            </a:r>
            <a:r>
              <a:rPr lang="it-IT" dirty="0"/>
              <a:t> a random </a:t>
            </a:r>
            <a:r>
              <a:rPr lang="it-IT" dirty="0" err="1"/>
              <a:t>noise</a:t>
            </a:r>
            <a:r>
              <a:rPr lang="it-IT" dirty="0"/>
              <a:t>      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apply</a:t>
            </a:r>
            <a:r>
              <a:rPr lang="it-IT" dirty="0"/>
              <a:t> the reverse step</a:t>
            </a:r>
          </a:p>
          <a:p>
            <a:pPr lvl="1">
              <a:lnSpc>
                <a:spcPct val="114999"/>
              </a:lnSpc>
            </a:pP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requires</a:t>
            </a:r>
            <a:r>
              <a:rPr lang="it-IT" dirty="0"/>
              <a:t> the 1000 reverse steps (</a:t>
            </a:r>
            <a:r>
              <a:rPr lang="it-IT" dirty="0" err="1"/>
              <a:t>very</a:t>
            </a:r>
            <a:r>
              <a:rPr lang="it-IT" dirty="0"/>
              <a:t> slow)</a:t>
            </a:r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2">
              <a:lnSpc>
                <a:spcPct val="114999"/>
              </a:lnSpc>
            </a:pP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74979C3-A401-35D5-3CD8-281E065539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29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B28875B-8A7F-584B-C0D0-2256538D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690" y="1582839"/>
            <a:ext cx="189887" cy="189580"/>
          </a:xfrm>
          <a:prstGeom prst="rect">
            <a:avLst/>
          </a:prstGeom>
        </p:spPr>
      </p:pic>
      <p:pic>
        <p:nvPicPr>
          <p:cNvPr id="6" name="Immagine 5" descr="Immagine che contiene Carattere, tipografia, simbolo, bianco&#10;&#10;Il contenuto generato dall&amp;#39;IA potrebbe non essere corretto.">
            <a:extLst>
              <a:ext uri="{FF2B5EF4-FFF2-40B4-BE49-F238E27FC236}">
                <a16:creationId xmlns:a16="http://schemas.microsoft.com/office/drawing/2014/main" id="{E214A6B0-734B-C3DB-CD75-6866D673F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087" y="1585759"/>
            <a:ext cx="785046" cy="211394"/>
          </a:xfrm>
          <a:prstGeom prst="rect">
            <a:avLst/>
          </a:prstGeom>
        </p:spPr>
      </p:pic>
      <p:pic>
        <p:nvPicPr>
          <p:cNvPr id="3" name="Immagine 2" descr="Immagine che contiene Viso umano, uomo, schermata, persona&#10;&#10;Il contenuto generato dall&amp;#39;IA potrebbe non essere corretto.">
            <a:extLst>
              <a:ext uri="{FF2B5EF4-FFF2-40B4-BE49-F238E27FC236}">
                <a16:creationId xmlns:a16="http://schemas.microsoft.com/office/drawing/2014/main" id="{DEBF6F96-5AEA-C8B9-65A9-4D0FDD8A5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2119834"/>
            <a:ext cx="7991783" cy="245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9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E4518675-CB0B-1CAF-4523-5523AD4D2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09">
            <a:extLst>
              <a:ext uri="{FF2B5EF4-FFF2-40B4-BE49-F238E27FC236}">
                <a16:creationId xmlns:a16="http://schemas.microsoft.com/office/drawing/2014/main" id="{3B3296CF-EE78-3D62-9CA3-39C0B7582D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it" dirty="0" err="1"/>
              <a:t>Motivations</a:t>
            </a:r>
            <a:r>
              <a:rPr lang="it" dirty="0"/>
              <a:t> for Generative Models 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53605-940B-D9AD-1DBA-59F56B745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Until now we saw methods that can </a:t>
            </a:r>
            <a:r>
              <a:rPr lang="en-US" b="1" dirty="0"/>
              <a:t>reconstruct </a:t>
            </a:r>
            <a:r>
              <a:rPr lang="en-US" dirty="0"/>
              <a:t>scene and objects from multiple images (SFM, Multiview Stereo, </a:t>
            </a:r>
            <a:r>
              <a:rPr lang="en-US" dirty="0" err="1"/>
              <a:t>NeRF</a:t>
            </a:r>
            <a:r>
              <a:rPr lang="en-US" dirty="0"/>
              <a:t>, Gaussian Splatting...)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9DC8011-315A-9881-DE65-5C050EA701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</a:t>
            </a:fld>
            <a:endParaRPr lang="it-IT"/>
          </a:p>
        </p:txBody>
      </p:sp>
      <p:sp>
        <p:nvSpPr>
          <p:cNvPr id="1293" name="Google Shape;1293;p109">
            <a:extLst>
              <a:ext uri="{FF2B5EF4-FFF2-40B4-BE49-F238E27FC236}">
                <a16:creationId xmlns:a16="http://schemas.microsoft.com/office/drawing/2014/main" id="{D5F03CB0-4356-E2C2-173D-06E1E8009173}"/>
              </a:ext>
            </a:extLst>
          </p:cNvPr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pic>
        <p:nvPicPr>
          <p:cNvPr id="4" name="Picture 3" descr="3D Gaussian Splatting Technique | Spline Dynamics">
            <a:extLst>
              <a:ext uri="{FF2B5EF4-FFF2-40B4-BE49-F238E27FC236}">
                <a16:creationId xmlns:a16="http://schemas.microsoft.com/office/drawing/2014/main" id="{20686244-37B1-DBA0-D1A3-3A85956CF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495" y="1941739"/>
            <a:ext cx="1782073" cy="1786875"/>
          </a:xfrm>
          <a:prstGeom prst="rect">
            <a:avLst/>
          </a:prstGeom>
        </p:spPr>
      </p:pic>
      <p:pic>
        <p:nvPicPr>
          <p:cNvPr id="8" name="Picture 7" descr="NeRF: Neural Radiance Fields">
            <a:extLst>
              <a:ext uri="{FF2B5EF4-FFF2-40B4-BE49-F238E27FC236}">
                <a16:creationId xmlns:a16="http://schemas.microsoft.com/office/drawing/2014/main" id="{24C4D7D0-2F43-3B6D-D1F0-27A936112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606" y="3553457"/>
            <a:ext cx="4466932" cy="1549765"/>
          </a:xfrm>
          <a:prstGeom prst="rect">
            <a:avLst/>
          </a:prstGeom>
        </p:spPr>
      </p:pic>
      <p:pic>
        <p:nvPicPr>
          <p:cNvPr id="10" name="Picture 9" descr="3D Reconstruction with Stereo Images -Part 1: Camera Calibration | by  AI/HUB | Medium">
            <a:extLst>
              <a:ext uri="{FF2B5EF4-FFF2-40B4-BE49-F238E27FC236}">
                <a16:creationId xmlns:a16="http://schemas.microsoft.com/office/drawing/2014/main" id="{4C8E612C-F101-4C88-BC74-6BD7A87757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5" b="4407"/>
          <a:stretch>
            <a:fillRect/>
          </a:stretch>
        </p:blipFill>
        <p:spPr>
          <a:xfrm>
            <a:off x="2327615" y="1902320"/>
            <a:ext cx="2769854" cy="1822863"/>
          </a:xfrm>
          <a:prstGeom prst="rect">
            <a:avLst/>
          </a:prstGeom>
        </p:spPr>
      </p:pic>
      <p:pic>
        <p:nvPicPr>
          <p:cNvPr id="7" name="Picture 6" descr="2311.18801] Distributed Global Structure-from-Motion with a Deep Front-End">
            <a:extLst>
              <a:ext uri="{FF2B5EF4-FFF2-40B4-BE49-F238E27FC236}">
                <a16:creationId xmlns:a16="http://schemas.microsoft.com/office/drawing/2014/main" id="{51C36DAF-DB8D-87B5-CB6D-DEAD22D19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91" y="2856903"/>
            <a:ext cx="2496491" cy="224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83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CBBD1E11-6C8D-C856-7D12-ACA0E9C08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246AE264-54D4-A674-DC39-E67247C26B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Denoising</a:t>
            </a:r>
            <a:r>
              <a:rPr lang="it" dirty="0"/>
              <a:t> </a:t>
            </a:r>
            <a:r>
              <a:rPr lang="it" dirty="0" err="1"/>
              <a:t>Diffusion</a:t>
            </a:r>
            <a:r>
              <a:rPr lang="it" dirty="0"/>
              <a:t> </a:t>
            </a:r>
            <a:r>
              <a:rPr lang="it" dirty="0" err="1"/>
              <a:t>Probabilistic</a:t>
            </a:r>
            <a:r>
              <a:rPr lang="it" dirty="0"/>
              <a:t> Models (DDPM)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0EBB91A0-99EA-E689-80F5-D4BC79824B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dirty="0"/>
              <a:t>DDPM </a:t>
            </a:r>
            <a:r>
              <a:rPr lang="it-IT" dirty="0" err="1"/>
              <a:t>reparametrizes</a:t>
            </a:r>
            <a:r>
              <a:rPr lang="it-IT" dirty="0"/>
              <a:t> the reverse </a:t>
            </a:r>
            <a:r>
              <a:rPr lang="it-IT" dirty="0" err="1"/>
              <a:t>distributions</a:t>
            </a:r>
            <a:r>
              <a:rPr lang="it-IT" dirty="0"/>
              <a:t> of </a:t>
            </a:r>
            <a:r>
              <a:rPr lang="it-IT" dirty="0" err="1"/>
              <a:t>diffusion</a:t>
            </a:r>
            <a:r>
              <a:rPr lang="it-IT" dirty="0"/>
              <a:t> models</a:t>
            </a:r>
            <a:endParaRPr lang="it-IT"/>
          </a:p>
          <a:p>
            <a:pPr lvl="1">
              <a:lnSpc>
                <a:spcPct val="114999"/>
              </a:lnSpc>
            </a:pPr>
            <a:r>
              <a:rPr lang="it-IT" dirty="0"/>
              <a:t>Key idea: </a:t>
            </a:r>
            <a:r>
              <a:rPr lang="it-IT" err="1"/>
              <a:t>Predict</a:t>
            </a:r>
            <a:r>
              <a:rPr lang="it-IT" dirty="0"/>
              <a:t> the </a:t>
            </a:r>
            <a:r>
              <a:rPr lang="it-IT" err="1"/>
              <a:t>noise</a:t>
            </a:r>
            <a:r>
              <a:rPr lang="it-IT" dirty="0"/>
              <a:t> </a:t>
            </a:r>
            <a:r>
              <a:rPr lang="it-IT" err="1"/>
              <a:t>instead</a:t>
            </a:r>
            <a:r>
              <a:rPr lang="it-IT" dirty="0"/>
              <a:t> of the </a:t>
            </a:r>
            <a:r>
              <a:rPr lang="it-IT" err="1"/>
              <a:t>denoised</a:t>
            </a:r>
            <a:r>
              <a:rPr lang="it-IT" dirty="0"/>
              <a:t> </a:t>
            </a:r>
            <a:r>
              <a:rPr lang="it-IT" err="1"/>
              <a:t>signal</a:t>
            </a:r>
            <a:endParaRPr lang="it-IT"/>
          </a:p>
          <a:p>
            <a:pPr lvl="2">
              <a:lnSpc>
                <a:spcPct val="114999"/>
              </a:lnSpc>
            </a:pPr>
            <a:r>
              <a:rPr lang="it-IT" err="1"/>
              <a:t>Since</a:t>
            </a:r>
            <a:r>
              <a:rPr lang="it-IT" dirty="0"/>
              <a:t>      and     share </a:t>
            </a:r>
            <a:r>
              <a:rPr lang="it-IT" err="1"/>
              <a:t>most</a:t>
            </a:r>
            <a:r>
              <a:rPr lang="it-IT" dirty="0"/>
              <a:t> information, </a:t>
            </a:r>
            <a:r>
              <a:rPr lang="it-IT" err="1"/>
              <a:t>us</a:t>
            </a:r>
            <a:r>
              <a:rPr lang="it-IT" dirty="0"/>
              <a:t> </a:t>
            </a:r>
            <a:r>
              <a:rPr lang="it-IT" err="1"/>
              <a:t>it</a:t>
            </a:r>
            <a:r>
              <a:rPr lang="it-IT" dirty="0"/>
              <a:t> </a:t>
            </a:r>
            <a:r>
              <a:rPr lang="it-IT" err="1"/>
              <a:t>is</a:t>
            </a:r>
            <a:r>
              <a:rPr lang="it-IT" dirty="0"/>
              <a:t> </a:t>
            </a:r>
            <a:r>
              <a:rPr lang="it-IT" err="1"/>
              <a:t>redundant</a:t>
            </a:r>
            <a:endParaRPr lang="it-IT" dirty="0"/>
          </a:p>
          <a:p>
            <a:pPr lvl="2">
              <a:lnSpc>
                <a:spcPct val="114999"/>
              </a:lnSpc>
            </a:pPr>
            <a:r>
              <a:rPr lang="it-IT" dirty="0"/>
              <a:t>→ </a:t>
            </a:r>
            <a:r>
              <a:rPr lang="it-IT" dirty="0" err="1"/>
              <a:t>Instead</a:t>
            </a:r>
            <a:r>
              <a:rPr lang="it-IT" dirty="0"/>
              <a:t>, </a:t>
            </a:r>
            <a:r>
              <a:rPr lang="it-IT" dirty="0" err="1"/>
              <a:t>predict</a:t>
            </a:r>
            <a:r>
              <a:rPr lang="it-IT" dirty="0"/>
              <a:t> the </a:t>
            </a:r>
            <a:r>
              <a:rPr lang="it-IT" b="1" dirty="0" err="1"/>
              <a:t>residual</a:t>
            </a:r>
            <a:r>
              <a:rPr lang="it-IT" b="1" dirty="0"/>
              <a:t>               </a:t>
            </a:r>
            <a:r>
              <a:rPr lang="it-IT" dirty="0"/>
              <a:t>and </a:t>
            </a:r>
            <a:r>
              <a:rPr lang="it-IT" dirty="0" err="1"/>
              <a:t>add</a:t>
            </a:r>
            <a:r>
              <a:rPr lang="it-IT" dirty="0"/>
              <a:t> to the </a:t>
            </a:r>
            <a:r>
              <a:rPr lang="it-IT" dirty="0" err="1"/>
              <a:t>original</a:t>
            </a:r>
            <a:endParaRPr lang="it-IT"/>
          </a:p>
          <a:p>
            <a:pPr lvl="1">
              <a:lnSpc>
                <a:spcPct val="114999"/>
              </a:lnSpc>
            </a:pPr>
            <a:r>
              <a:rPr lang="it-IT" err="1"/>
              <a:t>Formally</a:t>
            </a:r>
            <a:r>
              <a:rPr lang="it-IT" dirty="0"/>
              <a:t>, DDPM </a:t>
            </a:r>
            <a:r>
              <a:rPr lang="it-IT" err="1"/>
              <a:t>reparametrizes</a:t>
            </a:r>
            <a:r>
              <a:rPr lang="it-IT" dirty="0"/>
              <a:t> the </a:t>
            </a:r>
            <a:r>
              <a:rPr lang="it-IT" err="1"/>
              <a:t>learned</a:t>
            </a:r>
            <a:r>
              <a:rPr lang="it-IT" dirty="0"/>
              <a:t> reverse </a:t>
            </a:r>
            <a:r>
              <a:rPr lang="it-IT" err="1"/>
              <a:t>distribution</a:t>
            </a:r>
            <a:r>
              <a:rPr lang="it-IT" dirty="0"/>
              <a:t> </a:t>
            </a:r>
            <a:r>
              <a:rPr lang="it-IT" err="1"/>
              <a:t>as</a:t>
            </a:r>
            <a:endParaRPr lang="it-IT" dirty="0"/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endParaRPr lang="it-IT" dirty="0"/>
          </a:p>
          <a:p>
            <a:pPr lvl="1">
              <a:lnSpc>
                <a:spcPct val="114999"/>
              </a:lnSpc>
            </a:pPr>
            <a:endParaRPr lang="it-IT" dirty="0"/>
          </a:p>
          <a:p>
            <a:pPr>
              <a:lnSpc>
                <a:spcPct val="114999"/>
              </a:lnSpc>
            </a:pPr>
            <a:r>
              <a:rPr lang="it-IT" dirty="0"/>
              <a:t>and the step</a:t>
            </a:r>
          </a:p>
          <a:p>
            <a:pPr lvl="1">
              <a:lnSpc>
                <a:spcPct val="114999"/>
              </a:lnSpc>
            </a:pPr>
            <a:r>
              <a:rPr lang="it-IT" dirty="0"/>
              <a:t>wise </a:t>
            </a:r>
            <a:r>
              <a:rPr lang="it-IT" dirty="0" err="1"/>
              <a:t>objective</a:t>
            </a:r>
            <a:r>
              <a:rPr lang="it-IT" dirty="0"/>
              <a:t>        can be </a:t>
            </a:r>
            <a:r>
              <a:rPr lang="it-IT" dirty="0" err="1"/>
              <a:t>reformulated</a:t>
            </a:r>
            <a:r>
              <a:rPr lang="it-IT" dirty="0"/>
              <a:t> </a:t>
            </a:r>
            <a:r>
              <a:rPr lang="it-IT" dirty="0" err="1"/>
              <a:t>as</a:t>
            </a: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D152632-F40C-7A11-72F4-558CD8FD70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30</a:t>
            </a:fld>
            <a:endParaRPr lang="it-IT"/>
          </a:p>
        </p:txBody>
      </p:sp>
      <p:pic>
        <p:nvPicPr>
          <p:cNvPr id="7" name="Immagine 6" descr="Immagine che contiene simbolo, Carattere, bianco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D729C556-6D4D-00EC-2418-EB5E34D83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835" y="1590521"/>
            <a:ext cx="312789" cy="20186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F6943D6-4CD0-2C2A-2053-867805F5C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047" y="1845699"/>
            <a:ext cx="243043" cy="17083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46E496F-2515-2362-AFD8-A58939442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433" y="1840937"/>
            <a:ext cx="180053" cy="189578"/>
          </a:xfrm>
          <a:prstGeom prst="rect">
            <a:avLst/>
          </a:prstGeom>
        </p:spPr>
      </p:pic>
      <p:pic>
        <p:nvPicPr>
          <p:cNvPr id="11" name="Immagine 10" descr="Immagine che contiene Carattere, simbolo, bianco, tipografia&#10;&#10;Il contenuto generato dall&amp;#39;IA potrebbe non essere corretto.">
            <a:extLst>
              <a:ext uri="{FF2B5EF4-FFF2-40B4-BE49-F238E27FC236}">
                <a16:creationId xmlns:a16="http://schemas.microsoft.com/office/drawing/2014/main" id="{44CC1063-6E74-54AC-1458-7DC142766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509" y="2087971"/>
            <a:ext cx="604378" cy="184049"/>
          </a:xfrm>
          <a:prstGeom prst="rect">
            <a:avLst/>
          </a:prstGeom>
        </p:spPr>
      </p:pic>
      <p:pic>
        <p:nvPicPr>
          <p:cNvPr id="12" name="Immagine 11" descr="Immagine che contiene Carattere, linea, testo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7168AA24-CF70-C2C0-320F-7280AEA97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306" y="2574416"/>
            <a:ext cx="4452170" cy="695215"/>
          </a:xfrm>
          <a:prstGeom prst="rect">
            <a:avLst/>
          </a:prstGeom>
        </p:spPr>
      </p:pic>
      <p:pic>
        <p:nvPicPr>
          <p:cNvPr id="13" name="Immagine 12" descr="Immagine che contiene simbolo, Carattere, tipografia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5DE0AD04-60C4-C582-419D-C44F619067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4796" y="3574024"/>
            <a:ext cx="293739" cy="253796"/>
          </a:xfrm>
          <a:prstGeom prst="rect">
            <a:avLst/>
          </a:prstGeom>
        </p:spPr>
      </p:pic>
      <p:pic>
        <p:nvPicPr>
          <p:cNvPr id="14" name="Immagine 13" descr="Immagine che contiene Carattere, testo, line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378CC324-52EB-1077-B33E-1533C7AFBB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8137" y="3912573"/>
            <a:ext cx="6498509" cy="73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89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A616B8C2-1F65-EC2C-C093-1B222C970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BA325E7F-D841-190B-7E0B-06F998296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Denoising</a:t>
            </a:r>
            <a:r>
              <a:rPr lang="it" dirty="0"/>
              <a:t> </a:t>
            </a:r>
            <a:r>
              <a:rPr lang="it" dirty="0" err="1"/>
              <a:t>Diffusion</a:t>
            </a:r>
            <a:r>
              <a:rPr lang="it" dirty="0"/>
              <a:t> </a:t>
            </a:r>
            <a:r>
              <a:rPr lang="it" dirty="0" err="1"/>
              <a:t>Implicit</a:t>
            </a:r>
            <a:r>
              <a:rPr lang="it" dirty="0"/>
              <a:t> Models (DDIM)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CB7A2789-B03A-4A54-BC00-FB5AF633B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dirty="0"/>
              <a:t>DDIM </a:t>
            </a:r>
            <a:r>
              <a:rPr lang="it-IT" err="1"/>
              <a:t>roughly</a:t>
            </a:r>
            <a:r>
              <a:rPr lang="it-IT" dirty="0"/>
              <a:t> sketches the </a:t>
            </a:r>
            <a:r>
              <a:rPr lang="it-IT" err="1"/>
              <a:t>final</a:t>
            </a:r>
            <a:r>
              <a:rPr lang="it-IT" dirty="0"/>
              <a:t> sample, </a:t>
            </a:r>
            <a:r>
              <a:rPr lang="it-IT" err="1"/>
              <a:t>then</a:t>
            </a:r>
            <a:r>
              <a:rPr lang="it-IT" dirty="0"/>
              <a:t> </a:t>
            </a:r>
            <a:r>
              <a:rPr lang="it-IT" err="1"/>
              <a:t>refine</a:t>
            </a:r>
            <a:r>
              <a:rPr lang="it-IT" dirty="0"/>
              <a:t> </a:t>
            </a:r>
            <a:r>
              <a:rPr lang="it-IT" err="1"/>
              <a:t>it</a:t>
            </a:r>
            <a:r>
              <a:rPr lang="it-IT" dirty="0"/>
              <a:t> with the reverse </a:t>
            </a:r>
            <a:r>
              <a:rPr lang="it-IT" err="1"/>
              <a:t>process</a:t>
            </a:r>
            <a:endParaRPr lang="it-IT" dirty="0" err="1"/>
          </a:p>
          <a:p>
            <a:pPr lvl="1">
              <a:lnSpc>
                <a:spcPct val="114999"/>
              </a:lnSpc>
              <a:buSzPts val="1800"/>
            </a:pPr>
            <a:r>
              <a:rPr lang="it-IT" b="1" dirty="0" err="1"/>
              <a:t>Motivation</a:t>
            </a:r>
            <a:r>
              <a:rPr lang="it-IT" b="1" dirty="0"/>
              <a:t>:</a:t>
            </a:r>
          </a:p>
          <a:p>
            <a:pPr lvl="2">
              <a:lnSpc>
                <a:spcPct val="114999"/>
              </a:lnSpc>
              <a:buSzPts val="1800"/>
            </a:pPr>
            <a:r>
              <a:rPr lang="it-IT" dirty="0" err="1"/>
              <a:t>Diffusion</a:t>
            </a:r>
            <a:r>
              <a:rPr lang="it-IT" dirty="0"/>
              <a:t> model </a:t>
            </a:r>
            <a:r>
              <a:rPr lang="it-IT" dirty="0" err="1"/>
              <a:t>is</a:t>
            </a:r>
            <a:r>
              <a:rPr lang="it-IT" dirty="0"/>
              <a:t> slow due to the iterative procedure</a:t>
            </a:r>
          </a:p>
          <a:p>
            <a:pPr lvl="2">
              <a:lnSpc>
                <a:spcPct val="114999"/>
              </a:lnSpc>
              <a:buSzPts val="1800"/>
            </a:pPr>
            <a:r>
              <a:rPr lang="it-IT" dirty="0"/>
              <a:t>GAN/VAE </a:t>
            </a:r>
            <a:r>
              <a:rPr lang="it-IT" dirty="0" err="1"/>
              <a:t>creates</a:t>
            </a:r>
            <a:r>
              <a:rPr lang="it-IT" dirty="0"/>
              <a:t> the sample by one-shot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operation</a:t>
            </a:r>
          </a:p>
          <a:p>
            <a:pPr lvl="2">
              <a:lnSpc>
                <a:spcPct val="114999"/>
              </a:lnSpc>
              <a:buSzPts val="1800"/>
            </a:pPr>
            <a:r>
              <a:rPr lang="it-IT" dirty="0"/>
              <a:t>⇒ Can </a:t>
            </a:r>
            <a:r>
              <a:rPr lang="it-IT" err="1"/>
              <a:t>we</a:t>
            </a:r>
            <a:r>
              <a:rPr lang="it-IT" dirty="0"/>
              <a:t> combine the </a:t>
            </a:r>
            <a:r>
              <a:rPr lang="it-IT" err="1"/>
              <a:t>advantages</a:t>
            </a:r>
            <a:r>
              <a:rPr lang="it-IT" dirty="0"/>
              <a:t> for fast sampling of </a:t>
            </a:r>
            <a:r>
              <a:rPr lang="it-IT" err="1"/>
              <a:t>diffusion</a:t>
            </a:r>
            <a:r>
              <a:rPr lang="it-IT" dirty="0"/>
              <a:t> models?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it-IT" dirty="0"/>
              <a:t>Technical spoiler:</a:t>
            </a:r>
            <a:endParaRPr lang="it-IT" dirty="0">
              <a:solidFill>
                <a:srgbClr val="595959"/>
              </a:solidFill>
            </a:endParaRPr>
          </a:p>
          <a:p>
            <a:pPr lvl="2">
              <a:lnSpc>
                <a:spcPct val="114999"/>
              </a:lnSpc>
              <a:buSzPts val="1800"/>
            </a:pPr>
            <a:r>
              <a:rPr lang="it-IT" dirty="0" err="1">
                <a:solidFill>
                  <a:srgbClr val="595959"/>
                </a:solidFill>
              </a:rPr>
              <a:t>Instead</a:t>
            </a:r>
            <a:r>
              <a:rPr lang="it-IT" dirty="0">
                <a:solidFill>
                  <a:srgbClr val="595959"/>
                </a:solidFill>
              </a:rPr>
              <a:t> of </a:t>
            </a:r>
            <a:r>
              <a:rPr lang="it-IT" dirty="0" err="1">
                <a:solidFill>
                  <a:srgbClr val="595959"/>
                </a:solidFill>
              </a:rPr>
              <a:t>naïvely</a:t>
            </a:r>
            <a:r>
              <a:rPr lang="it-IT" dirty="0">
                <a:solidFill>
                  <a:srgbClr val="595959"/>
                </a:solidFill>
              </a:rPr>
              <a:t> </a:t>
            </a:r>
            <a:r>
              <a:rPr lang="it-IT" dirty="0" err="1">
                <a:solidFill>
                  <a:srgbClr val="595959"/>
                </a:solidFill>
              </a:rPr>
              <a:t>applying</a:t>
            </a:r>
            <a:r>
              <a:rPr lang="it-IT" dirty="0">
                <a:solidFill>
                  <a:srgbClr val="595959"/>
                </a:solidFill>
              </a:rPr>
              <a:t> </a:t>
            </a:r>
            <a:r>
              <a:rPr lang="it-IT" dirty="0" err="1">
                <a:solidFill>
                  <a:srgbClr val="595959"/>
                </a:solidFill>
              </a:rPr>
              <a:t>diffusion</a:t>
            </a:r>
            <a:r>
              <a:rPr lang="it-IT" dirty="0">
                <a:solidFill>
                  <a:srgbClr val="595959"/>
                </a:solidFill>
              </a:rPr>
              <a:t> model </a:t>
            </a:r>
            <a:r>
              <a:rPr lang="it-IT" dirty="0" err="1">
                <a:solidFill>
                  <a:srgbClr val="595959"/>
                </a:solidFill>
              </a:rPr>
              <a:t>upon</a:t>
            </a:r>
            <a:r>
              <a:rPr lang="it-IT" dirty="0">
                <a:solidFill>
                  <a:srgbClr val="595959"/>
                </a:solidFill>
              </a:rPr>
              <a:t> GAN/VAE, DDIM </a:t>
            </a:r>
            <a:r>
              <a:rPr lang="it-IT" dirty="0" err="1">
                <a:solidFill>
                  <a:srgbClr val="595959"/>
                </a:solidFill>
              </a:rPr>
              <a:t>proposes</a:t>
            </a:r>
            <a:r>
              <a:rPr lang="it-IT" dirty="0">
                <a:solidFill>
                  <a:srgbClr val="595959"/>
                </a:solidFill>
              </a:rPr>
              <a:t> a </a:t>
            </a:r>
            <a:r>
              <a:rPr lang="it-IT" dirty="0" err="1">
                <a:solidFill>
                  <a:srgbClr val="595959"/>
                </a:solidFill>
              </a:rPr>
              <a:t>principled</a:t>
            </a:r>
            <a:r>
              <a:rPr lang="it-IT" dirty="0">
                <a:solidFill>
                  <a:srgbClr val="595959"/>
                </a:solidFill>
              </a:rPr>
              <a:t> </a:t>
            </a:r>
            <a:r>
              <a:rPr lang="it-IT" dirty="0" err="1">
                <a:solidFill>
                  <a:srgbClr val="595959"/>
                </a:solidFill>
              </a:rPr>
              <a:t>approach</a:t>
            </a:r>
            <a:r>
              <a:rPr lang="it-IT" dirty="0">
                <a:solidFill>
                  <a:srgbClr val="595959"/>
                </a:solidFill>
              </a:rPr>
              <a:t> of rough sketch + </a:t>
            </a:r>
            <a:r>
              <a:rPr lang="it-IT" dirty="0" err="1">
                <a:solidFill>
                  <a:srgbClr val="595959"/>
                </a:solidFill>
              </a:rPr>
              <a:t>refinement</a:t>
            </a:r>
            <a:endParaRPr lang="it-IT" dirty="0">
              <a:solidFill>
                <a:srgbClr val="595959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DDDB356-E202-8A86-28E6-EC4B86F9C1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105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F0389631-829E-41C7-8998-8EB550394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97338BC8-A64D-FBBE-CECF-CF350B86D3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Denoising</a:t>
            </a:r>
            <a:r>
              <a:rPr lang="it" dirty="0"/>
              <a:t> </a:t>
            </a:r>
            <a:r>
              <a:rPr lang="it" dirty="0" err="1"/>
              <a:t>Diffusion</a:t>
            </a:r>
            <a:r>
              <a:rPr lang="it" dirty="0"/>
              <a:t> </a:t>
            </a:r>
            <a:r>
              <a:rPr lang="it" dirty="0" err="1"/>
              <a:t>Implicit</a:t>
            </a:r>
            <a:r>
              <a:rPr lang="it" dirty="0"/>
              <a:t> Models (DDIM)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BCA1574-56EF-393F-79BA-EC7907DFA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dirty="0"/>
              <a:t>DDIM </a:t>
            </a:r>
            <a:r>
              <a:rPr lang="it-IT" err="1"/>
              <a:t>roughly</a:t>
            </a:r>
            <a:r>
              <a:rPr lang="it-IT" dirty="0"/>
              <a:t> sketches the </a:t>
            </a:r>
            <a:r>
              <a:rPr lang="it-IT" err="1"/>
              <a:t>final</a:t>
            </a:r>
            <a:r>
              <a:rPr lang="it-IT" dirty="0"/>
              <a:t> sample, </a:t>
            </a:r>
            <a:r>
              <a:rPr lang="it-IT" err="1"/>
              <a:t>then</a:t>
            </a:r>
            <a:r>
              <a:rPr lang="it-IT" dirty="0"/>
              <a:t> </a:t>
            </a:r>
            <a:r>
              <a:rPr lang="it-IT" err="1"/>
              <a:t>refine</a:t>
            </a:r>
            <a:r>
              <a:rPr lang="it-IT" dirty="0"/>
              <a:t> </a:t>
            </a:r>
            <a:r>
              <a:rPr lang="it-IT" err="1"/>
              <a:t>it</a:t>
            </a:r>
            <a:r>
              <a:rPr lang="it-IT" dirty="0"/>
              <a:t> with the reverse </a:t>
            </a:r>
            <a:r>
              <a:rPr lang="it-IT" err="1"/>
              <a:t>process</a:t>
            </a:r>
            <a:endParaRPr lang="it-IT" dirty="0" err="1"/>
          </a:p>
          <a:p>
            <a:pPr lvl="1">
              <a:lnSpc>
                <a:spcPct val="114999"/>
              </a:lnSpc>
              <a:buSzPts val="1800"/>
            </a:pPr>
            <a:r>
              <a:rPr lang="it-IT" b="1" dirty="0"/>
              <a:t>Key Idea:</a:t>
            </a:r>
          </a:p>
          <a:p>
            <a:pPr lvl="2">
              <a:lnSpc>
                <a:spcPct val="114999"/>
              </a:lnSpc>
              <a:buSzPts val="1800"/>
            </a:pPr>
            <a:r>
              <a:rPr lang="it-IT" dirty="0"/>
              <a:t>Given      , generate the rough sketch     and </a:t>
            </a:r>
            <a:r>
              <a:rPr lang="it-IT" dirty="0" err="1"/>
              <a:t>refine</a:t>
            </a:r>
          </a:p>
          <a:p>
            <a:pPr lvl="2">
              <a:lnSpc>
                <a:spcPct val="114999"/>
              </a:lnSpc>
              <a:buSzPts val="1800"/>
            </a:pPr>
            <a:r>
              <a:rPr lang="it-IT" dirty="0" err="1"/>
              <a:t>Unlike</a:t>
            </a:r>
            <a:r>
              <a:rPr lang="it-IT" dirty="0"/>
              <a:t> </a:t>
            </a:r>
            <a:r>
              <a:rPr lang="it-IT" dirty="0" err="1"/>
              <a:t>original</a:t>
            </a:r>
            <a:r>
              <a:rPr lang="it-IT" dirty="0"/>
              <a:t> </a:t>
            </a:r>
            <a:r>
              <a:rPr lang="it-IT" dirty="0" err="1"/>
              <a:t>diffusion</a:t>
            </a:r>
            <a:r>
              <a:rPr lang="it-IT" dirty="0"/>
              <a:t> model,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a </a:t>
            </a:r>
            <a:r>
              <a:rPr lang="it-IT" dirty="0" err="1"/>
              <a:t>Markovian</a:t>
            </a:r>
            <a:r>
              <a:rPr lang="it-IT" dirty="0"/>
              <a:t> </a:t>
            </a:r>
            <a:r>
              <a:rPr lang="it-IT" dirty="0" err="1"/>
              <a:t>structure</a:t>
            </a: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7AF4729-B933-76B5-5677-ACF358F11C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32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5BD7A1D-1F0C-D206-7AE0-3985C6706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843" y="2145121"/>
            <a:ext cx="189887" cy="1895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D7CCB0-CED1-9470-4BE2-29CAED7BD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417" y="2146659"/>
            <a:ext cx="216925" cy="177288"/>
          </a:xfrm>
          <a:prstGeom prst="rect">
            <a:avLst/>
          </a:prstGeom>
        </p:spPr>
      </p:pic>
      <p:pic>
        <p:nvPicPr>
          <p:cNvPr id="8" name="Immagine 7" descr="Immagine che contiene diagramma, Carattere, testo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3C46A177-F539-1CCE-0227-16B30063B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403" y="2862411"/>
            <a:ext cx="8517194" cy="1603282"/>
          </a:xfrm>
          <a:prstGeom prst="rect">
            <a:avLst/>
          </a:prstGeom>
        </p:spPr>
      </p:pic>
      <p:pic>
        <p:nvPicPr>
          <p:cNvPr id="9" name="Immagine 8" descr="Immagine che contiene Carattere, bianco, simbolo, tipografia&#10;&#10;Il contenuto generato dall&amp;#39;IA potrebbe non essere corretto.">
            <a:extLst>
              <a:ext uri="{FF2B5EF4-FFF2-40B4-BE49-F238E27FC236}">
                <a16:creationId xmlns:a16="http://schemas.microsoft.com/office/drawing/2014/main" id="{5DB1225A-53A1-686C-68E1-BF1EB9F48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4091" y="2147119"/>
            <a:ext cx="659069" cy="17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90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AB910682-2FCC-A7EE-31E1-CFC30CAFF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3CB7F65C-11F5-9FC4-1DA9-FAE1D33E37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Denoising</a:t>
            </a:r>
            <a:r>
              <a:rPr lang="it" dirty="0"/>
              <a:t> </a:t>
            </a:r>
            <a:r>
              <a:rPr lang="it" dirty="0" err="1"/>
              <a:t>Diffusion</a:t>
            </a:r>
            <a:r>
              <a:rPr lang="it" dirty="0"/>
              <a:t> </a:t>
            </a:r>
            <a:r>
              <a:rPr lang="it" dirty="0" err="1"/>
              <a:t>Implicit</a:t>
            </a:r>
            <a:r>
              <a:rPr lang="it" dirty="0"/>
              <a:t> Models (DDIM)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166F8F32-3FD7-D251-1414-AEBACDBB1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dirty="0"/>
              <a:t>DDIM </a:t>
            </a:r>
            <a:r>
              <a:rPr lang="it-IT" err="1"/>
              <a:t>roughly</a:t>
            </a:r>
            <a:r>
              <a:rPr lang="it-IT" dirty="0"/>
              <a:t> sketches the </a:t>
            </a:r>
            <a:r>
              <a:rPr lang="it-IT" err="1"/>
              <a:t>final</a:t>
            </a:r>
            <a:r>
              <a:rPr lang="it-IT" dirty="0"/>
              <a:t> sample, </a:t>
            </a:r>
            <a:r>
              <a:rPr lang="it-IT" err="1"/>
              <a:t>then</a:t>
            </a:r>
            <a:r>
              <a:rPr lang="it-IT" dirty="0"/>
              <a:t> </a:t>
            </a:r>
            <a:r>
              <a:rPr lang="it-IT" err="1"/>
              <a:t>refine</a:t>
            </a:r>
            <a:r>
              <a:rPr lang="it-IT" dirty="0"/>
              <a:t> </a:t>
            </a:r>
            <a:r>
              <a:rPr lang="it-IT" err="1"/>
              <a:t>it</a:t>
            </a:r>
            <a:r>
              <a:rPr lang="it-IT" dirty="0"/>
              <a:t> with the reverse </a:t>
            </a:r>
            <a:r>
              <a:rPr lang="it-IT" err="1"/>
              <a:t>process</a:t>
            </a:r>
            <a:endParaRPr lang="it-IT" dirty="0" err="1"/>
          </a:p>
          <a:p>
            <a:pPr lvl="1">
              <a:lnSpc>
                <a:spcPct val="114999"/>
              </a:lnSpc>
              <a:buSzPts val="1800"/>
            </a:pPr>
            <a:r>
              <a:rPr lang="it-IT" b="1" dirty="0"/>
              <a:t>Key Idea:</a:t>
            </a:r>
          </a:p>
          <a:p>
            <a:pPr lvl="2">
              <a:lnSpc>
                <a:spcPct val="114999"/>
              </a:lnSpc>
              <a:buSzPts val="1800"/>
            </a:pPr>
            <a:r>
              <a:rPr lang="it-IT" dirty="0"/>
              <a:t>Given      , generate the rough sketch     and </a:t>
            </a:r>
            <a:r>
              <a:rPr lang="it-IT" err="1"/>
              <a:t>refine</a:t>
            </a:r>
            <a:endParaRPr lang="it-IT" dirty="0" err="1"/>
          </a:p>
          <a:p>
            <a:pPr lvl="2">
              <a:lnSpc>
                <a:spcPct val="114999"/>
              </a:lnSpc>
              <a:buSzPts val="1800"/>
            </a:pPr>
            <a:endParaRPr lang="it-IT" dirty="0"/>
          </a:p>
          <a:p>
            <a:pPr lvl="2">
              <a:lnSpc>
                <a:spcPct val="114999"/>
              </a:lnSpc>
              <a:buSzPts val="1800"/>
            </a:pPr>
            <a:endParaRPr lang="it-IT" dirty="0"/>
          </a:p>
          <a:p>
            <a:pPr lvl="2">
              <a:lnSpc>
                <a:spcPct val="114999"/>
              </a:lnSpc>
              <a:buSzPts val="1800"/>
            </a:pPr>
            <a:endParaRPr lang="it-IT" dirty="0"/>
          </a:p>
          <a:p>
            <a:pPr lvl="1">
              <a:lnSpc>
                <a:spcPct val="114999"/>
              </a:lnSpc>
              <a:buSzPts val="1800"/>
            </a:pPr>
            <a:r>
              <a:rPr lang="it-IT" b="1" err="1"/>
              <a:t>Formulation</a:t>
            </a:r>
            <a:r>
              <a:rPr lang="it-IT" b="1" dirty="0"/>
              <a:t>:</a:t>
            </a:r>
            <a:r>
              <a:rPr lang="it-IT" dirty="0"/>
              <a:t> </a:t>
            </a:r>
            <a:r>
              <a:rPr lang="it-IT" err="1"/>
              <a:t>Define</a:t>
            </a:r>
            <a:r>
              <a:rPr lang="it-IT" dirty="0"/>
              <a:t> the </a:t>
            </a:r>
            <a:r>
              <a:rPr lang="it-IT" err="1"/>
              <a:t>forward</a:t>
            </a:r>
            <a:r>
              <a:rPr lang="it-IT" dirty="0"/>
              <a:t> </a:t>
            </a:r>
            <a:r>
              <a:rPr lang="it-IT" err="1"/>
              <a:t>distribution</a:t>
            </a:r>
            <a:r>
              <a:rPr lang="it-IT" dirty="0"/>
              <a:t>                  </a:t>
            </a:r>
            <a:r>
              <a:rPr lang="it-IT" err="1"/>
              <a:t>as</a:t>
            </a:r>
            <a:endParaRPr lang="it-IT" dirty="0" err="1"/>
          </a:p>
          <a:p>
            <a:pPr lvl="1">
              <a:lnSpc>
                <a:spcPct val="114999"/>
              </a:lnSpc>
              <a:buSzPts val="1800"/>
            </a:pPr>
            <a:endParaRPr lang="it-IT" dirty="0"/>
          </a:p>
          <a:p>
            <a:pPr lvl="1">
              <a:lnSpc>
                <a:spcPct val="114999"/>
              </a:lnSpc>
              <a:buSzPts val="1800"/>
            </a:pPr>
            <a:endParaRPr lang="it-IT" dirty="0"/>
          </a:p>
          <a:p>
            <a:pPr lvl="1">
              <a:lnSpc>
                <a:spcPct val="114999"/>
              </a:lnSpc>
              <a:buSzPts val="1800"/>
            </a:pPr>
            <a:endParaRPr lang="it-IT" dirty="0"/>
          </a:p>
          <a:p>
            <a:pPr lvl="1">
              <a:lnSpc>
                <a:spcPct val="114999"/>
              </a:lnSpc>
              <a:buSzPts val="1800"/>
            </a:pPr>
            <a:r>
              <a:rPr lang="it-IT" dirty="0" err="1"/>
              <a:t>then</a:t>
            </a:r>
            <a:r>
              <a:rPr lang="it-IT" dirty="0"/>
              <a:t>, the </a:t>
            </a:r>
            <a:r>
              <a:rPr lang="it-IT" b="1" dirty="0" err="1"/>
              <a:t>forward</a:t>
            </a:r>
            <a:r>
              <a:rPr lang="it-IT" b="1" dirty="0"/>
              <a:t> </a:t>
            </a:r>
            <a:r>
              <a:rPr lang="it-IT" b="1" dirty="0" err="1"/>
              <a:t>process</a:t>
            </a:r>
            <a:r>
              <a:rPr lang="it-IT" b="1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derived</a:t>
            </a:r>
            <a:r>
              <a:rPr lang="it-IT" dirty="0"/>
              <a:t> from </a:t>
            </a:r>
            <a:r>
              <a:rPr lang="it-IT" dirty="0" err="1"/>
              <a:t>Bayes</a:t>
            </a:r>
            <a:r>
              <a:rPr lang="it-IT" dirty="0"/>
              <a:t>’ rule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F05B114-1DFC-519B-CD48-BEB47E4E45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33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D8D6D77-77CB-F801-2330-4DAFACAA5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843" y="2145121"/>
            <a:ext cx="189887" cy="1895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E9E8FA1-BDE5-B0DA-7187-D997352B1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417" y="2146659"/>
            <a:ext cx="216925" cy="177288"/>
          </a:xfrm>
          <a:prstGeom prst="rect">
            <a:avLst/>
          </a:prstGeom>
        </p:spPr>
      </p:pic>
      <p:pic>
        <p:nvPicPr>
          <p:cNvPr id="8" name="Immagine 7" descr="Immagine che contiene diagramma, Carattere, testo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AED84D62-5BC8-8E67-D304-D5F86E89AC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571" t="5" r="204" b="32974"/>
          <a:stretch>
            <a:fillRect/>
          </a:stretch>
        </p:blipFill>
        <p:spPr>
          <a:xfrm>
            <a:off x="1882262" y="2410741"/>
            <a:ext cx="5372074" cy="690926"/>
          </a:xfrm>
          <a:prstGeom prst="rect">
            <a:avLst/>
          </a:prstGeom>
        </p:spPr>
      </p:pic>
      <p:pic>
        <p:nvPicPr>
          <p:cNvPr id="9" name="Immagine 8" descr="Immagine che contiene Carattere, bianco, simbolo, tipografia&#10;&#10;Il contenuto generato dall&amp;#39;IA potrebbe non essere corretto.">
            <a:extLst>
              <a:ext uri="{FF2B5EF4-FFF2-40B4-BE49-F238E27FC236}">
                <a16:creationId xmlns:a16="http://schemas.microsoft.com/office/drawing/2014/main" id="{6421913F-87EB-C86F-BBDE-6F699F430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4091" y="2147119"/>
            <a:ext cx="659069" cy="17636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98E3E8A-1C0B-113D-E7BE-FF666535D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806" y="3170442"/>
            <a:ext cx="753398" cy="176059"/>
          </a:xfrm>
          <a:prstGeom prst="rect">
            <a:avLst/>
          </a:prstGeom>
        </p:spPr>
      </p:pic>
      <p:pic>
        <p:nvPicPr>
          <p:cNvPr id="6" name="Immagine 5" descr="Immagine che contiene testo, Carattere, linea, bianco&#10;&#10;Il contenuto generato dall&amp;#39;IA potrebbe non essere corretto.">
            <a:extLst>
              <a:ext uri="{FF2B5EF4-FFF2-40B4-BE49-F238E27FC236}">
                <a16:creationId xmlns:a16="http://schemas.microsoft.com/office/drawing/2014/main" id="{8182AA4D-2595-3ABE-1EEE-8125D688E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169" y="3422137"/>
            <a:ext cx="7097662" cy="631313"/>
          </a:xfrm>
          <a:prstGeom prst="rect">
            <a:avLst/>
          </a:prstGeom>
        </p:spPr>
      </p:pic>
      <p:pic>
        <p:nvPicPr>
          <p:cNvPr id="10" name="Immagine 9" descr="Immagine che contiene testo, Carattere, linea, bianco&#10;&#10;Il contenuto generato dall&amp;#39;IA potrebbe non essere corretto.">
            <a:extLst>
              <a:ext uri="{FF2B5EF4-FFF2-40B4-BE49-F238E27FC236}">
                <a16:creationId xmlns:a16="http://schemas.microsoft.com/office/drawing/2014/main" id="{11E1C37C-EA8D-BD25-4B82-C4F28B505B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5556" y="4331099"/>
            <a:ext cx="5032887" cy="66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96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AE1EE796-A260-017B-E6FA-04A0001E5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B31E6E20-D278-D56C-7E9B-0BF5C6D7FC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Denoising</a:t>
            </a:r>
            <a:r>
              <a:rPr lang="it" dirty="0"/>
              <a:t> </a:t>
            </a:r>
            <a:r>
              <a:rPr lang="it" dirty="0" err="1"/>
              <a:t>Diffusion</a:t>
            </a:r>
            <a:r>
              <a:rPr lang="it" dirty="0"/>
              <a:t> </a:t>
            </a:r>
            <a:r>
              <a:rPr lang="it" dirty="0" err="1"/>
              <a:t>Implicit</a:t>
            </a:r>
            <a:r>
              <a:rPr lang="it" dirty="0"/>
              <a:t> Models (DDIM)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DD847F8F-D657-6ACE-27A9-572CCBF67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dirty="0"/>
              <a:t>DDIM </a:t>
            </a:r>
            <a:r>
              <a:rPr lang="it-IT" err="1"/>
              <a:t>roughly</a:t>
            </a:r>
            <a:r>
              <a:rPr lang="it-IT" dirty="0"/>
              <a:t> sketches the </a:t>
            </a:r>
            <a:r>
              <a:rPr lang="it-IT" err="1"/>
              <a:t>final</a:t>
            </a:r>
            <a:r>
              <a:rPr lang="it-IT" dirty="0"/>
              <a:t> sample, </a:t>
            </a:r>
            <a:r>
              <a:rPr lang="it-IT" err="1"/>
              <a:t>then</a:t>
            </a:r>
            <a:r>
              <a:rPr lang="it-IT" dirty="0"/>
              <a:t> </a:t>
            </a:r>
            <a:r>
              <a:rPr lang="it-IT" err="1"/>
              <a:t>refine</a:t>
            </a:r>
            <a:r>
              <a:rPr lang="it-IT" dirty="0"/>
              <a:t> </a:t>
            </a:r>
            <a:r>
              <a:rPr lang="it-IT" err="1"/>
              <a:t>it</a:t>
            </a:r>
            <a:r>
              <a:rPr lang="it-IT" dirty="0"/>
              <a:t> with the reverse </a:t>
            </a:r>
            <a:r>
              <a:rPr lang="it-IT" err="1"/>
              <a:t>process</a:t>
            </a:r>
            <a:endParaRPr lang="it-IT" dirty="0" err="1"/>
          </a:p>
          <a:p>
            <a:pPr lvl="1">
              <a:lnSpc>
                <a:spcPct val="114999"/>
              </a:lnSpc>
              <a:buSzPts val="1800"/>
            </a:pPr>
            <a:r>
              <a:rPr lang="it-IT" b="1" dirty="0"/>
              <a:t>Key Idea:</a:t>
            </a:r>
          </a:p>
          <a:p>
            <a:pPr lvl="2">
              <a:lnSpc>
                <a:spcPct val="114999"/>
              </a:lnSpc>
              <a:buSzPts val="1800"/>
            </a:pPr>
            <a:r>
              <a:rPr lang="it-IT" dirty="0"/>
              <a:t>Given      , generate the rough sketch     and </a:t>
            </a:r>
            <a:r>
              <a:rPr lang="it-IT" err="1"/>
              <a:t>refine</a:t>
            </a:r>
            <a:endParaRPr lang="it-IT" dirty="0" err="1"/>
          </a:p>
          <a:p>
            <a:pPr lvl="2">
              <a:lnSpc>
                <a:spcPct val="114999"/>
              </a:lnSpc>
              <a:buSzPts val="1800"/>
            </a:pPr>
            <a:endParaRPr lang="it-IT" dirty="0"/>
          </a:p>
          <a:p>
            <a:pPr lvl="2">
              <a:lnSpc>
                <a:spcPct val="114999"/>
              </a:lnSpc>
              <a:buSzPts val="1800"/>
            </a:pPr>
            <a:endParaRPr lang="it-IT" dirty="0"/>
          </a:p>
          <a:p>
            <a:pPr lvl="2">
              <a:lnSpc>
                <a:spcPct val="114999"/>
              </a:lnSpc>
              <a:buSzPts val="1800"/>
            </a:pPr>
            <a:endParaRPr lang="it-IT" dirty="0"/>
          </a:p>
          <a:p>
            <a:pPr lvl="1">
              <a:lnSpc>
                <a:spcPct val="114999"/>
              </a:lnSpc>
              <a:buSzPts val="1800"/>
            </a:pPr>
            <a:endParaRPr lang="it-IT" b="1" dirty="0"/>
          </a:p>
          <a:p>
            <a:pPr lvl="1">
              <a:lnSpc>
                <a:spcPct val="114999"/>
              </a:lnSpc>
              <a:buSzPts val="1800"/>
            </a:pPr>
            <a:r>
              <a:rPr lang="it-IT" b="1" dirty="0" err="1"/>
              <a:t>Formulation</a:t>
            </a:r>
            <a:r>
              <a:rPr lang="it-IT" b="1" dirty="0"/>
              <a:t>:</a:t>
            </a:r>
            <a:r>
              <a:rPr lang="it-IT" dirty="0"/>
              <a:t> 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</a:p>
          <a:p>
            <a:pPr lvl="1">
              <a:lnSpc>
                <a:spcPct val="114999"/>
              </a:lnSpc>
              <a:buSzPts val="1800"/>
            </a:pPr>
            <a:endParaRPr lang="it-IT" dirty="0"/>
          </a:p>
          <a:p>
            <a:pPr lvl="2">
              <a:lnSpc>
                <a:spcPct val="114999"/>
              </a:lnSpc>
              <a:buSzPts val="1800"/>
            </a:pPr>
            <a:r>
              <a:rPr lang="it-IT" dirty="0"/>
              <a:t>And the reverse </a:t>
            </a:r>
            <a:r>
              <a:rPr lang="it-IT" dirty="0" err="1"/>
              <a:t>process</a:t>
            </a:r>
            <a:r>
              <a:rPr lang="it-IT" dirty="0"/>
              <a:t> </a:t>
            </a:r>
            <a:r>
              <a:rPr lang="it-IT" dirty="0" err="1"/>
              <a:t>is</a:t>
            </a:r>
          </a:p>
          <a:p>
            <a:pPr lvl="1">
              <a:lnSpc>
                <a:spcPct val="114999"/>
              </a:lnSpc>
              <a:buSzPts val="1800"/>
            </a:pP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5FCBB05-51C7-419A-1F15-5246E7461F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34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DF8009F-CB6D-C777-9948-9E5DCA4F8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843" y="2145121"/>
            <a:ext cx="189887" cy="1895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25533A8-7740-43DF-E367-8728DFF2F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417" y="2146659"/>
            <a:ext cx="216925" cy="177288"/>
          </a:xfrm>
          <a:prstGeom prst="rect">
            <a:avLst/>
          </a:prstGeom>
        </p:spPr>
      </p:pic>
      <p:pic>
        <p:nvPicPr>
          <p:cNvPr id="8" name="Immagine 7" descr="Immagine che contiene diagramma, Carattere, testo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C6B83FB8-17E3-9CE8-E0BA-E3E8774379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571" t="5" r="204" b="32974"/>
          <a:stretch>
            <a:fillRect/>
          </a:stretch>
        </p:blipFill>
        <p:spPr>
          <a:xfrm>
            <a:off x="1882262" y="2410741"/>
            <a:ext cx="5372074" cy="690926"/>
          </a:xfrm>
          <a:prstGeom prst="rect">
            <a:avLst/>
          </a:prstGeom>
        </p:spPr>
      </p:pic>
      <p:pic>
        <p:nvPicPr>
          <p:cNvPr id="9" name="Immagine 8" descr="Immagine che contiene Carattere, bianco, simbolo, tipografia&#10;&#10;Il contenuto generato dall&amp;#39;IA potrebbe non essere corretto.">
            <a:extLst>
              <a:ext uri="{FF2B5EF4-FFF2-40B4-BE49-F238E27FC236}">
                <a16:creationId xmlns:a16="http://schemas.microsoft.com/office/drawing/2014/main" id="{D5CC517C-F38A-4188-7696-00767F3CC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4091" y="2147119"/>
            <a:ext cx="659069" cy="176367"/>
          </a:xfrm>
          <a:prstGeom prst="rect">
            <a:avLst/>
          </a:prstGeom>
        </p:spPr>
      </p:pic>
      <p:pic>
        <p:nvPicPr>
          <p:cNvPr id="10" name="Immagine 9" descr="Immagine che contiene testo, Carattere, linea, bianco&#10;&#10;Il contenuto generato dall&amp;#39;IA potrebbe non essere corretto.">
            <a:extLst>
              <a:ext uri="{FF2B5EF4-FFF2-40B4-BE49-F238E27FC236}">
                <a16:creationId xmlns:a16="http://schemas.microsoft.com/office/drawing/2014/main" id="{0658E455-8F2A-A7CE-440F-EC538FF83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0160" y="3234187"/>
            <a:ext cx="3641008" cy="491020"/>
          </a:xfrm>
          <a:prstGeom prst="rect">
            <a:avLst/>
          </a:prstGeom>
        </p:spPr>
      </p:pic>
      <p:pic>
        <p:nvPicPr>
          <p:cNvPr id="11" name="Immagine 10" descr="Immagine che contiene testo, Carattere, linea, bianco&#10;&#10;Il contenuto generato dall&amp;#39;IA potrebbe non essere corretto.">
            <a:extLst>
              <a:ext uri="{FF2B5EF4-FFF2-40B4-BE49-F238E27FC236}">
                <a16:creationId xmlns:a16="http://schemas.microsoft.com/office/drawing/2014/main" id="{E50E6700-C53A-5A5B-7085-10ABF9FBA2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0419" y="4164282"/>
            <a:ext cx="5724218" cy="82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85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01FBBC6F-4CE3-91C9-3A6E-CF0CB0884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7087E01F-BE08-4E5A-3F89-26D13A050A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Denoising</a:t>
            </a:r>
            <a:r>
              <a:rPr lang="it" dirty="0"/>
              <a:t> </a:t>
            </a:r>
            <a:r>
              <a:rPr lang="it" dirty="0" err="1"/>
              <a:t>Diffusion</a:t>
            </a:r>
            <a:r>
              <a:rPr lang="it" dirty="0"/>
              <a:t> </a:t>
            </a:r>
            <a:r>
              <a:rPr lang="it" dirty="0" err="1"/>
              <a:t>Implicit</a:t>
            </a:r>
            <a:r>
              <a:rPr lang="it" dirty="0"/>
              <a:t> Models (DDIM)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4D897147-CFA0-890C-001C-59F967924D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dirty="0"/>
              <a:t>DDIM </a:t>
            </a:r>
            <a:r>
              <a:rPr lang="it-IT" dirty="0" err="1"/>
              <a:t>significantly</a:t>
            </a:r>
            <a:r>
              <a:rPr lang="it-IT" dirty="0"/>
              <a:t> </a:t>
            </a:r>
            <a:r>
              <a:rPr lang="it-IT" dirty="0" err="1"/>
              <a:t>reduces</a:t>
            </a:r>
            <a:r>
              <a:rPr lang="it-IT" dirty="0"/>
              <a:t> the sampling steps of </a:t>
            </a:r>
            <a:r>
              <a:rPr lang="it-IT" dirty="0" err="1"/>
              <a:t>diffusion</a:t>
            </a:r>
            <a:r>
              <a:rPr lang="it-IT" dirty="0"/>
              <a:t> model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it-IT" dirty="0" err="1"/>
              <a:t>Creates</a:t>
            </a:r>
            <a:r>
              <a:rPr lang="it-IT" dirty="0"/>
              <a:t> the </a:t>
            </a:r>
            <a:r>
              <a:rPr lang="it-IT" dirty="0" err="1"/>
              <a:t>outline</a:t>
            </a:r>
            <a:r>
              <a:rPr lang="it-IT" dirty="0"/>
              <a:t> of the sample after </a:t>
            </a:r>
            <a:r>
              <a:rPr lang="it-IT" dirty="0" err="1"/>
              <a:t>only</a:t>
            </a:r>
            <a:r>
              <a:rPr lang="it-IT" dirty="0"/>
              <a:t> 100 steps (DDPM </a:t>
            </a:r>
            <a:r>
              <a:rPr lang="it-IT" dirty="0" err="1"/>
              <a:t>needs</a:t>
            </a:r>
            <a:r>
              <a:rPr lang="it-IT" dirty="0"/>
              <a:t> </a:t>
            </a:r>
            <a:r>
              <a:rPr lang="it-IT" dirty="0" err="1"/>
              <a:t>thousands</a:t>
            </a:r>
            <a:r>
              <a:rPr lang="it-IT" dirty="0"/>
              <a:t>)</a:t>
            </a:r>
          </a:p>
          <a:p>
            <a:pPr lvl="1">
              <a:lnSpc>
                <a:spcPct val="114999"/>
              </a:lnSpc>
              <a:buSzPts val="1800"/>
            </a:pP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6BDAA61-C04C-BD16-637D-62AF86B2BE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35</a:t>
            </a:fld>
            <a:endParaRPr lang="it-IT"/>
          </a:p>
        </p:txBody>
      </p:sp>
      <p:pic>
        <p:nvPicPr>
          <p:cNvPr id="3" name="Immagine 2" descr="Immagine che contiene collage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FB9B7988-BF19-3819-28EF-A756AABBE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34" y="1899736"/>
            <a:ext cx="8268315" cy="276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26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B375A033-0C18-BA63-441A-3540B9698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3F263A5B-AA5D-BC81-C2C8-B26972C7E9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Stable</a:t>
            </a:r>
            <a:r>
              <a:rPr lang="it" dirty="0"/>
              <a:t> </a:t>
            </a:r>
            <a:r>
              <a:rPr lang="it" dirty="0" err="1"/>
              <a:t>Diffusion</a:t>
            </a:r>
            <a:endParaRPr lang="it-IT" dirty="0" err="1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42E371D0-58E7-78E9-59AF-0C95F77E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dirty="0" err="1"/>
              <a:t>Stable</a:t>
            </a:r>
            <a:r>
              <a:rPr lang="it-IT" dirty="0"/>
              <a:t> </a:t>
            </a:r>
            <a:r>
              <a:rPr lang="it-IT" dirty="0" err="1"/>
              <a:t>Diffusion</a:t>
            </a:r>
            <a:r>
              <a:rPr lang="it-IT" dirty="0"/>
              <a:t>, </a:t>
            </a:r>
            <a:r>
              <a:rPr lang="it-IT" dirty="0" err="1"/>
              <a:t>Rombach</a:t>
            </a:r>
            <a:r>
              <a:rPr lang="it-IT" dirty="0"/>
              <a:t> et al. 2022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it-IT" b="1" dirty="0"/>
              <a:t>Key Idea:</a:t>
            </a:r>
            <a:r>
              <a:rPr lang="it-IT" dirty="0"/>
              <a:t> </a:t>
            </a:r>
            <a:r>
              <a:rPr lang="it-IT" dirty="0" err="1"/>
              <a:t>Run</a:t>
            </a:r>
            <a:r>
              <a:rPr lang="it-IT" dirty="0"/>
              <a:t> the </a:t>
            </a:r>
            <a:r>
              <a:rPr lang="it-IT" dirty="0" err="1"/>
              <a:t>Diffusion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in a </a:t>
            </a:r>
            <a:r>
              <a:rPr lang="it-IT" b="1" dirty="0" err="1"/>
              <a:t>latent</a:t>
            </a:r>
            <a:r>
              <a:rPr lang="it-IT" b="1" dirty="0"/>
              <a:t> </a:t>
            </a:r>
            <a:r>
              <a:rPr lang="it-IT" b="1" dirty="0" err="1"/>
              <a:t>space</a:t>
            </a:r>
            <a:r>
              <a:rPr lang="it-IT" dirty="0"/>
              <a:t>.</a:t>
            </a:r>
          </a:p>
          <a:p>
            <a:pPr lvl="2">
              <a:lnSpc>
                <a:spcPct val="114999"/>
              </a:lnSpc>
              <a:buSzPts val="1800"/>
            </a:pPr>
            <a:endParaRPr lang="it-IT" dirty="0"/>
          </a:p>
          <a:p>
            <a:pPr lvl="1">
              <a:lnSpc>
                <a:spcPct val="114999"/>
              </a:lnSpc>
              <a:buSzPts val="1800"/>
            </a:pP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250A544-0BC2-59C4-F0FF-6A62E30EB7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36</a:t>
            </a:fld>
            <a:endParaRPr lang="it-IT"/>
          </a:p>
        </p:txBody>
      </p:sp>
      <p:pic>
        <p:nvPicPr>
          <p:cNvPr id="5" name="Immagine 4" descr="Immagine che contiene testo, schermata, diagramma, Piano&#10;&#10;Il contenuto generato dall&amp;#39;IA potrebbe non essere corretto.">
            <a:extLst>
              <a:ext uri="{FF2B5EF4-FFF2-40B4-BE49-F238E27FC236}">
                <a16:creationId xmlns:a16="http://schemas.microsoft.com/office/drawing/2014/main" id="{F6FB4DDF-AC95-99BB-A7AC-483A70283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452" y="2078897"/>
            <a:ext cx="5963880" cy="298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62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BF01F901-3BA4-F04C-87BB-FF0C9962E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1376A47E-1ABE-5889-E528-6AD7611741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Stable</a:t>
            </a:r>
            <a:r>
              <a:rPr lang="it" dirty="0"/>
              <a:t> </a:t>
            </a:r>
            <a:r>
              <a:rPr lang="it" dirty="0" err="1"/>
              <a:t>Diffusion</a:t>
            </a:r>
            <a:endParaRPr lang="it-IT" dirty="0" err="1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5C28E7D-9CB1-1084-91C5-981473885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dirty="0" err="1"/>
              <a:t>Stable</a:t>
            </a:r>
            <a:r>
              <a:rPr lang="it-IT" dirty="0"/>
              <a:t> </a:t>
            </a:r>
            <a:r>
              <a:rPr lang="it-IT" dirty="0" err="1"/>
              <a:t>Diffusion</a:t>
            </a:r>
            <a:r>
              <a:rPr lang="it-IT" dirty="0"/>
              <a:t>, </a:t>
            </a:r>
            <a:r>
              <a:rPr lang="it-IT" dirty="0" err="1"/>
              <a:t>Rombach</a:t>
            </a:r>
            <a:r>
              <a:rPr lang="it-IT" dirty="0"/>
              <a:t> et al. 2022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it-IT" b="1" dirty="0"/>
              <a:t>Large-Scale Training:</a:t>
            </a:r>
            <a:r>
              <a:rPr lang="it-IT" dirty="0"/>
              <a:t> Laion 5B, </a:t>
            </a:r>
            <a:r>
              <a:rPr lang="it-IT" dirty="0" err="1"/>
              <a:t>containing</a:t>
            </a:r>
            <a:r>
              <a:rPr lang="it-IT" b="1" dirty="0"/>
              <a:t> </a:t>
            </a:r>
            <a:r>
              <a:rPr lang="it-IT" dirty="0"/>
              <a:t>5 </a:t>
            </a:r>
            <a:r>
              <a:rPr lang="it-IT" dirty="0" err="1"/>
              <a:t>Billion</a:t>
            </a:r>
            <a:r>
              <a:rPr lang="it-IT" dirty="0"/>
              <a:t> Images with text </a:t>
            </a:r>
            <a:r>
              <a:rPr lang="it-IT" dirty="0" err="1"/>
              <a:t>annotations</a:t>
            </a:r>
            <a:endParaRPr lang="it-IT" dirty="0"/>
          </a:p>
          <a:p>
            <a:pPr lvl="2">
              <a:lnSpc>
                <a:spcPct val="114999"/>
              </a:lnSpc>
              <a:buSzPts val="1800"/>
            </a:pPr>
            <a:endParaRPr lang="it-IT" dirty="0"/>
          </a:p>
          <a:p>
            <a:pPr lvl="1">
              <a:lnSpc>
                <a:spcPct val="114999"/>
              </a:lnSpc>
              <a:buSzPts val="1800"/>
            </a:pP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308931-EF02-8CF7-AEBA-ADBF6EA12E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37</a:t>
            </a:fld>
            <a:endParaRPr lang="it-IT"/>
          </a:p>
        </p:txBody>
      </p:sp>
      <p:pic>
        <p:nvPicPr>
          <p:cNvPr id="3" name="Immagine 2" descr="Immagine che contiene testo, schermata, mammifero, collage&#10;&#10;Il contenuto generato dall&amp;#39;IA potrebbe non essere corretto.">
            <a:extLst>
              <a:ext uri="{FF2B5EF4-FFF2-40B4-BE49-F238E27FC236}">
                <a16:creationId xmlns:a16="http://schemas.microsoft.com/office/drawing/2014/main" id="{A2AD356B-041D-9D37-FE27-F749CB129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529" y="1834329"/>
            <a:ext cx="5627727" cy="322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32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9B26C4C1-B8BC-5128-8263-03D9357D5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CF601ED5-1B05-2E87-D9DE-E14D2C49AA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" sz="3600" dirty="0" err="1"/>
              <a:t>Multiview</a:t>
            </a:r>
            <a:r>
              <a:rPr lang="it" sz="3600" dirty="0"/>
              <a:t> Image </a:t>
            </a:r>
            <a:r>
              <a:rPr lang="it" sz="3600" dirty="0" err="1"/>
              <a:t>Diffusion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84409EE-BFCE-FD30-9EE8-2415873685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9024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89ADA2BC-AC4D-B381-03EE-D327D8227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FEB103BB-905B-A492-447D-B4EF653E6A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/>
              <a:t>From Image </a:t>
            </a:r>
            <a:r>
              <a:rPr lang="it" dirty="0" err="1"/>
              <a:t>Diffusion</a:t>
            </a:r>
            <a:r>
              <a:rPr lang="it" dirty="0"/>
              <a:t> to 3D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F004ABA9-D3AE-7B3E-75C9-0CB32EB9B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spcFirstLastPara="1" wrap="square" lIns="91425" tIns="91425" rIns="91425" bIns="91425" anchor="ctr" anchorCtr="0">
            <a:normAutofit/>
          </a:bodyPr>
          <a:lstStyle/>
          <a:p>
            <a:pPr>
              <a:lnSpc>
                <a:spcPct val="114999"/>
              </a:lnSpc>
            </a:pPr>
            <a:r>
              <a:rPr lang="it-IT" dirty="0"/>
              <a:t>Do 2D </a:t>
            </a:r>
            <a:r>
              <a:rPr lang="it-IT" dirty="0" err="1"/>
              <a:t>Diffusion</a:t>
            </a:r>
            <a:r>
              <a:rPr lang="it-IT" dirty="0"/>
              <a:t> Models </a:t>
            </a:r>
            <a:r>
              <a:rPr lang="it-IT" dirty="0" err="1"/>
              <a:t>have</a:t>
            </a:r>
            <a:r>
              <a:rPr lang="it-IT" dirty="0"/>
              <a:t> knowledge on 3D domain?</a:t>
            </a:r>
            <a:endParaRPr lang="it-IT"/>
          </a:p>
          <a:p>
            <a:pPr>
              <a:lnSpc>
                <a:spcPct val="114999"/>
              </a:lnSpc>
            </a:pPr>
            <a:endParaRPr lang="it-IT" dirty="0"/>
          </a:p>
          <a:p>
            <a:pPr>
              <a:lnSpc>
                <a:spcPct val="114999"/>
              </a:lnSpc>
            </a:pPr>
            <a:r>
              <a:rPr lang="it-IT" dirty="0"/>
              <a:t>How can </a:t>
            </a:r>
            <a:r>
              <a:rPr lang="it-IT" err="1"/>
              <a:t>we</a:t>
            </a:r>
            <a:r>
              <a:rPr lang="it-IT" dirty="0"/>
              <a:t> leverage image </a:t>
            </a:r>
            <a:r>
              <a:rPr lang="it-IT" err="1"/>
              <a:t>diffusion</a:t>
            </a:r>
            <a:r>
              <a:rPr lang="it-IT" dirty="0"/>
              <a:t> for 3D? </a:t>
            </a:r>
            <a:endParaRPr lang="it-IT"/>
          </a:p>
          <a:p>
            <a:pPr marL="596900" lvl="1" indent="0" algn="ctr">
              <a:lnSpc>
                <a:spcPct val="114999"/>
              </a:lnSpc>
              <a:buSzPts val="1800"/>
              <a:buNone/>
            </a:pP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CDD48A3-10E9-95AA-BE62-BA271222CB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579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6A78B88A-D55B-B5D3-1B2F-4784FEBA1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09">
            <a:extLst>
              <a:ext uri="{FF2B5EF4-FFF2-40B4-BE49-F238E27FC236}">
                <a16:creationId xmlns:a16="http://schemas.microsoft.com/office/drawing/2014/main" id="{A15B6C00-5883-657A-248D-CC74C9112A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it" dirty="0" err="1"/>
              <a:t>Motivation</a:t>
            </a:r>
            <a:r>
              <a:rPr lang="it" dirty="0"/>
              <a:t> for generative models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CE17A-D559-73E0-8223-D01DE5B15A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</a:pPr>
            <a:r>
              <a:rPr lang="en-US" dirty="0"/>
              <a:t>However, tasks like </a:t>
            </a:r>
            <a:r>
              <a:rPr lang="en-US" b="1" dirty="0"/>
              <a:t>single view reconstruction </a:t>
            </a:r>
            <a:r>
              <a:rPr lang="en-US" dirty="0"/>
              <a:t>are ill-posed.</a:t>
            </a:r>
          </a:p>
          <a:p>
            <a:pPr>
              <a:lnSpc>
                <a:spcPct val="114999"/>
              </a:lnSpc>
            </a:pPr>
            <a:r>
              <a:rPr lang="en-US" dirty="0"/>
              <a:t>Deterministic model might collapse to average value.</a:t>
            </a:r>
          </a:p>
          <a:p>
            <a:pPr>
              <a:lnSpc>
                <a:spcPct val="114999"/>
              </a:lnSpc>
            </a:pPr>
            <a:endParaRPr lang="en-US" dirty="0"/>
          </a:p>
          <a:p>
            <a:pPr>
              <a:lnSpc>
                <a:spcPct val="114999"/>
              </a:lnSpc>
            </a:pPr>
            <a:endParaRPr lang="en-US" dirty="0"/>
          </a:p>
          <a:p>
            <a:pPr>
              <a:lnSpc>
                <a:spcPct val="114999"/>
              </a:lnSpc>
            </a:pPr>
            <a:endParaRPr lang="en-US" dirty="0"/>
          </a:p>
          <a:p>
            <a:pPr>
              <a:lnSpc>
                <a:spcPct val="114999"/>
              </a:lnSpc>
            </a:pPr>
            <a:endParaRPr lang="en-US" dirty="0"/>
          </a:p>
          <a:p>
            <a:pPr>
              <a:lnSpc>
                <a:spcPct val="114999"/>
              </a:lnSpc>
            </a:pPr>
            <a:endParaRPr lang="en-US" dirty="0"/>
          </a:p>
          <a:p>
            <a:pPr>
              <a:lnSpc>
                <a:spcPct val="114999"/>
              </a:lnSpc>
            </a:pPr>
            <a:r>
              <a:rPr lang="en-US" dirty="0"/>
              <a:t>We should learn a distribution of all possible configurations instead of simply regression or fitting to observations</a:t>
            </a:r>
          </a:p>
          <a:p>
            <a:pPr>
              <a:lnSpc>
                <a:spcPct val="114999"/>
              </a:lnSpc>
            </a:pPr>
            <a:r>
              <a:rPr lang="en-US" dirty="0"/>
              <a:t>Today we will explore diffusion model for conditional generation!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0877B71-A4E0-92F6-EAB1-6C0EE40BCC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</a:t>
            </a:fld>
            <a:endParaRPr lang="it-IT"/>
          </a:p>
        </p:txBody>
      </p:sp>
      <p:pic>
        <p:nvPicPr>
          <p:cNvPr id="5" name="Immagine 4" descr="Immagine che contiene diagramma, Diagramma, linea, testo&#10;&#10;Il contenuto generato dall&amp;#39;IA potrebbe non essere corretto.">
            <a:extLst>
              <a:ext uri="{FF2B5EF4-FFF2-40B4-BE49-F238E27FC236}">
                <a16:creationId xmlns:a16="http://schemas.microsoft.com/office/drawing/2014/main" id="{CBC874F1-5AC5-DD6F-2627-11BCC4D09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927" y="1902779"/>
            <a:ext cx="5604388" cy="14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62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056869E8-6899-BAC8-960B-31B0ED336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24C9FBE8-4DE4-8706-4D8A-80963E77E8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Multiview</a:t>
            </a:r>
            <a:r>
              <a:rPr lang="it" dirty="0"/>
              <a:t> Image Generation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B24D8841-00E4-FC6C-7D2F-CC9F226E4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err="1"/>
              <a:t>Multiview</a:t>
            </a:r>
            <a:r>
              <a:rPr lang="it-IT" dirty="0"/>
              <a:t> </a:t>
            </a:r>
            <a:r>
              <a:rPr lang="it-IT" err="1"/>
              <a:t>Diffusion</a:t>
            </a:r>
            <a:endParaRPr lang="it-IT"/>
          </a:p>
          <a:p>
            <a:pPr lvl="1">
              <a:lnSpc>
                <a:spcPct val="114999"/>
              </a:lnSpc>
              <a:buSzPts val="1800"/>
            </a:pPr>
            <a:r>
              <a:rPr lang="it-IT" b="1" dirty="0"/>
              <a:t>Goal: </a:t>
            </a:r>
            <a:r>
              <a:rPr lang="it-IT" dirty="0"/>
              <a:t>to produce </a:t>
            </a:r>
            <a:r>
              <a:rPr lang="it-IT" b="1" dirty="0"/>
              <a:t>multiple </a:t>
            </a:r>
            <a:r>
              <a:rPr lang="it-IT" b="1" err="1"/>
              <a:t>views</a:t>
            </a:r>
            <a:r>
              <a:rPr lang="it-IT" dirty="0"/>
              <a:t> of the </a:t>
            </a:r>
            <a:r>
              <a:rPr lang="it-IT" err="1"/>
              <a:t>same</a:t>
            </a:r>
            <a:r>
              <a:rPr lang="it-IT" dirty="0"/>
              <a:t> </a:t>
            </a:r>
            <a:r>
              <a:rPr lang="it-IT" err="1"/>
              <a:t>object</a:t>
            </a:r>
            <a:r>
              <a:rPr lang="it-IT" dirty="0"/>
              <a:t> or scene in a way </a:t>
            </a:r>
            <a:r>
              <a:rPr lang="it-IT" err="1"/>
              <a:t>that’s</a:t>
            </a:r>
            <a:r>
              <a:rPr lang="it-IT" dirty="0"/>
              <a:t> </a:t>
            </a:r>
            <a:r>
              <a:rPr lang="it-IT" b="1" err="1"/>
              <a:t>geometrically</a:t>
            </a:r>
            <a:r>
              <a:rPr lang="it-IT" b="1" dirty="0"/>
              <a:t> </a:t>
            </a:r>
            <a:r>
              <a:rPr lang="it-IT" b="1" err="1"/>
              <a:t>consistent</a:t>
            </a:r>
            <a:r>
              <a:rPr lang="it-IT" dirty="0"/>
              <a:t>.</a:t>
            </a:r>
          </a:p>
          <a:p>
            <a:pPr lvl="2">
              <a:lnSpc>
                <a:spcPct val="114999"/>
              </a:lnSpc>
              <a:buSzPts val="1800"/>
            </a:pPr>
            <a:endParaRPr lang="it-IT" dirty="0"/>
          </a:p>
          <a:p>
            <a:pPr marL="596900" lvl="1" indent="0">
              <a:lnSpc>
                <a:spcPct val="114999"/>
              </a:lnSpc>
              <a:buSzPts val="1800"/>
              <a:buNone/>
            </a:pPr>
            <a:endParaRPr lang="it-IT" dirty="0"/>
          </a:p>
          <a:p>
            <a:pPr marL="596900" lvl="1" indent="0">
              <a:lnSpc>
                <a:spcPct val="114999"/>
              </a:lnSpc>
              <a:buSzPts val="1800"/>
              <a:buNone/>
            </a:pP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7B8E0A6-759D-21F6-CA01-21ED916F66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40</a:t>
            </a:fld>
            <a:endParaRPr lang="it-IT"/>
          </a:p>
        </p:txBody>
      </p:sp>
      <p:pic>
        <p:nvPicPr>
          <p:cNvPr id="3" name="Immagine 2" descr="Immagine che contiene testo&#10;&#10;Il contenuto generato dall&amp;#39;IA potrebbe non essere corretto.">
            <a:extLst>
              <a:ext uri="{FF2B5EF4-FFF2-40B4-BE49-F238E27FC236}">
                <a16:creationId xmlns:a16="http://schemas.microsoft.com/office/drawing/2014/main" id="{3C1AD3B3-7EE5-54F0-BC09-021F982A8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73" y="2434292"/>
            <a:ext cx="8950428" cy="187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19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2281A357-6DBE-CFF7-11A7-EA4EED70E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59B3ADAB-D7EF-02F7-5D92-02CFC8110F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" dirty="0"/>
              <a:t>Zero-1-to-3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8BDC726C-AE48-F87D-CCA0-276F94FD1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dirty="0"/>
              <a:t>Zero-1-to-3: Train a </a:t>
            </a:r>
            <a:r>
              <a:rPr lang="it-IT" dirty="0" err="1"/>
              <a:t>diffusion</a:t>
            </a:r>
            <a:r>
              <a:rPr lang="it-IT" dirty="0"/>
              <a:t> model to generate </a:t>
            </a:r>
            <a:r>
              <a:rPr lang="it-IT" dirty="0" err="1"/>
              <a:t>novel</a:t>
            </a:r>
            <a:r>
              <a:rPr lang="it-IT" dirty="0"/>
              <a:t> </a:t>
            </a:r>
            <a:r>
              <a:rPr lang="it-IT" dirty="0" err="1"/>
              <a:t>views</a:t>
            </a:r>
            <a:r>
              <a:rPr lang="it-IT" dirty="0"/>
              <a:t> of an </a:t>
            </a:r>
            <a:r>
              <a:rPr lang="it-IT" dirty="0" err="1"/>
              <a:t>object</a:t>
            </a:r>
            <a:r>
              <a:rPr lang="it-IT" dirty="0"/>
              <a:t>.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it-IT" b="1" dirty="0"/>
              <a:t>Key Idea:</a:t>
            </a:r>
            <a:r>
              <a:rPr lang="it-IT" dirty="0"/>
              <a:t> </a:t>
            </a:r>
            <a:r>
              <a:rPr lang="it-IT" dirty="0" err="1"/>
              <a:t>Condition</a:t>
            </a:r>
            <a:r>
              <a:rPr lang="it-IT" dirty="0"/>
              <a:t> the </a:t>
            </a:r>
            <a:r>
              <a:rPr lang="it-IT" dirty="0" err="1"/>
              <a:t>geneation</a:t>
            </a:r>
            <a:r>
              <a:rPr lang="it-IT" dirty="0"/>
              <a:t> on an image of the </a:t>
            </a:r>
            <a:r>
              <a:rPr lang="it-IT" dirty="0" err="1"/>
              <a:t>object</a:t>
            </a:r>
            <a:r>
              <a:rPr lang="it-IT" dirty="0"/>
              <a:t> and </a:t>
            </a:r>
            <a:r>
              <a:rPr lang="it-IT" dirty="0" err="1"/>
              <a:t>rotation</a:t>
            </a:r>
            <a:r>
              <a:rPr lang="it-IT" dirty="0"/>
              <a:t> </a:t>
            </a:r>
            <a:r>
              <a:rPr lang="it-IT" dirty="0" err="1"/>
              <a:t>angles</a:t>
            </a:r>
            <a:r>
              <a:rPr lang="it-IT" dirty="0"/>
              <a:t>           .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it-IT" dirty="0" err="1"/>
              <a:t>Trained</a:t>
            </a:r>
            <a:r>
              <a:rPr lang="it-IT" dirty="0"/>
              <a:t> on </a:t>
            </a:r>
            <a:r>
              <a:rPr lang="it-IT" dirty="0" err="1"/>
              <a:t>Objaverse</a:t>
            </a:r>
            <a:endParaRPr lang="it-IT"/>
          </a:p>
          <a:p>
            <a:pPr lvl="2">
              <a:lnSpc>
                <a:spcPct val="114999"/>
              </a:lnSpc>
              <a:buSzPts val="1800"/>
            </a:pPr>
            <a:endParaRPr lang="it-IT" dirty="0"/>
          </a:p>
          <a:p>
            <a:pPr marL="596900" lvl="1" indent="0">
              <a:lnSpc>
                <a:spcPct val="114999"/>
              </a:lnSpc>
              <a:buSzPts val="1800"/>
              <a:buNone/>
            </a:pPr>
            <a:endParaRPr lang="it-IT" dirty="0"/>
          </a:p>
          <a:p>
            <a:pPr marL="596900" lvl="1" indent="0">
              <a:lnSpc>
                <a:spcPct val="114999"/>
              </a:lnSpc>
              <a:buSzPts val="1800"/>
              <a:buNone/>
            </a:pP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804C01E-83CD-D0F3-72FE-D1BA2F570B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41</a:t>
            </a:fld>
            <a:endParaRPr lang="it-IT"/>
          </a:p>
        </p:txBody>
      </p:sp>
      <p:pic>
        <p:nvPicPr>
          <p:cNvPr id="5" name="Immagine 4" descr="Immagine che contiene testo&#10;&#10;Il contenuto generato dall&amp;#39;IA potrebbe non essere corretto.">
            <a:extLst>
              <a:ext uri="{FF2B5EF4-FFF2-40B4-BE49-F238E27FC236}">
                <a16:creationId xmlns:a16="http://schemas.microsoft.com/office/drawing/2014/main" id="{EA62B17B-614B-487C-C49B-CB6D29F48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742" y="2239911"/>
            <a:ext cx="4415298" cy="282062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8758D5B-0578-292A-A0C8-3DE71E058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823" y="1593286"/>
            <a:ext cx="423709" cy="18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763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E7ECE828-BB57-17E0-37EE-9052A29C8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02707BEF-65CE-8A18-CAB6-AB7BD96390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/>
              <a:t>Zero-1-to-3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BE7D326B-6BE3-36B8-80D0-903D2AD46C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dirty="0"/>
              <a:t>Zero-1-to-3: Train a </a:t>
            </a:r>
            <a:r>
              <a:rPr lang="it-IT" dirty="0" err="1"/>
              <a:t>diffusion</a:t>
            </a:r>
            <a:r>
              <a:rPr lang="it-IT" dirty="0"/>
              <a:t> model to generate </a:t>
            </a:r>
            <a:r>
              <a:rPr lang="it-IT" dirty="0" err="1"/>
              <a:t>novel</a:t>
            </a:r>
            <a:r>
              <a:rPr lang="it-IT" dirty="0"/>
              <a:t> </a:t>
            </a:r>
            <a:r>
              <a:rPr lang="it-IT" dirty="0" err="1"/>
              <a:t>views</a:t>
            </a:r>
            <a:r>
              <a:rPr lang="it-IT" dirty="0"/>
              <a:t> of an </a:t>
            </a:r>
            <a:r>
              <a:rPr lang="it-IT" dirty="0" err="1"/>
              <a:t>object</a:t>
            </a:r>
            <a:r>
              <a:rPr lang="it-IT" dirty="0"/>
              <a:t>.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it-IT" b="1" dirty="0"/>
              <a:t>Input</a:t>
            </a:r>
            <a:r>
              <a:rPr lang="it-IT" dirty="0"/>
              <a:t>: </a:t>
            </a:r>
          </a:p>
          <a:p>
            <a:pPr lvl="2">
              <a:lnSpc>
                <a:spcPct val="114999"/>
              </a:lnSpc>
              <a:buSzPts val="1800"/>
            </a:pPr>
            <a:r>
              <a:rPr lang="it-IT" dirty="0"/>
              <a:t>Image of the </a:t>
            </a:r>
            <a:r>
              <a:rPr lang="it-IT" dirty="0" err="1"/>
              <a:t>object</a:t>
            </a:r>
            <a:r>
              <a:rPr lang="it-IT" dirty="0"/>
              <a:t> and </a:t>
            </a:r>
            <a:r>
              <a:rPr lang="it-IT" dirty="0" err="1"/>
              <a:t>rotation</a:t>
            </a:r>
            <a:r>
              <a:rPr lang="it-IT" dirty="0"/>
              <a:t> </a:t>
            </a:r>
            <a:r>
              <a:rPr lang="it-IT" dirty="0" err="1"/>
              <a:t>angles</a:t>
            </a:r>
            <a:r>
              <a:rPr lang="it-IT" dirty="0"/>
              <a:t>           .</a:t>
            </a:r>
          </a:p>
          <a:p>
            <a:pPr lvl="1">
              <a:lnSpc>
                <a:spcPct val="114999"/>
              </a:lnSpc>
              <a:buSzPts val="1800"/>
            </a:pPr>
            <a:endParaRPr lang="it-IT" dirty="0"/>
          </a:p>
          <a:p>
            <a:pPr lvl="1">
              <a:lnSpc>
                <a:spcPct val="114999"/>
              </a:lnSpc>
              <a:buSzPts val="1800"/>
            </a:pPr>
            <a:endParaRPr lang="it-IT" dirty="0"/>
          </a:p>
          <a:p>
            <a:pPr lvl="1">
              <a:lnSpc>
                <a:spcPct val="114999"/>
              </a:lnSpc>
              <a:buSzPts val="1800"/>
            </a:pPr>
            <a:endParaRPr lang="it-IT" dirty="0"/>
          </a:p>
          <a:p>
            <a:pPr lvl="1">
              <a:lnSpc>
                <a:spcPct val="114999"/>
              </a:lnSpc>
              <a:buSzPts val="1800"/>
            </a:pPr>
            <a:endParaRPr lang="it-IT" dirty="0"/>
          </a:p>
          <a:p>
            <a:pPr lvl="1">
              <a:lnSpc>
                <a:spcPct val="114999"/>
              </a:lnSpc>
              <a:buSzPts val="1800"/>
            </a:pPr>
            <a:endParaRPr lang="it-IT" dirty="0"/>
          </a:p>
          <a:p>
            <a:pPr lvl="1">
              <a:lnSpc>
                <a:spcPct val="114999"/>
              </a:lnSpc>
              <a:buSzPts val="1800"/>
            </a:pPr>
            <a:endParaRPr lang="it-IT" dirty="0"/>
          </a:p>
          <a:p>
            <a:pPr lvl="1">
              <a:lnSpc>
                <a:spcPct val="114999"/>
              </a:lnSpc>
              <a:buSzPts val="1800"/>
            </a:pPr>
            <a:endParaRPr lang="it-IT"/>
          </a:p>
          <a:p>
            <a:pPr lvl="1">
              <a:lnSpc>
                <a:spcPct val="114999"/>
              </a:lnSpc>
              <a:buSzPts val="1800"/>
            </a:pPr>
            <a:r>
              <a:rPr lang="it-IT" b="1" dirty="0"/>
              <a:t>Training </a:t>
            </a:r>
            <a:r>
              <a:rPr lang="it-IT" b="1" dirty="0" err="1"/>
              <a:t>Objective</a:t>
            </a:r>
            <a:r>
              <a:rPr lang="it-IT" dirty="0"/>
              <a:t>:</a:t>
            </a:r>
          </a:p>
          <a:p>
            <a:pPr marL="596900" lvl="1" indent="0">
              <a:lnSpc>
                <a:spcPct val="114999"/>
              </a:lnSpc>
              <a:buSzPts val="1800"/>
              <a:buNone/>
            </a:pP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801FF60-C70F-E89F-0011-8201DC902C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42</a:t>
            </a:fld>
            <a:endParaRPr lang="it-IT"/>
          </a:p>
        </p:txBody>
      </p:sp>
      <p:pic>
        <p:nvPicPr>
          <p:cNvPr id="5" name="Immagine 4" descr="Immagine che contiene testo&#10;&#10;Il contenuto generato dall&amp;#39;IA potrebbe non essere corretto.">
            <a:extLst>
              <a:ext uri="{FF2B5EF4-FFF2-40B4-BE49-F238E27FC236}">
                <a16:creationId xmlns:a16="http://schemas.microsoft.com/office/drawing/2014/main" id="{7340D742-722A-FE60-E3D8-ED16E6E96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694" y="2110862"/>
            <a:ext cx="2387396" cy="150249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DF81A32-2C42-CF78-B402-717B95644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645" y="1842165"/>
            <a:ext cx="423709" cy="187121"/>
          </a:xfrm>
          <a:prstGeom prst="rect">
            <a:avLst/>
          </a:prstGeom>
        </p:spPr>
      </p:pic>
      <p:pic>
        <p:nvPicPr>
          <p:cNvPr id="7" name="Immagine 6" descr="Immagine che contiene Carattere, testo, linea, tipografia&#10;&#10;Il contenuto generato dall&amp;#39;IA potrebbe non essere corretto.">
            <a:extLst>
              <a:ext uri="{FF2B5EF4-FFF2-40B4-BE49-F238E27FC236}">
                <a16:creationId xmlns:a16="http://schemas.microsoft.com/office/drawing/2014/main" id="{FE22D4D0-619F-1941-FD7D-2039AFC5C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798" y="3965344"/>
            <a:ext cx="6019186" cy="69711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E2DB27F-977D-4B32-DFB5-6D5046EA0E16}"/>
              </a:ext>
            </a:extLst>
          </p:cNvPr>
          <p:cNvSpPr txBox="1"/>
          <p:nvPr/>
        </p:nvSpPr>
        <p:spPr>
          <a:xfrm>
            <a:off x="1325635" y="4754167"/>
            <a:ext cx="70781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 err="1"/>
              <a:t>Where</a:t>
            </a:r>
            <a:r>
              <a:rPr lang="it-IT" dirty="0"/>
              <a:t>                      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embedding</a:t>
            </a:r>
            <a:r>
              <a:rPr lang="it-IT" dirty="0"/>
              <a:t> of the input </a:t>
            </a:r>
            <a:r>
              <a:rPr lang="it-IT" dirty="0" err="1"/>
              <a:t>view</a:t>
            </a:r>
            <a:r>
              <a:rPr lang="it-IT" dirty="0"/>
              <a:t> and relative camera </a:t>
            </a:r>
            <a:r>
              <a:rPr lang="it-IT" dirty="0" err="1"/>
              <a:t>extrinsics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CBA7A68-0CFF-32F6-01D4-C4A88A5B4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204" y="4735615"/>
            <a:ext cx="950042" cy="30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99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579F5F94-D28D-58BA-C387-578A3787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957DDAE7-933A-6D7D-66A9-1189F6FDF2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/>
              <a:t>Zero-1-to-3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06CA1686-BAD6-D3B3-DE77-A2CFA9791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dirty="0"/>
              <a:t>Zero-1-to-3: Train a </a:t>
            </a:r>
            <a:r>
              <a:rPr lang="it-IT" dirty="0" err="1"/>
              <a:t>diffusion</a:t>
            </a:r>
            <a:r>
              <a:rPr lang="it-IT" dirty="0"/>
              <a:t> model to generate </a:t>
            </a:r>
            <a:r>
              <a:rPr lang="it-IT" dirty="0" err="1"/>
              <a:t>novel</a:t>
            </a:r>
            <a:r>
              <a:rPr lang="it-IT" dirty="0"/>
              <a:t> </a:t>
            </a:r>
            <a:r>
              <a:rPr lang="it-IT" dirty="0" err="1"/>
              <a:t>views</a:t>
            </a:r>
            <a:r>
              <a:rPr lang="it-IT" dirty="0"/>
              <a:t> of an </a:t>
            </a:r>
            <a:r>
              <a:rPr lang="it-IT" dirty="0" err="1"/>
              <a:t>object</a:t>
            </a:r>
            <a:r>
              <a:rPr lang="it-IT" dirty="0"/>
              <a:t>.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it-IT" b="1" dirty="0" err="1"/>
              <a:t>Reconstruction</a:t>
            </a:r>
            <a:r>
              <a:rPr lang="it-IT" dirty="0"/>
              <a:t>:</a:t>
            </a:r>
          </a:p>
          <a:p>
            <a:pPr lvl="2">
              <a:lnSpc>
                <a:spcPct val="114999"/>
              </a:lnSpc>
              <a:buSzPts val="1800"/>
            </a:pPr>
            <a:endParaRPr lang="it-IT" dirty="0"/>
          </a:p>
          <a:p>
            <a:pPr marL="596900" lvl="1" indent="0">
              <a:lnSpc>
                <a:spcPct val="114999"/>
              </a:lnSpc>
              <a:buSzPts val="1800"/>
              <a:buNone/>
            </a:pPr>
            <a:endParaRPr lang="it-IT" dirty="0"/>
          </a:p>
          <a:p>
            <a:pPr marL="596900" lvl="1" indent="0">
              <a:lnSpc>
                <a:spcPct val="114999"/>
              </a:lnSpc>
              <a:buSzPts val="1800"/>
              <a:buNone/>
            </a:pP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F17A0F3-C49D-892B-6157-735A8A311D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43</a:t>
            </a:fld>
            <a:endParaRPr lang="it-IT"/>
          </a:p>
        </p:txBody>
      </p:sp>
      <p:pic>
        <p:nvPicPr>
          <p:cNvPr id="3" name="Immagine 2" descr="Immagine che contiene testo, sedia, arredo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A404178D-96AA-4ECD-900E-C6EBB3BF2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12" y="1845699"/>
            <a:ext cx="604837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921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5BD4A36E-C930-505A-2925-E1D4ADAB5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E957C77D-3CE0-9DB8-EBAB-A0FCA14582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/>
              <a:t>Zero-1-to-3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D37A818E-A28A-27F5-A18E-75FF4AEE72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dirty="0"/>
              <a:t>Zero-1-to-3: Train a </a:t>
            </a:r>
            <a:r>
              <a:rPr lang="it-IT" dirty="0" err="1"/>
              <a:t>diffusion</a:t>
            </a:r>
            <a:r>
              <a:rPr lang="it-IT" dirty="0"/>
              <a:t> model to generate </a:t>
            </a:r>
            <a:r>
              <a:rPr lang="it-IT" dirty="0" err="1"/>
              <a:t>novel</a:t>
            </a:r>
            <a:r>
              <a:rPr lang="it-IT" dirty="0"/>
              <a:t> </a:t>
            </a:r>
            <a:r>
              <a:rPr lang="it-IT" dirty="0" err="1"/>
              <a:t>views</a:t>
            </a:r>
            <a:r>
              <a:rPr lang="it-IT" dirty="0"/>
              <a:t> of an </a:t>
            </a:r>
            <a:r>
              <a:rPr lang="it-IT" dirty="0" err="1"/>
              <a:t>object</a:t>
            </a:r>
            <a:r>
              <a:rPr lang="it-IT" dirty="0"/>
              <a:t>.</a:t>
            </a:r>
          </a:p>
          <a:p>
            <a:pPr lvl="2">
              <a:lnSpc>
                <a:spcPct val="114999"/>
              </a:lnSpc>
              <a:buSzPts val="1800"/>
            </a:pPr>
            <a:endParaRPr lang="it-IT" dirty="0"/>
          </a:p>
          <a:p>
            <a:pPr marL="596900" lvl="1" indent="0">
              <a:lnSpc>
                <a:spcPct val="114999"/>
              </a:lnSpc>
              <a:buSzPts val="1800"/>
              <a:buNone/>
            </a:pPr>
            <a:endParaRPr lang="it-IT" dirty="0"/>
          </a:p>
          <a:p>
            <a:pPr marL="596900" lvl="1" indent="0">
              <a:lnSpc>
                <a:spcPct val="114999"/>
              </a:lnSpc>
              <a:buSzPts val="1800"/>
              <a:buNone/>
            </a:pP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32C093-4F5D-A3F5-3B46-5E74684976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44</a:t>
            </a:fld>
            <a:endParaRPr lang="it-IT"/>
          </a:p>
        </p:txBody>
      </p:sp>
      <p:pic>
        <p:nvPicPr>
          <p:cNvPr id="5" name="Immagine 4" descr="Immagine che contiene giallo, cartone animato, giocattolo&#10;&#10;Il contenuto generato dall&amp;#39;IA potrebbe non essere corretto.">
            <a:extLst>
              <a:ext uri="{FF2B5EF4-FFF2-40B4-BE49-F238E27FC236}">
                <a16:creationId xmlns:a16="http://schemas.microsoft.com/office/drawing/2014/main" id="{80BCE93E-16C8-7116-A54E-42AC1F40B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130" y="1530145"/>
            <a:ext cx="5397740" cy="361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193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8D812F7C-4816-5E83-AF16-F7B175A39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B914D398-562E-F0C1-799A-FDD56A1B8E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/>
              <a:t>Zero-1-to-3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3CAFA95-6A21-49B0-2416-4697A8DF94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dirty="0"/>
              <a:t>Zero-1-to-3: Train a </a:t>
            </a:r>
            <a:r>
              <a:rPr lang="it-IT" dirty="0" err="1"/>
              <a:t>diffusion</a:t>
            </a:r>
            <a:r>
              <a:rPr lang="it-IT" dirty="0"/>
              <a:t> model to generate </a:t>
            </a:r>
            <a:r>
              <a:rPr lang="it-IT" dirty="0" err="1"/>
              <a:t>novel</a:t>
            </a:r>
            <a:r>
              <a:rPr lang="it-IT" dirty="0"/>
              <a:t> </a:t>
            </a:r>
            <a:r>
              <a:rPr lang="it-IT" dirty="0" err="1"/>
              <a:t>views</a:t>
            </a:r>
            <a:r>
              <a:rPr lang="it-IT" dirty="0"/>
              <a:t> of an </a:t>
            </a:r>
            <a:r>
              <a:rPr lang="it-IT" dirty="0" err="1"/>
              <a:t>object</a:t>
            </a:r>
            <a:r>
              <a:rPr lang="it-IT" dirty="0"/>
              <a:t>.</a:t>
            </a:r>
          </a:p>
          <a:p>
            <a:pPr lvl="1">
              <a:lnSpc>
                <a:spcPct val="114999"/>
              </a:lnSpc>
            </a:pPr>
            <a:r>
              <a:rPr lang="it-IT" b="1" err="1"/>
              <a:t>Problem</a:t>
            </a:r>
            <a:r>
              <a:rPr lang="it-IT" b="1" dirty="0"/>
              <a:t>: </a:t>
            </a:r>
            <a:r>
              <a:rPr lang="it-IT" b="1" err="1"/>
              <a:t>consistency</a:t>
            </a:r>
            <a:endParaRPr lang="it-IT" b="1"/>
          </a:p>
          <a:p>
            <a:pPr marL="596900" lvl="1" indent="0">
              <a:lnSpc>
                <a:spcPct val="114999"/>
              </a:lnSpc>
              <a:buSzPts val="1800"/>
              <a:buNone/>
            </a:pP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90CE9A5-4299-12E7-9524-3B93D92A5E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45</a:t>
            </a:fld>
            <a:endParaRPr lang="it-IT"/>
          </a:p>
        </p:txBody>
      </p:sp>
      <p:pic>
        <p:nvPicPr>
          <p:cNvPr id="3" name="Immagine 2" descr="Immagine che contiene Ricambio auto, giocattolo, automobile, videocamera/fotocamera&#10;&#10;Il contenuto generato dall&amp;#39;IA potrebbe non essere corretto.">
            <a:extLst>
              <a:ext uri="{FF2B5EF4-FFF2-40B4-BE49-F238E27FC236}">
                <a16:creationId xmlns:a16="http://schemas.microsoft.com/office/drawing/2014/main" id="{BC57FA91-1354-1244-23A8-DE7E4212D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95" y="1965832"/>
            <a:ext cx="7798210" cy="26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683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3AB1810C-6D8C-A347-9F01-74389D5DB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29D36E1E-1E48-737C-A709-F538FADB6A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/>
              <a:t>Zero-1-to-3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5B10381C-69E2-A62F-4403-1F45D5B9D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4999"/>
              </a:lnSpc>
            </a:pPr>
            <a:r>
              <a:rPr lang="it-IT" dirty="0"/>
              <a:t>2D Multi </a:t>
            </a:r>
            <a:r>
              <a:rPr lang="it-IT" dirty="0" err="1"/>
              <a:t>View</a:t>
            </a:r>
            <a:r>
              <a:rPr lang="it-IT" dirty="0"/>
              <a:t> </a:t>
            </a:r>
            <a:r>
              <a:rPr lang="it-IT" dirty="0" err="1"/>
              <a:t>Diffusion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no explicit 3D </a:t>
            </a:r>
            <a:r>
              <a:rPr lang="it-IT" dirty="0" err="1"/>
              <a:t>representation</a:t>
            </a:r>
            <a:r>
              <a:rPr lang="it-IT" dirty="0"/>
              <a:t> (e.g. </a:t>
            </a:r>
            <a:r>
              <a:rPr lang="it-IT" dirty="0" err="1"/>
              <a:t>NeRF</a:t>
            </a:r>
            <a:r>
              <a:rPr lang="it-IT" dirty="0"/>
              <a:t> or 3DGS). </a:t>
            </a:r>
            <a:r>
              <a:rPr lang="it-IT" dirty="0" err="1"/>
              <a:t>Thus</a:t>
            </a:r>
            <a:r>
              <a:rPr lang="it-IT" dirty="0"/>
              <a:t>, the 3D </a:t>
            </a:r>
            <a:r>
              <a:rPr lang="it-IT" dirty="0" err="1"/>
              <a:t>consistency</a:t>
            </a:r>
            <a:r>
              <a:rPr lang="it-IT" dirty="0"/>
              <a:t> of the </a:t>
            </a:r>
            <a:r>
              <a:rPr lang="it-IT" dirty="0" err="1"/>
              <a:t>generated</a:t>
            </a:r>
            <a:r>
              <a:rPr lang="it-IT" dirty="0"/>
              <a:t> images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constrained</a:t>
            </a:r>
            <a:r>
              <a:rPr lang="it-IT" dirty="0"/>
              <a:t>.</a:t>
            </a:r>
          </a:p>
          <a:p>
            <a:pPr marL="596900" lvl="1" indent="0">
              <a:lnSpc>
                <a:spcPct val="114999"/>
              </a:lnSpc>
              <a:buSzPts val="1800"/>
              <a:buNone/>
            </a:pP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8440788-5F00-475E-3EFD-B528D19106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46</a:t>
            </a:fld>
            <a:endParaRPr lang="it-IT"/>
          </a:p>
        </p:txBody>
      </p:sp>
      <p:pic>
        <p:nvPicPr>
          <p:cNvPr id="5" name="Immagine 4" descr="Immagine che contiene cartone animato&#10;&#10;Il contenuto generato dall&amp;#39;IA potrebbe non essere corretto.">
            <a:extLst>
              <a:ext uri="{FF2B5EF4-FFF2-40B4-BE49-F238E27FC236}">
                <a16:creationId xmlns:a16="http://schemas.microsoft.com/office/drawing/2014/main" id="{9FEB3384-380B-46CD-075C-3369D13B7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460" y="2297703"/>
            <a:ext cx="5549080" cy="27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60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31E12FDF-B5C1-FAFB-D417-DDC81A428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5CDC907C-F8F9-9B69-E063-FC1BCFE0CD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Multiview</a:t>
            </a:r>
            <a:r>
              <a:rPr lang="it" dirty="0"/>
              <a:t> Image Generation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6C2F4DF0-9399-7D88-D536-C380F7D36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lnSpc>
                <a:spcPts val="2475"/>
              </a:lnSpc>
              <a:buFont typeface=""/>
              <a:buChar char="•"/>
            </a:pPr>
            <a:r>
              <a:rPr lang="it-IT" sz="2000" err="1">
                <a:solidFill>
                  <a:srgbClr val="595959"/>
                </a:solidFill>
              </a:rPr>
              <a:t>Problem</a:t>
            </a:r>
            <a:r>
              <a:rPr lang="it-IT" sz="2000" dirty="0">
                <a:solidFill>
                  <a:srgbClr val="595959"/>
                </a:solidFill>
              </a:rPr>
              <a:t>:</a:t>
            </a:r>
            <a:r>
              <a:rPr lang="it-IT" sz="2000" baseline="0" dirty="0">
                <a:solidFill>
                  <a:srgbClr val="595959"/>
                </a:solidFill>
                <a:latin typeface="Arial"/>
                <a:ea typeface="Arial"/>
                <a:cs typeface="Arial"/>
              </a:rPr>
              <a:t> </a:t>
            </a:r>
            <a:r>
              <a:rPr lang="it-IT" sz="2000" baseline="0" err="1">
                <a:solidFill>
                  <a:srgbClr val="595959"/>
                </a:solidFill>
                <a:latin typeface="Arial"/>
                <a:ea typeface="Arial"/>
                <a:cs typeface="Arial"/>
              </a:rPr>
              <a:t>novel</a:t>
            </a:r>
            <a:r>
              <a:rPr lang="it-IT" sz="2000" baseline="0" dirty="0">
                <a:solidFill>
                  <a:srgbClr val="595959"/>
                </a:solidFill>
                <a:latin typeface="Arial"/>
                <a:ea typeface="Arial"/>
                <a:cs typeface="Arial"/>
              </a:rPr>
              <a:t> </a:t>
            </a:r>
            <a:r>
              <a:rPr lang="it-IT" sz="2000" baseline="0" err="1">
                <a:solidFill>
                  <a:srgbClr val="595959"/>
                </a:solidFill>
                <a:latin typeface="Arial"/>
                <a:ea typeface="Arial"/>
                <a:cs typeface="Arial"/>
              </a:rPr>
              <a:t>views</a:t>
            </a:r>
            <a:r>
              <a:rPr lang="it-IT" sz="2000" baseline="0" dirty="0">
                <a:solidFill>
                  <a:srgbClr val="595959"/>
                </a:solidFill>
                <a:latin typeface="Arial"/>
                <a:ea typeface="Arial"/>
                <a:cs typeface="Arial"/>
              </a:rPr>
              <a:t> are </a:t>
            </a:r>
            <a:r>
              <a:rPr lang="it-IT" sz="2000" baseline="0" err="1">
                <a:solidFill>
                  <a:srgbClr val="595959"/>
                </a:solidFill>
                <a:latin typeface="Arial"/>
                <a:ea typeface="Arial"/>
                <a:cs typeface="Arial"/>
              </a:rPr>
              <a:t>generated</a:t>
            </a:r>
            <a:r>
              <a:rPr lang="it-IT" sz="2000" baseline="0" dirty="0">
                <a:solidFill>
                  <a:srgbClr val="595959"/>
                </a:solidFill>
                <a:latin typeface="Arial"/>
                <a:ea typeface="Arial"/>
                <a:cs typeface="Arial"/>
              </a:rPr>
              <a:t> </a:t>
            </a:r>
            <a:r>
              <a:rPr lang="it-IT" sz="2000" b="1" baseline="0" err="1">
                <a:solidFill>
                  <a:srgbClr val="595959"/>
                </a:solidFill>
                <a:latin typeface="Arial"/>
                <a:ea typeface="Arial"/>
                <a:cs typeface="Arial"/>
              </a:rPr>
              <a:t>independently</a:t>
            </a:r>
            <a:r>
              <a:rPr lang="it-IT" sz="2000" baseline="0" dirty="0">
                <a:solidFill>
                  <a:srgbClr val="595959"/>
                </a:solidFill>
                <a:latin typeface="Arial"/>
                <a:ea typeface="Arial"/>
                <a:cs typeface="Arial"/>
              </a:rPr>
              <a:t>.</a:t>
            </a:r>
            <a:r>
              <a:rPr lang="en-US" sz="2000" dirty="0">
                <a:latin typeface="Arial"/>
                <a:ea typeface="Arial"/>
                <a:cs typeface="Arial"/>
              </a:rPr>
              <a:t>​</a:t>
            </a:r>
          </a:p>
          <a:p>
            <a:pPr marL="0" lvl="0" indent="0" rtl="0">
              <a:buNone/>
            </a:pPr>
            <a:endParaRPr lang="it-IT" sz="2000" dirty="0">
              <a:latin typeface="Arial"/>
              <a:ea typeface="Arial"/>
              <a:cs typeface="Arial"/>
            </a:endParaRPr>
          </a:p>
          <a:p>
            <a:pPr marL="228600" indent="-228600">
              <a:lnSpc>
                <a:spcPts val="2475"/>
              </a:lnSpc>
              <a:buFont typeface=""/>
              <a:buChar char="•"/>
            </a:pPr>
            <a:r>
              <a:rPr lang="it-IT" sz="2000" baseline="0" dirty="0" err="1">
                <a:solidFill>
                  <a:srgbClr val="595959"/>
                </a:solidFill>
                <a:latin typeface="Arial"/>
                <a:ea typeface="Arial"/>
                <a:cs typeface="Arial"/>
              </a:rPr>
              <a:t>Recent</a:t>
            </a:r>
            <a:r>
              <a:rPr lang="it-IT" sz="2000" baseline="0" dirty="0">
                <a:solidFill>
                  <a:srgbClr val="595959"/>
                </a:solidFill>
                <a:latin typeface="Arial"/>
                <a:ea typeface="Arial"/>
                <a:cs typeface="Arial"/>
              </a:rPr>
              <a:t> works </a:t>
            </a:r>
            <a:r>
              <a:rPr lang="it-IT" sz="2000" dirty="0" err="1">
                <a:solidFill>
                  <a:srgbClr val="595959"/>
                </a:solidFill>
              </a:rPr>
              <a:t>that</a:t>
            </a:r>
            <a:r>
              <a:rPr lang="it-IT" sz="2000" dirty="0">
                <a:solidFill>
                  <a:srgbClr val="595959"/>
                </a:solidFill>
              </a:rPr>
              <a:t> </a:t>
            </a:r>
            <a:r>
              <a:rPr lang="it-IT" sz="2000" dirty="0" err="1">
                <a:solidFill>
                  <a:srgbClr val="595959"/>
                </a:solidFill>
              </a:rPr>
              <a:t>improve</a:t>
            </a:r>
            <a:r>
              <a:rPr lang="it-IT" sz="2000" baseline="0" dirty="0">
                <a:solidFill>
                  <a:srgbClr val="595959"/>
                </a:solidFill>
                <a:latin typeface="Arial"/>
                <a:ea typeface="Arial"/>
                <a:cs typeface="Arial"/>
              </a:rPr>
              <a:t> </a:t>
            </a:r>
            <a:r>
              <a:rPr lang="it-IT" sz="2000" baseline="0" dirty="0" err="1">
                <a:solidFill>
                  <a:srgbClr val="595959"/>
                </a:solidFill>
                <a:latin typeface="Arial"/>
                <a:ea typeface="Arial"/>
                <a:cs typeface="Arial"/>
              </a:rPr>
              <a:t>consistency</a:t>
            </a:r>
            <a:r>
              <a:rPr lang="it-IT" sz="2000" baseline="0" dirty="0">
                <a:solidFill>
                  <a:srgbClr val="595959"/>
                </a:solidFill>
                <a:latin typeface="Arial"/>
                <a:ea typeface="Arial"/>
                <a:cs typeface="Arial"/>
              </a:rPr>
              <a:t>:</a:t>
            </a:r>
            <a:r>
              <a:rPr lang="en-US" sz="2000" dirty="0">
                <a:latin typeface="Arial"/>
                <a:ea typeface="Arial"/>
                <a:cs typeface="Arial"/>
              </a:rPr>
              <a:t>​</a:t>
            </a:r>
          </a:p>
          <a:p>
            <a:pPr marL="685800" lvl="2" indent="-228600">
              <a:lnSpc>
                <a:spcPts val="1875"/>
              </a:lnSpc>
              <a:buFont typeface="Wingdings"/>
              <a:buChar char="§"/>
            </a:pPr>
            <a:r>
              <a:rPr lang="it-IT" sz="1800" b="1" err="1">
                <a:solidFill>
                  <a:srgbClr val="595959"/>
                </a:solidFill>
              </a:rPr>
              <a:t>Synchronized</a:t>
            </a:r>
            <a:r>
              <a:rPr lang="it-IT" sz="1800" b="1" dirty="0">
                <a:solidFill>
                  <a:srgbClr val="595959"/>
                </a:solidFill>
              </a:rPr>
              <a:t> </a:t>
            </a:r>
            <a:r>
              <a:rPr lang="it-IT" sz="1800" b="1" err="1">
                <a:solidFill>
                  <a:srgbClr val="595959"/>
                </a:solidFill>
              </a:rPr>
              <a:t>Multiview</a:t>
            </a:r>
            <a:r>
              <a:rPr lang="it-IT" sz="1800" b="1" dirty="0">
                <a:solidFill>
                  <a:srgbClr val="595959"/>
                </a:solidFill>
              </a:rPr>
              <a:t> </a:t>
            </a:r>
            <a:r>
              <a:rPr lang="it-IT" sz="1800" b="1" err="1">
                <a:solidFill>
                  <a:srgbClr val="595959"/>
                </a:solidFill>
              </a:rPr>
              <a:t>Noise</a:t>
            </a:r>
            <a:r>
              <a:rPr lang="it-IT" sz="1800" b="1" dirty="0">
                <a:solidFill>
                  <a:srgbClr val="595959"/>
                </a:solidFill>
              </a:rPr>
              <a:t> </a:t>
            </a:r>
            <a:r>
              <a:rPr lang="it-IT" sz="1800" b="1" err="1">
                <a:solidFill>
                  <a:srgbClr val="595959"/>
                </a:solidFill>
              </a:rPr>
              <a:t>Prediction</a:t>
            </a:r>
            <a:r>
              <a:rPr lang="it-IT" sz="1800" b="1" dirty="0">
                <a:latin typeface="Arial"/>
                <a:ea typeface="Arial"/>
                <a:cs typeface="Arial"/>
              </a:rPr>
              <a:t>​</a:t>
            </a:r>
          </a:p>
          <a:p>
            <a:pPr marL="1143000" lvl="3" indent="-228600">
              <a:lnSpc>
                <a:spcPts val="1875"/>
              </a:lnSpc>
              <a:buFont typeface="Arial,Sans-Serif"/>
              <a:buChar char="•"/>
            </a:pPr>
            <a:r>
              <a:rPr lang="it-IT" sz="1600" dirty="0" err="1">
                <a:solidFill>
                  <a:srgbClr val="595959"/>
                </a:solidFill>
              </a:rPr>
              <a:t>SyncDreamer</a:t>
            </a:r>
            <a:r>
              <a:rPr lang="it-IT" sz="1600" dirty="0">
                <a:solidFill>
                  <a:srgbClr val="595959"/>
                </a:solidFill>
              </a:rPr>
              <a:t>, </a:t>
            </a:r>
            <a:r>
              <a:rPr lang="it-IT" sz="1600" dirty="0" err="1">
                <a:solidFill>
                  <a:srgbClr val="595959"/>
                </a:solidFill>
              </a:rPr>
              <a:t>Liu</a:t>
            </a:r>
            <a:r>
              <a:rPr lang="it-IT" sz="1600" dirty="0">
                <a:solidFill>
                  <a:srgbClr val="595959"/>
                </a:solidFill>
              </a:rPr>
              <a:t> et al. ICLR 24</a:t>
            </a:r>
          </a:p>
          <a:p>
            <a:pPr marL="685800" lvl="2" indent="-228600">
              <a:lnSpc>
                <a:spcPts val="1875"/>
              </a:lnSpc>
              <a:buFont typeface="Wingdings,Sans-Serif"/>
              <a:buChar char="§"/>
            </a:pPr>
            <a:r>
              <a:rPr lang="it-IT" sz="1800" b="1" err="1">
                <a:solidFill>
                  <a:srgbClr val="595959"/>
                </a:solidFill>
              </a:rPr>
              <a:t>Epipolar</a:t>
            </a:r>
            <a:r>
              <a:rPr lang="it-IT" sz="1800" b="1" dirty="0">
                <a:solidFill>
                  <a:srgbClr val="595959"/>
                </a:solidFill>
              </a:rPr>
              <a:t> </a:t>
            </a:r>
            <a:r>
              <a:rPr lang="it-IT" sz="1800" b="1" err="1">
                <a:solidFill>
                  <a:srgbClr val="595959"/>
                </a:solidFill>
              </a:rPr>
              <a:t>Geometry</a:t>
            </a:r>
            <a:r>
              <a:rPr lang="it-IT" sz="1600" b="1" dirty="0"/>
              <a:t> </a:t>
            </a:r>
            <a:endParaRPr lang="it-IT" b="1" dirty="0"/>
          </a:p>
          <a:p>
            <a:pPr marL="1143000" lvl="3" indent="-228600">
              <a:lnSpc>
                <a:spcPts val="1875"/>
              </a:lnSpc>
              <a:buFont typeface="Arial"/>
              <a:buChar char="•"/>
            </a:pPr>
            <a:r>
              <a:rPr lang="it-IT" sz="1600" dirty="0" err="1"/>
              <a:t>EpiDiff</a:t>
            </a:r>
            <a:r>
              <a:rPr lang="it-IT" sz="1600" dirty="0"/>
              <a:t>, Huang et al. CVPR 24</a:t>
            </a:r>
          </a:p>
          <a:p>
            <a:pPr marL="685800" lvl="2" indent="-228600">
              <a:lnSpc>
                <a:spcPts val="1875"/>
              </a:lnSpc>
              <a:buFont typeface="Wingdings,Sans-Serif"/>
              <a:buChar char="§"/>
            </a:pPr>
            <a:r>
              <a:rPr lang="it-IT" sz="1800" b="1" dirty="0" err="1"/>
              <a:t>Temporal</a:t>
            </a:r>
            <a:r>
              <a:rPr lang="it-IT" sz="1800" b="1" dirty="0"/>
              <a:t> </a:t>
            </a:r>
            <a:r>
              <a:rPr lang="it-IT" sz="1800" b="1" dirty="0" err="1"/>
              <a:t>Consistency</a:t>
            </a:r>
            <a:endParaRPr lang="it-IT" sz="1800" b="1" dirty="0"/>
          </a:p>
          <a:p>
            <a:pPr marL="1143000" lvl="3" indent="-228600">
              <a:lnSpc>
                <a:spcPts val="1875"/>
              </a:lnSpc>
              <a:buFont typeface="Arial"/>
              <a:buChar char="•"/>
            </a:pPr>
            <a:r>
              <a:rPr lang="it-IT" sz="1600" dirty="0"/>
              <a:t>SV3D, </a:t>
            </a:r>
            <a:r>
              <a:rPr lang="it-IT" sz="1600" dirty="0" err="1"/>
              <a:t>Voleti</a:t>
            </a:r>
            <a:r>
              <a:rPr lang="it-IT" sz="1600" dirty="0"/>
              <a:t> et al. ECCV 24</a:t>
            </a:r>
          </a:p>
          <a:p>
            <a:pPr marL="685800" lvl="2" indent="-228600">
              <a:lnSpc>
                <a:spcPts val="1875"/>
              </a:lnSpc>
              <a:buFont typeface="Wingdings,Sans-Serif"/>
              <a:buChar char="§"/>
            </a:pPr>
            <a:r>
              <a:rPr lang="it-IT" sz="1800" b="1" dirty="0"/>
              <a:t>Leverage 3D </a:t>
            </a:r>
            <a:r>
              <a:rPr lang="it-IT" sz="1800" b="1" dirty="0" err="1"/>
              <a:t>Consistency</a:t>
            </a:r>
            <a:endParaRPr lang="it-IT" sz="1800" b="1" dirty="0"/>
          </a:p>
          <a:p>
            <a:pPr marL="1143000" lvl="3" indent="-285750">
              <a:lnSpc>
                <a:spcPts val="1875"/>
              </a:lnSpc>
              <a:buFont typeface="Arial"/>
              <a:buChar char="•"/>
            </a:pPr>
            <a:r>
              <a:rPr lang="it-IT" sz="1600" dirty="0"/>
              <a:t>Gen-3dffusion, </a:t>
            </a:r>
            <a:r>
              <a:rPr lang="it-IT" sz="1600" dirty="0" err="1"/>
              <a:t>Xie</a:t>
            </a:r>
            <a:r>
              <a:rPr lang="it-IT" sz="1600" dirty="0"/>
              <a:t> et al.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64FD0C8-EA89-286A-1035-B0A51A155B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00074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9F4672B5-35C1-D890-584D-828C5673C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3E5CEB0D-24DD-01E0-B2C2-695DD6B7E8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SyncDreamer</a:t>
            </a:r>
            <a:r>
              <a:rPr lang="it" dirty="0"/>
              <a:t>, </a:t>
            </a:r>
            <a:r>
              <a:rPr lang="it" dirty="0" err="1"/>
              <a:t>Liu</a:t>
            </a:r>
            <a:r>
              <a:rPr lang="it" dirty="0"/>
              <a:t> et al. ICLR 24 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E870E964-57C3-D055-D5DB-D0FCE3A46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61693"/>
            <a:ext cx="8520600" cy="3416400"/>
          </a:xfrm>
        </p:spPr>
        <p:txBody>
          <a:bodyPr>
            <a:normAutofit/>
          </a:bodyPr>
          <a:lstStyle/>
          <a:p>
            <a:pPr marL="228600" indent="-228600">
              <a:lnSpc>
                <a:spcPts val="2475"/>
              </a:lnSpc>
              <a:buSzPts val="1400"/>
              <a:buFont typeface="Courier New"/>
              <a:buChar char="•"/>
            </a:pPr>
            <a:r>
              <a:rPr lang="en-US" sz="2000" b="1" dirty="0"/>
              <a:t>Goal: </a:t>
            </a:r>
            <a:r>
              <a:rPr lang="en-US" sz="2000" dirty="0"/>
              <a:t>Given an image   ,  we want to generate                    novel views by learning the joint distribution </a:t>
            </a:r>
            <a:endParaRPr lang="it-IT"/>
          </a:p>
          <a:p>
            <a:pPr marL="228600" indent="-228600">
              <a:lnSpc>
                <a:spcPts val="2475"/>
              </a:lnSpc>
              <a:buSzPts val="1800"/>
              <a:buFont typeface="Courier New"/>
              <a:buChar char="•"/>
            </a:pPr>
            <a:r>
              <a:rPr lang="en-US" sz="2000" b="1" dirty="0"/>
              <a:t>Key Idea</a:t>
            </a:r>
            <a:r>
              <a:rPr lang="en-US" sz="2000" dirty="0"/>
              <a:t>: Condition a novel view with images generated from other views.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D6EC1D0-E337-65A5-4C7A-4B77757FB3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48</a:t>
            </a:fld>
            <a:endParaRPr lang="it-IT"/>
          </a:p>
        </p:txBody>
      </p:sp>
      <p:pic>
        <p:nvPicPr>
          <p:cNvPr id="7" name="Immagine 6" descr="Immagine che contiene Carattere, bianco, linea, tipografia&#10;&#10;Il contenuto generato dall&amp;#39;IA potrebbe non essere corretto.">
            <a:extLst>
              <a:ext uri="{FF2B5EF4-FFF2-40B4-BE49-F238E27FC236}">
                <a16:creationId xmlns:a16="http://schemas.microsoft.com/office/drawing/2014/main" id="{E84EC708-7032-F350-DF4B-4108C3B2C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738" y="1225608"/>
            <a:ext cx="1186105" cy="301909"/>
          </a:xfrm>
          <a:prstGeom prst="rect">
            <a:avLst/>
          </a:prstGeom>
        </p:spPr>
      </p:pic>
      <p:pic>
        <p:nvPicPr>
          <p:cNvPr id="9" name="Immagine 8" descr="Immagine che contiene Carattere, testo, tipografi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D19267FB-C53A-30A3-8FAD-6AB51F4AC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204" y="1566947"/>
            <a:ext cx="2788728" cy="281069"/>
          </a:xfrm>
          <a:prstGeom prst="rect">
            <a:avLst/>
          </a:prstGeom>
        </p:spPr>
      </p:pic>
      <p:pic>
        <p:nvPicPr>
          <p:cNvPr id="10" name="Immagine 9" descr="Immagine che contiene testo, schermat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5B7F224E-7358-FEFD-3C9D-89BADC4B4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644" y="2486792"/>
            <a:ext cx="4627923" cy="23821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FB65100-BD74-28F8-BD66-3E5DF63FB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7538" y="1328738"/>
            <a:ext cx="171450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730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83C3342B-B1B7-18AA-9760-717F17090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890F25A1-0FB4-26B9-E3A1-1B77F7496B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SyncDreamer</a:t>
            </a:r>
            <a:r>
              <a:rPr lang="it" dirty="0"/>
              <a:t>, </a:t>
            </a:r>
            <a:r>
              <a:rPr lang="it" dirty="0" err="1"/>
              <a:t>Liu</a:t>
            </a:r>
            <a:r>
              <a:rPr lang="it" dirty="0"/>
              <a:t> et al. ICLR 24 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370C0F7D-A5A4-A3FB-258A-CC377E99C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lnSpc>
                <a:spcPts val="2475"/>
              </a:lnSpc>
              <a:buSzPts val="1400"/>
              <a:buFont typeface="Courier New"/>
              <a:buChar char="•"/>
            </a:pPr>
            <a:r>
              <a:rPr lang="en-US" sz="2000" b="1" dirty="0"/>
              <a:t>Forward Process</a:t>
            </a:r>
            <a:r>
              <a:rPr lang="en-US" sz="2000" dirty="0"/>
              <a:t>: is a direct extension of the vanilla DDPM, where noises are added to every view independently.</a:t>
            </a:r>
            <a:endParaRPr lang="it-IT" sz="140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032926A-83B7-8D14-4E39-8CE6F5EC23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49</a:t>
            </a:fld>
            <a:endParaRPr lang="it-IT"/>
          </a:p>
        </p:txBody>
      </p:sp>
      <p:pic>
        <p:nvPicPr>
          <p:cNvPr id="5" name="Immagine 4" descr="Immagine che contiene Carattere, testo, linea, tipografia&#10;&#10;Il contenuto generato dall&amp;#39;IA potrebbe non essere corretto.">
            <a:extLst>
              <a:ext uri="{FF2B5EF4-FFF2-40B4-BE49-F238E27FC236}">
                <a16:creationId xmlns:a16="http://schemas.microsoft.com/office/drawing/2014/main" id="{C64AF6F2-7905-FFC1-1CC7-D33A8112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150" y="3271546"/>
            <a:ext cx="5713385" cy="443961"/>
          </a:xfrm>
          <a:prstGeom prst="rect">
            <a:avLst/>
          </a:prstGeom>
        </p:spPr>
      </p:pic>
      <p:pic>
        <p:nvPicPr>
          <p:cNvPr id="6" name="Immagine 5" descr="Immagine che contiene testo, Carattere, line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74BF857E-1763-79BF-4CEE-6CBE90802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017" y="2027096"/>
            <a:ext cx="7167967" cy="90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02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4C9FD458-5277-CC49-A699-6FE847833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09">
            <a:extLst>
              <a:ext uri="{FF2B5EF4-FFF2-40B4-BE49-F238E27FC236}">
                <a16:creationId xmlns:a16="http://schemas.microsoft.com/office/drawing/2014/main" id="{BE156EEA-87FD-5708-33FF-25D8E6852E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it" dirty="0"/>
              <a:t>Generative Models in 3D</a:t>
            </a:r>
            <a:endParaRPr lang="en-US" dirty="0"/>
          </a:p>
        </p:txBody>
      </p:sp>
      <p:sp>
        <p:nvSpPr>
          <p:cNvPr id="1293" name="Google Shape;1293;p109">
            <a:extLst>
              <a:ext uri="{FF2B5EF4-FFF2-40B4-BE49-F238E27FC236}">
                <a16:creationId xmlns:a16="http://schemas.microsoft.com/office/drawing/2014/main" id="{F2E1676A-E1FC-7804-3ED7-E29CE884419E}"/>
              </a:ext>
            </a:extLst>
          </p:cNvPr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A5B324-C45B-A7F3-0D21-C5457EB7EE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6094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BB91939B-87A4-49B9-E7DD-FB4F0D308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F3B6C787-E5AA-3991-95A9-90C008E848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SyncDreamer</a:t>
            </a:r>
            <a:r>
              <a:rPr lang="it" dirty="0"/>
              <a:t>, </a:t>
            </a:r>
            <a:r>
              <a:rPr lang="it" dirty="0" err="1"/>
              <a:t>Liu</a:t>
            </a:r>
            <a:r>
              <a:rPr lang="it" dirty="0"/>
              <a:t> et al. ICLR 24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8AE167E2-0E38-1E01-25AE-A3CA5F4C5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lnSpc>
                <a:spcPts val="2475"/>
              </a:lnSpc>
              <a:buFont typeface="Arial"/>
              <a:buChar char="•"/>
            </a:pPr>
            <a:r>
              <a:rPr lang="en-US" sz="2000" b="1" dirty="0"/>
              <a:t>Backward Process</a:t>
            </a:r>
            <a:r>
              <a:rPr lang="en-US" sz="2000" dirty="0"/>
              <a:t>: Similarly, it is constructed as</a:t>
            </a:r>
            <a:endParaRPr lang="it-IT" sz="2000"/>
          </a:p>
          <a:p>
            <a:pPr marL="685800" lvl="1">
              <a:lnSpc>
                <a:spcPts val="2475"/>
              </a:lnSpc>
              <a:buSzPts val="1800"/>
              <a:buFont typeface="Courier New"/>
              <a:buChar char="o"/>
            </a:pPr>
            <a:endParaRPr lang="en-US" sz="1600" dirty="0"/>
          </a:p>
          <a:p>
            <a:pPr marL="685800" lvl="1">
              <a:lnSpc>
                <a:spcPts val="2475"/>
              </a:lnSpc>
              <a:buSzPts val="1800"/>
              <a:buFont typeface="Courier New"/>
              <a:buChar char="o"/>
            </a:pPr>
            <a:endParaRPr lang="en-US" sz="1600" dirty="0"/>
          </a:p>
          <a:p>
            <a:pPr marL="685800" lvl="1">
              <a:lnSpc>
                <a:spcPts val="2475"/>
              </a:lnSpc>
              <a:buSzPts val="1800"/>
              <a:buFont typeface="Courier New"/>
              <a:buChar char="o"/>
            </a:pPr>
            <a:endParaRPr lang="en-US" sz="1600" dirty="0"/>
          </a:p>
          <a:p>
            <a:pPr marL="685800" lvl="1">
              <a:lnSpc>
                <a:spcPts val="2475"/>
              </a:lnSpc>
              <a:buSzPts val="1800"/>
              <a:buFont typeface="Courier New"/>
              <a:buChar char="o"/>
            </a:pPr>
            <a:endParaRPr lang="en-US" sz="1600" dirty="0"/>
          </a:p>
          <a:p>
            <a:pPr marL="368300" lvl="1" indent="0">
              <a:lnSpc>
                <a:spcPts val="2475"/>
              </a:lnSpc>
              <a:buSzPts val="1800"/>
              <a:buNone/>
            </a:pPr>
            <a:endParaRPr lang="en-US" sz="1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DDAE545-438D-3E5F-C763-9CACBA27BF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50</a:t>
            </a:fld>
            <a:endParaRPr lang="it-IT"/>
          </a:p>
        </p:txBody>
      </p:sp>
      <p:pic>
        <p:nvPicPr>
          <p:cNvPr id="3" name="Immagine 2" descr="Immagine che contiene testo, Carattere, linea, tipografia&#10;&#10;Il contenuto generato dall&amp;#39;IA potrebbe non essere corretto.">
            <a:extLst>
              <a:ext uri="{FF2B5EF4-FFF2-40B4-BE49-F238E27FC236}">
                <a16:creationId xmlns:a16="http://schemas.microsoft.com/office/drawing/2014/main" id="{330F4352-B8B2-BE46-5750-51AC68E8D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97" y="1636667"/>
            <a:ext cx="7641509" cy="791687"/>
          </a:xfrm>
          <a:prstGeom prst="rect">
            <a:avLst/>
          </a:prstGeom>
        </p:spPr>
      </p:pic>
      <p:pic>
        <p:nvPicPr>
          <p:cNvPr id="7" name="Immagine 6" descr="Immagine che contiene Carattere, testo, linea, tipografia&#10;&#10;Il contenuto generato dall&amp;#39;IA potrebbe non essere corretto.">
            <a:extLst>
              <a:ext uri="{FF2B5EF4-FFF2-40B4-BE49-F238E27FC236}">
                <a16:creationId xmlns:a16="http://schemas.microsoft.com/office/drawing/2014/main" id="{CB4FEDEE-F57B-E081-D0A5-2203B876F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256" y="2672837"/>
            <a:ext cx="5261488" cy="378542"/>
          </a:xfrm>
          <a:prstGeom prst="rect">
            <a:avLst/>
          </a:prstGeom>
        </p:spPr>
      </p:pic>
      <p:pic>
        <p:nvPicPr>
          <p:cNvPr id="8" name="Immagine 7" descr="Immagine che contiene Carattere, linea, diagramm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14170CDC-B7B2-8A9F-6AB6-D0E636128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692" y="3458036"/>
            <a:ext cx="6134100" cy="771525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7EFB4AE2-6B34-873F-0EE1-6EE0EC7C8CB0}"/>
              </a:ext>
            </a:extLst>
          </p:cNvPr>
          <p:cNvCxnSpPr/>
          <p:nvPr/>
        </p:nvCxnSpPr>
        <p:spPr>
          <a:xfrm flipV="1">
            <a:off x="6956258" y="2145631"/>
            <a:ext cx="1417219" cy="18048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8455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ACF39D9C-0AF4-FE53-EDFA-E79844B3E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5DB7B46D-DF16-C9B1-AFE7-45D2A100B5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SyncDreamer</a:t>
            </a:r>
            <a:r>
              <a:rPr lang="it" dirty="0"/>
              <a:t>, </a:t>
            </a:r>
            <a:r>
              <a:rPr lang="it" dirty="0" err="1"/>
              <a:t>Liu</a:t>
            </a:r>
            <a:r>
              <a:rPr lang="it" dirty="0"/>
              <a:t> et al. ICLR 24 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4A7A701-640D-78FD-C5F5-E24745B78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lnSpc>
                <a:spcPts val="2475"/>
              </a:lnSpc>
              <a:buFont typeface="Courier New"/>
              <a:buChar char="•"/>
            </a:pPr>
            <a:r>
              <a:rPr lang="en-US" sz="2000" b="1" dirty="0"/>
              <a:t>Backward Process</a:t>
            </a:r>
            <a:r>
              <a:rPr lang="en-US" sz="2000" dirty="0"/>
              <a:t>:</a:t>
            </a:r>
            <a:endParaRPr lang="it-IT" sz="2000"/>
          </a:p>
          <a:p>
            <a:pPr marL="1143000" lvl="2" indent="-228600">
              <a:lnSpc>
                <a:spcPts val="2475"/>
              </a:lnSpc>
              <a:buSzPts val="1800"/>
              <a:buFont typeface="Wingdings"/>
              <a:buChar char="§"/>
            </a:pPr>
            <a:r>
              <a:rPr lang="en-US" sz="1600" dirty="0"/>
              <a:t>To condition the generation of a view on all the other N views at the same time, they project features in 3D, apply convolutions, and then construct a view frustum by interpolating features.</a:t>
            </a:r>
          </a:p>
          <a:p>
            <a:pPr marL="685800" lvl="1">
              <a:lnSpc>
                <a:spcPts val="2475"/>
              </a:lnSpc>
              <a:buSzPts val="1800"/>
              <a:buFont typeface="Courier New"/>
              <a:buChar char="o"/>
            </a:pPr>
            <a:endParaRPr lang="en-US" sz="1600" dirty="0"/>
          </a:p>
          <a:p>
            <a:pPr marL="685800" lvl="1">
              <a:lnSpc>
                <a:spcPts val="2475"/>
              </a:lnSpc>
              <a:buSzPts val="1800"/>
              <a:buFont typeface="Courier New"/>
              <a:buChar char="o"/>
            </a:pPr>
            <a:endParaRPr lang="en-US" sz="1600" dirty="0"/>
          </a:p>
          <a:p>
            <a:pPr marL="685800" lvl="1">
              <a:lnSpc>
                <a:spcPts val="2475"/>
              </a:lnSpc>
              <a:buSzPts val="1800"/>
              <a:buFont typeface="Courier New"/>
              <a:buChar char="o"/>
            </a:pPr>
            <a:endParaRPr lang="en-US" sz="1600" dirty="0"/>
          </a:p>
          <a:p>
            <a:pPr marL="685800" lvl="1">
              <a:lnSpc>
                <a:spcPts val="2475"/>
              </a:lnSpc>
              <a:buSzPts val="1800"/>
              <a:buFont typeface="Courier New"/>
              <a:buChar char="o"/>
            </a:pPr>
            <a:endParaRPr lang="en-US" sz="1600" dirty="0"/>
          </a:p>
          <a:p>
            <a:pPr marL="368300" lvl="1" indent="0">
              <a:lnSpc>
                <a:spcPts val="2475"/>
              </a:lnSpc>
              <a:buSzPts val="1800"/>
              <a:buNone/>
            </a:pPr>
            <a:endParaRPr lang="en-US" sz="1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D9DF7AA-F882-9024-3C7E-6E54A92C03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51</a:t>
            </a:fld>
            <a:endParaRPr lang="it-IT"/>
          </a:p>
        </p:txBody>
      </p:sp>
      <p:pic>
        <p:nvPicPr>
          <p:cNvPr id="5" name="Immagine 4" descr="Immagine che contiene testo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A38853A3-EFE1-15B8-8ED5-E2FDCB8D88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0" b="676"/>
          <a:stretch>
            <a:fillRect/>
          </a:stretch>
        </p:blipFill>
        <p:spPr>
          <a:xfrm>
            <a:off x="312020" y="2570521"/>
            <a:ext cx="8363266" cy="234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16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03302B7D-2A46-649F-BB08-E1DFF7794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31AB1EA4-72A6-907C-5849-108823C586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SyncDreamer</a:t>
            </a:r>
            <a:r>
              <a:rPr lang="it" dirty="0"/>
              <a:t>, </a:t>
            </a:r>
            <a:r>
              <a:rPr lang="it" dirty="0" err="1"/>
              <a:t>Liu</a:t>
            </a:r>
            <a:r>
              <a:rPr lang="it" dirty="0"/>
              <a:t> et al. ICLR 24 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D1C16350-135D-0FD9-59AE-05DA423F1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lnSpc>
                <a:spcPts val="2475"/>
              </a:lnSpc>
              <a:buFont typeface="Courier New"/>
              <a:buChar char="•"/>
            </a:pPr>
            <a:r>
              <a:rPr lang="en-US" sz="2000" b="1" dirty="0"/>
              <a:t>Loss</a:t>
            </a:r>
            <a:r>
              <a:rPr lang="en-US" sz="2000" dirty="0"/>
              <a:t>: </a:t>
            </a:r>
            <a:endParaRPr lang="it-IT" sz="2000" dirty="0"/>
          </a:p>
          <a:p>
            <a:pPr marL="685800" lvl="1">
              <a:lnSpc>
                <a:spcPts val="2475"/>
              </a:lnSpc>
              <a:buSzPts val="1800"/>
              <a:buFont typeface="Courier New"/>
              <a:buChar char="o"/>
            </a:pPr>
            <a:endParaRPr lang="en-US" sz="1600" dirty="0"/>
          </a:p>
          <a:p>
            <a:pPr marL="685800" lvl="1">
              <a:lnSpc>
                <a:spcPts val="2475"/>
              </a:lnSpc>
              <a:buSzPts val="1800"/>
              <a:buFont typeface="Courier New"/>
              <a:buChar char="o"/>
            </a:pPr>
            <a:endParaRPr lang="en-US" sz="1600" dirty="0"/>
          </a:p>
          <a:p>
            <a:pPr marL="685800" lvl="1">
              <a:lnSpc>
                <a:spcPts val="2475"/>
              </a:lnSpc>
              <a:buSzPts val="1800"/>
              <a:buFont typeface="Courier New"/>
              <a:buChar char="o"/>
            </a:pPr>
            <a:endParaRPr lang="en-US" sz="1600" dirty="0"/>
          </a:p>
          <a:p>
            <a:pPr marL="685800" lvl="1">
              <a:lnSpc>
                <a:spcPts val="2475"/>
              </a:lnSpc>
              <a:buSzPts val="1800"/>
              <a:buFont typeface="Courier New"/>
              <a:buChar char="o"/>
            </a:pPr>
            <a:endParaRPr lang="en-US" sz="1600" dirty="0"/>
          </a:p>
          <a:p>
            <a:pPr marL="368300" lvl="1" indent="0">
              <a:lnSpc>
                <a:spcPts val="2475"/>
              </a:lnSpc>
              <a:buSzPts val="1800"/>
              <a:buNone/>
            </a:pPr>
            <a:endParaRPr lang="en-US" sz="1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1EFB81-9214-F8EE-ECFD-35C231AA26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52</a:t>
            </a:fld>
            <a:endParaRPr lang="it-IT"/>
          </a:p>
        </p:txBody>
      </p:sp>
      <p:pic>
        <p:nvPicPr>
          <p:cNvPr id="6" name="Immagine 5" descr="Immagine che contiene Carattere, linea, testo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6574300D-1795-A389-97A2-EDD82DEE8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48" y="1528947"/>
            <a:ext cx="8056306" cy="83199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35ADF48-DF75-1819-FE7E-EAC81C9C0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202" y="2479573"/>
            <a:ext cx="5332770" cy="2623676"/>
          </a:xfrm>
          <a:prstGeom prst="rect">
            <a:avLst/>
          </a:prstGeom>
        </p:spPr>
      </p:pic>
      <p:pic>
        <p:nvPicPr>
          <p:cNvPr id="3" name="Immagine 2" descr="Immagine che contiene Carattere, tipografia, testo, Elementi grafici&#10;&#10;Il contenuto generato dall&amp;#39;IA potrebbe non essere corretto.">
            <a:extLst>
              <a:ext uri="{FF2B5EF4-FFF2-40B4-BE49-F238E27FC236}">
                <a16:creationId xmlns:a16="http://schemas.microsoft.com/office/drawing/2014/main" id="{D6779953-637E-B37A-DE8F-75BCB26A2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473" y="4825489"/>
            <a:ext cx="1093224" cy="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45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B21AA21C-F12D-E772-A3EC-B9F78F34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393777E3-8827-3143-6DB7-FE645AE27B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SyncDreamer</a:t>
            </a:r>
            <a:r>
              <a:rPr lang="it" dirty="0"/>
              <a:t>, </a:t>
            </a:r>
            <a:r>
              <a:rPr lang="it" dirty="0" err="1"/>
              <a:t>Liu</a:t>
            </a:r>
            <a:r>
              <a:rPr lang="it" dirty="0"/>
              <a:t> et al. ICLR 24 </a:t>
            </a: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AE6EF2F-F524-358F-72A2-95C514B741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53</a:t>
            </a:fld>
            <a:endParaRPr lang="it-IT"/>
          </a:p>
        </p:txBody>
      </p:sp>
      <p:pic>
        <p:nvPicPr>
          <p:cNvPr id="3" name="Immagine 2" descr="Immagine che contiene schizzo, disegno, cane, mammifero&#10;&#10;Il contenuto generato dall&amp;#39;IA potrebbe non essere corretto.">
            <a:extLst>
              <a:ext uri="{FF2B5EF4-FFF2-40B4-BE49-F238E27FC236}">
                <a16:creationId xmlns:a16="http://schemas.microsoft.com/office/drawing/2014/main" id="{735AA56A-6118-D115-05DB-6442E98758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717" r="174" b="-479"/>
          <a:stretch>
            <a:fillRect/>
          </a:stretch>
        </p:blipFill>
        <p:spPr>
          <a:xfrm>
            <a:off x="3168444" y="1095528"/>
            <a:ext cx="5286691" cy="3770213"/>
          </a:xfrm>
          <a:prstGeom prst="rect">
            <a:avLst/>
          </a:prstGeom>
        </p:spPr>
      </p:pic>
      <p:pic>
        <p:nvPicPr>
          <p:cNvPr id="9" name="Immagine 8" descr="Immagine che contiene Carattere, tipografia, testo, Elementi grafici&#10;&#10;Il contenuto generato dall&amp;#39;IA potrebbe non essere corretto.">
            <a:extLst>
              <a:ext uri="{FF2B5EF4-FFF2-40B4-BE49-F238E27FC236}">
                <a16:creationId xmlns:a16="http://schemas.microsoft.com/office/drawing/2014/main" id="{AE9F6815-3F4E-038B-3D61-516250350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608" y="4560937"/>
            <a:ext cx="1818353" cy="301754"/>
          </a:xfrm>
          <a:prstGeom prst="rect">
            <a:avLst/>
          </a:prstGeom>
        </p:spPr>
      </p:pic>
      <p:sp>
        <p:nvSpPr>
          <p:cNvPr id="11" name="Sottotitolo 3">
            <a:extLst>
              <a:ext uri="{FF2B5EF4-FFF2-40B4-BE49-F238E27FC236}">
                <a16:creationId xmlns:a16="http://schemas.microsoft.com/office/drawing/2014/main" id="{1703C50D-59AB-7760-C8E1-1C8A30712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228600" indent="-228600">
              <a:lnSpc>
                <a:spcPts val="2475"/>
              </a:lnSpc>
              <a:buFont typeface="Courier New"/>
              <a:buChar char="•"/>
            </a:pPr>
            <a:r>
              <a:rPr lang="en-US" sz="2000" b="1" dirty="0"/>
              <a:t>Better 3D </a:t>
            </a:r>
            <a:br>
              <a:rPr lang="en-US" sz="2000" b="1" dirty="0"/>
            </a:br>
            <a:r>
              <a:rPr lang="en-US" sz="2000" b="1" dirty="0"/>
              <a:t>reconstructions</a:t>
            </a:r>
          </a:p>
        </p:txBody>
      </p:sp>
    </p:spTree>
    <p:extLst>
      <p:ext uri="{BB962C8B-B14F-4D97-AF65-F5344CB8AC3E}">
        <p14:creationId xmlns:p14="http://schemas.microsoft.com/office/powerpoint/2010/main" val="19009100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075F9E1B-9578-72CA-A478-3E9C25B27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0E4AA4BA-0DB6-917C-1FE3-E02A7815E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ts val="2475"/>
              </a:lnSpc>
            </a:pPr>
            <a:r>
              <a:rPr lang="en-US" sz="2200" dirty="0" err="1">
                <a:solidFill>
                  <a:schemeClr val="dk2"/>
                </a:solidFill>
              </a:rPr>
              <a:t>EpiDiff</a:t>
            </a:r>
            <a:r>
              <a:rPr lang="en-US" sz="2200" dirty="0">
                <a:solidFill>
                  <a:schemeClr val="dk2"/>
                </a:solidFill>
              </a:rPr>
              <a:t>, Huang et al. CVPR 24</a:t>
            </a:r>
            <a:endParaRPr lang="it-IT" sz="2200" dirty="0">
              <a:solidFill>
                <a:schemeClr val="dk2"/>
              </a:solidFill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620CE8D-CC4C-05E7-A5EF-15B2D8E8E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lnSpc>
                <a:spcPts val="2475"/>
              </a:lnSpc>
              <a:buSzPts val="1400"/>
              <a:buFont typeface="Courier New"/>
              <a:buChar char="•"/>
            </a:pPr>
            <a:r>
              <a:rPr lang="en-US" sz="2000" b="1" dirty="0"/>
              <a:t>Key Idea:</a:t>
            </a:r>
            <a:r>
              <a:rPr lang="en-US" sz="2000" dirty="0"/>
              <a:t> Exploit Depth-aware 3D attention and </a:t>
            </a:r>
            <a:r>
              <a:rPr lang="en-US" sz="2000" err="1"/>
              <a:t>Epipolar</a:t>
            </a:r>
            <a:r>
              <a:rPr lang="en-US" sz="2000" dirty="0"/>
              <a:t> constraints to ensure depth consistency across different novel views</a:t>
            </a:r>
            <a:endParaRPr lang="it-IT"/>
          </a:p>
          <a:p>
            <a:pPr marL="1143000" lvl="3" indent="-228600" rtl="0">
              <a:lnSpc>
                <a:spcPts val="1875"/>
              </a:lnSpc>
              <a:buFont typeface="Arial"/>
              <a:buChar char="•"/>
            </a:pPr>
            <a:endParaRPr lang="it-IT" sz="1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B52AE72-927A-CA37-4B4A-83DD55E0B6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54</a:t>
            </a:fld>
            <a:endParaRPr lang="it-IT"/>
          </a:p>
        </p:txBody>
      </p:sp>
      <p:pic>
        <p:nvPicPr>
          <p:cNvPr id="3" name="Immagine 2" descr="Immagine che contiene testo, diagramma, schermata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B069DC8E-6BA7-55BB-D782-0C70CD877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985141"/>
            <a:ext cx="7496175" cy="305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595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90CB09C6-6500-364A-B479-3861843D8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1BC00195-39A7-8B89-230D-5B9FCB7C96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ts val="2475"/>
              </a:lnSpc>
            </a:pPr>
            <a:r>
              <a:rPr lang="en-US" sz="2200" dirty="0" err="1">
                <a:solidFill>
                  <a:schemeClr val="dk2"/>
                </a:solidFill>
              </a:rPr>
              <a:t>EpiDiff</a:t>
            </a:r>
            <a:r>
              <a:rPr lang="en-US" sz="2200" dirty="0">
                <a:solidFill>
                  <a:schemeClr val="dk2"/>
                </a:solidFill>
              </a:rPr>
              <a:t>, Huang et al. CVPR 24</a:t>
            </a:r>
            <a:endParaRPr lang="it-IT" sz="2200" dirty="0">
              <a:solidFill>
                <a:schemeClr val="dk2"/>
              </a:solidFill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10E5F6AF-3318-ABAA-FA7A-D756FEA6E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>
              <a:lnSpc>
                <a:spcPts val="2475"/>
              </a:lnSpc>
              <a:buSzPts val="1400"/>
              <a:buAutoNum type="arabicParenR"/>
            </a:pPr>
            <a:endParaRPr lang="en-US" b="1" dirty="0"/>
          </a:p>
          <a:p>
            <a:pPr marL="342900">
              <a:lnSpc>
                <a:spcPts val="2475"/>
              </a:lnSpc>
              <a:buSzPts val="1400"/>
              <a:buAutoNum type="arabicParenR"/>
            </a:pPr>
            <a:endParaRPr lang="en-US" b="1" dirty="0"/>
          </a:p>
          <a:p>
            <a:pPr marL="342900">
              <a:lnSpc>
                <a:spcPts val="2475"/>
              </a:lnSpc>
              <a:buSzPts val="1400"/>
              <a:buAutoNum type="arabicParenR"/>
            </a:pPr>
            <a:r>
              <a:rPr lang="en-US" b="1" dirty="0"/>
              <a:t>Cross attention with </a:t>
            </a:r>
            <a:endParaRPr lang="it-IT" dirty="0"/>
          </a:p>
          <a:p>
            <a:pPr marL="0" indent="0">
              <a:lnSpc>
                <a:spcPts val="2475"/>
              </a:lnSpc>
              <a:buSzPts val="1400"/>
              <a:buNone/>
            </a:pPr>
            <a:r>
              <a:rPr lang="en-US" b="1" dirty="0"/>
              <a:t>neighboring </a:t>
            </a:r>
            <a:r>
              <a:rPr lang="en-US" b="1" dirty="0" err="1"/>
              <a:t>epipolar</a:t>
            </a:r>
            <a:r>
              <a:rPr lang="en-US" b="1" dirty="0"/>
              <a:t> lines</a:t>
            </a:r>
            <a:endParaRPr lang="en-US"/>
          </a:p>
          <a:p>
            <a:pPr marL="0" indent="0">
              <a:lnSpc>
                <a:spcPts val="2475"/>
              </a:lnSpc>
              <a:buSzPts val="1400"/>
              <a:buNone/>
            </a:pPr>
            <a:endParaRPr lang="en-US" b="1" dirty="0"/>
          </a:p>
          <a:p>
            <a:pPr marL="0" indent="0">
              <a:lnSpc>
                <a:spcPts val="2475"/>
              </a:lnSpc>
              <a:buSzPts val="1400"/>
              <a:buNone/>
            </a:pPr>
            <a:endParaRPr lang="en-US" b="1" dirty="0"/>
          </a:p>
          <a:p>
            <a:pPr marL="0" indent="0">
              <a:lnSpc>
                <a:spcPts val="2475"/>
              </a:lnSpc>
              <a:buSzPts val="1400"/>
              <a:buNone/>
            </a:pPr>
            <a:endParaRPr lang="en-US" b="1" dirty="0"/>
          </a:p>
          <a:p>
            <a:pPr marL="0" indent="0">
              <a:lnSpc>
                <a:spcPts val="2475"/>
              </a:lnSpc>
              <a:buSzPts val="1400"/>
              <a:buNone/>
            </a:pPr>
            <a:endParaRPr lang="en-US" b="1" dirty="0"/>
          </a:p>
          <a:p>
            <a:pPr marL="0" indent="0">
              <a:lnSpc>
                <a:spcPts val="2475"/>
              </a:lnSpc>
              <a:buSzPts val="1400"/>
              <a:buNone/>
            </a:pPr>
            <a:r>
              <a:rPr lang="en-US" b="1" dirty="0"/>
              <a:t>2) Self attention for spatial </a:t>
            </a:r>
            <a:endParaRPr lang="en-US"/>
          </a:p>
          <a:p>
            <a:pPr marL="0" indent="0">
              <a:lnSpc>
                <a:spcPts val="2475"/>
              </a:lnSpc>
              <a:buSzPts val="1400"/>
              <a:buNone/>
            </a:pPr>
            <a:r>
              <a:rPr lang="en-US" b="1" dirty="0"/>
              <a:t>consistency</a:t>
            </a:r>
            <a:endParaRPr lang="en-US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11A0A30-5137-FC01-A22A-E3FF944202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55</a:t>
            </a:fld>
            <a:endParaRPr lang="it-IT"/>
          </a:p>
        </p:txBody>
      </p:sp>
      <p:pic>
        <p:nvPicPr>
          <p:cNvPr id="3" name="Immagine 2" descr="Immagine che contiene testo, schermata, diagramma, Rettangolo&#10;&#10;Il contenuto generato dall&amp;#39;IA potrebbe non essere corretto.">
            <a:extLst>
              <a:ext uri="{FF2B5EF4-FFF2-40B4-BE49-F238E27FC236}">
                <a16:creationId xmlns:a16="http://schemas.microsoft.com/office/drawing/2014/main" id="{7385D9B6-8096-A65B-FDB1-E35BF6066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290" y="801943"/>
            <a:ext cx="5387534" cy="412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455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D2896C22-7E5D-3E04-4818-B2F946286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41771587-126B-E709-EED6-0565329CA4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ts val="2475"/>
              </a:lnSpc>
            </a:pPr>
            <a:r>
              <a:rPr lang="en-US" sz="2200" dirty="0" err="1">
                <a:solidFill>
                  <a:schemeClr val="dk2"/>
                </a:solidFill>
              </a:rPr>
              <a:t>EpiDiff</a:t>
            </a:r>
            <a:r>
              <a:rPr lang="en-US" sz="2200" dirty="0">
                <a:solidFill>
                  <a:schemeClr val="dk2"/>
                </a:solidFill>
              </a:rPr>
              <a:t>, Huang et al. CVPR 24</a:t>
            </a:r>
            <a:endParaRPr lang="it-IT" sz="2200" dirty="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536D076-E334-C3C5-5BAF-6A2DF47BE2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56</a:t>
            </a:fld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037EDD71-383B-E774-9669-D20550D4F2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 descr="Immagine che contiene cavallo&#10;&#10;Il contenuto generato dall&amp;#39;IA potrebbe non essere corretto.">
            <a:extLst>
              <a:ext uri="{FF2B5EF4-FFF2-40B4-BE49-F238E27FC236}">
                <a16:creationId xmlns:a16="http://schemas.microsoft.com/office/drawing/2014/main" id="{A99DB343-58ED-4B95-201B-7FFEF660D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02" y="1545485"/>
            <a:ext cx="8830597" cy="264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228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C657E381-E06C-7E8B-CD43-C893DB138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CDCFEDA2-3CD6-B7B1-7E78-092281B7A1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2200" dirty="0">
                <a:solidFill>
                  <a:schemeClr val="dk2"/>
                </a:solidFill>
              </a:rPr>
              <a:t>SV3D</a:t>
            </a:r>
            <a:r>
              <a:rPr lang="en-US" sz="2000" dirty="0">
                <a:solidFill>
                  <a:schemeClr val="dk2"/>
                </a:solidFill>
              </a:rPr>
              <a:t>, Voleti et al. CVPR 24</a:t>
            </a:r>
            <a:endParaRPr lang="it-IT" dirty="0">
              <a:solidFill>
                <a:schemeClr val="dk2"/>
              </a:solidFill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8A657DF7-AE4C-9BFC-D999-CDF7E051E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lnSpc>
                <a:spcPts val="2475"/>
              </a:lnSpc>
              <a:buFont typeface=""/>
              <a:buChar char="•"/>
            </a:pPr>
            <a:r>
              <a:rPr lang="en-US" sz="1600" b="1" dirty="0"/>
              <a:t>Key Idea:</a:t>
            </a:r>
            <a:r>
              <a:rPr lang="en-US" sz="1600" dirty="0"/>
              <a:t> Finetune </a:t>
            </a:r>
            <a:r>
              <a:rPr lang="en-US" sz="1600" b="1" dirty="0"/>
              <a:t>Stable Video Diffusion</a:t>
            </a:r>
            <a:r>
              <a:rPr lang="en-US" sz="1600" dirty="0"/>
              <a:t> on videos of rotating object. Condition on elevation and azimuth angles to control the camera movement.</a:t>
            </a:r>
            <a:endParaRPr lang="it-IT" dirty="0">
              <a:latin typeface="Arial"/>
              <a:ea typeface="Arial"/>
              <a:cs typeface="Arial"/>
            </a:endParaRPr>
          </a:p>
          <a:p>
            <a:pPr marL="1143000" lvl="3" indent="-228600" rtl="0">
              <a:lnSpc>
                <a:spcPts val="1875"/>
              </a:lnSpc>
              <a:buFont typeface="Arial"/>
              <a:buChar char="•"/>
            </a:pPr>
            <a:endParaRPr lang="it-IT" sz="1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D4E4690-C217-B5E0-58D1-1DBB6FABA6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57</a:t>
            </a:fld>
            <a:endParaRPr lang="it-IT"/>
          </a:p>
        </p:txBody>
      </p:sp>
      <p:pic>
        <p:nvPicPr>
          <p:cNvPr id="3" name="Immagine 2" descr="Immagine che contiene schermata, origami&#10;&#10;Il contenuto generato dall&amp;#39;IA potrebbe non essere corretto.">
            <a:extLst>
              <a:ext uri="{FF2B5EF4-FFF2-40B4-BE49-F238E27FC236}">
                <a16:creationId xmlns:a16="http://schemas.microsoft.com/office/drawing/2014/main" id="{1A00E195-049E-7FAD-5E10-B3E85D968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76" y="2207663"/>
            <a:ext cx="8130049" cy="24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691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6ABC3337-EE14-98CE-9126-BD596EA00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E7644E46-C75F-0B1A-0AFC-131F5866AA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2200" dirty="0">
                <a:solidFill>
                  <a:schemeClr val="dk2"/>
                </a:solidFill>
              </a:rPr>
              <a:t>SV3D</a:t>
            </a:r>
            <a:r>
              <a:rPr lang="en-US" sz="2000" dirty="0">
                <a:solidFill>
                  <a:schemeClr val="dk2"/>
                </a:solidFill>
              </a:rPr>
              <a:t>, Voleti et al. CVPR 24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4577DB33-9239-5840-5FA1-B95F73CF2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lnSpc>
                <a:spcPts val="2475"/>
              </a:lnSpc>
              <a:buSzPts val="1400"/>
              <a:buFont typeface="Courier New"/>
              <a:buChar char="•"/>
            </a:pPr>
            <a:r>
              <a:rPr lang="en-US" sz="2000" b="1" dirty="0"/>
              <a:t>Conditioning: </a:t>
            </a:r>
            <a:r>
              <a:rPr lang="en-US" sz="2000" dirty="0"/>
              <a:t>to control the camera movement, they condition on camera positions.</a:t>
            </a:r>
            <a:endParaRPr lang="it-IT"/>
          </a:p>
          <a:p>
            <a:pPr marL="1143000" lvl="3" indent="-228600" rtl="0">
              <a:lnSpc>
                <a:spcPts val="1875"/>
              </a:lnSpc>
              <a:buFont typeface="Arial"/>
              <a:buChar char="•"/>
            </a:pPr>
            <a:endParaRPr lang="it-IT" sz="1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631861-CFF9-6AE2-71D5-6D96FD9CC7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58</a:t>
            </a:fld>
            <a:endParaRPr lang="it-IT"/>
          </a:p>
        </p:txBody>
      </p:sp>
      <p:pic>
        <p:nvPicPr>
          <p:cNvPr id="5" name="Immagine 4" descr="Immagine che contiene diagramma, testo, Piano, origami&#10;&#10;Il contenuto generato dall&amp;#39;IA potrebbe non essere corretto.">
            <a:extLst>
              <a:ext uri="{FF2B5EF4-FFF2-40B4-BE49-F238E27FC236}">
                <a16:creationId xmlns:a16="http://schemas.microsoft.com/office/drawing/2014/main" id="{B638CF40-FE48-A4E7-1987-B2B740390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34" y="1861916"/>
            <a:ext cx="6811912" cy="299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66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0DC2DA98-2A8E-6EA3-635B-E02309B75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A46BB61A-9A88-BF9A-ECBA-27461EF6B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lnSpc>
                <a:spcPts val="2475"/>
              </a:lnSpc>
              <a:buSzPts val="1400"/>
              <a:buFont typeface="Courier New"/>
              <a:buChar char="•"/>
            </a:pPr>
            <a:r>
              <a:rPr lang="en-US" sz="2000" b="1" dirty="0"/>
              <a:t>Consistency: </a:t>
            </a:r>
            <a:r>
              <a:rPr lang="en-US" sz="2000" dirty="0"/>
              <a:t>SV3D is based on Stable Video Diffusion (SVD), which already implements some techniques to improve consistency across the generated video.</a:t>
            </a:r>
            <a:endParaRPr lang="it-IT"/>
          </a:p>
          <a:p>
            <a:pPr lvl="2">
              <a:lnSpc>
                <a:spcPts val="2475"/>
              </a:lnSpc>
              <a:buSzPts val="1800"/>
            </a:pPr>
            <a:r>
              <a:rPr lang="en-US" sz="1600" dirty="0"/>
              <a:t>SVD is a variant of Stable Diffusion adapted for video generation.</a:t>
            </a:r>
          </a:p>
          <a:p>
            <a:pPr lvl="2">
              <a:lnSpc>
                <a:spcPts val="2475"/>
              </a:lnSpc>
              <a:buSzPts val="1800"/>
            </a:pPr>
            <a:r>
              <a:rPr lang="en-US" sz="1600" dirty="0"/>
              <a:t>It reaches temporal coherence by adding </a:t>
            </a:r>
            <a:r>
              <a:rPr lang="en-US" sz="1600" b="1" dirty="0"/>
              <a:t>temporal attention and 3D convolutions </a:t>
            </a:r>
            <a:r>
              <a:rPr lang="en-US" sz="1600" dirty="0"/>
              <a:t>to Stable Diffusion's U-Net.</a:t>
            </a:r>
            <a:endParaRPr lang="en-US"/>
          </a:p>
          <a:p>
            <a:pPr marL="1143000" lvl="3" indent="-228600">
              <a:lnSpc>
                <a:spcPts val="1875"/>
              </a:lnSpc>
              <a:buChar char="•"/>
            </a:pPr>
            <a:endParaRPr lang="it-IT" sz="1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CBB67B5-D1B5-3C5F-74A2-AB151A6FE8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59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310502EF-AE24-98E9-9FBF-4A5E956E9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solidFill>
                  <a:schemeClr val="dk2"/>
                </a:solidFill>
              </a:rPr>
              <a:t>SV3D</a:t>
            </a:r>
            <a:r>
              <a:rPr lang="en-US" sz="2000" dirty="0">
                <a:solidFill>
                  <a:schemeClr val="dk2"/>
                </a:solidFill>
              </a:rPr>
              <a:t>, Voleti et al. CVPR 24</a:t>
            </a:r>
            <a:endParaRPr lang="it-IT" sz="20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539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EED61FD9-026E-9035-4BD1-BF42E67A5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09">
            <a:extLst>
              <a:ext uri="{FF2B5EF4-FFF2-40B4-BE49-F238E27FC236}">
                <a16:creationId xmlns:a16="http://schemas.microsoft.com/office/drawing/2014/main" id="{78C8A8FF-763D-8C1A-1BAF-3883A235F8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it" dirty="0"/>
              <a:t>Generative Models in 3D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267EB-2A16-0BF6-4928-FD038F529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spcFirstLastPara="1" wrap="square" lIns="91425" tIns="91425" rIns="91425" bIns="91425" anchor="ctr" anchorCtr="0">
            <a:normAutofit/>
          </a:bodyPr>
          <a:lstStyle/>
          <a:p>
            <a:pPr marL="114300" indent="0" algn="ctr">
              <a:buNone/>
            </a:pPr>
            <a:r>
              <a:rPr lang="en-US" sz="2400" dirty="0"/>
              <a:t>Being able to generate content is a very powerful capability, and has many applications.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86FF95D-7832-A4A2-A3C2-F09A622154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</a:t>
            </a:fld>
            <a:endParaRPr lang="it-IT"/>
          </a:p>
        </p:txBody>
      </p:sp>
      <p:sp>
        <p:nvSpPr>
          <p:cNvPr id="1293" name="Google Shape;1293;p109">
            <a:extLst>
              <a:ext uri="{FF2B5EF4-FFF2-40B4-BE49-F238E27FC236}">
                <a16:creationId xmlns:a16="http://schemas.microsoft.com/office/drawing/2014/main" id="{930639E9-6B88-F51B-0646-96E3AAA49DA4}"/>
              </a:ext>
            </a:extLst>
          </p:cNvPr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111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46F02D1F-2E68-761C-2429-B07F73141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55A0DA59-ACFE-A6C0-30FD-F4894671B7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2200" dirty="0">
                <a:solidFill>
                  <a:schemeClr val="dk2"/>
                </a:solidFill>
              </a:rPr>
              <a:t>SV3D</a:t>
            </a:r>
            <a:r>
              <a:rPr lang="en-US" sz="2000" dirty="0">
                <a:solidFill>
                  <a:schemeClr val="dk2"/>
                </a:solidFill>
              </a:rPr>
              <a:t>, Voleti et al. CVPR 24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4571E183-839C-6D64-01B8-2469024D0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lnSpc>
                <a:spcPts val="2475"/>
              </a:lnSpc>
              <a:buSzPts val="1400"/>
              <a:buFont typeface="Courier New"/>
              <a:buChar char="•"/>
            </a:pPr>
            <a:endParaRPr lang="en-US" sz="2000" dirty="0"/>
          </a:p>
          <a:p>
            <a:pPr marL="1143000" lvl="3" indent="-228600" rtl="0">
              <a:lnSpc>
                <a:spcPts val="1875"/>
              </a:lnSpc>
              <a:buFont typeface="Arial"/>
              <a:buChar char="•"/>
            </a:pPr>
            <a:endParaRPr lang="it-IT" sz="16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12D0AA7-5E3E-870B-5BD3-DA13CB63A7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60</a:t>
            </a:fld>
            <a:endParaRPr lang="it-IT"/>
          </a:p>
        </p:txBody>
      </p:sp>
      <p:pic>
        <p:nvPicPr>
          <p:cNvPr id="3" name="2025-06-30 00-13-30">
            <a:hlinkClick r:id="" action="ppaction://media"/>
            <a:extLst>
              <a:ext uri="{FF2B5EF4-FFF2-40B4-BE49-F238E27FC236}">
                <a16:creationId xmlns:a16="http://schemas.microsoft.com/office/drawing/2014/main" id="{8C8A3FC0-1B23-658E-A070-9E65E3E94B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262" y="1822395"/>
            <a:ext cx="876593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5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46D012A5-0FE1-8455-EF1C-78FE58909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8CE59E27-7B5C-AC66-D10C-CDFCB2B4FE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/>
              <a:t>Gen-3Diffusion: </a:t>
            </a:r>
            <a:r>
              <a:rPr lang="it" dirty="0" err="1"/>
              <a:t>Sync</a:t>
            </a:r>
            <a:r>
              <a:rPr lang="it" dirty="0"/>
              <a:t> 2D </a:t>
            </a:r>
            <a:r>
              <a:rPr lang="it" dirty="0" err="1"/>
              <a:t>Diffusion</a:t>
            </a:r>
            <a:r>
              <a:rPr lang="it" dirty="0"/>
              <a:t> &amp; 3D </a:t>
            </a:r>
            <a:r>
              <a:rPr lang="it" dirty="0" err="1"/>
              <a:t>Recon</a:t>
            </a:r>
            <a:endParaRPr lang="it-IT" dirty="0" err="1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3E676B10-7E9A-77E6-8C07-F70A1D7F2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>
              <a:lnSpc>
                <a:spcPts val="2475"/>
              </a:lnSpc>
              <a:buSzPts val="1400"/>
              <a:buFont typeface="Courier New"/>
              <a:buChar char="•"/>
            </a:pPr>
            <a:r>
              <a:rPr lang="en-US" sz="2000" b="1" dirty="0"/>
              <a:t>Key Idea: </a:t>
            </a:r>
            <a:r>
              <a:rPr lang="en-US" sz="2000" dirty="0"/>
              <a:t>Synchronizing 2D Multiview Diffusion and 3D diffusion-based Generative models</a:t>
            </a:r>
            <a:endParaRPr lang="it-IT"/>
          </a:p>
          <a:p>
            <a:pPr marL="228600" indent="-228600">
              <a:lnSpc>
                <a:spcPts val="2475"/>
              </a:lnSpc>
              <a:buFont typeface=""/>
              <a:buChar char="•"/>
            </a:pPr>
            <a:endParaRPr lang="en-US" sz="20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94FD425-0098-CECD-4DD1-DD4F7A5A71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61</a:t>
            </a:fld>
            <a:endParaRPr lang="it-IT"/>
          </a:p>
        </p:txBody>
      </p:sp>
      <p:pic>
        <p:nvPicPr>
          <p:cNvPr id="6" name="Immagine 5" descr="Immagine che contiene testo, schermata, diagramma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D4A49E5E-BD65-64DE-1EBB-C6BDDDCAE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68" y="2192678"/>
            <a:ext cx="7401847" cy="277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653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6BE11BCB-84C6-4041-2811-752C450A1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9EDF2E58-2833-CDC0-7791-F0F8295D4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2475"/>
              </a:lnSpc>
              <a:buNone/>
            </a:pPr>
            <a:endParaRPr lang="en-US" sz="2000" dirty="0"/>
          </a:p>
          <a:p>
            <a:pPr marL="228600" indent="-228600">
              <a:lnSpc>
                <a:spcPts val="2475"/>
              </a:lnSpc>
              <a:buFont typeface=""/>
              <a:buChar char="•"/>
            </a:pPr>
            <a:endParaRPr lang="en-US" sz="20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7C443B0-A994-47D0-4518-9306949581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62</a:t>
            </a:fld>
            <a:endParaRPr lang="it-IT"/>
          </a:p>
        </p:txBody>
      </p:sp>
      <p:pic>
        <p:nvPicPr>
          <p:cNvPr id="5" name="Immagine 4" descr="Immagine che contiene testo, schermata, diagramma, mappa&#10;&#10;Il contenuto generato dall&amp;#39;IA potrebbe non essere corretto.">
            <a:extLst>
              <a:ext uri="{FF2B5EF4-FFF2-40B4-BE49-F238E27FC236}">
                <a16:creationId xmlns:a16="http://schemas.microsoft.com/office/drawing/2014/main" id="{737D9A0A-EF51-8606-AED9-2D528BDBA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46" y="377927"/>
            <a:ext cx="7896512" cy="4479822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70F8EE75-2851-EB67-524A-F90CD2DF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74329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990DAA0E-0C20-ACD3-35EA-C6AB2CFF3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11">
            <a:extLst>
              <a:ext uri="{FF2B5EF4-FFF2-40B4-BE49-F238E27FC236}">
                <a16:creationId xmlns:a16="http://schemas.microsoft.com/office/drawing/2014/main" id="{46AC4585-7FD0-124F-68EE-44CDAC3BB8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" dirty="0" err="1"/>
              <a:t>Algorithm</a:t>
            </a:r>
            <a:endParaRPr lang="it-IT" dirty="0" err="1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8747CF41-F4F0-0094-7685-786B626F07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2475"/>
              </a:lnSpc>
              <a:buNone/>
            </a:pPr>
            <a:endParaRPr lang="en-US" sz="2000" dirty="0"/>
          </a:p>
          <a:p>
            <a:pPr marL="228600" indent="-228600">
              <a:lnSpc>
                <a:spcPts val="2475"/>
              </a:lnSpc>
              <a:buFont typeface=""/>
              <a:buChar char="•"/>
            </a:pPr>
            <a:endParaRPr lang="en-US" sz="20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498DFD5-F52F-30A3-9A83-FA5B27B4C9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63</a:t>
            </a:fld>
            <a:endParaRPr lang="it-IT"/>
          </a:p>
        </p:txBody>
      </p:sp>
      <p:pic>
        <p:nvPicPr>
          <p:cNvPr id="3" name="Immagine 2" descr="Immagine che contiene testo, schermata, Carattere, numero&#10;&#10;Il contenuto generato dall&amp;#39;IA potrebbe non essere corretto.">
            <a:extLst>
              <a:ext uri="{FF2B5EF4-FFF2-40B4-BE49-F238E27FC236}">
                <a16:creationId xmlns:a16="http://schemas.microsoft.com/office/drawing/2014/main" id="{69270A74-F254-CA56-6014-E57A11A37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11" y="1366400"/>
            <a:ext cx="8305186" cy="329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665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>
          <a:extLst>
            <a:ext uri="{FF2B5EF4-FFF2-40B4-BE49-F238E27FC236}">
              <a16:creationId xmlns:a16="http://schemas.microsoft.com/office/drawing/2014/main" id="{E36EAA42-1681-5E27-5D5B-CFBA51D21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156C1B50-402E-4FE6-31DA-F921AEA9D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2475"/>
              </a:lnSpc>
              <a:buNone/>
            </a:pPr>
            <a:endParaRPr lang="en-US" sz="2000" dirty="0"/>
          </a:p>
          <a:p>
            <a:pPr marL="228600" indent="-228600">
              <a:lnSpc>
                <a:spcPts val="2475"/>
              </a:lnSpc>
              <a:buFont typeface=""/>
              <a:buChar char="•"/>
            </a:pPr>
            <a:endParaRPr lang="en-US" sz="20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EADF582-FBEA-E08A-46C2-A2886C2513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64</a:t>
            </a:fld>
            <a:endParaRPr lang="it-IT"/>
          </a:p>
        </p:txBody>
      </p:sp>
      <p:pic>
        <p:nvPicPr>
          <p:cNvPr id="5" name="Immagine 4" descr="Immagine che contiene testo, schermata, modello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A1462206-BCAB-52AD-523F-0FA94941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80" y="1155214"/>
            <a:ext cx="8618589" cy="3413787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8E6713CA-F72C-D249-F288-977C5983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Explicit 3DGS helps 2D </a:t>
            </a:r>
            <a:r>
              <a:rPr lang="it-IT" dirty="0" err="1"/>
              <a:t>Diffusion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2598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F1C2DD-541A-7346-C10C-E3B0074D1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dirty="0"/>
              <a:t>Reconstruction avatar appearance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311094-0C54-1DFA-38BA-7D1E1CFA9BAC}"/>
              </a:ext>
            </a:extLst>
          </p:cNvPr>
          <p:cNvSpPr txBox="1"/>
          <p:nvPr/>
        </p:nvSpPr>
        <p:spPr>
          <a:xfrm>
            <a:off x="509056" y="4360537"/>
            <a:ext cx="1388962" cy="2212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25"/>
              </a:lnSpc>
              <a:spcBef>
                <a:spcPts val="863"/>
              </a:spcBef>
            </a:pPr>
            <a:r>
              <a:rPr lang="en-US" sz="1500" b="1" dirty="0"/>
              <a:t>Input</a:t>
            </a:r>
            <a:r>
              <a:rPr lang="zh-CN" altLang="en-US" sz="1500" b="1" dirty="0"/>
              <a:t> </a:t>
            </a:r>
            <a:r>
              <a:rPr lang="en-US" sz="1500" b="1" dirty="0"/>
              <a:t>Image</a:t>
            </a:r>
            <a:endParaRPr lang="en-DE" sz="1500" b="1" dirty="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347A4-C3AA-37BD-9F99-F6BAB648D973}"/>
              </a:ext>
            </a:extLst>
          </p:cNvPr>
          <p:cNvSpPr txBox="1"/>
          <p:nvPr/>
        </p:nvSpPr>
        <p:spPr>
          <a:xfrm>
            <a:off x="5074466" y="4360537"/>
            <a:ext cx="1388962" cy="2212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25"/>
              </a:lnSpc>
              <a:spcBef>
                <a:spcPts val="863"/>
              </a:spcBef>
            </a:pPr>
            <a:r>
              <a:rPr lang="en-DE" sz="1500" b="1" dirty="0"/>
              <a:t>SiTH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278B05-8629-4198-87A5-7E7B8127C0E4}"/>
              </a:ext>
            </a:extLst>
          </p:cNvPr>
          <p:cNvSpPr txBox="1"/>
          <p:nvPr/>
        </p:nvSpPr>
        <p:spPr>
          <a:xfrm>
            <a:off x="7245983" y="4360537"/>
            <a:ext cx="1388962" cy="2212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25"/>
              </a:lnSpc>
              <a:spcBef>
                <a:spcPts val="863"/>
              </a:spcBef>
            </a:pPr>
            <a:r>
              <a:rPr lang="en-DE" sz="1500" b="1" dirty="0"/>
              <a:t>SiFU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AAD4E4-BE6B-2002-BA87-E7974931E94C}"/>
              </a:ext>
            </a:extLst>
          </p:cNvPr>
          <p:cNvSpPr txBox="1"/>
          <p:nvPr/>
        </p:nvSpPr>
        <p:spPr>
          <a:xfrm>
            <a:off x="2802963" y="4381974"/>
            <a:ext cx="1388962" cy="2212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25"/>
              </a:lnSpc>
              <a:spcBef>
                <a:spcPts val="863"/>
              </a:spcBef>
            </a:pPr>
            <a:r>
              <a:rPr lang="en-DE" sz="1500" b="1" dirty="0"/>
              <a:t>Gen-3Diffusion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03BA7EAA-EE8E-7E3C-3BFE-77CF323B94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9" r="22144"/>
          <a:stretch/>
        </p:blipFill>
        <p:spPr bwMode="auto">
          <a:xfrm>
            <a:off x="183322" y="1023758"/>
            <a:ext cx="1885247" cy="331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final_output-21">
            <a:hlinkClick r:id="" action="ppaction://media"/>
            <a:extLst>
              <a:ext uri="{FF2B5EF4-FFF2-40B4-BE49-F238E27FC236}">
                <a16:creationId xmlns:a16="http://schemas.microsoft.com/office/drawing/2014/main" id="{63FE901E-CCF7-2630-4BF3-F48E0F546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19849" r="14590"/>
          <a:stretch/>
        </p:blipFill>
        <p:spPr>
          <a:xfrm>
            <a:off x="2380243" y="1043388"/>
            <a:ext cx="2191757" cy="3343096"/>
          </a:xfrm>
          <a:prstGeom prst="rect">
            <a:avLst/>
          </a:prstGeom>
        </p:spPr>
      </p:pic>
      <p:pic>
        <p:nvPicPr>
          <p:cNvPr id="12" name="final_output-22">
            <a:hlinkClick r:id="" action="ppaction://media"/>
            <a:extLst>
              <a:ext uri="{FF2B5EF4-FFF2-40B4-BE49-F238E27FC236}">
                <a16:creationId xmlns:a16="http://schemas.microsoft.com/office/drawing/2014/main" id="{E9C07C34-EA09-7665-6C24-7B3C1341A1F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18707" r="15176"/>
          <a:stretch/>
        </p:blipFill>
        <p:spPr>
          <a:xfrm>
            <a:off x="6837624" y="1004129"/>
            <a:ext cx="2205679" cy="3336013"/>
          </a:xfrm>
          <a:prstGeom prst="rect">
            <a:avLst/>
          </a:prstGeom>
        </p:spPr>
      </p:pic>
      <p:pic>
        <p:nvPicPr>
          <p:cNvPr id="13" name="final_output-23">
            <a:hlinkClick r:id="" action="ppaction://media"/>
            <a:extLst>
              <a:ext uri="{FF2B5EF4-FFF2-40B4-BE49-F238E27FC236}">
                <a16:creationId xmlns:a16="http://schemas.microsoft.com/office/drawing/2014/main" id="{DA301104-94F8-5003-383A-0268A57F739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 l="16371" r="12915"/>
          <a:stretch/>
        </p:blipFill>
        <p:spPr>
          <a:xfrm>
            <a:off x="4542529" y="1004128"/>
            <a:ext cx="2388624" cy="337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640">
        <p:fade/>
      </p:transition>
    </mc:Choice>
    <mc:Fallback xmlns="">
      <p:transition advClick="0" advTm="10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7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id_mesh">
            <a:hlinkClick r:id="" action="ppaction://media"/>
            <a:extLst>
              <a:ext uri="{FF2B5EF4-FFF2-40B4-BE49-F238E27FC236}">
                <a16:creationId xmlns:a16="http://schemas.microsoft.com/office/drawing/2014/main" id="{E12CF284-23ED-9EAC-6BCB-27769E6642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29438" y="1034317"/>
            <a:ext cx="3336013" cy="33360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CD63096-BD46-5BC7-319C-29628C774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dirty="0"/>
              <a:t>Reconstruction avatar geometry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B56A318-A4E7-533A-9367-CFDC3A41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469" y="1045962"/>
            <a:ext cx="3336013" cy="333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_blender_tsdf_white-21">
            <a:hlinkClick r:id="" action="ppaction://media"/>
            <a:extLst>
              <a:ext uri="{FF2B5EF4-FFF2-40B4-BE49-F238E27FC236}">
                <a16:creationId xmlns:a16="http://schemas.microsoft.com/office/drawing/2014/main" id="{464B6693-54FB-4C1E-BE06-31331D9BF8E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9642" r="12897"/>
          <a:stretch/>
        </p:blipFill>
        <p:spPr>
          <a:xfrm>
            <a:off x="6614165" y="1045962"/>
            <a:ext cx="2584122" cy="3336013"/>
          </a:xfrm>
          <a:prstGeom prst="rect">
            <a:avLst/>
          </a:prstGeom>
        </p:spPr>
      </p:pic>
      <p:pic>
        <p:nvPicPr>
          <p:cNvPr id="12" name="vid_blender_tsdf_white-22">
            <a:hlinkClick r:id="" action="ppaction://media"/>
            <a:extLst>
              <a:ext uri="{FF2B5EF4-FFF2-40B4-BE49-F238E27FC236}">
                <a16:creationId xmlns:a16="http://schemas.microsoft.com/office/drawing/2014/main" id="{5B135C47-5BCD-0D83-6188-02483CDE966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 l="18622" r="13282"/>
          <a:stretch/>
        </p:blipFill>
        <p:spPr>
          <a:xfrm>
            <a:off x="4633090" y="1034316"/>
            <a:ext cx="2271713" cy="33360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375828-CE91-702D-136E-AC3E7120F343}"/>
              </a:ext>
            </a:extLst>
          </p:cNvPr>
          <p:cNvSpPr txBox="1"/>
          <p:nvPr/>
        </p:nvSpPr>
        <p:spPr>
          <a:xfrm>
            <a:off x="509056" y="4360537"/>
            <a:ext cx="1388962" cy="2212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25"/>
              </a:lnSpc>
              <a:spcBef>
                <a:spcPts val="863"/>
              </a:spcBef>
            </a:pPr>
            <a:r>
              <a:rPr lang="en-US" sz="1500" b="1" dirty="0"/>
              <a:t>Input</a:t>
            </a:r>
            <a:r>
              <a:rPr lang="zh-CN" altLang="en-US" sz="1500" b="1" dirty="0"/>
              <a:t> </a:t>
            </a:r>
            <a:r>
              <a:rPr lang="en-US" sz="1500" b="1" dirty="0"/>
              <a:t>Image</a:t>
            </a:r>
            <a:endParaRPr lang="en-DE" sz="1500" b="1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318EC6-4BC7-998C-6A13-7474D8A0EDC2}"/>
              </a:ext>
            </a:extLst>
          </p:cNvPr>
          <p:cNvSpPr txBox="1"/>
          <p:nvPr/>
        </p:nvSpPr>
        <p:spPr>
          <a:xfrm>
            <a:off x="5074466" y="4360537"/>
            <a:ext cx="1388962" cy="2212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25"/>
              </a:lnSpc>
              <a:spcBef>
                <a:spcPts val="863"/>
              </a:spcBef>
            </a:pPr>
            <a:r>
              <a:rPr lang="en-DE" sz="1500" b="1" dirty="0"/>
              <a:t>ICON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ADDA34-A0DA-048B-2C19-190915430500}"/>
              </a:ext>
            </a:extLst>
          </p:cNvPr>
          <p:cNvSpPr txBox="1"/>
          <p:nvPr/>
        </p:nvSpPr>
        <p:spPr>
          <a:xfrm>
            <a:off x="7245983" y="4360537"/>
            <a:ext cx="1388962" cy="2212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25"/>
              </a:lnSpc>
              <a:spcBef>
                <a:spcPts val="863"/>
              </a:spcBef>
            </a:pPr>
            <a:r>
              <a:rPr lang="en-DE" sz="1500" b="1" dirty="0"/>
              <a:t>ECON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38033E-6700-B301-0CC6-208502834BDB}"/>
              </a:ext>
            </a:extLst>
          </p:cNvPr>
          <p:cNvSpPr txBox="1"/>
          <p:nvPr/>
        </p:nvSpPr>
        <p:spPr>
          <a:xfrm>
            <a:off x="2802963" y="4381974"/>
            <a:ext cx="1388962" cy="2212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25"/>
              </a:lnSpc>
              <a:spcBef>
                <a:spcPts val="863"/>
              </a:spcBef>
            </a:pPr>
            <a:r>
              <a:rPr lang="en-DE" sz="1500" b="1" dirty="0"/>
              <a:t>Gen-3Diffusion</a:t>
            </a:r>
          </a:p>
        </p:txBody>
      </p:sp>
    </p:spTree>
    <p:extLst>
      <p:ext uri="{BB962C8B-B14F-4D97-AF65-F5344CB8AC3E}">
        <p14:creationId xmlns:p14="http://schemas.microsoft.com/office/powerpoint/2010/main" val="264692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2x2_twindom_1">
            <a:hlinkClick r:id="" action="ppaction://media"/>
            <a:extLst>
              <a:ext uri="{FF2B5EF4-FFF2-40B4-BE49-F238E27FC236}">
                <a16:creationId xmlns:a16="http://schemas.microsoft.com/office/drawing/2014/main" id="{549C7139-9AC6-EFD5-7490-455717185E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76597" r="-2" b="53187"/>
          <a:stretch/>
        </p:blipFill>
        <p:spPr>
          <a:xfrm>
            <a:off x="7403122" y="3000303"/>
            <a:ext cx="2114789" cy="2115021"/>
          </a:xfrm>
          <a:prstGeom prst="rect">
            <a:avLst/>
          </a:prstGeom>
        </p:spPr>
      </p:pic>
      <p:pic>
        <p:nvPicPr>
          <p:cNvPr id="15" name="2x2_twindom_1">
            <a:hlinkClick r:id="" action="ppaction://media"/>
            <a:extLst>
              <a:ext uri="{FF2B5EF4-FFF2-40B4-BE49-F238E27FC236}">
                <a16:creationId xmlns:a16="http://schemas.microsoft.com/office/drawing/2014/main" id="{C966365E-3F04-B9E9-8C22-859A155197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6424" r="52476" b="53187"/>
          <a:stretch/>
        </p:blipFill>
        <p:spPr>
          <a:xfrm>
            <a:off x="7311685" y="865822"/>
            <a:ext cx="1945560" cy="2158193"/>
          </a:xfrm>
          <a:prstGeom prst="rect">
            <a:avLst/>
          </a:prstGeom>
        </p:spPr>
      </p:pic>
      <p:pic>
        <p:nvPicPr>
          <p:cNvPr id="5" name="2x2_twindom_2">
            <a:hlinkClick r:id="" action="ppaction://media"/>
            <a:extLst>
              <a:ext uri="{FF2B5EF4-FFF2-40B4-BE49-F238E27FC236}">
                <a16:creationId xmlns:a16="http://schemas.microsoft.com/office/drawing/2014/main" id="{D986B154-5F98-3B18-43CB-B798D4A0EFEB}"/>
              </a:ext>
            </a:extLst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3338" r="79266"/>
          <a:stretch/>
        </p:blipFill>
        <p:spPr>
          <a:xfrm>
            <a:off x="1" y="865822"/>
            <a:ext cx="1472945" cy="423373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A76364-FA99-3A70-8492-8D34BA573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</a:t>
            </a:r>
            <a:r>
              <a:rPr lang="en-DE" dirty="0"/>
              <a:t>trong generalization</a:t>
            </a:r>
          </a:p>
        </p:txBody>
      </p:sp>
      <p:pic>
        <p:nvPicPr>
          <p:cNvPr id="8" name="2x2_twindom_1">
            <a:hlinkClick r:id="" action="ppaction://media"/>
            <a:extLst>
              <a:ext uri="{FF2B5EF4-FFF2-40B4-BE49-F238E27FC236}">
                <a16:creationId xmlns:a16="http://schemas.microsoft.com/office/drawing/2014/main" id="{F8D786C1-7632-ADA7-528C-EE07D31148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5832" r="80438" b="53187"/>
          <a:stretch/>
        </p:blipFill>
        <p:spPr>
          <a:xfrm>
            <a:off x="6524425" y="902431"/>
            <a:ext cx="1240673" cy="2115021"/>
          </a:xfrm>
          <a:prstGeom prst="rect">
            <a:avLst/>
          </a:prstGeom>
        </p:spPr>
      </p:pic>
      <p:pic>
        <p:nvPicPr>
          <p:cNvPr id="10" name="2x2_twindom_2">
            <a:hlinkClick r:id="" action="ppaction://media"/>
            <a:extLst>
              <a:ext uri="{FF2B5EF4-FFF2-40B4-BE49-F238E27FC236}">
                <a16:creationId xmlns:a16="http://schemas.microsoft.com/office/drawing/2014/main" id="{3123154B-938A-F53F-DCFB-F90C7C173D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26880" r="51846"/>
          <a:stretch/>
        </p:blipFill>
        <p:spPr>
          <a:xfrm>
            <a:off x="1145821" y="865822"/>
            <a:ext cx="1801368" cy="4233737"/>
          </a:xfrm>
          <a:prstGeom prst="rect">
            <a:avLst/>
          </a:prstGeom>
        </p:spPr>
      </p:pic>
      <p:pic>
        <p:nvPicPr>
          <p:cNvPr id="12" name="2x2_twindom_2">
            <a:hlinkClick r:id="" action="ppaction://media"/>
            <a:extLst>
              <a:ext uri="{FF2B5EF4-FFF2-40B4-BE49-F238E27FC236}">
                <a16:creationId xmlns:a16="http://schemas.microsoft.com/office/drawing/2014/main" id="{C87366BE-FF4E-0E3B-5644-C1A84A026DD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73824"/>
          <a:stretch/>
        </p:blipFill>
        <p:spPr>
          <a:xfrm>
            <a:off x="4249856" y="865822"/>
            <a:ext cx="2216460" cy="4233737"/>
          </a:xfrm>
          <a:prstGeom prst="rect">
            <a:avLst/>
          </a:prstGeom>
        </p:spPr>
      </p:pic>
      <p:pic>
        <p:nvPicPr>
          <p:cNvPr id="11" name="2x2_twindom_2">
            <a:hlinkClick r:id="" action="ppaction://media"/>
            <a:extLst>
              <a:ext uri="{FF2B5EF4-FFF2-40B4-BE49-F238E27FC236}">
                <a16:creationId xmlns:a16="http://schemas.microsoft.com/office/drawing/2014/main" id="{39363EAD-5F1E-6828-E833-01832C11160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53735" r="29363"/>
          <a:stretch/>
        </p:blipFill>
        <p:spPr>
          <a:xfrm>
            <a:off x="3125958" y="865822"/>
            <a:ext cx="1431130" cy="4233737"/>
          </a:xfrm>
          <a:prstGeom prst="rect">
            <a:avLst/>
          </a:prstGeom>
        </p:spPr>
      </p:pic>
      <p:pic>
        <p:nvPicPr>
          <p:cNvPr id="14" name="2x2_twindom_1">
            <a:hlinkClick r:id="" action="ppaction://media"/>
            <a:extLst>
              <a:ext uri="{FF2B5EF4-FFF2-40B4-BE49-F238E27FC236}">
                <a16:creationId xmlns:a16="http://schemas.microsoft.com/office/drawing/2014/main" id="{0B959E4A-50DF-436C-55F9-F491FDCE20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55797" r="31581" b="53187"/>
          <a:stretch/>
        </p:blipFill>
        <p:spPr>
          <a:xfrm>
            <a:off x="6592927" y="2984538"/>
            <a:ext cx="1140518" cy="211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900"/>
    </mc:Choice>
    <mc:Fallback xmlns="">
      <p:transition spd="slow" advClick="0" advTm="1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4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5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6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557EE3-C7E7-5940-573A-0141C5429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Limitations</a:t>
            </a:r>
            <a:r>
              <a:rPr lang="it-IT" dirty="0"/>
              <a:t> of </a:t>
            </a:r>
            <a:r>
              <a:rPr lang="it-IT" dirty="0" err="1"/>
              <a:t>Multiview</a:t>
            </a:r>
            <a:r>
              <a:rPr lang="it-IT" dirty="0"/>
              <a:t> </a:t>
            </a:r>
            <a:r>
              <a:rPr lang="it-IT" dirty="0" err="1"/>
              <a:t>Diffusion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0B0F40-21CE-550B-490D-B11CF6CEE6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85593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33B9F-D691-0E14-2C4F-1C920F0D4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488E9E-9C93-129C-9503-04D22D8CE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Multiview</a:t>
            </a:r>
            <a:r>
              <a:rPr lang="it-IT" dirty="0"/>
              <a:t> </a:t>
            </a:r>
            <a:r>
              <a:rPr lang="it-IT" dirty="0" err="1"/>
              <a:t>Diffusion</a:t>
            </a:r>
            <a:r>
              <a:rPr lang="it-IT" dirty="0"/>
              <a:t> and Ground Truth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1DEC01-52C7-77E6-BF9C-82FFF0389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said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beginning</a:t>
            </a:r>
            <a:r>
              <a:rPr lang="it-IT" dirty="0"/>
              <a:t> of the </a:t>
            </a:r>
            <a:r>
              <a:rPr lang="it-IT" dirty="0" err="1"/>
              <a:t>lecture</a:t>
            </a:r>
            <a:r>
              <a:rPr lang="it-IT" dirty="0"/>
              <a:t>, </a:t>
            </a:r>
            <a:r>
              <a:rPr lang="it-IT" dirty="0" err="1"/>
              <a:t>reconstructing</a:t>
            </a:r>
            <a:r>
              <a:rPr lang="it-IT" dirty="0"/>
              <a:t> an </a:t>
            </a:r>
            <a:r>
              <a:rPr lang="it-IT" dirty="0" err="1"/>
              <a:t>object</a:t>
            </a:r>
            <a:r>
              <a:rPr lang="it-IT" dirty="0"/>
              <a:t> from a single image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b="1" dirty="0" err="1"/>
              <a:t>ill-posed</a:t>
            </a:r>
            <a:r>
              <a:rPr lang="it-IT" dirty="0"/>
              <a:t> </a:t>
            </a:r>
            <a:r>
              <a:rPr lang="it-IT" dirty="0" err="1"/>
              <a:t>problem</a:t>
            </a:r>
            <a:r>
              <a:rPr lang="it-IT" dirty="0"/>
              <a:t>.</a:t>
            </a:r>
          </a:p>
          <a:p>
            <a:pPr>
              <a:lnSpc>
                <a:spcPct val="114999"/>
              </a:lnSpc>
            </a:pPr>
            <a:r>
              <a:rPr lang="it-IT" dirty="0"/>
              <a:t>One of the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limitations</a:t>
            </a:r>
            <a:r>
              <a:rPr lang="it-IT" dirty="0"/>
              <a:t> of </a:t>
            </a:r>
            <a:r>
              <a:rPr lang="it-IT" dirty="0" err="1"/>
              <a:t>multiview</a:t>
            </a:r>
            <a:r>
              <a:rPr lang="it-IT" dirty="0"/>
              <a:t> </a:t>
            </a:r>
            <a:r>
              <a:rPr lang="it-IT" dirty="0" err="1"/>
              <a:t>diffusion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benchmarks</a:t>
            </a:r>
            <a:r>
              <a:rPr lang="it-IT" dirty="0"/>
              <a:t> are </a:t>
            </a:r>
            <a:r>
              <a:rPr lang="it-IT" dirty="0" err="1"/>
              <a:t>based</a:t>
            </a:r>
            <a:r>
              <a:rPr lang="it-IT" dirty="0"/>
              <a:t> on Ground Truth data</a:t>
            </a:r>
          </a:p>
          <a:p>
            <a:pPr lvl="1">
              <a:lnSpc>
                <a:spcPct val="114999"/>
              </a:lnSpc>
            </a:pPr>
            <a:r>
              <a:rPr lang="it-IT" dirty="0" err="1"/>
              <a:t>Problem</a:t>
            </a:r>
            <a:r>
              <a:rPr lang="it-IT" dirty="0"/>
              <a:t>: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Ground Truth in a Generative task?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5D4A9CF-4EBF-AD27-8D7E-E5D93A3C16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5006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9CB5F4B9-5536-274A-592F-C2AC09132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61DF1B7-059D-3CC3-BE6B-DE8AD7D505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</a:t>
            </a:fld>
            <a:endParaRPr lang="it-IT"/>
          </a:p>
        </p:txBody>
      </p:sp>
      <p:sp>
        <p:nvSpPr>
          <p:cNvPr id="1293" name="Google Shape;1293;p109">
            <a:extLst>
              <a:ext uri="{FF2B5EF4-FFF2-40B4-BE49-F238E27FC236}">
                <a16:creationId xmlns:a16="http://schemas.microsoft.com/office/drawing/2014/main" id="{8D8D3DC8-4C5A-6B39-6262-76BD597A87AC}"/>
              </a:ext>
            </a:extLst>
          </p:cNvPr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A57E11-DE96-100C-BA5C-E8F560DE8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295092"/>
            <a:ext cx="8520600" cy="3416400"/>
          </a:xfrm>
        </p:spPr>
        <p:txBody>
          <a:bodyPr/>
          <a:lstStyle/>
          <a:p>
            <a:pPr marL="114300" indent="0" algn="ctr">
              <a:buNone/>
            </a:pPr>
            <a:r>
              <a:rPr lang="en-US" dirty="0"/>
              <a:t>Text to 3D object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96D23A-2C7D-466F-7CF0-8870A45D99D6}"/>
              </a:ext>
            </a:extLst>
          </p:cNvPr>
          <p:cNvSpPr txBox="1"/>
          <p:nvPr/>
        </p:nvSpPr>
        <p:spPr>
          <a:xfrm>
            <a:off x="1770351" y="4446096"/>
            <a:ext cx="560058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Trellis: Structured 3D </a:t>
            </a:r>
            <a:r>
              <a:rPr lang="en-US" sz="1100" err="1"/>
              <a:t>Latents</a:t>
            </a:r>
            <a:endParaRPr lang="en-US" err="1"/>
          </a:p>
          <a:p>
            <a:pPr algn="ctr"/>
            <a:r>
              <a:rPr lang="en-US" sz="1100" dirty="0"/>
              <a:t>for Scalable and Versatile 3D Generation. Xiang et al. CVPR 2025</a:t>
            </a:r>
            <a:endParaRPr lang="en-US" dirty="0"/>
          </a:p>
        </p:txBody>
      </p:sp>
      <p:pic>
        <p:nvPicPr>
          <p:cNvPr id="24" name="objects">
            <a:hlinkClick r:id="" action="ppaction://media"/>
            <a:extLst>
              <a:ext uri="{FF2B5EF4-FFF2-40B4-BE49-F238E27FC236}">
                <a16:creationId xmlns:a16="http://schemas.microsoft.com/office/drawing/2014/main" id="{84E4E485-43CC-D9BA-AFD8-852C03ED8D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1" y="904316"/>
            <a:ext cx="9135355" cy="25664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07907E4-F4A2-CA36-A929-E4C34636FC60}"/>
              </a:ext>
            </a:extLst>
          </p:cNvPr>
          <p:cNvSpPr txBox="1"/>
          <p:nvPr/>
        </p:nvSpPr>
        <p:spPr>
          <a:xfrm>
            <a:off x="2287921" y="3575331"/>
            <a:ext cx="191716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Vintage copper rotary telephone with intricate detailing.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E5B744-8E53-F3EA-C14B-EBEB9586A573}"/>
              </a:ext>
            </a:extLst>
          </p:cNvPr>
          <p:cNvSpPr txBox="1"/>
          <p:nvPr/>
        </p:nvSpPr>
        <p:spPr>
          <a:xfrm>
            <a:off x="136392" y="3577398"/>
            <a:ext cx="182111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Two-story brick house with red roof and fence.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A155FB-52DF-AAE9-EE8F-AF91A0F23822}"/>
              </a:ext>
            </a:extLst>
          </p:cNvPr>
          <p:cNvSpPr txBox="1"/>
          <p:nvPr/>
        </p:nvSpPr>
        <p:spPr>
          <a:xfrm>
            <a:off x="4684379" y="3577397"/>
            <a:ext cx="182111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Bronze owl sculpture perched on a branch.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DFF0D0-D2AF-F3A2-25EC-44F58F0E5369}"/>
              </a:ext>
            </a:extLst>
          </p:cNvPr>
          <p:cNvSpPr txBox="1"/>
          <p:nvPr/>
        </p:nvSpPr>
        <p:spPr>
          <a:xfrm>
            <a:off x="6994391" y="3577396"/>
            <a:ext cx="182111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Bronze owl sculpture perched on a branch. </a:t>
            </a:r>
          </a:p>
        </p:txBody>
      </p:sp>
    </p:spTree>
    <p:extLst>
      <p:ext uri="{BB962C8B-B14F-4D97-AF65-F5344CB8AC3E}">
        <p14:creationId xmlns:p14="http://schemas.microsoft.com/office/powerpoint/2010/main" val="427670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463F3-F580-4826-C6B8-3B566AA82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4669B9-459C-55C4-B454-B1A603308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Let's</a:t>
            </a:r>
            <a:r>
              <a:rPr lang="it-IT" dirty="0"/>
              <a:t> play a game.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GT?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1F88043-714D-2BCA-CC3C-0699D75F5F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70</a:t>
            </a:fld>
            <a:endParaRPr lang="en-CA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7364285-A740-21F3-7A9F-D9EECFD3D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9282"/>
            <a:ext cx="9144000" cy="1688835"/>
          </a:xfrm>
          <a:prstGeom prst="rect">
            <a:avLst/>
          </a:prstGeom>
        </p:spPr>
      </p:pic>
      <p:pic>
        <p:nvPicPr>
          <p:cNvPr id="6" name="Immagine 5" descr="Immagine che contiene castello, Mattoncino giocattolo&#10;&#10;Il contenuto generato dall&amp;#39;IA potrebbe non essere corretto.">
            <a:extLst>
              <a:ext uri="{FF2B5EF4-FFF2-40B4-BE49-F238E27FC236}">
                <a16:creationId xmlns:a16="http://schemas.microsoft.com/office/drawing/2014/main" id="{B4F6B5A9-5037-4538-0731-184B37553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046" y="1512"/>
            <a:ext cx="1922449" cy="218149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760900-9DDB-1075-1428-0D2F005FB7E7}"/>
              </a:ext>
            </a:extLst>
          </p:cNvPr>
          <p:cNvSpPr txBox="1"/>
          <p:nvPr/>
        </p:nvSpPr>
        <p:spPr>
          <a:xfrm>
            <a:off x="7162443" y="1523091"/>
            <a:ext cx="2045650" cy="73866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/>
              <a:t>Input </a:t>
            </a:r>
            <a:r>
              <a:rPr lang="it-IT" dirty="0" err="1"/>
              <a:t>View</a:t>
            </a:r>
            <a:endParaRPr lang="it-IT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7AA9A54-A1A8-1226-0B44-60246D795436}"/>
              </a:ext>
            </a:extLst>
          </p:cNvPr>
          <p:cNvSpPr txBox="1"/>
          <p:nvPr/>
        </p:nvSpPr>
        <p:spPr>
          <a:xfrm>
            <a:off x="3439682" y="3979135"/>
            <a:ext cx="226997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/>
              <a:t>180° </a:t>
            </a:r>
            <a:r>
              <a:rPr lang="it-IT" dirty="0" err="1"/>
              <a:t>Generated</a:t>
            </a:r>
            <a:r>
              <a:rPr lang="it-IT" dirty="0"/>
              <a:t> </a:t>
            </a:r>
            <a:r>
              <a:rPr lang="it-IT" dirty="0" err="1"/>
              <a:t>Views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13318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F49EB-2DE5-A3A0-B260-2D93FE653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EFB442-C0E8-A788-16B9-1374E3D5A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Let's</a:t>
            </a:r>
            <a:r>
              <a:rPr lang="it-IT" dirty="0"/>
              <a:t> play a game.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GT?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4DF2E78-6030-99A6-C261-DF3BC83BDA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71</a:t>
            </a:fld>
            <a:endParaRPr lang="en-CA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CE2F626-4AFE-7DBA-C7A3-BE720A182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9282"/>
            <a:ext cx="9144000" cy="1688835"/>
          </a:xfrm>
          <a:prstGeom prst="rect">
            <a:avLst/>
          </a:prstGeom>
        </p:spPr>
      </p:pic>
      <p:pic>
        <p:nvPicPr>
          <p:cNvPr id="6" name="Immagine 5" descr="Immagine che contiene castello, Mattoncino giocattolo&#10;&#10;Il contenuto generato dall&amp;#39;IA potrebbe non essere corretto.">
            <a:extLst>
              <a:ext uri="{FF2B5EF4-FFF2-40B4-BE49-F238E27FC236}">
                <a16:creationId xmlns:a16="http://schemas.microsoft.com/office/drawing/2014/main" id="{1C6A314C-F338-EF85-DC66-25716BEE6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046" y="1512"/>
            <a:ext cx="1922449" cy="218149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899CDE6-BA96-5F5C-6CB6-1627A2523A84}"/>
              </a:ext>
            </a:extLst>
          </p:cNvPr>
          <p:cNvSpPr txBox="1"/>
          <p:nvPr/>
        </p:nvSpPr>
        <p:spPr>
          <a:xfrm>
            <a:off x="7162443" y="1523091"/>
            <a:ext cx="2045650" cy="73866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/>
              <a:t>Input </a:t>
            </a:r>
            <a:r>
              <a:rPr lang="it-IT" dirty="0" err="1"/>
              <a:t>View</a:t>
            </a:r>
            <a:endParaRPr lang="it-IT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05229B-979F-927B-9055-6FFAF72748DC}"/>
              </a:ext>
            </a:extLst>
          </p:cNvPr>
          <p:cNvSpPr txBox="1"/>
          <p:nvPr/>
        </p:nvSpPr>
        <p:spPr>
          <a:xfrm>
            <a:off x="2342770" y="3969917"/>
            <a:ext cx="226997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 err="1"/>
              <a:t>Generated</a:t>
            </a:r>
            <a:r>
              <a:rPr lang="it-IT" dirty="0"/>
              <a:t> </a:t>
            </a:r>
            <a:r>
              <a:rPr lang="it-IT" dirty="0" err="1"/>
              <a:t>Views</a:t>
            </a:r>
            <a:endParaRPr lang="it-IT" dirty="0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9D25B34C-0AF0-3CD3-7772-EA1CDCBE6338}"/>
              </a:ext>
            </a:extLst>
          </p:cNvPr>
          <p:cNvSpPr/>
          <p:nvPr/>
        </p:nvSpPr>
        <p:spPr>
          <a:xfrm>
            <a:off x="7094043" y="2187362"/>
            <a:ext cx="1940808" cy="17423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3B8ED036-A404-1739-C505-5C559913A31C}"/>
              </a:ext>
            </a:extLst>
          </p:cNvPr>
          <p:cNvSpPr/>
          <p:nvPr/>
        </p:nvSpPr>
        <p:spPr>
          <a:xfrm>
            <a:off x="79341" y="2187361"/>
            <a:ext cx="6890735" cy="174232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4F02B20-FAF7-0287-C8E1-C3DB3008DB53}"/>
              </a:ext>
            </a:extLst>
          </p:cNvPr>
          <p:cNvSpPr txBox="1"/>
          <p:nvPr/>
        </p:nvSpPr>
        <p:spPr>
          <a:xfrm>
            <a:off x="7145213" y="3969916"/>
            <a:ext cx="189204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/>
              <a:t>GT</a:t>
            </a:r>
          </a:p>
        </p:txBody>
      </p:sp>
    </p:spTree>
    <p:extLst>
      <p:ext uri="{BB962C8B-B14F-4D97-AF65-F5344CB8AC3E}">
        <p14:creationId xmlns:p14="http://schemas.microsoft.com/office/powerpoint/2010/main" val="29139569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32AB5-27D3-ECE1-306E-86F3FA416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5AF064-C013-4DEB-3912-EEA979A0C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Let's</a:t>
            </a:r>
            <a:r>
              <a:rPr lang="it-IT" dirty="0"/>
              <a:t> play a game.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GT?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844328-C27A-7500-30CE-70203A83C7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72</a:t>
            </a:fld>
            <a:endParaRPr lang="en-CA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F898051-D649-56A0-511F-9B8CA4831B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185" r="14"/>
          <a:stretch>
            <a:fillRect/>
          </a:stretch>
        </p:blipFill>
        <p:spPr>
          <a:xfrm>
            <a:off x="4512974" y="1043153"/>
            <a:ext cx="3468341" cy="2933230"/>
          </a:xfrm>
          <a:prstGeom prst="rect">
            <a:avLst/>
          </a:prstGeom>
        </p:spPr>
      </p:pic>
      <p:pic>
        <p:nvPicPr>
          <p:cNvPr id="6" name="Immagine 5" descr="Immagine che contiene castello, Mattoncino giocattolo&#10;&#10;Il contenuto generato dall&amp;#39;IA potrebbe non essere corretto.">
            <a:extLst>
              <a:ext uri="{FF2B5EF4-FFF2-40B4-BE49-F238E27FC236}">
                <a16:creationId xmlns:a16="http://schemas.microsoft.com/office/drawing/2014/main" id="{FC395CD6-D002-FA92-F7D6-78C854963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763" y="1126077"/>
            <a:ext cx="3286674" cy="373007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37742A8-F961-BE18-1A67-98BEC2B993D3}"/>
              </a:ext>
            </a:extLst>
          </p:cNvPr>
          <p:cNvSpPr txBox="1"/>
          <p:nvPr/>
        </p:nvSpPr>
        <p:spPr>
          <a:xfrm>
            <a:off x="857506" y="3794720"/>
            <a:ext cx="3465181" cy="138499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/>
              <a:t>Input </a:t>
            </a:r>
            <a:r>
              <a:rPr lang="it-IT" dirty="0" err="1"/>
              <a:t>View</a:t>
            </a:r>
            <a:endParaRPr lang="it-IT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EB22662-CA15-4A82-748D-F21810AE68B7}"/>
              </a:ext>
            </a:extLst>
          </p:cNvPr>
          <p:cNvSpPr txBox="1"/>
          <p:nvPr/>
        </p:nvSpPr>
        <p:spPr>
          <a:xfrm>
            <a:off x="5301664" y="3877739"/>
            <a:ext cx="189204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/>
              <a:t>180° GT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77C1B60-E271-58AA-E1C9-98EFC85CA71E}"/>
              </a:ext>
            </a:extLst>
          </p:cNvPr>
          <p:cNvCxnSpPr/>
          <p:nvPr/>
        </p:nvCxnSpPr>
        <p:spPr>
          <a:xfrm>
            <a:off x="2467598" y="1607677"/>
            <a:ext cx="4141780" cy="20623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8C82DF65-38F2-B2DA-BEF0-E8510609BDC8}"/>
              </a:ext>
            </a:extLst>
          </p:cNvPr>
          <p:cNvCxnSpPr>
            <a:cxnSpLocks/>
          </p:cNvCxnSpPr>
          <p:nvPr/>
        </p:nvCxnSpPr>
        <p:spPr>
          <a:xfrm flipV="1">
            <a:off x="2817871" y="2929257"/>
            <a:ext cx="3856031" cy="6108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23641FA-58E1-1DCC-A4C2-EA488B3330B9}"/>
              </a:ext>
            </a:extLst>
          </p:cNvPr>
          <p:cNvSpPr txBox="1"/>
          <p:nvPr/>
        </p:nvSpPr>
        <p:spPr>
          <a:xfrm>
            <a:off x="3417283" y="1283850"/>
            <a:ext cx="209992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 err="1"/>
              <a:t>Hidden</a:t>
            </a:r>
            <a:r>
              <a:rPr lang="it-IT" dirty="0"/>
              <a:t> in the front </a:t>
            </a:r>
            <a:r>
              <a:rPr lang="it-IT" dirty="0" err="1"/>
              <a:t>view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058025A-D366-3B27-0DE2-929CA0DAC24B}"/>
              </a:ext>
            </a:extLst>
          </p:cNvPr>
          <p:cNvSpPr txBox="1"/>
          <p:nvPr/>
        </p:nvSpPr>
        <p:spPr>
          <a:xfrm>
            <a:off x="3767556" y="2648075"/>
            <a:ext cx="140859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 err="1"/>
              <a:t>Mirrored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120C294-E7AA-0735-87DE-AB06984231C4}"/>
              </a:ext>
            </a:extLst>
          </p:cNvPr>
          <p:cNvSpPr txBox="1"/>
          <p:nvPr/>
        </p:nvSpPr>
        <p:spPr>
          <a:xfrm>
            <a:off x="2209757" y="4399445"/>
            <a:ext cx="451497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make </a:t>
            </a:r>
            <a:r>
              <a:rPr lang="it-IT" dirty="0" err="1"/>
              <a:t>sense</a:t>
            </a:r>
            <a:r>
              <a:rPr lang="it-IT" dirty="0"/>
              <a:t> to compare a </a:t>
            </a:r>
            <a:r>
              <a:rPr lang="it-IT" dirty="0" err="1"/>
              <a:t>generated</a:t>
            </a:r>
            <a:r>
              <a:rPr lang="it-IT" dirty="0"/>
              <a:t> </a:t>
            </a:r>
            <a:r>
              <a:rPr lang="it-IT" dirty="0" err="1"/>
              <a:t>view</a:t>
            </a:r>
            <a:r>
              <a:rPr lang="it-IT" dirty="0"/>
              <a:t> to a </a:t>
            </a:r>
            <a:r>
              <a:rPr lang="it-IT" dirty="0" err="1"/>
              <a:t>fixed</a:t>
            </a:r>
            <a:r>
              <a:rPr lang="it-IT" dirty="0"/>
              <a:t> GT </a:t>
            </a:r>
            <a:r>
              <a:rPr lang="it-IT" dirty="0" err="1"/>
              <a:t>view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16074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687FC-7CAB-CF50-E27B-CA3881DF2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C388B0-6F6C-7992-B141-05937985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MVGBench</a:t>
            </a:r>
            <a:r>
              <a:rPr lang="it-IT" dirty="0"/>
              <a:t>, </a:t>
            </a:r>
            <a:r>
              <a:rPr lang="it-IT" dirty="0" err="1"/>
              <a:t>Xie</a:t>
            </a:r>
            <a:r>
              <a:rPr lang="it-IT" dirty="0"/>
              <a:t> et al.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28A2CD-C269-6556-67C7-9FEA3FFEEE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73</a:t>
            </a:fld>
            <a:endParaRPr lang="en-CA"/>
          </a:p>
        </p:txBody>
      </p:sp>
      <p:pic>
        <p:nvPicPr>
          <p:cNvPr id="3" name="Immagine 2" descr="Immagine che contiene testo, schermata, linea, Carattere&#10;&#10;Il contenuto generato dall&amp;#39;IA potrebbe non essere corretto.">
            <a:extLst>
              <a:ext uri="{FF2B5EF4-FFF2-40B4-BE49-F238E27FC236}">
                <a16:creationId xmlns:a16="http://schemas.microsoft.com/office/drawing/2014/main" id="{28575A64-D178-D8A4-4291-2D9EF9DB9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5" y="2787799"/>
            <a:ext cx="9014951" cy="1540498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972F59E1-8FBB-CDF5-F1C5-9FFEED3A7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r>
              <a:rPr lang="it-IT" dirty="0"/>
              <a:t>Comprehensive benchmark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evaluates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it-IT" dirty="0"/>
              <a:t>3D </a:t>
            </a:r>
            <a:r>
              <a:rPr lang="it-IT" b="1" dirty="0" err="1"/>
              <a:t>geometric</a:t>
            </a:r>
            <a:r>
              <a:rPr lang="it-IT" b="1" dirty="0"/>
              <a:t> </a:t>
            </a:r>
            <a:r>
              <a:rPr lang="it-IT" dirty="0" err="1"/>
              <a:t>consistency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it-IT" dirty="0"/>
              <a:t>3D </a:t>
            </a:r>
            <a:r>
              <a:rPr lang="it-IT" b="1" dirty="0"/>
              <a:t>texture </a:t>
            </a:r>
            <a:r>
              <a:rPr lang="it-IT" err="1"/>
              <a:t>consistency</a:t>
            </a:r>
            <a:endParaRPr lang="it-IT"/>
          </a:p>
          <a:p>
            <a:pPr lvl="1">
              <a:lnSpc>
                <a:spcPct val="114999"/>
              </a:lnSpc>
              <a:buSzPts val="1800"/>
            </a:pPr>
            <a:r>
              <a:rPr lang="it-IT" dirty="0"/>
              <a:t>Image </a:t>
            </a:r>
            <a:r>
              <a:rPr lang="it-IT" b="1" dirty="0"/>
              <a:t>Quality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it-IT" b="1" dirty="0"/>
              <a:t>Semantic </a:t>
            </a:r>
            <a:r>
              <a:rPr lang="it-IT" dirty="0" err="1"/>
              <a:t>Consistency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14003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17BA5-3E42-3686-594A-77379E8A3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3E913C-73F3-6389-7B75-5B24AC92F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MVGBench</a:t>
            </a:r>
            <a:r>
              <a:rPr lang="it-IT" dirty="0"/>
              <a:t>, </a:t>
            </a:r>
            <a:r>
              <a:rPr lang="it-IT" dirty="0" err="1"/>
              <a:t>Xie</a:t>
            </a:r>
            <a:r>
              <a:rPr lang="it-IT" dirty="0"/>
              <a:t> et al.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573E4E9-4C9A-EE3D-A30C-3583A16E9C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74</a:t>
            </a:fld>
            <a:endParaRPr lang="en-CA"/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9B0B61B-4393-B580-CE0B-3DC92AD35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pPr>
              <a:lnSpc>
                <a:spcPct val="114999"/>
              </a:lnSpc>
            </a:pPr>
            <a:r>
              <a:rPr lang="it-IT" dirty="0"/>
              <a:t>3D </a:t>
            </a:r>
            <a:r>
              <a:rPr lang="it-IT" b="1" err="1"/>
              <a:t>geometric</a:t>
            </a:r>
            <a:r>
              <a:rPr lang="it-IT" b="1" dirty="0"/>
              <a:t> </a:t>
            </a:r>
            <a:r>
              <a:rPr lang="it-IT" dirty="0"/>
              <a:t>and </a:t>
            </a:r>
            <a:r>
              <a:rPr lang="it-IT" b="1" dirty="0"/>
              <a:t>texture </a:t>
            </a:r>
            <a:r>
              <a:rPr lang="it-IT" err="1"/>
              <a:t>consistency</a:t>
            </a:r>
            <a:endParaRPr lang="it-IT"/>
          </a:p>
        </p:txBody>
      </p:sp>
      <p:pic>
        <p:nvPicPr>
          <p:cNvPr id="4" name="Immagine 3" descr="Immagine che contiene diagramma, origami&#10;&#10;Il contenuto generato dall&amp;#39;IA potrebbe non essere corretto.">
            <a:extLst>
              <a:ext uri="{FF2B5EF4-FFF2-40B4-BE49-F238E27FC236}">
                <a16:creationId xmlns:a16="http://schemas.microsoft.com/office/drawing/2014/main" id="{61F878FA-6FF4-D2A9-0D1D-36BBED39C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49" y="1591994"/>
            <a:ext cx="7080788" cy="354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366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CF0B6-D394-8849-D354-0A1222208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95A76B-B9B1-165E-DB34-5734DB524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MVGBench</a:t>
            </a:r>
            <a:r>
              <a:rPr lang="it-IT" dirty="0"/>
              <a:t>, </a:t>
            </a:r>
            <a:r>
              <a:rPr lang="it-IT" dirty="0" err="1"/>
              <a:t>Xie</a:t>
            </a:r>
            <a:r>
              <a:rPr lang="it-IT" dirty="0"/>
              <a:t> et al.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1FC148F-B5D5-667F-5690-4AF3769A8A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75</a:t>
            </a:fld>
            <a:endParaRPr lang="en-CA"/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C4C96A6-8248-5B1C-84AD-BFBC3D443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</p:spPr>
        <p:txBody>
          <a:bodyPr/>
          <a:lstStyle/>
          <a:p>
            <a:pPr>
              <a:lnSpc>
                <a:spcPct val="114999"/>
              </a:lnSpc>
            </a:pPr>
            <a:r>
              <a:rPr lang="it-IT" b="1" dirty="0"/>
              <a:t>Semantic </a:t>
            </a:r>
            <a:r>
              <a:rPr lang="it-IT" dirty="0" err="1"/>
              <a:t>Metrics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it-IT" b="1" dirty="0"/>
              <a:t>FID score</a:t>
            </a:r>
          </a:p>
          <a:p>
            <a:pPr marL="596900" lvl="1" indent="0">
              <a:lnSpc>
                <a:spcPct val="114999"/>
              </a:lnSpc>
              <a:buSzPts val="1800"/>
              <a:buNone/>
            </a:pPr>
            <a:endParaRPr lang="it-IT" b="1" dirty="0"/>
          </a:p>
          <a:p>
            <a:pPr marL="596900" lvl="1" indent="0">
              <a:lnSpc>
                <a:spcPct val="114999"/>
              </a:lnSpc>
              <a:buSzPts val="1800"/>
              <a:buNone/>
            </a:pPr>
            <a:r>
              <a:rPr lang="it-IT" b="1" dirty="0"/>
              <a:t> </a:t>
            </a:r>
          </a:p>
          <a:p>
            <a:pPr marL="596900" lvl="1" indent="0">
              <a:lnSpc>
                <a:spcPct val="114999"/>
              </a:lnSpc>
              <a:buSzPts val="1800"/>
              <a:buNone/>
            </a:pPr>
            <a:endParaRPr lang="it-IT" b="1" dirty="0"/>
          </a:p>
          <a:p>
            <a:pPr lvl="1">
              <a:lnSpc>
                <a:spcPct val="114999"/>
              </a:lnSpc>
            </a:pPr>
            <a:endParaRPr lang="it-IT" b="1" dirty="0"/>
          </a:p>
          <a:p>
            <a:pPr lvl="1">
              <a:lnSpc>
                <a:spcPct val="114999"/>
              </a:lnSpc>
            </a:pPr>
            <a:r>
              <a:rPr lang="it-IT" b="1" dirty="0" err="1"/>
              <a:t>Pretrained</a:t>
            </a:r>
            <a:r>
              <a:rPr lang="it-IT" b="1" dirty="0"/>
              <a:t> VLM </a:t>
            </a:r>
            <a:r>
              <a:rPr lang="it-IT" dirty="0"/>
              <a:t>for </a:t>
            </a:r>
            <a:r>
              <a:rPr lang="it-IT" dirty="0" err="1"/>
              <a:t>question</a:t>
            </a:r>
            <a:r>
              <a:rPr lang="it-IT" dirty="0"/>
              <a:t> </a:t>
            </a:r>
            <a:r>
              <a:rPr lang="it-IT" dirty="0" err="1"/>
              <a:t>answering</a:t>
            </a:r>
            <a:r>
              <a:rPr lang="it-IT" dirty="0"/>
              <a:t> on the overall </a:t>
            </a:r>
            <a:r>
              <a:rPr lang="it-IT" dirty="0" err="1"/>
              <a:t>quality</a:t>
            </a:r>
            <a:r>
              <a:rPr lang="it-IT" dirty="0"/>
              <a:t> of the </a:t>
            </a:r>
            <a:r>
              <a:rPr lang="it-IT" dirty="0" err="1"/>
              <a:t>generated</a:t>
            </a:r>
            <a:r>
              <a:rPr lang="it-IT" dirty="0"/>
              <a:t> </a:t>
            </a:r>
            <a:r>
              <a:rPr lang="it-IT" dirty="0" err="1"/>
              <a:t>view</a:t>
            </a:r>
            <a:endParaRPr lang="it-IT" dirty="0"/>
          </a:p>
          <a:p>
            <a:pPr>
              <a:lnSpc>
                <a:spcPct val="114999"/>
              </a:lnSpc>
            </a:pPr>
            <a:r>
              <a:rPr lang="it-IT" b="1" dirty="0"/>
              <a:t>Image Quality </a:t>
            </a:r>
            <a:r>
              <a:rPr lang="it-IT" err="1"/>
              <a:t>Metrics</a:t>
            </a:r>
            <a:endParaRPr lang="it-IT"/>
          </a:p>
          <a:p>
            <a:pPr lvl="1">
              <a:lnSpc>
                <a:spcPct val="114999"/>
              </a:lnSpc>
            </a:pPr>
            <a:r>
              <a:rPr lang="it-IT" b="1" dirty="0" err="1"/>
              <a:t>Pretrained</a:t>
            </a:r>
            <a:r>
              <a:rPr lang="it-IT" b="1" dirty="0"/>
              <a:t> VLM</a:t>
            </a:r>
            <a:r>
              <a:rPr lang="it-IT" dirty="0"/>
              <a:t> to </a:t>
            </a:r>
            <a:r>
              <a:rPr lang="it-IT" dirty="0" err="1"/>
              <a:t>assess</a:t>
            </a:r>
            <a:endParaRPr lang="it-IT"/>
          </a:p>
          <a:p>
            <a:pPr lvl="2" indent="-228600">
              <a:lnSpc>
                <a:spcPct val="114999"/>
              </a:lnSpc>
            </a:pPr>
            <a:r>
              <a:rPr lang="it-IT" b="1" dirty="0"/>
              <a:t>Class</a:t>
            </a:r>
            <a:r>
              <a:rPr lang="it-IT" dirty="0"/>
              <a:t> </a:t>
            </a:r>
            <a:r>
              <a:rPr lang="it-IT" dirty="0" err="1"/>
              <a:t>consistency</a:t>
            </a:r>
            <a:endParaRPr lang="it-IT" dirty="0"/>
          </a:p>
          <a:p>
            <a:pPr lvl="2" indent="-228600">
              <a:lnSpc>
                <a:spcPct val="114999"/>
              </a:lnSpc>
            </a:pPr>
            <a:r>
              <a:rPr lang="it-IT" b="1" dirty="0"/>
              <a:t>Color</a:t>
            </a:r>
            <a:r>
              <a:rPr lang="it-IT" dirty="0"/>
              <a:t> </a:t>
            </a:r>
            <a:r>
              <a:rPr lang="it-IT" dirty="0" err="1"/>
              <a:t>consistency</a:t>
            </a:r>
            <a:endParaRPr lang="it-IT" dirty="0"/>
          </a:p>
          <a:p>
            <a:pPr lvl="2" indent="-228600">
              <a:lnSpc>
                <a:spcPct val="114999"/>
              </a:lnSpc>
            </a:pPr>
            <a:r>
              <a:rPr lang="it-IT" b="1" dirty="0"/>
              <a:t>Style </a:t>
            </a:r>
            <a:r>
              <a:rPr lang="it-IT" err="1"/>
              <a:t>consistency</a:t>
            </a:r>
            <a:endParaRPr lang="it-IT"/>
          </a:p>
          <a:p>
            <a:pPr lvl="1">
              <a:lnSpc>
                <a:spcPct val="114999"/>
              </a:lnSpc>
            </a:pPr>
            <a:endParaRPr lang="it-IT" dirty="0"/>
          </a:p>
        </p:txBody>
      </p:sp>
      <p:pic>
        <p:nvPicPr>
          <p:cNvPr id="3" name="Immagine 2" descr="Immagine che contiene Carattere, testo, linea, tipografia&#10;&#10;Il contenuto generato dall&amp;#39;IA potrebbe non essere corretto.">
            <a:extLst>
              <a:ext uri="{FF2B5EF4-FFF2-40B4-BE49-F238E27FC236}">
                <a16:creationId xmlns:a16="http://schemas.microsoft.com/office/drawing/2014/main" id="{E6501C07-CB4E-64E4-B084-C353CF2A1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678" y="1826391"/>
            <a:ext cx="5066009" cy="386461"/>
          </a:xfrm>
          <a:prstGeom prst="rect">
            <a:avLst/>
          </a:prstGeom>
        </p:spPr>
      </p:pic>
      <p:pic>
        <p:nvPicPr>
          <p:cNvPr id="6" name="Immagine 5" descr="Immagine che contiene testo, Carattere, schermat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80B7884C-7548-D0C7-7C63-8452CC611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668" y="2207701"/>
            <a:ext cx="6394664" cy="3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84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CAE57-7EAB-DD45-CEFA-F3F31803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4F3BAF-3B11-BF7A-95BC-477C42A42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MVGBench</a:t>
            </a:r>
            <a:r>
              <a:rPr lang="it-IT" dirty="0"/>
              <a:t>, </a:t>
            </a:r>
            <a:r>
              <a:rPr lang="it-IT" dirty="0" err="1"/>
              <a:t>Xie</a:t>
            </a:r>
            <a:r>
              <a:rPr lang="it-IT" dirty="0"/>
              <a:t> et al.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AB031A0-7648-95B1-E755-B6B2D61EA0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76</a:t>
            </a:fld>
            <a:endParaRPr lang="en-CA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D3B329F0-7B17-F430-905F-CEB33C7C8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Immagine 7" descr="Immagine che contiene testo, schermata, diagramma, Policromia&#10;&#10;Il contenuto generato dall&amp;#39;IA potrebbe non essere corretto.">
            <a:extLst>
              <a:ext uri="{FF2B5EF4-FFF2-40B4-BE49-F238E27FC236}">
                <a16:creationId xmlns:a16="http://schemas.microsoft.com/office/drawing/2014/main" id="{26A86895-34E5-1160-0090-5D615D836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56" y="1188276"/>
            <a:ext cx="8452669" cy="33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767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32CCE-D9CD-2F8A-8003-9220BA152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262B34-F34E-EB70-917C-88E23F8F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8BE5153-3476-E978-3B6B-076F597CCB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14976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0F912-7041-4374-BEA7-900AE88F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F410E3-1BFB-E63D-261B-0454FF2CD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31E503-EEB5-DF67-5DFC-A3332C1B1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987899"/>
          </a:xfrm>
        </p:spPr>
        <p:txBody>
          <a:bodyPr>
            <a:normAutofit/>
          </a:bodyPr>
          <a:lstStyle/>
          <a:p>
            <a:r>
              <a:rPr lang="it-IT" sz="2400" dirty="0"/>
              <a:t>In </a:t>
            </a:r>
            <a:r>
              <a:rPr lang="it-IT" sz="2400" err="1"/>
              <a:t>this</a:t>
            </a:r>
            <a:r>
              <a:rPr lang="it-IT" sz="2400" dirty="0"/>
              <a:t> </a:t>
            </a:r>
            <a:r>
              <a:rPr lang="it-IT" sz="2400" err="1"/>
              <a:t>lecture</a:t>
            </a:r>
            <a:r>
              <a:rPr lang="it-IT" sz="2400" dirty="0"/>
              <a:t> </a:t>
            </a:r>
            <a:r>
              <a:rPr lang="it-IT" sz="2400" err="1"/>
              <a:t>we</a:t>
            </a:r>
            <a:r>
              <a:rPr lang="it-IT" sz="2400" dirty="0"/>
              <a:t> </a:t>
            </a:r>
            <a:r>
              <a:rPr lang="it-IT" sz="2400" err="1"/>
              <a:t>saw</a:t>
            </a:r>
            <a:r>
              <a:rPr lang="it-IT" sz="2400" dirty="0"/>
              <a:t> </a:t>
            </a:r>
          </a:p>
          <a:p>
            <a:pPr lvl="1">
              <a:lnSpc>
                <a:spcPct val="114999"/>
              </a:lnSpc>
            </a:pPr>
            <a:r>
              <a:rPr lang="it-IT" sz="1800" err="1"/>
              <a:t>how</a:t>
            </a:r>
            <a:r>
              <a:rPr lang="it-IT" sz="1800" dirty="0"/>
              <a:t> </a:t>
            </a:r>
            <a:r>
              <a:rPr lang="it-IT" sz="1800" err="1"/>
              <a:t>Diffusion</a:t>
            </a:r>
            <a:r>
              <a:rPr lang="it-IT" sz="1800" dirty="0"/>
              <a:t> Models work</a:t>
            </a:r>
          </a:p>
          <a:p>
            <a:pPr lvl="1">
              <a:lnSpc>
                <a:spcPct val="114999"/>
              </a:lnSpc>
            </a:pPr>
            <a:r>
              <a:rPr lang="it-IT" sz="1800" dirty="0"/>
              <a:t>How can </a:t>
            </a:r>
            <a:r>
              <a:rPr lang="it-IT" sz="1800" dirty="0" err="1"/>
              <a:t>we</a:t>
            </a:r>
            <a:r>
              <a:rPr lang="it-IT" sz="1800" dirty="0"/>
              <a:t> leverage </a:t>
            </a:r>
            <a:r>
              <a:rPr lang="it-IT" sz="1800" dirty="0" err="1"/>
              <a:t>diffusion</a:t>
            </a:r>
            <a:r>
              <a:rPr lang="it-IT" sz="1800" dirty="0"/>
              <a:t> models to generate </a:t>
            </a:r>
            <a:r>
              <a:rPr lang="it-IT" sz="1800" dirty="0" err="1"/>
              <a:t>multiview</a:t>
            </a:r>
            <a:r>
              <a:rPr lang="it-IT" sz="1800" dirty="0"/>
              <a:t> images</a:t>
            </a:r>
          </a:p>
          <a:p>
            <a:pPr lvl="1">
              <a:lnSpc>
                <a:spcPct val="114999"/>
              </a:lnSpc>
            </a:pPr>
            <a:r>
              <a:rPr lang="it-IT" sz="1800" dirty="0" err="1"/>
              <a:t>We</a:t>
            </a:r>
            <a:r>
              <a:rPr lang="it-IT" sz="1800" dirty="0"/>
              <a:t> </a:t>
            </a:r>
            <a:r>
              <a:rPr lang="it-IT" sz="1800" dirty="0" err="1"/>
              <a:t>saw</a:t>
            </a:r>
            <a:r>
              <a:rPr lang="it-IT" sz="1800" dirty="0"/>
              <a:t> some </a:t>
            </a:r>
            <a:r>
              <a:rPr lang="it-IT" sz="1800" dirty="0" err="1"/>
              <a:t>limitations</a:t>
            </a:r>
            <a:r>
              <a:rPr lang="it-IT" sz="1800" dirty="0"/>
              <a:t> of </a:t>
            </a:r>
            <a:r>
              <a:rPr lang="it-IT" sz="1800" dirty="0" err="1"/>
              <a:t>Multiview</a:t>
            </a:r>
            <a:r>
              <a:rPr lang="it-IT" sz="1800" dirty="0"/>
              <a:t> </a:t>
            </a:r>
            <a:r>
              <a:rPr lang="it-IT" sz="1800" dirty="0" err="1"/>
              <a:t>Diffusion</a:t>
            </a:r>
            <a:r>
              <a:rPr lang="it-IT" sz="1800" dirty="0"/>
              <a:t>.</a:t>
            </a:r>
          </a:p>
          <a:p>
            <a:pPr>
              <a:lnSpc>
                <a:spcPct val="114999"/>
              </a:lnSpc>
            </a:pPr>
            <a:r>
              <a:rPr lang="it-IT" sz="2200" dirty="0"/>
              <a:t>Next </a:t>
            </a:r>
            <a:r>
              <a:rPr lang="it-IT" sz="2200" dirty="0" err="1"/>
              <a:t>Lecture</a:t>
            </a:r>
            <a:r>
              <a:rPr lang="it-IT" sz="2200" dirty="0"/>
              <a:t>: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it-IT" sz="1800" dirty="0" err="1"/>
              <a:t>Multiview</a:t>
            </a:r>
            <a:r>
              <a:rPr lang="it-IT" sz="1800" dirty="0"/>
              <a:t> </a:t>
            </a:r>
            <a:r>
              <a:rPr lang="it-IT" sz="1800" dirty="0" err="1"/>
              <a:t>Diffusion</a:t>
            </a:r>
            <a:r>
              <a:rPr lang="it-IT" sz="1800" dirty="0"/>
              <a:t>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not</a:t>
            </a:r>
            <a:r>
              <a:rPr lang="it-IT" sz="1800" dirty="0"/>
              <a:t> the </a:t>
            </a:r>
            <a:r>
              <a:rPr lang="it-IT" sz="1800" dirty="0" err="1"/>
              <a:t>only</a:t>
            </a:r>
            <a:r>
              <a:rPr lang="it-IT" sz="1800" dirty="0"/>
              <a:t> way to exploit </a:t>
            </a:r>
            <a:r>
              <a:rPr lang="it-IT" sz="1800" dirty="0" err="1"/>
              <a:t>Diffusion</a:t>
            </a:r>
            <a:r>
              <a:rPr lang="it-IT" sz="1800" dirty="0"/>
              <a:t> for 3D</a:t>
            </a:r>
          </a:p>
          <a:p>
            <a:pPr lvl="2">
              <a:lnSpc>
                <a:spcPct val="114999"/>
              </a:lnSpc>
              <a:buSzPts val="1800"/>
            </a:pPr>
            <a:r>
              <a:rPr lang="it-IT" sz="1800" dirty="0"/>
              <a:t>Score </a:t>
            </a:r>
            <a:r>
              <a:rPr lang="it-IT" sz="1800" dirty="0" err="1"/>
              <a:t>Distillation</a:t>
            </a:r>
            <a:r>
              <a:rPr lang="it-IT" sz="1800" dirty="0"/>
              <a:t> Sampling</a:t>
            </a:r>
          </a:p>
          <a:p>
            <a:pPr lvl="1">
              <a:lnSpc>
                <a:spcPct val="114999"/>
              </a:lnSpc>
              <a:buSzPts val="1800"/>
            </a:pPr>
            <a:r>
              <a:rPr lang="it-IT" sz="1800" dirty="0"/>
              <a:t>Methods </a:t>
            </a:r>
            <a:r>
              <a:rPr lang="it-IT" sz="1800" dirty="0" err="1"/>
              <a:t>that</a:t>
            </a:r>
            <a:r>
              <a:rPr lang="it-IT" sz="1800" dirty="0"/>
              <a:t> do </a:t>
            </a:r>
            <a:r>
              <a:rPr lang="it-IT" sz="1800" dirty="0" err="1"/>
              <a:t>not</a:t>
            </a:r>
            <a:r>
              <a:rPr lang="it-IT" sz="1800" dirty="0"/>
              <a:t> leverage on Image </a:t>
            </a:r>
            <a:r>
              <a:rPr lang="it-IT" sz="1800" dirty="0" err="1"/>
              <a:t>Diffusion</a:t>
            </a:r>
            <a:endParaRPr lang="it-IT" sz="1800" dirty="0"/>
          </a:p>
          <a:p>
            <a:pPr lvl="2">
              <a:lnSpc>
                <a:spcPct val="114999"/>
              </a:lnSpc>
            </a:pPr>
            <a:r>
              <a:rPr lang="it-IT" sz="1800" dirty="0" err="1"/>
              <a:t>PointDiffusion</a:t>
            </a:r>
            <a:endParaRPr lang="it-IT" sz="1800"/>
          </a:p>
          <a:p>
            <a:pPr lvl="2">
              <a:lnSpc>
                <a:spcPct val="114999"/>
              </a:lnSpc>
            </a:pPr>
            <a:r>
              <a:rPr lang="it-IT" sz="1800" dirty="0"/>
              <a:t>Hunyuan3D 2.0</a:t>
            </a:r>
            <a:endParaRPr lang="it-IT" dirty="0"/>
          </a:p>
          <a:p>
            <a:pPr lvl="2">
              <a:lnSpc>
                <a:spcPct val="114999"/>
              </a:lnSpc>
            </a:pPr>
            <a:r>
              <a:rPr lang="it-IT" sz="1800" dirty="0" err="1"/>
              <a:t>Trellis</a:t>
            </a:r>
            <a:endParaRPr lang="it-IT" dirty="0" err="1"/>
          </a:p>
          <a:p>
            <a:pPr>
              <a:lnSpc>
                <a:spcPct val="114999"/>
              </a:lnSpc>
            </a:pP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6EC2229-7B3D-B69E-9CA9-5C244C3AB5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41888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it" dirty="0"/>
              <a:t>The End</a:t>
            </a:r>
            <a:endParaRPr lang="it-IT"/>
          </a:p>
        </p:txBody>
      </p:sp>
      <p:sp>
        <p:nvSpPr>
          <p:cNvPr id="1313" name="Google Shape;1313;p112"/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2B857D5-E04D-1EF9-080D-B1D5472743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79</a:t>
            </a:fld>
            <a:endParaRPr lang="it-IT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7CE0FA91-675C-43D2-2CDF-744B892D9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s_i2o">
            <a:hlinkClick r:id="" action="ppaction://media"/>
            <a:extLst>
              <a:ext uri="{FF2B5EF4-FFF2-40B4-BE49-F238E27FC236}">
                <a16:creationId xmlns:a16="http://schemas.microsoft.com/office/drawing/2014/main" id="{5A550089-7CA8-8154-BFE8-52DBA6A59B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56" y="664188"/>
            <a:ext cx="9015292" cy="2537652"/>
          </a:xfrm>
          <a:prstGeom prst="rect">
            <a:avLst/>
          </a:prstGeom>
        </p:spPr>
      </p:pic>
      <p:pic>
        <p:nvPicPr>
          <p:cNvPr id="4" name="Picture 3" descr="A red dragon head with red eyes&#10;&#10;AI-generated content may be incorrect.">
            <a:extLst>
              <a:ext uri="{FF2B5EF4-FFF2-40B4-BE49-F238E27FC236}">
                <a16:creationId xmlns:a16="http://schemas.microsoft.com/office/drawing/2014/main" id="{7B784EF5-A96C-BFB3-B3A0-EFFCC46AD6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987" y="2771054"/>
            <a:ext cx="1771530" cy="1738514"/>
          </a:xfrm>
          <a:prstGeom prst="rect">
            <a:avLst/>
          </a:prstGeom>
        </p:spPr>
      </p:pic>
      <p:pic>
        <p:nvPicPr>
          <p:cNvPr id="6" name="Picture 5" descr="A robot with guns and a black background&#10;&#10;AI-generated content may be incorrect.">
            <a:extLst>
              <a:ext uri="{FF2B5EF4-FFF2-40B4-BE49-F238E27FC236}">
                <a16:creationId xmlns:a16="http://schemas.microsoft.com/office/drawing/2014/main" id="{79C3B70D-737B-4F18-26F3-EE0C118D5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417" y="2943945"/>
            <a:ext cx="1579831" cy="1565623"/>
          </a:xfrm>
          <a:prstGeom prst="rect">
            <a:avLst/>
          </a:prstGeom>
        </p:spPr>
      </p:pic>
      <p:pic>
        <p:nvPicPr>
          <p:cNvPr id="8" name="Picture 7" descr="A toy ship with sails&#10;&#10;AI-generated content may be incorrect.">
            <a:extLst>
              <a:ext uri="{FF2B5EF4-FFF2-40B4-BE49-F238E27FC236}">
                <a16:creationId xmlns:a16="http://schemas.microsoft.com/office/drawing/2014/main" id="{90DFEA29-723A-269D-14CA-432DAF534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5260" y="2910328"/>
            <a:ext cx="1599240" cy="1599240"/>
          </a:xfrm>
          <a:prstGeom prst="rect">
            <a:avLst/>
          </a:prstGeom>
        </p:spPr>
      </p:pic>
      <p:pic>
        <p:nvPicPr>
          <p:cNvPr id="9" name="Picture 8" descr="A colorful food cart with a ladder&#10;&#10;AI-generated content may be incorrect.">
            <a:extLst>
              <a:ext uri="{FF2B5EF4-FFF2-40B4-BE49-F238E27FC236}">
                <a16:creationId xmlns:a16="http://schemas.microsoft.com/office/drawing/2014/main" id="{53D245E5-9063-B73D-063D-EF314B8AB6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9204" y="2747043"/>
            <a:ext cx="1882588" cy="192581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4018122-3F0A-A252-9FBE-E671BBEFEB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8</a:t>
            </a:fld>
            <a:endParaRPr lang="it-IT"/>
          </a:p>
        </p:txBody>
      </p:sp>
      <p:sp>
        <p:nvSpPr>
          <p:cNvPr id="1293" name="Google Shape;1293;p109">
            <a:extLst>
              <a:ext uri="{FF2B5EF4-FFF2-40B4-BE49-F238E27FC236}">
                <a16:creationId xmlns:a16="http://schemas.microsoft.com/office/drawing/2014/main" id="{AF1DDAFB-1661-E8C9-C9C7-32DA40E3CE83}"/>
              </a:ext>
            </a:extLst>
          </p:cNvPr>
          <p:cNvSpPr txBox="1"/>
          <p:nvPr/>
        </p:nvSpPr>
        <p:spPr>
          <a:xfrm>
            <a:off x="137300" y="4852519"/>
            <a:ext cx="88617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5F9633-3D1A-1C62-B0E4-FFF59DFC427C}"/>
              </a:ext>
            </a:extLst>
          </p:cNvPr>
          <p:cNvSpPr txBox="1"/>
          <p:nvPr/>
        </p:nvSpPr>
        <p:spPr>
          <a:xfrm>
            <a:off x="1770351" y="4446096"/>
            <a:ext cx="560058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/>
              <a:t>Trellis: Structured 3D </a:t>
            </a:r>
            <a:r>
              <a:rPr lang="en-US" sz="1100" err="1"/>
              <a:t>Latents</a:t>
            </a:r>
            <a:endParaRPr lang="en-US" err="1"/>
          </a:p>
          <a:p>
            <a:pPr algn="ctr"/>
            <a:r>
              <a:rPr lang="en-US" sz="1100" dirty="0"/>
              <a:t>for Scalable and Versatile 3D Generation. Xiang et al. CVPR 2025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621F5EA-7122-B728-783E-BB72D802558A}"/>
              </a:ext>
            </a:extLst>
          </p:cNvPr>
          <p:cNvSpPr txBox="1">
            <a:spLocks/>
          </p:cNvSpPr>
          <p:nvPr/>
        </p:nvSpPr>
        <p:spPr>
          <a:xfrm>
            <a:off x="311700" y="295092"/>
            <a:ext cx="8520600" cy="706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None/>
            </a:pPr>
            <a:r>
              <a:rPr lang="en-US" dirty="0"/>
              <a:t>Image to 3D object</a:t>
            </a:r>
          </a:p>
        </p:txBody>
      </p:sp>
    </p:spTree>
    <p:extLst>
      <p:ext uri="{BB962C8B-B14F-4D97-AF65-F5344CB8AC3E}">
        <p14:creationId xmlns:p14="http://schemas.microsoft.com/office/powerpoint/2010/main" val="270267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>
          <a:extLst>
            <a:ext uri="{FF2B5EF4-FFF2-40B4-BE49-F238E27FC236}">
              <a16:creationId xmlns:a16="http://schemas.microsoft.com/office/drawing/2014/main" id="{6BAFF8C3-CE7A-44D2-48D5-51D46CCFC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D823847-7BE8-0B40-C69D-4A409552954C}"/>
              </a:ext>
            </a:extLst>
          </p:cNvPr>
          <p:cNvSpPr txBox="1">
            <a:spLocks/>
          </p:cNvSpPr>
          <p:nvPr/>
        </p:nvSpPr>
        <p:spPr>
          <a:xfrm>
            <a:off x="311700" y="295092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lnSpc>
                <a:spcPct val="114999"/>
              </a:lnSpc>
              <a:buNone/>
            </a:pPr>
            <a:r>
              <a:rPr lang="en-US" dirty="0"/>
              <a:t>Generate 3D Scenes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11F9F93-BC9F-226B-661F-892251081B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"/>
              <a:t>9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78F8A4-6203-433D-90A2-E271C656DCED}"/>
              </a:ext>
            </a:extLst>
          </p:cNvPr>
          <p:cNvSpPr txBox="1"/>
          <p:nvPr/>
        </p:nvSpPr>
        <p:spPr>
          <a:xfrm>
            <a:off x="3200400" y="4596719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 err="1"/>
              <a:t>SynCity</a:t>
            </a:r>
            <a:r>
              <a:rPr lang="en-US" sz="1100" dirty="0"/>
              <a:t>. Engstler et al. CVPR 2025</a:t>
            </a:r>
            <a:endParaRPr lang="en-US" dirty="0"/>
          </a:p>
        </p:txBody>
      </p:sp>
      <p:pic>
        <p:nvPicPr>
          <p:cNvPr id="10" name="website_video_out">
            <a:hlinkClick r:id="" action="ppaction://media"/>
            <a:extLst>
              <a:ext uri="{FF2B5EF4-FFF2-40B4-BE49-F238E27FC236}">
                <a16:creationId xmlns:a16="http://schemas.microsoft.com/office/drawing/2014/main" id="{05381F2C-DE0A-2632-0095-30E07B80EC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0666" y="740068"/>
            <a:ext cx="5087471" cy="37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Presentazione su schermo (16:9)</PresentationFormat>
  <Slides>79</Slides>
  <Notes>77</Notes>
  <HiddenSlides>1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79</vt:i4>
      </vt:variant>
    </vt:vector>
  </HeadingPairs>
  <TitlesOfParts>
    <vt:vector size="80" baseType="lpstr">
      <vt:lpstr>Simple Light</vt:lpstr>
      <vt:lpstr>Presentazione standard di PowerPoint</vt:lpstr>
      <vt:lpstr>Motivations for Generative Models</vt:lpstr>
      <vt:lpstr>Motivations for Generative Models </vt:lpstr>
      <vt:lpstr>Motivation for generative models</vt:lpstr>
      <vt:lpstr>Generative Models in 3D</vt:lpstr>
      <vt:lpstr>Generative Models in 3D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Generative Models – Main Architectures</vt:lpstr>
      <vt:lpstr>GAN</vt:lpstr>
      <vt:lpstr>VAE</vt:lpstr>
      <vt:lpstr>Diffusion Models</vt:lpstr>
      <vt:lpstr>Trilemma: Quality, Diversity Speed</vt:lpstr>
      <vt:lpstr>Diffusion Models</vt:lpstr>
      <vt:lpstr>Diffusion Models for Image Generation</vt:lpstr>
      <vt:lpstr>Diffusion Models for Image Editing</vt:lpstr>
      <vt:lpstr>Diffusion Models for Image Editing</vt:lpstr>
      <vt:lpstr>Diffusion - Theory</vt:lpstr>
      <vt:lpstr>Diffusion Probabilistic Models</vt:lpstr>
      <vt:lpstr>Diffusion Probabilistic Models</vt:lpstr>
      <vt:lpstr>Diffusion Probabilistic Models</vt:lpstr>
      <vt:lpstr>Diffusion Probabilistic Models</vt:lpstr>
      <vt:lpstr>Diffusion Probabilistic Models</vt:lpstr>
      <vt:lpstr>Diffusion Probabilistic Models</vt:lpstr>
      <vt:lpstr>Diffusion Probabilistic Models</vt:lpstr>
      <vt:lpstr>Diffusion Probabilistic Models</vt:lpstr>
      <vt:lpstr>Denoising Diffusion Probabilistic Models (DDPM)</vt:lpstr>
      <vt:lpstr>Denoising Diffusion Implicit Models (DDIM)</vt:lpstr>
      <vt:lpstr>Denoising Diffusion Implicit Models (DDIM)</vt:lpstr>
      <vt:lpstr>Denoising Diffusion Implicit Models (DDIM)</vt:lpstr>
      <vt:lpstr>Denoising Diffusion Implicit Models (DDIM)</vt:lpstr>
      <vt:lpstr>Denoising Diffusion Implicit Models (DDIM)</vt:lpstr>
      <vt:lpstr>Stable Diffusion</vt:lpstr>
      <vt:lpstr>Stable Diffusion</vt:lpstr>
      <vt:lpstr>Multiview Image Diffusion</vt:lpstr>
      <vt:lpstr>From Image Diffusion to 3D</vt:lpstr>
      <vt:lpstr>Multiview Image Generation</vt:lpstr>
      <vt:lpstr>Zero-1-to-3</vt:lpstr>
      <vt:lpstr>Zero-1-to-3</vt:lpstr>
      <vt:lpstr>Zero-1-to-3</vt:lpstr>
      <vt:lpstr>Zero-1-to-3</vt:lpstr>
      <vt:lpstr>Zero-1-to-3</vt:lpstr>
      <vt:lpstr>Zero-1-to-3</vt:lpstr>
      <vt:lpstr>Multiview Image Generation</vt:lpstr>
      <vt:lpstr>SyncDreamer, Liu et al. ICLR 24 </vt:lpstr>
      <vt:lpstr>SyncDreamer, Liu et al. ICLR 24 </vt:lpstr>
      <vt:lpstr>SyncDreamer, Liu et al. ICLR 24</vt:lpstr>
      <vt:lpstr>SyncDreamer, Liu et al. ICLR 24 </vt:lpstr>
      <vt:lpstr>SyncDreamer, Liu et al. ICLR 24 </vt:lpstr>
      <vt:lpstr>SyncDreamer, Liu et al. ICLR 24 </vt:lpstr>
      <vt:lpstr>EpiDiff, Huang et al. CVPR 24</vt:lpstr>
      <vt:lpstr>EpiDiff, Huang et al. CVPR 24</vt:lpstr>
      <vt:lpstr>EpiDiff, Huang et al. CVPR 24</vt:lpstr>
      <vt:lpstr>SV3D, Voleti et al. CVPR 24</vt:lpstr>
      <vt:lpstr>SV3D, Voleti et al. CVPR 24</vt:lpstr>
      <vt:lpstr>SV3D, Voleti et al. CVPR 24</vt:lpstr>
      <vt:lpstr>SV3D, Voleti et al. CVPR 24</vt:lpstr>
      <vt:lpstr>Gen-3Diffusion: Sync 2D Diffusion &amp; 3D Recon</vt:lpstr>
      <vt:lpstr>Presentazione standard di PowerPoint</vt:lpstr>
      <vt:lpstr>Algorithm</vt:lpstr>
      <vt:lpstr>Explicit 3DGS helps 2D Diffusion</vt:lpstr>
      <vt:lpstr>Reconstruction avatar appearance</vt:lpstr>
      <vt:lpstr>Reconstruction avatar geometry</vt:lpstr>
      <vt:lpstr>Strong generalization</vt:lpstr>
      <vt:lpstr>Limitations of Multiview Diffusion</vt:lpstr>
      <vt:lpstr>Multiview Diffusion and Ground Truth</vt:lpstr>
      <vt:lpstr>Let's play a game. Which is the GT?</vt:lpstr>
      <vt:lpstr>Let's play a game. Which is the GT?</vt:lpstr>
      <vt:lpstr>Let's play a game. Which is the GT?</vt:lpstr>
      <vt:lpstr>MVGBench, Xie et al.</vt:lpstr>
      <vt:lpstr>MVGBench, Xie et al.</vt:lpstr>
      <vt:lpstr>MVGBench, Xie et al.</vt:lpstr>
      <vt:lpstr>MVGBench, Xie et al.</vt:lpstr>
      <vt:lpstr>Conclusion</vt:lpstr>
      <vt:lpstr>Conclusion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2899</cp:revision>
  <dcterms:modified xsi:type="dcterms:W3CDTF">2025-06-30T10:47:43Z</dcterms:modified>
</cp:coreProperties>
</file>