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7" r:id="rId2"/>
    <p:sldId id="258" r:id="rId3"/>
    <p:sldId id="1097" r:id="rId4"/>
    <p:sldId id="1108" r:id="rId5"/>
    <p:sldId id="1109" r:id="rId6"/>
    <p:sldId id="1110" r:id="rId7"/>
    <p:sldId id="1104" r:id="rId8"/>
    <p:sldId id="1105" r:id="rId9"/>
    <p:sldId id="259" r:id="rId10"/>
    <p:sldId id="1074" r:id="rId11"/>
    <p:sldId id="327" r:id="rId12"/>
    <p:sldId id="1056" r:id="rId13"/>
    <p:sldId id="265" r:id="rId14"/>
    <p:sldId id="1057" r:id="rId15"/>
    <p:sldId id="1064" r:id="rId16"/>
    <p:sldId id="1069" r:id="rId17"/>
    <p:sldId id="1066" r:id="rId18"/>
    <p:sldId id="1065" r:id="rId19"/>
    <p:sldId id="1067" r:id="rId20"/>
    <p:sldId id="1111" r:id="rId21"/>
    <p:sldId id="283" r:id="rId22"/>
    <p:sldId id="1063" r:id="rId23"/>
    <p:sldId id="1071" r:id="rId24"/>
    <p:sldId id="1062" r:id="rId25"/>
    <p:sldId id="1073" r:id="rId26"/>
    <p:sldId id="1076" r:id="rId27"/>
    <p:sldId id="267" r:id="rId28"/>
    <p:sldId id="269" r:id="rId29"/>
    <p:sldId id="1075" r:id="rId30"/>
    <p:sldId id="1080" r:id="rId31"/>
    <p:sldId id="1081" r:id="rId32"/>
    <p:sldId id="281" r:id="rId33"/>
    <p:sldId id="1082" r:id="rId34"/>
    <p:sldId id="296" r:id="rId35"/>
    <p:sldId id="298" r:id="rId36"/>
    <p:sldId id="1083" r:id="rId37"/>
    <p:sldId id="299" r:id="rId38"/>
    <p:sldId id="313" r:id="rId39"/>
    <p:sldId id="1087" r:id="rId40"/>
    <p:sldId id="1085" r:id="rId41"/>
    <p:sldId id="300" r:id="rId42"/>
    <p:sldId id="312" r:id="rId43"/>
    <p:sldId id="1089" r:id="rId44"/>
    <p:sldId id="1090" r:id="rId45"/>
    <p:sldId id="1112" r:id="rId46"/>
    <p:sldId id="311" r:id="rId47"/>
    <p:sldId id="310" r:id="rId48"/>
    <p:sldId id="109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90D50F3-5BD3-0240-AAC9-CBD99991EACD}">
          <p14:sldIdLst>
            <p14:sldId id="257"/>
            <p14:sldId id="258"/>
            <p14:sldId id="1097"/>
            <p14:sldId id="1108"/>
            <p14:sldId id="1109"/>
            <p14:sldId id="1110"/>
            <p14:sldId id="1104"/>
            <p14:sldId id="1105"/>
            <p14:sldId id="259"/>
            <p14:sldId id="1074"/>
          </p14:sldIdLst>
        </p14:section>
        <p14:section name="3DGS - Intro" id="{F81C454E-088F-6745-BA27-0FCD05B509D3}">
          <p14:sldIdLst>
            <p14:sldId id="327"/>
            <p14:sldId id="1056"/>
            <p14:sldId id="265"/>
            <p14:sldId id="1057"/>
            <p14:sldId id="1064"/>
            <p14:sldId id="1069"/>
          </p14:sldIdLst>
        </p14:section>
        <p14:section name="3DGS - Image Formation" id="{AA31DAA9-F450-5348-8328-2D47DA5DE083}">
          <p14:sldIdLst>
            <p14:sldId id="1066"/>
            <p14:sldId id="1065"/>
            <p14:sldId id="1067"/>
            <p14:sldId id="1111"/>
            <p14:sldId id="283"/>
            <p14:sldId id="1063"/>
            <p14:sldId id="1071"/>
            <p14:sldId id="1062"/>
            <p14:sldId id="1073"/>
            <p14:sldId id="1076"/>
            <p14:sldId id="267"/>
            <p14:sldId id="269"/>
            <p14:sldId id="1075"/>
          </p14:sldIdLst>
        </p14:section>
        <p14:section name="3DGS limitations and follow up works" id="{A968AA66-82A2-3242-A883-A7BB3E915328}">
          <p14:sldIdLst>
            <p14:sldId id="1080"/>
            <p14:sldId id="1081"/>
            <p14:sldId id="281"/>
            <p14:sldId id="1082"/>
            <p14:sldId id="296"/>
            <p14:sldId id="298"/>
            <p14:sldId id="1083"/>
            <p14:sldId id="299"/>
            <p14:sldId id="313"/>
            <p14:sldId id="1087"/>
            <p14:sldId id="1085"/>
            <p14:sldId id="300"/>
            <p14:sldId id="312"/>
            <p14:sldId id="1089"/>
            <p14:sldId id="1090"/>
            <p14:sldId id="1112"/>
            <p14:sldId id="311"/>
            <p14:sldId id="310"/>
          </p14:sldIdLst>
        </p14:section>
        <p14:section name="Part3-3DGS and Humans" id="{202694F7-75CE-0845-80EB-6DE55A30BE8D}">
          <p14:sldIdLst>
            <p14:sldId id="10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1827AA-3B76-4689-B5AE-C51FA1617062}" v="66" dt="2025-06-16T03:55:21.785"/>
    <p1510:client id="{DC6AC798-2FCA-4A2D-8380-C75161317035}" v="245" dt="2025-06-15T15:06:55.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52"/>
    <p:restoredTop sz="68842"/>
  </p:normalViewPr>
  <p:slideViewPr>
    <p:cSldViewPr snapToGrid="0">
      <p:cViewPr varScale="1">
        <p:scale>
          <a:sx n="88" d="100"/>
          <a:sy n="88" d="100"/>
        </p:scale>
        <p:origin x="11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A196C-425F-6D49-AE7C-41B462E3BB36}" type="datetimeFigureOut">
              <a:rPr lang="en-US" smtClean="0"/>
              <a:t>6/16/25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2A54A-DAF4-FC49-844D-44741F2B6B96}" type="slidenum">
              <a:rPr lang="en-US" smtClean="0"/>
              <a:t>‹#›</a:t>
            </a:fld>
            <a:endParaRPr lang="en-US"/>
          </a:p>
        </p:txBody>
      </p:sp>
    </p:spTree>
    <p:extLst>
      <p:ext uri="{BB962C8B-B14F-4D97-AF65-F5344CB8AC3E}">
        <p14:creationId xmlns:p14="http://schemas.microsoft.com/office/powerpoint/2010/main" val="612263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visiondummy.com/2014/04/geometric-interpretation-covariance-matrix/#Covariance_matrix_as_a_linear_transform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visiondummy.com/2014/04/geometric-interpretation-covariance-matrix/#Covariance_matrix_as_a_linear_transform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virtual humans lecture 10_3. </a:t>
            </a:r>
          </a:p>
        </p:txBody>
      </p:sp>
      <p:sp>
        <p:nvSpPr>
          <p:cNvPr id="4" name="Slide Number Placeholder 3"/>
          <p:cNvSpPr>
            <a:spLocks noGrp="1"/>
          </p:cNvSpPr>
          <p:nvPr>
            <p:ph type="sldNum" sz="quarter" idx="5"/>
          </p:nvPr>
        </p:nvSpPr>
        <p:spPr/>
        <p:txBody>
          <a:bodyPr/>
          <a:lstStyle/>
          <a:p>
            <a:fld id="{5692A54A-DAF4-FC49-844D-44741F2B6B96}" type="slidenum">
              <a:rPr lang="en-US" smtClean="0"/>
              <a:t>1</a:t>
            </a:fld>
            <a:endParaRPr lang="en-US"/>
          </a:p>
        </p:txBody>
      </p:sp>
    </p:spTree>
    <p:extLst>
      <p:ext uri="{BB962C8B-B14F-4D97-AF65-F5344CB8AC3E}">
        <p14:creationId xmlns:p14="http://schemas.microsoft.com/office/powerpoint/2010/main" val="2046168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4F2B0-2AD6-75BA-B945-1AFE8A52A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AF8E4-DA76-C167-7094-EBAF097050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78C89-5E4A-683F-4D67-6AF75122ED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ource-serif-pro"/>
              </a:rPr>
              <a:t>As I mentioned, in Gaussian splatting a 3D world is represented with a set of 3D gaussian primitives.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how we could parametrize a 3D gaussian:</a:t>
            </a:r>
          </a:p>
        </p:txBody>
      </p:sp>
      <p:sp>
        <p:nvSpPr>
          <p:cNvPr id="4" name="Slide Number Placeholder 3">
            <a:extLst>
              <a:ext uri="{FF2B5EF4-FFF2-40B4-BE49-F238E27FC236}">
                <a16:creationId xmlns:a16="http://schemas.microsoft.com/office/drawing/2014/main" id="{8DEC9111-44D2-E139-8EB7-56E7793C6EC3}"/>
              </a:ext>
            </a:extLst>
          </p:cNvPr>
          <p:cNvSpPr>
            <a:spLocks noGrp="1"/>
          </p:cNvSpPr>
          <p:nvPr>
            <p:ph type="sldNum" sz="quarter" idx="5"/>
          </p:nvPr>
        </p:nvSpPr>
        <p:spPr/>
        <p:txBody>
          <a:bodyPr/>
          <a:lstStyle/>
          <a:p>
            <a:fld id="{5692A54A-DAF4-FC49-844D-44741F2B6B96}" type="slidenum">
              <a:rPr lang="en-US" smtClean="0"/>
              <a:t>11</a:t>
            </a:fld>
            <a:endParaRPr lang="en-US"/>
          </a:p>
        </p:txBody>
      </p:sp>
    </p:spTree>
    <p:extLst>
      <p:ext uri="{BB962C8B-B14F-4D97-AF65-F5344CB8AC3E}">
        <p14:creationId xmlns:p14="http://schemas.microsoft.com/office/powerpoint/2010/main" val="561836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96396-3EFE-0BA5-0746-DB8E9971E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DEC0A-1F59-89EF-6D07-AE4190B26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2BB69-6C1C-C761-B54E-D75EE259969B}"/>
              </a:ext>
            </a:extLst>
          </p:cNvPr>
          <p:cNvSpPr>
            <a:spLocks noGrp="1"/>
          </p:cNvSpPr>
          <p:nvPr>
            <p:ph type="body" idx="1"/>
          </p:nvPr>
        </p:nvSpPr>
        <p:spPr/>
        <p:txBody>
          <a:bodyPr/>
          <a:lstStyle/>
          <a:p>
            <a:pPr algn="l">
              <a:lnSpc>
                <a:spcPts val="2400"/>
              </a:lnSpc>
            </a:pPr>
            <a:r>
              <a:rPr lang="en-US" b="1" i="0" dirty="0">
                <a:solidFill>
                  <a:srgbClr val="242424"/>
                </a:solidFill>
                <a:effectLst/>
                <a:latin typeface="source-serif-pro"/>
              </a:rPr>
              <a:t>Each 3D Gaussian is parametrized by:</a:t>
            </a:r>
            <a:endParaRPr lang="en-US" b="0" i="0" dirty="0">
              <a:solidFill>
                <a:srgbClr val="242424"/>
              </a:solidFill>
              <a:effectLst/>
              <a:latin typeface="source-serif-pro"/>
            </a:endParaRPr>
          </a:p>
          <a:p>
            <a:pPr algn="l">
              <a:lnSpc>
                <a:spcPts val="2400"/>
              </a:lnSpc>
              <a:buFont typeface="Arial" panose="020B0604020202020204" pitchFamily="34" charset="0"/>
              <a:buChar char="•"/>
            </a:pPr>
            <a:r>
              <a:rPr lang="en-US" b="0" i="0" dirty="0">
                <a:solidFill>
                  <a:srgbClr val="242424"/>
                </a:solidFill>
                <a:effectLst/>
                <a:latin typeface="source-serif-pro"/>
              </a:rPr>
              <a:t>Mean </a:t>
            </a:r>
            <a:r>
              <a:rPr lang="el-GR" b="1" i="0" dirty="0">
                <a:solidFill>
                  <a:srgbClr val="242424"/>
                </a:solidFill>
                <a:effectLst/>
                <a:latin typeface="source-serif-pro"/>
              </a:rPr>
              <a:t>μ</a:t>
            </a:r>
            <a:r>
              <a:rPr lang="el-GR" b="0" i="0" dirty="0">
                <a:solidFill>
                  <a:srgbClr val="242424"/>
                </a:solidFill>
                <a:effectLst/>
                <a:latin typeface="source-serif-pro"/>
              </a:rPr>
              <a:t> </a:t>
            </a:r>
            <a:r>
              <a:rPr lang="en-US" b="0" i="0" dirty="0">
                <a:solidFill>
                  <a:srgbClr val="242424"/>
                </a:solidFill>
                <a:effectLst/>
                <a:latin typeface="source-serif-pro"/>
              </a:rPr>
              <a:t>interpretable as location x, y, z;</a:t>
            </a:r>
          </a:p>
          <a:p>
            <a:pPr algn="l">
              <a:lnSpc>
                <a:spcPts val="2400"/>
              </a:lnSpc>
              <a:buFont typeface="Arial" panose="020B0604020202020204" pitchFamily="34" charset="0"/>
              <a:buChar char="•"/>
            </a:pPr>
            <a:r>
              <a:rPr lang="en-US" b="0" i="0" dirty="0">
                <a:solidFill>
                  <a:srgbClr val="242424"/>
                </a:solidFill>
                <a:effectLst/>
                <a:latin typeface="source-serif-pro"/>
              </a:rPr>
              <a:t>Covariance </a:t>
            </a:r>
            <a:r>
              <a:rPr lang="el-GR" b="1" i="0" dirty="0">
                <a:solidFill>
                  <a:srgbClr val="242424"/>
                </a:solidFill>
                <a:effectLst/>
                <a:latin typeface="source-serif-pro"/>
              </a:rPr>
              <a:t>Σ</a:t>
            </a:r>
            <a:r>
              <a:rPr lang="el-GR" b="0" i="0" dirty="0">
                <a:solidFill>
                  <a:srgbClr val="242424"/>
                </a:solidFill>
                <a:effectLst/>
                <a:latin typeface="source-serif-pro"/>
              </a:rPr>
              <a:t>;</a:t>
            </a:r>
          </a:p>
          <a:p>
            <a:pPr algn="l">
              <a:lnSpc>
                <a:spcPts val="2400"/>
              </a:lnSpc>
              <a:buFont typeface="Arial" panose="020B0604020202020204" pitchFamily="34" charset="0"/>
              <a:buChar char="•"/>
            </a:pPr>
            <a:r>
              <a:rPr lang="en-US" b="0" i="0" dirty="0">
                <a:solidFill>
                  <a:srgbClr val="242424"/>
                </a:solidFill>
                <a:effectLst/>
                <a:latin typeface="source-serif-pro"/>
              </a:rPr>
              <a:t>Opacity </a:t>
            </a:r>
            <a:r>
              <a:rPr lang="el-GR" b="1" i="0" dirty="0">
                <a:solidFill>
                  <a:srgbClr val="242424"/>
                </a:solidFill>
                <a:effectLst/>
                <a:latin typeface="source-serif-pro"/>
              </a:rPr>
              <a:t>σ(𝛼)</a:t>
            </a:r>
            <a:r>
              <a:rPr lang="el-GR" b="0" i="0" dirty="0">
                <a:solidFill>
                  <a:srgbClr val="242424"/>
                </a:solidFill>
                <a:effectLst/>
                <a:latin typeface="source-serif-pro"/>
              </a:rPr>
              <a:t>, </a:t>
            </a:r>
            <a:r>
              <a:rPr lang="en-US" b="0" i="0" dirty="0">
                <a:solidFill>
                  <a:srgbClr val="242424"/>
                </a:solidFill>
                <a:effectLst/>
                <a:latin typeface="source-serif-pro"/>
              </a:rPr>
              <a:t>a sigmoid function is applied to map the parameter to the [0, 1] interval;</a:t>
            </a:r>
          </a:p>
          <a:p>
            <a:pPr algn="l">
              <a:lnSpc>
                <a:spcPts val="2400"/>
              </a:lnSpc>
              <a:buFont typeface="Arial" panose="020B0604020202020204" pitchFamily="34" charset="0"/>
              <a:buChar char="•"/>
            </a:pPr>
            <a:r>
              <a:rPr lang="en-US" b="1" i="0" dirty="0">
                <a:solidFill>
                  <a:srgbClr val="242424"/>
                </a:solidFill>
                <a:effectLst/>
                <a:latin typeface="source-serif-pro"/>
              </a:rPr>
              <a:t>Color parameters</a:t>
            </a:r>
            <a:r>
              <a:rPr lang="en-US" b="0" i="0" dirty="0">
                <a:solidFill>
                  <a:srgbClr val="242424"/>
                </a:solidFill>
                <a:effectLst/>
                <a:latin typeface="source-serif-pro"/>
              </a:rPr>
              <a:t>, either 3 values for (R, G, B) or spherical harmonics (SH) coefficients.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00E24FB-AB34-368F-A83B-BEC353E1320B}"/>
              </a:ext>
            </a:extLst>
          </p:cNvPr>
          <p:cNvSpPr>
            <a:spLocks noGrp="1"/>
          </p:cNvSpPr>
          <p:nvPr>
            <p:ph type="sldNum" sz="quarter" idx="5"/>
          </p:nvPr>
        </p:nvSpPr>
        <p:spPr/>
        <p:txBody>
          <a:bodyPr/>
          <a:lstStyle/>
          <a:p>
            <a:fld id="{5692A54A-DAF4-FC49-844D-44741F2B6B96}" type="slidenum">
              <a:rPr lang="en-US" smtClean="0"/>
              <a:t>12</a:t>
            </a:fld>
            <a:endParaRPr lang="en-US"/>
          </a:p>
        </p:txBody>
      </p:sp>
    </p:spTree>
    <p:extLst>
      <p:ext uri="{BB962C8B-B14F-4D97-AF65-F5344CB8AC3E}">
        <p14:creationId xmlns:p14="http://schemas.microsoft.com/office/powerpoint/2010/main" val="2148568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0" dirty="0">
                <a:solidFill>
                  <a:srgbClr val="242424"/>
                </a:solidFill>
                <a:effectLst/>
                <a:latin typeface="source-serif-pro"/>
              </a:rPr>
              <a:t>a 3D point can be an ellipsoid rotated and stretched along any direction in space.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So, it could have required 9 parameters for anisotropic 3D Gaussians. However we can not optimize directly. Why?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Because: Not all symmetric matrices are covariance matrices and gradient updates can easily make them invalid.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242424"/>
                </a:solidFill>
                <a:effectLst/>
                <a:latin typeface="source-serif-pro"/>
              </a:rPr>
              <a:t>- </a:t>
            </a:r>
            <a:r>
              <a:rPr lang="el-GR" sz="1200" b="1" i="0" dirty="0">
                <a:solidFill>
                  <a:srgbClr val="242424"/>
                </a:solidFill>
                <a:effectLst/>
                <a:latin typeface="source-serif-pro"/>
              </a:rPr>
              <a:t>Σ </a:t>
            </a:r>
            <a:r>
              <a:rPr lang="en-US" dirty="0">
                <a:solidFill>
                  <a:srgbClr val="242424"/>
                </a:solidFill>
                <a:latin typeface="source-serif-pro"/>
              </a:rPr>
              <a:t>has a physical meaning </a:t>
            </a:r>
            <a:r>
              <a:rPr lang="en-US" dirty="0"/>
              <a:t>if its a positive-semi definite matrix.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242424"/>
                </a:solidFill>
                <a:effectLst/>
                <a:latin typeface="source-serif-pro"/>
              </a:rPr>
              <a:t>Using gradient descent for optimization makes it hard to pose such constraints on a matrix directly. Instead we </a:t>
            </a:r>
            <a:r>
              <a:rPr lang="en-US" dirty="0"/>
              <a:t>factorize as follows: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242424"/>
                </a:solidFill>
                <a:effectLst/>
                <a:latin typeface="source-serif-pro"/>
              </a:rPr>
              <a:t>Such factorization is known as </a:t>
            </a:r>
            <a:r>
              <a:rPr lang="en-US" b="0" i="0" u="sng" dirty="0">
                <a:effectLst/>
                <a:latin typeface="source-serif-pro"/>
                <a:hlinkClick r:id="rId3"/>
              </a:rPr>
              <a:t>eigendecomposition of a covariance matrix</a:t>
            </a:r>
            <a:r>
              <a:rPr lang="en-US" b="0" i="0" dirty="0">
                <a:solidFill>
                  <a:srgbClr val="242424"/>
                </a:solidFill>
                <a:effectLst/>
                <a:latin typeface="source-serif-pro"/>
              </a:rPr>
              <a:t> and It’s a configuration of an ellipsoid where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42424"/>
              </a:solidFill>
              <a:effectLst/>
              <a:latin typeface="source-serif-pro"/>
            </a:endParaRPr>
          </a:p>
          <a:p>
            <a:pPr algn="l">
              <a:lnSpc>
                <a:spcPts val="2400"/>
              </a:lnSpc>
              <a:buFont typeface="Arial" panose="020B0604020202020204" pitchFamily="34" charset="0"/>
              <a:buChar char="•"/>
            </a:pPr>
            <a:r>
              <a:rPr lang="en-US" b="0" i="0" dirty="0">
                <a:solidFill>
                  <a:srgbClr val="242424"/>
                </a:solidFill>
                <a:effectLst/>
                <a:latin typeface="source-serif-pro"/>
              </a:rPr>
              <a:t>S is a diagonal scaling matrix with 3 parameters for scale;</a:t>
            </a:r>
          </a:p>
          <a:p>
            <a:pPr algn="l">
              <a:lnSpc>
                <a:spcPts val="2400"/>
              </a:lnSpc>
              <a:buFont typeface="Arial" panose="020B0604020202020204" pitchFamily="34" charset="0"/>
              <a:buChar char="•"/>
            </a:pPr>
            <a:r>
              <a:rPr lang="en-US" b="0" i="0" dirty="0">
                <a:solidFill>
                  <a:srgbClr val="242424"/>
                </a:solidFill>
                <a:effectLst/>
                <a:latin typeface="source-serif-pro"/>
              </a:rPr>
              <a:t>R is a 3x3 rotation matrix analytically expressed with 4 quaternions.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42424"/>
              </a:solidFill>
              <a:effectLst/>
              <a:latin typeface="source-serif-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42424"/>
              </a:solidFill>
              <a:effectLst/>
              <a:latin typeface="source-serif-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692A54A-DAF4-FC49-844D-44741F2B6B96}" type="slidenum">
              <a:rPr lang="en-US" smtClean="0"/>
              <a:t>13</a:t>
            </a:fld>
            <a:endParaRPr lang="en-US"/>
          </a:p>
        </p:txBody>
      </p:sp>
    </p:spTree>
    <p:extLst>
      <p:ext uri="{BB962C8B-B14F-4D97-AF65-F5344CB8AC3E}">
        <p14:creationId xmlns:p14="http://schemas.microsoft.com/office/powerpoint/2010/main" val="2324476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6E957-B913-5AF5-7FD6-3FC57E79C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9FE44-754C-37E4-5B0E-98845F254C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1E834-D323-44D2-D2F5-7A050001921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242424"/>
                </a:solidFill>
                <a:effectLst/>
                <a:latin typeface="source-serif-pro"/>
              </a:rPr>
              <a:t>This factorization is known as </a:t>
            </a:r>
            <a:r>
              <a:rPr lang="en-US" b="0" i="0" u="sng" dirty="0">
                <a:effectLst/>
                <a:latin typeface="source-serif-pro"/>
                <a:hlinkClick r:id="rId3"/>
              </a:rPr>
              <a:t>eigendecomposition of a covariance matrix</a:t>
            </a:r>
            <a:r>
              <a:rPr lang="en-US" b="0" i="0" dirty="0">
                <a:solidFill>
                  <a:srgbClr val="242424"/>
                </a:solidFill>
                <a:effectLst/>
                <a:latin typeface="source-serif-pro"/>
              </a:rPr>
              <a:t> and It’s a configuration of an ellipsoid where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242424"/>
                </a:solidFill>
                <a:effectLst/>
                <a:latin typeface="source-serif-pro"/>
              </a:rPr>
              <a:t>S is a diagonal scaling matrix with 3 parameters for scale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242424"/>
                </a:solidFill>
                <a:effectLst/>
                <a:latin typeface="source-serif-pro"/>
              </a:rPr>
              <a:t>R is a 3x3 rotation matrix analytically expressed with 4 quaternions.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88DB91A-299D-B93D-94DE-F09355CC4D70}"/>
              </a:ext>
            </a:extLst>
          </p:cNvPr>
          <p:cNvSpPr>
            <a:spLocks noGrp="1"/>
          </p:cNvSpPr>
          <p:nvPr>
            <p:ph type="sldNum" sz="quarter" idx="5"/>
          </p:nvPr>
        </p:nvSpPr>
        <p:spPr/>
        <p:txBody>
          <a:bodyPr/>
          <a:lstStyle/>
          <a:p>
            <a:fld id="{5692A54A-DAF4-FC49-844D-44741F2B6B96}" type="slidenum">
              <a:rPr lang="en-US" smtClean="0"/>
              <a:t>14</a:t>
            </a:fld>
            <a:endParaRPr lang="en-US"/>
          </a:p>
        </p:txBody>
      </p:sp>
    </p:spTree>
    <p:extLst>
      <p:ext uri="{BB962C8B-B14F-4D97-AF65-F5344CB8AC3E}">
        <p14:creationId xmlns:p14="http://schemas.microsoft.com/office/powerpoint/2010/main" val="4284156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2A54A-DAF4-FC49-844D-44741F2B6B96}" type="slidenum">
              <a:rPr lang="en-US" smtClean="0"/>
              <a:t>15</a:t>
            </a:fld>
            <a:endParaRPr lang="en-US"/>
          </a:p>
        </p:txBody>
      </p:sp>
    </p:spTree>
    <p:extLst>
      <p:ext uri="{BB962C8B-B14F-4D97-AF65-F5344CB8AC3E}">
        <p14:creationId xmlns:p14="http://schemas.microsoft.com/office/powerpoint/2010/main" val="101367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8DDB1-52FE-A530-FA74-99B12036B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CEA75-E2F9-3F29-0028-0AFDE49A5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7F641-B748-B347-16DA-E8ECA1861B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effectLst/>
                <a:latin typeface="Monaco" pitchFamily="2" charset="77"/>
              </a:rPr>
              <a:t>G_{2D}=\</a:t>
            </a:r>
            <a:r>
              <a:rPr lang="en-GB" dirty="0" err="1">
                <a:solidFill>
                  <a:srgbClr val="000000"/>
                </a:solidFill>
                <a:effectLst/>
                <a:latin typeface="Monaco" pitchFamily="2" charset="77"/>
              </a:rPr>
              <a:t>mathcal</a:t>
            </a:r>
            <a:r>
              <a:rPr lang="en-GB" dirty="0">
                <a:solidFill>
                  <a:srgbClr val="000000"/>
                </a:solidFill>
                <a:effectLst/>
                <a:latin typeface="Monaco" pitchFamily="2" charset="77"/>
              </a:rPr>
              <a:t>{N}(\</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{x}_{2D};\</a:t>
            </a:r>
            <a:r>
              <a:rPr lang="en-GB" dirty="0" err="1">
                <a:solidFill>
                  <a:srgbClr val="000000"/>
                </a:solidFill>
                <a:effectLst/>
                <a:latin typeface="Monaco" pitchFamily="2" charset="77"/>
              </a:rPr>
              <a:t>mathbf</a:t>
            </a:r>
            <a:r>
              <a:rPr lang="en-GB" dirty="0">
                <a:solidFill>
                  <a:srgbClr val="000000"/>
                </a:solidFill>
                <a:effectLst/>
                <a:latin typeface="Monaco" pitchFamily="2" charset="77"/>
              </a:rPr>
              <a:t>{\mu}_{2D},\Sigma^\prime)</a:t>
            </a:r>
          </a:p>
          <a:p>
            <a:endParaRPr lang="en-US" dirty="0"/>
          </a:p>
        </p:txBody>
      </p:sp>
      <p:sp>
        <p:nvSpPr>
          <p:cNvPr id="4" name="Slide Number Placeholder 3">
            <a:extLst>
              <a:ext uri="{FF2B5EF4-FFF2-40B4-BE49-F238E27FC236}">
                <a16:creationId xmlns:a16="http://schemas.microsoft.com/office/drawing/2014/main" id="{B7C672C4-0FBA-CA5F-1A5E-7F53C03125C9}"/>
              </a:ext>
            </a:extLst>
          </p:cNvPr>
          <p:cNvSpPr>
            <a:spLocks noGrp="1"/>
          </p:cNvSpPr>
          <p:nvPr>
            <p:ph type="sldNum" sz="quarter" idx="5"/>
          </p:nvPr>
        </p:nvSpPr>
        <p:spPr/>
        <p:txBody>
          <a:bodyPr/>
          <a:lstStyle/>
          <a:p>
            <a:fld id="{5692A54A-DAF4-FC49-844D-44741F2B6B96}" type="slidenum">
              <a:rPr lang="en-US" smtClean="0"/>
              <a:t>16</a:t>
            </a:fld>
            <a:endParaRPr lang="en-US"/>
          </a:p>
        </p:txBody>
      </p:sp>
    </p:spTree>
    <p:extLst>
      <p:ext uri="{BB962C8B-B14F-4D97-AF65-F5344CB8AC3E}">
        <p14:creationId xmlns:p14="http://schemas.microsoft.com/office/powerpoint/2010/main" val="1226644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0" dirty="0">
                <a:solidFill>
                  <a:srgbClr val="242424"/>
                </a:solidFill>
                <a:effectLst/>
                <a:latin typeface="source-serif-pro"/>
              </a:rPr>
              <a:t>Now we will look into image formation.</a:t>
            </a:r>
          </a:p>
          <a:p>
            <a:r>
              <a:rPr lang="en-US" b="0" i="0" dirty="0">
                <a:solidFill>
                  <a:srgbClr val="242424"/>
                </a:solidFill>
                <a:effectLst/>
                <a:latin typeface="source-serif-pro"/>
              </a:rPr>
              <a:t>Given a set of 3D points, how can we use them for rendering and form an image? </a:t>
            </a:r>
          </a:p>
          <a:p>
            <a:r>
              <a:rPr lang="en-US" b="0" i="0" dirty="0">
                <a:solidFill>
                  <a:srgbClr val="242424"/>
                </a:solidFill>
                <a:effectLst/>
                <a:latin typeface="source-serif-pro"/>
              </a:rPr>
              <a:t>To see this, let’s take a little detour and re-visit the volumetric rendering formula given in NeRF² </a:t>
            </a:r>
          </a:p>
          <a:p>
            <a:endParaRPr lang="en-US" dirty="0"/>
          </a:p>
          <a:p>
            <a:r>
              <a:rPr lang="en-US" dirty="0"/>
              <a:t>Point-based 𝛼-blending and </a:t>
            </a:r>
            <a:r>
              <a:rPr lang="en-US" dirty="0" err="1"/>
              <a:t>NeRF</a:t>
            </a:r>
            <a:r>
              <a:rPr lang="en-US" dirty="0"/>
              <a:t>-style volumetric rendering share essentially the same image formation model. </a:t>
            </a:r>
          </a:p>
          <a:p>
            <a:r>
              <a:rPr lang="en-US" dirty="0"/>
              <a:t>Specifically, the color 𝐶 is given by volumetric rendering along a ray where samples of density 𝜎, transmittance 𝑇 , and color c are taken</a:t>
            </a:r>
          </a:p>
          <a:p>
            <a:r>
              <a:rPr lang="en-US" dirty="0"/>
              <a:t>along the ray with intervals 𝛿𝑖</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ource-serif-pro"/>
              </a:rPr>
              <a:t>in </a:t>
            </a:r>
            <a:r>
              <a:rPr lang="en-US" b="0" i="0" dirty="0" err="1">
                <a:solidFill>
                  <a:srgbClr val="242424"/>
                </a:solidFill>
                <a:effectLst/>
                <a:latin typeface="source-serif-pro"/>
              </a:rPr>
              <a:t>NeRF</a:t>
            </a:r>
            <a:r>
              <a:rPr lang="en-US" b="0" i="0" dirty="0">
                <a:solidFill>
                  <a:srgbClr val="242424"/>
                </a:solidFill>
                <a:effectLst/>
                <a:latin typeface="source-serif-pro"/>
              </a:rPr>
              <a:t>, color in an image pixel </a:t>
            </a:r>
            <a:r>
              <a:rPr lang="en-US" b="0" i="1" dirty="0">
                <a:solidFill>
                  <a:srgbClr val="242424"/>
                </a:solidFill>
                <a:effectLst/>
                <a:latin typeface="source-serif-pro"/>
              </a:rPr>
              <a:t>p</a:t>
            </a:r>
            <a:r>
              <a:rPr lang="en-US" b="0" i="0" dirty="0">
                <a:solidFill>
                  <a:srgbClr val="242424"/>
                </a:solidFill>
                <a:effectLst/>
                <a:latin typeface="source-serif-pro"/>
              </a:rPr>
              <a:t> is approximated by integrating over samples (MLP predictions) along the ray going through this pixel. The final color is </a:t>
            </a:r>
            <a:r>
              <a:rPr lang="en-US" b="1" i="0" dirty="0">
                <a:solidFill>
                  <a:srgbClr val="242424"/>
                </a:solidFill>
                <a:effectLst/>
                <a:latin typeface="source-serif-pro"/>
              </a:rPr>
              <a:t>a weighted sum of colors of 3D points sampled along this ray, down-weighted by transmittance</a:t>
            </a:r>
            <a:r>
              <a:rPr lang="en-US" b="0" i="0" dirty="0">
                <a:solidFill>
                  <a:srgbClr val="242424"/>
                </a:solidFill>
                <a:effectLst/>
                <a:latin typeface="source-serif-pro"/>
              </a:rPr>
              <a:t>.</a:t>
            </a:r>
            <a:endParaRPr lang="en-US" dirty="0"/>
          </a:p>
          <a:p>
            <a:endParaRPr lang="en-US" dirty="0"/>
          </a:p>
        </p:txBody>
      </p:sp>
      <p:sp>
        <p:nvSpPr>
          <p:cNvPr id="4" name="Slide Number Placeholder 3"/>
          <p:cNvSpPr>
            <a:spLocks noGrp="1"/>
          </p:cNvSpPr>
          <p:nvPr>
            <p:ph type="sldNum" sz="quarter" idx="5"/>
          </p:nvPr>
        </p:nvSpPr>
        <p:spPr/>
        <p:txBody>
          <a:bodyPr/>
          <a:lstStyle/>
          <a:p>
            <a:fld id="{5692A54A-DAF4-FC49-844D-44741F2B6B96}" type="slidenum">
              <a:rPr lang="en-US" smtClean="0"/>
              <a:t>17</a:t>
            </a:fld>
            <a:endParaRPr lang="en-US"/>
          </a:p>
        </p:txBody>
      </p:sp>
    </p:spTree>
    <p:extLst>
      <p:ext uri="{BB962C8B-B14F-4D97-AF65-F5344CB8AC3E}">
        <p14:creationId xmlns:p14="http://schemas.microsoft.com/office/powerpoint/2010/main" val="3974391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image formation model of 3GDS.</a:t>
            </a:r>
          </a:p>
          <a:p>
            <a:endParaRPr lang="en-US" dirty="0"/>
          </a:p>
          <a:p>
            <a:endParaRPr lang="en-US" dirty="0"/>
          </a:p>
          <a:p>
            <a:r>
              <a:rPr lang="en-US" dirty="0"/>
              <a:t>A typical neural point-based approach computes the color 𝐶 of a pixel by blending N ordered points overlapping the pixel:</a:t>
            </a:r>
          </a:p>
          <a:p>
            <a:r>
              <a:rPr lang="en-US" dirty="0"/>
              <a:t>Where </a:t>
            </a:r>
            <a:r>
              <a:rPr lang="en-US" dirty="0" err="1"/>
              <a:t>c_i</a:t>
            </a:r>
            <a:r>
              <a:rPr lang="en-US" dirty="0"/>
              <a:t> is the color of each point 𝛼_𝑖 is given by evaluating a 2D Gaussian with covariance </a:t>
            </a:r>
            <a:r>
              <a:rPr lang="el-GR" dirty="0"/>
              <a:t>Σ</a:t>
            </a:r>
            <a:r>
              <a:rPr lang="en-US" dirty="0"/>
              <a:t> multiplied with a</a:t>
            </a:r>
          </a:p>
          <a:p>
            <a:r>
              <a:rPr lang="en-US" dirty="0"/>
              <a:t>learned per-point opacity.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effectLst/>
                <a:latin typeface="Monaco" pitchFamily="2" charset="77"/>
              </a:rPr>
              <a:t>\alpha = \</a:t>
            </a:r>
            <a:r>
              <a:rPr lang="en-GB" dirty="0" err="1">
                <a:solidFill>
                  <a:srgbClr val="000000"/>
                </a:solidFill>
                <a:effectLst/>
                <a:latin typeface="Monaco" pitchFamily="2" charset="77"/>
              </a:rPr>
              <a:t>mathbf</a:t>
            </a:r>
            <a:r>
              <a:rPr lang="en-GB" dirty="0">
                <a:solidFill>
                  <a:srgbClr val="000000"/>
                </a:solidFill>
                <a:effectLst/>
                <a:latin typeface="Monaco" pitchFamily="2" charset="77"/>
              </a:rPr>
              <a:t>{o}G_{2D}(\</a:t>
            </a:r>
            <a:r>
              <a:rPr lang="en-GB" dirty="0" err="1">
                <a:solidFill>
                  <a:srgbClr val="000000"/>
                </a:solidFill>
                <a:effectLst/>
                <a:latin typeface="Monaco" pitchFamily="2" charset="77"/>
              </a:rPr>
              <a:t>mathbf</a:t>
            </a:r>
            <a:r>
              <a:rPr lang="en-GB" dirty="0">
                <a:solidFill>
                  <a:srgbClr val="000000"/>
                </a:solidFill>
                <a:effectLst/>
                <a:latin typeface="Monaco" pitchFamily="2" charset="77"/>
              </a:rPr>
              <a:t>{x})</a:t>
            </a:r>
          </a:p>
          <a:p>
            <a:endParaRPr lang="en-US" dirty="0"/>
          </a:p>
          <a:p>
            <a:endParaRPr lang="en-US" dirty="0"/>
          </a:p>
        </p:txBody>
      </p:sp>
      <p:sp>
        <p:nvSpPr>
          <p:cNvPr id="4" name="Slide Number Placeholder 3"/>
          <p:cNvSpPr>
            <a:spLocks noGrp="1"/>
          </p:cNvSpPr>
          <p:nvPr>
            <p:ph type="sldNum" sz="quarter" idx="5"/>
          </p:nvPr>
        </p:nvSpPr>
        <p:spPr/>
        <p:txBody>
          <a:bodyPr/>
          <a:lstStyle/>
          <a:p>
            <a:fld id="{5692A54A-DAF4-FC49-844D-44741F2B6B96}" type="slidenum">
              <a:rPr lang="en-US" smtClean="0"/>
              <a:t>18</a:t>
            </a:fld>
            <a:endParaRPr lang="en-US"/>
          </a:p>
        </p:txBody>
      </p:sp>
    </p:spTree>
    <p:extLst>
      <p:ext uri="{BB962C8B-B14F-4D97-AF65-F5344CB8AC3E}">
        <p14:creationId xmlns:p14="http://schemas.microsoft.com/office/powerpoint/2010/main" val="2232880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equations, we can clearly see that the image formation</a:t>
            </a:r>
          </a:p>
          <a:p>
            <a:r>
              <a:rPr lang="en-US" dirty="0"/>
              <a:t>model is the same.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42424"/>
                </a:solidFill>
                <a:effectLst/>
                <a:latin typeface="source-serif-pro"/>
              </a:rPr>
              <a:t>If you look at these equations, the only difference is how 𝛼 is computed</a:t>
            </a:r>
            <a:r>
              <a:rPr lang="en-US" b="0" i="0" dirty="0">
                <a:solidFill>
                  <a:srgbClr val="242424"/>
                </a:solidFill>
                <a:effectLst/>
                <a:latin typeface="source-serif-pro"/>
              </a:rPr>
              <a:t> between the two.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ource-serif-pro"/>
              </a:rPr>
              <a:t>This small discrepancy turns out extremely significant in practice and results in drastically different rendering speeds.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ource-serif-pro"/>
              </a:rPr>
              <a:t>In fact, it is </a:t>
            </a:r>
            <a:r>
              <a:rPr lang="en-US" b="1" i="0" dirty="0">
                <a:solidFill>
                  <a:srgbClr val="242424"/>
                </a:solidFill>
                <a:effectLst/>
                <a:latin typeface="source-serif-pro"/>
              </a:rPr>
              <a:t>the foundation of the real-time performance</a:t>
            </a:r>
            <a:r>
              <a:rPr lang="en-US" b="0" i="0" dirty="0">
                <a:solidFill>
                  <a:srgbClr val="242424"/>
                </a:solidFill>
                <a:effectLst/>
                <a:latin typeface="source-serif-pro"/>
              </a:rPr>
              <a:t> of Gaussian splatting.</a:t>
            </a:r>
          </a:p>
          <a:p>
            <a:endParaRPr lang="en-US" dirty="0"/>
          </a:p>
          <a:p>
            <a:endParaRPr lang="en-US" dirty="0"/>
          </a:p>
          <a:p>
            <a:r>
              <a:rPr lang="en-US" dirty="0"/>
              <a:t>the rendering algorithm of Nerf and </a:t>
            </a:r>
            <a:r>
              <a:rPr lang="en-US" dirty="0" err="1"/>
              <a:t>gausssian</a:t>
            </a:r>
            <a:r>
              <a:rPr lang="en-US" dirty="0"/>
              <a:t> splatting is very different. </a:t>
            </a:r>
          </a:p>
          <a:p>
            <a:r>
              <a:rPr lang="en-US" dirty="0" err="1"/>
              <a:t>NeRFs</a:t>
            </a:r>
            <a:r>
              <a:rPr lang="en-US" dirty="0"/>
              <a:t> are a continuous representation implicitly representing empty/occupied space; expensive random sampling is required to</a:t>
            </a:r>
          </a:p>
          <a:p>
            <a:r>
              <a:rPr lang="en-US" dirty="0"/>
              <a:t>find the samples in nerf volume rendering equation with consequent noise and computational</a:t>
            </a:r>
          </a:p>
          <a:p>
            <a:r>
              <a:rPr lang="en-US" dirty="0"/>
              <a:t>expense. </a:t>
            </a:r>
          </a:p>
          <a:p>
            <a:r>
              <a:rPr lang="en-US" dirty="0"/>
              <a:t>In contrast, points are an unstructured, discrete representation that is flexible enough to allow creation, </a:t>
            </a:r>
          </a:p>
          <a:p>
            <a:r>
              <a:rPr lang="en-US" dirty="0"/>
              <a:t>destruction, and displacement of geometry similar to </a:t>
            </a:r>
            <a:r>
              <a:rPr lang="en-US" dirty="0" err="1"/>
              <a:t>NeRF</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ource-serif-pro"/>
              </a:rPr>
              <a:t>In Gaussian Splatting, the aggregation for each pixel is conducted over the contribution of an ordered list of projected 2D Gaussians.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692A54A-DAF4-FC49-844D-44741F2B6B96}" type="slidenum">
              <a:rPr lang="en-US" smtClean="0"/>
              <a:t>19</a:t>
            </a:fld>
            <a:endParaRPr lang="en-US"/>
          </a:p>
        </p:txBody>
      </p:sp>
    </p:spTree>
    <p:extLst>
      <p:ext uri="{BB962C8B-B14F-4D97-AF65-F5344CB8AC3E}">
        <p14:creationId xmlns:p14="http://schemas.microsoft.com/office/powerpoint/2010/main" val="2393451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Vertex Shader		Transforms vertices to screen space		Per vertex</a:t>
            </a:r>
          </a:p>
          <a:p>
            <a:r>
              <a:rPr lang="en-GB" dirty="0"/>
              <a:t>Geometry Shader(Optional) 	Modifies shape or adds geometry		Per primitive</a:t>
            </a:r>
          </a:p>
          <a:p>
            <a:r>
              <a:rPr lang="en-GB" dirty="0"/>
              <a:t>Rasterization		Breaks triangles into pixel-sized fragments	GPU fixed unit</a:t>
            </a:r>
          </a:p>
          <a:p>
            <a:r>
              <a:rPr lang="en-GB" dirty="0"/>
              <a:t>Fragment Shader		</a:t>
            </a:r>
            <a:r>
              <a:rPr lang="en-GB" dirty="0" err="1"/>
              <a:t>Colors</a:t>
            </a:r>
            <a:r>
              <a:rPr lang="en-GB" dirty="0"/>
              <a:t> the fragments (lighting, textures)	Per fragment</a:t>
            </a:r>
          </a:p>
          <a:p>
            <a:r>
              <a:rPr lang="en-GB" dirty="0"/>
              <a:t>Output Merger		Writes final </a:t>
            </a:r>
            <a:r>
              <a:rPr lang="en-GB" dirty="0" err="1"/>
              <a:t>color</a:t>
            </a:r>
            <a:r>
              <a:rPr lang="en-GB" dirty="0"/>
              <a:t> to the screen		Per pixel</a:t>
            </a:r>
          </a:p>
          <a:p>
            <a:endParaRPr lang="en-GB" dirty="0"/>
          </a:p>
          <a:p>
            <a:pPr algn="l"/>
            <a:r>
              <a:rPr lang="en-GB" b="0" i="0" u="none" strike="noStrike" dirty="0">
                <a:solidFill>
                  <a:srgbClr val="000000"/>
                </a:solidFill>
                <a:effectLst/>
              </a:rPr>
              <a:t>All of these steps happen </a:t>
            </a:r>
            <a:r>
              <a:rPr lang="en-GB" b="1" i="0" u="none" strike="noStrike" dirty="0">
                <a:solidFill>
                  <a:srgbClr val="000000"/>
                </a:solidFill>
                <a:effectLst/>
              </a:rPr>
              <a:t>massively in parallel</a:t>
            </a:r>
            <a:r>
              <a:rPr lang="en-GB" b="0" i="0" u="none" strike="noStrike" dirty="0">
                <a:solidFill>
                  <a:srgbClr val="000000"/>
                </a:solidFill>
                <a:effectLst/>
              </a:rPr>
              <a:t>:</a:t>
            </a:r>
          </a:p>
          <a:p>
            <a:pPr algn="l">
              <a:buFont typeface="Arial" panose="020B0604020202020204" pitchFamily="34" charset="0"/>
              <a:buChar char="•"/>
            </a:pPr>
            <a:r>
              <a:rPr lang="en-GB" b="1" i="0" u="none" strike="noStrike" dirty="0">
                <a:solidFill>
                  <a:srgbClr val="000000"/>
                </a:solidFill>
                <a:effectLst/>
              </a:rPr>
              <a:t>Vertex shaders</a:t>
            </a:r>
            <a:r>
              <a:rPr lang="en-GB" b="0" i="0" u="none" strike="noStrike" dirty="0">
                <a:solidFill>
                  <a:srgbClr val="000000"/>
                </a:solidFill>
                <a:effectLst/>
              </a:rPr>
              <a:t> are run on hundreds of vertices at the same time.</a:t>
            </a:r>
          </a:p>
          <a:p>
            <a:pPr algn="l">
              <a:buFont typeface="Arial" panose="020B0604020202020204" pitchFamily="34" charset="0"/>
              <a:buChar char="•"/>
            </a:pPr>
            <a:r>
              <a:rPr lang="en-GB" b="1" i="0" u="none" strike="noStrike" dirty="0">
                <a:solidFill>
                  <a:srgbClr val="000000"/>
                </a:solidFill>
                <a:effectLst/>
              </a:rPr>
              <a:t>Fragment shaders</a:t>
            </a:r>
            <a:r>
              <a:rPr lang="en-GB" b="0" i="0" u="none" strike="noStrike" dirty="0">
                <a:solidFill>
                  <a:srgbClr val="000000"/>
                </a:solidFill>
                <a:effectLst/>
              </a:rPr>
              <a:t> are run on thousands of fragments simultaneously.</a:t>
            </a:r>
          </a:p>
          <a:p>
            <a:endParaRPr lang="en-US" dirty="0"/>
          </a:p>
        </p:txBody>
      </p:sp>
      <p:sp>
        <p:nvSpPr>
          <p:cNvPr id="4" name="Slide Number Placeholder 3"/>
          <p:cNvSpPr>
            <a:spLocks noGrp="1"/>
          </p:cNvSpPr>
          <p:nvPr>
            <p:ph type="sldNum" sz="quarter" idx="5"/>
          </p:nvPr>
        </p:nvSpPr>
        <p:spPr/>
        <p:txBody>
          <a:bodyPr/>
          <a:lstStyle/>
          <a:p>
            <a:fld id="{5692A54A-DAF4-FC49-844D-44741F2B6B96}" type="slidenum">
              <a:rPr lang="en-US" smtClean="0"/>
              <a:t>20</a:t>
            </a:fld>
            <a:endParaRPr lang="en-US"/>
          </a:p>
        </p:txBody>
      </p:sp>
    </p:spTree>
    <p:extLst>
      <p:ext uri="{BB962C8B-B14F-4D97-AF65-F5344CB8AC3E}">
        <p14:creationId xmlns:p14="http://schemas.microsoft.com/office/powerpoint/2010/main" val="268195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includes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take a look at the problems of nerf and revisit the alternative approaches, namely point based rendering.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that we will talk about the latest point based rendering approach, 3D Gaussian Splatting,  and explain how the method works.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part of the lecture, we will talk about how future works address the limitations of 3D gaussian splatting including extending into the dynamic scenes, obtaining surface reconstruction from gaussian representation </a:t>
            </a:r>
            <a:r>
              <a:rPr lang="en-US" dirty="0" err="1"/>
              <a:t>etc</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part of this lecture will be about synthesizing photorealistic virtual humans using 3DGS and animating them with different poses.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692A54A-DAF4-FC49-844D-44741F2B6B96}" type="slidenum">
              <a:rPr lang="en-US" smtClean="0"/>
              <a:t>2</a:t>
            </a:fld>
            <a:endParaRPr lang="en-US"/>
          </a:p>
        </p:txBody>
      </p:sp>
    </p:spTree>
    <p:extLst>
      <p:ext uri="{BB962C8B-B14F-4D97-AF65-F5344CB8AC3E}">
        <p14:creationId xmlns:p14="http://schemas.microsoft.com/office/powerpoint/2010/main" val="742478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left image shows the rendering of gaussians. The right image shows the </a:t>
            </a:r>
            <a:r>
              <a:rPr lang="en-US" b="1" dirty="0"/>
              <a:t>actual</a:t>
            </a:r>
            <a:r>
              <a:rPr lang="en-US" dirty="0"/>
              <a:t> 3D gaussian primitives.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sfm</a:t>
            </a:r>
            <a:r>
              <a:rPr lang="en-US" dirty="0"/>
              <a:t> point </a:t>
            </a:r>
            <a:r>
              <a:rPr lang="en-US" dirty="0" err="1"/>
              <a:t>init</a:t>
            </a:r>
            <a:r>
              <a:rPr lang="en-US" dirty="0"/>
              <a:t> only gives us sparse </a:t>
            </a:r>
            <a:r>
              <a:rPr lang="en-US" dirty="0" err="1"/>
              <a:t>pointclouds</a:t>
            </a:r>
            <a:r>
              <a:rPr lang="en-US" dirty="0"/>
              <a:t>. However the scenes are dense and we need to create new gaussians.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mitigate this problem, 3GGS also has adaptive strategy to adaptively control the number of gaussians.</a:t>
            </a:r>
          </a:p>
        </p:txBody>
      </p:sp>
      <p:sp>
        <p:nvSpPr>
          <p:cNvPr id="4" name="Slide Number Placeholder 3"/>
          <p:cNvSpPr>
            <a:spLocks noGrp="1"/>
          </p:cNvSpPr>
          <p:nvPr>
            <p:ph type="sldNum" sz="quarter" idx="5"/>
          </p:nvPr>
        </p:nvSpPr>
        <p:spPr/>
        <p:txBody>
          <a:bodyPr/>
          <a:lstStyle/>
          <a:p>
            <a:fld id="{5692A54A-DAF4-FC49-844D-44741F2B6B96}" type="slidenum">
              <a:rPr lang="en-US" smtClean="0"/>
              <a:t>21</a:t>
            </a:fld>
            <a:endParaRPr lang="en-US"/>
          </a:p>
        </p:txBody>
      </p:sp>
    </p:spTree>
    <p:extLst>
      <p:ext uri="{BB962C8B-B14F-4D97-AF65-F5344CB8AC3E}">
        <p14:creationId xmlns:p14="http://schemas.microsoft.com/office/powerpoint/2010/main" val="2395783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to adaptively control the number of the gaussians.</a:t>
            </a:r>
          </a:p>
          <a:p>
            <a:r>
              <a:rPr lang="en-US" dirty="0"/>
              <a:t>When small-scale geometry (black outline) is insufficiently</a:t>
            </a:r>
          </a:p>
          <a:p>
            <a:r>
              <a:rPr lang="en-US" dirty="0"/>
              <a:t>covered, we clone the respective Gaussian.</a:t>
            </a:r>
          </a:p>
          <a:p>
            <a:endParaRPr lang="en-US" dirty="0"/>
          </a:p>
          <a:p>
            <a:endParaRPr lang="en-US" dirty="0"/>
          </a:p>
        </p:txBody>
      </p:sp>
      <p:sp>
        <p:nvSpPr>
          <p:cNvPr id="4" name="Slide Number Placeholder 3"/>
          <p:cNvSpPr>
            <a:spLocks noGrp="1"/>
          </p:cNvSpPr>
          <p:nvPr>
            <p:ph type="sldNum" sz="quarter" idx="5"/>
          </p:nvPr>
        </p:nvSpPr>
        <p:spPr/>
        <p:txBody>
          <a:bodyPr/>
          <a:lstStyle/>
          <a:p>
            <a:fld id="{5692A54A-DAF4-FC49-844D-44741F2B6B96}" type="slidenum">
              <a:rPr lang="en-US" smtClean="0"/>
              <a:t>22</a:t>
            </a:fld>
            <a:endParaRPr lang="en-US"/>
          </a:p>
        </p:txBody>
      </p:sp>
    </p:spTree>
    <p:extLst>
      <p:ext uri="{BB962C8B-B14F-4D97-AF65-F5344CB8AC3E}">
        <p14:creationId xmlns:p14="http://schemas.microsoft.com/office/powerpoint/2010/main" val="1169211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D5A0F-ED5E-5A02-FB74-E9BDA2424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741E7-B071-F491-012D-D08849EA7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BD4AD-B613-AD8B-4129-D9CF59286DAC}"/>
              </a:ext>
            </a:extLst>
          </p:cNvPr>
          <p:cNvSpPr>
            <a:spLocks noGrp="1"/>
          </p:cNvSpPr>
          <p:nvPr>
            <p:ph type="body" idx="1"/>
          </p:nvPr>
        </p:nvSpPr>
        <p:spPr/>
        <p:txBody>
          <a:bodyPr/>
          <a:lstStyle/>
          <a:p>
            <a:r>
              <a:rPr lang="en-US" dirty="0" err="1"/>
              <a:t>Ib</a:t>
            </a:r>
            <a:r>
              <a:rPr lang="en-US" dirty="0"/>
              <a:t> the Bottom row (over-reconstruction):</a:t>
            </a:r>
          </a:p>
          <a:p>
            <a:r>
              <a:rPr lang="en-US" dirty="0"/>
              <a:t>If small-scale geometry is represented by one large splat, we split it in two.</a:t>
            </a:r>
          </a:p>
          <a:p>
            <a:endParaRPr lang="en-US" dirty="0"/>
          </a:p>
          <a:p>
            <a:endParaRPr lang="en-US" dirty="0"/>
          </a:p>
        </p:txBody>
      </p:sp>
      <p:sp>
        <p:nvSpPr>
          <p:cNvPr id="4" name="Slide Number Placeholder 3">
            <a:extLst>
              <a:ext uri="{FF2B5EF4-FFF2-40B4-BE49-F238E27FC236}">
                <a16:creationId xmlns:a16="http://schemas.microsoft.com/office/drawing/2014/main" id="{B6F8CF18-F7D4-EE7D-56F9-EA4CD5DD67A7}"/>
              </a:ext>
            </a:extLst>
          </p:cNvPr>
          <p:cNvSpPr>
            <a:spLocks noGrp="1"/>
          </p:cNvSpPr>
          <p:nvPr>
            <p:ph type="sldNum" sz="quarter" idx="5"/>
          </p:nvPr>
        </p:nvSpPr>
        <p:spPr/>
        <p:txBody>
          <a:bodyPr/>
          <a:lstStyle/>
          <a:p>
            <a:fld id="{5692A54A-DAF4-FC49-844D-44741F2B6B96}" type="slidenum">
              <a:rPr lang="en-US" smtClean="0"/>
              <a:t>23</a:t>
            </a:fld>
            <a:endParaRPr lang="en-US"/>
          </a:p>
        </p:txBody>
      </p:sp>
    </p:spTree>
    <p:extLst>
      <p:ext uri="{BB962C8B-B14F-4D97-AF65-F5344CB8AC3E}">
        <p14:creationId xmlns:p14="http://schemas.microsoft.com/office/powerpoint/2010/main" val="3395272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optimize the 3G gaussians using L1 loss between ground truth images and rendered image from the rasterizer such that renders of the scene </a:t>
            </a:r>
            <a:r>
              <a:rPr lang="en-US" dirty="0" err="1"/>
              <a:t>matche</a:t>
            </a:r>
            <a:r>
              <a:rPr lang="en-US" dirty="0"/>
              <a:t> closely to the known dataset images.</a:t>
            </a:r>
          </a:p>
          <a:p>
            <a:endParaRPr lang="en-US" dirty="0"/>
          </a:p>
        </p:txBody>
      </p:sp>
      <p:sp>
        <p:nvSpPr>
          <p:cNvPr id="4" name="Slide Number Placeholder 3"/>
          <p:cNvSpPr>
            <a:spLocks noGrp="1"/>
          </p:cNvSpPr>
          <p:nvPr>
            <p:ph type="sldNum" sz="quarter" idx="5"/>
          </p:nvPr>
        </p:nvSpPr>
        <p:spPr/>
        <p:txBody>
          <a:bodyPr/>
          <a:lstStyle/>
          <a:p>
            <a:fld id="{5692A54A-DAF4-FC49-844D-44741F2B6B96}" type="slidenum">
              <a:rPr lang="en-US" smtClean="0"/>
              <a:t>24</a:t>
            </a:fld>
            <a:endParaRPr lang="en-US"/>
          </a:p>
        </p:txBody>
      </p:sp>
    </p:spTree>
    <p:extLst>
      <p:ext uri="{BB962C8B-B14F-4D97-AF65-F5344CB8AC3E}">
        <p14:creationId xmlns:p14="http://schemas.microsoft.com/office/powerpoint/2010/main" val="1624921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0E051-29CB-4276-5099-EBAEFFB89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ADD73A-11A4-6F8C-F2C6-19250FD50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CAE0B-02AF-2073-D629-129074896F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EF6CF3-2658-B7F5-7465-9964046E5CC8}"/>
              </a:ext>
            </a:extLst>
          </p:cNvPr>
          <p:cNvSpPr>
            <a:spLocks noGrp="1"/>
          </p:cNvSpPr>
          <p:nvPr>
            <p:ph type="sldNum" sz="quarter" idx="5"/>
          </p:nvPr>
        </p:nvSpPr>
        <p:spPr/>
        <p:txBody>
          <a:bodyPr/>
          <a:lstStyle/>
          <a:p>
            <a:fld id="{5692A54A-DAF4-FC49-844D-44741F2B6B96}" type="slidenum">
              <a:rPr lang="en-US" smtClean="0"/>
              <a:t>25</a:t>
            </a:fld>
            <a:endParaRPr lang="en-US"/>
          </a:p>
        </p:txBody>
      </p:sp>
    </p:spTree>
    <p:extLst>
      <p:ext uri="{BB962C8B-B14F-4D97-AF65-F5344CB8AC3E}">
        <p14:creationId xmlns:p14="http://schemas.microsoft.com/office/powerpoint/2010/main" val="144400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E3EFC-359B-5162-E8BB-5EF8C22FB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FDCD7-9EF0-7BEB-4E2B-CC893BED6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4698A-512A-EA32-A9BC-7A45565532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AC8915-F8C1-95ED-280C-EBF298F7C399}"/>
              </a:ext>
            </a:extLst>
          </p:cNvPr>
          <p:cNvSpPr>
            <a:spLocks noGrp="1"/>
          </p:cNvSpPr>
          <p:nvPr>
            <p:ph type="sldNum" sz="quarter" idx="5"/>
          </p:nvPr>
        </p:nvSpPr>
        <p:spPr/>
        <p:txBody>
          <a:bodyPr/>
          <a:lstStyle/>
          <a:p>
            <a:fld id="{5692A54A-DAF4-FC49-844D-44741F2B6B96}" type="slidenum">
              <a:rPr lang="en-US" smtClean="0"/>
              <a:t>26</a:t>
            </a:fld>
            <a:endParaRPr lang="en-US"/>
          </a:p>
        </p:txBody>
      </p:sp>
    </p:spTree>
    <p:extLst>
      <p:ext uri="{BB962C8B-B14F-4D97-AF65-F5344CB8AC3E}">
        <p14:creationId xmlns:p14="http://schemas.microsoft.com/office/powerpoint/2010/main" val="457612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results</a:t>
            </a:r>
          </a:p>
          <a:p>
            <a:r>
              <a:rPr lang="en-US" dirty="0"/>
              <a:t>Play video.</a:t>
            </a:r>
          </a:p>
        </p:txBody>
      </p:sp>
      <p:sp>
        <p:nvSpPr>
          <p:cNvPr id="4" name="Slide Number Placeholder 3"/>
          <p:cNvSpPr>
            <a:spLocks noGrp="1"/>
          </p:cNvSpPr>
          <p:nvPr>
            <p:ph type="sldNum" sz="quarter" idx="5"/>
          </p:nvPr>
        </p:nvSpPr>
        <p:spPr/>
        <p:txBody>
          <a:bodyPr/>
          <a:lstStyle/>
          <a:p>
            <a:fld id="{5692A54A-DAF4-FC49-844D-44741F2B6B96}" type="slidenum">
              <a:rPr lang="en-US" smtClean="0"/>
              <a:t>27</a:t>
            </a:fld>
            <a:endParaRPr lang="en-US"/>
          </a:p>
        </p:txBody>
      </p:sp>
    </p:spTree>
    <p:extLst>
      <p:ext uri="{BB962C8B-B14F-4D97-AF65-F5344CB8AC3E}">
        <p14:creationId xmlns:p14="http://schemas.microsoft.com/office/powerpoint/2010/main" val="2539923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results</a:t>
            </a:r>
          </a:p>
          <a:p>
            <a:r>
              <a:rPr lang="en-US" dirty="0"/>
              <a:t>Play video.</a:t>
            </a:r>
          </a:p>
        </p:txBody>
      </p:sp>
      <p:sp>
        <p:nvSpPr>
          <p:cNvPr id="4" name="Slide Number Placeholder 3"/>
          <p:cNvSpPr>
            <a:spLocks noGrp="1"/>
          </p:cNvSpPr>
          <p:nvPr>
            <p:ph type="sldNum" sz="quarter" idx="5"/>
          </p:nvPr>
        </p:nvSpPr>
        <p:spPr/>
        <p:txBody>
          <a:bodyPr/>
          <a:lstStyle/>
          <a:p>
            <a:fld id="{5692A54A-DAF4-FC49-844D-44741F2B6B96}" type="slidenum">
              <a:rPr lang="en-US" smtClean="0"/>
              <a:t>28</a:t>
            </a:fld>
            <a:endParaRPr lang="en-US"/>
          </a:p>
        </p:txBody>
      </p:sp>
    </p:spTree>
    <p:extLst>
      <p:ext uri="{BB962C8B-B14F-4D97-AF65-F5344CB8AC3E}">
        <p14:creationId xmlns:p14="http://schemas.microsoft.com/office/powerpoint/2010/main" val="2418413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comparison is shown of 3DGS to previous methods and the corresponding ground truth images from held-out test views. </a:t>
            </a:r>
          </a:p>
        </p:txBody>
      </p:sp>
      <p:sp>
        <p:nvSpPr>
          <p:cNvPr id="4" name="Slide Number Placeholder 3"/>
          <p:cNvSpPr>
            <a:spLocks noGrp="1"/>
          </p:cNvSpPr>
          <p:nvPr>
            <p:ph type="sldNum" sz="quarter" idx="5"/>
          </p:nvPr>
        </p:nvSpPr>
        <p:spPr/>
        <p:txBody>
          <a:bodyPr/>
          <a:lstStyle/>
          <a:p>
            <a:fld id="{5692A54A-DAF4-FC49-844D-44741F2B6B96}" type="slidenum">
              <a:rPr lang="en-US" smtClean="0"/>
              <a:t>29</a:t>
            </a:fld>
            <a:endParaRPr lang="en-US"/>
          </a:p>
        </p:txBody>
      </p:sp>
    </p:spTree>
    <p:extLst>
      <p:ext uri="{BB962C8B-B14F-4D97-AF65-F5344CB8AC3E}">
        <p14:creationId xmlns:p14="http://schemas.microsoft.com/office/powerpoint/2010/main" val="3250446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9E64B-D533-62C8-5FA2-9DDB95867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CD96B-FC36-2FD5-B5A5-B0103DDFBC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6B31D-E949-4BBB-BDBD-3691CD6D75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far, we talked about 3D Gaussian Splatting and explained how the method works. We went through the image formation model of 3DGS.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EF8C125-C30D-111E-CA48-CF93FAF8E6AB}"/>
              </a:ext>
            </a:extLst>
          </p:cNvPr>
          <p:cNvSpPr>
            <a:spLocks noGrp="1"/>
          </p:cNvSpPr>
          <p:nvPr>
            <p:ph type="sldNum" sz="quarter" idx="5"/>
          </p:nvPr>
        </p:nvSpPr>
        <p:spPr/>
        <p:txBody>
          <a:bodyPr/>
          <a:lstStyle/>
          <a:p>
            <a:fld id="{5692A54A-DAF4-FC49-844D-44741F2B6B96}" type="slidenum">
              <a:rPr lang="en-US" smtClean="0"/>
              <a:t>30</a:t>
            </a:fld>
            <a:endParaRPr lang="en-US"/>
          </a:p>
        </p:txBody>
      </p:sp>
    </p:spTree>
    <p:extLst>
      <p:ext uri="{BB962C8B-B14F-4D97-AF65-F5344CB8AC3E}">
        <p14:creationId xmlns:p14="http://schemas.microsoft.com/office/powerpoint/2010/main" val="2723229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92A54A-DAF4-FC49-844D-44741F2B6B96}" type="slidenum">
              <a:rPr lang="en-US" smtClean="0"/>
              <a:t>3</a:t>
            </a:fld>
            <a:endParaRPr lang="en-US"/>
          </a:p>
        </p:txBody>
      </p:sp>
    </p:spTree>
    <p:extLst>
      <p:ext uri="{BB962C8B-B14F-4D97-AF65-F5344CB8AC3E}">
        <p14:creationId xmlns:p14="http://schemas.microsoft.com/office/powerpoint/2010/main" val="2625075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5C0AF-2BAB-35AA-6241-34C53596E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CA53B-6D2F-C2A0-193A-3E38C568C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2806A-A14D-DE66-974E-759E32AAF8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part of the lecture, we will talk about how future works address the limitations of 3D gaussian splatting including extending into the dynamic scenes, obtaining surface reconstruction from gaussian representation </a:t>
            </a:r>
            <a:r>
              <a:rPr lang="en-US" dirty="0" err="1"/>
              <a:t>etc</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C372FAC-FC9B-B000-5E10-9DF472FE66FD}"/>
              </a:ext>
            </a:extLst>
          </p:cNvPr>
          <p:cNvSpPr>
            <a:spLocks noGrp="1"/>
          </p:cNvSpPr>
          <p:nvPr>
            <p:ph type="sldNum" sz="quarter" idx="5"/>
          </p:nvPr>
        </p:nvSpPr>
        <p:spPr/>
        <p:txBody>
          <a:bodyPr/>
          <a:lstStyle/>
          <a:p>
            <a:fld id="{5692A54A-DAF4-FC49-844D-44741F2B6B96}" type="slidenum">
              <a:rPr lang="en-US" smtClean="0"/>
              <a:t>31</a:t>
            </a:fld>
            <a:endParaRPr lang="en-US"/>
          </a:p>
        </p:txBody>
      </p:sp>
    </p:spTree>
    <p:extLst>
      <p:ext uri="{BB962C8B-B14F-4D97-AF65-F5344CB8AC3E}">
        <p14:creationId xmlns:p14="http://schemas.microsoft.com/office/powerpoint/2010/main" val="2309628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the limitations.</a:t>
            </a:r>
          </a:p>
        </p:txBody>
      </p:sp>
      <p:sp>
        <p:nvSpPr>
          <p:cNvPr id="4" name="Slide Number Placeholder 3"/>
          <p:cNvSpPr>
            <a:spLocks noGrp="1"/>
          </p:cNvSpPr>
          <p:nvPr>
            <p:ph type="sldNum" sz="quarter" idx="5"/>
          </p:nvPr>
        </p:nvSpPr>
        <p:spPr/>
        <p:txBody>
          <a:bodyPr/>
          <a:lstStyle/>
          <a:p>
            <a:fld id="{5692A54A-DAF4-FC49-844D-44741F2B6B96}" type="slidenum">
              <a:rPr lang="en-US" smtClean="0"/>
              <a:t>32</a:t>
            </a:fld>
            <a:endParaRPr lang="en-US"/>
          </a:p>
        </p:txBody>
      </p:sp>
    </p:spTree>
    <p:extLst>
      <p:ext uri="{BB962C8B-B14F-4D97-AF65-F5344CB8AC3E}">
        <p14:creationId xmlns:p14="http://schemas.microsoft.com/office/powerpoint/2010/main" val="991750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BD06C-D650-0763-6D78-CAD3409F5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46382-DEB5-E57B-CC19-A34F700A0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E1693-45E0-6D32-4340-BEBF9CD758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a:extLst>
              <a:ext uri="{FF2B5EF4-FFF2-40B4-BE49-F238E27FC236}">
                <a16:creationId xmlns:a16="http://schemas.microsoft.com/office/drawing/2014/main" id="{96A49382-875C-09DD-5C34-E508A2FD02BD}"/>
              </a:ext>
            </a:extLst>
          </p:cNvPr>
          <p:cNvSpPr>
            <a:spLocks noGrp="1"/>
          </p:cNvSpPr>
          <p:nvPr>
            <p:ph type="sldNum" sz="quarter" idx="5"/>
          </p:nvPr>
        </p:nvSpPr>
        <p:spPr/>
        <p:txBody>
          <a:bodyPr/>
          <a:lstStyle/>
          <a:p>
            <a:fld id="{5692A54A-DAF4-FC49-844D-44741F2B6B96}" type="slidenum">
              <a:rPr lang="en-US" smtClean="0"/>
              <a:t>33</a:t>
            </a:fld>
            <a:endParaRPr lang="en-US"/>
          </a:p>
        </p:txBody>
      </p:sp>
    </p:spTree>
    <p:extLst>
      <p:ext uri="{BB962C8B-B14F-4D97-AF65-F5344CB8AC3E}">
        <p14:creationId xmlns:p14="http://schemas.microsoft.com/office/powerpoint/2010/main" val="1874557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3DGS has a high storage cost.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To represent a single gaussian </a:t>
            </a:r>
            <a:r>
              <a:rPr lang="en-US" dirty="0"/>
              <a:t>we need 59 x 4 bytes: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Mean 3</a:t>
            </a:r>
          </a:p>
          <a:p>
            <a:r>
              <a:rPr lang="en-US" dirty="0"/>
              <a:t>- Scale 3</a:t>
            </a:r>
          </a:p>
          <a:p>
            <a:r>
              <a:rPr lang="en-US" dirty="0"/>
              <a:t>- Rotation 4</a:t>
            </a:r>
          </a:p>
          <a:p>
            <a:pPr marL="171450" indent="-171450">
              <a:buFontTx/>
              <a:buChar char="-"/>
            </a:pPr>
            <a:r>
              <a:rPr lang="en-US" dirty="0"/>
              <a:t>SH  16 x 3</a:t>
            </a:r>
          </a:p>
          <a:p>
            <a:pPr marL="171450" indent="-171450">
              <a:buFontTx/>
              <a:buChar char="-"/>
            </a:pPr>
            <a:r>
              <a:rPr lang="en-US" dirty="0"/>
              <a:t>Opacity 1</a:t>
            </a:r>
          </a:p>
          <a:p>
            <a:pPr marL="171450" indent="-171450">
              <a:buFontTx/>
              <a:buChar char="-"/>
            </a:pPr>
            <a:endParaRPr lang="en-US" dirty="0"/>
          </a:p>
          <a:p>
            <a:pPr marL="171450" indent="-171450">
              <a:buFontTx/>
              <a:buChar char="-"/>
            </a:pPr>
            <a:r>
              <a:rPr lang="en-US" dirty="0"/>
              <a:t>To represent a scene, we might need millions of them.  </a:t>
            </a:r>
          </a:p>
        </p:txBody>
      </p:sp>
      <p:sp>
        <p:nvSpPr>
          <p:cNvPr id="4" name="Slide Number Placeholder 3"/>
          <p:cNvSpPr>
            <a:spLocks noGrp="1"/>
          </p:cNvSpPr>
          <p:nvPr>
            <p:ph type="sldNum" sz="quarter" idx="5"/>
          </p:nvPr>
        </p:nvSpPr>
        <p:spPr/>
        <p:txBody>
          <a:bodyPr/>
          <a:lstStyle/>
          <a:p>
            <a:fld id="{5692A54A-DAF4-FC49-844D-44741F2B6B96}" type="slidenum">
              <a:rPr lang="en-US" smtClean="0"/>
              <a:t>34</a:t>
            </a:fld>
            <a:endParaRPr lang="en-US"/>
          </a:p>
        </p:txBody>
      </p:sp>
    </p:spTree>
    <p:extLst>
      <p:ext uri="{BB962C8B-B14F-4D97-AF65-F5344CB8AC3E}">
        <p14:creationId xmlns:p14="http://schemas.microsoft.com/office/powerpoint/2010/main" val="3585717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follow up works that address storage cost of a 3DGS scene. Here are some of them. </a:t>
            </a:r>
          </a:p>
        </p:txBody>
      </p:sp>
      <p:sp>
        <p:nvSpPr>
          <p:cNvPr id="4" name="Slide Number Placeholder 3"/>
          <p:cNvSpPr>
            <a:spLocks noGrp="1"/>
          </p:cNvSpPr>
          <p:nvPr>
            <p:ph type="sldNum" sz="quarter" idx="5"/>
          </p:nvPr>
        </p:nvSpPr>
        <p:spPr/>
        <p:txBody>
          <a:bodyPr/>
          <a:lstStyle/>
          <a:p>
            <a:fld id="{5692A54A-DAF4-FC49-844D-44741F2B6B96}" type="slidenum">
              <a:rPr lang="en-US" smtClean="0"/>
              <a:t>35</a:t>
            </a:fld>
            <a:endParaRPr lang="en-US"/>
          </a:p>
        </p:txBody>
      </p:sp>
    </p:spTree>
    <p:extLst>
      <p:ext uri="{BB962C8B-B14F-4D97-AF65-F5344CB8AC3E}">
        <p14:creationId xmlns:p14="http://schemas.microsoft.com/office/powerpoint/2010/main" val="3253377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5AD9-15FC-CD26-1B10-E5B845350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6958B-438B-6CFB-69ED-FE004864B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FD36B-B884-F747-E52B-F31548E27B84}"/>
              </a:ext>
            </a:extLst>
          </p:cNvPr>
          <p:cNvSpPr>
            <a:spLocks noGrp="1"/>
          </p:cNvSpPr>
          <p:nvPr>
            <p:ph type="body" idx="1"/>
          </p:nvPr>
        </p:nvSpPr>
        <p:spPr/>
        <p:txBody>
          <a:bodyPr/>
          <a:lstStyle/>
          <a:p>
            <a:r>
              <a:rPr lang="en-US" b="1" dirty="0"/>
              <a:t>We will look at  EAGLES: Efficient Accelerated 3D Gaussians with Lightweight Encodings.</a:t>
            </a:r>
          </a:p>
        </p:txBody>
      </p:sp>
      <p:sp>
        <p:nvSpPr>
          <p:cNvPr id="4" name="Slide Number Placeholder 3">
            <a:extLst>
              <a:ext uri="{FF2B5EF4-FFF2-40B4-BE49-F238E27FC236}">
                <a16:creationId xmlns:a16="http://schemas.microsoft.com/office/drawing/2014/main" id="{3B6D00FA-06B6-3825-D7C0-42007E0ED2A3}"/>
              </a:ext>
            </a:extLst>
          </p:cNvPr>
          <p:cNvSpPr>
            <a:spLocks noGrp="1"/>
          </p:cNvSpPr>
          <p:nvPr>
            <p:ph type="sldNum" sz="quarter" idx="5"/>
          </p:nvPr>
        </p:nvSpPr>
        <p:spPr/>
        <p:txBody>
          <a:bodyPr/>
          <a:lstStyle/>
          <a:p>
            <a:fld id="{5692A54A-DAF4-FC49-844D-44741F2B6B96}" type="slidenum">
              <a:rPr lang="en-US" smtClean="0"/>
              <a:t>36</a:t>
            </a:fld>
            <a:endParaRPr lang="en-US"/>
          </a:p>
        </p:txBody>
      </p:sp>
    </p:spTree>
    <p:extLst>
      <p:ext uri="{BB962C8B-B14F-4D97-AF65-F5344CB8AC3E}">
        <p14:creationId xmlns:p14="http://schemas.microsoft.com/office/powerpoint/2010/main" val="3083785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one of the methods in detail.</a:t>
            </a:r>
          </a:p>
          <a:p>
            <a:r>
              <a:rPr lang="en-US" b="0" i="0" dirty="0">
                <a:solidFill>
                  <a:srgbClr val="4A4A4A"/>
                </a:solidFill>
                <a:effectLst/>
                <a:latin typeface="Noto Sans" panose="020B0604020202020204" pitchFamily="34" charset="0"/>
              </a:rPr>
              <a:t>three key components of the method are:</a:t>
            </a:r>
          </a:p>
          <a:p>
            <a:r>
              <a:rPr lang="en-US" b="0" i="0" dirty="0">
                <a:solidFill>
                  <a:srgbClr val="4A4A4A"/>
                </a:solidFill>
                <a:effectLst/>
                <a:latin typeface="Noto Sans" panose="020B0604020202020204" pitchFamily="34" charset="0"/>
              </a:rPr>
              <a:t> (1) quantized embeddings </a:t>
            </a:r>
          </a:p>
          <a:p>
            <a:r>
              <a:rPr lang="en-US" b="0" i="0" dirty="0">
                <a:solidFill>
                  <a:srgbClr val="4A4A4A"/>
                </a:solidFill>
                <a:effectLst/>
                <a:latin typeface="Noto Sans" panose="020B0604020202020204" pitchFamily="34" charset="0"/>
              </a:rPr>
              <a:t>(2) coarse-to-fine training and </a:t>
            </a:r>
          </a:p>
          <a:p>
            <a:r>
              <a:rPr lang="en-US" b="0" i="0" dirty="0">
                <a:solidFill>
                  <a:srgbClr val="4A4A4A"/>
                </a:solidFill>
                <a:effectLst/>
                <a:latin typeface="Noto Sans" panose="020B0604020202020204" pitchFamily="34" charset="0"/>
              </a:rPr>
              <a:t>(3) influence pruning.</a:t>
            </a:r>
          </a:p>
          <a:p>
            <a:endParaRPr lang="en-US" b="0" i="0" dirty="0">
              <a:solidFill>
                <a:srgbClr val="4A4A4A"/>
              </a:solidFill>
              <a:effectLst/>
              <a:latin typeface="Noto Sans" panose="020B0604020202020204" pitchFamily="34" charset="0"/>
            </a:endParaRPr>
          </a:p>
          <a:p>
            <a:r>
              <a:rPr lang="en-US" b="0" i="0" dirty="0">
                <a:solidFill>
                  <a:srgbClr val="4A4A4A"/>
                </a:solidFill>
                <a:effectLst/>
                <a:latin typeface="Noto Sans" panose="020B0604020202020204" pitchFamily="34" charset="0"/>
              </a:rPr>
              <a:t>Given a gaussian </a:t>
            </a:r>
            <a:r>
              <a:rPr lang="en-US" b="0" i="0" dirty="0" err="1">
                <a:solidFill>
                  <a:srgbClr val="4A4A4A"/>
                </a:solidFill>
                <a:effectLst/>
                <a:latin typeface="Noto Sans" panose="020B0604020202020204" pitchFamily="34" charset="0"/>
              </a:rPr>
              <a:t>pointcloud</a:t>
            </a:r>
            <a:r>
              <a:rPr lang="en-US" b="0" i="0" dirty="0">
                <a:solidFill>
                  <a:srgbClr val="4A4A4A"/>
                </a:solidFill>
                <a:effectLst/>
                <a:latin typeface="Noto Sans" panose="020B0604020202020204" pitchFamily="34" charset="0"/>
              </a:rPr>
              <a:t>, quantized </a:t>
            </a:r>
            <a:r>
              <a:rPr lang="en-US" b="0" i="0" dirty="0" err="1">
                <a:solidFill>
                  <a:srgbClr val="4A4A4A"/>
                </a:solidFill>
                <a:effectLst/>
                <a:latin typeface="Noto Sans" panose="020B0604020202020204" pitchFamily="34" charset="0"/>
              </a:rPr>
              <a:t>embedings</a:t>
            </a:r>
            <a:r>
              <a:rPr lang="en-US" b="0" i="0" dirty="0">
                <a:solidFill>
                  <a:srgbClr val="4A4A4A"/>
                </a:solidFill>
                <a:effectLst/>
                <a:latin typeface="Noto Sans" panose="020B0604020202020204" pitchFamily="34" charset="0"/>
              </a:rPr>
              <a:t> are computed.</a:t>
            </a:r>
          </a:p>
          <a:p>
            <a:r>
              <a:rPr lang="en-US" b="0" i="0" dirty="0">
                <a:solidFill>
                  <a:srgbClr val="4A4A4A"/>
                </a:solidFill>
                <a:effectLst/>
                <a:latin typeface="Noto Sans" panose="020B0604020202020204" pitchFamily="34" charset="0"/>
              </a:rPr>
              <a:t>Through a learned decoder 3DGS </a:t>
            </a:r>
            <a:r>
              <a:rPr lang="en-US" b="0" i="0" dirty="0" err="1">
                <a:solidFill>
                  <a:srgbClr val="4A4A4A"/>
                </a:solidFill>
                <a:effectLst/>
                <a:latin typeface="Noto Sans" panose="020B0604020202020204" pitchFamily="34" charset="0"/>
              </a:rPr>
              <a:t>attibutes</a:t>
            </a:r>
            <a:r>
              <a:rPr lang="en-US" b="0" i="0" dirty="0">
                <a:solidFill>
                  <a:srgbClr val="4A4A4A"/>
                </a:solidFill>
                <a:effectLst/>
                <a:latin typeface="Noto Sans" panose="020B0604020202020204" pitchFamily="34" charset="0"/>
              </a:rPr>
              <a:t> are decoded, projected and rasterized into images.</a:t>
            </a:r>
          </a:p>
        </p:txBody>
      </p:sp>
      <p:sp>
        <p:nvSpPr>
          <p:cNvPr id="4" name="Slide Number Placeholder 3"/>
          <p:cNvSpPr>
            <a:spLocks noGrp="1"/>
          </p:cNvSpPr>
          <p:nvPr>
            <p:ph type="sldNum" sz="quarter" idx="5"/>
          </p:nvPr>
        </p:nvSpPr>
        <p:spPr/>
        <p:txBody>
          <a:bodyPr/>
          <a:lstStyle/>
          <a:p>
            <a:fld id="{5692A54A-DAF4-FC49-844D-44741F2B6B96}" type="slidenum">
              <a:rPr lang="en-US" smtClean="0"/>
              <a:t>37</a:t>
            </a:fld>
            <a:endParaRPr lang="en-US"/>
          </a:p>
        </p:txBody>
      </p:sp>
    </p:spTree>
    <p:extLst>
      <p:ext uri="{BB962C8B-B14F-4D97-AF65-F5344CB8AC3E}">
        <p14:creationId xmlns:p14="http://schemas.microsoft.com/office/powerpoint/2010/main" val="569012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36mb instead of 357mb</a:t>
            </a:r>
          </a:p>
          <a:p>
            <a:r>
              <a:rPr lang="en-US" dirty="0"/>
              <a:t>81mb instead of 768 mb</a:t>
            </a:r>
          </a:p>
          <a:p>
            <a:endParaRPr lang="en-US" dirty="0"/>
          </a:p>
          <a:p>
            <a:endParaRPr lang="en-US" dirty="0"/>
          </a:p>
        </p:txBody>
      </p:sp>
      <p:sp>
        <p:nvSpPr>
          <p:cNvPr id="4" name="Slide Number Placeholder 3"/>
          <p:cNvSpPr>
            <a:spLocks noGrp="1"/>
          </p:cNvSpPr>
          <p:nvPr>
            <p:ph type="sldNum" sz="quarter" idx="5"/>
          </p:nvPr>
        </p:nvSpPr>
        <p:spPr/>
        <p:txBody>
          <a:bodyPr/>
          <a:lstStyle/>
          <a:p>
            <a:fld id="{5692A54A-DAF4-FC49-844D-44741F2B6B96}" type="slidenum">
              <a:rPr lang="en-US" smtClean="0"/>
              <a:t>38</a:t>
            </a:fld>
            <a:endParaRPr lang="en-US"/>
          </a:p>
        </p:txBody>
      </p:sp>
    </p:spTree>
    <p:extLst>
      <p:ext uri="{BB962C8B-B14F-4D97-AF65-F5344CB8AC3E}">
        <p14:creationId xmlns:p14="http://schemas.microsoft.com/office/powerpoint/2010/main" val="3923335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99B2D-2EC7-CEA8-4649-296C2634D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495FC-D94C-032F-5F75-816DBF3FCA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72134-FA6C-14BE-C430-BE00D77D46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EDA771-F867-F73E-DA20-0F8206BF21C6}"/>
              </a:ext>
            </a:extLst>
          </p:cNvPr>
          <p:cNvSpPr>
            <a:spLocks noGrp="1"/>
          </p:cNvSpPr>
          <p:nvPr>
            <p:ph type="sldNum" sz="quarter" idx="5"/>
          </p:nvPr>
        </p:nvSpPr>
        <p:spPr/>
        <p:txBody>
          <a:bodyPr/>
          <a:lstStyle/>
          <a:p>
            <a:fld id="{5692A54A-DAF4-FC49-844D-44741F2B6B96}" type="slidenum">
              <a:rPr lang="en-US" smtClean="0"/>
              <a:t>39</a:t>
            </a:fld>
            <a:endParaRPr lang="en-US"/>
          </a:p>
        </p:txBody>
      </p:sp>
    </p:spTree>
    <p:extLst>
      <p:ext uri="{BB962C8B-B14F-4D97-AF65-F5344CB8AC3E}">
        <p14:creationId xmlns:p14="http://schemas.microsoft.com/office/powerpoint/2010/main" val="1683141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EEA7-BC17-626D-B238-360B09356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63209-163E-DC91-0F32-E4236AAFF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27AA6-03FB-67E5-C420-AC05CED63EAA}"/>
              </a:ext>
            </a:extLst>
          </p:cNvPr>
          <p:cNvSpPr>
            <a:spLocks noGrp="1"/>
          </p:cNvSpPr>
          <p:nvPr>
            <p:ph type="body" idx="1"/>
          </p:nvPr>
        </p:nvSpPr>
        <p:spPr/>
        <p:txBody>
          <a:bodyPr/>
          <a:lstStyle/>
          <a:p>
            <a:r>
              <a:rPr lang="en-US" dirty="0"/>
              <a:t>Second limitation of the original paper:</a:t>
            </a:r>
          </a:p>
          <a:p>
            <a:r>
              <a:rPr lang="en-US" b="1" dirty="0">
                <a:latin typeface="Century Gothic" panose="020B0502020202020204" pitchFamily="34" charset="0"/>
              </a:rPr>
              <a:t>3DGS is a novel view synthesis method (mostly static scenes).</a:t>
            </a:r>
          </a:p>
          <a:p>
            <a:endParaRPr lang="en-US" dirty="0"/>
          </a:p>
        </p:txBody>
      </p:sp>
      <p:sp>
        <p:nvSpPr>
          <p:cNvPr id="4" name="Slide Number Placeholder 3">
            <a:extLst>
              <a:ext uri="{FF2B5EF4-FFF2-40B4-BE49-F238E27FC236}">
                <a16:creationId xmlns:a16="http://schemas.microsoft.com/office/drawing/2014/main" id="{9DB5AF37-7974-D19D-B04A-3B6C3232A36E}"/>
              </a:ext>
            </a:extLst>
          </p:cNvPr>
          <p:cNvSpPr>
            <a:spLocks noGrp="1"/>
          </p:cNvSpPr>
          <p:nvPr>
            <p:ph type="sldNum" sz="quarter" idx="5"/>
          </p:nvPr>
        </p:nvSpPr>
        <p:spPr/>
        <p:txBody>
          <a:bodyPr/>
          <a:lstStyle/>
          <a:p>
            <a:fld id="{5692A54A-DAF4-FC49-844D-44741F2B6B96}" type="slidenum">
              <a:rPr lang="en-US" smtClean="0"/>
              <a:t>40</a:t>
            </a:fld>
            <a:endParaRPr lang="en-US"/>
          </a:p>
        </p:txBody>
      </p:sp>
    </p:spTree>
    <p:extLst>
      <p:ext uri="{BB962C8B-B14F-4D97-AF65-F5344CB8AC3E}">
        <p14:creationId xmlns:p14="http://schemas.microsoft.com/office/powerpoint/2010/main" val="236331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potential solution to NERF is to revisit point based rendering techniques. Those are based on alpha blending. Essentially the color of a pixel is composed of a blended combination of colors of points that fall into that pixel. </a:t>
            </a:r>
          </a:p>
        </p:txBody>
      </p:sp>
      <p:sp>
        <p:nvSpPr>
          <p:cNvPr id="4" name="Slide Number Placeholder 3"/>
          <p:cNvSpPr>
            <a:spLocks noGrp="1"/>
          </p:cNvSpPr>
          <p:nvPr>
            <p:ph type="sldNum" sz="quarter" idx="5"/>
          </p:nvPr>
        </p:nvSpPr>
        <p:spPr/>
        <p:txBody>
          <a:bodyPr/>
          <a:lstStyle/>
          <a:p>
            <a:fld id="{5692A54A-DAF4-FC49-844D-44741F2B6B96}" type="slidenum">
              <a:rPr lang="en-US" smtClean="0"/>
              <a:t>4</a:t>
            </a:fld>
            <a:endParaRPr lang="en-US"/>
          </a:p>
        </p:txBody>
      </p:sp>
    </p:spTree>
    <p:extLst>
      <p:ext uri="{BB962C8B-B14F-4D97-AF65-F5344CB8AC3E}">
        <p14:creationId xmlns:p14="http://schemas.microsoft.com/office/powerpoint/2010/main" val="2496437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a:t>
            </a:r>
          </a:p>
        </p:txBody>
      </p:sp>
      <p:sp>
        <p:nvSpPr>
          <p:cNvPr id="4" name="Slide Number Placeholder 3"/>
          <p:cNvSpPr>
            <a:spLocks noGrp="1"/>
          </p:cNvSpPr>
          <p:nvPr>
            <p:ph type="sldNum" sz="quarter" idx="5"/>
          </p:nvPr>
        </p:nvSpPr>
        <p:spPr/>
        <p:txBody>
          <a:bodyPr/>
          <a:lstStyle/>
          <a:p>
            <a:fld id="{5692A54A-DAF4-FC49-844D-44741F2B6B96}" type="slidenum">
              <a:rPr lang="en-US" smtClean="0"/>
              <a:t>42</a:t>
            </a:fld>
            <a:endParaRPr lang="en-US"/>
          </a:p>
        </p:txBody>
      </p:sp>
    </p:spTree>
    <p:extLst>
      <p:ext uri="{BB962C8B-B14F-4D97-AF65-F5344CB8AC3E}">
        <p14:creationId xmlns:p14="http://schemas.microsoft.com/office/powerpoint/2010/main" val="3509811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A66E6-2ACA-E3B8-5370-71E25A88E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3015E-5C0B-C4C5-EFDF-4917B355A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124B5-F61C-BFBF-F420-E34640FC5A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3DGS has a high storage cost.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3DGS is a novel view synthesis method (mostly static scenes).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Unlike meshes, 3DGS does not provide a clean/compact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a:extLst>
              <a:ext uri="{FF2B5EF4-FFF2-40B4-BE49-F238E27FC236}">
                <a16:creationId xmlns:a16="http://schemas.microsoft.com/office/drawing/2014/main" id="{6F75CA61-09B9-40DA-E92B-69AE79AA8B45}"/>
              </a:ext>
            </a:extLst>
          </p:cNvPr>
          <p:cNvSpPr>
            <a:spLocks noGrp="1"/>
          </p:cNvSpPr>
          <p:nvPr>
            <p:ph type="sldNum" sz="quarter" idx="5"/>
          </p:nvPr>
        </p:nvSpPr>
        <p:spPr/>
        <p:txBody>
          <a:bodyPr/>
          <a:lstStyle/>
          <a:p>
            <a:fld id="{5692A54A-DAF4-FC49-844D-44741F2B6B96}" type="slidenum">
              <a:rPr lang="en-US" smtClean="0"/>
              <a:t>43</a:t>
            </a:fld>
            <a:endParaRPr lang="en-US"/>
          </a:p>
        </p:txBody>
      </p:sp>
    </p:spTree>
    <p:extLst>
      <p:ext uri="{BB962C8B-B14F-4D97-AF65-F5344CB8AC3E}">
        <p14:creationId xmlns:p14="http://schemas.microsoft.com/office/powerpoint/2010/main" val="937843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7FAD9-4D97-FAB3-89C7-409E45A2A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8EC93-287C-0028-FEC5-11DC5696A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113C7-E88F-819C-5A1D-3E48457590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Unlike meshes, 3DGS does not provide a clean/compact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a:extLst>
              <a:ext uri="{FF2B5EF4-FFF2-40B4-BE49-F238E27FC236}">
                <a16:creationId xmlns:a16="http://schemas.microsoft.com/office/drawing/2014/main" id="{96321C8A-4B3B-51B8-95CF-36B5296280C4}"/>
              </a:ext>
            </a:extLst>
          </p:cNvPr>
          <p:cNvSpPr>
            <a:spLocks noGrp="1"/>
          </p:cNvSpPr>
          <p:nvPr>
            <p:ph type="sldNum" sz="quarter" idx="5"/>
          </p:nvPr>
        </p:nvSpPr>
        <p:spPr/>
        <p:txBody>
          <a:bodyPr/>
          <a:lstStyle/>
          <a:p>
            <a:fld id="{5692A54A-DAF4-FC49-844D-44741F2B6B96}" type="slidenum">
              <a:rPr lang="en-US" smtClean="0"/>
              <a:t>44</a:t>
            </a:fld>
            <a:endParaRPr lang="en-US"/>
          </a:p>
        </p:txBody>
      </p:sp>
    </p:spTree>
    <p:extLst>
      <p:ext uri="{BB962C8B-B14F-4D97-AF65-F5344CB8AC3E}">
        <p14:creationId xmlns:p14="http://schemas.microsoft.com/office/powerpoint/2010/main" val="2925850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E5284-A604-98FC-C45E-339F937B0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FC526-FA78-8181-2906-E1B3C0D05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B6DC3-6386-EABF-64F7-80EB82F3B3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Unlike meshes, 3DGS does not provide a clean/compact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a:extLst>
              <a:ext uri="{FF2B5EF4-FFF2-40B4-BE49-F238E27FC236}">
                <a16:creationId xmlns:a16="http://schemas.microsoft.com/office/drawing/2014/main" id="{86873731-0705-F997-6748-4D647BD3831E}"/>
              </a:ext>
            </a:extLst>
          </p:cNvPr>
          <p:cNvSpPr>
            <a:spLocks noGrp="1"/>
          </p:cNvSpPr>
          <p:nvPr>
            <p:ph type="sldNum" sz="quarter" idx="5"/>
          </p:nvPr>
        </p:nvSpPr>
        <p:spPr/>
        <p:txBody>
          <a:bodyPr/>
          <a:lstStyle/>
          <a:p>
            <a:fld id="{5692A54A-DAF4-FC49-844D-44741F2B6B96}" type="slidenum">
              <a:rPr lang="en-US" smtClean="0"/>
              <a:t>45</a:t>
            </a:fld>
            <a:endParaRPr lang="en-US"/>
          </a:p>
        </p:txBody>
      </p:sp>
    </p:spTree>
    <p:extLst>
      <p:ext uri="{BB962C8B-B14F-4D97-AF65-F5344CB8AC3E}">
        <p14:creationId xmlns:p14="http://schemas.microsoft.com/office/powerpoint/2010/main" val="3935247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Gaussian Splatting does not provide the mesh, unlike meshes.</a:t>
            </a:r>
          </a:p>
          <a:p>
            <a:r>
              <a:rPr lang="en-US" dirty="0"/>
              <a:t>How can be obtain a surface from gaussian representation?</a:t>
            </a:r>
          </a:p>
          <a:p>
            <a:r>
              <a:rPr lang="en-US" sz="1200" b="1" dirty="0" err="1"/>
              <a:t>SuGaR</a:t>
            </a:r>
            <a:r>
              <a:rPr lang="en-US" sz="1200" b="1" dirty="0"/>
              <a:t> </a:t>
            </a:r>
            <a:r>
              <a:rPr lang="en-US" sz="1200" b="0" dirty="0"/>
              <a:t>paper proposes a method to obtain mesh representation from gaussians.</a:t>
            </a:r>
          </a:p>
          <a:p>
            <a:endParaRPr lang="en-US" sz="1200" b="0" dirty="0"/>
          </a:p>
          <a:p>
            <a:endParaRPr lang="en-US" b="0" dirty="0"/>
          </a:p>
        </p:txBody>
      </p:sp>
      <p:sp>
        <p:nvSpPr>
          <p:cNvPr id="4" name="Slide Number Placeholder 3"/>
          <p:cNvSpPr>
            <a:spLocks noGrp="1"/>
          </p:cNvSpPr>
          <p:nvPr>
            <p:ph type="sldNum" sz="quarter" idx="5"/>
          </p:nvPr>
        </p:nvSpPr>
        <p:spPr/>
        <p:txBody>
          <a:bodyPr/>
          <a:lstStyle/>
          <a:p>
            <a:fld id="{5692A54A-DAF4-FC49-844D-44741F2B6B96}" type="slidenum">
              <a:rPr lang="en-US" smtClean="0"/>
              <a:t>46</a:t>
            </a:fld>
            <a:endParaRPr lang="en-US"/>
          </a:p>
        </p:txBody>
      </p:sp>
    </p:spTree>
    <p:extLst>
      <p:ext uri="{BB962C8B-B14F-4D97-AF65-F5344CB8AC3E}">
        <p14:creationId xmlns:p14="http://schemas.microsoft.com/office/powerpoint/2010/main" val="3696752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align gaussians with the true surface:</a:t>
            </a:r>
          </a:p>
          <a:p>
            <a:r>
              <a:rPr lang="en-US" dirty="0"/>
              <a:t>Gaussians should have limited overlap and be well-spread on the surface</a:t>
            </a:r>
          </a:p>
          <a:p>
            <a:r>
              <a:rPr lang="en-US" dirty="0"/>
              <a:t>Gaussians should be fully opaque or transparent.</a:t>
            </a:r>
          </a:p>
          <a:p>
            <a:r>
              <a:rPr lang="en-US" dirty="0"/>
              <a:t>Gaussians should be as flat as possible. (One of the three scaling factors should be close to zero.)</a:t>
            </a:r>
          </a:p>
        </p:txBody>
      </p:sp>
      <p:sp>
        <p:nvSpPr>
          <p:cNvPr id="4" name="Slide Number Placeholder 3"/>
          <p:cNvSpPr>
            <a:spLocks noGrp="1"/>
          </p:cNvSpPr>
          <p:nvPr>
            <p:ph type="sldNum" sz="quarter" idx="5"/>
          </p:nvPr>
        </p:nvSpPr>
        <p:spPr/>
        <p:txBody>
          <a:bodyPr/>
          <a:lstStyle/>
          <a:p>
            <a:fld id="{5692A54A-DAF4-FC49-844D-44741F2B6B96}" type="slidenum">
              <a:rPr lang="en-US" smtClean="0"/>
              <a:t>47</a:t>
            </a:fld>
            <a:endParaRPr lang="en-US"/>
          </a:p>
        </p:txBody>
      </p:sp>
    </p:spTree>
    <p:extLst>
      <p:ext uri="{BB962C8B-B14F-4D97-AF65-F5344CB8AC3E}">
        <p14:creationId xmlns:p14="http://schemas.microsoft.com/office/powerpoint/2010/main" val="1103432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9B46C-FC72-7256-BAEC-E670B8AB2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2FC7D-A2B9-E296-B337-9600AFC9E2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46F0DA-E650-2FDC-B7C5-2879E6132F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9363349-9FF4-971B-8DE5-0A3C306FEAEF}"/>
              </a:ext>
            </a:extLst>
          </p:cNvPr>
          <p:cNvSpPr>
            <a:spLocks noGrp="1"/>
          </p:cNvSpPr>
          <p:nvPr>
            <p:ph type="sldNum" sz="quarter" idx="5"/>
          </p:nvPr>
        </p:nvSpPr>
        <p:spPr/>
        <p:txBody>
          <a:bodyPr/>
          <a:lstStyle/>
          <a:p>
            <a:fld id="{5692A54A-DAF4-FC49-844D-44741F2B6B96}" type="slidenum">
              <a:rPr lang="en-US" smtClean="0"/>
              <a:t>48</a:t>
            </a:fld>
            <a:endParaRPr lang="en-US"/>
          </a:p>
        </p:txBody>
      </p:sp>
    </p:spTree>
    <p:extLst>
      <p:ext uri="{BB962C8B-B14F-4D97-AF65-F5344CB8AC3E}">
        <p14:creationId xmlns:p14="http://schemas.microsoft.com/office/powerpoint/2010/main" val="1713071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product can be interpreted as probability of voxel not being pre-occupied</a:t>
            </a:r>
          </a:p>
        </p:txBody>
      </p:sp>
      <p:sp>
        <p:nvSpPr>
          <p:cNvPr id="4" name="Slide Number Placeholder 3"/>
          <p:cNvSpPr>
            <a:spLocks noGrp="1"/>
          </p:cNvSpPr>
          <p:nvPr>
            <p:ph type="sldNum" sz="quarter" idx="5"/>
          </p:nvPr>
        </p:nvSpPr>
        <p:spPr/>
        <p:txBody>
          <a:bodyPr/>
          <a:lstStyle/>
          <a:p>
            <a:fld id="{5692A54A-DAF4-FC49-844D-44741F2B6B96}" type="slidenum">
              <a:rPr lang="en-US" smtClean="0"/>
              <a:t>6</a:t>
            </a:fld>
            <a:endParaRPr lang="en-US"/>
          </a:p>
        </p:txBody>
      </p:sp>
    </p:spTree>
    <p:extLst>
      <p:ext uri="{BB962C8B-B14F-4D97-AF65-F5344CB8AC3E}">
        <p14:creationId xmlns:p14="http://schemas.microsoft.com/office/powerpoint/2010/main" val="428273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DB330-EE76-945D-824B-76161DDC8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1F1C8-BEDB-0C7E-1B51-119A4AFA8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B1F43-58E1-6583-68F6-401DA30F4EE3}"/>
              </a:ext>
            </a:extLst>
          </p:cNvPr>
          <p:cNvSpPr>
            <a:spLocks noGrp="1"/>
          </p:cNvSpPr>
          <p:nvPr>
            <p:ph type="body" idx="1"/>
          </p:nvPr>
        </p:nvSpPr>
        <p:spPr/>
        <p:txBody>
          <a:bodyPr/>
          <a:lstStyle/>
          <a:p>
            <a:r>
              <a:rPr lang="en-US" dirty="0"/>
              <a:t>Given videos or images and their corresponding camera poses or videos, the goal of the 3D Gaussian splatting is to reconstruct the 3D world around us.</a:t>
            </a:r>
          </a:p>
        </p:txBody>
      </p:sp>
      <p:sp>
        <p:nvSpPr>
          <p:cNvPr id="4" name="Slide Number Placeholder 3">
            <a:extLst>
              <a:ext uri="{FF2B5EF4-FFF2-40B4-BE49-F238E27FC236}">
                <a16:creationId xmlns:a16="http://schemas.microsoft.com/office/drawing/2014/main" id="{A640E28D-A2E2-4482-441C-D7E630D8FEA9}"/>
              </a:ext>
            </a:extLst>
          </p:cNvPr>
          <p:cNvSpPr>
            <a:spLocks noGrp="1"/>
          </p:cNvSpPr>
          <p:nvPr>
            <p:ph type="sldNum" sz="quarter" idx="5"/>
          </p:nvPr>
        </p:nvSpPr>
        <p:spPr/>
        <p:txBody>
          <a:bodyPr/>
          <a:lstStyle/>
          <a:p>
            <a:fld id="{5692A54A-DAF4-FC49-844D-44741F2B6B96}" type="slidenum">
              <a:rPr lang="en-US" smtClean="0"/>
              <a:t>7</a:t>
            </a:fld>
            <a:endParaRPr lang="en-US"/>
          </a:p>
        </p:txBody>
      </p:sp>
    </p:spTree>
    <p:extLst>
      <p:ext uri="{BB962C8B-B14F-4D97-AF65-F5344CB8AC3E}">
        <p14:creationId xmlns:p14="http://schemas.microsoft.com/office/powerpoint/2010/main" val="1702551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31595-6071-2998-D612-76F765AFF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9EC88-53D4-0BBE-B295-B14329AC2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DBBB3-4557-FA00-4DAD-1881780641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video you see the reconstructed scene from the input images using 3D Gaussian Splatting.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reconstruction, we can explore the scene from different camera views, ideally from unseen camera views in high rendering speed.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task is called novel view synthesis.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215144B-656A-5EFA-4986-2F83FE6EAA6C}"/>
              </a:ext>
            </a:extLst>
          </p:cNvPr>
          <p:cNvSpPr>
            <a:spLocks noGrp="1"/>
          </p:cNvSpPr>
          <p:nvPr>
            <p:ph type="sldNum" sz="quarter" idx="5"/>
          </p:nvPr>
        </p:nvSpPr>
        <p:spPr/>
        <p:txBody>
          <a:bodyPr/>
          <a:lstStyle/>
          <a:p>
            <a:fld id="{5692A54A-DAF4-FC49-844D-44741F2B6B96}" type="slidenum">
              <a:rPr lang="en-US" smtClean="0"/>
              <a:t>8</a:t>
            </a:fld>
            <a:endParaRPr lang="en-US"/>
          </a:p>
        </p:txBody>
      </p:sp>
    </p:spTree>
    <p:extLst>
      <p:ext uri="{BB962C8B-B14F-4D97-AF65-F5344CB8AC3E}">
        <p14:creationId xmlns:p14="http://schemas.microsoft.com/office/powerpoint/2010/main" val="1183673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3DGS is a splat-based representation.</a:t>
            </a:r>
          </a:p>
          <a:p>
            <a:r>
              <a:rPr lang="en-US" dirty="0"/>
              <a:t>- It uses small 3D gaussian primitives to represent the scene instead of points or meshes. Unlike points, 3D gaussians has volume.</a:t>
            </a:r>
          </a:p>
          <a:p>
            <a:r>
              <a:rPr lang="en-US" dirty="0"/>
              <a:t>- It does not include any neural network at all. </a:t>
            </a:r>
          </a:p>
        </p:txBody>
      </p:sp>
      <p:sp>
        <p:nvSpPr>
          <p:cNvPr id="4" name="Slide Number Placeholder 3"/>
          <p:cNvSpPr>
            <a:spLocks noGrp="1"/>
          </p:cNvSpPr>
          <p:nvPr>
            <p:ph type="sldNum" sz="quarter" idx="5"/>
          </p:nvPr>
        </p:nvSpPr>
        <p:spPr/>
        <p:txBody>
          <a:bodyPr/>
          <a:lstStyle/>
          <a:p>
            <a:fld id="{5692A54A-DAF4-FC49-844D-44741F2B6B96}" type="slidenum">
              <a:rPr lang="en-US" smtClean="0"/>
              <a:t>9</a:t>
            </a:fld>
            <a:endParaRPr lang="en-US"/>
          </a:p>
        </p:txBody>
      </p:sp>
    </p:spTree>
    <p:extLst>
      <p:ext uri="{BB962C8B-B14F-4D97-AF65-F5344CB8AC3E}">
        <p14:creationId xmlns:p14="http://schemas.microsoft.com/office/powerpoint/2010/main" val="2443751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3E948-E5CF-3245-7625-4A31A5456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CD0E3-CEA7-6C2F-66F8-01866C664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937A3-6770-6707-64FB-B281CC635C03}"/>
              </a:ext>
            </a:extLst>
          </p:cNvPr>
          <p:cNvSpPr>
            <a:spLocks noGrp="1"/>
          </p:cNvSpPr>
          <p:nvPr>
            <p:ph type="body" idx="1"/>
          </p:nvPr>
        </p:nvSpPr>
        <p:spPr/>
        <p:txBody>
          <a:bodyPr/>
          <a:lstStyle/>
          <a:p>
            <a:endParaRPr lang="en-US" dirty="0"/>
          </a:p>
          <a:p>
            <a:r>
              <a:rPr lang="en-US" dirty="0"/>
              <a:t>Here you see the method overview.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will look at the method in detail.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step is the initialization of the scene.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do so, given images, we can use </a:t>
            </a:r>
            <a:r>
              <a:rPr lang="en-US" dirty="0" err="1"/>
              <a:t>SfM</a:t>
            </a:r>
            <a:r>
              <a:rPr lang="en-US" dirty="0"/>
              <a:t> method (such as </a:t>
            </a:r>
            <a:r>
              <a:rPr lang="en-US" dirty="0" err="1"/>
              <a:t>colmap</a:t>
            </a:r>
            <a:r>
              <a:rPr lang="en-US" dirty="0"/>
              <a:t>) for initialization.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SfM</a:t>
            </a:r>
            <a:r>
              <a:rPr lang="en-US" dirty="0"/>
              <a:t> points carry 3d positions. We can also initialize the 3d points with a color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C7A80B8-3883-13CB-96CB-4BB3D8D9F587}"/>
              </a:ext>
            </a:extLst>
          </p:cNvPr>
          <p:cNvSpPr>
            <a:spLocks noGrp="1"/>
          </p:cNvSpPr>
          <p:nvPr>
            <p:ph type="sldNum" sz="quarter" idx="5"/>
          </p:nvPr>
        </p:nvSpPr>
        <p:spPr/>
        <p:txBody>
          <a:bodyPr/>
          <a:lstStyle/>
          <a:p>
            <a:fld id="{5692A54A-DAF4-FC49-844D-44741F2B6B96}" type="slidenum">
              <a:rPr lang="en-US" smtClean="0"/>
              <a:t>10</a:t>
            </a:fld>
            <a:endParaRPr lang="en-US"/>
          </a:p>
        </p:txBody>
      </p:sp>
    </p:spTree>
    <p:extLst>
      <p:ext uri="{BB962C8B-B14F-4D97-AF65-F5344CB8AC3E}">
        <p14:creationId xmlns:p14="http://schemas.microsoft.com/office/powerpoint/2010/main" val="3094759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A550-B2D0-EB29-2071-8CD55648DE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E48593-A22A-7F62-A6AE-5962CEF011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201726-1289-4EC2-D812-103693BE42CE}"/>
              </a:ext>
            </a:extLst>
          </p:cNvPr>
          <p:cNvSpPr>
            <a:spLocks noGrp="1"/>
          </p:cNvSpPr>
          <p:nvPr>
            <p:ph type="dt" sz="half" idx="10"/>
          </p:nvPr>
        </p:nvSpPr>
        <p:spPr/>
        <p:txBody>
          <a:bodyPr/>
          <a:lstStyle/>
          <a:p>
            <a:fld id="{6A9B1612-E200-5A44-B832-E83FC2C75C77}" type="datetimeFigureOut">
              <a:rPr lang="en-US" smtClean="0"/>
              <a:t>6/16/25</a:t>
            </a:fld>
            <a:endParaRPr lang="en-US"/>
          </a:p>
        </p:txBody>
      </p:sp>
      <p:sp>
        <p:nvSpPr>
          <p:cNvPr id="5" name="Footer Placeholder 4">
            <a:extLst>
              <a:ext uri="{FF2B5EF4-FFF2-40B4-BE49-F238E27FC236}">
                <a16:creationId xmlns:a16="http://schemas.microsoft.com/office/drawing/2014/main" id="{A862EE09-3448-7F4E-7A5D-361A54425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1E0ED-5545-ED4E-8176-43FD1C6DCC7A}"/>
              </a:ext>
            </a:extLst>
          </p:cNvPr>
          <p:cNvSpPr>
            <a:spLocks noGrp="1"/>
          </p:cNvSpPr>
          <p:nvPr>
            <p:ph type="sldNum" sz="quarter" idx="12"/>
          </p:nvPr>
        </p:nvSpPr>
        <p:spPr/>
        <p:txBody>
          <a:bodyPr/>
          <a:lstStyle/>
          <a:p>
            <a:fld id="{AB820C1F-ACC1-9B4B-87E5-366BCEF5D455}" type="slidenum">
              <a:rPr lang="en-US" smtClean="0"/>
              <a:t>‹#›</a:t>
            </a:fld>
            <a:endParaRPr lang="en-US"/>
          </a:p>
        </p:txBody>
      </p:sp>
    </p:spTree>
    <p:extLst>
      <p:ext uri="{BB962C8B-B14F-4D97-AF65-F5344CB8AC3E}">
        <p14:creationId xmlns:p14="http://schemas.microsoft.com/office/powerpoint/2010/main" val="873954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A3CAF-13F6-517D-D357-CF26327587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4298D0-B46B-EE0E-A5A9-6C82164303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E864B-32BD-B9BA-A26D-2735ED6B9C36}"/>
              </a:ext>
            </a:extLst>
          </p:cNvPr>
          <p:cNvSpPr>
            <a:spLocks noGrp="1"/>
          </p:cNvSpPr>
          <p:nvPr>
            <p:ph type="dt" sz="half" idx="10"/>
          </p:nvPr>
        </p:nvSpPr>
        <p:spPr/>
        <p:txBody>
          <a:bodyPr/>
          <a:lstStyle/>
          <a:p>
            <a:fld id="{6A9B1612-E200-5A44-B832-E83FC2C75C77}" type="datetimeFigureOut">
              <a:rPr lang="en-US" smtClean="0"/>
              <a:t>6/16/25</a:t>
            </a:fld>
            <a:endParaRPr lang="en-US"/>
          </a:p>
        </p:txBody>
      </p:sp>
      <p:sp>
        <p:nvSpPr>
          <p:cNvPr id="5" name="Footer Placeholder 4">
            <a:extLst>
              <a:ext uri="{FF2B5EF4-FFF2-40B4-BE49-F238E27FC236}">
                <a16:creationId xmlns:a16="http://schemas.microsoft.com/office/drawing/2014/main" id="{BC3C9E1F-374F-1D3E-0860-1C349D813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0CEA1-7EB4-03B8-9089-BE653F379C61}"/>
              </a:ext>
            </a:extLst>
          </p:cNvPr>
          <p:cNvSpPr>
            <a:spLocks noGrp="1"/>
          </p:cNvSpPr>
          <p:nvPr>
            <p:ph type="sldNum" sz="quarter" idx="12"/>
          </p:nvPr>
        </p:nvSpPr>
        <p:spPr/>
        <p:txBody>
          <a:bodyPr/>
          <a:lstStyle/>
          <a:p>
            <a:fld id="{AB820C1F-ACC1-9B4B-87E5-366BCEF5D455}" type="slidenum">
              <a:rPr lang="en-US" smtClean="0"/>
              <a:t>‹#›</a:t>
            </a:fld>
            <a:endParaRPr lang="en-US"/>
          </a:p>
        </p:txBody>
      </p:sp>
    </p:spTree>
    <p:extLst>
      <p:ext uri="{BB962C8B-B14F-4D97-AF65-F5344CB8AC3E}">
        <p14:creationId xmlns:p14="http://schemas.microsoft.com/office/powerpoint/2010/main" val="3976218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2FB2B5-B2F7-5FD2-C789-513C9643B0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B16359-4ED8-07F2-A606-8C459A654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BFF1F-5350-3480-F6A3-034C863C6F99}"/>
              </a:ext>
            </a:extLst>
          </p:cNvPr>
          <p:cNvSpPr>
            <a:spLocks noGrp="1"/>
          </p:cNvSpPr>
          <p:nvPr>
            <p:ph type="dt" sz="half" idx="10"/>
          </p:nvPr>
        </p:nvSpPr>
        <p:spPr/>
        <p:txBody>
          <a:bodyPr/>
          <a:lstStyle/>
          <a:p>
            <a:fld id="{6A9B1612-E200-5A44-B832-E83FC2C75C77}" type="datetimeFigureOut">
              <a:rPr lang="en-US" smtClean="0"/>
              <a:t>6/16/25</a:t>
            </a:fld>
            <a:endParaRPr lang="en-US"/>
          </a:p>
        </p:txBody>
      </p:sp>
      <p:sp>
        <p:nvSpPr>
          <p:cNvPr id="5" name="Footer Placeholder 4">
            <a:extLst>
              <a:ext uri="{FF2B5EF4-FFF2-40B4-BE49-F238E27FC236}">
                <a16:creationId xmlns:a16="http://schemas.microsoft.com/office/drawing/2014/main" id="{372B0EA6-50E2-949B-932F-BFC2F2998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5F166-2E92-9C92-2831-7E84781218CE}"/>
              </a:ext>
            </a:extLst>
          </p:cNvPr>
          <p:cNvSpPr>
            <a:spLocks noGrp="1"/>
          </p:cNvSpPr>
          <p:nvPr>
            <p:ph type="sldNum" sz="quarter" idx="12"/>
          </p:nvPr>
        </p:nvSpPr>
        <p:spPr/>
        <p:txBody>
          <a:bodyPr/>
          <a:lstStyle/>
          <a:p>
            <a:fld id="{AB820C1F-ACC1-9B4B-87E5-366BCEF5D455}" type="slidenum">
              <a:rPr lang="en-US" smtClean="0"/>
              <a:t>‹#›</a:t>
            </a:fld>
            <a:endParaRPr lang="en-US"/>
          </a:p>
        </p:txBody>
      </p:sp>
    </p:spTree>
    <p:extLst>
      <p:ext uri="{BB962C8B-B14F-4D97-AF65-F5344CB8AC3E}">
        <p14:creationId xmlns:p14="http://schemas.microsoft.com/office/powerpoint/2010/main" val="370969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12ECC-19E8-0A01-D3E1-992466ECCE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4C818-8D50-FA73-3BE3-86D6263F23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46B18-1BBF-436F-A43C-3D5C32D853CC}"/>
              </a:ext>
            </a:extLst>
          </p:cNvPr>
          <p:cNvSpPr>
            <a:spLocks noGrp="1"/>
          </p:cNvSpPr>
          <p:nvPr>
            <p:ph type="dt" sz="half" idx="10"/>
          </p:nvPr>
        </p:nvSpPr>
        <p:spPr/>
        <p:txBody>
          <a:bodyPr/>
          <a:lstStyle/>
          <a:p>
            <a:fld id="{6A9B1612-E200-5A44-B832-E83FC2C75C77}" type="datetimeFigureOut">
              <a:rPr lang="en-US" smtClean="0"/>
              <a:t>6/16/25</a:t>
            </a:fld>
            <a:endParaRPr lang="en-US"/>
          </a:p>
        </p:txBody>
      </p:sp>
      <p:sp>
        <p:nvSpPr>
          <p:cNvPr id="5" name="Footer Placeholder 4">
            <a:extLst>
              <a:ext uri="{FF2B5EF4-FFF2-40B4-BE49-F238E27FC236}">
                <a16:creationId xmlns:a16="http://schemas.microsoft.com/office/drawing/2014/main" id="{197169B6-561C-B46E-9D32-5FE9CD3A9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BDFEA-E8C1-8AE2-C9EE-90C0A7C90639}"/>
              </a:ext>
            </a:extLst>
          </p:cNvPr>
          <p:cNvSpPr>
            <a:spLocks noGrp="1"/>
          </p:cNvSpPr>
          <p:nvPr>
            <p:ph type="sldNum" sz="quarter" idx="12"/>
          </p:nvPr>
        </p:nvSpPr>
        <p:spPr/>
        <p:txBody>
          <a:bodyPr/>
          <a:lstStyle/>
          <a:p>
            <a:fld id="{AB820C1F-ACC1-9B4B-87E5-366BCEF5D455}" type="slidenum">
              <a:rPr lang="en-US" smtClean="0"/>
              <a:t>‹#›</a:t>
            </a:fld>
            <a:endParaRPr lang="en-US"/>
          </a:p>
        </p:txBody>
      </p:sp>
    </p:spTree>
    <p:extLst>
      <p:ext uri="{BB962C8B-B14F-4D97-AF65-F5344CB8AC3E}">
        <p14:creationId xmlns:p14="http://schemas.microsoft.com/office/powerpoint/2010/main" val="77869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8AB0B-92D5-5449-6ECD-342F1180C5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3C501C-FF47-13CE-DA6A-EA822D355E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AE4EA0-D65C-3FFE-7FF0-67414ACD4E68}"/>
              </a:ext>
            </a:extLst>
          </p:cNvPr>
          <p:cNvSpPr>
            <a:spLocks noGrp="1"/>
          </p:cNvSpPr>
          <p:nvPr>
            <p:ph type="dt" sz="half" idx="10"/>
          </p:nvPr>
        </p:nvSpPr>
        <p:spPr/>
        <p:txBody>
          <a:bodyPr/>
          <a:lstStyle/>
          <a:p>
            <a:fld id="{6A9B1612-E200-5A44-B832-E83FC2C75C77}" type="datetimeFigureOut">
              <a:rPr lang="en-US" smtClean="0"/>
              <a:t>6/16/25</a:t>
            </a:fld>
            <a:endParaRPr lang="en-US"/>
          </a:p>
        </p:txBody>
      </p:sp>
      <p:sp>
        <p:nvSpPr>
          <p:cNvPr id="5" name="Footer Placeholder 4">
            <a:extLst>
              <a:ext uri="{FF2B5EF4-FFF2-40B4-BE49-F238E27FC236}">
                <a16:creationId xmlns:a16="http://schemas.microsoft.com/office/drawing/2014/main" id="{8B066602-27CE-5C1D-2807-2C6D321DD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A237E-6D07-1B79-15CD-D6AA8A888A82}"/>
              </a:ext>
            </a:extLst>
          </p:cNvPr>
          <p:cNvSpPr>
            <a:spLocks noGrp="1"/>
          </p:cNvSpPr>
          <p:nvPr>
            <p:ph type="sldNum" sz="quarter" idx="12"/>
          </p:nvPr>
        </p:nvSpPr>
        <p:spPr/>
        <p:txBody>
          <a:bodyPr/>
          <a:lstStyle/>
          <a:p>
            <a:fld id="{AB820C1F-ACC1-9B4B-87E5-366BCEF5D455}" type="slidenum">
              <a:rPr lang="en-US" smtClean="0"/>
              <a:t>‹#›</a:t>
            </a:fld>
            <a:endParaRPr lang="en-US"/>
          </a:p>
        </p:txBody>
      </p:sp>
    </p:spTree>
    <p:extLst>
      <p:ext uri="{BB962C8B-B14F-4D97-AF65-F5344CB8AC3E}">
        <p14:creationId xmlns:p14="http://schemas.microsoft.com/office/powerpoint/2010/main" val="33093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0A33-F2A6-D485-C211-80EE753C24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EFEA38-0357-CE48-91A1-C64A171B07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33F480-C006-073A-133B-BB0CD0492F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2DE14A-D23A-4579-20F3-A918EF77C40D}"/>
              </a:ext>
            </a:extLst>
          </p:cNvPr>
          <p:cNvSpPr>
            <a:spLocks noGrp="1"/>
          </p:cNvSpPr>
          <p:nvPr>
            <p:ph type="dt" sz="half" idx="10"/>
          </p:nvPr>
        </p:nvSpPr>
        <p:spPr/>
        <p:txBody>
          <a:bodyPr/>
          <a:lstStyle/>
          <a:p>
            <a:fld id="{6A9B1612-E200-5A44-B832-E83FC2C75C77}" type="datetimeFigureOut">
              <a:rPr lang="en-US" smtClean="0"/>
              <a:t>6/16/25</a:t>
            </a:fld>
            <a:endParaRPr lang="en-US"/>
          </a:p>
        </p:txBody>
      </p:sp>
      <p:sp>
        <p:nvSpPr>
          <p:cNvPr id="6" name="Footer Placeholder 5">
            <a:extLst>
              <a:ext uri="{FF2B5EF4-FFF2-40B4-BE49-F238E27FC236}">
                <a16:creationId xmlns:a16="http://schemas.microsoft.com/office/drawing/2014/main" id="{D9045945-885E-9294-AB71-9E3AFF3B9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60976-415A-8D9E-2615-E1E95018C251}"/>
              </a:ext>
            </a:extLst>
          </p:cNvPr>
          <p:cNvSpPr>
            <a:spLocks noGrp="1"/>
          </p:cNvSpPr>
          <p:nvPr>
            <p:ph type="sldNum" sz="quarter" idx="12"/>
          </p:nvPr>
        </p:nvSpPr>
        <p:spPr/>
        <p:txBody>
          <a:bodyPr/>
          <a:lstStyle/>
          <a:p>
            <a:fld id="{AB820C1F-ACC1-9B4B-87E5-366BCEF5D455}" type="slidenum">
              <a:rPr lang="en-US" smtClean="0"/>
              <a:t>‹#›</a:t>
            </a:fld>
            <a:endParaRPr lang="en-US"/>
          </a:p>
        </p:txBody>
      </p:sp>
    </p:spTree>
    <p:extLst>
      <p:ext uri="{BB962C8B-B14F-4D97-AF65-F5344CB8AC3E}">
        <p14:creationId xmlns:p14="http://schemas.microsoft.com/office/powerpoint/2010/main" val="163797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ADED8-DDBD-3744-D56E-4F8D2CCBC1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21D088-9D22-1C86-79DA-8B28FCDD78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8EED47-1352-90FA-BA63-FC8CC02107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925B97-B7A3-DF04-5EB9-C6A06BF21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700D3-DE12-130A-EF46-2CC2876649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F08A-F835-51AA-FA26-00541CBC684A}"/>
              </a:ext>
            </a:extLst>
          </p:cNvPr>
          <p:cNvSpPr>
            <a:spLocks noGrp="1"/>
          </p:cNvSpPr>
          <p:nvPr>
            <p:ph type="dt" sz="half" idx="10"/>
          </p:nvPr>
        </p:nvSpPr>
        <p:spPr/>
        <p:txBody>
          <a:bodyPr/>
          <a:lstStyle/>
          <a:p>
            <a:fld id="{6A9B1612-E200-5A44-B832-E83FC2C75C77}" type="datetimeFigureOut">
              <a:rPr lang="en-US" smtClean="0"/>
              <a:t>6/16/25</a:t>
            </a:fld>
            <a:endParaRPr lang="en-US"/>
          </a:p>
        </p:txBody>
      </p:sp>
      <p:sp>
        <p:nvSpPr>
          <p:cNvPr id="8" name="Footer Placeholder 7">
            <a:extLst>
              <a:ext uri="{FF2B5EF4-FFF2-40B4-BE49-F238E27FC236}">
                <a16:creationId xmlns:a16="http://schemas.microsoft.com/office/drawing/2014/main" id="{13988A59-8549-5720-383E-2D21B322D8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38336D-DE9F-5F3C-F560-BFEB72BB9830}"/>
              </a:ext>
            </a:extLst>
          </p:cNvPr>
          <p:cNvSpPr>
            <a:spLocks noGrp="1"/>
          </p:cNvSpPr>
          <p:nvPr>
            <p:ph type="sldNum" sz="quarter" idx="12"/>
          </p:nvPr>
        </p:nvSpPr>
        <p:spPr/>
        <p:txBody>
          <a:bodyPr/>
          <a:lstStyle/>
          <a:p>
            <a:fld id="{AB820C1F-ACC1-9B4B-87E5-366BCEF5D455}" type="slidenum">
              <a:rPr lang="en-US" smtClean="0"/>
              <a:t>‹#›</a:t>
            </a:fld>
            <a:endParaRPr lang="en-US"/>
          </a:p>
        </p:txBody>
      </p:sp>
    </p:spTree>
    <p:extLst>
      <p:ext uri="{BB962C8B-B14F-4D97-AF65-F5344CB8AC3E}">
        <p14:creationId xmlns:p14="http://schemas.microsoft.com/office/powerpoint/2010/main" val="4091308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6926-9836-CBAC-4C39-EF22D88B85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FD26F-E4F2-9C35-22A1-B3E64134A1AC}"/>
              </a:ext>
            </a:extLst>
          </p:cNvPr>
          <p:cNvSpPr>
            <a:spLocks noGrp="1"/>
          </p:cNvSpPr>
          <p:nvPr>
            <p:ph type="dt" sz="half" idx="10"/>
          </p:nvPr>
        </p:nvSpPr>
        <p:spPr/>
        <p:txBody>
          <a:bodyPr/>
          <a:lstStyle/>
          <a:p>
            <a:fld id="{6A9B1612-E200-5A44-B832-E83FC2C75C77}" type="datetimeFigureOut">
              <a:rPr lang="en-US" smtClean="0"/>
              <a:t>6/16/25</a:t>
            </a:fld>
            <a:endParaRPr lang="en-US"/>
          </a:p>
        </p:txBody>
      </p:sp>
      <p:sp>
        <p:nvSpPr>
          <p:cNvPr id="4" name="Footer Placeholder 3">
            <a:extLst>
              <a:ext uri="{FF2B5EF4-FFF2-40B4-BE49-F238E27FC236}">
                <a16:creationId xmlns:a16="http://schemas.microsoft.com/office/drawing/2014/main" id="{30436510-66B4-BC59-C7EF-D4ED4E1669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0C851B-A073-D1A2-728B-FE329B2503DE}"/>
              </a:ext>
            </a:extLst>
          </p:cNvPr>
          <p:cNvSpPr>
            <a:spLocks noGrp="1"/>
          </p:cNvSpPr>
          <p:nvPr>
            <p:ph type="sldNum" sz="quarter" idx="12"/>
          </p:nvPr>
        </p:nvSpPr>
        <p:spPr/>
        <p:txBody>
          <a:bodyPr/>
          <a:lstStyle/>
          <a:p>
            <a:fld id="{AB820C1F-ACC1-9B4B-87E5-366BCEF5D455}" type="slidenum">
              <a:rPr lang="en-US" smtClean="0"/>
              <a:t>‹#›</a:t>
            </a:fld>
            <a:endParaRPr lang="en-US"/>
          </a:p>
        </p:txBody>
      </p:sp>
    </p:spTree>
    <p:extLst>
      <p:ext uri="{BB962C8B-B14F-4D97-AF65-F5344CB8AC3E}">
        <p14:creationId xmlns:p14="http://schemas.microsoft.com/office/powerpoint/2010/main" val="383429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55C9D4-7DAE-9F2D-1454-87D04A73011E}"/>
              </a:ext>
            </a:extLst>
          </p:cNvPr>
          <p:cNvSpPr>
            <a:spLocks noGrp="1"/>
          </p:cNvSpPr>
          <p:nvPr>
            <p:ph type="dt" sz="half" idx="10"/>
          </p:nvPr>
        </p:nvSpPr>
        <p:spPr/>
        <p:txBody>
          <a:bodyPr/>
          <a:lstStyle/>
          <a:p>
            <a:fld id="{6A9B1612-E200-5A44-B832-E83FC2C75C77}" type="datetimeFigureOut">
              <a:rPr lang="en-US" smtClean="0"/>
              <a:t>6/16/25</a:t>
            </a:fld>
            <a:endParaRPr lang="en-US"/>
          </a:p>
        </p:txBody>
      </p:sp>
      <p:sp>
        <p:nvSpPr>
          <p:cNvPr id="3" name="Footer Placeholder 2">
            <a:extLst>
              <a:ext uri="{FF2B5EF4-FFF2-40B4-BE49-F238E27FC236}">
                <a16:creationId xmlns:a16="http://schemas.microsoft.com/office/drawing/2014/main" id="{BB1A5019-D579-74A0-7391-18C9136DA7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ED1B32-1582-86C6-E758-798F179235BE}"/>
              </a:ext>
            </a:extLst>
          </p:cNvPr>
          <p:cNvSpPr>
            <a:spLocks noGrp="1"/>
          </p:cNvSpPr>
          <p:nvPr>
            <p:ph type="sldNum" sz="quarter" idx="12"/>
          </p:nvPr>
        </p:nvSpPr>
        <p:spPr/>
        <p:txBody>
          <a:bodyPr/>
          <a:lstStyle/>
          <a:p>
            <a:fld id="{AB820C1F-ACC1-9B4B-87E5-366BCEF5D455}" type="slidenum">
              <a:rPr lang="en-US" smtClean="0"/>
              <a:t>‹#›</a:t>
            </a:fld>
            <a:endParaRPr lang="en-US"/>
          </a:p>
        </p:txBody>
      </p:sp>
    </p:spTree>
    <p:extLst>
      <p:ext uri="{BB962C8B-B14F-4D97-AF65-F5344CB8AC3E}">
        <p14:creationId xmlns:p14="http://schemas.microsoft.com/office/powerpoint/2010/main" val="94369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BF8D8-E66D-179B-9F37-E2BA485A6C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639C14-76AC-4CB7-7645-B3BC86BA67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5CF034-8C67-876C-9555-2D5A60301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E9EA04-36D5-025F-482F-D39D0A0192C2}"/>
              </a:ext>
            </a:extLst>
          </p:cNvPr>
          <p:cNvSpPr>
            <a:spLocks noGrp="1"/>
          </p:cNvSpPr>
          <p:nvPr>
            <p:ph type="dt" sz="half" idx="10"/>
          </p:nvPr>
        </p:nvSpPr>
        <p:spPr/>
        <p:txBody>
          <a:bodyPr/>
          <a:lstStyle/>
          <a:p>
            <a:fld id="{6A9B1612-E200-5A44-B832-E83FC2C75C77}" type="datetimeFigureOut">
              <a:rPr lang="en-US" smtClean="0"/>
              <a:t>6/16/25</a:t>
            </a:fld>
            <a:endParaRPr lang="en-US"/>
          </a:p>
        </p:txBody>
      </p:sp>
      <p:sp>
        <p:nvSpPr>
          <p:cNvPr id="6" name="Footer Placeholder 5">
            <a:extLst>
              <a:ext uri="{FF2B5EF4-FFF2-40B4-BE49-F238E27FC236}">
                <a16:creationId xmlns:a16="http://schemas.microsoft.com/office/drawing/2014/main" id="{6F008F60-48A6-DF8C-57AB-0505B16F24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B5FD3-B3A8-0771-5B3C-2C262DC208FE}"/>
              </a:ext>
            </a:extLst>
          </p:cNvPr>
          <p:cNvSpPr>
            <a:spLocks noGrp="1"/>
          </p:cNvSpPr>
          <p:nvPr>
            <p:ph type="sldNum" sz="quarter" idx="12"/>
          </p:nvPr>
        </p:nvSpPr>
        <p:spPr/>
        <p:txBody>
          <a:bodyPr/>
          <a:lstStyle/>
          <a:p>
            <a:fld id="{AB820C1F-ACC1-9B4B-87E5-366BCEF5D455}" type="slidenum">
              <a:rPr lang="en-US" smtClean="0"/>
              <a:t>‹#›</a:t>
            </a:fld>
            <a:endParaRPr lang="en-US"/>
          </a:p>
        </p:txBody>
      </p:sp>
    </p:spTree>
    <p:extLst>
      <p:ext uri="{BB962C8B-B14F-4D97-AF65-F5344CB8AC3E}">
        <p14:creationId xmlns:p14="http://schemas.microsoft.com/office/powerpoint/2010/main" val="1806134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9BCF-AA61-6DF8-6733-92E8B663FF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ED860-154C-35CE-1785-CC08DD066C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58742D-2991-C0C4-A969-757474324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B09C3B-B2D7-0A45-E9F4-95CBD019DCAD}"/>
              </a:ext>
            </a:extLst>
          </p:cNvPr>
          <p:cNvSpPr>
            <a:spLocks noGrp="1"/>
          </p:cNvSpPr>
          <p:nvPr>
            <p:ph type="dt" sz="half" idx="10"/>
          </p:nvPr>
        </p:nvSpPr>
        <p:spPr/>
        <p:txBody>
          <a:bodyPr/>
          <a:lstStyle/>
          <a:p>
            <a:fld id="{6A9B1612-E200-5A44-B832-E83FC2C75C77}" type="datetimeFigureOut">
              <a:rPr lang="en-US" smtClean="0"/>
              <a:t>6/16/25</a:t>
            </a:fld>
            <a:endParaRPr lang="en-US"/>
          </a:p>
        </p:txBody>
      </p:sp>
      <p:sp>
        <p:nvSpPr>
          <p:cNvPr id="6" name="Footer Placeholder 5">
            <a:extLst>
              <a:ext uri="{FF2B5EF4-FFF2-40B4-BE49-F238E27FC236}">
                <a16:creationId xmlns:a16="http://schemas.microsoft.com/office/drawing/2014/main" id="{1F9AFF58-077F-C98E-49AE-51C3C34FF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F1A1F5-0C43-10E6-0317-6F4417DB9F69}"/>
              </a:ext>
            </a:extLst>
          </p:cNvPr>
          <p:cNvSpPr>
            <a:spLocks noGrp="1"/>
          </p:cNvSpPr>
          <p:nvPr>
            <p:ph type="sldNum" sz="quarter" idx="12"/>
          </p:nvPr>
        </p:nvSpPr>
        <p:spPr/>
        <p:txBody>
          <a:bodyPr/>
          <a:lstStyle/>
          <a:p>
            <a:fld id="{AB820C1F-ACC1-9B4B-87E5-366BCEF5D455}" type="slidenum">
              <a:rPr lang="en-US" smtClean="0"/>
              <a:t>‹#›</a:t>
            </a:fld>
            <a:endParaRPr lang="en-US"/>
          </a:p>
        </p:txBody>
      </p:sp>
    </p:spTree>
    <p:extLst>
      <p:ext uri="{BB962C8B-B14F-4D97-AF65-F5344CB8AC3E}">
        <p14:creationId xmlns:p14="http://schemas.microsoft.com/office/powerpoint/2010/main" val="91313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A9684A-79F1-AE5B-34E8-66F2C09593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BDB95A-0C69-2A60-61DA-122979BAB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08B65-AD77-1952-A8AD-D606FA24C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9B1612-E200-5A44-B832-E83FC2C75C77}" type="datetimeFigureOut">
              <a:rPr lang="en-US" smtClean="0"/>
              <a:t>6/16/25</a:t>
            </a:fld>
            <a:endParaRPr lang="en-US"/>
          </a:p>
        </p:txBody>
      </p:sp>
      <p:sp>
        <p:nvSpPr>
          <p:cNvPr id="5" name="Footer Placeholder 4">
            <a:extLst>
              <a:ext uri="{FF2B5EF4-FFF2-40B4-BE49-F238E27FC236}">
                <a16:creationId xmlns:a16="http://schemas.microsoft.com/office/drawing/2014/main" id="{5C42CE60-55E8-6EEB-416E-C47710836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6F36C3-048E-3CC8-D5EE-CAD6527774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820C1F-ACC1-9B4B-87E5-366BCEF5D455}" type="slidenum">
              <a:rPr lang="en-US" smtClean="0"/>
              <a:t>‹#›</a:t>
            </a:fld>
            <a:endParaRPr lang="en-US"/>
          </a:p>
        </p:txBody>
      </p:sp>
    </p:spTree>
    <p:extLst>
      <p:ext uri="{BB962C8B-B14F-4D97-AF65-F5344CB8AC3E}">
        <p14:creationId xmlns:p14="http://schemas.microsoft.com/office/powerpoint/2010/main" val="1898158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5.mp4"/><Relationship Id="rId7" Type="http://schemas.openxmlformats.org/officeDocument/2006/relationships/image" Target="../media/image3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7.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656611" y="1312130"/>
            <a:ext cx="10936110" cy="1006987"/>
          </a:xfrm>
        </p:spPr>
        <p:txBody>
          <a:bodyPr>
            <a:normAutofit fontScale="90000"/>
          </a:bodyPr>
          <a:lstStyle/>
          <a:p>
            <a:r>
              <a:rPr lang="en-US" dirty="0">
                <a:latin typeface="Calibri"/>
                <a:ea typeface="Calibri"/>
                <a:cs typeface="Calibri"/>
              </a:rPr>
              <a:t>Hands-On AI Based 3D Vision</a:t>
            </a:r>
            <a:br>
              <a:rPr lang="en-US" dirty="0">
                <a:latin typeface="Calibri"/>
                <a:ea typeface="Calibri"/>
                <a:cs typeface="Calibri"/>
              </a:rPr>
            </a:br>
            <a:r>
              <a:rPr lang="en-US" dirty="0">
                <a:latin typeface="Calibri"/>
                <a:ea typeface="Calibri"/>
                <a:cs typeface="Calibri"/>
              </a:rPr>
              <a:t>Summer 25</a:t>
            </a:r>
            <a:endParaRPr lang="it-IT" dirty="0"/>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4000" y="2704051"/>
            <a:ext cx="9144000" cy="1655762"/>
          </a:xfrm>
        </p:spPr>
        <p:txBody>
          <a:bodyPr vert="horz" lIns="91440" tIns="45720" rIns="91440" bIns="45720" rtlCol="0" anchor="t">
            <a:normAutofit/>
          </a:bodyPr>
          <a:lstStyle/>
          <a:p>
            <a:r>
              <a:rPr lang="en-US" dirty="0">
                <a:latin typeface="Calibri"/>
                <a:ea typeface="Calibri"/>
                <a:cs typeface="Calibri"/>
              </a:rPr>
              <a:t>Lecture 08 – 3D </a:t>
            </a:r>
            <a:r>
              <a:rPr lang="de-DE" dirty="0" err="1">
                <a:latin typeface="Calibri"/>
                <a:ea typeface="Calibri"/>
                <a:cs typeface="Calibri"/>
              </a:rPr>
              <a:t>Gaussian</a:t>
            </a:r>
            <a:r>
              <a:rPr lang="de-DE" dirty="0">
                <a:latin typeface="Calibri"/>
                <a:ea typeface="Calibri"/>
                <a:cs typeface="Calibri"/>
              </a:rPr>
              <a:t> </a:t>
            </a:r>
            <a:r>
              <a:rPr lang="de-DE" dirty="0" err="1">
                <a:latin typeface="Calibri"/>
                <a:ea typeface="Calibri"/>
                <a:cs typeface="Calibri"/>
              </a:rPr>
              <a:t>Splatting</a:t>
            </a:r>
            <a:r>
              <a:rPr lang="de-DE" dirty="0">
                <a:latin typeface="Calibri"/>
                <a:ea typeface="Calibri"/>
                <a:cs typeface="Calibri"/>
              </a:rPr>
              <a:t> (3DGS)</a:t>
            </a:r>
            <a:endParaRPr lang="en-US" dirty="0">
              <a:latin typeface="Calibri"/>
              <a:ea typeface="Calibri"/>
              <a:cs typeface="Calibri"/>
            </a:endParaRPr>
          </a:p>
          <a:p>
            <a:r>
              <a:rPr lang="en-US" dirty="0">
                <a:latin typeface="Calibri" panose="020F0502020204030204" pitchFamily="34" charset="0"/>
                <a:cs typeface="Calibri" panose="020F0502020204030204" pitchFamily="34" charset="0"/>
              </a:rPr>
              <a:t>Prof. Dr. Gerard Pons-Moll</a:t>
            </a:r>
          </a:p>
          <a:p>
            <a:r>
              <a:rPr lang="en-US" dirty="0">
                <a:latin typeface="Calibri" panose="020F0502020204030204" pitchFamily="34" charset="0"/>
                <a:cs typeface="Calibri" panose="020F0502020204030204" pitchFamily="34" charset="0"/>
              </a:rPr>
              <a:t>University of Tübingen / MPI-Informatics</a:t>
            </a: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3"/>
          <a:stretch>
            <a:fillRect/>
          </a:stretch>
        </p:blipFill>
        <p:spPr>
          <a:xfrm>
            <a:off x="3663271" y="4881966"/>
            <a:ext cx="4922790" cy="1261551"/>
          </a:xfrm>
          <a:prstGeom prst="rect">
            <a:avLst/>
          </a:prstGeom>
        </p:spPr>
      </p:pic>
    </p:spTree>
    <p:extLst>
      <p:ext uri="{BB962C8B-B14F-4D97-AF65-F5344CB8AC3E}">
        <p14:creationId xmlns:p14="http://schemas.microsoft.com/office/powerpoint/2010/main" val="316372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78AB0-5F13-962C-3227-B24352B24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6F4532-1A26-B216-E0D0-9F3019AA3E57}"/>
              </a:ext>
            </a:extLst>
          </p:cNvPr>
          <p:cNvSpPr>
            <a:spLocks noGrp="1"/>
          </p:cNvSpPr>
          <p:nvPr>
            <p:ph type="title"/>
          </p:nvPr>
        </p:nvSpPr>
        <p:spPr>
          <a:xfrm>
            <a:off x="419099" y="299361"/>
            <a:ext cx="11353801" cy="1325563"/>
          </a:xfrm>
        </p:spPr>
        <p:txBody>
          <a:bodyPr>
            <a:normAutofit/>
          </a:bodyPr>
          <a:lstStyle/>
          <a:p>
            <a:pPr algn="ctr"/>
            <a:r>
              <a:rPr lang="en-US" sz="3500" dirty="0">
                <a:latin typeface="Calibri" panose="020F0502020204030204" pitchFamily="34" charset="0"/>
                <a:cs typeface="Calibri" panose="020F0502020204030204" pitchFamily="34" charset="0"/>
              </a:rPr>
              <a:t>3D Gaussian Splatting (3DGS) </a:t>
            </a:r>
            <a:r>
              <a:rPr lang="en-US" sz="3500" b="0" dirty="0">
                <a:effectLst/>
                <a:latin typeface="Calibri" panose="020F0502020204030204" pitchFamily="34" charset="0"/>
                <a:cs typeface="Calibri" panose="020F0502020204030204" pitchFamily="34" charset="0"/>
              </a:rPr>
              <a:t>[</a:t>
            </a:r>
            <a:r>
              <a:rPr lang="en-US" sz="3500" b="0" dirty="0" err="1">
                <a:effectLst/>
                <a:latin typeface="Calibri" panose="020F0502020204030204" pitchFamily="34" charset="0"/>
                <a:cs typeface="Calibri" panose="020F0502020204030204" pitchFamily="34" charset="0"/>
              </a:rPr>
              <a:t>Kerbl</a:t>
            </a:r>
            <a:r>
              <a:rPr lang="en-US" sz="3500" b="0" dirty="0">
                <a:effectLst/>
                <a:latin typeface="Calibri" panose="020F0502020204030204" pitchFamily="34" charset="0"/>
                <a:cs typeface="Calibri" panose="020F0502020204030204" pitchFamily="34" charset="0"/>
              </a:rPr>
              <a:t> &amp; </a:t>
            </a:r>
            <a:r>
              <a:rPr lang="en-US" sz="3500" b="0" dirty="0" err="1">
                <a:effectLst/>
                <a:latin typeface="Calibri" panose="020F0502020204030204" pitchFamily="34" charset="0"/>
                <a:cs typeface="Calibri" panose="020F0502020204030204" pitchFamily="34" charset="0"/>
              </a:rPr>
              <a:t>Kopanas</a:t>
            </a:r>
            <a:r>
              <a:rPr lang="en-US" sz="3500" b="0" dirty="0">
                <a:effectLst/>
                <a:latin typeface="Calibri" panose="020F0502020204030204" pitchFamily="34" charset="0"/>
                <a:cs typeface="Calibri" panose="020F0502020204030204" pitchFamily="34" charset="0"/>
              </a:rPr>
              <a:t> ‘23] </a:t>
            </a:r>
            <a:endParaRPr lang="en-US" sz="35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97E072F-0F60-3432-5B71-DA4CBC35647C}"/>
              </a:ext>
            </a:extLst>
          </p:cNvPr>
          <p:cNvSpPr>
            <a:spLocks noGrp="1"/>
          </p:cNvSpPr>
          <p:nvPr>
            <p:ph idx="1"/>
          </p:nvPr>
        </p:nvSpPr>
        <p:spPr>
          <a:xfrm>
            <a:off x="838200" y="1417478"/>
            <a:ext cx="10515600" cy="4351338"/>
          </a:xfrm>
        </p:spPr>
        <p:txBody>
          <a:bodyPr/>
          <a:lstStyle/>
          <a:p>
            <a:r>
              <a:rPr lang="en-US" dirty="0">
                <a:latin typeface="Calibri" panose="020F0502020204030204" pitchFamily="34" charset="0"/>
                <a:cs typeface="Calibri" panose="020F0502020204030204" pitchFamily="34" charset="0"/>
              </a:rPr>
              <a:t>Splat-based representation</a:t>
            </a:r>
          </a:p>
          <a:p>
            <a:r>
              <a:rPr lang="en-US" dirty="0">
                <a:latin typeface="Calibri" panose="020F0502020204030204" pitchFamily="34" charset="0"/>
                <a:cs typeface="Calibri" panose="020F0502020204030204" pitchFamily="34" charset="0"/>
              </a:rPr>
              <a:t>Use 3D Gaussians instead of points or a mesh.</a:t>
            </a:r>
          </a:p>
          <a:p>
            <a:r>
              <a:rPr lang="en-US" dirty="0">
                <a:latin typeface="Calibri" panose="020F0502020204030204" pitchFamily="34" charset="0"/>
                <a:cs typeface="Calibri" panose="020F0502020204030204" pitchFamily="34" charset="0"/>
              </a:rPr>
              <a:t>It does not include any neural network.</a:t>
            </a:r>
          </a:p>
          <a:p>
            <a:pPr marL="0" indent="0">
              <a:buNone/>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7037186-1764-F3E2-646B-CBDC9D560E20}"/>
              </a:ext>
            </a:extLst>
          </p:cNvPr>
          <p:cNvPicPr>
            <a:picLocks noChangeAspect="1"/>
          </p:cNvPicPr>
          <p:nvPr/>
        </p:nvPicPr>
        <p:blipFill>
          <a:blip r:embed="rId3"/>
          <a:stretch>
            <a:fillRect/>
          </a:stretch>
        </p:blipFill>
        <p:spPr>
          <a:xfrm>
            <a:off x="0" y="3157933"/>
            <a:ext cx="12192000" cy="2610883"/>
          </a:xfrm>
          <a:prstGeom prst="rect">
            <a:avLst/>
          </a:prstGeom>
        </p:spPr>
      </p:pic>
      <p:sp>
        <p:nvSpPr>
          <p:cNvPr id="5" name="Content Placeholder 2">
            <a:extLst>
              <a:ext uri="{FF2B5EF4-FFF2-40B4-BE49-F238E27FC236}">
                <a16:creationId xmlns:a16="http://schemas.microsoft.com/office/drawing/2014/main" id="{D92F4765-81F9-EC24-F01F-EA5B2D9AC752}"/>
              </a:ext>
            </a:extLst>
          </p:cNvPr>
          <p:cNvSpPr txBox="1">
            <a:spLocks/>
          </p:cNvSpPr>
          <p:nvPr/>
        </p:nvSpPr>
        <p:spPr>
          <a:xfrm>
            <a:off x="4254760" y="5768816"/>
            <a:ext cx="3415004" cy="565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Method Overview</a:t>
            </a:r>
          </a:p>
        </p:txBody>
      </p:sp>
    </p:spTree>
    <p:extLst>
      <p:ext uri="{BB962C8B-B14F-4D97-AF65-F5344CB8AC3E}">
        <p14:creationId xmlns:p14="http://schemas.microsoft.com/office/powerpoint/2010/main" val="361213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4FC4C-55FD-8539-D96B-7C21FC28DC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519136-D421-1C09-1044-D1801879F6B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Parametrization of 3D Gaussian</a:t>
            </a:r>
          </a:p>
        </p:txBody>
      </p:sp>
      <p:sp>
        <p:nvSpPr>
          <p:cNvPr id="8" name="Rectangle 7">
            <a:extLst>
              <a:ext uri="{FF2B5EF4-FFF2-40B4-BE49-F238E27FC236}">
                <a16:creationId xmlns:a16="http://schemas.microsoft.com/office/drawing/2014/main" id="{278A8AF7-A0D0-4942-FC68-2F48DA2ED0E1}"/>
              </a:ext>
            </a:extLst>
          </p:cNvPr>
          <p:cNvSpPr/>
          <p:nvPr/>
        </p:nvSpPr>
        <p:spPr>
          <a:xfrm>
            <a:off x="838200" y="2584961"/>
            <a:ext cx="4690188" cy="3541848"/>
          </a:xfrm>
          <a:prstGeom prst="rect">
            <a:avLst/>
          </a:prstGeom>
          <a:solidFill>
            <a:schemeClr val="accent6">
              <a:alpha val="37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latin typeface="Calibri" panose="020F0502020204030204" pitchFamily="34" charset="0"/>
                <a:cs typeface="Calibri" panose="020F0502020204030204" pitchFamily="34" charset="0"/>
              </a:rPr>
              <a:t>How to parametrize 3D Gaussian?</a:t>
            </a:r>
            <a:endParaRPr lang="en-DE" sz="4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2350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0BC55-14B9-CC4B-EDC8-D1825A206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0C5B3A-3359-2404-D3F4-083BBCAA069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Parametrization of 3D Gaussian</a:t>
            </a:r>
          </a:p>
        </p:txBody>
      </p:sp>
      <p:sp>
        <p:nvSpPr>
          <p:cNvPr id="14" name="Rectangle 13">
            <a:extLst>
              <a:ext uri="{FF2B5EF4-FFF2-40B4-BE49-F238E27FC236}">
                <a16:creationId xmlns:a16="http://schemas.microsoft.com/office/drawing/2014/main" id="{DD2473CB-5482-2B90-2CCC-0CA613BAA94C}"/>
              </a:ext>
            </a:extLst>
          </p:cNvPr>
          <p:cNvSpPr/>
          <p:nvPr/>
        </p:nvSpPr>
        <p:spPr>
          <a:xfrm>
            <a:off x="838200" y="2584961"/>
            <a:ext cx="4690188" cy="3541848"/>
          </a:xfrm>
          <a:prstGeom prst="rect">
            <a:avLst/>
          </a:prstGeom>
          <a:solidFill>
            <a:schemeClr val="accent6">
              <a:alpha val="37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latin typeface="Calibri" panose="020F0502020204030204" pitchFamily="34" charset="0"/>
                <a:cs typeface="Calibri" panose="020F0502020204030204" pitchFamily="34" charset="0"/>
              </a:rPr>
              <a:t>How to parametrize 3D Gaussian?</a:t>
            </a:r>
            <a:endParaRPr lang="en-DE" sz="4500" dirty="0">
              <a:solidFill>
                <a:schemeClr val="tx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5D755974-843F-0B66-31F0-25103F99F6E4}"/>
              </a:ext>
            </a:extLst>
          </p:cNvPr>
          <p:cNvSpPr/>
          <p:nvPr/>
        </p:nvSpPr>
        <p:spPr>
          <a:xfrm>
            <a:off x="5841482" y="2584962"/>
            <a:ext cx="5947474" cy="3541847"/>
          </a:xfrm>
          <a:prstGeom prst="rect">
            <a:avLst/>
          </a:prstGeom>
          <a:solidFill>
            <a:schemeClr val="accent6">
              <a:alpha val="37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Calibri" panose="020F0502020204030204" pitchFamily="34" charset="0"/>
                <a:cs typeface="Calibri" panose="020F0502020204030204" pitchFamily="34" charset="0"/>
              </a:rPr>
              <a:t>3D Gaussian parametrized by:</a:t>
            </a:r>
          </a:p>
          <a:p>
            <a:pPr marL="285750" indent="-285750">
              <a:buFontTx/>
              <a:buChar char="-"/>
            </a:pPr>
            <a:r>
              <a:rPr lang="en-US" sz="2800" dirty="0">
                <a:solidFill>
                  <a:schemeClr val="tx1"/>
                </a:solidFill>
                <a:latin typeface="Calibri" panose="020F0502020204030204" pitchFamily="34" charset="0"/>
                <a:cs typeface="Calibri" panose="020F0502020204030204" pitchFamily="34" charset="0"/>
              </a:rPr>
              <a:t>Covariance </a:t>
            </a:r>
            <a:r>
              <a:rPr lang="el-GR" sz="2800" b="1" dirty="0">
                <a:solidFill>
                  <a:srgbClr val="242424"/>
                </a:solidFill>
                <a:latin typeface="Calibri" panose="020F0502020204030204" pitchFamily="34" charset="0"/>
                <a:cs typeface="Calibri" panose="020F0502020204030204" pitchFamily="34" charset="0"/>
              </a:rPr>
              <a:t>Σ</a:t>
            </a:r>
            <a:endParaRPr lang="en-US" sz="2800" dirty="0">
              <a:solidFill>
                <a:schemeClr val="tx1"/>
              </a:solidFill>
              <a:latin typeface="Calibri" panose="020F0502020204030204" pitchFamily="34" charset="0"/>
              <a:cs typeface="Calibri" panose="020F0502020204030204" pitchFamily="34" charset="0"/>
            </a:endParaRPr>
          </a:p>
          <a:p>
            <a:pPr marL="285750" indent="-285750">
              <a:buFontTx/>
              <a:buChar char="-"/>
            </a:pPr>
            <a:r>
              <a:rPr lang="en-US" sz="2800" dirty="0">
                <a:solidFill>
                  <a:schemeClr val="tx1"/>
                </a:solidFill>
                <a:latin typeface="Calibri" panose="020F0502020204030204" pitchFamily="34" charset="0"/>
                <a:cs typeface="Calibri" panose="020F0502020204030204" pitchFamily="34" charset="0"/>
              </a:rPr>
              <a:t>Mean) </a:t>
            </a:r>
            <a:r>
              <a:rPr lang="el-GR" sz="2800" b="1" dirty="0">
                <a:solidFill>
                  <a:srgbClr val="242424"/>
                </a:solidFill>
                <a:effectLst/>
                <a:latin typeface="Calibri" panose="020F0502020204030204" pitchFamily="34" charset="0"/>
                <a:cs typeface="Calibri" panose="020F0502020204030204" pitchFamily="34" charset="0"/>
              </a:rPr>
              <a:t>μ</a:t>
            </a:r>
            <a:r>
              <a:rPr lang="en-US" sz="2800" b="1" dirty="0">
                <a:solidFill>
                  <a:srgbClr val="242424"/>
                </a:solidFill>
                <a:latin typeface="Calibri" panose="020F0502020204030204" pitchFamily="34" charset="0"/>
                <a:cs typeface="Calibri" panose="020F0502020204030204" pitchFamily="34" charset="0"/>
              </a:rPr>
              <a:t> </a:t>
            </a:r>
          </a:p>
          <a:p>
            <a:pPr marL="285750" indent="-285750">
              <a:buFontTx/>
              <a:buChar char="-"/>
            </a:pPr>
            <a:r>
              <a:rPr lang="en-US" sz="2800" dirty="0">
                <a:solidFill>
                  <a:schemeClr val="tx1"/>
                </a:solidFill>
                <a:latin typeface="Calibri" panose="020F0502020204030204" pitchFamily="34" charset="0"/>
                <a:cs typeface="Calibri" panose="020F0502020204030204" pitchFamily="34" charset="0"/>
              </a:rPr>
              <a:t>Opacity </a:t>
            </a:r>
            <a:r>
              <a:rPr lang="en-US" sz="2800" b="1" dirty="0">
                <a:solidFill>
                  <a:schemeClr val="tx1"/>
                </a:solidFill>
                <a:latin typeface="Calibri" panose="020F0502020204030204" pitchFamily="34" charset="0"/>
                <a:cs typeface="Calibri" panose="020F0502020204030204" pitchFamily="34" charset="0"/>
              </a:rPr>
              <a:t>o</a:t>
            </a:r>
            <a:endParaRPr lang="en-US" sz="2800" b="1" dirty="0">
              <a:solidFill>
                <a:srgbClr val="242424"/>
              </a:solidFill>
              <a:latin typeface="Calibri" panose="020F0502020204030204" pitchFamily="34" charset="0"/>
              <a:cs typeface="Calibri" panose="020F0502020204030204" pitchFamily="34" charset="0"/>
            </a:endParaRPr>
          </a:p>
          <a:p>
            <a:pPr marL="285750" indent="-285750">
              <a:buFontTx/>
              <a:buChar char="-"/>
            </a:pPr>
            <a:r>
              <a:rPr lang="en-US" sz="2800" dirty="0">
                <a:solidFill>
                  <a:schemeClr val="tx1"/>
                </a:solidFill>
                <a:latin typeface="Calibri" panose="020F0502020204030204" pitchFamily="34" charset="0"/>
                <a:cs typeface="Calibri" panose="020F0502020204030204" pitchFamily="34" charset="0"/>
              </a:rPr>
              <a:t>Color </a:t>
            </a:r>
            <a:r>
              <a:rPr lang="en-US" sz="2800" b="1" i="1" dirty="0">
                <a:solidFill>
                  <a:schemeClr val="tx1"/>
                </a:solidFill>
                <a:latin typeface="Calibri" panose="020F0502020204030204" pitchFamily="34" charset="0"/>
                <a:cs typeface="Calibri" panose="020F0502020204030204" pitchFamily="34" charset="0"/>
              </a:rPr>
              <a:t>c</a:t>
            </a:r>
            <a:r>
              <a:rPr lang="en-US" sz="2800" b="1" dirty="0">
                <a:solidFill>
                  <a:schemeClr val="tx1"/>
                </a:solidFill>
                <a:latin typeface="Calibri" panose="020F0502020204030204" pitchFamily="34" charset="0"/>
                <a:cs typeface="Calibri" panose="020F0502020204030204" pitchFamily="34" charset="0"/>
              </a:rPr>
              <a:t> </a:t>
            </a:r>
            <a:r>
              <a:rPr lang="en-US" sz="2800" dirty="0">
                <a:solidFill>
                  <a:schemeClr val="tx1"/>
                </a:solidFill>
                <a:latin typeface="Calibri" panose="020F0502020204030204" pitchFamily="34" charset="0"/>
                <a:cs typeface="Calibri" panose="020F0502020204030204" pitchFamily="34" charset="0"/>
              </a:rPr>
              <a:t>– RGB values or spherical harmonics (SH) coefficients.</a:t>
            </a:r>
          </a:p>
          <a:p>
            <a:pPr marL="285750" indent="-285750">
              <a:buFontTx/>
              <a:buChar char="-"/>
            </a:pPr>
            <a:endParaRPr lang="en-DE"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3012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8DDD5FF-E982-31A6-11B8-5E1493B8BD18}"/>
              </a:ext>
            </a:extLst>
          </p:cNvPr>
          <p:cNvSpPr>
            <a:spLocks noGrp="1"/>
          </p:cNvSpPr>
          <p:nvPr>
            <p:ph type="title"/>
          </p:nvPr>
        </p:nvSpPr>
        <p:spPr>
          <a:xfrm>
            <a:off x="429207" y="365125"/>
            <a:ext cx="11439331" cy="1325563"/>
          </a:xfrm>
        </p:spPr>
        <p:txBody>
          <a:bodyPr/>
          <a:lstStyle/>
          <a:p>
            <a:r>
              <a:rPr lang="en-US" dirty="0">
                <a:latin typeface="Calibri" panose="020F0502020204030204" pitchFamily="34" charset="0"/>
                <a:cs typeface="Calibri" panose="020F0502020204030204" pitchFamily="34" charset="0"/>
              </a:rPr>
              <a:t>How to optimize a covariance matrix </a:t>
            </a:r>
            <a:r>
              <a:rPr lang="el-GR" sz="4400" b="1" i="0" dirty="0">
                <a:solidFill>
                  <a:srgbClr val="242424"/>
                </a:solidFill>
                <a:effectLst/>
                <a:latin typeface="Calibri" panose="020F0502020204030204" pitchFamily="34" charset="0"/>
                <a:cs typeface="Calibri" panose="020F0502020204030204" pitchFamily="34" charset="0"/>
              </a:rPr>
              <a:t>Σ</a:t>
            </a:r>
            <a:r>
              <a:rPr lang="en-US" dirty="0">
                <a:latin typeface="Calibri" panose="020F0502020204030204" pitchFamily="34" charset="0"/>
                <a:cs typeface="Calibri" panose="020F0502020204030204" pitchFamily="34" charset="0"/>
              </a:rPr>
              <a:t>?</a:t>
            </a:r>
          </a:p>
        </p:txBody>
      </p:sp>
      <p:sp>
        <p:nvSpPr>
          <p:cNvPr id="16" name="Content Placeholder 2">
            <a:extLst>
              <a:ext uri="{FF2B5EF4-FFF2-40B4-BE49-F238E27FC236}">
                <a16:creationId xmlns:a16="http://schemas.microsoft.com/office/drawing/2014/main" id="{9423B48F-B7E0-4C8E-4498-B1F440CE47DC}"/>
              </a:ext>
            </a:extLst>
          </p:cNvPr>
          <p:cNvSpPr txBox="1">
            <a:spLocks/>
          </p:cNvSpPr>
          <p:nvPr/>
        </p:nvSpPr>
        <p:spPr>
          <a:xfrm>
            <a:off x="838200" y="1452401"/>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Not all symmetric matrices are covariance matrices and gradient updates can easily make them invalid. </a:t>
            </a:r>
          </a:p>
          <a:p>
            <a:r>
              <a:rPr lang="en-US" dirty="0">
                <a:solidFill>
                  <a:srgbClr val="242424"/>
                </a:solidFill>
                <a:latin typeface="Calibri" panose="020F0502020204030204" pitchFamily="34" charset="0"/>
                <a:cs typeface="Calibri" panose="020F0502020204030204" pitchFamily="34" charset="0"/>
              </a:rPr>
              <a:t>The covariance matrix </a:t>
            </a:r>
            <a:r>
              <a:rPr lang="el-GR" b="1" dirty="0">
                <a:solidFill>
                  <a:srgbClr val="242424"/>
                </a:solidFill>
                <a:latin typeface="Calibri" panose="020F0502020204030204" pitchFamily="34" charset="0"/>
                <a:cs typeface="Calibri" panose="020F0502020204030204" pitchFamily="34" charset="0"/>
              </a:rPr>
              <a:t>Σ</a:t>
            </a:r>
            <a:r>
              <a:rPr lang="en-US" dirty="0">
                <a:solidFill>
                  <a:srgbClr val="242424"/>
                </a:solidFill>
                <a:latin typeface="Calibri" panose="020F0502020204030204" pitchFamily="34" charset="0"/>
                <a:cs typeface="Calibri" panose="020F0502020204030204" pitchFamily="34" charset="0"/>
              </a:rPr>
              <a:t> of a 3D Gaussian is analogous to describing the configuration of an ellipsoid.</a:t>
            </a:r>
            <a:endParaRPr lang="en-US" dirty="0">
              <a:latin typeface="Calibri" panose="020F0502020204030204" pitchFamily="34" charset="0"/>
              <a:cs typeface="Calibri" panose="020F0502020204030204" pitchFamily="34" charset="0"/>
            </a:endParaRPr>
          </a:p>
          <a:p>
            <a:r>
              <a:rPr lang="el-GR" b="1" dirty="0">
                <a:solidFill>
                  <a:srgbClr val="242424"/>
                </a:solidFill>
                <a:latin typeface="Calibri" panose="020F0502020204030204" pitchFamily="34" charset="0"/>
                <a:cs typeface="Calibri" panose="020F0502020204030204" pitchFamily="34" charset="0"/>
              </a:rPr>
              <a:t>Σ </a:t>
            </a:r>
            <a:r>
              <a:rPr lang="en-US" dirty="0">
                <a:solidFill>
                  <a:srgbClr val="242424"/>
                </a:solidFill>
                <a:latin typeface="Calibri" panose="020F0502020204030204" pitchFamily="34" charset="0"/>
                <a:cs typeface="Calibri" panose="020F0502020204030204" pitchFamily="34" charset="0"/>
              </a:rPr>
              <a:t>has a physical meaning </a:t>
            </a:r>
            <a:r>
              <a:rPr lang="en-US" dirty="0">
                <a:latin typeface="Calibri" panose="020F0502020204030204" pitchFamily="34" charset="0"/>
                <a:cs typeface="Calibri" panose="020F0502020204030204" pitchFamily="34" charset="0"/>
              </a:rPr>
              <a:t>if its a </a:t>
            </a:r>
            <a:r>
              <a:rPr lang="en-US" u="sng" dirty="0">
                <a:latin typeface="Calibri" panose="020F0502020204030204" pitchFamily="34" charset="0"/>
                <a:cs typeface="Calibri" panose="020F0502020204030204" pitchFamily="34" charset="0"/>
              </a:rPr>
              <a:t>positive-semi definite matrix</a:t>
            </a:r>
            <a:r>
              <a:rPr lang="en-US" dirty="0">
                <a:latin typeface="Calibri" panose="020F0502020204030204" pitchFamily="34" charset="0"/>
                <a:cs typeface="Calibri" panose="020F0502020204030204" pitchFamily="34" charset="0"/>
              </a:rPr>
              <a:t>. So factorize as follows:</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976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1C0AD-2DCD-21AE-DE75-5D474F68BB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3DEB0-675D-E52C-18E4-CAA5BF57D969}"/>
              </a:ext>
            </a:extLst>
          </p:cNvPr>
          <p:cNvSpPr>
            <a:spLocks noGrp="1"/>
          </p:cNvSpPr>
          <p:nvPr>
            <p:ph type="title"/>
          </p:nvPr>
        </p:nvSpPr>
        <p:spPr>
          <a:xfrm>
            <a:off x="429207" y="365125"/>
            <a:ext cx="11439331" cy="1325563"/>
          </a:xfrm>
        </p:spPr>
        <p:txBody>
          <a:bodyPr/>
          <a:lstStyle/>
          <a:p>
            <a:r>
              <a:rPr lang="en-US" dirty="0">
                <a:latin typeface="Calibri" panose="020F0502020204030204" pitchFamily="34" charset="0"/>
                <a:cs typeface="Calibri" panose="020F0502020204030204" pitchFamily="34" charset="0"/>
              </a:rPr>
              <a:t>How to optimize a covariance matrix </a:t>
            </a:r>
            <a:r>
              <a:rPr lang="el-GR" sz="4400" b="1" i="0" dirty="0">
                <a:solidFill>
                  <a:srgbClr val="242424"/>
                </a:solidFill>
                <a:effectLst/>
                <a:latin typeface="Calibri" panose="020F0502020204030204" pitchFamily="34" charset="0"/>
                <a:cs typeface="Calibri" panose="020F0502020204030204" pitchFamily="34" charset="0"/>
              </a:rPr>
              <a:t>Σ</a:t>
            </a:r>
            <a:r>
              <a:rPr lang="en-US" dirty="0">
                <a:latin typeface="Calibri" panose="020F0502020204030204" pitchFamily="34" charset="0"/>
                <a:cs typeface="Calibri" panose="020F0502020204030204" pitchFamily="34" charset="0"/>
              </a:rPr>
              <a:t>?</a:t>
            </a:r>
          </a:p>
        </p:txBody>
      </p:sp>
      <p:sp>
        <p:nvSpPr>
          <p:cNvPr id="3" name="Content Placeholder 2">
            <a:extLst>
              <a:ext uri="{FF2B5EF4-FFF2-40B4-BE49-F238E27FC236}">
                <a16:creationId xmlns:a16="http://schemas.microsoft.com/office/drawing/2014/main" id="{B5791363-95AC-9315-5DFC-7A026B5F11F7}"/>
              </a:ext>
            </a:extLst>
          </p:cNvPr>
          <p:cNvSpPr>
            <a:spLocks noGrp="1"/>
          </p:cNvSpPr>
          <p:nvPr>
            <p:ph idx="1"/>
          </p:nvPr>
        </p:nvSpPr>
        <p:spPr>
          <a:xfrm>
            <a:off x="838200" y="1452401"/>
            <a:ext cx="10515600" cy="4351338"/>
          </a:xfrm>
        </p:spPr>
        <p:txBody>
          <a:bodyPr>
            <a:normAutofit fontScale="92500" lnSpcReduction="10000"/>
          </a:bodyPr>
          <a:lstStyle/>
          <a:p>
            <a:r>
              <a:rPr lang="en-US" dirty="0">
                <a:latin typeface="Calibri" panose="020F0502020204030204" pitchFamily="34" charset="0"/>
                <a:cs typeface="Calibri" panose="020F0502020204030204" pitchFamily="34" charset="0"/>
              </a:rPr>
              <a:t>Not all symmetric matrices are covariance matrices and gradient updates can easily make them invalid. </a:t>
            </a:r>
          </a:p>
          <a:p>
            <a:r>
              <a:rPr lang="en-US" b="0" i="0" dirty="0">
                <a:solidFill>
                  <a:srgbClr val="242424"/>
                </a:solidFill>
                <a:effectLst/>
                <a:latin typeface="Calibri" panose="020F0502020204030204" pitchFamily="34" charset="0"/>
                <a:cs typeface="Calibri" panose="020F0502020204030204" pitchFamily="34" charset="0"/>
              </a:rPr>
              <a:t>The covariance matrix </a:t>
            </a:r>
            <a:r>
              <a:rPr lang="el-GR" b="0" i="0" dirty="0">
                <a:solidFill>
                  <a:srgbClr val="242424"/>
                </a:solidFill>
                <a:effectLst/>
                <a:latin typeface="Calibri" panose="020F0502020204030204" pitchFamily="34" charset="0"/>
                <a:cs typeface="Calibri" panose="020F0502020204030204" pitchFamily="34" charset="0"/>
              </a:rPr>
              <a:t>Σ</a:t>
            </a:r>
            <a:r>
              <a:rPr lang="en-US" b="0" i="0" dirty="0">
                <a:solidFill>
                  <a:srgbClr val="242424"/>
                </a:solidFill>
                <a:effectLst/>
                <a:latin typeface="Calibri" panose="020F0502020204030204" pitchFamily="34" charset="0"/>
                <a:cs typeface="Calibri" panose="020F0502020204030204" pitchFamily="34" charset="0"/>
              </a:rPr>
              <a:t> of a 3D Gaussian is analogous to describing the configuration of an ellipsoid.</a:t>
            </a:r>
            <a:endParaRPr lang="en-US" dirty="0">
              <a:latin typeface="Calibri" panose="020F0502020204030204" pitchFamily="34" charset="0"/>
              <a:cs typeface="Calibri" panose="020F0502020204030204" pitchFamily="34" charset="0"/>
            </a:endParaRPr>
          </a:p>
          <a:p>
            <a:r>
              <a:rPr lang="el-GR" sz="2800" b="1" i="0" dirty="0">
                <a:solidFill>
                  <a:srgbClr val="242424"/>
                </a:solidFill>
                <a:effectLst/>
                <a:latin typeface="Calibri" panose="020F0502020204030204" pitchFamily="34" charset="0"/>
                <a:cs typeface="Calibri" panose="020F0502020204030204" pitchFamily="34" charset="0"/>
              </a:rPr>
              <a:t>Σ </a:t>
            </a:r>
            <a:r>
              <a:rPr lang="en-US" dirty="0">
                <a:solidFill>
                  <a:srgbClr val="242424"/>
                </a:solidFill>
                <a:latin typeface="Calibri" panose="020F0502020204030204" pitchFamily="34" charset="0"/>
                <a:cs typeface="Calibri" panose="020F0502020204030204" pitchFamily="34" charset="0"/>
              </a:rPr>
              <a:t>has a physical meaning </a:t>
            </a:r>
            <a:r>
              <a:rPr lang="en-US" dirty="0">
                <a:latin typeface="Calibri" panose="020F0502020204030204" pitchFamily="34" charset="0"/>
                <a:cs typeface="Calibri" panose="020F0502020204030204" pitchFamily="34" charset="0"/>
              </a:rPr>
              <a:t>if its a </a:t>
            </a:r>
            <a:r>
              <a:rPr lang="en-US" u="sng" dirty="0">
                <a:latin typeface="Calibri" panose="020F0502020204030204" pitchFamily="34" charset="0"/>
                <a:cs typeface="Calibri" panose="020F0502020204030204" pitchFamily="34" charset="0"/>
              </a:rPr>
              <a:t>positive-semi definite matrix</a:t>
            </a:r>
            <a:r>
              <a:rPr lang="en-US" dirty="0">
                <a:latin typeface="Calibri" panose="020F0502020204030204" pitchFamily="34" charset="0"/>
                <a:cs typeface="Calibri" panose="020F0502020204030204" pitchFamily="34" charset="0"/>
              </a:rPr>
              <a:t>. So factorize as follows:</a:t>
            </a:r>
          </a:p>
          <a:p>
            <a:pPr marL="0" indent="0">
              <a:buNone/>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0" indent="0">
              <a:buNone/>
            </a:pP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E0C0E6B-01C3-68AA-C391-60037997F80F}"/>
              </a:ext>
            </a:extLst>
          </p:cNvPr>
          <p:cNvPicPr>
            <a:picLocks noChangeAspect="1"/>
          </p:cNvPicPr>
          <p:nvPr/>
        </p:nvPicPr>
        <p:blipFill>
          <a:blip r:embed="rId3"/>
          <a:stretch>
            <a:fillRect/>
          </a:stretch>
        </p:blipFill>
        <p:spPr>
          <a:xfrm>
            <a:off x="4071351" y="3834419"/>
            <a:ext cx="3211763" cy="1142790"/>
          </a:xfrm>
          <a:prstGeom prst="rect">
            <a:avLst/>
          </a:prstGeom>
        </p:spPr>
      </p:pic>
      <p:sp>
        <p:nvSpPr>
          <p:cNvPr id="6" name="Rectangle 5">
            <a:extLst>
              <a:ext uri="{FF2B5EF4-FFF2-40B4-BE49-F238E27FC236}">
                <a16:creationId xmlns:a16="http://schemas.microsoft.com/office/drawing/2014/main" id="{EAC5224E-9170-2E25-D335-B8773AF09B2F}"/>
              </a:ext>
            </a:extLst>
          </p:cNvPr>
          <p:cNvSpPr/>
          <p:nvPr/>
        </p:nvSpPr>
        <p:spPr>
          <a:xfrm>
            <a:off x="6077338" y="5053159"/>
            <a:ext cx="2509523" cy="1191888"/>
          </a:xfrm>
          <a:prstGeom prst="rect">
            <a:avLst/>
          </a:prstGeom>
          <a:solidFill>
            <a:schemeClr val="accent2">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Diagonal  scaling matrix (3 parameters for scale)</a:t>
            </a:r>
            <a:endParaRPr lang="en-DE" dirty="0">
              <a:solidFill>
                <a:schemeClr val="tx1"/>
              </a:solidFill>
              <a:latin typeface="Century Gothic" panose="020B0502020202020204" pitchFamily="34" charset="0"/>
            </a:endParaRPr>
          </a:p>
        </p:txBody>
      </p:sp>
      <p:sp>
        <p:nvSpPr>
          <p:cNvPr id="7" name="Rectangle 6">
            <a:extLst>
              <a:ext uri="{FF2B5EF4-FFF2-40B4-BE49-F238E27FC236}">
                <a16:creationId xmlns:a16="http://schemas.microsoft.com/office/drawing/2014/main" id="{0B6AB280-8583-D873-56D5-9DCD76B2C2A3}"/>
              </a:ext>
            </a:extLst>
          </p:cNvPr>
          <p:cNvSpPr/>
          <p:nvPr/>
        </p:nvSpPr>
        <p:spPr>
          <a:xfrm>
            <a:off x="3747830" y="5102255"/>
            <a:ext cx="1570620" cy="1142791"/>
          </a:xfrm>
          <a:prstGeom prst="rect">
            <a:avLst/>
          </a:prstGeom>
          <a:solidFill>
            <a:schemeClr val="accent5">
              <a:lumMod val="75000"/>
              <a:alpha val="29423"/>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latin typeface="Century Gothic" panose="020B0502020202020204" pitchFamily="34" charset="0"/>
              </a:rPr>
              <a:t>3x3 Rotation matrix</a:t>
            </a:r>
            <a:endParaRPr lang="en-DE">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id="{547C2E04-5288-595B-231A-2ED27F6AB70B}"/>
              </a:ext>
            </a:extLst>
          </p:cNvPr>
          <p:cNvSpPr/>
          <p:nvPr/>
        </p:nvSpPr>
        <p:spPr>
          <a:xfrm>
            <a:off x="5109321" y="4082824"/>
            <a:ext cx="376168" cy="853394"/>
          </a:xfrm>
          <a:prstGeom prst="rect">
            <a:avLst/>
          </a:prstGeom>
          <a:solidFill>
            <a:schemeClr val="accent5">
              <a:lumMod val="75000"/>
              <a:alpha val="29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id="{7BD37B77-377E-93B2-CB98-E0578BB079F9}"/>
              </a:ext>
            </a:extLst>
          </p:cNvPr>
          <p:cNvSpPr/>
          <p:nvPr/>
        </p:nvSpPr>
        <p:spPr>
          <a:xfrm>
            <a:off x="5491533" y="4082824"/>
            <a:ext cx="371398" cy="853395"/>
          </a:xfrm>
          <a:prstGeom prst="rect">
            <a:avLst/>
          </a:prstGeom>
          <a:solidFill>
            <a:schemeClr val="accent2">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p:txBody>
      </p:sp>
      <p:sp>
        <p:nvSpPr>
          <p:cNvPr id="10" name="Rectangle 9">
            <a:extLst>
              <a:ext uri="{FF2B5EF4-FFF2-40B4-BE49-F238E27FC236}">
                <a16:creationId xmlns:a16="http://schemas.microsoft.com/office/drawing/2014/main" id="{6E429E72-815F-6572-454C-60F9DF1F45AE}"/>
              </a:ext>
            </a:extLst>
          </p:cNvPr>
          <p:cNvSpPr/>
          <p:nvPr/>
        </p:nvSpPr>
        <p:spPr>
          <a:xfrm>
            <a:off x="1971206" y="4066528"/>
            <a:ext cx="1776623" cy="866167"/>
          </a:xfrm>
          <a:prstGeom prst="rect">
            <a:avLst/>
          </a:prstGeom>
          <a:solidFill>
            <a:schemeClr val="tx2">
              <a:lumMod val="50000"/>
              <a:lumOff val="50000"/>
              <a:alpha val="29423"/>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latin typeface="Century Gothic" panose="020B0502020202020204" pitchFamily="34" charset="0"/>
              </a:rPr>
              <a:t>3x3</a:t>
            </a:r>
          </a:p>
          <a:p>
            <a:pPr algn="ctr"/>
            <a:r>
              <a:rPr lang="en-US" dirty="0">
                <a:solidFill>
                  <a:schemeClr val="accent5">
                    <a:lumMod val="50000"/>
                  </a:schemeClr>
                </a:solidFill>
                <a:latin typeface="Century Gothic" panose="020B0502020202020204" pitchFamily="34" charset="0"/>
              </a:rPr>
              <a:t>Covariance Matrix</a:t>
            </a:r>
            <a:endParaRPr lang="en-DE">
              <a:solidFill>
                <a:schemeClr val="accent5">
                  <a:lumMod val="50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76BC94DB-9D82-5516-82B8-99F15C278217}"/>
              </a:ext>
            </a:extLst>
          </p:cNvPr>
          <p:cNvSpPr/>
          <p:nvPr/>
        </p:nvSpPr>
        <p:spPr>
          <a:xfrm>
            <a:off x="4059263" y="4066528"/>
            <a:ext cx="595411" cy="866167"/>
          </a:xfrm>
          <a:prstGeom prst="rect">
            <a:avLst/>
          </a:prstGeom>
          <a:solidFill>
            <a:schemeClr val="tx2">
              <a:lumMod val="50000"/>
              <a:lumOff val="50000"/>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377127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2B8D-D97F-EA77-325D-6725EB55EF59}"/>
              </a:ext>
            </a:extLst>
          </p:cNvPr>
          <p:cNvSpPr>
            <a:spLocks noGrp="1"/>
          </p:cNvSpPr>
          <p:nvPr>
            <p:ph type="title"/>
          </p:nvPr>
        </p:nvSpPr>
        <p:spPr>
          <a:xfrm>
            <a:off x="534176" y="193860"/>
            <a:ext cx="11123645" cy="1325563"/>
          </a:xfrm>
        </p:spPr>
        <p:txBody>
          <a:bodyPr>
            <a:normAutofit/>
          </a:bodyPr>
          <a:lstStyle/>
          <a:p>
            <a:r>
              <a:rPr lang="en-US" sz="4000" dirty="0">
                <a:latin typeface="Calibri" panose="020F0502020204030204" pitchFamily="34" charset="0"/>
                <a:cs typeface="Calibri" panose="020F0502020204030204" pitchFamily="34" charset="0"/>
              </a:rPr>
              <a:t>Projection of a covariance matrix </a:t>
            </a:r>
            <a:r>
              <a:rPr lang="el-GR" sz="4000" b="1" i="0" dirty="0">
                <a:solidFill>
                  <a:srgbClr val="242424"/>
                </a:solidFill>
                <a:effectLst/>
                <a:latin typeface="Calibri" panose="020F0502020204030204" pitchFamily="34" charset="0"/>
                <a:cs typeface="Calibri" panose="020F0502020204030204" pitchFamily="34" charset="0"/>
              </a:rPr>
              <a:t>Σ</a:t>
            </a:r>
            <a:r>
              <a:rPr lang="en-US" sz="4000" b="1" i="0" dirty="0">
                <a:solidFill>
                  <a:srgbClr val="242424"/>
                </a:solidFill>
                <a:effectLst/>
                <a:latin typeface="Calibri" panose="020F0502020204030204" pitchFamily="34" charset="0"/>
                <a:cs typeface="Calibri" panose="020F0502020204030204" pitchFamily="34" charset="0"/>
              </a:rPr>
              <a:t> </a:t>
            </a:r>
            <a:r>
              <a:rPr lang="en-US" sz="4000" i="0" dirty="0">
                <a:solidFill>
                  <a:srgbClr val="242424"/>
                </a:solidFill>
                <a:effectLst/>
                <a:latin typeface="Calibri" panose="020F0502020204030204" pitchFamily="34" charset="0"/>
                <a:cs typeface="Calibri" panose="020F0502020204030204" pitchFamily="34" charset="0"/>
              </a:rPr>
              <a:t>into 2D</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40477F8-13E7-F3A5-61D6-4961FE064FDA}"/>
              </a:ext>
            </a:extLst>
          </p:cNvPr>
          <p:cNvPicPr>
            <a:picLocks noChangeAspect="1"/>
          </p:cNvPicPr>
          <p:nvPr/>
        </p:nvPicPr>
        <p:blipFill>
          <a:blip r:embed="rId3"/>
          <a:stretch>
            <a:fillRect/>
          </a:stretch>
        </p:blipFill>
        <p:spPr>
          <a:xfrm>
            <a:off x="4724494" y="1018372"/>
            <a:ext cx="3211763" cy="1142790"/>
          </a:xfrm>
          <a:prstGeom prst="rect">
            <a:avLst/>
          </a:prstGeom>
        </p:spPr>
      </p:pic>
      <p:sp>
        <p:nvSpPr>
          <p:cNvPr id="19" name="Rectangle 18">
            <a:extLst>
              <a:ext uri="{FF2B5EF4-FFF2-40B4-BE49-F238E27FC236}">
                <a16:creationId xmlns:a16="http://schemas.microsoft.com/office/drawing/2014/main" id="{422560CD-18AF-8BE7-FE29-D3E5FBD0EAC1}"/>
              </a:ext>
            </a:extLst>
          </p:cNvPr>
          <p:cNvSpPr/>
          <p:nvPr/>
        </p:nvSpPr>
        <p:spPr>
          <a:xfrm>
            <a:off x="6730481" y="2237112"/>
            <a:ext cx="2509523" cy="1191888"/>
          </a:xfrm>
          <a:prstGeom prst="rect">
            <a:avLst/>
          </a:prstGeom>
          <a:solidFill>
            <a:schemeClr val="accent2">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Diagonal  scaling matrix (3 parameters for scale)</a:t>
            </a:r>
            <a:endParaRPr lang="en-DE"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F4D5C5BE-12F9-15F3-0F34-5551F96E0B91}"/>
              </a:ext>
            </a:extLst>
          </p:cNvPr>
          <p:cNvSpPr/>
          <p:nvPr/>
        </p:nvSpPr>
        <p:spPr>
          <a:xfrm>
            <a:off x="4400973" y="2286208"/>
            <a:ext cx="1570620" cy="1142791"/>
          </a:xfrm>
          <a:prstGeom prst="rect">
            <a:avLst/>
          </a:prstGeom>
          <a:solidFill>
            <a:schemeClr val="accent5">
              <a:lumMod val="75000"/>
              <a:alpha val="29423"/>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latin typeface="Century Gothic" panose="020B0502020202020204" pitchFamily="34" charset="0"/>
              </a:rPr>
              <a:t>3x3 Rotation matrix</a:t>
            </a:r>
            <a:endParaRPr lang="en-DE">
              <a:solidFill>
                <a:schemeClr val="accent5">
                  <a:lumMod val="50000"/>
                </a:schemeClr>
              </a:solidFill>
              <a:latin typeface="Century Gothic" panose="020B0502020202020204" pitchFamily="34" charset="0"/>
            </a:endParaRPr>
          </a:p>
        </p:txBody>
      </p:sp>
      <p:sp>
        <p:nvSpPr>
          <p:cNvPr id="21" name="Rectangle 20">
            <a:extLst>
              <a:ext uri="{FF2B5EF4-FFF2-40B4-BE49-F238E27FC236}">
                <a16:creationId xmlns:a16="http://schemas.microsoft.com/office/drawing/2014/main" id="{75105F3F-83E7-1506-78DC-CDCE14845C7C}"/>
              </a:ext>
            </a:extLst>
          </p:cNvPr>
          <p:cNvSpPr/>
          <p:nvPr/>
        </p:nvSpPr>
        <p:spPr>
          <a:xfrm>
            <a:off x="5762464" y="1266777"/>
            <a:ext cx="376168" cy="853394"/>
          </a:xfrm>
          <a:prstGeom prst="rect">
            <a:avLst/>
          </a:prstGeom>
          <a:solidFill>
            <a:schemeClr val="accent5">
              <a:lumMod val="75000"/>
              <a:alpha val="29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5">
                  <a:lumMod val="50000"/>
                </a:schemeClr>
              </a:solidFill>
              <a:latin typeface="Century Gothic" panose="020B0502020202020204" pitchFamily="34" charset="0"/>
            </a:endParaRPr>
          </a:p>
        </p:txBody>
      </p:sp>
      <p:sp>
        <p:nvSpPr>
          <p:cNvPr id="22" name="Rectangle 21">
            <a:extLst>
              <a:ext uri="{FF2B5EF4-FFF2-40B4-BE49-F238E27FC236}">
                <a16:creationId xmlns:a16="http://schemas.microsoft.com/office/drawing/2014/main" id="{24BD0261-8180-E1CC-F810-A6C1DF60B119}"/>
              </a:ext>
            </a:extLst>
          </p:cNvPr>
          <p:cNvSpPr/>
          <p:nvPr/>
        </p:nvSpPr>
        <p:spPr>
          <a:xfrm>
            <a:off x="6144676" y="1266777"/>
            <a:ext cx="371398" cy="853395"/>
          </a:xfrm>
          <a:prstGeom prst="rect">
            <a:avLst/>
          </a:prstGeom>
          <a:solidFill>
            <a:schemeClr val="accent2">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p:txBody>
      </p:sp>
      <p:sp>
        <p:nvSpPr>
          <p:cNvPr id="23" name="Rectangle 22">
            <a:extLst>
              <a:ext uri="{FF2B5EF4-FFF2-40B4-BE49-F238E27FC236}">
                <a16:creationId xmlns:a16="http://schemas.microsoft.com/office/drawing/2014/main" id="{BB4DEA06-FEAF-E851-56EA-0C0443F4E5AB}"/>
              </a:ext>
            </a:extLst>
          </p:cNvPr>
          <p:cNvSpPr/>
          <p:nvPr/>
        </p:nvSpPr>
        <p:spPr>
          <a:xfrm>
            <a:off x="2624349" y="1250481"/>
            <a:ext cx="1776623" cy="866167"/>
          </a:xfrm>
          <a:prstGeom prst="rect">
            <a:avLst/>
          </a:prstGeom>
          <a:solidFill>
            <a:schemeClr val="tx2">
              <a:lumMod val="50000"/>
              <a:lumOff val="50000"/>
              <a:alpha val="29423"/>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latin typeface="Century Gothic" panose="020B0502020202020204" pitchFamily="34" charset="0"/>
              </a:rPr>
              <a:t>3x3</a:t>
            </a:r>
          </a:p>
          <a:p>
            <a:pPr algn="ctr"/>
            <a:r>
              <a:rPr lang="en-US" dirty="0">
                <a:solidFill>
                  <a:schemeClr val="accent5">
                    <a:lumMod val="50000"/>
                  </a:schemeClr>
                </a:solidFill>
                <a:latin typeface="Century Gothic" panose="020B0502020202020204" pitchFamily="34" charset="0"/>
              </a:rPr>
              <a:t>Covariance Matrix</a:t>
            </a:r>
            <a:endParaRPr lang="en-DE">
              <a:solidFill>
                <a:schemeClr val="accent5">
                  <a:lumMod val="50000"/>
                </a:schemeClr>
              </a:solidFill>
              <a:latin typeface="Century Gothic" panose="020B0502020202020204" pitchFamily="34" charset="0"/>
            </a:endParaRPr>
          </a:p>
        </p:txBody>
      </p:sp>
      <p:sp>
        <p:nvSpPr>
          <p:cNvPr id="24" name="Rectangle 23">
            <a:extLst>
              <a:ext uri="{FF2B5EF4-FFF2-40B4-BE49-F238E27FC236}">
                <a16:creationId xmlns:a16="http://schemas.microsoft.com/office/drawing/2014/main" id="{F2765AB7-6F39-0472-5EB2-750A80735540}"/>
              </a:ext>
            </a:extLst>
          </p:cNvPr>
          <p:cNvSpPr/>
          <p:nvPr/>
        </p:nvSpPr>
        <p:spPr>
          <a:xfrm>
            <a:off x="4712406" y="1250481"/>
            <a:ext cx="595411" cy="866167"/>
          </a:xfrm>
          <a:prstGeom prst="rect">
            <a:avLst/>
          </a:prstGeom>
          <a:solidFill>
            <a:schemeClr val="tx2">
              <a:lumMod val="50000"/>
              <a:lumOff val="50000"/>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926557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48F29-1B7C-CC4A-46C4-C78E08CFF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97F32-6797-9A73-E9AF-1BF576FCEF3C}"/>
              </a:ext>
            </a:extLst>
          </p:cNvPr>
          <p:cNvSpPr>
            <a:spLocks noGrp="1"/>
          </p:cNvSpPr>
          <p:nvPr>
            <p:ph type="title"/>
          </p:nvPr>
        </p:nvSpPr>
        <p:spPr>
          <a:xfrm>
            <a:off x="534176" y="193860"/>
            <a:ext cx="11123645" cy="1325563"/>
          </a:xfrm>
        </p:spPr>
        <p:txBody>
          <a:bodyPr>
            <a:normAutofit/>
          </a:bodyPr>
          <a:lstStyle/>
          <a:p>
            <a:r>
              <a:rPr lang="en-US" sz="4000" dirty="0">
                <a:latin typeface="Calibri" panose="020F0502020204030204" pitchFamily="34" charset="0"/>
                <a:cs typeface="Calibri" panose="020F0502020204030204" pitchFamily="34" charset="0"/>
              </a:rPr>
              <a:t>Projection of a covariance matrix </a:t>
            </a:r>
            <a:r>
              <a:rPr lang="el-GR" sz="4000" b="1" i="0" dirty="0">
                <a:solidFill>
                  <a:srgbClr val="242424"/>
                </a:solidFill>
                <a:effectLst/>
                <a:latin typeface="Calibri" panose="020F0502020204030204" pitchFamily="34" charset="0"/>
                <a:cs typeface="Calibri" panose="020F0502020204030204" pitchFamily="34" charset="0"/>
              </a:rPr>
              <a:t>Σ</a:t>
            </a:r>
            <a:r>
              <a:rPr lang="en-US" sz="4000" b="1" i="0" dirty="0">
                <a:solidFill>
                  <a:srgbClr val="242424"/>
                </a:solidFill>
                <a:effectLst/>
                <a:latin typeface="Calibri" panose="020F0502020204030204" pitchFamily="34" charset="0"/>
                <a:cs typeface="Calibri" panose="020F0502020204030204" pitchFamily="34" charset="0"/>
              </a:rPr>
              <a:t> </a:t>
            </a:r>
            <a:r>
              <a:rPr lang="en-US" sz="4000" i="0" dirty="0">
                <a:solidFill>
                  <a:srgbClr val="242424"/>
                </a:solidFill>
                <a:effectLst/>
                <a:latin typeface="Calibri" panose="020F0502020204030204" pitchFamily="34" charset="0"/>
                <a:cs typeface="Calibri" panose="020F0502020204030204" pitchFamily="34" charset="0"/>
              </a:rPr>
              <a:t>into 2D</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C750CC7-6ABB-BCF9-ED58-3A1BDB719D80}"/>
              </a:ext>
            </a:extLst>
          </p:cNvPr>
          <p:cNvPicPr>
            <a:picLocks noChangeAspect="1"/>
          </p:cNvPicPr>
          <p:nvPr/>
        </p:nvPicPr>
        <p:blipFill>
          <a:blip r:embed="rId3"/>
          <a:stretch>
            <a:fillRect/>
          </a:stretch>
        </p:blipFill>
        <p:spPr>
          <a:xfrm>
            <a:off x="4724494" y="1018372"/>
            <a:ext cx="3211763" cy="1142790"/>
          </a:xfrm>
          <a:prstGeom prst="rect">
            <a:avLst/>
          </a:prstGeom>
        </p:spPr>
      </p:pic>
      <p:sp>
        <p:nvSpPr>
          <p:cNvPr id="19" name="Rectangle 18">
            <a:extLst>
              <a:ext uri="{FF2B5EF4-FFF2-40B4-BE49-F238E27FC236}">
                <a16:creationId xmlns:a16="http://schemas.microsoft.com/office/drawing/2014/main" id="{D070C6B4-8107-57C2-4AA4-A5952AA955CC}"/>
              </a:ext>
            </a:extLst>
          </p:cNvPr>
          <p:cNvSpPr/>
          <p:nvPr/>
        </p:nvSpPr>
        <p:spPr>
          <a:xfrm>
            <a:off x="6730481" y="2237112"/>
            <a:ext cx="2509523" cy="1191888"/>
          </a:xfrm>
          <a:prstGeom prst="rect">
            <a:avLst/>
          </a:prstGeom>
          <a:solidFill>
            <a:schemeClr val="accent2">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Diagonal  scaling matrix (3 parameters for scale)</a:t>
            </a:r>
            <a:endParaRPr lang="en-DE"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55C7AD02-5544-1EBA-F018-20FA9CA7C44F}"/>
              </a:ext>
            </a:extLst>
          </p:cNvPr>
          <p:cNvSpPr/>
          <p:nvPr/>
        </p:nvSpPr>
        <p:spPr>
          <a:xfrm>
            <a:off x="4400973" y="2286208"/>
            <a:ext cx="1570620" cy="1142791"/>
          </a:xfrm>
          <a:prstGeom prst="rect">
            <a:avLst/>
          </a:prstGeom>
          <a:solidFill>
            <a:schemeClr val="accent5">
              <a:lumMod val="75000"/>
              <a:alpha val="29423"/>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latin typeface="Century Gothic" panose="020B0502020202020204" pitchFamily="34" charset="0"/>
              </a:rPr>
              <a:t>3x3 Rotation matrix</a:t>
            </a:r>
            <a:endParaRPr lang="en-DE">
              <a:solidFill>
                <a:schemeClr val="accent5">
                  <a:lumMod val="50000"/>
                </a:schemeClr>
              </a:solidFill>
              <a:latin typeface="Century Gothic" panose="020B0502020202020204" pitchFamily="34" charset="0"/>
            </a:endParaRPr>
          </a:p>
        </p:txBody>
      </p:sp>
      <p:sp>
        <p:nvSpPr>
          <p:cNvPr id="21" name="Rectangle 20">
            <a:extLst>
              <a:ext uri="{FF2B5EF4-FFF2-40B4-BE49-F238E27FC236}">
                <a16:creationId xmlns:a16="http://schemas.microsoft.com/office/drawing/2014/main" id="{96826946-F508-A3CB-B849-6063420D22A2}"/>
              </a:ext>
            </a:extLst>
          </p:cNvPr>
          <p:cNvSpPr/>
          <p:nvPr/>
        </p:nvSpPr>
        <p:spPr>
          <a:xfrm>
            <a:off x="5762464" y="1266777"/>
            <a:ext cx="376168" cy="853394"/>
          </a:xfrm>
          <a:prstGeom prst="rect">
            <a:avLst/>
          </a:prstGeom>
          <a:solidFill>
            <a:schemeClr val="accent5">
              <a:lumMod val="75000"/>
              <a:alpha val="29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5">
                  <a:lumMod val="50000"/>
                </a:schemeClr>
              </a:solidFill>
              <a:latin typeface="Century Gothic" panose="020B0502020202020204" pitchFamily="34" charset="0"/>
            </a:endParaRPr>
          </a:p>
        </p:txBody>
      </p:sp>
      <p:sp>
        <p:nvSpPr>
          <p:cNvPr id="22" name="Rectangle 21">
            <a:extLst>
              <a:ext uri="{FF2B5EF4-FFF2-40B4-BE49-F238E27FC236}">
                <a16:creationId xmlns:a16="http://schemas.microsoft.com/office/drawing/2014/main" id="{85E5BB15-436C-16CE-1CFD-DA5DC46F7070}"/>
              </a:ext>
            </a:extLst>
          </p:cNvPr>
          <p:cNvSpPr/>
          <p:nvPr/>
        </p:nvSpPr>
        <p:spPr>
          <a:xfrm>
            <a:off x="6144676" y="1266777"/>
            <a:ext cx="371398" cy="853395"/>
          </a:xfrm>
          <a:prstGeom prst="rect">
            <a:avLst/>
          </a:prstGeom>
          <a:solidFill>
            <a:schemeClr val="accent2">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p:txBody>
      </p:sp>
      <p:sp>
        <p:nvSpPr>
          <p:cNvPr id="23" name="Rectangle 22">
            <a:extLst>
              <a:ext uri="{FF2B5EF4-FFF2-40B4-BE49-F238E27FC236}">
                <a16:creationId xmlns:a16="http://schemas.microsoft.com/office/drawing/2014/main" id="{8EB18DD7-50F4-46A1-1477-6548F041A0BE}"/>
              </a:ext>
            </a:extLst>
          </p:cNvPr>
          <p:cNvSpPr/>
          <p:nvPr/>
        </p:nvSpPr>
        <p:spPr>
          <a:xfrm>
            <a:off x="2624349" y="1250481"/>
            <a:ext cx="1776623" cy="866167"/>
          </a:xfrm>
          <a:prstGeom prst="rect">
            <a:avLst/>
          </a:prstGeom>
          <a:solidFill>
            <a:schemeClr val="tx2">
              <a:lumMod val="50000"/>
              <a:lumOff val="50000"/>
              <a:alpha val="29423"/>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latin typeface="Century Gothic" panose="020B0502020202020204" pitchFamily="34" charset="0"/>
              </a:rPr>
              <a:t>3x3</a:t>
            </a:r>
          </a:p>
          <a:p>
            <a:pPr algn="ctr"/>
            <a:r>
              <a:rPr lang="en-US" dirty="0">
                <a:solidFill>
                  <a:schemeClr val="accent5">
                    <a:lumMod val="50000"/>
                  </a:schemeClr>
                </a:solidFill>
                <a:latin typeface="Century Gothic" panose="020B0502020202020204" pitchFamily="34" charset="0"/>
              </a:rPr>
              <a:t>Covariance Matrix</a:t>
            </a:r>
            <a:endParaRPr lang="en-DE">
              <a:solidFill>
                <a:schemeClr val="accent5">
                  <a:lumMod val="50000"/>
                </a:schemeClr>
              </a:solidFill>
              <a:latin typeface="Century Gothic" panose="020B0502020202020204" pitchFamily="34" charset="0"/>
            </a:endParaRPr>
          </a:p>
        </p:txBody>
      </p:sp>
      <p:sp>
        <p:nvSpPr>
          <p:cNvPr id="24" name="Rectangle 23">
            <a:extLst>
              <a:ext uri="{FF2B5EF4-FFF2-40B4-BE49-F238E27FC236}">
                <a16:creationId xmlns:a16="http://schemas.microsoft.com/office/drawing/2014/main" id="{97B25509-C00C-A357-DCBA-CB0796A2AED3}"/>
              </a:ext>
            </a:extLst>
          </p:cNvPr>
          <p:cNvSpPr/>
          <p:nvPr/>
        </p:nvSpPr>
        <p:spPr>
          <a:xfrm>
            <a:off x="4712406" y="1250481"/>
            <a:ext cx="595411" cy="866167"/>
          </a:xfrm>
          <a:prstGeom prst="rect">
            <a:avLst/>
          </a:prstGeom>
          <a:solidFill>
            <a:schemeClr val="tx2">
              <a:lumMod val="50000"/>
              <a:lumOff val="50000"/>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p:txBody>
      </p:sp>
      <p:sp>
        <p:nvSpPr>
          <p:cNvPr id="25" name="Curved Right Arrow 24">
            <a:extLst>
              <a:ext uri="{FF2B5EF4-FFF2-40B4-BE49-F238E27FC236}">
                <a16:creationId xmlns:a16="http://schemas.microsoft.com/office/drawing/2014/main" id="{1BCA3C73-EA54-BEAE-4E69-81AD07892105}"/>
              </a:ext>
            </a:extLst>
          </p:cNvPr>
          <p:cNvSpPr/>
          <p:nvPr/>
        </p:nvSpPr>
        <p:spPr>
          <a:xfrm>
            <a:off x="1679510" y="2589243"/>
            <a:ext cx="727787" cy="1679511"/>
          </a:xfrm>
          <a:prstGeom prst="curvedRightArrow">
            <a:avLst/>
          </a:prstGeom>
          <a:solidFill>
            <a:schemeClr val="accent1">
              <a:alpha val="3345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25">
            <a:extLst>
              <a:ext uri="{FF2B5EF4-FFF2-40B4-BE49-F238E27FC236}">
                <a16:creationId xmlns:a16="http://schemas.microsoft.com/office/drawing/2014/main" id="{AF89F950-ED67-527F-23A7-A2353102FD8A}"/>
              </a:ext>
            </a:extLst>
          </p:cNvPr>
          <p:cNvPicPr>
            <a:picLocks noChangeAspect="1"/>
          </p:cNvPicPr>
          <p:nvPr/>
        </p:nvPicPr>
        <p:blipFill>
          <a:blip r:embed="rId4"/>
          <a:stretch>
            <a:fillRect/>
          </a:stretch>
        </p:blipFill>
        <p:spPr>
          <a:xfrm>
            <a:off x="4349518" y="3276492"/>
            <a:ext cx="7128073" cy="1854589"/>
          </a:xfrm>
          <a:prstGeom prst="rect">
            <a:avLst/>
          </a:prstGeom>
        </p:spPr>
      </p:pic>
      <p:sp>
        <p:nvSpPr>
          <p:cNvPr id="27" name="Rectangle 26">
            <a:extLst>
              <a:ext uri="{FF2B5EF4-FFF2-40B4-BE49-F238E27FC236}">
                <a16:creationId xmlns:a16="http://schemas.microsoft.com/office/drawing/2014/main" id="{290D34EB-A6BA-6165-BDE4-CD1E0A8DA983}"/>
              </a:ext>
            </a:extLst>
          </p:cNvPr>
          <p:cNvSpPr/>
          <p:nvPr/>
        </p:nvSpPr>
        <p:spPr>
          <a:xfrm>
            <a:off x="4953874" y="5255385"/>
            <a:ext cx="3365242" cy="1191888"/>
          </a:xfrm>
          <a:prstGeom prst="rect">
            <a:avLst/>
          </a:prstGeom>
          <a:solidFill>
            <a:schemeClr val="accent2">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Jacobian of the affine approximation of the projective</a:t>
            </a:r>
          </a:p>
          <a:p>
            <a:pPr algn="ctr"/>
            <a:r>
              <a:rPr lang="en-US" dirty="0">
                <a:solidFill>
                  <a:schemeClr val="tx1"/>
                </a:solidFill>
                <a:latin typeface="Century Gothic" panose="020B0502020202020204" pitchFamily="34" charset="0"/>
              </a:rPr>
              <a:t>transformation</a:t>
            </a:r>
          </a:p>
        </p:txBody>
      </p:sp>
      <p:sp>
        <p:nvSpPr>
          <p:cNvPr id="28" name="Rectangle 27">
            <a:extLst>
              <a:ext uri="{FF2B5EF4-FFF2-40B4-BE49-F238E27FC236}">
                <a16:creationId xmlns:a16="http://schemas.microsoft.com/office/drawing/2014/main" id="{528FF04D-AA93-BBF6-CA47-965F110A25E7}"/>
              </a:ext>
            </a:extLst>
          </p:cNvPr>
          <p:cNvSpPr/>
          <p:nvPr/>
        </p:nvSpPr>
        <p:spPr>
          <a:xfrm>
            <a:off x="6514836" y="3821308"/>
            <a:ext cx="595411" cy="866167"/>
          </a:xfrm>
          <a:prstGeom prst="rect">
            <a:avLst/>
          </a:prstGeom>
          <a:solidFill>
            <a:schemeClr val="accent2">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p:txBody>
      </p:sp>
      <p:sp>
        <p:nvSpPr>
          <p:cNvPr id="29" name="Rectangle 28">
            <a:extLst>
              <a:ext uri="{FF2B5EF4-FFF2-40B4-BE49-F238E27FC236}">
                <a16:creationId xmlns:a16="http://schemas.microsoft.com/office/drawing/2014/main" id="{647CDBD0-8A39-AECD-3E72-57600BE367E3}"/>
              </a:ext>
            </a:extLst>
          </p:cNvPr>
          <p:cNvSpPr/>
          <p:nvPr/>
        </p:nvSpPr>
        <p:spPr>
          <a:xfrm>
            <a:off x="8369304" y="5255385"/>
            <a:ext cx="1929403" cy="1191888"/>
          </a:xfrm>
          <a:prstGeom prst="rect">
            <a:avLst/>
          </a:prstGeom>
          <a:solidFill>
            <a:schemeClr val="accent5">
              <a:lumMod val="75000"/>
              <a:alpha val="29423"/>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latin typeface="Century Gothic" panose="020B0502020202020204" pitchFamily="34" charset="0"/>
              </a:rPr>
              <a:t>Viewing Transformation</a:t>
            </a:r>
            <a:endParaRPr lang="en-DE">
              <a:solidFill>
                <a:schemeClr val="accent5">
                  <a:lumMod val="50000"/>
                </a:schemeClr>
              </a:solidFill>
              <a:latin typeface="Century Gothic" panose="020B0502020202020204" pitchFamily="34" charset="0"/>
            </a:endParaRPr>
          </a:p>
        </p:txBody>
      </p:sp>
      <p:sp>
        <p:nvSpPr>
          <p:cNvPr id="30" name="Rectangle 29">
            <a:extLst>
              <a:ext uri="{FF2B5EF4-FFF2-40B4-BE49-F238E27FC236}">
                <a16:creationId xmlns:a16="http://schemas.microsoft.com/office/drawing/2014/main" id="{C4941BC8-FC21-9D66-ADEC-3E89C839E329}"/>
              </a:ext>
            </a:extLst>
          </p:cNvPr>
          <p:cNvSpPr/>
          <p:nvPr/>
        </p:nvSpPr>
        <p:spPr>
          <a:xfrm>
            <a:off x="7160234" y="3827694"/>
            <a:ext cx="669105" cy="853394"/>
          </a:xfrm>
          <a:prstGeom prst="rect">
            <a:avLst/>
          </a:prstGeom>
          <a:solidFill>
            <a:schemeClr val="accent5">
              <a:lumMod val="75000"/>
              <a:alpha val="29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5">
                  <a:lumMod val="50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9734906E-5B5B-5F1A-2E07-18398F4BCA9D}"/>
              </a:ext>
            </a:extLst>
          </p:cNvPr>
          <p:cNvSpPr/>
          <p:nvPr/>
        </p:nvSpPr>
        <p:spPr>
          <a:xfrm>
            <a:off x="2655755" y="3607842"/>
            <a:ext cx="1643776" cy="1191888"/>
          </a:xfrm>
          <a:prstGeom prst="rect">
            <a:avLst/>
          </a:prstGeom>
          <a:solidFill>
            <a:schemeClr val="accent3">
              <a:lumMod val="20000"/>
              <a:lumOff val="80000"/>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2x2 variance matrix</a:t>
            </a:r>
          </a:p>
        </p:txBody>
      </p:sp>
      <p:sp>
        <p:nvSpPr>
          <p:cNvPr id="32" name="Rectangle 31">
            <a:extLst>
              <a:ext uri="{FF2B5EF4-FFF2-40B4-BE49-F238E27FC236}">
                <a16:creationId xmlns:a16="http://schemas.microsoft.com/office/drawing/2014/main" id="{D3F07A91-6090-322B-9A6D-9427B5EA45DC}"/>
              </a:ext>
            </a:extLst>
          </p:cNvPr>
          <p:cNvSpPr/>
          <p:nvPr/>
        </p:nvSpPr>
        <p:spPr>
          <a:xfrm>
            <a:off x="4590816" y="3599840"/>
            <a:ext cx="1171648" cy="1191888"/>
          </a:xfrm>
          <a:prstGeom prst="rect">
            <a:avLst/>
          </a:prstGeom>
          <a:solidFill>
            <a:schemeClr val="accent3">
              <a:lumMod val="20000"/>
              <a:lumOff val="80000"/>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768679D9-BAD6-FFAB-D1BA-BC256BAC3940}"/>
              </a:ext>
            </a:extLst>
          </p:cNvPr>
          <p:cNvSpPr/>
          <p:nvPr/>
        </p:nvSpPr>
        <p:spPr>
          <a:xfrm>
            <a:off x="8041256" y="3827694"/>
            <a:ext cx="669105" cy="866167"/>
          </a:xfrm>
          <a:prstGeom prst="rect">
            <a:avLst/>
          </a:prstGeom>
          <a:solidFill>
            <a:schemeClr val="tx2">
              <a:lumMod val="50000"/>
              <a:lumOff val="50000"/>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latin typeface="Century Gothic" panose="020B0502020202020204" pitchFamily="34" charset="0"/>
            </a:endParaRPr>
          </a:p>
        </p:txBody>
      </p:sp>
      <p:pic>
        <p:nvPicPr>
          <p:cNvPr id="3" name="Picture 2">
            <a:extLst>
              <a:ext uri="{FF2B5EF4-FFF2-40B4-BE49-F238E27FC236}">
                <a16:creationId xmlns:a16="http://schemas.microsoft.com/office/drawing/2014/main" id="{C6DFB21A-1E4E-0AE4-365F-F7BA51D98608}"/>
              </a:ext>
            </a:extLst>
          </p:cNvPr>
          <p:cNvPicPr>
            <a:picLocks noChangeAspect="1"/>
          </p:cNvPicPr>
          <p:nvPr/>
        </p:nvPicPr>
        <p:blipFill>
          <a:blip r:embed="rId5"/>
          <a:stretch>
            <a:fillRect/>
          </a:stretch>
        </p:blipFill>
        <p:spPr>
          <a:xfrm>
            <a:off x="1540519" y="5651833"/>
            <a:ext cx="2943180" cy="313618"/>
          </a:xfrm>
          <a:prstGeom prst="rect">
            <a:avLst/>
          </a:prstGeom>
        </p:spPr>
      </p:pic>
      <p:sp>
        <p:nvSpPr>
          <p:cNvPr id="4" name="Rectangle 3">
            <a:extLst>
              <a:ext uri="{FF2B5EF4-FFF2-40B4-BE49-F238E27FC236}">
                <a16:creationId xmlns:a16="http://schemas.microsoft.com/office/drawing/2014/main" id="{75E9EF10-A564-7146-834E-6FFFED43D808}"/>
              </a:ext>
            </a:extLst>
          </p:cNvPr>
          <p:cNvSpPr/>
          <p:nvPr/>
        </p:nvSpPr>
        <p:spPr>
          <a:xfrm>
            <a:off x="1286376" y="5255385"/>
            <a:ext cx="3365242" cy="1191888"/>
          </a:xfrm>
          <a:prstGeom prst="rect">
            <a:avLst/>
          </a:prstGeom>
          <a:solidFill>
            <a:schemeClr val="accent6">
              <a:lumMod val="20000"/>
              <a:lumOff val="80000"/>
              <a:alpha val="35000"/>
            </a:schemeClr>
          </a:solidFill>
          <a:ln>
            <a:solidFill>
              <a:schemeClr val="accent6">
                <a:lumMod val="75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a:p>
            <a:pPr algn="ctr"/>
            <a:endParaRPr lang="en-US" dirty="0">
              <a:solidFill>
                <a:schemeClr val="tx1"/>
              </a:solidFill>
              <a:latin typeface="Century Gothic" panose="020B0502020202020204" pitchFamily="34" charset="0"/>
            </a:endParaRPr>
          </a:p>
          <a:p>
            <a:pPr algn="ctr"/>
            <a:endParaRPr lang="en-US" dirty="0">
              <a:solidFill>
                <a:schemeClr val="tx1"/>
              </a:solidFill>
              <a:latin typeface="Century Gothic" panose="020B0502020202020204" pitchFamily="34" charset="0"/>
            </a:endParaRPr>
          </a:p>
          <a:p>
            <a:pPr algn="ctr"/>
            <a:r>
              <a:rPr lang="en-US" dirty="0">
                <a:solidFill>
                  <a:schemeClr val="tx1"/>
                </a:solidFill>
                <a:latin typeface="Century Gothic" panose="020B0502020202020204" pitchFamily="34" charset="0"/>
              </a:rPr>
              <a:t>Projected 2D Gaussian</a:t>
            </a:r>
          </a:p>
        </p:txBody>
      </p:sp>
      <p:cxnSp>
        <p:nvCxnSpPr>
          <p:cNvPr id="6" name="Straight Arrow Connector 5">
            <a:extLst>
              <a:ext uri="{FF2B5EF4-FFF2-40B4-BE49-F238E27FC236}">
                <a16:creationId xmlns:a16="http://schemas.microsoft.com/office/drawing/2014/main" id="{42A24E06-55D3-3182-303D-B1AA4524CC21}"/>
              </a:ext>
            </a:extLst>
          </p:cNvPr>
          <p:cNvCxnSpPr>
            <a:cxnSpLocks/>
          </p:cNvCxnSpPr>
          <p:nvPr/>
        </p:nvCxnSpPr>
        <p:spPr>
          <a:xfrm flipH="1">
            <a:off x="4332649" y="4799730"/>
            <a:ext cx="318969" cy="787006"/>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97872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FA940-FFB9-DDAF-B987-C5126F87A740}"/>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Image Formation Model of </a:t>
            </a:r>
            <a:r>
              <a:rPr lang="en-US" sz="4400" dirty="0" err="1">
                <a:latin typeface="Calibri" panose="020F0502020204030204" pitchFamily="34" charset="0"/>
                <a:cs typeface="Calibri" panose="020F0502020204030204" pitchFamily="34" charset="0"/>
              </a:rPr>
              <a:t>NeRF</a:t>
            </a: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BFA2495-0C21-DC7D-0C10-5BE73DD66DFF}"/>
              </a:ext>
            </a:extLst>
          </p:cNvPr>
          <p:cNvPicPr>
            <a:picLocks noChangeAspect="1"/>
          </p:cNvPicPr>
          <p:nvPr/>
        </p:nvPicPr>
        <p:blipFill>
          <a:blip r:embed="rId3"/>
          <a:stretch>
            <a:fillRect/>
          </a:stretch>
        </p:blipFill>
        <p:spPr>
          <a:xfrm>
            <a:off x="3895401" y="1437304"/>
            <a:ext cx="4401198" cy="2769534"/>
          </a:xfrm>
          <a:prstGeom prst="rect">
            <a:avLst/>
          </a:prstGeom>
        </p:spPr>
      </p:pic>
      <p:pic>
        <p:nvPicPr>
          <p:cNvPr id="5" name="Picture 4">
            <a:extLst>
              <a:ext uri="{FF2B5EF4-FFF2-40B4-BE49-F238E27FC236}">
                <a16:creationId xmlns:a16="http://schemas.microsoft.com/office/drawing/2014/main" id="{D9669155-3BA6-97C6-265E-D1950A4A1E23}"/>
              </a:ext>
            </a:extLst>
          </p:cNvPr>
          <p:cNvPicPr>
            <a:picLocks noChangeAspect="1"/>
          </p:cNvPicPr>
          <p:nvPr/>
        </p:nvPicPr>
        <p:blipFill>
          <a:blip r:embed="rId4"/>
          <a:stretch>
            <a:fillRect/>
          </a:stretch>
        </p:blipFill>
        <p:spPr>
          <a:xfrm>
            <a:off x="2209800" y="3463228"/>
            <a:ext cx="7772400" cy="1579756"/>
          </a:xfrm>
          <a:prstGeom prst="rect">
            <a:avLst/>
          </a:prstGeom>
        </p:spPr>
      </p:pic>
      <p:sp>
        <p:nvSpPr>
          <p:cNvPr id="6" name="Rectangle 5">
            <a:extLst>
              <a:ext uri="{FF2B5EF4-FFF2-40B4-BE49-F238E27FC236}">
                <a16:creationId xmlns:a16="http://schemas.microsoft.com/office/drawing/2014/main" id="{1C668924-CF30-0498-C96F-0DA2912E1107}"/>
              </a:ext>
            </a:extLst>
          </p:cNvPr>
          <p:cNvSpPr/>
          <p:nvPr/>
        </p:nvSpPr>
        <p:spPr>
          <a:xfrm>
            <a:off x="5649591" y="5233516"/>
            <a:ext cx="2087804" cy="649324"/>
          </a:xfrm>
          <a:prstGeom prst="rect">
            <a:avLst/>
          </a:prstGeom>
          <a:solidFill>
            <a:srgbClr val="7030A0">
              <a:alpha val="4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Transmittance</a:t>
            </a:r>
            <a:endParaRPr lang="en-DE">
              <a:solidFill>
                <a:schemeClr val="tx1"/>
              </a:solidFill>
              <a:latin typeface="Century Gothic" panose="020B0502020202020204" pitchFamily="34" charset="0"/>
            </a:endParaRPr>
          </a:p>
        </p:txBody>
      </p:sp>
      <p:sp>
        <p:nvSpPr>
          <p:cNvPr id="7" name="Rectangle 6">
            <a:extLst>
              <a:ext uri="{FF2B5EF4-FFF2-40B4-BE49-F238E27FC236}">
                <a16:creationId xmlns:a16="http://schemas.microsoft.com/office/drawing/2014/main" id="{7E4AA2DA-EE7E-CAD0-289F-67FAC175AF87}"/>
              </a:ext>
            </a:extLst>
          </p:cNvPr>
          <p:cNvSpPr/>
          <p:nvPr/>
        </p:nvSpPr>
        <p:spPr>
          <a:xfrm>
            <a:off x="6693493" y="2061218"/>
            <a:ext cx="606209" cy="954313"/>
          </a:xfrm>
          <a:prstGeom prst="rect">
            <a:avLst/>
          </a:prstGeom>
          <a:solidFill>
            <a:srgbClr val="7030A0">
              <a:alpha val="4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8" name="Rectangle 7">
            <a:extLst>
              <a:ext uri="{FF2B5EF4-FFF2-40B4-BE49-F238E27FC236}">
                <a16:creationId xmlns:a16="http://schemas.microsoft.com/office/drawing/2014/main" id="{0A45D59F-F5CB-9559-9F6F-05733BA28DB7}"/>
              </a:ext>
            </a:extLst>
          </p:cNvPr>
          <p:cNvSpPr/>
          <p:nvPr/>
        </p:nvSpPr>
        <p:spPr>
          <a:xfrm>
            <a:off x="3440453" y="5222369"/>
            <a:ext cx="2028305" cy="671618"/>
          </a:xfrm>
          <a:prstGeom prst="rect">
            <a:avLst/>
          </a:prstGeom>
          <a:solidFill>
            <a:schemeClr val="accent6">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Color of a pixel</a:t>
            </a:r>
            <a:endParaRPr lang="en-DE" dirty="0">
              <a:solidFill>
                <a:schemeClr val="tx1"/>
              </a:solidFill>
              <a:latin typeface="Century Gothic" panose="020B0502020202020204" pitchFamily="34" charset="0"/>
            </a:endParaRPr>
          </a:p>
        </p:txBody>
      </p:sp>
      <p:sp>
        <p:nvSpPr>
          <p:cNvPr id="9" name="Rectangle 8">
            <a:extLst>
              <a:ext uri="{FF2B5EF4-FFF2-40B4-BE49-F238E27FC236}">
                <a16:creationId xmlns:a16="http://schemas.microsoft.com/office/drawing/2014/main" id="{755E1886-5D22-FCE2-DAC8-605DD9355B08}"/>
              </a:ext>
            </a:extLst>
          </p:cNvPr>
          <p:cNvSpPr/>
          <p:nvPr/>
        </p:nvSpPr>
        <p:spPr>
          <a:xfrm>
            <a:off x="4408909" y="1998956"/>
            <a:ext cx="755983" cy="861808"/>
          </a:xfrm>
          <a:prstGeom prst="rect">
            <a:avLst/>
          </a:prstGeom>
          <a:solidFill>
            <a:schemeClr val="accent6">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DE" dirty="0">
              <a:solidFill>
                <a:schemeClr val="tx1"/>
              </a:solidFill>
              <a:latin typeface="Century Gothic" panose="020B0502020202020204" pitchFamily="34" charset="0"/>
            </a:endParaRPr>
          </a:p>
        </p:txBody>
      </p:sp>
      <p:sp>
        <p:nvSpPr>
          <p:cNvPr id="10" name="Rectangle 9">
            <a:extLst>
              <a:ext uri="{FF2B5EF4-FFF2-40B4-BE49-F238E27FC236}">
                <a16:creationId xmlns:a16="http://schemas.microsoft.com/office/drawing/2014/main" id="{F0863A17-75E0-0588-FE54-AC0FC2AA2C45}"/>
              </a:ext>
            </a:extLst>
          </p:cNvPr>
          <p:cNvSpPr/>
          <p:nvPr/>
        </p:nvSpPr>
        <p:spPr>
          <a:xfrm>
            <a:off x="7844058" y="2276415"/>
            <a:ext cx="452541" cy="671619"/>
          </a:xfrm>
          <a:prstGeom prst="rect">
            <a:avLst/>
          </a:prstGeom>
          <a:solidFill>
            <a:schemeClr val="accent5">
              <a:lumMod val="60000"/>
              <a:lumOff val="40000"/>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DE" dirty="0">
              <a:solidFill>
                <a:schemeClr val="tx1"/>
              </a:solidFill>
              <a:latin typeface="Century Gothic" panose="020B0502020202020204" pitchFamily="34" charset="0"/>
            </a:endParaRPr>
          </a:p>
        </p:txBody>
      </p:sp>
      <p:sp>
        <p:nvSpPr>
          <p:cNvPr id="11" name="Rectangle 10">
            <a:extLst>
              <a:ext uri="{FF2B5EF4-FFF2-40B4-BE49-F238E27FC236}">
                <a16:creationId xmlns:a16="http://schemas.microsoft.com/office/drawing/2014/main" id="{E01170FD-7B5C-EAA1-6CF9-A1D7A47A6D0F}"/>
              </a:ext>
            </a:extLst>
          </p:cNvPr>
          <p:cNvSpPr/>
          <p:nvPr/>
        </p:nvSpPr>
        <p:spPr>
          <a:xfrm>
            <a:off x="7859731" y="5233516"/>
            <a:ext cx="1717083" cy="671618"/>
          </a:xfrm>
          <a:prstGeom prst="rect">
            <a:avLst/>
          </a:prstGeom>
          <a:solidFill>
            <a:schemeClr val="accent5">
              <a:lumMod val="60000"/>
              <a:lumOff val="40000"/>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Color of each point</a:t>
            </a:r>
            <a:endParaRPr lang="en-DE">
              <a:solidFill>
                <a:schemeClr val="tx1"/>
              </a:solidFill>
              <a:latin typeface="Century Gothic" panose="020B0502020202020204" pitchFamily="34" charset="0"/>
            </a:endParaRPr>
          </a:p>
        </p:txBody>
      </p:sp>
    </p:spTree>
    <p:extLst>
      <p:ext uri="{BB962C8B-B14F-4D97-AF65-F5344CB8AC3E}">
        <p14:creationId xmlns:p14="http://schemas.microsoft.com/office/powerpoint/2010/main" val="3245419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9CD90F-ABC5-C5FD-E542-66F77872FEFD}"/>
              </a:ext>
            </a:extLst>
          </p:cNvPr>
          <p:cNvSpPr/>
          <p:nvPr/>
        </p:nvSpPr>
        <p:spPr>
          <a:xfrm>
            <a:off x="5749166" y="4996124"/>
            <a:ext cx="2790664" cy="671618"/>
          </a:xfrm>
          <a:prstGeom prst="rect">
            <a:avLst/>
          </a:prstGeom>
          <a:solidFill>
            <a:schemeClr val="accent4">
              <a:lumMod val="20000"/>
              <a:lumOff val="80000"/>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DE" dirty="0">
              <a:solidFill>
                <a:schemeClr val="tx1"/>
              </a:solidFill>
              <a:latin typeface="Century Gothic" panose="020B0502020202020204" pitchFamily="34" charset="0"/>
            </a:endParaRPr>
          </a:p>
        </p:txBody>
      </p:sp>
      <p:sp>
        <p:nvSpPr>
          <p:cNvPr id="2" name="Title 1">
            <a:extLst>
              <a:ext uri="{FF2B5EF4-FFF2-40B4-BE49-F238E27FC236}">
                <a16:creationId xmlns:a16="http://schemas.microsoft.com/office/drawing/2014/main" id="{7C86F974-B2B1-FDA8-01DC-EECF401760EF}"/>
              </a:ext>
            </a:extLst>
          </p:cNvPr>
          <p:cNvSpPr>
            <a:spLocks noGrp="1"/>
          </p:cNvSpPr>
          <p:nvPr>
            <p:ph type="title"/>
          </p:nvPr>
        </p:nvSpPr>
        <p:spPr>
          <a:xfrm>
            <a:off x="419100" y="330410"/>
            <a:ext cx="11772900" cy="1325563"/>
          </a:xfrm>
        </p:spPr>
        <p:txBody>
          <a:bodyPr>
            <a:normAutofit/>
          </a:bodyPr>
          <a:lstStyle/>
          <a:p>
            <a:r>
              <a:rPr lang="en-US" sz="3800" dirty="0">
                <a:latin typeface="Calibri" panose="020F0502020204030204" pitchFamily="34" charset="0"/>
                <a:cs typeface="Calibri" panose="020F0502020204030204" pitchFamily="34" charset="0"/>
              </a:rPr>
              <a:t>Image Formation Model of 3D Gaussian Splatting</a:t>
            </a:r>
          </a:p>
        </p:txBody>
      </p:sp>
      <p:pic>
        <p:nvPicPr>
          <p:cNvPr id="4" name="Picture 3">
            <a:extLst>
              <a:ext uri="{FF2B5EF4-FFF2-40B4-BE49-F238E27FC236}">
                <a16:creationId xmlns:a16="http://schemas.microsoft.com/office/drawing/2014/main" id="{34F3EFAA-E09C-5AE2-9E34-6A2A7A23C4CA}"/>
              </a:ext>
            </a:extLst>
          </p:cNvPr>
          <p:cNvPicPr>
            <a:picLocks noChangeAspect="1"/>
          </p:cNvPicPr>
          <p:nvPr/>
        </p:nvPicPr>
        <p:blipFill>
          <a:blip r:embed="rId3"/>
          <a:stretch>
            <a:fillRect/>
          </a:stretch>
        </p:blipFill>
        <p:spPr>
          <a:xfrm>
            <a:off x="2578100" y="2222500"/>
            <a:ext cx="7035800" cy="2413000"/>
          </a:xfrm>
          <a:prstGeom prst="rect">
            <a:avLst/>
          </a:prstGeom>
        </p:spPr>
      </p:pic>
      <p:sp>
        <p:nvSpPr>
          <p:cNvPr id="5" name="Rectangle 4">
            <a:extLst>
              <a:ext uri="{FF2B5EF4-FFF2-40B4-BE49-F238E27FC236}">
                <a16:creationId xmlns:a16="http://schemas.microsoft.com/office/drawing/2014/main" id="{47EB73C8-C13E-3F19-5CE7-E616BE1084D4}"/>
              </a:ext>
            </a:extLst>
          </p:cNvPr>
          <p:cNvSpPr/>
          <p:nvPr/>
        </p:nvSpPr>
        <p:spPr>
          <a:xfrm>
            <a:off x="1624792" y="4996124"/>
            <a:ext cx="2028305" cy="671618"/>
          </a:xfrm>
          <a:prstGeom prst="rect">
            <a:avLst/>
          </a:prstGeom>
          <a:solidFill>
            <a:schemeClr val="accent6">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Color of a pixel</a:t>
            </a:r>
            <a:endParaRPr lang="en-DE"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5834D1F4-9C6D-0453-22BA-D8B941027A8B}"/>
              </a:ext>
            </a:extLst>
          </p:cNvPr>
          <p:cNvSpPr/>
          <p:nvPr/>
        </p:nvSpPr>
        <p:spPr>
          <a:xfrm>
            <a:off x="2911151" y="2887288"/>
            <a:ext cx="755983" cy="861808"/>
          </a:xfrm>
          <a:prstGeom prst="rect">
            <a:avLst/>
          </a:prstGeom>
          <a:solidFill>
            <a:schemeClr val="accent6">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DE" dirty="0">
              <a:solidFill>
                <a:schemeClr val="tx1"/>
              </a:solidFill>
              <a:latin typeface="Century Gothic" panose="020B0502020202020204" pitchFamily="34" charset="0"/>
            </a:endParaRPr>
          </a:p>
        </p:txBody>
      </p:sp>
      <p:sp>
        <p:nvSpPr>
          <p:cNvPr id="7" name="Rectangle 6">
            <a:extLst>
              <a:ext uri="{FF2B5EF4-FFF2-40B4-BE49-F238E27FC236}">
                <a16:creationId xmlns:a16="http://schemas.microsoft.com/office/drawing/2014/main" id="{627053CB-F526-4189-596A-A83FE511DF82}"/>
              </a:ext>
            </a:extLst>
          </p:cNvPr>
          <p:cNvSpPr/>
          <p:nvPr/>
        </p:nvSpPr>
        <p:spPr>
          <a:xfrm>
            <a:off x="5058539" y="3093190"/>
            <a:ext cx="452541" cy="671619"/>
          </a:xfrm>
          <a:prstGeom prst="rect">
            <a:avLst/>
          </a:prstGeom>
          <a:solidFill>
            <a:schemeClr val="accent5">
              <a:lumMod val="60000"/>
              <a:lumOff val="40000"/>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DE" dirty="0">
              <a:solidFill>
                <a:schemeClr val="tx1"/>
              </a:solidFill>
              <a:latin typeface="Century Gothic" panose="020B0502020202020204" pitchFamily="34" charset="0"/>
            </a:endParaRPr>
          </a:p>
        </p:txBody>
      </p:sp>
      <p:sp>
        <p:nvSpPr>
          <p:cNvPr id="9" name="Rectangle 8">
            <a:extLst>
              <a:ext uri="{FF2B5EF4-FFF2-40B4-BE49-F238E27FC236}">
                <a16:creationId xmlns:a16="http://schemas.microsoft.com/office/drawing/2014/main" id="{726AAE8A-DA51-FAB7-408A-E58B36A81197}"/>
              </a:ext>
            </a:extLst>
          </p:cNvPr>
          <p:cNvSpPr/>
          <p:nvPr/>
        </p:nvSpPr>
        <p:spPr>
          <a:xfrm>
            <a:off x="3779960" y="4996124"/>
            <a:ext cx="1717083" cy="671618"/>
          </a:xfrm>
          <a:prstGeom prst="rect">
            <a:avLst/>
          </a:prstGeom>
          <a:solidFill>
            <a:schemeClr val="accent5">
              <a:lumMod val="60000"/>
              <a:lumOff val="40000"/>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Color of each point</a:t>
            </a:r>
            <a:endParaRPr lang="en-DE">
              <a:solidFill>
                <a:schemeClr val="tx1"/>
              </a:solidFill>
              <a:latin typeface="Century Gothic" panose="020B0502020202020204" pitchFamily="34" charset="0"/>
            </a:endParaRPr>
          </a:p>
        </p:txBody>
      </p:sp>
      <p:sp>
        <p:nvSpPr>
          <p:cNvPr id="10" name="Rectangle 9">
            <a:extLst>
              <a:ext uri="{FF2B5EF4-FFF2-40B4-BE49-F238E27FC236}">
                <a16:creationId xmlns:a16="http://schemas.microsoft.com/office/drawing/2014/main" id="{84B8EF19-ACF0-0BD2-52D8-A795D08DA7CF}"/>
              </a:ext>
            </a:extLst>
          </p:cNvPr>
          <p:cNvSpPr/>
          <p:nvPr/>
        </p:nvSpPr>
        <p:spPr>
          <a:xfrm>
            <a:off x="8791953" y="5007271"/>
            <a:ext cx="2087804" cy="649324"/>
          </a:xfrm>
          <a:prstGeom prst="rect">
            <a:avLst/>
          </a:prstGeom>
          <a:solidFill>
            <a:srgbClr val="7030A0">
              <a:alpha val="4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Transmittance</a:t>
            </a:r>
            <a:endParaRPr lang="en-DE">
              <a:solidFill>
                <a:schemeClr val="tx1"/>
              </a:solidFill>
              <a:latin typeface="Century Gothic" panose="020B0502020202020204" pitchFamily="34" charset="0"/>
            </a:endParaRPr>
          </a:p>
        </p:txBody>
      </p:sp>
      <p:sp>
        <p:nvSpPr>
          <p:cNvPr id="11" name="Rectangle 10">
            <a:extLst>
              <a:ext uri="{FF2B5EF4-FFF2-40B4-BE49-F238E27FC236}">
                <a16:creationId xmlns:a16="http://schemas.microsoft.com/office/drawing/2014/main" id="{52496D1F-69AC-36D0-9883-F2B8D93A7938}"/>
              </a:ext>
            </a:extLst>
          </p:cNvPr>
          <p:cNvSpPr/>
          <p:nvPr/>
        </p:nvSpPr>
        <p:spPr>
          <a:xfrm>
            <a:off x="5982346" y="2443866"/>
            <a:ext cx="3161653" cy="1887470"/>
          </a:xfrm>
          <a:prstGeom prst="rect">
            <a:avLst/>
          </a:prstGeom>
          <a:solidFill>
            <a:srgbClr val="7030A0">
              <a:alpha val="4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pic>
        <p:nvPicPr>
          <p:cNvPr id="3" name="Picture 2">
            <a:extLst>
              <a:ext uri="{FF2B5EF4-FFF2-40B4-BE49-F238E27FC236}">
                <a16:creationId xmlns:a16="http://schemas.microsoft.com/office/drawing/2014/main" id="{A63DA53F-E6AC-F0EA-296A-0DB862613364}"/>
              </a:ext>
            </a:extLst>
          </p:cNvPr>
          <p:cNvPicPr>
            <a:picLocks noChangeAspect="1"/>
          </p:cNvPicPr>
          <p:nvPr/>
        </p:nvPicPr>
        <p:blipFill>
          <a:blip r:embed="rId4"/>
          <a:stretch>
            <a:fillRect/>
          </a:stretch>
        </p:blipFill>
        <p:spPr>
          <a:xfrm>
            <a:off x="5842748" y="5096983"/>
            <a:ext cx="2603500" cy="469900"/>
          </a:xfrm>
          <a:prstGeom prst="rect">
            <a:avLst/>
          </a:prstGeom>
        </p:spPr>
      </p:pic>
      <p:sp>
        <p:nvSpPr>
          <p:cNvPr id="12" name="Rectangle 11">
            <a:extLst>
              <a:ext uri="{FF2B5EF4-FFF2-40B4-BE49-F238E27FC236}">
                <a16:creationId xmlns:a16="http://schemas.microsoft.com/office/drawing/2014/main" id="{A2CDD5FD-B00A-F4D1-7D5F-50A5610B3E00}"/>
              </a:ext>
            </a:extLst>
          </p:cNvPr>
          <p:cNvSpPr/>
          <p:nvPr/>
        </p:nvSpPr>
        <p:spPr>
          <a:xfrm>
            <a:off x="5497043" y="3128774"/>
            <a:ext cx="485303" cy="671618"/>
          </a:xfrm>
          <a:prstGeom prst="rect">
            <a:avLst/>
          </a:prstGeom>
          <a:solidFill>
            <a:schemeClr val="accent4">
              <a:lumMod val="20000"/>
              <a:lumOff val="80000"/>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DE"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901322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E40840-F176-FF1A-2D4F-31DC8199263B}"/>
              </a:ext>
            </a:extLst>
          </p:cNvPr>
          <p:cNvPicPr>
            <a:picLocks noChangeAspect="1"/>
          </p:cNvPicPr>
          <p:nvPr/>
        </p:nvPicPr>
        <p:blipFill>
          <a:blip r:embed="rId3"/>
          <a:stretch>
            <a:fillRect/>
          </a:stretch>
        </p:blipFill>
        <p:spPr>
          <a:xfrm>
            <a:off x="2820665" y="1596394"/>
            <a:ext cx="4401198" cy="2769534"/>
          </a:xfrm>
          <a:prstGeom prst="rect">
            <a:avLst/>
          </a:prstGeom>
        </p:spPr>
      </p:pic>
      <p:sp>
        <p:nvSpPr>
          <p:cNvPr id="4" name="Title 1">
            <a:extLst>
              <a:ext uri="{FF2B5EF4-FFF2-40B4-BE49-F238E27FC236}">
                <a16:creationId xmlns:a16="http://schemas.microsoft.com/office/drawing/2014/main" id="{66E2C088-36DA-899A-E84E-9655DA431AD9}"/>
              </a:ext>
            </a:extLst>
          </p:cNvPr>
          <p:cNvSpPr>
            <a:spLocks noGrp="1"/>
          </p:cNvSpPr>
          <p:nvPr>
            <p:ph type="title"/>
          </p:nvPr>
        </p:nvSpPr>
        <p:spPr/>
        <p:txBody>
          <a:bodyPr>
            <a:normAutofit/>
          </a:bodyPr>
          <a:lstStyle/>
          <a:p>
            <a:r>
              <a:rPr lang="en-US" sz="3800" dirty="0" err="1">
                <a:latin typeface="Calibri" panose="020F0502020204030204" pitchFamily="34" charset="0"/>
                <a:cs typeface="Calibri" panose="020F0502020204030204" pitchFamily="34" charset="0"/>
              </a:rPr>
              <a:t>NeRF</a:t>
            </a:r>
            <a:r>
              <a:rPr lang="en-US" sz="3800" dirty="0">
                <a:latin typeface="Calibri" panose="020F0502020204030204" pitchFamily="34" charset="0"/>
                <a:cs typeface="Calibri" panose="020F0502020204030204" pitchFamily="34" charset="0"/>
              </a:rPr>
              <a:t> vs Gaussian Splatting</a:t>
            </a:r>
          </a:p>
        </p:txBody>
      </p:sp>
      <p:pic>
        <p:nvPicPr>
          <p:cNvPr id="5" name="Picture 4">
            <a:extLst>
              <a:ext uri="{FF2B5EF4-FFF2-40B4-BE49-F238E27FC236}">
                <a16:creationId xmlns:a16="http://schemas.microsoft.com/office/drawing/2014/main" id="{F49A85A5-2570-E33D-F6EE-5EFEDB9B24B2}"/>
              </a:ext>
            </a:extLst>
          </p:cNvPr>
          <p:cNvPicPr>
            <a:picLocks noChangeAspect="1"/>
          </p:cNvPicPr>
          <p:nvPr/>
        </p:nvPicPr>
        <p:blipFill rotWithShape="1">
          <a:blip r:embed="rId4"/>
          <a:srcRect r="46461"/>
          <a:stretch/>
        </p:blipFill>
        <p:spPr>
          <a:xfrm>
            <a:off x="1557477" y="4169952"/>
            <a:ext cx="3824041" cy="1451732"/>
          </a:xfrm>
          <a:prstGeom prst="rect">
            <a:avLst/>
          </a:prstGeom>
        </p:spPr>
      </p:pic>
      <p:sp>
        <p:nvSpPr>
          <p:cNvPr id="6" name="Rectangle 5">
            <a:extLst>
              <a:ext uri="{FF2B5EF4-FFF2-40B4-BE49-F238E27FC236}">
                <a16:creationId xmlns:a16="http://schemas.microsoft.com/office/drawing/2014/main" id="{97276316-4903-DDBE-2FF5-26ECC3C75D15}"/>
              </a:ext>
            </a:extLst>
          </p:cNvPr>
          <p:cNvSpPr/>
          <p:nvPr/>
        </p:nvSpPr>
        <p:spPr>
          <a:xfrm>
            <a:off x="5052098" y="5843551"/>
            <a:ext cx="2087804" cy="649324"/>
          </a:xfrm>
          <a:prstGeom prst="rect">
            <a:avLst/>
          </a:prstGeom>
          <a:solidFill>
            <a:srgbClr val="7030A0">
              <a:alpha val="4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Transmittance</a:t>
            </a:r>
            <a:endParaRPr lang="en-DE">
              <a:solidFill>
                <a:schemeClr val="tx1"/>
              </a:solidFill>
              <a:latin typeface="Century Gothic" panose="020B0502020202020204" pitchFamily="34" charset="0"/>
            </a:endParaRPr>
          </a:p>
        </p:txBody>
      </p:sp>
      <p:sp>
        <p:nvSpPr>
          <p:cNvPr id="7" name="Rectangle 6">
            <a:extLst>
              <a:ext uri="{FF2B5EF4-FFF2-40B4-BE49-F238E27FC236}">
                <a16:creationId xmlns:a16="http://schemas.microsoft.com/office/drawing/2014/main" id="{58024D93-E174-F9F4-39B1-900FC139CEC8}"/>
              </a:ext>
            </a:extLst>
          </p:cNvPr>
          <p:cNvSpPr/>
          <p:nvPr/>
        </p:nvSpPr>
        <p:spPr>
          <a:xfrm>
            <a:off x="5618757" y="2220308"/>
            <a:ext cx="507757" cy="954313"/>
          </a:xfrm>
          <a:prstGeom prst="rect">
            <a:avLst/>
          </a:prstGeom>
          <a:solidFill>
            <a:srgbClr val="7030A0">
              <a:alpha val="45000"/>
            </a:srgb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atin typeface="Century Gothic" panose="020B0502020202020204" pitchFamily="34" charset="0"/>
            </a:endParaRPr>
          </a:p>
        </p:txBody>
      </p:sp>
      <p:sp>
        <p:nvSpPr>
          <p:cNvPr id="8" name="Rectangle 7">
            <a:extLst>
              <a:ext uri="{FF2B5EF4-FFF2-40B4-BE49-F238E27FC236}">
                <a16:creationId xmlns:a16="http://schemas.microsoft.com/office/drawing/2014/main" id="{58892345-4547-9B07-9DEC-737EEEDC4132}"/>
              </a:ext>
            </a:extLst>
          </p:cNvPr>
          <p:cNvSpPr/>
          <p:nvPr/>
        </p:nvSpPr>
        <p:spPr>
          <a:xfrm>
            <a:off x="2842960" y="5832404"/>
            <a:ext cx="2028305" cy="671618"/>
          </a:xfrm>
          <a:prstGeom prst="rect">
            <a:avLst/>
          </a:prstGeom>
          <a:solidFill>
            <a:schemeClr val="accent6">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Color of a pixel</a:t>
            </a:r>
            <a:endParaRPr lang="en-DE" dirty="0">
              <a:solidFill>
                <a:schemeClr val="tx1"/>
              </a:solidFill>
              <a:latin typeface="Century Gothic" panose="020B0502020202020204" pitchFamily="34" charset="0"/>
            </a:endParaRPr>
          </a:p>
        </p:txBody>
      </p:sp>
      <p:sp>
        <p:nvSpPr>
          <p:cNvPr id="9" name="Rectangle 8">
            <a:extLst>
              <a:ext uri="{FF2B5EF4-FFF2-40B4-BE49-F238E27FC236}">
                <a16:creationId xmlns:a16="http://schemas.microsoft.com/office/drawing/2014/main" id="{6497535F-B0BB-9784-B6F9-9779967DDBD2}"/>
              </a:ext>
            </a:extLst>
          </p:cNvPr>
          <p:cNvSpPr/>
          <p:nvPr/>
        </p:nvSpPr>
        <p:spPr>
          <a:xfrm>
            <a:off x="3334173" y="2158046"/>
            <a:ext cx="755983" cy="861808"/>
          </a:xfrm>
          <a:prstGeom prst="rect">
            <a:avLst/>
          </a:prstGeom>
          <a:solidFill>
            <a:schemeClr val="accent6">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DE" dirty="0">
              <a:solidFill>
                <a:schemeClr val="tx1"/>
              </a:solidFill>
              <a:latin typeface="Century Gothic" panose="020B0502020202020204" pitchFamily="34" charset="0"/>
            </a:endParaRPr>
          </a:p>
        </p:txBody>
      </p:sp>
      <p:sp>
        <p:nvSpPr>
          <p:cNvPr id="10" name="Rectangle 9">
            <a:extLst>
              <a:ext uri="{FF2B5EF4-FFF2-40B4-BE49-F238E27FC236}">
                <a16:creationId xmlns:a16="http://schemas.microsoft.com/office/drawing/2014/main" id="{4A8F3179-516A-6A75-E0EF-F9DEA8B9581B}"/>
              </a:ext>
            </a:extLst>
          </p:cNvPr>
          <p:cNvSpPr/>
          <p:nvPr/>
        </p:nvSpPr>
        <p:spPr>
          <a:xfrm>
            <a:off x="6769322" y="2435505"/>
            <a:ext cx="452541" cy="671619"/>
          </a:xfrm>
          <a:prstGeom prst="rect">
            <a:avLst/>
          </a:prstGeom>
          <a:solidFill>
            <a:schemeClr val="accent5">
              <a:lumMod val="60000"/>
              <a:lumOff val="40000"/>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DE" dirty="0">
              <a:solidFill>
                <a:schemeClr val="tx1"/>
              </a:solidFill>
              <a:latin typeface="Century Gothic" panose="020B0502020202020204" pitchFamily="34" charset="0"/>
            </a:endParaRPr>
          </a:p>
        </p:txBody>
      </p:sp>
      <p:sp>
        <p:nvSpPr>
          <p:cNvPr id="11" name="Rectangle 10">
            <a:extLst>
              <a:ext uri="{FF2B5EF4-FFF2-40B4-BE49-F238E27FC236}">
                <a16:creationId xmlns:a16="http://schemas.microsoft.com/office/drawing/2014/main" id="{F39B666C-8130-DB3C-53B1-9CE5B010CB32}"/>
              </a:ext>
            </a:extLst>
          </p:cNvPr>
          <p:cNvSpPr/>
          <p:nvPr/>
        </p:nvSpPr>
        <p:spPr>
          <a:xfrm>
            <a:off x="7262238" y="5843551"/>
            <a:ext cx="1717083" cy="671618"/>
          </a:xfrm>
          <a:prstGeom prst="rect">
            <a:avLst/>
          </a:prstGeom>
          <a:solidFill>
            <a:schemeClr val="accent5">
              <a:lumMod val="60000"/>
              <a:lumOff val="40000"/>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entury Gothic" panose="020B0502020202020204" pitchFamily="34" charset="0"/>
              </a:rPr>
              <a:t>Color of each point</a:t>
            </a:r>
            <a:endParaRPr lang="en-DE" dirty="0">
              <a:solidFill>
                <a:schemeClr val="tx1"/>
              </a:solidFill>
              <a:latin typeface="Century Gothic" panose="020B0502020202020204" pitchFamily="34" charset="0"/>
            </a:endParaRPr>
          </a:p>
        </p:txBody>
      </p:sp>
      <p:sp>
        <p:nvSpPr>
          <p:cNvPr id="2" name="Rectangle 1">
            <a:extLst>
              <a:ext uri="{FF2B5EF4-FFF2-40B4-BE49-F238E27FC236}">
                <a16:creationId xmlns:a16="http://schemas.microsoft.com/office/drawing/2014/main" id="{9B41F545-BB17-33A2-8DEE-2A4213E3EEF2}"/>
              </a:ext>
            </a:extLst>
          </p:cNvPr>
          <p:cNvSpPr/>
          <p:nvPr/>
        </p:nvSpPr>
        <p:spPr>
          <a:xfrm>
            <a:off x="7376999" y="4497477"/>
            <a:ext cx="2790664" cy="671618"/>
          </a:xfrm>
          <a:prstGeom prst="rect">
            <a:avLst/>
          </a:prstGeom>
          <a:solidFill>
            <a:schemeClr val="accent4">
              <a:lumMod val="20000"/>
              <a:lumOff val="80000"/>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DE" dirty="0">
              <a:solidFill>
                <a:schemeClr val="tx1"/>
              </a:solidFill>
              <a:latin typeface="Century Gothic" panose="020B0502020202020204" pitchFamily="34" charset="0"/>
            </a:endParaRPr>
          </a:p>
        </p:txBody>
      </p:sp>
      <p:pic>
        <p:nvPicPr>
          <p:cNvPr id="3" name="Picture 2">
            <a:extLst>
              <a:ext uri="{FF2B5EF4-FFF2-40B4-BE49-F238E27FC236}">
                <a16:creationId xmlns:a16="http://schemas.microsoft.com/office/drawing/2014/main" id="{A3AB4553-EC57-AB9E-F53D-8199DB1E9529}"/>
              </a:ext>
            </a:extLst>
          </p:cNvPr>
          <p:cNvPicPr>
            <a:picLocks noChangeAspect="1"/>
          </p:cNvPicPr>
          <p:nvPr/>
        </p:nvPicPr>
        <p:blipFill>
          <a:blip r:embed="rId5"/>
          <a:stretch>
            <a:fillRect/>
          </a:stretch>
        </p:blipFill>
        <p:spPr>
          <a:xfrm>
            <a:off x="7470581" y="4598336"/>
            <a:ext cx="2603500" cy="469900"/>
          </a:xfrm>
          <a:prstGeom prst="rect">
            <a:avLst/>
          </a:prstGeom>
        </p:spPr>
      </p:pic>
      <p:sp>
        <p:nvSpPr>
          <p:cNvPr id="14" name="TextBox 13">
            <a:extLst>
              <a:ext uri="{FF2B5EF4-FFF2-40B4-BE49-F238E27FC236}">
                <a16:creationId xmlns:a16="http://schemas.microsoft.com/office/drawing/2014/main" id="{F7B90208-3A8D-5B6D-E4CD-63B423D6EABC}"/>
              </a:ext>
            </a:extLst>
          </p:cNvPr>
          <p:cNvSpPr txBox="1"/>
          <p:nvPr/>
        </p:nvSpPr>
        <p:spPr>
          <a:xfrm>
            <a:off x="2584095" y="3912702"/>
            <a:ext cx="920445" cy="584775"/>
          </a:xfrm>
          <a:prstGeom prst="rect">
            <a:avLst/>
          </a:prstGeom>
          <a:noFill/>
        </p:spPr>
        <p:txBody>
          <a:bodyPr wrap="none" rtlCol="0">
            <a:spAutoFit/>
          </a:bodyPr>
          <a:lstStyle/>
          <a:p>
            <a:r>
              <a:rPr lang="en-US" sz="3200" dirty="0"/>
              <a:t>Nerf</a:t>
            </a:r>
          </a:p>
        </p:txBody>
      </p:sp>
      <p:sp>
        <p:nvSpPr>
          <p:cNvPr id="17" name="TextBox 16">
            <a:extLst>
              <a:ext uri="{FF2B5EF4-FFF2-40B4-BE49-F238E27FC236}">
                <a16:creationId xmlns:a16="http://schemas.microsoft.com/office/drawing/2014/main" id="{64EC80F5-92DF-A8A0-64F6-9D2F2A5BE51E}"/>
              </a:ext>
            </a:extLst>
          </p:cNvPr>
          <p:cNvSpPr txBox="1"/>
          <p:nvPr/>
        </p:nvSpPr>
        <p:spPr>
          <a:xfrm>
            <a:off x="7182989" y="3933839"/>
            <a:ext cx="3248005" cy="584775"/>
          </a:xfrm>
          <a:prstGeom prst="rect">
            <a:avLst/>
          </a:prstGeom>
          <a:noFill/>
        </p:spPr>
        <p:txBody>
          <a:bodyPr wrap="none" rtlCol="0">
            <a:spAutoFit/>
          </a:bodyPr>
          <a:lstStyle/>
          <a:p>
            <a:r>
              <a:rPr lang="en-US" sz="3200" dirty="0"/>
              <a:t>Gaussian Splatting</a:t>
            </a:r>
          </a:p>
        </p:txBody>
      </p:sp>
      <p:sp>
        <p:nvSpPr>
          <p:cNvPr id="18" name="Rectangle 17">
            <a:extLst>
              <a:ext uri="{FF2B5EF4-FFF2-40B4-BE49-F238E27FC236}">
                <a16:creationId xmlns:a16="http://schemas.microsoft.com/office/drawing/2014/main" id="{0F0FA7B2-82CE-ABAC-F48D-760C192BC5B4}"/>
              </a:ext>
            </a:extLst>
          </p:cNvPr>
          <p:cNvSpPr/>
          <p:nvPr/>
        </p:nvSpPr>
        <p:spPr>
          <a:xfrm>
            <a:off x="1816256" y="4436315"/>
            <a:ext cx="3565262" cy="877208"/>
          </a:xfrm>
          <a:prstGeom prst="rect">
            <a:avLst/>
          </a:prstGeom>
          <a:solidFill>
            <a:schemeClr val="accent4">
              <a:lumMod val="20000"/>
              <a:lumOff val="80000"/>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DE"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1D54BA98-42AE-3099-BC5D-62543A813141}"/>
              </a:ext>
            </a:extLst>
          </p:cNvPr>
          <p:cNvSpPr/>
          <p:nvPr/>
        </p:nvSpPr>
        <p:spPr>
          <a:xfrm>
            <a:off x="6096000" y="2407469"/>
            <a:ext cx="673322" cy="671618"/>
          </a:xfrm>
          <a:prstGeom prst="rect">
            <a:avLst/>
          </a:prstGeom>
          <a:solidFill>
            <a:schemeClr val="accent4">
              <a:lumMod val="20000"/>
              <a:lumOff val="80000"/>
              <a:alpha val="45000"/>
            </a:schemeClr>
          </a:solidFill>
          <a:ln>
            <a:solidFill>
              <a:schemeClr val="accent6">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DE"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628505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3D66-9CEE-3E64-E084-893B6BDDF19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 this lecture, we will learn …</a:t>
            </a:r>
          </a:p>
        </p:txBody>
      </p:sp>
      <p:sp>
        <p:nvSpPr>
          <p:cNvPr id="3" name="Content Placeholder 2">
            <a:extLst>
              <a:ext uri="{FF2B5EF4-FFF2-40B4-BE49-F238E27FC236}">
                <a16:creationId xmlns:a16="http://schemas.microsoft.com/office/drawing/2014/main" id="{2A3EEF8D-6D52-9130-89D5-01E1C7027B9B}"/>
              </a:ext>
            </a:extLst>
          </p:cNvPr>
          <p:cNvSpPr>
            <a:spLocks noGrp="1"/>
          </p:cNvSpPr>
          <p:nvPr>
            <p:ph idx="1"/>
          </p:nvPr>
        </p:nvSpPr>
        <p:spPr/>
        <p:txBody>
          <a:bodyPr vert="horz" lIns="91440" tIns="45720" rIns="91440" bIns="45720" rtlCol="0" anchor="t">
            <a:normAutofit/>
          </a:bodyPr>
          <a:lstStyle/>
          <a:p>
            <a:r>
              <a:rPr lang="en-US" sz="3200" b="1" dirty="0">
                <a:latin typeface="Calibri" panose="020F0502020204030204" pitchFamily="34" charset="0"/>
                <a:cs typeface="Calibri" panose="020F0502020204030204" pitchFamily="34" charset="0"/>
              </a:rPr>
              <a:t>Problems of NERF</a:t>
            </a:r>
          </a:p>
          <a:p>
            <a:r>
              <a:rPr lang="en-US" sz="3200" b="1" dirty="0">
                <a:latin typeface="Calibri" panose="020F0502020204030204" pitchFamily="34" charset="0"/>
                <a:cs typeface="Calibri" panose="020F0502020204030204" pitchFamily="34" charset="0"/>
              </a:rPr>
              <a:t>Point-Based Rendering</a:t>
            </a:r>
            <a:endParaRPr lang="en-US" sz="28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3D Gaussian Splatting (3DGS) </a:t>
            </a:r>
            <a:r>
              <a:rPr lang="en-US" sz="3200" b="0" dirty="0">
                <a:effectLst/>
                <a:latin typeface="Calibri" panose="020F0502020204030204" pitchFamily="34" charset="0"/>
                <a:cs typeface="Calibri" panose="020F0502020204030204" pitchFamily="34" charset="0"/>
              </a:rPr>
              <a:t>[</a:t>
            </a:r>
            <a:r>
              <a:rPr lang="en-US" sz="3200" b="0" dirty="0" err="1">
                <a:effectLst/>
                <a:latin typeface="Calibri" panose="020F0502020204030204" pitchFamily="34" charset="0"/>
                <a:cs typeface="Calibri" panose="020F0502020204030204" pitchFamily="34" charset="0"/>
              </a:rPr>
              <a:t>Kerbl</a:t>
            </a:r>
            <a:r>
              <a:rPr lang="en-US" sz="3200" b="0" dirty="0">
                <a:effectLst/>
                <a:latin typeface="Calibri" panose="020F0502020204030204" pitchFamily="34" charset="0"/>
                <a:cs typeface="Calibri" panose="020F0502020204030204" pitchFamily="34" charset="0"/>
              </a:rPr>
              <a:t> &amp; </a:t>
            </a:r>
            <a:r>
              <a:rPr lang="en-US" sz="3200" b="0" dirty="0" err="1">
                <a:effectLst/>
                <a:latin typeface="Calibri" panose="020F0502020204030204" pitchFamily="34" charset="0"/>
                <a:cs typeface="Calibri" panose="020F0502020204030204" pitchFamily="34" charset="0"/>
              </a:rPr>
              <a:t>Kopanas</a:t>
            </a:r>
            <a:r>
              <a:rPr lang="en-US" sz="3200" b="0" dirty="0">
                <a:effectLst/>
                <a:latin typeface="Calibri" panose="020F0502020204030204" pitchFamily="34" charset="0"/>
                <a:cs typeface="Calibri" panose="020F0502020204030204" pitchFamily="34" charset="0"/>
              </a:rPr>
              <a:t> ‘23] </a:t>
            </a:r>
          </a:p>
          <a:p>
            <a:r>
              <a:rPr lang="en-US" sz="3200" dirty="0">
                <a:latin typeface="Calibri"/>
                <a:ea typeface="Calibri"/>
                <a:cs typeface="Calibri"/>
              </a:rPr>
              <a:t>Applications of 3DGS and addressing its limitations (i.e., dynamic scene, compression, surface reconstruction…)</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2937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BB40E8-03C5-DA1B-41DD-56910C8DFAE1}"/>
              </a:ext>
            </a:extLst>
          </p:cNvPr>
          <p:cNvPicPr>
            <a:picLocks noGrp="1" noChangeAspect="1"/>
          </p:cNvPicPr>
          <p:nvPr>
            <p:ph idx="1"/>
          </p:nvPr>
        </p:nvPicPr>
        <p:blipFill rotWithShape="1">
          <a:blip r:embed="rId3"/>
          <a:srcRect t="19597"/>
          <a:stretch/>
        </p:blipFill>
        <p:spPr>
          <a:xfrm>
            <a:off x="0" y="2242546"/>
            <a:ext cx="12063737" cy="4250329"/>
          </a:xfrm>
        </p:spPr>
      </p:pic>
      <p:sp>
        <p:nvSpPr>
          <p:cNvPr id="3" name="Title 1">
            <a:extLst>
              <a:ext uri="{FF2B5EF4-FFF2-40B4-BE49-F238E27FC236}">
                <a16:creationId xmlns:a16="http://schemas.microsoft.com/office/drawing/2014/main" id="{C2F65F21-5B9A-C7F6-6A80-172C01B833FC}"/>
              </a:ext>
            </a:extLst>
          </p:cNvPr>
          <p:cNvSpPr>
            <a:spLocks noGrp="1"/>
          </p:cNvSpPr>
          <p:nvPr>
            <p:ph type="title"/>
          </p:nvPr>
        </p:nvSpPr>
        <p:spPr>
          <a:xfrm>
            <a:off x="838200" y="365125"/>
            <a:ext cx="10515600" cy="1325563"/>
          </a:xfrm>
        </p:spPr>
        <p:txBody>
          <a:bodyPr>
            <a:normAutofit/>
          </a:bodyPr>
          <a:lstStyle/>
          <a:p>
            <a:r>
              <a:rPr lang="en-US" sz="4000" b="1" dirty="0">
                <a:latin typeface="Calibri" panose="020F0502020204030204" pitchFamily="34" charset="0"/>
                <a:cs typeface="Calibri" panose="020F0502020204030204" pitchFamily="34" charset="0"/>
              </a:rPr>
              <a:t>Gaussian Splatting: Why is it fast? A special case of alpha blending</a:t>
            </a:r>
          </a:p>
        </p:txBody>
      </p:sp>
    </p:spTree>
    <p:extLst>
      <p:ext uri="{BB962C8B-B14F-4D97-AF65-F5344CB8AC3E}">
        <p14:creationId xmlns:p14="http://schemas.microsoft.com/office/powerpoint/2010/main" val="3532671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73C5-0A59-115D-1381-3B6EDF3F32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E37583-76D5-3DEF-C8BE-D1969030F908}"/>
              </a:ext>
            </a:extLst>
          </p:cNvPr>
          <p:cNvSpPr>
            <a:spLocks noGrp="1"/>
          </p:cNvSpPr>
          <p:nvPr>
            <p:ph idx="1"/>
          </p:nvPr>
        </p:nvSpPr>
        <p:spPr/>
        <p:txBody>
          <a:bodyPr/>
          <a:lstStyle/>
          <a:p>
            <a:endParaRPr lang="en-US"/>
          </a:p>
        </p:txBody>
      </p:sp>
      <p:pic>
        <p:nvPicPr>
          <p:cNvPr id="6146" name="Picture 2" descr="The &quot;ground truth&quot; in SIBR_Viewers.">
            <a:extLst>
              <a:ext uri="{FF2B5EF4-FFF2-40B4-BE49-F238E27FC236}">
                <a16:creationId xmlns:a16="http://schemas.microsoft.com/office/drawing/2014/main" id="{9A17531B-A1A7-5CF0-DB3C-C51E1C12CD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725"/>
          <a:stretch/>
        </p:blipFill>
        <p:spPr bwMode="auto">
          <a:xfrm>
            <a:off x="-1" y="1"/>
            <a:ext cx="57497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age16image58690608">
            <a:extLst>
              <a:ext uri="{FF2B5EF4-FFF2-40B4-BE49-F238E27FC236}">
                <a16:creationId xmlns:a16="http://schemas.microsoft.com/office/drawing/2014/main" id="{3F0AE3B6-598B-DA74-E07F-E6D41C3996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75"/>
          <a:stretch/>
        </p:blipFill>
        <p:spPr bwMode="auto">
          <a:xfrm>
            <a:off x="5641910" y="0"/>
            <a:ext cx="655009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734E93-13D5-75FE-FFBF-3093DB2861D0}"/>
              </a:ext>
            </a:extLst>
          </p:cNvPr>
          <p:cNvSpPr txBox="1"/>
          <p:nvPr/>
        </p:nvSpPr>
        <p:spPr>
          <a:xfrm>
            <a:off x="0" y="6492875"/>
            <a:ext cx="8001000" cy="646331"/>
          </a:xfrm>
          <a:prstGeom prst="rect">
            <a:avLst/>
          </a:prstGeom>
          <a:noFill/>
        </p:spPr>
        <p:txBody>
          <a:bodyPr wrap="square">
            <a:spAutoFit/>
          </a:bodyPr>
          <a:lstStyle/>
          <a:p>
            <a:r>
              <a:rPr lang="en-US" dirty="0">
                <a:solidFill>
                  <a:srgbClr val="92D050"/>
                </a:solidFill>
              </a:rPr>
              <a:t>https://blog.42yeah.is/rendering/</a:t>
            </a:r>
            <a:r>
              <a:rPr lang="en-US" dirty="0" err="1">
                <a:solidFill>
                  <a:srgbClr val="92D050"/>
                </a:solidFill>
              </a:rPr>
              <a:t>opengl</a:t>
            </a:r>
            <a:r>
              <a:rPr lang="en-US" dirty="0">
                <a:solidFill>
                  <a:srgbClr val="92D050"/>
                </a:solidFill>
              </a:rPr>
              <a:t>/2023/12/20/rasterizing-</a:t>
            </a:r>
            <a:r>
              <a:rPr lang="en-US" dirty="0" err="1">
                <a:solidFill>
                  <a:srgbClr val="92D050"/>
                </a:solidFill>
              </a:rPr>
              <a:t>splats.html</a:t>
            </a:r>
            <a:endParaRPr lang="en-US" dirty="0">
              <a:solidFill>
                <a:srgbClr val="92D050"/>
              </a:solidFill>
            </a:endParaRPr>
          </a:p>
          <a:p>
            <a:endParaRPr lang="en-US" dirty="0">
              <a:solidFill>
                <a:srgbClr val="92D050"/>
              </a:solidFill>
            </a:endParaRPr>
          </a:p>
        </p:txBody>
      </p:sp>
    </p:spTree>
    <p:extLst>
      <p:ext uri="{BB962C8B-B14F-4D97-AF65-F5344CB8AC3E}">
        <p14:creationId xmlns:p14="http://schemas.microsoft.com/office/powerpoint/2010/main" val="108318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5337-C5AF-CD50-DF02-53E91402F75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Adaptive Control of the Gaussians</a:t>
            </a:r>
          </a:p>
        </p:txBody>
      </p:sp>
      <p:pic>
        <p:nvPicPr>
          <p:cNvPr id="4" name="Picture 3">
            <a:extLst>
              <a:ext uri="{FF2B5EF4-FFF2-40B4-BE49-F238E27FC236}">
                <a16:creationId xmlns:a16="http://schemas.microsoft.com/office/drawing/2014/main" id="{CB4DE73B-5D24-410D-4088-0F46A8F98DDB}"/>
              </a:ext>
            </a:extLst>
          </p:cNvPr>
          <p:cNvPicPr>
            <a:picLocks noChangeAspect="1"/>
          </p:cNvPicPr>
          <p:nvPr/>
        </p:nvPicPr>
        <p:blipFill>
          <a:blip r:embed="rId3"/>
          <a:srcRect b="51290"/>
          <a:stretch/>
        </p:blipFill>
        <p:spPr>
          <a:xfrm>
            <a:off x="446315" y="1692623"/>
            <a:ext cx="7772400" cy="2338202"/>
          </a:xfrm>
          <a:prstGeom prst="rect">
            <a:avLst/>
          </a:prstGeom>
        </p:spPr>
      </p:pic>
    </p:spTree>
    <p:extLst>
      <p:ext uri="{BB962C8B-B14F-4D97-AF65-F5344CB8AC3E}">
        <p14:creationId xmlns:p14="http://schemas.microsoft.com/office/powerpoint/2010/main" val="3166165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257E-9D17-4ED9-8BDA-C30296B93C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F3E25E-6E84-9F99-5FCC-3F09A47088D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Adaptive Control of the Gaussians</a:t>
            </a:r>
          </a:p>
        </p:txBody>
      </p:sp>
      <p:pic>
        <p:nvPicPr>
          <p:cNvPr id="4" name="Picture 3">
            <a:extLst>
              <a:ext uri="{FF2B5EF4-FFF2-40B4-BE49-F238E27FC236}">
                <a16:creationId xmlns:a16="http://schemas.microsoft.com/office/drawing/2014/main" id="{2C73DAB6-B03F-F039-1340-8A508D12ED18}"/>
              </a:ext>
            </a:extLst>
          </p:cNvPr>
          <p:cNvPicPr>
            <a:picLocks noChangeAspect="1"/>
          </p:cNvPicPr>
          <p:nvPr/>
        </p:nvPicPr>
        <p:blipFill>
          <a:blip r:embed="rId3"/>
          <a:stretch>
            <a:fillRect/>
          </a:stretch>
        </p:blipFill>
        <p:spPr>
          <a:xfrm>
            <a:off x="446315" y="1692622"/>
            <a:ext cx="7772400" cy="4800253"/>
          </a:xfrm>
          <a:prstGeom prst="rect">
            <a:avLst/>
          </a:prstGeom>
        </p:spPr>
      </p:pic>
    </p:spTree>
    <p:extLst>
      <p:ext uri="{BB962C8B-B14F-4D97-AF65-F5344CB8AC3E}">
        <p14:creationId xmlns:p14="http://schemas.microsoft.com/office/powerpoint/2010/main" val="156715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C28169-2B8F-AAB2-02AB-C08F617C95E8}"/>
              </a:ext>
            </a:extLst>
          </p:cNvPr>
          <p:cNvPicPr>
            <a:picLocks noChangeAspect="1"/>
          </p:cNvPicPr>
          <p:nvPr/>
        </p:nvPicPr>
        <p:blipFill>
          <a:blip r:embed="rId3"/>
          <a:srcRect t="27458"/>
          <a:stretch/>
        </p:blipFill>
        <p:spPr>
          <a:xfrm>
            <a:off x="114300" y="1767205"/>
            <a:ext cx="7772400" cy="1537704"/>
          </a:xfrm>
          <a:prstGeom prst="rect">
            <a:avLst/>
          </a:prstGeom>
        </p:spPr>
      </p:pic>
      <p:sp>
        <p:nvSpPr>
          <p:cNvPr id="17" name="Title 1">
            <a:extLst>
              <a:ext uri="{FF2B5EF4-FFF2-40B4-BE49-F238E27FC236}">
                <a16:creationId xmlns:a16="http://schemas.microsoft.com/office/drawing/2014/main" id="{EA852DC1-7AB3-FCDF-FE9B-A03035EC8ADE}"/>
              </a:ext>
            </a:extLst>
          </p:cNvPr>
          <p:cNvSpPr txBox="1">
            <a:spLocks/>
          </p:cNvSpPr>
          <p:nvPr/>
        </p:nvSpPr>
        <p:spPr>
          <a:xfrm>
            <a:off x="838200"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panose="020F0502020204030204" pitchFamily="34" charset="0"/>
                <a:cs typeface="Calibri" panose="020F0502020204030204" pitchFamily="34" charset="0"/>
              </a:rPr>
              <a:t>Optimization</a:t>
            </a:r>
          </a:p>
        </p:txBody>
      </p:sp>
    </p:spTree>
    <p:extLst>
      <p:ext uri="{BB962C8B-B14F-4D97-AF65-F5344CB8AC3E}">
        <p14:creationId xmlns:p14="http://schemas.microsoft.com/office/powerpoint/2010/main" val="71126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B3CAA-2124-D83E-ECBD-F0EC778FE6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E1AD77-2F1F-A846-44E9-149817A5E8E0}"/>
              </a:ext>
            </a:extLst>
          </p:cNvPr>
          <p:cNvSpPr>
            <a:spLocks noGrp="1"/>
          </p:cNvSpPr>
          <p:nvPr>
            <p:ph type="title"/>
          </p:nvPr>
        </p:nvSpPr>
        <p:spPr>
          <a:xfrm>
            <a:off x="838200" y="570399"/>
            <a:ext cx="10515600" cy="1325563"/>
          </a:xfrm>
        </p:spPr>
        <p:txBody>
          <a:bodyPr/>
          <a:lstStyle/>
          <a:p>
            <a:r>
              <a:rPr lang="en-US" dirty="0">
                <a:latin typeface="Calibri" panose="020F0502020204030204" pitchFamily="34" charset="0"/>
                <a:cs typeface="Calibri" panose="020F0502020204030204" pitchFamily="34" charset="0"/>
              </a:rPr>
              <a:t>Optimization</a:t>
            </a:r>
          </a:p>
        </p:txBody>
      </p:sp>
      <p:pic>
        <p:nvPicPr>
          <p:cNvPr id="4" name="Picture 3">
            <a:extLst>
              <a:ext uri="{FF2B5EF4-FFF2-40B4-BE49-F238E27FC236}">
                <a16:creationId xmlns:a16="http://schemas.microsoft.com/office/drawing/2014/main" id="{DD131870-1CC7-B52F-7440-4410AA248475}"/>
              </a:ext>
            </a:extLst>
          </p:cNvPr>
          <p:cNvPicPr>
            <a:picLocks noChangeAspect="1"/>
          </p:cNvPicPr>
          <p:nvPr/>
        </p:nvPicPr>
        <p:blipFill>
          <a:blip r:embed="rId3"/>
          <a:srcRect t="27458"/>
          <a:stretch/>
        </p:blipFill>
        <p:spPr>
          <a:xfrm>
            <a:off x="114300" y="1767205"/>
            <a:ext cx="7772400" cy="1537704"/>
          </a:xfrm>
          <a:prstGeom prst="rect">
            <a:avLst/>
          </a:prstGeom>
        </p:spPr>
      </p:pic>
      <p:sp>
        <p:nvSpPr>
          <p:cNvPr id="7" name="Title 1">
            <a:extLst>
              <a:ext uri="{FF2B5EF4-FFF2-40B4-BE49-F238E27FC236}">
                <a16:creationId xmlns:a16="http://schemas.microsoft.com/office/drawing/2014/main" id="{A0E2203C-80BD-FBB7-9D19-08807B0B70D6}"/>
              </a:ext>
            </a:extLst>
          </p:cNvPr>
          <p:cNvSpPr txBox="1">
            <a:spLocks/>
          </p:cNvSpPr>
          <p:nvPr/>
        </p:nvSpPr>
        <p:spPr>
          <a:xfrm>
            <a:off x="414434" y="27836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panose="020F0502020204030204" pitchFamily="34" charset="0"/>
                <a:cs typeface="Calibri" panose="020F0502020204030204" pitchFamily="34" charset="0"/>
              </a:rPr>
              <a:t>How to go from 5 FPS to 100+ FPS?</a:t>
            </a:r>
            <a:br>
              <a:rPr lang="en-US" dirty="0">
                <a:latin typeface="Calibri" panose="020F0502020204030204" pitchFamily="34" charset="0"/>
                <a:cs typeface="Calibri" panose="020F0502020204030204" pitchFamily="34" charset="0"/>
              </a:rPr>
            </a:br>
            <a:r>
              <a:rPr lang="en-US" sz="3500" dirty="0">
                <a:solidFill>
                  <a:schemeClr val="bg2">
                    <a:lumMod val="50000"/>
                  </a:schemeClr>
                </a:solidFill>
                <a:latin typeface="Calibri" panose="020F0502020204030204" pitchFamily="34" charset="0"/>
                <a:cs typeface="Calibri" panose="020F0502020204030204" pitchFamily="34" charset="0"/>
              </a:rPr>
              <a:t>(Using the GPU efficiently)</a:t>
            </a:r>
          </a:p>
        </p:txBody>
      </p:sp>
      <p:sp>
        <p:nvSpPr>
          <p:cNvPr id="11" name="TextBox 10">
            <a:extLst>
              <a:ext uri="{FF2B5EF4-FFF2-40B4-BE49-F238E27FC236}">
                <a16:creationId xmlns:a16="http://schemas.microsoft.com/office/drawing/2014/main" id="{B5AC4AA9-8CC7-A04A-2D52-A69259B874A2}"/>
              </a:ext>
            </a:extLst>
          </p:cNvPr>
          <p:cNvSpPr txBox="1"/>
          <p:nvPr/>
        </p:nvSpPr>
        <p:spPr>
          <a:xfrm>
            <a:off x="8919412" y="216925"/>
            <a:ext cx="6096000" cy="369332"/>
          </a:xfrm>
          <a:prstGeom prst="rect">
            <a:avLst/>
          </a:prstGeom>
          <a:noFill/>
        </p:spPr>
        <p:txBody>
          <a:bodyPr wrap="square">
            <a:spAutoFit/>
          </a:bodyPr>
          <a:lstStyle/>
          <a:p>
            <a:r>
              <a:rPr lang="en-US" dirty="0"/>
              <a:t>https://3dgstutorial.github.io/</a:t>
            </a:r>
          </a:p>
        </p:txBody>
      </p:sp>
    </p:spTree>
    <p:extLst>
      <p:ext uri="{BB962C8B-B14F-4D97-AF65-F5344CB8AC3E}">
        <p14:creationId xmlns:p14="http://schemas.microsoft.com/office/powerpoint/2010/main" val="1442564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44392-701F-ABF7-B5F4-5FC886D2CD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A8B74-B8B7-A3A2-0266-1E0A9B9B5C8B}"/>
              </a:ext>
            </a:extLst>
          </p:cNvPr>
          <p:cNvSpPr>
            <a:spLocks noGrp="1"/>
          </p:cNvSpPr>
          <p:nvPr>
            <p:ph type="title"/>
          </p:nvPr>
        </p:nvSpPr>
        <p:spPr>
          <a:xfrm>
            <a:off x="838200" y="570399"/>
            <a:ext cx="10515600" cy="1325563"/>
          </a:xfrm>
        </p:spPr>
        <p:txBody>
          <a:bodyPr/>
          <a:lstStyle/>
          <a:p>
            <a:r>
              <a:rPr lang="en-US" dirty="0">
                <a:latin typeface="Calibri" panose="020F0502020204030204" pitchFamily="34" charset="0"/>
                <a:cs typeface="Calibri" panose="020F0502020204030204" pitchFamily="34" charset="0"/>
              </a:rPr>
              <a:t>Optimization</a:t>
            </a:r>
          </a:p>
        </p:txBody>
      </p:sp>
      <p:pic>
        <p:nvPicPr>
          <p:cNvPr id="4" name="Picture 3">
            <a:extLst>
              <a:ext uri="{FF2B5EF4-FFF2-40B4-BE49-F238E27FC236}">
                <a16:creationId xmlns:a16="http://schemas.microsoft.com/office/drawing/2014/main" id="{4B30B633-8325-796B-41D1-069E1B8C6D9A}"/>
              </a:ext>
            </a:extLst>
          </p:cNvPr>
          <p:cNvPicPr>
            <a:picLocks noChangeAspect="1"/>
          </p:cNvPicPr>
          <p:nvPr/>
        </p:nvPicPr>
        <p:blipFill>
          <a:blip r:embed="rId3"/>
          <a:srcRect t="27458"/>
          <a:stretch/>
        </p:blipFill>
        <p:spPr>
          <a:xfrm>
            <a:off x="114300" y="1767205"/>
            <a:ext cx="7772400" cy="1537704"/>
          </a:xfrm>
          <a:prstGeom prst="rect">
            <a:avLst/>
          </a:prstGeom>
        </p:spPr>
      </p:pic>
      <p:sp>
        <p:nvSpPr>
          <p:cNvPr id="7" name="Title 1">
            <a:extLst>
              <a:ext uri="{FF2B5EF4-FFF2-40B4-BE49-F238E27FC236}">
                <a16:creationId xmlns:a16="http://schemas.microsoft.com/office/drawing/2014/main" id="{1C90C504-F831-F4BC-DCA2-B9D62328D302}"/>
              </a:ext>
            </a:extLst>
          </p:cNvPr>
          <p:cNvSpPr txBox="1">
            <a:spLocks/>
          </p:cNvSpPr>
          <p:nvPr/>
        </p:nvSpPr>
        <p:spPr>
          <a:xfrm>
            <a:off x="414434" y="27836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panose="020F0502020204030204" pitchFamily="34" charset="0"/>
                <a:cs typeface="Calibri" panose="020F0502020204030204" pitchFamily="34" charset="0"/>
              </a:rPr>
              <a:t>How to go from 5 FPS to 100+ FPS?</a:t>
            </a:r>
            <a:br>
              <a:rPr lang="en-US" dirty="0">
                <a:latin typeface="Calibri" panose="020F0502020204030204" pitchFamily="34" charset="0"/>
                <a:cs typeface="Calibri" panose="020F0502020204030204" pitchFamily="34" charset="0"/>
              </a:rPr>
            </a:br>
            <a:r>
              <a:rPr lang="en-US" sz="3500" dirty="0">
                <a:solidFill>
                  <a:schemeClr val="bg2">
                    <a:lumMod val="50000"/>
                  </a:schemeClr>
                </a:solidFill>
                <a:latin typeface="Calibri" panose="020F0502020204030204" pitchFamily="34" charset="0"/>
                <a:cs typeface="Calibri" panose="020F0502020204030204" pitchFamily="34" charset="0"/>
              </a:rPr>
              <a:t>(Using the GPU efficiently)</a:t>
            </a:r>
          </a:p>
        </p:txBody>
      </p:sp>
      <p:pic>
        <p:nvPicPr>
          <p:cNvPr id="10" name="Picture 9">
            <a:extLst>
              <a:ext uri="{FF2B5EF4-FFF2-40B4-BE49-F238E27FC236}">
                <a16:creationId xmlns:a16="http://schemas.microsoft.com/office/drawing/2014/main" id="{4C78BB5E-2E37-4DC7-65A0-7A2FC1438E79}"/>
              </a:ext>
            </a:extLst>
          </p:cNvPr>
          <p:cNvPicPr>
            <a:picLocks noChangeAspect="1"/>
          </p:cNvPicPr>
          <p:nvPr/>
        </p:nvPicPr>
        <p:blipFill>
          <a:blip r:embed="rId4"/>
          <a:srcRect l="16127" b="7933"/>
          <a:stretch/>
        </p:blipFill>
        <p:spPr>
          <a:xfrm>
            <a:off x="9696840" y="401097"/>
            <a:ext cx="2495160" cy="2940309"/>
          </a:xfrm>
          <a:prstGeom prst="rect">
            <a:avLst/>
          </a:prstGeom>
        </p:spPr>
      </p:pic>
      <p:sp>
        <p:nvSpPr>
          <p:cNvPr id="11" name="TextBox 10">
            <a:extLst>
              <a:ext uri="{FF2B5EF4-FFF2-40B4-BE49-F238E27FC236}">
                <a16:creationId xmlns:a16="http://schemas.microsoft.com/office/drawing/2014/main" id="{16F1516A-67B5-62AF-639E-12CCE17A92FC}"/>
              </a:ext>
            </a:extLst>
          </p:cNvPr>
          <p:cNvSpPr txBox="1"/>
          <p:nvPr/>
        </p:nvSpPr>
        <p:spPr>
          <a:xfrm>
            <a:off x="8919412" y="216925"/>
            <a:ext cx="6096000" cy="369332"/>
          </a:xfrm>
          <a:prstGeom prst="rect">
            <a:avLst/>
          </a:prstGeom>
          <a:noFill/>
        </p:spPr>
        <p:txBody>
          <a:bodyPr wrap="square">
            <a:spAutoFit/>
          </a:bodyPr>
          <a:lstStyle/>
          <a:p>
            <a:r>
              <a:rPr lang="en-US" dirty="0"/>
              <a:t>https://3dgstutorial.github.io/</a:t>
            </a:r>
          </a:p>
        </p:txBody>
      </p:sp>
      <p:pic>
        <p:nvPicPr>
          <p:cNvPr id="12" name="Picture 2">
            <a:extLst>
              <a:ext uri="{FF2B5EF4-FFF2-40B4-BE49-F238E27FC236}">
                <a16:creationId xmlns:a16="http://schemas.microsoft.com/office/drawing/2014/main" id="{1A57F303-3948-9C4D-0877-93E1B1856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362" y="3960502"/>
            <a:ext cx="3410338" cy="243595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8062475A-05FB-C464-25B7-16F753A73693}"/>
              </a:ext>
            </a:extLst>
          </p:cNvPr>
          <p:cNvSpPr>
            <a:spLocks noGrp="1"/>
          </p:cNvSpPr>
          <p:nvPr>
            <p:ph idx="1"/>
          </p:nvPr>
        </p:nvSpPr>
        <p:spPr>
          <a:xfrm>
            <a:off x="838200" y="4366748"/>
            <a:ext cx="9668069" cy="2090155"/>
          </a:xfrm>
        </p:spPr>
        <p:txBody>
          <a:bodyPr>
            <a:normAutofit/>
          </a:bodyPr>
          <a:lstStyle/>
          <a:p>
            <a:r>
              <a:rPr lang="en-US" dirty="0">
                <a:latin typeface="Calibri" panose="020F0502020204030204" pitchFamily="34" charset="0"/>
                <a:cs typeface="Calibri" panose="020F0502020204030204" pitchFamily="34" charset="0"/>
              </a:rPr>
              <a:t>1. Tiling</a:t>
            </a:r>
          </a:p>
          <a:p>
            <a:pPr lvl="1"/>
            <a:r>
              <a:rPr lang="en-US" dirty="0">
                <a:latin typeface="Calibri" panose="020F0502020204030204" pitchFamily="34" charset="0"/>
                <a:cs typeface="Calibri" panose="020F0502020204030204" pitchFamily="34" charset="0"/>
              </a:rPr>
              <a:t>Split the image in 16x16 Tiles – helps threads to work collaboratively.</a:t>
            </a:r>
          </a:p>
          <a:p>
            <a:r>
              <a:rPr lang="en-US" dirty="0">
                <a:latin typeface="Calibri" panose="020F0502020204030204" pitchFamily="34" charset="0"/>
                <a:cs typeface="Calibri" panose="020F0502020204030204" pitchFamily="34" charset="0"/>
              </a:rPr>
              <a:t>2. Single global sort</a:t>
            </a:r>
          </a:p>
          <a:p>
            <a:pPr lvl="1"/>
            <a:r>
              <a:rPr lang="en-US" dirty="0">
                <a:latin typeface="Calibri" panose="020F0502020204030204" pitchFamily="34" charset="0"/>
                <a:cs typeface="Calibri" panose="020F0502020204030204" pitchFamily="34" charset="0"/>
              </a:rPr>
              <a:t>GPU sorts millions of primitives fast.</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9804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yroom">
            <a:hlinkClick r:id="" action="ppaction://media"/>
            <a:extLst>
              <a:ext uri="{FF2B5EF4-FFF2-40B4-BE49-F238E27FC236}">
                <a16:creationId xmlns:a16="http://schemas.microsoft.com/office/drawing/2014/main" id="{2E7554A3-DA26-C6A0-83D3-7BF274C14B4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7844"/>
          </a:xfrm>
        </p:spPr>
      </p:pic>
    </p:spTree>
    <p:extLst>
      <p:ext uri="{BB962C8B-B14F-4D97-AF65-F5344CB8AC3E}">
        <p14:creationId xmlns:p14="http://schemas.microsoft.com/office/powerpoint/2010/main" val="357692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cycle">
            <a:hlinkClick r:id="" action="ppaction://media"/>
            <a:extLst>
              <a:ext uri="{FF2B5EF4-FFF2-40B4-BE49-F238E27FC236}">
                <a16:creationId xmlns:a16="http://schemas.microsoft.com/office/drawing/2014/main" id="{C9300748-8C5B-1202-1403-05C8144432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845"/>
          </a:xfrm>
        </p:spPr>
      </p:pic>
    </p:spTree>
    <p:extLst>
      <p:ext uri="{BB962C8B-B14F-4D97-AF65-F5344CB8AC3E}">
        <p14:creationId xmlns:p14="http://schemas.microsoft.com/office/powerpoint/2010/main" val="368138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18BAC-E131-8582-E702-48EC081BD4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9BE7B6D-D99F-05FC-1DDA-93EEE352134D}"/>
              </a:ext>
            </a:extLst>
          </p:cNvPr>
          <p:cNvPicPr>
            <a:picLocks noChangeAspect="1"/>
          </p:cNvPicPr>
          <p:nvPr/>
        </p:nvPicPr>
        <p:blipFill>
          <a:blip r:embed="rId3"/>
          <a:stretch>
            <a:fillRect/>
          </a:stretch>
        </p:blipFill>
        <p:spPr>
          <a:xfrm>
            <a:off x="81642" y="335902"/>
            <a:ext cx="12028715" cy="6186196"/>
          </a:xfrm>
          <a:prstGeom prst="rect">
            <a:avLst/>
          </a:prstGeom>
        </p:spPr>
      </p:pic>
    </p:spTree>
    <p:extLst>
      <p:ext uri="{BB962C8B-B14F-4D97-AF65-F5344CB8AC3E}">
        <p14:creationId xmlns:p14="http://schemas.microsoft.com/office/powerpoint/2010/main" val="121375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DD13-3F51-1270-D039-035035989FC6}"/>
              </a:ext>
            </a:extLst>
          </p:cNvPr>
          <p:cNvSpPr>
            <a:spLocks noGrp="1"/>
          </p:cNvSpPr>
          <p:nvPr>
            <p:ph type="title"/>
          </p:nvPr>
        </p:nvSpPr>
        <p:spPr/>
        <p:txBody>
          <a:bodyPr/>
          <a:lstStyle/>
          <a:p>
            <a:r>
              <a:rPr lang="en-US" dirty="0"/>
              <a:t>Problems of Nerf</a:t>
            </a:r>
          </a:p>
        </p:txBody>
      </p:sp>
      <p:sp>
        <p:nvSpPr>
          <p:cNvPr id="3" name="Content Placeholder 2">
            <a:extLst>
              <a:ext uri="{FF2B5EF4-FFF2-40B4-BE49-F238E27FC236}">
                <a16:creationId xmlns:a16="http://schemas.microsoft.com/office/drawing/2014/main" id="{EBDAF547-86C4-7716-C11A-F0D0C58B8ED9}"/>
              </a:ext>
            </a:extLst>
          </p:cNvPr>
          <p:cNvSpPr>
            <a:spLocks noGrp="1"/>
          </p:cNvSpPr>
          <p:nvPr>
            <p:ph idx="1"/>
          </p:nvPr>
        </p:nvSpPr>
        <p:spPr/>
        <p:txBody>
          <a:bodyPr>
            <a:normAutofit/>
          </a:bodyPr>
          <a:lstStyle/>
          <a:p>
            <a:r>
              <a:rPr lang="en-US" b="0" dirty="0" err="1">
                <a:effectLst/>
                <a:latin typeface="JostRoman"/>
              </a:rPr>
              <a:t>NeRF</a:t>
            </a:r>
            <a:r>
              <a:rPr lang="en-US" b="0" dirty="0">
                <a:effectLst/>
                <a:latin typeface="JostRoman"/>
              </a:rPr>
              <a:t> suffers from slow training and rendering.</a:t>
            </a:r>
          </a:p>
          <a:p>
            <a:r>
              <a:rPr lang="en-US" dirty="0">
                <a:latin typeface="JostRoman"/>
              </a:rPr>
              <a:t>We have to query a neural network to obtain color and density values for each point.</a:t>
            </a:r>
            <a:endParaRPr lang="en-US" b="0" dirty="0">
              <a:effectLst/>
              <a:latin typeface="JostRoman"/>
            </a:endParaRPr>
          </a:p>
        </p:txBody>
      </p:sp>
      <p:pic>
        <p:nvPicPr>
          <p:cNvPr id="1026" name="Picture 2">
            <a:extLst>
              <a:ext uri="{FF2B5EF4-FFF2-40B4-BE49-F238E27FC236}">
                <a16:creationId xmlns:a16="http://schemas.microsoft.com/office/drawing/2014/main" id="{A791A6DB-28EC-3A03-C33B-E2A60423A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473" y="3846238"/>
            <a:ext cx="5146540" cy="19800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7BEC4C8-C521-E120-A02D-56E5A5A8964F}"/>
              </a:ext>
            </a:extLst>
          </p:cNvPr>
          <p:cNvPicPr>
            <a:picLocks noChangeAspect="1"/>
          </p:cNvPicPr>
          <p:nvPr/>
        </p:nvPicPr>
        <p:blipFill>
          <a:blip r:embed="rId4"/>
          <a:srcRect t="14507"/>
          <a:stretch/>
        </p:blipFill>
        <p:spPr>
          <a:xfrm>
            <a:off x="838200" y="3931824"/>
            <a:ext cx="5252216" cy="2245139"/>
          </a:xfrm>
          <a:prstGeom prst="rect">
            <a:avLst/>
          </a:prstGeom>
        </p:spPr>
      </p:pic>
    </p:spTree>
    <p:extLst>
      <p:ext uri="{BB962C8B-B14F-4D97-AF65-F5344CB8AC3E}">
        <p14:creationId xmlns:p14="http://schemas.microsoft.com/office/powerpoint/2010/main" val="3244305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70DC8-D48C-FFE1-B355-3445DA3E8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1EF0DF-ED19-2B42-92D4-A3D98ADA09B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 this lecture, we will learn …</a:t>
            </a:r>
          </a:p>
        </p:txBody>
      </p:sp>
      <p:sp>
        <p:nvSpPr>
          <p:cNvPr id="3" name="Content Placeholder 2">
            <a:extLst>
              <a:ext uri="{FF2B5EF4-FFF2-40B4-BE49-F238E27FC236}">
                <a16:creationId xmlns:a16="http://schemas.microsoft.com/office/drawing/2014/main" id="{0F5E50E7-E131-6372-F0C9-0CADF7904EFB}"/>
              </a:ext>
            </a:extLst>
          </p:cNvPr>
          <p:cNvSpPr>
            <a:spLocks noGrp="1"/>
          </p:cNvSpPr>
          <p:nvPr>
            <p:ph idx="1"/>
          </p:nvPr>
        </p:nvSpPr>
        <p:spPr/>
        <p:txBody>
          <a:bodyPr vert="horz" lIns="91440" tIns="45720" rIns="91440" bIns="45720" rtlCol="0" anchor="t">
            <a:normAutofit/>
          </a:bodyPr>
          <a:lstStyle/>
          <a:p>
            <a:r>
              <a:rPr lang="en-US" sz="3200" b="1" dirty="0">
                <a:latin typeface="Calibri" panose="020F0502020204030204" pitchFamily="34" charset="0"/>
                <a:cs typeface="Calibri" panose="020F0502020204030204" pitchFamily="34" charset="0"/>
              </a:rPr>
              <a:t>3D Gaussian Splatting (3DGS) </a:t>
            </a:r>
            <a:r>
              <a:rPr lang="en-US" sz="3200" b="0" dirty="0">
                <a:effectLst/>
                <a:latin typeface="Calibri" panose="020F0502020204030204" pitchFamily="34" charset="0"/>
                <a:cs typeface="Calibri" panose="020F0502020204030204" pitchFamily="34" charset="0"/>
              </a:rPr>
              <a:t>[</a:t>
            </a:r>
            <a:r>
              <a:rPr lang="en-US" sz="3200" b="0" dirty="0" err="1">
                <a:effectLst/>
                <a:latin typeface="Calibri" panose="020F0502020204030204" pitchFamily="34" charset="0"/>
                <a:cs typeface="Calibri" panose="020F0502020204030204" pitchFamily="34" charset="0"/>
              </a:rPr>
              <a:t>Kerbl</a:t>
            </a:r>
            <a:r>
              <a:rPr lang="en-US" sz="3200" b="0" dirty="0">
                <a:effectLst/>
                <a:latin typeface="Calibri" panose="020F0502020204030204" pitchFamily="34" charset="0"/>
                <a:cs typeface="Calibri" panose="020F0502020204030204" pitchFamily="34" charset="0"/>
              </a:rPr>
              <a:t> &amp; </a:t>
            </a:r>
            <a:r>
              <a:rPr lang="en-US" sz="3200" b="0" dirty="0" err="1">
                <a:effectLst/>
                <a:latin typeface="Calibri" panose="020F0502020204030204" pitchFamily="34" charset="0"/>
                <a:cs typeface="Calibri" panose="020F0502020204030204" pitchFamily="34" charset="0"/>
              </a:rPr>
              <a:t>Kopanas</a:t>
            </a:r>
            <a:r>
              <a:rPr lang="en-US" sz="3200" b="0" dirty="0">
                <a:effectLst/>
                <a:latin typeface="Calibri" panose="020F0502020204030204" pitchFamily="34" charset="0"/>
                <a:cs typeface="Calibri" panose="020F0502020204030204" pitchFamily="34" charset="0"/>
              </a:rPr>
              <a:t> ‘23] </a:t>
            </a:r>
          </a:p>
          <a:p>
            <a:r>
              <a:rPr lang="en-US" sz="3200" dirty="0">
                <a:solidFill>
                  <a:schemeClr val="bg2"/>
                </a:solidFill>
                <a:latin typeface="Calibri" panose="020F0502020204030204" pitchFamily="34" charset="0"/>
                <a:cs typeface="Calibri" panose="020F0502020204030204" pitchFamily="34" charset="0"/>
              </a:rPr>
              <a:t>Applications of 3DGS and addressing its limitations (i.e., dynamic scene, compression, surface reconstruction…)</a:t>
            </a:r>
          </a:p>
        </p:txBody>
      </p:sp>
    </p:spTree>
    <p:extLst>
      <p:ext uri="{BB962C8B-B14F-4D97-AF65-F5344CB8AC3E}">
        <p14:creationId xmlns:p14="http://schemas.microsoft.com/office/powerpoint/2010/main" val="2126221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AEED1-5208-09F0-3198-3E20691D49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BAB84-4A8C-8D2B-7ACC-0716FF26165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 this lecture, we will learn …</a:t>
            </a:r>
          </a:p>
        </p:txBody>
      </p:sp>
      <p:sp>
        <p:nvSpPr>
          <p:cNvPr id="3" name="Content Placeholder 2">
            <a:extLst>
              <a:ext uri="{FF2B5EF4-FFF2-40B4-BE49-F238E27FC236}">
                <a16:creationId xmlns:a16="http://schemas.microsoft.com/office/drawing/2014/main" id="{5FA32ADD-9AAE-2319-52E7-72FEBE6AC9C4}"/>
              </a:ext>
            </a:extLst>
          </p:cNvPr>
          <p:cNvSpPr>
            <a:spLocks noGrp="1"/>
          </p:cNvSpPr>
          <p:nvPr>
            <p:ph idx="1"/>
          </p:nvPr>
        </p:nvSpPr>
        <p:spPr/>
        <p:txBody>
          <a:bodyPr vert="horz" lIns="91440" tIns="45720" rIns="91440" bIns="45720" rtlCol="0" anchor="t">
            <a:normAutofit/>
          </a:bodyPr>
          <a:lstStyle/>
          <a:p>
            <a:r>
              <a:rPr lang="en-US" sz="3200" b="1" dirty="0">
                <a:latin typeface="Calibri" panose="020F0502020204030204" pitchFamily="34" charset="0"/>
                <a:cs typeface="Calibri" panose="020F0502020204030204" pitchFamily="34" charset="0"/>
              </a:rPr>
              <a:t>3D Gaussian Splatting (3DGS) </a:t>
            </a:r>
            <a:r>
              <a:rPr lang="en-US" sz="3200" b="0" dirty="0">
                <a:effectLst/>
                <a:latin typeface="Calibri" panose="020F0502020204030204" pitchFamily="34" charset="0"/>
                <a:cs typeface="Calibri" panose="020F0502020204030204" pitchFamily="34" charset="0"/>
              </a:rPr>
              <a:t>[</a:t>
            </a:r>
            <a:r>
              <a:rPr lang="en-US" sz="3200" b="0" dirty="0" err="1">
                <a:effectLst/>
                <a:latin typeface="Calibri" panose="020F0502020204030204" pitchFamily="34" charset="0"/>
                <a:cs typeface="Calibri" panose="020F0502020204030204" pitchFamily="34" charset="0"/>
              </a:rPr>
              <a:t>Kerbl</a:t>
            </a:r>
            <a:r>
              <a:rPr lang="en-US" sz="3200" b="0" dirty="0">
                <a:effectLst/>
                <a:latin typeface="Calibri" panose="020F0502020204030204" pitchFamily="34" charset="0"/>
                <a:cs typeface="Calibri" panose="020F0502020204030204" pitchFamily="34" charset="0"/>
              </a:rPr>
              <a:t> &amp; </a:t>
            </a:r>
            <a:r>
              <a:rPr lang="en-US" sz="3200" b="0" dirty="0" err="1">
                <a:effectLst/>
                <a:latin typeface="Calibri" panose="020F0502020204030204" pitchFamily="34" charset="0"/>
                <a:cs typeface="Calibri" panose="020F0502020204030204" pitchFamily="34" charset="0"/>
              </a:rPr>
              <a:t>Kopanas</a:t>
            </a:r>
            <a:r>
              <a:rPr lang="en-US" sz="3200" b="0" dirty="0">
                <a:effectLst/>
                <a:latin typeface="Calibri" panose="020F0502020204030204" pitchFamily="34" charset="0"/>
                <a:cs typeface="Calibri" panose="020F0502020204030204" pitchFamily="34" charset="0"/>
              </a:rPr>
              <a:t> ‘23] </a:t>
            </a:r>
          </a:p>
          <a:p>
            <a:r>
              <a:rPr lang="en-US" sz="3200" dirty="0">
                <a:latin typeface="Calibri" panose="020F0502020204030204" pitchFamily="34" charset="0"/>
                <a:cs typeface="Calibri" panose="020F0502020204030204" pitchFamily="34" charset="0"/>
              </a:rPr>
              <a:t>Applications of 3DGS and addressing its limitations (i.e., dynamic scene, compression, surface reconstruction…)</a:t>
            </a:r>
            <a:endParaRPr lang="en-US" sz="320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1124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DD56-7EB8-5488-5150-E963FB7DF3AC}"/>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Limitations and its follow-up works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F17F302-A4F6-88DE-8604-1E7D251C2366}"/>
              </a:ext>
            </a:extLst>
          </p:cNvPr>
          <p:cNvSpPr>
            <a:spLocks noGrp="1"/>
          </p:cNvSpPr>
          <p:nvPr>
            <p:ph idx="1"/>
          </p:nvPr>
        </p:nvSpPr>
        <p:spPr/>
        <p:txBody>
          <a:bodyPr/>
          <a:lstStyle/>
          <a:p>
            <a:pPr lvl="1"/>
            <a:r>
              <a:rPr lang="en-US" b="1" dirty="0">
                <a:latin typeface="Calibri" panose="020F0502020204030204" pitchFamily="34" charset="0"/>
                <a:cs typeface="Calibri" panose="020F0502020204030204" pitchFamily="34" charset="0"/>
              </a:rPr>
              <a:t>3DGS has a high storage cost.</a:t>
            </a:r>
          </a:p>
          <a:p>
            <a:pPr lvl="2"/>
            <a:r>
              <a:rPr lang="en-US" sz="2500" dirty="0">
                <a:latin typeface="Calibri" panose="020F0502020204030204" pitchFamily="34" charset="0"/>
                <a:cs typeface="Calibri" panose="020F0502020204030204" pitchFamily="34" charset="0"/>
              </a:rPr>
              <a:t>Compression </a:t>
            </a:r>
          </a:p>
          <a:p>
            <a:pPr lvl="1"/>
            <a:r>
              <a:rPr lang="en-US" b="1" dirty="0">
                <a:latin typeface="Calibri" panose="020F0502020204030204" pitchFamily="34" charset="0"/>
                <a:cs typeface="Calibri" panose="020F0502020204030204" pitchFamily="34" charset="0"/>
              </a:rPr>
              <a:t>3DGS is a novel view synthesis method (mostly static scenes).</a:t>
            </a:r>
          </a:p>
          <a:p>
            <a:pPr lvl="2"/>
            <a:r>
              <a:rPr lang="en-US" sz="2500" dirty="0">
                <a:latin typeface="Calibri" panose="020F0502020204030204" pitchFamily="34" charset="0"/>
                <a:cs typeface="Calibri" panose="020F0502020204030204" pitchFamily="34" charset="0"/>
              </a:rPr>
              <a:t>Extending into dynamic scenes - Dynamic 3DGS</a:t>
            </a:r>
          </a:p>
          <a:p>
            <a:pPr lvl="1"/>
            <a:r>
              <a:rPr lang="en-US" b="1" dirty="0">
                <a:latin typeface="Calibri" panose="020F0502020204030204" pitchFamily="34" charset="0"/>
                <a:cs typeface="Calibri" panose="020F0502020204030204" pitchFamily="34" charset="0"/>
              </a:rPr>
              <a:t>Unlike meshes, 3DGS does not provide a clean/compact surface.</a:t>
            </a:r>
          </a:p>
          <a:p>
            <a:pPr lvl="2"/>
            <a:r>
              <a:rPr lang="en-US" sz="2500" dirty="0">
                <a:latin typeface="Calibri" panose="020F0502020204030204" pitchFamily="34" charset="0"/>
                <a:cs typeface="Calibri" panose="020F0502020204030204" pitchFamily="34" charset="0"/>
              </a:rPr>
              <a:t>Surface Reconstruction (How to obtain surface from gaussian primitives?)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377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4DD1A-BD93-5E6D-1406-72383E60AA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1D941-6B13-CF02-1B26-E39D2CAB7670}"/>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Limitations and its follow-up works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B46FF33-99F5-8299-4704-F275D1AA534D}"/>
              </a:ext>
            </a:extLst>
          </p:cNvPr>
          <p:cNvSpPr>
            <a:spLocks noGrp="1"/>
          </p:cNvSpPr>
          <p:nvPr>
            <p:ph idx="1"/>
          </p:nvPr>
        </p:nvSpPr>
        <p:spPr/>
        <p:txBody>
          <a:bodyPr/>
          <a:lstStyle/>
          <a:p>
            <a:pPr lvl="1"/>
            <a:r>
              <a:rPr lang="en-US" b="1" dirty="0">
                <a:latin typeface="Calibri" panose="020F0502020204030204" pitchFamily="34" charset="0"/>
                <a:cs typeface="Calibri" panose="020F0502020204030204" pitchFamily="34" charset="0"/>
              </a:rPr>
              <a:t>3DGS has a high storage cost.</a:t>
            </a:r>
          </a:p>
          <a:p>
            <a:pPr lvl="2"/>
            <a:r>
              <a:rPr lang="en-US" sz="2500" dirty="0">
                <a:latin typeface="Calibri" panose="020F0502020204030204" pitchFamily="34" charset="0"/>
                <a:cs typeface="Calibri" panose="020F0502020204030204" pitchFamily="34" charset="0"/>
              </a:rPr>
              <a:t>Compression </a:t>
            </a:r>
          </a:p>
          <a:p>
            <a:pPr lvl="1"/>
            <a:r>
              <a:rPr lang="en-US" b="1" dirty="0">
                <a:solidFill>
                  <a:schemeClr val="bg2"/>
                </a:solidFill>
                <a:latin typeface="Calibri" panose="020F0502020204030204" pitchFamily="34" charset="0"/>
                <a:cs typeface="Calibri" panose="020F0502020204030204" pitchFamily="34" charset="0"/>
              </a:rPr>
              <a:t>3DGS is a novel view synthesis method (mostly static scenes).</a:t>
            </a:r>
          </a:p>
          <a:p>
            <a:pPr lvl="2"/>
            <a:r>
              <a:rPr lang="en-US" sz="2500" dirty="0">
                <a:solidFill>
                  <a:schemeClr val="bg2"/>
                </a:solidFill>
                <a:latin typeface="Calibri" panose="020F0502020204030204" pitchFamily="34" charset="0"/>
                <a:cs typeface="Calibri" panose="020F0502020204030204" pitchFamily="34" charset="0"/>
              </a:rPr>
              <a:t>Extending into dynamic scenes - Dynamic 3DGS</a:t>
            </a:r>
          </a:p>
          <a:p>
            <a:pPr lvl="1"/>
            <a:r>
              <a:rPr lang="en-US" b="1" dirty="0">
                <a:solidFill>
                  <a:schemeClr val="bg2"/>
                </a:solidFill>
                <a:latin typeface="Calibri" panose="020F0502020204030204" pitchFamily="34" charset="0"/>
                <a:cs typeface="Calibri" panose="020F0502020204030204" pitchFamily="34" charset="0"/>
              </a:rPr>
              <a:t>Unlike meshes, 3DGS does not provide a clean/compact surface.</a:t>
            </a:r>
          </a:p>
          <a:p>
            <a:pPr lvl="2"/>
            <a:r>
              <a:rPr lang="en-US" sz="2500" dirty="0">
                <a:solidFill>
                  <a:schemeClr val="bg2"/>
                </a:solidFill>
                <a:latin typeface="Calibri" panose="020F0502020204030204" pitchFamily="34" charset="0"/>
                <a:cs typeface="Calibri" panose="020F0502020204030204" pitchFamily="34" charset="0"/>
              </a:rPr>
              <a:t>Surface Reconstruction (How to obtain surface from gaussian primitives?)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3230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F1C54-F431-E338-132B-F8B356E646C1}"/>
              </a:ext>
            </a:extLst>
          </p:cNvPr>
          <p:cNvSpPr>
            <a:spLocks noGrp="1"/>
          </p:cNvSpPr>
          <p:nvPr>
            <p:ph type="title"/>
          </p:nvPr>
        </p:nvSpPr>
        <p:spPr/>
        <p:txBody>
          <a:bodyPr/>
          <a:lstStyle/>
          <a:p>
            <a:r>
              <a:rPr lang="en-US" dirty="0"/>
              <a:t>Storage cost of a 3DGS Scene</a:t>
            </a:r>
          </a:p>
        </p:txBody>
      </p:sp>
      <p:pic>
        <p:nvPicPr>
          <p:cNvPr id="4" name="Picture 3">
            <a:extLst>
              <a:ext uri="{FF2B5EF4-FFF2-40B4-BE49-F238E27FC236}">
                <a16:creationId xmlns:a16="http://schemas.microsoft.com/office/drawing/2014/main" id="{5D06C7E7-80DA-DAA0-265B-A5839383D744}"/>
              </a:ext>
            </a:extLst>
          </p:cNvPr>
          <p:cNvPicPr>
            <a:picLocks noChangeAspect="1"/>
          </p:cNvPicPr>
          <p:nvPr/>
        </p:nvPicPr>
        <p:blipFill>
          <a:blip r:embed="rId3"/>
          <a:stretch>
            <a:fillRect/>
          </a:stretch>
        </p:blipFill>
        <p:spPr>
          <a:xfrm>
            <a:off x="838200" y="1461853"/>
            <a:ext cx="10713807" cy="4379858"/>
          </a:xfrm>
          <a:prstGeom prst="rect">
            <a:avLst/>
          </a:prstGeom>
        </p:spPr>
      </p:pic>
      <p:sp>
        <p:nvSpPr>
          <p:cNvPr id="3" name="TextBox 2">
            <a:extLst>
              <a:ext uri="{FF2B5EF4-FFF2-40B4-BE49-F238E27FC236}">
                <a16:creationId xmlns:a16="http://schemas.microsoft.com/office/drawing/2014/main" id="{427A1FF8-F7A0-DBC6-E685-FC35F2F1FCC5}"/>
              </a:ext>
            </a:extLst>
          </p:cNvPr>
          <p:cNvSpPr txBox="1"/>
          <p:nvPr/>
        </p:nvSpPr>
        <p:spPr>
          <a:xfrm>
            <a:off x="8919412" y="216925"/>
            <a:ext cx="6096000" cy="369332"/>
          </a:xfrm>
          <a:prstGeom prst="rect">
            <a:avLst/>
          </a:prstGeom>
          <a:noFill/>
        </p:spPr>
        <p:txBody>
          <a:bodyPr wrap="square">
            <a:spAutoFit/>
          </a:bodyPr>
          <a:lstStyle/>
          <a:p>
            <a:r>
              <a:rPr lang="en-US" dirty="0"/>
              <a:t>https://3dgstutorial.github.io/</a:t>
            </a:r>
          </a:p>
        </p:txBody>
      </p:sp>
    </p:spTree>
    <p:extLst>
      <p:ext uri="{BB962C8B-B14F-4D97-AF65-F5344CB8AC3E}">
        <p14:creationId xmlns:p14="http://schemas.microsoft.com/office/powerpoint/2010/main" val="3898597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CFAEF-D235-85C5-093E-1FCFDF9FDCE0}"/>
              </a:ext>
            </a:extLst>
          </p:cNvPr>
          <p:cNvSpPr>
            <a:spLocks noGrp="1"/>
          </p:cNvSpPr>
          <p:nvPr>
            <p:ph type="title"/>
          </p:nvPr>
        </p:nvSpPr>
        <p:spPr/>
        <p:txBody>
          <a:bodyPr/>
          <a:lstStyle/>
          <a:p>
            <a:r>
              <a:rPr lang="en-US" dirty="0"/>
              <a:t>3DGS Compression – Follow-up works</a:t>
            </a:r>
          </a:p>
        </p:txBody>
      </p:sp>
      <p:sp>
        <p:nvSpPr>
          <p:cNvPr id="3" name="Content Placeholder 2">
            <a:extLst>
              <a:ext uri="{FF2B5EF4-FFF2-40B4-BE49-F238E27FC236}">
                <a16:creationId xmlns:a16="http://schemas.microsoft.com/office/drawing/2014/main" id="{2BB4633D-73FC-F305-4626-E01986265E60}"/>
              </a:ext>
            </a:extLst>
          </p:cNvPr>
          <p:cNvSpPr>
            <a:spLocks noGrp="1"/>
          </p:cNvSpPr>
          <p:nvPr>
            <p:ph idx="1"/>
          </p:nvPr>
        </p:nvSpPr>
        <p:spPr/>
        <p:txBody>
          <a:bodyPr>
            <a:normAutofit fontScale="92500" lnSpcReduction="10000"/>
          </a:bodyPr>
          <a:lstStyle/>
          <a:p>
            <a:r>
              <a:rPr lang="en-US" dirty="0"/>
              <a:t>Compact3D: Smaller and Faster Gaussian Splatting with Vector Quantization</a:t>
            </a:r>
          </a:p>
          <a:p>
            <a:r>
              <a:rPr lang="en-US" dirty="0"/>
              <a:t>EAGLES: Efficient Accelerated 3D Gaussians with Lightweight Encodings (ECCV 2024)</a:t>
            </a:r>
          </a:p>
          <a:p>
            <a:r>
              <a:rPr lang="en-US" dirty="0" err="1"/>
              <a:t>LightGaussian</a:t>
            </a:r>
            <a:r>
              <a:rPr lang="en-US" dirty="0"/>
              <a:t>: Unbounded 3D Gaussian Compression with 15x Reduction and 200+ FPS (</a:t>
            </a:r>
            <a:r>
              <a:rPr lang="en-US" dirty="0" err="1"/>
              <a:t>NeurIPS</a:t>
            </a:r>
            <a:r>
              <a:rPr lang="en-US" dirty="0"/>
              <a:t> 2024)</a:t>
            </a:r>
          </a:p>
          <a:p>
            <a:r>
              <a:rPr lang="en-US" dirty="0"/>
              <a:t>Compact 3D Gaussian Representation for Radiance Field (CVPR 2024)</a:t>
            </a:r>
          </a:p>
          <a:p>
            <a:r>
              <a:rPr lang="en-US" dirty="0"/>
              <a:t>Compressed 3D Gaussian Splatting for Accelerated Novel View Synthesis (CVPR 2024)</a:t>
            </a:r>
          </a:p>
          <a:p>
            <a:r>
              <a:rPr lang="en-US" dirty="0"/>
              <a:t>Reducing the Memory Footprint of 3D Gaussian Splatting (I3D ’24)</a:t>
            </a:r>
            <a:br>
              <a:rPr lang="en-US" dirty="0"/>
            </a:br>
            <a:endParaRPr lang="en-US" i="0" dirty="0">
              <a:solidFill>
                <a:srgbClr val="000000"/>
              </a:solidFill>
              <a:effectLst/>
              <a:latin typeface="Lucida Grande" panose="020B0600040502020204" pitchFamily="34" charset="0"/>
            </a:endParaRPr>
          </a:p>
        </p:txBody>
      </p:sp>
    </p:spTree>
    <p:extLst>
      <p:ext uri="{BB962C8B-B14F-4D97-AF65-F5344CB8AC3E}">
        <p14:creationId xmlns:p14="http://schemas.microsoft.com/office/powerpoint/2010/main" val="3386515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13494-99CD-F262-C361-5ACF4E5CB7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F123E-16E2-351F-60BA-C5A0670C8211}"/>
              </a:ext>
            </a:extLst>
          </p:cNvPr>
          <p:cNvSpPr>
            <a:spLocks noGrp="1"/>
          </p:cNvSpPr>
          <p:nvPr>
            <p:ph type="title"/>
          </p:nvPr>
        </p:nvSpPr>
        <p:spPr/>
        <p:txBody>
          <a:bodyPr/>
          <a:lstStyle/>
          <a:p>
            <a:r>
              <a:rPr lang="en-US" dirty="0"/>
              <a:t>3DGS Compression – Follow-up works</a:t>
            </a:r>
          </a:p>
        </p:txBody>
      </p:sp>
      <p:sp>
        <p:nvSpPr>
          <p:cNvPr id="3" name="Content Placeholder 2">
            <a:extLst>
              <a:ext uri="{FF2B5EF4-FFF2-40B4-BE49-F238E27FC236}">
                <a16:creationId xmlns:a16="http://schemas.microsoft.com/office/drawing/2014/main" id="{91887106-A693-6379-5257-9DAE520671CF}"/>
              </a:ext>
            </a:extLst>
          </p:cNvPr>
          <p:cNvSpPr>
            <a:spLocks noGrp="1"/>
          </p:cNvSpPr>
          <p:nvPr>
            <p:ph idx="1"/>
          </p:nvPr>
        </p:nvSpPr>
        <p:spPr/>
        <p:txBody>
          <a:bodyPr>
            <a:normAutofit fontScale="92500" lnSpcReduction="10000"/>
          </a:bodyPr>
          <a:lstStyle/>
          <a:p>
            <a:r>
              <a:rPr lang="en-US" dirty="0">
                <a:solidFill>
                  <a:schemeClr val="bg2"/>
                </a:solidFill>
              </a:rPr>
              <a:t>Compact3D: Smaller and Faster Gaussian Splatting with Vector Quantization</a:t>
            </a:r>
          </a:p>
          <a:p>
            <a:r>
              <a:rPr lang="en-US" b="1" dirty="0"/>
              <a:t>EAGLES: Efficient Accelerated 3D Gaussians with Lightweight Encodings (ECCV 2024)</a:t>
            </a:r>
          </a:p>
          <a:p>
            <a:r>
              <a:rPr lang="en-US" dirty="0" err="1">
                <a:solidFill>
                  <a:schemeClr val="bg2"/>
                </a:solidFill>
              </a:rPr>
              <a:t>LightGaussian</a:t>
            </a:r>
            <a:r>
              <a:rPr lang="en-US" dirty="0">
                <a:solidFill>
                  <a:schemeClr val="bg2"/>
                </a:solidFill>
              </a:rPr>
              <a:t>: Unbounded 3D Gaussian Compression with 15x Reduction and 200+ FPS (</a:t>
            </a:r>
            <a:r>
              <a:rPr lang="en-US" dirty="0" err="1">
                <a:solidFill>
                  <a:schemeClr val="bg2"/>
                </a:solidFill>
              </a:rPr>
              <a:t>NeurIPS</a:t>
            </a:r>
            <a:r>
              <a:rPr lang="en-US" dirty="0">
                <a:solidFill>
                  <a:schemeClr val="bg2"/>
                </a:solidFill>
              </a:rPr>
              <a:t> 2024)</a:t>
            </a:r>
          </a:p>
          <a:p>
            <a:r>
              <a:rPr lang="en-US" dirty="0">
                <a:solidFill>
                  <a:schemeClr val="bg2"/>
                </a:solidFill>
              </a:rPr>
              <a:t>Compact 3D Gaussian Representation for Radiance Field (CVPR 2024)</a:t>
            </a:r>
          </a:p>
          <a:p>
            <a:r>
              <a:rPr lang="en-US" dirty="0">
                <a:solidFill>
                  <a:schemeClr val="bg2"/>
                </a:solidFill>
              </a:rPr>
              <a:t>Compressed 3D Gaussian Splatting for Accelerated Novel View Synthesis (CVPR 2024)</a:t>
            </a:r>
          </a:p>
          <a:p>
            <a:r>
              <a:rPr lang="en-US" dirty="0">
                <a:solidFill>
                  <a:schemeClr val="bg2"/>
                </a:solidFill>
              </a:rPr>
              <a:t>Reducing the Memory Footprint of 3D Gaussian Splatting (I3D ’24)</a:t>
            </a:r>
            <a:br>
              <a:rPr lang="en-US" dirty="0">
                <a:solidFill>
                  <a:schemeClr val="bg2"/>
                </a:solidFill>
              </a:rPr>
            </a:br>
            <a:endParaRPr lang="en-US" i="0" dirty="0">
              <a:solidFill>
                <a:schemeClr val="bg2"/>
              </a:solidFill>
              <a:effectLst/>
              <a:latin typeface="Lucida Grande" panose="020B0600040502020204" pitchFamily="34" charset="0"/>
            </a:endParaRPr>
          </a:p>
        </p:txBody>
      </p:sp>
    </p:spTree>
    <p:extLst>
      <p:ext uri="{BB962C8B-B14F-4D97-AF65-F5344CB8AC3E}">
        <p14:creationId xmlns:p14="http://schemas.microsoft.com/office/powerpoint/2010/main" val="645640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676AE-405F-0633-B2AA-29A0FF6E0054}"/>
              </a:ext>
            </a:extLst>
          </p:cNvPr>
          <p:cNvSpPr>
            <a:spLocks noGrp="1"/>
          </p:cNvSpPr>
          <p:nvPr>
            <p:ph type="title"/>
          </p:nvPr>
        </p:nvSpPr>
        <p:spPr>
          <a:xfrm>
            <a:off x="838200" y="478099"/>
            <a:ext cx="10515600" cy="1325563"/>
          </a:xfrm>
        </p:spPr>
        <p:txBody>
          <a:bodyPr>
            <a:normAutofit/>
          </a:bodyPr>
          <a:lstStyle/>
          <a:p>
            <a:r>
              <a:rPr lang="en-US" sz="3500" dirty="0"/>
              <a:t>EAGLES: Efficient Accelerated 3D Gaussians with Lightweight Encodings (ECCV 2024)</a:t>
            </a:r>
          </a:p>
        </p:txBody>
      </p:sp>
      <p:sp>
        <p:nvSpPr>
          <p:cNvPr id="5" name="TextBox 4">
            <a:extLst>
              <a:ext uri="{FF2B5EF4-FFF2-40B4-BE49-F238E27FC236}">
                <a16:creationId xmlns:a16="http://schemas.microsoft.com/office/drawing/2014/main" id="{1C8A9EFE-8E8A-1C11-D5F0-09F7953A2B5B}"/>
              </a:ext>
            </a:extLst>
          </p:cNvPr>
          <p:cNvSpPr txBox="1"/>
          <p:nvPr/>
        </p:nvSpPr>
        <p:spPr>
          <a:xfrm>
            <a:off x="8591550" y="-4207"/>
            <a:ext cx="3600450" cy="369332"/>
          </a:xfrm>
          <a:prstGeom prst="rect">
            <a:avLst/>
          </a:prstGeom>
          <a:noFill/>
        </p:spPr>
        <p:txBody>
          <a:bodyPr wrap="square">
            <a:spAutoFit/>
          </a:bodyPr>
          <a:lstStyle/>
          <a:p>
            <a:r>
              <a:rPr lang="en-US" dirty="0"/>
              <a:t>https://</a:t>
            </a:r>
            <a:r>
              <a:rPr lang="en-US" dirty="0" err="1"/>
              <a:t>efficientgaussian.github.io</a:t>
            </a:r>
            <a:r>
              <a:rPr lang="en-US" dirty="0"/>
              <a:t>/</a:t>
            </a:r>
          </a:p>
        </p:txBody>
      </p:sp>
      <p:pic>
        <p:nvPicPr>
          <p:cNvPr id="6" name="Picture 5">
            <a:extLst>
              <a:ext uri="{FF2B5EF4-FFF2-40B4-BE49-F238E27FC236}">
                <a16:creationId xmlns:a16="http://schemas.microsoft.com/office/drawing/2014/main" id="{916FE14E-E37A-9322-EC65-9E26EA82508F}"/>
              </a:ext>
            </a:extLst>
          </p:cNvPr>
          <p:cNvPicPr>
            <a:picLocks noChangeAspect="1"/>
          </p:cNvPicPr>
          <p:nvPr/>
        </p:nvPicPr>
        <p:blipFill>
          <a:blip r:embed="rId3"/>
          <a:stretch>
            <a:fillRect/>
          </a:stretch>
        </p:blipFill>
        <p:spPr>
          <a:xfrm>
            <a:off x="838200" y="1803661"/>
            <a:ext cx="10515600" cy="3267290"/>
          </a:xfrm>
          <a:prstGeom prst="rect">
            <a:avLst/>
          </a:prstGeom>
        </p:spPr>
      </p:pic>
      <p:sp>
        <p:nvSpPr>
          <p:cNvPr id="7" name="Content Placeholder 2">
            <a:extLst>
              <a:ext uri="{FF2B5EF4-FFF2-40B4-BE49-F238E27FC236}">
                <a16:creationId xmlns:a16="http://schemas.microsoft.com/office/drawing/2014/main" id="{6F52312D-8A3B-47E1-4A0E-7BEE5EB4EE73}"/>
              </a:ext>
            </a:extLst>
          </p:cNvPr>
          <p:cNvSpPr>
            <a:spLocks noGrp="1"/>
          </p:cNvSpPr>
          <p:nvPr>
            <p:ph idx="1"/>
          </p:nvPr>
        </p:nvSpPr>
        <p:spPr>
          <a:xfrm>
            <a:off x="666750" y="5054339"/>
            <a:ext cx="11353800" cy="1619249"/>
          </a:xfrm>
        </p:spPr>
        <p:txBody>
          <a:bodyPr>
            <a:normAutofit lnSpcReduction="10000"/>
          </a:bodyPr>
          <a:lstStyle/>
          <a:p>
            <a:r>
              <a:rPr lang="en-US" dirty="0"/>
              <a:t>Key components: </a:t>
            </a:r>
          </a:p>
          <a:p>
            <a:pPr lvl="1"/>
            <a:r>
              <a:rPr lang="en-US" dirty="0"/>
              <a:t>Quantized embeddings</a:t>
            </a:r>
          </a:p>
          <a:p>
            <a:pPr lvl="1"/>
            <a:r>
              <a:rPr lang="en-US" dirty="0"/>
              <a:t>Coarse-to-fine training</a:t>
            </a:r>
          </a:p>
          <a:p>
            <a:pPr lvl="1"/>
            <a:r>
              <a:rPr lang="en-US" dirty="0"/>
              <a:t>Influence pruning</a:t>
            </a:r>
          </a:p>
        </p:txBody>
      </p:sp>
    </p:spTree>
    <p:extLst>
      <p:ext uri="{BB962C8B-B14F-4D97-AF65-F5344CB8AC3E}">
        <p14:creationId xmlns:p14="http://schemas.microsoft.com/office/powerpoint/2010/main" val="1763859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163F-4FCE-86E5-4FAF-6215395784F0}"/>
              </a:ext>
            </a:extLst>
          </p:cNvPr>
          <p:cNvSpPr>
            <a:spLocks noGrp="1"/>
          </p:cNvSpPr>
          <p:nvPr>
            <p:ph type="title"/>
          </p:nvPr>
        </p:nvSpPr>
        <p:spPr>
          <a:xfrm>
            <a:off x="838200" y="48035"/>
            <a:ext cx="10515600" cy="1325563"/>
          </a:xfrm>
        </p:spPr>
        <p:txBody>
          <a:bodyPr/>
          <a:lstStyle/>
          <a:p>
            <a:r>
              <a:rPr lang="en-US" dirty="0"/>
              <a:t>Compression results </a:t>
            </a:r>
          </a:p>
        </p:txBody>
      </p:sp>
      <p:pic>
        <p:nvPicPr>
          <p:cNvPr id="4" name="room_360_1080">
            <a:hlinkClick r:id="" action="ppaction://media"/>
            <a:extLst>
              <a:ext uri="{FF2B5EF4-FFF2-40B4-BE49-F238E27FC236}">
                <a16:creationId xmlns:a16="http://schemas.microsoft.com/office/drawing/2014/main" id="{72EEDAF0-4D03-9F4E-DD5A-1D16239A83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708357" y="1192711"/>
            <a:ext cx="3967353" cy="5284022"/>
          </a:xfrm>
        </p:spPr>
      </p:pic>
      <p:pic>
        <p:nvPicPr>
          <p:cNvPr id="5" name="drjohnson_360_1080">
            <a:hlinkClick r:id="" action="ppaction://media"/>
            <a:extLst>
              <a:ext uri="{FF2B5EF4-FFF2-40B4-BE49-F238E27FC236}">
                <a16:creationId xmlns:a16="http://schemas.microsoft.com/office/drawing/2014/main" id="{AAA07C05-52D4-72B9-D308-681370E19C5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516291" y="1076915"/>
            <a:ext cx="3967354" cy="5218931"/>
          </a:xfrm>
          <a:prstGeom prst="rect">
            <a:avLst/>
          </a:prstGeom>
        </p:spPr>
      </p:pic>
    </p:spTree>
    <p:extLst>
      <p:ext uri="{BB962C8B-B14F-4D97-AF65-F5344CB8AC3E}">
        <p14:creationId xmlns:p14="http://schemas.microsoft.com/office/powerpoint/2010/main" val="409445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5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7D273-2005-E10E-91AE-91596EBA9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F5E331-FF0F-E8DF-1E20-189EC30A5B14}"/>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Limitations and its follow-up works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62172D0-5831-72F2-EADE-FBB04A9A2DC2}"/>
              </a:ext>
            </a:extLst>
          </p:cNvPr>
          <p:cNvSpPr>
            <a:spLocks noGrp="1"/>
          </p:cNvSpPr>
          <p:nvPr>
            <p:ph idx="1"/>
          </p:nvPr>
        </p:nvSpPr>
        <p:spPr/>
        <p:txBody>
          <a:bodyPr/>
          <a:lstStyle/>
          <a:p>
            <a:pPr lvl="1"/>
            <a:r>
              <a:rPr lang="en-US" b="1" dirty="0">
                <a:latin typeface="Calibri" panose="020F0502020204030204" pitchFamily="34" charset="0"/>
                <a:cs typeface="Calibri" panose="020F0502020204030204" pitchFamily="34" charset="0"/>
              </a:rPr>
              <a:t>3DGS has a high storage cost.</a:t>
            </a:r>
          </a:p>
          <a:p>
            <a:pPr lvl="2"/>
            <a:r>
              <a:rPr lang="en-US" sz="2500" dirty="0">
                <a:latin typeface="Calibri" panose="020F0502020204030204" pitchFamily="34" charset="0"/>
                <a:cs typeface="Calibri" panose="020F0502020204030204" pitchFamily="34" charset="0"/>
              </a:rPr>
              <a:t>Compression </a:t>
            </a:r>
          </a:p>
          <a:p>
            <a:pPr lvl="1"/>
            <a:r>
              <a:rPr lang="en-US" b="1" dirty="0">
                <a:solidFill>
                  <a:schemeClr val="bg2"/>
                </a:solidFill>
                <a:latin typeface="Calibri" panose="020F0502020204030204" pitchFamily="34" charset="0"/>
                <a:cs typeface="Calibri" panose="020F0502020204030204" pitchFamily="34" charset="0"/>
              </a:rPr>
              <a:t>3DGS is a novel view synthesis method (mostly static scenes).</a:t>
            </a:r>
          </a:p>
          <a:p>
            <a:pPr lvl="2"/>
            <a:r>
              <a:rPr lang="en-US" sz="2500" dirty="0">
                <a:solidFill>
                  <a:schemeClr val="bg2"/>
                </a:solidFill>
                <a:latin typeface="Calibri" panose="020F0502020204030204" pitchFamily="34" charset="0"/>
                <a:cs typeface="Calibri" panose="020F0502020204030204" pitchFamily="34" charset="0"/>
              </a:rPr>
              <a:t>Extending into dynamic scenes - Dynamic 3DGS</a:t>
            </a:r>
          </a:p>
          <a:p>
            <a:pPr lvl="1"/>
            <a:r>
              <a:rPr lang="en-US" b="1" dirty="0">
                <a:solidFill>
                  <a:schemeClr val="bg2"/>
                </a:solidFill>
                <a:latin typeface="Calibri" panose="020F0502020204030204" pitchFamily="34" charset="0"/>
                <a:cs typeface="Calibri" panose="020F0502020204030204" pitchFamily="34" charset="0"/>
              </a:rPr>
              <a:t>Unlike meshes, 3DGS does not provide a clean/compact surface.</a:t>
            </a:r>
          </a:p>
          <a:p>
            <a:pPr lvl="2"/>
            <a:r>
              <a:rPr lang="en-US" sz="2500" dirty="0">
                <a:solidFill>
                  <a:schemeClr val="bg2"/>
                </a:solidFill>
                <a:latin typeface="Calibri" panose="020F0502020204030204" pitchFamily="34" charset="0"/>
                <a:cs typeface="Calibri" panose="020F0502020204030204" pitchFamily="34" charset="0"/>
              </a:rPr>
              <a:t>Surface Reconstruction (How to obtain surface from gaussian primitives?)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3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503B1-F6AC-B64B-AD72-2030483E1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701EE-BF3D-7534-B939-51E3B3377665}"/>
              </a:ext>
            </a:extLst>
          </p:cNvPr>
          <p:cNvSpPr>
            <a:spLocks noGrp="1"/>
          </p:cNvSpPr>
          <p:nvPr>
            <p:ph type="title"/>
          </p:nvPr>
        </p:nvSpPr>
        <p:spPr/>
        <p:txBody>
          <a:bodyPr/>
          <a:lstStyle/>
          <a:p>
            <a:r>
              <a:rPr lang="en-US" dirty="0"/>
              <a:t>Point-Based Rendering</a:t>
            </a:r>
          </a:p>
        </p:txBody>
      </p:sp>
      <p:pic>
        <p:nvPicPr>
          <p:cNvPr id="4" name="Picture 3">
            <a:extLst>
              <a:ext uri="{FF2B5EF4-FFF2-40B4-BE49-F238E27FC236}">
                <a16:creationId xmlns:a16="http://schemas.microsoft.com/office/drawing/2014/main" id="{F4B9EFE0-0E7F-4DF1-8E2E-89BD424CC13D}"/>
              </a:ext>
            </a:extLst>
          </p:cNvPr>
          <p:cNvPicPr>
            <a:picLocks noChangeAspect="1"/>
          </p:cNvPicPr>
          <p:nvPr/>
        </p:nvPicPr>
        <p:blipFill>
          <a:blip r:embed="rId3"/>
          <a:stretch>
            <a:fillRect/>
          </a:stretch>
        </p:blipFill>
        <p:spPr>
          <a:xfrm>
            <a:off x="1066739" y="1388179"/>
            <a:ext cx="9146498" cy="5104696"/>
          </a:xfrm>
          <a:prstGeom prst="rect">
            <a:avLst/>
          </a:prstGeom>
        </p:spPr>
      </p:pic>
    </p:spTree>
    <p:extLst>
      <p:ext uri="{BB962C8B-B14F-4D97-AF65-F5344CB8AC3E}">
        <p14:creationId xmlns:p14="http://schemas.microsoft.com/office/powerpoint/2010/main" val="3769383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F6432-31C3-555A-FF1C-3B6A646C3E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7883C-C34A-95BC-878E-CEB9C9D7F6D5}"/>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Limitations and its follow-up works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50314C-973C-DD76-7BFC-80C4131E17A5}"/>
              </a:ext>
            </a:extLst>
          </p:cNvPr>
          <p:cNvSpPr>
            <a:spLocks noGrp="1"/>
          </p:cNvSpPr>
          <p:nvPr>
            <p:ph idx="1"/>
          </p:nvPr>
        </p:nvSpPr>
        <p:spPr/>
        <p:txBody>
          <a:bodyPr/>
          <a:lstStyle/>
          <a:p>
            <a:pPr lvl="1"/>
            <a:r>
              <a:rPr lang="en-US" b="1" dirty="0">
                <a:latin typeface="Calibri" panose="020F0502020204030204" pitchFamily="34" charset="0"/>
                <a:cs typeface="Calibri" panose="020F0502020204030204" pitchFamily="34" charset="0"/>
              </a:rPr>
              <a:t>3DGS has a high storage cost.</a:t>
            </a:r>
          </a:p>
          <a:p>
            <a:pPr lvl="2"/>
            <a:r>
              <a:rPr lang="en-US" sz="2500" dirty="0">
                <a:latin typeface="Calibri" panose="020F0502020204030204" pitchFamily="34" charset="0"/>
                <a:cs typeface="Calibri" panose="020F0502020204030204" pitchFamily="34" charset="0"/>
              </a:rPr>
              <a:t>Compression </a:t>
            </a:r>
          </a:p>
          <a:p>
            <a:pPr lvl="1"/>
            <a:r>
              <a:rPr lang="en-US" b="1" dirty="0">
                <a:latin typeface="Calibri" panose="020F0502020204030204" pitchFamily="34" charset="0"/>
                <a:cs typeface="Calibri" panose="020F0502020204030204" pitchFamily="34" charset="0"/>
              </a:rPr>
              <a:t>3DGS is a novel view synthesis method (mostly static scenes).</a:t>
            </a:r>
          </a:p>
          <a:p>
            <a:pPr lvl="2"/>
            <a:r>
              <a:rPr lang="en-US" sz="2500" dirty="0">
                <a:latin typeface="Calibri" panose="020F0502020204030204" pitchFamily="34" charset="0"/>
                <a:cs typeface="Calibri" panose="020F0502020204030204" pitchFamily="34" charset="0"/>
              </a:rPr>
              <a:t>Extending into dynamic scenes - Dynamic 3DGS</a:t>
            </a:r>
          </a:p>
          <a:p>
            <a:pPr lvl="1"/>
            <a:r>
              <a:rPr lang="en-US" b="1" dirty="0">
                <a:solidFill>
                  <a:schemeClr val="bg2"/>
                </a:solidFill>
                <a:latin typeface="Calibri" panose="020F0502020204030204" pitchFamily="34" charset="0"/>
                <a:cs typeface="Calibri" panose="020F0502020204030204" pitchFamily="34" charset="0"/>
              </a:rPr>
              <a:t>Unlike meshes, 3DGS does not provide a clean/compact surface.</a:t>
            </a:r>
          </a:p>
          <a:p>
            <a:pPr lvl="2"/>
            <a:r>
              <a:rPr lang="en-US" sz="2500" dirty="0">
                <a:solidFill>
                  <a:schemeClr val="bg2"/>
                </a:solidFill>
                <a:latin typeface="Calibri" panose="020F0502020204030204" pitchFamily="34" charset="0"/>
                <a:cs typeface="Calibri" panose="020F0502020204030204" pitchFamily="34" charset="0"/>
              </a:rPr>
              <a:t>Surface Reconstruction (How to obtain surface from gaussian primitives?)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829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143D-D62C-4E69-EA2A-A1CB719EB37F}"/>
              </a:ext>
            </a:extLst>
          </p:cNvPr>
          <p:cNvSpPr>
            <a:spLocks noGrp="1"/>
          </p:cNvSpPr>
          <p:nvPr>
            <p:ph type="title"/>
          </p:nvPr>
        </p:nvSpPr>
        <p:spPr/>
        <p:txBody>
          <a:bodyPr>
            <a:normAutofit/>
          </a:bodyPr>
          <a:lstStyle/>
          <a:p>
            <a:r>
              <a:rPr lang="en-US" sz="3500" dirty="0">
                <a:latin typeface="Calibri" panose="020F0502020204030204" pitchFamily="34" charset="0"/>
                <a:cs typeface="Calibri" panose="020F0502020204030204" pitchFamily="34" charset="0"/>
              </a:rPr>
              <a:t>Dynamic 3D Gaussians: Tracking by Persistent Dynamic View Synthesis (3DV 2024)</a:t>
            </a:r>
          </a:p>
        </p:txBody>
      </p:sp>
      <p:sp>
        <p:nvSpPr>
          <p:cNvPr id="3" name="Content Placeholder 2">
            <a:extLst>
              <a:ext uri="{FF2B5EF4-FFF2-40B4-BE49-F238E27FC236}">
                <a16:creationId xmlns:a16="http://schemas.microsoft.com/office/drawing/2014/main" id="{4DD077AD-F751-A1F3-0CC2-028B0777FF2C}"/>
              </a:ext>
            </a:extLst>
          </p:cNvPr>
          <p:cNvSpPr>
            <a:spLocks noGrp="1"/>
          </p:cNvSpPr>
          <p:nvPr>
            <p:ph idx="1"/>
          </p:nvPr>
        </p:nvSpPr>
        <p:spPr>
          <a:xfrm>
            <a:off x="921476" y="1691770"/>
            <a:ext cx="4257261" cy="4351338"/>
          </a:xfrm>
        </p:spPr>
        <p:txBody>
          <a:bodyPr/>
          <a:lstStyle/>
          <a:p>
            <a:r>
              <a:rPr lang="en-US" dirty="0">
                <a:latin typeface="Calibri" panose="020F0502020204030204" pitchFamily="34" charset="0"/>
                <a:cs typeface="Calibri" panose="020F0502020204030204" pitchFamily="34" charset="0"/>
              </a:rPr>
              <a:t>Fixed / Consistent over time: </a:t>
            </a:r>
          </a:p>
          <a:p>
            <a:pPr lvl="1"/>
            <a:r>
              <a:rPr lang="en-US" dirty="0">
                <a:latin typeface="Calibri" panose="020F0502020204030204" pitchFamily="34" charset="0"/>
                <a:cs typeface="Calibri" panose="020F0502020204030204" pitchFamily="34" charset="0"/>
              </a:rPr>
              <a:t>3D Size</a:t>
            </a:r>
          </a:p>
          <a:p>
            <a:pPr lvl="1"/>
            <a:r>
              <a:rPr lang="en-US" dirty="0">
                <a:latin typeface="Calibri" panose="020F0502020204030204" pitchFamily="34" charset="0"/>
                <a:cs typeface="Calibri" panose="020F0502020204030204" pitchFamily="34" charset="0"/>
              </a:rPr>
              <a:t>Color</a:t>
            </a:r>
          </a:p>
          <a:p>
            <a:pPr lvl="1"/>
            <a:r>
              <a:rPr lang="en-US" dirty="0">
                <a:latin typeface="Calibri" panose="020F0502020204030204" pitchFamily="34" charset="0"/>
                <a:cs typeface="Calibri" panose="020F0502020204030204" pitchFamily="34" charset="0"/>
              </a:rPr>
              <a:t>Opacity</a:t>
            </a:r>
          </a:p>
          <a:p>
            <a:r>
              <a:rPr lang="en-US" dirty="0">
                <a:latin typeface="Calibri" panose="020F0502020204030204" pitchFamily="34" charset="0"/>
                <a:cs typeface="Calibri" panose="020F0502020204030204" pitchFamily="34" charset="0"/>
              </a:rPr>
              <a:t>Changing over time (per timestep):</a:t>
            </a:r>
          </a:p>
          <a:p>
            <a:pPr lvl="1"/>
            <a:r>
              <a:rPr lang="en-US" dirty="0">
                <a:latin typeface="Calibri" panose="020F0502020204030204" pitchFamily="34" charset="0"/>
                <a:cs typeface="Calibri" panose="020F0502020204030204" pitchFamily="34" charset="0"/>
              </a:rPr>
              <a:t>3D Center</a:t>
            </a:r>
          </a:p>
          <a:p>
            <a:pPr lvl="1"/>
            <a:r>
              <a:rPr lang="en-US" dirty="0">
                <a:latin typeface="Calibri" panose="020F0502020204030204" pitchFamily="34" charset="0"/>
                <a:cs typeface="Calibri" panose="020F0502020204030204" pitchFamily="34" charset="0"/>
              </a:rPr>
              <a:t>3D Rotation</a:t>
            </a:r>
          </a:p>
        </p:txBody>
      </p:sp>
      <p:sp>
        <p:nvSpPr>
          <p:cNvPr id="5" name="TextBox 4">
            <a:extLst>
              <a:ext uri="{FF2B5EF4-FFF2-40B4-BE49-F238E27FC236}">
                <a16:creationId xmlns:a16="http://schemas.microsoft.com/office/drawing/2014/main" id="{85A901CF-F4CF-CD46-1F7C-58A399BB228F}"/>
              </a:ext>
            </a:extLst>
          </p:cNvPr>
          <p:cNvSpPr txBox="1"/>
          <p:nvPr/>
        </p:nvSpPr>
        <p:spPr>
          <a:xfrm>
            <a:off x="8152170" y="45522"/>
            <a:ext cx="6098458" cy="369332"/>
          </a:xfrm>
          <a:prstGeom prst="rect">
            <a:avLst/>
          </a:prstGeom>
          <a:noFill/>
        </p:spPr>
        <p:txBody>
          <a:bodyPr wrap="square">
            <a:spAutoFit/>
          </a:bodyPr>
          <a:lstStyle/>
          <a:p>
            <a:r>
              <a:rPr lang="en-US" dirty="0"/>
              <a:t>https://dynamic3dgaussians.github.io/</a:t>
            </a:r>
          </a:p>
        </p:txBody>
      </p:sp>
      <p:pic>
        <p:nvPicPr>
          <p:cNvPr id="4" name="Picture 3">
            <a:extLst>
              <a:ext uri="{FF2B5EF4-FFF2-40B4-BE49-F238E27FC236}">
                <a16:creationId xmlns:a16="http://schemas.microsoft.com/office/drawing/2014/main" id="{91EC8676-8666-F7A5-0410-DD99DA2ECC90}"/>
              </a:ext>
            </a:extLst>
          </p:cNvPr>
          <p:cNvPicPr>
            <a:picLocks noChangeAspect="1"/>
          </p:cNvPicPr>
          <p:nvPr/>
        </p:nvPicPr>
        <p:blipFill>
          <a:blip r:embed="rId2"/>
          <a:stretch>
            <a:fillRect/>
          </a:stretch>
        </p:blipFill>
        <p:spPr>
          <a:xfrm>
            <a:off x="6488269" y="1016866"/>
            <a:ext cx="4091131" cy="5701145"/>
          </a:xfrm>
          <a:prstGeom prst="rect">
            <a:avLst/>
          </a:prstGeom>
        </p:spPr>
      </p:pic>
    </p:spTree>
    <p:extLst>
      <p:ext uri="{BB962C8B-B14F-4D97-AF65-F5344CB8AC3E}">
        <p14:creationId xmlns:p14="http://schemas.microsoft.com/office/powerpoint/2010/main" val="1716050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50E9-76EC-18C9-0A2F-F043FEE85AB7}"/>
              </a:ext>
            </a:extLst>
          </p:cNvPr>
          <p:cNvSpPr>
            <a:spLocks noGrp="1"/>
          </p:cNvSpPr>
          <p:nvPr>
            <p:ph type="title"/>
          </p:nvPr>
        </p:nvSpPr>
        <p:spPr>
          <a:xfrm>
            <a:off x="838200" y="-215034"/>
            <a:ext cx="10515600" cy="1325563"/>
          </a:xfrm>
        </p:spPr>
        <p:txBody>
          <a:bodyPr/>
          <a:lstStyle/>
          <a:p>
            <a:r>
              <a:rPr lang="en-US" dirty="0"/>
              <a:t>Tracking 3D Gaussians over time</a:t>
            </a:r>
          </a:p>
        </p:txBody>
      </p:sp>
      <p:pic>
        <p:nvPicPr>
          <p:cNvPr id="4" name="juggle">
            <a:hlinkClick r:id="" action="ppaction://media"/>
            <a:extLst>
              <a:ext uri="{FF2B5EF4-FFF2-40B4-BE49-F238E27FC236}">
                <a16:creationId xmlns:a16="http://schemas.microsoft.com/office/drawing/2014/main" id="{D25BC01E-2A42-232E-DB04-FEDB6A2A97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51261" y="660258"/>
            <a:ext cx="10489477" cy="5875337"/>
          </a:xfrm>
        </p:spPr>
      </p:pic>
    </p:spTree>
    <p:extLst>
      <p:ext uri="{BB962C8B-B14F-4D97-AF65-F5344CB8AC3E}">
        <p14:creationId xmlns:p14="http://schemas.microsoft.com/office/powerpoint/2010/main" val="260838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C3F74-43CE-106A-D77C-EDF8AA6DC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8CD28-E47F-B394-27C2-B19FCC649843}"/>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Limitations and its follow-up works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8390465-AA85-01A4-85FF-470D67EA0FB5}"/>
              </a:ext>
            </a:extLst>
          </p:cNvPr>
          <p:cNvSpPr>
            <a:spLocks noGrp="1"/>
          </p:cNvSpPr>
          <p:nvPr>
            <p:ph idx="1"/>
          </p:nvPr>
        </p:nvSpPr>
        <p:spPr/>
        <p:txBody>
          <a:bodyPr/>
          <a:lstStyle/>
          <a:p>
            <a:pPr lvl="1"/>
            <a:r>
              <a:rPr lang="en-US" b="1" dirty="0">
                <a:latin typeface="Calibri" panose="020F0502020204030204" pitchFamily="34" charset="0"/>
                <a:cs typeface="Calibri" panose="020F0502020204030204" pitchFamily="34" charset="0"/>
              </a:rPr>
              <a:t>3DGS has a high storage cost.</a:t>
            </a:r>
          </a:p>
          <a:p>
            <a:pPr lvl="2"/>
            <a:r>
              <a:rPr lang="en-US" sz="2500" dirty="0">
                <a:latin typeface="Calibri" panose="020F0502020204030204" pitchFamily="34" charset="0"/>
                <a:cs typeface="Calibri" panose="020F0502020204030204" pitchFamily="34" charset="0"/>
              </a:rPr>
              <a:t>Compression </a:t>
            </a:r>
          </a:p>
          <a:p>
            <a:pPr lvl="1"/>
            <a:r>
              <a:rPr lang="en-US" b="1" dirty="0">
                <a:latin typeface="Calibri" panose="020F0502020204030204" pitchFamily="34" charset="0"/>
                <a:cs typeface="Calibri" panose="020F0502020204030204" pitchFamily="34" charset="0"/>
              </a:rPr>
              <a:t>3DGS is a novel view synthesis method (mostly static scenes).</a:t>
            </a:r>
          </a:p>
          <a:p>
            <a:pPr lvl="2"/>
            <a:r>
              <a:rPr lang="en-US" sz="2500" dirty="0">
                <a:latin typeface="Calibri" panose="020F0502020204030204" pitchFamily="34" charset="0"/>
                <a:cs typeface="Calibri" panose="020F0502020204030204" pitchFamily="34" charset="0"/>
              </a:rPr>
              <a:t>Extending into dynamic scenes - Dynamic 3DGS</a:t>
            </a:r>
          </a:p>
          <a:p>
            <a:pPr lvl="1"/>
            <a:r>
              <a:rPr lang="en-US" b="1" dirty="0">
                <a:solidFill>
                  <a:schemeClr val="bg2"/>
                </a:solidFill>
                <a:latin typeface="Calibri" panose="020F0502020204030204" pitchFamily="34" charset="0"/>
                <a:cs typeface="Calibri" panose="020F0502020204030204" pitchFamily="34" charset="0"/>
              </a:rPr>
              <a:t>Unlike meshes, 3DGS does not provide a clean/compact surface.</a:t>
            </a:r>
          </a:p>
          <a:p>
            <a:pPr lvl="2"/>
            <a:r>
              <a:rPr lang="en-US" sz="2500" dirty="0">
                <a:solidFill>
                  <a:schemeClr val="bg2"/>
                </a:solidFill>
                <a:latin typeface="Calibri" panose="020F0502020204030204" pitchFamily="34" charset="0"/>
                <a:cs typeface="Calibri" panose="020F0502020204030204" pitchFamily="34" charset="0"/>
              </a:rPr>
              <a:t>Surface Reconstruction (How to obtain surface from gaussian primitives?)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9606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8E8DF-6135-2F75-AF57-5F9F8F38A8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AEFF0-B5F1-3E1C-72AE-C1FD55F8E0EA}"/>
              </a:ext>
            </a:extLst>
          </p:cNvPr>
          <p:cNvSpPr>
            <a:spLocks noGrp="1"/>
          </p:cNvSpPr>
          <p:nvPr>
            <p:ph type="title"/>
          </p:nvPr>
        </p:nvSpPr>
        <p:spPr/>
        <p:txBody>
          <a:bodyPr/>
          <a:lstStyle/>
          <a:p>
            <a:r>
              <a:rPr lang="en-US" sz="4400" dirty="0">
                <a:latin typeface="Calibri" panose="020F0502020204030204" pitchFamily="34" charset="0"/>
                <a:cs typeface="Calibri" panose="020F0502020204030204" pitchFamily="34" charset="0"/>
              </a:rPr>
              <a:t>Limitations and its follow-up works</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BC3AF81-F93E-8D44-EFDE-F24849DD89B0}"/>
              </a:ext>
            </a:extLst>
          </p:cNvPr>
          <p:cNvSpPr>
            <a:spLocks noGrp="1"/>
          </p:cNvSpPr>
          <p:nvPr>
            <p:ph idx="1"/>
          </p:nvPr>
        </p:nvSpPr>
        <p:spPr/>
        <p:txBody>
          <a:bodyPr/>
          <a:lstStyle/>
          <a:p>
            <a:pPr lvl="1"/>
            <a:r>
              <a:rPr lang="en-US" b="1" dirty="0">
                <a:latin typeface="Calibri" panose="020F0502020204030204" pitchFamily="34" charset="0"/>
                <a:cs typeface="Calibri" panose="020F0502020204030204" pitchFamily="34" charset="0"/>
              </a:rPr>
              <a:t>3DGS has a high storage cost.</a:t>
            </a:r>
          </a:p>
          <a:p>
            <a:pPr lvl="2"/>
            <a:r>
              <a:rPr lang="en-US" sz="2500" dirty="0">
                <a:latin typeface="Calibri" panose="020F0502020204030204" pitchFamily="34" charset="0"/>
                <a:cs typeface="Calibri" panose="020F0502020204030204" pitchFamily="34" charset="0"/>
              </a:rPr>
              <a:t>Compression </a:t>
            </a:r>
          </a:p>
          <a:p>
            <a:pPr lvl="1"/>
            <a:r>
              <a:rPr lang="en-US" b="1" dirty="0">
                <a:latin typeface="Calibri" panose="020F0502020204030204" pitchFamily="34" charset="0"/>
                <a:cs typeface="Calibri" panose="020F0502020204030204" pitchFamily="34" charset="0"/>
              </a:rPr>
              <a:t>3DGS is a novel view synthesis method (mostly static scenes).</a:t>
            </a:r>
          </a:p>
          <a:p>
            <a:pPr lvl="2"/>
            <a:r>
              <a:rPr lang="en-US" sz="2500" dirty="0">
                <a:latin typeface="Calibri" panose="020F0502020204030204" pitchFamily="34" charset="0"/>
                <a:cs typeface="Calibri" panose="020F0502020204030204" pitchFamily="34" charset="0"/>
              </a:rPr>
              <a:t>Extending into dynamic scenes - Dynamic 3DGS</a:t>
            </a:r>
          </a:p>
          <a:p>
            <a:pPr lvl="1"/>
            <a:r>
              <a:rPr lang="en-US" b="1" dirty="0">
                <a:latin typeface="Calibri" panose="020F0502020204030204" pitchFamily="34" charset="0"/>
                <a:cs typeface="Calibri" panose="020F0502020204030204" pitchFamily="34" charset="0"/>
              </a:rPr>
              <a:t>Unlike meshes, 3DGS does not provide a clean/compact surface.</a:t>
            </a:r>
          </a:p>
          <a:p>
            <a:pPr lvl="2"/>
            <a:r>
              <a:rPr lang="en-US" sz="2500" dirty="0">
                <a:latin typeface="Calibri" panose="020F0502020204030204" pitchFamily="34" charset="0"/>
                <a:cs typeface="Calibri" panose="020F0502020204030204" pitchFamily="34" charset="0"/>
              </a:rPr>
              <a:t>Surface Reconstruction (How to obtain surface from gaussian primitives?)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3184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C59CD-4C44-CC56-4344-B607A3470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D0C9F-8444-AED7-0451-72D16C102956}"/>
              </a:ext>
            </a:extLst>
          </p:cNvPr>
          <p:cNvSpPr>
            <a:spLocks noGrp="1"/>
          </p:cNvSpPr>
          <p:nvPr>
            <p:ph type="title"/>
          </p:nvPr>
        </p:nvSpPr>
        <p:spPr/>
        <p:txBody>
          <a:bodyPr/>
          <a:lstStyle/>
          <a:p>
            <a:r>
              <a:rPr lang="en-US" dirty="0">
                <a:ea typeface="Calibri"/>
                <a:cs typeface="Calibri"/>
              </a:rPr>
              <a:t>Mesh Extraction</a:t>
            </a:r>
          </a:p>
        </p:txBody>
      </p:sp>
      <p:sp>
        <p:nvSpPr>
          <p:cNvPr id="3" name="Content Placeholder 2">
            <a:extLst>
              <a:ext uri="{FF2B5EF4-FFF2-40B4-BE49-F238E27FC236}">
                <a16:creationId xmlns:a16="http://schemas.microsoft.com/office/drawing/2014/main" id="{3F6C6100-0D3F-C510-8584-0E3C78E1BEE5}"/>
              </a:ext>
            </a:extLst>
          </p:cNvPr>
          <p:cNvSpPr>
            <a:spLocks noGrp="1"/>
          </p:cNvSpPr>
          <p:nvPr>
            <p:ph idx="1"/>
          </p:nvPr>
        </p:nvSpPr>
        <p:spPr/>
        <p:txBody>
          <a:bodyPr vert="horz" lIns="91440" tIns="45720" rIns="91440" bIns="45720" rtlCol="0" anchor="t">
            <a:normAutofit/>
          </a:bodyPr>
          <a:lstStyle/>
          <a:p>
            <a:pPr lvl="1"/>
            <a:r>
              <a:rPr lang="en-US" dirty="0">
                <a:latin typeface="Calibri"/>
                <a:ea typeface="Calibri"/>
                <a:cs typeface="Calibri"/>
              </a:rPr>
              <a:t>The naive way of extracting meshes from gaussian splatting is usually done by </a:t>
            </a:r>
            <a:r>
              <a:rPr lang="en-US">
                <a:latin typeface="Calibri"/>
                <a:ea typeface="Calibri"/>
                <a:cs typeface="Calibri"/>
              </a:rPr>
              <a:t>running TSDF or </a:t>
            </a:r>
            <a:r>
              <a:rPr lang="en-US" dirty="0" err="1">
                <a:latin typeface="Calibri"/>
                <a:ea typeface="Calibri"/>
                <a:cs typeface="Calibri"/>
              </a:rPr>
              <a:t>Marchign</a:t>
            </a:r>
            <a:r>
              <a:rPr lang="en-US" dirty="0">
                <a:latin typeface="Calibri"/>
                <a:ea typeface="Calibri"/>
                <a:cs typeface="Calibri"/>
              </a:rPr>
              <a:t> Cubes</a:t>
            </a:r>
          </a:p>
          <a:p>
            <a:pPr lvl="1"/>
            <a:r>
              <a:rPr lang="en-US">
                <a:latin typeface="Calibri"/>
                <a:ea typeface="Calibri"/>
                <a:cs typeface="Calibri"/>
              </a:rPr>
              <a:t>Problem!</a:t>
            </a:r>
            <a:endParaRPr lang="en-US" dirty="0">
              <a:latin typeface="Calibri" panose="020F0502020204030204" pitchFamily="34" charset="0"/>
              <a:ea typeface="Calibri"/>
              <a:cs typeface="Calibri" panose="020F0502020204030204" pitchFamily="34" charset="0"/>
            </a:endParaRPr>
          </a:p>
          <a:p>
            <a:pPr lvl="2"/>
            <a:r>
              <a:rPr lang="en-US">
                <a:latin typeface="Calibri"/>
                <a:ea typeface="Calibri"/>
                <a:cs typeface="Calibri"/>
              </a:rPr>
              <a:t>Reconstructed surfaces are not smooth. Hence extracted meshes are very noisy.</a:t>
            </a:r>
            <a:endParaRPr lang="en-US" dirty="0">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898174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6176-D902-4569-832D-12CBE868329A}"/>
              </a:ext>
            </a:extLst>
          </p:cNvPr>
          <p:cNvSpPr>
            <a:spLocks noGrp="1"/>
          </p:cNvSpPr>
          <p:nvPr>
            <p:ph type="title"/>
          </p:nvPr>
        </p:nvSpPr>
        <p:spPr/>
        <p:txBody>
          <a:bodyPr>
            <a:noAutofit/>
          </a:bodyPr>
          <a:lstStyle/>
          <a:p>
            <a:r>
              <a:rPr lang="en-US" sz="3500" b="1" dirty="0" err="1">
                <a:latin typeface="Calibri" panose="020F0502020204030204" pitchFamily="34" charset="0"/>
                <a:cs typeface="Calibri" panose="020F0502020204030204" pitchFamily="34" charset="0"/>
              </a:rPr>
              <a:t>SuGaR</a:t>
            </a:r>
            <a:r>
              <a:rPr lang="en-US" sz="3500" dirty="0">
                <a:latin typeface="Calibri" panose="020F0502020204030204" pitchFamily="34" charset="0"/>
                <a:cs typeface="Calibri" panose="020F0502020204030204" pitchFamily="34" charset="0"/>
              </a:rPr>
              <a:t>: Surface-Aligned Gaussian Splatting for Efficient 3D Mesh Reconstruction and High-Quality Mesh Rendering (CVPR 2024)</a:t>
            </a:r>
          </a:p>
        </p:txBody>
      </p:sp>
      <p:pic>
        <p:nvPicPr>
          <p:cNvPr id="4" name="Picture 3">
            <a:extLst>
              <a:ext uri="{FF2B5EF4-FFF2-40B4-BE49-F238E27FC236}">
                <a16:creationId xmlns:a16="http://schemas.microsoft.com/office/drawing/2014/main" id="{9BD8FDDE-719B-A00C-209E-590A7CB892C2}"/>
              </a:ext>
            </a:extLst>
          </p:cNvPr>
          <p:cNvPicPr>
            <a:picLocks noChangeAspect="1"/>
          </p:cNvPicPr>
          <p:nvPr/>
        </p:nvPicPr>
        <p:blipFill>
          <a:blip r:embed="rId3"/>
          <a:stretch>
            <a:fillRect/>
          </a:stretch>
        </p:blipFill>
        <p:spPr>
          <a:xfrm>
            <a:off x="400050" y="1899367"/>
            <a:ext cx="11391900" cy="4593508"/>
          </a:xfrm>
          <a:prstGeom prst="rect">
            <a:avLst/>
          </a:prstGeom>
        </p:spPr>
      </p:pic>
    </p:spTree>
    <p:extLst>
      <p:ext uri="{BB962C8B-B14F-4D97-AF65-F5344CB8AC3E}">
        <p14:creationId xmlns:p14="http://schemas.microsoft.com/office/powerpoint/2010/main" val="2656236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7F25-E41D-3384-F6EA-422C579D099B}"/>
              </a:ext>
            </a:extLst>
          </p:cNvPr>
          <p:cNvSpPr>
            <a:spLocks noGrp="1"/>
          </p:cNvSpPr>
          <p:nvPr>
            <p:ph type="title"/>
          </p:nvPr>
        </p:nvSpPr>
        <p:spPr/>
        <p:txBody>
          <a:bodyPr>
            <a:noAutofit/>
          </a:bodyPr>
          <a:lstStyle/>
          <a:p>
            <a:r>
              <a:rPr lang="en-US" sz="4000" dirty="0">
                <a:latin typeface="Calibri" panose="020F0502020204030204" pitchFamily="34" charset="0"/>
                <a:cs typeface="Calibri" panose="020F0502020204030204" pitchFamily="34" charset="0"/>
              </a:rPr>
              <a:t>Density constraint: aligning gaussians with the true surface</a:t>
            </a:r>
          </a:p>
        </p:txBody>
      </p:sp>
      <p:sp>
        <p:nvSpPr>
          <p:cNvPr id="3" name="Content Placeholder 2">
            <a:extLst>
              <a:ext uri="{FF2B5EF4-FFF2-40B4-BE49-F238E27FC236}">
                <a16:creationId xmlns:a16="http://schemas.microsoft.com/office/drawing/2014/main" id="{FA6DF01D-CAF9-0588-6E4C-BD70AC0F5401}"/>
              </a:ext>
            </a:extLst>
          </p:cNvPr>
          <p:cNvSpPr>
            <a:spLocks noGrp="1"/>
          </p:cNvSpPr>
          <p:nvPr>
            <p:ph idx="1"/>
          </p:nvPr>
        </p:nvSpPr>
        <p:spPr/>
        <p:txBody>
          <a:bodyPr/>
          <a:lstStyle/>
          <a:p>
            <a:pPr lvl="1"/>
            <a:r>
              <a:rPr lang="en-US" dirty="0"/>
              <a:t>Gaussians should have limited overlap and be well-spread on the surface.</a:t>
            </a:r>
          </a:p>
          <a:p>
            <a:pPr lvl="1"/>
            <a:endParaRPr lang="en-US" dirty="0"/>
          </a:p>
          <a:p>
            <a:pPr lvl="1"/>
            <a:endParaRPr lang="en-US" dirty="0"/>
          </a:p>
          <a:p>
            <a:pPr lvl="1"/>
            <a:endParaRPr lang="en-US" dirty="0"/>
          </a:p>
          <a:p>
            <a:pPr lvl="1"/>
            <a:endParaRPr lang="en-US" dirty="0"/>
          </a:p>
          <a:p>
            <a:pPr lvl="1"/>
            <a:r>
              <a:rPr lang="en-US" dirty="0"/>
              <a:t>Gaussians should be fully opaque or transparent (otherwise iso surfaces are meaningless)</a:t>
            </a:r>
          </a:p>
          <a:p>
            <a:pPr lvl="1"/>
            <a:r>
              <a:rPr lang="en-US" dirty="0"/>
              <a:t>Gaussians should be as flat as possible. (One of the three scaling factors should be close to zero.)</a:t>
            </a:r>
          </a:p>
        </p:txBody>
      </p:sp>
      <p:pic>
        <p:nvPicPr>
          <p:cNvPr id="8" name="Picture 7">
            <a:extLst>
              <a:ext uri="{FF2B5EF4-FFF2-40B4-BE49-F238E27FC236}">
                <a16:creationId xmlns:a16="http://schemas.microsoft.com/office/drawing/2014/main" id="{498F0468-43FA-8F94-1364-E1144641197A}"/>
              </a:ext>
            </a:extLst>
          </p:cNvPr>
          <p:cNvPicPr>
            <a:picLocks noChangeAspect="1"/>
          </p:cNvPicPr>
          <p:nvPr/>
        </p:nvPicPr>
        <p:blipFill>
          <a:blip r:embed="rId3"/>
          <a:stretch>
            <a:fillRect/>
          </a:stretch>
        </p:blipFill>
        <p:spPr>
          <a:xfrm>
            <a:off x="4761472" y="4878505"/>
            <a:ext cx="3853570" cy="1818842"/>
          </a:xfrm>
          <a:prstGeom prst="rect">
            <a:avLst/>
          </a:prstGeom>
        </p:spPr>
      </p:pic>
      <p:pic>
        <p:nvPicPr>
          <p:cNvPr id="9" name="Picture 8">
            <a:extLst>
              <a:ext uri="{FF2B5EF4-FFF2-40B4-BE49-F238E27FC236}">
                <a16:creationId xmlns:a16="http://schemas.microsoft.com/office/drawing/2014/main" id="{E39E97DF-DD5A-A80D-8207-CA666983E700}"/>
              </a:ext>
            </a:extLst>
          </p:cNvPr>
          <p:cNvPicPr>
            <a:picLocks noChangeAspect="1"/>
          </p:cNvPicPr>
          <p:nvPr/>
        </p:nvPicPr>
        <p:blipFill>
          <a:blip r:embed="rId4"/>
          <a:stretch>
            <a:fillRect/>
          </a:stretch>
        </p:blipFill>
        <p:spPr>
          <a:xfrm>
            <a:off x="5465160" y="2189302"/>
            <a:ext cx="2446194" cy="1485355"/>
          </a:xfrm>
          <a:prstGeom prst="rect">
            <a:avLst/>
          </a:prstGeom>
        </p:spPr>
      </p:pic>
    </p:spTree>
    <p:extLst>
      <p:ext uri="{BB962C8B-B14F-4D97-AF65-F5344CB8AC3E}">
        <p14:creationId xmlns:p14="http://schemas.microsoft.com/office/powerpoint/2010/main" val="2691462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40A7B-1472-7665-D35C-D4C9716F9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FBF38-905D-715D-3076-A297008990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 this lecture, we covered …</a:t>
            </a:r>
          </a:p>
        </p:txBody>
      </p:sp>
      <p:sp>
        <p:nvSpPr>
          <p:cNvPr id="3" name="Content Placeholder 2">
            <a:extLst>
              <a:ext uri="{FF2B5EF4-FFF2-40B4-BE49-F238E27FC236}">
                <a16:creationId xmlns:a16="http://schemas.microsoft.com/office/drawing/2014/main" id="{3A6D0E8C-3794-AE9F-8373-A4923EA12EF1}"/>
              </a:ext>
            </a:extLst>
          </p:cNvPr>
          <p:cNvSpPr>
            <a:spLocks noGrp="1"/>
          </p:cNvSpPr>
          <p:nvPr>
            <p:ph idx="1"/>
          </p:nvPr>
        </p:nvSpPr>
        <p:spPr/>
        <p:txBody>
          <a:bodyPr vert="horz" lIns="91440" tIns="45720" rIns="91440" bIns="45720" rtlCol="0" anchor="t">
            <a:normAutofit/>
          </a:bodyPr>
          <a:lstStyle/>
          <a:p>
            <a:r>
              <a:rPr lang="en-US" sz="3200" b="1" dirty="0">
                <a:latin typeface="Calibri" panose="020F0502020204030204" pitchFamily="34" charset="0"/>
                <a:cs typeface="Calibri" panose="020F0502020204030204" pitchFamily="34" charset="0"/>
              </a:rPr>
              <a:t>3D Gaussian Splatting (3DGS) </a:t>
            </a:r>
            <a:r>
              <a:rPr lang="en-US" sz="3200" b="0" dirty="0">
                <a:effectLst/>
                <a:latin typeface="Calibri" panose="020F0502020204030204" pitchFamily="34" charset="0"/>
                <a:cs typeface="Calibri" panose="020F0502020204030204" pitchFamily="34" charset="0"/>
              </a:rPr>
              <a:t>[</a:t>
            </a:r>
            <a:r>
              <a:rPr lang="en-US" sz="3200" b="0" dirty="0" err="1">
                <a:effectLst/>
                <a:latin typeface="Calibri" panose="020F0502020204030204" pitchFamily="34" charset="0"/>
                <a:cs typeface="Calibri" panose="020F0502020204030204" pitchFamily="34" charset="0"/>
              </a:rPr>
              <a:t>Kerbl</a:t>
            </a:r>
            <a:r>
              <a:rPr lang="en-US" sz="3200" b="0" dirty="0">
                <a:effectLst/>
                <a:latin typeface="Calibri" panose="020F0502020204030204" pitchFamily="34" charset="0"/>
                <a:cs typeface="Calibri" panose="020F0502020204030204" pitchFamily="34" charset="0"/>
              </a:rPr>
              <a:t> &amp; </a:t>
            </a:r>
            <a:r>
              <a:rPr lang="en-US" sz="3200" b="0" dirty="0" err="1">
                <a:effectLst/>
                <a:latin typeface="Calibri" panose="020F0502020204030204" pitchFamily="34" charset="0"/>
                <a:cs typeface="Calibri" panose="020F0502020204030204" pitchFamily="34" charset="0"/>
              </a:rPr>
              <a:t>Kopanas</a:t>
            </a:r>
            <a:r>
              <a:rPr lang="en-US" sz="3200" b="0" dirty="0">
                <a:effectLst/>
                <a:latin typeface="Calibri" panose="020F0502020204030204" pitchFamily="34" charset="0"/>
                <a:cs typeface="Calibri" panose="020F0502020204030204" pitchFamily="34" charset="0"/>
              </a:rPr>
              <a:t> ‘23] </a:t>
            </a:r>
          </a:p>
          <a:p>
            <a:r>
              <a:rPr lang="en-US" sz="3200" dirty="0">
                <a:latin typeface="Calibri" panose="020F0502020204030204" pitchFamily="34" charset="0"/>
                <a:cs typeface="Calibri" panose="020F0502020204030204" pitchFamily="34" charset="0"/>
              </a:rPr>
              <a:t>Applications of 3DGS and addressing its limitations (i.e., dynamic scene, compression, surface reconstruction…)</a:t>
            </a:r>
          </a:p>
        </p:txBody>
      </p:sp>
    </p:spTree>
    <p:extLst>
      <p:ext uri="{BB962C8B-B14F-4D97-AF65-F5344CB8AC3E}">
        <p14:creationId xmlns:p14="http://schemas.microsoft.com/office/powerpoint/2010/main" val="210125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F7E78-00FE-FCF9-4930-9AF286C588B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B544644-FC6F-3016-FFE7-09BC56BBB345}"/>
              </a:ext>
            </a:extLst>
          </p:cNvPr>
          <p:cNvPicPr>
            <a:picLocks noChangeAspect="1"/>
          </p:cNvPicPr>
          <p:nvPr/>
        </p:nvPicPr>
        <p:blipFill>
          <a:blip r:embed="rId2"/>
          <a:stretch>
            <a:fillRect/>
          </a:stretch>
        </p:blipFill>
        <p:spPr>
          <a:xfrm>
            <a:off x="130127" y="78058"/>
            <a:ext cx="12061873" cy="6774973"/>
          </a:xfrm>
          <a:prstGeom prst="rect">
            <a:avLst/>
          </a:prstGeom>
        </p:spPr>
      </p:pic>
    </p:spTree>
    <p:extLst>
      <p:ext uri="{BB962C8B-B14F-4D97-AF65-F5344CB8AC3E}">
        <p14:creationId xmlns:p14="http://schemas.microsoft.com/office/powerpoint/2010/main" val="2036258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A632E6AB-81C6-9047-A2B4-989656EBC081}"/>
              </a:ext>
            </a:extLst>
          </p:cNvPr>
          <p:cNvPicPr>
            <a:picLocks noGrp="1" noChangeAspect="1"/>
          </p:cNvPicPr>
          <p:nvPr>
            <p:ph idx="1"/>
          </p:nvPr>
        </p:nvPicPr>
        <p:blipFill>
          <a:blip r:embed="rId3"/>
          <a:stretch>
            <a:fillRect/>
          </a:stretch>
        </p:blipFill>
        <p:spPr>
          <a:xfrm>
            <a:off x="-1" y="78059"/>
            <a:ext cx="12075263" cy="6478858"/>
          </a:xfrm>
        </p:spPr>
      </p:pic>
    </p:spTree>
    <p:extLst>
      <p:ext uri="{BB962C8B-B14F-4D97-AF65-F5344CB8AC3E}">
        <p14:creationId xmlns:p14="http://schemas.microsoft.com/office/powerpoint/2010/main" val="1840841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154C7-4DBC-C9F7-105D-28CD999C3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3C711E-A938-451D-061B-CBFB99EABB0F}"/>
              </a:ext>
            </a:extLst>
          </p:cNvPr>
          <p:cNvSpPr>
            <a:spLocks noGrp="1"/>
          </p:cNvSpPr>
          <p:nvPr>
            <p:ph type="title"/>
          </p:nvPr>
        </p:nvSpPr>
        <p:spPr>
          <a:xfrm>
            <a:off x="0" y="365125"/>
            <a:ext cx="12191999" cy="1325563"/>
          </a:xfrm>
        </p:spPr>
        <p:txBody>
          <a:bodyPr>
            <a:normAutofit/>
          </a:bodyPr>
          <a:lstStyle/>
          <a:p>
            <a:pPr algn="ctr"/>
            <a:r>
              <a:rPr lang="en-US" sz="3500" dirty="0">
                <a:latin typeface="Calibri" panose="020F0502020204030204" pitchFamily="34" charset="0"/>
                <a:cs typeface="Calibri" panose="020F0502020204030204" pitchFamily="34" charset="0"/>
              </a:rPr>
              <a:t>Goal: Reconstructing 3D world from images and videos</a:t>
            </a:r>
          </a:p>
        </p:txBody>
      </p:sp>
      <p:pic>
        <p:nvPicPr>
          <p:cNvPr id="1025" name="Picture 1" descr="page5image58161792">
            <a:extLst>
              <a:ext uri="{FF2B5EF4-FFF2-40B4-BE49-F238E27FC236}">
                <a16:creationId xmlns:a16="http://schemas.microsoft.com/office/drawing/2014/main" id="{C1FB4CE9-A524-E7C8-4959-FA39A4BE3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18" y="1612903"/>
            <a:ext cx="3137392" cy="20789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5image58162000">
            <a:extLst>
              <a:ext uri="{FF2B5EF4-FFF2-40B4-BE49-F238E27FC236}">
                <a16:creationId xmlns:a16="http://schemas.microsoft.com/office/drawing/2014/main" id="{DEC7A895-298F-2459-E6F0-593661C2A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39" y="3986360"/>
            <a:ext cx="3137391" cy="20789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5image58162208">
            <a:extLst>
              <a:ext uri="{FF2B5EF4-FFF2-40B4-BE49-F238E27FC236}">
                <a16:creationId xmlns:a16="http://schemas.microsoft.com/office/drawing/2014/main" id="{CE2375E2-360B-5446-4B2E-C0DB60522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239" y="1612903"/>
            <a:ext cx="3137392" cy="2078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5image58162416">
            <a:extLst>
              <a:ext uri="{FF2B5EF4-FFF2-40B4-BE49-F238E27FC236}">
                <a16:creationId xmlns:a16="http://schemas.microsoft.com/office/drawing/2014/main" id="{FFBAEAB2-478B-BBCA-5DD5-F18431F17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4679" y="4004916"/>
            <a:ext cx="3137391" cy="207899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5image58162624">
            <a:extLst>
              <a:ext uri="{FF2B5EF4-FFF2-40B4-BE49-F238E27FC236}">
                <a16:creationId xmlns:a16="http://schemas.microsoft.com/office/drawing/2014/main" id="{E3A290E5-83A6-01E1-1FE0-9CB218CAC9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4679" y="1612904"/>
            <a:ext cx="3137392" cy="20789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5image58162832">
            <a:extLst>
              <a:ext uri="{FF2B5EF4-FFF2-40B4-BE49-F238E27FC236}">
                <a16:creationId xmlns:a16="http://schemas.microsoft.com/office/drawing/2014/main" id="{1A1B0C3A-6D63-7B04-A785-1B128F697E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0119" y="4004915"/>
            <a:ext cx="3137391" cy="20789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5C095C-8F5F-E64C-FD63-3CFB6FCA5B67}"/>
              </a:ext>
            </a:extLst>
          </p:cNvPr>
          <p:cNvSpPr txBox="1"/>
          <p:nvPr/>
        </p:nvSpPr>
        <p:spPr>
          <a:xfrm>
            <a:off x="5834764" y="3657201"/>
            <a:ext cx="637219" cy="369332"/>
          </a:xfrm>
          <a:prstGeom prst="rect">
            <a:avLst/>
          </a:prstGeom>
          <a:noFill/>
        </p:spPr>
        <p:txBody>
          <a:bodyPr wrap="square">
            <a:spAutoFit/>
          </a:bodyPr>
          <a:lstStyle/>
          <a:p>
            <a:r>
              <a:rPr lang="en-US" dirty="0"/>
              <a:t>[...]</a:t>
            </a:r>
          </a:p>
        </p:txBody>
      </p:sp>
      <p:sp>
        <p:nvSpPr>
          <p:cNvPr id="9" name="Content Placeholder 8">
            <a:extLst>
              <a:ext uri="{FF2B5EF4-FFF2-40B4-BE49-F238E27FC236}">
                <a16:creationId xmlns:a16="http://schemas.microsoft.com/office/drawing/2014/main" id="{1E5B149C-6091-30A5-3E4A-915AEBB52949}"/>
              </a:ext>
            </a:extLst>
          </p:cNvPr>
          <p:cNvSpPr>
            <a:spLocks noGrp="1"/>
          </p:cNvSpPr>
          <p:nvPr>
            <p:ph idx="1"/>
          </p:nvPr>
        </p:nvSpPr>
        <p:spPr>
          <a:xfrm>
            <a:off x="4901919" y="6073143"/>
            <a:ext cx="3067320" cy="557362"/>
          </a:xfrm>
        </p:spPr>
        <p:txBody>
          <a:bodyPr/>
          <a:lstStyle/>
          <a:p>
            <a:pPr marL="0" indent="0" algn="ctr">
              <a:buNone/>
            </a:pPr>
            <a:r>
              <a:rPr lang="en-US" dirty="0">
                <a:latin typeface="Calibri" panose="020F0502020204030204" pitchFamily="34" charset="0"/>
                <a:cs typeface="Calibri" panose="020F0502020204030204" pitchFamily="34" charset="0"/>
              </a:rPr>
              <a:t>Input images</a:t>
            </a:r>
          </a:p>
        </p:txBody>
      </p:sp>
      <p:sp>
        <p:nvSpPr>
          <p:cNvPr id="3" name="TextBox 2">
            <a:extLst>
              <a:ext uri="{FF2B5EF4-FFF2-40B4-BE49-F238E27FC236}">
                <a16:creationId xmlns:a16="http://schemas.microsoft.com/office/drawing/2014/main" id="{11B238BD-8800-AFE7-111F-1754ADE448C3}"/>
              </a:ext>
            </a:extLst>
          </p:cNvPr>
          <p:cNvSpPr txBox="1"/>
          <p:nvPr/>
        </p:nvSpPr>
        <p:spPr>
          <a:xfrm>
            <a:off x="0" y="6470007"/>
            <a:ext cx="3137392" cy="369332"/>
          </a:xfrm>
          <a:prstGeom prst="rect">
            <a:avLst/>
          </a:prstGeom>
          <a:noFill/>
        </p:spPr>
        <p:txBody>
          <a:bodyPr wrap="square">
            <a:spAutoFit/>
          </a:bodyPr>
          <a:lstStyle/>
          <a:p>
            <a:r>
              <a:rPr lang="en-US" dirty="0"/>
              <a:t>https://3dgstutorial.github.io/</a:t>
            </a:r>
          </a:p>
        </p:txBody>
      </p:sp>
    </p:spTree>
    <p:extLst>
      <p:ext uri="{BB962C8B-B14F-4D97-AF65-F5344CB8AC3E}">
        <p14:creationId xmlns:p14="http://schemas.microsoft.com/office/powerpoint/2010/main" val="300676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1029"/>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1027"/>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500"/>
                                  </p:stCondLst>
                                  <p:childTnLst>
                                    <p:set>
                                      <p:cBhvr>
                                        <p:cTn id="20" dur="1" fill="hold">
                                          <p:stCondLst>
                                            <p:cond delay="0"/>
                                          </p:stCondLst>
                                        </p:cTn>
                                        <p:tgtEl>
                                          <p:spTgt spid="1030"/>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500"/>
                                  </p:stCondLst>
                                  <p:childTnLst>
                                    <p:set>
                                      <p:cBhvr>
                                        <p:cTn id="23" dur="1" fill="hold">
                                          <p:stCondLst>
                                            <p:cond delay="0"/>
                                          </p:stCondLst>
                                        </p:cTn>
                                        <p:tgtEl>
                                          <p:spTgt spid="1028"/>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nodeType="afterEffect">
                                  <p:stCondLst>
                                    <p:cond delay="50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DD82D-C94C-3CD9-981E-8FA2727FB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4760D-D903-BC9A-ADD7-EA7DECBE93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4F36DC-494F-C6FC-E53F-C90A0494AE92}"/>
              </a:ext>
            </a:extLst>
          </p:cNvPr>
          <p:cNvSpPr>
            <a:spLocks noGrp="1"/>
          </p:cNvSpPr>
          <p:nvPr>
            <p:ph idx="1"/>
          </p:nvPr>
        </p:nvSpPr>
        <p:spPr/>
        <p:txBody>
          <a:bodyPr/>
          <a:lstStyle/>
          <a:p>
            <a:endParaRPr lang="en-US"/>
          </a:p>
        </p:txBody>
      </p:sp>
      <p:pic>
        <p:nvPicPr>
          <p:cNvPr id="4" name="stump">
            <a:hlinkClick r:id="" action="ppaction://media"/>
            <a:extLst>
              <a:ext uri="{FF2B5EF4-FFF2-40B4-BE49-F238E27FC236}">
                <a16:creationId xmlns:a16="http://schemas.microsoft.com/office/drawing/2014/main" id="{9DF36E96-58C1-FDF7-3C14-667813AE72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275" cy="6858000"/>
          </a:xfrm>
          <a:prstGeom prst="rect">
            <a:avLst/>
          </a:prstGeom>
        </p:spPr>
      </p:pic>
    </p:spTree>
    <p:extLst>
      <p:ext uri="{BB962C8B-B14F-4D97-AF65-F5344CB8AC3E}">
        <p14:creationId xmlns:p14="http://schemas.microsoft.com/office/powerpoint/2010/main" val="275637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20247-ABD4-6CA1-C3F3-6B4595625ABF}"/>
              </a:ext>
            </a:extLst>
          </p:cNvPr>
          <p:cNvSpPr>
            <a:spLocks noGrp="1"/>
          </p:cNvSpPr>
          <p:nvPr>
            <p:ph type="title"/>
          </p:nvPr>
        </p:nvSpPr>
        <p:spPr>
          <a:xfrm>
            <a:off x="419099" y="299361"/>
            <a:ext cx="11353801" cy="1325563"/>
          </a:xfrm>
        </p:spPr>
        <p:txBody>
          <a:bodyPr>
            <a:normAutofit/>
          </a:bodyPr>
          <a:lstStyle/>
          <a:p>
            <a:pPr algn="ctr"/>
            <a:r>
              <a:rPr lang="en-US" sz="3500" dirty="0">
                <a:latin typeface="Calibri" panose="020F0502020204030204" pitchFamily="34" charset="0"/>
                <a:cs typeface="Calibri" panose="020F0502020204030204" pitchFamily="34" charset="0"/>
              </a:rPr>
              <a:t>3D Gaussian Splatting (3DGS) </a:t>
            </a:r>
            <a:r>
              <a:rPr lang="en-US" sz="3500" b="0" dirty="0">
                <a:effectLst/>
                <a:latin typeface="Calibri" panose="020F0502020204030204" pitchFamily="34" charset="0"/>
                <a:cs typeface="Calibri" panose="020F0502020204030204" pitchFamily="34" charset="0"/>
              </a:rPr>
              <a:t>[</a:t>
            </a:r>
            <a:r>
              <a:rPr lang="en-US" sz="3500" b="0" dirty="0" err="1">
                <a:effectLst/>
                <a:latin typeface="Calibri" panose="020F0502020204030204" pitchFamily="34" charset="0"/>
                <a:cs typeface="Calibri" panose="020F0502020204030204" pitchFamily="34" charset="0"/>
              </a:rPr>
              <a:t>Kerbl</a:t>
            </a:r>
            <a:r>
              <a:rPr lang="en-US" sz="3500" b="0" dirty="0">
                <a:effectLst/>
                <a:latin typeface="Calibri" panose="020F0502020204030204" pitchFamily="34" charset="0"/>
                <a:cs typeface="Calibri" panose="020F0502020204030204" pitchFamily="34" charset="0"/>
              </a:rPr>
              <a:t> &amp; </a:t>
            </a:r>
            <a:r>
              <a:rPr lang="en-US" sz="3500" b="0" dirty="0" err="1">
                <a:effectLst/>
                <a:latin typeface="Calibri" panose="020F0502020204030204" pitchFamily="34" charset="0"/>
                <a:cs typeface="Calibri" panose="020F0502020204030204" pitchFamily="34" charset="0"/>
              </a:rPr>
              <a:t>Kopanas</a:t>
            </a:r>
            <a:r>
              <a:rPr lang="en-US" sz="3500" b="0" dirty="0">
                <a:effectLst/>
                <a:latin typeface="Calibri" panose="020F0502020204030204" pitchFamily="34" charset="0"/>
                <a:cs typeface="Calibri" panose="020F0502020204030204" pitchFamily="34" charset="0"/>
              </a:rPr>
              <a:t> ‘23] </a:t>
            </a:r>
            <a:endParaRPr lang="en-US" sz="35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66807D8-9F9F-9CB8-3430-571D150601B7}"/>
              </a:ext>
            </a:extLst>
          </p:cNvPr>
          <p:cNvSpPr>
            <a:spLocks noGrp="1"/>
          </p:cNvSpPr>
          <p:nvPr>
            <p:ph idx="1"/>
          </p:nvPr>
        </p:nvSpPr>
        <p:spPr>
          <a:xfrm>
            <a:off x="838200" y="1417478"/>
            <a:ext cx="10515600" cy="4351338"/>
          </a:xfrm>
        </p:spPr>
        <p:txBody>
          <a:bodyPr/>
          <a:lstStyle/>
          <a:p>
            <a:r>
              <a:rPr lang="en-US" dirty="0">
                <a:latin typeface="Calibri" panose="020F0502020204030204" pitchFamily="34" charset="0"/>
                <a:cs typeface="Calibri" panose="020F0502020204030204" pitchFamily="34" charset="0"/>
              </a:rPr>
              <a:t>Splat-based representation</a:t>
            </a:r>
          </a:p>
          <a:p>
            <a:r>
              <a:rPr lang="en-US" dirty="0">
                <a:latin typeface="Calibri" panose="020F0502020204030204" pitchFamily="34" charset="0"/>
                <a:cs typeface="Calibri" panose="020F0502020204030204" pitchFamily="34" charset="0"/>
              </a:rPr>
              <a:t>Use 3D Gaussians instead of points or a mesh.</a:t>
            </a:r>
          </a:p>
          <a:p>
            <a:r>
              <a:rPr lang="en-US" dirty="0">
                <a:latin typeface="Calibri" panose="020F0502020204030204" pitchFamily="34" charset="0"/>
                <a:cs typeface="Calibri" panose="020F0502020204030204" pitchFamily="34" charset="0"/>
              </a:rPr>
              <a:t>It does not include any neural network.</a:t>
            </a:r>
          </a:p>
          <a:p>
            <a:pPr marL="0" indent="0">
              <a:buNone/>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121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15277</TotalTime>
  <Words>3179</Words>
  <Application>Microsoft Macintosh PowerPoint</Application>
  <PresentationFormat>Widescreen</PresentationFormat>
  <Paragraphs>402</Paragraphs>
  <Slides>48</Slides>
  <Notes>46</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Aptos</vt:lpstr>
      <vt:lpstr>Arial</vt:lpstr>
      <vt:lpstr>Calibri</vt:lpstr>
      <vt:lpstr>Century Gothic</vt:lpstr>
      <vt:lpstr>JostRoman</vt:lpstr>
      <vt:lpstr>Lucida Grande</vt:lpstr>
      <vt:lpstr>Monaco</vt:lpstr>
      <vt:lpstr>Noto Sans</vt:lpstr>
      <vt:lpstr>source-serif-pro</vt:lpstr>
      <vt:lpstr>Office Theme</vt:lpstr>
      <vt:lpstr>Hands-On AI Based 3D Vision Summer 25</vt:lpstr>
      <vt:lpstr>In this lecture, we will learn …</vt:lpstr>
      <vt:lpstr>Problems of Nerf</vt:lpstr>
      <vt:lpstr>Point-Based Rendering</vt:lpstr>
      <vt:lpstr>PowerPoint Presentation</vt:lpstr>
      <vt:lpstr>PowerPoint Presentation</vt:lpstr>
      <vt:lpstr>Goal: Reconstructing 3D world from images and videos</vt:lpstr>
      <vt:lpstr>PowerPoint Presentation</vt:lpstr>
      <vt:lpstr>3D Gaussian Splatting (3DGS) [Kerbl &amp; Kopanas ‘23] </vt:lpstr>
      <vt:lpstr>3D Gaussian Splatting (3DGS) [Kerbl &amp; Kopanas ‘23] </vt:lpstr>
      <vt:lpstr>Parametrization of 3D Gaussian</vt:lpstr>
      <vt:lpstr>Parametrization of 3D Gaussian</vt:lpstr>
      <vt:lpstr>How to optimize a covariance matrix Σ?</vt:lpstr>
      <vt:lpstr>How to optimize a covariance matrix Σ?</vt:lpstr>
      <vt:lpstr>Projection of a covariance matrix Σ into 2D</vt:lpstr>
      <vt:lpstr>Projection of a covariance matrix Σ into 2D</vt:lpstr>
      <vt:lpstr>Image Formation Model of NeRF</vt:lpstr>
      <vt:lpstr>Image Formation Model of 3D Gaussian Splatting</vt:lpstr>
      <vt:lpstr>NeRF vs Gaussian Splatting</vt:lpstr>
      <vt:lpstr>Gaussian Splatting: Why is it fast? A special case of alpha blending</vt:lpstr>
      <vt:lpstr>PowerPoint Presentation</vt:lpstr>
      <vt:lpstr>Adaptive Control of the Gaussians</vt:lpstr>
      <vt:lpstr>Adaptive Control of the Gaussians</vt:lpstr>
      <vt:lpstr>PowerPoint Presentation</vt:lpstr>
      <vt:lpstr>Optimization</vt:lpstr>
      <vt:lpstr>Optimization</vt:lpstr>
      <vt:lpstr>PowerPoint Presentation</vt:lpstr>
      <vt:lpstr>PowerPoint Presentation</vt:lpstr>
      <vt:lpstr>PowerPoint Presentation</vt:lpstr>
      <vt:lpstr>In this lecture, we will learn …</vt:lpstr>
      <vt:lpstr>In this lecture, we will learn …</vt:lpstr>
      <vt:lpstr>Limitations and its follow-up works</vt:lpstr>
      <vt:lpstr>Limitations and its follow-up works</vt:lpstr>
      <vt:lpstr>Storage cost of a 3DGS Scene</vt:lpstr>
      <vt:lpstr>3DGS Compression – Follow-up works</vt:lpstr>
      <vt:lpstr>3DGS Compression – Follow-up works</vt:lpstr>
      <vt:lpstr>EAGLES: Efficient Accelerated 3D Gaussians with Lightweight Encodings (ECCV 2024)</vt:lpstr>
      <vt:lpstr>Compression results </vt:lpstr>
      <vt:lpstr>Limitations and its follow-up works</vt:lpstr>
      <vt:lpstr>Limitations and its follow-up works</vt:lpstr>
      <vt:lpstr>Dynamic 3D Gaussians: Tracking by Persistent Dynamic View Synthesis (3DV 2024)</vt:lpstr>
      <vt:lpstr>Tracking 3D Gaussians over time</vt:lpstr>
      <vt:lpstr>Limitations and its follow-up works</vt:lpstr>
      <vt:lpstr>Limitations and its follow-up works</vt:lpstr>
      <vt:lpstr>Mesh Extraction</vt:lpstr>
      <vt:lpstr>SuGaR: Surface-Aligned Gaussian Splatting for Efficient 3D Mesh Reconstruction and High-Quality Mesh Rendering (CVPR 2024)</vt:lpstr>
      <vt:lpstr>Density constraint: aligning gaussians with the true surface</vt:lpstr>
      <vt:lpstr>In this lecture, we covered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Humans – Winter 24/25</dc:title>
  <dc:creator>Berna Kabadayi</dc:creator>
  <cp:lastModifiedBy>Microsoft Office User</cp:lastModifiedBy>
  <cp:revision>296</cp:revision>
  <dcterms:created xsi:type="dcterms:W3CDTF">2024-11-25T16:50:02Z</dcterms:created>
  <dcterms:modified xsi:type="dcterms:W3CDTF">2025-06-17T07:30:50Z</dcterms:modified>
</cp:coreProperties>
</file>