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4"/>
  </p:notesMasterIdLst>
  <p:sldIdLst>
    <p:sldId id="256" r:id="rId2"/>
    <p:sldId id="3329" r:id="rId3"/>
    <p:sldId id="403" r:id="rId4"/>
    <p:sldId id="3305" r:id="rId5"/>
    <p:sldId id="3306" r:id="rId6"/>
    <p:sldId id="3307" r:id="rId7"/>
    <p:sldId id="347" r:id="rId8"/>
    <p:sldId id="348" r:id="rId9"/>
    <p:sldId id="349" r:id="rId10"/>
    <p:sldId id="3330" r:id="rId11"/>
    <p:sldId id="350" r:id="rId12"/>
    <p:sldId id="351" r:id="rId13"/>
    <p:sldId id="352" r:id="rId14"/>
    <p:sldId id="383" r:id="rId15"/>
    <p:sldId id="3308" r:id="rId16"/>
    <p:sldId id="3309" r:id="rId17"/>
    <p:sldId id="353" r:id="rId18"/>
    <p:sldId id="3331" r:id="rId19"/>
    <p:sldId id="3319" r:id="rId20"/>
    <p:sldId id="3320" r:id="rId21"/>
    <p:sldId id="3321" r:id="rId22"/>
    <p:sldId id="3322" r:id="rId23"/>
    <p:sldId id="3324" r:id="rId24"/>
    <p:sldId id="3327" r:id="rId25"/>
    <p:sldId id="3326" r:id="rId26"/>
    <p:sldId id="391" r:id="rId27"/>
    <p:sldId id="354" r:id="rId28"/>
    <p:sldId id="355" r:id="rId29"/>
    <p:sldId id="3325" r:id="rId30"/>
    <p:sldId id="3323" r:id="rId31"/>
    <p:sldId id="3318" r:id="rId32"/>
    <p:sldId id="3332" r:id="rId33"/>
    <p:sldId id="358" r:id="rId34"/>
    <p:sldId id="359" r:id="rId35"/>
    <p:sldId id="361" r:id="rId36"/>
    <p:sldId id="396" r:id="rId37"/>
    <p:sldId id="381" r:id="rId38"/>
    <p:sldId id="399" r:id="rId39"/>
    <p:sldId id="3317" r:id="rId40"/>
    <p:sldId id="3316" r:id="rId41"/>
    <p:sldId id="3315" r:id="rId42"/>
    <p:sldId id="364" r:id="rId43"/>
    <p:sldId id="365" r:id="rId44"/>
    <p:sldId id="366" r:id="rId45"/>
    <p:sldId id="368" r:id="rId46"/>
    <p:sldId id="369" r:id="rId47"/>
    <p:sldId id="370" r:id="rId48"/>
    <p:sldId id="371" r:id="rId49"/>
    <p:sldId id="3312" r:id="rId50"/>
    <p:sldId id="373" r:id="rId51"/>
    <p:sldId id="374" r:id="rId52"/>
    <p:sldId id="402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50ED775-6062-9540-BA47-B1E9E308DD9B}">
          <p14:sldIdLst>
            <p14:sldId id="256"/>
          </p14:sldIdLst>
        </p14:section>
        <p14:section name="Rotation matrices" id="{DAA9EFF2-BD6D-DE44-887B-625EFC8B8DEB}">
          <p14:sldIdLst>
            <p14:sldId id="3329"/>
            <p14:sldId id="403"/>
            <p14:sldId id="3305"/>
            <p14:sldId id="3306"/>
            <p14:sldId id="3307"/>
            <p14:sldId id="347"/>
            <p14:sldId id="348"/>
            <p14:sldId id="349"/>
          </p14:sldIdLst>
        </p14:section>
        <p14:section name="Euler Angles" id="{C077DB5E-A558-E34A-8204-EB23B54A3D16}">
          <p14:sldIdLst>
            <p14:sldId id="3330"/>
            <p14:sldId id="350"/>
            <p14:sldId id="351"/>
            <p14:sldId id="352"/>
            <p14:sldId id="383"/>
            <p14:sldId id="3308"/>
            <p14:sldId id="3309"/>
            <p14:sldId id="353"/>
          </p14:sldIdLst>
        </p14:section>
        <p14:section name="Quaternions" id="{6781CD9E-9A1D-2142-84A6-82C4638DB824}">
          <p14:sldIdLst>
            <p14:sldId id="3331"/>
            <p14:sldId id="3319"/>
            <p14:sldId id="3320"/>
            <p14:sldId id="3321"/>
            <p14:sldId id="3322"/>
            <p14:sldId id="3324"/>
            <p14:sldId id="3327"/>
            <p14:sldId id="3326"/>
            <p14:sldId id="391"/>
            <p14:sldId id="354"/>
            <p14:sldId id="355"/>
            <p14:sldId id="3325"/>
            <p14:sldId id="3323"/>
            <p14:sldId id="3318"/>
          </p14:sldIdLst>
        </p14:section>
        <p14:section name="Twists and Exponential Maps" id="{C10B8BAB-4D4E-154D-8ABD-99CF45235C8F}">
          <p14:sldIdLst>
            <p14:sldId id="3332"/>
            <p14:sldId id="358"/>
            <p14:sldId id="359"/>
            <p14:sldId id="361"/>
            <p14:sldId id="396"/>
            <p14:sldId id="381"/>
            <p14:sldId id="399"/>
            <p14:sldId id="3317"/>
            <p14:sldId id="3316"/>
            <p14:sldId id="3315"/>
            <p14:sldId id="364"/>
            <p14:sldId id="365"/>
            <p14:sldId id="366"/>
          </p14:sldIdLst>
        </p14:section>
        <p14:section name="Articulation" id="{4C6CFAB0-44F6-7E4F-AC99-308A98AD1147}">
          <p14:sldIdLst>
            <p14:sldId id="368"/>
            <p14:sldId id="369"/>
            <p14:sldId id="370"/>
            <p14:sldId id="371"/>
            <p14:sldId id="3312"/>
            <p14:sldId id="373"/>
            <p14:sldId id="374"/>
            <p14:sldId id="40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B4ED12-3B14-4604-8D86-159B96A80771}" v="4" dt="2024-10-23T08:43:35.1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89"/>
    <p:restoredTop sz="73236"/>
  </p:normalViewPr>
  <p:slideViewPr>
    <p:cSldViewPr snapToGrid="0" snapToObjects="1">
      <p:cViewPr varScale="1">
        <p:scale>
          <a:sx n="94" d="100"/>
          <a:sy n="94" d="100"/>
        </p:scale>
        <p:origin x="176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rna Kabadayı" userId="g29BxkPyq1WP5sr0K/I+mIzo69p5XRYEyK1mbO99WZY=" providerId="None" clId="Web-{E6B4ED12-3B14-4604-8D86-159B96A80771}"/>
    <pc:docChg chg="modSld">
      <pc:chgData name="Berna Kabadayı" userId="g29BxkPyq1WP5sr0K/I+mIzo69p5XRYEyK1mbO99WZY=" providerId="None" clId="Web-{E6B4ED12-3B14-4604-8D86-159B96A80771}" dt="2024-10-23T08:43:34.382" v="4" actId="20577"/>
      <pc:docMkLst>
        <pc:docMk/>
      </pc:docMkLst>
      <pc:sldChg chg="modSp">
        <pc:chgData name="Berna Kabadayı" userId="g29BxkPyq1WP5sr0K/I+mIzo69p5XRYEyK1mbO99WZY=" providerId="None" clId="Web-{E6B4ED12-3B14-4604-8D86-159B96A80771}" dt="2024-10-23T08:43:34.382" v="4" actId="20577"/>
        <pc:sldMkLst>
          <pc:docMk/>
          <pc:sldMk cId="2961764766" sldId="256"/>
        </pc:sldMkLst>
        <pc:spChg chg="mod">
          <ac:chgData name="Berna Kabadayı" userId="g29BxkPyq1WP5sr0K/I+mIzo69p5XRYEyK1mbO99WZY=" providerId="None" clId="Web-{E6B4ED12-3B14-4604-8D86-159B96A80771}" dt="2024-10-23T08:43:34.382" v="4" actId="20577"/>
          <ac:spMkLst>
            <pc:docMk/>
            <pc:sldMk cId="2961764766" sldId="256"/>
            <ac:spMk id="2" creationId="{76406D9F-780D-B14D-ABB7-69993CBE5B0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A9ED02-E51B-A04E-BDC2-1EE692574963}" type="datetimeFigureOut">
              <a:rPr lang="de-DE" smtClean="0"/>
              <a:t>28.04.25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A3900C-D613-854E-9F9C-907A69C6A13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5370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Royal_Canal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en.wikipedia.org/wiki/Broom_Bridge" TargetMode="Externa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today’s lecture we will learn how to parameterize human motion. We will deep dive into 3D rotations representations and kinematic chains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3900C-D613-854E-9F9C-907A69C6A13A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05673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do we mean by extrinsic versus intrinsic? </a:t>
            </a:r>
            <a:r>
              <a:rPr lang="en-US" dirty="0" err="1"/>
              <a:t>Extrinisic</a:t>
            </a:r>
            <a:r>
              <a:rPr lang="en-US" dirty="0"/>
              <a:t> rotates the object along fixed coordinate axis. Intrinsic rotates along the axes of the object itself, like the example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3900C-D613-854E-9F9C-907A69C6A13A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28909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very annoying thing of </a:t>
            </a:r>
            <a:r>
              <a:rPr lang="en-US" dirty="0" err="1"/>
              <a:t>euler</a:t>
            </a:r>
            <a:r>
              <a:rPr lang="en-US" dirty="0"/>
              <a:t> angles is the Gimbal lock lock. This is a degenerate case where we lose one degree of </a:t>
            </a:r>
            <a:r>
              <a:rPr lang="en-US" dirty="0" err="1"/>
              <a:t>freddom</a:t>
            </a:r>
            <a:r>
              <a:rPr lang="en-US" dirty="0"/>
              <a:t> and we can not rotate the object along one axis. </a:t>
            </a:r>
          </a:p>
          <a:p>
            <a:r>
              <a:rPr lang="en-US" dirty="0"/>
              <a:t>If we look a the resulting rotation matrix, we obtain this.</a:t>
            </a:r>
          </a:p>
          <a:p>
            <a:r>
              <a:rPr lang="en-US" dirty="0"/>
              <a:t>Consider the case…</a:t>
            </a:r>
          </a:p>
          <a:p>
            <a:r>
              <a:rPr lang="en-US" dirty="0"/>
              <a:t>We are left with a planar rotation. Notice it depends only of </a:t>
            </a:r>
            <a:r>
              <a:rPr lang="en-US" dirty="0" err="1"/>
              <a:t>thetax</a:t>
            </a:r>
            <a:r>
              <a:rPr lang="en-US" dirty="0"/>
              <a:t>, </a:t>
            </a:r>
            <a:r>
              <a:rPr lang="en-US" dirty="0" err="1"/>
              <a:t>tehtaz</a:t>
            </a:r>
            <a:r>
              <a:rPr lang="en-US" dirty="0"/>
              <a:t>. Not on </a:t>
            </a:r>
            <a:r>
              <a:rPr lang="en-US" dirty="0" err="1"/>
              <a:t>theta_y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3900C-D613-854E-9F9C-907A69C6A13A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48790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very annoying thing of </a:t>
            </a:r>
            <a:r>
              <a:rPr lang="en-US" dirty="0" err="1"/>
              <a:t>euler</a:t>
            </a:r>
            <a:r>
              <a:rPr lang="en-US" dirty="0"/>
              <a:t> angles is the Gimbal lock lock. This is a degenerate case where we lose one degree of </a:t>
            </a:r>
            <a:r>
              <a:rPr lang="en-US" dirty="0" err="1"/>
              <a:t>freddom</a:t>
            </a:r>
            <a:r>
              <a:rPr lang="en-US" dirty="0"/>
              <a:t> and we can not rotate the object along one axis. </a:t>
            </a:r>
          </a:p>
          <a:p>
            <a:r>
              <a:rPr lang="en-US" dirty="0"/>
              <a:t>If we look a the resulting rotation matrix, we obtain this.</a:t>
            </a:r>
          </a:p>
          <a:p>
            <a:r>
              <a:rPr lang="en-US" dirty="0"/>
              <a:t>Consider the case…</a:t>
            </a:r>
          </a:p>
          <a:p>
            <a:r>
              <a:rPr lang="en-US" dirty="0"/>
              <a:t>We are left with a planar rotation. Notice it depends only of </a:t>
            </a:r>
            <a:r>
              <a:rPr lang="en-US" dirty="0" err="1"/>
              <a:t>thetax</a:t>
            </a:r>
            <a:r>
              <a:rPr lang="en-US" dirty="0"/>
              <a:t>, </a:t>
            </a:r>
            <a:r>
              <a:rPr lang="en-US" dirty="0" err="1"/>
              <a:t>tehtaz</a:t>
            </a:r>
            <a:r>
              <a:rPr lang="en-US" dirty="0"/>
              <a:t>. Not on </a:t>
            </a:r>
            <a:r>
              <a:rPr lang="en-US" dirty="0" err="1"/>
              <a:t>theta_y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3900C-D613-854E-9F9C-907A69C6A13A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60804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Geometrically what is happening is that….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3900C-D613-854E-9F9C-907A69C6A13A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20232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gimbal lock is a real problem. Can we find a parameterization which does not suffer from a gimbal lock and is more compact than the 9 numbers of a rotation matrix?</a:t>
            </a:r>
          </a:p>
          <a:p>
            <a:r>
              <a:rPr lang="en-US" dirty="0"/>
              <a:t>Yes, the answer are quaternions. To understand quaternions we need to know where they come from. They come from complex numbers.</a:t>
            </a:r>
          </a:p>
          <a:p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3900C-D613-854E-9F9C-907A69C6A13A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39820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want want you to think about complex numbers in a different way. In bachelor math, you have seen that the square root of -1 equals </a:t>
            </a:r>
            <a:r>
              <a:rPr lang="en-US" dirty="0" err="1"/>
              <a:t>i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But what is the geometrical interpretation?  Forget about this for now.</a:t>
            </a:r>
          </a:p>
          <a:p>
            <a:endParaRPr lang="en-US" dirty="0"/>
          </a:p>
          <a:p>
            <a:r>
              <a:rPr lang="en-US" dirty="0"/>
              <a:t>We will think of I, simply as a quarter-turn in the </a:t>
            </a:r>
            <a:r>
              <a:rPr lang="en-US" dirty="0" err="1"/>
              <a:t>ounter</a:t>
            </a:r>
            <a:r>
              <a:rPr lang="en-US" dirty="0"/>
              <a:t> clockwise direction. Such that two turns lead map form 1 to -1.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3900C-D613-854E-9F9C-907A69C6A13A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13294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Complex numbers are just 2 </a:t>
            </a:r>
            <a:r>
              <a:rPr lang="en-US" dirty="0" err="1"/>
              <a:t>vectros</a:t>
            </a:r>
            <a:r>
              <a:rPr lang="en-US" dirty="0"/>
              <a:t>, where we have just replaced the name of the basis vectors say e1,e2 by 1 and </a:t>
            </a:r>
            <a:r>
              <a:rPr lang="en-US" dirty="0" err="1"/>
              <a:t>i</a:t>
            </a:r>
            <a:r>
              <a:rPr lang="en-US" dirty="0"/>
              <a:t>. But nothing else changes.</a:t>
            </a:r>
          </a:p>
          <a:p>
            <a:endParaRPr lang="en-US" dirty="0"/>
          </a:p>
          <a:p>
            <a:r>
              <a:rPr lang="en-US" dirty="0"/>
              <a:t>Except that now we have a new notion of product between two vectors!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3900C-D613-854E-9F9C-907A69C6A13A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73520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Vector addition, scalar </a:t>
            </a:r>
            <a:r>
              <a:rPr lang="en-US" dirty="0" err="1"/>
              <a:t>multiplaction</a:t>
            </a:r>
            <a:r>
              <a:rPr lang="en-US" dirty="0"/>
              <a:t>, </a:t>
            </a:r>
            <a:r>
              <a:rPr lang="en-US" dirty="0" err="1"/>
              <a:t>Evertyhing</a:t>
            </a:r>
            <a:r>
              <a:rPr lang="en-US" dirty="0"/>
              <a:t> like a vector space. But we also have complex multiplication. Angles will add and magnitudes ill multiply.</a:t>
            </a:r>
          </a:p>
          <a:p>
            <a:r>
              <a:rPr lang="en-US" dirty="0"/>
              <a:t>If we take the polar form, we can get  r1r2 and theta1+theta2 </a:t>
            </a:r>
            <a:r>
              <a:rPr lang="en-US" dirty="0">
                <a:sym typeface="Wingdings" pitchFamily="2" charset="2"/>
              </a:rPr>
              <a:t> we just have to be careful if theta1+theta2 is larger than 2pi. </a:t>
            </a:r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3900C-D613-854E-9F9C-907A69C6A13A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9359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Can we justify this geometrically?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3900C-D613-854E-9F9C-907A69C6A13A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19582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look at this again in polar form. Perhaps the most beautiful formula in math. It involves a bunch of important constants e, pi, I, </a:t>
            </a:r>
          </a:p>
          <a:p>
            <a:endParaRPr lang="en-US" dirty="0"/>
          </a:p>
          <a:p>
            <a:r>
              <a:rPr lang="en-US" dirty="0"/>
              <a:t>This formula is a specialization of a more useful formula. E^\</a:t>
            </a:r>
            <a:r>
              <a:rPr lang="en-US" dirty="0" err="1"/>
              <a:t>theta_i</a:t>
            </a:r>
            <a:r>
              <a:rPr lang="en-US" dirty="0"/>
              <a:t> is a function that takes a \theta and returns a point on the circle. </a:t>
            </a:r>
          </a:p>
          <a:p>
            <a:endParaRPr lang="en-US" dirty="0"/>
          </a:p>
          <a:p>
            <a:r>
              <a:rPr lang="en-US" dirty="0"/>
              <a:t>Use this </a:t>
            </a:r>
            <a:r>
              <a:rPr lang="en-US" dirty="0" err="1"/>
              <a:t>formulat</a:t>
            </a:r>
            <a:r>
              <a:rPr lang="en-US" dirty="0"/>
              <a:t> to implement the complex product</a:t>
            </a:r>
          </a:p>
          <a:p>
            <a:r>
              <a:rPr lang="en-US" dirty="0"/>
              <a:t>You can represent rotations with complex numbers. </a:t>
            </a:r>
          </a:p>
          <a:p>
            <a:r>
              <a:rPr lang="en-US" dirty="0"/>
              <a:t>Why using complex numbers, they define an additional product operation over vectors which we can leverage to compose rotations.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3900C-D613-854E-9F9C-907A69C6A13A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1712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An important property of a transformation is whether it commutes. So, we can ask whether rotations commute. Let’s look first at rotations in 2D. Do they commute?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3900C-D613-854E-9F9C-907A69C6A13A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87875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Suppose I want to rotate.</a:t>
            </a:r>
          </a:p>
          <a:p>
            <a:endParaRPr lang="en-US" dirty="0"/>
          </a:p>
          <a:p>
            <a:r>
              <a:rPr lang="en-US" dirty="0"/>
              <a:t>Much easier formulae when using complex numbers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3900C-D613-854E-9F9C-907A69C6A13A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80021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Hamilton spent many years trying to find a generalization of complex numbers to higher dimensions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higher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spatial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dimensions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In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working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four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dimensions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rather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three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he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created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quaternion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algebra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According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Hamilton, on 16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October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he was out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walking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along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Royal Canal"/>
              </a:rPr>
              <a:t>Royal Canal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in Dublin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wife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solution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form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equation</a:t>
            </a:r>
            <a:endParaRPr lang="de-DE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de-DE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= </a:t>
            </a:r>
            <a:r>
              <a:rPr lang="de-D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</a:t>
            </a:r>
            <a:r>
              <a:rPr lang="de-DE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= </a:t>
            </a:r>
            <a:r>
              <a:rPr lang="de-D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</a:t>
            </a:r>
            <a:r>
              <a:rPr lang="de-DE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= </a:t>
            </a:r>
            <a:r>
              <a:rPr lang="de-DE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ijk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= −1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occurred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him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Hamilton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carved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equation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using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penknife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into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side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nearby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Broom Bridge"/>
              </a:rPr>
              <a:t>Broom Bridge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de-DE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3900C-D613-854E-9F9C-907A69C6A13A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1426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Quaternions are specially useful for carrying out interpolation.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3900C-D613-854E-9F9C-907A69C6A13A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59244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Is there a representation that requires just 3 numbers and does not suffer from </a:t>
            </a:r>
            <a:r>
              <a:rPr lang="en-US" dirty="0" err="1"/>
              <a:t>gimbla</a:t>
            </a:r>
            <a:r>
              <a:rPr lang="en-US" dirty="0"/>
              <a:t> lock?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3900C-D613-854E-9F9C-907A69C6A13A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56797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specify the motion of the knee joint as a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rotation about an axis perpendicular to the leg and parallel to the hips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BF99C-4378-4B62-85AB-76E5E21C8D55}" type="slidenum">
              <a:rPr lang="de-DE" smtClean="0"/>
              <a:pPr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40312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/>
              <a:t>specify the motion of the knee joint as a</a:t>
            </a:r>
          </a:p>
          <a:p>
            <a:pPr eaLnBrk="1" hangingPunct="1">
              <a:spcBef>
                <a:spcPct val="0"/>
              </a:spcBef>
            </a:pPr>
            <a:r>
              <a:rPr lang="en-US"/>
              <a:t>rotation about an axis perpendicular to the leg and parallel to the hips</a:t>
            </a:r>
            <a:endParaRPr lang="de-DE"/>
          </a:p>
        </p:txBody>
      </p:sp>
      <p:sp>
        <p:nvSpPr>
          <p:cNvPr id="83972" name="Slide Number Placeholder 3"/>
          <p:cNvSpPr txBox="1">
            <a:spLocks noGrp="1"/>
          </p:cNvSpPr>
          <p:nvPr/>
        </p:nvSpPr>
        <p:spPr bwMode="auto">
          <a:xfrm>
            <a:off x="3884414" y="8685894"/>
            <a:ext cx="2972098" cy="456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algn="r" defTabSz="456491"/>
            <a:fld id="{72C1BB63-55DD-4ABF-B45B-1C68A4028F95}" type="slidenum">
              <a:rPr lang="de-DE" sz="1200">
                <a:latin typeface="Calibri" pitchFamily="34" charset="0"/>
              </a:rPr>
              <a:pPr algn="r" defTabSz="456491"/>
              <a:t>34</a:t>
            </a:fld>
            <a:endParaRPr lang="de-DE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85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Coment</a:t>
            </a:r>
            <a:r>
              <a:rPr lang="de-DE" baseline="0" dirty="0"/>
              <a:t> on </a:t>
            </a:r>
            <a:r>
              <a:rPr lang="de-DE" baseline="0" dirty="0" err="1"/>
              <a:t>the</a:t>
            </a:r>
            <a:r>
              <a:rPr lang="de-DE" baseline="0" dirty="0"/>
              <a:t> hat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BF99C-4378-4B62-85AB-76E5E21C8D55}" type="slidenum">
              <a:rPr lang="de-DE" smtClean="0"/>
              <a:pPr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79363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Consider</a:t>
            </a:r>
            <a:r>
              <a:rPr lang="de-DE" baseline="0" dirty="0"/>
              <a:t> a </a:t>
            </a:r>
            <a:r>
              <a:rPr lang="de-DE" baseline="0" dirty="0" err="1"/>
              <a:t>point</a:t>
            </a:r>
            <a:r>
              <a:rPr lang="de-DE" baseline="0" dirty="0"/>
              <a:t> </a:t>
            </a:r>
            <a:r>
              <a:rPr lang="de-DE" baseline="0" dirty="0" err="1"/>
              <a:t>rotating</a:t>
            </a:r>
            <a:r>
              <a:rPr lang="de-DE" baseline="0" dirty="0"/>
              <a:t> </a:t>
            </a:r>
            <a:r>
              <a:rPr lang="de-DE" baseline="0" dirty="0" err="1"/>
              <a:t>about</a:t>
            </a:r>
            <a:r>
              <a:rPr lang="de-DE" baseline="0" dirty="0"/>
              <a:t> an </a:t>
            </a:r>
            <a:r>
              <a:rPr lang="de-DE" baseline="0" dirty="0" err="1"/>
              <a:t>axis</a:t>
            </a:r>
            <a:r>
              <a:rPr lang="de-DE" baseline="0" dirty="0"/>
              <a:t> </a:t>
            </a:r>
            <a:r>
              <a:rPr lang="de-DE" baseline="0" dirty="0" err="1"/>
              <a:t>following</a:t>
            </a:r>
            <a:r>
              <a:rPr lang="de-DE" baseline="0" dirty="0"/>
              <a:t> a </a:t>
            </a:r>
            <a:r>
              <a:rPr lang="de-DE" baseline="0" dirty="0" err="1"/>
              <a:t>trajectory</a:t>
            </a:r>
            <a:r>
              <a:rPr lang="de-DE" baseline="0" dirty="0"/>
              <a:t> in time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BF99C-4378-4B62-85AB-76E5E21C8D55}" type="slidenum">
              <a:rPr lang="de-DE" smtClean="0"/>
              <a:pPr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85871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Consider</a:t>
            </a:r>
            <a:r>
              <a:rPr lang="de-DE" baseline="0" dirty="0"/>
              <a:t> a </a:t>
            </a:r>
            <a:r>
              <a:rPr lang="de-DE" baseline="0" dirty="0" err="1"/>
              <a:t>point</a:t>
            </a:r>
            <a:r>
              <a:rPr lang="de-DE" baseline="0" dirty="0"/>
              <a:t> </a:t>
            </a:r>
            <a:r>
              <a:rPr lang="de-DE" baseline="0" dirty="0" err="1"/>
              <a:t>rotating</a:t>
            </a:r>
            <a:r>
              <a:rPr lang="de-DE" baseline="0" dirty="0"/>
              <a:t> </a:t>
            </a:r>
            <a:r>
              <a:rPr lang="de-DE" baseline="0" dirty="0" err="1"/>
              <a:t>about</a:t>
            </a:r>
            <a:r>
              <a:rPr lang="de-DE" baseline="0" dirty="0"/>
              <a:t> an </a:t>
            </a:r>
            <a:r>
              <a:rPr lang="de-DE" baseline="0" dirty="0" err="1"/>
              <a:t>axis</a:t>
            </a:r>
            <a:r>
              <a:rPr lang="de-DE" baseline="0" dirty="0"/>
              <a:t> </a:t>
            </a:r>
            <a:r>
              <a:rPr lang="de-DE" baseline="0" dirty="0" err="1"/>
              <a:t>following</a:t>
            </a:r>
            <a:r>
              <a:rPr lang="de-DE" baseline="0" dirty="0"/>
              <a:t> a </a:t>
            </a:r>
            <a:r>
              <a:rPr lang="de-DE" baseline="0" dirty="0" err="1"/>
              <a:t>trajectory</a:t>
            </a:r>
            <a:r>
              <a:rPr lang="de-DE" baseline="0" dirty="0"/>
              <a:t> in time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BF99C-4378-4B62-85AB-76E5E21C8D55}" type="slidenum">
              <a:rPr lang="de-DE" smtClean="0"/>
              <a:pPr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48082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Consider</a:t>
            </a:r>
            <a:r>
              <a:rPr lang="de-DE" baseline="0" dirty="0"/>
              <a:t> a </a:t>
            </a:r>
            <a:r>
              <a:rPr lang="de-DE" baseline="0" dirty="0" err="1"/>
              <a:t>point</a:t>
            </a:r>
            <a:r>
              <a:rPr lang="de-DE" baseline="0" dirty="0"/>
              <a:t> </a:t>
            </a:r>
            <a:r>
              <a:rPr lang="de-DE" baseline="0" dirty="0" err="1"/>
              <a:t>rotating</a:t>
            </a:r>
            <a:r>
              <a:rPr lang="de-DE" baseline="0" dirty="0"/>
              <a:t> </a:t>
            </a:r>
            <a:r>
              <a:rPr lang="de-DE" baseline="0" dirty="0" err="1"/>
              <a:t>about</a:t>
            </a:r>
            <a:r>
              <a:rPr lang="de-DE" baseline="0" dirty="0"/>
              <a:t> an </a:t>
            </a:r>
            <a:r>
              <a:rPr lang="de-DE" baseline="0" dirty="0" err="1"/>
              <a:t>axis</a:t>
            </a:r>
            <a:r>
              <a:rPr lang="de-DE" baseline="0" dirty="0"/>
              <a:t> </a:t>
            </a:r>
            <a:r>
              <a:rPr lang="de-DE" baseline="0" dirty="0" err="1"/>
              <a:t>following</a:t>
            </a:r>
            <a:r>
              <a:rPr lang="de-DE" baseline="0" dirty="0"/>
              <a:t> a </a:t>
            </a:r>
            <a:r>
              <a:rPr lang="de-DE" baseline="0" dirty="0" err="1"/>
              <a:t>trajectory</a:t>
            </a:r>
            <a:r>
              <a:rPr lang="de-DE" baseline="0" dirty="0"/>
              <a:t> in time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BF99C-4378-4B62-85AB-76E5E21C8D55}" type="slidenum">
              <a:rPr lang="de-DE" smtClean="0"/>
              <a:pPr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7667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3900C-D613-854E-9F9C-907A69C6A13A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48301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look now at the most basic representation of a rotation, which are the 9 numbers of a matrix. First of all, a rotation is a linear mapping. Therefore, we can fully characterize it by a matrix, whose columns are the principal axis of one frame expressed relative to another frame.</a:t>
            </a:r>
          </a:p>
          <a:p>
            <a:endParaRPr lang="en-US" dirty="0"/>
          </a:p>
          <a:p>
            <a:r>
              <a:rPr lang="en-US" dirty="0"/>
              <a:t>Let’s look at the point </a:t>
            </a:r>
            <a:r>
              <a:rPr lang="en-US" dirty="0" err="1"/>
              <a:t>p_b</a:t>
            </a:r>
            <a:r>
              <a:rPr lang="en-US" dirty="0"/>
              <a:t> in body coordinates it is </a:t>
            </a:r>
            <a:r>
              <a:rPr lang="en-US" dirty="0" err="1"/>
              <a:t>lambda_x,lambda_y</a:t>
            </a:r>
            <a:r>
              <a:rPr lang="en-US" dirty="0"/>
              <a:t>,\</a:t>
            </a:r>
            <a:r>
              <a:rPr lang="en-US" dirty="0" err="1"/>
              <a:t>lambda_z</a:t>
            </a:r>
            <a:r>
              <a:rPr lang="en-US" dirty="0"/>
              <a:t>. The point in spatial coordinates can be written as, where </a:t>
            </a:r>
            <a:r>
              <a:rPr lang="en-US" dirty="0" err="1"/>
              <a:t>x_s^B</a:t>
            </a:r>
            <a:r>
              <a:rPr lang="en-US" dirty="0"/>
              <a:t> is the x axis of the B frame written in spatial coordinates,…</a:t>
            </a:r>
          </a:p>
          <a:p>
            <a:r>
              <a:rPr lang="en-US" dirty="0"/>
              <a:t>So the columns of a rotation matrix are the </a:t>
            </a:r>
            <a:r>
              <a:rPr lang="en-US" dirty="0" err="1"/>
              <a:t>ppal</a:t>
            </a:r>
            <a:r>
              <a:rPr lang="en-US" dirty="0"/>
              <a:t> axis of one frame expressed relative to </a:t>
            </a:r>
            <a:r>
              <a:rPr lang="en-US" dirty="0" err="1"/>
              <a:t>antother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3900C-D613-854E-9F9C-907A69C6A13A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98449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Rotations can often lead to lots of confusions. Unlike say a translation, they can be interpreted in different ways. We can think of a rotation as a coordinate transformation or a relative motion in time</a:t>
            </a:r>
          </a:p>
          <a:p>
            <a:r>
              <a:rPr lang="en-US" dirty="0"/>
              <a:t>In the right, we imagine the object in the body coordinates is static, and applying a rotation simply writes the object in spatial frame coordinates. Nothing moves. Just coordinate transform</a:t>
            </a:r>
          </a:p>
          <a:p>
            <a:r>
              <a:rPr lang="en-US" dirty="0"/>
              <a:t>In the second case, we can imagine the body and spatial frames are originally aligned. When we apply a rotation, the object moves to a new location. So we can think of </a:t>
            </a:r>
            <a:r>
              <a:rPr lang="en-US" dirty="0" err="1"/>
              <a:t>ps</a:t>
            </a:r>
            <a:r>
              <a:rPr lang="en-US" dirty="0"/>
              <a:t>(0) moving to new location </a:t>
            </a:r>
            <a:r>
              <a:rPr lang="en-US" dirty="0" err="1"/>
              <a:t>ps</a:t>
            </a:r>
            <a:r>
              <a:rPr lang="en-US" dirty="0"/>
              <a:t>(1).</a:t>
            </a:r>
          </a:p>
          <a:p>
            <a:r>
              <a:rPr lang="en-US" dirty="0"/>
              <a:t>There is no coordinate transform. Ps is always in spatial coordinates. </a:t>
            </a:r>
          </a:p>
          <a:p>
            <a:r>
              <a:rPr lang="en-US" dirty="0"/>
              <a:t>The math is exactly the same, but interpretations are very different. Note: don’t be mislead. The fact that the math can be exactly the same, but interpretations can lead to completely new results and discoveries.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3900C-D613-854E-9F9C-907A69C6A13A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7166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 are rotation matrices a good representation? We need 9 numbers. But how many degrees of freedom does a rotation have? </a:t>
            </a:r>
          </a:p>
          <a:p>
            <a:r>
              <a:rPr lang="en-US" dirty="0"/>
              <a:t>With the 9 numbers we need additional constraints to ensure orthonormality, and we need to enforce </a:t>
            </a:r>
            <a:r>
              <a:rPr lang="en-US" dirty="0" err="1"/>
              <a:t>detR</a:t>
            </a:r>
            <a:r>
              <a:rPr lang="en-US" dirty="0"/>
              <a:t>=1 to prevent mirroring. </a:t>
            </a:r>
          </a:p>
          <a:p>
            <a:endParaRPr lang="en-US" dirty="0"/>
          </a:p>
          <a:p>
            <a:r>
              <a:rPr lang="en-US" dirty="0"/>
              <a:t>This makes them unsuited for numerical optimization. For example, if we want to find the rotation that aligns to shapes. </a:t>
            </a:r>
          </a:p>
          <a:p>
            <a:endParaRPr lang="en-US" dirty="0"/>
          </a:p>
          <a:p>
            <a:r>
              <a:rPr lang="en-US" dirty="0"/>
              <a:t>A good thing of rotation matrices is that they are functions of sines and cosines, which makes its values bounded. Good for machine learning tasks/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3900C-D613-854E-9F9C-907A69C6A13A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25185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A </a:t>
            </a:r>
            <a:r>
              <a:rPr lang="de-DE" dirty="0" err="1"/>
              <a:t>very</a:t>
            </a:r>
            <a:r>
              <a:rPr lang="de-DE" dirty="0"/>
              <a:t> </a:t>
            </a:r>
            <a:r>
              <a:rPr lang="de-DE" dirty="0" err="1"/>
              <a:t>common</a:t>
            </a:r>
            <a:r>
              <a:rPr lang="de-DE" dirty="0"/>
              <a:t> </a:t>
            </a:r>
            <a:r>
              <a:rPr lang="de-DE" dirty="0" err="1"/>
              <a:t>representaiton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Euler </a:t>
            </a:r>
            <a:r>
              <a:rPr lang="de-DE" dirty="0" err="1"/>
              <a:t>Angles</a:t>
            </a:r>
            <a:r>
              <a:rPr lang="de-DE" dirty="0"/>
              <a:t>. The </a:t>
            </a:r>
            <a:r>
              <a:rPr lang="de-DE" dirty="0" err="1"/>
              <a:t>idea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apply</a:t>
            </a:r>
            <a:r>
              <a:rPr lang="de-DE" dirty="0"/>
              <a:t> 3 </a:t>
            </a:r>
            <a:r>
              <a:rPr lang="de-DE" dirty="0" err="1"/>
              <a:t>consecutive</a:t>
            </a:r>
            <a:r>
              <a:rPr lang="de-DE" dirty="0"/>
              <a:t> </a:t>
            </a:r>
            <a:r>
              <a:rPr lang="de-DE" dirty="0" err="1"/>
              <a:t>planar</a:t>
            </a:r>
            <a:r>
              <a:rPr lang="de-DE" dirty="0"/>
              <a:t> </a:t>
            </a:r>
            <a:r>
              <a:rPr lang="de-DE" dirty="0" err="1"/>
              <a:t>rotations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object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achieve</a:t>
            </a:r>
            <a:r>
              <a:rPr lang="de-DE" dirty="0"/>
              <a:t> a 3D </a:t>
            </a:r>
            <a:r>
              <a:rPr lang="de-DE" dirty="0" err="1"/>
              <a:t>rotation</a:t>
            </a:r>
            <a:r>
              <a:rPr lang="de-DE" dirty="0"/>
              <a:t>. </a:t>
            </a:r>
          </a:p>
          <a:p>
            <a:r>
              <a:rPr lang="de-DE" dirty="0" err="1"/>
              <a:t>Very</a:t>
            </a:r>
            <a:r>
              <a:rPr lang="de-DE" dirty="0"/>
              <a:t> intuitive.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easy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accumulate</a:t>
            </a:r>
            <a:r>
              <a:rPr lang="de-DE" dirty="0"/>
              <a:t> </a:t>
            </a:r>
            <a:r>
              <a:rPr lang="de-DE" dirty="0" err="1"/>
              <a:t>motion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BF99C-4378-4B62-85AB-76E5E21C8D55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15157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Taking rotation along fixed axis of the spatial frame, the 3rotation would be obtained with the following matrices.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3900C-D613-854E-9F9C-907A69C6A13A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62474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Careful. Many conventions for Euler angles. This makes them a source of many confusions. </a:t>
            </a:r>
          </a:p>
          <a:p>
            <a:r>
              <a:rPr lang="en-US" dirty="0"/>
              <a:t>2 </a:t>
            </a:r>
            <a:r>
              <a:rPr lang="en-US" dirty="0" err="1"/>
              <a:t>thngs</a:t>
            </a:r>
            <a:r>
              <a:rPr lang="en-US" dirty="0"/>
              <a:t> need to be specified. 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What do we mean by extrinsic versus intrinsic? </a:t>
            </a:r>
            <a:r>
              <a:rPr lang="en-US" dirty="0" err="1"/>
              <a:t>Extrinisic</a:t>
            </a:r>
            <a:r>
              <a:rPr lang="en-US" dirty="0"/>
              <a:t> rotates the object along fixed coordinate axis. Intrinsic rotates along the axes of the object itself, like the example here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3900C-D613-854E-9F9C-907A69C6A13A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2818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A1AB6-FDDD-824B-BDE2-077B1DA4F5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54D31C-D0FF-9849-A65A-886347F1DB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EC3E19-DA3C-9249-A5CC-8FA918363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A0341-5B57-2E42-9407-C7EFF449A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2EC267-D0F6-304C-9719-58A6FA8F9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545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434AA-3263-A347-B3F3-BABE4B3C5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E4CF89-90E9-6541-9A7F-2B5681ECE8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1102F2-A347-DC40-BDFC-DA3F00700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084FDF-2F29-4240-BA5F-8EDD63102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07D472-B21F-164B-860E-4DA247036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299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DC5026-4CEF-6F48-9980-A9FC1ACE3A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9BF731-AA78-BF41-8A64-11A0C3B336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7D88C-260A-0641-8CC7-439D119CA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C311E-7003-1A4A-808D-CAEFB7A68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A1D4A1-75E8-AF4A-A022-6896261EE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086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F5549-C16B-8C48-8FFC-E8512CDFB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DC532-052B-4C4C-8B06-F3897F0876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147003-7E50-0244-964F-6B4CAF6D3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1C59B1-E7FB-C843-9E3F-E70DA1041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920650-51CC-1F43-83DD-9360D099F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326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B93C2-E9D8-3E46-A529-17427CBA9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F8456E-A67F-A340-AB20-91B80FACC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A7B8D4-BA24-684D-AC01-4EA0A4DAA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14DF69-EC24-4741-AAC9-8135BC3B4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4B1173-0371-6A4D-8B07-0BC47034A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668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D37C3-E0C8-2F4D-BE41-B8E8EC31C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6B08C-A1A8-D84D-AAB8-8D60C3537A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FB9C72-AAD0-E847-8181-46EF8F2096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3800F0-BC20-EC43-A7F0-D076C8037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14F091-9D26-BA4B-A387-74797E8B5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A7518E-3DA9-F14B-BCD3-249AB8CF1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905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56A73-2D4C-004D-AAB4-02D407D13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76A274-DBB3-2349-9AB3-5B19AF8551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02D97B-DDDB-9043-B12B-8C48E117CE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C15E10-36B8-634A-B831-17ED3D9F9E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C89053-ED89-EF47-A4BF-0060195A01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99166B-C408-4C48-AEC8-650C8080C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23BEEB-05A6-D944-AEBF-B6CA78CD9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5CE002-FD29-C540-BDCB-2EDA33AEB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536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6E6FB-5F0B-0D4D-AEF9-B108381EC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013206-5DD1-4041-8334-696CF8066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DBF760-3751-7944-87B1-B492C30A9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0EE18C-1B24-F94C-A05A-4C11A392C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634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B679EF-2ACD-C948-9DDE-DDC5A521E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63CE3E-3323-F444-9D65-215C7BDA4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EDA3BE-3EF5-464F-AB6D-D8179B115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838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DF1B7-E405-EC48-9768-C59ED8944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604E8B-1016-0D42-AB44-88377F1950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199A28-2DB1-C640-B165-BFD89247DF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94311D-EA29-B84C-87DA-DC320CD5B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32C0F5-8EBF-DD41-8CA4-71142EDB6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ED0814-F193-4C4E-8C74-952DC3E48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767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A7799-C3BA-6C4C-B365-D8A0E7913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F6F738-0EE4-E140-956E-BFCED85715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C95B8C-1156-CC4E-B9E7-46635BDD34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0C286A-55E3-0842-B158-15FF7A015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F6ED95-4956-6B41-9BDA-0C9F63923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9061F-EBA8-FC43-9DC1-5CD4C9433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589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AADA57-79D8-9E47-A4D9-ED49665CB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Digital Humans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39DD52-5BE6-4841-837F-9FC92B7E7F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95C3FE-8FD9-E24F-963F-E180E57357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608B6C-0600-E44C-B431-3B656C9D58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FDCF6C-D452-8A4F-86C7-6114F172CD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61B0B-1A60-4749-8E50-DA258087C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47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w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7" Type="http://schemas.openxmlformats.org/officeDocument/2006/relationships/image" Target="../media/image37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8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6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75.gif"/><Relationship Id="rId5" Type="http://schemas.openxmlformats.org/officeDocument/2006/relationships/image" Target="../media/image74.emf"/><Relationship Id="rId4" Type="http://schemas.openxmlformats.org/officeDocument/2006/relationships/image" Target="../media/image73.emf"/><Relationship Id="rId9" Type="http://schemas.openxmlformats.org/officeDocument/2006/relationships/image" Target="../media/image78.gi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7.gif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76.gif"/><Relationship Id="rId5" Type="http://schemas.openxmlformats.org/officeDocument/2006/relationships/image" Target="../media/image74.emf"/><Relationship Id="rId4" Type="http://schemas.openxmlformats.org/officeDocument/2006/relationships/image" Target="../media/image73.emf"/><Relationship Id="rId9" Type="http://schemas.openxmlformats.org/officeDocument/2006/relationships/image" Target="../media/image7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e.lehigh.edu/~trink/Courses/RoboticsII/reading/murray-li-sastry-94-complete.pdf" TargetMode="External"/><Relationship Id="rId2" Type="http://schemas.openxmlformats.org/officeDocument/2006/relationships/hyperlink" Target="https://virtualhumans.mpi-inf.mpg.de/papers/ponsmollModelBased/ponsmollModelBased.pdf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06D9F-780D-B14D-ABB7-69993CBE5B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0380" y="1581173"/>
            <a:ext cx="9567620" cy="1006987"/>
          </a:xfrm>
        </p:spPr>
        <p:txBody>
          <a:bodyPr>
            <a:normAutofit fontScale="90000"/>
          </a:bodyPr>
          <a:lstStyle/>
          <a:p>
            <a:r>
              <a:rPr lang="en-US" dirty="0"/>
              <a:t>Hands on AI based 3D Vision</a:t>
            </a:r>
            <a:br>
              <a:rPr lang="en-US" dirty="0"/>
            </a:br>
            <a:r>
              <a:rPr lang="en-US" dirty="0"/>
              <a:t>Summer Semester 25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A27F60-21CE-0143-8E1D-C2EDD370C1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704051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Lecture 2_2 – Rotations</a:t>
            </a:r>
          </a:p>
          <a:p>
            <a:endParaRPr lang="en-US" dirty="0"/>
          </a:p>
          <a:p>
            <a:r>
              <a:rPr lang="en-US" dirty="0"/>
              <a:t>Prof. Dr.-</a:t>
            </a:r>
            <a:r>
              <a:rPr lang="en-US" dirty="0" err="1"/>
              <a:t>Ing</a:t>
            </a:r>
            <a:r>
              <a:rPr lang="en-US" dirty="0"/>
              <a:t>. Gerard Pons-Moll</a:t>
            </a:r>
          </a:p>
          <a:p>
            <a:r>
              <a:rPr lang="en-US" dirty="0"/>
              <a:t>University of Tübingen / MPI-Informatics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F4E07E-AD63-E148-8B5E-322E20758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3271" y="4881966"/>
            <a:ext cx="4922790" cy="126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764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34AD9-264F-B01A-FC15-F66F6801F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Parameterization of rotations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D0BEE5-0DFA-960B-5A48-193BEDB7A1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Rotation Matrices</a:t>
            </a:r>
          </a:p>
          <a:p>
            <a:r>
              <a:rPr lang="en-US" b="1" dirty="0"/>
              <a:t>Euler Angles</a:t>
            </a:r>
          </a:p>
          <a:p>
            <a:r>
              <a:rPr lang="en-US" dirty="0"/>
              <a:t>Quaternions</a:t>
            </a:r>
          </a:p>
          <a:p>
            <a:r>
              <a:rPr lang="en-US" dirty="0"/>
              <a:t>Twists and Exponential Maps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75E82A-5303-CC5F-69B3-2E326CC4B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4206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Euler </a:t>
            </a:r>
            <a:r>
              <a:rPr lang="de-DE" dirty="0" err="1"/>
              <a:t>Angles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FB0A40-F2E4-734A-A32A-90C1117ABE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  <a:buSzPct val="100000"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One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most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1" dirty="0" err="1">
                <a:latin typeface="Calibri" panose="020F0502020204030204" pitchFamily="34" charset="0"/>
                <a:cs typeface="Calibri" panose="020F0502020204030204" pitchFamily="34" charset="0"/>
              </a:rPr>
              <a:t>popular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parameterizations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chemeClr val="tx1"/>
              </a:buClr>
              <a:buSzPct val="100000"/>
            </a:pP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chemeClr val="tx1"/>
              </a:buClr>
              <a:buSzPct val="100000"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Rotation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encoded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as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1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1" dirty="0" err="1">
                <a:latin typeface="Calibri" panose="020F0502020204030204" pitchFamily="34" charset="0"/>
                <a:cs typeface="Calibri" panose="020F0502020204030204" pitchFamily="34" charset="0"/>
              </a:rPr>
              <a:t>successive</a:t>
            </a:r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1" dirty="0" err="1">
                <a:latin typeface="Calibri" panose="020F0502020204030204" pitchFamily="34" charset="0"/>
                <a:cs typeface="Calibri" panose="020F0502020204030204" pitchFamily="34" charset="0"/>
              </a:rPr>
              <a:t>rotations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about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three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principal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axis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chemeClr val="tx1"/>
              </a:buClr>
              <a:buSzPct val="100000"/>
            </a:pP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chemeClr val="tx1"/>
              </a:buClr>
              <a:buSzPct val="100000"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Only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de-DE" b="1" dirty="0" err="1">
                <a:latin typeface="Calibri" panose="020F0502020204030204" pitchFamily="34" charset="0"/>
                <a:cs typeface="Calibri" panose="020F0502020204030204" pitchFamily="34" charset="0"/>
              </a:rPr>
              <a:t>parameters</a:t>
            </a:r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encode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rotation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chemeClr val="tx1"/>
              </a:buClr>
              <a:buSzPct val="100000"/>
            </a:pP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chemeClr val="tx1"/>
              </a:buClr>
              <a:buSzPct val="100000"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Derivatives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easy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compute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chemeClr val="tx1"/>
              </a:buClr>
              <a:buSzPct val="100000"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3A974E-F5B1-BE4A-AF23-74E32FE58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4182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Euler </a:t>
            </a:r>
            <a:r>
              <a:rPr lang="de-DE" dirty="0" err="1"/>
              <a:t>Angles</a:t>
            </a:r>
            <a:endParaRPr lang="de-DE" dirty="0"/>
          </a:p>
        </p:txBody>
      </p:sp>
      <p:grpSp>
        <p:nvGrpSpPr>
          <p:cNvPr id="3" name="Group 2"/>
          <p:cNvGrpSpPr/>
          <p:nvPr/>
        </p:nvGrpSpPr>
        <p:grpSpPr>
          <a:xfrm>
            <a:off x="2537329" y="1866411"/>
            <a:ext cx="2308606" cy="1948854"/>
            <a:chOff x="518072" y="1352651"/>
            <a:chExt cx="1103393" cy="819530"/>
          </a:xfrm>
        </p:grpSpPr>
        <p:cxnSp>
          <p:nvCxnSpPr>
            <p:cNvPr id="4" name="Straight Arrow Connector 3"/>
            <p:cNvCxnSpPr/>
            <p:nvPr/>
          </p:nvCxnSpPr>
          <p:spPr>
            <a:xfrm flipV="1">
              <a:off x="1018572" y="1352651"/>
              <a:ext cx="0" cy="597517"/>
            </a:xfrm>
            <a:prstGeom prst="straightConnector1">
              <a:avLst/>
            </a:prstGeom>
            <a:ln w="38100">
              <a:solidFill>
                <a:srgbClr val="3076C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/>
            <p:cNvCxnSpPr/>
            <p:nvPr/>
          </p:nvCxnSpPr>
          <p:spPr>
            <a:xfrm>
              <a:off x="1018572" y="1950168"/>
              <a:ext cx="602893" cy="69612"/>
            </a:xfrm>
            <a:prstGeom prst="straightConnector1">
              <a:avLst/>
            </a:prstGeom>
            <a:ln w="38100">
              <a:solidFill>
                <a:srgbClr val="00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 flipH="1">
              <a:off x="518072" y="1950168"/>
              <a:ext cx="500500" cy="22201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856664" y="1589412"/>
            <a:ext cx="4851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latin typeface="GFS Neohellenic Bold"/>
              </a:rPr>
              <a:t>S</a:t>
            </a:r>
          </a:p>
        </p:txBody>
      </p:sp>
      <p:sp>
        <p:nvSpPr>
          <p:cNvPr id="8" name="Curved Down Arrow 7"/>
          <p:cNvSpPr/>
          <p:nvPr/>
        </p:nvSpPr>
        <p:spPr>
          <a:xfrm>
            <a:off x="2300573" y="3419329"/>
            <a:ext cx="798653" cy="314485"/>
          </a:xfrm>
          <a:prstGeom prst="curvedDown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pic>
        <p:nvPicPr>
          <p:cNvPr id="1034" name="Picture 10" descr="http://latex.codecogs.com/gif.latex?\dpi%7b200%7d%20\mathbf%7bR_z%7d%20=%20\begin%7bbmatrix%7d%20\cos(\gamma)%20&amp;%20\sin(\gamma)%20&amp;%200\\%20-\sin(\gamma)&amp;%20\cos(\gamma)&amp;%200\\%200&amp;%200&amp;%201%20\end%7bbmatrix%7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97395" y="3599003"/>
            <a:ext cx="3724275" cy="1143001"/>
          </a:xfrm>
          <a:prstGeom prst="rect">
            <a:avLst/>
          </a:prstGeom>
          <a:noFill/>
        </p:spPr>
      </p:pic>
      <p:pic>
        <p:nvPicPr>
          <p:cNvPr id="1036" name="Picture 12" descr="http://latex.codecogs.com/gif.latex?\dpi%7b200%7d%20\mathbf%7bR_x%7d%20=%20\begin%7bbmatrix%7d%201%20&amp;0&amp;0\\%200%20&amp;%20\cos\alpha&amp;%20\sin\alpha\\%200%20&amp;%20-\sin\alpha%20&amp;\cos%20\alpha%20\end%7bbmatrix%7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97394" y="986722"/>
            <a:ext cx="3409950" cy="1143001"/>
          </a:xfrm>
          <a:prstGeom prst="rect">
            <a:avLst/>
          </a:prstGeom>
          <a:noFill/>
        </p:spPr>
      </p:pic>
      <p:pic>
        <p:nvPicPr>
          <p:cNvPr id="1038" name="Picture 14" descr="http://latex.codecogs.com/gif.latex?\dpi%7b200%7d%20\mathbf%7bR_y%7d%20=%20\begin%7bbmatrix%7d%20\cos%20\beta%20&amp;%200%20&amp;-sin%20\beta\\%200%20&amp;1%20&amp;0%20\\%20\sin\beta%20&amp;0%20&amp;%20\cos\beta%20\end%7bbmatrix%7d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31394" y="2307063"/>
            <a:ext cx="3352800" cy="1143001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1940689" y="5279979"/>
            <a:ext cx="7801337" cy="1167120"/>
          </a:xfrm>
          <a:prstGeom prst="rect">
            <a:avLst/>
          </a:prstGeom>
          <a:noFill/>
          <a:ln w="571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44" name="Picture 20" descr="http://latex.codecogs.com/gif.latex?\LARGE%20\dpi%7b200%7d%20\mathbf%7bR%7d(\alpha,\beta,\gamma)%20=%20\mathbf%7bR_x%7d(\alpha)\,\mathbf%7bR_y%7d(\beta)\,\mathbf%7bR_z%7d(\gamma)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54273" y="5535854"/>
            <a:ext cx="7324725" cy="571501"/>
          </a:xfrm>
          <a:prstGeom prst="rect">
            <a:avLst/>
          </a:prstGeom>
          <a:noFill/>
        </p:spPr>
      </p:pic>
      <p:sp>
        <p:nvSpPr>
          <p:cNvPr id="14" name="Curved Down Arrow 13">
            <a:extLst>
              <a:ext uri="{FF2B5EF4-FFF2-40B4-BE49-F238E27FC236}">
                <a16:creationId xmlns:a16="http://schemas.microsoft.com/office/drawing/2014/main" id="{B582C97B-8CDD-724E-8486-FA30392F1243}"/>
              </a:ext>
            </a:extLst>
          </p:cNvPr>
          <p:cNvSpPr/>
          <p:nvPr/>
        </p:nvSpPr>
        <p:spPr>
          <a:xfrm rot="19495473">
            <a:off x="4160004" y="3078016"/>
            <a:ext cx="798653" cy="276951"/>
          </a:xfrm>
          <a:prstGeom prst="curvedDown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5" name="Curved Down Arrow 14">
            <a:extLst>
              <a:ext uri="{FF2B5EF4-FFF2-40B4-BE49-F238E27FC236}">
                <a16:creationId xmlns:a16="http://schemas.microsoft.com/office/drawing/2014/main" id="{E775A3FA-430E-554C-8AAD-D332B646C119}"/>
              </a:ext>
            </a:extLst>
          </p:cNvPr>
          <p:cNvSpPr/>
          <p:nvPr/>
        </p:nvSpPr>
        <p:spPr>
          <a:xfrm flipH="1">
            <a:off x="3170763" y="2256806"/>
            <a:ext cx="647859" cy="332008"/>
          </a:xfrm>
          <a:prstGeom prst="curvedDown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2E133E2-6179-D842-90E8-85E0D6348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9186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Euler </a:t>
            </a:r>
            <a:r>
              <a:rPr lang="de-DE" dirty="0" err="1"/>
              <a:t>Angles</a:t>
            </a:r>
            <a:r>
              <a:rPr lang="de-DE" dirty="0"/>
              <a:t>: </a:t>
            </a:r>
            <a:r>
              <a:rPr lang="de-DE" dirty="0" err="1"/>
              <a:t>Confusion</a:t>
            </a:r>
            <a:endParaRPr lang="de-DE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55203C7-DB68-224D-9D30-61B706DFFF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  <a:buSzPct val="100000"/>
            </a:pPr>
            <a:r>
              <a:rPr lang="en-AU" sz="3000" dirty="0">
                <a:latin typeface="GFS Neohellenic Bold"/>
              </a:rPr>
              <a:t>Careful: Euler angles are a typical source of confusion!</a:t>
            </a:r>
          </a:p>
          <a:p>
            <a:pPr>
              <a:buClr>
                <a:schemeClr val="tx1"/>
              </a:buClr>
              <a:buSzPct val="100000"/>
            </a:pPr>
            <a:endParaRPr lang="en-AU" sz="3000" dirty="0">
              <a:latin typeface="GFS Neohellenic Bold"/>
            </a:endParaRPr>
          </a:p>
          <a:p>
            <a:pPr>
              <a:buClr>
                <a:schemeClr val="tx1"/>
              </a:buClr>
              <a:buSzPct val="100000"/>
            </a:pPr>
            <a:r>
              <a:rPr lang="en-AU" sz="3000" dirty="0">
                <a:latin typeface="GFS Neohellenic Bold"/>
              </a:rPr>
              <a:t>When using Euler angles </a:t>
            </a:r>
            <a:r>
              <a:rPr lang="en-AU" sz="3000" b="1" dirty="0">
                <a:solidFill>
                  <a:srgbClr val="FF0000"/>
                </a:solidFill>
                <a:latin typeface="GFS Neohellenic Bold"/>
              </a:rPr>
              <a:t>2 things </a:t>
            </a:r>
            <a:r>
              <a:rPr lang="en-AU" sz="3000" dirty="0">
                <a:latin typeface="GFS Neohellenic Bold"/>
              </a:rPr>
              <a:t>have to be specified:</a:t>
            </a:r>
          </a:p>
          <a:p>
            <a:pPr>
              <a:buClr>
                <a:schemeClr val="tx1"/>
              </a:buClr>
              <a:buSzPct val="100000"/>
            </a:pPr>
            <a:endParaRPr lang="en-AU" sz="3000" dirty="0">
              <a:latin typeface="GFS Neohellenic Bold"/>
            </a:endParaRPr>
          </a:p>
          <a:p>
            <a:pPr marL="971550" lvl="1" indent="-514350"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AU" sz="3000" dirty="0">
                <a:latin typeface="GFS Neohellenic Bold"/>
              </a:rPr>
              <a:t>Convention: X-Y-Z, Z-Y-X, Z-Y-Z …</a:t>
            </a:r>
          </a:p>
          <a:p>
            <a:pPr marL="971550" lvl="1" indent="-514350">
              <a:buClr>
                <a:schemeClr val="tx1"/>
              </a:buClr>
              <a:buSzPct val="100000"/>
              <a:buFont typeface="+mj-lt"/>
              <a:buAutoNum type="arabicPeriod"/>
            </a:pPr>
            <a:endParaRPr lang="en-AU" sz="3000" dirty="0">
              <a:latin typeface="GFS Neohellenic Bold"/>
            </a:endParaRPr>
          </a:p>
          <a:p>
            <a:pPr marL="971550" lvl="1" indent="-514350"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AU" sz="3000" dirty="0">
                <a:latin typeface="GFS Neohellenic Bold"/>
              </a:rPr>
              <a:t>Rotations about the static spatial frame or the moving body frame (intrinsic vs extrinsic rotation)</a:t>
            </a:r>
          </a:p>
          <a:p>
            <a:pPr>
              <a:buClr>
                <a:schemeClr val="tx1"/>
              </a:buClr>
              <a:buSzPct val="100000"/>
            </a:pPr>
            <a:endParaRPr lang="en-AU" dirty="0"/>
          </a:p>
        </p:txBody>
      </p:sp>
      <p:sp>
        <p:nvSpPr>
          <p:cNvPr id="4" name="Rectangle 3"/>
          <p:cNvSpPr/>
          <p:nvPr/>
        </p:nvSpPr>
        <p:spPr>
          <a:xfrm>
            <a:off x="1107542" y="1730658"/>
            <a:ext cx="8529944" cy="636628"/>
          </a:xfrm>
          <a:prstGeom prst="rect">
            <a:avLst/>
          </a:prstGeom>
          <a:noFill/>
          <a:ln w="57150">
            <a:solidFill>
              <a:srgbClr val="CC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21232-E8C4-C441-99FD-79B0A3662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2523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A07FB-4477-5844-8544-4F8C2A95B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 of intrinsic rotations (</a:t>
            </a:r>
            <a:r>
              <a:rPr lang="en-US" dirty="0" err="1"/>
              <a:t>z,x’,z</a:t>
            </a:r>
            <a:r>
              <a:rPr lang="en-US" dirty="0"/>
              <a:t>’’)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F3AEEE-C1F2-BD44-9CB8-EE4B1E490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7973" y="1877786"/>
            <a:ext cx="4477657" cy="42343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260BC53-C051-824D-88C7-65ADA3E00D80}"/>
              </a:ext>
            </a:extLst>
          </p:cNvPr>
          <p:cNvSpPr/>
          <p:nvPr/>
        </p:nvSpPr>
        <p:spPr>
          <a:xfrm>
            <a:off x="3907973" y="6112092"/>
            <a:ext cx="42141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en.wikipedia.org</a:t>
            </a:r>
            <a:r>
              <a:rPr lang="en-US" dirty="0"/>
              <a:t>/wiki/</a:t>
            </a:r>
            <a:r>
              <a:rPr lang="en-US" dirty="0" err="1"/>
              <a:t>Euler_angles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A827D2-C005-5E42-BF13-5BA0582E2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5895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FF4AC-6239-3644-99AB-D31788B93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Gimbal Lock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738A45-265D-8148-AED4-BC77474291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382032"/>
          </a:xfrm>
        </p:spPr>
        <p:txBody>
          <a:bodyPr/>
          <a:lstStyle/>
          <a:p>
            <a:r>
              <a:rPr lang="en-GB" dirty="0"/>
              <a:t>When using Euler angles </a:t>
            </a:r>
            <a:r>
              <a:rPr lang="en-GB" dirty="0" err="1"/>
              <a:t>θ</a:t>
            </a:r>
            <a:r>
              <a:rPr lang="en-GB" baseline="-25000" dirty="0" err="1"/>
              <a:t>x</a:t>
            </a:r>
            <a:r>
              <a:rPr lang="en-GB" dirty="0"/>
              <a:t>, </a:t>
            </a:r>
            <a:r>
              <a:rPr lang="en-GB" dirty="0" err="1"/>
              <a:t>θ</a:t>
            </a:r>
            <a:r>
              <a:rPr lang="en-GB" baseline="-25000" dirty="0" err="1"/>
              <a:t>y</a:t>
            </a:r>
            <a:r>
              <a:rPr lang="en-GB" dirty="0"/>
              <a:t>, </a:t>
            </a:r>
            <a:r>
              <a:rPr lang="en-GB" dirty="0" err="1"/>
              <a:t>θ</a:t>
            </a:r>
            <a:r>
              <a:rPr lang="en-GB" baseline="-25000" dirty="0" err="1"/>
              <a:t>z</a:t>
            </a:r>
            <a:r>
              <a:rPr lang="en-GB" dirty="0"/>
              <a:t>, may reach a configuration where there is no way to rotate around one of the three axes!   </a:t>
            </a:r>
          </a:p>
          <a:p>
            <a:r>
              <a:rPr lang="en-GB" dirty="0"/>
              <a:t>Recall rotation matrices around the three axes:</a:t>
            </a:r>
          </a:p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6D39EA-6B0A-A141-8603-7DCFA6366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2854BD-B8AC-9347-8FDD-521FF94B0E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53" t="29841" r="14167" b="57460"/>
          <a:stretch/>
        </p:blipFill>
        <p:spPr>
          <a:xfrm>
            <a:off x="1277257" y="3323771"/>
            <a:ext cx="8824686" cy="870857"/>
          </a:xfrm>
          <a:prstGeom prst="rect">
            <a:avLst/>
          </a:pr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22DCAAB4-CFA2-2641-A106-C0B8BF63AA80}"/>
              </a:ext>
            </a:extLst>
          </p:cNvPr>
          <p:cNvSpPr txBox="1">
            <a:spLocks/>
          </p:cNvSpPr>
          <p:nvPr/>
        </p:nvSpPr>
        <p:spPr>
          <a:xfrm>
            <a:off x="838200" y="4310742"/>
            <a:ext cx="10515600" cy="528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The product of these represents rotation by the three Euler angles.</a:t>
            </a:r>
          </a:p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43E6D0-FD77-E74C-A105-26CEBB4F79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53" t="52487" r="13333" b="35661"/>
          <a:stretch/>
        </p:blipFill>
        <p:spPr>
          <a:xfrm>
            <a:off x="1277257" y="4839382"/>
            <a:ext cx="8926286" cy="81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3673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FF4AC-6239-3644-99AB-D31788B93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Gimbal Lock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60738A45-265D-8148-AED4-BC77474291D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569231"/>
              </a:xfrm>
            </p:spPr>
            <p:txBody>
              <a:bodyPr/>
              <a:lstStyle/>
              <a:p>
                <a:r>
                  <a:rPr lang="en-GB" dirty="0"/>
                  <a:t>Consider the special case where </a:t>
                </a:r>
                <a:r>
                  <a:rPr lang="en-GB" dirty="0" err="1"/>
                  <a:t>θ</a:t>
                </a:r>
                <a:r>
                  <a:rPr lang="en-GB" baseline="-25000" dirty="0" err="1"/>
                  <a:t>y</a:t>
                </a:r>
                <a:r>
                  <a:rPr lang="en-GB" dirty="0"/>
                  <a:t>=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GB" dirty="0"/>
                  <a:t>/2 (so, cos(</a:t>
                </a:r>
                <a:r>
                  <a:rPr lang="en-GB" dirty="0" err="1"/>
                  <a:t>θ</a:t>
                </a:r>
                <a:r>
                  <a:rPr lang="en-GB" baseline="-25000" dirty="0" err="1"/>
                  <a:t>y</a:t>
                </a:r>
                <a:r>
                  <a:rPr lang="en-GB" dirty="0"/>
                  <a:t>)=0, sin (</a:t>
                </a:r>
                <a:r>
                  <a:rPr lang="en-GB" dirty="0" err="1"/>
                  <a:t>θ</a:t>
                </a:r>
                <a:r>
                  <a:rPr lang="en-GB" baseline="-25000" dirty="0" err="1"/>
                  <a:t>y</a:t>
                </a:r>
                <a:r>
                  <a:rPr lang="en-GB" dirty="0"/>
                  <a:t>)=1)</a:t>
                </a: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60738A45-265D-8148-AED4-BC77474291D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569231"/>
              </a:xfrm>
              <a:blipFill>
                <a:blip r:embed="rId3"/>
                <a:stretch>
                  <a:fillRect l="-965" t="-20000" b="-111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6D39EA-6B0A-A141-8603-7DCFA6366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16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43E6D0-FD77-E74C-A105-26CEBB4F79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53" t="52487" r="13333" b="35661"/>
          <a:stretch/>
        </p:blipFill>
        <p:spPr>
          <a:xfrm>
            <a:off x="1226456" y="2570383"/>
            <a:ext cx="8926286" cy="812801"/>
          </a:xfrm>
          <a:prstGeom prst="rect">
            <a:avLst/>
          </a:prstGeom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8B24446D-EA94-9742-B61F-C1A54472B9E4}"/>
              </a:ext>
            </a:extLst>
          </p:cNvPr>
          <p:cNvSpPr txBox="1">
            <a:spLocks/>
          </p:cNvSpPr>
          <p:nvPr/>
        </p:nvSpPr>
        <p:spPr>
          <a:xfrm>
            <a:off x="838200" y="5652183"/>
            <a:ext cx="10515600" cy="528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11642D-BDCB-6B4E-A4A1-E9A40B357D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762" t="73863" r="24762" b="13350"/>
          <a:stretch/>
        </p:blipFill>
        <p:spPr>
          <a:xfrm>
            <a:off x="1814284" y="3465175"/>
            <a:ext cx="6154059" cy="876981"/>
          </a:xfrm>
          <a:prstGeom prst="rect">
            <a:avLst/>
          </a:prstGeom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2E6D8294-A938-EB44-88F5-ED3957F2F6DA}"/>
              </a:ext>
            </a:extLst>
          </p:cNvPr>
          <p:cNvSpPr txBox="1">
            <a:spLocks/>
          </p:cNvSpPr>
          <p:nvPr/>
        </p:nvSpPr>
        <p:spPr>
          <a:xfrm>
            <a:off x="838200" y="4726442"/>
            <a:ext cx="10515600" cy="925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We are left with a planar rotation. Notice it depends only of </a:t>
            </a:r>
            <a:r>
              <a:rPr lang="en-GB" dirty="0" err="1"/>
              <a:t>θ</a:t>
            </a:r>
            <a:r>
              <a:rPr lang="en-GB" baseline="-25000" dirty="0" err="1"/>
              <a:t>x</a:t>
            </a:r>
            <a:r>
              <a:rPr lang="en-GB" dirty="0"/>
              <a:t>, </a:t>
            </a:r>
            <a:r>
              <a:rPr lang="en-GB" dirty="0" err="1"/>
              <a:t>θ</a:t>
            </a:r>
            <a:r>
              <a:rPr lang="en-GB" baseline="-25000" dirty="0" err="1"/>
              <a:t>z</a:t>
            </a:r>
            <a:r>
              <a:rPr lang="en-GB" dirty="0"/>
              <a:t>. Not on </a:t>
            </a:r>
            <a:r>
              <a:rPr lang="en-GB" dirty="0" err="1"/>
              <a:t>θ</a:t>
            </a:r>
            <a:r>
              <a:rPr lang="en-GB" baseline="-25000" dirty="0" err="1"/>
              <a:t>y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597703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de-DE" dirty="0">
                <a:ea typeface="GFS Neohellenic Bold"/>
              </a:rPr>
              <a:t>Euler </a:t>
            </a:r>
            <a:r>
              <a:rPr lang="de-DE" dirty="0" err="1">
                <a:ea typeface="GFS Neohellenic Bold"/>
              </a:rPr>
              <a:t>Angles</a:t>
            </a:r>
            <a:r>
              <a:rPr lang="de-DE" dirty="0">
                <a:ea typeface="GFS Neohellenic Bold"/>
              </a:rPr>
              <a:t>: </a:t>
            </a:r>
            <a:r>
              <a:rPr lang="de-DE" dirty="0" err="1">
                <a:ea typeface="GFS Neohellenic Bold"/>
              </a:rPr>
              <a:t>Drawbacks</a:t>
            </a:r>
            <a:endParaRPr lang="de-DE" dirty="0">
              <a:ea typeface="GFS Neohellenic Bold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E957A-36C0-A342-B19D-5F9E8A482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36779" cy="4351338"/>
          </a:xfrm>
        </p:spPr>
        <p:txBody>
          <a:bodyPr/>
          <a:lstStyle/>
          <a:p>
            <a:r>
              <a:rPr lang="en-GB" dirty="0"/>
              <a:t>Gimbal lock: When two of the axis align one degree of freedom is lost!</a:t>
            </a:r>
          </a:p>
          <a:p>
            <a:endParaRPr lang="en-GB" dirty="0"/>
          </a:p>
          <a:p>
            <a:r>
              <a:rPr lang="en-GB" dirty="0"/>
              <a:t>Parameterization is not unique</a:t>
            </a:r>
          </a:p>
          <a:p>
            <a:endParaRPr lang="en-GB" dirty="0"/>
          </a:p>
          <a:p>
            <a:r>
              <a:rPr lang="en-GB" dirty="0"/>
              <a:t>Lots of conventions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85162" y="2934384"/>
            <a:ext cx="2041525" cy="254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6930572" y="2718118"/>
            <a:ext cx="2368550" cy="2566352"/>
            <a:chOff x="960" y="1227"/>
            <a:chExt cx="1779" cy="1958"/>
          </a:xfrm>
        </p:grpSpPr>
        <p:pic>
          <p:nvPicPr>
            <p:cNvPr id="18438" name="Picture 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960" y="1392"/>
              <a:ext cx="1779" cy="17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39" name="Rectangle 7"/>
            <p:cNvSpPr>
              <a:spLocks noChangeArrowheads="1"/>
            </p:cNvSpPr>
            <p:nvPr/>
          </p:nvSpPr>
          <p:spPr bwMode="auto">
            <a:xfrm>
              <a:off x="2016" y="1227"/>
              <a:ext cx="139" cy="28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de-DE"/>
            </a:p>
          </p:txBody>
        </p:sp>
        <p:sp>
          <p:nvSpPr>
            <p:cNvPr id="18440" name="Rectangle 8"/>
            <p:cNvSpPr>
              <a:spLocks noChangeArrowheads="1"/>
            </p:cNvSpPr>
            <p:nvPr/>
          </p:nvSpPr>
          <p:spPr bwMode="auto">
            <a:xfrm>
              <a:off x="2007" y="1251"/>
              <a:ext cx="139" cy="282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de-DE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2C1DF2-AEC7-4F49-91D6-8BDF733C7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0076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34AD9-264F-B01A-FC15-F66F6801F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Parameterization of rotations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D0BEE5-0DFA-960B-5A48-193BEDB7A1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Rotation Matrices</a:t>
            </a:r>
          </a:p>
          <a:p>
            <a:r>
              <a:rPr lang="en-US" dirty="0"/>
              <a:t>Euler Angles</a:t>
            </a:r>
          </a:p>
          <a:p>
            <a:r>
              <a:rPr lang="en-US" b="1" dirty="0"/>
              <a:t>Quaternions</a:t>
            </a:r>
          </a:p>
          <a:p>
            <a:r>
              <a:rPr lang="en-US" dirty="0"/>
              <a:t>Twists and Exponential Maps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75E82A-5303-CC5F-69B3-2E326CC4B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890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A700A21-E462-C541-ADEC-D97B9A6DB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Complex Analysis - Motivation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359A42-01D5-CD43-9E11-E8D2B7C40D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Natural way to encode geometric transformations in 2D.</a:t>
            </a:r>
          </a:p>
          <a:p>
            <a:r>
              <a:rPr lang="en-GB" dirty="0"/>
              <a:t>Simplifies code/notation/debugging/thinking.</a:t>
            </a:r>
          </a:p>
          <a:p>
            <a:r>
              <a:rPr lang="en-GB" dirty="0"/>
              <a:t>Moderate reduction in computational cost/ bandwidth/storage.</a:t>
            </a:r>
          </a:p>
          <a:p>
            <a:r>
              <a:rPr lang="en-GB" dirty="0"/>
              <a:t>Fluency in complex analysis can lead to deeper/novel solutions to problems…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6A2271-4157-3A4B-B602-8B56023FE2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14" t="46349" r="13928"/>
          <a:stretch/>
        </p:blipFill>
        <p:spPr>
          <a:xfrm>
            <a:off x="4078516" y="4038351"/>
            <a:ext cx="6807200" cy="281964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AA63F5-1C1D-2248-93DF-775FDB3A6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427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34AD9-264F-B01A-FC15-F66F6801F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Parameterization of Rotations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D0BEE5-0DFA-960B-5A48-193BEDB7A1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Rotation Matrices</a:t>
            </a:r>
          </a:p>
          <a:p>
            <a:r>
              <a:rPr lang="en-US" dirty="0"/>
              <a:t>Euler Angles</a:t>
            </a:r>
          </a:p>
          <a:p>
            <a:r>
              <a:rPr lang="en-US" dirty="0"/>
              <a:t>Quaternions</a:t>
            </a:r>
          </a:p>
          <a:p>
            <a:r>
              <a:rPr lang="en-US" dirty="0"/>
              <a:t>Twists and Exponential Maps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75E82A-5303-CC5F-69B3-2E326CC4B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3391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D7ACE-4308-684A-885B-F48C12D00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Imaginary units – Geometric description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EC7A2E-058F-D642-B1DE-E1817DACF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20</a:t>
            </a:fld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9941AB6-3543-694F-A700-5AA9AC4DA6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0487" t="13081" r="30487" b="528"/>
          <a:stretch/>
        </p:blipFill>
        <p:spPr>
          <a:xfrm>
            <a:off x="4016828" y="1690688"/>
            <a:ext cx="4158343" cy="517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0337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8ED3D-26DA-544D-961C-A5359538D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Complex Numbers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B3303-735A-B447-A85B-755ACCCE1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35171" cy="4351338"/>
          </a:xfrm>
        </p:spPr>
        <p:txBody>
          <a:bodyPr/>
          <a:lstStyle/>
          <a:p>
            <a:r>
              <a:rPr lang="en-GB" dirty="0"/>
              <a:t>Complex numbers are then just two vectors</a:t>
            </a:r>
          </a:p>
          <a:p>
            <a:r>
              <a:rPr lang="en-GB" dirty="0"/>
              <a:t>Instead of e</a:t>
            </a:r>
            <a:r>
              <a:rPr lang="en-GB" baseline="-25000" dirty="0"/>
              <a:t>1</a:t>
            </a:r>
            <a:r>
              <a:rPr lang="en-GB" dirty="0"/>
              <a:t>, e</a:t>
            </a:r>
            <a:r>
              <a:rPr lang="en-GB" baseline="-25000" dirty="0"/>
              <a:t>2</a:t>
            </a:r>
            <a:r>
              <a:rPr lang="en-GB" dirty="0"/>
              <a:t> use "1" and "</a:t>
            </a:r>
            <a:r>
              <a:rPr lang="en-GB" i="1" dirty="0"/>
              <a:t>⍳</a:t>
            </a:r>
            <a:r>
              <a:rPr lang="en-GB" dirty="0"/>
              <a:t>" to denote two bases.</a:t>
            </a:r>
          </a:p>
          <a:p>
            <a:r>
              <a:rPr lang="en-GB" dirty="0"/>
              <a:t>Otherwise behaves like a 2D space</a:t>
            </a:r>
          </a:p>
          <a:p>
            <a:r>
              <a:rPr lang="en-GB" dirty="0"/>
              <a:t>… except that we are also going to get a very useful new notation of the </a:t>
            </a:r>
            <a:r>
              <a:rPr lang="en-GB" i="1" dirty="0"/>
              <a:t>product</a:t>
            </a:r>
            <a:r>
              <a:rPr lang="en-GB" dirty="0"/>
              <a:t> between the two vectors. 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199092-5E16-9F42-AD1D-9BE41AC35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A0A3D8-FA1E-4340-BDF8-DE5FEF2B7E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38" t="37037" r="23929" b="19365"/>
          <a:stretch/>
        </p:blipFill>
        <p:spPr>
          <a:xfrm>
            <a:off x="6309827" y="2242231"/>
            <a:ext cx="5882173" cy="283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8162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11DCD-9C8D-AB4B-A70F-7B76DB0F8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Complex Arithmetic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9C1CC2-37ED-D54F-BD0D-F8B145992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05291"/>
          </a:xfrm>
        </p:spPr>
        <p:txBody>
          <a:bodyPr/>
          <a:lstStyle/>
          <a:p>
            <a:r>
              <a:rPr lang="en-GB" dirty="0"/>
              <a:t>Same operations as before, plus one more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BFA28E-BFBD-9E43-81CF-BE4230EB4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EA362A-04E6-B14C-923C-721B454773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38" t="22010" r="17262" b="37457"/>
          <a:stretch/>
        </p:blipFill>
        <p:spPr>
          <a:xfrm>
            <a:off x="1117599" y="2430916"/>
            <a:ext cx="6720115" cy="2269853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0FF1B10-50F6-604D-A275-8BA19F8D020A}"/>
              </a:ext>
            </a:extLst>
          </p:cNvPr>
          <p:cNvSpPr txBox="1">
            <a:spLocks/>
          </p:cNvSpPr>
          <p:nvPr/>
        </p:nvSpPr>
        <p:spPr>
          <a:xfrm>
            <a:off x="838200" y="4902969"/>
            <a:ext cx="10515600" cy="14990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Complex multiplication:</a:t>
            </a:r>
          </a:p>
          <a:p>
            <a:pPr lvl="1"/>
            <a:r>
              <a:rPr lang="en-GB" dirty="0"/>
              <a:t>Angles add</a:t>
            </a:r>
          </a:p>
          <a:p>
            <a:pPr lvl="1"/>
            <a:r>
              <a:rPr lang="en-GB" dirty="0"/>
              <a:t>Magnitude multiplies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536609-A515-924B-99FB-4CD109D415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858" t="66455" r="17738" b="7315"/>
          <a:stretch/>
        </p:blipFill>
        <p:spPr>
          <a:xfrm>
            <a:off x="5554353" y="4902969"/>
            <a:ext cx="3442219" cy="14761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434BF1-7CC9-EE40-90F5-DFE791F219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40" t="92878" r="47708" b="1795"/>
          <a:stretch/>
        </p:blipFill>
        <p:spPr>
          <a:xfrm>
            <a:off x="5554353" y="6401976"/>
            <a:ext cx="4261922" cy="33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8537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638AD-161F-4240-9142-502A2D3D9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Complex product – Rectangular form (1, </a:t>
            </a:r>
            <a:r>
              <a:rPr lang="en-GB" i="1" dirty="0"/>
              <a:t>⍳</a:t>
            </a:r>
            <a:r>
              <a:rPr lang="en-GB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B2E422-7B76-F946-95ED-E51275CCE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BC560A-23B5-BD47-BA29-F00988BB92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33" t="21805" r="15583" b="3371"/>
          <a:stretch/>
        </p:blipFill>
        <p:spPr>
          <a:xfrm>
            <a:off x="1759857" y="1690322"/>
            <a:ext cx="8222343" cy="503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5763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0D3B0C-0488-CA46-9EC0-08E2E1E9F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Complex product – Polar form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746390-AA57-E246-BFB0-A8DC8192AA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54718"/>
          </a:xfrm>
        </p:spPr>
        <p:txBody>
          <a:bodyPr/>
          <a:lstStyle/>
          <a:p>
            <a:r>
              <a:rPr lang="en-GB" dirty="0"/>
              <a:t>Perhaps most beautiful identity in maths.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446AF8-120A-3845-AABE-AA1FDF6D4D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240" t="2509" r="14367" b="48524"/>
          <a:stretch/>
        </p:blipFill>
        <p:spPr>
          <a:xfrm>
            <a:off x="9637486" y="365125"/>
            <a:ext cx="2191657" cy="3350532"/>
          </a:xfrm>
          <a:prstGeom prst="rect">
            <a:avLst/>
          </a:pr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8923E3AF-7A07-A949-9A1B-8BE51CA73236}"/>
              </a:ext>
            </a:extLst>
          </p:cNvPr>
          <p:cNvSpPr txBox="1">
            <a:spLocks/>
          </p:cNvSpPr>
          <p:nvPr/>
        </p:nvSpPr>
        <p:spPr>
          <a:xfrm>
            <a:off x="838200" y="3112168"/>
            <a:ext cx="10515600" cy="5547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Specialization of Euler's formula. 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52E46D29-4060-8543-B2DD-CBC4EC1051A1}"/>
              </a:ext>
            </a:extLst>
          </p:cNvPr>
          <p:cNvSpPr txBox="1">
            <a:spLocks/>
          </p:cNvSpPr>
          <p:nvPr/>
        </p:nvSpPr>
        <p:spPr>
          <a:xfrm>
            <a:off x="838200" y="4395063"/>
            <a:ext cx="10515600" cy="5547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Can use to implement complex product.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AF6AFE-AEE0-7E41-8F29-F55F7F3EA7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062" t="21882" r="53224" b="70373"/>
          <a:stretch/>
        </p:blipFill>
        <p:spPr>
          <a:xfrm>
            <a:off x="1132114" y="2321477"/>
            <a:ext cx="1872344" cy="5299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B50566-E0C5-4E4E-A244-D4A6F04B56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00" t="40068" r="47987" b="52186"/>
          <a:stretch/>
        </p:blipFill>
        <p:spPr>
          <a:xfrm>
            <a:off x="1132114" y="3568004"/>
            <a:ext cx="3468914" cy="5299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755FFB-006D-FF42-9132-52DBBDCF1C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15" t="59222" r="37024" b="12108"/>
          <a:stretch/>
        </p:blipFill>
        <p:spPr>
          <a:xfrm>
            <a:off x="1132114" y="4896287"/>
            <a:ext cx="4499428" cy="196171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5211A4-E3F8-8642-815D-C88CF7EA4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7631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04CADDF-BC3B-994D-BFB1-EC649476A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2D rotations: Matrices vs. Complex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1A02160-E7CB-CA46-BAB8-E8B13B6723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657114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Suppose we want to rotate a vector u by an angle </a:t>
            </a:r>
            <a:r>
              <a:rPr lang="en-GB" dirty="0" err="1"/>
              <a:t>θ</a:t>
            </a:r>
            <a:r>
              <a:rPr lang="en-GB" dirty="0"/>
              <a:t>, then by an angle </a:t>
            </a:r>
            <a:r>
              <a:rPr lang="en-GB" dirty="0" err="1"/>
              <a:t>ɸ</a:t>
            </a:r>
            <a:r>
              <a:rPr lang="en-GB" dirty="0"/>
              <a:t>. </a:t>
            </a:r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4A6CBD53-DFFC-B84C-BED1-483D8CD36C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82" t="23782" r="15995" b="7561"/>
          <a:stretch/>
        </p:blipFill>
        <p:spPr>
          <a:xfrm>
            <a:off x="1963969" y="2537206"/>
            <a:ext cx="7934774" cy="432079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B68EBF-6483-8649-9BDC-BF2FBCBB7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8560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93DC9-0F09-DB4F-869D-A02B605BE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Quaternions generalize complex numbers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5582EC-11ED-BF4B-B5B9-0D77445DCF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TLDR: </a:t>
            </a:r>
            <a:r>
              <a:rPr lang="en-GB" dirty="0" err="1"/>
              <a:t>Kinda</a:t>
            </a:r>
            <a:r>
              <a:rPr lang="en-GB" dirty="0"/>
              <a:t> like complex numbers but for 3D rotations</a:t>
            </a:r>
          </a:p>
          <a:p>
            <a:r>
              <a:rPr lang="en-GB" dirty="0"/>
              <a:t>Weird situation: can't do 3D rotations w/ only 3 components!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F89A4D-367E-B644-9E4C-AB4F64E55F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737" t="33404" r="13554" b="30546"/>
          <a:stretch/>
        </p:blipFill>
        <p:spPr>
          <a:xfrm>
            <a:off x="5847443" y="3157093"/>
            <a:ext cx="3630386" cy="25642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B83117-7CB5-E64D-BFEB-A584A5A786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194" t="32835" r="63394"/>
          <a:stretch/>
        </p:blipFill>
        <p:spPr>
          <a:xfrm>
            <a:off x="2772229" y="2888343"/>
            <a:ext cx="2286000" cy="385354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31A35E-E4A4-EA49-9724-FC9F8558A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4174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Quaternions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CC1B1C-5959-034C-9217-1F687FA935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A quaternion has 4 components: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They generalize complex numbers</a:t>
            </a:r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       with additional properties:</a:t>
            </a:r>
          </a:p>
          <a:p>
            <a:endParaRPr lang="en-GB" dirty="0"/>
          </a:p>
          <a:p>
            <a:r>
              <a:rPr lang="en-GB" dirty="0"/>
              <a:t>Unit length quaternions can be used to carry out rotations. The set they form is called </a:t>
            </a:r>
          </a:p>
        </p:txBody>
      </p:sp>
      <p:pic>
        <p:nvPicPr>
          <p:cNvPr id="26626" name="Picture 2" descr="http://latex.codecogs.com/gif.latex?\LARGE%20\dpi%7b200%7d%20\mathbf%7bq%7d%20=\%5bq_w\%20q_x\%20q_y\%20q_z%5d%5e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96658" y="2295422"/>
            <a:ext cx="3227479" cy="527417"/>
          </a:xfrm>
          <a:prstGeom prst="rect">
            <a:avLst/>
          </a:prstGeom>
          <a:noFill/>
        </p:spPr>
      </p:pic>
      <p:pic>
        <p:nvPicPr>
          <p:cNvPr id="26628" name="Picture 4" descr="http://latex.codecogs.com/gif.latex?\LARGE%20\dpi%7b200%7d%20\mathbf%7bq%7d%20=q_w%20+%20q_x%20\mathbf%7bi%7d%20+%20q_y%20\mathbf%7bj%7d+%20q_z%20\mathbf%7bk%7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96658" y="3776944"/>
            <a:ext cx="4510599" cy="448699"/>
          </a:xfrm>
          <a:prstGeom prst="rect">
            <a:avLst/>
          </a:prstGeom>
          <a:noFill/>
        </p:spPr>
      </p:pic>
      <p:pic>
        <p:nvPicPr>
          <p:cNvPr id="26630" name="Picture 6" descr="http://latex.codecogs.com/gif.latex?\LARGE%20\dpi%7b200%7d%20S%5e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97694" y="5694340"/>
            <a:ext cx="326488" cy="320329"/>
          </a:xfrm>
          <a:prstGeom prst="rect">
            <a:avLst/>
          </a:prstGeom>
          <a:noFill/>
        </p:spPr>
      </p:pic>
      <p:pic>
        <p:nvPicPr>
          <p:cNvPr id="26634" name="Picture 10" descr="http://latex.codecogs.com/gif.latex?\LARGE%20\dpi%7b200%7d%20\mathbf%7bi%7d%5e2=\mathbf%7bj%7d%5e2=\mathbf%7bk%7d%5e2=\mathbf%7bi%7d\cdot%20\mathbf%7bj%7d%20\cdot%20\mathbf%7bk%7d=-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84370" y="4488150"/>
            <a:ext cx="3573136" cy="347926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81CFC0-22F3-DA4E-8F17-BC2175906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3410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Quaternions</a:t>
            </a:r>
            <a:endParaRPr lang="de-D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10A2F3-3E8A-0E42-AAD5-F037EACF9A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  <a:buSzPct val="100000"/>
            </a:pP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Quaternions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can</a:t>
            </a:r>
            <a:r>
              <a:rPr lang="de-DE" dirty="0">
                <a:latin typeface="GFS Neohellenic Bold"/>
              </a:rPr>
              <a:t> also </a:t>
            </a:r>
            <a:r>
              <a:rPr lang="de-DE" dirty="0" err="1">
                <a:latin typeface="GFS Neohellenic Bold"/>
              </a:rPr>
              <a:t>be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interpreted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as</a:t>
            </a:r>
            <a:r>
              <a:rPr lang="de-DE" dirty="0">
                <a:latin typeface="GFS Neohellenic Bold"/>
              </a:rPr>
              <a:t> a </a:t>
            </a:r>
            <a:r>
              <a:rPr lang="de-DE" b="1" dirty="0" err="1">
                <a:latin typeface="GFS Neohellenic Bold"/>
              </a:rPr>
              <a:t>scalar</a:t>
            </a:r>
            <a:r>
              <a:rPr lang="de-DE" dirty="0">
                <a:latin typeface="GFS Neohellenic Bold"/>
              </a:rPr>
              <a:t> plus a </a:t>
            </a:r>
            <a:r>
              <a:rPr lang="de-DE" b="1" dirty="0">
                <a:latin typeface="GFS Neohellenic Bold"/>
              </a:rPr>
              <a:t>3-vector</a:t>
            </a:r>
          </a:p>
          <a:p>
            <a:pPr>
              <a:buClr>
                <a:schemeClr val="tx1"/>
              </a:buClr>
              <a:buSzPct val="100000"/>
            </a:pPr>
            <a:endParaRPr lang="de-DE" dirty="0">
              <a:latin typeface="GFS Neohellenic Bold"/>
            </a:endParaRPr>
          </a:p>
          <a:p>
            <a:pPr>
              <a:buClr>
                <a:schemeClr val="tx1"/>
              </a:buClr>
              <a:buSzPct val="100000"/>
            </a:pPr>
            <a:endParaRPr lang="de-DE" dirty="0">
              <a:latin typeface="GFS Neohellenic Bold"/>
            </a:endParaRPr>
          </a:p>
          <a:p>
            <a:pPr>
              <a:buClr>
                <a:schemeClr val="tx1"/>
              </a:buClr>
              <a:buSzPct val="100000"/>
            </a:pPr>
            <a:r>
              <a:rPr lang="de-DE" dirty="0">
                <a:latin typeface="GFS Neohellenic Bold"/>
              </a:rPr>
              <a:t>	</a:t>
            </a:r>
            <a:r>
              <a:rPr lang="de-DE" dirty="0" err="1">
                <a:latin typeface="GFS Neohellenic Bold"/>
              </a:rPr>
              <a:t>Where</a:t>
            </a:r>
            <a:r>
              <a:rPr lang="de-DE" dirty="0">
                <a:latin typeface="GFS Neohellenic Bold"/>
              </a:rPr>
              <a:t> </a:t>
            </a:r>
          </a:p>
          <a:p>
            <a:pPr>
              <a:buClr>
                <a:srgbClr val="0070C0"/>
              </a:buClr>
              <a:buSzPct val="120000"/>
            </a:pPr>
            <a:endParaRPr lang="de-DE" dirty="0">
              <a:latin typeface="GFS Neohellenic Bold"/>
            </a:endParaRPr>
          </a:p>
          <a:p>
            <a:pPr>
              <a:buClr>
                <a:srgbClr val="0070C0"/>
              </a:buClr>
              <a:buSzPct val="120000"/>
            </a:pPr>
            <a:endParaRPr lang="de-DE" dirty="0">
              <a:latin typeface="GFS Neohellenic Bold"/>
            </a:endParaRPr>
          </a:p>
          <a:p>
            <a:pPr>
              <a:buClr>
                <a:srgbClr val="0070C0"/>
              </a:buClr>
              <a:buSzPct val="120000"/>
            </a:pPr>
            <a:endParaRPr lang="de-DE" dirty="0">
              <a:latin typeface="GFS Neohellenic Bold"/>
            </a:endParaRPr>
          </a:p>
        </p:txBody>
      </p:sp>
      <p:pic>
        <p:nvPicPr>
          <p:cNvPr id="31746" name="Picture 2" descr="http://latex.codecogs.com/gif.latex?\LARGE%20\dpi%7b200%7d%20\mathbf%7bq%7d%20=%20\%5bq_w\%20\mathbf%7bv%7d%5d%5e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49529" y="2448134"/>
            <a:ext cx="2069231" cy="500001"/>
          </a:xfrm>
          <a:prstGeom prst="rect">
            <a:avLst/>
          </a:prstGeom>
          <a:noFill/>
        </p:spPr>
      </p:pic>
      <p:pic>
        <p:nvPicPr>
          <p:cNvPr id="31755" name="Picture 11" descr="http://latex.codecogs.com/gif.latex?\LARGE%20\dpi%7b200%7d%20\mathbf%7bv%7d%20=%20\sin%20\frac%7b\theta%7d%7b2%7d\,\omeg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50274" y="5186835"/>
            <a:ext cx="2134255" cy="980605"/>
          </a:xfrm>
          <a:prstGeom prst="rect">
            <a:avLst/>
          </a:prstGeom>
          <a:noFill/>
        </p:spPr>
      </p:pic>
      <p:pic>
        <p:nvPicPr>
          <p:cNvPr id="31757" name="Picture 13" descr="http://latex.codecogs.com/gif.latex?\LARGE%20\dpi%7b200%7d%20q_w%20=%20\cos%20\frac%7b\theta%7d%7b2%7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49529" y="3912601"/>
            <a:ext cx="1999051" cy="1003744"/>
          </a:xfrm>
          <a:prstGeom prst="rect">
            <a:avLst/>
          </a:prstGeom>
          <a:noFill/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D09BE68-6BA8-3345-A339-BB513843B135}"/>
              </a:ext>
            </a:extLst>
          </p:cNvPr>
          <p:cNvGrpSpPr/>
          <p:nvPr/>
        </p:nvGrpSpPr>
        <p:grpSpPr>
          <a:xfrm>
            <a:off x="8587194" y="2698135"/>
            <a:ext cx="2508841" cy="2606317"/>
            <a:chOff x="4944108" y="2806281"/>
            <a:chExt cx="2508841" cy="2606317"/>
          </a:xfrm>
        </p:grpSpPr>
        <p:grpSp>
          <p:nvGrpSpPr>
            <p:cNvPr id="26" name="Group 25"/>
            <p:cNvGrpSpPr/>
            <p:nvPr/>
          </p:nvGrpSpPr>
          <p:grpSpPr>
            <a:xfrm>
              <a:off x="4944108" y="2806281"/>
              <a:ext cx="2508841" cy="2606317"/>
              <a:chOff x="3050948" y="4046538"/>
              <a:chExt cx="2314414" cy="2646362"/>
            </a:xfrm>
          </p:grpSpPr>
          <p:sp>
            <p:nvSpPr>
              <p:cNvPr id="13" name="Oval 12"/>
              <p:cNvSpPr/>
              <p:nvPr/>
            </p:nvSpPr>
            <p:spPr>
              <a:xfrm rot="780000">
                <a:off x="3050948" y="5092674"/>
                <a:ext cx="2026755" cy="756000"/>
              </a:xfrm>
              <a:prstGeom prst="ellipse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16" name="Straight Connector 15"/>
              <p:cNvCxnSpPr>
                <a:endCxn id="13" idx="4"/>
              </p:cNvCxnSpPr>
              <p:nvPr/>
            </p:nvCxnSpPr>
            <p:spPr>
              <a:xfrm>
                <a:off x="3973512" y="5422900"/>
                <a:ext cx="5782" cy="416086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>
                <a:endCxn id="13" idx="7"/>
              </p:cNvCxnSpPr>
              <p:nvPr/>
            </p:nvCxnSpPr>
            <p:spPr>
              <a:xfrm flipV="1">
                <a:off x="3973512" y="5371431"/>
                <a:ext cx="849140" cy="5147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 flipV="1">
                <a:off x="3543300" y="4046538"/>
                <a:ext cx="889000" cy="264636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pic>
            <p:nvPicPr>
              <p:cNvPr id="31759" name="Picture 15" descr="http://latex.codecogs.com/png.latex?\LARGE%20\dpi%7b200%7d%20\theta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5136762" y="5643723"/>
                <a:ext cx="228600" cy="390526"/>
              </a:xfrm>
              <a:prstGeom prst="rect">
                <a:avLst/>
              </a:prstGeom>
              <a:noFill/>
            </p:spPr>
          </p:pic>
          <p:pic>
            <p:nvPicPr>
              <p:cNvPr id="31761" name="Picture 17" descr="http://latex.codecogs.com/png.latex?\LARGE%20\dpi%7b200%7d%20\omega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4498802" y="4345604"/>
                <a:ext cx="323850" cy="247650"/>
              </a:xfrm>
              <a:prstGeom prst="rect">
                <a:avLst/>
              </a:prstGeom>
              <a:noFill/>
            </p:spPr>
          </p:pic>
        </p:grpSp>
        <p:sp>
          <p:nvSpPr>
            <p:cNvPr id="28" name="Freeform 27"/>
            <p:cNvSpPr/>
            <p:nvPr/>
          </p:nvSpPr>
          <p:spPr>
            <a:xfrm rot="732874">
              <a:off x="6028417" y="4069808"/>
              <a:ext cx="510190" cy="433859"/>
            </a:xfrm>
            <a:custGeom>
              <a:avLst/>
              <a:gdLst>
                <a:gd name="connsiteX0" fmla="*/ 0 w 469900"/>
                <a:gd name="connsiteY0" fmla="*/ 190500 h 228600"/>
                <a:gd name="connsiteX1" fmla="*/ 228600 w 469900"/>
                <a:gd name="connsiteY1" fmla="*/ 228600 h 228600"/>
                <a:gd name="connsiteX2" fmla="*/ 431800 w 469900"/>
                <a:gd name="connsiteY2" fmla="*/ 190500 h 228600"/>
                <a:gd name="connsiteX3" fmla="*/ 457200 w 469900"/>
                <a:gd name="connsiteY3" fmla="*/ 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9900" h="228600">
                  <a:moveTo>
                    <a:pt x="0" y="190500"/>
                  </a:moveTo>
                  <a:cubicBezTo>
                    <a:pt x="78316" y="209550"/>
                    <a:pt x="156633" y="228600"/>
                    <a:pt x="228600" y="228600"/>
                  </a:cubicBezTo>
                  <a:cubicBezTo>
                    <a:pt x="300567" y="228600"/>
                    <a:pt x="393700" y="228600"/>
                    <a:pt x="431800" y="190500"/>
                  </a:cubicBezTo>
                  <a:cubicBezTo>
                    <a:pt x="469900" y="152400"/>
                    <a:pt x="463550" y="76200"/>
                    <a:pt x="457200" y="0"/>
                  </a:cubicBezTo>
                </a:path>
              </a:pathLst>
            </a:custGeom>
            <a:ln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6D2EFBE-73F6-AC44-95A2-9C769679F0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1800" y="5412598"/>
            <a:ext cx="5145753" cy="114226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2CE063-0262-9840-900D-32D5E1A90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3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09A6A2-C1FD-544E-90D6-72E5D6FDC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Quaternions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5402D0-395C-6849-8865-6138E559DD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330354"/>
          </a:xfrm>
        </p:spPr>
        <p:txBody>
          <a:bodyPr/>
          <a:lstStyle/>
          <a:p>
            <a:r>
              <a:rPr lang="en-GB" dirty="0"/>
              <a:t>Rotations can be carried away directly in parameter space via the quaternion product:</a:t>
            </a:r>
          </a:p>
          <a:p>
            <a:pPr lvl="1"/>
            <a:r>
              <a:rPr lang="en-GB" dirty="0"/>
              <a:t>Concatenation of rotations:</a:t>
            </a:r>
          </a:p>
          <a:p>
            <a:endParaRPr lang="en-GB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3CC97846-925C-7C4E-87D0-E88DE8106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73206" y="3155979"/>
            <a:ext cx="7002684" cy="393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C8560793-6204-1B41-9B3D-B35300870830}"/>
              </a:ext>
            </a:extLst>
          </p:cNvPr>
          <p:cNvSpPr txBox="1">
            <a:spLocks/>
          </p:cNvSpPr>
          <p:nvPr/>
        </p:nvSpPr>
        <p:spPr>
          <a:xfrm>
            <a:off x="838200" y="3821156"/>
            <a:ext cx="10515600" cy="5186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>
                <a:latin typeface="GFS Neohellenic Bold"/>
              </a:rPr>
              <a:t>If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we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want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to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rotate</a:t>
            </a:r>
            <a:r>
              <a:rPr lang="de-DE" dirty="0">
                <a:latin typeface="GFS Neohellenic Bold"/>
              </a:rPr>
              <a:t> a </a:t>
            </a:r>
            <a:r>
              <a:rPr lang="de-DE" dirty="0" err="1">
                <a:latin typeface="GFS Neohellenic Bold"/>
              </a:rPr>
              <a:t>vector</a:t>
            </a:r>
            <a:endParaRPr lang="en-GB" dirty="0"/>
          </a:p>
        </p:txBody>
      </p:sp>
      <p:pic>
        <p:nvPicPr>
          <p:cNvPr id="7" name="Picture 7" descr="http://latex.codecogs.com/gif.latex?\LARGE%20\dpi%7b200%7d%20\boldsymbol%7ba%7d">
            <a:extLst>
              <a:ext uri="{FF2B5EF4-FFF2-40B4-BE49-F238E27FC236}">
                <a16:creationId xmlns:a16="http://schemas.microsoft.com/office/drawing/2014/main" id="{70A87F28-5C87-2643-90EC-06D22AC0A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3649" y="3970726"/>
            <a:ext cx="252212" cy="206355"/>
          </a:xfrm>
          <a:prstGeom prst="rect">
            <a:avLst/>
          </a:prstGeom>
          <a:noFill/>
        </p:spPr>
      </p:pic>
      <p:pic>
        <p:nvPicPr>
          <p:cNvPr id="8" name="Picture 5" descr="http://latex.codecogs.com/gif.latex?\LARGE%20\dpi%7b200%7d%20\boldsymbol%7ba%7d%5e\prime%20=%20Rotate(\boldsymbol%7ba%7d)=\mathbf%7bq%7d\circ%20\tilde%7b\boldsymbol%7ba%7d%7d\circ%20\bar%7b\mathbf%7bq%7d%7d">
            <a:extLst>
              <a:ext uri="{FF2B5EF4-FFF2-40B4-BE49-F238E27FC236}">
                <a16:creationId xmlns:a16="http://schemas.microsoft.com/office/drawing/2014/main" id="{B2131715-C19F-9540-83EB-D554BA7BC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73206" y="4467433"/>
            <a:ext cx="4188965" cy="393725"/>
          </a:xfrm>
          <a:prstGeom prst="rect">
            <a:avLst/>
          </a:prstGeom>
          <a:noFill/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AFFE0D5-E795-5C49-B7E5-B9C7BA4B056C}"/>
              </a:ext>
            </a:extLst>
          </p:cNvPr>
          <p:cNvSpPr txBox="1">
            <a:spLocks/>
          </p:cNvSpPr>
          <p:nvPr/>
        </p:nvSpPr>
        <p:spPr>
          <a:xfrm>
            <a:off x="1190170" y="5004948"/>
            <a:ext cx="10163629" cy="5186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 err="1">
                <a:latin typeface="GFS Neohellenic Bold"/>
              </a:rPr>
              <a:t>where</a:t>
            </a:r>
            <a:r>
              <a:rPr lang="de-DE" dirty="0">
                <a:latin typeface="GFS Neohellenic Bold"/>
              </a:rPr>
              <a:t>                          </a:t>
            </a:r>
            <a:r>
              <a:rPr lang="de-DE" dirty="0" err="1">
                <a:latin typeface="GFS Neohellenic Bold"/>
              </a:rPr>
              <a:t>is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the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quat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conjugate</a:t>
            </a:r>
            <a:r>
              <a:rPr lang="de-DE" dirty="0">
                <a:latin typeface="GFS Neohellenic Bold"/>
              </a:rPr>
              <a:t>.</a:t>
            </a:r>
            <a:endParaRPr lang="en-GB" dirty="0"/>
          </a:p>
        </p:txBody>
      </p:sp>
      <p:pic>
        <p:nvPicPr>
          <p:cNvPr id="10" name="Picture 2" descr="http://latex.codecogs.com/png.latex?\LARGE%20\dpi%7b200%7d%20\bar%7b\mathbf%7bq%7d%7d%20=%20(q_w%20-\mathbf%7bv%7d)">
            <a:extLst>
              <a:ext uri="{FF2B5EF4-FFF2-40B4-BE49-F238E27FC236}">
                <a16:creationId xmlns:a16="http://schemas.microsoft.com/office/drawing/2014/main" id="{F1D9E6E8-94A1-8349-A9B9-0BD30A0EA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64529" y="5071616"/>
            <a:ext cx="1999456" cy="385278"/>
          </a:xfrm>
          <a:prstGeom prst="rect">
            <a:avLst/>
          </a:prstGeom>
          <a:noFill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BD6FD0-F1E1-BB4E-AB05-6770B55CE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5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D03A9-DE85-2940-A616-873AA56E6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Informally, what is a rotation?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CA4079-EC52-1544-A2F9-3E48B07E8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16479"/>
            <a:ext cx="10515600" cy="3860483"/>
          </a:xfrm>
        </p:spPr>
        <p:txBody>
          <a:bodyPr/>
          <a:lstStyle/>
          <a:p>
            <a:pPr marL="457200" indent="-457200"/>
            <a:r>
              <a:rPr lang="en-US" dirty="0"/>
              <a:t>It is useful to characterize a </a:t>
            </a:r>
            <a:r>
              <a:rPr lang="en-US" b="1" dirty="0"/>
              <a:t>transformation</a:t>
            </a:r>
            <a:r>
              <a:rPr lang="en-US" dirty="0"/>
              <a:t> by its </a:t>
            </a:r>
            <a:r>
              <a:rPr lang="en-US" b="1" dirty="0"/>
              <a:t>invariances</a:t>
            </a:r>
            <a:r>
              <a:rPr lang="en-US" dirty="0"/>
              <a:t>. </a:t>
            </a:r>
          </a:p>
          <a:p>
            <a:endParaRPr lang="en-US" dirty="0"/>
          </a:p>
          <a:p>
            <a:pPr marL="457200" indent="-457200"/>
            <a:r>
              <a:rPr lang="en-US" dirty="0"/>
              <a:t>A rotation is a linear transformation which preserves angles and distances, and does not mirror the object</a:t>
            </a:r>
          </a:p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19BB6F-0191-734F-8F94-8724CF5DB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3204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9D83099-486A-EC4C-B879-B9F00D55D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Quaternions are ideal for interpolation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130A77-16EF-B54A-AB1D-26A8CB1A3C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Interpolating Euler angles can yield strange-looking paths, non-uniform rotation speed, …</a:t>
            </a:r>
          </a:p>
          <a:p>
            <a:r>
              <a:rPr lang="en-GB" dirty="0"/>
              <a:t>Simple solution with quaternions: "SLERP" (spherical linear interpolation):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C85EF59-5EEE-FF42-A745-E2CF72C79B26}"/>
              </a:ext>
            </a:extLst>
          </p:cNvPr>
          <p:cNvGrpSpPr/>
          <p:nvPr/>
        </p:nvGrpSpPr>
        <p:grpSpPr>
          <a:xfrm>
            <a:off x="1585821" y="3769065"/>
            <a:ext cx="8574180" cy="2907506"/>
            <a:chOff x="1585821" y="3769065"/>
            <a:chExt cx="8574180" cy="290750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5489458-738A-914D-AA69-B43B71BBDA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5772" t="46551" r="13753" b="11031"/>
            <a:stretch/>
          </p:blipFill>
          <p:spPr>
            <a:xfrm>
              <a:off x="1585821" y="3773714"/>
              <a:ext cx="8574180" cy="2902857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8CD7BA9-92E2-734A-90AA-5F02936F2CB4}"/>
                </a:ext>
              </a:extLst>
            </p:cNvPr>
            <p:cNvSpPr/>
            <p:nvPr/>
          </p:nvSpPr>
          <p:spPr>
            <a:xfrm>
              <a:off x="2104572" y="3769065"/>
              <a:ext cx="1944914" cy="4644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9E7DC8-ED7B-3A4F-84B2-EA1F660E4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2418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Quaternions</a:t>
            </a:r>
            <a:endParaRPr lang="de-D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08C6CD-ABF4-C844-9424-D0D99C60F9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  <a:buSzPct val="200000"/>
              <a:buBlip>
                <a:blip r:embed="rId3"/>
              </a:buBlip>
            </a:pPr>
            <a:r>
              <a:rPr lang="de-DE" dirty="0" err="1">
                <a:latin typeface="GFS Neohellenic Bold"/>
              </a:rPr>
              <a:t>Quaternions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have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no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singularities</a:t>
            </a:r>
            <a:endParaRPr lang="de-DE" dirty="0">
              <a:latin typeface="GFS Neohellenic Bold"/>
            </a:endParaRPr>
          </a:p>
          <a:p>
            <a:pPr marL="622300" indent="-622300">
              <a:lnSpc>
                <a:spcPct val="120000"/>
              </a:lnSpc>
              <a:buSzPct val="200000"/>
              <a:buBlip>
                <a:blip r:embed="rId3"/>
              </a:buBlip>
            </a:pPr>
            <a:r>
              <a:rPr lang="de-DE" dirty="0">
                <a:latin typeface="GFS Neohellenic Bold"/>
              </a:rPr>
              <a:t>Derivatives </a:t>
            </a:r>
            <a:r>
              <a:rPr lang="de-DE" dirty="0" err="1">
                <a:latin typeface="GFS Neohellenic Bold"/>
              </a:rPr>
              <a:t>exist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and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are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linearly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independent</a:t>
            </a:r>
            <a:endParaRPr lang="de-DE" dirty="0">
              <a:latin typeface="GFS Neohellenic Bold"/>
            </a:endParaRPr>
          </a:p>
          <a:p>
            <a:pPr marL="622300" indent="-622300">
              <a:lnSpc>
                <a:spcPct val="120000"/>
              </a:lnSpc>
              <a:buSzPct val="200000"/>
              <a:buBlip>
                <a:blip r:embed="rId3"/>
              </a:buBlip>
            </a:pPr>
            <a:r>
              <a:rPr lang="de-DE" dirty="0">
                <a:latin typeface="GFS Neohellenic Bold"/>
              </a:rPr>
              <a:t>Quaternion </a:t>
            </a:r>
            <a:r>
              <a:rPr lang="de-DE" dirty="0" err="1">
                <a:latin typeface="GFS Neohellenic Bold"/>
              </a:rPr>
              <a:t>product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allows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to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perform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rotations</a:t>
            </a:r>
            <a:endParaRPr lang="de-DE" dirty="0">
              <a:latin typeface="GFS Neohellenic Bold"/>
            </a:endParaRPr>
          </a:p>
          <a:p>
            <a:pPr marL="622300" indent="-622300">
              <a:lnSpc>
                <a:spcPct val="120000"/>
              </a:lnSpc>
              <a:buSzPct val="200000"/>
              <a:buBlip>
                <a:blip r:embed="rId3"/>
              </a:buBlip>
            </a:pP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Good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for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interpolation</a:t>
            </a:r>
            <a:endParaRPr lang="de-DE" dirty="0">
              <a:latin typeface="GFS Neohellenic Bold"/>
            </a:endParaRPr>
          </a:p>
          <a:p>
            <a:pPr marL="622300" indent="-622300">
              <a:lnSpc>
                <a:spcPct val="120000"/>
              </a:lnSpc>
              <a:buSzPct val="150000"/>
              <a:buBlip>
                <a:blip r:embed="rId4"/>
              </a:buBlip>
            </a:pPr>
            <a:r>
              <a:rPr lang="de-DE" dirty="0">
                <a:latin typeface="GFS Neohellenic Bold"/>
              </a:rPr>
              <a:t>But all </a:t>
            </a:r>
            <a:r>
              <a:rPr lang="de-DE" dirty="0" err="1">
                <a:latin typeface="GFS Neohellenic Bold"/>
              </a:rPr>
              <a:t>this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comes</a:t>
            </a:r>
            <a:r>
              <a:rPr lang="de-DE" dirty="0">
                <a:latin typeface="GFS Neohellenic Bold"/>
              </a:rPr>
              <a:t> at </a:t>
            </a:r>
            <a:r>
              <a:rPr lang="de-DE" dirty="0" err="1">
                <a:latin typeface="GFS Neohellenic Bold"/>
              </a:rPr>
              <a:t>the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expense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of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using</a:t>
            </a:r>
            <a:r>
              <a:rPr lang="de-DE" dirty="0">
                <a:latin typeface="GFS Neohellenic Bold"/>
              </a:rPr>
              <a:t> 4 </a:t>
            </a:r>
            <a:r>
              <a:rPr lang="de-DE" dirty="0" err="1">
                <a:latin typeface="GFS Neohellenic Bold"/>
              </a:rPr>
              <a:t>numbers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instead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of</a:t>
            </a:r>
            <a:r>
              <a:rPr lang="de-DE" dirty="0">
                <a:latin typeface="GFS Neohellenic Bold"/>
              </a:rPr>
              <a:t> 3</a:t>
            </a:r>
          </a:p>
          <a:p>
            <a:pPr marL="622300" indent="-622300">
              <a:lnSpc>
                <a:spcPct val="120000"/>
              </a:lnSpc>
              <a:buSzPct val="150000"/>
              <a:buBlip>
                <a:blip r:embed="rId4"/>
              </a:buBlip>
            </a:pPr>
            <a:r>
              <a:rPr lang="de-DE" dirty="0" err="1">
                <a:latin typeface="GFS Neohellenic Bold"/>
              </a:rPr>
              <a:t>Enforce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quadratic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constraint</a:t>
            </a:r>
            <a:r>
              <a:rPr lang="de-DE" dirty="0">
                <a:latin typeface="GFS Neohellenic Bold"/>
              </a:rPr>
              <a:t> </a:t>
            </a:r>
          </a:p>
        </p:txBody>
      </p:sp>
      <p:pic>
        <p:nvPicPr>
          <p:cNvPr id="33794" name="Picture 2" descr="http://latex.codecogs.com/png.latex?\LARGE%20\dpi%7b200%7d%20\|\mathbf%7bq%7d\|_2%20=%20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50771" y="5113200"/>
            <a:ext cx="1493036" cy="432982"/>
          </a:xfrm>
          <a:prstGeom prst="rect">
            <a:avLst/>
          </a:prstGeom>
          <a:noFill/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703275-49E9-2E42-9069-CA03C9448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3675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34AD9-264F-B01A-FC15-F66F6801F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Parameterization of rotations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D0BEE5-0DFA-960B-5A48-193BEDB7A1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Rotation Matrices</a:t>
            </a:r>
          </a:p>
          <a:p>
            <a:r>
              <a:rPr lang="en-US" dirty="0"/>
              <a:t>Euler Angles</a:t>
            </a:r>
          </a:p>
          <a:p>
            <a:r>
              <a:rPr lang="en-US" dirty="0"/>
              <a:t>Quaternions</a:t>
            </a:r>
          </a:p>
          <a:p>
            <a:r>
              <a:rPr lang="en-US" b="1" dirty="0"/>
              <a:t>Twists and Exponential Maps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75E82A-5303-CC5F-69B3-2E326CC4B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8435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Axis-angle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7828" y="5060045"/>
            <a:ext cx="3632200" cy="795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006600" y="2905063"/>
            <a:ext cx="7975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 err="1">
                <a:latin typeface="GFS Neohellenic Bold"/>
              </a:rPr>
              <a:t>Any</a:t>
            </a:r>
            <a:r>
              <a:rPr lang="de-DE" sz="3000" dirty="0">
                <a:latin typeface="GFS Neohellenic Bold"/>
              </a:rPr>
              <a:t> </a:t>
            </a:r>
            <a:r>
              <a:rPr lang="de-DE" sz="3000" dirty="0" err="1">
                <a:latin typeface="GFS Neohellenic Bold"/>
              </a:rPr>
              <a:t>rotation</a:t>
            </a:r>
            <a:r>
              <a:rPr lang="de-DE" sz="3000" dirty="0">
                <a:latin typeface="GFS Neohellenic Bold"/>
              </a:rPr>
              <a:t> </a:t>
            </a:r>
            <a:r>
              <a:rPr lang="de-DE" sz="3000" dirty="0" err="1">
                <a:latin typeface="GFS Neohellenic Bold"/>
              </a:rPr>
              <a:t>about</a:t>
            </a:r>
            <a:r>
              <a:rPr lang="de-DE" sz="3000" dirty="0">
                <a:latin typeface="GFS Neohellenic Bold"/>
              </a:rPr>
              <a:t> </a:t>
            </a:r>
            <a:r>
              <a:rPr lang="de-DE" sz="3000" dirty="0" err="1">
                <a:latin typeface="GFS Neohellenic Bold"/>
              </a:rPr>
              <a:t>the</a:t>
            </a:r>
            <a:r>
              <a:rPr lang="de-DE" sz="3000" dirty="0">
                <a:latin typeface="GFS Neohellenic Bold"/>
              </a:rPr>
              <a:t> </a:t>
            </a:r>
            <a:r>
              <a:rPr lang="de-DE" sz="3000" dirty="0" err="1">
                <a:latin typeface="GFS Neohellenic Bold"/>
              </a:rPr>
              <a:t>origin</a:t>
            </a:r>
            <a:r>
              <a:rPr lang="de-DE" sz="3000" dirty="0">
                <a:latin typeface="GFS Neohellenic Bold"/>
              </a:rPr>
              <a:t> </a:t>
            </a:r>
            <a:r>
              <a:rPr lang="de-DE" sz="3000" dirty="0" err="1">
                <a:latin typeface="GFS Neohellenic Bold"/>
              </a:rPr>
              <a:t>can</a:t>
            </a:r>
            <a:r>
              <a:rPr lang="de-DE" sz="3000" dirty="0">
                <a:latin typeface="GFS Neohellenic Bold"/>
              </a:rPr>
              <a:t> </a:t>
            </a:r>
            <a:r>
              <a:rPr lang="de-DE" sz="3000" dirty="0" err="1">
                <a:latin typeface="GFS Neohellenic Bold"/>
              </a:rPr>
              <a:t>be</a:t>
            </a:r>
            <a:r>
              <a:rPr lang="de-DE" sz="3000" dirty="0">
                <a:latin typeface="GFS Neohellenic Bold"/>
              </a:rPr>
              <a:t> </a:t>
            </a:r>
            <a:r>
              <a:rPr lang="de-DE" sz="3000" dirty="0" err="1">
                <a:latin typeface="GFS Neohellenic Bold"/>
              </a:rPr>
              <a:t>expressed</a:t>
            </a:r>
            <a:r>
              <a:rPr lang="de-DE" sz="3000" dirty="0">
                <a:latin typeface="GFS Neohellenic Bold"/>
              </a:rPr>
              <a:t> in </a:t>
            </a:r>
            <a:r>
              <a:rPr lang="de-DE" sz="3000" dirty="0" err="1">
                <a:latin typeface="GFS Neohellenic Bold"/>
              </a:rPr>
              <a:t>terms</a:t>
            </a:r>
            <a:r>
              <a:rPr lang="de-DE" sz="3000" dirty="0">
                <a:latin typeface="GFS Neohellenic Bold"/>
              </a:rPr>
              <a:t> </a:t>
            </a:r>
            <a:r>
              <a:rPr lang="de-DE" sz="3000" dirty="0" err="1">
                <a:latin typeface="GFS Neohellenic Bold"/>
              </a:rPr>
              <a:t>of</a:t>
            </a:r>
            <a:r>
              <a:rPr lang="de-DE" sz="3000" dirty="0">
                <a:latin typeface="GFS Neohellenic Bold"/>
              </a:rPr>
              <a:t> </a:t>
            </a:r>
            <a:r>
              <a:rPr lang="de-DE" sz="3000" dirty="0" err="1">
                <a:latin typeface="GFS Neohellenic Bold"/>
              </a:rPr>
              <a:t>the</a:t>
            </a:r>
            <a:r>
              <a:rPr lang="de-DE" sz="3000" dirty="0">
                <a:latin typeface="GFS Neohellenic Bold"/>
              </a:rPr>
              <a:t> </a:t>
            </a:r>
            <a:r>
              <a:rPr lang="de-DE" sz="3000" dirty="0" err="1">
                <a:latin typeface="GFS Neohellenic Bold"/>
              </a:rPr>
              <a:t>axis</a:t>
            </a:r>
            <a:r>
              <a:rPr lang="de-DE" sz="3000" dirty="0">
                <a:latin typeface="GFS Neohellenic Bold"/>
              </a:rPr>
              <a:t> </a:t>
            </a:r>
            <a:r>
              <a:rPr lang="de-DE" sz="3000" dirty="0" err="1">
                <a:latin typeface="GFS Neohellenic Bold"/>
              </a:rPr>
              <a:t>of</a:t>
            </a:r>
            <a:r>
              <a:rPr lang="de-DE" sz="3000" dirty="0">
                <a:latin typeface="GFS Neohellenic Bold"/>
              </a:rPr>
              <a:t> </a:t>
            </a:r>
            <a:r>
              <a:rPr lang="de-DE" sz="3000" dirty="0" err="1">
                <a:latin typeface="GFS Neohellenic Bold"/>
              </a:rPr>
              <a:t>rotation</a:t>
            </a:r>
            <a:r>
              <a:rPr lang="de-DE" sz="3000" dirty="0">
                <a:latin typeface="GFS Neohellenic Bold"/>
              </a:rPr>
              <a:t>                </a:t>
            </a:r>
            <a:r>
              <a:rPr lang="de-DE" sz="3000" dirty="0" err="1">
                <a:latin typeface="GFS Neohellenic Bold"/>
              </a:rPr>
              <a:t>and</a:t>
            </a:r>
            <a:r>
              <a:rPr lang="de-DE" sz="3000" dirty="0">
                <a:latin typeface="GFS Neohellenic Bold"/>
              </a:rPr>
              <a:t> </a:t>
            </a:r>
            <a:r>
              <a:rPr lang="de-DE" sz="3000" dirty="0" err="1">
                <a:latin typeface="GFS Neohellenic Bold"/>
              </a:rPr>
              <a:t>the</a:t>
            </a:r>
            <a:r>
              <a:rPr lang="de-DE" sz="3000" dirty="0">
                <a:latin typeface="GFS Neohellenic Bold"/>
              </a:rPr>
              <a:t> angle </a:t>
            </a:r>
            <a:r>
              <a:rPr lang="de-DE" sz="3000" dirty="0" err="1">
                <a:latin typeface="GFS Neohellenic Bold"/>
              </a:rPr>
              <a:t>of</a:t>
            </a:r>
            <a:r>
              <a:rPr lang="de-DE" sz="3000" dirty="0">
                <a:latin typeface="GFS Neohellenic Bold"/>
              </a:rPr>
              <a:t> </a:t>
            </a:r>
            <a:r>
              <a:rPr lang="de-DE" sz="3000" dirty="0" err="1">
                <a:latin typeface="GFS Neohellenic Bold"/>
              </a:rPr>
              <a:t>rotation</a:t>
            </a:r>
            <a:r>
              <a:rPr lang="de-DE" sz="3000" dirty="0">
                <a:latin typeface="GFS Neohellenic Bold"/>
              </a:rPr>
              <a:t>      </a:t>
            </a:r>
            <a:r>
              <a:rPr lang="de-DE" sz="3000" dirty="0" err="1">
                <a:latin typeface="GFS Neohellenic Bold"/>
              </a:rPr>
              <a:t>with</a:t>
            </a:r>
            <a:r>
              <a:rPr lang="de-DE" sz="3000" dirty="0">
                <a:latin typeface="GFS Neohellenic Bold"/>
              </a:rPr>
              <a:t> </a:t>
            </a:r>
            <a:r>
              <a:rPr lang="de-DE" sz="3000" dirty="0" err="1">
                <a:latin typeface="GFS Neohellenic Bold"/>
              </a:rPr>
              <a:t>the</a:t>
            </a:r>
            <a:r>
              <a:rPr lang="de-DE" sz="3000" dirty="0">
                <a:latin typeface="GFS Neohellenic Bold"/>
              </a:rPr>
              <a:t> </a:t>
            </a:r>
            <a:r>
              <a:rPr lang="de-DE" sz="3000" b="1" dirty="0" err="1">
                <a:latin typeface="GFS Neohellenic Bold"/>
              </a:rPr>
              <a:t>exponential</a:t>
            </a:r>
            <a:r>
              <a:rPr lang="de-DE" sz="3000" b="1" dirty="0">
                <a:latin typeface="GFS Neohellenic Bold"/>
              </a:rPr>
              <a:t> </a:t>
            </a:r>
            <a:r>
              <a:rPr lang="de-DE" sz="3000" b="1" dirty="0" err="1">
                <a:latin typeface="GFS Neohellenic Bold"/>
              </a:rPr>
              <a:t>map</a:t>
            </a:r>
            <a:endParaRPr lang="de-DE" sz="3000" b="1" dirty="0">
              <a:latin typeface="GFS Neohellenic Bold"/>
            </a:endParaRPr>
          </a:p>
        </p:txBody>
      </p:sp>
      <p:pic>
        <p:nvPicPr>
          <p:cNvPr id="34820" name="Picture 4" descr="http://latex.codecogs.com/png.latex?\LARGE%20\dpi%7b200%7d%20\omega%20\in%20\mathbb%7bR%7d%5e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7291" y="3433890"/>
            <a:ext cx="1156247" cy="376129"/>
          </a:xfrm>
          <a:prstGeom prst="rect">
            <a:avLst/>
          </a:prstGeom>
          <a:noFill/>
        </p:spPr>
      </p:pic>
      <p:pic>
        <p:nvPicPr>
          <p:cNvPr id="8" name="Picture 15" descr="http://latex.codecogs.com/png.latex?\LARGE%20\dpi%7b200%7d%20\thet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99080" y="3918658"/>
            <a:ext cx="208748" cy="32400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3899080" y="4865619"/>
            <a:ext cx="3999464" cy="1145893"/>
          </a:xfrm>
          <a:prstGeom prst="rect">
            <a:avLst/>
          </a:prstGeom>
          <a:noFill/>
          <a:ln w="57150">
            <a:solidFill>
              <a:srgbClr val="CC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377B06-B168-C64F-8044-82B7F8FFB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7295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eaLnBrk="1" hangingPunct="1"/>
            <a:r>
              <a:rPr lang="de-DE" dirty="0" err="1">
                <a:ea typeface="GFS Neohellenic Bold"/>
                <a:cs typeface="Calibri" panose="020F0502020204030204" pitchFamily="34" charset="0"/>
              </a:rPr>
              <a:t>Lie</a:t>
            </a:r>
            <a:r>
              <a:rPr lang="de-DE" dirty="0">
                <a:ea typeface="GFS Neohellenic Bold"/>
                <a:cs typeface="Calibri" panose="020F0502020204030204" pitchFamily="34" charset="0"/>
              </a:rPr>
              <a:t> Groups / </a:t>
            </a:r>
            <a:r>
              <a:rPr lang="de-DE" dirty="0" err="1">
                <a:ea typeface="GFS Neohellenic Bold"/>
                <a:cs typeface="Calibri" panose="020F0502020204030204" pitchFamily="34" charset="0"/>
              </a:rPr>
              <a:t>Lie</a:t>
            </a:r>
            <a:r>
              <a:rPr lang="de-DE" dirty="0">
                <a:ea typeface="GFS Neohellenic Bold"/>
                <a:cs typeface="Calibri" panose="020F0502020204030204" pitchFamily="34" charset="0"/>
              </a:rPr>
              <a:t> </a:t>
            </a:r>
            <a:r>
              <a:rPr lang="de-DE" dirty="0" err="1">
                <a:ea typeface="GFS Neohellenic Bold"/>
                <a:cs typeface="Calibri" panose="020F0502020204030204" pitchFamily="34" charset="0"/>
              </a:rPr>
              <a:t>Algebras</a:t>
            </a:r>
            <a:endParaRPr lang="de-DE" dirty="0">
              <a:ea typeface="GFS Neohellenic Bold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A30813-B647-CB4C-9634-600E105CAC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latin typeface="GFS Neohellenic Bold"/>
              </a:rPr>
              <a:t>Definition</a:t>
            </a:r>
            <a:r>
              <a:rPr lang="en-US" dirty="0">
                <a:latin typeface="GFS Neohellenic Bold"/>
              </a:rPr>
              <a:t>: A group is an </a:t>
            </a:r>
            <a:r>
              <a:rPr lang="en-US" i="1" dirty="0">
                <a:latin typeface="GFS Neohellenic Bold"/>
              </a:rPr>
              <a:t>n</a:t>
            </a:r>
            <a:r>
              <a:rPr lang="en-US" dirty="0">
                <a:latin typeface="GFS Neohellenic Bold"/>
              </a:rPr>
              <a:t>-dimensional </a:t>
            </a:r>
            <a:r>
              <a:rPr lang="en-US" i="1" dirty="0">
                <a:latin typeface="GFS Neohellenic Bold"/>
              </a:rPr>
              <a:t>Lie-group</a:t>
            </a:r>
            <a:r>
              <a:rPr lang="en-US" dirty="0">
                <a:latin typeface="GFS Neohellenic Bold"/>
              </a:rPr>
              <a:t>, if the set of its elements can be represented as a continuously differentiable manifold of dimension </a:t>
            </a:r>
            <a:r>
              <a:rPr lang="en-US" i="1" dirty="0">
                <a:latin typeface="GFS Neohellenic Bold"/>
              </a:rPr>
              <a:t>n</a:t>
            </a:r>
            <a:r>
              <a:rPr lang="en-US" dirty="0">
                <a:latin typeface="GFS Neohellenic Bold"/>
              </a:rPr>
              <a:t>, on which the group product and inverse are continuously differentiable functions as well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B17045-CDBE-E54A-B5C5-9338E307D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34</a:t>
            </a:fld>
            <a:endParaRPr lang="en-US"/>
          </a:p>
        </p:txBody>
      </p:sp>
      <p:graphicFrame>
        <p:nvGraphicFramePr>
          <p:cNvPr id="1026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3386318"/>
              </p:ext>
            </p:extLst>
          </p:nvPr>
        </p:nvGraphicFramePr>
        <p:xfrm>
          <a:off x="7558314" y="5021944"/>
          <a:ext cx="388938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03040" imgH="203040" progId="Equation.3">
                  <p:embed/>
                </p:oleObj>
              </mc:Choice>
              <mc:Fallback>
                <p:oleObj name="Equation" r:id="rId3" imgW="203040" imgH="203040" progId="Equation.3">
                  <p:embed/>
                  <p:pic>
                    <p:nvPicPr>
                      <p:cNvPr id="1026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8314" y="5021944"/>
                        <a:ext cx="388938" cy="3984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0" name="Text Box 11"/>
          <p:cNvSpPr txBox="1">
            <a:spLocks noChangeArrowheads="1"/>
          </p:cNvSpPr>
          <p:nvPr/>
        </p:nvSpPr>
        <p:spPr bwMode="auto">
          <a:xfrm>
            <a:off x="3443514" y="4717143"/>
            <a:ext cx="137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57263"/>
            <a:r>
              <a:rPr lang="en-US" dirty="0">
                <a:latin typeface="GFS Neohellenic Bold"/>
              </a:rPr>
              <a:t>Lie Group</a:t>
            </a:r>
          </a:p>
          <a:p>
            <a:pPr algn="ctr" defTabSz="957263"/>
            <a:r>
              <a:rPr lang="en-US" i="1" dirty="0"/>
              <a:t>M</a:t>
            </a:r>
          </a:p>
        </p:txBody>
      </p:sp>
      <p:sp>
        <p:nvSpPr>
          <p:cNvPr id="1031" name="Text Box 12"/>
          <p:cNvSpPr txBox="1">
            <a:spLocks noChangeArrowheads="1"/>
          </p:cNvSpPr>
          <p:nvPr/>
        </p:nvSpPr>
        <p:spPr bwMode="auto">
          <a:xfrm>
            <a:off x="7024915" y="4717144"/>
            <a:ext cx="13938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57263">
              <a:spcBef>
                <a:spcPct val="50000"/>
              </a:spcBef>
            </a:pPr>
            <a:r>
              <a:rPr lang="en-US" dirty="0">
                <a:latin typeface="GFS Neohellenic Bold"/>
              </a:rPr>
              <a:t>Lie algebra</a:t>
            </a:r>
            <a:endParaRPr lang="en-US" i="1" dirty="0">
              <a:latin typeface="GFS Neohellenic Bold"/>
            </a:endParaRPr>
          </a:p>
        </p:txBody>
      </p:sp>
      <p:sp>
        <p:nvSpPr>
          <p:cNvPr id="1032" name="Line 13"/>
          <p:cNvSpPr>
            <a:spLocks noChangeShapeType="1"/>
          </p:cNvSpPr>
          <p:nvPr/>
        </p:nvSpPr>
        <p:spPr bwMode="auto">
          <a:xfrm>
            <a:off x="4815114" y="4945743"/>
            <a:ext cx="2209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1033" name="Line 14"/>
          <p:cNvSpPr>
            <a:spLocks noChangeShapeType="1"/>
          </p:cNvSpPr>
          <p:nvPr/>
        </p:nvSpPr>
        <p:spPr bwMode="auto">
          <a:xfrm flipH="1" flipV="1">
            <a:off x="4815114" y="5174343"/>
            <a:ext cx="2133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graphicFrame>
        <p:nvGraphicFramePr>
          <p:cNvPr id="1027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3857237"/>
              </p:ext>
            </p:extLst>
          </p:nvPr>
        </p:nvGraphicFramePr>
        <p:xfrm>
          <a:off x="5340578" y="5250544"/>
          <a:ext cx="1146175" cy="474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520560" imgH="215640" progId="Equation.3">
                  <p:embed/>
                </p:oleObj>
              </mc:Choice>
              <mc:Fallback>
                <p:oleObj name="Equation" r:id="rId5" imgW="520560" imgH="215640" progId="Equation.3">
                  <p:embed/>
                  <p:pic>
                    <p:nvPicPr>
                      <p:cNvPr id="1027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0578" y="5250544"/>
                        <a:ext cx="1146175" cy="4746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2257139"/>
              </p:ext>
            </p:extLst>
          </p:nvPr>
        </p:nvGraphicFramePr>
        <p:xfrm>
          <a:off x="5500915" y="4412344"/>
          <a:ext cx="957263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431640" imgH="253800" progId="Equation.3">
                  <p:embed/>
                </p:oleObj>
              </mc:Choice>
              <mc:Fallback>
                <p:oleObj name="Equation" r:id="rId7" imgW="431640" imgH="253800" progId="Equation.3">
                  <p:embed/>
                  <p:pic>
                    <p:nvPicPr>
                      <p:cNvPr id="1028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0915" y="4412344"/>
                        <a:ext cx="957263" cy="561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3559403" y="4341701"/>
            <a:ext cx="4859337" cy="1484312"/>
          </a:xfrm>
          <a:prstGeom prst="rect">
            <a:avLst/>
          </a:prstGeom>
          <a:noFill/>
          <a:ln w="57150">
            <a:solidFill>
              <a:srgbClr val="CC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14830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Axis-angle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B8BF4-A43C-434E-A879-6D7AFC8A8D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de-DE" dirty="0" err="1">
                <a:latin typeface="GFS Neohellenic Bold"/>
              </a:rPr>
              <a:t>Given</a:t>
            </a:r>
            <a:r>
              <a:rPr lang="de-DE" dirty="0">
                <a:latin typeface="GFS Neohellenic Bold"/>
              </a:rPr>
              <a:t> a </a:t>
            </a:r>
            <a:r>
              <a:rPr lang="de-DE" dirty="0" err="1">
                <a:latin typeface="GFS Neohellenic Bold"/>
              </a:rPr>
              <a:t>vector</a:t>
            </a:r>
            <a:r>
              <a:rPr lang="de-DE" dirty="0">
                <a:latin typeface="GFS Neohellenic Bold"/>
              </a:rPr>
              <a:t>      </a:t>
            </a:r>
            <a:r>
              <a:rPr lang="de-DE" dirty="0" err="1">
                <a:latin typeface="GFS Neohellenic Bold"/>
              </a:rPr>
              <a:t>the</a:t>
            </a:r>
            <a:r>
              <a:rPr lang="de-DE" dirty="0">
                <a:latin typeface="GFS Neohellenic Bold"/>
              </a:rPr>
              <a:t> </a:t>
            </a:r>
            <a:r>
              <a:rPr lang="de-DE" b="1" dirty="0" err="1">
                <a:latin typeface="GFS Neohellenic Bold"/>
              </a:rPr>
              <a:t>skew</a:t>
            </a:r>
            <a:r>
              <a:rPr lang="de-DE" b="1" dirty="0">
                <a:latin typeface="GFS Neohellenic Bold"/>
              </a:rPr>
              <a:t> </a:t>
            </a:r>
            <a:r>
              <a:rPr lang="de-DE" b="1" dirty="0" err="1">
                <a:latin typeface="GFS Neohellenic Bold"/>
              </a:rPr>
              <a:t>symetric</a:t>
            </a:r>
            <a:r>
              <a:rPr lang="de-DE" b="1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matrix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is</a:t>
            </a:r>
            <a:endParaRPr lang="de-DE" dirty="0">
              <a:latin typeface="GFS Neohellenic Bold"/>
            </a:endParaRPr>
          </a:p>
          <a:p>
            <a:endParaRPr lang="de-DE" dirty="0">
              <a:latin typeface="GFS Neohellenic Bold"/>
            </a:endParaRPr>
          </a:p>
          <a:p>
            <a:endParaRPr lang="de-DE" dirty="0">
              <a:latin typeface="GFS Neohellenic Bold"/>
            </a:endParaRPr>
          </a:p>
          <a:p>
            <a:endParaRPr lang="de-DE" dirty="0">
              <a:latin typeface="GFS Neohellenic Bold"/>
            </a:endParaRPr>
          </a:p>
          <a:p>
            <a:endParaRPr lang="de-DE" dirty="0">
              <a:latin typeface="GFS Neohellenic Bold"/>
            </a:endParaRPr>
          </a:p>
          <a:p>
            <a:endParaRPr lang="de-DE" dirty="0">
              <a:latin typeface="GFS Neohellenic Bold"/>
            </a:endParaRPr>
          </a:p>
          <a:p>
            <a:r>
              <a:rPr lang="de-DE" dirty="0" err="1">
                <a:latin typeface="GFS Neohellenic Bold"/>
              </a:rPr>
              <a:t>It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is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the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matrix</a:t>
            </a:r>
            <a:r>
              <a:rPr lang="de-DE" dirty="0">
                <a:latin typeface="GFS Neohellenic Bold"/>
              </a:rPr>
              <a:t> form </a:t>
            </a:r>
            <a:r>
              <a:rPr lang="de-DE" dirty="0" err="1">
                <a:latin typeface="GFS Neohellenic Bold"/>
              </a:rPr>
              <a:t>of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the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cross-product</a:t>
            </a:r>
            <a:r>
              <a:rPr lang="de-DE" dirty="0">
                <a:latin typeface="GFS Neohellenic Bold"/>
              </a:rPr>
              <a:t>: </a:t>
            </a:r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29118" y="2306408"/>
            <a:ext cx="4341813" cy="1880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7" descr="http://latex.codecogs.com/png.latex?\LARGE%20\dpi%7b200%7d%20\omeg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10598" y="1954392"/>
            <a:ext cx="321328" cy="223249"/>
          </a:xfrm>
          <a:prstGeom prst="rect">
            <a:avLst/>
          </a:prstGeom>
          <a:noFill/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9040995-8ED9-5D49-907A-A52A05A93724}"/>
              </a:ext>
            </a:extLst>
          </p:cNvPr>
          <p:cNvGrpSpPr/>
          <p:nvPr/>
        </p:nvGrpSpPr>
        <p:grpSpPr>
          <a:xfrm>
            <a:off x="6869807" y="2738683"/>
            <a:ext cx="2985116" cy="1015663"/>
            <a:chOff x="7226454" y="3348775"/>
            <a:chExt cx="2985116" cy="1015663"/>
          </a:xfrm>
        </p:grpSpPr>
        <p:pic>
          <p:nvPicPr>
            <p:cNvPr id="38918" name="Picture 6" descr="http://latex.codecogs.com/png.latex?\LARGE%20\dpi%7b200%7d%20\omega_\times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104431" y="4001294"/>
              <a:ext cx="571500" cy="314326"/>
            </a:xfrm>
            <a:prstGeom prst="rect">
              <a:avLst/>
            </a:prstGeom>
            <a:noFill/>
          </p:spPr>
        </p:pic>
        <p:sp>
          <p:nvSpPr>
            <p:cNvPr id="27" name="TextBox 26"/>
            <p:cNvSpPr txBox="1"/>
            <p:nvPr/>
          </p:nvSpPr>
          <p:spPr>
            <a:xfrm>
              <a:off x="7226454" y="3348775"/>
              <a:ext cx="298511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000" dirty="0" err="1">
                  <a:latin typeface="GFS Neohellenic Bold"/>
                </a:rPr>
                <a:t>You</a:t>
              </a:r>
              <a:r>
                <a:rPr lang="de-DE" sz="3000" dirty="0">
                  <a:latin typeface="GFS Neohellenic Bold"/>
                </a:rPr>
                <a:t> will also find </a:t>
              </a:r>
              <a:r>
                <a:rPr lang="de-DE" sz="3000" dirty="0" err="1">
                  <a:latin typeface="GFS Neohellenic Bold"/>
                </a:rPr>
                <a:t>it</a:t>
              </a:r>
              <a:r>
                <a:rPr lang="de-DE" sz="3000" dirty="0">
                  <a:latin typeface="GFS Neohellenic Bold"/>
                </a:rPr>
                <a:t> </a:t>
              </a:r>
              <a:r>
                <a:rPr lang="de-DE" sz="3000" dirty="0" err="1">
                  <a:latin typeface="GFS Neohellenic Bold"/>
                </a:rPr>
                <a:t>as</a:t>
              </a:r>
              <a:endParaRPr lang="de-DE" sz="3000" dirty="0">
                <a:latin typeface="GFS Neohellenic Bold"/>
              </a:endParaRPr>
            </a:p>
          </p:txBody>
        </p:sp>
      </p:grpSp>
      <p:pic>
        <p:nvPicPr>
          <p:cNvPr id="38920" name="Picture 8" descr="http://latex.codecogs.com/png.latex?\LARGE%20\dpi%7b200%7d%20\omega%20\times%20\mathbf%7bp%7d%20=%20\hat%7b\omega%7d\,\mathbf%7bp%7d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28770" y="5442193"/>
            <a:ext cx="3089230" cy="540876"/>
          </a:xfrm>
          <a:prstGeom prst="rect">
            <a:avLst/>
          </a:prstGeom>
          <a:noFill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057ED8-DFEC-0444-90FF-73AC93B39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5022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791A3-7BCF-F74A-A71E-FA232D1C9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Exponential map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29664F6-98DC-2641-9D51-58B5DF6286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exponential map recovers the rotation matrix from the axis-angle representation (Lie-algebra)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2CA2A586-7EA9-D449-9FBC-AFB5A6F43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3207" y="3412796"/>
            <a:ext cx="5787802" cy="116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6A6691-C7D0-E04D-BFED-162C35D1D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0658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Exponential</a:t>
            </a:r>
            <a:r>
              <a:rPr lang="de-DE" dirty="0"/>
              <a:t> </a:t>
            </a:r>
            <a:r>
              <a:rPr lang="de-DE" dirty="0" err="1"/>
              <a:t>map</a:t>
            </a:r>
            <a:endParaRPr lang="de-DE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 r="52597"/>
          <a:stretch>
            <a:fillRect/>
          </a:stretch>
        </p:blipFill>
        <p:spPr bwMode="auto">
          <a:xfrm>
            <a:off x="7951878" y="549274"/>
            <a:ext cx="278969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C289A8-D929-A241-BFC4-A1E742C3DFCC}"/>
              </a:ext>
            </a:extLst>
          </p:cNvPr>
          <p:cNvSpPr txBox="1"/>
          <p:nvPr/>
        </p:nvSpPr>
        <p:spPr>
          <a:xfrm>
            <a:off x="2255128" y="2415795"/>
            <a:ext cx="10450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?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BF1D064-7897-1A48-85A2-0A955BC598B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b="1" dirty="0">
                <a:latin typeface="GFS Neohellenic Bold"/>
              </a:rPr>
              <a:t>Proof: </a:t>
            </a:r>
            <a:r>
              <a:rPr lang="de-DE" dirty="0" err="1">
                <a:latin typeface="GFS Neohellenic Bold"/>
              </a:rPr>
              <a:t>exponential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map</a:t>
            </a:r>
            <a:endParaRPr lang="de-DE" dirty="0">
              <a:latin typeface="GFS Neohellenic Bold"/>
            </a:endParaRPr>
          </a:p>
        </p:txBody>
      </p:sp>
      <p:pic>
        <p:nvPicPr>
          <p:cNvPr id="39937" name="Picture 1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8440"/>
          <a:stretch/>
        </p:blipFill>
        <p:spPr bwMode="auto">
          <a:xfrm>
            <a:off x="686560" y="2407309"/>
            <a:ext cx="1568568" cy="90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DE84EF-6172-B748-91B0-E79F79798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611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Exponential</a:t>
            </a:r>
            <a:r>
              <a:rPr lang="de-DE" dirty="0"/>
              <a:t> </a:t>
            </a:r>
            <a:r>
              <a:rPr lang="de-DE" dirty="0" err="1"/>
              <a:t>map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8AC2F-A805-A944-9F4C-1BCD350EE1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>
                <a:latin typeface="GFS Neohellenic Bold"/>
              </a:rPr>
              <a:t>Proof: </a:t>
            </a:r>
            <a:r>
              <a:rPr lang="de-DE" dirty="0" err="1">
                <a:latin typeface="GFS Neohellenic Bold"/>
              </a:rPr>
              <a:t>exponential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map</a:t>
            </a:r>
            <a:endParaRPr lang="de-DE" dirty="0">
              <a:latin typeface="GFS Neohellenic Bold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 r="52597"/>
          <a:stretch>
            <a:fillRect/>
          </a:stretch>
        </p:blipFill>
        <p:spPr bwMode="auto">
          <a:xfrm>
            <a:off x="7951878" y="549274"/>
            <a:ext cx="278969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80C7E558-6B03-BA4B-81A0-AF2973937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6560" y="2407309"/>
            <a:ext cx="4970177" cy="90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Down Arrow 9">
            <a:extLst>
              <a:ext uri="{FF2B5EF4-FFF2-40B4-BE49-F238E27FC236}">
                <a16:creationId xmlns:a16="http://schemas.microsoft.com/office/drawing/2014/main" id="{E42DDCDC-2886-6A4A-8A50-4DEE24D8B37F}"/>
              </a:ext>
            </a:extLst>
          </p:cNvPr>
          <p:cNvSpPr/>
          <p:nvPr/>
        </p:nvSpPr>
        <p:spPr>
          <a:xfrm>
            <a:off x="2986130" y="3272898"/>
            <a:ext cx="292100" cy="552451"/>
          </a:xfrm>
          <a:prstGeom prst="down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8A72CE-6E61-1A45-93FE-62C18D50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7166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Exponential</a:t>
            </a:r>
            <a:r>
              <a:rPr lang="de-DE" dirty="0"/>
              <a:t> </a:t>
            </a:r>
            <a:r>
              <a:rPr lang="de-DE" dirty="0" err="1"/>
              <a:t>map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8AC2F-A805-A944-9F4C-1BCD350EE1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>
                <a:latin typeface="GFS Neohellenic Bold"/>
              </a:rPr>
              <a:t>Proof: </a:t>
            </a:r>
            <a:r>
              <a:rPr lang="de-DE" dirty="0" err="1">
                <a:latin typeface="GFS Neohellenic Bold"/>
              </a:rPr>
              <a:t>exponential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map</a:t>
            </a:r>
            <a:endParaRPr lang="de-DE" dirty="0">
              <a:latin typeface="GFS Neohellenic Bold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 r="52597"/>
          <a:stretch>
            <a:fillRect/>
          </a:stretch>
        </p:blipFill>
        <p:spPr bwMode="auto">
          <a:xfrm>
            <a:off x="7951878" y="549274"/>
            <a:ext cx="278969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80C7E558-6B03-BA4B-81A0-AF2973937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6560" y="2407309"/>
            <a:ext cx="4970177" cy="90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Down Arrow 9">
            <a:extLst>
              <a:ext uri="{FF2B5EF4-FFF2-40B4-BE49-F238E27FC236}">
                <a16:creationId xmlns:a16="http://schemas.microsoft.com/office/drawing/2014/main" id="{E42DDCDC-2886-6A4A-8A50-4DEE24D8B37F}"/>
              </a:ext>
            </a:extLst>
          </p:cNvPr>
          <p:cNvSpPr/>
          <p:nvPr/>
        </p:nvSpPr>
        <p:spPr>
          <a:xfrm>
            <a:off x="2986130" y="3272898"/>
            <a:ext cx="292100" cy="552451"/>
          </a:xfrm>
          <a:prstGeom prst="down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706E2851-F4B1-D844-9BD6-854E6FA5A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6560" y="3851123"/>
            <a:ext cx="4187851" cy="968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67D5FB-8AA5-1347-8A76-4F7B7E579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184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98CDD-F626-EA4E-9DE2-681C9550D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Commutativity of Rotations – 2D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09D011-B03A-AA42-B33E-3343A059BA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2DC0B7-C0E2-3E41-8FB9-05A85C87E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E78DE5-A407-9344-B90C-C58D327165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555"/>
          <a:stretch/>
        </p:blipFill>
        <p:spPr>
          <a:xfrm>
            <a:off x="0" y="1478280"/>
            <a:ext cx="12192000" cy="537972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3F93F33-2E8A-E040-8FDB-CF27CF4EECF7}"/>
              </a:ext>
            </a:extLst>
          </p:cNvPr>
          <p:cNvSpPr/>
          <p:nvPr/>
        </p:nvSpPr>
        <p:spPr>
          <a:xfrm>
            <a:off x="3710152" y="1597572"/>
            <a:ext cx="3247696" cy="20284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75051C-44CC-8B47-9D7B-28FFE5E7B552}"/>
              </a:ext>
            </a:extLst>
          </p:cNvPr>
          <p:cNvSpPr/>
          <p:nvPr/>
        </p:nvSpPr>
        <p:spPr>
          <a:xfrm>
            <a:off x="7036676" y="1597571"/>
            <a:ext cx="3247696" cy="20284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C5BEEE-6603-6F4E-BFF3-8FA32BE045F9}"/>
              </a:ext>
            </a:extLst>
          </p:cNvPr>
          <p:cNvSpPr/>
          <p:nvPr/>
        </p:nvSpPr>
        <p:spPr>
          <a:xfrm>
            <a:off x="3788980" y="3915102"/>
            <a:ext cx="3247696" cy="20284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FA23996-97E9-034C-8ECC-83E537FC18CD}"/>
              </a:ext>
            </a:extLst>
          </p:cNvPr>
          <p:cNvSpPr/>
          <p:nvPr/>
        </p:nvSpPr>
        <p:spPr>
          <a:xfrm>
            <a:off x="7147035" y="3907219"/>
            <a:ext cx="3247696" cy="20284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A23A65-54CA-4E4C-AF6A-FA5229D750E2}"/>
              </a:ext>
            </a:extLst>
          </p:cNvPr>
          <p:cNvSpPr/>
          <p:nvPr/>
        </p:nvSpPr>
        <p:spPr>
          <a:xfrm>
            <a:off x="3710152" y="6032936"/>
            <a:ext cx="4824248" cy="399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32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0EE1E8-2C9A-ED48-AE8F-3C36100A9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Exponential</a:t>
            </a:r>
            <a:r>
              <a:rPr lang="de-DE" dirty="0"/>
              <a:t> </a:t>
            </a:r>
            <a:r>
              <a:rPr lang="de-DE" dirty="0" err="1"/>
              <a:t>map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54898D-B8C4-F943-A587-54808A61BD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>
                <a:latin typeface="GFS Neohellenic Bold"/>
              </a:rPr>
              <a:t>Proof: </a:t>
            </a:r>
            <a:r>
              <a:rPr lang="de-DE" dirty="0" err="1">
                <a:latin typeface="GFS Neohellenic Bold"/>
              </a:rPr>
              <a:t>exponential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map</a:t>
            </a:r>
            <a:endParaRPr lang="de-DE" dirty="0">
              <a:latin typeface="GFS Neohellenic Bold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732DAD-4EE3-2F4E-97D6-1E21D5174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r="52597"/>
          <a:stretch>
            <a:fillRect/>
          </a:stretch>
        </p:blipFill>
        <p:spPr bwMode="auto">
          <a:xfrm>
            <a:off x="7951878" y="549274"/>
            <a:ext cx="278969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FDFD888-5CAB-0D4E-9850-C2E6B63E97F3}"/>
              </a:ext>
            </a:extLst>
          </p:cNvPr>
          <p:cNvGrpSpPr/>
          <p:nvPr/>
        </p:nvGrpSpPr>
        <p:grpSpPr>
          <a:xfrm>
            <a:off x="686560" y="5353131"/>
            <a:ext cx="5787802" cy="958769"/>
            <a:chOff x="1722549" y="5208939"/>
            <a:chExt cx="5787802" cy="1160111"/>
          </a:xfrm>
        </p:grpSpPr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C3926B89-8DC9-CF4D-B309-265AD7C69B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22549" y="5208939"/>
              <a:ext cx="5787802" cy="116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14168C5-5865-484B-BA02-0847C0D61783}"/>
                </a:ext>
              </a:extLst>
            </p:cNvPr>
            <p:cNvSpPr/>
            <p:nvPr/>
          </p:nvSpPr>
          <p:spPr>
            <a:xfrm>
              <a:off x="2064963" y="5223157"/>
              <a:ext cx="5067300" cy="1145893"/>
            </a:xfrm>
            <a:prstGeom prst="rect">
              <a:avLst/>
            </a:prstGeom>
            <a:noFill/>
            <a:ln w="57150">
              <a:solidFill>
                <a:srgbClr val="CC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9" name="Picture 1">
            <a:extLst>
              <a:ext uri="{FF2B5EF4-FFF2-40B4-BE49-F238E27FC236}">
                <a16:creationId xmlns:a16="http://schemas.microsoft.com/office/drawing/2014/main" id="{5CB4F3EB-F932-1F41-B521-16D35D8DA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6560" y="2407309"/>
            <a:ext cx="4970177" cy="90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Down Arrow 10">
            <a:extLst>
              <a:ext uri="{FF2B5EF4-FFF2-40B4-BE49-F238E27FC236}">
                <a16:creationId xmlns:a16="http://schemas.microsoft.com/office/drawing/2014/main" id="{F9F33662-1C6C-8646-89A1-337DC190022A}"/>
              </a:ext>
            </a:extLst>
          </p:cNvPr>
          <p:cNvSpPr/>
          <p:nvPr/>
        </p:nvSpPr>
        <p:spPr>
          <a:xfrm>
            <a:off x="2986130" y="3272898"/>
            <a:ext cx="292100" cy="552451"/>
          </a:xfrm>
          <a:prstGeom prst="down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B4D7472A-A668-5445-82F0-864814859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6560" y="3851123"/>
            <a:ext cx="4187851" cy="968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Down Arrow 12">
            <a:extLst>
              <a:ext uri="{FF2B5EF4-FFF2-40B4-BE49-F238E27FC236}">
                <a16:creationId xmlns:a16="http://schemas.microsoft.com/office/drawing/2014/main" id="{DEA2A7A3-525C-0440-947E-98C2C873E738}"/>
              </a:ext>
            </a:extLst>
          </p:cNvPr>
          <p:cNvSpPr/>
          <p:nvPr/>
        </p:nvSpPr>
        <p:spPr>
          <a:xfrm>
            <a:off x="2986130" y="4569079"/>
            <a:ext cx="292100" cy="552451"/>
          </a:xfrm>
          <a:prstGeom prst="down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6DB02B-10A1-594B-8B06-13F5A1BD8A86}"/>
              </a:ext>
            </a:extLst>
          </p:cNvPr>
          <p:cNvSpPr txBox="1"/>
          <p:nvPr/>
        </p:nvSpPr>
        <p:spPr>
          <a:xfrm>
            <a:off x="4550941" y="4657155"/>
            <a:ext cx="5067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err="1">
                <a:latin typeface="GFS Neohellenic Bold"/>
              </a:rPr>
              <a:t>If</a:t>
            </a:r>
            <a:r>
              <a:rPr lang="de-DE" sz="2800" dirty="0">
                <a:latin typeface="GFS Neohellenic Bold"/>
              </a:rPr>
              <a:t> </a:t>
            </a:r>
            <a:r>
              <a:rPr lang="de-DE" sz="2800" dirty="0" err="1">
                <a:latin typeface="GFS Neohellenic Bold"/>
              </a:rPr>
              <a:t>we</a:t>
            </a:r>
            <a:r>
              <a:rPr lang="de-DE" sz="2800" dirty="0">
                <a:latin typeface="GFS Neohellenic Bold"/>
              </a:rPr>
              <a:t> </a:t>
            </a:r>
            <a:r>
              <a:rPr lang="de-DE" sz="2800" dirty="0" err="1">
                <a:latin typeface="GFS Neohellenic Bold"/>
              </a:rPr>
              <a:t>rotate</a:t>
            </a:r>
            <a:r>
              <a:rPr lang="de-DE" sz="2800" dirty="0">
                <a:latin typeface="GFS Neohellenic Bold"/>
              </a:rPr>
              <a:t> </a:t>
            </a:r>
            <a:r>
              <a:rPr lang="de-DE" sz="2800" dirty="0" err="1">
                <a:latin typeface="GFS Neohellenic Bold"/>
              </a:rPr>
              <a:t>θ</a:t>
            </a:r>
            <a:r>
              <a:rPr lang="de-DE" sz="2800" dirty="0">
                <a:latin typeface="GFS Neohellenic Bold"/>
              </a:rPr>
              <a:t> </a:t>
            </a:r>
            <a:r>
              <a:rPr lang="de-DE" sz="2800" dirty="0" err="1">
                <a:latin typeface="GFS Neohellenic Bold"/>
              </a:rPr>
              <a:t>units</a:t>
            </a:r>
            <a:r>
              <a:rPr lang="de-DE" sz="2800" dirty="0">
                <a:latin typeface="GFS Neohellenic Bold"/>
              </a:rPr>
              <a:t> </a:t>
            </a:r>
            <a:r>
              <a:rPr lang="de-DE" sz="2800" dirty="0" err="1">
                <a:latin typeface="GFS Neohellenic Bold"/>
              </a:rPr>
              <a:t>of</a:t>
            </a:r>
            <a:r>
              <a:rPr lang="de-DE" sz="2800" dirty="0">
                <a:latin typeface="GFS Neohellenic Bold"/>
              </a:rPr>
              <a:t> time 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0B3C0589-76A2-1F48-BE1C-D55889C76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5642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59F7D31-D3D5-574D-A944-97A593407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Exponential</a:t>
            </a:r>
            <a:r>
              <a:rPr lang="de-DE" dirty="0"/>
              <a:t> </a:t>
            </a:r>
            <a:r>
              <a:rPr lang="de-DE" dirty="0" err="1"/>
              <a:t>map</a:t>
            </a:r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48DD566-D380-4E4A-B3A0-47D408AA6E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01257"/>
            <a:ext cx="10515600" cy="3375706"/>
          </a:xfrm>
        </p:spPr>
        <p:txBody>
          <a:bodyPr/>
          <a:lstStyle/>
          <a:p>
            <a:pPr marL="0" indent="0">
              <a:buNone/>
            </a:pPr>
            <a:r>
              <a:rPr lang="de-DE" dirty="0" err="1">
                <a:latin typeface="GFS Neohellenic Bold"/>
              </a:rPr>
              <a:t>Exploiting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the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properties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of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skew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symetric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matrices</a:t>
            </a:r>
            <a:endParaRPr lang="de-DE" dirty="0">
              <a:latin typeface="GFS Neohellenic Bold"/>
            </a:endParaRPr>
          </a:p>
          <a:p>
            <a:pPr marL="0" indent="0">
              <a:buNone/>
            </a:pPr>
            <a:r>
              <a:rPr lang="de-DE" dirty="0">
                <a:latin typeface="GFS Neohellenic Bold"/>
              </a:rPr>
              <a:t>Rodriguez </a:t>
            </a:r>
            <a:r>
              <a:rPr lang="de-DE" dirty="0" err="1">
                <a:latin typeface="GFS Neohellenic Bold"/>
              </a:rPr>
              <a:t>formula</a:t>
            </a:r>
            <a:r>
              <a:rPr lang="de-DE" dirty="0">
                <a:latin typeface="GFS Neohellenic Bold"/>
              </a:rPr>
              <a:t>:</a:t>
            </a:r>
          </a:p>
          <a:p>
            <a:pPr marL="0" indent="0">
              <a:buNone/>
            </a:pPr>
            <a:endParaRPr lang="de-DE" dirty="0">
              <a:latin typeface="GFS Neohellenic Bold"/>
            </a:endParaRPr>
          </a:p>
          <a:p>
            <a:pPr marL="0" indent="0">
              <a:buNone/>
            </a:pPr>
            <a:endParaRPr lang="de-DE" dirty="0">
              <a:latin typeface="GFS Neohellenic Bold"/>
            </a:endParaRPr>
          </a:p>
          <a:p>
            <a:pPr marL="0" indent="0">
              <a:buNone/>
            </a:pPr>
            <a:r>
              <a:rPr lang="de-DE" dirty="0" err="1">
                <a:latin typeface="GFS Neohellenic Bold"/>
              </a:rPr>
              <a:t>Closed</a:t>
            </a:r>
            <a:r>
              <a:rPr lang="de-DE" dirty="0">
                <a:latin typeface="GFS Neohellenic Bold"/>
              </a:rPr>
              <a:t> form!</a:t>
            </a:r>
          </a:p>
          <a:p>
            <a:pPr marL="0" indent="0">
              <a:buNone/>
            </a:pPr>
            <a:endParaRPr lang="de-DE" dirty="0">
              <a:latin typeface="GFS Neohellenic Bold"/>
            </a:endParaRPr>
          </a:p>
          <a:p>
            <a:pPr marL="0" indent="0">
              <a:buNone/>
            </a:pPr>
            <a:endParaRPr lang="de-DE" dirty="0">
              <a:latin typeface="GFS Neohellenic Bold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37B35FA3-B87D-4C4C-95ED-640F7560A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1610633"/>
            <a:ext cx="7962900" cy="1075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A6905B4-3BEB-CD46-819E-FA15BC38BB35}"/>
              </a:ext>
            </a:extLst>
          </p:cNvPr>
          <p:cNvGrpSpPr/>
          <p:nvPr/>
        </p:nvGrpSpPr>
        <p:grpSpPr>
          <a:xfrm>
            <a:off x="2000250" y="3873844"/>
            <a:ext cx="7905750" cy="952500"/>
            <a:chOff x="2000250" y="3873844"/>
            <a:chExt cx="7905750" cy="952500"/>
          </a:xfrm>
        </p:grpSpPr>
        <p:pic>
          <p:nvPicPr>
            <p:cNvPr id="14" name="Picture 3">
              <a:extLst>
                <a:ext uri="{FF2B5EF4-FFF2-40B4-BE49-F238E27FC236}">
                  <a16:creationId xmlns:a16="http://schemas.microsoft.com/office/drawing/2014/main" id="{B423D190-2179-984B-86A0-3E003F2914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00250" y="3873844"/>
              <a:ext cx="790575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F5BABB0-4A3B-4A45-B667-1007EA42E6FE}"/>
                </a:ext>
              </a:extLst>
            </p:cNvPr>
            <p:cNvSpPr/>
            <p:nvPr/>
          </p:nvSpPr>
          <p:spPr>
            <a:xfrm>
              <a:off x="2000250" y="3873844"/>
              <a:ext cx="7905750" cy="772691"/>
            </a:xfrm>
            <a:prstGeom prst="rect">
              <a:avLst/>
            </a:prstGeom>
            <a:noFill/>
            <a:ln w="57150">
              <a:solidFill>
                <a:srgbClr val="CC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01830F5-558B-7943-8E41-CCDE8F5EC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4404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Twists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F6CA32C-06F8-EF47-BAC0-BF2066E2DC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127058"/>
          </a:xfrm>
        </p:spPr>
        <p:txBody>
          <a:bodyPr/>
          <a:lstStyle/>
          <a:p>
            <a:r>
              <a:rPr lang="de-DE" dirty="0" err="1">
                <a:latin typeface="GFS Neohellenic Bold"/>
              </a:rPr>
              <a:t>What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about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translation</a:t>
            </a:r>
            <a:r>
              <a:rPr lang="de-DE" dirty="0">
                <a:latin typeface="GFS Neohellenic Bold"/>
              </a:rPr>
              <a:t> ? </a:t>
            </a:r>
          </a:p>
          <a:p>
            <a:r>
              <a:rPr lang="de-DE" dirty="0">
                <a:latin typeface="GFS Neohellenic Bold"/>
              </a:rPr>
              <a:t>The </a:t>
            </a:r>
            <a:r>
              <a:rPr lang="de-DE" b="1" dirty="0" err="1">
                <a:latin typeface="GFS Neohellenic Bold"/>
              </a:rPr>
              <a:t>twist</a:t>
            </a:r>
            <a:r>
              <a:rPr lang="de-DE" b="1" dirty="0">
                <a:latin typeface="GFS Neohellenic Bold"/>
              </a:rPr>
              <a:t> </a:t>
            </a:r>
            <a:r>
              <a:rPr lang="de-DE" b="1" dirty="0" err="1">
                <a:latin typeface="GFS Neohellenic Bold"/>
              </a:rPr>
              <a:t>coordinates</a:t>
            </a:r>
            <a:r>
              <a:rPr lang="de-DE" b="1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are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defined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as</a:t>
            </a:r>
            <a:endParaRPr lang="de-DE" dirty="0">
              <a:latin typeface="GFS Neohellenic Bold"/>
            </a:endParaRPr>
          </a:p>
          <a:p>
            <a:endParaRPr lang="en-GB" dirty="0"/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4295423"/>
            <a:ext cx="5580096" cy="20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60605" y="3035299"/>
            <a:ext cx="4953000" cy="516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/>
          <a:srcRect l="45452" t="4907"/>
          <a:stretch>
            <a:fillRect/>
          </a:stretch>
        </p:blipFill>
        <p:spPr bwMode="auto">
          <a:xfrm>
            <a:off x="7730852" y="2234070"/>
            <a:ext cx="2750097" cy="2483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917700" y="2553139"/>
            <a:ext cx="8077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3000" dirty="0">
              <a:latin typeface="GFS Neohellenic Bold"/>
            </a:endParaRPr>
          </a:p>
        </p:txBody>
      </p:sp>
      <p:sp>
        <p:nvSpPr>
          <p:cNvPr id="11" name="Down Arrow 10"/>
          <p:cNvSpPr/>
          <p:nvPr/>
        </p:nvSpPr>
        <p:spPr>
          <a:xfrm rot="16200000">
            <a:off x="6315851" y="4909917"/>
            <a:ext cx="477197" cy="739095"/>
          </a:xfrm>
          <a:prstGeom prst="down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4D28CA0-AFC5-5546-B3C7-7EFEF6B86354}"/>
              </a:ext>
            </a:extLst>
          </p:cNvPr>
          <p:cNvGrpSpPr/>
          <p:nvPr/>
        </p:nvGrpSpPr>
        <p:grpSpPr>
          <a:xfrm>
            <a:off x="7134094" y="4776700"/>
            <a:ext cx="2235879" cy="936203"/>
            <a:chOff x="8023094" y="4724401"/>
            <a:chExt cx="2235879" cy="936203"/>
          </a:xfrm>
        </p:grpSpPr>
        <p:pic>
          <p:nvPicPr>
            <p:cNvPr id="43014" name="Picture 6" descr="http://latex.codecogs.com/png.latex?\LARGE%20\dpi%7b200%7d%20\dot%7b\mathbf%7bp%7d%7d%20=\widehat%7b\xi%7d\mathbf%7bp%7d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385176" y="4837113"/>
              <a:ext cx="1609725" cy="666751"/>
            </a:xfrm>
            <a:prstGeom prst="rect">
              <a:avLst/>
            </a:prstGeom>
            <a:noFill/>
          </p:spPr>
        </p:pic>
        <p:sp>
          <p:nvSpPr>
            <p:cNvPr id="12" name="Rectangle 11"/>
            <p:cNvSpPr/>
            <p:nvPr/>
          </p:nvSpPr>
          <p:spPr>
            <a:xfrm>
              <a:off x="8023094" y="4724401"/>
              <a:ext cx="2235879" cy="936203"/>
            </a:xfrm>
            <a:prstGeom prst="rect">
              <a:avLst/>
            </a:prstGeom>
            <a:noFill/>
            <a:ln w="57150">
              <a:solidFill>
                <a:srgbClr val="CC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041AFEB8-0EBC-6941-B1D3-4B543FE9AD02}"/>
              </a:ext>
            </a:extLst>
          </p:cNvPr>
          <p:cNvSpPr txBox="1">
            <a:spLocks/>
          </p:cNvSpPr>
          <p:nvPr/>
        </p:nvSpPr>
        <p:spPr>
          <a:xfrm>
            <a:off x="838200" y="3834015"/>
            <a:ext cx="10515600" cy="8235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>
                <a:latin typeface="GFS Neohellenic Bold"/>
              </a:rPr>
              <a:t>And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the</a:t>
            </a:r>
            <a:r>
              <a:rPr lang="de-DE" dirty="0">
                <a:latin typeface="GFS Neohellenic Bold"/>
              </a:rPr>
              <a:t> </a:t>
            </a:r>
            <a:r>
              <a:rPr lang="de-DE" b="1" dirty="0" err="1">
                <a:latin typeface="GFS Neohellenic Bold"/>
              </a:rPr>
              <a:t>twist</a:t>
            </a:r>
            <a:r>
              <a:rPr lang="de-DE" b="1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is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defined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as</a:t>
            </a:r>
            <a:endParaRPr lang="de-DE" dirty="0">
              <a:latin typeface="GFS Neohellenic Bol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390711-3FC2-0742-B020-346885341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0304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Exponential</a:t>
            </a:r>
            <a:r>
              <a:rPr lang="de-DE" dirty="0"/>
              <a:t> </a:t>
            </a:r>
            <a:r>
              <a:rPr lang="de-DE" dirty="0" err="1"/>
              <a:t>map</a:t>
            </a:r>
            <a:endParaRPr lang="de-DE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2A9A09F-3102-E145-80C6-F80E912E90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latin typeface="GFS Neohellenic Bold"/>
              </a:rPr>
              <a:t>The rigid </a:t>
            </a:r>
            <a:r>
              <a:rPr lang="de-DE" dirty="0" err="1">
                <a:latin typeface="GFS Neohellenic Bold"/>
              </a:rPr>
              <a:t>body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motion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can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be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computed</a:t>
            </a:r>
            <a:r>
              <a:rPr lang="de-DE" dirty="0">
                <a:latin typeface="GFS Neohellenic Bold"/>
              </a:rPr>
              <a:t> in </a:t>
            </a:r>
            <a:r>
              <a:rPr lang="de-DE" dirty="0" err="1">
                <a:latin typeface="GFS Neohellenic Bold"/>
              </a:rPr>
              <a:t>closed</a:t>
            </a:r>
            <a:r>
              <a:rPr lang="de-DE" dirty="0">
                <a:latin typeface="GFS Neohellenic Bold"/>
              </a:rPr>
              <a:t> form </a:t>
            </a:r>
            <a:r>
              <a:rPr lang="de-DE" dirty="0" err="1">
                <a:latin typeface="GFS Neohellenic Bold"/>
              </a:rPr>
              <a:t>as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well</a:t>
            </a:r>
            <a:endParaRPr lang="de-DE" dirty="0">
              <a:latin typeface="GFS Neohellenic Bold"/>
            </a:endParaRPr>
          </a:p>
          <a:p>
            <a:endParaRPr lang="de-DE" dirty="0">
              <a:latin typeface="GFS Neohellenic Bold"/>
            </a:endParaRPr>
          </a:p>
          <a:p>
            <a:endParaRPr lang="de-DE" dirty="0">
              <a:latin typeface="GFS Neohellenic Bold"/>
            </a:endParaRPr>
          </a:p>
          <a:p>
            <a:endParaRPr lang="de-DE" dirty="0">
              <a:latin typeface="GFS Neohellenic Bold"/>
            </a:endParaRPr>
          </a:p>
          <a:p>
            <a:endParaRPr lang="de-DE" dirty="0">
              <a:latin typeface="GFS Neohellenic Bold"/>
            </a:endParaRPr>
          </a:p>
          <a:p>
            <a:r>
              <a:rPr lang="de-DE" dirty="0" err="1">
                <a:latin typeface="GFS Neohellenic Bold"/>
              </a:rPr>
              <a:t>From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the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following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formula</a:t>
            </a:r>
            <a:endParaRPr lang="de-DE" dirty="0">
              <a:latin typeface="GFS Neohellenic Bold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43100" y="2488124"/>
            <a:ext cx="5920828" cy="1513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43100" y="4955721"/>
            <a:ext cx="8458200" cy="1323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F79F49-DB38-8741-92EA-F3F1A6DC6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6947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representation</a:t>
            </a:r>
            <a:r>
              <a:rPr lang="de-DE" dirty="0"/>
              <a:t> </a:t>
            </a:r>
            <a:r>
              <a:rPr lang="de-DE" dirty="0" err="1"/>
              <a:t>should</a:t>
            </a:r>
            <a:r>
              <a:rPr lang="de-DE" dirty="0"/>
              <a:t> I </a:t>
            </a:r>
            <a:r>
              <a:rPr lang="de-DE" dirty="0" err="1"/>
              <a:t>use</a:t>
            </a:r>
            <a:r>
              <a:rPr lang="de-DE" dirty="0"/>
              <a:t>?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1467240"/>
              </p:ext>
            </p:extLst>
          </p:nvPr>
        </p:nvGraphicFramePr>
        <p:xfrm>
          <a:off x="1739900" y="1856014"/>
          <a:ext cx="8722272" cy="419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58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15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15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15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215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47750">
                <a:tc>
                  <a:txBody>
                    <a:bodyPr/>
                    <a:lstStyle/>
                    <a:p>
                      <a:pPr algn="ctr"/>
                      <a:r>
                        <a:rPr lang="de-DE" sz="2000" dirty="0" err="1">
                          <a:latin typeface="GFS Neohellenic Bold"/>
                        </a:rPr>
                        <a:t>Number</a:t>
                      </a:r>
                      <a:r>
                        <a:rPr lang="de-DE" sz="2000" dirty="0">
                          <a:latin typeface="GFS Neohellenic Bold"/>
                        </a:rPr>
                        <a:t> </a:t>
                      </a:r>
                      <a:r>
                        <a:rPr lang="de-DE" sz="2000" dirty="0" err="1">
                          <a:latin typeface="GFS Neohellenic Bold"/>
                        </a:rPr>
                        <a:t>of</a:t>
                      </a:r>
                      <a:r>
                        <a:rPr lang="de-DE" sz="2000" dirty="0">
                          <a:latin typeface="GFS Neohellenic Bold"/>
                        </a:rPr>
                        <a:t> </a:t>
                      </a:r>
                      <a:r>
                        <a:rPr lang="de-DE" sz="2000" dirty="0" err="1">
                          <a:latin typeface="GFS Neohellenic Bold"/>
                        </a:rPr>
                        <a:t>parameters</a:t>
                      </a:r>
                      <a:endParaRPr lang="de-DE" sz="2000" dirty="0">
                        <a:latin typeface="GFS Neohellenic 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 err="1">
                          <a:latin typeface="GFS Neohellenic Bold"/>
                        </a:rPr>
                        <a:t>Singularities</a:t>
                      </a:r>
                      <a:endParaRPr lang="de-DE" sz="2000" dirty="0">
                        <a:latin typeface="GFS Neohellenic 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>
                          <a:latin typeface="GFS Neohellenic Bold"/>
                        </a:rPr>
                        <a:t>Human </a:t>
                      </a:r>
                      <a:r>
                        <a:rPr lang="de-DE" sz="2000" dirty="0" err="1">
                          <a:latin typeface="GFS Neohellenic Bold"/>
                        </a:rPr>
                        <a:t>constraints</a:t>
                      </a:r>
                      <a:endParaRPr lang="de-DE" sz="2000" dirty="0">
                        <a:latin typeface="GFS Neohellenic 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 err="1">
                          <a:latin typeface="GFS Neohellenic Bold"/>
                        </a:rPr>
                        <a:t>Concatenate</a:t>
                      </a:r>
                      <a:r>
                        <a:rPr lang="de-DE" sz="2000" dirty="0">
                          <a:latin typeface="GFS Neohellenic Bold"/>
                        </a:rPr>
                        <a:t> </a:t>
                      </a:r>
                      <a:r>
                        <a:rPr lang="de-DE" sz="2000" dirty="0" err="1">
                          <a:latin typeface="GFS Neohellenic Bold"/>
                        </a:rPr>
                        <a:t>motion</a:t>
                      </a:r>
                      <a:endParaRPr lang="de-DE" sz="2000" dirty="0">
                        <a:latin typeface="GFS Neohellenic 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 err="1">
                          <a:latin typeface="GFS Neohellenic Bold"/>
                        </a:rPr>
                        <a:t>Optimization</a:t>
                      </a:r>
                      <a:endParaRPr lang="de-DE" sz="2000" dirty="0">
                        <a:latin typeface="GFS Neohellenic Bold"/>
                      </a:endParaRPr>
                    </a:p>
                    <a:p>
                      <a:pPr algn="ctr"/>
                      <a:r>
                        <a:rPr lang="de-DE" sz="2000" dirty="0">
                          <a:latin typeface="GFS Neohellenic Bold"/>
                        </a:rPr>
                        <a:t>(derivatives</a:t>
                      </a:r>
                      <a:r>
                        <a:rPr lang="de-DE" sz="2000" baseline="0" dirty="0">
                          <a:latin typeface="GFS Neohellenic Bold"/>
                        </a:rPr>
                        <a:t>)</a:t>
                      </a:r>
                      <a:endParaRPr lang="de-DE" sz="2000" dirty="0">
                        <a:latin typeface="GFS Neohellenic Bold"/>
                      </a:endParaRPr>
                    </a:p>
                    <a:p>
                      <a:pPr algn="ctr"/>
                      <a:endParaRPr lang="de-DE" sz="2000" dirty="0">
                        <a:latin typeface="GFS Neohellenic Bold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7750">
                <a:tc>
                  <a:txBody>
                    <a:bodyPr/>
                    <a:lstStyle/>
                    <a:p>
                      <a:pPr algn="ctr"/>
                      <a:r>
                        <a:rPr lang="de-DE" sz="2000" dirty="0">
                          <a:latin typeface="GFS Neohellenic Bold"/>
                        </a:rPr>
                        <a:t>Twists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 err="1">
                          <a:latin typeface="GFS Neohellenic Bold"/>
                        </a:rPr>
                        <a:t>Quaternions</a:t>
                      </a:r>
                      <a:endParaRPr lang="de-DE" sz="2000" dirty="0">
                        <a:latin typeface="GFS Neohellenic 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>
                          <a:latin typeface="GFS Neohellenic Bold"/>
                        </a:rPr>
                        <a:t>Twists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 err="1">
                          <a:latin typeface="GFS Neohellenic Bold"/>
                        </a:rPr>
                        <a:t>Quaternions</a:t>
                      </a:r>
                      <a:endParaRPr lang="de-DE" sz="2000" dirty="0">
                        <a:latin typeface="GFS Neohellenic 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>
                          <a:latin typeface="GFS Neohellenic Bold"/>
                        </a:rPr>
                        <a:t>Twists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7750">
                <a:tc>
                  <a:txBody>
                    <a:bodyPr/>
                    <a:lstStyle/>
                    <a:p>
                      <a:pPr algn="ctr"/>
                      <a:r>
                        <a:rPr lang="de-DE" sz="2000" dirty="0">
                          <a:latin typeface="GFS Neohellenic Bold"/>
                        </a:rPr>
                        <a:t>Euler</a:t>
                      </a:r>
                      <a:r>
                        <a:rPr lang="de-DE" sz="2000" baseline="0" dirty="0">
                          <a:latin typeface="GFS Neohellenic Bold"/>
                        </a:rPr>
                        <a:t> </a:t>
                      </a:r>
                      <a:r>
                        <a:rPr lang="de-DE" sz="2000" baseline="0" dirty="0" err="1">
                          <a:latin typeface="GFS Neohellenic Bold"/>
                        </a:rPr>
                        <a:t>Angles</a:t>
                      </a:r>
                      <a:endParaRPr lang="de-DE" sz="2000" dirty="0">
                        <a:latin typeface="GFS Neohellenic 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>
                          <a:latin typeface="GFS Neohellenic Bold"/>
                        </a:rPr>
                        <a:t>Twists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 err="1">
                          <a:latin typeface="GFS Neohellenic Bold"/>
                        </a:rPr>
                        <a:t>Quaternions</a:t>
                      </a:r>
                      <a:endParaRPr lang="de-DE" sz="2000" dirty="0">
                        <a:latin typeface="GFS Neohellenic 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>
                          <a:latin typeface="GFS Neohellenic Bold"/>
                        </a:rPr>
                        <a:t>Twists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>
                          <a:latin typeface="GFS Neohellenic Bold"/>
                        </a:rPr>
                        <a:t>Euler </a:t>
                      </a:r>
                      <a:r>
                        <a:rPr lang="de-DE" sz="2000" dirty="0" err="1">
                          <a:latin typeface="GFS Neohellenic Bold"/>
                        </a:rPr>
                        <a:t>Angles</a:t>
                      </a:r>
                      <a:endParaRPr lang="de-DE" sz="2000" dirty="0">
                        <a:latin typeface="GFS Neohellenic Bold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47750">
                <a:tc>
                  <a:txBody>
                    <a:bodyPr/>
                    <a:lstStyle/>
                    <a:p>
                      <a:pPr algn="ctr"/>
                      <a:r>
                        <a:rPr lang="de-DE" sz="2000" dirty="0" err="1">
                          <a:latin typeface="GFS Neohellenic Bold"/>
                        </a:rPr>
                        <a:t>Quaternions</a:t>
                      </a:r>
                      <a:endParaRPr lang="de-DE" sz="2000" dirty="0">
                        <a:latin typeface="GFS Neohellenic 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>
                          <a:latin typeface="GFS Neohellenic Bold"/>
                        </a:rPr>
                        <a:t>Euler </a:t>
                      </a:r>
                      <a:r>
                        <a:rPr lang="de-DE" sz="2000" dirty="0" err="1">
                          <a:latin typeface="GFS Neohellenic Bold"/>
                        </a:rPr>
                        <a:t>Angles</a:t>
                      </a:r>
                      <a:endParaRPr lang="de-DE" sz="2000" dirty="0">
                        <a:latin typeface="GFS Neohellenic 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>
                          <a:latin typeface="GFS Neohellenic Bold"/>
                        </a:rPr>
                        <a:t>Euler </a:t>
                      </a:r>
                      <a:r>
                        <a:rPr lang="de-DE" sz="2000" dirty="0" err="1">
                          <a:latin typeface="GFS Neohellenic Bold"/>
                        </a:rPr>
                        <a:t>Angles</a:t>
                      </a:r>
                      <a:endParaRPr lang="de-DE" sz="2000" dirty="0">
                        <a:latin typeface="GFS Neohellenic 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>
                          <a:latin typeface="GFS Neohellenic Bold"/>
                        </a:rPr>
                        <a:t>Euler </a:t>
                      </a:r>
                      <a:r>
                        <a:rPr lang="de-DE" sz="2000" dirty="0" err="1">
                          <a:latin typeface="GFS Neohellenic Bold"/>
                        </a:rPr>
                        <a:t>Angles</a:t>
                      </a:r>
                      <a:endParaRPr lang="de-DE" sz="2000" dirty="0">
                        <a:latin typeface="GFS Neohellenic 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 err="1">
                          <a:latin typeface="GFS Neohellenic Bold"/>
                        </a:rPr>
                        <a:t>Quaternions</a:t>
                      </a:r>
                      <a:endParaRPr lang="de-DE" sz="2000" dirty="0">
                        <a:latin typeface="GFS Neohellenic Bold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739900" y="2935514"/>
            <a:ext cx="1892300" cy="1016000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tangle 4"/>
          <p:cNvSpPr/>
          <p:nvPr/>
        </p:nvSpPr>
        <p:spPr>
          <a:xfrm>
            <a:off x="5283200" y="2935514"/>
            <a:ext cx="1739900" cy="1016000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tangle 5"/>
          <p:cNvSpPr/>
          <p:nvPr/>
        </p:nvSpPr>
        <p:spPr>
          <a:xfrm>
            <a:off x="8813800" y="2935514"/>
            <a:ext cx="1648372" cy="1016000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tangle 6"/>
          <p:cNvSpPr/>
          <p:nvPr/>
        </p:nvSpPr>
        <p:spPr>
          <a:xfrm>
            <a:off x="3632200" y="3951514"/>
            <a:ext cx="1651000" cy="1016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tangle 7"/>
          <p:cNvSpPr/>
          <p:nvPr/>
        </p:nvSpPr>
        <p:spPr>
          <a:xfrm>
            <a:off x="7023100" y="3951514"/>
            <a:ext cx="1714500" cy="1016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84D904-77A6-2B49-8F49-08EF68AE4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8474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/>
          <p:cNvSpPr/>
          <p:nvPr/>
        </p:nvSpPr>
        <p:spPr>
          <a:xfrm flipH="1">
            <a:off x="4903797" y="3108027"/>
            <a:ext cx="342198" cy="347241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Articulation</a:t>
            </a:r>
            <a:endParaRPr lang="de-DE" dirty="0"/>
          </a:p>
        </p:txBody>
      </p:sp>
      <p:sp>
        <p:nvSpPr>
          <p:cNvPr id="5" name="Cube 4"/>
          <p:cNvSpPr/>
          <p:nvPr/>
        </p:nvSpPr>
        <p:spPr>
          <a:xfrm>
            <a:off x="5144346" y="2923529"/>
            <a:ext cx="2233914" cy="636608"/>
          </a:xfrm>
          <a:prstGeom prst="cub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7" name="Group 6"/>
          <p:cNvGrpSpPr/>
          <p:nvPr/>
        </p:nvGrpSpPr>
        <p:grpSpPr>
          <a:xfrm>
            <a:off x="1837805" y="2655953"/>
            <a:ext cx="1882442" cy="1808369"/>
            <a:chOff x="518072" y="1352651"/>
            <a:chExt cx="1103393" cy="819530"/>
          </a:xfrm>
        </p:grpSpPr>
        <p:cxnSp>
          <p:nvCxnSpPr>
            <p:cNvPr id="8" name="Straight Arrow Connector 7"/>
            <p:cNvCxnSpPr/>
            <p:nvPr/>
          </p:nvCxnSpPr>
          <p:spPr>
            <a:xfrm flipV="1">
              <a:off x="1018572" y="1352651"/>
              <a:ext cx="0" cy="597517"/>
            </a:xfrm>
            <a:prstGeom prst="straightConnector1">
              <a:avLst/>
            </a:prstGeom>
            <a:ln w="38100">
              <a:solidFill>
                <a:srgbClr val="3076C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1018572" y="1950168"/>
              <a:ext cx="602893" cy="69612"/>
            </a:xfrm>
            <a:prstGeom prst="straightConnector1">
              <a:avLst/>
            </a:prstGeom>
            <a:ln w="38100">
              <a:solidFill>
                <a:srgbClr val="00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518072" y="1950168"/>
              <a:ext cx="500500" cy="22201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2104311" y="2852534"/>
            <a:ext cx="4851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latin typeface="GFS Neohellenic Bold"/>
              </a:rPr>
              <a:t>S</a:t>
            </a:r>
          </a:p>
        </p:txBody>
      </p:sp>
      <p:sp>
        <p:nvSpPr>
          <p:cNvPr id="13" name="Oval 12"/>
          <p:cNvSpPr/>
          <p:nvPr/>
        </p:nvSpPr>
        <p:spPr>
          <a:xfrm flipH="1">
            <a:off x="7265036" y="3064015"/>
            <a:ext cx="342198" cy="347241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Cube 5"/>
          <p:cNvSpPr/>
          <p:nvPr/>
        </p:nvSpPr>
        <p:spPr>
          <a:xfrm>
            <a:off x="7530660" y="2923529"/>
            <a:ext cx="2233914" cy="636608"/>
          </a:xfrm>
          <a:prstGeom prst="cub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4" name="Group 13"/>
          <p:cNvGrpSpPr/>
          <p:nvPr/>
        </p:nvGrpSpPr>
        <p:grpSpPr>
          <a:xfrm>
            <a:off x="8885621" y="2444675"/>
            <a:ext cx="751628" cy="698077"/>
            <a:chOff x="518072" y="1352651"/>
            <a:chExt cx="1103393" cy="819530"/>
          </a:xfrm>
        </p:grpSpPr>
        <p:cxnSp>
          <p:nvCxnSpPr>
            <p:cNvPr id="15" name="Straight Arrow Connector 14"/>
            <p:cNvCxnSpPr/>
            <p:nvPr/>
          </p:nvCxnSpPr>
          <p:spPr>
            <a:xfrm flipV="1">
              <a:off x="1018572" y="1352651"/>
              <a:ext cx="0" cy="597517"/>
            </a:xfrm>
            <a:prstGeom prst="straightConnector1">
              <a:avLst/>
            </a:prstGeom>
            <a:ln w="38100">
              <a:solidFill>
                <a:srgbClr val="3076C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1018572" y="1950168"/>
              <a:ext cx="602893" cy="69612"/>
            </a:xfrm>
            <a:prstGeom prst="straightConnector1">
              <a:avLst/>
            </a:prstGeom>
            <a:ln w="38100">
              <a:solidFill>
                <a:srgbClr val="00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>
              <a:off x="518072" y="1950168"/>
              <a:ext cx="500500" cy="22201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9353886" y="1909063"/>
            <a:ext cx="4851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latin typeface="GFS Neohellenic Bold"/>
              </a:rPr>
              <a:t>B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4611065" y="3388105"/>
            <a:ext cx="426164" cy="4716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6952096" y="3327825"/>
            <a:ext cx="426164" cy="5319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 flipH="1">
            <a:off x="9628200" y="3012937"/>
            <a:ext cx="495358" cy="442331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TextBox 25"/>
          <p:cNvSpPr txBox="1"/>
          <p:nvPr/>
        </p:nvSpPr>
        <p:spPr>
          <a:xfrm>
            <a:off x="2219033" y="4907666"/>
            <a:ext cx="46871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latin typeface="GFS Neohellenic Bold"/>
              </a:rPr>
              <a:t>In a </a:t>
            </a:r>
            <a:r>
              <a:rPr lang="de-DE" sz="3000" dirty="0" err="1">
                <a:latin typeface="GFS Neohellenic Bold"/>
              </a:rPr>
              <a:t>rest</a:t>
            </a:r>
            <a:r>
              <a:rPr lang="de-DE" sz="3000" dirty="0">
                <a:latin typeface="GFS Neohellenic Bold"/>
              </a:rPr>
              <a:t> </a:t>
            </a:r>
            <a:r>
              <a:rPr lang="de-DE" sz="3000" dirty="0" err="1">
                <a:latin typeface="GFS Neohellenic Bold"/>
              </a:rPr>
              <a:t>position</a:t>
            </a:r>
            <a:r>
              <a:rPr lang="de-DE" sz="3000" dirty="0">
                <a:latin typeface="GFS Neohellenic Bold"/>
              </a:rPr>
              <a:t> </a:t>
            </a:r>
            <a:r>
              <a:rPr lang="de-DE" sz="3000" dirty="0" err="1">
                <a:latin typeface="GFS Neohellenic Bold"/>
              </a:rPr>
              <a:t>we</a:t>
            </a:r>
            <a:r>
              <a:rPr lang="de-DE" sz="3000" dirty="0">
                <a:latin typeface="GFS Neohellenic Bold"/>
              </a:rPr>
              <a:t> </a:t>
            </a:r>
            <a:r>
              <a:rPr lang="de-DE" sz="3000" dirty="0" err="1">
                <a:latin typeface="GFS Neohellenic Bold"/>
              </a:rPr>
              <a:t>have</a:t>
            </a:r>
            <a:endParaRPr lang="de-DE" sz="3000" dirty="0">
              <a:latin typeface="GFS Neohellenic Bold"/>
            </a:endParaRPr>
          </a:p>
        </p:txBody>
      </p:sp>
      <p:pic>
        <p:nvPicPr>
          <p:cNvPr id="27" name="Picture 2" descr="http://latex.codecogs.com/png.latex?\LARGE%20\dpi%7b200%7d%20\xi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56229" y="3859768"/>
            <a:ext cx="381000" cy="495301"/>
          </a:xfrm>
          <a:prstGeom prst="rect">
            <a:avLst/>
          </a:prstGeom>
          <a:noFill/>
        </p:spPr>
      </p:pic>
      <p:pic>
        <p:nvPicPr>
          <p:cNvPr id="47108" name="Picture 4" descr="http://latex.codecogs.com/png.latex?\LARGE%20\dpi%7b200%7d%20\xi_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52071" y="3887190"/>
            <a:ext cx="400050" cy="495301"/>
          </a:xfrm>
          <a:prstGeom prst="rect">
            <a:avLst/>
          </a:prstGeom>
          <a:noFill/>
        </p:spPr>
      </p:pic>
      <p:pic>
        <p:nvPicPr>
          <p:cNvPr id="47110" name="Picture 6" descr="http://latex.codecogs.com/png.latex?\LARGE%20\dpi%7b200%7d%20\mathbf%7bp%7d_s(0)%20=%20\mathbf%7bG%7d_%7bsb%7d\mathbf%7bp%7d_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92658" y="5644327"/>
            <a:ext cx="3181350" cy="552451"/>
          </a:xfrm>
          <a:prstGeom prst="rect">
            <a:avLst/>
          </a:prstGeom>
          <a:noFill/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00D264-9B06-C749-BD15-20877E6EB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0681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/>
          <p:cNvSpPr/>
          <p:nvPr/>
        </p:nvSpPr>
        <p:spPr>
          <a:xfrm flipH="1">
            <a:off x="4903797" y="3108027"/>
            <a:ext cx="342198" cy="347241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Articulation</a:t>
            </a:r>
            <a:endParaRPr lang="de-DE" dirty="0"/>
          </a:p>
        </p:txBody>
      </p:sp>
      <p:sp>
        <p:nvSpPr>
          <p:cNvPr id="5" name="Cube 4"/>
          <p:cNvSpPr/>
          <p:nvPr/>
        </p:nvSpPr>
        <p:spPr>
          <a:xfrm>
            <a:off x="5144346" y="2923529"/>
            <a:ext cx="2233914" cy="636608"/>
          </a:xfrm>
          <a:prstGeom prst="cub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oup 6"/>
          <p:cNvGrpSpPr/>
          <p:nvPr/>
        </p:nvGrpSpPr>
        <p:grpSpPr>
          <a:xfrm>
            <a:off x="1837805" y="2655953"/>
            <a:ext cx="1882442" cy="1808369"/>
            <a:chOff x="518072" y="1352651"/>
            <a:chExt cx="1103393" cy="819530"/>
          </a:xfrm>
        </p:grpSpPr>
        <p:cxnSp>
          <p:nvCxnSpPr>
            <p:cNvPr id="8" name="Straight Arrow Connector 7"/>
            <p:cNvCxnSpPr/>
            <p:nvPr/>
          </p:nvCxnSpPr>
          <p:spPr>
            <a:xfrm flipV="1">
              <a:off x="1018572" y="1352651"/>
              <a:ext cx="0" cy="597517"/>
            </a:xfrm>
            <a:prstGeom prst="straightConnector1">
              <a:avLst/>
            </a:prstGeom>
            <a:ln w="38100">
              <a:solidFill>
                <a:srgbClr val="3076C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1018572" y="1950168"/>
              <a:ext cx="602893" cy="69612"/>
            </a:xfrm>
            <a:prstGeom prst="straightConnector1">
              <a:avLst/>
            </a:prstGeom>
            <a:ln w="38100">
              <a:solidFill>
                <a:srgbClr val="00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518072" y="1950168"/>
              <a:ext cx="500500" cy="22201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2104311" y="2852534"/>
            <a:ext cx="4851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latin typeface="GFS Neohellenic Bold"/>
              </a:rPr>
              <a:t>S</a:t>
            </a:r>
          </a:p>
        </p:txBody>
      </p:sp>
      <p:sp>
        <p:nvSpPr>
          <p:cNvPr id="13" name="Oval 12"/>
          <p:cNvSpPr/>
          <p:nvPr/>
        </p:nvSpPr>
        <p:spPr>
          <a:xfrm flipH="1">
            <a:off x="7265036" y="3064015"/>
            <a:ext cx="342198" cy="347241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4611065" y="3388105"/>
            <a:ext cx="426164" cy="4716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6952096" y="3327825"/>
            <a:ext cx="426164" cy="5319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 rot="20176224">
            <a:off x="7202026" y="1352270"/>
            <a:ext cx="2592898" cy="1651074"/>
            <a:chOff x="6006660" y="1909063"/>
            <a:chExt cx="2592898" cy="1651074"/>
          </a:xfrm>
        </p:grpSpPr>
        <p:sp>
          <p:nvSpPr>
            <p:cNvPr id="6" name="Cube 5"/>
            <p:cNvSpPr/>
            <p:nvPr/>
          </p:nvSpPr>
          <p:spPr>
            <a:xfrm>
              <a:off x="6006660" y="2923529"/>
              <a:ext cx="2233914" cy="636608"/>
            </a:xfrm>
            <a:prstGeom prst="cub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4" name="Group 13"/>
            <p:cNvGrpSpPr/>
            <p:nvPr/>
          </p:nvGrpSpPr>
          <p:grpSpPr>
            <a:xfrm>
              <a:off x="7361621" y="2444674"/>
              <a:ext cx="751628" cy="698077"/>
              <a:chOff x="518072" y="1352651"/>
              <a:chExt cx="1103393" cy="819530"/>
            </a:xfrm>
          </p:grpSpPr>
          <p:cxnSp>
            <p:nvCxnSpPr>
              <p:cNvPr id="15" name="Straight Arrow Connector 14"/>
              <p:cNvCxnSpPr/>
              <p:nvPr/>
            </p:nvCxnSpPr>
            <p:spPr>
              <a:xfrm flipV="1">
                <a:off x="1018572" y="1352651"/>
                <a:ext cx="0" cy="597517"/>
              </a:xfrm>
              <a:prstGeom prst="straightConnector1">
                <a:avLst/>
              </a:prstGeom>
              <a:ln w="38100">
                <a:solidFill>
                  <a:srgbClr val="3076C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>
                <a:off x="1018572" y="1950168"/>
                <a:ext cx="602893" cy="69612"/>
              </a:xfrm>
              <a:prstGeom prst="straightConnector1">
                <a:avLst/>
              </a:prstGeom>
              <a:ln w="38100">
                <a:solidFill>
                  <a:srgbClr val="00FF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 flipH="1">
                <a:off x="518072" y="1950168"/>
                <a:ext cx="500500" cy="222013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TextBox 17"/>
            <p:cNvSpPr txBox="1"/>
            <p:nvPr/>
          </p:nvSpPr>
          <p:spPr>
            <a:xfrm>
              <a:off x="7829885" y="1909063"/>
              <a:ext cx="48512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000" dirty="0">
                  <a:latin typeface="GFS Neohellenic Bold"/>
                </a:rPr>
                <a:t>B</a:t>
              </a:r>
            </a:p>
          </p:txBody>
        </p:sp>
        <p:sp>
          <p:nvSpPr>
            <p:cNvPr id="24" name="Oval 23"/>
            <p:cNvSpPr/>
            <p:nvPr/>
          </p:nvSpPr>
          <p:spPr>
            <a:xfrm flipH="1">
              <a:off x="8104200" y="3012936"/>
              <a:ext cx="495358" cy="442331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7" name="Picture 2" descr="http://latex.codecogs.com/png.latex?\LARGE%20\dpi%7b200%7d%20\xi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56229" y="3859768"/>
            <a:ext cx="381000" cy="495301"/>
          </a:xfrm>
          <a:prstGeom prst="rect">
            <a:avLst/>
          </a:prstGeom>
          <a:noFill/>
        </p:spPr>
      </p:pic>
      <p:pic>
        <p:nvPicPr>
          <p:cNvPr id="47108" name="Picture 4" descr="http://latex.codecogs.com/png.latex?\LARGE%20\dpi%7b200%7d%20\xi_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52071" y="3887190"/>
            <a:ext cx="400050" cy="495301"/>
          </a:xfrm>
          <a:prstGeom prst="rect">
            <a:avLst/>
          </a:prstGeom>
          <a:noFill/>
        </p:spPr>
      </p:pic>
      <p:cxnSp>
        <p:nvCxnSpPr>
          <p:cNvPr id="29" name="Straight Connector 28"/>
          <p:cNvCxnSpPr/>
          <p:nvPr/>
        </p:nvCxnSpPr>
        <p:spPr>
          <a:xfrm>
            <a:off x="7378260" y="3560137"/>
            <a:ext cx="2884626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7378260" y="2271865"/>
            <a:ext cx="2884626" cy="1288274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Freeform 38"/>
          <p:cNvSpPr/>
          <p:nvPr/>
        </p:nvSpPr>
        <p:spPr>
          <a:xfrm>
            <a:off x="9175749" y="2852534"/>
            <a:ext cx="279602" cy="643020"/>
          </a:xfrm>
          <a:custGeom>
            <a:avLst/>
            <a:gdLst>
              <a:gd name="connsiteX0" fmla="*/ 23149 w 279721"/>
              <a:gd name="connsiteY0" fmla="*/ 844951 h 844951"/>
              <a:gd name="connsiteX1" fmla="*/ 219919 w 279721"/>
              <a:gd name="connsiteY1" fmla="*/ 613458 h 844951"/>
              <a:gd name="connsiteX2" fmla="*/ 243068 w 279721"/>
              <a:gd name="connsiteY2" fmla="*/ 289367 h 844951"/>
              <a:gd name="connsiteX3" fmla="*/ 0 w 279721"/>
              <a:gd name="connsiteY3" fmla="*/ 0 h 844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9721" h="844951">
                <a:moveTo>
                  <a:pt x="23149" y="844951"/>
                </a:moveTo>
                <a:cubicBezTo>
                  <a:pt x="103207" y="775503"/>
                  <a:pt x="183266" y="706055"/>
                  <a:pt x="219919" y="613458"/>
                </a:cubicBezTo>
                <a:cubicBezTo>
                  <a:pt x="256572" y="520861"/>
                  <a:pt x="279721" y="391610"/>
                  <a:pt x="243068" y="289367"/>
                </a:cubicBezTo>
                <a:cubicBezTo>
                  <a:pt x="206415" y="187124"/>
                  <a:pt x="103207" y="93562"/>
                  <a:pt x="0" y="0"/>
                </a:cubicBezTo>
              </a:path>
            </a:pathLst>
          </a:cu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97D1D0-EC63-FC46-8DB0-7CABC711D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8297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/>
          <p:cNvSpPr/>
          <p:nvPr/>
        </p:nvSpPr>
        <p:spPr>
          <a:xfrm flipH="1">
            <a:off x="4903797" y="3108027"/>
            <a:ext cx="342198" cy="347241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Articulation</a:t>
            </a:r>
            <a:endParaRPr lang="de-DE" dirty="0"/>
          </a:p>
        </p:txBody>
      </p:sp>
      <p:grpSp>
        <p:nvGrpSpPr>
          <p:cNvPr id="3" name="Group 6"/>
          <p:cNvGrpSpPr/>
          <p:nvPr/>
        </p:nvGrpSpPr>
        <p:grpSpPr>
          <a:xfrm>
            <a:off x="1837805" y="2655953"/>
            <a:ext cx="1882442" cy="1808369"/>
            <a:chOff x="518072" y="1352651"/>
            <a:chExt cx="1103393" cy="819530"/>
          </a:xfrm>
        </p:grpSpPr>
        <p:cxnSp>
          <p:nvCxnSpPr>
            <p:cNvPr id="8" name="Straight Arrow Connector 7"/>
            <p:cNvCxnSpPr/>
            <p:nvPr/>
          </p:nvCxnSpPr>
          <p:spPr>
            <a:xfrm flipV="1">
              <a:off x="1018572" y="1352651"/>
              <a:ext cx="0" cy="597517"/>
            </a:xfrm>
            <a:prstGeom prst="straightConnector1">
              <a:avLst/>
            </a:prstGeom>
            <a:ln w="38100">
              <a:solidFill>
                <a:srgbClr val="3076C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1018572" y="1950168"/>
              <a:ext cx="602893" cy="69612"/>
            </a:xfrm>
            <a:prstGeom prst="straightConnector1">
              <a:avLst/>
            </a:prstGeom>
            <a:ln w="38100">
              <a:solidFill>
                <a:srgbClr val="00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518072" y="1950168"/>
              <a:ext cx="500500" cy="22201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2104311" y="2852534"/>
            <a:ext cx="4851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latin typeface="GFS Neohellenic Bold"/>
              </a:rPr>
              <a:t>S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4611065" y="3388105"/>
            <a:ext cx="426164" cy="4716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7" name="Picture 2" descr="http://latex.codecogs.com/png.latex?\LARGE%20\dpi%7b200%7d%20\xi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56229" y="3859768"/>
            <a:ext cx="381000" cy="495301"/>
          </a:xfrm>
          <a:prstGeom prst="rect">
            <a:avLst/>
          </a:prstGeom>
          <a:noFill/>
        </p:spPr>
      </p:pic>
      <p:grpSp>
        <p:nvGrpSpPr>
          <p:cNvPr id="25" name="Group 24"/>
          <p:cNvGrpSpPr/>
          <p:nvPr/>
        </p:nvGrpSpPr>
        <p:grpSpPr>
          <a:xfrm rot="20927639">
            <a:off x="5060549" y="901518"/>
            <a:ext cx="4650578" cy="3064339"/>
            <a:chOff x="3620346" y="1352270"/>
            <a:chExt cx="4650578" cy="3064339"/>
          </a:xfrm>
        </p:grpSpPr>
        <p:sp>
          <p:nvSpPr>
            <p:cNvPr id="5" name="Cube 4"/>
            <p:cNvSpPr/>
            <p:nvPr/>
          </p:nvSpPr>
          <p:spPr>
            <a:xfrm>
              <a:off x="3620346" y="2923529"/>
              <a:ext cx="2233914" cy="636608"/>
            </a:xfrm>
            <a:prstGeom prst="cub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Oval 12"/>
            <p:cNvSpPr/>
            <p:nvPr/>
          </p:nvSpPr>
          <p:spPr>
            <a:xfrm flipH="1">
              <a:off x="5741036" y="3064014"/>
              <a:ext cx="342198" cy="347241"/>
            </a:xfrm>
            <a:prstGeom prst="ellipse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H="1">
              <a:off x="5428096" y="3327824"/>
              <a:ext cx="426164" cy="53194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4" name="Group 24"/>
            <p:cNvGrpSpPr/>
            <p:nvPr/>
          </p:nvGrpSpPr>
          <p:grpSpPr>
            <a:xfrm rot="20176224">
              <a:off x="5678026" y="1352270"/>
              <a:ext cx="2592898" cy="1651074"/>
              <a:chOff x="6006660" y="1909063"/>
              <a:chExt cx="2592898" cy="1651074"/>
            </a:xfrm>
          </p:grpSpPr>
          <p:sp>
            <p:nvSpPr>
              <p:cNvPr id="6" name="Cube 5"/>
              <p:cNvSpPr/>
              <p:nvPr/>
            </p:nvSpPr>
            <p:spPr>
              <a:xfrm>
                <a:off x="6006660" y="2923529"/>
                <a:ext cx="2233914" cy="636608"/>
              </a:xfrm>
              <a:prstGeom prst="cube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grpSp>
            <p:nvGrpSpPr>
              <p:cNvPr id="7" name="Group 13"/>
              <p:cNvGrpSpPr/>
              <p:nvPr/>
            </p:nvGrpSpPr>
            <p:grpSpPr>
              <a:xfrm>
                <a:off x="7361621" y="2444674"/>
                <a:ext cx="751628" cy="698077"/>
                <a:chOff x="518072" y="1352651"/>
                <a:chExt cx="1103393" cy="819530"/>
              </a:xfrm>
            </p:grpSpPr>
            <p:cxnSp>
              <p:nvCxnSpPr>
                <p:cNvPr id="15" name="Straight Arrow Connector 14"/>
                <p:cNvCxnSpPr/>
                <p:nvPr/>
              </p:nvCxnSpPr>
              <p:spPr>
                <a:xfrm flipV="1">
                  <a:off x="1018572" y="1352651"/>
                  <a:ext cx="0" cy="597517"/>
                </a:xfrm>
                <a:prstGeom prst="straightConnector1">
                  <a:avLst/>
                </a:prstGeom>
                <a:ln w="38100">
                  <a:solidFill>
                    <a:srgbClr val="3076CF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Arrow Connector 15"/>
                <p:cNvCxnSpPr/>
                <p:nvPr/>
              </p:nvCxnSpPr>
              <p:spPr>
                <a:xfrm>
                  <a:off x="1018572" y="1950168"/>
                  <a:ext cx="602893" cy="69612"/>
                </a:xfrm>
                <a:prstGeom prst="straightConnector1">
                  <a:avLst/>
                </a:prstGeom>
                <a:ln w="38100">
                  <a:solidFill>
                    <a:srgbClr val="00FF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Arrow Connector 16"/>
                <p:cNvCxnSpPr/>
                <p:nvPr/>
              </p:nvCxnSpPr>
              <p:spPr>
                <a:xfrm flipH="1">
                  <a:off x="518072" y="1950168"/>
                  <a:ext cx="500500" cy="222013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8" name="TextBox 17"/>
              <p:cNvSpPr txBox="1"/>
              <p:nvPr/>
            </p:nvSpPr>
            <p:spPr>
              <a:xfrm>
                <a:off x="7829885" y="1909063"/>
                <a:ext cx="485123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3000" dirty="0">
                    <a:latin typeface="GFS Neohellenic Bold"/>
                  </a:rPr>
                  <a:t>B</a:t>
                </a:r>
              </a:p>
            </p:txBody>
          </p:sp>
          <p:sp>
            <p:nvSpPr>
              <p:cNvPr id="24" name="Oval 23"/>
              <p:cNvSpPr/>
              <p:nvPr/>
            </p:nvSpPr>
            <p:spPr>
              <a:xfrm flipH="1">
                <a:off x="8104200" y="3012936"/>
                <a:ext cx="495358" cy="442331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pic>
          <p:nvPicPr>
            <p:cNvPr id="47108" name="Picture 4" descr="http://latex.codecogs.com/png.latex?\LARGE%20\dpi%7b200%7d%20\xi_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858322">
              <a:off x="5104841" y="3921308"/>
              <a:ext cx="400050" cy="495301"/>
            </a:xfrm>
            <a:prstGeom prst="rect">
              <a:avLst/>
            </a:prstGeom>
            <a:noFill/>
          </p:spPr>
        </p:pic>
      </p:grpSp>
      <p:cxnSp>
        <p:nvCxnSpPr>
          <p:cNvPr id="28" name="Straight Connector 27"/>
          <p:cNvCxnSpPr/>
          <p:nvPr/>
        </p:nvCxnSpPr>
        <p:spPr>
          <a:xfrm>
            <a:off x="5245995" y="3560137"/>
            <a:ext cx="4935868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5245995" y="2583096"/>
            <a:ext cx="4935868" cy="965296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7485748" y="1074155"/>
            <a:ext cx="2869736" cy="2033872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Freeform 35"/>
          <p:cNvSpPr/>
          <p:nvPr/>
        </p:nvSpPr>
        <p:spPr>
          <a:xfrm rot="20542217">
            <a:off x="9352566" y="1960243"/>
            <a:ext cx="168286" cy="710850"/>
          </a:xfrm>
          <a:custGeom>
            <a:avLst/>
            <a:gdLst>
              <a:gd name="connsiteX0" fmla="*/ 23149 w 279721"/>
              <a:gd name="connsiteY0" fmla="*/ 844951 h 844951"/>
              <a:gd name="connsiteX1" fmla="*/ 219919 w 279721"/>
              <a:gd name="connsiteY1" fmla="*/ 613458 h 844951"/>
              <a:gd name="connsiteX2" fmla="*/ 243068 w 279721"/>
              <a:gd name="connsiteY2" fmla="*/ 289367 h 844951"/>
              <a:gd name="connsiteX3" fmla="*/ 0 w 279721"/>
              <a:gd name="connsiteY3" fmla="*/ 0 h 844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9721" h="844951">
                <a:moveTo>
                  <a:pt x="23149" y="844951"/>
                </a:moveTo>
                <a:cubicBezTo>
                  <a:pt x="103207" y="775503"/>
                  <a:pt x="183266" y="706055"/>
                  <a:pt x="219919" y="613458"/>
                </a:cubicBezTo>
                <a:cubicBezTo>
                  <a:pt x="256572" y="520861"/>
                  <a:pt x="279721" y="391610"/>
                  <a:pt x="243068" y="289367"/>
                </a:cubicBezTo>
                <a:cubicBezTo>
                  <a:pt x="206415" y="187124"/>
                  <a:pt x="103207" y="93562"/>
                  <a:pt x="0" y="0"/>
                </a:cubicBezTo>
              </a:path>
            </a:pathLst>
          </a:cu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Freeform 36"/>
          <p:cNvSpPr/>
          <p:nvPr/>
        </p:nvSpPr>
        <p:spPr>
          <a:xfrm rot="20542217">
            <a:off x="9317130" y="2828752"/>
            <a:ext cx="168286" cy="710850"/>
          </a:xfrm>
          <a:custGeom>
            <a:avLst/>
            <a:gdLst>
              <a:gd name="connsiteX0" fmla="*/ 23149 w 279721"/>
              <a:gd name="connsiteY0" fmla="*/ 844951 h 844951"/>
              <a:gd name="connsiteX1" fmla="*/ 219919 w 279721"/>
              <a:gd name="connsiteY1" fmla="*/ 613458 h 844951"/>
              <a:gd name="connsiteX2" fmla="*/ 243068 w 279721"/>
              <a:gd name="connsiteY2" fmla="*/ 289367 h 844951"/>
              <a:gd name="connsiteX3" fmla="*/ 0 w 279721"/>
              <a:gd name="connsiteY3" fmla="*/ 0 h 844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9721" h="844951">
                <a:moveTo>
                  <a:pt x="23149" y="844951"/>
                </a:moveTo>
                <a:cubicBezTo>
                  <a:pt x="103207" y="775503"/>
                  <a:pt x="183266" y="706055"/>
                  <a:pt x="219919" y="613458"/>
                </a:cubicBezTo>
                <a:cubicBezTo>
                  <a:pt x="256572" y="520861"/>
                  <a:pt x="279721" y="391610"/>
                  <a:pt x="243068" y="289367"/>
                </a:cubicBezTo>
                <a:cubicBezTo>
                  <a:pt x="206415" y="187124"/>
                  <a:pt x="103207" y="93562"/>
                  <a:pt x="0" y="0"/>
                </a:cubicBezTo>
              </a:path>
            </a:pathLst>
          </a:cu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2226" name="Picture 2" descr="http://latex.codecogs.com/png.latex?\LARGE%20\dpi%7b200%7d%20\theta_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33256" y="3024270"/>
            <a:ext cx="381000" cy="466726"/>
          </a:xfrm>
          <a:prstGeom prst="rect">
            <a:avLst/>
          </a:prstGeom>
          <a:noFill/>
        </p:spPr>
      </p:pic>
      <p:pic>
        <p:nvPicPr>
          <p:cNvPr id="52228" name="Picture 4" descr="http://latex.codecogs.com/png.latex?\LARGE%20\dpi%7b200%7d%20\theta_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714206" y="1951452"/>
            <a:ext cx="400050" cy="466726"/>
          </a:xfrm>
          <a:prstGeom prst="rect">
            <a:avLst/>
          </a:prstGeom>
          <a:noFill/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BB2C230-4769-494A-9C72-3809BFD04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5264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/>
          <p:cNvSpPr/>
          <p:nvPr/>
        </p:nvSpPr>
        <p:spPr>
          <a:xfrm flipH="1">
            <a:off x="4903797" y="3108027"/>
            <a:ext cx="342198" cy="347241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Articulation</a:t>
            </a:r>
            <a:endParaRPr lang="de-DE" dirty="0"/>
          </a:p>
        </p:txBody>
      </p:sp>
      <p:grpSp>
        <p:nvGrpSpPr>
          <p:cNvPr id="3" name="Group 6"/>
          <p:cNvGrpSpPr/>
          <p:nvPr/>
        </p:nvGrpSpPr>
        <p:grpSpPr>
          <a:xfrm>
            <a:off x="1837805" y="2655953"/>
            <a:ext cx="1882442" cy="1808369"/>
            <a:chOff x="518072" y="1352651"/>
            <a:chExt cx="1103393" cy="819530"/>
          </a:xfrm>
        </p:grpSpPr>
        <p:cxnSp>
          <p:nvCxnSpPr>
            <p:cNvPr id="8" name="Straight Arrow Connector 7"/>
            <p:cNvCxnSpPr/>
            <p:nvPr/>
          </p:nvCxnSpPr>
          <p:spPr>
            <a:xfrm flipV="1">
              <a:off x="1018572" y="1352651"/>
              <a:ext cx="0" cy="597517"/>
            </a:xfrm>
            <a:prstGeom prst="straightConnector1">
              <a:avLst/>
            </a:prstGeom>
            <a:ln w="38100">
              <a:solidFill>
                <a:srgbClr val="3076C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1018572" y="1950168"/>
              <a:ext cx="602893" cy="69612"/>
            </a:xfrm>
            <a:prstGeom prst="straightConnector1">
              <a:avLst/>
            </a:prstGeom>
            <a:ln w="38100">
              <a:solidFill>
                <a:srgbClr val="00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518072" y="1950168"/>
              <a:ext cx="500500" cy="22201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2104311" y="2852534"/>
            <a:ext cx="4851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latin typeface="GFS Neohellenic Bold"/>
              </a:rPr>
              <a:t>S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4611065" y="3388105"/>
            <a:ext cx="426164" cy="4716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4405" y="5516961"/>
            <a:ext cx="71913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25"/>
          <p:cNvSpPr txBox="1"/>
          <p:nvPr/>
        </p:nvSpPr>
        <p:spPr>
          <a:xfrm>
            <a:off x="2204405" y="4874781"/>
            <a:ext cx="77831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latin typeface="GFS Neohellenic Bold"/>
              </a:rPr>
              <a:t>The </a:t>
            </a:r>
            <a:r>
              <a:rPr lang="de-DE" sz="3000" dirty="0" err="1">
                <a:latin typeface="GFS Neohellenic Bold"/>
              </a:rPr>
              <a:t>coordinates</a:t>
            </a:r>
            <a:r>
              <a:rPr lang="de-DE" sz="3000" dirty="0">
                <a:latin typeface="GFS Neohellenic Bold"/>
              </a:rPr>
              <a:t> </a:t>
            </a:r>
            <a:r>
              <a:rPr lang="de-DE" sz="3000" dirty="0" err="1">
                <a:latin typeface="GFS Neohellenic Bold"/>
              </a:rPr>
              <a:t>of</a:t>
            </a:r>
            <a:r>
              <a:rPr lang="de-DE" sz="3000" dirty="0">
                <a:latin typeface="GFS Neohellenic Bold"/>
              </a:rPr>
              <a:t> </a:t>
            </a:r>
            <a:r>
              <a:rPr lang="de-DE" sz="3000" dirty="0" err="1">
                <a:latin typeface="GFS Neohellenic Bold"/>
              </a:rPr>
              <a:t>the</a:t>
            </a:r>
            <a:r>
              <a:rPr lang="de-DE" sz="3000" dirty="0">
                <a:latin typeface="GFS Neohellenic Bold"/>
              </a:rPr>
              <a:t> </a:t>
            </a:r>
            <a:r>
              <a:rPr lang="de-DE" sz="3000" dirty="0" err="1">
                <a:latin typeface="GFS Neohellenic Bold"/>
              </a:rPr>
              <a:t>point</a:t>
            </a:r>
            <a:r>
              <a:rPr lang="de-DE" sz="3000" dirty="0">
                <a:latin typeface="GFS Neohellenic Bold"/>
              </a:rPr>
              <a:t> in </a:t>
            </a:r>
            <a:r>
              <a:rPr lang="de-DE" sz="3000" dirty="0" err="1">
                <a:latin typeface="GFS Neohellenic Bold"/>
              </a:rPr>
              <a:t>the</a:t>
            </a:r>
            <a:r>
              <a:rPr lang="de-DE" sz="3000" dirty="0">
                <a:latin typeface="GFS Neohellenic Bold"/>
              </a:rPr>
              <a:t> </a:t>
            </a:r>
            <a:r>
              <a:rPr lang="de-DE" sz="3000" dirty="0" err="1">
                <a:latin typeface="GFS Neohellenic Bold"/>
              </a:rPr>
              <a:t>spatial</a:t>
            </a:r>
            <a:r>
              <a:rPr lang="de-DE" sz="3000" dirty="0">
                <a:latin typeface="GFS Neohellenic Bold"/>
              </a:rPr>
              <a:t> </a:t>
            </a:r>
            <a:r>
              <a:rPr lang="de-DE" sz="3000" dirty="0" err="1">
                <a:latin typeface="GFS Neohellenic Bold"/>
              </a:rPr>
              <a:t>frame</a:t>
            </a:r>
            <a:endParaRPr lang="de-DE" sz="3000" dirty="0">
              <a:latin typeface="GFS Neohellenic Bold"/>
            </a:endParaRPr>
          </a:p>
        </p:txBody>
      </p:sp>
      <p:pic>
        <p:nvPicPr>
          <p:cNvPr id="27" name="Picture 2" descr="http://latex.codecogs.com/png.latex?\LARGE%20\dpi%7b200%7d%20\xi_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56229" y="3859768"/>
            <a:ext cx="381000" cy="495301"/>
          </a:xfrm>
          <a:prstGeom prst="rect">
            <a:avLst/>
          </a:prstGeom>
          <a:noFill/>
        </p:spPr>
      </p:pic>
      <p:grpSp>
        <p:nvGrpSpPr>
          <p:cNvPr id="4" name="Group 24"/>
          <p:cNvGrpSpPr/>
          <p:nvPr/>
        </p:nvGrpSpPr>
        <p:grpSpPr>
          <a:xfrm rot="20927639">
            <a:off x="5060549" y="901518"/>
            <a:ext cx="4650578" cy="3064339"/>
            <a:chOff x="3620346" y="1352270"/>
            <a:chExt cx="4650578" cy="3064339"/>
          </a:xfrm>
        </p:grpSpPr>
        <p:sp>
          <p:nvSpPr>
            <p:cNvPr id="5" name="Cube 4"/>
            <p:cNvSpPr/>
            <p:nvPr/>
          </p:nvSpPr>
          <p:spPr>
            <a:xfrm>
              <a:off x="3620346" y="2923529"/>
              <a:ext cx="2233914" cy="636608"/>
            </a:xfrm>
            <a:prstGeom prst="cub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Oval 12"/>
            <p:cNvSpPr/>
            <p:nvPr/>
          </p:nvSpPr>
          <p:spPr>
            <a:xfrm flipH="1">
              <a:off x="5741036" y="3064014"/>
              <a:ext cx="342198" cy="347241"/>
            </a:xfrm>
            <a:prstGeom prst="ellipse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H="1">
              <a:off x="5428096" y="3327824"/>
              <a:ext cx="426164" cy="53194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7" name="Group 24"/>
            <p:cNvGrpSpPr/>
            <p:nvPr/>
          </p:nvGrpSpPr>
          <p:grpSpPr>
            <a:xfrm rot="20176224">
              <a:off x="5678026" y="1352270"/>
              <a:ext cx="2592898" cy="1651074"/>
              <a:chOff x="6006660" y="1909063"/>
              <a:chExt cx="2592898" cy="1651074"/>
            </a:xfrm>
          </p:grpSpPr>
          <p:sp>
            <p:nvSpPr>
              <p:cNvPr id="6" name="Cube 5"/>
              <p:cNvSpPr/>
              <p:nvPr/>
            </p:nvSpPr>
            <p:spPr>
              <a:xfrm>
                <a:off x="6006660" y="2923529"/>
                <a:ext cx="2233914" cy="636608"/>
              </a:xfrm>
              <a:prstGeom prst="cube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grpSp>
            <p:nvGrpSpPr>
              <p:cNvPr id="12" name="Group 13"/>
              <p:cNvGrpSpPr/>
              <p:nvPr/>
            </p:nvGrpSpPr>
            <p:grpSpPr>
              <a:xfrm>
                <a:off x="7361621" y="2444674"/>
                <a:ext cx="751628" cy="698077"/>
                <a:chOff x="518072" y="1352651"/>
                <a:chExt cx="1103393" cy="819530"/>
              </a:xfrm>
            </p:grpSpPr>
            <p:cxnSp>
              <p:nvCxnSpPr>
                <p:cNvPr id="15" name="Straight Arrow Connector 14"/>
                <p:cNvCxnSpPr/>
                <p:nvPr/>
              </p:nvCxnSpPr>
              <p:spPr>
                <a:xfrm flipV="1">
                  <a:off x="1018572" y="1352651"/>
                  <a:ext cx="0" cy="597517"/>
                </a:xfrm>
                <a:prstGeom prst="straightConnector1">
                  <a:avLst/>
                </a:prstGeom>
                <a:ln w="38100">
                  <a:solidFill>
                    <a:srgbClr val="3076CF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Arrow Connector 15"/>
                <p:cNvCxnSpPr/>
                <p:nvPr/>
              </p:nvCxnSpPr>
              <p:spPr>
                <a:xfrm>
                  <a:off x="1018572" y="1950168"/>
                  <a:ext cx="602893" cy="69612"/>
                </a:xfrm>
                <a:prstGeom prst="straightConnector1">
                  <a:avLst/>
                </a:prstGeom>
                <a:ln w="38100">
                  <a:solidFill>
                    <a:srgbClr val="00FF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Arrow Connector 16"/>
                <p:cNvCxnSpPr/>
                <p:nvPr/>
              </p:nvCxnSpPr>
              <p:spPr>
                <a:xfrm flipH="1">
                  <a:off x="518072" y="1950168"/>
                  <a:ext cx="500500" cy="222013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8" name="TextBox 17"/>
              <p:cNvSpPr txBox="1"/>
              <p:nvPr/>
            </p:nvSpPr>
            <p:spPr>
              <a:xfrm>
                <a:off x="7829885" y="1909063"/>
                <a:ext cx="485123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3000" dirty="0">
                    <a:latin typeface="GFS Neohellenic Bold"/>
                  </a:rPr>
                  <a:t>B</a:t>
                </a:r>
              </a:p>
            </p:txBody>
          </p:sp>
          <p:sp>
            <p:nvSpPr>
              <p:cNvPr id="24" name="Oval 23"/>
              <p:cNvSpPr/>
              <p:nvPr/>
            </p:nvSpPr>
            <p:spPr>
              <a:xfrm flipH="1">
                <a:off x="8104200" y="3012936"/>
                <a:ext cx="495358" cy="442331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pic>
          <p:nvPicPr>
            <p:cNvPr id="47108" name="Picture 4" descr="http://latex.codecogs.com/png.latex?\LARGE%20\dpi%7b200%7d%20\xi_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858322">
              <a:off x="5104841" y="3921308"/>
              <a:ext cx="400050" cy="495301"/>
            </a:xfrm>
            <a:prstGeom prst="rect">
              <a:avLst/>
            </a:prstGeom>
            <a:noFill/>
          </p:spPr>
        </p:pic>
      </p:grpSp>
      <p:cxnSp>
        <p:nvCxnSpPr>
          <p:cNvPr id="28" name="Straight Connector 27"/>
          <p:cNvCxnSpPr/>
          <p:nvPr/>
        </p:nvCxnSpPr>
        <p:spPr>
          <a:xfrm>
            <a:off x="5245995" y="3560137"/>
            <a:ext cx="4935868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5245995" y="2583096"/>
            <a:ext cx="4935868" cy="965296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7485748" y="1074155"/>
            <a:ext cx="2869736" cy="2033872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Freeform 35"/>
          <p:cNvSpPr/>
          <p:nvPr/>
        </p:nvSpPr>
        <p:spPr>
          <a:xfrm rot="20542217">
            <a:off x="9352566" y="1960243"/>
            <a:ext cx="168286" cy="710850"/>
          </a:xfrm>
          <a:custGeom>
            <a:avLst/>
            <a:gdLst>
              <a:gd name="connsiteX0" fmla="*/ 23149 w 279721"/>
              <a:gd name="connsiteY0" fmla="*/ 844951 h 844951"/>
              <a:gd name="connsiteX1" fmla="*/ 219919 w 279721"/>
              <a:gd name="connsiteY1" fmla="*/ 613458 h 844951"/>
              <a:gd name="connsiteX2" fmla="*/ 243068 w 279721"/>
              <a:gd name="connsiteY2" fmla="*/ 289367 h 844951"/>
              <a:gd name="connsiteX3" fmla="*/ 0 w 279721"/>
              <a:gd name="connsiteY3" fmla="*/ 0 h 844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9721" h="844951">
                <a:moveTo>
                  <a:pt x="23149" y="844951"/>
                </a:moveTo>
                <a:cubicBezTo>
                  <a:pt x="103207" y="775503"/>
                  <a:pt x="183266" y="706055"/>
                  <a:pt x="219919" y="613458"/>
                </a:cubicBezTo>
                <a:cubicBezTo>
                  <a:pt x="256572" y="520861"/>
                  <a:pt x="279721" y="391610"/>
                  <a:pt x="243068" y="289367"/>
                </a:cubicBezTo>
                <a:cubicBezTo>
                  <a:pt x="206415" y="187124"/>
                  <a:pt x="103207" y="93562"/>
                  <a:pt x="0" y="0"/>
                </a:cubicBezTo>
              </a:path>
            </a:pathLst>
          </a:cu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Freeform 36"/>
          <p:cNvSpPr/>
          <p:nvPr/>
        </p:nvSpPr>
        <p:spPr>
          <a:xfrm rot="20542217">
            <a:off x="9317130" y="2828752"/>
            <a:ext cx="168286" cy="710850"/>
          </a:xfrm>
          <a:custGeom>
            <a:avLst/>
            <a:gdLst>
              <a:gd name="connsiteX0" fmla="*/ 23149 w 279721"/>
              <a:gd name="connsiteY0" fmla="*/ 844951 h 844951"/>
              <a:gd name="connsiteX1" fmla="*/ 219919 w 279721"/>
              <a:gd name="connsiteY1" fmla="*/ 613458 h 844951"/>
              <a:gd name="connsiteX2" fmla="*/ 243068 w 279721"/>
              <a:gd name="connsiteY2" fmla="*/ 289367 h 844951"/>
              <a:gd name="connsiteX3" fmla="*/ 0 w 279721"/>
              <a:gd name="connsiteY3" fmla="*/ 0 h 844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9721" h="844951">
                <a:moveTo>
                  <a:pt x="23149" y="844951"/>
                </a:moveTo>
                <a:cubicBezTo>
                  <a:pt x="103207" y="775503"/>
                  <a:pt x="183266" y="706055"/>
                  <a:pt x="219919" y="613458"/>
                </a:cubicBezTo>
                <a:cubicBezTo>
                  <a:pt x="256572" y="520861"/>
                  <a:pt x="279721" y="391610"/>
                  <a:pt x="243068" y="289367"/>
                </a:cubicBezTo>
                <a:cubicBezTo>
                  <a:pt x="206415" y="187124"/>
                  <a:pt x="103207" y="93562"/>
                  <a:pt x="0" y="0"/>
                </a:cubicBezTo>
              </a:path>
            </a:pathLst>
          </a:cu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2226" name="Picture 2" descr="http://latex.codecogs.com/png.latex?\LARGE%20\dpi%7b200%7d%20\theta_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733256" y="3024270"/>
            <a:ext cx="381000" cy="466726"/>
          </a:xfrm>
          <a:prstGeom prst="rect">
            <a:avLst/>
          </a:prstGeom>
          <a:noFill/>
        </p:spPr>
      </p:pic>
      <p:pic>
        <p:nvPicPr>
          <p:cNvPr id="52228" name="Picture 4" descr="http://latex.codecogs.com/png.latex?\LARGE%20\dpi%7b200%7d%20\theta_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714206" y="1951452"/>
            <a:ext cx="400050" cy="466726"/>
          </a:xfrm>
          <a:prstGeom prst="rect">
            <a:avLst/>
          </a:prstGeom>
          <a:noFill/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1398797B-427F-7D4D-837D-8CC39A36D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8163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512DFC12-F118-3E4E-BD44-2A21C4FCC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Product of exponentials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375A11A4-A804-0146-BE32-7BD83D67E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99707"/>
            <a:ext cx="10515600" cy="3277255"/>
          </a:xfrm>
        </p:spPr>
        <p:txBody>
          <a:bodyPr/>
          <a:lstStyle/>
          <a:p>
            <a:r>
              <a:rPr lang="de-DE" dirty="0">
                <a:latin typeface="GFS Neohellenic Bold"/>
              </a:rPr>
              <a:t>                 </a:t>
            </a:r>
            <a:r>
              <a:rPr lang="de-DE" dirty="0" err="1">
                <a:latin typeface="GFS Neohellenic Bold"/>
              </a:rPr>
              <a:t>is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the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mapping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from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coordinate</a:t>
            </a:r>
            <a:r>
              <a:rPr lang="de-DE" dirty="0">
                <a:latin typeface="GFS Neohellenic Bold"/>
              </a:rPr>
              <a:t> B </a:t>
            </a:r>
            <a:r>
              <a:rPr lang="de-DE" dirty="0" err="1">
                <a:latin typeface="GFS Neohellenic Bold"/>
              </a:rPr>
              <a:t>to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coordiante</a:t>
            </a:r>
            <a:r>
              <a:rPr lang="de-DE" dirty="0">
                <a:latin typeface="GFS Neohellenic Bold"/>
              </a:rPr>
              <a:t> S</a:t>
            </a:r>
          </a:p>
          <a:p>
            <a:endParaRPr lang="de-DE" dirty="0">
              <a:latin typeface="GFS Neohellenic Bold"/>
            </a:endParaRPr>
          </a:p>
          <a:p>
            <a:r>
              <a:rPr lang="de-DE" dirty="0">
                <a:latin typeface="GFS Neohellenic Bold"/>
              </a:rPr>
              <a:t>BUT                    </a:t>
            </a:r>
            <a:r>
              <a:rPr lang="de-DE" dirty="0">
                <a:solidFill>
                  <a:srgbClr val="FF0000"/>
                </a:solidFill>
                <a:latin typeface="GFS Neohellenic Bold"/>
              </a:rPr>
              <a:t>IS NOT </a:t>
            </a:r>
            <a:r>
              <a:rPr lang="de-DE" dirty="0" err="1">
                <a:latin typeface="GFS Neohellenic Bold"/>
              </a:rPr>
              <a:t>the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mapping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from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segment</a:t>
            </a:r>
            <a:r>
              <a:rPr lang="de-DE" dirty="0">
                <a:latin typeface="GFS Neohellenic Bold"/>
              </a:rPr>
              <a:t> i+1 </a:t>
            </a:r>
            <a:r>
              <a:rPr lang="de-DE" dirty="0" err="1">
                <a:latin typeface="GFS Neohellenic Bold"/>
              </a:rPr>
              <a:t>to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segment</a:t>
            </a:r>
            <a:r>
              <a:rPr lang="de-DE" dirty="0">
                <a:latin typeface="GFS Neohellenic Bold"/>
              </a:rPr>
              <a:t> i.</a:t>
            </a:r>
          </a:p>
          <a:p>
            <a:endParaRPr lang="de-DE" dirty="0">
              <a:solidFill>
                <a:srgbClr val="FF0000"/>
              </a:solidFill>
              <a:latin typeface="GFS Neohellenic Bold"/>
            </a:endParaRPr>
          </a:p>
          <a:p>
            <a:r>
              <a:rPr lang="de-DE" dirty="0">
                <a:latin typeface="GFS Neohellenic Bold"/>
              </a:rPr>
              <a:t>Think </a:t>
            </a:r>
            <a:r>
              <a:rPr lang="de-DE" dirty="0" err="1">
                <a:latin typeface="GFS Neohellenic Bold"/>
              </a:rPr>
              <a:t>of</a:t>
            </a:r>
            <a:r>
              <a:rPr lang="de-DE" dirty="0">
                <a:latin typeface="GFS Neohellenic Bold"/>
              </a:rPr>
              <a:t>                    </a:t>
            </a:r>
            <a:r>
              <a:rPr lang="de-DE" dirty="0" err="1">
                <a:latin typeface="GFS Neohellenic Bold"/>
              </a:rPr>
              <a:t>simply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as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the</a:t>
            </a:r>
            <a:r>
              <a:rPr lang="de-DE" dirty="0">
                <a:latin typeface="GFS Neohellenic Bold"/>
              </a:rPr>
              <a:t> relative </a:t>
            </a:r>
            <a:r>
              <a:rPr lang="de-DE" dirty="0" err="1">
                <a:latin typeface="GFS Neohellenic Bold"/>
              </a:rPr>
              <a:t>motion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of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that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joint</a:t>
            </a:r>
            <a:r>
              <a:rPr lang="de-DE" dirty="0">
                <a:latin typeface="GFS Neohellenic Bold"/>
              </a:rPr>
              <a:t>.</a:t>
            </a:r>
            <a:endParaRPr lang="en-GB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FD25F46-9182-3E42-9FAA-5ABE724BA5D6}"/>
              </a:ext>
            </a:extLst>
          </p:cNvPr>
          <p:cNvGrpSpPr/>
          <p:nvPr/>
        </p:nvGrpSpPr>
        <p:grpSpPr>
          <a:xfrm>
            <a:off x="838200" y="1427299"/>
            <a:ext cx="7720314" cy="1327960"/>
            <a:chOff x="1952263" y="1429696"/>
            <a:chExt cx="7720314" cy="1327960"/>
          </a:xfrm>
        </p:grpSpPr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AECD3707-0F70-D943-80A0-45C790D1C9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952263" y="1429696"/>
              <a:ext cx="7720314" cy="13279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474BA99-54C8-3A4C-9C43-B62A7F962F70}"/>
                </a:ext>
              </a:extLst>
            </p:cNvPr>
            <p:cNvSpPr/>
            <p:nvPr/>
          </p:nvSpPr>
          <p:spPr>
            <a:xfrm>
              <a:off x="2143125" y="1574145"/>
              <a:ext cx="7529452" cy="981035"/>
            </a:xfrm>
            <a:prstGeom prst="rect">
              <a:avLst/>
            </a:prstGeom>
            <a:noFill/>
            <a:ln w="57150">
              <a:solidFill>
                <a:srgbClr val="CC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9" name="Picture 2">
            <a:extLst>
              <a:ext uri="{FF2B5EF4-FFF2-40B4-BE49-F238E27FC236}">
                <a16:creationId xmlns:a16="http://schemas.microsoft.com/office/drawing/2014/main" id="{4598093F-403C-B446-A8F8-DDBF9F4277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4193" t="27778" r="74077" b="20447"/>
          <a:stretch/>
        </p:blipFill>
        <p:spPr bwMode="auto">
          <a:xfrm>
            <a:off x="1204686" y="2824924"/>
            <a:ext cx="1353039" cy="554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4" descr="http://latex.codecogs.com/png.latex?\LARGE%20\dpi%7b200%7d%20\exp(\theta_i\widehat%7b\xi%7d_i)">
            <a:extLst>
              <a:ext uri="{FF2B5EF4-FFF2-40B4-BE49-F238E27FC236}">
                <a16:creationId xmlns:a16="http://schemas.microsoft.com/office/drawing/2014/main" id="{247DD365-730E-CC4A-814A-6EE25E333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86395" y="3817433"/>
            <a:ext cx="1342659" cy="502636"/>
          </a:xfrm>
          <a:prstGeom prst="rect">
            <a:avLst/>
          </a:prstGeom>
          <a:noFill/>
        </p:spPr>
      </p:pic>
      <p:pic>
        <p:nvPicPr>
          <p:cNvPr id="21" name="Picture 4" descr="http://latex.codecogs.com/png.latex?\LARGE%20\dpi%7b200%7d%20\exp(\theta_i\widehat%7b\xi%7d_i)">
            <a:extLst>
              <a:ext uri="{FF2B5EF4-FFF2-40B4-BE49-F238E27FC236}">
                <a16:creationId xmlns:a16="http://schemas.microsoft.com/office/drawing/2014/main" id="{9373D809-7FA7-6A4E-8B24-FB7836D7D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1412" y="4876260"/>
            <a:ext cx="1375454" cy="514913"/>
          </a:xfrm>
          <a:prstGeom prst="rect">
            <a:avLst/>
          </a:prstGeom>
          <a:noFill/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8677C1E2-2346-8640-A494-BD23CA0C1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36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A84C9-6152-654F-A496-1038C2CA5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Commutativity of Rotations – 3D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473394-BAE3-1B45-9D24-79488B8D58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8800"/>
            <a:ext cx="5410200" cy="3975100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Try it at home – grab a bottle!</a:t>
            </a:r>
          </a:p>
          <a:p>
            <a:pPr lvl="1"/>
            <a:r>
              <a:rPr lang="en-GB" dirty="0"/>
              <a:t>Rotate 90</a:t>
            </a:r>
            <a:r>
              <a:rPr lang="en-GB" baseline="30000" dirty="0"/>
              <a:t>o</a:t>
            </a:r>
            <a:r>
              <a:rPr lang="en-GB" dirty="0"/>
              <a:t> around Y, then Z, then X</a:t>
            </a:r>
          </a:p>
          <a:p>
            <a:pPr lvl="1"/>
            <a:r>
              <a:rPr lang="en-GB" dirty="0"/>
              <a:t>Rotate 90</a:t>
            </a:r>
            <a:r>
              <a:rPr lang="en-GB" baseline="30000" dirty="0"/>
              <a:t>o</a:t>
            </a:r>
            <a:r>
              <a:rPr lang="en-GB" dirty="0"/>
              <a:t> around Z, then Y, then X</a:t>
            </a:r>
          </a:p>
          <a:p>
            <a:pPr lvl="1"/>
            <a:r>
              <a:rPr lang="en-GB" dirty="0"/>
              <a:t>Was there any difference?</a:t>
            </a:r>
          </a:p>
          <a:p>
            <a:pPr lvl="1"/>
            <a:endParaRPr lang="en-GB" dirty="0"/>
          </a:p>
          <a:p>
            <a:pPr lvl="1"/>
            <a:endParaRPr lang="en-GB" baseline="30000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003BC2-E73F-7C4B-85EC-791A00ACD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D6E0A3-B38D-6047-AC87-BF215C9D18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250" t="12445" r="14750" b="12667"/>
          <a:stretch/>
        </p:blipFill>
        <p:spPr>
          <a:xfrm>
            <a:off x="7711440" y="1403032"/>
            <a:ext cx="3048000" cy="513588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BF9563F-87A6-8343-B284-62490E844DDA}"/>
              </a:ext>
            </a:extLst>
          </p:cNvPr>
          <p:cNvGrpSpPr/>
          <p:nvPr/>
        </p:nvGrpSpPr>
        <p:grpSpPr>
          <a:xfrm>
            <a:off x="342900" y="3788568"/>
            <a:ext cx="6385560" cy="3032761"/>
            <a:chOff x="342900" y="3788568"/>
            <a:chExt cx="6385560" cy="303276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6810004-5DEE-0748-B2A1-627C4E058E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375" t="55778" r="34250"/>
            <a:stretch/>
          </p:blipFill>
          <p:spPr>
            <a:xfrm>
              <a:off x="342900" y="3788569"/>
              <a:ext cx="6385560" cy="303276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5E1B21B-D059-6D4D-B5D8-8BA9950ADFB5}"/>
                </a:ext>
              </a:extLst>
            </p:cNvPr>
            <p:cNvSpPr/>
            <p:nvPr/>
          </p:nvSpPr>
          <p:spPr>
            <a:xfrm>
              <a:off x="6248400" y="3788568"/>
              <a:ext cx="480060" cy="22921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750916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Inverse </a:t>
            </a:r>
            <a:r>
              <a:rPr lang="de-DE" dirty="0" err="1"/>
              <a:t>Kinematics</a:t>
            </a:r>
            <a:endParaRPr lang="de-DE" dirty="0"/>
          </a:p>
        </p:txBody>
      </p:sp>
      <p:sp>
        <p:nvSpPr>
          <p:cNvPr id="98" name="Content Placeholder 97">
            <a:extLst>
              <a:ext uri="{FF2B5EF4-FFF2-40B4-BE49-F238E27FC236}">
                <a16:creationId xmlns:a16="http://schemas.microsoft.com/office/drawing/2014/main" id="{5BE09D23-F4B8-8D42-9596-F0DE8115C9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err="1">
                <a:latin typeface="GFS Neohellenic Bold"/>
              </a:rPr>
              <a:t>Supose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we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want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to</a:t>
            </a:r>
            <a:r>
              <a:rPr lang="de-DE" dirty="0">
                <a:latin typeface="GFS Neohellenic Bold"/>
              </a:rPr>
              <a:t> find </a:t>
            </a:r>
            <a:r>
              <a:rPr lang="de-DE" dirty="0" err="1">
                <a:latin typeface="GFS Neohellenic Bold"/>
              </a:rPr>
              <a:t>the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angles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to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reach</a:t>
            </a:r>
            <a:r>
              <a:rPr lang="de-DE" dirty="0">
                <a:latin typeface="GFS Neohellenic Bold"/>
              </a:rPr>
              <a:t> a </a:t>
            </a:r>
            <a:r>
              <a:rPr lang="de-DE" dirty="0" err="1">
                <a:latin typeface="GFS Neohellenic Bold"/>
              </a:rPr>
              <a:t>specific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goal</a:t>
            </a:r>
            <a:endParaRPr lang="de-DE" dirty="0">
              <a:latin typeface="GFS Neohellenic Bold"/>
            </a:endParaRPr>
          </a:p>
          <a:p>
            <a:endParaRPr lang="en-GB" dirty="0"/>
          </a:p>
        </p:txBody>
      </p:sp>
      <p:grpSp>
        <p:nvGrpSpPr>
          <p:cNvPr id="3" name="Group 2"/>
          <p:cNvGrpSpPr/>
          <p:nvPr/>
        </p:nvGrpSpPr>
        <p:grpSpPr>
          <a:xfrm>
            <a:off x="5392785" y="3429000"/>
            <a:ext cx="1676400" cy="3429000"/>
            <a:chOff x="2133600" y="2057400"/>
            <a:chExt cx="1676400" cy="3429000"/>
          </a:xfrm>
        </p:grpSpPr>
        <p:sp>
          <p:nvSpPr>
            <p:cNvPr id="4" name="Oval 3"/>
            <p:cNvSpPr/>
            <p:nvPr/>
          </p:nvSpPr>
          <p:spPr bwMode="auto">
            <a:xfrm>
              <a:off x="2743200" y="22098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5" name="Oval 4"/>
            <p:cNvSpPr/>
            <p:nvPr/>
          </p:nvSpPr>
          <p:spPr bwMode="auto">
            <a:xfrm>
              <a:off x="2209800" y="27432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6" name="Oval 5"/>
            <p:cNvSpPr/>
            <p:nvPr/>
          </p:nvSpPr>
          <p:spPr bwMode="auto">
            <a:xfrm>
              <a:off x="3429000" y="24384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7" name="Oval 6"/>
            <p:cNvSpPr/>
            <p:nvPr/>
          </p:nvSpPr>
          <p:spPr bwMode="auto">
            <a:xfrm>
              <a:off x="3048000" y="32766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3276600" y="36576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2895600" y="35814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0" name="Oval 9"/>
            <p:cNvSpPr/>
            <p:nvPr/>
          </p:nvSpPr>
          <p:spPr bwMode="auto">
            <a:xfrm>
              <a:off x="2667000" y="44196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3429000" y="45720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3657600" y="32004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2743200" y="51054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3429000" y="53340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3048000" y="20574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cxnSp>
          <p:nvCxnSpPr>
            <p:cNvPr id="16" name="Straight Connector 15"/>
            <p:cNvCxnSpPr>
              <a:stCxn id="4" idx="3"/>
              <a:endCxn id="5" idx="7"/>
            </p:cNvCxnSpPr>
            <p:nvPr/>
          </p:nvCxnSpPr>
          <p:spPr bwMode="auto">
            <a:xfrm rot="5400000">
              <a:off x="2339882" y="2339882"/>
              <a:ext cx="425636" cy="425636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17" name="Group 115"/>
            <p:cNvGrpSpPr/>
            <p:nvPr/>
          </p:nvGrpSpPr>
          <p:grpSpPr>
            <a:xfrm>
              <a:off x="2133600" y="2895600"/>
              <a:ext cx="152400" cy="685800"/>
              <a:chOff x="2133600" y="2895600"/>
              <a:chExt cx="152400" cy="685800"/>
            </a:xfrm>
          </p:grpSpPr>
          <p:sp>
            <p:nvSpPr>
              <p:cNvPr id="30" name="Oval 29"/>
              <p:cNvSpPr/>
              <p:nvPr/>
            </p:nvSpPr>
            <p:spPr bwMode="auto">
              <a:xfrm>
                <a:off x="2133600" y="3429000"/>
                <a:ext cx="152400" cy="152400"/>
              </a:xfrm>
              <a:prstGeom prst="ellips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47675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endParaRPr lang="de-DE" sz="160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cxnSp>
            <p:nvCxnSpPr>
              <p:cNvPr id="31" name="Straight Connector 30"/>
              <p:cNvCxnSpPr>
                <a:endCxn id="30" idx="0"/>
              </p:cNvCxnSpPr>
              <p:nvPr/>
            </p:nvCxnSpPr>
            <p:spPr bwMode="auto">
              <a:xfrm rot="5400000">
                <a:off x="1981200" y="3124200"/>
                <a:ext cx="533400" cy="76200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18" name="Straight Connector 17"/>
            <p:cNvCxnSpPr>
              <a:stCxn id="15" idx="4"/>
              <a:endCxn id="7" idx="0"/>
            </p:cNvCxnSpPr>
            <p:nvPr/>
          </p:nvCxnSpPr>
          <p:spPr bwMode="auto">
            <a:xfrm rot="5400000">
              <a:off x="2590800" y="2743200"/>
              <a:ext cx="1066800" cy="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>
              <a:stCxn id="7" idx="7"/>
              <a:endCxn id="6" idx="3"/>
            </p:cNvCxnSpPr>
            <p:nvPr/>
          </p:nvCxnSpPr>
          <p:spPr bwMode="auto">
            <a:xfrm rot="5400000" flipH="1" flipV="1">
              <a:off x="2949482" y="2797082"/>
              <a:ext cx="730436" cy="273236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>
              <a:stCxn id="6" idx="5"/>
              <a:endCxn id="12" idx="6"/>
            </p:cNvCxnSpPr>
            <p:nvPr/>
          </p:nvCxnSpPr>
          <p:spPr bwMode="auto">
            <a:xfrm rot="16200000" flipH="1">
              <a:off x="3330482" y="2797082"/>
              <a:ext cx="708118" cy="250918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/>
            <p:cNvCxnSpPr>
              <a:stCxn id="9" idx="4"/>
              <a:endCxn id="10" idx="0"/>
            </p:cNvCxnSpPr>
            <p:nvPr/>
          </p:nvCxnSpPr>
          <p:spPr bwMode="auto">
            <a:xfrm rot="5400000">
              <a:off x="2514600" y="3962400"/>
              <a:ext cx="685800" cy="22860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/>
            <p:cNvCxnSpPr>
              <a:stCxn id="8" idx="5"/>
              <a:endCxn id="11" idx="0"/>
            </p:cNvCxnSpPr>
            <p:nvPr/>
          </p:nvCxnSpPr>
          <p:spPr bwMode="auto">
            <a:xfrm rot="16200000" flipH="1">
              <a:off x="3063782" y="4130582"/>
              <a:ext cx="784318" cy="98518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>
              <a:stCxn id="11" idx="4"/>
              <a:endCxn id="14" idx="0"/>
            </p:cNvCxnSpPr>
            <p:nvPr/>
          </p:nvCxnSpPr>
          <p:spPr bwMode="auto">
            <a:xfrm rot="5400000">
              <a:off x="3200400" y="5029200"/>
              <a:ext cx="609600" cy="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/>
            <p:cNvCxnSpPr>
              <a:stCxn id="10" idx="4"/>
              <a:endCxn id="13" idx="0"/>
            </p:cNvCxnSpPr>
            <p:nvPr/>
          </p:nvCxnSpPr>
          <p:spPr bwMode="auto">
            <a:xfrm rot="16200000" flipH="1">
              <a:off x="2514600" y="4800600"/>
              <a:ext cx="533400" cy="7620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Straight Connector 24"/>
            <p:cNvCxnSpPr>
              <a:stCxn id="9" idx="0"/>
              <a:endCxn id="7" idx="3"/>
            </p:cNvCxnSpPr>
            <p:nvPr/>
          </p:nvCxnSpPr>
          <p:spPr bwMode="auto">
            <a:xfrm rot="5400000" flipH="1" flipV="1">
              <a:off x="2933700" y="3444782"/>
              <a:ext cx="174718" cy="98518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/>
            <p:cNvCxnSpPr>
              <a:stCxn id="7" idx="5"/>
              <a:endCxn id="8" idx="0"/>
            </p:cNvCxnSpPr>
            <p:nvPr/>
          </p:nvCxnSpPr>
          <p:spPr bwMode="auto">
            <a:xfrm rot="16200000" flipH="1">
              <a:off x="3139982" y="3444782"/>
              <a:ext cx="250918" cy="174718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7" name="Oval 26"/>
            <p:cNvSpPr/>
            <p:nvPr/>
          </p:nvSpPr>
          <p:spPr bwMode="auto">
            <a:xfrm>
              <a:off x="3124200" y="35814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cxnSp>
          <p:nvCxnSpPr>
            <p:cNvPr id="28" name="Straight Connector 27"/>
            <p:cNvCxnSpPr>
              <a:stCxn id="12" idx="3"/>
              <a:endCxn id="27" idx="6"/>
            </p:cNvCxnSpPr>
            <p:nvPr/>
          </p:nvCxnSpPr>
          <p:spPr bwMode="auto">
            <a:xfrm rot="5400000">
              <a:off x="3314700" y="3292382"/>
              <a:ext cx="327118" cy="403318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Connector 28"/>
            <p:cNvCxnSpPr>
              <a:stCxn id="4" idx="4"/>
              <a:endCxn id="7" idx="1"/>
            </p:cNvCxnSpPr>
            <p:nvPr/>
          </p:nvCxnSpPr>
          <p:spPr bwMode="auto">
            <a:xfrm rot="16200000" flipH="1">
              <a:off x="2476500" y="2705100"/>
              <a:ext cx="936718" cy="250918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2" name="Group 31"/>
          <p:cNvGrpSpPr/>
          <p:nvPr/>
        </p:nvGrpSpPr>
        <p:grpSpPr>
          <a:xfrm>
            <a:off x="5087985" y="3429000"/>
            <a:ext cx="1981200" cy="3429000"/>
            <a:chOff x="3200400" y="2133600"/>
            <a:chExt cx="1981200" cy="3429000"/>
          </a:xfrm>
        </p:grpSpPr>
        <p:sp>
          <p:nvSpPr>
            <p:cNvPr id="33" name="Oval 32"/>
            <p:cNvSpPr/>
            <p:nvPr/>
          </p:nvSpPr>
          <p:spPr bwMode="auto">
            <a:xfrm>
              <a:off x="4114800" y="22860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34" name="Oval 33"/>
            <p:cNvSpPr/>
            <p:nvPr/>
          </p:nvSpPr>
          <p:spPr bwMode="auto">
            <a:xfrm>
              <a:off x="3581400" y="2819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35" name="Oval 34"/>
            <p:cNvSpPr/>
            <p:nvPr/>
          </p:nvSpPr>
          <p:spPr bwMode="auto">
            <a:xfrm>
              <a:off x="4800600" y="25146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36" name="Oval 35"/>
            <p:cNvSpPr/>
            <p:nvPr/>
          </p:nvSpPr>
          <p:spPr bwMode="auto">
            <a:xfrm>
              <a:off x="4419600" y="33528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37" name="Oval 36"/>
            <p:cNvSpPr/>
            <p:nvPr/>
          </p:nvSpPr>
          <p:spPr bwMode="auto">
            <a:xfrm>
              <a:off x="4648200" y="37338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38" name="Oval 37"/>
            <p:cNvSpPr/>
            <p:nvPr/>
          </p:nvSpPr>
          <p:spPr bwMode="auto">
            <a:xfrm>
              <a:off x="4267200" y="36576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39" name="Oval 38"/>
            <p:cNvSpPr/>
            <p:nvPr/>
          </p:nvSpPr>
          <p:spPr bwMode="auto">
            <a:xfrm>
              <a:off x="4038600" y="44958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40" name="Oval 39"/>
            <p:cNvSpPr/>
            <p:nvPr/>
          </p:nvSpPr>
          <p:spPr bwMode="auto">
            <a:xfrm>
              <a:off x="4800600" y="46482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41" name="Oval 40"/>
            <p:cNvSpPr/>
            <p:nvPr/>
          </p:nvSpPr>
          <p:spPr bwMode="auto">
            <a:xfrm>
              <a:off x="5029200" y="32766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42" name="Oval 41"/>
            <p:cNvSpPr/>
            <p:nvPr/>
          </p:nvSpPr>
          <p:spPr bwMode="auto">
            <a:xfrm>
              <a:off x="4114800" y="51816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43" name="Oval 42"/>
            <p:cNvSpPr/>
            <p:nvPr/>
          </p:nvSpPr>
          <p:spPr bwMode="auto">
            <a:xfrm>
              <a:off x="4800600" y="54102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44" name="Oval 43"/>
            <p:cNvSpPr/>
            <p:nvPr/>
          </p:nvSpPr>
          <p:spPr bwMode="auto">
            <a:xfrm>
              <a:off x="4419600" y="21336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cxnSp>
          <p:nvCxnSpPr>
            <p:cNvPr id="45" name="Straight Connector 44"/>
            <p:cNvCxnSpPr>
              <a:stCxn id="33" idx="3"/>
              <a:endCxn id="34" idx="7"/>
            </p:cNvCxnSpPr>
            <p:nvPr/>
          </p:nvCxnSpPr>
          <p:spPr bwMode="auto">
            <a:xfrm rot="5400000">
              <a:off x="3711482" y="2416082"/>
              <a:ext cx="425636" cy="425636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6" name="Oval 45"/>
            <p:cNvSpPr/>
            <p:nvPr/>
          </p:nvSpPr>
          <p:spPr bwMode="auto">
            <a:xfrm>
              <a:off x="3200400" y="22860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cxnSp>
          <p:nvCxnSpPr>
            <p:cNvPr id="47" name="Straight Connector 46"/>
            <p:cNvCxnSpPr>
              <a:stCxn id="34" idx="1"/>
              <a:endCxn id="46" idx="5"/>
            </p:cNvCxnSpPr>
            <p:nvPr/>
          </p:nvCxnSpPr>
          <p:spPr bwMode="auto">
            <a:xfrm rot="16200000" flipV="1">
              <a:off x="3254282" y="2492282"/>
              <a:ext cx="425636" cy="273236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Straight Connector 47"/>
            <p:cNvCxnSpPr>
              <a:stCxn id="44" idx="4"/>
              <a:endCxn id="36" idx="0"/>
            </p:cNvCxnSpPr>
            <p:nvPr/>
          </p:nvCxnSpPr>
          <p:spPr bwMode="auto">
            <a:xfrm rot="5400000">
              <a:off x="3962400" y="2819400"/>
              <a:ext cx="1066800" cy="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" name="Straight Connector 48"/>
            <p:cNvCxnSpPr>
              <a:stCxn id="36" idx="7"/>
              <a:endCxn id="35" idx="3"/>
            </p:cNvCxnSpPr>
            <p:nvPr/>
          </p:nvCxnSpPr>
          <p:spPr bwMode="auto">
            <a:xfrm rot="5400000" flipH="1" flipV="1">
              <a:off x="4321082" y="2873282"/>
              <a:ext cx="730436" cy="273236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0" name="Straight Connector 49"/>
            <p:cNvCxnSpPr>
              <a:stCxn id="35" idx="5"/>
              <a:endCxn id="41" idx="6"/>
            </p:cNvCxnSpPr>
            <p:nvPr/>
          </p:nvCxnSpPr>
          <p:spPr bwMode="auto">
            <a:xfrm rot="16200000" flipH="1">
              <a:off x="4702082" y="2873282"/>
              <a:ext cx="708118" cy="250918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1" name="Straight Connector 50"/>
            <p:cNvCxnSpPr>
              <a:stCxn id="38" idx="4"/>
              <a:endCxn id="39" idx="0"/>
            </p:cNvCxnSpPr>
            <p:nvPr/>
          </p:nvCxnSpPr>
          <p:spPr bwMode="auto">
            <a:xfrm rot="5400000">
              <a:off x="3886200" y="4038600"/>
              <a:ext cx="685800" cy="22860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Straight Connector 51"/>
            <p:cNvCxnSpPr>
              <a:stCxn id="37" idx="5"/>
              <a:endCxn id="40" idx="0"/>
            </p:cNvCxnSpPr>
            <p:nvPr/>
          </p:nvCxnSpPr>
          <p:spPr bwMode="auto">
            <a:xfrm rot="16200000" flipH="1">
              <a:off x="4435382" y="4206782"/>
              <a:ext cx="784318" cy="98518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" name="Straight Connector 52"/>
            <p:cNvCxnSpPr>
              <a:stCxn id="40" idx="4"/>
              <a:endCxn id="43" idx="0"/>
            </p:cNvCxnSpPr>
            <p:nvPr/>
          </p:nvCxnSpPr>
          <p:spPr bwMode="auto">
            <a:xfrm rot="5400000">
              <a:off x="4572000" y="5105400"/>
              <a:ext cx="609600" cy="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" name="Straight Connector 53"/>
            <p:cNvCxnSpPr>
              <a:stCxn id="39" idx="4"/>
              <a:endCxn id="42" idx="0"/>
            </p:cNvCxnSpPr>
            <p:nvPr/>
          </p:nvCxnSpPr>
          <p:spPr bwMode="auto">
            <a:xfrm rot="16200000" flipH="1">
              <a:off x="3886200" y="4876800"/>
              <a:ext cx="533400" cy="7620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5" name="Straight Connector 54"/>
            <p:cNvCxnSpPr>
              <a:stCxn id="38" idx="0"/>
              <a:endCxn id="36" idx="3"/>
            </p:cNvCxnSpPr>
            <p:nvPr/>
          </p:nvCxnSpPr>
          <p:spPr bwMode="auto">
            <a:xfrm rot="5400000" flipH="1" flipV="1">
              <a:off x="4305300" y="3520982"/>
              <a:ext cx="174718" cy="98518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/>
            <p:cNvCxnSpPr>
              <a:stCxn id="36" idx="5"/>
              <a:endCxn id="37" idx="0"/>
            </p:cNvCxnSpPr>
            <p:nvPr/>
          </p:nvCxnSpPr>
          <p:spPr bwMode="auto">
            <a:xfrm rot="16200000" flipH="1">
              <a:off x="4511582" y="3520982"/>
              <a:ext cx="250918" cy="174718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7" name="Oval 56"/>
            <p:cNvSpPr/>
            <p:nvPr/>
          </p:nvSpPr>
          <p:spPr bwMode="auto">
            <a:xfrm>
              <a:off x="4495800" y="36576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cxnSp>
          <p:nvCxnSpPr>
            <p:cNvPr id="58" name="Straight Connector 57"/>
            <p:cNvCxnSpPr>
              <a:stCxn id="41" idx="3"/>
              <a:endCxn id="57" idx="6"/>
            </p:cNvCxnSpPr>
            <p:nvPr/>
          </p:nvCxnSpPr>
          <p:spPr bwMode="auto">
            <a:xfrm rot="5400000">
              <a:off x="4686300" y="3368582"/>
              <a:ext cx="327118" cy="403318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9" name="Straight Connector 58"/>
            <p:cNvCxnSpPr>
              <a:stCxn id="33" idx="4"/>
              <a:endCxn id="36" idx="1"/>
            </p:cNvCxnSpPr>
            <p:nvPr/>
          </p:nvCxnSpPr>
          <p:spPr bwMode="auto">
            <a:xfrm rot="16200000" flipH="1">
              <a:off x="3848100" y="2781300"/>
              <a:ext cx="936718" cy="250918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0" name="Group 59"/>
          <p:cNvGrpSpPr/>
          <p:nvPr/>
        </p:nvGrpSpPr>
        <p:grpSpPr>
          <a:xfrm>
            <a:off x="5392785" y="2819400"/>
            <a:ext cx="1676400" cy="4038600"/>
            <a:chOff x="5105400" y="1524000"/>
            <a:chExt cx="1676400" cy="4038600"/>
          </a:xfrm>
        </p:grpSpPr>
        <p:sp>
          <p:nvSpPr>
            <p:cNvPr id="61" name="Oval 60"/>
            <p:cNvSpPr/>
            <p:nvPr/>
          </p:nvSpPr>
          <p:spPr bwMode="auto">
            <a:xfrm>
              <a:off x="5715000" y="228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62" name="Oval 61"/>
            <p:cNvSpPr/>
            <p:nvPr/>
          </p:nvSpPr>
          <p:spPr bwMode="auto">
            <a:xfrm>
              <a:off x="5105400" y="21336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63" name="Oval 62"/>
            <p:cNvSpPr/>
            <p:nvPr/>
          </p:nvSpPr>
          <p:spPr bwMode="auto">
            <a:xfrm>
              <a:off x="6400800" y="25146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64" name="Oval 63"/>
            <p:cNvSpPr/>
            <p:nvPr/>
          </p:nvSpPr>
          <p:spPr bwMode="auto">
            <a:xfrm>
              <a:off x="6019800" y="33528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65" name="Oval 64"/>
            <p:cNvSpPr/>
            <p:nvPr/>
          </p:nvSpPr>
          <p:spPr bwMode="auto">
            <a:xfrm>
              <a:off x="6248400" y="37338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66" name="Oval 65"/>
            <p:cNvSpPr/>
            <p:nvPr/>
          </p:nvSpPr>
          <p:spPr bwMode="auto">
            <a:xfrm>
              <a:off x="5867400" y="36576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67" name="Oval 66"/>
            <p:cNvSpPr/>
            <p:nvPr/>
          </p:nvSpPr>
          <p:spPr bwMode="auto">
            <a:xfrm>
              <a:off x="5638800" y="44958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68" name="Oval 67"/>
            <p:cNvSpPr/>
            <p:nvPr/>
          </p:nvSpPr>
          <p:spPr bwMode="auto">
            <a:xfrm>
              <a:off x="6400800" y="46482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69" name="Oval 68"/>
            <p:cNvSpPr/>
            <p:nvPr/>
          </p:nvSpPr>
          <p:spPr bwMode="auto">
            <a:xfrm>
              <a:off x="6629400" y="32766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70" name="Oval 69"/>
            <p:cNvSpPr/>
            <p:nvPr/>
          </p:nvSpPr>
          <p:spPr bwMode="auto">
            <a:xfrm>
              <a:off x="5715000" y="51816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71" name="Oval 70"/>
            <p:cNvSpPr/>
            <p:nvPr/>
          </p:nvSpPr>
          <p:spPr bwMode="auto">
            <a:xfrm>
              <a:off x="6400800" y="54102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72" name="Oval 71"/>
            <p:cNvSpPr/>
            <p:nvPr/>
          </p:nvSpPr>
          <p:spPr bwMode="auto">
            <a:xfrm>
              <a:off x="6019800" y="21336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cxnSp>
          <p:nvCxnSpPr>
            <p:cNvPr id="73" name="Straight Connector 72"/>
            <p:cNvCxnSpPr>
              <a:stCxn id="61" idx="2"/>
              <a:endCxn id="62" idx="5"/>
            </p:cNvCxnSpPr>
            <p:nvPr/>
          </p:nvCxnSpPr>
          <p:spPr bwMode="auto">
            <a:xfrm rot="10800000">
              <a:off x="5235482" y="2263682"/>
              <a:ext cx="479518" cy="98518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4" name="Oval 73"/>
            <p:cNvSpPr/>
            <p:nvPr/>
          </p:nvSpPr>
          <p:spPr bwMode="auto">
            <a:xfrm>
              <a:off x="5105400" y="15240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cxnSp>
          <p:nvCxnSpPr>
            <p:cNvPr id="75" name="Straight Connector 74"/>
            <p:cNvCxnSpPr>
              <a:stCxn id="62" idx="0"/>
              <a:endCxn id="74" idx="4"/>
            </p:cNvCxnSpPr>
            <p:nvPr/>
          </p:nvCxnSpPr>
          <p:spPr bwMode="auto">
            <a:xfrm rot="5400000" flipH="1" flipV="1">
              <a:off x="4953000" y="1905000"/>
              <a:ext cx="457200" cy="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6" name="Straight Connector 75"/>
            <p:cNvCxnSpPr>
              <a:stCxn id="72" idx="4"/>
              <a:endCxn id="64" idx="0"/>
            </p:cNvCxnSpPr>
            <p:nvPr/>
          </p:nvCxnSpPr>
          <p:spPr bwMode="auto">
            <a:xfrm rot="5400000">
              <a:off x="5562600" y="2819400"/>
              <a:ext cx="1066800" cy="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7" name="Straight Connector 76"/>
            <p:cNvCxnSpPr>
              <a:stCxn id="64" idx="7"/>
              <a:endCxn id="63" idx="3"/>
            </p:cNvCxnSpPr>
            <p:nvPr/>
          </p:nvCxnSpPr>
          <p:spPr bwMode="auto">
            <a:xfrm rot="5400000" flipH="1" flipV="1">
              <a:off x="5921282" y="2873282"/>
              <a:ext cx="730436" cy="273236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8" name="Straight Connector 77"/>
            <p:cNvCxnSpPr>
              <a:stCxn id="63" idx="5"/>
              <a:endCxn id="69" idx="6"/>
            </p:cNvCxnSpPr>
            <p:nvPr/>
          </p:nvCxnSpPr>
          <p:spPr bwMode="auto">
            <a:xfrm rot="16200000" flipH="1">
              <a:off x="6302282" y="2873282"/>
              <a:ext cx="708118" cy="250918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9" name="Straight Connector 78"/>
            <p:cNvCxnSpPr>
              <a:stCxn id="66" idx="4"/>
              <a:endCxn id="67" idx="0"/>
            </p:cNvCxnSpPr>
            <p:nvPr/>
          </p:nvCxnSpPr>
          <p:spPr bwMode="auto">
            <a:xfrm rot="5400000">
              <a:off x="5486400" y="4038600"/>
              <a:ext cx="685800" cy="22860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0" name="Straight Connector 79"/>
            <p:cNvCxnSpPr>
              <a:stCxn id="65" idx="5"/>
              <a:endCxn id="68" idx="0"/>
            </p:cNvCxnSpPr>
            <p:nvPr/>
          </p:nvCxnSpPr>
          <p:spPr bwMode="auto">
            <a:xfrm rot="16200000" flipH="1">
              <a:off x="6035582" y="4206782"/>
              <a:ext cx="784318" cy="98518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1" name="Straight Connector 80"/>
            <p:cNvCxnSpPr>
              <a:stCxn id="68" idx="4"/>
              <a:endCxn id="71" idx="0"/>
            </p:cNvCxnSpPr>
            <p:nvPr/>
          </p:nvCxnSpPr>
          <p:spPr bwMode="auto">
            <a:xfrm rot="5400000">
              <a:off x="6172200" y="5105400"/>
              <a:ext cx="609600" cy="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" name="Straight Connector 81"/>
            <p:cNvCxnSpPr>
              <a:stCxn id="67" idx="4"/>
              <a:endCxn id="70" idx="0"/>
            </p:cNvCxnSpPr>
            <p:nvPr/>
          </p:nvCxnSpPr>
          <p:spPr bwMode="auto">
            <a:xfrm rot="16200000" flipH="1">
              <a:off x="5486400" y="4876800"/>
              <a:ext cx="533400" cy="7620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3" name="Straight Connector 82"/>
            <p:cNvCxnSpPr>
              <a:stCxn id="66" idx="0"/>
              <a:endCxn id="64" idx="3"/>
            </p:cNvCxnSpPr>
            <p:nvPr/>
          </p:nvCxnSpPr>
          <p:spPr bwMode="auto">
            <a:xfrm rot="5400000" flipH="1" flipV="1">
              <a:off x="5905500" y="3520982"/>
              <a:ext cx="174718" cy="98518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>
              <a:stCxn id="64" idx="5"/>
              <a:endCxn id="65" idx="0"/>
            </p:cNvCxnSpPr>
            <p:nvPr/>
          </p:nvCxnSpPr>
          <p:spPr bwMode="auto">
            <a:xfrm rot="16200000" flipH="1">
              <a:off x="6111782" y="3520982"/>
              <a:ext cx="250918" cy="174718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5" name="Oval 84"/>
            <p:cNvSpPr/>
            <p:nvPr/>
          </p:nvSpPr>
          <p:spPr bwMode="auto">
            <a:xfrm>
              <a:off x="6096000" y="36576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cxnSp>
          <p:nvCxnSpPr>
            <p:cNvPr id="86" name="Straight Connector 85"/>
            <p:cNvCxnSpPr>
              <a:stCxn id="69" idx="3"/>
              <a:endCxn id="85" idx="6"/>
            </p:cNvCxnSpPr>
            <p:nvPr/>
          </p:nvCxnSpPr>
          <p:spPr bwMode="auto">
            <a:xfrm rot="5400000">
              <a:off x="6286500" y="3368582"/>
              <a:ext cx="327118" cy="403318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7" name="Straight Connector 86"/>
            <p:cNvCxnSpPr>
              <a:stCxn id="61" idx="4"/>
              <a:endCxn id="64" idx="1"/>
            </p:cNvCxnSpPr>
            <p:nvPr/>
          </p:nvCxnSpPr>
          <p:spPr bwMode="auto">
            <a:xfrm rot="16200000" flipH="1">
              <a:off x="5448300" y="2781300"/>
              <a:ext cx="936718" cy="250918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88" name="Arc 87"/>
          <p:cNvSpPr/>
          <p:nvPr/>
        </p:nvSpPr>
        <p:spPr bwMode="auto">
          <a:xfrm rot="9957068">
            <a:off x="5259374" y="3735022"/>
            <a:ext cx="745826" cy="876157"/>
          </a:xfrm>
          <a:prstGeom prst="arc">
            <a:avLst>
              <a:gd name="adj1" fmla="val 17005561"/>
              <a:gd name="adj2" fmla="val 3959306"/>
            </a:avLst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76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de-DE" sz="16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9" name="Arc 88"/>
          <p:cNvSpPr/>
          <p:nvPr/>
        </p:nvSpPr>
        <p:spPr bwMode="auto">
          <a:xfrm rot="9957068">
            <a:off x="5716574" y="3277823"/>
            <a:ext cx="745826" cy="876157"/>
          </a:xfrm>
          <a:prstGeom prst="arc">
            <a:avLst>
              <a:gd name="adj1" fmla="val 17005561"/>
              <a:gd name="adj2" fmla="val 3959306"/>
            </a:avLst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76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de-DE" sz="160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90" name="Picture 89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6586585" y="4699000"/>
            <a:ext cx="50800" cy="50880"/>
          </a:xfrm>
          <a:prstGeom prst="rect">
            <a:avLst/>
          </a:prstGeom>
        </p:spPr>
      </p:pic>
      <p:pic>
        <p:nvPicPr>
          <p:cNvPr id="91" name="Picture 90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6586585" y="4699000"/>
            <a:ext cx="50800" cy="50880"/>
          </a:xfrm>
          <a:prstGeom prst="rect">
            <a:avLst/>
          </a:prstGeom>
        </p:spPr>
      </p:pic>
      <p:pic>
        <p:nvPicPr>
          <p:cNvPr id="92" name="Picture 2" descr="http://latex.codecogs.com/gif.latex?\300dpi%20\theta_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5586" y="4419600"/>
            <a:ext cx="297603" cy="352426"/>
          </a:xfrm>
          <a:prstGeom prst="rect">
            <a:avLst/>
          </a:prstGeom>
          <a:noFill/>
        </p:spPr>
      </p:pic>
      <p:pic>
        <p:nvPicPr>
          <p:cNvPr id="93" name="Picture 4" descr="http://latex.codecogs.com/gif.latex?\300dpi%20\theta_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92786" y="3657600"/>
            <a:ext cx="305435" cy="352426"/>
          </a:xfrm>
          <a:prstGeom prst="rect">
            <a:avLst/>
          </a:prstGeom>
          <a:noFill/>
        </p:spPr>
      </p:pic>
      <p:pic>
        <p:nvPicPr>
          <p:cNvPr id="94" name="Picture 10" descr="http://latex.codecogs.com/gif.latex?\300dpi%20X_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35585" y="5181600"/>
            <a:ext cx="464126" cy="304800"/>
          </a:xfrm>
          <a:prstGeom prst="rect">
            <a:avLst/>
          </a:prstGeom>
          <a:noFill/>
        </p:spPr>
      </p:pic>
      <p:pic>
        <p:nvPicPr>
          <p:cNvPr id="95" name="Picture 12" descr="http://latex.codecogs.com/gif.latex?\300dpi%20X_B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35586" y="2438400"/>
            <a:ext cx="471053" cy="304800"/>
          </a:xfrm>
          <a:prstGeom prst="rect">
            <a:avLst/>
          </a:prstGeom>
          <a:noFill/>
        </p:spPr>
      </p:pic>
      <p:sp>
        <p:nvSpPr>
          <p:cNvPr id="96" name="Arc 95"/>
          <p:cNvSpPr/>
          <p:nvPr/>
        </p:nvSpPr>
        <p:spPr bwMode="auto">
          <a:xfrm rot="10800000">
            <a:off x="3792585" y="2590800"/>
            <a:ext cx="1295400" cy="2743200"/>
          </a:xfrm>
          <a:prstGeom prst="arc">
            <a:avLst>
              <a:gd name="adj1" fmla="val 16200000"/>
              <a:gd name="adj2" fmla="val 5114498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76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de-DE" sz="16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97" name="Oval 96"/>
          <p:cNvSpPr/>
          <p:nvPr/>
        </p:nvSpPr>
        <p:spPr>
          <a:xfrm>
            <a:off x="5301121" y="2708475"/>
            <a:ext cx="380365" cy="381000"/>
          </a:xfrm>
          <a:prstGeom prst="ellipse">
            <a:avLst/>
          </a:prstGeom>
          <a:noFill/>
          <a:ln w="571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0" name="Slide Number Placeholder 99">
            <a:extLst>
              <a:ext uri="{FF2B5EF4-FFF2-40B4-BE49-F238E27FC236}">
                <a16:creationId xmlns:a16="http://schemas.microsoft.com/office/drawing/2014/main" id="{7A34C613-3305-554F-BA5E-8058C2341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46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89" grpId="0" animBg="1"/>
      <p:bldP spid="9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Inverse </a:t>
            </a:r>
            <a:r>
              <a:rPr lang="de-DE" dirty="0" err="1"/>
              <a:t>Kinematics</a:t>
            </a:r>
            <a:endParaRPr lang="de-DE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09AD188-1A6D-E843-858D-CB4B5CB0C9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err="1">
                <a:latin typeface="GFS Neohellenic Bold"/>
              </a:rPr>
              <a:t>Supose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we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want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to</a:t>
            </a:r>
            <a:r>
              <a:rPr lang="de-DE" dirty="0">
                <a:latin typeface="GFS Neohellenic Bold"/>
              </a:rPr>
              <a:t> find </a:t>
            </a:r>
            <a:r>
              <a:rPr lang="de-DE" dirty="0" err="1">
                <a:latin typeface="GFS Neohellenic Bold"/>
              </a:rPr>
              <a:t>the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angles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to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reach</a:t>
            </a:r>
            <a:r>
              <a:rPr lang="de-DE" dirty="0">
                <a:latin typeface="GFS Neohellenic Bold"/>
              </a:rPr>
              <a:t> a </a:t>
            </a:r>
            <a:r>
              <a:rPr lang="de-DE" dirty="0" err="1">
                <a:latin typeface="GFS Neohellenic Bold"/>
              </a:rPr>
              <a:t>specific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goal</a:t>
            </a:r>
            <a:endParaRPr lang="de-DE" dirty="0">
              <a:latin typeface="GFS Neohellenic Bold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358643" y="3389887"/>
            <a:ext cx="1143000" cy="3429000"/>
            <a:chOff x="2667000" y="2057400"/>
            <a:chExt cx="1143000" cy="3429000"/>
          </a:xfrm>
        </p:grpSpPr>
        <p:sp>
          <p:nvSpPr>
            <p:cNvPr id="4" name="Oval 3"/>
            <p:cNvSpPr/>
            <p:nvPr/>
          </p:nvSpPr>
          <p:spPr bwMode="auto">
            <a:xfrm>
              <a:off x="2743200" y="22098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6" name="Oval 5"/>
            <p:cNvSpPr/>
            <p:nvPr/>
          </p:nvSpPr>
          <p:spPr bwMode="auto">
            <a:xfrm>
              <a:off x="3429000" y="24384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7" name="Oval 6"/>
            <p:cNvSpPr/>
            <p:nvPr/>
          </p:nvSpPr>
          <p:spPr bwMode="auto">
            <a:xfrm>
              <a:off x="3048000" y="32766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3276600" y="36576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2895600" y="35814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0" name="Oval 9"/>
            <p:cNvSpPr/>
            <p:nvPr/>
          </p:nvSpPr>
          <p:spPr bwMode="auto">
            <a:xfrm>
              <a:off x="2667000" y="44196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3429000" y="45720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3657600" y="32004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2743200" y="51054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3429000" y="53340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3048000" y="20574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cxnSp>
          <p:nvCxnSpPr>
            <p:cNvPr id="18" name="Straight Connector 17"/>
            <p:cNvCxnSpPr>
              <a:stCxn id="15" idx="4"/>
              <a:endCxn id="7" idx="0"/>
            </p:cNvCxnSpPr>
            <p:nvPr/>
          </p:nvCxnSpPr>
          <p:spPr bwMode="auto">
            <a:xfrm rot="5400000">
              <a:off x="2590800" y="2743200"/>
              <a:ext cx="1066800" cy="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>
              <a:stCxn id="7" idx="7"/>
              <a:endCxn id="6" idx="3"/>
            </p:cNvCxnSpPr>
            <p:nvPr/>
          </p:nvCxnSpPr>
          <p:spPr bwMode="auto">
            <a:xfrm rot="5400000" flipH="1" flipV="1">
              <a:off x="2949482" y="2797082"/>
              <a:ext cx="730436" cy="273236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>
              <a:stCxn id="6" idx="5"/>
              <a:endCxn id="12" idx="6"/>
            </p:cNvCxnSpPr>
            <p:nvPr/>
          </p:nvCxnSpPr>
          <p:spPr bwMode="auto">
            <a:xfrm rot="16200000" flipH="1">
              <a:off x="3330482" y="2797082"/>
              <a:ext cx="708118" cy="250918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/>
            <p:cNvCxnSpPr>
              <a:stCxn id="9" idx="4"/>
              <a:endCxn id="10" idx="0"/>
            </p:cNvCxnSpPr>
            <p:nvPr/>
          </p:nvCxnSpPr>
          <p:spPr bwMode="auto">
            <a:xfrm rot="5400000">
              <a:off x="2514600" y="3962400"/>
              <a:ext cx="685800" cy="22860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/>
            <p:cNvCxnSpPr>
              <a:stCxn id="8" idx="5"/>
              <a:endCxn id="11" idx="0"/>
            </p:cNvCxnSpPr>
            <p:nvPr/>
          </p:nvCxnSpPr>
          <p:spPr bwMode="auto">
            <a:xfrm rot="16200000" flipH="1">
              <a:off x="3063782" y="4130582"/>
              <a:ext cx="784318" cy="98518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>
              <a:stCxn id="11" idx="4"/>
              <a:endCxn id="14" idx="0"/>
            </p:cNvCxnSpPr>
            <p:nvPr/>
          </p:nvCxnSpPr>
          <p:spPr bwMode="auto">
            <a:xfrm rot="5400000">
              <a:off x="3200400" y="5029200"/>
              <a:ext cx="609600" cy="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/>
            <p:cNvCxnSpPr>
              <a:stCxn id="10" idx="4"/>
              <a:endCxn id="13" idx="0"/>
            </p:cNvCxnSpPr>
            <p:nvPr/>
          </p:nvCxnSpPr>
          <p:spPr bwMode="auto">
            <a:xfrm rot="16200000" flipH="1">
              <a:off x="2514600" y="4800600"/>
              <a:ext cx="533400" cy="7620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Straight Connector 24"/>
            <p:cNvCxnSpPr>
              <a:stCxn id="9" idx="0"/>
              <a:endCxn id="7" idx="3"/>
            </p:cNvCxnSpPr>
            <p:nvPr/>
          </p:nvCxnSpPr>
          <p:spPr bwMode="auto">
            <a:xfrm rot="5400000" flipH="1" flipV="1">
              <a:off x="2933700" y="3444782"/>
              <a:ext cx="174718" cy="98518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/>
            <p:cNvCxnSpPr>
              <a:stCxn id="7" idx="5"/>
              <a:endCxn id="8" idx="0"/>
            </p:cNvCxnSpPr>
            <p:nvPr/>
          </p:nvCxnSpPr>
          <p:spPr bwMode="auto">
            <a:xfrm rot="16200000" flipH="1">
              <a:off x="3139982" y="3444782"/>
              <a:ext cx="250918" cy="174718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7" name="Oval 26"/>
            <p:cNvSpPr/>
            <p:nvPr/>
          </p:nvSpPr>
          <p:spPr bwMode="auto">
            <a:xfrm>
              <a:off x="3124200" y="35814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cxnSp>
          <p:nvCxnSpPr>
            <p:cNvPr id="28" name="Straight Connector 27"/>
            <p:cNvCxnSpPr>
              <a:stCxn id="12" idx="3"/>
              <a:endCxn id="27" idx="6"/>
            </p:cNvCxnSpPr>
            <p:nvPr/>
          </p:nvCxnSpPr>
          <p:spPr bwMode="auto">
            <a:xfrm rot="5400000">
              <a:off x="3314700" y="3292382"/>
              <a:ext cx="327118" cy="403318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Connector 28"/>
            <p:cNvCxnSpPr>
              <a:stCxn id="4" idx="4"/>
              <a:endCxn id="7" idx="1"/>
            </p:cNvCxnSpPr>
            <p:nvPr/>
          </p:nvCxnSpPr>
          <p:spPr bwMode="auto">
            <a:xfrm rot="16200000" flipH="1">
              <a:off x="2476500" y="2705100"/>
              <a:ext cx="936718" cy="250918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0" name="Group 59"/>
          <p:cNvGrpSpPr/>
          <p:nvPr/>
        </p:nvGrpSpPr>
        <p:grpSpPr>
          <a:xfrm>
            <a:off x="3825243" y="2780287"/>
            <a:ext cx="1676400" cy="4038600"/>
            <a:chOff x="5105400" y="1524000"/>
            <a:chExt cx="1676400" cy="4038600"/>
          </a:xfrm>
        </p:grpSpPr>
        <p:sp>
          <p:nvSpPr>
            <p:cNvPr id="61" name="Oval 60"/>
            <p:cNvSpPr/>
            <p:nvPr/>
          </p:nvSpPr>
          <p:spPr bwMode="auto">
            <a:xfrm>
              <a:off x="5715000" y="228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62" name="Oval 61"/>
            <p:cNvSpPr/>
            <p:nvPr/>
          </p:nvSpPr>
          <p:spPr bwMode="auto">
            <a:xfrm>
              <a:off x="5105400" y="21336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63" name="Oval 62"/>
            <p:cNvSpPr/>
            <p:nvPr/>
          </p:nvSpPr>
          <p:spPr bwMode="auto">
            <a:xfrm>
              <a:off x="6400800" y="25146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64" name="Oval 63"/>
            <p:cNvSpPr/>
            <p:nvPr/>
          </p:nvSpPr>
          <p:spPr bwMode="auto">
            <a:xfrm>
              <a:off x="6019800" y="33528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65" name="Oval 64"/>
            <p:cNvSpPr/>
            <p:nvPr/>
          </p:nvSpPr>
          <p:spPr bwMode="auto">
            <a:xfrm>
              <a:off x="6248400" y="37338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66" name="Oval 65"/>
            <p:cNvSpPr/>
            <p:nvPr/>
          </p:nvSpPr>
          <p:spPr bwMode="auto">
            <a:xfrm>
              <a:off x="5867400" y="36576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67" name="Oval 66"/>
            <p:cNvSpPr/>
            <p:nvPr/>
          </p:nvSpPr>
          <p:spPr bwMode="auto">
            <a:xfrm>
              <a:off x="5638800" y="44958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68" name="Oval 67"/>
            <p:cNvSpPr/>
            <p:nvPr/>
          </p:nvSpPr>
          <p:spPr bwMode="auto">
            <a:xfrm>
              <a:off x="6400800" y="46482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69" name="Oval 68"/>
            <p:cNvSpPr/>
            <p:nvPr/>
          </p:nvSpPr>
          <p:spPr bwMode="auto">
            <a:xfrm>
              <a:off x="6629400" y="32766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70" name="Oval 69"/>
            <p:cNvSpPr/>
            <p:nvPr/>
          </p:nvSpPr>
          <p:spPr bwMode="auto">
            <a:xfrm>
              <a:off x="5715000" y="51816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71" name="Oval 70"/>
            <p:cNvSpPr/>
            <p:nvPr/>
          </p:nvSpPr>
          <p:spPr bwMode="auto">
            <a:xfrm>
              <a:off x="6400800" y="54102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72" name="Oval 71"/>
            <p:cNvSpPr/>
            <p:nvPr/>
          </p:nvSpPr>
          <p:spPr bwMode="auto">
            <a:xfrm>
              <a:off x="6019800" y="21336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cxnSp>
          <p:nvCxnSpPr>
            <p:cNvPr id="73" name="Straight Connector 72"/>
            <p:cNvCxnSpPr>
              <a:stCxn id="61" idx="2"/>
              <a:endCxn id="62" idx="5"/>
            </p:cNvCxnSpPr>
            <p:nvPr/>
          </p:nvCxnSpPr>
          <p:spPr bwMode="auto">
            <a:xfrm rot="10800000">
              <a:off x="5235482" y="2263682"/>
              <a:ext cx="479518" cy="98518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4" name="Oval 73"/>
            <p:cNvSpPr/>
            <p:nvPr/>
          </p:nvSpPr>
          <p:spPr bwMode="auto">
            <a:xfrm>
              <a:off x="5105400" y="15240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cxnSp>
          <p:nvCxnSpPr>
            <p:cNvPr id="75" name="Straight Connector 74"/>
            <p:cNvCxnSpPr>
              <a:stCxn id="62" idx="0"/>
              <a:endCxn id="74" idx="4"/>
            </p:cNvCxnSpPr>
            <p:nvPr/>
          </p:nvCxnSpPr>
          <p:spPr bwMode="auto">
            <a:xfrm rot="5400000" flipH="1" flipV="1">
              <a:off x="4953000" y="1905000"/>
              <a:ext cx="457200" cy="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6" name="Straight Connector 75"/>
            <p:cNvCxnSpPr>
              <a:stCxn id="72" idx="4"/>
              <a:endCxn id="64" idx="0"/>
            </p:cNvCxnSpPr>
            <p:nvPr/>
          </p:nvCxnSpPr>
          <p:spPr bwMode="auto">
            <a:xfrm rot="5400000">
              <a:off x="5562600" y="2819400"/>
              <a:ext cx="1066800" cy="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7" name="Straight Connector 76"/>
            <p:cNvCxnSpPr>
              <a:stCxn id="64" idx="7"/>
              <a:endCxn id="63" idx="3"/>
            </p:cNvCxnSpPr>
            <p:nvPr/>
          </p:nvCxnSpPr>
          <p:spPr bwMode="auto">
            <a:xfrm rot="5400000" flipH="1" flipV="1">
              <a:off x="5921282" y="2873282"/>
              <a:ext cx="730436" cy="273236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8" name="Straight Connector 77"/>
            <p:cNvCxnSpPr>
              <a:stCxn id="63" idx="5"/>
              <a:endCxn id="69" idx="6"/>
            </p:cNvCxnSpPr>
            <p:nvPr/>
          </p:nvCxnSpPr>
          <p:spPr bwMode="auto">
            <a:xfrm rot="16200000" flipH="1">
              <a:off x="6302282" y="2873282"/>
              <a:ext cx="708118" cy="250918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9" name="Straight Connector 78"/>
            <p:cNvCxnSpPr>
              <a:stCxn id="66" idx="4"/>
              <a:endCxn id="67" idx="0"/>
            </p:cNvCxnSpPr>
            <p:nvPr/>
          </p:nvCxnSpPr>
          <p:spPr bwMode="auto">
            <a:xfrm rot="5400000">
              <a:off x="5486400" y="4038600"/>
              <a:ext cx="685800" cy="22860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0" name="Straight Connector 79"/>
            <p:cNvCxnSpPr>
              <a:stCxn id="65" idx="5"/>
              <a:endCxn id="68" idx="0"/>
            </p:cNvCxnSpPr>
            <p:nvPr/>
          </p:nvCxnSpPr>
          <p:spPr bwMode="auto">
            <a:xfrm rot="16200000" flipH="1">
              <a:off x="6035582" y="4206782"/>
              <a:ext cx="784318" cy="98518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1" name="Straight Connector 80"/>
            <p:cNvCxnSpPr>
              <a:stCxn id="68" idx="4"/>
              <a:endCxn id="71" idx="0"/>
            </p:cNvCxnSpPr>
            <p:nvPr/>
          </p:nvCxnSpPr>
          <p:spPr bwMode="auto">
            <a:xfrm rot="5400000">
              <a:off x="6172200" y="5105400"/>
              <a:ext cx="609600" cy="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" name="Straight Connector 81"/>
            <p:cNvCxnSpPr>
              <a:stCxn id="67" idx="4"/>
              <a:endCxn id="70" idx="0"/>
            </p:cNvCxnSpPr>
            <p:nvPr/>
          </p:nvCxnSpPr>
          <p:spPr bwMode="auto">
            <a:xfrm rot="16200000" flipH="1">
              <a:off x="5486400" y="4876800"/>
              <a:ext cx="533400" cy="7620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3" name="Straight Connector 82"/>
            <p:cNvCxnSpPr>
              <a:stCxn id="66" idx="0"/>
              <a:endCxn id="64" idx="3"/>
            </p:cNvCxnSpPr>
            <p:nvPr/>
          </p:nvCxnSpPr>
          <p:spPr bwMode="auto">
            <a:xfrm rot="5400000" flipH="1" flipV="1">
              <a:off x="5905500" y="3520982"/>
              <a:ext cx="174718" cy="98518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>
              <a:stCxn id="64" idx="5"/>
              <a:endCxn id="65" idx="0"/>
            </p:cNvCxnSpPr>
            <p:nvPr/>
          </p:nvCxnSpPr>
          <p:spPr bwMode="auto">
            <a:xfrm rot="16200000" flipH="1">
              <a:off x="6111782" y="3520982"/>
              <a:ext cx="250918" cy="174718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5" name="Oval 84"/>
            <p:cNvSpPr/>
            <p:nvPr/>
          </p:nvSpPr>
          <p:spPr bwMode="auto">
            <a:xfrm>
              <a:off x="6096000" y="36576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cxnSp>
          <p:nvCxnSpPr>
            <p:cNvPr id="86" name="Straight Connector 85"/>
            <p:cNvCxnSpPr>
              <a:stCxn id="69" idx="3"/>
              <a:endCxn id="85" idx="6"/>
            </p:cNvCxnSpPr>
            <p:nvPr/>
          </p:nvCxnSpPr>
          <p:spPr bwMode="auto">
            <a:xfrm rot="5400000">
              <a:off x="6286500" y="3368582"/>
              <a:ext cx="327118" cy="403318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7" name="Straight Connector 86"/>
            <p:cNvCxnSpPr>
              <a:stCxn id="61" idx="4"/>
              <a:endCxn id="64" idx="1"/>
            </p:cNvCxnSpPr>
            <p:nvPr/>
          </p:nvCxnSpPr>
          <p:spPr bwMode="auto">
            <a:xfrm rot="16200000" flipH="1">
              <a:off x="5448300" y="2781300"/>
              <a:ext cx="936718" cy="250918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89" name="Arc 88"/>
          <p:cNvSpPr/>
          <p:nvPr/>
        </p:nvSpPr>
        <p:spPr bwMode="auto">
          <a:xfrm rot="9957068">
            <a:off x="4149032" y="3238710"/>
            <a:ext cx="745826" cy="876157"/>
          </a:xfrm>
          <a:prstGeom prst="arc">
            <a:avLst>
              <a:gd name="adj1" fmla="val 17005561"/>
              <a:gd name="adj2" fmla="val 3959306"/>
            </a:avLst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76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de-DE" sz="160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90" name="Picture 89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5019043" y="4659887"/>
            <a:ext cx="50800" cy="50880"/>
          </a:xfrm>
          <a:prstGeom prst="rect">
            <a:avLst/>
          </a:prstGeom>
        </p:spPr>
      </p:pic>
      <p:pic>
        <p:nvPicPr>
          <p:cNvPr id="91" name="Picture 90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5019043" y="4659887"/>
            <a:ext cx="50800" cy="50880"/>
          </a:xfrm>
          <a:prstGeom prst="rect">
            <a:avLst/>
          </a:prstGeom>
        </p:spPr>
      </p:pic>
      <p:pic>
        <p:nvPicPr>
          <p:cNvPr id="93" name="Picture 4" descr="http://latex.codecogs.com/gif.latex?\300dpi%20\theta_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25244" y="3618487"/>
            <a:ext cx="305435" cy="352426"/>
          </a:xfrm>
          <a:prstGeom prst="rect">
            <a:avLst/>
          </a:prstGeom>
          <a:noFill/>
        </p:spPr>
      </p:pic>
      <p:pic>
        <p:nvPicPr>
          <p:cNvPr id="94" name="Picture 10" descr="http://latex.codecogs.com/gif.latex?\300dpi%20X_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68043" y="5142487"/>
            <a:ext cx="464126" cy="304800"/>
          </a:xfrm>
          <a:prstGeom prst="rect">
            <a:avLst/>
          </a:prstGeom>
          <a:noFill/>
        </p:spPr>
      </p:pic>
      <p:pic>
        <p:nvPicPr>
          <p:cNvPr id="95" name="Picture 12" descr="http://latex.codecogs.com/gif.latex?\300dpi%20X_B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68044" y="2399287"/>
            <a:ext cx="471053" cy="304800"/>
          </a:xfrm>
          <a:prstGeom prst="rect">
            <a:avLst/>
          </a:prstGeom>
          <a:noFill/>
        </p:spPr>
      </p:pic>
      <p:sp>
        <p:nvSpPr>
          <p:cNvPr id="96" name="Arc 95"/>
          <p:cNvSpPr/>
          <p:nvPr/>
        </p:nvSpPr>
        <p:spPr bwMode="auto">
          <a:xfrm rot="10800000">
            <a:off x="2225043" y="2551687"/>
            <a:ext cx="1295400" cy="2743200"/>
          </a:xfrm>
          <a:prstGeom prst="arc">
            <a:avLst>
              <a:gd name="adj1" fmla="val 16200000"/>
              <a:gd name="adj2" fmla="val 5114498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76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de-DE" sz="16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97" name="Oval 96"/>
          <p:cNvSpPr/>
          <p:nvPr/>
        </p:nvSpPr>
        <p:spPr>
          <a:xfrm>
            <a:off x="3733579" y="2669362"/>
            <a:ext cx="380365" cy="381000"/>
          </a:xfrm>
          <a:prstGeom prst="ellipse">
            <a:avLst/>
          </a:prstGeom>
          <a:noFill/>
          <a:ln w="571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0" name="Picture 2" descr="http://latex.codecogs.com/png.latex?\dpi%7b200%7d%20\arg%20\min_%7b\theta_1\hdots\theta_n%7d%20\|\exp(\theta_1\widehat%7b\xi%7d_1)%20\hdots%20\exp(\theta_n\widehat%7b\xi%7d_n)\mathbf%7bX%7d_A-\mathbf%7bX%7d_B\|%5e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864500" y="3515774"/>
            <a:ext cx="5953125" cy="552451"/>
          </a:xfrm>
          <a:prstGeom prst="rect">
            <a:avLst/>
          </a:prstGeom>
          <a:noFill/>
        </p:spPr>
      </p:pic>
      <p:sp>
        <p:nvSpPr>
          <p:cNvPr id="101" name="TextBox 100"/>
          <p:cNvSpPr txBox="1"/>
          <p:nvPr/>
        </p:nvSpPr>
        <p:spPr>
          <a:xfrm>
            <a:off x="5810618" y="4243869"/>
            <a:ext cx="49203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DE" sz="3000" dirty="0">
                <a:latin typeface="GFS Neohellenic Bold"/>
              </a:rPr>
              <a:t> The </a:t>
            </a:r>
            <a:r>
              <a:rPr lang="de-DE" sz="3000" dirty="0" err="1">
                <a:latin typeface="GFS Neohellenic Bold"/>
              </a:rPr>
              <a:t>problem</a:t>
            </a:r>
            <a:r>
              <a:rPr lang="de-DE" sz="3000" dirty="0">
                <a:latin typeface="GFS Neohellenic Bold"/>
              </a:rPr>
              <a:t> </a:t>
            </a:r>
            <a:r>
              <a:rPr lang="de-DE" sz="3000" dirty="0" err="1">
                <a:latin typeface="GFS Neohellenic Bold"/>
              </a:rPr>
              <a:t>is</a:t>
            </a:r>
            <a:r>
              <a:rPr lang="de-DE" sz="3000" dirty="0">
                <a:latin typeface="GFS Neohellenic Bold"/>
              </a:rPr>
              <a:t> non-linear</a:t>
            </a:r>
          </a:p>
          <a:p>
            <a:pPr>
              <a:buFontTx/>
              <a:buChar char="-"/>
            </a:pPr>
            <a:endParaRPr lang="de-DE" sz="3000" dirty="0">
              <a:latin typeface="GFS Neohellenic Bold"/>
            </a:endParaRPr>
          </a:p>
          <a:p>
            <a:pPr>
              <a:buFont typeface="Arial" pitchFamily="34" charset="0"/>
              <a:buChar char="•"/>
            </a:pPr>
            <a:r>
              <a:rPr lang="de-DE" sz="3000" dirty="0">
                <a:latin typeface="GFS Neohellenic Bold"/>
              </a:rPr>
              <a:t> </a:t>
            </a:r>
            <a:r>
              <a:rPr lang="de-DE" sz="3000" dirty="0" err="1">
                <a:latin typeface="GFS Neohellenic Bold"/>
              </a:rPr>
              <a:t>Linearize</a:t>
            </a:r>
            <a:r>
              <a:rPr lang="de-DE" sz="3000" dirty="0">
                <a:latin typeface="GFS Neohellenic Bold"/>
              </a:rPr>
              <a:t> </a:t>
            </a:r>
            <a:r>
              <a:rPr lang="de-DE" sz="3000" dirty="0" err="1">
                <a:latin typeface="GFS Neohellenic Bold"/>
              </a:rPr>
              <a:t>with</a:t>
            </a:r>
            <a:r>
              <a:rPr lang="de-DE" sz="3000" dirty="0">
                <a:latin typeface="GFS Neohellenic Bold"/>
              </a:rPr>
              <a:t> </a:t>
            </a:r>
            <a:r>
              <a:rPr lang="de-DE" sz="3000" dirty="0" err="1">
                <a:latin typeface="GFS Neohellenic Bold"/>
              </a:rPr>
              <a:t>the</a:t>
            </a:r>
            <a:r>
              <a:rPr lang="de-DE" sz="3000" dirty="0">
                <a:latin typeface="GFS Neohellenic Bold"/>
              </a:rPr>
              <a:t> </a:t>
            </a:r>
            <a:r>
              <a:rPr lang="de-DE" sz="3000" dirty="0" err="1">
                <a:latin typeface="GFS Neohellenic Bold"/>
              </a:rPr>
              <a:t>articulated</a:t>
            </a:r>
            <a:r>
              <a:rPr lang="de-DE" sz="3000" dirty="0">
                <a:latin typeface="GFS Neohellenic Bold"/>
              </a:rPr>
              <a:t> </a:t>
            </a:r>
            <a:r>
              <a:rPr lang="de-DE" sz="3000" b="1" dirty="0" err="1">
                <a:latin typeface="GFS Neohellenic Bold"/>
              </a:rPr>
              <a:t>Jacobian</a:t>
            </a:r>
            <a:endParaRPr lang="de-DE" sz="3000" b="1" dirty="0">
              <a:latin typeface="GFS Neohellenic Bold"/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5810618" y="5104387"/>
            <a:ext cx="5000951" cy="1071602"/>
          </a:xfrm>
          <a:prstGeom prst="rect">
            <a:avLst/>
          </a:prstGeom>
          <a:noFill/>
          <a:ln w="571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30EBD30C-1FE9-6341-903B-CA3348736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6666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9A899-AF21-3246-B389-1E1A4F7C6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Slide credits and further reading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CB9525-CFC4-B24C-A530-8E3383BC1A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285750" indent="-285750"/>
            <a:r>
              <a:rPr lang="en-US" dirty="0"/>
              <a:t>Keenan Crane – Computer Graphics (slides on quaternions). CMU computer graphics lecture</a:t>
            </a:r>
          </a:p>
          <a:p>
            <a:pPr marL="285750" indent="-285750"/>
            <a:endParaRPr lang="en-US" dirty="0"/>
          </a:p>
          <a:p>
            <a:pPr marL="285750" indent="-285750"/>
            <a:r>
              <a:rPr lang="en-US" dirty="0"/>
              <a:t>Pons-Moll &amp; </a:t>
            </a:r>
            <a:r>
              <a:rPr lang="en-US" dirty="0" err="1"/>
              <a:t>Rosehnan</a:t>
            </a:r>
            <a:r>
              <a:rPr lang="en-US" dirty="0"/>
              <a:t> – ICCV’2011 Tutorial on Model Based Pose Estimation</a:t>
            </a:r>
          </a:p>
          <a:p>
            <a:pPr marL="742950" lvl="1" indent="-285750"/>
            <a:r>
              <a:rPr lang="en-US" sz="2800" dirty="0"/>
              <a:t>Book chapter: </a:t>
            </a:r>
            <a:r>
              <a:rPr lang="en-US" sz="2800" dirty="0">
                <a:hlinkClick r:id="rId2"/>
              </a:rPr>
              <a:t>model based human pose estimation </a:t>
            </a:r>
            <a:r>
              <a:rPr lang="en-US" sz="2800" dirty="0"/>
              <a:t>available on pdf on my website.</a:t>
            </a:r>
          </a:p>
          <a:p>
            <a:pPr marL="457200" lvl="1" indent="0">
              <a:buNone/>
            </a:pPr>
            <a:endParaRPr lang="en-US" sz="2800" dirty="0"/>
          </a:p>
          <a:p>
            <a:pPr marL="285750" indent="-285750"/>
            <a:r>
              <a:rPr lang="en-US" dirty="0"/>
              <a:t>A </a:t>
            </a:r>
            <a:r>
              <a:rPr lang="en-US" dirty="0">
                <a:hlinkClick r:id="rId3"/>
              </a:rPr>
              <a:t>Mathematical Introduction to Robotic Manipulation</a:t>
            </a:r>
            <a:endParaRPr lang="en-US" dirty="0"/>
          </a:p>
          <a:p>
            <a:pPr marL="742950" lvl="1" indent="-285750"/>
            <a:r>
              <a:rPr lang="en-US" sz="2800" dirty="0"/>
              <a:t>excellent rigorous treatment of twists and exponential maps for articulated bodies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6A8DD8-37A2-3A45-8930-13836EE28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69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B4B7B-D5E9-9F40-A432-A9B8DAB78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Representing rotations – 2D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CB43ED-C8BA-E844-A38E-3B7ED67C48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How to get a rotation matrix in 2D?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Suppose we have a function </a:t>
            </a:r>
            <a:r>
              <a:rPr lang="en-GB" i="1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), that for a given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, gives me the point (x, y) around a circle.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What's e</a:t>
            </a:r>
            <a:r>
              <a:rPr lang="en-GB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rotated by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What's e</a:t>
            </a:r>
            <a:r>
              <a:rPr lang="en-GB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rotated by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How about u := </a:t>
            </a:r>
            <a:r>
              <a:rPr lang="en-GB" dirty="0">
                <a:latin typeface="Book Antiqua" panose="02040602050305030304" pitchFamily="18" charset="0"/>
                <a:cs typeface="Calibri" panose="020F0502020204030204" pitchFamily="34" charset="0"/>
              </a:rPr>
              <a:t>a.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GB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+ </a:t>
            </a:r>
            <a:r>
              <a:rPr lang="en-GB" dirty="0">
                <a:latin typeface="Book Antiqua" panose="02040602050305030304" pitchFamily="18" charset="0"/>
                <a:cs typeface="Calibri" panose="020F0502020204030204" pitchFamily="34" charset="0"/>
              </a:rPr>
              <a:t>b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.e</a:t>
            </a:r>
            <a:r>
              <a:rPr lang="en-GB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0" indent="0">
              <a:buNone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What then must the matrix look like?</a:t>
            </a: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1CE88B-442E-1B45-927E-DB9DB9201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FD5C6C-BD09-A341-8E1D-A789AD6DE6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810" t="41694" r="13095" b="23809"/>
          <a:stretch/>
        </p:blipFill>
        <p:spPr>
          <a:xfrm>
            <a:off x="9085942" y="3099338"/>
            <a:ext cx="2815772" cy="23658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3CCEE3-0270-1843-9378-D95789984C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05" t="79154" r="14880" b="8736"/>
          <a:stretch/>
        </p:blipFill>
        <p:spPr>
          <a:xfrm>
            <a:off x="1669142" y="5859067"/>
            <a:ext cx="8621486" cy="8304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241FD4-DDE1-2F4C-AEAC-0C0C6A05AF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167" t="41693" r="44523" b="51111"/>
          <a:stretch/>
        </p:blipFill>
        <p:spPr>
          <a:xfrm>
            <a:off x="4775200" y="3207656"/>
            <a:ext cx="1378857" cy="4934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F7802C-BCC2-1848-BD82-076B55F088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048" t="48889" r="36191" b="44064"/>
          <a:stretch/>
        </p:blipFill>
        <p:spPr>
          <a:xfrm>
            <a:off x="4775200" y="3715769"/>
            <a:ext cx="2409371" cy="4832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2ECB2A-B56E-6641-83A2-769AC33CD9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86" t="64339" r="42411" b="29312"/>
          <a:stretch/>
        </p:blipFill>
        <p:spPr>
          <a:xfrm>
            <a:off x="3211285" y="4789714"/>
            <a:ext cx="3755572" cy="43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167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Rotation Matrices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5297" y="3559938"/>
            <a:ext cx="5011898" cy="717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12"/>
          <p:cNvGrpSpPr/>
          <p:nvPr/>
        </p:nvGrpSpPr>
        <p:grpSpPr>
          <a:xfrm>
            <a:off x="2597397" y="2189806"/>
            <a:ext cx="1255793" cy="1134318"/>
            <a:chOff x="518072" y="1352651"/>
            <a:chExt cx="1103393" cy="819530"/>
          </a:xfrm>
        </p:grpSpPr>
        <p:cxnSp>
          <p:nvCxnSpPr>
            <p:cNvPr id="7" name="Straight Arrow Connector 6"/>
            <p:cNvCxnSpPr/>
            <p:nvPr/>
          </p:nvCxnSpPr>
          <p:spPr>
            <a:xfrm flipV="1">
              <a:off x="1018572" y="1352651"/>
              <a:ext cx="0" cy="597517"/>
            </a:xfrm>
            <a:prstGeom prst="straightConnector1">
              <a:avLst/>
            </a:prstGeom>
            <a:ln w="38100">
              <a:solidFill>
                <a:srgbClr val="3076C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1018572" y="1950168"/>
              <a:ext cx="602893" cy="69612"/>
            </a:xfrm>
            <a:prstGeom prst="straightConnector1">
              <a:avLst/>
            </a:prstGeom>
            <a:ln w="38100">
              <a:solidFill>
                <a:srgbClr val="00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518072" y="1950168"/>
              <a:ext cx="500500" cy="22201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5403894" y="2071619"/>
            <a:ext cx="1255793" cy="1134318"/>
            <a:chOff x="518072" y="1352651"/>
            <a:chExt cx="1103393" cy="819530"/>
          </a:xfrm>
        </p:grpSpPr>
        <p:cxnSp>
          <p:nvCxnSpPr>
            <p:cNvPr id="19" name="Straight Arrow Connector 18"/>
            <p:cNvCxnSpPr/>
            <p:nvPr/>
          </p:nvCxnSpPr>
          <p:spPr>
            <a:xfrm flipV="1">
              <a:off x="1018572" y="1352651"/>
              <a:ext cx="0" cy="597517"/>
            </a:xfrm>
            <a:prstGeom prst="straightConnector1">
              <a:avLst/>
            </a:prstGeom>
            <a:ln w="38100">
              <a:solidFill>
                <a:srgbClr val="3076C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1018572" y="1950168"/>
              <a:ext cx="602893" cy="69612"/>
            </a:xfrm>
            <a:prstGeom prst="straightConnector1">
              <a:avLst/>
            </a:prstGeom>
            <a:ln w="38100">
              <a:solidFill>
                <a:srgbClr val="00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H="1">
              <a:off x="518072" y="1950168"/>
              <a:ext cx="500500" cy="22201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Oval 21"/>
          <p:cNvSpPr/>
          <p:nvPr/>
        </p:nvSpPr>
        <p:spPr>
          <a:xfrm>
            <a:off x="6225087" y="1949292"/>
            <a:ext cx="236947" cy="24465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59686" y="1690688"/>
            <a:ext cx="3442920" cy="728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2511058" y="1747373"/>
            <a:ext cx="5209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latin typeface="GFS Neohellenic Bold"/>
              </a:rPr>
              <a:t>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380373" y="1910062"/>
            <a:ext cx="5209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latin typeface="GFS Neohellenic Bold"/>
              </a:rPr>
              <a:t>B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35297" y="4448071"/>
            <a:ext cx="2428024" cy="669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71569" y="4314527"/>
            <a:ext cx="4025802" cy="944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ight Arrow 28"/>
          <p:cNvSpPr/>
          <p:nvPr/>
        </p:nvSpPr>
        <p:spPr>
          <a:xfrm>
            <a:off x="5159029" y="4530535"/>
            <a:ext cx="760977" cy="49473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TextBox 29"/>
          <p:cNvSpPr txBox="1"/>
          <p:nvPr/>
        </p:nvSpPr>
        <p:spPr>
          <a:xfrm>
            <a:off x="2240532" y="5651744"/>
            <a:ext cx="78620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latin typeface="GFS Neohellenic Bold"/>
              </a:rPr>
              <a:t>The </a:t>
            </a:r>
            <a:r>
              <a:rPr lang="de-DE" sz="3000" dirty="0" err="1">
                <a:latin typeface="GFS Neohellenic Bold"/>
              </a:rPr>
              <a:t>columns</a:t>
            </a:r>
            <a:r>
              <a:rPr lang="de-DE" sz="3000" dirty="0">
                <a:latin typeface="GFS Neohellenic Bold"/>
              </a:rPr>
              <a:t> </a:t>
            </a:r>
            <a:r>
              <a:rPr lang="de-DE" sz="3000" dirty="0" err="1">
                <a:latin typeface="GFS Neohellenic Bold"/>
              </a:rPr>
              <a:t>of</a:t>
            </a:r>
            <a:r>
              <a:rPr lang="de-DE" sz="3000" dirty="0">
                <a:latin typeface="GFS Neohellenic Bold"/>
              </a:rPr>
              <a:t> a </a:t>
            </a:r>
            <a:r>
              <a:rPr lang="de-DE" sz="3000" dirty="0" err="1">
                <a:latin typeface="GFS Neohellenic Bold"/>
              </a:rPr>
              <a:t>rotation</a:t>
            </a:r>
            <a:r>
              <a:rPr lang="de-DE" sz="3000" dirty="0">
                <a:latin typeface="GFS Neohellenic Bold"/>
              </a:rPr>
              <a:t> </a:t>
            </a:r>
            <a:r>
              <a:rPr lang="de-DE" sz="3000" dirty="0" err="1">
                <a:latin typeface="GFS Neohellenic Bold"/>
              </a:rPr>
              <a:t>matrix</a:t>
            </a:r>
            <a:r>
              <a:rPr lang="de-DE" sz="3000" dirty="0">
                <a:latin typeface="GFS Neohellenic Bold"/>
              </a:rPr>
              <a:t> </a:t>
            </a:r>
            <a:r>
              <a:rPr lang="de-DE" sz="3000" dirty="0" err="1">
                <a:latin typeface="GFS Neohellenic Bold"/>
              </a:rPr>
              <a:t>are</a:t>
            </a:r>
            <a:r>
              <a:rPr lang="de-DE" sz="3000" dirty="0">
                <a:latin typeface="GFS Neohellenic Bold"/>
              </a:rPr>
              <a:t> </a:t>
            </a:r>
            <a:r>
              <a:rPr lang="de-DE" sz="3000" dirty="0" err="1">
                <a:latin typeface="GFS Neohellenic Bold"/>
              </a:rPr>
              <a:t>the</a:t>
            </a:r>
            <a:r>
              <a:rPr lang="de-DE" sz="3000" dirty="0">
                <a:latin typeface="GFS Neohellenic Bold"/>
              </a:rPr>
              <a:t> </a:t>
            </a:r>
            <a:r>
              <a:rPr lang="de-DE" sz="3000" dirty="0" err="1">
                <a:latin typeface="GFS Neohellenic Bold"/>
              </a:rPr>
              <a:t>principal</a:t>
            </a:r>
            <a:r>
              <a:rPr lang="de-DE" sz="3000" dirty="0">
                <a:latin typeface="GFS Neohellenic Bold"/>
              </a:rPr>
              <a:t> </a:t>
            </a:r>
            <a:r>
              <a:rPr lang="de-DE" sz="3000" dirty="0" err="1">
                <a:latin typeface="GFS Neohellenic Bold"/>
              </a:rPr>
              <a:t>axis</a:t>
            </a:r>
            <a:r>
              <a:rPr lang="de-DE" sz="3000" dirty="0">
                <a:latin typeface="GFS Neohellenic Bold"/>
              </a:rPr>
              <a:t> </a:t>
            </a:r>
            <a:r>
              <a:rPr lang="de-DE" sz="3000" dirty="0" err="1">
                <a:latin typeface="GFS Neohellenic Bold"/>
              </a:rPr>
              <a:t>of</a:t>
            </a:r>
            <a:r>
              <a:rPr lang="de-DE" sz="3000" dirty="0">
                <a:latin typeface="GFS Neohellenic Bold"/>
              </a:rPr>
              <a:t> </a:t>
            </a:r>
            <a:r>
              <a:rPr lang="de-DE" sz="3000" dirty="0" err="1">
                <a:latin typeface="GFS Neohellenic Bold"/>
              </a:rPr>
              <a:t>one</a:t>
            </a:r>
            <a:r>
              <a:rPr lang="de-DE" sz="3000" dirty="0">
                <a:latin typeface="GFS Neohellenic Bold"/>
              </a:rPr>
              <a:t> </a:t>
            </a:r>
            <a:r>
              <a:rPr lang="de-DE" sz="3000" dirty="0" err="1">
                <a:latin typeface="GFS Neohellenic Bold"/>
              </a:rPr>
              <a:t>frame</a:t>
            </a:r>
            <a:r>
              <a:rPr lang="de-DE" sz="3000" dirty="0">
                <a:latin typeface="GFS Neohellenic Bold"/>
              </a:rPr>
              <a:t> </a:t>
            </a:r>
            <a:r>
              <a:rPr lang="de-DE" sz="3000" dirty="0" err="1">
                <a:latin typeface="GFS Neohellenic Bold"/>
              </a:rPr>
              <a:t>expressed</a:t>
            </a:r>
            <a:r>
              <a:rPr lang="de-DE" sz="3000" dirty="0">
                <a:latin typeface="GFS Neohellenic Bold"/>
              </a:rPr>
              <a:t> relative </a:t>
            </a:r>
            <a:r>
              <a:rPr lang="de-DE" sz="3000" dirty="0" err="1">
                <a:latin typeface="GFS Neohellenic Bold"/>
              </a:rPr>
              <a:t>to</a:t>
            </a:r>
            <a:r>
              <a:rPr lang="de-DE" sz="3000" dirty="0">
                <a:latin typeface="GFS Neohellenic Bold"/>
              </a:rPr>
              <a:t> </a:t>
            </a:r>
            <a:r>
              <a:rPr lang="de-DE" sz="3000" dirty="0" err="1">
                <a:latin typeface="GFS Neohellenic Bold"/>
              </a:rPr>
              <a:t>another</a:t>
            </a:r>
            <a:endParaRPr lang="de-DE" sz="3000" dirty="0">
              <a:latin typeface="GFS Neohellenic Bold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171569" y="4277442"/>
            <a:ext cx="4025802" cy="94460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409E54-D8BE-4E43-AC4D-10070624E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2225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2 Views of Rotations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807305" y="1690688"/>
            <a:ext cx="86820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000" dirty="0">
                <a:latin typeface="GFS Neohellenic Bold"/>
              </a:rPr>
              <a:t>Rotations can be interpreted either as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/>
          <a:srcRect l="52159" t="2917" r="2038" b="5185"/>
          <a:stretch>
            <a:fillRect/>
          </a:stretch>
        </p:blipFill>
        <p:spPr bwMode="auto">
          <a:xfrm>
            <a:off x="6360018" y="2555716"/>
            <a:ext cx="3616267" cy="2432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3"/>
          <a:srcRect l="2407" t="11872" r="55855" b="6393"/>
          <a:stretch>
            <a:fillRect/>
          </a:stretch>
        </p:blipFill>
        <p:spPr bwMode="auto">
          <a:xfrm>
            <a:off x="2055294" y="2666545"/>
            <a:ext cx="3518704" cy="2310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ounded Rectangle 27"/>
          <p:cNvSpPr/>
          <p:nvPr/>
        </p:nvSpPr>
        <p:spPr>
          <a:xfrm>
            <a:off x="6336867" y="2557756"/>
            <a:ext cx="3778314" cy="2432440"/>
          </a:xfrm>
          <a:prstGeom prst="roundRect">
            <a:avLst>
              <a:gd name="adj" fmla="val 15715"/>
            </a:avLst>
          </a:prstGeom>
          <a:noFill/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ounded Rectangle 31"/>
          <p:cNvSpPr/>
          <p:nvPr/>
        </p:nvSpPr>
        <p:spPr>
          <a:xfrm>
            <a:off x="2043719" y="2555716"/>
            <a:ext cx="3778314" cy="2432440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TextBox 32"/>
          <p:cNvSpPr txBox="1"/>
          <p:nvPr/>
        </p:nvSpPr>
        <p:spPr>
          <a:xfrm>
            <a:off x="2043719" y="5277876"/>
            <a:ext cx="37783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000">
                <a:latin typeface="GFS Neohellenic Bold"/>
              </a:rPr>
              <a:t>Coordinate transformation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336867" y="5277876"/>
            <a:ext cx="37783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000">
                <a:latin typeface="GFS Neohellenic Bold"/>
              </a:rPr>
              <a:t>Relative motion in time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75D209-4D80-7542-95A9-2885480B0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72152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Rotation </a:t>
            </a:r>
            <a:r>
              <a:rPr lang="de-DE" dirty="0" err="1"/>
              <a:t>matrix</a:t>
            </a:r>
            <a:r>
              <a:rPr lang="de-DE" dirty="0"/>
              <a:t> </a:t>
            </a:r>
            <a:r>
              <a:rPr lang="de-DE" dirty="0" err="1"/>
              <a:t>drawbacks</a:t>
            </a:r>
            <a:endParaRPr lang="de-DE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5BEB34D-EF42-CB4A-868F-CA062CCF6C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  <a:buSzPct val="100000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Need for 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9 numbers</a:t>
            </a:r>
          </a:p>
          <a:p>
            <a:pPr>
              <a:buClr>
                <a:schemeClr val="tx1"/>
              </a:buClr>
              <a:buSzPct val="100000"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chemeClr val="tx1"/>
              </a:buClr>
              <a:buSzPct val="100000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6 additional constrains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to ensure that the matrix is orthonormal and belongs to SO(3)</a:t>
            </a:r>
          </a:p>
          <a:p>
            <a:pPr>
              <a:buClr>
                <a:schemeClr val="tx1"/>
              </a:buClr>
              <a:buSzPct val="100000"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chemeClr val="tx1"/>
              </a:buClr>
              <a:buSzPct val="100000"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chemeClr val="tx1"/>
              </a:buClr>
              <a:buSzPct val="100000"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chemeClr val="tx1"/>
              </a:buClr>
              <a:buSzPct val="100000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Suboptimal for numerical optimization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4AB51D-3791-8746-B689-61E0430545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099" y="4246786"/>
            <a:ext cx="7902824" cy="44143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EE9D0-1372-E54A-8D62-DC738DEF6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192071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Theta  template TPT1  env TPENV1  fore 0  back 16777215  eqnno 1"/>
  <p:tag name="FILENAME" val="TP_tmp"/>
  <p:tag name="ORIGWIDTH" val="2"/>
  <p:tag name="PICTUREFILESIZE" val="96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That is a test  template TPT1  env TPENV1  fore 0  back 16777215  eqnno 2"/>
  <p:tag name="FILENAME" val="TP_tmp"/>
  <p:tag name="ORIGWIDTH" val="2"/>
  <p:tag name="PICTUREFILESIZE" val="192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Theta  template TPT1  env TPENV1  fore 0  back 16777215  eqnno 1"/>
  <p:tag name="FILENAME" val="TP_tmp"/>
  <p:tag name="ORIGWIDTH" val="2"/>
  <p:tag name="PICTUREFILESIZE" val="96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That is a test  template TPT1  env TPENV1  fore 0  back 16777215  eqnno 2"/>
  <p:tag name="FILENAME" val="TP_tmp"/>
  <p:tag name="ORIGWIDTH" val="2"/>
  <p:tag name="PICTUREFILESIZE" val="192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8849</TotalTime>
  <Words>2692</Words>
  <Application>Microsoft Macintosh PowerPoint</Application>
  <PresentationFormat>Widescreen</PresentationFormat>
  <Paragraphs>402</Paragraphs>
  <Slides>52</Slides>
  <Notes>29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0" baseType="lpstr">
      <vt:lpstr>Arial</vt:lpstr>
      <vt:lpstr>Book Antiqua</vt:lpstr>
      <vt:lpstr>Calibri</vt:lpstr>
      <vt:lpstr>Calibri Light</vt:lpstr>
      <vt:lpstr>Cambria Math</vt:lpstr>
      <vt:lpstr>GFS Neohellenic Bold</vt:lpstr>
      <vt:lpstr>Office Theme</vt:lpstr>
      <vt:lpstr>Equation</vt:lpstr>
      <vt:lpstr>Hands on AI based 3D Vision Summer Semester 25</vt:lpstr>
      <vt:lpstr>Parameterization of Rotations</vt:lpstr>
      <vt:lpstr>Informally, what is a rotation?</vt:lpstr>
      <vt:lpstr>Commutativity of Rotations – 2D</vt:lpstr>
      <vt:lpstr>Commutativity of Rotations – 3D</vt:lpstr>
      <vt:lpstr>Representing rotations – 2D</vt:lpstr>
      <vt:lpstr>Rotation Matrices</vt:lpstr>
      <vt:lpstr>2 Views of Rotations</vt:lpstr>
      <vt:lpstr>Rotation matrix drawbacks</vt:lpstr>
      <vt:lpstr>Parameterization of rotations</vt:lpstr>
      <vt:lpstr>Euler Angles</vt:lpstr>
      <vt:lpstr>Euler Angles</vt:lpstr>
      <vt:lpstr>Euler Angles: Confusion</vt:lpstr>
      <vt:lpstr>Example of intrinsic rotations (z,x’,z’’)</vt:lpstr>
      <vt:lpstr>Gimbal Lock</vt:lpstr>
      <vt:lpstr>Gimbal Lock</vt:lpstr>
      <vt:lpstr>Euler Angles: Drawbacks</vt:lpstr>
      <vt:lpstr>Parameterization of rotations</vt:lpstr>
      <vt:lpstr>Complex Analysis - Motivation</vt:lpstr>
      <vt:lpstr>Imaginary units – Geometric description </vt:lpstr>
      <vt:lpstr>Complex Numbers</vt:lpstr>
      <vt:lpstr>Complex Arithmetic</vt:lpstr>
      <vt:lpstr>Complex product – Rectangular form (1, ⍳)</vt:lpstr>
      <vt:lpstr>Complex product – Polar form</vt:lpstr>
      <vt:lpstr>2D rotations: Matrices vs. Complex</vt:lpstr>
      <vt:lpstr>Quaternions generalize complex numbers</vt:lpstr>
      <vt:lpstr>Quaternions</vt:lpstr>
      <vt:lpstr>Quaternions</vt:lpstr>
      <vt:lpstr>Quaternions</vt:lpstr>
      <vt:lpstr>Quaternions are ideal for interpolation</vt:lpstr>
      <vt:lpstr>Quaternions</vt:lpstr>
      <vt:lpstr>Parameterization of rotations</vt:lpstr>
      <vt:lpstr>Axis-angle</vt:lpstr>
      <vt:lpstr>Lie Groups / Lie Algebras</vt:lpstr>
      <vt:lpstr>Axis-angle</vt:lpstr>
      <vt:lpstr>Exponential map</vt:lpstr>
      <vt:lpstr>Exponential map</vt:lpstr>
      <vt:lpstr>Exponential map</vt:lpstr>
      <vt:lpstr>Exponential map</vt:lpstr>
      <vt:lpstr>Exponential map</vt:lpstr>
      <vt:lpstr>Exponential map</vt:lpstr>
      <vt:lpstr>Twists</vt:lpstr>
      <vt:lpstr>Exponential map</vt:lpstr>
      <vt:lpstr>Which representation should I use?</vt:lpstr>
      <vt:lpstr>Articulation</vt:lpstr>
      <vt:lpstr>Articulation</vt:lpstr>
      <vt:lpstr>Articulation</vt:lpstr>
      <vt:lpstr>Articulation</vt:lpstr>
      <vt:lpstr>Product of exponentials</vt:lpstr>
      <vt:lpstr>Inverse Kinematics</vt:lpstr>
      <vt:lpstr>Inverse Kinematics</vt:lpstr>
      <vt:lpstr>Slide credits and further reading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 Humans – Winter 2022</dc:title>
  <dc:creator>Microsoft Office User</dc:creator>
  <cp:lastModifiedBy>Microsoft Office User</cp:lastModifiedBy>
  <cp:revision>125</cp:revision>
  <dcterms:created xsi:type="dcterms:W3CDTF">2022-05-06T10:55:15Z</dcterms:created>
  <dcterms:modified xsi:type="dcterms:W3CDTF">2025-04-28T16:12:55Z</dcterms:modified>
</cp:coreProperties>
</file>